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6">
  <p:sldMasterIdLst>
    <p:sldMasterId id="2147483648" r:id="rId1"/>
    <p:sldMasterId id="2147483660" r:id="rId2"/>
    <p:sldMasterId id="2147483672" r:id="rId3"/>
    <p:sldMasterId id="2147483684" r:id="rId4"/>
  </p:sldMasterIdLst>
  <p:notesMasterIdLst>
    <p:notesMasterId r:id="rId34"/>
  </p:notesMasterIdLst>
  <p:sldIdLst>
    <p:sldId id="256" r:id="rId5"/>
    <p:sldId id="261" r:id="rId6"/>
    <p:sldId id="305" r:id="rId7"/>
    <p:sldId id="289" r:id="rId8"/>
    <p:sldId id="362" r:id="rId9"/>
    <p:sldId id="347" r:id="rId10"/>
    <p:sldId id="363" r:id="rId11"/>
    <p:sldId id="348"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 id="268" r:id="rId33"/>
  </p:sldIdLst>
  <p:sldSz cx="9144000" cy="6858000" type="screen4x3"/>
  <p:notesSz cx="6858000" cy="9144000"/>
  <p:custDataLst>
    <p:tags r:id="rId35"/>
  </p:custDataLst>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37F9"/>
    <a:srgbClr val="F2F2F2"/>
    <a:srgbClr val="858585"/>
    <a:srgbClr val="638EB1"/>
    <a:srgbClr val="595959"/>
    <a:srgbClr val="497193"/>
    <a:srgbClr val="33C6D6"/>
    <a:srgbClr val="0768AD"/>
    <a:srgbClr val="4040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p:restoredTop sz="94660"/>
  </p:normalViewPr>
  <p:slideViewPr>
    <p:cSldViewPr snapToGrid="0">
      <p:cViewPr>
        <p:scale>
          <a:sx n="96" d="100"/>
          <a:sy n="96" d="100"/>
        </p:scale>
        <p:origin x="-2064" y="-348"/>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48"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4467E44B-1382-452E-9BCB-BD446962BE81}"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67168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10</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11</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13</a:t>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14</a:t>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15</a:t>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16</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17</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18</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19</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a:solidFill>
              <a:srgbClr val="000000"/>
            </a:solidFill>
            <a:miter/>
          </a:ln>
        </p:spPr>
      </p:sp>
      <p:sp>
        <p:nvSpPr>
          <p:cNvPr id="1126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solidFill>
                  <a:srgbClr val="000000"/>
                </a:solidFill>
              </a:rPr>
              <a:pPr lvl="0" algn="r"/>
              <a:t>2</a:t>
            </a:fld>
            <a:endParaRPr lang="zh-CN" altLang="en-US" sz="1200"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20</a:t>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21</a:t>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22</a:t>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23</a:t>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24</a:t>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25</a:t>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26</a:t>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27</a:t>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28</a:t>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278114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5</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6</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7</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8</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9</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2017/7/6</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1027"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x-none"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2017/7/6</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4.xml"/><Relationship Id="rId7" Type="http://schemas.openxmlformats.org/officeDocument/2006/relationships/slide" Target="slide1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3276600" y="2403475"/>
            <a:ext cx="2751138" cy="11080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上课啦</a:t>
            </a:r>
          </a:p>
        </p:txBody>
      </p:sp>
      <p:sp>
        <p:nvSpPr>
          <p:cNvPr id="9" name="文本框 8"/>
          <p:cNvSpPr txBox="1"/>
          <p:nvPr/>
        </p:nvSpPr>
        <p:spPr>
          <a:xfrm rot="21592248">
            <a:off x="3225554" y="3463940"/>
            <a:ext cx="2811040" cy="27683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THE POWERPOINT TEMPALTE</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8.3  </a:t>
            </a:r>
            <a:r>
              <a:rPr lang="zh-CN" altLang="en-US" sz="2400" b="1" dirty="0" smtClean="0">
                <a:solidFill>
                  <a:schemeClr val="bg1"/>
                </a:solidFill>
                <a:latin typeface="微软雅黑" panose="020B0503020204020204" pitchFamily="34" charset="-122"/>
                <a:ea typeface="微软雅黑" panose="020B0503020204020204" pitchFamily="34" charset="-122"/>
              </a:rPr>
              <a:t>静态查找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69332"/>
          </a:xfrm>
          <a:prstGeom prst="rect">
            <a:avLst/>
          </a:prstGeom>
        </p:spPr>
        <p:txBody>
          <a:bodyPr wrap="square">
            <a:spAutoFit/>
          </a:bodyPr>
          <a:lstStyle/>
          <a:p>
            <a:r>
              <a:rPr lang="zh-CN" altLang="zh-CN" dirty="0" smtClean="0">
                <a:latin typeface="楷体" pitchFamily="49" charset="-122"/>
                <a:ea typeface="楷体" pitchFamily="49" charset="-122"/>
              </a:rPr>
              <a:t>【学习任务】理解查找的基本概念和算法，掌握静态查找算法及算法实现。</a:t>
            </a:r>
            <a:endParaRPr lang="zh-CN" altLang="en-US"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191590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lvl="0" rtl="0" eaLnBrk="1" hangingPunct="1"/>
            <a:r>
              <a:rPr lang="en-US" altLang="zh-CN" dirty="0" smtClean="0">
                <a:latin typeface="楷体" pitchFamily="49" charset="-122"/>
                <a:ea typeface="楷体" pitchFamily="49" charset="-122"/>
              </a:rPr>
              <a:t>8.3.2  </a:t>
            </a:r>
            <a:r>
              <a:rPr lang="zh-CN" altLang="en-US" dirty="0" smtClean="0">
                <a:latin typeface="楷体" pitchFamily="49" charset="-122"/>
                <a:ea typeface="楷体" pitchFamily="49" charset="-122"/>
              </a:rPr>
              <a:t>折半</a:t>
            </a:r>
            <a:r>
              <a:rPr lang="zh-CN" altLang="zh-CN" dirty="0" smtClean="0">
                <a:latin typeface="楷体" pitchFamily="49" charset="-122"/>
                <a:ea typeface="楷体" pitchFamily="49" charset="-122"/>
              </a:rPr>
              <a:t>查</a:t>
            </a:r>
            <a:r>
              <a:rPr lang="zh-CN" altLang="zh-CN" dirty="0" smtClean="0">
                <a:latin typeface="楷体" pitchFamily="49" charset="-122"/>
                <a:ea typeface="楷体" pitchFamily="49" charset="-122"/>
              </a:rPr>
              <a:t>找</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8" name="矩形 67"/>
          <p:cNvSpPr/>
          <p:nvPr/>
        </p:nvSpPr>
        <p:spPr>
          <a:xfrm>
            <a:off x="934279" y="2108466"/>
            <a:ext cx="7185991" cy="2031325"/>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算</a:t>
            </a:r>
            <a:r>
              <a:rPr lang="zh-CN" altLang="zh-CN" dirty="0" smtClean="0">
                <a:latin typeface="楷体" pitchFamily="49" charset="-122"/>
                <a:ea typeface="楷体" pitchFamily="49" charset="-122"/>
              </a:rPr>
              <a:t>法描述：折半查找（</a:t>
            </a:r>
            <a:r>
              <a:rPr lang="en-US" altLang="zh-CN" dirty="0" smtClean="0">
                <a:latin typeface="楷体" pitchFamily="49" charset="-122"/>
                <a:ea typeface="楷体" pitchFamily="49" charset="-122"/>
              </a:rPr>
              <a:t>binary search</a:t>
            </a:r>
            <a:r>
              <a:rPr lang="zh-CN" altLang="zh-CN" dirty="0" smtClean="0">
                <a:latin typeface="楷体" pitchFamily="49" charset="-122"/>
                <a:ea typeface="楷体" pitchFamily="49" charset="-122"/>
              </a:rPr>
              <a:t>）是对有序表的一种效率高的线性查找，也称二分法查找。折半查找过程是，首先确定待查记录所在的范围（区间），然后逐渐缩小范围直至得到查找结果为止。用折半查找的静态查找表必须是有序的，即静态查找表中的记录必须按关键字值递增的次序顺序排列，且为顺序存储结构。</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8.2</a:t>
            </a:r>
            <a:r>
              <a:rPr lang="zh-CN" altLang="zh-CN" dirty="0" smtClean="0">
                <a:latin typeface="楷体" pitchFamily="49" charset="-122"/>
                <a:ea typeface="楷体" pitchFamily="49" charset="-122"/>
              </a:rPr>
              <a:t>】设有如下数字构成的序列：</a:t>
            </a:r>
            <a:r>
              <a:rPr lang="en-US" altLang="zh-CN" dirty="0" smtClean="0">
                <a:latin typeface="楷体" pitchFamily="49" charset="-122"/>
                <a:ea typeface="楷体" pitchFamily="49" charset="-122"/>
              </a:rPr>
              <a:t>A={5,13,16,19,21,69,83}</a:t>
            </a:r>
            <a:r>
              <a:rPr lang="zh-CN" altLang="zh-CN" dirty="0" smtClean="0">
                <a:latin typeface="楷体" pitchFamily="49" charset="-122"/>
                <a:ea typeface="楷体" pitchFamily="49" charset="-122"/>
              </a:rPr>
              <a:t>。查找给定的关键数字</a:t>
            </a:r>
            <a:r>
              <a:rPr lang="en-US" altLang="zh-CN" dirty="0" smtClean="0">
                <a:latin typeface="楷体" pitchFamily="49" charset="-122"/>
                <a:ea typeface="楷体" pitchFamily="49" charset="-122"/>
              </a:rPr>
              <a:t>67</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97</a:t>
            </a:r>
            <a:r>
              <a:rPr lang="zh-CN" altLang="zh-CN" dirty="0" smtClean="0">
                <a:latin typeface="楷体" pitchFamily="49" charset="-122"/>
                <a:ea typeface="楷体" pitchFamily="49" charset="-122"/>
              </a:rPr>
              <a:t>是否存在序列中，并给出相应提示。</a:t>
            </a:r>
            <a:endParaRPr lang="zh-CN" altLang="zh-CN" dirty="0">
              <a:latin typeface="楷体" pitchFamily="49" charset="-122"/>
              <a:ea typeface="楷体" pitchFamily="49" charset="-122"/>
            </a:endParaRPr>
          </a:p>
        </p:txBody>
      </p:sp>
      <p:pic>
        <p:nvPicPr>
          <p:cNvPr id="190466" name="图片 1"/>
          <p:cNvPicPr>
            <a:picLocks noChangeAspect="1" noChangeArrowheads="1"/>
          </p:cNvPicPr>
          <p:nvPr/>
        </p:nvPicPr>
        <p:blipFill>
          <a:blip r:embed="rId3" cstate="print"/>
          <a:srcRect l="16676" t="33028" r="37529" b="28346"/>
          <a:stretch>
            <a:fillRect/>
          </a:stretch>
        </p:blipFill>
        <p:spPr bwMode="auto">
          <a:xfrm>
            <a:off x="2273162" y="4201490"/>
            <a:ext cx="4296603" cy="2510121"/>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8.3  </a:t>
            </a:r>
            <a:r>
              <a:rPr lang="zh-CN" altLang="en-US" sz="2400" b="1" dirty="0" smtClean="0">
                <a:solidFill>
                  <a:schemeClr val="bg1"/>
                </a:solidFill>
                <a:latin typeface="微软雅黑" panose="020B0503020204020204" pitchFamily="34" charset="-122"/>
                <a:ea typeface="微软雅黑" panose="020B0503020204020204" pitchFamily="34" charset="-122"/>
              </a:rPr>
              <a:t>静态查找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69332"/>
          </a:xfrm>
          <a:prstGeom prst="rect">
            <a:avLst/>
          </a:prstGeom>
        </p:spPr>
        <p:txBody>
          <a:bodyPr wrap="square">
            <a:spAutoFit/>
          </a:bodyPr>
          <a:lstStyle/>
          <a:p>
            <a:r>
              <a:rPr lang="zh-CN" altLang="zh-CN" dirty="0" smtClean="0">
                <a:latin typeface="楷体" pitchFamily="49" charset="-122"/>
                <a:ea typeface="楷体" pitchFamily="49" charset="-122"/>
              </a:rPr>
              <a:t>【学习任务】理解查找的基本概念和算法，掌握静态查找算法及算法实现。</a:t>
            </a:r>
            <a:endParaRPr lang="zh-CN" altLang="en-US"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191590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lvl="0" rtl="0" eaLnBrk="1" hangingPunct="1"/>
            <a:r>
              <a:rPr lang="en-US" altLang="zh-CN" dirty="0" smtClean="0">
                <a:latin typeface="楷体" pitchFamily="49" charset="-122"/>
                <a:ea typeface="楷体" pitchFamily="49" charset="-122"/>
              </a:rPr>
              <a:t>8.3.2  </a:t>
            </a:r>
            <a:r>
              <a:rPr lang="zh-CN" altLang="en-US" dirty="0" smtClean="0">
                <a:latin typeface="楷体" pitchFamily="49" charset="-122"/>
                <a:ea typeface="楷体" pitchFamily="49" charset="-122"/>
              </a:rPr>
              <a:t>折半</a:t>
            </a:r>
            <a:r>
              <a:rPr lang="zh-CN" altLang="zh-CN" dirty="0" smtClean="0">
                <a:latin typeface="楷体" pitchFamily="49" charset="-122"/>
                <a:ea typeface="楷体" pitchFamily="49" charset="-122"/>
              </a:rPr>
              <a:t>查</a:t>
            </a:r>
            <a:r>
              <a:rPr lang="zh-CN" altLang="zh-CN" dirty="0" smtClean="0">
                <a:latin typeface="楷体" pitchFamily="49" charset="-122"/>
                <a:ea typeface="楷体" pitchFamily="49" charset="-122"/>
              </a:rPr>
              <a:t>找</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8" name="矩形 67"/>
          <p:cNvSpPr/>
          <p:nvPr/>
        </p:nvSpPr>
        <p:spPr>
          <a:xfrm>
            <a:off x="934279" y="2108466"/>
            <a:ext cx="7185991" cy="646331"/>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8.2</a:t>
            </a:r>
            <a:r>
              <a:rPr lang="zh-CN" altLang="zh-CN" dirty="0" smtClean="0">
                <a:latin typeface="楷体" pitchFamily="49" charset="-122"/>
                <a:ea typeface="楷体" pitchFamily="49" charset="-122"/>
              </a:rPr>
              <a:t>】设有如下数字构成的序列：</a:t>
            </a:r>
            <a:r>
              <a:rPr lang="en-US" altLang="zh-CN" dirty="0" smtClean="0">
                <a:latin typeface="楷体" pitchFamily="49" charset="-122"/>
                <a:ea typeface="楷体" pitchFamily="49" charset="-122"/>
              </a:rPr>
              <a:t>A={5,13,16,19,21,69,83}</a:t>
            </a:r>
            <a:r>
              <a:rPr lang="zh-CN" altLang="zh-CN" dirty="0" smtClean="0">
                <a:latin typeface="楷体" pitchFamily="49" charset="-122"/>
                <a:ea typeface="楷体" pitchFamily="49" charset="-122"/>
              </a:rPr>
              <a:t>。查找给定的关键数字</a:t>
            </a:r>
            <a:r>
              <a:rPr lang="en-US" altLang="zh-CN" dirty="0" smtClean="0">
                <a:latin typeface="楷体" pitchFamily="49" charset="-122"/>
                <a:ea typeface="楷体" pitchFamily="49" charset="-122"/>
              </a:rPr>
              <a:t>67</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97</a:t>
            </a:r>
            <a:r>
              <a:rPr lang="zh-CN" altLang="zh-CN" dirty="0" smtClean="0">
                <a:latin typeface="楷体" pitchFamily="49" charset="-122"/>
                <a:ea typeface="楷体" pitchFamily="49" charset="-122"/>
              </a:rPr>
              <a:t>是否存在序列中，并给出相应提示。</a:t>
            </a:r>
            <a:endParaRPr lang="zh-CN" altLang="zh-CN" dirty="0">
              <a:latin typeface="楷体" pitchFamily="49" charset="-122"/>
              <a:ea typeface="楷体" pitchFamily="49" charset="-122"/>
            </a:endParaRPr>
          </a:p>
        </p:txBody>
      </p:sp>
      <p:pic>
        <p:nvPicPr>
          <p:cNvPr id="191490" name="图片 1"/>
          <p:cNvPicPr>
            <a:picLocks noChangeAspect="1" noChangeArrowheads="1"/>
          </p:cNvPicPr>
          <p:nvPr/>
        </p:nvPicPr>
        <p:blipFill>
          <a:blip r:embed="rId3" cstate="print"/>
          <a:srcRect l="16824" t="32642" r="37262" b="17094"/>
          <a:stretch>
            <a:fillRect/>
          </a:stretch>
        </p:blipFill>
        <p:spPr bwMode="auto">
          <a:xfrm>
            <a:off x="2203588" y="2809184"/>
            <a:ext cx="4992343" cy="37693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8.4  </a:t>
            </a:r>
            <a:r>
              <a:rPr lang="zh-CN" altLang="en-US" sz="2400" b="1" dirty="0" smtClean="0">
                <a:solidFill>
                  <a:schemeClr val="bg1"/>
                </a:solidFill>
                <a:latin typeface="楷体" pitchFamily="49" charset="-122"/>
                <a:ea typeface="楷体" pitchFamily="49" charset="-122"/>
              </a:rPr>
              <a:t>动</a:t>
            </a:r>
            <a:r>
              <a:rPr lang="zh-CN" altLang="en-US" sz="2400" b="1" dirty="0" smtClean="0">
                <a:solidFill>
                  <a:schemeClr val="bg1"/>
                </a:solidFill>
                <a:latin typeface="楷体" pitchFamily="49" charset="-122"/>
                <a:ea typeface="楷体" pitchFamily="49" charset="-122"/>
              </a:rPr>
              <a:t>态查找</a:t>
            </a:r>
            <a:endParaRPr lang="zh-CN" altLang="en-US" sz="2400" b="1" dirty="0">
              <a:solidFill>
                <a:schemeClr val="bg1"/>
              </a:solidFill>
              <a:latin typeface="楷体" pitchFamily="49" charset="-122"/>
              <a:ea typeface="楷体" pitchFamily="49" charset="-122"/>
            </a:endParaRPr>
          </a:p>
        </p:txBody>
      </p:sp>
      <p:sp>
        <p:nvSpPr>
          <p:cNvPr id="79" name="矩形 78"/>
          <p:cNvSpPr/>
          <p:nvPr/>
        </p:nvSpPr>
        <p:spPr>
          <a:xfrm>
            <a:off x="665921" y="1071555"/>
            <a:ext cx="7841973" cy="369332"/>
          </a:xfrm>
          <a:prstGeom prst="rect">
            <a:avLst/>
          </a:prstGeom>
        </p:spPr>
        <p:txBody>
          <a:bodyPr wrap="square">
            <a:spAutoFit/>
          </a:bodyPr>
          <a:lstStyle/>
          <a:p>
            <a:r>
              <a:rPr lang="zh-CN" altLang="zh-CN" dirty="0" smtClean="0">
                <a:latin typeface="楷体" pitchFamily="49" charset="-122"/>
                <a:ea typeface="楷体" pitchFamily="49" charset="-122"/>
              </a:rPr>
              <a:t>【学习任务】理解查找的基本概念和算法，掌握动态查找算法及算法实现。</a:t>
            </a:r>
            <a:endParaRPr lang="zh-CN" altLang="en-US"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2165978"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8.4.1  </a:t>
            </a:r>
            <a:r>
              <a:rPr lang="zh-CN" altLang="zh-CN" b="1" u="heavy" dirty="0" smtClean="0">
                <a:latin typeface="楷体" pitchFamily="49" charset="-122"/>
                <a:ea typeface="楷体" pitchFamily="49" charset="-122"/>
              </a:rPr>
              <a:t>二叉排序树</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8" name="矩形 67"/>
          <p:cNvSpPr/>
          <p:nvPr/>
        </p:nvSpPr>
        <p:spPr>
          <a:xfrm>
            <a:off x="934278" y="2108466"/>
            <a:ext cx="7871791" cy="2585323"/>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算</a:t>
            </a:r>
            <a:r>
              <a:rPr lang="zh-CN" altLang="zh-CN" dirty="0" smtClean="0">
                <a:latin typeface="楷体" pitchFamily="49" charset="-122"/>
                <a:ea typeface="楷体" pitchFamily="49" charset="-122"/>
              </a:rPr>
              <a:t>法描述：二叉排序树（</a:t>
            </a:r>
            <a:r>
              <a:rPr lang="en-US" altLang="zh-CN" dirty="0" smtClean="0">
                <a:latin typeface="楷体" pitchFamily="49" charset="-122"/>
                <a:ea typeface="楷体" pitchFamily="49" charset="-122"/>
              </a:rPr>
              <a:t>Binary Sort Tree</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BST</a:t>
            </a:r>
            <a:r>
              <a:rPr lang="zh-CN" altLang="zh-CN" dirty="0" smtClean="0">
                <a:latin typeface="楷体" pitchFamily="49" charset="-122"/>
                <a:ea typeface="楷体" pitchFamily="49" charset="-122"/>
              </a:rPr>
              <a:t>）是一种常用的动态查找表，其表结构在查找过程中动态地生成。即如果查找成功，则返回相应的信息；如果查找不成功，则要建立一个新的结点，并插入在查找表的适当位置。二叉排序树要么是一棵空树，要么是具有下列性质的二叉树：</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）若它的左子树不空，则左子树上所有结点的值均小于它的根结点的值；</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）若它的右子树不空，则右子树上所有结点的值均大于或等于它的根结点的值；</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）它的左右子树都是二叉树。</a:t>
            </a:r>
          </a:p>
          <a:p>
            <a:endParaRPr lang="zh-CN" altLang="zh-CN" dirty="0">
              <a:latin typeface="楷体" pitchFamily="49" charset="-122"/>
              <a:ea typeface="楷体" pitchFamily="49" charset="-122"/>
            </a:endParaRPr>
          </a:p>
        </p:txBody>
      </p:sp>
      <p:sp>
        <p:nvSpPr>
          <p:cNvPr id="69" name="矩形 68"/>
          <p:cNvSpPr/>
          <p:nvPr/>
        </p:nvSpPr>
        <p:spPr>
          <a:xfrm>
            <a:off x="1113182" y="4528427"/>
            <a:ext cx="7782340" cy="923330"/>
          </a:xfrm>
          <a:prstGeom prst="rect">
            <a:avLst/>
          </a:prstGeom>
        </p:spPr>
        <p:txBody>
          <a:bodyPr wrap="square">
            <a:spAutoFit/>
          </a:bodyPr>
          <a:lstStyle/>
          <a:p>
            <a:r>
              <a:rPr lang="zh-CN" altLang="zh-CN" dirty="0" smtClean="0">
                <a:latin typeface="楷体" pitchFamily="49" charset="-122"/>
                <a:ea typeface="楷体" pitchFamily="49" charset="-122"/>
              </a:rPr>
              <a:t>【</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8.4</a:t>
            </a:r>
            <a:r>
              <a:rPr lang="zh-CN" altLang="zh-CN" dirty="0" smtClean="0">
                <a:latin typeface="楷体" pitchFamily="49" charset="-122"/>
                <a:ea typeface="楷体" pitchFamily="49" charset="-122"/>
              </a:rPr>
              <a:t>】设有如下数字构成的关键字值序列：</a:t>
            </a:r>
            <a:r>
              <a:rPr lang="en-US" altLang="zh-CN" dirty="0" smtClean="0">
                <a:latin typeface="楷体" pitchFamily="49" charset="-122"/>
                <a:ea typeface="楷体" pitchFamily="49" charset="-122"/>
              </a:rPr>
              <a:t>{52,23,3,92,73,9,121,29,6,20}</a:t>
            </a:r>
            <a:r>
              <a:rPr lang="zh-CN" altLang="zh-CN" dirty="0" smtClean="0">
                <a:latin typeface="楷体" pitchFamily="49" charset="-122"/>
                <a:ea typeface="楷体" pitchFamily="49" charset="-122"/>
              </a:rPr>
              <a:t>。查找给定的数字</a:t>
            </a:r>
            <a:r>
              <a:rPr lang="en-US" altLang="zh-CN" dirty="0" smtClean="0">
                <a:latin typeface="楷体" pitchFamily="49" charset="-122"/>
                <a:ea typeface="楷体" pitchFamily="49" charset="-122"/>
              </a:rPr>
              <a:t>73</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170</a:t>
            </a:r>
            <a:r>
              <a:rPr lang="zh-CN" altLang="zh-CN" dirty="0" smtClean="0">
                <a:latin typeface="楷体" pitchFamily="49" charset="-122"/>
                <a:ea typeface="楷体" pitchFamily="49" charset="-122"/>
              </a:rPr>
              <a:t>是否存在序列中，并给出建立二叉排序树并完成查找过程。</a:t>
            </a:r>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8.4  </a:t>
            </a:r>
            <a:r>
              <a:rPr lang="zh-CN" altLang="en-US" sz="2400" b="1" dirty="0" smtClean="0">
                <a:solidFill>
                  <a:schemeClr val="bg1"/>
                </a:solidFill>
                <a:latin typeface="楷体" pitchFamily="49" charset="-122"/>
                <a:ea typeface="楷体" pitchFamily="49" charset="-122"/>
              </a:rPr>
              <a:t>动</a:t>
            </a:r>
            <a:r>
              <a:rPr lang="zh-CN" altLang="en-US" sz="2400" b="1" dirty="0" smtClean="0">
                <a:solidFill>
                  <a:schemeClr val="bg1"/>
                </a:solidFill>
                <a:latin typeface="楷体" pitchFamily="49" charset="-122"/>
                <a:ea typeface="楷体" pitchFamily="49" charset="-122"/>
              </a:rPr>
              <a:t>态查找</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904461" y="1011236"/>
            <a:ext cx="2165978"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8.4.1  </a:t>
            </a:r>
            <a:r>
              <a:rPr lang="zh-CN" altLang="zh-CN" b="1" u="heavy" dirty="0" smtClean="0">
                <a:latin typeface="楷体" pitchFamily="49" charset="-122"/>
                <a:ea typeface="楷体" pitchFamily="49" charset="-122"/>
              </a:rPr>
              <a:t>二叉排序树</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103244" y="1516871"/>
            <a:ext cx="7782340" cy="923330"/>
          </a:xfrm>
          <a:prstGeom prst="rect">
            <a:avLst/>
          </a:prstGeom>
        </p:spPr>
        <p:txBody>
          <a:bodyPr wrap="square">
            <a:spAutoFit/>
          </a:bodyPr>
          <a:lstStyle/>
          <a:p>
            <a:r>
              <a:rPr lang="zh-CN" altLang="zh-CN" dirty="0" smtClean="0">
                <a:latin typeface="楷体" pitchFamily="49" charset="-122"/>
                <a:ea typeface="楷体" pitchFamily="49" charset="-122"/>
              </a:rPr>
              <a:t>【</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8.4</a:t>
            </a:r>
            <a:r>
              <a:rPr lang="zh-CN" altLang="zh-CN" dirty="0" smtClean="0">
                <a:latin typeface="楷体" pitchFamily="49" charset="-122"/>
                <a:ea typeface="楷体" pitchFamily="49" charset="-122"/>
              </a:rPr>
              <a:t>】设有如下数字构成的关键字值序列：</a:t>
            </a:r>
            <a:r>
              <a:rPr lang="en-US" altLang="zh-CN" dirty="0" smtClean="0">
                <a:latin typeface="楷体" pitchFamily="49" charset="-122"/>
                <a:ea typeface="楷体" pitchFamily="49" charset="-122"/>
              </a:rPr>
              <a:t>{52,23,3,92,73,9,121,29,6,20}</a:t>
            </a:r>
            <a:r>
              <a:rPr lang="zh-CN" altLang="zh-CN" dirty="0" smtClean="0">
                <a:latin typeface="楷体" pitchFamily="49" charset="-122"/>
                <a:ea typeface="楷体" pitchFamily="49" charset="-122"/>
              </a:rPr>
              <a:t>。查找给定的数字</a:t>
            </a:r>
            <a:r>
              <a:rPr lang="en-US" altLang="zh-CN" dirty="0" smtClean="0">
                <a:latin typeface="楷体" pitchFamily="49" charset="-122"/>
                <a:ea typeface="楷体" pitchFamily="49" charset="-122"/>
              </a:rPr>
              <a:t>73</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170</a:t>
            </a:r>
            <a:r>
              <a:rPr lang="zh-CN" altLang="zh-CN" dirty="0" smtClean="0">
                <a:latin typeface="楷体" pitchFamily="49" charset="-122"/>
                <a:ea typeface="楷体" pitchFamily="49" charset="-122"/>
              </a:rPr>
              <a:t>是否存在序列中，并给出建立二叉排序树并完成查找过程。</a:t>
            </a:r>
            <a:endParaRPr lang="zh-CN" altLang="zh-CN" dirty="0">
              <a:latin typeface="楷体" pitchFamily="49" charset="-122"/>
              <a:ea typeface="楷体" pitchFamily="49" charset="-122"/>
            </a:endParaRPr>
          </a:p>
        </p:txBody>
      </p:sp>
      <p:pic>
        <p:nvPicPr>
          <p:cNvPr id="193538" name="图片 1"/>
          <p:cNvPicPr>
            <a:picLocks noChangeAspect="1" noChangeArrowheads="1"/>
          </p:cNvPicPr>
          <p:nvPr/>
        </p:nvPicPr>
        <p:blipFill>
          <a:blip r:embed="rId3" cstate="print"/>
          <a:srcRect l="7500" t="22823" r="13435" b="22697"/>
          <a:stretch>
            <a:fillRect/>
          </a:stretch>
        </p:blipFill>
        <p:spPr bwMode="auto">
          <a:xfrm>
            <a:off x="1898374" y="2633870"/>
            <a:ext cx="5299075" cy="2840038"/>
          </a:xfrm>
          <a:prstGeom prst="rect">
            <a:avLst/>
          </a:prstGeom>
          <a:noFill/>
          <a:ln w="9525">
            <a:noFill/>
            <a:miter lim="800000"/>
            <a:headEnd/>
            <a:tailEnd/>
          </a:ln>
        </p:spPr>
      </p:pic>
      <p:sp>
        <p:nvSpPr>
          <p:cNvPr id="193539" name="Rectangle 3"/>
          <p:cNvSpPr>
            <a:spLocks noChangeArrowheads="1"/>
          </p:cNvSpPr>
          <p:nvPr/>
        </p:nvSpPr>
        <p:spPr bwMode="auto">
          <a:xfrm>
            <a:off x="4009034" y="5697373"/>
            <a:ext cx="1463863" cy="25391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05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图</a:t>
            </a:r>
            <a:r>
              <a:rPr kumimoji="0" lang="zh-CN" altLang="zh-CN" sz="105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8.6  </a:t>
            </a:r>
            <a:r>
              <a:rPr kumimoji="0" lang="zh-CN" sz="105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二叉树的建立</a:t>
            </a:r>
            <a:endParaRPr kumimoji="0" lang="zh-CN" sz="24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8.4  </a:t>
            </a:r>
            <a:r>
              <a:rPr lang="zh-CN" altLang="en-US" sz="2400" b="1" dirty="0" smtClean="0">
                <a:solidFill>
                  <a:schemeClr val="bg1"/>
                </a:solidFill>
                <a:latin typeface="楷体" pitchFamily="49" charset="-122"/>
                <a:ea typeface="楷体" pitchFamily="49" charset="-122"/>
              </a:rPr>
              <a:t>动</a:t>
            </a:r>
            <a:r>
              <a:rPr lang="zh-CN" altLang="en-US" sz="2400" b="1" dirty="0" smtClean="0">
                <a:solidFill>
                  <a:schemeClr val="bg1"/>
                </a:solidFill>
                <a:latin typeface="楷体" pitchFamily="49" charset="-122"/>
                <a:ea typeface="楷体" pitchFamily="49" charset="-122"/>
              </a:rPr>
              <a:t>态查找</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904461" y="1011236"/>
            <a:ext cx="2165978"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8.4.1  </a:t>
            </a:r>
            <a:r>
              <a:rPr lang="zh-CN" altLang="zh-CN" b="1" u="heavy" dirty="0" smtClean="0">
                <a:latin typeface="楷体" pitchFamily="49" charset="-122"/>
                <a:ea typeface="楷体" pitchFamily="49" charset="-122"/>
              </a:rPr>
              <a:t>二叉排序树</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103244" y="1516871"/>
            <a:ext cx="7782340" cy="923330"/>
          </a:xfrm>
          <a:prstGeom prst="rect">
            <a:avLst/>
          </a:prstGeom>
        </p:spPr>
        <p:txBody>
          <a:bodyPr wrap="square">
            <a:spAutoFit/>
          </a:bodyPr>
          <a:lstStyle/>
          <a:p>
            <a:r>
              <a:rPr lang="zh-CN" altLang="zh-CN" dirty="0" smtClean="0">
                <a:latin typeface="楷体" pitchFamily="49" charset="-122"/>
                <a:ea typeface="楷体" pitchFamily="49" charset="-122"/>
              </a:rPr>
              <a:t>【</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8.4</a:t>
            </a:r>
            <a:r>
              <a:rPr lang="zh-CN" altLang="zh-CN" dirty="0" smtClean="0">
                <a:latin typeface="楷体" pitchFamily="49" charset="-122"/>
                <a:ea typeface="楷体" pitchFamily="49" charset="-122"/>
              </a:rPr>
              <a:t>】设有如下数字构成的关键字值序列：</a:t>
            </a:r>
            <a:r>
              <a:rPr lang="en-US" altLang="zh-CN" dirty="0" smtClean="0">
                <a:latin typeface="楷体" pitchFamily="49" charset="-122"/>
                <a:ea typeface="楷体" pitchFamily="49" charset="-122"/>
              </a:rPr>
              <a:t>{52,23,3,92,73,9,121,29,6,20}</a:t>
            </a:r>
            <a:r>
              <a:rPr lang="zh-CN" altLang="zh-CN" dirty="0" smtClean="0">
                <a:latin typeface="楷体" pitchFamily="49" charset="-122"/>
                <a:ea typeface="楷体" pitchFamily="49" charset="-122"/>
              </a:rPr>
              <a:t>。查找给定的数字</a:t>
            </a:r>
            <a:r>
              <a:rPr lang="en-US" altLang="zh-CN" dirty="0" smtClean="0">
                <a:latin typeface="楷体" pitchFamily="49" charset="-122"/>
                <a:ea typeface="楷体" pitchFamily="49" charset="-122"/>
              </a:rPr>
              <a:t>73</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170</a:t>
            </a:r>
            <a:r>
              <a:rPr lang="zh-CN" altLang="zh-CN" dirty="0" smtClean="0">
                <a:latin typeface="楷体" pitchFamily="49" charset="-122"/>
                <a:ea typeface="楷体" pitchFamily="49" charset="-122"/>
              </a:rPr>
              <a:t>是否存在序列中，并给出建立二叉排序树并完成查找过程。</a:t>
            </a:r>
            <a:endParaRPr lang="zh-CN" altLang="zh-CN" dirty="0">
              <a:latin typeface="楷体" pitchFamily="49" charset="-122"/>
              <a:ea typeface="楷体" pitchFamily="49" charset="-122"/>
            </a:endParaRPr>
          </a:p>
        </p:txBody>
      </p:sp>
      <p:sp>
        <p:nvSpPr>
          <p:cNvPr id="193539" name="Rectangle 3"/>
          <p:cNvSpPr>
            <a:spLocks noChangeArrowheads="1"/>
          </p:cNvSpPr>
          <p:nvPr/>
        </p:nvSpPr>
        <p:spPr bwMode="auto">
          <a:xfrm>
            <a:off x="3916060" y="5708914"/>
            <a:ext cx="1649811" cy="2308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ctr" rtl="0" eaLnBrk="1" hangingPunct="1"/>
            <a:r>
              <a:rPr lang="zh-CN" altLang="zh-CN" sz="900" dirty="0" smtClean="0"/>
              <a:t>图8.6  二叉树的建立（续图）</a:t>
            </a:r>
            <a:endParaRPr kumimoji="0" lang="zh-CN" sz="18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pic>
        <p:nvPicPr>
          <p:cNvPr id="203778" name="图片 1"/>
          <p:cNvPicPr>
            <a:picLocks noChangeAspect="1" noChangeArrowheads="1"/>
          </p:cNvPicPr>
          <p:nvPr/>
        </p:nvPicPr>
        <p:blipFill>
          <a:blip r:embed="rId3" cstate="print"/>
          <a:srcRect l="6053" t="36995" r="7765" b="24118"/>
          <a:stretch>
            <a:fillRect/>
          </a:stretch>
        </p:blipFill>
        <p:spPr bwMode="auto">
          <a:xfrm>
            <a:off x="1204705" y="2695160"/>
            <a:ext cx="7512684" cy="261233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8.4  </a:t>
            </a:r>
            <a:r>
              <a:rPr lang="zh-CN" altLang="en-US" sz="2400" b="1" dirty="0" smtClean="0">
                <a:solidFill>
                  <a:schemeClr val="bg1"/>
                </a:solidFill>
                <a:latin typeface="楷体" pitchFamily="49" charset="-122"/>
                <a:ea typeface="楷体" pitchFamily="49" charset="-122"/>
              </a:rPr>
              <a:t>动</a:t>
            </a:r>
            <a:r>
              <a:rPr lang="zh-CN" altLang="en-US" sz="2400" b="1" dirty="0" smtClean="0">
                <a:solidFill>
                  <a:schemeClr val="bg1"/>
                </a:solidFill>
                <a:latin typeface="楷体" pitchFamily="49" charset="-122"/>
                <a:ea typeface="楷体" pitchFamily="49" charset="-122"/>
              </a:rPr>
              <a:t>态查找</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904461" y="1011236"/>
            <a:ext cx="2165978"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8.4.1  </a:t>
            </a:r>
            <a:r>
              <a:rPr lang="zh-CN" altLang="en-US" b="1" u="heavy" dirty="0" smtClean="0">
                <a:latin typeface="楷体" pitchFamily="49" charset="-122"/>
                <a:ea typeface="楷体" pitchFamily="49" charset="-122"/>
              </a:rPr>
              <a:t>平衡</a:t>
            </a:r>
            <a:r>
              <a:rPr lang="zh-CN" altLang="zh-CN" b="1" u="heavy" dirty="0" smtClean="0">
                <a:latin typeface="楷体" pitchFamily="49" charset="-122"/>
                <a:ea typeface="楷体" pitchFamily="49" charset="-122"/>
              </a:rPr>
              <a:t>二叉树</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103244" y="1516871"/>
            <a:ext cx="7782340" cy="923330"/>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算</a:t>
            </a:r>
            <a:r>
              <a:rPr lang="zh-CN" altLang="zh-CN" dirty="0" smtClean="0">
                <a:latin typeface="楷体" pitchFamily="49" charset="-122"/>
                <a:ea typeface="楷体" pitchFamily="49" charset="-122"/>
              </a:rPr>
              <a:t>法描述：为了使二叉排序树的平均查找长度更小，需要让各结点的深度尽可能地小，因此，树中每个结点的两个子树的高度不要偏差太大，由此出现了平衡二叉树。</a:t>
            </a:r>
            <a:endParaRPr lang="zh-CN" altLang="zh-CN" dirty="0">
              <a:latin typeface="楷体" pitchFamily="49" charset="-122"/>
              <a:ea typeface="楷体" pitchFamily="49" charset="-122"/>
            </a:endParaRPr>
          </a:p>
        </p:txBody>
      </p:sp>
      <p:sp>
        <p:nvSpPr>
          <p:cNvPr id="67" name="矩形 66"/>
          <p:cNvSpPr/>
          <p:nvPr/>
        </p:nvSpPr>
        <p:spPr>
          <a:xfrm>
            <a:off x="1073425" y="2550540"/>
            <a:ext cx="7623313" cy="923330"/>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8.5</a:t>
            </a:r>
            <a:r>
              <a:rPr lang="zh-CN" altLang="zh-CN" dirty="0" smtClean="0">
                <a:latin typeface="楷体" pitchFamily="49" charset="-122"/>
                <a:ea typeface="楷体" pitchFamily="49" charset="-122"/>
              </a:rPr>
              <a:t>】设有如下数字构成的关键字值序列：</a:t>
            </a:r>
            <a:r>
              <a:rPr lang="en-US" altLang="zh-CN" dirty="0" smtClean="0">
                <a:latin typeface="楷体" pitchFamily="49" charset="-122"/>
                <a:ea typeface="楷体" pitchFamily="49" charset="-122"/>
              </a:rPr>
              <a:t>{52,23,3,92,73,9,121,29,6,20}</a:t>
            </a:r>
            <a:r>
              <a:rPr lang="zh-CN" altLang="zh-CN" dirty="0" smtClean="0">
                <a:latin typeface="楷体" pitchFamily="49" charset="-122"/>
                <a:ea typeface="楷体" pitchFamily="49" charset="-122"/>
              </a:rPr>
              <a:t>。查找给定的数字</a:t>
            </a:r>
            <a:r>
              <a:rPr lang="en-US" altLang="zh-CN" dirty="0" smtClean="0">
                <a:latin typeface="楷体" pitchFamily="49" charset="-122"/>
                <a:ea typeface="楷体" pitchFamily="49" charset="-122"/>
              </a:rPr>
              <a:t>69</a:t>
            </a:r>
            <a:r>
              <a:rPr lang="zh-CN" altLang="zh-CN" dirty="0" smtClean="0">
                <a:latin typeface="楷体" pitchFamily="49" charset="-122"/>
                <a:ea typeface="楷体" pitchFamily="49" charset="-122"/>
              </a:rPr>
              <a:t>是否存在序列中，并给出建立平衡二叉排序树并完成查找过程。</a:t>
            </a:r>
            <a:endParaRPr lang="zh-CN" altLang="zh-CN" dirty="0">
              <a:latin typeface="楷体" pitchFamily="49" charset="-122"/>
              <a:ea typeface="楷体" pitchFamily="49" charset="-122"/>
            </a:endParaRPr>
          </a:p>
        </p:txBody>
      </p:sp>
      <p:pic>
        <p:nvPicPr>
          <p:cNvPr id="204802" name="图片 1"/>
          <p:cNvPicPr>
            <a:picLocks noChangeAspect="1" noChangeArrowheads="1"/>
          </p:cNvPicPr>
          <p:nvPr/>
        </p:nvPicPr>
        <p:blipFill>
          <a:blip r:embed="rId3" cstate="print"/>
          <a:srcRect l="6201" t="24841" r="10866" b="15164"/>
          <a:stretch>
            <a:fillRect/>
          </a:stretch>
        </p:blipFill>
        <p:spPr bwMode="auto">
          <a:xfrm>
            <a:off x="2148924" y="3349488"/>
            <a:ext cx="5376863" cy="3025775"/>
          </a:xfrm>
          <a:prstGeom prst="rect">
            <a:avLst/>
          </a:prstGeom>
          <a:noFill/>
          <a:ln w="9525">
            <a:noFill/>
            <a:miter lim="800000"/>
            <a:headEnd/>
            <a:tailEnd/>
          </a:ln>
        </p:spPr>
      </p:pic>
      <p:sp>
        <p:nvSpPr>
          <p:cNvPr id="204803" name="Rectangle 3"/>
          <p:cNvSpPr>
            <a:spLocks noChangeArrowheads="1"/>
          </p:cNvSpPr>
          <p:nvPr/>
        </p:nvSpPr>
        <p:spPr bwMode="auto">
          <a:xfrm>
            <a:off x="3948451" y="6363294"/>
            <a:ext cx="2002471" cy="25391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05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图</a:t>
            </a:r>
            <a:r>
              <a:rPr kumimoji="0" lang="zh-CN" altLang="zh-CN" sz="105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8.9  </a:t>
            </a:r>
            <a:r>
              <a:rPr kumimoji="0" lang="zh-CN" sz="105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平衡二叉树的建立过程</a:t>
            </a:r>
            <a:endParaRPr kumimoji="0" lang="zh-CN" sz="24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2863284"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8.5.1  </a:t>
            </a:r>
            <a:r>
              <a:rPr lang="zh-CN" altLang="zh-CN" b="1" u="heavy" dirty="0" smtClean="0">
                <a:latin typeface="楷体" pitchFamily="49" charset="-122"/>
                <a:ea typeface="楷体" pitchFamily="49" charset="-122"/>
              </a:rPr>
              <a:t>哈希表的基本概念</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3693319"/>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8.6</a:t>
            </a:r>
            <a:r>
              <a:rPr lang="zh-CN" altLang="zh-CN" dirty="0" smtClean="0">
                <a:latin typeface="楷体" pitchFamily="49" charset="-122"/>
                <a:ea typeface="楷体" pitchFamily="49" charset="-122"/>
              </a:rPr>
              <a:t>】假设有一批关键字序列</a:t>
            </a:r>
            <a:r>
              <a:rPr lang="en-US" altLang="zh-CN" dirty="0" smtClean="0">
                <a:latin typeface="楷体" pitchFamily="49" charset="-122"/>
                <a:ea typeface="楷体" pitchFamily="49" charset="-122"/>
              </a:rPr>
              <a:t>{18,75,60,43,54,90,46}</a:t>
            </a:r>
            <a:r>
              <a:rPr lang="zh-CN" altLang="zh-CN" dirty="0" smtClean="0">
                <a:latin typeface="楷体" pitchFamily="49" charset="-122"/>
                <a:ea typeface="楷体" pitchFamily="49" charset="-122"/>
              </a:rPr>
              <a:t>，给定散列函数</a:t>
            </a:r>
            <a:r>
              <a:rPr lang="en-US" altLang="zh-CN" dirty="0" smtClean="0">
                <a:latin typeface="楷体" pitchFamily="49" charset="-122"/>
                <a:ea typeface="楷体" pitchFamily="49" charset="-122"/>
              </a:rPr>
              <a:t>H(k)=k%13</a:t>
            </a:r>
            <a:r>
              <a:rPr lang="zh-CN" altLang="zh-CN" dirty="0" smtClean="0">
                <a:latin typeface="楷体" pitchFamily="49" charset="-122"/>
                <a:ea typeface="楷体" pitchFamily="49" charset="-122"/>
              </a:rPr>
              <a:t>，存储区的内存地址为</a:t>
            </a:r>
            <a:r>
              <a:rPr lang="en-US" altLang="zh-CN" dirty="0" smtClean="0">
                <a:latin typeface="楷体" pitchFamily="49" charset="-122"/>
                <a:ea typeface="楷体" pitchFamily="49" charset="-122"/>
              </a:rPr>
              <a:t>0~15</a:t>
            </a:r>
            <a:r>
              <a:rPr lang="zh-CN" altLang="zh-CN" dirty="0" smtClean="0">
                <a:latin typeface="楷体" pitchFamily="49" charset="-122"/>
                <a:ea typeface="楷体" pitchFamily="49" charset="-122"/>
              </a:rPr>
              <a:t>，则可以得到每个关键字的地址为：</a:t>
            </a:r>
          </a:p>
          <a:p>
            <a:r>
              <a:rPr lang="zh-CN" altLang="zh-CN" dirty="0" smtClean="0">
                <a:latin typeface="楷体" pitchFamily="49" charset="-122"/>
                <a:ea typeface="楷体" pitchFamily="49" charset="-122"/>
              </a:rPr>
              <a:t>实例分析：</a:t>
            </a:r>
          </a:p>
          <a:p>
            <a:r>
              <a:rPr lang="en-US" altLang="zh-CN" dirty="0" smtClean="0">
                <a:latin typeface="楷体" pitchFamily="49" charset="-122"/>
                <a:ea typeface="楷体" pitchFamily="49" charset="-122"/>
              </a:rPr>
              <a:t>H(18)=18%13=5</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H(75)=75%13=10</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H(60)=60%13=8</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H(43)=43%13=4</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H(54)=54%13=2</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H(90)=90%13=12</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H(46)=46%13=7</a:t>
            </a:r>
            <a:endParaRPr lang="zh-CN"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于是，根据地址可以将上述</a:t>
            </a:r>
            <a:r>
              <a:rPr lang="en-US" altLang="zh-CN" dirty="0" smtClean="0">
                <a:latin typeface="楷体" pitchFamily="49" charset="-122"/>
                <a:ea typeface="楷体" pitchFamily="49" charset="-122"/>
              </a:rPr>
              <a:t>7</a:t>
            </a:r>
            <a:r>
              <a:rPr lang="zh-CN" altLang="zh-CN" dirty="0" smtClean="0">
                <a:latin typeface="楷体" pitchFamily="49" charset="-122"/>
                <a:ea typeface="楷体" pitchFamily="49" charset="-122"/>
              </a:rPr>
              <a:t>个关键字的序列存储到一个一维数组</a:t>
            </a:r>
            <a:r>
              <a:rPr lang="en-US" altLang="zh-CN" dirty="0" smtClean="0">
                <a:latin typeface="楷体" pitchFamily="49" charset="-122"/>
                <a:ea typeface="楷体" pitchFamily="49" charset="-122"/>
              </a:rPr>
              <a:t>HT</a:t>
            </a:r>
            <a:r>
              <a:rPr lang="zh-CN" altLang="zh-CN" dirty="0" smtClean="0">
                <a:latin typeface="楷体" pitchFamily="49" charset="-122"/>
                <a:ea typeface="楷体" pitchFamily="49" charset="-122"/>
              </a:rPr>
              <a:t>（哈希表）中。</a:t>
            </a:r>
          </a:p>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8129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8.5.2  </a:t>
            </a:r>
            <a:r>
              <a:rPr lang="zh-CN" altLang="zh-CN" b="1" dirty="0" smtClean="0"/>
              <a:t>哈</a:t>
            </a:r>
            <a:r>
              <a:rPr lang="zh-CN" altLang="zh-CN" b="1" dirty="0" smtClean="0"/>
              <a:t>希函数的构造方法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2031325"/>
          </a:xfrm>
          <a:prstGeom prst="rect">
            <a:avLst/>
          </a:prstGeom>
        </p:spPr>
        <p:txBody>
          <a:bodyPr wrap="square">
            <a:spAutoFit/>
          </a:bodyPr>
          <a:lstStyle/>
          <a:p>
            <a:r>
              <a:rPr lang="en-US" altLang="zh-CN" b="1" dirty="0" smtClean="0">
                <a:latin typeface="楷体" pitchFamily="49" charset="-122"/>
                <a:ea typeface="楷体" pitchFamily="49" charset="-122"/>
              </a:rPr>
              <a:t>1</a:t>
            </a:r>
            <a:r>
              <a:rPr lang="zh-CN" altLang="zh-CN" b="1" dirty="0" smtClean="0">
                <a:latin typeface="楷体" pitchFamily="49" charset="-122"/>
                <a:ea typeface="楷体" pitchFamily="49" charset="-122"/>
              </a:rPr>
              <a:t>．直接定址法</a:t>
            </a:r>
          </a:p>
          <a:p>
            <a:r>
              <a:rPr lang="zh-CN" altLang="zh-CN" dirty="0" smtClean="0">
                <a:latin typeface="楷体" pitchFamily="49" charset="-122"/>
                <a:ea typeface="楷体" pitchFamily="49" charset="-122"/>
              </a:rPr>
              <a:t>算法描述：直接定址法是一种算术公式的方法，它可以采用直接取关键字值或关键字的某个线性函数值作为函数地址。因此该函数在关键字和内存地址之间建立一一对应关系。</a:t>
            </a:r>
          </a:p>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8.7</a:t>
            </a:r>
            <a:r>
              <a:rPr lang="zh-CN" altLang="zh-CN" dirty="0" smtClean="0">
                <a:latin typeface="楷体" pitchFamily="49" charset="-122"/>
                <a:ea typeface="楷体" pitchFamily="49" charset="-122"/>
              </a:rPr>
              <a:t>】对于关键字序列</a:t>
            </a:r>
            <a:r>
              <a:rPr lang="en-US" altLang="zh-CN" dirty="0" smtClean="0">
                <a:latin typeface="楷体" pitchFamily="49" charset="-122"/>
                <a:ea typeface="楷体" pitchFamily="49" charset="-122"/>
              </a:rPr>
              <a:t>A={1,5,9,13,17</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…81}</a:t>
            </a:r>
            <a:r>
              <a:rPr lang="zh-CN" altLang="zh-CN" dirty="0" smtClean="0">
                <a:latin typeface="楷体" pitchFamily="49" charset="-122"/>
                <a:ea typeface="楷体" pitchFamily="49" charset="-122"/>
              </a:rPr>
              <a:t>，建立哈希函数，并实现</a:t>
            </a:r>
            <a:r>
              <a:rPr lang="en-US" altLang="zh-CN" dirty="0" smtClean="0">
                <a:latin typeface="楷体" pitchFamily="49" charset="-122"/>
                <a:ea typeface="楷体" pitchFamily="49" charset="-122"/>
              </a:rPr>
              <a:t>41</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63</a:t>
            </a:r>
            <a:r>
              <a:rPr lang="zh-CN" altLang="zh-CN" dirty="0" smtClean="0">
                <a:latin typeface="楷体" pitchFamily="49" charset="-122"/>
                <a:ea typeface="楷体" pitchFamily="49" charset="-122"/>
              </a:rPr>
              <a:t>的哈希查找过程。</a:t>
            </a:r>
          </a:p>
          <a:p>
            <a:endParaRPr lang="zh-CN" altLang="zh-CN" dirty="0">
              <a:latin typeface="楷体" pitchFamily="49" charset="-122"/>
              <a:ea typeface="楷体" pitchFamily="49" charset="-122"/>
            </a:endParaRPr>
          </a:p>
        </p:txBody>
      </p:sp>
      <p:graphicFrame>
        <p:nvGraphicFramePr>
          <p:cNvPr id="68" name="表格 67"/>
          <p:cNvGraphicFramePr>
            <a:graphicFrameLocks noGrp="1"/>
          </p:cNvGraphicFramePr>
          <p:nvPr/>
        </p:nvGraphicFramePr>
        <p:xfrm>
          <a:off x="1751563" y="4293705"/>
          <a:ext cx="6219620" cy="1083366"/>
        </p:xfrm>
        <a:graphic>
          <a:graphicData uri="http://schemas.openxmlformats.org/drawingml/2006/table">
            <a:tbl>
              <a:tblPr/>
              <a:tblGrid>
                <a:gridCol w="777270"/>
                <a:gridCol w="777270"/>
                <a:gridCol w="777270"/>
                <a:gridCol w="777270"/>
                <a:gridCol w="777270"/>
                <a:gridCol w="777270"/>
                <a:gridCol w="778000"/>
                <a:gridCol w="778000"/>
              </a:tblGrid>
              <a:tr h="361122">
                <a:tc>
                  <a:txBody>
                    <a:bodyPr/>
                    <a:lstStyle/>
                    <a:p>
                      <a:pPr algn="ctr">
                        <a:lnSpc>
                          <a:spcPts val="1200"/>
                        </a:lnSpc>
                        <a:spcBef>
                          <a:spcPts val="250"/>
                        </a:spcBef>
                        <a:spcAft>
                          <a:spcPts val="250"/>
                        </a:spcAft>
                      </a:pPr>
                      <a:r>
                        <a:rPr lang="zh-CN" sz="900" kern="1050">
                          <a:latin typeface="Arial"/>
                          <a:ea typeface="黑体"/>
                          <a:cs typeface="Times New Roman"/>
                        </a:rPr>
                        <a:t>内存地址</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0</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2</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4</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20</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122">
                <a:tc>
                  <a:txBody>
                    <a:bodyPr/>
                    <a:lstStyle/>
                    <a:p>
                      <a:pPr algn="ctr">
                        <a:lnSpc>
                          <a:spcPts val="1200"/>
                        </a:lnSpc>
                        <a:spcBef>
                          <a:spcPts val="250"/>
                        </a:spcBef>
                        <a:spcAft>
                          <a:spcPts val="250"/>
                        </a:spcAft>
                      </a:pPr>
                      <a:r>
                        <a:rPr lang="zh-CN" sz="900" kern="1050">
                          <a:latin typeface="Arial"/>
                          <a:ea typeface="黑体"/>
                          <a:cs typeface="Times New Roman"/>
                        </a:rPr>
                        <a:t>关键字</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9    </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17</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81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122">
                <a:tc>
                  <a:txBody>
                    <a:bodyPr/>
                    <a:lstStyle/>
                    <a:p>
                      <a:pPr algn="ctr">
                        <a:lnSpc>
                          <a:spcPts val="1200"/>
                        </a:lnSpc>
                        <a:spcBef>
                          <a:spcPts val="250"/>
                        </a:spcBef>
                        <a:spcAft>
                          <a:spcPts val="250"/>
                        </a:spcAft>
                      </a:pPr>
                      <a:r>
                        <a:rPr lang="zh-CN" sz="900" kern="1050">
                          <a:latin typeface="Arial"/>
                          <a:ea typeface="黑体"/>
                          <a:cs typeface="Times New Roman"/>
                        </a:rPr>
                        <a:t>对应关系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1=4*0+1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5=4*1+1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9=4*2+1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13=4*3+1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17=4*4+1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dirty="0">
                          <a:latin typeface="Times New Roman"/>
                          <a:ea typeface="宋体"/>
                        </a:rPr>
                        <a:t>81=4*20+1</a:t>
                      </a:r>
                      <a:endParaRPr lang="zh-CN" sz="9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8129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8.5.2  </a:t>
            </a:r>
            <a:r>
              <a:rPr lang="zh-CN" altLang="zh-CN" b="1" dirty="0" smtClean="0"/>
              <a:t>哈</a:t>
            </a:r>
            <a:r>
              <a:rPr lang="zh-CN" altLang="zh-CN" b="1" dirty="0" smtClean="0"/>
              <a:t>希函数的构造方法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2308324"/>
          </a:xfrm>
          <a:prstGeom prst="rect">
            <a:avLst/>
          </a:prstGeom>
        </p:spPr>
        <p:txBody>
          <a:bodyPr wrap="square">
            <a:spAutoFit/>
          </a:bodyPr>
          <a:lstStyle/>
          <a:p>
            <a:r>
              <a:rPr lang="en-US" altLang="zh-CN" b="1" dirty="0" smtClean="0">
                <a:latin typeface="楷体" pitchFamily="49" charset="-122"/>
                <a:ea typeface="楷体" pitchFamily="49" charset="-122"/>
              </a:rPr>
              <a:t>2</a:t>
            </a:r>
            <a:r>
              <a:rPr lang="zh-CN" altLang="zh-CN" b="1" dirty="0" smtClean="0">
                <a:latin typeface="楷体" pitchFamily="49" charset="-122"/>
                <a:ea typeface="楷体" pitchFamily="49" charset="-122"/>
              </a:rPr>
              <a:t>．除留余数法（取模法）</a:t>
            </a:r>
          </a:p>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8.8</a:t>
            </a:r>
            <a:r>
              <a:rPr lang="zh-CN" altLang="zh-CN" dirty="0" smtClean="0">
                <a:latin typeface="楷体" pitchFamily="49" charset="-122"/>
                <a:ea typeface="楷体" pitchFamily="49" charset="-122"/>
              </a:rPr>
              <a:t>】对于给定关键字序列</a:t>
            </a:r>
            <a:r>
              <a:rPr lang="en-US" altLang="zh-CN" dirty="0" smtClean="0">
                <a:latin typeface="楷体" pitchFamily="49" charset="-122"/>
                <a:ea typeface="楷体" pitchFamily="49" charset="-122"/>
              </a:rPr>
              <a:t>A={24,15,19,3,12,27,31,10,39}</a:t>
            </a:r>
            <a:r>
              <a:rPr lang="zh-CN" altLang="zh-CN" dirty="0" smtClean="0">
                <a:latin typeface="楷体" pitchFamily="49" charset="-122"/>
                <a:ea typeface="楷体" pitchFamily="49" charset="-122"/>
              </a:rPr>
              <a:t>，利用余数法构造哈希函数，并实现</a:t>
            </a:r>
            <a:r>
              <a:rPr lang="en-US" altLang="zh-CN" dirty="0" smtClean="0">
                <a:latin typeface="楷体" pitchFamily="49" charset="-122"/>
                <a:ea typeface="楷体" pitchFamily="49" charset="-122"/>
              </a:rPr>
              <a:t>y=31</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y=18</a:t>
            </a:r>
            <a:r>
              <a:rPr lang="zh-CN" altLang="zh-CN" dirty="0" smtClean="0">
                <a:latin typeface="楷体" pitchFamily="49" charset="-122"/>
                <a:ea typeface="楷体" pitchFamily="49" charset="-122"/>
              </a:rPr>
              <a:t>时的哈希查找过程。</a:t>
            </a:r>
          </a:p>
          <a:p>
            <a:r>
              <a:rPr lang="zh-CN" altLang="zh-CN" dirty="0" smtClean="0">
                <a:latin typeface="楷体" pitchFamily="49" charset="-122"/>
                <a:ea typeface="楷体" pitchFamily="49" charset="-122"/>
              </a:rPr>
              <a:t>实例分析：</a:t>
            </a:r>
          </a:p>
          <a:p>
            <a:r>
              <a:rPr lang="zh-CN" altLang="zh-CN" dirty="0" smtClean="0">
                <a:latin typeface="楷体" pitchFamily="49" charset="-122"/>
                <a:ea typeface="楷体" pitchFamily="49" charset="-122"/>
              </a:rPr>
              <a:t>根据公式</a:t>
            </a:r>
            <a:r>
              <a:rPr lang="en-US" altLang="zh-CN" dirty="0" smtClean="0">
                <a:latin typeface="楷体" pitchFamily="49" charset="-122"/>
                <a:ea typeface="楷体" pitchFamily="49" charset="-122"/>
              </a:rPr>
              <a:t>y=x </a:t>
            </a:r>
            <a:r>
              <a:rPr lang="en-US" altLang="zh-CN" dirty="0" err="1" smtClean="0">
                <a:latin typeface="楷体" pitchFamily="49" charset="-122"/>
                <a:ea typeface="楷体" pitchFamily="49" charset="-122"/>
              </a:rPr>
              <a:t>modp</a:t>
            </a:r>
            <a:r>
              <a:rPr lang="zh-CN" altLang="zh-CN" dirty="0" smtClean="0">
                <a:latin typeface="楷体" pitchFamily="49" charset="-122"/>
                <a:ea typeface="楷体" pitchFamily="49" charset="-122"/>
              </a:rPr>
              <a:t>，当</a:t>
            </a:r>
            <a:r>
              <a:rPr lang="en-US" altLang="zh-CN" dirty="0" smtClean="0">
                <a:latin typeface="楷体" pitchFamily="49" charset="-122"/>
                <a:ea typeface="楷体" pitchFamily="49" charset="-122"/>
              </a:rPr>
              <a:t>p</a:t>
            </a:r>
            <a:r>
              <a:rPr lang="zh-CN" altLang="zh-CN" dirty="0" smtClean="0">
                <a:latin typeface="楷体" pitchFamily="49" charset="-122"/>
                <a:ea typeface="楷体" pitchFamily="49" charset="-122"/>
              </a:rPr>
              <a:t>取</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时，可得：</a:t>
            </a:r>
          </a:p>
          <a:p>
            <a:r>
              <a:rPr lang="en-US" altLang="zh-CN" dirty="0" smtClean="0">
                <a:latin typeface="楷体" pitchFamily="49" charset="-122"/>
                <a:ea typeface="楷体" pitchFamily="49" charset="-122"/>
              </a:rPr>
              <a:t>y=x mod 11</a:t>
            </a:r>
            <a:r>
              <a:rPr lang="zh-CN" altLang="zh-CN" dirty="0" smtClean="0">
                <a:latin typeface="楷体" pitchFamily="49" charset="-122"/>
                <a:ea typeface="楷体" pitchFamily="49" charset="-122"/>
              </a:rPr>
              <a:t>，其中</a:t>
            </a:r>
            <a:r>
              <a:rPr lang="en-US" altLang="zh-CN" dirty="0" smtClean="0">
                <a:latin typeface="楷体" pitchFamily="49" charset="-122"/>
                <a:ea typeface="楷体" pitchFamily="49" charset="-122"/>
              </a:rPr>
              <a:t>x</a:t>
            </a:r>
            <a:r>
              <a:rPr lang="zh-CN" altLang="zh-CN" dirty="0" smtClean="0">
                <a:latin typeface="楷体" pitchFamily="49" charset="-122"/>
                <a:ea typeface="楷体" pitchFamily="49" charset="-122"/>
              </a:rPr>
              <a:t>是关键字序列值，</a:t>
            </a:r>
            <a:r>
              <a:rPr lang="en-US" altLang="zh-CN" dirty="0" smtClean="0">
                <a:latin typeface="楷体" pitchFamily="49" charset="-122"/>
                <a:ea typeface="楷体" pitchFamily="49" charset="-122"/>
              </a:rPr>
              <a:t>y</a:t>
            </a:r>
            <a:r>
              <a:rPr lang="zh-CN" altLang="zh-CN" dirty="0" smtClean="0">
                <a:latin typeface="楷体" pitchFamily="49" charset="-122"/>
                <a:ea typeface="楷体" pitchFamily="49" charset="-122"/>
              </a:rPr>
              <a:t>是对应的内存地址值，可知每个关键字对</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取余的数值如表</a:t>
            </a:r>
            <a:r>
              <a:rPr lang="en-US" altLang="zh-CN" dirty="0" smtClean="0">
                <a:latin typeface="楷体" pitchFamily="49" charset="-122"/>
                <a:ea typeface="楷体" pitchFamily="49" charset="-122"/>
              </a:rPr>
              <a:t>8.3</a:t>
            </a:r>
            <a:r>
              <a:rPr lang="zh-CN" altLang="zh-CN" dirty="0" smtClean="0">
                <a:latin typeface="楷体" pitchFamily="49" charset="-122"/>
                <a:ea typeface="楷体" pitchFamily="49" charset="-122"/>
              </a:rPr>
              <a:t>所示。</a:t>
            </a:r>
          </a:p>
          <a:p>
            <a:endParaRPr lang="zh-CN" altLang="zh-CN" dirty="0">
              <a:latin typeface="楷体" pitchFamily="49" charset="-122"/>
              <a:ea typeface="楷体" pitchFamily="49" charset="-122"/>
            </a:endParaRPr>
          </a:p>
        </p:txBody>
      </p:sp>
      <p:graphicFrame>
        <p:nvGraphicFramePr>
          <p:cNvPr id="70" name="表格 69"/>
          <p:cNvGraphicFramePr>
            <a:graphicFrameLocks noGrp="1"/>
          </p:cNvGraphicFramePr>
          <p:nvPr/>
        </p:nvGraphicFramePr>
        <p:xfrm>
          <a:off x="1304302" y="4575313"/>
          <a:ext cx="6696697" cy="1288776"/>
        </p:xfrm>
        <a:graphic>
          <a:graphicData uri="http://schemas.openxmlformats.org/drawingml/2006/table">
            <a:tbl>
              <a:tblPr/>
              <a:tblGrid>
                <a:gridCol w="865180"/>
                <a:gridCol w="493491"/>
                <a:gridCol w="673442"/>
                <a:gridCol w="672656"/>
                <a:gridCol w="661654"/>
                <a:gridCol w="672656"/>
                <a:gridCol w="661654"/>
                <a:gridCol w="672656"/>
                <a:gridCol w="661654"/>
                <a:gridCol w="661654"/>
              </a:tblGrid>
              <a:tr h="322194">
                <a:tc>
                  <a:txBody>
                    <a:bodyPr/>
                    <a:lstStyle/>
                    <a:p>
                      <a:pPr algn="ctr">
                        <a:lnSpc>
                          <a:spcPts val="1200"/>
                        </a:lnSpc>
                        <a:spcBef>
                          <a:spcPts val="250"/>
                        </a:spcBef>
                        <a:spcAft>
                          <a:spcPts val="250"/>
                        </a:spcAft>
                      </a:pPr>
                      <a:r>
                        <a:rPr lang="zh-CN" sz="900" kern="100">
                          <a:latin typeface="Arial"/>
                          <a:ea typeface="黑体"/>
                          <a:cs typeface="Times New Roman"/>
                        </a:rPr>
                        <a:t>序号</a:t>
                      </a:r>
                      <a:endParaRPr lang="zh-CN" sz="900" kern="1050">
                        <a:latin typeface="Arial"/>
                        <a:ea typeface="黑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2</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4</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6</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7</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8</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9</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94">
                <a:tc>
                  <a:txBody>
                    <a:bodyPr/>
                    <a:lstStyle/>
                    <a:p>
                      <a:pPr algn="ctr">
                        <a:lnSpc>
                          <a:spcPts val="1200"/>
                        </a:lnSpc>
                        <a:spcBef>
                          <a:spcPts val="250"/>
                        </a:spcBef>
                        <a:spcAft>
                          <a:spcPts val="250"/>
                        </a:spcAft>
                      </a:pPr>
                      <a:r>
                        <a:rPr lang="zh-CN" sz="900" kern="100">
                          <a:latin typeface="Arial"/>
                          <a:ea typeface="黑体"/>
                          <a:cs typeface="Times New Roman"/>
                        </a:rPr>
                        <a:t>关键字</a:t>
                      </a:r>
                      <a:endParaRPr lang="zh-CN" sz="900" kern="1050">
                        <a:latin typeface="Arial"/>
                        <a:ea typeface="黑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24</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19</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12</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27</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31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10</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39</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94">
                <a:tc>
                  <a:txBody>
                    <a:bodyPr/>
                    <a:lstStyle/>
                    <a:p>
                      <a:pPr algn="ctr">
                        <a:lnSpc>
                          <a:spcPts val="1200"/>
                        </a:lnSpc>
                        <a:spcBef>
                          <a:spcPts val="250"/>
                        </a:spcBef>
                        <a:spcAft>
                          <a:spcPts val="250"/>
                        </a:spcAft>
                      </a:pPr>
                      <a:r>
                        <a:rPr lang="zh-CN" sz="900" kern="100">
                          <a:latin typeface="Arial"/>
                          <a:ea typeface="黑体"/>
                          <a:cs typeface="Times New Roman"/>
                        </a:rPr>
                        <a:t>对应关系</a:t>
                      </a:r>
                      <a:endParaRPr lang="zh-CN" sz="900" kern="1050">
                        <a:latin typeface="Arial"/>
                        <a:ea typeface="黑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9">
                  <a:txBody>
                    <a:bodyPr/>
                    <a:lstStyle/>
                    <a:p>
                      <a:pPr algn="ctr">
                        <a:lnSpc>
                          <a:spcPts val="1200"/>
                        </a:lnSpc>
                        <a:spcBef>
                          <a:spcPts val="200"/>
                        </a:spcBef>
                        <a:spcAft>
                          <a:spcPts val="200"/>
                        </a:spcAft>
                      </a:pPr>
                      <a:r>
                        <a:rPr lang="en-US" sz="900" kern="100">
                          <a:latin typeface="Times New Roman"/>
                          <a:ea typeface="宋体"/>
                        </a:rPr>
                        <a:t>y=x mod 11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2194">
                <a:tc>
                  <a:txBody>
                    <a:bodyPr/>
                    <a:lstStyle/>
                    <a:p>
                      <a:pPr algn="ctr">
                        <a:lnSpc>
                          <a:spcPts val="1200"/>
                        </a:lnSpc>
                        <a:spcBef>
                          <a:spcPts val="250"/>
                        </a:spcBef>
                        <a:spcAft>
                          <a:spcPts val="250"/>
                        </a:spcAft>
                      </a:pPr>
                      <a:r>
                        <a:rPr lang="zh-CN" sz="900" kern="100">
                          <a:latin typeface="Arial"/>
                          <a:ea typeface="黑体"/>
                          <a:cs typeface="Times New Roman"/>
                        </a:rPr>
                        <a:t>余数</a:t>
                      </a:r>
                      <a:endParaRPr lang="zh-CN" sz="900" kern="1050">
                        <a:latin typeface="Arial"/>
                        <a:ea typeface="黑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2</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4</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8</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9</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a:latin typeface="Times New Roman"/>
                          <a:ea typeface="宋体"/>
                        </a:rPr>
                        <a:t>10</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en-US" sz="900" kern="100" dirty="0">
                          <a:latin typeface="Times New Roman"/>
                          <a:ea typeface="宋体"/>
                        </a:rPr>
                        <a:t>6</a:t>
                      </a:r>
                      <a:endParaRPr lang="zh-CN" sz="9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8129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8.5.2  </a:t>
            </a:r>
            <a:r>
              <a:rPr lang="zh-CN" altLang="zh-CN" b="1" dirty="0" smtClean="0"/>
              <a:t>哈希函数的构造方法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2585323"/>
          </a:xfrm>
          <a:prstGeom prst="rect">
            <a:avLst/>
          </a:prstGeom>
        </p:spPr>
        <p:txBody>
          <a:bodyPr wrap="square">
            <a:spAutoFit/>
          </a:bodyPr>
          <a:lstStyle/>
          <a:p>
            <a:r>
              <a:rPr lang="en-US" altLang="zh-CN" b="1" dirty="0" smtClean="0">
                <a:latin typeface="楷体" pitchFamily="49" charset="-122"/>
                <a:ea typeface="楷体" pitchFamily="49" charset="-122"/>
              </a:rPr>
              <a:t>3</a:t>
            </a:r>
            <a:r>
              <a:rPr lang="zh-CN"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分析</a:t>
            </a:r>
            <a:r>
              <a:rPr lang="zh-CN" altLang="zh-CN" b="1" dirty="0" smtClean="0">
                <a:latin typeface="楷体" pitchFamily="49" charset="-122"/>
                <a:ea typeface="楷体" pitchFamily="49" charset="-122"/>
              </a:rPr>
              <a:t>法</a:t>
            </a:r>
            <a:endParaRPr lang="zh-CN" altLang="zh-CN" b="1" dirty="0" smtClean="0">
              <a:latin typeface="楷体" pitchFamily="49" charset="-122"/>
              <a:ea typeface="楷体" pitchFamily="49" charset="-122"/>
            </a:endParaRP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）余数变形法</a:t>
            </a:r>
          </a:p>
          <a:p>
            <a:r>
              <a:rPr lang="zh-CN" altLang="zh-CN" dirty="0" smtClean="0">
                <a:latin typeface="楷体" pitchFamily="49" charset="-122"/>
                <a:ea typeface="楷体" pitchFamily="49" charset="-122"/>
              </a:rPr>
              <a:t>在余数法中，并不是所有序列都可以使用。</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）数字分析法</a:t>
            </a:r>
          </a:p>
          <a:p>
            <a:r>
              <a:rPr lang="zh-CN" altLang="zh-CN" dirty="0" smtClean="0">
                <a:latin typeface="楷体" pitchFamily="49" charset="-122"/>
                <a:ea typeface="楷体" pitchFamily="49" charset="-122"/>
              </a:rPr>
              <a:t>数字分析法是对复杂的、位数比较多的数字进行地址分配的常用方法。</a:t>
            </a:r>
          </a:p>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8.9</a:t>
            </a:r>
            <a:r>
              <a:rPr lang="zh-CN" altLang="zh-CN" dirty="0" smtClean="0">
                <a:latin typeface="楷体" pitchFamily="49" charset="-122"/>
                <a:ea typeface="楷体" pitchFamily="49" charset="-122"/>
              </a:rPr>
              <a:t>】对于给定关键字序列如下，利用数字分析法建立关键字与内存地址之间的关系。</a:t>
            </a:r>
            <a:r>
              <a:rPr lang="en-US" altLang="zh-CN" dirty="0" smtClean="0">
                <a:latin typeface="楷体" pitchFamily="49" charset="-122"/>
                <a:ea typeface="楷体" pitchFamily="49" charset="-122"/>
              </a:rPr>
              <a:t>A={9453327,8765414,1075638,5469832,6095746,3265987}</a:t>
            </a:r>
            <a:r>
              <a:rPr lang="zh-CN" altLang="zh-CN" dirty="0" smtClean="0">
                <a:latin typeface="楷体" pitchFamily="49" charset="-122"/>
                <a:ea typeface="楷体" pitchFamily="49" charset="-122"/>
              </a:rPr>
              <a:t>。</a:t>
            </a:r>
          </a:p>
          <a:p>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组合 276"/>
          <p:cNvGrpSpPr/>
          <p:nvPr/>
        </p:nvGrpSpPr>
        <p:grpSpPr>
          <a:xfrm>
            <a:off x="393021" y="799916"/>
            <a:ext cx="5003924" cy="857555"/>
            <a:chOff x="2553958" y="533156"/>
            <a:chExt cx="4530004" cy="857348"/>
          </a:xfrm>
        </p:grpSpPr>
        <p:sp>
          <p:nvSpPr>
            <p:cNvPr id="2" name="圆角矩形 1"/>
            <p:cNvSpPr/>
            <p:nvPr/>
          </p:nvSpPr>
          <p:spPr>
            <a:xfrm>
              <a:off x="2553958" y="533156"/>
              <a:ext cx="4195065" cy="857348"/>
            </a:xfrm>
            <a:prstGeom prst="roundRect">
              <a:avLst>
                <a:gd name="adj" fmla="val 42279"/>
              </a:avLst>
            </a:prstGeom>
            <a:solidFill>
              <a:srgbClr val="497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6" name="文本框 2"/>
            <p:cNvSpPr txBox="1"/>
            <p:nvPr/>
          </p:nvSpPr>
          <p:spPr>
            <a:xfrm>
              <a:off x="3144344" y="540063"/>
              <a:ext cx="1922736" cy="830801"/>
            </a:xfrm>
            <a:prstGeom prst="rect">
              <a:avLst/>
            </a:prstGeom>
            <a:noFill/>
            <a:ln w="9525">
              <a:noFill/>
            </a:ln>
          </p:spPr>
          <p:txBody>
            <a:bodyPr wrap="square">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模</a:t>
              </a:r>
              <a:r>
                <a:rPr lang="zh-CN" altLang="en-US" sz="4800" b="1" dirty="0" smtClean="0">
                  <a:solidFill>
                    <a:srgbClr val="FFFFFF"/>
                  </a:solidFill>
                  <a:latin typeface="微软雅黑" panose="020B0503020204020204" pitchFamily="34" charset="-122"/>
                  <a:ea typeface="微软雅黑" panose="020B0503020204020204" pitchFamily="34" charset="-122"/>
                </a:rPr>
                <a:t>块</a:t>
              </a:r>
              <a:r>
                <a:rPr lang="en-US" altLang="zh-CN" sz="4800" b="1" dirty="0" smtClean="0">
                  <a:solidFill>
                    <a:srgbClr val="FFFFFF"/>
                  </a:solidFill>
                  <a:latin typeface="微软雅黑" panose="020B0503020204020204" pitchFamily="34" charset="-122"/>
                  <a:ea typeface="微软雅黑" panose="020B0503020204020204" pitchFamily="34" charset="-122"/>
                </a:rPr>
                <a:t>8</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sp>
          <p:nvSpPr>
            <p:cNvPr id="10348" name="文本框 228"/>
            <p:cNvSpPr txBox="1"/>
            <p:nvPr/>
          </p:nvSpPr>
          <p:spPr>
            <a:xfrm>
              <a:off x="4945519" y="543608"/>
              <a:ext cx="2138443" cy="830796"/>
            </a:xfrm>
            <a:prstGeom prst="rect">
              <a:avLst/>
            </a:prstGeom>
            <a:noFill/>
            <a:ln w="9525">
              <a:noFill/>
            </a:ln>
          </p:spPr>
          <p:txBody>
            <a:bodyPr>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查找</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grpSp>
      <p:grpSp>
        <p:nvGrpSpPr>
          <p:cNvPr id="10243" name="组合 3"/>
          <p:cNvGrpSpPr/>
          <p:nvPr/>
        </p:nvGrpSpPr>
        <p:grpSpPr>
          <a:xfrm>
            <a:off x="3875846" y="1798746"/>
            <a:ext cx="4592292" cy="400110"/>
            <a:chOff x="1755728" y="2239910"/>
            <a:chExt cx="5268126" cy="940033"/>
          </a:xfrm>
        </p:grpSpPr>
        <p:sp>
          <p:nvSpPr>
            <p:cNvPr id="231" name="矩形 230"/>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0" name="矩形 229">
              <a:hlinkClick r:id="rId3" action="ppaction://hlinksldjump"/>
            </p:cNvPr>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3" name="矩形 232"/>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2" name="矩形 23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3" name="文本框 234"/>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实例引入</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0344" name="文本框 235"/>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1</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4" name="组合 4"/>
          <p:cNvGrpSpPr/>
          <p:nvPr/>
        </p:nvGrpSpPr>
        <p:grpSpPr>
          <a:xfrm>
            <a:off x="0" y="3267075"/>
            <a:ext cx="4567238" cy="3590925"/>
            <a:chOff x="0" y="1296140"/>
            <a:chExt cx="7075503" cy="5561861"/>
          </a:xfrm>
        </p:grpSpPr>
        <p:sp>
          <p:nvSpPr>
            <p:cNvPr id="14" name="任意多边形 13"/>
            <p:cNvSpPr/>
            <p:nvPr/>
          </p:nvSpPr>
          <p:spPr>
            <a:xfrm>
              <a:off x="0" y="1682862"/>
              <a:ext cx="7075503" cy="5175139"/>
            </a:xfrm>
            <a:custGeom>
              <a:avLst/>
              <a:gdLst>
                <a:gd name="connsiteX0" fmla="*/ 1736233 w 7075503"/>
                <a:gd name="connsiteY0" fmla="*/ 0 h 5175139"/>
                <a:gd name="connsiteX1" fmla="*/ 7075503 w 7075503"/>
                <a:gd name="connsiteY1" fmla="*/ 5175139 h 5175139"/>
                <a:gd name="connsiteX2" fmla="*/ 0 w 7075503"/>
                <a:gd name="connsiteY2" fmla="*/ 5175139 h 5175139"/>
                <a:gd name="connsiteX3" fmla="*/ 0 w 7075503"/>
                <a:gd name="connsiteY3" fmla="*/ 845555 h 5175139"/>
                <a:gd name="connsiteX4" fmla="*/ 274816 w 7075503"/>
                <a:gd name="connsiteY4" fmla="*/ 640052 h 5175139"/>
                <a:gd name="connsiteX5" fmla="*/ 1652663 w 7075503"/>
                <a:gd name="connsiteY5" fmla="*/ 19288 h 517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5503" h="5175139">
                  <a:moveTo>
                    <a:pt x="1736233" y="0"/>
                  </a:moveTo>
                  <a:lnTo>
                    <a:pt x="7075503" y="5175139"/>
                  </a:lnTo>
                  <a:lnTo>
                    <a:pt x="0" y="5175139"/>
                  </a:lnTo>
                  <a:lnTo>
                    <a:pt x="0" y="845555"/>
                  </a:lnTo>
                  <a:lnTo>
                    <a:pt x="274816" y="640052"/>
                  </a:lnTo>
                  <a:cubicBezTo>
                    <a:pt x="689696" y="359764"/>
                    <a:pt x="1154314" y="147507"/>
                    <a:pt x="1652663" y="19288"/>
                  </a:cubicBezTo>
                  <a:close/>
                </a:path>
              </a:pathLst>
            </a:cu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0267" name="组合 14"/>
            <p:cNvGrpSpPr/>
            <p:nvPr/>
          </p:nvGrpSpPr>
          <p:grpSpPr>
            <a:xfrm>
              <a:off x="143632" y="1296140"/>
              <a:ext cx="4685820" cy="4636347"/>
              <a:chOff x="6047282" y="226705"/>
              <a:chExt cx="5110162" cy="5124450"/>
            </a:xfrm>
          </p:grpSpPr>
          <p:sp>
            <p:nvSpPr>
              <p:cNvPr id="10330" name="Freeform 5"/>
              <p:cNvSpPr>
                <a:spLocks noEditPoints="1"/>
              </p:cNvSpPr>
              <p:nvPr/>
            </p:nvSpPr>
            <p:spPr>
              <a:xfrm>
                <a:off x="6429869" y="2422218"/>
                <a:ext cx="796925" cy="2833688"/>
              </a:xfrm>
              <a:custGeom>
                <a:avLst/>
                <a:gdLst/>
                <a:ahLst/>
                <a:cxnLst>
                  <a:cxn ang="0">
                    <a:pos x="398463" y="1966913"/>
                  </a:cxn>
                  <a:cxn ang="0">
                    <a:pos x="796925" y="46038"/>
                  </a:cxn>
                  <a:cxn ang="0">
                    <a:pos x="579438" y="0"/>
                  </a:cxn>
                  <a:cxn ang="0">
                    <a:pos x="398463" y="873125"/>
                  </a:cxn>
                  <a:cxn ang="0">
                    <a:pos x="398463" y="1285875"/>
                  </a:cxn>
                  <a:cxn ang="0">
                    <a:pos x="661988" y="19050"/>
                  </a:cxn>
                  <a:cxn ang="0">
                    <a:pos x="714375" y="30163"/>
                  </a:cxn>
                  <a:cxn ang="0">
                    <a:pos x="398463" y="1549400"/>
                  </a:cxn>
                  <a:cxn ang="0">
                    <a:pos x="398463" y="1966913"/>
                  </a:cxn>
                  <a:cxn ang="0">
                    <a:pos x="0" y="2789238"/>
                  </a:cxn>
                  <a:cxn ang="0">
                    <a:pos x="219075" y="2833688"/>
                  </a:cxn>
                  <a:cxn ang="0">
                    <a:pos x="398463" y="1966913"/>
                  </a:cxn>
                  <a:cxn ang="0">
                    <a:pos x="398463" y="1549400"/>
                  </a:cxn>
                  <a:cxn ang="0">
                    <a:pos x="136525" y="2819400"/>
                  </a:cxn>
                  <a:cxn ang="0">
                    <a:pos x="84138" y="2808288"/>
                  </a:cxn>
                  <a:cxn ang="0">
                    <a:pos x="398463" y="1285875"/>
                  </a:cxn>
                  <a:cxn ang="0">
                    <a:pos x="398463" y="873125"/>
                  </a:cxn>
                  <a:cxn ang="0">
                    <a:pos x="0" y="2789238"/>
                  </a:cxn>
                </a:cxnLst>
                <a:rect l="0" t="0" r="0" b="0"/>
                <a:pathLst>
                  <a:path w="502" h="1785">
                    <a:moveTo>
                      <a:pt x="251" y="1239"/>
                    </a:moveTo>
                    <a:lnTo>
                      <a:pt x="502" y="29"/>
                    </a:lnTo>
                    <a:lnTo>
                      <a:pt x="365" y="0"/>
                    </a:lnTo>
                    <a:lnTo>
                      <a:pt x="251" y="550"/>
                    </a:lnTo>
                    <a:lnTo>
                      <a:pt x="251" y="810"/>
                    </a:lnTo>
                    <a:lnTo>
                      <a:pt x="417" y="12"/>
                    </a:lnTo>
                    <a:lnTo>
                      <a:pt x="450" y="19"/>
                    </a:lnTo>
                    <a:lnTo>
                      <a:pt x="251" y="976"/>
                    </a:lnTo>
                    <a:lnTo>
                      <a:pt x="251" y="1239"/>
                    </a:lnTo>
                    <a:close/>
                    <a:moveTo>
                      <a:pt x="0" y="1757"/>
                    </a:moveTo>
                    <a:lnTo>
                      <a:pt x="138" y="1785"/>
                    </a:lnTo>
                    <a:lnTo>
                      <a:pt x="251" y="1239"/>
                    </a:lnTo>
                    <a:lnTo>
                      <a:pt x="251" y="976"/>
                    </a:lnTo>
                    <a:lnTo>
                      <a:pt x="86" y="1776"/>
                    </a:lnTo>
                    <a:lnTo>
                      <a:pt x="53" y="1769"/>
                    </a:lnTo>
                    <a:lnTo>
                      <a:pt x="251" y="810"/>
                    </a:lnTo>
                    <a:lnTo>
                      <a:pt x="251" y="550"/>
                    </a:lnTo>
                    <a:lnTo>
                      <a:pt x="0" y="1757"/>
                    </a:lnTo>
                    <a:close/>
                  </a:path>
                </a:pathLst>
              </a:custGeom>
              <a:solidFill>
                <a:srgbClr val="E9F2DF">
                  <a:alpha val="100000"/>
                </a:srgbClr>
              </a:solidFill>
              <a:ln w="9525">
                <a:noFill/>
              </a:ln>
            </p:spPr>
            <p:txBody>
              <a:bodyPr/>
              <a:lstStyle/>
              <a:p>
                <a:endParaRPr lang="zh-CN" altLang="en-US"/>
              </a:p>
            </p:txBody>
          </p:sp>
          <p:sp>
            <p:nvSpPr>
              <p:cNvPr id="10331" name="Freeform 6"/>
              <p:cNvSpPr>
                <a:spLocks noEditPoints="1"/>
              </p:cNvSpPr>
              <p:nvPr/>
            </p:nvSpPr>
            <p:spPr>
              <a:xfrm>
                <a:off x="7291882" y="945843"/>
                <a:ext cx="2916237" cy="1344613"/>
              </a:xfrm>
              <a:custGeom>
                <a:avLst/>
                <a:gdLst/>
                <a:ahLst/>
                <a:cxnLst>
                  <a:cxn ang="0">
                    <a:pos x="2916237" y="206375"/>
                  </a:cxn>
                  <a:cxn ang="0">
                    <a:pos x="2832100" y="0"/>
                  </a:cxn>
                  <a:cxn ang="0">
                    <a:pos x="1457325" y="552450"/>
                  </a:cxn>
                  <a:cxn ang="0">
                    <a:pos x="1457325" y="646113"/>
                  </a:cxn>
                  <a:cxn ang="0">
                    <a:pos x="2862262" y="77788"/>
                  </a:cxn>
                  <a:cxn ang="0">
                    <a:pos x="2886075" y="127000"/>
                  </a:cxn>
                  <a:cxn ang="0">
                    <a:pos x="1457325" y="701675"/>
                  </a:cxn>
                  <a:cxn ang="0">
                    <a:pos x="1457325" y="792163"/>
                  </a:cxn>
                  <a:cxn ang="0">
                    <a:pos x="2916237" y="206375"/>
                  </a:cxn>
                  <a:cxn ang="0">
                    <a:pos x="1457325" y="552450"/>
                  </a:cxn>
                  <a:cxn ang="0">
                    <a:pos x="0" y="1138238"/>
                  </a:cxn>
                  <a:cxn ang="0">
                    <a:pos x="82550" y="1344613"/>
                  </a:cxn>
                  <a:cxn ang="0">
                    <a:pos x="1457325" y="792163"/>
                  </a:cxn>
                  <a:cxn ang="0">
                    <a:pos x="1457325" y="701675"/>
                  </a:cxn>
                  <a:cxn ang="0">
                    <a:pos x="52387" y="1266825"/>
                  </a:cxn>
                  <a:cxn ang="0">
                    <a:pos x="33337" y="1217613"/>
                  </a:cxn>
                  <a:cxn ang="0">
                    <a:pos x="1457325" y="646113"/>
                  </a:cxn>
                  <a:cxn ang="0">
                    <a:pos x="1457325" y="552450"/>
                  </a:cxn>
                </a:cxnLst>
                <a:rect l="0" t="0" r="0" b="0"/>
                <a:pathLst>
                  <a:path w="1837" h="847">
                    <a:moveTo>
                      <a:pt x="1837" y="130"/>
                    </a:moveTo>
                    <a:lnTo>
                      <a:pt x="1784" y="0"/>
                    </a:lnTo>
                    <a:lnTo>
                      <a:pt x="918" y="348"/>
                    </a:lnTo>
                    <a:lnTo>
                      <a:pt x="918" y="407"/>
                    </a:lnTo>
                    <a:lnTo>
                      <a:pt x="1803" y="49"/>
                    </a:lnTo>
                    <a:lnTo>
                      <a:pt x="1818" y="80"/>
                    </a:lnTo>
                    <a:lnTo>
                      <a:pt x="918" y="442"/>
                    </a:lnTo>
                    <a:lnTo>
                      <a:pt x="918" y="499"/>
                    </a:lnTo>
                    <a:lnTo>
                      <a:pt x="1837" y="130"/>
                    </a:lnTo>
                    <a:close/>
                    <a:moveTo>
                      <a:pt x="918" y="348"/>
                    </a:moveTo>
                    <a:lnTo>
                      <a:pt x="0" y="717"/>
                    </a:lnTo>
                    <a:lnTo>
                      <a:pt x="52" y="847"/>
                    </a:lnTo>
                    <a:lnTo>
                      <a:pt x="918" y="499"/>
                    </a:lnTo>
                    <a:lnTo>
                      <a:pt x="918" y="442"/>
                    </a:lnTo>
                    <a:lnTo>
                      <a:pt x="33" y="798"/>
                    </a:lnTo>
                    <a:lnTo>
                      <a:pt x="21" y="767"/>
                    </a:lnTo>
                    <a:lnTo>
                      <a:pt x="918" y="407"/>
                    </a:lnTo>
                    <a:lnTo>
                      <a:pt x="918" y="348"/>
                    </a:lnTo>
                    <a:close/>
                  </a:path>
                </a:pathLst>
              </a:custGeom>
              <a:solidFill>
                <a:srgbClr val="E9F2DF">
                  <a:alpha val="100000"/>
                </a:srgbClr>
              </a:solidFill>
              <a:ln w="9525">
                <a:noFill/>
              </a:ln>
            </p:spPr>
            <p:txBody>
              <a:bodyPr/>
              <a:lstStyle/>
              <a:p>
                <a:endParaRPr lang="zh-CN" altLang="en-US"/>
              </a:p>
            </p:txBody>
          </p:sp>
          <p:sp>
            <p:nvSpPr>
              <p:cNvPr id="10332" name="Oval 7"/>
              <p:cNvSpPr/>
              <p:nvPr/>
            </p:nvSpPr>
            <p:spPr>
              <a:xfrm>
                <a:off x="10293844" y="1193493"/>
                <a:ext cx="436562" cy="436563"/>
              </a:xfrm>
              <a:prstGeom prst="ellipse">
                <a:avLst/>
              </a:prstGeom>
              <a:solidFill>
                <a:srgbClr val="F8D27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3" name="Oval 8"/>
              <p:cNvSpPr/>
              <p:nvPr/>
            </p:nvSpPr>
            <p:spPr>
              <a:xfrm>
                <a:off x="9785844" y="250518"/>
                <a:ext cx="139700" cy="138113"/>
              </a:xfrm>
              <a:prstGeom prst="ellipse">
                <a:avLst/>
              </a:prstGeom>
              <a:solidFill>
                <a:srgbClr val="FFFDFA"/>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4" name="Freeform 9"/>
              <p:cNvSpPr/>
              <p:nvPr/>
            </p:nvSpPr>
            <p:spPr>
              <a:xfrm>
                <a:off x="9669957" y="226705"/>
                <a:ext cx="1487487" cy="1590675"/>
              </a:xfrm>
              <a:custGeom>
                <a:avLst/>
                <a:gdLst/>
                <a:ahLst/>
                <a:cxnLst>
                  <a:cxn ang="0">
                    <a:pos x="184058" y="94012"/>
                  </a:cxn>
                  <a:cxn ang="0">
                    <a:pos x="405678" y="0"/>
                  </a:cxn>
                  <a:cxn ang="0">
                    <a:pos x="691156" y="353483"/>
                  </a:cxn>
                  <a:cxn ang="0">
                    <a:pos x="1487487" y="827301"/>
                  </a:cxn>
                  <a:cxn ang="0">
                    <a:pos x="841407" y="1184545"/>
                  </a:cxn>
                  <a:cxn ang="0">
                    <a:pos x="225377" y="1590675"/>
                  </a:cxn>
                  <a:cxn ang="0">
                    <a:pos x="180301" y="665602"/>
                  </a:cxn>
                  <a:cxn ang="0">
                    <a:pos x="0" y="244430"/>
                  </a:cxn>
                  <a:cxn ang="0">
                    <a:pos x="184058" y="94012"/>
                  </a:cxn>
                </a:cxnLst>
                <a:rect l="0" t="0" r="0" b="0"/>
                <a:pathLst>
                  <a:path w="396" h="423">
                    <a:moveTo>
                      <a:pt x="49" y="25"/>
                    </a:moveTo>
                    <a:cubicBezTo>
                      <a:pt x="68" y="14"/>
                      <a:pt x="87" y="5"/>
                      <a:pt x="108" y="0"/>
                    </a:cubicBezTo>
                    <a:cubicBezTo>
                      <a:pt x="184" y="94"/>
                      <a:pt x="184" y="94"/>
                      <a:pt x="184" y="94"/>
                    </a:cubicBezTo>
                    <a:cubicBezTo>
                      <a:pt x="261" y="91"/>
                      <a:pt x="345" y="138"/>
                      <a:pt x="396" y="220"/>
                    </a:cubicBezTo>
                    <a:cubicBezTo>
                      <a:pt x="340" y="248"/>
                      <a:pt x="283" y="280"/>
                      <a:pt x="224" y="315"/>
                    </a:cubicBezTo>
                    <a:cubicBezTo>
                      <a:pt x="166" y="350"/>
                      <a:pt x="111" y="386"/>
                      <a:pt x="60" y="423"/>
                    </a:cubicBezTo>
                    <a:cubicBezTo>
                      <a:pt x="12" y="339"/>
                      <a:pt x="9" y="243"/>
                      <a:pt x="48" y="177"/>
                    </a:cubicBezTo>
                    <a:cubicBezTo>
                      <a:pt x="0" y="65"/>
                      <a:pt x="0" y="65"/>
                      <a:pt x="0" y="65"/>
                    </a:cubicBezTo>
                    <a:cubicBezTo>
                      <a:pt x="14" y="49"/>
                      <a:pt x="31" y="36"/>
                      <a:pt x="49" y="25"/>
                    </a:cubicBezTo>
                    <a:close/>
                  </a:path>
                </a:pathLst>
              </a:custGeom>
              <a:solidFill>
                <a:srgbClr val="9B5C29">
                  <a:alpha val="100000"/>
                </a:srgbClr>
              </a:solidFill>
              <a:ln w="9525">
                <a:noFill/>
              </a:ln>
            </p:spPr>
            <p:txBody>
              <a:bodyPr/>
              <a:lstStyle/>
              <a:p>
                <a:endParaRPr lang="zh-CN" altLang="en-US"/>
              </a:p>
            </p:txBody>
          </p:sp>
          <p:sp>
            <p:nvSpPr>
              <p:cNvPr id="10335" name="Freeform 10"/>
              <p:cNvSpPr/>
              <p:nvPr/>
            </p:nvSpPr>
            <p:spPr>
              <a:xfrm>
                <a:off x="6899769" y="2001530"/>
                <a:ext cx="511175" cy="514350"/>
              </a:xfrm>
              <a:custGeom>
                <a:avLst/>
                <a:gdLst/>
                <a:ahLst/>
                <a:cxnLst>
                  <a:cxn ang="0">
                    <a:pos x="90207" y="93859"/>
                  </a:cxn>
                  <a:cxn ang="0">
                    <a:pos x="417209" y="90105"/>
                  </a:cxn>
                  <a:cxn ang="0">
                    <a:pos x="420968" y="420491"/>
                  </a:cxn>
                  <a:cxn ang="0">
                    <a:pos x="93966" y="424245"/>
                  </a:cxn>
                  <a:cxn ang="0">
                    <a:pos x="90207" y="93859"/>
                  </a:cxn>
                </a:cxnLst>
                <a:rect l="0" t="0" r="0" b="0"/>
                <a:pathLst>
                  <a:path w="136" h="137">
                    <a:moveTo>
                      <a:pt x="24" y="25"/>
                    </a:moveTo>
                    <a:cubicBezTo>
                      <a:pt x="48" y="0"/>
                      <a:pt x="87" y="0"/>
                      <a:pt x="111" y="24"/>
                    </a:cubicBezTo>
                    <a:cubicBezTo>
                      <a:pt x="136" y="48"/>
                      <a:pt x="136" y="87"/>
                      <a:pt x="112" y="112"/>
                    </a:cubicBezTo>
                    <a:cubicBezTo>
                      <a:pt x="88" y="136"/>
                      <a:pt x="49" y="137"/>
                      <a:pt x="25" y="113"/>
                    </a:cubicBezTo>
                    <a:cubicBezTo>
                      <a:pt x="0" y="89"/>
                      <a:pt x="0" y="49"/>
                      <a:pt x="24" y="25"/>
                    </a:cubicBezTo>
                    <a:close/>
                  </a:path>
                </a:pathLst>
              </a:custGeom>
              <a:solidFill>
                <a:srgbClr val="DF5024">
                  <a:alpha val="100000"/>
                </a:srgbClr>
              </a:solidFill>
              <a:ln w="9525">
                <a:noFill/>
              </a:ln>
            </p:spPr>
            <p:txBody>
              <a:bodyPr/>
              <a:lstStyle/>
              <a:p>
                <a:endParaRPr lang="zh-CN" altLang="en-US"/>
              </a:p>
            </p:txBody>
          </p:sp>
          <p:sp>
            <p:nvSpPr>
              <p:cNvPr id="10336" name="Freeform 11"/>
              <p:cNvSpPr/>
              <p:nvPr/>
            </p:nvSpPr>
            <p:spPr>
              <a:xfrm>
                <a:off x="9816007" y="520393"/>
                <a:ext cx="546100" cy="373063"/>
              </a:xfrm>
              <a:custGeom>
                <a:avLst/>
                <a:gdLst/>
                <a:ahLst/>
                <a:cxnLst>
                  <a:cxn ang="0">
                    <a:pos x="0" y="297697"/>
                  </a:cxn>
                  <a:cxn ang="0">
                    <a:pos x="500906" y="0"/>
                  </a:cxn>
                  <a:cxn ang="0">
                    <a:pos x="546100" y="60293"/>
                  </a:cxn>
                  <a:cxn ang="0">
                    <a:pos x="33896" y="373063"/>
                  </a:cxn>
                  <a:cxn ang="0">
                    <a:pos x="0" y="297697"/>
                  </a:cxn>
                </a:cxnLst>
                <a:rect l="0" t="0" r="0" b="0"/>
                <a:pathLst>
                  <a:path w="145" h="99">
                    <a:moveTo>
                      <a:pt x="0" y="79"/>
                    </a:moveTo>
                    <a:cubicBezTo>
                      <a:pt x="25" y="43"/>
                      <a:pt x="88" y="7"/>
                      <a:pt x="133" y="0"/>
                    </a:cubicBezTo>
                    <a:cubicBezTo>
                      <a:pt x="145" y="16"/>
                      <a:pt x="145" y="16"/>
                      <a:pt x="145" y="16"/>
                    </a:cubicBezTo>
                    <a:cubicBezTo>
                      <a:pt x="103" y="18"/>
                      <a:pt x="26" y="62"/>
                      <a:pt x="9" y="99"/>
                    </a:cubicBezTo>
                    <a:lnTo>
                      <a:pt x="0" y="79"/>
                    </a:lnTo>
                    <a:close/>
                  </a:path>
                </a:pathLst>
              </a:custGeom>
              <a:solidFill>
                <a:srgbClr val="FFFDFA">
                  <a:alpha val="100000"/>
                </a:srgbClr>
              </a:solidFill>
              <a:ln w="9525">
                <a:noFill/>
              </a:ln>
            </p:spPr>
            <p:txBody>
              <a:bodyPr/>
              <a:lstStyle/>
              <a:p>
                <a:endParaRPr lang="zh-CN" altLang="en-US"/>
              </a:p>
            </p:txBody>
          </p:sp>
          <p:sp>
            <p:nvSpPr>
              <p:cNvPr id="10337" name="Oval 12"/>
              <p:cNvSpPr/>
              <p:nvPr/>
            </p:nvSpPr>
            <p:spPr>
              <a:xfrm>
                <a:off x="6982319" y="2084080"/>
                <a:ext cx="346075" cy="346075"/>
              </a:xfrm>
              <a:prstGeom prst="ellipse">
                <a:avLst/>
              </a:prstGeom>
              <a:solidFill>
                <a:srgbClr val="A1BA8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8" name="Freeform 13"/>
              <p:cNvSpPr/>
              <p:nvPr/>
            </p:nvSpPr>
            <p:spPr>
              <a:xfrm>
                <a:off x="6047282" y="4798705"/>
                <a:ext cx="1108075" cy="552450"/>
              </a:xfrm>
              <a:custGeom>
                <a:avLst/>
                <a:gdLst/>
                <a:ahLst/>
                <a:cxnLst>
                  <a:cxn ang="0">
                    <a:pos x="555916" y="0"/>
                  </a:cxn>
                  <a:cxn ang="0">
                    <a:pos x="1108075" y="552450"/>
                  </a:cxn>
                  <a:cxn ang="0">
                    <a:pos x="1108075" y="552450"/>
                  </a:cxn>
                  <a:cxn ang="0">
                    <a:pos x="0" y="552450"/>
                  </a:cxn>
                  <a:cxn ang="0">
                    <a:pos x="0" y="552450"/>
                  </a:cxn>
                  <a:cxn ang="0">
                    <a:pos x="555916" y="0"/>
                  </a:cxn>
                </a:cxnLst>
                <a:rect l="0" t="0" r="0" b="0"/>
                <a:pathLst>
                  <a:path w="295" h="147">
                    <a:moveTo>
                      <a:pt x="148" y="0"/>
                    </a:moveTo>
                    <a:cubicBezTo>
                      <a:pt x="229" y="0"/>
                      <a:pt x="295" y="66"/>
                      <a:pt x="295" y="147"/>
                    </a:cubicBezTo>
                    <a:cubicBezTo>
                      <a:pt x="295" y="147"/>
                      <a:pt x="295" y="147"/>
                      <a:pt x="295" y="147"/>
                    </a:cubicBezTo>
                    <a:cubicBezTo>
                      <a:pt x="0" y="147"/>
                      <a:pt x="0" y="147"/>
                      <a:pt x="0" y="147"/>
                    </a:cubicBezTo>
                    <a:cubicBezTo>
                      <a:pt x="0" y="147"/>
                      <a:pt x="0" y="147"/>
                      <a:pt x="0" y="147"/>
                    </a:cubicBezTo>
                    <a:cubicBezTo>
                      <a:pt x="0" y="66"/>
                      <a:pt x="66" y="0"/>
                      <a:pt x="148" y="0"/>
                    </a:cubicBezTo>
                    <a:close/>
                  </a:path>
                </a:pathLst>
              </a:custGeom>
              <a:solidFill>
                <a:srgbClr val="9B5C29">
                  <a:alpha val="100000"/>
                </a:srgbClr>
              </a:solidFill>
              <a:ln w="9525">
                <a:noFill/>
              </a:ln>
            </p:spPr>
            <p:txBody>
              <a:bodyPr/>
              <a:lstStyle/>
              <a:p>
                <a:endParaRPr lang="zh-CN" altLang="en-US"/>
              </a:p>
            </p:txBody>
          </p:sp>
        </p:grpSp>
        <p:sp>
          <p:nvSpPr>
            <p:cNvPr id="10268" name="任意多边形 24"/>
            <p:cNvSpPr/>
            <p:nvPr/>
          </p:nvSpPr>
          <p:spPr>
            <a:xfrm>
              <a:off x="1" y="5930900"/>
              <a:ext cx="6645363" cy="509588"/>
            </a:xfrm>
            <a:custGeom>
              <a:avLst/>
              <a:gdLst/>
              <a:ahLst/>
              <a:cxnLst>
                <a:cxn ang="0">
                  <a:pos x="0" y="0"/>
                </a:cxn>
                <a:cxn ang="0">
                  <a:pos x="6120942" y="0"/>
                </a:cxn>
                <a:cxn ang="0">
                  <a:pos x="6645363" y="509588"/>
                </a:cxn>
                <a:cxn ang="0">
                  <a:pos x="0" y="509588"/>
                </a:cxn>
              </a:cxnLst>
              <a:rect l="0" t="0" r="0" b="0"/>
              <a:pathLst>
                <a:path w="6645363" h="509588">
                  <a:moveTo>
                    <a:pt x="0" y="0"/>
                  </a:moveTo>
                  <a:lnTo>
                    <a:pt x="6120942" y="0"/>
                  </a:lnTo>
                  <a:lnTo>
                    <a:pt x="6645363" y="509588"/>
                  </a:lnTo>
                  <a:lnTo>
                    <a:pt x="0" y="509588"/>
                  </a:lnTo>
                  <a:lnTo>
                    <a:pt x="0" y="0"/>
                  </a:lnTo>
                  <a:close/>
                </a:path>
              </a:pathLst>
            </a:custGeom>
            <a:solidFill>
              <a:srgbClr val="3E3A3B">
                <a:alpha val="100000"/>
              </a:srgbClr>
            </a:solidFill>
            <a:ln w="9525">
              <a:noFill/>
            </a:ln>
          </p:spPr>
          <p:txBody>
            <a:bodyPr/>
            <a:lstStyle/>
            <a:p>
              <a:endParaRPr lang="zh-CN" altLang="en-US"/>
            </a:p>
          </p:txBody>
        </p:sp>
        <p:grpSp>
          <p:nvGrpSpPr>
            <p:cNvPr id="10269" name="组合 25"/>
            <p:cNvGrpSpPr/>
            <p:nvPr/>
          </p:nvGrpSpPr>
          <p:grpSpPr>
            <a:xfrm>
              <a:off x="1259590" y="5003188"/>
              <a:ext cx="460057" cy="929299"/>
              <a:chOff x="1643063" y="4076700"/>
              <a:chExt cx="874712" cy="1766888"/>
            </a:xfrm>
          </p:grpSpPr>
          <p:sp>
            <p:nvSpPr>
              <p:cNvPr id="10301" name="Freeform 21"/>
              <p:cNvSpPr/>
              <p:nvPr/>
            </p:nvSpPr>
            <p:spPr>
              <a:xfrm>
                <a:off x="1976438" y="4257675"/>
                <a:ext cx="536575" cy="1331913"/>
              </a:xfrm>
              <a:custGeom>
                <a:avLst/>
                <a:gdLst/>
                <a:ahLst/>
                <a:cxnLst>
                  <a:cxn ang="0">
                    <a:pos x="536575" y="19050"/>
                  </a:cxn>
                  <a:cxn ang="0">
                    <a:pos x="487363" y="0"/>
                  </a:cxn>
                  <a:cxn ang="0">
                    <a:pos x="0" y="1312863"/>
                  </a:cxn>
                  <a:cxn ang="0">
                    <a:pos x="53975" y="1331913"/>
                  </a:cxn>
                  <a:cxn ang="0">
                    <a:pos x="536575" y="19050"/>
                  </a:cxn>
                </a:cxnLst>
                <a:rect l="0" t="0" r="0" b="0"/>
                <a:pathLst>
                  <a:path w="338" h="839">
                    <a:moveTo>
                      <a:pt x="338" y="12"/>
                    </a:moveTo>
                    <a:lnTo>
                      <a:pt x="307" y="0"/>
                    </a:lnTo>
                    <a:lnTo>
                      <a:pt x="0" y="827"/>
                    </a:lnTo>
                    <a:lnTo>
                      <a:pt x="34" y="839"/>
                    </a:lnTo>
                    <a:lnTo>
                      <a:pt x="338" y="12"/>
                    </a:lnTo>
                    <a:close/>
                  </a:path>
                </a:pathLst>
              </a:custGeom>
              <a:solidFill>
                <a:srgbClr val="F8D271">
                  <a:alpha val="100000"/>
                </a:srgbClr>
              </a:solidFill>
              <a:ln w="9525">
                <a:noFill/>
              </a:ln>
            </p:spPr>
            <p:txBody>
              <a:bodyPr/>
              <a:lstStyle/>
              <a:p>
                <a:endParaRPr lang="zh-CN" altLang="en-US"/>
              </a:p>
            </p:txBody>
          </p:sp>
          <p:sp>
            <p:nvSpPr>
              <p:cNvPr id="10302" name="Freeform 22"/>
              <p:cNvSpPr/>
              <p:nvPr/>
            </p:nvSpPr>
            <p:spPr>
              <a:xfrm>
                <a:off x="2463800" y="4186238"/>
                <a:ext cx="53975" cy="90488"/>
              </a:xfrm>
              <a:custGeom>
                <a:avLst/>
                <a:gdLst/>
                <a:ahLst/>
                <a:cxnLst>
                  <a:cxn ang="0">
                    <a:pos x="49213" y="90488"/>
                  </a:cxn>
                  <a:cxn ang="0">
                    <a:pos x="0" y="71438"/>
                  </a:cxn>
                  <a:cxn ang="0">
                    <a:pos x="53975" y="0"/>
                  </a:cxn>
                  <a:cxn ang="0">
                    <a:pos x="49213" y="90488"/>
                  </a:cxn>
                </a:cxnLst>
                <a:rect l="0" t="0" r="0" b="0"/>
                <a:pathLst>
                  <a:path w="34" h="57">
                    <a:moveTo>
                      <a:pt x="31" y="57"/>
                    </a:moveTo>
                    <a:lnTo>
                      <a:pt x="0" y="45"/>
                    </a:lnTo>
                    <a:lnTo>
                      <a:pt x="34" y="0"/>
                    </a:lnTo>
                    <a:lnTo>
                      <a:pt x="31" y="57"/>
                    </a:lnTo>
                    <a:close/>
                  </a:path>
                </a:pathLst>
              </a:custGeom>
              <a:solidFill>
                <a:srgbClr val="E9F2DF">
                  <a:alpha val="100000"/>
                </a:srgbClr>
              </a:solidFill>
              <a:ln w="9525">
                <a:noFill/>
              </a:ln>
            </p:spPr>
            <p:txBody>
              <a:bodyPr/>
              <a:lstStyle/>
              <a:p>
                <a:endParaRPr lang="zh-CN" altLang="en-US"/>
              </a:p>
            </p:txBody>
          </p:sp>
          <p:sp>
            <p:nvSpPr>
              <p:cNvPr id="10303" name="Freeform 23"/>
              <p:cNvSpPr/>
              <p:nvPr/>
            </p:nvSpPr>
            <p:spPr>
              <a:xfrm>
                <a:off x="1812925" y="4156075"/>
                <a:ext cx="331788" cy="1381125"/>
              </a:xfrm>
              <a:custGeom>
                <a:avLst/>
                <a:gdLst/>
                <a:ahLst/>
                <a:cxnLst>
                  <a:cxn ang="0">
                    <a:pos x="0" y="11113"/>
                  </a:cxn>
                  <a:cxn ang="0">
                    <a:pos x="53975" y="0"/>
                  </a:cxn>
                  <a:cxn ang="0">
                    <a:pos x="331788" y="1370013"/>
                  </a:cxn>
                  <a:cxn ang="0">
                    <a:pos x="277813" y="1381125"/>
                  </a:cxn>
                  <a:cxn ang="0">
                    <a:pos x="0" y="11113"/>
                  </a:cxn>
                </a:cxnLst>
                <a:rect l="0" t="0" r="0" b="0"/>
                <a:pathLst>
                  <a:path w="209" h="870">
                    <a:moveTo>
                      <a:pt x="0" y="7"/>
                    </a:moveTo>
                    <a:lnTo>
                      <a:pt x="34" y="0"/>
                    </a:lnTo>
                    <a:lnTo>
                      <a:pt x="209" y="863"/>
                    </a:lnTo>
                    <a:lnTo>
                      <a:pt x="175" y="870"/>
                    </a:lnTo>
                    <a:lnTo>
                      <a:pt x="0" y="7"/>
                    </a:lnTo>
                    <a:close/>
                  </a:path>
                </a:pathLst>
              </a:custGeom>
              <a:solidFill>
                <a:srgbClr val="DF5024">
                  <a:alpha val="100000"/>
                </a:srgbClr>
              </a:solidFill>
              <a:ln w="9525">
                <a:noFill/>
              </a:ln>
            </p:spPr>
            <p:txBody>
              <a:bodyPr/>
              <a:lstStyle/>
              <a:p>
                <a:endParaRPr lang="zh-CN" altLang="en-US"/>
              </a:p>
            </p:txBody>
          </p:sp>
          <p:sp>
            <p:nvSpPr>
              <p:cNvPr id="10304" name="Freeform 24"/>
              <p:cNvSpPr/>
              <p:nvPr/>
            </p:nvSpPr>
            <p:spPr>
              <a:xfrm>
                <a:off x="1812925" y="4076700"/>
                <a:ext cx="53975" cy="90488"/>
              </a:xfrm>
              <a:custGeom>
                <a:avLst/>
                <a:gdLst/>
                <a:ahLst/>
                <a:cxnLst>
                  <a:cxn ang="0">
                    <a:pos x="0" y="90488"/>
                  </a:cxn>
                  <a:cxn ang="0">
                    <a:pos x="53975" y="79375"/>
                  </a:cxn>
                  <a:cxn ang="0">
                    <a:pos x="7938" y="0"/>
                  </a:cxn>
                  <a:cxn ang="0">
                    <a:pos x="0" y="90488"/>
                  </a:cxn>
                </a:cxnLst>
                <a:rect l="0" t="0" r="0" b="0"/>
                <a:pathLst>
                  <a:path w="34" h="57">
                    <a:moveTo>
                      <a:pt x="0" y="57"/>
                    </a:moveTo>
                    <a:lnTo>
                      <a:pt x="34" y="50"/>
                    </a:lnTo>
                    <a:lnTo>
                      <a:pt x="5" y="0"/>
                    </a:lnTo>
                    <a:lnTo>
                      <a:pt x="0" y="57"/>
                    </a:lnTo>
                    <a:close/>
                  </a:path>
                </a:pathLst>
              </a:custGeom>
              <a:solidFill>
                <a:srgbClr val="E9F2DF">
                  <a:alpha val="100000"/>
                </a:srgbClr>
              </a:solidFill>
              <a:ln w="9525">
                <a:noFill/>
              </a:ln>
            </p:spPr>
            <p:txBody>
              <a:bodyPr/>
              <a:lstStyle/>
              <a:p>
                <a:endParaRPr lang="zh-CN" altLang="en-US"/>
              </a:p>
            </p:txBody>
          </p:sp>
          <p:sp>
            <p:nvSpPr>
              <p:cNvPr id="10305" name="Freeform 25"/>
              <p:cNvSpPr/>
              <p:nvPr/>
            </p:nvSpPr>
            <p:spPr>
              <a:xfrm>
                <a:off x="2038350" y="4178300"/>
                <a:ext cx="379413" cy="1370013"/>
              </a:xfrm>
              <a:custGeom>
                <a:avLst/>
                <a:gdLst/>
                <a:ahLst/>
                <a:cxnLst>
                  <a:cxn ang="0">
                    <a:pos x="327025" y="0"/>
                  </a:cxn>
                  <a:cxn ang="0">
                    <a:pos x="379413" y="11113"/>
                  </a:cxn>
                  <a:cxn ang="0">
                    <a:pos x="52388" y="1370013"/>
                  </a:cxn>
                  <a:cxn ang="0">
                    <a:pos x="0" y="1358900"/>
                  </a:cxn>
                  <a:cxn ang="0">
                    <a:pos x="327025" y="0"/>
                  </a:cxn>
                </a:cxnLst>
                <a:rect l="0" t="0" r="0" b="0"/>
                <a:pathLst>
                  <a:path w="239" h="863">
                    <a:moveTo>
                      <a:pt x="206" y="0"/>
                    </a:moveTo>
                    <a:lnTo>
                      <a:pt x="239" y="7"/>
                    </a:lnTo>
                    <a:lnTo>
                      <a:pt x="33" y="863"/>
                    </a:lnTo>
                    <a:lnTo>
                      <a:pt x="0" y="856"/>
                    </a:lnTo>
                    <a:lnTo>
                      <a:pt x="206" y="0"/>
                    </a:lnTo>
                    <a:close/>
                  </a:path>
                </a:pathLst>
              </a:custGeom>
              <a:solidFill>
                <a:srgbClr val="4A5B66">
                  <a:alpha val="100000"/>
                </a:srgbClr>
              </a:solidFill>
              <a:ln w="9525">
                <a:noFill/>
              </a:ln>
            </p:spPr>
            <p:txBody>
              <a:bodyPr/>
              <a:lstStyle/>
              <a:p>
                <a:endParaRPr lang="zh-CN" altLang="en-US"/>
              </a:p>
            </p:txBody>
          </p:sp>
          <p:sp>
            <p:nvSpPr>
              <p:cNvPr id="10306" name="Freeform 26"/>
              <p:cNvSpPr/>
              <p:nvPr/>
            </p:nvSpPr>
            <p:spPr>
              <a:xfrm>
                <a:off x="2365375" y="4098925"/>
                <a:ext cx="52388" cy="90488"/>
              </a:xfrm>
              <a:custGeom>
                <a:avLst/>
                <a:gdLst/>
                <a:ahLst/>
                <a:cxnLst>
                  <a:cxn ang="0">
                    <a:pos x="0" y="79375"/>
                  </a:cxn>
                  <a:cxn ang="0">
                    <a:pos x="52388" y="90488"/>
                  </a:cxn>
                  <a:cxn ang="0">
                    <a:pos x="44450" y="0"/>
                  </a:cxn>
                  <a:cxn ang="0">
                    <a:pos x="0" y="79375"/>
                  </a:cxn>
                </a:cxnLst>
                <a:rect l="0" t="0" r="0" b="0"/>
                <a:pathLst>
                  <a:path w="33" h="57">
                    <a:moveTo>
                      <a:pt x="0" y="50"/>
                    </a:moveTo>
                    <a:lnTo>
                      <a:pt x="33" y="57"/>
                    </a:lnTo>
                    <a:lnTo>
                      <a:pt x="28" y="0"/>
                    </a:lnTo>
                    <a:lnTo>
                      <a:pt x="0" y="50"/>
                    </a:lnTo>
                    <a:close/>
                  </a:path>
                </a:pathLst>
              </a:custGeom>
              <a:solidFill>
                <a:srgbClr val="E9F2DF">
                  <a:alpha val="100000"/>
                </a:srgbClr>
              </a:solidFill>
              <a:ln w="9525">
                <a:noFill/>
              </a:ln>
            </p:spPr>
            <p:txBody>
              <a:bodyPr/>
              <a:lstStyle/>
              <a:p>
                <a:endParaRPr lang="zh-CN" altLang="en-US"/>
              </a:p>
            </p:txBody>
          </p:sp>
          <p:sp>
            <p:nvSpPr>
              <p:cNvPr id="10307" name="Rectangle 27"/>
              <p:cNvSpPr/>
              <p:nvPr/>
            </p:nvSpPr>
            <p:spPr>
              <a:xfrm>
                <a:off x="2011363" y="4167188"/>
                <a:ext cx="174625" cy="1068388"/>
              </a:xfrm>
              <a:prstGeom prst="rect">
                <a:avLst/>
              </a:prstGeom>
              <a:solidFill>
                <a:srgbClr val="E9F2DF"/>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8" name="Rectangle 28"/>
              <p:cNvSpPr/>
              <p:nvPr/>
            </p:nvSpPr>
            <p:spPr>
              <a:xfrm>
                <a:off x="2011363" y="4222750"/>
                <a:ext cx="38100" cy="95567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9" name="Rectangle 29"/>
              <p:cNvSpPr/>
              <p:nvPr/>
            </p:nvSpPr>
            <p:spPr>
              <a:xfrm>
                <a:off x="2011363" y="42576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0" name="Rectangle 30"/>
              <p:cNvSpPr/>
              <p:nvPr/>
            </p:nvSpPr>
            <p:spPr>
              <a:xfrm>
                <a:off x="2011363" y="4325938"/>
                <a:ext cx="87313" cy="17463"/>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1" name="Rectangle 31"/>
              <p:cNvSpPr/>
              <p:nvPr/>
            </p:nvSpPr>
            <p:spPr>
              <a:xfrm>
                <a:off x="2011363" y="438943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2" name="Rectangle 32"/>
              <p:cNvSpPr/>
              <p:nvPr/>
            </p:nvSpPr>
            <p:spPr>
              <a:xfrm>
                <a:off x="2011363" y="445770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3" name="Rectangle 33"/>
              <p:cNvSpPr/>
              <p:nvPr/>
            </p:nvSpPr>
            <p:spPr>
              <a:xfrm>
                <a:off x="2011363" y="452596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4" name="Rectangle 34"/>
              <p:cNvSpPr/>
              <p:nvPr/>
            </p:nvSpPr>
            <p:spPr>
              <a:xfrm>
                <a:off x="2011363" y="458946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5" name="Rectangle 35"/>
              <p:cNvSpPr/>
              <p:nvPr/>
            </p:nvSpPr>
            <p:spPr>
              <a:xfrm>
                <a:off x="2011363" y="465772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6" name="Rectangle 36"/>
              <p:cNvSpPr/>
              <p:nvPr/>
            </p:nvSpPr>
            <p:spPr>
              <a:xfrm>
                <a:off x="2011363" y="472598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7" name="Rectangle 37"/>
              <p:cNvSpPr/>
              <p:nvPr/>
            </p:nvSpPr>
            <p:spPr>
              <a:xfrm>
                <a:off x="2011363" y="478948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8" name="Rectangle 38"/>
              <p:cNvSpPr/>
              <p:nvPr/>
            </p:nvSpPr>
            <p:spPr>
              <a:xfrm>
                <a:off x="2011363" y="485775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9" name="Rectangle 39"/>
              <p:cNvSpPr/>
              <p:nvPr/>
            </p:nvSpPr>
            <p:spPr>
              <a:xfrm>
                <a:off x="2011363" y="492601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0" name="Rectangle 40"/>
              <p:cNvSpPr/>
              <p:nvPr/>
            </p:nvSpPr>
            <p:spPr>
              <a:xfrm>
                <a:off x="2011363" y="498951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1" name="Rectangle 41"/>
              <p:cNvSpPr/>
              <p:nvPr/>
            </p:nvSpPr>
            <p:spPr>
              <a:xfrm>
                <a:off x="2011363" y="50577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2" name="Rectangle 42"/>
              <p:cNvSpPr/>
              <p:nvPr/>
            </p:nvSpPr>
            <p:spPr>
              <a:xfrm>
                <a:off x="2011363" y="512603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3" name="Freeform 43"/>
              <p:cNvSpPr/>
              <p:nvPr/>
            </p:nvSpPr>
            <p:spPr>
              <a:xfrm>
                <a:off x="1874838" y="4827588"/>
                <a:ext cx="125413" cy="249238"/>
              </a:xfrm>
              <a:custGeom>
                <a:avLst/>
                <a:gdLst/>
                <a:ahLst/>
                <a:cxnLst>
                  <a:cxn ang="0">
                    <a:pos x="14288" y="0"/>
                  </a:cxn>
                  <a:cxn ang="0">
                    <a:pos x="125413" y="233363"/>
                  </a:cxn>
                  <a:cxn ang="0">
                    <a:pos x="82550" y="249238"/>
                  </a:cxn>
                  <a:cxn ang="0">
                    <a:pos x="0" y="109538"/>
                  </a:cxn>
                  <a:cxn ang="0">
                    <a:pos x="14288" y="0"/>
                  </a:cxn>
                </a:cxnLst>
                <a:rect l="0" t="0" r="0" b="0"/>
                <a:pathLst>
                  <a:path w="79" h="157">
                    <a:moveTo>
                      <a:pt x="9" y="0"/>
                    </a:moveTo>
                    <a:lnTo>
                      <a:pt x="79" y="147"/>
                    </a:lnTo>
                    <a:lnTo>
                      <a:pt x="52" y="157"/>
                    </a:lnTo>
                    <a:lnTo>
                      <a:pt x="0" y="69"/>
                    </a:lnTo>
                    <a:lnTo>
                      <a:pt x="9" y="0"/>
                    </a:lnTo>
                    <a:close/>
                  </a:path>
                </a:pathLst>
              </a:custGeom>
              <a:solidFill>
                <a:srgbClr val="E6E6E6">
                  <a:alpha val="100000"/>
                </a:srgbClr>
              </a:solidFill>
              <a:ln w="9525">
                <a:noFill/>
              </a:ln>
            </p:spPr>
            <p:txBody>
              <a:bodyPr/>
              <a:lstStyle/>
              <a:p>
                <a:endParaRPr lang="zh-CN" altLang="en-US"/>
              </a:p>
            </p:txBody>
          </p:sp>
          <p:sp>
            <p:nvSpPr>
              <p:cNvPr id="10324" name="Freeform 44"/>
              <p:cNvSpPr>
                <a:spLocks noEditPoints="1"/>
              </p:cNvSpPr>
              <p:nvPr/>
            </p:nvSpPr>
            <p:spPr>
              <a:xfrm>
                <a:off x="1643063" y="4597400"/>
                <a:ext cx="288925" cy="339725"/>
              </a:xfrm>
              <a:custGeom>
                <a:avLst/>
                <a:gdLst/>
                <a:ahLst/>
                <a:cxnLst>
                  <a:cxn ang="0">
                    <a:pos x="106446" y="7549"/>
                  </a:cxn>
                  <a:cxn ang="0">
                    <a:pos x="186281" y="98143"/>
                  </a:cxn>
                  <a:cxn ang="0">
                    <a:pos x="186281" y="98143"/>
                  </a:cxn>
                  <a:cxn ang="0">
                    <a:pos x="288925" y="320851"/>
                  </a:cxn>
                  <a:cxn ang="0">
                    <a:pos x="231900" y="339725"/>
                  </a:cxn>
                  <a:cxn ang="0">
                    <a:pos x="133058" y="275555"/>
                  </a:cxn>
                  <a:cxn ang="0">
                    <a:pos x="106446" y="271780"/>
                  </a:cxn>
                  <a:cxn ang="0">
                    <a:pos x="106446" y="237808"/>
                  </a:cxn>
                  <a:cxn ang="0">
                    <a:pos x="144463" y="234033"/>
                  </a:cxn>
                  <a:cxn ang="0">
                    <a:pos x="171074" y="117016"/>
                  </a:cxn>
                  <a:cxn ang="0">
                    <a:pos x="106446" y="33973"/>
                  </a:cxn>
                  <a:cxn ang="0">
                    <a:pos x="106446" y="7549"/>
                  </a:cxn>
                  <a:cxn ang="0">
                    <a:pos x="57025" y="7549"/>
                  </a:cxn>
                  <a:cxn ang="0">
                    <a:pos x="106446" y="7549"/>
                  </a:cxn>
                  <a:cxn ang="0">
                    <a:pos x="106446" y="33973"/>
                  </a:cxn>
                  <a:cxn ang="0">
                    <a:pos x="64628" y="26423"/>
                  </a:cxn>
                  <a:cxn ang="0">
                    <a:pos x="41818" y="162313"/>
                  </a:cxn>
                  <a:cxn ang="0">
                    <a:pos x="106446" y="237808"/>
                  </a:cxn>
                  <a:cxn ang="0">
                    <a:pos x="106446" y="271780"/>
                  </a:cxn>
                  <a:cxn ang="0">
                    <a:pos x="22810" y="169863"/>
                  </a:cxn>
                  <a:cxn ang="0">
                    <a:pos x="57025" y="7549"/>
                  </a:cxn>
                </a:cxnLst>
                <a:rect l="0" t="0" r="0" b="0"/>
                <a:pathLst>
                  <a:path w="76" h="90">
                    <a:moveTo>
                      <a:pt x="28" y="2"/>
                    </a:moveTo>
                    <a:cubicBezTo>
                      <a:pt x="36" y="6"/>
                      <a:pt x="44" y="14"/>
                      <a:pt x="49" y="26"/>
                    </a:cubicBezTo>
                    <a:cubicBezTo>
                      <a:pt x="49" y="26"/>
                      <a:pt x="49" y="26"/>
                      <a:pt x="49" y="26"/>
                    </a:cubicBezTo>
                    <a:cubicBezTo>
                      <a:pt x="76" y="85"/>
                      <a:pt x="76" y="85"/>
                      <a:pt x="76" y="85"/>
                    </a:cubicBezTo>
                    <a:cubicBezTo>
                      <a:pt x="61" y="90"/>
                      <a:pt x="61" y="90"/>
                      <a:pt x="61" y="90"/>
                    </a:cubicBezTo>
                    <a:cubicBezTo>
                      <a:pt x="49" y="72"/>
                      <a:pt x="46" y="74"/>
                      <a:pt x="35" y="73"/>
                    </a:cubicBezTo>
                    <a:cubicBezTo>
                      <a:pt x="33" y="73"/>
                      <a:pt x="30" y="73"/>
                      <a:pt x="28" y="72"/>
                    </a:cubicBezTo>
                    <a:cubicBezTo>
                      <a:pt x="28" y="63"/>
                      <a:pt x="28" y="63"/>
                      <a:pt x="28" y="63"/>
                    </a:cubicBezTo>
                    <a:cubicBezTo>
                      <a:pt x="31" y="64"/>
                      <a:pt x="35" y="64"/>
                      <a:pt x="38" y="62"/>
                    </a:cubicBezTo>
                    <a:cubicBezTo>
                      <a:pt x="47" y="59"/>
                      <a:pt x="51" y="47"/>
                      <a:pt x="45" y="31"/>
                    </a:cubicBezTo>
                    <a:cubicBezTo>
                      <a:pt x="41" y="20"/>
                      <a:pt x="35" y="12"/>
                      <a:pt x="28" y="9"/>
                    </a:cubicBezTo>
                    <a:lnTo>
                      <a:pt x="28" y="2"/>
                    </a:lnTo>
                    <a:close/>
                    <a:moveTo>
                      <a:pt x="15" y="2"/>
                    </a:moveTo>
                    <a:cubicBezTo>
                      <a:pt x="19" y="0"/>
                      <a:pt x="24" y="1"/>
                      <a:pt x="28" y="2"/>
                    </a:cubicBezTo>
                    <a:cubicBezTo>
                      <a:pt x="28" y="9"/>
                      <a:pt x="28" y="9"/>
                      <a:pt x="28" y="9"/>
                    </a:cubicBezTo>
                    <a:cubicBezTo>
                      <a:pt x="24" y="7"/>
                      <a:pt x="20" y="6"/>
                      <a:pt x="17" y="7"/>
                    </a:cubicBezTo>
                    <a:cubicBezTo>
                      <a:pt x="8" y="11"/>
                      <a:pt x="5" y="27"/>
                      <a:pt x="11" y="43"/>
                    </a:cubicBezTo>
                    <a:cubicBezTo>
                      <a:pt x="15" y="54"/>
                      <a:pt x="22" y="61"/>
                      <a:pt x="28" y="63"/>
                    </a:cubicBezTo>
                    <a:cubicBezTo>
                      <a:pt x="28" y="72"/>
                      <a:pt x="28" y="72"/>
                      <a:pt x="28" y="72"/>
                    </a:cubicBezTo>
                    <a:cubicBezTo>
                      <a:pt x="20" y="68"/>
                      <a:pt x="12" y="59"/>
                      <a:pt x="6" y="45"/>
                    </a:cubicBezTo>
                    <a:cubicBezTo>
                      <a:pt x="0" y="28"/>
                      <a:pt x="3" y="6"/>
                      <a:pt x="15" y="2"/>
                    </a:cubicBezTo>
                    <a:close/>
                  </a:path>
                </a:pathLst>
              </a:custGeom>
              <a:solidFill>
                <a:srgbClr val="F8D271">
                  <a:alpha val="100000"/>
                </a:srgbClr>
              </a:solidFill>
              <a:ln w="9525">
                <a:noFill/>
              </a:ln>
            </p:spPr>
            <p:txBody>
              <a:bodyPr/>
              <a:lstStyle/>
              <a:p>
                <a:endParaRPr lang="zh-CN" altLang="en-US"/>
              </a:p>
            </p:txBody>
          </p:sp>
          <p:sp>
            <p:nvSpPr>
              <p:cNvPr id="10325" name="Freeform 45"/>
              <p:cNvSpPr/>
              <p:nvPr/>
            </p:nvSpPr>
            <p:spPr>
              <a:xfrm>
                <a:off x="1882775" y="4830763"/>
                <a:ext cx="117475" cy="246063"/>
              </a:xfrm>
              <a:custGeom>
                <a:avLst/>
                <a:gdLst/>
                <a:ahLst/>
                <a:cxnLst>
                  <a:cxn ang="0">
                    <a:pos x="0" y="0"/>
                  </a:cxn>
                  <a:cxn ang="0">
                    <a:pos x="74613" y="246063"/>
                  </a:cxn>
                  <a:cxn ang="0">
                    <a:pos x="117475" y="230188"/>
                  </a:cxn>
                  <a:cxn ang="0">
                    <a:pos x="82550" y="71438"/>
                  </a:cxn>
                  <a:cxn ang="0">
                    <a:pos x="0" y="0"/>
                  </a:cxn>
                </a:cxnLst>
                <a:rect l="0" t="0" r="0" b="0"/>
                <a:pathLst>
                  <a:path w="74" h="155">
                    <a:moveTo>
                      <a:pt x="0" y="0"/>
                    </a:moveTo>
                    <a:lnTo>
                      <a:pt x="47" y="155"/>
                    </a:lnTo>
                    <a:lnTo>
                      <a:pt x="74" y="145"/>
                    </a:lnTo>
                    <a:lnTo>
                      <a:pt x="52" y="45"/>
                    </a:lnTo>
                    <a:lnTo>
                      <a:pt x="0" y="0"/>
                    </a:lnTo>
                    <a:close/>
                  </a:path>
                </a:pathLst>
              </a:custGeom>
              <a:solidFill>
                <a:srgbClr val="FFFFFF">
                  <a:alpha val="100000"/>
                </a:srgbClr>
              </a:solidFill>
              <a:ln w="9525">
                <a:noFill/>
              </a:ln>
            </p:spPr>
            <p:txBody>
              <a:bodyPr/>
              <a:lstStyle/>
              <a:p>
                <a:endParaRPr lang="zh-CN" altLang="en-US"/>
              </a:p>
            </p:txBody>
          </p:sp>
          <p:sp>
            <p:nvSpPr>
              <p:cNvPr id="10326" name="Freeform 46"/>
              <p:cNvSpPr>
                <a:spLocks noEditPoints="1"/>
              </p:cNvSpPr>
              <p:nvPr/>
            </p:nvSpPr>
            <p:spPr>
              <a:xfrm>
                <a:off x="1812925" y="4532313"/>
                <a:ext cx="220663" cy="393700"/>
              </a:xfrm>
              <a:custGeom>
                <a:avLst/>
                <a:gdLst/>
                <a:ahLst/>
                <a:cxnLst>
                  <a:cxn ang="0">
                    <a:pos x="110332" y="386129"/>
                  </a:cxn>
                  <a:cxn ang="0">
                    <a:pos x="152181" y="370987"/>
                  </a:cxn>
                  <a:cxn ang="0">
                    <a:pos x="182618" y="257419"/>
                  </a:cxn>
                  <a:cxn ang="0">
                    <a:pos x="194031" y="105996"/>
                  </a:cxn>
                  <a:cxn ang="0">
                    <a:pos x="110332" y="7571"/>
                  </a:cxn>
                  <a:cxn ang="0">
                    <a:pos x="110332" y="30285"/>
                  </a:cxn>
                  <a:cxn ang="0">
                    <a:pos x="175009" y="113567"/>
                  </a:cxn>
                  <a:cxn ang="0">
                    <a:pos x="148377" y="234706"/>
                  </a:cxn>
                  <a:cxn ang="0">
                    <a:pos x="110332" y="234706"/>
                  </a:cxn>
                  <a:cxn ang="0">
                    <a:pos x="110332" y="386129"/>
                  </a:cxn>
                  <a:cxn ang="0">
                    <a:pos x="60873" y="3786"/>
                  </a:cxn>
                  <a:cxn ang="0">
                    <a:pos x="22827" y="158994"/>
                  </a:cxn>
                  <a:cxn ang="0">
                    <a:pos x="22827" y="158994"/>
                  </a:cxn>
                  <a:cxn ang="0">
                    <a:pos x="95113" y="393700"/>
                  </a:cxn>
                  <a:cxn ang="0">
                    <a:pos x="110332" y="386129"/>
                  </a:cxn>
                  <a:cxn ang="0">
                    <a:pos x="110332" y="234706"/>
                  </a:cxn>
                  <a:cxn ang="0">
                    <a:pos x="45654" y="162780"/>
                  </a:cxn>
                  <a:cxn ang="0">
                    <a:pos x="68482" y="26499"/>
                  </a:cxn>
                  <a:cxn ang="0">
                    <a:pos x="110332" y="30285"/>
                  </a:cxn>
                  <a:cxn ang="0">
                    <a:pos x="110332" y="7571"/>
                  </a:cxn>
                  <a:cxn ang="0">
                    <a:pos x="60873" y="3786"/>
                  </a:cxn>
                </a:cxnLst>
                <a:rect l="0" t="0" r="0" b="0"/>
                <a:pathLst>
                  <a:path w="58" h="104">
                    <a:moveTo>
                      <a:pt x="29" y="102"/>
                    </a:moveTo>
                    <a:cubicBezTo>
                      <a:pt x="40" y="98"/>
                      <a:pt x="40" y="98"/>
                      <a:pt x="40" y="98"/>
                    </a:cubicBezTo>
                    <a:cubicBezTo>
                      <a:pt x="37" y="76"/>
                      <a:pt x="40" y="76"/>
                      <a:pt x="48" y="68"/>
                    </a:cubicBezTo>
                    <a:cubicBezTo>
                      <a:pt x="56" y="60"/>
                      <a:pt x="58" y="46"/>
                      <a:pt x="51" y="28"/>
                    </a:cubicBezTo>
                    <a:cubicBezTo>
                      <a:pt x="47" y="16"/>
                      <a:pt x="38" y="6"/>
                      <a:pt x="29" y="2"/>
                    </a:cubicBezTo>
                    <a:cubicBezTo>
                      <a:pt x="29" y="8"/>
                      <a:pt x="29" y="8"/>
                      <a:pt x="29" y="8"/>
                    </a:cubicBezTo>
                    <a:cubicBezTo>
                      <a:pt x="36" y="12"/>
                      <a:pt x="42" y="20"/>
                      <a:pt x="46" y="30"/>
                    </a:cubicBezTo>
                    <a:cubicBezTo>
                      <a:pt x="52" y="46"/>
                      <a:pt x="48" y="58"/>
                      <a:pt x="39" y="62"/>
                    </a:cubicBezTo>
                    <a:cubicBezTo>
                      <a:pt x="36" y="63"/>
                      <a:pt x="32" y="63"/>
                      <a:pt x="29" y="62"/>
                    </a:cubicBezTo>
                    <a:lnTo>
                      <a:pt x="29" y="102"/>
                    </a:lnTo>
                    <a:close/>
                    <a:moveTo>
                      <a:pt x="16" y="1"/>
                    </a:moveTo>
                    <a:cubicBezTo>
                      <a:pt x="4" y="6"/>
                      <a:pt x="0" y="24"/>
                      <a:pt x="6" y="42"/>
                    </a:cubicBezTo>
                    <a:cubicBezTo>
                      <a:pt x="6" y="42"/>
                      <a:pt x="6" y="42"/>
                      <a:pt x="6" y="42"/>
                    </a:cubicBezTo>
                    <a:cubicBezTo>
                      <a:pt x="25" y="104"/>
                      <a:pt x="25" y="104"/>
                      <a:pt x="25" y="104"/>
                    </a:cubicBezTo>
                    <a:cubicBezTo>
                      <a:pt x="29" y="102"/>
                      <a:pt x="29" y="102"/>
                      <a:pt x="29" y="102"/>
                    </a:cubicBezTo>
                    <a:cubicBezTo>
                      <a:pt x="29" y="62"/>
                      <a:pt x="29" y="62"/>
                      <a:pt x="29" y="62"/>
                    </a:cubicBezTo>
                    <a:cubicBezTo>
                      <a:pt x="23" y="60"/>
                      <a:pt x="16" y="54"/>
                      <a:pt x="12" y="43"/>
                    </a:cubicBezTo>
                    <a:cubicBezTo>
                      <a:pt x="6" y="27"/>
                      <a:pt x="9" y="11"/>
                      <a:pt x="18" y="7"/>
                    </a:cubicBezTo>
                    <a:cubicBezTo>
                      <a:pt x="21" y="6"/>
                      <a:pt x="25" y="6"/>
                      <a:pt x="29" y="8"/>
                    </a:cubicBezTo>
                    <a:cubicBezTo>
                      <a:pt x="29" y="2"/>
                      <a:pt x="29" y="2"/>
                      <a:pt x="29" y="2"/>
                    </a:cubicBezTo>
                    <a:cubicBezTo>
                      <a:pt x="24" y="0"/>
                      <a:pt x="20" y="0"/>
                      <a:pt x="16" y="1"/>
                    </a:cubicBezTo>
                    <a:close/>
                  </a:path>
                </a:pathLst>
              </a:custGeom>
              <a:solidFill>
                <a:srgbClr val="F8D271">
                  <a:alpha val="100000"/>
                </a:srgbClr>
              </a:solidFill>
              <a:ln w="9525">
                <a:noFill/>
              </a:ln>
            </p:spPr>
            <p:txBody>
              <a:bodyPr/>
              <a:lstStyle/>
              <a:p>
                <a:endParaRPr lang="zh-CN" altLang="en-US"/>
              </a:p>
            </p:txBody>
          </p:sp>
          <p:sp>
            <p:nvSpPr>
              <p:cNvPr id="10327" name="Freeform 47"/>
              <p:cNvSpPr/>
              <p:nvPr/>
            </p:nvSpPr>
            <p:spPr>
              <a:xfrm>
                <a:off x="1951038" y="5019675"/>
                <a:ext cx="25400" cy="26988"/>
              </a:xfrm>
              <a:custGeom>
                <a:avLst/>
                <a:gdLst/>
                <a:ahLst/>
                <a:cxnLst>
                  <a:cxn ang="0">
                    <a:pos x="7257" y="0"/>
                  </a:cxn>
                  <a:cxn ang="0">
                    <a:pos x="25400" y="7711"/>
                  </a:cxn>
                  <a:cxn ang="0">
                    <a:pos x="18143" y="26988"/>
                  </a:cxn>
                  <a:cxn ang="0">
                    <a:pos x="0" y="19277"/>
                  </a:cxn>
                  <a:cxn ang="0">
                    <a:pos x="7257" y="0"/>
                  </a:cxn>
                </a:cxnLst>
                <a:rect l="0" t="0" r="0" b="0"/>
                <a:pathLst>
                  <a:path w="7" h="7">
                    <a:moveTo>
                      <a:pt x="2" y="0"/>
                    </a:moveTo>
                    <a:cubicBezTo>
                      <a:pt x="4" y="0"/>
                      <a:pt x="6" y="1"/>
                      <a:pt x="7" y="2"/>
                    </a:cubicBezTo>
                    <a:cubicBezTo>
                      <a:pt x="7" y="4"/>
                      <a:pt x="6" y="6"/>
                      <a:pt x="5" y="7"/>
                    </a:cubicBezTo>
                    <a:cubicBezTo>
                      <a:pt x="3" y="7"/>
                      <a:pt x="1" y="6"/>
                      <a:pt x="0" y="5"/>
                    </a:cubicBezTo>
                    <a:cubicBezTo>
                      <a:pt x="0" y="3"/>
                      <a:pt x="1" y="1"/>
                      <a:pt x="2" y="0"/>
                    </a:cubicBezTo>
                    <a:close/>
                  </a:path>
                </a:pathLst>
              </a:custGeom>
              <a:solidFill>
                <a:srgbClr val="DE529A">
                  <a:alpha val="100000"/>
                </a:srgbClr>
              </a:solidFill>
              <a:ln w="9525">
                <a:noFill/>
              </a:ln>
            </p:spPr>
            <p:txBody>
              <a:bodyPr/>
              <a:lstStyle/>
              <a:p>
                <a:endParaRPr lang="zh-CN" altLang="en-US"/>
              </a:p>
            </p:txBody>
          </p:sp>
          <p:sp>
            <p:nvSpPr>
              <p:cNvPr id="10328" name="Freeform 48"/>
              <p:cNvSpPr/>
              <p:nvPr/>
            </p:nvSpPr>
            <p:spPr>
              <a:xfrm>
                <a:off x="1730375" y="4975225"/>
                <a:ext cx="722313" cy="868363"/>
              </a:xfrm>
              <a:custGeom>
                <a:avLst/>
                <a:gdLst/>
                <a:ahLst/>
                <a:cxnLst>
                  <a:cxn ang="0">
                    <a:pos x="79835" y="0"/>
                  </a:cxn>
                  <a:cxn ang="0">
                    <a:pos x="642478" y="0"/>
                  </a:cxn>
                  <a:cxn ang="0">
                    <a:pos x="722313" y="79285"/>
                  </a:cxn>
                  <a:cxn ang="0">
                    <a:pos x="722313" y="789078"/>
                  </a:cxn>
                  <a:cxn ang="0">
                    <a:pos x="642478" y="868363"/>
                  </a:cxn>
                  <a:cxn ang="0">
                    <a:pos x="79835" y="868363"/>
                  </a:cxn>
                  <a:cxn ang="0">
                    <a:pos x="0" y="789078"/>
                  </a:cxn>
                  <a:cxn ang="0">
                    <a:pos x="0" y="79285"/>
                  </a:cxn>
                  <a:cxn ang="0">
                    <a:pos x="79835" y="0"/>
                  </a:cxn>
                </a:cxnLst>
                <a:rect l="0" t="0" r="0" b="0"/>
                <a:pathLst>
                  <a:path w="190" h="230">
                    <a:moveTo>
                      <a:pt x="21" y="0"/>
                    </a:moveTo>
                    <a:cubicBezTo>
                      <a:pt x="169" y="0"/>
                      <a:pt x="169" y="0"/>
                      <a:pt x="169" y="0"/>
                    </a:cubicBezTo>
                    <a:cubicBezTo>
                      <a:pt x="181" y="0"/>
                      <a:pt x="190" y="9"/>
                      <a:pt x="190" y="21"/>
                    </a:cubicBezTo>
                    <a:cubicBezTo>
                      <a:pt x="190" y="209"/>
                      <a:pt x="190" y="209"/>
                      <a:pt x="190" y="209"/>
                    </a:cubicBezTo>
                    <a:cubicBezTo>
                      <a:pt x="190" y="221"/>
                      <a:pt x="181" y="230"/>
                      <a:pt x="169" y="230"/>
                    </a:cubicBezTo>
                    <a:cubicBezTo>
                      <a:pt x="21" y="230"/>
                      <a:pt x="21" y="230"/>
                      <a:pt x="21" y="230"/>
                    </a:cubicBezTo>
                    <a:cubicBezTo>
                      <a:pt x="10" y="230"/>
                      <a:pt x="0" y="221"/>
                      <a:pt x="0" y="209"/>
                    </a:cubicBezTo>
                    <a:cubicBezTo>
                      <a:pt x="0" y="21"/>
                      <a:pt x="0" y="21"/>
                      <a:pt x="0" y="21"/>
                    </a:cubicBezTo>
                    <a:cubicBezTo>
                      <a:pt x="0" y="9"/>
                      <a:pt x="10" y="0"/>
                      <a:pt x="21" y="0"/>
                    </a:cubicBezTo>
                    <a:close/>
                  </a:path>
                </a:pathLst>
              </a:custGeom>
              <a:solidFill>
                <a:srgbClr val="4A5B66">
                  <a:alpha val="100000"/>
                </a:srgbClr>
              </a:solidFill>
              <a:ln w="9525">
                <a:noFill/>
              </a:ln>
            </p:spPr>
            <p:txBody>
              <a:bodyPr/>
              <a:lstStyle/>
              <a:p>
                <a:endParaRPr lang="zh-CN" altLang="en-US"/>
              </a:p>
            </p:txBody>
          </p:sp>
          <p:sp>
            <p:nvSpPr>
              <p:cNvPr id="10329" name="Freeform 49"/>
              <p:cNvSpPr>
                <a:spLocks noEditPoints="1"/>
              </p:cNvSpPr>
              <p:nvPr/>
            </p:nvSpPr>
            <p:spPr>
              <a:xfrm>
                <a:off x="1817688" y="5137150"/>
                <a:ext cx="547688" cy="542925"/>
              </a:xfrm>
              <a:custGeom>
                <a:avLst/>
                <a:gdLst/>
                <a:ahLst/>
                <a:cxnLst>
                  <a:cxn ang="0">
                    <a:pos x="399356" y="30163"/>
                  </a:cxn>
                  <a:cxn ang="0">
                    <a:pos x="547688" y="271463"/>
                  </a:cxn>
                  <a:cxn ang="0">
                    <a:pos x="399356" y="512763"/>
                  </a:cxn>
                  <a:cxn ang="0">
                    <a:pos x="399356" y="452438"/>
                  </a:cxn>
                  <a:cxn ang="0">
                    <a:pos x="399356" y="452438"/>
                  </a:cxn>
                  <a:cxn ang="0">
                    <a:pos x="399356" y="448667"/>
                  </a:cxn>
                  <a:cxn ang="0">
                    <a:pos x="399356" y="373261"/>
                  </a:cxn>
                  <a:cxn ang="0">
                    <a:pos x="437390" y="418505"/>
                  </a:cxn>
                  <a:cxn ang="0">
                    <a:pos x="494441" y="271463"/>
                  </a:cxn>
                  <a:cxn ang="0">
                    <a:pos x="399356" y="90488"/>
                  </a:cxn>
                  <a:cxn ang="0">
                    <a:pos x="399356" y="30163"/>
                  </a:cxn>
                  <a:cxn ang="0">
                    <a:pos x="273844" y="0"/>
                  </a:cxn>
                  <a:cxn ang="0">
                    <a:pos x="399356" y="30163"/>
                  </a:cxn>
                  <a:cxn ang="0">
                    <a:pos x="399356" y="90488"/>
                  </a:cxn>
                  <a:cxn ang="0">
                    <a:pos x="300468" y="56555"/>
                  </a:cxn>
                  <a:cxn ang="0">
                    <a:pos x="300468" y="271463"/>
                  </a:cxn>
                  <a:cxn ang="0">
                    <a:pos x="399356" y="373261"/>
                  </a:cxn>
                  <a:cxn ang="0">
                    <a:pos x="399356" y="448667"/>
                  </a:cxn>
                  <a:cxn ang="0">
                    <a:pos x="300468" y="346869"/>
                  </a:cxn>
                  <a:cxn ang="0">
                    <a:pos x="300468" y="490141"/>
                  </a:cxn>
                  <a:cxn ang="0">
                    <a:pos x="399356" y="452438"/>
                  </a:cxn>
                  <a:cxn ang="0">
                    <a:pos x="399356" y="512763"/>
                  </a:cxn>
                  <a:cxn ang="0">
                    <a:pos x="273844" y="542925"/>
                  </a:cxn>
                  <a:cxn ang="0">
                    <a:pos x="197776" y="531614"/>
                  </a:cxn>
                  <a:cxn ang="0">
                    <a:pos x="197776" y="475059"/>
                  </a:cxn>
                  <a:cxn ang="0">
                    <a:pos x="247220" y="490141"/>
                  </a:cxn>
                  <a:cxn ang="0">
                    <a:pos x="247220" y="346869"/>
                  </a:cxn>
                  <a:cxn ang="0">
                    <a:pos x="197776" y="399653"/>
                  </a:cxn>
                  <a:cxn ang="0">
                    <a:pos x="197776" y="324247"/>
                  </a:cxn>
                  <a:cxn ang="0">
                    <a:pos x="247220" y="271463"/>
                  </a:cxn>
                  <a:cxn ang="0">
                    <a:pos x="247220" y="56555"/>
                  </a:cxn>
                  <a:cxn ang="0">
                    <a:pos x="197776" y="67866"/>
                  </a:cxn>
                  <a:cxn ang="0">
                    <a:pos x="197776" y="11311"/>
                  </a:cxn>
                  <a:cxn ang="0">
                    <a:pos x="273844" y="0"/>
                  </a:cxn>
                  <a:cxn ang="0">
                    <a:pos x="197776" y="531614"/>
                  </a:cxn>
                  <a:cxn ang="0">
                    <a:pos x="0" y="271463"/>
                  </a:cxn>
                  <a:cxn ang="0">
                    <a:pos x="197776" y="11311"/>
                  </a:cxn>
                  <a:cxn ang="0">
                    <a:pos x="197776" y="67866"/>
                  </a:cxn>
                  <a:cxn ang="0">
                    <a:pos x="53247" y="271463"/>
                  </a:cxn>
                  <a:cxn ang="0">
                    <a:pos x="110298" y="418505"/>
                  </a:cxn>
                  <a:cxn ang="0">
                    <a:pos x="197776" y="324247"/>
                  </a:cxn>
                  <a:cxn ang="0">
                    <a:pos x="197776" y="399653"/>
                  </a:cxn>
                  <a:cxn ang="0">
                    <a:pos x="148332" y="452438"/>
                  </a:cxn>
                  <a:cxn ang="0">
                    <a:pos x="197776" y="475059"/>
                  </a:cxn>
                  <a:cxn ang="0">
                    <a:pos x="197776" y="531614"/>
                  </a:cxn>
                </a:cxnLst>
                <a:rect l="0" t="0" r="0" b="0"/>
                <a:pathLst>
                  <a:path w="144" h="144">
                    <a:moveTo>
                      <a:pt x="105" y="8"/>
                    </a:moveTo>
                    <a:cubicBezTo>
                      <a:pt x="128" y="20"/>
                      <a:pt x="144" y="44"/>
                      <a:pt x="144" y="72"/>
                    </a:cubicBezTo>
                    <a:cubicBezTo>
                      <a:pt x="144" y="100"/>
                      <a:pt x="128" y="124"/>
                      <a:pt x="105" y="136"/>
                    </a:cubicBezTo>
                    <a:cubicBezTo>
                      <a:pt x="105" y="120"/>
                      <a:pt x="105" y="120"/>
                      <a:pt x="105" y="120"/>
                    </a:cubicBezTo>
                    <a:cubicBezTo>
                      <a:pt x="105" y="120"/>
                      <a:pt x="105" y="120"/>
                      <a:pt x="105" y="120"/>
                    </a:cubicBezTo>
                    <a:cubicBezTo>
                      <a:pt x="105" y="119"/>
                      <a:pt x="105" y="119"/>
                      <a:pt x="105" y="119"/>
                    </a:cubicBezTo>
                    <a:cubicBezTo>
                      <a:pt x="105" y="99"/>
                      <a:pt x="105" y="99"/>
                      <a:pt x="105" y="99"/>
                    </a:cubicBezTo>
                    <a:cubicBezTo>
                      <a:pt x="115" y="111"/>
                      <a:pt x="115" y="111"/>
                      <a:pt x="115" y="111"/>
                    </a:cubicBezTo>
                    <a:cubicBezTo>
                      <a:pt x="124" y="100"/>
                      <a:pt x="130" y="87"/>
                      <a:pt x="130" y="72"/>
                    </a:cubicBezTo>
                    <a:cubicBezTo>
                      <a:pt x="130" y="52"/>
                      <a:pt x="120" y="34"/>
                      <a:pt x="105" y="24"/>
                    </a:cubicBezTo>
                    <a:lnTo>
                      <a:pt x="105" y="8"/>
                    </a:lnTo>
                    <a:close/>
                    <a:moveTo>
                      <a:pt x="72" y="0"/>
                    </a:moveTo>
                    <a:cubicBezTo>
                      <a:pt x="84" y="0"/>
                      <a:pt x="95" y="3"/>
                      <a:pt x="105" y="8"/>
                    </a:cubicBezTo>
                    <a:cubicBezTo>
                      <a:pt x="105" y="24"/>
                      <a:pt x="105" y="24"/>
                      <a:pt x="105" y="24"/>
                    </a:cubicBezTo>
                    <a:cubicBezTo>
                      <a:pt x="97" y="19"/>
                      <a:pt x="88" y="16"/>
                      <a:pt x="79" y="15"/>
                    </a:cubicBezTo>
                    <a:cubicBezTo>
                      <a:pt x="79" y="72"/>
                      <a:pt x="79" y="72"/>
                      <a:pt x="79" y="72"/>
                    </a:cubicBezTo>
                    <a:cubicBezTo>
                      <a:pt x="105" y="99"/>
                      <a:pt x="105" y="99"/>
                      <a:pt x="105" y="99"/>
                    </a:cubicBezTo>
                    <a:cubicBezTo>
                      <a:pt x="105" y="119"/>
                      <a:pt x="105" y="119"/>
                      <a:pt x="105" y="119"/>
                    </a:cubicBezTo>
                    <a:cubicBezTo>
                      <a:pt x="79" y="92"/>
                      <a:pt x="79" y="92"/>
                      <a:pt x="79" y="92"/>
                    </a:cubicBezTo>
                    <a:cubicBezTo>
                      <a:pt x="79" y="130"/>
                      <a:pt x="79" y="130"/>
                      <a:pt x="79" y="130"/>
                    </a:cubicBezTo>
                    <a:cubicBezTo>
                      <a:pt x="88" y="128"/>
                      <a:pt x="97" y="125"/>
                      <a:pt x="105" y="120"/>
                    </a:cubicBezTo>
                    <a:cubicBezTo>
                      <a:pt x="105" y="136"/>
                      <a:pt x="105" y="136"/>
                      <a:pt x="105" y="136"/>
                    </a:cubicBezTo>
                    <a:cubicBezTo>
                      <a:pt x="95" y="141"/>
                      <a:pt x="84" y="144"/>
                      <a:pt x="72" y="144"/>
                    </a:cubicBezTo>
                    <a:cubicBezTo>
                      <a:pt x="65" y="144"/>
                      <a:pt x="59" y="143"/>
                      <a:pt x="52" y="141"/>
                    </a:cubicBezTo>
                    <a:cubicBezTo>
                      <a:pt x="52" y="126"/>
                      <a:pt x="52" y="126"/>
                      <a:pt x="52" y="126"/>
                    </a:cubicBezTo>
                    <a:cubicBezTo>
                      <a:pt x="56" y="128"/>
                      <a:pt x="61" y="129"/>
                      <a:pt x="65" y="130"/>
                    </a:cubicBezTo>
                    <a:cubicBezTo>
                      <a:pt x="65" y="92"/>
                      <a:pt x="65" y="92"/>
                      <a:pt x="65" y="92"/>
                    </a:cubicBezTo>
                    <a:cubicBezTo>
                      <a:pt x="52" y="106"/>
                      <a:pt x="52" y="106"/>
                      <a:pt x="52" y="106"/>
                    </a:cubicBezTo>
                    <a:cubicBezTo>
                      <a:pt x="52" y="86"/>
                      <a:pt x="52" y="86"/>
                      <a:pt x="52" y="86"/>
                    </a:cubicBezTo>
                    <a:cubicBezTo>
                      <a:pt x="65" y="72"/>
                      <a:pt x="65" y="72"/>
                      <a:pt x="65" y="72"/>
                    </a:cubicBezTo>
                    <a:cubicBezTo>
                      <a:pt x="65" y="15"/>
                      <a:pt x="65" y="15"/>
                      <a:pt x="65" y="15"/>
                    </a:cubicBezTo>
                    <a:cubicBezTo>
                      <a:pt x="61" y="15"/>
                      <a:pt x="56" y="16"/>
                      <a:pt x="52" y="18"/>
                    </a:cubicBezTo>
                    <a:cubicBezTo>
                      <a:pt x="52" y="3"/>
                      <a:pt x="52" y="3"/>
                      <a:pt x="52" y="3"/>
                    </a:cubicBezTo>
                    <a:cubicBezTo>
                      <a:pt x="59" y="1"/>
                      <a:pt x="65" y="0"/>
                      <a:pt x="72" y="0"/>
                    </a:cubicBezTo>
                    <a:close/>
                    <a:moveTo>
                      <a:pt x="52" y="141"/>
                    </a:moveTo>
                    <a:cubicBezTo>
                      <a:pt x="22" y="132"/>
                      <a:pt x="0" y="105"/>
                      <a:pt x="0" y="72"/>
                    </a:cubicBezTo>
                    <a:cubicBezTo>
                      <a:pt x="0" y="39"/>
                      <a:pt x="22" y="12"/>
                      <a:pt x="52" y="3"/>
                    </a:cubicBezTo>
                    <a:cubicBezTo>
                      <a:pt x="52" y="18"/>
                      <a:pt x="52" y="18"/>
                      <a:pt x="52" y="18"/>
                    </a:cubicBezTo>
                    <a:cubicBezTo>
                      <a:pt x="30" y="26"/>
                      <a:pt x="14" y="47"/>
                      <a:pt x="14" y="72"/>
                    </a:cubicBezTo>
                    <a:cubicBezTo>
                      <a:pt x="14" y="87"/>
                      <a:pt x="20" y="100"/>
                      <a:pt x="29" y="111"/>
                    </a:cubicBezTo>
                    <a:cubicBezTo>
                      <a:pt x="52" y="86"/>
                      <a:pt x="52" y="86"/>
                      <a:pt x="52" y="86"/>
                    </a:cubicBezTo>
                    <a:cubicBezTo>
                      <a:pt x="52" y="106"/>
                      <a:pt x="52" y="106"/>
                      <a:pt x="52" y="106"/>
                    </a:cubicBezTo>
                    <a:cubicBezTo>
                      <a:pt x="39" y="120"/>
                      <a:pt x="39" y="120"/>
                      <a:pt x="39" y="120"/>
                    </a:cubicBezTo>
                    <a:cubicBezTo>
                      <a:pt x="43" y="122"/>
                      <a:pt x="48" y="125"/>
                      <a:pt x="52" y="126"/>
                    </a:cubicBezTo>
                    <a:lnTo>
                      <a:pt x="52" y="141"/>
                    </a:lnTo>
                    <a:close/>
                  </a:path>
                </a:pathLst>
              </a:custGeom>
              <a:solidFill>
                <a:srgbClr val="778791">
                  <a:alpha val="100000"/>
                </a:srgbClr>
              </a:solidFill>
              <a:ln w="9525">
                <a:noFill/>
              </a:ln>
            </p:spPr>
            <p:txBody>
              <a:bodyPr/>
              <a:lstStyle/>
              <a:p>
                <a:endParaRPr lang="zh-CN" altLang="en-US"/>
              </a:p>
            </p:txBody>
          </p:sp>
        </p:grpSp>
        <p:grpSp>
          <p:nvGrpSpPr>
            <p:cNvPr id="10270" name="组合 55"/>
            <p:cNvGrpSpPr/>
            <p:nvPr/>
          </p:nvGrpSpPr>
          <p:grpSpPr>
            <a:xfrm>
              <a:off x="2131078" y="3890159"/>
              <a:ext cx="2997517" cy="2066922"/>
              <a:chOff x="5211763" y="866776"/>
              <a:chExt cx="7219950" cy="4424363"/>
            </a:xfrm>
          </p:grpSpPr>
          <p:sp>
            <p:nvSpPr>
              <p:cNvPr id="10272" name="Freeform 53"/>
              <p:cNvSpPr/>
              <p:nvPr/>
            </p:nvSpPr>
            <p:spPr>
              <a:xfrm>
                <a:off x="7742238" y="4981576"/>
                <a:ext cx="4689475" cy="309563"/>
              </a:xfrm>
              <a:custGeom>
                <a:avLst/>
                <a:gdLst/>
                <a:ahLst/>
                <a:cxnLst>
                  <a:cxn ang="0">
                    <a:pos x="0" y="0"/>
                  </a:cxn>
                  <a:cxn ang="0">
                    <a:pos x="4535537" y="0"/>
                  </a:cxn>
                  <a:cxn ang="0">
                    <a:pos x="4689475" y="154782"/>
                  </a:cxn>
                  <a:cxn ang="0">
                    <a:pos x="4689475" y="154782"/>
                  </a:cxn>
                  <a:cxn ang="0">
                    <a:pos x="4535537" y="309563"/>
                  </a:cxn>
                  <a:cxn ang="0">
                    <a:pos x="33791" y="309563"/>
                  </a:cxn>
                  <a:cxn ang="0">
                    <a:pos x="0" y="0"/>
                  </a:cxn>
                </a:cxnLst>
                <a:rect l="0" t="0" r="0" b="0"/>
                <a:pathLst>
                  <a:path w="1249" h="82">
                    <a:moveTo>
                      <a:pt x="0" y="0"/>
                    </a:moveTo>
                    <a:cubicBezTo>
                      <a:pt x="1208" y="0"/>
                      <a:pt x="1208" y="0"/>
                      <a:pt x="1208" y="0"/>
                    </a:cubicBezTo>
                    <a:cubicBezTo>
                      <a:pt x="1230" y="0"/>
                      <a:pt x="1249" y="19"/>
                      <a:pt x="1249" y="41"/>
                    </a:cubicBezTo>
                    <a:cubicBezTo>
                      <a:pt x="1249" y="41"/>
                      <a:pt x="1249" y="41"/>
                      <a:pt x="1249" y="41"/>
                    </a:cubicBezTo>
                    <a:cubicBezTo>
                      <a:pt x="1249" y="64"/>
                      <a:pt x="1230" y="82"/>
                      <a:pt x="1208" y="82"/>
                    </a:cubicBezTo>
                    <a:cubicBezTo>
                      <a:pt x="9" y="82"/>
                      <a:pt x="9" y="82"/>
                      <a:pt x="9" y="82"/>
                    </a:cubicBezTo>
                    <a:lnTo>
                      <a:pt x="0" y="0"/>
                    </a:lnTo>
                    <a:close/>
                  </a:path>
                </a:pathLst>
              </a:custGeom>
              <a:solidFill>
                <a:srgbClr val="595959">
                  <a:alpha val="100000"/>
                </a:srgbClr>
              </a:solidFill>
              <a:ln w="9525">
                <a:noFill/>
              </a:ln>
            </p:spPr>
            <p:txBody>
              <a:bodyPr/>
              <a:lstStyle/>
              <a:p>
                <a:endParaRPr lang="zh-CN" altLang="en-US"/>
              </a:p>
            </p:txBody>
          </p:sp>
          <p:sp>
            <p:nvSpPr>
              <p:cNvPr id="10273" name="Freeform 54"/>
              <p:cNvSpPr/>
              <p:nvPr/>
            </p:nvSpPr>
            <p:spPr>
              <a:xfrm>
                <a:off x="7656513" y="4271963"/>
                <a:ext cx="2327275" cy="1019175"/>
              </a:xfrm>
              <a:custGeom>
                <a:avLst/>
                <a:gdLst/>
                <a:ahLst/>
                <a:cxnLst>
                  <a:cxn ang="0">
                    <a:pos x="563563" y="0"/>
                  </a:cxn>
                  <a:cxn ang="0">
                    <a:pos x="1763713" y="0"/>
                  </a:cxn>
                  <a:cxn ang="0">
                    <a:pos x="2327275" y="1019175"/>
                  </a:cxn>
                  <a:cxn ang="0">
                    <a:pos x="0" y="1019175"/>
                  </a:cxn>
                  <a:cxn ang="0">
                    <a:pos x="563563" y="0"/>
                  </a:cxn>
                </a:cxnLst>
                <a:rect l="0" t="0" r="0" b="0"/>
                <a:pathLst>
                  <a:path w="1466" h="642">
                    <a:moveTo>
                      <a:pt x="355" y="0"/>
                    </a:moveTo>
                    <a:lnTo>
                      <a:pt x="1111" y="0"/>
                    </a:lnTo>
                    <a:lnTo>
                      <a:pt x="1466" y="642"/>
                    </a:lnTo>
                    <a:lnTo>
                      <a:pt x="0" y="642"/>
                    </a:lnTo>
                    <a:lnTo>
                      <a:pt x="355" y="0"/>
                    </a:lnTo>
                    <a:close/>
                  </a:path>
                </a:pathLst>
              </a:custGeom>
              <a:solidFill>
                <a:srgbClr val="4E5151">
                  <a:alpha val="100000"/>
                </a:srgbClr>
              </a:solidFill>
              <a:ln w="9525">
                <a:noFill/>
              </a:ln>
            </p:spPr>
            <p:txBody>
              <a:bodyPr/>
              <a:lstStyle/>
              <a:p>
                <a:endParaRPr lang="zh-CN" altLang="en-US"/>
              </a:p>
            </p:txBody>
          </p:sp>
          <p:sp>
            <p:nvSpPr>
              <p:cNvPr id="10274" name="Freeform 55"/>
              <p:cNvSpPr/>
              <p:nvPr/>
            </p:nvSpPr>
            <p:spPr>
              <a:xfrm>
                <a:off x="5700713" y="866776"/>
                <a:ext cx="6243638" cy="3663950"/>
              </a:xfrm>
              <a:custGeom>
                <a:avLst/>
                <a:gdLst/>
                <a:ahLst/>
                <a:cxnLst>
                  <a:cxn ang="0">
                    <a:pos x="289092" y="0"/>
                  </a:cxn>
                  <a:cxn ang="0">
                    <a:pos x="5954546" y="0"/>
                  </a:cxn>
                  <a:cxn ang="0">
                    <a:pos x="6243638" y="289358"/>
                  </a:cxn>
                  <a:cxn ang="0">
                    <a:pos x="6243638" y="3370834"/>
                  </a:cxn>
                  <a:cxn ang="0">
                    <a:pos x="5954546" y="3663950"/>
                  </a:cxn>
                  <a:cxn ang="0">
                    <a:pos x="289092" y="3663950"/>
                  </a:cxn>
                  <a:cxn ang="0">
                    <a:pos x="0" y="3370834"/>
                  </a:cxn>
                  <a:cxn ang="0">
                    <a:pos x="0" y="289358"/>
                  </a:cxn>
                  <a:cxn ang="0">
                    <a:pos x="289092" y="0"/>
                  </a:cxn>
                </a:cxnLst>
                <a:rect l="0" t="0" r="0" b="0"/>
                <a:pathLst>
                  <a:path w="1663" h="975">
                    <a:moveTo>
                      <a:pt x="77" y="0"/>
                    </a:moveTo>
                    <a:cubicBezTo>
                      <a:pt x="1586" y="0"/>
                      <a:pt x="1586" y="0"/>
                      <a:pt x="1586" y="0"/>
                    </a:cubicBezTo>
                    <a:cubicBezTo>
                      <a:pt x="1628" y="0"/>
                      <a:pt x="1663" y="34"/>
                      <a:pt x="1663" y="77"/>
                    </a:cubicBezTo>
                    <a:cubicBezTo>
                      <a:pt x="1663" y="897"/>
                      <a:pt x="1663" y="897"/>
                      <a:pt x="1663" y="897"/>
                    </a:cubicBezTo>
                    <a:cubicBezTo>
                      <a:pt x="1663" y="940"/>
                      <a:pt x="1628" y="975"/>
                      <a:pt x="1586" y="975"/>
                    </a:cubicBezTo>
                    <a:cubicBezTo>
                      <a:pt x="77" y="975"/>
                      <a:pt x="77" y="975"/>
                      <a:pt x="77" y="975"/>
                    </a:cubicBezTo>
                    <a:cubicBezTo>
                      <a:pt x="35" y="975"/>
                      <a:pt x="0" y="940"/>
                      <a:pt x="0" y="897"/>
                    </a:cubicBezTo>
                    <a:cubicBezTo>
                      <a:pt x="0" y="77"/>
                      <a:pt x="0" y="77"/>
                      <a:pt x="0" y="77"/>
                    </a:cubicBezTo>
                    <a:cubicBezTo>
                      <a:pt x="0" y="34"/>
                      <a:pt x="35" y="0"/>
                      <a:pt x="77" y="0"/>
                    </a:cubicBezTo>
                    <a:close/>
                  </a:path>
                </a:pathLst>
              </a:custGeom>
              <a:solidFill>
                <a:srgbClr val="1D2120">
                  <a:alpha val="100000"/>
                </a:srgbClr>
              </a:solidFill>
              <a:ln w="9525">
                <a:noFill/>
              </a:ln>
            </p:spPr>
            <p:txBody>
              <a:bodyPr/>
              <a:lstStyle/>
              <a:p>
                <a:endParaRPr lang="zh-CN" altLang="en-US"/>
              </a:p>
            </p:txBody>
          </p:sp>
          <p:sp>
            <p:nvSpPr>
              <p:cNvPr id="10275" name="Freeform 56"/>
              <p:cNvSpPr/>
              <p:nvPr/>
            </p:nvSpPr>
            <p:spPr>
              <a:xfrm>
                <a:off x="7389813" y="993776"/>
                <a:ext cx="4554538" cy="3536950"/>
              </a:xfrm>
              <a:custGeom>
                <a:avLst/>
                <a:gdLst/>
                <a:ahLst/>
                <a:cxnLst>
                  <a:cxn ang="0">
                    <a:pos x="4554538" y="1612488"/>
                  </a:cxn>
                  <a:cxn ang="0">
                    <a:pos x="4554538" y="3243770"/>
                  </a:cxn>
                  <a:cxn ang="0">
                    <a:pos x="4265421" y="3536950"/>
                  </a:cxn>
                  <a:cxn ang="0">
                    <a:pos x="304137" y="3536950"/>
                  </a:cxn>
                  <a:cxn ang="0">
                    <a:pos x="0" y="763019"/>
                  </a:cxn>
                  <a:cxn ang="0">
                    <a:pos x="232796" y="41346"/>
                  </a:cxn>
                  <a:cxn ang="0">
                    <a:pos x="1261603" y="0"/>
                  </a:cxn>
                  <a:cxn ang="0">
                    <a:pos x="4554538" y="1612488"/>
                  </a:cxn>
                </a:cxnLst>
                <a:rect l="0" t="0" r="0" b="0"/>
                <a:pathLst>
                  <a:path w="1213" h="941">
                    <a:moveTo>
                      <a:pt x="1213" y="429"/>
                    </a:moveTo>
                    <a:cubicBezTo>
                      <a:pt x="1213" y="863"/>
                      <a:pt x="1213" y="863"/>
                      <a:pt x="1213" y="863"/>
                    </a:cubicBezTo>
                    <a:cubicBezTo>
                      <a:pt x="1213" y="906"/>
                      <a:pt x="1178" y="941"/>
                      <a:pt x="1136" y="941"/>
                    </a:cubicBezTo>
                    <a:cubicBezTo>
                      <a:pt x="81" y="941"/>
                      <a:pt x="81" y="941"/>
                      <a:pt x="81" y="941"/>
                    </a:cubicBezTo>
                    <a:cubicBezTo>
                      <a:pt x="0" y="203"/>
                      <a:pt x="0" y="203"/>
                      <a:pt x="0" y="203"/>
                    </a:cubicBezTo>
                    <a:cubicBezTo>
                      <a:pt x="62" y="11"/>
                      <a:pt x="62" y="11"/>
                      <a:pt x="62" y="11"/>
                    </a:cubicBezTo>
                    <a:cubicBezTo>
                      <a:pt x="336" y="0"/>
                      <a:pt x="336" y="0"/>
                      <a:pt x="336" y="0"/>
                    </a:cubicBezTo>
                    <a:lnTo>
                      <a:pt x="1213" y="429"/>
                    </a:lnTo>
                    <a:close/>
                  </a:path>
                </a:pathLst>
              </a:custGeom>
              <a:solidFill>
                <a:srgbClr val="2E3332">
                  <a:alpha val="100000"/>
                </a:srgbClr>
              </a:solidFill>
              <a:ln w="9525">
                <a:noFill/>
              </a:ln>
            </p:spPr>
            <p:txBody>
              <a:bodyPr/>
              <a:lstStyle/>
              <a:p>
                <a:endParaRPr lang="zh-CN" altLang="en-US"/>
              </a:p>
            </p:txBody>
          </p:sp>
          <p:sp>
            <p:nvSpPr>
              <p:cNvPr id="10276" name="Rectangle 57"/>
              <p:cNvSpPr/>
              <p:nvPr/>
            </p:nvSpPr>
            <p:spPr>
              <a:xfrm>
                <a:off x="5891213" y="1035051"/>
                <a:ext cx="5857875" cy="2978150"/>
              </a:xfrm>
              <a:prstGeom prst="rect">
                <a:avLst/>
              </a:prstGeom>
              <a:solidFill>
                <a:srgbClr val="234C5E"/>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7" name="Oval 58"/>
              <p:cNvSpPr/>
              <p:nvPr/>
            </p:nvSpPr>
            <p:spPr>
              <a:xfrm>
                <a:off x="1155382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8" name="Oval 59"/>
              <p:cNvSpPr/>
              <p:nvPr/>
            </p:nvSpPr>
            <p:spPr>
              <a:xfrm>
                <a:off x="1140777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9" name="Oval 60"/>
              <p:cNvSpPr/>
              <p:nvPr/>
            </p:nvSpPr>
            <p:spPr>
              <a:xfrm>
                <a:off x="11260138" y="4233863"/>
                <a:ext cx="76200"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80" name="Freeform 61"/>
              <p:cNvSpPr/>
              <p:nvPr/>
            </p:nvSpPr>
            <p:spPr>
              <a:xfrm>
                <a:off x="5211763" y="4981576"/>
                <a:ext cx="7219950" cy="309563"/>
              </a:xfrm>
              <a:custGeom>
                <a:avLst/>
                <a:gdLst/>
                <a:ahLst/>
                <a:cxnLst>
                  <a:cxn ang="0">
                    <a:pos x="153935" y="0"/>
                  </a:cxn>
                  <a:cxn ang="0">
                    <a:pos x="7066015" y="0"/>
                  </a:cxn>
                  <a:cxn ang="0">
                    <a:pos x="7219950" y="154782"/>
                  </a:cxn>
                  <a:cxn ang="0">
                    <a:pos x="7219950" y="154782"/>
                  </a:cxn>
                  <a:cxn ang="0">
                    <a:pos x="7066015" y="309563"/>
                  </a:cxn>
                  <a:cxn ang="0">
                    <a:pos x="153935" y="309563"/>
                  </a:cxn>
                  <a:cxn ang="0">
                    <a:pos x="0" y="154782"/>
                  </a:cxn>
                  <a:cxn ang="0">
                    <a:pos x="0" y="154782"/>
                  </a:cxn>
                  <a:cxn ang="0">
                    <a:pos x="153935" y="0"/>
                  </a:cxn>
                </a:cxnLst>
                <a:rect l="0" t="0" r="0" b="0"/>
                <a:pathLst>
                  <a:path w="1923" h="82">
                    <a:moveTo>
                      <a:pt x="41" y="0"/>
                    </a:moveTo>
                    <a:cubicBezTo>
                      <a:pt x="1882" y="0"/>
                      <a:pt x="1882" y="0"/>
                      <a:pt x="1882" y="0"/>
                    </a:cubicBezTo>
                    <a:cubicBezTo>
                      <a:pt x="1904" y="0"/>
                      <a:pt x="1923" y="19"/>
                      <a:pt x="1923" y="41"/>
                    </a:cubicBezTo>
                    <a:cubicBezTo>
                      <a:pt x="1923" y="41"/>
                      <a:pt x="1923" y="41"/>
                      <a:pt x="1923" y="41"/>
                    </a:cubicBezTo>
                    <a:cubicBezTo>
                      <a:pt x="1923" y="64"/>
                      <a:pt x="1904" y="82"/>
                      <a:pt x="1882" y="82"/>
                    </a:cubicBezTo>
                    <a:cubicBezTo>
                      <a:pt x="41" y="82"/>
                      <a:pt x="41" y="82"/>
                      <a:pt x="41" y="82"/>
                    </a:cubicBezTo>
                    <a:cubicBezTo>
                      <a:pt x="19" y="82"/>
                      <a:pt x="0" y="64"/>
                      <a:pt x="0" y="41"/>
                    </a:cubicBezTo>
                    <a:cubicBezTo>
                      <a:pt x="0" y="41"/>
                      <a:pt x="0" y="41"/>
                      <a:pt x="0" y="41"/>
                    </a:cubicBezTo>
                    <a:cubicBezTo>
                      <a:pt x="0" y="19"/>
                      <a:pt x="19" y="0"/>
                      <a:pt x="41" y="0"/>
                    </a:cubicBezTo>
                    <a:close/>
                  </a:path>
                </a:pathLst>
              </a:custGeom>
              <a:solidFill>
                <a:srgbClr val="808281">
                  <a:alpha val="100000"/>
                </a:srgbClr>
              </a:solidFill>
              <a:ln w="9525">
                <a:noFill/>
              </a:ln>
            </p:spPr>
            <p:txBody>
              <a:bodyPr/>
              <a:lstStyle/>
              <a:p>
                <a:endParaRPr lang="zh-CN" altLang="en-US"/>
              </a:p>
            </p:txBody>
          </p:sp>
          <p:sp>
            <p:nvSpPr>
              <p:cNvPr id="10281" name="Freeform 62"/>
              <p:cNvSpPr/>
              <p:nvPr/>
            </p:nvSpPr>
            <p:spPr>
              <a:xfrm>
                <a:off x="5211763" y="5137151"/>
                <a:ext cx="7219950" cy="153988"/>
              </a:xfrm>
              <a:custGeom>
                <a:avLst/>
                <a:gdLst/>
                <a:ahLst/>
                <a:cxnLst>
                  <a:cxn ang="0">
                    <a:pos x="7219950" y="0"/>
                  </a:cxn>
                  <a:cxn ang="0">
                    <a:pos x="7066015" y="153988"/>
                  </a:cxn>
                  <a:cxn ang="0">
                    <a:pos x="153935" y="153988"/>
                  </a:cxn>
                  <a:cxn ang="0">
                    <a:pos x="0" y="0"/>
                  </a:cxn>
                  <a:cxn ang="0">
                    <a:pos x="7219950" y="0"/>
                  </a:cxn>
                </a:cxnLst>
                <a:rect l="0" t="0" r="0" b="0"/>
                <a:pathLst>
                  <a:path w="1923" h="41">
                    <a:moveTo>
                      <a:pt x="1923" y="0"/>
                    </a:moveTo>
                    <a:cubicBezTo>
                      <a:pt x="1923" y="23"/>
                      <a:pt x="1904" y="41"/>
                      <a:pt x="1882" y="41"/>
                    </a:cubicBezTo>
                    <a:cubicBezTo>
                      <a:pt x="41" y="41"/>
                      <a:pt x="41" y="41"/>
                      <a:pt x="41" y="41"/>
                    </a:cubicBezTo>
                    <a:cubicBezTo>
                      <a:pt x="19" y="41"/>
                      <a:pt x="0" y="23"/>
                      <a:pt x="0" y="0"/>
                    </a:cubicBezTo>
                    <a:lnTo>
                      <a:pt x="1923" y="0"/>
                    </a:lnTo>
                    <a:close/>
                  </a:path>
                </a:pathLst>
              </a:custGeom>
              <a:solidFill>
                <a:srgbClr val="1D2120">
                  <a:alpha val="100000"/>
                </a:srgbClr>
              </a:solidFill>
              <a:ln w="9525">
                <a:noFill/>
              </a:ln>
            </p:spPr>
            <p:txBody>
              <a:bodyPr/>
              <a:lstStyle/>
              <a:p>
                <a:endParaRPr lang="zh-CN" altLang="en-US"/>
              </a:p>
            </p:txBody>
          </p:sp>
          <p:sp>
            <p:nvSpPr>
              <p:cNvPr id="10282" name="Freeform 63"/>
              <p:cNvSpPr/>
              <p:nvPr/>
            </p:nvSpPr>
            <p:spPr>
              <a:xfrm>
                <a:off x="7758113" y="5137151"/>
                <a:ext cx="4673600" cy="153988"/>
              </a:xfrm>
              <a:custGeom>
                <a:avLst/>
                <a:gdLst/>
                <a:ahLst/>
                <a:cxnLst>
                  <a:cxn ang="0">
                    <a:pos x="4673600" y="0"/>
                  </a:cxn>
                  <a:cxn ang="0">
                    <a:pos x="4519690" y="153988"/>
                  </a:cxn>
                  <a:cxn ang="0">
                    <a:pos x="18769" y="153988"/>
                  </a:cxn>
                  <a:cxn ang="0">
                    <a:pos x="0" y="0"/>
                  </a:cxn>
                  <a:cxn ang="0">
                    <a:pos x="4673600" y="0"/>
                  </a:cxn>
                </a:cxnLst>
                <a:rect l="0" t="0" r="0" b="0"/>
                <a:pathLst>
                  <a:path w="1245" h="41">
                    <a:moveTo>
                      <a:pt x="1245" y="0"/>
                    </a:moveTo>
                    <a:cubicBezTo>
                      <a:pt x="1245" y="23"/>
                      <a:pt x="1226" y="41"/>
                      <a:pt x="1204" y="41"/>
                    </a:cubicBezTo>
                    <a:cubicBezTo>
                      <a:pt x="5" y="41"/>
                      <a:pt x="5" y="41"/>
                      <a:pt x="5" y="41"/>
                    </a:cubicBezTo>
                    <a:cubicBezTo>
                      <a:pt x="0" y="0"/>
                      <a:pt x="0" y="0"/>
                      <a:pt x="0" y="0"/>
                    </a:cubicBezTo>
                    <a:lnTo>
                      <a:pt x="1245" y="0"/>
                    </a:lnTo>
                    <a:close/>
                  </a:path>
                </a:pathLst>
              </a:custGeom>
              <a:solidFill>
                <a:srgbClr val="090A0A">
                  <a:alpha val="100000"/>
                </a:srgbClr>
              </a:solidFill>
              <a:ln w="9525">
                <a:noFill/>
              </a:ln>
            </p:spPr>
            <p:txBody>
              <a:bodyPr/>
              <a:lstStyle/>
              <a:p>
                <a:endParaRPr lang="zh-CN" altLang="en-US"/>
              </a:p>
            </p:txBody>
          </p:sp>
          <p:sp>
            <p:nvSpPr>
              <p:cNvPr id="10283" name="Freeform 64"/>
              <p:cNvSpPr>
                <a:spLocks noEditPoints="1"/>
              </p:cNvSpPr>
              <p:nvPr/>
            </p:nvSpPr>
            <p:spPr>
              <a:xfrm>
                <a:off x="7280276" y="3230563"/>
                <a:ext cx="2884488" cy="609600"/>
              </a:xfrm>
              <a:custGeom>
                <a:avLst/>
                <a:gdLst/>
                <a:ahLst/>
                <a:cxnLst>
                  <a:cxn ang="0">
                    <a:pos x="1956795" y="244593"/>
                  </a:cxn>
                  <a:cxn ang="0">
                    <a:pos x="2046935" y="410163"/>
                  </a:cxn>
                  <a:cxn ang="0">
                    <a:pos x="2061958" y="218252"/>
                  </a:cxn>
                  <a:cxn ang="0">
                    <a:pos x="2167122" y="199437"/>
                  </a:cxn>
                  <a:cxn ang="0">
                    <a:pos x="2261018" y="233304"/>
                  </a:cxn>
                  <a:cxn ang="0">
                    <a:pos x="2174634" y="413926"/>
                  </a:cxn>
                  <a:cxn ang="0">
                    <a:pos x="2268530" y="372533"/>
                  </a:cxn>
                  <a:cxn ang="0">
                    <a:pos x="2377449" y="252119"/>
                  </a:cxn>
                  <a:cxn ang="0">
                    <a:pos x="2448810" y="263407"/>
                  </a:cxn>
                  <a:cxn ang="0">
                    <a:pos x="2354914" y="440267"/>
                  </a:cxn>
                  <a:cxn ang="0">
                    <a:pos x="2185901" y="459081"/>
                  </a:cxn>
                  <a:cxn ang="0">
                    <a:pos x="1956795" y="489185"/>
                  </a:cxn>
                  <a:cxn ang="0">
                    <a:pos x="2798104" y="451556"/>
                  </a:cxn>
                  <a:cxn ang="0">
                    <a:pos x="2617823" y="432741"/>
                  </a:cxn>
                  <a:cxn ang="0">
                    <a:pos x="2538950" y="267170"/>
                  </a:cxn>
                  <a:cxn ang="0">
                    <a:pos x="2610311" y="323615"/>
                  </a:cxn>
                  <a:cxn ang="0">
                    <a:pos x="2501392" y="176859"/>
                  </a:cxn>
                  <a:cxn ang="0">
                    <a:pos x="2651626" y="150519"/>
                  </a:cxn>
                  <a:cxn ang="0">
                    <a:pos x="2666649" y="293511"/>
                  </a:cxn>
                  <a:cxn ang="0">
                    <a:pos x="2738010" y="233304"/>
                  </a:cxn>
                  <a:cxn ang="0">
                    <a:pos x="2813127" y="357481"/>
                  </a:cxn>
                  <a:cxn ang="0">
                    <a:pos x="2876976" y="368770"/>
                  </a:cxn>
                  <a:cxn ang="0">
                    <a:pos x="1922992" y="410163"/>
                  </a:cxn>
                  <a:cxn ang="0">
                    <a:pos x="1870410" y="413926"/>
                  </a:cxn>
                  <a:cxn ang="0">
                    <a:pos x="1877922" y="323615"/>
                  </a:cxn>
                  <a:cxn ang="0">
                    <a:pos x="1832852" y="259644"/>
                  </a:cxn>
                  <a:cxn ang="0">
                    <a:pos x="1780270" y="316089"/>
                  </a:cxn>
                  <a:cxn ang="0">
                    <a:pos x="1753979" y="387585"/>
                  </a:cxn>
                  <a:cxn ang="0">
                    <a:pos x="1663839" y="462844"/>
                  </a:cxn>
                  <a:cxn ang="0">
                    <a:pos x="1584966" y="346193"/>
                  </a:cxn>
                  <a:cxn ang="0">
                    <a:pos x="1434732" y="252119"/>
                  </a:cxn>
                  <a:cxn ang="0">
                    <a:pos x="1483558" y="278459"/>
                  </a:cxn>
                  <a:cxn ang="0">
                    <a:pos x="1551163" y="349956"/>
                  </a:cxn>
                  <a:cxn ang="0">
                    <a:pos x="1618769" y="297274"/>
                  </a:cxn>
                  <a:cxn ang="0">
                    <a:pos x="1697641" y="349956"/>
                  </a:cxn>
                  <a:cxn ang="0">
                    <a:pos x="991543" y="372533"/>
                  </a:cxn>
                  <a:cxn ang="0">
                    <a:pos x="1032857" y="391348"/>
                  </a:cxn>
                  <a:cxn ang="0">
                    <a:pos x="1153044" y="470370"/>
                  </a:cxn>
                  <a:cxn ang="0">
                    <a:pos x="1066660" y="255881"/>
                  </a:cxn>
                  <a:cxn ang="0">
                    <a:pos x="1141777" y="387585"/>
                  </a:cxn>
                  <a:cxn ang="0">
                    <a:pos x="1216893" y="312326"/>
                  </a:cxn>
                  <a:cxn ang="0">
                    <a:pos x="525818" y="267170"/>
                  </a:cxn>
                  <a:cxn ang="0">
                    <a:pos x="105164" y="477896"/>
                  </a:cxn>
                  <a:cxn ang="0">
                    <a:pos x="56338" y="60207"/>
                  </a:cxn>
                  <a:cxn ang="0">
                    <a:pos x="510795" y="116652"/>
                  </a:cxn>
                  <a:cxn ang="0">
                    <a:pos x="127699" y="206963"/>
                  </a:cxn>
                  <a:cxn ang="0">
                    <a:pos x="514551" y="248356"/>
                  </a:cxn>
                  <a:cxn ang="0">
                    <a:pos x="78873" y="402637"/>
                  </a:cxn>
                  <a:cxn ang="0">
                    <a:pos x="965252" y="274696"/>
                  </a:cxn>
                  <a:cxn ang="0">
                    <a:pos x="890135" y="387585"/>
                  </a:cxn>
                  <a:cxn ang="0">
                    <a:pos x="769948" y="199437"/>
                  </a:cxn>
                  <a:cxn ang="0">
                    <a:pos x="773704" y="594548"/>
                  </a:cxn>
                  <a:cxn ang="0">
                    <a:pos x="679808" y="372533"/>
                  </a:cxn>
                  <a:cxn ang="0">
                    <a:pos x="593423" y="402637"/>
                  </a:cxn>
                  <a:cxn ang="0">
                    <a:pos x="646005" y="353719"/>
                  </a:cxn>
                  <a:cxn ang="0">
                    <a:pos x="728634" y="391348"/>
                  </a:cxn>
                  <a:cxn ang="0">
                    <a:pos x="818774" y="252119"/>
                  </a:cxn>
                </a:cxnLst>
                <a:rect l="0" t="0" r="0" b="0"/>
                <a:pathLst>
                  <a:path w="768" h="162">
                    <a:moveTo>
                      <a:pt x="521" y="130"/>
                    </a:moveTo>
                    <a:cubicBezTo>
                      <a:pt x="521" y="121"/>
                      <a:pt x="521" y="121"/>
                      <a:pt x="521" y="121"/>
                    </a:cubicBezTo>
                    <a:cubicBezTo>
                      <a:pt x="522" y="121"/>
                      <a:pt x="523" y="120"/>
                      <a:pt x="523" y="119"/>
                    </a:cubicBezTo>
                    <a:cubicBezTo>
                      <a:pt x="525" y="117"/>
                      <a:pt x="526" y="114"/>
                      <a:pt x="527" y="111"/>
                    </a:cubicBezTo>
                    <a:cubicBezTo>
                      <a:pt x="529" y="107"/>
                      <a:pt x="530" y="103"/>
                      <a:pt x="530" y="99"/>
                    </a:cubicBezTo>
                    <a:cubicBezTo>
                      <a:pt x="531" y="95"/>
                      <a:pt x="531" y="91"/>
                      <a:pt x="530" y="87"/>
                    </a:cubicBezTo>
                    <a:cubicBezTo>
                      <a:pt x="530" y="84"/>
                      <a:pt x="530" y="82"/>
                      <a:pt x="529" y="80"/>
                    </a:cubicBezTo>
                    <a:cubicBezTo>
                      <a:pt x="528" y="77"/>
                      <a:pt x="527" y="76"/>
                      <a:pt x="525" y="76"/>
                    </a:cubicBezTo>
                    <a:cubicBezTo>
                      <a:pt x="524" y="76"/>
                      <a:pt x="523" y="76"/>
                      <a:pt x="521" y="77"/>
                    </a:cubicBezTo>
                    <a:cubicBezTo>
                      <a:pt x="521" y="65"/>
                      <a:pt x="521" y="65"/>
                      <a:pt x="521" y="65"/>
                    </a:cubicBezTo>
                    <a:cubicBezTo>
                      <a:pt x="523" y="65"/>
                      <a:pt x="524" y="65"/>
                      <a:pt x="525" y="65"/>
                    </a:cubicBezTo>
                    <a:cubicBezTo>
                      <a:pt x="527" y="66"/>
                      <a:pt x="529" y="67"/>
                      <a:pt x="530" y="68"/>
                    </a:cubicBezTo>
                    <a:cubicBezTo>
                      <a:pt x="532" y="70"/>
                      <a:pt x="533" y="71"/>
                      <a:pt x="534" y="73"/>
                    </a:cubicBezTo>
                    <a:cubicBezTo>
                      <a:pt x="535" y="71"/>
                      <a:pt x="536" y="71"/>
                      <a:pt x="538" y="71"/>
                    </a:cubicBezTo>
                    <a:cubicBezTo>
                      <a:pt x="540" y="71"/>
                      <a:pt x="541" y="71"/>
                      <a:pt x="543" y="71"/>
                    </a:cubicBezTo>
                    <a:cubicBezTo>
                      <a:pt x="544" y="72"/>
                      <a:pt x="546" y="73"/>
                      <a:pt x="547" y="74"/>
                    </a:cubicBezTo>
                    <a:cubicBezTo>
                      <a:pt x="548" y="76"/>
                      <a:pt x="548" y="77"/>
                      <a:pt x="548" y="79"/>
                    </a:cubicBezTo>
                    <a:cubicBezTo>
                      <a:pt x="547" y="82"/>
                      <a:pt x="547" y="85"/>
                      <a:pt x="546" y="89"/>
                    </a:cubicBezTo>
                    <a:cubicBezTo>
                      <a:pt x="546" y="92"/>
                      <a:pt x="545" y="96"/>
                      <a:pt x="545" y="99"/>
                    </a:cubicBezTo>
                    <a:cubicBezTo>
                      <a:pt x="545" y="103"/>
                      <a:pt x="545" y="106"/>
                      <a:pt x="545" y="109"/>
                    </a:cubicBezTo>
                    <a:cubicBezTo>
                      <a:pt x="546" y="111"/>
                      <a:pt x="547" y="112"/>
                      <a:pt x="548" y="112"/>
                    </a:cubicBezTo>
                    <a:cubicBezTo>
                      <a:pt x="549" y="112"/>
                      <a:pt x="550" y="111"/>
                      <a:pt x="551" y="109"/>
                    </a:cubicBezTo>
                    <a:cubicBezTo>
                      <a:pt x="552" y="107"/>
                      <a:pt x="553" y="104"/>
                      <a:pt x="554" y="101"/>
                    </a:cubicBezTo>
                    <a:cubicBezTo>
                      <a:pt x="556" y="98"/>
                      <a:pt x="557" y="95"/>
                      <a:pt x="558" y="93"/>
                    </a:cubicBezTo>
                    <a:cubicBezTo>
                      <a:pt x="558" y="90"/>
                      <a:pt x="559" y="88"/>
                      <a:pt x="559" y="86"/>
                    </a:cubicBezTo>
                    <a:cubicBezTo>
                      <a:pt x="560" y="83"/>
                      <a:pt x="560" y="79"/>
                      <a:pt x="560" y="75"/>
                    </a:cubicBezTo>
                    <a:cubicBezTo>
                      <a:pt x="561" y="70"/>
                      <a:pt x="561" y="66"/>
                      <a:pt x="561" y="62"/>
                    </a:cubicBezTo>
                    <a:cubicBezTo>
                      <a:pt x="556" y="62"/>
                      <a:pt x="556" y="62"/>
                      <a:pt x="556" y="62"/>
                    </a:cubicBezTo>
                    <a:cubicBezTo>
                      <a:pt x="554" y="62"/>
                      <a:pt x="552" y="61"/>
                      <a:pt x="551" y="61"/>
                    </a:cubicBezTo>
                    <a:cubicBezTo>
                      <a:pt x="550" y="60"/>
                      <a:pt x="549" y="59"/>
                      <a:pt x="549" y="58"/>
                    </a:cubicBezTo>
                    <a:cubicBezTo>
                      <a:pt x="549" y="57"/>
                      <a:pt x="550" y="56"/>
                      <a:pt x="551" y="55"/>
                    </a:cubicBezTo>
                    <a:cubicBezTo>
                      <a:pt x="552" y="54"/>
                      <a:pt x="554" y="54"/>
                      <a:pt x="556" y="54"/>
                    </a:cubicBezTo>
                    <a:cubicBezTo>
                      <a:pt x="562" y="54"/>
                      <a:pt x="562" y="54"/>
                      <a:pt x="562" y="54"/>
                    </a:cubicBezTo>
                    <a:cubicBezTo>
                      <a:pt x="562" y="53"/>
                      <a:pt x="562" y="52"/>
                      <a:pt x="562" y="51"/>
                    </a:cubicBezTo>
                    <a:cubicBezTo>
                      <a:pt x="562" y="50"/>
                      <a:pt x="562" y="49"/>
                      <a:pt x="562" y="49"/>
                    </a:cubicBezTo>
                    <a:cubicBezTo>
                      <a:pt x="562" y="45"/>
                      <a:pt x="563" y="43"/>
                      <a:pt x="565" y="42"/>
                    </a:cubicBezTo>
                    <a:cubicBezTo>
                      <a:pt x="567" y="40"/>
                      <a:pt x="569" y="40"/>
                      <a:pt x="571" y="40"/>
                    </a:cubicBezTo>
                    <a:cubicBezTo>
                      <a:pt x="573" y="40"/>
                      <a:pt x="575" y="41"/>
                      <a:pt x="576" y="42"/>
                    </a:cubicBezTo>
                    <a:cubicBezTo>
                      <a:pt x="578" y="43"/>
                      <a:pt x="578" y="45"/>
                      <a:pt x="578" y="48"/>
                    </a:cubicBezTo>
                    <a:cubicBezTo>
                      <a:pt x="577" y="53"/>
                      <a:pt x="577" y="53"/>
                      <a:pt x="577" y="53"/>
                    </a:cubicBezTo>
                    <a:cubicBezTo>
                      <a:pt x="582" y="53"/>
                      <a:pt x="582" y="53"/>
                      <a:pt x="582" y="53"/>
                    </a:cubicBezTo>
                    <a:cubicBezTo>
                      <a:pt x="583" y="53"/>
                      <a:pt x="584" y="53"/>
                      <a:pt x="585" y="53"/>
                    </a:cubicBezTo>
                    <a:cubicBezTo>
                      <a:pt x="585" y="51"/>
                      <a:pt x="586" y="49"/>
                      <a:pt x="588" y="47"/>
                    </a:cubicBezTo>
                    <a:cubicBezTo>
                      <a:pt x="591" y="45"/>
                      <a:pt x="594" y="44"/>
                      <a:pt x="598" y="43"/>
                    </a:cubicBezTo>
                    <a:cubicBezTo>
                      <a:pt x="602" y="42"/>
                      <a:pt x="606" y="42"/>
                      <a:pt x="609" y="44"/>
                    </a:cubicBezTo>
                    <a:cubicBezTo>
                      <a:pt x="612" y="45"/>
                      <a:pt x="614" y="47"/>
                      <a:pt x="615" y="50"/>
                    </a:cubicBezTo>
                    <a:cubicBezTo>
                      <a:pt x="615" y="52"/>
                      <a:pt x="615" y="53"/>
                      <a:pt x="614" y="55"/>
                    </a:cubicBezTo>
                    <a:cubicBezTo>
                      <a:pt x="613" y="56"/>
                      <a:pt x="612" y="57"/>
                      <a:pt x="611" y="58"/>
                    </a:cubicBezTo>
                    <a:cubicBezTo>
                      <a:pt x="610" y="59"/>
                      <a:pt x="608" y="60"/>
                      <a:pt x="607" y="61"/>
                    </a:cubicBezTo>
                    <a:cubicBezTo>
                      <a:pt x="605" y="61"/>
                      <a:pt x="603" y="62"/>
                      <a:pt x="602" y="62"/>
                    </a:cubicBezTo>
                    <a:cubicBezTo>
                      <a:pt x="598" y="63"/>
                      <a:pt x="595" y="62"/>
                      <a:pt x="591" y="61"/>
                    </a:cubicBezTo>
                    <a:cubicBezTo>
                      <a:pt x="590" y="61"/>
                      <a:pt x="589" y="60"/>
                      <a:pt x="588" y="60"/>
                    </a:cubicBezTo>
                    <a:cubicBezTo>
                      <a:pt x="588" y="60"/>
                      <a:pt x="588" y="60"/>
                      <a:pt x="588" y="60"/>
                    </a:cubicBezTo>
                    <a:cubicBezTo>
                      <a:pt x="586" y="61"/>
                      <a:pt x="585" y="61"/>
                      <a:pt x="582" y="61"/>
                    </a:cubicBezTo>
                    <a:cubicBezTo>
                      <a:pt x="576" y="61"/>
                      <a:pt x="576" y="61"/>
                      <a:pt x="576" y="61"/>
                    </a:cubicBezTo>
                    <a:cubicBezTo>
                      <a:pt x="576" y="66"/>
                      <a:pt x="575" y="72"/>
                      <a:pt x="575" y="78"/>
                    </a:cubicBezTo>
                    <a:cubicBezTo>
                      <a:pt x="574" y="84"/>
                      <a:pt x="574" y="90"/>
                      <a:pt x="574" y="95"/>
                    </a:cubicBezTo>
                    <a:cubicBezTo>
                      <a:pt x="574" y="101"/>
                      <a:pt x="574" y="105"/>
                      <a:pt x="574" y="109"/>
                    </a:cubicBezTo>
                    <a:cubicBezTo>
                      <a:pt x="574" y="112"/>
                      <a:pt x="575" y="114"/>
                      <a:pt x="576" y="114"/>
                    </a:cubicBezTo>
                    <a:cubicBezTo>
                      <a:pt x="577" y="114"/>
                      <a:pt x="578" y="113"/>
                      <a:pt x="579" y="110"/>
                    </a:cubicBezTo>
                    <a:cubicBezTo>
                      <a:pt x="581" y="108"/>
                      <a:pt x="582" y="105"/>
                      <a:pt x="584" y="102"/>
                    </a:cubicBezTo>
                    <a:cubicBezTo>
                      <a:pt x="585" y="98"/>
                      <a:pt x="587" y="95"/>
                      <a:pt x="588" y="92"/>
                    </a:cubicBezTo>
                    <a:cubicBezTo>
                      <a:pt x="589" y="89"/>
                      <a:pt x="590" y="87"/>
                      <a:pt x="590" y="86"/>
                    </a:cubicBezTo>
                    <a:cubicBezTo>
                      <a:pt x="591" y="84"/>
                      <a:pt x="591" y="81"/>
                      <a:pt x="591" y="79"/>
                    </a:cubicBezTo>
                    <a:cubicBezTo>
                      <a:pt x="591" y="76"/>
                      <a:pt x="591" y="73"/>
                      <a:pt x="593" y="72"/>
                    </a:cubicBezTo>
                    <a:cubicBezTo>
                      <a:pt x="595" y="71"/>
                      <a:pt x="597" y="70"/>
                      <a:pt x="599" y="71"/>
                    </a:cubicBezTo>
                    <a:cubicBezTo>
                      <a:pt x="601" y="71"/>
                      <a:pt x="603" y="72"/>
                      <a:pt x="604" y="73"/>
                    </a:cubicBezTo>
                    <a:cubicBezTo>
                      <a:pt x="606" y="75"/>
                      <a:pt x="607" y="77"/>
                      <a:pt x="606" y="79"/>
                    </a:cubicBezTo>
                    <a:cubicBezTo>
                      <a:pt x="606" y="82"/>
                      <a:pt x="605" y="85"/>
                      <a:pt x="605" y="89"/>
                    </a:cubicBezTo>
                    <a:cubicBezTo>
                      <a:pt x="604" y="92"/>
                      <a:pt x="604" y="96"/>
                      <a:pt x="604" y="99"/>
                    </a:cubicBezTo>
                    <a:cubicBezTo>
                      <a:pt x="604" y="103"/>
                      <a:pt x="604" y="106"/>
                      <a:pt x="604" y="109"/>
                    </a:cubicBezTo>
                    <a:cubicBezTo>
                      <a:pt x="604" y="111"/>
                      <a:pt x="605" y="112"/>
                      <a:pt x="606" y="112"/>
                    </a:cubicBezTo>
                    <a:cubicBezTo>
                      <a:pt x="607" y="112"/>
                      <a:pt x="608" y="111"/>
                      <a:pt x="609" y="109"/>
                    </a:cubicBezTo>
                    <a:cubicBezTo>
                      <a:pt x="611" y="107"/>
                      <a:pt x="612" y="104"/>
                      <a:pt x="613" y="101"/>
                    </a:cubicBezTo>
                    <a:cubicBezTo>
                      <a:pt x="614" y="98"/>
                      <a:pt x="615" y="95"/>
                      <a:pt x="616" y="93"/>
                    </a:cubicBezTo>
                    <a:cubicBezTo>
                      <a:pt x="617" y="90"/>
                      <a:pt x="617" y="88"/>
                      <a:pt x="618" y="87"/>
                    </a:cubicBezTo>
                    <a:cubicBezTo>
                      <a:pt x="618" y="83"/>
                      <a:pt x="618" y="79"/>
                      <a:pt x="618" y="74"/>
                    </a:cubicBezTo>
                    <a:cubicBezTo>
                      <a:pt x="619" y="72"/>
                      <a:pt x="620" y="70"/>
                      <a:pt x="621" y="69"/>
                    </a:cubicBezTo>
                    <a:cubicBezTo>
                      <a:pt x="623" y="68"/>
                      <a:pt x="625" y="67"/>
                      <a:pt x="627" y="67"/>
                    </a:cubicBezTo>
                    <a:cubicBezTo>
                      <a:pt x="630" y="66"/>
                      <a:pt x="631" y="66"/>
                      <a:pt x="633" y="67"/>
                    </a:cubicBezTo>
                    <a:cubicBezTo>
                      <a:pt x="635" y="67"/>
                      <a:pt x="635" y="68"/>
                      <a:pt x="635" y="70"/>
                    </a:cubicBezTo>
                    <a:cubicBezTo>
                      <a:pt x="634" y="74"/>
                      <a:pt x="634" y="78"/>
                      <a:pt x="634" y="82"/>
                    </a:cubicBezTo>
                    <a:cubicBezTo>
                      <a:pt x="634" y="87"/>
                      <a:pt x="634" y="91"/>
                      <a:pt x="635" y="95"/>
                    </a:cubicBezTo>
                    <a:cubicBezTo>
                      <a:pt x="635" y="99"/>
                      <a:pt x="636" y="102"/>
                      <a:pt x="637" y="105"/>
                    </a:cubicBezTo>
                    <a:cubicBezTo>
                      <a:pt x="638" y="108"/>
                      <a:pt x="640" y="109"/>
                      <a:pt x="641" y="109"/>
                    </a:cubicBezTo>
                    <a:cubicBezTo>
                      <a:pt x="642" y="109"/>
                      <a:pt x="643" y="108"/>
                      <a:pt x="644" y="104"/>
                    </a:cubicBezTo>
                    <a:cubicBezTo>
                      <a:pt x="646" y="101"/>
                      <a:pt x="647" y="98"/>
                      <a:pt x="648" y="94"/>
                    </a:cubicBezTo>
                    <a:cubicBezTo>
                      <a:pt x="648" y="90"/>
                      <a:pt x="649" y="86"/>
                      <a:pt x="650" y="82"/>
                    </a:cubicBezTo>
                    <a:cubicBezTo>
                      <a:pt x="650" y="78"/>
                      <a:pt x="651" y="75"/>
                      <a:pt x="651" y="73"/>
                    </a:cubicBezTo>
                    <a:cubicBezTo>
                      <a:pt x="651" y="72"/>
                      <a:pt x="651" y="71"/>
                      <a:pt x="652" y="70"/>
                    </a:cubicBezTo>
                    <a:cubicBezTo>
                      <a:pt x="653" y="70"/>
                      <a:pt x="654" y="69"/>
                      <a:pt x="655" y="69"/>
                    </a:cubicBezTo>
                    <a:cubicBezTo>
                      <a:pt x="657" y="69"/>
                      <a:pt x="658" y="70"/>
                      <a:pt x="658" y="70"/>
                    </a:cubicBezTo>
                    <a:cubicBezTo>
                      <a:pt x="659" y="71"/>
                      <a:pt x="660" y="72"/>
                      <a:pt x="660" y="73"/>
                    </a:cubicBezTo>
                    <a:cubicBezTo>
                      <a:pt x="659" y="74"/>
                      <a:pt x="659" y="76"/>
                      <a:pt x="659" y="79"/>
                    </a:cubicBezTo>
                    <a:cubicBezTo>
                      <a:pt x="659" y="81"/>
                      <a:pt x="658" y="84"/>
                      <a:pt x="658" y="88"/>
                    </a:cubicBezTo>
                    <a:cubicBezTo>
                      <a:pt x="657" y="91"/>
                      <a:pt x="656" y="95"/>
                      <a:pt x="655" y="99"/>
                    </a:cubicBezTo>
                    <a:cubicBezTo>
                      <a:pt x="654" y="103"/>
                      <a:pt x="652" y="106"/>
                      <a:pt x="651" y="109"/>
                    </a:cubicBezTo>
                    <a:cubicBezTo>
                      <a:pt x="649" y="113"/>
                      <a:pt x="647" y="115"/>
                      <a:pt x="645" y="117"/>
                    </a:cubicBezTo>
                    <a:cubicBezTo>
                      <a:pt x="642" y="119"/>
                      <a:pt x="640" y="121"/>
                      <a:pt x="637" y="121"/>
                    </a:cubicBezTo>
                    <a:cubicBezTo>
                      <a:pt x="633" y="121"/>
                      <a:pt x="629" y="120"/>
                      <a:pt x="627" y="117"/>
                    </a:cubicBezTo>
                    <a:cubicBezTo>
                      <a:pt x="624" y="114"/>
                      <a:pt x="622" y="111"/>
                      <a:pt x="621" y="106"/>
                    </a:cubicBezTo>
                    <a:cubicBezTo>
                      <a:pt x="620" y="106"/>
                      <a:pt x="620" y="105"/>
                      <a:pt x="620" y="104"/>
                    </a:cubicBezTo>
                    <a:cubicBezTo>
                      <a:pt x="619" y="106"/>
                      <a:pt x="619" y="107"/>
                      <a:pt x="618" y="108"/>
                    </a:cubicBezTo>
                    <a:cubicBezTo>
                      <a:pt x="617" y="111"/>
                      <a:pt x="615" y="114"/>
                      <a:pt x="614" y="116"/>
                    </a:cubicBezTo>
                    <a:cubicBezTo>
                      <a:pt x="612" y="119"/>
                      <a:pt x="610" y="120"/>
                      <a:pt x="608" y="122"/>
                    </a:cubicBezTo>
                    <a:cubicBezTo>
                      <a:pt x="606" y="123"/>
                      <a:pt x="603" y="123"/>
                      <a:pt x="601" y="123"/>
                    </a:cubicBezTo>
                    <a:cubicBezTo>
                      <a:pt x="597" y="121"/>
                      <a:pt x="594" y="119"/>
                      <a:pt x="593" y="116"/>
                    </a:cubicBezTo>
                    <a:cubicBezTo>
                      <a:pt x="592" y="114"/>
                      <a:pt x="591" y="112"/>
                      <a:pt x="590" y="109"/>
                    </a:cubicBezTo>
                    <a:cubicBezTo>
                      <a:pt x="590" y="110"/>
                      <a:pt x="590" y="111"/>
                      <a:pt x="589" y="111"/>
                    </a:cubicBezTo>
                    <a:cubicBezTo>
                      <a:pt x="587" y="115"/>
                      <a:pt x="585" y="119"/>
                      <a:pt x="582" y="122"/>
                    </a:cubicBezTo>
                    <a:cubicBezTo>
                      <a:pt x="579" y="125"/>
                      <a:pt x="575" y="127"/>
                      <a:pt x="571" y="127"/>
                    </a:cubicBezTo>
                    <a:cubicBezTo>
                      <a:pt x="569" y="127"/>
                      <a:pt x="566" y="126"/>
                      <a:pt x="565" y="124"/>
                    </a:cubicBezTo>
                    <a:cubicBezTo>
                      <a:pt x="563" y="122"/>
                      <a:pt x="562" y="119"/>
                      <a:pt x="561" y="115"/>
                    </a:cubicBezTo>
                    <a:cubicBezTo>
                      <a:pt x="560" y="113"/>
                      <a:pt x="560" y="111"/>
                      <a:pt x="560" y="108"/>
                    </a:cubicBezTo>
                    <a:cubicBezTo>
                      <a:pt x="558" y="111"/>
                      <a:pt x="557" y="114"/>
                      <a:pt x="555" y="116"/>
                    </a:cubicBezTo>
                    <a:cubicBezTo>
                      <a:pt x="553" y="119"/>
                      <a:pt x="551" y="120"/>
                      <a:pt x="549" y="122"/>
                    </a:cubicBezTo>
                    <a:cubicBezTo>
                      <a:pt x="547" y="123"/>
                      <a:pt x="545" y="123"/>
                      <a:pt x="542" y="123"/>
                    </a:cubicBezTo>
                    <a:cubicBezTo>
                      <a:pt x="538" y="121"/>
                      <a:pt x="535" y="119"/>
                      <a:pt x="533" y="115"/>
                    </a:cubicBezTo>
                    <a:cubicBezTo>
                      <a:pt x="532" y="119"/>
                      <a:pt x="531" y="122"/>
                      <a:pt x="529" y="124"/>
                    </a:cubicBezTo>
                    <a:cubicBezTo>
                      <a:pt x="527" y="127"/>
                      <a:pt x="524" y="129"/>
                      <a:pt x="521" y="130"/>
                    </a:cubicBezTo>
                    <a:close/>
                    <a:moveTo>
                      <a:pt x="765" y="148"/>
                    </a:moveTo>
                    <a:cubicBezTo>
                      <a:pt x="765" y="151"/>
                      <a:pt x="764" y="154"/>
                      <a:pt x="762" y="156"/>
                    </a:cubicBezTo>
                    <a:cubicBezTo>
                      <a:pt x="760" y="158"/>
                      <a:pt x="758" y="160"/>
                      <a:pt x="756" y="161"/>
                    </a:cubicBezTo>
                    <a:cubicBezTo>
                      <a:pt x="754" y="162"/>
                      <a:pt x="752" y="162"/>
                      <a:pt x="750" y="162"/>
                    </a:cubicBezTo>
                    <a:cubicBezTo>
                      <a:pt x="749" y="162"/>
                      <a:pt x="748" y="161"/>
                      <a:pt x="748" y="158"/>
                    </a:cubicBezTo>
                    <a:cubicBezTo>
                      <a:pt x="748" y="156"/>
                      <a:pt x="748" y="154"/>
                      <a:pt x="749" y="150"/>
                    </a:cubicBezTo>
                    <a:cubicBezTo>
                      <a:pt x="749" y="147"/>
                      <a:pt x="749" y="143"/>
                      <a:pt x="749" y="139"/>
                    </a:cubicBezTo>
                    <a:cubicBezTo>
                      <a:pt x="750" y="135"/>
                      <a:pt x="750" y="130"/>
                      <a:pt x="750" y="125"/>
                    </a:cubicBezTo>
                    <a:cubicBezTo>
                      <a:pt x="750" y="121"/>
                      <a:pt x="751" y="116"/>
                      <a:pt x="751" y="111"/>
                    </a:cubicBezTo>
                    <a:cubicBezTo>
                      <a:pt x="749" y="115"/>
                      <a:pt x="748" y="118"/>
                      <a:pt x="745" y="120"/>
                    </a:cubicBezTo>
                    <a:cubicBezTo>
                      <a:pt x="744" y="122"/>
                      <a:pt x="742" y="123"/>
                      <a:pt x="740" y="123"/>
                    </a:cubicBezTo>
                    <a:cubicBezTo>
                      <a:pt x="738" y="123"/>
                      <a:pt x="736" y="123"/>
                      <a:pt x="735" y="122"/>
                    </a:cubicBezTo>
                    <a:cubicBezTo>
                      <a:pt x="733" y="121"/>
                      <a:pt x="731" y="120"/>
                      <a:pt x="730" y="118"/>
                    </a:cubicBezTo>
                    <a:cubicBezTo>
                      <a:pt x="728" y="116"/>
                      <a:pt x="728" y="115"/>
                      <a:pt x="727" y="113"/>
                    </a:cubicBezTo>
                    <a:cubicBezTo>
                      <a:pt x="727" y="111"/>
                      <a:pt x="727" y="110"/>
                      <a:pt x="727" y="108"/>
                    </a:cubicBezTo>
                    <a:cubicBezTo>
                      <a:pt x="726" y="109"/>
                      <a:pt x="726" y="110"/>
                      <a:pt x="725" y="111"/>
                    </a:cubicBezTo>
                    <a:cubicBezTo>
                      <a:pt x="723" y="115"/>
                      <a:pt x="720" y="119"/>
                      <a:pt x="717" y="122"/>
                    </a:cubicBezTo>
                    <a:cubicBezTo>
                      <a:pt x="715" y="125"/>
                      <a:pt x="711" y="127"/>
                      <a:pt x="707" y="127"/>
                    </a:cubicBezTo>
                    <a:cubicBezTo>
                      <a:pt x="704" y="127"/>
                      <a:pt x="702" y="126"/>
                      <a:pt x="700" y="124"/>
                    </a:cubicBezTo>
                    <a:cubicBezTo>
                      <a:pt x="699" y="122"/>
                      <a:pt x="697" y="119"/>
                      <a:pt x="697" y="115"/>
                    </a:cubicBezTo>
                    <a:cubicBezTo>
                      <a:pt x="696" y="113"/>
                      <a:pt x="696" y="111"/>
                      <a:pt x="695" y="108"/>
                    </a:cubicBezTo>
                    <a:cubicBezTo>
                      <a:pt x="694" y="111"/>
                      <a:pt x="693" y="114"/>
                      <a:pt x="691" y="116"/>
                    </a:cubicBezTo>
                    <a:cubicBezTo>
                      <a:pt x="689" y="119"/>
                      <a:pt x="687" y="120"/>
                      <a:pt x="685" y="122"/>
                    </a:cubicBezTo>
                    <a:cubicBezTo>
                      <a:pt x="683" y="123"/>
                      <a:pt x="681" y="123"/>
                      <a:pt x="678" y="123"/>
                    </a:cubicBezTo>
                    <a:cubicBezTo>
                      <a:pt x="674" y="121"/>
                      <a:pt x="672" y="119"/>
                      <a:pt x="670" y="116"/>
                    </a:cubicBezTo>
                    <a:cubicBezTo>
                      <a:pt x="668" y="113"/>
                      <a:pt x="667" y="110"/>
                      <a:pt x="667" y="106"/>
                    </a:cubicBezTo>
                    <a:cubicBezTo>
                      <a:pt x="667" y="102"/>
                      <a:pt x="667" y="98"/>
                      <a:pt x="667" y="93"/>
                    </a:cubicBezTo>
                    <a:cubicBezTo>
                      <a:pt x="668" y="88"/>
                      <a:pt x="668" y="84"/>
                      <a:pt x="668" y="79"/>
                    </a:cubicBezTo>
                    <a:cubicBezTo>
                      <a:pt x="668" y="76"/>
                      <a:pt x="669" y="73"/>
                      <a:pt x="670" y="72"/>
                    </a:cubicBezTo>
                    <a:cubicBezTo>
                      <a:pt x="672" y="71"/>
                      <a:pt x="674" y="70"/>
                      <a:pt x="676" y="71"/>
                    </a:cubicBezTo>
                    <a:cubicBezTo>
                      <a:pt x="678" y="71"/>
                      <a:pt x="680" y="72"/>
                      <a:pt x="682" y="73"/>
                    </a:cubicBezTo>
                    <a:cubicBezTo>
                      <a:pt x="683" y="75"/>
                      <a:pt x="684" y="77"/>
                      <a:pt x="683" y="79"/>
                    </a:cubicBezTo>
                    <a:cubicBezTo>
                      <a:pt x="683" y="82"/>
                      <a:pt x="682" y="85"/>
                      <a:pt x="682" y="89"/>
                    </a:cubicBezTo>
                    <a:cubicBezTo>
                      <a:pt x="681" y="92"/>
                      <a:pt x="681" y="96"/>
                      <a:pt x="681" y="99"/>
                    </a:cubicBezTo>
                    <a:cubicBezTo>
                      <a:pt x="681" y="103"/>
                      <a:pt x="681" y="106"/>
                      <a:pt x="681" y="109"/>
                    </a:cubicBezTo>
                    <a:cubicBezTo>
                      <a:pt x="682" y="111"/>
                      <a:pt x="682" y="112"/>
                      <a:pt x="684" y="112"/>
                    </a:cubicBezTo>
                    <a:cubicBezTo>
                      <a:pt x="684" y="112"/>
                      <a:pt x="685" y="111"/>
                      <a:pt x="687" y="109"/>
                    </a:cubicBezTo>
                    <a:cubicBezTo>
                      <a:pt x="688" y="107"/>
                      <a:pt x="689" y="104"/>
                      <a:pt x="690" y="101"/>
                    </a:cubicBezTo>
                    <a:cubicBezTo>
                      <a:pt x="691" y="98"/>
                      <a:pt x="692" y="95"/>
                      <a:pt x="693" y="93"/>
                    </a:cubicBezTo>
                    <a:cubicBezTo>
                      <a:pt x="694" y="90"/>
                      <a:pt x="695" y="88"/>
                      <a:pt x="695" y="86"/>
                    </a:cubicBezTo>
                    <a:cubicBezTo>
                      <a:pt x="695" y="83"/>
                      <a:pt x="695" y="79"/>
                      <a:pt x="696" y="75"/>
                    </a:cubicBezTo>
                    <a:cubicBezTo>
                      <a:pt x="696" y="70"/>
                      <a:pt x="697" y="66"/>
                      <a:pt x="697" y="62"/>
                    </a:cubicBezTo>
                    <a:cubicBezTo>
                      <a:pt x="692" y="62"/>
                      <a:pt x="692" y="62"/>
                      <a:pt x="692" y="62"/>
                    </a:cubicBezTo>
                    <a:cubicBezTo>
                      <a:pt x="690" y="62"/>
                      <a:pt x="688" y="61"/>
                      <a:pt x="687" y="61"/>
                    </a:cubicBezTo>
                    <a:cubicBezTo>
                      <a:pt x="686" y="60"/>
                      <a:pt x="686" y="60"/>
                      <a:pt x="686" y="60"/>
                    </a:cubicBezTo>
                    <a:cubicBezTo>
                      <a:pt x="685" y="60"/>
                      <a:pt x="685" y="60"/>
                      <a:pt x="684" y="61"/>
                    </a:cubicBezTo>
                    <a:cubicBezTo>
                      <a:pt x="682" y="61"/>
                      <a:pt x="681" y="62"/>
                      <a:pt x="679" y="62"/>
                    </a:cubicBezTo>
                    <a:cubicBezTo>
                      <a:pt x="675" y="63"/>
                      <a:pt x="672" y="62"/>
                      <a:pt x="668" y="61"/>
                    </a:cubicBezTo>
                    <a:cubicBezTo>
                      <a:pt x="665" y="60"/>
                      <a:pt x="663" y="58"/>
                      <a:pt x="663" y="55"/>
                    </a:cubicBezTo>
                    <a:cubicBezTo>
                      <a:pt x="662" y="52"/>
                      <a:pt x="663" y="49"/>
                      <a:pt x="666" y="47"/>
                    </a:cubicBezTo>
                    <a:cubicBezTo>
                      <a:pt x="668" y="45"/>
                      <a:pt x="671" y="44"/>
                      <a:pt x="675" y="43"/>
                    </a:cubicBezTo>
                    <a:cubicBezTo>
                      <a:pt x="679" y="42"/>
                      <a:pt x="683" y="42"/>
                      <a:pt x="686" y="44"/>
                    </a:cubicBezTo>
                    <a:cubicBezTo>
                      <a:pt x="690" y="45"/>
                      <a:pt x="691" y="47"/>
                      <a:pt x="692" y="50"/>
                    </a:cubicBezTo>
                    <a:cubicBezTo>
                      <a:pt x="692" y="52"/>
                      <a:pt x="692" y="53"/>
                      <a:pt x="692" y="54"/>
                    </a:cubicBezTo>
                    <a:cubicBezTo>
                      <a:pt x="692" y="54"/>
                      <a:pt x="692" y="54"/>
                      <a:pt x="692" y="54"/>
                    </a:cubicBezTo>
                    <a:cubicBezTo>
                      <a:pt x="697" y="54"/>
                      <a:pt x="697" y="54"/>
                      <a:pt x="697" y="54"/>
                    </a:cubicBezTo>
                    <a:cubicBezTo>
                      <a:pt x="697" y="53"/>
                      <a:pt x="698" y="52"/>
                      <a:pt x="698" y="51"/>
                    </a:cubicBezTo>
                    <a:cubicBezTo>
                      <a:pt x="698" y="50"/>
                      <a:pt x="698" y="49"/>
                      <a:pt x="698" y="49"/>
                    </a:cubicBezTo>
                    <a:cubicBezTo>
                      <a:pt x="698" y="45"/>
                      <a:pt x="699" y="43"/>
                      <a:pt x="700" y="42"/>
                    </a:cubicBezTo>
                    <a:cubicBezTo>
                      <a:pt x="702" y="40"/>
                      <a:pt x="704" y="40"/>
                      <a:pt x="706" y="40"/>
                    </a:cubicBezTo>
                    <a:cubicBezTo>
                      <a:pt x="708" y="40"/>
                      <a:pt x="710" y="41"/>
                      <a:pt x="712" y="42"/>
                    </a:cubicBezTo>
                    <a:cubicBezTo>
                      <a:pt x="713" y="43"/>
                      <a:pt x="714" y="45"/>
                      <a:pt x="714" y="48"/>
                    </a:cubicBezTo>
                    <a:cubicBezTo>
                      <a:pt x="713" y="53"/>
                      <a:pt x="713" y="53"/>
                      <a:pt x="713" y="53"/>
                    </a:cubicBezTo>
                    <a:cubicBezTo>
                      <a:pt x="718" y="53"/>
                      <a:pt x="718" y="53"/>
                      <a:pt x="718" y="53"/>
                    </a:cubicBezTo>
                    <a:cubicBezTo>
                      <a:pt x="720" y="53"/>
                      <a:pt x="722" y="53"/>
                      <a:pt x="723" y="54"/>
                    </a:cubicBezTo>
                    <a:cubicBezTo>
                      <a:pt x="725" y="55"/>
                      <a:pt x="725" y="56"/>
                      <a:pt x="725" y="57"/>
                    </a:cubicBezTo>
                    <a:cubicBezTo>
                      <a:pt x="725" y="58"/>
                      <a:pt x="725" y="59"/>
                      <a:pt x="723" y="60"/>
                    </a:cubicBezTo>
                    <a:cubicBezTo>
                      <a:pt x="722" y="61"/>
                      <a:pt x="720" y="61"/>
                      <a:pt x="718" y="61"/>
                    </a:cubicBezTo>
                    <a:cubicBezTo>
                      <a:pt x="712" y="61"/>
                      <a:pt x="712" y="61"/>
                      <a:pt x="712" y="61"/>
                    </a:cubicBezTo>
                    <a:cubicBezTo>
                      <a:pt x="711" y="66"/>
                      <a:pt x="711" y="72"/>
                      <a:pt x="710" y="78"/>
                    </a:cubicBezTo>
                    <a:cubicBezTo>
                      <a:pt x="710" y="84"/>
                      <a:pt x="710" y="90"/>
                      <a:pt x="709" y="95"/>
                    </a:cubicBezTo>
                    <a:cubicBezTo>
                      <a:pt x="709" y="101"/>
                      <a:pt x="709" y="105"/>
                      <a:pt x="710" y="109"/>
                    </a:cubicBezTo>
                    <a:cubicBezTo>
                      <a:pt x="710" y="112"/>
                      <a:pt x="711" y="114"/>
                      <a:pt x="712" y="114"/>
                    </a:cubicBezTo>
                    <a:cubicBezTo>
                      <a:pt x="712" y="114"/>
                      <a:pt x="714" y="113"/>
                      <a:pt x="715" y="110"/>
                    </a:cubicBezTo>
                    <a:cubicBezTo>
                      <a:pt x="717" y="108"/>
                      <a:pt x="718" y="105"/>
                      <a:pt x="720" y="102"/>
                    </a:cubicBezTo>
                    <a:cubicBezTo>
                      <a:pt x="721" y="98"/>
                      <a:pt x="722" y="95"/>
                      <a:pt x="724" y="92"/>
                    </a:cubicBezTo>
                    <a:cubicBezTo>
                      <a:pt x="725" y="89"/>
                      <a:pt x="726" y="87"/>
                      <a:pt x="726" y="86"/>
                    </a:cubicBezTo>
                    <a:cubicBezTo>
                      <a:pt x="726" y="84"/>
                      <a:pt x="726" y="82"/>
                      <a:pt x="726" y="80"/>
                    </a:cubicBezTo>
                    <a:cubicBezTo>
                      <a:pt x="726" y="76"/>
                      <a:pt x="726" y="72"/>
                      <a:pt x="726" y="68"/>
                    </a:cubicBezTo>
                    <a:cubicBezTo>
                      <a:pt x="727" y="65"/>
                      <a:pt x="728" y="64"/>
                      <a:pt x="729" y="62"/>
                    </a:cubicBezTo>
                    <a:cubicBezTo>
                      <a:pt x="731" y="61"/>
                      <a:pt x="733" y="60"/>
                      <a:pt x="735" y="60"/>
                    </a:cubicBezTo>
                    <a:cubicBezTo>
                      <a:pt x="737" y="60"/>
                      <a:pt x="739" y="60"/>
                      <a:pt x="741" y="61"/>
                    </a:cubicBezTo>
                    <a:cubicBezTo>
                      <a:pt x="743" y="62"/>
                      <a:pt x="743" y="63"/>
                      <a:pt x="743" y="65"/>
                    </a:cubicBezTo>
                    <a:cubicBezTo>
                      <a:pt x="743" y="69"/>
                      <a:pt x="743" y="74"/>
                      <a:pt x="742" y="79"/>
                    </a:cubicBezTo>
                    <a:cubicBezTo>
                      <a:pt x="742" y="84"/>
                      <a:pt x="741" y="89"/>
                      <a:pt x="741" y="94"/>
                    </a:cubicBezTo>
                    <a:cubicBezTo>
                      <a:pt x="741" y="98"/>
                      <a:pt x="741" y="102"/>
                      <a:pt x="741" y="105"/>
                    </a:cubicBezTo>
                    <a:cubicBezTo>
                      <a:pt x="741" y="108"/>
                      <a:pt x="741" y="110"/>
                      <a:pt x="742" y="110"/>
                    </a:cubicBezTo>
                    <a:cubicBezTo>
                      <a:pt x="743" y="111"/>
                      <a:pt x="744" y="110"/>
                      <a:pt x="744" y="109"/>
                    </a:cubicBezTo>
                    <a:cubicBezTo>
                      <a:pt x="745" y="107"/>
                      <a:pt x="746" y="105"/>
                      <a:pt x="747" y="103"/>
                    </a:cubicBezTo>
                    <a:cubicBezTo>
                      <a:pt x="748" y="101"/>
                      <a:pt x="748" y="98"/>
                      <a:pt x="749" y="95"/>
                    </a:cubicBezTo>
                    <a:cubicBezTo>
                      <a:pt x="750" y="92"/>
                      <a:pt x="750" y="89"/>
                      <a:pt x="751" y="87"/>
                    </a:cubicBezTo>
                    <a:cubicBezTo>
                      <a:pt x="751" y="84"/>
                      <a:pt x="752" y="82"/>
                      <a:pt x="752" y="79"/>
                    </a:cubicBezTo>
                    <a:cubicBezTo>
                      <a:pt x="752" y="78"/>
                      <a:pt x="752" y="78"/>
                      <a:pt x="752" y="77"/>
                    </a:cubicBezTo>
                    <a:cubicBezTo>
                      <a:pt x="753" y="72"/>
                      <a:pt x="753" y="72"/>
                      <a:pt x="753" y="72"/>
                    </a:cubicBezTo>
                    <a:cubicBezTo>
                      <a:pt x="753" y="71"/>
                      <a:pt x="753" y="69"/>
                      <a:pt x="755" y="68"/>
                    </a:cubicBezTo>
                    <a:cubicBezTo>
                      <a:pt x="757" y="68"/>
                      <a:pt x="759" y="67"/>
                      <a:pt x="761" y="67"/>
                    </a:cubicBezTo>
                    <a:cubicBezTo>
                      <a:pt x="763" y="67"/>
                      <a:pt x="764" y="67"/>
                      <a:pt x="766" y="68"/>
                    </a:cubicBezTo>
                    <a:cubicBezTo>
                      <a:pt x="767" y="69"/>
                      <a:pt x="768" y="70"/>
                      <a:pt x="768" y="72"/>
                    </a:cubicBezTo>
                    <a:cubicBezTo>
                      <a:pt x="768" y="75"/>
                      <a:pt x="767" y="79"/>
                      <a:pt x="767" y="83"/>
                    </a:cubicBezTo>
                    <a:cubicBezTo>
                      <a:pt x="767" y="88"/>
                      <a:pt x="766" y="93"/>
                      <a:pt x="766" y="98"/>
                    </a:cubicBezTo>
                    <a:cubicBezTo>
                      <a:pt x="766" y="103"/>
                      <a:pt x="766" y="109"/>
                      <a:pt x="766" y="114"/>
                    </a:cubicBezTo>
                    <a:cubicBezTo>
                      <a:pt x="765" y="119"/>
                      <a:pt x="765" y="124"/>
                      <a:pt x="765" y="129"/>
                    </a:cubicBezTo>
                    <a:cubicBezTo>
                      <a:pt x="765" y="134"/>
                      <a:pt x="765" y="138"/>
                      <a:pt x="765" y="141"/>
                    </a:cubicBezTo>
                    <a:cubicBezTo>
                      <a:pt x="765" y="145"/>
                      <a:pt x="765" y="147"/>
                      <a:pt x="765" y="148"/>
                    </a:cubicBezTo>
                    <a:close/>
                    <a:moveTo>
                      <a:pt x="521" y="65"/>
                    </a:moveTo>
                    <a:cubicBezTo>
                      <a:pt x="521" y="77"/>
                      <a:pt x="521" y="77"/>
                      <a:pt x="521" y="77"/>
                    </a:cubicBezTo>
                    <a:cubicBezTo>
                      <a:pt x="521" y="77"/>
                      <a:pt x="520" y="78"/>
                      <a:pt x="519" y="78"/>
                    </a:cubicBezTo>
                    <a:cubicBezTo>
                      <a:pt x="518" y="80"/>
                      <a:pt x="516" y="83"/>
                      <a:pt x="515" y="86"/>
                    </a:cubicBezTo>
                    <a:cubicBezTo>
                      <a:pt x="514" y="90"/>
                      <a:pt x="513" y="93"/>
                      <a:pt x="513" y="97"/>
                    </a:cubicBezTo>
                    <a:cubicBezTo>
                      <a:pt x="512" y="101"/>
                      <a:pt x="512" y="105"/>
                      <a:pt x="512" y="109"/>
                    </a:cubicBezTo>
                    <a:cubicBezTo>
                      <a:pt x="512" y="112"/>
                      <a:pt x="513" y="115"/>
                      <a:pt x="514" y="118"/>
                    </a:cubicBezTo>
                    <a:cubicBezTo>
                      <a:pt x="515" y="120"/>
                      <a:pt x="516" y="122"/>
                      <a:pt x="518" y="122"/>
                    </a:cubicBezTo>
                    <a:cubicBezTo>
                      <a:pt x="519" y="122"/>
                      <a:pt x="520" y="122"/>
                      <a:pt x="521" y="121"/>
                    </a:cubicBezTo>
                    <a:cubicBezTo>
                      <a:pt x="521" y="130"/>
                      <a:pt x="521" y="130"/>
                      <a:pt x="521" y="130"/>
                    </a:cubicBezTo>
                    <a:cubicBezTo>
                      <a:pt x="521" y="130"/>
                      <a:pt x="521" y="130"/>
                      <a:pt x="521" y="130"/>
                    </a:cubicBezTo>
                    <a:cubicBezTo>
                      <a:pt x="518" y="131"/>
                      <a:pt x="516" y="132"/>
                      <a:pt x="513" y="131"/>
                    </a:cubicBezTo>
                    <a:cubicBezTo>
                      <a:pt x="509" y="130"/>
                      <a:pt x="506" y="127"/>
                      <a:pt x="504" y="123"/>
                    </a:cubicBezTo>
                    <a:cubicBezTo>
                      <a:pt x="501" y="120"/>
                      <a:pt x="500" y="115"/>
                      <a:pt x="499" y="110"/>
                    </a:cubicBezTo>
                    <a:cubicBezTo>
                      <a:pt x="499" y="109"/>
                      <a:pt x="499" y="109"/>
                      <a:pt x="499" y="109"/>
                    </a:cubicBezTo>
                    <a:cubicBezTo>
                      <a:pt x="498" y="109"/>
                      <a:pt x="498" y="110"/>
                      <a:pt x="498" y="110"/>
                    </a:cubicBezTo>
                    <a:cubicBezTo>
                      <a:pt x="496" y="113"/>
                      <a:pt x="494" y="116"/>
                      <a:pt x="491" y="119"/>
                    </a:cubicBezTo>
                    <a:cubicBezTo>
                      <a:pt x="488" y="122"/>
                      <a:pt x="485" y="124"/>
                      <a:pt x="482" y="126"/>
                    </a:cubicBezTo>
                    <a:cubicBezTo>
                      <a:pt x="479" y="127"/>
                      <a:pt x="477" y="128"/>
                      <a:pt x="474" y="129"/>
                    </a:cubicBezTo>
                    <a:cubicBezTo>
                      <a:pt x="474" y="119"/>
                      <a:pt x="474" y="119"/>
                      <a:pt x="474" y="119"/>
                    </a:cubicBezTo>
                    <a:cubicBezTo>
                      <a:pt x="475" y="119"/>
                      <a:pt x="477" y="119"/>
                      <a:pt x="478" y="118"/>
                    </a:cubicBezTo>
                    <a:cubicBezTo>
                      <a:pt x="480" y="117"/>
                      <a:pt x="482" y="115"/>
                      <a:pt x="484" y="113"/>
                    </a:cubicBezTo>
                    <a:cubicBezTo>
                      <a:pt x="486" y="111"/>
                      <a:pt x="488" y="109"/>
                      <a:pt x="490" y="106"/>
                    </a:cubicBezTo>
                    <a:cubicBezTo>
                      <a:pt x="492" y="103"/>
                      <a:pt x="493" y="100"/>
                      <a:pt x="495" y="98"/>
                    </a:cubicBezTo>
                    <a:cubicBezTo>
                      <a:pt x="496" y="95"/>
                      <a:pt x="497" y="93"/>
                      <a:pt x="498" y="91"/>
                    </a:cubicBezTo>
                    <a:cubicBezTo>
                      <a:pt x="499" y="88"/>
                      <a:pt x="500" y="87"/>
                      <a:pt x="500" y="86"/>
                    </a:cubicBezTo>
                    <a:cubicBezTo>
                      <a:pt x="500" y="86"/>
                      <a:pt x="500" y="85"/>
                      <a:pt x="500" y="85"/>
                    </a:cubicBezTo>
                    <a:cubicBezTo>
                      <a:pt x="501" y="83"/>
                      <a:pt x="502" y="81"/>
                      <a:pt x="503" y="78"/>
                    </a:cubicBezTo>
                    <a:cubicBezTo>
                      <a:pt x="505" y="74"/>
                      <a:pt x="508" y="70"/>
                      <a:pt x="512" y="68"/>
                    </a:cubicBezTo>
                    <a:cubicBezTo>
                      <a:pt x="515" y="66"/>
                      <a:pt x="518" y="65"/>
                      <a:pt x="521" y="65"/>
                    </a:cubicBezTo>
                    <a:close/>
                    <a:moveTo>
                      <a:pt x="474" y="93"/>
                    </a:moveTo>
                    <a:cubicBezTo>
                      <a:pt x="476" y="93"/>
                      <a:pt x="477" y="93"/>
                      <a:pt x="479" y="92"/>
                    </a:cubicBezTo>
                    <a:cubicBezTo>
                      <a:pt x="481" y="92"/>
                      <a:pt x="483" y="91"/>
                      <a:pt x="484" y="90"/>
                    </a:cubicBezTo>
                    <a:cubicBezTo>
                      <a:pt x="486" y="89"/>
                      <a:pt x="487" y="88"/>
                      <a:pt x="489" y="86"/>
                    </a:cubicBezTo>
                    <a:cubicBezTo>
                      <a:pt x="490" y="84"/>
                      <a:pt x="491" y="82"/>
                      <a:pt x="490" y="78"/>
                    </a:cubicBezTo>
                    <a:cubicBezTo>
                      <a:pt x="490" y="75"/>
                      <a:pt x="489" y="72"/>
                      <a:pt x="488" y="69"/>
                    </a:cubicBezTo>
                    <a:cubicBezTo>
                      <a:pt x="487" y="66"/>
                      <a:pt x="485" y="63"/>
                      <a:pt x="482" y="61"/>
                    </a:cubicBezTo>
                    <a:cubicBezTo>
                      <a:pt x="480" y="59"/>
                      <a:pt x="477" y="58"/>
                      <a:pt x="474" y="57"/>
                    </a:cubicBezTo>
                    <a:cubicBezTo>
                      <a:pt x="474" y="69"/>
                      <a:pt x="474" y="69"/>
                      <a:pt x="474" y="69"/>
                    </a:cubicBezTo>
                    <a:cubicBezTo>
                      <a:pt x="474" y="68"/>
                      <a:pt x="475" y="68"/>
                      <a:pt x="476" y="67"/>
                    </a:cubicBezTo>
                    <a:cubicBezTo>
                      <a:pt x="476" y="67"/>
                      <a:pt x="477" y="67"/>
                      <a:pt x="477" y="69"/>
                    </a:cubicBezTo>
                    <a:cubicBezTo>
                      <a:pt x="478" y="70"/>
                      <a:pt x="478" y="71"/>
                      <a:pt x="478" y="73"/>
                    </a:cubicBezTo>
                    <a:cubicBezTo>
                      <a:pt x="478" y="74"/>
                      <a:pt x="478" y="76"/>
                      <a:pt x="478" y="78"/>
                    </a:cubicBezTo>
                    <a:cubicBezTo>
                      <a:pt x="478" y="79"/>
                      <a:pt x="478" y="81"/>
                      <a:pt x="477" y="81"/>
                    </a:cubicBezTo>
                    <a:cubicBezTo>
                      <a:pt x="477" y="82"/>
                      <a:pt x="475" y="83"/>
                      <a:pt x="474" y="84"/>
                    </a:cubicBezTo>
                    <a:cubicBezTo>
                      <a:pt x="474" y="84"/>
                      <a:pt x="474" y="84"/>
                      <a:pt x="474" y="84"/>
                    </a:cubicBezTo>
                    <a:lnTo>
                      <a:pt x="474" y="93"/>
                    </a:lnTo>
                    <a:close/>
                    <a:moveTo>
                      <a:pt x="474" y="57"/>
                    </a:moveTo>
                    <a:cubicBezTo>
                      <a:pt x="474" y="69"/>
                      <a:pt x="474" y="69"/>
                      <a:pt x="474" y="69"/>
                    </a:cubicBezTo>
                    <a:cubicBezTo>
                      <a:pt x="473" y="70"/>
                      <a:pt x="473" y="71"/>
                      <a:pt x="472" y="73"/>
                    </a:cubicBezTo>
                    <a:cubicBezTo>
                      <a:pt x="471" y="76"/>
                      <a:pt x="470" y="80"/>
                      <a:pt x="469" y="84"/>
                    </a:cubicBezTo>
                    <a:cubicBezTo>
                      <a:pt x="471" y="84"/>
                      <a:pt x="472" y="84"/>
                      <a:pt x="474" y="84"/>
                    </a:cubicBezTo>
                    <a:cubicBezTo>
                      <a:pt x="474" y="93"/>
                      <a:pt x="474" y="93"/>
                      <a:pt x="474" y="93"/>
                    </a:cubicBezTo>
                    <a:cubicBezTo>
                      <a:pt x="474" y="93"/>
                      <a:pt x="473" y="94"/>
                      <a:pt x="473" y="94"/>
                    </a:cubicBezTo>
                    <a:cubicBezTo>
                      <a:pt x="471" y="94"/>
                      <a:pt x="469" y="94"/>
                      <a:pt x="468" y="94"/>
                    </a:cubicBezTo>
                    <a:cubicBezTo>
                      <a:pt x="467" y="97"/>
                      <a:pt x="467" y="100"/>
                      <a:pt x="467" y="103"/>
                    </a:cubicBezTo>
                    <a:cubicBezTo>
                      <a:pt x="467" y="106"/>
                      <a:pt x="467" y="108"/>
                      <a:pt x="467" y="110"/>
                    </a:cubicBezTo>
                    <a:cubicBezTo>
                      <a:pt x="468" y="113"/>
                      <a:pt x="468" y="115"/>
                      <a:pt x="469" y="116"/>
                    </a:cubicBezTo>
                    <a:cubicBezTo>
                      <a:pt x="470" y="118"/>
                      <a:pt x="471" y="119"/>
                      <a:pt x="472" y="119"/>
                    </a:cubicBezTo>
                    <a:cubicBezTo>
                      <a:pt x="473" y="119"/>
                      <a:pt x="473" y="119"/>
                      <a:pt x="474" y="119"/>
                    </a:cubicBezTo>
                    <a:cubicBezTo>
                      <a:pt x="474" y="129"/>
                      <a:pt x="474" y="129"/>
                      <a:pt x="474" y="129"/>
                    </a:cubicBezTo>
                    <a:cubicBezTo>
                      <a:pt x="473" y="129"/>
                      <a:pt x="472" y="129"/>
                      <a:pt x="471" y="129"/>
                    </a:cubicBezTo>
                    <a:cubicBezTo>
                      <a:pt x="465" y="129"/>
                      <a:pt x="462" y="127"/>
                      <a:pt x="459" y="123"/>
                    </a:cubicBezTo>
                    <a:cubicBezTo>
                      <a:pt x="456" y="120"/>
                      <a:pt x="454" y="116"/>
                      <a:pt x="453" y="111"/>
                    </a:cubicBezTo>
                    <a:cubicBezTo>
                      <a:pt x="452" y="113"/>
                      <a:pt x="451" y="115"/>
                      <a:pt x="449" y="117"/>
                    </a:cubicBezTo>
                    <a:cubicBezTo>
                      <a:pt x="448" y="119"/>
                      <a:pt x="445" y="122"/>
                      <a:pt x="443" y="123"/>
                    </a:cubicBezTo>
                    <a:cubicBezTo>
                      <a:pt x="441" y="125"/>
                      <a:pt x="438" y="125"/>
                      <a:pt x="435" y="125"/>
                    </a:cubicBezTo>
                    <a:cubicBezTo>
                      <a:pt x="432" y="125"/>
                      <a:pt x="429" y="124"/>
                      <a:pt x="428" y="121"/>
                    </a:cubicBezTo>
                    <a:cubicBezTo>
                      <a:pt x="426" y="118"/>
                      <a:pt x="425" y="115"/>
                      <a:pt x="425" y="111"/>
                    </a:cubicBezTo>
                    <a:cubicBezTo>
                      <a:pt x="424" y="107"/>
                      <a:pt x="424" y="102"/>
                      <a:pt x="425" y="98"/>
                    </a:cubicBezTo>
                    <a:cubicBezTo>
                      <a:pt x="426" y="93"/>
                      <a:pt x="426" y="89"/>
                      <a:pt x="428" y="86"/>
                    </a:cubicBezTo>
                    <a:cubicBezTo>
                      <a:pt x="427" y="86"/>
                      <a:pt x="426" y="86"/>
                      <a:pt x="425" y="86"/>
                    </a:cubicBezTo>
                    <a:cubicBezTo>
                      <a:pt x="425" y="86"/>
                      <a:pt x="424" y="86"/>
                      <a:pt x="423" y="86"/>
                    </a:cubicBezTo>
                    <a:cubicBezTo>
                      <a:pt x="423" y="86"/>
                      <a:pt x="423" y="86"/>
                      <a:pt x="423" y="86"/>
                    </a:cubicBezTo>
                    <a:cubicBezTo>
                      <a:pt x="423" y="87"/>
                      <a:pt x="423" y="87"/>
                      <a:pt x="423" y="87"/>
                    </a:cubicBezTo>
                    <a:cubicBezTo>
                      <a:pt x="423" y="88"/>
                      <a:pt x="422" y="90"/>
                      <a:pt x="422" y="92"/>
                    </a:cubicBezTo>
                    <a:cubicBezTo>
                      <a:pt x="421" y="94"/>
                      <a:pt x="420" y="97"/>
                      <a:pt x="419" y="99"/>
                    </a:cubicBezTo>
                    <a:cubicBezTo>
                      <a:pt x="417" y="102"/>
                      <a:pt x="416" y="105"/>
                      <a:pt x="414" y="108"/>
                    </a:cubicBezTo>
                    <a:cubicBezTo>
                      <a:pt x="412" y="111"/>
                      <a:pt x="410" y="113"/>
                      <a:pt x="408" y="116"/>
                    </a:cubicBezTo>
                    <a:cubicBezTo>
                      <a:pt x="405" y="118"/>
                      <a:pt x="402" y="120"/>
                      <a:pt x="399" y="122"/>
                    </a:cubicBezTo>
                    <a:cubicBezTo>
                      <a:pt x="396" y="123"/>
                      <a:pt x="393" y="124"/>
                      <a:pt x="389" y="124"/>
                    </a:cubicBezTo>
                    <a:cubicBezTo>
                      <a:pt x="384" y="123"/>
                      <a:pt x="380" y="122"/>
                      <a:pt x="377" y="119"/>
                    </a:cubicBezTo>
                    <a:cubicBezTo>
                      <a:pt x="374" y="116"/>
                      <a:pt x="372" y="112"/>
                      <a:pt x="371" y="107"/>
                    </a:cubicBezTo>
                    <a:cubicBezTo>
                      <a:pt x="370" y="103"/>
                      <a:pt x="370" y="98"/>
                      <a:pt x="371" y="93"/>
                    </a:cubicBezTo>
                    <a:cubicBezTo>
                      <a:pt x="372" y="88"/>
                      <a:pt x="373" y="83"/>
                      <a:pt x="375" y="79"/>
                    </a:cubicBezTo>
                    <a:cubicBezTo>
                      <a:pt x="377" y="74"/>
                      <a:pt x="379" y="70"/>
                      <a:pt x="382" y="67"/>
                    </a:cubicBezTo>
                    <a:cubicBezTo>
                      <a:pt x="385" y="65"/>
                      <a:pt x="388" y="63"/>
                      <a:pt x="391" y="63"/>
                    </a:cubicBezTo>
                    <a:cubicBezTo>
                      <a:pt x="397" y="63"/>
                      <a:pt x="400" y="65"/>
                      <a:pt x="403" y="70"/>
                    </a:cubicBezTo>
                    <a:cubicBezTo>
                      <a:pt x="406" y="75"/>
                      <a:pt x="407" y="80"/>
                      <a:pt x="406" y="87"/>
                    </a:cubicBezTo>
                    <a:cubicBezTo>
                      <a:pt x="406" y="89"/>
                      <a:pt x="405" y="92"/>
                      <a:pt x="404" y="93"/>
                    </a:cubicBezTo>
                    <a:cubicBezTo>
                      <a:pt x="402" y="95"/>
                      <a:pt x="400" y="96"/>
                      <a:pt x="399" y="97"/>
                    </a:cubicBezTo>
                    <a:cubicBezTo>
                      <a:pt x="397" y="98"/>
                      <a:pt x="396" y="98"/>
                      <a:pt x="395" y="97"/>
                    </a:cubicBezTo>
                    <a:cubicBezTo>
                      <a:pt x="393" y="97"/>
                      <a:pt x="393" y="96"/>
                      <a:pt x="393" y="94"/>
                    </a:cubicBezTo>
                    <a:cubicBezTo>
                      <a:pt x="393" y="93"/>
                      <a:pt x="394" y="91"/>
                      <a:pt x="394" y="89"/>
                    </a:cubicBezTo>
                    <a:cubicBezTo>
                      <a:pt x="395" y="86"/>
                      <a:pt x="395" y="84"/>
                      <a:pt x="395" y="81"/>
                    </a:cubicBezTo>
                    <a:cubicBezTo>
                      <a:pt x="395" y="78"/>
                      <a:pt x="395" y="76"/>
                      <a:pt x="395" y="74"/>
                    </a:cubicBezTo>
                    <a:cubicBezTo>
                      <a:pt x="395" y="72"/>
                      <a:pt x="395" y="72"/>
                      <a:pt x="394" y="72"/>
                    </a:cubicBezTo>
                    <a:cubicBezTo>
                      <a:pt x="393" y="72"/>
                      <a:pt x="392" y="73"/>
                      <a:pt x="391" y="75"/>
                    </a:cubicBezTo>
                    <a:cubicBezTo>
                      <a:pt x="390" y="77"/>
                      <a:pt x="389" y="79"/>
                      <a:pt x="388" y="82"/>
                    </a:cubicBezTo>
                    <a:cubicBezTo>
                      <a:pt x="387" y="85"/>
                      <a:pt x="387" y="88"/>
                      <a:pt x="386" y="92"/>
                    </a:cubicBezTo>
                    <a:cubicBezTo>
                      <a:pt x="385" y="95"/>
                      <a:pt x="385" y="98"/>
                      <a:pt x="385" y="102"/>
                    </a:cubicBezTo>
                    <a:cubicBezTo>
                      <a:pt x="385" y="105"/>
                      <a:pt x="385" y="107"/>
                      <a:pt x="386" y="110"/>
                    </a:cubicBezTo>
                    <a:cubicBezTo>
                      <a:pt x="387" y="112"/>
                      <a:pt x="388" y="113"/>
                      <a:pt x="390" y="114"/>
                    </a:cubicBezTo>
                    <a:cubicBezTo>
                      <a:pt x="394" y="115"/>
                      <a:pt x="397" y="114"/>
                      <a:pt x="400" y="112"/>
                    </a:cubicBezTo>
                    <a:cubicBezTo>
                      <a:pt x="403" y="109"/>
                      <a:pt x="405" y="107"/>
                      <a:pt x="407" y="103"/>
                    </a:cubicBezTo>
                    <a:cubicBezTo>
                      <a:pt x="410" y="100"/>
                      <a:pt x="412" y="96"/>
                      <a:pt x="413" y="93"/>
                    </a:cubicBezTo>
                    <a:cubicBezTo>
                      <a:pt x="414" y="91"/>
                      <a:pt x="415" y="89"/>
                      <a:pt x="415" y="88"/>
                    </a:cubicBezTo>
                    <a:cubicBezTo>
                      <a:pt x="415" y="88"/>
                      <a:pt x="415" y="87"/>
                      <a:pt x="416" y="87"/>
                    </a:cubicBezTo>
                    <a:cubicBezTo>
                      <a:pt x="417" y="83"/>
                      <a:pt x="417" y="83"/>
                      <a:pt x="417" y="83"/>
                    </a:cubicBezTo>
                    <a:cubicBezTo>
                      <a:pt x="416" y="82"/>
                      <a:pt x="415" y="81"/>
                      <a:pt x="415" y="79"/>
                    </a:cubicBezTo>
                    <a:cubicBezTo>
                      <a:pt x="415" y="77"/>
                      <a:pt x="415" y="76"/>
                      <a:pt x="416" y="74"/>
                    </a:cubicBezTo>
                    <a:cubicBezTo>
                      <a:pt x="416" y="73"/>
                      <a:pt x="417" y="71"/>
                      <a:pt x="419" y="70"/>
                    </a:cubicBezTo>
                    <a:cubicBezTo>
                      <a:pt x="420" y="69"/>
                      <a:pt x="421" y="69"/>
                      <a:pt x="423" y="69"/>
                    </a:cubicBezTo>
                    <a:cubicBezTo>
                      <a:pt x="426" y="69"/>
                      <a:pt x="428" y="70"/>
                      <a:pt x="428" y="72"/>
                    </a:cubicBezTo>
                    <a:cubicBezTo>
                      <a:pt x="428" y="74"/>
                      <a:pt x="428" y="77"/>
                      <a:pt x="427" y="79"/>
                    </a:cubicBezTo>
                    <a:cubicBezTo>
                      <a:pt x="428" y="80"/>
                      <a:pt x="429" y="80"/>
                      <a:pt x="431" y="79"/>
                    </a:cubicBezTo>
                    <a:cubicBezTo>
                      <a:pt x="433" y="79"/>
                      <a:pt x="435" y="79"/>
                      <a:pt x="436" y="79"/>
                    </a:cubicBezTo>
                    <a:cubicBezTo>
                      <a:pt x="438" y="79"/>
                      <a:pt x="439" y="79"/>
                      <a:pt x="440" y="80"/>
                    </a:cubicBezTo>
                    <a:cubicBezTo>
                      <a:pt x="442" y="81"/>
                      <a:pt x="442" y="82"/>
                      <a:pt x="441" y="85"/>
                    </a:cubicBezTo>
                    <a:cubicBezTo>
                      <a:pt x="441" y="87"/>
                      <a:pt x="440" y="90"/>
                      <a:pt x="439" y="94"/>
                    </a:cubicBezTo>
                    <a:cubicBezTo>
                      <a:pt x="439" y="97"/>
                      <a:pt x="438" y="101"/>
                      <a:pt x="438" y="104"/>
                    </a:cubicBezTo>
                    <a:cubicBezTo>
                      <a:pt x="438" y="107"/>
                      <a:pt x="438" y="110"/>
                      <a:pt x="438" y="112"/>
                    </a:cubicBezTo>
                    <a:cubicBezTo>
                      <a:pt x="438" y="114"/>
                      <a:pt x="439" y="115"/>
                      <a:pt x="440" y="115"/>
                    </a:cubicBezTo>
                    <a:cubicBezTo>
                      <a:pt x="441" y="115"/>
                      <a:pt x="442" y="114"/>
                      <a:pt x="444" y="112"/>
                    </a:cubicBezTo>
                    <a:cubicBezTo>
                      <a:pt x="445" y="109"/>
                      <a:pt x="446" y="106"/>
                      <a:pt x="448" y="103"/>
                    </a:cubicBezTo>
                    <a:cubicBezTo>
                      <a:pt x="449" y="100"/>
                      <a:pt x="450" y="97"/>
                      <a:pt x="452" y="93"/>
                    </a:cubicBezTo>
                    <a:cubicBezTo>
                      <a:pt x="452" y="91"/>
                      <a:pt x="453" y="89"/>
                      <a:pt x="453" y="88"/>
                    </a:cubicBezTo>
                    <a:cubicBezTo>
                      <a:pt x="454" y="84"/>
                      <a:pt x="455" y="80"/>
                      <a:pt x="456" y="76"/>
                    </a:cubicBezTo>
                    <a:cubicBezTo>
                      <a:pt x="458" y="71"/>
                      <a:pt x="461" y="66"/>
                      <a:pt x="463" y="63"/>
                    </a:cubicBezTo>
                    <a:cubicBezTo>
                      <a:pt x="466" y="59"/>
                      <a:pt x="470" y="57"/>
                      <a:pt x="473" y="57"/>
                    </a:cubicBezTo>
                    <a:cubicBezTo>
                      <a:pt x="473" y="57"/>
                      <a:pt x="474" y="57"/>
                      <a:pt x="474" y="57"/>
                    </a:cubicBezTo>
                    <a:close/>
                    <a:moveTo>
                      <a:pt x="258" y="117"/>
                    </a:moveTo>
                    <a:cubicBezTo>
                      <a:pt x="258" y="108"/>
                      <a:pt x="258" y="108"/>
                      <a:pt x="258" y="108"/>
                    </a:cubicBezTo>
                    <a:cubicBezTo>
                      <a:pt x="258" y="108"/>
                      <a:pt x="258" y="108"/>
                      <a:pt x="258" y="108"/>
                    </a:cubicBezTo>
                    <a:cubicBezTo>
                      <a:pt x="260" y="108"/>
                      <a:pt x="261" y="107"/>
                      <a:pt x="262" y="106"/>
                    </a:cubicBezTo>
                    <a:cubicBezTo>
                      <a:pt x="263" y="104"/>
                      <a:pt x="264" y="102"/>
                      <a:pt x="264" y="99"/>
                    </a:cubicBezTo>
                    <a:cubicBezTo>
                      <a:pt x="265" y="97"/>
                      <a:pt x="265" y="94"/>
                      <a:pt x="265" y="91"/>
                    </a:cubicBezTo>
                    <a:cubicBezTo>
                      <a:pt x="265" y="88"/>
                      <a:pt x="264" y="85"/>
                      <a:pt x="264" y="82"/>
                    </a:cubicBezTo>
                    <a:cubicBezTo>
                      <a:pt x="263" y="80"/>
                      <a:pt x="262" y="77"/>
                      <a:pt x="261" y="75"/>
                    </a:cubicBezTo>
                    <a:cubicBezTo>
                      <a:pt x="260" y="74"/>
                      <a:pt x="259" y="73"/>
                      <a:pt x="258" y="73"/>
                    </a:cubicBezTo>
                    <a:cubicBezTo>
                      <a:pt x="258" y="65"/>
                      <a:pt x="258" y="65"/>
                      <a:pt x="258" y="65"/>
                    </a:cubicBezTo>
                    <a:cubicBezTo>
                      <a:pt x="258" y="65"/>
                      <a:pt x="258" y="65"/>
                      <a:pt x="258" y="65"/>
                    </a:cubicBezTo>
                    <a:cubicBezTo>
                      <a:pt x="263" y="65"/>
                      <a:pt x="267" y="67"/>
                      <a:pt x="270" y="69"/>
                    </a:cubicBezTo>
                    <a:cubicBezTo>
                      <a:pt x="273" y="72"/>
                      <a:pt x="275" y="75"/>
                      <a:pt x="276" y="79"/>
                    </a:cubicBezTo>
                    <a:cubicBezTo>
                      <a:pt x="278" y="83"/>
                      <a:pt x="278" y="87"/>
                      <a:pt x="278" y="92"/>
                    </a:cubicBezTo>
                    <a:cubicBezTo>
                      <a:pt x="278" y="96"/>
                      <a:pt x="277" y="100"/>
                      <a:pt x="275" y="104"/>
                    </a:cubicBezTo>
                    <a:cubicBezTo>
                      <a:pt x="273" y="108"/>
                      <a:pt x="271" y="111"/>
                      <a:pt x="267" y="114"/>
                    </a:cubicBezTo>
                    <a:cubicBezTo>
                      <a:pt x="265" y="116"/>
                      <a:pt x="261" y="117"/>
                      <a:pt x="258" y="117"/>
                    </a:cubicBezTo>
                    <a:close/>
                    <a:moveTo>
                      <a:pt x="322" y="148"/>
                    </a:moveTo>
                    <a:cubicBezTo>
                      <a:pt x="322" y="151"/>
                      <a:pt x="321" y="154"/>
                      <a:pt x="319" y="156"/>
                    </a:cubicBezTo>
                    <a:cubicBezTo>
                      <a:pt x="318" y="158"/>
                      <a:pt x="316" y="160"/>
                      <a:pt x="313" y="161"/>
                    </a:cubicBezTo>
                    <a:cubicBezTo>
                      <a:pt x="311" y="162"/>
                      <a:pt x="309" y="162"/>
                      <a:pt x="308" y="162"/>
                    </a:cubicBezTo>
                    <a:cubicBezTo>
                      <a:pt x="306" y="162"/>
                      <a:pt x="305" y="161"/>
                      <a:pt x="305" y="158"/>
                    </a:cubicBezTo>
                    <a:cubicBezTo>
                      <a:pt x="306" y="156"/>
                      <a:pt x="306" y="154"/>
                      <a:pt x="306" y="150"/>
                    </a:cubicBezTo>
                    <a:cubicBezTo>
                      <a:pt x="306" y="147"/>
                      <a:pt x="306" y="143"/>
                      <a:pt x="307" y="139"/>
                    </a:cubicBezTo>
                    <a:cubicBezTo>
                      <a:pt x="307" y="135"/>
                      <a:pt x="307" y="130"/>
                      <a:pt x="307" y="125"/>
                    </a:cubicBezTo>
                    <a:cubicBezTo>
                      <a:pt x="308" y="121"/>
                      <a:pt x="308" y="116"/>
                      <a:pt x="308" y="111"/>
                    </a:cubicBezTo>
                    <a:cubicBezTo>
                      <a:pt x="307" y="115"/>
                      <a:pt x="305" y="118"/>
                      <a:pt x="302" y="120"/>
                    </a:cubicBezTo>
                    <a:cubicBezTo>
                      <a:pt x="301" y="122"/>
                      <a:pt x="299" y="123"/>
                      <a:pt x="297" y="123"/>
                    </a:cubicBezTo>
                    <a:cubicBezTo>
                      <a:pt x="295" y="123"/>
                      <a:pt x="294" y="123"/>
                      <a:pt x="292" y="122"/>
                    </a:cubicBezTo>
                    <a:cubicBezTo>
                      <a:pt x="290" y="121"/>
                      <a:pt x="288" y="120"/>
                      <a:pt x="287" y="118"/>
                    </a:cubicBezTo>
                    <a:cubicBezTo>
                      <a:pt x="286" y="116"/>
                      <a:pt x="285" y="115"/>
                      <a:pt x="284" y="113"/>
                    </a:cubicBezTo>
                    <a:cubicBezTo>
                      <a:pt x="284" y="110"/>
                      <a:pt x="284" y="108"/>
                      <a:pt x="284" y="104"/>
                    </a:cubicBezTo>
                    <a:cubicBezTo>
                      <a:pt x="283" y="101"/>
                      <a:pt x="283" y="97"/>
                      <a:pt x="283" y="93"/>
                    </a:cubicBezTo>
                    <a:cubicBezTo>
                      <a:pt x="283" y="89"/>
                      <a:pt x="283" y="84"/>
                      <a:pt x="284" y="80"/>
                    </a:cubicBezTo>
                    <a:cubicBezTo>
                      <a:pt x="284" y="76"/>
                      <a:pt x="284" y="72"/>
                      <a:pt x="284" y="68"/>
                    </a:cubicBezTo>
                    <a:cubicBezTo>
                      <a:pt x="284" y="65"/>
                      <a:pt x="285" y="64"/>
                      <a:pt x="287" y="62"/>
                    </a:cubicBezTo>
                    <a:cubicBezTo>
                      <a:pt x="288" y="61"/>
                      <a:pt x="290" y="60"/>
                      <a:pt x="292" y="60"/>
                    </a:cubicBezTo>
                    <a:cubicBezTo>
                      <a:pt x="294" y="60"/>
                      <a:pt x="296" y="60"/>
                      <a:pt x="298" y="61"/>
                    </a:cubicBezTo>
                    <a:cubicBezTo>
                      <a:pt x="300" y="62"/>
                      <a:pt x="301" y="63"/>
                      <a:pt x="301" y="65"/>
                    </a:cubicBezTo>
                    <a:cubicBezTo>
                      <a:pt x="300" y="69"/>
                      <a:pt x="300" y="74"/>
                      <a:pt x="299" y="79"/>
                    </a:cubicBezTo>
                    <a:cubicBezTo>
                      <a:pt x="299" y="84"/>
                      <a:pt x="299" y="89"/>
                      <a:pt x="298" y="94"/>
                    </a:cubicBezTo>
                    <a:cubicBezTo>
                      <a:pt x="298" y="98"/>
                      <a:pt x="298" y="102"/>
                      <a:pt x="298" y="105"/>
                    </a:cubicBezTo>
                    <a:cubicBezTo>
                      <a:pt x="298" y="108"/>
                      <a:pt x="298" y="110"/>
                      <a:pt x="299" y="110"/>
                    </a:cubicBezTo>
                    <a:cubicBezTo>
                      <a:pt x="300" y="111"/>
                      <a:pt x="301" y="110"/>
                      <a:pt x="302" y="109"/>
                    </a:cubicBezTo>
                    <a:cubicBezTo>
                      <a:pt x="302" y="107"/>
                      <a:pt x="303" y="105"/>
                      <a:pt x="304" y="103"/>
                    </a:cubicBezTo>
                    <a:cubicBezTo>
                      <a:pt x="305" y="101"/>
                      <a:pt x="306" y="98"/>
                      <a:pt x="306" y="95"/>
                    </a:cubicBezTo>
                    <a:cubicBezTo>
                      <a:pt x="307" y="92"/>
                      <a:pt x="308" y="89"/>
                      <a:pt x="308" y="87"/>
                    </a:cubicBezTo>
                    <a:cubicBezTo>
                      <a:pt x="309" y="84"/>
                      <a:pt x="309" y="82"/>
                      <a:pt x="309" y="79"/>
                    </a:cubicBezTo>
                    <a:cubicBezTo>
                      <a:pt x="309" y="78"/>
                      <a:pt x="310" y="78"/>
                      <a:pt x="310" y="77"/>
                    </a:cubicBezTo>
                    <a:cubicBezTo>
                      <a:pt x="310" y="72"/>
                      <a:pt x="310" y="72"/>
                      <a:pt x="310" y="72"/>
                    </a:cubicBezTo>
                    <a:cubicBezTo>
                      <a:pt x="310" y="71"/>
                      <a:pt x="311" y="69"/>
                      <a:pt x="312" y="68"/>
                    </a:cubicBezTo>
                    <a:cubicBezTo>
                      <a:pt x="314" y="68"/>
                      <a:pt x="316" y="67"/>
                      <a:pt x="318" y="67"/>
                    </a:cubicBezTo>
                    <a:cubicBezTo>
                      <a:pt x="320" y="67"/>
                      <a:pt x="322" y="67"/>
                      <a:pt x="323" y="68"/>
                    </a:cubicBezTo>
                    <a:cubicBezTo>
                      <a:pt x="325" y="69"/>
                      <a:pt x="325" y="70"/>
                      <a:pt x="325" y="72"/>
                    </a:cubicBezTo>
                    <a:cubicBezTo>
                      <a:pt x="325" y="75"/>
                      <a:pt x="324" y="79"/>
                      <a:pt x="324" y="83"/>
                    </a:cubicBezTo>
                    <a:cubicBezTo>
                      <a:pt x="324" y="88"/>
                      <a:pt x="324" y="93"/>
                      <a:pt x="323" y="98"/>
                    </a:cubicBezTo>
                    <a:cubicBezTo>
                      <a:pt x="323" y="103"/>
                      <a:pt x="323" y="109"/>
                      <a:pt x="323" y="114"/>
                    </a:cubicBezTo>
                    <a:cubicBezTo>
                      <a:pt x="323" y="119"/>
                      <a:pt x="323" y="124"/>
                      <a:pt x="323" y="129"/>
                    </a:cubicBezTo>
                    <a:cubicBezTo>
                      <a:pt x="322" y="134"/>
                      <a:pt x="322" y="138"/>
                      <a:pt x="322" y="141"/>
                    </a:cubicBezTo>
                    <a:cubicBezTo>
                      <a:pt x="322" y="145"/>
                      <a:pt x="322" y="147"/>
                      <a:pt x="322" y="148"/>
                    </a:cubicBezTo>
                    <a:close/>
                    <a:moveTo>
                      <a:pt x="130" y="96"/>
                    </a:moveTo>
                    <a:cubicBezTo>
                      <a:pt x="132" y="94"/>
                      <a:pt x="133" y="92"/>
                      <a:pt x="134" y="89"/>
                    </a:cubicBezTo>
                    <a:cubicBezTo>
                      <a:pt x="134" y="86"/>
                      <a:pt x="135" y="83"/>
                      <a:pt x="136" y="81"/>
                    </a:cubicBezTo>
                    <a:cubicBezTo>
                      <a:pt x="136" y="78"/>
                      <a:pt x="137" y="76"/>
                      <a:pt x="137" y="74"/>
                    </a:cubicBezTo>
                    <a:cubicBezTo>
                      <a:pt x="138" y="72"/>
                      <a:pt x="139" y="71"/>
                      <a:pt x="140" y="71"/>
                    </a:cubicBezTo>
                    <a:cubicBezTo>
                      <a:pt x="142" y="71"/>
                      <a:pt x="143" y="72"/>
                      <a:pt x="144" y="73"/>
                    </a:cubicBezTo>
                    <a:cubicBezTo>
                      <a:pt x="145" y="74"/>
                      <a:pt x="146" y="76"/>
                      <a:pt x="147" y="77"/>
                    </a:cubicBezTo>
                    <a:cubicBezTo>
                      <a:pt x="148" y="79"/>
                      <a:pt x="148" y="81"/>
                      <a:pt x="149" y="83"/>
                    </a:cubicBezTo>
                    <a:cubicBezTo>
                      <a:pt x="149" y="85"/>
                      <a:pt x="149" y="87"/>
                      <a:pt x="149" y="88"/>
                    </a:cubicBezTo>
                    <a:cubicBezTo>
                      <a:pt x="149" y="96"/>
                      <a:pt x="147" y="103"/>
                      <a:pt x="141" y="109"/>
                    </a:cubicBezTo>
                    <a:cubicBezTo>
                      <a:pt x="136" y="114"/>
                      <a:pt x="130" y="119"/>
                      <a:pt x="122" y="123"/>
                    </a:cubicBezTo>
                    <a:cubicBezTo>
                      <a:pt x="114" y="127"/>
                      <a:pt x="105" y="130"/>
                      <a:pt x="96" y="132"/>
                    </a:cubicBezTo>
                    <a:cubicBezTo>
                      <a:pt x="86" y="133"/>
                      <a:pt x="78" y="134"/>
                      <a:pt x="69" y="134"/>
                    </a:cubicBezTo>
                    <a:cubicBezTo>
                      <a:pt x="63" y="134"/>
                      <a:pt x="57" y="134"/>
                      <a:pt x="49" y="133"/>
                    </a:cubicBezTo>
                    <a:cubicBezTo>
                      <a:pt x="42" y="132"/>
                      <a:pt x="34" y="130"/>
                      <a:pt x="28" y="127"/>
                    </a:cubicBezTo>
                    <a:cubicBezTo>
                      <a:pt x="21" y="125"/>
                      <a:pt x="15" y="121"/>
                      <a:pt x="11" y="116"/>
                    </a:cubicBezTo>
                    <a:cubicBezTo>
                      <a:pt x="6" y="111"/>
                      <a:pt x="4" y="104"/>
                      <a:pt x="4" y="96"/>
                    </a:cubicBezTo>
                    <a:cubicBezTo>
                      <a:pt x="4" y="89"/>
                      <a:pt x="6" y="83"/>
                      <a:pt x="11" y="79"/>
                    </a:cubicBezTo>
                    <a:cubicBezTo>
                      <a:pt x="15" y="75"/>
                      <a:pt x="21" y="71"/>
                      <a:pt x="27" y="68"/>
                    </a:cubicBezTo>
                    <a:cubicBezTo>
                      <a:pt x="24" y="67"/>
                      <a:pt x="20" y="66"/>
                      <a:pt x="17" y="65"/>
                    </a:cubicBezTo>
                    <a:cubicBezTo>
                      <a:pt x="14" y="63"/>
                      <a:pt x="11" y="61"/>
                      <a:pt x="8" y="59"/>
                    </a:cubicBezTo>
                    <a:cubicBezTo>
                      <a:pt x="6" y="57"/>
                      <a:pt x="4" y="54"/>
                      <a:pt x="2" y="51"/>
                    </a:cubicBezTo>
                    <a:cubicBezTo>
                      <a:pt x="1" y="48"/>
                      <a:pt x="0" y="45"/>
                      <a:pt x="0" y="41"/>
                    </a:cubicBezTo>
                    <a:cubicBezTo>
                      <a:pt x="0" y="35"/>
                      <a:pt x="1" y="31"/>
                      <a:pt x="4" y="27"/>
                    </a:cubicBezTo>
                    <a:cubicBezTo>
                      <a:pt x="7" y="23"/>
                      <a:pt x="11" y="19"/>
                      <a:pt x="15" y="16"/>
                    </a:cubicBezTo>
                    <a:cubicBezTo>
                      <a:pt x="20" y="13"/>
                      <a:pt x="25" y="11"/>
                      <a:pt x="30" y="9"/>
                    </a:cubicBezTo>
                    <a:cubicBezTo>
                      <a:pt x="36" y="7"/>
                      <a:pt x="42" y="5"/>
                      <a:pt x="48" y="4"/>
                    </a:cubicBezTo>
                    <a:cubicBezTo>
                      <a:pt x="54" y="2"/>
                      <a:pt x="59" y="2"/>
                      <a:pt x="65" y="1"/>
                    </a:cubicBezTo>
                    <a:cubicBezTo>
                      <a:pt x="70" y="1"/>
                      <a:pt x="75" y="0"/>
                      <a:pt x="79" y="0"/>
                    </a:cubicBezTo>
                    <a:cubicBezTo>
                      <a:pt x="86" y="0"/>
                      <a:pt x="93" y="1"/>
                      <a:pt x="101" y="2"/>
                    </a:cubicBezTo>
                    <a:cubicBezTo>
                      <a:pt x="109" y="4"/>
                      <a:pt x="117" y="5"/>
                      <a:pt x="123" y="8"/>
                    </a:cubicBezTo>
                    <a:cubicBezTo>
                      <a:pt x="130" y="10"/>
                      <a:pt x="136" y="13"/>
                      <a:pt x="141" y="17"/>
                    </a:cubicBezTo>
                    <a:cubicBezTo>
                      <a:pt x="145" y="20"/>
                      <a:pt x="147" y="24"/>
                      <a:pt x="147" y="29"/>
                    </a:cubicBezTo>
                    <a:cubicBezTo>
                      <a:pt x="147" y="31"/>
                      <a:pt x="146" y="32"/>
                      <a:pt x="144" y="32"/>
                    </a:cubicBezTo>
                    <a:cubicBezTo>
                      <a:pt x="142" y="32"/>
                      <a:pt x="140" y="32"/>
                      <a:pt x="136" y="31"/>
                    </a:cubicBezTo>
                    <a:cubicBezTo>
                      <a:pt x="133" y="30"/>
                      <a:pt x="130" y="29"/>
                      <a:pt x="127" y="28"/>
                    </a:cubicBezTo>
                    <a:cubicBezTo>
                      <a:pt x="123" y="26"/>
                      <a:pt x="120" y="25"/>
                      <a:pt x="117" y="25"/>
                    </a:cubicBezTo>
                    <a:cubicBezTo>
                      <a:pt x="110" y="23"/>
                      <a:pt x="103" y="21"/>
                      <a:pt x="97" y="20"/>
                    </a:cubicBezTo>
                    <a:cubicBezTo>
                      <a:pt x="90" y="19"/>
                      <a:pt x="83" y="18"/>
                      <a:pt x="76" y="18"/>
                    </a:cubicBezTo>
                    <a:cubicBezTo>
                      <a:pt x="71" y="18"/>
                      <a:pt x="65" y="19"/>
                      <a:pt x="58" y="20"/>
                    </a:cubicBezTo>
                    <a:cubicBezTo>
                      <a:pt x="51" y="21"/>
                      <a:pt x="45" y="22"/>
                      <a:pt x="39" y="24"/>
                    </a:cubicBezTo>
                    <a:cubicBezTo>
                      <a:pt x="33" y="26"/>
                      <a:pt x="28" y="28"/>
                      <a:pt x="23" y="31"/>
                    </a:cubicBezTo>
                    <a:cubicBezTo>
                      <a:pt x="19" y="34"/>
                      <a:pt x="17" y="37"/>
                      <a:pt x="17" y="41"/>
                    </a:cubicBezTo>
                    <a:cubicBezTo>
                      <a:pt x="17" y="45"/>
                      <a:pt x="19" y="48"/>
                      <a:pt x="22" y="50"/>
                    </a:cubicBezTo>
                    <a:cubicBezTo>
                      <a:pt x="25" y="52"/>
                      <a:pt x="29" y="54"/>
                      <a:pt x="34" y="55"/>
                    </a:cubicBezTo>
                    <a:cubicBezTo>
                      <a:pt x="38" y="56"/>
                      <a:pt x="44" y="57"/>
                      <a:pt x="51" y="57"/>
                    </a:cubicBezTo>
                    <a:cubicBezTo>
                      <a:pt x="57" y="57"/>
                      <a:pt x="64" y="58"/>
                      <a:pt x="71" y="58"/>
                    </a:cubicBezTo>
                    <a:cubicBezTo>
                      <a:pt x="78" y="58"/>
                      <a:pt x="85" y="57"/>
                      <a:pt x="92" y="57"/>
                    </a:cubicBezTo>
                    <a:cubicBezTo>
                      <a:pt x="99" y="57"/>
                      <a:pt x="106" y="57"/>
                      <a:pt x="112" y="57"/>
                    </a:cubicBezTo>
                    <a:cubicBezTo>
                      <a:pt x="118" y="57"/>
                      <a:pt x="123" y="58"/>
                      <a:pt x="128" y="59"/>
                    </a:cubicBezTo>
                    <a:cubicBezTo>
                      <a:pt x="133" y="60"/>
                      <a:pt x="136" y="61"/>
                      <a:pt x="138" y="63"/>
                    </a:cubicBezTo>
                    <a:cubicBezTo>
                      <a:pt x="138" y="62"/>
                      <a:pt x="138" y="62"/>
                      <a:pt x="138" y="62"/>
                    </a:cubicBezTo>
                    <a:cubicBezTo>
                      <a:pt x="139" y="63"/>
                      <a:pt x="140" y="63"/>
                      <a:pt x="140" y="64"/>
                    </a:cubicBezTo>
                    <a:cubicBezTo>
                      <a:pt x="140" y="64"/>
                      <a:pt x="140" y="65"/>
                      <a:pt x="139" y="65"/>
                    </a:cubicBezTo>
                    <a:cubicBezTo>
                      <a:pt x="139" y="66"/>
                      <a:pt x="138" y="66"/>
                      <a:pt x="137" y="66"/>
                    </a:cubicBezTo>
                    <a:cubicBezTo>
                      <a:pt x="136" y="67"/>
                      <a:pt x="135" y="67"/>
                      <a:pt x="135" y="67"/>
                    </a:cubicBezTo>
                    <a:cubicBezTo>
                      <a:pt x="125" y="68"/>
                      <a:pt x="115" y="69"/>
                      <a:pt x="107" y="69"/>
                    </a:cubicBezTo>
                    <a:cubicBezTo>
                      <a:pt x="98" y="69"/>
                      <a:pt x="90" y="69"/>
                      <a:pt x="84" y="70"/>
                    </a:cubicBezTo>
                    <a:cubicBezTo>
                      <a:pt x="77" y="70"/>
                      <a:pt x="71" y="70"/>
                      <a:pt x="66" y="70"/>
                    </a:cubicBezTo>
                    <a:cubicBezTo>
                      <a:pt x="61" y="71"/>
                      <a:pt x="57" y="71"/>
                      <a:pt x="53" y="72"/>
                    </a:cubicBezTo>
                    <a:cubicBezTo>
                      <a:pt x="49" y="73"/>
                      <a:pt x="45" y="74"/>
                      <a:pt x="40" y="76"/>
                    </a:cubicBezTo>
                    <a:cubicBezTo>
                      <a:pt x="36" y="77"/>
                      <a:pt x="32" y="79"/>
                      <a:pt x="28" y="81"/>
                    </a:cubicBezTo>
                    <a:cubicBezTo>
                      <a:pt x="25" y="82"/>
                      <a:pt x="22" y="84"/>
                      <a:pt x="20" y="87"/>
                    </a:cubicBezTo>
                    <a:cubicBezTo>
                      <a:pt x="17" y="89"/>
                      <a:pt x="16" y="92"/>
                      <a:pt x="16" y="95"/>
                    </a:cubicBezTo>
                    <a:cubicBezTo>
                      <a:pt x="16" y="100"/>
                      <a:pt x="18" y="104"/>
                      <a:pt x="21" y="107"/>
                    </a:cubicBezTo>
                    <a:cubicBezTo>
                      <a:pt x="24" y="110"/>
                      <a:pt x="28" y="113"/>
                      <a:pt x="33" y="114"/>
                    </a:cubicBezTo>
                    <a:cubicBezTo>
                      <a:pt x="37" y="116"/>
                      <a:pt x="42" y="117"/>
                      <a:pt x="47" y="118"/>
                    </a:cubicBezTo>
                    <a:cubicBezTo>
                      <a:pt x="52" y="118"/>
                      <a:pt x="57" y="119"/>
                      <a:pt x="61" y="119"/>
                    </a:cubicBezTo>
                    <a:cubicBezTo>
                      <a:pt x="66" y="119"/>
                      <a:pt x="72" y="118"/>
                      <a:pt x="78" y="118"/>
                    </a:cubicBezTo>
                    <a:cubicBezTo>
                      <a:pt x="84" y="117"/>
                      <a:pt x="91" y="116"/>
                      <a:pt x="97" y="115"/>
                    </a:cubicBezTo>
                    <a:cubicBezTo>
                      <a:pt x="104" y="113"/>
                      <a:pt x="110" y="111"/>
                      <a:pt x="116" y="108"/>
                    </a:cubicBezTo>
                    <a:cubicBezTo>
                      <a:pt x="122" y="105"/>
                      <a:pt x="127" y="101"/>
                      <a:pt x="130" y="96"/>
                    </a:cubicBezTo>
                    <a:close/>
                    <a:moveTo>
                      <a:pt x="258" y="65"/>
                    </a:moveTo>
                    <a:cubicBezTo>
                      <a:pt x="258" y="73"/>
                      <a:pt x="258" y="73"/>
                      <a:pt x="258" y="73"/>
                    </a:cubicBezTo>
                    <a:cubicBezTo>
                      <a:pt x="257" y="73"/>
                      <a:pt x="257" y="73"/>
                      <a:pt x="257" y="73"/>
                    </a:cubicBezTo>
                    <a:cubicBezTo>
                      <a:pt x="256" y="73"/>
                      <a:pt x="254" y="74"/>
                      <a:pt x="253" y="75"/>
                    </a:cubicBezTo>
                    <a:cubicBezTo>
                      <a:pt x="252" y="77"/>
                      <a:pt x="252" y="79"/>
                      <a:pt x="251" y="82"/>
                    </a:cubicBezTo>
                    <a:cubicBezTo>
                      <a:pt x="251" y="84"/>
                      <a:pt x="250" y="87"/>
                      <a:pt x="250" y="90"/>
                    </a:cubicBezTo>
                    <a:cubicBezTo>
                      <a:pt x="250" y="93"/>
                      <a:pt x="251" y="96"/>
                      <a:pt x="251" y="98"/>
                    </a:cubicBezTo>
                    <a:cubicBezTo>
                      <a:pt x="252" y="101"/>
                      <a:pt x="253" y="103"/>
                      <a:pt x="254" y="105"/>
                    </a:cubicBezTo>
                    <a:cubicBezTo>
                      <a:pt x="255" y="107"/>
                      <a:pt x="256" y="107"/>
                      <a:pt x="258" y="108"/>
                    </a:cubicBezTo>
                    <a:cubicBezTo>
                      <a:pt x="258" y="117"/>
                      <a:pt x="258" y="117"/>
                      <a:pt x="258" y="117"/>
                    </a:cubicBezTo>
                    <a:cubicBezTo>
                      <a:pt x="257" y="117"/>
                      <a:pt x="256" y="117"/>
                      <a:pt x="256" y="117"/>
                    </a:cubicBezTo>
                    <a:cubicBezTo>
                      <a:pt x="250" y="117"/>
                      <a:pt x="246" y="116"/>
                      <a:pt x="243" y="113"/>
                    </a:cubicBezTo>
                    <a:cubicBezTo>
                      <a:pt x="240" y="111"/>
                      <a:pt x="238" y="107"/>
                      <a:pt x="237" y="103"/>
                    </a:cubicBezTo>
                    <a:cubicBezTo>
                      <a:pt x="236" y="100"/>
                      <a:pt x="235" y="95"/>
                      <a:pt x="236" y="91"/>
                    </a:cubicBezTo>
                    <a:cubicBezTo>
                      <a:pt x="236" y="86"/>
                      <a:pt x="237" y="82"/>
                      <a:pt x="239" y="78"/>
                    </a:cubicBezTo>
                    <a:cubicBezTo>
                      <a:pt x="241" y="74"/>
                      <a:pt x="244" y="71"/>
                      <a:pt x="247" y="68"/>
                    </a:cubicBezTo>
                    <a:cubicBezTo>
                      <a:pt x="250" y="66"/>
                      <a:pt x="253" y="65"/>
                      <a:pt x="258" y="65"/>
                    </a:cubicBezTo>
                    <a:close/>
                    <a:moveTo>
                      <a:pt x="234" y="51"/>
                    </a:moveTo>
                    <a:cubicBezTo>
                      <a:pt x="234" y="54"/>
                      <a:pt x="232" y="56"/>
                      <a:pt x="229" y="58"/>
                    </a:cubicBezTo>
                    <a:cubicBezTo>
                      <a:pt x="226" y="59"/>
                      <a:pt x="222" y="60"/>
                      <a:pt x="219" y="60"/>
                    </a:cubicBezTo>
                    <a:cubicBezTo>
                      <a:pt x="217" y="60"/>
                      <a:pt x="215" y="59"/>
                      <a:pt x="213" y="59"/>
                    </a:cubicBezTo>
                    <a:cubicBezTo>
                      <a:pt x="211" y="58"/>
                      <a:pt x="210" y="58"/>
                      <a:pt x="209" y="57"/>
                    </a:cubicBezTo>
                    <a:cubicBezTo>
                      <a:pt x="207" y="56"/>
                      <a:pt x="206" y="55"/>
                      <a:pt x="205" y="53"/>
                    </a:cubicBezTo>
                    <a:cubicBezTo>
                      <a:pt x="204" y="52"/>
                      <a:pt x="204" y="51"/>
                      <a:pt x="204" y="49"/>
                    </a:cubicBezTo>
                    <a:cubicBezTo>
                      <a:pt x="204" y="46"/>
                      <a:pt x="206" y="44"/>
                      <a:pt x="209" y="42"/>
                    </a:cubicBezTo>
                    <a:cubicBezTo>
                      <a:pt x="212" y="41"/>
                      <a:pt x="215" y="40"/>
                      <a:pt x="219" y="40"/>
                    </a:cubicBezTo>
                    <a:cubicBezTo>
                      <a:pt x="223" y="40"/>
                      <a:pt x="227" y="42"/>
                      <a:pt x="230" y="43"/>
                    </a:cubicBezTo>
                    <a:cubicBezTo>
                      <a:pt x="233" y="45"/>
                      <a:pt x="234" y="48"/>
                      <a:pt x="234" y="51"/>
                    </a:cubicBezTo>
                    <a:close/>
                    <a:moveTo>
                      <a:pt x="223" y="151"/>
                    </a:moveTo>
                    <a:cubicBezTo>
                      <a:pt x="223" y="154"/>
                      <a:pt x="222" y="156"/>
                      <a:pt x="220" y="158"/>
                    </a:cubicBezTo>
                    <a:cubicBezTo>
                      <a:pt x="218" y="160"/>
                      <a:pt x="216" y="161"/>
                      <a:pt x="214" y="162"/>
                    </a:cubicBezTo>
                    <a:cubicBezTo>
                      <a:pt x="212" y="162"/>
                      <a:pt x="210" y="162"/>
                      <a:pt x="208" y="162"/>
                    </a:cubicBezTo>
                    <a:cubicBezTo>
                      <a:pt x="206" y="161"/>
                      <a:pt x="205" y="160"/>
                      <a:pt x="206" y="158"/>
                    </a:cubicBezTo>
                    <a:cubicBezTo>
                      <a:pt x="206" y="156"/>
                      <a:pt x="207" y="153"/>
                      <a:pt x="207" y="148"/>
                    </a:cubicBezTo>
                    <a:cubicBezTo>
                      <a:pt x="207" y="144"/>
                      <a:pt x="208" y="139"/>
                      <a:pt x="208" y="134"/>
                    </a:cubicBezTo>
                    <a:cubicBezTo>
                      <a:pt x="208" y="129"/>
                      <a:pt x="209" y="123"/>
                      <a:pt x="209" y="117"/>
                    </a:cubicBezTo>
                    <a:cubicBezTo>
                      <a:pt x="209" y="113"/>
                      <a:pt x="209" y="108"/>
                      <a:pt x="209" y="104"/>
                    </a:cubicBezTo>
                    <a:cubicBezTo>
                      <a:pt x="209" y="104"/>
                      <a:pt x="209" y="105"/>
                      <a:pt x="208" y="105"/>
                    </a:cubicBezTo>
                    <a:cubicBezTo>
                      <a:pt x="206" y="108"/>
                      <a:pt x="204" y="111"/>
                      <a:pt x="201" y="114"/>
                    </a:cubicBezTo>
                    <a:cubicBezTo>
                      <a:pt x="199" y="116"/>
                      <a:pt x="196" y="117"/>
                      <a:pt x="194" y="117"/>
                    </a:cubicBezTo>
                    <a:cubicBezTo>
                      <a:pt x="190" y="117"/>
                      <a:pt x="187" y="116"/>
                      <a:pt x="185" y="114"/>
                    </a:cubicBezTo>
                    <a:cubicBezTo>
                      <a:pt x="184" y="112"/>
                      <a:pt x="182" y="109"/>
                      <a:pt x="182" y="107"/>
                    </a:cubicBezTo>
                    <a:cubicBezTo>
                      <a:pt x="181" y="104"/>
                      <a:pt x="181" y="101"/>
                      <a:pt x="181" y="99"/>
                    </a:cubicBezTo>
                    <a:cubicBezTo>
                      <a:pt x="181" y="96"/>
                      <a:pt x="181" y="94"/>
                      <a:pt x="181" y="94"/>
                    </a:cubicBezTo>
                    <a:cubicBezTo>
                      <a:pt x="180" y="94"/>
                      <a:pt x="180" y="95"/>
                      <a:pt x="179" y="97"/>
                    </a:cubicBezTo>
                    <a:cubicBezTo>
                      <a:pt x="178" y="98"/>
                      <a:pt x="177" y="100"/>
                      <a:pt x="177" y="103"/>
                    </a:cubicBezTo>
                    <a:cubicBezTo>
                      <a:pt x="176" y="105"/>
                      <a:pt x="175" y="107"/>
                      <a:pt x="175" y="110"/>
                    </a:cubicBezTo>
                    <a:cubicBezTo>
                      <a:pt x="174" y="112"/>
                      <a:pt x="174" y="114"/>
                      <a:pt x="174" y="116"/>
                    </a:cubicBezTo>
                    <a:cubicBezTo>
                      <a:pt x="173" y="118"/>
                      <a:pt x="172" y="119"/>
                      <a:pt x="171" y="120"/>
                    </a:cubicBezTo>
                    <a:cubicBezTo>
                      <a:pt x="169" y="121"/>
                      <a:pt x="168" y="121"/>
                      <a:pt x="166" y="121"/>
                    </a:cubicBezTo>
                    <a:cubicBezTo>
                      <a:pt x="164" y="121"/>
                      <a:pt x="162" y="121"/>
                      <a:pt x="160" y="120"/>
                    </a:cubicBezTo>
                    <a:cubicBezTo>
                      <a:pt x="159" y="119"/>
                      <a:pt x="158" y="117"/>
                      <a:pt x="158" y="115"/>
                    </a:cubicBezTo>
                    <a:cubicBezTo>
                      <a:pt x="158" y="113"/>
                      <a:pt x="158" y="110"/>
                      <a:pt x="158" y="107"/>
                    </a:cubicBezTo>
                    <a:cubicBezTo>
                      <a:pt x="158" y="103"/>
                      <a:pt x="158" y="100"/>
                      <a:pt x="158" y="96"/>
                    </a:cubicBezTo>
                    <a:cubicBezTo>
                      <a:pt x="158" y="92"/>
                      <a:pt x="158" y="89"/>
                      <a:pt x="158" y="85"/>
                    </a:cubicBezTo>
                    <a:cubicBezTo>
                      <a:pt x="158" y="82"/>
                      <a:pt x="158" y="78"/>
                      <a:pt x="159" y="76"/>
                    </a:cubicBezTo>
                    <a:cubicBezTo>
                      <a:pt x="159" y="73"/>
                      <a:pt x="160" y="71"/>
                      <a:pt x="162" y="69"/>
                    </a:cubicBezTo>
                    <a:cubicBezTo>
                      <a:pt x="164" y="68"/>
                      <a:pt x="166" y="67"/>
                      <a:pt x="168" y="67"/>
                    </a:cubicBezTo>
                    <a:cubicBezTo>
                      <a:pt x="170" y="67"/>
                      <a:pt x="172" y="67"/>
                      <a:pt x="173" y="68"/>
                    </a:cubicBezTo>
                    <a:cubicBezTo>
                      <a:pt x="175" y="69"/>
                      <a:pt x="176" y="71"/>
                      <a:pt x="175" y="73"/>
                    </a:cubicBezTo>
                    <a:cubicBezTo>
                      <a:pt x="175" y="75"/>
                      <a:pt x="175" y="77"/>
                      <a:pt x="174" y="80"/>
                    </a:cubicBezTo>
                    <a:cubicBezTo>
                      <a:pt x="174" y="82"/>
                      <a:pt x="173" y="84"/>
                      <a:pt x="173" y="87"/>
                    </a:cubicBezTo>
                    <a:cubicBezTo>
                      <a:pt x="172" y="89"/>
                      <a:pt x="172" y="92"/>
                      <a:pt x="172" y="94"/>
                    </a:cubicBezTo>
                    <a:cubicBezTo>
                      <a:pt x="172" y="96"/>
                      <a:pt x="172" y="98"/>
                      <a:pt x="172" y="99"/>
                    </a:cubicBezTo>
                    <a:cubicBezTo>
                      <a:pt x="173" y="95"/>
                      <a:pt x="174" y="92"/>
                      <a:pt x="176" y="89"/>
                    </a:cubicBezTo>
                    <a:cubicBezTo>
                      <a:pt x="177" y="86"/>
                      <a:pt x="179" y="83"/>
                      <a:pt x="180" y="81"/>
                    </a:cubicBezTo>
                    <a:cubicBezTo>
                      <a:pt x="181" y="80"/>
                      <a:pt x="183" y="79"/>
                      <a:pt x="185" y="78"/>
                    </a:cubicBezTo>
                    <a:cubicBezTo>
                      <a:pt x="187" y="77"/>
                      <a:pt x="189" y="77"/>
                      <a:pt x="191" y="77"/>
                    </a:cubicBezTo>
                    <a:cubicBezTo>
                      <a:pt x="192" y="77"/>
                      <a:pt x="194" y="78"/>
                      <a:pt x="195" y="79"/>
                    </a:cubicBezTo>
                    <a:cubicBezTo>
                      <a:pt x="196" y="80"/>
                      <a:pt x="196" y="81"/>
                      <a:pt x="196" y="83"/>
                    </a:cubicBezTo>
                    <a:cubicBezTo>
                      <a:pt x="195" y="84"/>
                      <a:pt x="195" y="86"/>
                      <a:pt x="194" y="89"/>
                    </a:cubicBezTo>
                    <a:cubicBezTo>
                      <a:pt x="194" y="91"/>
                      <a:pt x="194" y="94"/>
                      <a:pt x="194" y="97"/>
                    </a:cubicBezTo>
                    <a:cubicBezTo>
                      <a:pt x="194" y="100"/>
                      <a:pt x="194" y="102"/>
                      <a:pt x="194" y="104"/>
                    </a:cubicBezTo>
                    <a:cubicBezTo>
                      <a:pt x="195" y="106"/>
                      <a:pt x="195" y="107"/>
                      <a:pt x="196" y="107"/>
                    </a:cubicBezTo>
                    <a:cubicBezTo>
                      <a:pt x="197" y="107"/>
                      <a:pt x="198" y="106"/>
                      <a:pt x="199" y="105"/>
                    </a:cubicBezTo>
                    <a:cubicBezTo>
                      <a:pt x="201" y="103"/>
                      <a:pt x="202" y="101"/>
                      <a:pt x="203" y="99"/>
                    </a:cubicBezTo>
                    <a:cubicBezTo>
                      <a:pt x="205" y="97"/>
                      <a:pt x="206" y="95"/>
                      <a:pt x="207" y="92"/>
                    </a:cubicBezTo>
                    <a:cubicBezTo>
                      <a:pt x="208" y="90"/>
                      <a:pt x="209" y="88"/>
                      <a:pt x="210" y="86"/>
                    </a:cubicBezTo>
                    <a:cubicBezTo>
                      <a:pt x="210" y="85"/>
                      <a:pt x="210" y="85"/>
                      <a:pt x="210" y="85"/>
                    </a:cubicBezTo>
                    <a:cubicBezTo>
                      <a:pt x="210" y="84"/>
                      <a:pt x="210" y="84"/>
                      <a:pt x="210" y="84"/>
                    </a:cubicBezTo>
                    <a:cubicBezTo>
                      <a:pt x="210" y="79"/>
                      <a:pt x="210" y="75"/>
                      <a:pt x="210" y="72"/>
                    </a:cubicBezTo>
                    <a:cubicBezTo>
                      <a:pt x="210" y="71"/>
                      <a:pt x="211" y="69"/>
                      <a:pt x="213" y="68"/>
                    </a:cubicBezTo>
                    <a:cubicBezTo>
                      <a:pt x="215" y="68"/>
                      <a:pt x="216" y="67"/>
                      <a:pt x="218" y="67"/>
                    </a:cubicBezTo>
                    <a:cubicBezTo>
                      <a:pt x="220" y="67"/>
                      <a:pt x="222" y="67"/>
                      <a:pt x="224" y="68"/>
                    </a:cubicBezTo>
                    <a:cubicBezTo>
                      <a:pt x="225" y="69"/>
                      <a:pt x="226" y="70"/>
                      <a:pt x="226" y="72"/>
                    </a:cubicBezTo>
                    <a:cubicBezTo>
                      <a:pt x="225" y="75"/>
                      <a:pt x="225" y="79"/>
                      <a:pt x="225" y="83"/>
                    </a:cubicBezTo>
                    <a:cubicBezTo>
                      <a:pt x="224" y="88"/>
                      <a:pt x="224" y="93"/>
                      <a:pt x="224" y="99"/>
                    </a:cubicBezTo>
                    <a:cubicBezTo>
                      <a:pt x="224" y="104"/>
                      <a:pt x="223" y="110"/>
                      <a:pt x="223" y="115"/>
                    </a:cubicBezTo>
                    <a:cubicBezTo>
                      <a:pt x="223" y="121"/>
                      <a:pt x="223" y="126"/>
                      <a:pt x="223" y="131"/>
                    </a:cubicBezTo>
                    <a:cubicBezTo>
                      <a:pt x="223" y="136"/>
                      <a:pt x="223" y="140"/>
                      <a:pt x="223" y="144"/>
                    </a:cubicBezTo>
                    <a:cubicBezTo>
                      <a:pt x="223" y="148"/>
                      <a:pt x="223" y="150"/>
                      <a:pt x="223" y="151"/>
                    </a:cubicBezTo>
                    <a:close/>
                  </a:path>
                </a:pathLst>
              </a:custGeom>
              <a:solidFill>
                <a:srgbClr val="E2E2E2">
                  <a:alpha val="100000"/>
                </a:srgbClr>
              </a:solidFill>
              <a:ln w="9525">
                <a:noFill/>
              </a:ln>
            </p:spPr>
            <p:txBody>
              <a:bodyPr/>
              <a:lstStyle/>
              <a:p>
                <a:endParaRPr lang="zh-CN" altLang="en-US"/>
              </a:p>
            </p:txBody>
          </p:sp>
          <p:sp>
            <p:nvSpPr>
              <p:cNvPr id="10284" name="Freeform 65"/>
              <p:cNvSpPr/>
              <p:nvPr/>
            </p:nvSpPr>
            <p:spPr>
              <a:xfrm>
                <a:off x="10277476"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3" y="17"/>
                      <a:pt x="22" y="20"/>
                      <a:pt x="19" y="21"/>
                    </a:cubicBezTo>
                    <a:cubicBezTo>
                      <a:pt x="16" y="23"/>
                      <a:pt x="14" y="23"/>
                      <a:pt x="11" y="22"/>
                    </a:cubicBezTo>
                    <a:cubicBezTo>
                      <a:pt x="8" y="22"/>
                      <a:pt x="5" y="20"/>
                      <a:pt x="3" y="18"/>
                    </a:cubicBezTo>
                    <a:cubicBezTo>
                      <a:pt x="1" y="16"/>
                      <a:pt x="0" y="13"/>
                      <a:pt x="0" y="10"/>
                    </a:cubicBezTo>
                    <a:cubicBezTo>
                      <a:pt x="0" y="6"/>
                      <a:pt x="2" y="4"/>
                      <a:pt x="4" y="2"/>
                    </a:cubicBezTo>
                    <a:cubicBezTo>
                      <a:pt x="7" y="1"/>
                      <a:pt x="9" y="0"/>
                      <a:pt x="13" y="1"/>
                    </a:cubicBezTo>
                    <a:cubicBezTo>
                      <a:pt x="16" y="1"/>
                      <a:pt x="19" y="3"/>
                      <a:pt x="21" y="5"/>
                    </a:cubicBezTo>
                    <a:cubicBezTo>
                      <a:pt x="23" y="8"/>
                      <a:pt x="24" y="11"/>
                      <a:pt x="24" y="14"/>
                    </a:cubicBezTo>
                    <a:close/>
                  </a:path>
                </a:pathLst>
              </a:custGeom>
              <a:solidFill>
                <a:srgbClr val="84B9CF">
                  <a:alpha val="100000"/>
                </a:srgbClr>
              </a:solidFill>
              <a:ln w="9525">
                <a:noFill/>
              </a:ln>
            </p:spPr>
            <p:txBody>
              <a:bodyPr/>
              <a:lstStyle/>
              <a:p>
                <a:endParaRPr lang="zh-CN" altLang="en-US"/>
              </a:p>
            </p:txBody>
          </p:sp>
          <p:sp>
            <p:nvSpPr>
              <p:cNvPr id="10285" name="Freeform 66"/>
              <p:cNvSpPr/>
              <p:nvPr/>
            </p:nvSpPr>
            <p:spPr>
              <a:xfrm>
                <a:off x="10415588"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4" y="17"/>
                      <a:pt x="22" y="20"/>
                      <a:pt x="19" y="21"/>
                    </a:cubicBezTo>
                    <a:cubicBezTo>
                      <a:pt x="17" y="23"/>
                      <a:pt x="14" y="23"/>
                      <a:pt x="11" y="22"/>
                    </a:cubicBezTo>
                    <a:cubicBezTo>
                      <a:pt x="8" y="22"/>
                      <a:pt x="6" y="20"/>
                      <a:pt x="3" y="18"/>
                    </a:cubicBezTo>
                    <a:cubicBezTo>
                      <a:pt x="1" y="16"/>
                      <a:pt x="0" y="13"/>
                      <a:pt x="0" y="10"/>
                    </a:cubicBezTo>
                    <a:cubicBezTo>
                      <a:pt x="0" y="6"/>
                      <a:pt x="2" y="4"/>
                      <a:pt x="4" y="2"/>
                    </a:cubicBezTo>
                    <a:cubicBezTo>
                      <a:pt x="7" y="1"/>
                      <a:pt x="10" y="0"/>
                      <a:pt x="13" y="1"/>
                    </a:cubicBezTo>
                    <a:cubicBezTo>
                      <a:pt x="16" y="1"/>
                      <a:pt x="19" y="3"/>
                      <a:pt x="21" y="5"/>
                    </a:cubicBezTo>
                    <a:cubicBezTo>
                      <a:pt x="23" y="8"/>
                      <a:pt x="24" y="11"/>
                      <a:pt x="24" y="14"/>
                    </a:cubicBezTo>
                    <a:close/>
                  </a:path>
                </a:pathLst>
              </a:custGeom>
              <a:solidFill>
                <a:srgbClr val="DF5024">
                  <a:alpha val="100000"/>
                </a:srgbClr>
              </a:solidFill>
              <a:ln w="9525">
                <a:noFill/>
              </a:ln>
            </p:spPr>
            <p:txBody>
              <a:bodyPr/>
              <a:lstStyle/>
              <a:p>
                <a:endParaRPr lang="zh-CN" altLang="en-US"/>
              </a:p>
            </p:txBody>
          </p:sp>
          <p:sp>
            <p:nvSpPr>
              <p:cNvPr id="10286" name="Freeform 67"/>
              <p:cNvSpPr/>
              <p:nvPr/>
            </p:nvSpPr>
            <p:spPr>
              <a:xfrm>
                <a:off x="10555288" y="3590926"/>
                <a:ext cx="90488" cy="87313"/>
              </a:xfrm>
              <a:custGeom>
                <a:avLst/>
                <a:gdLst/>
                <a:ahLst/>
                <a:cxnLst>
                  <a:cxn ang="0">
                    <a:pos x="90488" y="53147"/>
                  </a:cxn>
                  <a:cxn ang="0">
                    <a:pos x="75407" y="79721"/>
                  </a:cxn>
                  <a:cxn ang="0">
                    <a:pos x="41474" y="83517"/>
                  </a:cxn>
                  <a:cxn ang="0">
                    <a:pos x="11311" y="68332"/>
                  </a:cxn>
                  <a:cxn ang="0">
                    <a:pos x="0" y="37962"/>
                  </a:cxn>
                  <a:cxn ang="0">
                    <a:pos x="18852" y="7592"/>
                  </a:cxn>
                  <a:cxn ang="0">
                    <a:pos x="49014" y="3796"/>
                  </a:cxn>
                  <a:cxn ang="0">
                    <a:pos x="79177" y="18981"/>
                  </a:cxn>
                  <a:cxn ang="0">
                    <a:pos x="90488" y="53147"/>
                  </a:cxn>
                </a:cxnLst>
                <a:rect l="0" t="0" r="0" b="0"/>
                <a:pathLst>
                  <a:path w="24" h="23">
                    <a:moveTo>
                      <a:pt x="24" y="14"/>
                    </a:moveTo>
                    <a:cubicBezTo>
                      <a:pt x="24" y="17"/>
                      <a:pt x="22" y="20"/>
                      <a:pt x="20" y="21"/>
                    </a:cubicBezTo>
                    <a:cubicBezTo>
                      <a:pt x="17" y="23"/>
                      <a:pt x="14" y="23"/>
                      <a:pt x="11" y="22"/>
                    </a:cubicBezTo>
                    <a:cubicBezTo>
                      <a:pt x="8" y="22"/>
                      <a:pt x="6" y="20"/>
                      <a:pt x="3" y="18"/>
                    </a:cubicBezTo>
                    <a:cubicBezTo>
                      <a:pt x="1" y="16"/>
                      <a:pt x="0" y="13"/>
                      <a:pt x="0" y="10"/>
                    </a:cubicBezTo>
                    <a:cubicBezTo>
                      <a:pt x="1" y="6"/>
                      <a:pt x="2" y="4"/>
                      <a:pt x="5" y="2"/>
                    </a:cubicBezTo>
                    <a:cubicBezTo>
                      <a:pt x="7" y="1"/>
                      <a:pt x="10" y="0"/>
                      <a:pt x="13" y="1"/>
                    </a:cubicBezTo>
                    <a:cubicBezTo>
                      <a:pt x="16" y="1"/>
                      <a:pt x="19" y="3"/>
                      <a:pt x="21" y="5"/>
                    </a:cubicBezTo>
                    <a:cubicBezTo>
                      <a:pt x="23" y="8"/>
                      <a:pt x="24" y="11"/>
                      <a:pt x="24" y="14"/>
                    </a:cubicBezTo>
                    <a:close/>
                  </a:path>
                </a:pathLst>
              </a:custGeom>
              <a:solidFill>
                <a:srgbClr val="F8D271">
                  <a:alpha val="100000"/>
                </a:srgbClr>
              </a:solidFill>
              <a:ln w="9525">
                <a:noFill/>
              </a:ln>
            </p:spPr>
            <p:txBody>
              <a:bodyPr/>
              <a:lstStyle/>
              <a:p>
                <a:endParaRPr lang="zh-CN" altLang="en-US"/>
              </a:p>
            </p:txBody>
          </p:sp>
          <p:sp>
            <p:nvSpPr>
              <p:cNvPr id="10287" name="Freeform 68"/>
              <p:cNvSpPr/>
              <p:nvPr/>
            </p:nvSpPr>
            <p:spPr>
              <a:xfrm>
                <a:off x="7926388" y="1978026"/>
                <a:ext cx="495300" cy="139700"/>
              </a:xfrm>
              <a:custGeom>
                <a:avLst/>
                <a:gdLst/>
                <a:ahLst/>
                <a:cxnLst>
                  <a:cxn ang="0">
                    <a:pos x="476539" y="90616"/>
                  </a:cxn>
                  <a:cxn ang="0">
                    <a:pos x="476539" y="120822"/>
                  </a:cxn>
                  <a:cxn ang="0">
                    <a:pos x="412750" y="139700"/>
                  </a:cxn>
                  <a:cxn ang="0">
                    <a:pos x="210127" y="90616"/>
                  </a:cxn>
                  <a:cxn ang="0">
                    <a:pos x="18761" y="49084"/>
                  </a:cxn>
                  <a:cxn ang="0">
                    <a:pos x="18761" y="18878"/>
                  </a:cxn>
                  <a:cxn ang="0">
                    <a:pos x="82550" y="0"/>
                  </a:cxn>
                  <a:cxn ang="0">
                    <a:pos x="285173" y="49084"/>
                  </a:cxn>
                  <a:cxn ang="0">
                    <a:pos x="476539" y="90616"/>
                  </a:cxn>
                </a:cxnLst>
                <a:rect l="0" t="0" r="0" b="0"/>
                <a:pathLst>
                  <a:path w="132" h="37">
                    <a:moveTo>
                      <a:pt x="127" y="24"/>
                    </a:moveTo>
                    <a:cubicBezTo>
                      <a:pt x="132" y="25"/>
                      <a:pt x="132" y="29"/>
                      <a:pt x="127" y="32"/>
                    </a:cubicBezTo>
                    <a:cubicBezTo>
                      <a:pt x="122" y="35"/>
                      <a:pt x="114" y="37"/>
                      <a:pt x="110" y="37"/>
                    </a:cubicBezTo>
                    <a:cubicBezTo>
                      <a:pt x="93" y="34"/>
                      <a:pt x="75" y="29"/>
                      <a:pt x="56" y="24"/>
                    </a:cubicBezTo>
                    <a:cubicBezTo>
                      <a:pt x="38" y="20"/>
                      <a:pt x="20" y="15"/>
                      <a:pt x="5" y="13"/>
                    </a:cubicBezTo>
                    <a:cubicBezTo>
                      <a:pt x="0" y="12"/>
                      <a:pt x="0" y="8"/>
                      <a:pt x="5" y="5"/>
                    </a:cubicBezTo>
                    <a:cubicBezTo>
                      <a:pt x="10" y="2"/>
                      <a:pt x="17" y="0"/>
                      <a:pt x="22" y="0"/>
                    </a:cubicBezTo>
                    <a:cubicBezTo>
                      <a:pt x="38" y="3"/>
                      <a:pt x="57" y="8"/>
                      <a:pt x="76" y="13"/>
                    </a:cubicBezTo>
                    <a:cubicBezTo>
                      <a:pt x="94" y="17"/>
                      <a:pt x="111" y="22"/>
                      <a:pt x="127" y="24"/>
                    </a:cubicBezTo>
                    <a:close/>
                  </a:path>
                </a:pathLst>
              </a:custGeom>
              <a:solidFill>
                <a:srgbClr val="E2E2E2">
                  <a:alpha val="100000"/>
                </a:srgbClr>
              </a:solidFill>
              <a:ln w="9525">
                <a:noFill/>
              </a:ln>
            </p:spPr>
            <p:txBody>
              <a:bodyPr/>
              <a:lstStyle/>
              <a:p>
                <a:endParaRPr lang="zh-CN" altLang="en-US"/>
              </a:p>
            </p:txBody>
          </p:sp>
          <p:sp>
            <p:nvSpPr>
              <p:cNvPr id="10288" name="Freeform 69"/>
              <p:cNvSpPr/>
              <p:nvPr/>
            </p:nvSpPr>
            <p:spPr>
              <a:xfrm>
                <a:off x="7881938" y="2312988"/>
                <a:ext cx="498475" cy="79375"/>
              </a:xfrm>
              <a:custGeom>
                <a:avLst/>
                <a:gdLst/>
                <a:ahLst/>
                <a:cxnLst>
                  <a:cxn ang="0">
                    <a:pos x="475987" y="3780"/>
                  </a:cxn>
                  <a:cxn ang="0">
                    <a:pos x="483483" y="30238"/>
                  </a:cxn>
                  <a:cxn ang="0">
                    <a:pos x="423516" y="64256"/>
                  </a:cxn>
                  <a:cxn ang="0">
                    <a:pos x="221128" y="71815"/>
                  </a:cxn>
                  <a:cxn ang="0">
                    <a:pos x="22488" y="75595"/>
                  </a:cxn>
                  <a:cxn ang="0">
                    <a:pos x="14992" y="49137"/>
                  </a:cxn>
                  <a:cxn ang="0">
                    <a:pos x="74959" y="15119"/>
                  </a:cxn>
                  <a:cxn ang="0">
                    <a:pos x="277347" y="7560"/>
                  </a:cxn>
                  <a:cxn ang="0">
                    <a:pos x="475987" y="3780"/>
                  </a:cxn>
                </a:cxnLst>
                <a:rect l="0" t="0" r="0" b="0"/>
                <a:pathLst>
                  <a:path w="133" h="21">
                    <a:moveTo>
                      <a:pt x="127" y="1"/>
                    </a:moveTo>
                    <a:cubicBezTo>
                      <a:pt x="132" y="0"/>
                      <a:pt x="133" y="4"/>
                      <a:pt x="129" y="8"/>
                    </a:cubicBezTo>
                    <a:cubicBezTo>
                      <a:pt x="125" y="13"/>
                      <a:pt x="118" y="17"/>
                      <a:pt x="113" y="17"/>
                    </a:cubicBezTo>
                    <a:cubicBezTo>
                      <a:pt x="97" y="19"/>
                      <a:pt x="78" y="19"/>
                      <a:pt x="59" y="19"/>
                    </a:cubicBezTo>
                    <a:cubicBezTo>
                      <a:pt x="40" y="19"/>
                      <a:pt x="21" y="19"/>
                      <a:pt x="6" y="20"/>
                    </a:cubicBezTo>
                    <a:cubicBezTo>
                      <a:pt x="1" y="21"/>
                      <a:pt x="0" y="17"/>
                      <a:pt x="4" y="13"/>
                    </a:cubicBezTo>
                    <a:cubicBezTo>
                      <a:pt x="8" y="8"/>
                      <a:pt x="15" y="4"/>
                      <a:pt x="20" y="4"/>
                    </a:cubicBezTo>
                    <a:cubicBezTo>
                      <a:pt x="36" y="2"/>
                      <a:pt x="55" y="2"/>
                      <a:pt x="74" y="2"/>
                    </a:cubicBezTo>
                    <a:cubicBezTo>
                      <a:pt x="93" y="2"/>
                      <a:pt x="111" y="2"/>
                      <a:pt x="127" y="1"/>
                    </a:cubicBezTo>
                    <a:close/>
                  </a:path>
                </a:pathLst>
              </a:custGeom>
              <a:solidFill>
                <a:srgbClr val="E2E2E2">
                  <a:alpha val="100000"/>
                </a:srgbClr>
              </a:solidFill>
              <a:ln w="9525">
                <a:noFill/>
              </a:ln>
            </p:spPr>
            <p:txBody>
              <a:bodyPr/>
              <a:lstStyle/>
              <a:p>
                <a:endParaRPr lang="zh-CN" altLang="en-US"/>
              </a:p>
            </p:txBody>
          </p:sp>
          <p:sp>
            <p:nvSpPr>
              <p:cNvPr id="10289" name="Freeform 70"/>
              <p:cNvSpPr/>
              <p:nvPr/>
            </p:nvSpPr>
            <p:spPr>
              <a:xfrm>
                <a:off x="8520113" y="1914526"/>
                <a:ext cx="731838" cy="868363"/>
              </a:xfrm>
              <a:custGeom>
                <a:avLst/>
                <a:gdLst/>
                <a:ahLst/>
                <a:cxnLst>
                  <a:cxn ang="0">
                    <a:pos x="303994" y="800698"/>
                  </a:cxn>
                  <a:cxn ang="0">
                    <a:pos x="270217" y="857086"/>
                  </a:cxn>
                  <a:cxn ang="0">
                    <a:pos x="232687" y="845808"/>
                  </a:cxn>
                  <a:cxn ang="0">
                    <a:pos x="150121" y="691683"/>
                  </a:cxn>
                  <a:cxn ang="0">
                    <a:pos x="3753" y="357119"/>
                  </a:cxn>
                  <a:cxn ang="0">
                    <a:pos x="240193" y="30073"/>
                  </a:cxn>
                  <a:cxn ang="0">
                    <a:pos x="394067" y="0"/>
                  </a:cxn>
                  <a:cxn ang="0">
                    <a:pos x="544187" y="26314"/>
                  </a:cxn>
                  <a:cxn ang="0">
                    <a:pos x="724332" y="330805"/>
                  </a:cxn>
                  <a:cxn ang="0">
                    <a:pos x="570458" y="676646"/>
                  </a:cxn>
                  <a:cxn ang="0">
                    <a:pos x="506657" y="793180"/>
                  </a:cxn>
                  <a:cxn ang="0">
                    <a:pos x="472880" y="849567"/>
                  </a:cxn>
                  <a:cxn ang="0">
                    <a:pos x="439103" y="838290"/>
                  </a:cxn>
                  <a:cxn ang="0">
                    <a:pos x="540434" y="639055"/>
                  </a:cxn>
                  <a:cxn ang="0">
                    <a:pos x="653025" y="372156"/>
                  </a:cxn>
                  <a:cxn ang="0">
                    <a:pos x="491645" y="105256"/>
                  </a:cxn>
                  <a:cxn ang="0">
                    <a:pos x="356536" y="78942"/>
                  </a:cxn>
                  <a:cxn ang="0">
                    <a:pos x="221428" y="105256"/>
                  </a:cxn>
                  <a:cxn ang="0">
                    <a:pos x="75060" y="308250"/>
                  </a:cxn>
                  <a:cxn ang="0">
                    <a:pos x="213922" y="624018"/>
                  </a:cxn>
                  <a:cxn ang="0">
                    <a:pos x="303994" y="800698"/>
                  </a:cxn>
                </a:cxnLst>
                <a:rect l="0" t="0" r="0" b="0"/>
                <a:pathLst>
                  <a:path w="195" h="231">
                    <a:moveTo>
                      <a:pt x="81" y="213"/>
                    </a:moveTo>
                    <a:cubicBezTo>
                      <a:pt x="81" y="218"/>
                      <a:pt x="77" y="224"/>
                      <a:pt x="72" y="228"/>
                    </a:cubicBezTo>
                    <a:cubicBezTo>
                      <a:pt x="66" y="231"/>
                      <a:pt x="62" y="230"/>
                      <a:pt x="62" y="225"/>
                    </a:cubicBezTo>
                    <a:cubicBezTo>
                      <a:pt x="62" y="210"/>
                      <a:pt x="52" y="198"/>
                      <a:pt x="40" y="184"/>
                    </a:cubicBezTo>
                    <a:cubicBezTo>
                      <a:pt x="23" y="164"/>
                      <a:pt x="2" y="140"/>
                      <a:pt x="1" y="95"/>
                    </a:cubicBezTo>
                    <a:cubicBezTo>
                      <a:pt x="0" y="52"/>
                      <a:pt x="28" y="22"/>
                      <a:pt x="64" y="8"/>
                    </a:cubicBezTo>
                    <a:cubicBezTo>
                      <a:pt x="77" y="3"/>
                      <a:pt x="91" y="0"/>
                      <a:pt x="105" y="0"/>
                    </a:cubicBezTo>
                    <a:cubicBezTo>
                      <a:pt x="119" y="0"/>
                      <a:pt x="133" y="2"/>
                      <a:pt x="145" y="7"/>
                    </a:cubicBezTo>
                    <a:cubicBezTo>
                      <a:pt x="174" y="19"/>
                      <a:pt x="195" y="45"/>
                      <a:pt x="193" y="88"/>
                    </a:cubicBezTo>
                    <a:cubicBezTo>
                      <a:pt x="191" y="137"/>
                      <a:pt x="170" y="160"/>
                      <a:pt x="152" y="180"/>
                    </a:cubicBezTo>
                    <a:cubicBezTo>
                      <a:pt x="143" y="190"/>
                      <a:pt x="135" y="198"/>
                      <a:pt x="135" y="211"/>
                    </a:cubicBezTo>
                    <a:cubicBezTo>
                      <a:pt x="135" y="216"/>
                      <a:pt x="131" y="222"/>
                      <a:pt x="126" y="226"/>
                    </a:cubicBezTo>
                    <a:cubicBezTo>
                      <a:pt x="121" y="229"/>
                      <a:pt x="117" y="228"/>
                      <a:pt x="117" y="223"/>
                    </a:cubicBezTo>
                    <a:cubicBezTo>
                      <a:pt x="117" y="199"/>
                      <a:pt x="129" y="186"/>
                      <a:pt x="144" y="170"/>
                    </a:cubicBezTo>
                    <a:cubicBezTo>
                      <a:pt x="157" y="155"/>
                      <a:pt x="173" y="138"/>
                      <a:pt x="174" y="99"/>
                    </a:cubicBezTo>
                    <a:cubicBezTo>
                      <a:pt x="176" y="62"/>
                      <a:pt x="157" y="38"/>
                      <a:pt x="131" y="28"/>
                    </a:cubicBezTo>
                    <a:cubicBezTo>
                      <a:pt x="120" y="23"/>
                      <a:pt x="107" y="21"/>
                      <a:pt x="95" y="21"/>
                    </a:cubicBezTo>
                    <a:cubicBezTo>
                      <a:pt x="82" y="21"/>
                      <a:pt x="70" y="23"/>
                      <a:pt x="59" y="28"/>
                    </a:cubicBezTo>
                    <a:cubicBezTo>
                      <a:pt x="36" y="36"/>
                      <a:pt x="19" y="55"/>
                      <a:pt x="20" y="82"/>
                    </a:cubicBezTo>
                    <a:cubicBezTo>
                      <a:pt x="21" y="123"/>
                      <a:pt x="40" y="146"/>
                      <a:pt x="57" y="166"/>
                    </a:cubicBezTo>
                    <a:cubicBezTo>
                      <a:pt x="70" y="181"/>
                      <a:pt x="81" y="194"/>
                      <a:pt x="81" y="213"/>
                    </a:cubicBezTo>
                    <a:close/>
                  </a:path>
                </a:pathLst>
              </a:custGeom>
              <a:solidFill>
                <a:srgbClr val="FFCE5C">
                  <a:alpha val="100000"/>
                </a:srgbClr>
              </a:solidFill>
              <a:ln w="9525">
                <a:noFill/>
              </a:ln>
            </p:spPr>
            <p:txBody>
              <a:bodyPr/>
              <a:lstStyle/>
              <a:p>
                <a:endParaRPr lang="zh-CN" altLang="en-US"/>
              </a:p>
            </p:txBody>
          </p:sp>
          <p:sp>
            <p:nvSpPr>
              <p:cNvPr id="10290" name="Freeform 71"/>
              <p:cNvSpPr/>
              <p:nvPr/>
            </p:nvSpPr>
            <p:spPr>
              <a:xfrm>
                <a:off x="8696326" y="2798763"/>
                <a:ext cx="376238" cy="142875"/>
              </a:xfrm>
              <a:custGeom>
                <a:avLst/>
                <a:gdLst/>
                <a:ahLst/>
                <a:cxnLst>
                  <a:cxn ang="0">
                    <a:pos x="7525" y="56398"/>
                  </a:cxn>
                  <a:cxn ang="0">
                    <a:pos x="15050" y="22559"/>
                  </a:cxn>
                  <a:cxn ang="0">
                    <a:pos x="48911" y="3760"/>
                  </a:cxn>
                  <a:cxn ang="0">
                    <a:pos x="199406" y="63918"/>
                  </a:cxn>
                  <a:cxn ang="0">
                    <a:pos x="364951" y="86477"/>
                  </a:cxn>
                  <a:cxn ang="0">
                    <a:pos x="368713" y="116556"/>
                  </a:cxn>
                  <a:cxn ang="0">
                    <a:pos x="334852" y="142875"/>
                  </a:cxn>
                  <a:cxn ang="0">
                    <a:pos x="161782" y="120316"/>
                  </a:cxn>
                  <a:cxn ang="0">
                    <a:pos x="7525" y="56398"/>
                  </a:cxn>
                </a:cxnLst>
                <a:rect l="0" t="0" r="0" b="0"/>
                <a:pathLst>
                  <a:path w="100" h="38">
                    <a:moveTo>
                      <a:pt x="2" y="15"/>
                    </a:moveTo>
                    <a:cubicBezTo>
                      <a:pt x="0" y="14"/>
                      <a:pt x="1" y="10"/>
                      <a:pt x="4" y="6"/>
                    </a:cubicBezTo>
                    <a:cubicBezTo>
                      <a:pt x="7" y="2"/>
                      <a:pt x="11" y="0"/>
                      <a:pt x="13" y="1"/>
                    </a:cubicBezTo>
                    <a:cubicBezTo>
                      <a:pt x="22" y="7"/>
                      <a:pt x="36" y="13"/>
                      <a:pt x="53" y="17"/>
                    </a:cubicBezTo>
                    <a:cubicBezTo>
                      <a:pt x="67" y="21"/>
                      <a:pt x="82" y="23"/>
                      <a:pt x="97" y="23"/>
                    </a:cubicBezTo>
                    <a:cubicBezTo>
                      <a:pt x="100" y="23"/>
                      <a:pt x="100" y="26"/>
                      <a:pt x="98" y="31"/>
                    </a:cubicBezTo>
                    <a:cubicBezTo>
                      <a:pt x="96" y="35"/>
                      <a:pt x="92" y="38"/>
                      <a:pt x="89" y="38"/>
                    </a:cubicBezTo>
                    <a:cubicBezTo>
                      <a:pt x="74" y="38"/>
                      <a:pt x="58" y="35"/>
                      <a:pt x="43" y="32"/>
                    </a:cubicBezTo>
                    <a:cubicBezTo>
                      <a:pt x="27" y="27"/>
                      <a:pt x="12" y="21"/>
                      <a:pt x="2" y="15"/>
                    </a:cubicBezTo>
                    <a:close/>
                  </a:path>
                </a:pathLst>
              </a:custGeom>
              <a:solidFill>
                <a:srgbClr val="84B9CF">
                  <a:alpha val="100000"/>
                </a:srgbClr>
              </a:solidFill>
              <a:ln w="9525">
                <a:noFill/>
              </a:ln>
            </p:spPr>
            <p:txBody>
              <a:bodyPr/>
              <a:lstStyle/>
              <a:p>
                <a:endParaRPr lang="zh-CN" altLang="en-US"/>
              </a:p>
            </p:txBody>
          </p:sp>
          <p:sp>
            <p:nvSpPr>
              <p:cNvPr id="10291" name="Freeform 72"/>
              <p:cNvSpPr/>
              <p:nvPr/>
            </p:nvSpPr>
            <p:spPr>
              <a:xfrm>
                <a:off x="8726488" y="2906713"/>
                <a:ext cx="319088" cy="128588"/>
              </a:xfrm>
              <a:custGeom>
                <a:avLst/>
                <a:gdLst/>
                <a:ahLst/>
                <a:cxnLst>
                  <a:cxn ang="0">
                    <a:pos x="7508" y="60512"/>
                  </a:cxn>
                  <a:cxn ang="0">
                    <a:pos x="11262" y="22692"/>
                  </a:cxn>
                  <a:cxn ang="0">
                    <a:pos x="45048" y="7564"/>
                  </a:cxn>
                  <a:cxn ang="0">
                    <a:pos x="168929" y="52948"/>
                  </a:cxn>
                  <a:cxn ang="0">
                    <a:pos x="304072" y="75640"/>
                  </a:cxn>
                  <a:cxn ang="0">
                    <a:pos x="311580" y="102114"/>
                  </a:cxn>
                  <a:cxn ang="0">
                    <a:pos x="277794" y="128588"/>
                  </a:cxn>
                  <a:cxn ang="0">
                    <a:pos x="135143" y="109678"/>
                  </a:cxn>
                  <a:cxn ang="0">
                    <a:pos x="7508" y="60512"/>
                  </a:cxn>
                </a:cxnLst>
                <a:rect l="0" t="0" r="0" b="0"/>
                <a:pathLst>
                  <a:path w="85" h="34">
                    <a:moveTo>
                      <a:pt x="2" y="16"/>
                    </a:moveTo>
                    <a:cubicBezTo>
                      <a:pt x="0" y="14"/>
                      <a:pt x="0" y="10"/>
                      <a:pt x="3" y="6"/>
                    </a:cubicBezTo>
                    <a:cubicBezTo>
                      <a:pt x="6" y="2"/>
                      <a:pt x="10" y="0"/>
                      <a:pt x="12" y="2"/>
                    </a:cubicBezTo>
                    <a:cubicBezTo>
                      <a:pt x="20" y="6"/>
                      <a:pt x="32" y="11"/>
                      <a:pt x="45" y="14"/>
                    </a:cubicBezTo>
                    <a:cubicBezTo>
                      <a:pt x="57" y="17"/>
                      <a:pt x="70" y="20"/>
                      <a:pt x="81" y="20"/>
                    </a:cubicBezTo>
                    <a:cubicBezTo>
                      <a:pt x="84" y="20"/>
                      <a:pt x="85" y="23"/>
                      <a:pt x="83" y="27"/>
                    </a:cubicBezTo>
                    <a:cubicBezTo>
                      <a:pt x="81" y="31"/>
                      <a:pt x="77" y="34"/>
                      <a:pt x="74" y="34"/>
                    </a:cubicBezTo>
                    <a:cubicBezTo>
                      <a:pt x="61" y="34"/>
                      <a:pt x="48" y="32"/>
                      <a:pt x="36" y="29"/>
                    </a:cubicBezTo>
                    <a:cubicBezTo>
                      <a:pt x="22" y="26"/>
                      <a:pt x="10" y="20"/>
                      <a:pt x="2" y="16"/>
                    </a:cubicBezTo>
                    <a:close/>
                  </a:path>
                </a:pathLst>
              </a:custGeom>
              <a:solidFill>
                <a:srgbClr val="84B9CF">
                  <a:alpha val="100000"/>
                </a:srgbClr>
              </a:solidFill>
              <a:ln w="9525">
                <a:noFill/>
              </a:ln>
            </p:spPr>
            <p:txBody>
              <a:bodyPr/>
              <a:lstStyle/>
              <a:p>
                <a:endParaRPr lang="zh-CN" altLang="en-US"/>
              </a:p>
            </p:txBody>
          </p:sp>
          <p:sp>
            <p:nvSpPr>
              <p:cNvPr id="10292" name="Freeform 73"/>
              <p:cNvSpPr/>
              <p:nvPr/>
            </p:nvSpPr>
            <p:spPr>
              <a:xfrm>
                <a:off x="8756651" y="3038476"/>
                <a:ext cx="261938" cy="90488"/>
              </a:xfrm>
              <a:custGeom>
                <a:avLst/>
                <a:gdLst/>
                <a:ahLst/>
                <a:cxnLst>
                  <a:cxn ang="0">
                    <a:pos x="7484" y="56555"/>
                  </a:cxn>
                  <a:cxn ang="0">
                    <a:pos x="11226" y="22622"/>
                  </a:cxn>
                  <a:cxn ang="0">
                    <a:pos x="44904" y="3770"/>
                  </a:cxn>
                  <a:cxn ang="0">
                    <a:pos x="142195" y="30163"/>
                  </a:cxn>
                  <a:cxn ang="0">
                    <a:pos x="243228" y="26392"/>
                  </a:cxn>
                  <a:cxn ang="0">
                    <a:pos x="258196" y="49014"/>
                  </a:cxn>
                  <a:cxn ang="0">
                    <a:pos x="224518" y="79177"/>
                  </a:cxn>
                  <a:cxn ang="0">
                    <a:pos x="112259" y="86718"/>
                  </a:cxn>
                  <a:cxn ang="0">
                    <a:pos x="7484" y="56555"/>
                  </a:cxn>
                </a:cxnLst>
                <a:rect l="0" t="0" r="0" b="0"/>
                <a:pathLst>
                  <a:path w="70" h="24">
                    <a:moveTo>
                      <a:pt x="2" y="15"/>
                    </a:moveTo>
                    <a:cubicBezTo>
                      <a:pt x="0" y="14"/>
                      <a:pt x="0" y="10"/>
                      <a:pt x="3" y="6"/>
                    </a:cubicBezTo>
                    <a:cubicBezTo>
                      <a:pt x="6" y="2"/>
                      <a:pt x="10" y="0"/>
                      <a:pt x="12" y="1"/>
                    </a:cubicBezTo>
                    <a:cubicBezTo>
                      <a:pt x="18" y="4"/>
                      <a:pt x="28" y="7"/>
                      <a:pt x="38" y="8"/>
                    </a:cubicBezTo>
                    <a:cubicBezTo>
                      <a:pt x="47" y="9"/>
                      <a:pt x="57" y="9"/>
                      <a:pt x="65" y="7"/>
                    </a:cubicBezTo>
                    <a:cubicBezTo>
                      <a:pt x="69" y="6"/>
                      <a:pt x="70" y="9"/>
                      <a:pt x="69" y="13"/>
                    </a:cubicBezTo>
                    <a:cubicBezTo>
                      <a:pt x="67" y="17"/>
                      <a:pt x="63" y="21"/>
                      <a:pt x="60" y="21"/>
                    </a:cubicBezTo>
                    <a:cubicBezTo>
                      <a:pt x="50" y="23"/>
                      <a:pt x="40" y="24"/>
                      <a:pt x="30" y="23"/>
                    </a:cubicBezTo>
                    <a:cubicBezTo>
                      <a:pt x="19" y="21"/>
                      <a:pt x="9" y="18"/>
                      <a:pt x="2" y="15"/>
                    </a:cubicBezTo>
                    <a:close/>
                  </a:path>
                </a:pathLst>
              </a:custGeom>
              <a:solidFill>
                <a:srgbClr val="84B9CF">
                  <a:alpha val="100000"/>
                </a:srgbClr>
              </a:solidFill>
              <a:ln w="9525">
                <a:noFill/>
              </a:ln>
            </p:spPr>
            <p:txBody>
              <a:bodyPr/>
              <a:lstStyle/>
              <a:p>
                <a:endParaRPr lang="zh-CN" altLang="en-US"/>
              </a:p>
            </p:txBody>
          </p:sp>
          <p:sp>
            <p:nvSpPr>
              <p:cNvPr id="10293" name="Freeform 74"/>
              <p:cNvSpPr/>
              <p:nvPr/>
            </p:nvSpPr>
            <p:spPr>
              <a:xfrm>
                <a:off x="9331326" y="1892301"/>
                <a:ext cx="390525" cy="222250"/>
              </a:xfrm>
              <a:custGeom>
                <a:avLst/>
                <a:gdLst/>
                <a:ahLst/>
                <a:cxnLst>
                  <a:cxn ang="0">
                    <a:pos x="18775" y="214716"/>
                  </a:cxn>
                  <a:cxn ang="0">
                    <a:pos x="3755" y="195881"/>
                  </a:cxn>
                  <a:cxn ang="0">
                    <a:pos x="41306" y="146911"/>
                  </a:cxn>
                  <a:cxn ang="0">
                    <a:pos x="206528" y="75339"/>
                  </a:cxn>
                  <a:cxn ang="0">
                    <a:pos x="367995" y="7534"/>
                  </a:cxn>
                  <a:cxn ang="0">
                    <a:pos x="383015" y="26369"/>
                  </a:cxn>
                  <a:cxn ang="0">
                    <a:pos x="345464" y="75339"/>
                  </a:cxn>
                  <a:cxn ang="0">
                    <a:pos x="180242" y="146911"/>
                  </a:cxn>
                  <a:cxn ang="0">
                    <a:pos x="18775" y="214716"/>
                  </a:cxn>
                </a:cxnLst>
                <a:rect l="0" t="0" r="0" b="0"/>
                <a:pathLst>
                  <a:path w="104" h="59">
                    <a:moveTo>
                      <a:pt x="5" y="57"/>
                    </a:moveTo>
                    <a:cubicBezTo>
                      <a:pt x="1" y="59"/>
                      <a:pt x="0" y="57"/>
                      <a:pt x="1" y="52"/>
                    </a:cubicBezTo>
                    <a:cubicBezTo>
                      <a:pt x="3" y="47"/>
                      <a:pt x="7" y="41"/>
                      <a:pt x="11" y="39"/>
                    </a:cubicBezTo>
                    <a:cubicBezTo>
                      <a:pt x="24" y="33"/>
                      <a:pt x="40" y="26"/>
                      <a:pt x="55" y="20"/>
                    </a:cubicBezTo>
                    <a:cubicBezTo>
                      <a:pt x="71" y="14"/>
                      <a:pt x="86" y="8"/>
                      <a:pt x="98" y="2"/>
                    </a:cubicBezTo>
                    <a:cubicBezTo>
                      <a:pt x="102" y="0"/>
                      <a:pt x="104" y="2"/>
                      <a:pt x="102" y="7"/>
                    </a:cubicBezTo>
                    <a:cubicBezTo>
                      <a:pt x="100" y="12"/>
                      <a:pt x="96" y="18"/>
                      <a:pt x="92" y="20"/>
                    </a:cubicBezTo>
                    <a:cubicBezTo>
                      <a:pt x="79" y="26"/>
                      <a:pt x="64" y="32"/>
                      <a:pt x="48" y="39"/>
                    </a:cubicBezTo>
                    <a:cubicBezTo>
                      <a:pt x="33" y="45"/>
                      <a:pt x="18" y="51"/>
                      <a:pt x="5" y="57"/>
                    </a:cubicBezTo>
                    <a:close/>
                  </a:path>
                </a:pathLst>
              </a:custGeom>
              <a:solidFill>
                <a:srgbClr val="E2E2E2">
                  <a:alpha val="100000"/>
                </a:srgbClr>
              </a:solidFill>
              <a:ln w="9525">
                <a:noFill/>
              </a:ln>
            </p:spPr>
            <p:txBody>
              <a:bodyPr/>
              <a:lstStyle/>
              <a:p>
                <a:endParaRPr lang="zh-CN" altLang="en-US"/>
              </a:p>
            </p:txBody>
          </p:sp>
          <p:sp>
            <p:nvSpPr>
              <p:cNvPr id="10294" name="Freeform 75"/>
              <p:cNvSpPr/>
              <p:nvPr/>
            </p:nvSpPr>
            <p:spPr>
              <a:xfrm>
                <a:off x="9337676" y="2276476"/>
                <a:ext cx="420688" cy="112713"/>
              </a:xfrm>
              <a:custGeom>
                <a:avLst/>
                <a:gdLst/>
                <a:ahLst/>
                <a:cxnLst>
                  <a:cxn ang="0">
                    <a:pos x="15025" y="112713"/>
                  </a:cxn>
                  <a:cxn ang="0">
                    <a:pos x="11268" y="82656"/>
                  </a:cxn>
                  <a:cxn ang="0">
                    <a:pos x="52586" y="45085"/>
                  </a:cxn>
                  <a:cxn ang="0">
                    <a:pos x="232881" y="22543"/>
                  </a:cxn>
                  <a:cxn ang="0">
                    <a:pos x="232881" y="22543"/>
                  </a:cxn>
                  <a:cxn ang="0">
                    <a:pos x="409420" y="0"/>
                  </a:cxn>
                  <a:cxn ang="0">
                    <a:pos x="413176" y="30057"/>
                  </a:cxn>
                  <a:cxn ang="0">
                    <a:pos x="368102" y="67628"/>
                  </a:cxn>
                  <a:cxn ang="0">
                    <a:pos x="191563" y="90170"/>
                  </a:cxn>
                  <a:cxn ang="0">
                    <a:pos x="191563" y="90170"/>
                  </a:cxn>
                  <a:cxn ang="0">
                    <a:pos x="191563" y="90170"/>
                  </a:cxn>
                  <a:cxn ang="0">
                    <a:pos x="15025" y="112713"/>
                  </a:cxn>
                </a:cxnLst>
                <a:rect l="0" t="0" r="0" b="0"/>
                <a:pathLst>
                  <a:path w="112" h="30">
                    <a:moveTo>
                      <a:pt x="4" y="30"/>
                    </a:moveTo>
                    <a:cubicBezTo>
                      <a:pt x="1" y="30"/>
                      <a:pt x="0" y="27"/>
                      <a:pt x="3" y="22"/>
                    </a:cubicBezTo>
                    <a:cubicBezTo>
                      <a:pt x="6" y="17"/>
                      <a:pt x="11" y="12"/>
                      <a:pt x="14" y="12"/>
                    </a:cubicBezTo>
                    <a:cubicBezTo>
                      <a:pt x="28" y="9"/>
                      <a:pt x="45" y="7"/>
                      <a:pt x="62" y="6"/>
                    </a:cubicBezTo>
                    <a:cubicBezTo>
                      <a:pt x="62" y="6"/>
                      <a:pt x="62" y="6"/>
                      <a:pt x="62" y="6"/>
                    </a:cubicBezTo>
                    <a:cubicBezTo>
                      <a:pt x="78" y="4"/>
                      <a:pt x="95" y="3"/>
                      <a:pt x="109" y="0"/>
                    </a:cubicBezTo>
                    <a:cubicBezTo>
                      <a:pt x="112" y="0"/>
                      <a:pt x="112" y="3"/>
                      <a:pt x="110" y="8"/>
                    </a:cubicBezTo>
                    <a:cubicBezTo>
                      <a:pt x="107" y="13"/>
                      <a:pt x="102" y="18"/>
                      <a:pt x="98" y="18"/>
                    </a:cubicBezTo>
                    <a:cubicBezTo>
                      <a:pt x="84" y="21"/>
                      <a:pt x="67" y="23"/>
                      <a:pt x="51" y="24"/>
                    </a:cubicBezTo>
                    <a:cubicBezTo>
                      <a:pt x="51" y="24"/>
                      <a:pt x="51" y="24"/>
                      <a:pt x="51" y="24"/>
                    </a:cubicBezTo>
                    <a:cubicBezTo>
                      <a:pt x="51" y="24"/>
                      <a:pt x="51" y="24"/>
                      <a:pt x="51" y="24"/>
                    </a:cubicBezTo>
                    <a:cubicBezTo>
                      <a:pt x="34" y="26"/>
                      <a:pt x="18" y="27"/>
                      <a:pt x="4" y="30"/>
                    </a:cubicBezTo>
                    <a:close/>
                  </a:path>
                </a:pathLst>
              </a:custGeom>
              <a:solidFill>
                <a:srgbClr val="E2E2E2">
                  <a:alpha val="100000"/>
                </a:srgbClr>
              </a:solidFill>
              <a:ln w="9525">
                <a:noFill/>
              </a:ln>
            </p:spPr>
            <p:txBody>
              <a:bodyPr/>
              <a:lstStyle/>
              <a:p>
                <a:endParaRPr lang="zh-CN" altLang="en-US"/>
              </a:p>
            </p:txBody>
          </p:sp>
          <p:sp>
            <p:nvSpPr>
              <p:cNvPr id="10295" name="Freeform 76"/>
              <p:cNvSpPr/>
              <p:nvPr/>
            </p:nvSpPr>
            <p:spPr>
              <a:xfrm>
                <a:off x="9267826" y="2560638"/>
                <a:ext cx="344488" cy="114300"/>
              </a:xfrm>
              <a:custGeom>
                <a:avLst/>
                <a:gdLst/>
                <a:ahLst/>
                <a:cxnLst>
                  <a:cxn ang="0">
                    <a:pos x="7489" y="41910"/>
                  </a:cxn>
                  <a:cxn ang="0">
                    <a:pos x="14978" y="19050"/>
                  </a:cxn>
                  <a:cxn ang="0">
                    <a:pos x="56167" y="0"/>
                  </a:cxn>
                  <a:cxn ang="0">
                    <a:pos x="198455" y="38100"/>
                  </a:cxn>
                  <a:cxn ang="0">
                    <a:pos x="198455" y="38100"/>
                  </a:cxn>
                  <a:cxn ang="0">
                    <a:pos x="333255" y="72390"/>
                  </a:cxn>
                  <a:cxn ang="0">
                    <a:pos x="329510" y="95250"/>
                  </a:cxn>
                  <a:cxn ang="0">
                    <a:pos x="288321" y="110490"/>
                  </a:cxn>
                  <a:cxn ang="0">
                    <a:pos x="146033" y="76200"/>
                  </a:cxn>
                  <a:cxn ang="0">
                    <a:pos x="146033" y="76200"/>
                  </a:cxn>
                  <a:cxn ang="0">
                    <a:pos x="146033" y="76200"/>
                  </a:cxn>
                  <a:cxn ang="0">
                    <a:pos x="7489" y="41910"/>
                  </a:cxn>
                </a:cxnLst>
                <a:rect l="0" t="0" r="0" b="0"/>
                <a:pathLst>
                  <a:path w="92" h="30">
                    <a:moveTo>
                      <a:pt x="2" y="11"/>
                    </a:moveTo>
                    <a:cubicBezTo>
                      <a:pt x="0" y="11"/>
                      <a:pt x="0" y="8"/>
                      <a:pt x="4" y="5"/>
                    </a:cubicBezTo>
                    <a:cubicBezTo>
                      <a:pt x="7" y="2"/>
                      <a:pt x="12" y="0"/>
                      <a:pt x="15" y="0"/>
                    </a:cubicBezTo>
                    <a:cubicBezTo>
                      <a:pt x="27" y="2"/>
                      <a:pt x="40" y="6"/>
                      <a:pt x="53" y="10"/>
                    </a:cubicBezTo>
                    <a:cubicBezTo>
                      <a:pt x="53" y="10"/>
                      <a:pt x="53" y="10"/>
                      <a:pt x="53" y="10"/>
                    </a:cubicBezTo>
                    <a:cubicBezTo>
                      <a:pt x="65" y="13"/>
                      <a:pt x="78" y="17"/>
                      <a:pt x="89" y="19"/>
                    </a:cubicBezTo>
                    <a:cubicBezTo>
                      <a:pt x="92" y="19"/>
                      <a:pt x="91" y="22"/>
                      <a:pt x="88" y="25"/>
                    </a:cubicBezTo>
                    <a:cubicBezTo>
                      <a:pt x="84" y="28"/>
                      <a:pt x="79" y="30"/>
                      <a:pt x="77" y="29"/>
                    </a:cubicBezTo>
                    <a:cubicBezTo>
                      <a:pt x="65" y="27"/>
                      <a:pt x="52" y="24"/>
                      <a:pt x="39" y="20"/>
                    </a:cubicBezTo>
                    <a:cubicBezTo>
                      <a:pt x="39" y="20"/>
                      <a:pt x="39" y="20"/>
                      <a:pt x="39" y="20"/>
                    </a:cubicBezTo>
                    <a:cubicBezTo>
                      <a:pt x="39" y="20"/>
                      <a:pt x="39" y="20"/>
                      <a:pt x="39" y="20"/>
                    </a:cubicBezTo>
                    <a:cubicBezTo>
                      <a:pt x="26" y="17"/>
                      <a:pt x="14" y="13"/>
                      <a:pt x="2" y="11"/>
                    </a:cubicBezTo>
                    <a:close/>
                  </a:path>
                </a:pathLst>
              </a:custGeom>
              <a:solidFill>
                <a:srgbClr val="E2E2E2">
                  <a:alpha val="100000"/>
                </a:srgbClr>
              </a:solidFill>
              <a:ln w="9525">
                <a:noFill/>
              </a:ln>
            </p:spPr>
            <p:txBody>
              <a:bodyPr/>
              <a:lstStyle/>
              <a:p>
                <a:endParaRPr lang="zh-CN" altLang="en-US"/>
              </a:p>
            </p:txBody>
          </p:sp>
          <p:sp>
            <p:nvSpPr>
              <p:cNvPr id="10296" name="Freeform 77"/>
              <p:cNvSpPr/>
              <p:nvPr/>
            </p:nvSpPr>
            <p:spPr>
              <a:xfrm>
                <a:off x="9224963" y="1546226"/>
                <a:ext cx="263525" cy="373063"/>
              </a:xfrm>
              <a:custGeom>
                <a:avLst/>
                <a:gdLst/>
                <a:ahLst/>
                <a:cxnLst>
                  <a:cxn ang="0">
                    <a:pos x="26353" y="361758"/>
                  </a:cxn>
                  <a:cxn ang="0">
                    <a:pos x="3765" y="350453"/>
                  </a:cxn>
                  <a:cxn ang="0">
                    <a:pos x="15059" y="290160"/>
                  </a:cxn>
                  <a:cxn ang="0">
                    <a:pos x="127998" y="146964"/>
                  </a:cxn>
                  <a:cxn ang="0">
                    <a:pos x="240937" y="11305"/>
                  </a:cxn>
                  <a:cxn ang="0">
                    <a:pos x="259760" y="22610"/>
                  </a:cxn>
                  <a:cxn ang="0">
                    <a:pos x="248466" y="82903"/>
                  </a:cxn>
                  <a:cxn ang="0">
                    <a:pos x="135527" y="222330"/>
                  </a:cxn>
                  <a:cxn ang="0">
                    <a:pos x="26353" y="361758"/>
                  </a:cxn>
                </a:cxnLst>
                <a:rect l="0" t="0" r="0" b="0"/>
                <a:pathLst>
                  <a:path w="70" h="99">
                    <a:moveTo>
                      <a:pt x="7" y="96"/>
                    </a:moveTo>
                    <a:cubicBezTo>
                      <a:pt x="5" y="99"/>
                      <a:pt x="2" y="98"/>
                      <a:pt x="1" y="93"/>
                    </a:cubicBezTo>
                    <a:cubicBezTo>
                      <a:pt x="0" y="88"/>
                      <a:pt x="2" y="81"/>
                      <a:pt x="4" y="77"/>
                    </a:cubicBezTo>
                    <a:cubicBezTo>
                      <a:pt x="12" y="65"/>
                      <a:pt x="23" y="52"/>
                      <a:pt x="34" y="39"/>
                    </a:cubicBezTo>
                    <a:cubicBezTo>
                      <a:pt x="45" y="27"/>
                      <a:pt x="56" y="15"/>
                      <a:pt x="64" y="3"/>
                    </a:cubicBezTo>
                    <a:cubicBezTo>
                      <a:pt x="66" y="0"/>
                      <a:pt x="69" y="1"/>
                      <a:pt x="69" y="6"/>
                    </a:cubicBezTo>
                    <a:cubicBezTo>
                      <a:pt x="70" y="11"/>
                      <a:pt x="69" y="18"/>
                      <a:pt x="66" y="22"/>
                    </a:cubicBezTo>
                    <a:cubicBezTo>
                      <a:pt x="58" y="34"/>
                      <a:pt x="47" y="46"/>
                      <a:pt x="36" y="59"/>
                    </a:cubicBezTo>
                    <a:cubicBezTo>
                      <a:pt x="26" y="72"/>
                      <a:pt x="15" y="84"/>
                      <a:pt x="7" y="96"/>
                    </a:cubicBezTo>
                    <a:close/>
                  </a:path>
                </a:pathLst>
              </a:custGeom>
              <a:solidFill>
                <a:srgbClr val="E2E2E2">
                  <a:alpha val="100000"/>
                </a:srgbClr>
              </a:solidFill>
              <a:ln w="9525">
                <a:noFill/>
              </a:ln>
            </p:spPr>
            <p:txBody>
              <a:bodyPr/>
              <a:lstStyle/>
              <a:p>
                <a:endParaRPr lang="zh-CN" altLang="en-US"/>
              </a:p>
            </p:txBody>
          </p:sp>
          <p:sp>
            <p:nvSpPr>
              <p:cNvPr id="10297" name="Freeform 78"/>
              <p:cNvSpPr/>
              <p:nvPr/>
            </p:nvSpPr>
            <p:spPr>
              <a:xfrm>
                <a:off x="8974138" y="1408113"/>
                <a:ext cx="150813" cy="431800"/>
              </a:xfrm>
              <a:custGeom>
                <a:avLst/>
                <a:gdLst/>
                <a:ahLst/>
                <a:cxnLst>
                  <a:cxn ang="0">
                    <a:pos x="41474" y="416781"/>
                  </a:cxn>
                  <a:cxn ang="0">
                    <a:pos x="15081" y="413026"/>
                  </a:cxn>
                  <a:cxn ang="0">
                    <a:pos x="3770" y="356704"/>
                  </a:cxn>
                  <a:cxn ang="0">
                    <a:pos x="56555" y="180230"/>
                  </a:cxn>
                  <a:cxn ang="0">
                    <a:pos x="109339" y="15019"/>
                  </a:cxn>
                  <a:cxn ang="0">
                    <a:pos x="135732" y="15019"/>
                  </a:cxn>
                  <a:cxn ang="0">
                    <a:pos x="147043" y="75096"/>
                  </a:cxn>
                  <a:cxn ang="0">
                    <a:pos x="94258" y="247816"/>
                  </a:cxn>
                  <a:cxn ang="0">
                    <a:pos x="41474" y="416781"/>
                  </a:cxn>
                </a:cxnLst>
                <a:rect l="0" t="0" r="0" b="0"/>
                <a:pathLst>
                  <a:path w="40" h="115">
                    <a:moveTo>
                      <a:pt x="11" y="111"/>
                    </a:moveTo>
                    <a:cubicBezTo>
                      <a:pt x="10" y="115"/>
                      <a:pt x="7" y="115"/>
                      <a:pt x="4" y="110"/>
                    </a:cubicBezTo>
                    <a:cubicBezTo>
                      <a:pt x="2" y="106"/>
                      <a:pt x="0" y="99"/>
                      <a:pt x="1" y="95"/>
                    </a:cubicBezTo>
                    <a:cubicBezTo>
                      <a:pt x="5" y="80"/>
                      <a:pt x="10" y="64"/>
                      <a:pt x="15" y="48"/>
                    </a:cubicBezTo>
                    <a:cubicBezTo>
                      <a:pt x="21" y="33"/>
                      <a:pt x="26" y="17"/>
                      <a:pt x="29" y="4"/>
                    </a:cubicBezTo>
                    <a:cubicBezTo>
                      <a:pt x="30" y="0"/>
                      <a:pt x="33" y="0"/>
                      <a:pt x="36" y="4"/>
                    </a:cubicBezTo>
                    <a:cubicBezTo>
                      <a:pt x="38" y="9"/>
                      <a:pt x="40" y="16"/>
                      <a:pt x="39" y="20"/>
                    </a:cubicBezTo>
                    <a:cubicBezTo>
                      <a:pt x="35" y="34"/>
                      <a:pt x="30" y="50"/>
                      <a:pt x="25" y="66"/>
                    </a:cubicBezTo>
                    <a:cubicBezTo>
                      <a:pt x="19" y="82"/>
                      <a:pt x="14" y="97"/>
                      <a:pt x="11" y="111"/>
                    </a:cubicBezTo>
                    <a:close/>
                  </a:path>
                </a:pathLst>
              </a:custGeom>
              <a:solidFill>
                <a:srgbClr val="E2E2E2">
                  <a:alpha val="100000"/>
                </a:srgbClr>
              </a:solidFill>
              <a:ln w="9525">
                <a:noFill/>
              </a:ln>
            </p:spPr>
            <p:txBody>
              <a:bodyPr/>
              <a:lstStyle/>
              <a:p>
                <a:endParaRPr lang="zh-CN" altLang="en-US"/>
              </a:p>
            </p:txBody>
          </p:sp>
          <p:sp>
            <p:nvSpPr>
              <p:cNvPr id="10298" name="Freeform 79"/>
              <p:cNvSpPr/>
              <p:nvPr/>
            </p:nvSpPr>
            <p:spPr>
              <a:xfrm>
                <a:off x="8640763" y="1430338"/>
                <a:ext cx="119063" cy="428625"/>
              </a:xfrm>
              <a:custGeom>
                <a:avLst/>
                <a:gdLst/>
                <a:ahLst/>
                <a:cxnLst>
                  <a:cxn ang="0">
                    <a:pos x="115342" y="409826"/>
                  </a:cxn>
                  <a:cxn ang="0">
                    <a:pos x="93018" y="417345"/>
                  </a:cxn>
                  <a:cxn ang="0">
                    <a:pos x="55811" y="372227"/>
                  </a:cxn>
                  <a:cxn ang="0">
                    <a:pos x="29766" y="191753"/>
                  </a:cxn>
                  <a:cxn ang="0">
                    <a:pos x="3721" y="18799"/>
                  </a:cxn>
                  <a:cxn ang="0">
                    <a:pos x="26045" y="11280"/>
                  </a:cxn>
                  <a:cxn ang="0">
                    <a:pos x="63252" y="56398"/>
                  </a:cxn>
                  <a:cxn ang="0">
                    <a:pos x="89297" y="236872"/>
                  </a:cxn>
                  <a:cxn ang="0">
                    <a:pos x="115342" y="409826"/>
                  </a:cxn>
                </a:cxnLst>
                <a:rect l="0" t="0" r="0" b="0"/>
                <a:pathLst>
                  <a:path w="32" h="114">
                    <a:moveTo>
                      <a:pt x="31" y="109"/>
                    </a:moveTo>
                    <a:cubicBezTo>
                      <a:pt x="32" y="113"/>
                      <a:pt x="29" y="114"/>
                      <a:pt x="25" y="111"/>
                    </a:cubicBezTo>
                    <a:cubicBezTo>
                      <a:pt x="21" y="109"/>
                      <a:pt x="16" y="103"/>
                      <a:pt x="15" y="99"/>
                    </a:cubicBezTo>
                    <a:cubicBezTo>
                      <a:pt x="12" y="85"/>
                      <a:pt x="10" y="68"/>
                      <a:pt x="8" y="51"/>
                    </a:cubicBezTo>
                    <a:cubicBezTo>
                      <a:pt x="6" y="35"/>
                      <a:pt x="4" y="18"/>
                      <a:pt x="1" y="5"/>
                    </a:cubicBezTo>
                    <a:cubicBezTo>
                      <a:pt x="0" y="1"/>
                      <a:pt x="3" y="0"/>
                      <a:pt x="7" y="3"/>
                    </a:cubicBezTo>
                    <a:cubicBezTo>
                      <a:pt x="12" y="5"/>
                      <a:pt x="16" y="11"/>
                      <a:pt x="17" y="15"/>
                    </a:cubicBezTo>
                    <a:cubicBezTo>
                      <a:pt x="20" y="29"/>
                      <a:pt x="22" y="46"/>
                      <a:pt x="24" y="63"/>
                    </a:cubicBezTo>
                    <a:cubicBezTo>
                      <a:pt x="26" y="79"/>
                      <a:pt x="28" y="95"/>
                      <a:pt x="31" y="109"/>
                    </a:cubicBezTo>
                    <a:close/>
                  </a:path>
                </a:pathLst>
              </a:custGeom>
              <a:solidFill>
                <a:srgbClr val="E2E2E2">
                  <a:alpha val="100000"/>
                </a:srgbClr>
              </a:solidFill>
              <a:ln w="9525">
                <a:noFill/>
              </a:ln>
            </p:spPr>
            <p:txBody>
              <a:bodyPr/>
              <a:lstStyle/>
              <a:p>
                <a:endParaRPr lang="zh-CN" altLang="en-US"/>
              </a:p>
            </p:txBody>
          </p:sp>
          <p:sp>
            <p:nvSpPr>
              <p:cNvPr id="10299" name="Freeform 80"/>
              <p:cNvSpPr/>
              <p:nvPr/>
            </p:nvSpPr>
            <p:spPr>
              <a:xfrm>
                <a:off x="8231188" y="1598613"/>
                <a:ext cx="303213" cy="334963"/>
              </a:xfrm>
              <a:custGeom>
                <a:avLst/>
                <a:gdLst/>
                <a:ahLst/>
                <a:cxnLst>
                  <a:cxn ang="0">
                    <a:pos x="291983" y="316145"/>
                  </a:cxn>
                  <a:cxn ang="0">
                    <a:pos x="277009" y="334963"/>
                  </a:cxn>
                  <a:cxn ang="0">
                    <a:pos x="224602" y="308618"/>
                  </a:cxn>
                  <a:cxn ang="0">
                    <a:pos x="116044" y="161836"/>
                  </a:cxn>
                  <a:cxn ang="0">
                    <a:pos x="11230" y="18818"/>
                  </a:cxn>
                  <a:cxn ang="0">
                    <a:pos x="26204" y="3764"/>
                  </a:cxn>
                  <a:cxn ang="0">
                    <a:pos x="82354" y="26345"/>
                  </a:cxn>
                  <a:cxn ang="0">
                    <a:pos x="190912" y="173127"/>
                  </a:cxn>
                  <a:cxn ang="0">
                    <a:pos x="291983" y="316145"/>
                  </a:cxn>
                </a:cxnLst>
                <a:rect l="0" t="0" r="0" b="0"/>
                <a:pathLst>
                  <a:path w="81" h="89">
                    <a:moveTo>
                      <a:pt x="78" y="84"/>
                    </a:moveTo>
                    <a:cubicBezTo>
                      <a:pt x="81" y="87"/>
                      <a:pt x="79" y="89"/>
                      <a:pt x="74" y="89"/>
                    </a:cubicBezTo>
                    <a:cubicBezTo>
                      <a:pt x="69" y="88"/>
                      <a:pt x="62" y="85"/>
                      <a:pt x="60" y="82"/>
                    </a:cubicBezTo>
                    <a:cubicBezTo>
                      <a:pt x="50" y="71"/>
                      <a:pt x="41" y="57"/>
                      <a:pt x="31" y="43"/>
                    </a:cubicBezTo>
                    <a:cubicBezTo>
                      <a:pt x="21" y="30"/>
                      <a:pt x="12" y="16"/>
                      <a:pt x="3" y="5"/>
                    </a:cubicBezTo>
                    <a:cubicBezTo>
                      <a:pt x="0" y="2"/>
                      <a:pt x="2" y="0"/>
                      <a:pt x="7" y="1"/>
                    </a:cubicBezTo>
                    <a:cubicBezTo>
                      <a:pt x="13" y="1"/>
                      <a:pt x="19" y="4"/>
                      <a:pt x="22" y="7"/>
                    </a:cubicBezTo>
                    <a:cubicBezTo>
                      <a:pt x="31" y="18"/>
                      <a:pt x="41" y="32"/>
                      <a:pt x="51" y="46"/>
                    </a:cubicBezTo>
                    <a:cubicBezTo>
                      <a:pt x="60" y="60"/>
                      <a:pt x="69" y="73"/>
                      <a:pt x="78" y="84"/>
                    </a:cubicBezTo>
                    <a:close/>
                  </a:path>
                </a:pathLst>
              </a:custGeom>
              <a:solidFill>
                <a:srgbClr val="E2E2E2">
                  <a:alpha val="100000"/>
                </a:srgbClr>
              </a:solidFill>
              <a:ln w="9525">
                <a:noFill/>
              </a:ln>
            </p:spPr>
            <p:txBody>
              <a:bodyPr/>
              <a:lstStyle/>
              <a:p>
                <a:endParaRPr lang="zh-CN" altLang="en-US"/>
              </a:p>
            </p:txBody>
          </p:sp>
          <p:sp>
            <p:nvSpPr>
              <p:cNvPr id="10300" name="Freeform 81"/>
              <p:cNvSpPr/>
              <p:nvPr/>
            </p:nvSpPr>
            <p:spPr>
              <a:xfrm>
                <a:off x="8110538" y="2609851"/>
                <a:ext cx="382588" cy="123825"/>
              </a:xfrm>
              <a:custGeom>
                <a:avLst/>
                <a:gdLst/>
                <a:ahLst/>
                <a:cxnLst>
                  <a:cxn ang="0">
                    <a:pos x="363834" y="3752"/>
                  </a:cxn>
                  <a:cxn ang="0">
                    <a:pos x="375086" y="22514"/>
                  </a:cxn>
                  <a:cxn ang="0">
                    <a:pos x="333827" y="56284"/>
                  </a:cxn>
                  <a:cxn ang="0">
                    <a:pos x="172540" y="90055"/>
                  </a:cxn>
                  <a:cxn ang="0">
                    <a:pos x="18754" y="120073"/>
                  </a:cxn>
                  <a:cxn ang="0">
                    <a:pos x="11253" y="97559"/>
                  </a:cxn>
                  <a:cxn ang="0">
                    <a:pos x="52512" y="63789"/>
                  </a:cxn>
                  <a:cxn ang="0">
                    <a:pos x="210048" y="33770"/>
                  </a:cxn>
                  <a:cxn ang="0">
                    <a:pos x="363834" y="3752"/>
                  </a:cxn>
                </a:cxnLst>
                <a:rect l="0" t="0" r="0" b="0"/>
                <a:pathLst>
                  <a:path w="102" h="33">
                    <a:moveTo>
                      <a:pt x="97" y="1"/>
                    </a:moveTo>
                    <a:cubicBezTo>
                      <a:pt x="101" y="0"/>
                      <a:pt x="102" y="2"/>
                      <a:pt x="100" y="6"/>
                    </a:cubicBezTo>
                    <a:cubicBezTo>
                      <a:pt x="97" y="10"/>
                      <a:pt x="92" y="14"/>
                      <a:pt x="89" y="15"/>
                    </a:cubicBezTo>
                    <a:cubicBezTo>
                      <a:pt x="76" y="19"/>
                      <a:pt x="61" y="21"/>
                      <a:pt x="46" y="24"/>
                    </a:cubicBezTo>
                    <a:cubicBezTo>
                      <a:pt x="32" y="26"/>
                      <a:pt x="17" y="28"/>
                      <a:pt x="5" y="32"/>
                    </a:cubicBezTo>
                    <a:cubicBezTo>
                      <a:pt x="1" y="33"/>
                      <a:pt x="0" y="30"/>
                      <a:pt x="3" y="26"/>
                    </a:cubicBezTo>
                    <a:cubicBezTo>
                      <a:pt x="5" y="22"/>
                      <a:pt x="10" y="18"/>
                      <a:pt x="14" y="17"/>
                    </a:cubicBezTo>
                    <a:cubicBezTo>
                      <a:pt x="26" y="14"/>
                      <a:pt x="41" y="11"/>
                      <a:pt x="56" y="9"/>
                    </a:cubicBezTo>
                    <a:cubicBezTo>
                      <a:pt x="71" y="6"/>
                      <a:pt x="85" y="4"/>
                      <a:pt x="97" y="1"/>
                    </a:cubicBezTo>
                    <a:close/>
                  </a:path>
                </a:pathLst>
              </a:custGeom>
              <a:solidFill>
                <a:srgbClr val="E2E2E2">
                  <a:alpha val="100000"/>
                </a:srgbClr>
              </a:solidFill>
              <a:ln w="9525">
                <a:noFill/>
              </a:ln>
            </p:spPr>
            <p:txBody>
              <a:bodyPr/>
              <a:lstStyle/>
              <a:p>
                <a:endParaRPr lang="zh-CN" altLang="en-US"/>
              </a:p>
            </p:txBody>
          </p:sp>
        </p:grpSp>
        <p:sp>
          <p:nvSpPr>
            <p:cNvPr id="10271" name="Freeform 82"/>
            <p:cNvSpPr/>
            <p:nvPr/>
          </p:nvSpPr>
          <p:spPr>
            <a:xfrm>
              <a:off x="3957638" y="3640138"/>
              <a:ext cx="52388" cy="90488"/>
            </a:xfrm>
            <a:custGeom>
              <a:avLst/>
              <a:gdLst/>
              <a:ahLst/>
              <a:cxnLst>
                <a:cxn ang="0">
                  <a:pos x="49213" y="90488"/>
                </a:cxn>
                <a:cxn ang="0">
                  <a:pos x="0" y="71438"/>
                </a:cxn>
                <a:cxn ang="0">
                  <a:pos x="52388" y="0"/>
                </a:cxn>
                <a:cxn ang="0">
                  <a:pos x="49213" y="90488"/>
                </a:cxn>
              </a:cxnLst>
              <a:rect l="0" t="0" r="0" b="0"/>
              <a:pathLst>
                <a:path w="33" h="57">
                  <a:moveTo>
                    <a:pt x="31" y="57"/>
                  </a:moveTo>
                  <a:lnTo>
                    <a:pt x="0" y="45"/>
                  </a:lnTo>
                  <a:lnTo>
                    <a:pt x="33" y="0"/>
                  </a:lnTo>
                  <a:lnTo>
                    <a:pt x="31" y="57"/>
                  </a:lnTo>
                  <a:close/>
                </a:path>
              </a:pathLst>
            </a:custGeom>
            <a:solidFill>
              <a:srgbClr val="E9F2DF">
                <a:alpha val="100000"/>
              </a:srgbClr>
            </a:solidFill>
            <a:ln w="9525">
              <a:noFill/>
            </a:ln>
          </p:spPr>
          <p:txBody>
            <a:bodyPr/>
            <a:lstStyle/>
            <a:p>
              <a:endParaRPr lang="zh-CN" altLang="en-US"/>
            </a:p>
          </p:txBody>
        </p:sp>
      </p:grpSp>
      <p:grpSp>
        <p:nvGrpSpPr>
          <p:cNvPr id="123" name="组合 3"/>
          <p:cNvGrpSpPr/>
          <p:nvPr/>
        </p:nvGrpSpPr>
        <p:grpSpPr>
          <a:xfrm>
            <a:off x="3869222" y="2124402"/>
            <a:ext cx="4592292" cy="646331"/>
            <a:chOff x="1755728" y="1923081"/>
            <a:chExt cx="5268126" cy="1518514"/>
          </a:xfrm>
        </p:grpSpPr>
        <p:sp>
          <p:nvSpPr>
            <p:cNvPr id="124" name="矩形 123"/>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5" name="矩形 124"/>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6" name="矩形 125"/>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7" name="矩形 126"/>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8" name="文本框 234">
              <a:hlinkClick r:id="rId4"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查找</a:t>
              </a:r>
              <a:r>
                <a:rPr lang="zh-CN" altLang="en-US" sz="2000" b="1" dirty="0" smtClean="0">
                  <a:solidFill>
                    <a:srgbClr val="404040"/>
                  </a:solidFill>
                  <a:latin typeface="微软雅黑" panose="020B0503020204020204" pitchFamily="34" charset="-122"/>
                  <a:ea typeface="微软雅黑" panose="020B0503020204020204" pitchFamily="34" charset="-122"/>
                </a:rPr>
                <a:t>基本概念</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29"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2</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30" name="组合 3"/>
          <p:cNvGrpSpPr/>
          <p:nvPr/>
        </p:nvGrpSpPr>
        <p:grpSpPr>
          <a:xfrm>
            <a:off x="3859283" y="2601484"/>
            <a:ext cx="4592292" cy="646331"/>
            <a:chOff x="1755728" y="1923081"/>
            <a:chExt cx="5268126" cy="1518514"/>
          </a:xfrm>
        </p:grpSpPr>
        <p:sp>
          <p:nvSpPr>
            <p:cNvPr id="131" name="矩形 130"/>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2" name="矩形 131"/>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3" name="矩形 132"/>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4" name="矩形 133"/>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5" name="文本框 234">
              <a:hlinkClick r:id="rId5"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静态查找</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36"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3</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37" name="组合 3"/>
          <p:cNvGrpSpPr/>
          <p:nvPr/>
        </p:nvGrpSpPr>
        <p:grpSpPr>
          <a:xfrm>
            <a:off x="3852659" y="3061993"/>
            <a:ext cx="4592292" cy="646331"/>
            <a:chOff x="1755728" y="1923081"/>
            <a:chExt cx="5268126" cy="1518514"/>
          </a:xfrm>
        </p:grpSpPr>
        <p:sp>
          <p:nvSpPr>
            <p:cNvPr id="138" name="矩形 137"/>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9" name="矩形 138"/>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0" name="矩形 139"/>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1" name="矩形 140"/>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2" name="文本框 234">
              <a:hlinkClick r:id="rId6"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动</a:t>
              </a:r>
              <a:r>
                <a:rPr lang="zh-CN" altLang="en-US" sz="2000" b="1" dirty="0" smtClean="0">
                  <a:solidFill>
                    <a:srgbClr val="404040"/>
                  </a:solidFill>
                  <a:latin typeface="微软雅黑" panose="020B0503020204020204" pitchFamily="34" charset="-122"/>
                  <a:ea typeface="微软雅黑" panose="020B0503020204020204" pitchFamily="34" charset="-122"/>
                </a:rPr>
                <a:t>态查找</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43"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4</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44" name="组合 3"/>
          <p:cNvGrpSpPr/>
          <p:nvPr/>
        </p:nvGrpSpPr>
        <p:grpSpPr>
          <a:xfrm>
            <a:off x="3879162" y="3575521"/>
            <a:ext cx="4592292" cy="646331"/>
            <a:chOff x="1755728" y="1923081"/>
            <a:chExt cx="5268126" cy="1518514"/>
          </a:xfrm>
        </p:grpSpPr>
        <p:sp>
          <p:nvSpPr>
            <p:cNvPr id="145" name="矩形 144"/>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6" name="矩形 145"/>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7" name="矩形 146"/>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8" name="矩形 147"/>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9" name="文本框 234">
              <a:hlinkClick r:id="rId7"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哈希表</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50"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5</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51" name="组合 3"/>
          <p:cNvGrpSpPr/>
          <p:nvPr/>
        </p:nvGrpSpPr>
        <p:grpSpPr>
          <a:xfrm>
            <a:off x="3872538" y="4036030"/>
            <a:ext cx="4592292" cy="646331"/>
            <a:chOff x="1755728" y="1923081"/>
            <a:chExt cx="5268126" cy="1518514"/>
          </a:xfrm>
        </p:grpSpPr>
        <p:sp>
          <p:nvSpPr>
            <p:cNvPr id="152" name="矩形 151"/>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3" name="矩形 152"/>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4" name="矩形 153"/>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5" name="矩形 154"/>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6" name="文本框 234">
              <a:hlinkClick r:id="rId7"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应用举例</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57"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6</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58" name="组合 3"/>
          <p:cNvGrpSpPr/>
          <p:nvPr/>
        </p:nvGrpSpPr>
        <p:grpSpPr>
          <a:xfrm>
            <a:off x="3862599" y="4513112"/>
            <a:ext cx="4592292" cy="646331"/>
            <a:chOff x="1755728" y="1923081"/>
            <a:chExt cx="5268126" cy="1518514"/>
          </a:xfrm>
        </p:grpSpPr>
        <p:sp>
          <p:nvSpPr>
            <p:cNvPr id="159" name="矩形 158"/>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0" name="矩形 15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1" name="矩形 160"/>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2" name="矩形 16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3" name="文本框 234">
              <a:hlinkClick r:id="rId8"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小结</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64"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7</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sp>
        <p:nvSpPr>
          <p:cNvPr id="171" name="文本框 235"/>
          <p:cNvSpPr txBox="1"/>
          <p:nvPr/>
        </p:nvSpPr>
        <p:spPr>
          <a:xfrm rot="20489454">
            <a:off x="4036721" y="4973621"/>
            <a:ext cx="440268" cy="646331"/>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8</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8129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8.5.2  </a:t>
            </a:r>
            <a:r>
              <a:rPr lang="zh-CN" altLang="zh-CN" b="1" dirty="0" smtClean="0">
                <a:latin typeface="楷体" pitchFamily="49" charset="-122"/>
                <a:ea typeface="楷体" pitchFamily="49" charset="-122"/>
              </a:rPr>
              <a:t>哈希函数的构造方法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1754326"/>
          </a:xfrm>
          <a:prstGeom prst="rect">
            <a:avLst/>
          </a:prstGeom>
        </p:spPr>
        <p:txBody>
          <a:bodyPr wrap="square">
            <a:spAutoFit/>
          </a:bodyPr>
          <a:lstStyle/>
          <a:p>
            <a:r>
              <a:rPr lang="en-US" altLang="zh-CN" b="1" dirty="0" smtClean="0">
                <a:latin typeface="楷体" pitchFamily="49" charset="-122"/>
                <a:ea typeface="楷体" pitchFamily="49" charset="-122"/>
              </a:rPr>
              <a:t>4</a:t>
            </a:r>
            <a:r>
              <a:rPr lang="zh-CN"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平均取中</a:t>
            </a:r>
            <a:r>
              <a:rPr lang="zh-CN" altLang="zh-CN" b="1" dirty="0" smtClean="0">
                <a:latin typeface="楷体" pitchFamily="49" charset="-122"/>
                <a:ea typeface="楷体" pitchFamily="49" charset="-122"/>
              </a:rPr>
              <a:t>法</a:t>
            </a:r>
            <a:endParaRPr lang="zh-CN" altLang="zh-CN" b="1"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这</a:t>
            </a:r>
            <a:r>
              <a:rPr lang="zh-CN" altLang="zh-CN" dirty="0" smtClean="0">
                <a:latin typeface="楷体" pitchFamily="49" charset="-122"/>
                <a:ea typeface="楷体" pitchFamily="49" charset="-122"/>
              </a:rPr>
              <a:t>是一种较常用的哈希函数构造方法。其构造原则是，先计算出关键字值的平方，然后取它的中间几位作为散列地址编码。例如，对下序列</a:t>
            </a:r>
            <a:r>
              <a:rPr lang="en-US" altLang="zh-CN" dirty="0" smtClean="0">
                <a:latin typeface="楷体" pitchFamily="49" charset="-122"/>
                <a:ea typeface="楷体" pitchFamily="49" charset="-122"/>
              </a:rPr>
              <a:t>{11052501</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11052502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01110525</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02110525}</a:t>
            </a:r>
            <a:r>
              <a:rPr lang="zh-CN" altLang="zh-CN" dirty="0" smtClean="0">
                <a:latin typeface="楷体" pitchFamily="49" charset="-122"/>
                <a:ea typeface="楷体" pitchFamily="49" charset="-122"/>
              </a:rPr>
              <a:t>中的</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个关键字值，若将他们的内部代码自乘，然后取其中间的</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位作为散列函数的值，则可以得到表</a:t>
            </a:r>
            <a:r>
              <a:rPr lang="en-US" altLang="zh-CN" dirty="0" smtClean="0">
                <a:latin typeface="楷体" pitchFamily="49" charset="-122"/>
                <a:ea typeface="楷体" pitchFamily="49" charset="-122"/>
              </a:rPr>
              <a:t>8.6</a:t>
            </a:r>
            <a:r>
              <a:rPr lang="zh-CN" altLang="zh-CN" dirty="0" smtClean="0">
                <a:latin typeface="楷体" pitchFamily="49" charset="-122"/>
                <a:ea typeface="楷体" pitchFamily="49" charset="-122"/>
              </a:rPr>
              <a:t>所示的结果。</a:t>
            </a:r>
            <a:endParaRPr lang="zh-CN" altLang="zh-CN" dirty="0">
              <a:latin typeface="楷体" pitchFamily="49" charset="-122"/>
              <a:ea typeface="楷体" pitchFamily="49" charset="-122"/>
            </a:endParaRPr>
          </a:p>
        </p:txBody>
      </p:sp>
      <p:graphicFrame>
        <p:nvGraphicFramePr>
          <p:cNvPr id="68" name="表格 67"/>
          <p:cNvGraphicFramePr>
            <a:graphicFrameLocks noGrp="1"/>
          </p:cNvGraphicFramePr>
          <p:nvPr/>
        </p:nvGraphicFramePr>
        <p:xfrm>
          <a:off x="1234729" y="4359965"/>
          <a:ext cx="6974993" cy="1345095"/>
        </p:xfrm>
        <a:graphic>
          <a:graphicData uri="http://schemas.openxmlformats.org/drawingml/2006/table">
            <a:tbl>
              <a:tblPr/>
              <a:tblGrid>
                <a:gridCol w="1710601"/>
                <a:gridCol w="1756434"/>
                <a:gridCol w="1754798"/>
                <a:gridCol w="1753160"/>
              </a:tblGrid>
              <a:tr h="269019">
                <a:tc>
                  <a:txBody>
                    <a:bodyPr/>
                    <a:lstStyle/>
                    <a:p>
                      <a:pPr algn="ctr">
                        <a:lnSpc>
                          <a:spcPts val="1200"/>
                        </a:lnSpc>
                        <a:spcBef>
                          <a:spcPts val="250"/>
                        </a:spcBef>
                        <a:spcAft>
                          <a:spcPts val="250"/>
                        </a:spcAft>
                      </a:pPr>
                      <a:r>
                        <a:rPr lang="zh-CN" sz="900" kern="100">
                          <a:latin typeface="Arial"/>
                          <a:ea typeface="黑体"/>
                          <a:cs typeface="Times New Roman"/>
                        </a:rPr>
                        <a:t>关键字</a:t>
                      </a:r>
                      <a:endParaRPr lang="zh-CN" sz="900" kern="1050">
                        <a:latin typeface="Arial"/>
                        <a:ea typeface="黑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0">
                          <a:latin typeface="Arial"/>
                          <a:ea typeface="黑体"/>
                          <a:cs typeface="Times New Roman"/>
                        </a:rPr>
                        <a:t>内部代码</a:t>
                      </a:r>
                      <a:endParaRPr lang="zh-CN" sz="900" kern="1050">
                        <a:latin typeface="Arial"/>
                        <a:ea typeface="黑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0">
                          <a:latin typeface="Arial"/>
                          <a:ea typeface="黑体"/>
                          <a:cs typeface="Times New Roman"/>
                        </a:rPr>
                        <a:t>内部代码的平方值</a:t>
                      </a:r>
                      <a:endParaRPr lang="zh-CN" sz="900" kern="1050">
                        <a:latin typeface="Arial"/>
                        <a:ea typeface="黑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en-US" sz="900" kern="100">
                          <a:latin typeface="Arial"/>
                          <a:ea typeface="黑体"/>
                          <a:cs typeface="Times New Roman"/>
                        </a:rPr>
                        <a:t>Key Mod 997</a:t>
                      </a:r>
                      <a:endParaRPr lang="zh-CN" sz="900" kern="1050">
                        <a:latin typeface="Arial"/>
                        <a:ea typeface="黑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019">
                <a:tc>
                  <a:txBody>
                    <a:bodyPr/>
                    <a:lstStyle/>
                    <a:p>
                      <a:pPr algn="just">
                        <a:lnSpc>
                          <a:spcPts val="1200"/>
                        </a:lnSpc>
                        <a:spcBef>
                          <a:spcPts val="200"/>
                        </a:spcBef>
                        <a:spcAft>
                          <a:spcPts val="200"/>
                        </a:spcAft>
                      </a:pPr>
                      <a:r>
                        <a:rPr lang="en-US" sz="900" kern="100">
                          <a:latin typeface="Times New Roman"/>
                          <a:ea typeface="宋体"/>
                        </a:rPr>
                        <a:t>key1</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11052501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122157778355001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778</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019">
                <a:tc>
                  <a:txBody>
                    <a:bodyPr/>
                    <a:lstStyle/>
                    <a:p>
                      <a:pPr algn="just">
                        <a:lnSpc>
                          <a:spcPts val="1200"/>
                        </a:lnSpc>
                        <a:spcBef>
                          <a:spcPts val="200"/>
                        </a:spcBef>
                        <a:spcAft>
                          <a:spcPts val="200"/>
                        </a:spcAft>
                      </a:pPr>
                      <a:r>
                        <a:rPr lang="en-US" sz="900" kern="100">
                          <a:latin typeface="Times New Roman"/>
                          <a:ea typeface="宋体"/>
                        </a:rPr>
                        <a:t>key2</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11052502</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122157800460004</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800</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019">
                <a:tc>
                  <a:txBody>
                    <a:bodyPr/>
                    <a:lstStyle/>
                    <a:p>
                      <a:pPr algn="just">
                        <a:lnSpc>
                          <a:spcPts val="1200"/>
                        </a:lnSpc>
                        <a:spcBef>
                          <a:spcPts val="200"/>
                        </a:spcBef>
                        <a:spcAft>
                          <a:spcPts val="200"/>
                        </a:spcAft>
                      </a:pPr>
                      <a:r>
                        <a:rPr lang="en-US" sz="900" kern="100">
                          <a:latin typeface="Times New Roman"/>
                          <a:ea typeface="宋体"/>
                        </a:rPr>
                        <a:t>key3</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01110525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001233265775625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265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019">
                <a:tc>
                  <a:txBody>
                    <a:bodyPr/>
                    <a:lstStyle/>
                    <a:p>
                      <a:pPr algn="just">
                        <a:lnSpc>
                          <a:spcPts val="1200"/>
                        </a:lnSpc>
                        <a:spcBef>
                          <a:spcPts val="200"/>
                        </a:spcBef>
                        <a:spcAft>
                          <a:spcPts val="200"/>
                        </a:spcAft>
                      </a:pPr>
                      <a:r>
                        <a:rPr lang="en-US" sz="900" kern="100">
                          <a:latin typeface="Times New Roman"/>
                          <a:ea typeface="宋体"/>
                        </a:rPr>
                        <a:t>key4</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02110525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004454315775625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dirty="0">
                          <a:latin typeface="Times New Roman"/>
                          <a:ea typeface="宋体"/>
                        </a:rPr>
                        <a:t>315</a:t>
                      </a:r>
                      <a:endParaRPr lang="zh-CN" sz="9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9571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8.5.3  </a:t>
            </a:r>
            <a:r>
              <a:rPr lang="zh-CN" altLang="zh-CN" b="1" u="heavy" dirty="0" smtClean="0">
                <a:latin typeface="楷体" pitchFamily="49" charset="-122"/>
                <a:ea typeface="楷体" pitchFamily="49" charset="-122"/>
              </a:rPr>
              <a:t>处理哈希冲突的方法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369332"/>
          </a:xfrm>
          <a:prstGeom prst="rect">
            <a:avLst/>
          </a:prstGeom>
        </p:spPr>
        <p:txBody>
          <a:bodyPr wrap="square">
            <a:spAutoFit/>
          </a:bodyPr>
          <a:lstStyle/>
          <a:p>
            <a:r>
              <a:rPr lang="en-US" altLang="zh-CN" b="1" dirty="0" smtClean="0">
                <a:latin typeface="楷体" pitchFamily="49" charset="-122"/>
                <a:ea typeface="楷体" pitchFamily="49" charset="-122"/>
              </a:rPr>
              <a:t>1</a:t>
            </a:r>
            <a:r>
              <a:rPr lang="zh-CN" altLang="zh-CN" b="1" dirty="0" smtClean="0">
                <a:latin typeface="楷体" pitchFamily="49" charset="-122"/>
                <a:ea typeface="楷体" pitchFamily="49" charset="-122"/>
              </a:rPr>
              <a:t>．开放地址法</a:t>
            </a:r>
            <a:endParaRPr lang="zh-CN" altLang="zh-CN" b="1" dirty="0">
              <a:latin typeface="楷体" pitchFamily="49" charset="-122"/>
              <a:ea typeface="楷体" pitchFamily="49" charset="-122"/>
            </a:endParaRPr>
          </a:p>
        </p:txBody>
      </p:sp>
      <p:sp>
        <p:nvSpPr>
          <p:cNvPr id="70" name="矩形 69"/>
          <p:cNvSpPr/>
          <p:nvPr/>
        </p:nvSpPr>
        <p:spPr>
          <a:xfrm>
            <a:off x="1093303" y="2709567"/>
            <a:ext cx="7653131"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8.10</a:t>
            </a:r>
            <a:r>
              <a:rPr lang="zh-CN" altLang="zh-CN" dirty="0" smtClean="0">
                <a:latin typeface="楷体" pitchFamily="49" charset="-122"/>
                <a:ea typeface="楷体" pitchFamily="49" charset="-122"/>
              </a:rPr>
              <a:t>】设哈希函数为</a:t>
            </a:r>
            <a:r>
              <a:rPr lang="en-US" altLang="zh-CN" dirty="0" smtClean="0">
                <a:latin typeface="楷体" pitchFamily="49" charset="-122"/>
                <a:ea typeface="楷体" pitchFamily="49" charset="-122"/>
              </a:rPr>
              <a:t>H</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k</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=k%9</a:t>
            </a:r>
            <a:r>
              <a:rPr lang="zh-CN" altLang="zh-CN" dirty="0" smtClean="0">
                <a:latin typeface="楷体" pitchFamily="49" charset="-122"/>
                <a:ea typeface="楷体" pitchFamily="49" charset="-122"/>
              </a:rPr>
              <a:t>，哈希表为</a:t>
            </a:r>
            <a:r>
              <a:rPr lang="en-US" altLang="zh-CN" dirty="0" smtClean="0">
                <a:latin typeface="楷体" pitchFamily="49" charset="-122"/>
                <a:ea typeface="楷体" pitchFamily="49" charset="-122"/>
              </a:rPr>
              <a:t>[0:8]</a:t>
            </a:r>
            <a:r>
              <a:rPr lang="zh-CN" altLang="zh-CN" dirty="0" smtClean="0">
                <a:latin typeface="楷体" pitchFamily="49" charset="-122"/>
                <a:ea typeface="楷体" pitchFamily="49" charset="-122"/>
              </a:rPr>
              <a:t>，表中已分别有关键字为</a:t>
            </a:r>
            <a:r>
              <a:rPr lang="en-US" altLang="zh-CN" dirty="0" smtClean="0">
                <a:latin typeface="楷体" pitchFamily="49" charset="-122"/>
                <a:ea typeface="楷体" pitchFamily="49" charset="-122"/>
              </a:rPr>
              <a:t>20</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39</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31</a:t>
            </a:r>
            <a:r>
              <a:rPr lang="zh-CN" altLang="zh-CN" dirty="0" smtClean="0">
                <a:latin typeface="楷体" pitchFamily="49" charset="-122"/>
                <a:ea typeface="楷体" pitchFamily="49" charset="-122"/>
              </a:rPr>
              <a:t>的记录，现将第</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个记录（关键字为</a:t>
            </a:r>
            <a:r>
              <a:rPr lang="en-US" altLang="zh-CN" dirty="0" smtClean="0">
                <a:latin typeface="楷体" pitchFamily="49" charset="-122"/>
                <a:ea typeface="楷体" pitchFamily="49" charset="-122"/>
              </a:rPr>
              <a:t>38</a:t>
            </a:r>
            <a:r>
              <a:rPr lang="zh-CN" altLang="zh-CN" dirty="0" smtClean="0">
                <a:latin typeface="楷体" pitchFamily="49" charset="-122"/>
                <a:ea typeface="楷体" pitchFamily="49" charset="-122"/>
              </a:rPr>
              <a:t>）插入该哈希表中。</a:t>
            </a:r>
            <a:endParaRPr lang="zh-CN" altLang="zh-CN" dirty="0">
              <a:latin typeface="楷体" pitchFamily="49" charset="-122"/>
              <a:ea typeface="楷体" pitchFamily="49" charset="-122"/>
            </a:endParaRPr>
          </a:p>
        </p:txBody>
      </p:sp>
      <p:pic>
        <p:nvPicPr>
          <p:cNvPr id="218114" name="图片 1"/>
          <p:cNvPicPr>
            <a:picLocks noChangeAspect="1" noChangeArrowheads="1"/>
          </p:cNvPicPr>
          <p:nvPr/>
        </p:nvPicPr>
        <p:blipFill>
          <a:blip r:embed="rId3" cstate="print"/>
          <a:srcRect l="1920" t="20619" r="56427" b="51718"/>
          <a:stretch>
            <a:fillRect/>
          </a:stretch>
        </p:blipFill>
        <p:spPr bwMode="auto">
          <a:xfrm>
            <a:off x="2761836" y="3715164"/>
            <a:ext cx="4682573" cy="215477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9571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8.5.3  </a:t>
            </a:r>
            <a:r>
              <a:rPr lang="zh-CN" altLang="zh-CN" b="1" u="heavy" dirty="0" smtClean="0">
                <a:latin typeface="楷体" pitchFamily="49" charset="-122"/>
                <a:ea typeface="楷体" pitchFamily="49" charset="-122"/>
              </a:rPr>
              <a:t>处理哈希冲突的方法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369332"/>
          </a:xfrm>
          <a:prstGeom prst="rect">
            <a:avLst/>
          </a:prstGeom>
        </p:spPr>
        <p:txBody>
          <a:bodyPr wrap="square">
            <a:spAutoFit/>
          </a:bodyPr>
          <a:lstStyle/>
          <a:p>
            <a:r>
              <a:rPr lang="en-US" altLang="zh-CN" b="1" dirty="0" smtClean="0">
                <a:latin typeface="楷体" pitchFamily="49" charset="-122"/>
                <a:ea typeface="楷体" pitchFamily="49" charset="-122"/>
              </a:rPr>
              <a:t>2</a:t>
            </a:r>
            <a:r>
              <a:rPr lang="zh-CN" altLang="zh-CN" b="1" dirty="0" smtClean="0">
                <a:latin typeface="楷体" pitchFamily="49" charset="-122"/>
                <a:ea typeface="楷体" pitchFamily="49" charset="-122"/>
              </a:rPr>
              <a:t>．链地址法</a:t>
            </a:r>
            <a:endParaRPr lang="zh-CN" altLang="zh-CN" b="1" dirty="0">
              <a:latin typeface="楷体" pitchFamily="49" charset="-122"/>
              <a:ea typeface="楷体" pitchFamily="49" charset="-122"/>
            </a:endParaRPr>
          </a:p>
        </p:txBody>
      </p:sp>
      <p:sp>
        <p:nvSpPr>
          <p:cNvPr id="70" name="矩形 69"/>
          <p:cNvSpPr/>
          <p:nvPr/>
        </p:nvSpPr>
        <p:spPr>
          <a:xfrm>
            <a:off x="1093303" y="2709567"/>
            <a:ext cx="7653131" cy="923330"/>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8.11</a:t>
            </a:r>
            <a:r>
              <a:rPr lang="zh-CN" altLang="zh-CN" dirty="0" smtClean="0">
                <a:latin typeface="楷体" pitchFamily="49" charset="-122"/>
                <a:ea typeface="楷体" pitchFamily="49" charset="-122"/>
              </a:rPr>
              <a:t>】设哈希函数为</a:t>
            </a:r>
            <a:r>
              <a:rPr lang="en-US" altLang="zh-CN" dirty="0" smtClean="0">
                <a:latin typeface="楷体" pitchFamily="49" charset="-122"/>
                <a:ea typeface="楷体" pitchFamily="49" charset="-122"/>
              </a:rPr>
              <a:t>H(k)=k%6</a:t>
            </a:r>
            <a:r>
              <a:rPr lang="zh-CN" altLang="zh-CN" dirty="0" smtClean="0">
                <a:latin typeface="楷体" pitchFamily="49" charset="-122"/>
                <a:ea typeface="楷体" pitchFamily="49" charset="-122"/>
              </a:rPr>
              <a:t>，哈希表长度为</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，关键字序列为</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15</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28</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35</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7</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11,19}</a:t>
            </a:r>
            <a:r>
              <a:rPr lang="zh-CN" altLang="zh-CN" dirty="0" smtClean="0">
                <a:latin typeface="楷体" pitchFamily="49" charset="-122"/>
                <a:ea typeface="楷体" pitchFamily="49" charset="-122"/>
              </a:rPr>
              <a:t>，试画出采用链地址法处理冲突所对应的哈希表示意图。</a:t>
            </a:r>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8.5  </a:t>
            </a:r>
            <a:r>
              <a:rPr lang="zh-CN" altLang="en-US" sz="2400" b="1" dirty="0" smtClean="0">
                <a:solidFill>
                  <a:schemeClr val="bg1"/>
                </a:solidFill>
                <a:latin typeface="楷体" pitchFamily="49" charset="-122"/>
                <a:ea typeface="楷体" pitchFamily="49" charset="-122"/>
              </a:rPr>
              <a:t>哈希表</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09571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8.5.3  </a:t>
            </a:r>
            <a:r>
              <a:rPr lang="zh-CN" altLang="zh-CN" b="1" u="heavy" dirty="0" smtClean="0">
                <a:latin typeface="楷体" pitchFamily="49" charset="-122"/>
                <a:ea typeface="楷体" pitchFamily="49" charset="-122"/>
              </a:rPr>
              <a:t>处理哈希冲突的方法</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【学习任务】理解哈希查找的定义及其提高查找效率的思想，掌握简单哈希函数的构造方法以及冲突解决方法。</a:t>
            </a:r>
            <a:endParaRPr lang="zh-CN" altLang="zh-CN" dirty="0">
              <a:latin typeface="楷体" pitchFamily="49" charset="-122"/>
              <a:ea typeface="楷体" pitchFamily="49" charset="-122"/>
            </a:endParaRPr>
          </a:p>
        </p:txBody>
      </p:sp>
      <p:sp>
        <p:nvSpPr>
          <p:cNvPr id="67" name="矩形 66"/>
          <p:cNvSpPr/>
          <p:nvPr/>
        </p:nvSpPr>
        <p:spPr>
          <a:xfrm>
            <a:off x="1053546" y="2172853"/>
            <a:ext cx="7623313" cy="369332"/>
          </a:xfrm>
          <a:prstGeom prst="rect">
            <a:avLst/>
          </a:prstGeom>
        </p:spPr>
        <p:txBody>
          <a:bodyPr wrap="square">
            <a:spAutoFit/>
          </a:bodyPr>
          <a:lstStyle/>
          <a:p>
            <a:r>
              <a:rPr lang="en-US" altLang="zh-CN" b="1" dirty="0" smtClean="0">
                <a:latin typeface="楷体" pitchFamily="49" charset="-122"/>
                <a:ea typeface="楷体" pitchFamily="49" charset="-122"/>
              </a:rPr>
              <a:t>2</a:t>
            </a:r>
            <a:r>
              <a:rPr lang="zh-CN" altLang="zh-CN" b="1" dirty="0" smtClean="0">
                <a:latin typeface="楷体" pitchFamily="49" charset="-122"/>
                <a:ea typeface="楷体" pitchFamily="49" charset="-122"/>
              </a:rPr>
              <a:t>．链地址法</a:t>
            </a:r>
            <a:endParaRPr lang="zh-CN" altLang="zh-CN" b="1" dirty="0">
              <a:latin typeface="楷体" pitchFamily="49" charset="-122"/>
              <a:ea typeface="楷体" pitchFamily="49" charset="-122"/>
            </a:endParaRPr>
          </a:p>
        </p:txBody>
      </p:sp>
      <p:sp>
        <p:nvSpPr>
          <p:cNvPr id="70" name="矩形 69"/>
          <p:cNvSpPr/>
          <p:nvPr/>
        </p:nvSpPr>
        <p:spPr>
          <a:xfrm>
            <a:off x="1093303" y="2709567"/>
            <a:ext cx="7653131" cy="923330"/>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8.11</a:t>
            </a:r>
            <a:r>
              <a:rPr lang="zh-CN" altLang="zh-CN" dirty="0" smtClean="0">
                <a:latin typeface="楷体" pitchFamily="49" charset="-122"/>
                <a:ea typeface="楷体" pitchFamily="49" charset="-122"/>
              </a:rPr>
              <a:t>】设哈希函数为</a:t>
            </a:r>
            <a:r>
              <a:rPr lang="en-US" altLang="zh-CN" dirty="0" smtClean="0">
                <a:latin typeface="楷体" pitchFamily="49" charset="-122"/>
                <a:ea typeface="楷体" pitchFamily="49" charset="-122"/>
              </a:rPr>
              <a:t>H(k)=k%6</a:t>
            </a:r>
            <a:r>
              <a:rPr lang="zh-CN" altLang="zh-CN" dirty="0" smtClean="0">
                <a:latin typeface="楷体" pitchFamily="49" charset="-122"/>
                <a:ea typeface="楷体" pitchFamily="49" charset="-122"/>
              </a:rPr>
              <a:t>，哈希表长度为</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，关键字序列为</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15</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28</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35</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12</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7</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11,19}</a:t>
            </a:r>
            <a:r>
              <a:rPr lang="zh-CN" altLang="zh-CN" dirty="0" smtClean="0">
                <a:latin typeface="楷体" pitchFamily="49" charset="-122"/>
                <a:ea typeface="楷体" pitchFamily="49" charset="-122"/>
              </a:rPr>
              <a:t>，试画出采用链地址法处理冲突所对应的哈希表示意图。</a:t>
            </a:r>
            <a:endParaRPr lang="zh-CN" altLang="zh-CN" dirty="0">
              <a:latin typeface="楷体" pitchFamily="49" charset="-122"/>
              <a:ea typeface="楷体" pitchFamily="49" charset="-122"/>
            </a:endParaRPr>
          </a:p>
        </p:txBody>
      </p:sp>
      <p:pic>
        <p:nvPicPr>
          <p:cNvPr id="219138" name="图片 1"/>
          <p:cNvPicPr>
            <a:picLocks noChangeAspect="1" noChangeArrowheads="1"/>
          </p:cNvPicPr>
          <p:nvPr/>
        </p:nvPicPr>
        <p:blipFill>
          <a:blip r:embed="rId3" cstate="print"/>
          <a:srcRect l="5672" t="13512" r="22537" b="23128"/>
          <a:stretch>
            <a:fillRect/>
          </a:stretch>
        </p:blipFill>
        <p:spPr bwMode="auto">
          <a:xfrm>
            <a:off x="3076713" y="4131710"/>
            <a:ext cx="3860800" cy="170918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8.6  </a:t>
            </a:r>
            <a:r>
              <a:rPr lang="zh-CN" altLang="en-US" sz="2400" b="1" dirty="0" smtClean="0">
                <a:solidFill>
                  <a:schemeClr val="bg1"/>
                </a:solidFill>
                <a:latin typeface="楷体" pitchFamily="49" charset="-122"/>
                <a:ea typeface="楷体" pitchFamily="49" charset="-122"/>
              </a:rPr>
              <a:t>应用举例</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2863284"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8.6.1  </a:t>
            </a:r>
            <a:r>
              <a:rPr lang="zh-CN" altLang="en-US" b="1" u="heavy" dirty="0" smtClean="0">
                <a:latin typeface="楷体" pitchFamily="49" charset="-122"/>
                <a:ea typeface="楷体" pitchFamily="49" charset="-122"/>
              </a:rPr>
              <a:t>字符串的折半查找</a:t>
            </a:r>
            <a:endParaRPr lang="zh-CN" altLang="zh-CN" b="1" u="heavy" dirty="0">
              <a:latin typeface="楷体" pitchFamily="49" charset="-122"/>
              <a:ea typeface="楷体" pitchFamily="49"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【学习任务】在学习各种查找的基本方法的执行过程和算法实现，本节将加强查找的应用理解，通过应用实例分析查找的综合应用。</a:t>
            </a:r>
            <a:endParaRPr lang="zh-CN" altLang="zh-CN" dirty="0">
              <a:latin typeface="楷体" pitchFamily="49" charset="-122"/>
              <a:ea typeface="楷体" pitchFamily="49" charset="-122"/>
            </a:endParaRPr>
          </a:p>
        </p:txBody>
      </p:sp>
      <p:sp>
        <p:nvSpPr>
          <p:cNvPr id="67" name="矩形 66"/>
          <p:cNvSpPr/>
          <p:nvPr/>
        </p:nvSpPr>
        <p:spPr>
          <a:xfrm>
            <a:off x="1053546" y="2172853"/>
            <a:ext cx="7623313" cy="1754326"/>
          </a:xfrm>
          <a:prstGeom prst="rect">
            <a:avLst/>
          </a:prstGeom>
        </p:spPr>
        <p:txBody>
          <a:bodyPr wrap="square">
            <a:spAutoFit/>
          </a:bodyPr>
          <a:lstStyle/>
          <a:p>
            <a:r>
              <a:rPr lang="zh-CN" altLang="zh-CN" dirty="0" smtClean="0">
                <a:latin typeface="楷体" pitchFamily="49" charset="-122"/>
                <a:ea typeface="楷体" pitchFamily="49" charset="-122"/>
              </a:rPr>
              <a:t>【问题描述】</a:t>
            </a:r>
          </a:p>
          <a:p>
            <a:r>
              <a:rPr lang="zh-CN" altLang="zh-CN" dirty="0" smtClean="0">
                <a:latin typeface="楷体" pitchFamily="49" charset="-122"/>
                <a:ea typeface="楷体" pitchFamily="49" charset="-122"/>
              </a:rPr>
              <a:t>已知一组记录的初始排列为</a:t>
            </a:r>
            <a:r>
              <a:rPr lang="en-US" altLang="zh-CN" dirty="0" smtClean="0">
                <a:latin typeface="楷体" pitchFamily="49" charset="-122"/>
                <a:ea typeface="楷体" pitchFamily="49" charset="-122"/>
              </a:rPr>
              <a:t>{</a:t>
            </a:r>
            <a:r>
              <a:rPr lang="en-US" altLang="zh-CN" dirty="0" err="1" smtClean="0">
                <a:latin typeface="楷体" pitchFamily="49" charset="-122"/>
                <a:ea typeface="楷体" pitchFamily="49" charset="-122"/>
              </a:rPr>
              <a:t>Kevin,Dallas,Keke,Jack,Pell,Andrew</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，请用二分查找法查找字符串“</a:t>
            </a:r>
            <a:r>
              <a:rPr lang="en-US" altLang="zh-CN" dirty="0" smtClean="0">
                <a:latin typeface="楷体" pitchFamily="49" charset="-122"/>
                <a:ea typeface="楷体" pitchFamily="49" charset="-122"/>
              </a:rPr>
              <a:t>Pell</a:t>
            </a:r>
            <a:r>
              <a:rPr lang="zh-CN" altLang="zh-CN" dirty="0" smtClean="0">
                <a:latin typeface="楷体" pitchFamily="49" charset="-122"/>
                <a:ea typeface="楷体" pitchFamily="49" charset="-122"/>
              </a:rPr>
              <a:t>”。</a:t>
            </a:r>
          </a:p>
          <a:p>
            <a:r>
              <a:rPr lang="zh-CN" altLang="zh-CN" dirty="0" smtClean="0">
                <a:latin typeface="楷体" pitchFamily="49" charset="-122"/>
                <a:ea typeface="楷体" pitchFamily="49" charset="-122"/>
              </a:rPr>
              <a:t>【算法思想】</a:t>
            </a:r>
          </a:p>
          <a:p>
            <a:r>
              <a:rPr lang="zh-CN" altLang="zh-CN" dirty="0" smtClean="0">
                <a:latin typeface="楷体" pitchFamily="49" charset="-122"/>
                <a:ea typeface="楷体" pitchFamily="49" charset="-122"/>
              </a:rPr>
              <a:t>字符串数组查找与整数查找的方法基本相同，将数组更换为字符串数组，将字符串的比较改为使用字符串方法</a:t>
            </a:r>
            <a:r>
              <a:rPr lang="en-US" altLang="zh-CN" dirty="0" smtClean="0">
                <a:latin typeface="楷体" pitchFamily="49" charset="-122"/>
                <a:ea typeface="楷体" pitchFamily="49" charset="-122"/>
              </a:rPr>
              <a:t>equals( )</a:t>
            </a:r>
            <a:r>
              <a:rPr lang="zh-CN" altLang="zh-CN" dirty="0" smtClean="0">
                <a:latin typeface="楷体" pitchFamily="49" charset="-122"/>
                <a:ea typeface="楷体" pitchFamily="49" charset="-122"/>
              </a:rPr>
              <a:t>和</a:t>
            </a:r>
            <a:r>
              <a:rPr lang="en-US" altLang="zh-CN" dirty="0" err="1" smtClean="0">
                <a:latin typeface="楷体" pitchFamily="49" charset="-122"/>
                <a:ea typeface="楷体" pitchFamily="49" charset="-122"/>
              </a:rPr>
              <a:t>compareTo</a:t>
            </a: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就可以了。</a:t>
            </a:r>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8.6  </a:t>
            </a:r>
            <a:r>
              <a:rPr lang="zh-CN" altLang="en-US" sz="2400" b="1" dirty="0" smtClean="0">
                <a:solidFill>
                  <a:schemeClr val="bg1"/>
                </a:solidFill>
                <a:latin typeface="楷体" pitchFamily="49" charset="-122"/>
                <a:ea typeface="楷体" pitchFamily="49" charset="-122"/>
              </a:rPr>
              <a:t>应用举例</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1063487" y="1677157"/>
            <a:ext cx="3552576"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t>8.6.2  </a:t>
            </a:r>
            <a:r>
              <a:rPr lang="zh-CN" altLang="zh-CN" b="1" u="heavy" dirty="0" smtClean="0"/>
              <a:t>学生成绩分段查找统计功能</a:t>
            </a:r>
            <a:endParaRPr lang="zh-CN" altLang="zh-CN" b="1" u="heavy" dirty="0"/>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9" name="矩形 68"/>
          <p:cNvSpPr/>
          <p:nvPr/>
        </p:nvSpPr>
        <p:spPr>
          <a:xfrm>
            <a:off x="1003852" y="1049732"/>
            <a:ext cx="7782340" cy="646331"/>
          </a:xfrm>
          <a:prstGeom prst="rect">
            <a:avLst/>
          </a:prstGeom>
        </p:spPr>
        <p:txBody>
          <a:bodyPr wrap="square">
            <a:spAutoFit/>
          </a:bodyPr>
          <a:lstStyle/>
          <a:p>
            <a:r>
              <a:rPr lang="zh-CN" altLang="zh-CN" dirty="0" smtClean="0">
                <a:latin typeface="楷体" pitchFamily="49" charset="-122"/>
                <a:ea typeface="楷体" pitchFamily="49" charset="-122"/>
              </a:rPr>
              <a:t>【学习任务】在学习各种查找的基本方法的执行过程和算法实现，本节将加强查找的应用理解，通过应用实例分析查找的综合应用。</a:t>
            </a:r>
            <a:endParaRPr lang="zh-CN" altLang="zh-CN" dirty="0">
              <a:latin typeface="楷体" pitchFamily="49" charset="-122"/>
              <a:ea typeface="楷体" pitchFamily="49" charset="-122"/>
            </a:endParaRPr>
          </a:p>
        </p:txBody>
      </p:sp>
      <p:sp>
        <p:nvSpPr>
          <p:cNvPr id="67" name="矩形 66"/>
          <p:cNvSpPr/>
          <p:nvPr/>
        </p:nvSpPr>
        <p:spPr>
          <a:xfrm>
            <a:off x="1053546" y="2172853"/>
            <a:ext cx="7623313" cy="3139321"/>
          </a:xfrm>
          <a:prstGeom prst="rect">
            <a:avLst/>
          </a:prstGeom>
        </p:spPr>
        <p:txBody>
          <a:bodyPr wrap="square">
            <a:spAutoFit/>
          </a:bodyPr>
          <a:lstStyle/>
          <a:p>
            <a:r>
              <a:rPr lang="zh-CN" altLang="zh-CN" dirty="0" smtClean="0">
                <a:latin typeface="楷体" pitchFamily="49" charset="-122"/>
                <a:ea typeface="楷体" pitchFamily="49" charset="-122"/>
              </a:rPr>
              <a:t>【问题描述】</a:t>
            </a:r>
          </a:p>
          <a:p>
            <a:r>
              <a:rPr lang="zh-CN" altLang="zh-CN" dirty="0" smtClean="0">
                <a:latin typeface="楷体" pitchFamily="49" charset="-122"/>
                <a:ea typeface="楷体" pitchFamily="49" charset="-122"/>
              </a:rPr>
              <a:t>计算机应用专业一班共有学生</a:t>
            </a:r>
            <a:r>
              <a:rPr lang="en-US" altLang="zh-CN" dirty="0" smtClean="0">
                <a:latin typeface="楷体" pitchFamily="49" charset="-122"/>
                <a:ea typeface="楷体" pitchFamily="49" charset="-122"/>
              </a:rPr>
              <a:t>43</a:t>
            </a:r>
            <a:r>
              <a:rPr lang="zh-CN" altLang="zh-CN" dirty="0" smtClean="0">
                <a:latin typeface="楷体" pitchFamily="49" charset="-122"/>
                <a:ea typeface="楷体" pitchFamily="49" charset="-122"/>
              </a:rPr>
              <a:t>人，根据</a:t>
            </a:r>
            <a:r>
              <a:rPr lang="en-US" altLang="zh-CN" dirty="0" smtClean="0">
                <a:latin typeface="楷体" pitchFamily="49" charset="-122"/>
                <a:ea typeface="楷体" pitchFamily="49" charset="-122"/>
              </a:rPr>
              <a:t>2013-2014</a:t>
            </a:r>
            <a:r>
              <a:rPr lang="zh-CN" altLang="zh-CN" dirty="0" smtClean="0">
                <a:latin typeface="楷体" pitchFamily="49" charset="-122"/>
                <a:ea typeface="楷体" pitchFamily="49" charset="-122"/>
              </a:rPr>
              <a:t>第一学期</a:t>
            </a:r>
            <a:r>
              <a:rPr lang="en-US" altLang="zh-CN" dirty="0" smtClean="0">
                <a:latin typeface="楷体" pitchFamily="49" charset="-122"/>
                <a:ea typeface="楷体" pitchFamily="49" charset="-122"/>
              </a:rPr>
              <a:t>“C++”</a:t>
            </a:r>
            <a:r>
              <a:rPr lang="zh-CN" altLang="zh-CN" dirty="0" smtClean="0">
                <a:latin typeface="楷体" pitchFamily="49" charset="-122"/>
                <a:ea typeface="楷体" pitchFamily="49" charset="-122"/>
              </a:rPr>
              <a:t>课程期末成绩，将其划分为</a:t>
            </a:r>
            <a:r>
              <a:rPr lang="en-US" altLang="zh-CN" dirty="0" smtClean="0">
                <a:latin typeface="楷体" pitchFamily="49" charset="-122"/>
                <a:ea typeface="楷体" pitchFamily="49" charset="-122"/>
              </a:rPr>
              <a:t>5</a:t>
            </a:r>
            <a:r>
              <a:rPr lang="zh-CN" altLang="zh-CN" dirty="0" smtClean="0">
                <a:latin typeface="楷体" pitchFamily="49" charset="-122"/>
                <a:ea typeface="楷体" pitchFamily="49" charset="-122"/>
              </a:rPr>
              <a:t>档，即</a:t>
            </a:r>
            <a:r>
              <a:rPr lang="en-US" altLang="zh-CN" dirty="0" smtClean="0">
                <a:latin typeface="楷体" pitchFamily="49" charset="-122"/>
                <a:ea typeface="楷体" pitchFamily="49" charset="-122"/>
              </a:rPr>
              <a:t>90</a:t>
            </a:r>
            <a:r>
              <a:rPr lang="zh-CN" altLang="zh-CN" dirty="0" smtClean="0">
                <a:latin typeface="楷体" pitchFamily="49" charset="-122"/>
                <a:ea typeface="楷体" pitchFamily="49" charset="-122"/>
              </a:rPr>
              <a:t>以上、</a:t>
            </a:r>
            <a:r>
              <a:rPr lang="en-US" altLang="zh-CN" dirty="0" smtClean="0">
                <a:latin typeface="楷体" pitchFamily="49" charset="-122"/>
                <a:ea typeface="楷体" pitchFamily="49" charset="-122"/>
              </a:rPr>
              <a:t>80</a:t>
            </a:r>
            <a:r>
              <a:rPr lang="zh-CN" altLang="zh-CN" dirty="0" smtClean="0">
                <a:latin typeface="楷体" pitchFamily="49" charset="-122"/>
                <a:ea typeface="楷体" pitchFamily="49" charset="-122"/>
              </a:rPr>
              <a:t>分到</a:t>
            </a:r>
            <a:r>
              <a:rPr lang="en-US" altLang="zh-CN" dirty="0" smtClean="0">
                <a:latin typeface="楷体" pitchFamily="49" charset="-122"/>
                <a:ea typeface="楷体" pitchFamily="49" charset="-122"/>
              </a:rPr>
              <a:t>90</a:t>
            </a:r>
            <a:r>
              <a:rPr lang="zh-CN" altLang="zh-CN" dirty="0" smtClean="0">
                <a:latin typeface="楷体" pitchFamily="49" charset="-122"/>
                <a:ea typeface="楷体" pitchFamily="49" charset="-122"/>
              </a:rPr>
              <a:t>分、</a:t>
            </a:r>
            <a:r>
              <a:rPr lang="en-US" altLang="zh-CN" dirty="0" smtClean="0">
                <a:latin typeface="楷体" pitchFamily="49" charset="-122"/>
                <a:ea typeface="楷体" pitchFamily="49" charset="-122"/>
              </a:rPr>
              <a:t>70</a:t>
            </a:r>
            <a:r>
              <a:rPr lang="zh-CN" altLang="zh-CN" dirty="0" smtClean="0">
                <a:latin typeface="楷体" pitchFamily="49" charset="-122"/>
                <a:ea typeface="楷体" pitchFamily="49" charset="-122"/>
              </a:rPr>
              <a:t>分到</a:t>
            </a:r>
            <a:r>
              <a:rPr lang="en-US" altLang="zh-CN" dirty="0" smtClean="0">
                <a:latin typeface="楷体" pitchFamily="49" charset="-122"/>
                <a:ea typeface="楷体" pitchFamily="49" charset="-122"/>
              </a:rPr>
              <a:t>80</a:t>
            </a:r>
            <a:r>
              <a:rPr lang="zh-CN" altLang="zh-CN" dirty="0" smtClean="0">
                <a:latin typeface="楷体" pitchFamily="49" charset="-122"/>
                <a:ea typeface="楷体" pitchFamily="49" charset="-122"/>
              </a:rPr>
              <a:t>分、</a:t>
            </a:r>
            <a:r>
              <a:rPr lang="en-US" altLang="zh-CN" dirty="0" smtClean="0">
                <a:latin typeface="楷体" pitchFamily="49" charset="-122"/>
                <a:ea typeface="楷体" pitchFamily="49" charset="-122"/>
              </a:rPr>
              <a:t>60</a:t>
            </a:r>
            <a:r>
              <a:rPr lang="zh-CN" altLang="zh-CN" dirty="0" smtClean="0">
                <a:latin typeface="楷体" pitchFamily="49" charset="-122"/>
                <a:ea typeface="楷体" pitchFamily="49" charset="-122"/>
              </a:rPr>
              <a:t>分到</a:t>
            </a:r>
            <a:r>
              <a:rPr lang="en-US" altLang="zh-CN" dirty="0" smtClean="0">
                <a:latin typeface="楷体" pitchFamily="49" charset="-122"/>
                <a:ea typeface="楷体" pitchFamily="49" charset="-122"/>
              </a:rPr>
              <a:t>70</a:t>
            </a:r>
            <a:r>
              <a:rPr lang="zh-CN" altLang="zh-CN" dirty="0" smtClean="0">
                <a:latin typeface="楷体" pitchFamily="49" charset="-122"/>
                <a:ea typeface="楷体" pitchFamily="49" charset="-122"/>
              </a:rPr>
              <a:t>分、</a:t>
            </a:r>
            <a:r>
              <a:rPr lang="en-US" altLang="zh-CN" dirty="0" smtClean="0">
                <a:latin typeface="楷体" pitchFamily="49" charset="-122"/>
                <a:ea typeface="楷体" pitchFamily="49" charset="-122"/>
              </a:rPr>
              <a:t>60</a:t>
            </a:r>
            <a:r>
              <a:rPr lang="zh-CN" altLang="zh-CN" dirty="0" smtClean="0">
                <a:latin typeface="楷体" pitchFamily="49" charset="-122"/>
                <a:ea typeface="楷体" pitchFamily="49" charset="-122"/>
              </a:rPr>
              <a:t>分以下，经统计每个分数段的人数及成绩统计如下表，请查找是否有得</a:t>
            </a:r>
            <a:r>
              <a:rPr lang="en-US" altLang="zh-CN" dirty="0" smtClean="0">
                <a:latin typeface="楷体" pitchFamily="49" charset="-122"/>
                <a:ea typeface="楷体" pitchFamily="49" charset="-122"/>
              </a:rPr>
              <a:t>75</a:t>
            </a:r>
            <a:r>
              <a:rPr lang="zh-CN" altLang="zh-CN" dirty="0" smtClean="0">
                <a:latin typeface="楷体" pitchFamily="49" charset="-122"/>
                <a:ea typeface="楷体" pitchFamily="49" charset="-122"/>
              </a:rPr>
              <a:t>分成绩并给出得此成绩的学生人数</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【算法思想】</a:t>
            </a:r>
          </a:p>
          <a:p>
            <a:r>
              <a:rPr lang="zh-CN" altLang="zh-CN" dirty="0" smtClean="0">
                <a:latin typeface="楷体" pitchFamily="49" charset="-122"/>
                <a:ea typeface="楷体" pitchFamily="49" charset="-122"/>
              </a:rPr>
              <a:t>将所有学生成绩按照分数段分成若干个组，在组之间建立相应的有序的索引表，查找时，用折半法确定分数段，即确定某个学生成绩所在的组，然后在组内进行查找。</a:t>
            </a:r>
          </a:p>
          <a:p>
            <a:endParaRPr lang="en-US" altLang="zh-CN" dirty="0" smtClean="0">
              <a:latin typeface="楷体" pitchFamily="49" charset="-122"/>
              <a:ea typeface="楷体" pitchFamily="49" charset="-122"/>
            </a:endParaRPr>
          </a:p>
          <a:p>
            <a:endParaRPr lang="zh-CN" altLang="zh-CN" dirty="0">
              <a:latin typeface="楷体" pitchFamily="49" charset="-122"/>
              <a:ea typeface="楷体" pitchFamily="49" charset="-122"/>
            </a:endParaRPr>
          </a:p>
        </p:txBody>
      </p:sp>
      <p:graphicFrame>
        <p:nvGraphicFramePr>
          <p:cNvPr id="68" name="表格 67"/>
          <p:cNvGraphicFramePr>
            <a:graphicFrameLocks noGrp="1"/>
          </p:cNvGraphicFramePr>
          <p:nvPr/>
        </p:nvGraphicFramePr>
        <p:xfrm>
          <a:off x="1483208" y="4820754"/>
          <a:ext cx="6319009" cy="1351446"/>
        </p:xfrm>
        <a:graphic>
          <a:graphicData uri="http://schemas.openxmlformats.org/drawingml/2006/table">
            <a:tbl>
              <a:tblPr/>
              <a:tblGrid>
                <a:gridCol w="931994"/>
                <a:gridCol w="931994"/>
                <a:gridCol w="4455021"/>
              </a:tblGrid>
              <a:tr h="222531">
                <a:tc>
                  <a:txBody>
                    <a:bodyPr/>
                    <a:lstStyle/>
                    <a:p>
                      <a:pPr algn="ctr">
                        <a:lnSpc>
                          <a:spcPts val="1200"/>
                        </a:lnSpc>
                        <a:spcBef>
                          <a:spcPts val="250"/>
                        </a:spcBef>
                        <a:spcAft>
                          <a:spcPts val="250"/>
                        </a:spcAft>
                      </a:pPr>
                      <a:r>
                        <a:rPr lang="zh-CN" sz="900" kern="1050">
                          <a:latin typeface="Arial"/>
                          <a:ea typeface="黑体"/>
                          <a:cs typeface="Times New Roman"/>
                        </a:rPr>
                        <a:t>分数段</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50">
                          <a:latin typeface="Arial"/>
                          <a:ea typeface="黑体"/>
                          <a:cs typeface="Times New Roman"/>
                        </a:rPr>
                        <a:t>人数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50">
                          <a:latin typeface="Arial"/>
                          <a:ea typeface="黑体"/>
                          <a:cs typeface="Times New Roman"/>
                        </a:rPr>
                        <a:t>分数</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783">
                <a:tc>
                  <a:txBody>
                    <a:bodyPr/>
                    <a:lstStyle/>
                    <a:p>
                      <a:pPr algn="just">
                        <a:lnSpc>
                          <a:spcPts val="1200"/>
                        </a:lnSpc>
                        <a:spcBef>
                          <a:spcPts val="200"/>
                        </a:spcBef>
                        <a:spcAft>
                          <a:spcPts val="200"/>
                        </a:spcAft>
                      </a:pPr>
                      <a:r>
                        <a:rPr lang="en-US" sz="900">
                          <a:latin typeface="Times New Roman"/>
                          <a:ea typeface="宋体"/>
                        </a:rPr>
                        <a:t>90</a:t>
                      </a:r>
                      <a:r>
                        <a:rPr lang="zh-CN" sz="900">
                          <a:latin typeface="Times New Roman"/>
                          <a:ea typeface="宋体"/>
                        </a:rPr>
                        <a:t>分以上</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100</a:t>
                      </a:r>
                      <a:r>
                        <a:rPr lang="zh-CN" sz="900">
                          <a:latin typeface="Times New Roman"/>
                          <a:ea typeface="宋体"/>
                        </a:rPr>
                        <a:t>、</a:t>
                      </a:r>
                      <a:r>
                        <a:rPr lang="en-US" sz="900">
                          <a:latin typeface="Times New Roman"/>
                          <a:ea typeface="宋体"/>
                        </a:rPr>
                        <a:t>95</a:t>
                      </a:r>
                      <a:r>
                        <a:rPr lang="zh-CN" sz="900">
                          <a:latin typeface="Times New Roman"/>
                          <a:ea typeface="宋体"/>
                        </a:rPr>
                        <a:t>、</a:t>
                      </a:r>
                      <a:r>
                        <a:rPr lang="en-US" sz="900">
                          <a:latin typeface="Times New Roman"/>
                          <a:ea typeface="宋体"/>
                        </a:rPr>
                        <a:t>97</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783">
                <a:tc>
                  <a:txBody>
                    <a:bodyPr/>
                    <a:lstStyle/>
                    <a:p>
                      <a:pPr algn="just">
                        <a:lnSpc>
                          <a:spcPts val="1200"/>
                        </a:lnSpc>
                        <a:spcBef>
                          <a:spcPts val="200"/>
                        </a:spcBef>
                        <a:spcAft>
                          <a:spcPts val="200"/>
                        </a:spcAft>
                      </a:pPr>
                      <a:r>
                        <a:rPr lang="en-US" sz="900">
                          <a:latin typeface="Times New Roman"/>
                          <a:ea typeface="宋体"/>
                        </a:rPr>
                        <a:t>80</a:t>
                      </a:r>
                      <a:r>
                        <a:rPr lang="zh-CN" sz="900">
                          <a:latin typeface="Times New Roman"/>
                          <a:ea typeface="宋体"/>
                        </a:rPr>
                        <a:t>分</a:t>
                      </a:r>
                      <a:r>
                        <a:rPr lang="en-US" sz="900">
                          <a:latin typeface="Times New Roman"/>
                          <a:ea typeface="宋体"/>
                        </a:rPr>
                        <a:t>-90</a:t>
                      </a:r>
                      <a:r>
                        <a:rPr lang="zh-CN" sz="900">
                          <a:latin typeface="Times New Roman"/>
                          <a:ea typeface="宋体"/>
                        </a:rPr>
                        <a:t>分</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81</a:t>
                      </a:r>
                      <a:r>
                        <a:rPr lang="zh-CN" sz="900">
                          <a:latin typeface="Times New Roman"/>
                          <a:ea typeface="宋体"/>
                        </a:rPr>
                        <a:t>、</a:t>
                      </a:r>
                      <a:r>
                        <a:rPr lang="en-US" sz="900">
                          <a:latin typeface="Times New Roman"/>
                          <a:ea typeface="宋体"/>
                        </a:rPr>
                        <a:t>82</a:t>
                      </a:r>
                      <a:r>
                        <a:rPr lang="zh-CN" sz="900">
                          <a:latin typeface="Times New Roman"/>
                          <a:ea typeface="宋体"/>
                        </a:rPr>
                        <a:t>、</a:t>
                      </a:r>
                      <a:r>
                        <a:rPr lang="en-US" sz="900">
                          <a:latin typeface="Times New Roman"/>
                          <a:ea typeface="宋体"/>
                        </a:rPr>
                        <a:t>84</a:t>
                      </a:r>
                      <a:r>
                        <a:rPr lang="zh-CN" sz="900">
                          <a:latin typeface="Times New Roman"/>
                          <a:ea typeface="宋体"/>
                        </a:rPr>
                        <a:t>、</a:t>
                      </a:r>
                      <a:r>
                        <a:rPr lang="en-US" sz="900">
                          <a:latin typeface="Times New Roman"/>
                          <a:ea typeface="宋体"/>
                        </a:rPr>
                        <a:t>89</a:t>
                      </a:r>
                      <a:r>
                        <a:rPr lang="zh-CN" sz="900">
                          <a:latin typeface="Times New Roman"/>
                          <a:ea typeface="宋体"/>
                        </a:rPr>
                        <a:t>、</a:t>
                      </a:r>
                      <a:r>
                        <a:rPr lang="en-US" sz="900">
                          <a:latin typeface="Times New Roman"/>
                          <a:ea typeface="宋体"/>
                        </a:rPr>
                        <a:t>82</a:t>
                      </a:r>
                      <a:r>
                        <a:rPr lang="zh-CN" sz="900">
                          <a:latin typeface="Times New Roman"/>
                          <a:ea typeface="宋体"/>
                        </a:rPr>
                        <a:t>、</a:t>
                      </a:r>
                      <a:r>
                        <a:rPr lang="en-US" sz="900">
                          <a:latin typeface="Times New Roman"/>
                          <a:ea typeface="宋体"/>
                        </a:rPr>
                        <a:t>83</a:t>
                      </a:r>
                      <a:r>
                        <a:rPr lang="zh-CN" sz="900">
                          <a:latin typeface="Times New Roman"/>
                          <a:ea typeface="宋体"/>
                        </a:rPr>
                        <a:t>、</a:t>
                      </a:r>
                      <a:r>
                        <a:rPr lang="en-US" sz="900">
                          <a:latin typeface="Times New Roman"/>
                          <a:ea typeface="宋体"/>
                        </a:rPr>
                        <a:t>88</a:t>
                      </a:r>
                      <a:r>
                        <a:rPr lang="zh-CN" sz="900">
                          <a:latin typeface="Times New Roman"/>
                          <a:ea typeface="宋体"/>
                        </a:rPr>
                        <a:t>、</a:t>
                      </a:r>
                      <a:r>
                        <a:rPr lang="en-US" sz="900">
                          <a:latin typeface="Times New Roman"/>
                          <a:ea typeface="宋体"/>
                        </a:rPr>
                        <a:t>86</a:t>
                      </a:r>
                      <a:r>
                        <a:rPr lang="zh-CN" sz="900">
                          <a:latin typeface="Times New Roman"/>
                          <a:ea typeface="宋体"/>
                        </a:rPr>
                        <a:t>、</a:t>
                      </a:r>
                      <a:r>
                        <a:rPr lang="en-US" sz="900">
                          <a:latin typeface="Times New Roman"/>
                          <a:ea typeface="宋体"/>
                        </a:rPr>
                        <a:t>87</a:t>
                      </a:r>
                      <a:r>
                        <a:rPr lang="zh-CN" sz="900">
                          <a:latin typeface="Times New Roman"/>
                          <a:ea typeface="宋体"/>
                        </a:rPr>
                        <a:t>、</a:t>
                      </a:r>
                      <a:r>
                        <a:rPr lang="en-US" sz="900">
                          <a:latin typeface="Times New Roman"/>
                          <a:ea typeface="宋体"/>
                        </a:rPr>
                        <a:t>80</a:t>
                      </a:r>
                      <a:r>
                        <a:rPr lang="zh-CN" sz="900">
                          <a:latin typeface="Times New Roman"/>
                          <a:ea typeface="宋体"/>
                        </a:rPr>
                        <a:t>、</a:t>
                      </a:r>
                      <a:r>
                        <a:rPr lang="en-US" sz="900">
                          <a:latin typeface="Times New Roman"/>
                          <a:ea typeface="宋体"/>
                        </a:rPr>
                        <a:t>85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783">
                <a:tc>
                  <a:txBody>
                    <a:bodyPr/>
                    <a:lstStyle/>
                    <a:p>
                      <a:pPr algn="just">
                        <a:lnSpc>
                          <a:spcPts val="1200"/>
                        </a:lnSpc>
                        <a:spcBef>
                          <a:spcPts val="200"/>
                        </a:spcBef>
                        <a:spcAft>
                          <a:spcPts val="200"/>
                        </a:spcAft>
                      </a:pPr>
                      <a:r>
                        <a:rPr lang="en-US" sz="900">
                          <a:latin typeface="Times New Roman"/>
                          <a:ea typeface="宋体"/>
                        </a:rPr>
                        <a:t>70</a:t>
                      </a:r>
                      <a:r>
                        <a:rPr lang="zh-CN" sz="900">
                          <a:latin typeface="Times New Roman"/>
                          <a:ea typeface="宋体"/>
                        </a:rPr>
                        <a:t>分</a:t>
                      </a:r>
                      <a:r>
                        <a:rPr lang="en-US" sz="900">
                          <a:latin typeface="Times New Roman"/>
                          <a:ea typeface="宋体"/>
                        </a:rPr>
                        <a:t>-80</a:t>
                      </a:r>
                      <a:r>
                        <a:rPr lang="zh-CN" sz="900">
                          <a:latin typeface="Times New Roman"/>
                          <a:ea typeface="宋体"/>
                        </a:rPr>
                        <a:t>分</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13</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78</a:t>
                      </a:r>
                      <a:r>
                        <a:rPr lang="zh-CN" sz="900">
                          <a:latin typeface="Times New Roman"/>
                          <a:ea typeface="宋体"/>
                        </a:rPr>
                        <a:t>、</a:t>
                      </a:r>
                      <a:r>
                        <a:rPr lang="en-US" sz="900">
                          <a:latin typeface="Times New Roman"/>
                          <a:ea typeface="宋体"/>
                        </a:rPr>
                        <a:t>75</a:t>
                      </a:r>
                      <a:r>
                        <a:rPr lang="zh-CN" sz="900">
                          <a:latin typeface="Times New Roman"/>
                          <a:ea typeface="宋体"/>
                        </a:rPr>
                        <a:t>、</a:t>
                      </a:r>
                      <a:r>
                        <a:rPr lang="en-US" sz="900">
                          <a:latin typeface="Times New Roman"/>
                          <a:ea typeface="宋体"/>
                        </a:rPr>
                        <a:t>73</a:t>
                      </a:r>
                      <a:r>
                        <a:rPr lang="zh-CN" sz="900">
                          <a:latin typeface="Times New Roman"/>
                          <a:ea typeface="宋体"/>
                        </a:rPr>
                        <a:t>、</a:t>
                      </a:r>
                      <a:r>
                        <a:rPr lang="en-US" sz="900">
                          <a:latin typeface="Times New Roman"/>
                          <a:ea typeface="宋体"/>
                        </a:rPr>
                        <a:t>70</a:t>
                      </a:r>
                      <a:r>
                        <a:rPr lang="zh-CN" sz="900">
                          <a:latin typeface="Times New Roman"/>
                          <a:ea typeface="宋体"/>
                        </a:rPr>
                        <a:t>、</a:t>
                      </a:r>
                      <a:r>
                        <a:rPr lang="en-US" sz="900">
                          <a:latin typeface="Times New Roman"/>
                          <a:ea typeface="宋体"/>
                        </a:rPr>
                        <a:t>79</a:t>
                      </a:r>
                      <a:r>
                        <a:rPr lang="zh-CN" sz="900">
                          <a:latin typeface="Times New Roman"/>
                          <a:ea typeface="宋体"/>
                        </a:rPr>
                        <a:t>、</a:t>
                      </a:r>
                      <a:r>
                        <a:rPr lang="en-US" sz="900">
                          <a:latin typeface="Times New Roman"/>
                          <a:ea typeface="宋体"/>
                        </a:rPr>
                        <a:t>77</a:t>
                      </a:r>
                      <a:r>
                        <a:rPr lang="zh-CN" sz="900">
                          <a:latin typeface="Times New Roman"/>
                          <a:ea typeface="宋体"/>
                        </a:rPr>
                        <a:t>、</a:t>
                      </a:r>
                      <a:r>
                        <a:rPr lang="en-US" sz="900">
                          <a:latin typeface="Times New Roman"/>
                          <a:ea typeface="宋体"/>
                        </a:rPr>
                        <a:t>76</a:t>
                      </a:r>
                      <a:r>
                        <a:rPr lang="zh-CN" sz="900">
                          <a:latin typeface="Times New Roman"/>
                          <a:ea typeface="宋体"/>
                        </a:rPr>
                        <a:t>、</a:t>
                      </a:r>
                      <a:r>
                        <a:rPr lang="en-US" sz="900">
                          <a:latin typeface="Times New Roman"/>
                          <a:ea typeface="宋体"/>
                        </a:rPr>
                        <a:t>75</a:t>
                      </a:r>
                      <a:r>
                        <a:rPr lang="zh-CN" sz="900">
                          <a:latin typeface="Times New Roman"/>
                          <a:ea typeface="宋体"/>
                        </a:rPr>
                        <a:t>、</a:t>
                      </a:r>
                      <a:r>
                        <a:rPr lang="en-US" sz="900">
                          <a:latin typeface="Times New Roman"/>
                          <a:ea typeface="宋体"/>
                        </a:rPr>
                        <a:t>74</a:t>
                      </a:r>
                      <a:r>
                        <a:rPr lang="zh-CN" sz="900">
                          <a:latin typeface="Times New Roman"/>
                          <a:ea typeface="宋体"/>
                        </a:rPr>
                        <a:t>、</a:t>
                      </a:r>
                      <a:r>
                        <a:rPr lang="en-US" sz="900">
                          <a:latin typeface="Times New Roman"/>
                          <a:ea typeface="宋体"/>
                        </a:rPr>
                        <a:t>72</a:t>
                      </a:r>
                      <a:r>
                        <a:rPr lang="zh-CN" sz="900">
                          <a:latin typeface="Times New Roman"/>
                          <a:ea typeface="宋体"/>
                        </a:rPr>
                        <a:t>、</a:t>
                      </a:r>
                      <a:r>
                        <a:rPr lang="en-US" sz="900">
                          <a:latin typeface="Times New Roman"/>
                          <a:ea typeface="宋体"/>
                        </a:rPr>
                        <a:t>71</a:t>
                      </a:r>
                      <a:r>
                        <a:rPr lang="zh-CN" sz="900">
                          <a:latin typeface="Times New Roman"/>
                          <a:ea typeface="宋体"/>
                        </a:rPr>
                        <a:t>、</a:t>
                      </a:r>
                      <a:r>
                        <a:rPr lang="en-US" sz="900">
                          <a:latin typeface="Times New Roman"/>
                          <a:ea typeface="宋体"/>
                        </a:rPr>
                        <a:t>75</a:t>
                      </a:r>
                      <a:r>
                        <a:rPr lang="zh-CN" sz="900">
                          <a:latin typeface="Times New Roman"/>
                          <a:ea typeface="宋体"/>
                        </a:rPr>
                        <a:t>、</a:t>
                      </a:r>
                      <a:r>
                        <a:rPr lang="en-US" sz="900">
                          <a:latin typeface="Times New Roman"/>
                          <a:ea typeface="宋体"/>
                        </a:rPr>
                        <a:t>79</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783">
                <a:tc>
                  <a:txBody>
                    <a:bodyPr/>
                    <a:lstStyle/>
                    <a:p>
                      <a:pPr algn="just">
                        <a:lnSpc>
                          <a:spcPts val="1200"/>
                        </a:lnSpc>
                        <a:spcBef>
                          <a:spcPts val="200"/>
                        </a:spcBef>
                        <a:spcAft>
                          <a:spcPts val="200"/>
                        </a:spcAft>
                      </a:pPr>
                      <a:r>
                        <a:rPr lang="en-US" sz="900">
                          <a:latin typeface="Times New Roman"/>
                          <a:ea typeface="宋体"/>
                        </a:rPr>
                        <a:t>60</a:t>
                      </a:r>
                      <a:r>
                        <a:rPr lang="zh-CN" sz="900">
                          <a:latin typeface="Times New Roman"/>
                          <a:ea typeface="宋体"/>
                        </a:rPr>
                        <a:t>分</a:t>
                      </a:r>
                      <a:r>
                        <a:rPr lang="en-US" sz="900">
                          <a:latin typeface="Times New Roman"/>
                          <a:ea typeface="宋体"/>
                        </a:rPr>
                        <a:t>-70</a:t>
                      </a:r>
                      <a:r>
                        <a:rPr lang="zh-CN" sz="900">
                          <a:latin typeface="Times New Roman"/>
                          <a:ea typeface="宋体"/>
                        </a:rPr>
                        <a:t>分</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15</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61</a:t>
                      </a:r>
                      <a:r>
                        <a:rPr lang="zh-CN" sz="900">
                          <a:latin typeface="Times New Roman"/>
                          <a:ea typeface="宋体"/>
                        </a:rPr>
                        <a:t>、</a:t>
                      </a:r>
                      <a:r>
                        <a:rPr lang="en-US" sz="900">
                          <a:latin typeface="Times New Roman"/>
                          <a:ea typeface="宋体"/>
                        </a:rPr>
                        <a:t>64</a:t>
                      </a:r>
                      <a:r>
                        <a:rPr lang="zh-CN" sz="900">
                          <a:latin typeface="Times New Roman"/>
                          <a:ea typeface="宋体"/>
                        </a:rPr>
                        <a:t>、</a:t>
                      </a:r>
                      <a:r>
                        <a:rPr lang="en-US" sz="900">
                          <a:latin typeface="Times New Roman"/>
                          <a:ea typeface="宋体"/>
                        </a:rPr>
                        <a:t>67</a:t>
                      </a:r>
                      <a:r>
                        <a:rPr lang="zh-CN" sz="900">
                          <a:latin typeface="Times New Roman"/>
                          <a:ea typeface="宋体"/>
                        </a:rPr>
                        <a:t>、</a:t>
                      </a:r>
                      <a:r>
                        <a:rPr lang="en-US" sz="900">
                          <a:latin typeface="Times New Roman"/>
                          <a:ea typeface="宋体"/>
                        </a:rPr>
                        <a:t>68</a:t>
                      </a:r>
                      <a:r>
                        <a:rPr lang="zh-CN" sz="900">
                          <a:latin typeface="Times New Roman"/>
                          <a:ea typeface="宋体"/>
                        </a:rPr>
                        <a:t>、</a:t>
                      </a:r>
                      <a:r>
                        <a:rPr lang="en-US" sz="900">
                          <a:latin typeface="Times New Roman"/>
                          <a:ea typeface="宋体"/>
                        </a:rPr>
                        <a:t>69</a:t>
                      </a:r>
                      <a:r>
                        <a:rPr lang="zh-CN" sz="900">
                          <a:latin typeface="Times New Roman"/>
                          <a:ea typeface="宋体"/>
                        </a:rPr>
                        <a:t>、</a:t>
                      </a:r>
                      <a:r>
                        <a:rPr lang="en-US" sz="900">
                          <a:latin typeface="Times New Roman"/>
                          <a:ea typeface="宋体"/>
                        </a:rPr>
                        <a:t>66</a:t>
                      </a:r>
                      <a:r>
                        <a:rPr lang="zh-CN" sz="900">
                          <a:latin typeface="Times New Roman"/>
                          <a:ea typeface="宋体"/>
                        </a:rPr>
                        <a:t>、</a:t>
                      </a:r>
                      <a:r>
                        <a:rPr lang="en-US" sz="900">
                          <a:latin typeface="Times New Roman"/>
                          <a:ea typeface="宋体"/>
                        </a:rPr>
                        <a:t>64</a:t>
                      </a:r>
                      <a:r>
                        <a:rPr lang="zh-CN" sz="900">
                          <a:latin typeface="Times New Roman"/>
                          <a:ea typeface="宋体"/>
                        </a:rPr>
                        <a:t>、</a:t>
                      </a:r>
                      <a:r>
                        <a:rPr lang="en-US" sz="900">
                          <a:latin typeface="Times New Roman"/>
                          <a:ea typeface="宋体"/>
                        </a:rPr>
                        <a:t>62</a:t>
                      </a:r>
                      <a:r>
                        <a:rPr lang="zh-CN" sz="900">
                          <a:latin typeface="Times New Roman"/>
                          <a:ea typeface="宋体"/>
                        </a:rPr>
                        <a:t>、</a:t>
                      </a:r>
                      <a:r>
                        <a:rPr lang="en-US" sz="900">
                          <a:latin typeface="Times New Roman"/>
                          <a:ea typeface="宋体"/>
                        </a:rPr>
                        <a:t>63</a:t>
                      </a:r>
                      <a:r>
                        <a:rPr lang="zh-CN" sz="900">
                          <a:latin typeface="Times New Roman"/>
                          <a:ea typeface="宋体"/>
                        </a:rPr>
                        <a:t>、</a:t>
                      </a:r>
                      <a:r>
                        <a:rPr lang="en-US" sz="900">
                          <a:latin typeface="Times New Roman"/>
                          <a:ea typeface="宋体"/>
                        </a:rPr>
                        <a:t>60</a:t>
                      </a:r>
                      <a:r>
                        <a:rPr lang="zh-CN" sz="900">
                          <a:latin typeface="Times New Roman"/>
                          <a:ea typeface="宋体"/>
                        </a:rPr>
                        <a:t>、</a:t>
                      </a:r>
                      <a:r>
                        <a:rPr lang="en-US" sz="900">
                          <a:latin typeface="Times New Roman"/>
                          <a:ea typeface="宋体"/>
                        </a:rPr>
                        <a:t>65</a:t>
                      </a:r>
                      <a:r>
                        <a:rPr lang="zh-CN" sz="900">
                          <a:latin typeface="Times New Roman"/>
                          <a:ea typeface="宋体"/>
                        </a:rPr>
                        <a:t>、</a:t>
                      </a:r>
                      <a:r>
                        <a:rPr lang="en-US" sz="900">
                          <a:latin typeface="Times New Roman"/>
                          <a:ea typeface="宋体"/>
                        </a:rPr>
                        <a:t>66</a:t>
                      </a:r>
                      <a:r>
                        <a:rPr lang="zh-CN" sz="900">
                          <a:latin typeface="Times New Roman"/>
                          <a:ea typeface="宋体"/>
                        </a:rPr>
                        <a:t>、</a:t>
                      </a:r>
                      <a:r>
                        <a:rPr lang="en-US" sz="900">
                          <a:latin typeface="Times New Roman"/>
                          <a:ea typeface="宋体"/>
                        </a:rPr>
                        <a:t>61</a:t>
                      </a:r>
                      <a:r>
                        <a:rPr lang="zh-CN" sz="900">
                          <a:latin typeface="Times New Roman"/>
                          <a:ea typeface="宋体"/>
                        </a:rPr>
                        <a:t>、</a:t>
                      </a:r>
                      <a:r>
                        <a:rPr lang="en-US" sz="900">
                          <a:latin typeface="Times New Roman"/>
                          <a:ea typeface="宋体"/>
                        </a:rPr>
                        <a:t>62</a:t>
                      </a:r>
                      <a:r>
                        <a:rPr lang="zh-CN" sz="900">
                          <a:latin typeface="Times New Roman"/>
                          <a:ea typeface="宋体"/>
                        </a:rPr>
                        <a:t>、</a:t>
                      </a:r>
                      <a:r>
                        <a:rPr lang="en-US" sz="900">
                          <a:latin typeface="Times New Roman"/>
                          <a:ea typeface="宋体"/>
                        </a:rPr>
                        <a:t>67</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783">
                <a:tc>
                  <a:txBody>
                    <a:bodyPr/>
                    <a:lstStyle/>
                    <a:p>
                      <a:pPr algn="just">
                        <a:lnSpc>
                          <a:spcPts val="1200"/>
                        </a:lnSpc>
                        <a:spcBef>
                          <a:spcPts val="200"/>
                        </a:spcBef>
                        <a:spcAft>
                          <a:spcPts val="200"/>
                        </a:spcAft>
                      </a:pPr>
                      <a:r>
                        <a:rPr lang="en-US" sz="900">
                          <a:latin typeface="Times New Roman"/>
                          <a:ea typeface="宋体"/>
                        </a:rPr>
                        <a:t>60</a:t>
                      </a:r>
                      <a:r>
                        <a:rPr lang="zh-CN" sz="900">
                          <a:latin typeface="Times New Roman"/>
                          <a:ea typeface="宋体"/>
                        </a:rPr>
                        <a:t>分以下</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a:latin typeface="Times New Roman"/>
                          <a:ea typeface="宋体"/>
                        </a:rPr>
                        <a:t>1</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dirty="0">
                          <a:latin typeface="Times New Roman"/>
                          <a:ea typeface="宋体"/>
                        </a:rPr>
                        <a:t>45</a:t>
                      </a:r>
                      <a:endParaRPr lang="zh-CN" sz="9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8.7  </a:t>
            </a:r>
            <a:r>
              <a:rPr lang="zh-CN" altLang="en-US" sz="2400" b="1" dirty="0" smtClean="0">
                <a:solidFill>
                  <a:schemeClr val="bg1"/>
                </a:solidFill>
                <a:latin typeface="楷体" pitchFamily="49" charset="-122"/>
                <a:ea typeface="楷体" pitchFamily="49" charset="-122"/>
              </a:rPr>
              <a:t>小结</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536713" y="1975330"/>
            <a:ext cx="8210902"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．线性表的查找。主要包括顺序查找和折半查找，两者之间的比较如下表</a:t>
            </a:r>
            <a:r>
              <a:rPr lang="en-US" altLang="zh-CN" dirty="0" smtClean="0">
                <a:latin typeface="楷体" pitchFamily="49" charset="-122"/>
                <a:ea typeface="楷体" pitchFamily="49" charset="-122"/>
              </a:rPr>
              <a:t>8.8</a:t>
            </a:r>
            <a:r>
              <a:rPr lang="zh-CN" altLang="zh-CN" dirty="0" smtClean="0">
                <a:latin typeface="楷体" pitchFamily="49" charset="-122"/>
                <a:ea typeface="楷体" pitchFamily="49" charset="-122"/>
              </a:rPr>
              <a:t>：</a:t>
            </a:r>
            <a:endParaRPr lang="zh-CN" altLang="zh-CN" dirty="0">
              <a:latin typeface="楷体" pitchFamily="49" charset="-122"/>
              <a:ea typeface="楷体" pitchFamily="49" charset="-122"/>
            </a:endParaRPr>
          </a:p>
        </p:txBody>
      </p:sp>
      <p:sp>
        <p:nvSpPr>
          <p:cNvPr id="69" name="矩形 68"/>
          <p:cNvSpPr/>
          <p:nvPr/>
        </p:nvSpPr>
        <p:spPr>
          <a:xfrm>
            <a:off x="467138" y="1039792"/>
            <a:ext cx="8060635" cy="923330"/>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查</a:t>
            </a:r>
            <a:r>
              <a:rPr lang="zh-CN" altLang="zh-CN" dirty="0" smtClean="0">
                <a:latin typeface="楷体" pitchFamily="49" charset="-122"/>
                <a:ea typeface="楷体" pitchFamily="49" charset="-122"/>
              </a:rPr>
              <a:t>找是数据处理中经常使用的一种操作。本模块主要介绍了对查找表的查找，查找表实际上仅仅是一个集合，为了提高查找效率，将查找表组织成不同的数据结构，主要包括三种不同结构的查找表：线性表、树表和哈希表。</a:t>
            </a:r>
            <a:endParaRPr lang="zh-CN" altLang="zh-CN" dirty="0">
              <a:latin typeface="楷体" pitchFamily="49" charset="-122"/>
              <a:ea typeface="楷体" pitchFamily="49" charset="-122"/>
            </a:endParaRPr>
          </a:p>
        </p:txBody>
      </p:sp>
      <p:graphicFrame>
        <p:nvGraphicFramePr>
          <p:cNvPr id="229377" name="Object 1"/>
          <p:cNvGraphicFramePr>
            <a:graphicFrameLocks noChangeAspect="1"/>
          </p:cNvGraphicFramePr>
          <p:nvPr/>
        </p:nvGraphicFramePr>
        <p:xfrm>
          <a:off x="0" y="0"/>
          <a:ext cx="257175" cy="219075"/>
        </p:xfrm>
        <a:graphic>
          <a:graphicData uri="http://schemas.openxmlformats.org/presentationml/2006/ole">
            <p:oleObj spid="_x0000_s229377" r:id="rId4" imgW="253780" imgH="215713" progId="Equation.3">
              <p:embed/>
            </p:oleObj>
          </a:graphicData>
        </a:graphic>
      </p:graphicFrame>
      <p:pic>
        <p:nvPicPr>
          <p:cNvPr id="229378" name="Picture 2"/>
          <p:cNvPicPr>
            <a:picLocks noChangeAspect="1" noChangeArrowheads="1"/>
          </p:cNvPicPr>
          <p:nvPr/>
        </p:nvPicPr>
        <p:blipFill>
          <a:blip r:embed="rId5" cstate="print"/>
          <a:srcRect l="27880" t="60033" r="28370" b="17191"/>
          <a:stretch>
            <a:fillRect/>
          </a:stretch>
        </p:blipFill>
        <p:spPr bwMode="auto">
          <a:xfrm>
            <a:off x="566530" y="3021496"/>
            <a:ext cx="8001000" cy="225618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8.7  </a:t>
            </a:r>
            <a:r>
              <a:rPr lang="zh-CN" altLang="en-US" sz="2400" b="1" dirty="0" smtClean="0">
                <a:solidFill>
                  <a:schemeClr val="bg1"/>
                </a:solidFill>
                <a:latin typeface="楷体" pitchFamily="49" charset="-122"/>
                <a:ea typeface="楷体" pitchFamily="49" charset="-122"/>
              </a:rPr>
              <a:t>小结</a:t>
            </a:r>
            <a:endParaRPr lang="zh-CN" altLang="en-US" sz="2400" b="1" dirty="0">
              <a:solidFill>
                <a:schemeClr val="bg1"/>
              </a:solidFill>
              <a:latin typeface="楷体" pitchFamily="49" charset="-122"/>
              <a:ea typeface="楷体" pitchFamily="49" charset="-122"/>
            </a:endParaRPr>
          </a:p>
        </p:txBody>
      </p:sp>
      <p:sp>
        <p:nvSpPr>
          <p:cNvPr id="2051" name="Rectangle 3"/>
          <p:cNvSpPr>
            <a:spLocks noChangeArrowheads="1"/>
          </p:cNvSpPr>
          <p:nvPr/>
        </p:nvSpPr>
        <p:spPr bwMode="auto">
          <a:xfrm>
            <a:off x="606287" y="2023522"/>
            <a:ext cx="8032968" cy="3924151"/>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dirty="0" smtClean="0">
                <a:latin typeface="楷体" pitchFamily="49" charset="-122"/>
                <a:ea typeface="楷体" pitchFamily="49" charset="-122"/>
              </a:rPr>
              <a:t>      2</a:t>
            </a:r>
            <a:r>
              <a:rPr lang="zh-CN" altLang="zh-CN" dirty="0" smtClean="0">
                <a:latin typeface="楷体" pitchFamily="49" charset="-122"/>
                <a:ea typeface="楷体" pitchFamily="49" charset="-122"/>
              </a:rPr>
              <a:t>．树表的查找。树表的结构主要包括二叉排序树、平衡二叉树。</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）二叉排序树的查找过程与折半查找过程类似，二者之间的比较见表</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）二叉排序树在形态均匀时性能最好，而形态为单支树时其查找性能</a:t>
            </a:r>
            <a:r>
              <a:rPr lang="zh-CN" altLang="zh-CN" dirty="0" smtClean="0">
                <a:latin typeface="楷体" pitchFamily="49" charset="-122"/>
                <a:ea typeface="楷体" pitchFamily="49" charset="-122"/>
              </a:rPr>
              <a:t>则</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退</a:t>
            </a:r>
            <a:r>
              <a:rPr lang="zh-CN" altLang="zh-CN" dirty="0" smtClean="0">
                <a:latin typeface="楷体" pitchFamily="49" charset="-122"/>
                <a:ea typeface="楷体" pitchFamily="49" charset="-122"/>
              </a:rPr>
              <a:t>化为与顺序查找相同，因此，二叉排序树最好是一棵平衡二叉树。</a:t>
            </a:r>
            <a:endParaRPr lang="zh-CN" altLang="zh-CN" dirty="0">
              <a:latin typeface="楷体" pitchFamily="49" charset="-122"/>
              <a:ea typeface="楷体" pitchFamily="49" charset="-122"/>
            </a:endParaRPr>
          </a:p>
        </p:txBody>
      </p:sp>
      <p:sp>
        <p:nvSpPr>
          <p:cNvPr id="69" name="矩形 68"/>
          <p:cNvSpPr/>
          <p:nvPr/>
        </p:nvSpPr>
        <p:spPr>
          <a:xfrm>
            <a:off x="467138" y="1039792"/>
            <a:ext cx="8060635" cy="923330"/>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查</a:t>
            </a:r>
            <a:r>
              <a:rPr lang="zh-CN" altLang="zh-CN" dirty="0" smtClean="0">
                <a:latin typeface="楷体" pitchFamily="49" charset="-122"/>
                <a:ea typeface="楷体" pitchFamily="49" charset="-122"/>
              </a:rPr>
              <a:t>找是数据处理中经常使用的一种操作。本模块主要介绍了对查找表的查找，查找表实际上仅仅是一个集合，为了提高查找效率，将查找表组织成不同的数据结构，主要包括三种不同结构的查找表：线性表、树表和哈希表。</a:t>
            </a:r>
            <a:endParaRPr lang="zh-CN" altLang="zh-CN" dirty="0">
              <a:latin typeface="楷体" pitchFamily="49" charset="-122"/>
              <a:ea typeface="楷体" pitchFamily="49" charset="-122"/>
            </a:endParaRPr>
          </a:p>
        </p:txBody>
      </p:sp>
      <p:graphicFrame>
        <p:nvGraphicFramePr>
          <p:cNvPr id="229377" name="Object 1"/>
          <p:cNvGraphicFramePr>
            <a:graphicFrameLocks noChangeAspect="1"/>
          </p:cNvGraphicFramePr>
          <p:nvPr/>
        </p:nvGraphicFramePr>
        <p:xfrm>
          <a:off x="0" y="0"/>
          <a:ext cx="257175" cy="219075"/>
        </p:xfrm>
        <a:graphic>
          <a:graphicData uri="http://schemas.openxmlformats.org/presentationml/2006/ole">
            <p:oleObj spid="_x0000_s230402" r:id="rId4" imgW="253780" imgH="215713" progId="Equation.3">
              <p:embed/>
            </p:oleObj>
          </a:graphicData>
        </a:graphic>
      </p:graphicFrame>
      <p:graphicFrame>
        <p:nvGraphicFramePr>
          <p:cNvPr id="230404" name="Object 4"/>
          <p:cNvGraphicFramePr>
            <a:graphicFrameLocks noChangeAspect="1"/>
          </p:cNvGraphicFramePr>
          <p:nvPr/>
        </p:nvGraphicFramePr>
        <p:xfrm>
          <a:off x="0" y="0"/>
          <a:ext cx="257175" cy="219075"/>
        </p:xfrm>
        <a:graphic>
          <a:graphicData uri="http://schemas.openxmlformats.org/presentationml/2006/ole">
            <p:oleObj spid="_x0000_s230404" r:id="rId5" imgW="253780" imgH="215713" progId="Equation.3">
              <p:embed/>
            </p:oleObj>
          </a:graphicData>
        </a:graphic>
      </p:graphicFrame>
      <p:graphicFrame>
        <p:nvGraphicFramePr>
          <p:cNvPr id="230403" name="Object 3"/>
          <p:cNvGraphicFramePr>
            <a:graphicFrameLocks noChangeAspect="1"/>
          </p:cNvGraphicFramePr>
          <p:nvPr/>
        </p:nvGraphicFramePr>
        <p:xfrm>
          <a:off x="0" y="0"/>
          <a:ext cx="257175" cy="219075"/>
        </p:xfrm>
        <a:graphic>
          <a:graphicData uri="http://schemas.openxmlformats.org/presentationml/2006/ole">
            <p:oleObj spid="_x0000_s230403" r:id="rId6" imgW="253780" imgH="215713" progId="Equation.3">
              <p:embed/>
            </p:oleObj>
          </a:graphicData>
        </a:graphic>
      </p:graphicFrame>
      <p:pic>
        <p:nvPicPr>
          <p:cNvPr id="230405" name="Picture 5"/>
          <p:cNvPicPr>
            <a:picLocks noChangeAspect="1" noChangeArrowheads="1"/>
          </p:cNvPicPr>
          <p:nvPr/>
        </p:nvPicPr>
        <p:blipFill>
          <a:blip r:embed="rId7" cstate="print"/>
          <a:srcRect l="28424" t="55385" r="27880" b="24348"/>
          <a:stretch>
            <a:fillRect/>
          </a:stretch>
        </p:blipFill>
        <p:spPr bwMode="auto">
          <a:xfrm>
            <a:off x="665921" y="3021496"/>
            <a:ext cx="7991061" cy="200770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楷体" pitchFamily="49" charset="-122"/>
                <a:ea typeface="楷体" pitchFamily="49" charset="-122"/>
              </a:rPr>
              <a:t>8.7  </a:t>
            </a:r>
            <a:r>
              <a:rPr lang="zh-CN" altLang="en-US" sz="2400" b="1" dirty="0" smtClean="0">
                <a:solidFill>
                  <a:schemeClr val="bg1"/>
                </a:solidFill>
                <a:latin typeface="楷体" pitchFamily="49" charset="-122"/>
                <a:ea typeface="楷体" pitchFamily="49" charset="-122"/>
              </a:rPr>
              <a:t>小结</a:t>
            </a:r>
            <a:endParaRPr lang="zh-CN" altLang="en-US" sz="2400" b="1" dirty="0">
              <a:solidFill>
                <a:schemeClr val="bg1"/>
              </a:solidFill>
              <a:latin typeface="楷体" pitchFamily="49" charset="-122"/>
              <a:ea typeface="楷体" pitchFamily="49" charset="-122"/>
            </a:endParaRPr>
          </a:p>
        </p:txBody>
      </p:sp>
      <p:sp>
        <p:nvSpPr>
          <p:cNvPr id="69" name="矩形 68"/>
          <p:cNvSpPr/>
          <p:nvPr/>
        </p:nvSpPr>
        <p:spPr>
          <a:xfrm>
            <a:off x="467138" y="1039792"/>
            <a:ext cx="8060635" cy="3139321"/>
          </a:xfrm>
          <a:prstGeom prst="rect">
            <a:avLst/>
          </a:prstGeom>
        </p:spPr>
        <p:txBody>
          <a:bodyPr wrap="square">
            <a:spAutoFit/>
          </a:bodyPr>
          <a:lstStyle/>
          <a:p>
            <a:r>
              <a:rPr lang="en-US" altLang="zh-CN" dirty="0" smtClean="0">
                <a:latin typeface="楷体" pitchFamily="49" charset="-122"/>
                <a:ea typeface="楷体" pitchFamily="49" charset="-122"/>
              </a:rPr>
              <a:t> </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．哈希函数</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哈</a:t>
            </a:r>
            <a:r>
              <a:rPr lang="zh-CN" altLang="zh-CN" dirty="0" smtClean="0">
                <a:latin typeface="楷体" pitchFamily="49" charset="-122"/>
                <a:ea typeface="楷体" pitchFamily="49" charset="-122"/>
              </a:rPr>
              <a:t>希表也属于线性结构，但它和线性表的查找有着本质的区别，它不是以关键字比较为基础进行查找的，而是通过一种哈希函数把记录的关键字和它在表中这种方式构造的哈希表，不仅平均查找长度和记录总数无关，而且可以通过调节装填因子，把平均查找长度控制在所需的范围内。</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哈</a:t>
            </a:r>
            <a:r>
              <a:rPr lang="zh-CN" altLang="zh-CN" dirty="0" smtClean="0">
                <a:latin typeface="楷体" pitchFamily="49" charset="-122"/>
                <a:ea typeface="楷体" pitchFamily="49" charset="-122"/>
              </a:rPr>
              <a:t>希查找法主要研究两方面的问题：如何构造哈希函数，以及如何处理冲突。</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）构造哈希函数的方法很多，除留余数法是最常用的构造哈希函数的方法。它不仅可以对关键字直接取模，也可在折叠、平方取中等运算之后取模。</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）处理冲突的方法通常分为两大类，开放地址法和链地址法，两者之间的差别类似于顺序表和单链表的差别，两者的比较详见表：</a:t>
            </a:r>
            <a:endParaRPr lang="zh-CN" altLang="zh-CN" dirty="0">
              <a:latin typeface="楷体" pitchFamily="49" charset="-122"/>
              <a:ea typeface="楷体" pitchFamily="49" charset="-122"/>
            </a:endParaRPr>
          </a:p>
        </p:txBody>
      </p:sp>
      <p:graphicFrame>
        <p:nvGraphicFramePr>
          <p:cNvPr id="229377" name="Object 1"/>
          <p:cNvGraphicFramePr>
            <a:graphicFrameLocks noChangeAspect="1"/>
          </p:cNvGraphicFramePr>
          <p:nvPr/>
        </p:nvGraphicFramePr>
        <p:xfrm>
          <a:off x="0" y="0"/>
          <a:ext cx="257175" cy="219075"/>
        </p:xfrm>
        <a:graphic>
          <a:graphicData uri="http://schemas.openxmlformats.org/presentationml/2006/ole">
            <p:oleObj spid="_x0000_s232450" r:id="rId4" imgW="253780" imgH="215713" progId="Equation.3">
              <p:embed/>
            </p:oleObj>
          </a:graphicData>
        </a:graphic>
      </p:graphicFrame>
      <p:graphicFrame>
        <p:nvGraphicFramePr>
          <p:cNvPr id="230404" name="Object 4"/>
          <p:cNvGraphicFramePr>
            <a:graphicFrameLocks noChangeAspect="1"/>
          </p:cNvGraphicFramePr>
          <p:nvPr/>
        </p:nvGraphicFramePr>
        <p:xfrm>
          <a:off x="0" y="0"/>
          <a:ext cx="257175" cy="219075"/>
        </p:xfrm>
        <a:graphic>
          <a:graphicData uri="http://schemas.openxmlformats.org/presentationml/2006/ole">
            <p:oleObj spid="_x0000_s232451" r:id="rId5" imgW="253780" imgH="215713" progId="Equation.3">
              <p:embed/>
            </p:oleObj>
          </a:graphicData>
        </a:graphic>
      </p:graphicFrame>
      <p:graphicFrame>
        <p:nvGraphicFramePr>
          <p:cNvPr id="230403" name="Object 3"/>
          <p:cNvGraphicFramePr>
            <a:graphicFrameLocks noChangeAspect="1"/>
          </p:cNvGraphicFramePr>
          <p:nvPr/>
        </p:nvGraphicFramePr>
        <p:xfrm>
          <a:off x="0" y="0"/>
          <a:ext cx="257175" cy="219075"/>
        </p:xfrm>
        <a:graphic>
          <a:graphicData uri="http://schemas.openxmlformats.org/presentationml/2006/ole">
            <p:oleObj spid="_x0000_s232452" r:id="rId6" imgW="253780" imgH="215713" progId="Equation.3">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2990850" y="2555875"/>
            <a:ext cx="3860800" cy="10160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THANKS</a:t>
            </a:r>
            <a:endParaRPr kumimoji="0" lang="zh-CN" altLang="en-US"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66564" name="组合 6"/>
          <p:cNvGrpSpPr/>
          <p:nvPr/>
        </p:nvGrpSpPr>
        <p:grpSpPr>
          <a:xfrm rot="-7752">
            <a:off x="3225800" y="3463925"/>
            <a:ext cx="2824163" cy="495300"/>
            <a:chOff x="1285588" y="3219444"/>
            <a:chExt cx="2823281" cy="495597"/>
          </a:xfrm>
        </p:grpSpPr>
        <p:sp>
          <p:nvSpPr>
            <p:cNvPr id="8" name="文本框 7"/>
            <p:cNvSpPr txBox="1"/>
            <p:nvPr/>
          </p:nvSpPr>
          <p:spPr>
            <a:xfrm>
              <a:off x="1311983" y="3438042"/>
              <a:ext cx="2796886"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p:cNvSpPr txBox="1"/>
            <p:nvPr/>
          </p:nvSpPr>
          <p:spPr>
            <a:xfrm>
              <a:off x="1285588" y="3219444"/>
              <a:ext cx="281016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zh-CN" altLang="zh-CN" sz="2400" b="1" dirty="0" smtClean="0">
                <a:solidFill>
                  <a:schemeClr val="bg1"/>
                </a:solidFill>
                <a:latin typeface="微软雅黑" panose="020B0503020204020204" pitchFamily="34" charset="-122"/>
                <a:ea typeface="微软雅黑" panose="020B0503020204020204" pitchFamily="34" charset="-122"/>
              </a:rPr>
              <a:t>学习目的与要求</a:t>
            </a:r>
          </a:p>
        </p:txBody>
      </p:sp>
      <p:sp>
        <p:nvSpPr>
          <p:cNvPr id="139265" name="Rectangle 1"/>
          <p:cNvSpPr>
            <a:spLocks noChangeArrowheads="1"/>
          </p:cNvSpPr>
          <p:nvPr/>
        </p:nvSpPr>
        <p:spPr bwMode="auto">
          <a:xfrm>
            <a:off x="487015" y="1418544"/>
            <a:ext cx="7822097" cy="34624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5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重点：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rtl="0">
              <a:lnSpc>
                <a:spcPct val="150000"/>
              </a:lnSpc>
              <a:buFontTx/>
              <a:buChar char="•"/>
            </a:pPr>
            <a:r>
              <a:rPr lang="zh-CN" altLang="zh-CN" dirty="0" smtClean="0">
                <a:latin typeface="Times New Roman" pitchFamily="18" charset="0"/>
                <a:ea typeface="楷体_GB2312"/>
                <a:cs typeface="Times New Roman" pitchFamily="18" charset="0"/>
              </a:rPr>
              <a:t>掌握查找的基本感念，掌握顺序查找和折半查找的方法</a:t>
            </a:r>
            <a:r>
              <a:rPr lang="en-US" altLang="zh-CN" dirty="0" smtClean="0">
                <a:latin typeface="Times New Roman" pitchFamily="18" charset="0"/>
                <a:ea typeface="楷体_GB2312"/>
                <a:cs typeface="Times New Roman" pitchFamily="18" charset="0"/>
              </a:rPr>
              <a:t>;</a:t>
            </a:r>
            <a:endParaRPr lang="zh-CN" altLang="zh-CN" dirty="0" smtClean="0">
              <a:latin typeface="Times New Roman" pitchFamily="18" charset="0"/>
              <a:ea typeface="楷体_GB2312"/>
              <a:cs typeface="Times New Roman" pitchFamily="18" charset="0"/>
            </a:endParaRPr>
          </a:p>
          <a:p>
            <a:pPr rtl="0">
              <a:lnSpc>
                <a:spcPct val="150000"/>
              </a:lnSpc>
              <a:buFontTx/>
              <a:buChar char="•"/>
            </a:pPr>
            <a:r>
              <a:rPr lang="zh-CN" altLang="zh-CN" dirty="0" smtClean="0">
                <a:latin typeface="Times New Roman" pitchFamily="18" charset="0"/>
                <a:ea typeface="楷体_GB2312"/>
                <a:cs typeface="Times New Roman" pitchFamily="18" charset="0"/>
              </a:rPr>
              <a:t>掌握二叉排序树的构造和查找方法，平衡二叉树的平衡调整方法。</a:t>
            </a:r>
          </a:p>
          <a:p>
            <a:pPr rtl="0">
              <a:lnSpc>
                <a:spcPct val="150000"/>
              </a:lnSpc>
              <a:buFontTx/>
              <a:buChar char="•"/>
            </a:pPr>
            <a:r>
              <a:rPr lang="zh-CN" altLang="zh-CN" dirty="0" smtClean="0">
                <a:latin typeface="Times New Roman" pitchFamily="18" charset="0"/>
                <a:ea typeface="楷体_GB2312"/>
                <a:cs typeface="Times New Roman" pitchFamily="18" charset="0"/>
              </a:rPr>
              <a:t>熟练掌握哈希表的构造方法。</a:t>
            </a: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难</a:t>
            </a: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rtl="0">
              <a:lnSpc>
                <a:spcPct val="150000"/>
              </a:lnSpc>
              <a:buFontTx/>
              <a:buChar char="•"/>
            </a:pPr>
            <a:r>
              <a:rPr lang="zh-CN" altLang="zh-CN" dirty="0" smtClean="0">
                <a:latin typeface="Times New Roman" pitchFamily="18" charset="0"/>
                <a:ea typeface="楷体_GB2312"/>
                <a:cs typeface="Times New Roman" pitchFamily="18" charset="0"/>
              </a:rPr>
              <a:t>掌握各种不同查找方法之间的区别和各自的适用情况；</a:t>
            </a:r>
          </a:p>
          <a:p>
            <a:pPr rtl="0">
              <a:lnSpc>
                <a:spcPct val="150000"/>
              </a:lnSpc>
              <a:buFontTx/>
              <a:buChar char="•"/>
            </a:pPr>
            <a:r>
              <a:rPr lang="zh-CN" altLang="zh-CN" dirty="0" smtClean="0">
                <a:latin typeface="Times New Roman" pitchFamily="18" charset="0"/>
                <a:ea typeface="楷体_GB2312"/>
                <a:cs typeface="Times New Roman" pitchFamily="18" charset="0"/>
              </a:rPr>
              <a:t>能够按定义计算各种查找方法在等概率情况下查找成功的平均查找长度。</a:t>
            </a: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8.1  </a:t>
            </a:r>
            <a:r>
              <a:rPr lang="zh-CN" altLang="zh-CN" sz="2400" b="1" dirty="0" smtClean="0">
                <a:solidFill>
                  <a:schemeClr val="bg1"/>
                </a:solidFill>
                <a:latin typeface="微软雅黑" panose="020B0503020204020204" pitchFamily="34" charset="-122"/>
                <a:ea typeface="微软雅黑" panose="020B0503020204020204" pitchFamily="34" charset="-122"/>
              </a:rPr>
              <a:t>实例引入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1" name="矩形 80"/>
          <p:cNvSpPr/>
          <p:nvPr/>
        </p:nvSpPr>
        <p:spPr>
          <a:xfrm>
            <a:off x="536712" y="1048435"/>
            <a:ext cx="8378688" cy="1077218"/>
          </a:xfrm>
          <a:prstGeom prst="rect">
            <a:avLst/>
          </a:prstGeom>
        </p:spPr>
        <p:txBody>
          <a:bodyPr wrap="square">
            <a:spAutoFit/>
          </a:bodyPr>
          <a:lstStyle/>
          <a:p>
            <a:r>
              <a:rPr lang="zh-CN" altLang="zh-CN" sz="1600" dirty="0" smtClean="0">
                <a:latin typeface="楷体" pitchFamily="49" charset="-122"/>
                <a:ea typeface="楷体" pitchFamily="49" charset="-122"/>
              </a:rPr>
              <a:t>【学习任务】通过生活实例初步了解查找的特征，从感性上认识查找及其简单操作。</a:t>
            </a:r>
          </a:p>
          <a:p>
            <a:r>
              <a:rPr lang="zh-CN" altLang="zh-CN" sz="1600" dirty="0" smtClean="0">
                <a:latin typeface="楷体" pitchFamily="49" charset="-122"/>
                <a:ea typeface="楷体" pitchFamily="49" charset="-122"/>
              </a:rPr>
              <a:t>【实例</a:t>
            </a:r>
            <a:r>
              <a:rPr lang="en-US" altLang="zh-CN" sz="1600" dirty="0" smtClean="0">
                <a:latin typeface="楷体" pitchFamily="49" charset="-122"/>
                <a:ea typeface="楷体" pitchFamily="49" charset="-122"/>
              </a:rPr>
              <a:t>1</a:t>
            </a:r>
            <a:r>
              <a:rPr lang="zh-CN" altLang="zh-CN" sz="1600" dirty="0" smtClean="0">
                <a:latin typeface="楷体" pitchFamily="49" charset="-122"/>
                <a:ea typeface="楷体" pitchFamily="49" charset="-122"/>
              </a:rPr>
              <a:t>】在图书检索系统中，所有的数目可以用表</a:t>
            </a:r>
            <a:r>
              <a:rPr lang="en-US" altLang="zh-CN" sz="1600" dirty="0" smtClean="0">
                <a:latin typeface="楷体" pitchFamily="49" charset="-122"/>
                <a:ea typeface="楷体" pitchFamily="49" charset="-122"/>
              </a:rPr>
              <a:t>8.1</a:t>
            </a:r>
            <a:r>
              <a:rPr lang="zh-CN" altLang="zh-CN" sz="1600" dirty="0" smtClean="0">
                <a:latin typeface="楷体" pitchFamily="49" charset="-122"/>
                <a:ea typeface="楷体" pitchFamily="49" charset="-122"/>
              </a:rPr>
              <a:t>所示的结构存储在计算机中，表的每一行为一个记录，书号为记录的关键字。假设给定的书号是</a:t>
            </a:r>
            <a:r>
              <a:rPr lang="en-US" altLang="zh-CN" sz="1600" dirty="0" smtClean="0">
                <a:latin typeface="楷体" pitchFamily="49" charset="-122"/>
                <a:ea typeface="楷体" pitchFamily="49" charset="-122"/>
              </a:rPr>
              <a:t>0314</a:t>
            </a:r>
            <a:r>
              <a:rPr lang="zh-CN" altLang="zh-CN" sz="1600" dirty="0" smtClean="0">
                <a:latin typeface="楷体" pitchFamily="49" charset="-122"/>
                <a:ea typeface="楷体" pitchFamily="49" charset="-122"/>
              </a:rPr>
              <a:t>，则查找是成功的，通过查找可以得到该书的书名、作者及出版社等信息。若给定的书号是</a:t>
            </a:r>
            <a:r>
              <a:rPr lang="en-US" altLang="zh-CN" sz="1600" dirty="0" smtClean="0">
                <a:latin typeface="楷体" pitchFamily="49" charset="-122"/>
                <a:ea typeface="楷体" pitchFamily="49" charset="-122"/>
              </a:rPr>
              <a:t>0425</a:t>
            </a:r>
            <a:r>
              <a:rPr lang="zh-CN" altLang="zh-CN" sz="1600" dirty="0" smtClean="0">
                <a:latin typeface="楷体" pitchFamily="49" charset="-122"/>
                <a:ea typeface="楷体" pitchFamily="49" charset="-122"/>
              </a:rPr>
              <a:t>，则查找不成功。</a:t>
            </a:r>
            <a:endParaRPr lang="zh-CN" altLang="zh-CN" sz="1600" dirty="0">
              <a:latin typeface="楷体" pitchFamily="49" charset="-122"/>
              <a:ea typeface="楷体" pitchFamily="49" charset="-122"/>
            </a:endParaRPr>
          </a:p>
        </p:txBody>
      </p:sp>
      <p:sp>
        <p:nvSpPr>
          <p:cNvPr id="83" name="矩形 82"/>
          <p:cNvSpPr/>
          <p:nvPr/>
        </p:nvSpPr>
        <p:spPr>
          <a:xfrm>
            <a:off x="3413346" y="2787134"/>
            <a:ext cx="2787943" cy="307777"/>
          </a:xfrm>
          <a:prstGeom prst="rect">
            <a:avLst/>
          </a:prstGeom>
        </p:spPr>
        <p:txBody>
          <a:bodyPr wrap="none">
            <a:spAutoFit/>
          </a:bodyPr>
          <a:lstStyle/>
          <a:p>
            <a:r>
              <a:rPr lang="zh-CN" altLang="zh-CN" sz="1400" dirty="0" smtClean="0">
                <a:latin typeface="楷体" pitchFamily="49" charset="-122"/>
                <a:ea typeface="楷体" pitchFamily="49" charset="-122"/>
              </a:rPr>
              <a:t>表</a:t>
            </a:r>
            <a:r>
              <a:rPr lang="en-US" altLang="zh-CN" sz="1400" dirty="0" smtClean="0">
                <a:latin typeface="楷体" pitchFamily="49" charset="-122"/>
                <a:ea typeface="楷体" pitchFamily="49" charset="-122"/>
              </a:rPr>
              <a:t>8.1  </a:t>
            </a:r>
            <a:r>
              <a:rPr lang="zh-CN" altLang="zh-CN" sz="1400" dirty="0" smtClean="0">
                <a:latin typeface="楷体" pitchFamily="49" charset="-122"/>
                <a:ea typeface="楷体" pitchFamily="49" charset="-122"/>
              </a:rPr>
              <a:t>图书检索系统中书目示例</a:t>
            </a:r>
            <a:endParaRPr lang="zh-CN" altLang="zh-CN" sz="1400" dirty="0">
              <a:latin typeface="楷体" pitchFamily="49" charset="-122"/>
              <a:ea typeface="楷体" pitchFamily="49" charset="-122"/>
            </a:endParaRPr>
          </a:p>
        </p:txBody>
      </p:sp>
      <p:graphicFrame>
        <p:nvGraphicFramePr>
          <p:cNvPr id="88" name="表格 87"/>
          <p:cNvGraphicFramePr>
            <a:graphicFrameLocks noGrp="1"/>
          </p:cNvGraphicFramePr>
          <p:nvPr/>
        </p:nvGraphicFramePr>
        <p:xfrm>
          <a:off x="1652174" y="3356109"/>
          <a:ext cx="6348826" cy="2607368"/>
        </p:xfrm>
        <a:graphic>
          <a:graphicData uri="http://schemas.openxmlformats.org/drawingml/2006/table">
            <a:tbl>
              <a:tblPr/>
              <a:tblGrid>
                <a:gridCol w="1023523"/>
                <a:gridCol w="2150425"/>
                <a:gridCol w="1150183"/>
                <a:gridCol w="2024695"/>
              </a:tblGrid>
              <a:tr h="325921">
                <a:tc>
                  <a:txBody>
                    <a:bodyPr/>
                    <a:lstStyle/>
                    <a:p>
                      <a:pPr algn="ctr">
                        <a:lnSpc>
                          <a:spcPts val="1200"/>
                        </a:lnSpc>
                        <a:spcBef>
                          <a:spcPts val="250"/>
                        </a:spcBef>
                        <a:spcAft>
                          <a:spcPts val="250"/>
                        </a:spcAft>
                      </a:pPr>
                      <a:r>
                        <a:rPr lang="zh-CN" sz="900" kern="100" dirty="0">
                          <a:latin typeface="Arial"/>
                          <a:ea typeface="黑体"/>
                          <a:cs typeface="Times New Roman"/>
                        </a:rPr>
                        <a:t>书号</a:t>
                      </a:r>
                      <a:endParaRPr lang="zh-CN" sz="900" kern="1050" dirty="0">
                        <a:latin typeface="Arial"/>
                        <a:ea typeface="黑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0">
                          <a:latin typeface="Arial"/>
                          <a:ea typeface="黑体"/>
                          <a:cs typeface="Times New Roman"/>
                        </a:rPr>
                        <a:t>书名</a:t>
                      </a:r>
                      <a:endParaRPr lang="zh-CN" sz="900" kern="1050">
                        <a:latin typeface="Arial"/>
                        <a:ea typeface="黑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0">
                          <a:latin typeface="Arial"/>
                          <a:ea typeface="黑体"/>
                          <a:cs typeface="Times New Roman"/>
                        </a:rPr>
                        <a:t>作者</a:t>
                      </a:r>
                      <a:endParaRPr lang="zh-CN" sz="900" kern="1050">
                        <a:latin typeface="Arial"/>
                        <a:ea typeface="黑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0" dirty="0">
                          <a:latin typeface="Arial"/>
                          <a:ea typeface="黑体"/>
                          <a:cs typeface="Times New Roman"/>
                        </a:rPr>
                        <a:t>出版社</a:t>
                      </a:r>
                      <a:endParaRPr lang="zh-CN" sz="900" kern="1050" dirty="0">
                        <a:latin typeface="Arial"/>
                        <a:ea typeface="黑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zh-CN" sz="900" kern="100">
                          <a:latin typeface="Times New Roman"/>
                          <a:ea typeface="宋体"/>
                        </a:rPr>
                        <a:t>：</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en-US" sz="900" kern="100">
                          <a:latin typeface="Times New Roman"/>
                          <a:ea typeface="宋体"/>
                        </a:rPr>
                        <a:t>0313</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数据结构</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李云平</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高等教育出版社</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en-US" sz="900" kern="100">
                          <a:latin typeface="Times New Roman"/>
                          <a:ea typeface="宋体"/>
                        </a:rPr>
                        <a:t>0314</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Java</a:t>
                      </a:r>
                      <a:r>
                        <a:rPr lang="zh-CN" sz="900" kern="100">
                          <a:latin typeface="Times New Roman"/>
                          <a:ea typeface="宋体"/>
                        </a:rPr>
                        <a:t>程序设计</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张扬</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机械工业出版社</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en-US" sz="900" kern="100">
                          <a:latin typeface="Times New Roman"/>
                          <a:ea typeface="宋体"/>
                        </a:rPr>
                        <a:t>0315</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多媒体技术与应用</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梁平</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北京师范大学出版社</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zh-CN" sz="900" kern="100">
                          <a:latin typeface="Times New Roman"/>
                          <a:ea typeface="宋体"/>
                        </a:rPr>
                        <a:t>：</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en-US" sz="900" kern="100">
                          <a:latin typeface="Times New Roman"/>
                          <a:ea typeface="宋体"/>
                        </a:rPr>
                        <a:t>0425</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rPr>
                        <a:t>Delphi</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张晓东</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900" kern="100">
                          <a:latin typeface="Times New Roman"/>
                          <a:ea typeface="宋体"/>
                        </a:rPr>
                        <a:t>邮电出版社</a:t>
                      </a:r>
                      <a:endParaRPr lang="zh-CN" sz="9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21">
                <a:tc>
                  <a:txBody>
                    <a:bodyPr/>
                    <a:lstStyle/>
                    <a:p>
                      <a:pPr algn="just">
                        <a:lnSpc>
                          <a:spcPts val="1200"/>
                        </a:lnSpc>
                        <a:spcBef>
                          <a:spcPts val="200"/>
                        </a:spcBef>
                        <a:spcAft>
                          <a:spcPts val="200"/>
                        </a:spcAft>
                      </a:pPr>
                      <a:r>
                        <a:rPr lang="zh-CN" sz="900" kern="100">
                          <a:latin typeface="Times New Roman"/>
                          <a:ea typeface="宋体"/>
                        </a:rPr>
                        <a:t>：</a:t>
                      </a:r>
                      <a:endParaRPr lang="zh-CN" sz="9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9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8.1  </a:t>
            </a:r>
            <a:r>
              <a:rPr lang="zh-CN" altLang="zh-CN" sz="2400" b="1" dirty="0" smtClean="0">
                <a:solidFill>
                  <a:schemeClr val="bg1"/>
                </a:solidFill>
                <a:latin typeface="微软雅黑" panose="020B0503020204020204" pitchFamily="34" charset="-122"/>
                <a:ea typeface="微软雅黑" panose="020B0503020204020204" pitchFamily="34" charset="-122"/>
              </a:rPr>
              <a:t>实例引入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1" name="矩形 80"/>
          <p:cNvSpPr/>
          <p:nvPr/>
        </p:nvSpPr>
        <p:spPr>
          <a:xfrm>
            <a:off x="536712" y="1048435"/>
            <a:ext cx="8378688" cy="1077218"/>
          </a:xfrm>
          <a:prstGeom prst="rect">
            <a:avLst/>
          </a:prstGeom>
        </p:spPr>
        <p:txBody>
          <a:bodyPr wrap="square">
            <a:spAutoFit/>
          </a:bodyPr>
          <a:lstStyle/>
          <a:p>
            <a:r>
              <a:rPr lang="zh-CN" altLang="zh-CN" sz="1600" dirty="0" smtClean="0">
                <a:latin typeface="楷体" pitchFamily="49" charset="-122"/>
                <a:ea typeface="楷体" pitchFamily="49" charset="-122"/>
              </a:rPr>
              <a:t>【学习任务】通过生活实例初步了解查找的特征，从感性上认识查找及其简单操作</a:t>
            </a:r>
            <a:r>
              <a:rPr lang="zh-CN" altLang="zh-CN" sz="1600" dirty="0" smtClean="0">
                <a:latin typeface="楷体" pitchFamily="49" charset="-122"/>
                <a:ea typeface="楷体" pitchFamily="49" charset="-122"/>
              </a:rPr>
              <a:t>。</a:t>
            </a:r>
            <a:endParaRPr lang="en-US" altLang="zh-CN" sz="1600" dirty="0" smtClean="0">
              <a:latin typeface="楷体" pitchFamily="49" charset="-122"/>
              <a:ea typeface="楷体" pitchFamily="49" charset="-122"/>
            </a:endParaRPr>
          </a:p>
          <a:p>
            <a:endParaRPr lang="zh-CN" altLang="zh-CN" sz="1600" dirty="0" smtClean="0">
              <a:latin typeface="楷体" pitchFamily="49" charset="-122"/>
              <a:ea typeface="楷体" pitchFamily="49" charset="-122"/>
            </a:endParaRPr>
          </a:p>
          <a:p>
            <a:r>
              <a:rPr lang="zh-CN" altLang="zh-CN" sz="1600" dirty="0" smtClean="0">
                <a:latin typeface="楷体" pitchFamily="49" charset="-122"/>
                <a:ea typeface="楷体" pitchFamily="49" charset="-122"/>
              </a:rPr>
              <a:t>【实例</a:t>
            </a:r>
            <a:r>
              <a:rPr lang="en-US" altLang="zh-CN" sz="1600" dirty="0" smtClean="0">
                <a:latin typeface="楷体" pitchFamily="49" charset="-122"/>
                <a:ea typeface="楷体" pitchFamily="49" charset="-122"/>
              </a:rPr>
              <a:t>2</a:t>
            </a:r>
            <a:r>
              <a:rPr lang="zh-CN" altLang="zh-CN" sz="1600" dirty="0" smtClean="0">
                <a:latin typeface="楷体" pitchFamily="49" charset="-122"/>
                <a:ea typeface="楷体" pitchFamily="49" charset="-122"/>
              </a:rPr>
              <a:t>】例如人口统计中，如果要统计从</a:t>
            </a:r>
            <a:r>
              <a:rPr lang="en-US" altLang="zh-CN" sz="1600" dirty="0" smtClean="0">
                <a:latin typeface="楷体" pitchFamily="49" charset="-122"/>
                <a:ea typeface="楷体" pitchFamily="49" charset="-122"/>
              </a:rPr>
              <a:t>1</a:t>
            </a:r>
            <a:r>
              <a:rPr lang="zh-CN" altLang="zh-CN" sz="1600" dirty="0" smtClean="0">
                <a:latin typeface="楷体" pitchFamily="49" charset="-122"/>
                <a:ea typeface="楷体" pitchFamily="49" charset="-122"/>
              </a:rPr>
              <a:t>岁～</a:t>
            </a:r>
            <a:r>
              <a:rPr lang="en-US" altLang="zh-CN" sz="1600" dirty="0" smtClean="0">
                <a:latin typeface="楷体" pitchFamily="49" charset="-122"/>
                <a:ea typeface="楷体" pitchFamily="49" charset="-122"/>
              </a:rPr>
              <a:t>120</a:t>
            </a:r>
            <a:r>
              <a:rPr lang="zh-CN" altLang="zh-CN" sz="1600" dirty="0" smtClean="0">
                <a:latin typeface="楷体" pitchFamily="49" charset="-122"/>
                <a:ea typeface="楷体" pitchFamily="49" charset="-122"/>
              </a:rPr>
              <a:t>岁的人口数字，则可以年龄为关键字进行查找；如果要统计从</a:t>
            </a:r>
            <a:r>
              <a:rPr lang="en-US" altLang="zh-CN" sz="1600" dirty="0" smtClean="0">
                <a:latin typeface="楷体" pitchFamily="49" charset="-122"/>
                <a:ea typeface="楷体" pitchFamily="49" charset="-122"/>
              </a:rPr>
              <a:t>1949</a:t>
            </a:r>
            <a:r>
              <a:rPr lang="zh-CN" altLang="zh-CN" sz="1600" dirty="0" smtClean="0">
                <a:latin typeface="楷体" pitchFamily="49" charset="-122"/>
                <a:ea typeface="楷体" pitchFamily="49" charset="-122"/>
              </a:rPr>
              <a:t>年至今出生的人口数字，则可以年份为关键字进行查找。</a:t>
            </a:r>
            <a:endParaRPr lang="zh-CN" altLang="zh-CN" sz="1600"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en-US" altLang="zh-CN" sz="2400" b="1" u="heavy" dirty="0" smtClean="0">
                <a:solidFill>
                  <a:schemeClr val="bg1"/>
                </a:solidFill>
              </a:rPr>
              <a:t>8.2  </a:t>
            </a:r>
            <a:r>
              <a:rPr lang="zh-CN" altLang="zh-CN" sz="2400" b="1" u="heavy" dirty="0" smtClean="0">
                <a:solidFill>
                  <a:schemeClr val="bg1"/>
                </a:solidFill>
              </a:rPr>
              <a:t>查找基本概念</a:t>
            </a:r>
            <a:endParaRPr lang="zh-CN" altLang="zh-CN" sz="2400" b="1" u="heavy" dirty="0">
              <a:solidFill>
                <a:schemeClr val="bg1"/>
              </a:solidFill>
            </a:endParaRPr>
          </a:p>
        </p:txBody>
      </p:sp>
      <p:sp>
        <p:nvSpPr>
          <p:cNvPr id="81" name="矩形 80"/>
          <p:cNvSpPr/>
          <p:nvPr/>
        </p:nvSpPr>
        <p:spPr>
          <a:xfrm>
            <a:off x="536712" y="1048435"/>
            <a:ext cx="8378688" cy="4278094"/>
          </a:xfrm>
          <a:prstGeom prst="rect">
            <a:avLst/>
          </a:prstGeom>
        </p:spPr>
        <p:txBody>
          <a:bodyPr wrap="square">
            <a:spAutoFit/>
          </a:bodyPr>
          <a:lstStyle/>
          <a:p>
            <a:r>
              <a:rPr lang="zh-CN" altLang="zh-CN" sz="1600" dirty="0" smtClean="0">
                <a:latin typeface="楷体" pitchFamily="49" charset="-122"/>
                <a:ea typeface="楷体" pitchFamily="49" charset="-122"/>
              </a:rPr>
              <a:t>【学习任务】理解查找的定义，熟练掌握查找的相关概念及基本运算。</a:t>
            </a:r>
          </a:p>
          <a:p>
            <a:r>
              <a:rPr lang="zh-CN" altLang="zh-CN" sz="1600" dirty="0" smtClean="0">
                <a:latin typeface="楷体" pitchFamily="49" charset="-122"/>
                <a:ea typeface="楷体" pitchFamily="49" charset="-122"/>
              </a:rPr>
              <a:t>介绍查找的概念和术语。</a:t>
            </a:r>
          </a:p>
          <a:p>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1</a:t>
            </a:r>
            <a:r>
              <a:rPr lang="zh-CN" altLang="zh-CN" sz="1600" dirty="0" smtClean="0">
                <a:latin typeface="楷体" pitchFamily="49" charset="-122"/>
                <a:ea typeface="楷体" pitchFamily="49" charset="-122"/>
              </a:rPr>
              <a:t>）查找表</a:t>
            </a:r>
          </a:p>
          <a:p>
            <a:r>
              <a:rPr lang="zh-CN" altLang="zh-CN" sz="1600" dirty="0" smtClean="0">
                <a:latin typeface="楷体" pitchFamily="49" charset="-122"/>
                <a:ea typeface="楷体" pitchFamily="49" charset="-122"/>
              </a:rPr>
              <a:t>查找表（</a:t>
            </a:r>
            <a:r>
              <a:rPr lang="en-US" altLang="zh-CN" sz="1600" dirty="0" smtClean="0">
                <a:latin typeface="楷体" pitchFamily="49" charset="-122"/>
                <a:ea typeface="楷体" pitchFamily="49" charset="-122"/>
              </a:rPr>
              <a:t>search table</a:t>
            </a:r>
            <a:r>
              <a:rPr lang="zh-CN" altLang="zh-CN" sz="1600" dirty="0" smtClean="0">
                <a:latin typeface="楷体" pitchFamily="49" charset="-122"/>
                <a:ea typeface="楷体" pitchFamily="49" charset="-122"/>
              </a:rPr>
              <a:t>）是由同一类型的数据元素（或记录）构成的集合。由于“集合”中的数据元素之间存在着完全松散的关系，因此查找表是一种非常灵便的数据结构，可以利用其他的数据结构来实现，比如线性表、树表及散列表等。</a:t>
            </a:r>
          </a:p>
          <a:p>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2</a:t>
            </a:r>
            <a:r>
              <a:rPr lang="zh-CN" altLang="zh-CN" sz="1600" dirty="0" smtClean="0">
                <a:latin typeface="楷体" pitchFamily="49" charset="-122"/>
                <a:ea typeface="楷体" pitchFamily="49" charset="-122"/>
              </a:rPr>
              <a:t>）关键字</a:t>
            </a:r>
          </a:p>
          <a:p>
            <a:r>
              <a:rPr lang="zh-CN" altLang="zh-CN" sz="1600" dirty="0" smtClean="0">
                <a:latin typeface="楷体" pitchFamily="49" charset="-122"/>
                <a:ea typeface="楷体" pitchFamily="49" charset="-122"/>
              </a:rPr>
              <a:t>关键字（</a:t>
            </a:r>
            <a:r>
              <a:rPr lang="en-US" altLang="zh-CN" sz="1600" dirty="0" smtClean="0">
                <a:latin typeface="楷体" pitchFamily="49" charset="-122"/>
                <a:ea typeface="楷体" pitchFamily="49" charset="-122"/>
              </a:rPr>
              <a:t>key</a:t>
            </a:r>
            <a:r>
              <a:rPr lang="zh-CN" altLang="zh-CN" sz="1600" dirty="0" smtClean="0">
                <a:latin typeface="楷体" pitchFamily="49" charset="-122"/>
                <a:ea typeface="楷体" pitchFamily="49" charset="-122"/>
              </a:rPr>
              <a:t>）是数据元素（或记录）中某个数据项的值，用它可以标识一个数据元素（或记录）。若此关键字可以唯一地标识一个记录，则称此关键字为主关键字（对不同的记录，其主关键字均不同）。反之，称用以识别若干记录的关键字为次关键字。当数据元素只有一个数据项时，其关键字即为该数据元素的值。</a:t>
            </a:r>
          </a:p>
          <a:p>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3</a:t>
            </a:r>
            <a:r>
              <a:rPr lang="zh-CN" altLang="zh-CN" sz="1600" dirty="0" smtClean="0">
                <a:latin typeface="楷体" pitchFamily="49" charset="-122"/>
                <a:ea typeface="楷体" pitchFamily="49" charset="-122"/>
              </a:rPr>
              <a:t>）查找</a:t>
            </a:r>
          </a:p>
          <a:p>
            <a:r>
              <a:rPr lang="zh-CN" altLang="zh-CN" sz="1600" dirty="0" smtClean="0">
                <a:latin typeface="楷体" pitchFamily="49" charset="-122"/>
                <a:ea typeface="楷体" pitchFamily="49" charset="-122"/>
              </a:rPr>
              <a:t>查找（</a:t>
            </a:r>
            <a:r>
              <a:rPr lang="en-US" altLang="zh-CN" sz="1600" dirty="0" smtClean="0">
                <a:latin typeface="楷体" pitchFamily="49" charset="-122"/>
                <a:ea typeface="楷体" pitchFamily="49" charset="-122"/>
              </a:rPr>
              <a:t>searching</a:t>
            </a:r>
            <a:r>
              <a:rPr lang="zh-CN" altLang="zh-CN" sz="1600" dirty="0" smtClean="0">
                <a:latin typeface="楷体" pitchFamily="49" charset="-122"/>
                <a:ea typeface="楷体" pitchFamily="49" charset="-122"/>
              </a:rPr>
              <a:t>）是根据给定的某个值，在查找表中确定一个其关键字等于给定值的记录或数据元素。若表中存在这样的一个记录，则称查找成功，此时查找的结果可给出整个记录的信息，或指示该记录在查找表中的位置；若表中不存在关键字等于给定值的记录，则称查找不成功，此时查找的结果可给出一个“空”记录或“空”指针。</a:t>
            </a:r>
          </a:p>
          <a:p>
            <a:r>
              <a:rPr lang="en-US" altLang="zh-CN" sz="1600" dirty="0" smtClean="0">
                <a:latin typeface="楷体" pitchFamily="49" charset="-122"/>
                <a:ea typeface="楷体" pitchFamily="49" charset="-122"/>
              </a:rPr>
              <a:t> </a:t>
            </a:r>
            <a:endParaRPr lang="zh-CN" altLang="zh-CN" sz="1600" dirty="0" smtClean="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en-US" altLang="zh-CN" sz="2400" b="1" u="heavy" dirty="0" smtClean="0">
                <a:solidFill>
                  <a:schemeClr val="bg1"/>
                </a:solidFill>
              </a:rPr>
              <a:t>8.2  </a:t>
            </a:r>
            <a:r>
              <a:rPr lang="zh-CN" altLang="zh-CN" sz="2400" b="1" u="heavy" dirty="0" smtClean="0">
                <a:solidFill>
                  <a:schemeClr val="bg1"/>
                </a:solidFill>
              </a:rPr>
              <a:t>查找基本概念</a:t>
            </a:r>
            <a:endParaRPr lang="zh-CN" altLang="zh-CN" sz="2400" b="1" u="heavy" dirty="0">
              <a:solidFill>
                <a:schemeClr val="bg1"/>
              </a:solidFill>
            </a:endParaRPr>
          </a:p>
        </p:txBody>
      </p:sp>
      <p:sp>
        <p:nvSpPr>
          <p:cNvPr id="81" name="矩形 80"/>
          <p:cNvSpPr/>
          <p:nvPr/>
        </p:nvSpPr>
        <p:spPr>
          <a:xfrm>
            <a:off x="536712" y="1048435"/>
            <a:ext cx="8378688" cy="2893100"/>
          </a:xfrm>
          <a:prstGeom prst="rect">
            <a:avLst/>
          </a:prstGeom>
        </p:spPr>
        <p:txBody>
          <a:bodyPr wrap="square">
            <a:spAutoFit/>
          </a:bodyPr>
          <a:lstStyle/>
          <a:p>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4</a:t>
            </a:r>
            <a:r>
              <a:rPr lang="zh-CN" altLang="zh-CN" sz="1600" dirty="0" smtClean="0">
                <a:latin typeface="楷体" pitchFamily="49" charset="-122"/>
                <a:ea typeface="楷体" pitchFamily="49" charset="-122"/>
              </a:rPr>
              <a:t>）静态查找表</a:t>
            </a:r>
          </a:p>
          <a:p>
            <a:r>
              <a:rPr lang="zh-CN" altLang="zh-CN" sz="1600" dirty="0" smtClean="0">
                <a:latin typeface="楷体" pitchFamily="49" charset="-122"/>
                <a:ea typeface="楷体" pitchFamily="49" charset="-122"/>
              </a:rPr>
              <a:t>对查找表的查找仅以查询为目的，不改动查找表中的数据。静态查找表一般以顺序表或线性表表示，在不同的表示方法中，实现查找操作的方法也不同。</a:t>
            </a:r>
          </a:p>
          <a:p>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5</a:t>
            </a:r>
            <a:r>
              <a:rPr lang="zh-CN" altLang="zh-CN" sz="1600" dirty="0" smtClean="0">
                <a:latin typeface="楷体" pitchFamily="49" charset="-122"/>
                <a:ea typeface="楷体" pitchFamily="49" charset="-122"/>
              </a:rPr>
              <a:t>）动态查找表</a:t>
            </a:r>
          </a:p>
          <a:p>
            <a:r>
              <a:rPr lang="zh-CN" altLang="zh-CN" sz="1600" dirty="0" smtClean="0">
                <a:latin typeface="楷体" pitchFamily="49" charset="-122"/>
                <a:ea typeface="楷体" pitchFamily="49" charset="-122"/>
              </a:rPr>
              <a:t>在查找的过程中同时伴随插入不存在的记录，或删除某个已存在的记录等对查找表有所变更的操作。换句话说，动态查找表的表结构本身是在查找过程中动态生成的，即在创建表时，对于给定值，若表中存在其关键字等于给定值的记录，则查找成功返回；否则插入关键字等于给定值的记录。</a:t>
            </a:r>
          </a:p>
          <a:p>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6</a:t>
            </a:r>
            <a:r>
              <a:rPr lang="zh-CN" altLang="zh-CN" sz="1600" dirty="0" smtClean="0">
                <a:latin typeface="楷体" pitchFamily="49" charset="-122"/>
                <a:ea typeface="楷体" pitchFamily="49" charset="-122"/>
              </a:rPr>
              <a:t>）平均查找长度</a:t>
            </a:r>
          </a:p>
          <a:p>
            <a:r>
              <a:rPr lang="zh-CN" altLang="zh-CN" sz="1600" dirty="0" smtClean="0">
                <a:latin typeface="楷体" pitchFamily="49" charset="-122"/>
                <a:ea typeface="楷体" pitchFamily="49" charset="-122"/>
              </a:rPr>
              <a:t>为确定记录在查找表中的位置，需和给定值进行比较的关键字个数的期望值，称为查找算法在查找成功时的平均查找长度（</a:t>
            </a:r>
            <a:r>
              <a:rPr lang="en-US" altLang="zh-CN" sz="1600" dirty="0" smtClean="0">
                <a:latin typeface="楷体" pitchFamily="49" charset="-122"/>
                <a:ea typeface="楷体" pitchFamily="49" charset="-122"/>
              </a:rPr>
              <a:t>Average Search Length</a:t>
            </a:r>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ASL</a:t>
            </a:r>
            <a:r>
              <a:rPr lang="zh-CN" altLang="zh-CN" sz="1600" dirty="0" smtClean="0">
                <a:latin typeface="楷体" pitchFamily="49" charset="-122"/>
                <a:ea typeface="楷体" pitchFamily="49" charset="-122"/>
              </a:rPr>
              <a:t>）。</a:t>
            </a:r>
            <a:r>
              <a:rPr lang="en-US" altLang="zh-CN" sz="1600" dirty="0" smtClean="0">
                <a:latin typeface="楷体" pitchFamily="49" charset="-122"/>
                <a:ea typeface="楷体" pitchFamily="49" charset="-122"/>
              </a:rPr>
              <a:t> </a:t>
            </a:r>
            <a:endParaRPr lang="zh-CN" altLang="zh-CN" sz="1600" dirty="0" smtClean="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8.3  </a:t>
            </a:r>
            <a:r>
              <a:rPr lang="zh-CN" altLang="en-US" sz="2400" b="1" dirty="0" smtClean="0">
                <a:solidFill>
                  <a:schemeClr val="bg1"/>
                </a:solidFill>
                <a:latin typeface="微软雅黑" panose="020B0503020204020204" pitchFamily="34" charset="-122"/>
                <a:ea typeface="微软雅黑" panose="020B0503020204020204" pitchFamily="34" charset="-122"/>
              </a:rPr>
              <a:t>静态查找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69332"/>
          </a:xfrm>
          <a:prstGeom prst="rect">
            <a:avLst/>
          </a:prstGeom>
        </p:spPr>
        <p:txBody>
          <a:bodyPr wrap="square">
            <a:spAutoFit/>
          </a:bodyPr>
          <a:lstStyle/>
          <a:p>
            <a:r>
              <a:rPr lang="zh-CN" altLang="zh-CN" dirty="0" smtClean="0">
                <a:latin typeface="楷体" pitchFamily="49" charset="-122"/>
                <a:ea typeface="楷体" pitchFamily="49" charset="-122"/>
              </a:rPr>
              <a:t>【学习任务】理解查找的基本概念和算法，掌握静态查找算法及算法实现。</a:t>
            </a:r>
            <a:endParaRPr lang="zh-CN" altLang="en-US"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191590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lvl="0" rtl="0" eaLnBrk="1" hangingPunct="1"/>
            <a:r>
              <a:rPr lang="en-US" altLang="zh-CN" dirty="0" smtClean="0">
                <a:latin typeface="楷体" pitchFamily="49" charset="-122"/>
                <a:ea typeface="楷体" pitchFamily="49" charset="-122"/>
              </a:rPr>
              <a:t>8.3.1  </a:t>
            </a:r>
            <a:r>
              <a:rPr lang="zh-CN" altLang="zh-CN" dirty="0" smtClean="0">
                <a:latin typeface="楷体" pitchFamily="49" charset="-122"/>
                <a:ea typeface="楷体" pitchFamily="49" charset="-122"/>
              </a:rPr>
              <a:t>顺序查找</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2031325"/>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算</a:t>
            </a:r>
            <a:r>
              <a:rPr lang="zh-CN" altLang="zh-CN" dirty="0" smtClean="0">
                <a:latin typeface="楷体" pitchFamily="49" charset="-122"/>
                <a:ea typeface="楷体" pitchFamily="49" charset="-122"/>
              </a:rPr>
              <a:t>法描述：顺序查找（</a:t>
            </a:r>
            <a:r>
              <a:rPr lang="en-US" altLang="zh-CN" dirty="0" smtClean="0">
                <a:latin typeface="楷体" pitchFamily="49" charset="-122"/>
                <a:ea typeface="楷体" pitchFamily="49" charset="-122"/>
              </a:rPr>
              <a:t>sequential search</a:t>
            </a:r>
            <a:r>
              <a:rPr lang="zh-CN" altLang="zh-CN" dirty="0" smtClean="0">
                <a:latin typeface="楷体" pitchFamily="49" charset="-122"/>
                <a:ea typeface="楷体" pitchFamily="49" charset="-122"/>
              </a:rPr>
              <a:t>）是一种最基本也是最简单的查找方式。顺序查找的过程为：从表的一端开始，逐个进行记录关键字值与给定值的比较，若某个记录关键字值与给定值相等，则查找成功；反之，若已查到表的另一端，仍未找到关键字值与给定值相等的记录，则查找不成功。</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8.1</a:t>
            </a:r>
            <a:r>
              <a:rPr lang="zh-CN" altLang="zh-CN" dirty="0" smtClean="0">
                <a:latin typeface="楷体" pitchFamily="49" charset="-122"/>
                <a:ea typeface="楷体" pitchFamily="49" charset="-122"/>
              </a:rPr>
              <a:t>】设有如下数字构成的序列：</a:t>
            </a:r>
            <a:r>
              <a:rPr lang="en-US" altLang="zh-CN" dirty="0" smtClean="0">
                <a:latin typeface="楷体" pitchFamily="49" charset="-122"/>
                <a:ea typeface="楷体" pitchFamily="49" charset="-122"/>
              </a:rPr>
              <a:t>A={35,1,3,67,69,83}</a:t>
            </a:r>
            <a:r>
              <a:rPr lang="zh-CN" altLang="zh-CN" dirty="0" smtClean="0">
                <a:latin typeface="楷体" pitchFamily="49" charset="-122"/>
                <a:ea typeface="楷体" pitchFamily="49" charset="-122"/>
              </a:rPr>
              <a:t>。查找给定的关键数字</a:t>
            </a:r>
            <a:r>
              <a:rPr lang="en-US" altLang="zh-CN" dirty="0" smtClean="0">
                <a:latin typeface="楷体" pitchFamily="49" charset="-122"/>
                <a:ea typeface="楷体" pitchFamily="49" charset="-122"/>
              </a:rPr>
              <a:t>67</a:t>
            </a:r>
            <a:r>
              <a:rPr lang="zh-CN" altLang="zh-CN" dirty="0" smtClean="0">
                <a:latin typeface="楷体" pitchFamily="49" charset="-122"/>
                <a:ea typeface="楷体" pitchFamily="49" charset="-122"/>
              </a:rPr>
              <a:t>和</a:t>
            </a:r>
            <a:r>
              <a:rPr lang="en-US" altLang="zh-CN" dirty="0" smtClean="0">
                <a:latin typeface="楷体" pitchFamily="49" charset="-122"/>
                <a:ea typeface="楷体" pitchFamily="49" charset="-122"/>
              </a:rPr>
              <a:t>97</a:t>
            </a:r>
            <a:r>
              <a:rPr lang="zh-CN" altLang="zh-CN" dirty="0" smtClean="0">
                <a:latin typeface="楷体" pitchFamily="49" charset="-122"/>
                <a:ea typeface="楷体" pitchFamily="49" charset="-122"/>
              </a:rPr>
              <a:t>是否存在序列中，并给出相应提示。</a:t>
            </a:r>
            <a:endParaRPr lang="zh-CN" altLang="zh-CN" dirty="0">
              <a:latin typeface="楷体" pitchFamily="49" charset="-122"/>
              <a:ea typeface="楷体" pitchFamily="49" charset="-122"/>
            </a:endParaRPr>
          </a:p>
        </p:txBody>
      </p:sp>
      <p:pic>
        <p:nvPicPr>
          <p:cNvPr id="160771" name="图片 1"/>
          <p:cNvPicPr>
            <a:picLocks noChangeAspect="1" noChangeArrowheads="1"/>
          </p:cNvPicPr>
          <p:nvPr/>
        </p:nvPicPr>
        <p:blipFill>
          <a:blip r:embed="rId3" cstate="print"/>
          <a:srcRect l="16801" t="26974" r="42461" b="43359"/>
          <a:stretch>
            <a:fillRect/>
          </a:stretch>
        </p:blipFill>
        <p:spPr bwMode="auto">
          <a:xfrm>
            <a:off x="2473394" y="4275276"/>
            <a:ext cx="3718684" cy="2098337"/>
          </a:xfrm>
          <a:prstGeom prst="rect">
            <a:avLst/>
          </a:prstGeom>
          <a:noFill/>
          <a:ln w="9525">
            <a:noFill/>
            <a:miter lim="800000"/>
            <a:headEnd/>
            <a:tailEnd/>
          </a:ln>
        </p:spPr>
      </p:pic>
      <p:sp>
        <p:nvSpPr>
          <p:cNvPr id="67" name="矩形 66"/>
          <p:cNvSpPr/>
          <p:nvPr/>
        </p:nvSpPr>
        <p:spPr>
          <a:xfrm>
            <a:off x="2216426" y="6385748"/>
            <a:ext cx="4572000" cy="307777"/>
          </a:xfrm>
          <a:prstGeom prst="rect">
            <a:avLst/>
          </a:prstGeom>
        </p:spPr>
        <p:txBody>
          <a:bodyPr>
            <a:spAutoFit/>
          </a:bodyPr>
          <a:lstStyle/>
          <a:p>
            <a:r>
              <a:rPr lang="zh-CN" altLang="zh-CN" sz="1400" dirty="0" smtClean="0"/>
              <a:t>图</a:t>
            </a:r>
            <a:r>
              <a:rPr lang="en-US" altLang="zh-CN" sz="1400" dirty="0" smtClean="0"/>
              <a:t>8.1  </a:t>
            </a:r>
            <a:r>
              <a:rPr lang="zh-CN" altLang="zh-CN" sz="1400" dirty="0" smtClean="0"/>
              <a:t>用顺序查找算法在线性表中查找关键字</a:t>
            </a:r>
            <a:r>
              <a:rPr lang="en-US" altLang="zh-CN" sz="1400" dirty="0" smtClean="0"/>
              <a:t>67</a:t>
            </a:r>
            <a:r>
              <a:rPr lang="zh-CN" altLang="zh-CN" sz="1400" dirty="0" smtClean="0"/>
              <a:t>的记录</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8.3  </a:t>
            </a:r>
            <a:r>
              <a:rPr lang="zh-CN" altLang="en-US" sz="2400" b="1" dirty="0" smtClean="0">
                <a:solidFill>
                  <a:schemeClr val="bg1"/>
                </a:solidFill>
                <a:latin typeface="微软雅黑" panose="020B0503020204020204" pitchFamily="34" charset="-122"/>
                <a:ea typeface="微软雅黑" panose="020B0503020204020204" pitchFamily="34" charset="-122"/>
              </a:rPr>
              <a:t>静态查找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69332"/>
          </a:xfrm>
          <a:prstGeom prst="rect">
            <a:avLst/>
          </a:prstGeom>
        </p:spPr>
        <p:txBody>
          <a:bodyPr wrap="square">
            <a:spAutoFit/>
          </a:bodyPr>
          <a:lstStyle/>
          <a:p>
            <a:r>
              <a:rPr lang="zh-CN" altLang="zh-CN" dirty="0" smtClean="0">
                <a:latin typeface="楷体" pitchFamily="49" charset="-122"/>
                <a:ea typeface="楷体" pitchFamily="49" charset="-122"/>
              </a:rPr>
              <a:t>【学习任务】理解查找的基本概念和算法，掌握静态查找算法及算法实现。</a:t>
            </a:r>
            <a:endParaRPr lang="zh-CN" altLang="en-US"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191590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lvl="0" rtl="0" eaLnBrk="1" hangingPunct="1"/>
            <a:r>
              <a:rPr lang="en-US" altLang="zh-CN" dirty="0" smtClean="0">
                <a:latin typeface="楷体" pitchFamily="49" charset="-122"/>
                <a:ea typeface="楷体" pitchFamily="49" charset="-122"/>
              </a:rPr>
              <a:t>8.3.1  </a:t>
            </a:r>
            <a:r>
              <a:rPr lang="zh-CN" altLang="zh-CN" dirty="0" smtClean="0">
                <a:latin typeface="楷体" pitchFamily="49" charset="-122"/>
                <a:ea typeface="楷体" pitchFamily="49" charset="-122"/>
              </a:rPr>
              <a:t>顺序查找</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369332"/>
          </a:xfrm>
          <a:prstGeom prst="rect">
            <a:avLst/>
          </a:prstGeom>
        </p:spPr>
        <p:txBody>
          <a:bodyPr wrap="square">
            <a:spAutoFit/>
          </a:bodyPr>
          <a:lstStyle/>
          <a:p>
            <a:r>
              <a:rPr lang="en-US" altLang="zh-CN" dirty="0" smtClean="0">
                <a:latin typeface="楷体" pitchFamily="49" charset="-122"/>
                <a:ea typeface="楷体" pitchFamily="49" charset="-122"/>
              </a:rPr>
              <a:t>    </a:t>
            </a:r>
            <a:endParaRPr lang="zh-CN" altLang="zh-CN" dirty="0">
              <a:latin typeface="楷体" pitchFamily="49" charset="-122"/>
              <a:ea typeface="楷体" pitchFamily="49" charset="-122"/>
            </a:endParaRPr>
          </a:p>
        </p:txBody>
      </p:sp>
      <p:sp>
        <p:nvSpPr>
          <p:cNvPr id="67" name="矩形 66"/>
          <p:cNvSpPr/>
          <p:nvPr/>
        </p:nvSpPr>
        <p:spPr>
          <a:xfrm>
            <a:off x="2246243" y="5401774"/>
            <a:ext cx="4572000" cy="307777"/>
          </a:xfrm>
          <a:prstGeom prst="rect">
            <a:avLst/>
          </a:prstGeom>
        </p:spPr>
        <p:txBody>
          <a:bodyPr>
            <a:spAutoFit/>
          </a:bodyPr>
          <a:lstStyle/>
          <a:p>
            <a:r>
              <a:rPr lang="zh-CN" altLang="zh-CN" sz="1400" dirty="0" smtClean="0"/>
              <a:t>图</a:t>
            </a:r>
            <a:r>
              <a:rPr lang="en-US" altLang="zh-CN" sz="1400" dirty="0" smtClean="0"/>
              <a:t>8.2  </a:t>
            </a:r>
            <a:r>
              <a:rPr lang="zh-CN" altLang="zh-CN" sz="1400" dirty="0" smtClean="0"/>
              <a:t>用顺序查找算法在线性表中查找关键字</a:t>
            </a:r>
            <a:r>
              <a:rPr lang="en-US" altLang="zh-CN" sz="1400" dirty="0" smtClean="0"/>
              <a:t>97</a:t>
            </a:r>
            <a:r>
              <a:rPr lang="zh-CN" altLang="zh-CN" sz="1400" dirty="0" smtClean="0"/>
              <a:t>的记录</a:t>
            </a:r>
            <a:endParaRPr lang="zh-CN" altLang="en-US" sz="1400" dirty="0"/>
          </a:p>
        </p:txBody>
      </p:sp>
      <p:pic>
        <p:nvPicPr>
          <p:cNvPr id="189442" name="图片 1"/>
          <p:cNvPicPr>
            <a:picLocks noChangeAspect="1" noChangeArrowheads="1"/>
          </p:cNvPicPr>
          <p:nvPr/>
        </p:nvPicPr>
        <p:blipFill>
          <a:blip r:embed="rId3" cstate="print"/>
          <a:srcRect l="16801" t="28740" r="42845" b="31004"/>
          <a:stretch>
            <a:fillRect/>
          </a:stretch>
        </p:blipFill>
        <p:spPr bwMode="auto">
          <a:xfrm>
            <a:off x="2480571" y="2252594"/>
            <a:ext cx="3880471" cy="294427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38.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5262</Words>
  <Application>Microsoft Office PowerPoint</Application>
  <PresentationFormat>全屏显示(4:3)</PresentationFormat>
  <Paragraphs>350</Paragraphs>
  <Slides>29</Slides>
  <Notes>29</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29</vt:i4>
      </vt:variant>
    </vt:vector>
  </HeadingPairs>
  <TitlesOfParts>
    <vt:vector size="34" baseType="lpstr">
      <vt:lpstr>Office 主题</vt:lpstr>
      <vt:lpstr>29_Office 主题</vt:lpstr>
      <vt:lpstr>38_Office 主题</vt:lpstr>
      <vt:lpstr>1_Office 主题</vt:lpstr>
      <vt:lpstr>Equation.3</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6338.pptx</dc:title>
  <dc:creator/>
  <cp:lastModifiedBy/>
  <cp:revision>1</cp:revision>
  <dcterms:created xsi:type="dcterms:W3CDTF">2017-05-09T00:33:01Z</dcterms:created>
  <dcterms:modified xsi:type="dcterms:W3CDTF">2017-07-06T07:18:07Z</dcterms:modified>
</cp:coreProperties>
</file>