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2"/>
  </p:notesMasterIdLst>
  <p:sldIdLst>
    <p:sldId id="313" r:id="rId2"/>
    <p:sldId id="323" r:id="rId3"/>
    <p:sldId id="296" r:id="rId4"/>
    <p:sldId id="371" r:id="rId5"/>
    <p:sldId id="330" r:id="rId6"/>
    <p:sldId id="331" r:id="rId7"/>
    <p:sldId id="372" r:id="rId8"/>
    <p:sldId id="387" r:id="rId9"/>
    <p:sldId id="386" r:id="rId10"/>
    <p:sldId id="373" r:id="rId11"/>
    <p:sldId id="361" r:id="rId12"/>
    <p:sldId id="374" r:id="rId13"/>
    <p:sldId id="364" r:id="rId14"/>
    <p:sldId id="385" r:id="rId15"/>
    <p:sldId id="367" r:id="rId16"/>
    <p:sldId id="375" r:id="rId17"/>
    <p:sldId id="362" r:id="rId18"/>
    <p:sldId id="376" r:id="rId19"/>
    <p:sldId id="366" r:id="rId20"/>
    <p:sldId id="355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00"/>
    <a:srgbClr val="FF178C"/>
    <a:srgbClr val="DCEC46"/>
    <a:srgbClr val="7D841E"/>
    <a:srgbClr val="2953D5"/>
    <a:srgbClr val="1D3E99"/>
    <a:srgbClr val="1570C1"/>
    <a:srgbClr val="D7D8D8"/>
    <a:srgbClr val="E0E2E3"/>
    <a:srgbClr val="C8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6" autoAdjust="0"/>
    <p:restoredTop sz="85815"/>
  </p:normalViewPr>
  <p:slideViewPr>
    <p:cSldViewPr snapToGrid="0">
      <p:cViewPr>
        <p:scale>
          <a:sx n="58" d="100"/>
          <a:sy n="58" d="100"/>
        </p:scale>
        <p:origin x="-1278" y="-396"/>
      </p:cViewPr>
      <p:guideLst>
        <p:guide orient="horz" pos="2105"/>
        <p:guide pos="3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1" d="100"/>
        <a:sy n="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45CE7-F41E-584C-AA0E-164F662D0E68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2E6E0-0290-D64D-8F7D-531B9A5188B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80196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5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7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9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10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5224463" y="0"/>
            <a:ext cx="696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C13CE198-1CB8-C647-A5E6-D64E6E0992E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E9B588C3-2DED-A444-8E61-8C14B9C346D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F15154EA-C766-F84C-80D3-C65A5D7BCD24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CADF57B9-FD5F-8A4E-9124-812132F4E822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426A0FB1-FE19-4941-949F-3A300079864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60EF18AA-8F31-7243-82BA-EFF2743891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91A9BD34-C23C-5F43-8579-524436E9F3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E74F9454-75AD-A146-950E-8A222183CBB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6CF0456E-EC33-484F-A824-824243EFB07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8F5BB012-9033-DC4A-8973-8BD0900DFBA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4BB7BCC-B03B-774F-80CA-B45661F6014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4B638E1D-BFE9-4546-B278-2B951A90205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" y="-6399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87347" y="1101898"/>
            <a:ext cx="8825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第二章  </a:t>
            </a:r>
            <a:r>
              <a:rPr lang="en-US" altLang="zh-CN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应用结构分析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260" y="624840"/>
            <a:ext cx="87877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342900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【例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2.2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sz="22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编写一个读取 Array 数组中天气信息的应用程序。</a:t>
            </a:r>
            <a:endParaRPr sz="220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3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260" y="1393190"/>
            <a:ext cx="116967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创建一个名为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Array_Activity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的项目，包名为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com.hzu.array_activity，Activity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组件名为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MainActivity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 res/values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目录下新建一个名为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arrays.xml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的文件</a:t>
            </a: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编写逻辑代码。打开 src/com.hzu.array_activity 下包中的 MainActivity.java 文件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【运行结果】在 Eclipse 中启动 Android 模拟器，接着运行 Array_Activity 项目，在 Eclipse</a:t>
            </a:r>
          </a:p>
          <a:p>
            <a:pPr marL="361950" lvl="1" indent="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的 LogCat 控件台显示的信息如图 2-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所示。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66210" y="6137910"/>
            <a:ext cx="4004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2-6 </a:t>
            </a:r>
            <a:r>
              <a:rPr lang="en-US" altLang="zh-CN" dirty="0">
                <a:solidFill>
                  <a:srgbClr val="FFFF00"/>
                </a:solidFill>
              </a:rPr>
              <a:t>Array</a:t>
            </a:r>
            <a:r>
              <a:rPr lang="zh-CN" altLang="en-US" dirty="0">
                <a:solidFill>
                  <a:srgbClr val="FFFF00"/>
                </a:solidFill>
              </a:rPr>
              <a:t>数组中显示的信息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580" y="4490085"/>
            <a:ext cx="8752205" cy="1457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8846" y="756277"/>
            <a:ext cx="1133060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颜色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Color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资源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RGB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：分别指定红、绿、蓝三原色的值（只支持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0~f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级颜色）来代表颜色。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ARGB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：分别指定红、绿、蓝三原色的值（只支持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0~f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级颜色）以及透明度（只支持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0~f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级透明度）来代表颜色。 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RRGGBB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：分别指定红、绿、蓝三原色的值（支持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00~ff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256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级颜色）来代表颜色。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AARRGGBB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：分别指定红、绿、蓝三原色的值（支持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00~ff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256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级颜色）以及透明度（支持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00~ff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256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级透明度）来代表颜色。</a:t>
            </a: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2846" y="4263683"/>
            <a:ext cx="11330609" cy="84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sz="2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【例 2.3】使用 RGB 分别表示默认颜色、红色、绿色三种字体颜色。</a:t>
            </a:r>
          </a:p>
          <a:p>
            <a:pPr marL="434340" lvl="1" indent="0">
              <a:lnSpc>
                <a:spcPct val="150000"/>
              </a:lnSpc>
              <a:buNone/>
            </a:pP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1391" y="481322"/>
            <a:ext cx="11330609" cy="347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Drawable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资源</a:t>
            </a:r>
            <a:endParaRPr lang="zh-CN" altLang="en-US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 algn="just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Drawable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资源是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应用程序开发过程中经常使用的资源。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Drawable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来处理图像，可能是一张图片（*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png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、*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.jpg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、*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.gif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等），也可能是一个逐帧动画，可能是一片红色区域，更可以是一个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xml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文件。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Drawable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资源通常保存中在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drawable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目录下，为了适应不同尺寸手机的屏幕分辨率，具体可能保存中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res/drawable-ldpi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res/drawable-mdpi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res/drawable-hdpi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res/drawable-xhdpi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res/drawable-xxhdpi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目录下</a:t>
            </a: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391" y="4508158"/>
            <a:ext cx="11330609" cy="118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【例 2.4】编写关于一个 Button </a:t>
            </a: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按下与抬起以及一个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CheckBox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被选中与未被选中显示效果的应用程序</a:t>
            </a:r>
            <a:endParaRPr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34340" lvl="1" indent="0">
              <a:lnSpc>
                <a:spcPct val="150000"/>
              </a:lnSpc>
              <a:buNone/>
            </a:pP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2852" y="418896"/>
            <a:ext cx="11330609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dimens.xml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px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（像素）：屏幕上的点，绝对长度，与硬件相关。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mm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（毫米）：长度单位。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（英寸）：长度单位。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pt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（磅）：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1/72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英寸。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dp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（与密度无关的像素）：一种基于屏幕密度的抽象单位。在每英寸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160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点的显示器上，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1dp=1px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。注意随着设备的屏幕密度的改变，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dp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px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之间的换算会有所改变。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sp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（可伸缩例素）：使用与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dp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相同的设计理念。主要用于字体大小显示。</a:t>
            </a:r>
          </a:p>
        </p:txBody>
      </p:sp>
      <p:sp>
        <p:nvSpPr>
          <p:cNvPr id="7" name="矩形 6"/>
          <p:cNvSpPr/>
          <p:nvPr/>
        </p:nvSpPr>
        <p:spPr>
          <a:xfrm>
            <a:off x="629479" y="4109626"/>
            <a:ext cx="11330609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style.xml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系统中，预先定义了很多的样式与主题，这些样式与主题主要用于使布局显示呈现在用户面前更加美观。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9202" y="867206"/>
            <a:ext cx="11330609" cy="347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style 定义的步骤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1）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判断需要统一 style 的控件有哪些属性是一致的。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2）在 value 的 style.xml 中定义自己的 style。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style 的 name 决定了@style 后的名字。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每一项 item 都是一个布局中的属性，分别对应属性名和属性值。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style 继承 parent 中定义过的属性值。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3）在 XML 布局中，控件使用自定义的 style，例如：@style/stylename</a:t>
            </a:r>
          </a:p>
        </p:txBody>
      </p:sp>
      <p:sp>
        <p:nvSpPr>
          <p:cNvPr id="7" name="矩形 6"/>
          <p:cNvSpPr/>
          <p:nvPr/>
        </p:nvSpPr>
        <p:spPr>
          <a:xfrm>
            <a:off x="629479" y="4109626"/>
            <a:ext cx="1133060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三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</a:t>
            </a:r>
            <a:r>
              <a:rPr kumimoji="1" lang="zh-CN" altLang="en-US" sz="4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布局文件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1189" y="1216369"/>
            <a:ext cx="11410122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在创建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HelloWorld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项目成功后，activity_main.xml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在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HelloWorld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项目的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res/layout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目录下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注意其格式规范规律。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）设置其内容要求均以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“android:”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开头，例如定义布局的高度和宽度：</a:t>
            </a:r>
          </a:p>
          <a:p>
            <a:pPr algn="just">
              <a:lnSpc>
                <a:spcPct val="150000"/>
              </a:lnSpc>
            </a:pP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android:layout_width="match_parent"</a:t>
            </a:r>
          </a:p>
          <a:p>
            <a:pPr algn="just">
              <a:lnSpc>
                <a:spcPct val="150000"/>
              </a:lnSpc>
            </a:pP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android:layout_height="match_parent"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）布局标签的开始标签和结束标签成对存在，布局可镶嵌。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&lt;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RelativeLayout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&lt;/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RelativeLayout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&gt;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&lt;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TextView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.........../&gt;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四、</a:t>
            </a:r>
            <a:r>
              <a:rPr kumimoji="1" lang="en-US" altLang="zh-CN" sz="4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AndroidManifest.xml</a:t>
            </a:r>
            <a:r>
              <a:rPr kumimoji="1" lang="zh-CN" altLang="en-US" sz="4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584" y="1427824"/>
            <a:ext cx="11410122" cy="4323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AndroidManifest.xml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文件提供了应用程序的基本信息，是一个功能清单文件，相当于是应用程序的全局描述。在创建一个新工程成功后，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下的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会自动创一个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AndroidManifest.xml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文件，每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一行为一个</a:t>
            </a: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TableRow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android:versionCode 表示应用程序的相对版本，即版本更新过多少次。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2）android:versionName 表示应用程序的版本信息，需要显示给用户。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3）android:minSdkVersion 表示使用 Android SDK 的最低版本。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4）android:targetSdkVersion 表示应用程序的目标版本。</a:t>
            </a: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168" y="1139389"/>
            <a:ext cx="10740884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在应用程序中，遇到需要访问网络等情况时，在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AndroidManifest.xml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中规定要使用权限声明。这种做法的优势可以指定其它应用程序是否有权限访问该程序。</a:t>
            </a:r>
          </a:p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 AndroidManifest.xml 中声明允许访问网络的权限格式如下：</a:t>
            </a:r>
          </a:p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 &lt;uses-permission</a:t>
            </a:r>
          </a:p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 android:name="android.permission.INTERNET"&gt;</a:t>
            </a:r>
          </a:p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 &lt;/uses-permission&gt;</a:t>
            </a:r>
          </a:p>
          <a:p>
            <a:pPr marL="361950" lvl="1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通过上面的代码可知权限声明的用法非常简单。 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五、应用程序权限说明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0554" y="580734"/>
            <a:ext cx="11410122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 Android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中有很多种权限，并且这些权限声明都放在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AndroidManifest.xml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中，下面介绍一些比较常用的权限，如表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2-</a:t>
            </a:r>
            <a:r>
              <a:rPr 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2643" y="1658028"/>
            <a:ext cx="8925469" cy="5068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六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、总结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46" y="1003754"/>
            <a:ext cx="1159565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了解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应用程序目录结构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掌握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应用程序中各个文件基本属性与使用方法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AndroidManifest.xml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</a:t>
            </a: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了解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程序程序权限</a:t>
            </a: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261620" y="2462798"/>
            <a:ext cx="24622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560538" y="455107"/>
            <a:ext cx="4891617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334" y="543174"/>
            <a:ext cx="173893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3445" y="268112"/>
            <a:ext cx="239889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01735" y="1400777"/>
            <a:ext cx="4678578" cy="72327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应用程序目录结构</a:t>
            </a:r>
            <a:endParaRPr kumimoji="1" lang="en-US" altLang="zh-CN" sz="2400" b="1" dirty="0" smtClean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15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1380" y="2108988"/>
            <a:ext cx="3537309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kumimoji="1" lang="zh-CN" altLang="en-US" sz="2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应用程序分析</a:t>
            </a:r>
            <a:r>
              <a:rPr kumimoji="1" lang="en-US" altLang="zh-CN" sz="2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kumimoji="1"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28238" y="4504407"/>
            <a:ext cx="861768" cy="72327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</a:t>
            </a:r>
            <a:endParaRPr kumimoji="1" lang="en-US" altLang="zh-CN" sz="2400" b="1" dirty="0" smtClean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1500" b="1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59" y="1294365"/>
            <a:ext cx="666750" cy="638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22" y="3622776"/>
            <a:ext cx="733425" cy="657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47" y="4417963"/>
            <a:ext cx="714375" cy="676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59" y="2846639"/>
            <a:ext cx="666750" cy="638175"/>
          </a:xfrm>
          <a:prstGeom prst="rect">
            <a:avLst/>
          </a:prstGeom>
        </p:spPr>
      </p:pic>
      <p:sp>
        <p:nvSpPr>
          <p:cNvPr id="16" name="文本框 10"/>
          <p:cNvSpPr txBox="1"/>
          <p:nvPr/>
        </p:nvSpPr>
        <p:spPr>
          <a:xfrm>
            <a:off x="1821612" y="2918151"/>
            <a:ext cx="4539431" cy="10926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kumimoji="1" lang="en-US" altLang="zh-CN" sz="2400" b="1" dirty="0" err="1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AndroidManifest.xml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</a:p>
          <a:p>
            <a:endParaRPr kumimoji="1" lang="en-US" altLang="zh-CN" sz="2400" b="1" dirty="0" smtClean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15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818250" y="3758884"/>
            <a:ext cx="2708428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应用程序权限说明</a:t>
            </a:r>
            <a:endParaRPr kumimoji="1" lang="zh-CN" altLang="en-US" sz="24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97" y="2070502"/>
            <a:ext cx="752475" cy="63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583" y="5693523"/>
            <a:ext cx="11463130" cy="74635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  </a:t>
            </a:r>
            <a:endParaRPr lang="en-US" altLang="zh-CN" sz="3200" b="1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159905" y="175843"/>
            <a:ext cx="969696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一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应用程序目录结构</a:t>
            </a:r>
          </a:p>
          <a:p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8382" y="1305424"/>
            <a:ext cx="988612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src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目录：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主要是用来存放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应用程序中的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代码，并且根据程序员的规定存放在相应的包下。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878" y="2345720"/>
            <a:ext cx="9833113" cy="930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gen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目录：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gen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目录下的文件是在创建工程时由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插件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ADT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自动生成的，这个文件是只读模式的，不能更改。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270" y="3207026"/>
            <a:ext cx="915635" cy="453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23900" lvl="1" indent="-3619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1689" y="3276503"/>
            <a:ext cx="99192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assets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目录：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assets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目录存放了工程中用到的相关资源文件，如音频文件、文本文件等，并且该目录下存放的资源文件都不进行编译的原生文件。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111" y="4446726"/>
            <a:ext cx="99788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bin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该目录下存放生成的可执行文件。如果工程项目没有执行，则该目录为空。若执行后，则在该目录下生成执行文件。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505" y="5519876"/>
            <a:ext cx="9364871" cy="489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res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目录：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目录存放了工程经常使用的资源文件，例如图片、布局等文件。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9285" y="902970"/>
            <a:ext cx="9986010" cy="100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layout 文件夹</a:t>
            </a:r>
            <a:r>
              <a:rPr lang="zh-CN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主要用来存放 XML 语言编写的布局文件，</a:t>
            </a:r>
          </a:p>
          <a:p>
            <a:pPr marL="0" lvl="1" indent="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当然也可以使用 Java 语言来动态生成布局文件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9478" y="2198400"/>
            <a:ext cx="9833113" cy="100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menu 文件夹</a:t>
            </a:r>
            <a:r>
              <a:rPr lang="zh-CN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主要用来存放 XML 语言编写的菜单布局</a:t>
            </a:r>
          </a:p>
          <a:p>
            <a:pPr marL="0" indent="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以及 Action Bar 的声明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270" y="3207026"/>
            <a:ext cx="915635" cy="453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23900" lvl="1" indent="-3619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475" y="3410585"/>
            <a:ext cx="716343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 文件夹</a:t>
            </a:r>
            <a:r>
              <a:rPr lang="zh-CN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主要用来存放各种类型的数据</a:t>
            </a:r>
            <a:r>
              <a:rPr lang="zh-CN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9396" y="4065091"/>
            <a:ext cx="9978887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proguard-project.txt 文件是混淆代码的脚本配置文件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120" y="4646116"/>
            <a:ext cx="6826250" cy="887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project.properties 文件是项目的配置信息，一般不进行修改</a:t>
            </a:r>
            <a:r>
              <a:rPr lang="zh-CN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0" indent="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可以通过修改 target 进行Android 应用开发基础教修复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56441" y="407005"/>
            <a:ext cx="3159925" cy="58579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56441" y="6327336"/>
            <a:ext cx="315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 图</a:t>
            </a:r>
            <a:r>
              <a:rPr lang="en-US" altLang="zh-CN" dirty="0">
                <a:solidFill>
                  <a:srgbClr val="FFFF00"/>
                </a:solidFill>
              </a:rPr>
              <a:t>2-1 </a:t>
            </a:r>
            <a:r>
              <a:rPr lang="en-US" altLang="zh-CN" dirty="0" err="1">
                <a:solidFill>
                  <a:srgbClr val="FFFF00"/>
                </a:solidFill>
              </a:rPr>
              <a:t>HelloWorld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项目目录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二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应用程序分析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347" y="1003755"/>
            <a:ext cx="25058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资源描述源文件</a:t>
            </a: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6921" y="1462471"/>
            <a:ext cx="9719648" cy="1963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en-US" altLang="zh-CN"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string.xml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应用程序开发时，使用纯文本字符串中需要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res/values</a:t>
            </a:r>
            <a:r>
              <a:rPr lang="zh-CN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目录中的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一个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XML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文件（通常名为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res/values/</a:t>
            </a:r>
            <a:r>
              <a:rPr lang="en-US" altLang="zh-CN"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string.xml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），根元素为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resources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，希望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编码为资源的每个字符串都有一个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子元素。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元素包含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name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特性，这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是此字符串唯一的名称，还有一个文本元素，包含字符串的文本。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3548" y="3536436"/>
            <a:ext cx="10210744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在布局文件使用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的资源：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在布局文件中引用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的资源格式（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@sting/…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其中的省略号表示唯一的名称，例如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@sting/hello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0417" y="4735758"/>
            <a:ext cx="993169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代码中使用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的资源：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通过使用</a:t>
            </a:r>
            <a:r>
              <a:rPr lang="en-US" altLang="zh-CN"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getString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方法和字符串资源的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来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获取</a:t>
            </a:r>
            <a:r>
              <a:rPr lang="en-US" altLang="zh-CN"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string.xml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中资源。</a:t>
            </a:r>
            <a:endParaRPr lang="en-US" altLang="zh-CN" sz="20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93911" y="406955"/>
            <a:ext cx="1097280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@+id”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与“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@id”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的区别：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“@+id/”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表示在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文件中会生成一个新的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，变量名就是“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/”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后面的值，例如，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@+id/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tv_hello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会在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R.java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文件中生成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tv_hello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= value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，其中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是一个十六进制的数。如果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tv_hello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R.java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中已经存在同名的变量就不会生成新的变量，而该组件会使用这个已存在的变量的值。</a:t>
            </a: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“@id/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tv_hello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表示引用已经定义好的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34340" lvl="1">
              <a:lnSpc>
                <a:spcPct val="150000"/>
              </a:lnSpc>
            </a:pPr>
            <a:endParaRPr lang="en-US" altLang="zh-CN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数组（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Array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）资源</a:t>
            </a:r>
            <a:endParaRPr lang="zh-CN" altLang="en-US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&lt;array…/&gt;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子元素，定义普通类型的数组。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&lt;string-array…/&gt;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子元素，定义字符串类型的数组。 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&lt;integer-array…/&gt;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子元素，定义整数类型的数组。</a:t>
            </a:r>
            <a:endParaRPr lang="zh-CN" altLang="en-US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/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/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9159" y="4724304"/>
            <a:ext cx="22236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数据访问方法</a:t>
            </a:r>
            <a:endParaRPr lang="zh-CN" altLang="en-US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9101" y="5103674"/>
            <a:ext cx="114110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[]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getIntArray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id) : 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根据资源文件中的整型数组资源的名称来获得实际的数据。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String[]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getStringArray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id): 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根据资源文件中的字符串数组资源的名称来获得实际的数据。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TypedArray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obtainTypedArray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en-US" altLang="zh-CN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id) : </a:t>
            </a: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根据资源文件中的普通数组资源的名称来获得实际的数据。</a:t>
            </a: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7197" y="622755"/>
            <a:ext cx="178816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【例</a:t>
            </a: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2.1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6921" y="1052896"/>
            <a:ext cx="10909300" cy="968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根据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Android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操作系统语言的不同，实现应用程序的中文版内容与英文版内容自由切换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361950" lvl="1" indent="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将 Android 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模拟器的语言从英文切换到中文</a:t>
            </a:r>
            <a:r>
              <a:rPr 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97150" y="2282190"/>
            <a:ext cx="2931160" cy="3561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4340" y="2282190"/>
            <a:ext cx="2686685" cy="35426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4640" y="5947410"/>
            <a:ext cx="1824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2-2</a:t>
            </a:r>
            <a:r>
              <a:rPr lang="zh-CN" altLang="en-US" dirty="0">
                <a:solidFill>
                  <a:srgbClr val="FFFF00"/>
                </a:solidFill>
              </a:rPr>
              <a:t>切换语言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80250" y="5926455"/>
            <a:ext cx="2390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2-3</a:t>
            </a:r>
            <a:r>
              <a:rPr lang="zh-CN" altLang="en-US" dirty="0">
                <a:solidFill>
                  <a:srgbClr val="FFFF00"/>
                </a:solidFill>
              </a:rPr>
              <a:t>选择</a:t>
            </a:r>
            <a:r>
              <a:rPr lang="en-US" altLang="zh-CN" dirty="0">
                <a:solidFill>
                  <a:srgbClr val="FFFF00"/>
                </a:solidFill>
              </a:rPr>
              <a:t>“</a:t>
            </a:r>
            <a:r>
              <a:rPr lang="zh-CN" altLang="en-US" dirty="0">
                <a:solidFill>
                  <a:srgbClr val="FFFF00"/>
                </a:solidFill>
              </a:rPr>
              <a:t>中文简体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9202" y="867206"/>
            <a:ext cx="1133060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对于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的国际化，要在 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目录下新建对应的字符串目录。例如若模拟器的语言是中文，则在项目的 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res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目录下新建一个 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zh-rCN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目录，然后将翻译好的 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strings.xml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arrays.xml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文件放到该目录下即可。下面给出部分国家的文件目录名称（应用程序中默认文件夹名为 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，用英文表示，加上后缀后变为相应国家）。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中文（中国）：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zh-rCN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希腊文：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values-el-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rGR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法文（法国）：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fr-rFR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英语（英国）：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values-en-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rGB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英文（澳大利亚）：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values-en-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rAU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b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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英文（加拿大）：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values-en-</a:t>
            </a:r>
            <a:r>
              <a:rPr lang="en-US" altLang="zh-CN" sz="24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rCA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479" y="4109626"/>
            <a:ext cx="1133060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endParaRPr lang="en-US" altLang="zh-CN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20090" lvl="1" indent="-285750">
              <a:lnSpc>
                <a:spcPct val="150000"/>
              </a:lnSpc>
              <a:buBlip>
                <a:blip r:embed="rId3"/>
              </a:buBlip>
            </a:pPr>
            <a:endParaRPr lang="zh-CN" altLang="en-US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7197" y="622755"/>
            <a:ext cx="178816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【例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2.1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7685" y="1052896"/>
            <a:ext cx="69602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运行结果如图 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2-4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所示，桌面程序显示如图 </a:t>
            </a:r>
            <a:r>
              <a:rPr lang="en-US" altLang="zh-CN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2-5 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所示。 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endParaRPr lang="zh-CN" sz="2000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1277" y="5905590"/>
            <a:ext cx="1824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2-4 </a:t>
            </a:r>
            <a:r>
              <a:rPr lang="zh-CN" altLang="en-US" dirty="0" smtClean="0">
                <a:solidFill>
                  <a:srgbClr val="FFFF00"/>
                </a:solidFill>
              </a:rPr>
              <a:t>切换</a:t>
            </a:r>
            <a:r>
              <a:rPr lang="zh-CN" altLang="en-US" dirty="0">
                <a:solidFill>
                  <a:srgbClr val="FFFF00"/>
                </a:solidFill>
              </a:rPr>
              <a:t>语言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76092" y="5905590"/>
            <a:ext cx="2390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2-5 </a:t>
            </a:r>
            <a:r>
              <a:rPr lang="zh-CN" altLang="en-US" dirty="0" smtClean="0">
                <a:solidFill>
                  <a:srgbClr val="FFFF00"/>
                </a:solidFill>
              </a:rPr>
              <a:t>选择</a:t>
            </a:r>
            <a:r>
              <a:rPr lang="en-US" altLang="zh-CN" dirty="0">
                <a:solidFill>
                  <a:srgbClr val="FFFF00"/>
                </a:solidFill>
              </a:rPr>
              <a:t>“</a:t>
            </a:r>
            <a:r>
              <a:rPr lang="zh-CN" altLang="en-US" dirty="0">
                <a:solidFill>
                  <a:srgbClr val="FFFF00"/>
                </a:solidFill>
              </a:rPr>
              <a:t>中文简体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6877" y="1638987"/>
            <a:ext cx="2914650" cy="400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1780" y="1622657"/>
            <a:ext cx="2849920" cy="400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57752bbfa320e</Template>
  <TotalTime>0</TotalTime>
  <Words>1540</Words>
  <Application>Microsoft Office PowerPoint</Application>
  <PresentationFormat>自定义</PresentationFormat>
  <Paragraphs>138</Paragraphs>
  <Slides>20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</cp:revision>
  <cp:lastPrinted>2016-11-09T04:34:00Z</cp:lastPrinted>
  <dcterms:created xsi:type="dcterms:W3CDTF">2016-11-03T09:47:00Z</dcterms:created>
  <dcterms:modified xsi:type="dcterms:W3CDTF">2018-01-03T09:01:06Z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