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47" r:id="rId3"/>
    <p:sldId id="281" r:id="rId4"/>
    <p:sldId id="259" r:id="rId5"/>
    <p:sldId id="261" r:id="rId6"/>
    <p:sldId id="262" r:id="rId7"/>
    <p:sldId id="315" r:id="rId8"/>
    <p:sldId id="316" r:id="rId9"/>
    <p:sldId id="263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325" r:id="rId18"/>
    <p:sldId id="326" r:id="rId19"/>
    <p:sldId id="327" r:id="rId20"/>
    <p:sldId id="328" r:id="rId21"/>
    <p:sldId id="329" r:id="rId22"/>
    <p:sldId id="330" r:id="rId23"/>
    <p:sldId id="331" r:id="rId24"/>
    <p:sldId id="332" r:id="rId25"/>
    <p:sldId id="333" r:id="rId26"/>
    <p:sldId id="334" r:id="rId27"/>
    <p:sldId id="335" r:id="rId28"/>
    <p:sldId id="336" r:id="rId29"/>
    <p:sldId id="337" r:id="rId30"/>
    <p:sldId id="338" r:id="rId31"/>
    <p:sldId id="339" r:id="rId32"/>
    <p:sldId id="340" r:id="rId33"/>
    <p:sldId id="341" r:id="rId34"/>
    <p:sldId id="312" r:id="rId35"/>
    <p:sldId id="343" r:id="rId36"/>
    <p:sldId id="313" r:id="rId37"/>
    <p:sldId id="344" r:id="rId38"/>
    <p:sldId id="314" r:id="rId39"/>
    <p:sldId id="345" r:id="rId40"/>
    <p:sldId id="346" r:id="rId41"/>
    <p:sldId id="260" r:id="rId4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5AA6"/>
    <a:srgbClr val="00B0F0"/>
    <a:srgbClr val="0066FF"/>
    <a:srgbClr val="007434"/>
    <a:srgbClr val="002A13"/>
    <a:srgbClr val="001000"/>
    <a:srgbClr val="727B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6" y="-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03"/>
          <a:stretch/>
        </p:blipFill>
        <p:spPr>
          <a:xfrm>
            <a:off x="5440" y="0"/>
            <a:ext cx="9144000" cy="3821476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3821476"/>
            <a:ext cx="9144000" cy="1322024"/>
          </a:xfrm>
          <a:prstGeom prst="rect">
            <a:avLst/>
          </a:prstGeom>
          <a:solidFill>
            <a:srgbClr val="29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0" y="3821476"/>
            <a:ext cx="91494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-180528" y="3821476"/>
            <a:ext cx="9329968" cy="0"/>
          </a:xfrm>
          <a:prstGeom prst="line">
            <a:avLst/>
          </a:prstGeom>
          <a:ln w="508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09103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549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27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2369"/>
            <a:ext cx="9144000" cy="481149"/>
          </a:xfrm>
          <a:prstGeom prst="rect">
            <a:avLst/>
          </a:prstGeom>
          <a:solidFill>
            <a:srgbClr val="29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707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63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24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92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628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079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60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E25D-50D1-42CF-BAB0-16A1AC5354B4}" type="datetimeFigureOut">
              <a:rPr lang="zh-CN" altLang="en-US" smtClean="0"/>
              <a:t>2015-9-28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35ADE-9459-4C9D-BB92-329CDB077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40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C481E25D-50D1-42CF-BAB0-16A1AC5354B4}" type="datetimeFigureOut">
              <a:rPr lang="zh-CN" altLang="en-US" smtClean="0"/>
              <a:pPr/>
              <a:t>2015-9-28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07B35ADE-9459-4C9D-BB92-329CDB0773D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1359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9592" y="1347614"/>
            <a:ext cx="7560840" cy="702078"/>
          </a:xfrm>
        </p:spPr>
        <p:txBody>
          <a:bodyPr>
            <a:noAutofit/>
          </a:bodyPr>
          <a:lstStyle/>
          <a:p>
            <a:r>
              <a:rPr lang="zh-CN" alt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办公自动化</a:t>
            </a:r>
            <a:r>
              <a:rPr lang="en-US" altLang="zh-CN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2010</a:t>
            </a:r>
            <a:r>
              <a:rPr lang="zh-CN" altLang="en-US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项目化教程</a:t>
            </a:r>
            <a:endParaRPr lang="zh-CN" altLang="en-US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9912" y="4299942"/>
            <a:ext cx="5292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《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办公自动化</a:t>
            </a: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2010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项目化教程</a:t>
            </a:r>
            <a:r>
              <a:rPr lang="en-US" altLang="zh-CN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》</a:t>
            </a:r>
            <a:r>
              <a:rPr lang="zh-CN" altLang="en-US" sz="2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编写组</a:t>
            </a:r>
            <a:endParaRPr lang="zh-CN" altLang="en-US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6642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1520" y="941275"/>
            <a:ext cx="2276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295AA6"/>
                </a:solidFill>
              </a:rPr>
              <a:t>三、单元格地址引用</a:t>
            </a:r>
          </a:p>
        </p:txBody>
      </p:sp>
      <p:sp>
        <p:nvSpPr>
          <p:cNvPr id="8" name="矩形 7"/>
          <p:cNvSpPr/>
          <p:nvPr/>
        </p:nvSpPr>
        <p:spPr>
          <a:xfrm>
            <a:off x="671120" y="1347614"/>
            <a:ext cx="360965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中，单元格地址引用分为相对引用，绝对引用和混合引用三种。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 1</a:t>
            </a:r>
            <a:r>
              <a:rPr lang="en-US" altLang="zh-CN" dirty="0">
                <a:solidFill>
                  <a:srgbClr val="295AA6"/>
                </a:solidFill>
              </a:rPr>
              <a:t>. </a:t>
            </a:r>
            <a:r>
              <a:rPr lang="zh-CN" altLang="en-US" dirty="0">
                <a:solidFill>
                  <a:srgbClr val="295AA6"/>
                </a:solidFill>
              </a:rPr>
              <a:t>相对引用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单元格</a:t>
            </a:r>
            <a:r>
              <a:rPr lang="zh-CN" altLang="en-US" dirty="0">
                <a:solidFill>
                  <a:srgbClr val="295AA6"/>
                </a:solidFill>
              </a:rPr>
              <a:t>地址是由行号和列标和行号确定的，如</a:t>
            </a:r>
            <a:r>
              <a:rPr lang="en-US" altLang="zh-CN" dirty="0">
                <a:solidFill>
                  <a:srgbClr val="295AA6"/>
                </a:solidFill>
              </a:rPr>
              <a:t>B1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C1</a:t>
            </a:r>
            <a:r>
              <a:rPr lang="zh-CN" altLang="en-US" dirty="0">
                <a:solidFill>
                  <a:srgbClr val="295AA6"/>
                </a:solidFill>
              </a:rPr>
              <a:t>等，例如在</a:t>
            </a:r>
            <a:r>
              <a:rPr lang="en-US" altLang="zh-CN" dirty="0">
                <a:solidFill>
                  <a:srgbClr val="295AA6"/>
                </a:solidFill>
              </a:rPr>
              <a:t>C1</a:t>
            </a:r>
            <a:r>
              <a:rPr lang="zh-CN" altLang="en-US" dirty="0">
                <a:solidFill>
                  <a:srgbClr val="295AA6"/>
                </a:solidFill>
              </a:rPr>
              <a:t>单元格中输入“</a:t>
            </a:r>
            <a:r>
              <a:rPr lang="en-US" altLang="zh-CN" dirty="0">
                <a:solidFill>
                  <a:srgbClr val="295AA6"/>
                </a:solidFill>
              </a:rPr>
              <a:t>=B1”</a:t>
            </a:r>
            <a:r>
              <a:rPr lang="zh-CN" altLang="en-US" dirty="0">
                <a:solidFill>
                  <a:srgbClr val="295AA6"/>
                </a:solidFill>
              </a:rPr>
              <a:t>，表示</a:t>
            </a:r>
            <a:r>
              <a:rPr lang="en-US" altLang="zh-CN" dirty="0">
                <a:solidFill>
                  <a:srgbClr val="295AA6"/>
                </a:solidFill>
              </a:rPr>
              <a:t>C1</a:t>
            </a:r>
            <a:r>
              <a:rPr lang="zh-CN" altLang="en-US" dirty="0">
                <a:solidFill>
                  <a:srgbClr val="295AA6"/>
                </a:solidFill>
              </a:rPr>
              <a:t>单元格引用</a:t>
            </a:r>
            <a:r>
              <a:rPr lang="en-US" altLang="zh-CN" dirty="0">
                <a:solidFill>
                  <a:srgbClr val="295AA6"/>
                </a:solidFill>
              </a:rPr>
              <a:t>B1</a:t>
            </a:r>
            <a:r>
              <a:rPr lang="zh-CN" altLang="en-US" dirty="0">
                <a:solidFill>
                  <a:srgbClr val="295AA6"/>
                </a:solidFill>
              </a:rPr>
              <a:t>单元格的内容。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中，相对引用为默认的单元格引用，相对引用是指含有单元格地址引用的公式位置发生变化时，公式中的单元格地址会随之改变。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  <p:pic>
        <p:nvPicPr>
          <p:cNvPr id="9" name="图片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28728" y="941275"/>
            <a:ext cx="2590800" cy="972185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28728" y="2139538"/>
            <a:ext cx="2886710" cy="105473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428728" y="3363838"/>
            <a:ext cx="285750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32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67175" y="699542"/>
            <a:ext cx="79333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 2. </a:t>
            </a:r>
            <a:r>
              <a:rPr lang="zh-CN" altLang="en-US" dirty="0" smtClean="0">
                <a:solidFill>
                  <a:srgbClr val="295AA6"/>
                </a:solidFill>
              </a:rPr>
              <a:t>绝对引用</a:t>
            </a:r>
            <a:endParaRPr lang="zh-CN" altLang="en-US" dirty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绝对</a:t>
            </a:r>
            <a:r>
              <a:rPr lang="zh-CN" altLang="en-US" dirty="0">
                <a:solidFill>
                  <a:srgbClr val="295AA6"/>
                </a:solidFill>
              </a:rPr>
              <a:t>引用是在引用单元格中加美元符号（“＄”），如刚才上述</a:t>
            </a:r>
            <a:r>
              <a:rPr lang="en-US" altLang="zh-CN" dirty="0">
                <a:solidFill>
                  <a:srgbClr val="295AA6"/>
                </a:solidFill>
              </a:rPr>
              <a:t>C1</a:t>
            </a:r>
            <a:r>
              <a:rPr lang="zh-CN" altLang="en-US" dirty="0">
                <a:solidFill>
                  <a:srgbClr val="295AA6"/>
                </a:solidFill>
              </a:rPr>
              <a:t>单元格中输入“</a:t>
            </a:r>
            <a:r>
              <a:rPr lang="en-US" altLang="zh-CN" dirty="0">
                <a:solidFill>
                  <a:srgbClr val="295AA6"/>
                </a:solidFill>
              </a:rPr>
              <a:t>=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A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1+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B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，绝对引用的含义是含有单元格地址引用的公式位置发生变化时，公式中的单元格地址保持不变。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  <p:pic>
        <p:nvPicPr>
          <p:cNvPr id="11" name="图片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13856" y="1899871"/>
            <a:ext cx="3124200" cy="971550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99792" y="3075806"/>
            <a:ext cx="3133725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47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67175" y="699542"/>
            <a:ext cx="79333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         3. </a:t>
            </a:r>
            <a:r>
              <a:rPr lang="zh-CN" altLang="en-US" dirty="0">
                <a:solidFill>
                  <a:srgbClr val="295AA6"/>
                </a:solidFill>
              </a:rPr>
              <a:t>混合引用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混合</a:t>
            </a:r>
            <a:r>
              <a:rPr lang="zh-CN" altLang="en-US" dirty="0">
                <a:solidFill>
                  <a:srgbClr val="295AA6"/>
                </a:solidFill>
              </a:rPr>
              <a:t>引用指单元格的引用的方式为“＄</a:t>
            </a:r>
            <a:r>
              <a:rPr lang="en-US" altLang="zh-CN" dirty="0">
                <a:solidFill>
                  <a:srgbClr val="295AA6"/>
                </a:solidFill>
              </a:rPr>
              <a:t>A1”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zh-CN" altLang="en-US" dirty="0" smtClean="0">
                <a:solidFill>
                  <a:srgbClr val="295AA6"/>
                </a:solidFill>
              </a:rPr>
              <a:t>绝对列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zh-CN" altLang="en-US" dirty="0" smtClean="0">
                <a:solidFill>
                  <a:srgbClr val="295AA6"/>
                </a:solidFill>
              </a:rPr>
              <a:t>相对行</a:t>
            </a:r>
            <a:r>
              <a:rPr lang="zh-CN" altLang="en-US" dirty="0">
                <a:solidFill>
                  <a:srgbClr val="295AA6"/>
                </a:solidFill>
              </a:rPr>
              <a:t>）、</a:t>
            </a:r>
            <a:r>
              <a:rPr lang="en-US" altLang="zh-CN" dirty="0">
                <a:solidFill>
                  <a:srgbClr val="295AA6"/>
                </a:solidFill>
              </a:rPr>
              <a:t>A</a:t>
            </a:r>
            <a:r>
              <a:rPr lang="zh-CN" altLang="en-US" dirty="0">
                <a:solidFill>
                  <a:srgbClr val="295AA6"/>
                </a:solidFill>
              </a:rPr>
              <a:t>＄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zh-CN" altLang="en-US" dirty="0" smtClean="0">
                <a:solidFill>
                  <a:srgbClr val="295AA6"/>
                </a:solidFill>
              </a:rPr>
              <a:t>相对列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zh-CN" altLang="en-US" dirty="0" smtClean="0">
                <a:solidFill>
                  <a:srgbClr val="295AA6"/>
                </a:solidFill>
              </a:rPr>
              <a:t>绝对行</a:t>
            </a:r>
            <a:r>
              <a:rPr lang="zh-CN" altLang="en-US" dirty="0">
                <a:solidFill>
                  <a:srgbClr val="295AA6"/>
                </a:solidFill>
              </a:rPr>
              <a:t>），混合引用的含义是含有单元格地址引用的公式位置发生变化时，公式中的单元格相对引用自动调整，而绝对引用不变。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  <p:pic>
        <p:nvPicPr>
          <p:cNvPr id="6" name="图片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7584" y="2581275"/>
            <a:ext cx="3028950" cy="97155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50627" y="2581275"/>
            <a:ext cx="3038475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82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1520" y="941275"/>
            <a:ext cx="32063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295AA6"/>
                </a:solidFill>
              </a:rPr>
              <a:t>四、引用不同工作表中的内容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 在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中，如果引用的单元格来自于不同的工作表，引用为“</a:t>
            </a:r>
            <a:r>
              <a:rPr lang="en-US" altLang="zh-CN" dirty="0">
                <a:solidFill>
                  <a:srgbClr val="295AA6"/>
                </a:solidFill>
              </a:rPr>
              <a:t>=[</a:t>
            </a:r>
            <a:r>
              <a:rPr lang="zh-CN" altLang="en-US" dirty="0">
                <a:solidFill>
                  <a:srgbClr val="295AA6"/>
                </a:solidFill>
              </a:rPr>
              <a:t>工作表名</a:t>
            </a:r>
            <a:r>
              <a:rPr lang="en-US" altLang="zh-CN" dirty="0">
                <a:solidFill>
                  <a:srgbClr val="295AA6"/>
                </a:solidFill>
              </a:rPr>
              <a:t>]!</a:t>
            </a:r>
            <a:r>
              <a:rPr lang="zh-CN" altLang="en-US" dirty="0">
                <a:solidFill>
                  <a:srgbClr val="295AA6"/>
                </a:solidFill>
              </a:rPr>
              <a:t>单元格地址”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 在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中，如果引用的单元格来自于不同的工作簿中的工作表，引用为“</a:t>
            </a:r>
            <a:r>
              <a:rPr lang="en-US" altLang="zh-CN" dirty="0">
                <a:solidFill>
                  <a:srgbClr val="295AA6"/>
                </a:solidFill>
              </a:rPr>
              <a:t>=[</a:t>
            </a:r>
            <a:r>
              <a:rPr lang="zh-CN" altLang="en-US" dirty="0">
                <a:solidFill>
                  <a:srgbClr val="295AA6"/>
                </a:solidFill>
              </a:rPr>
              <a:t>工作簿名</a:t>
            </a:r>
            <a:r>
              <a:rPr lang="en-US" altLang="zh-CN" dirty="0">
                <a:solidFill>
                  <a:srgbClr val="295AA6"/>
                </a:solidFill>
              </a:rPr>
              <a:t>] [</a:t>
            </a:r>
            <a:r>
              <a:rPr lang="zh-CN" altLang="en-US" dirty="0">
                <a:solidFill>
                  <a:srgbClr val="295AA6"/>
                </a:solidFill>
              </a:rPr>
              <a:t>工作表名</a:t>
            </a:r>
            <a:r>
              <a:rPr lang="en-US" altLang="zh-CN" dirty="0">
                <a:solidFill>
                  <a:srgbClr val="295AA6"/>
                </a:solidFill>
              </a:rPr>
              <a:t>]!</a:t>
            </a:r>
            <a:r>
              <a:rPr lang="zh-CN" altLang="en-US" dirty="0">
                <a:solidFill>
                  <a:srgbClr val="295AA6"/>
                </a:solidFill>
              </a:rPr>
              <a:t>单元格地址”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</p:spTree>
    <p:extLst>
      <p:ext uri="{BB962C8B-B14F-4D97-AF65-F5344CB8AC3E}">
        <p14:creationId xmlns:p14="http://schemas.microsoft.com/office/powerpoint/2010/main" val="100629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1520" y="941275"/>
            <a:ext cx="32063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295AA6"/>
                </a:solidFill>
              </a:rPr>
              <a:t>五、在状态栏上显示计算结果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454895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在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中，对数据处理中常用的的求和、最大值、最小值、数值计数、计数、平均值功能提供了快捷</a:t>
            </a:r>
            <a:r>
              <a:rPr lang="zh-CN" altLang="en-US" dirty="0" smtClean="0">
                <a:solidFill>
                  <a:srgbClr val="295AA6"/>
                </a:solidFill>
              </a:rPr>
              <a:t>操作。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选择</a:t>
            </a:r>
            <a:r>
              <a:rPr lang="zh-CN" altLang="en-US" dirty="0">
                <a:solidFill>
                  <a:srgbClr val="295AA6"/>
                </a:solidFill>
              </a:rPr>
              <a:t>单元格区域，然后将鼠标移到状态栏（图</a:t>
            </a:r>
            <a:r>
              <a:rPr lang="en-US" altLang="zh-CN" dirty="0">
                <a:solidFill>
                  <a:srgbClr val="295AA6"/>
                </a:solidFill>
              </a:rPr>
              <a:t>2.2.14</a:t>
            </a:r>
            <a:r>
              <a:rPr lang="zh-CN" altLang="en-US" dirty="0">
                <a:solidFill>
                  <a:srgbClr val="295AA6"/>
                </a:solidFill>
              </a:rPr>
              <a:t>中红圈部分）上单机右键</a:t>
            </a:r>
            <a:r>
              <a:rPr lang="zh-CN" altLang="en-US" dirty="0" smtClean="0">
                <a:solidFill>
                  <a:srgbClr val="295AA6"/>
                </a:solidFill>
              </a:rPr>
              <a:t>，在</a:t>
            </a:r>
            <a:r>
              <a:rPr lang="zh-CN" altLang="en-US" dirty="0">
                <a:solidFill>
                  <a:srgbClr val="295AA6"/>
                </a:solidFill>
              </a:rPr>
              <a:t>弹出的快捷菜单中选择相应的功能，选中，打“√”，显示结果。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53541" y="1310607"/>
            <a:ext cx="3276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18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13420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>
                <a:solidFill>
                  <a:srgbClr val="295AA6"/>
                </a:solidFill>
              </a:rPr>
              <a:t>1. </a:t>
            </a:r>
            <a:r>
              <a:rPr lang="en-US" altLang="zh-CN" b="1" dirty="0" smtClean="0">
                <a:solidFill>
                  <a:srgbClr val="295AA6"/>
                </a:solidFill>
              </a:rPr>
              <a:t>SUM</a:t>
            </a:r>
            <a:r>
              <a:rPr lang="zh-CN" altLang="en-US" b="1" dirty="0" smtClean="0">
                <a:solidFill>
                  <a:srgbClr val="295AA6"/>
                </a:solidFill>
              </a:rPr>
              <a:t>函数</a:t>
            </a:r>
            <a:endParaRPr lang="zh-CN" altLang="en-US" b="1" dirty="0">
              <a:solidFill>
                <a:srgbClr val="295AA6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功能：计算指定单元格区域中所有数值的和。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语法：</a:t>
            </a:r>
            <a:r>
              <a:rPr lang="en-US" altLang="zh-CN" dirty="0">
                <a:solidFill>
                  <a:srgbClr val="295AA6"/>
                </a:solidFill>
              </a:rPr>
              <a:t>SUM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number1,number2,…</a:t>
            </a:r>
            <a:r>
              <a:rPr lang="zh-CN" altLang="en-US" dirty="0">
                <a:solidFill>
                  <a:srgbClr val="295AA6"/>
                </a:solidFill>
              </a:rPr>
              <a:t>）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参数</a:t>
            </a:r>
            <a:r>
              <a:rPr lang="en-US" altLang="zh-CN" dirty="0">
                <a:solidFill>
                  <a:srgbClr val="295AA6"/>
                </a:solidFill>
              </a:rPr>
              <a:t>number1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number2</a:t>
            </a:r>
            <a:r>
              <a:rPr lang="zh-CN" altLang="en-US" dirty="0">
                <a:solidFill>
                  <a:srgbClr val="295AA6"/>
                </a:solidFill>
              </a:rPr>
              <a:t>是对应的数值参数。如果是文本，转换为数字，如果是逻辑值，</a:t>
            </a:r>
            <a:r>
              <a:rPr lang="en-US" altLang="zh-CN" dirty="0">
                <a:solidFill>
                  <a:srgbClr val="295AA6"/>
                </a:solidFill>
              </a:rPr>
              <a:t>TRUE </a:t>
            </a:r>
            <a:r>
              <a:rPr lang="zh-CN" altLang="en-US" dirty="0">
                <a:solidFill>
                  <a:srgbClr val="295AA6"/>
                </a:solidFill>
              </a:rPr>
              <a:t>转换成数字 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FALSE</a:t>
            </a:r>
            <a:r>
              <a:rPr lang="zh-CN" altLang="en-US" dirty="0">
                <a:solidFill>
                  <a:srgbClr val="295AA6"/>
                </a:solidFill>
              </a:rPr>
              <a:t>转换成数字</a:t>
            </a:r>
            <a:r>
              <a:rPr lang="en-US" altLang="zh-CN" dirty="0">
                <a:solidFill>
                  <a:srgbClr val="295AA6"/>
                </a:solidFill>
              </a:rPr>
              <a:t>0</a:t>
            </a:r>
            <a:r>
              <a:rPr lang="zh-CN" altLang="en-US" dirty="0">
                <a:solidFill>
                  <a:srgbClr val="295AA6"/>
                </a:solidFill>
              </a:rPr>
              <a:t>。示例如下：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SUM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A1:A3</a:t>
            </a:r>
            <a:r>
              <a:rPr lang="zh-CN" altLang="en-US" dirty="0">
                <a:solidFill>
                  <a:srgbClr val="295AA6"/>
                </a:solidFill>
              </a:rPr>
              <a:t>）表示将</a:t>
            </a:r>
            <a:r>
              <a:rPr lang="en-US" altLang="zh-CN" dirty="0">
                <a:solidFill>
                  <a:srgbClr val="295AA6"/>
                </a:solidFill>
              </a:rPr>
              <a:t>A1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A2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A3</a:t>
            </a:r>
            <a:r>
              <a:rPr lang="zh-CN" altLang="en-US" dirty="0">
                <a:solidFill>
                  <a:srgbClr val="295AA6"/>
                </a:solidFill>
              </a:rPr>
              <a:t>三个单元格中的数值相加。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SUM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60,70,80</a:t>
            </a:r>
            <a:r>
              <a:rPr lang="zh-CN" altLang="en-US" dirty="0">
                <a:solidFill>
                  <a:srgbClr val="295AA6"/>
                </a:solidFill>
              </a:rPr>
              <a:t>）表示</a:t>
            </a:r>
            <a:r>
              <a:rPr lang="en-US" altLang="zh-CN" dirty="0">
                <a:solidFill>
                  <a:srgbClr val="295AA6"/>
                </a:solidFill>
              </a:rPr>
              <a:t>60+70+80</a:t>
            </a:r>
            <a:r>
              <a:rPr lang="zh-CN" altLang="en-US" dirty="0">
                <a:solidFill>
                  <a:srgbClr val="295AA6"/>
                </a:solidFill>
              </a:rPr>
              <a:t>，结果</a:t>
            </a:r>
            <a:r>
              <a:rPr lang="en-US" altLang="zh-CN" dirty="0">
                <a:solidFill>
                  <a:srgbClr val="295AA6"/>
                </a:solidFill>
              </a:rPr>
              <a:t>210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SUM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TRUE,53,”7”</a:t>
            </a:r>
            <a:r>
              <a:rPr lang="zh-CN" altLang="en-US" dirty="0">
                <a:solidFill>
                  <a:srgbClr val="295AA6"/>
                </a:solidFill>
              </a:rPr>
              <a:t>）表示</a:t>
            </a:r>
            <a:r>
              <a:rPr lang="en-US" altLang="zh-CN" dirty="0">
                <a:solidFill>
                  <a:srgbClr val="295AA6"/>
                </a:solidFill>
              </a:rPr>
              <a:t>1+53+7</a:t>
            </a:r>
            <a:r>
              <a:rPr lang="zh-CN" altLang="en-US" dirty="0">
                <a:solidFill>
                  <a:srgbClr val="295AA6"/>
                </a:solidFill>
              </a:rPr>
              <a:t>，结果</a:t>
            </a:r>
            <a:r>
              <a:rPr lang="en-US" altLang="zh-CN" dirty="0">
                <a:solidFill>
                  <a:srgbClr val="295AA6"/>
                </a:solidFill>
              </a:rPr>
              <a:t>61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</p:spTree>
    <p:extLst>
      <p:ext uri="{BB962C8B-B14F-4D97-AF65-F5344CB8AC3E}">
        <p14:creationId xmlns:p14="http://schemas.microsoft.com/office/powerpoint/2010/main" val="350124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1782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295AA6"/>
                </a:solidFill>
              </a:rPr>
              <a:t>2</a:t>
            </a:r>
            <a:r>
              <a:rPr lang="en-US" altLang="zh-CN" b="1" dirty="0">
                <a:solidFill>
                  <a:srgbClr val="295AA6"/>
                </a:solidFill>
              </a:rPr>
              <a:t>. AVERAGE</a:t>
            </a:r>
            <a:r>
              <a:rPr lang="zh-CN" altLang="en-US" b="1" dirty="0">
                <a:solidFill>
                  <a:srgbClr val="295AA6"/>
                </a:solidFill>
              </a:rPr>
              <a:t>函数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功能：计算指定区域中所有数值算术平均值。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语法：</a:t>
            </a:r>
            <a:r>
              <a:rPr lang="en-US" altLang="zh-CN" dirty="0">
                <a:solidFill>
                  <a:srgbClr val="295AA6"/>
                </a:solidFill>
              </a:rPr>
              <a:t>AVERAGE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number1,number2,…</a:t>
            </a:r>
            <a:r>
              <a:rPr lang="zh-CN" altLang="en-US" dirty="0">
                <a:solidFill>
                  <a:srgbClr val="295AA6"/>
                </a:solidFill>
              </a:rPr>
              <a:t>）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参数</a:t>
            </a:r>
            <a:r>
              <a:rPr lang="en-US" altLang="zh-CN" dirty="0">
                <a:solidFill>
                  <a:srgbClr val="295AA6"/>
                </a:solidFill>
              </a:rPr>
              <a:t>number1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number2…</a:t>
            </a:r>
            <a:r>
              <a:rPr lang="zh-CN" altLang="en-US" dirty="0">
                <a:solidFill>
                  <a:srgbClr val="295AA6"/>
                </a:solidFill>
              </a:rPr>
              <a:t>是用于计算平均值的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到</a:t>
            </a:r>
            <a:r>
              <a:rPr lang="en-US" altLang="zh-CN" dirty="0">
                <a:solidFill>
                  <a:srgbClr val="295AA6"/>
                </a:solidFill>
              </a:rPr>
              <a:t>255</a:t>
            </a:r>
            <a:r>
              <a:rPr lang="zh-CN" altLang="en-US" dirty="0">
                <a:solidFill>
                  <a:srgbClr val="295AA6"/>
                </a:solidFill>
              </a:rPr>
              <a:t>个数值参数。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AVERAGE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A1:A3</a:t>
            </a:r>
            <a:r>
              <a:rPr lang="zh-CN" altLang="en-US" dirty="0">
                <a:solidFill>
                  <a:srgbClr val="295AA6"/>
                </a:solidFill>
              </a:rPr>
              <a:t>）表示求</a:t>
            </a:r>
            <a:r>
              <a:rPr lang="en-US" altLang="zh-CN" dirty="0">
                <a:solidFill>
                  <a:srgbClr val="295AA6"/>
                </a:solidFill>
              </a:rPr>
              <a:t>A1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A2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A3</a:t>
            </a:r>
            <a:r>
              <a:rPr lang="zh-CN" altLang="en-US" dirty="0">
                <a:solidFill>
                  <a:srgbClr val="295AA6"/>
                </a:solidFill>
              </a:rPr>
              <a:t>三个单元格中的数值的平均值。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AVERAGE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60,70,80</a:t>
            </a:r>
            <a:r>
              <a:rPr lang="zh-CN" altLang="en-US" dirty="0">
                <a:solidFill>
                  <a:srgbClr val="295AA6"/>
                </a:solidFill>
              </a:rPr>
              <a:t>）表示</a:t>
            </a:r>
            <a:r>
              <a:rPr lang="en-US" altLang="zh-CN" dirty="0">
                <a:solidFill>
                  <a:srgbClr val="295AA6"/>
                </a:solidFill>
              </a:rPr>
              <a:t>60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70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80</a:t>
            </a:r>
            <a:r>
              <a:rPr lang="zh-CN" altLang="en-US" dirty="0">
                <a:solidFill>
                  <a:srgbClr val="295AA6"/>
                </a:solidFill>
              </a:rPr>
              <a:t>的平均值，结果</a:t>
            </a:r>
            <a:r>
              <a:rPr lang="en-US" altLang="zh-CN" dirty="0">
                <a:solidFill>
                  <a:srgbClr val="295AA6"/>
                </a:solidFill>
              </a:rPr>
              <a:t>70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</p:spTree>
    <p:extLst>
      <p:ext uri="{BB962C8B-B14F-4D97-AF65-F5344CB8AC3E}">
        <p14:creationId xmlns:p14="http://schemas.microsoft.com/office/powerpoint/2010/main" val="37093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1348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295AA6"/>
                </a:solidFill>
              </a:rPr>
              <a:t>3</a:t>
            </a:r>
            <a:r>
              <a:rPr lang="en-US" altLang="zh-CN" b="1" dirty="0">
                <a:solidFill>
                  <a:srgbClr val="295AA6"/>
                </a:solidFill>
              </a:rPr>
              <a:t>. MAX</a:t>
            </a:r>
            <a:r>
              <a:rPr lang="zh-CN" altLang="en-US" b="1" dirty="0">
                <a:solidFill>
                  <a:srgbClr val="295AA6"/>
                </a:solidFill>
              </a:rPr>
              <a:t>函数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功能：计算指定区域中数值中的最大值，不计算逻辑值和文本。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语法：</a:t>
            </a:r>
            <a:r>
              <a:rPr lang="en-US" altLang="zh-CN" dirty="0">
                <a:solidFill>
                  <a:srgbClr val="295AA6"/>
                </a:solidFill>
              </a:rPr>
              <a:t>MAX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number1, number2,…</a:t>
            </a:r>
            <a:r>
              <a:rPr lang="zh-CN" altLang="en-US" dirty="0">
                <a:solidFill>
                  <a:srgbClr val="295AA6"/>
                </a:solidFill>
              </a:rPr>
              <a:t>）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参数</a:t>
            </a:r>
            <a:r>
              <a:rPr lang="en-US" altLang="zh-CN" dirty="0">
                <a:solidFill>
                  <a:srgbClr val="295AA6"/>
                </a:solidFill>
              </a:rPr>
              <a:t>number1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number2…</a:t>
            </a:r>
            <a:r>
              <a:rPr lang="zh-CN" altLang="en-US" dirty="0">
                <a:solidFill>
                  <a:srgbClr val="295AA6"/>
                </a:solidFill>
              </a:rPr>
              <a:t>是用于计算最大值的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到</a:t>
            </a:r>
            <a:r>
              <a:rPr lang="en-US" altLang="zh-CN" dirty="0">
                <a:solidFill>
                  <a:srgbClr val="295AA6"/>
                </a:solidFill>
              </a:rPr>
              <a:t>255</a:t>
            </a:r>
            <a:r>
              <a:rPr lang="zh-CN" altLang="en-US" dirty="0">
                <a:solidFill>
                  <a:srgbClr val="295AA6"/>
                </a:solidFill>
              </a:rPr>
              <a:t>个数值参数。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MAX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A1:A3</a:t>
            </a:r>
            <a:r>
              <a:rPr lang="zh-CN" altLang="en-US" dirty="0">
                <a:solidFill>
                  <a:srgbClr val="295AA6"/>
                </a:solidFill>
              </a:rPr>
              <a:t>）表示求</a:t>
            </a:r>
            <a:r>
              <a:rPr lang="en-US" altLang="zh-CN" dirty="0">
                <a:solidFill>
                  <a:srgbClr val="295AA6"/>
                </a:solidFill>
              </a:rPr>
              <a:t>A1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A2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A3</a:t>
            </a:r>
            <a:r>
              <a:rPr lang="zh-CN" altLang="en-US" dirty="0">
                <a:solidFill>
                  <a:srgbClr val="295AA6"/>
                </a:solidFill>
              </a:rPr>
              <a:t>三个单元格中的最大值。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MAX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60,70,80</a:t>
            </a:r>
            <a:r>
              <a:rPr lang="zh-CN" altLang="en-US" dirty="0">
                <a:solidFill>
                  <a:srgbClr val="295AA6"/>
                </a:solidFill>
              </a:rPr>
              <a:t>）表示</a:t>
            </a:r>
            <a:r>
              <a:rPr lang="en-US" altLang="zh-CN" dirty="0">
                <a:solidFill>
                  <a:srgbClr val="295AA6"/>
                </a:solidFill>
              </a:rPr>
              <a:t>60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70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80</a:t>
            </a:r>
            <a:r>
              <a:rPr lang="zh-CN" altLang="en-US" dirty="0">
                <a:solidFill>
                  <a:srgbClr val="295AA6"/>
                </a:solidFill>
              </a:rPr>
              <a:t>的最大值，结果</a:t>
            </a:r>
            <a:r>
              <a:rPr lang="en-US" altLang="zh-CN" dirty="0">
                <a:solidFill>
                  <a:srgbClr val="295AA6"/>
                </a:solidFill>
              </a:rPr>
              <a:t>80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</p:spTree>
    <p:extLst>
      <p:ext uri="{BB962C8B-B14F-4D97-AF65-F5344CB8AC3E}">
        <p14:creationId xmlns:p14="http://schemas.microsoft.com/office/powerpoint/2010/main" val="29499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12955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295AA6"/>
                </a:solidFill>
              </a:rPr>
              <a:t>4</a:t>
            </a:r>
            <a:r>
              <a:rPr lang="en-US" altLang="zh-CN" b="1" dirty="0">
                <a:solidFill>
                  <a:srgbClr val="295AA6"/>
                </a:solidFill>
              </a:rPr>
              <a:t>. MIN</a:t>
            </a:r>
            <a:r>
              <a:rPr lang="zh-CN" altLang="en-US" b="1" dirty="0">
                <a:solidFill>
                  <a:srgbClr val="295AA6"/>
                </a:solidFill>
              </a:rPr>
              <a:t>函数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功能：计算指定区域中数值中的最小值，不计算逻辑值和文本。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语法：</a:t>
            </a:r>
            <a:r>
              <a:rPr lang="en-US" altLang="zh-CN" dirty="0">
                <a:solidFill>
                  <a:srgbClr val="295AA6"/>
                </a:solidFill>
              </a:rPr>
              <a:t>MIN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number1,number2,…</a:t>
            </a:r>
            <a:r>
              <a:rPr lang="zh-CN" altLang="en-US" dirty="0">
                <a:solidFill>
                  <a:srgbClr val="295AA6"/>
                </a:solidFill>
              </a:rPr>
              <a:t>）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参数</a:t>
            </a:r>
            <a:r>
              <a:rPr lang="en-US" altLang="zh-CN" dirty="0">
                <a:solidFill>
                  <a:srgbClr val="295AA6"/>
                </a:solidFill>
              </a:rPr>
              <a:t>number1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number2…</a:t>
            </a:r>
            <a:r>
              <a:rPr lang="zh-CN" altLang="en-US" dirty="0">
                <a:solidFill>
                  <a:srgbClr val="295AA6"/>
                </a:solidFill>
              </a:rPr>
              <a:t>是用于计算最小值的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到</a:t>
            </a:r>
            <a:r>
              <a:rPr lang="en-US" altLang="zh-CN" dirty="0">
                <a:solidFill>
                  <a:srgbClr val="295AA6"/>
                </a:solidFill>
              </a:rPr>
              <a:t>255</a:t>
            </a:r>
            <a:r>
              <a:rPr lang="zh-CN" altLang="en-US" dirty="0">
                <a:solidFill>
                  <a:srgbClr val="295AA6"/>
                </a:solidFill>
              </a:rPr>
              <a:t>个数值参数。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MIN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A1:A3</a:t>
            </a:r>
            <a:r>
              <a:rPr lang="zh-CN" altLang="en-US" dirty="0">
                <a:solidFill>
                  <a:srgbClr val="295AA6"/>
                </a:solidFill>
              </a:rPr>
              <a:t>）表示求</a:t>
            </a:r>
            <a:r>
              <a:rPr lang="en-US" altLang="zh-CN" dirty="0">
                <a:solidFill>
                  <a:srgbClr val="295AA6"/>
                </a:solidFill>
              </a:rPr>
              <a:t>A1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A2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A3</a:t>
            </a:r>
            <a:r>
              <a:rPr lang="zh-CN" altLang="en-US" dirty="0">
                <a:solidFill>
                  <a:srgbClr val="295AA6"/>
                </a:solidFill>
              </a:rPr>
              <a:t>三个单元格中的最小值。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MIN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60,70,80</a:t>
            </a:r>
            <a:r>
              <a:rPr lang="zh-CN" altLang="en-US" dirty="0">
                <a:solidFill>
                  <a:srgbClr val="295AA6"/>
                </a:solidFill>
              </a:rPr>
              <a:t>）表示</a:t>
            </a:r>
            <a:r>
              <a:rPr lang="en-US" altLang="zh-CN" dirty="0">
                <a:solidFill>
                  <a:srgbClr val="295AA6"/>
                </a:solidFill>
              </a:rPr>
              <a:t>60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70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80</a:t>
            </a:r>
            <a:r>
              <a:rPr lang="zh-CN" altLang="en-US" dirty="0">
                <a:solidFill>
                  <a:srgbClr val="295AA6"/>
                </a:solidFill>
              </a:rPr>
              <a:t>的最小值，结果</a:t>
            </a:r>
            <a:r>
              <a:rPr lang="en-US" altLang="zh-CN" dirty="0">
                <a:solidFill>
                  <a:srgbClr val="295AA6"/>
                </a:solidFill>
              </a:rPr>
              <a:t>60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</p:spTree>
    <p:extLst>
      <p:ext uri="{BB962C8B-B14F-4D97-AF65-F5344CB8AC3E}">
        <p14:creationId xmlns:p14="http://schemas.microsoft.com/office/powerpoint/2010/main" val="251445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15087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295AA6"/>
                </a:solidFill>
              </a:rPr>
              <a:t>5</a:t>
            </a:r>
            <a:r>
              <a:rPr lang="en-US" altLang="zh-CN" b="1" dirty="0">
                <a:solidFill>
                  <a:srgbClr val="295AA6"/>
                </a:solidFill>
              </a:rPr>
              <a:t>. SUMIF</a:t>
            </a:r>
            <a:r>
              <a:rPr lang="zh-CN" altLang="en-US" b="1" dirty="0">
                <a:solidFill>
                  <a:srgbClr val="295AA6"/>
                </a:solidFill>
              </a:rPr>
              <a:t>函数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功能：对符合指定条件的单元格求和。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语法：</a:t>
            </a:r>
            <a:r>
              <a:rPr lang="en-US" altLang="zh-CN" dirty="0">
                <a:solidFill>
                  <a:srgbClr val="295AA6"/>
                </a:solidFill>
              </a:rPr>
              <a:t>SUMIF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 err="1">
                <a:solidFill>
                  <a:srgbClr val="295AA6"/>
                </a:solidFill>
              </a:rPr>
              <a:t>range,Criteria,Sum_range</a:t>
            </a:r>
            <a:r>
              <a:rPr lang="zh-CN" altLang="en-US" dirty="0">
                <a:solidFill>
                  <a:srgbClr val="295AA6"/>
                </a:solidFill>
              </a:rPr>
              <a:t>）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参数</a:t>
            </a:r>
            <a:r>
              <a:rPr lang="en-US" altLang="zh-CN" dirty="0">
                <a:solidFill>
                  <a:srgbClr val="295AA6"/>
                </a:solidFill>
              </a:rPr>
              <a:t>: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Range</a:t>
            </a:r>
            <a:r>
              <a:rPr lang="zh-CN" altLang="en-US" dirty="0">
                <a:solidFill>
                  <a:srgbClr val="295AA6"/>
                </a:solidFill>
              </a:rPr>
              <a:t>是必选项，要进行条件判断的单元格区域。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Criteria</a:t>
            </a:r>
            <a:r>
              <a:rPr lang="zh-CN" altLang="en-US" dirty="0">
                <a:solidFill>
                  <a:srgbClr val="295AA6"/>
                </a:solidFill>
              </a:rPr>
              <a:t>是必选项，用户指定的条件，条件可以是数字、表达式、文本。</a:t>
            </a:r>
          </a:p>
          <a:p>
            <a:r>
              <a:rPr lang="en-US" altLang="zh-CN" dirty="0" err="1">
                <a:solidFill>
                  <a:srgbClr val="295AA6"/>
                </a:solidFill>
              </a:rPr>
              <a:t>Sum_range</a:t>
            </a:r>
            <a:r>
              <a:rPr lang="zh-CN" altLang="en-US" dirty="0">
                <a:solidFill>
                  <a:srgbClr val="295AA6"/>
                </a:solidFill>
              </a:rPr>
              <a:t>是指定的实际求和单元格区域，如省略，则使用</a:t>
            </a:r>
            <a:r>
              <a:rPr lang="en-US" altLang="zh-CN" dirty="0">
                <a:solidFill>
                  <a:srgbClr val="295AA6"/>
                </a:solidFill>
              </a:rPr>
              <a:t>Range</a:t>
            </a:r>
            <a:r>
              <a:rPr lang="zh-CN" altLang="en-US" dirty="0">
                <a:solidFill>
                  <a:srgbClr val="295AA6"/>
                </a:solidFill>
              </a:rPr>
              <a:t>中的单元格区域。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如</a:t>
            </a:r>
            <a:r>
              <a:rPr lang="en-US" altLang="zh-CN" dirty="0">
                <a:solidFill>
                  <a:srgbClr val="295AA6"/>
                </a:solidFill>
              </a:rPr>
              <a:t>Range</a:t>
            </a:r>
            <a:r>
              <a:rPr lang="zh-CN" altLang="en-US" dirty="0">
                <a:solidFill>
                  <a:srgbClr val="295AA6"/>
                </a:solidFill>
              </a:rPr>
              <a:t>中的单元格区域满足</a:t>
            </a:r>
            <a:r>
              <a:rPr lang="en-US" altLang="zh-CN" dirty="0">
                <a:solidFill>
                  <a:srgbClr val="295AA6"/>
                </a:solidFill>
              </a:rPr>
              <a:t>Criteria</a:t>
            </a:r>
            <a:r>
              <a:rPr lang="zh-CN" altLang="en-US" dirty="0">
                <a:solidFill>
                  <a:srgbClr val="295AA6"/>
                </a:solidFill>
              </a:rPr>
              <a:t>中指定的条件，则对</a:t>
            </a:r>
            <a:r>
              <a:rPr lang="en-US" altLang="zh-CN" dirty="0" err="1">
                <a:solidFill>
                  <a:srgbClr val="295AA6"/>
                </a:solidFill>
              </a:rPr>
              <a:t>Sum_range</a:t>
            </a:r>
            <a:r>
              <a:rPr lang="zh-CN" altLang="en-US" dirty="0">
                <a:solidFill>
                  <a:srgbClr val="295AA6"/>
                </a:solidFill>
              </a:rPr>
              <a:t>中的单元格区域求和。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</p:spTree>
    <p:extLst>
      <p:ext uri="{BB962C8B-B14F-4D97-AF65-F5344CB8AC3E}">
        <p14:creationId xmlns:p14="http://schemas.microsoft.com/office/powerpoint/2010/main" val="105695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latin typeface="+mj-lt"/>
                <a:ea typeface="微软雅黑" pitchFamily="34" charset="-122"/>
                <a:cs typeface="+mj-cs"/>
              </a:rPr>
              <a:t>目录</a:t>
            </a:r>
            <a:endParaRPr lang="zh-CN" altLang="en-US" sz="2400" dirty="0">
              <a:solidFill>
                <a:schemeClr val="bg1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7744" y="1630533"/>
            <a:ext cx="4799304" cy="40011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1   WORD 2010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的应用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1510172" y="2403230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2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3" y="2470125"/>
            <a:ext cx="4799303" cy="400110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lt1"/>
            </a:solidFill>
          </a:ln>
          <a:effectLst>
            <a:outerShdw blurRad="50800" dist="50800" dir="5400000" algn="ctr" rotWithShape="0">
              <a:srgbClr val="000000">
                <a:alpha val="38000"/>
              </a:srgbClr>
            </a:outerShdw>
          </a:effectLst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  EXCEL 2010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表格处理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 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1510172" y="3267326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3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92976" y="3334221"/>
            <a:ext cx="4943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项目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3  POWERPOINT2010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的应用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499325" y="1563638"/>
            <a:ext cx="5567723" cy="504056"/>
            <a:chOff x="1499325" y="843558"/>
            <a:chExt cx="5567723" cy="504056"/>
          </a:xfrm>
        </p:grpSpPr>
        <p:sp>
          <p:nvSpPr>
            <p:cNvPr id="5" name="六边形 4"/>
            <p:cNvSpPr/>
            <p:nvPr/>
          </p:nvSpPr>
          <p:spPr>
            <a:xfrm>
              <a:off x="1499325" y="843558"/>
              <a:ext cx="577627" cy="504056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ea typeface="微软雅黑" pitchFamily="34" charset="-122"/>
                </a:rPr>
                <a:t>1</a:t>
              </a:r>
              <a:endParaRPr lang="zh-CN" altLang="en-US" sz="2400" dirty="0">
                <a:ea typeface="微软雅黑" pitchFamily="34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2267744" y="1347614"/>
              <a:ext cx="4799304" cy="0"/>
            </a:xfrm>
            <a:prstGeom prst="line">
              <a:avLst/>
            </a:prstGeom>
            <a:ln w="1905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直接连接符 43"/>
          <p:cNvCxnSpPr/>
          <p:nvPr/>
        </p:nvCxnSpPr>
        <p:spPr>
          <a:xfrm>
            <a:off x="2267744" y="2907286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267744" y="3795886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969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16941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295AA6"/>
                </a:solidFill>
              </a:rPr>
              <a:t>6</a:t>
            </a:r>
            <a:r>
              <a:rPr lang="en-US" altLang="zh-CN" b="1" dirty="0">
                <a:solidFill>
                  <a:srgbClr val="295AA6"/>
                </a:solidFill>
              </a:rPr>
              <a:t>. COUNTA</a:t>
            </a:r>
            <a:r>
              <a:rPr lang="zh-CN" altLang="en-US" b="1" dirty="0">
                <a:solidFill>
                  <a:srgbClr val="295AA6"/>
                </a:solidFill>
              </a:rPr>
              <a:t>函数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功能：计算指定区域中非空单元格的数量。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语法：</a:t>
            </a:r>
            <a:r>
              <a:rPr lang="en-US" altLang="zh-CN" dirty="0">
                <a:solidFill>
                  <a:srgbClr val="295AA6"/>
                </a:solidFill>
              </a:rPr>
              <a:t>COUNTA (value1,value2,...)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参数</a:t>
            </a:r>
            <a:r>
              <a:rPr lang="en-US" altLang="zh-CN" dirty="0">
                <a:solidFill>
                  <a:srgbClr val="295AA6"/>
                </a:solidFill>
              </a:rPr>
              <a:t>value1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value2…</a:t>
            </a:r>
            <a:r>
              <a:rPr lang="zh-CN" altLang="en-US" dirty="0">
                <a:solidFill>
                  <a:srgbClr val="295AA6"/>
                </a:solidFill>
              </a:rPr>
              <a:t>是用于计算的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到</a:t>
            </a:r>
            <a:r>
              <a:rPr lang="en-US" altLang="zh-CN" dirty="0">
                <a:solidFill>
                  <a:srgbClr val="295AA6"/>
                </a:solidFill>
              </a:rPr>
              <a:t>255</a:t>
            </a:r>
            <a:r>
              <a:rPr lang="zh-CN" altLang="en-US" dirty="0">
                <a:solidFill>
                  <a:srgbClr val="295AA6"/>
                </a:solidFill>
              </a:rPr>
              <a:t>个参数。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</p:spTree>
    <p:extLst>
      <p:ext uri="{BB962C8B-B14F-4D97-AF65-F5344CB8AC3E}">
        <p14:creationId xmlns:p14="http://schemas.microsoft.com/office/powerpoint/2010/main" val="304424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17395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295AA6"/>
                </a:solidFill>
              </a:rPr>
              <a:t>7</a:t>
            </a:r>
            <a:r>
              <a:rPr lang="en-US" altLang="zh-CN" b="1" dirty="0">
                <a:solidFill>
                  <a:srgbClr val="295AA6"/>
                </a:solidFill>
              </a:rPr>
              <a:t>. COUNTIF</a:t>
            </a:r>
            <a:r>
              <a:rPr lang="zh-CN" altLang="en-US" b="1" dirty="0">
                <a:solidFill>
                  <a:srgbClr val="295AA6"/>
                </a:solidFill>
              </a:rPr>
              <a:t>函数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功能：计算指定区域中符合给定条件的单元格数量。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语法：</a:t>
            </a:r>
            <a:r>
              <a:rPr lang="en-US" altLang="zh-CN" dirty="0">
                <a:solidFill>
                  <a:srgbClr val="295AA6"/>
                </a:solidFill>
              </a:rPr>
              <a:t>COUNTIF (</a:t>
            </a:r>
            <a:r>
              <a:rPr lang="en-US" altLang="zh-CN" dirty="0" err="1">
                <a:solidFill>
                  <a:srgbClr val="295AA6"/>
                </a:solidFill>
              </a:rPr>
              <a:t>range,criteria</a:t>
            </a:r>
            <a:r>
              <a:rPr lang="en-US" altLang="zh-CN" dirty="0" smtClean="0">
                <a:solidFill>
                  <a:srgbClr val="295AA6"/>
                </a:solidFill>
              </a:rPr>
              <a:t>)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参数</a:t>
            </a:r>
            <a:r>
              <a:rPr lang="en-US" altLang="zh-CN" dirty="0">
                <a:solidFill>
                  <a:srgbClr val="295AA6"/>
                </a:solidFill>
              </a:rPr>
              <a:t>range</a:t>
            </a:r>
            <a:r>
              <a:rPr lang="zh-CN" altLang="en-US" dirty="0">
                <a:solidFill>
                  <a:srgbClr val="295AA6"/>
                </a:solidFill>
              </a:rPr>
              <a:t>表示指定的单元格区域，</a:t>
            </a:r>
            <a:r>
              <a:rPr lang="en-US" altLang="zh-CN" dirty="0">
                <a:solidFill>
                  <a:srgbClr val="295AA6"/>
                </a:solidFill>
              </a:rPr>
              <a:t>criteria</a:t>
            </a:r>
            <a:r>
              <a:rPr lang="zh-CN" altLang="en-US" dirty="0">
                <a:solidFill>
                  <a:srgbClr val="295AA6"/>
                </a:solidFill>
              </a:rPr>
              <a:t>表示用户指定的条件，条件可以是数字、</a:t>
            </a:r>
            <a:r>
              <a:rPr lang="zh-CN" altLang="en-US" dirty="0" smtClean="0">
                <a:solidFill>
                  <a:srgbClr val="295AA6"/>
                </a:solidFill>
              </a:rPr>
              <a:t>表达式</a:t>
            </a:r>
            <a:r>
              <a:rPr lang="zh-CN" altLang="en-US" dirty="0">
                <a:solidFill>
                  <a:srgbClr val="295AA6"/>
                </a:solidFill>
              </a:rPr>
              <a:t>、文本。</a:t>
            </a:r>
          </a:p>
          <a:p>
            <a:endParaRPr lang="en-US" altLang="zh-CN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</p:spTree>
    <p:extLst>
      <p:ext uri="{BB962C8B-B14F-4D97-AF65-F5344CB8AC3E}">
        <p14:creationId xmlns:p14="http://schemas.microsoft.com/office/powerpoint/2010/main" val="338771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1572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295AA6"/>
                </a:solidFill>
              </a:rPr>
              <a:t>8</a:t>
            </a:r>
            <a:r>
              <a:rPr lang="en-US" altLang="zh-CN" b="1" dirty="0">
                <a:solidFill>
                  <a:srgbClr val="295AA6"/>
                </a:solidFill>
              </a:rPr>
              <a:t>. COUNT</a:t>
            </a:r>
            <a:r>
              <a:rPr lang="zh-CN" altLang="en-US" b="1" dirty="0">
                <a:solidFill>
                  <a:srgbClr val="295AA6"/>
                </a:solidFill>
              </a:rPr>
              <a:t>函数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功能：计算指定区域中单元格数量。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语法：</a:t>
            </a:r>
            <a:r>
              <a:rPr lang="en-US" altLang="zh-CN" dirty="0">
                <a:solidFill>
                  <a:srgbClr val="295AA6"/>
                </a:solidFill>
              </a:rPr>
              <a:t>COUNT (value1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value2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...)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参数</a:t>
            </a:r>
            <a:r>
              <a:rPr lang="en-US" altLang="zh-CN" dirty="0">
                <a:solidFill>
                  <a:srgbClr val="295AA6"/>
                </a:solidFill>
              </a:rPr>
              <a:t>value1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value2…</a:t>
            </a:r>
            <a:r>
              <a:rPr lang="zh-CN" altLang="en-US" dirty="0">
                <a:solidFill>
                  <a:srgbClr val="295AA6"/>
                </a:solidFill>
              </a:rPr>
              <a:t>是用于计算的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到</a:t>
            </a:r>
            <a:r>
              <a:rPr lang="en-US" altLang="zh-CN" dirty="0">
                <a:solidFill>
                  <a:srgbClr val="295AA6"/>
                </a:solidFill>
              </a:rPr>
              <a:t>255</a:t>
            </a:r>
            <a:r>
              <a:rPr lang="zh-CN" altLang="en-US" dirty="0">
                <a:solidFill>
                  <a:srgbClr val="295AA6"/>
                </a:solidFill>
              </a:rPr>
              <a:t>个参数。但只对是数字型的数据进行统计。</a:t>
            </a:r>
          </a:p>
          <a:p>
            <a:endParaRPr lang="en-US" altLang="zh-CN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</p:spTree>
    <p:extLst>
      <p:ext uri="{BB962C8B-B14F-4D97-AF65-F5344CB8AC3E}">
        <p14:creationId xmlns:p14="http://schemas.microsoft.com/office/powerpoint/2010/main" val="201604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1047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295AA6"/>
                </a:solidFill>
              </a:rPr>
              <a:t>9</a:t>
            </a:r>
            <a:r>
              <a:rPr lang="en-US" altLang="zh-CN" b="1" dirty="0">
                <a:solidFill>
                  <a:srgbClr val="295AA6"/>
                </a:solidFill>
              </a:rPr>
              <a:t>. IF</a:t>
            </a:r>
            <a:r>
              <a:rPr lang="zh-CN" altLang="en-US" b="1" dirty="0">
                <a:solidFill>
                  <a:srgbClr val="295AA6"/>
                </a:solidFill>
              </a:rPr>
              <a:t>函数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功能：对指定的条件进行判断，如果条件成立，则为“真”（</a:t>
            </a:r>
            <a:r>
              <a:rPr lang="en-US" altLang="zh-CN" dirty="0">
                <a:solidFill>
                  <a:srgbClr val="295AA6"/>
                </a:solidFill>
              </a:rPr>
              <a:t>TRUE</a:t>
            </a:r>
            <a:r>
              <a:rPr lang="zh-CN" altLang="en-US" dirty="0">
                <a:solidFill>
                  <a:srgbClr val="295AA6"/>
                </a:solidFill>
              </a:rPr>
              <a:t>），返回</a:t>
            </a:r>
            <a:r>
              <a:rPr lang="en-US" altLang="zh-CN" dirty="0" err="1">
                <a:solidFill>
                  <a:srgbClr val="295AA6"/>
                </a:solidFill>
              </a:rPr>
              <a:t>value_if_true</a:t>
            </a:r>
            <a:r>
              <a:rPr lang="zh-CN" altLang="en-US" dirty="0">
                <a:solidFill>
                  <a:srgbClr val="295AA6"/>
                </a:solidFill>
              </a:rPr>
              <a:t>的值，否则为“假”（</a:t>
            </a:r>
            <a:r>
              <a:rPr lang="en-US" altLang="zh-CN" dirty="0">
                <a:solidFill>
                  <a:srgbClr val="295AA6"/>
                </a:solidFill>
              </a:rPr>
              <a:t>FALSE</a:t>
            </a:r>
            <a:r>
              <a:rPr lang="zh-CN" altLang="en-US" dirty="0">
                <a:solidFill>
                  <a:srgbClr val="295AA6"/>
                </a:solidFill>
              </a:rPr>
              <a:t>），返回</a:t>
            </a:r>
            <a:r>
              <a:rPr lang="en-US" altLang="zh-CN" dirty="0" err="1">
                <a:solidFill>
                  <a:srgbClr val="295AA6"/>
                </a:solidFill>
              </a:rPr>
              <a:t>value_if_false</a:t>
            </a:r>
            <a:r>
              <a:rPr lang="zh-CN" altLang="en-US" dirty="0">
                <a:solidFill>
                  <a:srgbClr val="295AA6"/>
                </a:solidFill>
              </a:rPr>
              <a:t>的值。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语法：</a:t>
            </a:r>
            <a:r>
              <a:rPr lang="en-US" altLang="zh-CN" dirty="0">
                <a:solidFill>
                  <a:srgbClr val="295AA6"/>
                </a:solidFill>
              </a:rPr>
              <a:t>IF (</a:t>
            </a:r>
            <a:r>
              <a:rPr lang="en-US" altLang="zh-CN" dirty="0" err="1">
                <a:solidFill>
                  <a:srgbClr val="295AA6"/>
                </a:solidFill>
              </a:rPr>
              <a:t>logical_test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 err="1">
                <a:solidFill>
                  <a:srgbClr val="295AA6"/>
                </a:solidFill>
              </a:rPr>
              <a:t>value_if_true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 err="1">
                <a:solidFill>
                  <a:srgbClr val="295AA6"/>
                </a:solidFill>
              </a:rPr>
              <a:t>value_if_false</a:t>
            </a:r>
            <a:r>
              <a:rPr lang="en-US" altLang="zh-CN" dirty="0">
                <a:solidFill>
                  <a:srgbClr val="295AA6"/>
                </a:solidFill>
              </a:rPr>
              <a:t>)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参数：</a:t>
            </a:r>
          </a:p>
          <a:p>
            <a:r>
              <a:rPr lang="en-US" altLang="zh-CN" dirty="0" err="1">
                <a:solidFill>
                  <a:srgbClr val="295AA6"/>
                </a:solidFill>
              </a:rPr>
              <a:t>logical_test</a:t>
            </a:r>
            <a:r>
              <a:rPr lang="zh-CN" altLang="en-US" dirty="0">
                <a:solidFill>
                  <a:srgbClr val="295AA6"/>
                </a:solidFill>
              </a:rPr>
              <a:t>表示用户指定的条件，条件可以是数字、表达式。</a:t>
            </a:r>
          </a:p>
          <a:p>
            <a:r>
              <a:rPr lang="en-US" altLang="zh-CN" dirty="0" err="1">
                <a:solidFill>
                  <a:srgbClr val="295AA6"/>
                </a:solidFill>
              </a:rPr>
              <a:t>value_if_true</a:t>
            </a:r>
            <a:r>
              <a:rPr lang="zh-CN" altLang="en-US" dirty="0">
                <a:solidFill>
                  <a:srgbClr val="295AA6"/>
                </a:solidFill>
              </a:rPr>
              <a:t>表示当</a:t>
            </a:r>
            <a:r>
              <a:rPr lang="en-US" altLang="zh-CN" dirty="0" err="1">
                <a:solidFill>
                  <a:srgbClr val="295AA6"/>
                </a:solidFill>
              </a:rPr>
              <a:t>logical_test</a:t>
            </a:r>
            <a:r>
              <a:rPr lang="zh-CN" altLang="en-US" dirty="0">
                <a:solidFill>
                  <a:srgbClr val="295AA6"/>
                </a:solidFill>
              </a:rPr>
              <a:t>条件成立（</a:t>
            </a:r>
            <a:r>
              <a:rPr lang="en-US" altLang="zh-CN" dirty="0">
                <a:solidFill>
                  <a:srgbClr val="295AA6"/>
                </a:solidFill>
              </a:rPr>
              <a:t>TRUE</a:t>
            </a:r>
            <a:r>
              <a:rPr lang="zh-CN" altLang="en-US" dirty="0">
                <a:solidFill>
                  <a:srgbClr val="295AA6"/>
                </a:solidFill>
              </a:rPr>
              <a:t>）时的返回值。</a:t>
            </a:r>
          </a:p>
          <a:p>
            <a:r>
              <a:rPr lang="en-US" altLang="zh-CN" dirty="0" err="1">
                <a:solidFill>
                  <a:srgbClr val="295AA6"/>
                </a:solidFill>
              </a:rPr>
              <a:t>value_if_false</a:t>
            </a:r>
            <a:r>
              <a:rPr lang="zh-CN" altLang="en-US" dirty="0">
                <a:solidFill>
                  <a:srgbClr val="295AA6"/>
                </a:solidFill>
              </a:rPr>
              <a:t>表示当</a:t>
            </a:r>
            <a:r>
              <a:rPr lang="en-US" altLang="zh-CN" dirty="0" err="1">
                <a:solidFill>
                  <a:srgbClr val="295AA6"/>
                </a:solidFill>
              </a:rPr>
              <a:t>logical_test</a:t>
            </a:r>
            <a:r>
              <a:rPr lang="zh-CN" altLang="en-US" dirty="0">
                <a:solidFill>
                  <a:srgbClr val="295AA6"/>
                </a:solidFill>
              </a:rPr>
              <a:t>条件不成立（</a:t>
            </a:r>
            <a:r>
              <a:rPr lang="en-US" altLang="zh-CN" dirty="0">
                <a:solidFill>
                  <a:srgbClr val="295AA6"/>
                </a:solidFill>
              </a:rPr>
              <a:t>FALSE</a:t>
            </a:r>
            <a:r>
              <a:rPr lang="zh-CN" altLang="en-US" dirty="0">
                <a:solidFill>
                  <a:srgbClr val="295AA6"/>
                </a:solidFill>
              </a:rPr>
              <a:t>）时的返回值。</a:t>
            </a:r>
          </a:p>
          <a:p>
            <a:endParaRPr lang="en-US" altLang="zh-CN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</p:spTree>
    <p:extLst>
      <p:ext uri="{BB962C8B-B14F-4D97-AF65-F5344CB8AC3E}">
        <p14:creationId xmlns:p14="http://schemas.microsoft.com/office/powerpoint/2010/main" val="247228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1545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295AA6"/>
                </a:solidFill>
              </a:rPr>
              <a:t>10</a:t>
            </a:r>
            <a:r>
              <a:rPr lang="en-US" altLang="zh-CN" b="1" dirty="0">
                <a:solidFill>
                  <a:srgbClr val="295AA6"/>
                </a:solidFill>
              </a:rPr>
              <a:t>. RANK</a:t>
            </a:r>
            <a:r>
              <a:rPr lang="zh-CN" altLang="en-US" b="1" dirty="0">
                <a:solidFill>
                  <a:srgbClr val="295AA6"/>
                </a:solidFill>
              </a:rPr>
              <a:t>函数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功能：排序操作，计算数值在指定区域单元格数值中的排名位置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语法：</a:t>
            </a:r>
            <a:r>
              <a:rPr lang="en-US" altLang="zh-CN" dirty="0">
                <a:solidFill>
                  <a:srgbClr val="295AA6"/>
                </a:solidFill>
              </a:rPr>
              <a:t>RANK (number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ref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order)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参数：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number</a:t>
            </a:r>
            <a:r>
              <a:rPr lang="zh-CN" altLang="en-US" dirty="0">
                <a:solidFill>
                  <a:srgbClr val="295AA6"/>
                </a:solidFill>
              </a:rPr>
              <a:t>表示需要排名的数字。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ref</a:t>
            </a:r>
            <a:r>
              <a:rPr lang="zh-CN" altLang="en-US" dirty="0">
                <a:solidFill>
                  <a:srgbClr val="295AA6"/>
                </a:solidFill>
              </a:rPr>
              <a:t>表示一组指定区域单元格中数字或对一个数据列表的引用（只计算数字值）。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order</a:t>
            </a:r>
            <a:r>
              <a:rPr lang="zh-CN" altLang="en-US" dirty="0">
                <a:solidFill>
                  <a:srgbClr val="295AA6"/>
                </a:solidFill>
              </a:rPr>
              <a:t>表示按升序还是降序排序，值为</a:t>
            </a:r>
            <a:r>
              <a:rPr lang="en-US" altLang="zh-CN" dirty="0">
                <a:solidFill>
                  <a:srgbClr val="295AA6"/>
                </a:solidFill>
              </a:rPr>
              <a:t>0</a:t>
            </a:r>
            <a:r>
              <a:rPr lang="zh-CN" altLang="en-US" dirty="0">
                <a:solidFill>
                  <a:srgbClr val="295AA6"/>
                </a:solidFill>
              </a:rPr>
              <a:t>（默认），降序，为非</a:t>
            </a:r>
            <a:r>
              <a:rPr lang="en-US" altLang="zh-CN" dirty="0">
                <a:solidFill>
                  <a:srgbClr val="295AA6"/>
                </a:solidFill>
              </a:rPr>
              <a:t>0</a:t>
            </a:r>
            <a:r>
              <a:rPr lang="zh-CN" altLang="en-US" dirty="0">
                <a:solidFill>
                  <a:srgbClr val="295AA6"/>
                </a:solidFill>
              </a:rPr>
              <a:t>的任何数，升序。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</p:spTree>
    <p:extLst>
      <p:ext uri="{BB962C8B-B14F-4D97-AF65-F5344CB8AC3E}">
        <p14:creationId xmlns:p14="http://schemas.microsoft.com/office/powerpoint/2010/main" val="358927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18314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295AA6"/>
                </a:solidFill>
              </a:rPr>
              <a:t>11</a:t>
            </a:r>
            <a:r>
              <a:rPr lang="en-US" altLang="zh-CN" b="1" dirty="0">
                <a:solidFill>
                  <a:srgbClr val="295AA6"/>
                </a:solidFill>
              </a:rPr>
              <a:t>. REPLACE</a:t>
            </a:r>
            <a:r>
              <a:rPr lang="zh-CN" altLang="en-US" b="1" dirty="0">
                <a:solidFill>
                  <a:srgbClr val="295AA6"/>
                </a:solidFill>
              </a:rPr>
              <a:t>函数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功能：替换操作，用新的字符串替换原来的字符串，可以指定替换的字符位置和替换的字符长度。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语法：</a:t>
            </a:r>
            <a:r>
              <a:rPr lang="en-US" altLang="zh-CN" dirty="0">
                <a:solidFill>
                  <a:srgbClr val="295AA6"/>
                </a:solidFill>
              </a:rPr>
              <a:t>REPLACE (</a:t>
            </a:r>
            <a:r>
              <a:rPr lang="en-US" altLang="zh-CN" dirty="0" err="1">
                <a:solidFill>
                  <a:srgbClr val="295AA6"/>
                </a:solidFill>
              </a:rPr>
              <a:t>old_text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 err="1">
                <a:solidFill>
                  <a:srgbClr val="295AA6"/>
                </a:solidFill>
              </a:rPr>
              <a:t>start_num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 err="1">
                <a:solidFill>
                  <a:srgbClr val="295AA6"/>
                </a:solidFill>
              </a:rPr>
              <a:t>num_chars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 err="1">
                <a:solidFill>
                  <a:srgbClr val="295AA6"/>
                </a:solidFill>
              </a:rPr>
              <a:t>new_text</a:t>
            </a:r>
            <a:r>
              <a:rPr lang="en-US" altLang="zh-CN" dirty="0">
                <a:solidFill>
                  <a:srgbClr val="295AA6"/>
                </a:solidFill>
              </a:rPr>
              <a:t>)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参数：</a:t>
            </a:r>
          </a:p>
          <a:p>
            <a:r>
              <a:rPr lang="en-US" altLang="zh-CN" dirty="0" err="1">
                <a:solidFill>
                  <a:srgbClr val="295AA6"/>
                </a:solidFill>
              </a:rPr>
              <a:t>old_text</a:t>
            </a:r>
            <a:r>
              <a:rPr lang="zh-CN" altLang="en-US" dirty="0">
                <a:solidFill>
                  <a:srgbClr val="295AA6"/>
                </a:solidFill>
              </a:rPr>
              <a:t>表示需要被替换的文本。</a:t>
            </a:r>
          </a:p>
          <a:p>
            <a:r>
              <a:rPr lang="en-US" altLang="zh-CN" dirty="0" err="1">
                <a:solidFill>
                  <a:srgbClr val="295AA6"/>
                </a:solidFill>
              </a:rPr>
              <a:t>start_num</a:t>
            </a:r>
            <a:r>
              <a:rPr lang="zh-CN" altLang="en-US" dirty="0">
                <a:solidFill>
                  <a:srgbClr val="295AA6"/>
                </a:solidFill>
              </a:rPr>
              <a:t>表示从第几个字符位置开始替换。</a:t>
            </a:r>
          </a:p>
          <a:p>
            <a:r>
              <a:rPr lang="en-US" altLang="zh-CN" dirty="0" err="1">
                <a:solidFill>
                  <a:srgbClr val="295AA6"/>
                </a:solidFill>
              </a:rPr>
              <a:t>num_chars</a:t>
            </a:r>
            <a:r>
              <a:rPr lang="zh-CN" altLang="en-US" dirty="0">
                <a:solidFill>
                  <a:srgbClr val="295AA6"/>
                </a:solidFill>
              </a:rPr>
              <a:t>表示要替换的字符个数，如为</a:t>
            </a:r>
            <a:r>
              <a:rPr lang="en-US" altLang="zh-CN" dirty="0">
                <a:solidFill>
                  <a:srgbClr val="295AA6"/>
                </a:solidFill>
              </a:rPr>
              <a:t>0</a:t>
            </a:r>
            <a:r>
              <a:rPr lang="zh-CN" altLang="en-US" dirty="0">
                <a:solidFill>
                  <a:srgbClr val="295AA6"/>
                </a:solidFill>
              </a:rPr>
              <a:t>，则是插入。</a:t>
            </a:r>
          </a:p>
          <a:p>
            <a:r>
              <a:rPr lang="en-US" altLang="zh-CN" dirty="0" err="1">
                <a:solidFill>
                  <a:srgbClr val="295AA6"/>
                </a:solidFill>
              </a:rPr>
              <a:t>new_text</a:t>
            </a:r>
            <a:r>
              <a:rPr lang="zh-CN" altLang="en-US" dirty="0">
                <a:solidFill>
                  <a:srgbClr val="295AA6"/>
                </a:solidFill>
              </a:rPr>
              <a:t>表示用来替换的新字符串。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</p:spTree>
    <p:extLst>
      <p:ext uri="{BB962C8B-B14F-4D97-AF65-F5344CB8AC3E}">
        <p14:creationId xmlns:p14="http://schemas.microsoft.com/office/powerpoint/2010/main" val="354062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21066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295AA6"/>
                </a:solidFill>
              </a:rPr>
              <a:t>12.</a:t>
            </a:r>
            <a:r>
              <a:rPr lang="zh-CN" altLang="en-US" b="1" dirty="0">
                <a:solidFill>
                  <a:srgbClr val="295AA6"/>
                </a:solidFill>
              </a:rPr>
              <a:t>日期和时间函数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</a:t>
            </a:r>
            <a:r>
              <a:rPr lang="en-US" altLang="zh-CN" dirty="0">
                <a:solidFill>
                  <a:srgbClr val="295AA6"/>
                </a:solidFill>
              </a:rPr>
              <a:t>TODAY</a:t>
            </a:r>
            <a:r>
              <a:rPr lang="zh-CN" altLang="en-US" dirty="0">
                <a:solidFill>
                  <a:srgbClr val="295AA6"/>
                </a:solidFill>
              </a:rPr>
              <a:t>函数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功能：返回当前的日期，不需要参数。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语法：</a:t>
            </a:r>
            <a:r>
              <a:rPr lang="en-US" altLang="zh-CN" dirty="0">
                <a:solidFill>
                  <a:srgbClr val="295AA6"/>
                </a:solidFill>
              </a:rPr>
              <a:t>TODAY ( )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示例：显示日期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用鼠标选中单元格，输入“</a:t>
            </a:r>
            <a:r>
              <a:rPr lang="en-US" altLang="zh-CN" dirty="0">
                <a:solidFill>
                  <a:srgbClr val="295AA6"/>
                </a:solidFill>
              </a:rPr>
              <a:t>=TODAY()”</a:t>
            </a:r>
            <a:r>
              <a:rPr lang="zh-CN" altLang="en-US" dirty="0">
                <a:solidFill>
                  <a:srgbClr val="295AA6"/>
                </a:solidFill>
              </a:rPr>
              <a:t>，或在左边的下拉列表中选择“</a:t>
            </a:r>
            <a:r>
              <a:rPr lang="en-US" altLang="zh-CN" dirty="0">
                <a:solidFill>
                  <a:srgbClr val="295AA6"/>
                </a:solidFill>
              </a:rPr>
              <a:t>TODAY”</a:t>
            </a:r>
            <a:r>
              <a:rPr lang="zh-CN" altLang="en-US" dirty="0">
                <a:solidFill>
                  <a:srgbClr val="295AA6"/>
                </a:solidFill>
              </a:rPr>
              <a:t>，返回当天日期，如“</a:t>
            </a:r>
            <a:r>
              <a:rPr lang="en-US" altLang="zh-CN" dirty="0">
                <a:solidFill>
                  <a:srgbClr val="295AA6"/>
                </a:solidFill>
              </a:rPr>
              <a:t>2015/1/20”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</p:spTree>
    <p:extLst>
      <p:ext uri="{BB962C8B-B14F-4D97-AF65-F5344CB8AC3E}">
        <p14:creationId xmlns:p14="http://schemas.microsoft.com/office/powerpoint/2010/main" val="271780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21066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295AA6"/>
                </a:solidFill>
              </a:rPr>
              <a:t>12.</a:t>
            </a:r>
            <a:r>
              <a:rPr lang="zh-CN" altLang="en-US" b="1" dirty="0">
                <a:solidFill>
                  <a:srgbClr val="295AA6"/>
                </a:solidFill>
              </a:rPr>
              <a:t>日期和时间函数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</a:t>
            </a:r>
            <a:r>
              <a:rPr lang="en-US" altLang="zh-CN" dirty="0">
                <a:solidFill>
                  <a:srgbClr val="295AA6"/>
                </a:solidFill>
              </a:rPr>
              <a:t>NOW</a:t>
            </a:r>
            <a:r>
              <a:rPr lang="zh-CN" altLang="en-US" dirty="0">
                <a:solidFill>
                  <a:srgbClr val="295AA6"/>
                </a:solidFill>
              </a:rPr>
              <a:t>函数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功能：返回当前的日期与时间，不需要参数。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语法：</a:t>
            </a:r>
            <a:r>
              <a:rPr lang="en-US" altLang="zh-CN" dirty="0">
                <a:solidFill>
                  <a:srgbClr val="295AA6"/>
                </a:solidFill>
              </a:rPr>
              <a:t>NOW( )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示例：显示日期与时间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用鼠标选中单元格，输入“</a:t>
            </a:r>
            <a:r>
              <a:rPr lang="en-US" altLang="zh-CN" dirty="0">
                <a:solidFill>
                  <a:srgbClr val="295AA6"/>
                </a:solidFill>
              </a:rPr>
              <a:t>=NOW( )”</a:t>
            </a:r>
            <a:r>
              <a:rPr lang="zh-CN" altLang="en-US" dirty="0">
                <a:solidFill>
                  <a:srgbClr val="295AA6"/>
                </a:solidFill>
              </a:rPr>
              <a:t>，或在左边的下拉列表中选择“</a:t>
            </a:r>
            <a:r>
              <a:rPr lang="en-US" altLang="zh-CN" dirty="0">
                <a:solidFill>
                  <a:srgbClr val="295AA6"/>
                </a:solidFill>
              </a:rPr>
              <a:t>NOW”</a:t>
            </a:r>
            <a:r>
              <a:rPr lang="zh-CN" altLang="en-US" dirty="0">
                <a:solidFill>
                  <a:srgbClr val="295AA6"/>
                </a:solidFill>
              </a:rPr>
              <a:t>，返回当天日期与时间，如“</a:t>
            </a:r>
            <a:r>
              <a:rPr lang="en-US" altLang="zh-CN" dirty="0">
                <a:solidFill>
                  <a:srgbClr val="295AA6"/>
                </a:solidFill>
              </a:rPr>
              <a:t>2015/1/20 20:10”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</p:spTree>
    <p:extLst>
      <p:ext uri="{BB962C8B-B14F-4D97-AF65-F5344CB8AC3E}">
        <p14:creationId xmlns:p14="http://schemas.microsoft.com/office/powerpoint/2010/main" val="239433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21066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295AA6"/>
                </a:solidFill>
              </a:rPr>
              <a:t>12.</a:t>
            </a:r>
            <a:r>
              <a:rPr lang="zh-CN" altLang="en-US" b="1" dirty="0">
                <a:solidFill>
                  <a:srgbClr val="295AA6"/>
                </a:solidFill>
              </a:rPr>
              <a:t>日期和时间函数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</a:t>
            </a:r>
            <a:r>
              <a:rPr lang="en-US" altLang="zh-CN" dirty="0">
                <a:solidFill>
                  <a:srgbClr val="295AA6"/>
                </a:solidFill>
              </a:rPr>
              <a:t>DAY</a:t>
            </a:r>
            <a:r>
              <a:rPr lang="zh-CN" altLang="en-US" dirty="0">
                <a:solidFill>
                  <a:srgbClr val="295AA6"/>
                </a:solidFill>
              </a:rPr>
              <a:t>函数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功能：返回指定日期的天数，数值范围</a:t>
            </a:r>
            <a:r>
              <a:rPr lang="en-US" altLang="zh-CN" dirty="0">
                <a:solidFill>
                  <a:srgbClr val="295AA6"/>
                </a:solidFill>
              </a:rPr>
              <a:t>1-31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语法：</a:t>
            </a:r>
            <a:r>
              <a:rPr lang="en-US" altLang="zh-CN" dirty="0">
                <a:solidFill>
                  <a:srgbClr val="295AA6"/>
                </a:solidFill>
              </a:rPr>
              <a:t>DAY ( </a:t>
            </a:r>
            <a:r>
              <a:rPr lang="en-US" altLang="zh-CN" dirty="0" err="1">
                <a:solidFill>
                  <a:srgbClr val="295AA6"/>
                </a:solidFill>
              </a:rPr>
              <a:t>serial_number</a:t>
            </a:r>
            <a:r>
              <a:rPr lang="en-US" altLang="zh-CN" dirty="0">
                <a:solidFill>
                  <a:srgbClr val="295AA6"/>
                </a:solidFill>
              </a:rPr>
              <a:t>)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参数</a:t>
            </a:r>
            <a:r>
              <a:rPr lang="en-US" altLang="zh-CN" dirty="0" err="1">
                <a:solidFill>
                  <a:srgbClr val="295AA6"/>
                </a:solidFill>
              </a:rPr>
              <a:t>serial_number</a:t>
            </a:r>
            <a:r>
              <a:rPr lang="zh-CN" altLang="en-US" dirty="0">
                <a:solidFill>
                  <a:srgbClr val="295AA6"/>
                </a:solidFill>
              </a:rPr>
              <a:t>指定的日期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示例：显示日期的天数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用鼠标选中单元格，输入“</a:t>
            </a:r>
            <a:r>
              <a:rPr lang="en-US" altLang="zh-CN" dirty="0">
                <a:solidFill>
                  <a:srgbClr val="295AA6"/>
                </a:solidFill>
              </a:rPr>
              <a:t>=DAY ("2015-01-21")”</a:t>
            </a:r>
            <a:r>
              <a:rPr lang="zh-CN" altLang="en-US" dirty="0">
                <a:solidFill>
                  <a:srgbClr val="295AA6"/>
                </a:solidFill>
              </a:rPr>
              <a:t>，或在左边的下拉列表中选择“</a:t>
            </a:r>
            <a:r>
              <a:rPr lang="en-US" altLang="zh-CN" dirty="0">
                <a:solidFill>
                  <a:srgbClr val="295AA6"/>
                </a:solidFill>
              </a:rPr>
              <a:t>DAY”</a:t>
            </a:r>
            <a:r>
              <a:rPr lang="zh-CN" altLang="en-US" dirty="0">
                <a:solidFill>
                  <a:srgbClr val="295AA6"/>
                </a:solidFill>
              </a:rPr>
              <a:t>，在弹出的“函数参数”对话框，在</a:t>
            </a:r>
            <a:r>
              <a:rPr lang="en-US" altLang="zh-CN" dirty="0" err="1">
                <a:solidFill>
                  <a:srgbClr val="295AA6"/>
                </a:solidFill>
              </a:rPr>
              <a:t>serial_number</a:t>
            </a:r>
            <a:r>
              <a:rPr lang="zh-CN" altLang="en-US" dirty="0">
                <a:solidFill>
                  <a:srgbClr val="295AA6"/>
                </a:solidFill>
              </a:rPr>
              <a:t>中输入</a:t>
            </a:r>
            <a:r>
              <a:rPr lang="en-US" altLang="zh-CN" dirty="0">
                <a:solidFill>
                  <a:srgbClr val="295AA6"/>
                </a:solidFill>
              </a:rPr>
              <a:t>"2015-01-21"</a:t>
            </a:r>
            <a:r>
              <a:rPr lang="zh-CN" altLang="en-US" dirty="0">
                <a:solidFill>
                  <a:srgbClr val="295AA6"/>
                </a:solidFill>
              </a:rPr>
              <a:t>，注意输入的日期要打双引号，点击确定，返回日期的天数“</a:t>
            </a:r>
            <a:r>
              <a:rPr lang="en-US" altLang="zh-CN" dirty="0">
                <a:solidFill>
                  <a:srgbClr val="295AA6"/>
                </a:solidFill>
              </a:rPr>
              <a:t>21”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</p:spTree>
    <p:extLst>
      <p:ext uri="{BB962C8B-B14F-4D97-AF65-F5344CB8AC3E}">
        <p14:creationId xmlns:p14="http://schemas.microsoft.com/office/powerpoint/2010/main" val="243814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21066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295AA6"/>
                </a:solidFill>
              </a:rPr>
              <a:t>12.</a:t>
            </a:r>
            <a:r>
              <a:rPr lang="zh-CN" altLang="en-US" b="1" dirty="0">
                <a:solidFill>
                  <a:srgbClr val="295AA6"/>
                </a:solidFill>
              </a:rPr>
              <a:t>日期和时间函数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en-US" dirty="0">
                <a:solidFill>
                  <a:srgbClr val="295AA6"/>
                </a:solidFill>
              </a:rPr>
              <a:t>）</a:t>
            </a:r>
            <a:r>
              <a:rPr lang="en-US" altLang="zh-CN" dirty="0">
                <a:solidFill>
                  <a:srgbClr val="295AA6"/>
                </a:solidFill>
              </a:rPr>
              <a:t>YEAR</a:t>
            </a:r>
            <a:r>
              <a:rPr lang="zh-CN" altLang="en-US" dirty="0">
                <a:solidFill>
                  <a:srgbClr val="295AA6"/>
                </a:solidFill>
              </a:rPr>
              <a:t>函数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功能：返回指定日期的年份，数值范围</a:t>
            </a:r>
            <a:r>
              <a:rPr lang="en-US" altLang="zh-CN" dirty="0">
                <a:solidFill>
                  <a:srgbClr val="295AA6"/>
                </a:solidFill>
              </a:rPr>
              <a:t>1900-9999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语法：</a:t>
            </a:r>
            <a:r>
              <a:rPr lang="en-US" altLang="zh-CN" dirty="0">
                <a:solidFill>
                  <a:srgbClr val="295AA6"/>
                </a:solidFill>
              </a:rPr>
              <a:t>YEAR ( </a:t>
            </a:r>
            <a:r>
              <a:rPr lang="en-US" altLang="zh-CN" dirty="0" err="1">
                <a:solidFill>
                  <a:srgbClr val="295AA6"/>
                </a:solidFill>
              </a:rPr>
              <a:t>serial_number</a:t>
            </a:r>
            <a:r>
              <a:rPr lang="en-US" altLang="zh-CN" dirty="0">
                <a:solidFill>
                  <a:srgbClr val="295AA6"/>
                </a:solidFill>
              </a:rPr>
              <a:t>)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参数</a:t>
            </a:r>
            <a:r>
              <a:rPr lang="en-US" altLang="zh-CN" dirty="0" err="1">
                <a:solidFill>
                  <a:srgbClr val="295AA6"/>
                </a:solidFill>
              </a:rPr>
              <a:t>serial_number</a:t>
            </a:r>
            <a:r>
              <a:rPr lang="zh-CN" altLang="en-US" dirty="0">
                <a:solidFill>
                  <a:srgbClr val="295AA6"/>
                </a:solidFill>
              </a:rPr>
              <a:t>指定的日期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示例：显示日期的年份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用鼠标选中单元格，输入“</a:t>
            </a:r>
            <a:r>
              <a:rPr lang="en-US" altLang="zh-CN" dirty="0">
                <a:solidFill>
                  <a:srgbClr val="295AA6"/>
                </a:solidFill>
              </a:rPr>
              <a:t>= YEAR ("2015-01-21")”</a:t>
            </a:r>
            <a:r>
              <a:rPr lang="zh-CN" altLang="en-US" dirty="0">
                <a:solidFill>
                  <a:srgbClr val="295AA6"/>
                </a:solidFill>
              </a:rPr>
              <a:t>，或在左边的下拉列表中选择“</a:t>
            </a:r>
            <a:r>
              <a:rPr lang="en-US" altLang="zh-CN" dirty="0">
                <a:solidFill>
                  <a:srgbClr val="295AA6"/>
                </a:solidFill>
              </a:rPr>
              <a:t>YEAR”</a:t>
            </a:r>
            <a:r>
              <a:rPr lang="zh-CN" altLang="en-US" dirty="0">
                <a:solidFill>
                  <a:srgbClr val="295AA6"/>
                </a:solidFill>
              </a:rPr>
              <a:t>，在弹出的“函数参数”对话框，在</a:t>
            </a:r>
            <a:r>
              <a:rPr lang="en-US" altLang="zh-CN" dirty="0" err="1">
                <a:solidFill>
                  <a:srgbClr val="295AA6"/>
                </a:solidFill>
              </a:rPr>
              <a:t>serial_number</a:t>
            </a:r>
            <a:r>
              <a:rPr lang="zh-CN" altLang="en-US" dirty="0">
                <a:solidFill>
                  <a:srgbClr val="295AA6"/>
                </a:solidFill>
              </a:rPr>
              <a:t>中输入</a:t>
            </a:r>
            <a:r>
              <a:rPr lang="en-US" altLang="zh-CN" dirty="0">
                <a:solidFill>
                  <a:srgbClr val="295AA6"/>
                </a:solidFill>
              </a:rPr>
              <a:t>"2015-01-21"</a:t>
            </a:r>
            <a:r>
              <a:rPr lang="zh-CN" altLang="en-US" dirty="0">
                <a:solidFill>
                  <a:srgbClr val="295AA6"/>
                </a:solidFill>
              </a:rPr>
              <a:t>，注意输入的日期要打双引号，点击确定，返回日期的年份“</a:t>
            </a:r>
            <a:r>
              <a:rPr lang="en-US" altLang="zh-CN" dirty="0">
                <a:solidFill>
                  <a:srgbClr val="295AA6"/>
                </a:solidFill>
              </a:rPr>
              <a:t>2015”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</p:spTree>
    <p:extLst>
      <p:ext uri="{BB962C8B-B14F-4D97-AF65-F5344CB8AC3E}">
        <p14:creationId xmlns:p14="http://schemas.microsoft.com/office/powerpoint/2010/main" val="86669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67744" y="910453"/>
            <a:ext cx="5184576" cy="400110"/>
          </a:xfrm>
          <a:prstGeom prst="rect">
            <a:avLst/>
          </a:prstGeom>
          <a:noFill/>
          <a:ln>
            <a:noFill/>
          </a:ln>
          <a:effectLst>
            <a:outerShdw sx="1000" sy="1000" rotWithShape="0">
              <a:srgbClr val="000000"/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2.1  </a:t>
            </a:r>
            <a:r>
              <a:rPr lang="zh-CN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创建</a:t>
            </a:r>
            <a:r>
              <a:rPr lang="zh-CN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电子表格——简单数据表的制作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1510172" y="156363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2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3" y="1630533"/>
            <a:ext cx="6768753" cy="400110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lt1"/>
            </a:solidFill>
          </a:ln>
          <a:effectLst>
            <a:outerShdw blurRad="50800" dist="50800" dir="5400000" algn="ctr" rotWithShape="0">
              <a:srgbClr val="000000">
                <a:alpha val="38000"/>
              </a:srgbClr>
            </a:outerShdw>
          </a:effectLst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2.2  </a:t>
            </a:r>
            <a:r>
              <a:rPr lang="zh-CN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公式</a:t>
            </a:r>
            <a:r>
              <a:rPr lang="zh-CN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与函数的应用——学生成绩表计算和统计</a:t>
            </a:r>
            <a:endParaRPr lang="zh-CN" altLang="en-US" sz="2000" dirty="0">
              <a:solidFill>
                <a:srgbClr val="0070C0"/>
              </a:solidFill>
              <a:latin typeface="+mj-lt"/>
              <a:ea typeface="微软雅黑" pitchFamily="34" charset="-122"/>
              <a:cs typeface="+mj-cs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1510172" y="228371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3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20968" y="2350613"/>
            <a:ext cx="6815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2.3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数据管理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企业员工工资数据分析与处理</a:t>
            </a:r>
          </a:p>
        </p:txBody>
      </p:sp>
      <p:sp>
        <p:nvSpPr>
          <p:cNvPr id="19" name="六边形 18"/>
          <p:cNvSpPr/>
          <p:nvPr/>
        </p:nvSpPr>
        <p:spPr>
          <a:xfrm>
            <a:off x="1499325" y="3003798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ea typeface="微软雅黑" pitchFamily="34" charset="-122"/>
              </a:rPr>
              <a:t>4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10121" y="3070693"/>
            <a:ext cx="6106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2.4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图表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制作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班级成绩比较图制作</a:t>
            </a:r>
          </a:p>
        </p:txBody>
      </p:sp>
      <p:sp>
        <p:nvSpPr>
          <p:cNvPr id="23" name="六边形 22"/>
          <p:cNvSpPr/>
          <p:nvPr/>
        </p:nvSpPr>
        <p:spPr>
          <a:xfrm>
            <a:off x="1486503" y="3771382"/>
            <a:ext cx="576064" cy="504056"/>
          </a:xfrm>
          <a:prstGeom prst="hexagon">
            <a:avLst/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a typeface="微软雅黑" pitchFamily="34" charset="-122"/>
              </a:rPr>
              <a:t>5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20968" y="3838277"/>
            <a:ext cx="48460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任务</a:t>
            </a:r>
            <a:r>
              <a:rPr lang="en-US" altLang="zh-CN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2.5   </a:t>
            </a:r>
            <a:r>
              <a:rPr lang="zh-CN" altLang="en-US" sz="2000" dirty="0" smtClean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页面设置</a:t>
            </a:r>
            <a:r>
              <a:rPr lang="en-US" altLang="zh-CN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——</a:t>
            </a:r>
            <a:r>
              <a:rPr lang="zh-CN" altLang="en-US" sz="2000" dirty="0">
                <a:solidFill>
                  <a:srgbClr val="0070C0"/>
                </a:solidFill>
                <a:latin typeface="+mj-lt"/>
                <a:ea typeface="微软雅黑" pitchFamily="34" charset="-122"/>
                <a:cs typeface="+mj-cs"/>
              </a:rPr>
              <a:t>销售表设置与打印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1499325" y="843558"/>
            <a:ext cx="5567723" cy="504056"/>
            <a:chOff x="1499325" y="843558"/>
            <a:chExt cx="5567723" cy="504056"/>
          </a:xfrm>
        </p:grpSpPr>
        <p:sp>
          <p:nvSpPr>
            <p:cNvPr id="5" name="六边形 4"/>
            <p:cNvSpPr/>
            <p:nvPr/>
          </p:nvSpPr>
          <p:spPr>
            <a:xfrm>
              <a:off x="1499325" y="843558"/>
              <a:ext cx="577627" cy="504056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ea typeface="微软雅黑" pitchFamily="34" charset="-122"/>
                </a:rPr>
                <a:t>1</a:t>
              </a:r>
              <a:endParaRPr lang="zh-CN" altLang="en-US" sz="2400" dirty="0">
                <a:ea typeface="微软雅黑" pitchFamily="34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2267744" y="1347614"/>
              <a:ext cx="4799304" cy="0"/>
            </a:xfrm>
            <a:prstGeom prst="line">
              <a:avLst/>
            </a:prstGeom>
            <a:ln w="1905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直接连接符 43"/>
          <p:cNvCxnSpPr/>
          <p:nvPr/>
        </p:nvCxnSpPr>
        <p:spPr>
          <a:xfrm>
            <a:off x="2267744" y="2067694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267744" y="2812278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2267744" y="3532358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2267744" y="4299942"/>
            <a:ext cx="4799304" cy="0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04332" y="51470"/>
            <a:ext cx="27938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zh-CN" b="1" dirty="0" smtClean="0">
                <a:solidFill>
                  <a:schemeClr val="bg1"/>
                </a:solidFill>
                <a:ea typeface="微软雅黑" pitchFamily="34" charset="-122"/>
              </a:rPr>
              <a:t>项目</a:t>
            </a:r>
            <a:r>
              <a:rPr lang="en-US" altLang="zh-CN" b="1" dirty="0" smtClean="0">
                <a:solidFill>
                  <a:schemeClr val="bg1"/>
                </a:solidFill>
                <a:ea typeface="微软雅黑" pitchFamily="34" charset="-122"/>
              </a:rPr>
              <a:t>2 Excel </a:t>
            </a:r>
            <a:r>
              <a:rPr lang="en-US" altLang="zh-CN" b="1" dirty="0">
                <a:solidFill>
                  <a:schemeClr val="bg1"/>
                </a:solidFill>
                <a:ea typeface="微软雅黑" pitchFamily="34" charset="-122"/>
              </a:rPr>
              <a:t>2010 </a:t>
            </a:r>
            <a:r>
              <a:rPr lang="zh-CN" altLang="zh-CN" b="1" dirty="0">
                <a:solidFill>
                  <a:schemeClr val="bg1"/>
                </a:solidFill>
                <a:ea typeface="微软雅黑" pitchFamily="34" charset="-122"/>
              </a:rPr>
              <a:t>表格处理</a:t>
            </a:r>
            <a:endParaRPr lang="zh-CN" altLang="en-US" b="1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409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21066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295AA6"/>
                </a:solidFill>
              </a:rPr>
              <a:t>12.</a:t>
            </a:r>
            <a:r>
              <a:rPr lang="zh-CN" altLang="en-US" b="1" dirty="0">
                <a:solidFill>
                  <a:srgbClr val="295AA6"/>
                </a:solidFill>
              </a:rPr>
              <a:t>日期和时间函数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5</a:t>
            </a:r>
            <a:r>
              <a:rPr lang="zh-CN" altLang="en-US" dirty="0">
                <a:solidFill>
                  <a:srgbClr val="295AA6"/>
                </a:solidFill>
              </a:rPr>
              <a:t>）</a:t>
            </a:r>
            <a:r>
              <a:rPr lang="en-US" altLang="zh-CN" dirty="0">
                <a:solidFill>
                  <a:srgbClr val="295AA6"/>
                </a:solidFill>
              </a:rPr>
              <a:t>MONTH</a:t>
            </a:r>
            <a:r>
              <a:rPr lang="zh-CN" altLang="en-US" dirty="0">
                <a:solidFill>
                  <a:srgbClr val="295AA6"/>
                </a:solidFill>
              </a:rPr>
              <a:t>函数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功能：返回指定日期的月份，数值范围</a:t>
            </a:r>
            <a:r>
              <a:rPr lang="en-US" altLang="zh-CN" dirty="0">
                <a:solidFill>
                  <a:srgbClr val="295AA6"/>
                </a:solidFill>
              </a:rPr>
              <a:t>1-12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语法：</a:t>
            </a:r>
            <a:r>
              <a:rPr lang="en-US" altLang="zh-CN" dirty="0">
                <a:solidFill>
                  <a:srgbClr val="295AA6"/>
                </a:solidFill>
              </a:rPr>
              <a:t>MONTH ( </a:t>
            </a:r>
            <a:r>
              <a:rPr lang="en-US" altLang="zh-CN" dirty="0" err="1">
                <a:solidFill>
                  <a:srgbClr val="295AA6"/>
                </a:solidFill>
              </a:rPr>
              <a:t>serial_number</a:t>
            </a:r>
            <a:r>
              <a:rPr lang="en-US" altLang="zh-CN" dirty="0">
                <a:solidFill>
                  <a:srgbClr val="295AA6"/>
                </a:solidFill>
              </a:rPr>
              <a:t>)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参数</a:t>
            </a:r>
            <a:r>
              <a:rPr lang="en-US" altLang="zh-CN" dirty="0" err="1">
                <a:solidFill>
                  <a:srgbClr val="295AA6"/>
                </a:solidFill>
              </a:rPr>
              <a:t>serial_number</a:t>
            </a:r>
            <a:r>
              <a:rPr lang="zh-CN" altLang="en-US" dirty="0">
                <a:solidFill>
                  <a:srgbClr val="295AA6"/>
                </a:solidFill>
              </a:rPr>
              <a:t>指定的日期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示例：显示日期的月份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用鼠标选中单元格，输入“</a:t>
            </a:r>
            <a:r>
              <a:rPr lang="en-US" altLang="zh-CN" dirty="0">
                <a:solidFill>
                  <a:srgbClr val="295AA6"/>
                </a:solidFill>
              </a:rPr>
              <a:t>=MONTH("2015-01-21")”</a:t>
            </a:r>
            <a:r>
              <a:rPr lang="zh-CN" altLang="en-US" dirty="0">
                <a:solidFill>
                  <a:srgbClr val="295AA6"/>
                </a:solidFill>
              </a:rPr>
              <a:t>，或在左边的下拉列表中选择“</a:t>
            </a:r>
            <a:r>
              <a:rPr lang="en-US" altLang="zh-CN" dirty="0">
                <a:solidFill>
                  <a:srgbClr val="295AA6"/>
                </a:solidFill>
              </a:rPr>
              <a:t>MONTH”</a:t>
            </a:r>
            <a:r>
              <a:rPr lang="zh-CN" altLang="en-US" dirty="0">
                <a:solidFill>
                  <a:srgbClr val="295AA6"/>
                </a:solidFill>
              </a:rPr>
              <a:t>，在弹出的“函数参数”对话框，在</a:t>
            </a:r>
            <a:r>
              <a:rPr lang="en-US" altLang="zh-CN" dirty="0" err="1">
                <a:solidFill>
                  <a:srgbClr val="295AA6"/>
                </a:solidFill>
              </a:rPr>
              <a:t>serial_number</a:t>
            </a:r>
            <a:r>
              <a:rPr lang="zh-CN" altLang="en-US" dirty="0">
                <a:solidFill>
                  <a:srgbClr val="295AA6"/>
                </a:solidFill>
              </a:rPr>
              <a:t>中输入</a:t>
            </a:r>
            <a:r>
              <a:rPr lang="en-US" altLang="zh-CN" dirty="0">
                <a:solidFill>
                  <a:srgbClr val="295AA6"/>
                </a:solidFill>
              </a:rPr>
              <a:t>"2015-01-21"</a:t>
            </a:r>
            <a:r>
              <a:rPr lang="zh-CN" altLang="en-US" dirty="0">
                <a:solidFill>
                  <a:srgbClr val="295AA6"/>
                </a:solidFill>
              </a:rPr>
              <a:t>，注意输入的日期要打双引号，点击确定，返回日期的月份“</a:t>
            </a:r>
            <a:r>
              <a:rPr lang="en-US" altLang="zh-CN" dirty="0">
                <a:solidFill>
                  <a:srgbClr val="295AA6"/>
                </a:solidFill>
              </a:rPr>
              <a:t>1”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  <a:p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</p:spTree>
    <p:extLst>
      <p:ext uri="{BB962C8B-B14F-4D97-AF65-F5344CB8AC3E}">
        <p14:creationId xmlns:p14="http://schemas.microsoft.com/office/powerpoint/2010/main" val="362664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14093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295AA6"/>
                </a:solidFill>
              </a:rPr>
              <a:t>13.</a:t>
            </a:r>
            <a:r>
              <a:rPr lang="zh-CN" altLang="en-US" b="1" dirty="0">
                <a:solidFill>
                  <a:srgbClr val="295AA6"/>
                </a:solidFill>
              </a:rPr>
              <a:t>函数嵌套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当一个函数作为其他函数的参数时，这一函数就称为嵌套函数，在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中，函数可以单独使用，也可以嵌套使用。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例如</a:t>
            </a:r>
            <a:r>
              <a:rPr lang="en-US" altLang="zh-CN" dirty="0" smtClean="0">
                <a:solidFill>
                  <a:srgbClr val="295AA6"/>
                </a:solidFill>
              </a:rPr>
              <a:t>: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选中</a:t>
            </a:r>
            <a:r>
              <a:rPr lang="zh-CN" altLang="en-US" dirty="0">
                <a:solidFill>
                  <a:srgbClr val="295AA6"/>
                </a:solidFill>
              </a:rPr>
              <a:t>单元格，输入“</a:t>
            </a:r>
            <a:r>
              <a:rPr lang="en-US" altLang="zh-CN" dirty="0">
                <a:solidFill>
                  <a:srgbClr val="295AA6"/>
                </a:solidFill>
              </a:rPr>
              <a:t>=DAY(TODAY())”</a:t>
            </a:r>
            <a:r>
              <a:rPr lang="zh-CN" altLang="en-US" dirty="0">
                <a:solidFill>
                  <a:srgbClr val="295AA6"/>
                </a:solidFill>
              </a:rPr>
              <a:t>，按</a:t>
            </a:r>
            <a:r>
              <a:rPr lang="en-US" altLang="zh-CN" dirty="0">
                <a:solidFill>
                  <a:srgbClr val="295AA6"/>
                </a:solidFill>
              </a:rPr>
              <a:t>【</a:t>
            </a:r>
            <a:r>
              <a:rPr lang="en-US" altLang="zh-CN" dirty="0" err="1">
                <a:solidFill>
                  <a:srgbClr val="295AA6"/>
                </a:solidFill>
              </a:rPr>
              <a:t>Enter】ENTER</a:t>
            </a:r>
            <a:r>
              <a:rPr lang="zh-CN" altLang="en-US" dirty="0">
                <a:solidFill>
                  <a:srgbClr val="295AA6"/>
                </a:solidFill>
              </a:rPr>
              <a:t>回车键后，返回的既是当前的天数，如“</a:t>
            </a:r>
            <a:r>
              <a:rPr lang="en-US" altLang="zh-CN" dirty="0">
                <a:solidFill>
                  <a:srgbClr val="295AA6"/>
                </a:solidFill>
              </a:rPr>
              <a:t>21”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</p:spTree>
    <p:extLst>
      <p:ext uri="{BB962C8B-B14F-4D97-AF65-F5344CB8AC3E}">
        <p14:creationId xmlns:p14="http://schemas.microsoft.com/office/powerpoint/2010/main" val="201419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19361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295AA6"/>
                </a:solidFill>
              </a:rPr>
              <a:t>14. </a:t>
            </a:r>
            <a:r>
              <a:rPr lang="en-US" altLang="zh-CN" b="1" dirty="0">
                <a:solidFill>
                  <a:srgbClr val="295AA6"/>
                </a:solidFill>
              </a:rPr>
              <a:t>VLOOKUP</a:t>
            </a:r>
            <a:r>
              <a:rPr lang="zh-CN" altLang="en-US" b="1" dirty="0">
                <a:solidFill>
                  <a:srgbClr val="295AA6"/>
                </a:solidFill>
              </a:rPr>
              <a:t>函数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295AA6"/>
                </a:solidFill>
              </a:rPr>
              <a:t>功能：查找，在指定单元格区域的首列查找指定的元素，然后再根据指定的列数返回具体查找值。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语法：</a:t>
            </a:r>
            <a:r>
              <a:rPr lang="en-US" altLang="zh-CN" dirty="0">
                <a:solidFill>
                  <a:srgbClr val="295AA6"/>
                </a:solidFill>
              </a:rPr>
              <a:t>VLOOKUP (</a:t>
            </a:r>
            <a:r>
              <a:rPr lang="en-US" altLang="zh-CN" dirty="0" err="1">
                <a:solidFill>
                  <a:srgbClr val="295AA6"/>
                </a:solidFill>
              </a:rPr>
              <a:t>lookup_value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 err="1">
                <a:solidFill>
                  <a:srgbClr val="295AA6"/>
                </a:solidFill>
              </a:rPr>
              <a:t>table_array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 err="1">
                <a:solidFill>
                  <a:srgbClr val="295AA6"/>
                </a:solidFill>
              </a:rPr>
              <a:t>col_index_num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range_ lookup)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参数：</a:t>
            </a:r>
          </a:p>
          <a:p>
            <a:r>
              <a:rPr lang="en-US" altLang="zh-CN" dirty="0" err="1">
                <a:solidFill>
                  <a:srgbClr val="295AA6"/>
                </a:solidFill>
              </a:rPr>
              <a:t>lookup_value</a:t>
            </a:r>
            <a:r>
              <a:rPr lang="zh-CN" altLang="en-US" dirty="0">
                <a:solidFill>
                  <a:srgbClr val="295AA6"/>
                </a:solidFill>
              </a:rPr>
              <a:t>表示需要在单元格区域的首列查找的值。</a:t>
            </a:r>
          </a:p>
          <a:p>
            <a:r>
              <a:rPr lang="en-US" altLang="zh-CN" dirty="0" err="1">
                <a:solidFill>
                  <a:srgbClr val="295AA6"/>
                </a:solidFill>
              </a:rPr>
              <a:t>table_array</a:t>
            </a:r>
            <a:r>
              <a:rPr lang="zh-CN" altLang="en-US" dirty="0">
                <a:solidFill>
                  <a:srgbClr val="295AA6"/>
                </a:solidFill>
              </a:rPr>
              <a:t>表示查找范围，指定单元格区域。</a:t>
            </a:r>
          </a:p>
          <a:p>
            <a:r>
              <a:rPr lang="en-US" altLang="zh-CN" dirty="0" err="1">
                <a:solidFill>
                  <a:srgbClr val="295AA6"/>
                </a:solidFill>
              </a:rPr>
              <a:t>col_index_num</a:t>
            </a:r>
            <a:r>
              <a:rPr lang="zh-CN" altLang="en-US" dirty="0">
                <a:solidFill>
                  <a:srgbClr val="295AA6"/>
                </a:solidFill>
              </a:rPr>
              <a:t>表示返回查找到满足条件的单元格，其所在行的第几列的值。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range_ lookup</a:t>
            </a:r>
            <a:r>
              <a:rPr lang="zh-CN" altLang="en-US" dirty="0">
                <a:solidFill>
                  <a:srgbClr val="295AA6"/>
                </a:solidFill>
              </a:rPr>
              <a:t>如果不填（默认）或填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或</a:t>
            </a:r>
            <a:r>
              <a:rPr lang="en-US" altLang="zh-CN" dirty="0">
                <a:solidFill>
                  <a:srgbClr val="295AA6"/>
                </a:solidFill>
              </a:rPr>
              <a:t>TURE</a:t>
            </a:r>
            <a:r>
              <a:rPr lang="zh-CN" altLang="en-US" dirty="0">
                <a:solidFill>
                  <a:srgbClr val="295AA6"/>
                </a:solidFill>
              </a:rPr>
              <a:t>，单元格区域的首列必须按升序排列，否则结果不正确，填</a:t>
            </a:r>
            <a:r>
              <a:rPr lang="en-US" altLang="zh-CN" dirty="0">
                <a:solidFill>
                  <a:srgbClr val="295AA6"/>
                </a:solidFill>
              </a:rPr>
              <a:t>0</a:t>
            </a:r>
            <a:r>
              <a:rPr lang="zh-CN" altLang="en-US" dirty="0">
                <a:solidFill>
                  <a:srgbClr val="295AA6"/>
                </a:solidFill>
              </a:rPr>
              <a:t>或</a:t>
            </a:r>
            <a:r>
              <a:rPr lang="en-US" altLang="zh-CN" dirty="0">
                <a:solidFill>
                  <a:srgbClr val="295AA6"/>
                </a:solidFill>
              </a:rPr>
              <a:t>FALSE</a:t>
            </a:r>
            <a:r>
              <a:rPr lang="zh-CN" altLang="en-US" dirty="0">
                <a:solidFill>
                  <a:srgbClr val="295AA6"/>
                </a:solidFill>
              </a:rPr>
              <a:t>则不需要升序排列。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</p:spTree>
    <p:extLst>
      <p:ext uri="{BB962C8B-B14F-4D97-AF65-F5344CB8AC3E}">
        <p14:creationId xmlns:p14="http://schemas.microsoft.com/office/powerpoint/2010/main" val="140335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686" y="941275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295AA6"/>
                </a:solidFill>
              </a:rPr>
              <a:t>七、条件格式</a:t>
            </a:r>
          </a:p>
        </p:txBody>
      </p:sp>
      <p:sp>
        <p:nvSpPr>
          <p:cNvPr id="8" name="矩形 7"/>
          <p:cNvSpPr/>
          <p:nvPr/>
        </p:nvSpPr>
        <p:spPr>
          <a:xfrm>
            <a:off x="5278524" y="1995686"/>
            <a:ext cx="32403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使用条件</a:t>
            </a:r>
            <a:r>
              <a:rPr lang="zh-CN" altLang="en-US" dirty="0">
                <a:solidFill>
                  <a:srgbClr val="295AA6"/>
                </a:solidFill>
              </a:rPr>
              <a:t>格式命令，可以使你感兴趣的单元格或单元格区域突出显示（红色文本、浅红色填充等）。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实现</a:t>
            </a:r>
            <a:r>
              <a:rPr lang="zh-CN" altLang="en-US" dirty="0">
                <a:solidFill>
                  <a:srgbClr val="295AA6"/>
                </a:solidFill>
              </a:rPr>
              <a:t>将</a:t>
            </a:r>
            <a:r>
              <a:rPr lang="zh-CN" altLang="en-US" dirty="0" smtClean="0">
                <a:solidFill>
                  <a:srgbClr val="295AA6"/>
                </a:solidFill>
              </a:rPr>
              <a:t>图中</a:t>
            </a:r>
            <a:r>
              <a:rPr lang="zh-CN" altLang="en-US" dirty="0">
                <a:solidFill>
                  <a:srgbClr val="295AA6"/>
                </a:solidFill>
              </a:rPr>
              <a:t>语文成绩大于</a:t>
            </a:r>
            <a:r>
              <a:rPr lang="en-US" altLang="zh-CN" dirty="0">
                <a:solidFill>
                  <a:srgbClr val="295AA6"/>
                </a:solidFill>
              </a:rPr>
              <a:t>70</a:t>
            </a:r>
            <a:r>
              <a:rPr lang="zh-CN" altLang="en-US" dirty="0">
                <a:solidFill>
                  <a:srgbClr val="295AA6"/>
                </a:solidFill>
              </a:rPr>
              <a:t>分设置为红色文本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8854" y="1607504"/>
            <a:ext cx="402907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18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9542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rgbClr val="295AA6"/>
                </a:solidFill>
              </a:rPr>
              <a:t>【任务实施】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“学生成绩统计表”的创建和编辑</a:t>
            </a:r>
          </a:p>
        </p:txBody>
      </p:sp>
      <p:sp>
        <p:nvSpPr>
          <p:cNvPr id="3" name="矩形 2"/>
          <p:cNvSpPr/>
          <p:nvPr/>
        </p:nvSpPr>
        <p:spPr>
          <a:xfrm>
            <a:off x="611560" y="1275606"/>
            <a:ext cx="19175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zh-CN" dirty="0">
                <a:solidFill>
                  <a:srgbClr val="295AA6"/>
                </a:solidFill>
              </a:rPr>
              <a:t>．创建文档</a:t>
            </a:r>
            <a:endParaRPr lang="en-US" altLang="zh-CN" dirty="0">
              <a:solidFill>
                <a:srgbClr val="295AA6"/>
              </a:solidFill>
            </a:endParaRPr>
          </a:p>
          <a:p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zh-CN" dirty="0" smtClean="0">
                <a:solidFill>
                  <a:srgbClr val="295AA6"/>
                </a:solidFill>
              </a:rPr>
              <a:t>．</a:t>
            </a:r>
            <a:r>
              <a:rPr lang="zh-CN" altLang="en-US" dirty="0">
                <a:solidFill>
                  <a:srgbClr val="295AA6"/>
                </a:solidFill>
              </a:rPr>
              <a:t>输入表格数据</a:t>
            </a:r>
          </a:p>
        </p:txBody>
      </p:sp>
      <p:sp>
        <p:nvSpPr>
          <p:cNvPr id="5" name="矩形 4"/>
          <p:cNvSpPr/>
          <p:nvPr/>
        </p:nvSpPr>
        <p:spPr>
          <a:xfrm>
            <a:off x="611560" y="1779662"/>
            <a:ext cx="16866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3</a:t>
            </a:r>
            <a:r>
              <a:rPr lang="zh-CN" altLang="zh-CN" dirty="0" smtClean="0">
                <a:solidFill>
                  <a:srgbClr val="295AA6"/>
                </a:solidFill>
              </a:rPr>
              <a:t>．</a:t>
            </a:r>
            <a:r>
              <a:rPr lang="zh-CN" altLang="en-US" dirty="0">
                <a:solidFill>
                  <a:srgbClr val="295AA6"/>
                </a:solidFill>
              </a:rPr>
              <a:t>表格</a:t>
            </a:r>
            <a:r>
              <a:rPr lang="zh-CN" altLang="en-US" dirty="0" smtClean="0">
                <a:solidFill>
                  <a:srgbClr val="295AA6"/>
                </a:solidFill>
              </a:rPr>
              <a:t>格式化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pPr marL="342900" indent="-342900">
              <a:buAutoNum type="arabicPeriod" startAt="4"/>
            </a:pPr>
            <a:r>
              <a:rPr lang="zh-CN" altLang="en-US" dirty="0">
                <a:solidFill>
                  <a:srgbClr val="295AA6"/>
                </a:solidFill>
              </a:rPr>
              <a:t>公式</a:t>
            </a:r>
            <a:r>
              <a:rPr lang="zh-CN" altLang="en-US" dirty="0" smtClean="0">
                <a:solidFill>
                  <a:srgbClr val="295AA6"/>
                </a:solidFill>
              </a:rPr>
              <a:t>计算</a:t>
            </a:r>
            <a:endParaRPr lang="en-US" altLang="zh-CN" dirty="0" smtClean="0">
              <a:solidFill>
                <a:srgbClr val="295AA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28399" y="2952696"/>
            <a:ext cx="427159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lvl="0" indent="266700"/>
            <a:r>
              <a:rPr lang="en-US" altLang="zh-CN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．创建文档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）创建一文件名为“学生成绩统计表”，其扩展名为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altLang="zh-CN" sz="1600" dirty="0" err="1">
                <a:solidFill>
                  <a:srgbClr val="295AA6"/>
                </a:solidFill>
                <a:latin typeface="+mn-lt"/>
                <a:ea typeface="+mn-ea"/>
                <a:cs typeface="+mn-cs"/>
              </a:rPr>
              <a:t>xlsx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的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EXCEL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工作薄。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）单击“保存”按钮，将文档暂时存盘到指定位置。</a:t>
            </a: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8" name="图片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28488" y="915566"/>
            <a:ext cx="4836000" cy="2210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1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1118" y="555526"/>
            <a:ext cx="79333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dirty="0" smtClean="0">
                <a:solidFill>
                  <a:srgbClr val="295AA6"/>
                </a:solidFill>
              </a:rPr>
              <a:t>选择</a:t>
            </a:r>
            <a:r>
              <a:rPr lang="zh-CN" altLang="en-US" dirty="0">
                <a:solidFill>
                  <a:srgbClr val="295AA6"/>
                </a:solidFill>
              </a:rPr>
              <a:t>单元格区域</a:t>
            </a:r>
            <a:r>
              <a:rPr lang="en-US" altLang="zh-CN" dirty="0">
                <a:solidFill>
                  <a:srgbClr val="295AA6"/>
                </a:solidFill>
              </a:rPr>
              <a:t>C2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C6</a:t>
            </a:r>
            <a:r>
              <a:rPr lang="zh-CN" altLang="en-US" dirty="0">
                <a:solidFill>
                  <a:srgbClr val="295AA6"/>
                </a:solidFill>
              </a:rPr>
              <a:t>，点击“开始”选项卡 “样式”组中“条件格式”</a:t>
            </a:r>
            <a:r>
              <a:rPr lang="zh-CN" altLang="en-US" dirty="0" smtClean="0">
                <a:solidFill>
                  <a:srgbClr val="295AA6"/>
                </a:solidFill>
              </a:rPr>
              <a:t>命令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pPr marL="342900" indent="-342900">
              <a:buAutoNum type="arabicPeriod"/>
            </a:pPr>
            <a:r>
              <a:rPr lang="zh-CN" altLang="en-US" dirty="0" smtClean="0">
                <a:solidFill>
                  <a:srgbClr val="295AA6"/>
                </a:solidFill>
              </a:rPr>
              <a:t>在图中</a:t>
            </a:r>
            <a:r>
              <a:rPr lang="zh-CN" altLang="en-US" dirty="0">
                <a:solidFill>
                  <a:srgbClr val="295AA6"/>
                </a:solidFill>
              </a:rPr>
              <a:t>选择“突出显示单元格规则”，选择“大于”</a:t>
            </a:r>
            <a:r>
              <a:rPr lang="zh-CN" altLang="en-US" dirty="0" smtClean="0">
                <a:solidFill>
                  <a:srgbClr val="295AA6"/>
                </a:solidFill>
              </a:rPr>
              <a:t>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pPr marL="342900" indent="-342900">
              <a:buAutoNum type="arabicPeriod"/>
            </a:pPr>
            <a:r>
              <a:rPr lang="zh-CN" altLang="en-US" dirty="0" smtClean="0">
                <a:solidFill>
                  <a:srgbClr val="295AA6"/>
                </a:solidFill>
              </a:rPr>
              <a:t>在</a:t>
            </a:r>
            <a:r>
              <a:rPr lang="zh-CN" altLang="en-US" dirty="0">
                <a:solidFill>
                  <a:srgbClr val="295AA6"/>
                </a:solidFill>
              </a:rPr>
              <a:t>弹出的“大于”对话框</a:t>
            </a:r>
            <a:r>
              <a:rPr lang="zh-CN" altLang="en-US" dirty="0" smtClean="0">
                <a:solidFill>
                  <a:srgbClr val="295AA6"/>
                </a:solidFill>
              </a:rPr>
              <a:t>，在</a:t>
            </a:r>
            <a:r>
              <a:rPr lang="zh-CN" altLang="en-US" dirty="0">
                <a:solidFill>
                  <a:srgbClr val="295AA6"/>
                </a:solidFill>
              </a:rPr>
              <a:t>“为大于以下值的单元格设置格式”中输入</a:t>
            </a:r>
            <a:r>
              <a:rPr lang="en-US" altLang="zh-CN" dirty="0">
                <a:solidFill>
                  <a:srgbClr val="295AA6"/>
                </a:solidFill>
              </a:rPr>
              <a:t>70</a:t>
            </a:r>
            <a:r>
              <a:rPr lang="zh-CN" altLang="en-US" dirty="0">
                <a:solidFill>
                  <a:srgbClr val="295AA6"/>
                </a:solidFill>
              </a:rPr>
              <a:t>，在“设置为”中选择“红色文本”，点击“确定”按钮即可。也可以点击“自定义格式”，在弹出的“设置单元格格式”对话框中自定义字体（下划线）、填充样式等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pPr marL="342900" indent="-342900">
              <a:buAutoNum type="arabicPeriod"/>
            </a:pP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9934" y="3435846"/>
            <a:ext cx="1847850" cy="100012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07904" y="2355726"/>
            <a:ext cx="1657350" cy="2572246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940152" y="3435846"/>
            <a:ext cx="2901305" cy="128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21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3367" y="1191986"/>
            <a:ext cx="8928992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lvl="0" indent="266700"/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2.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输入数据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在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单元格中输入“学生成绩统计表”，在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A2:J2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单元格区域中分别输入各列标题“学号”～“总分排名”，在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L2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单元格中输入“统计结果”。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在相应单元格中输入对应数据信息，完成基础录入</a:t>
            </a:r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工作。</a:t>
            </a:r>
            <a:endParaRPr lang="en-US" altLang="zh-CN" sz="1600" dirty="0" smtClean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  <a:p>
            <a:pPr lvl="0" indent="266700"/>
            <a:r>
              <a:rPr lang="en-US" altLang="zh-CN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 3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.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表格格式化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）将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：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J1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、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L2:N2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、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L3:N3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、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L4:N4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、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L5:N5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单元格区域，在单元格格式设置中合并。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）将标题文字“学生成绩统计表”设置居中，设置字体黑体，字号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14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，红色，加粗。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A2:J25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、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L2:05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单元格区域，设置单元格格式，打开“边框”选项卡。设置内、外边框，线条区选择“单实线”，颜色区选“黑色”。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4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）在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单元格中输入“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10001”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，再移动鼠标到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A3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单元格右下角，当出现填充柄实心“十”字型时，按住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【Ctrl】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键同时拖动完成序号的自动递增填充。</a:t>
            </a: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397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3367" y="1068876"/>
            <a:ext cx="8928992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lvl="0" indent="266700"/>
            <a:r>
              <a:rPr lang="en-US" altLang="zh-CN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    4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. 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公式计算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G3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单元格，输入“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=SUM(D3:F3)”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，回车。用鼠标选择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G3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单元格的右下角，出现黑色实心十字符号时，按住鼠标左键拖动实现自动填充。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H3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单元格，输入“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=AVERAGE(D3:F3)”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，回车。用鼠标选择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H3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单元格的右下角，出现黑色实心十字符号时，按住鼠标左键拖动实现自动填充。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I3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单元格，输入“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=IF(D3&gt;H3,"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超过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","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未超过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")”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，回车。用鼠标选择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I3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单元格的右下角，出现黑色实心十字符号时，按住鼠标左键拖动实现自动填充</a:t>
            </a:r>
            <a:r>
              <a:rPr lang="zh-CN" altLang="en-US" sz="1600" dirty="0" smtClean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。</a:t>
            </a:r>
            <a:endParaRPr lang="en-US" altLang="zh-CN" sz="1600" dirty="0" smtClean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4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J3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单元格，输入“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=RANK(G3,$G$3:$G$25)”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，回车。用鼠标选择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J3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单元格的右下角，出现黑色实心十字符号时，按住鼠标左键拖动实现自动填充。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5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O3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单元格，输入“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=COUNTIF(E3:E25,"&gt;60")”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，回车。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6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O4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单元格，输入“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=COUNTIF(E3:E25,"&gt;60")-COUNTIF(E3:E25,"&gt;80")”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，回车。</a:t>
            </a:r>
          </a:p>
          <a:p>
            <a:pPr lvl="0" indent="266700"/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7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）选中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O5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单元格，输入“</a:t>
            </a:r>
            <a:r>
              <a:rPr lang="en-US" altLang="zh-CN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=COUNTIF(E3:E25,"&gt;80")”</a:t>
            </a:r>
            <a:r>
              <a:rPr lang="zh-CN" altLang="en-US" sz="1600" dirty="0">
                <a:solidFill>
                  <a:srgbClr val="295AA6"/>
                </a:solidFill>
                <a:latin typeface="+mn-lt"/>
                <a:ea typeface="+mn-ea"/>
                <a:cs typeface="+mn-cs"/>
              </a:rPr>
              <a:t>，回车。</a:t>
            </a: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zh-CN" altLang="en-US" sz="1600" dirty="0">
              <a:solidFill>
                <a:srgbClr val="295AA6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543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9542"/>
            <a:ext cx="871296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【</a:t>
            </a:r>
            <a:r>
              <a:rPr lang="zh-CN" altLang="en-US" dirty="0">
                <a:solidFill>
                  <a:srgbClr val="295AA6"/>
                </a:solidFill>
              </a:rPr>
              <a:t>能力拓展</a:t>
            </a:r>
            <a:r>
              <a:rPr lang="en-US" altLang="zh-CN" dirty="0">
                <a:solidFill>
                  <a:srgbClr val="295AA6"/>
                </a:solidFill>
              </a:rPr>
              <a:t>】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 </a:t>
            </a:r>
            <a:r>
              <a:rPr lang="en-US" altLang="zh-CN" dirty="0">
                <a:solidFill>
                  <a:srgbClr val="295AA6"/>
                </a:solidFill>
              </a:rPr>
              <a:t>1.</a:t>
            </a:r>
            <a:r>
              <a:rPr lang="zh-CN" altLang="en-US" dirty="0">
                <a:solidFill>
                  <a:srgbClr val="295AA6"/>
                </a:solidFill>
              </a:rPr>
              <a:t>新建一空白工作薄，</a:t>
            </a:r>
            <a:r>
              <a:rPr lang="en-US" altLang="zh-CN" dirty="0">
                <a:solidFill>
                  <a:srgbClr val="295AA6"/>
                </a:solidFill>
              </a:rPr>
              <a:t>sheet1</a:t>
            </a:r>
            <a:r>
              <a:rPr lang="zh-CN" altLang="en-US" dirty="0">
                <a:solidFill>
                  <a:srgbClr val="295AA6"/>
                </a:solidFill>
              </a:rPr>
              <a:t>工作表更名为“民宇公司机构分类表”，按以下要求建立表格，保存到指定文件夹中。效果如图</a:t>
            </a:r>
            <a:r>
              <a:rPr lang="en-US" altLang="zh-CN" dirty="0">
                <a:solidFill>
                  <a:srgbClr val="295AA6"/>
                </a:solidFill>
              </a:rPr>
              <a:t>2.2.47</a:t>
            </a:r>
            <a:r>
              <a:rPr lang="zh-CN" altLang="en-US" dirty="0">
                <a:solidFill>
                  <a:srgbClr val="295AA6"/>
                </a:solidFill>
              </a:rPr>
              <a:t>所示。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）将标题字体设置为宋体，</a:t>
            </a:r>
            <a:r>
              <a:rPr lang="en-US" altLang="zh-CN" dirty="0">
                <a:solidFill>
                  <a:srgbClr val="295AA6"/>
                </a:solidFill>
              </a:rPr>
              <a:t>11</a:t>
            </a:r>
            <a:r>
              <a:rPr lang="zh-CN" altLang="en-US" dirty="0">
                <a:solidFill>
                  <a:srgbClr val="295AA6"/>
                </a:solidFill>
              </a:rPr>
              <a:t>号，加粗，水平、垂直居中；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）将“货币资金”列用货币方式显示；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）对数据区域加边框，内外边框设置为单实线，颜色黑色； 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en-US" dirty="0">
                <a:solidFill>
                  <a:srgbClr val="295AA6"/>
                </a:solidFill>
              </a:rPr>
              <a:t>）对“货币资金名次”、“分支机构数量”设置底纹，背景色为橄榄色；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5</a:t>
            </a:r>
            <a:r>
              <a:rPr lang="zh-CN" altLang="en-US" dirty="0">
                <a:solidFill>
                  <a:srgbClr val="295AA6"/>
                </a:solidFill>
              </a:rPr>
              <a:t>）根据“机构所属类别”表格中城市对应的类别，使用</a:t>
            </a:r>
            <a:r>
              <a:rPr lang="en-US" altLang="zh-CN" dirty="0">
                <a:solidFill>
                  <a:srgbClr val="295AA6"/>
                </a:solidFill>
              </a:rPr>
              <a:t>VLOOKUP</a:t>
            </a:r>
            <a:r>
              <a:rPr lang="zh-CN" altLang="en-US" dirty="0">
                <a:solidFill>
                  <a:srgbClr val="295AA6"/>
                </a:solidFill>
              </a:rPr>
              <a:t>函数在“机构类别”列中填充类别；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6</a:t>
            </a:r>
            <a:r>
              <a:rPr lang="zh-CN" altLang="en-US" dirty="0">
                <a:solidFill>
                  <a:srgbClr val="295AA6"/>
                </a:solidFill>
              </a:rPr>
              <a:t>）统计出</a:t>
            </a:r>
            <a:r>
              <a:rPr lang="en-US" altLang="zh-CN" dirty="0">
                <a:solidFill>
                  <a:srgbClr val="295AA6"/>
                </a:solidFill>
              </a:rPr>
              <a:t>A</a:t>
            </a:r>
            <a:r>
              <a:rPr lang="zh-CN" altLang="en-US" dirty="0">
                <a:solidFill>
                  <a:srgbClr val="295AA6"/>
                </a:solidFill>
              </a:rPr>
              <a:t>、</a:t>
            </a:r>
            <a:r>
              <a:rPr lang="en-US" altLang="zh-CN" dirty="0">
                <a:solidFill>
                  <a:srgbClr val="295AA6"/>
                </a:solidFill>
              </a:rPr>
              <a:t>B</a:t>
            </a:r>
            <a:r>
              <a:rPr lang="zh-CN" altLang="en-US" dirty="0">
                <a:solidFill>
                  <a:srgbClr val="295AA6"/>
                </a:solidFill>
              </a:rPr>
              <a:t>、</a:t>
            </a:r>
            <a:r>
              <a:rPr lang="en-US" altLang="zh-CN" dirty="0">
                <a:solidFill>
                  <a:srgbClr val="295AA6"/>
                </a:solidFill>
              </a:rPr>
              <a:t>C</a:t>
            </a:r>
            <a:r>
              <a:rPr lang="zh-CN" altLang="en-US" dirty="0">
                <a:solidFill>
                  <a:srgbClr val="295AA6"/>
                </a:solidFill>
              </a:rPr>
              <a:t>三类城市的分支机构数量（使用</a:t>
            </a:r>
            <a:r>
              <a:rPr lang="en-US" altLang="zh-CN" dirty="0">
                <a:solidFill>
                  <a:srgbClr val="295AA6"/>
                </a:solidFill>
              </a:rPr>
              <a:t>COUNTIF</a:t>
            </a:r>
            <a:r>
              <a:rPr lang="zh-CN" altLang="en-US" dirty="0">
                <a:solidFill>
                  <a:srgbClr val="295AA6"/>
                </a:solidFill>
              </a:rPr>
              <a:t>函数）；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7</a:t>
            </a:r>
            <a:r>
              <a:rPr lang="zh-CN" altLang="en-US" dirty="0">
                <a:solidFill>
                  <a:srgbClr val="295AA6"/>
                </a:solidFill>
              </a:rPr>
              <a:t>）在“货币资金名次”列中填写名次（使用</a:t>
            </a:r>
            <a:r>
              <a:rPr lang="en-US" altLang="zh-CN" dirty="0">
                <a:solidFill>
                  <a:srgbClr val="295AA6"/>
                </a:solidFill>
              </a:rPr>
              <a:t>RANK</a:t>
            </a:r>
            <a:r>
              <a:rPr lang="zh-CN" altLang="en-US" dirty="0">
                <a:solidFill>
                  <a:srgbClr val="295AA6"/>
                </a:solidFill>
              </a:rPr>
              <a:t>函数）。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</p:spTree>
    <p:extLst>
      <p:ext uri="{BB962C8B-B14F-4D97-AF65-F5344CB8AC3E}">
        <p14:creationId xmlns:p14="http://schemas.microsoft.com/office/powerpoint/2010/main" val="128859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9542"/>
            <a:ext cx="87129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【</a:t>
            </a:r>
            <a:r>
              <a:rPr lang="zh-CN" altLang="en-US" dirty="0">
                <a:solidFill>
                  <a:srgbClr val="295AA6"/>
                </a:solidFill>
              </a:rPr>
              <a:t>能力拓展</a:t>
            </a:r>
            <a:r>
              <a:rPr lang="en-US" altLang="zh-CN" dirty="0">
                <a:solidFill>
                  <a:srgbClr val="295AA6"/>
                </a:solidFill>
              </a:rPr>
              <a:t>】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 </a:t>
            </a:r>
            <a:r>
              <a:rPr lang="en-US" altLang="zh-CN" dirty="0">
                <a:solidFill>
                  <a:srgbClr val="295AA6"/>
                </a:solidFill>
              </a:rPr>
              <a:t>2. </a:t>
            </a:r>
            <a:r>
              <a:rPr lang="zh-CN" altLang="en-US" dirty="0">
                <a:solidFill>
                  <a:srgbClr val="295AA6"/>
                </a:solidFill>
              </a:rPr>
              <a:t>根据图书销售统计表，如图</a:t>
            </a:r>
            <a:r>
              <a:rPr lang="en-US" altLang="zh-CN" dirty="0">
                <a:solidFill>
                  <a:srgbClr val="295AA6"/>
                </a:solidFill>
              </a:rPr>
              <a:t>2.2.48</a:t>
            </a:r>
            <a:r>
              <a:rPr lang="zh-CN" altLang="en-US" dirty="0">
                <a:solidFill>
                  <a:srgbClr val="295AA6"/>
                </a:solidFill>
              </a:rPr>
              <a:t>所示，完成如下操作：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）使用查找替换将“李凯”更正为“王凯”；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）填充 “出版社更正”列内容（使用</a:t>
            </a:r>
            <a:r>
              <a:rPr lang="en-US" altLang="zh-CN" dirty="0">
                <a:solidFill>
                  <a:srgbClr val="295AA6"/>
                </a:solidFill>
              </a:rPr>
              <a:t>REPLACE</a:t>
            </a:r>
            <a:r>
              <a:rPr lang="zh-CN" altLang="en-US" dirty="0">
                <a:solidFill>
                  <a:srgbClr val="295AA6"/>
                </a:solidFill>
              </a:rPr>
              <a:t>函数，将“北京电子出版社”更正为“北京工业出版社”），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）填充“销售额”列内容；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en-US" dirty="0">
                <a:solidFill>
                  <a:srgbClr val="295AA6"/>
                </a:solidFill>
              </a:rPr>
              <a:t>）在</a:t>
            </a:r>
            <a:r>
              <a:rPr lang="en-US" altLang="zh-CN" dirty="0">
                <a:solidFill>
                  <a:srgbClr val="295AA6"/>
                </a:solidFill>
              </a:rPr>
              <a:t>J3</a:t>
            </a:r>
            <a:r>
              <a:rPr lang="zh-CN" altLang="en-US" dirty="0">
                <a:solidFill>
                  <a:srgbClr val="295AA6"/>
                </a:solidFill>
              </a:rPr>
              <a:t>单元格中计算“销售额</a:t>
            </a:r>
            <a:r>
              <a:rPr lang="en-US" altLang="zh-CN" dirty="0">
                <a:solidFill>
                  <a:srgbClr val="295AA6"/>
                </a:solidFill>
              </a:rPr>
              <a:t>&gt;8000</a:t>
            </a:r>
            <a:r>
              <a:rPr lang="zh-CN" altLang="en-US" dirty="0">
                <a:solidFill>
                  <a:srgbClr val="295AA6"/>
                </a:solidFill>
              </a:rPr>
              <a:t>元数量”。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5</a:t>
            </a:r>
            <a:r>
              <a:rPr lang="zh-CN" altLang="en-US" dirty="0">
                <a:solidFill>
                  <a:srgbClr val="295AA6"/>
                </a:solidFill>
              </a:rPr>
              <a:t>）使用条件格式，为单价在</a:t>
            </a:r>
            <a:r>
              <a:rPr lang="en-US" altLang="zh-CN" dirty="0">
                <a:solidFill>
                  <a:srgbClr val="295AA6"/>
                </a:solidFill>
              </a:rPr>
              <a:t>50-100</a:t>
            </a:r>
            <a:r>
              <a:rPr lang="zh-CN" altLang="en-US" dirty="0">
                <a:solidFill>
                  <a:srgbClr val="295AA6"/>
                </a:solidFill>
              </a:rPr>
              <a:t>元的数据设置格式：红色文本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6</a:t>
            </a:r>
            <a:r>
              <a:rPr lang="zh-CN" altLang="en-US" dirty="0">
                <a:solidFill>
                  <a:srgbClr val="295AA6"/>
                </a:solidFill>
              </a:rPr>
              <a:t>）将工作表标签“</a:t>
            </a:r>
            <a:r>
              <a:rPr lang="en-US" altLang="zh-CN" dirty="0">
                <a:solidFill>
                  <a:srgbClr val="295AA6"/>
                </a:solidFill>
              </a:rPr>
              <a:t>sheet1”</a:t>
            </a:r>
            <a:r>
              <a:rPr lang="zh-CN" altLang="en-US" dirty="0">
                <a:solidFill>
                  <a:srgbClr val="295AA6"/>
                </a:solidFill>
              </a:rPr>
              <a:t>更名为“销售统计表”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</p:spTree>
    <p:extLst>
      <p:ext uri="{BB962C8B-B14F-4D97-AF65-F5344CB8AC3E}">
        <p14:creationId xmlns:p14="http://schemas.microsoft.com/office/powerpoint/2010/main" val="343734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  公式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  <p:sp>
        <p:nvSpPr>
          <p:cNvPr id="2" name="矩形 1"/>
          <p:cNvSpPr/>
          <p:nvPr/>
        </p:nvSpPr>
        <p:spPr>
          <a:xfrm>
            <a:off x="246584" y="699542"/>
            <a:ext cx="8429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【任务描述】</a:t>
            </a:r>
            <a:endParaRPr lang="zh-CN" altLang="zh-CN" dirty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学期</a:t>
            </a:r>
            <a:r>
              <a:rPr lang="zh-CN" altLang="en-US" dirty="0">
                <a:solidFill>
                  <a:srgbClr val="295AA6"/>
                </a:solidFill>
              </a:rPr>
              <a:t>结束后，教务处制作了学生成绩统计表，统计了学生语文、数学、英语各科成绩，数学成绩及格人数，</a:t>
            </a:r>
            <a:r>
              <a:rPr lang="en-US" altLang="zh-CN" dirty="0">
                <a:solidFill>
                  <a:srgbClr val="295AA6"/>
                </a:solidFill>
              </a:rPr>
              <a:t>60</a:t>
            </a:r>
            <a:r>
              <a:rPr lang="zh-CN" altLang="en-US" dirty="0">
                <a:solidFill>
                  <a:srgbClr val="295AA6"/>
                </a:solidFill>
              </a:rPr>
              <a:t>到</a:t>
            </a:r>
            <a:r>
              <a:rPr lang="en-US" altLang="zh-CN" dirty="0">
                <a:solidFill>
                  <a:srgbClr val="295AA6"/>
                </a:solidFill>
              </a:rPr>
              <a:t>80</a:t>
            </a:r>
            <a:r>
              <a:rPr lang="zh-CN" altLang="en-US" dirty="0">
                <a:solidFill>
                  <a:srgbClr val="295AA6"/>
                </a:solidFill>
              </a:rPr>
              <a:t>分人数</a:t>
            </a:r>
            <a:r>
              <a:rPr lang="zh-CN" altLang="en-US" dirty="0" smtClean="0">
                <a:solidFill>
                  <a:srgbClr val="295AA6"/>
                </a:solidFill>
              </a:rPr>
              <a:t>等</a:t>
            </a:r>
            <a:r>
              <a:rPr lang="en-US" altLang="zh-CN" dirty="0" smtClean="0">
                <a:solidFill>
                  <a:srgbClr val="295AA6"/>
                </a:solidFill>
              </a:rPr>
              <a:t>:</a:t>
            </a:r>
            <a:endParaRPr lang="zh-CN" altLang="zh-CN" dirty="0">
              <a:solidFill>
                <a:srgbClr val="295AA6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6898" y="4227934"/>
            <a:ext cx="83995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本</a:t>
            </a:r>
            <a:r>
              <a:rPr lang="zh-CN" altLang="en-US" dirty="0">
                <a:solidFill>
                  <a:srgbClr val="295AA6"/>
                </a:solidFill>
              </a:rPr>
              <a:t>次任务需能根据数据选择对应公式和函数进行计算和</a:t>
            </a:r>
            <a:r>
              <a:rPr lang="zh-CN" altLang="en-US" dirty="0" smtClean="0">
                <a:solidFill>
                  <a:srgbClr val="295AA6"/>
                </a:solidFill>
              </a:rPr>
              <a:t>统计</a:t>
            </a:r>
            <a:r>
              <a:rPr lang="zh-CN" altLang="en-US" dirty="0">
                <a:solidFill>
                  <a:srgbClr val="295AA6"/>
                </a:solidFill>
              </a:rPr>
              <a:t>。</a:t>
            </a:r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9672" y="1707654"/>
            <a:ext cx="5274310" cy="214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68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9542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【</a:t>
            </a:r>
            <a:r>
              <a:rPr lang="zh-CN" altLang="en-US" dirty="0">
                <a:solidFill>
                  <a:srgbClr val="295AA6"/>
                </a:solidFill>
              </a:rPr>
              <a:t>能力拓展</a:t>
            </a:r>
            <a:r>
              <a:rPr lang="en-US" altLang="zh-CN" dirty="0">
                <a:solidFill>
                  <a:srgbClr val="295AA6"/>
                </a:solidFill>
              </a:rPr>
              <a:t>】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 3</a:t>
            </a:r>
            <a:r>
              <a:rPr lang="en-US" altLang="zh-CN" dirty="0">
                <a:solidFill>
                  <a:srgbClr val="295AA6"/>
                </a:solidFill>
              </a:rPr>
              <a:t>. </a:t>
            </a:r>
            <a:r>
              <a:rPr lang="zh-CN" altLang="en-US" dirty="0">
                <a:solidFill>
                  <a:srgbClr val="295AA6"/>
                </a:solidFill>
              </a:rPr>
              <a:t>根据工资发放</a:t>
            </a:r>
            <a:r>
              <a:rPr lang="zh-CN" altLang="en-US" dirty="0" smtClean="0">
                <a:solidFill>
                  <a:srgbClr val="295AA6"/>
                </a:solidFill>
              </a:rPr>
              <a:t>表，</a:t>
            </a:r>
            <a:r>
              <a:rPr lang="zh-CN" altLang="en-US" dirty="0">
                <a:solidFill>
                  <a:srgbClr val="295AA6"/>
                </a:solidFill>
              </a:rPr>
              <a:t>完成如下操作</a:t>
            </a:r>
            <a:r>
              <a:rPr lang="zh-CN" altLang="en-US" dirty="0" smtClean="0">
                <a:solidFill>
                  <a:srgbClr val="295AA6"/>
                </a:solidFill>
              </a:rPr>
              <a:t>：</a:t>
            </a:r>
            <a:endParaRPr lang="zh-CN" altLang="en-US" dirty="0">
              <a:solidFill>
                <a:srgbClr val="295AA6"/>
              </a:solidFill>
            </a:endParaRPr>
          </a:p>
          <a:p>
            <a:r>
              <a:rPr lang="zh-CN" altLang="en-US" dirty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）将标题“合并及居中”后置于表格正上方，字体设置为黑体、加粗、</a:t>
            </a:r>
            <a:r>
              <a:rPr lang="en-US" altLang="zh-CN" dirty="0">
                <a:solidFill>
                  <a:srgbClr val="295AA6"/>
                </a:solidFill>
              </a:rPr>
              <a:t>20</a:t>
            </a:r>
            <a:r>
              <a:rPr lang="zh-CN" altLang="en-US" dirty="0">
                <a:solidFill>
                  <a:srgbClr val="295AA6"/>
                </a:solidFill>
              </a:rPr>
              <a:t>磅；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）利用公式计算出员工的“应发工资”</a:t>
            </a:r>
            <a:r>
              <a:rPr lang="zh-CN" altLang="en-US" dirty="0" smtClean="0">
                <a:solidFill>
                  <a:srgbClr val="295AA6"/>
                </a:solidFill>
              </a:rPr>
              <a:t>及 “实发金额”</a:t>
            </a:r>
            <a:r>
              <a:rPr lang="zh-CN" altLang="en-US" dirty="0">
                <a:solidFill>
                  <a:srgbClr val="295AA6"/>
                </a:solidFill>
              </a:rPr>
              <a:t>（提示：应发工资</a:t>
            </a:r>
            <a:r>
              <a:rPr lang="en-US" altLang="zh-CN" dirty="0">
                <a:solidFill>
                  <a:srgbClr val="295AA6"/>
                </a:solidFill>
              </a:rPr>
              <a:t>=</a:t>
            </a:r>
            <a:r>
              <a:rPr lang="zh-CN" altLang="en-US" dirty="0">
                <a:solidFill>
                  <a:srgbClr val="295AA6"/>
                </a:solidFill>
              </a:rPr>
              <a:t>基本工资</a:t>
            </a:r>
            <a:r>
              <a:rPr lang="en-US" altLang="zh-CN" dirty="0">
                <a:solidFill>
                  <a:srgbClr val="295AA6"/>
                </a:solidFill>
              </a:rPr>
              <a:t>+</a:t>
            </a:r>
            <a:r>
              <a:rPr lang="zh-CN" altLang="en-US" dirty="0">
                <a:solidFill>
                  <a:srgbClr val="295AA6"/>
                </a:solidFill>
              </a:rPr>
              <a:t>岗位津贴；</a:t>
            </a:r>
            <a:r>
              <a:rPr lang="zh-CN" altLang="en-US" dirty="0" smtClean="0">
                <a:solidFill>
                  <a:srgbClr val="295AA6"/>
                </a:solidFill>
              </a:rPr>
              <a:t>实发</a:t>
            </a:r>
            <a:r>
              <a:rPr lang="zh-CN" altLang="en-US" dirty="0">
                <a:solidFill>
                  <a:srgbClr val="295AA6"/>
                </a:solidFill>
              </a:rPr>
              <a:t>金额</a:t>
            </a:r>
            <a:r>
              <a:rPr lang="en-US" altLang="zh-CN" dirty="0">
                <a:solidFill>
                  <a:srgbClr val="295AA6"/>
                </a:solidFill>
              </a:rPr>
              <a:t>=</a:t>
            </a:r>
            <a:r>
              <a:rPr lang="zh-CN" altLang="en-US" dirty="0">
                <a:solidFill>
                  <a:srgbClr val="295AA6"/>
                </a:solidFill>
              </a:rPr>
              <a:t>应发工资</a:t>
            </a:r>
            <a:r>
              <a:rPr lang="en-US" altLang="zh-CN" dirty="0">
                <a:solidFill>
                  <a:srgbClr val="295AA6"/>
                </a:solidFill>
              </a:rPr>
              <a:t>—</a:t>
            </a:r>
            <a:r>
              <a:rPr lang="zh-CN" altLang="en-US" dirty="0">
                <a:solidFill>
                  <a:srgbClr val="295AA6"/>
                </a:solidFill>
              </a:rPr>
              <a:t>事（病）假扣款</a:t>
            </a:r>
            <a:r>
              <a:rPr lang="en-US" altLang="zh-CN" dirty="0">
                <a:solidFill>
                  <a:srgbClr val="295AA6"/>
                </a:solidFill>
              </a:rPr>
              <a:t>—</a:t>
            </a:r>
            <a:r>
              <a:rPr lang="zh-CN" altLang="en-US" dirty="0">
                <a:solidFill>
                  <a:srgbClr val="295AA6"/>
                </a:solidFill>
              </a:rPr>
              <a:t>旷工（违纪）扣款）；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）选择表格中</a:t>
            </a:r>
            <a:r>
              <a:rPr lang="zh-CN" altLang="en-US" dirty="0" smtClean="0">
                <a:solidFill>
                  <a:srgbClr val="295AA6"/>
                </a:solidFill>
              </a:rPr>
              <a:t>的</a:t>
            </a:r>
            <a:r>
              <a:rPr lang="en-US" altLang="zh-CN" dirty="0" smtClean="0">
                <a:solidFill>
                  <a:srgbClr val="295AA6"/>
                </a:solidFill>
              </a:rPr>
              <a:t>I3</a:t>
            </a:r>
            <a:r>
              <a:rPr lang="zh-CN" altLang="en-US" dirty="0" smtClean="0">
                <a:solidFill>
                  <a:srgbClr val="295AA6"/>
                </a:solidFill>
              </a:rPr>
              <a:t>：</a:t>
            </a:r>
            <a:r>
              <a:rPr lang="en-US" altLang="zh-CN" dirty="0" smtClean="0">
                <a:solidFill>
                  <a:srgbClr val="295AA6"/>
                </a:solidFill>
              </a:rPr>
              <a:t>I9</a:t>
            </a:r>
            <a:r>
              <a:rPr lang="zh-CN" altLang="en-US" dirty="0">
                <a:solidFill>
                  <a:srgbClr val="295AA6"/>
                </a:solidFill>
              </a:rPr>
              <a:t>区域，设置为货币人民币样式，并保留两位小数；</a:t>
            </a:r>
          </a:p>
          <a:p>
            <a:r>
              <a:rPr lang="zh-CN" altLang="en-US" dirty="0">
                <a:solidFill>
                  <a:srgbClr val="295AA6"/>
                </a:solidFill>
              </a:rPr>
              <a:t>为“工资发放表”（</a:t>
            </a:r>
            <a:r>
              <a:rPr lang="en-US" altLang="zh-CN" dirty="0">
                <a:solidFill>
                  <a:srgbClr val="295AA6"/>
                </a:solidFill>
              </a:rPr>
              <a:t>A1</a:t>
            </a:r>
            <a:r>
              <a:rPr lang="zh-CN" altLang="en-US" dirty="0" smtClean="0">
                <a:solidFill>
                  <a:srgbClr val="295AA6"/>
                </a:solidFill>
              </a:rPr>
              <a:t>：</a:t>
            </a:r>
            <a:r>
              <a:rPr lang="en-US" altLang="zh-CN" dirty="0" smtClean="0">
                <a:solidFill>
                  <a:srgbClr val="295AA6"/>
                </a:solidFill>
              </a:rPr>
              <a:t>I9</a:t>
            </a:r>
            <a:r>
              <a:rPr lang="zh-CN" altLang="en-US" dirty="0">
                <a:solidFill>
                  <a:srgbClr val="295AA6"/>
                </a:solidFill>
              </a:rPr>
              <a:t>区域）添加表格边框，外边框和内部均设置为黑色单实线。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（</a:t>
            </a:r>
            <a:r>
              <a:rPr lang="en-US" altLang="zh-CN" dirty="0">
                <a:solidFill>
                  <a:srgbClr val="295AA6"/>
                </a:solidFill>
              </a:rPr>
              <a:t>4</a:t>
            </a:r>
            <a:r>
              <a:rPr lang="zh-CN" altLang="en-US" dirty="0">
                <a:solidFill>
                  <a:srgbClr val="295AA6"/>
                </a:solidFill>
              </a:rPr>
              <a:t>）设置标题</a:t>
            </a:r>
            <a:r>
              <a:rPr lang="zh-CN" altLang="en-US" dirty="0" smtClean="0">
                <a:solidFill>
                  <a:srgbClr val="295AA6"/>
                </a:solidFill>
              </a:rPr>
              <a:t>行的</a:t>
            </a:r>
            <a:r>
              <a:rPr lang="zh-CN" altLang="en-US" dirty="0">
                <a:solidFill>
                  <a:srgbClr val="295AA6"/>
                </a:solidFill>
              </a:rPr>
              <a:t>行高为“</a:t>
            </a:r>
            <a:r>
              <a:rPr lang="en-US" altLang="zh-CN" dirty="0">
                <a:solidFill>
                  <a:srgbClr val="295AA6"/>
                </a:solidFill>
              </a:rPr>
              <a:t>30</a:t>
            </a:r>
            <a:r>
              <a:rPr lang="zh-CN" altLang="en-US" dirty="0">
                <a:solidFill>
                  <a:srgbClr val="295AA6"/>
                </a:solidFill>
              </a:rPr>
              <a:t>磅”。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-1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 smtClean="0">
                <a:solidFill>
                  <a:schemeClr val="bg1"/>
                </a:solidFill>
                <a:ea typeface="微软雅黑" pitchFamily="34" charset="-122"/>
              </a:rPr>
              <a:t>2.1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创建电子表格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简单数据表的制作</a:t>
            </a:r>
          </a:p>
        </p:txBody>
      </p:sp>
    </p:spTree>
    <p:extLst>
      <p:ext uri="{BB962C8B-B14F-4D97-AF65-F5344CB8AC3E}">
        <p14:creationId xmlns:p14="http://schemas.microsoft.com/office/powerpoint/2010/main" val="132253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827584" y="3867894"/>
            <a:ext cx="7560840" cy="702078"/>
          </a:xfrm>
        </p:spPr>
        <p:txBody>
          <a:bodyPr>
            <a:normAutofit fontScale="90000"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</a:rPr>
              <a:t>谢谢观看！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93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5555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【相关知识】</a:t>
            </a:r>
          </a:p>
        </p:txBody>
      </p:sp>
      <p:sp>
        <p:nvSpPr>
          <p:cNvPr id="6" name="矩形 5"/>
          <p:cNvSpPr/>
          <p:nvPr/>
        </p:nvSpPr>
        <p:spPr>
          <a:xfrm>
            <a:off x="251520" y="941275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95AA6"/>
                </a:solidFill>
              </a:rPr>
              <a:t>一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zh-CN" altLang="en-US" b="1" dirty="0">
                <a:solidFill>
                  <a:srgbClr val="295AA6"/>
                </a:solidFill>
              </a:rPr>
              <a:t>使用公式</a:t>
            </a:r>
          </a:p>
        </p:txBody>
      </p:sp>
      <p:sp>
        <p:nvSpPr>
          <p:cNvPr id="8" name="矩形 7"/>
          <p:cNvSpPr/>
          <p:nvPr/>
        </p:nvSpPr>
        <p:spPr>
          <a:xfrm>
            <a:off x="671119" y="1347614"/>
            <a:ext cx="79333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 公式</a:t>
            </a:r>
            <a:r>
              <a:rPr lang="zh-CN" altLang="en-US" dirty="0">
                <a:solidFill>
                  <a:srgbClr val="295AA6"/>
                </a:solidFill>
              </a:rPr>
              <a:t>一般在编辑栏中输入，首选首先选择单元格，然后在编辑栏中输入等号（</a:t>
            </a:r>
            <a:r>
              <a:rPr lang="en-US" altLang="zh-CN" dirty="0">
                <a:solidFill>
                  <a:srgbClr val="295AA6"/>
                </a:solidFill>
              </a:rPr>
              <a:t>=</a:t>
            </a:r>
            <a:r>
              <a:rPr lang="zh-CN" altLang="en-US" dirty="0">
                <a:solidFill>
                  <a:srgbClr val="295AA6"/>
                </a:solidFill>
              </a:rPr>
              <a:t>），再输入相应的运算元素和运算符，最后按</a:t>
            </a:r>
            <a:r>
              <a:rPr lang="zh-CN" altLang="en-US" dirty="0" smtClean="0">
                <a:solidFill>
                  <a:srgbClr val="295AA6"/>
                </a:solidFill>
              </a:rPr>
              <a:t>回车键。</a:t>
            </a:r>
            <a:endParaRPr lang="en-US" altLang="zh-CN" dirty="0" smtClean="0">
              <a:solidFill>
                <a:srgbClr val="295AA6"/>
              </a:solidFill>
            </a:endParaRP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 例如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=3+5+7</a:t>
            </a:r>
            <a:r>
              <a:rPr lang="zh-CN" altLang="en-US" dirty="0">
                <a:solidFill>
                  <a:srgbClr val="295AA6"/>
                </a:solidFill>
              </a:rPr>
              <a:t>或者</a:t>
            </a:r>
            <a:r>
              <a:rPr lang="en-US" altLang="zh-CN" dirty="0">
                <a:solidFill>
                  <a:srgbClr val="295AA6"/>
                </a:solidFill>
              </a:rPr>
              <a:t>=A1+B2</a:t>
            </a:r>
            <a:endParaRPr lang="zh-CN" altLang="en-US" dirty="0">
              <a:solidFill>
                <a:srgbClr val="295AA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  <p:sp>
        <p:nvSpPr>
          <p:cNvPr id="11" name="矩形 10"/>
          <p:cNvSpPr/>
          <p:nvPr/>
        </p:nvSpPr>
        <p:spPr>
          <a:xfrm>
            <a:off x="256418" y="2355726"/>
            <a:ext cx="1346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95AA6"/>
                </a:solidFill>
              </a:rPr>
              <a:t>二</a:t>
            </a:r>
            <a:r>
              <a:rPr lang="zh-CN" altLang="zh-CN" b="1" dirty="0" smtClean="0">
                <a:solidFill>
                  <a:srgbClr val="295AA6"/>
                </a:solidFill>
              </a:rPr>
              <a:t>、</a:t>
            </a:r>
            <a:r>
              <a:rPr lang="zh-CN" altLang="en-US" b="1" dirty="0">
                <a:solidFill>
                  <a:srgbClr val="295AA6"/>
                </a:solidFill>
              </a:rPr>
              <a:t>运算符</a:t>
            </a:r>
          </a:p>
        </p:txBody>
      </p:sp>
      <p:sp>
        <p:nvSpPr>
          <p:cNvPr id="12" name="矩形 11"/>
          <p:cNvSpPr/>
          <p:nvPr/>
        </p:nvSpPr>
        <p:spPr>
          <a:xfrm>
            <a:off x="671119" y="2859782"/>
            <a:ext cx="79333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295AA6"/>
                </a:solidFill>
              </a:rPr>
              <a:t>          </a:t>
            </a:r>
            <a:r>
              <a:rPr lang="en-US" altLang="zh-CN" dirty="0">
                <a:solidFill>
                  <a:srgbClr val="295AA6"/>
                </a:solidFill>
              </a:rPr>
              <a:t>Excel</a:t>
            </a:r>
            <a:r>
              <a:rPr lang="zh-CN" altLang="en-US" dirty="0">
                <a:solidFill>
                  <a:srgbClr val="295AA6"/>
                </a:solidFill>
              </a:rPr>
              <a:t>中有算术运算符、比较运算符、文本运算符和引用运算符四种。</a:t>
            </a:r>
          </a:p>
        </p:txBody>
      </p:sp>
    </p:spTree>
    <p:extLst>
      <p:ext uri="{BB962C8B-B14F-4D97-AF65-F5344CB8AC3E}">
        <p14:creationId xmlns:p14="http://schemas.microsoft.com/office/powerpoint/2010/main" val="164524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4256" y="996866"/>
            <a:ext cx="82986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 3</a:t>
            </a:r>
            <a:r>
              <a:rPr lang="en-US" altLang="zh-CN" dirty="0">
                <a:solidFill>
                  <a:srgbClr val="295AA6"/>
                </a:solidFill>
              </a:rPr>
              <a:t>. </a:t>
            </a:r>
            <a:r>
              <a:rPr lang="zh-CN" altLang="en-US" dirty="0">
                <a:solidFill>
                  <a:srgbClr val="295AA6"/>
                </a:solidFill>
              </a:rPr>
              <a:t>文本连接运算符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文本</a:t>
            </a:r>
            <a:r>
              <a:rPr lang="zh-CN" altLang="en-US" dirty="0">
                <a:solidFill>
                  <a:srgbClr val="295AA6"/>
                </a:solidFill>
              </a:rPr>
              <a:t>连接运算符“</a:t>
            </a:r>
            <a:r>
              <a:rPr lang="en-US" altLang="zh-CN" dirty="0">
                <a:solidFill>
                  <a:srgbClr val="295AA6"/>
                </a:solidFill>
              </a:rPr>
              <a:t>&amp;”</a:t>
            </a:r>
            <a:r>
              <a:rPr lang="zh-CN" altLang="en-US" dirty="0">
                <a:solidFill>
                  <a:srgbClr val="295AA6"/>
                </a:solidFill>
              </a:rPr>
              <a:t>，其作用是连接一个或多个文本，例如：</a:t>
            </a:r>
            <a:r>
              <a:rPr lang="en-US" altLang="zh-CN" dirty="0">
                <a:solidFill>
                  <a:srgbClr val="295AA6"/>
                </a:solidFill>
              </a:rPr>
              <a:t>=“</a:t>
            </a:r>
            <a:r>
              <a:rPr lang="zh-CN" altLang="en-US" dirty="0" smtClean="0">
                <a:solidFill>
                  <a:srgbClr val="295AA6"/>
                </a:solidFill>
              </a:rPr>
              <a:t>办公”</a:t>
            </a:r>
            <a:r>
              <a:rPr lang="en-US" altLang="zh-CN" dirty="0">
                <a:solidFill>
                  <a:srgbClr val="295AA6"/>
                </a:solidFill>
              </a:rPr>
              <a:t>&amp;“</a:t>
            </a:r>
            <a:r>
              <a:rPr lang="zh-CN" altLang="en-US" dirty="0" smtClean="0">
                <a:solidFill>
                  <a:srgbClr val="295AA6"/>
                </a:solidFill>
              </a:rPr>
              <a:t>自动化”</a:t>
            </a:r>
            <a:r>
              <a:rPr lang="zh-CN" altLang="en-US" dirty="0">
                <a:solidFill>
                  <a:srgbClr val="295AA6"/>
                </a:solidFill>
              </a:rPr>
              <a:t>的结果是</a:t>
            </a:r>
            <a:r>
              <a:rPr lang="en-US" altLang="zh-CN" dirty="0">
                <a:solidFill>
                  <a:srgbClr val="295AA6"/>
                </a:solidFill>
              </a:rPr>
              <a:t>=“</a:t>
            </a:r>
            <a:r>
              <a:rPr lang="zh-CN" altLang="en-US" dirty="0" smtClean="0">
                <a:solidFill>
                  <a:srgbClr val="295AA6"/>
                </a:solidFill>
              </a:rPr>
              <a:t>办公自动化”</a:t>
            </a:r>
            <a:r>
              <a:rPr lang="zh-CN" altLang="en-US" dirty="0">
                <a:solidFill>
                  <a:srgbClr val="295AA6"/>
                </a:solidFill>
              </a:rPr>
              <a:t>。 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 4</a:t>
            </a:r>
            <a:r>
              <a:rPr lang="en-US" altLang="zh-CN" dirty="0">
                <a:solidFill>
                  <a:srgbClr val="295AA6"/>
                </a:solidFill>
              </a:rPr>
              <a:t>. </a:t>
            </a:r>
            <a:r>
              <a:rPr lang="zh-CN" altLang="en-US" dirty="0">
                <a:solidFill>
                  <a:srgbClr val="295AA6"/>
                </a:solidFill>
              </a:rPr>
              <a:t>引用运算符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引用</a:t>
            </a:r>
            <a:r>
              <a:rPr lang="zh-CN" altLang="en-US" dirty="0">
                <a:solidFill>
                  <a:srgbClr val="295AA6"/>
                </a:solidFill>
              </a:rPr>
              <a:t>运算符主要用于对单元格区域进行合并计算。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）冒号（：）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区域</a:t>
            </a:r>
            <a:r>
              <a:rPr lang="zh-CN" altLang="en-US" dirty="0">
                <a:solidFill>
                  <a:srgbClr val="295AA6"/>
                </a:solidFill>
              </a:rPr>
              <a:t>运算符，例如：</a:t>
            </a:r>
            <a:r>
              <a:rPr lang="en-US" altLang="zh-CN" dirty="0">
                <a:solidFill>
                  <a:srgbClr val="295AA6"/>
                </a:solidFill>
              </a:rPr>
              <a:t>=A1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C3</a:t>
            </a:r>
            <a:r>
              <a:rPr lang="zh-CN" altLang="en-US" dirty="0">
                <a:solidFill>
                  <a:srgbClr val="295AA6"/>
                </a:solidFill>
              </a:rPr>
              <a:t>，表示对冒号两侧两个单元格之间区域所有单元格的引用，其引用单元格区域（红线区域）</a:t>
            </a: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2195736" y="3435846"/>
            <a:ext cx="3057525" cy="1228725"/>
            <a:chOff x="0" y="0"/>
            <a:chExt cx="30575" cy="1228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575" cy="12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3143" y="1809"/>
              <a:ext cx="20288" cy="5049"/>
            </a:xfrm>
            <a:prstGeom prst="rect">
              <a:avLst/>
            </a:prstGeom>
            <a:noFill/>
            <a:ln w="25400">
              <a:solidFill>
                <a:srgbClr val="C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</p:spTree>
    <p:extLst>
      <p:ext uri="{BB962C8B-B14F-4D97-AF65-F5344CB8AC3E}">
        <p14:creationId xmlns:p14="http://schemas.microsoft.com/office/powerpoint/2010/main" val="283272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4256" y="996866"/>
            <a:ext cx="82986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</a:t>
            </a:r>
            <a:r>
              <a:rPr lang="zh-CN" altLang="en-US" dirty="0" smtClean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2</a:t>
            </a:r>
            <a:r>
              <a:rPr lang="zh-CN" altLang="en-US" dirty="0">
                <a:solidFill>
                  <a:srgbClr val="295AA6"/>
                </a:solidFill>
              </a:rPr>
              <a:t>）逗号（，）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联合</a:t>
            </a:r>
            <a:r>
              <a:rPr lang="zh-CN" altLang="en-US" dirty="0">
                <a:solidFill>
                  <a:srgbClr val="295AA6"/>
                </a:solidFill>
              </a:rPr>
              <a:t>运算符， 将多个引用合为一个引用，例如：</a:t>
            </a:r>
            <a:r>
              <a:rPr lang="en-US" altLang="zh-CN" dirty="0">
                <a:solidFill>
                  <a:srgbClr val="295AA6"/>
                </a:solidFill>
              </a:rPr>
              <a:t>=SUM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A1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C3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D5</a:t>
            </a:r>
            <a:r>
              <a:rPr lang="zh-CN" altLang="en-US" dirty="0">
                <a:solidFill>
                  <a:srgbClr val="295AA6"/>
                </a:solidFill>
              </a:rPr>
              <a:t>），则是计算</a:t>
            </a:r>
            <a:r>
              <a:rPr lang="en-US" altLang="zh-CN" dirty="0">
                <a:solidFill>
                  <a:srgbClr val="295AA6"/>
                </a:solidFill>
              </a:rPr>
              <a:t>A1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C3</a:t>
            </a:r>
            <a:r>
              <a:rPr lang="zh-CN" altLang="en-US" dirty="0">
                <a:solidFill>
                  <a:srgbClr val="295AA6"/>
                </a:solidFill>
              </a:rPr>
              <a:t>区域中所有单元格的数值和，再加上</a:t>
            </a:r>
            <a:r>
              <a:rPr lang="en-US" altLang="zh-CN" dirty="0">
                <a:solidFill>
                  <a:srgbClr val="295AA6"/>
                </a:solidFill>
              </a:rPr>
              <a:t>D5</a:t>
            </a:r>
            <a:r>
              <a:rPr lang="zh-CN" altLang="en-US" dirty="0">
                <a:solidFill>
                  <a:srgbClr val="295AA6"/>
                </a:solidFill>
              </a:rPr>
              <a:t>单元格的数值总和。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（</a:t>
            </a:r>
            <a:r>
              <a:rPr lang="en-US" altLang="zh-CN" dirty="0">
                <a:solidFill>
                  <a:srgbClr val="295AA6"/>
                </a:solidFill>
              </a:rPr>
              <a:t>3</a:t>
            </a:r>
            <a:r>
              <a:rPr lang="zh-CN" altLang="en-US" dirty="0">
                <a:solidFill>
                  <a:srgbClr val="295AA6"/>
                </a:solidFill>
              </a:rPr>
              <a:t>）空格（ ）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交集</a:t>
            </a:r>
            <a:r>
              <a:rPr lang="zh-CN" altLang="en-US" dirty="0">
                <a:solidFill>
                  <a:srgbClr val="295AA6"/>
                </a:solidFill>
              </a:rPr>
              <a:t>运算符，在两个引用中取共有的单元格的引用。例如：</a:t>
            </a:r>
            <a:r>
              <a:rPr lang="en-US" altLang="zh-CN" dirty="0">
                <a:solidFill>
                  <a:srgbClr val="295AA6"/>
                </a:solidFill>
              </a:rPr>
              <a:t>= SUM</a:t>
            </a:r>
            <a:r>
              <a:rPr lang="zh-CN" altLang="en-US" dirty="0">
                <a:solidFill>
                  <a:srgbClr val="295AA6"/>
                </a:solidFill>
              </a:rPr>
              <a:t>（</a:t>
            </a:r>
            <a:r>
              <a:rPr lang="en-US" altLang="zh-CN" dirty="0">
                <a:solidFill>
                  <a:srgbClr val="295AA6"/>
                </a:solidFill>
              </a:rPr>
              <a:t>A1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C3 B2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D3</a:t>
            </a:r>
            <a:r>
              <a:rPr lang="zh-CN" altLang="en-US" dirty="0">
                <a:solidFill>
                  <a:srgbClr val="295AA6"/>
                </a:solidFill>
              </a:rPr>
              <a:t>），则是计算</a:t>
            </a:r>
            <a:r>
              <a:rPr lang="en-US" altLang="zh-CN" dirty="0">
                <a:solidFill>
                  <a:srgbClr val="295AA6"/>
                </a:solidFill>
              </a:rPr>
              <a:t>A1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C3</a:t>
            </a:r>
            <a:r>
              <a:rPr lang="zh-CN" altLang="en-US" dirty="0">
                <a:solidFill>
                  <a:srgbClr val="295AA6"/>
                </a:solidFill>
              </a:rPr>
              <a:t>和</a:t>
            </a:r>
            <a:r>
              <a:rPr lang="en-US" altLang="zh-CN" dirty="0">
                <a:solidFill>
                  <a:srgbClr val="295AA6"/>
                </a:solidFill>
              </a:rPr>
              <a:t>B2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D3</a:t>
            </a:r>
            <a:r>
              <a:rPr lang="zh-CN" altLang="en-US" dirty="0">
                <a:solidFill>
                  <a:srgbClr val="295AA6"/>
                </a:solidFill>
              </a:rPr>
              <a:t>两个区域的交叉区域（红线区域）的所有单元格数值和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2555776" y="3264585"/>
            <a:ext cx="3095625" cy="1247775"/>
            <a:chOff x="0" y="0"/>
            <a:chExt cx="30956" cy="1247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956" cy="12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>
              <a:spLocks noChangeArrowheads="1"/>
            </p:cNvSpPr>
            <p:nvPr/>
          </p:nvSpPr>
          <p:spPr bwMode="auto">
            <a:xfrm>
              <a:off x="14573" y="3714"/>
              <a:ext cx="8858" cy="2858"/>
            </a:xfrm>
            <a:prstGeom prst="rect">
              <a:avLst/>
            </a:prstGeom>
            <a:noFill/>
            <a:ln w="25400">
              <a:solidFill>
                <a:srgbClr val="C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9910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4256" y="996866"/>
            <a:ext cx="82986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 3</a:t>
            </a:r>
            <a:r>
              <a:rPr lang="en-US" altLang="zh-CN" dirty="0">
                <a:solidFill>
                  <a:srgbClr val="295AA6"/>
                </a:solidFill>
              </a:rPr>
              <a:t>. </a:t>
            </a:r>
            <a:r>
              <a:rPr lang="zh-CN" altLang="en-US" dirty="0">
                <a:solidFill>
                  <a:srgbClr val="295AA6"/>
                </a:solidFill>
              </a:rPr>
              <a:t>文本连接运算符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文本</a:t>
            </a:r>
            <a:r>
              <a:rPr lang="zh-CN" altLang="en-US" dirty="0">
                <a:solidFill>
                  <a:srgbClr val="295AA6"/>
                </a:solidFill>
              </a:rPr>
              <a:t>连接运算符“</a:t>
            </a:r>
            <a:r>
              <a:rPr lang="en-US" altLang="zh-CN" dirty="0">
                <a:solidFill>
                  <a:srgbClr val="295AA6"/>
                </a:solidFill>
              </a:rPr>
              <a:t>&amp;”</a:t>
            </a:r>
            <a:r>
              <a:rPr lang="zh-CN" altLang="en-US" dirty="0">
                <a:solidFill>
                  <a:srgbClr val="295AA6"/>
                </a:solidFill>
              </a:rPr>
              <a:t>，其作用是连接一个或多个文本，例如：</a:t>
            </a:r>
            <a:r>
              <a:rPr lang="en-US" altLang="zh-CN" dirty="0">
                <a:solidFill>
                  <a:srgbClr val="295AA6"/>
                </a:solidFill>
              </a:rPr>
              <a:t>=“</a:t>
            </a:r>
            <a:r>
              <a:rPr lang="zh-CN" altLang="en-US" dirty="0" smtClean="0">
                <a:solidFill>
                  <a:srgbClr val="295AA6"/>
                </a:solidFill>
              </a:rPr>
              <a:t>办公”</a:t>
            </a:r>
            <a:r>
              <a:rPr lang="en-US" altLang="zh-CN" dirty="0">
                <a:solidFill>
                  <a:srgbClr val="295AA6"/>
                </a:solidFill>
              </a:rPr>
              <a:t>&amp;“</a:t>
            </a:r>
            <a:r>
              <a:rPr lang="zh-CN" altLang="en-US" dirty="0" smtClean="0">
                <a:solidFill>
                  <a:srgbClr val="295AA6"/>
                </a:solidFill>
              </a:rPr>
              <a:t>自动化”</a:t>
            </a:r>
            <a:r>
              <a:rPr lang="zh-CN" altLang="en-US" dirty="0">
                <a:solidFill>
                  <a:srgbClr val="295AA6"/>
                </a:solidFill>
              </a:rPr>
              <a:t>的结果是</a:t>
            </a:r>
            <a:r>
              <a:rPr lang="en-US" altLang="zh-CN" dirty="0">
                <a:solidFill>
                  <a:srgbClr val="295AA6"/>
                </a:solidFill>
              </a:rPr>
              <a:t>=“</a:t>
            </a:r>
            <a:r>
              <a:rPr lang="zh-CN" altLang="en-US" dirty="0" smtClean="0">
                <a:solidFill>
                  <a:srgbClr val="295AA6"/>
                </a:solidFill>
              </a:rPr>
              <a:t>办公自动化”</a:t>
            </a:r>
            <a:r>
              <a:rPr lang="zh-CN" altLang="en-US" dirty="0">
                <a:solidFill>
                  <a:srgbClr val="295AA6"/>
                </a:solidFill>
              </a:rPr>
              <a:t>。 </a:t>
            </a:r>
          </a:p>
          <a:p>
            <a:r>
              <a:rPr lang="en-US" altLang="zh-CN" dirty="0" smtClean="0">
                <a:solidFill>
                  <a:srgbClr val="295AA6"/>
                </a:solidFill>
              </a:rPr>
              <a:t>         4</a:t>
            </a:r>
            <a:r>
              <a:rPr lang="en-US" altLang="zh-CN" dirty="0">
                <a:solidFill>
                  <a:srgbClr val="295AA6"/>
                </a:solidFill>
              </a:rPr>
              <a:t>. </a:t>
            </a:r>
            <a:r>
              <a:rPr lang="zh-CN" altLang="en-US" dirty="0">
                <a:solidFill>
                  <a:srgbClr val="295AA6"/>
                </a:solidFill>
              </a:rPr>
              <a:t>引用运算符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引用</a:t>
            </a:r>
            <a:r>
              <a:rPr lang="zh-CN" altLang="en-US" dirty="0">
                <a:solidFill>
                  <a:srgbClr val="295AA6"/>
                </a:solidFill>
              </a:rPr>
              <a:t>运算符主要用于对单元格区域进行合并计算。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（</a:t>
            </a:r>
            <a:r>
              <a:rPr lang="en-US" altLang="zh-CN" dirty="0">
                <a:solidFill>
                  <a:srgbClr val="295AA6"/>
                </a:solidFill>
              </a:rPr>
              <a:t>1</a:t>
            </a:r>
            <a:r>
              <a:rPr lang="zh-CN" altLang="en-US" dirty="0">
                <a:solidFill>
                  <a:srgbClr val="295AA6"/>
                </a:solidFill>
              </a:rPr>
              <a:t>）冒号（：）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区域</a:t>
            </a:r>
            <a:r>
              <a:rPr lang="zh-CN" altLang="en-US" dirty="0">
                <a:solidFill>
                  <a:srgbClr val="295AA6"/>
                </a:solidFill>
              </a:rPr>
              <a:t>运算符，例如：</a:t>
            </a:r>
            <a:r>
              <a:rPr lang="en-US" altLang="zh-CN" dirty="0">
                <a:solidFill>
                  <a:srgbClr val="295AA6"/>
                </a:solidFill>
              </a:rPr>
              <a:t>=A1</a:t>
            </a:r>
            <a:r>
              <a:rPr lang="zh-CN" altLang="en-US" dirty="0">
                <a:solidFill>
                  <a:srgbClr val="295AA6"/>
                </a:solidFill>
              </a:rPr>
              <a:t>：</a:t>
            </a:r>
            <a:r>
              <a:rPr lang="en-US" altLang="zh-CN" dirty="0">
                <a:solidFill>
                  <a:srgbClr val="295AA6"/>
                </a:solidFill>
              </a:rPr>
              <a:t>C3</a:t>
            </a:r>
            <a:r>
              <a:rPr lang="zh-CN" altLang="en-US" dirty="0">
                <a:solidFill>
                  <a:srgbClr val="295AA6"/>
                </a:solidFill>
              </a:rPr>
              <a:t>，表示对冒号两侧两个单元格之间区域所有单元格的引用，其引用单元格区域（红线区域）</a:t>
            </a: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2195736" y="3435846"/>
            <a:ext cx="3057525" cy="1228725"/>
            <a:chOff x="0" y="0"/>
            <a:chExt cx="30575" cy="1228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575" cy="12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3143" y="1809"/>
              <a:ext cx="20288" cy="5049"/>
            </a:xfrm>
            <a:prstGeom prst="rect">
              <a:avLst/>
            </a:prstGeom>
            <a:noFill/>
            <a:ln w="25400">
              <a:solidFill>
                <a:srgbClr val="C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</p:spTree>
    <p:extLst>
      <p:ext uri="{BB962C8B-B14F-4D97-AF65-F5344CB8AC3E}">
        <p14:creationId xmlns:p14="http://schemas.microsoft.com/office/powerpoint/2010/main" val="295047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9512" y="915566"/>
            <a:ext cx="85679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95AA6"/>
                </a:solidFill>
              </a:rPr>
              <a:t>          </a:t>
            </a:r>
            <a:r>
              <a:rPr lang="en-US" altLang="zh-CN" dirty="0">
                <a:solidFill>
                  <a:srgbClr val="295AA6"/>
                </a:solidFill>
              </a:rPr>
              <a:t>5. </a:t>
            </a:r>
            <a:r>
              <a:rPr lang="zh-CN" altLang="en-US" dirty="0">
                <a:solidFill>
                  <a:srgbClr val="295AA6"/>
                </a:solidFill>
              </a:rPr>
              <a:t>运算符优先级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如果</a:t>
            </a:r>
            <a:r>
              <a:rPr lang="zh-CN" altLang="en-US" dirty="0">
                <a:solidFill>
                  <a:srgbClr val="295AA6"/>
                </a:solidFill>
              </a:rPr>
              <a:t>一个公式中存在多个运算符，其运算符优先级为：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引用</a:t>
            </a:r>
            <a:r>
              <a:rPr lang="zh-CN" altLang="en-US" dirty="0">
                <a:solidFill>
                  <a:srgbClr val="295AA6"/>
                </a:solidFill>
              </a:rPr>
              <a:t>运算符</a:t>
            </a:r>
            <a:r>
              <a:rPr lang="en-US" altLang="zh-CN" dirty="0">
                <a:solidFill>
                  <a:srgbClr val="295AA6"/>
                </a:solidFill>
              </a:rPr>
              <a:t>---&gt;</a:t>
            </a:r>
            <a:r>
              <a:rPr lang="zh-CN" altLang="en-US" dirty="0">
                <a:solidFill>
                  <a:srgbClr val="295AA6"/>
                </a:solidFill>
              </a:rPr>
              <a:t>负号（</a:t>
            </a:r>
            <a:r>
              <a:rPr lang="en-US" altLang="zh-CN" dirty="0">
                <a:solidFill>
                  <a:srgbClr val="295AA6"/>
                </a:solidFill>
              </a:rPr>
              <a:t>-</a:t>
            </a:r>
            <a:r>
              <a:rPr lang="zh-CN" altLang="en-US" dirty="0">
                <a:solidFill>
                  <a:srgbClr val="295AA6"/>
                </a:solidFill>
              </a:rPr>
              <a:t>）</a:t>
            </a:r>
            <a:r>
              <a:rPr lang="en-US" altLang="zh-CN" dirty="0">
                <a:solidFill>
                  <a:srgbClr val="295AA6"/>
                </a:solidFill>
              </a:rPr>
              <a:t>---&gt;</a:t>
            </a:r>
            <a:r>
              <a:rPr lang="zh-CN" altLang="en-US" dirty="0">
                <a:solidFill>
                  <a:srgbClr val="295AA6"/>
                </a:solidFill>
              </a:rPr>
              <a:t>百分比（</a:t>
            </a:r>
            <a:r>
              <a:rPr lang="en-US" altLang="zh-CN" dirty="0">
                <a:solidFill>
                  <a:srgbClr val="295AA6"/>
                </a:solidFill>
              </a:rPr>
              <a:t>%</a:t>
            </a:r>
            <a:r>
              <a:rPr lang="zh-CN" altLang="en-US" dirty="0">
                <a:solidFill>
                  <a:srgbClr val="295AA6"/>
                </a:solidFill>
              </a:rPr>
              <a:t>）</a:t>
            </a:r>
            <a:r>
              <a:rPr lang="en-US" altLang="zh-CN" dirty="0">
                <a:solidFill>
                  <a:srgbClr val="295AA6"/>
                </a:solidFill>
              </a:rPr>
              <a:t>---&gt; </a:t>
            </a:r>
            <a:r>
              <a:rPr lang="zh-CN" altLang="en-US" dirty="0">
                <a:solidFill>
                  <a:srgbClr val="295AA6"/>
                </a:solidFill>
              </a:rPr>
              <a:t>乘方（</a:t>
            </a:r>
            <a:r>
              <a:rPr lang="en-US" altLang="zh-CN" dirty="0">
                <a:solidFill>
                  <a:srgbClr val="295AA6"/>
                </a:solidFill>
              </a:rPr>
              <a:t>^</a:t>
            </a:r>
            <a:r>
              <a:rPr lang="zh-CN" altLang="en-US" dirty="0">
                <a:solidFill>
                  <a:srgbClr val="295AA6"/>
                </a:solidFill>
              </a:rPr>
              <a:t>）</a:t>
            </a:r>
            <a:r>
              <a:rPr lang="en-US" altLang="zh-CN" dirty="0">
                <a:solidFill>
                  <a:srgbClr val="295AA6"/>
                </a:solidFill>
              </a:rPr>
              <a:t>---&gt;</a:t>
            </a:r>
            <a:r>
              <a:rPr lang="zh-CN" altLang="en-US" dirty="0">
                <a:solidFill>
                  <a:srgbClr val="295AA6"/>
                </a:solidFill>
              </a:rPr>
              <a:t>乘和除（*，</a:t>
            </a:r>
            <a:r>
              <a:rPr lang="en-US" altLang="zh-CN" dirty="0">
                <a:solidFill>
                  <a:srgbClr val="295AA6"/>
                </a:solidFill>
              </a:rPr>
              <a:t>/</a:t>
            </a:r>
            <a:r>
              <a:rPr lang="zh-CN" altLang="en-US" dirty="0">
                <a:solidFill>
                  <a:srgbClr val="295AA6"/>
                </a:solidFill>
              </a:rPr>
              <a:t>） </a:t>
            </a:r>
          </a:p>
          <a:p>
            <a:r>
              <a:rPr lang="en-US" altLang="zh-CN" dirty="0">
                <a:solidFill>
                  <a:srgbClr val="295AA6"/>
                </a:solidFill>
              </a:rPr>
              <a:t>---&gt;</a:t>
            </a:r>
            <a:r>
              <a:rPr lang="zh-CN" altLang="en-US" dirty="0">
                <a:solidFill>
                  <a:srgbClr val="295AA6"/>
                </a:solidFill>
              </a:rPr>
              <a:t>加和减（</a:t>
            </a:r>
            <a:r>
              <a:rPr lang="en-US" altLang="zh-CN" dirty="0">
                <a:solidFill>
                  <a:srgbClr val="295AA6"/>
                </a:solidFill>
              </a:rPr>
              <a:t>+</a:t>
            </a:r>
            <a:r>
              <a:rPr lang="zh-CN" altLang="en-US" dirty="0">
                <a:solidFill>
                  <a:srgbClr val="295AA6"/>
                </a:solidFill>
              </a:rPr>
              <a:t>，</a:t>
            </a:r>
            <a:r>
              <a:rPr lang="en-US" altLang="zh-CN" dirty="0">
                <a:solidFill>
                  <a:srgbClr val="295AA6"/>
                </a:solidFill>
              </a:rPr>
              <a:t>-</a:t>
            </a:r>
            <a:r>
              <a:rPr lang="zh-CN" altLang="en-US" dirty="0">
                <a:solidFill>
                  <a:srgbClr val="295AA6"/>
                </a:solidFill>
              </a:rPr>
              <a:t>）</a:t>
            </a:r>
            <a:r>
              <a:rPr lang="en-US" altLang="zh-CN" dirty="0">
                <a:solidFill>
                  <a:srgbClr val="295AA6"/>
                </a:solidFill>
              </a:rPr>
              <a:t>---&gt;</a:t>
            </a:r>
            <a:r>
              <a:rPr lang="zh-CN" altLang="en-US" dirty="0">
                <a:solidFill>
                  <a:srgbClr val="295AA6"/>
                </a:solidFill>
              </a:rPr>
              <a:t>文本连接运算符（</a:t>
            </a:r>
            <a:r>
              <a:rPr lang="en-US" altLang="zh-CN" dirty="0">
                <a:solidFill>
                  <a:srgbClr val="295AA6"/>
                </a:solidFill>
              </a:rPr>
              <a:t>&amp;</a:t>
            </a:r>
            <a:r>
              <a:rPr lang="zh-CN" altLang="en-US" dirty="0">
                <a:solidFill>
                  <a:srgbClr val="295AA6"/>
                </a:solidFill>
              </a:rPr>
              <a:t>）</a:t>
            </a:r>
            <a:r>
              <a:rPr lang="en-US" altLang="zh-CN" dirty="0">
                <a:solidFill>
                  <a:srgbClr val="295AA6"/>
                </a:solidFill>
              </a:rPr>
              <a:t>---&gt;</a:t>
            </a:r>
            <a:r>
              <a:rPr lang="zh-CN" altLang="en-US" dirty="0">
                <a:solidFill>
                  <a:srgbClr val="295AA6"/>
                </a:solidFill>
              </a:rPr>
              <a:t>比较运算符。</a:t>
            </a:r>
          </a:p>
          <a:p>
            <a:r>
              <a:rPr lang="zh-CN" altLang="en-US" dirty="0" smtClean="0">
                <a:solidFill>
                  <a:srgbClr val="295AA6"/>
                </a:solidFill>
              </a:rPr>
              <a:t>         如</a:t>
            </a:r>
            <a:r>
              <a:rPr lang="zh-CN" altLang="en-US" dirty="0">
                <a:solidFill>
                  <a:srgbClr val="295AA6"/>
                </a:solidFill>
              </a:rPr>
              <a:t>运算符优先级相同，则从左到右进行</a:t>
            </a:r>
            <a:r>
              <a:rPr lang="zh-CN" altLang="en-US" dirty="0" smtClean="0">
                <a:solidFill>
                  <a:srgbClr val="295AA6"/>
                </a:solidFill>
              </a:rPr>
              <a:t>计算，可以</a:t>
            </a:r>
            <a:r>
              <a:rPr lang="zh-CN" altLang="en-US" dirty="0">
                <a:solidFill>
                  <a:srgbClr val="295AA6"/>
                </a:solidFill>
              </a:rPr>
              <a:t>使用括号将公式中需要先计算的部分括起来优先计算</a:t>
            </a:r>
            <a:endParaRPr lang="en-US" altLang="zh-CN" dirty="0">
              <a:solidFill>
                <a:srgbClr val="295AA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-1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任务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2.2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  公式与函数的应用</a:t>
            </a:r>
            <a:r>
              <a:rPr lang="en-US" altLang="zh-CN" sz="2400" dirty="0">
                <a:solidFill>
                  <a:schemeClr val="bg1"/>
                </a:solidFill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ea typeface="微软雅黑" pitchFamily="34" charset="-122"/>
              </a:rPr>
              <a:t>学生成绩表计算和统计</a:t>
            </a:r>
          </a:p>
        </p:txBody>
      </p:sp>
    </p:spTree>
    <p:extLst>
      <p:ext uri="{BB962C8B-B14F-4D97-AF65-F5344CB8AC3E}">
        <p14:creationId xmlns:p14="http://schemas.microsoft.com/office/powerpoint/2010/main" val="317899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r">
          <a:spcBef>
            <a:spcPct val="0"/>
          </a:spcBef>
          <a:defRPr sz="2400" dirty="0">
            <a:solidFill>
              <a:schemeClr val="bg1"/>
            </a:solidFill>
            <a:latin typeface="+mj-lt"/>
            <a:ea typeface="微软雅黑" pitchFamily="34" charset="-122"/>
            <a:cs typeface="+mj-cs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647</TotalTime>
  <Words>3973</Words>
  <Application>Microsoft Office PowerPoint</Application>
  <PresentationFormat>全屏显示(16:9)</PresentationFormat>
  <Paragraphs>270</Paragraphs>
  <Slides>41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Office 主题​​</vt:lpstr>
      <vt:lpstr>办公自动化2010项目化教程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Lenovo User</cp:lastModifiedBy>
  <cp:revision>90</cp:revision>
  <dcterms:created xsi:type="dcterms:W3CDTF">2012-12-10T14:51:58Z</dcterms:created>
  <dcterms:modified xsi:type="dcterms:W3CDTF">2015-09-28T05:20:25Z</dcterms:modified>
</cp:coreProperties>
</file>