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54" r:id="rId3"/>
    <p:sldId id="353" r:id="rId4"/>
    <p:sldId id="363" r:id="rId5"/>
    <p:sldId id="364" r:id="rId6"/>
    <p:sldId id="365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/>
    <p:restoredTop sz="94660"/>
  </p:normalViewPr>
  <p:slideViewPr>
    <p:cSldViewPr snapToGrid="0" showGuides="1">
      <p:cViewPr varScale="1">
        <p:scale>
          <a:sx n="76" d="100"/>
          <a:sy n="76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93FA14-5D88-4762-87C9-DD6EE69ACC9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5238B9-757B-424C-9615-774CDFCD623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3" name="组合 7"/>
          <p:cNvGrpSpPr/>
          <p:nvPr/>
        </p:nvGrpSpPr>
        <p:grpSpPr>
          <a:xfrm>
            <a:off x="117475" y="115888"/>
            <a:ext cx="4856163" cy="990600"/>
            <a:chOff x="152400" y="228600"/>
            <a:chExt cx="5456903" cy="990600"/>
          </a:xfrm>
        </p:grpSpPr>
        <p:pic>
          <p:nvPicPr>
            <p:cNvPr id="3074" name="Picture 3" descr="学院标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400" y="228600"/>
              <a:ext cx="1117294" cy="990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" name="Rectangle 4"/>
            <p:cNvSpPr/>
            <p:nvPr/>
          </p:nvSpPr>
          <p:spPr>
            <a:xfrm>
              <a:off x="1189703" y="411088"/>
              <a:ext cx="4419600" cy="609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r>
                <a:rPr lang="en-US" altLang="zh-CN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</a:t>
              </a:r>
              <a:r>
                <a:rPr lang="zh-CN" altLang="en-US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湖南水利水电职业技术学院</a:t>
              </a:r>
              <a:br>
                <a:rPr lang="zh-CN" altLang="en-US" sz="2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</a:br>
              <a:r>
                <a:rPr lang="en-US" altLang="zh-CN" sz="1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Hunan Technical College of Water Resources and Hydro Power</a:t>
              </a: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lvl="0" indent="0" algn="r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646517" y="3004434"/>
            <a:ext cx="7908077" cy="5791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知识四</a:t>
            </a:r>
            <a:r>
              <a:rPr kumimoji="0" lang="zh-CN" altLang="en-US" sz="3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：降低接地电阻的措施</a:t>
            </a:r>
            <a:endParaRPr kumimoji="0" lang="zh-CN" altLang="en-US" sz="3200" b="0" i="0" u="none" strike="noStrike" kern="1200" cap="none" spc="0" normalizeH="0" baseline="0" noProof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3077" name="Rectangle 4"/>
          <p:cNvSpPr/>
          <p:nvPr/>
        </p:nvSpPr>
        <p:spPr>
          <a:xfrm>
            <a:off x="5641975" y="6419850"/>
            <a:ext cx="3868738" cy="393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学习情境</a:t>
            </a:r>
            <a:r>
              <a:rPr lang="en-US" altLang="zh-CN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：防雷与接地系统设计</a:t>
            </a:r>
            <a:endParaRPr lang="zh-CN" altLang="en-US" dirty="0">
              <a:solidFill>
                <a:srgbClr val="1B5C9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4876800" y="1057910"/>
            <a:ext cx="4329430" cy="42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知识</a:t>
            </a:r>
            <a:r>
              <a:rPr kumimoji="0" lang="zh-CN" altLang="en-US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点</a:t>
            </a:r>
            <a:r>
              <a:rPr kumimoji="0" lang="en-US" altLang="zh-CN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4</a:t>
            </a:r>
            <a:r>
              <a:rPr kumimoji="0" lang="zh-CN" altLang="en-US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：降低接地电阻的措施</a:t>
            </a:r>
            <a:endParaRPr kumimoji="0" lang="zh-CN" altLang="en-US" sz="2200" b="0" i="0" u="none" strike="noStrike" kern="1200" cap="none" spc="0" normalizeH="0" baseline="0" noProof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grpSp>
        <p:nvGrpSpPr>
          <p:cNvPr id="4098" name="组合 7"/>
          <p:cNvGrpSpPr/>
          <p:nvPr/>
        </p:nvGrpSpPr>
        <p:grpSpPr>
          <a:xfrm>
            <a:off x="117475" y="115888"/>
            <a:ext cx="4856163" cy="990600"/>
            <a:chOff x="152400" y="228600"/>
            <a:chExt cx="5456903" cy="990600"/>
          </a:xfrm>
        </p:grpSpPr>
        <p:pic>
          <p:nvPicPr>
            <p:cNvPr id="4099" name="Picture 3" descr="学院标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400" y="228600"/>
              <a:ext cx="1117294" cy="990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Rectangle 4"/>
            <p:cNvSpPr/>
            <p:nvPr/>
          </p:nvSpPr>
          <p:spPr>
            <a:xfrm>
              <a:off x="1189703" y="411088"/>
              <a:ext cx="4419600" cy="609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r>
                <a:rPr lang="en-US" altLang="zh-CN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</a:t>
              </a:r>
              <a:r>
                <a:rPr lang="zh-CN" altLang="en-US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湖南水利水电职业技术学院</a:t>
              </a:r>
              <a:br>
                <a:rPr lang="zh-CN" altLang="en-US" sz="2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</a:br>
              <a:r>
                <a:rPr lang="en-US" altLang="zh-CN" sz="1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Hunan Technical College of Water Resources and Hydro Power</a:t>
              </a: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lvl="0" indent="0" algn="r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6" name="Line 16" descr="© INSCALE GmbH, 21.06.2010"/>
          <p:cNvSpPr>
            <a:spLocks noChangeShapeType="1"/>
          </p:cNvSpPr>
          <p:nvPr/>
        </p:nvSpPr>
        <p:spPr bwMode="gray">
          <a:xfrm flipV="1">
            <a:off x="5797550" y="1462088"/>
            <a:ext cx="3346450" cy="26988"/>
          </a:xfrm>
          <a:prstGeom prst="line">
            <a:avLst/>
          </a:prstGeom>
          <a:noFill/>
          <a:ln w="19050">
            <a:solidFill>
              <a:srgbClr val="868282"/>
            </a:solidFill>
            <a:prstDash val="sysDot"/>
            <a:round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102" name="Rectangle 4"/>
          <p:cNvSpPr/>
          <p:nvPr/>
        </p:nvSpPr>
        <p:spPr>
          <a:xfrm>
            <a:off x="5641975" y="6419850"/>
            <a:ext cx="3868738" cy="393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学习情境</a:t>
            </a:r>
            <a:r>
              <a:rPr lang="en-US" altLang="zh-CN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：防雷与接地系统设计</a:t>
            </a:r>
            <a:endParaRPr lang="zh-CN" altLang="en-US" dirty="0">
              <a:solidFill>
                <a:srgbClr val="1B5C9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63830" y="1692910"/>
            <a:ext cx="881634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150000"/>
              </a:lnSpc>
            </a:pPr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黑体" panose="02010600030101010101" charset="-122"/>
              </a:rPr>
              <a:t>外引接地</a:t>
            </a:r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    在高土壤电阻率地区，当接地装置接地电阻难以满足要求，且附件有可设置人工接地装置的低土壤电阻率地区或水源，可采取引外接接地措施降低接地电阻。为了减小接地阴险的阻抗压降，提高引外接地体的利用效果，通过技术经济比较，可采用增大引外导体截面，增加导体根数，或采用铜导体和电缆引线等措施。</a:t>
            </a:r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黑体" panose="02010600030101010101" charset="-122"/>
              </a:rPr>
              <a:t>  </a:t>
            </a:r>
            <a:endParaRPr lang="zh-CN" altLang="en-US" sz="2000" b="0" u="none">
              <a:latin typeface="楷体_GB2312" panose="02010609030101010101" pitchFamily="49" charset="-122"/>
              <a:ea typeface="楷体_GB2312" panose="02010609030101010101" pitchFamily="49" charset="-122"/>
              <a:cs typeface="黑体" panose="02010600030101010101" charset="-122"/>
            </a:endParaRPr>
          </a:p>
          <a:p>
            <a:pPr marL="0" indent="0" algn="l">
              <a:lnSpc>
                <a:spcPct val="150000"/>
              </a:lnSpc>
            </a:pPr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黑体" panose="02010600030101010101" charset="-122"/>
              </a:rPr>
              <a:t> </a:t>
            </a:r>
            <a:endParaRPr lang="zh-CN" altLang="en-US" sz="2000" b="0" u="none">
              <a:latin typeface="楷体_GB2312" panose="02010609030101010101" pitchFamily="49" charset="-122"/>
              <a:ea typeface="楷体_GB2312" panose="02010609030101010101" pitchFamily="49" charset="-122"/>
              <a:cs typeface="黑体" panose="02010600030101010101" charset="-122"/>
            </a:endParaRPr>
          </a:p>
          <a:p>
            <a:pPr marL="0" indent="0" algn="l">
              <a:lnSpc>
                <a:spcPct val="150000"/>
              </a:lnSpc>
            </a:pP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288290" y="1231900"/>
            <a:ext cx="855408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150000"/>
              </a:lnSpc>
            </a:pPr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黑体" panose="02010600030101010101" charset="-122"/>
              </a:rPr>
              <a:t>深井接地</a:t>
            </a:r>
            <a:r>
              <a:rPr lang="zh-CN" altLang="en-US" sz="2000" b="0" u="none"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   当发电厂或变电所及其附近，地下深处土壤电阻率较低或有地下水，而地表层土壤电阻率很高时，采用深井接地对减少接地装置接地电阻的效果较为显著，可采用深井接地。   深井接地体宜延伸至地下水位以下和地层中电阻率较低处，同时，其水平间距宜大于深埋深度，以减少相互屏蔽影响，提高各接地体的利用率。深埋接地体宜设置在接地网以外地区或地网的边缘，不宜设置在边坡上。</a:t>
            </a:r>
            <a:endParaRPr lang="zh-CN" altLang="en-US" sz="20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6800" y="1057910"/>
            <a:ext cx="4329430" cy="42672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知识</a:t>
            </a:r>
            <a:r>
              <a:rPr kumimoji="0" lang="zh-CN" altLang="en-US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点</a:t>
            </a:r>
            <a:r>
              <a:rPr kumimoji="0" lang="en-US" altLang="zh-CN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4</a:t>
            </a:r>
            <a:r>
              <a:rPr kumimoji="0" lang="zh-CN" altLang="en-US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：降低接地电阻的措施</a:t>
            </a:r>
            <a:endParaRPr kumimoji="0" lang="zh-CN" altLang="en-US" sz="2200" b="0" i="0" u="none" strike="noStrike" kern="1200" cap="none" spc="0" normalizeH="0" baseline="0" noProof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grpSp>
        <p:nvGrpSpPr>
          <p:cNvPr id="4098" name="组合 7"/>
          <p:cNvGrpSpPr/>
          <p:nvPr/>
        </p:nvGrpSpPr>
        <p:grpSpPr>
          <a:xfrm>
            <a:off x="117475" y="115888"/>
            <a:ext cx="4856163" cy="990600"/>
            <a:chOff x="152400" y="228600"/>
            <a:chExt cx="5456903" cy="990600"/>
          </a:xfrm>
        </p:grpSpPr>
        <p:pic>
          <p:nvPicPr>
            <p:cNvPr id="4099" name="Picture 3" descr="学院标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400" y="228600"/>
              <a:ext cx="1117294" cy="990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Rectangle 4"/>
            <p:cNvSpPr/>
            <p:nvPr/>
          </p:nvSpPr>
          <p:spPr>
            <a:xfrm>
              <a:off x="1189703" y="411088"/>
              <a:ext cx="4419600" cy="609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r>
                <a:rPr lang="en-US" altLang="zh-CN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</a:t>
              </a:r>
              <a:r>
                <a:rPr lang="zh-CN" altLang="en-US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湖南水利水电职业技术学院</a:t>
              </a:r>
              <a:br>
                <a:rPr lang="zh-CN" altLang="en-US" sz="2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</a:br>
              <a:r>
                <a:rPr lang="en-US" altLang="zh-CN" sz="1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Hunan Technical College of Water Resources and Hydro Power</a:t>
              </a: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lvl="0" indent="0" algn="r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4102" name="Rectangle 4"/>
          <p:cNvSpPr/>
          <p:nvPr/>
        </p:nvSpPr>
        <p:spPr>
          <a:xfrm>
            <a:off x="5641975" y="6419850"/>
            <a:ext cx="3868738" cy="393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学习情境</a:t>
            </a:r>
            <a:r>
              <a:rPr lang="en-US" altLang="zh-CN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：防雷与接地系统设计</a:t>
            </a:r>
            <a:endParaRPr lang="zh-CN" altLang="en-US" dirty="0">
              <a:solidFill>
                <a:srgbClr val="1B5C9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46685" y="951230"/>
            <a:ext cx="8127365" cy="5257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>
              <a:lnSpc>
                <a:spcPct val="150000"/>
              </a:lnSpc>
            </a:pPr>
            <a:r>
              <a:rPr lang="zh-CN" altLang="en-US" b="0" u="none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人工降阻</a:t>
            </a:r>
            <a:r>
              <a:rPr lang="zh-CN" altLang="en-US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</a:t>
            </a:r>
            <a:r>
              <a:rPr lang="zh-CN" altLang="en-US" sz="1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在不可采用深井接地和外引接地的地方，当地网面积不大时，可根据现场情况和技术经济比较，因地制宜的采用人工降阻措施来降低电阻。人工降阻措施包括使用降阻剂和低电阻率材料替换。    在接地体周围加入降阻剂，以扩大接地体尺寸和降低接地体与土壤的接触电阻，改善其传导性能。降阻剂一般有化学降阻剂和膨润土。人工降阻对于减小单个或集中接地体的工频接地电阻具有显著效果，对小面积地网也有一定效果。但对减小接地体冲击接地电阻的效果不如工频接地电阻显著。冲击电流越大，效果越差。   对集中接地体宜采用置换材料的方法降低接地电阻。要因地制宜，就近取材。所用置换材料应该是电阻率低，不易流失、性能稳定、易于吸收和保持水分，且无明显腐蚀作用的，并应施工简单，经济合理。通常采用低电阻率的粘土。置换材料填入人工接地坑（沟）时，应分层捣紧。    人工降阻成本高，且仅对单个或集中接地体的工频接地电阻具有显著效果，对小地网页有一定效果，对大、中型地网没有任何作用，可针对工程情况适当采用。</a:t>
            </a:r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4876800" y="1057910"/>
            <a:ext cx="4329430" cy="42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知识</a:t>
            </a:r>
            <a:r>
              <a:rPr kumimoji="0" lang="zh-CN" altLang="en-US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点</a:t>
            </a:r>
            <a:r>
              <a:rPr kumimoji="0" lang="en-US" altLang="zh-CN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4</a:t>
            </a:r>
            <a:r>
              <a:rPr kumimoji="0" lang="zh-CN" altLang="en-US" sz="2200" b="0" i="0" u="none" strike="noStrike" kern="1200" cap="none" spc="0" normalizeH="0" baseline="0" noProof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：降低接地电阻的措施</a:t>
            </a:r>
            <a:endParaRPr kumimoji="0" lang="zh-CN" altLang="en-US" sz="2200" b="0" i="0" u="none" strike="noStrike" kern="1200" cap="none" spc="0" normalizeH="0" baseline="0" noProof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grpSp>
        <p:nvGrpSpPr>
          <p:cNvPr id="4098" name="组合 7"/>
          <p:cNvGrpSpPr/>
          <p:nvPr/>
        </p:nvGrpSpPr>
        <p:grpSpPr>
          <a:xfrm>
            <a:off x="117475" y="115888"/>
            <a:ext cx="4856163" cy="990600"/>
            <a:chOff x="152400" y="228600"/>
            <a:chExt cx="5456903" cy="990600"/>
          </a:xfrm>
        </p:grpSpPr>
        <p:pic>
          <p:nvPicPr>
            <p:cNvPr id="4099" name="Picture 3" descr="学院标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2400" y="228600"/>
              <a:ext cx="1117294" cy="990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Rectangle 4"/>
            <p:cNvSpPr/>
            <p:nvPr/>
          </p:nvSpPr>
          <p:spPr>
            <a:xfrm>
              <a:off x="1189703" y="411088"/>
              <a:ext cx="4419600" cy="609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r>
                <a:rPr lang="en-US" altLang="zh-CN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  </a:t>
              </a:r>
              <a:r>
                <a:rPr lang="zh-CN" altLang="en-US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湖南水利水电职业技术学院</a:t>
              </a:r>
              <a:br>
                <a:rPr lang="zh-CN" altLang="en-US" sz="2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</a:br>
              <a:r>
                <a:rPr lang="en-US" altLang="zh-CN" sz="1100" dirty="0">
                  <a:solidFill>
                    <a:srgbClr val="1B5C9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Hunan Technical College of Water Resources and Hydro Power</a:t>
              </a: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lvl="0" indent="0" algn="r" eaLnBrk="0" hangingPunct="0">
                <a:spcBef>
                  <a:spcPct val="20000"/>
                </a:spcBef>
                <a:buClr>
                  <a:schemeClr val="hlink"/>
                </a:buClr>
                <a:buSzPct val="75000"/>
                <a:buFont typeface="MS PGothic" panose="020B0600070205080204" pitchFamily="34" charset="-128"/>
                <a:buNone/>
              </a:pPr>
              <a:endParaRPr lang="en-US" altLang="zh-CN" sz="1100" dirty="0">
                <a:solidFill>
                  <a:srgbClr val="1B5C9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4102" name="Rectangle 4"/>
          <p:cNvSpPr/>
          <p:nvPr/>
        </p:nvSpPr>
        <p:spPr>
          <a:xfrm>
            <a:off x="5641975" y="6419850"/>
            <a:ext cx="3868738" cy="393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学习情境</a:t>
            </a:r>
            <a:r>
              <a:rPr lang="en-US" altLang="zh-CN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dirty="0">
                <a:solidFill>
                  <a:srgbClr val="1B5C9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：防雷与接地系统设计</a:t>
            </a:r>
            <a:endParaRPr lang="zh-CN" altLang="en-US" dirty="0">
              <a:solidFill>
                <a:srgbClr val="1B5C9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WPS 演示</Application>
  <PresentationFormat>在屏幕上显示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 Light</vt:lpstr>
      <vt:lpstr>Times New Roman</vt:lpstr>
      <vt:lpstr>楷体_GB2312</vt:lpstr>
      <vt:lpstr>MS PGothic</vt:lpstr>
      <vt:lpstr>华文琥珀</vt:lpstr>
      <vt:lpstr>微软雅黑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164</cp:revision>
  <dcterms:created xsi:type="dcterms:W3CDTF">2015-08-28T01:31:07Z</dcterms:created>
  <dcterms:modified xsi:type="dcterms:W3CDTF">2017-03-21T09:48:14Z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