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2"/>
  </p:notesMasterIdLst>
  <p:sldIdLst>
    <p:sldId id="550" r:id="rId2"/>
    <p:sldId id="555" r:id="rId3"/>
    <p:sldId id="611" r:id="rId4"/>
    <p:sldId id="613" r:id="rId5"/>
    <p:sldId id="614" r:id="rId6"/>
    <p:sldId id="612" r:id="rId7"/>
    <p:sldId id="615" r:id="rId8"/>
    <p:sldId id="609" r:id="rId9"/>
    <p:sldId id="610" r:id="rId10"/>
    <p:sldId id="60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96" autoAdjust="0"/>
    <p:restoredTop sz="94718" autoAdjust="0"/>
  </p:normalViewPr>
  <p:slideViewPr>
    <p:cSldViewPr>
      <p:cViewPr>
        <p:scale>
          <a:sx n="50" d="100"/>
          <a:sy n="50" d="100"/>
        </p:scale>
        <p:origin x="-300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9DA9EE0-E77B-45FB-8933-46AFBCB85F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431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A7FCCC98-071B-4CE4-A87B-B172A89AD74E}" type="datetime1">
              <a:rPr lang="zh-CN" altLang="en-US"/>
              <a:pPr>
                <a:defRPr/>
              </a:pPr>
              <a:t>2014-6-9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ea typeface="宋体" pitchFamily="2" charset="-122"/>
              </a:defRPr>
            </a:lvl1pPr>
          </a:lstStyle>
          <a:p>
            <a:pPr>
              <a:defRPr/>
            </a:pPr>
            <a:fld id="{56F9BCFD-E0F9-4800-9CA9-498235ACBF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6976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05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28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96863"/>
            <a:ext cx="8353425" cy="8286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09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0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865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6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505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54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6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6685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79837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27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章 </a:t>
            </a:r>
            <a:r>
              <a:rPr lang="en-US" altLang="zh-CN" dirty="0">
                <a:effectLst/>
                <a:latin typeface="仿宋_GB2312" pitchFamily="49" charset="-122"/>
                <a:ea typeface="仿宋_GB2312" pitchFamily="49" charset="-122"/>
              </a:rPr>
              <a:t>Word 2010</a:t>
            </a:r>
            <a:r>
              <a:rPr lang="zh-CN" altLang="en-US" dirty="0">
                <a:effectLst/>
                <a:latin typeface="仿宋_GB2312" pitchFamily="49" charset="-122"/>
                <a:ea typeface="仿宋_GB2312" pitchFamily="49" charset="-122"/>
              </a:rPr>
              <a:t>的使用</a:t>
            </a:r>
            <a:r>
              <a:rPr lang="en-US" altLang="zh-CN" dirty="0" smtClean="0">
                <a:effectLst/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dirty="0" smtClean="0">
                <a:effectLst/>
                <a:latin typeface="仿宋_GB2312" pitchFamily="49" charset="-122"/>
                <a:ea typeface="仿宋_GB2312" pitchFamily="49" charset="-122"/>
              </a:rPr>
              <a:t>综合应用测试</a:t>
            </a:r>
            <a:endParaRPr lang="zh-CN" altLang="en-US" dirty="0">
              <a:effectLst/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133600"/>
            <a:ext cx="8534400" cy="1727448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4</a:t>
            </a:r>
            <a:r>
              <a:rPr lang="zh-CN" altLang="en-US" sz="4000" dirty="0" smtClean="0"/>
              <a:t>章  </a:t>
            </a:r>
            <a:r>
              <a:rPr lang="en-US" altLang="zh-CN" sz="4000" dirty="0" smtClean="0"/>
              <a:t>Word 2010 </a:t>
            </a:r>
            <a:r>
              <a:rPr lang="zh-CN" altLang="en-US" sz="4000" dirty="0" smtClean="0"/>
              <a:t>的使用</a:t>
            </a:r>
            <a:br>
              <a:rPr lang="zh-CN" altLang="en-US" sz="4000" dirty="0" smtClean="0"/>
            </a:b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  <a:latin typeface="Arial"/>
              </a:rPr>
              <a:t>7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讲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综合测试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4652963"/>
            <a:ext cx="6032500" cy="75723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主讲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:XXX</a:t>
            </a:r>
            <a:endParaRPr lang="en-US" altLang="zh-CN" sz="2400" dirty="0" smtClean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习题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完成</a:t>
            </a:r>
            <a:r>
              <a:rPr lang="en-US" altLang="zh-CN" dirty="0" smtClean="0"/>
              <a:t>P238-239</a:t>
            </a:r>
            <a:r>
              <a:rPr lang="zh-CN" altLang="en-US" dirty="0" smtClean="0"/>
              <a:t>的自测题</a:t>
            </a:r>
            <a:endParaRPr lang="en-US" altLang="zh-CN" dirty="0" smtClean="0"/>
          </a:p>
          <a:p>
            <a:pPr lvl="1" eaLnBrk="1" hangingPunct="1">
              <a:lnSpc>
                <a:spcPct val="150000"/>
              </a:lnSpc>
              <a:defRPr/>
            </a:pPr>
            <a:endParaRPr lang="en-US" altLang="zh-CN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预习</a:t>
            </a:r>
            <a:endParaRPr lang="zh-CN" altLang="en-US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的使用</a:t>
            </a:r>
            <a:endParaRPr lang="zh-CN" altLang="en-US" dirty="0" smtClean="0"/>
          </a:p>
          <a:p>
            <a:pPr lvl="1"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874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br>
              <a:rPr lang="zh-CN" altLang="en-US" dirty="0"/>
            </a:br>
            <a:r>
              <a:rPr lang="zh-CN" altLang="en-US" sz="4000" dirty="0"/>
              <a:t>        </a:t>
            </a:r>
            <a:r>
              <a:rPr lang="zh-CN" altLang="en-US" sz="4000" dirty="0" smtClean="0"/>
              <a:t>  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  <a:latin typeface="Arial"/>
              </a:rPr>
              <a:t>7</a:t>
            </a:r>
            <a:r>
              <a:rPr lang="zh-CN" altLang="en-US" sz="2800" dirty="0" smtClean="0">
                <a:solidFill>
                  <a:schemeClr val="hlink"/>
                </a:solidFill>
                <a:latin typeface="Arial"/>
              </a:rPr>
              <a:t>讲     </a:t>
            </a:r>
            <a:r>
              <a:rPr lang="zh-CN" altLang="en-US" sz="2800" dirty="0" smtClean="0">
                <a:solidFill>
                  <a:schemeClr val="hlink"/>
                </a:solidFill>
              </a:rPr>
              <a:t>综合测试</a:t>
            </a:r>
            <a:endParaRPr lang="zh-CN" altLang="en-US" sz="1600" dirty="0" smtClean="0">
              <a:solidFill>
                <a:schemeClr val="hlink"/>
              </a:solidFill>
            </a:endParaRPr>
          </a:p>
        </p:txBody>
      </p:sp>
      <p:sp>
        <p:nvSpPr>
          <p:cNvPr id="4505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53425" cy="4752975"/>
          </a:xfrm>
        </p:spPr>
        <p:txBody>
          <a:bodyPr/>
          <a:lstStyle/>
          <a:p>
            <a:pPr eaLnBrk="1" hangingPunct="1">
              <a:lnSpc>
                <a:spcPts val="4400"/>
              </a:lnSpc>
              <a:defRPr/>
            </a:pPr>
            <a:r>
              <a:rPr lang="zh-CN" altLang="en-US" sz="2800" dirty="0"/>
              <a:t>测</a:t>
            </a:r>
            <a:r>
              <a:rPr lang="zh-CN" altLang="en-US" sz="2800" dirty="0" smtClean="0"/>
              <a:t>试项目 ：</a:t>
            </a:r>
            <a:endParaRPr lang="zh-CN" altLang="en-US" sz="2800" dirty="0" smtClean="0"/>
          </a:p>
          <a:p>
            <a:pPr lvl="1" eaLnBrk="1" hangingPunct="1">
              <a:buNone/>
              <a:defRPr/>
            </a:pPr>
            <a:r>
              <a:rPr lang="zh-CN" altLang="en-US" sz="2400" dirty="0" smtClean="0"/>
              <a:t>测试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</a:t>
            </a:r>
            <a:r>
              <a:rPr lang="zh-CN" altLang="zh-CN" sz="2400" dirty="0">
                <a:effectLst/>
              </a:rPr>
              <a:t>制作一份个人简历。</a:t>
            </a:r>
            <a:endParaRPr lang="zh-CN" altLang="en-US" sz="2400" dirty="0" smtClean="0"/>
          </a:p>
          <a:p>
            <a:pPr lvl="1" eaLnBrk="1" hangingPunct="1">
              <a:buNone/>
              <a:defRPr/>
            </a:pPr>
            <a:r>
              <a:rPr lang="zh-CN" altLang="en-US" sz="2400" dirty="0"/>
              <a:t>测试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r>
              <a:rPr lang="zh-CN" altLang="zh-CN" sz="2400" dirty="0">
                <a:effectLst/>
              </a:rPr>
              <a:t>编排</a:t>
            </a:r>
            <a:r>
              <a:rPr lang="zh-CN" altLang="zh-CN" sz="2400" dirty="0" smtClean="0">
                <a:effectLst/>
              </a:rPr>
              <a:t>文档</a:t>
            </a:r>
            <a:r>
              <a:rPr lang="en-US" altLang="zh-CN" sz="2400" dirty="0" smtClean="0">
                <a:effectLst/>
              </a:rPr>
              <a:t>1</a:t>
            </a:r>
            <a:endParaRPr lang="zh-CN" altLang="en-US" sz="2400" dirty="0" smtClean="0"/>
          </a:p>
          <a:p>
            <a:pPr lvl="1" eaLnBrk="1" hangingPunct="1">
              <a:buNone/>
              <a:defRPr/>
            </a:pPr>
            <a:r>
              <a:rPr lang="zh-CN" altLang="en-US" sz="2400" dirty="0"/>
              <a:t>测试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</a:t>
            </a:r>
            <a:r>
              <a:rPr lang="zh-CN" altLang="zh-CN" sz="2400" dirty="0">
                <a:effectLst/>
              </a:rPr>
              <a:t>编排</a:t>
            </a:r>
            <a:r>
              <a:rPr lang="zh-CN" altLang="zh-CN" sz="2400" dirty="0" smtClean="0">
                <a:effectLst/>
              </a:rPr>
              <a:t>文档</a:t>
            </a:r>
            <a:r>
              <a:rPr lang="en-US" altLang="zh-CN" sz="2400" dirty="0" smtClean="0">
                <a:effectLst/>
              </a:rPr>
              <a:t>2</a:t>
            </a:r>
          </a:p>
          <a:p>
            <a:pPr lvl="1" eaLnBrk="1" hangingPunct="1">
              <a:buNone/>
              <a:defRPr/>
            </a:pPr>
            <a:r>
              <a:rPr lang="zh-CN" altLang="en-US" sz="2400" dirty="0"/>
              <a:t>测试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：</a:t>
            </a:r>
            <a:r>
              <a:rPr lang="zh-CN" altLang="zh-CN" sz="2400" dirty="0">
                <a:effectLst/>
              </a:rPr>
              <a:t>编排</a:t>
            </a:r>
            <a:r>
              <a:rPr lang="zh-CN" altLang="zh-CN" sz="2400" dirty="0" smtClean="0">
                <a:effectLst/>
              </a:rPr>
              <a:t>文档</a:t>
            </a:r>
            <a:r>
              <a:rPr lang="en-US" altLang="zh-CN" sz="2400" dirty="0" smtClean="0">
                <a:effectLst/>
              </a:rPr>
              <a:t>3</a:t>
            </a:r>
            <a:endParaRPr lang="zh-CN" altLang="en-US" sz="2400" dirty="0" smtClean="0"/>
          </a:p>
          <a:p>
            <a:pPr lvl="1" eaLnBrk="1" hangingPunct="1">
              <a:buNone/>
              <a:defRPr/>
            </a:pPr>
            <a:r>
              <a:rPr lang="zh-CN" altLang="en-US" sz="2400" dirty="0"/>
              <a:t>测试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：</a:t>
            </a:r>
            <a:r>
              <a:rPr lang="zh-CN" altLang="zh-CN" sz="2400" dirty="0">
                <a:effectLst/>
              </a:rPr>
              <a:t>编排一份电脑</a:t>
            </a:r>
            <a:r>
              <a:rPr lang="zh-CN" altLang="zh-CN" sz="2400" dirty="0" smtClean="0">
                <a:effectLst/>
              </a:rPr>
              <a:t>小报</a:t>
            </a:r>
            <a:endParaRPr lang="en-US" altLang="zh-CN" sz="2400" dirty="0" smtClean="0">
              <a:effectLst/>
            </a:endParaRPr>
          </a:p>
          <a:p>
            <a:pPr lvl="1" eaLnBrk="1" hangingPunct="1">
              <a:buNone/>
              <a:defRPr/>
            </a:pPr>
            <a:r>
              <a:rPr lang="zh-CN" altLang="en-US" sz="2400" dirty="0"/>
              <a:t>测试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：综合</a:t>
            </a:r>
            <a:r>
              <a:rPr lang="zh-CN" altLang="en-US" sz="2400" dirty="0" smtClean="0"/>
              <a:t>应用</a:t>
            </a:r>
            <a:endParaRPr lang="en-US" altLang="zh-CN" sz="2400" dirty="0" smtClean="0"/>
          </a:p>
          <a:p>
            <a:pPr eaLnBrk="1" hangingPunct="1">
              <a:lnSpc>
                <a:spcPts val="4400"/>
              </a:lnSpc>
              <a:defRPr/>
            </a:pPr>
            <a:r>
              <a:rPr lang="zh-CN" altLang="en-US" sz="2800" dirty="0" smtClean="0"/>
              <a:t>要求：</a:t>
            </a:r>
            <a:endParaRPr lang="en-US" altLang="zh-CN" sz="2800" dirty="0" smtClean="0"/>
          </a:p>
          <a:p>
            <a:pPr lvl="1" eaLnBrk="1" hangingPunct="1">
              <a:lnSpc>
                <a:spcPts val="4400"/>
              </a:lnSpc>
              <a:defRPr/>
            </a:pPr>
            <a:r>
              <a:rPr lang="zh-CN" altLang="en-US" sz="2400" dirty="0" smtClean="0"/>
              <a:t>测试</a:t>
            </a:r>
            <a:r>
              <a:rPr lang="en-US" altLang="zh-CN" sz="2400" dirty="0" smtClean="0"/>
              <a:t>2-5</a:t>
            </a:r>
            <a:r>
              <a:rPr lang="zh-CN" altLang="en-US" sz="2400" dirty="0" smtClean="0"/>
              <a:t>选做其一，测试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和测试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必做</a:t>
            </a:r>
            <a:endParaRPr lang="zh-CN" alt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1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zh-CN" sz="3200" dirty="0">
                <a:effectLst/>
              </a:rPr>
              <a:t>制作一份个人简历</a:t>
            </a:r>
            <a:endParaRPr lang="zh-CN" altLang="en-US" sz="32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 sz="2400" dirty="0"/>
              <a:t>要求：（</a:t>
            </a:r>
            <a:r>
              <a:rPr lang="en-US" altLang="zh-CN" sz="2400" dirty="0"/>
              <a:t>1</a:t>
            </a:r>
            <a:r>
              <a:rPr lang="zh-CN" altLang="zh-CN" sz="2400" dirty="0"/>
              <a:t>）纸张大小为</a:t>
            </a:r>
            <a:r>
              <a:rPr lang="en-US" altLang="zh-CN" sz="2400" dirty="0"/>
              <a:t>A4</a:t>
            </a:r>
            <a:r>
              <a:rPr lang="zh-CN" altLang="zh-CN" sz="2400" dirty="0"/>
              <a:t>。（</a:t>
            </a:r>
            <a:r>
              <a:rPr lang="en-US" altLang="zh-CN" sz="2400" dirty="0"/>
              <a:t>2</a:t>
            </a:r>
            <a:r>
              <a:rPr lang="zh-CN" altLang="zh-CN" sz="2400" dirty="0"/>
              <a:t>）第</a:t>
            </a:r>
            <a:r>
              <a:rPr lang="en-US" altLang="zh-CN" sz="2400" dirty="0"/>
              <a:t>1</a:t>
            </a:r>
            <a:r>
              <a:rPr lang="zh-CN" altLang="zh-CN" sz="2400" dirty="0"/>
              <a:t>页是封面，第</a:t>
            </a:r>
            <a:r>
              <a:rPr lang="en-US" altLang="zh-CN" sz="2400" dirty="0"/>
              <a:t>2</a:t>
            </a:r>
            <a:r>
              <a:rPr lang="zh-CN" altLang="zh-CN" sz="2400" dirty="0"/>
              <a:t>页是个人信息表，如</a:t>
            </a:r>
            <a:r>
              <a:rPr lang="zh-CN" altLang="zh-CN" sz="2400" dirty="0" smtClean="0"/>
              <a:t>图</a:t>
            </a:r>
            <a:r>
              <a:rPr lang="en-US" altLang="zh-CN" sz="2400" dirty="0" smtClean="0"/>
              <a:t>18</a:t>
            </a:r>
            <a:r>
              <a:rPr lang="zh-CN" altLang="zh-CN" sz="2400" dirty="0"/>
              <a:t>所示。</a:t>
            </a:r>
            <a:r>
              <a:rPr lang="zh-CN" altLang="en-US" sz="2400" dirty="0" smtClean="0">
                <a:sym typeface="Monotype Sorts" pitchFamily="2" charset="2"/>
              </a:rPr>
              <a:t>（必作</a:t>
            </a:r>
            <a:r>
              <a:rPr lang="zh-CN" altLang="en-US" sz="2400" dirty="0" smtClean="0">
                <a:sym typeface="Monotype Sorts" pitchFamily="2" charset="2"/>
              </a:rPr>
              <a:t>）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2901950" cy="37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328603"/>
            <a:ext cx="2899410" cy="3724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2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zh-CN" sz="3200" dirty="0" smtClean="0"/>
              <a:t>编排文档</a:t>
            </a:r>
            <a:r>
              <a:rPr lang="en-US" altLang="zh-CN" sz="3200" dirty="0" smtClean="0"/>
              <a:t>1</a:t>
            </a:r>
            <a:endParaRPr lang="zh-CN" altLang="en-US" sz="32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3600647" cy="5113337"/>
          </a:xfrm>
        </p:spPr>
        <p:txBody>
          <a:bodyPr/>
          <a:lstStyle/>
          <a:p>
            <a:pPr eaLnBrk="1" hangingPunct="1"/>
            <a:r>
              <a:rPr lang="zh-CN" altLang="zh-CN" sz="2400" dirty="0"/>
              <a:t>按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示的</a:t>
            </a:r>
            <a:r>
              <a:rPr lang="zh-CN" altLang="zh-CN" sz="2400" dirty="0" smtClean="0"/>
              <a:t>格式编排</a:t>
            </a:r>
            <a:r>
              <a:rPr lang="zh-CN" altLang="zh-CN" sz="2400" dirty="0"/>
              <a:t>文档</a:t>
            </a:r>
            <a:r>
              <a:rPr lang="zh-CN" altLang="zh-CN" sz="2400" dirty="0" smtClean="0"/>
              <a:t>。</a:t>
            </a:r>
            <a:r>
              <a:rPr lang="zh-CN" altLang="en-US" sz="2400" dirty="0" smtClean="0">
                <a:sym typeface="Monotype Sorts" pitchFamily="2" charset="2"/>
              </a:rPr>
              <a:t>（选作</a:t>
            </a:r>
            <a:r>
              <a:rPr lang="zh-CN" altLang="en-US" sz="2400" dirty="0" smtClean="0">
                <a:sym typeface="Monotype Sorts" pitchFamily="2" charset="2"/>
              </a:rPr>
              <a:t>）</a:t>
            </a:r>
          </a:p>
        </p:txBody>
      </p:sp>
      <p:pic>
        <p:nvPicPr>
          <p:cNvPr id="7" name="图片 6"/>
          <p:cNvPicPr/>
          <p:nvPr/>
        </p:nvPicPr>
        <p:blipFill rotWithShape="1">
          <a:blip r:embed="rId2" cstate="print"/>
          <a:srcRect l="6691" t="3413" b="5908"/>
          <a:stretch/>
        </p:blipFill>
        <p:spPr bwMode="auto">
          <a:xfrm>
            <a:off x="4355976" y="0"/>
            <a:ext cx="4788024" cy="64776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47452659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3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zh-CN" sz="3200" dirty="0" smtClean="0"/>
              <a:t>编排文档</a:t>
            </a:r>
            <a:r>
              <a:rPr lang="en-US" altLang="zh-CN" sz="3200" dirty="0" smtClean="0"/>
              <a:t>2</a:t>
            </a:r>
            <a:endParaRPr lang="zh-CN" altLang="en-US" sz="32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3600647" cy="5113337"/>
          </a:xfrm>
        </p:spPr>
        <p:txBody>
          <a:bodyPr/>
          <a:lstStyle/>
          <a:p>
            <a:pPr eaLnBrk="1" hangingPunct="1"/>
            <a:r>
              <a:rPr lang="zh-CN" altLang="zh-CN" sz="2400" dirty="0"/>
              <a:t>按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示的</a:t>
            </a:r>
            <a:r>
              <a:rPr lang="zh-CN" altLang="zh-CN" sz="2400" dirty="0" smtClean="0"/>
              <a:t>格式编排</a:t>
            </a:r>
            <a:r>
              <a:rPr lang="zh-CN" altLang="zh-CN" sz="2400" dirty="0"/>
              <a:t>文档</a:t>
            </a:r>
            <a:r>
              <a:rPr lang="zh-CN" altLang="zh-CN" sz="2400" dirty="0" smtClean="0"/>
              <a:t>。</a:t>
            </a:r>
            <a:r>
              <a:rPr lang="zh-CN" altLang="en-US" sz="2400" dirty="0" smtClean="0">
                <a:sym typeface="Monotype Sorts" pitchFamily="2" charset="2"/>
              </a:rPr>
              <a:t>（选作</a:t>
            </a:r>
            <a:r>
              <a:rPr lang="zh-CN" altLang="en-US" sz="2400" dirty="0" smtClean="0">
                <a:sym typeface="Monotype Sorts" pitchFamily="2" charset="2"/>
              </a:rPr>
              <a:t>）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944" y="0"/>
            <a:ext cx="5014746" cy="6381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7711725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53425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4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zh-CN" sz="3200" dirty="0"/>
              <a:t>编排</a:t>
            </a:r>
            <a:r>
              <a:rPr lang="zh-CN" altLang="zh-CN" sz="3200" dirty="0" smtClean="0"/>
              <a:t>文档</a:t>
            </a:r>
            <a:r>
              <a:rPr lang="en-US" altLang="zh-CN" sz="3200" dirty="0" smtClean="0"/>
              <a:t>3</a:t>
            </a:r>
            <a:endParaRPr lang="zh-CN" altLang="en-US" sz="32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268413"/>
            <a:ext cx="3672656" cy="5113337"/>
          </a:xfrm>
        </p:spPr>
        <p:txBody>
          <a:bodyPr/>
          <a:lstStyle/>
          <a:p>
            <a:pPr eaLnBrk="1" hangingPunct="1"/>
            <a:r>
              <a:rPr lang="zh-CN" altLang="zh-CN" sz="2400" dirty="0" smtClean="0"/>
              <a:t>按图所示的格式编排文档。</a:t>
            </a:r>
            <a:r>
              <a:rPr lang="zh-CN" altLang="en-US" sz="2400" dirty="0" smtClean="0">
                <a:sym typeface="Monotype Sorts" pitchFamily="2" charset="2"/>
              </a:rPr>
              <a:t>（选作）</a:t>
            </a: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100"/>
            <a:ext cx="4788793" cy="6321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59949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5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zh-CN" sz="3200" dirty="0">
                <a:effectLst/>
              </a:rPr>
              <a:t>编排一份电脑小报</a:t>
            </a:r>
            <a:endParaRPr lang="zh-CN" altLang="en-US" sz="32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 sz="2400" dirty="0" smtClean="0"/>
              <a:t>按图所示的格式编排文档。</a:t>
            </a:r>
            <a:r>
              <a:rPr lang="zh-CN" altLang="en-US" sz="2400" dirty="0" smtClean="0">
                <a:sym typeface="Monotype Sorts" pitchFamily="2" charset="2"/>
              </a:rPr>
              <a:t>（选作）</a:t>
            </a:r>
            <a:endParaRPr lang="zh-CN" altLang="en-US" sz="2400" dirty="0" smtClean="0">
              <a:sym typeface="Monotype Sorts" pitchFamily="2" charset="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1700808"/>
            <a:ext cx="7369890" cy="4680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9729653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53425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 smtClean="0">
                <a:solidFill>
                  <a:srgbClr val="FF0000"/>
                </a:solidFill>
                <a:sym typeface="Monotype Sorts" pitchFamily="2" charset="2"/>
              </a:rPr>
              <a:t>6</a:t>
            </a:r>
            <a:r>
              <a:rPr lang="zh-CN" altLang="en-US" sz="3200" dirty="0" smtClean="0">
                <a:sym typeface="Monotype Sorts" pitchFamily="2" charset="2"/>
              </a:rPr>
              <a:t>：</a:t>
            </a:r>
            <a:r>
              <a:rPr lang="zh-CN" altLang="en-US" sz="3200" dirty="0"/>
              <a:t>综合应用</a:t>
            </a:r>
            <a:endParaRPr lang="zh-CN" altLang="en-US" sz="3200" dirty="0" smtClean="0"/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8280400" cy="52562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>
                <a:sym typeface="Monotype Sorts" pitchFamily="2" charset="2"/>
              </a:rPr>
              <a:t>打开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综合测试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文件夹中的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400" dirty="0" smtClean="0">
                <a:sym typeface="Monotype Sorts" pitchFamily="2" charset="2"/>
              </a:rPr>
              <a:t>测试题</a:t>
            </a:r>
            <a:r>
              <a:rPr lang="zh-CN" altLang="en-US" sz="24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400" dirty="0" smtClean="0">
                <a:sym typeface="Monotype Sorts" pitchFamily="2" charset="2"/>
              </a:rPr>
              <a:t>，按要求完成版面设计。</a:t>
            </a: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页面设置：</a:t>
            </a:r>
            <a:r>
              <a:rPr lang="zh-CN" altLang="en-US" sz="2000" dirty="0" smtClean="0">
                <a:sym typeface="Monotype Sorts" pitchFamily="2" charset="2"/>
              </a:rPr>
              <a:t>纸型为自定义大小，宽度为</a:t>
            </a:r>
            <a:r>
              <a:rPr lang="en-US" altLang="zh-CN" sz="2000" dirty="0" smtClean="0">
                <a:sym typeface="Monotype Sorts" pitchFamily="2" charset="2"/>
              </a:rPr>
              <a:t>22</a:t>
            </a:r>
            <a:r>
              <a:rPr lang="zh-CN" altLang="en-US" sz="2000" dirty="0" smtClean="0">
                <a:sym typeface="Monotype Sorts" pitchFamily="2" charset="2"/>
              </a:rPr>
              <a:t>厘米、高度为</a:t>
            </a:r>
            <a:r>
              <a:rPr lang="en-US" altLang="zh-CN" sz="2000" dirty="0" smtClean="0">
                <a:sym typeface="Monotype Sorts" pitchFamily="2" charset="2"/>
              </a:rPr>
              <a:t>24</a:t>
            </a:r>
            <a:r>
              <a:rPr lang="zh-CN" altLang="en-US" sz="2000" dirty="0" smtClean="0">
                <a:sym typeface="Monotype Sorts" pitchFamily="2" charset="2"/>
              </a:rPr>
              <a:t>厘米；页边距上下各</a:t>
            </a:r>
            <a:r>
              <a:rPr lang="en-US" altLang="zh-CN" sz="2000" dirty="0" smtClean="0">
                <a:sym typeface="Monotype Sorts" pitchFamily="2" charset="2"/>
              </a:rPr>
              <a:t>3</a:t>
            </a:r>
            <a:r>
              <a:rPr lang="zh-CN" altLang="en-US" sz="2000" dirty="0" smtClean="0">
                <a:sym typeface="Monotype Sorts" pitchFamily="2" charset="2"/>
              </a:rPr>
              <a:t>厘米、左右各</a:t>
            </a:r>
            <a:r>
              <a:rPr lang="en-US" altLang="zh-CN" sz="2000" dirty="0" smtClean="0">
                <a:sym typeface="Monotype Sorts" pitchFamily="2" charset="2"/>
              </a:rPr>
              <a:t>3.5</a:t>
            </a:r>
            <a:r>
              <a:rPr lang="zh-CN" altLang="en-US" sz="2000" dirty="0" smtClean="0">
                <a:sym typeface="Monotype Sorts" pitchFamily="2" charset="2"/>
              </a:rPr>
              <a:t>厘米。</a:t>
            </a:r>
            <a:endParaRPr lang="zh-CN" altLang="en-US" sz="2000" b="1" dirty="0" smtClean="0"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艺术字：</a:t>
            </a:r>
            <a:r>
              <a:rPr lang="zh-CN" altLang="en-US" sz="2000" dirty="0" smtClean="0">
                <a:sym typeface="Monotype Sorts" pitchFamily="2" charset="2"/>
              </a:rPr>
              <a:t>标题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黄山介绍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设置为艺术字，艺术字式样为第</a:t>
            </a:r>
            <a:r>
              <a:rPr lang="en-US" altLang="zh-CN" sz="2000" dirty="0" smtClean="0">
                <a:sym typeface="Monotype Sorts" pitchFamily="2" charset="2"/>
              </a:rPr>
              <a:t>4</a:t>
            </a:r>
            <a:r>
              <a:rPr lang="zh-CN" altLang="en-US" sz="2000" dirty="0" smtClean="0">
                <a:sym typeface="Monotype Sorts" pitchFamily="2" charset="2"/>
              </a:rPr>
              <a:t>行第</a:t>
            </a:r>
            <a:r>
              <a:rPr lang="en-US" altLang="zh-CN" sz="2000" dirty="0" smtClean="0">
                <a:sym typeface="Monotype Sorts" pitchFamily="2" charset="2"/>
              </a:rPr>
              <a:t>1</a:t>
            </a:r>
            <a:r>
              <a:rPr lang="zh-CN" altLang="en-US" sz="2000" dirty="0" smtClean="0">
                <a:sym typeface="Monotype Sorts" pitchFamily="2" charset="2"/>
              </a:rPr>
              <a:t>列；字体为华文行楷、</a:t>
            </a:r>
            <a:r>
              <a:rPr lang="en-US" altLang="zh-CN" sz="2000" dirty="0" smtClean="0">
                <a:sym typeface="Monotype Sorts" pitchFamily="2" charset="2"/>
              </a:rPr>
              <a:t>48</a:t>
            </a:r>
            <a:r>
              <a:rPr lang="zh-CN" altLang="en-US" sz="2000" dirty="0" smtClean="0">
                <a:sym typeface="Monotype Sorts" pitchFamily="2" charset="2"/>
              </a:rPr>
              <a:t>号；形状为山形；阴影为阴影样式</a:t>
            </a:r>
            <a:r>
              <a:rPr lang="en-US" altLang="zh-CN" sz="2000" dirty="0" smtClean="0">
                <a:sym typeface="Monotype Sorts" pitchFamily="2" charset="2"/>
              </a:rPr>
              <a:t>11</a:t>
            </a:r>
            <a:r>
              <a:rPr lang="zh-CN" altLang="en-US" sz="2000" dirty="0" smtClean="0">
                <a:sym typeface="Monotype Sorts" pitchFamily="2" charset="2"/>
              </a:rPr>
              <a:t>；文字环绕为嵌入型。</a:t>
            </a:r>
            <a:endParaRPr lang="zh-CN" altLang="en-US" sz="2000" b="1" dirty="0" smtClean="0"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分栏：</a:t>
            </a:r>
            <a:r>
              <a:rPr lang="zh-CN" altLang="en-US" sz="2000" dirty="0" smtClean="0">
                <a:sym typeface="Monotype Sorts" pitchFamily="2" charset="2"/>
              </a:rPr>
              <a:t>将正文二、三、四段设置为三栏格式。</a:t>
            </a:r>
            <a:endParaRPr lang="zh-CN" altLang="en-US" sz="2000" b="1" dirty="0" smtClean="0"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边框和底纹：</a:t>
            </a:r>
            <a:r>
              <a:rPr lang="zh-CN" altLang="en-US" sz="2000" dirty="0" smtClean="0">
                <a:sym typeface="Monotype Sorts" pitchFamily="2" charset="2"/>
              </a:rPr>
              <a:t>为正文第一段设置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淡蓝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底纹，图案式样为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浅色上斜线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，图案颜色为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白色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。</a:t>
            </a:r>
            <a:endParaRPr lang="zh-CN" altLang="en-US" sz="2000" b="1" dirty="0" smtClean="0"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图片：</a:t>
            </a:r>
            <a:r>
              <a:rPr lang="zh-CN" altLang="en-US" sz="2000" dirty="0" smtClean="0">
                <a:sym typeface="Monotype Sorts" pitchFamily="2" charset="2"/>
              </a:rPr>
              <a:t>在第一段下面中间位置插入图片</a:t>
            </a:r>
            <a:r>
              <a:rPr lang="en-US" altLang="zh-CN" sz="2000" dirty="0" smtClean="0">
                <a:sym typeface="Monotype Sorts" pitchFamily="2" charset="2"/>
              </a:rPr>
              <a:t>pic.bmp</a:t>
            </a:r>
            <a:r>
              <a:rPr lang="zh-CN" altLang="en-US" sz="2000" dirty="0" smtClean="0">
                <a:sym typeface="Monotype Sorts" pitchFamily="2" charset="2"/>
              </a:rPr>
              <a:t>；图片缩放为</a:t>
            </a:r>
            <a:r>
              <a:rPr lang="en-US" altLang="zh-CN" sz="2000" dirty="0" smtClean="0">
                <a:sym typeface="Monotype Sorts" pitchFamily="2" charset="2"/>
              </a:rPr>
              <a:t>50%</a:t>
            </a:r>
            <a:r>
              <a:rPr lang="zh-CN" altLang="en-US" sz="2000" dirty="0" smtClean="0">
                <a:sym typeface="Monotype Sorts" pitchFamily="2" charset="2"/>
              </a:rPr>
              <a:t>；环绕方式为四周型。</a:t>
            </a:r>
            <a:endParaRPr lang="zh-CN" altLang="en-US" sz="2000" b="1" dirty="0" smtClean="0"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页眉和页脚：</a:t>
            </a:r>
            <a:r>
              <a:rPr lang="zh-CN" altLang="en-US" sz="2000" dirty="0" smtClean="0">
                <a:sym typeface="Monotype Sorts" pitchFamily="2" charset="2"/>
              </a:rPr>
              <a:t>添加页眉文字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黄山风光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并居中。</a:t>
            </a:r>
          </a:p>
          <a:p>
            <a:pPr marL="914400" lvl="1" indent="-4572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000" b="1" dirty="0" smtClean="0">
                <a:sym typeface="Monotype Sorts" pitchFamily="2" charset="2"/>
              </a:rPr>
              <a:t>脚注和尾注：</a:t>
            </a:r>
            <a:r>
              <a:rPr lang="zh-CN" altLang="en-US" sz="2000" dirty="0" smtClean="0">
                <a:sym typeface="Monotype Sorts" pitchFamily="2" charset="2"/>
              </a:rPr>
              <a:t>为正文第</a:t>
            </a:r>
            <a:r>
              <a:rPr lang="en-US" altLang="zh-CN" sz="2000" dirty="0" smtClean="0">
                <a:sym typeface="Monotype Sorts" pitchFamily="2" charset="2"/>
              </a:rPr>
              <a:t>2</a:t>
            </a:r>
            <a:r>
              <a:rPr lang="zh-CN" altLang="en-US" sz="2000" dirty="0" smtClean="0">
                <a:sym typeface="Monotype Sorts" pitchFamily="2" charset="2"/>
              </a:rPr>
              <a:t>段第</a:t>
            </a:r>
            <a:r>
              <a:rPr lang="en-US" altLang="zh-CN" sz="2000" dirty="0" smtClean="0">
                <a:sym typeface="Monotype Sorts" pitchFamily="2" charset="2"/>
              </a:rPr>
              <a:t>1</a:t>
            </a:r>
            <a:r>
              <a:rPr lang="zh-CN" altLang="en-US" sz="2000" dirty="0" smtClean="0">
                <a:sym typeface="Monotype Sorts" pitchFamily="2" charset="2"/>
              </a:rPr>
              <a:t>行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黄山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两个字添加双下划线；插入尾注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“</a:t>
            </a:r>
            <a:r>
              <a:rPr lang="zh-CN" altLang="en-US" sz="2000" dirty="0" smtClean="0">
                <a:sym typeface="Monotype Sorts" pitchFamily="2" charset="2"/>
              </a:rPr>
              <a:t>黄山：位于中国安徽省南部，横亘在黄山区、微州区、黟县和休宁县之间。</a:t>
            </a:r>
            <a:r>
              <a:rPr lang="zh-CN" altLang="en-US" sz="2000" dirty="0" smtClean="0">
                <a:latin typeface="Arial"/>
                <a:sym typeface="Monotype Sorts" pitchFamily="2" charset="2"/>
              </a:rPr>
              <a:t>”</a:t>
            </a:r>
            <a:r>
              <a:rPr lang="zh-CN" altLang="en-US" sz="2000" dirty="0" smtClean="0">
                <a:sym typeface="Monotype Sorts" pitchFamily="2" charset="2"/>
              </a:rPr>
              <a:t>（默认设置）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53425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>
                <a:solidFill>
                  <a:srgbClr val="FF0000"/>
                </a:solidFill>
                <a:sym typeface="Monotype Sorts" pitchFamily="2" charset="2"/>
              </a:rPr>
              <a:t>测试</a:t>
            </a:r>
            <a:r>
              <a:rPr lang="en-US" altLang="zh-CN" sz="3200" dirty="0">
                <a:solidFill>
                  <a:srgbClr val="FF0000"/>
                </a:solidFill>
                <a:sym typeface="Monotype Sorts" pitchFamily="2" charset="2"/>
              </a:rPr>
              <a:t>6</a:t>
            </a:r>
            <a:r>
              <a:rPr lang="zh-CN" altLang="en-US" sz="3200" dirty="0">
                <a:sym typeface="Monotype Sorts" pitchFamily="2" charset="2"/>
              </a:rPr>
              <a:t>：</a:t>
            </a:r>
            <a:r>
              <a:rPr lang="zh-CN" altLang="en-US" sz="3200" dirty="0"/>
              <a:t>综合应用</a:t>
            </a:r>
            <a:endParaRPr lang="zh-CN" altLang="en-US" sz="32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268413"/>
            <a:ext cx="3240087" cy="5113337"/>
          </a:xfrm>
        </p:spPr>
        <p:txBody>
          <a:bodyPr/>
          <a:lstStyle/>
          <a:p>
            <a:pPr eaLnBrk="1" hangingPunct="1"/>
            <a:r>
              <a:rPr lang="en-US" altLang="zh-CN" sz="2400" smtClean="0">
                <a:latin typeface="Arial" charset="0"/>
                <a:sym typeface="Monotype Sorts" pitchFamily="2" charset="2"/>
              </a:rPr>
              <a:t>“</a:t>
            </a:r>
            <a:r>
              <a:rPr lang="zh-CN" altLang="en-US" sz="2400" smtClean="0">
                <a:sym typeface="Monotype Sorts" pitchFamily="2" charset="2"/>
              </a:rPr>
              <a:t>测试题</a:t>
            </a:r>
            <a:r>
              <a:rPr lang="zh-CN" altLang="en-US" sz="2400" smtClean="0">
                <a:latin typeface="Arial" charset="0"/>
                <a:sym typeface="Monotype Sorts" pitchFamily="2" charset="2"/>
              </a:rPr>
              <a:t>”</a:t>
            </a:r>
            <a:r>
              <a:rPr lang="zh-CN" altLang="en-US" sz="2400" smtClean="0">
                <a:sym typeface="Monotype Sorts" pitchFamily="2" charset="2"/>
              </a:rPr>
              <a:t> 版面设计效果如左图所示。</a:t>
            </a:r>
            <a:endParaRPr lang="zh-CN" altLang="en-US" sz="2800" smtClean="0">
              <a:sym typeface="Monotype Sorts" pitchFamily="2" charset="2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788" y="1"/>
            <a:ext cx="5092700" cy="638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4216</TotalTime>
  <Words>438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Comic Sans MS</vt:lpstr>
      <vt:lpstr>隶书</vt:lpstr>
      <vt:lpstr>Arial</vt:lpstr>
      <vt:lpstr>黑体</vt:lpstr>
      <vt:lpstr>Wingdings</vt:lpstr>
      <vt:lpstr>宋体</vt:lpstr>
      <vt:lpstr>仿宋_GB2312</vt:lpstr>
      <vt:lpstr>Monotype Sorts</vt:lpstr>
      <vt:lpstr>Times New Roman</vt:lpstr>
      <vt:lpstr>Crayons</vt:lpstr>
      <vt:lpstr>第4章  Word 2010 的使用 第7讲    综合测试</vt:lpstr>
      <vt:lpstr>第4章  Word 2010 的使用           第7讲     综合测试</vt:lpstr>
      <vt:lpstr>测试1：制作一份个人简历</vt:lpstr>
      <vt:lpstr>测试2：编排文档1</vt:lpstr>
      <vt:lpstr>测试3：编排文档2</vt:lpstr>
      <vt:lpstr>测试4：编排文档3</vt:lpstr>
      <vt:lpstr>测试5：编排一份电脑小报</vt:lpstr>
      <vt:lpstr>测试6：综合应用</vt:lpstr>
      <vt:lpstr>测试6：综合应用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259</cp:revision>
  <dcterms:created xsi:type="dcterms:W3CDTF">2003-05-15T13:10:49Z</dcterms:created>
  <dcterms:modified xsi:type="dcterms:W3CDTF">2014-06-09T06:06:44Z</dcterms:modified>
</cp:coreProperties>
</file>