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356"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 id="328" r:id="rId74"/>
    <p:sldId id="329" r:id="rId75"/>
    <p:sldId id="330" r:id="rId76"/>
    <p:sldId id="331" r:id="rId77"/>
    <p:sldId id="332" r:id="rId78"/>
    <p:sldId id="333" r:id="rId79"/>
    <p:sldId id="334" r:id="rId80"/>
    <p:sldId id="335" r:id="rId8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3" d="100"/>
          <a:sy n="63" d="100"/>
        </p:scale>
        <p:origin x="-1512" y="-10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presProps" Target="presProps.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10" name="直角三角形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标题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zh-CN" altLang="en-US" smtClean="0"/>
              <a:t>单击此处编辑母版标题样式</a:t>
            </a:r>
            <a:endParaRPr kumimoji="0" lang="en-US"/>
          </a:p>
        </p:txBody>
      </p:sp>
      <p:sp>
        <p:nvSpPr>
          <p:cNvPr id="17" name="副标题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zh-CN" altLang="en-US" smtClean="0"/>
              <a:t>单击此处编辑母版副标题样式</a:t>
            </a:r>
            <a:endParaRPr kumimoji="0" lang="en-US"/>
          </a:p>
        </p:txBody>
      </p:sp>
      <p:grpSp>
        <p:nvGrpSpPr>
          <p:cNvPr id="2" name="组合 1"/>
          <p:cNvGrpSpPr/>
          <p:nvPr/>
        </p:nvGrpSpPr>
        <p:grpSpPr>
          <a:xfrm>
            <a:off x="-3765" y="4953000"/>
            <a:ext cx="9147765" cy="1912088"/>
            <a:chOff x="-3765" y="4832896"/>
            <a:chExt cx="9147765" cy="2032192"/>
          </a:xfrm>
        </p:grpSpPr>
        <p:sp>
          <p:nvSpPr>
            <p:cNvPr id="7" name="任意多边形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任意多边形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任意多边形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直接连接符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日期占位符 29"/>
          <p:cNvSpPr>
            <a:spLocks noGrp="1"/>
          </p:cNvSpPr>
          <p:nvPr>
            <p:ph type="dt" sz="half" idx="10"/>
          </p:nvPr>
        </p:nvSpPr>
        <p:spPr/>
        <p:txBody>
          <a:bodyPr/>
          <a:lstStyle>
            <a:lvl1pPr>
              <a:defRPr>
                <a:solidFill>
                  <a:srgbClr val="FFFFFF"/>
                </a:solidFill>
              </a:defRPr>
            </a:lvl1pPr>
            <a:extLst/>
          </a:lstStyle>
          <a:p>
            <a:fld id="{530820CF-B880-4189-942D-D702A7CBA730}" type="datetimeFigureOut">
              <a:rPr lang="zh-CN" altLang="en-US" smtClean="0"/>
              <a:t>2014-3-10</a:t>
            </a:fld>
            <a:endParaRPr lang="zh-CN" altLang="en-US"/>
          </a:p>
        </p:txBody>
      </p:sp>
      <p:sp>
        <p:nvSpPr>
          <p:cNvPr id="19" name="页脚占位符 18"/>
          <p:cNvSpPr>
            <a:spLocks noGrp="1"/>
          </p:cNvSpPr>
          <p:nvPr>
            <p:ph type="ftr" sz="quarter" idx="11"/>
          </p:nvPr>
        </p:nvSpPr>
        <p:spPr/>
        <p:txBody>
          <a:bodyPr/>
          <a:lstStyle>
            <a:lvl1pPr>
              <a:defRPr>
                <a:solidFill>
                  <a:schemeClr val="accent1">
                    <a:tint val="20000"/>
                  </a:schemeClr>
                </a:solidFill>
              </a:defRPr>
            </a:lvl1pPr>
            <a:extLst/>
          </a:lstStyle>
          <a:p>
            <a:endParaRPr lang="zh-CN" altLang="en-US"/>
          </a:p>
        </p:txBody>
      </p:sp>
      <p:sp>
        <p:nvSpPr>
          <p:cNvPr id="27" name="灯片编号占位符 26"/>
          <p:cNvSpPr>
            <a:spLocks noGrp="1"/>
          </p:cNvSpPr>
          <p:nvPr>
            <p:ph type="sldNum" sz="quarter" idx="12"/>
          </p:nvPr>
        </p:nvSpPr>
        <p:spPr/>
        <p:txBody>
          <a:bodyPr/>
          <a:lstStyle>
            <a:lvl1pPr>
              <a:defRPr>
                <a:solidFill>
                  <a:srgbClr val="FFFFFF"/>
                </a:solidFill>
              </a:defRPr>
            </a:lvl1pPr>
            <a:extLst/>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1481329"/>
            <a:ext cx="8229600" cy="4386071"/>
          </a:xfrm>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530820CF-B880-4189-942D-D702A7CBA730}" type="datetimeFigureOut">
              <a:rPr lang="zh-CN" altLang="en-US" smtClean="0"/>
              <a:t>2014-3-10</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44013" y="274640"/>
            <a:ext cx="1777470" cy="5592761"/>
          </a:xfrm>
        </p:spPr>
        <p:txBody>
          <a:bodyPr vert="eaVert"/>
          <a:lstStyle>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41"/>
            <a:ext cx="6324600" cy="5592760"/>
          </a:xfrm>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530820CF-B880-4189-942D-D702A7CBA730}" type="datetimeFigureOut">
              <a:rPr lang="zh-CN" altLang="en-US" smtClean="0"/>
              <a:t>2014-3-10</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530820CF-B880-4189-942D-D702A7CBA730}" type="datetimeFigureOut">
              <a:rPr lang="zh-CN" altLang="en-US" smtClean="0"/>
              <a:t>2014-3-10</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
        <p:nvSpPr>
          <p:cNvPr id="7" name="标题 6"/>
          <p:cNvSpPr>
            <a:spLocks noGrp="1"/>
          </p:cNvSpPr>
          <p:nvPr>
            <p:ph type="title"/>
          </p:nvPr>
        </p:nvSpPr>
        <p:spPr/>
        <p:txBody>
          <a:bodyPr rtlCol="0"/>
          <a:lstStyle>
            <a:extLst/>
          </a:lstStyle>
          <a:p>
            <a:r>
              <a:rPr kumimoji="0" lang="zh-CN" altLang="en-US" smtClean="0"/>
              <a:t>单击此处编辑母版标题样式</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p:txBody>
          <a:bodyPr/>
          <a:lstStyle>
            <a:extLst/>
          </a:lstStyle>
          <a:p>
            <a:fld id="{530820CF-B880-4189-942D-D702A7CBA730}" type="datetimeFigureOut">
              <a:rPr lang="zh-CN" altLang="en-US" smtClean="0"/>
              <a:t>2014-3-10</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
        <p:nvSpPr>
          <p:cNvPr id="7" name="燕尾形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燕尾形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Ref idx="1002">
        <a:schemeClr val="bg1"/>
      </p:bgRef>
    </p:bg>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extLst/>
          </a:lstStyle>
          <a:p>
            <a:fld id="{530820CF-B880-4189-942D-D702A7CBA730}" type="datetimeFigureOut">
              <a:rPr lang="zh-CN" altLang="en-US" smtClean="0"/>
              <a:t>2014-3-10</a:t>
            </a:fld>
            <a:endParaRPr lang="zh-CN" altLang="en-US"/>
          </a:p>
        </p:txBody>
      </p:sp>
      <p:sp>
        <p:nvSpPr>
          <p:cNvPr id="6" name="页脚占位符 5"/>
          <p:cNvSpPr>
            <a:spLocks noGrp="1"/>
          </p:cNvSpPr>
          <p:nvPr>
            <p:ph type="ftr" sz="quarter" idx="11"/>
          </p:nvPr>
        </p:nvSpPr>
        <p:spPr/>
        <p:txBody>
          <a:bodyPr/>
          <a:lstStyle>
            <a:extLst/>
          </a:lstStyle>
          <a:p>
            <a:endParaRPr lang="zh-CN" altLang="en-US"/>
          </a:p>
        </p:txBody>
      </p:sp>
      <p:sp>
        <p:nvSpPr>
          <p:cNvPr id="7" name="灯片编号占位符 6"/>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
        <p:nvSpPr>
          <p:cNvPr id="8" name="标题 7"/>
          <p:cNvSpPr>
            <a:spLocks noGrp="1"/>
          </p:cNvSpPr>
          <p:nvPr>
            <p:ph type="title"/>
          </p:nvPr>
        </p:nvSpPr>
        <p:spPr/>
        <p:txBody>
          <a:bodyPr rtlCol="0"/>
          <a:lstStyle>
            <a:extLst/>
          </a:lstStyle>
          <a:p>
            <a:r>
              <a:rPr kumimoji="0" lang="zh-CN" altLang="en-US" smtClean="0"/>
              <a:t>单击此处编辑母版标题样式</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8229600" cy="1143000"/>
          </a:xfrm>
        </p:spPr>
        <p:txBody>
          <a:bodyPr anchor="ctr"/>
          <a:lstStyle>
            <a:lvl1pPr>
              <a:defRPr/>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CN" altLang="en-US" smtClean="0"/>
              <a:t>单击此处编辑母版文本样式</a:t>
            </a:r>
          </a:p>
        </p:txBody>
      </p:sp>
      <p:sp>
        <p:nvSpPr>
          <p:cNvPr id="4" name="文本占位符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CN" altLang="en-US" smtClean="0"/>
              <a:t>单击此处编辑母版文本样式</a:t>
            </a:r>
          </a:p>
        </p:txBody>
      </p:sp>
      <p:sp>
        <p:nvSpPr>
          <p:cNvPr id="5" name="内容占位符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6" name="内容占位符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extLst/>
          </a:lstStyle>
          <a:p>
            <a:fld id="{530820CF-B880-4189-942D-D702A7CBA730}" type="datetimeFigureOut">
              <a:rPr lang="zh-CN" altLang="en-US" smtClean="0"/>
              <a:t>2014-3-10</a:t>
            </a:fld>
            <a:endParaRPr lang="zh-CN" altLang="en-US"/>
          </a:p>
        </p:txBody>
      </p:sp>
      <p:sp>
        <p:nvSpPr>
          <p:cNvPr id="8" name="页脚占位符 7"/>
          <p:cNvSpPr>
            <a:spLocks noGrp="1"/>
          </p:cNvSpPr>
          <p:nvPr>
            <p:ph type="ftr" sz="quarter" idx="11"/>
          </p:nvPr>
        </p:nvSpPr>
        <p:spPr/>
        <p:txBody>
          <a:bodyPr/>
          <a:lstStyle>
            <a:extLst/>
          </a:lstStyle>
          <a:p>
            <a:endParaRPr lang="zh-CN" altLang="en-US"/>
          </a:p>
        </p:txBody>
      </p:sp>
      <p:sp>
        <p:nvSpPr>
          <p:cNvPr id="9" name="灯片编号占位符 8"/>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Ref idx="1002">
        <a:schemeClr val="bg1"/>
      </p:bgRef>
    </p:bg>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extLst/>
          </a:lstStyle>
          <a:p>
            <a:fld id="{530820CF-B880-4189-942D-D702A7CBA730}" type="datetimeFigureOut">
              <a:rPr lang="zh-CN" altLang="en-US" smtClean="0"/>
              <a:t>2014-3-10</a:t>
            </a:fld>
            <a:endParaRPr lang="zh-CN" altLang="en-US"/>
          </a:p>
        </p:txBody>
      </p:sp>
      <p:sp>
        <p:nvSpPr>
          <p:cNvPr id="4" name="页脚占位符 3"/>
          <p:cNvSpPr>
            <a:spLocks noGrp="1"/>
          </p:cNvSpPr>
          <p:nvPr>
            <p:ph type="ftr" sz="quarter" idx="11"/>
          </p:nvPr>
        </p:nvSpPr>
        <p:spPr/>
        <p:txBody>
          <a:bodyPr/>
          <a:lstStyle>
            <a:extLst/>
          </a:lstStyle>
          <a:p>
            <a:endParaRPr lang="zh-CN" altLang="en-US"/>
          </a:p>
        </p:txBody>
      </p:sp>
      <p:sp>
        <p:nvSpPr>
          <p:cNvPr id="5" name="灯片编号占位符 4"/>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
        <p:nvSpPr>
          <p:cNvPr id="6" name="标题 5"/>
          <p:cNvSpPr>
            <a:spLocks noGrp="1"/>
          </p:cNvSpPr>
          <p:nvPr>
            <p:ph type="title"/>
          </p:nvPr>
        </p:nvSpPr>
        <p:spPr/>
        <p:txBody>
          <a:bodyPr rtlCol="0"/>
          <a:lstStyle>
            <a:extLst/>
          </a:lstStyle>
          <a:p>
            <a:r>
              <a:rPr kumimoji="0" lang="zh-CN" altLang="en-US" smtClean="0"/>
              <a:t>单击此处编辑母版标题样式</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extLst/>
          </a:lstStyle>
          <a:p>
            <a:fld id="{530820CF-B880-4189-942D-D702A7CBA730}" type="datetimeFigureOut">
              <a:rPr lang="zh-CN" altLang="en-US" smtClean="0"/>
              <a:t>2014-3-10</a:t>
            </a:fld>
            <a:endParaRPr lang="zh-CN" altLang="en-US"/>
          </a:p>
        </p:txBody>
      </p:sp>
      <p:sp>
        <p:nvSpPr>
          <p:cNvPr id="3" name="页脚占位符 2"/>
          <p:cNvSpPr>
            <a:spLocks noGrp="1"/>
          </p:cNvSpPr>
          <p:nvPr>
            <p:ph type="ftr" sz="quarter" idx="11"/>
          </p:nvPr>
        </p:nvSpPr>
        <p:spPr/>
        <p:txBody>
          <a:bodyPr/>
          <a:lstStyle>
            <a:extLst/>
          </a:lstStyle>
          <a:p>
            <a:endParaRPr lang="zh-CN" altLang="en-US"/>
          </a:p>
        </p:txBody>
      </p:sp>
      <p:sp>
        <p:nvSpPr>
          <p:cNvPr id="4" name="灯片编号占位符 3"/>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zh-CN" altLang="en-US" smtClean="0"/>
              <a:t>单击此处编辑母版文本样式</a:t>
            </a:r>
          </a:p>
        </p:txBody>
      </p:sp>
      <p:sp>
        <p:nvSpPr>
          <p:cNvPr id="4" name="内容占位符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a:xfrm>
            <a:off x="6727032" y="6407944"/>
            <a:ext cx="1920240" cy="365760"/>
          </a:xfrm>
        </p:spPr>
        <p:txBody>
          <a:bodyPr/>
          <a:lstStyle>
            <a:extLst/>
          </a:lstStyle>
          <a:p>
            <a:fld id="{530820CF-B880-4189-942D-D702A7CBA730}" type="datetimeFigureOut">
              <a:rPr lang="zh-CN" altLang="en-US" smtClean="0"/>
              <a:t>2014-3-10</a:t>
            </a:fld>
            <a:endParaRPr lang="zh-CN" altLang="en-US"/>
          </a:p>
        </p:txBody>
      </p:sp>
      <p:sp>
        <p:nvSpPr>
          <p:cNvPr id="6" name="页脚占位符 5"/>
          <p:cNvSpPr>
            <a:spLocks noGrp="1"/>
          </p:cNvSpPr>
          <p:nvPr>
            <p:ph type="ftr" sz="quarter" idx="11"/>
          </p:nvPr>
        </p:nvSpPr>
        <p:spPr/>
        <p:txBody>
          <a:bodyPr/>
          <a:lstStyle>
            <a:extLst/>
          </a:lstStyle>
          <a:p>
            <a:endParaRPr lang="zh-CN" altLang="en-US"/>
          </a:p>
        </p:txBody>
      </p:sp>
      <p:sp>
        <p:nvSpPr>
          <p:cNvPr id="7" name="灯片编号占位符 6"/>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bg>
      <p:bgRef idx="1002">
        <a:schemeClr val="bg1"/>
      </p:bgRef>
    </p:bg>
    <p:spTree>
      <p:nvGrpSpPr>
        <p:cNvPr id="1" name=""/>
        <p:cNvGrpSpPr/>
        <p:nvPr/>
      </p:nvGrpSpPr>
      <p:grpSpPr>
        <a:xfrm>
          <a:off x="0" y="0"/>
          <a:ext cx="0" cy="0"/>
          <a:chOff x="0" y="0"/>
          <a:chExt cx="0" cy="0"/>
        </a:xfrm>
      </p:grpSpPr>
      <p:sp>
        <p:nvSpPr>
          <p:cNvPr id="4" name="文本占位符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zh-CN" altLang="en-US" smtClean="0"/>
              <a:t>单击此处编辑母版文本样式</a:t>
            </a:r>
          </a:p>
        </p:txBody>
      </p:sp>
      <p:sp>
        <p:nvSpPr>
          <p:cNvPr id="3" name="图片占位符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zh-CN" altLang="en-US" smtClean="0"/>
              <a:t>单击图标添加图片</a:t>
            </a:r>
            <a:endParaRPr kumimoji="0" lang="en-US" dirty="0"/>
          </a:p>
        </p:txBody>
      </p:sp>
      <p:sp>
        <p:nvSpPr>
          <p:cNvPr id="5" name="日期占位符 4"/>
          <p:cNvSpPr>
            <a:spLocks noGrp="1"/>
          </p:cNvSpPr>
          <p:nvPr>
            <p:ph type="dt" sz="half" idx="10"/>
          </p:nvPr>
        </p:nvSpPr>
        <p:spPr/>
        <p:txBody>
          <a:bodyPr/>
          <a:lstStyle>
            <a:lvl1pPr>
              <a:defRPr>
                <a:solidFill>
                  <a:schemeClr val="tx1"/>
                </a:solidFill>
              </a:defRPr>
            </a:lvl1pPr>
            <a:extLst/>
          </a:lstStyle>
          <a:p>
            <a:fld id="{530820CF-B880-4189-942D-D702A7CBA730}" type="datetimeFigureOut">
              <a:rPr lang="zh-CN" altLang="en-US" smtClean="0"/>
              <a:t>2014-3-10</a:t>
            </a:fld>
            <a:endParaRPr lang="zh-CN" altLang="en-US"/>
          </a:p>
        </p:txBody>
      </p:sp>
      <p:sp>
        <p:nvSpPr>
          <p:cNvPr id="6" name="页脚占位符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zh-CN" altLang="en-US"/>
          </a:p>
        </p:txBody>
      </p:sp>
      <p:sp>
        <p:nvSpPr>
          <p:cNvPr id="7" name="灯片编号占位符 6"/>
          <p:cNvSpPr>
            <a:spLocks noGrp="1"/>
          </p:cNvSpPr>
          <p:nvPr>
            <p:ph type="sldNum" sz="quarter" idx="12"/>
          </p:nvPr>
        </p:nvSpPr>
        <p:spPr/>
        <p:txBody>
          <a:bodyPr/>
          <a:lstStyle>
            <a:lvl1pPr>
              <a:defRPr>
                <a:solidFill>
                  <a:schemeClr val="tx1"/>
                </a:solidFill>
              </a:defRPr>
            </a:lvl1pPr>
            <a:extLst/>
          </a:lstStyle>
          <a:p>
            <a:fld id="{0C913308-F349-4B6D-A68A-DD1791B4A57B}" type="slidenum">
              <a:rPr lang="zh-CN" altLang="en-US" smtClean="0"/>
              <a:t>‹#›</a:t>
            </a:fld>
            <a:endParaRPr lang="zh-CN" altLang="en-US"/>
          </a:p>
        </p:txBody>
      </p:sp>
      <p:sp>
        <p:nvSpPr>
          <p:cNvPr id="2" name="标题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zh-CN" altLang="en-US" smtClean="0"/>
              <a:t>单击此处编辑母版标题样式</a:t>
            </a:r>
            <a:endParaRPr kumimoji="0" lang="en-US"/>
          </a:p>
        </p:txBody>
      </p:sp>
      <p:sp>
        <p:nvSpPr>
          <p:cNvPr id="8" name="任意多边形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任意多边形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直角三角形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直接连接符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燕尾形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燕尾形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任意多边形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任意多边形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直角三角形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直接连接符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标题占位符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zh-CN" altLang="en-US" smtClean="0"/>
              <a:t>单击此处编辑母版标题样式</a:t>
            </a:r>
            <a:endParaRPr kumimoji="0" lang="en-US"/>
          </a:p>
        </p:txBody>
      </p:sp>
      <p:sp>
        <p:nvSpPr>
          <p:cNvPr id="30" name="文本占位符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0" name="日期占位符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530820CF-B880-4189-942D-D702A7CBA730}" type="datetimeFigureOut">
              <a:rPr lang="zh-CN" altLang="en-US" smtClean="0"/>
              <a:t>2014-3-10</a:t>
            </a:fld>
            <a:endParaRPr lang="zh-CN" altLang="en-US"/>
          </a:p>
        </p:txBody>
      </p:sp>
      <p:sp>
        <p:nvSpPr>
          <p:cNvPr id="22" name="页脚占位符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zh-CN" altLang="en-US"/>
          </a:p>
        </p:txBody>
      </p:sp>
      <p:sp>
        <p:nvSpPr>
          <p:cNvPr id="18" name="灯片编号占位符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4357" r:id="rId1"/>
    <p:sldLayoutId id="2147484358" r:id="rId2"/>
    <p:sldLayoutId id="2147484359" r:id="rId3"/>
    <p:sldLayoutId id="2147484360" r:id="rId4"/>
    <p:sldLayoutId id="2147484361" r:id="rId5"/>
    <p:sldLayoutId id="2147484362" r:id="rId6"/>
    <p:sldLayoutId id="2147484363" r:id="rId7"/>
    <p:sldLayoutId id="2147484364" r:id="rId8"/>
    <p:sldLayoutId id="2147484365" r:id="rId9"/>
    <p:sldLayoutId id="2147484366" r:id="rId10"/>
    <p:sldLayoutId id="2147484367"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hyperlink" Target="&#22270;&#34920;/&#22270;1.2.pptx"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hyperlink" Target="&#22270;&#34920;/&#22270;1.3.pptx" TargetMode="Externa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hyperlink" Target="&#22270;&#34920;/&#22270;1.4.pptx" TargetMode="Externa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hyperlink" Target="&#22270;&#34920;/&#22270;1.5.pptx" TargetMode="External"/><Relationship Id="rId2" Type="http://schemas.openxmlformats.org/officeDocument/2006/relationships/hyperlink" Target="&#22270;&#34920;/&#22270;1.4.pptx" TargetMode="External"/><Relationship Id="rId1" Type="http://schemas.openxmlformats.org/officeDocument/2006/relationships/slideLayout" Target="../slideLayouts/slideLayout2.xml"/><Relationship Id="rId4" Type="http://schemas.openxmlformats.org/officeDocument/2006/relationships/hyperlink" Target="&#22270;&#34920;/&#22270;1.6.pptx" TargetMode="External"/></Relationships>
</file>

<file path=ppt/slides/_rels/slide34.xml.rels><?xml version="1.0" encoding="UTF-8" standalone="yes"?>
<Relationships xmlns="http://schemas.openxmlformats.org/package/2006/relationships"><Relationship Id="rId3" Type="http://schemas.openxmlformats.org/officeDocument/2006/relationships/hyperlink" Target="&#22270;&#34920;/&#22270;1.8.pptx" TargetMode="External"/><Relationship Id="rId2" Type="http://schemas.openxmlformats.org/officeDocument/2006/relationships/hyperlink" Target="&#22270;&#34920;/&#22270;1.7.pptx" TargetMode="Externa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hyperlink" Target="&#22270;&#34920;/&#34920;1.1.pptx" TargetMode="Externa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hyperlink" Target="&#22270;&#34920;/&#34920;1.2.pptx" TargetMode="Externa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hyperlink" Target="&#22270;&#34920;/&#34920;1.3def.pptx" TargetMode="External"/><Relationship Id="rId2" Type="http://schemas.openxmlformats.org/officeDocument/2006/relationships/hyperlink" Target="&#22270;&#34920;/&#34920;1.3abc.pptx" TargetMode="Externa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hyperlink" Target="&#22270;&#34920;/&#34920;1.4.pptx" TargetMode="External"/><Relationship Id="rId2" Type="http://schemas.openxmlformats.org/officeDocument/2006/relationships/hyperlink" Target="&#22270;&#34920;/&#34920;1.1.pptx" TargetMode="Externa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hyperlink" Target="&#22270;&#34920;/&#34920;1.5.pptx" TargetMode="Externa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hyperlink" Target="&#22270;&#34920;/&#34920;1.6a.pptx" TargetMode="External"/><Relationship Id="rId2" Type="http://schemas.openxmlformats.org/officeDocument/2006/relationships/hyperlink" Target="&#22270;&#34920;/&#34920;1.3def.pptx" TargetMode="External"/><Relationship Id="rId1" Type="http://schemas.openxmlformats.org/officeDocument/2006/relationships/slideLayout" Target="../slideLayouts/slideLayout2.xml"/><Relationship Id="rId4" Type="http://schemas.openxmlformats.org/officeDocument/2006/relationships/hyperlink" Target="&#22270;&#34920;/&#34920;1.6b.pptx" TargetMode="External"/></Relationships>
</file>

<file path=ppt/slides/_rels/slide49.xml.rels><?xml version="1.0" encoding="UTF-8" standalone="yes"?>
<Relationships xmlns="http://schemas.openxmlformats.org/package/2006/relationships"><Relationship Id="rId3" Type="http://schemas.openxmlformats.org/officeDocument/2006/relationships/hyperlink" Target="&#22270;&#34920;/&#34920;1.9.pptx" TargetMode="External"/><Relationship Id="rId2" Type="http://schemas.openxmlformats.org/officeDocument/2006/relationships/hyperlink" Target="&#22270;&#34920;/&#34920;1.7-8.pptx"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hyperlink" Target="&#22270;&#34920;/&#34920;1.7-8.pptx" TargetMode="Externa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22270;&#34920;/&#22270;1.1.pptx" TargetMode="Externa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hyperlink" Target="&#22270;&#34920;/&#34920;1.11.pptx" TargetMode="External"/><Relationship Id="rId2" Type="http://schemas.openxmlformats.org/officeDocument/2006/relationships/hyperlink" Target="&#22270;&#34920;/&#34920;1.10.pptx" TargetMode="Externa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hyperlink" Target="&#22270;&#34920;/&#34920;1.12.pptx" TargetMode="Externa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hyperlink" Target="&#22270;&#34920;/&#34920;1.14.pptx" TargetMode="External"/><Relationship Id="rId2" Type="http://schemas.openxmlformats.org/officeDocument/2006/relationships/hyperlink" Target="&#22270;&#34920;/&#34920;1.13.pptx" TargetMode="External"/><Relationship Id="rId1" Type="http://schemas.openxmlformats.org/officeDocument/2006/relationships/slideLayout" Target="../slideLayouts/slideLayout2.xml"/><Relationship Id="rId4" Type="http://schemas.openxmlformats.org/officeDocument/2006/relationships/hyperlink" Target="&#22270;&#34920;/&#34920;1.15.pptx" TargetMode="External"/></Relationships>
</file>

<file path=ppt/slides/_rels/slide74.xml.rels><?xml version="1.0" encoding="UTF-8" standalone="yes"?>
<Relationships xmlns="http://schemas.openxmlformats.org/package/2006/relationships"><Relationship Id="rId3" Type="http://schemas.openxmlformats.org/officeDocument/2006/relationships/hyperlink" Target="&#22270;&#34920;/&#34920;1.16.pptx" TargetMode="External"/><Relationship Id="rId2" Type="http://schemas.openxmlformats.org/officeDocument/2006/relationships/hyperlink" Target="&#22270;&#34920;/&#34920;1.15.pptx" TargetMode="External"/><Relationship Id="rId1" Type="http://schemas.openxmlformats.org/officeDocument/2006/relationships/slideLayout" Target="../slideLayouts/slideLayout2.xml"/><Relationship Id="rId4" Type="http://schemas.openxmlformats.org/officeDocument/2006/relationships/hyperlink" Target="&#22270;&#34920;/&#34920;1.17.pptx" TargetMode="Externa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hyperlink" Target="&#22270;&#34920;/&#34920;1.18-25.pptx" TargetMode="Externa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US" altLang="zh-CN" sz="4400" dirty="0" smtClean="0"/>
              <a:t>Access</a:t>
            </a:r>
            <a:r>
              <a:rPr lang="zh-CN" altLang="en-US" sz="4400" dirty="0" smtClean="0"/>
              <a:t>基础教程（第四版）</a:t>
            </a:r>
            <a:endParaRPr lang="zh-CN" altLang="en-US" sz="4400" dirty="0"/>
          </a:p>
        </p:txBody>
      </p:sp>
      <p:sp>
        <p:nvSpPr>
          <p:cNvPr id="3" name="副标题 2"/>
          <p:cNvSpPr>
            <a:spLocks noGrp="1"/>
          </p:cNvSpPr>
          <p:nvPr>
            <p:ph type="subTitle" idx="1"/>
          </p:nvPr>
        </p:nvSpPr>
        <p:spPr/>
        <p:txBody>
          <a:bodyPr>
            <a:normAutofit/>
          </a:bodyPr>
          <a:lstStyle/>
          <a:p>
            <a:r>
              <a:rPr lang="zh-CN" altLang="en-US" sz="2800" dirty="0" smtClean="0"/>
              <a:t>长春师范大学计算机科学与技术学院</a:t>
            </a:r>
            <a:endParaRPr lang="zh-CN" altLang="en-US" sz="2800" dirty="0"/>
          </a:p>
        </p:txBody>
      </p:sp>
    </p:spTree>
    <p:extLst>
      <p:ext uri="{BB962C8B-B14F-4D97-AF65-F5344CB8AC3E}">
        <p14:creationId xmlns:p14="http://schemas.microsoft.com/office/powerpoint/2010/main" val="32322911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fontScale="92500"/>
          </a:bodyPr>
          <a:lstStyle/>
          <a:p>
            <a:pPr marL="0" lvl="0" indent="0">
              <a:buNone/>
            </a:pPr>
            <a:r>
              <a:rPr lang="en-US" altLang="zh-CN" sz="2600" b="1" dirty="0" smtClean="0"/>
              <a:t>2.</a:t>
            </a:r>
            <a:r>
              <a:rPr lang="zh-CN" altLang="zh-CN" sz="2600" b="1" dirty="0"/>
              <a:t>第二代数据库系统——关系数据库系统</a:t>
            </a:r>
          </a:p>
          <a:p>
            <a:pPr marL="109728" indent="612000">
              <a:buNone/>
            </a:pPr>
            <a:r>
              <a:rPr lang="en-US" altLang="zh-CN" sz="2600" dirty="0"/>
              <a:t>1970</a:t>
            </a:r>
            <a:r>
              <a:rPr lang="zh-CN" altLang="zh-CN" sz="2600" dirty="0"/>
              <a:t>年美国</a:t>
            </a:r>
            <a:r>
              <a:rPr lang="en-US" altLang="zh-CN" sz="2600" dirty="0"/>
              <a:t>IBM</a:t>
            </a:r>
            <a:r>
              <a:rPr lang="zh-CN" altLang="zh-CN" sz="2600" dirty="0"/>
              <a:t>公司</a:t>
            </a:r>
            <a:r>
              <a:rPr lang="en-US" altLang="zh-CN" sz="2600" dirty="0"/>
              <a:t>San Jose</a:t>
            </a:r>
            <a:r>
              <a:rPr lang="zh-CN" altLang="zh-CN" sz="2600" dirty="0"/>
              <a:t>研究室的高级研究员埃德加•考特（</a:t>
            </a:r>
            <a:r>
              <a:rPr lang="en-US" altLang="zh-CN" sz="2600" dirty="0"/>
              <a:t>E. F. </a:t>
            </a:r>
            <a:r>
              <a:rPr lang="en-US" altLang="zh-CN" sz="2600" dirty="0" err="1"/>
              <a:t>Codd</a:t>
            </a:r>
            <a:r>
              <a:rPr lang="zh-CN" altLang="zh-CN" sz="2600" dirty="0"/>
              <a:t>）发表了论文《大型共享数据库数据的关系模型》，提出了数据库的关系模型，开创了数据库关系方法和关系数据理论的研究，为关系数据库技术奠定了理论基础，为数据库技术开辟了一个新时代。</a:t>
            </a:r>
          </a:p>
          <a:p>
            <a:pPr marL="109728" indent="612000">
              <a:buNone/>
            </a:pPr>
            <a:r>
              <a:rPr lang="en-US" altLang="zh-CN" sz="2600" dirty="0"/>
              <a:t>20</a:t>
            </a:r>
            <a:r>
              <a:rPr lang="zh-CN" altLang="zh-CN" sz="2600" dirty="0"/>
              <a:t>世纪</a:t>
            </a:r>
            <a:r>
              <a:rPr lang="en-US" altLang="zh-CN" sz="2600" dirty="0"/>
              <a:t>70</a:t>
            </a:r>
            <a:r>
              <a:rPr lang="zh-CN" altLang="zh-CN" sz="2600" dirty="0"/>
              <a:t>年代，关系方法的理论研究和软件系统的研制均取得了很大成果。</a:t>
            </a:r>
            <a:r>
              <a:rPr lang="en-US" altLang="zh-CN" sz="2600" dirty="0"/>
              <a:t>IBM</a:t>
            </a:r>
            <a:r>
              <a:rPr lang="zh-CN" altLang="zh-CN" sz="2600" dirty="0"/>
              <a:t>公司的</a:t>
            </a:r>
            <a:r>
              <a:rPr lang="en-US" altLang="zh-CN" sz="2600" dirty="0"/>
              <a:t>San Jose</a:t>
            </a:r>
            <a:r>
              <a:rPr lang="zh-CN" altLang="zh-CN" sz="2600" dirty="0"/>
              <a:t>实验室研制出关系数据库实验系统</a:t>
            </a:r>
            <a:r>
              <a:rPr lang="en-US" altLang="zh-CN" sz="2600" dirty="0"/>
              <a:t>System R</a:t>
            </a:r>
            <a:r>
              <a:rPr lang="zh-CN" altLang="zh-CN" sz="2600" dirty="0"/>
              <a:t>。与</a:t>
            </a:r>
            <a:r>
              <a:rPr lang="en-US" altLang="zh-CN" sz="2600" dirty="0"/>
              <a:t>System R</a:t>
            </a:r>
            <a:r>
              <a:rPr lang="zh-CN" altLang="zh-CN" sz="2600" dirty="0"/>
              <a:t>同期，美国</a:t>
            </a:r>
            <a:r>
              <a:rPr lang="en-US" altLang="zh-CN" sz="2600" dirty="0"/>
              <a:t>Berkeley</a:t>
            </a:r>
            <a:r>
              <a:rPr lang="zh-CN" altLang="zh-CN" sz="2600" dirty="0"/>
              <a:t>大学也研制了</a:t>
            </a:r>
            <a:r>
              <a:rPr lang="en-US" altLang="zh-CN" sz="2600" dirty="0"/>
              <a:t>INGRES</a:t>
            </a:r>
            <a:r>
              <a:rPr lang="zh-CN" altLang="zh-CN" sz="2600" dirty="0"/>
              <a:t>数据库实验系统，并发展成为</a:t>
            </a:r>
            <a:r>
              <a:rPr lang="en-US" altLang="zh-CN" sz="2600" dirty="0"/>
              <a:t>INGRES</a:t>
            </a:r>
            <a:r>
              <a:rPr lang="zh-CN" altLang="zh-CN" sz="2600" dirty="0"/>
              <a:t>数据库产品，使关系方法从实验走向了市场。 </a:t>
            </a:r>
          </a:p>
        </p:txBody>
      </p:sp>
      <p:sp>
        <p:nvSpPr>
          <p:cNvPr id="2" name="标题 1"/>
          <p:cNvSpPr>
            <a:spLocks noGrp="1"/>
          </p:cNvSpPr>
          <p:nvPr>
            <p:ph type="title"/>
          </p:nvPr>
        </p:nvSpPr>
        <p:spPr/>
        <p:txBody>
          <a:bodyPr>
            <a:normAutofit/>
          </a:bodyPr>
          <a:lstStyle/>
          <a:p>
            <a:pPr lvl="1" algn="l" rtl="0">
              <a:spcBef>
                <a:spcPct val="0"/>
              </a:spcBef>
            </a:pPr>
            <a:r>
              <a:rPr lang="en-US" altLang="zh-CN" sz="4100" b="1" dirty="0" smtClean="0">
                <a:effectLst>
                  <a:outerShdw blurRad="38100" dist="38100" dir="2700000" algn="tl">
                    <a:srgbClr val="000000">
                      <a:alpha val="43137"/>
                    </a:srgbClr>
                  </a:outerShdw>
                </a:effectLst>
              </a:rPr>
              <a:t>1.1  </a:t>
            </a:r>
            <a:r>
              <a:rPr lang="zh-CN" altLang="zh-CN" sz="4100" b="1" dirty="0" smtClean="0">
                <a:effectLst>
                  <a:outerShdw blurRad="38100" dist="38100" dir="2700000" algn="tl">
                    <a:srgbClr val="000000">
                      <a:alpha val="43137"/>
                    </a:srgbClr>
                  </a:outerShdw>
                </a:effectLst>
              </a:rPr>
              <a:t>数据库系统的基本概念</a:t>
            </a:r>
            <a:endParaRPr lang="zh-CN" altLang="en-US" sz="4100" dirty="0">
              <a:effectLst>
                <a:outerShdw blurRad="38100" dist="38100" dir="2700000" algn="tl">
                  <a:srgbClr val="000000">
                    <a:alpha val="43137"/>
                  </a:srgbClr>
                </a:outerShdw>
              </a:effectLst>
              <a:latin typeface="+mj-ea"/>
              <a:ea typeface="+mj-ea"/>
            </a:endParaRPr>
          </a:p>
        </p:txBody>
      </p:sp>
    </p:spTree>
    <p:extLst>
      <p:ext uri="{BB962C8B-B14F-4D97-AF65-F5344CB8AC3E}">
        <p14:creationId xmlns:p14="http://schemas.microsoft.com/office/powerpoint/2010/main" val="183489299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marL="109728" indent="612000">
              <a:buNone/>
            </a:pPr>
            <a:r>
              <a:rPr lang="zh-CN" altLang="zh-CN" sz="2400" dirty="0" smtClean="0"/>
              <a:t>关系数据库</a:t>
            </a:r>
            <a:r>
              <a:rPr lang="zh-CN" altLang="zh-CN" sz="2400" dirty="0"/>
              <a:t>产品一问世，就以其简单清晰的概念，易懂易学的数据库语言，使用户不需了解复杂的存取路径细节，不需说明“怎么干”，只需指出“干什么”，就能操作数据库，从而深受广大用户喜爱。</a:t>
            </a:r>
          </a:p>
          <a:p>
            <a:pPr marL="109728" indent="612000">
              <a:buNone/>
            </a:pPr>
            <a:r>
              <a:rPr lang="en-US" altLang="zh-CN" sz="2400" dirty="0"/>
              <a:t>20</a:t>
            </a:r>
            <a:r>
              <a:rPr lang="zh-CN" altLang="zh-CN" sz="2400" dirty="0"/>
              <a:t>世纪</a:t>
            </a:r>
            <a:r>
              <a:rPr lang="en-US" altLang="zh-CN" sz="2400" dirty="0"/>
              <a:t>80</a:t>
            </a:r>
            <a:r>
              <a:rPr lang="zh-CN" altLang="zh-CN" sz="2400" dirty="0"/>
              <a:t>年代以来，大多数厂商推出的数据库管理系统的产品都是关系型的，如：</a:t>
            </a:r>
            <a:r>
              <a:rPr lang="en-US" altLang="zh-CN" sz="2400" dirty="0"/>
              <a:t>FoxPro</a:t>
            </a:r>
            <a:r>
              <a:rPr lang="zh-CN" altLang="zh-CN" sz="2400" dirty="0"/>
              <a:t>、</a:t>
            </a:r>
            <a:r>
              <a:rPr lang="en-US" altLang="zh-CN" sz="2400" dirty="0"/>
              <a:t>Access</a:t>
            </a:r>
            <a:r>
              <a:rPr lang="zh-CN" altLang="zh-CN" sz="2400" dirty="0"/>
              <a:t>、</a:t>
            </a:r>
            <a:r>
              <a:rPr lang="en-US" altLang="zh-CN" sz="2400" dirty="0"/>
              <a:t>DB2</a:t>
            </a:r>
            <a:r>
              <a:rPr lang="zh-CN" altLang="zh-CN" sz="2400" dirty="0"/>
              <a:t>、</a:t>
            </a:r>
            <a:r>
              <a:rPr lang="en-US" altLang="zh-CN" sz="2400" dirty="0"/>
              <a:t>Oracle</a:t>
            </a:r>
            <a:r>
              <a:rPr lang="zh-CN" altLang="zh-CN" sz="2400" dirty="0"/>
              <a:t>及</a:t>
            </a:r>
            <a:r>
              <a:rPr lang="en-US" altLang="zh-CN" sz="2400" dirty="0"/>
              <a:t>Sybase</a:t>
            </a:r>
            <a:r>
              <a:rPr lang="zh-CN" altLang="zh-CN" sz="2400" dirty="0"/>
              <a:t>等都是关系型数据管理系统（简称</a:t>
            </a:r>
            <a:r>
              <a:rPr lang="en-US" altLang="zh-CN" sz="2400" dirty="0"/>
              <a:t>RDBMS</a:t>
            </a:r>
            <a:r>
              <a:rPr lang="zh-CN" altLang="zh-CN" sz="2400" dirty="0"/>
              <a:t>），使数据库技术日益广泛地应用到企业管理、情报检索、辅助决策等各个方面，成为实现和优化信息系统的基本技术。</a:t>
            </a:r>
            <a:endParaRPr lang="zh-CN" altLang="en-US" sz="2400" dirty="0"/>
          </a:p>
        </p:txBody>
      </p:sp>
      <p:sp>
        <p:nvSpPr>
          <p:cNvPr id="2" name="标题 1"/>
          <p:cNvSpPr>
            <a:spLocks noGrp="1"/>
          </p:cNvSpPr>
          <p:nvPr>
            <p:ph type="title"/>
          </p:nvPr>
        </p:nvSpPr>
        <p:spPr/>
        <p:txBody>
          <a:bodyPr>
            <a:normAutofit/>
          </a:bodyPr>
          <a:lstStyle/>
          <a:p>
            <a:pPr lvl="1" algn="l" rtl="0">
              <a:spcBef>
                <a:spcPct val="0"/>
              </a:spcBef>
            </a:pPr>
            <a:r>
              <a:rPr lang="en-US" altLang="zh-CN" sz="4100" b="1" dirty="0" smtClean="0">
                <a:effectLst>
                  <a:outerShdw blurRad="38100" dist="38100" dir="2700000" algn="tl">
                    <a:srgbClr val="000000">
                      <a:alpha val="43137"/>
                    </a:srgbClr>
                  </a:outerShdw>
                </a:effectLst>
              </a:rPr>
              <a:t>1.1  </a:t>
            </a:r>
            <a:r>
              <a:rPr lang="zh-CN" altLang="zh-CN" sz="4100" b="1" dirty="0" smtClean="0">
                <a:effectLst>
                  <a:outerShdw blurRad="38100" dist="38100" dir="2700000" algn="tl">
                    <a:srgbClr val="000000">
                      <a:alpha val="43137"/>
                    </a:srgbClr>
                  </a:outerShdw>
                </a:effectLst>
              </a:rPr>
              <a:t>数据库系统的基本概念</a:t>
            </a:r>
            <a:endParaRPr lang="zh-CN" altLang="en-US" sz="4100" dirty="0">
              <a:effectLst>
                <a:outerShdw blurRad="38100" dist="38100" dir="2700000" algn="tl">
                  <a:srgbClr val="000000">
                    <a:alpha val="43137"/>
                  </a:srgbClr>
                </a:outerShdw>
              </a:effectLst>
              <a:latin typeface="+mj-ea"/>
              <a:ea typeface="+mj-ea"/>
            </a:endParaRPr>
          </a:p>
        </p:txBody>
      </p:sp>
    </p:spTree>
    <p:extLst>
      <p:ext uri="{BB962C8B-B14F-4D97-AF65-F5344CB8AC3E}">
        <p14:creationId xmlns:p14="http://schemas.microsoft.com/office/powerpoint/2010/main" val="249292215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lnSpcReduction="10000"/>
          </a:bodyPr>
          <a:lstStyle/>
          <a:p>
            <a:pPr marL="109728" indent="612000">
              <a:buNone/>
            </a:pPr>
            <a:r>
              <a:rPr lang="zh-CN" altLang="zh-CN" sz="2400" dirty="0"/>
              <a:t>关系数据库是以关系模型为基础的，具有以下特点：</a:t>
            </a:r>
          </a:p>
          <a:p>
            <a:pPr marL="109728" indent="0">
              <a:buNone/>
            </a:pPr>
            <a:r>
              <a:rPr lang="zh-CN" altLang="zh-CN" sz="2400" dirty="0"/>
              <a:t>（</a:t>
            </a:r>
            <a:r>
              <a:rPr lang="en-US" altLang="zh-CN" sz="2400" dirty="0"/>
              <a:t>1</a:t>
            </a:r>
            <a:r>
              <a:rPr lang="zh-CN" altLang="zh-CN" sz="2400" dirty="0"/>
              <a:t>）关系数据库对实体及实体之间的联系均采用关系来描述，对各种用户提供统一的单一数据结构形式，使用户容易掌握和应用。 </a:t>
            </a:r>
          </a:p>
          <a:p>
            <a:pPr marL="109728" indent="0">
              <a:buNone/>
            </a:pPr>
            <a:r>
              <a:rPr lang="zh-CN" altLang="zh-CN" sz="2400" dirty="0"/>
              <a:t>（</a:t>
            </a:r>
            <a:r>
              <a:rPr lang="en-US" altLang="zh-CN" sz="2400" dirty="0"/>
              <a:t>2</a:t>
            </a:r>
            <a:r>
              <a:rPr lang="zh-CN" altLang="zh-CN" sz="2400" dirty="0"/>
              <a:t>）关系数据库语言具有非过程化特性，将用户从编程数据库记录的导航式检索中解脱出来，降低了编程难度，面向非专业用户。 </a:t>
            </a:r>
          </a:p>
          <a:p>
            <a:pPr marL="109728" indent="0">
              <a:buNone/>
            </a:pPr>
            <a:r>
              <a:rPr lang="zh-CN" altLang="zh-CN" sz="2400" dirty="0"/>
              <a:t>（</a:t>
            </a:r>
            <a:r>
              <a:rPr lang="en-US" altLang="zh-CN" sz="2400" dirty="0"/>
              <a:t>3</a:t>
            </a:r>
            <a:r>
              <a:rPr lang="zh-CN" altLang="zh-CN" sz="2400" dirty="0"/>
              <a:t>）数据独立性强，用户的应用程序、数据的逻辑结构与数据的物理存储方式无关。</a:t>
            </a:r>
          </a:p>
          <a:p>
            <a:pPr marL="109728" indent="0">
              <a:buNone/>
            </a:pPr>
            <a:r>
              <a:rPr lang="zh-CN" altLang="zh-CN" sz="2400" dirty="0"/>
              <a:t>（</a:t>
            </a:r>
            <a:r>
              <a:rPr lang="en-US" altLang="zh-CN" sz="2400" dirty="0"/>
              <a:t>4</a:t>
            </a:r>
            <a:r>
              <a:rPr lang="zh-CN" altLang="zh-CN" sz="2400" dirty="0"/>
              <a:t>）以关系代数为基础，数据库的研究更加科学化，尤其在关系操作的完备性、规范化及查询优化等方面，为数据库技术的成熟奠定了很好的基础。</a:t>
            </a:r>
          </a:p>
          <a:p>
            <a:pPr marL="109728" indent="0">
              <a:buNone/>
            </a:pPr>
            <a:endParaRPr lang="zh-CN" altLang="en-US" sz="2400" dirty="0"/>
          </a:p>
        </p:txBody>
      </p:sp>
      <p:sp>
        <p:nvSpPr>
          <p:cNvPr id="2" name="标题 1"/>
          <p:cNvSpPr>
            <a:spLocks noGrp="1"/>
          </p:cNvSpPr>
          <p:nvPr>
            <p:ph type="title"/>
          </p:nvPr>
        </p:nvSpPr>
        <p:spPr/>
        <p:txBody>
          <a:bodyPr>
            <a:normAutofit/>
          </a:bodyPr>
          <a:lstStyle/>
          <a:p>
            <a:pPr lvl="1" algn="l" rtl="0">
              <a:spcBef>
                <a:spcPct val="0"/>
              </a:spcBef>
            </a:pPr>
            <a:r>
              <a:rPr lang="en-US" altLang="zh-CN" sz="4100" b="1" dirty="0" smtClean="0">
                <a:effectLst>
                  <a:outerShdw blurRad="38100" dist="38100" dir="2700000" algn="tl">
                    <a:srgbClr val="000000">
                      <a:alpha val="43137"/>
                    </a:srgbClr>
                  </a:outerShdw>
                </a:effectLst>
              </a:rPr>
              <a:t>1.1  </a:t>
            </a:r>
            <a:r>
              <a:rPr lang="zh-CN" altLang="zh-CN" sz="4100" b="1" dirty="0" smtClean="0">
                <a:effectLst>
                  <a:outerShdw blurRad="38100" dist="38100" dir="2700000" algn="tl">
                    <a:srgbClr val="000000">
                      <a:alpha val="43137"/>
                    </a:srgbClr>
                  </a:outerShdw>
                </a:effectLst>
              </a:rPr>
              <a:t>数据库系统的基本概念</a:t>
            </a:r>
            <a:endParaRPr lang="zh-CN" altLang="en-US" sz="4100" dirty="0">
              <a:effectLst>
                <a:outerShdw blurRad="38100" dist="38100" dir="2700000" algn="tl">
                  <a:srgbClr val="000000">
                    <a:alpha val="43137"/>
                  </a:srgbClr>
                </a:outerShdw>
              </a:effectLst>
              <a:latin typeface="+mj-ea"/>
              <a:ea typeface="+mj-ea"/>
            </a:endParaRPr>
          </a:p>
        </p:txBody>
      </p:sp>
    </p:spTree>
    <p:extLst>
      <p:ext uri="{BB962C8B-B14F-4D97-AF65-F5344CB8AC3E}">
        <p14:creationId xmlns:p14="http://schemas.microsoft.com/office/powerpoint/2010/main" val="382239674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lnSpcReduction="10000"/>
          </a:bodyPr>
          <a:lstStyle/>
          <a:p>
            <a:pPr marL="109728" lvl="0" indent="0">
              <a:buNone/>
            </a:pPr>
            <a:r>
              <a:rPr lang="en-US" altLang="zh-CN" sz="2400" b="1" dirty="0" smtClean="0"/>
              <a:t>3</a:t>
            </a:r>
            <a:r>
              <a:rPr lang="en-US" altLang="zh-CN" sz="2400" b="1" dirty="0"/>
              <a:t>.</a:t>
            </a:r>
            <a:r>
              <a:rPr lang="zh-CN" altLang="zh-CN" sz="2400" b="1" dirty="0" smtClean="0"/>
              <a:t>第</a:t>
            </a:r>
            <a:r>
              <a:rPr lang="zh-CN" altLang="zh-CN" sz="2400" b="1" dirty="0"/>
              <a:t>三代数据库系统</a:t>
            </a:r>
          </a:p>
          <a:p>
            <a:pPr marL="109728" indent="612000">
              <a:buNone/>
            </a:pPr>
            <a:r>
              <a:rPr lang="zh-CN" altLang="zh-CN" sz="2400" dirty="0"/>
              <a:t>第一代和第二代数据库技术基本上是处理面向记录的、以字符表示的数据为主，能较好地满足商业事务的处理，但远远不能满足多种多样的信息类型需求。新的数据库应用领域如计算机辅助设计／</a:t>
            </a:r>
            <a:r>
              <a:rPr lang="zh-CN" altLang="zh-CN" sz="2400" dirty="0" smtClean="0"/>
              <a:t>制造、办公信息系统等</a:t>
            </a:r>
            <a:r>
              <a:rPr lang="zh-CN" altLang="zh-CN" sz="2400" dirty="0"/>
              <a:t>需要数据库系统能支持各种静态和动态的数据，如图形、图像、语音</a:t>
            </a:r>
            <a:r>
              <a:rPr lang="zh-CN" altLang="zh-CN" sz="2400" dirty="0" smtClean="0"/>
              <a:t>、视频等</a:t>
            </a:r>
            <a:r>
              <a:rPr lang="zh-CN" altLang="zh-CN" sz="2400" dirty="0"/>
              <a:t>，并且还需要数据库系统具备处理复杂对象、实现程序设计语言和数据库语言无缝集成等能力。这种情况下，原有的数据库系统就暴露出了多种局限性。正是在这种新应用的推动下，数据库技术进一步发展和进步。</a:t>
            </a:r>
          </a:p>
          <a:p>
            <a:pPr marL="109728" indent="612000">
              <a:buNone/>
            </a:pPr>
            <a:r>
              <a:rPr lang="en-US" altLang="zh-CN" sz="2400" dirty="0"/>
              <a:t>1990</a:t>
            </a:r>
            <a:r>
              <a:rPr lang="zh-CN" altLang="zh-CN" sz="2400" dirty="0"/>
              <a:t>年高级</a:t>
            </a:r>
            <a:r>
              <a:rPr lang="en-US" altLang="zh-CN" sz="2400" dirty="0"/>
              <a:t>DBMS</a:t>
            </a:r>
            <a:r>
              <a:rPr lang="zh-CN" altLang="zh-CN" sz="2400" dirty="0"/>
              <a:t>功能委员会发表了《第三代数据库系统宣言》的文章，提出了第三代数据库应具有的三个基本特征，并从三个基本特征导出了</a:t>
            </a:r>
            <a:r>
              <a:rPr lang="en-US" altLang="zh-CN" sz="2400" dirty="0"/>
              <a:t>13</a:t>
            </a:r>
            <a:r>
              <a:rPr lang="zh-CN" altLang="zh-CN" sz="2400" dirty="0"/>
              <a:t>个具体特征和功能。</a:t>
            </a:r>
          </a:p>
          <a:p>
            <a:pPr marL="109728" indent="0">
              <a:buNone/>
            </a:pPr>
            <a:endParaRPr lang="zh-CN" altLang="en-US" sz="2400" dirty="0"/>
          </a:p>
        </p:txBody>
      </p:sp>
      <p:sp>
        <p:nvSpPr>
          <p:cNvPr id="2" name="标题 1"/>
          <p:cNvSpPr>
            <a:spLocks noGrp="1"/>
          </p:cNvSpPr>
          <p:nvPr>
            <p:ph type="title"/>
          </p:nvPr>
        </p:nvSpPr>
        <p:spPr/>
        <p:txBody>
          <a:bodyPr>
            <a:normAutofit/>
          </a:bodyPr>
          <a:lstStyle/>
          <a:p>
            <a:pPr lvl="1" algn="l" rtl="0">
              <a:spcBef>
                <a:spcPct val="0"/>
              </a:spcBef>
            </a:pPr>
            <a:r>
              <a:rPr lang="en-US" altLang="zh-CN" sz="4100" b="1" dirty="0" smtClean="0">
                <a:effectLst>
                  <a:outerShdw blurRad="38100" dist="38100" dir="2700000" algn="tl">
                    <a:srgbClr val="000000">
                      <a:alpha val="43137"/>
                    </a:srgbClr>
                  </a:outerShdw>
                </a:effectLst>
              </a:rPr>
              <a:t>1.1  </a:t>
            </a:r>
            <a:r>
              <a:rPr lang="zh-CN" altLang="zh-CN" sz="4100" b="1" dirty="0" smtClean="0">
                <a:effectLst>
                  <a:outerShdw blurRad="38100" dist="38100" dir="2700000" algn="tl">
                    <a:srgbClr val="000000">
                      <a:alpha val="43137"/>
                    </a:srgbClr>
                  </a:outerShdw>
                </a:effectLst>
              </a:rPr>
              <a:t>数据库系统的基本概念</a:t>
            </a:r>
            <a:endParaRPr lang="zh-CN" altLang="en-US" sz="4100" dirty="0">
              <a:effectLst>
                <a:outerShdw blurRad="38100" dist="38100" dir="2700000" algn="tl">
                  <a:srgbClr val="000000">
                    <a:alpha val="43137"/>
                  </a:srgbClr>
                </a:outerShdw>
              </a:effectLst>
              <a:latin typeface="+mj-ea"/>
              <a:ea typeface="+mj-ea"/>
            </a:endParaRPr>
          </a:p>
        </p:txBody>
      </p:sp>
    </p:spTree>
    <p:extLst>
      <p:ext uri="{BB962C8B-B14F-4D97-AF65-F5344CB8AC3E}">
        <p14:creationId xmlns:p14="http://schemas.microsoft.com/office/powerpoint/2010/main" val="97176628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marL="109728" indent="612000">
              <a:buNone/>
            </a:pPr>
            <a:r>
              <a:rPr lang="zh-CN" altLang="zh-CN" sz="2400" dirty="0"/>
              <a:t>经过多年的研究和讨论，对第三代数据库系统的基本特征已有了共识：</a:t>
            </a:r>
          </a:p>
          <a:p>
            <a:pPr marL="109728" indent="0">
              <a:buNone/>
            </a:pPr>
            <a:r>
              <a:rPr lang="zh-CN" altLang="zh-CN" sz="2400" dirty="0" smtClean="0"/>
              <a:t>（</a:t>
            </a:r>
            <a:r>
              <a:rPr lang="en-US" altLang="zh-CN" sz="2400" dirty="0" smtClean="0"/>
              <a:t>1</a:t>
            </a:r>
            <a:r>
              <a:rPr lang="zh-CN" altLang="zh-CN" sz="2400" dirty="0"/>
              <a:t>）第三代数据库系统应支持数据管理、对象管理和知识管理。以支持面向对象数据模型为主要特征，并集数据管理、对象管理和知识管理为一体。</a:t>
            </a:r>
          </a:p>
          <a:p>
            <a:pPr marL="109728" indent="0">
              <a:buNone/>
            </a:pPr>
            <a:r>
              <a:rPr lang="zh-CN" altLang="zh-CN" sz="2400" dirty="0"/>
              <a:t>（</a:t>
            </a:r>
            <a:r>
              <a:rPr lang="en-US" altLang="zh-CN" sz="2400" dirty="0"/>
              <a:t>2</a:t>
            </a:r>
            <a:r>
              <a:rPr lang="zh-CN" altLang="zh-CN" sz="2400" dirty="0"/>
              <a:t>）第三代数据库系统必须保持或继承第二代数据库系统的技术，如非过程化特性、数据独立性等。</a:t>
            </a:r>
          </a:p>
          <a:p>
            <a:pPr marL="109728" indent="0">
              <a:buNone/>
            </a:pPr>
            <a:r>
              <a:rPr lang="zh-CN" altLang="zh-CN" sz="2400" dirty="0"/>
              <a:t>（</a:t>
            </a:r>
            <a:r>
              <a:rPr lang="en-US" altLang="zh-CN" sz="2400" dirty="0"/>
              <a:t>3</a:t>
            </a:r>
            <a:r>
              <a:rPr lang="zh-CN" altLang="zh-CN" sz="2400" dirty="0"/>
              <a:t>）第三代数据库系统必须对其他系统开放，如支持数据库语言标准、在网络上支持标准网络协议等。</a:t>
            </a:r>
            <a:endParaRPr lang="zh-CN" altLang="en-US" sz="2400" dirty="0"/>
          </a:p>
        </p:txBody>
      </p:sp>
      <p:sp>
        <p:nvSpPr>
          <p:cNvPr id="2" name="标题 1"/>
          <p:cNvSpPr>
            <a:spLocks noGrp="1"/>
          </p:cNvSpPr>
          <p:nvPr>
            <p:ph type="title"/>
          </p:nvPr>
        </p:nvSpPr>
        <p:spPr/>
        <p:txBody>
          <a:bodyPr>
            <a:normAutofit/>
          </a:bodyPr>
          <a:lstStyle/>
          <a:p>
            <a:pPr lvl="1" algn="l" rtl="0">
              <a:spcBef>
                <a:spcPct val="0"/>
              </a:spcBef>
            </a:pPr>
            <a:r>
              <a:rPr lang="en-US" altLang="zh-CN" sz="4100" b="1" dirty="0" smtClean="0">
                <a:effectLst>
                  <a:outerShdw blurRad="38100" dist="38100" dir="2700000" algn="tl">
                    <a:srgbClr val="000000">
                      <a:alpha val="43137"/>
                    </a:srgbClr>
                  </a:outerShdw>
                </a:effectLst>
              </a:rPr>
              <a:t>1.1  </a:t>
            </a:r>
            <a:r>
              <a:rPr lang="zh-CN" altLang="zh-CN" sz="4100" b="1" dirty="0" smtClean="0">
                <a:effectLst>
                  <a:outerShdw blurRad="38100" dist="38100" dir="2700000" algn="tl">
                    <a:srgbClr val="000000">
                      <a:alpha val="43137"/>
                    </a:srgbClr>
                  </a:outerShdw>
                </a:effectLst>
              </a:rPr>
              <a:t>数据库系统的基本概念</a:t>
            </a:r>
            <a:endParaRPr lang="zh-CN" altLang="en-US" sz="4100" dirty="0">
              <a:effectLst>
                <a:outerShdw blurRad="38100" dist="38100" dir="2700000" algn="tl">
                  <a:srgbClr val="000000">
                    <a:alpha val="43137"/>
                  </a:srgbClr>
                </a:outerShdw>
              </a:effectLst>
              <a:latin typeface="+mj-ea"/>
              <a:ea typeface="+mj-ea"/>
            </a:endParaRPr>
          </a:p>
        </p:txBody>
      </p:sp>
    </p:spTree>
    <p:extLst>
      <p:ext uri="{BB962C8B-B14F-4D97-AF65-F5344CB8AC3E}">
        <p14:creationId xmlns:p14="http://schemas.microsoft.com/office/powerpoint/2010/main" val="346136824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marL="109728" indent="0">
              <a:buNone/>
            </a:pPr>
            <a:r>
              <a:rPr lang="en-US" altLang="zh-CN" sz="2400" b="1" dirty="0" smtClean="0"/>
              <a:t>4.</a:t>
            </a:r>
            <a:r>
              <a:rPr lang="zh-CN" altLang="en-US" sz="2400" b="1" dirty="0" smtClean="0"/>
              <a:t>数据库技术的新进展</a:t>
            </a:r>
            <a:endParaRPr lang="en-US" altLang="zh-CN" sz="2400" b="1" dirty="0" smtClean="0"/>
          </a:p>
          <a:p>
            <a:pPr marL="109728" indent="612000">
              <a:buNone/>
            </a:pPr>
            <a:r>
              <a:rPr lang="zh-CN" altLang="zh-CN" sz="2400" dirty="0"/>
              <a:t>数据库技术发展的核心是数据模型的发展。数据模型应满足三方面的要求：一是能比较真实地模拟现实世界；二是容易为人们所理解；三是便于在计算机上实现。目前，一种数据模型要很好地满足这三方面的要求是很困难的。新一代数据库技术采用多种数据模型，例如面向对象数据模型、对象关系数据模型、基于逻辑的数据模型等</a:t>
            </a:r>
            <a:r>
              <a:rPr lang="zh-CN" altLang="zh-CN" sz="2400" dirty="0" smtClean="0"/>
              <a:t>。</a:t>
            </a:r>
            <a:endParaRPr lang="en-US" altLang="zh-CN" sz="2400" dirty="0" smtClean="0"/>
          </a:p>
          <a:p>
            <a:pPr marL="109728" indent="612000">
              <a:buNone/>
            </a:pPr>
            <a:r>
              <a:rPr lang="en-US" altLang="zh-CN" sz="2400" dirty="0"/>
              <a:t>20</a:t>
            </a:r>
            <a:r>
              <a:rPr lang="zh-CN" altLang="zh-CN" sz="2400" dirty="0"/>
              <a:t>世纪</a:t>
            </a:r>
            <a:r>
              <a:rPr lang="en-US" altLang="zh-CN" sz="2400" dirty="0"/>
              <a:t>80</a:t>
            </a:r>
            <a:r>
              <a:rPr lang="zh-CN" altLang="zh-CN" sz="2400" dirty="0"/>
              <a:t>年代以来，数据库技术经历了从简单应用到复杂应用的巨大变化，数据库系统的发展呈现出百花齐放的局面，目前在新技术内容、应用领域和数据模型三个方面都取得了很大进展。</a:t>
            </a:r>
            <a:endParaRPr lang="zh-CN" altLang="en-US" sz="2400" dirty="0"/>
          </a:p>
        </p:txBody>
      </p:sp>
      <p:sp>
        <p:nvSpPr>
          <p:cNvPr id="2" name="标题 1"/>
          <p:cNvSpPr>
            <a:spLocks noGrp="1"/>
          </p:cNvSpPr>
          <p:nvPr>
            <p:ph type="title"/>
          </p:nvPr>
        </p:nvSpPr>
        <p:spPr/>
        <p:txBody>
          <a:bodyPr>
            <a:normAutofit/>
          </a:bodyPr>
          <a:lstStyle/>
          <a:p>
            <a:pPr lvl="1" algn="l" rtl="0">
              <a:spcBef>
                <a:spcPct val="0"/>
              </a:spcBef>
            </a:pPr>
            <a:r>
              <a:rPr lang="en-US" altLang="zh-CN" sz="4100" b="1" dirty="0" smtClean="0">
                <a:effectLst>
                  <a:outerShdw blurRad="38100" dist="38100" dir="2700000" algn="tl">
                    <a:srgbClr val="000000">
                      <a:alpha val="43137"/>
                    </a:srgbClr>
                  </a:outerShdw>
                </a:effectLst>
              </a:rPr>
              <a:t>1.1  </a:t>
            </a:r>
            <a:r>
              <a:rPr lang="zh-CN" altLang="zh-CN" sz="4100" b="1" dirty="0" smtClean="0">
                <a:effectLst>
                  <a:outerShdw blurRad="38100" dist="38100" dir="2700000" algn="tl">
                    <a:srgbClr val="000000">
                      <a:alpha val="43137"/>
                    </a:srgbClr>
                  </a:outerShdw>
                </a:effectLst>
              </a:rPr>
              <a:t>数据库系统的基本概念</a:t>
            </a:r>
            <a:endParaRPr lang="zh-CN" altLang="en-US" sz="4100" dirty="0">
              <a:effectLst>
                <a:outerShdw blurRad="38100" dist="38100" dir="2700000" algn="tl">
                  <a:srgbClr val="000000">
                    <a:alpha val="43137"/>
                  </a:srgbClr>
                </a:outerShdw>
              </a:effectLst>
              <a:latin typeface="+mj-ea"/>
              <a:ea typeface="+mj-ea"/>
            </a:endParaRPr>
          </a:p>
        </p:txBody>
      </p:sp>
    </p:spTree>
    <p:extLst>
      <p:ext uri="{BB962C8B-B14F-4D97-AF65-F5344CB8AC3E}">
        <p14:creationId xmlns:p14="http://schemas.microsoft.com/office/powerpoint/2010/main" val="381728710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481328"/>
            <a:ext cx="8507288" cy="4525963"/>
          </a:xfrm>
        </p:spPr>
        <p:txBody>
          <a:bodyPr>
            <a:normAutofit/>
          </a:bodyPr>
          <a:lstStyle/>
          <a:p>
            <a:pPr marL="109728" indent="612000">
              <a:buNone/>
            </a:pPr>
            <a:r>
              <a:rPr lang="zh-CN" altLang="zh-CN" sz="2400" dirty="0"/>
              <a:t>数据库技术与其他学科的有机结合，是新一代数据库技术的一个显著特征，出现了各种新型的数据库，例如：</a:t>
            </a:r>
          </a:p>
          <a:p>
            <a:pPr lvl="0"/>
            <a:r>
              <a:rPr lang="zh-CN" altLang="zh-CN" sz="2400" dirty="0"/>
              <a:t>数据库技术与分布处理技术相结合，出现了分布式数据库。</a:t>
            </a:r>
          </a:p>
          <a:p>
            <a:pPr lvl="0"/>
            <a:r>
              <a:rPr lang="zh-CN" altLang="zh-CN" sz="2400" dirty="0"/>
              <a:t>数据库技术与并行处理技术相结合，出现了并行数据库。</a:t>
            </a:r>
          </a:p>
          <a:p>
            <a:pPr lvl="0"/>
            <a:r>
              <a:rPr lang="zh-CN" altLang="zh-CN" sz="2400" dirty="0"/>
              <a:t>数据库技术与人工智能技术相结合，出现了知识库和主动数据库系统。</a:t>
            </a:r>
          </a:p>
          <a:p>
            <a:pPr lvl="0"/>
            <a:r>
              <a:rPr lang="zh-CN" altLang="zh-CN" sz="2400" dirty="0"/>
              <a:t>数据库技术与多媒体处理技术相结合，出现了多媒体数据库。</a:t>
            </a:r>
          </a:p>
          <a:p>
            <a:pPr lvl="0"/>
            <a:r>
              <a:rPr lang="zh-CN" altLang="zh-CN" sz="2400" dirty="0"/>
              <a:t>数据库技术与模糊技术相结合，出现了模糊数据库等。</a:t>
            </a:r>
          </a:p>
          <a:p>
            <a:r>
              <a:rPr lang="zh-CN" altLang="zh-CN" sz="2400" dirty="0"/>
              <a:t>数据库技术应用到其他领域中，出现了数据仓库、工程数据库、统计数据库、空间数据库及科学数据库等多种数据库技术，扩大了数据库应用领域。</a:t>
            </a:r>
            <a:endParaRPr lang="zh-CN" altLang="en-US" sz="2400" dirty="0"/>
          </a:p>
        </p:txBody>
      </p:sp>
      <p:sp>
        <p:nvSpPr>
          <p:cNvPr id="2" name="标题 1"/>
          <p:cNvSpPr>
            <a:spLocks noGrp="1"/>
          </p:cNvSpPr>
          <p:nvPr>
            <p:ph type="title"/>
          </p:nvPr>
        </p:nvSpPr>
        <p:spPr/>
        <p:txBody>
          <a:bodyPr>
            <a:normAutofit/>
          </a:bodyPr>
          <a:lstStyle/>
          <a:p>
            <a:pPr lvl="1" algn="l" rtl="0">
              <a:spcBef>
                <a:spcPct val="0"/>
              </a:spcBef>
            </a:pPr>
            <a:r>
              <a:rPr lang="en-US" altLang="zh-CN" sz="4100" b="1" dirty="0" smtClean="0">
                <a:effectLst>
                  <a:outerShdw blurRad="38100" dist="38100" dir="2700000" algn="tl">
                    <a:srgbClr val="000000">
                      <a:alpha val="43137"/>
                    </a:srgbClr>
                  </a:outerShdw>
                </a:effectLst>
              </a:rPr>
              <a:t>1.1  </a:t>
            </a:r>
            <a:r>
              <a:rPr lang="zh-CN" altLang="zh-CN" sz="4100" b="1" dirty="0" smtClean="0">
                <a:effectLst>
                  <a:outerShdw blurRad="38100" dist="38100" dir="2700000" algn="tl">
                    <a:srgbClr val="000000">
                      <a:alpha val="43137"/>
                    </a:srgbClr>
                  </a:outerShdw>
                </a:effectLst>
              </a:rPr>
              <a:t>数据库系统的基本概念</a:t>
            </a:r>
            <a:endParaRPr lang="zh-CN" altLang="en-US" sz="4100" dirty="0">
              <a:effectLst>
                <a:outerShdw blurRad="38100" dist="38100" dir="2700000" algn="tl">
                  <a:srgbClr val="000000">
                    <a:alpha val="43137"/>
                  </a:srgbClr>
                </a:outerShdw>
              </a:effectLst>
              <a:latin typeface="+mj-ea"/>
              <a:ea typeface="+mj-ea"/>
            </a:endParaRPr>
          </a:p>
        </p:txBody>
      </p:sp>
    </p:spTree>
    <p:extLst>
      <p:ext uri="{BB962C8B-B14F-4D97-AF65-F5344CB8AC3E}">
        <p14:creationId xmlns:p14="http://schemas.microsoft.com/office/powerpoint/2010/main" val="295041025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0">
              <a:buNone/>
            </a:pPr>
            <a:r>
              <a:rPr lang="en-US" altLang="zh-CN" sz="2400" b="1" dirty="0" smtClean="0"/>
              <a:t>1.1.3  </a:t>
            </a:r>
            <a:r>
              <a:rPr lang="zh-CN" altLang="zh-CN" sz="2400" b="1" dirty="0" smtClean="0"/>
              <a:t>数据库系统</a:t>
            </a:r>
            <a:r>
              <a:rPr lang="zh-CN" altLang="zh-CN" sz="2400" b="1" dirty="0"/>
              <a:t>的</a:t>
            </a:r>
            <a:r>
              <a:rPr lang="zh-CN" altLang="zh-CN" sz="2400" b="1" dirty="0" smtClean="0"/>
              <a:t>特点</a:t>
            </a:r>
            <a:endParaRPr lang="en-US" altLang="zh-CN" sz="2400" b="1" dirty="0" smtClean="0"/>
          </a:p>
          <a:p>
            <a:pPr marL="109728" indent="612000">
              <a:buNone/>
            </a:pPr>
            <a:r>
              <a:rPr lang="zh-CN" altLang="zh-CN" sz="2400" dirty="0" smtClean="0"/>
              <a:t>数据库</a:t>
            </a:r>
            <a:r>
              <a:rPr lang="zh-CN" altLang="zh-CN" sz="2400" dirty="0"/>
              <a:t>技术是在文件系统的基础上发展产生的，以数据文件的组织数据，并在文件系统之上加入了</a:t>
            </a:r>
            <a:r>
              <a:rPr lang="en-US" altLang="zh-CN" sz="2400" dirty="0"/>
              <a:t>DBMS</a:t>
            </a:r>
            <a:r>
              <a:rPr lang="zh-CN" altLang="zh-CN" sz="2400" dirty="0"/>
              <a:t>对数据进行管理，其特点如下：</a:t>
            </a:r>
          </a:p>
          <a:p>
            <a:pPr marL="109728" lvl="0" indent="0">
              <a:buNone/>
            </a:pPr>
            <a:r>
              <a:rPr lang="en-US" altLang="zh-CN" sz="2400" b="1" dirty="0" smtClean="0"/>
              <a:t>1</a:t>
            </a:r>
            <a:r>
              <a:rPr lang="en-US" altLang="zh-CN" sz="2400" b="1" dirty="0"/>
              <a:t>.</a:t>
            </a:r>
            <a:r>
              <a:rPr lang="zh-CN" altLang="zh-CN" sz="2400" b="1" dirty="0" smtClean="0"/>
              <a:t>数据</a:t>
            </a:r>
            <a:r>
              <a:rPr lang="zh-CN" altLang="zh-CN" sz="2400" b="1" dirty="0"/>
              <a:t>的集成性</a:t>
            </a:r>
          </a:p>
          <a:p>
            <a:pPr marL="109728" lvl="0" indent="0">
              <a:buNone/>
            </a:pPr>
            <a:r>
              <a:rPr lang="zh-CN" altLang="en-US" sz="2400" dirty="0" smtClean="0"/>
              <a:t>（</a:t>
            </a:r>
            <a:r>
              <a:rPr lang="en-US" altLang="zh-CN" sz="2400" dirty="0" smtClean="0"/>
              <a:t>1</a:t>
            </a:r>
            <a:r>
              <a:rPr lang="zh-CN" altLang="en-US" sz="2400" dirty="0" smtClean="0"/>
              <a:t>）</a:t>
            </a:r>
            <a:r>
              <a:rPr lang="zh-CN" altLang="zh-CN" sz="2400" dirty="0" smtClean="0"/>
              <a:t>在</a:t>
            </a:r>
            <a:r>
              <a:rPr lang="zh-CN" altLang="zh-CN" sz="2400" dirty="0"/>
              <a:t>数据库系统中采用统一的数据结构，如在关系数据库中采用关系</a:t>
            </a:r>
            <a:r>
              <a:rPr lang="zh-CN" altLang="zh-CN" sz="2400" dirty="0" smtClean="0"/>
              <a:t>（用户</a:t>
            </a:r>
            <a:r>
              <a:rPr lang="zh-CN" altLang="zh-CN" sz="2400" dirty="0"/>
              <a:t>角度看来是二维表）作为统一结构方式。</a:t>
            </a:r>
          </a:p>
          <a:p>
            <a:pPr marL="109728" lvl="0" indent="0">
              <a:buNone/>
            </a:pPr>
            <a:r>
              <a:rPr lang="zh-CN" altLang="en-US" sz="2400" dirty="0" smtClean="0"/>
              <a:t>（</a:t>
            </a:r>
            <a:r>
              <a:rPr lang="en-US" altLang="zh-CN" sz="2400" dirty="0" smtClean="0"/>
              <a:t>2</a:t>
            </a:r>
            <a:r>
              <a:rPr lang="zh-CN" altLang="en-US" sz="2400" dirty="0" smtClean="0"/>
              <a:t>）</a:t>
            </a:r>
            <a:r>
              <a:rPr lang="zh-CN" altLang="zh-CN" sz="2400" dirty="0" smtClean="0"/>
              <a:t>在</a:t>
            </a:r>
            <a:r>
              <a:rPr lang="zh-CN" altLang="zh-CN" sz="2400" dirty="0"/>
              <a:t>数据库系统中按照多个应用的需要组织全局的统一的数据结构（即数据模式、全局结构）。</a:t>
            </a:r>
          </a:p>
          <a:p>
            <a:pPr marL="109728" indent="0">
              <a:buNone/>
            </a:pPr>
            <a:r>
              <a:rPr lang="zh-CN" altLang="en-US" sz="2400" dirty="0" smtClean="0"/>
              <a:t>（</a:t>
            </a:r>
            <a:r>
              <a:rPr lang="en-US" altLang="zh-CN" sz="2400" dirty="0" smtClean="0"/>
              <a:t>3</a:t>
            </a:r>
            <a:r>
              <a:rPr lang="zh-CN" altLang="en-US" sz="2400" dirty="0" smtClean="0"/>
              <a:t>）</a:t>
            </a:r>
            <a:r>
              <a:rPr lang="zh-CN" altLang="zh-CN" sz="2400" dirty="0" smtClean="0"/>
              <a:t>数据库系统</a:t>
            </a:r>
            <a:r>
              <a:rPr lang="zh-CN" altLang="zh-CN" sz="2400" dirty="0"/>
              <a:t>中的数据模式是多个应用共同的、全局的数据结构，而每个应用的数据则是全局结构中的一部分，称为局部结构（即视图），这种全局与局部的结构模式构成了数据库系统数据集成性的主要特征。</a:t>
            </a:r>
            <a:endParaRPr lang="zh-CN" altLang="en-US" sz="2400" dirty="0"/>
          </a:p>
        </p:txBody>
      </p:sp>
      <p:sp>
        <p:nvSpPr>
          <p:cNvPr id="2" name="标题 1"/>
          <p:cNvSpPr>
            <a:spLocks noGrp="1"/>
          </p:cNvSpPr>
          <p:nvPr>
            <p:ph type="title"/>
          </p:nvPr>
        </p:nvSpPr>
        <p:spPr/>
        <p:txBody>
          <a:bodyPr>
            <a:normAutofit/>
          </a:bodyPr>
          <a:lstStyle/>
          <a:p>
            <a:pPr lvl="1" algn="l" rtl="0">
              <a:spcBef>
                <a:spcPct val="0"/>
              </a:spcBef>
            </a:pPr>
            <a:r>
              <a:rPr lang="en-US" altLang="zh-CN" sz="4100" b="1" dirty="0" smtClean="0">
                <a:effectLst>
                  <a:outerShdw blurRad="38100" dist="38100" dir="2700000" algn="tl">
                    <a:srgbClr val="000000">
                      <a:alpha val="43137"/>
                    </a:srgbClr>
                  </a:outerShdw>
                </a:effectLst>
              </a:rPr>
              <a:t>1.1  </a:t>
            </a:r>
            <a:r>
              <a:rPr lang="zh-CN" altLang="zh-CN" sz="4100" b="1" dirty="0" smtClean="0">
                <a:effectLst>
                  <a:outerShdw blurRad="38100" dist="38100" dir="2700000" algn="tl">
                    <a:srgbClr val="000000">
                      <a:alpha val="43137"/>
                    </a:srgbClr>
                  </a:outerShdw>
                </a:effectLst>
              </a:rPr>
              <a:t>数据库系统的基本概念</a:t>
            </a:r>
            <a:endParaRPr lang="zh-CN" altLang="en-US" sz="4100" dirty="0">
              <a:effectLst>
                <a:outerShdw blurRad="38100" dist="38100" dir="2700000" algn="tl">
                  <a:srgbClr val="000000">
                    <a:alpha val="43137"/>
                  </a:srgbClr>
                </a:outerShdw>
              </a:effectLst>
              <a:latin typeface="+mj-ea"/>
              <a:ea typeface="+mj-ea"/>
            </a:endParaRPr>
          </a:p>
        </p:txBody>
      </p:sp>
    </p:spTree>
    <p:extLst>
      <p:ext uri="{BB962C8B-B14F-4D97-AF65-F5344CB8AC3E}">
        <p14:creationId xmlns:p14="http://schemas.microsoft.com/office/powerpoint/2010/main" val="218360648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0">
              <a:buNone/>
            </a:pPr>
            <a:r>
              <a:rPr lang="en-US" altLang="zh-CN" sz="2400" b="1" dirty="0" smtClean="0"/>
              <a:t>2.</a:t>
            </a:r>
            <a:r>
              <a:rPr lang="zh-CN" altLang="zh-CN" sz="2400" b="1" dirty="0"/>
              <a:t>数据的高共享性与低冗余</a:t>
            </a:r>
            <a:r>
              <a:rPr lang="zh-CN" altLang="zh-CN" sz="2400" b="1" dirty="0" smtClean="0"/>
              <a:t>性</a:t>
            </a:r>
            <a:endParaRPr lang="en-US" altLang="zh-CN" sz="2400" b="1" dirty="0" smtClean="0"/>
          </a:p>
          <a:p>
            <a:pPr marL="109728" indent="612000">
              <a:buNone/>
            </a:pPr>
            <a:r>
              <a:rPr lang="zh-CN" altLang="zh-CN" sz="2400" dirty="0"/>
              <a:t>数据的集成性使得数据可为多个应用所共享，而数据共享又可极大地减少数据冗余，不仅减少了不必要的存储空间，更为重要的是可以避免数据的不一致性。所谓数据的一致性是指在系统中同一数据的不同出现应保持相同的值，减少数据冗余是保证系统一致性的基础</a:t>
            </a:r>
            <a:r>
              <a:rPr lang="zh-CN" altLang="zh-CN" sz="2400" dirty="0" smtClean="0"/>
              <a:t>。</a:t>
            </a:r>
            <a:endParaRPr lang="en-US" altLang="zh-CN" sz="2400" dirty="0" smtClean="0"/>
          </a:p>
          <a:p>
            <a:pPr marL="109728" indent="0">
              <a:buNone/>
            </a:pPr>
            <a:r>
              <a:rPr lang="en-US" altLang="zh-CN" sz="2400" b="1" dirty="0" smtClean="0"/>
              <a:t>3.</a:t>
            </a:r>
            <a:r>
              <a:rPr lang="zh-CN" altLang="zh-CN" sz="2400" b="1" dirty="0" smtClean="0"/>
              <a:t>数据独立性</a:t>
            </a:r>
            <a:endParaRPr lang="en-US" altLang="zh-CN" sz="2400" b="1" dirty="0" smtClean="0"/>
          </a:p>
          <a:p>
            <a:pPr marL="109728" indent="612000">
              <a:buNone/>
            </a:pPr>
            <a:r>
              <a:rPr lang="zh-CN" altLang="zh-CN" sz="2400" dirty="0" smtClean="0"/>
              <a:t>据</a:t>
            </a:r>
            <a:r>
              <a:rPr lang="zh-CN" altLang="zh-CN" sz="2400" dirty="0"/>
              <a:t>独立性是数据与程序间的互不依赖性，即数据库中数据独立于应用程序而不依赖于应用程序。也就是说，数据的逻辑结构、存储结构与存取方式的改变不会影响应用程序</a:t>
            </a:r>
            <a:r>
              <a:rPr lang="zh-CN" altLang="zh-CN" sz="2400" dirty="0" smtClean="0"/>
              <a:t>。</a:t>
            </a:r>
            <a:endParaRPr lang="zh-CN" altLang="en-US" sz="2400" dirty="0"/>
          </a:p>
        </p:txBody>
      </p:sp>
      <p:sp>
        <p:nvSpPr>
          <p:cNvPr id="2" name="标题 1"/>
          <p:cNvSpPr>
            <a:spLocks noGrp="1"/>
          </p:cNvSpPr>
          <p:nvPr>
            <p:ph type="title"/>
          </p:nvPr>
        </p:nvSpPr>
        <p:spPr/>
        <p:txBody>
          <a:bodyPr>
            <a:normAutofit/>
          </a:bodyPr>
          <a:lstStyle/>
          <a:p>
            <a:pPr lvl="1" algn="l" rtl="0">
              <a:spcBef>
                <a:spcPct val="0"/>
              </a:spcBef>
            </a:pPr>
            <a:r>
              <a:rPr lang="en-US" altLang="zh-CN" sz="4100" b="1" dirty="0" smtClean="0">
                <a:effectLst>
                  <a:outerShdw blurRad="38100" dist="38100" dir="2700000" algn="tl">
                    <a:srgbClr val="000000">
                      <a:alpha val="43137"/>
                    </a:srgbClr>
                  </a:outerShdw>
                </a:effectLst>
              </a:rPr>
              <a:t>1.1  </a:t>
            </a:r>
            <a:r>
              <a:rPr lang="zh-CN" altLang="zh-CN" sz="4100" b="1" dirty="0" smtClean="0">
                <a:effectLst>
                  <a:outerShdw blurRad="38100" dist="38100" dir="2700000" algn="tl">
                    <a:srgbClr val="000000">
                      <a:alpha val="43137"/>
                    </a:srgbClr>
                  </a:outerShdw>
                </a:effectLst>
              </a:rPr>
              <a:t>数据库系统的基本概念</a:t>
            </a:r>
            <a:endParaRPr lang="zh-CN" altLang="en-US" sz="4100" dirty="0">
              <a:effectLst>
                <a:outerShdw blurRad="38100" dist="38100" dir="2700000" algn="tl">
                  <a:srgbClr val="000000">
                    <a:alpha val="43137"/>
                  </a:srgbClr>
                </a:outerShdw>
              </a:effectLst>
              <a:latin typeface="+mj-ea"/>
              <a:ea typeface="+mj-ea"/>
            </a:endParaRPr>
          </a:p>
        </p:txBody>
      </p:sp>
    </p:spTree>
    <p:extLst>
      <p:ext uri="{BB962C8B-B14F-4D97-AF65-F5344CB8AC3E}">
        <p14:creationId xmlns:p14="http://schemas.microsoft.com/office/powerpoint/2010/main" val="73472221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smtClean="0"/>
              <a:t>数据独立性</a:t>
            </a:r>
            <a:r>
              <a:rPr lang="zh-CN" altLang="zh-CN" sz="2400" dirty="0"/>
              <a:t>包括：</a:t>
            </a:r>
          </a:p>
          <a:p>
            <a:pPr marL="109728" indent="0">
              <a:buNone/>
            </a:pPr>
            <a:r>
              <a:rPr lang="zh-CN" altLang="zh-CN" sz="2400" dirty="0"/>
              <a:t>（</a:t>
            </a:r>
            <a:r>
              <a:rPr lang="en-US" altLang="zh-CN" sz="2400" dirty="0"/>
              <a:t>1</a:t>
            </a:r>
            <a:r>
              <a:rPr lang="zh-CN" altLang="zh-CN" sz="2400" dirty="0"/>
              <a:t>）物理独立性</a:t>
            </a:r>
          </a:p>
          <a:p>
            <a:pPr marL="109728" indent="612000">
              <a:buNone/>
            </a:pPr>
            <a:r>
              <a:rPr lang="zh-CN" altLang="zh-CN" sz="2400" dirty="0"/>
              <a:t>简单地说，物理独立性就是指数据的物理结构（包括存储结构、存取方式）的改变不影响数据库的逻辑结构，从而不会引起应用程序的变化。</a:t>
            </a:r>
          </a:p>
          <a:p>
            <a:pPr marL="109728" indent="0">
              <a:buNone/>
            </a:pPr>
            <a:r>
              <a:rPr lang="zh-CN" altLang="zh-CN" sz="2400" dirty="0"/>
              <a:t>（</a:t>
            </a:r>
            <a:r>
              <a:rPr lang="en-US" altLang="zh-CN" sz="2400" dirty="0"/>
              <a:t>2</a:t>
            </a:r>
            <a:r>
              <a:rPr lang="zh-CN" altLang="zh-CN" sz="2400" dirty="0"/>
              <a:t>）逻辑独立性</a:t>
            </a:r>
          </a:p>
          <a:p>
            <a:pPr marL="109728" indent="612000">
              <a:buNone/>
            </a:pPr>
            <a:r>
              <a:rPr lang="zh-CN" altLang="zh-CN" sz="2400" dirty="0"/>
              <a:t>简单地说，逻辑独立性就是指数据的全局逻辑结构的改变不会引起应用程序的变化。</a:t>
            </a:r>
          </a:p>
          <a:p>
            <a:pPr marL="109728" indent="612000">
              <a:buNone/>
            </a:pPr>
            <a:r>
              <a:rPr lang="zh-CN" altLang="zh-CN" sz="2400" dirty="0"/>
              <a:t>当然，数据独立性的实现需要模式间的映射关系作为保障。</a:t>
            </a:r>
            <a:endParaRPr lang="zh-CN" altLang="en-US" sz="2400" dirty="0"/>
          </a:p>
        </p:txBody>
      </p:sp>
      <p:sp>
        <p:nvSpPr>
          <p:cNvPr id="2" name="标题 1"/>
          <p:cNvSpPr>
            <a:spLocks noGrp="1"/>
          </p:cNvSpPr>
          <p:nvPr>
            <p:ph type="title"/>
          </p:nvPr>
        </p:nvSpPr>
        <p:spPr/>
        <p:txBody>
          <a:bodyPr>
            <a:normAutofit/>
          </a:bodyPr>
          <a:lstStyle/>
          <a:p>
            <a:pPr lvl="1" algn="l" rtl="0">
              <a:spcBef>
                <a:spcPct val="0"/>
              </a:spcBef>
            </a:pPr>
            <a:r>
              <a:rPr lang="en-US" altLang="zh-CN" sz="4100" b="1" dirty="0" smtClean="0">
                <a:effectLst>
                  <a:outerShdw blurRad="38100" dist="38100" dir="2700000" algn="tl">
                    <a:srgbClr val="000000">
                      <a:alpha val="43137"/>
                    </a:srgbClr>
                  </a:outerShdw>
                </a:effectLst>
              </a:rPr>
              <a:t>1.1  </a:t>
            </a:r>
            <a:r>
              <a:rPr lang="zh-CN" altLang="zh-CN" sz="4100" b="1" dirty="0" smtClean="0">
                <a:effectLst>
                  <a:outerShdw blurRad="38100" dist="38100" dir="2700000" algn="tl">
                    <a:srgbClr val="000000">
                      <a:alpha val="43137"/>
                    </a:srgbClr>
                  </a:outerShdw>
                </a:effectLst>
              </a:rPr>
              <a:t>数据库系统的基本概念</a:t>
            </a:r>
            <a:endParaRPr lang="zh-CN" altLang="en-US" sz="4100" dirty="0">
              <a:effectLst>
                <a:outerShdw blurRad="38100" dist="38100" dir="2700000" algn="tl">
                  <a:srgbClr val="000000">
                    <a:alpha val="43137"/>
                  </a:srgbClr>
                </a:outerShdw>
              </a:effectLst>
              <a:latin typeface="+mj-ea"/>
              <a:ea typeface="+mj-ea"/>
            </a:endParaRPr>
          </a:p>
        </p:txBody>
      </p:sp>
    </p:spTree>
    <p:extLst>
      <p:ext uri="{BB962C8B-B14F-4D97-AF65-F5344CB8AC3E}">
        <p14:creationId xmlns:p14="http://schemas.microsoft.com/office/powerpoint/2010/main" val="187485107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p:txBody>
          <a:bodyPr>
            <a:normAutofit/>
          </a:bodyPr>
          <a:lstStyle/>
          <a:p>
            <a:pPr marL="0" lvl="1" indent="0">
              <a:buNone/>
            </a:pPr>
            <a:r>
              <a:rPr lang="en-US" altLang="zh-CN" sz="3200" b="1" dirty="0" smtClean="0"/>
              <a:t>1.1 </a:t>
            </a:r>
            <a:r>
              <a:rPr lang="zh-CN" altLang="en-US" sz="3200" b="1" dirty="0" smtClean="0"/>
              <a:t>数据库系统的基本概念</a:t>
            </a:r>
            <a:endParaRPr lang="en-US" altLang="zh-CN" sz="3200" b="1" dirty="0" smtClean="0"/>
          </a:p>
          <a:p>
            <a:pPr marL="0" lvl="1" indent="0">
              <a:buNone/>
            </a:pPr>
            <a:r>
              <a:rPr lang="en-US" altLang="zh-CN" sz="3200" b="1" dirty="0" smtClean="0"/>
              <a:t>1.2 </a:t>
            </a:r>
            <a:r>
              <a:rPr lang="zh-CN" altLang="en-US" sz="3200" b="1" dirty="0" smtClean="0"/>
              <a:t>数据模型</a:t>
            </a:r>
            <a:endParaRPr lang="en-US" altLang="zh-CN" sz="3200" b="1" dirty="0" smtClean="0"/>
          </a:p>
          <a:p>
            <a:pPr marL="0" lvl="1" indent="0">
              <a:buNone/>
            </a:pPr>
            <a:r>
              <a:rPr lang="en-US" altLang="zh-CN" sz="3200" b="1" dirty="0" smtClean="0"/>
              <a:t>1.3 </a:t>
            </a:r>
            <a:r>
              <a:rPr lang="zh-CN" altLang="en-US" sz="3200" b="1" dirty="0" smtClean="0"/>
              <a:t>关系数据库系统</a:t>
            </a:r>
            <a:endParaRPr lang="en-US" altLang="zh-CN" sz="3200" b="1" dirty="0" smtClean="0"/>
          </a:p>
          <a:p>
            <a:pPr marL="0" lvl="1" indent="0">
              <a:buNone/>
            </a:pPr>
            <a:r>
              <a:rPr lang="en-US" altLang="zh-CN" sz="3200" b="1" dirty="0" smtClean="0"/>
              <a:t>1.4 </a:t>
            </a:r>
            <a:r>
              <a:rPr lang="zh-CN" altLang="en-US" sz="3200" b="1" dirty="0" smtClean="0"/>
              <a:t>关系数据库标准语言</a:t>
            </a:r>
            <a:r>
              <a:rPr lang="en-US" altLang="zh-CN" sz="3200" b="1" dirty="0" smtClean="0"/>
              <a:t>SQL</a:t>
            </a:r>
          </a:p>
          <a:p>
            <a:pPr marL="0" lvl="1" indent="0">
              <a:buNone/>
            </a:pPr>
            <a:r>
              <a:rPr lang="en-US" altLang="zh-CN" sz="3200" b="1" dirty="0" smtClean="0"/>
              <a:t>1.5 </a:t>
            </a:r>
            <a:r>
              <a:rPr lang="zh-CN" altLang="en-US" sz="3200" b="1" dirty="0" smtClean="0"/>
              <a:t>关系数据库设计</a:t>
            </a:r>
            <a:endParaRPr lang="en-US" altLang="zh-CN" sz="3200" b="1" dirty="0" smtClean="0"/>
          </a:p>
        </p:txBody>
      </p:sp>
      <p:sp>
        <p:nvSpPr>
          <p:cNvPr id="6" name="标题 5"/>
          <p:cNvSpPr>
            <a:spLocks noGrp="1"/>
          </p:cNvSpPr>
          <p:nvPr>
            <p:ph type="title"/>
          </p:nvPr>
        </p:nvSpPr>
        <p:spPr/>
        <p:txBody>
          <a:bodyPr/>
          <a:lstStyle/>
          <a:p>
            <a:r>
              <a:rPr lang="zh-CN" altLang="zh-CN" dirty="0"/>
              <a:t>第</a:t>
            </a:r>
            <a:r>
              <a:rPr lang="en-US" altLang="zh-CN" dirty="0"/>
              <a:t>1</a:t>
            </a:r>
            <a:r>
              <a:rPr lang="zh-CN" altLang="zh-CN" dirty="0"/>
              <a:t>章 数据库基础知识</a:t>
            </a:r>
            <a:endParaRPr lang="zh-CN" altLang="en-US" dirty="0"/>
          </a:p>
        </p:txBody>
      </p:sp>
    </p:spTree>
    <p:extLst>
      <p:ext uri="{BB962C8B-B14F-4D97-AF65-F5344CB8AC3E}">
        <p14:creationId xmlns:p14="http://schemas.microsoft.com/office/powerpoint/2010/main" val="187680384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0">
              <a:buNone/>
            </a:pPr>
            <a:r>
              <a:rPr lang="en-US" altLang="zh-CN" sz="2400" b="1" dirty="0" smtClean="0"/>
              <a:t>1.1.4  </a:t>
            </a:r>
            <a:r>
              <a:rPr lang="zh-CN" altLang="zh-CN" sz="2400" b="1" dirty="0" smtClean="0"/>
              <a:t>数据库系统</a:t>
            </a:r>
            <a:r>
              <a:rPr lang="zh-CN" altLang="zh-CN" sz="2400" b="1" dirty="0"/>
              <a:t>的</a:t>
            </a:r>
            <a:r>
              <a:rPr lang="zh-CN" altLang="zh-CN" sz="2400" b="1" dirty="0" smtClean="0"/>
              <a:t>体系结构</a:t>
            </a:r>
            <a:endParaRPr lang="en-US" altLang="zh-CN" sz="2400" b="1" dirty="0" smtClean="0"/>
          </a:p>
          <a:p>
            <a:pPr marL="109728" indent="612000">
              <a:buNone/>
            </a:pPr>
            <a:r>
              <a:rPr lang="zh-CN" altLang="zh-CN" sz="2400" dirty="0"/>
              <a:t>数据库系统的体系结构包括三级模式和两级映射，三级模式分别为外模式、概念模式和内模式；两级映射分别为外模式与概念模式间的映射以及概念模式与内模式间的映射，其抽象结构关系如</a:t>
            </a:r>
            <a:r>
              <a:rPr lang="zh-CN" altLang="zh-CN" sz="2400" dirty="0">
                <a:hlinkClick r:id="rId2" action="ppaction://hlinkpres?slideindex=1&amp;slidetitle="/>
              </a:rPr>
              <a:t>图</a:t>
            </a:r>
            <a:r>
              <a:rPr lang="en-US" altLang="zh-CN" sz="2400" dirty="0">
                <a:hlinkClick r:id="rId2" action="ppaction://hlinkpres?slideindex=1&amp;slidetitle="/>
              </a:rPr>
              <a:t>1.2</a:t>
            </a:r>
            <a:r>
              <a:rPr lang="zh-CN" altLang="zh-CN" sz="2400" dirty="0"/>
              <a:t>所示</a:t>
            </a:r>
            <a:r>
              <a:rPr lang="zh-CN" altLang="zh-CN" sz="2400" dirty="0" smtClean="0"/>
              <a:t>。</a:t>
            </a:r>
            <a:endParaRPr lang="en-US" altLang="zh-CN" sz="2400" dirty="0" smtClean="0"/>
          </a:p>
          <a:p>
            <a:pPr marL="109728" indent="0">
              <a:buNone/>
            </a:pPr>
            <a:r>
              <a:rPr lang="en-US" altLang="zh-CN" sz="2400" b="1" dirty="0" smtClean="0"/>
              <a:t>1.</a:t>
            </a:r>
            <a:r>
              <a:rPr lang="zh-CN" altLang="zh-CN" sz="2400" b="1" dirty="0"/>
              <a:t>数据库系统的三级</a:t>
            </a:r>
            <a:r>
              <a:rPr lang="zh-CN" altLang="zh-CN" sz="2400" b="1" dirty="0" smtClean="0"/>
              <a:t>模式</a:t>
            </a:r>
            <a:endParaRPr lang="en-US" altLang="zh-CN" sz="2400" b="1" dirty="0" smtClean="0"/>
          </a:p>
          <a:p>
            <a:pPr marL="109728" indent="612000">
              <a:buNone/>
            </a:pPr>
            <a:r>
              <a:rPr lang="zh-CN" altLang="zh-CN" sz="2400" dirty="0"/>
              <a:t>数据模式是数据库系统中数据结构的一种表示形式，它具有不同的层次与结构方式。</a:t>
            </a:r>
          </a:p>
          <a:p>
            <a:pPr marL="109728" indent="0">
              <a:buNone/>
            </a:pPr>
            <a:r>
              <a:rPr lang="zh-CN" altLang="zh-CN" sz="2400" dirty="0"/>
              <a:t>（</a:t>
            </a:r>
            <a:r>
              <a:rPr lang="en-US" altLang="zh-CN" sz="2400" dirty="0"/>
              <a:t>1</a:t>
            </a:r>
            <a:r>
              <a:rPr lang="zh-CN" altLang="zh-CN" sz="2400" dirty="0"/>
              <a:t>）外模式（</a:t>
            </a:r>
            <a:r>
              <a:rPr lang="en-US" altLang="zh-CN" sz="2400" dirty="0"/>
              <a:t>External Schema</a:t>
            </a:r>
            <a:r>
              <a:rPr lang="zh-CN" altLang="zh-CN" sz="2400" dirty="0" smtClean="0"/>
              <a:t>）</a:t>
            </a:r>
            <a:endParaRPr lang="en-US" altLang="zh-CN" sz="2400" dirty="0" smtClean="0"/>
          </a:p>
          <a:p>
            <a:pPr marL="109728" indent="0">
              <a:buNone/>
            </a:pPr>
            <a:r>
              <a:rPr lang="zh-CN" altLang="zh-CN" sz="2400" dirty="0"/>
              <a:t>（</a:t>
            </a:r>
            <a:r>
              <a:rPr lang="en-US" altLang="zh-CN" sz="2400" dirty="0"/>
              <a:t>2</a:t>
            </a:r>
            <a:r>
              <a:rPr lang="zh-CN" altLang="zh-CN" sz="2400" dirty="0"/>
              <a:t>）概念模式（</a:t>
            </a:r>
            <a:r>
              <a:rPr lang="en-US" altLang="zh-CN" sz="2400" dirty="0"/>
              <a:t>Conceptual Schema</a:t>
            </a:r>
            <a:r>
              <a:rPr lang="zh-CN" altLang="zh-CN" sz="2400" dirty="0"/>
              <a:t>）</a:t>
            </a:r>
          </a:p>
          <a:p>
            <a:pPr marL="109728" indent="0">
              <a:buNone/>
            </a:pPr>
            <a:r>
              <a:rPr lang="zh-CN" altLang="zh-CN" sz="2400" dirty="0"/>
              <a:t>（</a:t>
            </a:r>
            <a:r>
              <a:rPr lang="en-US" altLang="zh-CN" sz="2400" dirty="0"/>
              <a:t>3</a:t>
            </a:r>
            <a:r>
              <a:rPr lang="zh-CN" altLang="zh-CN" sz="2400" dirty="0"/>
              <a:t>）内模式（</a:t>
            </a:r>
            <a:r>
              <a:rPr lang="en-US" altLang="zh-CN" sz="2400" dirty="0"/>
              <a:t>Internal Schema</a:t>
            </a:r>
            <a:r>
              <a:rPr lang="zh-CN" altLang="zh-CN" sz="2400" dirty="0"/>
              <a:t>）</a:t>
            </a:r>
          </a:p>
          <a:p>
            <a:pPr marL="109728" indent="0">
              <a:buNone/>
            </a:pPr>
            <a:endParaRPr lang="zh-CN" altLang="zh-CN" sz="2400" dirty="0"/>
          </a:p>
        </p:txBody>
      </p:sp>
      <p:sp>
        <p:nvSpPr>
          <p:cNvPr id="2" name="标题 1"/>
          <p:cNvSpPr>
            <a:spLocks noGrp="1"/>
          </p:cNvSpPr>
          <p:nvPr>
            <p:ph type="title"/>
          </p:nvPr>
        </p:nvSpPr>
        <p:spPr/>
        <p:txBody>
          <a:bodyPr>
            <a:normAutofit/>
          </a:bodyPr>
          <a:lstStyle/>
          <a:p>
            <a:pPr lvl="1" algn="l" rtl="0">
              <a:spcBef>
                <a:spcPct val="0"/>
              </a:spcBef>
            </a:pPr>
            <a:r>
              <a:rPr lang="en-US" altLang="zh-CN" sz="4100" b="1" dirty="0" smtClean="0">
                <a:effectLst>
                  <a:outerShdw blurRad="38100" dist="38100" dir="2700000" algn="tl">
                    <a:srgbClr val="000000">
                      <a:alpha val="43137"/>
                    </a:srgbClr>
                  </a:outerShdw>
                </a:effectLst>
              </a:rPr>
              <a:t>1.1  </a:t>
            </a:r>
            <a:r>
              <a:rPr lang="zh-CN" altLang="zh-CN" sz="4100" b="1" dirty="0" smtClean="0">
                <a:effectLst>
                  <a:outerShdw blurRad="38100" dist="38100" dir="2700000" algn="tl">
                    <a:srgbClr val="000000">
                      <a:alpha val="43137"/>
                    </a:srgbClr>
                  </a:outerShdw>
                </a:effectLst>
              </a:rPr>
              <a:t>数据库系统的基本概念</a:t>
            </a:r>
            <a:endParaRPr lang="zh-CN" altLang="en-US" sz="4100" dirty="0">
              <a:effectLst>
                <a:outerShdw blurRad="38100" dist="38100" dir="2700000" algn="tl">
                  <a:srgbClr val="000000">
                    <a:alpha val="43137"/>
                  </a:srgbClr>
                </a:outerShdw>
              </a:effectLst>
              <a:latin typeface="+mj-ea"/>
              <a:ea typeface="+mj-ea"/>
            </a:endParaRPr>
          </a:p>
        </p:txBody>
      </p:sp>
    </p:spTree>
    <p:extLst>
      <p:ext uri="{BB962C8B-B14F-4D97-AF65-F5344CB8AC3E}">
        <p14:creationId xmlns:p14="http://schemas.microsoft.com/office/powerpoint/2010/main" val="226817580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0">
              <a:buNone/>
            </a:pPr>
            <a:r>
              <a:rPr lang="zh-CN" altLang="zh-CN" sz="2400" dirty="0"/>
              <a:t>（</a:t>
            </a:r>
            <a:r>
              <a:rPr lang="en-US" altLang="zh-CN" sz="2400" dirty="0"/>
              <a:t>1</a:t>
            </a:r>
            <a:r>
              <a:rPr lang="zh-CN" altLang="zh-CN" sz="2400" dirty="0"/>
              <a:t>）外模式（</a:t>
            </a:r>
            <a:r>
              <a:rPr lang="en-US" altLang="zh-CN" sz="2400" dirty="0"/>
              <a:t>External Schema</a:t>
            </a:r>
            <a:r>
              <a:rPr lang="zh-CN" altLang="zh-CN" sz="2400" dirty="0"/>
              <a:t>）</a:t>
            </a:r>
          </a:p>
          <a:p>
            <a:pPr marL="109728" indent="612000">
              <a:buNone/>
            </a:pPr>
            <a:r>
              <a:rPr lang="zh-CN" altLang="zh-CN" sz="2400" dirty="0"/>
              <a:t>外模式又称为用户模式或子模式，是某个或某几个数据库用户所看到的数据库的数据视图。外模式是与某一应用有关的数据的逻辑结构和特征描述，也就是前面所介绍的局部结构，它由概念模式推导而出。概念模式给出了系统全局的数据描述而外模式则给出每个用户的局部数据描述。对于不同的数据库用户，由于需求的不同，外模式的描述也互不相同。一个概念模式可以有若干个外模式，每一个用户只关心与其有关的外模式，有利于数据保护，对数据所有者和用户都极为方便。</a:t>
            </a:r>
          </a:p>
          <a:p>
            <a:pPr marL="109728" indent="0">
              <a:buNone/>
            </a:pPr>
            <a:endParaRPr lang="zh-CN" altLang="zh-CN" sz="2400" dirty="0"/>
          </a:p>
        </p:txBody>
      </p:sp>
      <p:sp>
        <p:nvSpPr>
          <p:cNvPr id="2" name="标题 1"/>
          <p:cNvSpPr>
            <a:spLocks noGrp="1"/>
          </p:cNvSpPr>
          <p:nvPr>
            <p:ph type="title"/>
          </p:nvPr>
        </p:nvSpPr>
        <p:spPr/>
        <p:txBody>
          <a:bodyPr>
            <a:normAutofit/>
          </a:bodyPr>
          <a:lstStyle/>
          <a:p>
            <a:pPr lvl="1" algn="l" rtl="0">
              <a:spcBef>
                <a:spcPct val="0"/>
              </a:spcBef>
            </a:pPr>
            <a:r>
              <a:rPr lang="en-US" altLang="zh-CN" sz="4100" b="1" dirty="0" smtClean="0">
                <a:effectLst>
                  <a:outerShdw blurRad="38100" dist="38100" dir="2700000" algn="tl">
                    <a:srgbClr val="000000">
                      <a:alpha val="43137"/>
                    </a:srgbClr>
                  </a:outerShdw>
                </a:effectLst>
              </a:rPr>
              <a:t>1.1  </a:t>
            </a:r>
            <a:r>
              <a:rPr lang="zh-CN" altLang="zh-CN" sz="4100" b="1" dirty="0" smtClean="0">
                <a:effectLst>
                  <a:outerShdw blurRad="38100" dist="38100" dir="2700000" algn="tl">
                    <a:srgbClr val="000000">
                      <a:alpha val="43137"/>
                    </a:srgbClr>
                  </a:outerShdw>
                </a:effectLst>
              </a:rPr>
              <a:t>数据库系统的基本概念</a:t>
            </a:r>
            <a:endParaRPr lang="zh-CN" altLang="en-US" sz="4100" dirty="0">
              <a:effectLst>
                <a:outerShdw blurRad="38100" dist="38100" dir="2700000" algn="tl">
                  <a:srgbClr val="000000">
                    <a:alpha val="43137"/>
                  </a:srgbClr>
                </a:outerShdw>
              </a:effectLst>
              <a:latin typeface="+mj-ea"/>
              <a:ea typeface="+mj-ea"/>
            </a:endParaRPr>
          </a:p>
        </p:txBody>
      </p:sp>
    </p:spTree>
    <p:extLst>
      <p:ext uri="{BB962C8B-B14F-4D97-AF65-F5344CB8AC3E}">
        <p14:creationId xmlns:p14="http://schemas.microsoft.com/office/powerpoint/2010/main" val="338696775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0">
              <a:buNone/>
            </a:pPr>
            <a:r>
              <a:rPr lang="zh-CN" altLang="zh-CN" sz="2400" dirty="0"/>
              <a:t>（</a:t>
            </a:r>
            <a:r>
              <a:rPr lang="en-US" altLang="zh-CN" sz="2400" dirty="0"/>
              <a:t>2</a:t>
            </a:r>
            <a:r>
              <a:rPr lang="zh-CN" altLang="zh-CN" sz="2400" dirty="0"/>
              <a:t>）概念模式（</a:t>
            </a:r>
            <a:r>
              <a:rPr lang="en-US" altLang="zh-CN" sz="2400" dirty="0"/>
              <a:t>Conceptual Schema</a:t>
            </a:r>
            <a:r>
              <a:rPr lang="zh-CN" altLang="zh-CN" sz="2400" dirty="0"/>
              <a:t>）</a:t>
            </a:r>
          </a:p>
          <a:p>
            <a:pPr marL="109728" indent="612000">
              <a:buNone/>
            </a:pPr>
            <a:r>
              <a:rPr lang="zh-CN" altLang="zh-CN" sz="2400" dirty="0"/>
              <a:t>概念模式又称为模式或逻辑模式，它介于内模式与外模式之间，是数据库设计者综合各用户的数据，按照统一的观点构造的全局逻辑结构，是对数据库中全部数据的逻辑结构和特征的总体描述，是所有用户的公共数据视图。外模式涉及的灵气的局部逻辑结构，通常是概念模式的子集。概念模式是用模式描述语言来描述的，在一个数据库中只有一个概念模式。</a:t>
            </a:r>
          </a:p>
        </p:txBody>
      </p:sp>
      <p:sp>
        <p:nvSpPr>
          <p:cNvPr id="2" name="标题 1"/>
          <p:cNvSpPr>
            <a:spLocks noGrp="1"/>
          </p:cNvSpPr>
          <p:nvPr>
            <p:ph type="title"/>
          </p:nvPr>
        </p:nvSpPr>
        <p:spPr/>
        <p:txBody>
          <a:bodyPr>
            <a:normAutofit/>
          </a:bodyPr>
          <a:lstStyle/>
          <a:p>
            <a:pPr lvl="1" algn="l" rtl="0">
              <a:spcBef>
                <a:spcPct val="0"/>
              </a:spcBef>
            </a:pPr>
            <a:r>
              <a:rPr lang="en-US" altLang="zh-CN" sz="4100" b="1" dirty="0" smtClean="0">
                <a:effectLst>
                  <a:outerShdw blurRad="38100" dist="38100" dir="2700000" algn="tl">
                    <a:srgbClr val="000000">
                      <a:alpha val="43137"/>
                    </a:srgbClr>
                  </a:outerShdw>
                </a:effectLst>
              </a:rPr>
              <a:t>1.1  </a:t>
            </a:r>
            <a:r>
              <a:rPr lang="zh-CN" altLang="zh-CN" sz="4100" b="1" dirty="0" smtClean="0">
                <a:effectLst>
                  <a:outerShdw blurRad="38100" dist="38100" dir="2700000" algn="tl">
                    <a:srgbClr val="000000">
                      <a:alpha val="43137"/>
                    </a:srgbClr>
                  </a:outerShdw>
                </a:effectLst>
              </a:rPr>
              <a:t>数据库系统的基本概念</a:t>
            </a:r>
            <a:endParaRPr lang="zh-CN" altLang="en-US" sz="4100" dirty="0">
              <a:effectLst>
                <a:outerShdw blurRad="38100" dist="38100" dir="2700000" algn="tl">
                  <a:srgbClr val="000000">
                    <a:alpha val="43137"/>
                  </a:srgbClr>
                </a:outerShdw>
              </a:effectLst>
              <a:latin typeface="+mj-ea"/>
              <a:ea typeface="+mj-ea"/>
            </a:endParaRPr>
          </a:p>
        </p:txBody>
      </p:sp>
    </p:spTree>
    <p:extLst>
      <p:ext uri="{BB962C8B-B14F-4D97-AF65-F5344CB8AC3E}">
        <p14:creationId xmlns:p14="http://schemas.microsoft.com/office/powerpoint/2010/main" val="305999145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0">
              <a:buNone/>
            </a:pPr>
            <a:r>
              <a:rPr lang="zh-CN" altLang="zh-CN" sz="2400" dirty="0"/>
              <a:t>（</a:t>
            </a:r>
            <a:r>
              <a:rPr lang="en-US" altLang="zh-CN" sz="2400" dirty="0"/>
              <a:t>3</a:t>
            </a:r>
            <a:r>
              <a:rPr lang="zh-CN" altLang="zh-CN" sz="2400" dirty="0"/>
              <a:t>）内模式（</a:t>
            </a:r>
            <a:r>
              <a:rPr lang="en-US" altLang="zh-CN" sz="2400" dirty="0"/>
              <a:t>Internal Schema</a:t>
            </a:r>
            <a:r>
              <a:rPr lang="zh-CN" altLang="zh-CN" sz="2400" dirty="0"/>
              <a:t>）</a:t>
            </a:r>
          </a:p>
          <a:p>
            <a:pPr marL="109728" indent="612000">
              <a:buNone/>
            </a:pPr>
            <a:r>
              <a:rPr lang="zh-CN" altLang="zh-CN" sz="2400" dirty="0"/>
              <a:t>内模式又称为存储模式或物理模式，是数据库中全体数据的内部表示，它描述了数据的存储方式和物理</a:t>
            </a:r>
            <a:r>
              <a:rPr lang="zh-CN" altLang="zh-CN" sz="2400" dirty="0" smtClean="0"/>
              <a:t>结构。</a:t>
            </a:r>
            <a:r>
              <a:rPr lang="zh-CN" altLang="zh-CN" sz="2400" dirty="0"/>
              <a:t>它是数据库的底层描述，定义了数据库中的各种存储记录的物理表示、存储结构与物理存取方式，如数据存储文件的结构、索引、集簇等存取方式和存取路径等。内模式是用模式描述语言严格定义的，在一个数据库中只有一个内模式。</a:t>
            </a:r>
          </a:p>
          <a:p>
            <a:pPr marL="109728" indent="612000">
              <a:buNone/>
            </a:pPr>
            <a:r>
              <a:rPr lang="zh-CN" altLang="zh-CN" sz="2400" dirty="0"/>
              <a:t>在数据库系统体系结构中，三级模式是根据所描述的三层体系结构的三个抽象层次定义的，外模式处于最外层，它反映了用户对数据库的实际要求；概念模式处于中间层，经反映了设计者的数据全局的逻辑要求；内模式处于最内层，它反映数据的物理结构和存取方式。</a:t>
            </a:r>
          </a:p>
        </p:txBody>
      </p:sp>
      <p:sp>
        <p:nvSpPr>
          <p:cNvPr id="2" name="标题 1"/>
          <p:cNvSpPr>
            <a:spLocks noGrp="1"/>
          </p:cNvSpPr>
          <p:nvPr>
            <p:ph type="title"/>
          </p:nvPr>
        </p:nvSpPr>
        <p:spPr/>
        <p:txBody>
          <a:bodyPr>
            <a:normAutofit/>
          </a:bodyPr>
          <a:lstStyle/>
          <a:p>
            <a:pPr lvl="1" algn="l" rtl="0">
              <a:spcBef>
                <a:spcPct val="0"/>
              </a:spcBef>
            </a:pPr>
            <a:r>
              <a:rPr lang="en-US" altLang="zh-CN" sz="4100" b="1" dirty="0" smtClean="0">
                <a:effectLst>
                  <a:outerShdw blurRad="38100" dist="38100" dir="2700000" algn="tl">
                    <a:srgbClr val="000000">
                      <a:alpha val="43137"/>
                    </a:srgbClr>
                  </a:outerShdw>
                </a:effectLst>
              </a:rPr>
              <a:t>1.1  </a:t>
            </a:r>
            <a:r>
              <a:rPr lang="zh-CN" altLang="zh-CN" sz="4100" b="1" dirty="0" smtClean="0">
                <a:effectLst>
                  <a:outerShdw blurRad="38100" dist="38100" dir="2700000" algn="tl">
                    <a:srgbClr val="000000">
                      <a:alpha val="43137"/>
                    </a:srgbClr>
                  </a:outerShdw>
                </a:effectLst>
              </a:rPr>
              <a:t>数据库系统的基本概念</a:t>
            </a:r>
            <a:endParaRPr lang="zh-CN" altLang="en-US" sz="4100" dirty="0">
              <a:effectLst>
                <a:outerShdw blurRad="38100" dist="38100" dir="2700000" algn="tl">
                  <a:srgbClr val="000000">
                    <a:alpha val="43137"/>
                  </a:srgbClr>
                </a:outerShdw>
              </a:effectLst>
              <a:latin typeface="+mj-ea"/>
              <a:ea typeface="+mj-ea"/>
            </a:endParaRPr>
          </a:p>
        </p:txBody>
      </p:sp>
    </p:spTree>
    <p:extLst>
      <p:ext uri="{BB962C8B-B14F-4D97-AF65-F5344CB8AC3E}">
        <p14:creationId xmlns:p14="http://schemas.microsoft.com/office/powerpoint/2010/main" val="285314995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0">
              <a:buNone/>
            </a:pPr>
            <a:r>
              <a:rPr lang="en-US" altLang="zh-CN" sz="2400" b="1" dirty="0" smtClean="0"/>
              <a:t>2.</a:t>
            </a:r>
            <a:r>
              <a:rPr lang="zh-CN" altLang="en-US" sz="2400" b="1" dirty="0" smtClean="0"/>
              <a:t>数据库系统的两级映射</a:t>
            </a:r>
            <a:endParaRPr lang="en-US" altLang="zh-CN" sz="2400" b="1" dirty="0" smtClean="0"/>
          </a:p>
          <a:p>
            <a:pPr marL="109728" indent="612000">
              <a:buNone/>
            </a:pPr>
            <a:r>
              <a:rPr lang="zh-CN" altLang="zh-CN" sz="2400" dirty="0"/>
              <a:t>数据库系统的三级模式是数据的三个级别的抽象，使用户能够逻辑地、抽象地处理数据而不必关心数据在计算机中的表示和存储。为了实现三个抽象层次间的联系和转换，数据库系统在三个模式间提供了两级映射：外模式与概念模式间的映射、概念模式与内模式间的映射。</a:t>
            </a:r>
          </a:p>
          <a:p>
            <a:pPr marL="109728" indent="612000">
              <a:buNone/>
            </a:pPr>
            <a:r>
              <a:rPr lang="zh-CN" altLang="zh-CN" sz="2400" dirty="0"/>
              <a:t>（</a:t>
            </a:r>
            <a:r>
              <a:rPr lang="en-US" altLang="zh-CN" sz="2400" dirty="0"/>
              <a:t>1</a:t>
            </a:r>
            <a:r>
              <a:rPr lang="zh-CN" altLang="zh-CN" sz="2400" dirty="0"/>
              <a:t>）外模式与概念模式间的映射。该映射定义了外模式与概念模式之间的对应关系，保证了逻辑数据的独立性，即外模式不受概念模式变化影响。</a:t>
            </a:r>
          </a:p>
          <a:p>
            <a:pPr marL="109728" indent="612000">
              <a:buNone/>
            </a:pPr>
            <a:r>
              <a:rPr lang="zh-CN" altLang="zh-CN" sz="2400" dirty="0"/>
              <a:t>（</a:t>
            </a:r>
            <a:r>
              <a:rPr lang="en-US" altLang="zh-CN" sz="2400" dirty="0"/>
              <a:t>2</a:t>
            </a:r>
            <a:r>
              <a:rPr lang="zh-CN" altLang="zh-CN" sz="2400" dirty="0"/>
              <a:t>）概念模式与内模式间的映射。该映射定义了内模式与概念模式之间的对应关系，保证了物理数据的独立性，即概念模式不受内模式变化影响。</a:t>
            </a:r>
          </a:p>
        </p:txBody>
      </p:sp>
      <p:sp>
        <p:nvSpPr>
          <p:cNvPr id="2" name="标题 1"/>
          <p:cNvSpPr>
            <a:spLocks noGrp="1"/>
          </p:cNvSpPr>
          <p:nvPr>
            <p:ph type="title"/>
          </p:nvPr>
        </p:nvSpPr>
        <p:spPr/>
        <p:txBody>
          <a:bodyPr>
            <a:normAutofit/>
          </a:bodyPr>
          <a:lstStyle/>
          <a:p>
            <a:pPr lvl="1" algn="l" rtl="0">
              <a:spcBef>
                <a:spcPct val="0"/>
              </a:spcBef>
            </a:pPr>
            <a:r>
              <a:rPr lang="en-US" altLang="zh-CN" sz="4100" b="1" dirty="0" smtClean="0">
                <a:effectLst>
                  <a:outerShdw blurRad="38100" dist="38100" dir="2700000" algn="tl">
                    <a:srgbClr val="000000">
                      <a:alpha val="43137"/>
                    </a:srgbClr>
                  </a:outerShdw>
                </a:effectLst>
              </a:rPr>
              <a:t>1.1  </a:t>
            </a:r>
            <a:r>
              <a:rPr lang="zh-CN" altLang="zh-CN" sz="4100" b="1" dirty="0" smtClean="0">
                <a:effectLst>
                  <a:outerShdw blurRad="38100" dist="38100" dir="2700000" algn="tl">
                    <a:srgbClr val="000000">
                      <a:alpha val="43137"/>
                    </a:srgbClr>
                  </a:outerShdw>
                </a:effectLst>
              </a:rPr>
              <a:t>数据库系统的基本概念</a:t>
            </a:r>
            <a:endParaRPr lang="zh-CN" altLang="en-US" sz="4100" dirty="0">
              <a:effectLst>
                <a:outerShdw blurRad="38100" dist="38100" dir="2700000" algn="tl">
                  <a:srgbClr val="000000">
                    <a:alpha val="43137"/>
                  </a:srgbClr>
                </a:outerShdw>
              </a:effectLst>
              <a:latin typeface="+mj-ea"/>
              <a:ea typeface="+mj-ea"/>
            </a:endParaRPr>
          </a:p>
        </p:txBody>
      </p:sp>
    </p:spTree>
    <p:extLst>
      <p:ext uri="{BB962C8B-B14F-4D97-AF65-F5344CB8AC3E}">
        <p14:creationId xmlns:p14="http://schemas.microsoft.com/office/powerpoint/2010/main" val="67141902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数据库中组织数据应当从全局出发，不仅考虑到事物内部的联系，还要考虑到事物之间的联系。表示事物以及事物之间联系的模型就是数据模型。数据模型是用来抽象、表示和处理现实世界的数据和信息的工具，也就是现实世界数据特征的抽象。数据模型是数据库系统的核心和基础，现有的数据库系统均是基于某种数据模型的。</a:t>
            </a:r>
          </a:p>
          <a:p>
            <a:pPr marL="109728" indent="0">
              <a:buNone/>
            </a:pPr>
            <a:endParaRPr lang="zh-CN" altLang="zh-CN" sz="2400" dirty="0"/>
          </a:p>
        </p:txBody>
      </p:sp>
      <p:sp>
        <p:nvSpPr>
          <p:cNvPr id="2" name="标题 1"/>
          <p:cNvSpPr>
            <a:spLocks noGrp="1"/>
          </p:cNvSpPr>
          <p:nvPr>
            <p:ph type="title"/>
          </p:nvPr>
        </p:nvSpPr>
        <p:spPr/>
        <p:txBody>
          <a:bodyPr>
            <a:normAutofit/>
          </a:bodyPr>
          <a:lstStyle/>
          <a:p>
            <a:pPr lvl="1" algn="l" rtl="0">
              <a:spcBef>
                <a:spcPct val="0"/>
              </a:spcBef>
            </a:pPr>
            <a:r>
              <a:rPr lang="en-US" altLang="zh-CN" sz="4100" b="1" dirty="0" smtClean="0">
                <a:effectLst>
                  <a:outerShdw blurRad="38100" dist="38100" dir="2700000" algn="tl">
                    <a:srgbClr val="000000">
                      <a:alpha val="43137"/>
                    </a:srgbClr>
                  </a:outerShdw>
                </a:effectLst>
              </a:rPr>
              <a:t>1.2  </a:t>
            </a:r>
            <a:r>
              <a:rPr lang="zh-CN" altLang="zh-CN" sz="4100" b="1" dirty="0" smtClean="0">
                <a:effectLst>
                  <a:outerShdw blurRad="38100" dist="38100" dir="2700000" algn="tl">
                    <a:srgbClr val="000000">
                      <a:alpha val="43137"/>
                    </a:srgbClr>
                  </a:outerShdw>
                </a:effectLst>
              </a:rPr>
              <a:t>数据</a:t>
            </a:r>
            <a:r>
              <a:rPr lang="zh-CN" altLang="en-US" sz="4100" b="1" dirty="0" smtClean="0">
                <a:effectLst>
                  <a:outerShdw blurRad="38100" dist="38100" dir="2700000" algn="tl">
                    <a:srgbClr val="000000">
                      <a:alpha val="43137"/>
                    </a:srgbClr>
                  </a:outerShdw>
                </a:effectLst>
              </a:rPr>
              <a:t>模型</a:t>
            </a:r>
            <a:endParaRPr lang="zh-CN" altLang="en-US" sz="4100" dirty="0">
              <a:effectLst>
                <a:outerShdw blurRad="38100" dist="38100" dir="2700000" algn="tl">
                  <a:srgbClr val="000000">
                    <a:alpha val="43137"/>
                  </a:srgbClr>
                </a:outerShdw>
              </a:effectLst>
              <a:latin typeface="+mj-ea"/>
              <a:ea typeface="+mj-ea"/>
            </a:endParaRPr>
          </a:p>
        </p:txBody>
      </p:sp>
    </p:spTree>
    <p:extLst>
      <p:ext uri="{BB962C8B-B14F-4D97-AF65-F5344CB8AC3E}">
        <p14:creationId xmlns:p14="http://schemas.microsoft.com/office/powerpoint/2010/main" val="47148779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数据模型有三个基本组成要素：数据结构、数据操作和完整性约束。</a:t>
            </a:r>
          </a:p>
          <a:p>
            <a:pPr marL="109728" indent="0">
              <a:buNone/>
            </a:pPr>
            <a:r>
              <a:rPr lang="en-US" altLang="zh-CN" sz="2400" dirty="0"/>
              <a:t>1</a:t>
            </a:r>
            <a:r>
              <a:rPr lang="zh-CN" altLang="zh-CN" sz="2400" dirty="0"/>
              <a:t>．数据结构：用于描述系统的静态特性，研究的对象包括两类，一类是与数据类型、内容、性质有关的对象；另一类是与数据之间的联系有关的对象。</a:t>
            </a:r>
          </a:p>
          <a:p>
            <a:pPr marL="109728" indent="0">
              <a:buNone/>
            </a:pPr>
            <a:r>
              <a:rPr lang="en-US" altLang="zh-CN" sz="2400" dirty="0"/>
              <a:t>2</a:t>
            </a:r>
            <a:r>
              <a:rPr lang="zh-CN" altLang="zh-CN" sz="2400" dirty="0"/>
              <a:t>．数据操作：是指对数据库中各种对象（型）的实例（值）允许执行的所有操作，即操作的集合，包括操作及有关的操作规则。数据库主要有检索和更新两类操作。</a:t>
            </a:r>
          </a:p>
          <a:p>
            <a:pPr marL="109728" indent="0">
              <a:buNone/>
            </a:pPr>
            <a:r>
              <a:rPr lang="en-US" altLang="zh-CN" sz="2400" dirty="0"/>
              <a:t>3</a:t>
            </a:r>
            <a:r>
              <a:rPr lang="zh-CN" altLang="zh-CN" sz="2400" dirty="0"/>
              <a:t>．完整性约束：是给定的数据模型中数据及其联系所具有的制约和依存规则，用以限定数据库的状态及状态的变化，以保证数据的正确、有效和相容。</a:t>
            </a:r>
          </a:p>
        </p:txBody>
      </p:sp>
      <p:sp>
        <p:nvSpPr>
          <p:cNvPr id="2" name="标题 1"/>
          <p:cNvSpPr>
            <a:spLocks noGrp="1"/>
          </p:cNvSpPr>
          <p:nvPr>
            <p:ph type="title"/>
          </p:nvPr>
        </p:nvSpPr>
        <p:spPr/>
        <p:txBody>
          <a:bodyPr>
            <a:normAutofit/>
          </a:bodyPr>
          <a:lstStyle/>
          <a:p>
            <a:pPr lvl="1" algn="l" rtl="0">
              <a:spcBef>
                <a:spcPct val="0"/>
              </a:spcBef>
            </a:pPr>
            <a:r>
              <a:rPr lang="en-US" altLang="zh-CN" sz="4100" b="1" dirty="0" smtClean="0">
                <a:effectLst>
                  <a:outerShdw blurRad="38100" dist="38100" dir="2700000" algn="tl">
                    <a:srgbClr val="000000">
                      <a:alpha val="43137"/>
                    </a:srgbClr>
                  </a:outerShdw>
                </a:effectLst>
              </a:rPr>
              <a:t>1.2  </a:t>
            </a:r>
            <a:r>
              <a:rPr lang="zh-CN" altLang="zh-CN" sz="4100" b="1" dirty="0" smtClean="0">
                <a:effectLst>
                  <a:outerShdw blurRad="38100" dist="38100" dir="2700000" algn="tl">
                    <a:srgbClr val="000000">
                      <a:alpha val="43137"/>
                    </a:srgbClr>
                  </a:outerShdw>
                </a:effectLst>
              </a:rPr>
              <a:t>数据</a:t>
            </a:r>
            <a:r>
              <a:rPr lang="zh-CN" altLang="en-US" sz="4100" b="1" dirty="0" smtClean="0">
                <a:effectLst>
                  <a:outerShdw blurRad="38100" dist="38100" dir="2700000" algn="tl">
                    <a:srgbClr val="000000">
                      <a:alpha val="43137"/>
                    </a:srgbClr>
                  </a:outerShdw>
                </a:effectLst>
              </a:rPr>
              <a:t>模型</a:t>
            </a:r>
            <a:endParaRPr lang="zh-CN" altLang="en-US" sz="4100" dirty="0">
              <a:effectLst>
                <a:outerShdw blurRad="38100" dist="38100" dir="2700000" algn="tl">
                  <a:srgbClr val="000000">
                    <a:alpha val="43137"/>
                  </a:srgbClr>
                </a:outerShdw>
              </a:effectLst>
              <a:latin typeface="+mj-ea"/>
              <a:ea typeface="+mj-ea"/>
            </a:endParaRPr>
          </a:p>
        </p:txBody>
      </p:sp>
    </p:spTree>
    <p:extLst>
      <p:ext uri="{BB962C8B-B14F-4D97-AF65-F5344CB8AC3E}">
        <p14:creationId xmlns:p14="http://schemas.microsoft.com/office/powerpoint/2010/main" val="338102231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数据模型按不同的应用层次分成三种类型：概念数据模型、逻辑数据模型、物理数据模型。</a:t>
            </a:r>
          </a:p>
          <a:p>
            <a:pPr marL="109728" indent="612000">
              <a:buNone/>
            </a:pPr>
            <a:r>
              <a:rPr lang="zh-CN" altLang="zh-CN" sz="2400" dirty="0"/>
              <a:t>概念数据模型简称概念模型，它是一种面向客观世界、面向用户的模型；它与具体的数据库管理系统无关，与具体的计算机平台无关。概念模型着重于对客观世界复杂事物的结构描述及它们之间的内在联系的描述。概念模型是整个数据模型的基础，设计概念模型常用的方法是</a:t>
            </a:r>
            <a:r>
              <a:rPr lang="en-US" altLang="zh-CN" sz="2400" dirty="0"/>
              <a:t>ER</a:t>
            </a:r>
            <a:r>
              <a:rPr lang="zh-CN" altLang="zh-CN" sz="2400" dirty="0"/>
              <a:t>方法，也就是</a:t>
            </a:r>
            <a:r>
              <a:rPr lang="en-US" altLang="zh-CN" sz="2400" dirty="0"/>
              <a:t>E-R</a:t>
            </a:r>
            <a:r>
              <a:rPr lang="zh-CN" altLang="zh-CN" sz="2400" dirty="0"/>
              <a:t>模型（实体</a:t>
            </a:r>
            <a:r>
              <a:rPr lang="en-US" altLang="zh-CN" sz="2400" dirty="0"/>
              <a:t>-</a:t>
            </a:r>
            <a:r>
              <a:rPr lang="zh-CN" altLang="zh-CN" sz="2400" dirty="0"/>
              <a:t>联系模型）</a:t>
            </a:r>
            <a:r>
              <a:rPr lang="zh-CN" altLang="zh-CN" sz="2400" dirty="0" smtClean="0"/>
              <a:t>。</a:t>
            </a:r>
            <a:endParaRPr lang="en-US" altLang="zh-CN" sz="2400" dirty="0" smtClean="0"/>
          </a:p>
          <a:p>
            <a:pPr marL="109728" indent="612000">
              <a:buNone/>
            </a:pPr>
            <a:r>
              <a:rPr lang="zh-CN" altLang="zh-CN" sz="2400" dirty="0"/>
              <a:t>物理数据模型又称为物理模型，它是一种面向计算机物理表示的模型，此模型给出了数据模型在计算机上物理结构的表示。</a:t>
            </a:r>
          </a:p>
        </p:txBody>
      </p:sp>
      <p:sp>
        <p:nvSpPr>
          <p:cNvPr id="2" name="标题 1"/>
          <p:cNvSpPr>
            <a:spLocks noGrp="1"/>
          </p:cNvSpPr>
          <p:nvPr>
            <p:ph type="title"/>
          </p:nvPr>
        </p:nvSpPr>
        <p:spPr/>
        <p:txBody>
          <a:bodyPr>
            <a:normAutofit/>
          </a:bodyPr>
          <a:lstStyle/>
          <a:p>
            <a:pPr lvl="1" algn="l" rtl="0">
              <a:spcBef>
                <a:spcPct val="0"/>
              </a:spcBef>
            </a:pPr>
            <a:r>
              <a:rPr lang="en-US" altLang="zh-CN" sz="4100" b="1" dirty="0" smtClean="0">
                <a:effectLst>
                  <a:outerShdw blurRad="38100" dist="38100" dir="2700000" algn="tl">
                    <a:srgbClr val="000000">
                      <a:alpha val="43137"/>
                    </a:srgbClr>
                  </a:outerShdw>
                </a:effectLst>
              </a:rPr>
              <a:t>1.2  </a:t>
            </a:r>
            <a:r>
              <a:rPr lang="zh-CN" altLang="zh-CN" sz="4100" b="1" dirty="0" smtClean="0">
                <a:effectLst>
                  <a:outerShdw blurRad="38100" dist="38100" dir="2700000" algn="tl">
                    <a:srgbClr val="000000">
                      <a:alpha val="43137"/>
                    </a:srgbClr>
                  </a:outerShdw>
                </a:effectLst>
              </a:rPr>
              <a:t>数据</a:t>
            </a:r>
            <a:r>
              <a:rPr lang="zh-CN" altLang="en-US" sz="4100" b="1" dirty="0" smtClean="0">
                <a:effectLst>
                  <a:outerShdw blurRad="38100" dist="38100" dir="2700000" algn="tl">
                    <a:srgbClr val="000000">
                      <a:alpha val="43137"/>
                    </a:srgbClr>
                  </a:outerShdw>
                </a:effectLst>
              </a:rPr>
              <a:t>模型</a:t>
            </a:r>
            <a:endParaRPr lang="zh-CN" altLang="en-US" sz="4100" dirty="0">
              <a:effectLst>
                <a:outerShdw blurRad="38100" dist="38100" dir="2700000" algn="tl">
                  <a:srgbClr val="000000">
                    <a:alpha val="43137"/>
                  </a:srgbClr>
                </a:outerShdw>
              </a:effectLst>
              <a:latin typeface="+mj-ea"/>
              <a:ea typeface="+mj-ea"/>
            </a:endParaRPr>
          </a:p>
        </p:txBody>
      </p:sp>
    </p:spTree>
    <p:extLst>
      <p:ext uri="{BB962C8B-B14F-4D97-AF65-F5344CB8AC3E}">
        <p14:creationId xmlns:p14="http://schemas.microsoft.com/office/powerpoint/2010/main" val="409013314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逻辑数据模型又称为数据模型，它是一种面向数据库系统的模型，该模型着重于在数据库系统一级的实现。概念模型只有在转换成数据模型后才能在数据库中得以表示。数据库领域中过去和现在最常见的数据模型有四种：层次</a:t>
            </a:r>
            <a:r>
              <a:rPr lang="zh-CN" altLang="zh-CN" sz="2400" dirty="0" smtClean="0"/>
              <a:t>模型、</a:t>
            </a:r>
            <a:r>
              <a:rPr lang="zh-CN" altLang="zh-CN" sz="2400" dirty="0"/>
              <a:t>网状</a:t>
            </a:r>
            <a:r>
              <a:rPr lang="zh-CN" altLang="zh-CN" sz="2400" dirty="0" smtClean="0"/>
              <a:t>模型、</a:t>
            </a:r>
            <a:r>
              <a:rPr lang="zh-CN" altLang="zh-CN" sz="2400" dirty="0"/>
              <a:t>关系</a:t>
            </a:r>
            <a:r>
              <a:rPr lang="zh-CN" altLang="zh-CN" sz="2400" dirty="0" smtClean="0"/>
              <a:t>模型和</a:t>
            </a:r>
            <a:r>
              <a:rPr lang="zh-CN" altLang="zh-CN" sz="2400" dirty="0"/>
              <a:t>面向对象</a:t>
            </a:r>
            <a:r>
              <a:rPr lang="zh-CN" altLang="zh-CN" sz="2400" dirty="0" smtClean="0"/>
              <a:t>模型</a:t>
            </a:r>
            <a:r>
              <a:rPr lang="zh-CN" altLang="en-US" sz="2400" dirty="0" smtClean="0"/>
              <a:t>。</a:t>
            </a:r>
            <a:r>
              <a:rPr lang="zh-CN" altLang="zh-CN" sz="2400" dirty="0" smtClean="0"/>
              <a:t>其中</a:t>
            </a:r>
            <a:r>
              <a:rPr lang="zh-CN" altLang="zh-CN" sz="2400" dirty="0"/>
              <a:t>层次模型和网状模型统称为非关系模型。在关系模型出现以前，它们是非常流行的数据模型。非关系模型中数据结构的单位是基本层次联系。所谓基本层次联系是指两个记录以及它们之间的一对多（包括一对一）的联系，如</a:t>
            </a:r>
            <a:r>
              <a:rPr lang="zh-CN" altLang="zh-CN" sz="2400" dirty="0">
                <a:hlinkClick r:id="rId2" action="ppaction://hlinkpres?slideindex=1&amp;slidetitle="/>
              </a:rPr>
              <a:t>图</a:t>
            </a:r>
            <a:r>
              <a:rPr lang="en-US" altLang="zh-CN" sz="2400" dirty="0">
                <a:hlinkClick r:id="rId2" action="ppaction://hlinkpres?slideindex=1&amp;slidetitle="/>
              </a:rPr>
              <a:t>1.3</a:t>
            </a:r>
            <a:r>
              <a:rPr lang="zh-CN" altLang="zh-CN" sz="2400" dirty="0"/>
              <a:t>所示。图中</a:t>
            </a:r>
            <a:r>
              <a:rPr lang="en-US" altLang="zh-CN" sz="2400" dirty="0" err="1"/>
              <a:t>R</a:t>
            </a:r>
            <a:r>
              <a:rPr lang="en-US" altLang="zh-CN" sz="2400" baseline="-25000" dirty="0" err="1"/>
              <a:t>i</a:t>
            </a:r>
            <a:r>
              <a:rPr lang="zh-CN" altLang="zh-CN" sz="2400" dirty="0"/>
              <a:t>位于联系</a:t>
            </a:r>
            <a:r>
              <a:rPr lang="en-US" altLang="zh-CN" sz="2400" dirty="0" err="1"/>
              <a:t>L</a:t>
            </a:r>
            <a:r>
              <a:rPr lang="en-US" altLang="zh-CN" sz="2400" baseline="-25000" dirty="0" err="1"/>
              <a:t>ij</a:t>
            </a:r>
            <a:r>
              <a:rPr lang="zh-CN" altLang="zh-CN" sz="2400" dirty="0"/>
              <a:t>的始点，称为双亲结点，</a:t>
            </a:r>
            <a:r>
              <a:rPr lang="en-US" altLang="zh-CN" sz="2400" dirty="0" err="1"/>
              <a:t>R</a:t>
            </a:r>
            <a:r>
              <a:rPr lang="en-US" altLang="zh-CN" sz="2400" baseline="-25000" dirty="0" err="1"/>
              <a:t>j</a:t>
            </a:r>
            <a:r>
              <a:rPr lang="zh-CN" altLang="zh-CN" sz="2400" dirty="0"/>
              <a:t>位于联系</a:t>
            </a:r>
            <a:r>
              <a:rPr lang="en-US" altLang="zh-CN" sz="2400" dirty="0" err="1"/>
              <a:t>L</a:t>
            </a:r>
            <a:r>
              <a:rPr lang="en-US" altLang="zh-CN" sz="2400" baseline="-25000" dirty="0" err="1"/>
              <a:t>ij</a:t>
            </a:r>
            <a:r>
              <a:rPr lang="zh-CN" altLang="zh-CN" sz="2400" dirty="0"/>
              <a:t>的终点，称为子女结点。每个结点表示一个记录类型（实体），结点间的连线表示记录类型之间一对多的联系。</a:t>
            </a:r>
          </a:p>
        </p:txBody>
      </p:sp>
      <p:sp>
        <p:nvSpPr>
          <p:cNvPr id="2" name="标题 1"/>
          <p:cNvSpPr>
            <a:spLocks noGrp="1"/>
          </p:cNvSpPr>
          <p:nvPr>
            <p:ph type="title"/>
          </p:nvPr>
        </p:nvSpPr>
        <p:spPr/>
        <p:txBody>
          <a:bodyPr>
            <a:normAutofit/>
          </a:bodyPr>
          <a:lstStyle/>
          <a:p>
            <a:pPr lvl="1" algn="l" rtl="0">
              <a:spcBef>
                <a:spcPct val="0"/>
              </a:spcBef>
            </a:pPr>
            <a:r>
              <a:rPr lang="en-US" altLang="zh-CN" sz="4100" b="1" dirty="0" smtClean="0">
                <a:effectLst>
                  <a:outerShdw blurRad="38100" dist="38100" dir="2700000" algn="tl">
                    <a:srgbClr val="000000">
                      <a:alpha val="43137"/>
                    </a:srgbClr>
                  </a:outerShdw>
                </a:effectLst>
              </a:rPr>
              <a:t>1.2  </a:t>
            </a:r>
            <a:r>
              <a:rPr lang="zh-CN" altLang="zh-CN" sz="4100" b="1" dirty="0" smtClean="0">
                <a:effectLst>
                  <a:outerShdw blurRad="38100" dist="38100" dir="2700000" algn="tl">
                    <a:srgbClr val="000000">
                      <a:alpha val="43137"/>
                    </a:srgbClr>
                  </a:outerShdw>
                </a:effectLst>
              </a:rPr>
              <a:t>数据</a:t>
            </a:r>
            <a:r>
              <a:rPr lang="zh-CN" altLang="en-US" sz="4100" b="1" dirty="0" smtClean="0">
                <a:effectLst>
                  <a:outerShdw blurRad="38100" dist="38100" dir="2700000" algn="tl">
                    <a:srgbClr val="000000">
                      <a:alpha val="43137"/>
                    </a:srgbClr>
                  </a:outerShdw>
                </a:effectLst>
              </a:rPr>
              <a:t>模型</a:t>
            </a:r>
            <a:endParaRPr lang="zh-CN" altLang="en-US" sz="4100" dirty="0">
              <a:effectLst>
                <a:outerShdw blurRad="38100" dist="38100" dir="2700000" algn="tl">
                  <a:srgbClr val="000000">
                    <a:alpha val="43137"/>
                  </a:srgbClr>
                </a:outerShdw>
              </a:effectLst>
              <a:latin typeface="+mj-ea"/>
              <a:ea typeface="+mj-ea"/>
            </a:endParaRPr>
          </a:p>
        </p:txBody>
      </p:sp>
    </p:spTree>
    <p:extLst>
      <p:ext uri="{BB962C8B-B14F-4D97-AF65-F5344CB8AC3E}">
        <p14:creationId xmlns:p14="http://schemas.microsoft.com/office/powerpoint/2010/main" val="314629693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0">
              <a:buNone/>
            </a:pPr>
            <a:r>
              <a:rPr lang="en-US" altLang="zh-CN" sz="2400" b="1" dirty="0"/>
              <a:t>1.2.1 E-R</a:t>
            </a:r>
            <a:r>
              <a:rPr lang="zh-CN" altLang="zh-CN" sz="2400" b="1" dirty="0"/>
              <a:t>模型</a:t>
            </a:r>
          </a:p>
          <a:p>
            <a:pPr marL="109728" indent="612000">
              <a:buNone/>
            </a:pPr>
            <a:r>
              <a:rPr lang="zh-CN" altLang="zh-CN" sz="2400" dirty="0"/>
              <a:t>概念模型是面向现实世界的，它的出发点是有效和自然地模拟现实世界给出数据的概念化结构。长期以来被广泛使用的概念模型是</a:t>
            </a:r>
            <a:r>
              <a:rPr lang="en-US" altLang="zh-CN" sz="2400" dirty="0"/>
              <a:t>E-R</a:t>
            </a:r>
            <a:r>
              <a:rPr lang="zh-CN" altLang="zh-CN" sz="2400" dirty="0"/>
              <a:t>模型，它于</a:t>
            </a:r>
            <a:r>
              <a:rPr lang="en-US" altLang="zh-CN" sz="2400" dirty="0"/>
              <a:t>1976</a:t>
            </a:r>
            <a:r>
              <a:rPr lang="zh-CN" altLang="zh-CN" sz="2400" dirty="0"/>
              <a:t>年由</a:t>
            </a:r>
            <a:r>
              <a:rPr lang="en-US" altLang="zh-CN" sz="2400" dirty="0" err="1"/>
              <a:t>PeterChen</a:t>
            </a:r>
            <a:r>
              <a:rPr lang="zh-CN" altLang="zh-CN" sz="2400" dirty="0"/>
              <a:t>首先提出。该模型将现实世界的要求转化成实体、联系、属性等几个基本概念，以及它们之间的两种基本联接关系，可用图形直观地表示。</a:t>
            </a:r>
          </a:p>
          <a:p>
            <a:pPr marL="109728" indent="0">
              <a:buNone/>
            </a:pPr>
            <a:r>
              <a:rPr lang="en-US" altLang="zh-CN" sz="2400" b="1" dirty="0"/>
              <a:t>1</a:t>
            </a:r>
            <a:r>
              <a:rPr lang="zh-CN" altLang="zh-CN" sz="2400" b="1" dirty="0"/>
              <a:t>．</a:t>
            </a:r>
            <a:r>
              <a:rPr lang="en-US" altLang="zh-CN" sz="2400" b="1" dirty="0"/>
              <a:t>E-R</a:t>
            </a:r>
            <a:r>
              <a:rPr lang="zh-CN" altLang="zh-CN" sz="2400" b="1" dirty="0"/>
              <a:t>模型的基本概念</a:t>
            </a:r>
          </a:p>
          <a:p>
            <a:pPr marL="109728" indent="0">
              <a:buNone/>
            </a:pPr>
            <a:r>
              <a:rPr lang="zh-CN" altLang="zh-CN" sz="2400" dirty="0"/>
              <a:t>（</a:t>
            </a:r>
            <a:r>
              <a:rPr lang="en-US" altLang="zh-CN" sz="2400" dirty="0"/>
              <a:t>1</a:t>
            </a:r>
            <a:r>
              <a:rPr lang="zh-CN" altLang="zh-CN" sz="2400" dirty="0"/>
              <a:t>）实体</a:t>
            </a:r>
          </a:p>
          <a:p>
            <a:pPr marL="109728" indent="612000">
              <a:buNone/>
            </a:pPr>
            <a:r>
              <a:rPr lang="zh-CN" altLang="zh-CN" sz="2400" dirty="0"/>
              <a:t>实体是客观存在并且可以相互区分的事物。实体可以是具体的人、事、</a:t>
            </a:r>
            <a:r>
              <a:rPr lang="zh-CN" altLang="zh-CN" sz="2400" dirty="0" smtClean="0"/>
              <a:t>物；</a:t>
            </a:r>
            <a:r>
              <a:rPr lang="zh-CN" altLang="zh-CN" sz="2400" dirty="0"/>
              <a:t>也可以是抽象的概念与</a:t>
            </a:r>
            <a:r>
              <a:rPr lang="zh-CN" altLang="zh-CN" sz="2400" dirty="0" smtClean="0"/>
              <a:t>联系。</a:t>
            </a:r>
            <a:endParaRPr lang="zh-CN" altLang="zh-CN" sz="2400" dirty="0"/>
          </a:p>
        </p:txBody>
      </p:sp>
      <p:sp>
        <p:nvSpPr>
          <p:cNvPr id="2" name="标题 1"/>
          <p:cNvSpPr>
            <a:spLocks noGrp="1"/>
          </p:cNvSpPr>
          <p:nvPr>
            <p:ph type="title"/>
          </p:nvPr>
        </p:nvSpPr>
        <p:spPr/>
        <p:txBody>
          <a:bodyPr>
            <a:normAutofit/>
          </a:bodyPr>
          <a:lstStyle/>
          <a:p>
            <a:pPr lvl="1" algn="l" rtl="0">
              <a:spcBef>
                <a:spcPct val="0"/>
              </a:spcBef>
            </a:pPr>
            <a:r>
              <a:rPr lang="en-US" altLang="zh-CN" sz="4100" b="1" dirty="0" smtClean="0">
                <a:effectLst>
                  <a:outerShdw blurRad="38100" dist="38100" dir="2700000" algn="tl">
                    <a:srgbClr val="000000">
                      <a:alpha val="43137"/>
                    </a:srgbClr>
                  </a:outerShdw>
                </a:effectLst>
              </a:rPr>
              <a:t>1.2  </a:t>
            </a:r>
            <a:r>
              <a:rPr lang="zh-CN" altLang="zh-CN" sz="4100" b="1" dirty="0" smtClean="0">
                <a:effectLst>
                  <a:outerShdw blurRad="38100" dist="38100" dir="2700000" algn="tl">
                    <a:srgbClr val="000000">
                      <a:alpha val="43137"/>
                    </a:srgbClr>
                  </a:outerShdw>
                </a:effectLst>
              </a:rPr>
              <a:t>数据</a:t>
            </a:r>
            <a:r>
              <a:rPr lang="zh-CN" altLang="en-US" sz="4100" b="1" dirty="0" smtClean="0">
                <a:effectLst>
                  <a:outerShdw blurRad="38100" dist="38100" dir="2700000" algn="tl">
                    <a:srgbClr val="000000">
                      <a:alpha val="43137"/>
                    </a:srgbClr>
                  </a:outerShdw>
                </a:effectLst>
              </a:rPr>
              <a:t>模型</a:t>
            </a:r>
            <a:endParaRPr lang="zh-CN" altLang="en-US" sz="4100" dirty="0">
              <a:effectLst>
                <a:outerShdw blurRad="38100" dist="38100" dir="2700000" algn="tl">
                  <a:srgbClr val="000000">
                    <a:alpha val="43137"/>
                  </a:srgbClr>
                </a:outerShdw>
              </a:effectLst>
              <a:latin typeface="+mj-ea"/>
              <a:ea typeface="+mj-ea"/>
            </a:endParaRPr>
          </a:p>
        </p:txBody>
      </p:sp>
    </p:spTree>
    <p:extLst>
      <p:ext uri="{BB962C8B-B14F-4D97-AF65-F5344CB8AC3E}">
        <p14:creationId xmlns:p14="http://schemas.microsoft.com/office/powerpoint/2010/main" val="4585408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marL="0" indent="612000">
              <a:buNone/>
            </a:pPr>
            <a:r>
              <a:rPr lang="zh-CN" altLang="zh-CN" sz="2400" dirty="0" smtClean="0"/>
              <a:t>数据库</a:t>
            </a:r>
            <a:r>
              <a:rPr lang="zh-CN" altLang="zh-CN" sz="2400" dirty="0"/>
              <a:t>技术是计算机领域的一个重要分支。在计算机应用的三大领域（科学计算、数据处理和过程控制）中，数据处理约占其中的</a:t>
            </a:r>
            <a:r>
              <a:rPr lang="en-US" altLang="zh-CN" sz="2400" dirty="0"/>
              <a:t>70%</a:t>
            </a:r>
            <a:r>
              <a:rPr lang="zh-CN" altLang="zh-CN" sz="2400" dirty="0"/>
              <a:t>，而数据库技术就是作为一门数据处理技术发展起来的。在信息技术日益普及的今天，作为信息系统的核心技术和基础，数据库系统几乎触及到人类社会生活的各个方面，无论是企事业内部的信息管理还是各行业的业务处理。随着计算机应用的普及和深入，数据库技术更是不断发展，应用范围不断扩大，如多媒体系统、企业管理、工程、统计、汽车工业等领域都在利用数据库技术。了解、掌握数据库系统的基本概念和基本技术是应用数据库技术的前提</a:t>
            </a:r>
            <a:r>
              <a:rPr lang="zh-CN" altLang="zh-CN" sz="2000" dirty="0" smtClean="0"/>
              <a:t>。</a:t>
            </a:r>
            <a:endParaRPr lang="zh-CN" altLang="en-US" dirty="0"/>
          </a:p>
        </p:txBody>
      </p:sp>
      <p:sp>
        <p:nvSpPr>
          <p:cNvPr id="2" name="标题 1"/>
          <p:cNvSpPr>
            <a:spLocks noGrp="1"/>
          </p:cNvSpPr>
          <p:nvPr>
            <p:ph type="title"/>
          </p:nvPr>
        </p:nvSpPr>
        <p:spPr/>
        <p:txBody>
          <a:bodyPr/>
          <a:lstStyle/>
          <a:p>
            <a:r>
              <a:rPr lang="zh-CN" altLang="zh-CN" dirty="0"/>
              <a:t>第</a:t>
            </a:r>
            <a:r>
              <a:rPr lang="en-US" altLang="zh-CN" dirty="0"/>
              <a:t>1</a:t>
            </a:r>
            <a:r>
              <a:rPr lang="zh-CN" altLang="zh-CN" dirty="0"/>
              <a:t>章 数据库基础知识</a:t>
            </a:r>
            <a:endParaRPr lang="zh-CN" altLang="en-US" dirty="0"/>
          </a:p>
        </p:txBody>
      </p:sp>
    </p:spTree>
    <p:extLst>
      <p:ext uri="{BB962C8B-B14F-4D97-AF65-F5344CB8AC3E}">
        <p14:creationId xmlns:p14="http://schemas.microsoft.com/office/powerpoint/2010/main" val="253223504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0">
              <a:buNone/>
            </a:pPr>
            <a:r>
              <a:rPr lang="zh-CN" altLang="zh-CN" sz="2400" dirty="0"/>
              <a:t>（</a:t>
            </a:r>
            <a:r>
              <a:rPr lang="en-US" altLang="zh-CN" sz="2400" dirty="0"/>
              <a:t>2</a:t>
            </a:r>
            <a:r>
              <a:rPr lang="zh-CN" altLang="zh-CN" sz="2400" dirty="0"/>
              <a:t>）属性</a:t>
            </a:r>
          </a:p>
          <a:p>
            <a:pPr marL="109728" indent="612000">
              <a:buNone/>
            </a:pPr>
            <a:r>
              <a:rPr lang="zh-CN" altLang="zh-CN" sz="2400" dirty="0"/>
              <a:t>实体有若干个特性，每一个特性称为实体的一个属性。也可以说，属性是实体某一方面特征的描述，如学生实体包括：学号、姓名、性别、院系等若干属性。每个属性可以有属性值，如：（“</a:t>
            </a:r>
            <a:r>
              <a:rPr lang="en-US" altLang="zh-CN" sz="2400" dirty="0"/>
              <a:t>200103001</a:t>
            </a:r>
            <a:r>
              <a:rPr lang="zh-CN" altLang="zh-CN" sz="2400" dirty="0"/>
              <a:t>”，“王立”，“男”，“计算机”）。一个属性的取值范围称为该属性的值域，如：“性别”的值为</a:t>
            </a:r>
            <a:r>
              <a:rPr lang="en-US" altLang="zh-CN" sz="2400" dirty="0"/>
              <a:t>{</a:t>
            </a:r>
            <a:r>
              <a:rPr lang="zh-CN" altLang="zh-CN" sz="2400" dirty="0"/>
              <a:t>“男”，“女”</a:t>
            </a:r>
            <a:r>
              <a:rPr lang="en-US" altLang="zh-CN" sz="2400" dirty="0"/>
              <a:t>}</a:t>
            </a:r>
            <a:r>
              <a:rPr lang="zh-CN" altLang="zh-CN" sz="2400" dirty="0"/>
              <a:t>。</a:t>
            </a:r>
          </a:p>
          <a:p>
            <a:pPr marL="109728" indent="0">
              <a:buNone/>
            </a:pPr>
            <a:r>
              <a:rPr lang="zh-CN" altLang="zh-CN" sz="2400" dirty="0"/>
              <a:t>（</a:t>
            </a:r>
            <a:r>
              <a:rPr lang="en-US" altLang="zh-CN" sz="2400" dirty="0"/>
              <a:t>3</a:t>
            </a:r>
            <a:r>
              <a:rPr lang="zh-CN" altLang="zh-CN" sz="2400" dirty="0"/>
              <a:t>）联系</a:t>
            </a:r>
          </a:p>
          <a:p>
            <a:pPr marL="109728" indent="612000">
              <a:buNone/>
            </a:pPr>
            <a:r>
              <a:rPr lang="zh-CN" altLang="zh-CN" sz="2400" dirty="0"/>
              <a:t>联系是两个或两个以上的实体集间的关联关系的描述，如：学生与课程实体间的选课关系。实体集间的联系类型有如下三种</a:t>
            </a:r>
            <a:r>
              <a:rPr lang="zh-CN" altLang="zh-CN" sz="2400" dirty="0" smtClean="0"/>
              <a:t>：</a:t>
            </a:r>
            <a:endParaRPr lang="zh-CN" altLang="zh-CN" sz="2400" dirty="0"/>
          </a:p>
        </p:txBody>
      </p:sp>
      <p:sp>
        <p:nvSpPr>
          <p:cNvPr id="2" name="标题 1"/>
          <p:cNvSpPr>
            <a:spLocks noGrp="1"/>
          </p:cNvSpPr>
          <p:nvPr>
            <p:ph type="title"/>
          </p:nvPr>
        </p:nvSpPr>
        <p:spPr/>
        <p:txBody>
          <a:bodyPr>
            <a:normAutofit/>
          </a:bodyPr>
          <a:lstStyle/>
          <a:p>
            <a:pPr lvl="1" algn="l" rtl="0">
              <a:spcBef>
                <a:spcPct val="0"/>
              </a:spcBef>
            </a:pPr>
            <a:r>
              <a:rPr lang="en-US" altLang="zh-CN" sz="4100" b="1" dirty="0" smtClean="0">
                <a:effectLst>
                  <a:outerShdw blurRad="38100" dist="38100" dir="2700000" algn="tl">
                    <a:srgbClr val="000000">
                      <a:alpha val="43137"/>
                    </a:srgbClr>
                  </a:outerShdw>
                </a:effectLst>
              </a:rPr>
              <a:t>1.2  </a:t>
            </a:r>
            <a:r>
              <a:rPr lang="zh-CN" altLang="zh-CN" sz="4100" b="1" dirty="0" smtClean="0">
                <a:effectLst>
                  <a:outerShdw blurRad="38100" dist="38100" dir="2700000" algn="tl">
                    <a:srgbClr val="000000">
                      <a:alpha val="43137"/>
                    </a:srgbClr>
                  </a:outerShdw>
                </a:effectLst>
              </a:rPr>
              <a:t>数据</a:t>
            </a:r>
            <a:r>
              <a:rPr lang="zh-CN" altLang="en-US" sz="4100" b="1" dirty="0" smtClean="0">
                <a:effectLst>
                  <a:outerShdw blurRad="38100" dist="38100" dir="2700000" algn="tl">
                    <a:srgbClr val="000000">
                      <a:alpha val="43137"/>
                    </a:srgbClr>
                  </a:outerShdw>
                </a:effectLst>
              </a:rPr>
              <a:t>模型</a:t>
            </a:r>
            <a:endParaRPr lang="zh-CN" altLang="en-US" sz="4100" dirty="0">
              <a:effectLst>
                <a:outerShdw blurRad="38100" dist="38100" dir="2700000" algn="tl">
                  <a:srgbClr val="000000">
                    <a:alpha val="43137"/>
                  </a:srgbClr>
                </a:outerShdw>
              </a:effectLst>
              <a:latin typeface="+mj-ea"/>
              <a:ea typeface="+mj-ea"/>
            </a:endParaRPr>
          </a:p>
        </p:txBody>
      </p:sp>
    </p:spTree>
    <p:extLst>
      <p:ext uri="{BB962C8B-B14F-4D97-AF65-F5344CB8AC3E}">
        <p14:creationId xmlns:p14="http://schemas.microsoft.com/office/powerpoint/2010/main" val="352857824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lvl="0"/>
            <a:r>
              <a:rPr lang="zh-CN" altLang="zh-CN" sz="2400" dirty="0" smtClean="0"/>
              <a:t>一对一联系</a:t>
            </a:r>
            <a:r>
              <a:rPr lang="zh-CN" altLang="en-US" sz="2400" dirty="0" smtClean="0"/>
              <a:t>：</a:t>
            </a:r>
            <a:r>
              <a:rPr lang="zh-CN" altLang="zh-CN" sz="2400" dirty="0" smtClean="0"/>
              <a:t>设有</a:t>
            </a:r>
            <a:r>
              <a:rPr lang="zh-CN" altLang="zh-CN" sz="2400" dirty="0"/>
              <a:t>实体集</a:t>
            </a:r>
            <a:r>
              <a:rPr lang="en-US" altLang="zh-CN" sz="2400" dirty="0"/>
              <a:t>A</a:t>
            </a:r>
            <a:r>
              <a:rPr lang="zh-CN" altLang="zh-CN" sz="2400" dirty="0"/>
              <a:t>与实体集</a:t>
            </a:r>
            <a:r>
              <a:rPr lang="en-US" altLang="zh-CN" sz="2400" dirty="0"/>
              <a:t>B</a:t>
            </a:r>
            <a:r>
              <a:rPr lang="zh-CN" altLang="zh-CN" sz="2400" dirty="0"/>
              <a:t>，如果</a:t>
            </a:r>
            <a:r>
              <a:rPr lang="en-US" altLang="zh-CN" sz="2400" dirty="0"/>
              <a:t>A</a:t>
            </a:r>
            <a:r>
              <a:rPr lang="zh-CN" altLang="zh-CN" sz="2400" dirty="0"/>
              <a:t>中的一个实体至多与</a:t>
            </a:r>
            <a:r>
              <a:rPr lang="en-US" altLang="zh-CN" sz="2400" dirty="0"/>
              <a:t>B</a:t>
            </a:r>
            <a:r>
              <a:rPr lang="zh-CN" altLang="zh-CN" sz="2400" dirty="0"/>
              <a:t>中的一个实体关联，反过来，</a:t>
            </a:r>
            <a:r>
              <a:rPr lang="en-US" altLang="zh-CN" sz="2400" dirty="0"/>
              <a:t>B</a:t>
            </a:r>
            <a:r>
              <a:rPr lang="zh-CN" altLang="zh-CN" sz="2400" dirty="0"/>
              <a:t>中的一个实体至多与</a:t>
            </a:r>
            <a:r>
              <a:rPr lang="en-US" altLang="zh-CN" sz="2400" dirty="0"/>
              <a:t>A</a:t>
            </a:r>
            <a:r>
              <a:rPr lang="zh-CN" altLang="zh-CN" sz="2400" dirty="0"/>
              <a:t>中的一个实体关联，称</a:t>
            </a:r>
            <a:r>
              <a:rPr lang="en-US" altLang="zh-CN" sz="2400" dirty="0"/>
              <a:t>A</a:t>
            </a:r>
            <a:r>
              <a:rPr lang="zh-CN" altLang="zh-CN" sz="2400" dirty="0"/>
              <a:t>与</a:t>
            </a:r>
            <a:r>
              <a:rPr lang="en-US" altLang="zh-CN" sz="2400" dirty="0"/>
              <a:t>B</a:t>
            </a:r>
            <a:r>
              <a:rPr lang="zh-CN" altLang="zh-CN" sz="2400" dirty="0"/>
              <a:t>是一对一联系类型，记为</a:t>
            </a:r>
            <a:r>
              <a:rPr lang="en-US" altLang="zh-CN" sz="2400" dirty="0"/>
              <a:t>1:1</a:t>
            </a:r>
            <a:r>
              <a:rPr lang="zh-CN" altLang="zh-CN" sz="2400" dirty="0"/>
              <a:t>，如：班级与班长。</a:t>
            </a:r>
          </a:p>
          <a:p>
            <a:pPr lvl="0"/>
            <a:r>
              <a:rPr lang="zh-CN" altLang="zh-CN" sz="2400" dirty="0"/>
              <a:t>一对多</a:t>
            </a:r>
            <a:r>
              <a:rPr lang="zh-CN" altLang="zh-CN" sz="2400" dirty="0" smtClean="0"/>
              <a:t>联系</a:t>
            </a:r>
            <a:r>
              <a:rPr lang="zh-CN" altLang="en-US" sz="2400" dirty="0" smtClean="0"/>
              <a:t>：</a:t>
            </a:r>
            <a:r>
              <a:rPr lang="zh-CN" altLang="zh-CN" sz="2400" dirty="0" smtClean="0"/>
              <a:t>设有</a:t>
            </a:r>
            <a:r>
              <a:rPr lang="zh-CN" altLang="zh-CN" sz="2400" dirty="0"/>
              <a:t>实体集</a:t>
            </a:r>
            <a:r>
              <a:rPr lang="en-US" altLang="zh-CN" sz="2400" dirty="0"/>
              <a:t>A</a:t>
            </a:r>
            <a:r>
              <a:rPr lang="zh-CN" altLang="zh-CN" sz="2400" dirty="0"/>
              <a:t>与实体集</a:t>
            </a:r>
            <a:r>
              <a:rPr lang="en-US" altLang="zh-CN" sz="2400" dirty="0"/>
              <a:t>B</a:t>
            </a:r>
            <a:r>
              <a:rPr lang="zh-CN" altLang="zh-CN" sz="2400" dirty="0"/>
              <a:t>，如果</a:t>
            </a:r>
            <a:r>
              <a:rPr lang="en-US" altLang="zh-CN" sz="2400" dirty="0"/>
              <a:t>A</a:t>
            </a:r>
            <a:r>
              <a:rPr lang="zh-CN" altLang="zh-CN" sz="2400" dirty="0"/>
              <a:t>中的一个实体与</a:t>
            </a:r>
            <a:r>
              <a:rPr lang="en-US" altLang="zh-CN" sz="2400" dirty="0"/>
              <a:t>B</a:t>
            </a:r>
            <a:r>
              <a:rPr lang="zh-CN" altLang="zh-CN" sz="2400" dirty="0"/>
              <a:t>中可以有多个实体关联，反过来，</a:t>
            </a:r>
            <a:r>
              <a:rPr lang="en-US" altLang="zh-CN" sz="2400" dirty="0"/>
              <a:t>B</a:t>
            </a:r>
            <a:r>
              <a:rPr lang="zh-CN" altLang="zh-CN" sz="2400" dirty="0"/>
              <a:t>中的一个实体至多与</a:t>
            </a:r>
            <a:r>
              <a:rPr lang="en-US" altLang="zh-CN" sz="2400" dirty="0"/>
              <a:t>A</a:t>
            </a:r>
            <a:r>
              <a:rPr lang="zh-CN" altLang="zh-CN" sz="2400" dirty="0"/>
              <a:t>中的一个实体关联，称</a:t>
            </a:r>
            <a:r>
              <a:rPr lang="en-US" altLang="zh-CN" sz="2400" dirty="0"/>
              <a:t>A</a:t>
            </a:r>
            <a:r>
              <a:rPr lang="zh-CN" altLang="zh-CN" sz="2400" dirty="0"/>
              <a:t>与</a:t>
            </a:r>
            <a:r>
              <a:rPr lang="en-US" altLang="zh-CN" sz="2400" dirty="0"/>
              <a:t>B</a:t>
            </a:r>
            <a:r>
              <a:rPr lang="zh-CN" altLang="zh-CN" sz="2400" dirty="0"/>
              <a:t>是一对多联系类型，记为</a:t>
            </a:r>
            <a:r>
              <a:rPr lang="en-US" altLang="zh-CN" sz="2400" dirty="0"/>
              <a:t>1:N</a:t>
            </a:r>
            <a:r>
              <a:rPr lang="zh-CN" altLang="zh-CN" sz="2400" dirty="0"/>
              <a:t>，如：班级与学生。</a:t>
            </a:r>
          </a:p>
          <a:p>
            <a:pPr lvl="0"/>
            <a:r>
              <a:rPr lang="zh-CN" altLang="zh-CN" sz="2400" dirty="0"/>
              <a:t>多对多</a:t>
            </a:r>
            <a:r>
              <a:rPr lang="zh-CN" altLang="zh-CN" sz="2400" dirty="0" smtClean="0"/>
              <a:t>联系</a:t>
            </a:r>
            <a:r>
              <a:rPr lang="zh-CN" altLang="en-US" sz="2400" dirty="0" smtClean="0"/>
              <a:t>：</a:t>
            </a:r>
            <a:r>
              <a:rPr lang="zh-CN" altLang="zh-CN" sz="2400" dirty="0" smtClean="0"/>
              <a:t>设有</a:t>
            </a:r>
            <a:r>
              <a:rPr lang="zh-CN" altLang="zh-CN" sz="2400" dirty="0"/>
              <a:t>实体集</a:t>
            </a:r>
            <a:r>
              <a:rPr lang="en-US" altLang="zh-CN" sz="2400" dirty="0"/>
              <a:t>A</a:t>
            </a:r>
            <a:r>
              <a:rPr lang="zh-CN" altLang="zh-CN" sz="2400" dirty="0"/>
              <a:t>与实体集</a:t>
            </a:r>
            <a:r>
              <a:rPr lang="en-US" altLang="zh-CN" sz="2400" dirty="0"/>
              <a:t>B</a:t>
            </a:r>
            <a:r>
              <a:rPr lang="zh-CN" altLang="zh-CN" sz="2400" dirty="0"/>
              <a:t>，如果</a:t>
            </a:r>
            <a:r>
              <a:rPr lang="en-US" altLang="zh-CN" sz="2400" dirty="0"/>
              <a:t>A</a:t>
            </a:r>
            <a:r>
              <a:rPr lang="zh-CN" altLang="zh-CN" sz="2400" dirty="0"/>
              <a:t>中的一个实体与</a:t>
            </a:r>
            <a:r>
              <a:rPr lang="en-US" altLang="zh-CN" sz="2400" dirty="0"/>
              <a:t>B</a:t>
            </a:r>
            <a:r>
              <a:rPr lang="zh-CN" altLang="zh-CN" sz="2400" dirty="0"/>
              <a:t>中可以有多个实体关联，反过来，</a:t>
            </a:r>
            <a:r>
              <a:rPr lang="en-US" altLang="zh-CN" sz="2400" dirty="0"/>
              <a:t>B</a:t>
            </a:r>
            <a:r>
              <a:rPr lang="zh-CN" altLang="zh-CN" sz="2400" dirty="0"/>
              <a:t>中的一个实体与</a:t>
            </a:r>
            <a:r>
              <a:rPr lang="en-US" altLang="zh-CN" sz="2400" dirty="0"/>
              <a:t>A</a:t>
            </a:r>
            <a:r>
              <a:rPr lang="zh-CN" altLang="zh-CN" sz="2400" dirty="0"/>
              <a:t>中可以有多个实体关联，称</a:t>
            </a:r>
            <a:r>
              <a:rPr lang="en-US" altLang="zh-CN" sz="2400" dirty="0"/>
              <a:t>A</a:t>
            </a:r>
            <a:r>
              <a:rPr lang="zh-CN" altLang="zh-CN" sz="2400" dirty="0"/>
              <a:t>与</a:t>
            </a:r>
            <a:r>
              <a:rPr lang="en-US" altLang="zh-CN" sz="2400" dirty="0"/>
              <a:t>B</a:t>
            </a:r>
            <a:r>
              <a:rPr lang="zh-CN" altLang="zh-CN" sz="2400" dirty="0"/>
              <a:t>是多对多联系类型，记为</a:t>
            </a:r>
            <a:r>
              <a:rPr lang="en-US" altLang="zh-CN" sz="2400" dirty="0"/>
              <a:t>M:N</a:t>
            </a:r>
            <a:r>
              <a:rPr lang="zh-CN" altLang="zh-CN" sz="2400" dirty="0"/>
              <a:t>，如：学生与课程。</a:t>
            </a:r>
          </a:p>
        </p:txBody>
      </p:sp>
      <p:sp>
        <p:nvSpPr>
          <p:cNvPr id="2" name="标题 1"/>
          <p:cNvSpPr>
            <a:spLocks noGrp="1"/>
          </p:cNvSpPr>
          <p:nvPr>
            <p:ph type="title"/>
          </p:nvPr>
        </p:nvSpPr>
        <p:spPr/>
        <p:txBody>
          <a:bodyPr>
            <a:normAutofit/>
          </a:bodyPr>
          <a:lstStyle/>
          <a:p>
            <a:pPr lvl="1" algn="l" rtl="0">
              <a:spcBef>
                <a:spcPct val="0"/>
              </a:spcBef>
            </a:pPr>
            <a:r>
              <a:rPr lang="en-US" altLang="zh-CN" sz="4100" b="1" dirty="0" smtClean="0">
                <a:effectLst>
                  <a:outerShdw blurRad="38100" dist="38100" dir="2700000" algn="tl">
                    <a:srgbClr val="000000">
                      <a:alpha val="43137"/>
                    </a:srgbClr>
                  </a:outerShdw>
                </a:effectLst>
              </a:rPr>
              <a:t>1.2  </a:t>
            </a:r>
            <a:r>
              <a:rPr lang="zh-CN" altLang="zh-CN" sz="4100" b="1" dirty="0" smtClean="0">
                <a:effectLst>
                  <a:outerShdw blurRad="38100" dist="38100" dir="2700000" algn="tl">
                    <a:srgbClr val="000000">
                      <a:alpha val="43137"/>
                    </a:srgbClr>
                  </a:outerShdw>
                </a:effectLst>
              </a:rPr>
              <a:t>数据</a:t>
            </a:r>
            <a:r>
              <a:rPr lang="zh-CN" altLang="en-US" sz="4100" b="1" dirty="0" smtClean="0">
                <a:effectLst>
                  <a:outerShdw blurRad="38100" dist="38100" dir="2700000" algn="tl">
                    <a:srgbClr val="000000">
                      <a:alpha val="43137"/>
                    </a:srgbClr>
                  </a:outerShdw>
                </a:effectLst>
              </a:rPr>
              <a:t>模型</a:t>
            </a:r>
            <a:endParaRPr lang="zh-CN" altLang="en-US" sz="4100" dirty="0">
              <a:effectLst>
                <a:outerShdw blurRad="38100" dist="38100" dir="2700000" algn="tl">
                  <a:srgbClr val="000000">
                    <a:alpha val="43137"/>
                  </a:srgbClr>
                </a:outerShdw>
              </a:effectLst>
              <a:latin typeface="+mj-ea"/>
              <a:ea typeface="+mj-ea"/>
            </a:endParaRPr>
          </a:p>
        </p:txBody>
      </p:sp>
    </p:spTree>
    <p:extLst>
      <p:ext uri="{BB962C8B-B14F-4D97-AF65-F5344CB8AC3E}">
        <p14:creationId xmlns:p14="http://schemas.microsoft.com/office/powerpoint/2010/main" val="332823967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0">
              <a:buNone/>
            </a:pPr>
            <a:r>
              <a:rPr lang="en-US" altLang="zh-CN" sz="2400" b="1" dirty="0"/>
              <a:t>2</a:t>
            </a:r>
            <a:r>
              <a:rPr lang="zh-CN" altLang="zh-CN" sz="2400" b="1" dirty="0"/>
              <a:t>．</a:t>
            </a:r>
            <a:r>
              <a:rPr lang="en-US" altLang="zh-CN" sz="2400" b="1" dirty="0"/>
              <a:t>E-R</a:t>
            </a:r>
            <a:r>
              <a:rPr lang="zh-CN" altLang="zh-CN" sz="2400" b="1" dirty="0"/>
              <a:t>模型的表示方法</a:t>
            </a:r>
          </a:p>
          <a:p>
            <a:pPr marL="109728" indent="612000">
              <a:buNone/>
            </a:pPr>
            <a:r>
              <a:rPr lang="en-US" altLang="zh-CN" sz="2400" dirty="0"/>
              <a:t>E-R</a:t>
            </a:r>
            <a:r>
              <a:rPr lang="zh-CN" altLang="zh-CN" sz="2400" dirty="0"/>
              <a:t>模型可以用一种非常直观的图来表示，称为</a:t>
            </a:r>
            <a:r>
              <a:rPr lang="en-US" altLang="zh-CN" sz="2400" dirty="0"/>
              <a:t>E-R</a:t>
            </a:r>
            <a:r>
              <a:rPr lang="zh-CN" altLang="zh-CN" sz="2400" dirty="0"/>
              <a:t>图。</a:t>
            </a:r>
          </a:p>
          <a:p>
            <a:pPr marL="109728" indent="0">
              <a:buNone/>
            </a:pPr>
            <a:r>
              <a:rPr lang="zh-CN" altLang="zh-CN" sz="2400" dirty="0"/>
              <a:t>（</a:t>
            </a:r>
            <a:r>
              <a:rPr lang="en-US" altLang="zh-CN" sz="2400" dirty="0"/>
              <a:t>1</a:t>
            </a:r>
            <a:r>
              <a:rPr lang="zh-CN" altLang="zh-CN" sz="2400" dirty="0"/>
              <a:t>）实体（集）</a:t>
            </a:r>
          </a:p>
          <a:p>
            <a:pPr marL="109728" indent="612000">
              <a:buNone/>
            </a:pPr>
            <a:r>
              <a:rPr lang="zh-CN" altLang="zh-CN" sz="2400" dirty="0"/>
              <a:t>在</a:t>
            </a:r>
            <a:r>
              <a:rPr lang="en-US" altLang="zh-CN" sz="2400" dirty="0"/>
              <a:t>E-R</a:t>
            </a:r>
            <a:r>
              <a:rPr lang="zh-CN" altLang="zh-CN" sz="2400" dirty="0"/>
              <a:t>图中，实体用矩形来表示，在内部写上该实体（集）的名字，如图</a:t>
            </a:r>
            <a:r>
              <a:rPr lang="en-US" altLang="zh-CN" sz="2400" dirty="0"/>
              <a:t>1.4</a:t>
            </a:r>
            <a:r>
              <a:rPr lang="zh-CN" altLang="zh-CN" sz="2400" dirty="0"/>
              <a:t>中的学生、课程实体（集）。</a:t>
            </a:r>
          </a:p>
          <a:p>
            <a:pPr marL="109728" indent="0">
              <a:buNone/>
            </a:pPr>
            <a:r>
              <a:rPr lang="zh-CN" altLang="zh-CN" sz="2400" dirty="0"/>
              <a:t>（</a:t>
            </a:r>
            <a:r>
              <a:rPr lang="en-US" altLang="zh-CN" sz="2400" dirty="0"/>
              <a:t>2</a:t>
            </a:r>
            <a:r>
              <a:rPr lang="zh-CN" altLang="zh-CN" sz="2400" dirty="0"/>
              <a:t>）属性</a:t>
            </a:r>
          </a:p>
          <a:p>
            <a:pPr marL="109728" indent="612000">
              <a:buNone/>
            </a:pPr>
            <a:r>
              <a:rPr lang="zh-CN" altLang="zh-CN" sz="2400" dirty="0"/>
              <a:t>在</a:t>
            </a:r>
            <a:r>
              <a:rPr lang="en-US" altLang="zh-CN" sz="2400" dirty="0"/>
              <a:t>E-R</a:t>
            </a:r>
            <a:r>
              <a:rPr lang="zh-CN" altLang="zh-CN" sz="2400" dirty="0"/>
              <a:t>图中，属性用椭圆形来表示，在内部写上该属性的名字，并用没有方向的线段与该属性所关联的实体（集）连接，如</a:t>
            </a:r>
            <a:r>
              <a:rPr lang="zh-CN" altLang="zh-CN" sz="2400" dirty="0">
                <a:hlinkClick r:id="rId2" action="ppaction://hlinkpres?slideindex=1&amp;slidetitle="/>
              </a:rPr>
              <a:t>图</a:t>
            </a:r>
            <a:r>
              <a:rPr lang="en-US" altLang="zh-CN" sz="2400" dirty="0">
                <a:hlinkClick r:id="rId2" action="ppaction://hlinkpres?slideindex=1&amp;slidetitle="/>
              </a:rPr>
              <a:t>1.4</a:t>
            </a:r>
            <a:r>
              <a:rPr lang="zh-CN" altLang="zh-CN" sz="2400" dirty="0"/>
              <a:t>中的学号、姓名等属性</a:t>
            </a:r>
            <a:r>
              <a:rPr lang="zh-CN" altLang="zh-CN" sz="2400" dirty="0" smtClean="0"/>
              <a:t>。</a:t>
            </a:r>
            <a:endParaRPr lang="zh-CN" altLang="zh-CN" sz="2400" dirty="0"/>
          </a:p>
        </p:txBody>
      </p:sp>
      <p:sp>
        <p:nvSpPr>
          <p:cNvPr id="2" name="标题 1"/>
          <p:cNvSpPr>
            <a:spLocks noGrp="1"/>
          </p:cNvSpPr>
          <p:nvPr>
            <p:ph type="title"/>
          </p:nvPr>
        </p:nvSpPr>
        <p:spPr/>
        <p:txBody>
          <a:bodyPr>
            <a:normAutofit/>
          </a:bodyPr>
          <a:lstStyle/>
          <a:p>
            <a:pPr lvl="1" algn="l" rtl="0">
              <a:spcBef>
                <a:spcPct val="0"/>
              </a:spcBef>
            </a:pPr>
            <a:r>
              <a:rPr lang="en-US" altLang="zh-CN" sz="4100" b="1" dirty="0" smtClean="0">
                <a:effectLst>
                  <a:outerShdw blurRad="38100" dist="38100" dir="2700000" algn="tl">
                    <a:srgbClr val="000000">
                      <a:alpha val="43137"/>
                    </a:srgbClr>
                  </a:outerShdw>
                </a:effectLst>
              </a:rPr>
              <a:t>1.2  </a:t>
            </a:r>
            <a:r>
              <a:rPr lang="zh-CN" altLang="zh-CN" sz="4100" b="1" dirty="0" smtClean="0">
                <a:effectLst>
                  <a:outerShdw blurRad="38100" dist="38100" dir="2700000" algn="tl">
                    <a:srgbClr val="000000">
                      <a:alpha val="43137"/>
                    </a:srgbClr>
                  </a:outerShdw>
                </a:effectLst>
              </a:rPr>
              <a:t>数据</a:t>
            </a:r>
            <a:r>
              <a:rPr lang="zh-CN" altLang="en-US" sz="4100" b="1" dirty="0" smtClean="0">
                <a:effectLst>
                  <a:outerShdw blurRad="38100" dist="38100" dir="2700000" algn="tl">
                    <a:srgbClr val="000000">
                      <a:alpha val="43137"/>
                    </a:srgbClr>
                  </a:outerShdw>
                </a:effectLst>
              </a:rPr>
              <a:t>模型</a:t>
            </a:r>
            <a:endParaRPr lang="zh-CN" altLang="en-US" sz="4100" dirty="0">
              <a:effectLst>
                <a:outerShdw blurRad="38100" dist="38100" dir="2700000" algn="tl">
                  <a:srgbClr val="000000">
                    <a:alpha val="43137"/>
                  </a:srgbClr>
                </a:outerShdw>
              </a:effectLst>
              <a:latin typeface="+mj-ea"/>
              <a:ea typeface="+mj-ea"/>
            </a:endParaRPr>
          </a:p>
        </p:txBody>
      </p:sp>
    </p:spTree>
    <p:extLst>
      <p:ext uri="{BB962C8B-B14F-4D97-AF65-F5344CB8AC3E}">
        <p14:creationId xmlns:p14="http://schemas.microsoft.com/office/powerpoint/2010/main" val="130557671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0">
              <a:buNone/>
            </a:pPr>
            <a:r>
              <a:rPr lang="zh-CN" altLang="zh-CN" sz="2400" dirty="0"/>
              <a:t>（</a:t>
            </a:r>
            <a:r>
              <a:rPr lang="en-US" altLang="zh-CN" sz="2400" dirty="0"/>
              <a:t>3</a:t>
            </a:r>
            <a:r>
              <a:rPr lang="zh-CN" altLang="zh-CN" sz="2400" dirty="0"/>
              <a:t>）联系</a:t>
            </a:r>
          </a:p>
          <a:p>
            <a:pPr marL="109728" indent="612000">
              <a:buNone/>
            </a:pPr>
            <a:r>
              <a:rPr lang="zh-CN" altLang="zh-CN" sz="2400" dirty="0"/>
              <a:t>在</a:t>
            </a:r>
            <a:r>
              <a:rPr lang="en-US" altLang="zh-CN" sz="2400" dirty="0"/>
              <a:t>E-R</a:t>
            </a:r>
            <a:r>
              <a:rPr lang="zh-CN" altLang="zh-CN" sz="2400" dirty="0"/>
              <a:t>图中，联系用菱形来表示，在内部写上联系的名字，并用没有方向的线段与该联系相关的实体（集）连接，</a:t>
            </a:r>
            <a:r>
              <a:rPr lang="zh-CN" altLang="zh-CN" sz="2400" dirty="0" smtClean="0"/>
              <a:t>同时在</a:t>
            </a:r>
            <a:r>
              <a:rPr lang="zh-CN" altLang="zh-CN" sz="2400" dirty="0"/>
              <a:t>线段上表明联系的类型，如</a:t>
            </a:r>
            <a:r>
              <a:rPr lang="zh-CN" altLang="zh-CN" sz="2400" dirty="0">
                <a:hlinkClick r:id="rId2" action="ppaction://hlinkpres?slideindex=1&amp;slidetitle="/>
              </a:rPr>
              <a:t>图</a:t>
            </a:r>
            <a:r>
              <a:rPr lang="en-US" altLang="zh-CN" sz="2400" dirty="0">
                <a:hlinkClick r:id="rId2" action="ppaction://hlinkpres?slideindex=1&amp;slidetitle="/>
              </a:rPr>
              <a:t>1.4</a:t>
            </a:r>
            <a:r>
              <a:rPr lang="zh-CN" altLang="zh-CN" sz="2400" dirty="0"/>
              <a:t>中的选课联系</a:t>
            </a:r>
            <a:r>
              <a:rPr lang="zh-CN" altLang="zh-CN" sz="2400" dirty="0" smtClean="0"/>
              <a:t>。</a:t>
            </a:r>
            <a:endParaRPr lang="en-US" altLang="zh-CN" sz="2400" dirty="0" smtClean="0"/>
          </a:p>
          <a:p>
            <a:pPr marL="109728" indent="612000">
              <a:buNone/>
            </a:pPr>
            <a:endParaRPr lang="en-US" altLang="zh-CN" sz="2400" dirty="0" smtClean="0"/>
          </a:p>
          <a:p>
            <a:pPr marL="109728" indent="0">
              <a:buNone/>
            </a:pPr>
            <a:r>
              <a:rPr lang="en-US" altLang="zh-CN" sz="2400" b="1" dirty="0"/>
              <a:t>1.2.2 </a:t>
            </a:r>
            <a:r>
              <a:rPr lang="zh-CN" altLang="zh-CN" sz="2400" b="1" dirty="0"/>
              <a:t>层次模型（</a:t>
            </a:r>
            <a:r>
              <a:rPr lang="en-US" altLang="zh-CN" sz="2400" b="1" dirty="0"/>
              <a:t>Hierarchical Model</a:t>
            </a:r>
            <a:r>
              <a:rPr lang="zh-CN" altLang="zh-CN" sz="2400" b="1" dirty="0"/>
              <a:t>）</a:t>
            </a:r>
          </a:p>
          <a:p>
            <a:pPr marL="109728" indent="612000">
              <a:buNone/>
            </a:pPr>
            <a:r>
              <a:rPr lang="zh-CN" altLang="zh-CN" sz="2400" dirty="0"/>
              <a:t>层次模型用树形结构来表示数据间的从属关系结构。其主要特征如下</a:t>
            </a:r>
            <a:r>
              <a:rPr lang="zh-CN" altLang="zh-CN" sz="2400" dirty="0" smtClean="0"/>
              <a:t>：</a:t>
            </a:r>
            <a:r>
              <a:rPr lang="en-US" altLang="zh-CN" sz="2400" dirty="0" smtClean="0"/>
              <a:t>  </a:t>
            </a:r>
            <a:r>
              <a:rPr lang="zh-CN" altLang="en-US" sz="2400" dirty="0" smtClean="0">
                <a:hlinkClick r:id="rId3" action="ppaction://hlinkpres?slideindex=1&amp;slidetitle="/>
              </a:rPr>
              <a:t>图</a:t>
            </a:r>
            <a:r>
              <a:rPr lang="en-US" altLang="zh-CN" sz="2400" dirty="0" smtClean="0">
                <a:hlinkClick r:id="rId3" action="ppaction://hlinkpres?slideindex=1&amp;slidetitle="/>
              </a:rPr>
              <a:t>1.5</a:t>
            </a:r>
            <a:r>
              <a:rPr lang="en-US" altLang="zh-CN" sz="2400" dirty="0" smtClean="0"/>
              <a:t>    </a:t>
            </a:r>
            <a:r>
              <a:rPr lang="zh-CN" altLang="en-US" sz="2400" dirty="0" smtClean="0">
                <a:hlinkClick r:id="rId4" action="ppaction://hlinkpres?slideindex=1&amp;slidetitle="/>
              </a:rPr>
              <a:t>图</a:t>
            </a:r>
            <a:r>
              <a:rPr lang="en-US" altLang="zh-CN" sz="2400" dirty="0" smtClean="0">
                <a:hlinkClick r:id="rId4" action="ppaction://hlinkpres?slideindex=1&amp;slidetitle="/>
              </a:rPr>
              <a:t>1.6</a:t>
            </a:r>
            <a:endParaRPr lang="zh-CN" altLang="zh-CN" sz="2400" dirty="0"/>
          </a:p>
          <a:p>
            <a:pPr lvl="0" fontAlgn="ctr"/>
            <a:r>
              <a:rPr lang="zh-CN" altLang="zh-CN" sz="2400" dirty="0"/>
              <a:t>仅有一个无双亲的结点，这个结点称为根结点。 </a:t>
            </a:r>
          </a:p>
          <a:p>
            <a:r>
              <a:rPr lang="zh-CN" altLang="zh-CN" sz="2400" dirty="0"/>
              <a:t>其他结点向上仅有一个双亲结点，向下有若干子女结点。</a:t>
            </a:r>
          </a:p>
        </p:txBody>
      </p:sp>
      <p:sp>
        <p:nvSpPr>
          <p:cNvPr id="2" name="标题 1"/>
          <p:cNvSpPr>
            <a:spLocks noGrp="1"/>
          </p:cNvSpPr>
          <p:nvPr>
            <p:ph type="title"/>
          </p:nvPr>
        </p:nvSpPr>
        <p:spPr/>
        <p:txBody>
          <a:bodyPr>
            <a:normAutofit/>
          </a:bodyPr>
          <a:lstStyle/>
          <a:p>
            <a:pPr lvl="1" algn="l" rtl="0">
              <a:spcBef>
                <a:spcPct val="0"/>
              </a:spcBef>
            </a:pPr>
            <a:r>
              <a:rPr lang="en-US" altLang="zh-CN" sz="4100" b="1" dirty="0" smtClean="0">
                <a:effectLst>
                  <a:outerShdw blurRad="38100" dist="38100" dir="2700000" algn="tl">
                    <a:srgbClr val="000000">
                      <a:alpha val="43137"/>
                    </a:srgbClr>
                  </a:outerShdw>
                </a:effectLst>
              </a:rPr>
              <a:t>1.2  </a:t>
            </a:r>
            <a:r>
              <a:rPr lang="zh-CN" altLang="zh-CN" sz="4100" b="1" dirty="0" smtClean="0">
                <a:effectLst>
                  <a:outerShdw blurRad="38100" dist="38100" dir="2700000" algn="tl">
                    <a:srgbClr val="000000">
                      <a:alpha val="43137"/>
                    </a:srgbClr>
                  </a:outerShdw>
                </a:effectLst>
              </a:rPr>
              <a:t>数据</a:t>
            </a:r>
            <a:r>
              <a:rPr lang="zh-CN" altLang="en-US" sz="4100" b="1" dirty="0" smtClean="0">
                <a:effectLst>
                  <a:outerShdw blurRad="38100" dist="38100" dir="2700000" algn="tl">
                    <a:srgbClr val="000000">
                      <a:alpha val="43137"/>
                    </a:srgbClr>
                  </a:outerShdw>
                </a:effectLst>
              </a:rPr>
              <a:t>模型</a:t>
            </a:r>
            <a:endParaRPr lang="zh-CN" altLang="en-US" sz="4100" dirty="0">
              <a:effectLst>
                <a:outerShdw blurRad="38100" dist="38100" dir="2700000" algn="tl">
                  <a:srgbClr val="000000">
                    <a:alpha val="43137"/>
                  </a:srgbClr>
                </a:outerShdw>
              </a:effectLst>
              <a:latin typeface="+mj-ea"/>
              <a:ea typeface="+mj-ea"/>
            </a:endParaRPr>
          </a:p>
        </p:txBody>
      </p:sp>
    </p:spTree>
    <p:extLst>
      <p:ext uri="{BB962C8B-B14F-4D97-AF65-F5344CB8AC3E}">
        <p14:creationId xmlns:p14="http://schemas.microsoft.com/office/powerpoint/2010/main" val="163413053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0">
              <a:buNone/>
            </a:pPr>
            <a:r>
              <a:rPr lang="en-US" altLang="zh-CN" sz="2400" b="1" dirty="0"/>
              <a:t>1.2.3 </a:t>
            </a:r>
            <a:r>
              <a:rPr lang="zh-CN" altLang="zh-CN" sz="2400" b="1" dirty="0"/>
              <a:t>网状模型（</a:t>
            </a:r>
            <a:r>
              <a:rPr lang="en-US" altLang="zh-CN" sz="2400" b="1" dirty="0"/>
              <a:t>Network Model</a:t>
            </a:r>
            <a:r>
              <a:rPr lang="zh-CN" altLang="zh-CN" sz="2400" b="1" dirty="0"/>
              <a:t>）</a:t>
            </a:r>
          </a:p>
          <a:p>
            <a:pPr marL="109728" indent="612000">
              <a:buNone/>
            </a:pPr>
            <a:r>
              <a:rPr lang="zh-CN" altLang="zh-CN" sz="2400" dirty="0"/>
              <a:t>网状模型是层次模型的扩展，呈现一种交叉关系的网络结构，可以表示较复杂的数据结构。其主要特征如下：</a:t>
            </a:r>
          </a:p>
          <a:p>
            <a:r>
              <a:rPr lang="zh-CN" altLang="zh-CN" sz="2400" dirty="0"/>
              <a:t>可以有一个以上的结点无双亲结点。 </a:t>
            </a:r>
          </a:p>
          <a:p>
            <a:r>
              <a:rPr lang="zh-CN" altLang="zh-CN" sz="2400" dirty="0"/>
              <a:t>一个结点可以有多个双亲结点。 </a:t>
            </a:r>
            <a:endParaRPr lang="en-US" altLang="zh-CN" sz="2400" dirty="0" smtClean="0"/>
          </a:p>
          <a:p>
            <a:pPr marL="109728" indent="612000">
              <a:buNone/>
            </a:pPr>
            <a:r>
              <a:rPr lang="zh-CN" altLang="zh-CN" sz="2400" dirty="0"/>
              <a:t>在网状模型中，子女结点与双亲结点的联系可以不唯一。因此，要为每个联系命名，并指出与该联系有关的双亲记录和子女记录。如</a:t>
            </a:r>
            <a:r>
              <a:rPr lang="zh-CN" altLang="zh-CN" sz="2400" dirty="0">
                <a:hlinkClick r:id="rId2" action="ppaction://hlinkpres?slideindex=1&amp;slidetitle="/>
              </a:rPr>
              <a:t>图</a:t>
            </a:r>
            <a:r>
              <a:rPr lang="en-US" altLang="zh-CN" sz="2400" dirty="0">
                <a:hlinkClick r:id="rId2" action="ppaction://hlinkpres?slideindex=1&amp;slidetitle="/>
              </a:rPr>
              <a:t>1.7</a:t>
            </a:r>
            <a:r>
              <a:rPr lang="zh-CN" altLang="zh-CN" sz="2400" dirty="0">
                <a:hlinkClick r:id="rId2" action="ppaction://hlinkpres?slideindex=1&amp;slidetitle="/>
              </a:rPr>
              <a:t>（</a:t>
            </a:r>
            <a:r>
              <a:rPr lang="en-US" altLang="zh-CN" sz="2400" dirty="0">
                <a:hlinkClick r:id="rId2" action="ppaction://hlinkpres?slideindex=1&amp;slidetitle="/>
              </a:rPr>
              <a:t>a</a:t>
            </a:r>
            <a:r>
              <a:rPr lang="zh-CN" altLang="zh-CN" sz="2400" dirty="0">
                <a:hlinkClick r:id="rId2" action="ppaction://hlinkpres?slideindex=1&amp;slidetitle="/>
              </a:rPr>
              <a:t>）</a:t>
            </a:r>
            <a:r>
              <a:rPr lang="zh-CN" altLang="zh-CN" sz="2400" dirty="0"/>
              <a:t>中，</a:t>
            </a:r>
            <a:r>
              <a:rPr lang="en-US" altLang="zh-CN" sz="2400" dirty="0"/>
              <a:t>R</a:t>
            </a:r>
            <a:r>
              <a:rPr lang="en-US" altLang="zh-CN" sz="2400" baseline="-25000" dirty="0"/>
              <a:t>3</a:t>
            </a:r>
            <a:r>
              <a:rPr lang="zh-CN" altLang="zh-CN" sz="2400" dirty="0"/>
              <a:t>有两个双亲记录</a:t>
            </a:r>
            <a:r>
              <a:rPr lang="en-US" altLang="zh-CN" sz="2400" dirty="0"/>
              <a:t>R</a:t>
            </a:r>
            <a:r>
              <a:rPr lang="en-US" altLang="zh-CN" sz="2400" baseline="-25000" dirty="0"/>
              <a:t>1</a:t>
            </a:r>
            <a:r>
              <a:rPr lang="zh-CN" altLang="zh-CN" sz="2400" dirty="0"/>
              <a:t>和</a:t>
            </a:r>
            <a:r>
              <a:rPr lang="en-US" altLang="zh-CN" sz="2400" dirty="0"/>
              <a:t>R</a:t>
            </a:r>
            <a:r>
              <a:rPr lang="en-US" altLang="zh-CN" sz="2400" baseline="-25000" dirty="0"/>
              <a:t>2</a:t>
            </a:r>
            <a:r>
              <a:rPr lang="zh-CN" altLang="zh-CN" sz="2400" dirty="0"/>
              <a:t>，把</a:t>
            </a:r>
            <a:r>
              <a:rPr lang="en-US" altLang="zh-CN" sz="2400" dirty="0"/>
              <a:t>R</a:t>
            </a:r>
            <a:r>
              <a:rPr lang="en-US" altLang="zh-CN" sz="2400" baseline="-25000" dirty="0"/>
              <a:t>1</a:t>
            </a:r>
            <a:r>
              <a:rPr lang="zh-CN" altLang="zh-CN" sz="2400" dirty="0"/>
              <a:t>和</a:t>
            </a:r>
            <a:r>
              <a:rPr lang="en-US" altLang="zh-CN" sz="2400" dirty="0"/>
              <a:t>R</a:t>
            </a:r>
            <a:r>
              <a:rPr lang="en-US" altLang="zh-CN" sz="2400" baseline="-25000" dirty="0"/>
              <a:t>3</a:t>
            </a:r>
            <a:r>
              <a:rPr lang="zh-CN" altLang="zh-CN" sz="2400" dirty="0"/>
              <a:t>之间的联系称为</a:t>
            </a:r>
            <a:r>
              <a:rPr lang="en-US" altLang="zh-CN" sz="2400" dirty="0"/>
              <a:t>L</a:t>
            </a:r>
            <a:r>
              <a:rPr lang="en-US" altLang="zh-CN" sz="2400" baseline="-25000" dirty="0"/>
              <a:t>1</a:t>
            </a:r>
            <a:r>
              <a:rPr lang="zh-CN" altLang="zh-CN" sz="2400" dirty="0"/>
              <a:t>，把</a:t>
            </a:r>
            <a:r>
              <a:rPr lang="en-US" altLang="zh-CN" sz="2400" dirty="0"/>
              <a:t>R</a:t>
            </a:r>
            <a:r>
              <a:rPr lang="en-US" altLang="zh-CN" sz="2400" baseline="-25000" dirty="0"/>
              <a:t>2</a:t>
            </a:r>
            <a:r>
              <a:rPr lang="zh-CN" altLang="zh-CN" sz="2400" dirty="0"/>
              <a:t>和</a:t>
            </a:r>
            <a:r>
              <a:rPr lang="en-US" altLang="zh-CN" sz="2400" dirty="0"/>
              <a:t>R</a:t>
            </a:r>
            <a:r>
              <a:rPr lang="en-US" altLang="zh-CN" sz="2400" baseline="-25000" dirty="0"/>
              <a:t>3</a:t>
            </a:r>
            <a:r>
              <a:rPr lang="zh-CN" altLang="zh-CN" sz="2400" dirty="0"/>
              <a:t>之间的联系称为</a:t>
            </a:r>
            <a:r>
              <a:rPr lang="en-US" altLang="zh-CN" sz="2400" dirty="0"/>
              <a:t>L</a:t>
            </a:r>
            <a:r>
              <a:rPr lang="en-US" altLang="zh-CN" sz="2400" baseline="-25000" dirty="0"/>
              <a:t>2</a:t>
            </a:r>
            <a:r>
              <a:rPr lang="zh-CN" altLang="zh-CN" sz="2400" dirty="0"/>
              <a:t>；</a:t>
            </a:r>
            <a:r>
              <a:rPr lang="zh-CN" altLang="zh-CN" sz="2400" dirty="0">
                <a:hlinkClick r:id="rId2" action="ppaction://hlinkpres?slideindex=1&amp;slidetitle="/>
              </a:rPr>
              <a:t>图</a:t>
            </a:r>
            <a:r>
              <a:rPr lang="en-US" altLang="zh-CN" sz="2400" dirty="0">
                <a:hlinkClick r:id="rId2" action="ppaction://hlinkpres?slideindex=1&amp;slidetitle="/>
              </a:rPr>
              <a:t>1.7</a:t>
            </a:r>
            <a:r>
              <a:rPr lang="zh-CN" altLang="zh-CN" sz="2400" dirty="0">
                <a:hlinkClick r:id="rId2" action="ppaction://hlinkpres?slideindex=1&amp;slidetitle="/>
              </a:rPr>
              <a:t>（</a:t>
            </a:r>
            <a:r>
              <a:rPr lang="en-US" altLang="zh-CN" sz="2400" dirty="0">
                <a:hlinkClick r:id="rId2" action="ppaction://hlinkpres?slideindex=1&amp;slidetitle="/>
              </a:rPr>
              <a:t>b</a:t>
            </a:r>
            <a:r>
              <a:rPr lang="zh-CN" altLang="zh-CN" sz="2400" dirty="0">
                <a:hlinkClick r:id="rId2" action="ppaction://hlinkpres?slideindex=1&amp;slidetitle="/>
              </a:rPr>
              <a:t>）</a:t>
            </a:r>
            <a:r>
              <a:rPr lang="zh-CN" altLang="zh-CN" sz="2400" dirty="0"/>
              <a:t>中</a:t>
            </a:r>
            <a:r>
              <a:rPr lang="en-US" altLang="zh-CN" sz="2400" dirty="0"/>
              <a:t>R</a:t>
            </a:r>
            <a:r>
              <a:rPr lang="en-US" altLang="zh-CN" sz="2400" baseline="-25000" dirty="0"/>
              <a:t>1</a:t>
            </a:r>
            <a:r>
              <a:rPr lang="zh-CN" altLang="zh-CN" sz="2400" dirty="0"/>
              <a:t>和</a:t>
            </a:r>
            <a:r>
              <a:rPr lang="en-US" altLang="zh-CN" sz="2400" dirty="0"/>
              <a:t>R</a:t>
            </a:r>
            <a:r>
              <a:rPr lang="en-US" altLang="zh-CN" sz="2400" baseline="-25000" dirty="0"/>
              <a:t>3</a:t>
            </a:r>
            <a:r>
              <a:rPr lang="zh-CN" altLang="zh-CN" sz="2400" dirty="0"/>
              <a:t>均无双亲，</a:t>
            </a:r>
            <a:r>
              <a:rPr lang="en-US" altLang="zh-CN" sz="2400" dirty="0"/>
              <a:t>R</a:t>
            </a:r>
            <a:r>
              <a:rPr lang="en-US" altLang="zh-CN" sz="2400" baseline="-25000" dirty="0"/>
              <a:t>4</a:t>
            </a:r>
            <a:r>
              <a:rPr lang="zh-CN" altLang="zh-CN" sz="2400" dirty="0"/>
              <a:t>和</a:t>
            </a:r>
            <a:r>
              <a:rPr lang="en-US" altLang="zh-CN" sz="2400" dirty="0"/>
              <a:t>R</a:t>
            </a:r>
            <a:r>
              <a:rPr lang="en-US" altLang="zh-CN" sz="2400" baseline="-25000" dirty="0"/>
              <a:t>5</a:t>
            </a:r>
            <a:r>
              <a:rPr lang="zh-CN" altLang="zh-CN" sz="2400" dirty="0"/>
              <a:t>有两个双亲</a:t>
            </a:r>
            <a:r>
              <a:rPr lang="zh-CN" altLang="zh-CN" sz="2400" dirty="0" smtClean="0"/>
              <a:t>。</a:t>
            </a:r>
            <a:endParaRPr lang="en-US" altLang="zh-CN" sz="2400" dirty="0" smtClean="0"/>
          </a:p>
          <a:p>
            <a:pPr marL="109728" indent="612000">
              <a:buNone/>
            </a:pPr>
            <a:r>
              <a:rPr lang="zh-CN" altLang="zh-CN" sz="2400" dirty="0">
                <a:hlinkClick r:id="rId3" action="ppaction://hlinkpres?slideindex=1&amp;slidetitle="/>
              </a:rPr>
              <a:t>图</a:t>
            </a:r>
            <a:r>
              <a:rPr lang="en-US" altLang="zh-CN" sz="2400" dirty="0" smtClean="0">
                <a:hlinkClick r:id="rId3" action="ppaction://hlinkpres?slideindex=1&amp;slidetitle="/>
              </a:rPr>
              <a:t>1.8</a:t>
            </a:r>
            <a:r>
              <a:rPr lang="zh-CN" altLang="zh-CN" sz="2400" dirty="0" smtClean="0">
                <a:hlinkClick r:id="rId3" action="ppaction://hlinkpres?slideindex=1&amp;slidetitle="/>
              </a:rPr>
              <a:t>学生</a:t>
            </a:r>
            <a:r>
              <a:rPr lang="zh-CN" altLang="zh-CN" sz="2400" dirty="0">
                <a:hlinkClick r:id="rId3" action="ppaction://hlinkpres?slideindex=1&amp;slidetitle="/>
              </a:rPr>
              <a:t>选课系统数据库</a:t>
            </a:r>
            <a:r>
              <a:rPr lang="zh-CN" altLang="zh-CN" sz="2400" dirty="0" smtClean="0">
                <a:hlinkClick r:id="rId3" action="ppaction://hlinkpres?slideindex=1&amp;slidetitle="/>
              </a:rPr>
              <a:t>网状模型</a:t>
            </a:r>
            <a:endParaRPr lang="zh-CN" altLang="zh-CN" sz="2400" dirty="0"/>
          </a:p>
        </p:txBody>
      </p:sp>
      <p:sp>
        <p:nvSpPr>
          <p:cNvPr id="2" name="标题 1"/>
          <p:cNvSpPr>
            <a:spLocks noGrp="1"/>
          </p:cNvSpPr>
          <p:nvPr>
            <p:ph type="title"/>
          </p:nvPr>
        </p:nvSpPr>
        <p:spPr/>
        <p:txBody>
          <a:bodyPr>
            <a:normAutofit/>
          </a:bodyPr>
          <a:lstStyle/>
          <a:p>
            <a:pPr lvl="1" algn="l" rtl="0">
              <a:spcBef>
                <a:spcPct val="0"/>
              </a:spcBef>
            </a:pPr>
            <a:r>
              <a:rPr lang="en-US" altLang="zh-CN" sz="4100" b="1" dirty="0" smtClean="0">
                <a:effectLst>
                  <a:outerShdw blurRad="38100" dist="38100" dir="2700000" algn="tl">
                    <a:srgbClr val="000000">
                      <a:alpha val="43137"/>
                    </a:srgbClr>
                  </a:outerShdw>
                </a:effectLst>
              </a:rPr>
              <a:t>1.2  </a:t>
            </a:r>
            <a:r>
              <a:rPr lang="zh-CN" altLang="zh-CN" sz="4100" b="1" dirty="0" smtClean="0">
                <a:effectLst>
                  <a:outerShdw blurRad="38100" dist="38100" dir="2700000" algn="tl">
                    <a:srgbClr val="000000">
                      <a:alpha val="43137"/>
                    </a:srgbClr>
                  </a:outerShdw>
                </a:effectLst>
              </a:rPr>
              <a:t>数据</a:t>
            </a:r>
            <a:r>
              <a:rPr lang="zh-CN" altLang="en-US" sz="4100" b="1" dirty="0" smtClean="0">
                <a:effectLst>
                  <a:outerShdw blurRad="38100" dist="38100" dir="2700000" algn="tl">
                    <a:srgbClr val="000000">
                      <a:alpha val="43137"/>
                    </a:srgbClr>
                  </a:outerShdw>
                </a:effectLst>
              </a:rPr>
              <a:t>模型</a:t>
            </a:r>
            <a:endParaRPr lang="zh-CN" altLang="en-US" sz="4100" dirty="0">
              <a:effectLst>
                <a:outerShdw blurRad="38100" dist="38100" dir="2700000" algn="tl">
                  <a:srgbClr val="000000">
                    <a:alpha val="43137"/>
                  </a:srgbClr>
                </a:outerShdw>
              </a:effectLst>
              <a:latin typeface="+mj-ea"/>
              <a:ea typeface="+mj-ea"/>
            </a:endParaRPr>
          </a:p>
        </p:txBody>
      </p:sp>
    </p:spTree>
    <p:extLst>
      <p:ext uri="{BB962C8B-B14F-4D97-AF65-F5344CB8AC3E}">
        <p14:creationId xmlns:p14="http://schemas.microsoft.com/office/powerpoint/2010/main" val="81749393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0">
              <a:buNone/>
            </a:pPr>
            <a:r>
              <a:rPr lang="en-US" altLang="zh-CN" sz="2400" b="1" dirty="0"/>
              <a:t>1.2.4 </a:t>
            </a:r>
            <a:r>
              <a:rPr lang="zh-CN" altLang="zh-CN" sz="2400" b="1" dirty="0"/>
              <a:t>关系模型（</a:t>
            </a:r>
            <a:r>
              <a:rPr lang="en-US" altLang="zh-CN" sz="2400" b="1" dirty="0"/>
              <a:t>Relational Model</a:t>
            </a:r>
            <a:r>
              <a:rPr lang="zh-CN" altLang="zh-CN" sz="2400" b="1" dirty="0"/>
              <a:t>）</a:t>
            </a:r>
          </a:p>
          <a:p>
            <a:pPr marL="109728" indent="612000">
              <a:buNone/>
            </a:pPr>
            <a:r>
              <a:rPr lang="en-US" altLang="zh-CN" sz="2400" dirty="0"/>
              <a:t>1970</a:t>
            </a:r>
            <a:r>
              <a:rPr lang="zh-CN" altLang="zh-CN" sz="2400" dirty="0"/>
              <a:t>年美国</a:t>
            </a:r>
            <a:r>
              <a:rPr lang="en-US" altLang="zh-CN" sz="2400" dirty="0"/>
              <a:t>IBM</a:t>
            </a:r>
            <a:r>
              <a:rPr lang="zh-CN" altLang="zh-CN" sz="2400" dirty="0"/>
              <a:t>公司</a:t>
            </a:r>
            <a:r>
              <a:rPr lang="en-US" altLang="zh-CN" sz="2400" dirty="0"/>
              <a:t>San Jose</a:t>
            </a:r>
            <a:r>
              <a:rPr lang="zh-CN" altLang="zh-CN" sz="2400" dirty="0"/>
              <a:t>研究室的高级研究员埃德加•考特提出了数据库的关系模型。由于他的杰出贡献，于</a:t>
            </a:r>
            <a:r>
              <a:rPr lang="en-US" altLang="zh-CN" sz="2400" dirty="0"/>
              <a:t>1981</a:t>
            </a:r>
            <a:r>
              <a:rPr lang="zh-CN" altLang="zh-CN" sz="2400" dirty="0"/>
              <a:t>年获得了计算机科学领域的最高奖项——图灵奖。</a:t>
            </a:r>
          </a:p>
          <a:p>
            <a:pPr marL="109728" indent="612000">
              <a:buNone/>
            </a:pPr>
            <a:r>
              <a:rPr lang="zh-CN" altLang="zh-CN" sz="2400" dirty="0" smtClean="0"/>
              <a:t>在</a:t>
            </a:r>
            <a:r>
              <a:rPr lang="zh-CN" altLang="zh-CN" sz="2400" dirty="0"/>
              <a:t>关系模型中表示实体间联系的方法与非关系模型不同。非关系模型是用人为的连线来表示实体间的联系，而关系模型中实体与实体间的联系则是通过二维表结构来表示的。关系模型就是用二维表格结构来表示实体及实体间联系的模型。关系模型中数据的逻辑结构就是一张二维表。</a:t>
            </a:r>
            <a:r>
              <a:rPr lang="zh-CN" altLang="zh-CN" sz="2400" dirty="0">
                <a:hlinkClick r:id="rId2" action="ppaction://hlinkpres?slideindex=1&amp;slidetitle="/>
              </a:rPr>
              <a:t>表</a:t>
            </a:r>
            <a:r>
              <a:rPr lang="en-US" altLang="zh-CN" sz="2400" dirty="0">
                <a:hlinkClick r:id="rId2" action="ppaction://hlinkpres?slideindex=1&amp;slidetitle="/>
              </a:rPr>
              <a:t>1.1</a:t>
            </a:r>
            <a:r>
              <a:rPr lang="zh-CN" altLang="zh-CN" sz="2400" dirty="0"/>
              <a:t>所示的教师档案表是一个关系模型的例子。</a:t>
            </a:r>
          </a:p>
        </p:txBody>
      </p:sp>
      <p:sp>
        <p:nvSpPr>
          <p:cNvPr id="2" name="标题 1"/>
          <p:cNvSpPr>
            <a:spLocks noGrp="1"/>
          </p:cNvSpPr>
          <p:nvPr>
            <p:ph type="title"/>
          </p:nvPr>
        </p:nvSpPr>
        <p:spPr/>
        <p:txBody>
          <a:bodyPr>
            <a:normAutofit/>
          </a:bodyPr>
          <a:lstStyle/>
          <a:p>
            <a:pPr lvl="1" algn="l" rtl="0">
              <a:spcBef>
                <a:spcPct val="0"/>
              </a:spcBef>
            </a:pPr>
            <a:r>
              <a:rPr lang="en-US" altLang="zh-CN" sz="4100" b="1" dirty="0" smtClean="0">
                <a:effectLst>
                  <a:outerShdw blurRad="38100" dist="38100" dir="2700000" algn="tl">
                    <a:srgbClr val="000000">
                      <a:alpha val="43137"/>
                    </a:srgbClr>
                  </a:outerShdw>
                </a:effectLst>
              </a:rPr>
              <a:t>1.2  </a:t>
            </a:r>
            <a:r>
              <a:rPr lang="zh-CN" altLang="zh-CN" sz="4100" b="1" dirty="0" smtClean="0">
                <a:effectLst>
                  <a:outerShdw blurRad="38100" dist="38100" dir="2700000" algn="tl">
                    <a:srgbClr val="000000">
                      <a:alpha val="43137"/>
                    </a:srgbClr>
                  </a:outerShdw>
                </a:effectLst>
              </a:rPr>
              <a:t>数据</a:t>
            </a:r>
            <a:r>
              <a:rPr lang="zh-CN" altLang="en-US" sz="4100" b="1" dirty="0" smtClean="0">
                <a:effectLst>
                  <a:outerShdw blurRad="38100" dist="38100" dir="2700000" algn="tl">
                    <a:srgbClr val="000000">
                      <a:alpha val="43137"/>
                    </a:srgbClr>
                  </a:outerShdw>
                </a:effectLst>
              </a:rPr>
              <a:t>模型</a:t>
            </a:r>
            <a:endParaRPr lang="zh-CN" altLang="en-US" sz="4100" dirty="0">
              <a:effectLst>
                <a:outerShdw blurRad="38100" dist="38100" dir="2700000" algn="tl">
                  <a:srgbClr val="000000">
                    <a:alpha val="43137"/>
                  </a:srgbClr>
                </a:outerShdw>
              </a:effectLst>
              <a:latin typeface="+mj-ea"/>
              <a:ea typeface="+mj-ea"/>
            </a:endParaRPr>
          </a:p>
        </p:txBody>
      </p:sp>
    </p:spTree>
    <p:extLst>
      <p:ext uri="{BB962C8B-B14F-4D97-AF65-F5344CB8AC3E}">
        <p14:creationId xmlns:p14="http://schemas.microsoft.com/office/powerpoint/2010/main" val="271067779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关系模型的基本术语如下。</a:t>
            </a:r>
          </a:p>
          <a:p>
            <a:pPr marL="109728" indent="0">
              <a:buNone/>
            </a:pPr>
            <a:r>
              <a:rPr lang="en-US" altLang="zh-CN" sz="2400" dirty="0"/>
              <a:t>1</a:t>
            </a:r>
            <a:r>
              <a:rPr lang="zh-CN" altLang="zh-CN" sz="2400" dirty="0"/>
              <a:t>．关系（</a:t>
            </a:r>
            <a:r>
              <a:rPr lang="en-US" altLang="zh-CN" sz="2400" dirty="0"/>
              <a:t>Relation</a:t>
            </a:r>
            <a:r>
              <a:rPr lang="zh-CN" altLang="zh-CN" sz="2400" dirty="0"/>
              <a:t>）：二维表结构，如</a:t>
            </a:r>
            <a:r>
              <a:rPr lang="zh-CN" altLang="zh-CN" sz="2400" dirty="0" smtClean="0"/>
              <a:t>表</a:t>
            </a:r>
            <a:r>
              <a:rPr lang="en-US" altLang="zh-CN" sz="2400" dirty="0"/>
              <a:t>1</a:t>
            </a:r>
            <a:r>
              <a:rPr lang="en-US" altLang="zh-CN" sz="2400" dirty="0" smtClean="0"/>
              <a:t>.1</a:t>
            </a:r>
            <a:r>
              <a:rPr lang="zh-CN" altLang="zh-CN" sz="2400" dirty="0"/>
              <a:t>中的教师档案表。</a:t>
            </a:r>
          </a:p>
          <a:p>
            <a:pPr marL="109728" indent="0">
              <a:buNone/>
            </a:pPr>
            <a:r>
              <a:rPr lang="en-US" altLang="zh-CN" sz="2400" dirty="0"/>
              <a:t>2</a:t>
            </a:r>
            <a:r>
              <a:rPr lang="zh-CN" altLang="zh-CN" sz="2400" dirty="0"/>
              <a:t>．属性（</a:t>
            </a:r>
            <a:r>
              <a:rPr lang="en-US" altLang="zh-CN" sz="2400" dirty="0"/>
              <a:t>Attribute</a:t>
            </a:r>
            <a:r>
              <a:rPr lang="zh-CN" altLang="zh-CN" sz="2400" dirty="0"/>
              <a:t>）：二维表中的列称为属性，</a:t>
            </a:r>
            <a:r>
              <a:rPr lang="en-US" altLang="zh-CN" sz="2400" dirty="0"/>
              <a:t>Access</a:t>
            </a:r>
            <a:r>
              <a:rPr lang="zh-CN" altLang="zh-CN" sz="2400" dirty="0"/>
              <a:t>中称为字段（</a:t>
            </a:r>
            <a:r>
              <a:rPr lang="en-US" altLang="zh-CN" sz="2400" dirty="0"/>
              <a:t>Field</a:t>
            </a:r>
            <a:r>
              <a:rPr lang="zh-CN" altLang="zh-CN" sz="2400" dirty="0"/>
              <a:t>）。如</a:t>
            </a:r>
            <a:r>
              <a:rPr lang="zh-CN" altLang="zh-CN" sz="2400" dirty="0" smtClean="0"/>
              <a:t>表</a:t>
            </a:r>
            <a:r>
              <a:rPr lang="en-US" altLang="zh-CN" sz="2400" dirty="0"/>
              <a:t>1</a:t>
            </a:r>
            <a:r>
              <a:rPr lang="en-US" altLang="zh-CN" sz="2400" dirty="0" smtClean="0"/>
              <a:t>.1</a:t>
            </a:r>
            <a:r>
              <a:rPr lang="zh-CN" altLang="zh-CN" sz="2400" dirty="0"/>
              <a:t>中有</a:t>
            </a:r>
            <a:r>
              <a:rPr lang="en-US" altLang="zh-CN" sz="2400" dirty="0"/>
              <a:t>4</a:t>
            </a:r>
            <a:r>
              <a:rPr lang="zh-CN" altLang="zh-CN" sz="2400" dirty="0"/>
              <a:t>列，则有</a:t>
            </a:r>
            <a:r>
              <a:rPr lang="en-US" altLang="zh-CN" sz="2400" dirty="0"/>
              <a:t>4</a:t>
            </a:r>
            <a:r>
              <a:rPr lang="zh-CN" altLang="zh-CN" sz="2400" dirty="0"/>
              <a:t>个属性（教师编号，教师姓名，所属院系名称，所属专业名称）。</a:t>
            </a:r>
          </a:p>
          <a:p>
            <a:pPr marL="109728" indent="0">
              <a:buNone/>
            </a:pPr>
            <a:r>
              <a:rPr lang="en-US" altLang="zh-CN" sz="2400" dirty="0"/>
              <a:t>3</a:t>
            </a:r>
            <a:r>
              <a:rPr lang="zh-CN" altLang="zh-CN" sz="2400" dirty="0"/>
              <a:t>．域（</a:t>
            </a:r>
            <a:r>
              <a:rPr lang="en-US" altLang="zh-CN" sz="2400" dirty="0"/>
              <a:t>Domain</a:t>
            </a:r>
            <a:r>
              <a:rPr lang="zh-CN" altLang="zh-CN" sz="2400" dirty="0"/>
              <a:t>）：属性的取值范围称为域。如</a:t>
            </a:r>
            <a:r>
              <a:rPr lang="zh-CN" altLang="zh-CN" sz="2400" dirty="0" smtClean="0"/>
              <a:t>表</a:t>
            </a:r>
            <a:r>
              <a:rPr lang="en-US" altLang="zh-CN" sz="2400" dirty="0"/>
              <a:t>1</a:t>
            </a:r>
            <a:r>
              <a:rPr lang="en-US" altLang="zh-CN" sz="2400" dirty="0" smtClean="0"/>
              <a:t>.1</a:t>
            </a:r>
            <a:r>
              <a:rPr lang="zh-CN" altLang="zh-CN" sz="2400" dirty="0"/>
              <a:t>中所属院系名称的域是该校所有院系名称的集合。</a:t>
            </a:r>
          </a:p>
          <a:p>
            <a:pPr marL="109728" indent="0">
              <a:buNone/>
            </a:pPr>
            <a:r>
              <a:rPr lang="en-US" altLang="zh-CN" sz="2400" dirty="0"/>
              <a:t>4</a:t>
            </a:r>
            <a:r>
              <a:rPr lang="zh-CN" altLang="zh-CN" sz="2400" dirty="0"/>
              <a:t>．元组（</a:t>
            </a:r>
            <a:r>
              <a:rPr lang="en-US" altLang="zh-CN" sz="2400" dirty="0"/>
              <a:t>Tuple</a:t>
            </a:r>
            <a:r>
              <a:rPr lang="zh-CN" altLang="zh-CN" sz="2400" dirty="0"/>
              <a:t>）：二维表中的行（记录的值）称为元组，</a:t>
            </a:r>
            <a:r>
              <a:rPr lang="en-US" altLang="zh-CN" sz="2400" dirty="0"/>
              <a:t>Access</a:t>
            </a:r>
            <a:r>
              <a:rPr lang="zh-CN" altLang="zh-CN" sz="2400" dirty="0"/>
              <a:t>中称为记录（</a:t>
            </a:r>
            <a:r>
              <a:rPr lang="en-US" altLang="zh-CN" sz="2400" dirty="0"/>
              <a:t>Record</a:t>
            </a:r>
            <a:r>
              <a:rPr lang="zh-CN" altLang="zh-CN" sz="2400" dirty="0"/>
              <a:t>）。 </a:t>
            </a:r>
          </a:p>
        </p:txBody>
      </p:sp>
      <p:sp>
        <p:nvSpPr>
          <p:cNvPr id="2" name="标题 1"/>
          <p:cNvSpPr>
            <a:spLocks noGrp="1"/>
          </p:cNvSpPr>
          <p:nvPr>
            <p:ph type="title"/>
          </p:nvPr>
        </p:nvSpPr>
        <p:spPr/>
        <p:txBody>
          <a:bodyPr>
            <a:normAutofit/>
          </a:bodyPr>
          <a:lstStyle/>
          <a:p>
            <a:pPr lvl="1" algn="l" rtl="0">
              <a:spcBef>
                <a:spcPct val="0"/>
              </a:spcBef>
            </a:pPr>
            <a:r>
              <a:rPr lang="en-US" altLang="zh-CN" sz="4100" b="1" dirty="0" smtClean="0">
                <a:effectLst>
                  <a:outerShdw blurRad="38100" dist="38100" dir="2700000" algn="tl">
                    <a:srgbClr val="000000">
                      <a:alpha val="43137"/>
                    </a:srgbClr>
                  </a:outerShdw>
                </a:effectLst>
              </a:rPr>
              <a:t>1.2  </a:t>
            </a:r>
            <a:r>
              <a:rPr lang="zh-CN" altLang="zh-CN" sz="4100" b="1" dirty="0" smtClean="0">
                <a:effectLst>
                  <a:outerShdw blurRad="38100" dist="38100" dir="2700000" algn="tl">
                    <a:srgbClr val="000000">
                      <a:alpha val="43137"/>
                    </a:srgbClr>
                  </a:outerShdw>
                </a:effectLst>
              </a:rPr>
              <a:t>数据</a:t>
            </a:r>
            <a:r>
              <a:rPr lang="zh-CN" altLang="en-US" sz="4100" b="1" dirty="0" smtClean="0">
                <a:effectLst>
                  <a:outerShdw blurRad="38100" dist="38100" dir="2700000" algn="tl">
                    <a:srgbClr val="000000">
                      <a:alpha val="43137"/>
                    </a:srgbClr>
                  </a:outerShdw>
                </a:effectLst>
              </a:rPr>
              <a:t>模型</a:t>
            </a:r>
            <a:endParaRPr lang="zh-CN" altLang="en-US" sz="4100" dirty="0">
              <a:effectLst>
                <a:outerShdw blurRad="38100" dist="38100" dir="2700000" algn="tl">
                  <a:srgbClr val="000000">
                    <a:alpha val="43137"/>
                  </a:srgbClr>
                </a:outerShdw>
              </a:effectLst>
              <a:latin typeface="+mj-ea"/>
              <a:ea typeface="+mj-ea"/>
            </a:endParaRPr>
          </a:p>
        </p:txBody>
      </p:sp>
    </p:spTree>
    <p:extLst>
      <p:ext uri="{BB962C8B-B14F-4D97-AF65-F5344CB8AC3E}">
        <p14:creationId xmlns:p14="http://schemas.microsoft.com/office/powerpoint/2010/main" val="27485675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0">
              <a:buNone/>
            </a:pPr>
            <a:r>
              <a:rPr lang="en-US" altLang="zh-CN" sz="2400" dirty="0"/>
              <a:t>5</a:t>
            </a:r>
            <a:r>
              <a:rPr lang="zh-CN" altLang="zh-CN" sz="2400" dirty="0"/>
              <a:t>．主码或主关键字（</a:t>
            </a:r>
            <a:r>
              <a:rPr lang="en-US" altLang="zh-CN" sz="2400" dirty="0"/>
              <a:t>Primary Key</a:t>
            </a:r>
            <a:r>
              <a:rPr lang="zh-CN" altLang="zh-CN" sz="2400" dirty="0"/>
              <a:t>）：表中的某个属性或属性组，能够惟一确定一个元组。</a:t>
            </a:r>
            <a:r>
              <a:rPr lang="en-US" altLang="zh-CN" sz="2400" dirty="0"/>
              <a:t>Access</a:t>
            </a:r>
            <a:r>
              <a:rPr lang="zh-CN" altLang="zh-CN" sz="2400" dirty="0"/>
              <a:t>中的主码称为主键。如</a:t>
            </a:r>
            <a:r>
              <a:rPr lang="zh-CN" altLang="zh-CN" sz="2400" dirty="0" smtClean="0"/>
              <a:t>表</a:t>
            </a:r>
            <a:r>
              <a:rPr lang="en-US" altLang="zh-CN" sz="2400" dirty="0" smtClean="0"/>
              <a:t>1.1</a:t>
            </a:r>
            <a:r>
              <a:rPr lang="zh-CN" altLang="zh-CN" sz="2400" dirty="0"/>
              <a:t>中的教师编号可以惟一确定一名教师，即是本关系中的主码或主关键字。</a:t>
            </a:r>
          </a:p>
          <a:p>
            <a:pPr marL="109728" indent="0">
              <a:buNone/>
            </a:pPr>
            <a:r>
              <a:rPr lang="en-US" altLang="zh-CN" sz="2400" dirty="0"/>
              <a:t>6</a:t>
            </a:r>
            <a:r>
              <a:rPr lang="zh-CN" altLang="zh-CN" sz="2400" dirty="0"/>
              <a:t>．关系模式：是对关系的描述。一般表示为：</a:t>
            </a:r>
          </a:p>
          <a:p>
            <a:pPr marL="109728" indent="0">
              <a:buNone/>
            </a:pPr>
            <a:r>
              <a:rPr lang="en-US" altLang="zh-CN" sz="2400" dirty="0"/>
              <a:t>     </a:t>
            </a:r>
            <a:r>
              <a:rPr lang="zh-CN" altLang="zh-CN" sz="2400" dirty="0"/>
              <a:t>关系名（属性</a:t>
            </a:r>
            <a:r>
              <a:rPr lang="en-US" altLang="zh-CN" sz="2400" dirty="0"/>
              <a:t>1</a:t>
            </a:r>
            <a:r>
              <a:rPr lang="zh-CN" altLang="zh-CN" sz="2400" dirty="0"/>
              <a:t>，属性</a:t>
            </a:r>
            <a:r>
              <a:rPr lang="en-US" altLang="zh-CN" sz="2400" dirty="0"/>
              <a:t>2</a:t>
            </a:r>
            <a:r>
              <a:rPr lang="zh-CN" altLang="zh-CN" sz="2400" dirty="0"/>
              <a:t>，</a:t>
            </a:r>
            <a:r>
              <a:rPr lang="en-US" altLang="zh-CN" sz="2400" dirty="0"/>
              <a:t>…</a:t>
            </a:r>
            <a:r>
              <a:rPr lang="zh-CN" altLang="zh-CN" sz="2400" dirty="0"/>
              <a:t>，属性</a:t>
            </a:r>
            <a:r>
              <a:rPr lang="en-US" altLang="zh-CN" sz="2400" dirty="0"/>
              <a:t>n</a:t>
            </a:r>
            <a:r>
              <a:rPr lang="zh-CN" altLang="zh-CN" sz="2400" dirty="0"/>
              <a:t>）</a:t>
            </a:r>
          </a:p>
          <a:p>
            <a:pPr marL="109728" indent="612000">
              <a:buNone/>
            </a:pPr>
            <a:r>
              <a:rPr lang="zh-CN" altLang="zh-CN" sz="2400" dirty="0"/>
              <a:t>一个关系模式对应一个关系的结构。例如上面的关系可描述为：</a:t>
            </a:r>
          </a:p>
          <a:p>
            <a:pPr marL="109728" indent="0">
              <a:buNone/>
            </a:pPr>
            <a:r>
              <a:rPr lang="en-US" altLang="zh-CN" sz="2400" dirty="0"/>
              <a:t>     </a:t>
            </a:r>
            <a:r>
              <a:rPr lang="zh-CN" altLang="zh-CN" sz="2400" dirty="0"/>
              <a:t>教师档案（教师编号，教师姓名，所属院系名称，所属专业名称）</a:t>
            </a:r>
          </a:p>
        </p:txBody>
      </p:sp>
      <p:sp>
        <p:nvSpPr>
          <p:cNvPr id="2" name="标题 1"/>
          <p:cNvSpPr>
            <a:spLocks noGrp="1"/>
          </p:cNvSpPr>
          <p:nvPr>
            <p:ph type="title"/>
          </p:nvPr>
        </p:nvSpPr>
        <p:spPr/>
        <p:txBody>
          <a:bodyPr>
            <a:normAutofit/>
          </a:bodyPr>
          <a:lstStyle/>
          <a:p>
            <a:pPr lvl="1" algn="l" rtl="0">
              <a:spcBef>
                <a:spcPct val="0"/>
              </a:spcBef>
            </a:pPr>
            <a:r>
              <a:rPr lang="en-US" altLang="zh-CN" sz="4100" b="1" dirty="0" smtClean="0">
                <a:effectLst>
                  <a:outerShdw blurRad="38100" dist="38100" dir="2700000" algn="tl">
                    <a:srgbClr val="000000">
                      <a:alpha val="43137"/>
                    </a:srgbClr>
                  </a:outerShdw>
                </a:effectLst>
              </a:rPr>
              <a:t>1.2  </a:t>
            </a:r>
            <a:r>
              <a:rPr lang="zh-CN" altLang="zh-CN" sz="4100" b="1" dirty="0" smtClean="0">
                <a:effectLst>
                  <a:outerShdw blurRad="38100" dist="38100" dir="2700000" algn="tl">
                    <a:srgbClr val="000000">
                      <a:alpha val="43137"/>
                    </a:srgbClr>
                  </a:outerShdw>
                </a:effectLst>
              </a:rPr>
              <a:t>数据</a:t>
            </a:r>
            <a:r>
              <a:rPr lang="zh-CN" altLang="en-US" sz="4100" b="1" dirty="0" smtClean="0">
                <a:effectLst>
                  <a:outerShdw blurRad="38100" dist="38100" dir="2700000" algn="tl">
                    <a:srgbClr val="000000">
                      <a:alpha val="43137"/>
                    </a:srgbClr>
                  </a:outerShdw>
                </a:effectLst>
              </a:rPr>
              <a:t>模型</a:t>
            </a:r>
            <a:endParaRPr lang="zh-CN" altLang="en-US" sz="4100" dirty="0">
              <a:effectLst>
                <a:outerShdw blurRad="38100" dist="38100" dir="2700000" algn="tl">
                  <a:srgbClr val="000000">
                    <a:alpha val="43137"/>
                  </a:srgbClr>
                </a:outerShdw>
              </a:effectLst>
              <a:latin typeface="+mj-ea"/>
              <a:ea typeface="+mj-ea"/>
            </a:endParaRPr>
          </a:p>
        </p:txBody>
      </p:sp>
    </p:spTree>
    <p:extLst>
      <p:ext uri="{BB962C8B-B14F-4D97-AF65-F5344CB8AC3E}">
        <p14:creationId xmlns:p14="http://schemas.microsoft.com/office/powerpoint/2010/main" val="113268653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关系模型的主要特点有：</a:t>
            </a:r>
          </a:p>
          <a:p>
            <a:pPr marL="109728" indent="0">
              <a:buNone/>
            </a:pPr>
            <a:r>
              <a:rPr lang="en-US" altLang="zh-CN" sz="2400" dirty="0"/>
              <a:t>1</a:t>
            </a:r>
            <a:r>
              <a:rPr lang="zh-CN" altLang="zh-CN" sz="2400" dirty="0"/>
              <a:t>．关系中每一数据项不可再分，也就是说不允许表中还有表。</a:t>
            </a:r>
            <a:r>
              <a:rPr lang="zh-CN" altLang="zh-CN" sz="2400" dirty="0">
                <a:hlinkClick r:id="rId2" action="ppaction://hlinkpres?slideindex=1&amp;slidetitle="/>
              </a:rPr>
              <a:t>表</a:t>
            </a:r>
            <a:r>
              <a:rPr lang="en-US" altLang="zh-CN" sz="2400" dirty="0">
                <a:hlinkClick r:id="rId2" action="ppaction://hlinkpres?slideindex=1&amp;slidetitle="/>
              </a:rPr>
              <a:t>1.2</a:t>
            </a:r>
            <a:r>
              <a:rPr lang="zh-CN" altLang="zh-CN" sz="2400" dirty="0"/>
              <a:t>所示的表就不符合关系模型的要求。工资又被分为基本工资、岗位工资和补贴，这相当于大表中又有一张小表</a:t>
            </a:r>
            <a:r>
              <a:rPr lang="zh-CN" altLang="zh-CN" sz="2400" dirty="0" smtClean="0"/>
              <a:t>。</a:t>
            </a:r>
            <a:endParaRPr lang="en-US" altLang="zh-CN" sz="2400" dirty="0" smtClean="0"/>
          </a:p>
          <a:p>
            <a:pPr marL="109728" indent="0">
              <a:buNone/>
            </a:pPr>
            <a:r>
              <a:rPr lang="en-US" altLang="zh-CN" sz="2400" dirty="0"/>
              <a:t>2</a:t>
            </a:r>
            <a:r>
              <a:rPr lang="zh-CN" altLang="zh-CN" sz="2400" dirty="0"/>
              <a:t>．每一列中的各个数据项具有相同的属性。</a:t>
            </a:r>
          </a:p>
          <a:p>
            <a:pPr marL="109728" indent="0">
              <a:buNone/>
            </a:pPr>
            <a:r>
              <a:rPr lang="en-US" altLang="zh-CN" sz="2400" dirty="0"/>
              <a:t>3</a:t>
            </a:r>
            <a:r>
              <a:rPr lang="zh-CN" altLang="zh-CN" sz="2400" dirty="0"/>
              <a:t>．每一行中的记录由一个事物的多种属性项构成。</a:t>
            </a:r>
          </a:p>
          <a:p>
            <a:pPr marL="109728" indent="0">
              <a:buNone/>
            </a:pPr>
            <a:r>
              <a:rPr lang="en-US" altLang="zh-CN" sz="2400" dirty="0"/>
              <a:t>4</a:t>
            </a:r>
            <a:r>
              <a:rPr lang="zh-CN" altLang="zh-CN" sz="2400" dirty="0"/>
              <a:t>．每一行代表一个实体，不允许有相同的记录行。</a:t>
            </a:r>
          </a:p>
          <a:p>
            <a:pPr marL="109728" indent="0">
              <a:buNone/>
            </a:pPr>
            <a:r>
              <a:rPr lang="en-US" altLang="zh-CN" sz="2400" dirty="0"/>
              <a:t>5</a:t>
            </a:r>
            <a:r>
              <a:rPr lang="zh-CN" altLang="zh-CN" sz="2400" dirty="0"/>
              <a:t>．行与行、列与列的次序可以任意交换，不改变关系的实际意义。</a:t>
            </a:r>
          </a:p>
          <a:p>
            <a:endParaRPr lang="zh-CN" altLang="zh-CN" sz="2400" dirty="0"/>
          </a:p>
        </p:txBody>
      </p:sp>
      <p:sp>
        <p:nvSpPr>
          <p:cNvPr id="2" name="标题 1"/>
          <p:cNvSpPr>
            <a:spLocks noGrp="1"/>
          </p:cNvSpPr>
          <p:nvPr>
            <p:ph type="title"/>
          </p:nvPr>
        </p:nvSpPr>
        <p:spPr/>
        <p:txBody>
          <a:bodyPr>
            <a:normAutofit/>
          </a:bodyPr>
          <a:lstStyle/>
          <a:p>
            <a:pPr lvl="1" algn="l" rtl="0">
              <a:spcBef>
                <a:spcPct val="0"/>
              </a:spcBef>
            </a:pPr>
            <a:r>
              <a:rPr lang="en-US" altLang="zh-CN" sz="4100" b="1" dirty="0" smtClean="0">
                <a:effectLst>
                  <a:outerShdw blurRad="38100" dist="38100" dir="2700000" algn="tl">
                    <a:srgbClr val="000000">
                      <a:alpha val="43137"/>
                    </a:srgbClr>
                  </a:outerShdw>
                </a:effectLst>
              </a:rPr>
              <a:t>1.2  </a:t>
            </a:r>
            <a:r>
              <a:rPr lang="zh-CN" altLang="zh-CN" sz="4100" b="1" dirty="0" smtClean="0">
                <a:effectLst>
                  <a:outerShdw blurRad="38100" dist="38100" dir="2700000" algn="tl">
                    <a:srgbClr val="000000">
                      <a:alpha val="43137"/>
                    </a:srgbClr>
                  </a:outerShdw>
                </a:effectLst>
              </a:rPr>
              <a:t>数据</a:t>
            </a:r>
            <a:r>
              <a:rPr lang="zh-CN" altLang="en-US" sz="4100" b="1" dirty="0" smtClean="0">
                <a:effectLst>
                  <a:outerShdw blurRad="38100" dist="38100" dir="2700000" algn="tl">
                    <a:srgbClr val="000000">
                      <a:alpha val="43137"/>
                    </a:srgbClr>
                  </a:outerShdw>
                </a:effectLst>
              </a:rPr>
              <a:t>模型</a:t>
            </a:r>
            <a:endParaRPr lang="zh-CN" altLang="en-US" sz="4100" dirty="0">
              <a:effectLst>
                <a:outerShdw blurRad="38100" dist="38100" dir="2700000" algn="tl">
                  <a:srgbClr val="000000">
                    <a:alpha val="43137"/>
                  </a:srgbClr>
                </a:outerShdw>
              </a:effectLst>
              <a:latin typeface="+mj-ea"/>
              <a:ea typeface="+mj-ea"/>
            </a:endParaRPr>
          </a:p>
        </p:txBody>
      </p:sp>
    </p:spTree>
    <p:extLst>
      <p:ext uri="{BB962C8B-B14F-4D97-AF65-F5344CB8AC3E}">
        <p14:creationId xmlns:p14="http://schemas.microsoft.com/office/powerpoint/2010/main" val="2492060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0">
              <a:buNone/>
            </a:pPr>
            <a:r>
              <a:rPr lang="en-US" altLang="zh-CN" sz="2400" b="1" dirty="0"/>
              <a:t>1.2.5 </a:t>
            </a:r>
            <a:r>
              <a:rPr lang="zh-CN" altLang="zh-CN" sz="2400" b="1" dirty="0"/>
              <a:t>面向对象数据模型（</a:t>
            </a:r>
            <a:r>
              <a:rPr lang="en-US" altLang="zh-CN" sz="1800" b="1" dirty="0"/>
              <a:t>Object Oriented Model</a:t>
            </a:r>
            <a:r>
              <a:rPr lang="zh-CN" altLang="zh-CN" sz="1800" b="1" dirty="0"/>
              <a:t>，简称</a:t>
            </a:r>
            <a:r>
              <a:rPr lang="en-US" altLang="zh-CN" sz="1800" b="1" dirty="0"/>
              <a:t>OO</a:t>
            </a:r>
            <a:r>
              <a:rPr lang="zh-CN" altLang="zh-CN" sz="1800" b="1" dirty="0"/>
              <a:t>模型</a:t>
            </a:r>
            <a:r>
              <a:rPr lang="zh-CN" altLang="zh-CN" sz="2400" b="1" dirty="0"/>
              <a:t>）</a:t>
            </a:r>
          </a:p>
          <a:p>
            <a:pPr marL="109728" indent="612000">
              <a:buNone/>
            </a:pPr>
            <a:r>
              <a:rPr lang="zh-CN" altLang="zh-CN" sz="2400" dirty="0"/>
              <a:t>面向对象模型是近几年来发展起来的一种新兴的数据模型。该模型是在吸收了以前的各种数据模型优点的基础上，借鉴了面向对象程序设计方法而建立的一种模型。一个</a:t>
            </a:r>
            <a:r>
              <a:rPr lang="en-US" altLang="zh-CN" sz="2400" dirty="0"/>
              <a:t>OO</a:t>
            </a:r>
            <a:r>
              <a:rPr lang="zh-CN" altLang="zh-CN" sz="2400" dirty="0"/>
              <a:t>模型是用面向对象观点来描述现实世界实体（对象）的逻辑组织、对象间限制、联系等的模型。这种模型具有更强的表示现实世界的能力，是数据模型发展的一个重要方向。目前对于</a:t>
            </a:r>
            <a:r>
              <a:rPr lang="en-US" altLang="zh-CN" sz="2400" dirty="0"/>
              <a:t>OO</a:t>
            </a:r>
            <a:r>
              <a:rPr lang="zh-CN" altLang="zh-CN" sz="2400" dirty="0"/>
              <a:t>模型还缺少统一的规范说明，尚没有一个统一的严格的定义。但在</a:t>
            </a:r>
            <a:r>
              <a:rPr lang="en-US" altLang="zh-CN" sz="2400" dirty="0"/>
              <a:t>OO</a:t>
            </a:r>
            <a:r>
              <a:rPr lang="zh-CN" altLang="zh-CN" sz="2400" dirty="0"/>
              <a:t>模型中，面向对象核心概念构成了面向对象数据模型的基础。</a:t>
            </a:r>
            <a:r>
              <a:rPr lang="en-US" altLang="zh-CN" sz="2400" dirty="0"/>
              <a:t>OO</a:t>
            </a:r>
            <a:r>
              <a:rPr lang="zh-CN" altLang="zh-CN" sz="2400" dirty="0"/>
              <a:t>模型的基本概念如下： </a:t>
            </a:r>
          </a:p>
        </p:txBody>
      </p:sp>
      <p:sp>
        <p:nvSpPr>
          <p:cNvPr id="2" name="标题 1"/>
          <p:cNvSpPr>
            <a:spLocks noGrp="1"/>
          </p:cNvSpPr>
          <p:nvPr>
            <p:ph type="title"/>
          </p:nvPr>
        </p:nvSpPr>
        <p:spPr/>
        <p:txBody>
          <a:bodyPr>
            <a:normAutofit/>
          </a:bodyPr>
          <a:lstStyle/>
          <a:p>
            <a:pPr lvl="1" algn="l" rtl="0">
              <a:spcBef>
                <a:spcPct val="0"/>
              </a:spcBef>
            </a:pPr>
            <a:r>
              <a:rPr lang="en-US" altLang="zh-CN" sz="4100" b="1" dirty="0" smtClean="0">
                <a:effectLst>
                  <a:outerShdw blurRad="38100" dist="38100" dir="2700000" algn="tl">
                    <a:srgbClr val="000000">
                      <a:alpha val="43137"/>
                    </a:srgbClr>
                  </a:outerShdw>
                </a:effectLst>
              </a:rPr>
              <a:t>1.2  </a:t>
            </a:r>
            <a:r>
              <a:rPr lang="zh-CN" altLang="zh-CN" sz="4100" b="1" dirty="0" smtClean="0">
                <a:effectLst>
                  <a:outerShdw blurRad="38100" dist="38100" dir="2700000" algn="tl">
                    <a:srgbClr val="000000">
                      <a:alpha val="43137"/>
                    </a:srgbClr>
                  </a:outerShdw>
                </a:effectLst>
              </a:rPr>
              <a:t>数据</a:t>
            </a:r>
            <a:r>
              <a:rPr lang="zh-CN" altLang="en-US" sz="4100" b="1" dirty="0" smtClean="0">
                <a:effectLst>
                  <a:outerShdw blurRad="38100" dist="38100" dir="2700000" algn="tl">
                    <a:srgbClr val="000000">
                      <a:alpha val="43137"/>
                    </a:srgbClr>
                  </a:outerShdw>
                </a:effectLst>
              </a:rPr>
              <a:t>模型</a:t>
            </a:r>
            <a:endParaRPr lang="zh-CN" altLang="en-US" sz="4100" dirty="0">
              <a:effectLst>
                <a:outerShdw blurRad="38100" dist="38100" dir="2700000" algn="tl">
                  <a:srgbClr val="000000">
                    <a:alpha val="43137"/>
                  </a:srgbClr>
                </a:outerShdw>
              </a:effectLst>
              <a:latin typeface="+mj-ea"/>
              <a:ea typeface="+mj-ea"/>
            </a:endParaRPr>
          </a:p>
        </p:txBody>
      </p:sp>
    </p:spTree>
    <p:extLst>
      <p:ext uri="{BB962C8B-B14F-4D97-AF65-F5344CB8AC3E}">
        <p14:creationId xmlns:p14="http://schemas.microsoft.com/office/powerpoint/2010/main" val="246074035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marL="0" lvl="2" indent="0">
              <a:buNone/>
            </a:pPr>
            <a:r>
              <a:rPr lang="en-US" altLang="zh-CN" sz="2400" b="1" dirty="0" smtClean="0"/>
              <a:t>1.1.1  </a:t>
            </a:r>
            <a:r>
              <a:rPr lang="zh-CN" altLang="zh-CN" sz="2400" b="1" dirty="0" smtClean="0"/>
              <a:t>数据</a:t>
            </a:r>
            <a:r>
              <a:rPr lang="zh-CN" altLang="zh-CN" sz="2400" b="1" dirty="0"/>
              <a:t>、数据库、数据库管理系统</a:t>
            </a:r>
          </a:p>
          <a:p>
            <a:pPr marL="0" indent="0">
              <a:buNone/>
            </a:pPr>
            <a:r>
              <a:rPr lang="en-US" altLang="zh-CN" sz="2400" b="1" dirty="0"/>
              <a:t>1</a:t>
            </a:r>
            <a:r>
              <a:rPr lang="zh-CN" altLang="zh-CN" sz="2400" b="1" dirty="0"/>
              <a:t>．数据（</a:t>
            </a:r>
            <a:r>
              <a:rPr lang="en-US" altLang="zh-CN" sz="2400" b="1" dirty="0" smtClean="0"/>
              <a:t>Data</a:t>
            </a:r>
            <a:r>
              <a:rPr lang="zh-CN" altLang="zh-CN" sz="2400" b="1" dirty="0" smtClean="0"/>
              <a:t>）</a:t>
            </a:r>
            <a:endParaRPr lang="en-US" altLang="zh-CN" sz="2400" b="1" dirty="0" smtClean="0"/>
          </a:p>
          <a:p>
            <a:pPr marL="0" indent="612000">
              <a:buNone/>
            </a:pPr>
            <a:r>
              <a:rPr lang="zh-CN" altLang="zh-CN" sz="2400" dirty="0" smtClean="0"/>
              <a:t>数据是数据库系统研究和处理的对象，本质上讲是描述事物的符号记录。数据有多种表现形式，都是经过数字化处理后存入计算机的，能够反映或描述事物的特性。</a:t>
            </a:r>
            <a:endParaRPr lang="zh-CN" altLang="zh-CN" sz="2400" b="1" dirty="0" smtClean="0"/>
          </a:p>
          <a:p>
            <a:pPr marL="0" lvl="0" indent="0">
              <a:buNone/>
            </a:pPr>
            <a:r>
              <a:rPr lang="en-US" altLang="zh-CN" sz="2400" b="1" dirty="0" smtClean="0"/>
              <a:t>2</a:t>
            </a:r>
            <a:r>
              <a:rPr lang="zh-CN" altLang="zh-CN" sz="2400" b="1" dirty="0" smtClean="0"/>
              <a:t>．数据库</a:t>
            </a:r>
            <a:r>
              <a:rPr lang="zh-CN" altLang="zh-CN" sz="2400" b="1" dirty="0"/>
              <a:t>（</a:t>
            </a:r>
            <a:r>
              <a:rPr lang="en-US" altLang="zh-CN" sz="2400" b="1" dirty="0" err="1"/>
              <a:t>DataBase</a:t>
            </a:r>
            <a:r>
              <a:rPr lang="zh-CN" altLang="zh-CN" sz="2400" b="1" dirty="0"/>
              <a:t>，简称</a:t>
            </a:r>
            <a:r>
              <a:rPr lang="en-US" altLang="zh-CN" sz="2400" b="1" dirty="0"/>
              <a:t>DB</a:t>
            </a:r>
            <a:r>
              <a:rPr lang="zh-CN" altLang="zh-CN" sz="2400" b="1" dirty="0" smtClean="0"/>
              <a:t>）</a:t>
            </a:r>
            <a:endParaRPr lang="en-US" altLang="zh-CN" sz="2400" b="1" dirty="0" smtClean="0"/>
          </a:p>
          <a:p>
            <a:pPr marL="0" lvl="0" indent="612000">
              <a:buNone/>
            </a:pPr>
            <a:r>
              <a:rPr lang="zh-CN" altLang="zh-CN" sz="2400" dirty="0"/>
              <a:t>数据库是数据的集合，它具有一定的组织形式并储存于计算机存储器上，具有多种表现形式并可被各种用户所共享。数据库中的数据具有较小的冗余度、较高的数据独立性和扩展性。</a:t>
            </a:r>
            <a:endParaRPr lang="en-US" altLang="zh-CN" sz="2400" b="1" dirty="0" smtClean="0"/>
          </a:p>
          <a:p>
            <a:pPr marL="0" lvl="0" indent="0">
              <a:buNone/>
            </a:pPr>
            <a:endParaRPr lang="zh-CN" altLang="zh-CN" sz="2400" b="1" dirty="0"/>
          </a:p>
          <a:p>
            <a:pPr marL="0" indent="0">
              <a:buNone/>
            </a:pPr>
            <a:endParaRPr lang="zh-CN" altLang="en-US" dirty="0"/>
          </a:p>
        </p:txBody>
      </p:sp>
      <p:sp>
        <p:nvSpPr>
          <p:cNvPr id="2" name="标题 1"/>
          <p:cNvSpPr>
            <a:spLocks noGrp="1"/>
          </p:cNvSpPr>
          <p:nvPr>
            <p:ph type="title"/>
          </p:nvPr>
        </p:nvSpPr>
        <p:spPr/>
        <p:txBody>
          <a:bodyPr>
            <a:normAutofit/>
          </a:bodyPr>
          <a:lstStyle/>
          <a:p>
            <a:pPr marL="0" lvl="2" indent="0"/>
            <a:r>
              <a:rPr lang="en-US" altLang="zh-CN" sz="4100" b="1" dirty="0" smtClean="0">
                <a:effectLst>
                  <a:outerShdw blurRad="38100" dist="38100" dir="2700000" algn="tl">
                    <a:srgbClr val="000000">
                      <a:alpha val="43137"/>
                    </a:srgbClr>
                  </a:outerShdw>
                </a:effectLst>
              </a:rPr>
              <a:t>1.1  </a:t>
            </a:r>
            <a:r>
              <a:rPr lang="zh-CN" altLang="zh-CN" sz="4100" b="1" dirty="0" smtClean="0">
                <a:effectLst>
                  <a:outerShdw blurRad="38100" dist="38100" dir="2700000" algn="tl">
                    <a:srgbClr val="000000">
                      <a:alpha val="43137"/>
                    </a:srgbClr>
                  </a:outerShdw>
                </a:effectLst>
              </a:rPr>
              <a:t>数据库系统的基本概念</a:t>
            </a:r>
            <a:endParaRPr lang="en-US" altLang="zh-CN" sz="41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68126980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0">
              <a:buNone/>
            </a:pPr>
            <a:r>
              <a:rPr lang="en-US" altLang="zh-CN" sz="2400" b="1" dirty="0"/>
              <a:t>1</a:t>
            </a:r>
            <a:r>
              <a:rPr lang="zh-CN" altLang="zh-CN" sz="2400" b="1" dirty="0"/>
              <a:t>．对象（</a:t>
            </a:r>
            <a:r>
              <a:rPr lang="en-US" altLang="zh-CN" sz="2400" b="1" dirty="0"/>
              <a:t>Object</a:t>
            </a:r>
            <a:r>
              <a:rPr lang="zh-CN" altLang="zh-CN" sz="2400" b="1" dirty="0"/>
              <a:t>）与对象标识（</a:t>
            </a:r>
            <a:r>
              <a:rPr lang="en-US" altLang="zh-CN" sz="2400" b="1" dirty="0"/>
              <a:t>OID</a:t>
            </a:r>
            <a:r>
              <a:rPr lang="zh-CN" altLang="zh-CN" sz="2400" b="1" dirty="0" smtClean="0"/>
              <a:t>）</a:t>
            </a:r>
            <a:endParaRPr lang="en-US" altLang="zh-CN" sz="2400" b="1" dirty="0" smtClean="0"/>
          </a:p>
          <a:p>
            <a:pPr marL="109728" indent="612000">
              <a:buNone/>
            </a:pPr>
            <a:r>
              <a:rPr lang="zh-CN" altLang="zh-CN" sz="2400" dirty="0" smtClean="0"/>
              <a:t>现实</a:t>
            </a:r>
            <a:r>
              <a:rPr lang="zh-CN" altLang="zh-CN" sz="2400" dirty="0"/>
              <a:t>世界中的任何实体都可以统一地用对象来表示。每一个对象都有它惟一的标识，称为对象标识，对象标识始终保持不变。</a:t>
            </a:r>
          </a:p>
          <a:p>
            <a:pPr marL="109728" indent="612000">
              <a:buNone/>
            </a:pPr>
            <a:r>
              <a:rPr lang="zh-CN" altLang="zh-CN" sz="2400" dirty="0"/>
              <a:t>一个学生是一个对象，他的姓名、性别、年龄等构成了这个对象的属性，属性描述的是对象的静态特性。对象的动态特性可以用操作来描述，对象对某一事件所做出的相应反应就是操作，也称为方法（</a:t>
            </a:r>
            <a:r>
              <a:rPr lang="en-US" altLang="zh-CN" sz="2400" dirty="0"/>
              <a:t>Method</a:t>
            </a:r>
            <a:r>
              <a:rPr lang="zh-CN" altLang="zh-CN" sz="2400" dirty="0"/>
              <a:t>）。每一个对象可以认为是其本身的一组属性和它可以执行的一组操作。</a:t>
            </a:r>
          </a:p>
        </p:txBody>
      </p:sp>
      <p:sp>
        <p:nvSpPr>
          <p:cNvPr id="2" name="标题 1"/>
          <p:cNvSpPr>
            <a:spLocks noGrp="1"/>
          </p:cNvSpPr>
          <p:nvPr>
            <p:ph type="title"/>
          </p:nvPr>
        </p:nvSpPr>
        <p:spPr/>
        <p:txBody>
          <a:bodyPr>
            <a:normAutofit/>
          </a:bodyPr>
          <a:lstStyle/>
          <a:p>
            <a:pPr lvl="1" algn="l" rtl="0">
              <a:spcBef>
                <a:spcPct val="0"/>
              </a:spcBef>
            </a:pPr>
            <a:r>
              <a:rPr lang="en-US" altLang="zh-CN" sz="4100" b="1" dirty="0" smtClean="0">
                <a:effectLst>
                  <a:outerShdw blurRad="38100" dist="38100" dir="2700000" algn="tl">
                    <a:srgbClr val="000000">
                      <a:alpha val="43137"/>
                    </a:srgbClr>
                  </a:outerShdw>
                </a:effectLst>
              </a:rPr>
              <a:t>1.2  </a:t>
            </a:r>
            <a:r>
              <a:rPr lang="zh-CN" altLang="zh-CN" sz="4100" b="1" dirty="0" smtClean="0">
                <a:effectLst>
                  <a:outerShdw blurRad="38100" dist="38100" dir="2700000" algn="tl">
                    <a:srgbClr val="000000">
                      <a:alpha val="43137"/>
                    </a:srgbClr>
                  </a:outerShdw>
                </a:effectLst>
              </a:rPr>
              <a:t>数据</a:t>
            </a:r>
            <a:r>
              <a:rPr lang="zh-CN" altLang="en-US" sz="4100" b="1" dirty="0" smtClean="0">
                <a:effectLst>
                  <a:outerShdw blurRad="38100" dist="38100" dir="2700000" algn="tl">
                    <a:srgbClr val="000000">
                      <a:alpha val="43137"/>
                    </a:srgbClr>
                  </a:outerShdw>
                </a:effectLst>
              </a:rPr>
              <a:t>模型</a:t>
            </a:r>
            <a:endParaRPr lang="zh-CN" altLang="en-US" sz="4100" dirty="0">
              <a:effectLst>
                <a:outerShdw blurRad="38100" dist="38100" dir="2700000" algn="tl">
                  <a:srgbClr val="000000">
                    <a:alpha val="43137"/>
                  </a:srgbClr>
                </a:outerShdw>
              </a:effectLst>
              <a:latin typeface="+mj-ea"/>
              <a:ea typeface="+mj-ea"/>
            </a:endParaRPr>
          </a:p>
        </p:txBody>
      </p:sp>
    </p:spTree>
    <p:extLst>
      <p:ext uri="{BB962C8B-B14F-4D97-AF65-F5344CB8AC3E}">
        <p14:creationId xmlns:p14="http://schemas.microsoft.com/office/powerpoint/2010/main" val="415055418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0">
              <a:buNone/>
            </a:pPr>
            <a:r>
              <a:rPr lang="en-US" altLang="zh-CN" sz="2400" b="1" dirty="0"/>
              <a:t>2</a:t>
            </a:r>
            <a:r>
              <a:rPr lang="zh-CN" altLang="zh-CN" sz="2400" b="1" dirty="0"/>
              <a:t>．类（</a:t>
            </a:r>
            <a:r>
              <a:rPr lang="en-US" altLang="zh-CN" sz="2400" b="1" dirty="0"/>
              <a:t>Class</a:t>
            </a:r>
            <a:r>
              <a:rPr lang="zh-CN" altLang="zh-CN" sz="2400" b="1" dirty="0" smtClean="0"/>
              <a:t>）</a:t>
            </a:r>
            <a:endParaRPr lang="en-US" altLang="zh-CN" sz="2400" b="1" dirty="0" smtClean="0"/>
          </a:p>
          <a:p>
            <a:pPr marL="109728" indent="612000">
              <a:buNone/>
            </a:pPr>
            <a:r>
              <a:rPr lang="zh-CN" altLang="zh-CN" sz="2400" dirty="0" smtClean="0"/>
              <a:t>所有</a:t>
            </a:r>
            <a:r>
              <a:rPr lang="zh-CN" altLang="zh-CN" sz="2400" dirty="0"/>
              <a:t>具有相同属性和操作集的对象构成一个对象类（简称类）。任何一个对象都是某一对象类的一个</a:t>
            </a:r>
            <a:r>
              <a:rPr lang="zh-CN" altLang="zh-CN" sz="2400" dirty="0" smtClean="0"/>
              <a:t>实例。</a:t>
            </a:r>
            <a:r>
              <a:rPr lang="zh-CN" altLang="zh-CN" sz="2400" dirty="0"/>
              <a:t>例如学生是一个类，每个学生如李刚、王磊、刘小红等都是学生类中的对象。他们是这个对象类的具体实例，具有一些相同的属性如班级、学号等，但有不同的属性值：属于不同的班级、学号不同等。 </a:t>
            </a:r>
          </a:p>
          <a:p>
            <a:pPr marL="109728" indent="0">
              <a:buNone/>
            </a:pPr>
            <a:r>
              <a:rPr lang="en-US" altLang="zh-CN" sz="2400" b="1" dirty="0"/>
              <a:t>3</a:t>
            </a:r>
            <a:r>
              <a:rPr lang="zh-CN" altLang="zh-CN" sz="2400" b="1" dirty="0"/>
              <a:t>．</a:t>
            </a:r>
            <a:r>
              <a:rPr lang="zh-CN" altLang="zh-CN" sz="2400" b="1" dirty="0" smtClean="0"/>
              <a:t>事件</a:t>
            </a:r>
            <a:endParaRPr lang="en-US" altLang="zh-CN" sz="2400" b="1" dirty="0" smtClean="0"/>
          </a:p>
          <a:p>
            <a:pPr marL="109728" indent="612000">
              <a:buNone/>
            </a:pPr>
            <a:r>
              <a:rPr lang="zh-CN" altLang="zh-CN" sz="2400" dirty="0" smtClean="0"/>
              <a:t>客观</a:t>
            </a:r>
            <a:r>
              <a:rPr lang="zh-CN" altLang="zh-CN" sz="2400" dirty="0"/>
              <a:t>世界是由对象构成的，客观世界中的所有行动都是由对象发出且能够为某些对象感受到，我们把这样的行动称为事件。在关系数据库应用系统中，事件分为内部事件和外部事件。系统中对象的数据操作和功能调用命令等都是内部事件，而鼠标的移动、单击等都是外部事件。</a:t>
            </a:r>
          </a:p>
        </p:txBody>
      </p:sp>
      <p:sp>
        <p:nvSpPr>
          <p:cNvPr id="2" name="标题 1"/>
          <p:cNvSpPr>
            <a:spLocks noGrp="1"/>
          </p:cNvSpPr>
          <p:nvPr>
            <p:ph type="title"/>
          </p:nvPr>
        </p:nvSpPr>
        <p:spPr/>
        <p:txBody>
          <a:bodyPr>
            <a:normAutofit/>
          </a:bodyPr>
          <a:lstStyle/>
          <a:p>
            <a:pPr lvl="1" algn="l" rtl="0">
              <a:spcBef>
                <a:spcPct val="0"/>
              </a:spcBef>
            </a:pPr>
            <a:r>
              <a:rPr lang="en-US" altLang="zh-CN" sz="4100" b="1" dirty="0" smtClean="0">
                <a:effectLst>
                  <a:outerShdw blurRad="38100" dist="38100" dir="2700000" algn="tl">
                    <a:srgbClr val="000000">
                      <a:alpha val="43137"/>
                    </a:srgbClr>
                  </a:outerShdw>
                </a:effectLst>
              </a:rPr>
              <a:t>1.2  </a:t>
            </a:r>
            <a:r>
              <a:rPr lang="zh-CN" altLang="zh-CN" sz="4100" b="1" dirty="0" smtClean="0">
                <a:effectLst>
                  <a:outerShdw blurRad="38100" dist="38100" dir="2700000" algn="tl">
                    <a:srgbClr val="000000">
                      <a:alpha val="43137"/>
                    </a:srgbClr>
                  </a:outerShdw>
                </a:effectLst>
              </a:rPr>
              <a:t>数据</a:t>
            </a:r>
            <a:r>
              <a:rPr lang="zh-CN" altLang="en-US" sz="4100" b="1" dirty="0" smtClean="0">
                <a:effectLst>
                  <a:outerShdw blurRad="38100" dist="38100" dir="2700000" algn="tl">
                    <a:srgbClr val="000000">
                      <a:alpha val="43137"/>
                    </a:srgbClr>
                  </a:outerShdw>
                </a:effectLst>
              </a:rPr>
              <a:t>模型</a:t>
            </a:r>
            <a:endParaRPr lang="zh-CN" altLang="en-US" sz="4100" dirty="0">
              <a:effectLst>
                <a:outerShdw blurRad="38100" dist="38100" dir="2700000" algn="tl">
                  <a:srgbClr val="000000">
                    <a:alpha val="43137"/>
                  </a:srgbClr>
                </a:outerShdw>
              </a:effectLst>
              <a:latin typeface="+mj-ea"/>
              <a:ea typeface="+mj-ea"/>
            </a:endParaRPr>
          </a:p>
        </p:txBody>
      </p:sp>
    </p:spTree>
    <p:extLst>
      <p:ext uri="{BB962C8B-B14F-4D97-AF65-F5344CB8AC3E}">
        <p14:creationId xmlns:p14="http://schemas.microsoft.com/office/powerpoint/2010/main" val="2035339720"/>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关系数据库系统（</a:t>
            </a:r>
            <a:r>
              <a:rPr lang="en-US" altLang="zh-CN" sz="2400" dirty="0"/>
              <a:t>Relation Data Base System</a:t>
            </a:r>
            <a:r>
              <a:rPr lang="zh-CN" altLang="zh-CN" sz="2400" dirty="0"/>
              <a:t>，简称</a:t>
            </a:r>
            <a:r>
              <a:rPr lang="en-US" altLang="zh-CN" sz="2400" dirty="0"/>
              <a:t>RDBMS</a:t>
            </a:r>
            <a:r>
              <a:rPr lang="zh-CN" altLang="zh-CN" sz="2400" dirty="0"/>
              <a:t>）是采用关系模型作为数据的组织方式。</a:t>
            </a:r>
            <a:r>
              <a:rPr lang="en-US" altLang="zh-CN" sz="2400" dirty="0"/>
              <a:t>Access</a:t>
            </a:r>
            <a:r>
              <a:rPr lang="zh-CN" altLang="zh-CN" sz="2400" dirty="0"/>
              <a:t>就是基于关系模型的数据库系统</a:t>
            </a:r>
            <a:r>
              <a:rPr lang="zh-CN" altLang="zh-CN" sz="2400" dirty="0" smtClean="0"/>
              <a:t>。</a:t>
            </a:r>
            <a:endParaRPr lang="en-US" altLang="zh-CN" sz="2400" dirty="0" smtClean="0"/>
          </a:p>
          <a:p>
            <a:pPr marL="109728" indent="0">
              <a:buNone/>
            </a:pPr>
            <a:r>
              <a:rPr lang="en-US" altLang="zh-CN" sz="2400" b="1" dirty="0"/>
              <a:t>1.3.1 </a:t>
            </a:r>
            <a:r>
              <a:rPr lang="zh-CN" altLang="zh-CN" sz="2400" b="1" dirty="0"/>
              <a:t>关系模型的组成</a:t>
            </a:r>
          </a:p>
          <a:p>
            <a:pPr marL="109728" indent="612000">
              <a:buNone/>
            </a:pPr>
            <a:r>
              <a:rPr lang="zh-CN" altLang="zh-CN" sz="2400" dirty="0"/>
              <a:t>关系模型由关系数据结构、关系操作和关系完整性约束三部分组成。</a:t>
            </a:r>
          </a:p>
          <a:p>
            <a:pPr marL="109728" indent="0">
              <a:buNone/>
            </a:pPr>
            <a:r>
              <a:rPr lang="en-US" altLang="zh-CN" sz="2400" dirty="0"/>
              <a:t>1</a:t>
            </a:r>
            <a:r>
              <a:rPr lang="zh-CN" altLang="zh-CN" sz="2400" dirty="0"/>
              <a:t>．关系数据结构。关系模型中数据的逻辑结构是一张二维表。在用户看来非常单一，但这种简单的数据结构能够表达丰富的语义，可描述出现实世界的实体以及实体间的各种联系。如一个学校可以有一个数据库，在数据库中建立多个表，其中一个表用来存放教师信息，一个表用来存放学生信息，一个表用来存放课程设置信息等。</a:t>
            </a:r>
          </a:p>
        </p:txBody>
      </p:sp>
      <p:sp>
        <p:nvSpPr>
          <p:cNvPr id="2" name="标题 1"/>
          <p:cNvSpPr>
            <a:spLocks noGrp="1"/>
          </p:cNvSpPr>
          <p:nvPr>
            <p:ph type="title"/>
          </p:nvPr>
        </p:nvSpPr>
        <p:spPr/>
        <p:txBody>
          <a:bodyPr>
            <a:normAutofit/>
          </a:bodyPr>
          <a:lstStyle/>
          <a:p>
            <a:r>
              <a:rPr lang="en-US" altLang="zh-CN" dirty="0" smtClean="0">
                <a:effectLst>
                  <a:outerShdw blurRad="38100" dist="38100" dir="2700000" algn="tl">
                    <a:srgbClr val="000000">
                      <a:alpha val="43137"/>
                    </a:srgbClr>
                  </a:outerShdw>
                </a:effectLst>
              </a:rPr>
              <a:t>1.3  </a:t>
            </a:r>
            <a:r>
              <a:rPr lang="zh-CN" altLang="en-US" dirty="0" smtClean="0">
                <a:effectLst>
                  <a:outerShdw blurRad="38100" dist="38100" dir="2700000" algn="tl">
                    <a:srgbClr val="000000">
                      <a:alpha val="43137"/>
                    </a:srgbClr>
                  </a:outerShdw>
                </a:effectLst>
              </a:rPr>
              <a:t>关系</a:t>
            </a:r>
            <a:r>
              <a:rPr lang="zh-CN" altLang="zh-CN" dirty="0" smtClean="0">
                <a:effectLst>
                  <a:outerShdw blurRad="38100" dist="38100" dir="2700000" algn="tl">
                    <a:srgbClr val="000000">
                      <a:alpha val="43137"/>
                    </a:srgbClr>
                  </a:outerShdw>
                </a:effectLst>
              </a:rPr>
              <a:t>数据</a:t>
            </a:r>
            <a:r>
              <a:rPr lang="zh-CN" altLang="en-US" dirty="0" smtClean="0">
                <a:effectLst>
                  <a:outerShdw blurRad="38100" dist="38100" dir="2700000" algn="tl">
                    <a:srgbClr val="000000">
                      <a:alpha val="43137"/>
                    </a:srgbClr>
                  </a:outerShdw>
                </a:effectLst>
              </a:rPr>
              <a:t>库系统</a:t>
            </a:r>
            <a:endParaRPr lang="zh-CN" altLang="zh-CN"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513294797"/>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0">
              <a:buNone/>
            </a:pPr>
            <a:r>
              <a:rPr lang="en-US" altLang="zh-CN" sz="2400" dirty="0"/>
              <a:t>2</a:t>
            </a:r>
            <a:r>
              <a:rPr lang="zh-CN" altLang="zh-CN" sz="2400" dirty="0"/>
              <a:t>．关系操作。关系操作采用集合操作方式，即操作的对象和结果都是集合。关系模型中常用的关系操作包括两类。</a:t>
            </a:r>
          </a:p>
          <a:p>
            <a:pPr marL="109728" indent="0">
              <a:buNone/>
            </a:pPr>
            <a:r>
              <a:rPr lang="zh-CN" altLang="zh-CN" sz="2400" dirty="0"/>
              <a:t>（</a:t>
            </a:r>
            <a:r>
              <a:rPr lang="en-US" altLang="zh-CN" sz="2400" dirty="0"/>
              <a:t>1</a:t>
            </a:r>
            <a:r>
              <a:rPr lang="zh-CN" altLang="zh-CN" sz="2400" dirty="0"/>
              <a:t>）查询操作：</a:t>
            </a:r>
            <a:r>
              <a:rPr lang="zh-CN" altLang="zh-CN" sz="2400" dirty="0" smtClean="0"/>
              <a:t>选择、投影、连接、除、并、交、差等</a:t>
            </a:r>
            <a:r>
              <a:rPr lang="zh-CN" altLang="zh-CN" sz="2400" dirty="0"/>
              <a:t>。 </a:t>
            </a:r>
            <a:r>
              <a:rPr lang="en-US" altLang="zh-CN" sz="2400" dirty="0"/>
              <a:t>    </a:t>
            </a:r>
            <a:endParaRPr lang="zh-CN" altLang="zh-CN" sz="2400" dirty="0"/>
          </a:p>
          <a:p>
            <a:pPr marL="109728" indent="0">
              <a:buNone/>
            </a:pPr>
            <a:r>
              <a:rPr lang="zh-CN" altLang="zh-CN" sz="2400" dirty="0"/>
              <a:t>（</a:t>
            </a:r>
            <a:r>
              <a:rPr lang="en-US" altLang="zh-CN" sz="2400" dirty="0"/>
              <a:t>2</a:t>
            </a:r>
            <a:r>
              <a:rPr lang="zh-CN" altLang="zh-CN" sz="2400" dirty="0"/>
              <a:t>）</a:t>
            </a:r>
            <a:r>
              <a:rPr lang="zh-CN" altLang="zh-CN" sz="2400" dirty="0" smtClean="0"/>
              <a:t>增加、删除、修改</a:t>
            </a:r>
            <a:r>
              <a:rPr lang="zh-CN" altLang="en-US" sz="2400" dirty="0" smtClean="0"/>
              <a:t>等</a:t>
            </a:r>
            <a:r>
              <a:rPr lang="zh-CN" altLang="zh-CN" sz="2400" dirty="0" smtClean="0"/>
              <a:t>操作</a:t>
            </a:r>
            <a:r>
              <a:rPr lang="zh-CN" altLang="zh-CN" sz="2400" dirty="0"/>
              <a:t>。  </a:t>
            </a:r>
          </a:p>
          <a:p>
            <a:pPr marL="109728" indent="0">
              <a:buNone/>
            </a:pPr>
            <a:r>
              <a:rPr lang="en-US" altLang="zh-CN" sz="2400" dirty="0"/>
              <a:t>3</a:t>
            </a:r>
            <a:r>
              <a:rPr lang="zh-CN" altLang="zh-CN" sz="2400" dirty="0"/>
              <a:t>．关系完整性约束。关系模型中的完整性是指数据库中数据的正确性和一致性，关系数据模型的操作必须满足关系的完整性约束条件。关系的完整性约束条件包括实体完整性、参照完整性和用户定义的完整性。其中实体完整性和参照完整性是关系模型必须满足的完整性约束条件，适用于任何关系数据库系统。用户定义的完整性是针对某一具体领域的约束条件，它反映某一具体应用所涉及的数据必须满足的语义要求。</a:t>
            </a:r>
          </a:p>
        </p:txBody>
      </p:sp>
      <p:sp>
        <p:nvSpPr>
          <p:cNvPr id="2" name="标题 1"/>
          <p:cNvSpPr>
            <a:spLocks noGrp="1"/>
          </p:cNvSpPr>
          <p:nvPr>
            <p:ph type="title"/>
          </p:nvPr>
        </p:nvSpPr>
        <p:spPr/>
        <p:txBody>
          <a:bodyPr>
            <a:normAutofit/>
          </a:bodyPr>
          <a:lstStyle/>
          <a:p>
            <a:r>
              <a:rPr lang="en-US" altLang="zh-CN" dirty="0" smtClean="0">
                <a:effectLst>
                  <a:outerShdw blurRad="38100" dist="38100" dir="2700000" algn="tl">
                    <a:srgbClr val="000000">
                      <a:alpha val="43137"/>
                    </a:srgbClr>
                  </a:outerShdw>
                </a:effectLst>
              </a:rPr>
              <a:t>1.3  </a:t>
            </a:r>
            <a:r>
              <a:rPr lang="zh-CN" altLang="en-US" dirty="0" smtClean="0">
                <a:effectLst>
                  <a:outerShdw blurRad="38100" dist="38100" dir="2700000" algn="tl">
                    <a:srgbClr val="000000">
                      <a:alpha val="43137"/>
                    </a:srgbClr>
                  </a:outerShdw>
                </a:effectLst>
              </a:rPr>
              <a:t>关系</a:t>
            </a:r>
            <a:r>
              <a:rPr lang="zh-CN" altLang="zh-CN" dirty="0" smtClean="0">
                <a:effectLst>
                  <a:outerShdw blurRad="38100" dist="38100" dir="2700000" algn="tl">
                    <a:srgbClr val="000000">
                      <a:alpha val="43137"/>
                    </a:srgbClr>
                  </a:outerShdw>
                </a:effectLst>
              </a:rPr>
              <a:t>数据</a:t>
            </a:r>
            <a:r>
              <a:rPr lang="zh-CN" altLang="en-US" dirty="0" smtClean="0">
                <a:effectLst>
                  <a:outerShdw blurRad="38100" dist="38100" dir="2700000" algn="tl">
                    <a:srgbClr val="000000">
                      <a:alpha val="43137"/>
                    </a:srgbClr>
                  </a:outerShdw>
                </a:effectLst>
              </a:rPr>
              <a:t>库系统</a:t>
            </a:r>
            <a:endParaRPr lang="zh-CN" altLang="zh-CN"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76004898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0">
              <a:buNone/>
            </a:pPr>
            <a:r>
              <a:rPr lang="en-US" altLang="zh-CN" sz="2400" b="1" dirty="0"/>
              <a:t>1.3.2 </a:t>
            </a:r>
            <a:r>
              <a:rPr lang="zh-CN" altLang="zh-CN" sz="2400" b="1" dirty="0"/>
              <a:t>关系运算的基本概念</a:t>
            </a:r>
          </a:p>
          <a:p>
            <a:pPr marL="109728" indent="612000">
              <a:buNone/>
            </a:pPr>
            <a:r>
              <a:rPr lang="zh-CN" altLang="zh-CN" sz="2400" dirty="0"/>
              <a:t>关系运算的对象是关系，运算结果也为关系。关系的基本运算有两类，一类是传统的集合运算：并、差、交等，另一类是专门的关系运算：选择、投影、连接等。 </a:t>
            </a:r>
          </a:p>
          <a:p>
            <a:pPr marL="109728" indent="612000">
              <a:buNone/>
            </a:pPr>
            <a:r>
              <a:rPr lang="zh-CN" altLang="zh-CN" sz="2400" dirty="0"/>
              <a:t>设有两个关系</a:t>
            </a:r>
            <a:r>
              <a:rPr lang="en-US" altLang="zh-CN" sz="2400" dirty="0"/>
              <a:t>R</a:t>
            </a:r>
            <a:r>
              <a:rPr lang="zh-CN" altLang="zh-CN" sz="2400" dirty="0"/>
              <a:t>和</a:t>
            </a:r>
            <a:r>
              <a:rPr lang="en-US" altLang="zh-CN" sz="2400" dirty="0"/>
              <a:t>S</a:t>
            </a:r>
            <a:r>
              <a:rPr lang="zh-CN" altLang="zh-CN" sz="2400" dirty="0"/>
              <a:t>，它们具有相同的结构。</a:t>
            </a:r>
          </a:p>
          <a:p>
            <a:pPr marL="109728" indent="0">
              <a:buNone/>
            </a:pPr>
            <a:r>
              <a:rPr lang="en-US" altLang="zh-CN" sz="2400" dirty="0"/>
              <a:t>1</a:t>
            </a:r>
            <a:r>
              <a:rPr lang="zh-CN" altLang="zh-CN" sz="2400" dirty="0"/>
              <a:t>．并（</a:t>
            </a:r>
            <a:r>
              <a:rPr lang="en-US" altLang="zh-CN" sz="2400" dirty="0"/>
              <a:t>Union</a:t>
            </a:r>
            <a:r>
              <a:rPr lang="zh-CN" altLang="zh-CN" sz="2400" dirty="0"/>
              <a:t>）。</a:t>
            </a:r>
            <a:r>
              <a:rPr lang="en-US" altLang="zh-CN" sz="2400" dirty="0"/>
              <a:t>R</a:t>
            </a:r>
            <a:r>
              <a:rPr lang="zh-CN" altLang="zh-CN" sz="2400" dirty="0"/>
              <a:t>和</a:t>
            </a:r>
            <a:r>
              <a:rPr lang="en-US" altLang="zh-CN" sz="2400" dirty="0"/>
              <a:t>S</a:t>
            </a:r>
            <a:r>
              <a:rPr lang="zh-CN" altLang="zh-CN" sz="2400" dirty="0"/>
              <a:t>的并是由属于</a:t>
            </a:r>
            <a:r>
              <a:rPr lang="en-US" altLang="zh-CN" sz="2400" dirty="0"/>
              <a:t>R</a:t>
            </a:r>
            <a:r>
              <a:rPr lang="zh-CN" altLang="zh-CN" sz="2400" dirty="0"/>
              <a:t>或属于</a:t>
            </a:r>
            <a:r>
              <a:rPr lang="en-US" altLang="zh-CN" sz="2400" dirty="0"/>
              <a:t>S</a:t>
            </a:r>
            <a:r>
              <a:rPr lang="zh-CN" altLang="zh-CN" sz="2400" dirty="0"/>
              <a:t>的元组组成的集合，运算符为“∪”，记为</a:t>
            </a:r>
            <a:r>
              <a:rPr lang="en-US" altLang="zh-CN" sz="2400" dirty="0"/>
              <a:t>R</a:t>
            </a:r>
            <a:r>
              <a:rPr lang="zh-CN" altLang="zh-CN" sz="2400" dirty="0"/>
              <a:t>∪</a:t>
            </a:r>
            <a:r>
              <a:rPr lang="en-US" altLang="zh-CN" sz="2400" dirty="0"/>
              <a:t>S</a:t>
            </a:r>
            <a:r>
              <a:rPr lang="zh-CN" altLang="zh-CN" sz="2400" dirty="0"/>
              <a:t>。 </a:t>
            </a:r>
          </a:p>
          <a:p>
            <a:pPr marL="109728" indent="0">
              <a:buNone/>
            </a:pPr>
            <a:r>
              <a:rPr lang="en-US" altLang="zh-CN" sz="2400" dirty="0"/>
              <a:t>2</a:t>
            </a:r>
            <a:r>
              <a:rPr lang="zh-CN" altLang="zh-CN" sz="2400" dirty="0"/>
              <a:t>．差（</a:t>
            </a:r>
            <a:r>
              <a:rPr lang="en-US" altLang="zh-CN" sz="2400" dirty="0"/>
              <a:t>Difference</a:t>
            </a:r>
            <a:r>
              <a:rPr lang="zh-CN" altLang="zh-CN" sz="2400" dirty="0"/>
              <a:t>）。</a:t>
            </a:r>
            <a:r>
              <a:rPr lang="en-US" altLang="zh-CN" sz="2400" dirty="0"/>
              <a:t>R</a:t>
            </a:r>
            <a:r>
              <a:rPr lang="zh-CN" altLang="zh-CN" sz="2400" dirty="0"/>
              <a:t>和</a:t>
            </a:r>
            <a:r>
              <a:rPr lang="en-US" altLang="zh-CN" sz="2400" dirty="0"/>
              <a:t>S</a:t>
            </a:r>
            <a:r>
              <a:rPr lang="zh-CN" altLang="zh-CN" sz="2400" dirty="0"/>
              <a:t>的差是由属于</a:t>
            </a:r>
            <a:r>
              <a:rPr lang="en-US" altLang="zh-CN" sz="2400" dirty="0"/>
              <a:t>R</a:t>
            </a:r>
            <a:r>
              <a:rPr lang="zh-CN" altLang="zh-CN" sz="2400" dirty="0"/>
              <a:t>但不属于</a:t>
            </a:r>
            <a:r>
              <a:rPr lang="en-US" altLang="zh-CN" sz="2400" dirty="0"/>
              <a:t>S</a:t>
            </a:r>
            <a:r>
              <a:rPr lang="zh-CN" altLang="zh-CN" sz="2400" dirty="0"/>
              <a:t>的元组组成的集合，运算符为“－”，记为</a:t>
            </a:r>
            <a:r>
              <a:rPr lang="en-US" altLang="zh-CN" sz="2400" dirty="0"/>
              <a:t>R</a:t>
            </a:r>
            <a:r>
              <a:rPr lang="zh-CN" altLang="zh-CN" sz="2400" dirty="0"/>
              <a:t>－</a:t>
            </a:r>
            <a:r>
              <a:rPr lang="en-US" altLang="zh-CN" sz="2400" dirty="0"/>
              <a:t>S</a:t>
            </a:r>
            <a:r>
              <a:rPr lang="zh-CN" altLang="zh-CN" sz="2400" dirty="0" smtClean="0"/>
              <a:t>。</a:t>
            </a:r>
            <a:endParaRPr lang="en-US" altLang="zh-CN" sz="2400" dirty="0"/>
          </a:p>
          <a:p>
            <a:pPr marL="109728" indent="0">
              <a:buNone/>
            </a:pPr>
            <a:r>
              <a:rPr lang="en-US" altLang="zh-CN" sz="2400" dirty="0"/>
              <a:t>3</a:t>
            </a:r>
            <a:r>
              <a:rPr lang="zh-CN" altLang="zh-CN" sz="2400" dirty="0"/>
              <a:t>．交（</a:t>
            </a:r>
            <a:r>
              <a:rPr lang="en-US" altLang="zh-CN" sz="2400" dirty="0"/>
              <a:t>Intersection</a:t>
            </a:r>
            <a:r>
              <a:rPr lang="zh-CN" altLang="zh-CN" sz="2400" dirty="0"/>
              <a:t>）。</a:t>
            </a:r>
            <a:r>
              <a:rPr lang="en-US" altLang="zh-CN" sz="2400" dirty="0"/>
              <a:t>R</a:t>
            </a:r>
            <a:r>
              <a:rPr lang="zh-CN" altLang="zh-CN" sz="2400" dirty="0"/>
              <a:t>和</a:t>
            </a:r>
            <a:r>
              <a:rPr lang="en-US" altLang="zh-CN" sz="2400" dirty="0"/>
              <a:t>S</a:t>
            </a:r>
            <a:r>
              <a:rPr lang="zh-CN" altLang="zh-CN" sz="2400" dirty="0"/>
              <a:t>的交是由既属于</a:t>
            </a:r>
            <a:r>
              <a:rPr lang="en-US" altLang="zh-CN" sz="2400" dirty="0"/>
              <a:t>R</a:t>
            </a:r>
            <a:r>
              <a:rPr lang="zh-CN" altLang="zh-CN" sz="2400" dirty="0"/>
              <a:t>又属于</a:t>
            </a:r>
            <a:r>
              <a:rPr lang="en-US" altLang="zh-CN" sz="2400" dirty="0"/>
              <a:t>S</a:t>
            </a:r>
            <a:r>
              <a:rPr lang="zh-CN" altLang="zh-CN" sz="2400" dirty="0"/>
              <a:t>的元组组成的集合，运算符为“</a:t>
            </a:r>
            <a:r>
              <a:rPr lang="en-US" altLang="zh-CN" sz="2400" dirty="0"/>
              <a:t>∩</a:t>
            </a:r>
            <a:r>
              <a:rPr lang="zh-CN" altLang="zh-CN" sz="2400" dirty="0"/>
              <a:t>”，记为</a:t>
            </a:r>
            <a:r>
              <a:rPr lang="en-US" altLang="zh-CN" sz="2400" dirty="0"/>
              <a:t>R∩S</a:t>
            </a:r>
            <a:r>
              <a:rPr lang="zh-CN" altLang="zh-CN" sz="2400" dirty="0"/>
              <a:t>。</a:t>
            </a:r>
          </a:p>
          <a:p>
            <a:pPr marL="109728" indent="0">
              <a:buNone/>
            </a:pPr>
            <a:endParaRPr lang="zh-CN" altLang="zh-CN" sz="2400" dirty="0"/>
          </a:p>
        </p:txBody>
      </p:sp>
      <p:sp>
        <p:nvSpPr>
          <p:cNvPr id="2" name="标题 1"/>
          <p:cNvSpPr>
            <a:spLocks noGrp="1"/>
          </p:cNvSpPr>
          <p:nvPr>
            <p:ph type="title"/>
          </p:nvPr>
        </p:nvSpPr>
        <p:spPr/>
        <p:txBody>
          <a:bodyPr>
            <a:normAutofit/>
          </a:bodyPr>
          <a:lstStyle/>
          <a:p>
            <a:r>
              <a:rPr lang="en-US" altLang="zh-CN" dirty="0" smtClean="0">
                <a:effectLst>
                  <a:outerShdw blurRad="38100" dist="38100" dir="2700000" algn="tl">
                    <a:srgbClr val="000000">
                      <a:alpha val="43137"/>
                    </a:srgbClr>
                  </a:outerShdw>
                </a:effectLst>
              </a:rPr>
              <a:t>1.3  </a:t>
            </a:r>
            <a:r>
              <a:rPr lang="zh-CN" altLang="en-US" dirty="0" smtClean="0">
                <a:effectLst>
                  <a:outerShdw blurRad="38100" dist="38100" dir="2700000" algn="tl">
                    <a:srgbClr val="000000">
                      <a:alpha val="43137"/>
                    </a:srgbClr>
                  </a:outerShdw>
                </a:effectLst>
              </a:rPr>
              <a:t>关系</a:t>
            </a:r>
            <a:r>
              <a:rPr lang="zh-CN" altLang="zh-CN" dirty="0" smtClean="0">
                <a:effectLst>
                  <a:outerShdw blurRad="38100" dist="38100" dir="2700000" algn="tl">
                    <a:srgbClr val="000000">
                      <a:alpha val="43137"/>
                    </a:srgbClr>
                  </a:outerShdw>
                </a:effectLst>
              </a:rPr>
              <a:t>数据</a:t>
            </a:r>
            <a:r>
              <a:rPr lang="zh-CN" altLang="en-US" dirty="0" smtClean="0">
                <a:effectLst>
                  <a:outerShdw blurRad="38100" dist="38100" dir="2700000" algn="tl">
                    <a:srgbClr val="000000">
                      <a:alpha val="43137"/>
                    </a:srgbClr>
                  </a:outerShdw>
                </a:effectLst>
              </a:rPr>
              <a:t>库系统</a:t>
            </a:r>
            <a:endParaRPr lang="zh-CN" altLang="zh-CN"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40609470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0">
              <a:buNone/>
            </a:pPr>
            <a:r>
              <a:rPr lang="en-US" altLang="zh-CN" sz="2400" dirty="0"/>
              <a:t>4</a:t>
            </a:r>
            <a:r>
              <a:rPr lang="zh-CN" altLang="zh-CN" sz="2400" dirty="0"/>
              <a:t>．广义笛卡儿积（</a:t>
            </a:r>
            <a:r>
              <a:rPr lang="en-US" altLang="zh-CN" sz="2400" dirty="0"/>
              <a:t>Extended </a:t>
            </a:r>
            <a:r>
              <a:rPr lang="en-US" altLang="zh-CN" sz="2400" dirty="0" err="1"/>
              <a:t>cartesian</a:t>
            </a:r>
            <a:r>
              <a:rPr lang="en-US" altLang="zh-CN" sz="2400" dirty="0"/>
              <a:t> product</a:t>
            </a:r>
            <a:r>
              <a:rPr lang="zh-CN" altLang="zh-CN" sz="2400" dirty="0"/>
              <a:t>）。关系</a:t>
            </a:r>
            <a:r>
              <a:rPr lang="en-US" altLang="zh-CN" sz="2400" dirty="0"/>
              <a:t>R</a:t>
            </a:r>
            <a:r>
              <a:rPr lang="zh-CN" altLang="zh-CN" sz="2400" dirty="0"/>
              <a:t>（假设为</a:t>
            </a:r>
            <a:r>
              <a:rPr lang="en-US" altLang="zh-CN" sz="2400" dirty="0"/>
              <a:t>n</a:t>
            </a:r>
            <a:r>
              <a:rPr lang="zh-CN" altLang="zh-CN" sz="2400" dirty="0"/>
              <a:t>列）和关系</a:t>
            </a:r>
            <a:r>
              <a:rPr lang="en-US" altLang="zh-CN" sz="2400" dirty="0"/>
              <a:t>S</a:t>
            </a:r>
            <a:r>
              <a:rPr lang="zh-CN" altLang="zh-CN" sz="2400" dirty="0"/>
              <a:t>（假设为</a:t>
            </a:r>
            <a:r>
              <a:rPr lang="en-US" altLang="zh-CN" sz="2400" dirty="0"/>
              <a:t>m</a:t>
            </a:r>
            <a:r>
              <a:rPr lang="zh-CN" altLang="zh-CN" sz="2400" dirty="0"/>
              <a:t>列）的广义笛卡儿积是一个</a:t>
            </a:r>
            <a:r>
              <a:rPr lang="en-US" altLang="zh-CN" sz="2400" dirty="0"/>
              <a:t>(</a:t>
            </a:r>
            <a:r>
              <a:rPr lang="en-US" altLang="zh-CN" sz="2400" dirty="0" err="1"/>
              <a:t>n+m</a:t>
            </a:r>
            <a:r>
              <a:rPr lang="en-US" altLang="zh-CN" sz="2400" dirty="0"/>
              <a:t>)</a:t>
            </a:r>
            <a:r>
              <a:rPr lang="zh-CN" altLang="zh-CN" sz="2400" dirty="0"/>
              <a:t>列元组的集合。每一个元组的前</a:t>
            </a:r>
            <a:r>
              <a:rPr lang="en-US" altLang="zh-CN" sz="2400" dirty="0"/>
              <a:t>n</a:t>
            </a:r>
            <a:r>
              <a:rPr lang="zh-CN" altLang="zh-CN" sz="2400" dirty="0"/>
              <a:t>列是来自关系</a:t>
            </a:r>
            <a:r>
              <a:rPr lang="en-US" altLang="zh-CN" sz="2400" dirty="0"/>
              <a:t>R</a:t>
            </a:r>
            <a:r>
              <a:rPr lang="zh-CN" altLang="zh-CN" sz="2400" dirty="0"/>
              <a:t>的一个元组，后</a:t>
            </a:r>
            <a:r>
              <a:rPr lang="en-US" altLang="zh-CN" sz="2400" dirty="0"/>
              <a:t>m</a:t>
            </a:r>
            <a:r>
              <a:rPr lang="zh-CN" altLang="zh-CN" sz="2400" dirty="0"/>
              <a:t>列是来自关系</a:t>
            </a:r>
            <a:r>
              <a:rPr lang="en-US" altLang="zh-CN" sz="2400" dirty="0"/>
              <a:t>S</a:t>
            </a:r>
            <a:r>
              <a:rPr lang="zh-CN" altLang="zh-CN" sz="2400" dirty="0"/>
              <a:t>的一个元组。若</a:t>
            </a:r>
            <a:r>
              <a:rPr lang="en-US" altLang="zh-CN" sz="2400" dirty="0"/>
              <a:t>R</a:t>
            </a:r>
            <a:r>
              <a:rPr lang="zh-CN" altLang="zh-CN" sz="2400" dirty="0"/>
              <a:t>有</a:t>
            </a:r>
            <a:r>
              <a:rPr lang="en-US" altLang="zh-CN" sz="2400" dirty="0"/>
              <a:t>K</a:t>
            </a:r>
            <a:r>
              <a:rPr lang="en-US" altLang="zh-CN" sz="2400" baseline="-25000" dirty="0"/>
              <a:t>1</a:t>
            </a:r>
            <a:r>
              <a:rPr lang="zh-CN" altLang="zh-CN" sz="2400" dirty="0"/>
              <a:t>个元组，</a:t>
            </a:r>
            <a:r>
              <a:rPr lang="en-US" altLang="zh-CN" sz="2400" dirty="0"/>
              <a:t>S</a:t>
            </a:r>
            <a:r>
              <a:rPr lang="zh-CN" altLang="zh-CN" sz="2400" dirty="0"/>
              <a:t>有</a:t>
            </a:r>
            <a:r>
              <a:rPr lang="en-US" altLang="zh-CN" sz="2400" dirty="0"/>
              <a:t>K</a:t>
            </a:r>
            <a:r>
              <a:rPr lang="en-US" altLang="zh-CN" sz="2400" baseline="-25000" dirty="0"/>
              <a:t>2</a:t>
            </a:r>
            <a:r>
              <a:rPr lang="zh-CN" altLang="zh-CN" sz="2400" dirty="0"/>
              <a:t>个元组，则关系</a:t>
            </a:r>
            <a:r>
              <a:rPr lang="en-US" altLang="zh-CN" sz="2400" dirty="0"/>
              <a:t>R</a:t>
            </a:r>
            <a:r>
              <a:rPr lang="zh-CN" altLang="zh-CN" sz="2400" dirty="0"/>
              <a:t>和关系</a:t>
            </a:r>
            <a:r>
              <a:rPr lang="en-US" altLang="zh-CN" sz="2400" dirty="0"/>
              <a:t>S</a:t>
            </a:r>
            <a:r>
              <a:rPr lang="zh-CN" altLang="zh-CN" sz="2400" dirty="0"/>
              <a:t>的广义笛卡儿积有</a:t>
            </a:r>
            <a:r>
              <a:rPr lang="en-US" altLang="zh-CN" sz="2400" dirty="0"/>
              <a:t>K</a:t>
            </a:r>
            <a:r>
              <a:rPr lang="en-US" altLang="zh-CN" sz="2400" baseline="-25000" dirty="0"/>
              <a:t>1</a:t>
            </a:r>
            <a:r>
              <a:rPr lang="en-US" altLang="zh-CN" sz="2400" dirty="0"/>
              <a:t>×K</a:t>
            </a:r>
            <a:r>
              <a:rPr lang="en-US" altLang="zh-CN" sz="2400" baseline="-25000" dirty="0"/>
              <a:t>2</a:t>
            </a:r>
            <a:r>
              <a:rPr lang="zh-CN" altLang="zh-CN" sz="2400" dirty="0"/>
              <a:t>个元组。运算符为“</a:t>
            </a:r>
            <a:r>
              <a:rPr lang="en-US" altLang="zh-CN" sz="2400" dirty="0"/>
              <a:t>×</a:t>
            </a:r>
            <a:r>
              <a:rPr lang="zh-CN" altLang="zh-CN" sz="2400" dirty="0"/>
              <a:t>”，记为</a:t>
            </a:r>
            <a:r>
              <a:rPr lang="en-US" altLang="zh-CN" sz="2400" dirty="0"/>
              <a:t>R×S</a:t>
            </a:r>
            <a:r>
              <a:rPr lang="zh-CN" altLang="zh-CN" sz="2400" dirty="0"/>
              <a:t>。</a:t>
            </a:r>
          </a:p>
          <a:p>
            <a:pPr marL="109728" indent="0">
              <a:buNone/>
            </a:pPr>
            <a:endParaRPr lang="en-US" altLang="zh-CN" sz="2400" dirty="0" smtClean="0"/>
          </a:p>
          <a:p>
            <a:pPr marL="109728" indent="612000">
              <a:buNone/>
            </a:pPr>
            <a:r>
              <a:rPr lang="zh-CN" altLang="zh-CN" sz="2400" dirty="0" smtClean="0">
                <a:hlinkClick r:id="rId2" action="ppaction://hlinkpres?slideindex=1&amp;slidetitle="/>
              </a:rPr>
              <a:t>表</a:t>
            </a:r>
            <a:r>
              <a:rPr lang="en-US" altLang="zh-CN" sz="2400" dirty="0">
                <a:hlinkClick r:id="rId2" action="ppaction://hlinkpres?slideindex=1&amp;slidetitle="/>
              </a:rPr>
              <a:t>1.3</a:t>
            </a:r>
            <a:r>
              <a:rPr lang="zh-CN" altLang="zh-CN" sz="2400" dirty="0">
                <a:hlinkClick r:id="rId2" action="ppaction://hlinkpres?slideindex=1&amp;slidetitle="/>
              </a:rPr>
              <a:t>（</a:t>
            </a:r>
            <a:r>
              <a:rPr lang="en-US" altLang="zh-CN" sz="2400" dirty="0">
                <a:hlinkClick r:id="rId2" action="ppaction://hlinkpres?slideindex=1&amp;slidetitle="/>
              </a:rPr>
              <a:t>a</a:t>
            </a:r>
            <a:r>
              <a:rPr lang="zh-CN" altLang="zh-CN" sz="2400" dirty="0">
                <a:hlinkClick r:id="rId2" action="ppaction://hlinkpres?slideindex=1&amp;slidetitle="/>
              </a:rPr>
              <a:t>）、表</a:t>
            </a:r>
            <a:r>
              <a:rPr lang="en-US" altLang="zh-CN" sz="2400" dirty="0">
                <a:hlinkClick r:id="rId2" action="ppaction://hlinkpres?slideindex=1&amp;slidetitle="/>
              </a:rPr>
              <a:t>1.3</a:t>
            </a:r>
            <a:r>
              <a:rPr lang="zh-CN" altLang="zh-CN" sz="2400" dirty="0">
                <a:hlinkClick r:id="rId2" action="ppaction://hlinkpres?slideindex=1&amp;slidetitle="/>
              </a:rPr>
              <a:t>（</a:t>
            </a:r>
            <a:r>
              <a:rPr lang="en-US" altLang="zh-CN" sz="2400" dirty="0">
                <a:hlinkClick r:id="rId2" action="ppaction://hlinkpres?slideindex=1&amp;slidetitle="/>
              </a:rPr>
              <a:t>b</a:t>
            </a:r>
            <a:r>
              <a:rPr lang="zh-CN" altLang="zh-CN" sz="2400" dirty="0">
                <a:hlinkClick r:id="rId2" action="ppaction://hlinkpres?slideindex=1&amp;slidetitle="/>
              </a:rPr>
              <a:t>）</a:t>
            </a:r>
            <a:r>
              <a:rPr lang="zh-CN" altLang="zh-CN" sz="2400" dirty="0"/>
              <a:t>分别是具有三个属性列的关系</a:t>
            </a:r>
            <a:r>
              <a:rPr lang="en-US" altLang="zh-CN" sz="2400" dirty="0"/>
              <a:t>R</a:t>
            </a:r>
            <a:r>
              <a:rPr lang="zh-CN" altLang="zh-CN" sz="2400" dirty="0"/>
              <a:t>和关系</a:t>
            </a:r>
            <a:r>
              <a:rPr lang="en-US" altLang="zh-CN" sz="2400" dirty="0"/>
              <a:t>S</a:t>
            </a:r>
            <a:r>
              <a:rPr lang="zh-CN" altLang="zh-CN" sz="2400" dirty="0"/>
              <a:t>，</a:t>
            </a:r>
            <a:r>
              <a:rPr lang="zh-CN" altLang="zh-CN" sz="2400" dirty="0">
                <a:hlinkClick r:id="rId2" action="ppaction://hlinkpres?slideindex=1&amp;slidetitle="/>
              </a:rPr>
              <a:t>表</a:t>
            </a:r>
            <a:r>
              <a:rPr lang="en-US" altLang="zh-CN" sz="2400" dirty="0">
                <a:hlinkClick r:id="rId2" action="ppaction://hlinkpres?slideindex=1&amp;slidetitle="/>
              </a:rPr>
              <a:t>1.3</a:t>
            </a:r>
            <a:r>
              <a:rPr lang="zh-CN" altLang="zh-CN" sz="2400" dirty="0">
                <a:hlinkClick r:id="rId2" action="ppaction://hlinkpres?slideindex=1&amp;slidetitle="/>
              </a:rPr>
              <a:t>（</a:t>
            </a:r>
            <a:r>
              <a:rPr lang="en-US" altLang="zh-CN" sz="2400" dirty="0">
                <a:hlinkClick r:id="rId2" action="ppaction://hlinkpres?slideindex=1&amp;slidetitle="/>
              </a:rPr>
              <a:t>c</a:t>
            </a:r>
            <a:r>
              <a:rPr lang="zh-CN" altLang="zh-CN" sz="2400" dirty="0">
                <a:hlinkClick r:id="rId2" action="ppaction://hlinkpres?slideindex=1&amp;slidetitle="/>
              </a:rPr>
              <a:t>）</a:t>
            </a:r>
            <a:r>
              <a:rPr lang="zh-CN" altLang="zh-CN" sz="2400" dirty="0"/>
              <a:t>为关系</a:t>
            </a:r>
            <a:r>
              <a:rPr lang="en-US" altLang="zh-CN" sz="2400" dirty="0"/>
              <a:t>R</a:t>
            </a:r>
            <a:r>
              <a:rPr lang="zh-CN" altLang="zh-CN" sz="2400" dirty="0"/>
              <a:t>与</a:t>
            </a:r>
            <a:r>
              <a:rPr lang="en-US" altLang="zh-CN" sz="2400" dirty="0"/>
              <a:t>S</a:t>
            </a:r>
            <a:r>
              <a:rPr lang="zh-CN" altLang="zh-CN" sz="2400" dirty="0"/>
              <a:t>的并，</a:t>
            </a:r>
            <a:r>
              <a:rPr lang="zh-CN" altLang="zh-CN" sz="2400" dirty="0">
                <a:hlinkClick r:id="rId3" action="ppaction://hlinkpres?slideindex=1&amp;slidetitle="/>
              </a:rPr>
              <a:t>表</a:t>
            </a:r>
            <a:r>
              <a:rPr lang="en-US" altLang="zh-CN" sz="2400" dirty="0">
                <a:hlinkClick r:id="rId3" action="ppaction://hlinkpres?slideindex=1&amp;slidetitle="/>
              </a:rPr>
              <a:t>1.3</a:t>
            </a:r>
            <a:r>
              <a:rPr lang="zh-CN" altLang="zh-CN" sz="2400" dirty="0">
                <a:hlinkClick r:id="rId3" action="ppaction://hlinkpres?slideindex=1&amp;slidetitle="/>
              </a:rPr>
              <a:t>（</a:t>
            </a:r>
            <a:r>
              <a:rPr lang="en-US" altLang="zh-CN" sz="2400" dirty="0">
                <a:hlinkClick r:id="rId3" action="ppaction://hlinkpres?slideindex=1&amp;slidetitle="/>
              </a:rPr>
              <a:t>d</a:t>
            </a:r>
            <a:r>
              <a:rPr lang="zh-CN" altLang="zh-CN" sz="2400" dirty="0">
                <a:hlinkClick r:id="rId3" action="ppaction://hlinkpres?slideindex=1&amp;slidetitle="/>
              </a:rPr>
              <a:t>）</a:t>
            </a:r>
            <a:r>
              <a:rPr lang="zh-CN" altLang="zh-CN" sz="2400" dirty="0"/>
              <a:t>为关系</a:t>
            </a:r>
            <a:r>
              <a:rPr lang="en-US" altLang="zh-CN" sz="2400" dirty="0"/>
              <a:t>R</a:t>
            </a:r>
            <a:r>
              <a:rPr lang="zh-CN" altLang="zh-CN" sz="2400" dirty="0"/>
              <a:t>与</a:t>
            </a:r>
            <a:r>
              <a:rPr lang="en-US" altLang="zh-CN" sz="2400" dirty="0"/>
              <a:t>S</a:t>
            </a:r>
            <a:r>
              <a:rPr lang="zh-CN" altLang="zh-CN" sz="2400" dirty="0"/>
              <a:t>的交，</a:t>
            </a:r>
            <a:r>
              <a:rPr lang="zh-CN" altLang="zh-CN" sz="2400" dirty="0">
                <a:hlinkClick r:id="rId3" action="ppaction://hlinkpres?slideindex=1&amp;slidetitle="/>
              </a:rPr>
              <a:t>表</a:t>
            </a:r>
            <a:r>
              <a:rPr lang="en-US" altLang="zh-CN" sz="2400" dirty="0">
                <a:hlinkClick r:id="rId3" action="ppaction://hlinkpres?slideindex=1&amp;slidetitle="/>
              </a:rPr>
              <a:t>1.3</a:t>
            </a:r>
            <a:r>
              <a:rPr lang="zh-CN" altLang="zh-CN" sz="2400" dirty="0">
                <a:hlinkClick r:id="rId3" action="ppaction://hlinkpres?slideindex=1&amp;slidetitle="/>
              </a:rPr>
              <a:t>（</a:t>
            </a:r>
            <a:r>
              <a:rPr lang="en-US" altLang="zh-CN" sz="2400" dirty="0">
                <a:hlinkClick r:id="rId3" action="ppaction://hlinkpres?slideindex=1&amp;slidetitle="/>
              </a:rPr>
              <a:t>e</a:t>
            </a:r>
            <a:r>
              <a:rPr lang="zh-CN" altLang="zh-CN" sz="2400" dirty="0">
                <a:hlinkClick r:id="rId3" action="ppaction://hlinkpres?slideindex=1&amp;slidetitle="/>
              </a:rPr>
              <a:t>）</a:t>
            </a:r>
            <a:r>
              <a:rPr lang="zh-CN" altLang="zh-CN" sz="2400" dirty="0"/>
              <a:t>为关系</a:t>
            </a:r>
            <a:r>
              <a:rPr lang="en-US" altLang="zh-CN" sz="2400" dirty="0"/>
              <a:t>R</a:t>
            </a:r>
            <a:r>
              <a:rPr lang="zh-CN" altLang="zh-CN" sz="2400" dirty="0"/>
              <a:t>与</a:t>
            </a:r>
            <a:r>
              <a:rPr lang="en-US" altLang="zh-CN" sz="2400" dirty="0"/>
              <a:t>S</a:t>
            </a:r>
            <a:r>
              <a:rPr lang="zh-CN" altLang="zh-CN" sz="2400" dirty="0"/>
              <a:t>的差，</a:t>
            </a:r>
            <a:r>
              <a:rPr lang="zh-CN" altLang="zh-CN" sz="2400" dirty="0">
                <a:hlinkClick r:id="rId3" action="ppaction://hlinkpres?slideindex=1&amp;slidetitle="/>
              </a:rPr>
              <a:t>表</a:t>
            </a:r>
            <a:r>
              <a:rPr lang="en-US" altLang="zh-CN" sz="2400" dirty="0">
                <a:hlinkClick r:id="rId3" action="ppaction://hlinkpres?slideindex=1&amp;slidetitle="/>
              </a:rPr>
              <a:t>1.3</a:t>
            </a:r>
            <a:r>
              <a:rPr lang="zh-CN" altLang="zh-CN" sz="2400" dirty="0">
                <a:hlinkClick r:id="rId3" action="ppaction://hlinkpres?slideindex=1&amp;slidetitle="/>
              </a:rPr>
              <a:t>（</a:t>
            </a:r>
            <a:r>
              <a:rPr lang="en-US" altLang="zh-CN" sz="2400" dirty="0">
                <a:hlinkClick r:id="rId3" action="ppaction://hlinkpres?slideindex=1&amp;slidetitle="/>
              </a:rPr>
              <a:t>f</a:t>
            </a:r>
            <a:r>
              <a:rPr lang="zh-CN" altLang="zh-CN" sz="2400" dirty="0">
                <a:hlinkClick r:id="rId3" action="ppaction://hlinkpres?slideindex=1&amp;slidetitle="/>
              </a:rPr>
              <a:t>）</a:t>
            </a:r>
            <a:r>
              <a:rPr lang="zh-CN" altLang="zh-CN" sz="2400" dirty="0"/>
              <a:t>为关系</a:t>
            </a:r>
            <a:r>
              <a:rPr lang="en-US" altLang="zh-CN" sz="2400" dirty="0"/>
              <a:t>R</a:t>
            </a:r>
            <a:r>
              <a:rPr lang="zh-CN" altLang="zh-CN" sz="2400" dirty="0"/>
              <a:t>与</a:t>
            </a:r>
            <a:r>
              <a:rPr lang="en-US" altLang="zh-CN" sz="2400" dirty="0"/>
              <a:t>S</a:t>
            </a:r>
            <a:r>
              <a:rPr lang="zh-CN" altLang="zh-CN" sz="2400" dirty="0"/>
              <a:t>的广义笛卡儿积。</a:t>
            </a:r>
          </a:p>
        </p:txBody>
      </p:sp>
      <p:sp>
        <p:nvSpPr>
          <p:cNvPr id="2" name="标题 1"/>
          <p:cNvSpPr>
            <a:spLocks noGrp="1"/>
          </p:cNvSpPr>
          <p:nvPr>
            <p:ph type="title"/>
          </p:nvPr>
        </p:nvSpPr>
        <p:spPr/>
        <p:txBody>
          <a:bodyPr>
            <a:normAutofit/>
          </a:bodyPr>
          <a:lstStyle/>
          <a:p>
            <a:r>
              <a:rPr lang="en-US" altLang="zh-CN" dirty="0" smtClean="0">
                <a:effectLst>
                  <a:outerShdw blurRad="38100" dist="38100" dir="2700000" algn="tl">
                    <a:srgbClr val="000000">
                      <a:alpha val="43137"/>
                    </a:srgbClr>
                  </a:outerShdw>
                </a:effectLst>
              </a:rPr>
              <a:t>1.3  </a:t>
            </a:r>
            <a:r>
              <a:rPr lang="zh-CN" altLang="en-US" dirty="0" smtClean="0">
                <a:effectLst>
                  <a:outerShdw blurRad="38100" dist="38100" dir="2700000" algn="tl">
                    <a:srgbClr val="000000">
                      <a:alpha val="43137"/>
                    </a:srgbClr>
                  </a:outerShdw>
                </a:effectLst>
              </a:rPr>
              <a:t>关系</a:t>
            </a:r>
            <a:r>
              <a:rPr lang="zh-CN" altLang="zh-CN" dirty="0" smtClean="0">
                <a:effectLst>
                  <a:outerShdw blurRad="38100" dist="38100" dir="2700000" algn="tl">
                    <a:srgbClr val="000000">
                      <a:alpha val="43137"/>
                    </a:srgbClr>
                  </a:outerShdw>
                </a:effectLst>
              </a:rPr>
              <a:t>数据</a:t>
            </a:r>
            <a:r>
              <a:rPr lang="zh-CN" altLang="en-US" dirty="0" smtClean="0">
                <a:effectLst>
                  <a:outerShdw blurRad="38100" dist="38100" dir="2700000" algn="tl">
                    <a:srgbClr val="000000">
                      <a:alpha val="43137"/>
                    </a:srgbClr>
                  </a:outerShdw>
                </a:effectLst>
              </a:rPr>
              <a:t>库系统</a:t>
            </a:r>
            <a:endParaRPr lang="zh-CN" altLang="zh-CN"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42270307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0">
              <a:buNone/>
            </a:pPr>
            <a:r>
              <a:rPr lang="en-US" altLang="zh-CN" sz="2400" dirty="0"/>
              <a:t>5</a:t>
            </a:r>
            <a:r>
              <a:rPr lang="zh-CN" altLang="zh-CN" sz="2400" dirty="0"/>
              <a:t>．选择运算。选择运算是在关系中选择符合某些条件的元组。其中的条件是以逻辑表达式给出的，值为真的元组将被选取。如要在教师档案表（如</a:t>
            </a:r>
            <a:r>
              <a:rPr lang="zh-CN" altLang="zh-CN" sz="2400" dirty="0">
                <a:hlinkClick r:id="rId2" action="ppaction://hlinkpres?slideindex=1&amp;slidetitle="/>
              </a:rPr>
              <a:t>表</a:t>
            </a:r>
            <a:r>
              <a:rPr lang="en-US" altLang="zh-CN" sz="2400" dirty="0">
                <a:hlinkClick r:id="rId2" action="ppaction://hlinkpres?slideindex=1&amp;slidetitle="/>
              </a:rPr>
              <a:t>1.1</a:t>
            </a:r>
            <a:r>
              <a:rPr lang="zh-CN" altLang="zh-CN" sz="2400" dirty="0"/>
              <a:t>所示）中查询计算机专业的所有教师数据，就可以对教师档案表做选择操作，条件是“所属专业名称”</a:t>
            </a:r>
            <a:r>
              <a:rPr lang="en-US" altLang="zh-CN" sz="2400" dirty="0"/>
              <a:t>=</a:t>
            </a:r>
            <a:r>
              <a:rPr lang="zh-CN" altLang="zh-CN" sz="2400" dirty="0"/>
              <a:t>“计算机”</a:t>
            </a:r>
            <a:r>
              <a:rPr lang="zh-CN" altLang="zh-CN" sz="2400" dirty="0" smtClean="0"/>
              <a:t>。</a:t>
            </a:r>
            <a:endParaRPr lang="en-US" altLang="zh-CN" sz="2400" dirty="0" smtClean="0"/>
          </a:p>
          <a:p>
            <a:pPr marL="109728" indent="612000">
              <a:buNone/>
            </a:pPr>
            <a:r>
              <a:rPr lang="zh-CN" altLang="zh-CN" sz="2400" dirty="0" smtClean="0"/>
              <a:t>运算</a:t>
            </a:r>
            <a:r>
              <a:rPr lang="zh-CN" altLang="zh-CN" sz="2400" dirty="0"/>
              <a:t>结果如</a:t>
            </a:r>
            <a:r>
              <a:rPr lang="zh-CN" altLang="zh-CN" sz="2400" dirty="0">
                <a:hlinkClick r:id="rId3" action="ppaction://hlinkpres?slideindex=1&amp;slidetitle="/>
              </a:rPr>
              <a:t>表</a:t>
            </a:r>
            <a:r>
              <a:rPr lang="en-US" altLang="zh-CN" sz="2400" dirty="0">
                <a:hlinkClick r:id="rId3" action="ppaction://hlinkpres?slideindex=1&amp;slidetitle="/>
              </a:rPr>
              <a:t>1.4</a:t>
            </a:r>
            <a:r>
              <a:rPr lang="zh-CN" altLang="zh-CN" sz="2400" dirty="0"/>
              <a:t>所示</a:t>
            </a:r>
            <a:r>
              <a:rPr lang="zh-CN" altLang="zh-CN" sz="2400" dirty="0" smtClean="0"/>
              <a:t>。</a:t>
            </a:r>
            <a:endParaRPr lang="en-US" altLang="zh-CN" sz="2400" dirty="0" smtClean="0"/>
          </a:p>
          <a:p>
            <a:pPr marL="109728" indent="0">
              <a:buNone/>
            </a:pPr>
            <a:endParaRPr lang="zh-CN" altLang="zh-CN" sz="2400" dirty="0"/>
          </a:p>
        </p:txBody>
      </p:sp>
      <p:sp>
        <p:nvSpPr>
          <p:cNvPr id="2" name="标题 1"/>
          <p:cNvSpPr>
            <a:spLocks noGrp="1"/>
          </p:cNvSpPr>
          <p:nvPr>
            <p:ph type="title"/>
          </p:nvPr>
        </p:nvSpPr>
        <p:spPr/>
        <p:txBody>
          <a:bodyPr>
            <a:normAutofit/>
          </a:bodyPr>
          <a:lstStyle/>
          <a:p>
            <a:r>
              <a:rPr lang="en-US" altLang="zh-CN" dirty="0" smtClean="0">
                <a:effectLst>
                  <a:outerShdw blurRad="38100" dist="38100" dir="2700000" algn="tl">
                    <a:srgbClr val="000000">
                      <a:alpha val="43137"/>
                    </a:srgbClr>
                  </a:outerShdw>
                </a:effectLst>
              </a:rPr>
              <a:t>1.3  </a:t>
            </a:r>
            <a:r>
              <a:rPr lang="zh-CN" altLang="en-US" dirty="0" smtClean="0">
                <a:effectLst>
                  <a:outerShdw blurRad="38100" dist="38100" dir="2700000" algn="tl">
                    <a:srgbClr val="000000">
                      <a:alpha val="43137"/>
                    </a:srgbClr>
                  </a:outerShdw>
                </a:effectLst>
              </a:rPr>
              <a:t>关系</a:t>
            </a:r>
            <a:r>
              <a:rPr lang="zh-CN" altLang="zh-CN" dirty="0" smtClean="0">
                <a:effectLst>
                  <a:outerShdw blurRad="38100" dist="38100" dir="2700000" algn="tl">
                    <a:srgbClr val="000000">
                      <a:alpha val="43137"/>
                    </a:srgbClr>
                  </a:outerShdw>
                </a:effectLst>
              </a:rPr>
              <a:t>数据</a:t>
            </a:r>
            <a:r>
              <a:rPr lang="zh-CN" altLang="en-US" dirty="0" smtClean="0">
                <a:effectLst>
                  <a:outerShdw blurRad="38100" dist="38100" dir="2700000" algn="tl">
                    <a:srgbClr val="000000">
                      <a:alpha val="43137"/>
                    </a:srgbClr>
                  </a:outerShdw>
                </a:effectLst>
              </a:rPr>
              <a:t>库系统</a:t>
            </a:r>
            <a:endParaRPr lang="zh-CN" altLang="zh-CN"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544894477"/>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0">
              <a:buNone/>
            </a:pPr>
            <a:r>
              <a:rPr lang="en-US" altLang="zh-CN" sz="2400" dirty="0"/>
              <a:t>6</a:t>
            </a:r>
            <a:r>
              <a:rPr lang="zh-CN" altLang="zh-CN" sz="2400" dirty="0"/>
              <a:t>．投影运算。投影运算是在关系中选择某些属性列组成新的关系。这是从列的角度进行的运算，相当于对关系进行垂直分解。如要查询所有教师的姓名和所属院系名称，则可以对教师档案表做投影操作，即求教师档案表在教师姓名和所属院系名称两个属性上的投影。结果如</a:t>
            </a:r>
            <a:r>
              <a:rPr lang="zh-CN" altLang="zh-CN" sz="2400" dirty="0">
                <a:hlinkClick r:id="rId2" action="ppaction://hlinkpres?slideindex=1&amp;slidetitle="/>
              </a:rPr>
              <a:t>表</a:t>
            </a:r>
            <a:r>
              <a:rPr lang="en-US" altLang="zh-CN" sz="2400" dirty="0">
                <a:hlinkClick r:id="rId2" action="ppaction://hlinkpres?slideindex=1&amp;slidetitle="/>
              </a:rPr>
              <a:t>1.5</a:t>
            </a:r>
            <a:r>
              <a:rPr lang="zh-CN" altLang="zh-CN" sz="2400" dirty="0">
                <a:hlinkClick r:id="rId2" action="ppaction://hlinkpres?slideindex=1&amp;slidetitle="/>
              </a:rPr>
              <a:t>（</a:t>
            </a:r>
            <a:r>
              <a:rPr lang="en-US" altLang="zh-CN" sz="2400" dirty="0">
                <a:hlinkClick r:id="rId2" action="ppaction://hlinkpres?slideindex=1&amp;slidetitle="/>
              </a:rPr>
              <a:t>a</a:t>
            </a:r>
            <a:r>
              <a:rPr lang="zh-CN" altLang="zh-CN" sz="2400" dirty="0">
                <a:hlinkClick r:id="rId2" action="ppaction://hlinkpres?slideindex=1&amp;slidetitle="/>
              </a:rPr>
              <a:t>）</a:t>
            </a:r>
            <a:r>
              <a:rPr lang="zh-CN" altLang="zh-CN" sz="2400" dirty="0"/>
              <a:t>所示。</a:t>
            </a:r>
          </a:p>
          <a:p>
            <a:pPr marL="109728" indent="612000">
              <a:buNone/>
            </a:pPr>
            <a:r>
              <a:rPr lang="zh-CN" altLang="zh-CN" sz="2400" dirty="0"/>
              <a:t>投影之后不仅会取消原关系中的某些列，而且还可能取消某些元组，因为取消了某些属性列后，就可能出现重复行，应取消这些完全相同的行。例如查询教师档案表中有哪些院系，即查询教师档案表在所属院系名称属性上的投影，结果如</a:t>
            </a:r>
            <a:r>
              <a:rPr lang="zh-CN" altLang="zh-CN" sz="2400" dirty="0">
                <a:hlinkClick r:id="rId2" action="ppaction://hlinkpres?slideindex=1&amp;slidetitle="/>
              </a:rPr>
              <a:t>表</a:t>
            </a:r>
            <a:r>
              <a:rPr lang="en-US" altLang="zh-CN" sz="2400" dirty="0">
                <a:hlinkClick r:id="rId2" action="ppaction://hlinkpres?slideindex=1&amp;slidetitle="/>
              </a:rPr>
              <a:t>1.5</a:t>
            </a:r>
            <a:r>
              <a:rPr lang="zh-CN" altLang="zh-CN" sz="2400" dirty="0">
                <a:hlinkClick r:id="rId2" action="ppaction://hlinkpres?slideindex=1&amp;slidetitle="/>
              </a:rPr>
              <a:t>（</a:t>
            </a:r>
            <a:r>
              <a:rPr lang="en-US" altLang="zh-CN" sz="2400" dirty="0">
                <a:hlinkClick r:id="rId2" action="ppaction://hlinkpres?slideindex=1&amp;slidetitle="/>
              </a:rPr>
              <a:t>b</a:t>
            </a:r>
            <a:r>
              <a:rPr lang="zh-CN" altLang="zh-CN" sz="2400" dirty="0">
                <a:hlinkClick r:id="rId2" action="ppaction://hlinkpres?slideindex=1&amp;slidetitle="/>
              </a:rPr>
              <a:t>）</a:t>
            </a:r>
            <a:r>
              <a:rPr lang="zh-CN" altLang="zh-CN" sz="2400" dirty="0"/>
              <a:t>所示。表中原来有</a:t>
            </a:r>
            <a:r>
              <a:rPr lang="en-US" altLang="zh-CN" sz="2400" dirty="0"/>
              <a:t>4</a:t>
            </a:r>
            <a:r>
              <a:rPr lang="zh-CN" altLang="zh-CN" sz="2400" dirty="0"/>
              <a:t>个元组，而投影结果取消了重复元组，因此只有两个元组。</a:t>
            </a:r>
          </a:p>
        </p:txBody>
      </p:sp>
      <p:sp>
        <p:nvSpPr>
          <p:cNvPr id="2" name="标题 1"/>
          <p:cNvSpPr>
            <a:spLocks noGrp="1"/>
          </p:cNvSpPr>
          <p:nvPr>
            <p:ph type="title"/>
          </p:nvPr>
        </p:nvSpPr>
        <p:spPr/>
        <p:txBody>
          <a:bodyPr>
            <a:normAutofit/>
          </a:bodyPr>
          <a:lstStyle/>
          <a:p>
            <a:r>
              <a:rPr lang="en-US" altLang="zh-CN" dirty="0" smtClean="0">
                <a:effectLst>
                  <a:outerShdw blurRad="38100" dist="38100" dir="2700000" algn="tl">
                    <a:srgbClr val="000000">
                      <a:alpha val="43137"/>
                    </a:srgbClr>
                  </a:outerShdw>
                </a:effectLst>
              </a:rPr>
              <a:t>1.3  </a:t>
            </a:r>
            <a:r>
              <a:rPr lang="zh-CN" altLang="en-US" dirty="0" smtClean="0">
                <a:effectLst>
                  <a:outerShdw blurRad="38100" dist="38100" dir="2700000" algn="tl">
                    <a:srgbClr val="000000">
                      <a:alpha val="43137"/>
                    </a:srgbClr>
                  </a:outerShdw>
                </a:effectLst>
              </a:rPr>
              <a:t>关系</a:t>
            </a:r>
            <a:r>
              <a:rPr lang="zh-CN" altLang="zh-CN" dirty="0" smtClean="0">
                <a:effectLst>
                  <a:outerShdw blurRad="38100" dist="38100" dir="2700000" algn="tl">
                    <a:srgbClr val="000000">
                      <a:alpha val="43137"/>
                    </a:srgbClr>
                  </a:outerShdw>
                </a:effectLst>
              </a:rPr>
              <a:t>数据</a:t>
            </a:r>
            <a:r>
              <a:rPr lang="zh-CN" altLang="en-US" dirty="0" smtClean="0">
                <a:effectLst>
                  <a:outerShdw blurRad="38100" dist="38100" dir="2700000" algn="tl">
                    <a:srgbClr val="000000">
                      <a:alpha val="43137"/>
                    </a:srgbClr>
                  </a:outerShdw>
                </a:effectLst>
              </a:rPr>
              <a:t>库系统</a:t>
            </a:r>
            <a:endParaRPr lang="zh-CN" altLang="zh-CN"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855972685"/>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0">
              <a:buNone/>
            </a:pPr>
            <a:r>
              <a:rPr lang="en-US" altLang="zh-CN" sz="2400" dirty="0"/>
              <a:t>7</a:t>
            </a:r>
            <a:r>
              <a:rPr lang="zh-CN" altLang="zh-CN" sz="2400" dirty="0"/>
              <a:t>．连接运算</a:t>
            </a:r>
            <a:r>
              <a:rPr lang="zh-CN" altLang="zh-CN" sz="2400" dirty="0" smtClean="0"/>
              <a:t>。连接</a:t>
            </a:r>
            <a:r>
              <a:rPr lang="zh-CN" altLang="zh-CN" sz="2400" dirty="0"/>
              <a:t>运算需要两个关系作为操作对象，是从两个关系的笛卡儿积中选取属性间满足一定条件的元组。最常用的连接运算有两种：等值</a:t>
            </a:r>
            <a:r>
              <a:rPr lang="zh-CN" altLang="zh-CN" sz="2400" dirty="0" smtClean="0"/>
              <a:t>连接和</a:t>
            </a:r>
            <a:r>
              <a:rPr lang="zh-CN" altLang="zh-CN" sz="2400" dirty="0"/>
              <a:t>自然</a:t>
            </a:r>
            <a:r>
              <a:rPr lang="zh-CN" altLang="zh-CN" sz="2400" dirty="0" smtClean="0"/>
              <a:t>连接。</a:t>
            </a:r>
            <a:endParaRPr lang="zh-CN" altLang="zh-CN" sz="2400" dirty="0"/>
          </a:p>
          <a:p>
            <a:pPr marL="109728" indent="612000">
              <a:buNone/>
            </a:pPr>
            <a:r>
              <a:rPr lang="zh-CN" altLang="zh-CN" sz="2400" dirty="0"/>
              <a:t>连接条件中的运算符为比较运算符，当此运算符取“</a:t>
            </a:r>
            <a:r>
              <a:rPr lang="en-US" altLang="zh-CN" sz="2400" dirty="0"/>
              <a:t>=</a:t>
            </a:r>
            <a:r>
              <a:rPr lang="zh-CN" altLang="zh-CN" sz="2400" dirty="0"/>
              <a:t>”时为等值连接。例如对表</a:t>
            </a:r>
            <a:r>
              <a:rPr lang="en-US" altLang="zh-CN" sz="2400" dirty="0"/>
              <a:t>1.3</a:t>
            </a:r>
            <a:r>
              <a:rPr lang="zh-CN" altLang="zh-CN" sz="2400" dirty="0"/>
              <a:t>中的关系</a:t>
            </a:r>
            <a:r>
              <a:rPr lang="en-US" altLang="zh-CN" sz="2400" dirty="0"/>
              <a:t>R</a:t>
            </a:r>
            <a:r>
              <a:rPr lang="zh-CN" altLang="zh-CN" sz="2400" dirty="0"/>
              <a:t>和</a:t>
            </a:r>
            <a:r>
              <a:rPr lang="en-US" altLang="zh-CN" sz="2400" dirty="0"/>
              <a:t>S</a:t>
            </a:r>
            <a:r>
              <a:rPr lang="zh-CN" altLang="zh-CN" sz="2400" dirty="0"/>
              <a:t>做等值连接操作，连接条件是</a:t>
            </a:r>
            <a:r>
              <a:rPr lang="en-US" altLang="zh-CN" sz="2400" dirty="0"/>
              <a:t>R.B = S.B</a:t>
            </a:r>
            <a:r>
              <a:rPr lang="zh-CN" altLang="zh-CN" sz="2400" dirty="0"/>
              <a:t>，即在</a:t>
            </a:r>
            <a:r>
              <a:rPr lang="zh-CN" altLang="zh-CN" sz="2400" dirty="0">
                <a:hlinkClick r:id="rId2" action="ppaction://hlinkpres?slideindex=1&amp;slidetitle="/>
              </a:rPr>
              <a:t>表</a:t>
            </a:r>
            <a:r>
              <a:rPr lang="en-US" altLang="zh-CN" sz="2400" dirty="0">
                <a:hlinkClick r:id="rId2" action="ppaction://hlinkpres?slideindex=1&amp;slidetitle="/>
              </a:rPr>
              <a:t>1.3</a:t>
            </a:r>
            <a:r>
              <a:rPr lang="zh-CN" altLang="zh-CN" sz="2400" dirty="0">
                <a:hlinkClick r:id="rId2" action="ppaction://hlinkpres?slideindex=1&amp;slidetitle="/>
              </a:rPr>
              <a:t>（</a:t>
            </a:r>
            <a:r>
              <a:rPr lang="en-US" altLang="zh-CN" sz="2400" dirty="0">
                <a:hlinkClick r:id="rId2" action="ppaction://hlinkpres?slideindex=1&amp;slidetitle="/>
              </a:rPr>
              <a:t>f</a:t>
            </a:r>
            <a:r>
              <a:rPr lang="zh-CN" altLang="zh-CN" sz="2400" dirty="0">
                <a:hlinkClick r:id="rId2" action="ppaction://hlinkpres?slideindex=1&amp;slidetitle="/>
              </a:rPr>
              <a:t>）</a:t>
            </a:r>
            <a:r>
              <a:rPr lang="zh-CN" altLang="zh-CN" sz="2400" dirty="0"/>
              <a:t>所示的两个关系的笛卡儿积中选取</a:t>
            </a:r>
            <a:r>
              <a:rPr lang="en-US" altLang="zh-CN" sz="2400" dirty="0"/>
              <a:t>R.B =S.B</a:t>
            </a:r>
            <a:r>
              <a:rPr lang="zh-CN" altLang="zh-CN" sz="2400" dirty="0"/>
              <a:t>的元组，得到的结果关系如</a:t>
            </a:r>
            <a:r>
              <a:rPr lang="zh-CN" altLang="zh-CN" sz="2400" dirty="0">
                <a:hlinkClick r:id="rId3" action="ppaction://hlinkpres?slideindex=1&amp;slidetitle="/>
              </a:rPr>
              <a:t>表</a:t>
            </a:r>
            <a:r>
              <a:rPr lang="en-US" altLang="zh-CN" sz="2400" dirty="0">
                <a:hlinkClick r:id="rId3" action="ppaction://hlinkpres?slideindex=1&amp;slidetitle="/>
              </a:rPr>
              <a:t>1.6</a:t>
            </a:r>
            <a:r>
              <a:rPr lang="zh-CN" altLang="zh-CN" sz="2400" dirty="0">
                <a:hlinkClick r:id="rId3" action="ppaction://hlinkpres?slideindex=1&amp;slidetitle="/>
              </a:rPr>
              <a:t>（</a:t>
            </a:r>
            <a:r>
              <a:rPr lang="en-US" altLang="zh-CN" sz="2400" dirty="0">
                <a:hlinkClick r:id="rId3" action="ppaction://hlinkpres?slideindex=1&amp;slidetitle="/>
              </a:rPr>
              <a:t>a</a:t>
            </a:r>
            <a:r>
              <a:rPr lang="zh-CN" altLang="zh-CN" sz="2400" dirty="0">
                <a:hlinkClick r:id="rId3" action="ppaction://hlinkpres?slideindex=1&amp;slidetitle="/>
              </a:rPr>
              <a:t>）</a:t>
            </a:r>
            <a:r>
              <a:rPr lang="zh-CN" altLang="zh-CN" sz="2400" dirty="0"/>
              <a:t>所示。</a:t>
            </a:r>
          </a:p>
          <a:p>
            <a:pPr marL="109728" indent="612000">
              <a:buNone/>
            </a:pPr>
            <a:r>
              <a:rPr lang="zh-CN" altLang="zh-CN" sz="2400" dirty="0"/>
              <a:t>自然连接是去掉重复属性的等值连接。自然连接属于连接运算的一个特例，是最常用的连接运算，在关系运算中起着重要作用。如</a:t>
            </a:r>
            <a:r>
              <a:rPr lang="zh-CN" altLang="zh-CN" sz="2400" dirty="0">
                <a:hlinkClick r:id="rId4" action="ppaction://hlinkpres?slideindex=1&amp;slidetitle="/>
              </a:rPr>
              <a:t>表</a:t>
            </a:r>
            <a:r>
              <a:rPr lang="en-US" altLang="zh-CN" sz="2400" dirty="0">
                <a:hlinkClick r:id="rId4" action="ppaction://hlinkpres?slideindex=1&amp;slidetitle="/>
              </a:rPr>
              <a:t>1.6</a:t>
            </a:r>
            <a:r>
              <a:rPr lang="zh-CN" altLang="zh-CN" sz="2400" dirty="0">
                <a:hlinkClick r:id="rId4" action="ppaction://hlinkpres?slideindex=1&amp;slidetitle="/>
              </a:rPr>
              <a:t>（</a:t>
            </a:r>
            <a:r>
              <a:rPr lang="en-US" altLang="zh-CN" sz="2400" dirty="0">
                <a:hlinkClick r:id="rId4" action="ppaction://hlinkpres?slideindex=1&amp;slidetitle="/>
              </a:rPr>
              <a:t>b</a:t>
            </a:r>
            <a:r>
              <a:rPr lang="zh-CN" altLang="zh-CN" sz="2400" dirty="0">
                <a:hlinkClick r:id="rId4" action="ppaction://hlinkpres?slideindex=1&amp;slidetitle="/>
              </a:rPr>
              <a:t>）</a:t>
            </a:r>
            <a:r>
              <a:rPr lang="zh-CN" altLang="zh-CN" sz="2400" dirty="0"/>
              <a:t>所示是关系</a:t>
            </a:r>
            <a:r>
              <a:rPr lang="en-US" altLang="zh-CN" sz="2400" dirty="0"/>
              <a:t>R</a:t>
            </a:r>
            <a:r>
              <a:rPr lang="zh-CN" altLang="zh-CN" sz="2400" dirty="0"/>
              <a:t>和</a:t>
            </a:r>
            <a:r>
              <a:rPr lang="en-US" altLang="zh-CN" sz="2400" dirty="0"/>
              <a:t>S</a:t>
            </a:r>
            <a:r>
              <a:rPr lang="zh-CN" altLang="zh-CN" sz="2400" dirty="0"/>
              <a:t>做自然连接得到的结果关系。</a:t>
            </a:r>
          </a:p>
        </p:txBody>
      </p:sp>
      <p:sp>
        <p:nvSpPr>
          <p:cNvPr id="2" name="标题 1"/>
          <p:cNvSpPr>
            <a:spLocks noGrp="1"/>
          </p:cNvSpPr>
          <p:nvPr>
            <p:ph type="title"/>
          </p:nvPr>
        </p:nvSpPr>
        <p:spPr/>
        <p:txBody>
          <a:bodyPr>
            <a:normAutofit/>
          </a:bodyPr>
          <a:lstStyle/>
          <a:p>
            <a:r>
              <a:rPr lang="en-US" altLang="zh-CN" dirty="0" smtClean="0">
                <a:effectLst>
                  <a:outerShdw blurRad="38100" dist="38100" dir="2700000" algn="tl">
                    <a:srgbClr val="000000">
                      <a:alpha val="43137"/>
                    </a:srgbClr>
                  </a:outerShdw>
                </a:effectLst>
              </a:rPr>
              <a:t>1.3  </a:t>
            </a:r>
            <a:r>
              <a:rPr lang="zh-CN" altLang="en-US" dirty="0" smtClean="0">
                <a:effectLst>
                  <a:outerShdw blurRad="38100" dist="38100" dir="2700000" algn="tl">
                    <a:srgbClr val="000000">
                      <a:alpha val="43137"/>
                    </a:srgbClr>
                  </a:outerShdw>
                </a:effectLst>
              </a:rPr>
              <a:t>关系</a:t>
            </a:r>
            <a:r>
              <a:rPr lang="zh-CN" altLang="zh-CN" dirty="0" smtClean="0">
                <a:effectLst>
                  <a:outerShdw blurRad="38100" dist="38100" dir="2700000" algn="tl">
                    <a:srgbClr val="000000">
                      <a:alpha val="43137"/>
                    </a:srgbClr>
                  </a:outerShdw>
                </a:effectLst>
              </a:rPr>
              <a:t>数据</a:t>
            </a:r>
            <a:r>
              <a:rPr lang="zh-CN" altLang="en-US" dirty="0" smtClean="0">
                <a:effectLst>
                  <a:outerShdw blurRad="38100" dist="38100" dir="2700000" algn="tl">
                    <a:srgbClr val="000000">
                      <a:alpha val="43137"/>
                    </a:srgbClr>
                  </a:outerShdw>
                </a:effectLst>
              </a:rPr>
              <a:t>库系统</a:t>
            </a:r>
            <a:endParaRPr lang="zh-CN" altLang="zh-CN"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677210416"/>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smtClean="0"/>
              <a:t>例如</a:t>
            </a:r>
            <a:r>
              <a:rPr lang="zh-CN" altLang="en-US" sz="2400" dirty="0" smtClean="0"/>
              <a:t>：</a:t>
            </a:r>
            <a:r>
              <a:rPr lang="zh-CN" altLang="zh-CN" sz="2400" dirty="0" smtClean="0"/>
              <a:t>有</a:t>
            </a:r>
            <a:r>
              <a:rPr lang="zh-CN" altLang="zh-CN" sz="2400" dirty="0"/>
              <a:t>学生成绩管理关系数据库，包括学生关系和选课关系。如</a:t>
            </a:r>
            <a:r>
              <a:rPr lang="zh-CN" altLang="zh-CN" sz="2400" dirty="0">
                <a:hlinkClick r:id="rId2" action="ppaction://hlinkpres?slideindex=1&amp;slidetitle="/>
              </a:rPr>
              <a:t>表</a:t>
            </a:r>
            <a:r>
              <a:rPr lang="en-US" altLang="zh-CN" sz="2400" dirty="0">
                <a:hlinkClick r:id="rId2" action="ppaction://hlinkpres?slideindex=1&amp;slidetitle="/>
              </a:rPr>
              <a:t>1.7</a:t>
            </a:r>
            <a:r>
              <a:rPr lang="zh-CN" altLang="zh-CN" sz="2400" dirty="0">
                <a:hlinkClick r:id="rId2" action="ppaction://hlinkpres?slideindex=1&amp;slidetitle="/>
              </a:rPr>
              <a:t>和表</a:t>
            </a:r>
            <a:r>
              <a:rPr lang="en-US" altLang="zh-CN" sz="2400" dirty="0">
                <a:hlinkClick r:id="rId2" action="ppaction://hlinkpres?slideindex=1&amp;slidetitle="/>
              </a:rPr>
              <a:t>1.8</a:t>
            </a:r>
            <a:r>
              <a:rPr lang="zh-CN" altLang="zh-CN" sz="2400" dirty="0"/>
              <a:t>所示，将这两个关系自然连接，其结果如</a:t>
            </a:r>
            <a:r>
              <a:rPr lang="zh-CN" altLang="zh-CN" sz="2400" dirty="0">
                <a:hlinkClick r:id="rId3" action="ppaction://hlinkpres?slideindex=1&amp;slidetitle="/>
              </a:rPr>
              <a:t>表</a:t>
            </a:r>
            <a:r>
              <a:rPr lang="en-US" altLang="zh-CN" sz="2400" dirty="0">
                <a:hlinkClick r:id="rId3" action="ppaction://hlinkpres?slideindex=1&amp;slidetitle="/>
              </a:rPr>
              <a:t>1.9</a:t>
            </a:r>
            <a:r>
              <a:rPr lang="zh-CN" altLang="zh-CN" sz="2400" dirty="0"/>
              <a:t>所示</a:t>
            </a:r>
            <a:r>
              <a:rPr lang="zh-CN" altLang="zh-CN" sz="2400" dirty="0" smtClean="0"/>
              <a:t>。</a:t>
            </a:r>
            <a:endParaRPr lang="en-US" altLang="zh-CN" sz="2400" dirty="0" smtClean="0"/>
          </a:p>
          <a:p>
            <a:pPr marL="109728" indent="612000">
              <a:buNone/>
            </a:pPr>
            <a:endParaRPr lang="en-US" altLang="zh-CN" sz="2400" dirty="0" smtClean="0"/>
          </a:p>
          <a:p>
            <a:pPr marL="109728" indent="0">
              <a:buNone/>
            </a:pPr>
            <a:r>
              <a:rPr lang="en-US" altLang="zh-CN" sz="2400" b="1" dirty="0"/>
              <a:t>1.3.3 </a:t>
            </a:r>
            <a:r>
              <a:rPr lang="zh-CN" altLang="zh-CN" sz="2400" b="1" dirty="0"/>
              <a:t>关系数据库系统的</a:t>
            </a:r>
            <a:r>
              <a:rPr lang="zh-CN" altLang="zh-CN" sz="2400" b="1" dirty="0" smtClean="0"/>
              <a:t>功能</a:t>
            </a:r>
            <a:endParaRPr lang="en-US" altLang="zh-CN" sz="2400" b="1" dirty="0" smtClean="0"/>
          </a:p>
          <a:p>
            <a:pPr marL="109728" indent="0">
              <a:buNone/>
            </a:pPr>
            <a:r>
              <a:rPr lang="en-US" altLang="zh-CN" sz="2400" dirty="0"/>
              <a:t>1</a:t>
            </a:r>
            <a:r>
              <a:rPr lang="zh-CN" altLang="zh-CN" sz="2400" dirty="0"/>
              <a:t>．数据定义功能。关系数据库管理系统一般均提供数据定义语言</a:t>
            </a:r>
            <a:r>
              <a:rPr lang="en-US" altLang="zh-CN" sz="2400" dirty="0"/>
              <a:t>DDL</a:t>
            </a:r>
            <a:r>
              <a:rPr lang="zh-CN" altLang="zh-CN" sz="2400" dirty="0"/>
              <a:t>（</a:t>
            </a:r>
            <a:r>
              <a:rPr lang="en-US" altLang="zh-CN" sz="2400" dirty="0"/>
              <a:t>Data Description Language</a:t>
            </a:r>
            <a:r>
              <a:rPr lang="zh-CN" altLang="zh-CN" sz="2400" dirty="0"/>
              <a:t>），可以允许用户定义数据在数据库中存储所使用的类型（例如文本或数字类型），以及各主题之间的数据如何相关。 </a:t>
            </a:r>
          </a:p>
          <a:p>
            <a:pPr marL="109728" indent="0">
              <a:buNone/>
            </a:pPr>
            <a:r>
              <a:rPr lang="en-US" altLang="zh-CN" sz="2400" dirty="0"/>
              <a:t>2</a:t>
            </a:r>
            <a:r>
              <a:rPr lang="zh-CN" altLang="zh-CN" sz="2400" dirty="0"/>
              <a:t>．数据处理功能。关系数据库管理系统一般均提供数据操纵语言</a:t>
            </a:r>
            <a:r>
              <a:rPr lang="en-US" altLang="zh-CN" sz="2400" dirty="0"/>
              <a:t>DML</a:t>
            </a:r>
            <a:r>
              <a:rPr lang="zh-CN" altLang="zh-CN" sz="2400" dirty="0"/>
              <a:t>（</a:t>
            </a:r>
            <a:r>
              <a:rPr lang="en-US" altLang="zh-CN" sz="2400" dirty="0"/>
              <a:t>Data Manipulation Language</a:t>
            </a:r>
            <a:r>
              <a:rPr lang="zh-CN" altLang="zh-CN" sz="2400" dirty="0"/>
              <a:t>），让用户可以使用多种方法来操作数据。例如只显示用户关心的数据</a:t>
            </a:r>
            <a:r>
              <a:rPr lang="zh-CN" altLang="zh-CN" sz="2400" dirty="0" smtClean="0"/>
              <a:t>。</a:t>
            </a:r>
          </a:p>
        </p:txBody>
      </p:sp>
      <p:sp>
        <p:nvSpPr>
          <p:cNvPr id="2" name="标题 1"/>
          <p:cNvSpPr>
            <a:spLocks noGrp="1"/>
          </p:cNvSpPr>
          <p:nvPr>
            <p:ph type="title"/>
          </p:nvPr>
        </p:nvSpPr>
        <p:spPr/>
        <p:txBody>
          <a:bodyPr>
            <a:normAutofit/>
          </a:bodyPr>
          <a:lstStyle/>
          <a:p>
            <a:r>
              <a:rPr lang="en-US" altLang="zh-CN" dirty="0" smtClean="0">
                <a:effectLst>
                  <a:outerShdw blurRad="38100" dist="38100" dir="2700000" algn="tl">
                    <a:srgbClr val="000000">
                      <a:alpha val="43137"/>
                    </a:srgbClr>
                  </a:outerShdw>
                </a:effectLst>
              </a:rPr>
              <a:t>1.3  </a:t>
            </a:r>
            <a:r>
              <a:rPr lang="zh-CN" altLang="en-US" dirty="0" smtClean="0">
                <a:effectLst>
                  <a:outerShdw blurRad="38100" dist="38100" dir="2700000" algn="tl">
                    <a:srgbClr val="000000">
                      <a:alpha val="43137"/>
                    </a:srgbClr>
                  </a:outerShdw>
                </a:effectLst>
              </a:rPr>
              <a:t>关系</a:t>
            </a:r>
            <a:r>
              <a:rPr lang="zh-CN" altLang="zh-CN" dirty="0" smtClean="0">
                <a:effectLst>
                  <a:outerShdw blurRad="38100" dist="38100" dir="2700000" algn="tl">
                    <a:srgbClr val="000000">
                      <a:alpha val="43137"/>
                    </a:srgbClr>
                  </a:outerShdw>
                </a:effectLst>
              </a:rPr>
              <a:t>数据</a:t>
            </a:r>
            <a:r>
              <a:rPr lang="zh-CN" altLang="en-US" dirty="0" smtClean="0">
                <a:effectLst>
                  <a:outerShdw blurRad="38100" dist="38100" dir="2700000" algn="tl">
                    <a:srgbClr val="000000">
                      <a:alpha val="43137"/>
                    </a:srgbClr>
                  </a:outerShdw>
                </a:effectLst>
              </a:rPr>
              <a:t>库系统</a:t>
            </a:r>
            <a:endParaRPr lang="zh-CN" altLang="zh-CN"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93166512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marL="0" indent="0">
              <a:buNone/>
            </a:pPr>
            <a:r>
              <a:rPr lang="en-US" altLang="zh-CN" sz="2400" b="1" dirty="0">
                <a:latin typeface="+mn-ea"/>
              </a:rPr>
              <a:t>3</a:t>
            </a:r>
            <a:r>
              <a:rPr lang="zh-CN" altLang="zh-CN" sz="2400" b="1" dirty="0">
                <a:latin typeface="+mn-ea"/>
              </a:rPr>
              <a:t>．数据库管理系统（</a:t>
            </a:r>
            <a:r>
              <a:rPr lang="en-US" altLang="zh-CN" sz="2200" b="1" dirty="0" err="1">
                <a:latin typeface="+mn-ea"/>
              </a:rPr>
              <a:t>DataBase</a:t>
            </a:r>
            <a:r>
              <a:rPr lang="en-US" altLang="zh-CN" sz="2200" b="1" dirty="0">
                <a:latin typeface="+mn-ea"/>
              </a:rPr>
              <a:t> Management System</a:t>
            </a:r>
            <a:r>
              <a:rPr lang="zh-CN" altLang="zh-CN" sz="2200" b="1" dirty="0">
                <a:latin typeface="+mn-ea"/>
              </a:rPr>
              <a:t>，简称</a:t>
            </a:r>
            <a:r>
              <a:rPr lang="en-US" altLang="zh-CN" sz="2200" b="1" dirty="0">
                <a:latin typeface="+mn-ea"/>
              </a:rPr>
              <a:t>DBMS</a:t>
            </a:r>
            <a:r>
              <a:rPr lang="zh-CN" altLang="zh-CN" sz="2400" b="1" dirty="0" smtClean="0">
                <a:latin typeface="+mn-ea"/>
              </a:rPr>
              <a:t>）</a:t>
            </a:r>
            <a:endParaRPr lang="en-US" altLang="zh-CN" sz="2400" b="1" dirty="0" smtClean="0">
              <a:latin typeface="+mn-ea"/>
            </a:endParaRPr>
          </a:p>
          <a:p>
            <a:pPr marL="109728" indent="612000">
              <a:buNone/>
            </a:pPr>
            <a:r>
              <a:rPr lang="zh-CN" altLang="zh-CN" sz="2400" dirty="0"/>
              <a:t>数据库管理系统是位于用户与操作系统之间的一层数据管理软件，属于系统软件。它是数据库系统的一个重要组成部分，是使数据库系统具有数据共享、并发访问、数据独立等特性的根本保证，主要提供以下功能：</a:t>
            </a:r>
          </a:p>
          <a:p>
            <a:pPr lvl="0"/>
            <a:r>
              <a:rPr lang="zh-CN" altLang="zh-CN" sz="2400" dirty="0"/>
              <a:t>数据定义功能。</a:t>
            </a:r>
          </a:p>
          <a:p>
            <a:pPr lvl="0"/>
            <a:r>
              <a:rPr lang="zh-CN" altLang="zh-CN" sz="2400" dirty="0"/>
              <a:t>数据操纵及查询优化。</a:t>
            </a:r>
          </a:p>
          <a:p>
            <a:pPr lvl="0"/>
            <a:r>
              <a:rPr lang="zh-CN" altLang="zh-CN" sz="2400" dirty="0"/>
              <a:t>数据库的运行管理。</a:t>
            </a:r>
          </a:p>
          <a:p>
            <a:r>
              <a:rPr lang="zh-CN" altLang="zh-CN" sz="2400" dirty="0"/>
              <a:t>数据库的建立和维护。</a:t>
            </a:r>
            <a:endParaRPr lang="en-US" altLang="zh-CN" sz="2400" b="1" dirty="0" smtClean="0">
              <a:latin typeface="+mn-ea"/>
            </a:endParaRPr>
          </a:p>
          <a:p>
            <a:pPr marL="0" indent="0">
              <a:buNone/>
            </a:pPr>
            <a:endParaRPr lang="zh-CN" altLang="en-US" dirty="0"/>
          </a:p>
        </p:txBody>
      </p:sp>
      <p:sp>
        <p:nvSpPr>
          <p:cNvPr id="2" name="标题 1"/>
          <p:cNvSpPr>
            <a:spLocks noGrp="1"/>
          </p:cNvSpPr>
          <p:nvPr>
            <p:ph type="title"/>
          </p:nvPr>
        </p:nvSpPr>
        <p:spPr/>
        <p:txBody>
          <a:bodyPr>
            <a:normAutofit/>
          </a:bodyPr>
          <a:lstStyle/>
          <a:p>
            <a:pPr lvl="1" algn="l" rtl="0">
              <a:spcBef>
                <a:spcPct val="0"/>
              </a:spcBef>
            </a:pPr>
            <a:r>
              <a:rPr lang="en-US" altLang="zh-CN" sz="4100" b="1" dirty="0" smtClean="0">
                <a:effectLst>
                  <a:outerShdw blurRad="38100" dist="38100" dir="2700000" algn="tl">
                    <a:srgbClr val="000000">
                      <a:alpha val="43137"/>
                    </a:srgbClr>
                  </a:outerShdw>
                </a:effectLst>
              </a:rPr>
              <a:t>1.1  </a:t>
            </a:r>
            <a:r>
              <a:rPr lang="zh-CN" altLang="zh-CN" sz="4100" b="1" dirty="0" smtClean="0">
                <a:effectLst>
                  <a:outerShdw blurRad="38100" dist="38100" dir="2700000" algn="tl">
                    <a:srgbClr val="000000">
                      <a:alpha val="43137"/>
                    </a:srgbClr>
                  </a:outerShdw>
                </a:effectLst>
              </a:rPr>
              <a:t>数据库系统的基本概念</a:t>
            </a:r>
            <a:endParaRPr lang="zh-CN" altLang="en-US" sz="4100" dirty="0">
              <a:effectLst>
                <a:outerShdw blurRad="38100" dist="38100" dir="2700000" algn="tl">
                  <a:srgbClr val="000000">
                    <a:alpha val="43137"/>
                  </a:srgbClr>
                </a:outerShdw>
              </a:effectLst>
              <a:latin typeface="+mj-ea"/>
              <a:ea typeface="+mj-ea"/>
            </a:endParaRPr>
          </a:p>
        </p:txBody>
      </p:sp>
    </p:spTree>
    <p:extLst>
      <p:ext uri="{BB962C8B-B14F-4D97-AF65-F5344CB8AC3E}">
        <p14:creationId xmlns:p14="http://schemas.microsoft.com/office/powerpoint/2010/main" val="2978947945"/>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0">
              <a:buNone/>
            </a:pPr>
            <a:r>
              <a:rPr lang="en-US" altLang="zh-CN" sz="2400" dirty="0" smtClean="0"/>
              <a:t>3</a:t>
            </a:r>
            <a:r>
              <a:rPr lang="zh-CN" altLang="zh-CN" sz="2400" dirty="0"/>
              <a:t>．数据控制功能。可以管理工作组中使用、编辑数据的权限，完成数据安全性、完整性及一致性的定义与检查，还可以保证数据库在多个用户间正常使用。</a:t>
            </a:r>
          </a:p>
          <a:p>
            <a:pPr marL="109728" indent="0">
              <a:buNone/>
            </a:pPr>
            <a:r>
              <a:rPr lang="en-US" altLang="zh-CN" sz="2400" dirty="0"/>
              <a:t>4</a:t>
            </a:r>
            <a:r>
              <a:rPr lang="zh-CN" altLang="zh-CN" sz="2400" dirty="0"/>
              <a:t>．数据维护功能。包括数据库中初始数据的装载，数据库的转储、重组、性能监控、系统恢复等功能，它们大都由</a:t>
            </a:r>
            <a:r>
              <a:rPr lang="en-US" altLang="zh-CN" sz="2400" dirty="0"/>
              <a:t>RDBMS</a:t>
            </a:r>
            <a:r>
              <a:rPr lang="zh-CN" altLang="zh-CN" sz="2400" dirty="0"/>
              <a:t>中的实用程序来完成</a:t>
            </a:r>
            <a:r>
              <a:rPr lang="zh-CN" altLang="zh-CN" sz="2400" dirty="0" smtClean="0"/>
              <a:t>。</a:t>
            </a:r>
            <a:endParaRPr lang="en-US" altLang="zh-CN" sz="2400" dirty="0" smtClean="0"/>
          </a:p>
          <a:p>
            <a:pPr marL="109728" indent="0">
              <a:buNone/>
            </a:pPr>
            <a:endParaRPr lang="zh-CN" altLang="zh-CN" sz="2400" dirty="0"/>
          </a:p>
        </p:txBody>
      </p:sp>
      <p:sp>
        <p:nvSpPr>
          <p:cNvPr id="2" name="标题 1"/>
          <p:cNvSpPr>
            <a:spLocks noGrp="1"/>
          </p:cNvSpPr>
          <p:nvPr>
            <p:ph type="title"/>
          </p:nvPr>
        </p:nvSpPr>
        <p:spPr/>
        <p:txBody>
          <a:bodyPr>
            <a:normAutofit/>
          </a:bodyPr>
          <a:lstStyle/>
          <a:p>
            <a:r>
              <a:rPr lang="en-US" altLang="zh-CN" dirty="0" smtClean="0">
                <a:effectLst>
                  <a:outerShdw blurRad="38100" dist="38100" dir="2700000" algn="tl">
                    <a:srgbClr val="000000">
                      <a:alpha val="43137"/>
                    </a:srgbClr>
                  </a:outerShdw>
                </a:effectLst>
              </a:rPr>
              <a:t>1.3  </a:t>
            </a:r>
            <a:r>
              <a:rPr lang="zh-CN" altLang="en-US" dirty="0" smtClean="0">
                <a:effectLst>
                  <a:outerShdw blurRad="38100" dist="38100" dir="2700000" algn="tl">
                    <a:srgbClr val="000000">
                      <a:alpha val="43137"/>
                    </a:srgbClr>
                  </a:outerShdw>
                </a:effectLst>
              </a:rPr>
              <a:t>关系</a:t>
            </a:r>
            <a:r>
              <a:rPr lang="zh-CN" altLang="zh-CN" dirty="0" smtClean="0">
                <a:effectLst>
                  <a:outerShdw blurRad="38100" dist="38100" dir="2700000" algn="tl">
                    <a:srgbClr val="000000">
                      <a:alpha val="43137"/>
                    </a:srgbClr>
                  </a:outerShdw>
                </a:effectLst>
              </a:rPr>
              <a:t>数据</a:t>
            </a:r>
            <a:r>
              <a:rPr lang="zh-CN" altLang="en-US" dirty="0" smtClean="0">
                <a:effectLst>
                  <a:outerShdw blurRad="38100" dist="38100" dir="2700000" algn="tl">
                    <a:srgbClr val="000000">
                      <a:alpha val="43137"/>
                    </a:srgbClr>
                  </a:outerShdw>
                </a:effectLst>
              </a:rPr>
              <a:t>库系统</a:t>
            </a:r>
            <a:endParaRPr lang="zh-CN" altLang="zh-CN"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02135728"/>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0">
              <a:buNone/>
            </a:pPr>
            <a:r>
              <a:rPr lang="en-US" altLang="zh-CN" sz="2400" b="1" dirty="0"/>
              <a:t>1.3.4 </a:t>
            </a:r>
            <a:r>
              <a:rPr lang="zh-CN" altLang="zh-CN" sz="2400" b="1" dirty="0"/>
              <a:t>常见的关系数据库管理系统及</a:t>
            </a:r>
            <a:r>
              <a:rPr lang="zh-CN" altLang="zh-CN" sz="2400" b="1" dirty="0" smtClean="0"/>
              <a:t>分类</a:t>
            </a:r>
            <a:endParaRPr lang="en-US" altLang="zh-CN" sz="2400" b="1" dirty="0" smtClean="0"/>
          </a:p>
          <a:p>
            <a:pPr marL="109728" indent="612000">
              <a:buNone/>
            </a:pPr>
            <a:r>
              <a:rPr lang="zh-CN" altLang="zh-CN" sz="2400" dirty="0"/>
              <a:t>关系数据库有很多优点：有严格的理论基础、提供单一的数据结构、存取路径对用户透明等，因此关系数据库的使用非常普遍。目前，关系数据系统（</a:t>
            </a:r>
            <a:r>
              <a:rPr lang="en-US" altLang="zh-CN" sz="2400" dirty="0"/>
              <a:t>RDBMS</a:t>
            </a:r>
            <a:r>
              <a:rPr lang="zh-CN" altLang="zh-CN" sz="2400" dirty="0"/>
              <a:t>）的种类很多，常见的有</a:t>
            </a:r>
            <a:r>
              <a:rPr lang="en-US" altLang="zh-CN" sz="2400" dirty="0"/>
              <a:t>Oracle</a:t>
            </a:r>
            <a:r>
              <a:rPr lang="zh-CN" altLang="zh-CN" sz="2400" dirty="0"/>
              <a:t>、</a:t>
            </a:r>
            <a:r>
              <a:rPr lang="en-US" altLang="zh-CN" sz="2400" dirty="0"/>
              <a:t>DB2</a:t>
            </a:r>
            <a:r>
              <a:rPr lang="zh-CN" altLang="zh-CN" sz="2400" dirty="0"/>
              <a:t>、</a:t>
            </a:r>
            <a:r>
              <a:rPr lang="en-US" altLang="zh-CN" sz="2400" dirty="0"/>
              <a:t>Sybase</a:t>
            </a:r>
            <a:r>
              <a:rPr lang="zh-CN" altLang="zh-CN" sz="2400" dirty="0"/>
              <a:t>、</a:t>
            </a:r>
            <a:r>
              <a:rPr lang="en-US" altLang="zh-CN" sz="2400" dirty="0"/>
              <a:t>Informix</a:t>
            </a:r>
            <a:r>
              <a:rPr lang="zh-CN" altLang="zh-CN" sz="2400" dirty="0"/>
              <a:t>、</a:t>
            </a:r>
            <a:r>
              <a:rPr lang="en-US" altLang="zh-CN" sz="2400" dirty="0"/>
              <a:t>Ingres</a:t>
            </a:r>
            <a:r>
              <a:rPr lang="zh-CN" altLang="zh-CN" sz="2400" dirty="0"/>
              <a:t>、</a:t>
            </a:r>
            <a:r>
              <a:rPr lang="en-US" altLang="zh-CN" sz="2400" dirty="0"/>
              <a:t>RDB</a:t>
            </a:r>
            <a:r>
              <a:rPr lang="zh-CN" altLang="zh-CN" sz="2400" dirty="0"/>
              <a:t>、</a:t>
            </a:r>
            <a:r>
              <a:rPr lang="en-US" altLang="zh-CN" sz="2400" dirty="0"/>
              <a:t>SQL Server</a:t>
            </a:r>
            <a:r>
              <a:rPr lang="zh-CN" altLang="zh-CN" sz="2400" dirty="0"/>
              <a:t>、</a:t>
            </a:r>
            <a:r>
              <a:rPr lang="en-US" altLang="zh-CN" sz="2400" dirty="0"/>
              <a:t>Access</a:t>
            </a:r>
            <a:r>
              <a:rPr lang="zh-CN" altLang="zh-CN" sz="2400" dirty="0"/>
              <a:t>、</a:t>
            </a:r>
            <a:r>
              <a:rPr lang="en-US" altLang="zh-CN" sz="2400" dirty="0"/>
              <a:t>FoxPro</a:t>
            </a:r>
            <a:r>
              <a:rPr lang="zh-CN" altLang="zh-CN" sz="2400" dirty="0"/>
              <a:t>等系统。</a:t>
            </a:r>
            <a:endParaRPr lang="en-US" altLang="zh-CN" sz="2400" dirty="0" smtClean="0"/>
          </a:p>
          <a:p>
            <a:pPr marL="109728" indent="612000">
              <a:buNone/>
            </a:pPr>
            <a:r>
              <a:rPr lang="zh-CN" altLang="zh-CN" sz="2400" dirty="0" smtClean="0"/>
              <a:t>一</a:t>
            </a:r>
            <a:r>
              <a:rPr lang="zh-CN" altLang="zh-CN" sz="2400" dirty="0"/>
              <a:t>个数据库管理系统可定义为关系系统，它至少支持关系数据结构及选择、投影和连接运算。这是对关系数据系统的最低要求。按照</a:t>
            </a:r>
            <a:r>
              <a:rPr lang="en-US" altLang="zh-CN" sz="2400" dirty="0" err="1"/>
              <a:t>E.F.Codd</a:t>
            </a:r>
            <a:r>
              <a:rPr lang="zh-CN" altLang="zh-CN" sz="2400" dirty="0"/>
              <a:t>衡量关系系统的准则，可以把关系数据库系统分为三类</a:t>
            </a:r>
            <a:r>
              <a:rPr lang="zh-CN" altLang="zh-CN" sz="2400" dirty="0" smtClean="0"/>
              <a:t>：</a:t>
            </a:r>
            <a:endParaRPr lang="zh-CN" altLang="zh-CN" sz="2400" dirty="0"/>
          </a:p>
        </p:txBody>
      </p:sp>
      <p:sp>
        <p:nvSpPr>
          <p:cNvPr id="2" name="标题 1"/>
          <p:cNvSpPr>
            <a:spLocks noGrp="1"/>
          </p:cNvSpPr>
          <p:nvPr>
            <p:ph type="title"/>
          </p:nvPr>
        </p:nvSpPr>
        <p:spPr/>
        <p:txBody>
          <a:bodyPr>
            <a:normAutofit/>
          </a:bodyPr>
          <a:lstStyle/>
          <a:p>
            <a:r>
              <a:rPr lang="en-US" altLang="zh-CN" dirty="0">
                <a:effectLst>
                  <a:outerShdw blurRad="38100" dist="38100" dir="2700000" algn="tl">
                    <a:srgbClr val="000000">
                      <a:alpha val="43137"/>
                    </a:srgbClr>
                  </a:outerShdw>
                </a:effectLst>
              </a:rPr>
              <a:t>1.3  </a:t>
            </a:r>
            <a:r>
              <a:rPr lang="zh-CN" altLang="en-US" dirty="0">
                <a:effectLst>
                  <a:outerShdw blurRad="38100" dist="38100" dir="2700000" algn="tl">
                    <a:srgbClr val="000000">
                      <a:alpha val="43137"/>
                    </a:srgbClr>
                  </a:outerShdw>
                </a:effectLst>
              </a:rPr>
              <a:t>关系</a:t>
            </a:r>
            <a:r>
              <a:rPr lang="zh-CN" altLang="zh-CN" dirty="0">
                <a:effectLst>
                  <a:outerShdw blurRad="38100" dist="38100" dir="2700000" algn="tl">
                    <a:srgbClr val="000000">
                      <a:alpha val="43137"/>
                    </a:srgbClr>
                  </a:outerShdw>
                </a:effectLst>
              </a:rPr>
              <a:t>数据</a:t>
            </a:r>
            <a:r>
              <a:rPr lang="zh-CN" altLang="en-US" dirty="0">
                <a:effectLst>
                  <a:outerShdw blurRad="38100" dist="38100" dir="2700000" algn="tl">
                    <a:srgbClr val="000000">
                      <a:alpha val="43137"/>
                    </a:srgbClr>
                  </a:outerShdw>
                </a:effectLst>
              </a:rPr>
              <a:t>库系统</a:t>
            </a:r>
            <a:endParaRPr lang="zh-CN" altLang="zh-CN"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13124975"/>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0">
              <a:buNone/>
            </a:pPr>
            <a:r>
              <a:rPr lang="en-US" altLang="zh-CN" sz="2400" dirty="0"/>
              <a:t>1</a:t>
            </a:r>
            <a:r>
              <a:rPr lang="zh-CN" altLang="zh-CN" sz="2400" dirty="0"/>
              <a:t>．半关系型系统。这类系统大都采用关系作为基本数据结构，仅支持三种关系操作。但不提供完备数据子语言、数据独立性差。如</a:t>
            </a:r>
            <a:r>
              <a:rPr lang="en-US" altLang="zh-CN" sz="2400" dirty="0"/>
              <a:t>FoxBASE</a:t>
            </a:r>
            <a:r>
              <a:rPr lang="zh-CN" altLang="zh-CN" sz="2400" dirty="0"/>
              <a:t>、</a:t>
            </a:r>
            <a:r>
              <a:rPr lang="en-US" altLang="zh-CN" sz="2400" dirty="0"/>
              <a:t>FoxPro</a:t>
            </a:r>
            <a:r>
              <a:rPr lang="zh-CN" altLang="zh-CN" sz="2400" dirty="0"/>
              <a:t>就属于这类。</a:t>
            </a:r>
          </a:p>
          <a:p>
            <a:pPr marL="109728" indent="0">
              <a:buNone/>
            </a:pPr>
            <a:r>
              <a:rPr lang="en-US" altLang="zh-CN" sz="2400" dirty="0" smtClean="0"/>
              <a:t>2</a:t>
            </a:r>
            <a:r>
              <a:rPr lang="zh-CN" altLang="zh-CN" sz="2400" dirty="0"/>
              <a:t>．基本关系型系统。这类系统均采用关系作为基本数据结构，支持所有的关系代数操作，有完备的数据子语言，有一定的数据独立性，并有一定的空值处理能力，有视图功能，它满足</a:t>
            </a:r>
            <a:r>
              <a:rPr lang="en-US" altLang="zh-CN" sz="2400" dirty="0" err="1"/>
              <a:t>E.F.Codd</a:t>
            </a:r>
            <a:r>
              <a:rPr lang="zh-CN" altLang="zh-CN" sz="2400" dirty="0"/>
              <a:t>衡量关系系统的准则的大部分条件。目前，大多数关系数据库产品均属此类。如</a:t>
            </a:r>
            <a:r>
              <a:rPr lang="en-US" altLang="zh-CN" sz="2400" dirty="0"/>
              <a:t>DB2</a:t>
            </a:r>
            <a:r>
              <a:rPr lang="zh-CN" altLang="zh-CN" sz="2400" dirty="0"/>
              <a:t>、</a:t>
            </a:r>
            <a:r>
              <a:rPr lang="en-US" altLang="zh-CN" sz="2400" dirty="0"/>
              <a:t>Oracle</a:t>
            </a:r>
            <a:r>
              <a:rPr lang="zh-CN" altLang="zh-CN" sz="2400" dirty="0"/>
              <a:t>、</a:t>
            </a:r>
            <a:r>
              <a:rPr lang="en-US" altLang="zh-CN" sz="2400" dirty="0"/>
              <a:t>Sybase</a:t>
            </a:r>
            <a:r>
              <a:rPr lang="zh-CN" altLang="zh-CN" sz="2400" dirty="0"/>
              <a:t>等。</a:t>
            </a:r>
          </a:p>
          <a:p>
            <a:pPr marL="109728" indent="0">
              <a:buNone/>
            </a:pPr>
            <a:r>
              <a:rPr lang="en-US" altLang="zh-CN" sz="2400" dirty="0"/>
              <a:t>3</a:t>
            </a:r>
            <a:r>
              <a:rPr lang="zh-CN" altLang="zh-CN" sz="2400" dirty="0"/>
              <a:t>．完全关系型系统。这是一种理想化的系统，这类系统支持关系模型的所有特征。虽然</a:t>
            </a:r>
            <a:r>
              <a:rPr lang="en-US" altLang="zh-CN" sz="2400" dirty="0"/>
              <a:t>DB2</a:t>
            </a:r>
            <a:r>
              <a:rPr lang="zh-CN" altLang="zh-CN" sz="2400" dirty="0"/>
              <a:t>、</a:t>
            </a:r>
            <a:r>
              <a:rPr lang="en-US" altLang="zh-CN" sz="2400" dirty="0"/>
              <a:t>Oracle</a:t>
            </a:r>
            <a:r>
              <a:rPr lang="zh-CN" altLang="zh-CN" sz="2400" dirty="0"/>
              <a:t>等系统已经接近这个目标，但尚不属于完全关系型系统。</a:t>
            </a:r>
          </a:p>
        </p:txBody>
      </p:sp>
      <p:sp>
        <p:nvSpPr>
          <p:cNvPr id="2" name="标题 1"/>
          <p:cNvSpPr>
            <a:spLocks noGrp="1"/>
          </p:cNvSpPr>
          <p:nvPr>
            <p:ph type="title"/>
          </p:nvPr>
        </p:nvSpPr>
        <p:spPr/>
        <p:txBody>
          <a:bodyPr>
            <a:normAutofit/>
          </a:bodyPr>
          <a:lstStyle/>
          <a:p>
            <a:r>
              <a:rPr lang="en-US" altLang="zh-CN" dirty="0" smtClean="0">
                <a:effectLst>
                  <a:outerShdw blurRad="38100" dist="38100" dir="2700000" algn="tl">
                    <a:srgbClr val="000000">
                      <a:alpha val="43137"/>
                    </a:srgbClr>
                  </a:outerShdw>
                </a:effectLst>
              </a:rPr>
              <a:t>1.3  </a:t>
            </a:r>
            <a:r>
              <a:rPr lang="zh-CN" altLang="en-US" dirty="0" smtClean="0">
                <a:effectLst>
                  <a:outerShdw blurRad="38100" dist="38100" dir="2700000" algn="tl">
                    <a:srgbClr val="000000">
                      <a:alpha val="43137"/>
                    </a:srgbClr>
                  </a:outerShdw>
                </a:effectLst>
              </a:rPr>
              <a:t>关系</a:t>
            </a:r>
            <a:r>
              <a:rPr lang="zh-CN" altLang="zh-CN" dirty="0" smtClean="0">
                <a:effectLst>
                  <a:outerShdw blurRad="38100" dist="38100" dir="2700000" algn="tl">
                    <a:srgbClr val="000000">
                      <a:alpha val="43137"/>
                    </a:srgbClr>
                  </a:outerShdw>
                </a:effectLst>
              </a:rPr>
              <a:t>数据</a:t>
            </a:r>
            <a:r>
              <a:rPr lang="zh-CN" altLang="en-US" dirty="0" smtClean="0">
                <a:effectLst>
                  <a:outerShdw blurRad="38100" dist="38100" dir="2700000" algn="tl">
                    <a:srgbClr val="000000">
                      <a:alpha val="43137"/>
                    </a:srgbClr>
                  </a:outerShdw>
                </a:effectLst>
              </a:rPr>
              <a:t>库系统</a:t>
            </a:r>
            <a:endParaRPr lang="zh-CN" altLang="zh-CN"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331122703"/>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0">
              <a:buNone/>
            </a:pPr>
            <a:r>
              <a:rPr lang="en-US" altLang="zh-CN" sz="2400" b="1" dirty="0"/>
              <a:t>1.3.5 </a:t>
            </a:r>
            <a:r>
              <a:rPr lang="zh-CN" altLang="zh-CN" sz="2400" b="1" dirty="0"/>
              <a:t>关系数据库系统</a:t>
            </a:r>
            <a:r>
              <a:rPr lang="en-US" altLang="zh-CN" sz="2400" b="1" dirty="0"/>
              <a:t>——Access</a:t>
            </a:r>
            <a:endParaRPr lang="zh-CN" altLang="zh-CN" sz="2400" b="1" dirty="0"/>
          </a:p>
          <a:p>
            <a:pPr marL="109728" indent="612000">
              <a:buNone/>
            </a:pPr>
            <a:r>
              <a:rPr lang="en-US" altLang="zh-CN" sz="2400" dirty="0"/>
              <a:t>Microsoft Access</a:t>
            </a:r>
            <a:r>
              <a:rPr lang="zh-CN" altLang="zh-CN" sz="2400" dirty="0"/>
              <a:t>是</a:t>
            </a:r>
            <a:r>
              <a:rPr lang="en-US" altLang="zh-CN" sz="2400" dirty="0"/>
              <a:t>Microsoft Office </a:t>
            </a:r>
            <a:r>
              <a:rPr lang="zh-CN" altLang="zh-CN" sz="2400" dirty="0"/>
              <a:t>组件中重要的组成部分，是目前较为流行的关系数据库管理系统。它具有大型数据库的一些基本功能，支持事务处理功能，具有多用户管理功能，支持数据压缩、备份和恢复功能，能够保证数据的安全性。</a:t>
            </a:r>
          </a:p>
          <a:p>
            <a:pPr marL="109728" indent="612000">
              <a:buNone/>
            </a:pPr>
            <a:r>
              <a:rPr lang="en-US" altLang="zh-CN" sz="2400" dirty="0"/>
              <a:t>Access</a:t>
            </a:r>
            <a:r>
              <a:rPr lang="zh-CN" altLang="zh-CN" sz="2400" dirty="0"/>
              <a:t>不仅是数据库管理系统，而且还是一个功能强大的开发工具，具有良好的二次开发支持特性</a:t>
            </a:r>
            <a:r>
              <a:rPr lang="en-US" altLang="zh-CN" sz="2400" dirty="0"/>
              <a:t>,</a:t>
            </a:r>
            <a:r>
              <a:rPr lang="zh-CN" altLang="zh-CN" sz="2400" dirty="0"/>
              <a:t>有许多软件开发者把它作为主要的开发工具。与其他的数据库管理系统相比，</a:t>
            </a:r>
            <a:r>
              <a:rPr lang="en-US" altLang="zh-CN" sz="2400" dirty="0"/>
              <a:t>Access</a:t>
            </a:r>
            <a:r>
              <a:rPr lang="zh-CN" altLang="zh-CN" sz="2400" dirty="0"/>
              <a:t>更加简单易学，一个普通的计算机用户即可掌握并使用它。</a:t>
            </a:r>
          </a:p>
        </p:txBody>
      </p:sp>
      <p:sp>
        <p:nvSpPr>
          <p:cNvPr id="2" name="标题 1"/>
          <p:cNvSpPr>
            <a:spLocks noGrp="1"/>
          </p:cNvSpPr>
          <p:nvPr>
            <p:ph type="title"/>
          </p:nvPr>
        </p:nvSpPr>
        <p:spPr/>
        <p:txBody>
          <a:bodyPr>
            <a:normAutofit/>
          </a:bodyPr>
          <a:lstStyle/>
          <a:p>
            <a:r>
              <a:rPr lang="en-US" altLang="zh-CN" dirty="0" smtClean="0">
                <a:effectLst>
                  <a:outerShdw blurRad="38100" dist="38100" dir="2700000" algn="tl">
                    <a:srgbClr val="000000">
                      <a:alpha val="43137"/>
                    </a:srgbClr>
                  </a:outerShdw>
                </a:effectLst>
              </a:rPr>
              <a:t>1.3  </a:t>
            </a:r>
            <a:r>
              <a:rPr lang="zh-CN" altLang="en-US" dirty="0" smtClean="0">
                <a:effectLst>
                  <a:outerShdw blurRad="38100" dist="38100" dir="2700000" algn="tl">
                    <a:srgbClr val="000000">
                      <a:alpha val="43137"/>
                    </a:srgbClr>
                  </a:outerShdw>
                </a:effectLst>
              </a:rPr>
              <a:t>关系</a:t>
            </a:r>
            <a:r>
              <a:rPr lang="zh-CN" altLang="zh-CN" dirty="0" smtClean="0">
                <a:effectLst>
                  <a:outerShdw blurRad="38100" dist="38100" dir="2700000" algn="tl">
                    <a:srgbClr val="000000">
                      <a:alpha val="43137"/>
                    </a:srgbClr>
                  </a:outerShdw>
                </a:effectLst>
              </a:rPr>
              <a:t>数据</a:t>
            </a:r>
            <a:r>
              <a:rPr lang="zh-CN" altLang="en-US" dirty="0" smtClean="0">
                <a:effectLst>
                  <a:outerShdw blurRad="38100" dist="38100" dir="2700000" algn="tl">
                    <a:srgbClr val="000000">
                      <a:alpha val="43137"/>
                    </a:srgbClr>
                  </a:outerShdw>
                </a:effectLst>
              </a:rPr>
              <a:t>库系统</a:t>
            </a:r>
            <a:endParaRPr lang="zh-CN" altLang="zh-CN"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21510574"/>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为了操作数据库中的数据，我们必须使用数据库管理系统软件支持的数据库语言。不同的关系数据库管理系统提供不同的数据库语言，称为该关系数据库管理系统的宿主语言。</a:t>
            </a:r>
            <a:r>
              <a:rPr lang="en-US" altLang="zh-CN" sz="2400" dirty="0"/>
              <a:t>Access</a:t>
            </a:r>
            <a:r>
              <a:rPr lang="zh-CN" altLang="zh-CN" sz="2400" dirty="0"/>
              <a:t>的宿主语言是</a:t>
            </a:r>
            <a:r>
              <a:rPr lang="en-US" altLang="zh-CN" sz="2400" dirty="0"/>
              <a:t>VBA</a:t>
            </a:r>
            <a:r>
              <a:rPr lang="zh-CN" altLang="zh-CN" sz="2400" dirty="0"/>
              <a:t>（</a:t>
            </a:r>
            <a:r>
              <a:rPr lang="en-US" altLang="zh-CN" sz="2400" dirty="0"/>
              <a:t>Visual Basic Application</a:t>
            </a:r>
            <a:r>
              <a:rPr lang="zh-CN" altLang="zh-CN" sz="2400" dirty="0"/>
              <a:t>），同时支持结构化查询语言</a:t>
            </a:r>
            <a:r>
              <a:rPr lang="en-US" altLang="zh-CN" sz="2400" dirty="0"/>
              <a:t>SQL</a:t>
            </a:r>
            <a:r>
              <a:rPr lang="zh-CN" altLang="zh-CN" sz="2400" dirty="0"/>
              <a:t>（</a:t>
            </a:r>
            <a:r>
              <a:rPr lang="en-US" altLang="zh-CN" sz="2400" dirty="0"/>
              <a:t>Structured Query Language</a:t>
            </a:r>
            <a:r>
              <a:rPr lang="zh-CN" altLang="zh-CN" sz="2400" dirty="0"/>
              <a:t>）。</a:t>
            </a:r>
            <a:r>
              <a:rPr lang="en-US" altLang="zh-CN" sz="2400" dirty="0"/>
              <a:t>SQL</a:t>
            </a:r>
            <a:r>
              <a:rPr lang="zh-CN" altLang="zh-CN" sz="2400" dirty="0"/>
              <a:t>语言被美国国家标准局（</a:t>
            </a:r>
            <a:r>
              <a:rPr lang="en-US" altLang="zh-CN" sz="2400" dirty="0"/>
              <a:t>American National Standard Institute</a:t>
            </a:r>
            <a:r>
              <a:rPr lang="zh-CN" altLang="zh-CN" sz="2400" dirty="0"/>
              <a:t>，简称</a:t>
            </a:r>
            <a:r>
              <a:rPr lang="en-US" altLang="zh-CN" sz="2400" dirty="0"/>
              <a:t>ANSI</a:t>
            </a:r>
            <a:r>
              <a:rPr lang="zh-CN" altLang="zh-CN" sz="2400" dirty="0"/>
              <a:t>）和国际标准化组织（</a:t>
            </a:r>
            <a:r>
              <a:rPr lang="en-US" altLang="zh-CN" sz="2400" dirty="0"/>
              <a:t>International Organization for Standardization</a:t>
            </a:r>
            <a:r>
              <a:rPr lang="zh-CN" altLang="zh-CN" sz="2400" dirty="0"/>
              <a:t>，简称</a:t>
            </a:r>
            <a:r>
              <a:rPr lang="en-US" altLang="zh-CN" sz="2400" dirty="0"/>
              <a:t>ISO</a:t>
            </a:r>
            <a:r>
              <a:rPr lang="zh-CN" altLang="zh-CN" sz="2400" dirty="0"/>
              <a:t>）批准采纳为关系数据库系统标准语言。目前，各种关系数据库管理系统均支持</a:t>
            </a:r>
            <a:r>
              <a:rPr lang="en-US" altLang="zh-CN" sz="2400" dirty="0"/>
              <a:t>SQL</a:t>
            </a:r>
            <a:r>
              <a:rPr lang="zh-CN" altLang="zh-CN" sz="2400" dirty="0"/>
              <a:t>。</a:t>
            </a:r>
          </a:p>
          <a:p>
            <a:pPr marL="109728" indent="0">
              <a:buNone/>
            </a:pPr>
            <a:endParaRPr lang="zh-CN" altLang="zh-CN" sz="2400" dirty="0"/>
          </a:p>
        </p:txBody>
      </p:sp>
      <p:sp>
        <p:nvSpPr>
          <p:cNvPr id="2" name="标题 1"/>
          <p:cNvSpPr>
            <a:spLocks noGrp="1"/>
          </p:cNvSpPr>
          <p:nvPr>
            <p:ph type="title"/>
          </p:nvPr>
        </p:nvSpPr>
        <p:spPr/>
        <p:txBody>
          <a:bodyPr>
            <a:normAutofit/>
          </a:bodyPr>
          <a:lstStyle/>
          <a:p>
            <a:r>
              <a:rPr lang="en-US" altLang="zh-CN" dirty="0" smtClean="0">
                <a:effectLst>
                  <a:outerShdw blurRad="38100" dist="38100" dir="2700000" algn="tl">
                    <a:srgbClr val="000000">
                      <a:alpha val="43137"/>
                    </a:srgbClr>
                  </a:outerShdw>
                </a:effectLst>
              </a:rPr>
              <a:t>1.4  </a:t>
            </a:r>
            <a:r>
              <a:rPr lang="zh-CN" altLang="zh-CN" dirty="0" smtClean="0">
                <a:effectLst>
                  <a:outerShdw blurRad="38100" dist="38100" dir="2700000" algn="tl">
                    <a:srgbClr val="000000">
                      <a:alpha val="43137"/>
                    </a:srgbClr>
                  </a:outerShdw>
                </a:effectLst>
              </a:rPr>
              <a:t>关系数据库</a:t>
            </a:r>
            <a:r>
              <a:rPr lang="zh-CN" altLang="zh-CN" dirty="0">
                <a:effectLst>
                  <a:outerShdw blurRad="38100" dist="38100" dir="2700000" algn="tl">
                    <a:srgbClr val="000000">
                      <a:alpha val="43137"/>
                    </a:srgbClr>
                  </a:outerShdw>
                </a:effectLst>
              </a:rPr>
              <a:t>标准语言</a:t>
            </a:r>
            <a:r>
              <a:rPr lang="en-US" altLang="zh-CN" dirty="0" smtClean="0">
                <a:effectLst>
                  <a:outerShdw blurRad="38100" dist="38100" dir="2700000" algn="tl">
                    <a:srgbClr val="000000">
                      <a:alpha val="43137"/>
                    </a:srgbClr>
                  </a:outerShdw>
                </a:effectLst>
              </a:rPr>
              <a:t>SQL</a:t>
            </a:r>
            <a:endParaRPr lang="zh-CN" altLang="zh-CN"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109912844"/>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0">
              <a:buNone/>
            </a:pPr>
            <a:r>
              <a:rPr lang="en-US" altLang="zh-CN" sz="2400" b="1" dirty="0"/>
              <a:t>1.4.1 SQL</a:t>
            </a:r>
            <a:r>
              <a:rPr lang="zh-CN" altLang="zh-CN" sz="2400" b="1" dirty="0"/>
              <a:t>的特点</a:t>
            </a:r>
          </a:p>
          <a:p>
            <a:pPr marL="109728" indent="612000">
              <a:buNone/>
            </a:pPr>
            <a:r>
              <a:rPr lang="en-US" altLang="zh-CN" sz="2400" dirty="0"/>
              <a:t>SQL</a:t>
            </a:r>
            <a:r>
              <a:rPr lang="zh-CN" altLang="zh-CN" sz="2400" dirty="0"/>
              <a:t>虽然被称为结构化查询语言，但是它的功能不仅仅包括查询。实际上</a:t>
            </a:r>
            <a:r>
              <a:rPr lang="en-US" altLang="zh-CN" sz="2400" dirty="0"/>
              <a:t>SQL</a:t>
            </a:r>
            <a:r>
              <a:rPr lang="zh-CN" altLang="zh-CN" sz="2400" dirty="0"/>
              <a:t>语言集数据定义、数据操纵、数据查询和数据控制功能于一体，充分体现了关系数据语言的优点，其特点如下</a:t>
            </a:r>
            <a:r>
              <a:rPr lang="zh-CN" altLang="zh-CN" sz="2400" dirty="0" smtClean="0"/>
              <a:t>：</a:t>
            </a:r>
            <a:endParaRPr lang="en-US" altLang="zh-CN" sz="2400" dirty="0" smtClean="0"/>
          </a:p>
          <a:p>
            <a:pPr marL="109728" indent="0">
              <a:buNone/>
            </a:pPr>
            <a:r>
              <a:rPr lang="en-US" altLang="zh-CN" sz="2400" dirty="0"/>
              <a:t>1</a:t>
            </a:r>
            <a:r>
              <a:rPr lang="zh-CN" altLang="zh-CN" sz="2400" dirty="0"/>
              <a:t>．</a:t>
            </a:r>
            <a:r>
              <a:rPr lang="en-US" altLang="zh-CN" sz="2400" dirty="0"/>
              <a:t>SQL</a:t>
            </a:r>
            <a:r>
              <a:rPr lang="zh-CN" altLang="zh-CN" sz="2400" dirty="0"/>
              <a:t>是一种功能齐全的数据库语言</a:t>
            </a:r>
          </a:p>
          <a:p>
            <a:pPr marL="109728" indent="0">
              <a:buNone/>
            </a:pPr>
            <a:r>
              <a:rPr lang="en-US" altLang="zh-CN" sz="2400" dirty="0"/>
              <a:t>2</a:t>
            </a:r>
            <a:r>
              <a:rPr lang="zh-CN" altLang="zh-CN" sz="2400" dirty="0"/>
              <a:t>．</a:t>
            </a:r>
            <a:r>
              <a:rPr lang="en-US" altLang="zh-CN" sz="2400" dirty="0"/>
              <a:t>SQL</a:t>
            </a:r>
            <a:r>
              <a:rPr lang="zh-CN" altLang="zh-CN" sz="2400" dirty="0"/>
              <a:t>是高度非过程化的语言</a:t>
            </a:r>
          </a:p>
          <a:p>
            <a:pPr marL="109728" indent="0">
              <a:buNone/>
            </a:pPr>
            <a:r>
              <a:rPr lang="en-US" altLang="zh-CN" sz="2400" dirty="0"/>
              <a:t>3</a:t>
            </a:r>
            <a:r>
              <a:rPr lang="zh-CN" altLang="zh-CN" sz="2400" dirty="0"/>
              <a:t>．</a:t>
            </a:r>
            <a:r>
              <a:rPr lang="en-US" altLang="zh-CN" sz="2400" dirty="0"/>
              <a:t>SQL</a:t>
            </a:r>
            <a:r>
              <a:rPr lang="zh-CN" altLang="zh-CN" sz="2400" dirty="0"/>
              <a:t>语言简洁，易学易用</a:t>
            </a:r>
          </a:p>
          <a:p>
            <a:pPr marL="109728" indent="0">
              <a:buNone/>
            </a:pPr>
            <a:r>
              <a:rPr lang="en-US" altLang="zh-CN" sz="2400" dirty="0"/>
              <a:t>4</a:t>
            </a:r>
            <a:r>
              <a:rPr lang="zh-CN" altLang="zh-CN" sz="2400" dirty="0"/>
              <a:t>．语言共享</a:t>
            </a:r>
          </a:p>
          <a:p>
            <a:pPr marL="109728" indent="0">
              <a:buNone/>
            </a:pPr>
            <a:endParaRPr lang="zh-CN" altLang="zh-CN" sz="2400" dirty="0"/>
          </a:p>
        </p:txBody>
      </p:sp>
      <p:sp>
        <p:nvSpPr>
          <p:cNvPr id="2" name="标题 1"/>
          <p:cNvSpPr>
            <a:spLocks noGrp="1"/>
          </p:cNvSpPr>
          <p:nvPr>
            <p:ph type="title"/>
          </p:nvPr>
        </p:nvSpPr>
        <p:spPr/>
        <p:txBody>
          <a:bodyPr>
            <a:normAutofit/>
          </a:bodyPr>
          <a:lstStyle/>
          <a:p>
            <a:r>
              <a:rPr lang="en-US" altLang="zh-CN" dirty="0" smtClean="0">
                <a:effectLst>
                  <a:outerShdw blurRad="38100" dist="38100" dir="2700000" algn="tl">
                    <a:srgbClr val="000000">
                      <a:alpha val="43137"/>
                    </a:srgbClr>
                  </a:outerShdw>
                </a:effectLst>
              </a:rPr>
              <a:t>1.4  </a:t>
            </a:r>
            <a:r>
              <a:rPr lang="zh-CN" altLang="zh-CN" dirty="0" smtClean="0">
                <a:effectLst>
                  <a:outerShdw blurRad="38100" dist="38100" dir="2700000" algn="tl">
                    <a:srgbClr val="000000">
                      <a:alpha val="43137"/>
                    </a:srgbClr>
                  </a:outerShdw>
                </a:effectLst>
              </a:rPr>
              <a:t>关系数据库</a:t>
            </a:r>
            <a:r>
              <a:rPr lang="zh-CN" altLang="zh-CN" dirty="0">
                <a:effectLst>
                  <a:outerShdw blurRad="38100" dist="38100" dir="2700000" algn="tl">
                    <a:srgbClr val="000000">
                      <a:alpha val="43137"/>
                    </a:srgbClr>
                  </a:outerShdw>
                </a:effectLst>
              </a:rPr>
              <a:t>标准语言</a:t>
            </a:r>
            <a:r>
              <a:rPr lang="en-US" altLang="zh-CN" dirty="0" smtClean="0">
                <a:effectLst>
                  <a:outerShdw blurRad="38100" dist="38100" dir="2700000" algn="tl">
                    <a:srgbClr val="000000">
                      <a:alpha val="43137"/>
                    </a:srgbClr>
                  </a:outerShdw>
                </a:effectLst>
              </a:rPr>
              <a:t>SQL</a:t>
            </a:r>
            <a:endParaRPr lang="zh-CN" altLang="zh-CN"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328954140"/>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0">
              <a:buNone/>
            </a:pPr>
            <a:r>
              <a:rPr lang="en-US" altLang="zh-CN" sz="2400" b="1" dirty="0"/>
              <a:t>1.4.2  SQL</a:t>
            </a:r>
            <a:r>
              <a:rPr lang="zh-CN" altLang="zh-CN" sz="2400" b="1" dirty="0"/>
              <a:t>的数据查询和数据操作功能</a:t>
            </a:r>
          </a:p>
          <a:p>
            <a:pPr marL="109728" indent="612000">
              <a:buNone/>
            </a:pPr>
            <a:r>
              <a:rPr lang="en-US" altLang="zh-CN" sz="2400" dirty="0"/>
              <a:t>Access</a:t>
            </a:r>
            <a:r>
              <a:rPr lang="zh-CN" altLang="zh-CN" sz="2400" dirty="0"/>
              <a:t>关系数据库管理系统把</a:t>
            </a:r>
            <a:r>
              <a:rPr lang="en-US" altLang="zh-CN" sz="2400" dirty="0"/>
              <a:t>VBA</a:t>
            </a:r>
            <a:r>
              <a:rPr lang="zh-CN" altLang="zh-CN" sz="2400" dirty="0"/>
              <a:t>作为宿主语言，同时全面支持</a:t>
            </a:r>
            <a:r>
              <a:rPr lang="en-US" altLang="zh-CN" sz="2400" dirty="0"/>
              <a:t>SQL</a:t>
            </a:r>
            <a:r>
              <a:rPr lang="zh-CN" altLang="zh-CN" sz="2400" dirty="0"/>
              <a:t>，并允许将</a:t>
            </a:r>
            <a:r>
              <a:rPr lang="en-US" altLang="zh-CN" sz="2400" dirty="0"/>
              <a:t>SQL</a:t>
            </a:r>
            <a:r>
              <a:rPr lang="zh-CN" altLang="zh-CN" sz="2400" dirty="0"/>
              <a:t>作为子语言嵌套在</a:t>
            </a:r>
            <a:r>
              <a:rPr lang="en-US" altLang="zh-CN" sz="2400" dirty="0"/>
              <a:t>VBA</a:t>
            </a:r>
            <a:r>
              <a:rPr lang="zh-CN" altLang="zh-CN" sz="2400" dirty="0"/>
              <a:t>中使用。</a:t>
            </a:r>
            <a:r>
              <a:rPr lang="en-US" altLang="zh-CN" sz="2400" dirty="0"/>
              <a:t>SQL</a:t>
            </a:r>
            <a:r>
              <a:rPr lang="zh-CN" altLang="zh-CN" sz="2400" dirty="0"/>
              <a:t>语言具有数据定义、数据操作、数据查询、数据控制等功能。在</a:t>
            </a:r>
            <a:r>
              <a:rPr lang="en-US" altLang="zh-CN" sz="2400" dirty="0"/>
              <a:t>Access</a:t>
            </a:r>
            <a:r>
              <a:rPr lang="zh-CN" altLang="zh-CN" sz="2400" dirty="0"/>
              <a:t>中，使用</a:t>
            </a:r>
            <a:r>
              <a:rPr lang="en-US" altLang="zh-CN" sz="2400" dirty="0"/>
              <a:t>SQL</a:t>
            </a:r>
            <a:r>
              <a:rPr lang="zh-CN" altLang="zh-CN" sz="2400" dirty="0"/>
              <a:t>主要体现在查询对象的创建过程中</a:t>
            </a:r>
            <a:r>
              <a:rPr lang="zh-CN" altLang="zh-CN" sz="2400" dirty="0" smtClean="0"/>
              <a:t>。</a:t>
            </a:r>
            <a:endParaRPr lang="en-US" altLang="zh-CN" sz="2400" dirty="0" smtClean="0"/>
          </a:p>
          <a:p>
            <a:pPr marL="109728" indent="0">
              <a:buNone/>
            </a:pPr>
            <a:r>
              <a:rPr lang="en-US" altLang="zh-CN" sz="2400" dirty="0"/>
              <a:t>1</a:t>
            </a:r>
            <a:r>
              <a:rPr lang="zh-CN" altLang="zh-CN" sz="2400" dirty="0"/>
              <a:t>．数据查询</a:t>
            </a:r>
          </a:p>
          <a:p>
            <a:pPr marL="109728" indent="612000">
              <a:buNone/>
            </a:pPr>
            <a:r>
              <a:rPr lang="en-US" altLang="zh-CN" sz="2400" dirty="0"/>
              <a:t>SQL</a:t>
            </a:r>
            <a:r>
              <a:rPr lang="zh-CN" altLang="zh-CN" sz="2400" dirty="0"/>
              <a:t>语言提供</a:t>
            </a:r>
            <a:r>
              <a:rPr lang="en-US" altLang="zh-CN" sz="2400" dirty="0"/>
              <a:t>SELECT</a:t>
            </a:r>
            <a:r>
              <a:rPr lang="zh-CN" altLang="zh-CN" sz="2400" dirty="0"/>
              <a:t>语句进行数据库的查询，其主要功能是实现数据源数据的筛选、投影和连接操作，并能够完成筛选字段重命名、多数据源数据组合、分类汇总等具体操作。在</a:t>
            </a:r>
            <a:r>
              <a:rPr lang="en-US" altLang="zh-CN" sz="2400" dirty="0"/>
              <a:t>Access</a:t>
            </a:r>
            <a:r>
              <a:rPr lang="zh-CN" altLang="zh-CN" sz="2400" dirty="0"/>
              <a:t>中，使用</a:t>
            </a:r>
            <a:r>
              <a:rPr lang="en-US" altLang="zh-CN" sz="2400" dirty="0"/>
              <a:t>SQL</a:t>
            </a:r>
            <a:r>
              <a:rPr lang="zh-CN" altLang="zh-CN" sz="2400" dirty="0"/>
              <a:t>创建的查询有联合查询、传递查询、数据定义查询和子查询。</a:t>
            </a:r>
          </a:p>
        </p:txBody>
      </p:sp>
      <p:sp>
        <p:nvSpPr>
          <p:cNvPr id="2" name="标题 1"/>
          <p:cNvSpPr>
            <a:spLocks noGrp="1"/>
          </p:cNvSpPr>
          <p:nvPr>
            <p:ph type="title"/>
          </p:nvPr>
        </p:nvSpPr>
        <p:spPr/>
        <p:txBody>
          <a:bodyPr>
            <a:normAutofit/>
          </a:bodyPr>
          <a:lstStyle/>
          <a:p>
            <a:r>
              <a:rPr lang="en-US" altLang="zh-CN" dirty="0" smtClean="0">
                <a:effectLst>
                  <a:outerShdw blurRad="38100" dist="38100" dir="2700000" algn="tl">
                    <a:srgbClr val="000000">
                      <a:alpha val="43137"/>
                    </a:srgbClr>
                  </a:outerShdw>
                </a:effectLst>
              </a:rPr>
              <a:t>1.4  </a:t>
            </a:r>
            <a:r>
              <a:rPr lang="zh-CN" altLang="zh-CN" dirty="0" smtClean="0">
                <a:effectLst>
                  <a:outerShdw blurRad="38100" dist="38100" dir="2700000" algn="tl">
                    <a:srgbClr val="000000">
                      <a:alpha val="43137"/>
                    </a:srgbClr>
                  </a:outerShdw>
                </a:effectLst>
              </a:rPr>
              <a:t>关系数据库</a:t>
            </a:r>
            <a:r>
              <a:rPr lang="zh-CN" altLang="zh-CN" dirty="0">
                <a:effectLst>
                  <a:outerShdw blurRad="38100" dist="38100" dir="2700000" algn="tl">
                    <a:srgbClr val="000000">
                      <a:alpha val="43137"/>
                    </a:srgbClr>
                  </a:outerShdw>
                </a:effectLst>
              </a:rPr>
              <a:t>标准语言</a:t>
            </a:r>
            <a:r>
              <a:rPr lang="en-US" altLang="zh-CN" dirty="0" smtClean="0">
                <a:effectLst>
                  <a:outerShdw blurRad="38100" dist="38100" dir="2700000" algn="tl">
                    <a:srgbClr val="000000">
                      <a:alpha val="43137"/>
                    </a:srgbClr>
                  </a:outerShdw>
                </a:effectLst>
              </a:rPr>
              <a:t>SQL</a:t>
            </a:r>
            <a:endParaRPr lang="zh-CN" altLang="zh-CN"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133100132"/>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0">
              <a:buNone/>
            </a:pPr>
            <a:r>
              <a:rPr lang="en-US" altLang="zh-CN" sz="2400" dirty="0"/>
              <a:t>SELECT</a:t>
            </a:r>
            <a:r>
              <a:rPr lang="zh-CN" altLang="zh-CN" sz="2400" dirty="0"/>
              <a:t>语句的一般格式：</a:t>
            </a:r>
          </a:p>
          <a:p>
            <a:pPr marL="109728" indent="0">
              <a:buNone/>
            </a:pPr>
            <a:r>
              <a:rPr lang="en-US" altLang="zh-CN" sz="2000" dirty="0" smtClean="0"/>
              <a:t>    SELECT </a:t>
            </a:r>
            <a:r>
              <a:rPr lang="en-US" altLang="zh-CN" sz="2000" dirty="0"/>
              <a:t>[ALL|DISTINCT] &lt;</a:t>
            </a:r>
            <a:r>
              <a:rPr lang="zh-CN" altLang="zh-CN" sz="2000" dirty="0"/>
              <a:t>目标列表达式</a:t>
            </a:r>
            <a:r>
              <a:rPr lang="en-US" altLang="zh-CN" sz="2000" dirty="0"/>
              <a:t>&gt;[,&lt;</a:t>
            </a:r>
            <a:r>
              <a:rPr lang="zh-CN" altLang="zh-CN" sz="2000" dirty="0"/>
              <a:t>目标列表达式</a:t>
            </a:r>
            <a:r>
              <a:rPr lang="en-US" altLang="zh-CN" sz="2000" dirty="0"/>
              <a:t>&gt;]... </a:t>
            </a:r>
            <a:endParaRPr lang="zh-CN" altLang="zh-CN" sz="2000" dirty="0"/>
          </a:p>
          <a:p>
            <a:pPr marL="109728" indent="0">
              <a:buNone/>
            </a:pPr>
            <a:r>
              <a:rPr lang="en-US" altLang="zh-CN" sz="2000" dirty="0" smtClean="0"/>
              <a:t>    FROM </a:t>
            </a:r>
            <a:r>
              <a:rPr lang="en-US" altLang="zh-CN" sz="2000" dirty="0"/>
              <a:t>&lt;</a:t>
            </a:r>
            <a:r>
              <a:rPr lang="zh-CN" altLang="zh-CN" sz="2000" dirty="0"/>
              <a:t>表名或视图名</a:t>
            </a:r>
            <a:r>
              <a:rPr lang="en-US" altLang="zh-CN" sz="2000" dirty="0"/>
              <a:t>&gt;[,&lt;</a:t>
            </a:r>
            <a:r>
              <a:rPr lang="zh-CN" altLang="zh-CN" sz="2000" dirty="0"/>
              <a:t>表名或视图名</a:t>
            </a:r>
            <a:r>
              <a:rPr lang="en-US" altLang="zh-CN" sz="2000" dirty="0"/>
              <a:t>&gt;] ... </a:t>
            </a:r>
            <a:endParaRPr lang="zh-CN" altLang="zh-CN" sz="2000" dirty="0"/>
          </a:p>
          <a:p>
            <a:pPr marL="109728" indent="0">
              <a:buNone/>
            </a:pPr>
            <a:r>
              <a:rPr lang="en-US" altLang="zh-CN" sz="2000" dirty="0" smtClean="0"/>
              <a:t>    [</a:t>
            </a:r>
            <a:r>
              <a:rPr lang="en-US" altLang="zh-CN" sz="2000" dirty="0"/>
              <a:t>WHERE &lt;</a:t>
            </a:r>
            <a:r>
              <a:rPr lang="zh-CN" altLang="zh-CN" sz="2000" dirty="0"/>
              <a:t>条件表达式</a:t>
            </a:r>
            <a:r>
              <a:rPr lang="en-US" altLang="zh-CN" sz="2000" dirty="0"/>
              <a:t>&gt;] </a:t>
            </a:r>
            <a:endParaRPr lang="zh-CN" altLang="zh-CN" sz="2000" dirty="0"/>
          </a:p>
          <a:p>
            <a:pPr marL="109728" indent="0">
              <a:buNone/>
            </a:pPr>
            <a:r>
              <a:rPr lang="en-US" altLang="zh-CN" sz="2000" dirty="0" smtClean="0"/>
              <a:t>    [</a:t>
            </a:r>
            <a:r>
              <a:rPr lang="en-US" altLang="zh-CN" sz="2000" dirty="0"/>
              <a:t>GROUP BY &lt;</a:t>
            </a:r>
            <a:r>
              <a:rPr lang="zh-CN" altLang="zh-CN" sz="2000" dirty="0"/>
              <a:t>列名</a:t>
            </a:r>
            <a:r>
              <a:rPr lang="en-US" altLang="zh-CN" sz="2000" dirty="0"/>
              <a:t>1&gt;[HAVING &lt;</a:t>
            </a:r>
            <a:r>
              <a:rPr lang="zh-CN" altLang="zh-CN" sz="2000" dirty="0"/>
              <a:t>条件表达式</a:t>
            </a:r>
            <a:r>
              <a:rPr lang="en-US" altLang="zh-CN" sz="2000" dirty="0"/>
              <a:t>&gt;]] </a:t>
            </a:r>
            <a:endParaRPr lang="zh-CN" altLang="zh-CN" sz="2000" dirty="0"/>
          </a:p>
          <a:p>
            <a:pPr marL="109728" indent="0">
              <a:buNone/>
            </a:pPr>
            <a:r>
              <a:rPr lang="en-US" altLang="zh-CN" sz="2000" dirty="0" smtClean="0"/>
              <a:t>    [</a:t>
            </a:r>
            <a:r>
              <a:rPr lang="en-US" altLang="zh-CN" sz="2000" dirty="0"/>
              <a:t>ORDER BY &lt;</a:t>
            </a:r>
            <a:r>
              <a:rPr lang="zh-CN" altLang="zh-CN" sz="2000" dirty="0"/>
              <a:t>列名</a:t>
            </a:r>
            <a:r>
              <a:rPr lang="en-US" altLang="zh-CN" sz="2000" dirty="0"/>
              <a:t>2&gt; [ASC|DESC</a:t>
            </a:r>
            <a:r>
              <a:rPr lang="en-US" altLang="zh-CN" sz="2000" dirty="0" smtClean="0"/>
              <a:t>]];</a:t>
            </a:r>
          </a:p>
          <a:p>
            <a:pPr marL="109728" indent="0">
              <a:buNone/>
            </a:pPr>
            <a:r>
              <a:rPr lang="zh-CN" altLang="zh-CN" sz="2400" dirty="0"/>
              <a:t>语句的功能是：根据</a:t>
            </a:r>
            <a:r>
              <a:rPr lang="en-US" altLang="zh-CN" sz="2400" dirty="0"/>
              <a:t>WHERE</a:t>
            </a:r>
            <a:r>
              <a:rPr lang="zh-CN" altLang="zh-CN" sz="2400" dirty="0"/>
              <a:t>子句中的条件表达式，从指定的基本表或视图中找出满足条件的记录，按</a:t>
            </a:r>
            <a:r>
              <a:rPr lang="en-US" altLang="zh-CN" sz="2400" dirty="0"/>
              <a:t>SELECT</a:t>
            </a:r>
            <a:r>
              <a:rPr lang="zh-CN" altLang="zh-CN" sz="2400" dirty="0"/>
              <a:t>子句中的目标列表达式选出记录中的目标列，形成结果表。如果有</a:t>
            </a:r>
            <a:r>
              <a:rPr lang="en-US" altLang="zh-CN" sz="2400" dirty="0"/>
              <a:t>ORDER BY</a:t>
            </a:r>
            <a:r>
              <a:rPr lang="zh-CN" altLang="zh-CN" sz="2400" dirty="0"/>
              <a:t>子句，则结果表要根据指定的</a:t>
            </a:r>
            <a:r>
              <a:rPr lang="en-US" altLang="zh-CN" sz="2400" dirty="0"/>
              <a:t>&lt;</a:t>
            </a:r>
            <a:r>
              <a:rPr lang="zh-CN" altLang="zh-CN" sz="2400" dirty="0"/>
              <a:t>列名</a:t>
            </a:r>
            <a:r>
              <a:rPr lang="en-US" altLang="zh-CN" sz="2400" dirty="0"/>
              <a:t>2&gt;</a:t>
            </a:r>
            <a:r>
              <a:rPr lang="zh-CN" altLang="zh-CN" sz="2400" dirty="0"/>
              <a:t>的值按升序或降序排序。如果有</a:t>
            </a:r>
            <a:r>
              <a:rPr lang="en-US" altLang="zh-CN" sz="2400" dirty="0"/>
              <a:t>GROUP BY</a:t>
            </a:r>
            <a:r>
              <a:rPr lang="zh-CN" altLang="zh-CN" sz="2400" dirty="0"/>
              <a:t>子句，则将结果表按</a:t>
            </a:r>
            <a:r>
              <a:rPr lang="en-US" altLang="zh-CN" sz="2400" dirty="0"/>
              <a:t>&lt;</a:t>
            </a:r>
            <a:r>
              <a:rPr lang="zh-CN" altLang="zh-CN" sz="2400" dirty="0"/>
              <a:t>列名</a:t>
            </a:r>
            <a:r>
              <a:rPr lang="en-US" altLang="zh-CN" sz="2400" dirty="0"/>
              <a:t>1&gt;</a:t>
            </a:r>
            <a:r>
              <a:rPr lang="zh-CN" altLang="zh-CN" sz="2400" dirty="0"/>
              <a:t>的值进行分组，该属性列值相等的记录为一个组。如果</a:t>
            </a:r>
            <a:r>
              <a:rPr lang="en-US" altLang="zh-CN" sz="2400" dirty="0"/>
              <a:t>GROUP</a:t>
            </a:r>
            <a:r>
              <a:rPr lang="zh-CN" altLang="zh-CN" sz="2400" dirty="0"/>
              <a:t>子句带</a:t>
            </a:r>
            <a:r>
              <a:rPr lang="en-US" altLang="zh-CN" sz="2400" dirty="0"/>
              <a:t>HAVING</a:t>
            </a:r>
            <a:r>
              <a:rPr lang="zh-CN" altLang="zh-CN" sz="2400" dirty="0"/>
              <a:t>短语，则只有满足指定条件的记录才会被输出。</a:t>
            </a:r>
          </a:p>
        </p:txBody>
      </p:sp>
      <p:sp>
        <p:nvSpPr>
          <p:cNvPr id="2" name="标题 1"/>
          <p:cNvSpPr>
            <a:spLocks noGrp="1"/>
          </p:cNvSpPr>
          <p:nvPr>
            <p:ph type="title"/>
          </p:nvPr>
        </p:nvSpPr>
        <p:spPr/>
        <p:txBody>
          <a:bodyPr>
            <a:normAutofit/>
          </a:bodyPr>
          <a:lstStyle/>
          <a:p>
            <a:r>
              <a:rPr lang="en-US" altLang="zh-CN" dirty="0" smtClean="0">
                <a:effectLst>
                  <a:outerShdw blurRad="38100" dist="38100" dir="2700000" algn="tl">
                    <a:srgbClr val="000000">
                      <a:alpha val="43137"/>
                    </a:srgbClr>
                  </a:outerShdw>
                </a:effectLst>
              </a:rPr>
              <a:t>1.4  </a:t>
            </a:r>
            <a:r>
              <a:rPr lang="zh-CN" altLang="zh-CN" dirty="0" smtClean="0">
                <a:effectLst>
                  <a:outerShdw blurRad="38100" dist="38100" dir="2700000" algn="tl">
                    <a:srgbClr val="000000">
                      <a:alpha val="43137"/>
                    </a:srgbClr>
                  </a:outerShdw>
                </a:effectLst>
              </a:rPr>
              <a:t>关系数据库</a:t>
            </a:r>
            <a:r>
              <a:rPr lang="zh-CN" altLang="zh-CN" dirty="0">
                <a:effectLst>
                  <a:outerShdw blurRad="38100" dist="38100" dir="2700000" algn="tl">
                    <a:srgbClr val="000000">
                      <a:alpha val="43137"/>
                    </a:srgbClr>
                  </a:outerShdw>
                </a:effectLst>
              </a:rPr>
              <a:t>标准语言</a:t>
            </a:r>
            <a:r>
              <a:rPr lang="en-US" altLang="zh-CN" dirty="0" smtClean="0">
                <a:effectLst>
                  <a:outerShdw blurRad="38100" dist="38100" dir="2700000" algn="tl">
                    <a:srgbClr val="000000">
                      <a:alpha val="43137"/>
                    </a:srgbClr>
                  </a:outerShdw>
                </a:effectLst>
              </a:rPr>
              <a:t>SQL</a:t>
            </a:r>
            <a:endParaRPr lang="zh-CN" altLang="zh-CN"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013063786"/>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0">
              <a:buNone/>
            </a:pPr>
            <a:r>
              <a:rPr lang="zh-CN" altLang="zh-CN" sz="2400" dirty="0"/>
              <a:t>例如：</a:t>
            </a:r>
            <a:r>
              <a:rPr lang="en-US" altLang="zh-CN" sz="2400" dirty="0"/>
              <a:t>Access</a:t>
            </a:r>
            <a:r>
              <a:rPr lang="zh-CN" altLang="zh-CN" sz="2400" dirty="0"/>
              <a:t>中有如下</a:t>
            </a:r>
            <a:r>
              <a:rPr lang="en-US" altLang="zh-CN" sz="2400" dirty="0"/>
              <a:t>SQL</a:t>
            </a:r>
            <a:r>
              <a:rPr lang="zh-CN" altLang="zh-CN" sz="2400" dirty="0"/>
              <a:t>查询： </a:t>
            </a:r>
          </a:p>
          <a:p>
            <a:pPr marL="109728" indent="0">
              <a:buNone/>
            </a:pPr>
            <a:r>
              <a:rPr lang="en-US" altLang="zh-CN" sz="2000" dirty="0" smtClean="0"/>
              <a:t>    SELECT </a:t>
            </a:r>
            <a:r>
              <a:rPr lang="zh-CN" altLang="zh-CN" sz="2000" dirty="0" smtClean="0"/>
              <a:t>课程设置表</a:t>
            </a:r>
            <a:r>
              <a:rPr lang="en-US" altLang="zh-CN" sz="2000" dirty="0" smtClean="0"/>
              <a:t>.</a:t>
            </a:r>
            <a:r>
              <a:rPr lang="zh-CN" altLang="zh-CN" sz="2000" dirty="0" smtClean="0"/>
              <a:t>课程</a:t>
            </a:r>
            <a:r>
              <a:rPr lang="zh-CN" altLang="zh-CN" sz="2000" dirty="0"/>
              <a:t>代码</a:t>
            </a:r>
            <a:r>
              <a:rPr lang="en-US" altLang="zh-CN" sz="2000" dirty="0"/>
              <a:t>, </a:t>
            </a:r>
            <a:r>
              <a:rPr lang="zh-CN" altLang="zh-CN" sz="2000" dirty="0" smtClean="0"/>
              <a:t>课程设置表</a:t>
            </a:r>
            <a:r>
              <a:rPr lang="en-US" altLang="zh-CN" sz="2000" dirty="0" smtClean="0"/>
              <a:t>.</a:t>
            </a:r>
            <a:r>
              <a:rPr lang="zh-CN" altLang="zh-CN" sz="2000" dirty="0" smtClean="0"/>
              <a:t>课程</a:t>
            </a:r>
            <a:r>
              <a:rPr lang="zh-CN" altLang="zh-CN" sz="2000" dirty="0"/>
              <a:t>名称</a:t>
            </a:r>
            <a:r>
              <a:rPr lang="en-US" altLang="zh-CN" sz="2000" dirty="0"/>
              <a:t>, </a:t>
            </a:r>
            <a:r>
              <a:rPr lang="zh-CN" altLang="zh-CN" sz="2000" dirty="0" smtClean="0"/>
              <a:t>课程设置表</a:t>
            </a:r>
            <a:r>
              <a:rPr lang="en-US" altLang="zh-CN" sz="2000" dirty="0" smtClean="0"/>
              <a:t>.</a:t>
            </a:r>
            <a:r>
              <a:rPr lang="zh-CN" altLang="zh-CN" sz="2000" dirty="0" smtClean="0"/>
              <a:t>学时</a:t>
            </a:r>
            <a:r>
              <a:rPr lang="en-US" altLang="zh-CN" sz="2000" dirty="0"/>
              <a:t>, </a:t>
            </a:r>
            <a:r>
              <a:rPr lang="zh-CN" altLang="zh-CN" sz="2000" dirty="0" smtClean="0"/>
              <a:t>课程设置表</a:t>
            </a:r>
            <a:r>
              <a:rPr lang="en-US" altLang="zh-CN" sz="2000" dirty="0" smtClean="0"/>
              <a:t>.</a:t>
            </a:r>
            <a:r>
              <a:rPr lang="zh-CN" altLang="zh-CN" sz="2000" dirty="0" smtClean="0"/>
              <a:t>学分</a:t>
            </a:r>
            <a:endParaRPr lang="zh-CN" altLang="zh-CN" sz="2000" dirty="0"/>
          </a:p>
          <a:p>
            <a:pPr marL="109728" indent="0">
              <a:buNone/>
            </a:pPr>
            <a:r>
              <a:rPr lang="en-US" altLang="zh-CN" sz="2000" dirty="0" smtClean="0"/>
              <a:t>    FROM </a:t>
            </a:r>
            <a:r>
              <a:rPr lang="zh-CN" altLang="zh-CN" sz="2000" dirty="0"/>
              <a:t>课程设置表</a:t>
            </a:r>
          </a:p>
          <a:p>
            <a:pPr marL="109728" indent="0">
              <a:buNone/>
            </a:pPr>
            <a:r>
              <a:rPr lang="en-US" altLang="zh-CN" sz="2000" dirty="0" smtClean="0"/>
              <a:t>    WHERE (((</a:t>
            </a:r>
            <a:r>
              <a:rPr lang="zh-CN" altLang="zh-CN" sz="2000" dirty="0" smtClean="0"/>
              <a:t>课程设置表</a:t>
            </a:r>
            <a:r>
              <a:rPr lang="en-US" altLang="zh-CN" sz="2000" dirty="0" smtClean="0"/>
              <a:t>.</a:t>
            </a:r>
            <a:r>
              <a:rPr lang="zh-CN" altLang="zh-CN" sz="2000" dirty="0" smtClean="0"/>
              <a:t>学分</a:t>
            </a:r>
            <a:r>
              <a:rPr lang="en-US" altLang="zh-CN" sz="2000" dirty="0"/>
              <a:t>)&gt;4))</a:t>
            </a:r>
            <a:endParaRPr lang="zh-CN" altLang="zh-CN" sz="2000" dirty="0"/>
          </a:p>
          <a:p>
            <a:pPr marL="109728" indent="0">
              <a:buNone/>
            </a:pPr>
            <a:r>
              <a:rPr lang="en-US" altLang="zh-CN" sz="2000" dirty="0" smtClean="0"/>
              <a:t>    ORDER </a:t>
            </a:r>
            <a:r>
              <a:rPr lang="en-US" altLang="zh-CN" sz="2000" dirty="0"/>
              <a:t>BY </a:t>
            </a:r>
            <a:r>
              <a:rPr lang="zh-CN" altLang="zh-CN" sz="2000" dirty="0"/>
              <a:t>课程设置表</a:t>
            </a:r>
            <a:r>
              <a:rPr lang="en-US" altLang="zh-CN" sz="2000" dirty="0"/>
              <a:t>.</a:t>
            </a:r>
            <a:r>
              <a:rPr lang="zh-CN" altLang="zh-CN" sz="2000" dirty="0" smtClean="0"/>
              <a:t>学时</a:t>
            </a:r>
            <a:r>
              <a:rPr lang="en-US" altLang="zh-CN" sz="2000" dirty="0" smtClean="0"/>
              <a:t> </a:t>
            </a:r>
            <a:r>
              <a:rPr lang="en-US" altLang="zh-CN" sz="2000" dirty="0"/>
              <a:t>DESC</a:t>
            </a:r>
            <a:r>
              <a:rPr lang="en-US" altLang="zh-CN" sz="2000" dirty="0" smtClean="0"/>
              <a:t>;</a:t>
            </a:r>
          </a:p>
          <a:p>
            <a:pPr marL="109728" indent="612000">
              <a:buNone/>
            </a:pPr>
            <a:r>
              <a:rPr lang="zh-CN" altLang="en-US" sz="2400" dirty="0" smtClean="0"/>
              <a:t>其结果是从课程设置表中找出学分大于</a:t>
            </a:r>
            <a:r>
              <a:rPr lang="en-US" altLang="zh-CN" sz="2400" dirty="0" smtClean="0"/>
              <a:t>4</a:t>
            </a:r>
            <a:r>
              <a:rPr lang="zh-CN" altLang="en-US" sz="2400" dirty="0" smtClean="0"/>
              <a:t>的课程的课程代码、课程名称、学时、学分，并按照学时的降序输出。</a:t>
            </a:r>
            <a:endParaRPr lang="en-US" altLang="zh-CN" sz="2400" dirty="0" smtClean="0"/>
          </a:p>
          <a:p>
            <a:pPr marL="109728" indent="612000">
              <a:buNone/>
            </a:pPr>
            <a:endParaRPr lang="zh-CN" altLang="zh-CN" sz="2400" dirty="0"/>
          </a:p>
        </p:txBody>
      </p:sp>
      <p:sp>
        <p:nvSpPr>
          <p:cNvPr id="2" name="标题 1"/>
          <p:cNvSpPr>
            <a:spLocks noGrp="1"/>
          </p:cNvSpPr>
          <p:nvPr>
            <p:ph type="title"/>
          </p:nvPr>
        </p:nvSpPr>
        <p:spPr/>
        <p:txBody>
          <a:bodyPr>
            <a:normAutofit/>
          </a:bodyPr>
          <a:lstStyle/>
          <a:p>
            <a:r>
              <a:rPr lang="en-US" altLang="zh-CN" dirty="0" smtClean="0">
                <a:effectLst>
                  <a:outerShdw blurRad="38100" dist="38100" dir="2700000" algn="tl">
                    <a:srgbClr val="000000">
                      <a:alpha val="43137"/>
                    </a:srgbClr>
                  </a:outerShdw>
                </a:effectLst>
              </a:rPr>
              <a:t>1.4  </a:t>
            </a:r>
            <a:r>
              <a:rPr lang="zh-CN" altLang="zh-CN" dirty="0" smtClean="0">
                <a:effectLst>
                  <a:outerShdw blurRad="38100" dist="38100" dir="2700000" algn="tl">
                    <a:srgbClr val="000000">
                      <a:alpha val="43137"/>
                    </a:srgbClr>
                  </a:outerShdw>
                </a:effectLst>
              </a:rPr>
              <a:t>关系数据库</a:t>
            </a:r>
            <a:r>
              <a:rPr lang="zh-CN" altLang="zh-CN" dirty="0">
                <a:effectLst>
                  <a:outerShdw blurRad="38100" dist="38100" dir="2700000" algn="tl">
                    <a:srgbClr val="000000">
                      <a:alpha val="43137"/>
                    </a:srgbClr>
                  </a:outerShdw>
                </a:effectLst>
              </a:rPr>
              <a:t>标准语言</a:t>
            </a:r>
            <a:r>
              <a:rPr lang="en-US" altLang="zh-CN" dirty="0" smtClean="0">
                <a:effectLst>
                  <a:outerShdw blurRad="38100" dist="38100" dir="2700000" algn="tl">
                    <a:srgbClr val="000000">
                      <a:alpha val="43137"/>
                    </a:srgbClr>
                  </a:outerShdw>
                </a:effectLst>
              </a:rPr>
              <a:t>SQL</a:t>
            </a:r>
            <a:endParaRPr lang="zh-CN" altLang="zh-CN"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867756144"/>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en-US" altLang="zh-CN" sz="2400" dirty="0"/>
              <a:t>SELECT</a:t>
            </a:r>
            <a:r>
              <a:rPr lang="zh-CN" altLang="zh-CN" sz="2400" dirty="0"/>
              <a:t>语句既可以完成简单的单表查询，也可以完成复杂的连接查询和嵌套查询。</a:t>
            </a:r>
          </a:p>
          <a:p>
            <a:pPr marL="109728" indent="612000">
              <a:buNone/>
            </a:pPr>
            <a:r>
              <a:rPr lang="en-US" altLang="zh-CN" sz="2400" dirty="0"/>
              <a:t>Access</a:t>
            </a:r>
            <a:r>
              <a:rPr lang="zh-CN" altLang="zh-CN" sz="2400" dirty="0"/>
              <a:t>中所有的查询操作都可以采用</a:t>
            </a:r>
            <a:r>
              <a:rPr lang="en-US" altLang="zh-CN" sz="2400" dirty="0"/>
              <a:t>SQL</a:t>
            </a:r>
            <a:r>
              <a:rPr lang="zh-CN" altLang="zh-CN" sz="2400" dirty="0"/>
              <a:t>语句来完成。实际上在查询设计视图中建立一个查询对象就是生成一条</a:t>
            </a:r>
            <a:r>
              <a:rPr lang="en-US" altLang="zh-CN" sz="2400" dirty="0"/>
              <a:t>SQL</a:t>
            </a:r>
            <a:r>
              <a:rPr lang="zh-CN" altLang="zh-CN" sz="2400" dirty="0"/>
              <a:t>语句，在查询设计视图中对查询对象所做的任何修改都会导致对应的</a:t>
            </a:r>
            <a:r>
              <a:rPr lang="en-US" altLang="zh-CN" sz="2400" dirty="0"/>
              <a:t>SQL</a:t>
            </a:r>
            <a:r>
              <a:rPr lang="zh-CN" altLang="zh-CN" sz="2400" dirty="0"/>
              <a:t>语句发生变化。</a:t>
            </a:r>
          </a:p>
        </p:txBody>
      </p:sp>
      <p:sp>
        <p:nvSpPr>
          <p:cNvPr id="2" name="标题 1"/>
          <p:cNvSpPr>
            <a:spLocks noGrp="1"/>
          </p:cNvSpPr>
          <p:nvPr>
            <p:ph type="title"/>
          </p:nvPr>
        </p:nvSpPr>
        <p:spPr/>
        <p:txBody>
          <a:bodyPr>
            <a:normAutofit/>
          </a:bodyPr>
          <a:lstStyle/>
          <a:p>
            <a:r>
              <a:rPr lang="en-US" altLang="zh-CN" dirty="0" smtClean="0">
                <a:effectLst>
                  <a:outerShdw blurRad="38100" dist="38100" dir="2700000" algn="tl">
                    <a:srgbClr val="000000">
                      <a:alpha val="43137"/>
                    </a:srgbClr>
                  </a:outerShdw>
                </a:effectLst>
              </a:rPr>
              <a:t>1.4  </a:t>
            </a:r>
            <a:r>
              <a:rPr lang="zh-CN" altLang="zh-CN" dirty="0" smtClean="0">
                <a:effectLst>
                  <a:outerShdw blurRad="38100" dist="38100" dir="2700000" algn="tl">
                    <a:srgbClr val="000000">
                      <a:alpha val="43137"/>
                    </a:srgbClr>
                  </a:outerShdw>
                </a:effectLst>
              </a:rPr>
              <a:t>关系数据库</a:t>
            </a:r>
            <a:r>
              <a:rPr lang="zh-CN" altLang="zh-CN" dirty="0">
                <a:effectLst>
                  <a:outerShdw blurRad="38100" dist="38100" dir="2700000" algn="tl">
                    <a:srgbClr val="000000">
                      <a:alpha val="43137"/>
                    </a:srgbClr>
                  </a:outerShdw>
                </a:effectLst>
              </a:rPr>
              <a:t>标准语言</a:t>
            </a:r>
            <a:r>
              <a:rPr lang="en-US" altLang="zh-CN" dirty="0" smtClean="0">
                <a:effectLst>
                  <a:outerShdw blurRad="38100" dist="38100" dir="2700000" algn="tl">
                    <a:srgbClr val="000000">
                      <a:alpha val="43137"/>
                    </a:srgbClr>
                  </a:outerShdw>
                </a:effectLst>
              </a:rPr>
              <a:t>SQL</a:t>
            </a:r>
            <a:endParaRPr lang="zh-CN" altLang="zh-CN"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416634502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marL="0" indent="0">
              <a:buNone/>
            </a:pPr>
            <a:r>
              <a:rPr lang="en-US" altLang="zh-CN" sz="2400" b="1" dirty="0" smtClean="0"/>
              <a:t>4</a:t>
            </a:r>
            <a:r>
              <a:rPr lang="zh-CN" altLang="zh-CN" sz="2400" b="1" dirty="0"/>
              <a:t>．数据库管理员（</a:t>
            </a:r>
            <a:r>
              <a:rPr lang="en-US" altLang="zh-CN" sz="2400" b="1" dirty="0" err="1"/>
              <a:t>DataBase</a:t>
            </a:r>
            <a:r>
              <a:rPr lang="en-US" altLang="zh-CN" sz="2400" b="1" dirty="0"/>
              <a:t> Administrator</a:t>
            </a:r>
            <a:r>
              <a:rPr lang="zh-CN" altLang="zh-CN" sz="2400" b="1" dirty="0"/>
              <a:t>，简称</a:t>
            </a:r>
            <a:r>
              <a:rPr lang="en-US" altLang="zh-CN" sz="2400" b="1" dirty="0"/>
              <a:t>DBA</a:t>
            </a:r>
            <a:r>
              <a:rPr lang="zh-CN" altLang="zh-CN" sz="2400" b="1" dirty="0" smtClean="0"/>
              <a:t>）</a:t>
            </a:r>
            <a:endParaRPr lang="en-US" altLang="zh-CN" sz="2400" b="1" dirty="0" smtClean="0"/>
          </a:p>
          <a:p>
            <a:pPr marL="0" indent="612000">
              <a:buNone/>
            </a:pPr>
            <a:r>
              <a:rPr lang="zh-CN" altLang="zh-CN" sz="2400" dirty="0"/>
              <a:t>由于数据库的共享性，因此对数据库的规划、设计、维护、监视等需要有专人管理，从事这方面工作的人员称为数据库管理员。其主要工作如下</a:t>
            </a:r>
            <a:r>
              <a:rPr lang="zh-CN" altLang="zh-CN" sz="2400" dirty="0" smtClean="0"/>
              <a:t>：</a:t>
            </a:r>
            <a:endParaRPr lang="en-US" altLang="zh-CN" sz="2400" dirty="0" smtClean="0"/>
          </a:p>
          <a:p>
            <a:r>
              <a:rPr lang="zh-CN" altLang="zh-CN" sz="2400" dirty="0" smtClean="0"/>
              <a:t>数据库设计</a:t>
            </a:r>
            <a:endParaRPr lang="zh-CN" altLang="zh-CN" sz="2400" dirty="0"/>
          </a:p>
          <a:p>
            <a:r>
              <a:rPr lang="zh-CN" altLang="zh-CN" sz="2400" dirty="0" smtClean="0"/>
              <a:t>数据库维护</a:t>
            </a:r>
            <a:endParaRPr lang="zh-CN" altLang="zh-CN" sz="2400" dirty="0"/>
          </a:p>
          <a:p>
            <a:r>
              <a:rPr lang="zh-CN" altLang="zh-CN" sz="2400" dirty="0" smtClean="0"/>
              <a:t>改善</a:t>
            </a:r>
            <a:r>
              <a:rPr lang="zh-CN" altLang="zh-CN" sz="2400" dirty="0"/>
              <a:t>系统性能，提高系统</a:t>
            </a:r>
            <a:r>
              <a:rPr lang="zh-CN" altLang="zh-CN" sz="2400" dirty="0" smtClean="0"/>
              <a:t>效率</a:t>
            </a:r>
            <a:endParaRPr lang="en-US" altLang="zh-CN" sz="2400" dirty="0"/>
          </a:p>
          <a:p>
            <a:pPr marL="0" indent="0">
              <a:buNone/>
            </a:pPr>
            <a:r>
              <a:rPr lang="en-US" altLang="zh-CN" sz="2400" b="1" dirty="0" smtClean="0"/>
              <a:t>5</a:t>
            </a:r>
            <a:r>
              <a:rPr lang="zh-CN" altLang="zh-CN" sz="2400" b="1" dirty="0"/>
              <a:t>．数据库系统（</a:t>
            </a:r>
            <a:r>
              <a:rPr lang="en-US" altLang="zh-CN" sz="2400" b="1" dirty="0" err="1"/>
              <a:t>DataBase</a:t>
            </a:r>
            <a:r>
              <a:rPr lang="en-US" altLang="zh-CN" sz="2400" b="1" dirty="0"/>
              <a:t> System</a:t>
            </a:r>
            <a:r>
              <a:rPr lang="zh-CN" altLang="zh-CN" sz="2400" b="1" dirty="0"/>
              <a:t>，简称</a:t>
            </a:r>
            <a:r>
              <a:rPr lang="en-US" altLang="zh-CN" sz="2400" b="1" dirty="0"/>
              <a:t>DBS</a:t>
            </a:r>
            <a:r>
              <a:rPr lang="zh-CN" altLang="zh-CN" sz="2400" b="1" dirty="0"/>
              <a:t>）</a:t>
            </a:r>
          </a:p>
          <a:p>
            <a:pPr marL="0" indent="612000">
              <a:buNone/>
            </a:pPr>
            <a:r>
              <a:rPr lang="zh-CN" altLang="zh-CN" sz="2400" dirty="0"/>
              <a:t>数据库系统通常是指带有数据库的计算机应用系统。它一般由数据库、数据库管理系统（及其开发工具）、应用系统、硬件系统、数据库管理员和用户组成。</a:t>
            </a:r>
            <a:endParaRPr lang="zh-CN" altLang="en-US" sz="2400" dirty="0"/>
          </a:p>
        </p:txBody>
      </p:sp>
      <p:sp>
        <p:nvSpPr>
          <p:cNvPr id="2" name="标题 1"/>
          <p:cNvSpPr>
            <a:spLocks noGrp="1"/>
          </p:cNvSpPr>
          <p:nvPr>
            <p:ph type="title"/>
          </p:nvPr>
        </p:nvSpPr>
        <p:spPr/>
        <p:txBody>
          <a:bodyPr>
            <a:normAutofit/>
          </a:bodyPr>
          <a:lstStyle/>
          <a:p>
            <a:pPr lvl="1" algn="l" rtl="0">
              <a:spcBef>
                <a:spcPct val="0"/>
              </a:spcBef>
            </a:pPr>
            <a:r>
              <a:rPr lang="en-US" altLang="zh-CN" sz="4100" b="1" dirty="0" smtClean="0">
                <a:effectLst>
                  <a:outerShdw blurRad="38100" dist="38100" dir="2700000" algn="tl">
                    <a:srgbClr val="000000">
                      <a:alpha val="43137"/>
                    </a:srgbClr>
                  </a:outerShdw>
                </a:effectLst>
              </a:rPr>
              <a:t>1.1  </a:t>
            </a:r>
            <a:r>
              <a:rPr lang="zh-CN" altLang="zh-CN" sz="4100" b="1" dirty="0" smtClean="0">
                <a:effectLst>
                  <a:outerShdw blurRad="38100" dist="38100" dir="2700000" algn="tl">
                    <a:srgbClr val="000000">
                      <a:alpha val="43137"/>
                    </a:srgbClr>
                  </a:outerShdw>
                </a:effectLst>
              </a:rPr>
              <a:t>数据库系统的基本概念</a:t>
            </a:r>
            <a:endParaRPr lang="zh-CN" altLang="en-US" sz="4100" dirty="0">
              <a:effectLst>
                <a:outerShdw blurRad="38100" dist="38100" dir="2700000" algn="tl">
                  <a:srgbClr val="000000">
                    <a:alpha val="43137"/>
                  </a:srgbClr>
                </a:outerShdw>
              </a:effectLst>
              <a:latin typeface="+mj-ea"/>
              <a:ea typeface="+mj-ea"/>
            </a:endParaRPr>
          </a:p>
        </p:txBody>
      </p:sp>
    </p:spTree>
    <p:extLst>
      <p:ext uri="{BB962C8B-B14F-4D97-AF65-F5344CB8AC3E}">
        <p14:creationId xmlns:p14="http://schemas.microsoft.com/office/powerpoint/2010/main" val="1932938415"/>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0">
              <a:buNone/>
            </a:pPr>
            <a:r>
              <a:rPr lang="en-US" altLang="zh-CN" sz="2400" dirty="0"/>
              <a:t>2</a:t>
            </a:r>
            <a:r>
              <a:rPr lang="zh-CN" altLang="zh-CN" sz="2400" dirty="0"/>
              <a:t>．数据操作</a:t>
            </a:r>
          </a:p>
          <a:p>
            <a:pPr marL="109728" indent="612000">
              <a:buNone/>
            </a:pPr>
            <a:r>
              <a:rPr lang="en-US" altLang="zh-CN" sz="2400" dirty="0"/>
              <a:t>SQL</a:t>
            </a:r>
            <a:r>
              <a:rPr lang="zh-CN" altLang="zh-CN" sz="2400" dirty="0"/>
              <a:t>的操作功能是指对数据库中数据的操作功能，包括数据的插入、修改和删除。</a:t>
            </a:r>
          </a:p>
          <a:p>
            <a:pPr marL="109728" indent="0">
              <a:buNone/>
            </a:pPr>
            <a:r>
              <a:rPr lang="zh-CN" altLang="zh-CN" sz="2400" dirty="0"/>
              <a:t>（</a:t>
            </a:r>
            <a:r>
              <a:rPr lang="en-US" altLang="zh-CN" sz="2400" dirty="0"/>
              <a:t>1</a:t>
            </a:r>
            <a:r>
              <a:rPr lang="zh-CN" altLang="zh-CN" sz="2400" dirty="0"/>
              <a:t>）插入数据。</a:t>
            </a:r>
            <a:r>
              <a:rPr lang="en-US" altLang="zh-CN" sz="2400" dirty="0"/>
              <a:t>SQL</a:t>
            </a:r>
            <a:r>
              <a:rPr lang="zh-CN" altLang="zh-CN" sz="2400" dirty="0"/>
              <a:t>的插入语句是</a:t>
            </a:r>
            <a:r>
              <a:rPr lang="en-US" altLang="zh-CN" sz="2400" dirty="0"/>
              <a:t>INSERT</a:t>
            </a:r>
            <a:r>
              <a:rPr lang="zh-CN" altLang="zh-CN" sz="2400" dirty="0"/>
              <a:t>，一般有两种格式。一种是插入一个元组，另一种是插入子查询结果。</a:t>
            </a:r>
          </a:p>
          <a:p>
            <a:pPr marL="109728" indent="0">
              <a:buNone/>
            </a:pPr>
            <a:r>
              <a:rPr lang="zh-CN" altLang="zh-CN" sz="2400" dirty="0"/>
              <a:t>插入一个元组的</a:t>
            </a:r>
            <a:r>
              <a:rPr lang="en-US" altLang="zh-CN" sz="2400" dirty="0"/>
              <a:t>INSERT</a:t>
            </a:r>
            <a:r>
              <a:rPr lang="zh-CN" altLang="zh-CN" sz="2400" dirty="0"/>
              <a:t>语句格式为：</a:t>
            </a:r>
          </a:p>
          <a:p>
            <a:pPr marL="109728" indent="0">
              <a:buNone/>
            </a:pPr>
            <a:r>
              <a:rPr lang="en-US" altLang="zh-CN" sz="2000" dirty="0" smtClean="0"/>
              <a:t>    INSERT  </a:t>
            </a:r>
            <a:r>
              <a:rPr lang="en-US" altLang="zh-CN" sz="2000" dirty="0"/>
              <a:t>INTO &lt;</a:t>
            </a:r>
            <a:r>
              <a:rPr lang="zh-CN" altLang="zh-CN" sz="2000" dirty="0"/>
              <a:t>表名</a:t>
            </a:r>
            <a:r>
              <a:rPr lang="en-US" altLang="zh-CN" sz="2000" dirty="0"/>
              <a:t>&gt; [(&lt;</a:t>
            </a:r>
            <a:r>
              <a:rPr lang="zh-CN" altLang="zh-CN" sz="2000" dirty="0"/>
              <a:t>列名</a:t>
            </a:r>
            <a:r>
              <a:rPr lang="en-US" altLang="zh-CN" sz="2000" dirty="0"/>
              <a:t>1&gt;[ ,&lt;</a:t>
            </a:r>
            <a:r>
              <a:rPr lang="zh-CN" altLang="zh-CN" sz="2000" dirty="0"/>
              <a:t>列名</a:t>
            </a:r>
            <a:r>
              <a:rPr lang="en-US" altLang="zh-CN" sz="2000" dirty="0"/>
              <a:t>2 &gt;…]) ]</a:t>
            </a:r>
            <a:endParaRPr lang="zh-CN" altLang="zh-CN" sz="2000" dirty="0"/>
          </a:p>
          <a:p>
            <a:pPr marL="109728" indent="0">
              <a:buNone/>
            </a:pPr>
            <a:r>
              <a:rPr lang="en-US" altLang="zh-CN" sz="2000" dirty="0" smtClean="0"/>
              <a:t>    VALUES </a:t>
            </a:r>
            <a:r>
              <a:rPr lang="en-US" altLang="zh-CN" sz="2000" dirty="0"/>
              <a:t>(&lt;</a:t>
            </a:r>
            <a:r>
              <a:rPr lang="zh-CN" altLang="zh-CN" sz="2000" dirty="0"/>
              <a:t>常量</a:t>
            </a:r>
            <a:r>
              <a:rPr lang="en-US" altLang="zh-CN" sz="2000" dirty="0"/>
              <a:t>1&gt; [ ,&lt;</a:t>
            </a:r>
            <a:r>
              <a:rPr lang="zh-CN" altLang="zh-CN" sz="2000" dirty="0"/>
              <a:t>常量</a:t>
            </a:r>
            <a:r>
              <a:rPr lang="en-US" altLang="zh-CN" sz="2000" dirty="0"/>
              <a:t>2 &gt;…])</a:t>
            </a:r>
            <a:endParaRPr lang="zh-CN" altLang="zh-CN" sz="2000" dirty="0"/>
          </a:p>
          <a:p>
            <a:pPr marL="109728" indent="612000">
              <a:buNone/>
            </a:pPr>
            <a:r>
              <a:rPr lang="zh-CN" altLang="zh-CN" sz="2400" dirty="0"/>
              <a:t>其功能是将新元组插入指定表中。其中属性列</a:t>
            </a:r>
            <a:r>
              <a:rPr lang="en-US" altLang="zh-CN" sz="2400" dirty="0"/>
              <a:t>1</a:t>
            </a:r>
            <a:r>
              <a:rPr lang="zh-CN" altLang="zh-CN" sz="2400" dirty="0"/>
              <a:t>的值为常量</a:t>
            </a:r>
            <a:r>
              <a:rPr lang="en-US" altLang="zh-CN" sz="2400" dirty="0"/>
              <a:t>1</a:t>
            </a:r>
            <a:r>
              <a:rPr lang="zh-CN" altLang="zh-CN" sz="2400" dirty="0"/>
              <a:t>，属性列</a:t>
            </a:r>
            <a:r>
              <a:rPr lang="en-US" altLang="zh-CN" sz="2400" dirty="0"/>
              <a:t>2</a:t>
            </a:r>
            <a:r>
              <a:rPr lang="zh-CN" altLang="zh-CN" sz="2400" dirty="0"/>
              <a:t>的值为常量</a:t>
            </a:r>
            <a:r>
              <a:rPr lang="en-US" altLang="zh-CN" sz="2400" dirty="0"/>
              <a:t>2</a:t>
            </a:r>
            <a:r>
              <a:rPr lang="zh-CN" altLang="zh-CN" sz="2400" dirty="0"/>
              <a:t>，</a:t>
            </a:r>
            <a:r>
              <a:rPr lang="en-US" altLang="zh-CN" sz="2400" dirty="0"/>
              <a:t>…</a:t>
            </a:r>
            <a:r>
              <a:rPr lang="zh-CN" altLang="zh-CN" sz="2400" dirty="0"/>
              <a:t>。如果某些属性列在</a:t>
            </a:r>
            <a:r>
              <a:rPr lang="en-US" altLang="zh-CN" sz="2400" dirty="0"/>
              <a:t>INTO</a:t>
            </a:r>
            <a:r>
              <a:rPr lang="zh-CN" altLang="zh-CN" sz="2400" dirty="0"/>
              <a:t>子句中没有出现，则新记录在这些列上将取空值。</a:t>
            </a:r>
          </a:p>
        </p:txBody>
      </p:sp>
      <p:sp>
        <p:nvSpPr>
          <p:cNvPr id="2" name="标题 1"/>
          <p:cNvSpPr>
            <a:spLocks noGrp="1"/>
          </p:cNvSpPr>
          <p:nvPr>
            <p:ph type="title"/>
          </p:nvPr>
        </p:nvSpPr>
        <p:spPr/>
        <p:txBody>
          <a:bodyPr>
            <a:normAutofit/>
          </a:bodyPr>
          <a:lstStyle/>
          <a:p>
            <a:r>
              <a:rPr lang="en-US" altLang="zh-CN" dirty="0" smtClean="0">
                <a:effectLst>
                  <a:outerShdw blurRad="38100" dist="38100" dir="2700000" algn="tl">
                    <a:srgbClr val="000000">
                      <a:alpha val="43137"/>
                    </a:srgbClr>
                  </a:outerShdw>
                </a:effectLst>
              </a:rPr>
              <a:t>1.4  </a:t>
            </a:r>
            <a:r>
              <a:rPr lang="zh-CN" altLang="zh-CN" dirty="0" smtClean="0">
                <a:effectLst>
                  <a:outerShdw blurRad="38100" dist="38100" dir="2700000" algn="tl">
                    <a:srgbClr val="000000">
                      <a:alpha val="43137"/>
                    </a:srgbClr>
                  </a:outerShdw>
                </a:effectLst>
              </a:rPr>
              <a:t>关系数据库</a:t>
            </a:r>
            <a:r>
              <a:rPr lang="zh-CN" altLang="zh-CN" dirty="0">
                <a:effectLst>
                  <a:outerShdw blurRad="38100" dist="38100" dir="2700000" algn="tl">
                    <a:srgbClr val="000000">
                      <a:alpha val="43137"/>
                    </a:srgbClr>
                  </a:outerShdw>
                </a:effectLst>
              </a:rPr>
              <a:t>标准语言</a:t>
            </a:r>
            <a:r>
              <a:rPr lang="en-US" altLang="zh-CN" dirty="0" smtClean="0">
                <a:effectLst>
                  <a:outerShdw blurRad="38100" dist="38100" dir="2700000" algn="tl">
                    <a:srgbClr val="000000">
                      <a:alpha val="43137"/>
                    </a:srgbClr>
                  </a:outerShdw>
                </a:effectLst>
              </a:rPr>
              <a:t>SQL</a:t>
            </a:r>
            <a:endParaRPr lang="zh-CN" altLang="zh-CN"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494963548"/>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0">
              <a:buNone/>
            </a:pPr>
            <a:r>
              <a:rPr lang="zh-CN" altLang="zh-CN" sz="2400" dirty="0"/>
              <a:t>例如将一个新学生记录（学号：</a:t>
            </a:r>
            <a:r>
              <a:rPr lang="en-US" altLang="zh-CN" sz="2400" dirty="0"/>
              <a:t>0005</a:t>
            </a:r>
            <a:r>
              <a:rPr lang="zh-CN" altLang="zh-CN" sz="2400" dirty="0"/>
              <a:t>；姓名：高林；院系：中文）插入到学生关系（学号，姓名，院系）中</a:t>
            </a:r>
            <a:r>
              <a:rPr lang="zh-CN" altLang="zh-CN" sz="2400" dirty="0" smtClean="0"/>
              <a:t>。</a:t>
            </a:r>
            <a:endParaRPr lang="en-US" altLang="zh-CN" sz="2400" dirty="0" smtClean="0"/>
          </a:p>
          <a:p>
            <a:pPr marL="109728" indent="0">
              <a:buNone/>
            </a:pPr>
            <a:r>
              <a:rPr lang="zh-CN" altLang="zh-CN" sz="2400" dirty="0" smtClean="0"/>
              <a:t>语句</a:t>
            </a:r>
            <a:r>
              <a:rPr lang="zh-CN" altLang="zh-CN" sz="2400" dirty="0"/>
              <a:t>如下：</a:t>
            </a:r>
          </a:p>
          <a:p>
            <a:pPr marL="109728" indent="0">
              <a:buNone/>
            </a:pPr>
            <a:r>
              <a:rPr lang="en-US" altLang="zh-CN" sz="2000" dirty="0" smtClean="0"/>
              <a:t>    INSERT </a:t>
            </a:r>
            <a:r>
              <a:rPr lang="en-US" altLang="zh-CN" sz="2000" dirty="0"/>
              <a:t>INTO </a:t>
            </a:r>
            <a:r>
              <a:rPr lang="zh-CN" altLang="zh-CN" sz="2000" dirty="0"/>
              <a:t>学生表</a:t>
            </a:r>
            <a:r>
              <a:rPr lang="en-US" altLang="zh-CN" sz="2000" dirty="0"/>
              <a:t> VALUES ( ′0005′, ′</a:t>
            </a:r>
            <a:r>
              <a:rPr lang="zh-CN" altLang="zh-CN" sz="2000" dirty="0"/>
              <a:t>高林</a:t>
            </a:r>
            <a:r>
              <a:rPr lang="en-US" altLang="zh-CN" sz="2000" dirty="0"/>
              <a:t> ′, ′</a:t>
            </a:r>
            <a:r>
              <a:rPr lang="zh-CN" altLang="zh-CN" sz="2000" dirty="0"/>
              <a:t>中文</a:t>
            </a:r>
            <a:r>
              <a:rPr lang="en-US" altLang="zh-CN" sz="2000" dirty="0"/>
              <a:t>′)</a:t>
            </a:r>
            <a:endParaRPr lang="zh-CN" altLang="zh-CN" sz="2000" dirty="0"/>
          </a:p>
          <a:p>
            <a:pPr marL="109728" indent="0">
              <a:buNone/>
            </a:pPr>
            <a:endParaRPr lang="en-US" altLang="zh-CN" sz="2400" dirty="0" smtClean="0"/>
          </a:p>
          <a:p>
            <a:pPr marL="109728" indent="0">
              <a:buNone/>
            </a:pPr>
            <a:r>
              <a:rPr lang="zh-CN" altLang="zh-CN" sz="2400" dirty="0" smtClean="0"/>
              <a:t>插入</a:t>
            </a:r>
            <a:r>
              <a:rPr lang="zh-CN" altLang="zh-CN" sz="2400" dirty="0"/>
              <a:t>子查询结果语句的格式为：</a:t>
            </a:r>
          </a:p>
          <a:p>
            <a:pPr marL="109728" indent="0">
              <a:buNone/>
            </a:pPr>
            <a:r>
              <a:rPr lang="en-US" altLang="zh-CN" sz="2000" dirty="0" smtClean="0"/>
              <a:t>    INSERT  </a:t>
            </a:r>
            <a:r>
              <a:rPr lang="en-US" altLang="zh-CN" sz="2000" dirty="0"/>
              <a:t>INTO &lt;</a:t>
            </a:r>
            <a:r>
              <a:rPr lang="zh-CN" altLang="zh-CN" sz="2000" dirty="0"/>
              <a:t>表名</a:t>
            </a:r>
            <a:r>
              <a:rPr lang="en-US" altLang="zh-CN" sz="2000" dirty="0"/>
              <a:t>&gt;  [(&lt;</a:t>
            </a:r>
            <a:r>
              <a:rPr lang="zh-CN" altLang="zh-CN" sz="2000" dirty="0"/>
              <a:t>列名</a:t>
            </a:r>
            <a:r>
              <a:rPr lang="en-US" altLang="zh-CN" sz="2000" dirty="0"/>
              <a:t>1&gt; [, &lt;</a:t>
            </a:r>
            <a:r>
              <a:rPr lang="zh-CN" altLang="zh-CN" sz="2000" dirty="0"/>
              <a:t>列名</a:t>
            </a:r>
            <a:r>
              <a:rPr lang="en-US" altLang="zh-CN" sz="2000" dirty="0"/>
              <a:t>2 &gt;…]) ] </a:t>
            </a:r>
            <a:r>
              <a:rPr lang="zh-CN" altLang="zh-CN" sz="2000" dirty="0"/>
              <a:t>子查询</a:t>
            </a:r>
          </a:p>
          <a:p>
            <a:pPr marL="109728" indent="0">
              <a:buNone/>
            </a:pPr>
            <a:endParaRPr lang="en-US" altLang="zh-CN" sz="2400" dirty="0" smtClean="0"/>
          </a:p>
          <a:p>
            <a:pPr marL="109728" indent="0">
              <a:buNone/>
            </a:pPr>
            <a:r>
              <a:rPr lang="zh-CN" altLang="zh-CN" sz="2400" dirty="0" smtClean="0"/>
              <a:t>其</a:t>
            </a:r>
            <a:r>
              <a:rPr lang="zh-CN" altLang="zh-CN" sz="2400" dirty="0"/>
              <a:t>功能是将子查询的结果全部插入指定表中。</a:t>
            </a:r>
          </a:p>
        </p:txBody>
      </p:sp>
      <p:sp>
        <p:nvSpPr>
          <p:cNvPr id="2" name="标题 1"/>
          <p:cNvSpPr>
            <a:spLocks noGrp="1"/>
          </p:cNvSpPr>
          <p:nvPr>
            <p:ph type="title"/>
          </p:nvPr>
        </p:nvSpPr>
        <p:spPr/>
        <p:txBody>
          <a:bodyPr>
            <a:normAutofit/>
          </a:bodyPr>
          <a:lstStyle/>
          <a:p>
            <a:r>
              <a:rPr lang="en-US" altLang="zh-CN" dirty="0" smtClean="0">
                <a:effectLst>
                  <a:outerShdw blurRad="38100" dist="38100" dir="2700000" algn="tl">
                    <a:srgbClr val="000000">
                      <a:alpha val="43137"/>
                    </a:srgbClr>
                  </a:outerShdw>
                </a:effectLst>
              </a:rPr>
              <a:t>1.4  </a:t>
            </a:r>
            <a:r>
              <a:rPr lang="zh-CN" altLang="zh-CN" dirty="0" smtClean="0">
                <a:effectLst>
                  <a:outerShdw blurRad="38100" dist="38100" dir="2700000" algn="tl">
                    <a:srgbClr val="000000">
                      <a:alpha val="43137"/>
                    </a:srgbClr>
                  </a:outerShdw>
                </a:effectLst>
              </a:rPr>
              <a:t>关系数据库</a:t>
            </a:r>
            <a:r>
              <a:rPr lang="zh-CN" altLang="zh-CN" dirty="0">
                <a:effectLst>
                  <a:outerShdw blurRad="38100" dist="38100" dir="2700000" algn="tl">
                    <a:srgbClr val="000000">
                      <a:alpha val="43137"/>
                    </a:srgbClr>
                  </a:outerShdw>
                </a:effectLst>
              </a:rPr>
              <a:t>标准语言</a:t>
            </a:r>
            <a:r>
              <a:rPr lang="en-US" altLang="zh-CN" dirty="0" smtClean="0">
                <a:effectLst>
                  <a:outerShdw blurRad="38100" dist="38100" dir="2700000" algn="tl">
                    <a:srgbClr val="000000">
                      <a:alpha val="43137"/>
                    </a:srgbClr>
                  </a:outerShdw>
                </a:effectLst>
              </a:rPr>
              <a:t>SQL</a:t>
            </a:r>
            <a:endParaRPr lang="zh-CN" altLang="zh-CN"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061666313"/>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0">
              <a:buNone/>
            </a:pPr>
            <a:r>
              <a:rPr lang="zh-CN" altLang="zh-CN" sz="2400" dirty="0"/>
              <a:t>（</a:t>
            </a:r>
            <a:r>
              <a:rPr lang="en-US" altLang="zh-CN" sz="2400" dirty="0"/>
              <a:t>2</a:t>
            </a:r>
            <a:r>
              <a:rPr lang="zh-CN" altLang="zh-CN" sz="2400" dirty="0"/>
              <a:t>）修改数据。</a:t>
            </a:r>
            <a:r>
              <a:rPr lang="en-US" altLang="zh-CN" sz="2400" dirty="0"/>
              <a:t>SQL</a:t>
            </a:r>
            <a:r>
              <a:rPr lang="zh-CN" altLang="zh-CN" sz="2400" dirty="0"/>
              <a:t>的修改数据语句是</a:t>
            </a:r>
            <a:r>
              <a:rPr lang="en-US" altLang="zh-CN" sz="2400" dirty="0"/>
              <a:t>UPDATE</a:t>
            </a:r>
            <a:r>
              <a:rPr lang="zh-CN" altLang="zh-CN" sz="2400" dirty="0"/>
              <a:t>，其格式为：</a:t>
            </a:r>
          </a:p>
          <a:p>
            <a:pPr marL="109728" indent="0">
              <a:buNone/>
            </a:pPr>
            <a:r>
              <a:rPr lang="en-US" altLang="zh-CN" sz="2000" dirty="0" smtClean="0"/>
              <a:t>    UPDATE </a:t>
            </a:r>
            <a:r>
              <a:rPr lang="en-US" altLang="zh-CN" sz="2000" dirty="0"/>
              <a:t>&lt;</a:t>
            </a:r>
            <a:r>
              <a:rPr lang="zh-CN" altLang="zh-CN" sz="2000" dirty="0"/>
              <a:t>表名</a:t>
            </a:r>
            <a:r>
              <a:rPr lang="en-US" altLang="zh-CN" sz="2000" dirty="0"/>
              <a:t>&gt; SET &lt;</a:t>
            </a:r>
            <a:r>
              <a:rPr lang="zh-CN" altLang="zh-CN" sz="2000" dirty="0"/>
              <a:t>列名</a:t>
            </a:r>
            <a:r>
              <a:rPr lang="en-US" altLang="zh-CN" sz="2000" dirty="0"/>
              <a:t>&gt; =&lt;</a:t>
            </a:r>
            <a:r>
              <a:rPr lang="zh-CN" altLang="zh-CN" sz="2000" dirty="0"/>
              <a:t>表达式</a:t>
            </a:r>
            <a:r>
              <a:rPr lang="en-US" altLang="zh-CN" sz="2000" dirty="0" smtClean="0"/>
              <a:t>&gt;[, </a:t>
            </a:r>
            <a:r>
              <a:rPr lang="en-US" altLang="zh-CN" sz="2000" dirty="0"/>
              <a:t>&lt;</a:t>
            </a:r>
            <a:r>
              <a:rPr lang="zh-CN" altLang="zh-CN" sz="2000" dirty="0"/>
              <a:t>列名</a:t>
            </a:r>
            <a:r>
              <a:rPr lang="en-US" altLang="zh-CN" sz="2000" dirty="0"/>
              <a:t>&gt; =&lt;</a:t>
            </a:r>
            <a:r>
              <a:rPr lang="zh-CN" altLang="zh-CN" sz="2000" dirty="0"/>
              <a:t>表达式</a:t>
            </a:r>
            <a:r>
              <a:rPr lang="en-US" altLang="zh-CN" sz="2000" dirty="0"/>
              <a:t>&gt; ] … [WHERE &lt;</a:t>
            </a:r>
            <a:r>
              <a:rPr lang="zh-CN" altLang="zh-CN" sz="2000" dirty="0"/>
              <a:t>条件</a:t>
            </a:r>
            <a:r>
              <a:rPr lang="en-US" altLang="zh-CN" sz="2000" dirty="0"/>
              <a:t>&gt; ]</a:t>
            </a:r>
            <a:r>
              <a:rPr lang="zh-CN" altLang="zh-CN" sz="2000" dirty="0"/>
              <a:t>；</a:t>
            </a:r>
          </a:p>
          <a:p>
            <a:pPr marL="109728" indent="612000">
              <a:buNone/>
            </a:pPr>
            <a:r>
              <a:rPr lang="zh-CN" altLang="zh-CN" sz="2400" dirty="0"/>
              <a:t>其功能是修改指定表中满足</a:t>
            </a:r>
            <a:r>
              <a:rPr lang="en-US" altLang="zh-CN" sz="2400" dirty="0"/>
              <a:t>WHERE</a:t>
            </a:r>
            <a:r>
              <a:rPr lang="zh-CN" altLang="zh-CN" sz="2400" dirty="0"/>
              <a:t>子句条件的元组。其中</a:t>
            </a:r>
            <a:r>
              <a:rPr lang="en-US" altLang="zh-CN" sz="2400" dirty="0"/>
              <a:t>SET</a:t>
            </a:r>
            <a:r>
              <a:rPr lang="zh-CN" altLang="zh-CN" sz="2400" dirty="0"/>
              <a:t>子句用于指定修改方法，即用</a:t>
            </a:r>
            <a:r>
              <a:rPr lang="en-US" altLang="zh-CN" sz="2400" dirty="0"/>
              <a:t>&lt;</a:t>
            </a:r>
            <a:r>
              <a:rPr lang="zh-CN" altLang="zh-CN" sz="2400" dirty="0"/>
              <a:t>表达式</a:t>
            </a:r>
            <a:r>
              <a:rPr lang="en-US" altLang="zh-CN" sz="2400" dirty="0"/>
              <a:t>&gt;</a:t>
            </a:r>
            <a:r>
              <a:rPr lang="zh-CN" altLang="zh-CN" sz="2400" dirty="0"/>
              <a:t>的值取代相应的属性列值。如果省略</a:t>
            </a:r>
            <a:r>
              <a:rPr lang="en-US" altLang="zh-CN" sz="2400" dirty="0"/>
              <a:t>WHERE</a:t>
            </a:r>
            <a:r>
              <a:rPr lang="zh-CN" altLang="zh-CN" sz="2400" dirty="0"/>
              <a:t>子句，则表示要修改表中的所有元组。</a:t>
            </a:r>
          </a:p>
          <a:p>
            <a:pPr marL="109728" indent="612000">
              <a:buNone/>
            </a:pPr>
            <a:r>
              <a:rPr lang="zh-CN" altLang="zh-CN" sz="2400" dirty="0"/>
              <a:t>例如将</a:t>
            </a:r>
            <a:r>
              <a:rPr lang="zh-CN" altLang="zh-CN" sz="2400" dirty="0">
                <a:hlinkClick r:id="rId2" action="ppaction://hlinkpres?slideindex=1&amp;slidetitle="/>
              </a:rPr>
              <a:t>表</a:t>
            </a:r>
            <a:r>
              <a:rPr lang="en-US" altLang="zh-CN" sz="2400" dirty="0">
                <a:hlinkClick r:id="rId2" action="ppaction://hlinkpres?slideindex=1&amp;slidetitle="/>
              </a:rPr>
              <a:t>1.8</a:t>
            </a:r>
            <a:r>
              <a:rPr lang="zh-CN" altLang="zh-CN" sz="2400" dirty="0"/>
              <a:t>所示的选课表中所有学生的成绩减少</a:t>
            </a:r>
            <a:r>
              <a:rPr lang="en-US" altLang="zh-CN" sz="2400" dirty="0"/>
              <a:t>10</a:t>
            </a:r>
            <a:r>
              <a:rPr lang="zh-CN" altLang="zh-CN" sz="2400" dirty="0"/>
              <a:t>分，其命令为：</a:t>
            </a:r>
          </a:p>
          <a:p>
            <a:pPr marL="109728" indent="0">
              <a:buNone/>
            </a:pPr>
            <a:r>
              <a:rPr lang="en-US" altLang="zh-CN" sz="2000" dirty="0" smtClean="0"/>
              <a:t>    UPDATE </a:t>
            </a:r>
            <a:r>
              <a:rPr lang="zh-CN" altLang="zh-CN" sz="2000" dirty="0"/>
              <a:t>选课表</a:t>
            </a:r>
            <a:r>
              <a:rPr lang="en-US" altLang="zh-CN" sz="2000" dirty="0"/>
              <a:t> SET </a:t>
            </a:r>
            <a:r>
              <a:rPr lang="zh-CN" altLang="zh-CN" sz="2000" dirty="0"/>
              <a:t>成绩</a:t>
            </a:r>
            <a:r>
              <a:rPr lang="en-US" altLang="zh-CN" sz="2000" dirty="0"/>
              <a:t>=</a:t>
            </a:r>
            <a:r>
              <a:rPr lang="zh-CN" altLang="zh-CN" sz="2000" dirty="0"/>
              <a:t>成绩</a:t>
            </a:r>
            <a:r>
              <a:rPr lang="en-US" altLang="zh-CN" sz="2000" dirty="0"/>
              <a:t>-10</a:t>
            </a:r>
            <a:endParaRPr lang="zh-CN" altLang="zh-CN" sz="2000" dirty="0"/>
          </a:p>
          <a:p>
            <a:pPr marL="109728" indent="0">
              <a:buNone/>
            </a:pPr>
            <a:endParaRPr lang="zh-CN" altLang="zh-CN" sz="2400" dirty="0"/>
          </a:p>
        </p:txBody>
      </p:sp>
      <p:sp>
        <p:nvSpPr>
          <p:cNvPr id="2" name="标题 1"/>
          <p:cNvSpPr>
            <a:spLocks noGrp="1"/>
          </p:cNvSpPr>
          <p:nvPr>
            <p:ph type="title"/>
          </p:nvPr>
        </p:nvSpPr>
        <p:spPr/>
        <p:txBody>
          <a:bodyPr>
            <a:normAutofit/>
          </a:bodyPr>
          <a:lstStyle/>
          <a:p>
            <a:r>
              <a:rPr lang="en-US" altLang="zh-CN" dirty="0" smtClean="0">
                <a:effectLst>
                  <a:outerShdw blurRad="38100" dist="38100" dir="2700000" algn="tl">
                    <a:srgbClr val="000000">
                      <a:alpha val="43137"/>
                    </a:srgbClr>
                  </a:outerShdw>
                </a:effectLst>
              </a:rPr>
              <a:t>1.4  </a:t>
            </a:r>
            <a:r>
              <a:rPr lang="zh-CN" altLang="zh-CN" dirty="0" smtClean="0">
                <a:effectLst>
                  <a:outerShdw blurRad="38100" dist="38100" dir="2700000" algn="tl">
                    <a:srgbClr val="000000">
                      <a:alpha val="43137"/>
                    </a:srgbClr>
                  </a:outerShdw>
                </a:effectLst>
              </a:rPr>
              <a:t>关系数据库</a:t>
            </a:r>
            <a:r>
              <a:rPr lang="zh-CN" altLang="zh-CN" dirty="0">
                <a:effectLst>
                  <a:outerShdw blurRad="38100" dist="38100" dir="2700000" algn="tl">
                    <a:srgbClr val="000000">
                      <a:alpha val="43137"/>
                    </a:srgbClr>
                  </a:outerShdw>
                </a:effectLst>
              </a:rPr>
              <a:t>标准语言</a:t>
            </a:r>
            <a:r>
              <a:rPr lang="en-US" altLang="zh-CN" dirty="0" smtClean="0">
                <a:effectLst>
                  <a:outerShdw blurRad="38100" dist="38100" dir="2700000" algn="tl">
                    <a:srgbClr val="000000">
                      <a:alpha val="43137"/>
                    </a:srgbClr>
                  </a:outerShdw>
                </a:effectLst>
              </a:rPr>
              <a:t>SQL</a:t>
            </a:r>
            <a:endParaRPr lang="zh-CN" altLang="zh-CN"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827053693"/>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0">
              <a:buNone/>
            </a:pPr>
            <a:r>
              <a:rPr lang="zh-CN" altLang="zh-CN" sz="2400" dirty="0"/>
              <a:t>（</a:t>
            </a:r>
            <a:r>
              <a:rPr lang="en-US" altLang="zh-CN" sz="2400" dirty="0"/>
              <a:t>3</a:t>
            </a:r>
            <a:r>
              <a:rPr lang="zh-CN" altLang="zh-CN" sz="2400" dirty="0"/>
              <a:t>）删除数据。</a:t>
            </a:r>
            <a:r>
              <a:rPr lang="en-US" altLang="zh-CN" sz="2400" dirty="0"/>
              <a:t>SQL</a:t>
            </a:r>
            <a:r>
              <a:rPr lang="zh-CN" altLang="zh-CN" sz="2400" dirty="0"/>
              <a:t>的删除数据语句是</a:t>
            </a:r>
            <a:r>
              <a:rPr lang="en-US" altLang="zh-CN" sz="2400" dirty="0"/>
              <a:t>DELETE</a:t>
            </a:r>
            <a:r>
              <a:rPr lang="zh-CN" altLang="zh-CN" sz="2400" dirty="0"/>
              <a:t>，其格式为：</a:t>
            </a:r>
          </a:p>
          <a:p>
            <a:pPr marL="109728" indent="0">
              <a:buNone/>
            </a:pPr>
            <a:r>
              <a:rPr lang="en-US" altLang="zh-CN" sz="2000" dirty="0" smtClean="0"/>
              <a:t>    DELETE  </a:t>
            </a:r>
            <a:r>
              <a:rPr lang="en-US" altLang="zh-CN" sz="2000" dirty="0"/>
              <a:t>FROM &lt;</a:t>
            </a:r>
            <a:r>
              <a:rPr lang="zh-CN" altLang="zh-CN" sz="2000" dirty="0"/>
              <a:t>表名</a:t>
            </a:r>
            <a:r>
              <a:rPr lang="en-US" altLang="zh-CN" sz="2000" dirty="0"/>
              <a:t>&gt; [WHERE &lt;</a:t>
            </a:r>
            <a:r>
              <a:rPr lang="zh-CN" altLang="zh-CN" sz="2000" dirty="0"/>
              <a:t>条件</a:t>
            </a:r>
            <a:r>
              <a:rPr lang="en-US" altLang="zh-CN" sz="2000" dirty="0"/>
              <a:t>&gt; ]</a:t>
            </a:r>
            <a:r>
              <a:rPr lang="zh-CN" altLang="zh-CN" sz="2000" dirty="0"/>
              <a:t>；</a:t>
            </a:r>
          </a:p>
          <a:p>
            <a:pPr marL="109728" indent="612000">
              <a:buNone/>
            </a:pPr>
            <a:r>
              <a:rPr lang="zh-CN" altLang="zh-CN" sz="2400" dirty="0"/>
              <a:t>其功能是从指定表中删除满足</a:t>
            </a:r>
            <a:r>
              <a:rPr lang="en-US" altLang="zh-CN" sz="2400" dirty="0"/>
              <a:t>WHERE</a:t>
            </a:r>
            <a:r>
              <a:rPr lang="zh-CN" altLang="zh-CN" sz="2400" dirty="0"/>
              <a:t>子句条件的所有元组。如果省略</a:t>
            </a:r>
            <a:r>
              <a:rPr lang="en-US" altLang="zh-CN" sz="2400" dirty="0"/>
              <a:t>WHERE</a:t>
            </a:r>
            <a:r>
              <a:rPr lang="zh-CN" altLang="zh-CN" sz="2400" dirty="0"/>
              <a:t>子句，表示删除表中的全部元组，但表的定义仍在字典中。即删除的是表中的数据，而不是表的定义。</a:t>
            </a:r>
          </a:p>
          <a:p>
            <a:pPr marL="109728" indent="612000">
              <a:buNone/>
            </a:pPr>
            <a:r>
              <a:rPr lang="zh-CN" altLang="zh-CN" sz="2400" dirty="0"/>
              <a:t>例如删除学生表中所有记录，其命令为：</a:t>
            </a:r>
          </a:p>
          <a:p>
            <a:pPr marL="109728" indent="0">
              <a:buNone/>
            </a:pPr>
            <a:r>
              <a:rPr lang="en-US" altLang="zh-CN" sz="2000" dirty="0" smtClean="0"/>
              <a:t>    DELETE  </a:t>
            </a:r>
            <a:r>
              <a:rPr lang="en-US" altLang="zh-CN" sz="2000" dirty="0"/>
              <a:t>FROM </a:t>
            </a:r>
            <a:r>
              <a:rPr lang="zh-CN" altLang="zh-CN" sz="2000" dirty="0"/>
              <a:t>学生表</a:t>
            </a:r>
          </a:p>
          <a:p>
            <a:pPr marL="109728" indent="612000">
              <a:buNone/>
            </a:pPr>
            <a:r>
              <a:rPr lang="zh-CN" altLang="zh-CN" sz="2400" dirty="0"/>
              <a:t>这条语句删除了学生表的所有元组，将使其成为空表。</a:t>
            </a:r>
          </a:p>
        </p:txBody>
      </p:sp>
      <p:sp>
        <p:nvSpPr>
          <p:cNvPr id="2" name="标题 1"/>
          <p:cNvSpPr>
            <a:spLocks noGrp="1"/>
          </p:cNvSpPr>
          <p:nvPr>
            <p:ph type="title"/>
          </p:nvPr>
        </p:nvSpPr>
        <p:spPr/>
        <p:txBody>
          <a:bodyPr>
            <a:normAutofit/>
          </a:bodyPr>
          <a:lstStyle/>
          <a:p>
            <a:r>
              <a:rPr lang="en-US" altLang="zh-CN" dirty="0" smtClean="0">
                <a:effectLst>
                  <a:outerShdw blurRad="38100" dist="38100" dir="2700000" algn="tl">
                    <a:srgbClr val="000000">
                      <a:alpha val="43137"/>
                    </a:srgbClr>
                  </a:outerShdw>
                </a:effectLst>
              </a:rPr>
              <a:t>1.4  </a:t>
            </a:r>
            <a:r>
              <a:rPr lang="zh-CN" altLang="zh-CN" dirty="0" smtClean="0">
                <a:effectLst>
                  <a:outerShdw blurRad="38100" dist="38100" dir="2700000" algn="tl">
                    <a:srgbClr val="000000">
                      <a:alpha val="43137"/>
                    </a:srgbClr>
                  </a:outerShdw>
                </a:effectLst>
              </a:rPr>
              <a:t>关系数据库</a:t>
            </a:r>
            <a:r>
              <a:rPr lang="zh-CN" altLang="zh-CN" dirty="0">
                <a:effectLst>
                  <a:outerShdw blurRad="38100" dist="38100" dir="2700000" algn="tl">
                    <a:srgbClr val="000000">
                      <a:alpha val="43137"/>
                    </a:srgbClr>
                  </a:outerShdw>
                </a:effectLst>
              </a:rPr>
              <a:t>标准语言</a:t>
            </a:r>
            <a:r>
              <a:rPr lang="en-US" altLang="zh-CN" dirty="0" smtClean="0">
                <a:effectLst>
                  <a:outerShdw blurRad="38100" dist="38100" dir="2700000" algn="tl">
                    <a:srgbClr val="000000">
                      <a:alpha val="43137"/>
                    </a:srgbClr>
                  </a:outerShdw>
                </a:effectLst>
              </a:rPr>
              <a:t>SQL</a:t>
            </a:r>
            <a:endParaRPr lang="zh-CN" altLang="zh-CN"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27304955"/>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smtClean="0"/>
              <a:t>在</a:t>
            </a:r>
            <a:r>
              <a:rPr lang="zh-CN" altLang="zh-CN" sz="2400" dirty="0"/>
              <a:t>关系数据库应用系统的开发过程中，数据库设计是核心和基础。数据库设计是指对于一个给定的应用环境，构造最优的数据模式，建立数据库及其应用系统，有效存储数据，满足用户信息要求和处理要求。针对一个具体问题，应该如何构造一个符合实际的恰当的数据模式，即应该构造几个关系，每个关系应该包括哪些属性，各个元组的属性值应符合什么条件等，这些都是应当全面考虑的问题。在关系数据库设计中要遵守一定的规则，下面讨论数据库关系完整性设计和数据库规范化设计。</a:t>
            </a:r>
          </a:p>
        </p:txBody>
      </p:sp>
      <p:sp>
        <p:nvSpPr>
          <p:cNvPr id="2" name="标题 1"/>
          <p:cNvSpPr>
            <a:spLocks noGrp="1"/>
          </p:cNvSpPr>
          <p:nvPr>
            <p:ph type="title"/>
          </p:nvPr>
        </p:nvSpPr>
        <p:spPr/>
        <p:txBody>
          <a:bodyPr>
            <a:normAutofit/>
          </a:bodyPr>
          <a:lstStyle/>
          <a:p>
            <a:pPr marL="109728" indent="0"/>
            <a:r>
              <a:rPr lang="en-US" altLang="zh-CN" dirty="0">
                <a:effectLst>
                  <a:outerShdw blurRad="38100" dist="38100" dir="2700000" algn="tl">
                    <a:srgbClr val="000000">
                      <a:alpha val="43137"/>
                    </a:srgbClr>
                  </a:outerShdw>
                </a:effectLst>
              </a:rPr>
              <a:t>1.5 </a:t>
            </a:r>
            <a:r>
              <a:rPr lang="zh-CN" altLang="zh-CN" dirty="0">
                <a:effectLst>
                  <a:outerShdw blurRad="38100" dist="38100" dir="2700000" algn="tl">
                    <a:srgbClr val="000000">
                      <a:alpha val="43137"/>
                    </a:srgbClr>
                  </a:outerShdw>
                </a:effectLst>
              </a:rPr>
              <a:t>关系数据库设计</a:t>
            </a:r>
          </a:p>
        </p:txBody>
      </p:sp>
    </p:spTree>
    <p:extLst>
      <p:ext uri="{BB962C8B-B14F-4D97-AF65-F5344CB8AC3E}">
        <p14:creationId xmlns:p14="http://schemas.microsoft.com/office/powerpoint/2010/main" val="947552535"/>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0">
              <a:buNone/>
            </a:pPr>
            <a:r>
              <a:rPr lang="en-US" altLang="zh-CN" sz="2400" b="1" dirty="0"/>
              <a:t>1.5.1 </a:t>
            </a:r>
            <a:r>
              <a:rPr lang="zh-CN" altLang="zh-CN" sz="2400" b="1" dirty="0"/>
              <a:t>数据库关系完整性设计</a:t>
            </a:r>
          </a:p>
          <a:p>
            <a:pPr marL="109728" indent="612000">
              <a:buNone/>
            </a:pPr>
            <a:r>
              <a:rPr lang="zh-CN" altLang="zh-CN" sz="2400" dirty="0"/>
              <a:t>关系数据库设计是对数据进行组织化和结构化的过程，核心问题是关系模型的设计。关系模型的完整性规则是对关系的某种约束条件，是指数据库中数据的正确性和一致性。现实世界的实际存在决定了关系必须满足一定的完整性约束条件，这些约束表现在对属性取值范围的限制上。完整性规则就是防止用户使用数据库时，向数据库中加入不符合语义的数据。关系模型中有三类完整性约束：实体完整性、参照完整性和用户定义的完整性。其中实体完整性和参照完整性是关系模型必须满足的完整性约束条件，被称作关系的两个不变性。</a:t>
            </a:r>
          </a:p>
        </p:txBody>
      </p:sp>
      <p:sp>
        <p:nvSpPr>
          <p:cNvPr id="2" name="标题 1"/>
          <p:cNvSpPr>
            <a:spLocks noGrp="1"/>
          </p:cNvSpPr>
          <p:nvPr>
            <p:ph type="title"/>
          </p:nvPr>
        </p:nvSpPr>
        <p:spPr/>
        <p:txBody>
          <a:bodyPr>
            <a:normAutofit/>
          </a:bodyPr>
          <a:lstStyle/>
          <a:p>
            <a:pPr marL="109728" indent="0"/>
            <a:r>
              <a:rPr lang="en-US" altLang="zh-CN" dirty="0">
                <a:effectLst>
                  <a:outerShdw blurRad="38100" dist="38100" dir="2700000" algn="tl">
                    <a:srgbClr val="000000">
                      <a:alpha val="43137"/>
                    </a:srgbClr>
                  </a:outerShdw>
                </a:effectLst>
              </a:rPr>
              <a:t>1.5 </a:t>
            </a:r>
            <a:r>
              <a:rPr lang="zh-CN" altLang="zh-CN" dirty="0">
                <a:effectLst>
                  <a:outerShdw blurRad="38100" dist="38100" dir="2700000" algn="tl">
                    <a:srgbClr val="000000">
                      <a:alpha val="43137"/>
                    </a:srgbClr>
                  </a:outerShdw>
                </a:effectLst>
              </a:rPr>
              <a:t>关系数据库设计</a:t>
            </a:r>
          </a:p>
        </p:txBody>
      </p:sp>
    </p:spTree>
    <p:extLst>
      <p:ext uri="{BB962C8B-B14F-4D97-AF65-F5344CB8AC3E}">
        <p14:creationId xmlns:p14="http://schemas.microsoft.com/office/powerpoint/2010/main" val="3263445561"/>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0">
              <a:buNone/>
            </a:pPr>
            <a:r>
              <a:rPr lang="en-US" altLang="zh-CN" sz="2400" b="1" dirty="0"/>
              <a:t>1</a:t>
            </a:r>
            <a:r>
              <a:rPr lang="zh-CN" altLang="zh-CN" sz="2400" b="1" dirty="0"/>
              <a:t>．实体完整性规则</a:t>
            </a:r>
          </a:p>
          <a:p>
            <a:pPr marL="109728" indent="612000">
              <a:buNone/>
            </a:pPr>
            <a:r>
              <a:rPr lang="zh-CN" altLang="zh-CN" sz="2400" dirty="0"/>
              <a:t>实体完整性是指基本关系的主属性，即主码的值都不能取空值</a:t>
            </a:r>
            <a:r>
              <a:rPr lang="zh-CN" altLang="zh-CN" sz="2400" dirty="0" smtClean="0"/>
              <a:t>。</a:t>
            </a:r>
            <a:endParaRPr lang="en-US" altLang="zh-CN" sz="2400" dirty="0" smtClean="0"/>
          </a:p>
          <a:p>
            <a:pPr marL="109728" indent="612000">
              <a:buNone/>
            </a:pPr>
            <a:endParaRPr lang="en-US" altLang="zh-CN" sz="2400" dirty="0" smtClean="0"/>
          </a:p>
          <a:p>
            <a:pPr marL="109728" indent="0">
              <a:buNone/>
            </a:pPr>
            <a:r>
              <a:rPr lang="zh-CN" altLang="zh-CN" sz="2400" dirty="0" smtClean="0"/>
              <a:t>例如</a:t>
            </a:r>
            <a:r>
              <a:rPr lang="zh-CN" altLang="en-US" sz="2400" dirty="0"/>
              <a:t>：</a:t>
            </a:r>
            <a:r>
              <a:rPr lang="zh-CN" altLang="zh-CN" sz="2400" dirty="0" smtClean="0"/>
              <a:t>教师</a:t>
            </a:r>
            <a:r>
              <a:rPr lang="zh-CN" altLang="zh-CN" sz="2400" dirty="0"/>
              <a:t>档案表中，“教师编号”属性为主码，则“教师编号”不能取空值</a:t>
            </a:r>
            <a:r>
              <a:rPr lang="zh-CN" altLang="zh-CN" sz="2400" dirty="0" smtClean="0"/>
              <a:t>。</a:t>
            </a:r>
            <a:endParaRPr lang="en-US" altLang="zh-CN" sz="2400" dirty="0" smtClean="0"/>
          </a:p>
          <a:p>
            <a:pPr marL="109728" indent="0">
              <a:buNone/>
            </a:pPr>
            <a:endParaRPr lang="en-US" altLang="zh-CN" sz="2400" dirty="0" smtClean="0"/>
          </a:p>
          <a:p>
            <a:pPr marL="109728" indent="0">
              <a:buNone/>
            </a:pPr>
            <a:r>
              <a:rPr lang="zh-CN" altLang="en-US" sz="2400" dirty="0" smtClean="0"/>
              <a:t>例如：</a:t>
            </a:r>
            <a:r>
              <a:rPr lang="zh-CN" altLang="zh-CN" sz="2400" dirty="0" smtClean="0"/>
              <a:t>学生</a:t>
            </a:r>
            <a:r>
              <a:rPr lang="zh-CN" altLang="zh-CN" sz="2400" dirty="0"/>
              <a:t>选课表中，“学号”和“课程代码”一起构成主码，则“学号”和“课程代码”这两个属性的值均不能为空值，否则就违反了实体完整性规则。</a:t>
            </a:r>
          </a:p>
        </p:txBody>
      </p:sp>
      <p:sp>
        <p:nvSpPr>
          <p:cNvPr id="2" name="标题 1"/>
          <p:cNvSpPr>
            <a:spLocks noGrp="1"/>
          </p:cNvSpPr>
          <p:nvPr>
            <p:ph type="title"/>
          </p:nvPr>
        </p:nvSpPr>
        <p:spPr/>
        <p:txBody>
          <a:bodyPr>
            <a:normAutofit/>
          </a:bodyPr>
          <a:lstStyle/>
          <a:p>
            <a:pPr marL="109728" indent="0"/>
            <a:r>
              <a:rPr lang="en-US" altLang="zh-CN" dirty="0">
                <a:effectLst>
                  <a:outerShdw blurRad="38100" dist="38100" dir="2700000" algn="tl">
                    <a:srgbClr val="000000">
                      <a:alpha val="43137"/>
                    </a:srgbClr>
                  </a:outerShdw>
                </a:effectLst>
              </a:rPr>
              <a:t>1.5 </a:t>
            </a:r>
            <a:r>
              <a:rPr lang="zh-CN" altLang="zh-CN" dirty="0">
                <a:effectLst>
                  <a:outerShdw blurRad="38100" dist="38100" dir="2700000" algn="tl">
                    <a:srgbClr val="000000">
                      <a:alpha val="43137"/>
                    </a:srgbClr>
                  </a:outerShdw>
                </a:effectLst>
              </a:rPr>
              <a:t>关系数据库设计</a:t>
            </a:r>
          </a:p>
        </p:txBody>
      </p:sp>
    </p:spTree>
    <p:extLst>
      <p:ext uri="{BB962C8B-B14F-4D97-AF65-F5344CB8AC3E}">
        <p14:creationId xmlns:p14="http://schemas.microsoft.com/office/powerpoint/2010/main" val="3650758839"/>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0">
              <a:buNone/>
            </a:pPr>
            <a:r>
              <a:rPr lang="en-US" altLang="zh-CN" sz="2400" b="1" dirty="0"/>
              <a:t>2</a:t>
            </a:r>
            <a:r>
              <a:rPr lang="zh-CN" altLang="zh-CN" sz="2400" b="1" dirty="0"/>
              <a:t>．参照完整性规则</a:t>
            </a:r>
          </a:p>
          <a:p>
            <a:pPr marL="109728" indent="612000">
              <a:buNone/>
            </a:pPr>
            <a:r>
              <a:rPr lang="zh-CN" altLang="zh-CN" sz="2400" dirty="0"/>
              <a:t>现实世界中的实体之间往往存在某种联系，在关系模型中实体及实体间的联系都是用关系来描述的。这样就存在着关系与关系间的引用。</a:t>
            </a:r>
          </a:p>
          <a:p>
            <a:pPr marL="109728" indent="612000">
              <a:buNone/>
            </a:pPr>
            <a:r>
              <a:rPr lang="zh-CN" altLang="zh-CN" sz="2400" dirty="0"/>
              <a:t>参照完整性规则的定义：设</a:t>
            </a:r>
            <a:r>
              <a:rPr lang="en-US" altLang="zh-CN" sz="2400" dirty="0"/>
              <a:t>F</a:t>
            </a:r>
            <a:r>
              <a:rPr lang="zh-CN" altLang="zh-CN" sz="2400" dirty="0"/>
              <a:t>是基本关系</a:t>
            </a:r>
            <a:r>
              <a:rPr lang="en-US" altLang="zh-CN" sz="2400" dirty="0"/>
              <a:t>R</a:t>
            </a:r>
            <a:r>
              <a:rPr lang="zh-CN" altLang="zh-CN" sz="2400" dirty="0"/>
              <a:t>的一个或一组属性，但不是关系</a:t>
            </a:r>
            <a:r>
              <a:rPr lang="en-US" altLang="zh-CN" sz="2400" dirty="0"/>
              <a:t>R</a:t>
            </a:r>
            <a:r>
              <a:rPr lang="zh-CN" altLang="zh-CN" sz="2400" dirty="0"/>
              <a:t>的主码，如果</a:t>
            </a:r>
            <a:r>
              <a:rPr lang="en-US" altLang="zh-CN" sz="2400" dirty="0"/>
              <a:t>F</a:t>
            </a:r>
            <a:r>
              <a:rPr lang="zh-CN" altLang="zh-CN" sz="2400" dirty="0"/>
              <a:t>与基本关系</a:t>
            </a:r>
            <a:r>
              <a:rPr lang="en-US" altLang="zh-CN" sz="2400" dirty="0"/>
              <a:t>S</a:t>
            </a:r>
            <a:r>
              <a:rPr lang="zh-CN" altLang="zh-CN" sz="2400" dirty="0"/>
              <a:t>的主码</a:t>
            </a:r>
            <a:r>
              <a:rPr lang="en-US" altLang="zh-CN" sz="2400" dirty="0"/>
              <a:t>K</a:t>
            </a:r>
            <a:r>
              <a:rPr lang="en-US" altLang="zh-CN" sz="2400" baseline="-25000" dirty="0"/>
              <a:t>s </a:t>
            </a:r>
            <a:r>
              <a:rPr lang="zh-CN" altLang="zh-CN" sz="2400" dirty="0"/>
              <a:t>相对应，则称</a:t>
            </a:r>
            <a:r>
              <a:rPr lang="en-US" altLang="zh-CN" sz="2400" dirty="0"/>
              <a:t>F</a:t>
            </a:r>
            <a:r>
              <a:rPr lang="zh-CN" altLang="zh-CN" sz="2400" dirty="0"/>
              <a:t>是基本关系</a:t>
            </a:r>
            <a:r>
              <a:rPr lang="en-US" altLang="zh-CN" sz="2400" dirty="0"/>
              <a:t>R</a:t>
            </a:r>
            <a:r>
              <a:rPr lang="zh-CN" altLang="zh-CN" sz="2400" dirty="0"/>
              <a:t>的外码。对于</a:t>
            </a:r>
            <a:r>
              <a:rPr lang="en-US" altLang="zh-CN" sz="2400" dirty="0"/>
              <a:t>R</a:t>
            </a:r>
            <a:r>
              <a:rPr lang="zh-CN" altLang="zh-CN" sz="2400" dirty="0"/>
              <a:t>中每个元组在</a:t>
            </a:r>
            <a:r>
              <a:rPr lang="en-US" altLang="zh-CN" sz="2400" dirty="0"/>
              <a:t>F</a:t>
            </a:r>
            <a:r>
              <a:rPr lang="zh-CN" altLang="zh-CN" sz="2400" dirty="0"/>
              <a:t>上的值必须为：或者取空值（</a:t>
            </a:r>
            <a:r>
              <a:rPr lang="en-US" altLang="zh-CN" sz="2400" dirty="0"/>
              <a:t>F</a:t>
            </a:r>
            <a:r>
              <a:rPr lang="zh-CN" altLang="zh-CN" sz="2400" dirty="0"/>
              <a:t>的每个属性值均为空值）；或者等于</a:t>
            </a:r>
            <a:r>
              <a:rPr lang="en-US" altLang="zh-CN" sz="2400" dirty="0"/>
              <a:t>S</a:t>
            </a:r>
            <a:r>
              <a:rPr lang="zh-CN" altLang="zh-CN" sz="2400" dirty="0"/>
              <a:t>中某个元组的主码值。</a:t>
            </a:r>
          </a:p>
        </p:txBody>
      </p:sp>
      <p:sp>
        <p:nvSpPr>
          <p:cNvPr id="2" name="标题 1"/>
          <p:cNvSpPr>
            <a:spLocks noGrp="1"/>
          </p:cNvSpPr>
          <p:nvPr>
            <p:ph type="title"/>
          </p:nvPr>
        </p:nvSpPr>
        <p:spPr/>
        <p:txBody>
          <a:bodyPr>
            <a:normAutofit/>
          </a:bodyPr>
          <a:lstStyle/>
          <a:p>
            <a:pPr marL="109728" indent="0"/>
            <a:r>
              <a:rPr lang="en-US" altLang="zh-CN" dirty="0">
                <a:effectLst>
                  <a:outerShdw blurRad="38100" dist="38100" dir="2700000" algn="tl">
                    <a:srgbClr val="000000">
                      <a:alpha val="43137"/>
                    </a:srgbClr>
                  </a:outerShdw>
                </a:effectLst>
              </a:rPr>
              <a:t>1.5 </a:t>
            </a:r>
            <a:r>
              <a:rPr lang="zh-CN" altLang="zh-CN" dirty="0">
                <a:effectLst>
                  <a:outerShdw blurRad="38100" dist="38100" dir="2700000" algn="tl">
                    <a:srgbClr val="000000">
                      <a:alpha val="43137"/>
                    </a:srgbClr>
                  </a:outerShdw>
                </a:effectLst>
              </a:rPr>
              <a:t>关系数据库设计</a:t>
            </a:r>
          </a:p>
        </p:txBody>
      </p:sp>
    </p:spTree>
    <p:extLst>
      <p:ext uri="{BB962C8B-B14F-4D97-AF65-F5344CB8AC3E}">
        <p14:creationId xmlns:p14="http://schemas.microsoft.com/office/powerpoint/2010/main" val="760888007"/>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例如：教师档案关系和院系关系中主码分别是教师编号、院系代码，用下划线标识。</a:t>
            </a:r>
          </a:p>
          <a:p>
            <a:pPr marL="109728" indent="0">
              <a:buNone/>
            </a:pPr>
            <a:r>
              <a:rPr lang="zh-CN" altLang="zh-CN" sz="2400" dirty="0"/>
              <a:t>教师档案（</a:t>
            </a:r>
            <a:r>
              <a:rPr lang="zh-CN" altLang="zh-CN" sz="2400" u="sng" dirty="0"/>
              <a:t>教师编号</a:t>
            </a:r>
            <a:r>
              <a:rPr lang="zh-CN" altLang="zh-CN" sz="2400" dirty="0"/>
              <a:t>，教师姓名，院系代码，专业名称）</a:t>
            </a:r>
          </a:p>
          <a:p>
            <a:pPr marL="109728" indent="0">
              <a:buNone/>
            </a:pPr>
            <a:r>
              <a:rPr lang="zh-CN" altLang="zh-CN" sz="2400" dirty="0"/>
              <a:t>院系（</a:t>
            </a:r>
            <a:r>
              <a:rPr lang="zh-CN" altLang="zh-CN" sz="2400" u="sng" dirty="0"/>
              <a:t>院系代码</a:t>
            </a:r>
            <a:r>
              <a:rPr lang="zh-CN" altLang="zh-CN" sz="2400" dirty="0"/>
              <a:t>，院系名称）</a:t>
            </a:r>
          </a:p>
          <a:p>
            <a:pPr marL="109728" indent="612000">
              <a:buNone/>
            </a:pPr>
            <a:r>
              <a:rPr lang="zh-CN" altLang="zh-CN" sz="2400" dirty="0"/>
              <a:t>这两个关系之间存在着属性的引用，即教师关系引用了院系关系的主码“院系代码”。按照参照完整性规则，教师关系中每个元组的“院系代码”属性只能取下面两类值：</a:t>
            </a:r>
          </a:p>
          <a:p>
            <a:pPr marL="109728" indent="0">
              <a:buNone/>
            </a:pPr>
            <a:r>
              <a:rPr lang="zh-CN" altLang="zh-CN" sz="2400" dirty="0" smtClean="0">
                <a:solidFill>
                  <a:srgbClr val="FF0000"/>
                </a:solidFill>
              </a:rPr>
              <a:t>空值</a:t>
            </a:r>
            <a:r>
              <a:rPr lang="zh-CN" altLang="en-US" sz="2400" dirty="0" smtClean="0"/>
              <a:t>：</a:t>
            </a:r>
            <a:r>
              <a:rPr lang="zh-CN" altLang="zh-CN" sz="2400" dirty="0" smtClean="0"/>
              <a:t>表示</a:t>
            </a:r>
            <a:r>
              <a:rPr lang="zh-CN" altLang="zh-CN" sz="2400" dirty="0"/>
              <a:t>这位教师还未分配到任何一个院系工作。</a:t>
            </a:r>
          </a:p>
          <a:p>
            <a:pPr marL="109728" indent="0">
              <a:buNone/>
            </a:pPr>
            <a:r>
              <a:rPr lang="zh-CN" altLang="zh-CN" sz="2400" dirty="0">
                <a:solidFill>
                  <a:srgbClr val="FF0000"/>
                </a:solidFill>
              </a:rPr>
              <a:t>非</a:t>
            </a:r>
            <a:r>
              <a:rPr lang="zh-CN" altLang="zh-CN" sz="2400" dirty="0" smtClean="0">
                <a:solidFill>
                  <a:srgbClr val="FF0000"/>
                </a:solidFill>
              </a:rPr>
              <a:t>空值</a:t>
            </a:r>
            <a:r>
              <a:rPr lang="zh-CN" altLang="en-US" sz="2400" dirty="0" smtClean="0"/>
              <a:t>：</a:t>
            </a:r>
            <a:r>
              <a:rPr lang="zh-CN" altLang="zh-CN" sz="2400" dirty="0" smtClean="0"/>
              <a:t>此时</a:t>
            </a:r>
            <a:r>
              <a:rPr lang="zh-CN" altLang="zh-CN" sz="2400" dirty="0"/>
              <a:t>取值必须和院系关系中某个元组的“院系代码”值相同，表示这个教师分配到该院系工作。</a:t>
            </a:r>
          </a:p>
          <a:p>
            <a:pPr marL="109728" indent="0">
              <a:buNone/>
            </a:pPr>
            <a:endParaRPr lang="zh-CN" altLang="zh-CN" sz="2400" dirty="0"/>
          </a:p>
        </p:txBody>
      </p:sp>
      <p:sp>
        <p:nvSpPr>
          <p:cNvPr id="2" name="标题 1"/>
          <p:cNvSpPr>
            <a:spLocks noGrp="1"/>
          </p:cNvSpPr>
          <p:nvPr>
            <p:ph type="title"/>
          </p:nvPr>
        </p:nvSpPr>
        <p:spPr/>
        <p:txBody>
          <a:bodyPr>
            <a:normAutofit/>
          </a:bodyPr>
          <a:lstStyle/>
          <a:p>
            <a:pPr marL="109728" indent="0"/>
            <a:r>
              <a:rPr lang="en-US" altLang="zh-CN" dirty="0">
                <a:effectLst>
                  <a:outerShdw blurRad="38100" dist="38100" dir="2700000" algn="tl">
                    <a:srgbClr val="000000">
                      <a:alpha val="43137"/>
                    </a:srgbClr>
                  </a:outerShdw>
                </a:effectLst>
              </a:rPr>
              <a:t>1.5 </a:t>
            </a:r>
            <a:r>
              <a:rPr lang="zh-CN" altLang="zh-CN" dirty="0">
                <a:effectLst>
                  <a:outerShdw blurRad="38100" dist="38100" dir="2700000" algn="tl">
                    <a:srgbClr val="000000">
                      <a:alpha val="43137"/>
                    </a:srgbClr>
                  </a:outerShdw>
                </a:effectLst>
              </a:rPr>
              <a:t>关系数据库设计</a:t>
            </a:r>
          </a:p>
        </p:txBody>
      </p:sp>
    </p:spTree>
    <p:extLst>
      <p:ext uri="{BB962C8B-B14F-4D97-AF65-F5344CB8AC3E}">
        <p14:creationId xmlns:p14="http://schemas.microsoft.com/office/powerpoint/2010/main" val="1662806303"/>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0">
              <a:buNone/>
            </a:pPr>
            <a:r>
              <a:rPr lang="en-US" altLang="zh-CN" sz="2400" b="1" dirty="0"/>
              <a:t>3</a:t>
            </a:r>
            <a:r>
              <a:rPr lang="zh-CN" altLang="zh-CN" sz="2400" b="1" dirty="0"/>
              <a:t>．用户定义的完整性</a:t>
            </a:r>
          </a:p>
          <a:p>
            <a:pPr marL="109728" indent="612000">
              <a:buNone/>
            </a:pPr>
            <a:r>
              <a:rPr lang="zh-CN" altLang="zh-CN" sz="2400" dirty="0"/>
              <a:t>用户定义的完整性是针对某一具体关系数据库的约束条件，它反映某一具体应用所涉及的数据必须满足的语义要求。关系模型应提供定义和检验这类完整性规则的机制，其目的是用统一的方式由系统来处理它们，而不由应用程序来完成这项工作</a:t>
            </a:r>
            <a:r>
              <a:rPr lang="zh-CN" altLang="zh-CN" sz="2400" dirty="0" smtClean="0"/>
              <a:t>。</a:t>
            </a:r>
            <a:endParaRPr lang="en-US" altLang="zh-CN" sz="2400" dirty="0" smtClean="0"/>
          </a:p>
          <a:p>
            <a:pPr marL="109728" indent="612000">
              <a:buNone/>
            </a:pPr>
            <a:endParaRPr lang="zh-CN" altLang="zh-CN" sz="2400" dirty="0"/>
          </a:p>
          <a:p>
            <a:pPr marL="109728" indent="0">
              <a:buNone/>
            </a:pPr>
            <a:r>
              <a:rPr lang="zh-CN" altLang="zh-CN" sz="2400" dirty="0"/>
              <a:t>例如：在学生成绩表中规定成绩不能超过</a:t>
            </a:r>
            <a:r>
              <a:rPr lang="en-US" altLang="zh-CN" sz="2400" dirty="0"/>
              <a:t>100</a:t>
            </a:r>
            <a:r>
              <a:rPr lang="zh-CN" altLang="zh-CN" sz="2400" dirty="0"/>
              <a:t>；在教师档案表（</a:t>
            </a:r>
            <a:r>
              <a:rPr lang="zh-CN" altLang="zh-CN" sz="2400" u="sng" dirty="0"/>
              <a:t>教师编号</a:t>
            </a:r>
            <a:r>
              <a:rPr lang="zh-CN" altLang="zh-CN" sz="2400" dirty="0"/>
              <a:t>，教师姓名，所属院系名称，所属专业名称）中，要求教师姓名的取值不能为空。</a:t>
            </a:r>
          </a:p>
        </p:txBody>
      </p:sp>
      <p:sp>
        <p:nvSpPr>
          <p:cNvPr id="2" name="标题 1"/>
          <p:cNvSpPr>
            <a:spLocks noGrp="1"/>
          </p:cNvSpPr>
          <p:nvPr>
            <p:ph type="title"/>
          </p:nvPr>
        </p:nvSpPr>
        <p:spPr/>
        <p:txBody>
          <a:bodyPr>
            <a:normAutofit/>
          </a:bodyPr>
          <a:lstStyle/>
          <a:p>
            <a:pPr marL="109728" indent="0"/>
            <a:r>
              <a:rPr lang="en-US" altLang="zh-CN" dirty="0">
                <a:effectLst>
                  <a:outerShdw blurRad="38100" dist="38100" dir="2700000" algn="tl">
                    <a:srgbClr val="000000">
                      <a:alpha val="43137"/>
                    </a:srgbClr>
                  </a:outerShdw>
                </a:effectLst>
              </a:rPr>
              <a:t>1.5 </a:t>
            </a:r>
            <a:r>
              <a:rPr lang="zh-CN" altLang="zh-CN" dirty="0">
                <a:effectLst>
                  <a:outerShdw blurRad="38100" dist="38100" dir="2700000" algn="tl">
                    <a:srgbClr val="000000">
                      <a:alpha val="43137"/>
                    </a:srgbClr>
                  </a:outerShdw>
                </a:effectLst>
              </a:rPr>
              <a:t>关系数据库设计</a:t>
            </a:r>
          </a:p>
        </p:txBody>
      </p:sp>
    </p:spTree>
    <p:extLst>
      <p:ext uri="{BB962C8B-B14F-4D97-AF65-F5344CB8AC3E}">
        <p14:creationId xmlns:p14="http://schemas.microsoft.com/office/powerpoint/2010/main" val="338080538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marL="0" indent="0">
              <a:buNone/>
            </a:pPr>
            <a:r>
              <a:rPr lang="en-US" altLang="zh-CN" sz="2400" b="1" dirty="0" smtClean="0"/>
              <a:t>6</a:t>
            </a:r>
            <a:r>
              <a:rPr lang="zh-CN" altLang="zh-CN" sz="2400" b="1" dirty="0"/>
              <a:t>．数据库应用系统（</a:t>
            </a:r>
            <a:r>
              <a:rPr lang="en-US" altLang="zh-CN" sz="2000" b="1" dirty="0" err="1"/>
              <a:t>DataBase</a:t>
            </a:r>
            <a:r>
              <a:rPr lang="en-US" altLang="zh-CN" sz="2000" b="1" dirty="0"/>
              <a:t> Application System</a:t>
            </a:r>
            <a:r>
              <a:rPr lang="zh-CN" altLang="zh-CN" sz="2000" b="1" dirty="0"/>
              <a:t>，简称</a:t>
            </a:r>
            <a:r>
              <a:rPr lang="en-US" altLang="zh-CN" sz="2000" b="1" dirty="0"/>
              <a:t>DBAS</a:t>
            </a:r>
            <a:r>
              <a:rPr lang="zh-CN" altLang="zh-CN" sz="2400" b="1" dirty="0"/>
              <a:t>）</a:t>
            </a:r>
          </a:p>
          <a:p>
            <a:pPr marL="0" indent="612000">
              <a:buNone/>
            </a:pPr>
            <a:r>
              <a:rPr lang="zh-CN" altLang="zh-CN" sz="2400" dirty="0"/>
              <a:t>利用数据库系统进行应用开发可构成一个数据库应用系统，数据库应用系统是数据库系统再加上应用软件和应用界面组成，具体包括：数据库、数据库管理系统、数据库管理员、硬件平台、软件平台、应用软件、应用界面，其结构如</a:t>
            </a:r>
            <a:r>
              <a:rPr lang="zh-CN" altLang="zh-CN" sz="2400" dirty="0">
                <a:hlinkClick r:id="rId2" action="ppaction://hlinkpres?slideindex=1&amp;slidetitle="/>
              </a:rPr>
              <a:t>图</a:t>
            </a:r>
            <a:r>
              <a:rPr lang="en-US" altLang="zh-CN" sz="2400" dirty="0">
                <a:hlinkClick r:id="rId2" action="ppaction://hlinkpres?slideindex=1&amp;slidetitle="/>
              </a:rPr>
              <a:t>1.1</a:t>
            </a:r>
            <a:r>
              <a:rPr lang="zh-CN" altLang="zh-CN" sz="2400" dirty="0"/>
              <a:t>所示。</a:t>
            </a:r>
            <a:endParaRPr lang="zh-CN" altLang="en-US" sz="2400" dirty="0"/>
          </a:p>
        </p:txBody>
      </p:sp>
      <p:sp>
        <p:nvSpPr>
          <p:cNvPr id="2" name="标题 1"/>
          <p:cNvSpPr>
            <a:spLocks noGrp="1"/>
          </p:cNvSpPr>
          <p:nvPr>
            <p:ph type="title"/>
          </p:nvPr>
        </p:nvSpPr>
        <p:spPr/>
        <p:txBody>
          <a:bodyPr>
            <a:normAutofit/>
          </a:bodyPr>
          <a:lstStyle/>
          <a:p>
            <a:pPr lvl="1" algn="l" rtl="0">
              <a:spcBef>
                <a:spcPct val="0"/>
              </a:spcBef>
            </a:pPr>
            <a:r>
              <a:rPr lang="en-US" altLang="zh-CN" sz="4100" b="1" dirty="0" smtClean="0">
                <a:effectLst>
                  <a:outerShdw blurRad="38100" dist="38100" dir="2700000" algn="tl">
                    <a:srgbClr val="000000">
                      <a:alpha val="43137"/>
                    </a:srgbClr>
                  </a:outerShdw>
                </a:effectLst>
              </a:rPr>
              <a:t>1.1  </a:t>
            </a:r>
            <a:r>
              <a:rPr lang="zh-CN" altLang="zh-CN" sz="4100" b="1" dirty="0" smtClean="0">
                <a:effectLst>
                  <a:outerShdw blurRad="38100" dist="38100" dir="2700000" algn="tl">
                    <a:srgbClr val="000000">
                      <a:alpha val="43137"/>
                    </a:srgbClr>
                  </a:outerShdw>
                </a:effectLst>
              </a:rPr>
              <a:t>数据库系统的基本概念</a:t>
            </a:r>
            <a:endParaRPr lang="zh-CN" altLang="en-US" sz="4100" dirty="0">
              <a:effectLst>
                <a:outerShdw blurRad="38100" dist="38100" dir="2700000" algn="tl">
                  <a:srgbClr val="000000">
                    <a:alpha val="43137"/>
                  </a:srgbClr>
                </a:outerShdw>
              </a:effectLst>
              <a:latin typeface="+mj-ea"/>
              <a:ea typeface="+mj-ea"/>
            </a:endParaRPr>
          </a:p>
        </p:txBody>
      </p:sp>
    </p:spTree>
    <p:extLst>
      <p:ext uri="{BB962C8B-B14F-4D97-AF65-F5344CB8AC3E}">
        <p14:creationId xmlns:p14="http://schemas.microsoft.com/office/powerpoint/2010/main" val="2539307809"/>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0">
              <a:buNone/>
            </a:pPr>
            <a:r>
              <a:rPr lang="en-US" altLang="zh-CN" sz="2400" b="1" dirty="0"/>
              <a:t>1.5.2 </a:t>
            </a:r>
            <a:r>
              <a:rPr lang="zh-CN" altLang="zh-CN" sz="2400" b="1" dirty="0"/>
              <a:t>数据库规范化设计</a:t>
            </a:r>
          </a:p>
          <a:p>
            <a:pPr marL="109728" indent="612000">
              <a:buNone/>
            </a:pPr>
            <a:r>
              <a:rPr lang="zh-CN" altLang="zh-CN" sz="2400" dirty="0"/>
              <a:t>关系数据库中的关系要满足一定要求，满足不同程度要求的为不同范式。目前遵循的主要范式包括第一范式（</a:t>
            </a:r>
            <a:r>
              <a:rPr lang="en-US" altLang="zh-CN" sz="2400" dirty="0"/>
              <a:t>1NF</a:t>
            </a:r>
            <a:r>
              <a:rPr lang="zh-CN" altLang="zh-CN" sz="2400" dirty="0"/>
              <a:t>）、第二范式（</a:t>
            </a:r>
            <a:r>
              <a:rPr lang="en-US" altLang="zh-CN" sz="2400" dirty="0"/>
              <a:t>2NF</a:t>
            </a:r>
            <a:r>
              <a:rPr lang="zh-CN" altLang="zh-CN" sz="2400" dirty="0"/>
              <a:t>）、第三范式（</a:t>
            </a:r>
            <a:r>
              <a:rPr lang="en-US" altLang="zh-CN" sz="2400" dirty="0"/>
              <a:t>3NF</a:t>
            </a:r>
            <a:r>
              <a:rPr lang="zh-CN" altLang="zh-CN" sz="2400" dirty="0"/>
              <a:t>）和第四范式（</a:t>
            </a:r>
            <a:r>
              <a:rPr lang="en-US" altLang="zh-CN" sz="2400" dirty="0"/>
              <a:t>4NF</a:t>
            </a:r>
            <a:r>
              <a:rPr lang="zh-CN" altLang="zh-CN" sz="2400" dirty="0"/>
              <a:t>）等。规范化设计的过程就是按不同的范式，将一个二维表不断地分解成多个二维表并建立表之间的关联，最终达到一个表只描述一个实体或者实体间的一种联系的目标。其目的是减少冗余数据，提供有效的数据检索方法，避免不合理的插入、删除、修改等操作，保持数据一致性，增强数据库的稳定性、伸缩性和适应性。</a:t>
            </a:r>
          </a:p>
        </p:txBody>
      </p:sp>
      <p:sp>
        <p:nvSpPr>
          <p:cNvPr id="2" name="标题 1"/>
          <p:cNvSpPr>
            <a:spLocks noGrp="1"/>
          </p:cNvSpPr>
          <p:nvPr>
            <p:ph type="title"/>
          </p:nvPr>
        </p:nvSpPr>
        <p:spPr/>
        <p:txBody>
          <a:bodyPr>
            <a:normAutofit/>
          </a:bodyPr>
          <a:lstStyle/>
          <a:p>
            <a:pPr marL="109728" indent="0"/>
            <a:r>
              <a:rPr lang="en-US" altLang="zh-CN" dirty="0">
                <a:effectLst>
                  <a:outerShdw blurRad="38100" dist="38100" dir="2700000" algn="tl">
                    <a:srgbClr val="000000">
                      <a:alpha val="43137"/>
                    </a:srgbClr>
                  </a:outerShdw>
                </a:effectLst>
              </a:rPr>
              <a:t>1.5 </a:t>
            </a:r>
            <a:r>
              <a:rPr lang="zh-CN" altLang="zh-CN" dirty="0">
                <a:effectLst>
                  <a:outerShdw blurRad="38100" dist="38100" dir="2700000" algn="tl">
                    <a:srgbClr val="000000">
                      <a:alpha val="43137"/>
                    </a:srgbClr>
                  </a:outerShdw>
                </a:effectLst>
              </a:rPr>
              <a:t>关系数据库设计</a:t>
            </a:r>
          </a:p>
        </p:txBody>
      </p:sp>
    </p:spTree>
    <p:extLst>
      <p:ext uri="{BB962C8B-B14F-4D97-AF65-F5344CB8AC3E}">
        <p14:creationId xmlns:p14="http://schemas.microsoft.com/office/powerpoint/2010/main" val="3915537383"/>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0">
              <a:buNone/>
            </a:pPr>
            <a:r>
              <a:rPr lang="en-US" altLang="zh-CN" sz="2400" b="1" dirty="0"/>
              <a:t>1</a:t>
            </a:r>
            <a:r>
              <a:rPr lang="zh-CN" altLang="zh-CN" sz="2400" b="1" dirty="0"/>
              <a:t>．第一范式</a:t>
            </a:r>
          </a:p>
          <a:p>
            <a:pPr marL="109728" indent="612000">
              <a:buNone/>
            </a:pPr>
            <a:r>
              <a:rPr lang="zh-CN" altLang="zh-CN" sz="2400" dirty="0" smtClean="0"/>
              <a:t>关系</a:t>
            </a:r>
            <a:r>
              <a:rPr lang="zh-CN" altLang="zh-CN" sz="2400" dirty="0"/>
              <a:t>中每一个数据项必须是不可再分的，满足这个条件的关系模式就属于第一范式。关系数据库中的所有数据表都必然满足第一范式</a:t>
            </a:r>
            <a:r>
              <a:rPr lang="zh-CN" altLang="zh-CN" sz="2400" dirty="0" smtClean="0"/>
              <a:t>。</a:t>
            </a:r>
            <a:endParaRPr lang="en-US" altLang="zh-CN" sz="2400" dirty="0" smtClean="0"/>
          </a:p>
          <a:p>
            <a:pPr marL="109728" indent="612000">
              <a:buNone/>
            </a:pPr>
            <a:r>
              <a:rPr lang="zh-CN" altLang="zh-CN" sz="2400" dirty="0" smtClean="0"/>
              <a:t>例如</a:t>
            </a:r>
            <a:r>
              <a:rPr lang="zh-CN" altLang="en-US" sz="2400" dirty="0" smtClean="0"/>
              <a:t>：</a:t>
            </a:r>
            <a:r>
              <a:rPr lang="zh-CN" altLang="zh-CN" sz="2400" dirty="0" smtClean="0"/>
              <a:t>将</a:t>
            </a:r>
            <a:r>
              <a:rPr lang="zh-CN" altLang="zh-CN" sz="2400" dirty="0"/>
              <a:t>如</a:t>
            </a:r>
            <a:r>
              <a:rPr lang="zh-CN" altLang="zh-CN" sz="2400" dirty="0">
                <a:hlinkClick r:id="rId2" action="ppaction://hlinkpres?slideindex=1&amp;slidetitle="/>
              </a:rPr>
              <a:t>表</a:t>
            </a:r>
            <a:r>
              <a:rPr lang="en-US" altLang="zh-CN" sz="2400" dirty="0">
                <a:hlinkClick r:id="rId2" action="ppaction://hlinkpres?slideindex=1&amp;slidetitle="/>
              </a:rPr>
              <a:t>1.10</a:t>
            </a:r>
            <a:r>
              <a:rPr lang="zh-CN" altLang="zh-CN" sz="2400" dirty="0"/>
              <a:t>所示的学生成绩表规范为满足第一范式的表</a:t>
            </a:r>
            <a:r>
              <a:rPr lang="zh-CN" altLang="zh-CN" sz="2400" dirty="0" smtClean="0"/>
              <a:t>。</a:t>
            </a:r>
            <a:endParaRPr lang="en-US" altLang="zh-CN" sz="2400" dirty="0" smtClean="0"/>
          </a:p>
          <a:p>
            <a:pPr marL="109728" indent="612000">
              <a:buNone/>
            </a:pPr>
            <a:r>
              <a:rPr lang="zh-CN" altLang="zh-CN" sz="2400" dirty="0"/>
              <a:t>处理方法是处理表头使其成为只具有一行表头标题的数据表，如</a:t>
            </a:r>
            <a:r>
              <a:rPr lang="zh-CN" altLang="zh-CN" sz="2400" dirty="0">
                <a:hlinkClick r:id="rId3" action="ppaction://hlinkpres?slideindex=1&amp;slidetitle="/>
              </a:rPr>
              <a:t>表</a:t>
            </a:r>
            <a:r>
              <a:rPr lang="en-US" altLang="zh-CN" sz="2400" dirty="0">
                <a:hlinkClick r:id="rId3" action="ppaction://hlinkpres?slideindex=1&amp;slidetitle="/>
              </a:rPr>
              <a:t>1.11</a:t>
            </a:r>
            <a:r>
              <a:rPr lang="zh-CN" altLang="zh-CN" sz="2400" dirty="0"/>
              <a:t>所示。</a:t>
            </a:r>
          </a:p>
        </p:txBody>
      </p:sp>
      <p:sp>
        <p:nvSpPr>
          <p:cNvPr id="2" name="标题 1"/>
          <p:cNvSpPr>
            <a:spLocks noGrp="1"/>
          </p:cNvSpPr>
          <p:nvPr>
            <p:ph type="title"/>
          </p:nvPr>
        </p:nvSpPr>
        <p:spPr/>
        <p:txBody>
          <a:bodyPr>
            <a:normAutofit/>
          </a:bodyPr>
          <a:lstStyle/>
          <a:p>
            <a:pPr marL="109728" indent="0"/>
            <a:r>
              <a:rPr lang="en-US" altLang="zh-CN" dirty="0">
                <a:effectLst>
                  <a:outerShdw blurRad="38100" dist="38100" dir="2700000" algn="tl">
                    <a:srgbClr val="000000">
                      <a:alpha val="43137"/>
                    </a:srgbClr>
                  </a:outerShdw>
                </a:effectLst>
              </a:rPr>
              <a:t>1.5 </a:t>
            </a:r>
            <a:r>
              <a:rPr lang="zh-CN" altLang="zh-CN" dirty="0">
                <a:effectLst>
                  <a:outerShdw blurRad="38100" dist="38100" dir="2700000" algn="tl">
                    <a:srgbClr val="000000">
                      <a:alpha val="43137"/>
                    </a:srgbClr>
                  </a:outerShdw>
                </a:effectLst>
              </a:rPr>
              <a:t>关系数据库设计</a:t>
            </a:r>
          </a:p>
        </p:txBody>
      </p:sp>
    </p:spTree>
    <p:extLst>
      <p:ext uri="{BB962C8B-B14F-4D97-AF65-F5344CB8AC3E}">
        <p14:creationId xmlns:p14="http://schemas.microsoft.com/office/powerpoint/2010/main" val="2091556887"/>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0">
              <a:buNone/>
            </a:pPr>
            <a:r>
              <a:rPr lang="en-US" altLang="zh-CN" sz="2400" b="1" dirty="0"/>
              <a:t>2</a:t>
            </a:r>
            <a:r>
              <a:rPr lang="zh-CN" altLang="zh-CN" sz="2400" b="1" dirty="0"/>
              <a:t>．第二范式</a:t>
            </a:r>
          </a:p>
          <a:p>
            <a:pPr marL="109728" indent="612000">
              <a:buNone/>
            </a:pPr>
            <a:r>
              <a:rPr lang="zh-CN" altLang="zh-CN" sz="2400" dirty="0"/>
              <a:t>在一个满足第一范式的关系中，如果所有非主属性都完全依赖于主码，则称这个关系满足第二范式。即对于满足第二范式的关系，如果给定一个主码，则可以在这个数据表中惟一确定一条记录。一个关系模式如果不满足第二范式，就会产生插入异常、删除异常、修改复杂等</a:t>
            </a:r>
            <a:r>
              <a:rPr lang="zh-CN" altLang="zh-CN" sz="2400" dirty="0" smtClean="0"/>
              <a:t>问题</a:t>
            </a:r>
            <a:r>
              <a:rPr lang="zh-CN" altLang="en-US" sz="2400" dirty="0" smtClean="0"/>
              <a:t>。</a:t>
            </a:r>
            <a:endParaRPr lang="en-US" altLang="zh-CN" sz="2400" dirty="0" smtClean="0"/>
          </a:p>
          <a:p>
            <a:pPr marL="109728" indent="612000">
              <a:buNone/>
            </a:pPr>
            <a:r>
              <a:rPr lang="zh-CN" altLang="zh-CN" sz="2400" dirty="0"/>
              <a:t>例如在学生选课系统中构造如</a:t>
            </a:r>
            <a:r>
              <a:rPr lang="zh-CN" altLang="zh-CN" sz="2400" dirty="0">
                <a:hlinkClick r:id="rId2" action="ppaction://hlinkpres?slideindex=1&amp;slidetitle="/>
              </a:rPr>
              <a:t>表</a:t>
            </a:r>
            <a:r>
              <a:rPr lang="en-US" altLang="zh-CN" sz="2400" dirty="0">
                <a:hlinkClick r:id="rId2" action="ppaction://hlinkpres?slideindex=1&amp;slidetitle="/>
              </a:rPr>
              <a:t>1.12</a:t>
            </a:r>
            <a:r>
              <a:rPr lang="zh-CN" altLang="zh-CN" sz="2400" dirty="0"/>
              <a:t>所示的数据表，表中没有哪一个数据项能够惟一标识一条记录，则不满足第二范式。该数据表存在如下缺点：</a:t>
            </a:r>
          </a:p>
          <a:p>
            <a:pPr marL="109728" indent="0">
              <a:buNone/>
            </a:pPr>
            <a:r>
              <a:rPr lang="zh-CN" altLang="zh-CN" sz="2400" dirty="0"/>
              <a:t>（</a:t>
            </a:r>
            <a:r>
              <a:rPr lang="en-US" altLang="zh-CN" sz="2400" dirty="0"/>
              <a:t>1</a:t>
            </a:r>
            <a:r>
              <a:rPr lang="zh-CN" altLang="zh-CN" sz="2400" dirty="0"/>
              <a:t>）冗余度大</a:t>
            </a:r>
            <a:r>
              <a:rPr lang="zh-CN" altLang="zh-CN" sz="2400" dirty="0" smtClean="0"/>
              <a:t>。</a:t>
            </a:r>
            <a:endParaRPr lang="zh-CN" altLang="zh-CN" sz="2400" dirty="0"/>
          </a:p>
          <a:p>
            <a:pPr marL="109728" indent="0">
              <a:buNone/>
            </a:pPr>
            <a:r>
              <a:rPr lang="zh-CN" altLang="zh-CN" sz="2400" dirty="0"/>
              <a:t>（</a:t>
            </a:r>
            <a:r>
              <a:rPr lang="en-US" altLang="zh-CN" sz="2400" dirty="0"/>
              <a:t>2</a:t>
            </a:r>
            <a:r>
              <a:rPr lang="zh-CN" altLang="zh-CN" sz="2400" dirty="0"/>
              <a:t>）插入异常</a:t>
            </a:r>
            <a:r>
              <a:rPr lang="zh-CN" altLang="zh-CN" sz="2400" dirty="0" smtClean="0"/>
              <a:t>。</a:t>
            </a:r>
            <a:endParaRPr lang="en-US" altLang="zh-CN" sz="2400" dirty="0" smtClean="0"/>
          </a:p>
          <a:p>
            <a:pPr marL="109728" indent="0">
              <a:buNone/>
            </a:pPr>
            <a:r>
              <a:rPr lang="zh-CN" altLang="zh-CN" sz="2400" dirty="0" smtClean="0"/>
              <a:t>（</a:t>
            </a:r>
            <a:r>
              <a:rPr lang="en-US" altLang="zh-CN" sz="2400" dirty="0"/>
              <a:t>3</a:t>
            </a:r>
            <a:r>
              <a:rPr lang="zh-CN" altLang="zh-CN" sz="2400" dirty="0"/>
              <a:t>）删除异常</a:t>
            </a:r>
            <a:r>
              <a:rPr lang="zh-CN" altLang="zh-CN" sz="2400" dirty="0" smtClean="0"/>
              <a:t>。</a:t>
            </a:r>
            <a:endParaRPr lang="zh-CN" altLang="zh-CN" sz="2400" dirty="0"/>
          </a:p>
        </p:txBody>
      </p:sp>
      <p:sp>
        <p:nvSpPr>
          <p:cNvPr id="2" name="标题 1"/>
          <p:cNvSpPr>
            <a:spLocks noGrp="1"/>
          </p:cNvSpPr>
          <p:nvPr>
            <p:ph type="title"/>
          </p:nvPr>
        </p:nvSpPr>
        <p:spPr/>
        <p:txBody>
          <a:bodyPr>
            <a:normAutofit/>
          </a:bodyPr>
          <a:lstStyle/>
          <a:p>
            <a:pPr marL="109728" indent="0"/>
            <a:r>
              <a:rPr lang="en-US" altLang="zh-CN" dirty="0">
                <a:effectLst>
                  <a:outerShdw blurRad="38100" dist="38100" dir="2700000" algn="tl">
                    <a:srgbClr val="000000">
                      <a:alpha val="43137"/>
                    </a:srgbClr>
                  </a:outerShdw>
                </a:effectLst>
              </a:rPr>
              <a:t>1.5 </a:t>
            </a:r>
            <a:r>
              <a:rPr lang="zh-CN" altLang="zh-CN" dirty="0">
                <a:effectLst>
                  <a:outerShdw blurRad="38100" dist="38100" dir="2700000" algn="tl">
                    <a:srgbClr val="000000">
                      <a:alpha val="43137"/>
                    </a:srgbClr>
                  </a:outerShdw>
                </a:effectLst>
              </a:rPr>
              <a:t>关系数据库设计</a:t>
            </a:r>
          </a:p>
        </p:txBody>
      </p:sp>
    </p:spTree>
    <p:extLst>
      <p:ext uri="{BB962C8B-B14F-4D97-AF65-F5344CB8AC3E}">
        <p14:creationId xmlns:p14="http://schemas.microsoft.com/office/powerpoint/2010/main" val="188024156"/>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处理表</a:t>
            </a:r>
            <a:r>
              <a:rPr lang="en-US" altLang="zh-CN" sz="2400" dirty="0"/>
              <a:t>1.12</a:t>
            </a:r>
            <a:r>
              <a:rPr lang="zh-CN" altLang="zh-CN" sz="2400" dirty="0"/>
              <a:t>使之满足第二范式的方法是将其分解成三个数据表，如</a:t>
            </a:r>
            <a:r>
              <a:rPr lang="zh-CN" altLang="zh-CN" sz="2400" dirty="0">
                <a:hlinkClick r:id="rId2" action="ppaction://hlinkpres?slideindex=1&amp;slidetitle="/>
              </a:rPr>
              <a:t>表</a:t>
            </a:r>
            <a:r>
              <a:rPr lang="en-US" altLang="zh-CN" sz="2400" dirty="0">
                <a:hlinkClick r:id="rId2" action="ppaction://hlinkpres?slideindex=1&amp;slidetitle="/>
              </a:rPr>
              <a:t>1.13</a:t>
            </a:r>
            <a:r>
              <a:rPr lang="zh-CN" altLang="zh-CN" sz="2400" dirty="0"/>
              <a:t>、</a:t>
            </a:r>
            <a:r>
              <a:rPr lang="zh-CN" altLang="zh-CN" sz="2400" dirty="0">
                <a:hlinkClick r:id="rId3" action="ppaction://hlinkpres?slideindex=1&amp;slidetitle="/>
              </a:rPr>
              <a:t>表</a:t>
            </a:r>
            <a:r>
              <a:rPr lang="en-US" altLang="zh-CN" sz="2400" dirty="0">
                <a:hlinkClick r:id="rId3" action="ppaction://hlinkpres?slideindex=1&amp;slidetitle="/>
              </a:rPr>
              <a:t>1.14</a:t>
            </a:r>
            <a:r>
              <a:rPr lang="zh-CN" altLang="zh-CN" sz="2400" dirty="0"/>
              <a:t>、</a:t>
            </a:r>
            <a:r>
              <a:rPr lang="zh-CN" altLang="zh-CN" sz="2400" dirty="0">
                <a:hlinkClick r:id="rId4" action="ppaction://hlinkpres?slideindex=1&amp;slidetitle="/>
              </a:rPr>
              <a:t>表</a:t>
            </a:r>
            <a:r>
              <a:rPr lang="en-US" altLang="zh-CN" sz="2400" dirty="0">
                <a:hlinkClick r:id="rId4" action="ppaction://hlinkpres?slideindex=1&amp;slidetitle="/>
              </a:rPr>
              <a:t>1.15</a:t>
            </a:r>
            <a:r>
              <a:rPr lang="zh-CN" altLang="zh-CN" sz="2400" dirty="0"/>
              <a:t>所示。这三个表即为满足第二范式的数据表。其中“学生选课表”的主码为“学号、课程代码”，“学生档案表”的主码为“学号”，“课程设置表”的主码为“课程代码”。</a:t>
            </a:r>
          </a:p>
        </p:txBody>
      </p:sp>
      <p:sp>
        <p:nvSpPr>
          <p:cNvPr id="2" name="标题 1"/>
          <p:cNvSpPr>
            <a:spLocks noGrp="1"/>
          </p:cNvSpPr>
          <p:nvPr>
            <p:ph type="title"/>
          </p:nvPr>
        </p:nvSpPr>
        <p:spPr/>
        <p:txBody>
          <a:bodyPr>
            <a:normAutofit/>
          </a:bodyPr>
          <a:lstStyle/>
          <a:p>
            <a:pPr marL="109728" indent="0"/>
            <a:r>
              <a:rPr lang="en-US" altLang="zh-CN" dirty="0">
                <a:effectLst>
                  <a:outerShdw blurRad="38100" dist="38100" dir="2700000" algn="tl">
                    <a:srgbClr val="000000">
                      <a:alpha val="43137"/>
                    </a:srgbClr>
                  </a:outerShdw>
                </a:effectLst>
              </a:rPr>
              <a:t>1.5 </a:t>
            </a:r>
            <a:r>
              <a:rPr lang="zh-CN" altLang="zh-CN" dirty="0">
                <a:effectLst>
                  <a:outerShdw blurRad="38100" dist="38100" dir="2700000" algn="tl">
                    <a:srgbClr val="000000">
                      <a:alpha val="43137"/>
                    </a:srgbClr>
                  </a:outerShdw>
                </a:effectLst>
              </a:rPr>
              <a:t>关系数据库设计</a:t>
            </a:r>
          </a:p>
        </p:txBody>
      </p:sp>
    </p:spTree>
    <p:extLst>
      <p:ext uri="{BB962C8B-B14F-4D97-AF65-F5344CB8AC3E}">
        <p14:creationId xmlns:p14="http://schemas.microsoft.com/office/powerpoint/2010/main" val="3372804928"/>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0">
              <a:buNone/>
            </a:pPr>
            <a:r>
              <a:rPr lang="en-US" altLang="zh-CN" sz="2400" b="1" dirty="0"/>
              <a:t>3</a:t>
            </a:r>
            <a:r>
              <a:rPr lang="zh-CN" altLang="zh-CN" sz="2400" b="1" dirty="0"/>
              <a:t>．第三范式</a:t>
            </a:r>
          </a:p>
          <a:p>
            <a:pPr marL="109728" indent="612000">
              <a:buNone/>
            </a:pPr>
            <a:r>
              <a:rPr lang="zh-CN" altLang="zh-CN" sz="2400" dirty="0"/>
              <a:t>对于满足第二范式的关系，如果每一个非主属性都不传递依赖于主码，则称这个关系满足第三范式。传递依赖就是某些数据项间接依赖于主码。在如</a:t>
            </a:r>
            <a:r>
              <a:rPr lang="zh-CN" altLang="zh-CN" sz="2400" dirty="0">
                <a:hlinkClick r:id="rId2" action="ppaction://hlinkpres?slideindex=1&amp;slidetitle="/>
              </a:rPr>
              <a:t>表</a:t>
            </a:r>
            <a:r>
              <a:rPr lang="en-US" altLang="zh-CN" sz="2400" dirty="0">
                <a:hlinkClick r:id="rId2" action="ppaction://hlinkpres?slideindex=1&amp;slidetitle="/>
              </a:rPr>
              <a:t>1.15</a:t>
            </a:r>
            <a:r>
              <a:rPr lang="zh-CN" altLang="zh-CN" sz="2400" dirty="0"/>
              <a:t>所示的表中，职称属于任课教师，主码“课程代码”不直接决定非主属性“职称”，“职称”是通过“任课教师”传递依赖于“课程代码”的，则此关系不满足第三范式，在某些情况下，会存在插入异常、删除异常和数据冗余等现象。为将此关系处理成满足第三范式的数据表，可以将其分成“课程设置表”和“任课教师名单”，如</a:t>
            </a:r>
            <a:r>
              <a:rPr lang="zh-CN" altLang="zh-CN" sz="2400" dirty="0">
                <a:hlinkClick r:id="rId3" action="ppaction://hlinkpres?slideindex=1&amp;slidetitle="/>
              </a:rPr>
              <a:t>表</a:t>
            </a:r>
            <a:r>
              <a:rPr lang="en-US" altLang="zh-CN" sz="2400" dirty="0">
                <a:hlinkClick r:id="rId3" action="ppaction://hlinkpres?slideindex=1&amp;slidetitle="/>
              </a:rPr>
              <a:t>1.16</a:t>
            </a:r>
            <a:r>
              <a:rPr lang="zh-CN" altLang="zh-CN" sz="2400" dirty="0"/>
              <a:t>和</a:t>
            </a:r>
            <a:r>
              <a:rPr lang="zh-CN" altLang="zh-CN" sz="2400" dirty="0">
                <a:hlinkClick r:id="rId4" action="ppaction://hlinkpres?slideindex=1&amp;slidetitle="/>
              </a:rPr>
              <a:t>表</a:t>
            </a:r>
            <a:r>
              <a:rPr lang="en-US" altLang="zh-CN" sz="2400" dirty="0">
                <a:hlinkClick r:id="rId4" action="ppaction://hlinkpres?slideindex=1&amp;slidetitle="/>
              </a:rPr>
              <a:t>1.17</a:t>
            </a:r>
            <a:r>
              <a:rPr lang="zh-CN" altLang="zh-CN" sz="2400" dirty="0"/>
              <a:t>所示</a:t>
            </a:r>
            <a:r>
              <a:rPr lang="zh-CN" altLang="zh-CN" sz="2400" dirty="0" smtClean="0"/>
              <a:t>。</a:t>
            </a:r>
            <a:endParaRPr lang="zh-CN" altLang="zh-CN" sz="2400" dirty="0"/>
          </a:p>
        </p:txBody>
      </p:sp>
      <p:sp>
        <p:nvSpPr>
          <p:cNvPr id="2" name="标题 1"/>
          <p:cNvSpPr>
            <a:spLocks noGrp="1"/>
          </p:cNvSpPr>
          <p:nvPr>
            <p:ph type="title"/>
          </p:nvPr>
        </p:nvSpPr>
        <p:spPr/>
        <p:txBody>
          <a:bodyPr>
            <a:normAutofit/>
          </a:bodyPr>
          <a:lstStyle/>
          <a:p>
            <a:pPr marL="109728" indent="0"/>
            <a:r>
              <a:rPr lang="en-US" altLang="zh-CN" dirty="0">
                <a:effectLst>
                  <a:outerShdw blurRad="38100" dist="38100" dir="2700000" algn="tl">
                    <a:srgbClr val="000000">
                      <a:alpha val="43137"/>
                    </a:srgbClr>
                  </a:outerShdw>
                </a:effectLst>
              </a:rPr>
              <a:t>1.5 </a:t>
            </a:r>
            <a:r>
              <a:rPr lang="zh-CN" altLang="zh-CN" dirty="0">
                <a:effectLst>
                  <a:outerShdw blurRad="38100" dist="38100" dir="2700000" algn="tl">
                    <a:srgbClr val="000000">
                      <a:alpha val="43137"/>
                    </a:srgbClr>
                  </a:outerShdw>
                </a:effectLst>
              </a:rPr>
              <a:t>关系数据库设计</a:t>
            </a:r>
          </a:p>
        </p:txBody>
      </p:sp>
    </p:spTree>
    <p:extLst>
      <p:ext uri="{BB962C8B-B14F-4D97-AF65-F5344CB8AC3E}">
        <p14:creationId xmlns:p14="http://schemas.microsoft.com/office/powerpoint/2010/main" val="306291617"/>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0">
              <a:buNone/>
            </a:pPr>
            <a:r>
              <a:rPr lang="en-US" altLang="zh-CN" sz="2400" b="1" dirty="0"/>
              <a:t>1.5.3  Access</a:t>
            </a:r>
            <a:r>
              <a:rPr lang="zh-CN" altLang="zh-CN" sz="2400" b="1" dirty="0"/>
              <a:t>数据库应用系统设计实例</a:t>
            </a:r>
          </a:p>
          <a:p>
            <a:pPr marL="109728" indent="612000">
              <a:buNone/>
            </a:pPr>
            <a:r>
              <a:rPr lang="zh-CN" altLang="zh-CN" sz="2400" dirty="0"/>
              <a:t>按照规范化理论和完整性规则设计出能够正确反映现实应用的数据模型后，还要进行系统功能的设计。对于系统功能设计应遵循自顶向下、逐步求精的原则，将系统必备的功能分解为若干相互独立又相互依存的模块，每一模块采用不同的技术，解决不同的问题，从而将问题局部化，这是数据库设计中的分步设计法。这里以一个学生成绩管理系统为例，简单介绍数据库系统开发的方法。</a:t>
            </a:r>
          </a:p>
        </p:txBody>
      </p:sp>
      <p:sp>
        <p:nvSpPr>
          <p:cNvPr id="2" name="标题 1"/>
          <p:cNvSpPr>
            <a:spLocks noGrp="1"/>
          </p:cNvSpPr>
          <p:nvPr>
            <p:ph type="title"/>
          </p:nvPr>
        </p:nvSpPr>
        <p:spPr/>
        <p:txBody>
          <a:bodyPr>
            <a:normAutofit/>
          </a:bodyPr>
          <a:lstStyle/>
          <a:p>
            <a:pPr marL="109728" indent="0"/>
            <a:r>
              <a:rPr lang="en-US" altLang="zh-CN" dirty="0">
                <a:effectLst>
                  <a:outerShdw blurRad="38100" dist="38100" dir="2700000" algn="tl">
                    <a:srgbClr val="000000">
                      <a:alpha val="43137"/>
                    </a:srgbClr>
                  </a:outerShdw>
                </a:effectLst>
              </a:rPr>
              <a:t>1.5 </a:t>
            </a:r>
            <a:r>
              <a:rPr lang="zh-CN" altLang="zh-CN" dirty="0">
                <a:effectLst>
                  <a:outerShdw blurRad="38100" dist="38100" dir="2700000" algn="tl">
                    <a:srgbClr val="000000">
                      <a:alpha val="43137"/>
                    </a:srgbClr>
                  </a:outerShdw>
                </a:effectLst>
              </a:rPr>
              <a:t>关系数据库设计</a:t>
            </a:r>
          </a:p>
        </p:txBody>
      </p:sp>
    </p:spTree>
    <p:extLst>
      <p:ext uri="{BB962C8B-B14F-4D97-AF65-F5344CB8AC3E}">
        <p14:creationId xmlns:p14="http://schemas.microsoft.com/office/powerpoint/2010/main" val="3790602057"/>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0">
              <a:buNone/>
            </a:pPr>
            <a:r>
              <a:rPr lang="en-US" altLang="zh-CN" sz="2400" dirty="0"/>
              <a:t>1</a:t>
            </a:r>
            <a:r>
              <a:rPr lang="zh-CN" altLang="zh-CN" sz="2400" dirty="0"/>
              <a:t>．</a:t>
            </a:r>
            <a:r>
              <a:rPr lang="zh-CN" altLang="zh-CN" sz="2400" dirty="0" smtClean="0"/>
              <a:t>需求分析</a:t>
            </a:r>
            <a:endParaRPr lang="en-US" altLang="zh-CN" sz="2400" dirty="0" smtClean="0"/>
          </a:p>
          <a:p>
            <a:pPr marL="109728" indent="612000">
              <a:buNone/>
            </a:pPr>
            <a:r>
              <a:rPr lang="zh-CN" altLang="zh-CN" sz="2400" dirty="0"/>
              <a:t>这是数据库应用系统开发的第一步。首先要详细调查要处理的对象，明确用户的各种要求，在此基础上确定数据库中需要存储哪些数据及系统需要具备哪些功能等。设计人员必须不断深入地与用户交流，才能逐步确定用户的实际需求，以确定设计方案。对于学生成绩管理系统来说，进行需求分析后，得到以下结果：</a:t>
            </a:r>
            <a:endParaRPr lang="en-US" altLang="zh-CN" sz="2400" dirty="0" smtClean="0"/>
          </a:p>
          <a:p>
            <a:pPr marL="109728" indent="0">
              <a:buNone/>
            </a:pPr>
            <a:r>
              <a:rPr lang="zh-CN" altLang="zh-CN" sz="2400" dirty="0"/>
              <a:t>（</a:t>
            </a:r>
            <a:r>
              <a:rPr lang="en-US" altLang="zh-CN" sz="2400" dirty="0"/>
              <a:t>1</a:t>
            </a:r>
            <a:r>
              <a:rPr lang="zh-CN" altLang="zh-CN" sz="2400" dirty="0"/>
              <a:t>）用户需要完成数据的录入</a:t>
            </a:r>
            <a:r>
              <a:rPr lang="zh-CN" altLang="zh-CN" sz="2400" dirty="0" smtClean="0"/>
              <a:t>。</a:t>
            </a:r>
            <a:endParaRPr lang="en-US" altLang="zh-CN" sz="2400" dirty="0" smtClean="0"/>
          </a:p>
          <a:p>
            <a:pPr marL="109728" indent="0">
              <a:buNone/>
            </a:pPr>
            <a:r>
              <a:rPr lang="zh-CN" altLang="zh-CN" sz="2400" dirty="0"/>
              <a:t>（</a:t>
            </a:r>
            <a:r>
              <a:rPr lang="en-US" altLang="zh-CN" sz="2400" dirty="0"/>
              <a:t>2</a:t>
            </a:r>
            <a:r>
              <a:rPr lang="zh-CN" altLang="zh-CN" sz="2400" dirty="0"/>
              <a:t>）完成数据的修改</a:t>
            </a:r>
            <a:r>
              <a:rPr lang="zh-CN" altLang="zh-CN" sz="2400" dirty="0" smtClean="0"/>
              <a:t>。</a:t>
            </a:r>
            <a:endParaRPr lang="en-US" altLang="zh-CN" sz="2400" dirty="0" smtClean="0"/>
          </a:p>
          <a:p>
            <a:pPr marL="109728" indent="0">
              <a:buNone/>
            </a:pPr>
            <a:r>
              <a:rPr lang="zh-CN" altLang="zh-CN" sz="2400" dirty="0"/>
              <a:t>（</a:t>
            </a:r>
            <a:r>
              <a:rPr lang="en-US" altLang="zh-CN" sz="2400" dirty="0"/>
              <a:t>3</a:t>
            </a:r>
            <a:r>
              <a:rPr lang="zh-CN" altLang="zh-CN" sz="2400" dirty="0"/>
              <a:t>）实现信息查询</a:t>
            </a:r>
            <a:r>
              <a:rPr lang="zh-CN" altLang="zh-CN" sz="2400" dirty="0" smtClean="0"/>
              <a:t>。</a:t>
            </a:r>
            <a:endParaRPr lang="en-US" altLang="zh-CN" sz="2400" dirty="0" smtClean="0"/>
          </a:p>
          <a:p>
            <a:pPr marL="109728" indent="0">
              <a:buNone/>
            </a:pPr>
            <a:endParaRPr lang="zh-CN" altLang="zh-CN" sz="2400" dirty="0"/>
          </a:p>
        </p:txBody>
      </p:sp>
      <p:sp>
        <p:nvSpPr>
          <p:cNvPr id="2" name="标题 1"/>
          <p:cNvSpPr>
            <a:spLocks noGrp="1"/>
          </p:cNvSpPr>
          <p:nvPr>
            <p:ph type="title"/>
          </p:nvPr>
        </p:nvSpPr>
        <p:spPr/>
        <p:txBody>
          <a:bodyPr>
            <a:normAutofit/>
          </a:bodyPr>
          <a:lstStyle/>
          <a:p>
            <a:pPr marL="109728" indent="0"/>
            <a:r>
              <a:rPr lang="en-US" altLang="zh-CN" dirty="0">
                <a:effectLst>
                  <a:outerShdw blurRad="38100" dist="38100" dir="2700000" algn="tl">
                    <a:srgbClr val="000000">
                      <a:alpha val="43137"/>
                    </a:srgbClr>
                  </a:outerShdw>
                </a:effectLst>
              </a:rPr>
              <a:t>1.5 </a:t>
            </a:r>
            <a:r>
              <a:rPr lang="zh-CN" altLang="zh-CN" dirty="0">
                <a:effectLst>
                  <a:outerShdw blurRad="38100" dist="38100" dir="2700000" algn="tl">
                    <a:srgbClr val="000000">
                      <a:alpha val="43137"/>
                    </a:srgbClr>
                  </a:outerShdw>
                </a:effectLst>
              </a:rPr>
              <a:t>关系数据库设计</a:t>
            </a:r>
          </a:p>
        </p:txBody>
      </p:sp>
    </p:spTree>
    <p:extLst>
      <p:ext uri="{BB962C8B-B14F-4D97-AF65-F5344CB8AC3E}">
        <p14:creationId xmlns:p14="http://schemas.microsoft.com/office/powerpoint/2010/main" val="1636093872"/>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0">
              <a:buNone/>
            </a:pPr>
            <a:r>
              <a:rPr lang="en-US" altLang="zh-CN" sz="2400" b="1" dirty="0"/>
              <a:t>2</a:t>
            </a:r>
            <a:r>
              <a:rPr lang="zh-CN" altLang="zh-CN" sz="2400" b="1" dirty="0"/>
              <a:t>．应用系统的数据库设计</a:t>
            </a:r>
          </a:p>
          <a:p>
            <a:pPr marL="109728" indent="612000">
              <a:buNone/>
            </a:pPr>
            <a:r>
              <a:rPr lang="zh-CN" altLang="zh-CN" sz="2400" dirty="0"/>
              <a:t>这是在需求分析的基础上进行的。首先要弄清需要存储哪些数据，确定需要几个数据表，每一个表中包括几个字段等，然后在</a:t>
            </a:r>
            <a:r>
              <a:rPr lang="en-US" altLang="zh-CN" sz="2400" dirty="0"/>
              <a:t>Access</a:t>
            </a:r>
            <a:r>
              <a:rPr lang="zh-CN" altLang="zh-CN" sz="2400" dirty="0"/>
              <a:t>中建立数据表。这一过程中要严格遵循关系数据库完整性和规范化设计要求。学生成绩管理系统要创建</a:t>
            </a:r>
            <a:r>
              <a:rPr lang="en-US" altLang="zh-CN" sz="2400" dirty="0"/>
              <a:t>8</a:t>
            </a:r>
            <a:r>
              <a:rPr lang="zh-CN" altLang="zh-CN" sz="2400" dirty="0"/>
              <a:t>个数据表：</a:t>
            </a:r>
          </a:p>
          <a:p>
            <a:pPr marL="109728" indent="0">
              <a:buNone/>
            </a:pPr>
            <a:r>
              <a:rPr lang="zh-CN" altLang="zh-CN" sz="2200" dirty="0"/>
              <a:t>（</a:t>
            </a:r>
            <a:r>
              <a:rPr lang="en-US" altLang="zh-CN" sz="2200" dirty="0"/>
              <a:t>1</a:t>
            </a:r>
            <a:r>
              <a:rPr lang="zh-CN" altLang="zh-CN" sz="2200" dirty="0"/>
              <a:t>）院系表（</a:t>
            </a:r>
            <a:r>
              <a:rPr lang="zh-CN" altLang="zh-CN" sz="2200" u="sng" dirty="0"/>
              <a:t>院系代码</a:t>
            </a:r>
            <a:r>
              <a:rPr lang="zh-CN" altLang="zh-CN" sz="2200" dirty="0"/>
              <a:t>、院系名称）。 </a:t>
            </a:r>
          </a:p>
          <a:p>
            <a:pPr marL="109728" indent="0">
              <a:buNone/>
            </a:pPr>
            <a:r>
              <a:rPr lang="zh-CN" altLang="zh-CN" sz="2200" dirty="0"/>
              <a:t>（</a:t>
            </a:r>
            <a:r>
              <a:rPr lang="en-US" altLang="zh-CN" sz="2200" dirty="0"/>
              <a:t>2</a:t>
            </a:r>
            <a:r>
              <a:rPr lang="zh-CN" altLang="zh-CN" sz="2200" dirty="0"/>
              <a:t>）专业表（</a:t>
            </a:r>
            <a:r>
              <a:rPr lang="zh-CN" altLang="zh-CN" sz="2200" u="sng" dirty="0"/>
              <a:t>专业代码</a:t>
            </a:r>
            <a:r>
              <a:rPr lang="zh-CN" altLang="zh-CN" sz="2200" dirty="0"/>
              <a:t>、专业名称、所属院系代码、所属院系名称）。</a:t>
            </a:r>
          </a:p>
          <a:p>
            <a:pPr marL="109728" indent="0">
              <a:buNone/>
            </a:pPr>
            <a:r>
              <a:rPr lang="zh-CN" altLang="zh-CN" sz="2200" dirty="0"/>
              <a:t>（</a:t>
            </a:r>
            <a:r>
              <a:rPr lang="en-US" altLang="zh-CN" sz="2200" dirty="0"/>
              <a:t>3</a:t>
            </a:r>
            <a:r>
              <a:rPr lang="zh-CN" altLang="zh-CN" sz="2200" dirty="0"/>
              <a:t>）教师档案表（</a:t>
            </a:r>
            <a:r>
              <a:rPr lang="zh-CN" altLang="zh-CN" sz="2200" u="sng" dirty="0"/>
              <a:t>教师编号</a:t>
            </a:r>
            <a:r>
              <a:rPr lang="zh-CN" altLang="zh-CN" sz="2200" dirty="0"/>
              <a:t>、教师姓名、所属院系名称、所属专业名称）</a:t>
            </a:r>
            <a:r>
              <a:rPr lang="zh-CN" altLang="zh-CN" sz="2200" dirty="0" smtClean="0"/>
              <a:t>。</a:t>
            </a:r>
            <a:endParaRPr lang="zh-CN" altLang="zh-CN" sz="2200" dirty="0"/>
          </a:p>
        </p:txBody>
      </p:sp>
      <p:sp>
        <p:nvSpPr>
          <p:cNvPr id="2" name="标题 1"/>
          <p:cNvSpPr>
            <a:spLocks noGrp="1"/>
          </p:cNvSpPr>
          <p:nvPr>
            <p:ph type="title"/>
          </p:nvPr>
        </p:nvSpPr>
        <p:spPr/>
        <p:txBody>
          <a:bodyPr>
            <a:normAutofit/>
          </a:bodyPr>
          <a:lstStyle/>
          <a:p>
            <a:pPr marL="109728" indent="0"/>
            <a:r>
              <a:rPr lang="en-US" altLang="zh-CN" dirty="0">
                <a:effectLst>
                  <a:outerShdw blurRad="38100" dist="38100" dir="2700000" algn="tl">
                    <a:srgbClr val="000000">
                      <a:alpha val="43137"/>
                    </a:srgbClr>
                  </a:outerShdw>
                </a:effectLst>
              </a:rPr>
              <a:t>1.5 </a:t>
            </a:r>
            <a:r>
              <a:rPr lang="zh-CN" altLang="zh-CN" dirty="0">
                <a:effectLst>
                  <a:outerShdw blurRad="38100" dist="38100" dir="2700000" algn="tl">
                    <a:srgbClr val="000000">
                      <a:alpha val="43137"/>
                    </a:srgbClr>
                  </a:outerShdw>
                </a:effectLst>
              </a:rPr>
              <a:t>关系数据库设计</a:t>
            </a:r>
          </a:p>
        </p:txBody>
      </p:sp>
    </p:spTree>
    <p:extLst>
      <p:ext uri="{BB962C8B-B14F-4D97-AF65-F5344CB8AC3E}">
        <p14:creationId xmlns:p14="http://schemas.microsoft.com/office/powerpoint/2010/main" val="328417874"/>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0">
              <a:buNone/>
            </a:pPr>
            <a:r>
              <a:rPr lang="zh-CN" altLang="zh-CN" sz="2200" dirty="0"/>
              <a:t>（</a:t>
            </a:r>
            <a:r>
              <a:rPr lang="en-US" altLang="zh-CN" sz="2200" dirty="0"/>
              <a:t>4</a:t>
            </a:r>
            <a:r>
              <a:rPr lang="zh-CN" altLang="zh-CN" sz="2200" dirty="0"/>
              <a:t>）学生档案表（</a:t>
            </a:r>
            <a:r>
              <a:rPr lang="zh-CN" altLang="zh-CN" sz="2200" u="sng" dirty="0"/>
              <a:t>学号</a:t>
            </a:r>
            <a:r>
              <a:rPr lang="zh-CN" altLang="zh-CN" sz="2200" dirty="0"/>
              <a:t>、姓名、性别、出生日期、民族、政治面貌、职务、院系、专业、班级、籍贯、电话、不及格门数、备注）。</a:t>
            </a:r>
          </a:p>
          <a:p>
            <a:pPr marL="109728" indent="0">
              <a:buNone/>
            </a:pPr>
            <a:r>
              <a:rPr lang="zh-CN" altLang="zh-CN" sz="2200" dirty="0"/>
              <a:t>（</a:t>
            </a:r>
            <a:r>
              <a:rPr lang="en-US" altLang="zh-CN" sz="2200" dirty="0"/>
              <a:t>5</a:t>
            </a:r>
            <a:r>
              <a:rPr lang="zh-CN" altLang="zh-CN" sz="2200" dirty="0"/>
              <a:t>）课程设置表（</a:t>
            </a:r>
            <a:r>
              <a:rPr lang="zh-CN" altLang="zh-CN" sz="2200" u="sng" dirty="0"/>
              <a:t>课程代码</a:t>
            </a:r>
            <a:r>
              <a:rPr lang="zh-CN" altLang="zh-CN" sz="2200" dirty="0"/>
              <a:t>、课程名称、学时、学分、类别、教师编号、教师姓名、开课单位、开课时间、选课范围、内容简介、备注）。</a:t>
            </a:r>
          </a:p>
          <a:p>
            <a:pPr marL="109728" indent="0">
              <a:buNone/>
            </a:pPr>
            <a:r>
              <a:rPr lang="zh-CN" altLang="zh-CN" sz="2200" dirty="0"/>
              <a:t>（</a:t>
            </a:r>
            <a:r>
              <a:rPr lang="en-US" altLang="zh-CN" sz="2200" dirty="0"/>
              <a:t>6</a:t>
            </a:r>
            <a:r>
              <a:rPr lang="zh-CN" altLang="zh-CN" sz="2200" dirty="0"/>
              <a:t>）学生选课表（</a:t>
            </a:r>
            <a:r>
              <a:rPr lang="zh-CN" altLang="zh-CN" sz="2200" u="sng" dirty="0"/>
              <a:t>学号</a:t>
            </a:r>
            <a:r>
              <a:rPr lang="zh-CN" altLang="zh-CN" sz="2200" dirty="0"/>
              <a:t>、姓名、</a:t>
            </a:r>
            <a:r>
              <a:rPr lang="zh-CN" altLang="zh-CN" sz="2200" u="sng" dirty="0"/>
              <a:t>课程代码</a:t>
            </a:r>
            <a:r>
              <a:rPr lang="zh-CN" altLang="zh-CN" sz="2200" dirty="0"/>
              <a:t>、课程名称、学分）。</a:t>
            </a:r>
          </a:p>
          <a:p>
            <a:pPr marL="109728" indent="0">
              <a:buNone/>
            </a:pPr>
            <a:r>
              <a:rPr lang="zh-CN" altLang="zh-CN" sz="2200" dirty="0"/>
              <a:t>（</a:t>
            </a:r>
            <a:r>
              <a:rPr lang="en-US" altLang="zh-CN" sz="2200" dirty="0"/>
              <a:t>7</a:t>
            </a:r>
            <a:r>
              <a:rPr lang="zh-CN" altLang="zh-CN" sz="2200" dirty="0"/>
              <a:t>）学生成绩表（</a:t>
            </a:r>
            <a:r>
              <a:rPr lang="zh-CN" altLang="zh-CN" sz="2200" u="sng" dirty="0"/>
              <a:t>学号</a:t>
            </a:r>
            <a:r>
              <a:rPr lang="zh-CN" altLang="zh-CN" sz="2200" dirty="0"/>
              <a:t>、姓名、</a:t>
            </a:r>
            <a:r>
              <a:rPr lang="zh-CN" altLang="zh-CN" sz="2200" u="sng" dirty="0"/>
              <a:t>课程代码</a:t>
            </a:r>
            <a:r>
              <a:rPr lang="zh-CN" altLang="zh-CN" sz="2200" dirty="0"/>
              <a:t>、课程名称、学分、成绩）。</a:t>
            </a:r>
          </a:p>
          <a:p>
            <a:pPr marL="109728" indent="0">
              <a:buNone/>
            </a:pPr>
            <a:r>
              <a:rPr lang="zh-CN" altLang="zh-CN" sz="2200" dirty="0"/>
              <a:t>（</a:t>
            </a:r>
            <a:r>
              <a:rPr lang="en-US" altLang="zh-CN" sz="2200" dirty="0"/>
              <a:t>8</a:t>
            </a:r>
            <a:r>
              <a:rPr lang="zh-CN" altLang="zh-CN" sz="2200" dirty="0"/>
              <a:t>）操作员档案表（</a:t>
            </a:r>
            <a:r>
              <a:rPr lang="zh-CN" altLang="zh-CN" sz="2200" u="sng" dirty="0"/>
              <a:t>操作员编号</a:t>
            </a:r>
            <a:r>
              <a:rPr lang="zh-CN" altLang="zh-CN" sz="2200" dirty="0"/>
              <a:t>、操作员姓名、密码、权限）。</a:t>
            </a:r>
          </a:p>
          <a:p>
            <a:pPr marL="109728" indent="612000">
              <a:buNone/>
            </a:pPr>
            <a:r>
              <a:rPr lang="zh-CN" altLang="zh-CN" sz="2400" dirty="0"/>
              <a:t>划线部分为各数据表的主键，各数据表的结构如</a:t>
            </a:r>
            <a:r>
              <a:rPr lang="zh-CN" altLang="zh-CN" sz="2400" dirty="0">
                <a:hlinkClick r:id="rId2" action="ppaction://hlinkpres?slideindex=1&amp;slidetitle="/>
              </a:rPr>
              <a:t>表</a:t>
            </a:r>
            <a:r>
              <a:rPr lang="en-US" altLang="zh-CN" sz="2400" dirty="0">
                <a:hlinkClick r:id="rId2" action="ppaction://hlinkpres?slideindex=1&amp;slidetitle="/>
              </a:rPr>
              <a:t>1.18</a:t>
            </a:r>
            <a:r>
              <a:rPr lang="zh-CN" altLang="zh-CN" sz="2400" dirty="0">
                <a:hlinkClick r:id="rId2" action="ppaction://hlinkpres?slideindex=1&amp;slidetitle="/>
              </a:rPr>
              <a:t>至表</a:t>
            </a:r>
            <a:r>
              <a:rPr lang="en-US" altLang="zh-CN" sz="2400" dirty="0">
                <a:hlinkClick r:id="rId2" action="ppaction://hlinkpres?slideindex=1&amp;slidetitle="/>
              </a:rPr>
              <a:t>1.25</a:t>
            </a:r>
            <a:r>
              <a:rPr lang="zh-CN" altLang="zh-CN" sz="2400" dirty="0"/>
              <a:t>所示。</a:t>
            </a:r>
          </a:p>
        </p:txBody>
      </p:sp>
      <p:sp>
        <p:nvSpPr>
          <p:cNvPr id="2" name="标题 1"/>
          <p:cNvSpPr>
            <a:spLocks noGrp="1"/>
          </p:cNvSpPr>
          <p:nvPr>
            <p:ph type="title"/>
          </p:nvPr>
        </p:nvSpPr>
        <p:spPr/>
        <p:txBody>
          <a:bodyPr>
            <a:normAutofit/>
          </a:bodyPr>
          <a:lstStyle/>
          <a:p>
            <a:pPr marL="109728" indent="0"/>
            <a:r>
              <a:rPr lang="en-US" altLang="zh-CN" dirty="0">
                <a:effectLst>
                  <a:outerShdw blurRad="38100" dist="38100" dir="2700000" algn="tl">
                    <a:srgbClr val="000000">
                      <a:alpha val="43137"/>
                    </a:srgbClr>
                  </a:outerShdw>
                </a:effectLst>
              </a:rPr>
              <a:t>1.5 </a:t>
            </a:r>
            <a:r>
              <a:rPr lang="zh-CN" altLang="zh-CN" dirty="0">
                <a:effectLst>
                  <a:outerShdw blurRad="38100" dist="38100" dir="2700000" algn="tl">
                    <a:srgbClr val="000000">
                      <a:alpha val="43137"/>
                    </a:srgbClr>
                  </a:outerShdw>
                </a:effectLst>
              </a:rPr>
              <a:t>关系数据库设计</a:t>
            </a:r>
          </a:p>
        </p:txBody>
      </p:sp>
    </p:spTree>
    <p:extLst>
      <p:ext uri="{BB962C8B-B14F-4D97-AF65-F5344CB8AC3E}">
        <p14:creationId xmlns:p14="http://schemas.microsoft.com/office/powerpoint/2010/main" val="2570909237"/>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0">
              <a:buNone/>
            </a:pPr>
            <a:r>
              <a:rPr lang="en-US" altLang="zh-CN" sz="2400" b="1" dirty="0"/>
              <a:t>3</a:t>
            </a:r>
            <a:r>
              <a:rPr lang="zh-CN" altLang="zh-CN" sz="2400" b="1" dirty="0"/>
              <a:t>．应用系统的功能设计</a:t>
            </a:r>
          </a:p>
          <a:p>
            <a:pPr marL="109728" indent="612000">
              <a:buNone/>
            </a:pPr>
            <a:r>
              <a:rPr lang="zh-CN" altLang="zh-CN" sz="2400" dirty="0"/>
              <a:t>根据需求分析，结合初步设计的数据库模型，设计应用系统的各个功能模块。学生成绩管理系统</a:t>
            </a:r>
            <a:r>
              <a:rPr lang="zh-CN" altLang="zh-CN" sz="2400" dirty="0" smtClean="0"/>
              <a:t>中有</a:t>
            </a:r>
            <a:r>
              <a:rPr lang="en-US" altLang="zh-CN" sz="2400" dirty="0"/>
              <a:t>8</a:t>
            </a:r>
            <a:r>
              <a:rPr lang="zh-CN" altLang="zh-CN" sz="2400" dirty="0"/>
              <a:t>个功能</a:t>
            </a:r>
            <a:r>
              <a:rPr lang="zh-CN" altLang="zh-CN" sz="2400" dirty="0" smtClean="0"/>
              <a:t>模块。</a:t>
            </a:r>
            <a:endParaRPr lang="zh-CN" altLang="zh-CN" sz="2400" dirty="0"/>
          </a:p>
          <a:p>
            <a:pPr marL="109728" indent="0">
              <a:buNone/>
            </a:pPr>
            <a:r>
              <a:rPr lang="en-US" altLang="zh-CN" sz="2400" b="1" dirty="0"/>
              <a:t>4</a:t>
            </a:r>
            <a:r>
              <a:rPr lang="zh-CN" altLang="zh-CN" sz="2400" b="1" dirty="0"/>
              <a:t>．系统的性能分析</a:t>
            </a:r>
          </a:p>
          <a:p>
            <a:pPr marL="109728" indent="612000">
              <a:buNone/>
            </a:pPr>
            <a:r>
              <a:rPr lang="zh-CN" altLang="zh-CN" sz="2400" dirty="0"/>
              <a:t>软件初步形成后，需要对它进行性能分析，如果有不完善的地方，要根据分析结果对数据库进行优化，直到应用软件的设计满足用户的需要为止。</a:t>
            </a:r>
          </a:p>
          <a:p>
            <a:pPr marL="109728" indent="0">
              <a:buNone/>
            </a:pPr>
            <a:r>
              <a:rPr lang="en-US" altLang="zh-CN" sz="2400" b="1" dirty="0"/>
              <a:t>5</a:t>
            </a:r>
            <a:r>
              <a:rPr lang="zh-CN" altLang="zh-CN" sz="2400" b="1" dirty="0"/>
              <a:t>．系统的发布与维护</a:t>
            </a:r>
          </a:p>
          <a:p>
            <a:pPr marL="109728" indent="612000">
              <a:buNone/>
            </a:pPr>
            <a:r>
              <a:rPr lang="zh-CN" altLang="zh-CN" sz="2400" dirty="0"/>
              <a:t>系统经过调试满足用户的需要后就可以进行发布，但在使用过程中可能还会存在某些问题，因此在软件运行期间要进行调整，以实现软件性能的改善和扩充，使其适应实际工作的需要。</a:t>
            </a:r>
          </a:p>
        </p:txBody>
      </p:sp>
      <p:sp>
        <p:nvSpPr>
          <p:cNvPr id="2" name="标题 1"/>
          <p:cNvSpPr>
            <a:spLocks noGrp="1"/>
          </p:cNvSpPr>
          <p:nvPr>
            <p:ph type="title"/>
          </p:nvPr>
        </p:nvSpPr>
        <p:spPr/>
        <p:txBody>
          <a:bodyPr>
            <a:normAutofit/>
          </a:bodyPr>
          <a:lstStyle/>
          <a:p>
            <a:pPr marL="109728" indent="0"/>
            <a:r>
              <a:rPr lang="en-US" altLang="zh-CN" dirty="0">
                <a:effectLst>
                  <a:outerShdw blurRad="38100" dist="38100" dir="2700000" algn="tl">
                    <a:srgbClr val="000000">
                      <a:alpha val="43137"/>
                    </a:srgbClr>
                  </a:outerShdw>
                </a:effectLst>
              </a:rPr>
              <a:t>1.5 </a:t>
            </a:r>
            <a:r>
              <a:rPr lang="zh-CN" altLang="zh-CN" dirty="0">
                <a:effectLst>
                  <a:outerShdw blurRad="38100" dist="38100" dir="2700000" algn="tl">
                    <a:srgbClr val="000000">
                      <a:alpha val="43137"/>
                    </a:srgbClr>
                  </a:outerShdw>
                </a:effectLst>
              </a:rPr>
              <a:t>关系数据库设计</a:t>
            </a:r>
          </a:p>
        </p:txBody>
      </p:sp>
    </p:spTree>
    <p:extLst>
      <p:ext uri="{BB962C8B-B14F-4D97-AF65-F5344CB8AC3E}">
        <p14:creationId xmlns:p14="http://schemas.microsoft.com/office/powerpoint/2010/main" val="139031637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lnSpcReduction="10000"/>
          </a:bodyPr>
          <a:lstStyle/>
          <a:p>
            <a:pPr marL="0" lvl="2" indent="0">
              <a:buNone/>
            </a:pPr>
            <a:r>
              <a:rPr lang="en-US" altLang="zh-CN" sz="2400" b="1" dirty="0" smtClean="0"/>
              <a:t>1.1.2  </a:t>
            </a:r>
            <a:r>
              <a:rPr lang="zh-CN" altLang="zh-CN" sz="2400" b="1" dirty="0" smtClean="0"/>
              <a:t>数据库</a:t>
            </a:r>
            <a:r>
              <a:rPr lang="zh-CN" altLang="zh-CN" sz="2400" b="1" dirty="0"/>
              <a:t>技术的</a:t>
            </a:r>
            <a:r>
              <a:rPr lang="zh-CN" altLang="zh-CN" sz="2400" b="1" dirty="0" smtClean="0"/>
              <a:t>发展</a:t>
            </a:r>
            <a:endParaRPr lang="zh-CN" altLang="zh-CN" sz="2400" b="1" dirty="0"/>
          </a:p>
          <a:p>
            <a:pPr marL="0" lvl="2" indent="612000">
              <a:buNone/>
            </a:pPr>
            <a:r>
              <a:rPr lang="zh-CN" altLang="zh-CN" sz="2400" dirty="0"/>
              <a:t>数据库技术产生于</a:t>
            </a:r>
            <a:r>
              <a:rPr lang="en-US" altLang="zh-CN" sz="2400" dirty="0"/>
              <a:t>20</a:t>
            </a:r>
            <a:r>
              <a:rPr lang="zh-CN" altLang="zh-CN" sz="2400" dirty="0"/>
              <a:t>世纪</a:t>
            </a:r>
            <a:r>
              <a:rPr lang="en-US" altLang="zh-CN" sz="2400" dirty="0"/>
              <a:t>60</a:t>
            </a:r>
            <a:r>
              <a:rPr lang="zh-CN" altLang="zh-CN" sz="2400" dirty="0"/>
              <a:t>年代后期，是随着数据管理的需要而产生的。在此之前，数据管理经历了人工管理阶段和文件系统阶段。</a:t>
            </a:r>
            <a:r>
              <a:rPr lang="en-US" altLang="zh-CN" sz="2400" dirty="0"/>
              <a:t>20</a:t>
            </a:r>
            <a:r>
              <a:rPr lang="zh-CN" altLang="zh-CN" sz="2400" dirty="0"/>
              <a:t>世纪</a:t>
            </a:r>
            <a:r>
              <a:rPr lang="en-US" altLang="zh-CN" sz="2400" dirty="0"/>
              <a:t>60</a:t>
            </a:r>
            <a:r>
              <a:rPr lang="zh-CN" altLang="zh-CN" sz="2400" dirty="0"/>
              <a:t>年代，计算机技术迅速发展，其主要应用领域从科学计算转移到数据事务处理，从而出现了数据库技术，它是数据管理的最新技术，是计算机科学中发展最快、应用最广泛的重要分支之一。在短短的三十几年里，数据库技术的发展经历了三代：第一代层次、网状数据库系统，第二代关系数据库系统和第三代以面向对象模型为主要特征的数据库系统。目前，数据库技术与网络通信技术、人工智能技术、面向对象程序设计技术、并行计算机技术等相互渗透，成为数据库技术发展的主要特征。</a:t>
            </a:r>
            <a:endParaRPr lang="zh-CN" altLang="zh-CN" sz="2400" b="1" dirty="0"/>
          </a:p>
          <a:p>
            <a:pPr marL="0" indent="0">
              <a:buNone/>
            </a:pPr>
            <a:endParaRPr lang="zh-CN" altLang="en-US" dirty="0"/>
          </a:p>
        </p:txBody>
      </p:sp>
      <p:sp>
        <p:nvSpPr>
          <p:cNvPr id="2" name="标题 1"/>
          <p:cNvSpPr>
            <a:spLocks noGrp="1"/>
          </p:cNvSpPr>
          <p:nvPr>
            <p:ph type="title"/>
          </p:nvPr>
        </p:nvSpPr>
        <p:spPr/>
        <p:txBody>
          <a:bodyPr>
            <a:normAutofit/>
          </a:bodyPr>
          <a:lstStyle/>
          <a:p>
            <a:pPr lvl="1" algn="l" rtl="0">
              <a:spcBef>
                <a:spcPct val="0"/>
              </a:spcBef>
            </a:pPr>
            <a:r>
              <a:rPr lang="en-US" altLang="zh-CN" sz="4100" b="1" dirty="0" smtClean="0">
                <a:effectLst>
                  <a:outerShdw blurRad="38100" dist="38100" dir="2700000" algn="tl">
                    <a:srgbClr val="000000">
                      <a:alpha val="43137"/>
                    </a:srgbClr>
                  </a:outerShdw>
                </a:effectLst>
              </a:rPr>
              <a:t>1.1  </a:t>
            </a:r>
            <a:r>
              <a:rPr lang="zh-CN" altLang="zh-CN" sz="4100" b="1" dirty="0" smtClean="0">
                <a:effectLst>
                  <a:outerShdw blurRad="38100" dist="38100" dir="2700000" algn="tl">
                    <a:srgbClr val="000000">
                      <a:alpha val="43137"/>
                    </a:srgbClr>
                  </a:outerShdw>
                </a:effectLst>
              </a:rPr>
              <a:t>数据库系统的基本概念</a:t>
            </a:r>
            <a:endParaRPr lang="zh-CN" altLang="en-US" sz="4100" dirty="0">
              <a:effectLst>
                <a:outerShdw blurRad="38100" dist="38100" dir="2700000" algn="tl">
                  <a:srgbClr val="000000">
                    <a:alpha val="43137"/>
                  </a:srgbClr>
                </a:outerShdw>
              </a:effectLst>
              <a:latin typeface="+mj-ea"/>
              <a:ea typeface="+mj-ea"/>
            </a:endParaRPr>
          </a:p>
        </p:txBody>
      </p:sp>
    </p:spTree>
    <p:extLst>
      <p:ext uri="{BB962C8B-B14F-4D97-AF65-F5344CB8AC3E}">
        <p14:creationId xmlns:p14="http://schemas.microsoft.com/office/powerpoint/2010/main" val="2153472336"/>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本章概述了数据库的基本概念，并通过对数据库技术发展情况的介绍，概括了数据库技术发展的新方向。</a:t>
            </a:r>
          </a:p>
          <a:p>
            <a:pPr marL="109728" indent="612000">
              <a:buNone/>
            </a:pPr>
            <a:r>
              <a:rPr lang="zh-CN" altLang="zh-CN" sz="2400" dirty="0"/>
              <a:t>数据模型是数据库系统的核心和基础，本章介绍了四种主要的数据模型：层次模型、网状模型、关系模型和面向对象模型。之后详细介绍了关系数据库的有关理论。</a:t>
            </a:r>
          </a:p>
          <a:p>
            <a:pPr marL="109728" indent="612000">
              <a:buNone/>
            </a:pPr>
            <a:r>
              <a:rPr lang="en-US" altLang="zh-CN" sz="2400" dirty="0"/>
              <a:t>SQL</a:t>
            </a:r>
            <a:r>
              <a:rPr lang="zh-CN" altLang="zh-CN" sz="2400" dirty="0"/>
              <a:t>语言是关系数据库的标准语言</a:t>
            </a:r>
            <a:r>
              <a:rPr lang="zh-CN" altLang="zh-CN" sz="2400" dirty="0" smtClean="0"/>
              <a:t>，可以</a:t>
            </a:r>
            <a:r>
              <a:rPr lang="zh-CN" altLang="zh-CN" sz="2400" dirty="0"/>
              <a:t>分为数据定义语言、数据操纵语言、数据查询语言和数据控制语言</a:t>
            </a:r>
            <a:r>
              <a:rPr lang="zh-CN" altLang="zh-CN" sz="2400" dirty="0" smtClean="0"/>
              <a:t>。</a:t>
            </a:r>
            <a:r>
              <a:rPr lang="zh-CN" altLang="en-US" sz="2400" dirty="0" smtClean="0"/>
              <a:t>本章</a:t>
            </a:r>
            <a:r>
              <a:rPr lang="zh-CN" altLang="zh-CN" sz="2400" dirty="0" smtClean="0"/>
              <a:t>主要</a:t>
            </a:r>
            <a:r>
              <a:rPr lang="zh-CN" altLang="zh-CN" sz="2400" dirty="0"/>
              <a:t>介绍</a:t>
            </a:r>
            <a:r>
              <a:rPr lang="en-US" altLang="zh-CN" sz="2400" dirty="0"/>
              <a:t>SQL</a:t>
            </a:r>
            <a:r>
              <a:rPr lang="zh-CN" altLang="zh-CN" sz="2400" dirty="0"/>
              <a:t>语言的数据查询功能和数据操作功能。</a:t>
            </a:r>
          </a:p>
          <a:p>
            <a:pPr marL="109728" indent="612000">
              <a:buNone/>
            </a:pPr>
            <a:r>
              <a:rPr lang="zh-CN" altLang="zh-CN" sz="2400" dirty="0"/>
              <a:t>最后通过一个</a:t>
            </a:r>
            <a:r>
              <a:rPr lang="en-US" altLang="zh-CN" sz="2400" dirty="0"/>
              <a:t>Access</a:t>
            </a:r>
            <a:r>
              <a:rPr lang="zh-CN" altLang="zh-CN" sz="2400" dirty="0"/>
              <a:t>数据库应用系统设计实例，介绍了关系数据库设计理论和方法，包括数据库关系完整性设计和数据库规范化设计理论。</a:t>
            </a:r>
          </a:p>
        </p:txBody>
      </p:sp>
      <p:sp>
        <p:nvSpPr>
          <p:cNvPr id="2" name="标题 1"/>
          <p:cNvSpPr>
            <a:spLocks noGrp="1"/>
          </p:cNvSpPr>
          <p:nvPr>
            <p:ph type="title"/>
          </p:nvPr>
        </p:nvSpPr>
        <p:spPr/>
        <p:txBody>
          <a:bodyPr>
            <a:normAutofit/>
          </a:bodyPr>
          <a:lstStyle/>
          <a:p>
            <a:r>
              <a:rPr lang="zh-CN" altLang="zh-CN" dirty="0">
                <a:effectLst>
                  <a:outerShdw blurRad="38100" dist="38100" dir="2700000" algn="tl">
                    <a:srgbClr val="000000">
                      <a:alpha val="43137"/>
                    </a:srgbClr>
                  </a:outerShdw>
                </a:effectLst>
              </a:rPr>
              <a:t>本章小结</a:t>
            </a:r>
          </a:p>
        </p:txBody>
      </p:sp>
    </p:spTree>
    <p:extLst>
      <p:ext uri="{BB962C8B-B14F-4D97-AF65-F5344CB8AC3E}">
        <p14:creationId xmlns:p14="http://schemas.microsoft.com/office/powerpoint/2010/main" val="391022475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lnSpcReduction="10000"/>
          </a:bodyPr>
          <a:lstStyle/>
          <a:p>
            <a:pPr marL="0" indent="0">
              <a:buNone/>
            </a:pPr>
            <a:r>
              <a:rPr lang="en-US" altLang="zh-CN" sz="2400" b="1" dirty="0" smtClean="0"/>
              <a:t>1.</a:t>
            </a:r>
            <a:r>
              <a:rPr lang="zh-CN" altLang="zh-CN" sz="2400" b="1" dirty="0" smtClean="0"/>
              <a:t>第</a:t>
            </a:r>
            <a:r>
              <a:rPr lang="zh-CN" altLang="zh-CN" sz="2400" b="1" dirty="0"/>
              <a:t>一代数据库系统——层次、网状数据库</a:t>
            </a:r>
            <a:r>
              <a:rPr lang="zh-CN" altLang="zh-CN" sz="2400" b="1" dirty="0" smtClean="0"/>
              <a:t>系统</a:t>
            </a:r>
            <a:endParaRPr lang="en-US" altLang="zh-CN" sz="2400" b="1" dirty="0" smtClean="0"/>
          </a:p>
          <a:p>
            <a:pPr marL="0" indent="612000">
              <a:buNone/>
            </a:pPr>
            <a:r>
              <a:rPr lang="zh-CN" altLang="zh-CN" sz="2400" dirty="0"/>
              <a:t>数据库发展阶段的划分是以数据模型的发展为主要依据的。数据模型的发展经历了格式化数据模型（包括层次数据模型和网状数据模型）、关系数据模型两个阶段，正向面向对象的数据模型等非传统数据模型阶段发展</a:t>
            </a:r>
            <a:r>
              <a:rPr lang="zh-CN" altLang="zh-CN" sz="2400" dirty="0" smtClean="0"/>
              <a:t>。层次数据库</a:t>
            </a:r>
            <a:r>
              <a:rPr lang="zh-CN" altLang="zh-CN" sz="2400" dirty="0"/>
              <a:t>系统和网状数据库系统在体系结构、数据库语言和数据存储管理上均具有相同特征，并且都是在</a:t>
            </a:r>
            <a:r>
              <a:rPr lang="en-US" altLang="zh-CN" sz="2400" dirty="0"/>
              <a:t>20</a:t>
            </a:r>
            <a:r>
              <a:rPr lang="zh-CN" altLang="zh-CN" sz="2400" dirty="0"/>
              <a:t>世纪</a:t>
            </a:r>
            <a:r>
              <a:rPr lang="en-US" altLang="zh-CN" sz="2400" dirty="0"/>
              <a:t>60</a:t>
            </a:r>
            <a:r>
              <a:rPr lang="zh-CN" altLang="zh-CN" sz="2400" dirty="0"/>
              <a:t>年代后期研究和开发的，属于第一代数据库系统</a:t>
            </a:r>
            <a:r>
              <a:rPr lang="zh-CN" altLang="zh-CN" sz="2400" dirty="0" smtClean="0"/>
              <a:t>。</a:t>
            </a:r>
            <a:r>
              <a:rPr lang="zh-CN" altLang="en-US" sz="2400" dirty="0" smtClean="0"/>
              <a:t>其特点如下：</a:t>
            </a:r>
            <a:endParaRPr lang="en-US" altLang="zh-CN" sz="2400" dirty="0" smtClean="0"/>
          </a:p>
          <a:p>
            <a:pPr marL="0" indent="0">
              <a:buNone/>
            </a:pPr>
            <a:r>
              <a:rPr lang="zh-CN" altLang="zh-CN" sz="2400" dirty="0"/>
              <a:t>（</a:t>
            </a:r>
            <a:r>
              <a:rPr lang="en-US" altLang="zh-CN" sz="2400" dirty="0"/>
              <a:t>1</a:t>
            </a:r>
            <a:r>
              <a:rPr lang="zh-CN" altLang="zh-CN" sz="2400" dirty="0"/>
              <a:t>）支持三级模式的体系结构</a:t>
            </a:r>
            <a:r>
              <a:rPr lang="zh-CN" altLang="zh-CN" sz="2400" dirty="0" smtClean="0"/>
              <a:t>。</a:t>
            </a:r>
            <a:endParaRPr lang="en-US" altLang="zh-CN" sz="2400" dirty="0" smtClean="0"/>
          </a:p>
          <a:p>
            <a:pPr marL="0" indent="0">
              <a:buNone/>
            </a:pPr>
            <a:r>
              <a:rPr lang="zh-CN" altLang="zh-CN" sz="2400" dirty="0"/>
              <a:t>（</a:t>
            </a:r>
            <a:r>
              <a:rPr lang="en-US" altLang="zh-CN" sz="2400" dirty="0"/>
              <a:t>2</a:t>
            </a:r>
            <a:r>
              <a:rPr lang="zh-CN" altLang="zh-CN" sz="2400" dirty="0"/>
              <a:t>）用存取路径来表示数据之间的联系</a:t>
            </a:r>
            <a:r>
              <a:rPr lang="zh-CN" altLang="zh-CN" sz="2400" dirty="0" smtClean="0"/>
              <a:t>。</a:t>
            </a:r>
            <a:endParaRPr lang="en-US" altLang="zh-CN" sz="2400" dirty="0" smtClean="0"/>
          </a:p>
          <a:p>
            <a:pPr marL="0" indent="0">
              <a:buNone/>
            </a:pPr>
            <a:r>
              <a:rPr lang="zh-CN" altLang="zh-CN" sz="2400" dirty="0"/>
              <a:t>（</a:t>
            </a:r>
            <a:r>
              <a:rPr lang="en-US" altLang="zh-CN" sz="2400" dirty="0"/>
              <a:t>3</a:t>
            </a:r>
            <a:r>
              <a:rPr lang="zh-CN" altLang="zh-CN" sz="2400" dirty="0"/>
              <a:t>）独立的数据定义语言</a:t>
            </a:r>
            <a:r>
              <a:rPr lang="zh-CN" altLang="zh-CN" sz="2400" dirty="0" smtClean="0"/>
              <a:t>。</a:t>
            </a:r>
            <a:endParaRPr lang="en-US" altLang="zh-CN" sz="2400" dirty="0" smtClean="0"/>
          </a:p>
          <a:p>
            <a:pPr marL="0" indent="0">
              <a:buNone/>
            </a:pPr>
            <a:r>
              <a:rPr lang="zh-CN" altLang="zh-CN" sz="2400" dirty="0"/>
              <a:t>（</a:t>
            </a:r>
            <a:r>
              <a:rPr lang="en-US" altLang="zh-CN" sz="2400" dirty="0"/>
              <a:t>4</a:t>
            </a:r>
            <a:r>
              <a:rPr lang="zh-CN" altLang="zh-CN" sz="2400" dirty="0"/>
              <a:t>）导航的数据操纵语言</a:t>
            </a:r>
            <a:r>
              <a:rPr lang="zh-CN" altLang="zh-CN" sz="2400" dirty="0" smtClean="0"/>
              <a:t>。</a:t>
            </a:r>
            <a:endParaRPr lang="en-US" altLang="zh-CN" sz="2400" dirty="0" smtClean="0"/>
          </a:p>
          <a:p>
            <a:pPr marL="0" indent="0">
              <a:buNone/>
            </a:pPr>
            <a:endParaRPr lang="zh-CN" altLang="en-US" dirty="0"/>
          </a:p>
        </p:txBody>
      </p:sp>
      <p:sp>
        <p:nvSpPr>
          <p:cNvPr id="2" name="标题 1"/>
          <p:cNvSpPr>
            <a:spLocks noGrp="1"/>
          </p:cNvSpPr>
          <p:nvPr>
            <p:ph type="title"/>
          </p:nvPr>
        </p:nvSpPr>
        <p:spPr/>
        <p:txBody>
          <a:bodyPr>
            <a:normAutofit/>
          </a:bodyPr>
          <a:lstStyle/>
          <a:p>
            <a:pPr lvl="1" algn="l" rtl="0">
              <a:spcBef>
                <a:spcPct val="0"/>
              </a:spcBef>
            </a:pPr>
            <a:r>
              <a:rPr lang="en-US" altLang="zh-CN" sz="4100" b="1" dirty="0" smtClean="0">
                <a:effectLst>
                  <a:outerShdw blurRad="38100" dist="38100" dir="2700000" algn="tl">
                    <a:srgbClr val="000000">
                      <a:alpha val="43137"/>
                    </a:srgbClr>
                  </a:outerShdw>
                </a:effectLst>
              </a:rPr>
              <a:t>1.1  </a:t>
            </a:r>
            <a:r>
              <a:rPr lang="zh-CN" altLang="zh-CN" sz="4100" b="1" dirty="0" smtClean="0">
                <a:effectLst>
                  <a:outerShdw blurRad="38100" dist="38100" dir="2700000" algn="tl">
                    <a:srgbClr val="000000">
                      <a:alpha val="43137"/>
                    </a:srgbClr>
                  </a:outerShdw>
                </a:effectLst>
              </a:rPr>
              <a:t>数据库系统的基本概念</a:t>
            </a:r>
            <a:endParaRPr lang="zh-CN" altLang="en-US" sz="4100" dirty="0">
              <a:effectLst>
                <a:outerShdw blurRad="38100" dist="38100" dir="2700000" algn="tl">
                  <a:srgbClr val="000000">
                    <a:alpha val="43137"/>
                  </a:srgbClr>
                </a:outerShdw>
              </a:effectLst>
              <a:latin typeface="+mj-ea"/>
              <a:ea typeface="+mj-ea"/>
            </a:endParaRPr>
          </a:p>
        </p:txBody>
      </p:sp>
    </p:spTree>
    <p:extLst>
      <p:ext uri="{BB962C8B-B14F-4D97-AF65-F5344CB8AC3E}">
        <p14:creationId xmlns:p14="http://schemas.microsoft.com/office/powerpoint/2010/main" val="148336009"/>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聚合">
  <a:themeElements>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聚合">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聚合">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341</TotalTime>
  <Words>10411</Words>
  <Application>Microsoft Office PowerPoint</Application>
  <PresentationFormat>全屏显示(4:3)</PresentationFormat>
  <Paragraphs>401</Paragraphs>
  <Slides>80</Slides>
  <Notes>0</Notes>
  <HiddenSlides>0</HiddenSlides>
  <MMClips>0</MMClips>
  <ScaleCrop>false</ScaleCrop>
  <HeadingPairs>
    <vt:vector size="4" baseType="variant">
      <vt:variant>
        <vt:lpstr>主题</vt:lpstr>
      </vt:variant>
      <vt:variant>
        <vt:i4>1</vt:i4>
      </vt:variant>
      <vt:variant>
        <vt:lpstr>幻灯片标题</vt:lpstr>
      </vt:variant>
      <vt:variant>
        <vt:i4>80</vt:i4>
      </vt:variant>
    </vt:vector>
  </HeadingPairs>
  <TitlesOfParts>
    <vt:vector size="81" baseType="lpstr">
      <vt:lpstr>聚合</vt:lpstr>
      <vt:lpstr>Access基础教程（第四版）</vt:lpstr>
      <vt:lpstr>第1章 数据库基础知识</vt:lpstr>
      <vt:lpstr>第1章 数据库基础知识</vt:lpstr>
      <vt:lpstr>1.1  数据库系统的基本概念</vt:lpstr>
      <vt:lpstr>1.1  数据库系统的基本概念</vt:lpstr>
      <vt:lpstr>1.1  数据库系统的基本概念</vt:lpstr>
      <vt:lpstr>1.1  数据库系统的基本概念</vt:lpstr>
      <vt:lpstr>1.1  数据库系统的基本概念</vt:lpstr>
      <vt:lpstr>1.1  数据库系统的基本概念</vt:lpstr>
      <vt:lpstr>1.1  数据库系统的基本概念</vt:lpstr>
      <vt:lpstr>1.1  数据库系统的基本概念</vt:lpstr>
      <vt:lpstr>1.1  数据库系统的基本概念</vt:lpstr>
      <vt:lpstr>1.1  数据库系统的基本概念</vt:lpstr>
      <vt:lpstr>1.1  数据库系统的基本概念</vt:lpstr>
      <vt:lpstr>1.1  数据库系统的基本概念</vt:lpstr>
      <vt:lpstr>1.1  数据库系统的基本概念</vt:lpstr>
      <vt:lpstr>1.1  数据库系统的基本概念</vt:lpstr>
      <vt:lpstr>1.1  数据库系统的基本概念</vt:lpstr>
      <vt:lpstr>1.1  数据库系统的基本概念</vt:lpstr>
      <vt:lpstr>1.1  数据库系统的基本概念</vt:lpstr>
      <vt:lpstr>1.1  数据库系统的基本概念</vt:lpstr>
      <vt:lpstr>1.1  数据库系统的基本概念</vt:lpstr>
      <vt:lpstr>1.1  数据库系统的基本概念</vt:lpstr>
      <vt:lpstr>1.1  数据库系统的基本概念</vt:lpstr>
      <vt:lpstr>1.2  数据模型</vt:lpstr>
      <vt:lpstr>1.2  数据模型</vt:lpstr>
      <vt:lpstr>1.2  数据模型</vt:lpstr>
      <vt:lpstr>1.2  数据模型</vt:lpstr>
      <vt:lpstr>1.2  数据模型</vt:lpstr>
      <vt:lpstr>1.2  数据模型</vt:lpstr>
      <vt:lpstr>1.2  数据模型</vt:lpstr>
      <vt:lpstr>1.2  数据模型</vt:lpstr>
      <vt:lpstr>1.2  数据模型</vt:lpstr>
      <vt:lpstr>1.2  数据模型</vt:lpstr>
      <vt:lpstr>1.2  数据模型</vt:lpstr>
      <vt:lpstr>1.2  数据模型</vt:lpstr>
      <vt:lpstr>1.2  数据模型</vt:lpstr>
      <vt:lpstr>1.2  数据模型</vt:lpstr>
      <vt:lpstr>1.2  数据模型</vt:lpstr>
      <vt:lpstr>1.2  数据模型</vt:lpstr>
      <vt:lpstr>1.2  数据模型</vt:lpstr>
      <vt:lpstr>1.3  关系数据库系统</vt:lpstr>
      <vt:lpstr>1.3  关系数据库系统</vt:lpstr>
      <vt:lpstr>1.3  关系数据库系统</vt:lpstr>
      <vt:lpstr>1.3  关系数据库系统</vt:lpstr>
      <vt:lpstr>1.3  关系数据库系统</vt:lpstr>
      <vt:lpstr>1.3  关系数据库系统</vt:lpstr>
      <vt:lpstr>1.3  关系数据库系统</vt:lpstr>
      <vt:lpstr>1.3  关系数据库系统</vt:lpstr>
      <vt:lpstr>1.3  关系数据库系统</vt:lpstr>
      <vt:lpstr>1.3  关系数据库系统</vt:lpstr>
      <vt:lpstr>1.3  关系数据库系统</vt:lpstr>
      <vt:lpstr>1.3  关系数据库系统</vt:lpstr>
      <vt:lpstr>1.4  关系数据库标准语言SQL</vt:lpstr>
      <vt:lpstr>1.4  关系数据库标准语言SQL</vt:lpstr>
      <vt:lpstr>1.4  关系数据库标准语言SQL</vt:lpstr>
      <vt:lpstr>1.4  关系数据库标准语言SQL</vt:lpstr>
      <vt:lpstr>1.4  关系数据库标准语言SQL</vt:lpstr>
      <vt:lpstr>1.4  关系数据库标准语言SQL</vt:lpstr>
      <vt:lpstr>1.4  关系数据库标准语言SQL</vt:lpstr>
      <vt:lpstr>1.4  关系数据库标准语言SQL</vt:lpstr>
      <vt:lpstr>1.4  关系数据库标准语言SQL</vt:lpstr>
      <vt:lpstr>1.4  关系数据库标准语言SQL</vt:lpstr>
      <vt:lpstr>1.5 关系数据库设计</vt:lpstr>
      <vt:lpstr>1.5 关系数据库设计</vt:lpstr>
      <vt:lpstr>1.5 关系数据库设计</vt:lpstr>
      <vt:lpstr>1.5 关系数据库设计</vt:lpstr>
      <vt:lpstr>1.5 关系数据库设计</vt:lpstr>
      <vt:lpstr>1.5 关系数据库设计</vt:lpstr>
      <vt:lpstr>1.5 关系数据库设计</vt:lpstr>
      <vt:lpstr>1.5 关系数据库设计</vt:lpstr>
      <vt:lpstr>1.5 关系数据库设计</vt:lpstr>
      <vt:lpstr>1.5 关系数据库设计</vt:lpstr>
      <vt:lpstr>1.5 关系数据库设计</vt:lpstr>
      <vt:lpstr>1.5 关系数据库设计</vt:lpstr>
      <vt:lpstr>1.5 关系数据库设计</vt:lpstr>
      <vt:lpstr>1.5 关系数据库设计</vt:lpstr>
      <vt:lpstr>1.5 关系数据库设计</vt:lpstr>
      <vt:lpstr>1.5 关系数据库设计</vt:lpstr>
      <vt:lpstr>本章小结</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Access基础教程（第四版）</dc:title>
  <cp:lastModifiedBy>USER</cp:lastModifiedBy>
  <cp:revision>94</cp:revision>
  <dcterms:modified xsi:type="dcterms:W3CDTF">2014-03-10T04:47:28Z</dcterms:modified>
</cp:coreProperties>
</file>