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D1FC2-B839-47D2-A595-99A32565A45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9078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b="1" dirty="0"/>
              <a:t>第</a:t>
            </a:r>
            <a:r>
              <a:rPr lang="en-US" altLang="zh-CN" b="1" dirty="0"/>
              <a:t>10</a:t>
            </a:r>
            <a:r>
              <a:rPr lang="zh-CN" altLang="zh-CN" b="1" dirty="0"/>
              <a:t>章  </a:t>
            </a:r>
            <a:r>
              <a:rPr lang="en-US" altLang="zh-CN" b="1" dirty="0"/>
              <a:t>Microsoft Ajax</a:t>
            </a:r>
            <a:r>
              <a:rPr lang="zh-CN" altLang="zh-CN" b="1" dirty="0"/>
              <a:t/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069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10.2.1  ScriptManager控件</a:t>
            </a:r>
            <a:r>
              <a:rPr lang="en-US" altLang="zh-CN" smtClean="0"/>
              <a:t>（</a:t>
            </a:r>
            <a:r>
              <a:rPr lang="zh-CN" altLang="en-US" smtClean="0"/>
              <a:t>续）</a:t>
            </a:r>
            <a:endParaRPr lang="en-US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如果仅在一个</a:t>
            </a:r>
            <a:r>
              <a:rPr lang="en-US" altLang="zh-CN" smtClean="0"/>
              <a:t>ASP.NET</a:t>
            </a:r>
            <a:r>
              <a:rPr lang="zh-CN" altLang="en-US" smtClean="0"/>
              <a:t>网页上添加了一个</a:t>
            </a:r>
            <a:r>
              <a:rPr lang="en-US" altLang="zh-CN" smtClean="0"/>
              <a:t>ScriptManager</a:t>
            </a:r>
            <a:r>
              <a:rPr lang="zh-CN" altLang="en-US" smtClean="0"/>
              <a:t>控件，而没有添加其它的</a:t>
            </a:r>
            <a:r>
              <a:rPr lang="en-US" altLang="zh-CN" smtClean="0"/>
              <a:t>ASP.NET AJAX</a:t>
            </a:r>
            <a:r>
              <a:rPr lang="zh-CN" altLang="en-US" smtClean="0"/>
              <a:t>服务器控件，则在浏览该网页时就会将</a:t>
            </a:r>
            <a:r>
              <a:rPr lang="en-US" altLang="zh-CN" smtClean="0"/>
              <a:t>Microsoft AJAX</a:t>
            </a:r>
            <a:r>
              <a:rPr lang="zh-CN" altLang="en-US" smtClean="0"/>
              <a:t>库的</a:t>
            </a:r>
            <a:r>
              <a:rPr lang="en-US" altLang="zh-CN" smtClean="0"/>
              <a:t>JavaScript</a:t>
            </a:r>
            <a:r>
              <a:rPr lang="zh-CN" altLang="en-US" smtClean="0"/>
              <a:t>脚本下载到浏览器。</a:t>
            </a:r>
          </a:p>
          <a:p>
            <a:r>
              <a:rPr lang="zh-CN" altLang="en-US" smtClean="0"/>
              <a:t>属性</a:t>
            </a:r>
            <a:r>
              <a:rPr lang="en-US" altLang="zh-CN" smtClean="0"/>
              <a:t>EnablePartialRendering</a:t>
            </a:r>
            <a:r>
              <a:rPr lang="zh-CN" altLang="en-US" smtClean="0"/>
              <a:t>：确定了网页是否能实现局部页刷新功能。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ScriptManager.aspx </a:t>
            </a:r>
            <a:endParaRPr lang="zh-CN" altLang="en-US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1432D1-9588-43A3-978D-6611820CCEA9}" type="slidenum">
              <a:rPr lang="zh-CN" altLang="en-US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9912684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50250" cy="1143000"/>
          </a:xfrm>
        </p:spPr>
        <p:txBody>
          <a:bodyPr/>
          <a:lstStyle/>
          <a:p>
            <a:r>
              <a:rPr lang="zh-CN" altLang="en-US" sz="3000" smtClean="0"/>
              <a:t>在</a:t>
            </a:r>
            <a:r>
              <a:rPr lang="en-US" altLang="zh-CN" sz="3000" smtClean="0"/>
              <a:t>ScriptManager</a:t>
            </a:r>
            <a:r>
              <a:rPr lang="zh-CN" altLang="en-US" sz="3000" smtClean="0"/>
              <a:t>中注册自定义</a:t>
            </a:r>
            <a:r>
              <a:rPr lang="en-US" altLang="zh-CN" sz="3000" smtClean="0"/>
              <a:t>JavaScript</a:t>
            </a:r>
            <a:r>
              <a:rPr lang="zh-CN" altLang="en-US" sz="3000" smtClean="0"/>
              <a:t>脚本</a:t>
            </a:r>
            <a:endParaRPr lang="en-US" altLang="en-US" sz="3000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89888" cy="4114800"/>
          </a:xfrm>
        </p:spPr>
        <p:txBody>
          <a:bodyPr/>
          <a:lstStyle/>
          <a:p>
            <a:r>
              <a:rPr lang="zh-CN" altLang="en-US" sz="2800" smtClean="0"/>
              <a:t>在</a:t>
            </a:r>
            <a:r>
              <a:rPr lang="en-US" altLang="zh-CN" sz="2800" smtClean="0"/>
              <a:t>ScriptManager</a:t>
            </a:r>
            <a:r>
              <a:rPr lang="zh-CN" altLang="en-US" sz="2800" smtClean="0"/>
              <a:t>控件的</a:t>
            </a:r>
            <a:r>
              <a:rPr lang="en-US" altLang="zh-CN" sz="2800" smtClean="0"/>
              <a:t>&lt;Scripts&gt;</a:t>
            </a:r>
            <a:r>
              <a:rPr lang="zh-CN" altLang="en-US" sz="2800" smtClean="0"/>
              <a:t>子元素中创建一个指向脚本文件的</a:t>
            </a:r>
            <a:r>
              <a:rPr lang="en-US" altLang="zh-CN" sz="2800" smtClean="0"/>
              <a:t>ScriptReference</a:t>
            </a:r>
            <a:r>
              <a:rPr lang="zh-CN" altLang="en-US" sz="2800" smtClean="0"/>
              <a:t>对象。</a:t>
            </a:r>
          </a:p>
          <a:p>
            <a:pPr>
              <a:buFontTx/>
              <a:buNone/>
            </a:pPr>
            <a:r>
              <a:rPr lang="en-US" altLang="zh-CN" sz="2800" smtClean="0"/>
              <a:t>&lt;asp:ScriptManager ID=" ScriptManager1" runat="server"&gt;</a:t>
            </a:r>
          </a:p>
          <a:p>
            <a:pPr>
              <a:buFontTx/>
              <a:buNone/>
            </a:pPr>
            <a:r>
              <a:rPr lang="en-US" altLang="zh-CN" sz="2800" smtClean="0"/>
              <a:t>  &lt;Scripts&gt;</a:t>
            </a:r>
          </a:p>
          <a:p>
            <a:pPr>
              <a:buFontTx/>
              <a:buNone/>
            </a:pPr>
            <a:r>
              <a:rPr lang="en-US" altLang="zh-CN" sz="2800" smtClean="0"/>
              <a:t>    </a:t>
            </a:r>
            <a:r>
              <a:rPr lang="en-US" altLang="zh-CN" sz="2800" smtClean="0">
                <a:solidFill>
                  <a:srgbClr val="FF0000"/>
                </a:solidFill>
              </a:rPr>
              <a:t>&lt;asp:ScriptReference path="MyScript.js" /&gt;</a:t>
            </a:r>
          </a:p>
          <a:p>
            <a:pPr>
              <a:buFontTx/>
              <a:buNone/>
            </a:pPr>
            <a:r>
              <a:rPr lang="en-US" altLang="zh-CN" sz="2800" smtClean="0"/>
              <a:t>  &lt;/Scripts&gt;</a:t>
            </a:r>
          </a:p>
          <a:p>
            <a:pPr>
              <a:buFontTx/>
              <a:buNone/>
            </a:pPr>
            <a:r>
              <a:rPr lang="en-US" altLang="zh-CN" sz="2800" smtClean="0"/>
              <a:t>&lt;/asp:ScriptManager&gt;</a:t>
            </a:r>
            <a:endParaRPr lang="zh-CN" altLang="en-US" sz="28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A2226C7-0EA3-4219-B52D-CB9307AEC68E}" type="slidenum">
              <a:rPr lang="zh-CN" altLang="en-US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6403452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50250" cy="1143000"/>
          </a:xfrm>
        </p:spPr>
        <p:txBody>
          <a:bodyPr/>
          <a:lstStyle/>
          <a:p>
            <a:r>
              <a:rPr lang="zh-CN" altLang="en-US" sz="2800" smtClean="0"/>
              <a:t>在</a:t>
            </a:r>
            <a:r>
              <a:rPr lang="en-US" altLang="zh-CN" sz="2800" smtClean="0"/>
              <a:t>ScriptManager</a:t>
            </a:r>
            <a:r>
              <a:rPr lang="zh-CN" altLang="en-US" sz="2800" smtClean="0"/>
              <a:t>中注册自定义</a:t>
            </a:r>
            <a:r>
              <a:rPr lang="en-US" altLang="zh-CN" sz="2800" smtClean="0"/>
              <a:t>JavaScript</a:t>
            </a:r>
            <a:r>
              <a:rPr lang="zh-CN" altLang="en-US" sz="2800" smtClean="0"/>
              <a:t>脚本（续）</a:t>
            </a:r>
            <a:endParaRPr lang="en-US" altLang="zh-CN" sz="280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89888" cy="4114800"/>
          </a:xfrm>
        </p:spPr>
        <p:txBody>
          <a:bodyPr/>
          <a:lstStyle/>
          <a:p>
            <a:r>
              <a:rPr lang="zh-CN" altLang="en-US" smtClean="0"/>
              <a:t>脚本文件</a:t>
            </a:r>
            <a:r>
              <a:rPr lang="en-US" altLang="zh-CN" smtClean="0"/>
              <a:t>MyScript.js</a:t>
            </a:r>
            <a:r>
              <a:rPr lang="zh-CN" altLang="en-US" smtClean="0"/>
              <a:t>的最后一句必须是： </a:t>
            </a:r>
          </a:p>
          <a:p>
            <a:r>
              <a:rPr lang="en-US" altLang="zh-CN" smtClean="0"/>
              <a:t>if (typeof(Sys) !== 'undefined')  Sys.Application.notifyScriptLoaded();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还可以使用</a:t>
            </a:r>
            <a:r>
              <a:rPr lang="en-US" altLang="zh-CN" smtClean="0"/>
              <a:t>RegisterClientScriptBlock()</a:t>
            </a:r>
            <a:r>
              <a:rPr lang="zh-CN" altLang="en-US" smtClean="0"/>
              <a:t>方法直接在</a:t>
            </a:r>
            <a:r>
              <a:rPr lang="en-US" altLang="zh-CN" smtClean="0"/>
              <a:t>ScriptManager</a:t>
            </a:r>
            <a:r>
              <a:rPr lang="zh-CN" altLang="en-US" smtClean="0"/>
              <a:t>控件中注册脚本。</a:t>
            </a:r>
            <a:r>
              <a:rPr lang="en-US" altLang="zh-CN" sz="2400" smtClean="0"/>
              <a:t>ScriptManager.RegisterClientScriptBlock(Button1, typeof(Button), DateTime.Now.ToString(), "alert('welcome')", true);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1784EF-C5E2-4D1F-820F-04FACEF3AA20}" type="slidenum">
              <a:rPr lang="zh-CN" altLang="en-US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9850231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50250" cy="1143000"/>
          </a:xfrm>
        </p:spPr>
        <p:txBody>
          <a:bodyPr/>
          <a:lstStyle/>
          <a:p>
            <a:r>
              <a:rPr lang="zh-CN" altLang="en-US" sz="4000" smtClean="0"/>
              <a:t>在母版页中使用</a:t>
            </a:r>
            <a:r>
              <a:rPr lang="en-US" altLang="zh-CN" sz="4000" smtClean="0"/>
              <a:t>ScriptManager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89888" cy="4114800"/>
          </a:xfrm>
        </p:spPr>
        <p:txBody>
          <a:bodyPr/>
          <a:lstStyle/>
          <a:p>
            <a:r>
              <a:rPr lang="zh-CN" altLang="en-US" smtClean="0"/>
              <a:t>如果在母版页中已添加了</a:t>
            </a:r>
            <a:r>
              <a:rPr lang="en-US" altLang="zh-CN" smtClean="0"/>
              <a:t>ScriptManager</a:t>
            </a:r>
            <a:r>
              <a:rPr lang="zh-CN" altLang="en-US" smtClean="0"/>
              <a:t>控件，则在内容页中就不能再添加</a:t>
            </a:r>
            <a:r>
              <a:rPr lang="en-US" altLang="zh-CN" smtClean="0"/>
              <a:t>ScriptManager</a:t>
            </a:r>
            <a:r>
              <a:rPr lang="zh-CN" altLang="en-US" smtClean="0"/>
              <a:t>控件。</a:t>
            </a:r>
          </a:p>
          <a:p>
            <a:r>
              <a:rPr lang="zh-CN" altLang="en-US" smtClean="0"/>
              <a:t>如果这时还要在内容页中使用</a:t>
            </a:r>
            <a:r>
              <a:rPr lang="en-US" altLang="zh-CN" smtClean="0"/>
              <a:t>ScriptManager</a:t>
            </a:r>
            <a:r>
              <a:rPr lang="zh-CN" altLang="en-US" smtClean="0"/>
              <a:t>控件的其他功能，可以通过添加</a:t>
            </a:r>
            <a:r>
              <a:rPr lang="en-US" altLang="zh-CN" smtClean="0"/>
              <a:t>ScriptManagerProxy</a:t>
            </a:r>
            <a:r>
              <a:rPr lang="zh-CN" altLang="en-US" smtClean="0"/>
              <a:t>控件实现。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29D566C-1365-4AA4-9387-95C6F85C2A93}" type="slidenum">
              <a:rPr lang="zh-CN" altLang="en-US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4579768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350250" cy="1143000"/>
          </a:xfrm>
        </p:spPr>
        <p:txBody>
          <a:bodyPr/>
          <a:lstStyle/>
          <a:p>
            <a:r>
              <a:rPr lang="zh-CN" altLang="en-US" sz="4000" smtClean="0"/>
              <a:t>在母版页中使用</a:t>
            </a:r>
            <a:r>
              <a:rPr lang="en-US" altLang="zh-CN" sz="4000" smtClean="0"/>
              <a:t>ScriptManager</a:t>
            </a:r>
            <a:r>
              <a:rPr lang="zh-CN" altLang="en-US" sz="4000" smtClean="0"/>
              <a:t>（续）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7989888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000" smtClean="0"/>
              <a:t>&lt;%@ Page Language="C#" MasterPageFile="~/AjaxMasterPage.master" %&gt;</a:t>
            </a:r>
          </a:p>
          <a:p>
            <a:pPr>
              <a:buFontTx/>
              <a:buNone/>
            </a:pPr>
            <a:r>
              <a:rPr lang="en-US" altLang="zh-CN" sz="2000" smtClean="0"/>
              <a:t>&lt;asp:Content ID="Content1" ContentPlaceHolderID="ContentPlaceHolder1" Runat="Server"&gt;</a:t>
            </a:r>
          </a:p>
          <a:p>
            <a:pPr>
              <a:buFontTx/>
              <a:buNone/>
            </a:pPr>
            <a:r>
              <a:rPr lang="en-US" altLang="zh-CN" sz="2000" smtClean="0"/>
              <a:t>    &lt;asp:ScriptManagerProxy ID="ScriptManagerProxy1" runat="server"&gt;</a:t>
            </a:r>
          </a:p>
          <a:p>
            <a:pPr>
              <a:buFontTx/>
              <a:buNone/>
            </a:pPr>
            <a:r>
              <a:rPr lang="en-US" altLang="zh-CN" sz="2000" smtClean="0"/>
              <a:t>        &lt;Scripts&gt;</a:t>
            </a:r>
          </a:p>
          <a:p>
            <a:pPr>
              <a:buFontTx/>
              <a:buNone/>
            </a:pPr>
            <a:r>
              <a:rPr lang="en-US" altLang="zh-CN" sz="2000" smtClean="0"/>
              <a:t>            &lt;asp:ScriptReference Path="MyScript.js" /&gt;</a:t>
            </a:r>
          </a:p>
          <a:p>
            <a:pPr>
              <a:buFontTx/>
              <a:buNone/>
            </a:pPr>
            <a:r>
              <a:rPr lang="en-US" altLang="zh-CN" sz="2000" smtClean="0"/>
              <a:t>        &lt;/Scripts&gt;</a:t>
            </a:r>
          </a:p>
          <a:p>
            <a:pPr>
              <a:buFontTx/>
              <a:buNone/>
            </a:pPr>
            <a:r>
              <a:rPr lang="en-US" altLang="zh-CN" sz="2000" smtClean="0"/>
              <a:t>    &lt;/asp:ScriptManagerProxy&gt;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000" smtClean="0"/>
              <a:t>&lt;/asp:Content&gt;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9BFA192-A9CA-4ABD-BAD6-16C78B9ACEC1}" type="slidenum">
              <a:rPr lang="zh-CN" altLang="en-US"/>
              <a:pPr>
                <a:defRPr/>
              </a:pPr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8121903"/>
      </p:ext>
    </p:ext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smtClean="0"/>
              <a:t>10.2.2  UpdatePanel控件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UpdatePanel</a:t>
            </a:r>
            <a:r>
              <a:rPr lang="zh-CN" altLang="en-US" smtClean="0"/>
              <a:t>控件是一个容器控件，该控件自身不会在页面上显示任何内容，主要作用是放置在其中的控件将具有局部刷新的功能。</a:t>
            </a:r>
          </a:p>
          <a:p>
            <a:r>
              <a:rPr lang="zh-CN" altLang="en-US" smtClean="0"/>
              <a:t>通过使用</a:t>
            </a:r>
            <a:r>
              <a:rPr lang="en-US" altLang="zh-CN" smtClean="0"/>
              <a:t>UpdatePanel</a:t>
            </a:r>
            <a:r>
              <a:rPr lang="zh-CN" altLang="en-US" smtClean="0"/>
              <a:t>控件，减少了整页回发时的屏幕闪烁并提高了网页交互性，改善了用户体验，同时也减少了在客户端和服务器之间传输的数据量。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A851F55-AAEB-4B8D-B594-D529FCB9198A}" type="slidenum">
              <a:rPr lang="zh-CN" altLang="en-US"/>
              <a:pPr>
                <a:defRPr/>
              </a:pPr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2747819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12.2.2  UpdatePanel控件</a:t>
            </a:r>
            <a:r>
              <a:rPr lang="en-US" altLang="zh-CN" smtClean="0"/>
              <a:t>（</a:t>
            </a:r>
            <a:r>
              <a:rPr lang="zh-CN" altLang="en-US" smtClean="0"/>
              <a:t>续）</a:t>
            </a:r>
            <a:endParaRPr lang="en-US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可以放置多个</a:t>
            </a:r>
            <a:r>
              <a:rPr lang="en-US" altLang="zh-CN" smtClean="0"/>
              <a:t>UpdatePanel</a:t>
            </a:r>
            <a:r>
              <a:rPr lang="zh-CN" altLang="en-US" smtClean="0"/>
              <a:t>控件。</a:t>
            </a:r>
          </a:p>
          <a:p>
            <a:r>
              <a:rPr lang="zh-CN" altLang="en-US" smtClean="0"/>
              <a:t>每个</a:t>
            </a:r>
            <a:r>
              <a:rPr lang="en-US" altLang="zh-CN" smtClean="0"/>
              <a:t>UpdatePanel</a:t>
            </a:r>
            <a:r>
              <a:rPr lang="zh-CN" altLang="en-US" smtClean="0"/>
              <a:t>控件可以指定独立的页面区域，实现独立的局部刷新功能。</a:t>
            </a:r>
          </a:p>
          <a:p>
            <a:r>
              <a:rPr lang="zh-CN" altLang="en-US" smtClean="0"/>
              <a:t>实际使用时将需要局部刷新的控件放在</a:t>
            </a:r>
            <a:r>
              <a:rPr lang="en-US" altLang="zh-CN" smtClean="0"/>
              <a:t>UpdatePanel</a:t>
            </a:r>
            <a:r>
              <a:rPr lang="zh-CN" altLang="en-US" smtClean="0"/>
              <a:t>控件内部的</a:t>
            </a:r>
            <a:r>
              <a:rPr lang="en-US" altLang="zh-CN" smtClean="0"/>
              <a:t>&lt;ContentTemplate&gt;</a:t>
            </a:r>
            <a:r>
              <a:rPr lang="zh-CN" altLang="en-US" smtClean="0"/>
              <a:t>子元素中。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407182B-63AC-4EFC-8CF8-E7E6713B6A5F}" type="slidenum">
              <a:rPr lang="zh-CN" altLang="en-US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684932"/>
      </p:ext>
    </p:extLst>
  </p:cSld>
  <p:clrMapOvr>
    <a:masterClrMapping/>
  </p:clrMapOvr>
  <p:transition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000" smtClean="0"/>
              <a:t>&lt;asp:AsyncPostBackTrigger&gt;</a:t>
            </a:r>
            <a:r>
              <a:rPr lang="zh-CN" altLang="en-US" sz="3000" smtClean="0"/>
              <a:t>元素定义触发器</a:t>
            </a:r>
            <a:r>
              <a:rPr lang="zh-CN" altLang="en-US" sz="4000" smtClean="0"/>
              <a:t> </a:t>
            </a:r>
            <a:endParaRPr lang="en-US" altLang="zh-CN" sz="400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 </a:t>
            </a:r>
            <a:r>
              <a:rPr lang="en-US" altLang="zh-CN" sz="2300" smtClean="0"/>
              <a:t>&lt;asp:UpdatePanel ID="UpdatePanel1" runat="server"&gt;</a:t>
            </a:r>
          </a:p>
          <a:p>
            <a:pPr>
              <a:buFontTx/>
              <a:buNone/>
            </a:pPr>
            <a:r>
              <a:rPr lang="en-US" altLang="zh-CN" sz="2300" smtClean="0"/>
              <a:t>       &lt;ContentTemplate&gt;</a:t>
            </a:r>
          </a:p>
          <a:p>
            <a:pPr>
              <a:buFontTx/>
              <a:buNone/>
            </a:pPr>
            <a:r>
              <a:rPr lang="en-US" altLang="zh-CN" sz="2300" smtClean="0"/>
              <a:t>               </a:t>
            </a:r>
            <a:r>
              <a:rPr lang="en-US" altLang="zh-CN" sz="2300" smtClean="0">
                <a:latin typeface="宋体" charset="-122"/>
              </a:rPr>
              <a:t>……</a:t>
            </a:r>
            <a:r>
              <a:rPr lang="en-US" altLang="zh-CN" sz="2300" smtClean="0"/>
              <a:t> //</a:t>
            </a:r>
            <a:r>
              <a:rPr lang="zh-CN" altLang="en-US" sz="2300" smtClean="0"/>
              <a:t>添加需要刷新的控件</a:t>
            </a:r>
          </a:p>
          <a:p>
            <a:pPr>
              <a:buFontTx/>
              <a:buNone/>
            </a:pPr>
            <a:r>
              <a:rPr lang="zh-CN" altLang="en-US" sz="2300" smtClean="0"/>
              <a:t>       </a:t>
            </a:r>
            <a:r>
              <a:rPr lang="en-US" altLang="zh-CN" sz="2300" smtClean="0"/>
              <a:t>&lt;/ContentTemplate&gt;</a:t>
            </a:r>
          </a:p>
          <a:p>
            <a:pPr>
              <a:buFontTx/>
              <a:buNone/>
            </a:pPr>
            <a:r>
              <a:rPr lang="en-US" altLang="zh-CN" sz="2300" smtClean="0"/>
              <a:t>       &lt;Triggers&gt;</a:t>
            </a:r>
          </a:p>
          <a:p>
            <a:pPr>
              <a:buFontTx/>
              <a:buNone/>
            </a:pPr>
            <a:r>
              <a:rPr lang="en-US" altLang="zh-CN" sz="2300" smtClean="0"/>
              <a:t>            &lt;asp:AsyncPostBackTrigger ControlID="Button1" EventName="Click" /&gt;</a:t>
            </a:r>
          </a:p>
          <a:p>
            <a:pPr>
              <a:buFontTx/>
              <a:buNone/>
            </a:pPr>
            <a:r>
              <a:rPr lang="en-US" altLang="zh-CN" sz="2300" smtClean="0"/>
              <a:t>        &lt;/Triggers&gt;</a:t>
            </a:r>
          </a:p>
          <a:p>
            <a:pPr>
              <a:buFontTx/>
              <a:buNone/>
            </a:pPr>
            <a:r>
              <a:rPr lang="en-US" altLang="zh-CN" sz="2300" smtClean="0"/>
              <a:t>    &lt;/asp:UpdatePanel&gt;</a:t>
            </a:r>
            <a:endParaRPr lang="zh-CN" altLang="en-US" sz="23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27131F0-7773-4830-BD32-6A0EC1DB56B0}" type="slidenum">
              <a:rPr lang="zh-CN" altLang="en-US"/>
              <a:pPr>
                <a:defRPr/>
              </a:pPr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3523484"/>
      </p:ext>
    </p:ext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使用内部按钮刷新</a:t>
            </a:r>
            <a:r>
              <a:rPr lang="en-US" altLang="zh-CN" sz="3600" smtClean="0"/>
              <a:t>UpdatePanel</a:t>
            </a:r>
            <a:r>
              <a:rPr lang="zh-CN" altLang="en-US" sz="3600" smtClean="0"/>
              <a:t>控件</a:t>
            </a:r>
            <a:r>
              <a:rPr lang="zh-CN" altLang="en-US" sz="4000" smtClean="0"/>
              <a:t> </a:t>
            </a:r>
            <a:endParaRPr lang="en-US" altLang="zh-CN" sz="40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内部按钮是指包含于</a:t>
            </a:r>
            <a:r>
              <a:rPr lang="en-US" altLang="zh-CN" smtClean="0"/>
              <a:t>UpdatePanel</a:t>
            </a:r>
            <a:r>
              <a:rPr lang="zh-CN" altLang="en-US" smtClean="0"/>
              <a:t>控件内的按钮。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0A654B-3C86-461C-B779-E75DF4EA3FF4}" type="slidenum">
              <a:rPr lang="zh-CN" altLang="en-US"/>
              <a:pPr>
                <a:defRPr/>
              </a:pPr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9258034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900" smtClean="0"/>
              <a:t>使用内部按钮刷新</a:t>
            </a:r>
            <a:r>
              <a:rPr lang="en-US" altLang="zh-CN" sz="2900" smtClean="0"/>
              <a:t>UpdatePanel</a:t>
            </a:r>
            <a:r>
              <a:rPr lang="zh-CN" altLang="en-US" sz="2900" smtClean="0"/>
              <a:t>控件</a:t>
            </a:r>
            <a:r>
              <a:rPr lang="zh-CN" altLang="en-US" sz="4000" smtClean="0"/>
              <a:t> </a:t>
            </a:r>
            <a:endParaRPr lang="en-US" altLang="zh-CN" sz="4000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单击命令按钮时会引发页面往返，包含于</a:t>
            </a:r>
            <a:r>
              <a:rPr lang="en-US" altLang="zh-CN" smtClean="0"/>
              <a:t>UpdatePanel</a:t>
            </a:r>
            <a:r>
              <a:rPr lang="zh-CN" altLang="en-US" smtClean="0"/>
              <a:t>控件中的</a:t>
            </a:r>
            <a:r>
              <a:rPr lang="en-US" altLang="zh-CN" smtClean="0"/>
              <a:t>Label</a:t>
            </a:r>
            <a:r>
              <a:rPr lang="zh-CN" altLang="en-US" smtClean="0"/>
              <a:t>控件和</a:t>
            </a:r>
            <a:r>
              <a:rPr lang="en-US" altLang="zh-CN" smtClean="0"/>
              <a:t>Button</a:t>
            </a:r>
            <a:r>
              <a:rPr lang="zh-CN" altLang="en-US" smtClean="0"/>
              <a:t>控件将被刷新。 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UpdatePanel1.aspx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D820C1E7-C5E8-45AE-8625-F95CA226A3FE}" type="slidenum">
              <a:rPr lang="zh-CN" altLang="en-US"/>
              <a:pPr>
                <a:defRPr/>
              </a:pPr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7632326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教学</a:t>
            </a:r>
            <a:r>
              <a:rPr lang="zh-CN" altLang="zh-CN" b="1" dirty="0" smtClean="0"/>
              <a:t>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smtClean="0"/>
              <a:t>1.AJAX</a:t>
            </a:r>
            <a:r>
              <a:rPr lang="zh-CN" altLang="zh-CN" dirty="0"/>
              <a:t>的开发模式介绍</a:t>
            </a:r>
          </a:p>
          <a:p>
            <a:r>
              <a:rPr lang="en-US" altLang="zh-CN" dirty="0"/>
              <a:t>2. ASP.NET AJAX</a:t>
            </a:r>
            <a:r>
              <a:rPr lang="zh-CN" altLang="zh-CN" dirty="0"/>
              <a:t>的架构及优点</a:t>
            </a:r>
          </a:p>
          <a:p>
            <a:r>
              <a:rPr lang="en-US" altLang="zh-CN" dirty="0"/>
              <a:t>3. AJAX</a:t>
            </a:r>
            <a:r>
              <a:rPr lang="zh-CN" altLang="zh-CN" dirty="0"/>
              <a:t>服务器端控件的使用</a:t>
            </a:r>
          </a:p>
          <a:p>
            <a:r>
              <a:rPr lang="en-US" altLang="zh-CN" dirty="0"/>
              <a:t>4. </a:t>
            </a:r>
            <a:r>
              <a:rPr lang="en-US" altLang="zh-CN" dirty="0" err="1"/>
              <a:t>AJAXControlTookit</a:t>
            </a:r>
            <a:r>
              <a:rPr lang="zh-CN" altLang="zh-CN" dirty="0"/>
              <a:t>工具包的下载及安装</a:t>
            </a:r>
          </a:p>
          <a:p>
            <a:r>
              <a:rPr lang="en-US" altLang="zh-CN" dirty="0"/>
              <a:t>5. </a:t>
            </a:r>
            <a:r>
              <a:rPr lang="zh-CN" altLang="zh-CN" dirty="0"/>
              <a:t>使用</a:t>
            </a:r>
            <a:r>
              <a:rPr lang="en-US" altLang="zh-CN" dirty="0"/>
              <a:t>AJAX</a:t>
            </a:r>
            <a:r>
              <a:rPr lang="zh-CN" altLang="zh-CN" dirty="0"/>
              <a:t>即使开发一个聊天室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000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程序说明</a:t>
            </a:r>
            <a:endParaRPr lang="en-US" altLang="zh-CN" sz="400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默认情况下，</a:t>
            </a:r>
            <a:r>
              <a:rPr lang="en-US" altLang="zh-CN" smtClean="0"/>
              <a:t>UpdatePanel</a:t>
            </a:r>
            <a:r>
              <a:rPr lang="zh-CN" altLang="en-US" smtClean="0"/>
              <a:t>控件内的任何回发控件（如</a:t>
            </a:r>
            <a:r>
              <a:rPr lang="en-US" altLang="zh-CN" smtClean="0"/>
              <a:t>Button</a:t>
            </a:r>
            <a:r>
              <a:rPr lang="zh-CN" altLang="en-US" smtClean="0"/>
              <a:t>控件）都将导致异步回发并刷新面板的内容。</a:t>
            </a:r>
            <a:r>
              <a:rPr lang="en-US" altLang="zh-CN" smtClean="0"/>
              <a:t>Label1</a:t>
            </a:r>
            <a:r>
              <a:rPr lang="zh-CN" altLang="en-US" smtClean="0"/>
              <a:t>控件和</a:t>
            </a:r>
            <a:r>
              <a:rPr lang="en-US" altLang="zh-CN" smtClean="0"/>
              <a:t>Button1</a:t>
            </a:r>
            <a:r>
              <a:rPr lang="zh-CN" altLang="en-US" smtClean="0"/>
              <a:t>控件都包含在</a:t>
            </a:r>
            <a:r>
              <a:rPr lang="en-US" altLang="zh-CN" smtClean="0"/>
              <a:t>UpdatePanel1</a:t>
            </a:r>
            <a:r>
              <a:rPr lang="zh-CN" altLang="en-US" smtClean="0"/>
              <a:t>控件的</a:t>
            </a:r>
            <a:r>
              <a:rPr lang="en-US" altLang="zh-CN" smtClean="0"/>
              <a:t>&lt;ContentTemplate&gt;</a:t>
            </a:r>
            <a:r>
              <a:rPr lang="zh-CN" altLang="en-US" smtClean="0"/>
              <a:t>子元素中。当单击命令按钮时会引发页面往返，页面上的</a:t>
            </a:r>
            <a:r>
              <a:rPr lang="en-US" altLang="zh-CN" smtClean="0"/>
              <a:t>Label1</a:t>
            </a:r>
            <a:r>
              <a:rPr lang="zh-CN" altLang="en-US" smtClean="0"/>
              <a:t>控件和</a:t>
            </a:r>
            <a:r>
              <a:rPr lang="en-US" altLang="zh-CN" smtClean="0"/>
              <a:t>Button1</a:t>
            </a:r>
            <a:r>
              <a:rPr lang="zh-CN" altLang="en-US" smtClean="0"/>
              <a:t>控件都被刷新，而控件</a:t>
            </a:r>
            <a:r>
              <a:rPr lang="en-US" altLang="zh-CN" smtClean="0"/>
              <a:t>Label2</a:t>
            </a:r>
            <a:r>
              <a:rPr lang="zh-CN" altLang="en-US" smtClean="0"/>
              <a:t>没有刷新。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2CCB9D3-F4FE-4CA2-A7AD-EC84CDE02B48}" type="slidenum">
              <a:rPr lang="zh-CN" altLang="en-US"/>
              <a:pPr>
                <a:defRPr/>
              </a:pPr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6048483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使用外部按钮刷新</a:t>
            </a:r>
            <a:r>
              <a:rPr lang="en-US" altLang="zh-CN" sz="3600" smtClean="0"/>
              <a:t>UpdatePanel</a:t>
            </a:r>
            <a:r>
              <a:rPr lang="zh-CN" altLang="en-US" sz="3600" smtClean="0"/>
              <a:t>控件</a:t>
            </a:r>
            <a:r>
              <a:rPr lang="zh-CN" altLang="en-US" sz="4000" smtClean="0"/>
              <a:t> </a:t>
            </a:r>
            <a:endParaRPr lang="en-US" altLang="zh-CN" sz="4000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外部按钮是指未包含在</a:t>
            </a:r>
            <a:r>
              <a:rPr lang="en-US" altLang="zh-CN" smtClean="0"/>
              <a:t>UpdatePanel</a:t>
            </a:r>
            <a:r>
              <a:rPr lang="zh-CN" altLang="en-US" smtClean="0"/>
              <a:t>控件内的按钮。若要在单击按钮时实现局部刷新功能，就需要在</a:t>
            </a:r>
            <a:r>
              <a:rPr lang="en-US" altLang="zh-CN" smtClean="0"/>
              <a:t>UpdatePanel</a:t>
            </a:r>
            <a:r>
              <a:rPr lang="zh-CN" altLang="en-US" smtClean="0"/>
              <a:t>控件的</a:t>
            </a:r>
            <a:r>
              <a:rPr lang="en-US" altLang="zh-CN" smtClean="0"/>
              <a:t>&lt;Triggers&gt;</a:t>
            </a:r>
            <a:r>
              <a:rPr lang="zh-CN" altLang="en-US" smtClean="0"/>
              <a:t>元素中进行触发器设置。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BECA26C-A770-4F9B-B9CD-AB9E6F6C4A0E}" type="slidenum">
              <a:rPr lang="zh-CN" altLang="en-US"/>
              <a:pPr>
                <a:defRPr/>
              </a:pPr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2078312"/>
      </p:ext>
    </p:extLst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smtClean="0"/>
              <a:t>实例</a:t>
            </a:r>
            <a:r>
              <a:rPr lang="en-US" altLang="zh-CN" sz="3000" smtClean="0"/>
              <a:t>  </a:t>
            </a:r>
            <a:r>
              <a:rPr lang="zh-CN" altLang="en-US" sz="3000" smtClean="0"/>
              <a:t>使用外部按钮刷新</a:t>
            </a:r>
            <a:r>
              <a:rPr lang="en-US" altLang="zh-CN" sz="3000" smtClean="0"/>
              <a:t>UpdatePanel</a:t>
            </a:r>
            <a:r>
              <a:rPr lang="zh-CN" altLang="en-US" sz="3000" smtClean="0"/>
              <a:t>控件</a:t>
            </a:r>
            <a:endParaRPr lang="en-US" altLang="zh-CN" sz="300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单击命令按钮时会引发页面往返，页面上的</a:t>
            </a:r>
            <a:r>
              <a:rPr lang="en-US" altLang="zh-CN" smtClean="0"/>
              <a:t>Label1</a:t>
            </a:r>
            <a:r>
              <a:rPr lang="zh-CN" altLang="en-US" smtClean="0"/>
              <a:t>控件将被刷新，而</a:t>
            </a:r>
            <a:r>
              <a:rPr lang="en-US" altLang="zh-CN" smtClean="0"/>
              <a:t>Button1</a:t>
            </a:r>
            <a:r>
              <a:rPr lang="zh-CN" altLang="en-US" smtClean="0"/>
              <a:t>控件不刷新。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UpdatePanel2.aspx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3345594-F314-4D7B-B22B-82F6E9FCF59D}" type="slidenum">
              <a:rPr lang="zh-CN" altLang="en-US"/>
              <a:pPr>
                <a:defRPr/>
              </a:pPr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3283284"/>
      </p:ext>
    </p:extLst>
  </p:cSld>
  <p:clrMapOvr>
    <a:masterClrMapping/>
  </p:clrMapOvr>
  <p:transition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altLang="zh-CN" sz="4000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为了避免不必要的数据回送，可以只将需要更新的控件放在</a:t>
            </a:r>
            <a:r>
              <a:rPr lang="en-US" altLang="zh-CN" smtClean="0"/>
              <a:t>UpdatePanel</a:t>
            </a:r>
            <a:r>
              <a:rPr lang="zh-CN" altLang="en-US" smtClean="0"/>
              <a:t>控件内部的</a:t>
            </a:r>
            <a:r>
              <a:rPr lang="en-US" altLang="zh-CN" smtClean="0"/>
              <a:t>&lt;ContentTemplate&gt;</a:t>
            </a:r>
            <a:r>
              <a:rPr lang="zh-CN" altLang="en-US" smtClean="0"/>
              <a:t>子元素中。而将引发回送事件的控件放在</a:t>
            </a:r>
            <a:r>
              <a:rPr lang="en-US" altLang="zh-CN" smtClean="0"/>
              <a:t>UpdatePanel</a:t>
            </a:r>
            <a:r>
              <a:rPr lang="zh-CN" altLang="en-US" smtClean="0"/>
              <a:t>控件外部。同时为</a:t>
            </a:r>
            <a:r>
              <a:rPr lang="en-US" altLang="zh-CN" smtClean="0"/>
              <a:t>UpdatePanel</a:t>
            </a:r>
            <a:r>
              <a:rPr lang="zh-CN" altLang="en-US" smtClean="0"/>
              <a:t>控件建立</a:t>
            </a:r>
            <a:r>
              <a:rPr lang="en-US" altLang="zh-CN" smtClean="0"/>
              <a:t>&lt;Triggers&gt;</a:t>
            </a:r>
            <a:r>
              <a:rPr lang="zh-CN" altLang="en-US" smtClean="0"/>
              <a:t>子元素标识的触发器。，本实例将返回一个较小的异步响应。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61B5F4A-F0F5-4A06-98D6-04BB4C0E88BC}" type="slidenum">
              <a:rPr lang="zh-CN" altLang="en-US"/>
              <a:pPr>
                <a:defRPr/>
              </a:pPr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4812014"/>
      </p:ext>
    </p:extLst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同一个页面使用多个</a:t>
            </a:r>
            <a:r>
              <a:rPr lang="en-US" altLang="zh-CN" sz="3600" smtClean="0"/>
              <a:t>UpdatePanel</a:t>
            </a:r>
            <a:r>
              <a:rPr lang="zh-CN" altLang="en-US" sz="3600" smtClean="0"/>
              <a:t>控件</a:t>
            </a:r>
            <a:r>
              <a:rPr lang="zh-CN" altLang="en-US" sz="4000" smtClean="0"/>
              <a:t> </a:t>
            </a:r>
            <a:endParaRPr lang="en-US" altLang="zh-CN" sz="4000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是否导致异步回发并刷新</a:t>
            </a:r>
            <a:r>
              <a:rPr lang="en-US" altLang="zh-CN" smtClean="0"/>
              <a:t>UpdatePanel</a:t>
            </a:r>
            <a:r>
              <a:rPr lang="zh-CN" altLang="en-US" smtClean="0"/>
              <a:t>控件将根据属性</a:t>
            </a:r>
            <a:r>
              <a:rPr lang="en-US" altLang="zh-CN" smtClean="0"/>
              <a:t>UpdateMode</a:t>
            </a:r>
            <a:r>
              <a:rPr lang="zh-CN" altLang="en-US" smtClean="0"/>
              <a:t>的值而定。</a:t>
            </a:r>
          </a:p>
          <a:p>
            <a:r>
              <a:rPr lang="zh-CN" altLang="en-US" smtClean="0"/>
              <a:t>值为</a:t>
            </a:r>
            <a:r>
              <a:rPr lang="en-US" altLang="zh-CN" smtClean="0"/>
              <a:t>Always</a:t>
            </a:r>
            <a:r>
              <a:rPr lang="zh-CN" altLang="en-US" smtClean="0"/>
              <a:t>，则每次执行回发时都会刷新控件</a:t>
            </a:r>
            <a:r>
              <a:rPr lang="en-US" altLang="zh-CN" smtClean="0"/>
              <a:t>UpdatePanel</a:t>
            </a:r>
            <a:r>
              <a:rPr lang="zh-CN" altLang="en-US" smtClean="0"/>
              <a:t>的内容。回发包括来自其他</a:t>
            </a:r>
            <a:r>
              <a:rPr lang="en-US" altLang="zh-CN" smtClean="0"/>
              <a:t>UpdatePanel</a:t>
            </a:r>
            <a:r>
              <a:rPr lang="zh-CN" altLang="en-US" smtClean="0"/>
              <a:t>控件所包含的控件的异步回发，也包括来自</a:t>
            </a:r>
            <a:r>
              <a:rPr lang="en-US" altLang="zh-CN" smtClean="0"/>
              <a:t>UpdatePanel</a:t>
            </a:r>
            <a:r>
              <a:rPr lang="zh-CN" altLang="en-US" smtClean="0"/>
              <a:t>控件未包含的控件的回发。 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B0091B0-2B47-4682-9F7B-796A5CE8BBF2}" type="slidenum">
              <a:rPr lang="zh-CN" altLang="en-US"/>
              <a:pPr>
                <a:defRPr/>
              </a:pPr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333116"/>
      </p:ext>
    </p:extLst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/>
              <a:t>UpdateMode</a:t>
            </a:r>
            <a:r>
              <a:rPr lang="zh-CN" altLang="en-US" sz="4000" smtClean="0"/>
              <a:t>的值为</a:t>
            </a:r>
            <a:r>
              <a:rPr lang="en-US" altLang="zh-CN" sz="4000" smtClean="0"/>
              <a:t>Conditional 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显式调用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控件的</a:t>
            </a:r>
            <a:r>
              <a:rPr lang="en-US" altLang="zh-CN" sz="2800" smtClean="0"/>
              <a:t>Update()</a:t>
            </a:r>
            <a:r>
              <a:rPr lang="zh-CN" altLang="en-US" sz="2800" smtClean="0"/>
              <a:t>方法时。</a:t>
            </a:r>
          </a:p>
          <a:p>
            <a:r>
              <a:rPr lang="en-US" altLang="zh-CN" sz="2800" smtClean="0"/>
              <a:t>UpdatePanel</a:t>
            </a:r>
            <a:r>
              <a:rPr lang="zh-CN" altLang="en-US" sz="2800" smtClean="0"/>
              <a:t>控件嵌套在另一个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控件中并且刷新父面板时。</a:t>
            </a:r>
          </a:p>
          <a:p>
            <a:r>
              <a:rPr lang="zh-CN" altLang="en-US" sz="2800" smtClean="0"/>
              <a:t>通过使用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控件的</a:t>
            </a:r>
            <a:r>
              <a:rPr lang="en-US" altLang="zh-CN" sz="2800" smtClean="0"/>
              <a:t>Triggers</a:t>
            </a:r>
            <a:r>
              <a:rPr lang="zh-CN" altLang="en-US" sz="2800" smtClean="0"/>
              <a:t>属性定义为触发器的控件导致回发时。在这种情况下，该控件显式触发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内容的刷新。</a:t>
            </a:r>
          </a:p>
          <a:p>
            <a:r>
              <a:rPr lang="zh-CN" altLang="en-US" sz="2800" smtClean="0"/>
              <a:t>将属性</a:t>
            </a:r>
            <a:r>
              <a:rPr lang="en-US" altLang="zh-CN" sz="2800" smtClean="0"/>
              <a:t>ChildrenAsTriggers</a:t>
            </a:r>
            <a:r>
              <a:rPr lang="zh-CN" altLang="en-US" sz="2800" smtClean="0"/>
              <a:t>值设置为</a:t>
            </a:r>
            <a:r>
              <a:rPr lang="en-US" altLang="zh-CN" sz="2800" smtClean="0"/>
              <a:t>true</a:t>
            </a:r>
            <a:r>
              <a:rPr lang="zh-CN" altLang="en-US" sz="2800" smtClean="0"/>
              <a:t>并且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控件的子控件导致回发时。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D623B65-2802-48CF-97BE-42A729D9C23C}" type="slidenum">
              <a:rPr lang="zh-CN" altLang="en-US"/>
              <a:pPr>
                <a:defRPr/>
              </a:pPr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4765339"/>
      </p:ext>
    </p:extLst>
  </p:cSld>
  <p:clrMapOvr>
    <a:masterClrMapping/>
  </p:clrMapOvr>
  <p:transition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smtClean="0"/>
              <a:t>同一个页面使用多个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</a:t>
            </a:r>
            <a:r>
              <a:rPr lang="zh-CN" altLang="en-US" sz="4000" smtClean="0"/>
              <a:t> </a:t>
            </a:r>
            <a:endParaRPr lang="en-US" altLang="zh-CN" sz="4000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当单击命令按钮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刷新面板</a:t>
            </a:r>
            <a:r>
              <a:rPr lang="en-US" altLang="zh-CN" smtClean="0"/>
              <a:t>1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时会引发页面往返，页面上的</a:t>
            </a:r>
            <a:r>
              <a:rPr lang="en-US" altLang="zh-CN" smtClean="0"/>
              <a:t>Label1</a:t>
            </a:r>
            <a:r>
              <a:rPr lang="zh-CN" altLang="en-US" smtClean="0"/>
              <a:t>和</a:t>
            </a:r>
            <a:r>
              <a:rPr lang="en-US" altLang="zh-CN" smtClean="0"/>
              <a:t>Button1</a:t>
            </a:r>
            <a:r>
              <a:rPr lang="zh-CN" altLang="en-US" smtClean="0"/>
              <a:t>控件被刷新。当单击命令按钮</a:t>
            </a:r>
            <a:r>
              <a:rPr lang="zh-CN" altLang="en-US" smtClean="0">
                <a:latin typeface="宋体" charset="-122"/>
              </a:rPr>
              <a:t>“</a:t>
            </a:r>
            <a:r>
              <a:rPr lang="zh-CN" altLang="en-US" smtClean="0"/>
              <a:t>刷新面板</a:t>
            </a:r>
            <a:r>
              <a:rPr lang="en-US" altLang="zh-CN" smtClean="0"/>
              <a:t>2</a:t>
            </a:r>
            <a:r>
              <a:rPr lang="en-US" altLang="zh-CN" smtClean="0">
                <a:latin typeface="宋体" charset="-122"/>
              </a:rPr>
              <a:t>”</a:t>
            </a:r>
            <a:r>
              <a:rPr lang="zh-CN" altLang="en-US" smtClean="0"/>
              <a:t>时会引发页面往返，页面上的</a:t>
            </a:r>
            <a:r>
              <a:rPr lang="en-US" altLang="zh-CN" smtClean="0"/>
              <a:t>Label2</a:t>
            </a:r>
            <a:r>
              <a:rPr lang="zh-CN" altLang="en-US" smtClean="0"/>
              <a:t>控件被刷新。 </a:t>
            </a:r>
          </a:p>
          <a:p>
            <a:r>
              <a:rPr lang="zh-CN" altLang="en-US" smtClean="0"/>
              <a:t>源程序：</a:t>
            </a:r>
            <a:r>
              <a:rPr lang="en-US" altLang="zh-CN" smtClean="0"/>
              <a:t>MultiUpdatePanel.aspx </a:t>
            </a:r>
            <a:endParaRPr lang="zh-CN" altLang="en-US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69601DF-F2FD-4CFE-9EBC-2ADB5A4668BE}" type="slidenum">
              <a:rPr lang="zh-CN" altLang="en-US"/>
              <a:pPr>
                <a:defRPr/>
              </a:pPr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981504"/>
      </p:ext>
    </p:extLst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smtClean="0"/>
              <a:t>10.2.3  Timer</a:t>
            </a:r>
            <a:r>
              <a:rPr lang="zh-CN" altLang="en-US" sz="4000" smtClean="0"/>
              <a:t>控件</a:t>
            </a:r>
            <a:endParaRPr lang="en-US" altLang="zh-CN" sz="400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2800" smtClean="0"/>
              <a:t>按定义的时间间隔引发页面往返。 </a:t>
            </a:r>
          </a:p>
          <a:p>
            <a:pPr>
              <a:spcBef>
                <a:spcPct val="0"/>
              </a:spcBef>
            </a:pPr>
            <a:r>
              <a:rPr lang="zh-CN" altLang="en-US" sz="2800" smtClean="0"/>
              <a:t>当经过属性</a:t>
            </a:r>
            <a:r>
              <a:rPr lang="en-US" altLang="zh-CN" sz="2800" smtClean="0"/>
              <a:t>Interval</a:t>
            </a:r>
            <a:r>
              <a:rPr lang="zh-CN" altLang="en-US" sz="2800" smtClean="0"/>
              <a:t>定义的时间间隔后，该</a:t>
            </a:r>
            <a:r>
              <a:rPr lang="en-US" altLang="zh-CN" sz="2800" smtClean="0"/>
              <a:t>JavaScript</a:t>
            </a:r>
            <a:r>
              <a:rPr lang="zh-CN" altLang="en-US" sz="2800" smtClean="0"/>
              <a:t>组件将从浏览器启动回发。此时，</a:t>
            </a:r>
            <a:r>
              <a:rPr lang="en-US" altLang="zh-CN" sz="2800" smtClean="0"/>
              <a:t>Timer</a:t>
            </a:r>
            <a:r>
              <a:rPr lang="zh-CN" altLang="en-US" sz="2800" smtClean="0"/>
              <a:t>控件的</a:t>
            </a:r>
            <a:r>
              <a:rPr lang="en-US" altLang="zh-CN" sz="2800" smtClean="0"/>
              <a:t>Tick</a:t>
            </a:r>
            <a:r>
              <a:rPr lang="zh-CN" altLang="en-US" sz="2800" smtClean="0"/>
              <a:t>事件将被触发。</a:t>
            </a:r>
          </a:p>
          <a:p>
            <a:pPr>
              <a:spcBef>
                <a:spcPct val="0"/>
              </a:spcBef>
            </a:pPr>
            <a:r>
              <a:rPr lang="zh-CN" altLang="en-US" sz="2800" smtClean="0"/>
              <a:t>设置</a:t>
            </a:r>
            <a:r>
              <a:rPr lang="en-US" altLang="zh-CN" sz="2800" smtClean="0"/>
              <a:t>Interval</a:t>
            </a:r>
            <a:r>
              <a:rPr lang="zh-CN" altLang="en-US" sz="2800" smtClean="0"/>
              <a:t>属性可指定回发发生的频率，而设置</a:t>
            </a:r>
            <a:r>
              <a:rPr lang="en-US" altLang="zh-CN" sz="2800" smtClean="0"/>
              <a:t>Enabled</a:t>
            </a:r>
            <a:r>
              <a:rPr lang="zh-CN" altLang="en-US" sz="2800" smtClean="0"/>
              <a:t>属性可启用或禁用</a:t>
            </a:r>
            <a:r>
              <a:rPr lang="en-US" altLang="zh-CN" sz="2800" smtClean="0"/>
              <a:t>Timer</a:t>
            </a:r>
            <a:r>
              <a:rPr lang="zh-CN" altLang="en-US" sz="2800" smtClean="0"/>
              <a:t>控件。</a:t>
            </a:r>
          </a:p>
          <a:p>
            <a:pPr>
              <a:spcBef>
                <a:spcPct val="0"/>
              </a:spcBef>
            </a:pPr>
            <a:r>
              <a:rPr lang="zh-CN" altLang="en-US" sz="2800" smtClean="0"/>
              <a:t>可以在网页上包含多个 </a:t>
            </a:r>
            <a:r>
              <a:rPr lang="en-US" altLang="zh-CN" sz="2800" smtClean="0"/>
              <a:t>Timer</a:t>
            </a:r>
            <a:r>
              <a:rPr lang="zh-CN" altLang="en-US" sz="2800" smtClean="0"/>
              <a:t>控件。也可以将一个</a:t>
            </a:r>
            <a:r>
              <a:rPr lang="en-US" altLang="zh-CN" sz="2800" smtClean="0"/>
              <a:t>Timer</a:t>
            </a:r>
            <a:r>
              <a:rPr lang="zh-CN" altLang="en-US" sz="2800" smtClean="0"/>
              <a:t>控件用作网页中多个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控件的触发器关联控件。</a:t>
            </a:r>
            <a:r>
              <a:rPr lang="zh-CN" altLang="en-US" smtClean="0"/>
              <a:t>   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DAA83ED-35D2-4687-888E-96DBCD7C0203}" type="slidenum">
              <a:rPr lang="zh-CN" altLang="en-US"/>
              <a:pPr>
                <a:defRPr/>
              </a:pPr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4571800"/>
      </p:ext>
    </p:extLst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400" smtClean="0"/>
              <a:t>10.3  ASP.NET AJAX Control Toolkit</a:t>
            </a:r>
            <a:r>
              <a:rPr lang="en-US" altLang="zh-CN" sz="4000" smtClean="0"/>
              <a:t> 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35150"/>
            <a:ext cx="7772400" cy="4114800"/>
          </a:xfrm>
        </p:spPr>
        <p:txBody>
          <a:bodyPr/>
          <a:lstStyle/>
          <a:p>
            <a:r>
              <a:rPr lang="zh-CN" altLang="en-US" smtClean="0"/>
              <a:t>一系列支持</a:t>
            </a:r>
            <a:r>
              <a:rPr lang="en-US" altLang="zh-CN" smtClean="0"/>
              <a:t>AJAX</a:t>
            </a:r>
            <a:r>
              <a:rPr lang="zh-CN" altLang="en-US" smtClean="0"/>
              <a:t>并可以在</a:t>
            </a:r>
            <a:r>
              <a:rPr lang="en-US" altLang="zh-CN" smtClean="0"/>
              <a:t>ASP.NET</a:t>
            </a:r>
            <a:r>
              <a:rPr lang="zh-CN" altLang="en-US" smtClean="0"/>
              <a:t>应用程序中使用的扩展</a:t>
            </a:r>
            <a:r>
              <a:rPr lang="en-US" altLang="zh-CN" smtClean="0"/>
              <a:t>AJAX</a:t>
            </a:r>
            <a:r>
              <a:rPr lang="zh-CN" altLang="en-US" smtClean="0"/>
              <a:t>控件。</a:t>
            </a:r>
            <a:endParaRPr lang="en-US" altLang="zh-CN" smtClean="0"/>
          </a:p>
          <a:p>
            <a:r>
              <a:rPr lang="en-US" altLang="zh-CN" smtClean="0"/>
              <a:t>http://www.asp.net/ajax</a:t>
            </a:r>
            <a:r>
              <a:rPr lang="zh-CN" altLang="en-US" smtClean="0"/>
              <a:t>下载 。</a:t>
            </a:r>
          </a:p>
          <a:p>
            <a:r>
              <a:rPr lang="zh-CN" altLang="en-US" smtClean="0"/>
              <a:t>运行</a:t>
            </a:r>
            <a:r>
              <a:rPr lang="en-US" altLang="zh-CN" smtClean="0"/>
              <a:t>AjaxControlToolkit.vsi</a:t>
            </a:r>
            <a:r>
              <a:rPr lang="zh-CN" altLang="en-US" smtClean="0"/>
              <a:t>安装文件会安装新的</a:t>
            </a:r>
            <a:r>
              <a:rPr lang="en-US" altLang="zh-CN" smtClean="0"/>
              <a:t>Visual Studio</a:t>
            </a:r>
            <a:r>
              <a:rPr lang="zh-CN" altLang="en-US" smtClean="0"/>
              <a:t>项目模板。</a:t>
            </a:r>
          </a:p>
          <a:p>
            <a:r>
              <a:rPr lang="zh-CN" altLang="en-US" smtClean="0"/>
              <a:t>需要手工将扩展</a:t>
            </a:r>
            <a:r>
              <a:rPr lang="en-US" altLang="zh-CN" smtClean="0"/>
              <a:t>AJAX</a:t>
            </a:r>
            <a:r>
              <a:rPr lang="zh-CN" altLang="en-US" smtClean="0"/>
              <a:t>控件添加到</a:t>
            </a:r>
            <a:r>
              <a:rPr lang="en-US" altLang="zh-CN" smtClean="0"/>
              <a:t>Visual Studio 2008</a:t>
            </a:r>
            <a:r>
              <a:rPr lang="zh-CN" altLang="en-US" smtClean="0"/>
              <a:t>工具箱中。 </a:t>
            </a:r>
            <a:endParaRPr lang="en-US" altLang="zh-CN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6EA8FE2-64D9-457E-A315-0277502488D5}" type="slidenum">
              <a:rPr lang="zh-CN" altLang="en-US"/>
              <a:pPr>
                <a:defRPr/>
              </a:pPr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836915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部分常用扩展</a:t>
            </a:r>
            <a:r>
              <a:rPr lang="en-US" altLang="zh-CN" sz="4000" smtClean="0"/>
              <a:t>AJAX</a:t>
            </a:r>
            <a:r>
              <a:rPr lang="zh-CN" altLang="en-US" sz="4000" smtClean="0"/>
              <a:t>控件表 </a:t>
            </a:r>
            <a:endParaRPr lang="en-US" altLang="zh-CN" sz="4000" smtClean="0"/>
          </a:p>
        </p:txBody>
      </p:sp>
      <p:graphicFrame>
        <p:nvGraphicFramePr>
          <p:cNvPr id="538720" name="Group 96"/>
          <p:cNvGraphicFramePr>
            <a:graphicFrameLocks noGrp="1"/>
          </p:cNvGraphicFramePr>
          <p:nvPr>
            <p:ph type="tbl" idx="1"/>
          </p:nvPr>
        </p:nvGraphicFramePr>
        <p:xfrm>
          <a:off x="539750" y="2044700"/>
          <a:ext cx="8458200" cy="4114801"/>
        </p:xfrm>
        <a:graphic>
          <a:graphicData uri="http://schemas.openxmlformats.org/drawingml/2006/table">
            <a:tbl>
              <a:tblPr/>
              <a:tblGrid>
                <a:gridCol w="4318000"/>
                <a:gridCol w="4140200"/>
              </a:tblGrid>
              <a:tr h="5873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控件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AlwaysVisibleControlExtender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悬浮在固定位置的面板。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CollapsiblePanelExtender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可折叠的面板。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DropShadowExtender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让面板投射出阴影。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HoverMenuExtender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显示附加信息的面板。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ModalPopupExtender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网页中的模态对话框。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RoundedCornersExtender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为面板添加圆角效果。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34341E-93FF-4843-85D5-1B9D7BDDA41F}" type="slidenum">
              <a:rPr lang="zh-CN" altLang="en-US"/>
              <a:pPr>
                <a:defRPr/>
              </a:pPr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845918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smtClean="0"/>
              <a:t>10.1  AJAX</a:t>
            </a:r>
            <a:r>
              <a:rPr lang="zh-CN" altLang="en-US" sz="5400" smtClean="0"/>
              <a:t>概述</a:t>
            </a:r>
            <a:endParaRPr lang="en-US" altLang="en-US" sz="5400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smtClean="0"/>
              <a:t>AJAX</a:t>
            </a:r>
            <a:r>
              <a:rPr lang="zh-CN" altLang="en-US" sz="2800" smtClean="0"/>
              <a:t>是</a:t>
            </a:r>
            <a:r>
              <a:rPr lang="en-US" altLang="zh-CN" sz="2800" smtClean="0"/>
              <a:t>Asynchronous JavaScript and XML</a:t>
            </a:r>
            <a:r>
              <a:rPr lang="zh-CN" altLang="en-US" sz="2800" smtClean="0"/>
              <a:t>的缩写，是一种利用已经成熟的技术构建具有良好交互性的</a:t>
            </a:r>
            <a:r>
              <a:rPr lang="en-US" altLang="zh-CN" sz="2800" smtClean="0"/>
              <a:t>Web</a:t>
            </a:r>
            <a:r>
              <a:rPr lang="zh-CN" altLang="en-US" sz="2800" smtClean="0"/>
              <a:t>应用程序的好方法。通常称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页面为无刷新</a:t>
            </a:r>
            <a:r>
              <a:rPr lang="en-US" altLang="zh-CN" sz="2800" smtClean="0"/>
              <a:t>Web</a:t>
            </a:r>
            <a:r>
              <a:rPr lang="zh-CN" altLang="en-US" sz="2800" smtClean="0"/>
              <a:t>页面。</a:t>
            </a:r>
          </a:p>
          <a:p>
            <a:pPr>
              <a:lnSpc>
                <a:spcPct val="80000"/>
              </a:lnSpc>
            </a:pPr>
            <a:r>
              <a:rPr lang="en-US" altLang="zh-CN" sz="2800" smtClean="0"/>
              <a:t>ASP.NET AJAX</a:t>
            </a:r>
            <a:r>
              <a:rPr lang="zh-CN" altLang="en-US" sz="2800" smtClean="0"/>
              <a:t>是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的</a:t>
            </a:r>
            <a:r>
              <a:rPr lang="en-US" altLang="zh-CN" sz="2800" smtClean="0"/>
              <a:t>Microsoft</a:t>
            </a:r>
            <a:r>
              <a:rPr lang="zh-CN" altLang="en-US" sz="2800" smtClean="0"/>
              <a:t>实现方式，对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的使用以控件形式提供，提高了易用性。</a:t>
            </a:r>
          </a:p>
          <a:p>
            <a:pPr>
              <a:lnSpc>
                <a:spcPct val="80000"/>
              </a:lnSpc>
            </a:pPr>
            <a:r>
              <a:rPr lang="en-US" altLang="zh-CN" sz="2800" smtClean="0"/>
              <a:t>ASP.NET AJAX 1.0</a:t>
            </a:r>
            <a:r>
              <a:rPr lang="zh-CN" altLang="en-US" sz="2800" smtClean="0"/>
              <a:t>以单独下载的形式发布，可以在</a:t>
            </a:r>
            <a:r>
              <a:rPr lang="en-US" altLang="zh-CN" sz="2800" smtClean="0"/>
              <a:t>ASP.NET 2.0</a:t>
            </a:r>
            <a:r>
              <a:rPr lang="zh-CN" altLang="en-US" sz="2800" smtClean="0"/>
              <a:t>之上安装。从</a:t>
            </a:r>
            <a:r>
              <a:rPr lang="en-US" altLang="zh-CN" sz="2800" smtClean="0"/>
              <a:t>.NET Framework 3.5</a:t>
            </a:r>
            <a:r>
              <a:rPr lang="zh-CN" altLang="en-US" sz="2800" smtClean="0"/>
              <a:t>开始，不再需要下载和安装单独的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。</a:t>
            </a:r>
            <a:endParaRPr lang="en-US" altLang="en-US" sz="28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C45C32E-CCA9-4672-A4D8-537C976EE5A9}" type="slidenum">
              <a:rPr lang="zh-CN" altLang="en-US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643502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部分常用扩展</a:t>
            </a:r>
            <a:r>
              <a:rPr lang="en-US" altLang="zh-CN" sz="4000" smtClean="0"/>
              <a:t>AJAX</a:t>
            </a:r>
            <a:r>
              <a:rPr lang="zh-CN" altLang="en-US" sz="4000" smtClean="0"/>
              <a:t>控件表（续） </a:t>
            </a:r>
            <a:endParaRPr lang="en-US" altLang="zh-CN" sz="4000" smtClean="0"/>
          </a:p>
        </p:txBody>
      </p:sp>
      <p:graphicFrame>
        <p:nvGraphicFramePr>
          <p:cNvPr id="540790" name="Group 118"/>
          <p:cNvGraphicFramePr>
            <a:graphicFrameLocks noGrp="1"/>
          </p:cNvGraphicFramePr>
          <p:nvPr>
            <p:ph type="tbl" idx="1"/>
          </p:nvPr>
        </p:nvGraphicFramePr>
        <p:xfrm>
          <a:off x="0" y="1981200"/>
          <a:ext cx="9144000" cy="4114801"/>
        </p:xfrm>
        <a:graphic>
          <a:graphicData uri="http://schemas.openxmlformats.org/drawingml/2006/table">
            <a:tbl>
              <a:tblPr/>
              <a:tblGrid>
                <a:gridCol w="3995738"/>
                <a:gridCol w="5148262"/>
              </a:tblGrid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TextBoxWatermarkExtender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带有水印效果的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TextBox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ToggleButtonExtender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用图片来代替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CheckBox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SliderExtender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网页上的滑动条。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DropDownExtender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SharePoint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样式的下拉菜单。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ValidatorCalloutExtender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更加醒目的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Validator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ReorderList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用鼠标拖动改变条目顺序。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Rating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样式丰富的评级功能。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40E055-4F13-48F8-992E-17EC22E6FFD8}" type="slidenum">
              <a:rPr lang="zh-CN" altLang="en-US"/>
              <a:pPr>
                <a:defRPr/>
              </a:pPr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681964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部分常用扩展</a:t>
            </a:r>
            <a:r>
              <a:rPr lang="en-US" altLang="zh-CN" sz="4000" smtClean="0"/>
              <a:t>AJAX</a:t>
            </a:r>
            <a:r>
              <a:rPr lang="zh-CN" altLang="en-US" sz="4000" smtClean="0"/>
              <a:t>控件表（续） </a:t>
            </a:r>
            <a:endParaRPr lang="en-US" altLang="zh-CN" sz="4000" smtClean="0"/>
          </a:p>
        </p:txBody>
      </p:sp>
      <p:graphicFrame>
        <p:nvGraphicFramePr>
          <p:cNvPr id="541815" name="Group 119"/>
          <p:cNvGraphicFramePr>
            <a:graphicFrameLocks noGrp="1"/>
          </p:cNvGraphicFramePr>
          <p:nvPr>
            <p:ph type="tbl" idx="1"/>
          </p:nvPr>
        </p:nvGraphicFramePr>
        <p:xfrm>
          <a:off x="74613" y="1981200"/>
          <a:ext cx="9069387" cy="4114801"/>
        </p:xfrm>
        <a:graphic>
          <a:graphicData uri="http://schemas.openxmlformats.org/drawingml/2006/table">
            <a:tbl>
              <a:tblPr/>
              <a:tblGrid>
                <a:gridCol w="3776662"/>
                <a:gridCol w="5292725"/>
              </a:tblGrid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Accordion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可折叠面板的集合。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NoBot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拒绝机器人程序。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CascadingDropDown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实现联动下拉框。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ConfirmButtonExtender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带有确认功能的按钮。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DragPanelExtender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可在页面中拖动的窗口。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9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DynamicPopulateExtender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动态</a:t>
                      </a: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UpdatePanel</a:t>
                      </a: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73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FilteredTextBoxExtender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防患于未然的用户输入验证。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BAC348-B46B-475E-8D1F-CCF0D99D624B}" type="slidenum">
              <a:rPr lang="zh-CN" altLang="en-US"/>
              <a:pPr>
                <a:defRPr/>
              </a:pPr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5481925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部分常用扩展</a:t>
            </a:r>
            <a:r>
              <a:rPr lang="en-US" altLang="zh-CN" sz="4000" smtClean="0"/>
              <a:t>AJAX</a:t>
            </a:r>
            <a:r>
              <a:rPr lang="zh-CN" altLang="en-US" sz="4000" smtClean="0"/>
              <a:t>控件表（续） </a:t>
            </a:r>
            <a:endParaRPr lang="en-US" altLang="zh-CN" sz="4000" smtClean="0"/>
          </a:p>
        </p:txBody>
      </p:sp>
      <p:graphicFrame>
        <p:nvGraphicFramePr>
          <p:cNvPr id="542855" name="Group 135"/>
          <p:cNvGraphicFramePr>
            <a:graphicFrameLocks noGrp="1"/>
          </p:cNvGraphicFramePr>
          <p:nvPr>
            <p:ph type="tbl" idx="1"/>
          </p:nvPr>
        </p:nvGraphicFramePr>
        <p:xfrm>
          <a:off x="0" y="1773238"/>
          <a:ext cx="9144000" cy="4397376"/>
        </p:xfrm>
        <a:graphic>
          <a:graphicData uri="http://schemas.openxmlformats.org/drawingml/2006/table">
            <a:tbl>
              <a:tblPr/>
              <a:tblGrid>
                <a:gridCol w="3635375"/>
                <a:gridCol w="5508625"/>
              </a:tblGrid>
              <a:tr h="479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NumericUpDownExtender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用上下箭头调整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TextBox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中的值。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PagingBulletedListExtender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在客户端索引、分页和排序的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BulletedList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PasswordStrength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即时检验密码的强度。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PopupControlExtender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帮助用户输入的面板。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ResizableControlExtender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拖放边框改变大小的面板。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AnimationExtender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与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Flash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媲美的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JavaScript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动画。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UpdatePanelAnimationExtender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让</a:t>
                      </a: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UpdatePanel</a:t>
                      </a: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的更新不再单调。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MutuallyExclusiveCheckBoxExtender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允许取消选择的单选按钮组。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0BCC61-F605-4E73-88F2-40891A56742B}" type="slidenum">
              <a:rPr lang="zh-CN" altLang="en-US"/>
              <a:pPr>
                <a:defRPr/>
              </a:pPr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66930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smtClean="0"/>
              <a:t>10.4  </a:t>
            </a:r>
            <a:r>
              <a:rPr lang="zh-CN" altLang="en-US" sz="5400" smtClean="0"/>
              <a:t>小结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smtClean="0"/>
              <a:t>ASP.NET AJAX</a:t>
            </a:r>
            <a:r>
              <a:rPr lang="zh-CN" altLang="en-US" sz="2800" smtClean="0"/>
              <a:t>虽然发展历史不长，但它改变了</a:t>
            </a:r>
            <a:r>
              <a:rPr lang="en-US" altLang="zh-CN" sz="2800" smtClean="0"/>
              <a:t>Web</a:t>
            </a:r>
            <a:r>
              <a:rPr lang="zh-CN" altLang="en-US" sz="2800" smtClean="0"/>
              <a:t>应用程序的开发方式。使</a:t>
            </a:r>
            <a:r>
              <a:rPr lang="en-US" altLang="zh-CN" sz="2800" smtClean="0"/>
              <a:t>Web</a:t>
            </a:r>
            <a:r>
              <a:rPr lang="zh-CN" altLang="en-US" sz="2800" smtClean="0"/>
              <a:t>服务不需要漫长的页面等待，具有与桌面应用程序类似的用户体验。本章介绍了</a:t>
            </a:r>
            <a:r>
              <a:rPr lang="en-US" altLang="zh-CN" sz="2800" smtClean="0"/>
              <a:t>Visual Studio 2008</a:t>
            </a:r>
            <a:r>
              <a:rPr lang="zh-CN" altLang="en-US" sz="2800" smtClean="0"/>
              <a:t>默认安装的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的核心基础，还介绍了</a:t>
            </a:r>
            <a:r>
              <a:rPr lang="en-US" altLang="zh-CN" sz="2800" smtClean="0"/>
              <a:t>ASP.NET AJAX Control Toolkit</a:t>
            </a:r>
            <a:r>
              <a:rPr lang="zh-CN" altLang="en-US" sz="2800" smtClean="0"/>
              <a:t>的安装和常用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控件的说明。详细介绍了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服务器控件</a:t>
            </a:r>
            <a:r>
              <a:rPr lang="en-US" altLang="zh-CN" sz="2800" smtClean="0"/>
              <a:t>ScriptManager</a:t>
            </a:r>
            <a:r>
              <a:rPr lang="zh-CN" altLang="en-US" sz="2800" smtClean="0"/>
              <a:t>、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、</a:t>
            </a:r>
            <a:r>
              <a:rPr lang="en-US" altLang="zh-CN" sz="2800" smtClean="0"/>
              <a:t>UpdateProgress</a:t>
            </a:r>
            <a:r>
              <a:rPr lang="zh-CN" altLang="en-US" sz="2800" smtClean="0"/>
              <a:t>和</a:t>
            </a:r>
            <a:r>
              <a:rPr lang="en-US" altLang="zh-CN" sz="2800" smtClean="0"/>
              <a:t>Timer</a:t>
            </a:r>
            <a:r>
              <a:rPr lang="zh-CN" altLang="en-US" sz="2800" smtClean="0"/>
              <a:t>的使用方法。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C036F75-4BD4-40E3-A0B4-F5D9417639CC}" type="slidenum">
              <a:rPr lang="zh-CN" altLang="en-US"/>
              <a:pPr>
                <a:defRPr/>
              </a:pPr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9253258"/>
      </p:ext>
    </p:extLst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smtClean="0"/>
              <a:t>10.4  </a:t>
            </a:r>
            <a:r>
              <a:rPr lang="zh-CN" altLang="en-US" sz="5400" smtClean="0"/>
              <a:t>小结（续）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smtClean="0"/>
              <a:t>ScriptManager</a:t>
            </a:r>
            <a:r>
              <a:rPr lang="zh-CN" altLang="en-US" sz="2800" smtClean="0"/>
              <a:t>控件是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的核心，每个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网页必须包含</a:t>
            </a:r>
            <a:r>
              <a:rPr lang="en-US" altLang="zh-CN" sz="2800" smtClean="0"/>
              <a:t>ScriptManager</a:t>
            </a:r>
            <a:r>
              <a:rPr lang="zh-CN" altLang="en-US" sz="2800" smtClean="0"/>
              <a:t>控件。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控件定义了使用异步回发刷新的页面区域。</a:t>
            </a:r>
            <a:r>
              <a:rPr lang="en-US" altLang="zh-CN" sz="2800" smtClean="0"/>
              <a:t>UpdateProgress</a:t>
            </a:r>
            <a:r>
              <a:rPr lang="zh-CN" altLang="en-US" sz="2800" smtClean="0"/>
              <a:t>控件提供有关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局部页刷新时的状态信息。</a:t>
            </a:r>
            <a:r>
              <a:rPr lang="en-US" altLang="zh-CN" sz="2800" smtClean="0"/>
              <a:t>Timer</a:t>
            </a:r>
            <a:r>
              <a:rPr lang="zh-CN" altLang="en-US" sz="2800" smtClean="0"/>
              <a:t>控件定义固定时间间隔来执行页面回发，通常和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配合使用。</a:t>
            </a:r>
            <a:endParaRPr lang="en-US" altLang="zh-CN" sz="28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94370E2-BC37-4D99-AF5E-BD82D3038225}" type="slidenum">
              <a:rPr lang="zh-CN" altLang="en-US"/>
              <a:pPr>
                <a:defRPr/>
              </a:pPr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1398395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smtClean="0"/>
              <a:t>AJAX</a:t>
            </a:r>
            <a:r>
              <a:rPr lang="zh-CN" altLang="en-US" sz="3600" smtClean="0"/>
              <a:t>技术和传统</a:t>
            </a:r>
            <a:r>
              <a:rPr lang="en-US" altLang="zh-CN" sz="3600" smtClean="0"/>
              <a:t>Web</a:t>
            </a:r>
            <a:r>
              <a:rPr lang="zh-CN" altLang="en-US" sz="3600" smtClean="0"/>
              <a:t>应用程序比较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DB38464-5EA4-4D13-8376-F0A2E703F883}" type="slidenum">
              <a:rPr lang="zh-CN" altLang="en-US"/>
              <a:pPr>
                <a:defRPr/>
              </a:pPr>
              <a:t>4</a:t>
            </a:fld>
            <a:endParaRPr lang="en-US" altLang="zh-CN"/>
          </a:p>
        </p:txBody>
      </p:sp>
      <p:pic>
        <p:nvPicPr>
          <p:cNvPr id="1638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3" y="1577975"/>
            <a:ext cx="6481762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732726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 smtClean="0"/>
              <a:t>10.1.1  ASP.NET AJAX</a:t>
            </a:r>
            <a:r>
              <a:rPr lang="zh-CN" altLang="en-US" sz="4800" smtClean="0"/>
              <a:t>优点</a:t>
            </a:r>
            <a:endParaRPr lang="en-US" altLang="en-US" sz="480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 smtClean="0"/>
              <a:t>ASP.NET AJAX</a:t>
            </a:r>
            <a:r>
              <a:rPr lang="zh-CN" altLang="en-US" sz="2400" smtClean="0"/>
              <a:t>是</a:t>
            </a:r>
            <a:r>
              <a:rPr lang="en-US" altLang="zh-CN" sz="2400" smtClean="0"/>
              <a:t>AJAX</a:t>
            </a:r>
            <a:r>
              <a:rPr lang="zh-CN" altLang="en-US" sz="2400" smtClean="0"/>
              <a:t>的</a:t>
            </a:r>
            <a:r>
              <a:rPr lang="en-US" altLang="zh-CN" sz="2400" smtClean="0"/>
              <a:t>Microsoft</a:t>
            </a:r>
            <a:r>
              <a:rPr lang="zh-CN" altLang="en-US" sz="2400" smtClean="0"/>
              <a:t>实现方式，专用于</a:t>
            </a:r>
            <a:r>
              <a:rPr lang="en-US" altLang="zh-CN" sz="2400" smtClean="0"/>
              <a:t>ASP.NET</a:t>
            </a:r>
            <a:r>
              <a:rPr lang="zh-CN" altLang="en-US" sz="2400" smtClean="0"/>
              <a:t>开发人员。使用</a:t>
            </a:r>
            <a:r>
              <a:rPr lang="en-US" altLang="zh-CN" sz="2400" smtClean="0"/>
              <a:t>ASP.NET</a:t>
            </a:r>
            <a:r>
              <a:rPr lang="zh-CN" altLang="en-US" sz="2400" smtClean="0"/>
              <a:t>中的</a:t>
            </a:r>
            <a:r>
              <a:rPr lang="en-US" altLang="zh-CN" sz="2400" smtClean="0"/>
              <a:t>AJAX</a:t>
            </a:r>
            <a:r>
              <a:rPr lang="zh-CN" altLang="en-US" sz="2400" smtClean="0"/>
              <a:t>功能，可以生成丰富的</a:t>
            </a:r>
            <a:r>
              <a:rPr lang="en-US" altLang="zh-CN" sz="2400" smtClean="0"/>
              <a:t>Web</a:t>
            </a:r>
            <a:r>
              <a:rPr lang="zh-CN" altLang="en-US" sz="2400" smtClean="0"/>
              <a:t>应用程序。与传统的</a:t>
            </a:r>
            <a:r>
              <a:rPr lang="en-US" altLang="zh-CN" sz="2400" smtClean="0"/>
              <a:t>Web</a:t>
            </a:r>
            <a:r>
              <a:rPr lang="zh-CN" altLang="en-US" sz="2400" smtClean="0"/>
              <a:t>应用程序相比，</a:t>
            </a:r>
          </a:p>
          <a:p>
            <a:pPr>
              <a:lnSpc>
                <a:spcPct val="90000"/>
              </a:lnSpc>
            </a:pPr>
            <a:r>
              <a:rPr lang="zh-CN" altLang="en-US" sz="2400" smtClean="0"/>
              <a:t>基于</a:t>
            </a:r>
            <a:r>
              <a:rPr lang="en-US" altLang="zh-CN" sz="2400" smtClean="0"/>
              <a:t>ASP.NET AJAX</a:t>
            </a:r>
            <a:r>
              <a:rPr lang="zh-CN" altLang="en-US" sz="2400" smtClean="0"/>
              <a:t>的</a:t>
            </a:r>
            <a:r>
              <a:rPr lang="en-US" altLang="zh-CN" sz="2400" smtClean="0"/>
              <a:t>Web</a:t>
            </a:r>
            <a:r>
              <a:rPr lang="zh-CN" altLang="en-US" sz="2400" smtClean="0"/>
              <a:t>应用程序具有以下优点：</a:t>
            </a:r>
          </a:p>
          <a:p>
            <a:pPr lvl="1">
              <a:lnSpc>
                <a:spcPct val="90000"/>
              </a:lnSpc>
            </a:pPr>
            <a:r>
              <a:rPr lang="zh-CN" altLang="en-US" sz="2000" smtClean="0"/>
              <a:t>局部页刷新，即只刷新已发生更改的网页部分。</a:t>
            </a:r>
          </a:p>
          <a:p>
            <a:pPr lvl="1">
              <a:lnSpc>
                <a:spcPct val="90000"/>
              </a:lnSpc>
            </a:pPr>
            <a:r>
              <a:rPr lang="zh-CN" altLang="en-US" sz="2000" smtClean="0"/>
              <a:t>自动生成的代理类，可简化从客户端脚本调用</a:t>
            </a:r>
            <a:r>
              <a:rPr lang="en-US" altLang="zh-CN" sz="2000" smtClean="0"/>
              <a:t>Web</a:t>
            </a:r>
            <a:r>
              <a:rPr lang="zh-CN" altLang="en-US" sz="2000" smtClean="0"/>
              <a:t>服务方法的过程。</a:t>
            </a:r>
          </a:p>
          <a:p>
            <a:pPr lvl="1">
              <a:lnSpc>
                <a:spcPct val="90000"/>
              </a:lnSpc>
            </a:pPr>
            <a:r>
              <a:rPr lang="zh-CN" altLang="en-US" sz="2000" smtClean="0"/>
              <a:t>支持大部分流行的浏览器。</a:t>
            </a:r>
          </a:p>
          <a:p>
            <a:pPr lvl="1">
              <a:lnSpc>
                <a:spcPct val="90000"/>
              </a:lnSpc>
            </a:pPr>
            <a:r>
              <a:rPr lang="zh-CN" altLang="en-US" sz="2000" smtClean="0"/>
              <a:t>因为网页的大部分处理工作是在浏览器中执行的，所以大大提高了效率 </a:t>
            </a:r>
            <a:endParaRPr lang="en-US" altLang="en-US" sz="20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710B9D3-C942-42F4-8742-9AEC64BDA91F}" type="slidenum">
              <a:rPr lang="zh-CN" altLang="en-US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8394326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 smtClean="0"/>
              <a:t>10.2  ASP.NET AJAX服务器控件</a:t>
            </a:r>
            <a:endParaRPr lang="en-US" altLang="zh-CN" sz="400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800" smtClean="0"/>
              <a:t>当把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控件添加到</a:t>
            </a:r>
            <a:r>
              <a:rPr lang="en-US" altLang="zh-CN" sz="2800" smtClean="0"/>
              <a:t>ASP.NET</a:t>
            </a:r>
            <a:r>
              <a:rPr lang="zh-CN" altLang="en-US" sz="2800" smtClean="0"/>
              <a:t>网页上后，再浏览这些网页会自动将支持的客户端</a:t>
            </a:r>
            <a:r>
              <a:rPr lang="en-US" altLang="zh-CN" sz="2800" smtClean="0"/>
              <a:t>JavaScript</a:t>
            </a:r>
            <a:r>
              <a:rPr lang="zh-CN" altLang="en-US" sz="2800" smtClean="0"/>
              <a:t>脚本发送到浏览器以获取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功能。</a:t>
            </a:r>
            <a:endParaRPr lang="en-US" altLang="en-US" sz="28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B95A49C-DF29-49A8-957C-BD38F725FCE2}" type="slidenum">
              <a:rPr lang="zh-CN" altLang="en-US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70903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smtClean="0"/>
              <a:t>常用的</a:t>
            </a:r>
            <a:r>
              <a:rPr lang="en-US" altLang="zh-CN" sz="3600" smtClean="0"/>
              <a:t>ASP.NET AJAX</a:t>
            </a:r>
            <a:r>
              <a:rPr lang="zh-CN" altLang="en-US" sz="3600" smtClean="0"/>
              <a:t>服务器控件</a:t>
            </a:r>
            <a:endParaRPr lang="en-US" altLang="zh-CN" sz="360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ScriptManager</a:t>
            </a:r>
            <a:r>
              <a:rPr lang="zh-CN" altLang="en-US" smtClean="0"/>
              <a:t>：管理客户端组件、局部页刷新、本地化、全球化和自定义用户脚本的脚本资源。如果使用</a:t>
            </a:r>
            <a:r>
              <a:rPr lang="en-US" altLang="zh-CN" smtClean="0"/>
              <a:t>UpdatePanel</a:t>
            </a:r>
            <a:r>
              <a:rPr lang="zh-CN" altLang="en-US" smtClean="0"/>
              <a:t>、</a:t>
            </a:r>
            <a:r>
              <a:rPr lang="en-US" altLang="zh-CN" smtClean="0"/>
              <a:t>UpdateProgress</a:t>
            </a:r>
            <a:r>
              <a:rPr lang="zh-CN" altLang="en-US" smtClean="0"/>
              <a:t>和</a:t>
            </a:r>
            <a:r>
              <a:rPr lang="en-US" altLang="zh-CN" smtClean="0"/>
              <a:t>Timer</a:t>
            </a:r>
            <a:r>
              <a:rPr lang="zh-CN" altLang="en-US" smtClean="0"/>
              <a:t>控件，就必须包含</a:t>
            </a:r>
            <a:r>
              <a:rPr lang="en-US" altLang="zh-CN" smtClean="0"/>
              <a:t>ScriptManager</a:t>
            </a:r>
            <a:r>
              <a:rPr lang="zh-CN" altLang="en-US" smtClean="0"/>
              <a:t>控件。</a:t>
            </a:r>
          </a:p>
          <a:p>
            <a:r>
              <a:rPr lang="en-US" altLang="zh-CN" smtClean="0"/>
              <a:t>UpdatePanel</a:t>
            </a:r>
            <a:r>
              <a:rPr lang="zh-CN" altLang="en-US" smtClean="0"/>
              <a:t>：实现刷新页的选定部分，而不是使用同步回发来刷新整个页面。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D91F02D-7970-4CAA-BD7D-23C1EEF2034A}" type="slidenum">
              <a:rPr lang="zh-CN" altLang="en-US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74779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smtClean="0"/>
              <a:t>常用的</a:t>
            </a:r>
            <a:r>
              <a:rPr lang="en-US" altLang="zh-CN" sz="3200" smtClean="0"/>
              <a:t>ASP.NET AJAX</a:t>
            </a:r>
            <a:r>
              <a:rPr lang="zh-CN" altLang="en-US" sz="3200" smtClean="0"/>
              <a:t>服务器控件（续）</a:t>
            </a:r>
            <a:endParaRPr lang="en-US" altLang="zh-CN" sz="320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UpdateProgress</a:t>
            </a:r>
            <a:r>
              <a:rPr lang="zh-CN" altLang="en-US" smtClean="0"/>
              <a:t>：提供有关</a:t>
            </a:r>
            <a:r>
              <a:rPr lang="en-US" altLang="zh-CN" smtClean="0"/>
              <a:t>UpdatePanel</a:t>
            </a:r>
            <a:r>
              <a:rPr lang="zh-CN" altLang="en-US" smtClean="0"/>
              <a:t>控件中的局部页刷新的状态信息。</a:t>
            </a:r>
          </a:p>
          <a:p>
            <a:r>
              <a:rPr lang="en-US" altLang="zh-CN" smtClean="0"/>
              <a:t>Timer</a:t>
            </a:r>
            <a:r>
              <a:rPr lang="zh-CN" altLang="en-US" smtClean="0"/>
              <a:t>：按定义的时间间隔执行回发。可以使用</a:t>
            </a:r>
            <a:r>
              <a:rPr lang="en-US" altLang="zh-CN" smtClean="0"/>
              <a:t>Timer</a:t>
            </a:r>
            <a:r>
              <a:rPr lang="zh-CN" altLang="en-US" smtClean="0"/>
              <a:t>控件来发送整个页面，或配合使用</a:t>
            </a:r>
            <a:r>
              <a:rPr lang="en-US" altLang="zh-CN" smtClean="0"/>
              <a:t>UpdatePanel</a:t>
            </a:r>
            <a:r>
              <a:rPr lang="zh-CN" altLang="en-US" smtClean="0"/>
              <a:t>控件以按定义的时间间隔执行局部页刷新。</a:t>
            </a:r>
            <a:endParaRPr lang="en-US" altLang="en-US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111F861-8843-4035-941E-E88CDE9200A6}" type="slidenum">
              <a:rPr lang="zh-CN" altLang="en-US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4209288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 smtClean="0"/>
              <a:t>10.2.1  ScriptManager控件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smtClean="0"/>
              <a:t>ASP.NET</a:t>
            </a:r>
            <a:r>
              <a:rPr lang="zh-CN" altLang="en-US" sz="2800" smtClean="0"/>
              <a:t>中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功能的核心，管理一个页面上的所有 </a:t>
            </a:r>
            <a:r>
              <a:rPr lang="en-US" altLang="zh-CN" sz="2800" smtClean="0"/>
              <a:t>ASP.NET AJAX</a:t>
            </a:r>
            <a:r>
              <a:rPr lang="zh-CN" altLang="en-US" sz="2800" smtClean="0"/>
              <a:t>资源。包括将</a:t>
            </a:r>
            <a:r>
              <a:rPr lang="en-US" altLang="zh-CN" sz="2800" smtClean="0"/>
              <a:t>Microsoft AJAX</a:t>
            </a:r>
            <a:r>
              <a:rPr lang="zh-CN" altLang="en-US" sz="2800" smtClean="0"/>
              <a:t>库的</a:t>
            </a:r>
            <a:r>
              <a:rPr lang="en-US" altLang="zh-CN" sz="2800" smtClean="0"/>
              <a:t>JavaScript</a:t>
            </a:r>
            <a:r>
              <a:rPr lang="zh-CN" altLang="en-US" sz="2800" smtClean="0"/>
              <a:t>脚本下载到浏览器和协调通过使用控件</a:t>
            </a:r>
            <a:r>
              <a:rPr lang="en-US" altLang="zh-CN" sz="2800" smtClean="0"/>
              <a:t>UpdatePanel</a:t>
            </a:r>
            <a:r>
              <a:rPr lang="zh-CN" altLang="en-US" sz="2800" smtClean="0"/>
              <a:t>启用的局部页面刷新。</a:t>
            </a:r>
          </a:p>
          <a:p>
            <a:r>
              <a:rPr lang="zh-CN" altLang="en-US" sz="2800" smtClean="0"/>
              <a:t>每个实现</a:t>
            </a:r>
            <a:r>
              <a:rPr lang="en-US" altLang="zh-CN" sz="2800" smtClean="0"/>
              <a:t>AJAX</a:t>
            </a:r>
            <a:r>
              <a:rPr lang="zh-CN" altLang="en-US" sz="2800" smtClean="0"/>
              <a:t>功能的页面都需要添加一个</a:t>
            </a:r>
            <a:r>
              <a:rPr lang="en-US" altLang="zh-CN" sz="2800" smtClean="0"/>
              <a:t>ScriptManager</a:t>
            </a:r>
            <a:r>
              <a:rPr lang="zh-CN" altLang="en-US" sz="2800" smtClean="0"/>
              <a:t>控件。语法格式如下：</a:t>
            </a:r>
          </a:p>
          <a:p>
            <a:pPr lvl="1"/>
            <a:r>
              <a:rPr lang="en-US" altLang="zh-CN" sz="2400" smtClean="0"/>
              <a:t>&lt;asp:ScriptManager ID="ScriptManager1" runat="server" /&gt;</a:t>
            </a:r>
            <a:endParaRPr lang="zh-CN" altLang="en-US" sz="2400" smtClean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DD4BE87-A736-4D6B-994C-57CEF42A805B}" type="slidenum">
              <a:rPr lang="zh-CN" altLang="en-US"/>
              <a:pPr>
                <a:defRPr/>
              </a:pPr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35333502"/>
      </p:ext>
    </p:extLst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2036</Words>
  <Application>Microsoft Office PowerPoint</Application>
  <PresentationFormat>全屏显示(4:3)</PresentationFormat>
  <Paragraphs>206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凸显</vt:lpstr>
      <vt:lpstr>第10章  Microsoft Ajax </vt:lpstr>
      <vt:lpstr>教学目标</vt:lpstr>
      <vt:lpstr>10.1  AJAX概述</vt:lpstr>
      <vt:lpstr>AJAX技术和传统Web应用程序比较</vt:lpstr>
      <vt:lpstr>10.1.1  ASP.NET AJAX优点</vt:lpstr>
      <vt:lpstr>10.2  ASP.NET AJAX服务器控件</vt:lpstr>
      <vt:lpstr>常用的ASP.NET AJAX服务器控件</vt:lpstr>
      <vt:lpstr>常用的ASP.NET AJAX服务器控件（续）</vt:lpstr>
      <vt:lpstr>10.2.1  ScriptManager控件</vt:lpstr>
      <vt:lpstr>10.2.1  ScriptManager控件（续）</vt:lpstr>
      <vt:lpstr>在ScriptManager中注册自定义JavaScript脚本</vt:lpstr>
      <vt:lpstr>在ScriptManager中注册自定义JavaScript脚本（续）</vt:lpstr>
      <vt:lpstr>在母版页中使用ScriptManager </vt:lpstr>
      <vt:lpstr>在母版页中使用ScriptManager（续）</vt:lpstr>
      <vt:lpstr>10.2.2  UpdatePanel控件</vt:lpstr>
      <vt:lpstr>12.2.2  UpdatePanel控件（续）</vt:lpstr>
      <vt:lpstr>&lt;asp:AsyncPostBackTrigger&gt;元素定义触发器 </vt:lpstr>
      <vt:lpstr>使用内部按钮刷新UpdatePanel控件 </vt:lpstr>
      <vt:lpstr>使用内部按钮刷新UpdatePanel控件 </vt:lpstr>
      <vt:lpstr>程序说明</vt:lpstr>
      <vt:lpstr>使用外部按钮刷新UpdatePanel控件 </vt:lpstr>
      <vt:lpstr>实例  使用外部按钮刷新UpdatePanel控件</vt:lpstr>
      <vt:lpstr>PowerPoint 演示文稿</vt:lpstr>
      <vt:lpstr>同一个页面使用多个UpdatePanel控件 </vt:lpstr>
      <vt:lpstr>UpdateMode的值为Conditional </vt:lpstr>
      <vt:lpstr>同一个页面使用多个UpdatePanel控件 </vt:lpstr>
      <vt:lpstr>10.2.3  Timer控件</vt:lpstr>
      <vt:lpstr>10.3  ASP.NET AJAX Control Toolkit </vt:lpstr>
      <vt:lpstr>部分常用扩展AJAX控件表 </vt:lpstr>
      <vt:lpstr>部分常用扩展AJAX控件表（续） </vt:lpstr>
      <vt:lpstr>部分常用扩展AJAX控件表（续） </vt:lpstr>
      <vt:lpstr>部分常用扩展AJAX控件表（续） </vt:lpstr>
      <vt:lpstr>10.4  小结</vt:lpstr>
      <vt:lpstr>10.4  小结（续）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第10章  Microsoft Ajax </dc:title>
  <cp:lastModifiedBy>USER</cp:lastModifiedBy>
  <cp:revision>1</cp:revision>
  <dcterms:modified xsi:type="dcterms:W3CDTF">2017-04-17T10:00:34Z</dcterms:modified>
</cp:coreProperties>
</file>