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sldIdLst>
    <p:sldId id="313" r:id="rId2"/>
    <p:sldId id="323" r:id="rId3"/>
    <p:sldId id="296" r:id="rId4"/>
    <p:sldId id="328" r:id="rId5"/>
    <p:sldId id="329" r:id="rId6"/>
    <p:sldId id="372" r:id="rId7"/>
    <p:sldId id="373" r:id="rId8"/>
    <p:sldId id="330" r:id="rId9"/>
    <p:sldId id="331" r:id="rId10"/>
    <p:sldId id="386" r:id="rId11"/>
    <p:sldId id="387" r:id="rId12"/>
    <p:sldId id="388" r:id="rId13"/>
    <p:sldId id="389" r:id="rId14"/>
    <p:sldId id="361" r:id="rId15"/>
    <p:sldId id="364" r:id="rId16"/>
    <p:sldId id="362" r:id="rId17"/>
    <p:sldId id="363" r:id="rId18"/>
    <p:sldId id="365" r:id="rId19"/>
    <p:sldId id="332" r:id="rId20"/>
    <p:sldId id="390" r:id="rId21"/>
    <p:sldId id="366" r:id="rId22"/>
    <p:sldId id="355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800"/>
    <a:srgbClr val="FF178C"/>
    <a:srgbClr val="DCEC46"/>
    <a:srgbClr val="7D841E"/>
    <a:srgbClr val="2953D5"/>
    <a:srgbClr val="1D3E99"/>
    <a:srgbClr val="1570C1"/>
    <a:srgbClr val="D7D8D8"/>
    <a:srgbClr val="E0E2E3"/>
    <a:srgbClr val="C8C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9241" autoAdjust="0"/>
  </p:normalViewPr>
  <p:slideViewPr>
    <p:cSldViewPr snapToGrid="0">
      <p:cViewPr>
        <p:scale>
          <a:sx n="72" d="100"/>
          <a:sy n="72" d="100"/>
        </p:scale>
        <p:origin x="-756" y="-372"/>
      </p:cViewPr>
      <p:guideLst>
        <p:guide orient="horz" pos="217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1" d="100"/>
        <a:sy n="3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45CE7-F41E-584C-AA0E-164F662D0E68}" type="datetimeFigureOut">
              <a:rPr kumimoji="1" lang="zh-CN" altLang="en-US" smtClean="0"/>
              <a:pPr/>
              <a:t>2018/1/3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2E6E0-0290-D64D-8F7D-531B9A5188B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8440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53BB4-6CE0-4948-9749-193D80B00FF1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2E6E0-0290-D64D-8F7D-531B9A5188B7}" type="slidenum">
              <a:rPr kumimoji="1" lang="zh-CN" altLang="en-US" smtClean="0"/>
              <a:pPr/>
              <a:t>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1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B688FB4-B1AE-44CA-8F3F-60B63A1C0A4C}" type="slidenum">
              <a:rPr lang="en-US" altLang="zh-CN">
                <a:solidFill>
                  <a:srgbClr val="000000"/>
                </a:solidFill>
                <a:latin typeface="Tahoma" panose="020B0604030504040204" pitchFamily="34" charset="0"/>
              </a:rPr>
              <a:pPr eaLnBrk="1" hangingPunct="1"/>
              <a:t>8</a:t>
            </a:fld>
            <a:endParaRPr lang="en-US" altLang="zh-CN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F03BBC6-16E0-4346-ABC5-4F83862121BA}" type="slidenum">
              <a:rPr lang="en-US" altLang="zh-CN">
                <a:solidFill>
                  <a:srgbClr val="000000"/>
                </a:solidFill>
                <a:latin typeface="Tahoma" panose="020B0604030504040204" pitchFamily="34" charset="0"/>
              </a:rPr>
              <a:pPr eaLnBrk="1" hangingPunct="1"/>
              <a:t>19</a:t>
            </a:fld>
            <a:endParaRPr lang="en-US" altLang="zh-CN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5224463" y="0"/>
            <a:ext cx="69675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F4736-A17C-D14E-A6D4-73C17941091B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C13CE198-1CB8-C647-A5E6-D64E6E0992E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97CC1B-EB58-724E-9661-8A1B4EF95398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E9B588C3-2DED-A444-8E61-8C14B9C346D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F15154EA-C766-F84C-80D3-C65A5D7BCD24}" type="datetimeFigureOut">
              <a:rPr kumimoji="1" lang="zh-CN" altLang="en-US" smtClean="0"/>
              <a:pPr/>
              <a:t>2018/1/3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CADF57B9-FD5F-8A4E-9124-812132F4E822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A529F7-80EC-B441-A1B0-DF86E0CB0AD8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426A0FB1-FE19-4941-949F-3A300079864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6165988-8F42-E842-AB89-DBFD62F721A7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60EF18AA-8F31-7243-82BA-EFF2743891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4A7FDA-8DB5-4E4F-9D82-8CE64299B6AF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91A9BD34-C23C-5F43-8579-524436E9F33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987408-0342-C845-9F12-C9F1E50EBDD1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E74F9454-75AD-A146-950E-8A222183CBB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C40767-B13A-6E4C-96F1-706367C2CB20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6CF0456E-EC33-484F-A824-824243EFB07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8479CC-7A03-7A48-9FCF-69DFF7E000AF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8F5BB012-9033-DC4A-8973-8BD0900DFBA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EEC099-A16E-A341-BB37-F2C857881629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34BB7BCC-B03B-774F-80CA-B45661F6014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50B0A-2719-B646-844C-BD3DD3FE5A36}" type="datetimeFigureOut">
              <a:rPr lang="zh-CN" altLang="en-US"/>
              <a:pPr>
                <a:defRPr/>
              </a:pPr>
              <a:t>2018/1/3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4B638E1D-BFE9-4546-B278-2B951A90205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" y="-6399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87347" y="1101898"/>
            <a:ext cx="88259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第一章  </a:t>
            </a:r>
            <a:r>
              <a:rPr lang="en-US" altLang="zh-CN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Android</a:t>
            </a:r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入门基础</a:t>
            </a:r>
            <a:endParaRPr lang="zh-CN" altLang="en-US" sz="48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3583" y="390525"/>
            <a:ext cx="1113182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Manager.exe</a:t>
            </a:r>
          </a:p>
          <a:p>
            <a:pPr marL="704850" lvl="1" indent="-342900" algn="just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Manager.exe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负责管理计算机上目前安装的各种版本的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SDK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。当前可用的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SDK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版本，如图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1-4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所示。 我们需要国内的代理来更新。在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SDK Manager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窗口的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Tools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菜单下选择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Options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，在弹出的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SDK Manager-Settings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对话框中进行代理设置，如图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1-5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所示 ：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4817" y="6056299"/>
            <a:ext cx="3644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1-4 </a:t>
            </a:r>
            <a:r>
              <a:rPr lang="en-US" altLang="zh-CN" dirty="0">
                <a:solidFill>
                  <a:srgbClr val="FFFF00"/>
                </a:solidFill>
              </a:rPr>
              <a:t>Android SDK Manager </a:t>
            </a:r>
            <a:r>
              <a:rPr lang="zh-CN" altLang="en-US" dirty="0">
                <a:solidFill>
                  <a:srgbClr val="FFFF00"/>
                </a:solidFill>
              </a:rPr>
              <a:t>窗口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83897" y="6069550"/>
            <a:ext cx="434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1-5 </a:t>
            </a:r>
            <a:r>
              <a:rPr lang="en-US" altLang="zh-CN" dirty="0">
                <a:solidFill>
                  <a:srgbClr val="FFFF00"/>
                </a:solidFill>
              </a:rPr>
              <a:t>Android SDK Manager </a:t>
            </a:r>
            <a:r>
              <a:rPr lang="zh-CN" altLang="en-US" dirty="0">
                <a:solidFill>
                  <a:srgbClr val="FFFF00"/>
                </a:solidFill>
              </a:rPr>
              <a:t>代理设置</a:t>
            </a:r>
            <a:endParaRPr lang="en-US" altLang="zh-CN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0626" y="2610678"/>
            <a:ext cx="4733096" cy="3283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67062" y="2570921"/>
            <a:ext cx="4651512" cy="33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/>
          <p:nvPr/>
        </p:nvSpPr>
        <p:spPr>
          <a:xfrm>
            <a:off x="755374" y="583101"/>
            <a:ext cx="10946296" cy="772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为开发者进行软件开发提供了丰富的库文件和其他开发工具。整个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文件夹下包括多个子文件夹，各有不同的用途，如图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1-6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所示。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build-tools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：各版本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的编译工具。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extras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：扩展开发包，如高版本的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API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在低版本中开发时使用。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platforms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：各版本的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。根据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API Level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划分的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版本 。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algn="just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platform-tools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：各版本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的通用工具，比如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adb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fastboot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和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sqlite3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等文件 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tools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：各版本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的自带工具。如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DDMS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draw9patch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mksdcard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 </a:t>
            </a:r>
            <a:br>
              <a:rPr lang="zh-CN" altLang="en-US" sz="2400" dirty="0" smtClean="0"/>
            </a:br>
            <a:r>
              <a:rPr lang="zh-CN" altLang="en-US" sz="2400" dirty="0" smtClean="0"/>
              <a:t> </a:t>
            </a:r>
            <a:br>
              <a:rPr lang="zh-CN" altLang="en-US" sz="2400" dirty="0" smtClean="0"/>
            </a:br>
            <a:r>
              <a:rPr lang="zh-CN" altLang="en-US" sz="2400" dirty="0" smtClean="0"/>
              <a:t> </a:t>
            </a:r>
            <a:br>
              <a:rPr lang="zh-CN" altLang="en-US" sz="2400" dirty="0" smtClean="0"/>
            </a:br>
            <a:r>
              <a:rPr lang="zh-CN" altLang="en-US" sz="2400" dirty="0" smtClean="0"/>
              <a:t> </a:t>
            </a:r>
            <a:br>
              <a:rPr lang="zh-CN" altLang="en-US" sz="2400" dirty="0" smtClean="0"/>
            </a:b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41715" y="6222059"/>
            <a:ext cx="3520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1-6 </a:t>
            </a:r>
            <a:r>
              <a:rPr lang="en-US" altLang="zh-CN" dirty="0">
                <a:solidFill>
                  <a:srgbClr val="FFFF00"/>
                </a:solidFill>
              </a:rPr>
              <a:t>Android 5.0 </a:t>
            </a:r>
            <a:r>
              <a:rPr lang="zh-CN" altLang="en-US" dirty="0">
                <a:solidFill>
                  <a:srgbClr val="FFFF00"/>
                </a:solidFill>
              </a:rPr>
              <a:t>更新部分</a:t>
            </a:r>
            <a:endParaRPr lang="en-US" altLang="zh-CN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653" y="4399101"/>
            <a:ext cx="5979737" cy="165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1" y="297764"/>
            <a:ext cx="1113182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Eclipse </a:t>
            </a:r>
            <a:endParaRPr lang="en-US" altLang="zh-CN" sz="2400" dirty="0"/>
          </a:p>
          <a:p>
            <a:r>
              <a:rPr lang="en-US" altLang="zh-CN" sz="24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Eclipse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是进行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应用程序开发的一种工具，在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Eclipse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上需要安装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ADT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插件来为用户提供便捷的图标按钮操作。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ADT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插件安装成功后，在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Java-Eclipse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窗口中有如图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1-7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所示的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个图标。方框中最左边的图标表示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SDK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管理器，它和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Manager.exe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功能相同；中间的图标是配置与启动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模拟器的，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模拟器的大部分功能与真机效果是相同的；最右边的图标是用来检测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程序代码的。点击中间的图标，出现如图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1-8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所示的窗口。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 </a:t>
            </a:r>
            <a:br>
              <a:rPr lang="zh-CN" altLang="en-US" sz="2400" dirty="0" smtClean="0"/>
            </a:b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42603" y="6188820"/>
            <a:ext cx="2894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1-7  Java-Eclipse </a:t>
            </a:r>
            <a:r>
              <a:rPr lang="zh-CN" altLang="en-US" dirty="0">
                <a:solidFill>
                  <a:srgbClr val="FFFF00"/>
                </a:solidFill>
              </a:rPr>
              <a:t>窗口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93564" y="6188820"/>
            <a:ext cx="5698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1-8 </a:t>
            </a:r>
            <a:r>
              <a:rPr lang="en-US" altLang="zh-CN" dirty="0">
                <a:solidFill>
                  <a:srgbClr val="FFFF00"/>
                </a:solidFill>
              </a:rPr>
              <a:t>Android Virtual Device</a:t>
            </a:r>
            <a:r>
              <a:rPr lang="zh-CN" altLang="en-US" dirty="0">
                <a:solidFill>
                  <a:srgbClr val="FFFF00"/>
                </a:solidFill>
              </a:rPr>
              <a:t>（</a:t>
            </a:r>
            <a:r>
              <a:rPr lang="en-US" altLang="zh-CN" dirty="0">
                <a:solidFill>
                  <a:srgbClr val="FFFF00"/>
                </a:solidFill>
              </a:rPr>
              <a:t>AVD</a:t>
            </a:r>
            <a:r>
              <a:rPr lang="zh-CN" altLang="en-US" dirty="0">
                <a:solidFill>
                  <a:srgbClr val="FFFF00"/>
                </a:solidFill>
              </a:rPr>
              <a:t>）</a:t>
            </a:r>
            <a:r>
              <a:rPr lang="en-US" altLang="zh-CN" dirty="0">
                <a:solidFill>
                  <a:srgbClr val="FFFF00"/>
                </a:solidFill>
              </a:rPr>
              <a:t>Manager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409" y="2989328"/>
            <a:ext cx="4810539" cy="314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1773" y="2989328"/>
            <a:ext cx="4946684" cy="309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1" y="297764"/>
            <a:ext cx="11145077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Eclipse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模拟器创建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/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创建名为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5.0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模拟器，选择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3.2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英寸屏幕的手机，目标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版本为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5.0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，接着再指定手机内存与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卡的存储空间。创建成功后，在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Virtual Device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AVD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Manager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窗口中会显示刚才创建的模拟器信息，然后点击右侧的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Start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按钮，弹出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Launch Options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对话框，启动成功的模拟器界面如图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1-10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所示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 </a:t>
            </a:r>
            <a:br>
              <a:rPr lang="zh-CN" altLang="en-US" sz="2400" dirty="0" smtClean="0"/>
            </a:b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0348" y="6175569"/>
            <a:ext cx="3101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1-9  </a:t>
            </a:r>
            <a:r>
              <a:rPr lang="zh-CN" altLang="en-US" dirty="0" smtClean="0">
                <a:solidFill>
                  <a:srgbClr val="FFFF00"/>
                </a:solidFill>
              </a:rPr>
              <a:t>创建</a:t>
            </a:r>
            <a:r>
              <a:rPr lang="zh-CN" altLang="en-US" dirty="0">
                <a:solidFill>
                  <a:srgbClr val="FFFF00"/>
                </a:solidFill>
              </a:rPr>
              <a:t>模拟器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26684" y="6188820"/>
            <a:ext cx="2580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1-10</a:t>
            </a:r>
            <a:r>
              <a:rPr lang="zh-CN" altLang="en-US" dirty="0" smtClean="0">
                <a:solidFill>
                  <a:srgbClr val="FFFF00"/>
                </a:solidFill>
              </a:rPr>
              <a:t>模拟器</a:t>
            </a:r>
            <a:r>
              <a:rPr lang="zh-CN" altLang="en-US" dirty="0">
                <a:solidFill>
                  <a:srgbClr val="FFFF00"/>
                </a:solidFill>
              </a:rPr>
              <a:t>界面</a:t>
            </a:r>
            <a:endParaRPr lang="en-US" altLang="zh-CN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487" y="2544418"/>
            <a:ext cx="4320209" cy="3538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2018" y="2544418"/>
            <a:ext cx="4447046" cy="355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0675" y="390525"/>
            <a:ext cx="11604625" cy="3852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调试工具</a:t>
            </a: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：Android的调试工具是指位于SDK的platform-tools目录下的adb.exe，adb常用命令如下：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adb start-server：开启adb服务。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adb kill-server：关闭adb服务。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adb devices：查看当前连接的设备。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adb install&lt;应用程序名&gt;：安装apk程序。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adb uninstall&lt;应用程序名&gt;：卸载apk程序。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adb push&lt;本地文件&gt;&lt;远程路径&gt;：上传文件到设备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adb pull&lt;远程路径&gt;&lt;本地路径&gt;：下载文件到设备。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5258" y="4392890"/>
            <a:ext cx="41624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99791" y="6488668"/>
            <a:ext cx="2557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1-11 </a:t>
            </a:r>
            <a:r>
              <a:rPr lang="en-US" altLang="zh-CN" dirty="0" err="1" smtClean="0">
                <a:solidFill>
                  <a:srgbClr val="FFFF00"/>
                </a:solidFill>
              </a:rPr>
              <a:t>adb</a:t>
            </a:r>
            <a:r>
              <a:rPr lang="en-US" altLang="zh-CN" dirty="0" smtClean="0">
                <a:solidFill>
                  <a:srgbClr val="FFFF00"/>
                </a:solidFill>
              </a:rPr>
              <a:t> devices</a:t>
            </a:r>
            <a:r>
              <a:rPr lang="zh-CN" altLang="en-US" dirty="0" smtClean="0">
                <a:solidFill>
                  <a:srgbClr val="FFFF00"/>
                </a:solidFill>
              </a:rPr>
              <a:t>命令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3450" y="360045"/>
            <a:ext cx="10956290" cy="2461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None/>
            </a:pPr>
            <a:endParaRPr lang="en-US" altLang="zh-CN" sz="2200" b="1" dirty="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lvl="1" indent="-342900" algn="l">
              <a:lnSpc>
                <a:spcPct val="150000"/>
              </a:lnSpc>
              <a:buBlip>
                <a:blip r:embed="rId2"/>
              </a:buBlip>
            </a:pPr>
            <a:r>
              <a:rPr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DDMS的全称Dalvik</a:t>
            </a: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Debug Monitor Service，为IDE、模拟器与真机设备构建了一座桥梁，程序员可以通过DDMS看到目标机器上运行的进程/现成状态，可以查看进程的Heap信息，可以查看Logcat信息，可以查看进程分配内存情况，模拟拨入电话，模拟接收短信等。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107" y="359865"/>
            <a:ext cx="1981835" cy="450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Blip>
                <a:blip r:embed="rId3"/>
              </a:buBlip>
            </a:pPr>
            <a:r>
              <a:rPr sz="2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DDMS使用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015" y="2822574"/>
            <a:ext cx="10202545" cy="367093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21344" y="6489700"/>
            <a:ext cx="2740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1-12 </a:t>
            </a:r>
            <a:r>
              <a:rPr lang="en-US" altLang="zh-CN" dirty="0">
                <a:solidFill>
                  <a:srgbClr val="FFFF00"/>
                </a:solidFill>
              </a:rPr>
              <a:t>DDMS </a:t>
            </a:r>
            <a:r>
              <a:rPr lang="zh-CN" altLang="en-US" dirty="0">
                <a:solidFill>
                  <a:srgbClr val="FFFF00"/>
                </a:solidFill>
              </a:rPr>
              <a:t>视图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81025" y="896620"/>
            <a:ext cx="11198860" cy="530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使用adb命令安装与卸载Android应用程序</a:t>
            </a:r>
            <a:endParaRPr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l">
              <a:buBlip>
                <a:blip r:embed="rId2"/>
              </a:buBlip>
            </a:pP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algn="just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安装Android应用程序：在电脑的“开始”菜单→附件→命令提示符下，把路径切换到Android SDK的安装目录下platform-tools文件夹下。为了安装的方便，直接将QQ拼音输入法（QQshurufa_1928.apk）文件放到了platform-tools文件夹下。然后使用adb install命令将以上apk文件安装到Android模拟器中。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algn="just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卸载Android应用程序</a:t>
            </a: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在电脑的“开始”菜单→附件→命令提示符下，把路径切换到Android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SDK的安装目录下platform-tools文件夹下，使用adb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uninstall命令卸载指定的Android应用程序</a:t>
            </a: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algn="l"/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7"/>
          <p:cNvSpPr txBox="1">
            <a:spLocks noChangeArrowheads="1"/>
          </p:cNvSpPr>
          <p:nvPr/>
        </p:nvSpPr>
        <p:spPr bwMode="auto">
          <a:xfrm>
            <a:off x="159905" y="175843"/>
            <a:ext cx="969696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三、</a:t>
            </a:r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  <a:sym typeface="+mn-ea"/>
              </a:rPr>
              <a:t>Android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  <a:sym typeface="+mn-ea"/>
              </a:rPr>
              <a:t>应用</a:t>
            </a:r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开发基本流程</a:t>
            </a:r>
          </a:p>
          <a:p>
            <a:pPr marL="0" indent="0" algn="l"/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596265" y="1141730"/>
            <a:ext cx="7006590" cy="396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创建HelloWorld项目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首先在Eclipse中菜单中选择File|New命令，在子菜单中选择Android Application Project命令，如果没有这个选项，则选择Other。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在弹出的对话中选择Android，显示多个Android项目类型，选择Android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Application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Project命令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点击Android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Application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Project命令后，弹出如</a:t>
            </a: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右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图所示</a:t>
            </a: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855" y="998855"/>
            <a:ext cx="4278630" cy="4714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559290" y="5880735"/>
            <a:ext cx="2168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1-13</a:t>
            </a:r>
            <a:r>
              <a:rPr lang="zh-CN" altLang="en-US" dirty="0">
                <a:solidFill>
                  <a:srgbClr val="FFFF00"/>
                </a:solidFill>
              </a:rPr>
              <a:t>新建项目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4356" y="390525"/>
            <a:ext cx="954380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运行程序</a:t>
            </a:r>
            <a:endParaRPr lang="zh-CN" altLang="en-US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algn="just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启动模拟器，然后在Eclipse中Package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Explore中选择要运行的工程名HelloWorld，点击右键，在弹出的菜单中选择Run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As→Android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Application，即可在模拟器看到工程运行的界面，其结果显示如</a:t>
            </a: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左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图所示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。如果需要横屏显示结果，在电脑键盘上使用CTRL+F12组合键,显示结果如</a:t>
            </a: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右</a:t>
            </a: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图所示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268" y="2934970"/>
            <a:ext cx="4892040" cy="3252470"/>
          </a:xfrm>
          <a:prstGeom prst="rect">
            <a:avLst/>
          </a:prstGeom>
        </p:spPr>
      </p:pic>
      <p:pic>
        <p:nvPicPr>
          <p:cNvPr id="28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868" y="2939935"/>
            <a:ext cx="4511675" cy="32524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75276" y="6371590"/>
            <a:ext cx="339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1-14 </a:t>
            </a:r>
            <a:r>
              <a:rPr lang="en-US" altLang="zh-CN" dirty="0" err="1">
                <a:solidFill>
                  <a:srgbClr val="FFFF00"/>
                </a:solidFill>
              </a:rPr>
              <a:t>HelloWorld</a:t>
            </a:r>
            <a:r>
              <a:rPr lang="en-US" altLang="zh-CN" dirty="0">
                <a:solidFill>
                  <a:srgbClr val="FFFF00"/>
                </a:solidFill>
              </a:rPr>
              <a:t> </a:t>
            </a:r>
            <a:r>
              <a:rPr lang="zh-CN" altLang="en-US" dirty="0">
                <a:solidFill>
                  <a:srgbClr val="FFFF00"/>
                </a:solidFill>
              </a:rPr>
              <a:t>运行结果 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59366" y="6368940"/>
            <a:ext cx="3606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>
                <a:solidFill>
                  <a:srgbClr val="FFFF00"/>
                </a:solidFill>
              </a:rPr>
              <a:t>1-15 </a:t>
            </a:r>
            <a:r>
              <a:rPr lang="en-US" altLang="zh-CN" dirty="0" err="1">
                <a:solidFill>
                  <a:srgbClr val="FFFF00"/>
                </a:solidFill>
              </a:rPr>
              <a:t>HelloWorld</a:t>
            </a:r>
            <a:r>
              <a:rPr lang="en-US" altLang="zh-CN" dirty="0">
                <a:solidFill>
                  <a:srgbClr val="FFFF00"/>
                </a:solidFill>
              </a:rPr>
              <a:t> </a:t>
            </a:r>
            <a:r>
              <a:rPr lang="zh-CN" altLang="en-US" dirty="0">
                <a:solidFill>
                  <a:srgbClr val="FFFF00"/>
                </a:solidFill>
              </a:rPr>
              <a:t>横屏运行结果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6265" y="1003936"/>
            <a:ext cx="11181715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3"/>
              </a:buBlip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JUnit单元测试</a:t>
            </a:r>
            <a:r>
              <a:rPr 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JUnit是一个测试框架，它在AndroidSDK1.5就加入了自动化测试功能，可以在单独完成某一个功能就可以进行测试，而不需要安装到真实手机或模拟器中，这样可以大大提高应用程序的开发速度与质量</a:t>
            </a: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一般分为两种方法：对所有方法进行测试，如图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1-16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，对单个方法进行测试，如图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1-17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  <a:p>
            <a:pPr marL="342900" indent="-342900">
              <a:buBlip>
                <a:blip r:embed="rId3"/>
              </a:buBlip>
            </a:pPr>
            <a:endParaRPr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/>
            <a:endParaRPr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/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7"/>
          <p:cNvSpPr txBox="1">
            <a:spLocks noChangeArrowheads="1"/>
          </p:cNvSpPr>
          <p:nvPr/>
        </p:nvSpPr>
        <p:spPr bwMode="auto">
          <a:xfrm>
            <a:off x="159905" y="180923"/>
            <a:ext cx="9696961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indent="0" algn="l"/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四、</a:t>
            </a:r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  <a:sym typeface="+mn-ea"/>
              </a:rPr>
              <a:t>Android程序调试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6620" y="2584173"/>
            <a:ext cx="3473519" cy="355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9339" y="2557671"/>
            <a:ext cx="3314493" cy="361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99135" y="6294783"/>
            <a:ext cx="2968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1-16</a:t>
            </a:r>
            <a:r>
              <a:rPr lang="zh-CN" altLang="en-US" dirty="0">
                <a:solidFill>
                  <a:srgbClr val="FFFF00"/>
                </a:solidFill>
              </a:rPr>
              <a:t>对所有方法进行测试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33555" y="6294783"/>
            <a:ext cx="3326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1-17</a:t>
            </a:r>
            <a:r>
              <a:rPr lang="zh-CN" altLang="en-US" dirty="0">
                <a:solidFill>
                  <a:srgbClr val="FFFF00"/>
                </a:solidFill>
              </a:rPr>
              <a:t>对单个方法进行测试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4261620" y="2462798"/>
            <a:ext cx="24622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 sz="3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560538" y="455107"/>
            <a:ext cx="4891617" cy="44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zh-CN" altLang="en-US" sz="21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334" y="543174"/>
            <a:ext cx="173893" cy="361823"/>
          </a:xfrm>
          <a:prstGeom prst="rect">
            <a:avLst/>
          </a:prstGeom>
          <a:solidFill>
            <a:srgbClr val="ED8C27"/>
          </a:solidFill>
          <a:ln>
            <a:solidFill>
              <a:srgbClr val="ED8C27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3445" y="268112"/>
            <a:ext cx="239889" cy="638401"/>
          </a:xfrm>
          <a:prstGeom prst="rect">
            <a:avLst/>
          </a:prstGeom>
          <a:solidFill>
            <a:srgbClr val="224099"/>
          </a:solidFill>
          <a:ln>
            <a:solidFill>
              <a:srgbClr val="224099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01735" y="1400777"/>
            <a:ext cx="3035307" cy="51244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Android</a:t>
            </a:r>
            <a:r>
              <a:rPr kumimoji="1" lang="zh-CN" altLang="en-US" sz="2400" b="1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简介</a:t>
            </a:r>
            <a:endParaRPr kumimoji="1" lang="zh-CN" altLang="en-US" sz="15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01381" y="2194244"/>
            <a:ext cx="2739013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Android</a:t>
            </a:r>
            <a:r>
              <a:rPr kumimoji="1" lang="zh-CN" altLang="en-US" sz="24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开发环境</a:t>
            </a:r>
            <a:endParaRPr kumimoji="1" lang="zh-CN" altLang="en-US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1735" y="2949018"/>
            <a:ext cx="3970120" cy="72327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Android</a:t>
            </a:r>
            <a:r>
              <a:rPr kumimoji="1" lang="zh-CN" altLang="en-US" sz="2400" b="1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应用开发基本流程</a:t>
            </a:r>
          </a:p>
          <a:p>
            <a:endParaRPr kumimoji="1" lang="zh-CN" altLang="en-US" sz="1500" b="1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63" y="1294365"/>
            <a:ext cx="666750" cy="638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26" y="3561615"/>
            <a:ext cx="7334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51" y="4336415"/>
            <a:ext cx="71437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63" y="2805865"/>
            <a:ext cx="666750" cy="6381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67535" y="3690620"/>
            <a:ext cx="267746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kumimoji="1" lang="en-US" altLang="zh-CN" sz="2400" b="1" dirty="0" smtClean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Android程序调试</a:t>
            </a:r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71814" y="4489699"/>
            <a:ext cx="8002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kumimoji="1" lang="en-US" altLang="zh-CN" sz="2400" b="1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01" y="2050115"/>
            <a:ext cx="752475" cy="63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3450" y="360045"/>
            <a:ext cx="1095629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None/>
            </a:pPr>
            <a:endParaRPr lang="en-US" altLang="zh-CN" sz="2200" b="1" dirty="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LogCat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的使用</a:t>
            </a:r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/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LogCat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应用开发过程中用来显示打印日志用的工具，特别是后期调试程序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BUG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用的比较多，类似在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Java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中用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System.out.print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输出，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LogCat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可以根据自己的需要定制输出结果。在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应用程序中进行信息输出时主要采用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android.util.Log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类的静态方法来实现，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LogCat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划分了 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5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个打印日志的级别 ，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Log.v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Log.d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Log.i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Log.w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Log.e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()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五种信息输出到 </a:t>
            </a:r>
            <a:r>
              <a:rPr lang="en-US" altLang="zh-CN"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LogCat</a:t>
            </a:r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控制台 。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37588" y="6377978"/>
            <a:ext cx="2616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1-18  </a:t>
            </a:r>
            <a:r>
              <a:rPr lang="en-US" altLang="zh-CN" dirty="0" err="1" smtClean="0">
                <a:solidFill>
                  <a:srgbClr val="FFFF00"/>
                </a:solidFill>
              </a:rPr>
              <a:t>LogCat</a:t>
            </a:r>
            <a:r>
              <a:rPr lang="en-US" altLang="zh-CN" dirty="0" smtClean="0">
                <a:solidFill>
                  <a:srgbClr val="FFFF00"/>
                </a:solidFill>
              </a:rPr>
              <a:t> </a:t>
            </a:r>
            <a:r>
              <a:rPr lang="zh-CN" altLang="en-US" dirty="0">
                <a:solidFill>
                  <a:srgbClr val="FFFF00"/>
                </a:solidFill>
              </a:rPr>
              <a:t>控制台</a:t>
            </a:r>
            <a:endParaRPr lang="en-US" altLang="zh-CN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450" y="3286539"/>
            <a:ext cx="10471153" cy="2809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五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、总结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46" y="1003754"/>
            <a:ext cx="11595653" cy="415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了解Android的基本发展情况</a:t>
            </a:r>
            <a:endParaRPr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掌握Android开发环境配置以及DDMS的使用</a:t>
            </a:r>
            <a:endParaRPr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掌握Android程序开发的基本流程</a:t>
            </a:r>
            <a:endParaRPr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04850" lvl="1" indent="-342900" eaLnBrk="1" hangingPunct="1"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2"/>
              </a:buBlip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sz="22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掌握Android程序的调试过程</a:t>
            </a:r>
            <a:endParaRPr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61950" lvl="1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tabLst>
                <a:tab pos="3943350" algn="l"/>
                <a:tab pos="6724650" algn="l"/>
                <a:tab pos="6915150" algn="l"/>
              </a:tabLst>
              <a:defRPr/>
            </a:pPr>
            <a:r>
              <a:rPr lang="zh-CN" altLang="en-US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                                  </a:t>
            </a:r>
            <a:endParaRPr lang="zh-CN" altLang="en-US" sz="2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583" y="5693523"/>
            <a:ext cx="11463130" cy="74635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lang="zh-CN" altLang="en-US" sz="3200" b="1" dirty="0" smtClean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   </a:t>
            </a:r>
            <a:endParaRPr lang="en-US" altLang="zh-CN" sz="3200" b="1" dirty="0">
              <a:solidFill>
                <a:schemeClr val="bg1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>
            <a:spLocks noChangeArrowheads="1"/>
          </p:cNvSpPr>
          <p:nvPr/>
        </p:nvSpPr>
        <p:spPr bwMode="auto">
          <a:xfrm>
            <a:off x="159905" y="175843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一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</a:t>
            </a:r>
            <a:r>
              <a:rPr kumimoji="1" lang="en-US" altLang="zh-CN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Android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简介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4886" y="927737"/>
            <a:ext cx="2171700" cy="527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初识Android</a:t>
            </a:r>
            <a:endParaRPr lang="en-US" altLang="zh-CN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25935" y="1438583"/>
            <a:ext cx="977938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3900" lvl="1" indent="-36195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Android是由一种基于Linux的自由及开放源代码的操作系统，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主要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用于移动设备</a:t>
            </a:r>
            <a:r>
              <a:rPr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如智能手机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平板电脑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等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由Google公司和开放手机联盟领导及开发。</a:t>
            </a:r>
            <a:r>
              <a:rPr lang="en-US" altLang="zh-CN"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5935" y="2580025"/>
            <a:ext cx="95673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尚未有统一中文名称，</a:t>
            </a:r>
            <a:r>
              <a:rPr sz="2000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中国较多人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称为</a:t>
            </a:r>
            <a:r>
              <a:rPr sz="20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sz="2000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安卓”或“安致</a:t>
            </a:r>
            <a:r>
              <a:rPr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”。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12682" y="3558781"/>
            <a:ext cx="104022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sz="20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Android操作系统最初是由一家名为Android的公司进行研发的，主要支持手机。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3302" y="245735"/>
            <a:ext cx="2787650" cy="450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Android发展历史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3825" y="811753"/>
            <a:ext cx="11800840" cy="5739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Anroid1.</a:t>
            </a:r>
            <a:r>
              <a:rPr 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在2008年9月发布的Android第一版。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Anroid1.5</a:t>
            </a: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在2009年4月30日发布，命名为Cupcake（纸杯蛋糕）。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Anroid1.6</a:t>
            </a: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在2009年9月15日发布，命名为Donut（甜甜圈）。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Anroid2.2</a:t>
            </a: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在2010年5月20日发布，命名为Froyo（冻酸奶）</a:t>
            </a: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Anroid2.3：在2010年12月7日发布，命名为Gingerbread（姜饼）。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Anroid3.0：在2011年2月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日发布，命名为Honeycomb（蜂巢）。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Anroid4.0：在2011年10月19日在香港发布，命名为Ice Cream Sandwich（冰激凌三明治）。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Anroid4.1/4.2：在2012年6月28日发布，命名为Jelly Bean（果冻豆）。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Anroid4.4：在2013年9月4日发布，命名为KitKat（奇巧巧克力）。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Anroid5.0：在2014年11月3日发布，命名为Lollipop（棒棒糖）。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Anroid6.0：在2015年5月28日发布，命名为Marshmallow（棉花糖）。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●Anroid7.0：在2016年3月10日发布，命名为Nougat（牛轧糖）。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852" y="180330"/>
            <a:ext cx="2787650" cy="450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Android应用场景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8355" y="590319"/>
            <a:ext cx="11106150" cy="1833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Android从开始作为手机操作系统，现在逐渐成为平板电脑、智能手表、智能电视、智能眼镜、智能汽车等设备的操作系统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。同时通过这些智能硬件产品的推出，相应的在该系统上的软件应用（通信、教育、监控、打车、购物、餐饮、娱乐等）也吸引了更多创新创业人才来开发这块市场。</a:t>
            </a:r>
          </a:p>
        </p:txBody>
      </p:sp>
      <p:graphicFrame>
        <p:nvGraphicFramePr>
          <p:cNvPr id="2" name="表格 -1"/>
          <p:cNvGraphicFramePr/>
          <p:nvPr>
            <p:extLst>
              <p:ext uri="{D42A27DB-BD31-4B8C-83A1-F6EECF244321}">
                <p14:modId xmlns:p14="http://schemas.microsoft.com/office/powerpoint/2010/main" val="748019995"/>
              </p:ext>
            </p:extLst>
          </p:nvPr>
        </p:nvGraphicFramePr>
        <p:xfrm>
          <a:off x="1486231" y="2999464"/>
          <a:ext cx="9382760" cy="362966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640840"/>
                <a:gridCol w="1758950"/>
                <a:gridCol w="1440815"/>
                <a:gridCol w="1762125"/>
                <a:gridCol w="1280160"/>
                <a:gridCol w="1499870"/>
              </a:tblGrid>
              <a:tr h="14414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900" u="none" dirty="0">
                        <a:highlight>
                          <a:srgbClr val="8DB3E2"/>
                        </a:highlight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solidFill>
                            <a:srgbClr val="FF0000"/>
                          </a:solidFill>
                          <a:highlight>
                            <a:srgbClr val="8DB3E2"/>
                          </a:highlight>
                        </a:rPr>
                        <a:t>2016.6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solidFill>
                            <a:srgbClr val="FF0000"/>
                          </a:solidFill>
                          <a:highlight>
                            <a:srgbClr val="8DB3E2"/>
                          </a:highlight>
                        </a:rPr>
                        <a:t>2015.12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900" u="none">
                          <a:highlight>
                            <a:srgbClr val="8DB3E2"/>
                          </a:highlight>
                        </a:rPr>
                        <a:t> </a:t>
                      </a:r>
                    </a:p>
                  </a:txBody>
                  <a:tcPr marL="0" marR="0" marT="0" marB="0"/>
                </a:tc>
              </a:tr>
              <a:tr h="19113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 dirty="0">
                          <a:highlight>
                            <a:srgbClr val="8DB3E2"/>
                          </a:highlight>
                        </a:rPr>
                        <a:t>应用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 dirty="0">
                          <a:highlight>
                            <a:srgbClr val="D3DFEE"/>
                          </a:highlight>
                        </a:rPr>
                        <a:t>用户规模（万）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D3DFEE"/>
                          </a:highlight>
                        </a:rPr>
                        <a:t>网民使用率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D3DFEE"/>
                          </a:highlight>
                        </a:rPr>
                        <a:t>用户规模（万）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D3DFEE"/>
                          </a:highlight>
                        </a:rPr>
                        <a:t>网民使用率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D3DFEE"/>
                          </a:highlight>
                        </a:rPr>
                        <a:t>半年增长率</a:t>
                      </a:r>
                    </a:p>
                  </a:txBody>
                  <a:tcPr marL="0" marR="0" marT="0" marB="1" anchor="ctr"/>
                </a:tc>
              </a:tr>
              <a:tr h="203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 dirty="0">
                          <a:highlight>
                            <a:srgbClr val="8DB3E2"/>
                          </a:highlight>
                        </a:rPr>
                        <a:t>手机即时通信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60346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91.9%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55719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89.9%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8.3%</a:t>
                      </a:r>
                    </a:p>
                  </a:txBody>
                  <a:tcPr marL="0" marR="0" marT="0" marB="1" anchor="ctr"/>
                </a:tc>
              </a:tr>
              <a:tr h="20447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 dirty="0">
                          <a:highlight>
                            <a:srgbClr val="8DB3E2"/>
                          </a:highlight>
                        </a:rPr>
                        <a:t>手机网络新闻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51800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78.9%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48165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77.7%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7.5%</a:t>
                      </a:r>
                    </a:p>
                  </a:txBody>
                  <a:tcPr marL="0" marR="0" marT="0" marB="1" anchor="ctr"/>
                </a:tc>
              </a:tr>
              <a:tr h="2025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手机搜索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52409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79.8%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47784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77.1%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9.7%</a:t>
                      </a:r>
                    </a:p>
                  </a:txBody>
                  <a:tcPr marL="0" marR="0" marT="0" marB="1" anchor="ctr"/>
                </a:tc>
              </a:tr>
              <a:tr h="20447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手机网络音乐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44346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67.6%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41640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67.2%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6.5%</a:t>
                      </a:r>
                    </a:p>
                  </a:txBody>
                  <a:tcPr marL="0" marR="0" marT="0" marB="1" anchor="ctr"/>
                </a:tc>
              </a:tr>
              <a:tr h="20447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手机网络视频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44022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67.1%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40508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65.4%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8.7%</a:t>
                      </a:r>
                    </a:p>
                  </a:txBody>
                  <a:tcPr marL="0" marR="0" marT="0" marB="1" anchor="ctr"/>
                </a:tc>
              </a:tr>
              <a:tr h="203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手机网上支付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42445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64.7%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35771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57.7%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18.7%</a:t>
                      </a:r>
                    </a:p>
                  </a:txBody>
                  <a:tcPr marL="0" marR="0" marT="0" marB="1" anchor="ctr"/>
                </a:tc>
              </a:tr>
              <a:tr h="20383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手机网上购物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40070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61.0%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33967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54.8%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18.0%</a:t>
                      </a:r>
                    </a:p>
                  </a:txBody>
                  <a:tcPr marL="0" marR="0" marT="0" marB="1" anchor="ctr"/>
                </a:tc>
              </a:tr>
              <a:tr h="20383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手机网络游戏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30239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46.1%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27928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45.1%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8.3%</a:t>
                      </a:r>
                    </a:p>
                  </a:txBody>
                  <a:tcPr marL="0" marR="0" marT="0" marB="1" anchor="ctr"/>
                </a:tc>
              </a:tr>
              <a:tr h="203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手机网上银行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30459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46.4%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27675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44.6%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10.1%</a:t>
                      </a:r>
                    </a:p>
                  </a:txBody>
                  <a:tcPr marL="0" marR="0" marT="0" marB="1" anchor="ctr"/>
                </a:tc>
              </a:tr>
              <a:tr h="20447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手机网络文学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28118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42.8%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25908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41.8%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8.5%</a:t>
                      </a:r>
                    </a:p>
                  </a:txBody>
                  <a:tcPr marL="0" marR="0" marT="0" marB="1" anchor="ctr"/>
                </a:tc>
              </a:tr>
              <a:tr h="203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手机旅行预定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23226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35.4%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20990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33.9%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10.7%</a:t>
                      </a:r>
                    </a:p>
                  </a:txBody>
                  <a:tcPr marL="0" marR="0" marT="0" marB="1" anchor="ctr"/>
                </a:tc>
              </a:tr>
              <a:tr h="203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手机邮件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17343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26.4%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16671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26.9%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4.0%</a:t>
                      </a:r>
                    </a:p>
                  </a:txBody>
                  <a:tcPr marL="0" marR="0" marT="0" marB="1" anchor="ctr"/>
                </a:tc>
              </a:tr>
              <a:tr h="20447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手机网上外卖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14627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22.3%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10413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16.8%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40.5%</a:t>
                      </a:r>
                    </a:p>
                  </a:txBody>
                  <a:tcPr marL="0" marR="0" marT="0" marB="1" anchor="ctr"/>
                </a:tc>
              </a:tr>
              <a:tr h="20383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手机论坛</a:t>
                      </a:r>
                      <a:r>
                        <a:rPr lang="en-US" altLang="zh-CN" sz="900" u="none">
                          <a:highlight>
                            <a:srgbClr val="8DB3E2"/>
                          </a:highlight>
                        </a:rPr>
                        <a:t>/BBS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8462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12.9%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8604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13.9%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-1.7%</a:t>
                      </a:r>
                    </a:p>
                  </a:txBody>
                  <a:tcPr marL="0" marR="0" marT="0" marB="1" anchor="ctr"/>
                </a:tc>
              </a:tr>
              <a:tr h="203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手机网上炒股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4815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7.3%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/>
                        <a:t>4293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6.9%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/>
                        <a:t>12.1%</a:t>
                      </a:r>
                    </a:p>
                  </a:txBody>
                  <a:tcPr marL="0" marR="0" marT="0" marB="1" anchor="ctr"/>
                </a:tc>
              </a:tr>
              <a:tr h="238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900" u="none">
                          <a:highlight>
                            <a:srgbClr val="8DB3E2"/>
                          </a:highlight>
                        </a:rPr>
                        <a:t>手机在线教育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6987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10.6%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5303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>
                          <a:highlight>
                            <a:srgbClr val="D3DFEE"/>
                          </a:highlight>
                        </a:rPr>
                        <a:t>8.6%</a:t>
                      </a:r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900" u="none" dirty="0">
                          <a:highlight>
                            <a:srgbClr val="D3DFEE"/>
                          </a:highlight>
                        </a:rPr>
                        <a:t>31.8%</a:t>
                      </a:r>
                    </a:p>
                  </a:txBody>
                  <a:tcPr marL="0" marR="0" marT="0" marB="1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756453" y="2504055"/>
            <a:ext cx="7659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表</a:t>
            </a:r>
            <a:r>
              <a:rPr lang="en-US" altLang="zh-CN" dirty="0">
                <a:solidFill>
                  <a:srgbClr val="FFFF00"/>
                </a:solidFill>
              </a:rPr>
              <a:t>1-1 </a:t>
            </a:r>
            <a:r>
              <a:rPr lang="en-US" altLang="zh-CN" dirty="0" smtClean="0">
                <a:solidFill>
                  <a:srgbClr val="FFFF00"/>
                </a:solidFill>
              </a:rPr>
              <a:t> 2015.12</a:t>
            </a:r>
            <a:r>
              <a:rPr lang="zh-CN" altLang="en-US" dirty="0">
                <a:solidFill>
                  <a:srgbClr val="FFFF00"/>
                </a:solidFill>
              </a:rPr>
              <a:t>－</a:t>
            </a:r>
            <a:r>
              <a:rPr lang="en-US" altLang="zh-CN" dirty="0">
                <a:solidFill>
                  <a:srgbClr val="FFFF00"/>
                </a:solidFill>
              </a:rPr>
              <a:t>2016.6 </a:t>
            </a:r>
            <a:r>
              <a:rPr lang="zh-CN" altLang="en-US" dirty="0">
                <a:solidFill>
                  <a:srgbClr val="FFFF00"/>
                </a:solidFill>
              </a:rPr>
              <a:t>中国网民各类手机互联网应用的使用率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5182" y="350510"/>
            <a:ext cx="2787650" cy="450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lang="en-US" altLang="zh-CN" sz="22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Android体系结构</a:t>
            </a:r>
          </a:p>
        </p:txBody>
      </p:sp>
      <p:sp>
        <p:nvSpPr>
          <p:cNvPr id="6" name="TextBox 4"/>
          <p:cNvSpPr txBox="1"/>
          <p:nvPr/>
        </p:nvSpPr>
        <p:spPr>
          <a:xfrm>
            <a:off x="437322" y="1291065"/>
            <a:ext cx="6480313" cy="2880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Android</a:t>
            </a: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是一个开放的软件系统，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它采用分层的结构思想，</a:t>
            </a: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由上到下分为</a:t>
            </a:r>
            <a:r>
              <a:rPr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4个层次，它们分别是</a:t>
            </a:r>
            <a:r>
              <a:rPr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en-US" sz="22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sz="20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应用程序层</a:t>
            </a:r>
            <a:r>
              <a:rPr sz="20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（Application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sz="20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sz="20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应用程序框架层</a:t>
            </a:r>
            <a:r>
              <a:rPr sz="20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（Application</a:t>
            </a:r>
            <a:r>
              <a:rPr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Framework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sz="20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sz="20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核心类库</a:t>
            </a:r>
            <a:r>
              <a:rPr sz="20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sz="20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Libraries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sz="20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defRPr/>
            </a:pP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sz="2000" b="1" dirty="0" err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Linux</a:t>
            </a:r>
            <a:r>
              <a:rPr sz="20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内核（Linux</a:t>
            </a:r>
            <a:r>
              <a:rPr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kernel）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637740" y="6489700"/>
            <a:ext cx="3739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1-1  </a:t>
            </a:r>
            <a:r>
              <a:rPr lang="en-US" altLang="zh-CN" dirty="0">
                <a:solidFill>
                  <a:srgbClr val="FFFF00"/>
                </a:solidFill>
              </a:rPr>
              <a:t>Android </a:t>
            </a:r>
            <a:r>
              <a:rPr lang="zh-CN" altLang="en-US" dirty="0">
                <a:solidFill>
                  <a:srgbClr val="FFFF00"/>
                </a:solidFill>
              </a:rPr>
              <a:t>体系结构</a:t>
            </a:r>
            <a:endParaRPr lang="en-US" altLang="zh-CN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Smile\AppData\Local\Temp\Rar$DIa0.373\图1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520" y="-26292"/>
            <a:ext cx="5101480" cy="650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386080" y="293370"/>
            <a:ext cx="2112010" cy="785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应用程序层</a:t>
            </a: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l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48995" y="750570"/>
            <a:ext cx="10078720" cy="785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just">
              <a:buBlip>
                <a:blip r:embed="rId3"/>
              </a:buBlip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Android系统不单是手机操作系统，也预先在系统里安装了一组常用应该程序，包括联系人程序、短信程序、日历程序、浏览器程序等。</a:t>
            </a:r>
            <a:endParaRPr lang="zh-CN" altLang="en-US" dirty="0"/>
          </a:p>
        </p:txBody>
      </p:sp>
      <p:sp>
        <p:nvSpPr>
          <p:cNvPr id="10" name="TextBox 1"/>
          <p:cNvSpPr txBox="1"/>
          <p:nvPr/>
        </p:nvSpPr>
        <p:spPr>
          <a:xfrm>
            <a:off x="848995" y="2163445"/>
            <a:ext cx="10078720" cy="1120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just">
              <a:buBlip>
                <a:blip r:embed="rId3"/>
              </a:buBlip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该层是Android系统提供给应用程序层所使用的API框架，在进行应用程序开发的过程中都要使用到这些API框架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并</a:t>
            </a:r>
            <a:r>
              <a:rPr lang="zh-CN" altLang="en-US" sz="22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必须</a:t>
            </a: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遵守其开发原则，此做法的目的是减少重用组件使用的工作量。</a:t>
            </a:r>
          </a:p>
        </p:txBody>
      </p:sp>
      <p:sp>
        <p:nvSpPr>
          <p:cNvPr id="11" name="TextBox 2"/>
          <p:cNvSpPr txBox="1"/>
          <p:nvPr/>
        </p:nvSpPr>
        <p:spPr>
          <a:xfrm>
            <a:off x="386080" y="1710055"/>
            <a:ext cx="4034155" cy="785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应用程序框架层</a:t>
            </a:r>
          </a:p>
          <a:p>
            <a:pPr marL="342900" indent="-342900" algn="l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386080" y="3445510"/>
            <a:ext cx="4034155" cy="785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核心类库</a:t>
            </a:r>
          </a:p>
          <a:p>
            <a:pPr marL="342900" indent="-342900" algn="l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848995" y="3891280"/>
            <a:ext cx="10078720" cy="145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just">
              <a:buBlip>
                <a:blip r:embed="rId3"/>
              </a:buBlip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核心类库由系统库与运行环境两部分组成，系统库主要是由C/C++库为Android系统提供主要的特性支持，如SQLite库提供了一个对于所有应用程序可用，功能强劲的轻型关系型数据库引擎，Webkit库提供了浏览器内核的支持等。</a:t>
            </a:r>
          </a:p>
        </p:txBody>
      </p:sp>
      <p:sp>
        <p:nvSpPr>
          <p:cNvPr id="14" name="TextBox 2"/>
          <p:cNvSpPr txBox="1"/>
          <p:nvPr/>
        </p:nvSpPr>
        <p:spPr>
          <a:xfrm>
            <a:off x="386080" y="5464175"/>
            <a:ext cx="4034155" cy="785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Linux内核层</a:t>
            </a:r>
          </a:p>
          <a:p>
            <a:pPr marL="342900" indent="-342900" algn="l">
              <a:buBlip>
                <a:blip r:embed="rId2"/>
              </a:buBlip>
            </a:pPr>
            <a:endParaRPr lang="zh-CN" altLang="en-US" sz="2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848995" y="5922645"/>
            <a:ext cx="10078720" cy="785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just">
              <a:buBlip>
                <a:blip r:embed="rId3"/>
              </a:buBlip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Android是基于Linux2.6内核，并针对手机进行了特定的裁剪与优化，如电源管理、进程管理、网络协议等。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0" y="0"/>
            <a:ext cx="9696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dirty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二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</a:t>
            </a:r>
            <a:r>
              <a:rPr kumimoji="1" lang="en-US" altLang="zh-CN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 Android</a:t>
            </a:r>
            <a:r>
              <a:rPr kumimoji="1" lang="zh-CN" altLang="en-US" sz="4800" dirty="0" smtClean="0">
                <a:solidFill>
                  <a:srgbClr val="FFFF00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开发环境</a:t>
            </a:r>
            <a:endParaRPr kumimoji="1" lang="zh-CN" altLang="en-US" sz="4800" dirty="0">
              <a:solidFill>
                <a:srgbClr val="FFFF00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6347" y="1003755"/>
            <a:ext cx="2249805" cy="450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Blip>
                <a:blip r:embed="rId3"/>
              </a:buBlip>
            </a:pPr>
            <a:r>
              <a:rPr lang="en-US" altLang="zh-CN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Java下载安装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596265" y="1454150"/>
            <a:ext cx="11317439" cy="2621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algn="just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JDK下载</a:t>
            </a:r>
            <a:r>
              <a:rPr lang="zh-CN"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Android开发之前先要进行JDK安装，我们在Oracle官方下载最新jdk1.8</a:t>
            </a:r>
            <a:r>
              <a:rPr lang="zh-CN"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，其下载地址为http://www.oracle.com/technetwork/java/javase/downloads/jdk8-downloads-2133151.html，</a:t>
            </a:r>
            <a:r>
              <a:rPr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下载过程中注意选择与自己电脑操作系统相对应的JDK版本。</a:t>
            </a:r>
          </a:p>
          <a:p>
            <a:pPr marL="704850" lvl="1" indent="-342900" algn="l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JDK安装</a:t>
            </a:r>
            <a:r>
              <a:rPr lang="zh-CN"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sz="2000" b="1" dirty="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下载完JDK安装包后，在Windows操作系统上双击进行安装</a:t>
            </a:r>
            <a:r>
              <a:rPr lang="zh-CN" sz="2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</a:p>
          <a:p>
            <a:pPr marL="704850" lvl="1" indent="-342900" algn="just" eaLnBrk="1" hangingPunct="1">
              <a:lnSpc>
                <a:spcPct val="13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4"/>
              </a:buBlip>
              <a:defRPr/>
            </a:pP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Java环境检测</a:t>
            </a: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在windows命令行模式下，输入java –version，然后回车，查看JDK的版体信息</a:t>
            </a: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如果安装成功，则会出现如</a:t>
            </a:r>
            <a:r>
              <a:rPr lang="zh-CN"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r>
              <a:rPr sz="20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图所示信息：</a:t>
            </a:r>
            <a:endParaRPr lang="zh-CN" sz="20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152" y="4264330"/>
            <a:ext cx="6532245" cy="18051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84049" y="6175516"/>
            <a:ext cx="3141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00"/>
                </a:solidFill>
              </a:rPr>
              <a:t> </a:t>
            </a:r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1-2 </a:t>
            </a:r>
            <a:r>
              <a:rPr lang="zh-CN" altLang="en-US" dirty="0" smtClean="0">
                <a:solidFill>
                  <a:srgbClr val="FFFF00"/>
                </a:solidFill>
              </a:rPr>
              <a:t>检查 </a:t>
            </a:r>
            <a:r>
              <a:rPr lang="en-US" altLang="zh-CN" dirty="0">
                <a:solidFill>
                  <a:srgbClr val="FFFF00"/>
                </a:solidFill>
              </a:rPr>
              <a:t>JDK </a:t>
            </a:r>
            <a:r>
              <a:rPr lang="zh-CN" altLang="en-US" dirty="0">
                <a:solidFill>
                  <a:srgbClr val="FFFF00"/>
                </a:solidFill>
              </a:rPr>
              <a:t>安装情况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20147" y="236675"/>
            <a:ext cx="2745740" cy="450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Blip>
                <a:blip r:embed="rId2"/>
              </a:buBlip>
            </a:pPr>
            <a:r>
              <a:rPr sz="2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ADT Bundle下载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4380" y="687070"/>
            <a:ext cx="11049635" cy="82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4850" lvl="1" indent="-342900" algn="l" eaLnBrk="1" hangingPunct="1">
              <a:lnSpc>
                <a:spcPct val="110000"/>
              </a:lnSpc>
              <a:spcBef>
                <a:spcPts val="600"/>
              </a:spcBef>
              <a:buClr>
                <a:schemeClr val="tx2">
                  <a:lumMod val="75000"/>
                  <a:lumOff val="25000"/>
                </a:schemeClr>
              </a:buClr>
              <a:buBlip>
                <a:blip r:embed="rId3"/>
              </a:buBlip>
              <a:defRPr/>
            </a:pPr>
            <a:r>
              <a:rPr lang="zh-CN" altLang="en-US" sz="2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最初进行Android开发时，先要下载Eclipse开发工具，然后下载Android SDK工具包，最后在Eclipse上添加插件ADT。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93158" y="6346245"/>
            <a:ext cx="3078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1-3  Eclipse</a:t>
            </a:r>
            <a:r>
              <a:rPr lang="zh-CN" altLang="en-US" dirty="0" smtClean="0">
                <a:solidFill>
                  <a:srgbClr val="FFFF00"/>
                </a:solidFill>
              </a:rPr>
              <a:t>下载</a:t>
            </a:r>
            <a:endParaRPr lang="en-US" altLang="zh-CN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777" y="1467891"/>
            <a:ext cx="8626543" cy="486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57752bbfa320e</Template>
  <TotalTime>0</TotalTime>
  <Words>1735</Words>
  <Application>Microsoft Office PowerPoint</Application>
  <PresentationFormat>自定义</PresentationFormat>
  <Paragraphs>236</Paragraphs>
  <Slides>22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37</cp:revision>
  <cp:lastPrinted>2016-11-09T04:34:00Z</cp:lastPrinted>
  <dcterms:created xsi:type="dcterms:W3CDTF">2016-11-03T09:47:00Z</dcterms:created>
  <dcterms:modified xsi:type="dcterms:W3CDTF">2018-01-03T09:00:45Z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