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86" r:id="rId3"/>
    <p:sldId id="314" r:id="rId4"/>
    <p:sldId id="315" r:id="rId5"/>
    <p:sldId id="316" r:id="rId6"/>
    <p:sldId id="317" r:id="rId7"/>
    <p:sldId id="318" r:id="rId8"/>
    <p:sldId id="319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313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67EE8"/>
    <a:srgbClr val="FFC319"/>
    <a:srgbClr val="FDF58D"/>
    <a:srgbClr val="808080"/>
    <a:srgbClr val="FCFCFC"/>
    <a:srgbClr val="E8E8E8"/>
    <a:srgbClr val="FFD84B"/>
    <a:srgbClr val="FFFFFF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4659" autoAdjust="0"/>
  </p:normalViewPr>
  <p:slideViewPr>
    <p:cSldViewPr>
      <p:cViewPr>
        <p:scale>
          <a:sx n="66" d="100"/>
          <a:sy n="66" d="100"/>
        </p:scale>
        <p:origin x="-1176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275B056-18F2-41E3-A514-1526321A07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49651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BA8D27B-79DE-4ED1-88D0-D578101659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35915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510 h 510"/>
              <a:gd name="T4" fmla="*/ 1740 w 1740"/>
              <a:gd name="T5" fmla="*/ 510 h 510"/>
              <a:gd name="T6" fmla="*/ 1595 w 1740"/>
              <a:gd name="T7" fmla="*/ 30 h 510"/>
              <a:gd name="T8" fmla="*/ 0 w 1740"/>
              <a:gd name="T9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>
              <a:gd name="T0" fmla="*/ 1116 w 4032"/>
              <a:gd name="T1" fmla="*/ 0 h 1356"/>
              <a:gd name="T2" fmla="*/ 3840 w 4032"/>
              <a:gd name="T3" fmla="*/ 636 h 1356"/>
              <a:gd name="T4" fmla="*/ 4032 w 4032"/>
              <a:gd name="T5" fmla="*/ 1356 h 1356"/>
              <a:gd name="T6" fmla="*/ 288 w 4032"/>
              <a:gd name="T7" fmla="*/ 1356 h 1356"/>
              <a:gd name="T8" fmla="*/ 0 w 4032"/>
              <a:gd name="T9" fmla="*/ 828 h 1356"/>
              <a:gd name="T10" fmla="*/ 1116 w 4032"/>
              <a:gd name="T11" fmla="*/ 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4477578" y="730595"/>
            <a:ext cx="4743450" cy="5048250"/>
          </a:xfrm>
          <a:custGeom>
            <a:avLst/>
            <a:gdLst>
              <a:gd name="T0" fmla="*/ 510 w 2988"/>
              <a:gd name="T1" fmla="*/ 1098 h 3180"/>
              <a:gd name="T2" fmla="*/ 2280 w 2988"/>
              <a:gd name="T3" fmla="*/ 0 h 3180"/>
              <a:gd name="T4" fmla="*/ 2988 w 2988"/>
              <a:gd name="T5" fmla="*/ 342 h 3180"/>
              <a:gd name="T6" fmla="*/ 2988 w 2988"/>
              <a:gd name="T7" fmla="*/ 2772 h 3180"/>
              <a:gd name="T8" fmla="*/ 1452 w 2988"/>
              <a:gd name="T9" fmla="*/ 3060 h 3180"/>
              <a:gd name="T10" fmla="*/ 0 w 2988"/>
              <a:gd name="T11" fmla="*/ 2406 h 3180"/>
              <a:gd name="T12" fmla="*/ 510 w 2988"/>
              <a:gd name="T13" fmla="*/ 1098 h 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rgbClr val="F67EE8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>
              <a:gd name="T0" fmla="*/ 0 w 2064"/>
              <a:gd name="T1" fmla="*/ 0 h 1518"/>
              <a:gd name="T2" fmla="*/ 276 w 2064"/>
              <a:gd name="T3" fmla="*/ 1518 h 1518"/>
              <a:gd name="T4" fmla="*/ 2064 w 2064"/>
              <a:gd name="T5" fmla="*/ 0 h 1518"/>
              <a:gd name="T6" fmla="*/ 0 w 2064"/>
              <a:gd name="T7" fmla="*/ 0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1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7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6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645 h 651"/>
              <a:gd name="T4" fmla="*/ 636 w 636"/>
              <a:gd name="T5" fmla="*/ 651 h 651"/>
              <a:gd name="T6" fmla="*/ 632 w 636"/>
              <a:gd name="T7" fmla="*/ 0 h 651"/>
              <a:gd name="T8" fmla="*/ 0 w 636"/>
              <a:gd name="T9" fmla="*/ 0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9771" y="502830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fld id="{52025B5F-882A-4CC4-ACEA-59857776F2E6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3143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3138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432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720 h 720"/>
                <a:gd name="T8" fmla="*/ 0 w 672"/>
                <a:gd name="T9" fmla="*/ 432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>
                <a:gd name="T0" fmla="*/ 206 w 212"/>
                <a:gd name="T1" fmla="*/ 0 h 824"/>
                <a:gd name="T2" fmla="*/ 0 w 212"/>
                <a:gd name="T3" fmla="*/ 82 h 824"/>
                <a:gd name="T4" fmla="*/ 168 w 212"/>
                <a:gd name="T5" fmla="*/ 824 h 824"/>
                <a:gd name="T6" fmla="*/ 212 w 212"/>
                <a:gd name="T7" fmla="*/ 822 h 824"/>
                <a:gd name="T8" fmla="*/ 206 w 212"/>
                <a:gd name="T9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52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pic>
        <p:nvPicPr>
          <p:cNvPr id="3155" name="Picture 83" descr="wa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481794-6622-4FDB-8A3D-53F2C195AE4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9464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51D6-629D-493A-9904-3D43B2DB378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8016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C351BB3-03B1-456C-B16A-018F1D82C91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3339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B42FC09-9375-4CA0-909A-6CA10ED8B3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58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zh-CN" altLang="en-US" smtClean="0"/>
              <a:t>单击图标添加图表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6A8DD16-1CF5-4202-BA93-6E36388082F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026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  <a:lvl3pPr>
              <a:lnSpc>
                <a:spcPct val="110000"/>
              </a:lnSpc>
              <a:defRPr/>
            </a:lvl3pPr>
            <a:lvl4pPr>
              <a:lnSpc>
                <a:spcPct val="110000"/>
              </a:lnSpc>
              <a:defRPr/>
            </a:lvl4pPr>
            <a:lvl5pPr>
              <a:lnSpc>
                <a:spcPct val="110000"/>
              </a:lnSpc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4CF16-3815-41A7-AE91-8064A8A1BF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414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73EA8-7422-40C2-9CFB-01E309ED1B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2994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A6E47-1B84-485D-B71C-7AFDC9A7FA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9021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25BB2-1B9D-4E2A-84E6-1CDAAB4EF6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8720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B9060-D9C2-46CF-AAC3-B9F936D024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1667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5E52F9-2F74-4A00-AB13-1437F4F88A1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4633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80805-7FB4-48B9-A2C9-4F9680E08CF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7022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E25C3-62ED-4B72-AC04-13CA1F730C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1641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>
              <a:gd name="T0" fmla="*/ 5766 w 5768"/>
              <a:gd name="T1" fmla="*/ 605 h 4329"/>
              <a:gd name="T2" fmla="*/ 5768 w 5768"/>
              <a:gd name="T3" fmla="*/ 4325 h 4329"/>
              <a:gd name="T4" fmla="*/ 1082 w 5768"/>
              <a:gd name="T5" fmla="*/ 4329 h 4329"/>
              <a:gd name="T6" fmla="*/ 13 w 5768"/>
              <a:gd name="T7" fmla="*/ 3351 h 4329"/>
              <a:gd name="T8" fmla="*/ 0 w 5768"/>
              <a:gd name="T9" fmla="*/ 0 h 4329"/>
              <a:gd name="T10" fmla="*/ 2428 w 5768"/>
              <a:gd name="T11" fmla="*/ 7 h 4329"/>
              <a:gd name="T12" fmla="*/ 5766 w 5768"/>
              <a:gd name="T13" fmla="*/ 605 h 4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1100 h 1100"/>
              <a:gd name="T4" fmla="*/ 1089 w 1089"/>
              <a:gd name="T5" fmla="*/ 1100 h 1100"/>
              <a:gd name="T6" fmla="*/ 0 w 1089"/>
              <a:gd name="T7" fmla="*/ 0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60350" y="-3147574"/>
            <a:ext cx="36000" cy="9156700"/>
          </a:xfrm>
          <a:prstGeom prst="line">
            <a:avLst/>
          </a:prstGeom>
          <a:ln w="31750">
            <a:solidFill>
              <a:srgbClr val="FFC319"/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altLang="zh-CN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fld id="{63808047-03A9-4ABB-A726-632DD2B29F8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>
              <a:gd name="T0" fmla="*/ 3130 w 3130"/>
              <a:gd name="T1" fmla="*/ 453 h 453"/>
              <a:gd name="T2" fmla="*/ 3130 w 3130"/>
              <a:gd name="T3" fmla="*/ 0 h 453"/>
              <a:gd name="T4" fmla="*/ 0 w 3130"/>
              <a:gd name="T5" fmla="*/ 0 h 453"/>
              <a:gd name="T6" fmla="*/ 3130 w 3130"/>
              <a:gd name="T7" fmla="*/ 45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1061" name="Picture 37" descr="water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隶书" pitchFamily="49" charset="-122"/>
          <a:ea typeface="隶书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楷体" pitchFamily="49" charset="-122"/>
          <a:ea typeface="楷体" pitchFamily="49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179512" y="1844824"/>
            <a:ext cx="6431632" cy="2088232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计算机应用基础实例</a:t>
            </a:r>
            <a:r>
              <a:rPr lang="zh-CN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教程</a:t>
            </a:r>
            <a:r>
              <a:rPr lang="en-US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</a:br>
            <a:r>
              <a:rPr lang="zh-CN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Windows 7+Office 2010</a:t>
            </a:r>
            <a:r>
              <a:rPr lang="zh-CN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）</a:t>
            </a:r>
            <a:endParaRPr lang="en-US" altLang="zh-CN" sz="40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3568" y="4221088"/>
            <a:ext cx="6696744" cy="864096"/>
          </a:xfrm>
        </p:spPr>
        <p:txBody>
          <a:bodyPr/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第</a:t>
            </a:r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章　</a:t>
            </a:r>
            <a:r>
              <a:rPr lang="zh-CN" altLang="zh-CN" sz="3200" dirty="0"/>
              <a:t>电子表格软件</a:t>
            </a:r>
            <a:r>
              <a:rPr lang="en-US" altLang="zh-CN" sz="3200" dirty="0"/>
              <a:t>Excel 2010</a:t>
            </a:r>
            <a:endParaRPr lang="zh-CN" altLang="zh-CN" sz="3200" dirty="0"/>
          </a:p>
          <a:p>
            <a:endParaRPr lang="zh-CN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zh-CN" dirty="0"/>
              <a:t>．添加工作</a:t>
            </a:r>
            <a:r>
              <a:rPr lang="zh-CN" altLang="zh-CN" dirty="0" smtClean="0"/>
              <a:t>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）利用工作表标签栏上插入按钮</a:t>
            </a:r>
            <a:r>
              <a:rPr lang="en-US" altLang="zh-CN" dirty="0"/>
              <a:t> </a:t>
            </a:r>
            <a:r>
              <a:rPr lang="zh-CN" altLang="zh-CN" dirty="0"/>
              <a:t>。单击工作表标签栏上的“插入”按钮</a:t>
            </a:r>
            <a:r>
              <a:rPr lang="en-US" altLang="zh-CN" dirty="0"/>
              <a:t> </a:t>
            </a:r>
            <a:r>
              <a:rPr lang="zh-CN" altLang="zh-CN" dirty="0"/>
              <a:t>，即在最后一个工作表右边添加一新工作表。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）利用“插入”按钮。在“开始”选项卡的“单元格”组，单击“插入”箭头按钮，打开的工具菜单，单击“插入工作表”项，即在当前活动工作表左侧添加一新工作表。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268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r>
              <a:rPr lang="zh-CN" altLang="zh-CN" dirty="0"/>
              <a:t>．删除工作表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）利用删除按钮。单击要删除的工作表标签，在“开始”选项卡的“单元格”组，单击“删除”箭头按钮，在打开的工具菜单中单击“删除工作表”项，即删除当前工作表。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）利用快捷菜单：右击工作表标签，在弹出的快捷菜单中选择“删除”命令。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754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zh-CN" altLang="zh-CN" dirty="0"/>
              <a:t>．选择工作</a:t>
            </a:r>
            <a:r>
              <a:rPr lang="zh-CN" altLang="zh-CN" dirty="0" smtClean="0"/>
              <a:t>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zh-CN" dirty="0">
                <a:solidFill>
                  <a:srgbClr val="0070C0"/>
                </a:solidFill>
              </a:rPr>
              <a:t>选择一个工作表：</a:t>
            </a:r>
            <a:r>
              <a:rPr lang="zh-CN" altLang="zh-CN" dirty="0"/>
              <a:t>只须单击工作表标签即可。</a:t>
            </a:r>
          </a:p>
          <a:p>
            <a:pPr lvl="0"/>
            <a:r>
              <a:rPr lang="zh-CN" altLang="zh-CN" dirty="0">
                <a:solidFill>
                  <a:srgbClr val="0070C0"/>
                </a:solidFill>
              </a:rPr>
              <a:t>选择多个连续的工作表</a:t>
            </a:r>
            <a:r>
              <a:rPr lang="zh-CN" altLang="zh-CN" dirty="0"/>
              <a:t>：单击第一个工作表标签，按住</a:t>
            </a:r>
            <a:r>
              <a:rPr lang="en-US" altLang="zh-CN" dirty="0"/>
              <a:t>Shift</a:t>
            </a:r>
            <a:r>
              <a:rPr lang="zh-CN" altLang="zh-CN" dirty="0"/>
              <a:t>键再单击最后一个工作表标签。</a:t>
            </a:r>
          </a:p>
          <a:p>
            <a:pPr lvl="0"/>
            <a:r>
              <a:rPr lang="zh-CN" altLang="zh-CN" dirty="0">
                <a:solidFill>
                  <a:srgbClr val="0070C0"/>
                </a:solidFill>
              </a:rPr>
              <a:t>选择多个不连续的工作表</a:t>
            </a:r>
            <a:r>
              <a:rPr lang="zh-CN" altLang="zh-CN" dirty="0"/>
              <a:t>：按住</a:t>
            </a:r>
            <a:r>
              <a:rPr lang="en-US" altLang="zh-CN" dirty="0"/>
              <a:t>Ctrl</a:t>
            </a:r>
            <a:r>
              <a:rPr lang="zh-CN" altLang="zh-CN" dirty="0"/>
              <a:t>键，单击要选择的各工作表标签。</a:t>
            </a:r>
          </a:p>
          <a:p>
            <a:pPr lvl="0"/>
            <a:r>
              <a:rPr lang="zh-CN" altLang="zh-CN" dirty="0">
                <a:solidFill>
                  <a:srgbClr val="0070C0"/>
                </a:solidFill>
              </a:rPr>
              <a:t>选择工作簿中的所有工作表</a:t>
            </a:r>
            <a:r>
              <a:rPr lang="zh-CN" altLang="zh-CN" dirty="0"/>
              <a:t>：右键单击某一工作表的标签，然后单击快捷菜单上的“选定全部工作表”。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619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</a:t>
            </a:r>
            <a:r>
              <a:rPr lang="zh-CN" altLang="zh-CN" dirty="0"/>
              <a:t>．移动或复制工作</a:t>
            </a:r>
            <a:r>
              <a:rPr lang="zh-CN" altLang="zh-CN" dirty="0" smtClean="0"/>
              <a:t>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可以</a:t>
            </a:r>
            <a:r>
              <a:rPr lang="zh-CN" altLang="zh-CN" dirty="0"/>
              <a:t>在同一个工作簿或不同的工作簿间移动或复制工作表。使用命令操作步骤如下：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）选择要移动或复制的工作表标签。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）在被选的表标签上右击，打开快捷菜单，选择“移动或复制工作表”命令，</a:t>
            </a:r>
            <a:r>
              <a:rPr lang="en-US" altLang="zh-CN" dirty="0"/>
              <a:t>Excel</a:t>
            </a:r>
            <a:r>
              <a:rPr lang="zh-CN" altLang="zh-CN" dirty="0"/>
              <a:t>打开“移动或复制的工作表”</a:t>
            </a:r>
            <a:r>
              <a:rPr lang="zh-CN" altLang="zh-CN" dirty="0" smtClean="0"/>
              <a:t>对话框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）在“工作簿”下列表框中选择目标工作簿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）单击“确定”按钮，完成工作表的移动或复制。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40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</a:t>
            </a:r>
            <a:r>
              <a:rPr lang="zh-CN" altLang="zh-CN" dirty="0"/>
              <a:t>．同时在多个工作表中</a:t>
            </a:r>
            <a:r>
              <a:rPr lang="zh-CN" altLang="zh-CN" dirty="0" smtClean="0"/>
              <a:t>输入数据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当</a:t>
            </a:r>
            <a:r>
              <a:rPr lang="zh-CN" altLang="zh-CN" dirty="0"/>
              <a:t>需要在多个工作表中输入相同数据时，按住</a:t>
            </a:r>
            <a:r>
              <a:rPr lang="en-US" altLang="zh-CN" dirty="0"/>
              <a:t>Ctrl</a:t>
            </a:r>
            <a:r>
              <a:rPr lang="zh-CN" altLang="zh-CN" dirty="0"/>
              <a:t>键，单击要输入相同数据的工作表标签，即选择多个工作表，即建立成为组合工作表，然后在单元格中输入数据。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447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</a:t>
            </a:r>
            <a:r>
              <a:rPr lang="zh-CN" altLang="zh-CN" dirty="0"/>
              <a:t>．改变工作表的默认</a:t>
            </a:r>
            <a:r>
              <a:rPr lang="zh-CN" altLang="zh-CN" dirty="0" smtClean="0"/>
              <a:t>个数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在</a:t>
            </a:r>
            <a:r>
              <a:rPr lang="en-US" altLang="zh-CN" dirty="0"/>
              <a:t>Excel 2010</a:t>
            </a:r>
            <a:r>
              <a:rPr lang="zh-CN" altLang="zh-CN" dirty="0"/>
              <a:t>中，新建工作表中默认的工作表数为</a:t>
            </a:r>
            <a:r>
              <a:rPr lang="en-US" altLang="zh-CN" dirty="0"/>
              <a:t>3</a:t>
            </a:r>
            <a:r>
              <a:rPr lang="zh-CN" altLang="zh-CN" dirty="0"/>
              <a:t>个。如果改变默认工作表数，操作步骤如下：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）选择“文件”选项卡的“选项”命令，系统打开的“选项”对话框，单击“常规”选项卡，如图</a:t>
            </a:r>
            <a:r>
              <a:rPr lang="en-US" altLang="zh-CN" dirty="0"/>
              <a:t>4-78</a:t>
            </a:r>
            <a:r>
              <a:rPr lang="zh-CN" altLang="zh-CN" dirty="0"/>
              <a:t>所示。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）在“包含的工作表的默认视图”文本框内输入工作数，本例输入</a:t>
            </a:r>
            <a:r>
              <a:rPr lang="en-US" altLang="zh-CN" dirty="0"/>
              <a:t>5</a:t>
            </a:r>
            <a:r>
              <a:rPr lang="zh-CN" altLang="zh-CN" dirty="0"/>
              <a:t>，单击“确定”按钮。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002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</a:t>
            </a:r>
            <a:r>
              <a:rPr lang="zh-CN" altLang="zh-CN" dirty="0"/>
              <a:t>．隐藏或取消隐藏行和列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有时</a:t>
            </a:r>
            <a:r>
              <a:rPr lang="zh-CN" altLang="zh-CN" dirty="0"/>
              <a:t>工作表数据行或列较多，在一个屏幕中不能看到所有行和列的内容。这时，用户可以暂时隐藏一些行或列，使它们在屏幕或工作表打印时不显示出来，而仅显示主要的内容。如想再次看到这些行或列，取消隐藏即可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433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</a:t>
            </a:r>
            <a:r>
              <a:rPr lang="zh-CN" altLang="zh-CN"/>
              <a:t>．查找或替换工作表</a:t>
            </a:r>
            <a:r>
              <a:rPr lang="zh-CN" altLang="zh-CN"/>
              <a:t>单元格</a:t>
            </a:r>
            <a:r>
              <a:rPr lang="zh-CN" altLang="zh-CN" smtClean="0"/>
              <a:t>内容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查找</a:t>
            </a:r>
            <a:r>
              <a:rPr lang="zh-CN" altLang="zh-CN" dirty="0"/>
              <a:t>或替换</a:t>
            </a:r>
            <a:r>
              <a:rPr lang="en-US" altLang="zh-CN" dirty="0"/>
              <a:t>Excel</a:t>
            </a:r>
            <a:r>
              <a:rPr lang="zh-CN" altLang="zh-CN" dirty="0"/>
              <a:t>工作表上的文本和数字的操作步骤如下：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）在工作表中，单击任意单元格。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）在“开始”选项卡上的“编辑”组中，单击“查找和选择”下方箭头，打开命令菜单。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084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15</a:t>
            </a:r>
            <a:r>
              <a:rPr lang="zh-CN" altLang="zh-CN" dirty="0"/>
              <a:t>．拆分窗</a:t>
            </a:r>
            <a:r>
              <a:rPr lang="zh-CN" altLang="zh-CN" dirty="0" smtClean="0"/>
              <a:t>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当</a:t>
            </a:r>
            <a:r>
              <a:rPr lang="zh-CN" altLang="zh-CN" dirty="0"/>
              <a:t>工作表的内容较多时，在一个窗口中不能全部浏览其内容，可使用“视图”选项卡的“窗口”组的“拆分”按钮</a:t>
            </a:r>
            <a:r>
              <a:rPr lang="en-US" altLang="zh-CN" dirty="0"/>
              <a:t> </a:t>
            </a:r>
            <a:r>
              <a:rPr lang="zh-CN" altLang="zh-CN" dirty="0"/>
              <a:t>拆分窗口。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301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  </a:t>
            </a:r>
            <a:r>
              <a:rPr lang="zh-CN" altLang="zh-CN" dirty="0"/>
              <a:t>编辑“成绩汇总”工作簿</a:t>
            </a:r>
            <a:br>
              <a:rPr lang="zh-CN" altLang="zh-CN" dirty="0"/>
            </a:b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>
                <a:solidFill>
                  <a:srgbClr val="FF0000"/>
                </a:solidFill>
              </a:rPr>
              <a:t>主要学习内容：</a:t>
            </a:r>
          </a:p>
          <a:p>
            <a:pPr lvl="0"/>
            <a:r>
              <a:rPr lang="zh-CN" altLang="zh-CN" dirty="0"/>
              <a:t>隐藏和取消隐藏行和列</a:t>
            </a:r>
          </a:p>
          <a:p>
            <a:pPr lvl="0"/>
            <a:r>
              <a:rPr lang="zh-CN" altLang="zh-CN" dirty="0"/>
              <a:t>工作表的切换、重命名</a:t>
            </a:r>
          </a:p>
          <a:p>
            <a:pPr lvl="0"/>
            <a:r>
              <a:rPr lang="zh-CN" altLang="zh-CN" dirty="0"/>
              <a:t>移动和复制、增加和删除工作表</a:t>
            </a:r>
          </a:p>
          <a:p>
            <a:pPr lvl="0"/>
            <a:r>
              <a:rPr lang="zh-CN" altLang="zh-CN" dirty="0"/>
              <a:t>同时在多个工作表中输入相同数据</a:t>
            </a:r>
          </a:p>
          <a:p>
            <a:pPr lvl="0"/>
            <a:r>
              <a:rPr lang="zh-CN" altLang="zh-CN" dirty="0"/>
              <a:t>改变工作表的默认个数</a:t>
            </a:r>
          </a:p>
          <a:p>
            <a:pPr lvl="0"/>
            <a:r>
              <a:rPr lang="zh-CN" altLang="zh-CN" dirty="0"/>
              <a:t>查找数据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783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一、操作要求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本</a:t>
            </a:r>
            <a:r>
              <a:rPr lang="zh-CN" altLang="zh-CN" dirty="0"/>
              <a:t>例素材为“计算机</a:t>
            </a:r>
            <a:r>
              <a:rPr lang="en-US" altLang="zh-CN" dirty="0"/>
              <a:t>1</a:t>
            </a:r>
            <a:r>
              <a:rPr lang="zh-CN" altLang="zh-CN" dirty="0"/>
              <a:t>班成绩汇总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）打开文档“计算机</a:t>
            </a:r>
            <a:r>
              <a:rPr lang="en-US" altLang="zh-CN" dirty="0"/>
              <a:t>1</a:t>
            </a:r>
            <a:r>
              <a:rPr lang="zh-CN" altLang="zh-CN" dirty="0"/>
              <a:t>班成绩汇总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”，将其工作表</a:t>
            </a:r>
            <a:r>
              <a:rPr lang="en-US" altLang="zh-CN" dirty="0"/>
              <a:t>Sheet1</a:t>
            </a:r>
            <a:r>
              <a:rPr lang="zh-CN" altLang="zh-CN" dirty="0"/>
              <a:t>、</a:t>
            </a:r>
            <a:r>
              <a:rPr lang="en-US" altLang="zh-CN" dirty="0"/>
              <a:t>Sheet2</a:t>
            </a:r>
            <a:r>
              <a:rPr lang="zh-CN" altLang="zh-CN" dirty="0"/>
              <a:t>分别命名为“第一学年上学期”、 “班干部名单”。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543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</a:t>
            </a:r>
            <a:r>
              <a:rPr lang="zh-CN" altLang="zh-CN" dirty="0" smtClean="0"/>
              <a:t>要求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）将“计算机应用</a:t>
            </a:r>
            <a:r>
              <a:rPr lang="en-US" altLang="zh-CN" dirty="0"/>
              <a:t>1</a:t>
            </a:r>
            <a:r>
              <a:rPr lang="zh-CN" altLang="zh-CN" dirty="0"/>
              <a:t>班第一学年下学期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”中的工作表</a:t>
            </a:r>
            <a:r>
              <a:rPr lang="en-US" altLang="zh-CN" dirty="0"/>
              <a:t>Sheet1</a:t>
            </a:r>
            <a:r>
              <a:rPr lang="zh-CN" altLang="zh-CN" dirty="0"/>
              <a:t>复制到工作簿“成绩汇总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”中，并插入到工作表“第一学年上学期”右边，并将该表命名为“第一学年下学期”，关闭“计算机应用</a:t>
            </a:r>
            <a:r>
              <a:rPr lang="en-US" altLang="zh-CN" dirty="0"/>
              <a:t>1</a:t>
            </a:r>
            <a:r>
              <a:rPr lang="zh-CN" altLang="zh-CN" dirty="0"/>
              <a:t>班第一学年下学期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”文档。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49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</a:t>
            </a:r>
            <a:r>
              <a:rPr lang="zh-CN" altLang="zh-CN" dirty="0" smtClean="0"/>
              <a:t>要求</a:t>
            </a:r>
            <a:r>
              <a:rPr lang="en-US" altLang="zh-CN" dirty="0" smtClean="0"/>
              <a:t>(</a:t>
            </a:r>
            <a:r>
              <a:rPr lang="zh-CN" altLang="en-US" dirty="0" smtClean="0"/>
              <a:t>续）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）删除工作表</a:t>
            </a:r>
            <a:r>
              <a:rPr lang="en-US" altLang="zh-CN" dirty="0"/>
              <a:t>Sheet3</a:t>
            </a:r>
            <a:r>
              <a:rPr lang="zh-CN" altLang="zh-CN" dirty="0"/>
              <a:t>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）将“班干部名单”表移动到表“第一学年上学期”的左边。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）在“第一学年下学期”右边添加一新工作表，并命名为“第二学年上学期”。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）将“第一学年下学期”表中“性别”列隐藏。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6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一、操作要求</a:t>
            </a:r>
            <a:r>
              <a:rPr lang="en-US" altLang="zh-CN" dirty="0"/>
              <a:t>(</a:t>
            </a:r>
            <a:r>
              <a:rPr lang="zh-CN" altLang="en-US" dirty="0"/>
              <a:t>续）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）将“班干部名单”工作表中的列标题应用“单元格样式”中的“标题”样式，效果如图</a:t>
            </a:r>
            <a:r>
              <a:rPr lang="en-US" altLang="zh-CN" dirty="0"/>
              <a:t>4-63</a:t>
            </a:r>
            <a:r>
              <a:rPr lang="zh-CN" altLang="zh-CN" dirty="0"/>
              <a:t>所示。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8</a:t>
            </a:r>
            <a:r>
              <a:rPr lang="zh-CN" altLang="zh-CN" dirty="0"/>
              <a:t>）设置工作表“第一学年上学期”数据区使用“套用表格样式”中的“浅色”组中“表样式浅色</a:t>
            </a:r>
            <a:r>
              <a:rPr lang="en-US" altLang="zh-CN" dirty="0"/>
              <a:t>9</a:t>
            </a:r>
            <a:r>
              <a:rPr lang="zh-CN" altLang="zh-CN" dirty="0"/>
              <a:t>”，效果如图</a:t>
            </a:r>
            <a:r>
              <a:rPr lang="en-US" altLang="zh-CN" dirty="0"/>
              <a:t>6-62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305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</a:t>
            </a:r>
            <a:r>
              <a:rPr lang="zh-CN" altLang="zh-CN" dirty="0" smtClean="0"/>
              <a:t>要点</a:t>
            </a:r>
            <a:r>
              <a:rPr lang="en-US" altLang="zh-CN" dirty="0" smtClean="0"/>
              <a:t>--</a:t>
            </a:r>
            <a:r>
              <a:rPr lang="en-US" altLang="zh-CN" dirty="0"/>
              <a:t>1</a:t>
            </a:r>
            <a:r>
              <a:rPr lang="zh-CN" altLang="zh-CN" dirty="0"/>
              <a:t>．切换工作</a:t>
            </a:r>
            <a:r>
              <a:rPr lang="zh-CN" altLang="zh-CN" dirty="0" smtClean="0"/>
              <a:t>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在</a:t>
            </a:r>
            <a:r>
              <a:rPr lang="zh-CN" altLang="zh-CN" dirty="0"/>
              <a:t>工作簿中，单击工作表标签，可从一个工作表切换到另一工作表中工作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 err="1"/>
              <a:t>Ctrl+PageUp</a:t>
            </a:r>
            <a:r>
              <a:rPr lang="zh-CN" altLang="zh-CN" dirty="0"/>
              <a:t>切换至当前工作前的上一张工作</a:t>
            </a:r>
            <a:r>
              <a:rPr lang="zh-CN" altLang="zh-CN" dirty="0" smtClean="0"/>
              <a:t>表</a:t>
            </a:r>
            <a:endParaRPr lang="en-US" altLang="zh-CN" dirty="0" smtClean="0"/>
          </a:p>
          <a:p>
            <a:r>
              <a:rPr lang="en-US" altLang="zh-CN" dirty="0" err="1" smtClean="0"/>
              <a:t>Ctrl+PageDown</a:t>
            </a:r>
            <a:r>
              <a:rPr lang="zh-CN" altLang="zh-CN" dirty="0"/>
              <a:t>切换至当前工作前的下一张工作表。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964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．工作表的</a:t>
            </a:r>
            <a:r>
              <a:rPr lang="zh-CN" altLang="zh-CN" dirty="0" smtClean="0"/>
              <a:t>重命名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方法一：双击工作表标签，工作表标签加黑显示，输入新名字，然后按</a:t>
            </a:r>
            <a:r>
              <a:rPr lang="en-US" altLang="zh-CN" dirty="0"/>
              <a:t>Enter</a:t>
            </a:r>
            <a:r>
              <a:rPr lang="zh-CN" altLang="zh-CN" dirty="0"/>
              <a:t>键。</a:t>
            </a:r>
          </a:p>
          <a:p>
            <a:r>
              <a:rPr lang="zh-CN" altLang="zh-CN" dirty="0"/>
              <a:t>方法二：右击工作表标签，在打开的快捷菜单中单击“重命名”命令，工作表标签加黑显示，输入新名字，然后按</a:t>
            </a:r>
            <a:r>
              <a:rPr lang="en-US" altLang="zh-CN" dirty="0"/>
              <a:t>Enter</a:t>
            </a:r>
            <a:r>
              <a:rPr lang="zh-CN" altLang="zh-CN" dirty="0"/>
              <a:t>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334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zh-CN" dirty="0"/>
              <a:t>．添加工作</a:t>
            </a:r>
            <a:r>
              <a:rPr lang="zh-CN" altLang="zh-CN" dirty="0" smtClean="0"/>
              <a:t>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）利用快捷菜单：右击工作表标签，在弹出的快捷菜单中单击“插入”命令，打开的“插入”对话框，如图</a:t>
            </a:r>
            <a:r>
              <a:rPr lang="en-US" altLang="zh-CN" dirty="0"/>
              <a:t>4-70</a:t>
            </a:r>
            <a:r>
              <a:rPr lang="zh-CN" altLang="zh-CN" dirty="0"/>
              <a:t>所示，选择“常用”选项卡，单击其中“工作表”图标，单击“确定”按钮，即在活动工作表的左侧添加一新工作表，并成为活动工作表。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991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">
  <a:themeElements>
    <a:clrScheme name="Default Design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black">
        <a:noFill/>
        <a:ln>
          <a:noFill/>
        </a:ln>
        <a:effectLst>
          <a:outerShdw dist="35921" dir="2700000" algn="ctr" rotWithShape="0">
            <a:srgbClr val="FFFFFF"/>
          </a:outerShdw>
        </a:effectLst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>
          <a:defRPr sz="2400" kern="0" dirty="0" smtClean="0"/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1003</TotalTime>
  <Words>1203</Words>
  <Application>Microsoft Office PowerPoint</Application>
  <PresentationFormat>全屏显示(4:3)</PresentationFormat>
  <Paragraphs>63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12</vt:lpstr>
      <vt:lpstr>计算机应用基础实例教程 （Windows 7+Office 2010）</vt:lpstr>
      <vt:lpstr>4.3  编辑“成绩汇总”工作簿 </vt:lpstr>
      <vt:lpstr>一、操作要求 </vt:lpstr>
      <vt:lpstr>一、操作要求</vt:lpstr>
      <vt:lpstr>一、操作要求(续）</vt:lpstr>
      <vt:lpstr>一、操作要求(续）</vt:lpstr>
      <vt:lpstr>三、知识技能要点--1．切换工作表</vt:lpstr>
      <vt:lpstr>2．工作表的重命名</vt:lpstr>
      <vt:lpstr>3．添加工作表</vt:lpstr>
      <vt:lpstr>3．添加工作表</vt:lpstr>
      <vt:lpstr>4．删除工作表 </vt:lpstr>
      <vt:lpstr>5．选择工作表</vt:lpstr>
      <vt:lpstr>6．移动或复制工作表</vt:lpstr>
      <vt:lpstr>7．同时在多个工作表中输入数据</vt:lpstr>
      <vt:lpstr>8．改变工作表的默认个数</vt:lpstr>
      <vt:lpstr>9．隐藏或取消隐藏行和列</vt:lpstr>
      <vt:lpstr>10．查找或替换工作表单元格内容</vt:lpstr>
      <vt:lpstr>15．拆分窗格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shiliping</dc:creator>
  <cp:lastModifiedBy>Administrator</cp:lastModifiedBy>
  <cp:revision>218</cp:revision>
  <dcterms:created xsi:type="dcterms:W3CDTF">2013-08-06T02:48:58Z</dcterms:created>
  <dcterms:modified xsi:type="dcterms:W3CDTF">2014-11-09T14:10:59Z</dcterms:modified>
</cp:coreProperties>
</file>