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6"/>
  </p:notesMasterIdLst>
  <p:handoutMasterIdLst>
    <p:handoutMasterId r:id="rId157"/>
  </p:handoutMasterIdLst>
  <p:sldIdLst>
    <p:sldId id="256" r:id="rId2"/>
    <p:sldId id="429" r:id="rId3"/>
    <p:sldId id="431" r:id="rId4"/>
    <p:sldId id="430" r:id="rId5"/>
    <p:sldId id="259" r:id="rId6"/>
    <p:sldId id="258" r:id="rId7"/>
    <p:sldId id="286" r:id="rId8"/>
    <p:sldId id="432" r:id="rId9"/>
    <p:sldId id="433" r:id="rId10"/>
    <p:sldId id="287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289" r:id="rId25"/>
    <p:sldId id="290" r:id="rId26"/>
    <p:sldId id="291" r:id="rId27"/>
    <p:sldId id="325" r:id="rId28"/>
    <p:sldId id="326" r:id="rId29"/>
    <p:sldId id="338" r:id="rId30"/>
    <p:sldId id="327" r:id="rId31"/>
    <p:sldId id="328" r:id="rId32"/>
    <p:sldId id="329" r:id="rId33"/>
    <p:sldId id="330" r:id="rId34"/>
    <p:sldId id="331" r:id="rId35"/>
    <p:sldId id="292" r:id="rId36"/>
    <p:sldId id="293" r:id="rId37"/>
    <p:sldId id="332" r:id="rId38"/>
    <p:sldId id="334" r:id="rId39"/>
    <p:sldId id="333" r:id="rId40"/>
    <p:sldId id="337" r:id="rId41"/>
    <p:sldId id="335" r:id="rId42"/>
    <p:sldId id="336" r:id="rId43"/>
    <p:sldId id="288" r:id="rId44"/>
    <p:sldId id="339" r:id="rId45"/>
    <p:sldId id="340" r:id="rId46"/>
    <p:sldId id="341" r:id="rId47"/>
    <p:sldId id="342" r:id="rId48"/>
    <p:sldId id="348" r:id="rId49"/>
    <p:sldId id="349" r:id="rId50"/>
    <p:sldId id="351" r:id="rId51"/>
    <p:sldId id="350" r:id="rId52"/>
    <p:sldId id="352" r:id="rId53"/>
    <p:sldId id="353" r:id="rId54"/>
    <p:sldId id="343" r:id="rId55"/>
    <p:sldId id="354" r:id="rId56"/>
    <p:sldId id="346" r:id="rId57"/>
    <p:sldId id="355" r:id="rId58"/>
    <p:sldId id="347" r:id="rId59"/>
    <p:sldId id="356" r:id="rId60"/>
    <p:sldId id="357" r:id="rId61"/>
    <p:sldId id="358" r:id="rId62"/>
    <p:sldId id="359" r:id="rId63"/>
    <p:sldId id="360" r:id="rId64"/>
    <p:sldId id="361" r:id="rId65"/>
    <p:sldId id="362" r:id="rId66"/>
    <p:sldId id="363" r:id="rId67"/>
    <p:sldId id="364" r:id="rId68"/>
    <p:sldId id="365" r:id="rId69"/>
    <p:sldId id="366" r:id="rId70"/>
    <p:sldId id="367" r:id="rId71"/>
    <p:sldId id="368" r:id="rId72"/>
    <p:sldId id="369" r:id="rId73"/>
    <p:sldId id="370" r:id="rId74"/>
    <p:sldId id="454" r:id="rId75"/>
    <p:sldId id="371" r:id="rId76"/>
    <p:sldId id="372" r:id="rId77"/>
    <p:sldId id="373" r:id="rId78"/>
    <p:sldId id="374" r:id="rId79"/>
    <p:sldId id="375" r:id="rId80"/>
    <p:sldId id="434" r:id="rId81"/>
    <p:sldId id="376" r:id="rId82"/>
    <p:sldId id="377" r:id="rId83"/>
    <p:sldId id="378" r:id="rId84"/>
    <p:sldId id="379" r:id="rId85"/>
    <p:sldId id="380" r:id="rId86"/>
    <p:sldId id="381" r:id="rId87"/>
    <p:sldId id="435" r:id="rId88"/>
    <p:sldId id="382" r:id="rId89"/>
    <p:sldId id="383" r:id="rId90"/>
    <p:sldId id="384" r:id="rId91"/>
    <p:sldId id="385" r:id="rId92"/>
    <p:sldId id="386" r:id="rId93"/>
    <p:sldId id="387" r:id="rId94"/>
    <p:sldId id="388" r:id="rId95"/>
    <p:sldId id="453" r:id="rId96"/>
    <p:sldId id="389" r:id="rId97"/>
    <p:sldId id="452" r:id="rId98"/>
    <p:sldId id="390" r:id="rId99"/>
    <p:sldId id="457" r:id="rId100"/>
    <p:sldId id="455" r:id="rId101"/>
    <p:sldId id="456" r:id="rId102"/>
    <p:sldId id="458" r:id="rId103"/>
    <p:sldId id="391" r:id="rId104"/>
    <p:sldId id="392" r:id="rId105"/>
    <p:sldId id="393" r:id="rId106"/>
    <p:sldId id="394" r:id="rId107"/>
    <p:sldId id="450" r:id="rId108"/>
    <p:sldId id="395" r:id="rId109"/>
    <p:sldId id="449" r:id="rId110"/>
    <p:sldId id="396" r:id="rId111"/>
    <p:sldId id="397" r:id="rId112"/>
    <p:sldId id="398" r:id="rId113"/>
    <p:sldId id="399" r:id="rId114"/>
    <p:sldId id="448" r:id="rId115"/>
    <p:sldId id="400" r:id="rId116"/>
    <p:sldId id="447" r:id="rId117"/>
    <p:sldId id="401" r:id="rId118"/>
    <p:sldId id="446" r:id="rId119"/>
    <p:sldId id="402" r:id="rId120"/>
    <p:sldId id="403" r:id="rId121"/>
    <p:sldId id="404" r:id="rId122"/>
    <p:sldId id="405" r:id="rId123"/>
    <p:sldId id="406" r:id="rId124"/>
    <p:sldId id="445" r:id="rId125"/>
    <p:sldId id="407" r:id="rId126"/>
    <p:sldId id="436" r:id="rId127"/>
    <p:sldId id="408" r:id="rId128"/>
    <p:sldId id="437" r:id="rId129"/>
    <p:sldId id="438" r:id="rId130"/>
    <p:sldId id="409" r:id="rId131"/>
    <p:sldId id="410" r:id="rId132"/>
    <p:sldId id="444" r:id="rId133"/>
    <p:sldId id="411" r:id="rId134"/>
    <p:sldId id="413" r:id="rId135"/>
    <p:sldId id="414" r:id="rId136"/>
    <p:sldId id="415" r:id="rId137"/>
    <p:sldId id="416" r:id="rId138"/>
    <p:sldId id="417" r:id="rId139"/>
    <p:sldId id="418" r:id="rId140"/>
    <p:sldId id="443" r:id="rId141"/>
    <p:sldId id="420" r:id="rId142"/>
    <p:sldId id="439" r:id="rId143"/>
    <p:sldId id="421" r:id="rId144"/>
    <p:sldId id="422" r:id="rId145"/>
    <p:sldId id="423" r:id="rId146"/>
    <p:sldId id="424" r:id="rId147"/>
    <p:sldId id="426" r:id="rId148"/>
    <p:sldId id="442" r:id="rId149"/>
    <p:sldId id="425" r:id="rId150"/>
    <p:sldId id="427" r:id="rId151"/>
    <p:sldId id="428" r:id="rId152"/>
    <p:sldId id="440" r:id="rId153"/>
    <p:sldId id="441" r:id="rId154"/>
    <p:sldId id="285" r:id="rId1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336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67.xml"/><Relationship Id="rId4" Type="http://schemas.openxmlformats.org/officeDocument/2006/relationships/slide" Target="slide4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slide" Target="slide81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143.xml"/><Relationship Id="rId4" Type="http://schemas.openxmlformats.org/officeDocument/2006/relationships/slide" Target="slide13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b="1" dirty="0"/>
              <a:t>文字处理软件</a:t>
            </a:r>
            <a:r>
              <a:rPr lang="en-US" altLang="zh-CN" sz="3200" b="1" dirty="0"/>
              <a:t>Word 2010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三、知识技能</a:t>
            </a:r>
            <a:r>
              <a:rPr lang="zh-CN" altLang="en-US" sz="3600" dirty="0" smtClean="0"/>
              <a:t>要点</a:t>
            </a:r>
            <a:r>
              <a:rPr lang="en-US" altLang="zh-CN" sz="3600" dirty="0" smtClean="0"/>
              <a:t>—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en-US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、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启动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Word</a:t>
            </a:r>
            <a:endParaRPr lang="en-US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95536" y="1506528"/>
            <a:ext cx="8208912" cy="51125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方法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一：从“开始”菜单启动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Microsoft Word 2010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单击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Windows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任务栏左端的“开始”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按钮</a:t>
            </a: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“所有程序”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→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Microsoft Office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选项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 2010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”命令，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即会启动。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方法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二：从桌面上启动，前提是桌面上须有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桌面快捷方式。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双击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桌面上的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快捷图标。</a:t>
            </a:r>
          </a:p>
          <a:p>
            <a:pPr>
              <a:lnSpc>
                <a:spcPct val="110000"/>
              </a:lnSpc>
            </a:pPr>
            <a:endParaRPr lang="en-US" altLang="zh-CN" sz="2800" dirty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2800" kern="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546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）将鼠标定位在赵越的实发额单元格处，单击“布局”选项卡→“数据”组→“公式”</a:t>
            </a:r>
            <a:r>
              <a:rPr lang="zh-CN" altLang="zh-CN" dirty="0" smtClean="0"/>
              <a:t>按钮，</a:t>
            </a:r>
            <a:r>
              <a:rPr lang="zh-CN" altLang="zh-CN" dirty="0"/>
              <a:t>弹</a:t>
            </a:r>
            <a:r>
              <a:rPr lang="zh-CN" altLang="zh-CN" dirty="0" smtClean="0"/>
              <a:t>出“公式”</a:t>
            </a:r>
            <a:r>
              <a:rPr lang="zh-CN" altLang="zh-CN" dirty="0"/>
              <a:t>对话框，更改公式内容为“</a:t>
            </a:r>
            <a:r>
              <a:rPr lang="en-US" altLang="zh-CN" dirty="0"/>
              <a:t>=E2-F2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这种方法创建的公式不能通过前面更新域方法复制到其他单元格，需要分别更改公式内容为“</a:t>
            </a:r>
            <a:r>
              <a:rPr lang="en-US" altLang="zh-CN" dirty="0"/>
              <a:t>=E3-F3</a:t>
            </a:r>
            <a:r>
              <a:rPr lang="zh-CN" altLang="zh-CN" dirty="0"/>
              <a:t>”，“</a:t>
            </a:r>
            <a:r>
              <a:rPr lang="en-US" altLang="zh-CN" dirty="0"/>
              <a:t>=E4-F4</a:t>
            </a:r>
            <a:r>
              <a:rPr lang="zh-CN" altLang="zh-CN" dirty="0"/>
              <a:t>”，“</a:t>
            </a:r>
            <a:r>
              <a:rPr lang="en-US" altLang="zh-CN" dirty="0"/>
              <a:t>=E5-F5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）单击“布局”选项卡→“数据”组→“排序”按钮</a:t>
            </a:r>
            <a:r>
              <a:rPr lang="en-US" altLang="zh-CN" dirty="0"/>
              <a:t> </a:t>
            </a:r>
            <a:r>
              <a:rPr lang="zh-CN" altLang="zh-CN" dirty="0"/>
              <a:t>，弹</a:t>
            </a:r>
            <a:r>
              <a:rPr lang="zh-CN" altLang="zh-CN" dirty="0" smtClean="0"/>
              <a:t>出“排序”</a:t>
            </a:r>
            <a:r>
              <a:rPr lang="zh-CN" altLang="zh-CN" dirty="0"/>
              <a:t>对话框，在“主要关键字”下拉列表中选择“实发额”，单击“降序”单选项后单击“确定”按钮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black">
          <a:xfrm>
            <a:off x="609600" y="4778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隶书" pitchFamily="49" charset="-122"/>
                <a:ea typeface="隶书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zh-CN" sz="3600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600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．数据计算</a:t>
            </a:r>
            <a:endParaRPr lang="zh-CN" altLang="zh-CN" sz="3600" kern="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2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绘制表格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204864"/>
            <a:ext cx="8496944" cy="432048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/>
              <a:t>Word</a:t>
            </a:r>
            <a:r>
              <a:rPr lang="zh-CN" altLang="zh-CN" dirty="0"/>
              <a:t>有绘制表格功能，用户可以根据需要手工绘制横线、竖线、对角线来搭建表格框架。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812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文本与表格的相互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转换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0808"/>
            <a:ext cx="8496944" cy="460851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）将文本转换为表格。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）在要划分列的位置插入所需的分隔符。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）选择要转换的文本。单击“插入”选项卡→“表格”组→“表格”按钮→“文本转换成表格”菜单命令，弹出“</a:t>
            </a:r>
            <a:r>
              <a:rPr lang="zh-CN" altLang="en-US" dirty="0"/>
              <a:t>将</a:t>
            </a:r>
            <a:r>
              <a:rPr lang="zh-CN" altLang="zh-CN" dirty="0"/>
              <a:t>文本转换成表格”对话框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en-US" dirty="0"/>
              <a:t>）在“文字分隔位置”区中选择逗号为分隔符。也可以选择其他所需的选项。</a:t>
            </a:r>
          </a:p>
          <a:p>
            <a:pPr marL="0" indent="0">
              <a:buNone/>
            </a:pPr>
            <a:r>
              <a:rPr lang="en-US" altLang="zh-CN" dirty="0"/>
              <a:t>4</a:t>
            </a:r>
            <a:r>
              <a:rPr lang="zh-CN" altLang="en-US" dirty="0"/>
              <a:t>）单击“确定”按钮。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9132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文本与表格的相互转换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896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）将表格转换为文本。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）选择要转换为段落的行或</a:t>
            </a:r>
            <a:r>
              <a:rPr lang="en-US" altLang="zh-CN" dirty="0" err="1"/>
              <a:t>表格</a:t>
            </a:r>
            <a:r>
              <a:rPr lang="zh-CN" altLang="zh-CN" dirty="0"/>
              <a:t>。单击“布局”选项卡→“数据”组→“转换为文本”按钮，弹出“</a:t>
            </a:r>
            <a:r>
              <a:rPr lang="zh-CN" altLang="en-US" dirty="0"/>
              <a:t>表格</a:t>
            </a:r>
            <a:r>
              <a:rPr lang="zh-CN" altLang="zh-CN" dirty="0"/>
              <a:t>转换</a:t>
            </a:r>
            <a:r>
              <a:rPr lang="zh-CN" altLang="en-US" dirty="0"/>
              <a:t>成</a:t>
            </a:r>
            <a:r>
              <a:rPr lang="zh-CN" altLang="zh-CN" dirty="0"/>
              <a:t>文本”的对话框。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）选择一种文字分隔符，作为替代列边框的</a:t>
            </a:r>
            <a:r>
              <a:rPr lang="en-US" altLang="zh-CN" dirty="0" err="1"/>
              <a:t>分隔符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）单击“确定”按钮。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644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利用已有模板新建表格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988840"/>
            <a:ext cx="8064896" cy="4536504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单击</a:t>
            </a:r>
            <a:r>
              <a:rPr lang="zh-CN" altLang="zh-CN" dirty="0"/>
              <a:t>“文件”选项卡→“新建”选项→“</a:t>
            </a:r>
            <a:r>
              <a:rPr lang="en-US" altLang="zh-CN" dirty="0"/>
              <a:t>office.com</a:t>
            </a:r>
            <a:r>
              <a:rPr lang="zh-CN" altLang="zh-CN" dirty="0"/>
              <a:t>模板”区的“日程表”按钮→“业务日程”按钮→“每周约会表”→“下载”按钮。即可根据</a:t>
            </a:r>
            <a:r>
              <a:rPr lang="en-US" altLang="zh-CN" dirty="0"/>
              <a:t>office.com</a:t>
            </a:r>
            <a:r>
              <a:rPr lang="zh-CN" altLang="zh-CN" dirty="0"/>
              <a:t>上的已有模板新建每周约会表格。在</a:t>
            </a:r>
            <a:r>
              <a:rPr lang="en-US" altLang="zh-CN" dirty="0"/>
              <a:t>office</a:t>
            </a:r>
            <a:r>
              <a:rPr lang="zh-CN" altLang="zh-CN" dirty="0"/>
              <a:t>的模板中还有日历、报表、发票、日程表等模板可供使用。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754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3.6  </a:t>
            </a:r>
            <a:r>
              <a:rPr lang="zh-CN" altLang="zh-CN" sz="3600" dirty="0"/>
              <a:t>制作一份公司简介的简报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43568" y="24621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49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43568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475656" y="2400856"/>
            <a:ext cx="6264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插入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图片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剪贴画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、艺术字等</a:t>
            </a:r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75656" y="3121804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添加脚注和尾注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475656" y="3765093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插入对象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invGray">
          <a:xfrm>
            <a:off x="843568" y="442877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475656" y="4415588"/>
            <a:ext cx="55446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绘制简单的图形</a:t>
            </a:r>
          </a:p>
        </p:txBody>
      </p:sp>
    </p:spTree>
    <p:extLst>
      <p:ext uri="{BB962C8B-B14F-4D97-AF65-F5344CB8AC3E}">
        <p14:creationId xmlns:p14="http://schemas.microsoft.com/office/powerpoint/2010/main" val="2837780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）插入艺术字“广州正和股份有限公司”，艺术字样式：第</a:t>
            </a:r>
            <a:r>
              <a:rPr lang="en-US" altLang="zh-CN" dirty="0"/>
              <a:t>1</a:t>
            </a:r>
            <a:r>
              <a:rPr lang="zh-CN" altLang="zh-CN" dirty="0"/>
              <a:t>行第</a:t>
            </a:r>
            <a:r>
              <a:rPr lang="en-US" altLang="zh-CN" dirty="0"/>
              <a:t>2</a:t>
            </a:r>
            <a:r>
              <a:rPr lang="zh-CN" altLang="zh-CN" dirty="0"/>
              <a:t>列；楷体、</a:t>
            </a:r>
            <a:r>
              <a:rPr lang="en-US" altLang="zh-CN" dirty="0"/>
              <a:t>40</a:t>
            </a:r>
            <a:r>
              <a:rPr lang="zh-CN" altLang="zh-CN" dirty="0"/>
              <a:t>磅；文字方向垂直；阴影</a:t>
            </a:r>
            <a:r>
              <a:rPr lang="zh-CN" altLang="zh-CN" dirty="0" smtClean="0"/>
              <a:t>：</a:t>
            </a:r>
            <a:r>
              <a:rPr lang="zh-CN" altLang="en-US" dirty="0" smtClean="0"/>
              <a:t>外部</a:t>
            </a:r>
            <a:r>
              <a:rPr lang="zh-CN" altLang="zh-CN" dirty="0" smtClean="0"/>
              <a:t>向左</a:t>
            </a:r>
            <a:r>
              <a:rPr lang="zh-CN" altLang="zh-CN" dirty="0"/>
              <a:t>偏移；填充色为“金乌坠地”；环绕方式：四周型，适当调整艺术字大小和位置。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）设置“企业文化”文字为隶书，二号；文字“【企业定位】”、“【企业使命】”和“【企业价值观】”为隶书，小三号。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787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）插入素材文件夹中的图片“公司全景</a:t>
            </a:r>
            <a:r>
              <a:rPr lang="en-US" altLang="zh-CN" dirty="0"/>
              <a:t>.jpg”</a:t>
            </a:r>
            <a:r>
              <a:rPr lang="zh-CN" altLang="en-US" dirty="0"/>
              <a:t>，缩放比例为高度为</a:t>
            </a:r>
            <a:r>
              <a:rPr lang="en-US" altLang="zh-CN" dirty="0"/>
              <a:t>120%</a:t>
            </a:r>
            <a:r>
              <a:rPr lang="zh-CN" altLang="en-US" dirty="0"/>
              <a:t>，宽度为</a:t>
            </a:r>
            <a:r>
              <a:rPr lang="en-US" altLang="zh-CN" dirty="0"/>
              <a:t>100%</a:t>
            </a:r>
            <a:r>
              <a:rPr lang="zh-CN" altLang="en-US" dirty="0"/>
              <a:t>；设置“上下型”环绕，下方距正文</a:t>
            </a:r>
            <a:r>
              <a:rPr lang="en-US" altLang="zh-CN" dirty="0"/>
              <a:t>0.5</a:t>
            </a:r>
            <a:r>
              <a:rPr lang="zh-CN" altLang="en-US" dirty="0"/>
              <a:t>厘米；图片样式为“矩形投影”适当调整图片的位置。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09511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）插入剪贴画“</a:t>
            </a:r>
            <a:r>
              <a:rPr lang="en-US" altLang="zh-CN" dirty="0" err="1"/>
              <a:t>academic,courses,instructors</a:t>
            </a:r>
            <a:r>
              <a:rPr lang="en-US" altLang="zh-CN" dirty="0"/>
              <a:t>…</a:t>
            </a:r>
            <a:r>
              <a:rPr lang="zh-CN" altLang="zh-CN" dirty="0"/>
              <a:t>”，环绕方式：四周型；等比缩放</a:t>
            </a:r>
            <a:r>
              <a:rPr lang="en-US" altLang="zh-CN" dirty="0"/>
              <a:t>50%</a:t>
            </a:r>
            <a:r>
              <a:rPr lang="zh-CN" altLang="zh-CN" dirty="0"/>
              <a:t>，线条颜色为“深蓝，文字</a:t>
            </a:r>
            <a:r>
              <a:rPr lang="en-US" altLang="zh-CN" dirty="0"/>
              <a:t>2</a:t>
            </a:r>
            <a:r>
              <a:rPr lang="zh-CN" altLang="zh-CN" dirty="0"/>
              <a:t>，淡色</a:t>
            </a:r>
            <a:r>
              <a:rPr lang="en-US" altLang="zh-CN" dirty="0"/>
              <a:t>60%</a:t>
            </a:r>
            <a:r>
              <a:rPr lang="zh-CN" altLang="zh-CN" dirty="0"/>
              <a:t>”</a:t>
            </a:r>
            <a:r>
              <a:rPr lang="zh-CN" altLang="zh-CN" dirty="0" smtClean="0"/>
              <a:t>；</a:t>
            </a:r>
            <a:r>
              <a:rPr lang="zh-CN" altLang="zh-CN" dirty="0"/>
              <a:t>图片边框线为</a:t>
            </a:r>
            <a:r>
              <a:rPr lang="en-US" altLang="zh-CN" dirty="0"/>
              <a:t>1</a:t>
            </a:r>
            <a:r>
              <a:rPr lang="zh-CN" altLang="zh-CN" dirty="0"/>
              <a:t>磅单实线，颜色为“深蓝，文字</a:t>
            </a:r>
            <a:r>
              <a:rPr lang="en-US" altLang="zh-CN" dirty="0"/>
              <a:t>2</a:t>
            </a:r>
            <a:r>
              <a:rPr lang="zh-CN" altLang="zh-CN" dirty="0"/>
              <a:t>，淡色</a:t>
            </a:r>
            <a:r>
              <a:rPr lang="en-US" altLang="zh-CN" dirty="0"/>
              <a:t>60%</a:t>
            </a:r>
            <a:r>
              <a:rPr lang="zh-CN" altLang="zh-CN" dirty="0"/>
              <a:t>”，</a:t>
            </a:r>
            <a:r>
              <a:rPr lang="zh-CN" altLang="zh-CN" dirty="0" smtClean="0"/>
              <a:t>适当</a:t>
            </a:r>
            <a:r>
              <a:rPr lang="zh-CN" altLang="zh-CN" dirty="0"/>
              <a:t>调整剪贴画的位置。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）在页面的底端插入一个文本框，文本框的形状样式为“细微效果</a:t>
            </a:r>
            <a:r>
              <a:rPr lang="en-US" altLang="zh-CN" dirty="0"/>
              <a:t>-</a:t>
            </a:r>
            <a:r>
              <a:rPr lang="zh-CN" altLang="zh-CN" dirty="0"/>
              <a:t>水绿色，强调颜色</a:t>
            </a:r>
            <a:r>
              <a:rPr lang="en-US" altLang="zh-CN" dirty="0"/>
              <a:t>5</a:t>
            </a:r>
            <a:r>
              <a:rPr lang="zh-CN" altLang="zh-CN" dirty="0"/>
              <a:t>”；输入如图</a:t>
            </a:r>
            <a:r>
              <a:rPr lang="en-US" altLang="zh-CN" dirty="0"/>
              <a:t>3-9</a:t>
            </a:r>
            <a:r>
              <a:rPr lang="zh-CN" altLang="zh-CN" dirty="0"/>
              <a:t>所示的文字内容，文字为小五号，中文为宋体，英文和数字为</a:t>
            </a:r>
            <a:r>
              <a:rPr lang="en-US" altLang="zh-CN" dirty="0"/>
              <a:t>Arial</a:t>
            </a:r>
            <a:r>
              <a:rPr lang="zh-CN" altLang="zh-CN" dirty="0"/>
              <a:t>，适当调整文本框的大小。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9100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）设置完成后效果如图</a:t>
            </a:r>
            <a:r>
              <a:rPr lang="en-US" altLang="zh-CN" dirty="0"/>
              <a:t>3-9</a:t>
            </a:r>
            <a:r>
              <a:rPr lang="zh-CN" altLang="zh-CN" dirty="0"/>
              <a:t>所示，保存文件为“</a:t>
            </a:r>
            <a:r>
              <a:rPr lang="en-US" altLang="zh-CN" dirty="0"/>
              <a:t>D:\ 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广州正和股份有限公司简介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</p:txBody>
      </p:sp>
    </p:spTree>
    <p:extLst>
      <p:ext uri="{BB962C8B-B14F-4D97-AF65-F5344CB8AC3E}">
        <p14:creationId xmlns:p14="http://schemas.microsoft.com/office/powerpoint/2010/main" val="245352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 smtClean="0">
                <a:solidFill>
                  <a:srgbClr val="000066"/>
                </a:solidFill>
              </a:rPr>
              <a:t>—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1</a:t>
            </a:r>
            <a:r>
              <a:rPr lang="zh-CN" altLang="en-US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、</a:t>
            </a:r>
            <a:r>
              <a:rPr lang="zh-CN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启动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Word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611560" y="1556792"/>
            <a:ext cx="7704856" cy="50405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方法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三：快速启动栏若有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快捷图标，双击它。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启动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后，新的空白文档会自动以“文档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”、“文档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”、……来命名。</a:t>
            </a:r>
          </a:p>
          <a:p>
            <a:pPr>
              <a:lnSpc>
                <a:spcPct val="110000"/>
              </a:lnSpc>
            </a:pP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方法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四：通过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文档启动</a:t>
            </a:r>
          </a:p>
          <a:p>
            <a:pPr>
              <a:lnSpc>
                <a:spcPct val="11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双击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任意一个现有的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文档图标来启动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 2010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10000"/>
              </a:lnSpc>
            </a:pPr>
            <a:endParaRPr lang="en-US" altLang="zh-CN" sz="2800" dirty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2800" kern="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0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3-9</a:t>
            </a:r>
            <a:endParaRPr lang="zh-CN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</p:spPr>
        <p:txBody>
          <a:bodyPr/>
          <a:lstStyle/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0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22985"/>
            <a:ext cx="418825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54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．制作艺术字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）插入艺术字。单击“插入”选项卡→“文本”组→“艺术字”按钮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）设置艺术字的文字方向。单击选择艺术字边框，单击“格式”选项卡→“文本”组→“文字方向”按钮</a:t>
            </a:r>
            <a:r>
              <a:rPr lang="en-US" altLang="zh-CN" dirty="0"/>
              <a:t> </a:t>
            </a:r>
            <a:r>
              <a:rPr lang="zh-CN" altLang="zh-CN" dirty="0"/>
              <a:t>，从列表中选择“垂直”命令。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）设置艺术字的阴影。单击“艺术字样式”组→“文字效果”按钮</a:t>
            </a:r>
            <a:r>
              <a:rPr lang="en-US" altLang="zh-CN" dirty="0"/>
              <a:t> </a:t>
            </a:r>
            <a:r>
              <a:rPr lang="zh-CN" altLang="zh-CN" dirty="0"/>
              <a:t>→“阴影”命令→</a:t>
            </a:r>
            <a:r>
              <a:rPr lang="zh-CN" altLang="zh-CN" dirty="0" smtClean="0"/>
              <a:t>“</a:t>
            </a:r>
            <a:r>
              <a:rPr lang="zh-CN" altLang="en-US" dirty="0" smtClean="0"/>
              <a:t>外部－</a:t>
            </a:r>
            <a:r>
              <a:rPr lang="zh-CN" altLang="zh-CN" dirty="0" smtClean="0"/>
              <a:t>向左偏移”</a:t>
            </a:r>
            <a:r>
              <a:rPr lang="zh-CN" altLang="zh-CN" dirty="0"/>
              <a:t>按钮，设置阴影效果向左偏移。</a:t>
            </a:r>
          </a:p>
        </p:txBody>
      </p:sp>
    </p:spTree>
    <p:extLst>
      <p:ext uri="{BB962C8B-B14F-4D97-AF65-F5344CB8AC3E}">
        <p14:creationId xmlns:p14="http://schemas.microsoft.com/office/powerpoint/2010/main" val="47070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．制作艺术字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）设置艺术字的填充颜色。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单击“艺术字样式”组→“文本填充”下拉按钮→“渐变”→“其他渐变”，弹出</a:t>
            </a:r>
            <a:r>
              <a:rPr lang="zh-CN" altLang="en-US" dirty="0"/>
              <a:t>“设置文本效果格式”</a:t>
            </a:r>
            <a:r>
              <a:rPr lang="zh-CN" altLang="zh-CN" dirty="0"/>
              <a:t>对话框，在对话框中单击选择“文本填充”→“渐变填充”→“预设颜色”下拉按钮→“金乌坠地”填充颜色，单击“关闭”按钮。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）设置艺术字的环绕方式。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单击“排列”组→“自动换行”按钮</a:t>
            </a:r>
            <a:r>
              <a:rPr lang="en-US" altLang="zh-CN" dirty="0"/>
              <a:t> </a:t>
            </a:r>
            <a:r>
              <a:rPr lang="zh-CN" altLang="zh-CN" dirty="0"/>
              <a:t>，从下拉列表中选择“四周型环绕”命令</a:t>
            </a:r>
            <a:r>
              <a:rPr lang="zh-CN" altLang="zh-CN" dirty="0" smtClean="0"/>
              <a:t>。</a:t>
            </a:r>
            <a:r>
              <a:rPr lang="zh-CN" altLang="zh-CN" dirty="0"/>
              <a:t>适当调整艺术字位置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7860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．设置“企业文化”等文字的字符格式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．设置图片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）插入图片。单击鼠标定位插入图片的位置，单击“插入”选项卡→“插图”组→“图片”按钮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）编辑图片的大小。右击该图片，从快捷菜单中选择“大小和位置</a:t>
            </a:r>
            <a:r>
              <a:rPr lang="en-US" altLang="zh-CN" dirty="0"/>
              <a:t>(Z)…</a:t>
            </a:r>
            <a:r>
              <a:rPr lang="zh-CN" altLang="zh-CN" dirty="0"/>
              <a:t>”命令</a:t>
            </a:r>
            <a:r>
              <a:rPr lang="zh-CN" altLang="zh-CN" dirty="0" smtClean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0565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）编辑图片的版式。在“布局”对话框中，单击“文字环绕”选项卡，在“环绕方式”区域中选择“上下型”，在“距正文”区域的“下”输入框中输入</a:t>
            </a:r>
            <a:r>
              <a:rPr lang="en-US" altLang="zh-CN" dirty="0"/>
              <a:t>0.5</a:t>
            </a:r>
            <a:r>
              <a:rPr lang="zh-CN" altLang="en-US" dirty="0"/>
              <a:t>厘米，单击“确定”按钮。适当调整图片的位置。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）编辑图片样式。选择图片，单击“格式”选项卡→“图片样式”组→“矩形投影”按钮 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362785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．设置剪贴画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）插入剪贴画。定位鼠标位置，单击“插入”选项卡→“插图”组→“剪贴画”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）编辑剪贴画。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与设置艺术字环绕方式的方法相同来设置剪贴画的版式。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．设置文本框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）插入文本框。单击“插入”选项卡→“文本”组→“文本框”按钮</a:t>
            </a:r>
            <a:r>
              <a:rPr lang="en-US" altLang="zh-CN" dirty="0"/>
              <a:t> </a:t>
            </a:r>
            <a:r>
              <a:rPr lang="zh-CN" altLang="zh-CN" dirty="0"/>
              <a:t>→“绘制文本框”命令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5733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）编辑文本框。单击选择文本框后，单击选择“格式”选项卡→“形状样式”组→“细微效果</a:t>
            </a:r>
            <a:r>
              <a:rPr lang="en-US" altLang="zh-CN" dirty="0"/>
              <a:t>-</a:t>
            </a:r>
            <a:r>
              <a:rPr lang="zh-CN" altLang="en-US" dirty="0"/>
              <a:t>水绿色，强调颜色</a:t>
            </a:r>
            <a:r>
              <a:rPr lang="en-US" altLang="zh-CN" dirty="0"/>
              <a:t>5” 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．另存</a:t>
            </a:r>
          </a:p>
          <a:p>
            <a:pPr marL="0" indent="0">
              <a:buNone/>
            </a:pPr>
            <a:r>
              <a:rPr lang="zh-CN" altLang="en-US" dirty="0"/>
              <a:t>   保存文件为“广州正和股份有限公司简介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0509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图片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）插入剪贴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画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）把光标移至需插入剪贴画的位置。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）单击“插入”选项卡→“插图”组→“剪贴画”按钮</a:t>
            </a:r>
            <a:r>
              <a:rPr lang="en-US" altLang="zh-CN" dirty="0"/>
              <a:t> </a:t>
            </a:r>
            <a:r>
              <a:rPr lang="zh-CN" altLang="zh-CN" dirty="0"/>
              <a:t>，在</a:t>
            </a:r>
            <a:r>
              <a:rPr lang="en-US" altLang="zh-CN" dirty="0"/>
              <a:t>Word</a:t>
            </a:r>
            <a:r>
              <a:rPr lang="zh-CN" altLang="zh-CN" dirty="0"/>
              <a:t>窗口的右侧打开“剪贴画”任务窗格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943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--1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．插入图片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）插入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图片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）把光标移至需插入图片的位置。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）单击“插入”选项卡→“插图”组→“图片”按钮。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en-US" dirty="0"/>
              <a:t>）在“插入图片”对话框中，找到要插入图片的位置和文件名，选取文件后单击“插入”按钮或直接双击该图片文件的图标完成插入。</a:t>
            </a:r>
          </a:p>
        </p:txBody>
      </p:sp>
    </p:spTree>
    <p:extLst>
      <p:ext uri="{BB962C8B-B14F-4D97-AF65-F5344CB8AC3E}">
        <p14:creationId xmlns:p14="http://schemas.microsoft.com/office/powerpoint/2010/main" val="350401362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27100"/>
          </a:xfrm>
        </p:spPr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．编辑图片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）改变图片的大小。</a:t>
            </a:r>
          </a:p>
          <a:p>
            <a:pPr marL="0" indent="0">
              <a:buNone/>
            </a:pPr>
            <a:r>
              <a:rPr lang="zh-CN" altLang="zh-CN" dirty="0"/>
              <a:t>随意调整大小：</a:t>
            </a:r>
          </a:p>
          <a:p>
            <a:pPr marL="0" indent="0">
              <a:buNone/>
            </a:pPr>
            <a:r>
              <a:rPr lang="zh-CN" altLang="zh-CN" dirty="0"/>
              <a:t>单击需修改的图片，图片的周围会出现八个控点</a:t>
            </a:r>
            <a:r>
              <a:rPr lang="zh-CN" altLang="en-US" dirty="0"/>
              <a:t>，拉动控点</a:t>
            </a:r>
            <a:r>
              <a:rPr lang="zh-CN" altLang="zh-CN" dirty="0"/>
              <a:t>改变图片的高度或宽度。</a:t>
            </a:r>
          </a:p>
          <a:p>
            <a:pPr marL="0" indent="0">
              <a:buNone/>
            </a:pPr>
            <a:r>
              <a:rPr lang="zh-CN" altLang="zh-CN" dirty="0"/>
              <a:t>精确调整大小：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）右击需要修改的图片，从弹出的快捷菜单中选择“大小和位置”命令，弹出“布局”对话框。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）单击“大小”选项卡。</a:t>
            </a:r>
            <a:r>
              <a:rPr lang="zh-CN" altLang="en-US" dirty="0"/>
              <a:t>设置宽高大小。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）单击“确定”按钮。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365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700808"/>
            <a:ext cx="8061523" cy="4164434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 smtClean="0"/>
              <a:t>    Word</a:t>
            </a:r>
            <a:r>
              <a:rPr lang="zh-CN" altLang="en-US" sz="2800" b="1" dirty="0"/>
              <a:t>窗口主要包括标题栏、菜单栏、常用工具栏、格式工具栏、标尺、编辑区、状态栏和滚动条等，如图</a:t>
            </a:r>
            <a:r>
              <a:rPr lang="en-US" altLang="zh-CN" sz="2800" b="1" dirty="0"/>
              <a:t>3-2</a:t>
            </a:r>
            <a:r>
              <a:rPr lang="zh-CN" altLang="en-US" sz="2800" b="1" dirty="0"/>
              <a:t>所示。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200" dirty="0"/>
              <a:t>三、知识技能</a:t>
            </a:r>
            <a:r>
              <a:rPr lang="zh-CN" altLang="en-US" sz="3200" dirty="0" smtClean="0"/>
              <a:t>要点</a:t>
            </a:r>
            <a:r>
              <a:rPr lang="en-US" altLang="zh-CN" sz="3200" dirty="0" smtClean="0"/>
              <a:t>--</a:t>
            </a:r>
            <a:r>
              <a:rPr lang="en-US" altLang="zh-CN" sz="32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2. Word2010</a:t>
            </a:r>
            <a:r>
              <a:rPr lang="zh-CN" altLang="en-US" sz="32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窗口</a:t>
            </a:r>
            <a:r>
              <a:rPr lang="zh-CN" altLang="en-US" sz="3200" kern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组成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67494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--2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．编辑图片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37321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）设置版式</a:t>
            </a: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r>
              <a:rPr lang="zh-CN" altLang="zh-CN" sz="2400" dirty="0" smtClean="0"/>
              <a:t>版式</a:t>
            </a:r>
            <a:r>
              <a:rPr lang="zh-CN" altLang="zh-CN" sz="2400" dirty="0"/>
              <a:t>是指图片与周围文字的环绕方式。</a:t>
            </a:r>
          </a:p>
          <a:p>
            <a:pPr marL="0" indent="0">
              <a:buNone/>
            </a:pPr>
            <a:r>
              <a:rPr lang="zh-CN" altLang="zh-CN" sz="2400" dirty="0"/>
              <a:t>方法一：右击需设置的图片，从快捷菜单中选择“大小和位置”命令。弹出“布局”对话框中，单击“文字环绕”选项卡，在“环绕方式”区中选择所需要的版式。</a:t>
            </a:r>
          </a:p>
          <a:p>
            <a:pPr marL="0" indent="0">
              <a:buNone/>
            </a:pPr>
            <a:r>
              <a:rPr lang="zh-CN" altLang="zh-CN" sz="2400" dirty="0"/>
              <a:t>方法二：右击需设置的图片，从快捷菜单中选择“自动换行”命令。从级联菜单中选择所需环绕方式。</a:t>
            </a:r>
          </a:p>
          <a:p>
            <a:pPr marL="0" indent="0">
              <a:buNone/>
            </a:pPr>
            <a:r>
              <a:rPr lang="zh-CN" altLang="zh-CN" sz="2400" dirty="0"/>
              <a:t>方法三：选择图片后，单击“格式”选项卡→“排列”组→“自动换行”按钮，从列表中选择一处环绕方式。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）设置图片边框。单击“格式”选项卡→“图片样式”组→“图片边框”按钮。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）设置图片效果。单击“格式”选项卡→“图片样式”组→“图片效果”按钮。</a:t>
            </a:r>
          </a:p>
          <a:p>
            <a:pPr marL="0" indent="0"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35373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--2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．编辑图片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．编辑图片</a:t>
            </a: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）图片的裁剪。</a:t>
            </a:r>
            <a:endParaRPr lang="en-US" altLang="zh-CN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1</a:t>
            </a:r>
            <a:r>
              <a:rPr lang="zh-CN" altLang="zh-CN" sz="2400" dirty="0"/>
              <a:t>）单击需裁剪的图片，图片周围会出现八个控点。</a:t>
            </a:r>
          </a:p>
          <a:p>
            <a:pPr marL="0" indent="0">
              <a:buNone/>
            </a:pPr>
            <a:r>
              <a:rPr lang="en-US" altLang="zh-CN" sz="2400" dirty="0"/>
              <a:t>2</a:t>
            </a:r>
            <a:r>
              <a:rPr lang="zh-CN" altLang="zh-CN" sz="2400" dirty="0"/>
              <a:t>）单击“格式”选项卡→“大小”组→“裁剪”按钮，将鼠标移至某个控点上。</a:t>
            </a:r>
          </a:p>
          <a:p>
            <a:pPr marL="0" indent="0">
              <a:buNone/>
            </a:pPr>
            <a:r>
              <a:rPr lang="en-US" altLang="zh-CN" sz="2400" dirty="0"/>
              <a:t>3</a:t>
            </a:r>
            <a:r>
              <a:rPr lang="zh-CN" altLang="zh-CN" sz="2400" dirty="0"/>
              <a:t>）按住鼠标左键向图片内部拖动，可以裁剪掉部分区域。</a:t>
            </a:r>
          </a:p>
          <a:p>
            <a:pPr marL="0" indent="0">
              <a:buNone/>
            </a:pPr>
            <a:r>
              <a:rPr lang="zh-CN" altLang="zh-CN" sz="2400" dirty="0"/>
              <a:t>被裁剪掉部分区域还可恢复，按上述方法，只是在第</a:t>
            </a:r>
            <a:r>
              <a:rPr lang="en-US" altLang="zh-CN" sz="2400" dirty="0"/>
              <a:t>3</a:t>
            </a:r>
            <a:r>
              <a:rPr lang="zh-CN" altLang="zh-CN" sz="2400" dirty="0"/>
              <a:t>）步时按住鼠标左键向图片外部拖动即可。</a:t>
            </a:r>
            <a:endParaRPr lang="en-US" altLang="zh-CN" sz="2400" dirty="0"/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6</a:t>
            </a:r>
            <a:r>
              <a:rPr lang="zh-CN" altLang="zh-CN" sz="2400" dirty="0"/>
              <a:t>）图片的颜色改变。右击图片从快捷菜单中选择“设置图片格式”命令，在弹出“设置图片格式”对话框中可以对图片各种效果进行更改。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09450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．插入艺术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字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单击</a:t>
            </a:r>
            <a:r>
              <a:rPr lang="zh-CN" altLang="zh-CN" dirty="0"/>
              <a:t>“插入”选项卡→“文本”组→“艺术字”按钮</a:t>
            </a:r>
            <a:r>
              <a:rPr lang="en-US" altLang="zh-CN" dirty="0"/>
              <a:t> </a:t>
            </a:r>
            <a:r>
              <a:rPr lang="zh-CN" altLang="zh-CN" dirty="0"/>
              <a:t>，在艺术字样式库中，选择一种。弹出编辑框，在编辑框中单击，输入文字。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．编辑艺术字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）“形状样式”组</a:t>
            </a:r>
          </a:p>
          <a:p>
            <a:pPr marL="0" indent="0">
              <a:buNone/>
            </a:pPr>
            <a:r>
              <a:rPr lang="zh-CN" altLang="zh-CN" dirty="0"/>
              <a:t>可以改变艺术字形状样式，形状填充颜色、形状轮廓、形状的阴影、发光、映像、三维形状等效果。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）“艺术字样式”组</a:t>
            </a:r>
          </a:p>
          <a:p>
            <a:pPr marL="0" indent="0">
              <a:buNone/>
            </a:pPr>
            <a:r>
              <a:rPr lang="zh-CN" altLang="zh-CN" dirty="0"/>
              <a:t>可以改变艺术字文本的填充、轮廓文本的阴影、发光、映像、三维形状等效果。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8985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．编辑艺术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字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）“文本”组</a:t>
            </a:r>
          </a:p>
          <a:p>
            <a:pPr marL="0" indent="0">
              <a:buNone/>
            </a:pPr>
            <a:r>
              <a:rPr lang="zh-CN" altLang="zh-CN" dirty="0"/>
              <a:t>单击“文字方向”按钮可以将文本进行水平、垂直、角度旋转等效果。</a:t>
            </a:r>
          </a:p>
          <a:p>
            <a:pPr marL="0" indent="0">
              <a:buNone/>
            </a:pPr>
            <a:r>
              <a:rPr lang="zh-CN" altLang="zh-CN" dirty="0"/>
              <a:t>单击“对齐文本”按钮可以将艺术中的文本进行右对平、居中、左对齐。</a:t>
            </a:r>
          </a:p>
          <a:p>
            <a:pPr marL="0" indent="0">
              <a:buNone/>
            </a:pPr>
            <a:r>
              <a:rPr lang="zh-CN" altLang="zh-CN" dirty="0"/>
              <a:t>单击“创建链接”按钮可以创建艺术字的文本框链接到另一文本框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5452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--4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．编辑艺术字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）“排列”组</a:t>
            </a:r>
          </a:p>
          <a:p>
            <a:pPr marL="0" indent="0">
              <a:buNone/>
            </a:pPr>
            <a:r>
              <a:rPr lang="zh-CN" altLang="en-US" dirty="0"/>
              <a:t>可以改变艺术字的环绕方式、叠放次序、组合、对齐、旋转等进行改变。</a:t>
            </a:r>
          </a:p>
          <a:p>
            <a:pPr marL="0" indent="0">
              <a:buNone/>
            </a:pP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）改变字符间距。</a:t>
            </a:r>
            <a:r>
              <a:rPr lang="zh-CN" altLang="en-US" dirty="0"/>
              <a:t>选择艺术字后，单击“开始”选项卡→“字体”对话框启动器 ，在弹出的“字体”对话框的“高级”选项卡中可以修改字符间距。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849896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文本框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选择</a:t>
            </a:r>
            <a:r>
              <a:rPr lang="zh-CN" altLang="zh-CN" dirty="0"/>
              <a:t>“插入”选项卡→“文本”组→“文本框”按钮，从弹出的列表中单击选择一种“内置”类型的文本框直接在插入点插入文本框，拖动鼠标绘制文本框，绘制完成放开鼠标</a:t>
            </a:r>
            <a:r>
              <a:rPr lang="zh-CN" altLang="zh-CN" dirty="0" smtClean="0"/>
              <a:t>左键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5060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．添加脚注与尾注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单击</a:t>
            </a:r>
            <a:r>
              <a:rPr lang="zh-CN" altLang="en-US" dirty="0"/>
              <a:t>“引用”选项卡→“脚注”组→“插入脚注”按钮或“插入尾注”按钮 ，光标自动定位到脚注或尾注的文本注释区，即可输入脚注或文本的注释文本。</a:t>
            </a:r>
          </a:p>
          <a:p>
            <a:pPr marL="0" indent="0">
              <a:buNone/>
            </a:pPr>
            <a:r>
              <a:rPr lang="zh-CN" altLang="en-US" dirty="0"/>
              <a:t>   单击“引用”选项卡→“脚注”组→“脚注和尾注”对话框启动器 ，弹出“脚注和尾注”对话框。在“位置”区域中单击“脚注”或“尾注”单选按钮。用户可根据自己的需要，编辑引用标记。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323102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7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．绘制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图形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单击</a:t>
            </a:r>
            <a:r>
              <a:rPr lang="zh-CN" altLang="zh-CN" dirty="0"/>
              <a:t>“插入”选项卡→“插图”组→“形状”</a:t>
            </a:r>
            <a:r>
              <a:rPr lang="zh-CN" altLang="zh-CN" dirty="0" smtClean="0"/>
              <a:t>按钮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4528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SmartArt</a:t>
            </a:r>
            <a: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图形</a:t>
            </a:r>
            <a:br>
              <a: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zh-CN" alt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单击</a:t>
            </a:r>
            <a:r>
              <a:rPr lang="zh-CN" altLang="en-US" dirty="0"/>
              <a:t>“插入”选项卡→“插图”组→“</a:t>
            </a:r>
            <a:r>
              <a:rPr lang="en-US" altLang="zh-CN" dirty="0"/>
              <a:t>SmartArt”</a:t>
            </a:r>
            <a:r>
              <a:rPr lang="zh-CN" altLang="en-US" dirty="0" smtClean="0"/>
              <a:t>按钮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69833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9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对象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执行</a:t>
            </a:r>
            <a:r>
              <a:rPr lang="zh-CN" altLang="en-US" dirty="0"/>
              <a:t>“插入”选项卡→“文本”组→“对象”下拉按钮 ，从弹出的菜单中单击“文件中的文字</a:t>
            </a:r>
            <a:r>
              <a:rPr lang="en-US" altLang="zh-CN" dirty="0"/>
              <a:t>(F)…”</a:t>
            </a:r>
            <a:r>
              <a:rPr lang="zh-CN" altLang="en-US" dirty="0"/>
              <a:t>命令，弹出“插入文件”对话框，选择需插入的</a:t>
            </a:r>
            <a:r>
              <a:rPr lang="en-US" altLang="zh-CN" dirty="0"/>
              <a:t>Word</a:t>
            </a:r>
            <a:r>
              <a:rPr lang="zh-CN" altLang="en-US" dirty="0"/>
              <a:t>文件“</a:t>
            </a:r>
            <a:r>
              <a:rPr lang="en-US" altLang="zh-CN" dirty="0"/>
              <a:t>Word 2010</a:t>
            </a:r>
            <a:r>
              <a:rPr lang="zh-CN" altLang="en-US" dirty="0"/>
              <a:t>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en-US" dirty="0"/>
              <a:t>，单击“插入”按钮。如果是插入其他对象文件，则直接单击“对象”按钮，在“对象”对话框中单击“由文件创建</a:t>
            </a:r>
            <a:r>
              <a:rPr lang="en-US" altLang="zh-CN" dirty="0"/>
              <a:t>(F)”</a:t>
            </a:r>
            <a:r>
              <a:rPr lang="zh-CN" altLang="en-US" dirty="0"/>
              <a:t>选项卡，单击“浏览”按钮查找需要插入的文件。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471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71" y="1439552"/>
            <a:ext cx="8205972" cy="541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208473" y="970141"/>
            <a:ext cx="2928640" cy="4873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altLang="zh-CN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Word2010</a:t>
            </a:r>
            <a:r>
              <a:rPr lang="zh-CN" altLang="en-US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窗口</a:t>
            </a:r>
            <a:r>
              <a:rPr lang="zh-CN" altLang="en-US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组成图</a:t>
            </a:r>
            <a:r>
              <a:rPr lang="en-US" altLang="zh-CN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3-2</a:t>
            </a:r>
            <a:endParaRPr lang="en-US" altLang="zh-CN" sz="2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95536" y="43041"/>
            <a:ext cx="8229600" cy="927100"/>
          </a:xfrm>
        </p:spPr>
        <p:txBody>
          <a:bodyPr/>
          <a:lstStyle/>
          <a:p>
            <a:r>
              <a:rPr lang="en-US" altLang="zh-CN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2. Word2010</a:t>
            </a:r>
            <a:r>
              <a:rPr lang="zh-CN" altLang="en-US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窗口组成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6380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3.7 </a:t>
            </a:r>
            <a:r>
              <a:rPr lang="zh-CN" altLang="zh-CN" sz="3600" dirty="0" smtClean="0"/>
              <a:t>制作</a:t>
            </a:r>
            <a:r>
              <a:rPr lang="zh-CN" altLang="zh-CN" sz="3600" dirty="0"/>
              <a:t>一份学院信函模板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43568" y="242088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08449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475656" y="2400856"/>
            <a:ext cx="6264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模板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75656" y="3121804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样式</a:t>
            </a:r>
          </a:p>
        </p:txBody>
      </p:sp>
    </p:spTree>
    <p:extLst>
      <p:ext uri="{BB962C8B-B14F-4D97-AF65-F5344CB8AC3E}">
        <p14:creationId xmlns:p14="http://schemas.microsoft.com/office/powerpoint/2010/main" val="1070117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）新建模板，设置纸型为</a:t>
            </a:r>
            <a:r>
              <a:rPr lang="en-US" altLang="zh-CN" dirty="0"/>
              <a:t>16</a:t>
            </a:r>
            <a:r>
              <a:rPr lang="zh-CN" altLang="zh-CN" dirty="0"/>
              <a:t>开。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）设置页眉：第一行文字为“广东女子职业技术学院”，华文行楷，三号，加粗，字体颜色为</a:t>
            </a:r>
            <a:r>
              <a:rPr lang="en-US" altLang="zh-CN" dirty="0"/>
              <a:t>RGB(217</a:t>
            </a:r>
            <a:r>
              <a:rPr lang="zh-CN" altLang="zh-CN" dirty="0"/>
              <a:t>，</a:t>
            </a:r>
            <a:r>
              <a:rPr lang="en-US" altLang="zh-CN" dirty="0"/>
              <a:t>29</a:t>
            </a:r>
            <a:r>
              <a:rPr lang="zh-CN" altLang="zh-CN" dirty="0"/>
              <a:t>，</a:t>
            </a:r>
            <a:r>
              <a:rPr lang="en-US" altLang="zh-CN" dirty="0"/>
              <a:t>33)</a:t>
            </a:r>
            <a:r>
              <a:rPr lang="zh-CN" altLang="zh-CN" dirty="0"/>
              <a:t>，第二行为“</a:t>
            </a:r>
            <a:r>
              <a:rPr lang="en-US" altLang="zh-CN" dirty="0"/>
              <a:t>Guangdong </a:t>
            </a:r>
            <a:r>
              <a:rPr lang="en-US" altLang="zh-CN" dirty="0" smtClean="0"/>
              <a:t>Women‘s </a:t>
            </a:r>
            <a:r>
              <a:rPr lang="en-US" altLang="zh-CN" dirty="0"/>
              <a:t>Polytechnic College</a:t>
            </a:r>
            <a:r>
              <a:rPr lang="zh-CN" altLang="zh-CN" dirty="0"/>
              <a:t>”，</a:t>
            </a:r>
            <a:r>
              <a:rPr lang="en-US" altLang="zh-CN" dirty="0"/>
              <a:t>Arial</a:t>
            </a:r>
            <a:r>
              <a:rPr lang="zh-CN" altLang="zh-CN" dirty="0"/>
              <a:t>，小五号</a:t>
            </a:r>
            <a:r>
              <a:rPr lang="zh-CN" altLang="zh-CN" dirty="0" smtClean="0"/>
              <a:t>，</a:t>
            </a:r>
            <a:r>
              <a:rPr lang="zh-CN" altLang="zh-CN" dirty="0"/>
              <a:t>阴影为“外部－右下斜偏移</a:t>
            </a:r>
            <a:r>
              <a:rPr lang="zh-CN" altLang="zh-CN" dirty="0" smtClean="0"/>
              <a:t>”</a:t>
            </a:r>
            <a:r>
              <a:rPr lang="zh-CN" altLang="en-US" dirty="0" smtClean="0"/>
              <a:t>；</a:t>
            </a:r>
            <a:r>
              <a:rPr lang="zh-CN" altLang="zh-CN" dirty="0" smtClean="0"/>
              <a:t>页脚</a:t>
            </a:r>
            <a:r>
              <a:rPr lang="zh-CN" altLang="zh-CN" dirty="0"/>
              <a:t>文字为如图</a:t>
            </a:r>
            <a:r>
              <a:rPr lang="en-US" altLang="zh-CN" dirty="0"/>
              <a:t>3-10</a:t>
            </a:r>
            <a:r>
              <a:rPr lang="zh-CN" altLang="zh-CN" dirty="0"/>
              <a:t>所示，中文字为宋体，</a:t>
            </a:r>
            <a:r>
              <a:rPr lang="en-US" altLang="zh-CN" dirty="0"/>
              <a:t>7</a:t>
            </a:r>
            <a:r>
              <a:rPr lang="zh-CN" altLang="zh-CN" dirty="0"/>
              <a:t>号，英文字为</a:t>
            </a:r>
            <a:r>
              <a:rPr lang="en-US" altLang="zh-CN" dirty="0"/>
              <a:t>Arial</a:t>
            </a:r>
            <a:r>
              <a:rPr lang="zh-CN" altLang="zh-CN" dirty="0"/>
              <a:t>，</a:t>
            </a:r>
            <a:r>
              <a:rPr lang="en-US" altLang="zh-CN" dirty="0"/>
              <a:t>7</a:t>
            </a:r>
            <a:r>
              <a:rPr lang="zh-CN" altLang="zh-CN" dirty="0"/>
              <a:t>号，页脚文字设置</a:t>
            </a:r>
            <a:r>
              <a:rPr lang="en-US" altLang="zh-CN" dirty="0"/>
              <a:t>1.5</a:t>
            </a:r>
            <a:r>
              <a:rPr lang="zh-CN" altLang="zh-CN" dirty="0"/>
              <a:t>磅，颜色为</a:t>
            </a:r>
            <a:r>
              <a:rPr lang="en-US" altLang="zh-CN" dirty="0"/>
              <a:t>RGB(217</a:t>
            </a:r>
            <a:r>
              <a:rPr lang="zh-CN" altLang="zh-CN" dirty="0"/>
              <a:t>，</a:t>
            </a:r>
            <a:r>
              <a:rPr lang="en-US" altLang="zh-CN" dirty="0"/>
              <a:t>29</a:t>
            </a:r>
            <a:r>
              <a:rPr lang="zh-CN" altLang="zh-CN" dirty="0"/>
              <a:t>，</a:t>
            </a:r>
            <a:r>
              <a:rPr lang="en-US" altLang="zh-CN" dirty="0"/>
              <a:t>33)</a:t>
            </a:r>
            <a:r>
              <a:rPr lang="zh-CN" altLang="zh-CN" dirty="0" smtClean="0"/>
              <a:t>，</a:t>
            </a:r>
            <a:r>
              <a:rPr lang="zh-CN" altLang="zh-CN" dirty="0" smtClean="0"/>
              <a:t>线型</a:t>
            </a:r>
            <a:r>
              <a:rPr lang="zh-CN" altLang="en-US" dirty="0" smtClean="0"/>
              <a:t>为</a:t>
            </a:r>
            <a:r>
              <a:rPr lang="zh-CN" altLang="zh-CN" dirty="0" smtClean="0"/>
              <a:t>上</a:t>
            </a:r>
            <a:r>
              <a:rPr lang="zh-CN" altLang="zh-CN" dirty="0"/>
              <a:t>细下粗边框线。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924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）在适当位置处插入一个横向文本框，框内插入素材文件夹中的图片“</a:t>
            </a:r>
            <a:r>
              <a:rPr lang="en-US" altLang="zh-CN" dirty="0"/>
              <a:t>Logo.jpg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）保存为“</a:t>
            </a:r>
            <a:r>
              <a:rPr lang="en-US" altLang="zh-CN" dirty="0"/>
              <a:t>D:\ 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广东女子学院信函</a:t>
            </a:r>
            <a:r>
              <a:rPr lang="en-US" altLang="zh-CN" dirty="0"/>
              <a:t>.</a:t>
            </a:r>
            <a:r>
              <a:rPr lang="en-US" altLang="zh-CN" dirty="0" err="1"/>
              <a:t>dotx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0392888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3.7 </a:t>
            </a:r>
            <a:r>
              <a:rPr lang="zh-CN" altLang="zh-CN" sz="3600" dirty="0"/>
              <a:t>制作一份学院信函模板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37829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3-10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0" name="图片 293" descr="3-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370409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07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en-US" sz="3600" dirty="0"/>
              <a:t>二</a:t>
            </a:r>
            <a:r>
              <a:rPr lang="zh-CN" altLang="zh-CN" sz="3600" dirty="0"/>
              <a:t>、操作</a:t>
            </a:r>
            <a:r>
              <a:rPr lang="zh-CN" altLang="en-US" sz="3600" dirty="0"/>
              <a:t>过程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．新建模板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在</a:t>
            </a:r>
            <a:r>
              <a:rPr lang="en-US" altLang="zh-CN" dirty="0"/>
              <a:t>Word</a:t>
            </a:r>
            <a:r>
              <a:rPr lang="zh-CN" altLang="zh-CN" dirty="0"/>
              <a:t>窗口中选择“文件”选项卡→“新建”→双击“可用模板”区的“空白文档”按钮。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页面设置。单击“页面布局”选择卡→“页面设置”组→“纸张大小”命令</a:t>
            </a:r>
            <a:r>
              <a:rPr lang="en-US" altLang="zh-CN" dirty="0"/>
              <a:t> </a:t>
            </a:r>
            <a:r>
              <a:rPr lang="zh-CN" altLang="zh-CN" dirty="0"/>
              <a:t>，从下拉列表中选择“</a:t>
            </a:r>
            <a:r>
              <a:rPr lang="en-US" altLang="zh-CN" dirty="0"/>
              <a:t>16</a:t>
            </a:r>
            <a:r>
              <a:rPr lang="zh-CN" altLang="zh-CN" dirty="0"/>
              <a:t>开（</a:t>
            </a:r>
            <a:r>
              <a:rPr lang="en-US" altLang="zh-CN" dirty="0"/>
              <a:t>18.4</a:t>
            </a:r>
            <a:r>
              <a:rPr lang="zh-CN" altLang="zh-CN" dirty="0"/>
              <a:t>×</a:t>
            </a:r>
            <a:r>
              <a:rPr lang="en-US" altLang="zh-CN" dirty="0"/>
              <a:t>26</a:t>
            </a:r>
            <a:r>
              <a:rPr lang="zh-CN" altLang="zh-CN" dirty="0"/>
              <a:t>厘米）”。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．添加页眉页脚</a:t>
            </a:r>
          </a:p>
          <a:p>
            <a:pPr marL="0" indent="0">
              <a:buNone/>
            </a:pPr>
            <a:r>
              <a:rPr lang="zh-CN" altLang="zh-CN" dirty="0"/>
              <a:t>单击“插入”选项卡→“页眉和页脚”组→“页眉”按钮</a:t>
            </a:r>
            <a:r>
              <a:rPr lang="en-US" altLang="zh-CN" dirty="0"/>
              <a:t> </a:t>
            </a:r>
            <a:r>
              <a:rPr lang="zh-CN" altLang="zh-CN" dirty="0"/>
              <a:t>→“编辑页眉”命令，页眉位置处于可编辑状态。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99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en-US" sz="3600" dirty="0"/>
              <a:t>二</a:t>
            </a:r>
            <a:r>
              <a:rPr lang="zh-CN" altLang="zh-CN" sz="3600" dirty="0"/>
              <a:t>、操作</a:t>
            </a:r>
            <a:r>
              <a:rPr lang="zh-CN" altLang="en-US" sz="3600" dirty="0"/>
              <a:t>过程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6"/>
            <a:ext cx="8352928" cy="475252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．插入文本框和图片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单击“插入”选项卡→“文本”组→“文本框”按钮</a:t>
            </a:r>
            <a:r>
              <a:rPr lang="en-US" altLang="zh-CN" dirty="0"/>
              <a:t> </a:t>
            </a:r>
            <a:r>
              <a:rPr lang="zh-CN" altLang="zh-CN" dirty="0"/>
              <a:t>→“绘制文本框”命令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．保存模板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单击快速访问工具栏的“保存”按钮</a:t>
            </a:r>
            <a:r>
              <a:rPr lang="en-US" altLang="zh-CN" dirty="0"/>
              <a:t> </a:t>
            </a:r>
            <a:r>
              <a:rPr lang="zh-CN" altLang="zh-CN" dirty="0"/>
              <a:t>，弹出“另存为”对话框，在地址栏中定位位置为</a:t>
            </a:r>
            <a:r>
              <a:rPr lang="zh-CN" altLang="zh-CN" dirty="0" smtClean="0"/>
              <a:t>“</a:t>
            </a:r>
            <a:r>
              <a:rPr lang="zh-CN" altLang="zh-CN" dirty="0"/>
              <a:t>Ｄ</a:t>
            </a:r>
            <a:r>
              <a:rPr lang="en-US" altLang="zh-CN" dirty="0"/>
              <a:t>:\Word</a:t>
            </a:r>
            <a:r>
              <a:rPr lang="zh-CN" altLang="zh-CN" dirty="0"/>
              <a:t>练习</a:t>
            </a:r>
            <a:r>
              <a:rPr lang="zh-CN" altLang="zh-CN" dirty="0" smtClean="0"/>
              <a:t>”</a:t>
            </a:r>
            <a:r>
              <a:rPr lang="zh-CN" altLang="zh-CN" dirty="0"/>
              <a:t>文件夹，然后单击“保存类型”下拉按钮，并在下拉列表中选择“</a:t>
            </a:r>
            <a:r>
              <a:rPr lang="en-US" altLang="zh-CN" dirty="0"/>
              <a:t>Word</a:t>
            </a:r>
            <a:r>
              <a:rPr lang="zh-CN" altLang="zh-CN" dirty="0"/>
              <a:t>模板”选项。</a:t>
            </a:r>
          </a:p>
        </p:txBody>
      </p:sp>
    </p:spTree>
    <p:extLst>
      <p:ext uri="{BB962C8B-B14F-4D97-AF65-F5344CB8AC3E}">
        <p14:creationId xmlns:p14="http://schemas.microsoft.com/office/powerpoint/2010/main" val="25058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6"/>
            <a:ext cx="8352928" cy="475252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．使用系统自带的样式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在“开始”选项卡→“样式”组中选择所需的样式，如果显示出来的样式没有所需的则单击“其他”按钮。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．快速样式集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用户可以将全文一次性地应用上一种样式，单击“开始”选项卡→“样式”组→“更改样式”按钮</a:t>
            </a:r>
            <a:r>
              <a:rPr lang="en-US" altLang="zh-CN" dirty="0"/>
              <a:t> </a:t>
            </a:r>
            <a:r>
              <a:rPr lang="zh-CN" altLang="zh-CN" dirty="0"/>
              <a:t>→“样式集”命令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224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--</a:t>
            </a:r>
            <a:r>
              <a:rPr lang="en-US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．字符、段落和链接</a:t>
            </a: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样式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zh-CN" dirty="0" smtClean="0"/>
              <a:t>单击</a:t>
            </a:r>
            <a:r>
              <a:rPr lang="zh-CN" altLang="zh-CN" dirty="0"/>
              <a:t>“开始”选项卡→“样式”组的“样式”对话框启动器</a:t>
            </a:r>
            <a:r>
              <a:rPr lang="en-US" altLang="zh-CN" dirty="0"/>
              <a:t> </a:t>
            </a:r>
            <a:r>
              <a:rPr lang="zh-CN" altLang="zh-CN" dirty="0"/>
              <a:t>，弹出“样式”任务窗格。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）字符样式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 </a:t>
            </a:r>
            <a:r>
              <a:rPr lang="zh-CN" altLang="zh-CN" dirty="0"/>
              <a:t>字符样式包含可应用于文本的格式特征，字符样式都标记有字符符号：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）段落样式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 </a:t>
            </a:r>
            <a:r>
              <a:rPr lang="zh-CN" altLang="zh-CN" dirty="0"/>
              <a:t>段落样式包括字符样式包含的一切，但它还控制段落外观的所有方面，段落样式都标记有符号：。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）链接样式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 </a:t>
            </a:r>
            <a:r>
              <a:rPr lang="zh-CN" altLang="zh-CN" dirty="0"/>
              <a:t>链接样式可作为字符样式或段落样式，这取决于您选择的内容。段落样式都标记有符号：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588" y="3573016"/>
            <a:ext cx="255301" cy="2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029871"/>
            <a:ext cx="360009" cy="254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473515"/>
            <a:ext cx="292224" cy="23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13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/>
              <a:t>4</a:t>
            </a:r>
            <a:r>
              <a:rPr lang="zh-CN" altLang="zh-CN" dirty="0"/>
              <a:t>．用户自定义样式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在“样式”任务窗格中单击“新建样式”按钮。</a:t>
            </a:r>
          </a:p>
          <a:p>
            <a:pPr marL="0" indent="0">
              <a:buNone/>
            </a:pPr>
            <a:r>
              <a:rPr lang="en-US" altLang="zh-CN" dirty="0"/>
              <a:t>5</a:t>
            </a:r>
            <a:r>
              <a:rPr lang="zh-CN" altLang="zh-CN" dirty="0"/>
              <a:t>．修改样式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在“样式”任务窗格，单击需修改样式旁的下拉按钮，在菜单中选择“修改</a:t>
            </a:r>
            <a:r>
              <a:rPr lang="en-US" altLang="zh-CN" dirty="0"/>
              <a:t>(M)…</a:t>
            </a:r>
            <a:r>
              <a:rPr lang="zh-CN" altLang="zh-CN" dirty="0"/>
              <a:t>”命令。</a:t>
            </a:r>
          </a:p>
          <a:p>
            <a:pPr marL="0" indent="0">
              <a:buNone/>
            </a:pPr>
            <a:r>
              <a:rPr lang="en-US" altLang="zh-CN" dirty="0"/>
              <a:t>6</a:t>
            </a:r>
            <a:r>
              <a:rPr lang="zh-CN" altLang="zh-CN" dirty="0"/>
              <a:t>．删除样式</a:t>
            </a:r>
          </a:p>
          <a:p>
            <a:pPr marL="0" indent="0">
              <a:buNone/>
            </a:pPr>
            <a:r>
              <a:rPr lang="en-US" altLang="zh-CN" dirty="0"/>
              <a:t>   Word</a:t>
            </a:r>
            <a:r>
              <a:rPr lang="zh-CN" altLang="zh-CN" dirty="0"/>
              <a:t>中不允许删除标准样式，但对于不再需要的用户自定义样式可以删除。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在“样式”菜单中选择“删除</a:t>
            </a:r>
            <a:r>
              <a:rPr lang="en-US" altLang="zh-CN" dirty="0"/>
              <a:t>…</a:t>
            </a:r>
            <a:r>
              <a:rPr lang="zh-CN" altLang="zh-CN" dirty="0"/>
              <a:t>”命令，弹出确认对话框，单击“是”按钮。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7604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/>
              <a:t>--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/>
              <a:t>7</a:t>
            </a:r>
            <a:r>
              <a:rPr lang="zh-CN" altLang="zh-CN" dirty="0"/>
              <a:t>．</a:t>
            </a:r>
            <a:r>
              <a:rPr lang="en-US" altLang="zh-CN" dirty="0"/>
              <a:t>office</a:t>
            </a:r>
            <a:r>
              <a:rPr lang="zh-CN" altLang="zh-CN" dirty="0"/>
              <a:t>主题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单击“页面布局”选项卡→“主题”组→“主题”按钮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8</a:t>
            </a:r>
            <a:r>
              <a:rPr lang="zh-CN" altLang="zh-CN" dirty="0"/>
              <a:t>．使用</a:t>
            </a:r>
            <a:r>
              <a:rPr lang="en-US" altLang="zh-CN" dirty="0"/>
              <a:t>Word</a:t>
            </a:r>
            <a:r>
              <a:rPr lang="zh-CN" altLang="zh-CN" dirty="0"/>
              <a:t>提供的模板新建文档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单击“文件”选项卡→“新建”选项，在“可用模板”区中列出了本机上可用的模板</a:t>
            </a:r>
            <a:r>
              <a:rPr lang="zh-CN" altLang="en-US" dirty="0"/>
              <a:t>，</a:t>
            </a:r>
            <a:r>
              <a:rPr lang="zh-CN" altLang="zh-CN" dirty="0"/>
              <a:t>在“</a:t>
            </a:r>
            <a:r>
              <a:rPr lang="en-US" altLang="zh-CN" dirty="0"/>
              <a:t>Office.com</a:t>
            </a:r>
            <a:r>
              <a:rPr lang="zh-CN" altLang="zh-CN" dirty="0"/>
              <a:t>”区列出了</a:t>
            </a:r>
            <a:r>
              <a:rPr lang="en-US" altLang="zh-CN" dirty="0"/>
              <a:t>Office.com</a:t>
            </a:r>
            <a:r>
              <a:rPr lang="zh-CN" altLang="zh-CN" dirty="0"/>
              <a:t>网站上的各式模板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04452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19256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623888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快速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访问工具栏</a:t>
            </a:r>
            <a:r>
              <a:rPr lang="zh-CN" altLang="zh-CN" dirty="0"/>
              <a:t>：在该工具栏中集成了多个常用的</a:t>
            </a:r>
            <a:r>
              <a:rPr lang="zh-CN" altLang="zh-CN" dirty="0" smtClean="0"/>
              <a:t>按钮</a:t>
            </a:r>
            <a:r>
              <a:rPr lang="zh-CN" altLang="en-US" dirty="0" smtClean="0"/>
              <a:t>。</a:t>
            </a:r>
            <a:r>
              <a:rPr lang="zh-CN" altLang="zh-CN" dirty="0" smtClean="0"/>
              <a:t>“自定义快速访问</a:t>
            </a:r>
            <a:r>
              <a:rPr lang="zh-CN" altLang="zh-CN" dirty="0"/>
              <a:t>工具栏”按钮</a:t>
            </a:r>
            <a:r>
              <a:rPr lang="en-US" altLang="zh-CN" dirty="0"/>
              <a:t> </a:t>
            </a:r>
            <a:r>
              <a:rPr lang="zh-CN" altLang="zh-CN" dirty="0"/>
              <a:t>，用户可以根据需要对工具按钮进行添加和更改。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标题栏</a:t>
            </a:r>
            <a:r>
              <a:rPr lang="zh-CN" altLang="zh-CN" dirty="0"/>
              <a:t>：位于窗口的正上方，用于显示当前应用程序名称和当前文档的名称。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窗口操作按钮</a:t>
            </a:r>
            <a:r>
              <a:rPr lang="zh-CN" altLang="zh-CN" dirty="0"/>
              <a:t>：用于设置窗口的最大化、最小化、关闭窗口。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“文件”选项卡</a:t>
            </a:r>
            <a:r>
              <a:rPr lang="zh-CN" altLang="zh-CN" dirty="0"/>
              <a:t>：提供多个对文件的常用操作“保存”、“打开”、“新建”等。</a:t>
            </a: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en-US" altLang="zh-CN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2. Word2010</a:t>
            </a:r>
            <a:r>
              <a:rPr lang="zh-CN" altLang="en-US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窗口组成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8721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en-US" dirty="0"/>
              <a:t>．使用用户自定义的模板新建</a:t>
            </a:r>
            <a:r>
              <a:rPr lang="zh-CN" altLang="en-US" dirty="0" smtClean="0"/>
              <a:t>文档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用户</a:t>
            </a:r>
            <a:r>
              <a:rPr lang="zh-CN" altLang="en-US" dirty="0"/>
              <a:t>直接双击自定义模板的文件图标，打开该模板，即以该模板为效果新建了一个文档。或在</a:t>
            </a:r>
            <a:r>
              <a:rPr lang="en-US" altLang="zh-CN" dirty="0"/>
              <a:t>Word</a:t>
            </a:r>
            <a:r>
              <a:rPr lang="zh-CN" altLang="en-US" dirty="0"/>
              <a:t>窗口中单击“文件”选项卡→“新建”选项的“可用模板”区中选择“我的模板”。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40518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．用户自定义模板</a:t>
            </a:r>
            <a:b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zh-CN" sz="28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72816"/>
            <a:ext cx="8352928" cy="475252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新建</a:t>
            </a:r>
            <a:r>
              <a:rPr lang="zh-CN" altLang="zh-CN" dirty="0"/>
              <a:t>“空白文档”，模板的编辑方法和普通文档的几乎一样，编辑完后，保存的文件扩展名为</a:t>
            </a:r>
            <a:r>
              <a:rPr lang="en-US" altLang="zh-CN" dirty="0"/>
              <a:t>.</a:t>
            </a:r>
            <a:r>
              <a:rPr lang="en-US" altLang="zh-CN" dirty="0" err="1"/>
              <a:t>dotx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800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lnSpc>
                <a:spcPct val="110000"/>
              </a:lnSpc>
              <a:spcBef>
                <a:spcPct val="20000"/>
              </a:spcBef>
            </a:pPr>
            <a:r>
              <a:rPr lang="zh-CN" altLang="zh-CN" dirty="0"/>
              <a:t>三、知识技能要点</a:t>
            </a:r>
            <a:r>
              <a:rPr lang="en-US" altLang="zh-CN" dirty="0" smtClean="0"/>
              <a:t>--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11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．修改已有的</a:t>
            </a: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模板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双击</a:t>
            </a:r>
            <a:r>
              <a:rPr lang="zh-CN" altLang="zh-CN" dirty="0"/>
              <a:t>模板文件的图标或单击“文件”选项卡→“打开”按钮</a:t>
            </a:r>
            <a:r>
              <a:rPr lang="en-US" altLang="zh-CN" dirty="0"/>
              <a:t> </a:t>
            </a:r>
            <a:r>
              <a:rPr lang="zh-CN" altLang="zh-CN" dirty="0"/>
              <a:t>，在“打开”对话框中同样定位到“</a:t>
            </a:r>
            <a:r>
              <a:rPr lang="en-US" altLang="zh-CN" dirty="0"/>
              <a:t>…Microsoft\Templates</a:t>
            </a:r>
            <a:r>
              <a:rPr lang="zh-CN" altLang="zh-CN" dirty="0"/>
              <a:t>”文件夹，选择所要修改的模板后单击“打开”按钮。在编辑窗口中对模板进行修改，修改后以原名保存或者另存。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486533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3.8  </a:t>
            </a:r>
            <a:r>
              <a:rPr lang="zh-CN" altLang="zh-CN" sz="3600" dirty="0"/>
              <a:t>制作批量工资条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43568" y="24621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49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43568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475656" y="2348880"/>
            <a:ext cx="6264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创建主文档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75656" y="306982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组织数据源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475656" y="3713117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邮件合并</a:t>
            </a:r>
          </a:p>
        </p:txBody>
      </p:sp>
    </p:spTree>
    <p:extLst>
      <p:ext uri="{BB962C8B-B14F-4D97-AF65-F5344CB8AC3E}">
        <p14:creationId xmlns:p14="http://schemas.microsoft.com/office/powerpoint/2010/main" val="1948870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</a:t>
            </a:r>
            <a:r>
              <a:rPr lang="zh-CN" altLang="en-US" sz="3600" dirty="0"/>
              <a:t>操作</a:t>
            </a:r>
            <a:r>
              <a:rPr lang="zh-CN" altLang="zh-CN" sz="3600" dirty="0"/>
              <a:t>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475252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）利用</a:t>
            </a:r>
            <a:r>
              <a:rPr lang="en-US" altLang="zh-CN" dirty="0"/>
              <a:t>Word</a:t>
            </a:r>
            <a:r>
              <a:rPr lang="zh-CN" altLang="zh-CN" dirty="0"/>
              <a:t>的表格功能制作如图</a:t>
            </a:r>
            <a:r>
              <a:rPr lang="en-US" altLang="zh-CN" dirty="0"/>
              <a:t>3-11</a:t>
            </a:r>
            <a:r>
              <a:rPr lang="zh-CN" altLang="zh-CN" dirty="0"/>
              <a:t>的表格，文件名为“主文档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）制作如图</a:t>
            </a:r>
            <a:r>
              <a:rPr lang="en-US" altLang="zh-CN" dirty="0"/>
              <a:t>3-12</a:t>
            </a:r>
            <a:r>
              <a:rPr lang="zh-CN" altLang="zh-CN" dirty="0"/>
              <a:t>所示的文档，文件名为“工资清单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）利用</a:t>
            </a:r>
            <a:r>
              <a:rPr lang="en-US" altLang="zh-CN" dirty="0"/>
              <a:t>Word</a:t>
            </a:r>
            <a:r>
              <a:rPr lang="zh-CN" altLang="zh-CN" dirty="0"/>
              <a:t>邮件合并功能，以“主文档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”为邮件合并的主控文档，以“工资清单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”为数据源，将邮件合并后的结果保存为“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广州正和公司工资条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</a:t>
            </a:r>
            <a:r>
              <a:rPr lang="zh-CN" altLang="en-US" dirty="0"/>
              <a:t>，效果如图</a:t>
            </a:r>
            <a:r>
              <a:rPr lang="en-US" altLang="zh-CN" dirty="0"/>
              <a:t>3-13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098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3.8  </a:t>
            </a:r>
            <a:r>
              <a:rPr lang="zh-CN" altLang="zh-CN" sz="3600" dirty="0"/>
              <a:t>制作批量工资</a:t>
            </a:r>
            <a:r>
              <a:rPr lang="zh-CN" altLang="zh-CN" sz="3600" dirty="0" smtClean="0"/>
              <a:t>条</a:t>
            </a:r>
            <a:r>
              <a:rPr lang="en-US" altLang="zh-CN" sz="3600" dirty="0" smtClean="0"/>
              <a:t>--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效果图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2088232" cy="477366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3-11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098" name="图片 1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66850"/>
            <a:ext cx="4866214" cy="59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3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929" y="2119103"/>
            <a:ext cx="4320480" cy="15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3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09550"/>
            <a:ext cx="3384376" cy="296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2"/>
          <p:cNvSpPr txBox="1">
            <a:spLocks/>
          </p:cNvSpPr>
          <p:nvPr/>
        </p:nvSpPr>
        <p:spPr bwMode="gray">
          <a:xfrm>
            <a:off x="467544" y="2207773"/>
            <a:ext cx="2088232" cy="47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400" b="1" kern="0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400" b="1" kern="0" dirty="0" smtClean="0">
                <a:latin typeface="楷体_GB2312" pitchFamily="49" charset="-122"/>
                <a:ea typeface="楷体_GB2312" pitchFamily="49" charset="-122"/>
              </a:rPr>
              <a:t>3-12</a:t>
            </a:r>
            <a:endParaRPr lang="zh-CN" altLang="zh-CN" sz="2400" b="1" kern="0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FontTx/>
              <a:buNone/>
            </a:pPr>
            <a:endParaRPr lang="zh-CN" altLang="zh-CN" sz="2400" b="1" kern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gray">
          <a:xfrm>
            <a:off x="467544" y="3962400"/>
            <a:ext cx="2088232" cy="47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zh-CN" altLang="en-US" sz="2400" b="1" kern="0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400" b="1" kern="0" dirty="0" smtClean="0">
                <a:latin typeface="楷体_GB2312" pitchFamily="49" charset="-122"/>
                <a:ea typeface="楷体_GB2312" pitchFamily="49" charset="-122"/>
              </a:rPr>
              <a:t>3-13</a:t>
            </a:r>
            <a:endParaRPr lang="zh-CN" altLang="zh-CN" sz="2400" b="1" kern="0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FontTx/>
              <a:buNone/>
            </a:pPr>
            <a:endParaRPr lang="zh-CN" altLang="zh-CN" sz="2400" b="1" kern="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0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475252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．创建主文档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首先在</a:t>
            </a:r>
            <a:r>
              <a:rPr lang="en-US" altLang="zh-CN" dirty="0"/>
              <a:t>Word</a:t>
            </a:r>
            <a:r>
              <a:rPr lang="zh-CN" altLang="zh-CN" dirty="0"/>
              <a:t>中创建如图</a:t>
            </a:r>
            <a:r>
              <a:rPr lang="en-US" altLang="zh-CN" dirty="0"/>
              <a:t>3-11</a:t>
            </a:r>
            <a:r>
              <a:rPr lang="zh-CN" altLang="zh-CN" dirty="0"/>
              <a:t>所示的主控文档，表格的第一行为标题，第二行为空，保存为“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主文档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．组织数据源</a:t>
            </a:r>
          </a:p>
          <a:p>
            <a:pPr marL="0" indent="0">
              <a:buNone/>
            </a:pPr>
            <a:r>
              <a:rPr lang="zh-CN" altLang="zh-CN" dirty="0"/>
              <a:t>在</a:t>
            </a:r>
            <a:r>
              <a:rPr lang="en-US" altLang="zh-CN" dirty="0"/>
              <a:t>Word</a:t>
            </a:r>
            <a:r>
              <a:rPr lang="zh-CN" altLang="zh-CN" dirty="0"/>
              <a:t>中创建如图</a:t>
            </a:r>
            <a:r>
              <a:rPr lang="en-US" altLang="zh-CN" dirty="0"/>
              <a:t>3-12</a:t>
            </a:r>
            <a:r>
              <a:rPr lang="zh-CN" altLang="zh-CN" dirty="0"/>
              <a:t>所示的数据源，保存为“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工资清单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798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二、操作</a:t>
            </a:r>
            <a:r>
              <a:rPr lang="zh-CN" altLang="zh-CN" sz="3600" dirty="0" smtClean="0"/>
              <a:t>过程</a:t>
            </a:r>
            <a:r>
              <a:rPr lang="en-US" altLang="zh-CN" sz="3600" dirty="0" smtClean="0"/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．邮件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合并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256584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．邮件合并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）打开主文档，单击“邮件”选项卡→“开始邮件合并”组→“开始邮件合并”按钮</a:t>
            </a:r>
            <a:r>
              <a:rPr lang="en-US" altLang="zh-CN" dirty="0"/>
              <a:t> </a:t>
            </a:r>
            <a:r>
              <a:rPr lang="zh-CN" altLang="zh-CN" dirty="0"/>
              <a:t>。从弹出的菜单中选择“目录</a:t>
            </a:r>
            <a:r>
              <a:rPr lang="en-US" altLang="zh-CN" dirty="0"/>
              <a:t>(D)</a:t>
            </a:r>
            <a:r>
              <a:rPr lang="zh-CN" altLang="zh-CN" dirty="0"/>
              <a:t>”命令。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）在“开始邮件合并”组单击“选择收件人”按钮</a:t>
            </a:r>
            <a:r>
              <a:rPr lang="en-US" altLang="zh-CN" dirty="0"/>
              <a:t> </a:t>
            </a:r>
            <a:r>
              <a:rPr lang="zh-CN" altLang="zh-CN" dirty="0"/>
              <a:t>，从弹出的菜单中选择“使用现有列表</a:t>
            </a:r>
            <a:r>
              <a:rPr lang="en-US" altLang="zh-CN" dirty="0"/>
              <a:t>(E)…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）使用“编写和插入域”组“插入合并域”按钮，在主文档的相应位置插入“编号”、“姓名”等合并域。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3562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</a:t>
            </a:r>
            <a:r>
              <a:rPr lang="zh-CN" altLang="zh-CN" dirty="0" smtClean="0"/>
              <a:t>过程</a:t>
            </a:r>
            <a:r>
              <a:rPr lang="en-US" altLang="zh-CN" dirty="0" smtClean="0"/>
              <a:t>--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．邮件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合并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）单击“完成”组→“完成并合并”按钮 ，在弹出的菜单中选择“编辑单个文档”命令，打开“合并到新文档”对话框。选择“合并记录”为“全部”，单击“确定”按钮，完成邮件合并。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）完成合并后保存为“广州正和公司工资条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004143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576064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．邮件合并的概念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邮件</a:t>
            </a:r>
            <a:r>
              <a:rPr lang="zh-CN" altLang="zh-CN" dirty="0">
                <a:solidFill>
                  <a:srgbClr val="FF0000"/>
                </a:solidFill>
              </a:rPr>
              <a:t>合并是将两个基本元素（主文档和数据源）合并成一个新文档。</a:t>
            </a:r>
            <a:r>
              <a:rPr lang="zh-CN" altLang="zh-CN" dirty="0"/>
              <a:t>主文档包含了文件中相同部分的内容，如信函的正文、工资条的标题行。数据源是多条记录的数据集，用来存放变动文本内容，如信函中客户的姓名、地址等。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．邮件合并的步骤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）创建主文档。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）组织数据源。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）邮件合并</a:t>
            </a:r>
            <a:r>
              <a:rPr lang="zh-CN" altLang="zh-CN" dirty="0" smtClean="0"/>
              <a:t>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．制作批量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信函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en-US" dirty="0" smtClean="0"/>
              <a:t>参考“批量工资条”案例</a:t>
            </a: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4198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19256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功能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区选项卡：</a:t>
            </a:r>
            <a:r>
              <a:rPr lang="zh-CN" altLang="zh-CN" dirty="0"/>
              <a:t>单击功能区选项卡即可打开该功能区的各个常用操作按钮。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功能区组：</a:t>
            </a:r>
            <a:r>
              <a:rPr lang="zh-CN" altLang="zh-CN" dirty="0"/>
              <a:t>单击一个功能区选项卡即可打开该功能区的多个功能区组。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隐藏功能区：</a:t>
            </a:r>
            <a:r>
              <a:rPr lang="zh-CN" altLang="zh-CN" dirty="0"/>
              <a:t>单击它即可隐藏功能区组。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帮助按钮：</a:t>
            </a:r>
            <a:r>
              <a:rPr lang="zh-CN" altLang="zh-CN" dirty="0"/>
              <a:t>单击可打开相应的</a:t>
            </a:r>
            <a:r>
              <a:rPr lang="en-US" altLang="zh-CN" dirty="0"/>
              <a:t>word</a:t>
            </a:r>
            <a:r>
              <a:rPr lang="zh-CN" altLang="zh-CN" dirty="0"/>
              <a:t>帮助文件。</a:t>
            </a:r>
          </a:p>
          <a:p>
            <a:pPr marL="0" indent="0">
              <a:buNone/>
            </a:pPr>
            <a:r>
              <a:rPr lang="zh-CN" altLang="zh-CN" dirty="0"/>
              <a:t>标尺：用英寸或其他度量单位标记的屏幕刻度尺，用于更改段落缩进、重设页边距以及调整列宽。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编辑区：</a:t>
            </a:r>
            <a:r>
              <a:rPr lang="zh-CN" altLang="zh-CN" dirty="0"/>
              <a:t>在</a:t>
            </a:r>
            <a:r>
              <a:rPr lang="en-US" altLang="zh-CN" dirty="0"/>
              <a:t>Word</a:t>
            </a:r>
            <a:r>
              <a:rPr lang="zh-CN" altLang="zh-CN" dirty="0"/>
              <a:t>界面中的大块空白部分是编辑区域，在此区域</a:t>
            </a:r>
            <a:r>
              <a:rPr lang="zh-CN" altLang="zh-CN" dirty="0" smtClean="0"/>
              <a:t>可</a:t>
            </a:r>
            <a:r>
              <a:rPr lang="zh-CN" altLang="en-US" dirty="0"/>
              <a:t>进行</a:t>
            </a:r>
            <a:r>
              <a:rPr lang="zh-CN" altLang="zh-CN" dirty="0" smtClean="0"/>
              <a:t>输入</a:t>
            </a:r>
            <a:r>
              <a:rPr lang="zh-CN" altLang="zh-CN" dirty="0"/>
              <a:t>、删除、修改等操作。</a:t>
            </a:r>
          </a:p>
          <a:p>
            <a:pPr marL="0" indent="0">
              <a:buNone/>
            </a:pPr>
            <a:endParaRPr lang="zh-CN" altLang="zh-CN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2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200" dirty="0">
                <a:solidFill>
                  <a:srgbClr val="000066"/>
                </a:solidFill>
              </a:rPr>
              <a:t>--</a:t>
            </a:r>
            <a:r>
              <a:rPr lang="en-US" altLang="zh-CN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2. Word2010</a:t>
            </a:r>
            <a:r>
              <a:rPr lang="zh-CN" altLang="en-US" sz="32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窗口组成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870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--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352928" cy="518457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．制作批量信封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）用</a:t>
            </a:r>
            <a:r>
              <a:rPr lang="en-US" altLang="zh-CN" dirty="0"/>
              <a:t>Excel</a:t>
            </a:r>
            <a:r>
              <a:rPr lang="zh-CN" altLang="zh-CN" dirty="0"/>
              <a:t>建立收件人信息文档。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）设计信封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/>
              <a:t>方法１：此方法用于创建单个信封，新建一个空白文档，单击“邮件”选项卡→“创建”组→“信封”命令按钮</a:t>
            </a:r>
            <a:r>
              <a:rPr lang="en-US" altLang="zh-CN" dirty="0"/>
              <a:t> </a:t>
            </a:r>
            <a:r>
              <a:rPr lang="zh-CN" altLang="zh-CN" dirty="0"/>
              <a:t>或单击“邮件”选项卡→“开始邮件合并”组→“开始邮件合并”按钮</a:t>
            </a:r>
            <a:r>
              <a:rPr lang="en-US" altLang="zh-CN" dirty="0"/>
              <a:t> </a:t>
            </a:r>
            <a:r>
              <a:rPr lang="zh-CN" altLang="zh-CN" dirty="0"/>
              <a:t>→“信封”命令。</a:t>
            </a:r>
          </a:p>
          <a:p>
            <a:pPr marL="0" indent="0">
              <a:buNone/>
            </a:pPr>
            <a:r>
              <a:rPr lang="zh-CN" altLang="zh-CN" dirty="0" smtClean="0"/>
              <a:t>方法</a:t>
            </a:r>
            <a:r>
              <a:rPr lang="en-US" altLang="zh-CN" dirty="0" smtClean="0"/>
              <a:t>2</a:t>
            </a:r>
            <a:r>
              <a:rPr lang="zh-CN" altLang="zh-CN" dirty="0" smtClean="0"/>
              <a:t>：</a:t>
            </a:r>
            <a:r>
              <a:rPr lang="zh-CN" altLang="zh-CN" dirty="0"/>
              <a:t>此方法可以创建单个信封也可以创建批量信封。新建一个空白文档，单击“邮件”选项卡→“创建”组→“中文信封”按钮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394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--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制作批量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信封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/>
              <a:t>打开“信封制作向导”对话框。如图</a:t>
            </a:r>
            <a:r>
              <a:rPr lang="en-US" altLang="zh-CN" dirty="0"/>
              <a:t>3-116</a:t>
            </a:r>
            <a:r>
              <a:rPr lang="zh-CN" altLang="zh-CN" dirty="0"/>
              <a:t>所示。按向导步骤进行操作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zh-CN" dirty="0"/>
              <a:t>）“开始”步骤，单击“下一步”按钮。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）进入“信封样式”步骤，选择信封样式等效果。单击“下一步”按钮。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）进入“信封数量”步骤，由于之前已创建地址簿文件，选择“基于地址簿文件，生成批量信封”，如果之前没有地址簿文件，则选择“键入收信人信息，生成单个信封”，单击“下一步”按钮。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7149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/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．制作批量信封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4</a:t>
            </a:r>
            <a:r>
              <a:rPr lang="zh-CN" altLang="en-US" dirty="0"/>
              <a:t>）进入“收信人信息”步骤，单击“选择地址簿”按钮，弹出“打开”对话框，定位“客户通迅地址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en-US" altLang="zh-CN" dirty="0"/>
              <a:t>”</a:t>
            </a:r>
            <a:r>
              <a:rPr lang="zh-CN" altLang="en-US" dirty="0"/>
              <a:t>文件。</a:t>
            </a:r>
          </a:p>
          <a:p>
            <a:pPr marL="0" indent="0">
              <a:buNone/>
            </a:pPr>
            <a:r>
              <a:rPr lang="zh-CN" altLang="en-US" dirty="0"/>
              <a:t>单击“打开”按钮后，回到“收信人信息”步骤。对“收信人”的“姓名”、“称谓”等分别添加对应项，单击“下一步”按钮。</a:t>
            </a:r>
          </a:p>
          <a:p>
            <a:pPr marL="0" indent="0">
              <a:buNone/>
            </a:pPr>
            <a:r>
              <a:rPr lang="en-US" altLang="zh-CN" dirty="0"/>
              <a:t>5</a:t>
            </a:r>
            <a:r>
              <a:rPr lang="zh-CN" altLang="en-US" dirty="0"/>
              <a:t>）进入“寄信人信息”步骤，在各个输入框输入寄信人信息，单击“下一步”按钮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417385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--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4</a:t>
            </a:r>
            <a:r>
              <a:rPr lang="zh-CN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．制作批量信封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6</a:t>
            </a:r>
            <a:r>
              <a:rPr lang="zh-CN" altLang="en-US" dirty="0"/>
              <a:t>）进入“完成”步骤，单击“完成”按钮。在新文档中产生了批量信封，对生成的信封保存为“客户信封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06842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000">
                <a:ea typeface="宋体" charset="-122"/>
              </a:rPr>
              <a:t>Thank You!</a:t>
            </a: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507288" cy="5040560"/>
          </a:xfrm>
          <a:noFill/>
          <a:ln>
            <a:noFill/>
          </a:ln>
        </p:spPr>
        <p:txBody>
          <a:bodyPr/>
          <a:lstStyle/>
          <a:p>
            <a:pPr marL="0" indent="0" algn="just">
              <a:buNone/>
            </a:pPr>
            <a:r>
              <a:rPr lang="en-US" altLang="zh-CN" sz="2600" b="1" kern="1200" dirty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2. Word2010</a:t>
            </a:r>
            <a:r>
              <a:rPr lang="zh-CN" altLang="en-US" sz="2600" b="1" kern="1200" dirty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窗口组成</a:t>
            </a:r>
          </a:p>
          <a:p>
            <a:pPr marL="0" indent="0">
              <a:buNone/>
            </a:pP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状态栏：</a:t>
            </a:r>
            <a:r>
              <a:rPr lang="zh-CN" altLang="zh-CN" sz="2600" b="1" dirty="0"/>
              <a:t>位于窗口的下边缘，用于显示当前编辑窗口的状态信息，例如，总页数、当前页码、字数、插入</a:t>
            </a:r>
            <a:r>
              <a:rPr lang="en-US" altLang="zh-CN" sz="2600" b="1" dirty="0"/>
              <a:t>/</a:t>
            </a:r>
            <a:r>
              <a:rPr lang="zh-CN" altLang="zh-CN" sz="2600" b="1" dirty="0"/>
              <a:t>改写方式等。</a:t>
            </a:r>
          </a:p>
          <a:p>
            <a:pPr marL="0" indent="0">
              <a:buNone/>
            </a:pP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滚动条：</a:t>
            </a:r>
            <a:r>
              <a:rPr lang="zh-CN" altLang="zh-CN" sz="2600" b="1" dirty="0"/>
              <a:t>用于移动文档视图的滑块，可以将文档横向、纵向移动，快速显示屏幕内容。</a:t>
            </a:r>
          </a:p>
          <a:p>
            <a:pPr marL="0" indent="0">
              <a:buNone/>
            </a:pP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视图按钮：</a:t>
            </a:r>
            <a:r>
              <a:rPr lang="zh-CN" altLang="zh-CN" sz="2600" b="1" dirty="0"/>
              <a:t>有</a:t>
            </a:r>
            <a:r>
              <a:rPr lang="en-US" altLang="zh-CN" sz="2600" b="1" dirty="0"/>
              <a:t>5</a:t>
            </a:r>
            <a:r>
              <a:rPr lang="zh-CN" altLang="zh-CN" sz="2600" b="1" dirty="0"/>
              <a:t>个视图</a:t>
            </a:r>
            <a:r>
              <a:rPr lang="zh-CN" altLang="zh-CN" sz="2600" b="1" dirty="0" smtClean="0"/>
              <a:t>按钮，</a:t>
            </a:r>
            <a:r>
              <a:rPr lang="zh-CN" altLang="zh-CN" sz="2600" b="1" dirty="0"/>
              <a:t>分别表示页面视图、阅读版式视图、</a:t>
            </a:r>
            <a:r>
              <a:rPr lang="en-US" altLang="zh-CN" sz="2600" b="1" dirty="0"/>
              <a:t>Web</a:t>
            </a:r>
            <a:r>
              <a:rPr lang="zh-CN" altLang="zh-CN" sz="2600" b="1" dirty="0"/>
              <a:t>版式视图、大纲视图、草稿。单击需要显示的按钮，可用不同视图窗口显示文档内容</a:t>
            </a:r>
            <a:r>
              <a:rPr lang="zh-CN" altLang="zh-CN" sz="2600" b="1" dirty="0" smtClean="0"/>
              <a:t>。</a:t>
            </a:r>
            <a:endParaRPr lang="en-US" altLang="zh-CN" sz="2600" b="1" dirty="0" smtClean="0"/>
          </a:p>
          <a:p>
            <a:pPr marL="0" indent="0">
              <a:buNone/>
            </a:pPr>
            <a:r>
              <a:rPr lang="zh-CN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显示</a:t>
            </a: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比例：</a:t>
            </a:r>
            <a:r>
              <a:rPr lang="zh-CN" altLang="zh-CN" sz="2600" b="1" dirty="0"/>
              <a:t>用于设置文档编辑区域的显示比例，用户可以通过拖动滑块来进行方便快捷的调整。</a:t>
            </a: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28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2800" dirty="0">
                <a:solidFill>
                  <a:srgbClr val="000066"/>
                </a:solidFill>
              </a:rPr>
              <a:t>--</a:t>
            </a:r>
            <a:r>
              <a:rPr lang="en-US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2. Word2010</a:t>
            </a:r>
            <a:r>
              <a:rPr lang="zh-CN" altLang="en-US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窗口组成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3634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1556791"/>
            <a:ext cx="8352928" cy="5101651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一：新建空白文档</a:t>
            </a:r>
          </a:p>
          <a:p>
            <a:pPr marL="0" indent="0">
              <a:buNone/>
            </a:pPr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单击</a:t>
            </a:r>
            <a:r>
              <a:rPr lang="zh-CN" altLang="zh-CN" sz="2400" b="1" dirty="0"/>
              <a:t>“文件”选项卡，再单击“新建”选项，双击“可用模板”区的“空白文档”按钮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，即可创建一个空白文档</a:t>
            </a:r>
            <a:r>
              <a:rPr lang="zh-CN" altLang="zh-CN" sz="2400" b="1" dirty="0" smtClean="0"/>
              <a:t>，或</a:t>
            </a:r>
            <a:r>
              <a:rPr lang="zh-CN" altLang="zh-CN" sz="2400" b="1" dirty="0"/>
              <a:t>按快捷键</a:t>
            </a:r>
            <a:r>
              <a:rPr lang="en-US" altLang="zh-CN" sz="2400" b="1" dirty="0" err="1"/>
              <a:t>Ctrl+N</a:t>
            </a:r>
            <a:r>
              <a:rPr lang="zh-CN" altLang="zh-CN" sz="2400" b="1" dirty="0"/>
              <a:t>。</a:t>
            </a:r>
          </a:p>
          <a:p>
            <a:pPr marL="0" indent="0">
              <a:buNone/>
            </a:pPr>
            <a:r>
              <a:rPr lang="zh-CN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二：根据现有内容新建。</a:t>
            </a:r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）单击“文件”选项卡→“新建”→“根据现有文档新建”按钮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。</a:t>
            </a:r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）在“根据现有文档新建”对话框中定位于现有文档所在的路径后选择该文档，单击“新建</a:t>
            </a:r>
            <a:r>
              <a:rPr lang="en-US" altLang="zh-CN" sz="2400" b="1" dirty="0"/>
              <a:t>(C)</a:t>
            </a:r>
            <a:r>
              <a:rPr lang="zh-CN" altLang="zh-CN" sz="2400" b="1" dirty="0"/>
              <a:t>”按钮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）此时打开了选择的</a:t>
            </a:r>
            <a:r>
              <a:rPr lang="en-US" altLang="zh-CN" sz="2400" b="1" dirty="0"/>
              <a:t>Word</a:t>
            </a:r>
            <a:r>
              <a:rPr lang="zh-CN" altLang="zh-CN" sz="2400" b="1" dirty="0"/>
              <a:t>文档，根据该文档已有的内容修改文档。</a:t>
            </a:r>
          </a:p>
          <a:p>
            <a:pPr marL="0" indent="0">
              <a:buNone/>
            </a:pPr>
            <a:endParaRPr lang="zh-CN" altLang="zh-CN" sz="2400" b="1" dirty="0"/>
          </a:p>
          <a:p>
            <a:pPr marL="0" indent="0">
              <a:buNone/>
            </a:pPr>
            <a:endParaRPr lang="zh-CN" altLang="zh-CN" sz="2400" b="1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 smtClean="0">
                <a:solidFill>
                  <a:srgbClr val="000066"/>
                </a:solidFill>
              </a:rPr>
              <a:t>--</a:t>
            </a:r>
            <a:r>
              <a:rPr lang="en-US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．新建</a:t>
            </a:r>
            <a:r>
              <a:rPr lang="zh-CN" altLang="zh-CN" sz="3600" kern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文档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24961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772816"/>
            <a:ext cx="8064896" cy="410445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三：从模板创建文档</a:t>
            </a:r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zh-CN" altLang="zh-CN" dirty="0"/>
              <a:t>单击“文件”选项卡→“新建”选项→“可用模板”区的“样本模板”按钮</a:t>
            </a:r>
            <a:r>
              <a:rPr lang="en-US" altLang="zh-CN" dirty="0"/>
              <a:t> </a:t>
            </a:r>
            <a:r>
              <a:rPr lang="zh-CN" altLang="zh-CN" dirty="0"/>
              <a:t>，以选择计算机上的可用模板。或者是单击</a:t>
            </a:r>
            <a:r>
              <a:rPr lang="en-US" altLang="zh-CN" dirty="0"/>
              <a:t>Office.com</a:t>
            </a:r>
            <a:r>
              <a:rPr lang="zh-CN" altLang="zh-CN" dirty="0"/>
              <a:t>区的其中一个链接下载</a:t>
            </a:r>
            <a:r>
              <a:rPr lang="en-US" altLang="zh-CN" dirty="0"/>
              <a:t>Office.com</a:t>
            </a:r>
            <a:r>
              <a:rPr lang="zh-CN" altLang="zh-CN" dirty="0"/>
              <a:t>列出的模板，这时您必须连接到</a:t>
            </a:r>
            <a:r>
              <a:rPr lang="en-US" altLang="zh-CN" dirty="0"/>
              <a:t>Internet</a:t>
            </a:r>
            <a:r>
              <a:rPr lang="zh-CN" altLang="zh-CN" dirty="0"/>
              <a:t>。最后双击所需的模板。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--</a:t>
            </a:r>
            <a:r>
              <a:rPr lang="en-US" altLang="zh-CN" sz="36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3</a:t>
            </a:r>
            <a:r>
              <a:rPr lang="zh-CN" altLang="zh-CN" sz="36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．新建文档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8557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772816"/>
            <a:ext cx="8064896" cy="4104457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输入</a:t>
            </a:r>
            <a:r>
              <a:rPr lang="zh-CN" altLang="zh-CN" b="1" dirty="0"/>
              <a:t>文本前，首先要确定光标的位置，然后再输入内容。在</a:t>
            </a:r>
            <a:r>
              <a:rPr lang="en-US" altLang="zh-CN" b="1" dirty="0"/>
              <a:t>Word</a:t>
            </a:r>
            <a:r>
              <a:rPr lang="zh-CN" altLang="zh-CN" b="1" dirty="0"/>
              <a:t>中，当插入点到达右边距时，系统会自动换行。当一个段落结束，要开始新的段落时，应按“</a:t>
            </a:r>
            <a:r>
              <a:rPr lang="en-US" altLang="zh-CN" b="1" dirty="0"/>
              <a:t>Enter</a:t>
            </a:r>
            <a:r>
              <a:rPr lang="zh-CN" altLang="zh-CN" b="1" dirty="0"/>
              <a:t>”键（回车键）换行。</a:t>
            </a:r>
          </a:p>
          <a:p>
            <a:pPr marL="0" indent="0">
              <a:buNone/>
            </a:pPr>
            <a:r>
              <a:rPr lang="en-US" altLang="zh-CN" b="1" dirty="0" smtClean="0"/>
              <a:t>    Word</a:t>
            </a:r>
            <a:r>
              <a:rPr lang="zh-CN" altLang="zh-CN" b="1" dirty="0"/>
              <a:t>提供了即</a:t>
            </a:r>
            <a:r>
              <a:rPr lang="zh-CN" altLang="zh-CN" b="1" dirty="0" smtClean="0"/>
              <a:t>点</a:t>
            </a:r>
            <a:r>
              <a:rPr lang="zh-CN" altLang="zh-CN" b="1" dirty="0"/>
              <a:t>即输的功能，移动鼠标至文档的任意位置单击鼠标，即可改变插入点位置，在新位置输入文本。</a:t>
            </a:r>
          </a:p>
          <a:p>
            <a:pPr marL="0" indent="0">
              <a:buNone/>
            </a:pPr>
            <a:endParaRPr lang="zh-CN" altLang="zh-CN" b="1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 smtClean="0">
                <a:solidFill>
                  <a:srgbClr val="000066"/>
                </a:solidFill>
              </a:rPr>
              <a:t>--</a:t>
            </a:r>
            <a:r>
              <a:rPr lang="en-US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．文本的输入与</a:t>
            </a:r>
            <a:r>
              <a:rPr lang="zh-CN" altLang="zh-CN" sz="2800" kern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修改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207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35045"/>
            <a:ext cx="8229600" cy="707886"/>
          </a:xfr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　</a:t>
            </a:r>
            <a:r>
              <a:rPr lang="zh-CN" altLang="zh-CN" dirty="0"/>
              <a:t>文字处理软件</a:t>
            </a:r>
            <a:r>
              <a:rPr lang="en-US" altLang="zh-CN" dirty="0"/>
              <a:t>Word 2010</a:t>
            </a:r>
            <a:endParaRPr lang="zh-CN" altLang="zh-CN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12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gray">
          <a:xfrm>
            <a:off x="1763688" y="2319263"/>
            <a:ext cx="56696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dirty="0"/>
              <a:t>3.1 </a:t>
            </a:r>
            <a:r>
              <a:rPr lang="zh-CN" altLang="en-US" dirty="0"/>
              <a:t>编写一篇关于公司简介的</a:t>
            </a:r>
            <a:r>
              <a:rPr lang="en-US" altLang="zh-CN" dirty="0"/>
              <a:t>Word</a:t>
            </a:r>
            <a:r>
              <a:rPr lang="zh-CN" altLang="en-US" dirty="0"/>
              <a:t>文档</a:t>
            </a:r>
            <a:endParaRPr lang="zh-CN" altLang="zh-CN" dirty="0"/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gray">
          <a:xfrm>
            <a:off x="1763688" y="3009255"/>
            <a:ext cx="5021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dirty="0"/>
              <a:t>3.2 </a:t>
            </a:r>
            <a:r>
              <a:rPr lang="zh-CN" altLang="en-US" dirty="0"/>
              <a:t>编辑公司简介的</a:t>
            </a:r>
            <a:r>
              <a:rPr lang="en-US" altLang="zh-CN" dirty="0"/>
              <a:t>Word</a:t>
            </a:r>
            <a:r>
              <a:rPr lang="zh-CN" altLang="en-US" dirty="0"/>
              <a:t>文档</a:t>
            </a:r>
            <a:endParaRPr lang="zh-CN" altLang="zh-CN" dirty="0"/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ltGray">
          <a:xfrm>
            <a:off x="1066448" y="239567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invGray">
          <a:xfrm>
            <a:off x="1067961" y="305245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gray">
          <a:xfrm>
            <a:off x="1084212" y="371089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invGray">
          <a:xfrm>
            <a:off x="1084212" y="44185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20">
            <a:hlinkClick r:id="rId4" action="ppaction://hlinksldjump"/>
          </p:cNvPr>
          <p:cNvSpPr txBox="1">
            <a:spLocks noChangeArrowheads="1"/>
          </p:cNvSpPr>
          <p:nvPr/>
        </p:nvSpPr>
        <p:spPr bwMode="gray">
          <a:xfrm>
            <a:off x="1763688" y="3767988"/>
            <a:ext cx="54536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dirty="0"/>
              <a:t>3.3 </a:t>
            </a:r>
            <a:r>
              <a:rPr lang="zh-CN" altLang="en-US" dirty="0"/>
              <a:t>排版一份关于公司合同的</a:t>
            </a:r>
            <a:r>
              <a:rPr lang="en-US" altLang="zh-CN" dirty="0"/>
              <a:t>Word</a:t>
            </a:r>
            <a:r>
              <a:rPr lang="zh-CN" altLang="en-US" dirty="0"/>
              <a:t>文档</a:t>
            </a:r>
            <a:endParaRPr lang="zh-CN" altLang="zh-CN" dirty="0"/>
          </a:p>
        </p:txBody>
      </p:sp>
      <p:sp>
        <p:nvSpPr>
          <p:cNvPr id="16" name="Text Box 20">
            <a:hlinkClick r:id="rId5" action="ppaction://hlinksldjump"/>
          </p:cNvPr>
          <p:cNvSpPr txBox="1">
            <a:spLocks noChangeArrowheads="1"/>
          </p:cNvSpPr>
          <p:nvPr/>
        </p:nvSpPr>
        <p:spPr bwMode="gray">
          <a:xfrm>
            <a:off x="1765512" y="4442604"/>
            <a:ext cx="50197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dirty="0"/>
              <a:t>3.4 </a:t>
            </a:r>
            <a:r>
              <a:rPr lang="zh-CN" altLang="en-US" dirty="0"/>
              <a:t>打印公司简介的</a:t>
            </a:r>
            <a:r>
              <a:rPr lang="en-US" altLang="zh-CN" dirty="0"/>
              <a:t>Word</a:t>
            </a:r>
            <a:r>
              <a:rPr lang="zh-CN" altLang="en-US" dirty="0"/>
              <a:t>文档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67967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1658405"/>
            <a:ext cx="3302000" cy="3744416"/>
          </a:xfrm>
          <a:noFill/>
          <a:ln w="12700">
            <a:noFill/>
          </a:ln>
          <a:effectLst>
            <a:outerShdw blurRad="50800" dist="50800" dir="5400000" algn="ctr" rotWithShape="0">
              <a:srgbClr val="F67EE8"/>
            </a:outerShdw>
          </a:effectLst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光标</a:t>
            </a:r>
            <a:r>
              <a:rPr lang="zh-CN" altLang="zh-CN" dirty="0"/>
              <a:t>移动的方法除了移动鼠标的方法外，还可以通过键盘的编辑键进行，如表</a:t>
            </a:r>
            <a:r>
              <a:rPr lang="en-US" altLang="zh-CN" dirty="0"/>
              <a:t>3-1</a:t>
            </a:r>
            <a:r>
              <a:rPr lang="zh-CN" altLang="zh-CN" dirty="0"/>
              <a:t>所示</a:t>
            </a:r>
            <a:r>
              <a:rPr lang="zh-CN" altLang="zh-CN" dirty="0"/>
              <a:t>。</a:t>
            </a:r>
            <a:endParaRPr lang="en-US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b="1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377956" y="1556792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表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3-1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利用键盘编辑键移动光标的方法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7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493766"/>
              </p:ext>
            </p:extLst>
          </p:nvPr>
        </p:nvGraphicFramePr>
        <p:xfrm>
          <a:off x="4218317" y="2132856"/>
          <a:ext cx="4567749" cy="4267200"/>
        </p:xfrm>
        <a:graphic>
          <a:graphicData uri="http://schemas.openxmlformats.org/drawingml/2006/table">
            <a:tbl>
              <a:tblPr/>
              <a:tblGrid>
                <a:gridCol w="1715979"/>
                <a:gridCol w="2851770"/>
              </a:tblGrid>
              <a:tr h="376457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按键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作用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040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←→↑↓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光标往左、右、上、下移动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457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Home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光标移到行首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457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End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光标移到行尾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635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Ctrl+Home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光标移到文件起始处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635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Ctrl+End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光标移到文件结尾处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457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Delete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删除光标右边的内容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635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Backspace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删除光标左边的内容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457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PageUp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上移一屏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635">
                <a:tc>
                  <a:txBody>
                    <a:bodyPr/>
                    <a:lstStyle/>
                    <a:p>
                      <a:pPr marL="0" marR="0" lvl="0" indent="363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PageDown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  <a:cs typeface="Times New Roman" pitchFamily="18" charset="0"/>
                        </a:rPr>
                        <a:t>下移一屏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--</a:t>
            </a:r>
            <a:r>
              <a:rPr lang="en-US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4</a:t>
            </a:r>
            <a:r>
              <a:rPr lang="zh-CN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．文本的输入与修改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3829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064896" cy="4248473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/>
              <a:t>    </a:t>
            </a:r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zh-CN" b="1" dirty="0" smtClean="0"/>
              <a:t>文档</a:t>
            </a:r>
            <a:r>
              <a:rPr lang="zh-CN" altLang="zh-CN" b="1" dirty="0"/>
              <a:t>第一次保存时，系统会弹出“另存为</a:t>
            </a:r>
            <a:r>
              <a:rPr lang="en-US" altLang="zh-CN" b="1" dirty="0"/>
              <a:t>…</a:t>
            </a:r>
            <a:r>
              <a:rPr lang="zh-CN" altLang="zh-CN" b="1" dirty="0"/>
              <a:t>”对话框，以后输入内容后，再需保存，只须单击快速访问工具栏的“保存”按钮</a:t>
            </a:r>
            <a:r>
              <a:rPr lang="en-US" altLang="zh-CN" b="1" dirty="0"/>
              <a:t> </a:t>
            </a:r>
            <a:r>
              <a:rPr lang="zh-CN" altLang="zh-CN" b="1" dirty="0"/>
              <a:t>，或单击“文件”选项卡→“</a:t>
            </a:r>
            <a:r>
              <a:rPr lang="en-US" altLang="zh-CN" b="1" dirty="0"/>
              <a:t> </a:t>
            </a:r>
            <a:r>
              <a:rPr lang="zh-CN" altLang="zh-CN" b="1" dirty="0"/>
              <a:t>保存”命令，系统不会再弹出“另存为”对话框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zh-CN" b="1" dirty="0" smtClean="0"/>
              <a:t>在</a:t>
            </a:r>
            <a:r>
              <a:rPr lang="zh-CN" altLang="zh-CN" b="1" dirty="0"/>
              <a:t>编辑的过程中应养成</a:t>
            </a:r>
            <a:r>
              <a:rPr lang="zh-CN" altLang="zh-CN" b="1" dirty="0">
                <a:solidFill>
                  <a:srgbClr val="FF0000"/>
                </a:solidFill>
              </a:rPr>
              <a:t>经常存盘的习惯</a:t>
            </a:r>
            <a:r>
              <a:rPr lang="zh-CN" altLang="zh-CN" b="1" dirty="0"/>
              <a:t>，以防因机器或系统故障丢失录入信息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 smtClean="0">
                <a:solidFill>
                  <a:srgbClr val="000066"/>
                </a:solidFill>
              </a:rPr>
              <a:t>--</a:t>
            </a:r>
            <a:r>
              <a:rPr lang="en-US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5</a:t>
            </a:r>
            <a:r>
              <a:rPr lang="zh-CN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．保存</a:t>
            </a:r>
            <a:r>
              <a:rPr lang="zh-CN" altLang="zh-CN" sz="2800" kern="1200" dirty="0" smtClean="0">
                <a:solidFill>
                  <a:srgbClr val="000066">
                    <a:lumMod val="60000"/>
                    <a:lumOff val="40000"/>
                  </a:srgbClr>
                </a:solidFill>
              </a:rPr>
              <a:t>文档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3829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064896" cy="424847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en-US" dirty="0" smtClean="0"/>
              <a:t> </a:t>
            </a:r>
            <a:r>
              <a:rPr lang="zh-CN" altLang="zh-CN" dirty="0" smtClean="0"/>
              <a:t>当</a:t>
            </a:r>
            <a:r>
              <a:rPr lang="zh-CN" altLang="zh-CN" dirty="0"/>
              <a:t>用户使用过程中遇到问题时，可以通过单击“帮助”按钮</a:t>
            </a:r>
            <a:r>
              <a:rPr lang="en-US" altLang="zh-CN" dirty="0"/>
              <a:t> </a:t>
            </a:r>
            <a:r>
              <a:rPr lang="zh-CN" altLang="zh-CN" dirty="0"/>
              <a:t>，系统会弹出“</a:t>
            </a:r>
            <a:r>
              <a:rPr lang="en-US" altLang="zh-CN" dirty="0"/>
              <a:t>Word</a:t>
            </a:r>
            <a:r>
              <a:rPr lang="zh-CN" altLang="zh-CN" dirty="0"/>
              <a:t>帮助”窗口，用户可通过在“搜索”框中输入问题，单击“搜索”按钮</a:t>
            </a:r>
            <a:r>
              <a:rPr lang="en-US" altLang="zh-CN" dirty="0"/>
              <a:t> </a:t>
            </a:r>
            <a:r>
              <a:rPr lang="zh-CN" altLang="zh-CN" dirty="0"/>
              <a:t>，</a:t>
            </a:r>
            <a:r>
              <a:rPr lang="en-US" altLang="zh-CN" dirty="0"/>
              <a:t>Word</a:t>
            </a:r>
            <a:r>
              <a:rPr lang="zh-CN" altLang="zh-CN" dirty="0"/>
              <a:t>会根据问题提供帮助。</a:t>
            </a: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40968"/>
            <a:ext cx="2678095" cy="322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28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2800" dirty="0" smtClean="0">
                <a:solidFill>
                  <a:srgbClr val="000066"/>
                </a:solidFill>
              </a:rPr>
              <a:t>--</a:t>
            </a:r>
            <a:r>
              <a:rPr lang="en-US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6</a:t>
            </a:r>
            <a:r>
              <a:rPr lang="zh-CN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．帮助</a:t>
            </a:r>
            <a:r>
              <a:rPr lang="zh-CN" altLang="zh-CN" sz="2800" kern="12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功能</a:t>
            </a:r>
            <a:endParaRPr lang="zh-CN" altLang="en-US" sz="2800" kern="1200" dirty="0">
              <a:solidFill>
                <a:srgbClr val="000066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07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064896" cy="4248473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b="1" dirty="0" smtClean="0"/>
              <a:t>退出</a:t>
            </a:r>
            <a:r>
              <a:rPr lang="en-US" altLang="zh-CN" b="1" dirty="0"/>
              <a:t>Word</a:t>
            </a:r>
            <a:r>
              <a:rPr lang="zh-CN" altLang="zh-CN" b="1" dirty="0"/>
              <a:t>前，应将所建文档保存。如果文档尚未保存，</a:t>
            </a:r>
            <a:r>
              <a:rPr lang="en-US" altLang="zh-CN" b="1" dirty="0"/>
              <a:t>Word</a:t>
            </a:r>
            <a:r>
              <a:rPr lang="zh-CN" altLang="zh-CN" b="1" dirty="0"/>
              <a:t>会在关闭窗口前提示用户保存文件。</a:t>
            </a:r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如果</a:t>
            </a:r>
            <a:r>
              <a:rPr lang="zh-CN" altLang="zh-CN" b="1" dirty="0"/>
              <a:t>只是关闭当前文档，并不退出</a:t>
            </a:r>
            <a:r>
              <a:rPr lang="en-US" altLang="zh-CN" b="1" dirty="0"/>
              <a:t>Word</a:t>
            </a:r>
            <a:r>
              <a:rPr lang="zh-CN" altLang="zh-CN" b="1" dirty="0"/>
              <a:t>，可单击</a:t>
            </a:r>
            <a:r>
              <a:rPr lang="en-US" altLang="zh-CN" b="1" dirty="0"/>
              <a:t>word</a:t>
            </a:r>
            <a:r>
              <a:rPr lang="zh-CN" altLang="zh-CN" b="1" dirty="0"/>
              <a:t>窗口右上方的“关闭”按钮</a:t>
            </a:r>
            <a:r>
              <a:rPr lang="en-US" altLang="zh-CN" b="1" dirty="0"/>
              <a:t> </a:t>
            </a:r>
            <a:r>
              <a:rPr lang="zh-CN" altLang="zh-CN" b="1" dirty="0"/>
              <a:t>。如果要关闭文档的同时退出</a:t>
            </a:r>
            <a:r>
              <a:rPr lang="en-US" altLang="zh-CN" b="1" dirty="0"/>
              <a:t>Word</a:t>
            </a:r>
            <a:r>
              <a:rPr lang="zh-CN" altLang="zh-CN" b="1" dirty="0"/>
              <a:t>，可以单击“文件”选项卡→“</a:t>
            </a:r>
            <a:r>
              <a:rPr lang="en-US" altLang="zh-CN" b="1" dirty="0"/>
              <a:t> </a:t>
            </a:r>
            <a:r>
              <a:rPr lang="zh-CN" altLang="zh-CN" b="1" dirty="0"/>
              <a:t>退出”命令。</a:t>
            </a: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1258888" y="260350"/>
            <a:ext cx="46450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</a:pPr>
            <a:endParaRPr lang="zh-CN" altLang="zh-CN" sz="3600">
              <a:solidFill>
                <a:schemeClr val="tx2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z="32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200" dirty="0" smtClean="0">
                <a:solidFill>
                  <a:srgbClr val="000066"/>
                </a:solidFill>
              </a:rPr>
              <a:t>--</a:t>
            </a:r>
            <a:r>
              <a:rPr lang="en-US" altLang="zh-CN" sz="32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7</a:t>
            </a:r>
            <a:r>
              <a:rPr lang="zh-CN" altLang="zh-CN" sz="32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．关闭文档并</a:t>
            </a:r>
            <a:r>
              <a:rPr lang="zh-CN" altLang="zh-CN" sz="3200" kern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退出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0406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3.2  </a:t>
            </a:r>
            <a:r>
              <a:rPr lang="zh-CN" altLang="zh-CN" sz="4000" dirty="0"/>
              <a:t>编辑公司简介的</a:t>
            </a:r>
            <a:r>
              <a:rPr lang="en-US" altLang="zh-CN" sz="4000" dirty="0"/>
              <a:t>Word</a:t>
            </a:r>
            <a:r>
              <a:rPr lang="zh-CN" altLang="zh-CN" sz="4000" dirty="0"/>
              <a:t>文档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21440543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066448" y="23192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068324" y="2983212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1088482" y="3632141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1" name="AutoShape 19"/>
          <p:cNvSpPr>
            <a:spLocks noChangeArrowheads="1"/>
          </p:cNvSpPr>
          <p:nvPr/>
        </p:nvSpPr>
        <p:spPr bwMode="invGray">
          <a:xfrm>
            <a:off x="1088482" y="4348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768719" y="2260447"/>
            <a:ext cx="2301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打开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文档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763688" y="2924944"/>
            <a:ext cx="49685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选取、复制、移动、删除文本</a:t>
            </a: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763688" y="3632141"/>
            <a:ext cx="49685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查找和替换文本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gray">
          <a:xfrm>
            <a:off x="1790550" y="4375505"/>
            <a:ext cx="49685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撤消与恢复操作</a:t>
            </a:r>
          </a:p>
        </p:txBody>
      </p:sp>
    </p:spTree>
    <p:extLst>
      <p:ext uri="{BB962C8B-B14F-4D97-AF65-F5344CB8AC3E}">
        <p14:creationId xmlns:p14="http://schemas.microsoft.com/office/powerpoint/2010/main" val="3298601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712968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）打开素材文件夹下的“公司简介</a:t>
            </a:r>
            <a:r>
              <a:rPr lang="en-US" altLang="zh-CN" sz="2400" dirty="0"/>
              <a:t>.</a:t>
            </a:r>
            <a:r>
              <a:rPr lang="en-US" altLang="zh-CN" sz="2400" dirty="0" err="1"/>
              <a:t>docx</a:t>
            </a:r>
            <a:r>
              <a:rPr lang="zh-CN" altLang="zh-CN" sz="2400" dirty="0"/>
              <a:t>”文档。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）将倒数第二段“创新…”文字内容移动到倒数第四段“责任…”前面。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）将最后一段中“鼠标一点，商品到家。”后面的内容删除。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）将文档中除了第一段外其余段落中的“公司”一词替换为“企业”且加粗。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）在“企业定位”、“企业使命”、“企业价值观”前后插入特殊符号“【】”。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6</a:t>
            </a:r>
            <a:r>
              <a:rPr lang="zh-CN" altLang="zh-CN" sz="2400" dirty="0"/>
              <a:t>）最后将文档另存为“</a:t>
            </a:r>
            <a:r>
              <a:rPr lang="en-US" altLang="zh-CN" sz="2400" dirty="0"/>
              <a:t>D:\Word</a:t>
            </a:r>
            <a:r>
              <a:rPr lang="zh-CN" altLang="zh-CN" sz="2400" dirty="0"/>
              <a:t>练习</a:t>
            </a:r>
            <a:r>
              <a:rPr lang="en-US" altLang="zh-CN" sz="2400" dirty="0"/>
              <a:t>\</a:t>
            </a:r>
            <a:r>
              <a:rPr lang="zh-CN" altLang="zh-CN" sz="2400" dirty="0"/>
              <a:t>广州正和公司简介</a:t>
            </a:r>
            <a:r>
              <a:rPr lang="en-US" altLang="zh-CN" sz="2400" dirty="0"/>
              <a:t>.</a:t>
            </a:r>
            <a:r>
              <a:rPr lang="en-US" altLang="zh-CN" sz="2400" dirty="0" err="1"/>
              <a:t>docx</a:t>
            </a:r>
            <a:r>
              <a:rPr lang="zh-CN" altLang="zh-CN" sz="2400" dirty="0"/>
              <a:t>”，完成后的效果如图</a:t>
            </a:r>
            <a:r>
              <a:rPr lang="en-US" altLang="zh-CN" sz="2400" dirty="0"/>
              <a:t>3-3</a:t>
            </a:r>
            <a:r>
              <a:rPr lang="zh-CN" altLang="zh-CN" sz="2400" dirty="0"/>
              <a:t>所示。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black">
          <a:xfrm>
            <a:off x="539552" y="266294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indent="0">
              <a:buNone/>
            </a:pPr>
            <a:r>
              <a:rPr lang="zh-CN" altLang="zh-CN" sz="4000" dirty="0">
                <a:latin typeface="隶书" pitchFamily="49" charset="-122"/>
                <a:ea typeface="隶书" pitchFamily="49" charset="-122"/>
              </a:rPr>
              <a:t>一、操作要求</a:t>
            </a:r>
          </a:p>
        </p:txBody>
      </p:sp>
    </p:spTree>
    <p:extLst>
      <p:ext uri="{BB962C8B-B14F-4D97-AF65-F5344CB8AC3E}">
        <p14:creationId xmlns:p14="http://schemas.microsoft.com/office/powerpoint/2010/main" val="19914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 </a:t>
            </a:r>
            <a:r>
              <a:rPr lang="zh-CN" altLang="zh-CN" dirty="0"/>
              <a:t>编辑公司简介的</a:t>
            </a:r>
            <a:r>
              <a:rPr lang="en-US" altLang="zh-CN" dirty="0"/>
              <a:t>Word</a:t>
            </a:r>
            <a:r>
              <a:rPr lang="zh-CN" altLang="zh-CN" dirty="0"/>
              <a:t>文档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2026568" cy="46064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3-3</a:t>
            </a:r>
            <a:endParaRPr lang="zh-CN" alt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3" y="2060848"/>
            <a:ext cx="5998549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5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</a:t>
            </a:r>
            <a:r>
              <a:rPr lang="zh-CN" altLang="zh-CN" dirty="0" smtClean="0"/>
              <a:t>过程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．打开文档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</a:t>
            </a:r>
            <a:r>
              <a:rPr lang="zh-CN" altLang="zh-CN" dirty="0"/>
              <a:t>启动</a:t>
            </a:r>
            <a:r>
              <a:rPr lang="en-US" altLang="zh-CN" dirty="0"/>
              <a:t>Word</a:t>
            </a:r>
            <a:r>
              <a:rPr lang="zh-CN" altLang="zh-CN" dirty="0"/>
              <a:t>后，单击“文件”选项卡的“打开”命令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．移动文本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用鼠标拖动选择倒数第二段“创新…”的全部内容，在选中的文字区域内右击鼠标，从弹出的快捷菜单中选择“剪切”命令，移动光标至倒数第四段“责任…”前面，右击，从快捷菜单中选择“粘贴”命令，即将剪切的内容移动到光标所在的位置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2077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0808"/>
            <a:ext cx="8352928" cy="475252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二、操作过程</a:t>
            </a:r>
          </a:p>
          <a:p>
            <a:pPr marL="0" indent="0">
              <a:buNone/>
            </a:pPr>
            <a:endParaRPr lang="en-US" altLang="zh-CN" sz="2400" b="1" kern="1200" dirty="0" smtClean="0">
              <a:solidFill>
                <a:schemeClr val="tx2">
                  <a:lumMod val="60000"/>
                  <a:lumOff val="40000"/>
                </a:schemeClr>
              </a:solidFill>
              <a:latin typeface="黑体" pitchFamily="2" charset="-122"/>
              <a:ea typeface="黑体" pitchFamily="2" charset="-122"/>
              <a:cs typeface="+mj-cs"/>
            </a:endParaRPr>
          </a:p>
          <a:p>
            <a:pPr marL="0" indent="0">
              <a:buNone/>
            </a:pPr>
            <a:r>
              <a:rPr lang="en-US" altLang="zh-CN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3</a:t>
            </a:r>
            <a:r>
              <a:rPr lang="zh-CN" altLang="zh-CN" b="1" kern="1200" dirty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．删除文本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b="1" dirty="0" smtClean="0"/>
              <a:t>用</a:t>
            </a:r>
            <a:r>
              <a:rPr lang="zh-CN" altLang="zh-CN" b="1" dirty="0"/>
              <a:t>鼠标拖动选择最后一段中“鼠标一点，商品到家。”后面的文本内容，单击键盘上的</a:t>
            </a:r>
            <a:r>
              <a:rPr lang="en-US" altLang="zh-CN" b="1" dirty="0"/>
              <a:t>Delete</a:t>
            </a:r>
            <a:r>
              <a:rPr lang="zh-CN" altLang="zh-CN" b="1" dirty="0"/>
              <a:t>键即可删除所选取的内容。</a:t>
            </a:r>
          </a:p>
          <a:p>
            <a:pPr marL="0" indent="0">
              <a:buNone/>
            </a:pPr>
            <a:endParaRPr lang="zh-CN" altLang="zh-CN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2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927100"/>
          </a:xfrm>
        </p:spPr>
        <p:txBody>
          <a:bodyPr/>
          <a:lstStyle/>
          <a:p>
            <a:r>
              <a:rPr lang="zh-CN" altLang="zh-CN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4968552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>
                <a:latin typeface="黑体" pitchFamily="2" charset="-122"/>
                <a:ea typeface="黑体" pitchFamily="2" charset="-122"/>
              </a:rPr>
              <a:t>二、操作过程</a:t>
            </a:r>
          </a:p>
          <a:p>
            <a:pPr marL="0" indent="0">
              <a:buNone/>
            </a:pPr>
            <a:r>
              <a:rPr lang="en-US" altLang="zh-CN" sz="2400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rPr>
              <a:t>4</a:t>
            </a:r>
            <a:r>
              <a:rPr lang="zh-CN" altLang="zh-CN" sz="2400" b="1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  <a:cs typeface="+mj-cs"/>
              </a:rPr>
              <a:t>．替换文本</a:t>
            </a:r>
          </a:p>
          <a:p>
            <a:pPr marL="0" indent="0">
              <a:buNone/>
            </a:pP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dirty="0"/>
              <a:t>用</a:t>
            </a:r>
            <a:r>
              <a:rPr lang="zh-CN" altLang="zh-CN" sz="2400" dirty="0"/>
              <a:t>鼠标拖动选择除第一段外的其余段，单击“开始”选项卡→“编辑”组→“替换”按钮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，选择</a:t>
            </a:r>
            <a:r>
              <a:rPr lang="zh-CN" altLang="zh-CN" sz="2400" dirty="0"/>
              <a:t>“替换”命令，弹出“查找和替换”对话框</a:t>
            </a:r>
            <a:r>
              <a:rPr lang="zh-CN" altLang="zh-CN" sz="2400" dirty="0"/>
              <a:t>，在</a:t>
            </a:r>
            <a:r>
              <a:rPr lang="zh-CN" altLang="zh-CN" sz="2400" dirty="0"/>
              <a:t>“查找内容”文本框中输入文字“公司”，在</a:t>
            </a:r>
            <a:r>
              <a:rPr lang="zh-CN" altLang="zh-CN" sz="2400" dirty="0"/>
              <a:t>“替换为</a:t>
            </a:r>
            <a:r>
              <a:rPr lang="en-US" altLang="zh-CN" sz="2400" dirty="0"/>
              <a:t>”</a:t>
            </a:r>
            <a:r>
              <a:rPr lang="zh-CN" altLang="zh-CN" sz="2400" dirty="0"/>
              <a:t>中</a:t>
            </a:r>
            <a:r>
              <a:rPr lang="zh-CN" altLang="zh-CN" sz="2400" dirty="0"/>
              <a:t>输入替换内容“企业”</a:t>
            </a:r>
            <a:r>
              <a:rPr lang="zh-CN" altLang="zh-CN" sz="2400" dirty="0"/>
              <a:t>。</a:t>
            </a:r>
            <a:r>
              <a:rPr lang="zh-CN" altLang="zh-CN" sz="2400" dirty="0"/>
              <a:t>单击“更多”按钮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，展开“搜索选项”和“替换”区域，单击“替换”区的“格式”按钮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。在弹出菜单中选择“字体”命令，弹</a:t>
            </a:r>
            <a:r>
              <a:rPr lang="zh-CN" altLang="zh-CN" sz="2400" dirty="0" smtClean="0"/>
              <a:t>出“查找字体”</a:t>
            </a:r>
            <a:r>
              <a:rPr lang="zh-CN" altLang="zh-CN" sz="2400" dirty="0"/>
              <a:t>对话框，在“字形”下拉列表中单击选择“加粗”，单击“确定”按钮后，回到“查找和替换”对话框，单击“全部替换”按钮。</a:t>
            </a:r>
          </a:p>
          <a:p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97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25438"/>
            <a:ext cx="8291264" cy="927100"/>
          </a:xfrm>
        </p:spPr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</a:t>
            </a:r>
            <a:r>
              <a:rPr lang="zh-CN" altLang="en-US" sz="4000" dirty="0"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4000" dirty="0"/>
              <a:t>文字处理软件</a:t>
            </a:r>
            <a:r>
              <a:rPr lang="en-US" altLang="zh-CN" sz="4000" dirty="0"/>
              <a:t>Word 2010</a:t>
            </a:r>
            <a:endParaRPr lang="zh-CN" altLang="zh-CN" sz="40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12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gray">
          <a:xfrm>
            <a:off x="1691680" y="2319263"/>
            <a:ext cx="56696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3.5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一份公司会议日程安排表 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gray">
          <a:xfrm>
            <a:off x="1691680" y="3009255"/>
            <a:ext cx="5021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3.6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一份公司简介的简报 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ltGray">
          <a:xfrm>
            <a:off x="1066448" y="239567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invGray">
          <a:xfrm>
            <a:off x="1067961" y="305245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gray">
          <a:xfrm>
            <a:off x="1084212" y="371089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invGray">
          <a:xfrm>
            <a:off x="1084212" y="44185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20">
            <a:hlinkClick r:id="rId4" action="ppaction://hlinksldjump"/>
          </p:cNvPr>
          <p:cNvSpPr txBox="1">
            <a:spLocks noChangeArrowheads="1"/>
          </p:cNvSpPr>
          <p:nvPr/>
        </p:nvSpPr>
        <p:spPr bwMode="gray">
          <a:xfrm>
            <a:off x="1691680" y="3767988"/>
            <a:ext cx="54536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3.7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份学院信函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模板 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20">
            <a:hlinkClick r:id="rId5" action="ppaction://hlinksldjump"/>
          </p:cNvPr>
          <p:cNvSpPr txBox="1">
            <a:spLocks noChangeArrowheads="1"/>
          </p:cNvSpPr>
          <p:nvPr/>
        </p:nvSpPr>
        <p:spPr bwMode="gray">
          <a:xfrm>
            <a:off x="1693504" y="4442604"/>
            <a:ext cx="50197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3.8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制作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批量工资条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103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．插入特殊符号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将鼠标定位在“企业定位”前面，单击“插入”选项卡→“符号”组→“符号”按钮</a:t>
            </a:r>
            <a:r>
              <a:rPr lang="en-US" altLang="zh-CN" dirty="0"/>
              <a:t> </a:t>
            </a:r>
            <a:r>
              <a:rPr lang="zh-CN" altLang="zh-CN" dirty="0"/>
              <a:t>，弹出符号面板，在“符号”面板中单击所需的符号“【”，即完成插入操作。用同样的方法插入其他位置的符号。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322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．文件的另存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文档修改后，单击“文件”选项卡→“另存为”命令，弹出“另存为”对话框，在“文件名”文本框中输入“广州正和公司简介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”，再单击“保存”按钮即可将编辑修改的文档以文件名“广州正和公司简介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”保存了，而原文件“公司简介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”的内容没有被修改。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322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．文档的打开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方法一：</a:t>
            </a:r>
            <a:r>
              <a:rPr lang="zh-CN" altLang="zh-CN" dirty="0"/>
              <a:t>启动</a:t>
            </a:r>
            <a:r>
              <a:rPr lang="en-US" altLang="zh-CN" dirty="0"/>
              <a:t>Word</a:t>
            </a:r>
            <a:r>
              <a:rPr lang="zh-CN" altLang="zh-CN" dirty="0"/>
              <a:t>应用程序，单击“文件”选项卡→“打开”命令，在“打开”对话框中选择文档的位置和文件名后单击对话框上的“打开”按钮即可打开该文档了。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方法二：</a:t>
            </a:r>
            <a:r>
              <a:rPr lang="zh-CN" altLang="zh-CN" dirty="0"/>
              <a:t>找到文件所在路径的文件夹，直接双击文件图标打开该文档。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502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dirty="0"/>
              <a:t>三、知识技能</a:t>
            </a:r>
            <a:r>
              <a:rPr lang="zh-CN" altLang="zh-CN" sz="3200" dirty="0" smtClean="0"/>
              <a:t>要点</a:t>
            </a:r>
            <a:r>
              <a:rPr lang="en-US" altLang="zh-CN" dirty="0" smtClean="0"/>
              <a:t>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．文本的复制、移动和删除</a:t>
            </a:r>
            <a:b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zh-CN" altLang="zh-CN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）文本的选取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选择文档中的部分内容：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方法一：</a:t>
            </a:r>
            <a:r>
              <a:rPr lang="zh-CN" altLang="zh-CN" dirty="0"/>
              <a:t>将光标移到选取文本内容的第一个字符前单击鼠标左键，按住</a:t>
            </a:r>
            <a:r>
              <a:rPr lang="en-US" altLang="zh-CN" dirty="0"/>
              <a:t>Shift</a:t>
            </a:r>
            <a:r>
              <a:rPr lang="zh-CN" altLang="zh-CN" dirty="0"/>
              <a:t>键，将光标移到选取文本内容的最后一个字符后再单击鼠标左键。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方法二：</a:t>
            </a:r>
            <a:r>
              <a:rPr lang="zh-CN" altLang="zh-CN" dirty="0"/>
              <a:t>将光标移到选取文本内容的起始处，按住鼠标左键，同时拖动，直到选取到文本内容的结束处后松开鼠标左键。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502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</a:t>
            </a:r>
            <a:r>
              <a:rPr lang="en-US" altLang="zh-CN" sz="24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24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>．文本的复制、移动和删除</a:t>
            </a:r>
            <a:r>
              <a:rPr lang="en-US" altLang="zh-CN" sz="24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4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</a:br>
            <a:endParaRPr lang="zh-CN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032" y="1556792"/>
            <a:ext cx="8317432" cy="4525963"/>
          </a:xfrm>
        </p:spPr>
        <p:txBody>
          <a:bodyPr/>
          <a:lstStyle/>
          <a:p>
            <a:pPr lvl="0"/>
            <a:r>
              <a:rPr lang="zh-CN" altLang="zh-CN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选取</a:t>
            </a:r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一行：</a:t>
            </a:r>
            <a:r>
              <a:rPr lang="zh-CN" altLang="zh-CN" sz="2400" b="1" dirty="0"/>
              <a:t>将鼠标移至该行前面的选择栏区，指针形状会由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变成箭头形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时，单击鼠标左键。</a:t>
            </a:r>
          </a:p>
          <a:p>
            <a:pPr lvl="0"/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选取多行：</a:t>
            </a:r>
            <a:r>
              <a:rPr lang="zh-CN" altLang="zh-CN" sz="2400" b="1" dirty="0"/>
              <a:t>将鼠标移至第一行前面的选择栏区，按住鼠标左键，同时拖动多行。</a:t>
            </a:r>
          </a:p>
          <a:p>
            <a:pPr lvl="0"/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选取某段：</a:t>
            </a:r>
            <a:r>
              <a:rPr lang="zh-CN" altLang="zh-CN" sz="2400" b="1" dirty="0"/>
              <a:t>将鼠标移至该段前面的选择区，双击鼠标左键；或鼠标定位在段落，三击鼠标左键。</a:t>
            </a:r>
          </a:p>
          <a:p>
            <a:pPr lvl="0"/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选取全文</a:t>
            </a:r>
            <a:r>
              <a:rPr lang="zh-CN" altLang="zh-CN" sz="2400" b="1" dirty="0"/>
              <a:t>：将鼠标移至任意段前面的选择区，三击鼠标左键。</a:t>
            </a:r>
          </a:p>
          <a:p>
            <a:pPr lvl="0"/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取消选取</a:t>
            </a:r>
            <a:r>
              <a:rPr lang="zh-CN" altLang="zh-CN" sz="2400" b="1" dirty="0"/>
              <a:t>：将光标放在任意位置上单击鼠标左键。</a:t>
            </a:r>
          </a:p>
          <a:p>
            <a:endParaRPr lang="zh-CN" altLang="zh-CN" sz="24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52936"/>
            <a:ext cx="182116" cy="267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61521"/>
            <a:ext cx="161925" cy="287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02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-</a:t>
            </a:r>
            <a:r>
              <a:rPr lang="zh-CN" altLang="zh-CN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（</a:t>
            </a:r>
            <a:r>
              <a:rPr lang="en-US" altLang="zh-CN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2</a:t>
            </a:r>
            <a:r>
              <a:rPr lang="zh-CN" altLang="zh-CN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）文本的移动</a:t>
            </a:r>
            <a:r>
              <a:rPr lang="zh-CN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zh-CN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</a:br>
            <a:endParaRPr lang="zh-CN" altLang="zh-CN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91264" cy="504056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</a:t>
            </a:r>
            <a:r>
              <a:rPr lang="zh-CN" altLang="zh-CN" sz="2600" dirty="0"/>
              <a:t>先选择需移动的文本，然后在选中的文字区域内按鼠标左键拖动鼠标，一直拖动到要插入的地方松开左键。</a:t>
            </a:r>
          </a:p>
          <a:p>
            <a:pPr marL="0" indent="0">
              <a:buNone/>
            </a:pPr>
            <a:r>
              <a:rPr lang="en-US" altLang="zh-CN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zh-CN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二：</a:t>
            </a:r>
            <a:r>
              <a:rPr lang="zh-CN" altLang="zh-CN" sz="2600" dirty="0"/>
              <a:t>先选择需移动的文本，单击“开始”选项卡→“剪贴板”组→“剪切”按钮</a:t>
            </a:r>
            <a:r>
              <a:rPr lang="en-US" altLang="zh-CN" sz="2600" dirty="0"/>
              <a:t> </a:t>
            </a:r>
            <a:r>
              <a:rPr lang="zh-CN" altLang="zh-CN" sz="2600" dirty="0"/>
              <a:t>，或选择右击快捷菜单中的“剪切”命令，或按</a:t>
            </a:r>
            <a:r>
              <a:rPr lang="en-US" altLang="zh-CN" sz="2600" dirty="0" err="1"/>
              <a:t>Ctrl+X</a:t>
            </a:r>
            <a:r>
              <a:rPr lang="zh-CN" altLang="zh-CN" sz="2600" dirty="0"/>
              <a:t>组合键对文字进行剪切；然后将光标移到需插入的位置单击，选择“开始”选项卡→“剪贴板”组→“粘贴”按钮，或从右击快捷菜单中的“粘贴选项”中选择一种粘贴方式，或按</a:t>
            </a:r>
            <a:r>
              <a:rPr lang="en-US" altLang="zh-CN" sz="2600" dirty="0" err="1"/>
              <a:t>Ctrl+V</a:t>
            </a:r>
            <a:r>
              <a:rPr lang="zh-CN" altLang="zh-CN" sz="2600" dirty="0"/>
              <a:t>组合键实现粘贴。</a:t>
            </a:r>
          </a:p>
          <a:p>
            <a:pPr marL="0" indent="0">
              <a:buNone/>
            </a:pPr>
            <a:endParaRPr lang="zh-CN" altLang="en-US" sz="2600" b="0" dirty="0"/>
          </a:p>
          <a:p>
            <a:pPr marL="0" indent="0">
              <a:buNone/>
            </a:pPr>
            <a:endParaRPr lang="zh-CN" altLang="en-US" sz="2600" b="0" dirty="0"/>
          </a:p>
        </p:txBody>
      </p:sp>
    </p:spTree>
    <p:extLst>
      <p:ext uri="{BB962C8B-B14F-4D97-AF65-F5344CB8AC3E}">
        <p14:creationId xmlns:p14="http://schemas.microsoft.com/office/powerpoint/2010/main" val="375494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</a:t>
            </a:r>
            <a:r>
              <a:rPr lang="zh-CN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）文本的</a:t>
            </a:r>
            <a:r>
              <a:rPr lang="zh-CN" altLang="zh-CN" sz="3600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复制</a:t>
            </a:r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</a:t>
            </a:r>
            <a:r>
              <a:rPr lang="zh-CN" altLang="zh-CN" sz="2400" dirty="0"/>
              <a:t>先选中需在复制的文字，然后在选中的文字区域内同时按住鼠标左键和“</a:t>
            </a:r>
            <a:r>
              <a:rPr lang="en-US" altLang="zh-CN" sz="2400" dirty="0"/>
              <a:t>Ctrl</a:t>
            </a:r>
            <a:r>
              <a:rPr lang="zh-CN" altLang="zh-CN" sz="2400" dirty="0"/>
              <a:t>”键并拖动鼠标，一直拖动到目的处松开左键。</a:t>
            </a:r>
          </a:p>
          <a:p>
            <a:pPr marL="0" indent="0">
              <a:buNone/>
            </a:pP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二：</a:t>
            </a:r>
            <a:r>
              <a:rPr lang="zh-CN" altLang="zh-CN" sz="2400" dirty="0"/>
              <a:t>先选中需复制的文字，使用“开始”选项卡→“剪贴板”组→“复制”按钮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，或选择右键快捷菜单中的“复制”命令，或按</a:t>
            </a:r>
            <a:r>
              <a:rPr lang="en-US" altLang="zh-CN" sz="2400" dirty="0" err="1"/>
              <a:t>Ctrl+C</a:t>
            </a:r>
            <a:r>
              <a:rPr lang="zh-CN" altLang="zh-CN" sz="2400" dirty="0"/>
              <a:t>组合键实现对文字的复制；然后在目的处插入光标，单击“开始”选项卡→“剪贴板”组→“粘贴”按钮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，或从右键快捷菜单中的“粘贴选项”中选择一种粘贴方式，或按</a:t>
            </a:r>
            <a:r>
              <a:rPr lang="en-US" altLang="zh-CN" sz="2400" dirty="0" err="1"/>
              <a:t>Ctrl+V</a:t>
            </a:r>
            <a:r>
              <a:rPr lang="zh-CN" altLang="zh-CN" sz="2400" dirty="0"/>
              <a:t>组合键实现粘贴</a:t>
            </a:r>
            <a:r>
              <a:rPr lang="zh-CN" altLang="zh-CN" sz="2400" dirty="0" smtClean="0"/>
              <a:t>。</a:t>
            </a:r>
            <a:r>
              <a:rPr lang="zh-CN" altLang="zh-CN" sz="2400" dirty="0">
                <a:solidFill>
                  <a:srgbClr val="FF0000"/>
                </a:solidFill>
              </a:rPr>
              <a:t>三种粘贴方式分别为保留源格式、合并格式、只保留文本，默认的粘贴方式为保留源格式。</a:t>
            </a:r>
          </a:p>
          <a:p>
            <a:pPr marL="0" indent="0">
              <a:buNone/>
            </a:pPr>
            <a:endParaRPr lang="zh-CN" altLang="zh-CN" sz="2400" b="0" dirty="0"/>
          </a:p>
          <a:p>
            <a:pPr marL="0" indent="0">
              <a:buNone/>
            </a:pPr>
            <a:endParaRPr lang="zh-CN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36185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-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）文本的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删除</a:t>
            </a:r>
            <a:endParaRPr lang="zh-CN" altLang="zh-CN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</a:t>
            </a:r>
            <a:r>
              <a:rPr lang="zh-CN" altLang="zh-CN" dirty="0"/>
              <a:t>选取需删除的文本内容，按</a:t>
            </a:r>
            <a:r>
              <a:rPr lang="en-US" altLang="zh-CN" dirty="0"/>
              <a:t>Backspace</a:t>
            </a:r>
            <a:r>
              <a:rPr lang="zh-CN" altLang="zh-CN" dirty="0"/>
              <a:t>键或</a:t>
            </a:r>
            <a:r>
              <a:rPr lang="en-US" altLang="zh-CN" dirty="0"/>
              <a:t>Delete</a:t>
            </a:r>
            <a:r>
              <a:rPr lang="zh-CN" altLang="zh-CN" dirty="0"/>
              <a:t>键可删除选取内容。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二：</a:t>
            </a:r>
            <a:r>
              <a:rPr lang="zh-CN" altLang="zh-CN" dirty="0"/>
              <a:t>如果是删除少量文本，则将光标移到指定位置，按</a:t>
            </a:r>
            <a:r>
              <a:rPr lang="en-US" altLang="zh-CN" dirty="0"/>
              <a:t>Delete</a:t>
            </a:r>
            <a:r>
              <a:rPr lang="zh-CN" altLang="zh-CN" dirty="0"/>
              <a:t>键删除光标后面的字符，或按</a:t>
            </a:r>
            <a:r>
              <a:rPr lang="en-US" altLang="zh-CN" dirty="0"/>
              <a:t>Backspace</a:t>
            </a:r>
            <a:r>
              <a:rPr lang="zh-CN" altLang="zh-CN" dirty="0"/>
              <a:t>键删除光标前面的字符。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6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-</a:t>
            </a:r>
            <a:r>
              <a:rPr lang="en-US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．插入特殊</a:t>
            </a:r>
            <a:r>
              <a:rPr lang="zh-CN" altLang="zh-CN" sz="2800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符号</a:t>
            </a:r>
            <a:endParaRPr lang="zh-CN" altLang="zh-CN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）将插入点移动到需要的位置，单击“插入”选项卡→“符号”组→“符号”按钮</a:t>
            </a:r>
            <a:r>
              <a:rPr lang="en-US" altLang="zh-CN" b="1" dirty="0"/>
              <a:t> </a:t>
            </a:r>
            <a:r>
              <a:rPr lang="zh-CN" altLang="zh-CN" b="1" dirty="0"/>
              <a:t>，弹</a:t>
            </a:r>
            <a:r>
              <a:rPr lang="zh-CN" altLang="zh-CN" b="1" dirty="0" smtClean="0"/>
              <a:t>出符号</a:t>
            </a:r>
            <a:r>
              <a:rPr lang="zh-CN" altLang="zh-CN" b="1" dirty="0"/>
              <a:t>面板。</a:t>
            </a:r>
          </a:p>
          <a:p>
            <a:pPr marL="0" indent="0">
              <a:buNone/>
            </a:pPr>
            <a:r>
              <a:rPr lang="zh-CN" altLang="zh-CN" b="1" dirty="0"/>
              <a:t>（</a:t>
            </a:r>
            <a:r>
              <a:rPr lang="en-US" altLang="zh-CN" b="1" dirty="0"/>
              <a:t>2</a:t>
            </a:r>
            <a:r>
              <a:rPr lang="zh-CN" altLang="zh-CN" b="1" dirty="0"/>
              <a:t>）从符号面板中选择所需的特殊符号，如果没有所需的符号。单击“其他符号”按钮，弹</a:t>
            </a:r>
            <a:r>
              <a:rPr lang="zh-CN" altLang="zh-CN" b="1" dirty="0" smtClean="0"/>
              <a:t>出“符号”</a:t>
            </a:r>
            <a:r>
              <a:rPr lang="zh-CN" altLang="zh-CN" b="1" dirty="0"/>
              <a:t>对话框。</a:t>
            </a:r>
          </a:p>
          <a:p>
            <a:pPr marL="0" indent="0">
              <a:buNone/>
            </a:pPr>
            <a:r>
              <a:rPr lang="zh-CN" altLang="zh-CN" b="1" dirty="0"/>
              <a:t>（</a:t>
            </a:r>
            <a:r>
              <a:rPr lang="en-US" altLang="zh-CN" b="1" dirty="0"/>
              <a:t>3</a:t>
            </a:r>
            <a:r>
              <a:rPr lang="zh-CN" altLang="zh-CN" b="1" dirty="0"/>
              <a:t>）在字符列表中双击所需的符号即可将特殊字符插入至光标位置处，或单击选择所需符号后再单击“插入”按钮</a:t>
            </a:r>
            <a:r>
              <a:rPr lang="en-US" altLang="zh-CN" b="1" dirty="0"/>
              <a:t> </a:t>
            </a:r>
            <a:r>
              <a:rPr lang="zh-CN" altLang="zh-CN" b="1" dirty="0"/>
              <a:t>。</a:t>
            </a:r>
          </a:p>
          <a:p>
            <a:pPr marL="0" indent="0">
              <a:buNone/>
            </a:pPr>
            <a:r>
              <a:rPr lang="zh-CN" altLang="zh-CN" b="1" dirty="0"/>
              <a:t>（</a:t>
            </a:r>
            <a:r>
              <a:rPr lang="en-US" altLang="zh-CN" b="1" dirty="0"/>
              <a:t>4</a:t>
            </a:r>
            <a:r>
              <a:rPr lang="zh-CN" altLang="zh-CN" b="1" dirty="0"/>
              <a:t>）插入完成后单击“关闭”按钮。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6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</a:t>
            </a:r>
            <a:r>
              <a:rPr lang="en-US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200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．文本的查找与</a:t>
            </a:r>
            <a:r>
              <a:rPr lang="zh-CN" altLang="zh-CN" sz="3200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替换</a:t>
            </a:r>
            <a:endParaRPr lang="zh-CN" altLang="zh-CN" kern="12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zh-CN" b="1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（</a:t>
            </a:r>
            <a:r>
              <a:rPr lang="en-US" altLang="zh-CN" b="1" kern="1200" dirty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1</a:t>
            </a:r>
            <a:r>
              <a:rPr lang="zh-CN" altLang="zh-CN" b="1" kern="1200" dirty="0">
                <a:solidFill>
                  <a:schemeClr val="tx2">
                    <a:lumMod val="60000"/>
                    <a:lumOff val="40000"/>
                  </a:schemeClr>
                </a:solidFill>
                <a:cs typeface="+mj-cs"/>
              </a:rPr>
              <a:t>）查找文本。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</a:t>
            </a:r>
            <a:r>
              <a:rPr lang="zh-CN" altLang="zh-CN" b="1" dirty="0"/>
              <a:t>单击“开始”选项卡→“编辑”组→“查找”命令</a:t>
            </a:r>
            <a:r>
              <a:rPr lang="en-US" altLang="zh-CN" b="1" dirty="0"/>
              <a:t> </a:t>
            </a:r>
            <a:r>
              <a:rPr lang="zh-CN" altLang="zh-CN" b="1" dirty="0"/>
              <a:t>旁边的箭头，从弹出的菜单中单击“高级查找”命令，弹出“查找和替换”</a:t>
            </a:r>
            <a:r>
              <a:rPr lang="zh-CN" altLang="zh-CN" b="1" dirty="0" smtClean="0"/>
              <a:t>对话框</a:t>
            </a:r>
            <a:r>
              <a:rPr lang="en-US" altLang="zh-CN" b="1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二</a:t>
            </a: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b="1" dirty="0"/>
              <a:t>单击“开始”选项卡→“编辑”组→“查找”</a:t>
            </a:r>
            <a:r>
              <a:rPr lang="zh-CN" altLang="zh-CN" b="1" dirty="0" smtClean="0"/>
              <a:t>按钮</a:t>
            </a:r>
            <a:r>
              <a:rPr lang="en-US" altLang="zh-CN" b="1" dirty="0" smtClean="0"/>
              <a:t>.</a:t>
            </a:r>
            <a:endParaRPr lang="en-US" altLang="zh-CN" b="1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在</a:t>
            </a:r>
            <a:r>
              <a:rPr lang="zh-CN" altLang="zh-CN" b="1" dirty="0"/>
              <a:t>“搜索文档”框中，键入要查找的文本。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三：</a:t>
            </a:r>
            <a:r>
              <a:rPr lang="zh-CN" altLang="zh-CN" b="1" dirty="0"/>
              <a:t>适合于查找其他文档元素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单击</a:t>
            </a:r>
            <a:r>
              <a:rPr lang="zh-CN" altLang="zh-CN" b="1" dirty="0"/>
              <a:t>“导航”窗格中“搜索文档”框右边的</a:t>
            </a:r>
            <a:r>
              <a:rPr lang="zh-CN" altLang="zh-CN" b="1" dirty="0" smtClean="0"/>
              <a:t>箭头，弹</a:t>
            </a:r>
            <a:r>
              <a:rPr lang="zh-CN" altLang="zh-CN" b="1" dirty="0"/>
              <a:t>出快捷菜单，从中选择所需的选项。</a:t>
            </a:r>
          </a:p>
          <a:p>
            <a:pPr marL="0" indent="0">
              <a:spcBef>
                <a:spcPts val="0"/>
              </a:spcBef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6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</a:t>
            </a:r>
            <a:r>
              <a:rPr lang="zh-CN" altLang="zh-CN" dirty="0"/>
              <a:t>　</a:t>
            </a:r>
            <a:r>
              <a:rPr lang="zh-CN" altLang="zh-CN" sz="3200" dirty="0"/>
              <a:t>编写一篇关于公司简介的</a:t>
            </a:r>
            <a:r>
              <a:rPr lang="en-US" altLang="zh-CN" sz="3200" dirty="0"/>
              <a:t>Word</a:t>
            </a:r>
            <a:r>
              <a:rPr lang="zh-CN" altLang="zh-CN" sz="3200" dirty="0"/>
              <a:t>文档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763688" y="2319263"/>
            <a:ext cx="30053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启动和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浏览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Word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763688" y="3009255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输入、修改文本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ltGray">
          <a:xfrm>
            <a:off x="1066448" y="239567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invGray">
          <a:xfrm>
            <a:off x="1067961" y="305245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gray">
          <a:xfrm>
            <a:off x="1084212" y="3710898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invGray">
          <a:xfrm>
            <a:off x="1084212" y="44185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gray">
          <a:xfrm>
            <a:off x="1763688" y="3767988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新建、保存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文档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gray">
          <a:xfrm>
            <a:off x="1765513" y="4442604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关闭文档并退出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Word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967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/>
              <a:t>- </a:t>
            </a:r>
            <a:r>
              <a:rPr lang="en-US" altLang="zh-CN" sz="3600" kern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600" kern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．文本的查找与替换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）替换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文本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设置开始替换的位置，单击“开始”选项卡→“编辑”组→“替换”按钮</a:t>
            </a:r>
            <a:r>
              <a:rPr lang="en-US" altLang="zh-CN" dirty="0"/>
              <a:t> </a:t>
            </a:r>
            <a:r>
              <a:rPr lang="zh-CN" altLang="zh-CN" dirty="0"/>
              <a:t>，打开“查找和替换”对话框，在“查找内容”文本框中输入查找文本，在“替换为”文本框中输入替换内容，单击“全部替换”按钮。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如果只想完成某处的替换，则首先查找到需要替换的文本，在该文本以蓝色背景显示时单击“替换”按钮，否则单击“查找下一处”按钮继续查找。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68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-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．撤消与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恢复</a:t>
            </a:r>
            <a:endParaRPr lang="zh-CN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）撤消。</a:t>
            </a:r>
            <a:r>
              <a:rPr lang="zh-CN" altLang="zh-CN" dirty="0"/>
              <a:t>当执行输入、修改、替换等操作时，发现操作有误需要取消时，可以单击快速访问工具栏上的“撤消”按钮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若要撤消多项操作，单击“撤消”按钮右边的下拉按钮，在其下拉列表中选择要撤消的多项操作。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）恢复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r>
              <a:rPr lang="zh-CN" altLang="zh-CN" dirty="0" smtClean="0"/>
              <a:t>用于</a:t>
            </a:r>
            <a:r>
              <a:rPr lang="zh-CN" altLang="zh-CN" dirty="0"/>
              <a:t>恢复被撤消的操作，单击快速访问工具栏上的“恢复”按钮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70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 smtClean="0"/>
              <a:t>-</a:t>
            </a:r>
            <a:r>
              <a:rPr lang="en-US" altLang="zh-CN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zh-CN" kern="1200" dirty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>．文档的另</a:t>
            </a:r>
            <a:r>
              <a:rPr lang="zh-CN" altLang="zh-CN" kern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黑体" pitchFamily="2" charset="-122"/>
                <a:ea typeface="黑体" pitchFamily="2" charset="-122"/>
              </a:rPr>
              <a:t>存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536575">
              <a:buNone/>
            </a:pPr>
            <a:r>
              <a:rPr lang="zh-CN" altLang="en-US" sz="2400" b="1" dirty="0" smtClean="0"/>
              <a:t> </a:t>
            </a:r>
            <a:r>
              <a:rPr lang="zh-CN" altLang="zh-CN" sz="2400" b="1" dirty="0" smtClean="0"/>
              <a:t>对于</a:t>
            </a:r>
            <a:r>
              <a:rPr lang="zh-CN" altLang="zh-CN" sz="2400" b="1" dirty="0"/>
              <a:t>已保存过的文档，修改后可以直接单击快速访问工具栏上的“保存”按钮将文件修改的内容进行保存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en-US" altLang="zh-CN" sz="2400" b="1" dirty="0"/>
              <a:t> </a:t>
            </a:r>
            <a:r>
              <a:rPr lang="en-US" altLang="zh-CN" sz="2400" b="1" dirty="0" smtClean="0"/>
              <a:t>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另外</a:t>
            </a:r>
            <a:r>
              <a:rPr lang="zh-CN" altLang="zh-CN" sz="2400" b="1" dirty="0">
                <a:solidFill>
                  <a:srgbClr val="FF0000"/>
                </a:solidFill>
              </a:rPr>
              <a:t>还可以用另存为的方法将修改后的文档以另一个新的文件名保存</a:t>
            </a:r>
            <a:r>
              <a:rPr lang="zh-CN" altLang="zh-CN" sz="2400" b="1" dirty="0"/>
              <a:t>，而原文件的内容保持不变，方法是选择“文件”→“另存为”命令，系统弹出“另存为”对话框，在“文件名”文本框中输入新的文件名，</a:t>
            </a:r>
            <a:r>
              <a:rPr lang="zh-CN" altLang="zh-CN" sz="2400" b="1" dirty="0" smtClean="0"/>
              <a:t>则</a:t>
            </a:r>
            <a:r>
              <a:rPr lang="zh-CN" altLang="en-US" sz="2400" b="1" dirty="0" smtClean="0"/>
              <a:t>以新</a:t>
            </a:r>
            <a:r>
              <a:rPr lang="zh-CN" altLang="zh-CN" sz="2400" b="1" dirty="0" smtClean="0"/>
              <a:t>保存</a:t>
            </a:r>
            <a:r>
              <a:rPr lang="zh-CN" altLang="zh-CN" sz="2400" b="1" dirty="0"/>
              <a:t>修改后的文档内容，而原文件的内容不变，且原文件关闭。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2590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3.3  </a:t>
            </a:r>
            <a:r>
              <a:rPr lang="zh-CN" altLang="zh-CN" sz="3600" dirty="0"/>
              <a:t>排版一份关于公司合同的</a:t>
            </a:r>
            <a:r>
              <a:rPr lang="en-US" altLang="zh-CN" sz="3600" dirty="0"/>
              <a:t>Word</a:t>
            </a:r>
            <a:r>
              <a:rPr lang="zh-CN" altLang="zh-CN" sz="3600" dirty="0"/>
              <a:t>文档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796008" y="24928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49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43568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547664" y="242088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/>
              <a:t>字体格式设置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547663" y="3068960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/>
              <a:t>项目符号和编号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547664" y="3765093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/>
              <a:t>段落格式设置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invGray">
          <a:xfrm>
            <a:off x="843568" y="442877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547664" y="441558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/>
              <a:t>格式刷的使用</a:t>
            </a:r>
          </a:p>
        </p:txBody>
      </p:sp>
    </p:spTree>
    <p:extLst>
      <p:ext uri="{BB962C8B-B14F-4D97-AF65-F5344CB8AC3E}">
        <p14:creationId xmlns:p14="http://schemas.microsoft.com/office/powerpoint/2010/main" val="4293836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400" b="1" dirty="0" smtClean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）打开素材文件夹中的“试用合同</a:t>
            </a:r>
            <a:r>
              <a:rPr lang="en-US" altLang="zh-CN" sz="2400" b="1" dirty="0"/>
              <a:t>.</a:t>
            </a:r>
            <a:r>
              <a:rPr lang="en-US" altLang="zh-CN" sz="2400" b="1" dirty="0" err="1"/>
              <a:t>docx</a:t>
            </a:r>
            <a:r>
              <a:rPr lang="zh-CN" altLang="zh-CN" sz="2400" b="1" dirty="0"/>
              <a:t>”</a:t>
            </a:r>
            <a:r>
              <a:rPr lang="zh-CN" altLang="zh-CN" sz="2400" b="1" dirty="0" smtClean="0"/>
              <a:t>文档，</a:t>
            </a:r>
            <a:r>
              <a:rPr lang="zh-CN" altLang="zh-CN" sz="2400" b="1" dirty="0"/>
              <a:t>现需将标题文字设置为隶书、一号、加粗、居中、字体颜色为“黑色，文字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”，添加阴影</a:t>
            </a:r>
            <a:r>
              <a:rPr lang="en-US" altLang="zh-CN" sz="2400" b="1" dirty="0"/>
              <a:t>(</a:t>
            </a:r>
            <a:r>
              <a:rPr lang="zh-CN" altLang="zh-CN" sz="2400" b="1" dirty="0"/>
              <a:t>向下偏移</a:t>
            </a:r>
            <a:r>
              <a:rPr lang="en-US" altLang="zh-CN" sz="2400" b="1" dirty="0"/>
              <a:t>)</a:t>
            </a:r>
            <a:r>
              <a:rPr lang="zh-CN" altLang="zh-CN" sz="2400" b="1" dirty="0"/>
              <a:t>；给标题段落添加</a:t>
            </a:r>
            <a:r>
              <a:rPr lang="en-US" altLang="zh-CN" sz="2400" b="1" dirty="0"/>
              <a:t>0.5</a:t>
            </a:r>
            <a:r>
              <a:rPr lang="zh-CN" altLang="zh-CN" sz="2400" b="1" dirty="0"/>
              <a:t>磅、红色、双实线的下框线，并且添加图案为浅色棚架、颜色为绿色的底纹；其余文字为宋体、五号；将“甲方：”文字后的“广州正和公司”文字加下划线，并填充主题颜色为“白色，背景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，深色</a:t>
            </a:r>
            <a:r>
              <a:rPr lang="en-US" altLang="zh-CN" sz="2400" b="1" dirty="0"/>
              <a:t>15%</a:t>
            </a:r>
            <a:r>
              <a:rPr lang="zh-CN" altLang="zh-CN" sz="2400" b="1" dirty="0"/>
              <a:t>”底纹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0" indent="0">
              <a:buNone/>
            </a:pP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）将标题段落居中且段前和段后间距各一行；正文所有段落行距设置为</a:t>
            </a:r>
            <a:r>
              <a:rPr lang="en-US" altLang="zh-CN" sz="2400" b="1" dirty="0"/>
              <a:t>20</a:t>
            </a:r>
            <a:r>
              <a:rPr lang="zh-CN" altLang="zh-CN" sz="2400" b="1" dirty="0"/>
              <a:t>磅；正文段落（除第一、二和最后四段外）首行缩进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个字符；最后四段左缩进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个字符。</a:t>
            </a:r>
          </a:p>
          <a:p>
            <a:pPr marL="0" indent="0">
              <a:buNone/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19795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一、操作要求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/>
              <a:t> </a:t>
            </a: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）如图</a:t>
            </a:r>
            <a:r>
              <a:rPr lang="en-US" altLang="zh-CN" dirty="0"/>
              <a:t>3-4</a:t>
            </a:r>
            <a:r>
              <a:rPr lang="zh-CN" altLang="zh-CN" dirty="0"/>
              <a:t>所示给相应段落添加项目编号“一、二、三、……、八”；段落“四、甲方的权利、义务：”下面的四段添加普通圆形项目符号</a:t>
            </a:r>
            <a:r>
              <a:rPr lang="en-US" altLang="zh-CN" dirty="0"/>
              <a:t> </a:t>
            </a:r>
            <a:r>
              <a:rPr lang="zh-CN" altLang="zh-CN" dirty="0"/>
              <a:t>；段落“五、乙方的权利、义务：”下面的四段添加项目符号（</a:t>
            </a:r>
            <a:r>
              <a:rPr lang="en-US" altLang="zh-CN" dirty="0"/>
              <a:t>Wingdings 124 </a:t>
            </a:r>
            <a:r>
              <a:rPr lang="zh-CN" altLang="zh-CN" dirty="0"/>
              <a:t>浅绿）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）将修改后的文档另存为“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广州正和公司员工试用合同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”，完成后整个文档效果如图</a:t>
            </a:r>
            <a:r>
              <a:rPr lang="en-US" altLang="zh-CN" dirty="0"/>
              <a:t>3-4</a:t>
            </a:r>
            <a:r>
              <a:rPr lang="zh-CN" altLang="zh-CN" dirty="0"/>
              <a:t>所示。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1347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 </a:t>
            </a:r>
            <a:r>
              <a:rPr lang="zh-CN" altLang="zh-CN" sz="3600" dirty="0"/>
              <a:t>排版一份关于公司合同的</a:t>
            </a:r>
            <a:r>
              <a:rPr lang="en-US" altLang="zh-CN" sz="3600" dirty="0"/>
              <a:t>Word</a:t>
            </a:r>
            <a:r>
              <a:rPr lang="zh-CN" altLang="zh-CN" sz="3600" dirty="0"/>
              <a:t>文档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3-4</a:t>
            </a: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052736"/>
            <a:ext cx="441383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833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．字符格式设置</a:t>
            </a:r>
          </a:p>
          <a:p>
            <a:pPr marL="0" indent="0">
              <a:buNone/>
            </a:pPr>
            <a:r>
              <a:rPr lang="en-US" altLang="zh-CN" sz="2600" b="1" dirty="0" smtClean="0"/>
              <a:t>   </a:t>
            </a:r>
            <a:r>
              <a:rPr lang="zh-CN" altLang="zh-CN" sz="2600" b="1" dirty="0" smtClean="0"/>
              <a:t>打开</a:t>
            </a:r>
            <a:r>
              <a:rPr lang="zh-CN" altLang="zh-CN" sz="2600" b="1" dirty="0"/>
              <a:t>文档后，选取标题行文字，单击“开始”选项卡→“字体”组→“字体”对话框启动器</a:t>
            </a:r>
            <a:r>
              <a:rPr lang="en-US" altLang="zh-CN" sz="2600" b="1" dirty="0"/>
              <a:t> </a:t>
            </a:r>
            <a:r>
              <a:rPr lang="zh-CN" altLang="zh-CN" sz="2600" b="1" dirty="0" smtClean="0"/>
              <a:t>，在“中文字体”</a:t>
            </a:r>
            <a:r>
              <a:rPr lang="zh-CN" altLang="en-US" sz="2600" b="1" dirty="0" smtClean="0"/>
              <a:t>、</a:t>
            </a:r>
            <a:r>
              <a:rPr lang="zh-CN" altLang="zh-CN" sz="2600" b="1" dirty="0" smtClean="0"/>
              <a:t> “字形”</a:t>
            </a:r>
            <a:r>
              <a:rPr lang="zh-CN" altLang="zh-CN" sz="2600" b="1" dirty="0"/>
              <a:t>、“字号”下拉列表中分别</a:t>
            </a:r>
            <a:r>
              <a:rPr lang="zh-CN" altLang="zh-CN" sz="2600" b="1" dirty="0" smtClean="0"/>
              <a:t>选择</a:t>
            </a:r>
            <a:r>
              <a:rPr lang="zh-CN" altLang="en-US" sz="2600" b="1" dirty="0" smtClean="0"/>
              <a:t>题目要求的格式</a:t>
            </a:r>
            <a:r>
              <a:rPr lang="zh-CN" altLang="zh-CN" sz="2600" b="1" dirty="0" smtClean="0"/>
              <a:t>，</a:t>
            </a:r>
            <a:r>
              <a:rPr lang="zh-CN" altLang="zh-CN" sz="2600" b="1" dirty="0"/>
              <a:t>单击“确定”按钮。单击选择“字体”组→“字体”按钮</a:t>
            </a:r>
            <a:r>
              <a:rPr lang="en-US" altLang="zh-CN" sz="2600" b="1" dirty="0"/>
              <a:t> </a:t>
            </a:r>
            <a:r>
              <a:rPr lang="zh-CN" altLang="zh-CN" sz="2600" b="1" dirty="0"/>
              <a:t>→“黑色，文字</a:t>
            </a:r>
            <a:r>
              <a:rPr lang="en-US" altLang="zh-CN" sz="2600" b="1" dirty="0"/>
              <a:t>1</a:t>
            </a:r>
            <a:r>
              <a:rPr lang="zh-CN" altLang="zh-CN" sz="2600" b="1" dirty="0"/>
              <a:t>”，单击选择“字体”组→“文字效果”按钮</a:t>
            </a:r>
            <a:r>
              <a:rPr lang="en-US" altLang="zh-CN" sz="2600" b="1" dirty="0"/>
              <a:t> </a:t>
            </a:r>
            <a:r>
              <a:rPr lang="zh-CN" altLang="zh-CN" sz="2600" b="1" dirty="0"/>
              <a:t>→“阴影”→</a:t>
            </a:r>
            <a:r>
              <a:rPr lang="zh-CN" altLang="zh-CN" sz="2600" b="1" dirty="0" smtClean="0"/>
              <a:t>“</a:t>
            </a:r>
            <a:r>
              <a:rPr lang="zh-CN" altLang="en-US" sz="2600" b="1" dirty="0" smtClean="0"/>
              <a:t>外部－</a:t>
            </a:r>
            <a:r>
              <a:rPr lang="zh-CN" altLang="zh-CN" sz="2600" b="1" dirty="0" smtClean="0"/>
              <a:t>向下偏移”</a:t>
            </a:r>
            <a:r>
              <a:rPr lang="zh-CN" altLang="zh-CN" sz="2600" b="1" dirty="0" smtClean="0"/>
              <a:t>效果。</a:t>
            </a:r>
            <a:r>
              <a:rPr lang="zh-CN" altLang="zh-CN" sz="2600" b="1" dirty="0"/>
              <a:t>用同样的方法可以设置其余文本的字符格式。</a:t>
            </a:r>
          </a:p>
          <a:p>
            <a:pPr marL="0" indent="0">
              <a:buNone/>
            </a:pPr>
            <a:endParaRPr lang="zh-CN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92485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．字符格式设置</a:t>
            </a:r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选择</a:t>
            </a:r>
            <a:r>
              <a:rPr lang="zh-CN" altLang="zh-CN" b="1" dirty="0"/>
              <a:t>“甲方：”文字后的“广州正和公司”文字，单击“字体”组“下划线”工具</a:t>
            </a:r>
            <a:r>
              <a:rPr lang="zh-CN" altLang="zh-CN" b="1" dirty="0" smtClean="0"/>
              <a:t>按钮给</a:t>
            </a:r>
            <a:r>
              <a:rPr lang="zh-CN" altLang="zh-CN" b="1" dirty="0"/>
              <a:t>选取的文字加下划线。如上方法打开“边框和底纹”对话框，选择“底纹”选项卡，在“填充”区域的调色板中选择“白色，背景</a:t>
            </a:r>
            <a:r>
              <a:rPr lang="en-US" altLang="zh-CN" b="1" dirty="0"/>
              <a:t>1</a:t>
            </a:r>
            <a:r>
              <a:rPr lang="zh-CN" altLang="zh-CN" b="1" dirty="0"/>
              <a:t>，深色</a:t>
            </a:r>
            <a:r>
              <a:rPr lang="en-US" altLang="zh-CN" b="1" dirty="0"/>
              <a:t>15%</a:t>
            </a:r>
            <a:r>
              <a:rPr lang="zh-CN" altLang="zh-CN" b="1" dirty="0"/>
              <a:t>”，在“应用于”下拉列表中选择“文字”，单击“确定”按钮。</a:t>
            </a:r>
          </a:p>
          <a:p>
            <a:pPr marL="0" indent="0">
              <a:buNone/>
            </a:pP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47079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．段落格式设置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选取标题行文本，选取标题行文字后单击“开始”选项卡→“段落”组→“段落”对话框启动器</a:t>
            </a:r>
            <a:r>
              <a:rPr lang="en-US" altLang="zh-CN" dirty="0"/>
              <a:t> </a:t>
            </a:r>
            <a:r>
              <a:rPr lang="zh-CN" altLang="zh-CN" dirty="0"/>
              <a:t>，在“常规”区域的“对齐方式”列表中选择“居中”，在“间距”区域的“段前”、“段后”输入框中均输入“</a:t>
            </a:r>
            <a:r>
              <a:rPr lang="en-US" altLang="zh-CN" dirty="0"/>
              <a:t>1</a:t>
            </a:r>
            <a:r>
              <a:rPr lang="zh-CN" altLang="zh-CN" dirty="0"/>
              <a:t>行”，然后单击“确定”按钮。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选取正文内容，在“段落”对话框中“间距”区的“行距”下拉列表中选择“固定值”，在“设置值”中输入</a:t>
            </a:r>
            <a:r>
              <a:rPr lang="en-US" altLang="zh-CN" dirty="0"/>
              <a:t>20</a:t>
            </a:r>
            <a:r>
              <a:rPr lang="zh-CN" altLang="zh-CN" dirty="0"/>
              <a:t>磅，单击“确定”按钮。</a:t>
            </a:r>
          </a:p>
        </p:txBody>
      </p:sp>
    </p:spTree>
    <p:extLst>
      <p:ext uri="{BB962C8B-B14F-4D97-AF65-F5344CB8AC3E}">
        <p14:creationId xmlns:p14="http://schemas.microsoft.com/office/powerpoint/2010/main" val="14820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</a:t>
            </a:r>
            <a:r>
              <a:rPr lang="zh-CN" altLang="zh-CN" dirty="0"/>
              <a:t>　</a:t>
            </a:r>
            <a:r>
              <a:rPr lang="zh-CN" altLang="zh-CN" sz="3200" dirty="0"/>
              <a:t>编写一篇关于公司简介的</a:t>
            </a:r>
            <a:r>
              <a:rPr lang="en-US" altLang="zh-CN" sz="3200" dirty="0"/>
              <a:t>Word</a:t>
            </a:r>
            <a:r>
              <a:rPr lang="zh-CN" altLang="zh-CN" sz="3200" dirty="0"/>
              <a:t>文档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998662" y="2319263"/>
            <a:ext cx="30053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/>
              <a:t>启动和</a:t>
            </a:r>
            <a:r>
              <a:rPr lang="zh-CN" altLang="zh-CN" sz="2400" b="1" dirty="0" smtClean="0"/>
              <a:t>浏览</a:t>
            </a:r>
            <a:r>
              <a:rPr lang="en-US" altLang="zh-CN" sz="2400" b="1" dirty="0"/>
              <a:t>Word</a:t>
            </a:r>
            <a:endParaRPr lang="zh-CN" altLang="zh-CN" sz="2400" b="1" dirty="0"/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998662" y="3009255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/>
              <a:t>输入、修改文本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ltGray">
          <a:xfrm>
            <a:off x="1066448" y="2395677"/>
            <a:ext cx="504056" cy="385251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invGray">
          <a:xfrm>
            <a:off x="1067961" y="3052458"/>
            <a:ext cx="502543" cy="366644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gray">
          <a:xfrm>
            <a:off x="1084212" y="3710898"/>
            <a:ext cx="486292" cy="391331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invGray">
          <a:xfrm>
            <a:off x="1084212" y="4418564"/>
            <a:ext cx="486292" cy="368187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gray">
          <a:xfrm>
            <a:off x="1998662" y="3767988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/>
              <a:t>新建、保存</a:t>
            </a:r>
            <a:r>
              <a:rPr lang="en-US" altLang="zh-CN" sz="2400" b="1" dirty="0"/>
              <a:t>Word</a:t>
            </a:r>
            <a:r>
              <a:rPr lang="zh-CN" altLang="zh-CN" sz="2400" b="1" dirty="0"/>
              <a:t>文档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gray">
          <a:xfrm>
            <a:off x="2000487" y="4442604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400" b="1" dirty="0"/>
              <a:t>关闭文档并退出</a:t>
            </a:r>
            <a:r>
              <a:rPr lang="en-US" altLang="zh-CN" sz="2400" b="1" dirty="0"/>
              <a:t>Word</a:t>
            </a:r>
            <a:endParaRPr lang="zh-CN" altLang="zh-CN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 </a:t>
            </a:r>
            <a:r>
              <a:rPr lang="zh-CN" altLang="zh-CN" sz="3600" dirty="0"/>
              <a:t>排版一份关于公司合同的</a:t>
            </a:r>
            <a:r>
              <a:rPr lang="en-US" altLang="zh-CN" sz="3600" dirty="0"/>
              <a:t>Word</a:t>
            </a:r>
            <a:r>
              <a:rPr lang="zh-CN" altLang="zh-CN" sz="3600" dirty="0"/>
              <a:t>文档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latin typeface="黑体" pitchFamily="2" charset="-122"/>
                <a:ea typeface="黑体" pitchFamily="2" charset="-122"/>
              </a:rPr>
              <a:t>二、操作</a:t>
            </a:r>
            <a:r>
              <a:rPr lang="zh-CN" altLang="zh-CN" sz="2800" b="1" dirty="0" smtClean="0">
                <a:latin typeface="黑体" pitchFamily="2" charset="-122"/>
                <a:ea typeface="黑体" pitchFamily="2" charset="-122"/>
              </a:rPr>
              <a:t>过程</a:t>
            </a:r>
            <a:endParaRPr lang="zh-CN" altLang="zh-CN" sz="2800" b="1" dirty="0">
              <a:latin typeface="黑体" pitchFamily="2" charset="-122"/>
              <a:ea typeface="黑体" pitchFamily="2" charset="-122"/>
            </a:endParaRPr>
          </a:p>
          <a:p>
            <a:pPr marL="0" indent="0">
              <a:buNone/>
            </a:pPr>
            <a:r>
              <a:rPr lang="en-US" altLang="zh-CN" sz="2400" b="1" dirty="0" smtClean="0"/>
              <a:t> </a:t>
            </a:r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．段落格式设置</a:t>
            </a:r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选取</a:t>
            </a:r>
            <a:r>
              <a:rPr lang="zh-CN" altLang="zh-CN" b="1" dirty="0"/>
              <a:t>正文段落（除第一、二和最后四段外），在“段落”对话框中“缩进”区域的“特殊格式”下拉列表中选择“首行缩进”，在“磅值”框中输入“</a:t>
            </a:r>
            <a:r>
              <a:rPr lang="en-US" altLang="zh-CN" b="1" dirty="0"/>
              <a:t>2</a:t>
            </a:r>
            <a:r>
              <a:rPr lang="zh-CN" altLang="zh-CN" b="1" dirty="0"/>
              <a:t>字符”，然后单击“确定”按钮。</a:t>
            </a:r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选取</a:t>
            </a:r>
            <a:r>
              <a:rPr lang="zh-CN" altLang="zh-CN" b="1" dirty="0"/>
              <a:t>文档的最后四段，在“段落”对话框中的“缩进”区域的“左侧”输入框中输入“</a:t>
            </a:r>
            <a:r>
              <a:rPr lang="en-US" altLang="zh-CN" b="1" dirty="0"/>
              <a:t>1</a:t>
            </a:r>
            <a:r>
              <a:rPr lang="zh-CN" altLang="zh-CN" b="1" dirty="0"/>
              <a:t>字符”后单击“确定”按钮</a:t>
            </a:r>
            <a:r>
              <a:rPr lang="zh-CN" altLang="zh-CN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41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3.3  </a:t>
            </a:r>
            <a:r>
              <a:rPr lang="zh-CN" altLang="zh-CN" sz="3600" dirty="0"/>
              <a:t>排版一份关于公司合同的</a:t>
            </a:r>
            <a:r>
              <a:rPr lang="en-US" altLang="zh-CN" sz="3600" dirty="0"/>
              <a:t>Word</a:t>
            </a:r>
            <a:r>
              <a:rPr lang="zh-CN" altLang="zh-CN" sz="3600" dirty="0"/>
              <a:t>文档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/>
              <a:t>二、操作过程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．项目编号设置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选取正文的第四至七段，单击“段落”组“编号”按钮</a:t>
            </a:r>
            <a:r>
              <a:rPr lang="en-US" altLang="zh-CN" dirty="0"/>
              <a:t> </a:t>
            </a:r>
            <a:r>
              <a:rPr lang="zh-CN" altLang="zh-CN" dirty="0"/>
              <a:t>右边的下拉箭头，弹出编号列表，从中选择“一、二、三、……”样式的编号。将鼠标定位在第四至七段任意一段的任意位置处，双击“格式刷”工具按钮</a:t>
            </a:r>
            <a:r>
              <a:rPr lang="en-US" altLang="zh-CN" dirty="0"/>
              <a:t> </a:t>
            </a:r>
            <a:r>
              <a:rPr lang="zh-CN" altLang="zh-CN" dirty="0"/>
              <a:t>，在需要设置项目编号的段落内任意位置处单击。设置完毕，单击“格式刷”工具按钮以结束格式刷的使用。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8208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56792"/>
            <a:ext cx="8496944" cy="46805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．项目编号设置</a:t>
            </a:r>
          </a:p>
          <a:p>
            <a:pPr marL="0" indent="0">
              <a:buNone/>
            </a:pPr>
            <a:r>
              <a:rPr lang="en-US" altLang="zh-CN" sz="2600" b="1" dirty="0" smtClean="0"/>
              <a:t>    </a:t>
            </a:r>
            <a:r>
              <a:rPr lang="zh-CN" altLang="zh-CN" sz="2600" b="1" dirty="0" smtClean="0"/>
              <a:t>选取</a:t>
            </a:r>
            <a:r>
              <a:rPr lang="zh-CN" altLang="zh-CN" sz="2600" b="1" dirty="0"/>
              <a:t>段落“四、甲方的权利、义务：”下面的四段，单击“项目符号”</a:t>
            </a:r>
            <a:r>
              <a:rPr lang="en-US" altLang="zh-CN" sz="2600" b="1" dirty="0"/>
              <a:t> </a:t>
            </a:r>
            <a:r>
              <a:rPr lang="zh-CN" altLang="zh-CN" sz="2600" b="1" dirty="0"/>
              <a:t>右边的下拉箭头，从弹出的“项目符号库”中选择项目</a:t>
            </a:r>
            <a:r>
              <a:rPr lang="zh-CN" altLang="zh-CN" sz="2600" b="1" dirty="0" smtClean="0"/>
              <a:t>符号。</a:t>
            </a:r>
            <a:r>
              <a:rPr lang="zh-CN" altLang="zh-CN" sz="2600" b="1" dirty="0"/>
              <a:t>再选择段落“五、乙方的权利、义务：”下面的四段，在“项目符号库”中单击“定义新项目符号</a:t>
            </a:r>
            <a:r>
              <a:rPr lang="en-US" altLang="zh-CN" sz="2600" b="1" dirty="0"/>
              <a:t>(</a:t>
            </a:r>
            <a:r>
              <a:rPr lang="en-US" altLang="zh-CN" sz="2600" b="1" u="sng" dirty="0"/>
              <a:t>D</a:t>
            </a:r>
            <a:r>
              <a:rPr lang="en-US" altLang="zh-CN" sz="2600" b="1" dirty="0"/>
              <a:t>)…</a:t>
            </a:r>
            <a:r>
              <a:rPr lang="zh-CN" altLang="zh-CN" sz="2600" b="1" dirty="0"/>
              <a:t>”命令</a:t>
            </a:r>
            <a:r>
              <a:rPr lang="zh-CN" altLang="zh-CN" sz="2600" b="1" dirty="0" smtClean="0"/>
              <a:t>，在</a:t>
            </a:r>
            <a:r>
              <a:rPr lang="zh-CN" altLang="zh-CN" sz="2600" b="1" dirty="0"/>
              <a:t>“定义新项目符号”对话框中单击“符号”按钮</a:t>
            </a:r>
            <a:r>
              <a:rPr lang="zh-CN" altLang="zh-CN" sz="2600" b="1" dirty="0" smtClean="0"/>
              <a:t>，在</a:t>
            </a:r>
            <a:r>
              <a:rPr lang="zh-CN" altLang="zh-CN" sz="2600" b="1" dirty="0"/>
              <a:t>弹</a:t>
            </a:r>
            <a:r>
              <a:rPr lang="zh-CN" altLang="zh-CN" sz="2600" b="1" dirty="0" smtClean="0"/>
              <a:t>出对话框</a:t>
            </a:r>
            <a:r>
              <a:rPr lang="zh-CN" altLang="zh-CN" sz="2600" b="1" dirty="0"/>
              <a:t>中“字体”列表中选择“</a:t>
            </a:r>
            <a:r>
              <a:rPr lang="en-US" altLang="zh-CN" sz="2600" b="1" dirty="0"/>
              <a:t>Wingdings</a:t>
            </a:r>
            <a:r>
              <a:rPr lang="zh-CN" altLang="zh-CN" sz="2600" b="1" dirty="0"/>
              <a:t>”，“字符代码”中输入</a:t>
            </a:r>
            <a:r>
              <a:rPr lang="en-US" altLang="zh-CN" sz="2600" b="1" dirty="0"/>
              <a:t>124</a:t>
            </a:r>
            <a:r>
              <a:rPr lang="zh-CN" altLang="zh-CN" sz="2600" b="1" dirty="0"/>
              <a:t>后单击“确定”按钮回到“定义新项目符号”对话框，再单击“字体”按钮设置字体颜色为浅绿。设置完成后效果如图</a:t>
            </a:r>
            <a:r>
              <a:rPr lang="en-US" altLang="zh-CN" sz="2600" b="1" dirty="0" smtClean="0"/>
              <a:t>3-4</a:t>
            </a:r>
            <a:r>
              <a:rPr lang="zh-CN" altLang="zh-CN" sz="2600" b="1" dirty="0" smtClean="0"/>
              <a:t>所</a:t>
            </a:r>
            <a:r>
              <a:rPr lang="zh-CN" altLang="zh-CN" sz="2600" b="1" dirty="0"/>
              <a:t>示</a:t>
            </a:r>
            <a:r>
              <a:rPr lang="zh-CN" altLang="zh-CN" sz="2600" b="1" dirty="0" smtClean="0"/>
              <a:t>。</a:t>
            </a:r>
            <a:endParaRPr lang="en-US" altLang="zh-CN" sz="2600" b="1" dirty="0" smtClean="0"/>
          </a:p>
          <a:p>
            <a:pPr marL="0" indent="0">
              <a:buNone/>
            </a:pPr>
            <a:endParaRPr lang="zh-CN" altLang="zh-CN" sz="2600" b="1" dirty="0"/>
          </a:p>
          <a:p>
            <a:pPr marL="0" indent="0">
              <a:buNone/>
            </a:pPr>
            <a:endParaRPr lang="zh-CN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5969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65313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．另存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编辑完成后，将文件另存为“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广州正和公司员工试用合同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6575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—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．字符格式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工具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在</a:t>
            </a:r>
            <a:r>
              <a:rPr lang="zh-CN" altLang="zh-CN" dirty="0"/>
              <a:t>编写好文章后，经常需要对文本的格式进行设置，如字体、字号、下划线等，快捷方式是使用“开始”选项卡“字体”组的各种字符格式工具按钮，如图</a:t>
            </a:r>
            <a:r>
              <a:rPr lang="en-US" altLang="zh-CN" dirty="0"/>
              <a:t>3-5</a:t>
            </a:r>
            <a:r>
              <a:rPr lang="zh-CN" altLang="zh-CN" dirty="0"/>
              <a:t>所示。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endParaRPr lang="zh-CN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509120"/>
            <a:ext cx="5373564" cy="17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85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．段落格式工具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对</a:t>
            </a:r>
            <a:r>
              <a:rPr lang="zh-CN" altLang="zh-CN" dirty="0"/>
              <a:t>文本的段落格式进行设置，如对齐方式、项目符号、缩进等，快捷方式是使用各种段落格式工具按钮，如图</a:t>
            </a:r>
            <a:r>
              <a:rPr lang="en-US" altLang="zh-CN" dirty="0"/>
              <a:t>3-6</a:t>
            </a:r>
            <a:r>
              <a:rPr lang="zh-CN" altLang="zh-CN" dirty="0"/>
              <a:t>所示。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endParaRPr lang="zh-CN" altLang="zh-C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3096"/>
            <a:ext cx="4067945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．字符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格式化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）设置字体、字号和字形等。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方法一：</a:t>
            </a:r>
            <a:r>
              <a:rPr lang="zh-CN" altLang="zh-CN" dirty="0"/>
              <a:t>选择需进行字符格式设置的文本，“字体”组工具栏上的对应工具按钮进行设置。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方法二：</a:t>
            </a:r>
            <a:r>
              <a:rPr lang="zh-CN" altLang="zh-CN" dirty="0"/>
              <a:t>选择需进行字符格式设置的文本，单击“开始”选项卡→“字体”组→“字体”对话框启动器或右击从快捷菜单中选择“字体”菜单命令，弹出“字体”对话框对字符进行格式设置。在“字体”、“字号”等框中输入或调节所需要的值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482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．字符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格式化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）调整字符间距。字符间距是指相邻两个字符间的距离。</a:t>
            </a:r>
            <a:r>
              <a:rPr lang="zh-CN" altLang="zh-CN" dirty="0">
                <a:solidFill>
                  <a:srgbClr val="FF0000"/>
                </a:solidFill>
              </a:rPr>
              <a:t>设置方法是</a:t>
            </a:r>
            <a:r>
              <a:rPr lang="zh-CN" altLang="zh-CN" dirty="0"/>
              <a:t>：</a:t>
            </a:r>
          </a:p>
          <a:p>
            <a:pPr marL="0" indent="0">
              <a:buNone/>
            </a:pPr>
            <a:r>
              <a:rPr lang="en-US" altLang="zh-CN" sz="2600" dirty="0"/>
              <a:t>1</a:t>
            </a:r>
            <a:r>
              <a:rPr lang="zh-CN" altLang="zh-CN" sz="2600" dirty="0"/>
              <a:t>）选定需设置字符间距的文本。</a:t>
            </a:r>
          </a:p>
          <a:p>
            <a:pPr marL="0" indent="0">
              <a:buNone/>
            </a:pPr>
            <a:r>
              <a:rPr lang="en-US" altLang="zh-CN" sz="2600" dirty="0"/>
              <a:t>2</a:t>
            </a:r>
            <a:r>
              <a:rPr lang="zh-CN" altLang="zh-CN" sz="2600" dirty="0"/>
              <a:t>）单击“开始”选项卡→“字体”组→“字体”对话框启动器</a:t>
            </a:r>
            <a:r>
              <a:rPr lang="en-US" altLang="zh-CN" sz="2600" dirty="0"/>
              <a:t> </a:t>
            </a:r>
            <a:r>
              <a:rPr lang="zh-CN" altLang="zh-CN" sz="2600" dirty="0"/>
              <a:t>，弹出“字体”对话框。</a:t>
            </a:r>
          </a:p>
          <a:p>
            <a:pPr marL="0" indent="0">
              <a:buNone/>
            </a:pPr>
            <a:r>
              <a:rPr lang="en-US" altLang="zh-CN" sz="2600" dirty="0"/>
              <a:t>3</a:t>
            </a:r>
            <a:r>
              <a:rPr lang="zh-CN" altLang="zh-CN" sz="2600" dirty="0"/>
              <a:t>）单击“高级”选项卡，在“间距”下拉列表中选择“加宽”或“紧缩”方式，在“磅值”框中设置调整的磅数，同时在“预览”框中可看到设置后的效果。</a:t>
            </a:r>
          </a:p>
          <a:p>
            <a:pPr marL="0" indent="0">
              <a:buNone/>
            </a:pPr>
            <a:r>
              <a:rPr lang="en-US" altLang="zh-CN" sz="2600" dirty="0"/>
              <a:t>4</a:t>
            </a:r>
            <a:r>
              <a:rPr lang="zh-CN" altLang="zh-CN" sz="2600" dirty="0"/>
              <a:t>）单击“确定”按钮完成字符间距的调整。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303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．项目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符号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b="1" dirty="0" smtClean="0"/>
              <a:t>选定</a:t>
            </a:r>
            <a:r>
              <a:rPr lang="zh-CN" altLang="zh-CN" sz="2800" b="1" dirty="0"/>
              <a:t>需处理的段落，单击“段落”组“项目符号”</a:t>
            </a:r>
            <a:r>
              <a:rPr lang="zh-CN" altLang="zh-CN" sz="2800" b="1" dirty="0" smtClean="0"/>
              <a:t>按钮右边</a:t>
            </a:r>
            <a:r>
              <a:rPr lang="zh-CN" altLang="zh-CN" sz="2800" b="1" dirty="0"/>
              <a:t>的下拉箭头，弹</a:t>
            </a:r>
            <a:r>
              <a:rPr lang="zh-CN" altLang="zh-CN" sz="2800" b="1" dirty="0" smtClean="0"/>
              <a:t>出“项目符号库”</a:t>
            </a:r>
            <a:r>
              <a:rPr lang="zh-CN" altLang="zh-CN" sz="2800" b="1" dirty="0"/>
              <a:t>，选择所需的项目符号。如果“项目符号库”中没有所需符号，则单击“定义新项目符号”命令，在“定义新项目符号”对话框中设置新项目符号。</a:t>
            </a:r>
          </a:p>
          <a:p>
            <a:pPr marL="0" indent="0">
              <a:buNone/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5482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．项目符号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700808"/>
            <a:ext cx="8784976" cy="4896544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选定</a:t>
            </a:r>
            <a:r>
              <a:rPr lang="zh-CN" altLang="zh-CN" b="1" dirty="0"/>
              <a:t>要处理的段落，单击“段落”组“项目编号”</a:t>
            </a:r>
            <a:r>
              <a:rPr lang="zh-CN" altLang="zh-CN" b="1" dirty="0" smtClean="0"/>
              <a:t>按钮右边</a:t>
            </a:r>
            <a:r>
              <a:rPr lang="zh-CN" altLang="zh-CN" b="1" dirty="0"/>
              <a:t>的下拉箭头，弹</a:t>
            </a:r>
            <a:r>
              <a:rPr lang="zh-CN" altLang="zh-CN" b="1" dirty="0" smtClean="0"/>
              <a:t>出编号</a:t>
            </a:r>
            <a:r>
              <a:rPr lang="zh-CN" altLang="zh-CN" b="1" dirty="0"/>
              <a:t>列表，从“编号库”中所需的样式。</a:t>
            </a:r>
          </a:p>
          <a:p>
            <a:pPr marL="0" indent="0">
              <a:buNone/>
            </a:pPr>
            <a:r>
              <a:rPr lang="en-US" altLang="zh-CN" b="1" dirty="0" smtClean="0"/>
              <a:t>   </a:t>
            </a:r>
            <a:r>
              <a:rPr lang="zh-CN" altLang="zh-CN" b="1" dirty="0" smtClean="0"/>
              <a:t>如果</a:t>
            </a:r>
            <a:r>
              <a:rPr lang="zh-CN" altLang="zh-CN" b="1" dirty="0"/>
              <a:t>在已列出的“编号库”没有所需的格式，单击“定义新编号格式”命令</a:t>
            </a:r>
            <a:r>
              <a:rPr lang="zh-CN" altLang="zh-CN" b="1" dirty="0" smtClean="0"/>
              <a:t>，弹出“</a:t>
            </a:r>
            <a:r>
              <a:rPr lang="zh-CN" altLang="zh-CN" b="1" dirty="0"/>
              <a:t>定义新编号格式”</a:t>
            </a:r>
            <a:r>
              <a:rPr lang="zh-CN" altLang="zh-CN" b="1" dirty="0" smtClean="0"/>
              <a:t>对话框。</a:t>
            </a:r>
            <a:endParaRPr lang="zh-CN" altLang="zh-CN" b="1" dirty="0"/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删除</a:t>
            </a:r>
            <a:r>
              <a:rPr lang="zh-CN" altLang="zh-CN" b="1" dirty="0"/>
              <a:t>项目符号或编号的方法是选取需删除项目符号或编号的段落，单击“项目符号库”或“编号库”的“无”选项。</a:t>
            </a:r>
          </a:p>
          <a:p>
            <a:pPr marL="0" indent="0">
              <a:buNone/>
            </a:pP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9728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628800"/>
            <a:ext cx="7848872" cy="4392488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zh-CN" dirty="0"/>
              <a:t>一、操作要求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      </a:t>
            </a:r>
            <a:r>
              <a:rPr lang="zh-CN" altLang="zh-CN" dirty="0" smtClean="0"/>
              <a:t>使用</a:t>
            </a:r>
            <a:r>
              <a:rPr lang="en-US" altLang="zh-CN" dirty="0"/>
              <a:t>Word</a:t>
            </a:r>
            <a:r>
              <a:rPr lang="zh-CN" altLang="zh-CN" dirty="0"/>
              <a:t>创建一个名字为“公司简介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”的</a:t>
            </a:r>
            <a:r>
              <a:rPr lang="en-US" altLang="zh-CN" dirty="0"/>
              <a:t>Word</a:t>
            </a:r>
            <a:r>
              <a:rPr lang="zh-CN" altLang="zh-CN" dirty="0"/>
              <a:t>文档，然后输入公司简介内容，如图</a:t>
            </a:r>
            <a:r>
              <a:rPr lang="en-US" altLang="zh-CN" dirty="0"/>
              <a:t>3-1</a:t>
            </a:r>
            <a:r>
              <a:rPr lang="zh-CN" altLang="zh-CN" dirty="0"/>
              <a:t>所示，再将文档保存到“</a:t>
            </a:r>
            <a:r>
              <a:rPr lang="en-US" altLang="zh-CN" dirty="0"/>
              <a:t>D:\Word</a:t>
            </a:r>
            <a:r>
              <a:rPr lang="zh-CN" altLang="zh-CN" dirty="0"/>
              <a:t>练习”后再关闭“公司简介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文字</a:t>
            </a:r>
            <a:r>
              <a:rPr lang="zh-CN" altLang="zh-CN" dirty="0"/>
              <a:t>编辑是</a:t>
            </a:r>
            <a:r>
              <a:rPr lang="en-US" altLang="zh-CN" dirty="0"/>
              <a:t>Word</a:t>
            </a:r>
            <a:r>
              <a:rPr lang="zh-CN" altLang="zh-CN" dirty="0"/>
              <a:t>最基本也是最重要的功能。通过本例，用户将掌握如何建立和保存新文档，如何输入、修改文本。</a:t>
            </a:r>
          </a:p>
          <a:p>
            <a:pPr marL="0" indent="625475">
              <a:lnSpc>
                <a:spcPct val="110000"/>
              </a:lnSpc>
              <a:buSzPct val="90000"/>
              <a:buNone/>
            </a:pPr>
            <a:endParaRPr lang="en-US" altLang="zh-CN" b="0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zh-CN" sz="3200" b="0" dirty="0"/>
              <a:t>一、操作</a:t>
            </a:r>
            <a:r>
              <a:rPr lang="zh-CN" altLang="zh-CN" sz="3200" b="0" dirty="0" smtClean="0"/>
              <a:t>要求</a:t>
            </a:r>
            <a:r>
              <a:rPr lang="en-US" altLang="zh-CN" sz="3200" b="0" dirty="0" smtClean="0"/>
              <a:t>(</a:t>
            </a:r>
            <a:r>
              <a:rPr lang="zh-CN" altLang="en-US" sz="3200" b="0" dirty="0" smtClean="0"/>
              <a:t>续）</a:t>
            </a:r>
            <a:endParaRPr lang="zh-CN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—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．段落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格式化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496944" cy="468052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）对齐方式</a:t>
            </a:r>
            <a:r>
              <a:rPr lang="zh-CN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endParaRPr lang="en-US" altLang="zh-CN" sz="26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2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2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</a:t>
            </a:r>
            <a:r>
              <a:rPr lang="zh-CN" altLang="zh-CN" sz="2600" b="1" dirty="0" smtClean="0"/>
              <a:t>通常</a:t>
            </a:r>
            <a:r>
              <a:rPr lang="zh-CN" altLang="zh-CN" sz="2600" b="1" dirty="0"/>
              <a:t>有两端对齐、左对齐、居中、右对齐和分散对齐五种方式。</a:t>
            </a:r>
          </a:p>
          <a:p>
            <a:pPr marL="0" indent="0">
              <a:buNone/>
            </a:pPr>
            <a:r>
              <a:rPr lang="zh-CN" altLang="zh-CN" sz="2600" b="1" dirty="0"/>
              <a:t>方法一：选择需进行段落格式设置的段落，单击“段落”组工具栏上的对应“两端对齐”或“左对齐”等按钮。</a:t>
            </a:r>
          </a:p>
          <a:p>
            <a:pPr marL="0" indent="0">
              <a:buNone/>
            </a:pPr>
            <a:r>
              <a:rPr lang="zh-CN" altLang="zh-CN" sz="2600" b="1" dirty="0"/>
              <a:t>方法二：选择需进行段落格式设置的段落，选择“开始”选项卡→“段落”组→“段落”对话框</a:t>
            </a:r>
            <a:r>
              <a:rPr lang="zh-CN" altLang="zh-CN" sz="2600" b="1" dirty="0" smtClean="0"/>
              <a:t>启动器或</a:t>
            </a:r>
            <a:r>
              <a:rPr lang="zh-CN" altLang="zh-CN" sz="2600" b="1" dirty="0"/>
              <a:t>右击从快捷菜单中选择“段落”菜单命令，弹</a:t>
            </a:r>
            <a:r>
              <a:rPr lang="zh-CN" altLang="zh-CN" sz="2600" b="1" dirty="0" smtClean="0"/>
              <a:t>出 “段落”</a:t>
            </a:r>
            <a:r>
              <a:rPr lang="zh-CN" altLang="zh-CN" sz="2600" b="1" dirty="0"/>
              <a:t>对话框，选择“缩进和间距”选项卡，在“常规”区域的“对齐方式”下拉列表中选择所需的对齐方式。</a:t>
            </a:r>
          </a:p>
          <a:p>
            <a:pPr marL="0" indent="0">
              <a:buNone/>
            </a:pP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238762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—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6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．段落格式化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496944" cy="46805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）段落缩进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段落缩进指段落中的文本到正文区左、右边界的距离。包括左缩进、右缩进、首行缩进、悬挂缩进。</a:t>
            </a:r>
          </a:p>
          <a:p>
            <a:pPr marL="0" indent="0">
              <a:buNone/>
            </a:pPr>
            <a:r>
              <a:rPr lang="zh-CN" altLang="zh-CN" dirty="0"/>
              <a:t>方法一：使用标尺进行段落缩进。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）单击勾选“视图”选项卡的“标尺”复选框或单击垂直滚动条上方的“标尺”按钮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）鼠标定位在需要进行缩进设置的段落。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）按住左键拖动标尺中的左缩进标记、右缩进标记、首行缩进标记、悬挂缩进标记至适当位置。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8392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—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6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．段落格式化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352928" cy="46805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）段落缩进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zh-CN" dirty="0"/>
              <a:t>方法二：用“段落”对话框进行精确调整。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）单击“开始”选项卡→“段落”组→“段落”对话框启动器，弹出“段落”对话框。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）选择“缩进和间距”选项卡，在“缩进”区域的“左侧”、“右侧”输入框中分别键入距离值，在“特殊格式”下拉列表框中选择“首行缩进”或“悬挂缩进”，在“磅值”输入框中键入距离值。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6139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27100"/>
          </a:xfrm>
        </p:spPr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—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6</a:t>
            </a:r>
            <a:r>
              <a:rPr lang="zh-CN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．段落格式化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352928" cy="46805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）间距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设置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zh-CN" altLang="zh-CN" dirty="0"/>
              <a:t>间距有行距、段前间距和段后间距。</a:t>
            </a:r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zh-CN" altLang="zh-CN" dirty="0"/>
              <a:t>在“段落”对话框中选择“缩进和间距”选项卡，在“间距”区域的“段前”、“段后”输入框中分别键入值，在“行距”下拉列表框中选择一种行距。但要设置多倍行距，例如</a:t>
            </a:r>
            <a:r>
              <a:rPr lang="en-US" altLang="zh-CN" dirty="0"/>
              <a:t>1.8</a:t>
            </a:r>
            <a:r>
              <a:rPr lang="zh-CN" altLang="zh-CN" dirty="0"/>
              <a:t>倍行距，则要在“行距”下拉列表框中选择“多倍行距”后在“设置值”输入框中键入</a:t>
            </a:r>
            <a:r>
              <a:rPr lang="en-US" altLang="zh-CN" dirty="0"/>
              <a:t>1.8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6723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．边框和底纹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968552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 smtClean="0"/>
              <a:t>（</a:t>
            </a:r>
            <a:r>
              <a:rPr lang="en-US" altLang="zh-CN" sz="2400" b="1" dirty="0"/>
              <a:t>1</a:t>
            </a:r>
            <a:r>
              <a:rPr lang="zh-CN" altLang="zh-CN" sz="2400" b="1" dirty="0"/>
              <a:t>）选取需设置边框和底纹的文本，单击“开始”选项卡→“段落”组→“下框线”旁的下拉箭头</a:t>
            </a:r>
            <a:r>
              <a:rPr lang="en-US" altLang="zh-CN" sz="2400" b="1" dirty="0"/>
              <a:t> </a:t>
            </a:r>
            <a:r>
              <a:rPr lang="zh-CN" altLang="zh-CN" sz="2400" b="1" dirty="0"/>
              <a:t>，从弹出菜单中选择“边框和底纹”命令，弹</a:t>
            </a:r>
            <a:r>
              <a:rPr lang="zh-CN" altLang="zh-CN" sz="2400" b="1" dirty="0" smtClean="0"/>
              <a:t>出“</a:t>
            </a:r>
            <a:r>
              <a:rPr lang="zh-CN" altLang="zh-CN" sz="2400" b="1" dirty="0"/>
              <a:t>边框和底纹”对话框。</a:t>
            </a:r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zh-CN" sz="2400" b="1" dirty="0"/>
              <a:t>）选择“边框”选项卡，在“设置”区域选择一种边框，在“样式”</a:t>
            </a:r>
            <a:r>
              <a:rPr lang="zh-CN" altLang="zh-CN" sz="2400" b="1" dirty="0" smtClean="0"/>
              <a:t>列表框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“颜色”</a:t>
            </a:r>
            <a:r>
              <a:rPr lang="zh-CN" altLang="zh-CN" sz="2400" b="1" dirty="0"/>
              <a:t>下拉</a:t>
            </a:r>
            <a:r>
              <a:rPr lang="zh-CN" altLang="zh-CN" sz="2400" b="1" dirty="0" smtClean="0"/>
              <a:t>列表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“宽度”</a:t>
            </a:r>
            <a:r>
              <a:rPr lang="zh-CN" altLang="zh-CN" sz="2400" b="1" dirty="0"/>
              <a:t>下拉列表框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分别</a:t>
            </a:r>
            <a:r>
              <a:rPr lang="zh-CN" altLang="zh-CN" sz="2400" b="1" dirty="0" smtClean="0"/>
              <a:t>选择，</a:t>
            </a:r>
            <a:r>
              <a:rPr lang="zh-CN" altLang="zh-CN" sz="2400" b="1" dirty="0"/>
              <a:t>在“应用于”下拉列表中选择“段落”或“文字”。</a:t>
            </a:r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zh-CN" sz="2400" b="1" dirty="0"/>
              <a:t>）选择“底纹”选项卡</a:t>
            </a:r>
            <a:r>
              <a:rPr lang="zh-CN" altLang="zh-CN" sz="2400" b="1" dirty="0" smtClean="0"/>
              <a:t>，在</a:t>
            </a:r>
            <a:r>
              <a:rPr lang="zh-CN" altLang="zh-CN" sz="2400" b="1" dirty="0"/>
              <a:t>“填充”</a:t>
            </a:r>
            <a:r>
              <a:rPr lang="zh-CN" altLang="zh-CN" sz="2400" b="1" dirty="0" smtClean="0"/>
              <a:t>区域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“图案”</a:t>
            </a:r>
            <a:r>
              <a:rPr lang="zh-CN" altLang="zh-CN" sz="2400" b="1" dirty="0"/>
              <a:t>区域的“样式”下拉</a:t>
            </a:r>
            <a:r>
              <a:rPr lang="zh-CN" altLang="zh-CN" sz="2400" b="1" dirty="0" smtClean="0"/>
              <a:t>列表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“颜色”</a:t>
            </a:r>
            <a:r>
              <a:rPr lang="zh-CN" altLang="zh-CN" sz="2400" b="1" dirty="0"/>
              <a:t>下拉列表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/>
              <a:t>分别</a:t>
            </a:r>
            <a:r>
              <a:rPr lang="zh-CN" altLang="zh-CN" sz="2400" b="1" dirty="0" smtClean="0"/>
              <a:t>选择。</a:t>
            </a:r>
            <a:r>
              <a:rPr lang="zh-CN" altLang="zh-CN" sz="2400" b="1" dirty="0"/>
              <a:t>在“应用于”下拉列表中选择“段落”或</a:t>
            </a:r>
            <a:r>
              <a:rPr lang="zh-CN" altLang="zh-CN" sz="2400" b="1" dirty="0" smtClean="0"/>
              <a:t>“文字” 。</a:t>
            </a:r>
            <a:endParaRPr lang="zh-CN" altLang="zh-CN" sz="2400" b="1" dirty="0"/>
          </a:p>
          <a:p>
            <a:pPr marL="0" indent="0">
              <a:buNone/>
            </a:pPr>
            <a:r>
              <a:rPr lang="zh-CN" altLang="zh-CN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zh-CN" sz="2400" b="1" dirty="0"/>
              <a:t>）单击“确定”按钮。</a:t>
            </a:r>
          </a:p>
          <a:p>
            <a:pPr marL="0" indent="0">
              <a:buNone/>
            </a:pPr>
            <a:endParaRPr lang="zh-CN" altLang="zh-CN" sz="2400" b="1" dirty="0"/>
          </a:p>
          <a:p>
            <a:pPr marL="0" indent="0"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912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 smtClean="0">
                <a:solidFill>
                  <a:srgbClr val="000066"/>
                </a:solidFill>
              </a:rPr>
              <a:t>—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8</a:t>
            </a:r>
            <a:r>
              <a:rPr lang="zh-CN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．格式刷的</a:t>
            </a:r>
            <a:r>
              <a:rPr lang="zh-CN" altLang="zh-CN" sz="3600" dirty="0" smtClean="0">
                <a:solidFill>
                  <a:srgbClr val="000066">
                    <a:lumMod val="60000"/>
                    <a:lumOff val="40000"/>
                  </a:srgbClr>
                </a:solidFill>
              </a:rPr>
              <a:t>使用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96855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）复制字符格式</a:t>
            </a:r>
          </a:p>
          <a:p>
            <a:pPr marL="0" indent="0"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）选择已设置格式的文本，注意不包含段落标记。</a:t>
            </a:r>
          </a:p>
          <a:p>
            <a:pPr marL="0" indent="0">
              <a:buNone/>
            </a:pPr>
            <a:r>
              <a:rPr lang="en-US" altLang="zh-CN" b="1" dirty="0"/>
              <a:t>2</a:t>
            </a:r>
            <a:r>
              <a:rPr lang="zh-CN" altLang="zh-CN" b="1" dirty="0"/>
              <a:t>）单击工具栏上的“格式刷”按钮</a:t>
            </a:r>
            <a:r>
              <a:rPr lang="en-US" altLang="zh-CN" b="1" dirty="0"/>
              <a:t> </a:t>
            </a:r>
            <a:r>
              <a:rPr lang="zh-CN" altLang="zh-CN" b="1" dirty="0"/>
              <a:t>，此时鼠标指针变为刷子形状。</a:t>
            </a:r>
          </a:p>
          <a:p>
            <a:pPr marL="0" indent="0">
              <a:buNone/>
            </a:pPr>
            <a:r>
              <a:rPr lang="en-US" altLang="zh-CN" b="1" dirty="0"/>
              <a:t>3</a:t>
            </a:r>
            <a:r>
              <a:rPr lang="zh-CN" altLang="zh-CN" b="1" dirty="0"/>
              <a:t>）按住鼠标左键，在需应用格式的文本区域内拖动鼠标。</a:t>
            </a:r>
          </a:p>
          <a:p>
            <a:pPr marL="0" indent="0">
              <a:buNone/>
            </a:pPr>
            <a:r>
              <a:rPr lang="zh-CN" altLang="zh-CN" b="1" dirty="0"/>
              <a:t>松开鼠标左键后被拖过的文本就具有了新的格式。</a:t>
            </a:r>
          </a:p>
          <a:p>
            <a:pPr marL="0" indent="0">
              <a:buNone/>
            </a:pPr>
            <a:endParaRPr lang="zh-CN" altLang="zh-CN" b="1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4140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>
                <a:solidFill>
                  <a:srgbClr val="000066"/>
                </a:solidFill>
              </a:rPr>
              <a:t>三、知识技能要点</a:t>
            </a:r>
            <a:r>
              <a:rPr lang="en-US" altLang="zh-CN" sz="3600" dirty="0">
                <a:solidFill>
                  <a:srgbClr val="000066"/>
                </a:solidFill>
              </a:rPr>
              <a:t>—</a:t>
            </a:r>
            <a:r>
              <a:rPr lang="en-US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8</a:t>
            </a:r>
            <a:r>
              <a:rPr lang="zh-CN" altLang="zh-CN" sz="3600" dirty="0">
                <a:solidFill>
                  <a:srgbClr val="000066">
                    <a:lumMod val="60000"/>
                    <a:lumOff val="40000"/>
                  </a:srgbClr>
                </a:solidFill>
              </a:rPr>
              <a:t>．格式刷的使用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）复制段落格式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）单击希望复制格式的段落，使光标定位在该段落内。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）单击工具栏上的“格式刷”按钮</a:t>
            </a:r>
            <a:r>
              <a:rPr lang="en-US" altLang="zh-CN" dirty="0"/>
              <a:t> </a:t>
            </a:r>
            <a:r>
              <a:rPr lang="zh-CN" altLang="zh-CN" dirty="0"/>
              <a:t>，多次复制时双击。</a:t>
            </a:r>
          </a:p>
          <a:p>
            <a:pPr marL="0" indent="0">
              <a:buNone/>
            </a:pPr>
            <a:r>
              <a:rPr lang="en-US" altLang="zh-CN" dirty="0"/>
              <a:t>3</a:t>
            </a:r>
            <a:r>
              <a:rPr lang="zh-CN" altLang="zh-CN" dirty="0"/>
              <a:t>）把刷子移到希望应用此格式的段落，单击段内任意位置。</a:t>
            </a:r>
          </a:p>
          <a:p>
            <a:pPr marL="0" indent="0">
              <a:buNone/>
            </a:pPr>
            <a:r>
              <a:rPr lang="zh-CN" altLang="zh-CN" dirty="0"/>
              <a:t>如果需将格式连续复制到多个文本块，则在第</a:t>
            </a:r>
            <a:r>
              <a:rPr lang="en-US" altLang="zh-CN" dirty="0"/>
              <a:t>2</a:t>
            </a:r>
            <a:r>
              <a:rPr lang="zh-CN" altLang="zh-CN" dirty="0"/>
              <a:t>）步中双击格式刷，再分别拖动多个文本块，完成后单击“格式刷”按钮即可取消鼠标指针的刷子形状。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824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3.4  </a:t>
            </a:r>
            <a:r>
              <a:rPr lang="zh-CN" altLang="zh-CN" sz="3600" dirty="0"/>
              <a:t>打印公司简介的</a:t>
            </a:r>
            <a:r>
              <a:rPr lang="en-US" altLang="zh-CN" sz="3600" dirty="0"/>
              <a:t>Word</a:t>
            </a:r>
            <a:r>
              <a:rPr lang="zh-CN" altLang="zh-CN" sz="3600" dirty="0" smtClean="0"/>
              <a:t>文档</a:t>
            </a:r>
            <a:endParaRPr lang="zh-CN" altLang="zh-CN" sz="3600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43568" y="24621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49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43568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403649" y="242088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页面设置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03648" y="3068960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分栏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403649" y="3765093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页眉和页脚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invGray">
          <a:xfrm>
            <a:off x="843568" y="442877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403649" y="441558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latin typeface="楷体" pitchFamily="49" charset="-122"/>
                <a:ea typeface="楷体" pitchFamily="49" charset="-122"/>
              </a:rPr>
              <a:t>打印</a:t>
            </a:r>
          </a:p>
        </p:txBody>
      </p:sp>
    </p:spTree>
    <p:extLst>
      <p:ext uri="{BB962C8B-B14F-4D97-AF65-F5344CB8AC3E}">
        <p14:creationId xmlns:p14="http://schemas.microsoft.com/office/powerpoint/2010/main" val="2588790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sz="2600" dirty="0" smtClean="0"/>
              <a:t>（</a:t>
            </a:r>
            <a:r>
              <a:rPr lang="en-US" altLang="zh-CN" sz="2600" dirty="0"/>
              <a:t>1</a:t>
            </a:r>
            <a:r>
              <a:rPr lang="zh-CN" altLang="zh-CN" sz="2600" dirty="0"/>
              <a:t>）打开素材，给文档添加标题“广州正和公司简介”并设置为“黑体、二号、段前段后各</a:t>
            </a:r>
            <a:r>
              <a:rPr lang="en-US" altLang="zh-CN" sz="2600" dirty="0"/>
              <a:t>1</a:t>
            </a:r>
            <a:r>
              <a:rPr lang="zh-CN" altLang="zh-CN" sz="2600" dirty="0"/>
              <a:t>行、居中”。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2</a:t>
            </a:r>
            <a:r>
              <a:rPr lang="zh-CN" altLang="zh-CN" sz="2600" dirty="0"/>
              <a:t>）进行页面设置，上、</a:t>
            </a:r>
            <a:r>
              <a:rPr lang="zh-CN" altLang="zh-CN" sz="2600" dirty="0" smtClean="0"/>
              <a:t>下</a:t>
            </a:r>
            <a:r>
              <a:rPr lang="zh-CN" altLang="en-US" sz="2600" dirty="0" smtClean="0"/>
              <a:t>页</a:t>
            </a:r>
            <a:r>
              <a:rPr lang="zh-CN" altLang="zh-CN" sz="2600" dirty="0" smtClean="0"/>
              <a:t>边距</a:t>
            </a:r>
            <a:r>
              <a:rPr lang="zh-CN" altLang="zh-CN" sz="2600" dirty="0"/>
              <a:t>均设置为</a:t>
            </a:r>
            <a:r>
              <a:rPr lang="en-US" altLang="zh-CN" sz="2600" dirty="0"/>
              <a:t>3</a:t>
            </a:r>
            <a:r>
              <a:rPr lang="zh-CN" altLang="zh-CN" sz="2600" dirty="0"/>
              <a:t>厘米，左、</a:t>
            </a:r>
            <a:r>
              <a:rPr lang="zh-CN" altLang="zh-CN" sz="2600" dirty="0" smtClean="0"/>
              <a:t>右</a:t>
            </a:r>
            <a:r>
              <a:rPr lang="zh-CN" altLang="en-US" sz="2600" dirty="0" smtClean="0"/>
              <a:t>页</a:t>
            </a:r>
            <a:r>
              <a:rPr lang="zh-CN" altLang="zh-CN" sz="2600" dirty="0" smtClean="0"/>
              <a:t>边距</a:t>
            </a:r>
            <a:r>
              <a:rPr lang="zh-CN" altLang="zh-CN" sz="2600" dirty="0"/>
              <a:t>设置为</a:t>
            </a:r>
            <a:r>
              <a:rPr lang="en-US" altLang="zh-CN" sz="2600" dirty="0"/>
              <a:t>2.5</a:t>
            </a:r>
            <a:r>
              <a:rPr lang="zh-CN" altLang="zh-CN" sz="2600" dirty="0"/>
              <a:t>厘米；将打印输出纸张设置为</a:t>
            </a:r>
            <a:r>
              <a:rPr lang="en-US" altLang="zh-CN" sz="2600" dirty="0"/>
              <a:t>B5</a:t>
            </a:r>
            <a:r>
              <a:rPr lang="zh-CN" altLang="zh-CN" sz="2600" dirty="0"/>
              <a:t>，打印方向为横向。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3</a:t>
            </a:r>
            <a:r>
              <a:rPr lang="zh-CN" altLang="zh-CN" sz="2600" dirty="0"/>
              <a:t>）将第一段文字分成两栏，栏宽</a:t>
            </a:r>
            <a:r>
              <a:rPr lang="en-US" altLang="zh-CN" sz="2600" dirty="0"/>
              <a:t>22</a:t>
            </a:r>
            <a:r>
              <a:rPr lang="zh-CN" altLang="zh-CN" sz="2600" dirty="0"/>
              <a:t>字符，加分隔线。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4</a:t>
            </a:r>
            <a:r>
              <a:rPr lang="zh-CN" altLang="zh-CN" sz="2600" dirty="0"/>
              <a:t>）添加版式为“水平”、颜色为“白色，背景</a:t>
            </a:r>
            <a:r>
              <a:rPr lang="en-US" altLang="zh-CN" sz="2600" dirty="0"/>
              <a:t>1</a:t>
            </a:r>
            <a:r>
              <a:rPr lang="zh-CN" altLang="zh-CN" sz="2600" dirty="0"/>
              <a:t>，深色</a:t>
            </a:r>
            <a:r>
              <a:rPr lang="en-US" altLang="zh-CN" sz="2600" dirty="0"/>
              <a:t>50%</a:t>
            </a:r>
            <a:r>
              <a:rPr lang="zh-CN" altLang="zh-CN" sz="2600" dirty="0"/>
              <a:t>”、文字为“传阅”的水印效果；“再生纸”的纹理背景效果；艺术型的页面边框效果</a:t>
            </a:r>
            <a:r>
              <a:rPr lang="en-US" altLang="zh-CN" sz="2600" dirty="0"/>
              <a:t> </a:t>
            </a:r>
            <a:r>
              <a:rPr lang="zh-CN" altLang="zh-CN" sz="2600" dirty="0"/>
              <a:t>。</a:t>
            </a:r>
          </a:p>
          <a:p>
            <a:pPr marL="0" indent="0">
              <a:buNone/>
            </a:pPr>
            <a:endParaRPr lang="zh-CN" altLang="zh-CN" sz="2600" dirty="0"/>
          </a:p>
          <a:p>
            <a:pPr marL="0" indent="0">
              <a:buNone/>
            </a:pP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46892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>
                <a:latin typeface="黑体" pitchFamily="2" charset="-122"/>
                <a:ea typeface="黑体" pitchFamily="2" charset="-122"/>
              </a:rPr>
              <a:t>一、操作要求</a:t>
            </a:r>
            <a:endParaRPr lang="en-US" altLang="zh-CN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96855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（</a:t>
            </a:r>
            <a:r>
              <a:rPr lang="en-US" altLang="zh-CN" b="1" dirty="0"/>
              <a:t>5</a:t>
            </a:r>
            <a:r>
              <a:rPr lang="zh-CN" altLang="zh-CN" b="1" dirty="0"/>
              <a:t>）添加页眉文字“广州正和公司简介”，该文字格式为：仿宋，五号，居中；添加页脚内容“第</a:t>
            </a:r>
            <a:r>
              <a:rPr lang="en-US" altLang="zh-CN" b="1" dirty="0"/>
              <a:t>X</a:t>
            </a:r>
            <a:r>
              <a:rPr lang="zh-CN" altLang="zh-CN" b="1" dirty="0"/>
              <a:t>页共</a:t>
            </a:r>
            <a:r>
              <a:rPr lang="en-US" altLang="zh-CN" b="1" dirty="0"/>
              <a:t>Y</a:t>
            </a:r>
            <a:r>
              <a:rPr lang="zh-CN" altLang="zh-CN" b="1" dirty="0"/>
              <a:t>页”，该文字格式为：宋体，小五号，右对齐。</a:t>
            </a:r>
          </a:p>
          <a:p>
            <a:pPr marL="0" indent="0">
              <a:buNone/>
            </a:pPr>
            <a:r>
              <a:rPr lang="zh-CN" altLang="zh-CN" b="1" dirty="0"/>
              <a:t>（</a:t>
            </a:r>
            <a:r>
              <a:rPr lang="en-US" altLang="zh-CN" b="1" dirty="0"/>
              <a:t>6</a:t>
            </a:r>
            <a:r>
              <a:rPr lang="zh-CN" altLang="zh-CN" b="1" dirty="0"/>
              <a:t>）设置后将文档另存为“</a:t>
            </a:r>
            <a:r>
              <a:rPr lang="en-US" altLang="zh-CN" b="1" dirty="0"/>
              <a:t>D:\Word</a:t>
            </a:r>
            <a:r>
              <a:rPr lang="zh-CN" altLang="zh-CN" b="1" dirty="0"/>
              <a:t>练习</a:t>
            </a:r>
            <a:r>
              <a:rPr lang="en-US" altLang="zh-CN" b="1" dirty="0"/>
              <a:t>\</a:t>
            </a:r>
            <a:r>
              <a:rPr lang="zh-CN" altLang="zh-CN" b="1" dirty="0"/>
              <a:t>广州正和公司简介打印稿</a:t>
            </a:r>
            <a:r>
              <a:rPr lang="en-US" altLang="zh-CN" b="1" dirty="0"/>
              <a:t>.</a:t>
            </a:r>
            <a:r>
              <a:rPr lang="en-US" altLang="zh-CN" b="1" dirty="0" err="1"/>
              <a:t>docx</a:t>
            </a:r>
            <a:r>
              <a:rPr lang="zh-CN" altLang="zh-CN" b="1" dirty="0"/>
              <a:t>”，完成后效果如图</a:t>
            </a:r>
            <a:r>
              <a:rPr lang="en-US" altLang="zh-CN" b="1" dirty="0" smtClean="0"/>
              <a:t>3-7</a:t>
            </a:r>
            <a:r>
              <a:rPr lang="zh-CN" altLang="zh-CN" b="1" dirty="0" smtClean="0"/>
              <a:t>所</a:t>
            </a:r>
            <a:r>
              <a:rPr lang="zh-CN" altLang="zh-CN" b="1" dirty="0"/>
              <a:t>示。</a:t>
            </a:r>
          </a:p>
          <a:p>
            <a:pPr marL="0" indent="0">
              <a:buNone/>
            </a:pPr>
            <a:endParaRPr lang="zh-CN" altLang="zh-CN" b="1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2075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black">
          <a:xfrm>
            <a:off x="165100" y="1408781"/>
            <a:ext cx="2692400" cy="4873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zh-CN" altLang="en-US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案例效果图</a:t>
            </a:r>
            <a:r>
              <a:rPr lang="en-US" altLang="zh-CN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3-1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593185"/>
              </p:ext>
            </p:extLst>
          </p:nvPr>
        </p:nvGraphicFramePr>
        <p:xfrm>
          <a:off x="2123728" y="1652462"/>
          <a:ext cx="5832648" cy="4944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" name="位图图像" r:id="rId3" imgW="5819048" imgH="4904762" progId="Paint.Picture">
                  <p:embed/>
                </p:oleObj>
              </mc:Choice>
              <mc:Fallback>
                <p:oleObj name="位图图像" r:id="rId3" imgW="5819048" imgH="490476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652462"/>
                        <a:ext cx="5832648" cy="49448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cs typeface="+mn-cs"/>
              </a:rPr>
              <a:t>案例效果</a:t>
            </a:r>
            <a:r>
              <a:rPr lang="zh-CN" altLang="en-US" dirty="0" smtClean="0">
                <a:solidFill>
                  <a:schemeClr val="tx1"/>
                </a:solidFill>
                <a:cs typeface="+mn-cs"/>
              </a:rPr>
              <a:t>图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62163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3-7</a:t>
            </a:r>
            <a:endParaRPr lang="zh-CN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875" y="1484784"/>
            <a:ext cx="8280920" cy="4968552"/>
          </a:xfrm>
        </p:spPr>
        <p:txBody>
          <a:bodyPr/>
          <a:lstStyle/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2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6279411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1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784976" cy="496855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．添加文档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标题</a:t>
            </a:r>
            <a:endParaRPr lang="en-US" altLang="zh-CN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2400" dirty="0"/>
              <a:t>   </a:t>
            </a:r>
            <a:r>
              <a:rPr lang="zh-CN" altLang="zh-CN" sz="2400" dirty="0"/>
              <a:t>打开素材文档</a:t>
            </a:r>
            <a:r>
              <a:rPr lang="zh-CN" altLang="zh-CN" sz="2400" dirty="0"/>
              <a:t>，将鼠标定位在文档起始处，敲回车，则在文档最前面增加了一行，输入文档标题并按要求</a:t>
            </a:r>
            <a:r>
              <a:rPr lang="zh-CN" altLang="zh-CN" sz="2400" dirty="0"/>
              <a:t>设置格式。</a:t>
            </a:r>
            <a:endParaRPr lang="zh-CN" altLang="zh-CN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．页面设置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2400" dirty="0" smtClean="0"/>
              <a:t>    </a:t>
            </a:r>
            <a:r>
              <a:rPr lang="zh-CN" altLang="zh-CN" sz="2400" dirty="0" smtClean="0"/>
              <a:t>单击</a:t>
            </a:r>
            <a:r>
              <a:rPr lang="zh-CN" altLang="zh-CN" sz="2400" dirty="0"/>
              <a:t>“页面布局”选项卡→“页面设置”组→“页面设置”对话框</a:t>
            </a:r>
            <a:r>
              <a:rPr lang="zh-CN" altLang="zh-CN" sz="2400" dirty="0"/>
              <a:t>启动器，</a:t>
            </a:r>
            <a:r>
              <a:rPr lang="zh-CN" altLang="zh-CN" sz="2400" dirty="0"/>
              <a:t>弹</a:t>
            </a:r>
            <a:r>
              <a:rPr lang="zh-CN" altLang="zh-CN" sz="2400" dirty="0"/>
              <a:t>出“页面设置”</a:t>
            </a:r>
            <a:r>
              <a:rPr lang="zh-CN" altLang="zh-CN" sz="2400" dirty="0"/>
              <a:t>对话框，选择“页边距”选项卡，在“纸张方向”区中选择</a:t>
            </a:r>
            <a:r>
              <a:rPr lang="zh-CN" altLang="zh-CN" sz="2400" dirty="0"/>
              <a:t>“横向”</a:t>
            </a:r>
            <a:r>
              <a:rPr lang="zh-CN" altLang="en-US" sz="2400" dirty="0"/>
              <a:t>，输入</a:t>
            </a:r>
            <a:r>
              <a:rPr lang="zh-CN" altLang="zh-CN" sz="2400" dirty="0"/>
              <a:t>“页边距”区</a:t>
            </a:r>
            <a:r>
              <a:rPr lang="zh-CN" altLang="zh-CN" sz="2400" dirty="0"/>
              <a:t>的“上”、“下”、“左”、</a:t>
            </a:r>
            <a:r>
              <a:rPr lang="zh-CN" altLang="zh-CN" sz="2400" dirty="0"/>
              <a:t>“右”中</a:t>
            </a:r>
            <a:r>
              <a:rPr lang="zh-CN" altLang="zh-CN" sz="2400" dirty="0"/>
              <a:t>的度量值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2400" dirty="0"/>
              <a:t>   </a:t>
            </a:r>
            <a:r>
              <a:rPr lang="zh-CN" altLang="zh-CN" sz="2400" dirty="0"/>
              <a:t>单击</a:t>
            </a:r>
            <a:r>
              <a:rPr lang="zh-CN" altLang="zh-CN" sz="2400" dirty="0"/>
              <a:t>“纸张”选项卡，在“纸张大小”下拉列表中选择“</a:t>
            </a:r>
            <a:r>
              <a:rPr lang="en-US" altLang="zh-CN" sz="2400" dirty="0"/>
              <a:t>B5”，在“应用于”下拉列表中选择“整篇文档”，单击“确定”按钮。</a:t>
            </a:r>
            <a:endParaRPr lang="zh-CN" altLang="zh-CN" sz="2400" dirty="0"/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38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 smtClean="0"/>
              <a:t>二、操作过程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424936" cy="496855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．分栏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选取第一段，单击“页面布局”选项卡→“页面设置”组→“分栏”按钮右边的下拉按钮</a:t>
            </a:r>
            <a:r>
              <a:rPr lang="en-US" altLang="zh-CN" dirty="0"/>
              <a:t> </a:t>
            </a:r>
            <a:r>
              <a:rPr lang="zh-CN" altLang="zh-CN" dirty="0"/>
              <a:t>→“更多分栏”命令，弹出 “分栏”对话框。在对话框的“预设”区选择“两栏”，在“宽度和间距”区中设置“栏”的“宽度”为“</a:t>
            </a:r>
            <a:r>
              <a:rPr lang="en-US" altLang="zh-CN" dirty="0"/>
              <a:t>22</a:t>
            </a:r>
            <a:r>
              <a:rPr lang="zh-CN" altLang="zh-CN" dirty="0"/>
              <a:t>字符”，勾选“分隔线”复选框，在“应用于”下拉列表中选择“所选文字”，单击“确定”按钮。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01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4.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添加页面背景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）水印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单击“页面布局”选项卡→“页面背景”组→“水印”按钮</a:t>
            </a:r>
            <a:r>
              <a:rPr lang="en-US" altLang="zh-CN" dirty="0"/>
              <a:t> </a:t>
            </a:r>
            <a:r>
              <a:rPr lang="zh-CN" altLang="zh-CN" dirty="0"/>
              <a:t>→“自定义水印”命令，弹出 “水印”对话框。从“文字”</a:t>
            </a:r>
            <a:r>
              <a:rPr lang="zh-CN" altLang="en-US" dirty="0"/>
              <a:t>、</a:t>
            </a:r>
            <a:r>
              <a:rPr lang="zh-CN" altLang="zh-CN" dirty="0"/>
              <a:t>“颜色”</a:t>
            </a:r>
            <a:r>
              <a:rPr lang="zh-CN" altLang="en-US" dirty="0"/>
              <a:t>、</a:t>
            </a:r>
            <a:r>
              <a:rPr lang="zh-CN" altLang="zh-CN" dirty="0"/>
              <a:t>“版式”</a:t>
            </a:r>
            <a:r>
              <a:rPr lang="zh-CN" altLang="en-US" dirty="0"/>
              <a:t>分别</a:t>
            </a:r>
            <a:r>
              <a:rPr lang="zh-CN" altLang="zh-CN" dirty="0"/>
              <a:t>选择，单击“应用”按钮。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）纹理背景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单击“页面布局”选项卡→“页面背景”组→“页面颜色”按钮，选择“填充效果”命令，弹出“填充效果”对话框，单击“纹理”选项卡，选择“再生纸</a:t>
            </a:r>
            <a:r>
              <a:rPr lang="en-US" altLang="zh-CN" dirty="0"/>
              <a:t>”</a:t>
            </a:r>
            <a:r>
              <a:rPr lang="zh-CN" altLang="zh-CN" dirty="0"/>
              <a:t>，单击“确定”按钮。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941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）页面边框</a:t>
            </a:r>
          </a:p>
          <a:p>
            <a:pPr marL="0" indent="0">
              <a:buNone/>
            </a:pPr>
            <a:r>
              <a:rPr lang="zh-CN" altLang="en-US" dirty="0"/>
              <a:t>   单击“页面布局”选项卡→“页面背景”组→“页面边框”按钮 ，弹出“边框和底纹”对话框，选择“页面边框”选项卡，在“艺术型”下拉列表中选择边框</a:t>
            </a:r>
            <a:r>
              <a:rPr lang="en-US" altLang="zh-CN" dirty="0"/>
              <a:t>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518938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28800"/>
            <a:ext cx="8568952" cy="39604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．添加页眉页脚</a:t>
            </a:r>
          </a:p>
          <a:p>
            <a:pPr marL="0" indent="0"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单击</a:t>
            </a:r>
            <a:r>
              <a:rPr lang="zh-CN" altLang="zh-CN" b="1" dirty="0"/>
              <a:t>“插入”选项卡→“页眉和页脚”组→“页眉”按钮</a:t>
            </a:r>
            <a:r>
              <a:rPr lang="en-US" altLang="zh-CN" b="1" dirty="0"/>
              <a:t> </a:t>
            </a:r>
            <a:r>
              <a:rPr lang="zh-CN" altLang="zh-CN" b="1" dirty="0"/>
              <a:t>，从弹出的菜单中选择“编辑页眉”命令，页眉位置处于可编辑状态。在页眉编辑栏中输入页眉</a:t>
            </a:r>
            <a:r>
              <a:rPr lang="zh-CN" altLang="zh-CN" b="1" dirty="0" smtClean="0"/>
              <a:t>文字</a:t>
            </a:r>
            <a:r>
              <a:rPr lang="en-US" altLang="zh-CN" b="1" dirty="0" smtClean="0"/>
              <a:t>,</a:t>
            </a:r>
            <a:r>
              <a:rPr lang="zh-CN" altLang="zh-CN" b="1" dirty="0" smtClean="0"/>
              <a:t>选定</a:t>
            </a:r>
            <a:r>
              <a:rPr lang="zh-CN" altLang="zh-CN" b="1" dirty="0"/>
              <a:t>该文字</a:t>
            </a:r>
            <a:r>
              <a:rPr lang="zh-CN" altLang="zh-CN" b="1" dirty="0" smtClean="0"/>
              <a:t>，设置</a:t>
            </a:r>
            <a:r>
              <a:rPr lang="zh-CN" altLang="zh-CN" b="1" dirty="0"/>
              <a:t>好字符格式。再次选定该文字，单击“开始”选项卡→“段落”组→“段落”对话框启动器，设置段落对齐方式为“居中”。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zh-CN" b="1" dirty="0"/>
          </a:p>
          <a:p>
            <a:pPr marL="0" indent="0">
              <a:buNone/>
            </a:pPr>
            <a:endParaRPr lang="zh-CN" altLang="zh-CN" b="1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35654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446449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．添加页眉页脚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 </a:t>
            </a:r>
            <a:r>
              <a:rPr lang="zh-CN" altLang="zh-CN" dirty="0"/>
              <a:t>移动鼠标至页脚位置，单击“插入”选项卡→“文本”组→“文档部件”按钮→“域”命令，弹出“域”对话框，在“域名”中选择“</a:t>
            </a:r>
            <a:r>
              <a:rPr lang="en-US" altLang="zh-CN" dirty="0"/>
              <a:t>Page</a:t>
            </a:r>
            <a:r>
              <a:rPr lang="zh-CN" altLang="zh-CN" dirty="0"/>
              <a:t>”，单击“确定”按钮。同样方法插入域“</a:t>
            </a:r>
            <a:r>
              <a:rPr lang="en-US" altLang="zh-CN" dirty="0" err="1"/>
              <a:t>NumPages</a:t>
            </a:r>
            <a:r>
              <a:rPr lang="zh-CN" altLang="zh-CN" dirty="0"/>
              <a:t>”。在“</a:t>
            </a:r>
            <a:r>
              <a:rPr lang="en-US" altLang="zh-CN" dirty="0"/>
              <a:t>Page</a:t>
            </a:r>
            <a:r>
              <a:rPr lang="zh-CN" altLang="zh-CN" dirty="0"/>
              <a:t>”和“</a:t>
            </a:r>
            <a:r>
              <a:rPr lang="en-US" altLang="zh-CN" dirty="0" err="1"/>
              <a:t>NumPages</a:t>
            </a:r>
            <a:r>
              <a:rPr lang="zh-CN" altLang="zh-CN" dirty="0"/>
              <a:t>”前后插入文字，效果为“第</a:t>
            </a:r>
            <a:r>
              <a:rPr lang="en-US" altLang="zh-CN" dirty="0"/>
              <a:t>Page</a:t>
            </a:r>
            <a:r>
              <a:rPr lang="zh-CN" altLang="zh-CN" dirty="0"/>
              <a:t>页共</a:t>
            </a:r>
            <a:r>
              <a:rPr lang="en-US" altLang="zh-CN" dirty="0" err="1"/>
              <a:t>NumPages</a:t>
            </a:r>
            <a:r>
              <a:rPr lang="zh-CN" altLang="zh-CN" dirty="0"/>
              <a:t>页”。再选定页脚中的这些文字，设置其字符和段落格式。</a:t>
            </a:r>
            <a:endParaRPr lang="en-US" altLang="zh-CN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．另存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dirty="0"/>
              <a:t>    </a:t>
            </a:r>
            <a:r>
              <a:rPr lang="zh-CN" altLang="zh-CN" dirty="0"/>
              <a:t>编辑完成后，将文档另存为“</a:t>
            </a:r>
            <a:r>
              <a:rPr lang="en-US" altLang="zh-CN" dirty="0"/>
              <a:t>D:\Word</a:t>
            </a:r>
            <a:r>
              <a:rPr lang="zh-CN" altLang="zh-CN" dirty="0"/>
              <a:t>练习</a:t>
            </a:r>
            <a:r>
              <a:rPr lang="en-US" altLang="zh-CN" dirty="0"/>
              <a:t>\</a:t>
            </a:r>
            <a:r>
              <a:rPr lang="zh-CN" altLang="zh-CN" dirty="0"/>
              <a:t>广州正和公司简介打印稿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”。</a:t>
            </a:r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  <a:p>
            <a:pPr marL="0" indent="0">
              <a:spcBef>
                <a:spcPts val="0"/>
              </a:spcBef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888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页面设置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28800"/>
            <a:ext cx="8568952" cy="446449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）设置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页边距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/>
              <a:t>    在</a:t>
            </a:r>
            <a:r>
              <a:rPr lang="zh-CN" altLang="zh-CN" dirty="0"/>
              <a:t>“页面设置”对话框</a:t>
            </a:r>
            <a:r>
              <a:rPr lang="zh-CN" altLang="en-US" dirty="0"/>
              <a:t>的</a:t>
            </a:r>
            <a:r>
              <a:rPr lang="zh-CN" altLang="zh-CN" dirty="0"/>
              <a:t>“页边距”选项卡，可以改变上、下、左、右边距、纸型方向、装订线位置等。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）纸张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设置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在“页面设置”对话框</a:t>
            </a:r>
            <a:r>
              <a:rPr lang="zh-CN" altLang="en-US" dirty="0"/>
              <a:t>的</a:t>
            </a:r>
            <a:r>
              <a:rPr lang="zh-CN" altLang="zh-CN" dirty="0"/>
              <a:t>“纸张”选项卡，可进行纸型、纸张来源的设置。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4906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．页眉页脚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916832"/>
            <a:ext cx="8568952" cy="4176464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．页眉页脚</a:t>
            </a:r>
          </a:p>
          <a:p>
            <a:pPr marL="0" indent="0">
              <a:buNone/>
            </a:pPr>
            <a:r>
              <a:rPr lang="en-US" altLang="zh-CN" dirty="0"/>
              <a:t>     </a:t>
            </a:r>
            <a:r>
              <a:rPr lang="zh-CN" altLang="zh-CN" dirty="0"/>
              <a:t>单击“插入”选项卡→“页眉和页脚”组→“页眉”按钮</a:t>
            </a:r>
            <a:r>
              <a:rPr lang="zh-CN" altLang="en-US" dirty="0"/>
              <a:t>或</a:t>
            </a:r>
            <a:r>
              <a:rPr lang="zh-CN" altLang="zh-CN" dirty="0"/>
              <a:t>“页</a:t>
            </a:r>
            <a:r>
              <a:rPr lang="zh-CN" altLang="en-US" dirty="0"/>
              <a:t>脚</a:t>
            </a:r>
            <a:r>
              <a:rPr lang="zh-CN" altLang="zh-CN" dirty="0"/>
              <a:t>”按钮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．分栏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单击“页面布局”选项卡→“页面设置”组→“分栏”按钮右边的下拉箭头，从列表中选择一种分栏现有的样式，或者单击“更多分栏”命令，弹出“分栏”对话框。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54415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--</a:t>
            </a: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打印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060848"/>
            <a:ext cx="8640960" cy="446449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sz="2600" dirty="0" smtClean="0"/>
              <a:t>（</a:t>
            </a:r>
            <a:r>
              <a:rPr lang="en-US" altLang="zh-CN" sz="2600" dirty="0"/>
              <a:t>1</a:t>
            </a:r>
            <a:r>
              <a:rPr lang="zh-CN" altLang="zh-CN" sz="2600" dirty="0"/>
              <a:t>）在“打印”区“份数”输入框中输入需打印的份数。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2</a:t>
            </a:r>
            <a:r>
              <a:rPr lang="zh-CN" altLang="zh-CN" sz="2600" dirty="0"/>
              <a:t>）在“打印机”区单击下拉按钮从列表中选择打印机的型号。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3</a:t>
            </a:r>
            <a:r>
              <a:rPr lang="zh-CN" altLang="zh-CN" sz="2600" dirty="0"/>
              <a:t>）在“设置”区单击下拉按钮从列表中选择打印所有页、当前页或自定义范围。</a:t>
            </a:r>
          </a:p>
          <a:p>
            <a:pPr marL="0" indent="0">
              <a:buNone/>
            </a:pPr>
            <a:r>
              <a:rPr lang="zh-CN" altLang="zh-CN" sz="2600" dirty="0"/>
              <a:t>（</a:t>
            </a:r>
            <a:r>
              <a:rPr lang="en-US" altLang="zh-CN" sz="2600" dirty="0"/>
              <a:t>4</a:t>
            </a:r>
            <a:r>
              <a:rPr lang="zh-CN" altLang="zh-CN" sz="2600" dirty="0"/>
              <a:t>）单击“单面打印”右边的下拉按钮可选择单面</a:t>
            </a:r>
            <a:r>
              <a:rPr lang="zh-CN" altLang="en-US" sz="2600" dirty="0"/>
              <a:t>、</a:t>
            </a:r>
            <a:r>
              <a:rPr lang="zh-CN" altLang="zh-CN" sz="2600" dirty="0"/>
              <a:t>双面打印</a:t>
            </a:r>
            <a:r>
              <a:rPr lang="zh-CN" altLang="zh-CN" sz="2600" dirty="0" smtClean="0"/>
              <a:t>。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36230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二、操作</a:t>
            </a:r>
            <a:r>
              <a:rPr lang="zh-CN" altLang="en-US" dirty="0" smtClean="0">
                <a:solidFill>
                  <a:schemeClr val="tx1"/>
                </a:solidFill>
              </a:rPr>
              <a:t>过程</a:t>
            </a:r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23528" y="1484784"/>
            <a:ext cx="8280920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endParaRPr lang="en-US" altLang="zh-CN" sz="2800" dirty="0" smtClean="0">
              <a:solidFill>
                <a:schemeClr val="tx2">
                  <a:lumMod val="60000"/>
                  <a:lumOff val="4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．启动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Word</a:t>
            </a:r>
            <a:endParaRPr lang="zh-CN" altLang="zh-CN" sz="2800" dirty="0">
              <a:solidFill>
                <a:schemeClr val="tx2">
                  <a:lumMod val="60000"/>
                  <a:lumOff val="4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任务栏的左侧单击“开始”按钮→“所有程序”→“</a:t>
            </a:r>
            <a:r>
              <a:rPr lang="en-US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Microsoft Office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”→“</a:t>
            </a:r>
            <a:r>
              <a:rPr lang="en-US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Microsoft Word 2010”菜单命令，启动Word 2010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。启动</a:t>
            </a:r>
            <a:r>
              <a:rPr lang="en-US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后，该程序会打开一个新的空白</a:t>
            </a:r>
            <a:r>
              <a:rPr lang="zh-CN" altLang="zh-CN" sz="2800" b="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文档。</a:t>
            </a:r>
            <a:endParaRPr lang="zh-CN" altLang="zh-CN" sz="2800" b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．段落的输入</a:t>
            </a:r>
          </a:p>
          <a:p>
            <a:pPr>
              <a:lnSpc>
                <a:spcPct val="110000"/>
              </a:lnSpc>
            </a:pPr>
            <a:r>
              <a:rPr lang="en-US" altLang="zh-CN" sz="2800" b="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每个段落开始输入前可按空格键空两个汉字位置，然后输入相应内容，一个段落结束后，按“</a:t>
            </a:r>
            <a:r>
              <a:rPr lang="en-US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Enter</a:t>
            </a:r>
            <a:r>
              <a:rPr lang="zh-CN" altLang="zh-CN" sz="2800" b="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”键，再输入下一段文字。</a:t>
            </a:r>
          </a:p>
          <a:p>
            <a:pPr>
              <a:lnSpc>
                <a:spcPct val="110000"/>
              </a:lnSpc>
            </a:pPr>
            <a:endParaRPr lang="en-US" altLang="zh-CN" sz="2800" b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2800" b="0" kern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63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/>
              <a:t>--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．打印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5</a:t>
            </a:r>
            <a:r>
              <a:rPr lang="zh-CN" altLang="en-US" dirty="0"/>
              <a:t>）单击“调整”右边的下拉按钮可以调整打印顺序。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）单击“纵向”右边的下拉按钮设置纵向还是横向打印。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7</a:t>
            </a:r>
            <a:r>
              <a:rPr lang="zh-CN" altLang="en-US" dirty="0"/>
              <a:t>）单击“</a:t>
            </a:r>
            <a:r>
              <a:rPr lang="en-US" altLang="zh-CN" dirty="0"/>
              <a:t>A4”</a:t>
            </a:r>
            <a:r>
              <a:rPr lang="zh-CN" altLang="en-US" dirty="0"/>
              <a:t>右边的下拉按钮设置页面大小。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8</a:t>
            </a:r>
            <a:r>
              <a:rPr lang="zh-CN" altLang="en-US" dirty="0"/>
              <a:t>）单击“上一个自定义边距设置”右边按钮设置页面边距。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9</a:t>
            </a:r>
            <a:r>
              <a:rPr lang="zh-CN" altLang="en-US" dirty="0"/>
              <a:t>）单击“每版打印</a:t>
            </a:r>
            <a:r>
              <a:rPr lang="en-US" altLang="zh-CN" dirty="0"/>
              <a:t>1</a:t>
            </a:r>
            <a:r>
              <a:rPr lang="zh-CN" altLang="en-US" dirty="0"/>
              <a:t>页”右边的下拉按钮设置每页的版数。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851207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3.5  </a:t>
            </a:r>
            <a:r>
              <a:rPr lang="zh-CN" altLang="zh-CN" sz="3600" dirty="0"/>
              <a:t>制作一份公司会议日程安排表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43568" y="24621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4972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43568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475657" y="2400856"/>
            <a:ext cx="62646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lnSpc>
                <a:spcPct val="110000"/>
              </a:lnSpc>
              <a:spcBef>
                <a:spcPct val="20000"/>
              </a:spcBef>
              <a:buNone/>
              <a:defRPr sz="2800" b="1">
                <a:latin typeface="楷体" pitchFamily="49" charset="-122"/>
                <a:ea typeface="楷体" pitchFamily="49" charset="-122"/>
              </a:defRPr>
            </a:lvl1pPr>
            <a:lvl2pPr marL="742950" indent="-28575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2pPr>
            <a:lvl3pPr marL="1143000" indent="-228600" eaLnBrk="1" hangingPunct="1">
              <a:lnSpc>
                <a:spcPct val="110000"/>
              </a:lnSpc>
              <a:spcBef>
                <a:spcPct val="20000"/>
              </a:spcBef>
              <a:buChar char="•"/>
              <a:defRPr sz="2800" b="1">
                <a:latin typeface="楷体" pitchFamily="49" charset="-122"/>
                <a:ea typeface="楷体" pitchFamily="49" charset="-122"/>
              </a:defRPr>
            </a:lvl3pPr>
            <a:lvl4pPr marL="1600200" indent="-22860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4pPr>
            <a:lvl5pPr marL="2057400" indent="-228600" eaLnBrk="1" hangingPunct="1">
              <a:lnSpc>
                <a:spcPct val="110000"/>
              </a:lnSpc>
              <a:spcBef>
                <a:spcPct val="20000"/>
              </a:spcBef>
              <a:buChar char="»"/>
              <a:defRPr sz="2800" b="1">
                <a:latin typeface="楷体" pitchFamily="49" charset="-122"/>
                <a:ea typeface="楷体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zh-CN" dirty="0"/>
              <a:t>表格的建立、编辑、复制、移动、删除</a:t>
            </a: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75656" y="3068960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lnSpc>
                <a:spcPct val="110000"/>
              </a:lnSpc>
              <a:spcBef>
                <a:spcPct val="20000"/>
              </a:spcBef>
              <a:buNone/>
              <a:defRPr sz="2800" b="1">
                <a:latin typeface="楷体" pitchFamily="49" charset="-122"/>
                <a:ea typeface="楷体" pitchFamily="49" charset="-122"/>
              </a:defRPr>
            </a:lvl1pPr>
            <a:lvl2pPr marL="742950" indent="-28575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2pPr>
            <a:lvl3pPr marL="1143000" indent="-228600" eaLnBrk="1" hangingPunct="1">
              <a:lnSpc>
                <a:spcPct val="110000"/>
              </a:lnSpc>
              <a:spcBef>
                <a:spcPct val="20000"/>
              </a:spcBef>
              <a:buChar char="•"/>
              <a:defRPr sz="2800" b="1">
                <a:latin typeface="楷体" pitchFamily="49" charset="-122"/>
                <a:ea typeface="楷体" pitchFamily="49" charset="-122"/>
              </a:defRPr>
            </a:lvl3pPr>
            <a:lvl4pPr marL="1600200" indent="-22860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4pPr>
            <a:lvl5pPr marL="2057400" indent="-228600" eaLnBrk="1" hangingPunct="1">
              <a:lnSpc>
                <a:spcPct val="110000"/>
              </a:lnSpc>
              <a:spcBef>
                <a:spcPct val="20000"/>
              </a:spcBef>
              <a:buChar char="»"/>
              <a:defRPr sz="2800" b="1">
                <a:latin typeface="楷体" pitchFamily="49" charset="-122"/>
                <a:ea typeface="楷体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zh-CN" dirty="0"/>
              <a:t>设置表格格式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475657" y="3765093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lnSpc>
                <a:spcPct val="110000"/>
              </a:lnSpc>
              <a:spcBef>
                <a:spcPct val="20000"/>
              </a:spcBef>
              <a:buNone/>
              <a:defRPr sz="2800" b="1">
                <a:latin typeface="楷体" pitchFamily="49" charset="-122"/>
                <a:ea typeface="楷体" pitchFamily="49" charset="-122"/>
              </a:defRPr>
            </a:lvl1pPr>
            <a:lvl2pPr marL="742950" indent="-28575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2pPr>
            <a:lvl3pPr marL="1143000" indent="-228600" eaLnBrk="1" hangingPunct="1">
              <a:lnSpc>
                <a:spcPct val="110000"/>
              </a:lnSpc>
              <a:spcBef>
                <a:spcPct val="20000"/>
              </a:spcBef>
              <a:buChar char="•"/>
              <a:defRPr sz="2800" b="1">
                <a:latin typeface="楷体" pitchFamily="49" charset="-122"/>
                <a:ea typeface="楷体" pitchFamily="49" charset="-122"/>
              </a:defRPr>
            </a:lvl3pPr>
            <a:lvl4pPr marL="1600200" indent="-22860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4pPr>
            <a:lvl5pPr marL="2057400" indent="-228600" eaLnBrk="1" hangingPunct="1">
              <a:lnSpc>
                <a:spcPct val="110000"/>
              </a:lnSpc>
              <a:spcBef>
                <a:spcPct val="20000"/>
              </a:spcBef>
              <a:buChar char="»"/>
              <a:defRPr sz="2800" b="1">
                <a:latin typeface="楷体" pitchFamily="49" charset="-122"/>
                <a:ea typeface="楷体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zh-CN" dirty="0"/>
              <a:t>绘制表格</a:t>
            </a: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invGray">
          <a:xfrm>
            <a:off x="843568" y="442877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gray">
          <a:xfrm>
            <a:off x="1475657" y="4415588"/>
            <a:ext cx="554461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eaLnBrk="1" hangingPunct="1">
              <a:lnSpc>
                <a:spcPct val="110000"/>
              </a:lnSpc>
              <a:spcBef>
                <a:spcPct val="20000"/>
              </a:spcBef>
              <a:buNone/>
              <a:defRPr sz="2800" b="1">
                <a:latin typeface="楷体" pitchFamily="49" charset="-122"/>
                <a:ea typeface="楷体" pitchFamily="49" charset="-122"/>
              </a:defRPr>
            </a:lvl1pPr>
            <a:lvl2pPr marL="742950" indent="-28575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2pPr>
            <a:lvl3pPr marL="1143000" indent="-228600" eaLnBrk="1" hangingPunct="1">
              <a:lnSpc>
                <a:spcPct val="110000"/>
              </a:lnSpc>
              <a:spcBef>
                <a:spcPct val="20000"/>
              </a:spcBef>
              <a:buChar char="•"/>
              <a:defRPr sz="2800" b="1">
                <a:latin typeface="楷体" pitchFamily="49" charset="-122"/>
                <a:ea typeface="楷体" pitchFamily="49" charset="-122"/>
              </a:defRPr>
            </a:lvl3pPr>
            <a:lvl4pPr marL="1600200" indent="-228600" eaLnBrk="1" hangingPunct="1">
              <a:lnSpc>
                <a:spcPct val="110000"/>
              </a:lnSpc>
              <a:spcBef>
                <a:spcPct val="20000"/>
              </a:spcBef>
              <a:buChar char="–"/>
              <a:defRPr sz="2800" b="1">
                <a:latin typeface="楷体" pitchFamily="49" charset="-122"/>
                <a:ea typeface="楷体" pitchFamily="49" charset="-122"/>
              </a:defRPr>
            </a:lvl4pPr>
            <a:lvl5pPr marL="2057400" indent="-228600" eaLnBrk="1" hangingPunct="1">
              <a:lnSpc>
                <a:spcPct val="110000"/>
              </a:lnSpc>
              <a:spcBef>
                <a:spcPct val="20000"/>
              </a:spcBef>
              <a:buChar char="»"/>
              <a:defRPr sz="2800" b="1">
                <a:latin typeface="楷体" pitchFamily="49" charset="-122"/>
                <a:ea typeface="楷体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zh-CN" dirty="0"/>
              <a:t>表格与文本间的相互转换</a:t>
            </a:r>
          </a:p>
        </p:txBody>
      </p:sp>
    </p:spTree>
    <p:extLst>
      <p:ext uri="{BB962C8B-B14F-4D97-AF65-F5344CB8AC3E}">
        <p14:creationId xmlns:p14="http://schemas.microsoft.com/office/powerpoint/2010/main" val="3683883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一、操作要求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）标题文字居中，黑体、小二；其他文字楷体，小四；表格中文本内容全部“水平居中”。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）第一行行高</a:t>
            </a:r>
            <a:r>
              <a:rPr lang="en-US" altLang="zh-CN" dirty="0"/>
              <a:t>2</a:t>
            </a:r>
            <a:r>
              <a:rPr lang="zh-CN" altLang="zh-CN" dirty="0"/>
              <a:t>厘米。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）如图</a:t>
            </a:r>
            <a:r>
              <a:rPr lang="en-US" altLang="zh-CN" dirty="0"/>
              <a:t>3-8</a:t>
            </a:r>
            <a:r>
              <a:rPr lang="zh-CN" altLang="zh-CN" dirty="0"/>
              <a:t>所示绘制斜线表头。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）外部框线采用</a:t>
            </a:r>
            <a:r>
              <a:rPr lang="en-US" altLang="zh-CN" dirty="0"/>
              <a:t>0.5</a:t>
            </a:r>
            <a:r>
              <a:rPr lang="zh-CN" altLang="zh-CN" dirty="0"/>
              <a:t>磅红色双实线，内部框线采用</a:t>
            </a:r>
            <a:r>
              <a:rPr lang="en-US" altLang="zh-CN" dirty="0"/>
              <a:t>0.75</a:t>
            </a:r>
            <a:r>
              <a:rPr lang="zh-CN" altLang="zh-CN" dirty="0"/>
              <a:t>磅黑线单实线。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）“主题”、“主持人”、“地点”三个单元格底纹为“茶色，背景</a:t>
            </a:r>
            <a:r>
              <a:rPr lang="en-US" altLang="zh-CN" dirty="0"/>
              <a:t>2</a:t>
            </a:r>
            <a:r>
              <a:rPr lang="zh-CN" altLang="zh-CN" dirty="0"/>
              <a:t>，深色</a:t>
            </a:r>
            <a:r>
              <a:rPr lang="en-US" altLang="zh-CN" dirty="0"/>
              <a:t>10%</a:t>
            </a:r>
            <a:r>
              <a:rPr lang="zh-CN" altLang="zh-CN" dirty="0"/>
              <a:t>”，“日期与时间”单元格底纹为“深蓝，文字</a:t>
            </a:r>
            <a:r>
              <a:rPr lang="en-US" altLang="zh-CN" dirty="0"/>
              <a:t>2</a:t>
            </a:r>
            <a:r>
              <a:rPr lang="zh-CN" altLang="zh-CN" dirty="0"/>
              <a:t>，淡色</a:t>
            </a:r>
            <a:r>
              <a:rPr lang="en-US" altLang="zh-CN" dirty="0"/>
              <a:t>80%</a:t>
            </a:r>
            <a:r>
              <a:rPr lang="zh-CN" altLang="zh-CN" dirty="0"/>
              <a:t>”。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9121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效果图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3-8</a:t>
            </a:r>
            <a:endParaRPr lang="zh-CN" altLang="zh-CN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</p:spPr>
        <p:txBody>
          <a:bodyPr/>
          <a:lstStyle/>
          <a:p>
            <a:pPr marL="0" indent="0">
              <a:buNone/>
            </a:pPr>
            <a:endParaRPr lang="zh-CN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7" name="图片 2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4"/>
            <a:ext cx="516527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26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．插入表格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新建一个空白文档后，输入表格标题，将鼠标定位在文档的第二行，单击“插入”选项卡→“表格”组→“表格”按钮</a:t>
            </a:r>
            <a:r>
              <a:rPr lang="en-US" altLang="zh-CN" dirty="0"/>
              <a:t> </a:t>
            </a:r>
            <a:r>
              <a:rPr lang="zh-CN" altLang="zh-CN" dirty="0"/>
              <a:t>。拖动鼠标至</a:t>
            </a:r>
            <a:r>
              <a:rPr lang="en-US" altLang="zh-CN" dirty="0"/>
              <a:t>5</a:t>
            </a:r>
            <a:r>
              <a:rPr lang="zh-CN" altLang="zh-CN" dirty="0"/>
              <a:t>列</a:t>
            </a:r>
            <a:r>
              <a:rPr lang="en-US" altLang="zh-CN" dirty="0"/>
              <a:t>7</a:t>
            </a:r>
            <a:r>
              <a:rPr lang="zh-CN" altLang="zh-CN" dirty="0"/>
              <a:t>行</a:t>
            </a:r>
            <a:r>
              <a:rPr lang="zh-CN" altLang="en-US" dirty="0"/>
              <a:t>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单元格的合并。拖动选择</a:t>
            </a:r>
            <a:r>
              <a:rPr lang="en-US" altLang="zh-CN" dirty="0"/>
              <a:t>A1</a:t>
            </a:r>
            <a:r>
              <a:rPr lang="zh-CN" altLang="zh-CN" dirty="0"/>
              <a:t>和</a:t>
            </a:r>
            <a:r>
              <a:rPr lang="en-US" altLang="zh-CN" dirty="0"/>
              <a:t>B1</a:t>
            </a:r>
            <a:r>
              <a:rPr lang="zh-CN" altLang="zh-CN" dirty="0"/>
              <a:t>单元格，单击“布局”选项卡→“合并”组→“合并单元格”按钮。用同样的方法合并</a:t>
            </a:r>
            <a:r>
              <a:rPr lang="en-US" altLang="zh-CN" dirty="0"/>
              <a:t>A2</a:t>
            </a:r>
            <a:r>
              <a:rPr lang="zh-CN" altLang="zh-CN" dirty="0"/>
              <a:t>和</a:t>
            </a:r>
            <a:r>
              <a:rPr lang="en-US" altLang="zh-CN" dirty="0"/>
              <a:t>A3</a:t>
            </a:r>
            <a:r>
              <a:rPr lang="zh-CN" altLang="zh-CN" dirty="0"/>
              <a:t>、</a:t>
            </a:r>
            <a:r>
              <a:rPr lang="en-US" altLang="zh-CN" dirty="0"/>
              <a:t>A4</a:t>
            </a:r>
            <a:r>
              <a:rPr lang="zh-CN" altLang="zh-CN" dirty="0"/>
              <a:t>和</a:t>
            </a:r>
            <a:r>
              <a:rPr lang="en-US" altLang="zh-CN" dirty="0"/>
              <a:t>A5</a:t>
            </a:r>
            <a:r>
              <a:rPr lang="zh-CN" altLang="zh-CN" dirty="0"/>
              <a:t>、</a:t>
            </a:r>
            <a:r>
              <a:rPr lang="en-US" altLang="zh-CN" dirty="0"/>
              <a:t>A6</a:t>
            </a:r>
            <a:r>
              <a:rPr lang="zh-CN" altLang="zh-CN" dirty="0"/>
              <a:t>和</a:t>
            </a:r>
            <a:r>
              <a:rPr lang="en-US" altLang="zh-CN" dirty="0"/>
              <a:t>A7</a:t>
            </a:r>
            <a:r>
              <a:rPr lang="zh-CN" altLang="zh-CN" dirty="0"/>
              <a:t>单元格。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设置对齐方式。选择整个表格，按右键从快捷菜单中选择“单元格对齐方式”，再在级联菜单中的九种对齐方式中选择“水平居中”。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941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zh-CN" altLang="zh-CN" sz="3600" dirty="0"/>
              <a:t>二、操作过程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．设置行高和列宽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拖动选择第一行的单元格，按右键从快捷菜单中选择“表格属性”命令，弹出“表格属性”对话框，选择“行”选项卡，勾选“指定高度”复选框，在“指定高度”输入框中输入</a:t>
            </a:r>
            <a:r>
              <a:rPr lang="en-US" altLang="zh-CN" dirty="0"/>
              <a:t>2</a:t>
            </a:r>
            <a:r>
              <a:rPr lang="zh-CN" altLang="zh-CN" dirty="0"/>
              <a:t>厘米，单击“确定”按钮。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．添加斜线表头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选择单元格</a:t>
            </a:r>
            <a:r>
              <a:rPr lang="en-US" altLang="zh-CN" dirty="0"/>
              <a:t>A1</a:t>
            </a:r>
            <a:r>
              <a:rPr lang="zh-CN" altLang="zh-CN" dirty="0"/>
              <a:t>，单击“设计”选项卡→“表格样式”组→“边框”下拉按钮</a:t>
            </a:r>
            <a:r>
              <a:rPr lang="en-US" altLang="zh-CN" dirty="0"/>
              <a:t> </a:t>
            </a:r>
            <a:r>
              <a:rPr lang="zh-CN" altLang="zh-CN" dirty="0"/>
              <a:t>，比弹出的框线样式中选择“斜下框线”，输入斜线表头的文字内容。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401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二、操作过程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．表格框线设置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选取整个表格，单击“设计”选项卡→“绘图边框”组→“笔样式”下拉按钮</a:t>
            </a:r>
            <a:r>
              <a:rPr lang="zh-CN" altLang="en-US" dirty="0"/>
              <a:t>、</a:t>
            </a:r>
            <a:r>
              <a:rPr lang="zh-CN" altLang="zh-CN" dirty="0"/>
              <a:t>“笔划粗细”下拉按钮</a:t>
            </a:r>
            <a:r>
              <a:rPr lang="zh-CN" altLang="en-US" dirty="0"/>
              <a:t>、</a:t>
            </a:r>
            <a:r>
              <a:rPr lang="zh-CN" altLang="zh-CN" dirty="0"/>
              <a:t>“笔颜色”按钮，“表格样式”组的“边框”的下拉按钮，</a:t>
            </a:r>
            <a:r>
              <a:rPr lang="zh-CN" altLang="en-US" dirty="0"/>
              <a:t>分别进行设置</a:t>
            </a:r>
            <a:r>
              <a:rPr lang="zh-CN" altLang="zh-CN" dirty="0"/>
              <a:t>。</a:t>
            </a:r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979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二、操作过程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底纹设置</a:t>
            </a:r>
          </a:p>
          <a:p>
            <a:pPr marL="0" indent="0">
              <a:buNone/>
            </a:pPr>
            <a:r>
              <a:rPr lang="zh-CN" altLang="en-US" dirty="0"/>
              <a:t>   选取“主题”、“主持人”、“地点”三个单元格后，单击“表格样式”组→“底纹”下拉按钮 ，从“主题颜色”中选择选择“茶色，背景</a:t>
            </a:r>
            <a:r>
              <a:rPr lang="en-US" altLang="zh-CN" dirty="0"/>
              <a:t>2</a:t>
            </a:r>
            <a:r>
              <a:rPr lang="zh-CN" altLang="en-US" dirty="0"/>
              <a:t>，深色</a:t>
            </a:r>
            <a:r>
              <a:rPr lang="en-US" altLang="zh-CN" dirty="0"/>
              <a:t>10%”</a:t>
            </a:r>
            <a:r>
              <a:rPr lang="zh-CN" altLang="en-US" dirty="0"/>
              <a:t>，同样方法设置“日期与时间”单元格底纹为“深蓝，文字</a:t>
            </a:r>
            <a:r>
              <a:rPr lang="en-US" altLang="zh-CN" dirty="0"/>
              <a:t>2</a:t>
            </a:r>
            <a:r>
              <a:rPr lang="zh-CN" altLang="en-US" dirty="0"/>
              <a:t>，淡色</a:t>
            </a:r>
            <a:r>
              <a:rPr lang="en-US" altLang="zh-CN" dirty="0"/>
              <a:t>80%”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．另存</a:t>
            </a:r>
          </a:p>
          <a:p>
            <a:pPr marL="0" indent="0">
              <a:buNone/>
            </a:pPr>
            <a:r>
              <a:rPr lang="zh-CN" altLang="en-US" dirty="0"/>
              <a:t>   最后保存为“</a:t>
            </a:r>
            <a:r>
              <a:rPr lang="en-US" altLang="zh-CN" dirty="0"/>
              <a:t>D:\Word</a:t>
            </a:r>
            <a:r>
              <a:rPr lang="zh-CN" altLang="en-US" dirty="0"/>
              <a:t>练习</a:t>
            </a:r>
            <a:r>
              <a:rPr lang="en-US" altLang="zh-CN" dirty="0"/>
              <a:t>\</a:t>
            </a:r>
            <a:r>
              <a:rPr lang="zh-CN" altLang="en-US" dirty="0"/>
              <a:t>会议日程表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en-US" altLang="zh-CN" dirty="0"/>
              <a:t>”</a:t>
            </a:r>
            <a:r>
              <a:rPr lang="zh-CN" altLang="en-US" dirty="0"/>
              <a:t>。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727417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</a:t>
            </a:r>
            <a:r>
              <a:rPr lang="zh-CN" altLang="zh-CN" sz="3600" dirty="0" smtClean="0"/>
              <a:t>要点</a:t>
            </a:r>
            <a:r>
              <a:rPr lang="en-US" altLang="zh-CN" sz="3600" dirty="0" smtClean="0"/>
              <a:t>---</a:t>
            </a:r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．表格的</a:t>
            </a:r>
            <a:r>
              <a:rPr lang="zh-CN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建立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640960" cy="511256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一：</a:t>
            </a: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单击“插入”选项卡→“表格”组→“表格”按钮。按住鼠标左键并向右下方移动，直到选定了所需的行、列数后松开鼠标左键。</a:t>
            </a:r>
            <a:endParaRPr lang="en-US" altLang="zh-CN" dirty="0"/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方法二：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</a:t>
            </a:r>
            <a:r>
              <a:rPr lang="zh-CN" altLang="zh-CN" dirty="0"/>
              <a:t>单击“插入”选项卡→“表格”组→“表格”按钮。从弹出菜单中选择“插入表格</a:t>
            </a:r>
            <a:r>
              <a:rPr lang="en-US" altLang="zh-CN" dirty="0"/>
              <a:t>(I)…</a:t>
            </a:r>
            <a:r>
              <a:rPr lang="zh-CN" altLang="zh-CN" dirty="0"/>
              <a:t>”命令。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9506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600" dirty="0"/>
              <a:t>三、知识技能要点</a:t>
            </a:r>
            <a:r>
              <a:rPr lang="en-US" altLang="zh-CN" sz="3600" dirty="0" smtClean="0"/>
              <a:t>---</a:t>
            </a: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．表格数据的</a:t>
            </a:r>
            <a:r>
              <a:rPr lang="zh-CN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编辑</a:t>
            </a:r>
            <a:endParaRPr lang="zh-CN" altLang="zh-CN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）输入数据。</a:t>
            </a:r>
          </a:p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zh-CN" dirty="0"/>
              <a:t>）将鼠标移到输入点</a:t>
            </a:r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zh-CN" dirty="0"/>
              <a:t>）开始录入数据，录入完一个单元格内容后注意不要敲回车键，而是将鼠标移到下一个需录入的单元格，敲回车键</a:t>
            </a:r>
            <a:r>
              <a:rPr lang="zh-CN" altLang="zh-CN" dirty="0" smtClean="0"/>
              <a:t>只是</a:t>
            </a:r>
            <a:r>
              <a:rPr lang="zh-CN" altLang="en-US" dirty="0" smtClean="0"/>
              <a:t>增加一行</a:t>
            </a:r>
            <a:r>
              <a:rPr lang="zh-CN" altLang="zh-CN" dirty="0" smtClean="0"/>
              <a:t>使</a:t>
            </a:r>
            <a:r>
              <a:rPr lang="zh-CN" altLang="zh-CN" dirty="0"/>
              <a:t>行高加高。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）删除数据。</a:t>
            </a:r>
            <a:r>
              <a:rPr lang="zh-CN" altLang="zh-CN" dirty="0"/>
              <a:t>选择需删除内容的单元格，使用键盘上的</a:t>
            </a:r>
            <a:r>
              <a:rPr lang="en-US" altLang="zh-CN" dirty="0"/>
              <a:t>Delete</a:t>
            </a:r>
            <a:r>
              <a:rPr lang="zh-CN" altLang="zh-CN" dirty="0"/>
              <a:t>键或</a:t>
            </a:r>
            <a:r>
              <a:rPr lang="en-US" altLang="zh-CN" dirty="0"/>
              <a:t>Backspace</a:t>
            </a:r>
            <a:r>
              <a:rPr lang="zh-CN" altLang="zh-CN" dirty="0"/>
              <a:t>键。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在表格内的文本进行查找、替换、复制、移动等操作与其他正文文本是一样的。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3163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二、操作</a:t>
            </a:r>
            <a:r>
              <a:rPr lang="zh-CN" altLang="en-US" dirty="0" smtClean="0">
                <a:solidFill>
                  <a:schemeClr val="tx1"/>
                </a:solidFill>
              </a:rPr>
              <a:t>过程（续）</a:t>
            </a:r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611560" y="1789273"/>
            <a:ext cx="7920880" cy="50405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．文档的保存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输入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所有文字内容后，单击“文件”选项卡→“保存”命令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，或者单击“快速访问工具栏”中的“保存”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按钮，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弹出“另存为”对话框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，在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地址栏中定位到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盘中的“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练习”文件夹，“文件名”中输入“公司简介”，“保存类型”选择“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文档”，单击“保存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(s)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”按钮。</a:t>
            </a: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</a:rPr>
              <a:t>．关闭文档</a:t>
            </a:r>
          </a:p>
          <a:p>
            <a:pPr>
              <a:lnSpc>
                <a:spcPct val="11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单击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Word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窗口右上方的“关闭”按钮</a:t>
            </a:r>
            <a:r>
              <a:rPr lang="en-US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10000"/>
              </a:lnSpc>
            </a:pPr>
            <a:endParaRPr lang="en-US" altLang="zh-CN" sz="28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endParaRPr lang="zh-CN" altLang="en-US" sz="2800" kern="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288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800" dirty="0"/>
              <a:t>三、知识技能要点</a:t>
            </a:r>
            <a:r>
              <a:rPr lang="en-US" altLang="zh-CN" sz="2800" dirty="0" smtClean="0"/>
              <a:t>--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．表格的复制、移动、删除、</a:t>
            </a:r>
            <a:r>
              <a:rPr lang="zh-CN" altLang="zh-CN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缩放</a:t>
            </a:r>
            <a:endParaRPr lang="zh-CN" altLang="zh-CN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sz="2600" dirty="0" smtClean="0">
                <a:solidFill>
                  <a:srgbClr val="FF0000"/>
                </a:solidFill>
              </a:rPr>
              <a:t>选择</a:t>
            </a:r>
            <a:r>
              <a:rPr lang="zh-CN" altLang="zh-CN" sz="2600" dirty="0">
                <a:solidFill>
                  <a:srgbClr val="FF0000"/>
                </a:solidFill>
              </a:rPr>
              <a:t>整个表格：</a:t>
            </a:r>
            <a:r>
              <a:rPr lang="zh-CN" altLang="zh-CN" sz="2600" dirty="0"/>
              <a:t>将鼠标定位在表格内部，此时在表格左上角出现移动控点，单击“移动控点”即可选择整个表格。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FF0000"/>
                </a:solidFill>
              </a:rPr>
              <a:t>复制：</a:t>
            </a:r>
            <a:r>
              <a:rPr lang="zh-CN" altLang="zh-CN" sz="2600" dirty="0"/>
              <a:t>选择整个表格后，用常规复制的方法即可。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FF0000"/>
                </a:solidFill>
              </a:rPr>
              <a:t>移动：</a:t>
            </a:r>
            <a:r>
              <a:rPr lang="zh-CN" altLang="zh-CN" sz="2600" dirty="0"/>
              <a:t>将鼠标移到“移动控点”上，按住鼠标左键并拖动鼠标至所需的位置。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FF0000"/>
                </a:solidFill>
              </a:rPr>
              <a:t>缩小及放大：</a:t>
            </a:r>
            <a:r>
              <a:rPr lang="zh-CN" altLang="zh-CN" sz="2600" dirty="0"/>
              <a:t>将鼠标移到“尺寸控点”上，鼠标变成双向箭头时拖动鼠标即可调整整个表格的大小。</a:t>
            </a:r>
          </a:p>
          <a:p>
            <a:pPr marL="0" indent="0">
              <a:buNone/>
            </a:pPr>
            <a:r>
              <a:rPr lang="zh-CN" altLang="zh-CN" sz="2600" dirty="0">
                <a:solidFill>
                  <a:srgbClr val="FF0000"/>
                </a:solidFill>
              </a:rPr>
              <a:t>删除：</a:t>
            </a:r>
            <a:r>
              <a:rPr lang="zh-CN" altLang="zh-CN" sz="2600" dirty="0"/>
              <a:t>单击“布局”选项卡→“行和列”组→“删除”按钮</a:t>
            </a:r>
            <a:r>
              <a:rPr lang="en-US" altLang="zh-CN" sz="2600" dirty="0"/>
              <a:t> </a:t>
            </a:r>
            <a:r>
              <a:rPr lang="zh-CN" altLang="zh-CN" sz="2600" dirty="0"/>
              <a:t>，从弹出的菜单中选择删除单元格、行、列或表格。</a:t>
            </a:r>
          </a:p>
          <a:p>
            <a:pPr marL="0" indent="0">
              <a:buNone/>
            </a:pPr>
            <a:endParaRPr lang="zh-CN" altLang="zh-CN" sz="2600" dirty="0"/>
          </a:p>
          <a:p>
            <a:pPr marL="0" indent="0">
              <a:buNone/>
            </a:pPr>
            <a:endParaRPr lang="zh-CN" altLang="zh-CN" sz="2600" dirty="0"/>
          </a:p>
          <a:p>
            <a:pPr marL="0" indent="0">
              <a:buNone/>
            </a:pP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63400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．调整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表格</a:t>
            </a:r>
            <a:endParaRPr lang="zh-CN" altLang="zh-CN" dirty="0">
              <a:solidFill>
                <a:schemeClr val="tx2">
                  <a:lumMod val="60000"/>
                  <a:lumOff val="40000"/>
                </a:schemeClr>
              </a:solidFill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）选定单元格、行、列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）行高、列宽的调整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方法一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精确调整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dirty="0"/>
              <a:t>选择需调整的行或列，右击从快捷菜单中选择“表格属性”命令，打开“表格属性”对话框，选择“行”或“列”选项卡，在“指定高度”或“指定宽度”输入框中输入行或列的尺寸，单击“确定”按钮。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方法二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大致调整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dirty="0"/>
              <a:t>将鼠标移至列或行的分隔线上，当指针形状变成双向箭头时，按下鼠标左键不放并拖动至合适行高或列宽再松开鼠标左键。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4207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．调整表格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）单元格的合并与拆分</a:t>
            </a:r>
          </a:p>
          <a:p>
            <a:pPr marL="0" indent="0">
              <a:buNone/>
            </a:pPr>
            <a:r>
              <a:rPr lang="zh-CN" altLang="zh-CN" dirty="0"/>
              <a:t>合并：选定需要合并的若干单元格，单击“布局”选项卡→“合并”组→“合并单元格”按钮</a:t>
            </a:r>
            <a:r>
              <a:rPr lang="en-US" altLang="zh-CN" dirty="0"/>
              <a:t> </a:t>
            </a:r>
            <a:r>
              <a:rPr lang="zh-CN" altLang="zh-CN" dirty="0"/>
              <a:t>，或者右击，从快捷菜单中选择“合并单元格”命令。</a:t>
            </a:r>
          </a:p>
          <a:p>
            <a:pPr marL="0" indent="0">
              <a:buNone/>
            </a:pPr>
            <a:r>
              <a:rPr lang="zh-CN" altLang="zh-CN" dirty="0"/>
              <a:t>拆分：选定需要拆分的单元格，单击“布局”选项卡→“合并”组→“拆分单元格”按钮</a:t>
            </a:r>
            <a:r>
              <a:rPr lang="en-US" altLang="zh-CN" dirty="0"/>
              <a:t> </a:t>
            </a:r>
            <a:r>
              <a:rPr lang="zh-CN" altLang="zh-CN" dirty="0"/>
              <a:t>，或者右击，从快捷菜单中选择“拆分单元格”命令。弹出“拆分”对话框，设定拆分的行数和列数后单击“确定”按钮。 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596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．调整表格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44824"/>
            <a:ext cx="8496944" cy="46805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）行、列的插入与删除</a:t>
            </a:r>
          </a:p>
          <a:p>
            <a:pPr marL="0" indent="0">
              <a:buNone/>
            </a:pPr>
            <a:r>
              <a:rPr lang="zh-CN" altLang="zh-CN" dirty="0"/>
              <a:t>插入：选择插入点，从“布局”选项卡→“行和列”组中的“从上方插入”、“从下方插入”、“从左侧插入”、“从右侧插入”四种方式中选择一种。</a:t>
            </a:r>
          </a:p>
          <a:p>
            <a:pPr marL="0" indent="0">
              <a:buNone/>
            </a:pPr>
            <a:r>
              <a:rPr lang="zh-CN" altLang="zh-CN" dirty="0"/>
              <a:t>删除：选择需删除的行或列，单击“布局”选项卡“行和列”组→“删除”按钮，从快捷菜单中选择“删除行”或“删除列”。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68460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5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．设置表格格式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496944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）表格中文本的对齐方式。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zh-CN" dirty="0"/>
              <a:t>选择整个表格，按右键从快捷菜单中选择“单元格对齐方式”，再在级联菜单中的九种对齐方式中选择一种。</a:t>
            </a:r>
          </a:p>
          <a:p>
            <a:pPr marL="0" indent="0">
              <a:buNone/>
            </a:pP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）表格边框和底纹的设置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9280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．设置表格格式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）边框设置。</a:t>
            </a: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sz="2400" dirty="0"/>
              <a:t>选择需要设置边框的单元格，单击“设计”选项卡→“绘图边框”组→“笔样式”下拉按钮，从样式中选择线型，单击“笔划粗细”下拉按钮，从列表中选择线宽度，单击“笔颜色”按钮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，选择边框颜色，最后单击“表格样式”组的“边框”的下拉按钮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，从中选择需应用的框线。</a:t>
            </a: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方法</a:t>
            </a: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：</a:t>
            </a:r>
            <a:r>
              <a:rPr lang="zh-CN" altLang="zh-CN" sz="2400" dirty="0"/>
              <a:t>选择需要设置边框的单元格，单击“开始”选项卡→“段落”组→“下框线”下拉按钮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，从列表中选择“边框和底纹”，在弹</a:t>
            </a:r>
            <a:r>
              <a:rPr lang="zh-CN" altLang="zh-CN" sz="2400" dirty="0" smtClean="0"/>
              <a:t>出“</a:t>
            </a:r>
            <a:r>
              <a:rPr lang="zh-CN" altLang="zh-CN" sz="2400" dirty="0"/>
              <a:t>边框和底纹”对话框，选择“边框”选项卡，在“设置”区选择一种边框样式，如方框、阴影、三维、自定义，选取需要的线型、边框颜色和宽度，在“预览”中单击鼠标去掉或增加应用的框线，单击“确定”按钮。</a:t>
            </a:r>
          </a:p>
        </p:txBody>
      </p:sp>
    </p:spTree>
    <p:extLst>
      <p:ext uri="{BB962C8B-B14F-4D97-AF65-F5344CB8AC3E}">
        <p14:creationId xmlns:p14="http://schemas.microsoft.com/office/powerpoint/2010/main" val="10890905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6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itchFamily="49" charset="-122"/>
                <a:ea typeface="楷体" pitchFamily="49" charset="-122"/>
                <a:cs typeface="+mn-cs"/>
              </a:rPr>
              <a:t>．表格样式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496944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）底纹设置。</a:t>
            </a:r>
          </a:p>
          <a:p>
            <a:pPr marL="0" indent="0">
              <a:buNone/>
            </a:pPr>
            <a:r>
              <a:rPr lang="zh-CN" altLang="en-US" dirty="0"/>
              <a:t>   选择“底纹”选项卡，从中选择填充颜色或图案式样、颜色等，单击“确定”按钮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）单击表格内的任意一个单元格。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）选择“设计”选项卡，在“表格样式”组中单击选择一种表格样式，即应用了该样式。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4797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．表格在页面中的对齐</a:t>
            </a:r>
            <a:r>
              <a:rPr lang="zh-CN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方式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）单击移动控点选择整个表格。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）右击从快捷菜单中选择“表格属性”命令，弹出“表格属性”对话框。</a:t>
            </a:r>
          </a:p>
          <a:p>
            <a:pPr marL="0" indent="0">
              <a:buNone/>
            </a:pPr>
            <a:r>
              <a:rPr lang="zh-CN" altLang="en-US" dirty="0" smtClean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）选择“表格”选项卡，在“对齐方式”区域中选择一种表格在页面中的对齐方式。在“文字环绕”区域选择一种文字环绕方式。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）单击“确定”按钮。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719031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．数据计算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496944" cy="504056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 smtClean="0"/>
              <a:t>案例</a:t>
            </a:r>
            <a:r>
              <a:rPr lang="zh-CN" altLang="zh-CN" dirty="0"/>
              <a:t>要求：打开如图</a:t>
            </a:r>
            <a:r>
              <a:rPr lang="en-US" altLang="zh-CN" dirty="0"/>
              <a:t>3-55</a:t>
            </a:r>
            <a:r>
              <a:rPr lang="zh-CN" altLang="zh-CN" dirty="0"/>
              <a:t>所示“正和公司员工工资表</a:t>
            </a:r>
            <a:r>
              <a:rPr lang="en-US" altLang="zh-CN" dirty="0"/>
              <a:t>.</a:t>
            </a:r>
            <a:r>
              <a:rPr lang="en-US" altLang="zh-CN" dirty="0" err="1"/>
              <a:t>docx</a:t>
            </a:r>
            <a:r>
              <a:rPr lang="zh-CN" altLang="zh-CN" dirty="0"/>
              <a:t>”，计算工资应发额和实发额，并按实发额进行降序排序。</a:t>
            </a:r>
          </a:p>
          <a:p>
            <a:pPr marL="0" indent="0">
              <a:buNone/>
            </a:pPr>
            <a:endParaRPr lang="zh-CN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3645024"/>
            <a:ext cx="492125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999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．数据计算</a:t>
            </a:r>
            <a:endParaRPr lang="zh-CN" altLang="zh-CN" sz="3600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58924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zh-CN" altLang="zh-CN" dirty="0"/>
              <a:t>操作过程：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）将鼠标定位在赵越的应发额单元格处，单击“布局”选项卡→“数据”组→“公式”</a:t>
            </a:r>
            <a:r>
              <a:rPr lang="zh-CN" altLang="zh-CN" sz="2400" dirty="0" smtClean="0"/>
              <a:t>按钮，弹出“公式”</a:t>
            </a:r>
            <a:r>
              <a:rPr lang="zh-CN" altLang="zh-CN" sz="2400" dirty="0"/>
              <a:t>对话框，公式内容默认为“</a:t>
            </a:r>
            <a:r>
              <a:rPr lang="en-US" altLang="zh-CN" sz="2400" dirty="0"/>
              <a:t>=SUM(LEFT)</a:t>
            </a:r>
            <a:r>
              <a:rPr lang="zh-CN" altLang="zh-CN" sz="2400" dirty="0" smtClean="0"/>
              <a:t>” 正是</a:t>
            </a:r>
            <a:r>
              <a:rPr lang="zh-CN" altLang="zh-CN" sz="2400" dirty="0"/>
              <a:t>我们需要的公式内容，不用修改，直接单击“确定”按钮。</a:t>
            </a:r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）选中用公式创建完成的数字，按</a:t>
            </a:r>
            <a:r>
              <a:rPr lang="en-US" altLang="zh-CN" sz="2400" dirty="0" err="1"/>
              <a:t>Ctrl+C</a:t>
            </a:r>
            <a:r>
              <a:rPr lang="zh-CN" altLang="zh-CN" sz="2400" dirty="0"/>
              <a:t>，在其他应发额单元格中粘贴。选中整篇文档，然后鼠标右键，在弹出的快捷菜单中选择“更新域”命令。</a:t>
            </a:r>
          </a:p>
          <a:p>
            <a:pPr marL="0" indent="0">
              <a:buNone/>
            </a:pPr>
            <a:r>
              <a:rPr lang="zh-CN" altLang="zh-CN" sz="2400" dirty="0"/>
              <a:t>如果用户要进行其他计算，例如求平均值、计数，可以在“公式”对话框中的“粘贴函数“下拉列表中选择合适的函数如</a:t>
            </a:r>
            <a:r>
              <a:rPr lang="en-US" altLang="zh-CN" sz="2400" dirty="0"/>
              <a:t>AVERAGE</a:t>
            </a:r>
            <a:r>
              <a:rPr lang="zh-CN" altLang="zh-CN" sz="2400" dirty="0"/>
              <a:t>，</a:t>
            </a:r>
            <a:r>
              <a:rPr lang="en-US" altLang="zh-CN" sz="2400" dirty="0"/>
              <a:t>COUNT</a:t>
            </a:r>
            <a:r>
              <a:rPr lang="zh-CN" altLang="zh-CN" sz="2400" dirty="0"/>
              <a:t>，等，然后分别使用左侧（</a:t>
            </a:r>
            <a:r>
              <a:rPr lang="en-US" altLang="zh-CN" sz="2400" dirty="0"/>
              <a:t>LEFT</a:t>
            </a:r>
            <a:r>
              <a:rPr lang="zh-CN" altLang="zh-CN" sz="2400" dirty="0"/>
              <a:t>）、右侧（</a:t>
            </a:r>
            <a:r>
              <a:rPr lang="en-US" altLang="zh-CN" sz="2400" dirty="0"/>
              <a:t>RIGHT</a:t>
            </a:r>
            <a:r>
              <a:rPr lang="zh-CN" altLang="zh-CN" sz="2400" dirty="0"/>
              <a:t>）、上面（</a:t>
            </a:r>
            <a:r>
              <a:rPr lang="en-US" altLang="zh-CN" sz="2400" dirty="0"/>
              <a:t>ABOVE</a:t>
            </a:r>
            <a:r>
              <a:rPr lang="zh-CN" altLang="zh-CN" sz="2400" dirty="0"/>
              <a:t>）和下面（</a:t>
            </a:r>
            <a:r>
              <a:rPr lang="en-US" altLang="zh-CN" sz="2400" dirty="0"/>
              <a:t>BELOW</a:t>
            </a:r>
            <a:r>
              <a:rPr lang="zh-CN" altLang="zh-CN" sz="2400" dirty="0"/>
              <a:t>）等参数进行函数设置，也可以在“编号格式”下拉列表中选择一种格式。</a:t>
            </a:r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812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</TotalTime>
  <Words>12395</Words>
  <Application>Microsoft Office PowerPoint</Application>
  <PresentationFormat>全屏显示(4:3)</PresentationFormat>
  <Paragraphs>708</Paragraphs>
  <Slides>154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154</vt:i4>
      </vt:variant>
    </vt:vector>
  </HeadingPairs>
  <TitlesOfParts>
    <vt:vector size="156" baseType="lpstr">
      <vt:lpstr>12</vt:lpstr>
      <vt:lpstr>位图图像</vt:lpstr>
      <vt:lpstr>计算机应用基础实例教程 （Windows 7+Office 2010）</vt:lpstr>
      <vt:lpstr>第3章　文字处理软件Word 2010</vt:lpstr>
      <vt:lpstr>第3章　文字处理软件Word 2010</vt:lpstr>
      <vt:lpstr>3.1　编写一篇关于公司简介的Word文档</vt:lpstr>
      <vt:lpstr>3.1　编写一篇关于公司简介的Word文档</vt:lpstr>
      <vt:lpstr>一、操作要求(续）</vt:lpstr>
      <vt:lpstr>案例效果图</vt:lpstr>
      <vt:lpstr>二、操作过程</vt:lpstr>
      <vt:lpstr>二、操作过程（续）</vt:lpstr>
      <vt:lpstr>三、知识技能要点—1、启动Word</vt:lpstr>
      <vt:lpstr>三、知识技能要点—1、启动Word</vt:lpstr>
      <vt:lpstr>三、知识技能要点--2. Word2010窗口组成</vt:lpstr>
      <vt:lpstr>2. Word2010窗口组成</vt:lpstr>
      <vt:lpstr>2. Word2010窗口组成</vt:lpstr>
      <vt:lpstr>三、知识技能要点--2. Word2010窗口组成</vt:lpstr>
      <vt:lpstr>三、知识技能要点--2. Word2010窗口组成</vt:lpstr>
      <vt:lpstr>三、知识技能要点--3．新建文档</vt:lpstr>
      <vt:lpstr>三、知识技能要点--3．新建文档</vt:lpstr>
      <vt:lpstr>三、知识技能要点--4．文本的输入与修改</vt:lpstr>
      <vt:lpstr>三、知识技能要点--4．文本的输入与修改</vt:lpstr>
      <vt:lpstr>三、知识技能要点--5．保存文档</vt:lpstr>
      <vt:lpstr>三、知识技能要点--6．帮助功能</vt:lpstr>
      <vt:lpstr>三、知识技能要点--7．关闭文档并退出</vt:lpstr>
      <vt:lpstr>3.2  编辑公司简介的Word文档</vt:lpstr>
      <vt:lpstr>PowerPoint 演示文稿</vt:lpstr>
      <vt:lpstr>3.2  编辑公司简介的Word文档</vt:lpstr>
      <vt:lpstr>二、操作过程</vt:lpstr>
      <vt:lpstr>二、操作过程</vt:lpstr>
      <vt:lpstr>二、操作过程</vt:lpstr>
      <vt:lpstr>二、操作过程</vt:lpstr>
      <vt:lpstr>二、操作过程</vt:lpstr>
      <vt:lpstr>三、知识技能要点</vt:lpstr>
      <vt:lpstr>三、知识技能要点-2．文本的复制、移动和删除 </vt:lpstr>
      <vt:lpstr>三、知识技能要点-2．文本的复制、移动和删除 </vt:lpstr>
      <vt:lpstr>三、知识技能要点-（2）文本的移动 </vt:lpstr>
      <vt:lpstr>三、知识技能要点-（3）文本的复制</vt:lpstr>
      <vt:lpstr>三、知识技能要点-（4）文本的删除</vt:lpstr>
      <vt:lpstr>三、知识技能要点-3．插入特殊符号</vt:lpstr>
      <vt:lpstr>三、知识技能要点-4．文本的查找与替换</vt:lpstr>
      <vt:lpstr>三、知识技能要点- 4．文本的查找与替换</vt:lpstr>
      <vt:lpstr>三、知识技能要点-5．撤消与恢复</vt:lpstr>
      <vt:lpstr>三、知识技能要点-6．文档的另存</vt:lpstr>
      <vt:lpstr>3.3  排版一份关于公司合同的Word文档</vt:lpstr>
      <vt:lpstr>一、操作要求</vt:lpstr>
      <vt:lpstr>一、操作要求</vt:lpstr>
      <vt:lpstr>3.3  排版一份关于公司合同的Word文档</vt:lpstr>
      <vt:lpstr>二、操作过程</vt:lpstr>
      <vt:lpstr>二、操作过程</vt:lpstr>
      <vt:lpstr>二、操作过程</vt:lpstr>
      <vt:lpstr>3.3  排版一份关于公司合同的Word文档</vt:lpstr>
      <vt:lpstr>3.3  排版一份关于公司合同的Word文档</vt:lpstr>
      <vt:lpstr>二、操作过程</vt:lpstr>
      <vt:lpstr>二、操作过程</vt:lpstr>
      <vt:lpstr>三、知识技能要点—1．字符格式工具</vt:lpstr>
      <vt:lpstr>三、知识技能要点—2．段落格式工具</vt:lpstr>
      <vt:lpstr>三、知识技能要点—3．字符格式化</vt:lpstr>
      <vt:lpstr>三、知识技能要点—3．字符格式化</vt:lpstr>
      <vt:lpstr>三、知识技能要点—4．项目符号</vt:lpstr>
      <vt:lpstr>三、知识技能要点—4．项目符号</vt:lpstr>
      <vt:lpstr>三、知识技能要点—6．段落格式化</vt:lpstr>
      <vt:lpstr>三、知识技能要点—6．段落格式化</vt:lpstr>
      <vt:lpstr>三、知识技能要点—6．段落格式化</vt:lpstr>
      <vt:lpstr>三、知识技能要点—6．段落格式化</vt:lpstr>
      <vt:lpstr>7．边框和底纹</vt:lpstr>
      <vt:lpstr>三、知识技能要点—8．格式刷的使用</vt:lpstr>
      <vt:lpstr>三、知识技能要点—8．格式刷的使用</vt:lpstr>
      <vt:lpstr>3.4  打印公司简介的Word文档</vt:lpstr>
      <vt:lpstr>一、操作要求</vt:lpstr>
      <vt:lpstr>一、操作要求</vt:lpstr>
      <vt:lpstr>效果图3-7</vt:lpstr>
      <vt:lpstr>二、操作过程</vt:lpstr>
      <vt:lpstr>二、操作过程</vt:lpstr>
      <vt:lpstr>二、操作过程</vt:lpstr>
      <vt:lpstr>二、操作过程</vt:lpstr>
      <vt:lpstr>二、操作过程</vt:lpstr>
      <vt:lpstr>二、操作过程</vt:lpstr>
      <vt:lpstr>三、知识技能要点--1．页面设置</vt:lpstr>
      <vt:lpstr>三、知识技能要点--2．页眉页脚</vt:lpstr>
      <vt:lpstr>三、知识技能要点--4．打印</vt:lpstr>
      <vt:lpstr>三、知识技能要点--4．打印</vt:lpstr>
      <vt:lpstr>3.5  制作一份公司会议日程安排表</vt:lpstr>
      <vt:lpstr>一、操作要求</vt:lpstr>
      <vt:lpstr>效果图3-8</vt:lpstr>
      <vt:lpstr>二、操作过程</vt:lpstr>
      <vt:lpstr>二、操作过程</vt:lpstr>
      <vt:lpstr>二、操作过程</vt:lpstr>
      <vt:lpstr>二、操作过程</vt:lpstr>
      <vt:lpstr>三、知识技能要点---1．表格的建立</vt:lpstr>
      <vt:lpstr>三、知识技能要点---2．表格数据的编辑</vt:lpstr>
      <vt:lpstr>三、知识技能要点--3．表格的复制、移动、删除、缩放</vt:lpstr>
      <vt:lpstr>4．调整表格</vt:lpstr>
      <vt:lpstr>4．调整表格</vt:lpstr>
      <vt:lpstr>4．调整表格</vt:lpstr>
      <vt:lpstr>5．设置表格格式</vt:lpstr>
      <vt:lpstr>5．设置表格格式</vt:lpstr>
      <vt:lpstr>6．表格样式</vt:lpstr>
      <vt:lpstr>7．表格在页面中的对齐方式</vt:lpstr>
      <vt:lpstr>8．数据计算</vt:lpstr>
      <vt:lpstr>8．数据计算</vt:lpstr>
      <vt:lpstr>PowerPoint 演示文稿</vt:lpstr>
      <vt:lpstr>9．绘制表格</vt:lpstr>
      <vt:lpstr>10．文本与表格的相互转换</vt:lpstr>
      <vt:lpstr>10．文本与表格的相互转换</vt:lpstr>
      <vt:lpstr>11．利用已有模板新建表格</vt:lpstr>
      <vt:lpstr>3.6  制作一份公司简介的简报</vt:lpstr>
      <vt:lpstr>一、操作要求</vt:lpstr>
      <vt:lpstr>一、操作要求</vt:lpstr>
      <vt:lpstr>一、操作要求</vt:lpstr>
      <vt:lpstr>一、操作要求</vt:lpstr>
      <vt:lpstr>效果图3-9</vt:lpstr>
      <vt:lpstr>二、操作过程</vt:lpstr>
      <vt:lpstr>二、操作过程</vt:lpstr>
      <vt:lpstr>二、操作过程</vt:lpstr>
      <vt:lpstr>二、操作过程</vt:lpstr>
      <vt:lpstr>二、操作过程</vt:lpstr>
      <vt:lpstr>二、操作过程</vt:lpstr>
      <vt:lpstr>三、知识技能要点--1．插入图片</vt:lpstr>
      <vt:lpstr>三、知识技能要点--1．插入图片</vt:lpstr>
      <vt:lpstr>三、知识技能要点--2．编辑图片</vt:lpstr>
      <vt:lpstr>三、知识技能要点--2．编辑图片</vt:lpstr>
      <vt:lpstr>三、知识技能要点--2．编辑图片</vt:lpstr>
      <vt:lpstr>三、知识技能要点--3．插入艺术字</vt:lpstr>
      <vt:lpstr>三、知识技能要点--4．编辑艺术字</vt:lpstr>
      <vt:lpstr>三、知识技能要点--4．编辑艺术字</vt:lpstr>
      <vt:lpstr>三、知识技能要点--5．插入文本框</vt:lpstr>
      <vt:lpstr>三、知识技能要点--6．添加脚注与尾注 </vt:lpstr>
      <vt:lpstr>三、知识技能要点--7．绘制图形</vt:lpstr>
      <vt:lpstr>三、知识技能要点--8．插入SmartArt图形 </vt:lpstr>
      <vt:lpstr>三、知识技能要点--9．插入对象</vt:lpstr>
      <vt:lpstr>3.7 制作一份学院信函模板</vt:lpstr>
      <vt:lpstr>一、操作要求</vt:lpstr>
      <vt:lpstr>一、操作要求</vt:lpstr>
      <vt:lpstr>3.7 制作一份学院信函模板</vt:lpstr>
      <vt:lpstr>二、操作过程</vt:lpstr>
      <vt:lpstr>二、操作过程</vt:lpstr>
      <vt:lpstr>三、知识技能要点</vt:lpstr>
      <vt:lpstr>三、知识技能要点--3．字符、段落和链接样式</vt:lpstr>
      <vt:lpstr>三、知识技能要点</vt:lpstr>
      <vt:lpstr>三、知识技能要点--</vt:lpstr>
      <vt:lpstr>9．使用用户自定义的模板新建文档</vt:lpstr>
      <vt:lpstr>三、知识技能要点--10．用户自定义模板 </vt:lpstr>
      <vt:lpstr>三、知识技能要点--11．修改已有的模板</vt:lpstr>
      <vt:lpstr>3.8  制作批量工资条</vt:lpstr>
      <vt:lpstr>一、操作要求</vt:lpstr>
      <vt:lpstr>3.8  制作批量工资条--效果图</vt:lpstr>
      <vt:lpstr>二、操作过程</vt:lpstr>
      <vt:lpstr>二、操作过程--3．邮件合并</vt:lpstr>
      <vt:lpstr>二、操作过程--3．邮件合并</vt:lpstr>
      <vt:lpstr>三、知识技能要点</vt:lpstr>
      <vt:lpstr>三、知识技能要点--</vt:lpstr>
      <vt:lpstr>三、知识技能要点--4．制作批量信封</vt:lpstr>
      <vt:lpstr>三、知识技能要点--4．制作批量信封</vt:lpstr>
      <vt:lpstr>三、知识技能要点--4．制作批量信封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User</cp:lastModifiedBy>
  <cp:revision>205</cp:revision>
  <dcterms:created xsi:type="dcterms:W3CDTF">2013-08-06T02:48:58Z</dcterms:created>
  <dcterms:modified xsi:type="dcterms:W3CDTF">2015-01-12T07:47:05Z</dcterms:modified>
</cp:coreProperties>
</file>