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45"/>
  </p:notesMasterIdLst>
  <p:sldIdLst>
    <p:sldId id="352" r:id="rId4"/>
    <p:sldId id="353" r:id="rId5"/>
    <p:sldId id="354" r:id="rId6"/>
    <p:sldId id="264" r:id="rId7"/>
    <p:sldId id="324" r:id="rId8"/>
    <p:sldId id="323" r:id="rId9"/>
    <p:sldId id="267" r:id="rId10"/>
    <p:sldId id="325" r:id="rId11"/>
    <p:sldId id="326" r:id="rId12"/>
    <p:sldId id="268" r:id="rId13"/>
    <p:sldId id="355" r:id="rId14"/>
    <p:sldId id="272" r:id="rId15"/>
    <p:sldId id="327" r:id="rId16"/>
    <p:sldId id="328" r:id="rId17"/>
    <p:sldId id="305" r:id="rId18"/>
    <p:sldId id="304" r:id="rId19"/>
    <p:sldId id="334" r:id="rId20"/>
    <p:sldId id="335" r:id="rId21"/>
    <p:sldId id="336" r:id="rId22"/>
    <p:sldId id="330" r:id="rId23"/>
    <p:sldId id="337" r:id="rId24"/>
    <p:sldId id="331" r:id="rId25"/>
    <p:sldId id="332" r:id="rId26"/>
    <p:sldId id="338" r:id="rId27"/>
    <p:sldId id="333" r:id="rId28"/>
    <p:sldId id="339" r:id="rId29"/>
    <p:sldId id="340" r:id="rId30"/>
    <p:sldId id="341" r:id="rId31"/>
    <p:sldId id="342" r:id="rId32"/>
    <p:sldId id="343" r:id="rId33"/>
    <p:sldId id="344" r:id="rId34"/>
    <p:sldId id="345" r:id="rId35"/>
    <p:sldId id="346" r:id="rId36"/>
    <p:sldId id="356" r:id="rId37"/>
    <p:sldId id="281" r:id="rId38"/>
    <p:sldId id="347" r:id="rId39"/>
    <p:sldId id="348" r:id="rId40"/>
    <p:sldId id="349" r:id="rId41"/>
    <p:sldId id="350" r:id="rId42"/>
    <p:sldId id="351" r:id="rId43"/>
    <p:sldId id="357"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589"/>
    <a:srgbClr val="FFD9CD"/>
    <a:srgbClr val="39A91F"/>
    <a:srgbClr val="18470D"/>
    <a:srgbClr val="FFFFE1"/>
    <a:srgbClr val="FFFFCC"/>
    <a:srgbClr val="FFFFE5"/>
    <a:srgbClr val="F4EADC"/>
    <a:srgbClr val="F3E8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0" autoAdjust="0"/>
    <p:restoredTop sz="94519" autoAdjust="0"/>
  </p:normalViewPr>
  <p:slideViewPr>
    <p:cSldViewPr>
      <p:cViewPr varScale="1">
        <p:scale>
          <a:sx n="84" d="100"/>
          <a:sy n="84" d="100"/>
        </p:scale>
        <p:origin x="-1146" y="-90"/>
      </p:cViewPr>
      <p:guideLst>
        <p:guide orient="horz" pos="2160"/>
        <p:guide pos="2880"/>
      </p:guideLst>
    </p:cSldViewPr>
  </p:slideViewPr>
  <p:outlineViewPr>
    <p:cViewPr>
      <p:scale>
        <a:sx n="33" d="100"/>
        <a:sy n="33" d="100"/>
      </p:scale>
      <p:origin x="0" y="117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diagrams/_rels/data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E3128081-2D81-473B-8FE1-43442CCEB59D}" type="presOf" srcId="{BE7FC79C-9CFE-4C59-A295-EA1E3A68FF87}" destId="{370B7215-43AF-46BF-A735-20A368491720}"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62D5A27E-3A74-45DA-81EE-15953594E879}"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80F23141-5E66-4675-A39D-4A120DC21C5E}" type="presOf" srcId="{A62A7514-2DD7-41B7-80ED-F693EACC02A5}" destId="{4F72C2E5-C0F0-49B9-9693-6A68F13804F4}" srcOrd="0" destOrd="0" presId="urn:microsoft.com/office/officeart/2005/8/layout/hChevron3"/>
    <dgm:cxn modelId="{7B7BEE21-347D-4BEE-8C90-89A5EB8953CF}" type="presOf" srcId="{4AFE0152-52EB-4B95-B7AD-68475D9B1B55}" destId="{78707572-11B1-43F0-B56F-5E4AB636DFB3}"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B3980234-3B73-4095-91C5-FB168C726362}" type="presParOf" srcId="{4F72C2E5-C0F0-49B9-9693-6A68F13804F4}" destId="{78707572-11B1-43F0-B56F-5E4AB636DFB3}" srcOrd="0" destOrd="0" presId="urn:microsoft.com/office/officeart/2005/8/layout/hChevron3"/>
    <dgm:cxn modelId="{04404D10-07A2-413F-946A-E63504965163}" type="presParOf" srcId="{4F72C2E5-C0F0-49B9-9693-6A68F13804F4}" destId="{DF1A3B44-7C86-47AC-889C-B1EF619618EA}" srcOrd="1" destOrd="0" presId="urn:microsoft.com/office/officeart/2005/8/layout/hChevron3"/>
    <dgm:cxn modelId="{CCE73810-90B3-4CA5-B8BB-6C91B7F71004}" type="presParOf" srcId="{4F72C2E5-C0F0-49B9-9693-6A68F13804F4}" destId="{370B7215-43AF-46BF-A735-20A368491720}" srcOrd="2" destOrd="0" presId="urn:microsoft.com/office/officeart/2005/8/layout/hChevron3"/>
    <dgm:cxn modelId="{431DEF5A-019D-450A-82C0-319CA64E01E8}" type="presParOf" srcId="{4F72C2E5-C0F0-49B9-9693-6A68F13804F4}" destId="{E079EB35-79C3-4272-8F6A-95B4FB054A82}" srcOrd="3" destOrd="0" presId="urn:microsoft.com/office/officeart/2005/8/layout/hChevron3"/>
    <dgm:cxn modelId="{BE585B0E-32E2-4F04-9547-16854DAD90F6}"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4C6AE7-53F0-42F1-8F62-55C09A0B1E6B}" type="doc">
      <dgm:prSet loTypeId="urn:microsoft.com/office/officeart/2005/8/layout/bList2" loCatId="list" qsTypeId="urn:microsoft.com/office/officeart/2005/8/quickstyle/simple1" qsCatId="simple" csTypeId="urn:microsoft.com/office/officeart/2005/8/colors/colorful1" csCatId="colorful" phldr="1"/>
      <dgm:spPr/>
    </dgm:pt>
    <dgm:pt modelId="{D1C3DA7A-30D2-43F2-86CD-5B6F9C20B837}">
      <dgm:prSet phldrT="[文本]" custT="1"/>
      <dgm:spPr/>
      <dgm:t>
        <a:bodyPr/>
        <a:lstStyle/>
        <a:p>
          <a:r>
            <a:rPr lang="en-US" altLang="zh-CN" sz="2200" dirty="0" smtClean="0">
              <a:latin typeface="微软雅黑" panose="020B0503020204020204" pitchFamily="34" charset="-122"/>
              <a:ea typeface="微软雅黑" panose="020B0503020204020204" pitchFamily="34" charset="-122"/>
            </a:rPr>
            <a:t> </a:t>
          </a:r>
          <a:endParaRPr lang="zh-CN" altLang="en-US" sz="2200" dirty="0">
            <a:latin typeface="微软雅黑" panose="020B0503020204020204" pitchFamily="34" charset="-122"/>
            <a:ea typeface="微软雅黑" panose="020B0503020204020204" pitchFamily="34" charset="-122"/>
          </a:endParaRPr>
        </a:p>
      </dgm:t>
    </dgm:pt>
    <dgm:pt modelId="{3BBE73CE-925B-4FCB-9FE7-FC61487FDA9A}" type="parTrans" cxnId="{F7989283-CE43-44B0-B395-69F1E1730371}">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516F740C-2BA6-4558-A952-32E33D60F325}" type="sibTrans" cxnId="{F7989283-CE43-44B0-B395-69F1E1730371}">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30C383FD-A606-4496-8395-26119F70BDD6}">
      <dgm:prSet phldrT="[文本]" custT="1"/>
      <dgm:spPr/>
      <dgm:t>
        <a:bodyPr/>
        <a:lstStyle/>
        <a:p>
          <a:r>
            <a:rPr lang="en-US" altLang="zh-CN" sz="2200" dirty="0" smtClean="0">
              <a:latin typeface="微软雅黑" panose="020B0503020204020204" pitchFamily="34" charset="-122"/>
              <a:ea typeface="微软雅黑" panose="020B0503020204020204" pitchFamily="34" charset="-122"/>
            </a:rPr>
            <a:t> </a:t>
          </a:r>
          <a:endParaRPr lang="zh-CN" altLang="en-US" sz="2200" dirty="0">
            <a:latin typeface="微软雅黑" panose="020B0503020204020204" pitchFamily="34" charset="-122"/>
            <a:ea typeface="微软雅黑" panose="020B0503020204020204" pitchFamily="34" charset="-122"/>
          </a:endParaRPr>
        </a:p>
      </dgm:t>
    </dgm:pt>
    <dgm:pt modelId="{92110E30-4A97-48B5-8112-292A1160B959}" type="parTrans" cxnId="{FFB76F42-856B-4224-91D7-BB500102B8A1}">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2856A7E0-C569-4455-972D-41202AB7E9A5}" type="sibTrans" cxnId="{FFB76F42-856B-4224-91D7-BB500102B8A1}">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4342976D-745C-444B-8166-A8010D838738}">
      <dgm:prSet phldrT="[文本]" custT="1"/>
      <dgm:spPr/>
      <dgm:t>
        <a:bodyPr/>
        <a:lstStyle/>
        <a:p>
          <a:r>
            <a:rPr lang="en-US" altLang="zh-CN" sz="2200" dirty="0" smtClean="0">
              <a:latin typeface="微软雅黑" panose="020B0503020204020204" pitchFamily="34" charset="-122"/>
              <a:ea typeface="微软雅黑" panose="020B0503020204020204" pitchFamily="34" charset="-122"/>
            </a:rPr>
            <a:t> </a:t>
          </a:r>
          <a:endParaRPr lang="zh-CN" altLang="en-US" sz="2200" dirty="0">
            <a:latin typeface="微软雅黑" panose="020B0503020204020204" pitchFamily="34" charset="-122"/>
            <a:ea typeface="微软雅黑" panose="020B0503020204020204" pitchFamily="34" charset="-122"/>
          </a:endParaRPr>
        </a:p>
      </dgm:t>
    </dgm:pt>
    <dgm:pt modelId="{B35DA1B3-A1EE-41BA-9705-063A64F18363}" type="parTrans" cxnId="{841453A1-5B19-48EF-8A01-5629D3628BFC}">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A4E57574-3F08-4EC8-8BD1-1590517F2790}" type="sibTrans" cxnId="{841453A1-5B19-48EF-8A01-5629D3628BFC}">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10A529F8-38C5-4231-ACDC-CF0882518470}">
      <dgm:prSet phldrT="[文本]" custT="1"/>
      <dgm:spPr/>
      <dgm:t>
        <a:bodyPr/>
        <a:lstStyle/>
        <a:p>
          <a:endParaRPr lang="zh-CN" altLang="en-US" sz="2200" dirty="0">
            <a:latin typeface="微软雅黑" panose="020B0503020204020204" pitchFamily="34" charset="-122"/>
            <a:ea typeface="微软雅黑" panose="020B0503020204020204" pitchFamily="34" charset="-122"/>
          </a:endParaRPr>
        </a:p>
      </dgm:t>
    </dgm:pt>
    <dgm:pt modelId="{C988A257-1973-4BE9-9740-51F6F131FD85}" type="parTrans" cxnId="{C6822C9C-82A4-4255-971A-CC42267567C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15933314-5316-4030-8951-E27B7BEE4137}" type="sibTrans" cxnId="{C6822C9C-82A4-4255-971A-CC42267567C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9A3D7968-1781-4360-9994-9C7C6A0DC09C}">
      <dgm:prSet phldrT="[文本]" custT="1"/>
      <dgm:spPr/>
      <dgm:t>
        <a:bodyPr/>
        <a:lstStyle/>
        <a:p>
          <a:endParaRPr lang="zh-CN" altLang="en-US" sz="2200" dirty="0">
            <a:latin typeface="微软雅黑" panose="020B0503020204020204" pitchFamily="34" charset="-122"/>
            <a:ea typeface="微软雅黑" panose="020B0503020204020204" pitchFamily="34" charset="-122"/>
          </a:endParaRPr>
        </a:p>
      </dgm:t>
    </dgm:pt>
    <dgm:pt modelId="{68927117-0086-4642-930F-E4888739F583}" type="parTrans" cxnId="{4E138606-7263-4823-BF60-1AC6BE9437F4}">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EDDEB8F8-928E-4F46-A409-CBA82041CE12}" type="sibTrans" cxnId="{4E138606-7263-4823-BF60-1AC6BE9437F4}">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545EA0E4-AAD5-4D44-924C-3079A6D85210}">
      <dgm:prSet phldrT="[文本]" custT="1"/>
      <dgm:spPr/>
      <dgm:t>
        <a:bodyPr/>
        <a:lstStyle/>
        <a:p>
          <a:endParaRPr lang="zh-CN" altLang="en-US" sz="2200" dirty="0">
            <a:latin typeface="微软雅黑" panose="020B0503020204020204" pitchFamily="34" charset="-122"/>
            <a:ea typeface="微软雅黑" panose="020B0503020204020204" pitchFamily="34" charset="-122"/>
          </a:endParaRPr>
        </a:p>
      </dgm:t>
    </dgm:pt>
    <dgm:pt modelId="{8B6C19FB-A862-453F-B749-D1B75A745644}" type="parTrans" cxnId="{57168FD9-99DB-46BA-A5B5-2DFCA58CCBBD}">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A6A6D565-5171-4F5A-B6F0-B7EE9E1FCA47}" type="sibTrans" cxnId="{57168FD9-99DB-46BA-A5B5-2DFCA58CCBBD}">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6082A604-05E7-4E60-8CA6-3D74EF769506}">
      <dgm:prSet phldrT="[文本]" custT="1"/>
      <dgm:spPr/>
      <dgm:t>
        <a:bodyPr/>
        <a:lstStyle/>
        <a:p>
          <a:endParaRPr lang="zh-CN" altLang="en-US" sz="2200" dirty="0">
            <a:latin typeface="微软雅黑" panose="020B0503020204020204" pitchFamily="34" charset="-122"/>
            <a:ea typeface="微软雅黑" panose="020B0503020204020204" pitchFamily="34" charset="-122"/>
          </a:endParaRPr>
        </a:p>
      </dgm:t>
    </dgm:pt>
    <dgm:pt modelId="{BBF1C272-CD14-4FEC-966B-634D55EDD795}" type="parTrans" cxnId="{F317FA85-F934-48E0-ACBC-468B526DD263}">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B424F8E9-F775-41AB-8679-83AB2DBDC602}" type="sibTrans" cxnId="{F317FA85-F934-48E0-ACBC-468B526DD263}">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DFD6922E-9A1B-405E-AA60-39C891FED8CD}">
      <dgm:prSet phldrT="[文本]" custT="1"/>
      <dgm:spPr/>
      <dgm:t>
        <a:bodyPr/>
        <a:lstStyle/>
        <a:p>
          <a:endParaRPr lang="zh-CN" altLang="en-US" sz="2200" dirty="0">
            <a:latin typeface="微软雅黑" panose="020B0503020204020204" pitchFamily="34" charset="-122"/>
            <a:ea typeface="微软雅黑" panose="020B0503020204020204" pitchFamily="34" charset="-122"/>
          </a:endParaRPr>
        </a:p>
      </dgm:t>
    </dgm:pt>
    <dgm:pt modelId="{8C3192E0-C220-4F50-BD05-0DFB89A644C1}" type="parTrans" cxnId="{6789EEB7-8E69-448C-BAEC-D3AE7256566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1837B478-3EF0-4FA4-81DF-8256FE15BE84}" type="sibTrans" cxnId="{6789EEB7-8E69-448C-BAEC-D3AE7256566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3F57DF46-EA92-4AFC-8810-5120732308B0}">
      <dgm:prSet custT="1"/>
      <dgm:spPr/>
      <dgm:t>
        <a:bodyPr/>
        <a:lstStyle/>
        <a:p>
          <a:r>
            <a:rPr lang="zh-CN" altLang="en-US" sz="2200" dirty="0" smtClean="0">
              <a:latin typeface="微软雅黑" panose="020B0503020204020204" pitchFamily="34" charset="-122"/>
              <a:ea typeface="微软雅黑" panose="020B0503020204020204" pitchFamily="34" charset="-122"/>
            </a:rPr>
            <a:t>综合自动化系统</a:t>
          </a:r>
          <a:endParaRPr lang="zh-CN" altLang="en-US" sz="2200" dirty="0">
            <a:latin typeface="微软雅黑" panose="020B0503020204020204" pitchFamily="34" charset="-122"/>
            <a:ea typeface="微软雅黑" panose="020B0503020204020204" pitchFamily="34" charset="-122"/>
          </a:endParaRPr>
        </a:p>
      </dgm:t>
    </dgm:pt>
    <dgm:pt modelId="{D0CC59F2-A855-4351-96E4-263A8D4D703F}" type="parTrans" cxnId="{EA941F9A-9EE7-4141-BC68-18E9FAD7FE3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695F56E1-2951-4522-8F2A-93E05D8B6409}" type="sibTrans" cxnId="{EA941F9A-9EE7-4141-BC68-18E9FAD7FE3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B316861C-0632-4BFC-9584-874FFDA00876}">
      <dgm:prSet custT="1"/>
      <dgm:spPr/>
      <dgm:t>
        <a:bodyPr/>
        <a:lstStyle/>
        <a:p>
          <a:r>
            <a:rPr lang="zh-CN" altLang="en-US" sz="2200" dirty="0" smtClean="0">
              <a:latin typeface="微软雅黑" panose="020B0503020204020204" pitchFamily="34" charset="-122"/>
              <a:ea typeface="微软雅黑" panose="020B0503020204020204" pitchFamily="34" charset="-122"/>
            </a:rPr>
            <a:t>输变电状态监测系统</a:t>
          </a:r>
          <a:endParaRPr lang="zh-CN" altLang="en-US" sz="2200" dirty="0">
            <a:latin typeface="微软雅黑" panose="020B0503020204020204" pitchFamily="34" charset="-122"/>
            <a:ea typeface="微软雅黑" panose="020B0503020204020204" pitchFamily="34" charset="-122"/>
          </a:endParaRPr>
        </a:p>
      </dgm:t>
    </dgm:pt>
    <dgm:pt modelId="{FD8F754C-4CAA-46A6-BCA0-9AEE8394B11F}" type="parTrans" cxnId="{DBA5143E-A51A-4622-B7FF-E141E3A4E6F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347E235E-FE73-43C8-901A-2BA3270798C3}" type="sibTrans" cxnId="{DBA5143E-A51A-4622-B7FF-E141E3A4E6F5}">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AA9D7B6F-2313-4385-9CB2-B7FA697D0D5F}">
      <dgm:prSet custT="1"/>
      <dgm:spPr/>
      <dgm:t>
        <a:bodyPr/>
        <a:lstStyle/>
        <a:p>
          <a:r>
            <a:rPr lang="zh-CN" altLang="en-US" sz="2200" smtClean="0">
              <a:latin typeface="微软雅黑" panose="020B0503020204020204" pitchFamily="34" charset="-122"/>
              <a:ea typeface="微软雅黑" panose="020B0503020204020204" pitchFamily="34" charset="-122"/>
            </a:rPr>
            <a:t>智能辅助控制系统</a:t>
          </a:r>
          <a:endParaRPr lang="zh-CN" altLang="en-US" sz="2200">
            <a:latin typeface="微软雅黑" panose="020B0503020204020204" pitchFamily="34" charset="-122"/>
            <a:ea typeface="微软雅黑" panose="020B0503020204020204" pitchFamily="34" charset="-122"/>
          </a:endParaRPr>
        </a:p>
      </dgm:t>
    </dgm:pt>
    <dgm:pt modelId="{F6F858F5-3A14-43BC-9B50-17B386964F6F}" type="parTrans" cxnId="{6C93AD6B-B33E-4B2B-9733-EF98B6400517}">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5A11299C-B2FA-4D05-BA18-BC6C91E9917E}" type="sibTrans" cxnId="{6C93AD6B-B33E-4B2B-9733-EF98B6400517}">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503E4198-B2DC-402D-BA51-9BBBA4FFBFE9}">
      <dgm:prSet custT="1"/>
      <dgm:spPr/>
      <dgm:t>
        <a:bodyPr/>
        <a:lstStyle/>
        <a:p>
          <a:r>
            <a:rPr lang="zh-CN" altLang="en-US" sz="2200" smtClean="0">
              <a:latin typeface="微软雅黑" panose="020B0503020204020204" pitchFamily="34" charset="-122"/>
              <a:ea typeface="微软雅黑" panose="020B0503020204020204" pitchFamily="34" charset="-122"/>
            </a:rPr>
            <a:t>一体化监控系统</a:t>
          </a:r>
          <a:endParaRPr lang="zh-CN" altLang="en-US" sz="2200">
            <a:latin typeface="微软雅黑" panose="020B0503020204020204" pitchFamily="34" charset="-122"/>
            <a:ea typeface="微软雅黑" panose="020B0503020204020204" pitchFamily="34" charset="-122"/>
          </a:endParaRPr>
        </a:p>
      </dgm:t>
    </dgm:pt>
    <dgm:pt modelId="{7F842B2D-F630-4A70-AD06-6DC7AA334759}" type="parTrans" cxnId="{42072C90-D596-4D6E-ABC9-0508C88FA26E}">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E6BE7C76-4E89-48C5-B53D-F93FA9D84595}" type="sibTrans" cxnId="{42072C90-D596-4D6E-ABC9-0508C88FA26E}">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870CDAB9-5840-44E8-A92F-D498628E1EA2}">
      <dgm:prSet custT="1"/>
      <dgm:spPr/>
      <dgm:t>
        <a:bodyPr/>
        <a:lstStyle/>
        <a:p>
          <a:r>
            <a:rPr lang="zh-CN" altLang="en-US" sz="2200" smtClean="0">
              <a:latin typeface="微软雅黑" panose="020B0503020204020204" pitchFamily="34" charset="-122"/>
              <a:ea typeface="微软雅黑" panose="020B0503020204020204" pitchFamily="34" charset="-122"/>
            </a:rPr>
            <a:t>调度自动化系统</a:t>
          </a:r>
          <a:endParaRPr lang="zh-CN" altLang="en-US" sz="2200">
            <a:latin typeface="微软雅黑" panose="020B0503020204020204" pitchFamily="34" charset="-122"/>
            <a:ea typeface="微软雅黑" panose="020B0503020204020204" pitchFamily="34" charset="-122"/>
          </a:endParaRPr>
        </a:p>
      </dgm:t>
    </dgm:pt>
    <dgm:pt modelId="{245F7FA9-43E0-4E2D-BF2A-E1CDF404815B}" type="parTrans" cxnId="{F6076A13-0BD0-4F8E-AD02-779187408AF0}">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699C3BA4-AA88-4B25-A9AB-4589D2847C75}" type="sibTrans" cxnId="{F6076A13-0BD0-4F8E-AD02-779187408AF0}">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7BDD426D-8898-4812-8101-A966F8D2FE4D}">
      <dgm:prSet custT="1"/>
      <dgm:spPr/>
      <dgm:t>
        <a:bodyPr/>
        <a:lstStyle/>
        <a:p>
          <a:r>
            <a:rPr lang="zh-CN" altLang="zh-CN" sz="2200" dirty="0" smtClean="0">
              <a:latin typeface="微软雅黑" panose="020B0503020204020204" pitchFamily="34" charset="-122"/>
              <a:ea typeface="微软雅黑" panose="020B0503020204020204" pitchFamily="34" charset="-122"/>
            </a:rPr>
            <a:t>调度管理系统</a:t>
          </a:r>
          <a:endParaRPr lang="zh-CN" altLang="en-US" sz="2200" dirty="0">
            <a:latin typeface="微软雅黑" panose="020B0503020204020204" pitchFamily="34" charset="-122"/>
            <a:ea typeface="微软雅黑" panose="020B0503020204020204" pitchFamily="34" charset="-122"/>
          </a:endParaRPr>
        </a:p>
      </dgm:t>
    </dgm:pt>
    <dgm:pt modelId="{DE6989F3-552E-404D-AA81-A280AE96A7A8}" type="parTrans" cxnId="{F9514E00-EB02-4907-B304-77125F43AC13}">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E629E8B2-7BE7-49F7-A4BB-4B22054811E9}" type="sibTrans" cxnId="{F9514E00-EB02-4907-B304-77125F43AC13}">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138AE6C4-D94F-4016-9394-783DBA6430C3}">
      <dgm:prSet custT="1"/>
      <dgm:spPr/>
      <dgm:t>
        <a:bodyPr/>
        <a:lstStyle/>
        <a:p>
          <a:r>
            <a:rPr lang="zh-CN" altLang="en-US" sz="2200" smtClean="0">
              <a:latin typeface="微软雅黑" panose="020B0503020204020204" pitchFamily="34" charset="-122"/>
              <a:ea typeface="微软雅黑" panose="020B0503020204020204" pitchFamily="34" charset="-122"/>
            </a:rPr>
            <a:t>电源系统</a:t>
          </a:r>
          <a:endParaRPr lang="zh-CN" altLang="en-US" sz="2200">
            <a:latin typeface="微软雅黑" panose="020B0503020204020204" pitchFamily="34" charset="-122"/>
            <a:ea typeface="微软雅黑" panose="020B0503020204020204" pitchFamily="34" charset="-122"/>
          </a:endParaRPr>
        </a:p>
      </dgm:t>
    </dgm:pt>
    <dgm:pt modelId="{A5EB8C45-C1EB-4BC6-9E0D-942A6860F5F1}" type="parTrans" cxnId="{5F22F6C7-DD75-4854-9537-6F5D7242C83E}">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3AA34C38-76B7-4E89-BC2E-8E89DBBCE259}" type="sibTrans" cxnId="{5F22F6C7-DD75-4854-9537-6F5D7242C83E}">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E04F9A3E-2439-42A5-9D04-109B41B1C0EA}">
      <dgm:prSet custT="1"/>
      <dgm:spPr/>
      <dgm:t>
        <a:bodyPr/>
        <a:lstStyle/>
        <a:p>
          <a:r>
            <a:rPr lang="zh-CN" altLang="en-US" sz="2200" smtClean="0">
              <a:latin typeface="微软雅黑" panose="020B0503020204020204" pitchFamily="34" charset="-122"/>
              <a:ea typeface="微软雅黑" panose="020B0503020204020204" pitchFamily="34" charset="-122"/>
            </a:rPr>
            <a:t>计量系统</a:t>
          </a:r>
          <a:endParaRPr lang="zh-CN" altLang="en-US" sz="2200">
            <a:latin typeface="微软雅黑" panose="020B0503020204020204" pitchFamily="34" charset="-122"/>
            <a:ea typeface="微软雅黑" panose="020B0503020204020204" pitchFamily="34" charset="-122"/>
          </a:endParaRPr>
        </a:p>
      </dgm:t>
    </dgm:pt>
    <dgm:pt modelId="{82F2C26D-2421-4EE2-BDBE-561FF8AF335E}" type="parTrans" cxnId="{6E081C6F-36FF-45EF-87F9-AB6159F5760C}">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76010055-F9F1-4F3E-A324-FD41AC886AD1}" type="sibTrans" cxnId="{6E081C6F-36FF-45EF-87F9-AB6159F5760C}">
      <dgm:prSet/>
      <dgm:spPr/>
      <dgm:t>
        <a:bodyPr/>
        <a:lstStyle/>
        <a:p>
          <a:endParaRPr lang="zh-CN" altLang="en-US" sz="2200">
            <a:latin typeface="微软雅黑" panose="020B0503020204020204" pitchFamily="34" charset="-122"/>
            <a:ea typeface="微软雅黑" panose="020B0503020204020204" pitchFamily="34" charset="-122"/>
          </a:endParaRPr>
        </a:p>
      </dgm:t>
    </dgm:pt>
    <dgm:pt modelId="{9CEFE1A1-3194-42C3-8EBF-D4153B19107A}" type="pres">
      <dgm:prSet presAssocID="{514C6AE7-53F0-42F1-8F62-55C09A0B1E6B}" presName="diagram" presStyleCnt="0">
        <dgm:presLayoutVars>
          <dgm:dir/>
          <dgm:animLvl val="lvl"/>
          <dgm:resizeHandles val="exact"/>
        </dgm:presLayoutVars>
      </dgm:prSet>
      <dgm:spPr/>
    </dgm:pt>
    <dgm:pt modelId="{C708C746-EE1A-44BD-9035-69EB34189D9A}" type="pres">
      <dgm:prSet presAssocID="{D1C3DA7A-30D2-43F2-86CD-5B6F9C20B837}" presName="compNode" presStyleCnt="0"/>
      <dgm:spPr/>
    </dgm:pt>
    <dgm:pt modelId="{1369681D-6FA4-4797-8434-32E3FAC8E41E}" type="pres">
      <dgm:prSet presAssocID="{D1C3DA7A-30D2-43F2-86CD-5B6F9C20B837}" presName="childRect" presStyleLbl="bgAcc1" presStyleIdx="0" presStyleCnt="8">
        <dgm:presLayoutVars>
          <dgm:bulletEnabled val="1"/>
        </dgm:presLayoutVars>
      </dgm:prSet>
      <dgm:spPr/>
      <dgm:t>
        <a:bodyPr/>
        <a:lstStyle/>
        <a:p>
          <a:endParaRPr lang="zh-CN" altLang="en-US"/>
        </a:p>
      </dgm:t>
    </dgm:pt>
    <dgm:pt modelId="{6EFD4254-B647-432A-8710-B369F418661C}" type="pres">
      <dgm:prSet presAssocID="{D1C3DA7A-30D2-43F2-86CD-5B6F9C20B837}" presName="parentText" presStyleLbl="node1" presStyleIdx="0" presStyleCnt="0">
        <dgm:presLayoutVars>
          <dgm:chMax val="0"/>
          <dgm:bulletEnabled val="1"/>
        </dgm:presLayoutVars>
      </dgm:prSet>
      <dgm:spPr/>
      <dgm:t>
        <a:bodyPr/>
        <a:lstStyle/>
        <a:p>
          <a:endParaRPr lang="zh-CN" altLang="en-US"/>
        </a:p>
      </dgm:t>
    </dgm:pt>
    <dgm:pt modelId="{A930867B-ADDB-4033-9CA2-7B6D9305A597}" type="pres">
      <dgm:prSet presAssocID="{D1C3DA7A-30D2-43F2-86CD-5B6F9C20B837}" presName="parentRect" presStyleLbl="alignNode1" presStyleIdx="0" presStyleCnt="8"/>
      <dgm:spPr/>
      <dgm:t>
        <a:bodyPr/>
        <a:lstStyle/>
        <a:p>
          <a:endParaRPr lang="zh-CN" altLang="en-US"/>
        </a:p>
      </dgm:t>
    </dgm:pt>
    <dgm:pt modelId="{510FEC1C-ACC1-4F1A-856A-3C81ACCF748E}" type="pres">
      <dgm:prSet presAssocID="{D1C3DA7A-30D2-43F2-86CD-5B6F9C20B837}" presName="adorn" presStyleLbl="fgAccFollowNode1" presStyleIdx="0" presStyleCnt="8"/>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9000" r="-39000"/>
          </a:stretch>
        </a:blipFill>
      </dgm:spPr>
    </dgm:pt>
    <dgm:pt modelId="{6B9FF5D4-E752-4F33-B3EF-7A2C4A151747}" type="pres">
      <dgm:prSet presAssocID="{516F740C-2BA6-4558-A952-32E33D60F325}" presName="sibTrans" presStyleLbl="sibTrans2D1" presStyleIdx="0" presStyleCnt="0"/>
      <dgm:spPr/>
      <dgm:t>
        <a:bodyPr/>
        <a:lstStyle/>
        <a:p>
          <a:endParaRPr lang="zh-CN" altLang="en-US"/>
        </a:p>
      </dgm:t>
    </dgm:pt>
    <dgm:pt modelId="{D7E4336E-D6B1-41E1-95EC-C5C784A46FB8}" type="pres">
      <dgm:prSet presAssocID="{30C383FD-A606-4496-8395-26119F70BDD6}" presName="compNode" presStyleCnt="0"/>
      <dgm:spPr/>
    </dgm:pt>
    <dgm:pt modelId="{748E7E44-905B-4264-B26C-910310F6CF5E}" type="pres">
      <dgm:prSet presAssocID="{30C383FD-A606-4496-8395-26119F70BDD6}" presName="childRect" presStyleLbl="bgAcc1" presStyleIdx="1" presStyleCnt="8">
        <dgm:presLayoutVars>
          <dgm:bulletEnabled val="1"/>
        </dgm:presLayoutVars>
      </dgm:prSet>
      <dgm:spPr/>
      <dgm:t>
        <a:bodyPr/>
        <a:lstStyle/>
        <a:p>
          <a:endParaRPr lang="zh-CN" altLang="en-US"/>
        </a:p>
      </dgm:t>
    </dgm:pt>
    <dgm:pt modelId="{59C9887E-E4F7-4E30-AD8A-0545930CED8B}" type="pres">
      <dgm:prSet presAssocID="{30C383FD-A606-4496-8395-26119F70BDD6}" presName="parentText" presStyleLbl="node1" presStyleIdx="0" presStyleCnt="0">
        <dgm:presLayoutVars>
          <dgm:chMax val="0"/>
          <dgm:bulletEnabled val="1"/>
        </dgm:presLayoutVars>
      </dgm:prSet>
      <dgm:spPr/>
      <dgm:t>
        <a:bodyPr/>
        <a:lstStyle/>
        <a:p>
          <a:endParaRPr lang="zh-CN" altLang="en-US"/>
        </a:p>
      </dgm:t>
    </dgm:pt>
    <dgm:pt modelId="{E85D5506-7C89-4CCE-B752-CBE1E8F35E51}" type="pres">
      <dgm:prSet presAssocID="{30C383FD-A606-4496-8395-26119F70BDD6}" presName="parentRect" presStyleLbl="alignNode1" presStyleIdx="1" presStyleCnt="8"/>
      <dgm:spPr/>
      <dgm:t>
        <a:bodyPr/>
        <a:lstStyle/>
        <a:p>
          <a:endParaRPr lang="zh-CN" altLang="en-US"/>
        </a:p>
      </dgm:t>
    </dgm:pt>
    <dgm:pt modelId="{0638BCB6-C92E-42A6-A45F-92B945483E35}" type="pres">
      <dgm:prSet presAssocID="{30C383FD-A606-4496-8395-26119F70BDD6}" presName="adorn" presStyleLbl="fgAccFollowNode1" presStyleIdx="1" presStyleCnt="8"/>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9000" r="-39000"/>
          </a:stretch>
        </a:blipFill>
      </dgm:spPr>
    </dgm:pt>
    <dgm:pt modelId="{83FEE516-6578-4C27-97D9-92D223067DC3}" type="pres">
      <dgm:prSet presAssocID="{2856A7E0-C569-4455-972D-41202AB7E9A5}" presName="sibTrans" presStyleLbl="sibTrans2D1" presStyleIdx="0" presStyleCnt="0"/>
      <dgm:spPr/>
      <dgm:t>
        <a:bodyPr/>
        <a:lstStyle/>
        <a:p>
          <a:endParaRPr lang="zh-CN" altLang="en-US"/>
        </a:p>
      </dgm:t>
    </dgm:pt>
    <dgm:pt modelId="{A87E3442-0D67-4636-BBEA-94759161351F}" type="pres">
      <dgm:prSet presAssocID="{4342976D-745C-444B-8166-A8010D838738}" presName="compNode" presStyleCnt="0"/>
      <dgm:spPr/>
    </dgm:pt>
    <dgm:pt modelId="{5A5EC309-3960-4D1A-882B-B5732C4F93AB}" type="pres">
      <dgm:prSet presAssocID="{4342976D-745C-444B-8166-A8010D838738}" presName="childRect" presStyleLbl="bgAcc1" presStyleIdx="2" presStyleCnt="8">
        <dgm:presLayoutVars>
          <dgm:bulletEnabled val="1"/>
        </dgm:presLayoutVars>
      </dgm:prSet>
      <dgm:spPr/>
      <dgm:t>
        <a:bodyPr/>
        <a:lstStyle/>
        <a:p>
          <a:endParaRPr lang="zh-CN" altLang="en-US"/>
        </a:p>
      </dgm:t>
    </dgm:pt>
    <dgm:pt modelId="{1BC05330-B451-480B-823B-1BF418AC42EE}" type="pres">
      <dgm:prSet presAssocID="{4342976D-745C-444B-8166-A8010D838738}" presName="parentText" presStyleLbl="node1" presStyleIdx="0" presStyleCnt="0">
        <dgm:presLayoutVars>
          <dgm:chMax val="0"/>
          <dgm:bulletEnabled val="1"/>
        </dgm:presLayoutVars>
      </dgm:prSet>
      <dgm:spPr/>
      <dgm:t>
        <a:bodyPr/>
        <a:lstStyle/>
        <a:p>
          <a:endParaRPr lang="zh-CN" altLang="en-US"/>
        </a:p>
      </dgm:t>
    </dgm:pt>
    <dgm:pt modelId="{F4E6A0C0-8983-438C-B486-F8A1347882B7}" type="pres">
      <dgm:prSet presAssocID="{4342976D-745C-444B-8166-A8010D838738}" presName="parentRect" presStyleLbl="alignNode1" presStyleIdx="2" presStyleCnt="8"/>
      <dgm:spPr/>
      <dgm:t>
        <a:bodyPr/>
        <a:lstStyle/>
        <a:p>
          <a:endParaRPr lang="zh-CN" altLang="en-US"/>
        </a:p>
      </dgm:t>
    </dgm:pt>
    <dgm:pt modelId="{4AB6F2FD-DF52-48A9-8874-E6B5A90025CF}" type="pres">
      <dgm:prSet presAssocID="{4342976D-745C-444B-8166-A8010D838738}" presName="adorn" presStyleLbl="fgAccFollowNode1" presStyleIdx="2" presStyleCnt="8"/>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0" r="-30000"/>
          </a:stretch>
        </a:blipFill>
      </dgm:spPr>
    </dgm:pt>
    <dgm:pt modelId="{A9E77BAC-6F21-4F70-BACA-5944DBD430BE}" type="pres">
      <dgm:prSet presAssocID="{A4E57574-3F08-4EC8-8BD1-1590517F2790}" presName="sibTrans" presStyleLbl="sibTrans2D1" presStyleIdx="0" presStyleCnt="0"/>
      <dgm:spPr/>
      <dgm:t>
        <a:bodyPr/>
        <a:lstStyle/>
        <a:p>
          <a:endParaRPr lang="zh-CN" altLang="en-US"/>
        </a:p>
      </dgm:t>
    </dgm:pt>
    <dgm:pt modelId="{1C838119-9388-4C37-BAA4-626925153505}" type="pres">
      <dgm:prSet presAssocID="{9A3D7968-1781-4360-9994-9C7C6A0DC09C}" presName="compNode" presStyleCnt="0"/>
      <dgm:spPr/>
    </dgm:pt>
    <dgm:pt modelId="{B76D49B7-1C82-427D-93C6-1CFADA2D91A9}" type="pres">
      <dgm:prSet presAssocID="{9A3D7968-1781-4360-9994-9C7C6A0DC09C}" presName="childRect" presStyleLbl="bgAcc1" presStyleIdx="3" presStyleCnt="8">
        <dgm:presLayoutVars>
          <dgm:bulletEnabled val="1"/>
        </dgm:presLayoutVars>
      </dgm:prSet>
      <dgm:spPr/>
      <dgm:t>
        <a:bodyPr/>
        <a:lstStyle/>
        <a:p>
          <a:endParaRPr lang="zh-CN" altLang="en-US"/>
        </a:p>
      </dgm:t>
    </dgm:pt>
    <dgm:pt modelId="{E543F9C1-FC0C-4A3E-ADAF-70F76B18FD7F}" type="pres">
      <dgm:prSet presAssocID="{9A3D7968-1781-4360-9994-9C7C6A0DC09C}" presName="parentText" presStyleLbl="node1" presStyleIdx="0" presStyleCnt="0">
        <dgm:presLayoutVars>
          <dgm:chMax val="0"/>
          <dgm:bulletEnabled val="1"/>
        </dgm:presLayoutVars>
      </dgm:prSet>
      <dgm:spPr/>
      <dgm:t>
        <a:bodyPr/>
        <a:lstStyle/>
        <a:p>
          <a:endParaRPr lang="zh-CN" altLang="en-US"/>
        </a:p>
      </dgm:t>
    </dgm:pt>
    <dgm:pt modelId="{70C988D3-B6FE-4EB4-A69F-5F25B1963048}" type="pres">
      <dgm:prSet presAssocID="{9A3D7968-1781-4360-9994-9C7C6A0DC09C}" presName="parentRect" presStyleLbl="alignNode1" presStyleIdx="3" presStyleCnt="8"/>
      <dgm:spPr/>
      <dgm:t>
        <a:bodyPr/>
        <a:lstStyle/>
        <a:p>
          <a:endParaRPr lang="zh-CN" altLang="en-US"/>
        </a:p>
      </dgm:t>
    </dgm:pt>
    <dgm:pt modelId="{3809251C-DED3-45D3-8328-7D5B822FBCDE}" type="pres">
      <dgm:prSet presAssocID="{9A3D7968-1781-4360-9994-9C7C6A0DC09C}" presName="adorn" presStyleLbl="fgAccFollowNode1" presStyleIdx="3" presStyleCnt="8"/>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30000" r="-30000"/>
          </a:stretch>
        </a:blipFill>
      </dgm:spPr>
    </dgm:pt>
    <dgm:pt modelId="{A9247699-F7D7-4910-91E4-51F3CF5999FE}" type="pres">
      <dgm:prSet presAssocID="{EDDEB8F8-928E-4F46-A409-CBA82041CE12}" presName="sibTrans" presStyleLbl="sibTrans2D1" presStyleIdx="0" presStyleCnt="0"/>
      <dgm:spPr/>
      <dgm:t>
        <a:bodyPr/>
        <a:lstStyle/>
        <a:p>
          <a:endParaRPr lang="zh-CN" altLang="en-US"/>
        </a:p>
      </dgm:t>
    </dgm:pt>
    <dgm:pt modelId="{06BBFE8D-F205-40C1-9ABA-69E8E66AC471}" type="pres">
      <dgm:prSet presAssocID="{545EA0E4-AAD5-4D44-924C-3079A6D85210}" presName="compNode" presStyleCnt="0"/>
      <dgm:spPr/>
    </dgm:pt>
    <dgm:pt modelId="{F2BDD88F-98BA-48FE-BD30-A1C26C170FBC}" type="pres">
      <dgm:prSet presAssocID="{545EA0E4-AAD5-4D44-924C-3079A6D85210}" presName="childRect" presStyleLbl="bgAcc1" presStyleIdx="4" presStyleCnt="8">
        <dgm:presLayoutVars>
          <dgm:bulletEnabled val="1"/>
        </dgm:presLayoutVars>
      </dgm:prSet>
      <dgm:spPr/>
      <dgm:t>
        <a:bodyPr/>
        <a:lstStyle/>
        <a:p>
          <a:endParaRPr lang="zh-CN" altLang="en-US"/>
        </a:p>
      </dgm:t>
    </dgm:pt>
    <dgm:pt modelId="{D2A5BEA0-C065-49D5-9FEF-7EEDA4712AA0}" type="pres">
      <dgm:prSet presAssocID="{545EA0E4-AAD5-4D44-924C-3079A6D85210}" presName="parentText" presStyleLbl="node1" presStyleIdx="0" presStyleCnt="0">
        <dgm:presLayoutVars>
          <dgm:chMax val="0"/>
          <dgm:bulletEnabled val="1"/>
        </dgm:presLayoutVars>
      </dgm:prSet>
      <dgm:spPr/>
      <dgm:t>
        <a:bodyPr/>
        <a:lstStyle/>
        <a:p>
          <a:endParaRPr lang="zh-CN" altLang="en-US"/>
        </a:p>
      </dgm:t>
    </dgm:pt>
    <dgm:pt modelId="{BE69EF0F-1899-47CE-9889-CE40F84BFA50}" type="pres">
      <dgm:prSet presAssocID="{545EA0E4-AAD5-4D44-924C-3079A6D85210}" presName="parentRect" presStyleLbl="alignNode1" presStyleIdx="4" presStyleCnt="8"/>
      <dgm:spPr/>
      <dgm:t>
        <a:bodyPr/>
        <a:lstStyle/>
        <a:p>
          <a:endParaRPr lang="zh-CN" altLang="en-US"/>
        </a:p>
      </dgm:t>
    </dgm:pt>
    <dgm:pt modelId="{2CC14004-A013-4026-A126-854BAA2D1594}" type="pres">
      <dgm:prSet presAssocID="{545EA0E4-AAD5-4D44-924C-3079A6D85210}" presName="adorn" presStyleLbl="fgAccFollowNode1" presStyleIdx="4" presStyleCnt="8"/>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30000" r="-30000"/>
          </a:stretch>
        </a:blipFill>
      </dgm:spPr>
    </dgm:pt>
    <dgm:pt modelId="{C57EC807-D872-4C5C-ABB6-092BC920AD71}" type="pres">
      <dgm:prSet presAssocID="{A6A6D565-5171-4F5A-B6F0-B7EE9E1FCA47}" presName="sibTrans" presStyleLbl="sibTrans2D1" presStyleIdx="0" presStyleCnt="0"/>
      <dgm:spPr/>
      <dgm:t>
        <a:bodyPr/>
        <a:lstStyle/>
        <a:p>
          <a:endParaRPr lang="zh-CN" altLang="en-US"/>
        </a:p>
      </dgm:t>
    </dgm:pt>
    <dgm:pt modelId="{CFBB2E65-07EC-43F5-8C40-A3295BED76CD}" type="pres">
      <dgm:prSet presAssocID="{6082A604-05E7-4E60-8CA6-3D74EF769506}" presName="compNode" presStyleCnt="0"/>
      <dgm:spPr/>
    </dgm:pt>
    <dgm:pt modelId="{1740CACF-342F-4678-B385-0445F9BA3374}" type="pres">
      <dgm:prSet presAssocID="{6082A604-05E7-4E60-8CA6-3D74EF769506}" presName="childRect" presStyleLbl="bgAcc1" presStyleIdx="5" presStyleCnt="8">
        <dgm:presLayoutVars>
          <dgm:bulletEnabled val="1"/>
        </dgm:presLayoutVars>
      </dgm:prSet>
      <dgm:spPr/>
      <dgm:t>
        <a:bodyPr/>
        <a:lstStyle/>
        <a:p>
          <a:endParaRPr lang="zh-CN" altLang="en-US"/>
        </a:p>
      </dgm:t>
    </dgm:pt>
    <dgm:pt modelId="{C6072DCC-959F-4BF6-8A16-3DE3BD722E8E}" type="pres">
      <dgm:prSet presAssocID="{6082A604-05E7-4E60-8CA6-3D74EF769506}" presName="parentText" presStyleLbl="node1" presStyleIdx="0" presStyleCnt="0">
        <dgm:presLayoutVars>
          <dgm:chMax val="0"/>
          <dgm:bulletEnabled val="1"/>
        </dgm:presLayoutVars>
      </dgm:prSet>
      <dgm:spPr/>
      <dgm:t>
        <a:bodyPr/>
        <a:lstStyle/>
        <a:p>
          <a:endParaRPr lang="zh-CN" altLang="en-US"/>
        </a:p>
      </dgm:t>
    </dgm:pt>
    <dgm:pt modelId="{CF504F1A-A23A-45AC-8A47-EDF1C8CC4608}" type="pres">
      <dgm:prSet presAssocID="{6082A604-05E7-4E60-8CA6-3D74EF769506}" presName="parentRect" presStyleLbl="alignNode1" presStyleIdx="5" presStyleCnt="8"/>
      <dgm:spPr/>
      <dgm:t>
        <a:bodyPr/>
        <a:lstStyle/>
        <a:p>
          <a:endParaRPr lang="zh-CN" altLang="en-US"/>
        </a:p>
      </dgm:t>
    </dgm:pt>
    <dgm:pt modelId="{4DE34231-8527-49EF-843F-992302E31C61}" type="pres">
      <dgm:prSet presAssocID="{6082A604-05E7-4E60-8CA6-3D74EF769506}" presName="adorn" presStyleLbl="fgAccFollowNode1" presStyleIdx="5" presStyleCnt="8"/>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40000" r="-40000"/>
          </a:stretch>
        </a:blipFill>
      </dgm:spPr>
    </dgm:pt>
    <dgm:pt modelId="{73613962-9811-468F-B4CD-E53713CC3672}" type="pres">
      <dgm:prSet presAssocID="{B424F8E9-F775-41AB-8679-83AB2DBDC602}" presName="sibTrans" presStyleLbl="sibTrans2D1" presStyleIdx="0" presStyleCnt="0"/>
      <dgm:spPr/>
      <dgm:t>
        <a:bodyPr/>
        <a:lstStyle/>
        <a:p>
          <a:endParaRPr lang="zh-CN" altLang="en-US"/>
        </a:p>
      </dgm:t>
    </dgm:pt>
    <dgm:pt modelId="{BBF5FA51-8935-40A9-BA56-20932A3918B4}" type="pres">
      <dgm:prSet presAssocID="{DFD6922E-9A1B-405E-AA60-39C891FED8CD}" presName="compNode" presStyleCnt="0"/>
      <dgm:spPr/>
    </dgm:pt>
    <dgm:pt modelId="{19F626EF-FE15-4F0D-8CBC-9B7E6A74A83C}" type="pres">
      <dgm:prSet presAssocID="{DFD6922E-9A1B-405E-AA60-39C891FED8CD}" presName="childRect" presStyleLbl="bgAcc1" presStyleIdx="6" presStyleCnt="8">
        <dgm:presLayoutVars>
          <dgm:bulletEnabled val="1"/>
        </dgm:presLayoutVars>
      </dgm:prSet>
      <dgm:spPr/>
      <dgm:t>
        <a:bodyPr/>
        <a:lstStyle/>
        <a:p>
          <a:endParaRPr lang="zh-CN" altLang="en-US"/>
        </a:p>
      </dgm:t>
    </dgm:pt>
    <dgm:pt modelId="{4F8A9858-8A1F-4493-92D8-A048579BF34B}" type="pres">
      <dgm:prSet presAssocID="{DFD6922E-9A1B-405E-AA60-39C891FED8CD}" presName="parentText" presStyleLbl="node1" presStyleIdx="0" presStyleCnt="0">
        <dgm:presLayoutVars>
          <dgm:chMax val="0"/>
          <dgm:bulletEnabled val="1"/>
        </dgm:presLayoutVars>
      </dgm:prSet>
      <dgm:spPr/>
      <dgm:t>
        <a:bodyPr/>
        <a:lstStyle/>
        <a:p>
          <a:endParaRPr lang="zh-CN" altLang="en-US"/>
        </a:p>
      </dgm:t>
    </dgm:pt>
    <dgm:pt modelId="{42C7C3F2-14D8-4A3D-8323-57C5A7AF71BF}" type="pres">
      <dgm:prSet presAssocID="{DFD6922E-9A1B-405E-AA60-39C891FED8CD}" presName="parentRect" presStyleLbl="alignNode1" presStyleIdx="6" presStyleCnt="8"/>
      <dgm:spPr/>
      <dgm:t>
        <a:bodyPr/>
        <a:lstStyle/>
        <a:p>
          <a:endParaRPr lang="zh-CN" altLang="en-US"/>
        </a:p>
      </dgm:t>
    </dgm:pt>
    <dgm:pt modelId="{F68BC22B-85E3-4BE8-BDC1-B64CAD191838}" type="pres">
      <dgm:prSet presAssocID="{DFD6922E-9A1B-405E-AA60-39C891FED8CD}" presName="adorn" presStyleLbl="fgAccFollowNode1" presStyleIdx="6" presStyleCnt="8"/>
      <dgm:spPr>
        <a:blipFill>
          <a:blip xmlns:r="http://schemas.openxmlformats.org/officeDocument/2006/relationships" r:embed="rId7" cstate="print">
            <a:extLst>
              <a:ext uri="{28A0092B-C50C-407E-A947-70E740481C1C}">
                <a14:useLocalDpi xmlns:a14="http://schemas.microsoft.com/office/drawing/2010/main" val="0"/>
              </a:ext>
            </a:extLst>
          </a:blip>
          <a:srcRect/>
          <a:stretch>
            <a:fillRect l="-30000" r="-30000"/>
          </a:stretch>
        </a:blipFill>
      </dgm:spPr>
    </dgm:pt>
    <dgm:pt modelId="{CBBB2F56-DDCF-4E98-9A2C-7C4D8E2D5C8C}" type="pres">
      <dgm:prSet presAssocID="{1837B478-3EF0-4FA4-81DF-8256FE15BE84}" presName="sibTrans" presStyleLbl="sibTrans2D1" presStyleIdx="0" presStyleCnt="0"/>
      <dgm:spPr/>
      <dgm:t>
        <a:bodyPr/>
        <a:lstStyle/>
        <a:p>
          <a:endParaRPr lang="zh-CN" altLang="en-US"/>
        </a:p>
      </dgm:t>
    </dgm:pt>
    <dgm:pt modelId="{2610D637-EC20-4EA2-B349-3B57049C9604}" type="pres">
      <dgm:prSet presAssocID="{10A529F8-38C5-4231-ACDC-CF0882518470}" presName="compNode" presStyleCnt="0"/>
      <dgm:spPr/>
    </dgm:pt>
    <dgm:pt modelId="{A2F7BB58-D3CA-46B8-A6BF-838B5ED939D7}" type="pres">
      <dgm:prSet presAssocID="{10A529F8-38C5-4231-ACDC-CF0882518470}" presName="childRect" presStyleLbl="bgAcc1" presStyleIdx="7" presStyleCnt="8">
        <dgm:presLayoutVars>
          <dgm:bulletEnabled val="1"/>
        </dgm:presLayoutVars>
      </dgm:prSet>
      <dgm:spPr/>
      <dgm:t>
        <a:bodyPr/>
        <a:lstStyle/>
        <a:p>
          <a:endParaRPr lang="zh-CN" altLang="en-US"/>
        </a:p>
      </dgm:t>
    </dgm:pt>
    <dgm:pt modelId="{73A5A22B-9A8D-4CEA-8FA3-1EC229BF2095}" type="pres">
      <dgm:prSet presAssocID="{10A529F8-38C5-4231-ACDC-CF0882518470}" presName="parentText" presStyleLbl="node1" presStyleIdx="0" presStyleCnt="0">
        <dgm:presLayoutVars>
          <dgm:chMax val="0"/>
          <dgm:bulletEnabled val="1"/>
        </dgm:presLayoutVars>
      </dgm:prSet>
      <dgm:spPr/>
      <dgm:t>
        <a:bodyPr/>
        <a:lstStyle/>
        <a:p>
          <a:endParaRPr lang="zh-CN" altLang="en-US"/>
        </a:p>
      </dgm:t>
    </dgm:pt>
    <dgm:pt modelId="{9B07EEBD-A40C-4404-8075-2CEF7445F36B}" type="pres">
      <dgm:prSet presAssocID="{10A529F8-38C5-4231-ACDC-CF0882518470}" presName="parentRect" presStyleLbl="alignNode1" presStyleIdx="7" presStyleCnt="8"/>
      <dgm:spPr/>
      <dgm:t>
        <a:bodyPr/>
        <a:lstStyle/>
        <a:p>
          <a:endParaRPr lang="zh-CN" altLang="en-US"/>
        </a:p>
      </dgm:t>
    </dgm:pt>
    <dgm:pt modelId="{90654FAC-1F63-4D25-9F2A-AD87BBE79282}" type="pres">
      <dgm:prSet presAssocID="{10A529F8-38C5-4231-ACDC-CF0882518470}" presName="adorn" presStyleLbl="fgAccFollowNode1" presStyleIdx="7" presStyleCnt="8"/>
      <dgm:spPr>
        <a:blipFill>
          <a:blip xmlns:r="http://schemas.openxmlformats.org/officeDocument/2006/relationships" r:embed="rId8" cstate="print">
            <a:extLst>
              <a:ext uri="{28A0092B-C50C-407E-A947-70E740481C1C}">
                <a14:useLocalDpi xmlns:a14="http://schemas.microsoft.com/office/drawing/2010/main" val="0"/>
              </a:ext>
            </a:extLst>
          </a:blip>
          <a:srcRect/>
          <a:stretch>
            <a:fillRect l="-30000" r="-30000"/>
          </a:stretch>
        </a:blipFill>
      </dgm:spPr>
    </dgm:pt>
  </dgm:ptLst>
  <dgm:cxnLst>
    <dgm:cxn modelId="{5F22F6C7-DD75-4854-9537-6F5D7242C83E}" srcId="{DFD6922E-9A1B-405E-AA60-39C891FED8CD}" destId="{138AE6C4-D94F-4016-9394-783DBA6430C3}" srcOrd="0" destOrd="0" parTransId="{A5EB8C45-C1EB-4BC6-9E0D-942A6860F5F1}" sibTransId="{3AA34C38-76B7-4E89-BC2E-8E89DBBCE259}"/>
    <dgm:cxn modelId="{7E62F093-69D0-4048-B6F7-CAF031449D48}" type="presOf" srcId="{EDDEB8F8-928E-4F46-A409-CBA82041CE12}" destId="{A9247699-F7D7-4910-91E4-51F3CF5999FE}" srcOrd="0" destOrd="0" presId="urn:microsoft.com/office/officeart/2005/8/layout/bList2"/>
    <dgm:cxn modelId="{F39BA99A-B902-4BD1-9F43-BAA0D4BD13CE}" type="presOf" srcId="{6082A604-05E7-4E60-8CA6-3D74EF769506}" destId="{C6072DCC-959F-4BF6-8A16-3DE3BD722E8E}" srcOrd="0" destOrd="0" presId="urn:microsoft.com/office/officeart/2005/8/layout/bList2"/>
    <dgm:cxn modelId="{A8EEE603-B835-4B40-B3D2-E5327250202D}" type="presOf" srcId="{A6A6D565-5171-4F5A-B6F0-B7EE9E1FCA47}" destId="{C57EC807-D872-4C5C-ABB6-092BC920AD71}" srcOrd="0" destOrd="0" presId="urn:microsoft.com/office/officeart/2005/8/layout/bList2"/>
    <dgm:cxn modelId="{6789EEB7-8E69-448C-BAEC-D3AE72565665}" srcId="{514C6AE7-53F0-42F1-8F62-55C09A0B1E6B}" destId="{DFD6922E-9A1B-405E-AA60-39C891FED8CD}" srcOrd="6" destOrd="0" parTransId="{8C3192E0-C220-4F50-BD05-0DFB89A644C1}" sibTransId="{1837B478-3EF0-4FA4-81DF-8256FE15BE84}"/>
    <dgm:cxn modelId="{522B4D19-27B9-4510-8BC6-24462963F056}" type="presOf" srcId="{514C6AE7-53F0-42F1-8F62-55C09A0B1E6B}" destId="{9CEFE1A1-3194-42C3-8EBF-D4153B19107A}" srcOrd="0" destOrd="0" presId="urn:microsoft.com/office/officeart/2005/8/layout/bList2"/>
    <dgm:cxn modelId="{841453A1-5B19-48EF-8A01-5629D3628BFC}" srcId="{514C6AE7-53F0-42F1-8F62-55C09A0B1E6B}" destId="{4342976D-745C-444B-8166-A8010D838738}" srcOrd="2" destOrd="0" parTransId="{B35DA1B3-A1EE-41BA-9705-063A64F18363}" sibTransId="{A4E57574-3F08-4EC8-8BD1-1590517F2790}"/>
    <dgm:cxn modelId="{9047AF4C-D697-4ABE-A7FB-B9A56152320D}" type="presOf" srcId="{9A3D7968-1781-4360-9994-9C7C6A0DC09C}" destId="{70C988D3-B6FE-4EB4-A69F-5F25B1963048}" srcOrd="1" destOrd="0" presId="urn:microsoft.com/office/officeart/2005/8/layout/bList2"/>
    <dgm:cxn modelId="{E0BAA486-E32D-4182-9457-D46F7AFF94C8}" type="presOf" srcId="{B316861C-0632-4BFC-9584-874FFDA00876}" destId="{748E7E44-905B-4264-B26C-910310F6CF5E}" srcOrd="0" destOrd="0" presId="urn:microsoft.com/office/officeart/2005/8/layout/bList2"/>
    <dgm:cxn modelId="{D6CDE684-8D1C-4B2A-9F6B-668265B71C46}" type="presOf" srcId="{2856A7E0-C569-4455-972D-41202AB7E9A5}" destId="{83FEE516-6578-4C27-97D9-92D223067DC3}" srcOrd="0" destOrd="0" presId="urn:microsoft.com/office/officeart/2005/8/layout/bList2"/>
    <dgm:cxn modelId="{6E081C6F-36FF-45EF-87F9-AB6159F5760C}" srcId="{10A529F8-38C5-4231-ACDC-CF0882518470}" destId="{E04F9A3E-2439-42A5-9D04-109B41B1C0EA}" srcOrd="0" destOrd="0" parTransId="{82F2C26D-2421-4EE2-BDBE-561FF8AF335E}" sibTransId="{76010055-F9F1-4F3E-A324-FD41AC886AD1}"/>
    <dgm:cxn modelId="{556BBD02-297D-4C23-8DE6-7A4E65A5C0C6}" type="presOf" srcId="{7BDD426D-8898-4812-8101-A966F8D2FE4D}" destId="{1740CACF-342F-4678-B385-0445F9BA3374}" srcOrd="0" destOrd="0" presId="urn:microsoft.com/office/officeart/2005/8/layout/bList2"/>
    <dgm:cxn modelId="{42072C90-D596-4D6E-ABC9-0508C88FA26E}" srcId="{9A3D7968-1781-4360-9994-9C7C6A0DC09C}" destId="{503E4198-B2DC-402D-BA51-9BBBA4FFBFE9}" srcOrd="0" destOrd="0" parTransId="{7F842B2D-F630-4A70-AD06-6DC7AA334759}" sibTransId="{E6BE7C76-4E89-48C5-B53D-F93FA9D84595}"/>
    <dgm:cxn modelId="{46C4387C-255C-4D49-9A0B-087CBA8D3D2B}" type="presOf" srcId="{DFD6922E-9A1B-405E-AA60-39C891FED8CD}" destId="{42C7C3F2-14D8-4A3D-8323-57C5A7AF71BF}" srcOrd="1" destOrd="0" presId="urn:microsoft.com/office/officeart/2005/8/layout/bList2"/>
    <dgm:cxn modelId="{629F914F-7C83-4D7A-9C67-4D503D19DAAE}" type="presOf" srcId="{E04F9A3E-2439-42A5-9D04-109B41B1C0EA}" destId="{A2F7BB58-D3CA-46B8-A6BF-838B5ED939D7}" srcOrd="0" destOrd="0" presId="urn:microsoft.com/office/officeart/2005/8/layout/bList2"/>
    <dgm:cxn modelId="{A05CCCB2-7C4D-43A4-A9BE-426EAFB8F862}" type="presOf" srcId="{AA9D7B6F-2313-4385-9CB2-B7FA697D0D5F}" destId="{5A5EC309-3960-4D1A-882B-B5732C4F93AB}" srcOrd="0" destOrd="0" presId="urn:microsoft.com/office/officeart/2005/8/layout/bList2"/>
    <dgm:cxn modelId="{347DF853-8818-4036-8169-4E46725B5559}" type="presOf" srcId="{A4E57574-3F08-4EC8-8BD1-1590517F2790}" destId="{A9E77BAC-6F21-4F70-BACA-5944DBD430BE}" srcOrd="0" destOrd="0" presId="urn:microsoft.com/office/officeart/2005/8/layout/bList2"/>
    <dgm:cxn modelId="{C479EDC3-556D-4193-9115-107386CD075D}" type="presOf" srcId="{6082A604-05E7-4E60-8CA6-3D74EF769506}" destId="{CF504F1A-A23A-45AC-8A47-EDF1C8CC4608}" srcOrd="1" destOrd="0" presId="urn:microsoft.com/office/officeart/2005/8/layout/bList2"/>
    <dgm:cxn modelId="{FFCE1359-88AA-4C25-9859-6F047BD60F78}" type="presOf" srcId="{D1C3DA7A-30D2-43F2-86CD-5B6F9C20B837}" destId="{6EFD4254-B647-432A-8710-B369F418661C}" srcOrd="0" destOrd="0" presId="urn:microsoft.com/office/officeart/2005/8/layout/bList2"/>
    <dgm:cxn modelId="{73E22B8C-5E9D-4B61-A38B-849E20D91C32}" type="presOf" srcId="{870CDAB9-5840-44E8-A92F-D498628E1EA2}" destId="{F2BDD88F-98BA-48FE-BD30-A1C26C170FBC}" srcOrd="0" destOrd="0" presId="urn:microsoft.com/office/officeart/2005/8/layout/bList2"/>
    <dgm:cxn modelId="{3B371AE3-8825-4A96-8B31-5A46800D23E1}" type="presOf" srcId="{3F57DF46-EA92-4AFC-8810-5120732308B0}" destId="{1369681D-6FA4-4797-8434-32E3FAC8E41E}" srcOrd="0" destOrd="0" presId="urn:microsoft.com/office/officeart/2005/8/layout/bList2"/>
    <dgm:cxn modelId="{C6822C9C-82A4-4255-971A-CC42267567C5}" srcId="{514C6AE7-53F0-42F1-8F62-55C09A0B1E6B}" destId="{10A529F8-38C5-4231-ACDC-CF0882518470}" srcOrd="7" destOrd="0" parTransId="{C988A257-1973-4BE9-9740-51F6F131FD85}" sibTransId="{15933314-5316-4030-8951-E27B7BEE4137}"/>
    <dgm:cxn modelId="{F4E63885-DB58-416F-AA42-BEB5294E45C0}" type="presOf" srcId="{138AE6C4-D94F-4016-9394-783DBA6430C3}" destId="{19F626EF-FE15-4F0D-8CBC-9B7E6A74A83C}" srcOrd="0" destOrd="0" presId="urn:microsoft.com/office/officeart/2005/8/layout/bList2"/>
    <dgm:cxn modelId="{F6076A13-0BD0-4F8E-AD02-779187408AF0}" srcId="{545EA0E4-AAD5-4D44-924C-3079A6D85210}" destId="{870CDAB9-5840-44E8-A92F-D498628E1EA2}" srcOrd="0" destOrd="0" parTransId="{245F7FA9-43E0-4E2D-BF2A-E1CDF404815B}" sibTransId="{699C3BA4-AA88-4B25-A9AB-4589D2847C75}"/>
    <dgm:cxn modelId="{B7539B63-E66B-49CE-A5BF-17188A50ABAA}" type="presOf" srcId="{1837B478-3EF0-4FA4-81DF-8256FE15BE84}" destId="{CBBB2F56-DDCF-4E98-9A2C-7C4D8E2D5C8C}" srcOrd="0" destOrd="0" presId="urn:microsoft.com/office/officeart/2005/8/layout/bList2"/>
    <dgm:cxn modelId="{F9514E00-EB02-4907-B304-77125F43AC13}" srcId="{6082A604-05E7-4E60-8CA6-3D74EF769506}" destId="{7BDD426D-8898-4812-8101-A966F8D2FE4D}" srcOrd="0" destOrd="0" parTransId="{DE6989F3-552E-404D-AA81-A280AE96A7A8}" sibTransId="{E629E8B2-7BE7-49F7-A4BB-4B22054811E9}"/>
    <dgm:cxn modelId="{5DD5E2CC-5D9B-42A1-BDF4-1EBB51FBB60D}" type="presOf" srcId="{503E4198-B2DC-402D-BA51-9BBBA4FFBFE9}" destId="{B76D49B7-1C82-427D-93C6-1CFADA2D91A9}" srcOrd="0" destOrd="0" presId="urn:microsoft.com/office/officeart/2005/8/layout/bList2"/>
    <dgm:cxn modelId="{5DBBA968-CB3F-40B0-9755-D90E83C3CFB9}" type="presOf" srcId="{30C383FD-A606-4496-8395-26119F70BDD6}" destId="{59C9887E-E4F7-4E30-AD8A-0545930CED8B}" srcOrd="0" destOrd="0" presId="urn:microsoft.com/office/officeart/2005/8/layout/bList2"/>
    <dgm:cxn modelId="{7FA9C339-B163-426E-9FED-13BF311CCD3E}" type="presOf" srcId="{10A529F8-38C5-4231-ACDC-CF0882518470}" destId="{73A5A22B-9A8D-4CEA-8FA3-1EC229BF2095}" srcOrd="0" destOrd="0" presId="urn:microsoft.com/office/officeart/2005/8/layout/bList2"/>
    <dgm:cxn modelId="{F317FA85-F934-48E0-ACBC-468B526DD263}" srcId="{514C6AE7-53F0-42F1-8F62-55C09A0B1E6B}" destId="{6082A604-05E7-4E60-8CA6-3D74EF769506}" srcOrd="5" destOrd="0" parTransId="{BBF1C272-CD14-4FEC-966B-634D55EDD795}" sibTransId="{B424F8E9-F775-41AB-8679-83AB2DBDC602}"/>
    <dgm:cxn modelId="{91FA88E0-6473-4FC5-BE99-52AE1D420AB3}" type="presOf" srcId="{4342976D-745C-444B-8166-A8010D838738}" destId="{F4E6A0C0-8983-438C-B486-F8A1347882B7}" srcOrd="1" destOrd="0" presId="urn:microsoft.com/office/officeart/2005/8/layout/bList2"/>
    <dgm:cxn modelId="{57168FD9-99DB-46BA-A5B5-2DFCA58CCBBD}" srcId="{514C6AE7-53F0-42F1-8F62-55C09A0B1E6B}" destId="{545EA0E4-AAD5-4D44-924C-3079A6D85210}" srcOrd="4" destOrd="0" parTransId="{8B6C19FB-A862-453F-B749-D1B75A745644}" sibTransId="{A6A6D565-5171-4F5A-B6F0-B7EE9E1FCA47}"/>
    <dgm:cxn modelId="{D817FA36-9A15-4B4D-916D-59640C888A56}" type="presOf" srcId="{DFD6922E-9A1B-405E-AA60-39C891FED8CD}" destId="{4F8A9858-8A1F-4493-92D8-A048579BF34B}" srcOrd="0" destOrd="0" presId="urn:microsoft.com/office/officeart/2005/8/layout/bList2"/>
    <dgm:cxn modelId="{DBA5143E-A51A-4622-B7FF-E141E3A4E6F5}" srcId="{30C383FD-A606-4496-8395-26119F70BDD6}" destId="{B316861C-0632-4BFC-9584-874FFDA00876}" srcOrd="0" destOrd="0" parTransId="{FD8F754C-4CAA-46A6-BCA0-9AEE8394B11F}" sibTransId="{347E235E-FE73-43C8-901A-2BA3270798C3}"/>
    <dgm:cxn modelId="{999E5972-7E3C-4B84-9E23-6E481F9DDB6D}" type="presOf" srcId="{516F740C-2BA6-4558-A952-32E33D60F325}" destId="{6B9FF5D4-E752-4F33-B3EF-7A2C4A151747}" srcOrd="0" destOrd="0" presId="urn:microsoft.com/office/officeart/2005/8/layout/bList2"/>
    <dgm:cxn modelId="{EA941F9A-9EE7-4141-BC68-18E9FAD7FE35}" srcId="{D1C3DA7A-30D2-43F2-86CD-5B6F9C20B837}" destId="{3F57DF46-EA92-4AFC-8810-5120732308B0}" srcOrd="0" destOrd="0" parTransId="{D0CC59F2-A855-4351-96E4-263A8D4D703F}" sibTransId="{695F56E1-2951-4522-8F2A-93E05D8B6409}"/>
    <dgm:cxn modelId="{6C93AD6B-B33E-4B2B-9733-EF98B6400517}" srcId="{4342976D-745C-444B-8166-A8010D838738}" destId="{AA9D7B6F-2313-4385-9CB2-B7FA697D0D5F}" srcOrd="0" destOrd="0" parTransId="{F6F858F5-3A14-43BC-9B50-17B386964F6F}" sibTransId="{5A11299C-B2FA-4D05-BA18-BC6C91E9917E}"/>
    <dgm:cxn modelId="{0953F110-6C3C-42B8-9A8C-8C4EE169190F}" type="presOf" srcId="{D1C3DA7A-30D2-43F2-86CD-5B6F9C20B837}" destId="{A930867B-ADDB-4033-9CA2-7B6D9305A597}" srcOrd="1" destOrd="0" presId="urn:microsoft.com/office/officeart/2005/8/layout/bList2"/>
    <dgm:cxn modelId="{B941A2A6-DABA-4AED-9D65-F28D8467952C}" type="presOf" srcId="{4342976D-745C-444B-8166-A8010D838738}" destId="{1BC05330-B451-480B-823B-1BF418AC42EE}" srcOrd="0" destOrd="0" presId="urn:microsoft.com/office/officeart/2005/8/layout/bList2"/>
    <dgm:cxn modelId="{77E60F18-1D50-4A5B-8769-A60C9E832DC2}" type="presOf" srcId="{10A529F8-38C5-4231-ACDC-CF0882518470}" destId="{9B07EEBD-A40C-4404-8075-2CEF7445F36B}" srcOrd="1" destOrd="0" presId="urn:microsoft.com/office/officeart/2005/8/layout/bList2"/>
    <dgm:cxn modelId="{06F47A66-727A-4435-81E1-6E2B71EEAF5D}" type="presOf" srcId="{545EA0E4-AAD5-4D44-924C-3079A6D85210}" destId="{D2A5BEA0-C065-49D5-9FEF-7EEDA4712AA0}" srcOrd="0" destOrd="0" presId="urn:microsoft.com/office/officeart/2005/8/layout/bList2"/>
    <dgm:cxn modelId="{58815A4D-0DB6-4E76-8922-7B45B9261D5A}" type="presOf" srcId="{9A3D7968-1781-4360-9994-9C7C6A0DC09C}" destId="{E543F9C1-FC0C-4A3E-ADAF-70F76B18FD7F}" srcOrd="0" destOrd="0" presId="urn:microsoft.com/office/officeart/2005/8/layout/bList2"/>
    <dgm:cxn modelId="{ECA59659-80E1-44FF-8E63-7AD53E100930}" type="presOf" srcId="{545EA0E4-AAD5-4D44-924C-3079A6D85210}" destId="{BE69EF0F-1899-47CE-9889-CE40F84BFA50}" srcOrd="1" destOrd="0" presId="urn:microsoft.com/office/officeart/2005/8/layout/bList2"/>
    <dgm:cxn modelId="{3FFB80C4-3F86-42F2-B386-ACD6E6F7E0BA}" type="presOf" srcId="{30C383FD-A606-4496-8395-26119F70BDD6}" destId="{E85D5506-7C89-4CCE-B752-CBE1E8F35E51}" srcOrd="1" destOrd="0" presId="urn:microsoft.com/office/officeart/2005/8/layout/bList2"/>
    <dgm:cxn modelId="{4E138606-7263-4823-BF60-1AC6BE9437F4}" srcId="{514C6AE7-53F0-42F1-8F62-55C09A0B1E6B}" destId="{9A3D7968-1781-4360-9994-9C7C6A0DC09C}" srcOrd="3" destOrd="0" parTransId="{68927117-0086-4642-930F-E4888739F583}" sibTransId="{EDDEB8F8-928E-4F46-A409-CBA82041CE12}"/>
    <dgm:cxn modelId="{20034018-BCBE-4E79-AEDF-157487FBCC21}" type="presOf" srcId="{B424F8E9-F775-41AB-8679-83AB2DBDC602}" destId="{73613962-9811-468F-B4CD-E53713CC3672}" srcOrd="0" destOrd="0" presId="urn:microsoft.com/office/officeart/2005/8/layout/bList2"/>
    <dgm:cxn modelId="{F7989283-CE43-44B0-B395-69F1E1730371}" srcId="{514C6AE7-53F0-42F1-8F62-55C09A0B1E6B}" destId="{D1C3DA7A-30D2-43F2-86CD-5B6F9C20B837}" srcOrd="0" destOrd="0" parTransId="{3BBE73CE-925B-4FCB-9FE7-FC61487FDA9A}" sibTransId="{516F740C-2BA6-4558-A952-32E33D60F325}"/>
    <dgm:cxn modelId="{FFB76F42-856B-4224-91D7-BB500102B8A1}" srcId="{514C6AE7-53F0-42F1-8F62-55C09A0B1E6B}" destId="{30C383FD-A606-4496-8395-26119F70BDD6}" srcOrd="1" destOrd="0" parTransId="{92110E30-4A97-48B5-8112-292A1160B959}" sibTransId="{2856A7E0-C569-4455-972D-41202AB7E9A5}"/>
    <dgm:cxn modelId="{BFA1D967-73A7-4AD8-972E-F10676A4B589}" type="presParOf" srcId="{9CEFE1A1-3194-42C3-8EBF-D4153B19107A}" destId="{C708C746-EE1A-44BD-9035-69EB34189D9A}" srcOrd="0" destOrd="0" presId="urn:microsoft.com/office/officeart/2005/8/layout/bList2"/>
    <dgm:cxn modelId="{E8266BD6-38AA-4B09-B5F4-B9DE511C3A20}" type="presParOf" srcId="{C708C746-EE1A-44BD-9035-69EB34189D9A}" destId="{1369681D-6FA4-4797-8434-32E3FAC8E41E}" srcOrd="0" destOrd="0" presId="urn:microsoft.com/office/officeart/2005/8/layout/bList2"/>
    <dgm:cxn modelId="{A6250777-C1D4-4D2C-8CE9-5FC668EA71DD}" type="presParOf" srcId="{C708C746-EE1A-44BD-9035-69EB34189D9A}" destId="{6EFD4254-B647-432A-8710-B369F418661C}" srcOrd="1" destOrd="0" presId="urn:microsoft.com/office/officeart/2005/8/layout/bList2"/>
    <dgm:cxn modelId="{40C836C6-0BEE-466B-98D5-499951B22141}" type="presParOf" srcId="{C708C746-EE1A-44BD-9035-69EB34189D9A}" destId="{A930867B-ADDB-4033-9CA2-7B6D9305A597}" srcOrd="2" destOrd="0" presId="urn:microsoft.com/office/officeart/2005/8/layout/bList2"/>
    <dgm:cxn modelId="{BEDE56E8-07B6-41B3-8AE2-E76BB9CD6016}" type="presParOf" srcId="{C708C746-EE1A-44BD-9035-69EB34189D9A}" destId="{510FEC1C-ACC1-4F1A-856A-3C81ACCF748E}" srcOrd="3" destOrd="0" presId="urn:microsoft.com/office/officeart/2005/8/layout/bList2"/>
    <dgm:cxn modelId="{4B328698-A045-4377-BA6B-37B88EB165D0}" type="presParOf" srcId="{9CEFE1A1-3194-42C3-8EBF-D4153B19107A}" destId="{6B9FF5D4-E752-4F33-B3EF-7A2C4A151747}" srcOrd="1" destOrd="0" presId="urn:microsoft.com/office/officeart/2005/8/layout/bList2"/>
    <dgm:cxn modelId="{5E756F23-0232-4143-912F-C8E5E9DE4C99}" type="presParOf" srcId="{9CEFE1A1-3194-42C3-8EBF-D4153B19107A}" destId="{D7E4336E-D6B1-41E1-95EC-C5C784A46FB8}" srcOrd="2" destOrd="0" presId="urn:microsoft.com/office/officeart/2005/8/layout/bList2"/>
    <dgm:cxn modelId="{564AEB11-60D9-400C-8EED-ABB69BE36E88}" type="presParOf" srcId="{D7E4336E-D6B1-41E1-95EC-C5C784A46FB8}" destId="{748E7E44-905B-4264-B26C-910310F6CF5E}" srcOrd="0" destOrd="0" presId="urn:microsoft.com/office/officeart/2005/8/layout/bList2"/>
    <dgm:cxn modelId="{DC44E807-7A23-422F-B9F8-70DEEE6F22AC}" type="presParOf" srcId="{D7E4336E-D6B1-41E1-95EC-C5C784A46FB8}" destId="{59C9887E-E4F7-4E30-AD8A-0545930CED8B}" srcOrd="1" destOrd="0" presId="urn:microsoft.com/office/officeart/2005/8/layout/bList2"/>
    <dgm:cxn modelId="{DE89AADE-DE92-42D7-90EE-1A5B3DC7453D}" type="presParOf" srcId="{D7E4336E-D6B1-41E1-95EC-C5C784A46FB8}" destId="{E85D5506-7C89-4CCE-B752-CBE1E8F35E51}" srcOrd="2" destOrd="0" presId="urn:microsoft.com/office/officeart/2005/8/layout/bList2"/>
    <dgm:cxn modelId="{65FC38A4-6FAC-4C7C-8165-0BD41E5706DF}" type="presParOf" srcId="{D7E4336E-D6B1-41E1-95EC-C5C784A46FB8}" destId="{0638BCB6-C92E-42A6-A45F-92B945483E35}" srcOrd="3" destOrd="0" presId="urn:microsoft.com/office/officeart/2005/8/layout/bList2"/>
    <dgm:cxn modelId="{CBE76A06-0ADE-4378-9511-D8FF1BA1A733}" type="presParOf" srcId="{9CEFE1A1-3194-42C3-8EBF-D4153B19107A}" destId="{83FEE516-6578-4C27-97D9-92D223067DC3}" srcOrd="3" destOrd="0" presId="urn:microsoft.com/office/officeart/2005/8/layout/bList2"/>
    <dgm:cxn modelId="{36130293-870D-42B7-8A25-770ADDA50072}" type="presParOf" srcId="{9CEFE1A1-3194-42C3-8EBF-D4153B19107A}" destId="{A87E3442-0D67-4636-BBEA-94759161351F}" srcOrd="4" destOrd="0" presId="urn:microsoft.com/office/officeart/2005/8/layout/bList2"/>
    <dgm:cxn modelId="{489D7E7C-9D1B-43D7-9F12-20C3F8A230BF}" type="presParOf" srcId="{A87E3442-0D67-4636-BBEA-94759161351F}" destId="{5A5EC309-3960-4D1A-882B-B5732C4F93AB}" srcOrd="0" destOrd="0" presId="urn:microsoft.com/office/officeart/2005/8/layout/bList2"/>
    <dgm:cxn modelId="{2F9503DF-55F4-4250-9FD6-CF2C42DA73BD}" type="presParOf" srcId="{A87E3442-0D67-4636-BBEA-94759161351F}" destId="{1BC05330-B451-480B-823B-1BF418AC42EE}" srcOrd="1" destOrd="0" presId="urn:microsoft.com/office/officeart/2005/8/layout/bList2"/>
    <dgm:cxn modelId="{E8B98825-256B-469E-A96A-95867F320906}" type="presParOf" srcId="{A87E3442-0D67-4636-BBEA-94759161351F}" destId="{F4E6A0C0-8983-438C-B486-F8A1347882B7}" srcOrd="2" destOrd="0" presId="urn:microsoft.com/office/officeart/2005/8/layout/bList2"/>
    <dgm:cxn modelId="{49C94F25-9232-4F6F-A0D0-0693ED2A1C67}" type="presParOf" srcId="{A87E3442-0D67-4636-BBEA-94759161351F}" destId="{4AB6F2FD-DF52-48A9-8874-E6B5A90025CF}" srcOrd="3" destOrd="0" presId="urn:microsoft.com/office/officeart/2005/8/layout/bList2"/>
    <dgm:cxn modelId="{65AF4B64-DE9F-495A-A5B2-CE28D353CCC3}" type="presParOf" srcId="{9CEFE1A1-3194-42C3-8EBF-D4153B19107A}" destId="{A9E77BAC-6F21-4F70-BACA-5944DBD430BE}" srcOrd="5" destOrd="0" presId="urn:microsoft.com/office/officeart/2005/8/layout/bList2"/>
    <dgm:cxn modelId="{558FF383-C650-411C-AAE7-B33384938E51}" type="presParOf" srcId="{9CEFE1A1-3194-42C3-8EBF-D4153B19107A}" destId="{1C838119-9388-4C37-BAA4-626925153505}" srcOrd="6" destOrd="0" presId="urn:microsoft.com/office/officeart/2005/8/layout/bList2"/>
    <dgm:cxn modelId="{6D3E3522-8020-4E58-8940-B737C678017A}" type="presParOf" srcId="{1C838119-9388-4C37-BAA4-626925153505}" destId="{B76D49B7-1C82-427D-93C6-1CFADA2D91A9}" srcOrd="0" destOrd="0" presId="urn:microsoft.com/office/officeart/2005/8/layout/bList2"/>
    <dgm:cxn modelId="{1F37B6DE-CFC6-44E4-99FA-534F0E22878B}" type="presParOf" srcId="{1C838119-9388-4C37-BAA4-626925153505}" destId="{E543F9C1-FC0C-4A3E-ADAF-70F76B18FD7F}" srcOrd="1" destOrd="0" presId="urn:microsoft.com/office/officeart/2005/8/layout/bList2"/>
    <dgm:cxn modelId="{53D5F3DA-9807-4496-AB25-71832066E112}" type="presParOf" srcId="{1C838119-9388-4C37-BAA4-626925153505}" destId="{70C988D3-B6FE-4EB4-A69F-5F25B1963048}" srcOrd="2" destOrd="0" presId="urn:microsoft.com/office/officeart/2005/8/layout/bList2"/>
    <dgm:cxn modelId="{6BC373BF-5299-4D2B-BDA3-A85E8870CCB6}" type="presParOf" srcId="{1C838119-9388-4C37-BAA4-626925153505}" destId="{3809251C-DED3-45D3-8328-7D5B822FBCDE}" srcOrd="3" destOrd="0" presId="urn:microsoft.com/office/officeart/2005/8/layout/bList2"/>
    <dgm:cxn modelId="{AC34ED6E-BF51-43DA-A3F0-535118B451FA}" type="presParOf" srcId="{9CEFE1A1-3194-42C3-8EBF-D4153B19107A}" destId="{A9247699-F7D7-4910-91E4-51F3CF5999FE}" srcOrd="7" destOrd="0" presId="urn:microsoft.com/office/officeart/2005/8/layout/bList2"/>
    <dgm:cxn modelId="{79BFE914-FE66-465D-BD4C-A430FC722054}" type="presParOf" srcId="{9CEFE1A1-3194-42C3-8EBF-D4153B19107A}" destId="{06BBFE8D-F205-40C1-9ABA-69E8E66AC471}" srcOrd="8" destOrd="0" presId="urn:microsoft.com/office/officeart/2005/8/layout/bList2"/>
    <dgm:cxn modelId="{F794102F-E8DD-4E15-8702-5B3A01ECB485}" type="presParOf" srcId="{06BBFE8D-F205-40C1-9ABA-69E8E66AC471}" destId="{F2BDD88F-98BA-48FE-BD30-A1C26C170FBC}" srcOrd="0" destOrd="0" presId="urn:microsoft.com/office/officeart/2005/8/layout/bList2"/>
    <dgm:cxn modelId="{89479AAB-044F-4BCB-B212-4870529A70A8}" type="presParOf" srcId="{06BBFE8D-F205-40C1-9ABA-69E8E66AC471}" destId="{D2A5BEA0-C065-49D5-9FEF-7EEDA4712AA0}" srcOrd="1" destOrd="0" presId="urn:microsoft.com/office/officeart/2005/8/layout/bList2"/>
    <dgm:cxn modelId="{5D20166C-912E-4D19-96CC-63ED974E2B35}" type="presParOf" srcId="{06BBFE8D-F205-40C1-9ABA-69E8E66AC471}" destId="{BE69EF0F-1899-47CE-9889-CE40F84BFA50}" srcOrd="2" destOrd="0" presId="urn:microsoft.com/office/officeart/2005/8/layout/bList2"/>
    <dgm:cxn modelId="{62590EC1-0F30-48F3-B61E-8070AA579421}" type="presParOf" srcId="{06BBFE8D-F205-40C1-9ABA-69E8E66AC471}" destId="{2CC14004-A013-4026-A126-854BAA2D1594}" srcOrd="3" destOrd="0" presId="urn:microsoft.com/office/officeart/2005/8/layout/bList2"/>
    <dgm:cxn modelId="{B34D28CA-1D70-4C86-84CC-81165BCF84D5}" type="presParOf" srcId="{9CEFE1A1-3194-42C3-8EBF-D4153B19107A}" destId="{C57EC807-D872-4C5C-ABB6-092BC920AD71}" srcOrd="9" destOrd="0" presId="urn:microsoft.com/office/officeart/2005/8/layout/bList2"/>
    <dgm:cxn modelId="{2A5439DD-BBE4-4495-9453-A34A675F47C2}" type="presParOf" srcId="{9CEFE1A1-3194-42C3-8EBF-D4153B19107A}" destId="{CFBB2E65-07EC-43F5-8C40-A3295BED76CD}" srcOrd="10" destOrd="0" presId="urn:microsoft.com/office/officeart/2005/8/layout/bList2"/>
    <dgm:cxn modelId="{B1CE3F72-8A10-4448-A142-A7A81EBF500F}" type="presParOf" srcId="{CFBB2E65-07EC-43F5-8C40-A3295BED76CD}" destId="{1740CACF-342F-4678-B385-0445F9BA3374}" srcOrd="0" destOrd="0" presId="urn:microsoft.com/office/officeart/2005/8/layout/bList2"/>
    <dgm:cxn modelId="{CC8C3CE8-DF17-4F5E-B5F5-520C291135E4}" type="presParOf" srcId="{CFBB2E65-07EC-43F5-8C40-A3295BED76CD}" destId="{C6072DCC-959F-4BF6-8A16-3DE3BD722E8E}" srcOrd="1" destOrd="0" presId="urn:microsoft.com/office/officeart/2005/8/layout/bList2"/>
    <dgm:cxn modelId="{03EC6C88-76EC-44E1-84C2-132ADC9B849C}" type="presParOf" srcId="{CFBB2E65-07EC-43F5-8C40-A3295BED76CD}" destId="{CF504F1A-A23A-45AC-8A47-EDF1C8CC4608}" srcOrd="2" destOrd="0" presId="urn:microsoft.com/office/officeart/2005/8/layout/bList2"/>
    <dgm:cxn modelId="{8B776580-6C2B-467C-9E2A-2D0084F64A24}" type="presParOf" srcId="{CFBB2E65-07EC-43F5-8C40-A3295BED76CD}" destId="{4DE34231-8527-49EF-843F-992302E31C61}" srcOrd="3" destOrd="0" presId="urn:microsoft.com/office/officeart/2005/8/layout/bList2"/>
    <dgm:cxn modelId="{C61643E3-8B6F-4796-AC7B-F43EAB356AA1}" type="presParOf" srcId="{9CEFE1A1-3194-42C3-8EBF-D4153B19107A}" destId="{73613962-9811-468F-B4CD-E53713CC3672}" srcOrd="11" destOrd="0" presId="urn:microsoft.com/office/officeart/2005/8/layout/bList2"/>
    <dgm:cxn modelId="{127A1EBD-D70A-450C-BA82-944ACEB1FC79}" type="presParOf" srcId="{9CEFE1A1-3194-42C3-8EBF-D4153B19107A}" destId="{BBF5FA51-8935-40A9-BA56-20932A3918B4}" srcOrd="12" destOrd="0" presId="urn:microsoft.com/office/officeart/2005/8/layout/bList2"/>
    <dgm:cxn modelId="{4DB1C3A3-7D08-41F0-9BD1-4E2A31868C56}" type="presParOf" srcId="{BBF5FA51-8935-40A9-BA56-20932A3918B4}" destId="{19F626EF-FE15-4F0D-8CBC-9B7E6A74A83C}" srcOrd="0" destOrd="0" presId="urn:microsoft.com/office/officeart/2005/8/layout/bList2"/>
    <dgm:cxn modelId="{C2140500-DE2A-4F12-A672-7040CF27316D}" type="presParOf" srcId="{BBF5FA51-8935-40A9-BA56-20932A3918B4}" destId="{4F8A9858-8A1F-4493-92D8-A048579BF34B}" srcOrd="1" destOrd="0" presId="urn:microsoft.com/office/officeart/2005/8/layout/bList2"/>
    <dgm:cxn modelId="{C15D2EA1-D70A-44F4-AC95-7D581C2A36B9}" type="presParOf" srcId="{BBF5FA51-8935-40A9-BA56-20932A3918B4}" destId="{42C7C3F2-14D8-4A3D-8323-57C5A7AF71BF}" srcOrd="2" destOrd="0" presId="urn:microsoft.com/office/officeart/2005/8/layout/bList2"/>
    <dgm:cxn modelId="{34CDF653-E3DC-4CE6-9CF5-10BEAFB74657}" type="presParOf" srcId="{BBF5FA51-8935-40A9-BA56-20932A3918B4}" destId="{F68BC22B-85E3-4BE8-BDC1-B64CAD191838}" srcOrd="3" destOrd="0" presId="urn:microsoft.com/office/officeart/2005/8/layout/bList2"/>
    <dgm:cxn modelId="{034281F9-FB04-4392-AE39-7B5156BEC3E9}" type="presParOf" srcId="{9CEFE1A1-3194-42C3-8EBF-D4153B19107A}" destId="{CBBB2F56-DDCF-4E98-9A2C-7C4D8E2D5C8C}" srcOrd="13" destOrd="0" presId="urn:microsoft.com/office/officeart/2005/8/layout/bList2"/>
    <dgm:cxn modelId="{A6E8C7D4-3A38-40AB-B3C9-E5B3B342EC52}" type="presParOf" srcId="{9CEFE1A1-3194-42C3-8EBF-D4153B19107A}" destId="{2610D637-EC20-4EA2-B349-3B57049C9604}" srcOrd="14" destOrd="0" presId="urn:microsoft.com/office/officeart/2005/8/layout/bList2"/>
    <dgm:cxn modelId="{AEC46DA4-34EC-43B3-9BAB-41C7B200CD1D}" type="presParOf" srcId="{2610D637-EC20-4EA2-B349-3B57049C9604}" destId="{A2F7BB58-D3CA-46B8-A6BF-838B5ED939D7}" srcOrd="0" destOrd="0" presId="urn:microsoft.com/office/officeart/2005/8/layout/bList2"/>
    <dgm:cxn modelId="{650488D6-AA35-4FFD-A631-7FCA35E4CC43}" type="presParOf" srcId="{2610D637-EC20-4EA2-B349-3B57049C9604}" destId="{73A5A22B-9A8D-4CEA-8FA3-1EC229BF2095}" srcOrd="1" destOrd="0" presId="urn:microsoft.com/office/officeart/2005/8/layout/bList2"/>
    <dgm:cxn modelId="{6D1BF243-485B-413F-93E8-572CBEE5D908}" type="presParOf" srcId="{2610D637-EC20-4EA2-B349-3B57049C9604}" destId="{9B07EEBD-A40C-4404-8075-2CEF7445F36B}" srcOrd="2" destOrd="0" presId="urn:microsoft.com/office/officeart/2005/8/layout/bList2"/>
    <dgm:cxn modelId="{CA17A3C6-B436-4C38-AE03-B439B5BE2083}" type="presParOf" srcId="{2610D637-EC20-4EA2-B349-3B57049C9604}" destId="{90654FAC-1F63-4D25-9F2A-AD87BBE79282}"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69681D-6FA4-4797-8434-32E3FAC8E41E}">
      <dsp:nvSpPr>
        <dsp:cNvPr id="0" name=""/>
        <dsp:cNvSpPr/>
      </dsp:nvSpPr>
      <dsp:spPr>
        <a:xfrm>
          <a:off x="5036" y="351906"/>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latin typeface="微软雅黑" panose="020B0503020204020204" pitchFamily="34" charset="-122"/>
              <a:ea typeface="微软雅黑" panose="020B0503020204020204" pitchFamily="34" charset="-122"/>
            </a:rPr>
            <a:t>综合自动化系统</a:t>
          </a:r>
          <a:endParaRPr lang="zh-CN" altLang="en-US" sz="2200" kern="1200" dirty="0">
            <a:latin typeface="微软雅黑" panose="020B0503020204020204" pitchFamily="34" charset="-122"/>
            <a:ea typeface="微软雅黑" panose="020B0503020204020204" pitchFamily="34" charset="-122"/>
          </a:endParaRPr>
        </a:p>
      </dsp:txBody>
      <dsp:txXfrm>
        <a:off x="36278" y="383148"/>
        <a:ext cx="1723682" cy="1302093"/>
      </dsp:txXfrm>
    </dsp:sp>
    <dsp:sp modelId="{A930867B-ADDB-4033-9CA2-7B6D9305A597}">
      <dsp:nvSpPr>
        <dsp:cNvPr id="0" name=""/>
        <dsp:cNvSpPr/>
      </dsp:nvSpPr>
      <dsp:spPr>
        <a:xfrm>
          <a:off x="5036" y="1685242"/>
          <a:ext cx="1786166" cy="573334"/>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r>
            <a:rPr lang="en-US" altLang="zh-CN" sz="2200" kern="1200" dirty="0" smtClean="0">
              <a:latin typeface="微软雅黑" panose="020B0503020204020204" pitchFamily="34" charset="-122"/>
              <a:ea typeface="微软雅黑" panose="020B0503020204020204" pitchFamily="34" charset="-122"/>
            </a:rPr>
            <a:t> </a:t>
          </a:r>
          <a:endParaRPr lang="zh-CN" altLang="en-US" sz="2200" kern="1200" dirty="0">
            <a:latin typeface="微软雅黑" panose="020B0503020204020204" pitchFamily="34" charset="-122"/>
            <a:ea typeface="微软雅黑" panose="020B0503020204020204" pitchFamily="34" charset="-122"/>
          </a:endParaRPr>
        </a:p>
      </dsp:txBody>
      <dsp:txXfrm>
        <a:off x="5036" y="1685242"/>
        <a:ext cx="1257864" cy="573334"/>
      </dsp:txXfrm>
    </dsp:sp>
    <dsp:sp modelId="{510FEC1C-ACC1-4F1A-856A-3C81ACCF748E}">
      <dsp:nvSpPr>
        <dsp:cNvPr id="0" name=""/>
        <dsp:cNvSpPr/>
      </dsp:nvSpPr>
      <dsp:spPr>
        <a:xfrm>
          <a:off x="1313428" y="1776311"/>
          <a:ext cx="625158" cy="62515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9000" r="-39000"/>
          </a:stretch>
        </a:blip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8E7E44-905B-4264-B26C-910310F6CF5E}">
      <dsp:nvSpPr>
        <dsp:cNvPr id="0" name=""/>
        <dsp:cNvSpPr/>
      </dsp:nvSpPr>
      <dsp:spPr>
        <a:xfrm>
          <a:off x="2093466" y="351906"/>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latin typeface="微软雅黑" panose="020B0503020204020204" pitchFamily="34" charset="-122"/>
              <a:ea typeface="微软雅黑" panose="020B0503020204020204" pitchFamily="34" charset="-122"/>
            </a:rPr>
            <a:t>输变电状态监测系统</a:t>
          </a:r>
          <a:endParaRPr lang="zh-CN" altLang="en-US" sz="2200" kern="1200" dirty="0">
            <a:latin typeface="微软雅黑" panose="020B0503020204020204" pitchFamily="34" charset="-122"/>
            <a:ea typeface="微软雅黑" panose="020B0503020204020204" pitchFamily="34" charset="-122"/>
          </a:endParaRPr>
        </a:p>
      </dsp:txBody>
      <dsp:txXfrm>
        <a:off x="2124708" y="383148"/>
        <a:ext cx="1723682" cy="1302093"/>
      </dsp:txXfrm>
    </dsp:sp>
    <dsp:sp modelId="{E85D5506-7C89-4CCE-B752-CBE1E8F35E51}">
      <dsp:nvSpPr>
        <dsp:cNvPr id="0" name=""/>
        <dsp:cNvSpPr/>
      </dsp:nvSpPr>
      <dsp:spPr>
        <a:xfrm>
          <a:off x="2093466" y="1685242"/>
          <a:ext cx="1786166" cy="573334"/>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r>
            <a:rPr lang="en-US" altLang="zh-CN" sz="2200" kern="1200" dirty="0" smtClean="0">
              <a:latin typeface="微软雅黑" panose="020B0503020204020204" pitchFamily="34" charset="-122"/>
              <a:ea typeface="微软雅黑" panose="020B0503020204020204" pitchFamily="34" charset="-122"/>
            </a:rPr>
            <a:t> </a:t>
          </a:r>
          <a:endParaRPr lang="zh-CN" altLang="en-US" sz="2200" kern="1200" dirty="0">
            <a:latin typeface="微软雅黑" panose="020B0503020204020204" pitchFamily="34" charset="-122"/>
            <a:ea typeface="微软雅黑" panose="020B0503020204020204" pitchFamily="34" charset="-122"/>
          </a:endParaRPr>
        </a:p>
      </dsp:txBody>
      <dsp:txXfrm>
        <a:off x="2093466" y="1685242"/>
        <a:ext cx="1257864" cy="573334"/>
      </dsp:txXfrm>
    </dsp:sp>
    <dsp:sp modelId="{0638BCB6-C92E-42A6-A45F-92B945483E35}">
      <dsp:nvSpPr>
        <dsp:cNvPr id="0" name=""/>
        <dsp:cNvSpPr/>
      </dsp:nvSpPr>
      <dsp:spPr>
        <a:xfrm>
          <a:off x="3401858" y="1776311"/>
          <a:ext cx="625158" cy="625158"/>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39000" r="-39000"/>
          </a:stretch>
        </a:blip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5EC309-3960-4D1A-882B-B5732C4F93AB}">
      <dsp:nvSpPr>
        <dsp:cNvPr id="0" name=""/>
        <dsp:cNvSpPr/>
      </dsp:nvSpPr>
      <dsp:spPr>
        <a:xfrm>
          <a:off x="4181895" y="351906"/>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smtClean="0">
              <a:latin typeface="微软雅黑" panose="020B0503020204020204" pitchFamily="34" charset="-122"/>
              <a:ea typeface="微软雅黑" panose="020B0503020204020204" pitchFamily="34" charset="-122"/>
            </a:rPr>
            <a:t>智能辅助控制系统</a:t>
          </a:r>
          <a:endParaRPr lang="zh-CN" altLang="en-US" sz="2200" kern="1200">
            <a:latin typeface="微软雅黑" panose="020B0503020204020204" pitchFamily="34" charset="-122"/>
            <a:ea typeface="微软雅黑" panose="020B0503020204020204" pitchFamily="34" charset="-122"/>
          </a:endParaRPr>
        </a:p>
      </dsp:txBody>
      <dsp:txXfrm>
        <a:off x="4213137" y="383148"/>
        <a:ext cx="1723682" cy="1302093"/>
      </dsp:txXfrm>
    </dsp:sp>
    <dsp:sp modelId="{F4E6A0C0-8983-438C-B486-F8A1347882B7}">
      <dsp:nvSpPr>
        <dsp:cNvPr id="0" name=""/>
        <dsp:cNvSpPr/>
      </dsp:nvSpPr>
      <dsp:spPr>
        <a:xfrm>
          <a:off x="4181895" y="1685242"/>
          <a:ext cx="1786166" cy="573334"/>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r>
            <a:rPr lang="en-US" altLang="zh-CN" sz="2200" kern="1200" dirty="0" smtClean="0">
              <a:latin typeface="微软雅黑" panose="020B0503020204020204" pitchFamily="34" charset="-122"/>
              <a:ea typeface="微软雅黑" panose="020B0503020204020204" pitchFamily="34" charset="-122"/>
            </a:rPr>
            <a:t> </a:t>
          </a:r>
          <a:endParaRPr lang="zh-CN" altLang="en-US" sz="2200" kern="1200" dirty="0">
            <a:latin typeface="微软雅黑" panose="020B0503020204020204" pitchFamily="34" charset="-122"/>
            <a:ea typeface="微软雅黑" panose="020B0503020204020204" pitchFamily="34" charset="-122"/>
          </a:endParaRPr>
        </a:p>
      </dsp:txBody>
      <dsp:txXfrm>
        <a:off x="4181895" y="1685242"/>
        <a:ext cx="1257864" cy="573334"/>
      </dsp:txXfrm>
    </dsp:sp>
    <dsp:sp modelId="{4AB6F2FD-DF52-48A9-8874-E6B5A90025CF}">
      <dsp:nvSpPr>
        <dsp:cNvPr id="0" name=""/>
        <dsp:cNvSpPr/>
      </dsp:nvSpPr>
      <dsp:spPr>
        <a:xfrm>
          <a:off x="5490287" y="1776311"/>
          <a:ext cx="625158" cy="625158"/>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0" r="-30000"/>
          </a:stretch>
        </a:blip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6D49B7-1C82-427D-93C6-1CFADA2D91A9}">
      <dsp:nvSpPr>
        <dsp:cNvPr id="0" name=""/>
        <dsp:cNvSpPr/>
      </dsp:nvSpPr>
      <dsp:spPr>
        <a:xfrm>
          <a:off x="6270324" y="351906"/>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smtClean="0">
              <a:latin typeface="微软雅黑" panose="020B0503020204020204" pitchFamily="34" charset="-122"/>
              <a:ea typeface="微软雅黑" panose="020B0503020204020204" pitchFamily="34" charset="-122"/>
            </a:rPr>
            <a:t>一体化监控系统</a:t>
          </a:r>
          <a:endParaRPr lang="zh-CN" altLang="en-US" sz="2200" kern="1200">
            <a:latin typeface="微软雅黑" panose="020B0503020204020204" pitchFamily="34" charset="-122"/>
            <a:ea typeface="微软雅黑" panose="020B0503020204020204" pitchFamily="34" charset="-122"/>
          </a:endParaRPr>
        </a:p>
      </dsp:txBody>
      <dsp:txXfrm>
        <a:off x="6301566" y="383148"/>
        <a:ext cx="1723682" cy="1302093"/>
      </dsp:txXfrm>
    </dsp:sp>
    <dsp:sp modelId="{70C988D3-B6FE-4EB4-A69F-5F25B1963048}">
      <dsp:nvSpPr>
        <dsp:cNvPr id="0" name=""/>
        <dsp:cNvSpPr/>
      </dsp:nvSpPr>
      <dsp:spPr>
        <a:xfrm>
          <a:off x="6270324" y="1685242"/>
          <a:ext cx="1786166" cy="573334"/>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endParaRPr lang="zh-CN" altLang="en-US" sz="2200" kern="1200" dirty="0">
            <a:latin typeface="微软雅黑" panose="020B0503020204020204" pitchFamily="34" charset="-122"/>
            <a:ea typeface="微软雅黑" panose="020B0503020204020204" pitchFamily="34" charset="-122"/>
          </a:endParaRPr>
        </a:p>
      </dsp:txBody>
      <dsp:txXfrm>
        <a:off x="6270324" y="1685242"/>
        <a:ext cx="1257864" cy="573334"/>
      </dsp:txXfrm>
    </dsp:sp>
    <dsp:sp modelId="{3809251C-DED3-45D3-8328-7D5B822FBCDE}">
      <dsp:nvSpPr>
        <dsp:cNvPr id="0" name=""/>
        <dsp:cNvSpPr/>
      </dsp:nvSpPr>
      <dsp:spPr>
        <a:xfrm>
          <a:off x="7578716" y="1776311"/>
          <a:ext cx="625158" cy="625158"/>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30000" r="-30000"/>
          </a:stretch>
        </a:blip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BDD88F-98BA-48FE-BD30-A1C26C170FBC}">
      <dsp:nvSpPr>
        <dsp:cNvPr id="0" name=""/>
        <dsp:cNvSpPr/>
      </dsp:nvSpPr>
      <dsp:spPr>
        <a:xfrm>
          <a:off x="5036" y="2711098"/>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smtClean="0">
              <a:latin typeface="微软雅黑" panose="020B0503020204020204" pitchFamily="34" charset="-122"/>
              <a:ea typeface="微软雅黑" panose="020B0503020204020204" pitchFamily="34" charset="-122"/>
            </a:rPr>
            <a:t>调度自动化系统</a:t>
          </a:r>
          <a:endParaRPr lang="zh-CN" altLang="en-US" sz="2200" kern="1200">
            <a:latin typeface="微软雅黑" panose="020B0503020204020204" pitchFamily="34" charset="-122"/>
            <a:ea typeface="微软雅黑" panose="020B0503020204020204" pitchFamily="34" charset="-122"/>
          </a:endParaRPr>
        </a:p>
      </dsp:txBody>
      <dsp:txXfrm>
        <a:off x="36278" y="2742340"/>
        <a:ext cx="1723682" cy="1302093"/>
      </dsp:txXfrm>
    </dsp:sp>
    <dsp:sp modelId="{BE69EF0F-1899-47CE-9889-CE40F84BFA50}">
      <dsp:nvSpPr>
        <dsp:cNvPr id="0" name=""/>
        <dsp:cNvSpPr/>
      </dsp:nvSpPr>
      <dsp:spPr>
        <a:xfrm>
          <a:off x="5036" y="4044433"/>
          <a:ext cx="1786166" cy="573334"/>
        </a:xfrm>
        <a:prstGeom prst="rect">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endParaRPr lang="zh-CN" altLang="en-US" sz="2200" kern="1200" dirty="0">
            <a:latin typeface="微软雅黑" panose="020B0503020204020204" pitchFamily="34" charset="-122"/>
            <a:ea typeface="微软雅黑" panose="020B0503020204020204" pitchFamily="34" charset="-122"/>
          </a:endParaRPr>
        </a:p>
      </dsp:txBody>
      <dsp:txXfrm>
        <a:off x="5036" y="4044433"/>
        <a:ext cx="1257864" cy="573334"/>
      </dsp:txXfrm>
    </dsp:sp>
    <dsp:sp modelId="{2CC14004-A013-4026-A126-854BAA2D1594}">
      <dsp:nvSpPr>
        <dsp:cNvPr id="0" name=""/>
        <dsp:cNvSpPr/>
      </dsp:nvSpPr>
      <dsp:spPr>
        <a:xfrm>
          <a:off x="1313428" y="4135502"/>
          <a:ext cx="625158" cy="625158"/>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30000" r="-30000"/>
          </a:stretch>
        </a:blipFill>
        <a:ln w="25400"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740CACF-342F-4678-B385-0445F9BA3374}">
      <dsp:nvSpPr>
        <dsp:cNvPr id="0" name=""/>
        <dsp:cNvSpPr/>
      </dsp:nvSpPr>
      <dsp:spPr>
        <a:xfrm>
          <a:off x="2093466" y="2711098"/>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zh-CN" sz="2200" kern="1200" dirty="0" smtClean="0">
              <a:latin typeface="微软雅黑" panose="020B0503020204020204" pitchFamily="34" charset="-122"/>
              <a:ea typeface="微软雅黑" panose="020B0503020204020204" pitchFamily="34" charset="-122"/>
            </a:rPr>
            <a:t>调度管理系统</a:t>
          </a:r>
          <a:endParaRPr lang="zh-CN" altLang="en-US" sz="2200" kern="1200" dirty="0">
            <a:latin typeface="微软雅黑" panose="020B0503020204020204" pitchFamily="34" charset="-122"/>
            <a:ea typeface="微软雅黑" panose="020B0503020204020204" pitchFamily="34" charset="-122"/>
          </a:endParaRPr>
        </a:p>
      </dsp:txBody>
      <dsp:txXfrm>
        <a:off x="2124708" y="2742340"/>
        <a:ext cx="1723682" cy="1302093"/>
      </dsp:txXfrm>
    </dsp:sp>
    <dsp:sp modelId="{CF504F1A-A23A-45AC-8A47-EDF1C8CC4608}">
      <dsp:nvSpPr>
        <dsp:cNvPr id="0" name=""/>
        <dsp:cNvSpPr/>
      </dsp:nvSpPr>
      <dsp:spPr>
        <a:xfrm>
          <a:off x="2093466" y="4044433"/>
          <a:ext cx="1786166" cy="573334"/>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endParaRPr lang="zh-CN" altLang="en-US" sz="2200" kern="1200" dirty="0">
            <a:latin typeface="微软雅黑" panose="020B0503020204020204" pitchFamily="34" charset="-122"/>
            <a:ea typeface="微软雅黑" panose="020B0503020204020204" pitchFamily="34" charset="-122"/>
          </a:endParaRPr>
        </a:p>
      </dsp:txBody>
      <dsp:txXfrm>
        <a:off x="2093466" y="4044433"/>
        <a:ext cx="1257864" cy="573334"/>
      </dsp:txXfrm>
    </dsp:sp>
    <dsp:sp modelId="{4DE34231-8527-49EF-843F-992302E31C61}">
      <dsp:nvSpPr>
        <dsp:cNvPr id="0" name=""/>
        <dsp:cNvSpPr/>
      </dsp:nvSpPr>
      <dsp:spPr>
        <a:xfrm>
          <a:off x="3401858" y="4135502"/>
          <a:ext cx="625158" cy="625158"/>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40000" r="-40000"/>
          </a:stretch>
        </a:blip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F626EF-FE15-4F0D-8CBC-9B7E6A74A83C}">
      <dsp:nvSpPr>
        <dsp:cNvPr id="0" name=""/>
        <dsp:cNvSpPr/>
      </dsp:nvSpPr>
      <dsp:spPr>
        <a:xfrm>
          <a:off x="4181895" y="2711098"/>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smtClean="0">
              <a:latin typeface="微软雅黑" panose="020B0503020204020204" pitchFamily="34" charset="-122"/>
              <a:ea typeface="微软雅黑" panose="020B0503020204020204" pitchFamily="34" charset="-122"/>
            </a:rPr>
            <a:t>电源系统</a:t>
          </a:r>
          <a:endParaRPr lang="zh-CN" altLang="en-US" sz="2200" kern="1200">
            <a:latin typeface="微软雅黑" panose="020B0503020204020204" pitchFamily="34" charset="-122"/>
            <a:ea typeface="微软雅黑" panose="020B0503020204020204" pitchFamily="34" charset="-122"/>
          </a:endParaRPr>
        </a:p>
      </dsp:txBody>
      <dsp:txXfrm>
        <a:off x="4213137" y="2742340"/>
        <a:ext cx="1723682" cy="1302093"/>
      </dsp:txXfrm>
    </dsp:sp>
    <dsp:sp modelId="{42C7C3F2-14D8-4A3D-8323-57C5A7AF71BF}">
      <dsp:nvSpPr>
        <dsp:cNvPr id="0" name=""/>
        <dsp:cNvSpPr/>
      </dsp:nvSpPr>
      <dsp:spPr>
        <a:xfrm>
          <a:off x="4181895" y="4044433"/>
          <a:ext cx="1786166" cy="573334"/>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endParaRPr lang="zh-CN" altLang="en-US" sz="2200" kern="1200" dirty="0">
            <a:latin typeface="微软雅黑" panose="020B0503020204020204" pitchFamily="34" charset="-122"/>
            <a:ea typeface="微软雅黑" panose="020B0503020204020204" pitchFamily="34" charset="-122"/>
          </a:endParaRPr>
        </a:p>
      </dsp:txBody>
      <dsp:txXfrm>
        <a:off x="4181895" y="4044433"/>
        <a:ext cx="1257864" cy="573334"/>
      </dsp:txXfrm>
    </dsp:sp>
    <dsp:sp modelId="{F68BC22B-85E3-4BE8-BDC1-B64CAD191838}">
      <dsp:nvSpPr>
        <dsp:cNvPr id="0" name=""/>
        <dsp:cNvSpPr/>
      </dsp:nvSpPr>
      <dsp:spPr>
        <a:xfrm>
          <a:off x="5490287" y="4135502"/>
          <a:ext cx="625158" cy="625158"/>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30000" r="-30000"/>
          </a:stretch>
        </a:blip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F7BB58-D3CA-46B8-A6BF-838B5ED939D7}">
      <dsp:nvSpPr>
        <dsp:cNvPr id="0" name=""/>
        <dsp:cNvSpPr/>
      </dsp:nvSpPr>
      <dsp:spPr>
        <a:xfrm>
          <a:off x="6270324" y="2711098"/>
          <a:ext cx="1786166" cy="133333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83820" rIns="27940" bIns="27940"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smtClean="0">
              <a:latin typeface="微软雅黑" panose="020B0503020204020204" pitchFamily="34" charset="-122"/>
              <a:ea typeface="微软雅黑" panose="020B0503020204020204" pitchFamily="34" charset="-122"/>
            </a:rPr>
            <a:t>计量系统</a:t>
          </a:r>
          <a:endParaRPr lang="zh-CN" altLang="en-US" sz="2200" kern="1200">
            <a:latin typeface="微软雅黑" panose="020B0503020204020204" pitchFamily="34" charset="-122"/>
            <a:ea typeface="微软雅黑" panose="020B0503020204020204" pitchFamily="34" charset="-122"/>
          </a:endParaRPr>
        </a:p>
      </dsp:txBody>
      <dsp:txXfrm>
        <a:off x="6301566" y="2742340"/>
        <a:ext cx="1723682" cy="1302093"/>
      </dsp:txXfrm>
    </dsp:sp>
    <dsp:sp modelId="{9B07EEBD-A40C-4404-8075-2CEF7445F36B}">
      <dsp:nvSpPr>
        <dsp:cNvPr id="0" name=""/>
        <dsp:cNvSpPr/>
      </dsp:nvSpPr>
      <dsp:spPr>
        <a:xfrm>
          <a:off x="6270324" y="4044433"/>
          <a:ext cx="1786166" cy="573334"/>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0" rIns="27940" bIns="0" numCol="1" spcCol="1270" anchor="ctr" anchorCtr="0">
          <a:noAutofit/>
        </a:bodyPr>
        <a:lstStyle/>
        <a:p>
          <a:pPr lvl="0" algn="l" defTabSz="977900">
            <a:lnSpc>
              <a:spcPct val="90000"/>
            </a:lnSpc>
            <a:spcBef>
              <a:spcPct val="0"/>
            </a:spcBef>
            <a:spcAft>
              <a:spcPct val="35000"/>
            </a:spcAft>
          </a:pPr>
          <a:endParaRPr lang="zh-CN" altLang="en-US" sz="2200" kern="1200" dirty="0">
            <a:latin typeface="微软雅黑" panose="020B0503020204020204" pitchFamily="34" charset="-122"/>
            <a:ea typeface="微软雅黑" panose="020B0503020204020204" pitchFamily="34" charset="-122"/>
          </a:endParaRPr>
        </a:p>
      </dsp:txBody>
      <dsp:txXfrm>
        <a:off x="6270324" y="4044433"/>
        <a:ext cx="1257864" cy="573334"/>
      </dsp:txXfrm>
    </dsp:sp>
    <dsp:sp modelId="{90654FAC-1F63-4D25-9F2A-AD87BBE79282}">
      <dsp:nvSpPr>
        <dsp:cNvPr id="0" name=""/>
        <dsp:cNvSpPr/>
      </dsp:nvSpPr>
      <dsp:spPr>
        <a:xfrm>
          <a:off x="7578716" y="4135502"/>
          <a:ext cx="625158" cy="625158"/>
        </a:xfrm>
        <a:prstGeom prst="ellipse">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30000" r="-30000"/>
          </a:stretch>
        </a:blip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1BE89-4F7D-4CFC-B092-24A6B45F0E36}" type="datetimeFigureOut">
              <a:rPr lang="zh-CN" altLang="en-US" smtClean="0"/>
              <a:pPr/>
              <a:t>2016/4/29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C87576-EF30-42D0-93D9-80935F93C96F}" type="slidenum">
              <a:rPr lang="zh-CN" altLang="en-US" smtClean="0"/>
              <a:pPr/>
              <a:t>‹#›</a:t>
            </a:fld>
            <a:endParaRPr lang="zh-CN" altLang="en-US"/>
          </a:p>
        </p:txBody>
      </p:sp>
    </p:spTree>
    <p:extLst>
      <p:ext uri="{BB962C8B-B14F-4D97-AF65-F5344CB8AC3E}">
        <p14:creationId xmlns:p14="http://schemas.microsoft.com/office/powerpoint/2010/main" val="3025508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C87576-EF30-42D0-93D9-80935F93C96F}" type="slidenum">
              <a:rPr lang="zh-CN" altLang="en-US" smtClean="0"/>
              <a:pPr/>
              <a:t>23</a:t>
            </a:fld>
            <a:endParaRPr lang="zh-CN" altLang="en-US"/>
          </a:p>
        </p:txBody>
      </p:sp>
    </p:spTree>
    <p:extLst>
      <p:ext uri="{BB962C8B-B14F-4D97-AF65-F5344CB8AC3E}">
        <p14:creationId xmlns:p14="http://schemas.microsoft.com/office/powerpoint/2010/main" val="48266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C87576-EF30-42D0-93D9-80935F93C96F}" type="slidenum">
              <a:rPr lang="zh-CN" altLang="en-US" smtClean="0"/>
              <a:pPr/>
              <a:t>24</a:t>
            </a:fld>
            <a:endParaRPr lang="zh-CN" altLang="en-US"/>
          </a:p>
        </p:txBody>
      </p:sp>
    </p:spTree>
    <p:extLst>
      <p:ext uri="{BB962C8B-B14F-4D97-AF65-F5344CB8AC3E}">
        <p14:creationId xmlns:p14="http://schemas.microsoft.com/office/powerpoint/2010/main" val="482669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2732423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110947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56133801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083313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2177409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5337438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7952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193383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pic>
        <p:nvPicPr>
          <p:cNvPr id="7" name="Picture 2" descr="http://img2.imgtn.bdimg.com/it/u=1272809859,1184982761&amp;fm=21&amp;gp=0.jpg"/>
          <p:cNvPicPr>
            <a:picLocks noChangeAspect="1" noChangeArrowheads="1"/>
          </p:cNvPicPr>
          <p:nvPr userDrawn="1"/>
        </p:nvPicPr>
        <p:blipFill>
          <a:blip r:embed="rId2"/>
          <a:srcRect/>
          <a:stretch>
            <a:fillRect/>
          </a:stretch>
        </p:blipFill>
        <p:spPr bwMode="auto">
          <a:xfrm>
            <a:off x="6932720" y="5786455"/>
            <a:ext cx="2211280" cy="1071546"/>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6433848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0963718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0" name="Picture 2" descr="http://img2.imgtn.bdimg.com/it/u=1272809859,1184982761&amp;fm=21&amp;gp=0.jpg"/>
          <p:cNvPicPr>
            <a:picLocks noChangeAspect="1" noChangeArrowheads="1"/>
          </p:cNvPicPr>
          <p:nvPr userDrawn="1"/>
        </p:nvPicPr>
        <p:blipFill>
          <a:blip r:embed="rId3"/>
          <a:srcRect/>
          <a:stretch>
            <a:fillRect/>
          </a:stretch>
        </p:blipFill>
        <p:spPr bwMode="auto">
          <a:xfrm>
            <a:off x="7227564" y="5929330"/>
            <a:ext cx="1916436" cy="928670"/>
          </a:xfrm>
          <a:prstGeom prst="rect">
            <a:avLst/>
          </a:prstGeom>
          <a:noFill/>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030009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pic>
        <p:nvPicPr>
          <p:cNvPr id="1026" name="Picture 2"/>
          <p:cNvPicPr>
            <a:picLocks noChangeAspect="1" noChangeArrowheads="1"/>
          </p:cNvPicPr>
          <p:nvPr userDrawn="1"/>
        </p:nvPicPr>
        <p:blipFill>
          <a:blip r:embed="rId2"/>
          <a:srcRect/>
          <a:stretch>
            <a:fillRect/>
          </a:stretch>
        </p:blipFill>
        <p:spPr bwMode="auto">
          <a:xfrm>
            <a:off x="714348" y="642918"/>
            <a:ext cx="4162425" cy="5610225"/>
          </a:xfrm>
          <a:prstGeom prst="rect">
            <a:avLst/>
          </a:prstGeom>
          <a:noFill/>
          <a:ln w="9525">
            <a:noFill/>
            <a:miter lim="800000"/>
            <a:headEnd/>
            <a:tailEnd/>
          </a:ln>
          <a:effectLst/>
        </p:spPr>
      </p:pic>
    </p:spTree>
    <p:extLst>
      <p:ext uri="{BB962C8B-B14F-4D97-AF65-F5344CB8AC3E}">
        <p14:creationId xmlns:p14="http://schemas.microsoft.com/office/powerpoint/2010/main" val="4583655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6267367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846978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9984021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05765689"/>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534616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5855156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2390366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754351"/>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31643784"/>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3341115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1397324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398376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147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jpe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EE830-AAC0-43BD-A8E4-29B9B9A704BD}" type="slidenum">
              <a:rPr lang="zh-CN" altLang="en-US" smtClean="0"/>
              <a:pPr/>
              <a:t>‹#›</a:t>
            </a:fld>
            <a:endParaRPr lang="zh-CN" altLang="en-US"/>
          </a:p>
        </p:txBody>
      </p:sp>
      <p:pic>
        <p:nvPicPr>
          <p:cNvPr id="7" name="Picture 2" descr="http://img2.imgtn.bdimg.com/it/u=1272809859,1184982761&amp;fm=21&amp;gp=0.jpg"/>
          <p:cNvPicPr>
            <a:picLocks noChangeAspect="1" noChangeArrowheads="1"/>
          </p:cNvPicPr>
          <p:nvPr userDrawn="1"/>
        </p:nvPicPr>
        <p:blipFill>
          <a:blip r:embed="rId14"/>
          <a:srcRect/>
          <a:stretch>
            <a:fillRect/>
          </a:stretch>
        </p:blipFill>
        <p:spPr bwMode="auto">
          <a:xfrm>
            <a:off x="6932720" y="5786455"/>
            <a:ext cx="2211280" cy="1071546"/>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spTree>
    <p:extLst>
      <p:ext uri="{BB962C8B-B14F-4D97-AF65-F5344CB8AC3E}">
        <p14:creationId xmlns:p14="http://schemas.microsoft.com/office/powerpoint/2010/main" val="3232901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fade/>
  </p:transition>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101378" name="Picture 2" descr="http://img2.imgtn.bdimg.com/it/u=1272809859,1184982761&amp;fm=21&amp;gp=0.jpg"/>
          <p:cNvPicPr>
            <a:picLocks noChangeAspect="1" noChangeArrowheads="1"/>
          </p:cNvPicPr>
          <p:nvPr userDrawn="1"/>
        </p:nvPicPr>
        <p:blipFill>
          <a:blip r:embed="rId16"/>
          <a:srcRect/>
          <a:stretch>
            <a:fillRect/>
          </a:stretch>
        </p:blipFill>
        <p:spPr bwMode="auto">
          <a:xfrm>
            <a:off x="6932720" y="5786455"/>
            <a:ext cx="2211280" cy="1071546"/>
          </a:xfrm>
          <a:prstGeom prst="rect">
            <a:avLst/>
          </a:prstGeom>
          <a:noFill/>
        </p:spPr>
      </p:pic>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extLst>
      <p:ext uri="{BB962C8B-B14F-4D97-AF65-F5344CB8AC3E}">
        <p14:creationId xmlns:p14="http://schemas.microsoft.com/office/powerpoint/2010/main" val="157273416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1.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oleObject" Target="../embeddings/oleObject3.bin"/><Relationship Id="rId7" Type="http://schemas.openxmlformats.org/officeDocument/2006/relationships/image" Target="../media/image41.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42.png"/><Relationship Id="rId4" Type="http://schemas.openxmlformats.org/officeDocument/2006/relationships/image" Target="../media/image40.emf"/></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4</a:t>
            </a:r>
            <a:r>
              <a:rPr b="1" dirty="0" smtClean="0">
                <a:solidFill>
                  <a:schemeClr val="tx1"/>
                </a:solidFill>
              </a:rPr>
              <a:t>章 </a:t>
            </a:r>
            <a:r>
              <a:rPr lang="en-US" b="1" dirty="0">
                <a:solidFill>
                  <a:schemeClr val="tx1"/>
                </a:solidFill>
              </a:rPr>
              <a:t/>
            </a:r>
            <a:br>
              <a:rPr lang="en-US" b="1" dirty="0">
                <a:solidFill>
                  <a:schemeClr val="tx1"/>
                </a:solidFill>
              </a:rPr>
            </a:br>
            <a:r>
              <a:rPr lang="zh-CN" altLang="en-US" b="1" dirty="0" smtClean="0">
                <a:solidFill>
                  <a:schemeClr val="tx1"/>
                </a:solidFill>
              </a:rPr>
              <a:t>智能</a:t>
            </a:r>
            <a:r>
              <a:rPr lang="zh-CN" altLang="en-US" b="1" dirty="0">
                <a:solidFill>
                  <a:schemeClr val="tx1"/>
                </a:solidFill>
              </a:rPr>
              <a:t>变电站</a:t>
            </a:r>
            <a:endParaRPr dirty="0" smtClean="0">
              <a:solidFill>
                <a:schemeClr val="tx1"/>
              </a:solidFill>
            </a:endParaRPr>
          </a:p>
        </p:txBody>
      </p:sp>
    </p:spTree>
    <p:extLst>
      <p:ext uri="{BB962C8B-B14F-4D97-AF65-F5344CB8AC3E}">
        <p14:creationId xmlns:p14="http://schemas.microsoft.com/office/powerpoint/2010/main" val="8432881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775726225"/>
              </p:ext>
            </p:extLst>
          </p:nvPr>
        </p:nvGraphicFramePr>
        <p:xfrm>
          <a:off x="323528" y="1412776"/>
          <a:ext cx="8496944" cy="5040560"/>
        </p:xfrm>
        <a:graphic>
          <a:graphicData uri="http://schemas.openxmlformats.org/drawingml/2006/table">
            <a:tbl>
              <a:tblPr firstRow="1" bandRow="1">
                <a:tableStyleId>{5C22544A-7EE6-4342-B048-85BDC9FD1C3A}</a:tableStyleId>
              </a:tblPr>
              <a:tblGrid>
                <a:gridCol w="664978"/>
                <a:gridCol w="7831966"/>
              </a:tblGrid>
              <a:tr h="907189">
                <a:tc>
                  <a:txBody>
                    <a:bodyPr/>
                    <a:lstStyle/>
                    <a:p>
                      <a:pPr algn="ctr"/>
                      <a:r>
                        <a:rPr lang="zh-CN" altLang="en-US" sz="1600" b="1" kern="1200" dirty="0" smtClean="0">
                          <a:solidFill>
                            <a:schemeClr val="bg1"/>
                          </a:solidFill>
                          <a:latin typeface="微软雅黑" panose="020B0503020204020204" pitchFamily="34" charset="-122"/>
                          <a:ea typeface="微软雅黑" panose="020B0503020204020204" pitchFamily="34" charset="-122"/>
                          <a:cs typeface="+mn-cs"/>
                        </a:rPr>
                        <a:t>序号</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800" kern="1200" dirty="0" smtClean="0">
                          <a:latin typeface="微软雅黑" panose="020B0503020204020204" pitchFamily="34" charset="-122"/>
                          <a:ea typeface="微软雅黑" panose="020B0503020204020204" pitchFamily="34" charset="-122"/>
                        </a:rPr>
                        <a:t>智能变电站的特点及优势</a:t>
                      </a:r>
                      <a:endParaRPr lang="zh-CN" altLang="en-US" sz="1200" dirty="0">
                        <a:latin typeface="微软雅黑" panose="020B0503020204020204" pitchFamily="34" charset="-122"/>
                        <a:ea typeface="微软雅黑" panose="020B0503020204020204" pitchFamily="34" charset="-122"/>
                      </a:endParaRPr>
                    </a:p>
                  </a:txBody>
                  <a:tcPr anchor="ctr"/>
                </a:tc>
              </a:tr>
              <a:tr h="1325059">
                <a:tc>
                  <a:txBody>
                    <a:bodyPr/>
                    <a:lstStyle/>
                    <a:p>
                      <a:pPr algn="ctr"/>
                      <a:r>
                        <a:rPr lang="en-US" altLang="zh-CN" sz="1400" dirty="0" smtClean="0">
                          <a:latin typeface="微软雅黑" panose="020B0503020204020204" pitchFamily="34" charset="-122"/>
                          <a:ea typeface="微软雅黑" panose="020B0503020204020204" pitchFamily="34" charset="-122"/>
                        </a:rPr>
                        <a:t>1</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FF0000"/>
                          </a:solidFill>
                          <a:latin typeface="微软雅黑" panose="020B0503020204020204" pitchFamily="34" charset="-122"/>
                          <a:ea typeface="微软雅黑" panose="020B0503020204020204" pitchFamily="34" charset="-122"/>
                        </a:rPr>
                        <a:t>IEC61850</a:t>
                      </a:r>
                      <a:r>
                        <a:rPr lang="zh-CN" altLang="en-US" sz="1400" kern="1200" dirty="0" smtClean="0">
                          <a:solidFill>
                            <a:srgbClr val="FF0000"/>
                          </a:solidFill>
                          <a:latin typeface="微软雅黑" panose="020B0503020204020204" pitchFamily="34" charset="-122"/>
                          <a:ea typeface="微软雅黑" panose="020B0503020204020204" pitchFamily="34" charset="-122"/>
                        </a:rPr>
                        <a:t>数据模型。</a:t>
                      </a:r>
                      <a:r>
                        <a:rPr lang="en-US" altLang="zh-CN" sz="1400" kern="1200" dirty="0" smtClean="0">
                          <a:latin typeface="微软雅黑" panose="020B0503020204020204" pitchFamily="34" charset="-122"/>
                          <a:ea typeface="微软雅黑" panose="020B0503020204020204" pitchFamily="34" charset="-122"/>
                        </a:rPr>
                        <a:t>IEC61850</a:t>
                      </a:r>
                      <a:r>
                        <a:rPr lang="zh-CN" altLang="en-US" sz="1400" kern="1200" dirty="0" smtClean="0">
                          <a:latin typeface="微软雅黑" panose="020B0503020204020204" pitchFamily="34" charset="-122"/>
                          <a:ea typeface="微软雅黑" panose="020B0503020204020204" pitchFamily="34" charset="-122"/>
                        </a:rPr>
                        <a:t>标准是关于变电站自动化系统的第一个完整的通信标准体系，其核心可归纳为信息建模、抽象服务、具体映射三部分。它采用分层体系，信息传输采用与网络独立的抽象通信服务接口（</a:t>
                      </a:r>
                      <a:r>
                        <a:rPr lang="en-US" altLang="zh-CN" sz="1400" kern="1200" dirty="0" smtClean="0">
                          <a:latin typeface="微软雅黑" panose="020B0503020204020204" pitchFamily="34" charset="-122"/>
                          <a:ea typeface="微软雅黑" panose="020B0503020204020204" pitchFamily="34" charset="-122"/>
                        </a:rPr>
                        <a:t>ACSI</a:t>
                      </a:r>
                      <a:r>
                        <a:rPr lang="zh-CN" altLang="en-US" sz="1400" kern="1200" dirty="0" smtClean="0">
                          <a:latin typeface="微软雅黑" panose="020B0503020204020204" pitchFamily="34" charset="-122"/>
                          <a:ea typeface="微软雅黑" panose="020B0503020204020204" pitchFamily="34" charset="-122"/>
                        </a:rPr>
                        <a:t>）和特定通信服务接口（</a:t>
                      </a:r>
                      <a:r>
                        <a:rPr lang="en-US" altLang="zh-CN" sz="1400" kern="1200" dirty="0" smtClean="0">
                          <a:latin typeface="微软雅黑" panose="020B0503020204020204" pitchFamily="34" charset="-122"/>
                          <a:ea typeface="微软雅黑" panose="020B0503020204020204" pitchFamily="34" charset="-122"/>
                        </a:rPr>
                        <a:t>SCSI</a:t>
                      </a:r>
                      <a:r>
                        <a:rPr lang="zh-CN" altLang="en-US" sz="1400" kern="1200" dirty="0" smtClean="0">
                          <a:latin typeface="微软雅黑" panose="020B0503020204020204" pitchFamily="34" charset="-122"/>
                          <a:ea typeface="微软雅黑" panose="020B0503020204020204" pitchFamily="34" charset="-122"/>
                        </a:rPr>
                        <a:t>），信息模型采用面向对象、面向应用的自描述，且具有互操作性。它的制定和发布为构建智能变电站的体系结构和通信网络提供了理论基础和实践依据。</a:t>
                      </a:r>
                      <a:endParaRPr lang="zh-CN" altLang="en-US" sz="14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r>
              <a:tr h="936104">
                <a:tc>
                  <a:txBody>
                    <a:bodyPr/>
                    <a:lstStyle/>
                    <a:p>
                      <a:pPr algn="ctr"/>
                      <a:r>
                        <a:rPr lang="en-US" altLang="zh-CN" sz="1400" dirty="0" smtClean="0">
                          <a:latin typeface="微软雅黑" panose="020B0503020204020204" pitchFamily="34" charset="-122"/>
                          <a:ea typeface="微软雅黑" panose="020B0503020204020204" pitchFamily="34" charset="-122"/>
                        </a:rPr>
                        <a:t>2</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rgbClr val="FF0000"/>
                          </a:solidFill>
                          <a:latin typeface="微软雅黑" panose="020B0503020204020204" pitchFamily="34" charset="-122"/>
                          <a:ea typeface="微软雅黑" panose="020B0503020204020204" pitchFamily="34" charset="-122"/>
                        </a:rPr>
                        <a:t>高集成性。</a:t>
                      </a:r>
                      <a:r>
                        <a:rPr lang="zh-CN" altLang="en-US" sz="1400" kern="1200" dirty="0" smtClean="0">
                          <a:latin typeface="微软雅黑" panose="020B0503020204020204" pitchFamily="34" charset="-122"/>
                          <a:ea typeface="微软雅黑" panose="020B0503020204020204" pitchFamily="34" charset="-122"/>
                        </a:rPr>
                        <a:t>智能变电站利用原有的变电站技术，并集合了先进的通信技术、网络技术、计算机技术、控制技术等，使的变电站的数据采集模式得到了简化，从而促进了统一信息平台的建立，有利于电网自动控制、自动调节、在线分析等功能的实现。</a:t>
                      </a:r>
                      <a:endParaRPr lang="zh-CN" altLang="en-US" sz="14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r>
              <a:tr h="1080120">
                <a:tc>
                  <a:txBody>
                    <a:bodyPr/>
                    <a:lstStyle/>
                    <a:p>
                      <a:pPr algn="ctr"/>
                      <a:r>
                        <a:rPr lang="en-US" altLang="zh-CN" sz="1400" dirty="0" smtClean="0">
                          <a:latin typeface="微软雅黑" panose="020B0503020204020204" pitchFamily="34" charset="-122"/>
                          <a:ea typeface="微软雅黑" panose="020B0503020204020204" pitchFamily="34" charset="-122"/>
                        </a:rPr>
                        <a:t>3</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rgbClr val="FF0000"/>
                          </a:solidFill>
                          <a:latin typeface="微软雅黑" panose="020B0503020204020204" pitchFamily="34" charset="-122"/>
                          <a:ea typeface="微软雅黑" panose="020B0503020204020204" pitchFamily="34" charset="-122"/>
                        </a:rPr>
                        <a:t>高可靠性。</a:t>
                      </a:r>
                      <a:r>
                        <a:rPr lang="zh-CN" altLang="en-US" sz="1400" kern="1200" dirty="0" smtClean="0">
                          <a:latin typeface="微软雅黑" panose="020B0503020204020204" pitchFamily="34" charset="-122"/>
                          <a:ea typeface="微软雅黑" panose="020B0503020204020204" pitchFamily="34" charset="-122"/>
                        </a:rPr>
                        <a:t>可靠性是智能电网最基本的一项要求。智能变电站的可靠性主要表现在站内设备及自身的诊断能力、调节能力上，有利于对设备故障进行提前的维护和预防，同时在设备发生故障时能够尽快做出反应，在一定程度上减少了设备故障带来的损失</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tc>
              </a:tr>
              <a:tr h="792088">
                <a:tc>
                  <a:txBody>
                    <a:bodyPr/>
                    <a:lstStyle/>
                    <a:p>
                      <a:pPr algn="ctr"/>
                      <a:r>
                        <a:rPr lang="en-US" altLang="zh-CN" sz="1400" dirty="0" smtClean="0">
                          <a:latin typeface="微软雅黑" panose="020B0503020204020204" pitchFamily="34" charset="-122"/>
                          <a:ea typeface="微软雅黑" panose="020B0503020204020204" pitchFamily="34" charset="-122"/>
                        </a:rPr>
                        <a:t>4</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r>
                        <a:rPr lang="zh-CN" altLang="en-US" sz="1400" kern="1200" dirty="0" smtClean="0">
                          <a:solidFill>
                            <a:srgbClr val="FF0000"/>
                          </a:solidFill>
                          <a:latin typeface="微软雅黑" panose="020B0503020204020204" pitchFamily="34" charset="-122"/>
                          <a:ea typeface="微软雅黑" panose="020B0503020204020204" pitchFamily="34" charset="-122"/>
                        </a:rPr>
                        <a:t>强交互性。</a:t>
                      </a:r>
                      <a:r>
                        <a:rPr lang="zh-CN" altLang="en-US" sz="1400" kern="1200" dirty="0" smtClean="0">
                          <a:latin typeface="微软雅黑" panose="020B0503020204020204" pitchFamily="34" charset="-122"/>
                          <a:ea typeface="微软雅黑" panose="020B0503020204020204" pitchFamily="34" charset="-122"/>
                        </a:rPr>
                        <a:t>智能变电站中各系统满足变电站集约化管理、顺序控制等要求外，还并可与相邻变电站、电源（包括可再生能源）、用户之间协同互动，支撑各级电网的安全稳定经济运行。</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4.1.3 </a:t>
            </a:r>
            <a:r>
              <a:rPr lang="zh-CN" altLang="en-US" sz="2800" b="1" dirty="0" smtClean="0">
                <a:solidFill>
                  <a:schemeClr val="bg1"/>
                </a:solidFill>
                <a:latin typeface="微软雅黑" pitchFamily="34" charset="-122"/>
                <a:ea typeface="微软雅黑" pitchFamily="34" charset="-122"/>
              </a:rPr>
              <a:t>智能变电站的特点及优势</a:t>
            </a:r>
            <a:endParaRPr lang="zh-CN" altLang="en-US" sz="2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6" name="AutoShape 50"/>
          <p:cNvSpPr>
            <a:spLocks noChangeArrowheads="1"/>
          </p:cNvSpPr>
          <p:nvPr/>
        </p:nvSpPr>
        <p:spPr bwMode="auto">
          <a:xfrm>
            <a:off x="2068488" y="4937224"/>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4.3</a:t>
            </a:r>
            <a:r>
              <a:rPr lang="zh-CN" altLang="en-US" u="sng" dirty="0">
                <a:solidFill>
                  <a:srgbClr val="000000"/>
                </a:solidFill>
                <a:sym typeface="Arial" pitchFamily="34" charset="0"/>
              </a:rPr>
              <a:t>智能变电站典型应用</a:t>
            </a:r>
            <a:r>
              <a:rPr lang="zh-CN" altLang="en-US" u="sng" dirty="0" smtClean="0">
                <a:solidFill>
                  <a:srgbClr val="000000"/>
                </a:solidFill>
                <a:sym typeface="Arial" pitchFamily="34" charset="0"/>
              </a:rPr>
              <a:t>案例</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428528" y="3425056"/>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4.2</a:t>
            </a:r>
            <a:r>
              <a:rPr lang="zh-CN" altLang="en-US" u="sng" dirty="0">
                <a:solidFill>
                  <a:srgbClr val="000000"/>
                </a:solidFill>
                <a:sym typeface="Arial" pitchFamily="34" charset="0"/>
              </a:rPr>
              <a:t>智能变电站体系结构及技术</a:t>
            </a:r>
            <a:r>
              <a:rPr lang="zh-CN" altLang="en-US" u="sng" dirty="0" smtClean="0">
                <a:solidFill>
                  <a:srgbClr val="000000"/>
                </a:solidFill>
                <a:sym typeface="Arial" pitchFamily="34" charset="0"/>
              </a:rPr>
              <a:t>内容</a:t>
            </a:r>
            <a:endParaRPr lang="zh-CN" altLang="en-US" u="sng" dirty="0">
              <a:solidFill>
                <a:srgbClr val="000000"/>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4.1</a:t>
            </a:r>
            <a:r>
              <a:rPr lang="zh-CN" altLang="en-US" u="sng" dirty="0" smtClean="0">
                <a:solidFill>
                  <a:srgbClr val="000000"/>
                </a:solidFill>
                <a:sym typeface="Arial" pitchFamily="34" charset="0"/>
              </a:rPr>
              <a:t>智能变电站概述</a:t>
            </a:r>
            <a:endParaRPr lang="zh-CN" altLang="en-US" u="sng" dirty="0">
              <a:solidFill>
                <a:srgbClr val="000000"/>
              </a:solidFill>
              <a:sym typeface="Arial" pitchFamily="34" charset="0"/>
            </a:endParaRP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123728" y="3533006"/>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1763688" y="5013424"/>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52083562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42852"/>
            <a:ext cx="5651012" cy="714356"/>
          </a:xfrm>
        </p:spPr>
        <p:txBody>
          <a:bodyPr>
            <a:normAutofit/>
          </a:bodyPr>
          <a:lstStyle/>
          <a:p>
            <a:pPr lvl="1" algn="ctr" rtl="0">
              <a:spcBef>
                <a:spcPct val="0"/>
              </a:spcBef>
            </a:pPr>
            <a:r>
              <a:rPr lang="en-US" altLang="en-US" sz="2800" b="1" dirty="0" smtClean="0">
                <a:solidFill>
                  <a:schemeClr val="bg1"/>
                </a:solidFill>
                <a:latin typeface="微软雅黑" pitchFamily="34" charset="-122"/>
                <a:ea typeface="微软雅黑" pitchFamily="34" charset="-122"/>
              </a:rPr>
              <a:t>4.2.1 </a:t>
            </a:r>
            <a:r>
              <a:rPr lang="zh-CN" altLang="zh-CN" sz="2800" b="1" dirty="0" smtClean="0">
                <a:solidFill>
                  <a:schemeClr val="bg1"/>
                </a:solidFill>
                <a:latin typeface="微软雅黑" pitchFamily="34" charset="-122"/>
                <a:ea typeface="微软雅黑" pitchFamily="34" charset="-122"/>
              </a:rPr>
              <a:t>智能</a:t>
            </a:r>
            <a:r>
              <a:rPr lang="zh-CN" altLang="zh-CN" sz="2800" b="1" dirty="0">
                <a:solidFill>
                  <a:schemeClr val="bg1"/>
                </a:solidFill>
                <a:latin typeface="微软雅黑" pitchFamily="34" charset="-122"/>
                <a:ea typeface="微软雅黑" pitchFamily="34" charset="-122"/>
              </a:rPr>
              <a:t>变电站</a:t>
            </a:r>
            <a:r>
              <a:rPr lang="zh-CN" altLang="zh-CN" sz="2800" b="1" dirty="0" smtClean="0">
                <a:solidFill>
                  <a:schemeClr val="bg1"/>
                </a:solidFill>
                <a:latin typeface="微软雅黑" pitchFamily="34" charset="-122"/>
                <a:ea typeface="微软雅黑" pitchFamily="34" charset="-122"/>
              </a:rPr>
              <a:t>体系结构</a:t>
            </a:r>
            <a:endParaRPr lang="zh-CN" altLang="en-US" sz="2800" b="1" dirty="0">
              <a:solidFill>
                <a:schemeClr val="bg1"/>
              </a:solidFill>
              <a:latin typeface="微软雅黑" pitchFamily="34" charset="-122"/>
              <a:ea typeface="微软雅黑" pitchFamily="34" charset="-122"/>
            </a:endParaRPr>
          </a:p>
        </p:txBody>
      </p:sp>
      <p:sp>
        <p:nvSpPr>
          <p:cNvPr id="3" name="矩形 2"/>
          <p:cNvSpPr/>
          <p:nvPr/>
        </p:nvSpPr>
        <p:spPr>
          <a:xfrm>
            <a:off x="179512" y="1052736"/>
            <a:ext cx="8784976" cy="1526187"/>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智能</a:t>
            </a:r>
            <a:r>
              <a:rPr lang="zh-CN" altLang="en-US" sz="1600" dirty="0">
                <a:latin typeface="微软雅黑" panose="020B0503020204020204" pitchFamily="34" charset="-122"/>
                <a:ea typeface="微软雅黑" panose="020B0503020204020204" pitchFamily="34" charset="-122"/>
              </a:rPr>
              <a:t>变电站系统框架设计结构的合理性以及底层技术的实现程度，决定了体现智能化并适应智能电网需要的高级应用技术的发展和应用，也决定了智能变电站建设、推广和整体技术的发展。从逻辑上看，智能变电站系统可分为三层，即站控层、间隔层和过程层，由站级总线和过程总线完成各层的信息交互，各层之间的联系均可采用光缆，或过程层采用光缆，站级总线采用电缆</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852936"/>
            <a:ext cx="7200800" cy="395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42852"/>
            <a:ext cx="3024336" cy="714356"/>
          </a:xfrm>
        </p:spPr>
        <p:txBody>
          <a:bodyPr>
            <a:normAutofit/>
          </a:bodyPr>
          <a:lstStyle/>
          <a:p>
            <a:pPr lvl="1" algn="ctr" rtl="0">
              <a:spcBef>
                <a:spcPct val="0"/>
              </a:spcBef>
            </a:pPr>
            <a:r>
              <a:rPr lang="en-US" altLang="en-US" sz="2800" b="1" dirty="0" smtClean="0">
                <a:solidFill>
                  <a:schemeClr val="bg1"/>
                </a:solidFill>
                <a:latin typeface="微软雅黑" pitchFamily="34" charset="-122"/>
                <a:ea typeface="微软雅黑" pitchFamily="34" charset="-122"/>
              </a:rPr>
              <a:t>4.2.2 </a:t>
            </a:r>
            <a:r>
              <a:rPr lang="zh-CN" altLang="en-US" sz="2800" b="1" dirty="0" smtClean="0">
                <a:solidFill>
                  <a:schemeClr val="bg1"/>
                </a:solidFill>
                <a:latin typeface="微软雅黑" pitchFamily="34" charset="-122"/>
                <a:ea typeface="微软雅黑" pitchFamily="34" charset="-122"/>
              </a:rPr>
              <a:t>过程层</a:t>
            </a:r>
            <a:endParaRPr lang="zh-CN" altLang="en-US" sz="2800" b="1" dirty="0">
              <a:solidFill>
                <a:schemeClr val="bg1"/>
              </a:solidFill>
              <a:latin typeface="微软雅黑" pitchFamily="34" charset="-122"/>
              <a:ea typeface="微软雅黑" pitchFamily="34"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1"/>
          <p:cNvSpPr>
            <a:spLocks noChangeArrowheads="1"/>
          </p:cNvSpPr>
          <p:nvPr/>
        </p:nvSpPr>
        <p:spPr bwMode="auto">
          <a:xfrm>
            <a:off x="325624" y="1117332"/>
            <a:ext cx="8424936" cy="5632311"/>
          </a:xfrm>
          <a:prstGeom prst="rect">
            <a:avLst/>
          </a:prstGeom>
          <a:noFill/>
          <a:ln w="9525">
            <a:solidFill>
              <a:schemeClr val="bg1">
                <a:lumMod val="65000"/>
              </a:schemeClr>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lvl="0" indent="236538" eaLnBrk="0" fontAlgn="base" hangingPunct="0">
              <a:lnSpc>
                <a:spcPct val="150000"/>
              </a:lnSpc>
              <a:spcBef>
                <a:spcPct val="0"/>
              </a:spcBef>
              <a:spcAft>
                <a:spcPct val="0"/>
              </a:spcAft>
            </a:pPr>
            <a:r>
              <a:rPr lang="zh-CN" altLang="en-US" sz="1600" dirty="0" smtClean="0">
                <a:latin typeface="微软雅黑" panose="020B0503020204020204" pitchFamily="34" charset="-122"/>
                <a:ea typeface="微软雅黑" panose="020B0503020204020204" pitchFamily="34" charset="-122"/>
              </a:rPr>
              <a:t>   过程</a:t>
            </a:r>
            <a:r>
              <a:rPr lang="zh-CN" altLang="en-US" sz="1600" dirty="0">
                <a:latin typeface="微软雅黑" panose="020B0503020204020204" pitchFamily="34" charset="-122"/>
                <a:ea typeface="微软雅黑" panose="020B0503020204020204" pitchFamily="34" charset="-122"/>
              </a:rPr>
              <a:t>层是一次设备与二次设备的结合面，包含由一次设备和智能组件构成的智能设备、合并单元和智能终端，完成变电站电能分配、变换、传输及其测量、控制、保护、计量、状态监测等相关功能。光电技术的应用使得一次设备智能化，过程层的智能化使得间隔层与过程层之间采用光信号通信技术成为现实，其关键在于电子式互感器在电力系统中的应用（该电子互感器基于罗科夫斯基（</a:t>
            </a:r>
            <a:r>
              <a:rPr lang="en-US" altLang="zh-CN" sz="1600" dirty="0" err="1">
                <a:latin typeface="微软雅黑" panose="020B0503020204020204" pitchFamily="34" charset="-122"/>
                <a:ea typeface="微软雅黑" panose="020B0503020204020204" pitchFamily="34" charset="-122"/>
              </a:rPr>
              <a:t>Rogowski</a:t>
            </a:r>
            <a:r>
              <a:rPr lang="zh-CN" altLang="en-US" sz="1600" dirty="0">
                <a:latin typeface="微软雅黑" panose="020B0503020204020204" pitchFamily="34" charset="-122"/>
                <a:ea typeface="微软雅黑" panose="020B0503020204020204" pitchFamily="34" charset="-122"/>
              </a:rPr>
              <a:t>）线圈效应、光学原理或法拉第（</a:t>
            </a:r>
            <a:r>
              <a:rPr lang="en-US" altLang="zh-CN" sz="1600" dirty="0">
                <a:latin typeface="微软雅黑" panose="020B0503020204020204" pitchFamily="34" charset="-122"/>
                <a:ea typeface="微软雅黑" panose="020B0503020204020204" pitchFamily="34" charset="-122"/>
              </a:rPr>
              <a:t>Faraday</a:t>
            </a:r>
            <a:r>
              <a:rPr lang="zh-CN" altLang="en-US" sz="1600" dirty="0">
                <a:latin typeface="微软雅黑" panose="020B0503020204020204" pitchFamily="34" charset="-122"/>
                <a:ea typeface="微软雅黑" panose="020B0503020204020204" pitchFamily="34" charset="-122"/>
              </a:rPr>
              <a:t>）磁光效应）</a:t>
            </a:r>
            <a:r>
              <a:rPr lang="zh-CN" altLang="en-US" sz="1600" dirty="0" smtClean="0">
                <a:latin typeface="微软雅黑" panose="020B0503020204020204" pitchFamily="34" charset="-122"/>
                <a:ea typeface="微软雅黑" panose="020B0503020204020204" pitchFamily="34" charset="-122"/>
              </a:rPr>
              <a:t>。</a:t>
            </a:r>
            <a:endParaRPr kumimoji="0" lang="en-US" altLang="zh-CN"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endParaRPr>
          </a:p>
          <a:p>
            <a:pPr indent="236538" fontAlgn="base">
              <a:lnSpc>
                <a:spcPct val="150000"/>
              </a:lnSpc>
              <a:spcBef>
                <a:spcPct val="0"/>
              </a:spcBef>
              <a:spcAft>
                <a:spcPct val="0"/>
              </a:spcAft>
            </a:pPr>
            <a:r>
              <a:rPr lang="zh-CN" altLang="en-US" sz="1600" dirty="0" smtClean="0">
                <a:latin typeface="微软雅黑" panose="020B0503020204020204" pitchFamily="34" charset="-122"/>
                <a:ea typeface="微软雅黑" panose="020B0503020204020204" pitchFamily="34" charset="-122"/>
              </a:rPr>
              <a:t>   过程</a:t>
            </a:r>
            <a:r>
              <a:rPr lang="zh-CN" altLang="en-US" sz="1600" dirty="0">
                <a:latin typeface="微软雅黑" panose="020B0503020204020204" pitchFamily="34" charset="-122"/>
                <a:ea typeface="微软雅黑" panose="020B0503020204020204" pitchFamily="34" charset="-122"/>
              </a:rPr>
              <a:t>层的主要功能分三类：（</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电力运行的实时电气量检测：主要是电流、电压、相位以及谐波分量的检测，其它电气量如有功、无功、电能量可以通过间隔层的设备运算得出。与常规方式相比所不同的是传统的电磁式电流互感器、电压互感器被光电电流互感器、光电电压互感器取代；采集传统模拟量被直接采集数字量所取代，这样做的突出优点是抗干扰能力强，绝缘和抗饱和特性好，装置实现了小型化、紧凑化；（</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运行设备状态参数在线检测与统计：进行状态参数检测的设备主要有变压器、断路器开关、刀闸、母线、电容器、电抗器以及直流电源系统。在线检测的内容主要有温度、压力、密度、绝缘、机械特性以及工作状态等数据；（</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）操作控制的执行与驱动：包括变压器分接头调节控制，电容、电抗投切控制、断路器、隔离开关的分合控制，直流电源充放电控制</a:t>
            </a:r>
            <a:r>
              <a:rPr lang="zh-CN" altLang="en-US" sz="1600" dirty="0" smtClean="0">
                <a:latin typeface="微软雅黑" panose="020B0503020204020204" pitchFamily="34" charset="-122"/>
                <a:ea typeface="微软雅黑" panose="020B0503020204020204" pitchFamily="34" charset="-122"/>
              </a:rPr>
              <a:t>。</a:t>
            </a:r>
            <a:endParaRPr kumimoji="0" lang="zh-CN" altLang="en-US" sz="9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4186334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42852"/>
            <a:ext cx="3816424" cy="714356"/>
          </a:xfrm>
        </p:spPr>
        <p:txBody>
          <a:bodyPr>
            <a:noAutofit/>
          </a:bodyPr>
          <a:lstStyle/>
          <a:p>
            <a:pPr lvl="1" algn="ctr" rtl="0">
              <a:spcBef>
                <a:spcPct val="0"/>
              </a:spcBef>
            </a:pPr>
            <a:r>
              <a:rPr lang="en-US" altLang="en-US" sz="2800" b="1" dirty="0" smtClean="0">
                <a:solidFill>
                  <a:schemeClr val="bg1"/>
                </a:solidFill>
                <a:latin typeface="微软雅黑" pitchFamily="34" charset="-122"/>
                <a:ea typeface="微软雅黑" pitchFamily="34" charset="-122"/>
              </a:rPr>
              <a:t>4.2.</a:t>
            </a:r>
            <a:r>
              <a:rPr lang="en-US" altLang="zh-CN" sz="2800" b="1" dirty="0" smtClean="0">
                <a:solidFill>
                  <a:schemeClr val="bg1"/>
                </a:solidFill>
                <a:latin typeface="微软雅黑" pitchFamily="34" charset="-122"/>
                <a:ea typeface="微软雅黑" pitchFamily="34" charset="-122"/>
              </a:rPr>
              <a:t>3</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间隔层</a:t>
            </a:r>
            <a:r>
              <a:rPr lang="en-US" altLang="zh-CN" sz="2800" b="1" dirty="0" smtClean="0">
                <a:solidFill>
                  <a:schemeClr val="bg1"/>
                </a:solidFill>
                <a:latin typeface="微软雅黑" pitchFamily="34" charset="-122"/>
                <a:ea typeface="微软雅黑" pitchFamily="34" charset="-122"/>
              </a:rPr>
              <a:t>&amp;</a:t>
            </a:r>
            <a:r>
              <a:rPr lang="zh-CN" altLang="en-US" sz="2800" b="1" dirty="0" smtClean="0">
                <a:solidFill>
                  <a:schemeClr val="bg1"/>
                </a:solidFill>
                <a:latin typeface="微软雅黑" pitchFamily="34" charset="-122"/>
                <a:ea typeface="微软雅黑" pitchFamily="34" charset="-122"/>
              </a:rPr>
              <a:t>站控层</a:t>
            </a:r>
            <a:endParaRPr lang="zh-CN" altLang="en-US" sz="2800" b="1" dirty="0">
              <a:solidFill>
                <a:schemeClr val="bg1"/>
              </a:solidFill>
              <a:latin typeface="微软雅黑" pitchFamily="34" charset="-122"/>
              <a:ea typeface="微软雅黑" pitchFamily="34"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5"/>
          <p:cNvSpPr>
            <a:spLocks noChangeArrowheads="1"/>
          </p:cNvSpPr>
          <p:nvPr/>
        </p:nvSpPr>
        <p:spPr bwMode="auto">
          <a:xfrm>
            <a:off x="399282" y="4234587"/>
            <a:ext cx="1273175" cy="1570677"/>
          </a:xfrm>
          <a:prstGeom prst="rect">
            <a:avLst/>
          </a:prstGeom>
          <a:solidFill>
            <a:schemeClr val="accent1">
              <a:lumMod val="50000"/>
            </a:schemeClr>
          </a:solidFill>
          <a:ln w="25400" cmpd="sng">
            <a:solidFill>
              <a:srgbClr val="FFFFFF"/>
            </a:solidFill>
            <a:miter lim="800000"/>
            <a:headEnd/>
            <a:tailEnd/>
          </a:ln>
          <a:effectLst>
            <a:outerShdw blurRad="50800" dist="38100" dir="2700000" algn="tl" rotWithShape="0">
              <a:prstClr val="black">
                <a:alpha val="40000"/>
              </a:prstClr>
            </a:outerShdw>
          </a:effectLst>
        </p:spPr>
        <p:txBody>
          <a:bodyPr lIns="72000" tIns="0" rIns="72000" bIns="0" anchor="ctr"/>
          <a:lstStyle/>
          <a:p>
            <a:pPr algn="ctr"/>
            <a:r>
              <a:rPr lang="zh-CN" altLang="en-US" kern="0" dirty="0" smtClean="0">
                <a:solidFill>
                  <a:schemeClr val="bg1"/>
                </a:solidFill>
                <a:ea typeface="微软雅黑" pitchFamily="34" charset="-122"/>
              </a:rPr>
              <a:t>站</a:t>
            </a:r>
            <a:endParaRPr lang="en-US" altLang="zh-CN" kern="0" dirty="0" smtClean="0">
              <a:solidFill>
                <a:schemeClr val="bg1"/>
              </a:solidFill>
              <a:ea typeface="微软雅黑" pitchFamily="34" charset="-122"/>
            </a:endParaRPr>
          </a:p>
          <a:p>
            <a:pPr algn="ctr"/>
            <a:r>
              <a:rPr lang="zh-CN" altLang="en-US" kern="0" dirty="0" smtClean="0">
                <a:solidFill>
                  <a:schemeClr val="bg1"/>
                </a:solidFill>
                <a:ea typeface="微软雅黑" pitchFamily="34" charset="-122"/>
              </a:rPr>
              <a:t>控</a:t>
            </a:r>
            <a:endParaRPr lang="en-US" altLang="zh-CN" kern="0" dirty="0" smtClean="0">
              <a:solidFill>
                <a:schemeClr val="bg1"/>
              </a:solidFill>
              <a:ea typeface="微软雅黑" pitchFamily="34" charset="-122"/>
            </a:endParaRPr>
          </a:p>
          <a:p>
            <a:pPr algn="ctr"/>
            <a:r>
              <a:rPr lang="zh-CN" altLang="en-US" kern="0" dirty="0" smtClean="0">
                <a:solidFill>
                  <a:schemeClr val="bg1"/>
                </a:solidFill>
                <a:ea typeface="微软雅黑" pitchFamily="34" charset="-122"/>
              </a:rPr>
              <a:t>层</a:t>
            </a:r>
            <a:endParaRPr lang="en-US" altLang="en-US" sz="1800" b="1" dirty="0">
              <a:solidFill>
                <a:schemeClr val="bg1"/>
              </a:solidFill>
              <a:latin typeface="微软雅黑" pitchFamily="34" charset="-122"/>
              <a:ea typeface="微软雅黑" pitchFamily="34" charset="-122"/>
            </a:endParaRPr>
          </a:p>
        </p:txBody>
      </p:sp>
      <p:sp>
        <p:nvSpPr>
          <p:cNvPr id="7" name="AutoShape 6"/>
          <p:cNvSpPr>
            <a:spLocks noChangeArrowheads="1"/>
          </p:cNvSpPr>
          <p:nvPr/>
        </p:nvSpPr>
        <p:spPr bwMode="auto">
          <a:xfrm rot="5400000">
            <a:off x="1069680" y="4913563"/>
            <a:ext cx="1570677" cy="212725"/>
          </a:xfrm>
          <a:prstGeom prst="triangle">
            <a:avLst>
              <a:gd name="adj" fmla="val 50000"/>
            </a:avLst>
          </a:prstGeom>
          <a:solidFill>
            <a:srgbClr val="808080"/>
          </a:solidFill>
          <a:ln w="9525">
            <a:noFill/>
            <a:miter lim="800000"/>
            <a:headEnd/>
            <a:tailEnd/>
          </a:ln>
        </p:spPr>
        <p:txBody>
          <a:bodyPr rot="10800000" vert="eaVert" wrap="none" lIns="90488" tIns="44450" rIns="90488" bIns="44450"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altLang="en-US" sz="1600" b="1" i="0" u="none" strike="noStrike" kern="0" cap="none" spc="0" normalizeH="0" baseline="0" noProof="0" smtClean="0">
              <a:ln>
                <a:noFill/>
              </a:ln>
              <a:solidFill>
                <a:sysClr val="windowText" lastClr="000000"/>
              </a:solidFill>
              <a:effectLst/>
              <a:uLnTx/>
              <a:uFillTx/>
            </a:endParaRPr>
          </a:p>
        </p:txBody>
      </p:sp>
      <p:sp>
        <p:nvSpPr>
          <p:cNvPr id="8" name="Rectangle 7"/>
          <p:cNvSpPr>
            <a:spLocks noChangeArrowheads="1"/>
          </p:cNvSpPr>
          <p:nvPr/>
        </p:nvSpPr>
        <p:spPr bwMode="auto">
          <a:xfrm>
            <a:off x="2029644" y="4234587"/>
            <a:ext cx="6510511" cy="1570677"/>
          </a:xfrm>
          <a:prstGeom prst="rect">
            <a:avLst/>
          </a:prstGeom>
          <a:solidFill>
            <a:srgbClr val="FFFFFF"/>
          </a:solidFill>
          <a:ln w="15875">
            <a:solidFill>
              <a:schemeClr val="accent1">
                <a:lumMod val="50000"/>
              </a:schemeClr>
            </a:solidFill>
            <a:miter lim="800000"/>
            <a:headEnd/>
            <a:tailEnd/>
          </a:ln>
        </p:spPr>
        <p:txBody>
          <a:bodyPr lIns="144000" tIns="0" rIns="0" bIns="0" anchor="ctr"/>
          <a:lstStyle/>
          <a:p>
            <a:pPr marL="112713" lvl="0" indent="-112713" fontAlgn="auto">
              <a:lnSpc>
                <a:spcPct val="120000"/>
              </a:lnSpc>
              <a:spcBef>
                <a:spcPts val="300"/>
              </a:spcBef>
              <a:spcAft>
                <a:spcPts val="0"/>
              </a:spcAft>
              <a:buClr>
                <a:srgbClr val="7D0900"/>
              </a:buClr>
              <a:buFont typeface="Arial" pitchFamily="34" charset="0"/>
              <a:buChar char="•"/>
              <a:defRPr/>
            </a:pPr>
            <a:r>
              <a:rPr lang="zh-CN" altLang="en-US" kern="0" dirty="0">
                <a:solidFill>
                  <a:sysClr val="windowText" lastClr="000000"/>
                </a:solidFill>
                <a:ea typeface="微软雅黑" pitchFamily="34" charset="-122"/>
              </a:rPr>
              <a:t>站控层包括自动化系统、站域控制系统、通信系统和对时系统等子系统，实现面向全站或一个以上的一次设备的测量和控制功能，完成数据采集和监视控制（</a:t>
            </a:r>
            <a:r>
              <a:rPr lang="en-US" altLang="zh-CN" kern="0" dirty="0">
                <a:solidFill>
                  <a:sysClr val="windowText" lastClr="000000"/>
                </a:solidFill>
                <a:ea typeface="微软雅黑" pitchFamily="34" charset="-122"/>
              </a:rPr>
              <a:t>SCADA</a:t>
            </a:r>
            <a:r>
              <a:rPr lang="zh-CN" altLang="en-US" kern="0" dirty="0">
                <a:solidFill>
                  <a:sysClr val="windowText" lastClr="000000"/>
                </a:solidFill>
                <a:ea typeface="微软雅黑" pitchFamily="34" charset="-122"/>
              </a:rPr>
              <a:t>）、操作闭锁以及同步相量采集、电能量采集、保护信息管理等相关功能。</a:t>
            </a:r>
          </a:p>
        </p:txBody>
      </p:sp>
      <p:sp>
        <p:nvSpPr>
          <p:cNvPr id="9" name="Rectangle 5"/>
          <p:cNvSpPr>
            <a:spLocks noChangeArrowheads="1"/>
          </p:cNvSpPr>
          <p:nvPr/>
        </p:nvSpPr>
        <p:spPr bwMode="auto">
          <a:xfrm>
            <a:off x="411808" y="1916833"/>
            <a:ext cx="1273175" cy="1656184"/>
          </a:xfrm>
          <a:prstGeom prst="rect">
            <a:avLst/>
          </a:prstGeom>
          <a:solidFill>
            <a:schemeClr val="accent1">
              <a:lumMod val="50000"/>
            </a:schemeClr>
          </a:solidFill>
          <a:ln w="25400" cmpd="sng">
            <a:solidFill>
              <a:srgbClr val="FFFFFF"/>
            </a:solidFill>
            <a:miter lim="800000"/>
            <a:headEnd/>
            <a:tailEnd/>
          </a:ln>
          <a:effectLst>
            <a:outerShdw blurRad="50800" dist="38100" dir="2700000" algn="tl" rotWithShape="0">
              <a:prstClr val="black">
                <a:alpha val="40000"/>
              </a:prstClr>
            </a:outerShdw>
          </a:effectLst>
        </p:spPr>
        <p:txBody>
          <a:bodyPr lIns="72000" tIns="0" rIns="72000" bIns="0" anchor="ctr"/>
          <a:lstStyle/>
          <a:p>
            <a:pPr lvl="0" algn="ctr" defTabSz="800100" eaLnBrk="0" hangingPunct="0">
              <a:lnSpc>
                <a:spcPct val="90000"/>
              </a:lnSpc>
              <a:defRPr/>
            </a:pPr>
            <a:r>
              <a:rPr lang="zh-CN" altLang="en-US" kern="0" dirty="0" smtClean="0">
                <a:solidFill>
                  <a:schemeClr val="bg1"/>
                </a:solidFill>
                <a:ea typeface="微软雅黑" pitchFamily="34" charset="-122"/>
              </a:rPr>
              <a:t>间</a:t>
            </a:r>
            <a:endParaRPr lang="en-US" altLang="zh-CN" kern="0" dirty="0" smtClean="0">
              <a:solidFill>
                <a:schemeClr val="bg1"/>
              </a:solidFill>
              <a:ea typeface="微软雅黑" pitchFamily="34" charset="-122"/>
            </a:endParaRPr>
          </a:p>
          <a:p>
            <a:pPr lvl="0" algn="ctr" defTabSz="800100" eaLnBrk="0" hangingPunct="0">
              <a:lnSpc>
                <a:spcPct val="90000"/>
              </a:lnSpc>
              <a:defRPr/>
            </a:pPr>
            <a:r>
              <a:rPr lang="zh-CN" altLang="en-US" kern="0" dirty="0" smtClean="0">
                <a:solidFill>
                  <a:schemeClr val="bg1"/>
                </a:solidFill>
                <a:ea typeface="微软雅黑" pitchFamily="34" charset="-122"/>
              </a:rPr>
              <a:t>隔</a:t>
            </a:r>
            <a:endParaRPr lang="en-US" altLang="zh-CN" kern="0" dirty="0" smtClean="0">
              <a:solidFill>
                <a:schemeClr val="bg1"/>
              </a:solidFill>
              <a:ea typeface="微软雅黑" pitchFamily="34" charset="-122"/>
            </a:endParaRPr>
          </a:p>
          <a:p>
            <a:pPr lvl="0" algn="ctr" defTabSz="800100" eaLnBrk="0" hangingPunct="0">
              <a:lnSpc>
                <a:spcPct val="90000"/>
              </a:lnSpc>
              <a:defRPr/>
            </a:pPr>
            <a:r>
              <a:rPr lang="zh-CN" altLang="en-US" kern="0" dirty="0" smtClean="0">
                <a:solidFill>
                  <a:schemeClr val="bg1"/>
                </a:solidFill>
                <a:ea typeface="微软雅黑" pitchFamily="34" charset="-122"/>
              </a:rPr>
              <a:t>层</a:t>
            </a:r>
            <a:endParaRPr kumimoji="0" lang="zh-CN" altLang="en-US" sz="1800" b="1" i="0" u="none" strike="noStrike" kern="0" cap="none" spc="0" normalizeH="0" baseline="0" noProof="0" dirty="0">
              <a:ln>
                <a:noFill/>
              </a:ln>
              <a:solidFill>
                <a:schemeClr val="bg1"/>
              </a:solidFill>
              <a:effectLst/>
              <a:uLnTx/>
              <a:uFillTx/>
              <a:latin typeface="Verdana" pitchFamily="34" charset="0"/>
              <a:ea typeface="微软雅黑" pitchFamily="34" charset="-122"/>
            </a:endParaRPr>
          </a:p>
        </p:txBody>
      </p:sp>
      <p:sp>
        <p:nvSpPr>
          <p:cNvPr id="10" name="AutoShape 6"/>
          <p:cNvSpPr>
            <a:spLocks noChangeArrowheads="1"/>
          </p:cNvSpPr>
          <p:nvPr/>
        </p:nvSpPr>
        <p:spPr bwMode="auto">
          <a:xfrm rot="5400000">
            <a:off x="1039453" y="2638562"/>
            <a:ext cx="1656184" cy="212725"/>
          </a:xfrm>
          <a:prstGeom prst="triangle">
            <a:avLst>
              <a:gd name="adj" fmla="val 50000"/>
            </a:avLst>
          </a:prstGeom>
          <a:solidFill>
            <a:srgbClr val="808080"/>
          </a:solidFill>
          <a:ln w="9525">
            <a:noFill/>
            <a:miter lim="800000"/>
            <a:headEnd/>
            <a:tailEnd/>
          </a:ln>
        </p:spPr>
        <p:txBody>
          <a:bodyPr rot="10800000" vert="eaVert" wrap="none" lIns="90488" tIns="44450" rIns="90488" bIns="44450"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altLang="en-US" sz="1600" b="1" i="0" u="none" strike="noStrike" kern="0" cap="none" spc="0" normalizeH="0" baseline="0" noProof="0" smtClean="0">
              <a:ln>
                <a:noFill/>
              </a:ln>
              <a:solidFill>
                <a:sysClr val="windowText" lastClr="000000"/>
              </a:solidFill>
              <a:effectLst/>
              <a:uLnTx/>
              <a:uFillTx/>
            </a:endParaRPr>
          </a:p>
        </p:txBody>
      </p:sp>
      <p:sp>
        <p:nvSpPr>
          <p:cNvPr id="11" name="Rectangle 7"/>
          <p:cNvSpPr>
            <a:spLocks noChangeArrowheads="1"/>
          </p:cNvSpPr>
          <p:nvPr/>
        </p:nvSpPr>
        <p:spPr bwMode="auto">
          <a:xfrm>
            <a:off x="2042170" y="1916833"/>
            <a:ext cx="6510511" cy="1656184"/>
          </a:xfrm>
          <a:prstGeom prst="rect">
            <a:avLst/>
          </a:prstGeom>
          <a:solidFill>
            <a:srgbClr val="FFFFFF"/>
          </a:solidFill>
          <a:ln w="15875">
            <a:solidFill>
              <a:schemeClr val="accent1">
                <a:lumMod val="50000"/>
              </a:schemeClr>
            </a:solidFill>
            <a:miter lim="800000"/>
            <a:headEnd/>
            <a:tailEnd/>
          </a:ln>
        </p:spPr>
        <p:txBody>
          <a:bodyPr lIns="144000" tIns="0" rIns="0" bIns="0" anchor="ctr"/>
          <a:lstStyle/>
          <a:p>
            <a:pPr marL="112713" lvl="0" indent="-112713" fontAlgn="auto">
              <a:lnSpc>
                <a:spcPct val="150000"/>
              </a:lnSpc>
              <a:spcBef>
                <a:spcPts val="300"/>
              </a:spcBef>
              <a:spcAft>
                <a:spcPts val="0"/>
              </a:spcAft>
              <a:buClr>
                <a:srgbClr val="7D0900"/>
              </a:buClr>
              <a:buFont typeface="Arial" pitchFamily="34" charset="0"/>
              <a:buChar char="•"/>
              <a:defRPr/>
            </a:pPr>
            <a:r>
              <a:rPr lang="zh-CN" altLang="en-US" kern="0" dirty="0">
                <a:solidFill>
                  <a:sysClr val="windowText" lastClr="000000"/>
                </a:solidFill>
                <a:ea typeface="微软雅黑" pitchFamily="34" charset="-122"/>
              </a:rPr>
              <a:t> 间隔层设备一般指继电保护装置、测控装置和故障录波等二次设备，实现使用一个间隔的数据并且作用于该间隔一次设备的功能，即与各种远方输入</a:t>
            </a:r>
            <a:r>
              <a:rPr lang="en-US" altLang="zh-CN" kern="0" dirty="0">
                <a:solidFill>
                  <a:sysClr val="windowText" lastClr="000000"/>
                </a:solidFill>
                <a:ea typeface="微软雅黑" pitchFamily="34" charset="-122"/>
              </a:rPr>
              <a:t>/</a:t>
            </a:r>
            <a:r>
              <a:rPr lang="zh-CN" altLang="en-US" kern="0" dirty="0">
                <a:solidFill>
                  <a:sysClr val="windowText" lastClr="000000"/>
                </a:solidFill>
                <a:ea typeface="微软雅黑" pitchFamily="34" charset="-122"/>
              </a:rPr>
              <a:t>输出、智能传感器和控制器通信。</a:t>
            </a:r>
            <a:endParaRPr lang="en-US" altLang="zh-CN" b="1" kern="0" dirty="0">
              <a:solidFill>
                <a:srgbClr val="C00000"/>
              </a:solidFill>
              <a:ea typeface="微软雅黑" pitchFamily="34" charset="-122"/>
            </a:endParaRPr>
          </a:p>
        </p:txBody>
      </p:sp>
    </p:spTree>
    <p:extLst>
      <p:ext uri="{BB962C8B-B14F-4D97-AF65-F5344CB8AC3E}">
        <p14:creationId xmlns:p14="http://schemas.microsoft.com/office/powerpoint/2010/main" val="1395280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78" y="142852"/>
            <a:ext cx="4786346" cy="714356"/>
          </a:xfrm>
        </p:spPr>
        <p:txBody>
          <a:bodyPr>
            <a:normAutofit/>
          </a:body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5 </a:t>
            </a:r>
            <a:r>
              <a:rPr lang="zh-CN" altLang="en-US" sz="2800" b="1" dirty="0" smtClean="0">
                <a:solidFill>
                  <a:schemeClr val="bg1"/>
                </a:solidFill>
                <a:latin typeface="微软雅黑" pitchFamily="34" charset="-122"/>
                <a:ea typeface="微软雅黑" pitchFamily="34" charset="-122"/>
              </a:rPr>
              <a:t>智能变电站关键技术</a:t>
            </a:r>
          </a:p>
        </p:txBody>
      </p:sp>
      <p:sp>
        <p:nvSpPr>
          <p:cNvPr id="6" name="TextBox 5"/>
          <p:cNvSpPr txBox="1"/>
          <p:nvPr/>
        </p:nvSpPr>
        <p:spPr>
          <a:xfrm>
            <a:off x="228714" y="1196752"/>
            <a:ext cx="8610374" cy="4850174"/>
          </a:xfrm>
          <a:prstGeom prst="rect">
            <a:avLst/>
          </a:prstGeom>
          <a:noFill/>
        </p:spPr>
        <p:txBody>
          <a:bodyPr wrap="square" rtlCol="0">
            <a:spAutoFit/>
          </a:bodyPr>
          <a:lstStyle/>
          <a:p>
            <a:pPr>
              <a:lnSpc>
                <a:spcPct val="150000"/>
              </a:lnSpc>
            </a:pP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智能化</a:t>
            </a:r>
            <a:r>
              <a:rPr lang="zh-CN" altLang="en-US" sz="1600" b="1" dirty="0">
                <a:latin typeface="微软雅黑" pitchFamily="34" charset="-122"/>
                <a:ea typeface="微软雅黑" pitchFamily="34" charset="-122"/>
              </a:rPr>
              <a:t>变电站技术体系、技术标准及技术规范研究。</a:t>
            </a:r>
            <a:r>
              <a:rPr lang="zh-CN" altLang="en-US" sz="1600" dirty="0">
                <a:latin typeface="微软雅黑" pitchFamily="34" charset="-122"/>
                <a:ea typeface="微软雅黑" pitchFamily="34" charset="-122"/>
              </a:rPr>
              <a:t>在对智能电网的国内外现状、技术体系、实施进程及发展趋势进行跟踪、分析和评估的基础上，依据</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中国智能电网体系研究报告</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研究智能变电站与数字变电站的差异，给出智能变电站的内涵、外延和应用范围；研究智能变电站内各种设备和系统的物理特性、运行逻辑及其输入输出的形式、介质，抽象出物理和信息模型，并基于统一的建模方法实现自描述；开展对智能电网发展基础体系、技术支撑体系、智能应用体系、标准规范体系、运维体系及技术评价体系的研究</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p>
            <a:pPr marL="342900" indent="-342900">
              <a:lnSpc>
                <a:spcPct val="150000"/>
              </a:lnSpc>
              <a:buFont typeface="+mj-lt"/>
              <a:buAutoNum type="arabicPeriod"/>
            </a:pPr>
            <a:endParaRPr lang="en-US" altLang="zh-CN" sz="1600" dirty="0" smtClean="0">
              <a:latin typeface="微软雅黑" pitchFamily="34" charset="-122"/>
              <a:ea typeface="微软雅黑" pitchFamily="34" charset="-122"/>
            </a:endParaRPr>
          </a:p>
          <a:p>
            <a:pPr>
              <a:lnSpc>
                <a:spcPct val="150000"/>
              </a:lnSpc>
            </a:pP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智能化</a:t>
            </a:r>
            <a:r>
              <a:rPr lang="zh-CN" altLang="en-US" sz="1600" b="1" dirty="0">
                <a:latin typeface="微软雅黑" pitchFamily="34" charset="-122"/>
                <a:ea typeface="微软雅黑" pitchFamily="34" charset="-122"/>
              </a:rPr>
              <a:t>一、二次设备智能化集成技术研究。</a:t>
            </a:r>
            <a:r>
              <a:rPr lang="zh-CN" altLang="en-US" sz="1600" dirty="0">
                <a:latin typeface="微软雅黑" pitchFamily="34" charset="-122"/>
                <a:ea typeface="微软雅黑" pitchFamily="34" charset="-122"/>
              </a:rPr>
              <a:t>涉及变压器、开关设备、输配电线路及其配套设备、以及新型柔性电气设备（装置）等电力系统中各种一次设备与控制、保护、状态诊断等相关二次设备的智能化集成技术。这些一次设备实现智能化集成后，实体电网将是一个由各种对内（面向自身）具备完善控制、保护、诊断等功能，对外（面向整个系统）具有数字化、标准（规范）化信息接口并发挥不同功能作用的智能体的有机组合，这些智能体能够在智能化电网控制决策系统的协调控制下，既相对独立又友好合作，共同完成智能电网的运行目标</a:t>
            </a:r>
            <a:r>
              <a:rPr lang="zh-CN" altLang="en-US" sz="1600" dirty="0" smtClean="0">
                <a:latin typeface="微软雅黑" pitchFamily="34" charset="-122"/>
                <a:ea typeface="微软雅黑" pitchFamily="34" charset="-122"/>
              </a:rPr>
              <a:t>。</a:t>
            </a:r>
            <a:endParaRPr lang="zh-CN" altLang="zh-CN"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4104378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78634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a:t>
            </a:r>
            <a:r>
              <a:rPr lang="en-US" altLang="en-US" sz="2800" b="1" smtClean="0">
                <a:solidFill>
                  <a:schemeClr val="bg1"/>
                </a:solidFill>
                <a:latin typeface="微软雅黑" pitchFamily="34" charset="-122"/>
                <a:ea typeface="微软雅黑" pitchFamily="34" charset="-122"/>
              </a:rPr>
              <a:t>.2.</a:t>
            </a:r>
            <a:r>
              <a:rPr lang="en-US" altLang="zh-CN" sz="2800" b="1" smtClean="0">
                <a:solidFill>
                  <a:schemeClr val="bg1"/>
                </a:solidFill>
                <a:latin typeface="微软雅黑" pitchFamily="34" charset="-122"/>
                <a:ea typeface="微软雅黑" pitchFamily="34" charset="-122"/>
              </a:rPr>
              <a:t>5 </a:t>
            </a:r>
            <a:r>
              <a:rPr lang="zh-CN" altLang="en-US" sz="2800" b="1" smtClean="0">
                <a:solidFill>
                  <a:schemeClr val="bg1"/>
                </a:solidFill>
                <a:latin typeface="微软雅黑" pitchFamily="34" charset="-122"/>
                <a:ea typeface="微软雅黑" pitchFamily="34" charset="-122"/>
              </a:rPr>
              <a:t>智能变电站关键技术</a:t>
            </a:r>
            <a:endParaRPr lang="zh-CN" altLang="en-US" sz="2800" b="1" dirty="0" smtClean="0">
              <a:solidFill>
                <a:schemeClr val="bg1"/>
              </a:solidFill>
              <a:latin typeface="微软雅黑" pitchFamily="34" charset="-122"/>
              <a:ea typeface="微软雅黑" pitchFamily="34" charset="-122"/>
            </a:endParaRPr>
          </a:p>
        </p:txBody>
      </p:sp>
      <p:sp>
        <p:nvSpPr>
          <p:cNvPr id="6" name="TextBox 5"/>
          <p:cNvSpPr txBox="1"/>
          <p:nvPr/>
        </p:nvSpPr>
        <p:spPr>
          <a:xfrm>
            <a:off x="228714" y="1208941"/>
            <a:ext cx="8610374" cy="4524315"/>
          </a:xfrm>
          <a:prstGeom prst="rect">
            <a:avLst/>
          </a:prstGeom>
          <a:noFill/>
        </p:spPr>
        <p:txBody>
          <a:bodyPr wrap="square" rtlCol="0">
            <a:spAutoFit/>
          </a:bodyPr>
          <a:lstStyle/>
          <a:p>
            <a:pPr>
              <a:lnSpc>
                <a:spcPct val="150000"/>
              </a:lnSpc>
            </a:pPr>
            <a:r>
              <a:rPr lang="en-US" altLang="zh-CN" sz="1600" dirty="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智能化</a:t>
            </a:r>
            <a:r>
              <a:rPr lang="zh-CN" altLang="en-US" sz="1600" b="1" dirty="0">
                <a:latin typeface="微软雅黑" pitchFamily="34" charset="-122"/>
                <a:ea typeface="微软雅黑" pitchFamily="34" charset="-122"/>
              </a:rPr>
              <a:t>变电站全景信息采集及统一建模技术研究。</a:t>
            </a:r>
            <a:r>
              <a:rPr lang="zh-CN" altLang="en-US" sz="1600" dirty="0">
                <a:latin typeface="微软雅黑" pitchFamily="34" charset="-122"/>
                <a:ea typeface="微软雅黑" pitchFamily="34" charset="-122"/>
              </a:rPr>
              <a:t>主要指智能化变电站基础信息的数字化、标准（规范）化、一体化实现及相关技术研究，实现广域信息同步实时采集，统一模型，统一时标，统一规范，统一接口，统一语义，为实现智能电网能量流、信息流、业务流一体化奠定基础。智能化信息采集系统与装置研究，利用基于同步综合数据采集同时适用于传统变电站和数字化变电站的新型测控模式，实现各类信息的一体化采集，包括与智能变电站有关的电源（含可再生能源）、负荷、线路、微电网的全景信息采集。此外还包括标准信息模型及交换技术研究，信息存储与管理技术研究，信息分析和应用集成技术研究，信息安全关键技术与装备研究，智能化变电站同步时钟推广应用研究等</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p>
            <a:pPr marL="342900" indent="-342900">
              <a:lnSpc>
                <a:spcPct val="150000"/>
              </a:lnSpc>
              <a:buFont typeface="+mj-lt"/>
              <a:buAutoNum type="arabicPeriod"/>
            </a:pPr>
            <a:endParaRPr lang="en-US" altLang="zh-CN" sz="1600" dirty="0" smtClean="0">
              <a:latin typeface="微软雅黑" pitchFamily="34" charset="-122"/>
              <a:ea typeface="微软雅黑" pitchFamily="34" charset="-122"/>
            </a:endParaRPr>
          </a:p>
          <a:p>
            <a:pPr>
              <a:lnSpc>
                <a:spcPct val="150000"/>
              </a:lnSpc>
            </a:pPr>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a:t>
            </a:r>
            <a:r>
              <a:rPr lang="zh-CN" altLang="en-US" sz="1600" b="1" dirty="0">
                <a:latin typeface="微软雅黑" pitchFamily="34" charset="-122"/>
                <a:ea typeface="微软雅黑" pitchFamily="34" charset="-122"/>
              </a:rPr>
              <a:t>变电站的通信网络架构的研究。</a:t>
            </a:r>
            <a:r>
              <a:rPr lang="zh-CN" altLang="en-US" sz="1600" dirty="0">
                <a:latin typeface="微软雅黑" pitchFamily="34" charset="-122"/>
                <a:ea typeface="微软雅黑" pitchFamily="34" charset="-122"/>
              </a:rPr>
              <a:t>智能变电站的通信网络结构设计需要充分考虑到网络的实时性、可靠性、经济性与可扩展性。网络的通信结构设计应支持变电站设备的灵活配置，减少交换机数量，简化网络的拓扑结构，降低变电站建设和运行成本</a:t>
            </a:r>
            <a:r>
              <a:rPr lang="zh-CN" altLang="en-US" sz="1600" dirty="0" smtClean="0">
                <a:latin typeface="微软雅黑" pitchFamily="34" charset="-122"/>
                <a:ea typeface="微软雅黑" pitchFamily="34" charset="-122"/>
              </a:rPr>
              <a:t>。</a:t>
            </a:r>
            <a:endParaRPr lang="zh-CN" altLang="zh-CN"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872271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78634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a:t>
            </a:r>
            <a:r>
              <a:rPr lang="en-US" altLang="en-US" sz="2800" b="1" smtClean="0">
                <a:solidFill>
                  <a:schemeClr val="bg1"/>
                </a:solidFill>
                <a:latin typeface="微软雅黑" pitchFamily="34" charset="-122"/>
                <a:ea typeface="微软雅黑" pitchFamily="34" charset="-122"/>
              </a:rPr>
              <a:t>.2.</a:t>
            </a:r>
            <a:r>
              <a:rPr lang="en-US" altLang="zh-CN" sz="2800" b="1" smtClean="0">
                <a:solidFill>
                  <a:schemeClr val="bg1"/>
                </a:solidFill>
                <a:latin typeface="微软雅黑" pitchFamily="34" charset="-122"/>
                <a:ea typeface="微软雅黑" pitchFamily="34" charset="-122"/>
              </a:rPr>
              <a:t>5 </a:t>
            </a:r>
            <a:r>
              <a:rPr lang="zh-CN" altLang="en-US" sz="2800" b="1" smtClean="0">
                <a:solidFill>
                  <a:schemeClr val="bg1"/>
                </a:solidFill>
                <a:latin typeface="微软雅黑" pitchFamily="34" charset="-122"/>
                <a:ea typeface="微软雅黑" pitchFamily="34" charset="-122"/>
              </a:rPr>
              <a:t>智能变电站关键技术</a:t>
            </a:r>
            <a:endParaRPr lang="zh-CN" altLang="en-US" sz="2800" b="1" dirty="0" smtClean="0">
              <a:solidFill>
                <a:schemeClr val="bg1"/>
              </a:solidFill>
              <a:latin typeface="微软雅黑" pitchFamily="34" charset="-122"/>
              <a:ea typeface="微软雅黑" pitchFamily="34" charset="-122"/>
            </a:endParaRPr>
          </a:p>
        </p:txBody>
      </p:sp>
      <p:sp>
        <p:nvSpPr>
          <p:cNvPr id="6" name="TextBox 5"/>
          <p:cNvSpPr txBox="1"/>
          <p:nvPr/>
        </p:nvSpPr>
        <p:spPr>
          <a:xfrm>
            <a:off x="228714" y="955749"/>
            <a:ext cx="8610374" cy="5632311"/>
          </a:xfrm>
          <a:prstGeom prst="rect">
            <a:avLst/>
          </a:prstGeom>
          <a:noFill/>
        </p:spPr>
        <p:txBody>
          <a:bodyPr wrap="square" rtlCol="0">
            <a:spAutoFit/>
          </a:bodyPr>
          <a:lstStyle/>
          <a:p>
            <a:pPr>
              <a:lnSpc>
                <a:spcPct val="150000"/>
              </a:lnSpc>
            </a:pPr>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基于</a:t>
            </a:r>
            <a:r>
              <a:rPr lang="zh-CN" altLang="en-US" sz="1600" b="1" dirty="0">
                <a:latin typeface="微软雅黑" pitchFamily="34" charset="-122"/>
                <a:ea typeface="微软雅黑" pitchFamily="34" charset="-122"/>
              </a:rPr>
              <a:t>电力电子的智能化柔性电力设备的研发及其应用技术的研究，</a:t>
            </a:r>
            <a:r>
              <a:rPr lang="zh-CN" altLang="en-US" sz="1600" dirty="0">
                <a:latin typeface="微软雅黑" pitchFamily="34" charset="-122"/>
                <a:ea typeface="微软雅黑" pitchFamily="34" charset="-122"/>
              </a:rPr>
              <a:t>包括不同柔性电力设备的拓扑结构研究，数学模型研究，功能特性及其对电网影响仿真与试验研究，以及自身控制与相互间协调控制策略研究等。目前己在电力系统中获得不同程度应用的智能化柔性电力设备主要包括晶闸管控制串联补偿器（</a:t>
            </a:r>
            <a:r>
              <a:rPr lang="en-US" altLang="zh-CN" sz="1600" dirty="0">
                <a:latin typeface="微软雅黑" pitchFamily="34" charset="-122"/>
                <a:ea typeface="微软雅黑" pitchFamily="34" charset="-122"/>
              </a:rPr>
              <a:t>TCSC</a:t>
            </a:r>
            <a:r>
              <a:rPr lang="zh-CN" altLang="en-US" sz="1600" dirty="0">
                <a:latin typeface="微软雅黑" pitchFamily="34" charset="-122"/>
                <a:ea typeface="微软雅黑" pitchFamily="34" charset="-122"/>
              </a:rPr>
              <a:t>）、静止无功补偿器（</a:t>
            </a:r>
            <a:r>
              <a:rPr lang="en-US" altLang="zh-CN" sz="1600" dirty="0">
                <a:latin typeface="微软雅黑" pitchFamily="34" charset="-122"/>
                <a:ea typeface="微软雅黑" pitchFamily="34" charset="-122"/>
              </a:rPr>
              <a:t>SVC</a:t>
            </a:r>
            <a:r>
              <a:rPr lang="zh-CN" altLang="en-US" sz="1600" dirty="0">
                <a:latin typeface="微软雅黑" pitchFamily="34" charset="-122"/>
                <a:ea typeface="微软雅黑" pitchFamily="34" charset="-122"/>
              </a:rPr>
              <a:t>）、静止同步补偿器（</a:t>
            </a:r>
            <a:r>
              <a:rPr lang="en-US" altLang="zh-CN" sz="1600" dirty="0">
                <a:latin typeface="微软雅黑" pitchFamily="34" charset="-122"/>
                <a:ea typeface="微软雅黑" pitchFamily="34" charset="-122"/>
              </a:rPr>
              <a:t>STATCOM</a:t>
            </a:r>
            <a:r>
              <a:rPr lang="zh-CN" altLang="en-US" sz="1600" dirty="0">
                <a:latin typeface="微软雅黑" pitchFamily="34" charset="-122"/>
                <a:ea typeface="微软雅黑" pitchFamily="34" charset="-122"/>
              </a:rPr>
              <a:t>）、有源滤波器（</a:t>
            </a:r>
            <a:r>
              <a:rPr lang="en-US" altLang="zh-CN" sz="1600" dirty="0">
                <a:latin typeface="微软雅黑" pitchFamily="34" charset="-122"/>
                <a:ea typeface="微软雅黑" pitchFamily="34" charset="-122"/>
              </a:rPr>
              <a:t>APF</a:t>
            </a:r>
            <a:r>
              <a:rPr lang="zh-CN" altLang="en-US" sz="1600" dirty="0">
                <a:latin typeface="微软雅黑" pitchFamily="34" charset="-122"/>
                <a:ea typeface="微软雅黑" pitchFamily="34" charset="-122"/>
              </a:rPr>
              <a:t>）等，它们在改善电力系统控制性能、提高系统电压稳定性与电能质量等运行品质方面发挥了重要作用；处于研发或不同程度试验中的柔性电力设备还有静止无功发生器（</a:t>
            </a:r>
            <a:r>
              <a:rPr lang="en-US" altLang="zh-CN" sz="1600" dirty="0">
                <a:latin typeface="微软雅黑" pitchFamily="34" charset="-122"/>
                <a:ea typeface="微软雅黑" pitchFamily="34" charset="-122"/>
              </a:rPr>
              <a:t>SVG</a:t>
            </a:r>
            <a:r>
              <a:rPr lang="zh-CN" altLang="en-US" sz="1600" dirty="0">
                <a:latin typeface="微软雅黑" pitchFamily="34" charset="-122"/>
                <a:ea typeface="微软雅黑" pitchFamily="34" charset="-122"/>
              </a:rPr>
              <a:t>）、固态限流器（</a:t>
            </a:r>
            <a:r>
              <a:rPr lang="en-US" altLang="zh-CN" sz="1600" dirty="0">
                <a:latin typeface="微软雅黑" pitchFamily="34" charset="-122"/>
                <a:ea typeface="微软雅黑" pitchFamily="34" charset="-122"/>
              </a:rPr>
              <a:t>SSFCL</a:t>
            </a:r>
            <a:r>
              <a:rPr lang="zh-CN" altLang="en-US" sz="1600" dirty="0">
                <a:latin typeface="微软雅黑" pitchFamily="34" charset="-122"/>
                <a:ea typeface="微软雅黑" pitchFamily="34" charset="-122"/>
              </a:rPr>
              <a:t>）、统一潮流控制器（</a:t>
            </a:r>
            <a:r>
              <a:rPr lang="en-US" altLang="zh-CN" sz="1600" dirty="0">
                <a:latin typeface="微软雅黑" pitchFamily="34" charset="-122"/>
                <a:ea typeface="微软雅黑" pitchFamily="34" charset="-122"/>
              </a:rPr>
              <a:t>UPFC</a:t>
            </a:r>
            <a:r>
              <a:rPr lang="zh-CN" altLang="en-US" sz="1600" dirty="0">
                <a:latin typeface="微软雅黑" pitchFamily="34" charset="-122"/>
                <a:ea typeface="微软雅黑" pitchFamily="34" charset="-122"/>
              </a:rPr>
              <a:t>）、静止同步串联补偿器（</a:t>
            </a:r>
            <a:r>
              <a:rPr lang="en-US" altLang="zh-CN" sz="1600" dirty="0">
                <a:latin typeface="微软雅黑" pitchFamily="34" charset="-122"/>
                <a:ea typeface="微软雅黑" pitchFamily="34" charset="-122"/>
              </a:rPr>
              <a:t>SSSC</a:t>
            </a:r>
            <a:r>
              <a:rPr lang="zh-CN" altLang="en-US" sz="1600" dirty="0">
                <a:latin typeface="微软雅黑" pitchFamily="34" charset="-122"/>
                <a:ea typeface="微软雅黑" pitchFamily="34" charset="-122"/>
              </a:rPr>
              <a:t>）、晶闸管控制移相器（</a:t>
            </a:r>
            <a:r>
              <a:rPr lang="en-US" altLang="zh-CN" sz="1600" dirty="0">
                <a:latin typeface="微软雅黑" pitchFamily="34" charset="-122"/>
                <a:ea typeface="微软雅黑" pitchFamily="34" charset="-122"/>
              </a:rPr>
              <a:t>TCPST</a:t>
            </a:r>
            <a:r>
              <a:rPr lang="zh-CN" altLang="en-US" sz="1600" dirty="0">
                <a:latin typeface="微软雅黑" pitchFamily="34" charset="-122"/>
                <a:ea typeface="微软雅黑" pitchFamily="34" charset="-122"/>
              </a:rPr>
              <a:t>）等，这些设备投运后，必将进一步改善、提高电力系统的控制性能、运行稳定性、电能质量等运行品质。随着智能电网建设的步伐的推进，必将研发出更多不同功能的柔性电力设备并在电力系统中获得应用</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a:p>
            <a:pPr marL="342900" indent="-342900">
              <a:lnSpc>
                <a:spcPct val="150000"/>
              </a:lnSpc>
              <a:buFont typeface="+mj-lt"/>
              <a:buAutoNum type="arabicPeriod"/>
            </a:pPr>
            <a:endParaRPr lang="en-US" altLang="zh-CN" sz="1600" dirty="0" smtClean="0">
              <a:latin typeface="微软雅黑" pitchFamily="34" charset="-122"/>
              <a:ea typeface="微软雅黑" pitchFamily="34" charset="-122"/>
            </a:endParaRPr>
          </a:p>
          <a:p>
            <a:pPr>
              <a:lnSpc>
                <a:spcPct val="150000"/>
              </a:lnSpc>
            </a:pPr>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智能化</a:t>
            </a:r>
            <a:r>
              <a:rPr lang="zh-CN" altLang="en-US" sz="1600" b="1" dirty="0">
                <a:latin typeface="微软雅黑" pitchFamily="34" charset="-122"/>
                <a:ea typeface="微软雅黑" pitchFamily="34" charset="-122"/>
              </a:rPr>
              <a:t>变电站广域协同控制保护技术研究。</a:t>
            </a:r>
            <a:r>
              <a:rPr lang="zh-CN" altLang="en-US" sz="1600" dirty="0">
                <a:latin typeface="微软雅黑" pitchFamily="34" charset="-122"/>
                <a:ea typeface="微软雅黑" pitchFamily="34" charset="-122"/>
              </a:rPr>
              <a:t>研究基于变电站统一数据平台的广域协同控制保护的原理、实现方式、同步时间源技术、高速高精度测量技术、等间隔采样下的电气量计算技术、数据建模及交换技术、广域网时间传递技术、智能多代理系统、智能设备之间数据标准交换技术等</a:t>
            </a:r>
            <a:r>
              <a:rPr lang="zh-CN" altLang="en-US" sz="1600" dirty="0" smtClean="0">
                <a:latin typeface="微软雅黑" pitchFamily="34" charset="-122"/>
                <a:ea typeface="微软雅黑" pitchFamily="34" charset="-122"/>
              </a:rPr>
              <a:t>。</a:t>
            </a:r>
            <a:endParaRPr lang="zh-CN" altLang="zh-CN"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241751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78634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a:t>
            </a:r>
            <a:r>
              <a:rPr lang="en-US" altLang="en-US" sz="2800" b="1" smtClean="0">
                <a:solidFill>
                  <a:schemeClr val="bg1"/>
                </a:solidFill>
                <a:latin typeface="微软雅黑" pitchFamily="34" charset="-122"/>
                <a:ea typeface="微软雅黑" pitchFamily="34" charset="-122"/>
              </a:rPr>
              <a:t>.2.</a:t>
            </a:r>
            <a:r>
              <a:rPr lang="en-US" altLang="zh-CN" sz="2800" b="1" smtClean="0">
                <a:solidFill>
                  <a:schemeClr val="bg1"/>
                </a:solidFill>
                <a:latin typeface="微软雅黑" pitchFamily="34" charset="-122"/>
                <a:ea typeface="微软雅黑" pitchFamily="34" charset="-122"/>
              </a:rPr>
              <a:t>5 </a:t>
            </a:r>
            <a:r>
              <a:rPr lang="zh-CN" altLang="en-US" sz="2800" b="1" smtClean="0">
                <a:solidFill>
                  <a:schemeClr val="bg1"/>
                </a:solidFill>
                <a:latin typeface="微软雅黑" pitchFamily="34" charset="-122"/>
                <a:ea typeface="微软雅黑" pitchFamily="34" charset="-122"/>
              </a:rPr>
              <a:t>智能变电站关键技术</a:t>
            </a:r>
            <a:endParaRPr lang="zh-CN" altLang="en-US" sz="2800" b="1" dirty="0" smtClean="0">
              <a:solidFill>
                <a:schemeClr val="bg1"/>
              </a:solidFill>
              <a:latin typeface="微软雅黑" pitchFamily="34" charset="-122"/>
              <a:ea typeface="微软雅黑" pitchFamily="34" charset="-122"/>
            </a:endParaRPr>
          </a:p>
        </p:txBody>
      </p:sp>
      <p:sp>
        <p:nvSpPr>
          <p:cNvPr id="6" name="TextBox 5"/>
          <p:cNvSpPr txBox="1"/>
          <p:nvPr/>
        </p:nvSpPr>
        <p:spPr>
          <a:xfrm>
            <a:off x="228714" y="1055633"/>
            <a:ext cx="8610374" cy="4893647"/>
          </a:xfrm>
          <a:prstGeom prst="rect">
            <a:avLst/>
          </a:prstGeom>
          <a:noFill/>
        </p:spPr>
        <p:txBody>
          <a:bodyPr wrap="square" rtlCol="0">
            <a:spAutoFit/>
          </a:bodyPr>
          <a:lstStyle/>
          <a:p>
            <a:pPr>
              <a:lnSpc>
                <a:spcPct val="150000"/>
              </a:lnSpc>
            </a:pPr>
            <a:r>
              <a:rPr lang="en-US" altLang="zh-CN"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间歇性分布式电源接入技术的研究。</a:t>
            </a:r>
            <a:r>
              <a:rPr lang="zh-CN" altLang="en-US" sz="1600" dirty="0" smtClean="0">
                <a:latin typeface="微软雅黑" pitchFamily="34" charset="-122"/>
                <a:ea typeface="微软雅黑" pitchFamily="34" charset="-122"/>
              </a:rPr>
              <a:t>风能、太阳能等清洁能源，具有如下特点：储量丰富地区大多较为偏远；能量不够集中，相对分散；受气象变化及生物活动的影响，能量波动明显，用于发电，则呈现间歇性波动特性等。因此，清洁能源可再生并网发电（称为间歇性电源）直接接入电网，将对电力系统运行的安全性、稳定性、可靠性以及电能质量等方面造成冲击和影响，对电力系统的备用容量提出更高要求。另外，间歇性电源发电装置需按峰值功率设计投资，在能量波动大的情况下，装机容量的可利用率低。如何解决能量波动问题，是间歇性电源发展和利用面临的主要挑战。智能化变电站作为间歇性电源并入智能电网的接口，必须考虑并发展对应的柔性并网技术，实现对间歇性电源的功率预测、实时监视、灵活控制，以减轻间歇性电源对电网冲击和影响。</a:t>
            </a:r>
          </a:p>
          <a:p>
            <a:pPr marL="342900" indent="-342900">
              <a:lnSpc>
                <a:spcPct val="150000"/>
              </a:lnSpc>
              <a:buFont typeface="+mj-lt"/>
              <a:buAutoNum type="arabicPeriod"/>
            </a:pPr>
            <a:endParaRPr lang="en-US" altLang="zh-CN" sz="1600" dirty="0" smtClean="0">
              <a:latin typeface="微软雅黑" pitchFamily="34" charset="-122"/>
              <a:ea typeface="微软雅黑" pitchFamily="34" charset="-122"/>
            </a:endParaRPr>
          </a:p>
          <a:p>
            <a:pPr>
              <a:lnSpc>
                <a:spcPct val="150000"/>
              </a:lnSpc>
            </a:pPr>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变电站</a:t>
            </a:r>
            <a:r>
              <a:rPr lang="zh-CN" altLang="en-US" sz="1600" b="1" dirty="0">
                <a:latin typeface="微软雅黑" pitchFamily="34" charset="-122"/>
                <a:ea typeface="微软雅黑" pitchFamily="34" charset="-122"/>
              </a:rPr>
              <a:t>对</a:t>
            </a:r>
            <a:r>
              <a:rPr lang="en-US" altLang="zh-CN" sz="1600" b="1" dirty="0">
                <a:latin typeface="微软雅黑" pitchFamily="34" charset="-122"/>
                <a:ea typeface="微软雅黑" pitchFamily="34" charset="-122"/>
              </a:rPr>
              <a:t>IEC 61850</a:t>
            </a:r>
            <a:r>
              <a:rPr lang="zh-CN" altLang="en-US" sz="1600" b="1" dirty="0">
                <a:latin typeface="微软雅黑" pitchFamily="34" charset="-122"/>
                <a:ea typeface="微软雅黑" pitchFamily="34" charset="-122"/>
              </a:rPr>
              <a:t>的体系架构及实现的研究。</a:t>
            </a:r>
            <a:r>
              <a:rPr lang="en-US" altLang="zh-CN" sz="1600" dirty="0">
                <a:latin typeface="微软雅黑" pitchFamily="34" charset="-122"/>
                <a:ea typeface="微软雅黑" pitchFamily="34" charset="-122"/>
              </a:rPr>
              <a:t>IEC61850</a:t>
            </a:r>
            <a:r>
              <a:rPr lang="zh-CN" altLang="en-US" sz="1600" dirty="0">
                <a:latin typeface="微软雅黑" pitchFamily="34" charset="-122"/>
                <a:ea typeface="微软雅黑" pitchFamily="34" charset="-122"/>
              </a:rPr>
              <a:t>提出了一种公共的通信标准，它的特点是：面向对象建模、抽象通信服务接口、面向实时的服务、配置语言及整个电力系统统一建模。通过对设备的一系列规范化，使其形成一个规范的输出，实现系统的无缝连接</a:t>
            </a:r>
            <a:r>
              <a:rPr lang="zh-CN" altLang="en-US" sz="1600" dirty="0" smtClean="0">
                <a:latin typeface="微软雅黑" pitchFamily="34" charset="-122"/>
                <a:ea typeface="微软雅黑" pitchFamily="34" charset="-122"/>
              </a:rPr>
              <a:t>。</a:t>
            </a:r>
            <a:endParaRPr lang="zh-CN" altLang="zh-CN"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67574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78634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a:t>
            </a:r>
            <a:r>
              <a:rPr lang="en-US" altLang="en-US" sz="2800" b="1" smtClean="0">
                <a:solidFill>
                  <a:schemeClr val="bg1"/>
                </a:solidFill>
                <a:latin typeface="微软雅黑" pitchFamily="34" charset="-122"/>
                <a:ea typeface="微软雅黑" pitchFamily="34" charset="-122"/>
              </a:rPr>
              <a:t>.2.</a:t>
            </a:r>
            <a:r>
              <a:rPr lang="en-US" altLang="zh-CN" sz="2800" b="1" smtClean="0">
                <a:solidFill>
                  <a:schemeClr val="bg1"/>
                </a:solidFill>
                <a:latin typeface="微软雅黑" pitchFamily="34" charset="-122"/>
                <a:ea typeface="微软雅黑" pitchFamily="34" charset="-122"/>
              </a:rPr>
              <a:t>5 </a:t>
            </a:r>
            <a:r>
              <a:rPr lang="zh-CN" altLang="en-US" sz="2800" b="1" smtClean="0">
                <a:solidFill>
                  <a:schemeClr val="bg1"/>
                </a:solidFill>
                <a:latin typeface="微软雅黑" pitchFamily="34" charset="-122"/>
                <a:ea typeface="微软雅黑" pitchFamily="34" charset="-122"/>
              </a:rPr>
              <a:t>智能变电站关键技术</a:t>
            </a:r>
            <a:endParaRPr lang="zh-CN" altLang="en-US" sz="2800" b="1" dirty="0" smtClean="0">
              <a:solidFill>
                <a:schemeClr val="bg1"/>
              </a:solidFill>
              <a:latin typeface="微软雅黑" pitchFamily="34" charset="-122"/>
              <a:ea typeface="微软雅黑" pitchFamily="34" charset="-122"/>
            </a:endParaRPr>
          </a:p>
        </p:txBody>
      </p:sp>
      <p:sp>
        <p:nvSpPr>
          <p:cNvPr id="6" name="TextBox 5"/>
          <p:cNvSpPr txBox="1"/>
          <p:nvPr/>
        </p:nvSpPr>
        <p:spPr>
          <a:xfrm>
            <a:off x="228714" y="1196752"/>
            <a:ext cx="8610374" cy="4524315"/>
          </a:xfrm>
          <a:prstGeom prst="rect">
            <a:avLst/>
          </a:prstGeom>
          <a:noFill/>
        </p:spPr>
        <p:txBody>
          <a:bodyPr wrap="square" rtlCol="0">
            <a:spAutoFit/>
          </a:bodyPr>
          <a:lstStyle/>
          <a:p>
            <a:pPr>
              <a:lnSpc>
                <a:spcPct val="150000"/>
              </a:lnSpc>
            </a:pPr>
            <a:r>
              <a:rPr lang="en-US" altLang="zh-CN" sz="1600" dirty="0" smtClean="0">
                <a:latin typeface="微软雅黑" pitchFamily="34" charset="-122"/>
                <a:ea typeface="微软雅黑" pitchFamily="34" charset="-122"/>
              </a:rPr>
              <a:t>9</a:t>
            </a:r>
            <a:r>
              <a:rPr lang="zh-CN" altLang="en-US" sz="1600" dirty="0" smtClean="0">
                <a:latin typeface="微软雅黑" pitchFamily="34" charset="-122"/>
                <a:ea typeface="微软雅黑" pitchFamily="34" charset="-122"/>
              </a:rPr>
              <a:t>、</a:t>
            </a:r>
            <a:r>
              <a:rPr lang="zh-CN" altLang="en-US" sz="1600" b="1" dirty="0">
                <a:latin typeface="微软雅黑" pitchFamily="34" charset="-122"/>
                <a:ea typeface="微软雅黑" pitchFamily="34" charset="-122"/>
              </a:rPr>
              <a:t>智能化变电站系统和设备系统模型的自动重构技术研究。</a:t>
            </a:r>
            <a:r>
              <a:rPr lang="zh-CN" altLang="en-US" sz="1600" dirty="0">
                <a:latin typeface="微软雅黑" pitchFamily="34" charset="-122"/>
                <a:ea typeface="微软雅黑" pitchFamily="34" charset="-122"/>
              </a:rPr>
              <a:t>研究变电站自动化系统中智能装置的自我描述和规范；研究基于以太网的智能装置的即插即用技术；研究变电站自动化监控系统对智能装置的识别技术、自动建模技术；研究当智能装置模型发生变化时的系统自适应和系统模型重构技术；研究自动化系统对智能装置的模型进行校验，对智能装置的功能及其模件进行测试、检查的交互技术；研究当变电站运行方式发生变化时，智能测控和保护装置在线自动重构运行模型的方法，后台系统自动修改智能装置的功能配置和参数整定的技术；研究自动化系统在智能装置故障时对故障节点的快速定位、切除和模型自适应</a:t>
            </a:r>
            <a:r>
              <a:rPr lang="zh-CN" altLang="en-US" sz="1600" dirty="0" smtClean="0">
                <a:latin typeface="微软雅黑" pitchFamily="34" charset="-122"/>
                <a:ea typeface="微软雅黑" pitchFamily="34" charset="-122"/>
              </a:rPr>
              <a:t>技术。</a:t>
            </a:r>
          </a:p>
          <a:p>
            <a:pPr marL="342900" indent="-342900">
              <a:lnSpc>
                <a:spcPct val="150000"/>
              </a:lnSpc>
              <a:buFont typeface="+mj-lt"/>
              <a:buAutoNum type="arabicPeriod"/>
            </a:pPr>
            <a:endParaRPr lang="en-US" altLang="zh-CN" sz="1600" dirty="0" smtClean="0">
              <a:latin typeface="微软雅黑" pitchFamily="34" charset="-122"/>
              <a:ea typeface="微软雅黑" pitchFamily="34" charset="-122"/>
            </a:endParaRPr>
          </a:p>
          <a:p>
            <a:pPr>
              <a:lnSpc>
                <a:spcPct val="150000"/>
              </a:lnSpc>
            </a:pPr>
            <a:r>
              <a:rPr lang="en-US" altLang="zh-CN" sz="1600" dirty="0" smtClean="0">
                <a:latin typeface="微软雅黑" pitchFamily="34" charset="-122"/>
                <a:ea typeface="微软雅黑" pitchFamily="34" charset="-122"/>
              </a:rPr>
              <a:t>10</a:t>
            </a:r>
            <a:r>
              <a:rPr lang="zh-CN" altLang="en-US" sz="1600"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电子式</a:t>
            </a:r>
            <a:r>
              <a:rPr lang="zh-CN" altLang="en-US" sz="1600" b="1" dirty="0">
                <a:latin typeface="微软雅黑" pitchFamily="34" charset="-122"/>
                <a:ea typeface="微软雅黑" pitchFamily="34" charset="-122"/>
              </a:rPr>
              <a:t>电流</a:t>
            </a: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电压互感器的研究。</a:t>
            </a:r>
            <a:r>
              <a:rPr lang="zh-CN" altLang="en-US" sz="1600" dirty="0">
                <a:latin typeface="微软雅黑" pitchFamily="34" charset="-122"/>
                <a:ea typeface="微软雅黑" pitchFamily="34" charset="-122"/>
              </a:rPr>
              <a:t>电子式互感器具有体积小、重量轻、频带响应宽、无饱和、抗电磁干扰性能高、绝缘可靠等优点，该互感器以罗柯夫斯基（</a:t>
            </a:r>
            <a:r>
              <a:rPr lang="en-US" altLang="zh-CN" sz="1600" dirty="0" err="1">
                <a:latin typeface="微软雅黑" pitchFamily="34" charset="-122"/>
                <a:ea typeface="微软雅黑" pitchFamily="34" charset="-122"/>
              </a:rPr>
              <a:t>Rogowski</a:t>
            </a:r>
            <a:r>
              <a:rPr lang="zh-CN" altLang="en-US" sz="1600" dirty="0">
                <a:latin typeface="微软雅黑" pitchFamily="34" charset="-122"/>
                <a:ea typeface="微软雅黑" pitchFamily="34" charset="-122"/>
              </a:rPr>
              <a:t>）线圈和轻载线圈作为电流传感元件，以电容分压器作为电压传感元件，以光纤作为信号传输通道，借助有源电子调制和信号处理技术实现电流、电压的测量</a:t>
            </a:r>
            <a:r>
              <a:rPr lang="zh-CN" altLang="en-US" sz="1600" dirty="0" smtClean="0">
                <a:latin typeface="微软雅黑" pitchFamily="34" charset="-122"/>
                <a:ea typeface="微软雅黑" pitchFamily="34" charset="-122"/>
              </a:rPr>
              <a:t>。</a:t>
            </a:r>
            <a:endParaRPr lang="zh-CN" altLang="zh-CN" sz="1600" kern="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184967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智能变电站概述</a:t>
            </a:r>
            <a:endParaRPr lang="en-US" altLang="zh-CN" sz="2400" dirty="0" smtClean="0"/>
          </a:p>
          <a:p>
            <a:pPr>
              <a:buFont typeface="Wingdings" pitchFamily="2" charset="2"/>
              <a:buChar char="l"/>
            </a:pPr>
            <a:endParaRPr lang="zh-CN" altLang="en-US" sz="2400" dirty="0" smtClean="0"/>
          </a:p>
          <a:p>
            <a:pPr>
              <a:buFont typeface="Wingdings" pitchFamily="2" charset="2"/>
              <a:buChar char="l"/>
            </a:pPr>
            <a:r>
              <a:rPr lang="zh-CN" altLang="en-US" sz="2400" dirty="0" smtClean="0"/>
              <a:t>智能变电站体系结构及技术内容</a:t>
            </a:r>
            <a:endParaRPr lang="en-US" altLang="zh-CN" sz="2400" dirty="0" smtClean="0"/>
          </a:p>
          <a:p>
            <a:pPr>
              <a:buFont typeface="Wingdings" pitchFamily="2" charset="2"/>
              <a:buChar char="l"/>
            </a:pPr>
            <a:endParaRPr lang="zh-CN" altLang="en-US" sz="2400" dirty="0" smtClean="0"/>
          </a:p>
          <a:p>
            <a:pPr>
              <a:buFont typeface="Wingdings" pitchFamily="2" charset="2"/>
              <a:buChar char="l"/>
            </a:pPr>
            <a:r>
              <a:rPr lang="zh-CN" altLang="en-US" sz="2400" dirty="0" smtClean="0"/>
              <a:t>智能变电站典型应用案例</a:t>
            </a:r>
            <a:endParaRPr lang="en-US" altLang="zh-CN" sz="2400" dirty="0" smtClean="0"/>
          </a:p>
        </p:txBody>
      </p:sp>
      <p:sp>
        <p:nvSpPr>
          <p:cNvPr id="7" name="标题 1"/>
          <p:cNvSpPr>
            <a:spLocks noGrp="1"/>
          </p:cNvSpPr>
          <p:nvPr>
            <p:ph type="title"/>
          </p:nvPr>
        </p:nvSpPr>
        <p:spPr/>
        <p:txBody>
          <a:bodyPr/>
          <a:lstStyle/>
          <a:p>
            <a:pPr eaLnBrk="1" hangingPunct="1"/>
            <a:r>
              <a:rPr lang="zh-CN" altLang="en-US" dirty="0" smtClean="0"/>
              <a:t>学习要点</a:t>
            </a:r>
          </a:p>
        </p:txBody>
      </p:sp>
    </p:spTree>
    <p:extLst>
      <p:ext uri="{BB962C8B-B14F-4D97-AF65-F5344CB8AC3E}">
        <p14:creationId xmlns:p14="http://schemas.microsoft.com/office/powerpoint/2010/main" val="147992514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35429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6 </a:t>
            </a:r>
            <a:r>
              <a:rPr lang="zh-CN" altLang="en-US" sz="2800" b="1" dirty="0" smtClean="0">
                <a:solidFill>
                  <a:schemeClr val="bg1"/>
                </a:solidFill>
                <a:latin typeface="微软雅黑" pitchFamily="34" charset="-122"/>
                <a:ea typeface="微软雅黑" pitchFamily="34" charset="-122"/>
              </a:rPr>
              <a:t>电子式互感器</a:t>
            </a:r>
          </a:p>
        </p:txBody>
      </p:sp>
      <p:sp>
        <p:nvSpPr>
          <p:cNvPr id="2" name="矩形 1"/>
          <p:cNvSpPr/>
          <p:nvPr/>
        </p:nvSpPr>
        <p:spPr>
          <a:xfrm>
            <a:off x="179512" y="1268760"/>
            <a:ext cx="8784976" cy="2169825"/>
          </a:xfrm>
          <a:prstGeom prst="rect">
            <a:avLst/>
          </a:prstGeom>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电子</a:t>
            </a:r>
            <a:r>
              <a:rPr lang="zh-CN" altLang="zh-CN" dirty="0">
                <a:latin typeface="微软雅黑" panose="020B0503020204020204" pitchFamily="34" charset="-122"/>
                <a:ea typeface="微软雅黑" panose="020B0503020204020204" pitchFamily="34" charset="-122"/>
              </a:rPr>
              <a:t>互感器主要是供给频率在</a:t>
            </a:r>
            <a:r>
              <a:rPr lang="en-US" altLang="zh-CN" dirty="0">
                <a:latin typeface="微软雅黑" panose="020B0503020204020204" pitchFamily="34" charset="-122"/>
                <a:ea typeface="微软雅黑" panose="020B0503020204020204" pitchFamily="34" charset="-122"/>
              </a:rPr>
              <a:t>15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100Hz</a:t>
            </a:r>
            <a:r>
              <a:rPr lang="zh-CN" altLang="zh-CN" dirty="0">
                <a:latin typeface="微软雅黑" panose="020B0503020204020204" pitchFamily="34" charset="-122"/>
                <a:ea typeface="微软雅黑" panose="020B0503020204020204" pitchFamily="34" charset="-122"/>
              </a:rPr>
              <a:t>之间的继电保护装置和电气测量仪器使用的具有模拟量电压输入或数字量输出的装置。电子互感器的生产标准是国际电工委员会制定的，约定其设计、制造、实验和运行的整个过程。电子互感器的依据标准主要是电子式电压互感器标准（</a:t>
            </a:r>
            <a:r>
              <a:rPr lang="en-US" altLang="zh-CN" dirty="0">
                <a:latin typeface="微软雅黑" panose="020B0503020204020204" pitchFamily="34" charset="-122"/>
                <a:ea typeface="微软雅黑" panose="020B0503020204020204" pitchFamily="34" charset="-122"/>
              </a:rPr>
              <a:t>IEC60044-7</a:t>
            </a:r>
            <a:r>
              <a:rPr lang="zh-CN" altLang="zh-CN" dirty="0">
                <a:latin typeface="微软雅黑" panose="020B0503020204020204" pitchFamily="34" charset="-122"/>
                <a:ea typeface="微软雅黑" panose="020B0503020204020204" pitchFamily="34" charset="-122"/>
              </a:rPr>
              <a:t>）和电子是电流互感器标准（</a:t>
            </a:r>
            <a:r>
              <a:rPr lang="en-US" altLang="zh-CN" dirty="0">
                <a:latin typeface="微软雅黑" panose="020B0503020204020204" pitchFamily="34" charset="-122"/>
                <a:ea typeface="微软雅黑" panose="020B0503020204020204" pitchFamily="34" charset="-122"/>
              </a:rPr>
              <a:t>IEC600448-8</a:t>
            </a:r>
            <a:r>
              <a:rPr lang="zh-CN"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6" name="图片 5"/>
          <p:cNvPicPr/>
          <p:nvPr/>
        </p:nvPicPr>
        <p:blipFill rotWithShape="1">
          <a:blip r:embed="rId2">
            <a:extLst>
              <a:ext uri="{28A0092B-C50C-407E-A947-70E740481C1C}">
                <a14:useLocalDpi xmlns:a14="http://schemas.microsoft.com/office/drawing/2010/main" val="0"/>
              </a:ext>
            </a:extLst>
          </a:blip>
          <a:srcRect b="2359"/>
          <a:stretch/>
        </p:blipFill>
        <p:spPr bwMode="auto">
          <a:xfrm>
            <a:off x="1350579" y="3691089"/>
            <a:ext cx="6442842" cy="273223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2548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35429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6 </a:t>
            </a:r>
            <a:r>
              <a:rPr lang="zh-CN" altLang="en-US" sz="2800" b="1" dirty="0" smtClean="0">
                <a:solidFill>
                  <a:schemeClr val="bg1"/>
                </a:solidFill>
                <a:latin typeface="微软雅黑" pitchFamily="34" charset="-122"/>
                <a:ea typeface="微软雅黑" pitchFamily="34" charset="-122"/>
              </a:rPr>
              <a:t>电子式互感器</a:t>
            </a:r>
          </a:p>
        </p:txBody>
      </p:sp>
      <p:sp>
        <p:nvSpPr>
          <p:cNvPr id="2" name="矩形 1"/>
          <p:cNvSpPr/>
          <p:nvPr/>
        </p:nvSpPr>
        <p:spPr>
          <a:xfrm>
            <a:off x="179512" y="1303015"/>
            <a:ext cx="4248472" cy="5078313"/>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依据</a:t>
            </a:r>
            <a:r>
              <a:rPr lang="zh-CN" altLang="en-US" dirty="0">
                <a:latin typeface="微软雅黑" panose="020B0503020204020204" pitchFamily="34" charset="-122"/>
                <a:ea typeface="微软雅黑" panose="020B0503020204020204" pitchFamily="34" charset="-122"/>
              </a:rPr>
              <a:t>我国电子互感器分类标准和国际</a:t>
            </a:r>
            <a:r>
              <a:rPr lang="en-US" altLang="zh-CN" dirty="0">
                <a:latin typeface="微软雅黑" panose="020B0503020204020204" pitchFamily="34" charset="-122"/>
                <a:ea typeface="微软雅黑" panose="020B0503020204020204" pitchFamily="34" charset="-122"/>
              </a:rPr>
              <a:t>IEC</a:t>
            </a:r>
            <a:r>
              <a:rPr lang="zh-CN" altLang="en-US" dirty="0">
                <a:latin typeface="微软雅黑" panose="020B0503020204020204" pitchFamily="34" charset="-122"/>
                <a:ea typeface="微软雅黑" panose="020B0503020204020204" pitchFamily="34" charset="-122"/>
              </a:rPr>
              <a:t>标准，以一次传感器是否需要提供电源为标准，将电子式互感器分为有源型电子互感器和无源型电子互感器两大类型。有源型电子互感器又可分为根据罗氏线圈或低功率线圈检测一次大电流的电流互感器和采用电阻分压器、电容分压器或电抗分压器检测一次高电压的电压互感器；无源电子式互感器分为采用法拉第磁光效应或塞格奈克效应测量电流的电流互感器和采用普克尔电光效应或逆压电效应测量电压的电压互感器。</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652027702"/>
              </p:ext>
            </p:extLst>
          </p:nvPr>
        </p:nvGraphicFramePr>
        <p:xfrm>
          <a:off x="4572000" y="1639402"/>
          <a:ext cx="4572000" cy="4320480"/>
        </p:xfrm>
        <a:graphic>
          <a:graphicData uri="http://schemas.openxmlformats.org/presentationml/2006/ole">
            <mc:AlternateContent xmlns:mc="http://schemas.openxmlformats.org/markup-compatibility/2006">
              <mc:Choice xmlns:v="urn:schemas-microsoft-com:vml" Requires="v">
                <p:oleObj spid="_x0000_s9258" name="Visio" r:id="rId3" imgW="4463100" imgH="3548692" progId="Visio.Drawing.11">
                  <p:embed/>
                </p:oleObj>
              </mc:Choice>
              <mc:Fallback>
                <p:oleObj name="Visio" r:id="rId3" imgW="4463100" imgH="354869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39402"/>
                        <a:ext cx="4572000" cy="4320480"/>
                      </a:xfrm>
                      <a:prstGeom prst="rect">
                        <a:avLst/>
                      </a:prstGeom>
                      <a:noFill/>
                    </p:spPr>
                  </p:pic>
                </p:oleObj>
              </mc:Fallback>
            </mc:AlternateContent>
          </a:graphicData>
        </a:graphic>
      </p:graphicFrame>
    </p:spTree>
    <p:extLst>
      <p:ext uri="{BB962C8B-B14F-4D97-AF65-F5344CB8AC3E}">
        <p14:creationId xmlns:p14="http://schemas.microsoft.com/office/powerpoint/2010/main" val="1342764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435429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7 IEC </a:t>
            </a:r>
            <a:r>
              <a:rPr lang="en-US" altLang="zh-CN" sz="2800" b="1" dirty="0">
                <a:solidFill>
                  <a:schemeClr val="bg1"/>
                </a:solidFill>
                <a:latin typeface="微软雅黑" pitchFamily="34" charset="-122"/>
                <a:ea typeface="微软雅黑" pitchFamily="34" charset="-122"/>
              </a:rPr>
              <a:t>61850</a:t>
            </a:r>
            <a:r>
              <a:rPr lang="zh-CN" altLang="en-US" sz="2800" b="1" dirty="0">
                <a:solidFill>
                  <a:schemeClr val="bg1"/>
                </a:solidFill>
                <a:latin typeface="微软雅黑" pitchFamily="34" charset="-122"/>
                <a:ea typeface="微软雅黑" pitchFamily="34" charset="-122"/>
              </a:rPr>
              <a:t>标准</a:t>
            </a:r>
            <a:endParaRPr lang="zh-CN" altLang="en-US" sz="2800" b="1" dirty="0" smtClean="0">
              <a:solidFill>
                <a:schemeClr val="bg1"/>
              </a:solidFill>
              <a:latin typeface="微软雅黑" pitchFamily="34" charset="-122"/>
              <a:ea typeface="微软雅黑" pitchFamily="34" charset="-122"/>
            </a:endParaRPr>
          </a:p>
        </p:txBody>
      </p:sp>
      <p:sp>
        <p:nvSpPr>
          <p:cNvPr id="2" name="矩形 1"/>
          <p:cNvSpPr/>
          <p:nvPr/>
        </p:nvSpPr>
        <p:spPr>
          <a:xfrm>
            <a:off x="179512" y="1124744"/>
            <a:ext cx="8784976" cy="1936236"/>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IEC </a:t>
            </a:r>
            <a:r>
              <a:rPr lang="en-US" altLang="zh-CN" sz="1600" dirty="0">
                <a:latin typeface="微软雅黑" panose="020B0503020204020204" pitchFamily="34" charset="-122"/>
                <a:ea typeface="微软雅黑" panose="020B0503020204020204" pitchFamily="34" charset="-122"/>
              </a:rPr>
              <a:t>61850</a:t>
            </a:r>
            <a:r>
              <a:rPr lang="zh-CN" altLang="zh-CN" sz="1600" dirty="0">
                <a:latin typeface="微软雅黑" panose="020B0503020204020204" pitchFamily="34" charset="-122"/>
                <a:ea typeface="微软雅黑" panose="020B0503020204020204" pitchFamily="34" charset="-122"/>
              </a:rPr>
              <a:t>标准《变电站通信网络和系统》，是基于通用网络通信平台的变电站自动化系统唯一的国际标准，吸收了面向对象建模、组件、网络、分布式处理等领域的技术成果，主要针对变电站和调度中心涉及的各种协议不兼容性。</a:t>
            </a:r>
            <a:r>
              <a:rPr lang="en-US" altLang="zh-CN" sz="1600" dirty="0">
                <a:latin typeface="微软雅黑" panose="020B0503020204020204" pitchFamily="34" charset="-122"/>
                <a:ea typeface="微软雅黑" panose="020B0503020204020204" pitchFamily="34" charset="-122"/>
              </a:rPr>
              <a:t>IEC 61850</a:t>
            </a:r>
            <a:r>
              <a:rPr lang="zh-CN" altLang="zh-CN" sz="1600" dirty="0">
                <a:latin typeface="微软雅黑" panose="020B0503020204020204" pitchFamily="34" charset="-122"/>
                <a:ea typeface="微软雅黑" panose="020B0503020204020204" pitchFamily="34" charset="-122"/>
              </a:rPr>
              <a:t>标准是变电站的通信标准，主要作用是解决变电站内设备间的互操作性问题，建立站内统一模型和统一</a:t>
            </a:r>
            <a:r>
              <a:rPr lang="zh-CN" altLang="zh-CN" sz="1600" dirty="0" smtClean="0">
                <a:latin typeface="微软雅黑" panose="020B0503020204020204" pitchFamily="34" charset="-122"/>
                <a:ea typeface="微软雅黑" panose="020B0503020204020204" pitchFamily="34" charset="-122"/>
              </a:rPr>
              <a:t>标准</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该</a:t>
            </a:r>
            <a:r>
              <a:rPr lang="zh-CN" altLang="en-US" sz="1600" dirty="0">
                <a:latin typeface="微软雅黑" panose="020B0503020204020204" pitchFamily="34" charset="-122"/>
                <a:ea typeface="微软雅黑" panose="020B0503020204020204" pitchFamily="34" charset="-122"/>
              </a:rPr>
              <a:t>标准一共包括</a:t>
            </a:r>
            <a:r>
              <a:rPr lang="en-US" altLang="zh-CN" sz="1600" dirty="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部分：</a:t>
            </a:r>
            <a:endParaRPr lang="zh-CN" altLang="en-US" sz="16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107465549"/>
              </p:ext>
            </p:extLst>
          </p:nvPr>
        </p:nvGraphicFramePr>
        <p:xfrm>
          <a:off x="1187624" y="3060980"/>
          <a:ext cx="6840760" cy="3680388"/>
        </p:xfrm>
        <a:graphic>
          <a:graphicData uri="http://schemas.openxmlformats.org/presentationml/2006/ole">
            <mc:AlternateContent xmlns:mc="http://schemas.openxmlformats.org/markup-compatibility/2006">
              <mc:Choice xmlns:v="urn:schemas-microsoft-com:vml" Requires="v">
                <p:oleObj spid="_x0000_s13353" name="Visio" r:id="rId3" imgW="4027320" imgH="2690633" progId="Visio.Drawing.11">
                  <p:embed/>
                </p:oleObj>
              </mc:Choice>
              <mc:Fallback>
                <p:oleObj name="Visio" r:id="rId3" imgW="4027320" imgH="269063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3060980"/>
                        <a:ext cx="6840760" cy="3680388"/>
                      </a:xfrm>
                      <a:prstGeom prst="rect">
                        <a:avLst/>
                      </a:prstGeom>
                      <a:noFill/>
                    </p:spPr>
                  </p:pic>
                </p:oleObj>
              </mc:Fallback>
            </mc:AlternateContent>
          </a:graphicData>
        </a:graphic>
      </p:graphicFrame>
    </p:spTree>
    <p:extLst>
      <p:ext uri="{BB962C8B-B14F-4D97-AF65-F5344CB8AC3E}">
        <p14:creationId xmlns:p14="http://schemas.microsoft.com/office/powerpoint/2010/main" val="3524721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586646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8 </a:t>
            </a:r>
            <a:r>
              <a:rPr lang="zh-CN" altLang="en-US" sz="2800" b="1" dirty="0" smtClean="0">
                <a:solidFill>
                  <a:schemeClr val="bg1"/>
                </a:solidFill>
                <a:latin typeface="微软雅黑" pitchFamily="34" charset="-122"/>
                <a:ea typeface="微软雅黑" pitchFamily="34" charset="-122"/>
              </a:rPr>
              <a:t>站</a:t>
            </a:r>
            <a:r>
              <a:rPr lang="zh-CN" altLang="en-US" sz="2800" b="1" dirty="0">
                <a:solidFill>
                  <a:schemeClr val="bg1"/>
                </a:solidFill>
                <a:latin typeface="微软雅黑" pitchFamily="34" charset="-122"/>
                <a:ea typeface="微软雅黑" pitchFamily="34" charset="-122"/>
              </a:rPr>
              <a:t>内通信网络及信息安全</a:t>
            </a:r>
            <a:endParaRPr lang="zh-CN" altLang="en-US" sz="2800" b="1" dirty="0" smtClean="0">
              <a:solidFill>
                <a:schemeClr val="bg1"/>
              </a:solidFill>
              <a:latin typeface="微软雅黑" pitchFamily="34" charset="-122"/>
              <a:ea typeface="微软雅黑" pitchFamily="34" charset="-122"/>
            </a:endParaRPr>
          </a:p>
        </p:txBody>
      </p:sp>
      <p:sp>
        <p:nvSpPr>
          <p:cNvPr id="2" name="矩形 1"/>
          <p:cNvSpPr/>
          <p:nvPr/>
        </p:nvSpPr>
        <p:spPr>
          <a:xfrm>
            <a:off x="305767" y="1088498"/>
            <a:ext cx="8712967" cy="1200329"/>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随着</a:t>
            </a:r>
            <a:r>
              <a:rPr lang="zh-CN" altLang="zh-CN" sz="1600" dirty="0">
                <a:latin typeface="微软雅黑" panose="020B0503020204020204" pitchFamily="34" charset="-122"/>
                <a:ea typeface="微软雅黑" panose="020B0503020204020204" pitchFamily="34" charset="-122"/>
              </a:rPr>
              <a:t>变电站自动化技术、一次设备智能化、二次设备集成化的不断发展，通信网络需满足的要求越来越高。在智能变电站通信网络优化分析研究中，实时性和可靠性的研究占有十分重要的</a:t>
            </a:r>
            <a:r>
              <a:rPr lang="zh-CN" altLang="zh-CN" sz="1600" dirty="0" smtClean="0">
                <a:latin typeface="微软雅黑" panose="020B0503020204020204" pitchFamily="34" charset="-122"/>
                <a:ea typeface="微软雅黑" panose="020B0503020204020204" pitchFamily="34" charset="-122"/>
              </a:rPr>
              <a:t>地位</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nvGrpSpPr>
          <p:cNvPr id="39" name="Group 4"/>
          <p:cNvGrpSpPr>
            <a:grpSpLocks/>
          </p:cNvGrpSpPr>
          <p:nvPr/>
        </p:nvGrpSpPr>
        <p:grpSpPr bwMode="auto">
          <a:xfrm>
            <a:off x="1295400" y="2667000"/>
            <a:ext cx="2572419" cy="4074368"/>
            <a:chOff x="528" y="1392"/>
            <a:chExt cx="1158" cy="2085"/>
          </a:xfrm>
        </p:grpSpPr>
        <p:sp>
          <p:nvSpPr>
            <p:cNvPr id="40" name="AutoShape 5"/>
            <p:cNvSpPr>
              <a:spLocks noChangeArrowheads="1"/>
            </p:cNvSpPr>
            <p:nvPr/>
          </p:nvSpPr>
          <p:spPr bwMode="gray">
            <a:xfrm>
              <a:off x="528" y="1392"/>
              <a:ext cx="1158" cy="2085"/>
            </a:xfrm>
            <a:prstGeom prst="roundRect">
              <a:avLst>
                <a:gd name="adj" fmla="val 16667"/>
              </a:avLst>
            </a:prstGeom>
            <a:gradFill rotWithShape="1">
              <a:gsLst>
                <a:gs pos="0">
                  <a:srgbClr val="AD6DD5"/>
                </a:gs>
                <a:gs pos="100000">
                  <a:srgbClr val="AD6DD5">
                    <a:gamma/>
                    <a:shade val="76078"/>
                    <a:invGamma/>
                  </a:srgbClr>
                </a:gs>
              </a:gsLst>
              <a:lin ang="5400000" scaled="1"/>
            </a:gradFill>
            <a:ln w="38100">
              <a:solidFill>
                <a:srgbClr val="DCFCDE"/>
              </a:solidFill>
              <a:round/>
              <a:headEnd/>
              <a:tailEnd/>
            </a:ln>
            <a:effectLst>
              <a:outerShdw dist="107763" dir="2700000" algn="ctr" rotWithShape="0">
                <a:srgbClr val="80808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AutoShape 6"/>
            <p:cNvSpPr>
              <a:spLocks noChangeArrowheads="1"/>
            </p:cNvSpPr>
            <p:nvPr/>
          </p:nvSpPr>
          <p:spPr bwMode="gray">
            <a:xfrm>
              <a:off x="576" y="1454"/>
              <a:ext cx="1063" cy="144"/>
            </a:xfrm>
            <a:prstGeom prst="roundRect">
              <a:avLst>
                <a:gd name="adj" fmla="val 50000"/>
              </a:avLst>
            </a:prstGeom>
            <a:gradFill rotWithShape="1">
              <a:gsLst>
                <a:gs pos="0">
                  <a:srgbClr val="DCFCDE"/>
                </a:gs>
                <a:gs pos="100000">
                  <a:srgbClr val="AD6DD5"/>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2" name="Group 7"/>
          <p:cNvGrpSpPr>
            <a:grpSpLocks/>
          </p:cNvGrpSpPr>
          <p:nvPr/>
        </p:nvGrpSpPr>
        <p:grpSpPr bwMode="auto">
          <a:xfrm>
            <a:off x="5023917" y="2667000"/>
            <a:ext cx="2572419" cy="4074368"/>
            <a:chOff x="2287" y="1392"/>
            <a:chExt cx="1158" cy="2085"/>
          </a:xfrm>
        </p:grpSpPr>
        <p:sp>
          <p:nvSpPr>
            <p:cNvPr id="43" name="AutoShape 8"/>
            <p:cNvSpPr>
              <a:spLocks noChangeArrowheads="1"/>
            </p:cNvSpPr>
            <p:nvPr/>
          </p:nvSpPr>
          <p:spPr bwMode="gray">
            <a:xfrm>
              <a:off x="2287" y="1392"/>
              <a:ext cx="1158" cy="2085"/>
            </a:xfrm>
            <a:prstGeom prst="roundRect">
              <a:avLst>
                <a:gd name="adj" fmla="val 16667"/>
              </a:avLst>
            </a:prstGeom>
            <a:gradFill rotWithShape="1">
              <a:gsLst>
                <a:gs pos="0">
                  <a:srgbClr val="39A91F"/>
                </a:gs>
                <a:gs pos="100000">
                  <a:srgbClr val="18470D"/>
                </a:gs>
              </a:gsLst>
              <a:lin ang="5400000" scaled="1"/>
            </a:gradFill>
            <a:ln w="38100">
              <a:solidFill>
                <a:srgbClr val="DCFCDE"/>
              </a:solidFill>
              <a:round/>
              <a:headEnd/>
              <a:tailEnd/>
            </a:ln>
            <a:effectLst>
              <a:outerShdw dist="107763" dir="2700000" algn="ctr" rotWithShape="0">
                <a:srgbClr val="80808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AutoShape 9"/>
            <p:cNvSpPr>
              <a:spLocks noChangeArrowheads="1"/>
            </p:cNvSpPr>
            <p:nvPr/>
          </p:nvSpPr>
          <p:spPr bwMode="gray">
            <a:xfrm>
              <a:off x="2333" y="1454"/>
              <a:ext cx="1063" cy="144"/>
            </a:xfrm>
            <a:prstGeom prst="roundRect">
              <a:avLst>
                <a:gd name="adj" fmla="val 50000"/>
              </a:avLst>
            </a:prstGeom>
            <a:gradFill rotWithShape="1">
              <a:gsLst>
                <a:gs pos="0">
                  <a:srgbClr val="DCFCDE"/>
                </a:gs>
                <a:gs pos="100000">
                  <a:srgbClr val="39A91F"/>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5" name="Text Box 13"/>
          <p:cNvSpPr txBox="1">
            <a:spLocks noChangeArrowheads="1"/>
          </p:cNvSpPr>
          <p:nvPr/>
        </p:nvSpPr>
        <p:spPr bwMode="gray">
          <a:xfrm>
            <a:off x="1344613" y="3212976"/>
            <a:ext cx="2452462"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lvl="0" indent="0">
              <a:spcBef>
                <a:spcPct val="50000"/>
              </a:spcBef>
            </a:pPr>
            <a:r>
              <a:rPr lang="zh-CN" altLang="zh-CN" sz="1400" dirty="0">
                <a:solidFill>
                  <a:schemeClr val="bg1"/>
                </a:solidFill>
                <a:latin typeface="微软雅黑" panose="020B0503020204020204" pitchFamily="34" charset="-122"/>
                <a:ea typeface="微软雅黑" panose="020B0503020204020204" pitchFamily="34" charset="-122"/>
              </a:rPr>
              <a:t>为了避免随着通信网络节点数增加导致网络重载甚至拥堵情况的出现，并且保证各种报文对于传输时延性的要求，需要采取各种方法提高以太网的实时</a:t>
            </a:r>
            <a:r>
              <a:rPr lang="zh-CN" altLang="zh-CN" sz="1400" dirty="0" smtClean="0">
                <a:solidFill>
                  <a:schemeClr val="bg1"/>
                </a:solidFill>
                <a:latin typeface="微软雅黑" panose="020B0503020204020204" pitchFamily="34" charset="-122"/>
                <a:ea typeface="微软雅黑" panose="020B0503020204020204" pitchFamily="34" charset="-122"/>
              </a:rPr>
              <a:t>性</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kumimoji="0" lang="en-US" altLang="zh-CN" sz="1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120650" marR="0" lvl="0" indent="-120650" defTabSz="914400" eaLnBrk="1" fontAlgn="auto" latinLnBrk="0" hangingPunct="1">
              <a:lnSpc>
                <a:spcPct val="100000"/>
              </a:lnSpc>
              <a:spcBef>
                <a:spcPct val="50000"/>
              </a:spcBef>
              <a:spcAft>
                <a:spcPts val="0"/>
              </a:spcAft>
              <a:buClrTx/>
              <a:buSzTx/>
              <a:buFontTx/>
              <a:buChar char="•"/>
              <a:tabLst/>
              <a:defRPr/>
            </a:pPr>
            <a:endParaRPr lang="en-US" altLang="zh-CN" sz="1400" b="1" kern="0" dirty="0">
              <a:solidFill>
                <a:srgbClr val="DCFCDE"/>
              </a:solidFill>
              <a:ea typeface="宋体" pitchFamily="2" charset="-122"/>
            </a:endParaRPr>
          </a:p>
          <a:p>
            <a:pPr>
              <a:spcBef>
                <a:spcPct val="50000"/>
              </a:spcBef>
              <a:buFontTx/>
              <a:buChar char="•"/>
            </a:pPr>
            <a:r>
              <a:rPr lang="zh-CN" altLang="zh-CN" sz="1400" dirty="0" smtClean="0">
                <a:solidFill>
                  <a:schemeClr val="bg1"/>
                </a:solidFill>
                <a:latin typeface="微软雅黑" panose="020B0503020204020204" pitchFamily="34" charset="-122"/>
                <a:ea typeface="微软雅黑" panose="020B0503020204020204" pitchFamily="34" charset="-122"/>
              </a:rPr>
              <a:t>交换式</a:t>
            </a:r>
            <a:r>
              <a:rPr lang="zh-CN" altLang="zh-CN" sz="1400" dirty="0">
                <a:solidFill>
                  <a:schemeClr val="bg1"/>
                </a:solidFill>
                <a:latin typeface="微软雅黑" panose="020B0503020204020204" pitchFamily="34" charset="-122"/>
                <a:ea typeface="微软雅黑" panose="020B0503020204020204" pitchFamily="34" charset="-122"/>
              </a:rPr>
              <a:t>以太网技术</a:t>
            </a:r>
          </a:p>
          <a:p>
            <a:pPr lvl="0">
              <a:spcBef>
                <a:spcPct val="50000"/>
              </a:spcBef>
              <a:buFontTx/>
              <a:buChar char="•"/>
            </a:pPr>
            <a:r>
              <a:rPr lang="zh-CN" altLang="en-US" sz="1400" kern="0" dirty="0" smtClean="0">
                <a:solidFill>
                  <a:schemeClr val="bg1"/>
                </a:solidFill>
                <a:latin typeface="微软雅黑" panose="020B0503020204020204" pitchFamily="34" charset="-122"/>
                <a:ea typeface="微软雅黑" panose="020B0503020204020204" pitchFamily="34" charset="-122"/>
              </a:rPr>
              <a:t>虚拟</a:t>
            </a:r>
            <a:r>
              <a:rPr lang="zh-CN" altLang="en-US" sz="1400" kern="0" dirty="0">
                <a:solidFill>
                  <a:schemeClr val="bg1"/>
                </a:solidFill>
                <a:latin typeface="微软雅黑" panose="020B0503020204020204" pitchFamily="34" charset="-122"/>
                <a:ea typeface="微软雅黑" panose="020B0503020204020204" pitchFamily="34" charset="-122"/>
              </a:rPr>
              <a:t>局域网</a:t>
            </a:r>
            <a:r>
              <a:rPr lang="zh-CN" altLang="en-US" sz="1400" kern="0" dirty="0" smtClean="0">
                <a:solidFill>
                  <a:schemeClr val="bg1"/>
                </a:solidFill>
                <a:latin typeface="微软雅黑" panose="020B0503020204020204" pitchFamily="34" charset="-122"/>
                <a:ea typeface="微软雅黑" panose="020B0503020204020204" pitchFamily="34" charset="-122"/>
              </a:rPr>
              <a:t>技术</a:t>
            </a:r>
            <a:endParaRPr lang="en-US" altLang="zh-CN" sz="1400" kern="0" dirty="0" smtClean="0">
              <a:solidFill>
                <a:schemeClr val="bg1"/>
              </a:solidFill>
              <a:latin typeface="微软雅黑" panose="020B0503020204020204" pitchFamily="34" charset="-122"/>
              <a:ea typeface="微软雅黑" panose="020B0503020204020204" pitchFamily="34" charset="-122"/>
            </a:endParaRPr>
          </a:p>
          <a:p>
            <a:pPr>
              <a:spcBef>
                <a:spcPct val="50000"/>
              </a:spcBef>
              <a:buFontTx/>
              <a:buChar char="•"/>
            </a:pPr>
            <a:r>
              <a:rPr lang="zh-CN" altLang="zh-CN" sz="1400" dirty="0">
                <a:solidFill>
                  <a:schemeClr val="bg1"/>
                </a:solidFill>
                <a:latin typeface="微软雅黑" panose="020B0503020204020204" pitchFamily="34" charset="-122"/>
                <a:ea typeface="微软雅黑" panose="020B0503020204020204" pitchFamily="34" charset="-122"/>
              </a:rPr>
              <a:t>信息优先级技术</a:t>
            </a:r>
          </a:p>
          <a:p>
            <a:pPr>
              <a:spcBef>
                <a:spcPct val="50000"/>
              </a:spcBef>
              <a:buFontTx/>
              <a:buChar char="•"/>
            </a:pPr>
            <a:r>
              <a:rPr lang="zh-CN" altLang="zh-CN" sz="1400" dirty="0">
                <a:solidFill>
                  <a:schemeClr val="bg1"/>
                </a:solidFill>
                <a:latin typeface="微软雅黑" panose="020B0503020204020204" pitchFamily="34" charset="-122"/>
                <a:ea typeface="微软雅黑" panose="020B0503020204020204" pitchFamily="34" charset="-122"/>
              </a:rPr>
              <a:t>快速生成树协议</a:t>
            </a:r>
          </a:p>
          <a:p>
            <a:pPr lvl="0">
              <a:spcBef>
                <a:spcPct val="50000"/>
              </a:spcBef>
              <a:buFontTx/>
              <a:buChar char="•"/>
            </a:pPr>
            <a:endParaRPr kumimoji="0" lang="en-US" altLang="zh-CN" sz="1400" b="1" i="0" u="none" strike="noStrike" kern="0" cap="none" spc="0" normalizeH="0" baseline="0" noProof="0" dirty="0" smtClean="0">
              <a:ln>
                <a:noFill/>
              </a:ln>
              <a:solidFill>
                <a:srgbClr val="DCFCDE"/>
              </a:solidFill>
              <a:effectLst/>
              <a:uLnTx/>
              <a:uFillTx/>
              <a:latin typeface="Arial" pitchFamily="34" charset="0"/>
              <a:ea typeface="宋体" pitchFamily="2" charset="-122"/>
              <a:cs typeface="Arial" pitchFamily="34" charset="0"/>
            </a:endParaRPr>
          </a:p>
        </p:txBody>
      </p:sp>
      <p:sp>
        <p:nvSpPr>
          <p:cNvPr id="46" name="Text Box 14"/>
          <p:cNvSpPr txBox="1">
            <a:spLocks noChangeArrowheads="1"/>
          </p:cNvSpPr>
          <p:nvPr/>
        </p:nvSpPr>
        <p:spPr bwMode="gray">
          <a:xfrm>
            <a:off x="5080563" y="3068960"/>
            <a:ext cx="2452462" cy="3431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lvl="0" indent="0">
              <a:spcBef>
                <a:spcPct val="50000"/>
              </a:spcBef>
            </a:pPr>
            <a:r>
              <a:rPr lang="zh-CN" altLang="zh-CN" sz="1400" dirty="0" smtClean="0">
                <a:solidFill>
                  <a:schemeClr val="bg1"/>
                </a:solidFill>
                <a:latin typeface="微软雅黑" panose="020B0503020204020204" pitchFamily="34" charset="-122"/>
                <a:ea typeface="微软雅黑" panose="020B0503020204020204" pitchFamily="34" charset="-122"/>
              </a:rPr>
              <a:t>可靠性是智能变电站通信网络设计的重要指标之一，智能变电站通信网络的可靠性取决于通信网络结构、设备和软件可靠性。网络冗余方案是提高智能变电站通信网络可靠性的重要方法。</a:t>
            </a:r>
            <a:r>
              <a:rPr lang="zh-CN" altLang="zh-CN" sz="1400" dirty="0">
                <a:solidFill>
                  <a:schemeClr val="bg1"/>
                </a:solidFill>
                <a:latin typeface="微软雅黑" panose="020B0503020204020204" pitchFamily="34" charset="-122"/>
                <a:ea typeface="微软雅黑" panose="020B0503020204020204" pitchFamily="34" charset="-122"/>
              </a:rPr>
              <a:t>在</a:t>
            </a:r>
            <a:r>
              <a:rPr lang="en-US" altLang="zh-CN" sz="1400" dirty="0">
                <a:solidFill>
                  <a:schemeClr val="bg1"/>
                </a:solidFill>
                <a:latin typeface="微软雅黑" panose="020B0503020204020204" pitchFamily="34" charset="-122"/>
                <a:ea typeface="微软雅黑" panose="020B0503020204020204" pitchFamily="34" charset="-122"/>
              </a:rPr>
              <a:t>IEC 61850</a:t>
            </a:r>
            <a:r>
              <a:rPr lang="zh-CN" altLang="zh-CN" sz="1400" dirty="0">
                <a:solidFill>
                  <a:schemeClr val="bg1"/>
                </a:solidFill>
                <a:latin typeface="微软雅黑" panose="020B0503020204020204" pitchFamily="34" charset="-122"/>
                <a:ea typeface="微软雅黑" panose="020B0503020204020204" pitchFamily="34" charset="-122"/>
              </a:rPr>
              <a:t>中提出，将采纳</a:t>
            </a:r>
            <a:r>
              <a:rPr lang="en-US" altLang="zh-CN" sz="1400" dirty="0">
                <a:solidFill>
                  <a:schemeClr val="bg1"/>
                </a:solidFill>
                <a:latin typeface="微软雅黑" panose="020B0503020204020204" pitchFamily="34" charset="-122"/>
                <a:ea typeface="微软雅黑" panose="020B0503020204020204" pitchFamily="34" charset="-122"/>
              </a:rPr>
              <a:t>IEC 62439</a:t>
            </a:r>
            <a:r>
              <a:rPr lang="zh-CN" altLang="zh-CN" sz="1400" dirty="0">
                <a:solidFill>
                  <a:schemeClr val="bg1"/>
                </a:solidFill>
                <a:latin typeface="微软雅黑" panose="020B0503020204020204" pitchFamily="34" charset="-122"/>
                <a:ea typeface="微软雅黑" panose="020B0503020204020204" pitchFamily="34" charset="-122"/>
              </a:rPr>
              <a:t>推荐的网络冗余方案，提高变电站自动化系统通信网络的</a:t>
            </a:r>
            <a:r>
              <a:rPr lang="zh-CN" altLang="zh-CN" sz="1400" dirty="0" smtClean="0">
                <a:solidFill>
                  <a:schemeClr val="bg1"/>
                </a:solidFill>
                <a:latin typeface="微软雅黑" panose="020B0503020204020204" pitchFamily="34" charset="-122"/>
                <a:ea typeface="微软雅黑" panose="020B0503020204020204" pitchFamily="34" charset="-122"/>
              </a:rPr>
              <a:t>可靠性</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kumimoji="0" lang="en-US" altLang="zh-CN" sz="1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50000"/>
              </a:spcBef>
              <a:spcAft>
                <a:spcPts val="0"/>
              </a:spcAft>
              <a:buClrTx/>
              <a:buSzTx/>
              <a:tabLst/>
              <a:defRPr/>
            </a:pPr>
            <a:endParaRPr kumimoji="0" lang="en-US" altLang="zh-CN" sz="1400" b="1" i="0" u="none" strike="noStrike" kern="0" cap="none" spc="0" normalizeH="0" baseline="0" noProof="0" dirty="0" smtClean="0">
              <a:ln>
                <a:noFill/>
              </a:ln>
              <a:solidFill>
                <a:srgbClr val="DCFCDE"/>
              </a:solidFill>
              <a:effectLst/>
              <a:uLnTx/>
              <a:uFillTx/>
              <a:latin typeface="Arial" pitchFamily="34" charset="0"/>
              <a:ea typeface="宋体" pitchFamily="2" charset="-122"/>
              <a:cs typeface="Arial" pitchFamily="34" charset="0"/>
            </a:endParaRPr>
          </a:p>
          <a:p>
            <a:pPr lvl="0">
              <a:spcBef>
                <a:spcPct val="50000"/>
              </a:spcBef>
              <a:buFontTx/>
              <a:buChar char="•"/>
            </a:pPr>
            <a:r>
              <a:rPr lang="zh-CN" altLang="en-US" sz="1400" kern="0" dirty="0" smtClean="0">
                <a:solidFill>
                  <a:schemeClr val="bg1"/>
                </a:solidFill>
                <a:latin typeface="微软雅黑" panose="020B0503020204020204" pitchFamily="34" charset="-122"/>
                <a:ea typeface="微软雅黑" panose="020B0503020204020204" pitchFamily="34" charset="-122"/>
              </a:rPr>
              <a:t>并行</a:t>
            </a:r>
            <a:r>
              <a:rPr lang="zh-CN" altLang="en-US" sz="1400" kern="0" dirty="0">
                <a:solidFill>
                  <a:schemeClr val="bg1"/>
                </a:solidFill>
                <a:latin typeface="微软雅黑" panose="020B0503020204020204" pitchFamily="34" charset="-122"/>
                <a:ea typeface="微软雅黑" panose="020B0503020204020204" pitchFamily="34" charset="-122"/>
              </a:rPr>
              <a:t>冗余</a:t>
            </a:r>
            <a:r>
              <a:rPr lang="zh-CN" altLang="en-US" sz="1400" kern="0" dirty="0" smtClean="0">
                <a:solidFill>
                  <a:schemeClr val="bg1"/>
                </a:solidFill>
                <a:latin typeface="微软雅黑" panose="020B0503020204020204" pitchFamily="34" charset="-122"/>
                <a:ea typeface="微软雅黑" panose="020B0503020204020204" pitchFamily="34" charset="-122"/>
              </a:rPr>
              <a:t>网络协议</a:t>
            </a:r>
            <a:endParaRPr lang="en-US" altLang="zh-CN" sz="1400" kern="0" dirty="0" smtClean="0">
              <a:solidFill>
                <a:schemeClr val="bg1"/>
              </a:solidFill>
              <a:latin typeface="微软雅黑" panose="020B0503020204020204" pitchFamily="34" charset="-122"/>
              <a:ea typeface="微软雅黑" panose="020B0503020204020204" pitchFamily="34" charset="-122"/>
            </a:endParaRPr>
          </a:p>
          <a:p>
            <a:pPr>
              <a:spcBef>
                <a:spcPct val="50000"/>
              </a:spcBef>
              <a:buFontTx/>
              <a:buChar char="•"/>
            </a:pPr>
            <a:r>
              <a:rPr lang="zh-CN" altLang="zh-CN" sz="1400" dirty="0">
                <a:solidFill>
                  <a:schemeClr val="bg1"/>
                </a:solidFill>
                <a:latin typeface="微软雅黑" panose="020B0503020204020204" pitchFamily="34" charset="-122"/>
                <a:ea typeface="微软雅黑" panose="020B0503020204020204" pitchFamily="34" charset="-122"/>
              </a:rPr>
              <a:t>高可用无缝环网</a:t>
            </a:r>
            <a:r>
              <a:rPr lang="zh-CN" altLang="zh-CN" sz="1400" dirty="0" smtClean="0">
                <a:solidFill>
                  <a:schemeClr val="bg1"/>
                </a:solidFill>
                <a:latin typeface="微软雅黑" panose="020B0503020204020204" pitchFamily="34" charset="-122"/>
                <a:ea typeface="微软雅黑" panose="020B0503020204020204" pitchFamily="34" charset="-122"/>
              </a:rPr>
              <a:t>协议</a:t>
            </a:r>
            <a:endParaRPr kumimoji="0" lang="en-US" altLang="zh-CN" sz="1400" b="1" i="0" u="none" strike="noStrike" kern="0" cap="none" spc="0" normalizeH="0" baseline="0" noProof="0" dirty="0" smtClean="0">
              <a:ln>
                <a:noFill/>
              </a:ln>
              <a:solidFill>
                <a:srgbClr val="DCFCDE"/>
              </a:solidFill>
              <a:effectLst/>
              <a:uLnTx/>
              <a:uFillTx/>
              <a:latin typeface="Arial" pitchFamily="34" charset="0"/>
              <a:ea typeface="宋体" pitchFamily="2" charset="-122"/>
              <a:cs typeface="Arial" pitchFamily="34" charset="0"/>
            </a:endParaRPr>
          </a:p>
        </p:txBody>
      </p:sp>
      <p:sp>
        <p:nvSpPr>
          <p:cNvPr id="3" name="矩形 2"/>
          <p:cNvSpPr/>
          <p:nvPr/>
        </p:nvSpPr>
        <p:spPr>
          <a:xfrm>
            <a:off x="1979712" y="2204864"/>
            <a:ext cx="877163" cy="369332"/>
          </a:xfrm>
          <a:prstGeom prst="rect">
            <a:avLst/>
          </a:prstGeom>
        </p:spPr>
        <p:txBody>
          <a:bodyPr wrap="none">
            <a:spAutoFit/>
          </a:bodyPr>
          <a:lstStyle/>
          <a:p>
            <a:pPr lvl="0"/>
            <a:r>
              <a:rPr lang="zh-CN" altLang="zh-CN" b="1" dirty="0">
                <a:solidFill>
                  <a:srgbClr val="FF0000"/>
                </a:solidFill>
                <a:latin typeface="微软雅黑" panose="020B0503020204020204" pitchFamily="34" charset="-122"/>
                <a:ea typeface="微软雅黑" panose="020B0503020204020204" pitchFamily="34" charset="-122"/>
              </a:rPr>
              <a:t>实时性</a:t>
            </a:r>
          </a:p>
        </p:txBody>
      </p:sp>
      <p:sp>
        <p:nvSpPr>
          <p:cNvPr id="73" name="矩形 72"/>
          <p:cNvSpPr/>
          <p:nvPr/>
        </p:nvSpPr>
        <p:spPr>
          <a:xfrm>
            <a:off x="5871544" y="2220220"/>
            <a:ext cx="877163" cy="369332"/>
          </a:xfrm>
          <a:prstGeom prst="rect">
            <a:avLst/>
          </a:prstGeom>
        </p:spPr>
        <p:txBody>
          <a:bodyPr wrap="none">
            <a:spAutoFit/>
          </a:bodyPr>
          <a:lstStyle/>
          <a:p>
            <a:pPr lvl="0"/>
            <a:r>
              <a:rPr lang="zh-CN" altLang="zh-CN" b="1" dirty="0">
                <a:solidFill>
                  <a:srgbClr val="FF0000"/>
                </a:solidFill>
                <a:latin typeface="微软雅黑" panose="020B0503020204020204" pitchFamily="34" charset="-122"/>
                <a:ea typeface="微软雅黑" panose="020B0503020204020204" pitchFamily="34" charset="-122"/>
              </a:rPr>
              <a:t>可靠性</a:t>
            </a:r>
          </a:p>
        </p:txBody>
      </p:sp>
    </p:spTree>
    <p:extLst>
      <p:ext uri="{BB962C8B-B14F-4D97-AF65-F5344CB8AC3E}">
        <p14:creationId xmlns:p14="http://schemas.microsoft.com/office/powerpoint/2010/main" val="26956468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5866466"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8 </a:t>
            </a:r>
            <a:r>
              <a:rPr lang="zh-CN" altLang="en-US" sz="2800" b="1" dirty="0" smtClean="0">
                <a:solidFill>
                  <a:schemeClr val="bg1"/>
                </a:solidFill>
                <a:latin typeface="微软雅黑" pitchFamily="34" charset="-122"/>
                <a:ea typeface="微软雅黑" pitchFamily="34" charset="-122"/>
              </a:rPr>
              <a:t>站</a:t>
            </a:r>
            <a:r>
              <a:rPr lang="zh-CN" altLang="en-US" sz="2800" b="1" dirty="0">
                <a:solidFill>
                  <a:schemeClr val="bg1"/>
                </a:solidFill>
                <a:latin typeface="微软雅黑" pitchFamily="34" charset="-122"/>
                <a:ea typeface="微软雅黑" pitchFamily="34" charset="-122"/>
              </a:rPr>
              <a:t>内通信网络及信息安全</a:t>
            </a:r>
            <a:endParaRPr lang="zh-CN" altLang="en-US" sz="2800" b="1" dirty="0" smtClean="0">
              <a:solidFill>
                <a:schemeClr val="bg1"/>
              </a:solidFill>
              <a:latin typeface="微软雅黑" pitchFamily="34" charset="-122"/>
              <a:ea typeface="微软雅黑" pitchFamily="34" charset="-122"/>
            </a:endParaRPr>
          </a:p>
        </p:txBody>
      </p:sp>
      <p:sp>
        <p:nvSpPr>
          <p:cNvPr id="2" name="矩形 1"/>
          <p:cNvSpPr/>
          <p:nvPr/>
        </p:nvSpPr>
        <p:spPr>
          <a:xfrm>
            <a:off x="251520" y="1124744"/>
            <a:ext cx="8568952" cy="2308324"/>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IEC </a:t>
            </a:r>
            <a:r>
              <a:rPr lang="en-US" altLang="zh-CN" sz="1600" dirty="0">
                <a:latin typeface="微软雅黑" panose="020B0503020204020204" pitchFamily="34" charset="-122"/>
                <a:ea typeface="微软雅黑" panose="020B0503020204020204" pitchFamily="34" charset="-122"/>
              </a:rPr>
              <a:t>61850</a:t>
            </a:r>
            <a:r>
              <a:rPr lang="zh-CN" altLang="zh-CN" sz="1600" dirty="0">
                <a:latin typeface="微软雅黑" panose="020B0503020204020204" pitchFamily="34" charset="-122"/>
                <a:ea typeface="微软雅黑" panose="020B0503020204020204" pitchFamily="34" charset="-122"/>
              </a:rPr>
              <a:t>标准的制定与应用在一定程度上提高了智能变电站系统间的互操作性，但它的开放性也给电力系统带来了安全威胁。</a:t>
            </a:r>
            <a:r>
              <a:rPr lang="en-US" altLang="zh-CN" sz="1600" dirty="0">
                <a:latin typeface="微软雅黑" panose="020B0503020204020204" pitchFamily="34" charset="-122"/>
                <a:ea typeface="微软雅黑" panose="020B0503020204020204" pitchFamily="34" charset="-122"/>
              </a:rPr>
              <a:t>IEC 61850</a:t>
            </a:r>
            <a:r>
              <a:rPr lang="zh-CN" altLang="zh-CN" sz="1600" dirty="0">
                <a:latin typeface="微软雅黑" panose="020B0503020204020204" pitchFamily="34" charset="-122"/>
                <a:ea typeface="微软雅黑" panose="020B0503020204020204" pitchFamily="34" charset="-122"/>
              </a:rPr>
              <a:t>并未对通信网络系统的安全性作出相应的规定</a:t>
            </a:r>
            <a:r>
              <a:rPr lang="zh-CN" altLang="en-US"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为满足电力系统通信网络信息安全的防护要求，国际电工委员会进行了安全标准</a:t>
            </a:r>
            <a:r>
              <a:rPr lang="en-US" altLang="zh-CN" sz="1600" dirty="0">
                <a:latin typeface="微软雅黑" panose="020B0503020204020204" pitchFamily="34" charset="-122"/>
                <a:ea typeface="微软雅黑" panose="020B0503020204020204" pitchFamily="34" charset="-122"/>
              </a:rPr>
              <a:t>IEC 62351</a:t>
            </a:r>
            <a:r>
              <a:rPr lang="zh-CN" altLang="zh-CN" sz="1600" dirty="0">
                <a:latin typeface="微软雅黑" panose="020B0503020204020204" pitchFamily="34" charset="-122"/>
                <a:ea typeface="微软雅黑" panose="020B0503020204020204" pitchFamily="34" charset="-122"/>
              </a:rPr>
              <a:t>的编制。</a:t>
            </a:r>
            <a:r>
              <a:rPr lang="en-US" altLang="zh-CN" sz="1600" dirty="0">
                <a:latin typeface="微软雅黑" panose="020B0503020204020204" pitchFamily="34" charset="-122"/>
                <a:ea typeface="微软雅黑" panose="020B0503020204020204" pitchFamily="34" charset="-122"/>
              </a:rPr>
              <a:t>IEC 62351</a:t>
            </a:r>
            <a:r>
              <a:rPr lang="zh-CN" altLang="zh-CN" sz="1600" dirty="0">
                <a:latin typeface="微软雅黑" panose="020B0503020204020204" pitchFamily="34" charset="-122"/>
                <a:ea typeface="微软雅黑" panose="020B0503020204020204" pitchFamily="34" charset="-122"/>
              </a:rPr>
              <a:t>作为专门的信息安全协议，明确定义了传输层安全协议。规定的信息安全是指信息在产生、传输、使用和存储的过程中不被泄露或者破坏，保证信息的保密性、完整性、可用性及确定性</a:t>
            </a:r>
            <a:r>
              <a:rPr lang="zh-CN" altLang="en-US"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针对智能变电站一系列安全问题，</a:t>
            </a:r>
            <a:r>
              <a:rPr lang="zh-CN" altLang="zh-CN" sz="1600" dirty="0" smtClean="0">
                <a:latin typeface="微软雅黑" panose="020B0503020204020204" pitchFamily="34" charset="-122"/>
                <a:ea typeface="微软雅黑" panose="020B0503020204020204" pitchFamily="34" charset="-122"/>
              </a:rPr>
              <a:t>我们采取</a:t>
            </a:r>
            <a:r>
              <a:rPr lang="zh-CN" altLang="zh-CN" sz="1600" dirty="0">
                <a:latin typeface="微软雅黑" panose="020B0503020204020204" pitchFamily="34" charset="-122"/>
                <a:ea typeface="微软雅黑" panose="020B0503020204020204" pitchFamily="34" charset="-122"/>
              </a:rPr>
              <a:t>以下几种安全措施：</a:t>
            </a:r>
            <a:endParaRPr lang="zh-CN" altLang="en-US" sz="1600" dirty="0">
              <a:latin typeface="微软雅黑" panose="020B0503020204020204" pitchFamily="34" charset="-122"/>
              <a:ea typeface="微软雅黑" panose="020B0503020204020204" pitchFamily="34" charset="-122"/>
            </a:endParaRPr>
          </a:p>
        </p:txBody>
      </p:sp>
      <p:sp>
        <p:nvSpPr>
          <p:cNvPr id="4" name="Rectangle 3"/>
          <p:cNvSpPr>
            <a:spLocks noChangeArrowheads="1"/>
          </p:cNvSpPr>
          <p:nvPr/>
        </p:nvSpPr>
        <p:spPr bwMode="ltGray">
          <a:xfrm>
            <a:off x="1835696" y="3691944"/>
            <a:ext cx="2021681" cy="1122210"/>
          </a:xfrm>
          <a:prstGeom prst="rect">
            <a:avLst/>
          </a:prstGeom>
          <a:gradFill rotWithShape="1">
            <a:gsLst>
              <a:gs pos="0">
                <a:srgbClr val="8F038F"/>
              </a:gs>
              <a:gs pos="100000">
                <a:srgbClr val="8F038F">
                  <a:gamma/>
                  <a:shade val="46275"/>
                  <a:invGamma/>
                </a:srgbClr>
              </a:gs>
            </a:gsLst>
            <a:lin ang="5400000" scaled="1"/>
          </a:gradFill>
          <a:ln>
            <a:noFill/>
          </a:ln>
          <a:effectLst/>
          <a:scene3d>
            <a:camera prst="legacyPerspectiveBottomRight"/>
            <a:lightRig rig="legacyFlat3" dir="b"/>
          </a:scene3d>
          <a:sp3d extrusionH="430200" prstMaterial="legacyMatte">
            <a:bevelT w="13500" h="13500" prst="angle"/>
            <a:bevelB w="13500" h="13500" prst="angle"/>
            <a:extrusionClr>
              <a:srgbClr val="8F038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7" name="Rectangle 5"/>
          <p:cNvSpPr>
            <a:spLocks noChangeArrowheads="1"/>
          </p:cNvSpPr>
          <p:nvPr/>
        </p:nvSpPr>
        <p:spPr bwMode="gray">
          <a:xfrm>
            <a:off x="4744021" y="3687922"/>
            <a:ext cx="2132235" cy="1126232"/>
          </a:xfrm>
          <a:prstGeom prst="rect">
            <a:avLst/>
          </a:prstGeom>
          <a:gradFill rotWithShape="1">
            <a:gsLst>
              <a:gs pos="0">
                <a:srgbClr val="5BBE4E"/>
              </a:gs>
              <a:gs pos="100000">
                <a:srgbClr val="5BBE4E">
                  <a:gamma/>
                  <a:shade val="46275"/>
                  <a:invGamma/>
                </a:srgb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rgbClr val="5BBE4E"/>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9" name="Rectangle 7"/>
          <p:cNvSpPr>
            <a:spLocks noChangeArrowheads="1"/>
          </p:cNvSpPr>
          <p:nvPr/>
        </p:nvSpPr>
        <p:spPr bwMode="gray">
          <a:xfrm>
            <a:off x="1835696" y="5290404"/>
            <a:ext cx="2020094" cy="1162932"/>
          </a:xfrm>
          <a:prstGeom prst="rect">
            <a:avLst/>
          </a:prstGeom>
          <a:gradFill rotWithShape="1">
            <a:gsLst>
              <a:gs pos="0">
                <a:srgbClr val="4AB1E4">
                  <a:gamma/>
                  <a:shade val="46275"/>
                  <a:invGamma/>
                </a:srgbClr>
              </a:gs>
              <a:gs pos="100000">
                <a:srgbClr val="4AB1E4"/>
              </a:gs>
            </a:gsLst>
            <a:lin ang="5400000" scaled="1"/>
          </a:gradFill>
          <a:ln>
            <a:noFill/>
          </a:ln>
          <a:effectLst/>
          <a:scene3d>
            <a:camera prst="legacyPerspectiveTopRight"/>
            <a:lightRig rig="legacyFlat3" dir="b"/>
          </a:scene3d>
          <a:sp3d extrusionH="430200" prstMaterial="legacyMatte">
            <a:bevelT w="13500" h="13500" prst="angle"/>
            <a:bevelB w="13500" h="13500" prst="angle"/>
            <a:extrusionClr>
              <a:srgbClr val="4AB1E4"/>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11" name="Rectangle 9"/>
          <p:cNvSpPr>
            <a:spLocks noChangeArrowheads="1"/>
          </p:cNvSpPr>
          <p:nvPr/>
        </p:nvSpPr>
        <p:spPr bwMode="gray">
          <a:xfrm>
            <a:off x="4748783" y="5291992"/>
            <a:ext cx="2127386" cy="1161188"/>
          </a:xfrm>
          <a:prstGeom prst="rect">
            <a:avLst/>
          </a:prstGeom>
          <a:gradFill rotWithShape="1">
            <a:gsLst>
              <a:gs pos="0">
                <a:srgbClr val="F77A1D">
                  <a:gamma/>
                  <a:shade val="46275"/>
                  <a:invGamma/>
                </a:srgbClr>
              </a:gs>
              <a:gs pos="100000">
                <a:srgbClr val="F77A1D"/>
              </a:gs>
            </a:gsLst>
            <a:lin ang="5400000" scaled="1"/>
          </a:gradFill>
          <a:ln>
            <a:noFill/>
          </a:ln>
          <a:effectLst/>
          <a:scene3d>
            <a:camera prst="legacyPerspectiveTopLeft"/>
            <a:lightRig rig="legacyFlat3" dir="b"/>
          </a:scene3d>
          <a:sp3d extrusionH="430200" prstMaterial="legacyMatte">
            <a:bevelT w="13500" h="13500" prst="angle"/>
            <a:bevelB w="13500" h="13500" prst="angle"/>
            <a:extrusionClr>
              <a:srgbClr val="F77A1D"/>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13" name="Text Box 11"/>
          <p:cNvSpPr txBox="1">
            <a:spLocks noChangeArrowheads="1"/>
          </p:cNvSpPr>
          <p:nvPr/>
        </p:nvSpPr>
        <p:spPr bwMode="gray">
          <a:xfrm>
            <a:off x="2129285" y="5466793"/>
            <a:ext cx="1303211" cy="77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sz="1200">
                <a:solidFill>
                  <a:srgbClr val="F8F8F8"/>
                </a:solidFill>
                <a:latin typeface="微软雅黑" panose="020B0503020204020204" pitchFamily="34" charset="-122"/>
                <a:ea typeface="微软雅黑" panose="020B0503020204020204" pitchFamily="34" charset="-122"/>
              </a:defRPr>
            </a:lvl1pPr>
          </a:lstStyle>
          <a:p>
            <a:r>
              <a:rPr lang="zh-CN" altLang="en-US" sz="1800" dirty="0" smtClean="0"/>
              <a:t>设置</a:t>
            </a:r>
            <a:r>
              <a:rPr lang="zh-CN" altLang="en-US" sz="1800" dirty="0"/>
              <a:t>虚拟专网技术</a:t>
            </a:r>
            <a:endParaRPr lang="zh-CN" altLang="zh-CN" sz="1800" dirty="0"/>
          </a:p>
        </p:txBody>
      </p:sp>
      <p:sp>
        <p:nvSpPr>
          <p:cNvPr id="14" name="Text Box 12"/>
          <p:cNvSpPr txBox="1">
            <a:spLocks noChangeArrowheads="1"/>
          </p:cNvSpPr>
          <p:nvPr/>
        </p:nvSpPr>
        <p:spPr bwMode="gray">
          <a:xfrm>
            <a:off x="1979712" y="4020983"/>
            <a:ext cx="1602359" cy="45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lnSpc>
                <a:spcPct val="130000"/>
              </a:lnSpc>
              <a:spcBef>
                <a:spcPct val="0"/>
              </a:spcBef>
              <a:spcAft>
                <a:spcPct val="0"/>
              </a:spcAft>
            </a:pPr>
            <a:r>
              <a:rPr lang="zh-CN" altLang="en-US" dirty="0" smtClean="0">
                <a:solidFill>
                  <a:srgbClr val="F8F8F8"/>
                </a:solidFill>
                <a:latin typeface="微软雅黑" panose="020B0503020204020204" pitchFamily="34" charset="-122"/>
                <a:ea typeface="微软雅黑" panose="020B0503020204020204" pitchFamily="34" charset="-122"/>
              </a:rPr>
              <a:t>数字签名</a:t>
            </a:r>
            <a:r>
              <a:rPr lang="zh-CN" altLang="en-US" dirty="0">
                <a:solidFill>
                  <a:srgbClr val="F8F8F8"/>
                </a:solidFill>
                <a:latin typeface="微软雅黑" panose="020B0503020204020204" pitchFamily="34" charset="-122"/>
                <a:ea typeface="微软雅黑" panose="020B0503020204020204" pitchFamily="34" charset="-122"/>
              </a:rPr>
              <a:t>技术</a:t>
            </a:r>
            <a:endParaRPr lang="en-US" altLang="zh-CN" dirty="0" smtClean="0">
              <a:solidFill>
                <a:srgbClr val="F8F8F8"/>
              </a:solidFill>
              <a:latin typeface="微软雅黑" panose="020B0503020204020204" pitchFamily="34" charset="-122"/>
              <a:ea typeface="微软雅黑" panose="020B0503020204020204" pitchFamily="34" charset="-122"/>
            </a:endParaRPr>
          </a:p>
        </p:txBody>
      </p:sp>
      <p:sp>
        <p:nvSpPr>
          <p:cNvPr id="15" name="Text Box 13"/>
          <p:cNvSpPr txBox="1">
            <a:spLocks noChangeArrowheads="1"/>
          </p:cNvSpPr>
          <p:nvPr/>
        </p:nvSpPr>
        <p:spPr bwMode="gray">
          <a:xfrm>
            <a:off x="5223887" y="3968718"/>
            <a:ext cx="1389472" cy="41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a:solidFill>
                  <a:srgbClr val="F8F8F8"/>
                </a:solidFill>
                <a:latin typeface="微软雅黑" panose="020B0503020204020204" pitchFamily="34" charset="-122"/>
                <a:ea typeface="微软雅黑" panose="020B0503020204020204" pitchFamily="34" charset="-122"/>
              </a:defRPr>
            </a:lvl1pPr>
          </a:lstStyle>
          <a:p>
            <a:r>
              <a:rPr lang="zh-CN" altLang="en-US" dirty="0"/>
              <a:t>加密技术</a:t>
            </a:r>
            <a:endParaRPr lang="zh-CN" altLang="zh-CN" dirty="0"/>
          </a:p>
        </p:txBody>
      </p:sp>
      <p:sp>
        <p:nvSpPr>
          <p:cNvPr id="16" name="Text Box 14"/>
          <p:cNvSpPr txBox="1">
            <a:spLocks noChangeArrowheads="1"/>
          </p:cNvSpPr>
          <p:nvPr/>
        </p:nvSpPr>
        <p:spPr bwMode="gray">
          <a:xfrm>
            <a:off x="5220072" y="5661821"/>
            <a:ext cx="1368152" cy="45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sz="1200">
                <a:solidFill>
                  <a:srgbClr val="F8F8F8"/>
                </a:solidFill>
                <a:latin typeface="微软雅黑" panose="020B0503020204020204" pitchFamily="34" charset="-122"/>
                <a:ea typeface="微软雅黑" panose="020B0503020204020204" pitchFamily="34" charset="-122"/>
              </a:defRPr>
            </a:lvl1pPr>
          </a:lstStyle>
          <a:p>
            <a:r>
              <a:rPr lang="zh-CN" altLang="en-US" sz="1800" dirty="0" smtClean="0"/>
              <a:t>防火墙</a:t>
            </a:r>
            <a:r>
              <a:rPr lang="zh-CN" altLang="en-US" sz="1800" dirty="0"/>
              <a:t>技术</a:t>
            </a:r>
            <a:endParaRPr lang="zh-CN" altLang="zh-CN" sz="1800" dirty="0"/>
          </a:p>
        </p:txBody>
      </p:sp>
      <p:grpSp>
        <p:nvGrpSpPr>
          <p:cNvPr id="17" name="Group 33"/>
          <p:cNvGrpSpPr>
            <a:grpSpLocks/>
          </p:cNvGrpSpPr>
          <p:nvPr/>
        </p:nvGrpSpPr>
        <p:grpSpPr bwMode="auto">
          <a:xfrm>
            <a:off x="3464372" y="4353382"/>
            <a:ext cx="1660525" cy="1612900"/>
            <a:chOff x="2457" y="2000"/>
            <a:chExt cx="901" cy="888"/>
          </a:xfrm>
        </p:grpSpPr>
        <p:pic>
          <p:nvPicPr>
            <p:cNvPr id="18" name="Picture 34"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2457" y="2000"/>
              <a:ext cx="901" cy="886"/>
            </a:xfrm>
            <a:prstGeom prst="rect">
              <a:avLst/>
            </a:prstGeom>
            <a:noFill/>
            <a:extLst>
              <a:ext uri="{909E8E84-426E-40DD-AFC4-6F175D3DCCD1}">
                <a14:hiddenFill xmlns:a14="http://schemas.microsoft.com/office/drawing/2010/main">
                  <a:solidFill>
                    <a:srgbClr val="FFFFFF"/>
                  </a:solidFill>
                </a14:hiddenFill>
              </a:ext>
            </a:extLst>
          </p:spPr>
        </p:pic>
        <p:sp>
          <p:nvSpPr>
            <p:cNvPr id="19" name="Oval 35"/>
            <p:cNvSpPr>
              <a:spLocks noChangeArrowheads="1"/>
            </p:cNvSpPr>
            <p:nvPr/>
          </p:nvSpPr>
          <p:spPr bwMode="gray">
            <a:xfrm>
              <a:off x="2457" y="2000"/>
              <a:ext cx="895" cy="888"/>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57150"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20" name="Freeform 36"/>
            <p:cNvSpPr>
              <a:spLocks/>
            </p:cNvSpPr>
            <p:nvPr/>
          </p:nvSpPr>
          <p:spPr bwMode="gray">
            <a:xfrm>
              <a:off x="2550" y="2018"/>
              <a:ext cx="703" cy="30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E2E1B7"/>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pPr fontAlgn="base">
                <a:spcBef>
                  <a:spcPct val="0"/>
                </a:spcBef>
                <a:spcAft>
                  <a:spcPct val="0"/>
                </a:spcAft>
              </a:pPr>
              <a:endParaRPr lang="zh-CN" altLang="en-US" smtClean="0">
                <a:solidFill>
                  <a:srgbClr val="080808"/>
                </a:solidFill>
                <a:latin typeface="Arial" charset="0"/>
              </a:endParaRPr>
            </a:p>
          </p:txBody>
        </p:sp>
        <p:grpSp>
          <p:nvGrpSpPr>
            <p:cNvPr id="21" name="Group 37"/>
            <p:cNvGrpSpPr>
              <a:grpSpLocks/>
            </p:cNvGrpSpPr>
            <p:nvPr/>
          </p:nvGrpSpPr>
          <p:grpSpPr bwMode="auto">
            <a:xfrm rot="-1297425" flipH="1" flipV="1">
              <a:off x="2525" y="2693"/>
              <a:ext cx="781" cy="188"/>
              <a:chOff x="2532" y="1051"/>
              <a:chExt cx="893" cy="246"/>
            </a:xfrm>
          </p:grpSpPr>
          <p:grpSp>
            <p:nvGrpSpPr>
              <p:cNvPr id="22" name="Group 38"/>
              <p:cNvGrpSpPr>
                <a:grpSpLocks/>
              </p:cNvGrpSpPr>
              <p:nvPr/>
            </p:nvGrpSpPr>
            <p:grpSpPr bwMode="auto">
              <a:xfrm>
                <a:off x="2532" y="1051"/>
                <a:ext cx="743" cy="185"/>
                <a:chOff x="1565" y="2568"/>
                <a:chExt cx="1118" cy="279"/>
              </a:xfrm>
            </p:grpSpPr>
            <p:sp>
              <p:nvSpPr>
                <p:cNvPr id="28" name="AutoShape 39"/>
                <p:cNvSpPr>
                  <a:spLocks noChangeArrowheads="1"/>
                </p:cNvSpPr>
                <p:nvPr/>
              </p:nvSpPr>
              <p:spPr bwMode="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29" name="AutoShape 40"/>
                <p:cNvSpPr>
                  <a:spLocks noChangeArrowheads="1"/>
                </p:cNvSpPr>
                <p:nvPr/>
              </p:nvSpPr>
              <p:spPr bwMode="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30" name="AutoShape 41"/>
                <p:cNvSpPr>
                  <a:spLocks noChangeArrowheads="1"/>
                </p:cNvSpPr>
                <p:nvPr/>
              </p:nvSpPr>
              <p:spPr bwMode="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31" name="AutoShape 42"/>
                <p:cNvSpPr>
                  <a:spLocks noChangeArrowheads="1"/>
                </p:cNvSpPr>
                <p:nvPr/>
              </p:nvSpPr>
              <p:spPr bwMode="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grpSp>
          <p:grpSp>
            <p:nvGrpSpPr>
              <p:cNvPr id="23" name="Group 43"/>
              <p:cNvGrpSpPr>
                <a:grpSpLocks/>
              </p:cNvGrpSpPr>
              <p:nvPr/>
            </p:nvGrpSpPr>
            <p:grpSpPr bwMode="auto">
              <a:xfrm rot="1353540">
                <a:off x="2682" y="1111"/>
                <a:ext cx="743" cy="186"/>
                <a:chOff x="1565" y="2568"/>
                <a:chExt cx="1118" cy="279"/>
              </a:xfrm>
            </p:grpSpPr>
            <p:sp>
              <p:nvSpPr>
                <p:cNvPr id="24" name="AutoShape 44"/>
                <p:cNvSpPr>
                  <a:spLocks noChangeArrowheads="1"/>
                </p:cNvSpPr>
                <p:nvPr/>
              </p:nvSpPr>
              <p:spPr bwMode="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25" name="AutoShape 45"/>
                <p:cNvSpPr>
                  <a:spLocks noChangeArrowheads="1"/>
                </p:cNvSpPr>
                <p:nvPr/>
              </p:nvSpPr>
              <p:spPr bwMode="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26" name="AutoShape 46"/>
                <p:cNvSpPr>
                  <a:spLocks noChangeArrowheads="1"/>
                </p:cNvSpPr>
                <p:nvPr/>
              </p:nvSpPr>
              <p:spPr bwMode="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27" name="AutoShape 47"/>
                <p:cNvSpPr>
                  <a:spLocks noChangeArrowheads="1"/>
                </p:cNvSpPr>
                <p:nvPr/>
              </p:nvSpPr>
              <p:spPr bwMode="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grpSp>
        </p:grpSp>
      </p:grpSp>
      <p:sp>
        <p:nvSpPr>
          <p:cNvPr id="32" name="Text Box 48"/>
          <p:cNvSpPr txBox="1">
            <a:spLocks noChangeArrowheads="1"/>
          </p:cNvSpPr>
          <p:nvPr/>
        </p:nvSpPr>
        <p:spPr bwMode="gray">
          <a:xfrm>
            <a:off x="3643759" y="4958170"/>
            <a:ext cx="12890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zh-CN" altLang="en-US" sz="2000" b="1" dirty="0" smtClean="0">
                <a:solidFill>
                  <a:srgbClr val="FF0000"/>
                </a:solidFill>
                <a:latin typeface="微软雅黑" panose="020B0503020204020204" pitchFamily="34" charset="-122"/>
                <a:ea typeface="微软雅黑" panose="020B0503020204020204" pitchFamily="34" charset="-122"/>
              </a:rPr>
              <a:t>安全措施</a:t>
            </a:r>
            <a:endParaRPr lang="en-US" altLang="zh-CN" sz="2000" b="1" dirty="0" smtClean="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7576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graphicFrame>
        <p:nvGraphicFramePr>
          <p:cNvPr id="2" name="图示 1"/>
          <p:cNvGraphicFramePr/>
          <p:nvPr>
            <p:extLst>
              <p:ext uri="{D42A27DB-BD31-4B8C-83A1-F6EECF244321}">
                <p14:modId xmlns:p14="http://schemas.microsoft.com/office/powerpoint/2010/main" val="2162760611"/>
              </p:ext>
            </p:extLst>
          </p:nvPr>
        </p:nvGraphicFramePr>
        <p:xfrm>
          <a:off x="323528" y="1196752"/>
          <a:ext cx="8208912"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59275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252320" y="1340768"/>
            <a:ext cx="8352000" cy="2070182"/>
          </a:xfrm>
          <a:prstGeom prst="rect">
            <a:avLst/>
          </a:prstGeom>
        </p:spPr>
        <p:txBody>
          <a:bodyPr wrap="square">
            <a:spAutoFit/>
          </a:bodyPr>
          <a:lstStyle/>
          <a:p>
            <a:pPr indent="457200" algn="just">
              <a:lnSpc>
                <a:spcPct val="150000"/>
              </a:lnSpc>
              <a:spcBef>
                <a:spcPts val="600"/>
              </a:spcBef>
              <a:defRPr/>
            </a:pPr>
            <a:r>
              <a:rPr lang="zh-CN" altLang="en-US" sz="1400" dirty="0">
                <a:latin typeface="微软雅黑" pitchFamily="34" charset="-122"/>
                <a:ea typeface="微软雅黑" pitchFamily="34" charset="-122"/>
              </a:rPr>
              <a:t>变电站综合自动化系统是利用先进的计算机技术、现代电子技术、通信技术和信息处理技术等实现对变电站二次</a:t>
            </a:r>
            <a:r>
              <a:rPr lang="zh-CN" altLang="en-US" sz="1400" dirty="0" smtClean="0">
                <a:latin typeface="微软雅黑" pitchFamily="34" charset="-122"/>
                <a:ea typeface="微软雅黑" pitchFamily="34" charset="-122"/>
              </a:rPr>
              <a:t>设备的</a:t>
            </a:r>
            <a:r>
              <a:rPr lang="zh-CN" altLang="en-US" sz="1400" dirty="0">
                <a:latin typeface="微软雅黑" pitchFamily="34" charset="-122"/>
                <a:ea typeface="微软雅黑" pitchFamily="34" charset="-122"/>
              </a:rPr>
              <a:t>功能进行重新组合、优化设计，对变电站全部设备的运行情况执行监视、测量、控制和协调的一种综合性的自动化系统</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a:p>
            <a:pPr indent="457200" algn="just">
              <a:lnSpc>
                <a:spcPct val="150000"/>
              </a:lnSpc>
              <a:spcBef>
                <a:spcPts val="600"/>
              </a:spcBef>
              <a:defRPr/>
            </a:pPr>
            <a:r>
              <a:rPr lang="zh-CN" altLang="en-US" sz="1400" dirty="0" smtClean="0">
                <a:latin typeface="微软雅黑" pitchFamily="34" charset="-122"/>
                <a:ea typeface="微软雅黑" pitchFamily="34" charset="-122"/>
              </a:rPr>
              <a:t>该系统</a:t>
            </a:r>
            <a:r>
              <a:rPr lang="zh-CN" altLang="en-US" sz="1400" dirty="0">
                <a:latin typeface="微软雅黑" pitchFamily="34" charset="-122"/>
                <a:ea typeface="微软雅黑" pitchFamily="34" charset="-122"/>
              </a:rPr>
              <a:t>内各设备间通过相互交换信息、数据共享，来完成变电站运行监视和控制任务。变电站综合自动化替代了变电站常规二次设备，简化了变电站二次接线，是提高变电站安全稳定运行水平、降低运行维护成本、提高经济效益、向用户提供高质量电能的一项重要技术措施。</a:t>
            </a:r>
            <a:endParaRPr lang="zh-CN" altLang="en-US" sz="1400" dirty="0">
              <a:solidFill>
                <a:schemeClr val="tx1"/>
              </a:solidFill>
              <a:latin typeface="微软雅黑" pitchFamily="34" charset="-122"/>
              <a:ea typeface="微软雅黑" pitchFamily="34" charset="-122"/>
            </a:endParaRPr>
          </a:p>
        </p:txBody>
      </p:sp>
      <p:sp>
        <p:nvSpPr>
          <p:cNvPr id="6" name="圆角矩形 5"/>
          <p:cNvSpPr>
            <a:spLocks noChangeArrowheads="1"/>
          </p:cNvSpPr>
          <p:nvPr/>
        </p:nvSpPr>
        <p:spPr bwMode="auto">
          <a:xfrm>
            <a:off x="91828" y="1340767"/>
            <a:ext cx="8667659" cy="2070183"/>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9882" y="1124744"/>
            <a:ext cx="2319932" cy="355530"/>
            <a:chOff x="816" y="2304"/>
            <a:chExt cx="144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、综合</a:t>
              </a:r>
              <a:r>
                <a:rPr lang="zh-CN" altLang="en-US" b="1" dirty="0">
                  <a:latin typeface="微软雅黑" panose="020B0503020204020204" pitchFamily="34" charset="-122"/>
                  <a:ea typeface="微软雅黑" panose="020B0503020204020204" pitchFamily="34" charset="-122"/>
                </a:rPr>
                <a:t>自动化系统</a:t>
              </a:r>
            </a:p>
          </p:txBody>
        </p:sp>
      </p:grpSp>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bwMode="auto">
          <a:xfrm>
            <a:off x="1043607" y="3429000"/>
            <a:ext cx="6569637" cy="3384376"/>
          </a:xfrm>
          <a:prstGeom prst="rect">
            <a:avLst/>
          </a:prstGeom>
          <a:noFill/>
          <a:ln>
            <a:noFill/>
          </a:ln>
        </p:spPr>
      </p:pic>
    </p:spTree>
    <p:extLst>
      <p:ext uri="{BB962C8B-B14F-4D97-AF65-F5344CB8AC3E}">
        <p14:creationId xmlns:p14="http://schemas.microsoft.com/office/powerpoint/2010/main" val="26529384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252320" y="1470895"/>
            <a:ext cx="8352000" cy="1670073"/>
          </a:xfrm>
          <a:prstGeom prst="rect">
            <a:avLst/>
          </a:prstGeom>
        </p:spPr>
        <p:txBody>
          <a:bodyPr wrap="square">
            <a:spAutoFit/>
          </a:bodyPr>
          <a:lstStyle/>
          <a:p>
            <a:pPr indent="457200" algn="just">
              <a:lnSpc>
                <a:spcPct val="150000"/>
              </a:lnSpc>
              <a:spcBef>
                <a:spcPts val="600"/>
              </a:spcBef>
              <a:defRPr/>
            </a:pPr>
            <a:r>
              <a:rPr lang="zh-CN" altLang="en-US" sz="1400" dirty="0">
                <a:latin typeface="微软雅黑" pitchFamily="34" charset="-122"/>
                <a:ea typeface="微软雅黑" pitchFamily="34" charset="-122"/>
              </a:rPr>
              <a:t>输变电设备状态监测系统是实现输变电设备状态运行检修管理、提升输变电专业生产运行管理精益化水平的重要技术手段。系统通过各种传感器技术、广域通信技术和信息处理技术实现各类输变电设备运行状态的实时感知、监视预警、分析诊断和评估预测，建立统一输变电设备状态监测系统，规范各类输变电设备状态监测数据的接入，提供各种输变电设备状态信息的展示、预警、分析、诊断、评估和预测功能，并集中为其它相关系统提供状态监测数据，实现输变电设备状态的全面监测和状态运行</a:t>
            </a:r>
            <a:r>
              <a:rPr lang="zh-CN" altLang="en-US" sz="1400" dirty="0" smtClean="0">
                <a:latin typeface="微软雅黑" pitchFamily="34" charset="-122"/>
                <a:ea typeface="微软雅黑" pitchFamily="34" charset="-122"/>
              </a:rPr>
              <a:t>管理。</a:t>
            </a:r>
            <a:endParaRPr lang="zh-CN" altLang="en-US" sz="1400" dirty="0">
              <a:solidFill>
                <a:schemeClr val="tx1"/>
              </a:solidFill>
              <a:latin typeface="微软雅黑" pitchFamily="34" charset="-122"/>
              <a:ea typeface="微软雅黑" pitchFamily="34" charset="-122"/>
            </a:endParaRPr>
          </a:p>
        </p:txBody>
      </p:sp>
      <p:sp>
        <p:nvSpPr>
          <p:cNvPr id="6" name="圆角矩形 5"/>
          <p:cNvSpPr>
            <a:spLocks noChangeArrowheads="1"/>
          </p:cNvSpPr>
          <p:nvPr/>
        </p:nvSpPr>
        <p:spPr bwMode="auto">
          <a:xfrm>
            <a:off x="91828" y="1470894"/>
            <a:ext cx="8667659" cy="1670074"/>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9882" y="1196752"/>
            <a:ext cx="2545481"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、输变电状态监测系统</a:t>
              </a:r>
            </a:p>
          </p:txBody>
        </p:sp>
      </p:gr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179512" y="3212976"/>
            <a:ext cx="5022992" cy="3573016"/>
          </a:xfrm>
          <a:prstGeom prst="rect">
            <a:avLst/>
          </a:prstGeom>
          <a:noFill/>
        </p:spPr>
      </p:pic>
      <p:sp>
        <p:nvSpPr>
          <p:cNvPr id="3" name="矩形 2"/>
          <p:cNvSpPr/>
          <p:nvPr/>
        </p:nvSpPr>
        <p:spPr>
          <a:xfrm>
            <a:off x="5364088" y="3285677"/>
            <a:ext cx="3456384" cy="3383683"/>
          </a:xfrm>
          <a:prstGeom prst="rect">
            <a:avLst/>
          </a:prstGeom>
          <a:ln w="19050">
            <a:solidFill>
              <a:schemeClr val="tx2">
                <a:lumMod val="60000"/>
                <a:lumOff val="40000"/>
              </a:schemeClr>
            </a:solidFill>
          </a:ln>
        </p:spPr>
        <p:txBody>
          <a:bodyPr wrap="square">
            <a:spAutoFit/>
          </a:bodyPr>
          <a:lstStyle/>
          <a:p>
            <a:pPr>
              <a:lnSpc>
                <a:spcPct val="150000"/>
              </a:lnSpc>
            </a:pPr>
            <a:r>
              <a:rPr lang="en-US" altLang="zh-CN" sz="1200" dirty="0" smtClean="0">
                <a:latin typeface="微软雅黑" panose="020B0503020204020204" pitchFamily="34" charset="-122"/>
                <a:ea typeface="微软雅黑" panose="020B0503020204020204" pitchFamily="34" charset="-122"/>
              </a:rPr>
              <a:t>       </a:t>
            </a:r>
            <a:r>
              <a:rPr lang="zh-CN" altLang="zh-CN" sz="1200" dirty="0" smtClean="0">
                <a:latin typeface="微软雅黑" panose="020B0503020204020204" pitchFamily="34" charset="-122"/>
                <a:ea typeface="微软雅黑" panose="020B0503020204020204" pitchFamily="34" charset="-122"/>
              </a:rPr>
              <a:t>输</a:t>
            </a:r>
            <a:r>
              <a:rPr lang="zh-CN" altLang="zh-CN" sz="1200" dirty="0">
                <a:latin typeface="微软雅黑" panose="020B0503020204020204" pitchFamily="34" charset="-122"/>
                <a:ea typeface="微软雅黑" panose="020B0503020204020204" pitchFamily="34" charset="-122"/>
              </a:rPr>
              <a:t>变电设备状态监测系统进行两级部署，并在地市级部署状态信息接入控制</a:t>
            </a:r>
            <a:r>
              <a:rPr lang="zh-CN" altLang="zh-CN" sz="1200" dirty="0" smtClean="0">
                <a:latin typeface="微软雅黑" panose="020B0503020204020204" pitchFamily="34" charset="-122"/>
                <a:ea typeface="微软雅黑" panose="020B0503020204020204" pitchFamily="34" charset="-122"/>
              </a:rPr>
              <a:t>器</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CAC</a:t>
            </a:r>
            <a:r>
              <a:rPr lang="zh-CN" altLang="en-US"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各类状态监测传感器及监测代理（</a:t>
            </a:r>
            <a:r>
              <a:rPr lang="en-US" altLang="zh-CN" sz="1200" dirty="0">
                <a:latin typeface="微软雅黑" panose="020B0503020204020204" pitchFamily="34" charset="-122"/>
                <a:ea typeface="微软雅黑" panose="020B0503020204020204" pitchFamily="34" charset="-122"/>
              </a:rPr>
              <a:t>CMA</a:t>
            </a:r>
            <a:r>
              <a:rPr lang="zh-CN" altLang="zh-CN" sz="1200" dirty="0">
                <a:latin typeface="微软雅黑" panose="020B0503020204020204" pitchFamily="34" charset="-122"/>
                <a:ea typeface="微软雅黑" panose="020B0503020204020204" pitchFamily="34" charset="-122"/>
              </a:rPr>
              <a:t>）、以及用于视频</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图像监控的流媒体服务器和视频采集装置</a:t>
            </a:r>
            <a:r>
              <a:rPr lang="zh-CN" altLang="zh-CN"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a:t>
            </a:r>
            <a:r>
              <a:rPr lang="zh-CN" altLang="zh-CN" sz="1200" dirty="0" smtClean="0">
                <a:latin typeface="微软雅黑" panose="020B0503020204020204" pitchFamily="34" charset="-122"/>
                <a:ea typeface="微软雅黑" panose="020B0503020204020204" pitchFamily="34" charset="-122"/>
              </a:rPr>
              <a:t>在</a:t>
            </a:r>
            <a:r>
              <a:rPr lang="zh-CN" altLang="zh-CN" sz="1200" dirty="0">
                <a:latin typeface="微软雅黑" panose="020B0503020204020204" pitchFamily="34" charset="-122"/>
                <a:ea typeface="微软雅黑" panose="020B0503020204020204" pitchFamily="34" charset="-122"/>
              </a:rPr>
              <a:t>站内分布的各类变电设备状态监测</a:t>
            </a:r>
            <a:r>
              <a:rPr lang="zh-CN" altLang="zh-CN" sz="1200" dirty="0" smtClean="0">
                <a:latin typeface="微软雅黑" panose="020B0503020204020204" pitchFamily="34" charset="-122"/>
                <a:ea typeface="微软雅黑" panose="020B0503020204020204" pitchFamily="34" charset="-122"/>
              </a:rPr>
              <a:t>传感器或</a:t>
            </a:r>
            <a:r>
              <a:rPr lang="zh-CN" altLang="zh-CN" sz="1200" dirty="0">
                <a:latin typeface="微软雅黑" panose="020B0503020204020204" pitchFamily="34" charset="-122"/>
                <a:ea typeface="微软雅黑" panose="020B0503020204020204" pitchFamily="34" charset="-122"/>
              </a:rPr>
              <a:t>变电</a:t>
            </a:r>
            <a:r>
              <a:rPr lang="en-US" altLang="zh-CN" sz="1200" dirty="0">
                <a:latin typeface="微软雅黑" panose="020B0503020204020204" pitchFamily="34" charset="-122"/>
                <a:ea typeface="微软雅黑" panose="020B0503020204020204" pitchFamily="34" charset="-122"/>
              </a:rPr>
              <a:t>CMA</a:t>
            </a:r>
            <a:r>
              <a:rPr lang="zh-CN" altLang="zh-CN" sz="1200" dirty="0">
                <a:latin typeface="微软雅黑" panose="020B0503020204020204" pitchFamily="34" charset="-122"/>
                <a:ea typeface="微软雅黑" panose="020B0503020204020204" pitchFamily="34" charset="-122"/>
              </a:rPr>
              <a:t>通过标准方式接入本站</a:t>
            </a:r>
            <a:r>
              <a:rPr lang="en-US" altLang="zh-CN" sz="1200" dirty="0">
                <a:latin typeface="微软雅黑" panose="020B0503020204020204" pitchFamily="34" charset="-122"/>
                <a:ea typeface="微软雅黑" panose="020B0503020204020204" pitchFamily="34" charset="-122"/>
              </a:rPr>
              <a:t>CAC</a:t>
            </a:r>
            <a:r>
              <a:rPr lang="zh-CN" altLang="zh-CN" sz="1200" dirty="0">
                <a:latin typeface="微软雅黑" panose="020B0503020204020204" pitchFamily="34" charset="-122"/>
                <a:ea typeface="微软雅黑" panose="020B0503020204020204" pitchFamily="34" charset="-122"/>
              </a:rPr>
              <a:t>，然后通过本站</a:t>
            </a:r>
            <a:r>
              <a:rPr lang="en-US" altLang="zh-CN" sz="1200" dirty="0">
                <a:latin typeface="微软雅黑" panose="020B0503020204020204" pitchFamily="34" charset="-122"/>
                <a:ea typeface="微软雅黑" panose="020B0503020204020204" pitchFamily="34" charset="-122"/>
              </a:rPr>
              <a:t>CAC</a:t>
            </a:r>
            <a:r>
              <a:rPr lang="zh-CN" altLang="zh-CN" sz="1200" dirty="0">
                <a:latin typeface="微软雅黑" panose="020B0503020204020204" pitchFamily="34" charset="-122"/>
                <a:ea typeface="微软雅黑" panose="020B0503020204020204" pitchFamily="34" charset="-122"/>
              </a:rPr>
              <a:t>向上接入网省变电状态信息接入网关</a:t>
            </a:r>
            <a:r>
              <a:rPr lang="zh-CN" altLang="zh-CN" sz="1200" dirty="0" smtClean="0">
                <a:latin typeface="微软雅黑" panose="020B0503020204020204" pitchFamily="34" charset="-122"/>
                <a:ea typeface="微软雅黑" panose="020B0503020204020204" pitchFamily="34" charset="-122"/>
              </a:rPr>
              <a:t>机（</a:t>
            </a:r>
            <a:r>
              <a:rPr lang="en-US" altLang="zh-CN" sz="1200" dirty="0">
                <a:latin typeface="微软雅黑" panose="020B0503020204020204" pitchFamily="34" charset="-122"/>
                <a:ea typeface="微软雅黑" panose="020B0503020204020204" pitchFamily="34" charset="-122"/>
              </a:rPr>
              <a:t>CAG</a:t>
            </a:r>
            <a:r>
              <a:rPr lang="zh-CN" altLang="zh-CN" sz="1200" dirty="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a:t>
            </a:r>
            <a:r>
              <a:rPr lang="zh-CN" altLang="zh-CN" sz="1200" dirty="0" smtClean="0">
                <a:latin typeface="微软雅黑" panose="020B0503020204020204" pitchFamily="34" charset="-122"/>
                <a:ea typeface="微软雅黑" panose="020B0503020204020204" pitchFamily="34" charset="-122"/>
              </a:rPr>
              <a:t>在</a:t>
            </a:r>
            <a:r>
              <a:rPr lang="zh-CN" altLang="zh-CN" sz="1200" dirty="0">
                <a:latin typeface="微软雅黑" panose="020B0503020204020204" pitchFamily="34" charset="-122"/>
                <a:ea typeface="微软雅黑" panose="020B0503020204020204" pitchFamily="34" charset="-122"/>
              </a:rPr>
              <a:t>输电线路上分布的各类输电线路状态监测传感器首先通过线路</a:t>
            </a:r>
            <a:r>
              <a:rPr lang="en-US" altLang="zh-CN" sz="1200" dirty="0">
                <a:latin typeface="微软雅黑" panose="020B0503020204020204" pitchFamily="34" charset="-122"/>
                <a:ea typeface="微软雅黑" panose="020B0503020204020204" pitchFamily="34" charset="-122"/>
              </a:rPr>
              <a:t>CMA</a:t>
            </a:r>
            <a:r>
              <a:rPr lang="zh-CN" altLang="zh-CN" sz="1200" dirty="0">
                <a:latin typeface="微软雅黑" panose="020B0503020204020204" pitchFamily="34" charset="-122"/>
                <a:ea typeface="微软雅黑" panose="020B0503020204020204" pitchFamily="34" charset="-122"/>
              </a:rPr>
              <a:t>汇聚，然后线路</a:t>
            </a:r>
            <a:r>
              <a:rPr lang="en-US" altLang="zh-CN" sz="1200" dirty="0">
                <a:latin typeface="微软雅黑" panose="020B0503020204020204" pitchFamily="34" charset="-122"/>
                <a:ea typeface="微软雅黑" panose="020B0503020204020204" pitchFamily="34" charset="-122"/>
              </a:rPr>
              <a:t>CMA</a:t>
            </a:r>
            <a:r>
              <a:rPr lang="zh-CN" altLang="zh-CN" sz="1200" dirty="0">
                <a:latin typeface="微软雅黑" panose="020B0503020204020204" pitchFamily="34" charset="-122"/>
                <a:ea typeface="微软雅黑" panose="020B0503020204020204" pitchFamily="34" charset="-122"/>
              </a:rPr>
              <a:t>通过直接接入部署在网省端的线路</a:t>
            </a:r>
            <a:r>
              <a:rPr lang="en-US" altLang="zh-CN" sz="1200" dirty="0">
                <a:latin typeface="微软雅黑" panose="020B0503020204020204" pitchFamily="34" charset="-122"/>
                <a:ea typeface="微软雅黑" panose="020B0503020204020204" pitchFamily="34" charset="-122"/>
              </a:rPr>
              <a:t>CAG</a:t>
            </a:r>
            <a:r>
              <a:rPr lang="zh-CN" altLang="zh-CN" sz="1200" dirty="0">
                <a:latin typeface="微软雅黑" panose="020B0503020204020204" pitchFamily="34" charset="-122"/>
                <a:ea typeface="微软雅黑" panose="020B0503020204020204" pitchFamily="34" charset="-122"/>
              </a:rPr>
              <a:t>实现状态信息的接入</a:t>
            </a:r>
            <a:r>
              <a:rPr lang="zh-CN" altLang="zh-CN"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52043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252320" y="1340768"/>
            <a:ext cx="8352000" cy="1526187"/>
          </a:xfrm>
          <a:prstGeom prst="rect">
            <a:avLst/>
          </a:prstGeom>
        </p:spPr>
        <p:txBody>
          <a:bodyPr wrap="square">
            <a:spAutoFit/>
          </a:bodyPr>
          <a:lstStyle/>
          <a:p>
            <a:pPr indent="457200" algn="just">
              <a:lnSpc>
                <a:spcPct val="150000"/>
              </a:lnSpc>
              <a:spcBef>
                <a:spcPts val="600"/>
              </a:spcBef>
              <a:defRPr/>
            </a:pPr>
            <a:r>
              <a:rPr lang="zh-CN" altLang="en-US" sz="1600" dirty="0" smtClean="0">
                <a:latin typeface="微软雅黑" pitchFamily="34" charset="-122"/>
                <a:ea typeface="微软雅黑" pitchFamily="34" charset="-122"/>
              </a:rPr>
              <a:t>智能</a:t>
            </a:r>
            <a:r>
              <a:rPr lang="zh-CN" altLang="en-US" sz="1600" dirty="0">
                <a:latin typeface="微软雅黑" pitchFamily="34" charset="-122"/>
                <a:ea typeface="微软雅黑" pitchFamily="34" charset="-122"/>
              </a:rPr>
              <a:t>变电站辅助控制系统由图像监视及安全警卫子系统、火灾报警子系统、环境监测子系统组成，通过辅助控制系统后台实现子系统之间以及与消防、采暖、通风、照明等的联动控制。安全警卫子系统、火灾报警子系统、环境监测子系统和辅助控制系统后台之间应采用</a:t>
            </a:r>
            <a:r>
              <a:rPr lang="en-US" altLang="zh-CN" sz="1600" dirty="0">
                <a:latin typeface="微软雅黑" pitchFamily="34" charset="-122"/>
                <a:ea typeface="微软雅黑" pitchFamily="34" charset="-122"/>
              </a:rPr>
              <a:t>DL/T860</a:t>
            </a:r>
            <a:r>
              <a:rPr lang="zh-CN" altLang="en-US" sz="1600" dirty="0">
                <a:latin typeface="微软雅黑" pitchFamily="34" charset="-122"/>
                <a:ea typeface="微软雅黑" pitchFamily="34" charset="-122"/>
              </a:rPr>
              <a:t>标准</a:t>
            </a:r>
            <a:r>
              <a:rPr lang="zh-CN" altLang="en-US" sz="1600" dirty="0" smtClean="0">
                <a:latin typeface="微软雅黑" pitchFamily="34" charset="-122"/>
                <a:ea typeface="微软雅黑" pitchFamily="34" charset="-122"/>
              </a:rPr>
              <a:t>互联。</a:t>
            </a:r>
            <a:endParaRPr lang="zh-CN" altLang="en-US" sz="1600" dirty="0">
              <a:solidFill>
                <a:schemeClr val="tx1"/>
              </a:solidFill>
              <a:latin typeface="微软雅黑" pitchFamily="34" charset="-122"/>
              <a:ea typeface="微软雅黑" pitchFamily="34" charset="-122"/>
            </a:endParaRPr>
          </a:p>
        </p:txBody>
      </p:sp>
      <p:sp>
        <p:nvSpPr>
          <p:cNvPr id="6" name="圆角矩形 5"/>
          <p:cNvSpPr>
            <a:spLocks noChangeArrowheads="1"/>
          </p:cNvSpPr>
          <p:nvPr/>
        </p:nvSpPr>
        <p:spPr bwMode="auto">
          <a:xfrm>
            <a:off x="91828" y="1398886"/>
            <a:ext cx="8667659" cy="1468070"/>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9882" y="1124744"/>
            <a:ext cx="2545481"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、变电站辅助控制系统</a:t>
              </a:r>
            </a:p>
          </p:txBody>
        </p:sp>
      </p:grpSp>
      <p:pic>
        <p:nvPicPr>
          <p:cNvPr id="13" name="图片 12" descr="C:\Users\ADMINI~1\AppData\Local\Temp\Rar$DRa0.901\变电站截图\pic6.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04937" y="2780928"/>
            <a:ext cx="4654550" cy="2808312"/>
          </a:xfrm>
          <a:prstGeom prst="rect">
            <a:avLst/>
          </a:prstGeom>
          <a:noFill/>
          <a:ln>
            <a:noFill/>
          </a:ln>
        </p:spPr>
      </p:pic>
      <p:pic>
        <p:nvPicPr>
          <p:cNvPr id="14" name="Picture 2" descr="D:\Project\嘉兴\嘉兴变电站 图\未标题-1 拷贝.jpg"/>
          <p:cNvPicPr/>
          <p:nvPr/>
        </p:nvPicPr>
        <p:blipFill>
          <a:blip r:embed="rId3" cstate="print">
            <a:extLst/>
          </a:blip>
          <a:srcRect/>
          <a:stretch>
            <a:fillRect/>
          </a:stretch>
        </p:blipFill>
        <p:spPr bwMode="auto">
          <a:xfrm>
            <a:off x="254398" y="3501008"/>
            <a:ext cx="4816475" cy="2921635"/>
          </a:xfrm>
          <a:prstGeom prst="rect">
            <a:avLst/>
          </a:prstGeom>
          <a:ln>
            <a:noFill/>
          </a:ln>
          <a:effectLst/>
          <a:extLst/>
        </p:spPr>
      </p:pic>
    </p:spTree>
    <p:extLst>
      <p:ext uri="{BB962C8B-B14F-4D97-AF65-F5344CB8AC3E}">
        <p14:creationId xmlns:p14="http://schemas.microsoft.com/office/powerpoint/2010/main" val="15496974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252320" y="1398757"/>
            <a:ext cx="8352000" cy="1526187"/>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智能变电站一体化监控系统直接采集站内电网运行信息和二次设备运行状态信息，通过标准化接口与输变电设备状态监测、辅助控制、计量等系统进行信息交互，实现变电站全景数据采集、处理、监视、控制、运行管理等</a:t>
            </a:r>
            <a:r>
              <a:rPr lang="zh-CN" altLang="en-US" sz="1600" dirty="0" smtClean="0">
                <a:latin typeface="微软雅黑" pitchFamily="34" charset="-122"/>
                <a:ea typeface="微软雅黑" pitchFamily="34" charset="-122"/>
              </a:rPr>
              <a:t>。该系统分为</a:t>
            </a:r>
            <a:r>
              <a:rPr lang="zh-CN" altLang="en-US" sz="1600" dirty="0">
                <a:latin typeface="微软雅黑" pitchFamily="34" charset="-122"/>
                <a:ea typeface="微软雅黑" pitchFamily="34" charset="-122"/>
              </a:rPr>
              <a:t>安全</a:t>
            </a:r>
            <a:r>
              <a:rPr lang="en-US" altLang="zh-CN" sz="1600" dirty="0">
                <a:latin typeface="微软雅黑" pitchFamily="34" charset="-122"/>
                <a:ea typeface="微软雅黑" pitchFamily="34" charset="-122"/>
              </a:rPr>
              <a:t>Ⅰ</a:t>
            </a:r>
            <a:r>
              <a:rPr lang="zh-CN" altLang="en-US" sz="1600" dirty="0">
                <a:latin typeface="微软雅黑" pitchFamily="34" charset="-122"/>
                <a:ea typeface="微软雅黑" pitchFamily="34" charset="-122"/>
              </a:rPr>
              <a:t>区、安全</a:t>
            </a:r>
            <a:r>
              <a:rPr lang="en-US" altLang="zh-CN" sz="1600" dirty="0">
                <a:latin typeface="微软雅黑" pitchFamily="34" charset="-122"/>
                <a:ea typeface="微软雅黑" pitchFamily="34" charset="-122"/>
              </a:rPr>
              <a:t>Ⅱ</a:t>
            </a:r>
            <a:r>
              <a:rPr lang="zh-CN" altLang="en-US" sz="1600" dirty="0">
                <a:latin typeface="微软雅黑" pitchFamily="34" charset="-122"/>
                <a:ea typeface="微软雅黑" pitchFamily="34" charset="-122"/>
              </a:rPr>
              <a:t>区和安全</a:t>
            </a:r>
            <a:r>
              <a:rPr lang="en-US" altLang="zh-CN" sz="1600" dirty="0">
                <a:latin typeface="微软雅黑" pitchFamily="34" charset="-122"/>
                <a:ea typeface="微软雅黑" pitchFamily="34" charset="-122"/>
              </a:rPr>
              <a:t>Ⅲ/Ⅳ</a:t>
            </a:r>
            <a:r>
              <a:rPr lang="zh-CN" altLang="en-US" sz="1600" dirty="0" smtClean="0">
                <a:latin typeface="微软雅黑" pitchFamily="34" charset="-122"/>
                <a:ea typeface="微软雅黑" pitchFamily="34" charset="-122"/>
              </a:rPr>
              <a:t>区，架构如下所示：</a:t>
            </a:r>
            <a:endParaRPr lang="zh-CN" altLang="en-US" sz="1600" dirty="0">
              <a:solidFill>
                <a:schemeClr val="tx1"/>
              </a:solidFill>
              <a:latin typeface="微软雅黑" pitchFamily="34" charset="-122"/>
              <a:ea typeface="微软雅黑" pitchFamily="34" charset="-122"/>
            </a:endParaRPr>
          </a:p>
        </p:txBody>
      </p:sp>
      <p:sp>
        <p:nvSpPr>
          <p:cNvPr id="6" name="圆角矩形 5"/>
          <p:cNvSpPr>
            <a:spLocks noChangeArrowheads="1"/>
          </p:cNvSpPr>
          <p:nvPr/>
        </p:nvSpPr>
        <p:spPr bwMode="auto">
          <a:xfrm>
            <a:off x="91828" y="1398886"/>
            <a:ext cx="8667659" cy="1526058"/>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9883" y="1124744"/>
            <a:ext cx="2401878"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、一体化监控系统</a:t>
              </a:r>
            </a:p>
          </p:txBody>
        </p:sp>
      </p:grpSp>
      <p:pic>
        <p:nvPicPr>
          <p:cNvPr id="10" name="图片 9"/>
          <p:cNvPicPr/>
          <p:nvPr/>
        </p:nvPicPr>
        <p:blipFill rotWithShape="1">
          <a:blip r:embed="rId2" cstate="print">
            <a:extLst>
              <a:ext uri="{28A0092B-C50C-407E-A947-70E740481C1C}">
                <a14:useLocalDpi xmlns:a14="http://schemas.microsoft.com/office/drawing/2010/main" val="0"/>
              </a:ext>
            </a:extLst>
          </a:blip>
          <a:srcRect b="6933"/>
          <a:stretch/>
        </p:blipFill>
        <p:spPr bwMode="auto">
          <a:xfrm>
            <a:off x="683568" y="3068960"/>
            <a:ext cx="7776864" cy="374441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496974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6" name="AutoShape 50"/>
          <p:cNvSpPr>
            <a:spLocks noChangeArrowheads="1"/>
          </p:cNvSpPr>
          <p:nvPr/>
        </p:nvSpPr>
        <p:spPr bwMode="auto">
          <a:xfrm>
            <a:off x="2068488" y="4937224"/>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4.3</a:t>
            </a:r>
            <a:r>
              <a:rPr lang="zh-CN" altLang="en-US" u="sng" dirty="0">
                <a:solidFill>
                  <a:srgbClr val="000000"/>
                </a:solidFill>
                <a:sym typeface="Arial" pitchFamily="34" charset="0"/>
              </a:rPr>
              <a:t>智能变电站典型应用</a:t>
            </a:r>
            <a:r>
              <a:rPr lang="zh-CN" altLang="en-US" u="sng" dirty="0" smtClean="0">
                <a:solidFill>
                  <a:srgbClr val="000000"/>
                </a:solidFill>
                <a:sym typeface="Arial" pitchFamily="34" charset="0"/>
              </a:rPr>
              <a:t>案例</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428528" y="3425056"/>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4.2</a:t>
            </a:r>
            <a:r>
              <a:rPr lang="zh-CN" altLang="en-US" u="sng" dirty="0">
                <a:solidFill>
                  <a:srgbClr val="000000"/>
                </a:solidFill>
                <a:sym typeface="Arial" pitchFamily="34" charset="0"/>
              </a:rPr>
              <a:t>智能变电站体系结构及技术</a:t>
            </a:r>
            <a:r>
              <a:rPr lang="zh-CN" altLang="en-US" u="sng" dirty="0" smtClean="0">
                <a:solidFill>
                  <a:srgbClr val="000000"/>
                </a:solidFill>
                <a:sym typeface="Arial" pitchFamily="34" charset="0"/>
              </a:rPr>
              <a:t>内容</a:t>
            </a:r>
            <a:endParaRPr lang="zh-CN" altLang="en-US" u="sng" dirty="0">
              <a:solidFill>
                <a:srgbClr val="000000"/>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4.1</a:t>
            </a:r>
            <a:r>
              <a:rPr lang="zh-CN" altLang="en-US" u="sng" dirty="0" smtClean="0">
                <a:solidFill>
                  <a:srgbClr val="000000"/>
                </a:solidFill>
                <a:sym typeface="Arial" pitchFamily="34" charset="0"/>
              </a:rPr>
              <a:t>智能变电站概述</a:t>
            </a:r>
            <a:endParaRPr lang="zh-CN" altLang="en-US" u="sng" dirty="0">
              <a:solidFill>
                <a:srgbClr val="000000"/>
              </a:solidFill>
              <a:sym typeface="Arial" pitchFamily="34" charset="0"/>
            </a:endParaRP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123728" y="3533006"/>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1763688" y="5013424"/>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420131757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319828" y="1504233"/>
            <a:ext cx="4036148" cy="4480842"/>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调度管理系统（</a:t>
            </a:r>
            <a:r>
              <a:rPr lang="en-US" altLang="zh-CN" sz="1600" dirty="0">
                <a:latin typeface="微软雅黑" pitchFamily="34" charset="-122"/>
                <a:ea typeface="微软雅黑" pitchFamily="34" charset="-122"/>
              </a:rPr>
              <a:t>OMS2.0</a:t>
            </a:r>
            <a:r>
              <a:rPr lang="zh-CN" altLang="en-US" sz="1600" dirty="0">
                <a:latin typeface="微软雅黑" pitchFamily="34" charset="-122"/>
                <a:ea typeface="微软雅黑" pitchFamily="34" charset="-122"/>
              </a:rPr>
              <a:t>）是智能电网调度控制系统的重要组成部分，主要实现电网调度基础信息的统一维护和管理；实现主要生产业务的专业化、规范化和流程化管理；调度专业和并网电厂的综合管理；电网安全、运行、计划、二次设备等信息的综合分析评估和多视角展示与发布，以及实现对调度机构内部综合业务管理的技术支撑功能等。主要连接的系统为设备（资产）运维精益管理系统（</a:t>
            </a:r>
            <a:r>
              <a:rPr lang="en-US" altLang="zh-CN" sz="1600" dirty="0">
                <a:latin typeface="微软雅黑" pitchFamily="34" charset="-122"/>
                <a:ea typeface="微软雅黑" pitchFamily="34" charset="-122"/>
              </a:rPr>
              <a:t>PMS2.0</a:t>
            </a:r>
            <a:r>
              <a:rPr lang="zh-CN" altLang="en-US" sz="1600" dirty="0">
                <a:latin typeface="微软雅黑" pitchFamily="34" charset="-122"/>
                <a:ea typeface="微软雅黑" pitchFamily="34" charset="-122"/>
              </a:rPr>
              <a:t>），同时调度管理系统也是调控中心对外提供各类生产运行信息和数据的服务窗口</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p:txBody>
      </p:sp>
      <p:sp>
        <p:nvSpPr>
          <p:cNvPr id="6" name="圆角矩形 5"/>
          <p:cNvSpPr>
            <a:spLocks noChangeArrowheads="1"/>
          </p:cNvSpPr>
          <p:nvPr/>
        </p:nvSpPr>
        <p:spPr bwMode="auto">
          <a:xfrm>
            <a:off x="159337" y="1418334"/>
            <a:ext cx="4268647" cy="4818978"/>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77390" y="1144193"/>
            <a:ext cx="3129119"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、调度管理系统（</a:t>
              </a:r>
              <a:r>
                <a:rPr lang="en-US" altLang="zh-CN" b="1" dirty="0">
                  <a:latin typeface="微软雅黑" panose="020B0503020204020204" pitchFamily="34" charset="-122"/>
                  <a:ea typeface="微软雅黑" panose="020B0503020204020204" pitchFamily="34" charset="-122"/>
                </a:rPr>
                <a:t>OMS2.0</a:t>
              </a:r>
              <a:r>
                <a:rPr lang="zh-CN" altLang="en-US" b="1" dirty="0">
                  <a:latin typeface="微软雅黑" panose="020B0503020204020204" pitchFamily="34" charset="-122"/>
                  <a:ea typeface="微软雅黑" panose="020B0503020204020204" pitchFamily="34" charset="-122"/>
                </a:rPr>
                <a:t>）</a:t>
              </a:r>
            </a:p>
          </p:txBody>
        </p:sp>
      </p:gr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7"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7025" y="1340768"/>
            <a:ext cx="4299471" cy="472073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3"/>
          <p:cNvSpPr>
            <a:spLocks noChangeArrowheads="1"/>
          </p:cNvSpPr>
          <p:nvPr/>
        </p:nvSpPr>
        <p:spPr bwMode="auto">
          <a:xfrm>
            <a:off x="0" y="4505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12"/>
          <p:cNvSpPr/>
          <p:nvPr/>
        </p:nvSpPr>
        <p:spPr>
          <a:xfrm>
            <a:off x="6113006" y="6123574"/>
            <a:ext cx="1261884" cy="307777"/>
          </a:xfrm>
          <a:prstGeom prst="rect">
            <a:avLst/>
          </a:prstGeom>
        </p:spPr>
        <p:txBody>
          <a:bodyPr wrap="none">
            <a:spAutoFit/>
          </a:bodyPr>
          <a:lstStyle/>
          <a:p>
            <a:r>
              <a:rPr lang="zh-CN" altLang="en-US" sz="1400" dirty="0">
                <a:latin typeface="微软雅黑" pitchFamily="34" charset="-122"/>
                <a:ea typeface="微软雅黑" pitchFamily="34" charset="-122"/>
              </a:rPr>
              <a:t>系统部署架构</a:t>
            </a:r>
            <a:endParaRPr lang="zh-CN" altLang="en-US" sz="1400" dirty="0"/>
          </a:p>
        </p:txBody>
      </p:sp>
    </p:spTree>
    <p:extLst>
      <p:ext uri="{BB962C8B-B14F-4D97-AF65-F5344CB8AC3E}">
        <p14:creationId xmlns:p14="http://schemas.microsoft.com/office/powerpoint/2010/main" val="3637227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313305" y="1412776"/>
            <a:ext cx="8352000" cy="1346907"/>
          </a:xfrm>
          <a:prstGeom prst="rect">
            <a:avLst/>
          </a:prstGeom>
        </p:spPr>
        <p:txBody>
          <a:bodyPr wrap="square">
            <a:spAutoFit/>
          </a:bodyPr>
          <a:lstStyle/>
          <a:p>
            <a:pPr indent="457200" algn="just">
              <a:lnSpc>
                <a:spcPct val="150000"/>
              </a:lnSpc>
              <a:spcBef>
                <a:spcPts val="600"/>
              </a:spcBef>
              <a:defRPr/>
            </a:pPr>
            <a:r>
              <a:rPr lang="zh-CN" altLang="en-US" sz="1400" dirty="0">
                <a:latin typeface="微软雅黑" pitchFamily="34" charset="-122"/>
                <a:ea typeface="微软雅黑" pitchFamily="34" charset="-122"/>
              </a:rPr>
              <a:t>电网监控与调度自动化系统由电力系统中的各个监控与调度自动化的硬件和软件组成，按其分布特点与实现的功能又可以分成一定的层次，而其高一级的功能往往建立在一定的基础功能之上。主要连接的系统有变电站自动化系统、配电网管理系统和能量</a:t>
            </a:r>
            <a:r>
              <a:rPr lang="zh-CN" altLang="en-US" sz="1400" dirty="0" smtClean="0">
                <a:latin typeface="微软雅黑" pitchFamily="34" charset="-122"/>
                <a:ea typeface="微软雅黑" pitchFamily="34" charset="-122"/>
              </a:rPr>
              <a:t>管理系统。</a:t>
            </a:r>
            <a:endParaRPr lang="en-US" altLang="zh-CN" sz="1400" dirty="0" smtClean="0">
              <a:latin typeface="微软雅黑" pitchFamily="34" charset="-122"/>
              <a:ea typeface="微软雅黑" pitchFamily="34" charset="-122"/>
            </a:endParaRPr>
          </a:p>
          <a:p>
            <a:pPr indent="457200" algn="just">
              <a:lnSpc>
                <a:spcPct val="150000"/>
              </a:lnSpc>
              <a:defRPr/>
            </a:pPr>
            <a:r>
              <a:rPr lang="zh-CN" altLang="en-US" sz="1400" dirty="0" smtClean="0">
                <a:latin typeface="微软雅黑" pitchFamily="34" charset="-122"/>
                <a:ea typeface="微软雅黑" pitchFamily="34" charset="-122"/>
              </a:rPr>
              <a:t>电力</a:t>
            </a:r>
            <a:r>
              <a:rPr lang="zh-CN" altLang="en-US" sz="1400" dirty="0">
                <a:latin typeface="微软雅黑" panose="020B0503020204020204" pitchFamily="34" charset="-122"/>
                <a:ea typeface="微软雅黑" panose="020B0503020204020204" pitchFamily="34" charset="-122"/>
              </a:rPr>
              <a:t>调度自动化系统按其功能可以分成如下四个子系统</a:t>
            </a:r>
            <a:r>
              <a:rPr lang="zh-CN" altLang="en-US" sz="1400" dirty="0" smtClean="0">
                <a:latin typeface="微软雅黑" panose="020B0503020204020204" pitchFamily="34" charset="-122"/>
                <a:ea typeface="微软雅黑" panose="020B0503020204020204" pitchFamily="34" charset="-122"/>
              </a:rPr>
              <a:t>：</a:t>
            </a:r>
            <a:endParaRPr lang="zh-CN" altLang="en-US" sz="1600" dirty="0">
              <a:solidFill>
                <a:schemeClr val="tx1"/>
              </a:solidFill>
              <a:latin typeface="微软雅黑" pitchFamily="34" charset="-122"/>
              <a:ea typeface="微软雅黑" pitchFamily="34" charset="-122"/>
            </a:endParaRPr>
          </a:p>
        </p:txBody>
      </p:sp>
      <p:sp>
        <p:nvSpPr>
          <p:cNvPr id="6" name="圆角矩形 5"/>
          <p:cNvSpPr>
            <a:spLocks noChangeArrowheads="1"/>
          </p:cNvSpPr>
          <p:nvPr/>
        </p:nvSpPr>
        <p:spPr bwMode="auto">
          <a:xfrm>
            <a:off x="152813" y="1470894"/>
            <a:ext cx="8667659" cy="1310034"/>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70868" y="1196752"/>
            <a:ext cx="2401878"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、调度自动化系统</a:t>
              </a:r>
            </a:p>
          </p:txBody>
        </p:sp>
      </p:grpSp>
      <p:grpSp>
        <p:nvGrpSpPr>
          <p:cNvPr id="40" name="Group 6"/>
          <p:cNvGrpSpPr>
            <a:grpSpLocks/>
          </p:cNvGrpSpPr>
          <p:nvPr/>
        </p:nvGrpSpPr>
        <p:grpSpPr bwMode="auto">
          <a:xfrm>
            <a:off x="3840163" y="2826103"/>
            <a:ext cx="1362075" cy="1322388"/>
            <a:chOff x="4320" y="1152"/>
            <a:chExt cx="414" cy="402"/>
          </a:xfrm>
        </p:grpSpPr>
        <p:sp>
          <p:nvSpPr>
            <p:cNvPr id="41" name="AutoShape 7"/>
            <p:cNvSpPr>
              <a:spLocks noChangeArrowheads="1"/>
            </p:cNvSpPr>
            <p:nvPr/>
          </p:nvSpPr>
          <p:spPr bwMode="gray">
            <a:xfrm>
              <a:off x="4320" y="1152"/>
              <a:ext cx="414" cy="402"/>
            </a:xfrm>
            <a:prstGeom prst="roundRect">
              <a:avLst>
                <a:gd name="adj" fmla="val 11921"/>
              </a:avLst>
            </a:prstGeom>
            <a:gradFill rotWithShape="1">
              <a:gsLst>
                <a:gs pos="0">
                  <a:srgbClr val="AD6DD5"/>
                </a:gs>
                <a:gs pos="100000">
                  <a:srgbClr val="AD6DD5">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2" name="Freeform 8"/>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AD6DD5">
                    <a:gamma/>
                    <a:tint val="48627"/>
                    <a:invGamma/>
                  </a:srgbClr>
                </a:gs>
                <a:gs pos="50000">
                  <a:srgbClr val="AD6DD5">
                    <a:alpha val="0"/>
                  </a:srgbClr>
                </a:gs>
                <a:gs pos="100000">
                  <a:srgbClr val="AD6DD5">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83568" y="2956278"/>
            <a:ext cx="7393632" cy="3886200"/>
            <a:chOff x="683568" y="2956278"/>
            <a:chExt cx="7393632" cy="3886200"/>
          </a:xfrm>
        </p:grpSpPr>
        <p:sp>
          <p:nvSpPr>
            <p:cNvPr id="36" name="Rectangle 2"/>
            <p:cNvSpPr>
              <a:spLocks noChangeArrowheads="1"/>
            </p:cNvSpPr>
            <p:nvPr/>
          </p:nvSpPr>
          <p:spPr bwMode="gray">
            <a:xfrm>
              <a:off x="1905000" y="2956278"/>
              <a:ext cx="1943100" cy="1247775"/>
            </a:xfrm>
            <a:prstGeom prst="rect">
              <a:avLst/>
            </a:prstGeom>
            <a:gradFill rotWithShape="1">
              <a:gsLst>
                <a:gs pos="0">
                  <a:srgbClr val="5FB5EF">
                    <a:gamma/>
                    <a:tint val="0"/>
                    <a:invGamma/>
                    <a:alpha val="0"/>
                  </a:srgbClr>
                </a:gs>
                <a:gs pos="100000">
                  <a:srgbClr val="5FB5EF">
                    <a:alpha val="5000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7" name="Rectangle 3"/>
            <p:cNvSpPr>
              <a:spLocks noChangeArrowheads="1"/>
            </p:cNvSpPr>
            <p:nvPr/>
          </p:nvSpPr>
          <p:spPr bwMode="gray">
            <a:xfrm>
              <a:off x="1771650" y="5470878"/>
              <a:ext cx="2071688" cy="1295400"/>
            </a:xfrm>
            <a:prstGeom prst="rect">
              <a:avLst/>
            </a:prstGeom>
            <a:gradFill rotWithShape="1">
              <a:gsLst>
                <a:gs pos="0">
                  <a:srgbClr val="F8A858">
                    <a:gamma/>
                    <a:tint val="0"/>
                    <a:invGamma/>
                    <a:alpha val="0"/>
                  </a:srgbClr>
                </a:gs>
                <a:gs pos="100000">
                  <a:srgbClr val="F8A858">
                    <a:alpha val="5000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8" name="Rectangle 4"/>
            <p:cNvSpPr>
              <a:spLocks noChangeArrowheads="1"/>
            </p:cNvSpPr>
            <p:nvPr/>
          </p:nvSpPr>
          <p:spPr bwMode="gray">
            <a:xfrm>
              <a:off x="5238750" y="5443891"/>
              <a:ext cx="1695450" cy="1322387"/>
            </a:xfrm>
            <a:prstGeom prst="rect">
              <a:avLst/>
            </a:prstGeom>
            <a:gradFill rotWithShape="1">
              <a:gsLst>
                <a:gs pos="0">
                  <a:srgbClr val="4AD828">
                    <a:alpha val="50000"/>
                  </a:srgbClr>
                </a:gs>
                <a:gs pos="100000">
                  <a:srgbClr val="4AD828">
                    <a:gamma/>
                    <a:tint val="0"/>
                    <a:invGamma/>
                    <a:alpha val="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9" name="Rectangle 5"/>
            <p:cNvSpPr>
              <a:spLocks noChangeArrowheads="1"/>
            </p:cNvSpPr>
            <p:nvPr/>
          </p:nvSpPr>
          <p:spPr bwMode="gray">
            <a:xfrm>
              <a:off x="5211763" y="2956278"/>
              <a:ext cx="1722437" cy="1219200"/>
            </a:xfrm>
            <a:prstGeom prst="rect">
              <a:avLst/>
            </a:prstGeom>
            <a:gradFill rotWithShape="1">
              <a:gsLst>
                <a:gs pos="0">
                  <a:srgbClr val="AD6DD5">
                    <a:alpha val="50000"/>
                  </a:srgbClr>
                </a:gs>
                <a:gs pos="100000">
                  <a:srgbClr val="AD6DD5">
                    <a:gamma/>
                    <a:tint val="0"/>
                    <a:invGamma/>
                    <a:alpha val="0"/>
                  </a:srgb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43" name="Group 9"/>
            <p:cNvGrpSpPr>
              <a:grpSpLocks/>
            </p:cNvGrpSpPr>
            <p:nvPr/>
          </p:nvGrpSpPr>
          <p:grpSpPr bwMode="auto">
            <a:xfrm>
              <a:off x="5211763" y="4148491"/>
              <a:ext cx="1362075" cy="1322387"/>
              <a:chOff x="4320" y="1152"/>
              <a:chExt cx="414" cy="402"/>
            </a:xfrm>
          </p:grpSpPr>
          <p:sp>
            <p:nvSpPr>
              <p:cNvPr id="44" name="AutoShape 10"/>
              <p:cNvSpPr>
                <a:spLocks noChangeArrowheads="1"/>
              </p:cNvSpPr>
              <p:nvPr/>
            </p:nvSpPr>
            <p:spPr bwMode="gray">
              <a:xfrm>
                <a:off x="4320" y="1152"/>
                <a:ext cx="414" cy="402"/>
              </a:xfrm>
              <a:prstGeom prst="roundRect">
                <a:avLst>
                  <a:gd name="adj" fmla="val 11921"/>
                </a:avLst>
              </a:prstGeom>
              <a:gradFill rotWithShape="1">
                <a:gsLst>
                  <a:gs pos="0">
                    <a:srgbClr val="4AD828"/>
                  </a:gs>
                  <a:gs pos="100000">
                    <a:srgbClr val="4AD828">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5" name="Freeform 11"/>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4AD828">
                      <a:gamma/>
                      <a:tint val="48627"/>
                      <a:invGamma/>
                    </a:srgbClr>
                  </a:gs>
                  <a:gs pos="50000">
                    <a:srgbClr val="4AD828">
                      <a:alpha val="0"/>
                    </a:srgbClr>
                  </a:gs>
                  <a:gs pos="100000">
                    <a:srgbClr val="4AD828">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46" name="Group 12"/>
            <p:cNvGrpSpPr>
              <a:grpSpLocks/>
            </p:cNvGrpSpPr>
            <p:nvPr/>
          </p:nvGrpSpPr>
          <p:grpSpPr bwMode="auto">
            <a:xfrm>
              <a:off x="3840163" y="5491516"/>
              <a:ext cx="1362075" cy="1350962"/>
              <a:chOff x="4320" y="1152"/>
              <a:chExt cx="414" cy="402"/>
            </a:xfrm>
          </p:grpSpPr>
          <p:sp>
            <p:nvSpPr>
              <p:cNvPr id="47" name="AutoShape 13"/>
              <p:cNvSpPr>
                <a:spLocks noChangeArrowheads="1"/>
              </p:cNvSpPr>
              <p:nvPr/>
            </p:nvSpPr>
            <p:spPr bwMode="gray">
              <a:xfrm>
                <a:off x="4320" y="1152"/>
                <a:ext cx="414" cy="402"/>
              </a:xfrm>
              <a:prstGeom prst="roundRect">
                <a:avLst>
                  <a:gd name="adj" fmla="val 11921"/>
                </a:avLst>
              </a:prstGeom>
              <a:gradFill rotWithShape="1">
                <a:gsLst>
                  <a:gs pos="0">
                    <a:srgbClr val="F8A858"/>
                  </a:gs>
                  <a:gs pos="100000">
                    <a:srgbClr val="F8A858">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8" name="Freeform 14"/>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8A858">
                      <a:gamma/>
                      <a:tint val="48627"/>
                      <a:invGamma/>
                    </a:srgbClr>
                  </a:gs>
                  <a:gs pos="50000">
                    <a:srgbClr val="F8A858">
                      <a:alpha val="0"/>
                    </a:srgbClr>
                  </a:gs>
                  <a:gs pos="100000">
                    <a:srgbClr val="F8A858">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49" name="Group 15"/>
            <p:cNvGrpSpPr>
              <a:grpSpLocks/>
            </p:cNvGrpSpPr>
            <p:nvPr/>
          </p:nvGrpSpPr>
          <p:grpSpPr bwMode="auto">
            <a:xfrm>
              <a:off x="2478088" y="4158016"/>
              <a:ext cx="1362075" cy="1322387"/>
              <a:chOff x="4320" y="1152"/>
              <a:chExt cx="414" cy="402"/>
            </a:xfrm>
          </p:grpSpPr>
          <p:sp>
            <p:nvSpPr>
              <p:cNvPr id="50" name="AutoShape 16"/>
              <p:cNvSpPr>
                <a:spLocks noChangeArrowheads="1"/>
              </p:cNvSpPr>
              <p:nvPr/>
            </p:nvSpPr>
            <p:spPr bwMode="gray">
              <a:xfrm>
                <a:off x="4320" y="1152"/>
                <a:ext cx="414" cy="402"/>
              </a:xfrm>
              <a:prstGeom prst="roundRect">
                <a:avLst>
                  <a:gd name="adj" fmla="val 11921"/>
                </a:avLst>
              </a:prstGeom>
              <a:gradFill rotWithShape="1">
                <a:gsLst>
                  <a:gs pos="0">
                    <a:srgbClr val="5FB5EF"/>
                  </a:gs>
                  <a:gs pos="100000">
                    <a:srgbClr val="5FB5E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1" name="Freeform 17"/>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5FB5EF">
                      <a:gamma/>
                      <a:tint val="48627"/>
                      <a:invGamma/>
                    </a:srgbClr>
                  </a:gs>
                  <a:gs pos="50000">
                    <a:srgbClr val="5FB5EF">
                      <a:alpha val="0"/>
                    </a:srgbClr>
                  </a:gs>
                  <a:gs pos="100000">
                    <a:srgbClr val="5FB5EF">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52" name="Rectangle 18"/>
            <p:cNvSpPr>
              <a:spLocks noChangeArrowheads="1"/>
            </p:cNvSpPr>
            <p:nvPr/>
          </p:nvSpPr>
          <p:spPr bwMode="auto">
            <a:xfrm>
              <a:off x="683568" y="3078516"/>
              <a:ext cx="31264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zh-CN" altLang="en-US" sz="1600" dirty="0">
                  <a:solidFill>
                    <a:srgbClr val="080808"/>
                  </a:solidFill>
                  <a:latin typeface="微软雅黑" panose="020B0503020204020204" pitchFamily="34" charset="-122"/>
                  <a:ea typeface="微软雅黑" panose="020B0503020204020204" pitchFamily="34" charset="-122"/>
                </a:rPr>
                <a:t>从电力系统</a:t>
              </a:r>
              <a:r>
                <a:rPr lang="zh-CN" altLang="en-US" sz="1600" dirty="0" smtClean="0">
                  <a:solidFill>
                    <a:srgbClr val="080808"/>
                  </a:solidFill>
                  <a:latin typeface="微软雅黑" panose="020B0503020204020204" pitchFamily="34" charset="-122"/>
                  <a:ea typeface="微软雅黑" panose="020B0503020204020204" pitchFamily="34" charset="-122"/>
                </a:rPr>
                <a:t>收集信息，加工</a:t>
              </a:r>
              <a:r>
                <a:rPr lang="zh-CN" altLang="en-US" sz="1600" dirty="0">
                  <a:solidFill>
                    <a:srgbClr val="080808"/>
                  </a:solidFill>
                  <a:latin typeface="微软雅黑" panose="020B0503020204020204" pitchFamily="34" charset="-122"/>
                  <a:ea typeface="微软雅黑" panose="020B0503020204020204" pitchFamily="34" charset="-122"/>
                </a:rPr>
                <a:t>处理后</a:t>
              </a:r>
              <a:r>
                <a:rPr lang="zh-CN" altLang="en-US" sz="1600" dirty="0" smtClean="0">
                  <a:solidFill>
                    <a:srgbClr val="080808"/>
                  </a:solidFill>
                  <a:latin typeface="微软雅黑" panose="020B0503020204020204" pitchFamily="34" charset="-122"/>
                  <a:ea typeface="微软雅黑" panose="020B0503020204020204" pitchFamily="34" charset="-122"/>
                </a:rPr>
                <a:t>，反馈</a:t>
              </a:r>
              <a:r>
                <a:rPr lang="zh-CN" altLang="en-US" sz="1600" dirty="0">
                  <a:solidFill>
                    <a:srgbClr val="080808"/>
                  </a:solidFill>
                  <a:latin typeface="微软雅黑" panose="020B0503020204020204" pitchFamily="34" charset="-122"/>
                  <a:ea typeface="微软雅黑" panose="020B0503020204020204" pitchFamily="34" charset="-122"/>
                </a:rPr>
                <a:t>给运行</a:t>
              </a:r>
              <a:r>
                <a:rPr lang="zh-CN" altLang="en-US" sz="1600" dirty="0" smtClean="0">
                  <a:solidFill>
                    <a:srgbClr val="080808"/>
                  </a:solidFill>
                  <a:latin typeface="微软雅黑" panose="020B0503020204020204" pitchFamily="34" charset="-122"/>
                  <a:ea typeface="微软雅黑" panose="020B0503020204020204" pitchFamily="34" charset="-122"/>
                </a:rPr>
                <a:t>人员，运行人员决策，对</a:t>
              </a:r>
              <a:r>
                <a:rPr lang="zh-CN" altLang="en-US" sz="1600" dirty="0">
                  <a:solidFill>
                    <a:srgbClr val="080808"/>
                  </a:solidFill>
                  <a:latin typeface="微软雅黑" panose="020B0503020204020204" pitchFamily="34" charset="-122"/>
                  <a:ea typeface="微软雅黑" panose="020B0503020204020204" pitchFamily="34" charset="-122"/>
                </a:rPr>
                <a:t>电力系统进行控制。</a:t>
              </a:r>
              <a:endParaRPr lang="en-US" altLang="zh-CN" sz="1600" dirty="0">
                <a:solidFill>
                  <a:srgbClr val="080808"/>
                </a:solidFill>
                <a:latin typeface="微软雅黑" panose="020B0503020204020204" pitchFamily="34" charset="-122"/>
                <a:ea typeface="微软雅黑" panose="020B0503020204020204" pitchFamily="34" charset="-122"/>
              </a:endParaRPr>
            </a:p>
          </p:txBody>
        </p:sp>
        <p:sp>
          <p:nvSpPr>
            <p:cNvPr id="53" name="Rectangle 19"/>
            <p:cNvSpPr>
              <a:spLocks noChangeArrowheads="1"/>
            </p:cNvSpPr>
            <p:nvPr/>
          </p:nvSpPr>
          <p:spPr bwMode="auto">
            <a:xfrm>
              <a:off x="990600" y="5697891"/>
              <a:ext cx="2819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zh-CN" altLang="en-US" sz="1600" dirty="0" smtClean="0">
                  <a:latin typeface="微软雅黑" panose="020B0503020204020204" pitchFamily="34" charset="-122"/>
                  <a:ea typeface="微软雅黑" panose="020B0503020204020204" pitchFamily="34" charset="-122"/>
                </a:rPr>
                <a:t>由</a:t>
              </a:r>
              <a:r>
                <a:rPr lang="zh-CN" altLang="zh-CN" sz="1600" dirty="0" smtClean="0">
                  <a:latin typeface="微软雅黑" panose="020B0503020204020204" pitchFamily="34" charset="-122"/>
                  <a:ea typeface="微软雅黑" panose="020B0503020204020204" pitchFamily="34" charset="-122"/>
                </a:rPr>
                <a:t>发电厂</a:t>
              </a:r>
              <a:r>
                <a:rPr lang="zh-CN" altLang="zh-CN" sz="1600" dirty="0">
                  <a:latin typeface="微软雅黑" panose="020B0503020204020204" pitchFamily="34" charset="-122"/>
                  <a:ea typeface="微软雅黑" panose="020B0503020204020204" pitchFamily="34" charset="-122"/>
                </a:rPr>
                <a:t>和变电站内的</a:t>
              </a:r>
              <a:r>
                <a:rPr lang="zh-CN" altLang="zh-CN" sz="1600" dirty="0" smtClean="0">
                  <a:latin typeface="微软雅黑" panose="020B0503020204020204" pitchFamily="34" charset="-122"/>
                  <a:ea typeface="微软雅黑" panose="020B0503020204020204" pitchFamily="34" charset="-122"/>
                </a:rPr>
                <a:t>监控系统</a:t>
              </a:r>
              <a:r>
                <a:rPr lang="zh-CN" altLang="zh-CN" sz="1600" dirty="0">
                  <a:latin typeface="微软雅黑" panose="020B0503020204020204" pitchFamily="34" charset="-122"/>
                  <a:ea typeface="微软雅黑" panose="020B0503020204020204" pitchFamily="34" charset="-122"/>
                </a:rPr>
                <a:t>两部分</a:t>
              </a:r>
              <a:r>
                <a:rPr lang="zh-CN" altLang="zh-CN" sz="1600" dirty="0" smtClean="0">
                  <a:latin typeface="微软雅黑" panose="020B0503020204020204" pitchFamily="34" charset="-122"/>
                  <a:ea typeface="微软雅黑" panose="020B0503020204020204" pitchFamily="34" charset="-122"/>
                </a:rPr>
                <a:t>组成</a:t>
              </a:r>
              <a:r>
                <a:rPr lang="zh-CN" altLang="en-US" sz="1600" dirty="0">
                  <a:latin typeface="微软雅黑" panose="020B0503020204020204" pitchFamily="34" charset="-122"/>
                  <a:ea typeface="微软雅黑" panose="020B0503020204020204" pitchFamily="34" charset="-122"/>
                </a:rPr>
                <a:t>。</a:t>
              </a:r>
              <a:endParaRPr lang="en-US" altLang="zh-CN" sz="1600" dirty="0">
                <a:solidFill>
                  <a:srgbClr val="080808"/>
                </a:solidFill>
                <a:latin typeface="微软雅黑" panose="020B0503020204020204" pitchFamily="34" charset="-122"/>
                <a:ea typeface="微软雅黑" panose="020B0503020204020204" pitchFamily="34" charset="-122"/>
              </a:endParaRPr>
            </a:p>
          </p:txBody>
        </p:sp>
        <p:sp>
          <p:nvSpPr>
            <p:cNvPr id="54" name="Rectangle 20"/>
            <p:cNvSpPr>
              <a:spLocks noChangeArrowheads="1"/>
            </p:cNvSpPr>
            <p:nvPr/>
          </p:nvSpPr>
          <p:spPr bwMode="auto">
            <a:xfrm>
              <a:off x="5257800" y="3078516"/>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solidFill>
                    <a:srgbClr val="080808"/>
                  </a:solidFill>
                  <a:latin typeface="微软雅黑" panose="020B0503020204020204" pitchFamily="34" charset="-122"/>
                  <a:ea typeface="微软雅黑" panose="020B0503020204020204" pitchFamily="34" charset="-122"/>
                </a:rPr>
                <a:t>是指设置在发电厂和变电站中的子站设备、遥控执行屏</a:t>
              </a:r>
              <a:r>
                <a:rPr lang="zh-CN" altLang="en-US" sz="1600" dirty="0" smtClean="0">
                  <a:solidFill>
                    <a:srgbClr val="080808"/>
                  </a:solidFill>
                  <a:latin typeface="微软雅黑" panose="020B0503020204020204" pitchFamily="34" charset="-122"/>
                  <a:ea typeface="微软雅黑" panose="020B0503020204020204" pitchFamily="34" charset="-122"/>
                </a:rPr>
                <a:t>等。</a:t>
              </a:r>
              <a:endParaRPr lang="en-US" altLang="zh-CN" sz="1600" dirty="0">
                <a:solidFill>
                  <a:srgbClr val="080808"/>
                </a:solidFill>
                <a:latin typeface="微软雅黑" panose="020B0503020204020204" pitchFamily="34" charset="-122"/>
                <a:ea typeface="微软雅黑" panose="020B0503020204020204" pitchFamily="34" charset="-122"/>
              </a:endParaRPr>
            </a:p>
          </p:txBody>
        </p:sp>
        <p:sp>
          <p:nvSpPr>
            <p:cNvPr id="55" name="Rectangle 21"/>
            <p:cNvSpPr>
              <a:spLocks noChangeArrowheads="1"/>
            </p:cNvSpPr>
            <p:nvPr/>
          </p:nvSpPr>
          <p:spPr bwMode="auto">
            <a:xfrm>
              <a:off x="5257800" y="5697891"/>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solidFill>
                    <a:srgbClr val="080808"/>
                  </a:solidFill>
                  <a:latin typeface="微软雅黑" panose="020B0503020204020204" pitchFamily="34" charset="-122"/>
                  <a:ea typeface="微软雅黑" panose="020B0503020204020204" pitchFamily="34" charset="-122"/>
                </a:rPr>
                <a:t>完成主站和子站设备之间的信息交换以及各个调度中心之间的信息交换</a:t>
              </a:r>
              <a:endParaRPr lang="en-US" altLang="zh-CN" sz="1600" dirty="0">
                <a:solidFill>
                  <a:srgbClr val="080808"/>
                </a:solidFill>
                <a:latin typeface="微软雅黑" panose="020B0503020204020204" pitchFamily="34" charset="-122"/>
                <a:ea typeface="微软雅黑" panose="020B0503020204020204" pitchFamily="34" charset="-122"/>
              </a:endParaRPr>
            </a:p>
          </p:txBody>
        </p:sp>
        <p:sp>
          <p:nvSpPr>
            <p:cNvPr id="56" name="Rectangle 22"/>
            <p:cNvSpPr>
              <a:spLocks noChangeArrowheads="1"/>
            </p:cNvSpPr>
            <p:nvPr/>
          </p:nvSpPr>
          <p:spPr bwMode="white">
            <a:xfrm>
              <a:off x="3981268" y="3025632"/>
              <a:ext cx="1107997"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信息采集</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命令执行</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子系统</a:t>
              </a:r>
              <a:endParaRPr lang="en-US" altLang="zh-CN"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57" name="Rectangle 23"/>
            <p:cNvSpPr>
              <a:spLocks noChangeArrowheads="1"/>
            </p:cNvSpPr>
            <p:nvPr/>
          </p:nvSpPr>
          <p:spPr bwMode="white">
            <a:xfrm>
              <a:off x="3770918" y="5782927"/>
              <a:ext cx="156966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信息</a:t>
              </a:r>
              <a:r>
                <a:rPr lang="zh-CN" altLang="en-US"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的收集</a:t>
              </a: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处理</a:t>
              </a:r>
              <a:r>
                <a:rPr lang="zh-CN" altLang="en-US"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与</a:t>
              </a: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控制</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子系统</a:t>
              </a:r>
              <a:endParaRPr lang="en-US" altLang="zh-CN"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58" name="Rectangle 24"/>
            <p:cNvSpPr>
              <a:spLocks noChangeArrowheads="1"/>
            </p:cNvSpPr>
            <p:nvPr/>
          </p:nvSpPr>
          <p:spPr bwMode="white">
            <a:xfrm>
              <a:off x="5305455" y="4509120"/>
              <a:ext cx="110799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信息传输</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子系统</a:t>
              </a:r>
              <a:endParaRPr lang="en-US" altLang="zh-CN"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59" name="Rectangle 25"/>
            <p:cNvSpPr>
              <a:spLocks noChangeArrowheads="1"/>
            </p:cNvSpPr>
            <p:nvPr/>
          </p:nvSpPr>
          <p:spPr bwMode="white">
            <a:xfrm>
              <a:off x="2596701" y="4510861"/>
              <a:ext cx="110799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人</a:t>
              </a:r>
              <a:r>
                <a:rPr lang="zh-CN" altLang="en-US"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机</a:t>
              </a: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联系</a:t>
              </a:r>
              <a:endParaRPr lang="en-US" altLang="zh-CN"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algn="ctr"/>
              <a:r>
                <a:rPr lang="zh-CN" altLang="en-US" b="1" dirty="0" smtClean="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子系统</a:t>
              </a:r>
              <a:endParaRPr lang="en-US" altLang="zh-CN" b="1" dirty="0">
                <a:solidFill>
                  <a:srgbClr val="FEFEF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7089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277651" y="1340768"/>
            <a:ext cx="8352000" cy="1156855"/>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常规性变电站的电源系统通常分为直流、交流、</a:t>
            </a:r>
            <a:r>
              <a:rPr lang="en-US" altLang="zh-CN" sz="1600" dirty="0">
                <a:latin typeface="微软雅黑" pitchFamily="34" charset="-122"/>
                <a:ea typeface="微软雅黑" pitchFamily="34" charset="-122"/>
              </a:rPr>
              <a:t>UPS</a:t>
            </a:r>
            <a:r>
              <a:rPr lang="zh-CN" altLang="en-US" sz="1600" dirty="0">
                <a:latin typeface="微软雅黑" pitchFamily="34" charset="-122"/>
                <a:ea typeface="微软雅黑" pitchFamily="34" charset="-122"/>
              </a:rPr>
              <a:t>和通信电源等几种不同的类型。在一般的变电站运营模式下，交流系统是变电站的主要能源供应设备</a:t>
            </a:r>
            <a:r>
              <a:rPr lang="zh-CN" altLang="en-US" sz="1600" dirty="0" smtClean="0">
                <a:latin typeface="微软雅黑" pitchFamily="34" charset="-122"/>
                <a:ea typeface="微软雅黑" pitchFamily="34" charset="-122"/>
              </a:rPr>
              <a:t>。这</a:t>
            </a:r>
            <a:r>
              <a:rPr lang="zh-CN" altLang="en-US" sz="1600" dirty="0">
                <a:latin typeface="微软雅黑" pitchFamily="34" charset="-122"/>
                <a:ea typeface="微软雅黑" pitchFamily="34" charset="-122"/>
              </a:rPr>
              <a:t>就意味着，交流系统的稳定性能如何将会直接影响到整个变电站的运行是否稳定、</a:t>
            </a:r>
            <a:r>
              <a:rPr lang="zh-CN" altLang="en-US" sz="1600" dirty="0" smtClean="0">
                <a:latin typeface="微软雅黑" pitchFamily="34" charset="-122"/>
                <a:ea typeface="微软雅黑" pitchFamily="34" charset="-122"/>
              </a:rPr>
              <a:t>可靠。</a:t>
            </a:r>
          </a:p>
        </p:txBody>
      </p:sp>
      <p:sp>
        <p:nvSpPr>
          <p:cNvPr id="6" name="圆角矩形 5"/>
          <p:cNvSpPr>
            <a:spLocks noChangeArrowheads="1"/>
          </p:cNvSpPr>
          <p:nvPr/>
        </p:nvSpPr>
        <p:spPr bwMode="auto">
          <a:xfrm>
            <a:off x="117159" y="1398886"/>
            <a:ext cx="8667659" cy="1166018"/>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35214" y="1124744"/>
            <a:ext cx="1728474"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、电源系统</a:t>
              </a:r>
            </a:p>
          </p:txBody>
        </p:sp>
      </p:grpSp>
      <p:sp>
        <p:nvSpPr>
          <p:cNvPr id="3" name="矩形 2"/>
          <p:cNvSpPr/>
          <p:nvPr/>
        </p:nvSpPr>
        <p:spPr>
          <a:xfrm>
            <a:off x="277651" y="2780928"/>
            <a:ext cx="8507167" cy="3708708"/>
          </a:xfrm>
          <a:prstGeom prst="rect">
            <a:avLst/>
          </a:prstGeom>
        </p:spPr>
        <p:txBody>
          <a:bodyPr wrap="square">
            <a:spAutoFit/>
          </a:bodyPr>
          <a:lstStyle/>
          <a:p>
            <a:pPr marL="285750" indent="-285750" algn="just">
              <a:lnSpc>
                <a:spcPct val="150000"/>
              </a:lnSpc>
              <a:spcBef>
                <a:spcPts val="600"/>
              </a:spcBef>
              <a:buFont typeface="Arial" panose="020B0604020202020204" pitchFamily="34" charset="0"/>
              <a:buChar char="•"/>
              <a:defRPr/>
            </a:pPr>
            <a:r>
              <a:rPr lang="zh-CN" altLang="en-US" sz="1600" dirty="0">
                <a:latin typeface="微软雅黑" pitchFamily="34" charset="-122"/>
                <a:ea typeface="微软雅黑" pitchFamily="34" charset="-122"/>
              </a:rPr>
              <a:t>变电站直流操作电源系统（直流</a:t>
            </a:r>
            <a:r>
              <a:rPr lang="en-US" altLang="zh-CN" sz="1600" dirty="0">
                <a:latin typeface="微软雅黑" pitchFamily="34" charset="-122"/>
                <a:ea typeface="微软雅黑" pitchFamily="34" charset="-122"/>
              </a:rPr>
              <a:t>220V</a:t>
            </a:r>
            <a:r>
              <a:rPr lang="zh-CN" altLang="en-US" sz="1600" dirty="0">
                <a:latin typeface="微软雅黑" pitchFamily="34" charset="-122"/>
                <a:ea typeface="微软雅黑" pitchFamily="34" charset="-122"/>
              </a:rPr>
              <a:t>或</a:t>
            </a:r>
            <a:r>
              <a:rPr lang="en-US" altLang="zh-CN" sz="1600" dirty="0">
                <a:latin typeface="微软雅黑" pitchFamily="34" charset="-122"/>
                <a:ea typeface="微软雅黑" pitchFamily="34" charset="-122"/>
              </a:rPr>
              <a:t>110V</a:t>
            </a:r>
            <a:r>
              <a:rPr lang="zh-CN" altLang="en-US" sz="1600" dirty="0">
                <a:latin typeface="微软雅黑" pitchFamily="34" charset="-122"/>
                <a:ea typeface="微软雅黑" pitchFamily="34" charset="-122"/>
              </a:rPr>
              <a:t>系统）是用蓄电池储能，交流电正常且整流器完好时，蓄电池为冲击负荷提供补充电流；交流停电或整流器故障时，蓄电池为经常负荷、事故负荷及冲击负荷供电。它是变电站安全运行的重要设备。</a:t>
            </a:r>
          </a:p>
          <a:p>
            <a:pPr marL="285750" indent="-285750" algn="just">
              <a:lnSpc>
                <a:spcPct val="150000"/>
              </a:lnSpc>
              <a:spcBef>
                <a:spcPts val="600"/>
              </a:spcBef>
              <a:buFont typeface="Arial" panose="020B0604020202020204" pitchFamily="34" charset="0"/>
              <a:buChar char="•"/>
              <a:defRPr/>
            </a:pPr>
            <a:r>
              <a:rPr lang="zh-CN" altLang="en-US" sz="1600" dirty="0">
                <a:latin typeface="微软雅黑" pitchFamily="34" charset="-122"/>
                <a:ea typeface="微软雅黑" pitchFamily="34" charset="-122"/>
              </a:rPr>
              <a:t>变电站通信电源系统（直流</a:t>
            </a:r>
            <a:r>
              <a:rPr lang="en-US" altLang="zh-CN" sz="1600" dirty="0">
                <a:latin typeface="微软雅黑" pitchFamily="34" charset="-122"/>
                <a:ea typeface="微软雅黑" pitchFamily="34" charset="-122"/>
              </a:rPr>
              <a:t>48V</a:t>
            </a:r>
            <a:r>
              <a:rPr lang="zh-CN" altLang="en-US" sz="1600" dirty="0">
                <a:latin typeface="微软雅黑" pitchFamily="34" charset="-122"/>
                <a:ea typeface="微软雅黑" pitchFamily="34" charset="-122"/>
              </a:rPr>
              <a:t>系统）也是用蓄电池储能，交流电正常且整流器完好时，由整流器为负荷供电；交流电停电或者整流器故障时，由蓄电池供电。变电站通信电源与直流操作电源的结构基本相同，不同点是蓄电池的作用和控制母线的降压装置系统。</a:t>
            </a:r>
          </a:p>
          <a:p>
            <a:pPr marL="285750" indent="-285750" algn="just">
              <a:lnSpc>
                <a:spcPct val="150000"/>
              </a:lnSpc>
              <a:spcBef>
                <a:spcPts val="600"/>
              </a:spcBef>
              <a:buFont typeface="Arial" panose="020B0604020202020204" pitchFamily="34" charset="0"/>
              <a:buChar char="•"/>
              <a:defRPr/>
            </a:pPr>
            <a:r>
              <a:rPr lang="zh-CN" altLang="en-US" sz="1600" dirty="0">
                <a:latin typeface="微软雅黑" pitchFamily="34" charset="-122"/>
                <a:ea typeface="微软雅黑" pitchFamily="34" charset="-122"/>
              </a:rPr>
              <a:t>变电站逆变电源系统一般不采用交流</a:t>
            </a:r>
            <a:r>
              <a:rPr lang="en-US" altLang="zh-CN" sz="1600" dirty="0">
                <a:latin typeface="微软雅黑" pitchFamily="34" charset="-122"/>
                <a:ea typeface="微软雅黑" pitchFamily="34" charset="-122"/>
              </a:rPr>
              <a:t>UPS</a:t>
            </a:r>
            <a:r>
              <a:rPr lang="zh-CN" altLang="en-US" sz="1600" dirty="0">
                <a:latin typeface="微软雅黑" pitchFamily="34" charset="-122"/>
                <a:ea typeface="微软雅黑" pitchFamily="34" charset="-122"/>
              </a:rPr>
              <a:t>，而是从直流操作电源系统取得直流电，通过逆变器输出交流电源，主要为一些重要的变电站设备（如：远动测控计算机、管理计算机、检修照明等）提供不间断电源，亦称</a:t>
            </a:r>
            <a:r>
              <a:rPr lang="en-US" altLang="zh-CN" sz="1600" dirty="0">
                <a:latin typeface="微软雅黑" pitchFamily="34" charset="-122"/>
                <a:ea typeface="微软雅黑" pitchFamily="34" charset="-122"/>
              </a:rPr>
              <a:t>UPS</a:t>
            </a:r>
            <a:r>
              <a:rPr lang="zh-CN" altLang="en-US" sz="1600" dirty="0">
                <a:latin typeface="微软雅黑" pitchFamily="34" charset="-122"/>
                <a:ea typeface="微软雅黑" pitchFamily="34" charset="-122"/>
              </a:rPr>
              <a:t>。</a:t>
            </a:r>
          </a:p>
        </p:txBody>
      </p:sp>
    </p:spTree>
    <p:extLst>
      <p:ext uri="{BB962C8B-B14F-4D97-AF65-F5344CB8AC3E}">
        <p14:creationId xmlns:p14="http://schemas.microsoft.com/office/powerpoint/2010/main" val="41270893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678" y="142852"/>
            <a:ext cx="3634218" cy="71435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.2.</a:t>
            </a:r>
            <a:r>
              <a:rPr lang="en-US" altLang="zh-CN" sz="2800" b="1" dirty="0" smtClean="0">
                <a:solidFill>
                  <a:schemeClr val="bg1"/>
                </a:solidFill>
                <a:latin typeface="微软雅黑" pitchFamily="34" charset="-122"/>
                <a:ea typeface="微软雅黑" pitchFamily="34" charset="-122"/>
              </a:rPr>
              <a:t>9 </a:t>
            </a:r>
            <a:r>
              <a:rPr lang="zh-CN" altLang="en-US" sz="2800" b="1" dirty="0" smtClean="0">
                <a:solidFill>
                  <a:schemeClr val="bg1"/>
                </a:solidFill>
                <a:latin typeface="微软雅黑" pitchFamily="34" charset="-122"/>
                <a:ea typeface="微软雅黑" pitchFamily="34" charset="-122"/>
              </a:rPr>
              <a:t>信息化建设</a:t>
            </a:r>
          </a:p>
        </p:txBody>
      </p:sp>
      <p:sp>
        <p:nvSpPr>
          <p:cNvPr id="4" name="矩形 3"/>
          <p:cNvSpPr/>
          <p:nvPr/>
        </p:nvSpPr>
        <p:spPr>
          <a:xfrm>
            <a:off x="313305" y="1340768"/>
            <a:ext cx="8352000" cy="2418739"/>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变电站的电能计量系统主要有数字化电能表、电子式电流电压互感器、合并电源、全站的采样同步时钟</a:t>
            </a:r>
            <a:r>
              <a:rPr lang="en-US" altLang="zh-CN" sz="1600" dirty="0">
                <a:latin typeface="微软雅黑" pitchFamily="34" charset="-122"/>
                <a:ea typeface="微软雅黑" pitchFamily="34" charset="-122"/>
              </a:rPr>
              <a:t>GPS</a:t>
            </a:r>
            <a:r>
              <a:rPr lang="zh-CN" altLang="en-US" sz="1600" dirty="0">
                <a:latin typeface="微软雅黑" pitchFamily="34" charset="-122"/>
                <a:ea typeface="微软雅黑" pitchFamily="34" charset="-122"/>
              </a:rPr>
              <a:t>同步信号以及二次连接部分组成</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indent="457200" algn="just">
              <a:lnSpc>
                <a:spcPct val="150000"/>
              </a:lnSpc>
              <a:spcBef>
                <a:spcPts val="600"/>
              </a:spcBef>
              <a:defRPr/>
            </a:pPr>
            <a:r>
              <a:rPr lang="zh-CN" altLang="en-US" sz="1600" dirty="0" smtClean="0">
                <a:latin typeface="微软雅黑" pitchFamily="34" charset="-122"/>
                <a:ea typeface="微软雅黑" pitchFamily="34" charset="-122"/>
              </a:rPr>
              <a:t>电子式</a:t>
            </a:r>
            <a:r>
              <a:rPr lang="zh-CN" altLang="en-US" sz="1600" dirty="0">
                <a:latin typeface="微软雅黑" pitchFamily="34" charset="-122"/>
                <a:ea typeface="微软雅黑" pitchFamily="34" charset="-122"/>
              </a:rPr>
              <a:t>互感器采集到的数据汇总到合并单元，合并单元经点对点或以太网方式发送采集数据至位于间隔层的数字式电能表，实现了计量设备的输入信号由电缆从传统电流</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电压互感器输入的模拟信号到通信电缆或光纤输入的数字信号的转变。</a:t>
            </a:r>
          </a:p>
          <a:p>
            <a:pPr indent="457200" algn="just">
              <a:lnSpc>
                <a:spcPct val="150000"/>
              </a:lnSpc>
              <a:spcBef>
                <a:spcPts val="600"/>
              </a:spcBef>
              <a:defRPr/>
            </a:pPr>
            <a:r>
              <a:rPr lang="zh-CN" altLang="en-US" sz="1600" dirty="0">
                <a:latin typeface="微软雅黑" pitchFamily="34" charset="-122"/>
                <a:ea typeface="微软雅黑" pitchFamily="34" charset="-122"/>
              </a:rPr>
              <a:t>现有的变电站有两套计量系统，分别为调度系统和营销系统所管，实现计费功能。</a:t>
            </a:r>
          </a:p>
        </p:txBody>
      </p:sp>
      <p:sp>
        <p:nvSpPr>
          <p:cNvPr id="6" name="圆角矩形 5"/>
          <p:cNvSpPr>
            <a:spLocks noChangeArrowheads="1"/>
          </p:cNvSpPr>
          <p:nvPr/>
        </p:nvSpPr>
        <p:spPr bwMode="auto">
          <a:xfrm>
            <a:off x="152813" y="1398886"/>
            <a:ext cx="8667659" cy="246216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7" name="Group 6"/>
          <p:cNvGrpSpPr>
            <a:grpSpLocks/>
          </p:cNvGrpSpPr>
          <p:nvPr/>
        </p:nvGrpSpPr>
        <p:grpSpPr bwMode="auto">
          <a:xfrm>
            <a:off x="70868" y="1124744"/>
            <a:ext cx="1728474" cy="355530"/>
            <a:chOff x="816" y="2304"/>
            <a:chExt cx="1580" cy="448"/>
          </a:xfrm>
        </p:grpSpPr>
        <p:sp>
          <p:nvSpPr>
            <p:cNvPr id="8"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gray">
            <a:xfrm>
              <a:off x="816" y="2304"/>
              <a:ext cx="158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r>
                <a:rPr lang="en-US" altLang="zh-CN" b="1" dirty="0" smtClean="0">
                  <a:latin typeface="微软雅黑" panose="020B0503020204020204" pitchFamily="34" charset="-122"/>
                  <a:ea typeface="微软雅黑" panose="020B0503020204020204" pitchFamily="34" charset="-122"/>
                </a:rPr>
                <a:t>8</a:t>
              </a:r>
              <a:r>
                <a:rPr lang="zh-CN" altLang="en-US" b="1" dirty="0" smtClean="0">
                  <a:latin typeface="微软雅黑" panose="020B0503020204020204" pitchFamily="34" charset="-122"/>
                  <a:ea typeface="微软雅黑" panose="020B0503020204020204" pitchFamily="34" charset="-122"/>
                </a:rPr>
                <a:t>、计量系统</a:t>
              </a:r>
              <a:endParaRPr lang="zh-CN" altLang="en-US" b="1" dirty="0">
                <a:latin typeface="微软雅黑" panose="020B0503020204020204" pitchFamily="34" charset="-122"/>
                <a:ea typeface="微软雅黑" panose="020B0503020204020204" pitchFamily="34" charset="-122"/>
              </a:endParaRPr>
            </a:p>
          </p:txBody>
        </p:sp>
      </p:gr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980" y="4293096"/>
            <a:ext cx="3078113" cy="22099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272632"/>
            <a:ext cx="3024336" cy="21551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689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6" name="AutoShape 50"/>
          <p:cNvSpPr>
            <a:spLocks noChangeArrowheads="1"/>
          </p:cNvSpPr>
          <p:nvPr/>
        </p:nvSpPr>
        <p:spPr bwMode="auto">
          <a:xfrm>
            <a:off x="2068488" y="4937224"/>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4.3</a:t>
            </a:r>
            <a:r>
              <a:rPr lang="zh-CN" altLang="en-US" u="sng" dirty="0">
                <a:solidFill>
                  <a:srgbClr val="000000"/>
                </a:solidFill>
                <a:sym typeface="Arial" pitchFamily="34" charset="0"/>
              </a:rPr>
              <a:t>智能变电站典型应用</a:t>
            </a:r>
            <a:r>
              <a:rPr lang="zh-CN" altLang="en-US" u="sng" dirty="0" smtClean="0">
                <a:solidFill>
                  <a:srgbClr val="000000"/>
                </a:solidFill>
                <a:sym typeface="Arial" pitchFamily="34" charset="0"/>
              </a:rPr>
              <a:t>案例</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428528" y="3425056"/>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4.2</a:t>
            </a:r>
            <a:r>
              <a:rPr lang="zh-CN" altLang="en-US" u="sng" dirty="0">
                <a:solidFill>
                  <a:srgbClr val="000000"/>
                </a:solidFill>
                <a:sym typeface="Arial" pitchFamily="34" charset="0"/>
              </a:rPr>
              <a:t>智能变电站体系结构及技术</a:t>
            </a:r>
            <a:r>
              <a:rPr lang="zh-CN" altLang="en-US" u="sng" dirty="0" smtClean="0">
                <a:solidFill>
                  <a:srgbClr val="000000"/>
                </a:solidFill>
                <a:sym typeface="Arial" pitchFamily="34" charset="0"/>
              </a:rPr>
              <a:t>内容</a:t>
            </a:r>
            <a:endParaRPr lang="zh-CN" altLang="en-US" u="sng" dirty="0">
              <a:solidFill>
                <a:srgbClr val="000000"/>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4.1</a:t>
            </a:r>
            <a:r>
              <a:rPr lang="zh-CN" altLang="en-US" u="sng" dirty="0" smtClean="0">
                <a:solidFill>
                  <a:srgbClr val="000000"/>
                </a:solidFill>
                <a:sym typeface="Arial" pitchFamily="34" charset="0"/>
              </a:rPr>
              <a:t>智能变电站概述</a:t>
            </a:r>
            <a:endParaRPr lang="zh-CN" altLang="en-US" u="sng" dirty="0">
              <a:solidFill>
                <a:srgbClr val="000000"/>
              </a:solidFill>
              <a:sym typeface="Arial" pitchFamily="34" charset="0"/>
            </a:endParaRP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123728" y="3533006"/>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1763688" y="5013424"/>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52083562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5313" y="1347361"/>
            <a:ext cx="8352000" cy="3449791"/>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以浙江嘉兴</a:t>
            </a:r>
            <a:r>
              <a:rPr lang="en-US" altLang="zh-CN" sz="1600" dirty="0">
                <a:latin typeface="微软雅黑" pitchFamily="34" charset="-122"/>
                <a:ea typeface="微软雅黑" pitchFamily="34" charset="-122"/>
              </a:rPr>
              <a:t>110kV</a:t>
            </a:r>
            <a:r>
              <a:rPr lang="zh-CN" altLang="en-US" sz="1600" dirty="0">
                <a:latin typeface="微软雅黑" pitchFamily="34" charset="-122"/>
                <a:ea typeface="微软雅黑" pitchFamily="34" charset="-122"/>
              </a:rPr>
              <a:t>新生智能变电站（国家电网公司第二批智能变电站试点工程）为例，首先介绍变电站在智能电网建设中的重要性，其次讲述物联网技术在智能变电站建设中的重要体现，最后详细介绍基于物联网技术与三维可视化技术的智能变电站辅助系统的功能及具体实现方式。</a:t>
            </a:r>
          </a:p>
          <a:p>
            <a:pPr indent="457200" algn="just">
              <a:lnSpc>
                <a:spcPct val="150000"/>
              </a:lnSpc>
              <a:spcBef>
                <a:spcPts val="600"/>
              </a:spcBef>
              <a:defRPr/>
            </a:pPr>
            <a:r>
              <a:rPr lang="zh-CN" altLang="en-US" sz="1600" dirty="0">
                <a:latin typeface="微软雅黑" pitchFamily="34" charset="-122"/>
                <a:ea typeface="微软雅黑" pitchFamily="34" charset="-122"/>
              </a:rPr>
              <a:t>本建设工程项目中采用了多种类型的传感器，将获取的多维信息进行协同感知与处理，实现更可靠、更透彻、更细致的信息感知，为智能决策和智能行为提供准确的信息；采用三维可视化技术，使得数据能够直观的展现，并利用空间信息资源，融合多维信息，进行全方位信息描述；通过动态信息的高阶异构数据挖掘及智能分析，实现虚拟现实的全域、全景信息展示。</a:t>
            </a:r>
          </a:p>
        </p:txBody>
      </p:sp>
      <p:sp>
        <p:nvSpPr>
          <p:cNvPr id="54" name="圆角矩形 53"/>
          <p:cNvSpPr>
            <a:spLocks noChangeArrowheads="1"/>
          </p:cNvSpPr>
          <p:nvPr/>
        </p:nvSpPr>
        <p:spPr bwMode="auto">
          <a:xfrm>
            <a:off x="224821" y="1268760"/>
            <a:ext cx="8667659" cy="352839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55" name="Group 6"/>
          <p:cNvGrpSpPr>
            <a:grpSpLocks/>
          </p:cNvGrpSpPr>
          <p:nvPr/>
        </p:nvGrpSpPr>
        <p:grpSpPr bwMode="auto">
          <a:xfrm>
            <a:off x="142875" y="1077450"/>
            <a:ext cx="1404789"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4.3.1 </a:t>
              </a:r>
              <a:r>
                <a:rPr lang="zh-CN" altLang="en-US" sz="1800" dirty="0" smtClean="0">
                  <a:latin typeface="微软雅黑" panose="020B0503020204020204" pitchFamily="34" charset="-122"/>
                  <a:ea typeface="微软雅黑" panose="020B0503020204020204" pitchFamily="34" charset="-122"/>
                </a:rPr>
                <a:t>概述</a:t>
              </a:r>
              <a:endParaRPr lang="zh-CN" altLang="en-US" sz="1800" dirty="0">
                <a:latin typeface="微软雅黑" panose="020B0503020204020204" pitchFamily="34" charset="-122"/>
                <a:ea typeface="微软雅黑" panose="020B0503020204020204" pitchFamily="34" charset="-122"/>
              </a:endParaRPr>
            </a:p>
          </p:txBody>
        </p:sp>
      </p:grpSp>
      <p:pic>
        <p:nvPicPr>
          <p:cNvPr id="9" name="Picture 2" descr="D:\Project\嘉兴\嘉兴变电站 图\未标题-1 拷贝.jpg"/>
          <p:cNvPicPr/>
          <p:nvPr/>
        </p:nvPicPr>
        <p:blipFill>
          <a:blip r:embed="rId2" cstate="print">
            <a:extLst/>
          </a:blip>
          <a:srcRect/>
          <a:stretch>
            <a:fillRect/>
          </a:stretch>
        </p:blipFill>
        <p:spPr bwMode="auto">
          <a:xfrm>
            <a:off x="644203" y="5085184"/>
            <a:ext cx="3351733" cy="1460818"/>
          </a:xfrm>
          <a:prstGeom prst="rect">
            <a:avLst/>
          </a:prstGeom>
          <a:ln>
            <a:noFill/>
          </a:ln>
          <a:effectLst/>
          <a:extLst/>
        </p:spPr>
      </p:pic>
      <p:pic>
        <p:nvPicPr>
          <p:cNvPr id="10" name="图片 9"/>
          <p:cNvPicPr/>
          <p:nvPr/>
        </p:nvPicPr>
        <p:blipFill rotWithShape="1">
          <a:blip r:embed="rId3" cstate="print">
            <a:extLst>
              <a:ext uri="{28A0092B-C50C-407E-A947-70E740481C1C}">
                <a14:useLocalDpi xmlns:a14="http://schemas.microsoft.com/office/drawing/2010/main" val="0"/>
              </a:ext>
            </a:extLst>
          </a:blip>
          <a:srcRect t="-1" b="2167"/>
          <a:stretch/>
        </p:blipFill>
        <p:spPr bwMode="auto">
          <a:xfrm>
            <a:off x="4932040" y="5079110"/>
            <a:ext cx="3297704" cy="1466892"/>
          </a:xfrm>
          <a:prstGeom prst="rect">
            <a:avLst/>
          </a:prstGeom>
          <a:ln>
            <a:noFill/>
          </a:ln>
          <a:extLst>
            <a:ext uri="{53640926-AAD7-44D8-BBD7-CCE9431645EC}">
              <a14:shadowObscured xmlns:a14="http://schemas.microsoft.com/office/drawing/2010/main"/>
            </a:ext>
          </a:extLst>
        </p:spPr>
      </p:pic>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6"/>
          <p:cNvGrpSpPr>
            <a:grpSpLocks/>
          </p:cNvGrpSpPr>
          <p:nvPr/>
        </p:nvGrpSpPr>
        <p:grpSpPr bwMode="auto">
          <a:xfrm>
            <a:off x="142875" y="1129254"/>
            <a:ext cx="1692821"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4.3.2 </a:t>
              </a:r>
              <a:r>
                <a:rPr lang="zh-CN" altLang="en-US" dirty="0" smtClean="0">
                  <a:latin typeface="微软雅黑" panose="020B0503020204020204" pitchFamily="34" charset="-122"/>
                  <a:ea typeface="微软雅黑" panose="020B0503020204020204" pitchFamily="34" charset="-122"/>
                </a:rPr>
                <a:t>设计思路</a:t>
              </a:r>
              <a:endParaRPr lang="zh-CN" altLang="en-US" sz="1800" dirty="0">
                <a:latin typeface="微软雅黑" panose="020B0503020204020204" pitchFamily="34" charset="-122"/>
                <a:ea typeface="微软雅黑" panose="020B0503020204020204" pitchFamily="34" charset="-122"/>
              </a:endParaRPr>
            </a:p>
          </p:txBody>
        </p:sp>
      </p:grpSp>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
        <p:nvSpPr>
          <p:cNvPr id="48" name="Freeform 3"/>
          <p:cNvSpPr>
            <a:spLocks/>
          </p:cNvSpPr>
          <p:nvPr/>
        </p:nvSpPr>
        <p:spPr bwMode="gray">
          <a:xfrm>
            <a:off x="545332" y="3021731"/>
            <a:ext cx="7999412" cy="2476500"/>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gradFill rotWithShape="1">
            <a:gsLst>
              <a:gs pos="0">
                <a:srgbClr val="4AD828"/>
              </a:gs>
              <a:gs pos="100000">
                <a:srgbClr val="4AD828">
                  <a:gamma/>
                  <a:tint val="54118"/>
                  <a:invGamma/>
                </a:srgbClr>
              </a:gs>
            </a:gsLst>
            <a:path path="rect">
              <a:fillToRect l="100000" b="100000"/>
            </a:path>
          </a:gradFill>
          <a:ln>
            <a:noFill/>
          </a:ln>
          <a:effectLst/>
          <a:scene3d>
            <a:camera prst="legacyPerspectiveTop"/>
            <a:lightRig rig="legacyNormal3" dir="r"/>
          </a:scene3d>
          <a:sp3d extrusionH="1801800" prstMaterial="legacyPlastic">
            <a:bevelT w="13500" h="13500" prst="angle"/>
            <a:bevelB w="13500" h="13500" prst="angle"/>
            <a:extrusionClr>
              <a:srgbClr val="4AD828"/>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63" name="Group 14"/>
          <p:cNvGrpSpPr>
            <a:grpSpLocks/>
          </p:cNvGrpSpPr>
          <p:nvPr/>
        </p:nvGrpSpPr>
        <p:grpSpPr bwMode="auto">
          <a:xfrm>
            <a:off x="473894" y="5590306"/>
            <a:ext cx="1808163" cy="624106"/>
            <a:chOff x="406" y="980"/>
            <a:chExt cx="2330" cy="294"/>
          </a:xfrm>
        </p:grpSpPr>
        <p:sp>
          <p:nvSpPr>
            <p:cNvPr id="64" name="AutoShape 15"/>
            <p:cNvSpPr>
              <a:spLocks noChangeArrowheads="1"/>
            </p:cNvSpPr>
            <p:nvPr/>
          </p:nvSpPr>
          <p:spPr bwMode="gray">
            <a:xfrm>
              <a:off x="406" y="980"/>
              <a:ext cx="2330" cy="294"/>
            </a:xfrm>
            <a:prstGeom prst="roundRect">
              <a:avLst>
                <a:gd name="adj" fmla="val 50000"/>
              </a:avLst>
            </a:prstGeom>
            <a:gradFill rotWithShape="1">
              <a:gsLst>
                <a:gs pos="0">
                  <a:srgbClr val="F8A858"/>
                </a:gs>
                <a:gs pos="50000">
                  <a:srgbClr val="F8A858">
                    <a:gamma/>
                    <a:tint val="72941"/>
                    <a:invGamma/>
                  </a:srgbClr>
                </a:gs>
                <a:gs pos="100000">
                  <a:srgbClr val="F8A858"/>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12700">
                  <a:solidFill>
                    <a:srgbClr val="3289A8"/>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AutoShape 1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AutoShape 1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7" name="Text Box 18"/>
          <p:cNvSpPr txBox="1">
            <a:spLocks noChangeArrowheads="1"/>
          </p:cNvSpPr>
          <p:nvPr/>
        </p:nvSpPr>
        <p:spPr bwMode="gray">
          <a:xfrm>
            <a:off x="467544" y="5568081"/>
            <a:ext cx="1758950" cy="646331"/>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lvl="0" algn="ctr"/>
            <a:r>
              <a:rPr lang="zh-CN" altLang="zh-CN" dirty="0"/>
              <a:t>变电站在智能电网中的应用</a:t>
            </a:r>
          </a:p>
        </p:txBody>
      </p:sp>
      <p:grpSp>
        <p:nvGrpSpPr>
          <p:cNvPr id="73" name="Group 24"/>
          <p:cNvGrpSpPr>
            <a:grpSpLocks/>
          </p:cNvGrpSpPr>
          <p:nvPr/>
        </p:nvGrpSpPr>
        <p:grpSpPr bwMode="auto">
          <a:xfrm>
            <a:off x="2604319" y="4791794"/>
            <a:ext cx="1808163" cy="901105"/>
            <a:chOff x="406" y="980"/>
            <a:chExt cx="2330" cy="294"/>
          </a:xfrm>
        </p:grpSpPr>
        <p:sp>
          <p:nvSpPr>
            <p:cNvPr id="74" name="AutoShape 25"/>
            <p:cNvSpPr>
              <a:spLocks noChangeArrowheads="1"/>
            </p:cNvSpPr>
            <p:nvPr/>
          </p:nvSpPr>
          <p:spPr bwMode="gray">
            <a:xfrm>
              <a:off x="406" y="980"/>
              <a:ext cx="2330" cy="294"/>
            </a:xfrm>
            <a:prstGeom prst="roundRect">
              <a:avLst>
                <a:gd name="adj" fmla="val 50000"/>
              </a:avLst>
            </a:prstGeom>
            <a:gradFill rotWithShape="1">
              <a:gsLst>
                <a:gs pos="0">
                  <a:srgbClr val="F8A858"/>
                </a:gs>
                <a:gs pos="50000">
                  <a:srgbClr val="F8A858">
                    <a:gamma/>
                    <a:tint val="72941"/>
                    <a:invGamma/>
                  </a:srgbClr>
                </a:gs>
                <a:gs pos="100000">
                  <a:srgbClr val="F8A858"/>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12700">
                  <a:solidFill>
                    <a:srgbClr val="3289A8"/>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5" name="AutoShape 2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6" name="AutoShape 2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77" name="Text Box 18"/>
          <p:cNvSpPr txBox="1">
            <a:spLocks noChangeArrowheads="1"/>
          </p:cNvSpPr>
          <p:nvPr/>
        </p:nvSpPr>
        <p:spPr bwMode="gray">
          <a:xfrm>
            <a:off x="2670994" y="4769569"/>
            <a:ext cx="1612900" cy="923330"/>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lvl="0" algn="ctr"/>
            <a:r>
              <a:rPr lang="zh-CN" altLang="zh-CN" dirty="0"/>
              <a:t>物联网技术在智能变电站中的应用</a:t>
            </a:r>
          </a:p>
        </p:txBody>
      </p:sp>
      <p:grpSp>
        <p:nvGrpSpPr>
          <p:cNvPr id="78" name="Group 29"/>
          <p:cNvGrpSpPr>
            <a:grpSpLocks/>
          </p:cNvGrpSpPr>
          <p:nvPr/>
        </p:nvGrpSpPr>
        <p:grpSpPr bwMode="auto">
          <a:xfrm>
            <a:off x="4634732" y="3978994"/>
            <a:ext cx="1808162" cy="624106"/>
            <a:chOff x="406" y="980"/>
            <a:chExt cx="2330" cy="294"/>
          </a:xfrm>
        </p:grpSpPr>
        <p:sp>
          <p:nvSpPr>
            <p:cNvPr id="79" name="AutoShape 30"/>
            <p:cNvSpPr>
              <a:spLocks noChangeArrowheads="1"/>
            </p:cNvSpPr>
            <p:nvPr/>
          </p:nvSpPr>
          <p:spPr bwMode="gray">
            <a:xfrm>
              <a:off x="406" y="980"/>
              <a:ext cx="2330" cy="294"/>
            </a:xfrm>
            <a:prstGeom prst="roundRect">
              <a:avLst>
                <a:gd name="adj" fmla="val 50000"/>
              </a:avLst>
            </a:prstGeom>
            <a:gradFill rotWithShape="1">
              <a:gsLst>
                <a:gs pos="0">
                  <a:srgbClr val="F8A858"/>
                </a:gs>
                <a:gs pos="50000">
                  <a:srgbClr val="F8A858">
                    <a:gamma/>
                    <a:tint val="72941"/>
                    <a:invGamma/>
                  </a:srgbClr>
                </a:gs>
                <a:gs pos="100000">
                  <a:srgbClr val="F8A858"/>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12700">
                  <a:solidFill>
                    <a:srgbClr val="3289A8"/>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0" name="AutoShape 31"/>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1" name="AutoShape 32"/>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82" name="Text Box 18"/>
          <p:cNvSpPr txBox="1">
            <a:spLocks noChangeArrowheads="1"/>
          </p:cNvSpPr>
          <p:nvPr/>
        </p:nvSpPr>
        <p:spPr bwMode="gray">
          <a:xfrm>
            <a:off x="4674419" y="3956769"/>
            <a:ext cx="1666875" cy="646331"/>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lvl="0" algn="ctr"/>
            <a:r>
              <a:rPr lang="zh-CN" altLang="zh-CN" dirty="0"/>
              <a:t>变电站总体架构</a:t>
            </a:r>
          </a:p>
        </p:txBody>
      </p:sp>
      <p:grpSp>
        <p:nvGrpSpPr>
          <p:cNvPr id="83" name="Group 34"/>
          <p:cNvGrpSpPr>
            <a:grpSpLocks/>
          </p:cNvGrpSpPr>
          <p:nvPr/>
        </p:nvGrpSpPr>
        <p:grpSpPr bwMode="auto">
          <a:xfrm>
            <a:off x="6752457" y="3188419"/>
            <a:ext cx="1808162" cy="624106"/>
            <a:chOff x="406" y="980"/>
            <a:chExt cx="2330" cy="294"/>
          </a:xfrm>
        </p:grpSpPr>
        <p:sp>
          <p:nvSpPr>
            <p:cNvPr id="84" name="AutoShape 35"/>
            <p:cNvSpPr>
              <a:spLocks noChangeArrowheads="1"/>
            </p:cNvSpPr>
            <p:nvPr/>
          </p:nvSpPr>
          <p:spPr bwMode="gray">
            <a:xfrm>
              <a:off x="406" y="980"/>
              <a:ext cx="2330" cy="294"/>
            </a:xfrm>
            <a:prstGeom prst="roundRect">
              <a:avLst>
                <a:gd name="adj" fmla="val 50000"/>
              </a:avLst>
            </a:prstGeom>
            <a:gradFill rotWithShape="1">
              <a:gsLst>
                <a:gs pos="0">
                  <a:srgbClr val="F8A858"/>
                </a:gs>
                <a:gs pos="50000">
                  <a:srgbClr val="F8A858">
                    <a:gamma/>
                    <a:tint val="72941"/>
                    <a:invGamma/>
                  </a:srgbClr>
                </a:gs>
                <a:gs pos="100000">
                  <a:srgbClr val="F8A858"/>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12700">
                  <a:solidFill>
                    <a:srgbClr val="3289A8"/>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5" name="AutoShape 36"/>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6" name="AutoShape 37"/>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87" name="Text Box 18"/>
          <p:cNvSpPr txBox="1">
            <a:spLocks noChangeArrowheads="1"/>
          </p:cNvSpPr>
          <p:nvPr/>
        </p:nvSpPr>
        <p:spPr bwMode="gray">
          <a:xfrm>
            <a:off x="6776269" y="3166194"/>
            <a:ext cx="1698625" cy="646331"/>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spcBef>
                <a:spcPct val="50000"/>
              </a:spcBef>
            </a:pPr>
            <a:r>
              <a:rPr lang="zh-CN" altLang="zh-CN" dirty="0"/>
              <a:t>智能变电站辅助系统</a:t>
            </a:r>
            <a:endParaRPr lang="en-US" altLang="zh-CN" b="1" dirty="0">
              <a:solidFill>
                <a:srgbClr val="FFFFFF"/>
              </a:solidFill>
              <a:ea typeface="宋体"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549465477"/>
              </p:ext>
            </p:extLst>
          </p:nvPr>
        </p:nvGraphicFramePr>
        <p:xfrm>
          <a:off x="683568" y="4023446"/>
          <a:ext cx="1750812" cy="1107734"/>
        </p:xfrm>
        <a:graphic>
          <a:graphicData uri="http://schemas.openxmlformats.org/presentationml/2006/ole">
            <mc:AlternateContent xmlns:mc="http://schemas.openxmlformats.org/markup-compatibility/2006">
              <mc:Choice xmlns:v="urn:schemas-microsoft-com:vml" Requires="v">
                <p:oleObj spid="_x0000_s16409" name="Visio" r:id="rId3" imgW="3923288" imgH="2056049" progId="Visio.Drawing.11">
                  <p:embed/>
                </p:oleObj>
              </mc:Choice>
              <mc:Fallback>
                <p:oleObj name="Visio" r:id="rId3" imgW="3923288" imgH="205604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4023446"/>
                        <a:ext cx="1750812" cy="1107734"/>
                      </a:xfrm>
                      <a:prstGeom prst="rect">
                        <a:avLst/>
                      </a:prstGeom>
                      <a:noFill/>
                    </p:spPr>
                  </p:pic>
                </p:oleObj>
              </mc:Fallback>
            </mc:AlternateContent>
          </a:graphicData>
        </a:graphic>
      </p:graphicFrame>
      <p:pic>
        <p:nvPicPr>
          <p:cNvPr id="88" name="图片 8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535" y="3356992"/>
            <a:ext cx="1625499" cy="969061"/>
          </a:xfrm>
          <a:prstGeom prst="rect">
            <a:avLst/>
          </a:prstGeom>
          <a:noFill/>
        </p:spPr>
      </p:pic>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5983839"/>
              </p:ext>
            </p:extLst>
          </p:nvPr>
        </p:nvGraphicFramePr>
        <p:xfrm>
          <a:off x="4657098" y="2276872"/>
          <a:ext cx="1668963" cy="1301503"/>
        </p:xfrm>
        <a:graphic>
          <a:graphicData uri="http://schemas.openxmlformats.org/presentationml/2006/ole">
            <mc:AlternateContent xmlns:mc="http://schemas.openxmlformats.org/markup-compatibility/2006">
              <mc:Choice xmlns:v="urn:schemas-microsoft-com:vml" Requires="v">
                <p:oleObj spid="_x0000_s16410" name="Visio" r:id="rId6" imgW="7518580" imgH="5109994" progId="Visio.Drawing.11">
                  <p:embed/>
                </p:oleObj>
              </mc:Choice>
              <mc:Fallback>
                <p:oleObj name="Visio" r:id="rId6" imgW="7518580" imgH="5109994" progId="Visio.Drawing.11">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7098" y="2276872"/>
                        <a:ext cx="1668963" cy="1301503"/>
                      </a:xfrm>
                      <a:prstGeom prst="rect">
                        <a:avLst/>
                      </a:prstGeom>
                      <a:noFill/>
                    </p:spPr>
                  </p:pic>
                </p:oleObj>
              </mc:Fallback>
            </mc:AlternateContent>
          </a:graphicData>
        </a:graphic>
      </p:graphicFrame>
      <p:pic>
        <p:nvPicPr>
          <p:cNvPr id="89" name="图片 88"/>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11427" y="1412776"/>
            <a:ext cx="1976997" cy="1454869"/>
          </a:xfrm>
          <a:prstGeom prst="rect">
            <a:avLst/>
          </a:prstGeom>
          <a:noFill/>
        </p:spPr>
      </p:pic>
    </p:spTree>
    <p:extLst>
      <p:ext uri="{BB962C8B-B14F-4D97-AF65-F5344CB8AC3E}">
        <p14:creationId xmlns:p14="http://schemas.microsoft.com/office/powerpoint/2010/main" val="3800471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6"/>
          <p:cNvGrpSpPr>
            <a:grpSpLocks/>
          </p:cNvGrpSpPr>
          <p:nvPr/>
        </p:nvGrpSpPr>
        <p:grpSpPr bwMode="auto">
          <a:xfrm>
            <a:off x="142875" y="1005442"/>
            <a:ext cx="2556917"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4.3.3 </a:t>
              </a:r>
              <a:r>
                <a:rPr lang="zh-CN" altLang="en-US" sz="1800" dirty="0" smtClean="0">
                  <a:latin typeface="微软雅黑" panose="020B0503020204020204" pitchFamily="34" charset="-122"/>
                  <a:ea typeface="微软雅黑" panose="020B0503020204020204" pitchFamily="34" charset="-122"/>
                </a:rPr>
                <a:t>智能辅助系统</a:t>
              </a:r>
              <a:r>
                <a:rPr lang="zh-CN" altLang="en-US" dirty="0" smtClean="0">
                  <a:latin typeface="微软雅黑" panose="020B0503020204020204" pitchFamily="34" charset="-122"/>
                  <a:ea typeface="微软雅黑" panose="020B0503020204020204" pitchFamily="34" charset="-122"/>
                </a:rPr>
                <a:t>设计</a:t>
              </a:r>
              <a:endParaRPr lang="zh-CN" altLang="en-US" sz="1800" dirty="0">
                <a:latin typeface="微软雅黑" panose="020B0503020204020204" pitchFamily="34" charset="-122"/>
                <a:ea typeface="微软雅黑" panose="020B0503020204020204" pitchFamily="34" charset="-122"/>
              </a:endParaRPr>
            </a:p>
          </p:txBody>
        </p:sp>
      </p:grpSp>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
        <p:nvSpPr>
          <p:cNvPr id="40" name="TextBox 39"/>
          <p:cNvSpPr txBox="1"/>
          <p:nvPr/>
        </p:nvSpPr>
        <p:spPr>
          <a:xfrm>
            <a:off x="1584926"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技术架构</a:t>
            </a:r>
            <a:endParaRPr lang="zh-CN" altLang="en-US" sz="1600" dirty="0"/>
          </a:p>
        </p:txBody>
      </p:sp>
      <p:sp>
        <p:nvSpPr>
          <p:cNvPr id="41" name="TextBox 40"/>
          <p:cNvSpPr txBox="1"/>
          <p:nvPr/>
        </p:nvSpPr>
        <p:spPr>
          <a:xfrm>
            <a:off x="90639" y="1417836"/>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整体架构</a:t>
            </a:r>
            <a:endParaRPr lang="zh-CN" altLang="en-US" sz="1600" dirty="0"/>
          </a:p>
        </p:txBody>
      </p:sp>
      <p:sp>
        <p:nvSpPr>
          <p:cNvPr id="42" name="TextBox 41"/>
          <p:cNvSpPr txBox="1"/>
          <p:nvPr/>
        </p:nvSpPr>
        <p:spPr>
          <a:xfrm>
            <a:off x="3090820" y="1424065"/>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网络架构</a:t>
            </a:r>
            <a:endParaRPr lang="zh-CN" altLang="en-US" sz="1600" dirty="0"/>
          </a:p>
        </p:txBody>
      </p:sp>
      <p:sp>
        <p:nvSpPr>
          <p:cNvPr id="43" name="TextBox 42"/>
          <p:cNvSpPr txBox="1"/>
          <p:nvPr/>
        </p:nvSpPr>
        <p:spPr>
          <a:xfrm>
            <a:off x="4596905"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系统功能</a:t>
            </a:r>
            <a:endParaRPr lang="zh-CN" altLang="en-US" sz="1600" dirty="0"/>
          </a:p>
        </p:txBody>
      </p:sp>
      <p:pic>
        <p:nvPicPr>
          <p:cNvPr id="45" name="图片 44"/>
          <p:cNvPicPr/>
          <p:nvPr/>
        </p:nvPicPr>
        <p:blipFill>
          <a:blip r:embed="rId2">
            <a:extLst>
              <a:ext uri="{28A0092B-C50C-407E-A947-70E740481C1C}">
                <a14:useLocalDpi xmlns:a14="http://schemas.microsoft.com/office/drawing/2010/main" val="0"/>
              </a:ext>
            </a:extLst>
          </a:blip>
          <a:srcRect/>
          <a:stretch>
            <a:fillRect/>
          </a:stretch>
        </p:blipFill>
        <p:spPr bwMode="auto">
          <a:xfrm>
            <a:off x="4584357" y="1916832"/>
            <a:ext cx="4579586" cy="4749165"/>
          </a:xfrm>
          <a:prstGeom prst="rect">
            <a:avLst/>
          </a:prstGeom>
          <a:noFill/>
          <a:ln>
            <a:noFill/>
          </a:ln>
        </p:spPr>
      </p:pic>
      <p:sp>
        <p:nvSpPr>
          <p:cNvPr id="2" name="矩形 1"/>
          <p:cNvSpPr/>
          <p:nvPr/>
        </p:nvSpPr>
        <p:spPr>
          <a:xfrm>
            <a:off x="152511" y="1988840"/>
            <a:ext cx="4149181" cy="4524315"/>
          </a:xfrm>
          <a:prstGeom prst="rect">
            <a:avLst/>
          </a:prstGeom>
        </p:spPr>
        <p:txBody>
          <a:bodyPr wrap="square">
            <a:spAutoFit/>
          </a:bodyPr>
          <a:lstStyle/>
          <a:p>
            <a:pPr fontAlgn="base">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系统</a:t>
            </a:r>
            <a:r>
              <a:rPr lang="zh-CN" altLang="zh-CN" sz="1600" dirty="0">
                <a:latin typeface="微软雅黑" panose="020B0503020204020204" pitchFamily="34" charset="-122"/>
                <a:ea typeface="微软雅黑" panose="020B0503020204020204" pitchFamily="34" charset="-122"/>
              </a:rPr>
              <a:t>整体分为过程层、间隔层、站控层。过程层对应物联网感知层，包括各种传感识别设备</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子系统，实现数据信息的采集；间隔层对应物联网的网络层，包括综合接入网关等设备，主要实现数据的汇集及</a:t>
            </a:r>
            <a:r>
              <a:rPr lang="en-US" altLang="zh-CN" sz="1600" dirty="0">
                <a:latin typeface="微软雅黑" panose="020B0503020204020204" pitchFamily="34" charset="-122"/>
                <a:ea typeface="微软雅黑" panose="020B0503020204020204" pitchFamily="34" charset="-122"/>
              </a:rPr>
              <a:t>IEC61850 (DL/T 860)</a:t>
            </a:r>
            <a:r>
              <a:rPr lang="zh-CN" altLang="zh-CN" sz="1600" dirty="0">
                <a:latin typeface="微软雅黑" panose="020B0503020204020204" pitchFamily="34" charset="-122"/>
                <a:ea typeface="微软雅黑" panose="020B0503020204020204" pitchFamily="34" charset="-122"/>
              </a:rPr>
              <a:t>协议的标准化转换；站控层及调控中心共同形成物联网的应用层，实现数据的接收、分析和综合可视化展示。</a:t>
            </a:r>
          </a:p>
          <a:p>
            <a:pPr fontAlgn="base">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系统</a:t>
            </a:r>
            <a:r>
              <a:rPr lang="zh-CN" altLang="zh-CN" sz="1600" dirty="0">
                <a:latin typeface="微软雅黑" panose="020B0503020204020204" pitchFamily="34" charset="-122"/>
                <a:ea typeface="微软雅黑" panose="020B0503020204020204" pitchFamily="34" charset="-122"/>
              </a:rPr>
              <a:t>提供多种对外接口，站内通过隔离装置实现与变电站综合自动化系统的对接，调控中心支持与</a:t>
            </a:r>
            <a:r>
              <a:rPr lang="en-US" altLang="zh-CN" sz="1600" dirty="0">
                <a:latin typeface="微软雅黑" panose="020B0503020204020204" pitchFamily="34" charset="-122"/>
                <a:ea typeface="微软雅黑" panose="020B0503020204020204" pitchFamily="34" charset="-122"/>
              </a:rPr>
              <a:t>PMS</a:t>
            </a:r>
            <a:r>
              <a:rPr lang="zh-CN" altLang="zh-CN" sz="1600" dirty="0">
                <a:latin typeface="微软雅黑" panose="020B0503020204020204" pitchFamily="34" charset="-122"/>
                <a:ea typeface="微软雅黑" panose="020B0503020204020204" pitchFamily="34" charset="-122"/>
              </a:rPr>
              <a:t>生产管理系统等应用系统的互连。</a:t>
            </a:r>
          </a:p>
        </p:txBody>
      </p:sp>
    </p:spTree>
    <p:extLst>
      <p:ext uri="{BB962C8B-B14F-4D97-AF65-F5344CB8AC3E}">
        <p14:creationId xmlns:p14="http://schemas.microsoft.com/office/powerpoint/2010/main" val="20367952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6"/>
          <p:cNvGrpSpPr>
            <a:grpSpLocks/>
          </p:cNvGrpSpPr>
          <p:nvPr/>
        </p:nvGrpSpPr>
        <p:grpSpPr bwMode="auto">
          <a:xfrm>
            <a:off x="142875" y="1005442"/>
            <a:ext cx="2556917"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4.3.3 </a:t>
              </a:r>
              <a:r>
                <a:rPr lang="zh-CN" altLang="en-US" sz="1800" dirty="0" smtClean="0">
                  <a:latin typeface="微软雅黑" panose="020B0503020204020204" pitchFamily="34" charset="-122"/>
                  <a:ea typeface="微软雅黑" panose="020B0503020204020204" pitchFamily="34" charset="-122"/>
                </a:rPr>
                <a:t>智能辅助系统</a:t>
              </a:r>
              <a:r>
                <a:rPr lang="zh-CN" altLang="en-US" dirty="0" smtClean="0">
                  <a:latin typeface="微软雅黑" panose="020B0503020204020204" pitchFamily="34" charset="-122"/>
                  <a:ea typeface="微软雅黑" panose="020B0503020204020204" pitchFamily="34" charset="-122"/>
                </a:rPr>
                <a:t>设计</a:t>
              </a:r>
              <a:endParaRPr lang="zh-CN" altLang="en-US" sz="1800" dirty="0">
                <a:latin typeface="微软雅黑" panose="020B0503020204020204" pitchFamily="34" charset="-122"/>
                <a:ea typeface="微软雅黑" panose="020B0503020204020204" pitchFamily="34" charset="-122"/>
              </a:endParaRPr>
            </a:p>
          </p:txBody>
        </p:sp>
      </p:grpSp>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
        <p:nvSpPr>
          <p:cNvPr id="40" name="TextBox 39"/>
          <p:cNvSpPr txBox="1"/>
          <p:nvPr/>
        </p:nvSpPr>
        <p:spPr>
          <a:xfrm>
            <a:off x="1584926" y="1417429"/>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技术架构</a:t>
            </a:r>
          </a:p>
        </p:txBody>
      </p:sp>
      <p:sp>
        <p:nvSpPr>
          <p:cNvPr id="41" name="TextBox 40"/>
          <p:cNvSpPr txBox="1"/>
          <p:nvPr/>
        </p:nvSpPr>
        <p:spPr>
          <a:xfrm>
            <a:off x="90639" y="141783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整体架构</a:t>
            </a:r>
          </a:p>
        </p:txBody>
      </p:sp>
      <p:sp>
        <p:nvSpPr>
          <p:cNvPr id="42" name="TextBox 41"/>
          <p:cNvSpPr txBox="1"/>
          <p:nvPr/>
        </p:nvSpPr>
        <p:spPr>
          <a:xfrm>
            <a:off x="3090820" y="1424065"/>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网络架构</a:t>
            </a:r>
            <a:endParaRPr lang="zh-CN" altLang="en-US" sz="1600" dirty="0"/>
          </a:p>
        </p:txBody>
      </p:sp>
      <p:sp>
        <p:nvSpPr>
          <p:cNvPr id="43" name="TextBox 42"/>
          <p:cNvSpPr txBox="1"/>
          <p:nvPr/>
        </p:nvSpPr>
        <p:spPr>
          <a:xfrm>
            <a:off x="4596905"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系统功能</a:t>
            </a:r>
            <a:endParaRPr lang="zh-CN" altLang="en-US" sz="1600" dirty="0"/>
          </a:p>
        </p:txBody>
      </p:sp>
      <p:sp>
        <p:nvSpPr>
          <p:cNvPr id="2" name="矩形 1"/>
          <p:cNvSpPr/>
          <p:nvPr/>
        </p:nvSpPr>
        <p:spPr>
          <a:xfrm>
            <a:off x="152511" y="1879776"/>
            <a:ext cx="4347481" cy="4573560"/>
          </a:xfrm>
          <a:prstGeom prst="rect">
            <a:avLst/>
          </a:prstGeom>
        </p:spPr>
        <p:txBody>
          <a:bodyPr wrap="square">
            <a:spAutoFit/>
          </a:bodyPr>
          <a:lstStyle/>
          <a:p>
            <a:pPr fontAlgn="base">
              <a:lnSpc>
                <a:spcPct val="130000"/>
              </a:lnSpc>
            </a:pPr>
            <a:r>
              <a:rPr lang="zh-CN" altLang="en-US" sz="1600" dirty="0" smtClean="0">
                <a:latin typeface="微软雅黑" panose="020B0503020204020204" pitchFamily="34" charset="-122"/>
                <a:ea typeface="微软雅黑" panose="020B0503020204020204" pitchFamily="34" charset="-122"/>
              </a:rPr>
              <a:t>       系统</a:t>
            </a:r>
            <a:r>
              <a:rPr lang="zh-CN" altLang="en-US" sz="1600" dirty="0">
                <a:latin typeface="微软雅黑" panose="020B0503020204020204" pitchFamily="34" charset="-122"/>
                <a:ea typeface="微软雅黑" panose="020B0503020204020204" pitchFamily="34" charset="-122"/>
              </a:rPr>
              <a:t>整体由网络处理层、中间服务层及客户端应用层构成，可同时支持</a:t>
            </a:r>
            <a:r>
              <a:rPr lang="en-US" altLang="zh-CN" sz="1600" dirty="0">
                <a:latin typeface="微软雅黑" panose="020B0503020204020204" pitchFamily="34" charset="-122"/>
                <a:ea typeface="微软雅黑" panose="020B0503020204020204" pitchFamily="34" charset="-122"/>
              </a:rPr>
              <a:t>B/S</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两种形式结构。</a:t>
            </a:r>
          </a:p>
          <a:p>
            <a:pPr fontAlgn="base">
              <a:lnSpc>
                <a:spcPct val="130000"/>
              </a:lnSpc>
            </a:pPr>
            <a:r>
              <a:rPr lang="en-US" altLang="zh-CN" sz="1600" dirty="0" smtClean="0">
                <a:latin typeface="微软雅黑" panose="020B0503020204020204" pitchFamily="34" charset="-122"/>
                <a:ea typeface="微软雅黑" panose="020B0503020204020204" pitchFamily="34" charset="-122"/>
              </a:rPr>
              <a:t>       CS</a:t>
            </a:r>
            <a:r>
              <a:rPr lang="zh-CN" altLang="en-US" sz="1600" dirty="0">
                <a:latin typeface="微软雅黑" panose="020B0503020204020204" pitchFamily="34" charset="-122"/>
                <a:ea typeface="微软雅黑" panose="020B0503020204020204" pitchFamily="34" charset="-122"/>
              </a:rPr>
              <a:t>客户端采用基于</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标准的</a:t>
            </a:r>
            <a:r>
              <a:rPr lang="en-US" altLang="zh-CN" sz="1600" dirty="0" smtClean="0">
                <a:latin typeface="微软雅黑" panose="020B0503020204020204" pitchFamily="34" charset="-122"/>
                <a:ea typeface="微软雅黑" panose="020B0503020204020204" pitchFamily="34" charset="-122"/>
              </a:rPr>
              <a:t>STL/BOOST</a:t>
            </a:r>
            <a:r>
              <a:rPr lang="zh-CN" altLang="en-US" sz="1600" dirty="0" smtClean="0">
                <a:latin typeface="微软雅黑" panose="020B0503020204020204" pitchFamily="34" charset="-122"/>
                <a:ea typeface="微软雅黑" panose="020B0503020204020204" pitchFamily="34" charset="-122"/>
              </a:rPr>
              <a:t>等框架，</a:t>
            </a:r>
            <a:r>
              <a:rPr lang="zh-CN" altLang="en-US" sz="1600" dirty="0">
                <a:latin typeface="微软雅黑" panose="020B0503020204020204" pitchFamily="34" charset="-122"/>
                <a:ea typeface="微软雅黑" panose="020B0503020204020204" pitchFamily="34" charset="-122"/>
              </a:rPr>
              <a:t>实现了数据的采集与分析处理，</a:t>
            </a:r>
            <a:r>
              <a:rPr lang="en-US" altLang="zh-CN" sz="1600" dirty="0">
                <a:latin typeface="微软雅黑" panose="020B0503020204020204" pitchFamily="34" charset="-122"/>
                <a:ea typeface="微软雅黑" panose="020B0503020204020204" pitchFamily="34" charset="-122"/>
              </a:rPr>
              <a:t>BS</a:t>
            </a:r>
            <a:r>
              <a:rPr lang="zh-CN" altLang="en-US" sz="1600" dirty="0">
                <a:latin typeface="微软雅黑" panose="020B0503020204020204" pitchFamily="34" charset="-122"/>
                <a:ea typeface="微软雅黑" panose="020B0503020204020204" pitchFamily="34" charset="-122"/>
              </a:rPr>
              <a:t>客户端采用</a:t>
            </a:r>
            <a:r>
              <a:rPr lang="en-US" altLang="zh-CN" sz="1600" dirty="0">
                <a:latin typeface="微软雅黑" panose="020B0503020204020204" pitchFamily="34" charset="-122"/>
                <a:ea typeface="微软雅黑" panose="020B0503020204020204" pitchFamily="34" charset="-122"/>
              </a:rPr>
              <a:t>J2EE AJAX</a:t>
            </a:r>
            <a:r>
              <a:rPr lang="zh-CN" altLang="en-US" sz="1600" dirty="0">
                <a:latin typeface="微软雅黑" panose="020B0503020204020204" pitchFamily="34" charset="-122"/>
                <a:ea typeface="微软雅黑" panose="020B0503020204020204" pitchFamily="34" charset="-122"/>
              </a:rPr>
              <a:t>体系架构，支持</a:t>
            </a:r>
            <a:r>
              <a:rPr lang="en-US" altLang="zh-CN" sz="1600" dirty="0">
                <a:latin typeface="微软雅黑" panose="020B0503020204020204" pitchFamily="34" charset="-122"/>
                <a:ea typeface="微软雅黑" panose="020B0503020204020204" pitchFamily="34" charset="-122"/>
              </a:rPr>
              <a:t>C/S</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B/S</a:t>
            </a:r>
            <a:r>
              <a:rPr lang="zh-CN" altLang="en-US" sz="1600" dirty="0">
                <a:latin typeface="微软雅黑" panose="020B0503020204020204" pitchFamily="34" charset="-122"/>
                <a:ea typeface="微软雅黑" panose="020B0503020204020204" pitchFamily="34" charset="-122"/>
              </a:rPr>
              <a:t>的混合部署结构。中间服务层采用</a:t>
            </a:r>
            <a:r>
              <a:rPr lang="en-US" altLang="zh-CN" sz="1600" dirty="0">
                <a:latin typeface="微软雅黑" panose="020B0503020204020204" pitchFamily="34" charset="-122"/>
                <a:ea typeface="微软雅黑" panose="020B0503020204020204" pitchFamily="34" charset="-122"/>
              </a:rPr>
              <a:t>Thread Pool</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Memory Pool</a:t>
            </a:r>
            <a:r>
              <a:rPr lang="zh-CN" altLang="en-US" sz="1600" dirty="0">
                <a:latin typeface="微软雅黑" panose="020B0503020204020204" pitchFamily="34" charset="-122"/>
                <a:ea typeface="微软雅黑" panose="020B0503020204020204" pitchFamily="34" charset="-122"/>
              </a:rPr>
              <a:t>、协议栈、</a:t>
            </a:r>
            <a:r>
              <a:rPr lang="en-US" altLang="zh-CN" sz="1600" dirty="0">
                <a:latin typeface="微软雅黑" panose="020B0503020204020204" pitchFamily="34" charset="-122"/>
                <a:ea typeface="微软雅黑" panose="020B0503020204020204" pitchFamily="34" charset="-122"/>
              </a:rPr>
              <a:t>DBMS</a:t>
            </a:r>
            <a:r>
              <a:rPr lang="zh-CN" altLang="en-US" sz="1600" dirty="0">
                <a:latin typeface="微软雅黑" panose="020B0503020204020204" pitchFamily="34" charset="-122"/>
                <a:ea typeface="微软雅黑" panose="020B0503020204020204" pitchFamily="34" charset="-122"/>
              </a:rPr>
              <a:t>结构化设计等多种技术，实现了对基础服务的业务封装，同时可以与</a:t>
            </a:r>
            <a:r>
              <a:rPr lang="en-US" altLang="zh-CN" sz="1600" dirty="0">
                <a:latin typeface="微软雅黑" panose="020B0503020204020204" pitchFamily="34" charset="-122"/>
                <a:ea typeface="微软雅黑" panose="020B0503020204020204" pitchFamily="34" charset="-122"/>
              </a:rPr>
              <a:t>JAVA</a:t>
            </a:r>
            <a:r>
              <a:rPr lang="zh-CN" altLang="en-US" sz="1600" dirty="0">
                <a:latin typeface="微软雅黑" panose="020B0503020204020204" pitchFamily="34" charset="-122"/>
                <a:ea typeface="微软雅黑" panose="020B0503020204020204" pitchFamily="34" charset="-122"/>
              </a:rPr>
              <a:t>应用无缝连接，使应用系统保持高效率的同时增强灵活性。网络层实现了对多种主流通讯协议如</a:t>
            </a:r>
            <a:r>
              <a:rPr lang="en-US" altLang="zh-CN" sz="1600" dirty="0">
                <a:latin typeface="微软雅黑" panose="020B0503020204020204" pitchFamily="34" charset="-122"/>
                <a:ea typeface="微软雅黑" panose="020B0503020204020204" pitchFamily="34" charset="-122"/>
              </a:rPr>
              <a:t>RTP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RTCP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RTSP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UDP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SIP</a:t>
            </a:r>
            <a:r>
              <a:rPr lang="zh-CN" altLang="en-US" sz="1600" dirty="0">
                <a:latin typeface="微软雅黑" panose="020B0503020204020204" pitchFamily="34" charset="-122"/>
                <a:ea typeface="微软雅黑" panose="020B0503020204020204" pitchFamily="34" charset="-122"/>
              </a:rPr>
              <a:t>等协议的支持，能够支持</a:t>
            </a:r>
            <a:r>
              <a:rPr lang="en-US" altLang="zh-CN" sz="1600" dirty="0">
                <a:latin typeface="微软雅黑" panose="020B0503020204020204" pitchFamily="34" charset="-122"/>
                <a:ea typeface="微软雅黑" panose="020B0503020204020204" pitchFamily="34" charset="-122"/>
              </a:rPr>
              <a:t>RADIUS</a:t>
            </a:r>
            <a:r>
              <a:rPr lang="zh-CN" altLang="en-US" sz="1600" dirty="0">
                <a:latin typeface="微软雅黑" panose="020B0503020204020204" pitchFamily="34" charset="-122"/>
                <a:ea typeface="微软雅黑" panose="020B0503020204020204" pitchFamily="34" charset="-122"/>
              </a:rPr>
              <a:t>等安全协议认证</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979547"/>
            <a:ext cx="4366155" cy="4483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1306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6"/>
          <p:cNvGrpSpPr>
            <a:grpSpLocks/>
          </p:cNvGrpSpPr>
          <p:nvPr/>
        </p:nvGrpSpPr>
        <p:grpSpPr bwMode="auto">
          <a:xfrm>
            <a:off x="142875" y="1005442"/>
            <a:ext cx="2556917"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4.3.3 </a:t>
              </a:r>
              <a:r>
                <a:rPr lang="zh-CN" altLang="en-US" sz="1800" dirty="0" smtClean="0">
                  <a:latin typeface="微软雅黑" panose="020B0503020204020204" pitchFamily="34" charset="-122"/>
                  <a:ea typeface="微软雅黑" panose="020B0503020204020204" pitchFamily="34" charset="-122"/>
                </a:rPr>
                <a:t>智能辅助系统</a:t>
              </a:r>
              <a:r>
                <a:rPr lang="zh-CN" altLang="en-US" dirty="0" smtClean="0">
                  <a:latin typeface="微软雅黑" panose="020B0503020204020204" pitchFamily="34" charset="-122"/>
                  <a:ea typeface="微软雅黑" panose="020B0503020204020204" pitchFamily="34" charset="-122"/>
                </a:rPr>
                <a:t>设计</a:t>
              </a:r>
              <a:endParaRPr lang="zh-CN" altLang="en-US" sz="1800" dirty="0">
                <a:latin typeface="微软雅黑" panose="020B0503020204020204" pitchFamily="34" charset="-122"/>
                <a:ea typeface="微软雅黑" panose="020B0503020204020204" pitchFamily="34" charset="-122"/>
              </a:endParaRPr>
            </a:p>
          </p:txBody>
        </p:sp>
      </p:grpSp>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
        <p:nvSpPr>
          <p:cNvPr id="40" name="TextBox 39"/>
          <p:cNvSpPr txBox="1"/>
          <p:nvPr/>
        </p:nvSpPr>
        <p:spPr>
          <a:xfrm>
            <a:off x="1584926"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技术架构</a:t>
            </a:r>
            <a:endParaRPr lang="zh-CN" altLang="en-US" sz="1600" dirty="0"/>
          </a:p>
        </p:txBody>
      </p:sp>
      <p:sp>
        <p:nvSpPr>
          <p:cNvPr id="41" name="TextBox 40"/>
          <p:cNvSpPr txBox="1"/>
          <p:nvPr/>
        </p:nvSpPr>
        <p:spPr>
          <a:xfrm>
            <a:off x="90639" y="141783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整体架构</a:t>
            </a:r>
          </a:p>
        </p:txBody>
      </p:sp>
      <p:sp>
        <p:nvSpPr>
          <p:cNvPr id="42" name="TextBox 41"/>
          <p:cNvSpPr txBox="1"/>
          <p:nvPr/>
        </p:nvSpPr>
        <p:spPr>
          <a:xfrm>
            <a:off x="3090820" y="1424065"/>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网络架构</a:t>
            </a:r>
          </a:p>
        </p:txBody>
      </p:sp>
      <p:sp>
        <p:nvSpPr>
          <p:cNvPr id="2" name="矩形 1"/>
          <p:cNvSpPr/>
          <p:nvPr/>
        </p:nvSpPr>
        <p:spPr>
          <a:xfrm>
            <a:off x="152511" y="1988840"/>
            <a:ext cx="4275473" cy="4578561"/>
          </a:xfrm>
          <a:prstGeom prst="rect">
            <a:avLst/>
          </a:prstGeom>
        </p:spPr>
        <p:txBody>
          <a:bodyPr wrap="square">
            <a:spAutoFit/>
          </a:bodyPr>
          <a:lstStyle/>
          <a:p>
            <a:pPr fontAlgn="base">
              <a:lnSpc>
                <a:spcPct val="150000"/>
              </a:lnSpc>
            </a:pPr>
            <a:r>
              <a:rPr lang="zh-CN" altLang="en-US" sz="1400" dirty="0" smtClean="0">
                <a:latin typeface="微软雅黑" panose="020B0503020204020204" pitchFamily="34" charset="-122"/>
                <a:ea typeface="微软雅黑" panose="020B0503020204020204" pitchFamily="34" charset="-122"/>
              </a:rPr>
              <a:t>       根据</a:t>
            </a:r>
            <a:r>
              <a:rPr lang="zh-CN" altLang="en-US" sz="1400" dirty="0">
                <a:latin typeface="微软雅黑" panose="020B0503020204020204" pitchFamily="34" charset="-122"/>
                <a:ea typeface="微软雅黑" panose="020B0503020204020204" pitchFamily="34" charset="-122"/>
              </a:rPr>
              <a:t>智能变电站分层结构体系，</a:t>
            </a:r>
            <a:r>
              <a:rPr lang="zh-CN" altLang="en-US" sz="1400" dirty="0" smtClean="0">
                <a:latin typeface="微软雅黑" panose="020B0503020204020204" pitchFamily="34" charset="-122"/>
                <a:ea typeface="微软雅黑" panose="020B0503020204020204" pitchFamily="34" charset="-122"/>
              </a:rPr>
              <a:t>系统分为过程</a:t>
            </a:r>
            <a:r>
              <a:rPr lang="zh-CN" altLang="en-US" sz="1400" dirty="0">
                <a:latin typeface="微软雅黑" panose="020B0503020204020204" pitchFamily="34" charset="-122"/>
                <a:ea typeface="微软雅黑" panose="020B0503020204020204" pitchFamily="34" charset="-122"/>
              </a:rPr>
              <a:t>层、间隔层和站控层。</a:t>
            </a:r>
          </a:p>
          <a:p>
            <a:pPr fontAlgn="base">
              <a:lnSpc>
                <a:spcPct val="150000"/>
              </a:lnSpc>
            </a:pPr>
            <a:r>
              <a:rPr lang="zh-CN" altLang="en-US" sz="1400" dirty="0" smtClean="0">
                <a:latin typeface="微软雅黑" panose="020B0503020204020204" pitchFamily="34" charset="-122"/>
                <a:ea typeface="微软雅黑" panose="020B0503020204020204" pitchFamily="34" charset="-122"/>
              </a:rPr>
              <a:t>    “过程层”</a:t>
            </a:r>
            <a:r>
              <a:rPr lang="zh-CN" altLang="en-US" sz="1400" dirty="0">
                <a:latin typeface="微软雅黑" panose="020B0503020204020204" pitchFamily="34" charset="-122"/>
                <a:ea typeface="微软雅黑" panose="020B0503020204020204" pitchFamily="34" charset="-122"/>
              </a:rPr>
              <a:t>对应物联网“感知层”，主要通过各种传感设备实现设备状态监测，数据通信支持以太网、</a:t>
            </a:r>
            <a:r>
              <a:rPr lang="en-US" altLang="zh-CN" sz="1400" dirty="0">
                <a:latin typeface="微软雅黑" panose="020B0503020204020204" pitchFamily="34" charset="-122"/>
                <a:ea typeface="微软雅黑" panose="020B0503020204020204" pitchFamily="34" charset="-122"/>
              </a:rPr>
              <a:t>RS485</a:t>
            </a:r>
            <a:r>
              <a:rPr lang="zh-CN" altLang="en-US" sz="1400" dirty="0">
                <a:latin typeface="微软雅黑" panose="020B0503020204020204" pitchFamily="34" charset="-122"/>
                <a:ea typeface="微软雅黑" panose="020B0503020204020204" pitchFamily="34" charset="-122"/>
              </a:rPr>
              <a:t>总线、无线等方式。</a:t>
            </a:r>
          </a:p>
          <a:p>
            <a:pPr fontAlgn="base">
              <a:lnSpc>
                <a:spcPct val="150000"/>
              </a:lnSpc>
            </a:pPr>
            <a:r>
              <a:rPr lang="zh-CN" altLang="en-US" sz="1400" dirty="0" smtClean="0">
                <a:latin typeface="微软雅黑" panose="020B0503020204020204" pitchFamily="34" charset="-122"/>
                <a:ea typeface="微软雅黑" panose="020B0503020204020204" pitchFamily="34" charset="-122"/>
              </a:rPr>
              <a:t>       综合</a:t>
            </a:r>
            <a:r>
              <a:rPr lang="zh-CN" altLang="en-US" sz="1400" dirty="0">
                <a:latin typeface="微软雅黑" panose="020B0503020204020204" pitchFamily="34" charset="-122"/>
                <a:ea typeface="微软雅黑" panose="020B0503020204020204" pitchFamily="34" charset="-122"/>
              </a:rPr>
              <a:t>接入设备位于“间隔层”，实现监测数据的汇集及互动控制信息传送，视频监控数据和变电站巡检（经单向隔离装置）信息直接由过程层传送至站控层。</a:t>
            </a:r>
          </a:p>
          <a:p>
            <a:pPr fontAlgn="base">
              <a:lnSpc>
                <a:spcPct val="150000"/>
              </a:lnSpc>
            </a:pPr>
            <a:r>
              <a:rPr lang="zh-CN" altLang="en-US" sz="1400" dirty="0" smtClean="0">
                <a:latin typeface="微软雅黑" panose="020B0503020204020204" pitchFamily="34" charset="-122"/>
                <a:ea typeface="微软雅黑" panose="020B0503020204020204" pitchFamily="34" charset="-122"/>
              </a:rPr>
              <a:t>    “站控层”</a:t>
            </a:r>
            <a:r>
              <a:rPr lang="zh-CN" altLang="en-US" sz="1400" dirty="0">
                <a:latin typeface="微软雅黑" panose="020B0503020204020204" pitchFamily="34" charset="-122"/>
                <a:ea typeface="微软雅黑" panose="020B0503020204020204" pitchFamily="34" charset="-122"/>
              </a:rPr>
              <a:t>对应物联网“应用层”。相关数据在站控层接入系统平台，由系统平台进行统一的数据接收、数据分析、可视化展示、报警联动。此外，系统平台经单向隔离装置与综合自动化系统实现互联，为变电站智能运行、检修提供辅助支持。</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6905" y="1740667"/>
            <a:ext cx="4483390" cy="477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4596905"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系统功能</a:t>
            </a:r>
            <a:endParaRPr lang="zh-CN" altLang="en-US" sz="1600" dirty="0"/>
          </a:p>
        </p:txBody>
      </p:sp>
    </p:spTree>
    <p:extLst>
      <p:ext uri="{BB962C8B-B14F-4D97-AF65-F5344CB8AC3E}">
        <p14:creationId xmlns:p14="http://schemas.microsoft.com/office/powerpoint/2010/main" val="2058557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71472" y="-71462"/>
            <a:ext cx="8229600" cy="1143000"/>
          </a:xfrm>
        </p:spPr>
        <p:txBody>
          <a:bodyPr>
            <a:normAutofit/>
          </a:bodyPr>
          <a:lstStyle/>
          <a:p>
            <a:pPr algn="l"/>
            <a:r>
              <a:rPr lang="en-US" altLang="zh-CN" sz="2800" b="1" dirty="0" smtClean="0">
                <a:solidFill>
                  <a:schemeClr val="bg1"/>
                </a:solidFill>
                <a:latin typeface="微软雅黑" pitchFamily="34" charset="-122"/>
                <a:ea typeface="微软雅黑" pitchFamily="34" charset="-122"/>
              </a:rPr>
              <a:t>4.1 </a:t>
            </a:r>
            <a:r>
              <a:rPr lang="zh-CN" altLang="zh-CN" sz="2800" b="1" dirty="0" smtClean="0">
                <a:solidFill>
                  <a:schemeClr val="bg1"/>
                </a:solidFill>
                <a:latin typeface="微软雅黑" pitchFamily="34" charset="-122"/>
                <a:ea typeface="微软雅黑" pitchFamily="34" charset="-122"/>
              </a:rPr>
              <a:t>智能</a:t>
            </a:r>
            <a:r>
              <a:rPr lang="zh-CN" altLang="en-US" sz="2800" b="1" dirty="0" smtClean="0">
                <a:solidFill>
                  <a:schemeClr val="bg1"/>
                </a:solidFill>
                <a:latin typeface="微软雅黑" pitchFamily="34" charset="-122"/>
                <a:ea typeface="微软雅黑" pitchFamily="34" charset="-122"/>
              </a:rPr>
              <a:t>变电站</a:t>
            </a:r>
            <a:endParaRPr lang="zh-CN" altLang="en-US" sz="2800" b="1" dirty="0">
              <a:solidFill>
                <a:schemeClr val="bg1"/>
              </a:solidFill>
              <a:latin typeface="微软雅黑" pitchFamily="34" charset="-122"/>
              <a:ea typeface="微软雅黑" pitchFamily="34" charset="-122"/>
            </a:endParaRPr>
          </a:p>
        </p:txBody>
      </p:sp>
      <p:sp>
        <p:nvSpPr>
          <p:cNvPr id="101" name="矩形 100"/>
          <p:cNvSpPr/>
          <p:nvPr/>
        </p:nvSpPr>
        <p:spPr>
          <a:xfrm>
            <a:off x="253929" y="1412776"/>
            <a:ext cx="8670111" cy="1569660"/>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变电站</a:t>
            </a:r>
            <a:r>
              <a:rPr lang="zh-CN" altLang="en-US" sz="1600" dirty="0">
                <a:latin typeface="微软雅黑" panose="020B0503020204020204" pitchFamily="34" charset="-122"/>
                <a:ea typeface="微软雅黑" panose="020B0503020204020204" pitchFamily="34" charset="-122"/>
              </a:rPr>
              <a:t>是改变电压的场所，发电厂发出的电利用升压变压器将电压升高，变为高压电进行远距离输送；输送到用电地区后，再利用降压变压器降低电压，供给用户使用。这种升压降压设备，结合相应的控制、保护设备及其他电气设备，就构成了变电站</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变电站是电网中至关重要的环节，是电力系统的重要组成部分。</a:t>
            </a:r>
          </a:p>
        </p:txBody>
      </p:sp>
      <p:pic>
        <p:nvPicPr>
          <p:cNvPr id="56" name="图片 5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356992"/>
            <a:ext cx="7632848" cy="26789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6"/>
          <p:cNvGrpSpPr>
            <a:grpSpLocks/>
          </p:cNvGrpSpPr>
          <p:nvPr/>
        </p:nvGrpSpPr>
        <p:grpSpPr bwMode="auto">
          <a:xfrm>
            <a:off x="142875" y="1005442"/>
            <a:ext cx="2556917"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en-US" altLang="zh-CN" sz="1800" dirty="0" smtClean="0">
                  <a:latin typeface="微软雅黑" panose="020B0503020204020204" pitchFamily="34" charset="-122"/>
                  <a:ea typeface="微软雅黑" panose="020B0503020204020204" pitchFamily="34" charset="-122"/>
                </a:rPr>
                <a:t>4.3.3 </a:t>
              </a:r>
              <a:r>
                <a:rPr lang="zh-CN" altLang="en-US" sz="1800" dirty="0" smtClean="0">
                  <a:latin typeface="微软雅黑" panose="020B0503020204020204" pitchFamily="34" charset="-122"/>
                  <a:ea typeface="微软雅黑" panose="020B0503020204020204" pitchFamily="34" charset="-122"/>
                </a:rPr>
                <a:t>智能辅助系统</a:t>
              </a:r>
              <a:r>
                <a:rPr lang="zh-CN" altLang="en-US" dirty="0" smtClean="0">
                  <a:latin typeface="微软雅黑" panose="020B0503020204020204" pitchFamily="34" charset="-122"/>
                  <a:ea typeface="微软雅黑" panose="020B0503020204020204" pitchFamily="34" charset="-122"/>
                </a:rPr>
                <a:t>设计</a:t>
              </a:r>
              <a:endParaRPr lang="zh-CN" altLang="en-US" sz="1800" dirty="0">
                <a:latin typeface="微软雅黑" panose="020B0503020204020204" pitchFamily="34" charset="-122"/>
                <a:ea typeface="微软雅黑" panose="020B0503020204020204" pitchFamily="34" charset="-122"/>
              </a:endParaRPr>
            </a:p>
          </p:txBody>
        </p:sp>
      </p:grpSp>
      <p:sp>
        <p:nvSpPr>
          <p:cNvPr id="12" name="标题 1"/>
          <p:cNvSpPr txBox="1">
            <a:spLocks/>
          </p:cNvSpPr>
          <p:nvPr/>
        </p:nvSpPr>
        <p:spPr>
          <a:xfrm>
            <a:off x="385762" y="214290"/>
            <a:ext cx="5266358" cy="5825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smtClean="0">
                <a:solidFill>
                  <a:schemeClr val="bg1"/>
                </a:solidFill>
                <a:latin typeface="微软雅黑" pitchFamily="34" charset="-122"/>
                <a:ea typeface="微软雅黑" pitchFamily="34" charset="-122"/>
              </a:rPr>
              <a:t>4.3	</a:t>
            </a:r>
            <a:r>
              <a:rPr lang="zh-CN" altLang="en-US" sz="2800" b="1" smtClean="0">
                <a:solidFill>
                  <a:schemeClr val="bg1"/>
                </a:solidFill>
                <a:latin typeface="微软雅黑" pitchFamily="34" charset="-122"/>
                <a:ea typeface="微软雅黑" pitchFamily="34" charset="-122"/>
              </a:rPr>
              <a:t>智能变电站典型应用案例</a:t>
            </a:r>
            <a:endParaRPr lang="zh-CN" altLang="en-US" sz="2800" b="1" dirty="0" smtClean="0">
              <a:solidFill>
                <a:schemeClr val="bg1"/>
              </a:solidFill>
              <a:latin typeface="微软雅黑" pitchFamily="34" charset="-122"/>
              <a:ea typeface="微软雅黑" pitchFamily="34" charset="-122"/>
            </a:endParaRPr>
          </a:p>
        </p:txBody>
      </p:sp>
      <p:sp>
        <p:nvSpPr>
          <p:cNvPr id="40" name="TextBox 39"/>
          <p:cNvSpPr txBox="1"/>
          <p:nvPr/>
        </p:nvSpPr>
        <p:spPr>
          <a:xfrm>
            <a:off x="1584926" y="1417429"/>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技术架构</a:t>
            </a:r>
            <a:endParaRPr lang="zh-CN" altLang="en-US" sz="1600" dirty="0"/>
          </a:p>
        </p:txBody>
      </p:sp>
      <p:sp>
        <p:nvSpPr>
          <p:cNvPr id="41" name="TextBox 40"/>
          <p:cNvSpPr txBox="1"/>
          <p:nvPr/>
        </p:nvSpPr>
        <p:spPr>
          <a:xfrm>
            <a:off x="90639" y="141783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整体架构</a:t>
            </a:r>
          </a:p>
        </p:txBody>
      </p:sp>
      <p:sp>
        <p:nvSpPr>
          <p:cNvPr id="42" name="TextBox 41"/>
          <p:cNvSpPr txBox="1"/>
          <p:nvPr/>
        </p:nvSpPr>
        <p:spPr>
          <a:xfrm>
            <a:off x="3090820" y="1424065"/>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网络架构</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TextBox 12"/>
          <p:cNvSpPr txBox="1"/>
          <p:nvPr/>
        </p:nvSpPr>
        <p:spPr>
          <a:xfrm>
            <a:off x="4596905" y="1417429"/>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系统功能</a:t>
            </a:r>
          </a:p>
        </p:txBody>
      </p:sp>
      <p:sp>
        <p:nvSpPr>
          <p:cNvPr id="35" name="AutoShape 4"/>
          <p:cNvSpPr>
            <a:spLocks noChangeArrowheads="1"/>
          </p:cNvSpPr>
          <p:nvPr/>
        </p:nvSpPr>
        <p:spPr bwMode="ltGray">
          <a:xfrm>
            <a:off x="2777650" y="2167240"/>
            <a:ext cx="5682782" cy="607143"/>
          </a:xfrm>
          <a:prstGeom prst="roundRect">
            <a:avLst>
              <a:gd name="adj" fmla="val 11505"/>
            </a:avLst>
          </a:prstGeom>
          <a:gradFill rotWithShape="1">
            <a:gsLst>
              <a:gs pos="0">
                <a:srgbClr val="4AD828"/>
              </a:gs>
              <a:gs pos="100000">
                <a:srgbClr val="DCFCDE">
                  <a:alpha val="0"/>
                </a:srgbClr>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6" name="AutoShape 5"/>
          <p:cNvSpPr>
            <a:spLocks noChangeArrowheads="1"/>
          </p:cNvSpPr>
          <p:nvPr/>
        </p:nvSpPr>
        <p:spPr bwMode="ltGray">
          <a:xfrm>
            <a:off x="2764950" y="3093983"/>
            <a:ext cx="5671840" cy="587930"/>
          </a:xfrm>
          <a:prstGeom prst="roundRect">
            <a:avLst>
              <a:gd name="adj" fmla="val 11505"/>
            </a:avLst>
          </a:prstGeom>
          <a:gradFill rotWithShape="1">
            <a:gsLst>
              <a:gs pos="0">
                <a:srgbClr val="5FB5EF"/>
              </a:gs>
              <a:gs pos="100000">
                <a:srgbClr val="DCFCDE">
                  <a:alpha val="0"/>
                </a:srgbClr>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7" name="AutoShape 6"/>
          <p:cNvSpPr>
            <a:spLocks noChangeArrowheads="1"/>
          </p:cNvSpPr>
          <p:nvPr/>
        </p:nvSpPr>
        <p:spPr bwMode="ltGray">
          <a:xfrm>
            <a:off x="2742725" y="3975166"/>
            <a:ext cx="5702475" cy="594656"/>
          </a:xfrm>
          <a:prstGeom prst="roundRect">
            <a:avLst>
              <a:gd name="adj" fmla="val 11505"/>
            </a:avLst>
          </a:prstGeom>
          <a:gradFill rotWithShape="1">
            <a:gsLst>
              <a:gs pos="0">
                <a:srgbClr val="AD6DD5"/>
              </a:gs>
              <a:gs pos="100000">
                <a:srgbClr val="DCFCDE">
                  <a:alpha val="0"/>
                </a:srgbClr>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8" name="Text Box 7"/>
          <p:cNvSpPr txBox="1">
            <a:spLocks noChangeArrowheads="1"/>
          </p:cNvSpPr>
          <p:nvPr/>
        </p:nvSpPr>
        <p:spPr bwMode="gray">
          <a:xfrm>
            <a:off x="3455514" y="2168758"/>
            <a:ext cx="5004918" cy="64633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1200" dirty="0">
                <a:latin typeface="微软雅黑" panose="020B0503020204020204" pitchFamily="34" charset="-122"/>
                <a:ea typeface="微软雅黑" panose="020B0503020204020204" pitchFamily="34" charset="-122"/>
              </a:rPr>
              <a:t>以智能变电站建筑节能管理为目标，通过对动力系统运行工况的在线监测，从而保障对智能一、二次设备运行能源的有效监测和可靠供应。监测内容包括站用电监测、光伏发电监测、蓄电池监测、</a:t>
            </a:r>
            <a:r>
              <a:rPr lang="en-US" altLang="zh-CN" sz="1200" dirty="0">
                <a:latin typeface="微软雅黑" panose="020B0503020204020204" pitchFamily="34" charset="-122"/>
                <a:ea typeface="微软雅黑" panose="020B0503020204020204" pitchFamily="34" charset="-122"/>
              </a:rPr>
              <a:t>UPS</a:t>
            </a:r>
            <a:r>
              <a:rPr lang="zh-CN" altLang="zh-CN" sz="1200" dirty="0">
                <a:latin typeface="微软雅黑" panose="020B0503020204020204" pitchFamily="34" charset="-122"/>
                <a:ea typeface="微软雅黑" panose="020B0503020204020204" pitchFamily="34" charset="-122"/>
              </a:rPr>
              <a:t>监测</a:t>
            </a:r>
            <a:r>
              <a:rPr lang="zh-CN" altLang="zh-CN" sz="1200" dirty="0" smtClean="0">
                <a:latin typeface="微软雅黑" panose="020B0503020204020204" pitchFamily="34" charset="-122"/>
                <a:ea typeface="微软雅黑" panose="020B0503020204020204" pitchFamily="34" charset="-122"/>
              </a:rPr>
              <a:t>等</a:t>
            </a:r>
            <a:r>
              <a:rPr lang="zh-CN" altLang="en-US" sz="1200" dirty="0" smtClean="0">
                <a:latin typeface="微软雅黑" panose="020B0503020204020204" pitchFamily="34" charset="-122"/>
                <a:ea typeface="微软雅黑" panose="020B0503020204020204" pitchFamily="34" charset="-122"/>
              </a:rPr>
              <a:t>。</a:t>
            </a:r>
            <a:endParaRPr lang="en-US" altLang="zh-CN" sz="1200" b="1" dirty="0">
              <a:solidFill>
                <a:srgbClr val="000000"/>
              </a:solidFill>
              <a:latin typeface="微软雅黑" panose="020B0503020204020204" pitchFamily="34" charset="-122"/>
              <a:ea typeface="微软雅黑" panose="020B0503020204020204" pitchFamily="34" charset="-122"/>
            </a:endParaRPr>
          </a:p>
        </p:txBody>
      </p:sp>
      <p:sp>
        <p:nvSpPr>
          <p:cNvPr id="39" name="Text Box 8"/>
          <p:cNvSpPr txBox="1">
            <a:spLocks noChangeArrowheads="1"/>
          </p:cNvSpPr>
          <p:nvPr/>
        </p:nvSpPr>
        <p:spPr bwMode="gray">
          <a:xfrm>
            <a:off x="3463450" y="3082284"/>
            <a:ext cx="4981749" cy="64633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1200" dirty="0">
                <a:latin typeface="微软雅黑" panose="020B0503020204020204" pitchFamily="34" charset="-122"/>
                <a:ea typeface="微软雅黑" panose="020B0503020204020204" pitchFamily="34" charset="-122"/>
              </a:rPr>
              <a:t>通过对站内环境进行全面监控，实现站内环境的智能化管理、安全防护监测及设备故障辅助诊断。监控内容包括门禁、电子围栏、视频监控、室内温湿度监测、有害气体、水浸、消防监测，灯光以及卷帘控制</a:t>
            </a:r>
            <a:r>
              <a:rPr lang="zh-CN" altLang="zh-CN" sz="1200" dirty="0" smtClean="0">
                <a:latin typeface="微软雅黑" panose="020B0503020204020204" pitchFamily="34" charset="-122"/>
                <a:ea typeface="微软雅黑" panose="020B0503020204020204" pitchFamily="34" charset="-122"/>
              </a:rPr>
              <a:t>等</a:t>
            </a:r>
            <a:r>
              <a:rPr lang="zh-CN" altLang="en-US" sz="1200" dirty="0" smtClean="0">
                <a:latin typeface="微软雅黑" panose="020B0503020204020204" pitchFamily="34" charset="-122"/>
                <a:ea typeface="微软雅黑" panose="020B0503020204020204" pitchFamily="34" charset="-122"/>
              </a:rPr>
              <a:t>。</a:t>
            </a:r>
            <a:endParaRPr lang="en-US" altLang="zh-CN" sz="1200" b="1" dirty="0">
              <a:solidFill>
                <a:srgbClr val="000000"/>
              </a:solidFill>
              <a:latin typeface="微软雅黑" panose="020B0503020204020204" pitchFamily="34" charset="-122"/>
              <a:ea typeface="微软雅黑" panose="020B0503020204020204" pitchFamily="34" charset="-122"/>
            </a:endParaRPr>
          </a:p>
        </p:txBody>
      </p:sp>
      <p:sp>
        <p:nvSpPr>
          <p:cNvPr id="44" name="Text Box 9"/>
          <p:cNvSpPr txBox="1">
            <a:spLocks noChangeArrowheads="1"/>
          </p:cNvSpPr>
          <p:nvPr/>
        </p:nvSpPr>
        <p:spPr bwMode="gray">
          <a:xfrm>
            <a:off x="3453926" y="3979991"/>
            <a:ext cx="5006506" cy="64633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1200" dirty="0">
                <a:latin typeface="微软雅黑" panose="020B0503020204020204" pitchFamily="34" charset="-122"/>
                <a:ea typeface="微软雅黑" panose="020B0503020204020204" pitchFamily="34" charset="-122"/>
              </a:rPr>
              <a:t>实现对变电站一、二次设备智能巡视，为生产运行管理提供辅助技术支撑。监控内容包括变电站智能巡检、工器具智能管理、屏（柜）钥匙管理等</a:t>
            </a:r>
            <a:r>
              <a:rPr lang="zh-CN" altLang="zh-CN" sz="1200" dirty="0" smtClean="0">
                <a:latin typeface="微软雅黑" panose="020B0503020204020204" pitchFamily="34" charset="-122"/>
                <a:ea typeface="微软雅黑" panose="020B0503020204020204" pitchFamily="34" charset="-122"/>
              </a:rPr>
              <a:t>。</a:t>
            </a:r>
            <a:endParaRPr lang="en-US" altLang="zh-CN" sz="1200" b="1" dirty="0">
              <a:solidFill>
                <a:srgbClr val="000000"/>
              </a:solidFill>
              <a:latin typeface="微软雅黑" panose="020B0503020204020204" pitchFamily="34" charset="-122"/>
              <a:ea typeface="微软雅黑" panose="020B0503020204020204" pitchFamily="34" charset="-122"/>
            </a:endParaRPr>
          </a:p>
        </p:txBody>
      </p:sp>
      <p:sp>
        <p:nvSpPr>
          <p:cNvPr id="45" name="AutoShape 10"/>
          <p:cNvSpPr>
            <a:spLocks noChangeArrowheads="1"/>
          </p:cNvSpPr>
          <p:nvPr/>
        </p:nvSpPr>
        <p:spPr bwMode="gray">
          <a:xfrm>
            <a:off x="2885601" y="2335597"/>
            <a:ext cx="469900" cy="224797"/>
          </a:xfrm>
          <a:prstGeom prst="rightArrow">
            <a:avLst>
              <a:gd name="adj1" fmla="val 50000"/>
              <a:gd name="adj2" fmla="val 52707"/>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6" name="AutoShape 11"/>
          <p:cNvSpPr>
            <a:spLocks noChangeArrowheads="1"/>
          </p:cNvSpPr>
          <p:nvPr/>
        </p:nvSpPr>
        <p:spPr bwMode="gray">
          <a:xfrm>
            <a:off x="2893539" y="3248459"/>
            <a:ext cx="469900" cy="224797"/>
          </a:xfrm>
          <a:prstGeom prst="rightArrow">
            <a:avLst>
              <a:gd name="adj1" fmla="val 50000"/>
              <a:gd name="adj2" fmla="val 52707"/>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7" name="AutoShape 12"/>
          <p:cNvSpPr>
            <a:spLocks noChangeArrowheads="1"/>
          </p:cNvSpPr>
          <p:nvPr/>
        </p:nvSpPr>
        <p:spPr bwMode="gray">
          <a:xfrm>
            <a:off x="2884014" y="4174468"/>
            <a:ext cx="469900" cy="224797"/>
          </a:xfrm>
          <a:prstGeom prst="rightArrow">
            <a:avLst>
              <a:gd name="adj1" fmla="val 50000"/>
              <a:gd name="adj2" fmla="val 52707"/>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48" name="Group 13"/>
          <p:cNvGrpSpPr>
            <a:grpSpLocks/>
          </p:cNvGrpSpPr>
          <p:nvPr/>
        </p:nvGrpSpPr>
        <p:grpSpPr bwMode="auto">
          <a:xfrm>
            <a:off x="659926" y="3882256"/>
            <a:ext cx="2238375" cy="805041"/>
            <a:chOff x="471" y="272"/>
            <a:chExt cx="1161" cy="1539"/>
          </a:xfrm>
        </p:grpSpPr>
        <p:sp>
          <p:nvSpPr>
            <p:cNvPr id="49" name="Oval 14"/>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0" name="AutoShape 15"/>
            <p:cNvSpPr>
              <a:spLocks noChangeArrowheads="1"/>
            </p:cNvSpPr>
            <p:nvPr/>
          </p:nvSpPr>
          <p:spPr bwMode="ltGray">
            <a:xfrm>
              <a:off x="473" y="272"/>
              <a:ext cx="1159" cy="1539"/>
            </a:xfrm>
            <a:prstGeom prst="can">
              <a:avLst>
                <a:gd name="adj" fmla="val 33197"/>
              </a:avLst>
            </a:prstGeom>
            <a:gradFill rotWithShape="1">
              <a:gsLst>
                <a:gs pos="0">
                  <a:srgbClr val="AD6DD5">
                    <a:gamma/>
                    <a:shade val="46275"/>
                    <a:invGamma/>
                  </a:srgbClr>
                </a:gs>
                <a:gs pos="50000">
                  <a:srgbClr val="AD6DD5">
                    <a:alpha val="50000"/>
                  </a:srgbClr>
                </a:gs>
                <a:gs pos="100000">
                  <a:srgbClr val="AD6DD5">
                    <a:gamma/>
                    <a:shade val="46275"/>
                    <a:invGamma/>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51" name="Group 16"/>
          <p:cNvGrpSpPr>
            <a:grpSpLocks/>
          </p:cNvGrpSpPr>
          <p:nvPr/>
        </p:nvGrpSpPr>
        <p:grpSpPr bwMode="auto">
          <a:xfrm>
            <a:off x="659926" y="2995934"/>
            <a:ext cx="2238375" cy="805041"/>
            <a:chOff x="471" y="272"/>
            <a:chExt cx="1161" cy="1539"/>
          </a:xfrm>
        </p:grpSpPr>
        <p:sp>
          <p:nvSpPr>
            <p:cNvPr id="52" name="Oval 17"/>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3" name="AutoShape 18"/>
            <p:cNvSpPr>
              <a:spLocks noChangeArrowheads="1"/>
            </p:cNvSpPr>
            <p:nvPr/>
          </p:nvSpPr>
          <p:spPr bwMode="ltGray">
            <a:xfrm>
              <a:off x="473" y="272"/>
              <a:ext cx="1159" cy="1539"/>
            </a:xfrm>
            <a:prstGeom prst="can">
              <a:avLst>
                <a:gd name="adj" fmla="val 33197"/>
              </a:avLst>
            </a:prstGeom>
            <a:gradFill rotWithShape="1">
              <a:gsLst>
                <a:gs pos="0">
                  <a:srgbClr val="5FB5EF">
                    <a:gamma/>
                    <a:shade val="46275"/>
                    <a:invGamma/>
                  </a:srgbClr>
                </a:gs>
                <a:gs pos="50000">
                  <a:srgbClr val="5FB5EF">
                    <a:alpha val="50000"/>
                  </a:srgbClr>
                </a:gs>
                <a:gs pos="100000">
                  <a:srgbClr val="5FB5EF">
                    <a:gamma/>
                    <a:shade val="46275"/>
                    <a:invGamma/>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54" name="Group 19"/>
          <p:cNvGrpSpPr>
            <a:grpSpLocks/>
          </p:cNvGrpSpPr>
          <p:nvPr/>
        </p:nvGrpSpPr>
        <p:grpSpPr bwMode="auto">
          <a:xfrm>
            <a:off x="659926" y="2060848"/>
            <a:ext cx="2238375" cy="805041"/>
            <a:chOff x="471" y="272"/>
            <a:chExt cx="1161" cy="1539"/>
          </a:xfrm>
        </p:grpSpPr>
        <p:sp>
          <p:nvSpPr>
            <p:cNvPr id="58" name="Oval 2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9" name="AutoShape 21"/>
            <p:cNvSpPr>
              <a:spLocks noChangeArrowheads="1"/>
            </p:cNvSpPr>
            <p:nvPr/>
          </p:nvSpPr>
          <p:spPr bwMode="ltGray">
            <a:xfrm>
              <a:off x="473" y="272"/>
              <a:ext cx="1159" cy="1539"/>
            </a:xfrm>
            <a:prstGeom prst="can">
              <a:avLst>
                <a:gd name="adj" fmla="val 33197"/>
              </a:avLst>
            </a:prstGeom>
            <a:gradFill rotWithShape="1">
              <a:gsLst>
                <a:gs pos="0">
                  <a:srgbClr val="4AD828">
                    <a:gamma/>
                    <a:shade val="46275"/>
                    <a:invGamma/>
                  </a:srgbClr>
                </a:gs>
                <a:gs pos="50000">
                  <a:srgbClr val="4AD828">
                    <a:alpha val="50000"/>
                  </a:srgbClr>
                </a:gs>
                <a:gs pos="100000">
                  <a:srgbClr val="4AD828">
                    <a:gamma/>
                    <a:shade val="46275"/>
                    <a:invGamma/>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60" name="Text Box 22"/>
          <p:cNvSpPr txBox="1">
            <a:spLocks noChangeArrowheads="1"/>
          </p:cNvSpPr>
          <p:nvPr/>
        </p:nvSpPr>
        <p:spPr bwMode="black">
          <a:xfrm>
            <a:off x="729776" y="2259638"/>
            <a:ext cx="2074863" cy="461665"/>
          </a:xfrm>
          <a:prstGeom prst="rect">
            <a:avLst/>
          </a:prstGeom>
          <a:noFill/>
          <a:ln>
            <a:noFill/>
          </a:ln>
          <a:effectLst>
            <a:outerShdw dist="17961" dir="2700000" algn="ctr" rotWithShape="0">
              <a:srgbClr val="0033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zh-CN" altLang="en-US" sz="2400" b="1" dirty="0" smtClean="0">
                <a:solidFill>
                  <a:srgbClr val="FFFFFF"/>
                </a:solidFill>
                <a:latin typeface="微软雅黑" panose="020B0503020204020204" pitchFamily="34" charset="-122"/>
                <a:ea typeface="微软雅黑" panose="020B0503020204020204" pitchFamily="34" charset="-122"/>
              </a:rPr>
              <a:t>  动力监测</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61" name="Text Box 23"/>
          <p:cNvSpPr txBox="1">
            <a:spLocks noChangeArrowheads="1"/>
          </p:cNvSpPr>
          <p:nvPr/>
        </p:nvSpPr>
        <p:spPr bwMode="black">
          <a:xfrm>
            <a:off x="729776" y="3188027"/>
            <a:ext cx="2074863" cy="461665"/>
          </a:xfrm>
          <a:prstGeom prst="rect">
            <a:avLst/>
          </a:prstGeom>
          <a:noFill/>
          <a:ln>
            <a:noFill/>
          </a:ln>
          <a:effectLst>
            <a:outerShdw dist="17961" dir="2700000" algn="ctr" rotWithShape="0">
              <a:srgbClr val="0033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zh-CN" altLang="en-US" sz="2400" b="1" dirty="0">
                <a:solidFill>
                  <a:srgbClr val="FFFFFF"/>
                </a:solidFill>
                <a:latin typeface="微软雅黑" panose="020B0503020204020204" pitchFamily="34" charset="-122"/>
                <a:ea typeface="微软雅黑" panose="020B0503020204020204" pitchFamily="34" charset="-122"/>
              </a:rPr>
              <a:t>  </a:t>
            </a:r>
            <a:r>
              <a:rPr lang="zh-CN" altLang="en-US" sz="2400" b="1" dirty="0" smtClean="0">
                <a:solidFill>
                  <a:srgbClr val="FFFFFF"/>
                </a:solidFill>
                <a:latin typeface="微软雅黑" panose="020B0503020204020204" pitchFamily="34" charset="-122"/>
                <a:ea typeface="微软雅黑" panose="020B0503020204020204" pitchFamily="34" charset="-122"/>
              </a:rPr>
              <a:t>环境监测</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62" name="Text Box 24"/>
          <p:cNvSpPr txBox="1">
            <a:spLocks noChangeArrowheads="1"/>
          </p:cNvSpPr>
          <p:nvPr/>
        </p:nvSpPr>
        <p:spPr bwMode="black">
          <a:xfrm>
            <a:off x="597742" y="4079731"/>
            <a:ext cx="2206898" cy="461665"/>
          </a:xfrm>
          <a:prstGeom prst="rect">
            <a:avLst/>
          </a:prstGeom>
          <a:noFill/>
          <a:ln>
            <a:noFill/>
          </a:ln>
          <a:effectLst>
            <a:outerShdw dist="17961" dir="2700000" algn="ctr" rotWithShape="0">
              <a:srgbClr val="0033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spcBef>
                <a:spcPct val="50000"/>
              </a:spcBef>
            </a:pPr>
            <a:r>
              <a:rPr lang="zh-CN" altLang="en-US" sz="2400" b="1" dirty="0">
                <a:solidFill>
                  <a:srgbClr val="FFFFFF"/>
                </a:solidFill>
                <a:latin typeface="微软雅黑" panose="020B0503020204020204" pitchFamily="34" charset="-122"/>
                <a:ea typeface="微软雅黑" panose="020B0503020204020204" pitchFamily="34" charset="-122"/>
              </a:rPr>
              <a:t>  </a:t>
            </a:r>
            <a:r>
              <a:rPr lang="zh-CN" altLang="en-US" sz="2400" b="1" dirty="0" smtClean="0">
                <a:solidFill>
                  <a:srgbClr val="FFFFFF"/>
                </a:solidFill>
                <a:latin typeface="微软雅黑" panose="020B0503020204020204" pitchFamily="34" charset="-122"/>
                <a:ea typeface="微软雅黑" panose="020B0503020204020204" pitchFamily="34" charset="-122"/>
              </a:rPr>
              <a:t>智能运行辅助</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63" name="AutoShape 5"/>
          <p:cNvSpPr>
            <a:spLocks noChangeArrowheads="1"/>
          </p:cNvSpPr>
          <p:nvPr/>
        </p:nvSpPr>
        <p:spPr bwMode="ltGray">
          <a:xfrm>
            <a:off x="2764950" y="4894183"/>
            <a:ext cx="5671840" cy="587930"/>
          </a:xfrm>
          <a:prstGeom prst="roundRect">
            <a:avLst>
              <a:gd name="adj" fmla="val 11505"/>
            </a:avLst>
          </a:prstGeom>
          <a:gradFill rotWithShape="1">
            <a:gsLst>
              <a:gs pos="0">
                <a:schemeClr val="accent6">
                  <a:lumMod val="60000"/>
                  <a:lumOff val="40000"/>
                </a:schemeClr>
              </a:gs>
              <a:gs pos="100000">
                <a:srgbClr val="DCFCDE">
                  <a:alpha val="0"/>
                </a:srgbClr>
              </a:gs>
            </a:gsLst>
            <a:lin ang="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4" name="AutoShape 6"/>
          <p:cNvSpPr>
            <a:spLocks noChangeArrowheads="1"/>
          </p:cNvSpPr>
          <p:nvPr/>
        </p:nvSpPr>
        <p:spPr bwMode="ltGray">
          <a:xfrm>
            <a:off x="2742725" y="5775366"/>
            <a:ext cx="5702475" cy="594656"/>
          </a:xfrm>
          <a:prstGeom prst="roundRect">
            <a:avLst>
              <a:gd name="adj" fmla="val 11505"/>
            </a:avLst>
          </a:prstGeom>
          <a:gradFill rotWithShape="1">
            <a:gsLst>
              <a:gs pos="0">
                <a:srgbClr val="FFA589"/>
              </a:gs>
              <a:gs pos="100000">
                <a:srgbClr val="DCFCDE">
                  <a:alpha val="0"/>
                </a:srgbClr>
              </a:gs>
            </a:gsLst>
            <a:lin ang="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5" name="Text Box 8"/>
          <p:cNvSpPr txBox="1">
            <a:spLocks noChangeArrowheads="1"/>
          </p:cNvSpPr>
          <p:nvPr/>
        </p:nvSpPr>
        <p:spPr bwMode="gray">
          <a:xfrm>
            <a:off x="3463450" y="4848131"/>
            <a:ext cx="4996982"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1200" dirty="0">
                <a:latin typeface="微软雅黑" panose="020B0503020204020204" pitchFamily="34" charset="-122"/>
                <a:ea typeface="微软雅黑" panose="020B0503020204020204" pitchFamily="34" charset="-122"/>
              </a:rPr>
              <a:t>通过实施对变电站一次设备状态的智能监测，实现一、二次设备、实时数据及运行参数，为状态检修提供检修辅助。包括智能检修辅助包括避雷器动作次数监测、设备温度监测、柜（盘）温湿度监测、电容器壳体变形等</a:t>
            </a:r>
            <a:r>
              <a:rPr lang="zh-CN" altLang="zh-CN" sz="1200" dirty="0" smtClean="0">
                <a:latin typeface="微软雅黑" panose="020B0503020204020204" pitchFamily="34" charset="-122"/>
                <a:ea typeface="微软雅黑" panose="020B0503020204020204" pitchFamily="34" charset="-122"/>
              </a:rPr>
              <a:t>。</a:t>
            </a:r>
            <a:endParaRPr lang="en-US" altLang="zh-CN" sz="1200" b="1" dirty="0">
              <a:solidFill>
                <a:srgbClr val="000000"/>
              </a:solidFill>
              <a:latin typeface="微软雅黑" panose="020B0503020204020204" pitchFamily="34" charset="-122"/>
              <a:ea typeface="微软雅黑" panose="020B0503020204020204" pitchFamily="34" charset="-122"/>
            </a:endParaRPr>
          </a:p>
        </p:txBody>
      </p:sp>
      <p:sp>
        <p:nvSpPr>
          <p:cNvPr id="66" name="Text Box 9"/>
          <p:cNvSpPr txBox="1">
            <a:spLocks noChangeArrowheads="1"/>
          </p:cNvSpPr>
          <p:nvPr/>
        </p:nvSpPr>
        <p:spPr bwMode="gray">
          <a:xfrm>
            <a:off x="3453926" y="5769158"/>
            <a:ext cx="4910856" cy="64633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1200" dirty="0">
                <a:latin typeface="微软雅黑" panose="020B0503020204020204" pitchFamily="34" charset="-122"/>
                <a:ea typeface="微软雅黑" panose="020B0503020204020204" pitchFamily="34" charset="-122"/>
              </a:rPr>
              <a:t>系统将动力监测、环境监控、智能运行辅助、智能检修辅助四个部分所涉及的的大量监测数据通过可视化技术进行信息集成和控制交互，提供统一、直观的综合展示平台</a:t>
            </a:r>
            <a:r>
              <a:rPr lang="zh-CN" altLang="zh-CN"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sp>
        <p:nvSpPr>
          <p:cNvPr id="67" name="AutoShape 11"/>
          <p:cNvSpPr>
            <a:spLocks noChangeArrowheads="1"/>
          </p:cNvSpPr>
          <p:nvPr/>
        </p:nvSpPr>
        <p:spPr bwMode="gray">
          <a:xfrm>
            <a:off x="2893539" y="5048659"/>
            <a:ext cx="469900" cy="224797"/>
          </a:xfrm>
          <a:prstGeom prst="rightArrow">
            <a:avLst>
              <a:gd name="adj1" fmla="val 50000"/>
              <a:gd name="adj2" fmla="val 52707"/>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8" name="AutoShape 12"/>
          <p:cNvSpPr>
            <a:spLocks noChangeArrowheads="1"/>
          </p:cNvSpPr>
          <p:nvPr/>
        </p:nvSpPr>
        <p:spPr bwMode="gray">
          <a:xfrm>
            <a:off x="2884014" y="5974668"/>
            <a:ext cx="469900" cy="224797"/>
          </a:xfrm>
          <a:prstGeom prst="rightArrow">
            <a:avLst>
              <a:gd name="adj1" fmla="val 50000"/>
              <a:gd name="adj2" fmla="val 52707"/>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69" name="Group 13"/>
          <p:cNvGrpSpPr>
            <a:grpSpLocks/>
          </p:cNvGrpSpPr>
          <p:nvPr/>
        </p:nvGrpSpPr>
        <p:grpSpPr bwMode="auto">
          <a:xfrm>
            <a:off x="659926" y="5682456"/>
            <a:ext cx="2238375" cy="805041"/>
            <a:chOff x="471" y="272"/>
            <a:chExt cx="1161" cy="1539"/>
          </a:xfrm>
        </p:grpSpPr>
        <p:sp>
          <p:nvSpPr>
            <p:cNvPr id="70" name="Oval 14"/>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1" name="AutoShape 15"/>
            <p:cNvSpPr>
              <a:spLocks noChangeArrowheads="1"/>
            </p:cNvSpPr>
            <p:nvPr/>
          </p:nvSpPr>
          <p:spPr bwMode="ltGray">
            <a:xfrm>
              <a:off x="473" y="272"/>
              <a:ext cx="1159" cy="1539"/>
            </a:xfrm>
            <a:prstGeom prst="can">
              <a:avLst>
                <a:gd name="adj" fmla="val 33197"/>
              </a:avLst>
            </a:prstGeom>
            <a:gradFill rotWithShape="1">
              <a:gsLst>
                <a:gs pos="0">
                  <a:srgbClr val="FF0000"/>
                </a:gs>
                <a:gs pos="50000">
                  <a:srgbClr val="FFA589">
                    <a:alpha val="49804"/>
                  </a:srgbClr>
                </a:gs>
                <a:gs pos="100000">
                  <a:srgbClr val="FF00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72" name="Group 16"/>
          <p:cNvGrpSpPr>
            <a:grpSpLocks/>
          </p:cNvGrpSpPr>
          <p:nvPr/>
        </p:nvGrpSpPr>
        <p:grpSpPr bwMode="auto">
          <a:xfrm>
            <a:off x="659926" y="4796134"/>
            <a:ext cx="2238375" cy="805041"/>
            <a:chOff x="471" y="272"/>
            <a:chExt cx="1161" cy="1539"/>
          </a:xfrm>
        </p:grpSpPr>
        <p:sp>
          <p:nvSpPr>
            <p:cNvPr id="73" name="Oval 17"/>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4" name="AutoShape 18"/>
            <p:cNvSpPr>
              <a:spLocks noChangeArrowheads="1"/>
            </p:cNvSpPr>
            <p:nvPr/>
          </p:nvSpPr>
          <p:spPr bwMode="ltGray">
            <a:xfrm>
              <a:off x="473" y="272"/>
              <a:ext cx="1159" cy="1539"/>
            </a:xfrm>
            <a:prstGeom prst="can">
              <a:avLst>
                <a:gd name="adj" fmla="val 33197"/>
              </a:avLst>
            </a:prstGeom>
            <a:gradFill rotWithShape="1">
              <a:gsLst>
                <a:gs pos="0">
                  <a:schemeClr val="accent6">
                    <a:lumMod val="75000"/>
                  </a:schemeClr>
                </a:gs>
                <a:gs pos="50000">
                  <a:schemeClr val="accent6">
                    <a:lumMod val="60000"/>
                    <a:lumOff val="40000"/>
                  </a:schemeClr>
                </a:gs>
                <a:gs pos="100000">
                  <a:schemeClr val="accent6">
                    <a:lumMod val="75000"/>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75" name="Text Box 23"/>
          <p:cNvSpPr txBox="1">
            <a:spLocks noChangeArrowheads="1"/>
          </p:cNvSpPr>
          <p:nvPr/>
        </p:nvSpPr>
        <p:spPr bwMode="black">
          <a:xfrm>
            <a:off x="597742" y="5074954"/>
            <a:ext cx="2206898" cy="461665"/>
          </a:xfrm>
          <a:prstGeom prst="rect">
            <a:avLst/>
          </a:prstGeom>
          <a:noFill/>
          <a:ln>
            <a:noFill/>
          </a:ln>
          <a:effectLst>
            <a:outerShdw dist="17961" dir="2700000" algn="ctr" rotWithShape="0">
              <a:srgbClr val="0033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spcBef>
                <a:spcPct val="50000"/>
              </a:spcBef>
            </a:pPr>
            <a:r>
              <a:rPr lang="zh-CN" altLang="en-US" sz="2400" b="1" dirty="0">
                <a:solidFill>
                  <a:srgbClr val="FFFFFF"/>
                </a:solidFill>
                <a:latin typeface="微软雅黑" panose="020B0503020204020204" pitchFamily="34" charset="-122"/>
                <a:ea typeface="微软雅黑" panose="020B0503020204020204" pitchFamily="34" charset="-122"/>
              </a:rPr>
              <a:t>  </a:t>
            </a:r>
            <a:r>
              <a:rPr lang="zh-CN" altLang="en-US" sz="2400" b="1" dirty="0" smtClean="0">
                <a:solidFill>
                  <a:srgbClr val="FFFFFF"/>
                </a:solidFill>
                <a:latin typeface="微软雅黑" panose="020B0503020204020204" pitchFamily="34" charset="-122"/>
                <a:ea typeface="微软雅黑" panose="020B0503020204020204" pitchFamily="34" charset="-122"/>
              </a:rPr>
              <a:t>智能检修辅助</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76" name="Text Box 24"/>
          <p:cNvSpPr txBox="1">
            <a:spLocks noChangeArrowheads="1"/>
          </p:cNvSpPr>
          <p:nvPr/>
        </p:nvSpPr>
        <p:spPr bwMode="black">
          <a:xfrm>
            <a:off x="597742" y="5966658"/>
            <a:ext cx="2206897" cy="461665"/>
          </a:xfrm>
          <a:prstGeom prst="rect">
            <a:avLst/>
          </a:prstGeom>
          <a:noFill/>
          <a:ln>
            <a:noFill/>
          </a:ln>
          <a:effectLst>
            <a:outerShdw dist="17961" dir="2700000" algn="ctr" rotWithShape="0">
              <a:srgbClr val="0033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spcBef>
                <a:spcPct val="50000"/>
              </a:spcBef>
            </a:pPr>
            <a:r>
              <a:rPr lang="zh-CN" altLang="en-US" sz="2400" b="1" dirty="0">
                <a:solidFill>
                  <a:srgbClr val="FFFFFF"/>
                </a:solidFill>
                <a:latin typeface="微软雅黑" panose="020B0503020204020204" pitchFamily="34" charset="-122"/>
                <a:ea typeface="微软雅黑" panose="020B0503020204020204" pitchFamily="34" charset="-122"/>
              </a:rPr>
              <a:t>  </a:t>
            </a:r>
            <a:r>
              <a:rPr lang="zh-CN" altLang="en-US" sz="2400" b="1" dirty="0" smtClean="0">
                <a:solidFill>
                  <a:srgbClr val="FFFFFF"/>
                </a:solidFill>
                <a:latin typeface="微软雅黑" panose="020B0503020204020204" pitchFamily="34" charset="-122"/>
                <a:ea typeface="微软雅黑" panose="020B0503020204020204" pitchFamily="34" charset="-122"/>
              </a:rPr>
              <a:t>综合集成展示</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4448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pPr fontAlgn="base">
              <a:spcBef>
                <a:spcPct val="0"/>
              </a:spcBef>
              <a:spcAft>
                <a:spcPct val="0"/>
              </a:spcAft>
            </a:pPr>
            <a:r>
              <a:rPr lang="zh-CN" altLang="en-US" sz="6000">
                <a:solidFill>
                  <a:srgbClr val="FFFFFF"/>
                </a:solidFill>
              </a:rPr>
              <a:t>谢谢！</a:t>
            </a:r>
          </a:p>
        </p:txBody>
      </p:sp>
    </p:spTree>
    <p:extLst>
      <p:ext uri="{BB962C8B-B14F-4D97-AF65-F5344CB8AC3E}">
        <p14:creationId xmlns:p14="http://schemas.microsoft.com/office/powerpoint/2010/main" val="250794638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71472" y="-71462"/>
            <a:ext cx="8229600" cy="1143000"/>
          </a:xfrm>
        </p:spPr>
        <p:txBody>
          <a:bodyPr>
            <a:normAutofit/>
          </a:bodyPr>
          <a:lstStyle/>
          <a:p>
            <a:pPr algn="l"/>
            <a:r>
              <a:rPr lang="en-US" altLang="zh-CN" sz="2800" b="1" dirty="0" smtClean="0">
                <a:solidFill>
                  <a:schemeClr val="bg1"/>
                </a:solidFill>
                <a:latin typeface="微软雅黑" pitchFamily="34" charset="-122"/>
                <a:ea typeface="微软雅黑" pitchFamily="34" charset="-122"/>
              </a:rPr>
              <a:t>4.1 </a:t>
            </a:r>
            <a:r>
              <a:rPr lang="zh-CN" altLang="zh-CN" sz="2800" b="1" dirty="0" smtClean="0">
                <a:solidFill>
                  <a:schemeClr val="bg1"/>
                </a:solidFill>
                <a:latin typeface="微软雅黑" pitchFamily="34" charset="-122"/>
                <a:ea typeface="微软雅黑" pitchFamily="34" charset="-122"/>
              </a:rPr>
              <a:t>智能</a:t>
            </a:r>
            <a:r>
              <a:rPr lang="zh-CN" altLang="en-US" sz="2800" b="1" dirty="0" smtClean="0">
                <a:solidFill>
                  <a:schemeClr val="bg1"/>
                </a:solidFill>
                <a:latin typeface="微软雅黑" pitchFamily="34" charset="-122"/>
                <a:ea typeface="微软雅黑" pitchFamily="34" charset="-122"/>
              </a:rPr>
              <a:t>变电站</a:t>
            </a:r>
            <a:endParaRPr lang="zh-CN" altLang="en-US" sz="2800" b="1" dirty="0">
              <a:solidFill>
                <a:schemeClr val="bg1"/>
              </a:solidFill>
              <a:latin typeface="微软雅黑" pitchFamily="34" charset="-122"/>
              <a:ea typeface="微软雅黑" pitchFamily="34" charset="-122"/>
            </a:endParaRPr>
          </a:p>
        </p:txBody>
      </p:sp>
      <p:sp>
        <p:nvSpPr>
          <p:cNvPr id="101" name="矩形 100"/>
          <p:cNvSpPr/>
          <p:nvPr/>
        </p:nvSpPr>
        <p:spPr>
          <a:xfrm>
            <a:off x="330485" y="1268760"/>
            <a:ext cx="8670111" cy="418191"/>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变电站</a:t>
            </a:r>
            <a:r>
              <a:rPr lang="zh-CN" altLang="en-US" sz="1600" dirty="0">
                <a:latin typeface="微软雅黑" panose="020B0503020204020204" pitchFamily="34" charset="-122"/>
                <a:ea typeface="微软雅黑" panose="020B0503020204020204" pitchFamily="34" charset="-122"/>
              </a:rPr>
              <a:t>主要有三个发展阶段，即传统变电站、数字化变电站及智能变电站</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pic>
        <p:nvPicPr>
          <p:cNvPr id="54" name="Picture 3" descr="shadow_1_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2200" y="6284292"/>
            <a:ext cx="2347912" cy="16986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shadow_1_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4488" y="6015757"/>
            <a:ext cx="2347912" cy="16986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 descr="shadow_1_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435" y="6232135"/>
            <a:ext cx="2347913" cy="169862"/>
          </a:xfrm>
          <a:prstGeom prst="rect">
            <a:avLst/>
          </a:prstGeom>
          <a:noFill/>
          <a:extLst>
            <a:ext uri="{909E8E84-426E-40DD-AFC4-6F175D3DCCD1}">
              <a14:hiddenFill xmlns:a14="http://schemas.microsoft.com/office/drawing/2010/main">
                <a:solidFill>
                  <a:srgbClr val="FFFFFF"/>
                </a:solidFill>
              </a14:hiddenFill>
            </a:ext>
          </a:extLst>
        </p:spPr>
      </p:pic>
      <p:grpSp>
        <p:nvGrpSpPr>
          <p:cNvPr id="58" name="Group 6"/>
          <p:cNvGrpSpPr>
            <a:grpSpLocks/>
          </p:cNvGrpSpPr>
          <p:nvPr/>
        </p:nvGrpSpPr>
        <p:grpSpPr bwMode="auto">
          <a:xfrm>
            <a:off x="5929263" y="2739157"/>
            <a:ext cx="2174875" cy="3985703"/>
            <a:chOff x="3762" y="1166"/>
            <a:chExt cx="1370" cy="2355"/>
          </a:xfrm>
        </p:grpSpPr>
        <p:sp>
          <p:nvSpPr>
            <p:cNvPr id="59" name="AutoShape 7"/>
            <p:cNvSpPr>
              <a:spLocks noChangeArrowheads="1"/>
            </p:cNvSpPr>
            <p:nvPr/>
          </p:nvSpPr>
          <p:spPr bwMode="gray">
            <a:xfrm>
              <a:off x="3762" y="1166"/>
              <a:ext cx="1370" cy="2355"/>
            </a:xfrm>
            <a:prstGeom prst="roundRect">
              <a:avLst>
                <a:gd name="adj" fmla="val 4806"/>
              </a:avLst>
            </a:prstGeom>
            <a:gradFill rotWithShape="1">
              <a:gsLst>
                <a:gs pos="0">
                  <a:srgbClr val="F8A858"/>
                </a:gs>
                <a:gs pos="100000">
                  <a:srgbClr val="F8A858">
                    <a:gamma/>
                    <a:shade val="54902"/>
                    <a:invGamma/>
                  </a:srgbClr>
                </a:gs>
              </a:gsLst>
              <a:lin ang="5400000" scaled="1"/>
            </a:gradFill>
            <a:ln>
              <a:noFill/>
            </a:ln>
            <a:effectLst/>
            <a:scene3d>
              <a:camera prst="legacyPerspectiveTop"/>
              <a:lightRig rig="legacyFlat2" dir="b"/>
            </a:scene3d>
            <a:sp3d extrusionH="1801800" prstMaterial="legacyPlastic">
              <a:bevelT w="13500" h="13500" prst="angle"/>
              <a:bevelB w="13500" h="13500" prst="angle"/>
              <a:extrusionClr>
                <a:srgbClr val="F8A858"/>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Line 8"/>
            <p:cNvSpPr>
              <a:spLocks noChangeShapeType="1"/>
            </p:cNvSpPr>
            <p:nvPr/>
          </p:nvSpPr>
          <p:spPr bwMode="gray">
            <a:xfrm>
              <a:off x="3829" y="1176"/>
              <a:ext cx="1246" cy="0"/>
            </a:xfrm>
            <a:prstGeom prst="line">
              <a:avLst/>
            </a:prstGeom>
            <a:noFill/>
            <a:ln w="9525">
              <a:solidFill>
                <a:srgbClr val="F8F8F8">
                  <a:alpha val="2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Freeform 9"/>
            <p:cNvSpPr>
              <a:spLocks/>
            </p:cNvSpPr>
            <p:nvPr/>
          </p:nvSpPr>
          <p:spPr bwMode="gray">
            <a:xfrm flipV="1">
              <a:off x="3772" y="3487"/>
              <a:ext cx="1353" cy="30"/>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Freeform 10"/>
            <p:cNvSpPr>
              <a:spLocks/>
            </p:cNvSpPr>
            <p:nvPr/>
          </p:nvSpPr>
          <p:spPr bwMode="gray">
            <a:xfrm>
              <a:off x="3779" y="1169"/>
              <a:ext cx="1336" cy="23"/>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63" name="Group 11"/>
          <p:cNvGrpSpPr>
            <a:grpSpLocks/>
          </p:cNvGrpSpPr>
          <p:nvPr/>
        </p:nvGrpSpPr>
        <p:grpSpPr bwMode="auto">
          <a:xfrm>
            <a:off x="3356025" y="3455367"/>
            <a:ext cx="2174875" cy="3256722"/>
            <a:chOff x="2190" y="1620"/>
            <a:chExt cx="1370" cy="1901"/>
          </a:xfrm>
        </p:grpSpPr>
        <p:sp>
          <p:nvSpPr>
            <p:cNvPr id="64" name="AutoShape 12"/>
            <p:cNvSpPr>
              <a:spLocks noChangeArrowheads="1"/>
            </p:cNvSpPr>
            <p:nvPr/>
          </p:nvSpPr>
          <p:spPr bwMode="gray">
            <a:xfrm>
              <a:off x="2190" y="1620"/>
              <a:ext cx="1370" cy="1901"/>
            </a:xfrm>
            <a:prstGeom prst="roundRect">
              <a:avLst>
                <a:gd name="adj" fmla="val 4806"/>
              </a:avLst>
            </a:prstGeom>
            <a:gradFill rotWithShape="1">
              <a:gsLst>
                <a:gs pos="0">
                  <a:srgbClr val="4AD828"/>
                </a:gs>
                <a:gs pos="100000">
                  <a:srgbClr val="4AD828">
                    <a:gamma/>
                    <a:shade val="54902"/>
                    <a:invGamma/>
                  </a:srgbClr>
                </a:gs>
              </a:gsLst>
              <a:lin ang="5400000" scaled="1"/>
            </a:gradFill>
            <a:ln>
              <a:noFill/>
            </a:ln>
            <a:effectLst/>
            <a:scene3d>
              <a:camera prst="legacyPerspectiveTop"/>
              <a:lightRig rig="legacyFlat2" dir="b"/>
            </a:scene3d>
            <a:sp3d extrusionH="1801800" prstMaterial="legacyPlastic">
              <a:bevelT w="13500" h="13500" prst="angle"/>
              <a:bevelB w="13500" h="13500" prst="angle"/>
              <a:extrusionClr>
                <a:srgbClr val="4AD828"/>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Line 13"/>
            <p:cNvSpPr>
              <a:spLocks noChangeShapeType="1"/>
            </p:cNvSpPr>
            <p:nvPr/>
          </p:nvSpPr>
          <p:spPr bwMode="gray">
            <a:xfrm>
              <a:off x="2257" y="1629"/>
              <a:ext cx="1246" cy="0"/>
            </a:xfrm>
            <a:prstGeom prst="line">
              <a:avLst/>
            </a:prstGeom>
            <a:noFill/>
            <a:ln w="9525">
              <a:solidFill>
                <a:srgbClr val="F8F8F8">
                  <a:alpha val="2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Freeform 14"/>
            <p:cNvSpPr>
              <a:spLocks/>
            </p:cNvSpPr>
            <p:nvPr/>
          </p:nvSpPr>
          <p:spPr bwMode="gray">
            <a:xfrm flipV="1">
              <a:off x="2205" y="3492"/>
              <a:ext cx="1336" cy="25"/>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Freeform 15"/>
            <p:cNvSpPr>
              <a:spLocks/>
            </p:cNvSpPr>
            <p:nvPr/>
          </p:nvSpPr>
          <p:spPr bwMode="gray">
            <a:xfrm>
              <a:off x="2207" y="1622"/>
              <a:ext cx="1336" cy="19"/>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68" name="Group 16"/>
          <p:cNvGrpSpPr>
            <a:grpSpLocks/>
          </p:cNvGrpSpPr>
          <p:nvPr/>
        </p:nvGrpSpPr>
        <p:grpSpPr bwMode="auto">
          <a:xfrm>
            <a:off x="846485" y="4055672"/>
            <a:ext cx="2146300" cy="2644952"/>
            <a:chOff x="597" y="2091"/>
            <a:chExt cx="1352" cy="1430"/>
          </a:xfrm>
        </p:grpSpPr>
        <p:sp>
          <p:nvSpPr>
            <p:cNvPr id="69" name="AutoShape 17"/>
            <p:cNvSpPr>
              <a:spLocks noChangeArrowheads="1"/>
            </p:cNvSpPr>
            <p:nvPr/>
          </p:nvSpPr>
          <p:spPr bwMode="gray">
            <a:xfrm>
              <a:off x="597" y="2091"/>
              <a:ext cx="1352" cy="1430"/>
            </a:xfrm>
            <a:prstGeom prst="roundRect">
              <a:avLst>
                <a:gd name="adj" fmla="val 4806"/>
              </a:avLst>
            </a:prstGeom>
            <a:gradFill rotWithShape="1">
              <a:gsLst>
                <a:gs pos="0">
                  <a:srgbClr val="AD6DD5"/>
                </a:gs>
                <a:gs pos="100000">
                  <a:srgbClr val="AD6DD5">
                    <a:gamma/>
                    <a:shade val="54902"/>
                    <a:invGamma/>
                  </a:srgbClr>
                </a:gs>
              </a:gsLst>
              <a:lin ang="5400000" scaled="1"/>
            </a:gradFill>
            <a:ln>
              <a:noFill/>
            </a:ln>
            <a:effectLst/>
            <a:scene3d>
              <a:camera prst="legacyPerspectiveTop"/>
              <a:lightRig rig="legacyFlat2" dir="b"/>
            </a:scene3d>
            <a:sp3d extrusionH="1801800" prstMaterial="legacyPlastic">
              <a:bevelT w="13500" h="13500" prst="angle"/>
              <a:bevelB w="13500" h="13500" prst="angle"/>
              <a:extrusionClr>
                <a:srgbClr val="AD6DD5"/>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0" name="Line 18"/>
            <p:cNvSpPr>
              <a:spLocks noChangeShapeType="1"/>
            </p:cNvSpPr>
            <p:nvPr/>
          </p:nvSpPr>
          <p:spPr bwMode="gray">
            <a:xfrm>
              <a:off x="663" y="2098"/>
              <a:ext cx="1230" cy="0"/>
            </a:xfrm>
            <a:prstGeom prst="line">
              <a:avLst/>
            </a:prstGeom>
            <a:noFill/>
            <a:ln w="9525">
              <a:solidFill>
                <a:srgbClr val="F8F8F8">
                  <a:alpha val="2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1" name="Freeform 19"/>
            <p:cNvSpPr>
              <a:spLocks/>
            </p:cNvSpPr>
            <p:nvPr/>
          </p:nvSpPr>
          <p:spPr bwMode="gray">
            <a:xfrm flipV="1">
              <a:off x="612" y="3499"/>
              <a:ext cx="1318" cy="19"/>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FFFFF">
                  <a:alpha val="25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72" name="Freeform 20"/>
          <p:cNvSpPr>
            <a:spLocks/>
          </p:cNvSpPr>
          <p:nvPr/>
        </p:nvSpPr>
        <p:spPr bwMode="auto">
          <a:xfrm>
            <a:off x="873473" y="4057260"/>
            <a:ext cx="2092325" cy="30162"/>
          </a:xfrm>
          <a:custGeom>
            <a:avLst/>
            <a:gdLst>
              <a:gd name="T0" fmla="*/ 0 w 1318"/>
              <a:gd name="T1" fmla="*/ 19 h 19"/>
              <a:gd name="T2" fmla="*/ 72 w 1318"/>
              <a:gd name="T3" fmla="*/ 0 h 19"/>
              <a:gd name="T4" fmla="*/ 1249 w 1318"/>
              <a:gd name="T5" fmla="*/ 0 h 19"/>
              <a:gd name="T6" fmla="*/ 1318 w 1318"/>
              <a:gd name="T7" fmla="*/ 19 h 19"/>
            </a:gdLst>
            <a:ahLst/>
            <a:cxnLst>
              <a:cxn ang="0">
                <a:pos x="T0" y="T1"/>
              </a:cxn>
              <a:cxn ang="0">
                <a:pos x="T2" y="T3"/>
              </a:cxn>
              <a:cxn ang="0">
                <a:pos x="T4" y="T5"/>
              </a:cxn>
              <a:cxn ang="0">
                <a:pos x="T6" y="T7"/>
              </a:cxn>
            </a:cxnLst>
            <a:rect l="0" t="0" r="r" b="b"/>
            <a:pathLst>
              <a:path w="1318" h="19">
                <a:moveTo>
                  <a:pt x="0" y="19"/>
                </a:moveTo>
                <a:cubicBezTo>
                  <a:pt x="12" y="16"/>
                  <a:pt x="12" y="1"/>
                  <a:pt x="72" y="0"/>
                </a:cubicBezTo>
                <a:lnTo>
                  <a:pt x="1249" y="0"/>
                </a:lnTo>
                <a:cubicBezTo>
                  <a:pt x="1305" y="1"/>
                  <a:pt x="1304" y="15"/>
                  <a:pt x="1318" y="19"/>
                </a:cubicBezTo>
              </a:path>
            </a:pathLst>
          </a:custGeom>
          <a:noFill/>
          <a:ln w="9525">
            <a:solidFill>
              <a:srgbClr val="F8F8F8">
                <a:alpha val="39999"/>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3" name="Text Box 21"/>
          <p:cNvSpPr txBox="1">
            <a:spLocks noChangeArrowheads="1"/>
          </p:cNvSpPr>
          <p:nvPr/>
        </p:nvSpPr>
        <p:spPr bwMode="gray">
          <a:xfrm>
            <a:off x="860773" y="4063712"/>
            <a:ext cx="21336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defRPr>
                <a:solidFill>
                  <a:schemeClr val="tx1"/>
                </a:solidFill>
                <a:latin typeface="Arial" charset="0"/>
                <a:cs typeface="Arial" charset="0"/>
              </a:defRPr>
            </a:lvl1pPr>
            <a:lvl2pPr>
              <a:defRPr>
                <a:solidFill>
                  <a:schemeClr val="tx1"/>
                </a:solidFill>
                <a:latin typeface="Arial" charset="0"/>
                <a:cs typeface="Arial" charset="0"/>
              </a:defRPr>
            </a:lvl2pPr>
            <a:lvl3pPr>
              <a:defRPr>
                <a:solidFill>
                  <a:schemeClr val="tx1"/>
                </a:solidFill>
                <a:latin typeface="Arial" charset="0"/>
                <a:cs typeface="Arial" charset="0"/>
              </a:defRPr>
            </a:lvl3pPr>
            <a:lvl4pPr>
              <a:defRPr>
                <a:solidFill>
                  <a:schemeClr val="tx1"/>
                </a:solidFill>
                <a:latin typeface="Arial" charset="0"/>
                <a:cs typeface="Arial" charset="0"/>
              </a:defRPr>
            </a:lvl4pPr>
            <a:lvl5pPr>
              <a:defRPr>
                <a:solidFill>
                  <a:schemeClr val="tx1"/>
                </a:solidFill>
                <a:latin typeface="Arial" charset="0"/>
                <a:cs typeface="Arial" charset="0"/>
              </a:defRPr>
            </a:lvl5pPr>
            <a:lvl6pPr fontAlgn="base">
              <a:spcBef>
                <a:spcPct val="0"/>
              </a:spcBef>
              <a:spcAft>
                <a:spcPct val="0"/>
              </a:spcAft>
              <a:defRPr>
                <a:solidFill>
                  <a:schemeClr val="tx1"/>
                </a:solidFill>
                <a:latin typeface="Arial" charset="0"/>
                <a:cs typeface="Arial" charset="0"/>
              </a:defRPr>
            </a:lvl6pPr>
            <a:lvl7pPr fontAlgn="base">
              <a:spcBef>
                <a:spcPct val="0"/>
              </a:spcBef>
              <a:spcAft>
                <a:spcPct val="0"/>
              </a:spcAft>
              <a:defRPr>
                <a:solidFill>
                  <a:schemeClr val="tx1"/>
                </a:solidFill>
                <a:latin typeface="Arial" charset="0"/>
                <a:cs typeface="Arial" charset="0"/>
              </a:defRPr>
            </a:lvl7pPr>
            <a:lvl8pPr fontAlgn="base">
              <a:spcBef>
                <a:spcPct val="0"/>
              </a:spcBef>
              <a:spcAft>
                <a:spcPct val="0"/>
              </a:spcAft>
              <a:defRPr>
                <a:solidFill>
                  <a:schemeClr val="tx1"/>
                </a:solidFill>
                <a:latin typeface="Arial" charset="0"/>
                <a:cs typeface="Arial" charset="0"/>
              </a:defRPr>
            </a:lvl8pPr>
            <a:lvl9pPr fontAlgn="base">
              <a:spcBef>
                <a:spcPct val="0"/>
              </a:spcBef>
              <a:spcAft>
                <a:spcPct val="0"/>
              </a:spcAft>
              <a:defRPr>
                <a:solidFill>
                  <a:schemeClr val="tx1"/>
                </a:solidFill>
                <a:latin typeface="Arial" charset="0"/>
                <a:cs typeface="Arial" charset="0"/>
              </a:defRPr>
            </a:lvl9pPr>
          </a:lstStyle>
          <a:p>
            <a:pPr marL="0" indent="0">
              <a:lnSpc>
                <a:spcPct val="120000"/>
              </a:lnSpc>
              <a:spcBef>
                <a:spcPct val="50000"/>
              </a:spcBef>
            </a:pPr>
            <a:r>
              <a:rPr lang="zh-CN" altLang="zh-CN" sz="1400" dirty="0">
                <a:solidFill>
                  <a:schemeClr val="bg1"/>
                </a:solidFill>
                <a:latin typeface="微软雅黑" panose="020B0503020204020204" pitchFamily="34" charset="-122"/>
                <a:ea typeface="微软雅黑" panose="020B0503020204020204" pitchFamily="34" charset="-122"/>
              </a:rPr>
              <a:t>从二十世纪九十年代起变电站就得到了快速的发展，但是随着变电站自动化系统应用的扩展，传统变电站自动化系统逐渐显露出了可靠性低、结构复杂、占地面积大、无自诊断功能、无远程通信功能等一系列技术</a:t>
            </a:r>
            <a:r>
              <a:rPr lang="zh-CN" altLang="zh-CN" sz="1400" dirty="0" smtClean="0">
                <a:solidFill>
                  <a:schemeClr val="bg1"/>
                </a:solidFill>
                <a:latin typeface="微软雅黑" panose="020B0503020204020204" pitchFamily="34" charset="-122"/>
                <a:ea typeface="微软雅黑" panose="020B0503020204020204" pitchFamily="34" charset="-122"/>
              </a:rPr>
              <a:t>问题</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4" name="Text Box 22"/>
          <p:cNvSpPr txBox="1">
            <a:spLocks noChangeArrowheads="1"/>
          </p:cNvSpPr>
          <p:nvPr/>
        </p:nvSpPr>
        <p:spPr bwMode="gray">
          <a:xfrm>
            <a:off x="5970538" y="2776471"/>
            <a:ext cx="2133600" cy="3948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defRPr>
                <a:solidFill>
                  <a:schemeClr val="tx1"/>
                </a:solidFill>
                <a:latin typeface="Arial" charset="0"/>
                <a:cs typeface="Arial" charset="0"/>
              </a:defRPr>
            </a:lvl1pPr>
            <a:lvl2pPr>
              <a:defRPr>
                <a:solidFill>
                  <a:schemeClr val="tx1"/>
                </a:solidFill>
                <a:latin typeface="Arial" charset="0"/>
                <a:cs typeface="Arial" charset="0"/>
              </a:defRPr>
            </a:lvl2pPr>
            <a:lvl3pPr>
              <a:defRPr>
                <a:solidFill>
                  <a:schemeClr val="tx1"/>
                </a:solidFill>
                <a:latin typeface="Arial" charset="0"/>
                <a:cs typeface="Arial" charset="0"/>
              </a:defRPr>
            </a:lvl3pPr>
            <a:lvl4pPr>
              <a:defRPr>
                <a:solidFill>
                  <a:schemeClr val="tx1"/>
                </a:solidFill>
                <a:latin typeface="Arial" charset="0"/>
                <a:cs typeface="Arial" charset="0"/>
              </a:defRPr>
            </a:lvl4pPr>
            <a:lvl5pPr>
              <a:defRPr>
                <a:solidFill>
                  <a:schemeClr val="tx1"/>
                </a:solidFill>
                <a:latin typeface="Arial" charset="0"/>
                <a:cs typeface="Arial" charset="0"/>
              </a:defRPr>
            </a:lvl5pPr>
            <a:lvl6pPr fontAlgn="base">
              <a:spcBef>
                <a:spcPct val="0"/>
              </a:spcBef>
              <a:spcAft>
                <a:spcPct val="0"/>
              </a:spcAft>
              <a:defRPr>
                <a:solidFill>
                  <a:schemeClr val="tx1"/>
                </a:solidFill>
                <a:latin typeface="Arial" charset="0"/>
                <a:cs typeface="Arial" charset="0"/>
              </a:defRPr>
            </a:lvl6pPr>
            <a:lvl7pPr fontAlgn="base">
              <a:spcBef>
                <a:spcPct val="0"/>
              </a:spcBef>
              <a:spcAft>
                <a:spcPct val="0"/>
              </a:spcAft>
              <a:defRPr>
                <a:solidFill>
                  <a:schemeClr val="tx1"/>
                </a:solidFill>
                <a:latin typeface="Arial" charset="0"/>
                <a:cs typeface="Arial" charset="0"/>
              </a:defRPr>
            </a:lvl7pPr>
            <a:lvl8pPr fontAlgn="base">
              <a:spcBef>
                <a:spcPct val="0"/>
              </a:spcBef>
              <a:spcAft>
                <a:spcPct val="0"/>
              </a:spcAft>
              <a:defRPr>
                <a:solidFill>
                  <a:schemeClr val="tx1"/>
                </a:solidFill>
                <a:latin typeface="Arial" charset="0"/>
                <a:cs typeface="Arial" charset="0"/>
              </a:defRPr>
            </a:lvl8pPr>
            <a:lvl9pPr fontAlgn="base">
              <a:spcBef>
                <a:spcPct val="0"/>
              </a:spcBef>
              <a:spcAft>
                <a:spcPct val="0"/>
              </a:spcAft>
              <a:defRPr>
                <a:solidFill>
                  <a:schemeClr val="tx1"/>
                </a:solidFill>
                <a:latin typeface="Arial" charset="0"/>
                <a:cs typeface="Arial" charset="0"/>
              </a:defRPr>
            </a:lvl9pPr>
          </a:lstStyle>
          <a:p>
            <a:pPr marL="0" indent="0">
              <a:lnSpc>
                <a:spcPct val="120000"/>
              </a:lnSpc>
              <a:spcBef>
                <a:spcPct val="50000"/>
              </a:spcBef>
            </a:pPr>
            <a:r>
              <a:rPr lang="zh-CN" altLang="zh-CN" sz="1400" dirty="0">
                <a:latin typeface="微软雅黑" panose="020B0503020204020204" pitchFamily="34" charset="-122"/>
                <a:ea typeface="微软雅黑" panose="020B0503020204020204" pitchFamily="34" charset="-122"/>
              </a:rPr>
              <a:t>智能变电站基于数字化变电站技术体系架构，采用计算机技术、现代通信技术、视频技术、物联网技术等，实现了分布式状态估计、热点感知、智能告警、站域控制、优化资源配置等功能，从而全面实现变电站站内的信息化、自动化、互动化、智能告警、故障分析与辅助决策，并基于统一标准实现变电站间、变电站和调度间的信息交互。</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nvGrpSpPr>
          <p:cNvPr id="76" name="Group 25"/>
          <p:cNvGrpSpPr>
            <a:grpSpLocks/>
          </p:cNvGrpSpPr>
          <p:nvPr/>
        </p:nvGrpSpPr>
        <p:grpSpPr bwMode="auto">
          <a:xfrm>
            <a:off x="1259632" y="3203185"/>
            <a:ext cx="990203" cy="822325"/>
            <a:chOff x="192" y="1917"/>
            <a:chExt cx="1042" cy="1102"/>
          </a:xfrm>
        </p:grpSpPr>
        <p:grpSp>
          <p:nvGrpSpPr>
            <p:cNvPr id="77" name="Group 26"/>
            <p:cNvGrpSpPr>
              <a:grpSpLocks/>
            </p:cNvGrpSpPr>
            <p:nvPr/>
          </p:nvGrpSpPr>
          <p:grpSpPr bwMode="auto">
            <a:xfrm>
              <a:off x="192" y="1917"/>
              <a:ext cx="1042" cy="1102"/>
              <a:chOff x="192" y="1917"/>
              <a:chExt cx="1042" cy="1102"/>
            </a:xfrm>
          </p:grpSpPr>
          <p:pic>
            <p:nvPicPr>
              <p:cNvPr id="79" name="Picture 27"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8"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81" name="Oval 29"/>
              <p:cNvSpPr>
                <a:spLocks noChangeArrowheads="1"/>
              </p:cNvSpPr>
              <p:nvPr/>
            </p:nvSpPr>
            <p:spPr bwMode="gray">
              <a:xfrm>
                <a:off x="192" y="1917"/>
                <a:ext cx="1035" cy="1019"/>
              </a:xfrm>
              <a:prstGeom prst="ellipse">
                <a:avLst/>
              </a:prstGeom>
              <a:gradFill rotWithShape="1">
                <a:gsLst>
                  <a:gs pos="0">
                    <a:srgbClr val="AD6DD5">
                      <a:gamma/>
                      <a:shade val="46275"/>
                      <a:invGamma/>
                      <a:alpha val="89999"/>
                    </a:srgbClr>
                  </a:gs>
                  <a:gs pos="50000">
                    <a:srgbClr val="AD6DD5">
                      <a:alpha val="55000"/>
                    </a:srgbClr>
                  </a:gs>
                  <a:gs pos="100000">
                    <a:srgbClr val="AD6DD5">
                      <a:gamma/>
                      <a:shade val="4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78" name="Picture 30"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296" y="1927"/>
              <a:ext cx="823" cy="360"/>
            </a:xfrm>
            <a:prstGeom prst="rect">
              <a:avLst/>
            </a:prstGeom>
            <a:noFill/>
            <a:extLst>
              <a:ext uri="{909E8E84-426E-40DD-AFC4-6F175D3DCCD1}">
                <a14:hiddenFill xmlns:a14="http://schemas.microsoft.com/office/drawing/2010/main">
                  <a:solidFill>
                    <a:srgbClr val="FFFFFF"/>
                  </a:solidFill>
                </a14:hiddenFill>
              </a:ext>
            </a:extLst>
          </p:spPr>
        </p:pic>
      </p:grpSp>
      <p:sp>
        <p:nvSpPr>
          <p:cNvPr id="82" name="WordArt 31"/>
          <p:cNvSpPr>
            <a:spLocks noChangeArrowheads="1" noChangeShapeType="1" noTextEdit="1"/>
          </p:cNvSpPr>
          <p:nvPr/>
        </p:nvSpPr>
        <p:spPr bwMode="white">
          <a:xfrm>
            <a:off x="1437609" y="3377810"/>
            <a:ext cx="715389" cy="42068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dirty="0">
                <a:latin typeface="微软雅黑" panose="020B0503020204020204" pitchFamily="34" charset="-122"/>
                <a:ea typeface="微软雅黑" panose="020B0503020204020204" pitchFamily="34" charset="-122"/>
              </a:rPr>
              <a:t>传统变电站</a:t>
            </a:r>
            <a:endParaRPr kumimoji="0" lang="zh-CN" altLang="en-US" sz="3600" b="0" i="1" u="none" strike="noStrike" kern="10" cap="none" spc="0" normalizeH="0" baseline="0" noProof="0" dirty="0" smtClean="0">
              <a:ln>
                <a:noFill/>
              </a:ln>
              <a:solidFill>
                <a:srgbClr val="000000">
                  <a:alpha val="60001"/>
                </a:srgbClr>
              </a:solidFill>
              <a:effectLst/>
              <a:uLnTx/>
              <a:uFillTx/>
              <a:latin typeface="Arial Black"/>
            </a:endParaRPr>
          </a:p>
        </p:txBody>
      </p:sp>
      <p:sp>
        <p:nvSpPr>
          <p:cNvPr id="83" name="Line 32"/>
          <p:cNvSpPr>
            <a:spLocks noChangeShapeType="1"/>
          </p:cNvSpPr>
          <p:nvPr/>
        </p:nvSpPr>
        <p:spPr bwMode="auto">
          <a:xfrm>
            <a:off x="949673" y="4830372"/>
            <a:ext cx="1916112"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85" name="Group 34"/>
          <p:cNvGrpSpPr>
            <a:grpSpLocks/>
          </p:cNvGrpSpPr>
          <p:nvPr/>
        </p:nvGrpSpPr>
        <p:grpSpPr bwMode="auto">
          <a:xfrm>
            <a:off x="3889722" y="2617167"/>
            <a:ext cx="1022250" cy="822325"/>
            <a:chOff x="2608" y="1076"/>
            <a:chExt cx="466" cy="518"/>
          </a:xfrm>
        </p:grpSpPr>
        <p:grpSp>
          <p:nvGrpSpPr>
            <p:cNvPr id="86" name="Group 35"/>
            <p:cNvGrpSpPr>
              <a:grpSpLocks/>
            </p:cNvGrpSpPr>
            <p:nvPr/>
          </p:nvGrpSpPr>
          <p:grpSpPr bwMode="auto">
            <a:xfrm>
              <a:off x="2608" y="1076"/>
              <a:ext cx="466" cy="518"/>
              <a:chOff x="2608" y="1076"/>
              <a:chExt cx="466" cy="518"/>
            </a:xfrm>
          </p:grpSpPr>
          <p:pic>
            <p:nvPicPr>
              <p:cNvPr id="88" name="Picture 36" descr="light_shadow"/>
              <p:cNvPicPr>
                <a:picLocks noChangeAspect="1" noChangeArrowheads="1"/>
              </p:cNvPicPr>
              <p:nvPr/>
            </p:nvPicPr>
            <p:blipFill>
              <a:blip r:embed="rId6" cstate="print">
                <a:lum bright="-78000" contrast="-78000"/>
                <a:extLst>
                  <a:ext uri="{28A0092B-C50C-407E-A947-70E740481C1C}">
                    <a14:useLocalDpi xmlns:a14="http://schemas.microsoft.com/office/drawing/2010/main" val="0"/>
                  </a:ext>
                </a:extLst>
              </a:blip>
              <a:srcRect/>
              <a:stretch>
                <a:fillRect/>
              </a:stretch>
            </p:blipFill>
            <p:spPr bwMode="gray">
              <a:xfrm>
                <a:off x="2652" y="1482"/>
                <a:ext cx="384" cy="112"/>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37" descr="circuler_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2608" y="1076"/>
                <a:ext cx="466" cy="478"/>
              </a:xfrm>
              <a:prstGeom prst="rect">
                <a:avLst/>
              </a:prstGeom>
              <a:noFill/>
              <a:extLst>
                <a:ext uri="{909E8E84-426E-40DD-AFC4-6F175D3DCCD1}">
                  <a14:hiddenFill xmlns:a14="http://schemas.microsoft.com/office/drawing/2010/main">
                    <a:solidFill>
                      <a:srgbClr val="FFFFFF"/>
                    </a:solidFill>
                  </a14:hiddenFill>
                </a:ext>
              </a:extLst>
            </p:spPr>
          </p:pic>
          <p:sp>
            <p:nvSpPr>
              <p:cNvPr id="90" name="Oval 38"/>
              <p:cNvSpPr>
                <a:spLocks noChangeArrowheads="1"/>
              </p:cNvSpPr>
              <p:nvPr/>
            </p:nvSpPr>
            <p:spPr bwMode="gray">
              <a:xfrm>
                <a:off x="2608" y="1076"/>
                <a:ext cx="463" cy="479"/>
              </a:xfrm>
              <a:prstGeom prst="ellipse">
                <a:avLst/>
              </a:prstGeom>
              <a:gradFill rotWithShape="1">
                <a:gsLst>
                  <a:gs pos="0">
                    <a:srgbClr val="4AD828">
                      <a:gamma/>
                      <a:shade val="46275"/>
                      <a:invGamma/>
                      <a:alpha val="89999"/>
                    </a:srgbClr>
                  </a:gs>
                  <a:gs pos="50000">
                    <a:srgbClr val="4AD828">
                      <a:alpha val="55000"/>
                    </a:srgbClr>
                  </a:gs>
                  <a:gs pos="100000">
                    <a:srgbClr val="4AD828">
                      <a:gamma/>
                      <a:shade val="4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87" name="Picture 3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2665" y="1081"/>
              <a:ext cx="359" cy="169"/>
            </a:xfrm>
            <a:prstGeom prst="rect">
              <a:avLst/>
            </a:prstGeom>
            <a:noFill/>
            <a:extLst>
              <a:ext uri="{909E8E84-426E-40DD-AFC4-6F175D3DCCD1}">
                <a14:hiddenFill xmlns:a14="http://schemas.microsoft.com/office/drawing/2010/main">
                  <a:solidFill>
                    <a:srgbClr val="FFFFFF"/>
                  </a:solidFill>
                </a14:hiddenFill>
              </a:ext>
            </a:extLst>
          </p:spPr>
        </p:pic>
      </p:grpSp>
      <p:sp>
        <p:nvSpPr>
          <p:cNvPr id="91" name="WordArt 40"/>
          <p:cNvSpPr>
            <a:spLocks noChangeArrowheads="1" noChangeShapeType="1" noTextEdit="1"/>
          </p:cNvSpPr>
          <p:nvPr/>
        </p:nvSpPr>
        <p:spPr bwMode="white">
          <a:xfrm>
            <a:off x="4002434" y="2791792"/>
            <a:ext cx="732686" cy="42068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dirty="0">
                <a:latin typeface="微软雅黑" panose="020B0503020204020204" pitchFamily="34" charset="-122"/>
                <a:ea typeface="微软雅黑" panose="020B0503020204020204" pitchFamily="34" charset="-122"/>
              </a:rPr>
              <a:t>数字化变电站</a:t>
            </a:r>
            <a:endParaRPr kumimoji="0" lang="zh-CN" altLang="en-US" sz="3600" b="0" i="1" u="none" strike="noStrike" kern="10" cap="none" spc="0" normalizeH="0" baseline="0" noProof="0" dirty="0" smtClean="0">
              <a:ln>
                <a:noFill/>
              </a:ln>
              <a:solidFill>
                <a:srgbClr val="000000">
                  <a:alpha val="60001"/>
                </a:srgbClr>
              </a:solidFill>
              <a:effectLst/>
              <a:uLnTx/>
              <a:uFillTx/>
              <a:latin typeface="Arial Black"/>
            </a:endParaRPr>
          </a:p>
        </p:txBody>
      </p:sp>
      <p:sp>
        <p:nvSpPr>
          <p:cNvPr id="92" name="Line 41"/>
          <p:cNvSpPr>
            <a:spLocks noChangeShapeType="1"/>
          </p:cNvSpPr>
          <p:nvPr/>
        </p:nvSpPr>
        <p:spPr bwMode="auto">
          <a:xfrm>
            <a:off x="3459212" y="4293567"/>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5" name="Line 44"/>
          <p:cNvSpPr>
            <a:spLocks noChangeShapeType="1"/>
          </p:cNvSpPr>
          <p:nvPr/>
        </p:nvSpPr>
        <p:spPr bwMode="auto">
          <a:xfrm>
            <a:off x="6032450" y="3577357"/>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Rectangle 45"/>
          <p:cNvSpPr>
            <a:spLocks noChangeArrowheads="1"/>
          </p:cNvSpPr>
          <p:nvPr/>
        </p:nvSpPr>
        <p:spPr bwMode="white">
          <a:xfrm>
            <a:off x="3417936" y="3546647"/>
            <a:ext cx="2112963"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eaLnBrk="0" hangingPunct="0">
              <a:lnSpc>
                <a:spcPct val="120000"/>
              </a:lnSpc>
              <a:buClr>
                <a:srgbClr val="D7181F"/>
              </a:buClr>
              <a:buFont typeface="Wingdings" pitchFamily="2" charset="2"/>
              <a:buNone/>
            </a:pPr>
            <a:r>
              <a:rPr lang="zh-CN" altLang="zh-CN" sz="1400" dirty="0">
                <a:latin typeface="微软雅黑" panose="020B0503020204020204" pitchFamily="34" charset="-122"/>
                <a:ea typeface="微软雅黑" panose="020B0503020204020204" pitchFamily="34" charset="-122"/>
              </a:rPr>
              <a:t>数字化变电站主要体现在两个方面：一次设备智能化和</a:t>
            </a:r>
            <a:r>
              <a:rPr lang="en-US" altLang="zh-CN" sz="1400" dirty="0">
                <a:latin typeface="微软雅黑" panose="020B0503020204020204" pitchFamily="34" charset="-122"/>
                <a:ea typeface="微软雅黑" panose="020B0503020204020204" pitchFamily="34" charset="-122"/>
              </a:rPr>
              <a:t>IEC 61850</a:t>
            </a:r>
            <a:r>
              <a:rPr lang="zh-CN" altLang="zh-CN" sz="1400" dirty="0">
                <a:latin typeface="微软雅黑" panose="020B0503020204020204" pitchFamily="34" charset="-122"/>
                <a:ea typeface="微软雅黑" panose="020B0503020204020204" pitchFamily="34" charset="-122"/>
              </a:rPr>
              <a:t>标准的制定。但是，随着数字化变电站的推广，一系列缺点又表现出来，包括：过程层</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间隔层设备与一次设备接口不规范，没有解决通信</a:t>
            </a:r>
            <a:r>
              <a:rPr lang="zh-CN" altLang="zh-CN" sz="1400" dirty="0" smtClean="0">
                <a:latin typeface="微软雅黑" panose="020B0503020204020204" pitchFamily="34" charset="-122"/>
                <a:ea typeface="微软雅黑" panose="020B0503020204020204" pitchFamily="34" charset="-122"/>
              </a:rPr>
              <a:t>标准与</a:t>
            </a:r>
            <a:r>
              <a:rPr lang="zh-CN" altLang="zh-CN" sz="1400" dirty="0">
                <a:latin typeface="微软雅黑" panose="020B0503020204020204" pitchFamily="34" charset="-122"/>
                <a:ea typeface="微软雅黑" panose="020B0503020204020204" pitchFamily="34" charset="-122"/>
              </a:rPr>
              <a:t>能量</a:t>
            </a:r>
            <a:r>
              <a:rPr lang="zh-CN" altLang="zh-CN" sz="1400" dirty="0" smtClean="0">
                <a:latin typeface="微软雅黑" panose="020B0503020204020204" pitchFamily="34" charset="-122"/>
                <a:ea typeface="微软雅黑" panose="020B0503020204020204" pitchFamily="34" charset="-122"/>
              </a:rPr>
              <a:t>管理系统标准</a:t>
            </a:r>
            <a:r>
              <a:rPr lang="zh-CN" altLang="zh-CN" sz="1400" dirty="0">
                <a:latin typeface="微软雅黑" panose="020B0503020204020204" pitchFamily="34" charset="-122"/>
                <a:ea typeface="微软雅黑" panose="020B0503020204020204" pitchFamily="34" charset="-122"/>
              </a:rPr>
              <a:t>之间的</a:t>
            </a:r>
            <a:r>
              <a:rPr lang="zh-CN" altLang="zh-CN" sz="1400" dirty="0" smtClean="0">
                <a:latin typeface="微软雅黑" panose="020B0503020204020204" pitchFamily="34" charset="-122"/>
                <a:ea typeface="微软雅黑" panose="020B0503020204020204" pitchFamily="34" charset="-122"/>
              </a:rPr>
              <a:t>接口；</a:t>
            </a:r>
            <a:r>
              <a:rPr lang="zh-CN" altLang="zh-CN" sz="1400" dirty="0">
                <a:latin typeface="微软雅黑" panose="020B0503020204020204" pitchFamily="34" charset="-122"/>
                <a:ea typeface="微软雅黑" panose="020B0503020204020204" pitchFamily="34" charset="-122"/>
              </a:rPr>
              <a:t>缺乏相关的建设标准和</a:t>
            </a:r>
            <a:r>
              <a:rPr lang="zh-CN" altLang="zh-CN" sz="1400" dirty="0" smtClean="0">
                <a:latin typeface="微软雅黑" panose="020B0503020204020204" pitchFamily="34" charset="-122"/>
                <a:ea typeface="微软雅黑" panose="020B0503020204020204" pitchFamily="34" charset="-122"/>
              </a:rPr>
              <a:t>规范</a:t>
            </a:r>
            <a:r>
              <a:rPr lang="zh-CN" altLang="en-US" sz="1400" dirty="0" smtClean="0">
                <a:latin typeface="微软雅黑" panose="020B0503020204020204" pitchFamily="34" charset="-122"/>
                <a:ea typeface="微软雅黑" panose="020B0503020204020204" pitchFamily="34" charset="-122"/>
              </a:rPr>
              <a:t>等。</a:t>
            </a:r>
            <a:endParaRPr lang="en-US" altLang="zh-CN" sz="1400" b="1" dirty="0">
              <a:solidFill>
                <a:srgbClr val="FFFFFF"/>
              </a:solidFill>
              <a:latin typeface="微软雅黑" panose="020B0503020204020204" pitchFamily="34" charset="-122"/>
              <a:ea typeface="微软雅黑" panose="020B0503020204020204" pitchFamily="34" charset="-122"/>
            </a:endParaRPr>
          </a:p>
        </p:txBody>
      </p:sp>
      <p:grpSp>
        <p:nvGrpSpPr>
          <p:cNvPr id="97" name="Group 46"/>
          <p:cNvGrpSpPr>
            <a:grpSpLocks/>
          </p:cNvGrpSpPr>
          <p:nvPr/>
        </p:nvGrpSpPr>
        <p:grpSpPr bwMode="auto">
          <a:xfrm>
            <a:off x="6559698" y="1916832"/>
            <a:ext cx="959097" cy="822325"/>
            <a:chOff x="2608" y="1076"/>
            <a:chExt cx="466" cy="518"/>
          </a:xfrm>
        </p:grpSpPr>
        <p:grpSp>
          <p:nvGrpSpPr>
            <p:cNvPr id="98" name="Group 47"/>
            <p:cNvGrpSpPr>
              <a:grpSpLocks/>
            </p:cNvGrpSpPr>
            <p:nvPr/>
          </p:nvGrpSpPr>
          <p:grpSpPr bwMode="auto">
            <a:xfrm>
              <a:off x="2608" y="1076"/>
              <a:ext cx="466" cy="518"/>
              <a:chOff x="2608" y="1076"/>
              <a:chExt cx="466" cy="518"/>
            </a:xfrm>
          </p:grpSpPr>
          <p:pic>
            <p:nvPicPr>
              <p:cNvPr id="100" name="Picture 48" descr="light_shadow"/>
              <p:cNvPicPr>
                <a:picLocks noChangeAspect="1" noChangeArrowheads="1"/>
              </p:cNvPicPr>
              <p:nvPr/>
            </p:nvPicPr>
            <p:blipFill>
              <a:blip r:embed="rId8" cstate="print">
                <a:lum bright="-78000" contrast="-78000"/>
                <a:extLst>
                  <a:ext uri="{28A0092B-C50C-407E-A947-70E740481C1C}">
                    <a14:useLocalDpi xmlns:a14="http://schemas.microsoft.com/office/drawing/2010/main" val="0"/>
                  </a:ext>
                </a:extLst>
              </a:blip>
              <a:srcRect/>
              <a:stretch>
                <a:fillRect/>
              </a:stretch>
            </p:blipFill>
            <p:spPr bwMode="gray">
              <a:xfrm>
                <a:off x="2652" y="1482"/>
                <a:ext cx="384" cy="112"/>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9" descr="circuler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2608" y="1076"/>
                <a:ext cx="466" cy="478"/>
              </a:xfrm>
              <a:prstGeom prst="rect">
                <a:avLst/>
              </a:prstGeom>
              <a:noFill/>
              <a:extLst>
                <a:ext uri="{909E8E84-426E-40DD-AFC4-6F175D3DCCD1}">
                  <a14:hiddenFill xmlns:a14="http://schemas.microsoft.com/office/drawing/2010/main">
                    <a:solidFill>
                      <a:srgbClr val="FFFFFF"/>
                    </a:solidFill>
                  </a14:hiddenFill>
                </a:ext>
              </a:extLst>
            </p:spPr>
          </p:pic>
          <p:sp>
            <p:nvSpPr>
              <p:cNvPr id="103" name="Oval 50"/>
              <p:cNvSpPr>
                <a:spLocks noChangeArrowheads="1"/>
              </p:cNvSpPr>
              <p:nvPr/>
            </p:nvSpPr>
            <p:spPr bwMode="gray">
              <a:xfrm>
                <a:off x="2608" y="1076"/>
                <a:ext cx="463" cy="479"/>
              </a:xfrm>
              <a:prstGeom prst="ellipse">
                <a:avLst/>
              </a:prstGeom>
              <a:gradFill rotWithShape="1">
                <a:gsLst>
                  <a:gs pos="0">
                    <a:srgbClr val="F8A858">
                      <a:gamma/>
                      <a:shade val="46275"/>
                      <a:invGamma/>
                      <a:alpha val="89999"/>
                    </a:srgbClr>
                  </a:gs>
                  <a:gs pos="50000">
                    <a:srgbClr val="F8A858">
                      <a:alpha val="55000"/>
                    </a:srgbClr>
                  </a:gs>
                  <a:gs pos="100000">
                    <a:srgbClr val="F8A858">
                      <a:gamma/>
                      <a:shade val="4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99" name="Picture 51"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2665" y="1081"/>
              <a:ext cx="359" cy="169"/>
            </a:xfrm>
            <a:prstGeom prst="rect">
              <a:avLst/>
            </a:prstGeom>
            <a:noFill/>
            <a:extLst>
              <a:ext uri="{909E8E84-426E-40DD-AFC4-6F175D3DCCD1}">
                <a14:hiddenFill xmlns:a14="http://schemas.microsoft.com/office/drawing/2010/main">
                  <a:solidFill>
                    <a:srgbClr val="FFFFFF"/>
                  </a:solidFill>
                </a14:hiddenFill>
              </a:ext>
            </a:extLst>
          </p:spPr>
        </p:pic>
      </p:grpSp>
      <p:sp>
        <p:nvSpPr>
          <p:cNvPr id="105" name="WordArt 40"/>
          <p:cNvSpPr>
            <a:spLocks noChangeArrowheads="1" noChangeShapeType="1" noTextEdit="1"/>
          </p:cNvSpPr>
          <p:nvPr/>
        </p:nvSpPr>
        <p:spPr bwMode="white">
          <a:xfrm>
            <a:off x="6669235" y="2086694"/>
            <a:ext cx="687421" cy="42068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dirty="0">
                <a:latin typeface="微软雅黑" panose="020B0503020204020204" pitchFamily="34" charset="-122"/>
                <a:ea typeface="微软雅黑" panose="020B0503020204020204" pitchFamily="34" charset="-122"/>
              </a:rPr>
              <a:t>智能变电站</a:t>
            </a:r>
            <a:endParaRPr kumimoji="0" lang="zh-CN" altLang="en-US" sz="3600" b="0" i="1" u="none" strike="noStrike" kern="10" cap="none" spc="0" normalizeH="0" baseline="0" noProof="0" dirty="0" smtClean="0">
              <a:ln>
                <a:noFill/>
              </a:ln>
              <a:solidFill>
                <a:srgbClr val="000000">
                  <a:alpha val="60001"/>
                </a:srgbClr>
              </a:solidFill>
              <a:effectLst/>
              <a:uLnTx/>
              <a:uFillTx/>
              <a:latin typeface="Arial Black"/>
            </a:endParaRPr>
          </a:p>
        </p:txBody>
      </p:sp>
    </p:spTree>
    <p:extLst>
      <p:ext uri="{BB962C8B-B14F-4D97-AF65-F5344CB8AC3E}">
        <p14:creationId xmlns:p14="http://schemas.microsoft.com/office/powerpoint/2010/main" val="700620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71472" y="-71462"/>
            <a:ext cx="8229600" cy="1143000"/>
          </a:xfrm>
        </p:spPr>
        <p:txBody>
          <a:bodyPr>
            <a:normAutofit/>
          </a:bodyPr>
          <a:lstStyle/>
          <a:p>
            <a:pPr algn="l"/>
            <a:r>
              <a:rPr lang="en-US" altLang="zh-CN" sz="2800" b="1" dirty="0" smtClean="0">
                <a:solidFill>
                  <a:schemeClr val="bg1"/>
                </a:solidFill>
                <a:latin typeface="微软雅黑" pitchFamily="34" charset="-122"/>
                <a:ea typeface="微软雅黑" pitchFamily="34" charset="-122"/>
              </a:rPr>
              <a:t>4.1.1</a:t>
            </a:r>
            <a:r>
              <a:rPr lang="zh-CN" altLang="zh-CN" sz="2800" b="1" dirty="0" smtClean="0">
                <a:solidFill>
                  <a:schemeClr val="bg1"/>
                </a:solidFill>
                <a:latin typeface="微软雅黑" pitchFamily="34" charset="-122"/>
                <a:ea typeface="微软雅黑" pitchFamily="34" charset="-122"/>
              </a:rPr>
              <a:t>智能</a:t>
            </a:r>
            <a:r>
              <a:rPr lang="zh-CN" altLang="en-US" sz="2800" b="1" dirty="0" smtClean="0">
                <a:solidFill>
                  <a:schemeClr val="bg1"/>
                </a:solidFill>
                <a:latin typeface="微软雅黑" pitchFamily="34" charset="-122"/>
                <a:ea typeface="微软雅黑" pitchFamily="34" charset="-122"/>
              </a:rPr>
              <a:t>变电站定义</a:t>
            </a:r>
            <a:endParaRPr lang="zh-CN" altLang="en-US" sz="2800" b="1" dirty="0">
              <a:solidFill>
                <a:schemeClr val="bg1"/>
              </a:solidFill>
              <a:latin typeface="微软雅黑" pitchFamily="34" charset="-122"/>
              <a:ea typeface="微软雅黑" pitchFamily="34" charset="-122"/>
            </a:endParaRPr>
          </a:p>
        </p:txBody>
      </p:sp>
      <p:sp>
        <p:nvSpPr>
          <p:cNvPr id="2" name="矩形 1"/>
          <p:cNvSpPr/>
          <p:nvPr/>
        </p:nvSpPr>
        <p:spPr>
          <a:xfrm>
            <a:off x="539552" y="1412776"/>
            <a:ext cx="8136904" cy="1754326"/>
          </a:xfrm>
          <a:prstGeom prst="rect">
            <a:avLst/>
          </a:prstGeom>
          <a:ln w="38100">
            <a:solidFill>
              <a:srgbClr val="00B050"/>
            </a:solidFill>
            <a:prstDash val="dash"/>
          </a:ln>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智能化</a:t>
            </a:r>
            <a:r>
              <a:rPr lang="zh-CN" altLang="zh-CN" dirty="0">
                <a:latin typeface="微软雅黑" panose="020B0503020204020204" pitchFamily="34" charset="-122"/>
                <a:ea typeface="微软雅黑" panose="020B0503020204020204" pitchFamily="34" charset="-122"/>
              </a:rPr>
              <a:t>变电站是智能电网运行与控制的关键，作为衔接智能电网发电、输电、变电、配电、用电和调度六大环节的关键，智能化变电站是智能电网中变换电压、分配电能、控制电力流向和调整电压的重要电力设施，是智能电网“电力流、信息流、业务流”三流汇集的焦点，对建设智能电网具有极为重要的作用</a:t>
            </a:r>
            <a:r>
              <a:rPr lang="zh-CN" altLang="zh-CN"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
        <p:nvSpPr>
          <p:cNvPr id="3" name="矩形 2"/>
          <p:cNvSpPr/>
          <p:nvPr/>
        </p:nvSpPr>
        <p:spPr>
          <a:xfrm>
            <a:off x="539552" y="3573016"/>
            <a:ext cx="8136904" cy="2169825"/>
          </a:xfrm>
          <a:prstGeom prst="rect">
            <a:avLst/>
          </a:prstGeom>
          <a:ln w="38100">
            <a:solidFill>
              <a:schemeClr val="accent6">
                <a:lumMod val="75000"/>
              </a:schemeClr>
            </a:solidFill>
            <a:prstDash val="dash"/>
          </a:ln>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《智能变电站技术导则》</a:t>
            </a:r>
            <a:r>
              <a:rPr lang="zh-CN" altLang="zh-CN" dirty="0">
                <a:latin typeface="微软雅黑" panose="020B0503020204020204" pitchFamily="34" charset="-122"/>
                <a:ea typeface="微软雅黑" panose="020B0503020204020204" pitchFamily="34" charset="-122"/>
              </a:rPr>
              <a:t>中定义</a:t>
            </a: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采用先进、可靠、集成、低碳、环保的智能设备，以全站信息数字化、通信平台网络化、信息共享标准化为基本要求，自动完成信息采集、测量、控制、保护、计量和监测等基本功能，并可根据需要支持电网实时自动控制、智能调节、在线分析决策、协同互动等高级功能，实现与相邻变电站、电网调度等互动的变电站。</a:t>
            </a:r>
          </a:p>
        </p:txBody>
      </p:sp>
    </p:spTree>
    <p:extLst>
      <p:ext uri="{BB962C8B-B14F-4D97-AF65-F5344CB8AC3E}">
        <p14:creationId xmlns:p14="http://schemas.microsoft.com/office/powerpoint/2010/main" val="4190129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4.1.2 </a:t>
            </a:r>
            <a:r>
              <a:rPr lang="zh-CN" altLang="en-US" sz="2800" b="1" dirty="0" smtClean="0">
                <a:solidFill>
                  <a:schemeClr val="bg1"/>
                </a:solidFill>
                <a:latin typeface="微软雅黑" pitchFamily="34" charset="-122"/>
                <a:ea typeface="微软雅黑" pitchFamily="34" charset="-122"/>
              </a:rPr>
              <a:t>智能变电站发展过程</a:t>
            </a:r>
            <a:endParaRPr lang="zh-CN" altLang="en-US" sz="2800" b="1" dirty="0">
              <a:solidFill>
                <a:schemeClr val="bg1"/>
              </a:solidFill>
              <a:latin typeface="微软雅黑" pitchFamily="34" charset="-122"/>
              <a:ea typeface="微软雅黑" pitchFamily="34" charset="-122"/>
            </a:endParaRPr>
          </a:p>
        </p:txBody>
      </p:sp>
      <p:grpSp>
        <p:nvGrpSpPr>
          <p:cNvPr id="3" name="组合 2"/>
          <p:cNvGrpSpPr/>
          <p:nvPr/>
        </p:nvGrpSpPr>
        <p:grpSpPr>
          <a:xfrm>
            <a:off x="10886" y="1226454"/>
            <a:ext cx="3924331" cy="365489"/>
            <a:chOff x="2643174" y="1420437"/>
            <a:chExt cx="3924331" cy="365489"/>
          </a:xfrm>
        </p:grpSpPr>
        <p:sp>
          <p:nvSpPr>
            <p:cNvPr id="6" name="五边形 5"/>
            <p:cNvSpPr/>
            <p:nvPr/>
          </p:nvSpPr>
          <p:spPr>
            <a:xfrm>
              <a:off x="4995869" y="1420437"/>
              <a:ext cx="1571636"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smtClean="0">
                  <a:latin typeface="微软雅黑" pitchFamily="34" charset="-122"/>
                  <a:ea typeface="微软雅黑" pitchFamily="34" charset="-122"/>
                  <a:cs typeface="Arial Unicode MS" pitchFamily="34" charset="-122"/>
                </a:rPr>
                <a:t>智能变电站</a:t>
              </a:r>
              <a:endParaRPr lang="zh-CN" altLang="en-US" sz="1400" kern="0" dirty="0">
                <a:latin typeface="微软雅黑" pitchFamily="34" charset="-122"/>
                <a:ea typeface="微软雅黑" pitchFamily="34" charset="-122"/>
                <a:cs typeface="Arial Unicode MS" pitchFamily="34" charset="-122"/>
              </a:endParaRPr>
            </a:p>
          </p:txBody>
        </p:sp>
        <p:sp>
          <p:nvSpPr>
            <p:cNvPr id="7" name="五边形 6"/>
            <p:cNvSpPr/>
            <p:nvPr/>
          </p:nvSpPr>
          <p:spPr>
            <a:xfrm>
              <a:off x="3747904" y="1428736"/>
              <a:ext cx="1512168"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smtClean="0">
                  <a:latin typeface="微软雅黑" pitchFamily="34" charset="-122"/>
                  <a:ea typeface="微软雅黑" pitchFamily="34" charset="-122"/>
                  <a:cs typeface="Arial Unicode MS" pitchFamily="34" charset="-122"/>
                </a:rPr>
                <a:t>数字化变电站</a:t>
              </a:r>
              <a:endParaRPr lang="zh-CN" altLang="en-US" sz="1400" kern="0" dirty="0">
                <a:latin typeface="微软雅黑" pitchFamily="34" charset="-122"/>
                <a:ea typeface="微软雅黑" pitchFamily="34" charset="-122"/>
                <a:cs typeface="Arial Unicode MS" pitchFamily="34" charset="-122"/>
              </a:endParaRPr>
            </a:p>
          </p:txBody>
        </p:sp>
        <p:sp>
          <p:nvSpPr>
            <p:cNvPr id="8" name="五边形 7"/>
            <p:cNvSpPr/>
            <p:nvPr/>
          </p:nvSpPr>
          <p:spPr>
            <a:xfrm>
              <a:off x="2643174" y="1428736"/>
              <a:ext cx="1285884" cy="357190"/>
            </a:xfrm>
            <a:prstGeom prst="homePlate">
              <a:avLst/>
            </a:prstGeom>
            <a:solidFill>
              <a:srgbClr val="FFFF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smtClean="0">
                  <a:latin typeface="微软雅黑" pitchFamily="34" charset="-122"/>
                  <a:ea typeface="微软雅黑" pitchFamily="34" charset="-122"/>
                  <a:cs typeface="Arial Unicode MS" pitchFamily="34" charset="-122"/>
                </a:rPr>
                <a:t>传统变电站</a:t>
              </a:r>
              <a:endParaRPr lang="zh-CN" altLang="en-US" sz="1400" kern="0" dirty="0">
                <a:latin typeface="微软雅黑" pitchFamily="34" charset="-122"/>
                <a:ea typeface="微软雅黑" pitchFamily="34" charset="-122"/>
                <a:cs typeface="Arial Unicode MS" pitchFamily="34" charset="-122"/>
              </a:endParaRPr>
            </a:p>
          </p:txBody>
        </p: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4788024" y="1606682"/>
            <a:ext cx="4248472" cy="4893647"/>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传统</a:t>
            </a:r>
            <a:r>
              <a:rPr lang="zh-CN" altLang="zh-CN" sz="1600" dirty="0">
                <a:latin typeface="微软雅黑" panose="020B0503020204020204" pitchFamily="34" charset="-122"/>
                <a:ea typeface="微软雅黑" panose="020B0503020204020204" pitchFamily="34" charset="-122"/>
              </a:rPr>
              <a:t>变电站占地面积大，使用电缆多，电压、电流互感器负担重，二次设备冗余配置多。二次设备主要依靠大量电缆，通过空触点模拟信号交换信息，信息量小、灵活性差、可靠性低。传统变电站中的二次设备、继电保护、自动装置、远动装置等大多采取电磁型或小规模集成电路，缺乏自检和自诊断能力，其结构复杂，可靠性</a:t>
            </a:r>
            <a:r>
              <a:rPr lang="zh-CN" altLang="zh-CN" sz="1600" dirty="0" smtClean="0">
                <a:latin typeface="微软雅黑" panose="020B0503020204020204" pitchFamily="34" charset="-122"/>
                <a:ea typeface="微软雅黑" panose="020B0503020204020204" pitchFamily="34" charset="-122"/>
              </a:rPr>
              <a:t>低</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传统</a:t>
            </a:r>
            <a:r>
              <a:rPr lang="zh-CN" altLang="en-US" sz="1600" dirty="0">
                <a:latin typeface="微软雅黑" panose="020B0503020204020204" pitchFamily="34" charset="-122"/>
                <a:ea typeface="微软雅黑" panose="020B0503020204020204" pitchFamily="34" charset="-122"/>
              </a:rPr>
              <a:t>变电站远动功能不完善，提供给监控中心的信息量少、精度差、自动控制手段不健全，信息处理主要靠人工。由于人的信息处理能力有限，使得信息处理的正确性和可靠性不高，难以满足电网实时监测和控制的</a:t>
            </a:r>
            <a:r>
              <a:rPr lang="zh-CN" altLang="en-US" sz="1600" dirty="0" smtClean="0">
                <a:latin typeface="微软雅黑" panose="020B0503020204020204" pitchFamily="34" charset="-122"/>
                <a:ea typeface="微软雅黑" panose="020B0503020204020204" pitchFamily="34" charset="-122"/>
              </a:rPr>
              <a:t>要求。</a:t>
            </a:r>
            <a:endParaRPr lang="zh-CN" altLang="en-US" sz="1600" dirty="0">
              <a:latin typeface="微软雅黑" panose="020B0503020204020204" pitchFamily="34" charset="-122"/>
              <a:ea typeface="微软雅黑" panose="020B0503020204020204" pitchFamily="34"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1" y="1802113"/>
            <a:ext cx="466394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4.1.2 </a:t>
            </a:r>
            <a:r>
              <a:rPr lang="zh-CN" altLang="en-US" sz="2800" b="1" dirty="0" smtClean="0">
                <a:solidFill>
                  <a:schemeClr val="bg1"/>
                </a:solidFill>
                <a:latin typeface="微软雅黑" pitchFamily="34" charset="-122"/>
                <a:ea typeface="微软雅黑" pitchFamily="34" charset="-122"/>
              </a:rPr>
              <a:t>智能变电站发展过程</a:t>
            </a:r>
            <a:endParaRPr lang="zh-CN" altLang="en-US" sz="2800" b="1" dirty="0">
              <a:solidFill>
                <a:schemeClr val="bg1"/>
              </a:solidFill>
              <a:latin typeface="微软雅黑" pitchFamily="34" charset="-122"/>
              <a:ea typeface="微软雅黑" pitchFamily="34" charset="-122"/>
            </a:endParaRPr>
          </a:p>
        </p:txBody>
      </p:sp>
      <p:grpSp>
        <p:nvGrpSpPr>
          <p:cNvPr id="3" name="组合 2"/>
          <p:cNvGrpSpPr/>
          <p:nvPr/>
        </p:nvGrpSpPr>
        <p:grpSpPr>
          <a:xfrm>
            <a:off x="10886" y="1226454"/>
            <a:ext cx="3924331" cy="365489"/>
            <a:chOff x="2643174" y="1420437"/>
            <a:chExt cx="3924331" cy="365489"/>
          </a:xfrm>
        </p:grpSpPr>
        <p:sp>
          <p:nvSpPr>
            <p:cNvPr id="4" name="五边形 3"/>
            <p:cNvSpPr/>
            <p:nvPr/>
          </p:nvSpPr>
          <p:spPr>
            <a:xfrm>
              <a:off x="4995869" y="1420437"/>
              <a:ext cx="1571636"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smtClean="0">
                  <a:latin typeface="微软雅黑" pitchFamily="34" charset="-122"/>
                  <a:ea typeface="微软雅黑" pitchFamily="34" charset="-122"/>
                  <a:cs typeface="Arial Unicode MS" pitchFamily="34" charset="-122"/>
                </a:rPr>
                <a:t>智能变电站</a:t>
              </a:r>
              <a:endParaRPr lang="zh-CN" altLang="en-US" sz="1400" kern="0" dirty="0">
                <a:latin typeface="微软雅黑" pitchFamily="34" charset="-122"/>
                <a:ea typeface="微软雅黑" pitchFamily="34" charset="-122"/>
                <a:cs typeface="Arial Unicode MS" pitchFamily="34" charset="-122"/>
              </a:endParaRPr>
            </a:p>
          </p:txBody>
        </p:sp>
        <p:sp>
          <p:nvSpPr>
            <p:cNvPr id="6" name="五边形 5"/>
            <p:cNvSpPr/>
            <p:nvPr/>
          </p:nvSpPr>
          <p:spPr>
            <a:xfrm>
              <a:off x="3747904" y="1428736"/>
              <a:ext cx="1512168" cy="357190"/>
            </a:xfrm>
            <a:prstGeom prst="homePlate">
              <a:avLst/>
            </a:prstGeom>
            <a:solidFill>
              <a:srgbClr val="FFFF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a:latin typeface="微软雅黑" pitchFamily="34" charset="-122"/>
                  <a:ea typeface="微软雅黑" pitchFamily="34" charset="-122"/>
                  <a:cs typeface="Arial Unicode MS" pitchFamily="34" charset="-122"/>
                </a:rPr>
                <a:t>数字化变电站</a:t>
              </a:r>
            </a:p>
          </p:txBody>
        </p:sp>
        <p:sp>
          <p:nvSpPr>
            <p:cNvPr id="7" name="五边形 6"/>
            <p:cNvSpPr/>
            <p:nvPr/>
          </p:nvSpPr>
          <p:spPr>
            <a:xfrm>
              <a:off x="2643174" y="1428736"/>
              <a:ext cx="1285884"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a:latin typeface="微软雅黑" pitchFamily="34" charset="-122"/>
                  <a:ea typeface="微软雅黑" pitchFamily="34" charset="-122"/>
                  <a:cs typeface="Arial Unicode MS" pitchFamily="34" charset="-122"/>
                </a:rPr>
                <a:t>传统变电站</a:t>
              </a:r>
            </a:p>
          </p:txBody>
        </p: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16831"/>
            <a:ext cx="4464496" cy="4597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5148064" y="2164967"/>
            <a:ext cx="3563888" cy="3046988"/>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数字化</a:t>
            </a:r>
            <a:r>
              <a:rPr lang="zh-CN" altLang="zh-CN" sz="1600" dirty="0">
                <a:latin typeface="微软雅黑" panose="020B0503020204020204" pitchFamily="34" charset="-122"/>
                <a:ea typeface="微软雅黑" panose="020B0503020204020204" pitchFamily="34" charset="-122"/>
              </a:rPr>
              <a:t>变电站是由智能化一次设备（电子式互感器、智能化开关等）和网络化二次设备分层（过程层、间隔层、站控层）构建，建立在</a:t>
            </a:r>
            <a:r>
              <a:rPr lang="en-US" altLang="zh-CN" sz="1600" dirty="0">
                <a:latin typeface="微软雅黑" panose="020B0503020204020204" pitchFamily="34" charset="-122"/>
                <a:ea typeface="微软雅黑" panose="020B0503020204020204" pitchFamily="34" charset="-122"/>
              </a:rPr>
              <a:t>IEC61850</a:t>
            </a:r>
            <a:r>
              <a:rPr lang="zh-CN" altLang="zh-CN" sz="1600" dirty="0">
                <a:latin typeface="微软雅黑" panose="020B0503020204020204" pitchFamily="34" charset="-122"/>
                <a:ea typeface="微软雅黑" panose="020B0503020204020204" pitchFamily="34" charset="-122"/>
              </a:rPr>
              <a:t>通信规范基础上，能够实现变电站内智能电气设备间信息共享和互操作，能够满足现代化变电站安全可靠、技术先进、经济运行的要求。</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18422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4.1.2 </a:t>
            </a:r>
            <a:r>
              <a:rPr lang="zh-CN" altLang="en-US" sz="2800" b="1" dirty="0" smtClean="0">
                <a:solidFill>
                  <a:schemeClr val="bg1"/>
                </a:solidFill>
                <a:latin typeface="微软雅黑" pitchFamily="34" charset="-122"/>
                <a:ea typeface="微软雅黑" pitchFamily="34" charset="-122"/>
              </a:rPr>
              <a:t>智能变电站发展过程</a:t>
            </a:r>
            <a:endParaRPr lang="zh-CN" altLang="en-US" sz="2800" b="1" dirty="0">
              <a:solidFill>
                <a:schemeClr val="bg1"/>
              </a:solidFill>
              <a:latin typeface="微软雅黑" pitchFamily="34" charset="-122"/>
              <a:ea typeface="微软雅黑" pitchFamily="34" charset="-122"/>
            </a:endParaRPr>
          </a:p>
        </p:txBody>
      </p:sp>
      <p:grpSp>
        <p:nvGrpSpPr>
          <p:cNvPr id="3" name="组合 2"/>
          <p:cNvGrpSpPr/>
          <p:nvPr/>
        </p:nvGrpSpPr>
        <p:grpSpPr>
          <a:xfrm>
            <a:off x="10886" y="1226454"/>
            <a:ext cx="3924331" cy="365489"/>
            <a:chOff x="2643174" y="1420437"/>
            <a:chExt cx="3924331" cy="365489"/>
          </a:xfrm>
        </p:grpSpPr>
        <p:sp>
          <p:nvSpPr>
            <p:cNvPr id="4" name="五边形 3"/>
            <p:cNvSpPr/>
            <p:nvPr/>
          </p:nvSpPr>
          <p:spPr>
            <a:xfrm>
              <a:off x="4995869" y="1420437"/>
              <a:ext cx="1571636" cy="357190"/>
            </a:xfrm>
            <a:prstGeom prst="homePlate">
              <a:avLst/>
            </a:prstGeom>
            <a:solidFill>
              <a:srgbClr val="FFFF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a:latin typeface="微软雅黑" pitchFamily="34" charset="-122"/>
                  <a:ea typeface="微软雅黑" pitchFamily="34" charset="-122"/>
                  <a:cs typeface="Arial Unicode MS" pitchFamily="34" charset="-122"/>
                </a:rPr>
                <a:t>智能变电站</a:t>
              </a:r>
            </a:p>
          </p:txBody>
        </p:sp>
        <p:sp>
          <p:nvSpPr>
            <p:cNvPr id="6" name="五边形 5"/>
            <p:cNvSpPr/>
            <p:nvPr/>
          </p:nvSpPr>
          <p:spPr>
            <a:xfrm>
              <a:off x="3747904" y="1428736"/>
              <a:ext cx="1512168"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smtClean="0">
                  <a:latin typeface="微软雅黑" pitchFamily="34" charset="-122"/>
                  <a:ea typeface="微软雅黑" pitchFamily="34" charset="-122"/>
                  <a:cs typeface="Arial Unicode MS" pitchFamily="34" charset="-122"/>
                </a:rPr>
                <a:t>数字化变电站</a:t>
              </a:r>
              <a:endParaRPr lang="zh-CN" altLang="en-US" sz="1400" kern="0" dirty="0">
                <a:latin typeface="微软雅黑" pitchFamily="34" charset="-122"/>
                <a:ea typeface="微软雅黑" pitchFamily="34" charset="-122"/>
                <a:cs typeface="Arial Unicode MS" pitchFamily="34" charset="-122"/>
              </a:endParaRPr>
            </a:p>
          </p:txBody>
        </p:sp>
        <p:sp>
          <p:nvSpPr>
            <p:cNvPr id="7" name="五边形 6"/>
            <p:cNvSpPr/>
            <p:nvPr/>
          </p:nvSpPr>
          <p:spPr>
            <a:xfrm>
              <a:off x="2643174" y="1428736"/>
              <a:ext cx="1285884" cy="357190"/>
            </a:xfrm>
            <a:prstGeom prst="homePlate">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0" anchor="ctr">
              <a:noAutofit/>
            </a:bodyPr>
            <a:lstStyle/>
            <a:p>
              <a:pPr marL="79375" algn="ctr">
                <a:lnSpc>
                  <a:spcPct val="150000"/>
                </a:lnSpc>
              </a:pPr>
              <a:r>
                <a:rPr lang="zh-CN" altLang="en-US" sz="1400" kern="0" dirty="0">
                  <a:latin typeface="微软雅黑" pitchFamily="34" charset="-122"/>
                  <a:ea typeface="微软雅黑" pitchFamily="34" charset="-122"/>
                  <a:cs typeface="Arial Unicode MS" pitchFamily="34" charset="-122"/>
                </a:rPr>
                <a:t>传统变电站</a:t>
              </a:r>
            </a:p>
          </p:txBody>
        </p: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963212"/>
            <a:ext cx="7776864" cy="285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79512" y="1700808"/>
            <a:ext cx="8856984" cy="2677656"/>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智能</a:t>
            </a:r>
            <a:r>
              <a:rPr lang="zh-CN" altLang="zh-CN" sz="1600" dirty="0">
                <a:latin typeface="微软雅黑" panose="020B0503020204020204" pitchFamily="34" charset="-122"/>
                <a:ea typeface="微软雅黑" panose="020B0503020204020204" pitchFamily="34" charset="-122"/>
              </a:rPr>
              <a:t>变电站是数字化变电站的改进，采用先进的信息技术、通信技术以及物联网等技术通过部署各种智能感知设备、智能终端、互感器等，实现变电站的运行情况的自主监控，采集相关信息进行智能分析决策，并加以计量控制及保护变电站的安全。同时，智能变电站还具备智能调节、在线分析及协同互动等功能，作为智能电网中的重要节点，智能变电站需不断优化，及时完成程序的更新工作，从而有效降低运行的危险系数。智能变电站二次系统是由测控装置、保护装置、智能终端以及合并单元等设备组成，对一次设备进行保护，实现一次系统和二次系统的有机结合。</a:t>
            </a:r>
          </a:p>
        </p:txBody>
      </p:sp>
    </p:spTree>
    <p:extLst>
      <p:ext uri="{BB962C8B-B14F-4D97-AF65-F5344CB8AC3E}">
        <p14:creationId xmlns:p14="http://schemas.microsoft.com/office/powerpoint/2010/main" val="2301842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4560</TotalTime>
  <Words>5946</Words>
  <Application>Microsoft Office PowerPoint</Application>
  <PresentationFormat>全屏显示(4:3)</PresentationFormat>
  <Paragraphs>238</Paragraphs>
  <Slides>41</Slides>
  <Notes>2</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41</vt:i4>
      </vt:variant>
    </vt:vector>
  </HeadingPairs>
  <TitlesOfParts>
    <vt:vector size="45" baseType="lpstr">
      <vt:lpstr>Office 主题</vt:lpstr>
      <vt:lpstr>物联网导论</vt:lpstr>
      <vt:lpstr>智能物流</vt:lpstr>
      <vt:lpstr>Visio</vt:lpstr>
      <vt:lpstr>第4章  智能变电站</vt:lpstr>
      <vt:lpstr>学习要点</vt:lpstr>
      <vt:lpstr>目录</vt:lpstr>
      <vt:lpstr>4.1 智能变电站</vt:lpstr>
      <vt:lpstr>4.1 智能变电站</vt:lpstr>
      <vt:lpstr>4.1.1智能变电站定义</vt:lpstr>
      <vt:lpstr>4.1.2 智能变电站发展过程</vt:lpstr>
      <vt:lpstr>4.1.2 智能变电站发展过程</vt:lpstr>
      <vt:lpstr>4.1.2 智能变电站发展过程</vt:lpstr>
      <vt:lpstr>4.1.3 智能变电站的特点及优势</vt:lpstr>
      <vt:lpstr>目录</vt:lpstr>
      <vt:lpstr>4.2.1 智能变电站体系结构</vt:lpstr>
      <vt:lpstr>4.2.2 过程层</vt:lpstr>
      <vt:lpstr>4.2.3 间隔层&amp;站控层</vt:lpstr>
      <vt:lpstr>4.2.5 智能变电站关键技术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lvsx-a</dc:creator>
  <cp:lastModifiedBy>USER-</cp:lastModifiedBy>
  <cp:revision>265</cp:revision>
  <dcterms:created xsi:type="dcterms:W3CDTF">2012-08-16T08:10:25Z</dcterms:created>
  <dcterms:modified xsi:type="dcterms:W3CDTF">2016-04-29T03:10:37Z</dcterms:modified>
</cp:coreProperties>
</file>