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36"/>
  </p:notesMasterIdLst>
  <p:sldIdLst>
    <p:sldId id="2593" r:id="rId3"/>
    <p:sldId id="2592" r:id="rId4"/>
    <p:sldId id="1327" r:id="rId5"/>
    <p:sldId id="2591" r:id="rId6"/>
    <p:sldId id="420" r:id="rId7"/>
    <p:sldId id="1918" r:id="rId8"/>
    <p:sldId id="1920" r:id="rId9"/>
    <p:sldId id="1919" r:id="rId10"/>
    <p:sldId id="1921" r:id="rId11"/>
    <p:sldId id="1922" r:id="rId12"/>
    <p:sldId id="1923" r:id="rId13"/>
    <p:sldId id="1924" r:id="rId14"/>
    <p:sldId id="1925" r:id="rId15"/>
    <p:sldId id="1926" r:id="rId16"/>
    <p:sldId id="1927" r:id="rId17"/>
    <p:sldId id="1928" r:id="rId18"/>
    <p:sldId id="1929" r:id="rId19"/>
    <p:sldId id="2594" r:id="rId20"/>
    <p:sldId id="1930" r:id="rId21"/>
    <p:sldId id="1933" r:id="rId22"/>
    <p:sldId id="1934" r:id="rId23"/>
    <p:sldId id="1935" r:id="rId24"/>
    <p:sldId id="1931" r:id="rId25"/>
    <p:sldId id="1936" r:id="rId26"/>
    <p:sldId id="1937" r:id="rId27"/>
    <p:sldId id="1938" r:id="rId28"/>
    <p:sldId id="1939" r:id="rId29"/>
    <p:sldId id="1940" r:id="rId30"/>
    <p:sldId id="2595" r:id="rId31"/>
    <p:sldId id="1941" r:id="rId32"/>
    <p:sldId id="1942" r:id="rId33"/>
    <p:sldId id="1943" r:id="rId34"/>
    <p:sldId id="1944" r:id="rId35"/>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CCFF33"/>
    <a:srgbClr val="0000FF"/>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http:/www.ty360.com/upfile/20051228172646.jpg" TargetMode="Externa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http:/img.ea3w.com/article/0/823/liIxkofLKwks.jpg" TargetMode="External"/><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9.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5.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8.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1.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6.ppt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slide" Target="slide9.xml"/><Relationship Id="rId7" Type="http://schemas.openxmlformats.org/officeDocument/2006/relationships/slide" Target="slide23.xml"/><Relationship Id="rId2" Type="http://schemas.openxmlformats.org/officeDocument/2006/relationships/slide" Target="slide4.xml"/><Relationship Id="rId1" Type="http://schemas.openxmlformats.org/officeDocument/2006/relationships/slideLayout" Target="../slideLayouts/slideLayout18.xml"/><Relationship Id="rId6" Type="http://schemas.openxmlformats.org/officeDocument/2006/relationships/slide" Target="slide19.xml"/><Relationship Id="rId5" Type="http://schemas.openxmlformats.org/officeDocument/2006/relationships/slide" Target="slide17.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Text Box 2"/>
          <p:cNvSpPr txBox="1">
            <a:spLocks noChangeArrowheads="1"/>
          </p:cNvSpPr>
          <p:nvPr/>
        </p:nvSpPr>
        <p:spPr bwMode="auto">
          <a:xfrm>
            <a:off x="95250" y="260350"/>
            <a:ext cx="8997950" cy="642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2</a:t>
            </a:r>
            <a:r>
              <a:rPr lang="zh-CN" altLang="en-US" sz="2100" dirty="0">
                <a:latin typeface="黑体" pitchFamily="49" charset="-122"/>
                <a:ea typeface="黑体" pitchFamily="49" charset="-122"/>
              </a:rPr>
              <a:t>．多媒体软件平台</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多媒体</a:t>
            </a:r>
            <a:r>
              <a:rPr lang="zh-CN" altLang="en-US" sz="2100" dirty="0">
                <a:latin typeface="黑体" pitchFamily="49" charset="-122"/>
                <a:ea typeface="黑体" pitchFamily="49" charset="-122"/>
              </a:rPr>
              <a:t>软件平台是核心系统，主要任务是提供基本的多媒体软件开发的环境，它应具有图形和音视频功能的用户接口，以及实时任务调度、多媒体数据转换和同步算法等功能，能完成对多媒体设备的驱动和控制，对图形用户界面、动态画面的控制。</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多媒体</a:t>
            </a:r>
            <a:r>
              <a:rPr lang="zh-CN" altLang="en-US" sz="2100" dirty="0">
                <a:latin typeface="黑体" pitchFamily="49" charset="-122"/>
                <a:ea typeface="黑体" pitchFamily="49" charset="-122"/>
              </a:rPr>
              <a:t>操作系统有Intel和IBM公司为DVI系统开发的AVSS和AVK操作系统，Apple公司在Macintosh上的System7.0中的QuickTime操作平台。微机上应用最广泛的是Microsoft公司的Windows XP/7操作系统。</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3</a:t>
            </a:r>
            <a:r>
              <a:rPr lang="zh-CN" altLang="en-US" sz="2100" dirty="0">
                <a:latin typeface="黑体" pitchFamily="49" charset="-122"/>
                <a:ea typeface="黑体" pitchFamily="49" charset="-122"/>
              </a:rPr>
              <a:t>．多媒体开发系统</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多媒体</a:t>
            </a:r>
            <a:r>
              <a:rPr lang="zh-CN" altLang="en-US" sz="2100" dirty="0">
                <a:latin typeface="黑体" pitchFamily="49" charset="-122"/>
                <a:ea typeface="黑体" pitchFamily="49" charset="-122"/>
              </a:rPr>
              <a:t>开发系统主要包括多媒体数据准备系统（工具）和制作系统（工具）。多媒体数据准备系统的功能是收集多媒体的素材；多媒体制作系统的功能是将多媒体素材组织成一个结构完整的多媒体应用系统。</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a:t>
            </a:r>
            <a:r>
              <a:rPr lang="zh-CN" altLang="en-US" sz="2100" dirty="0">
                <a:latin typeface="黑体" pitchFamily="49" charset="-122"/>
                <a:ea typeface="黑体" pitchFamily="49" charset="-122"/>
              </a:rPr>
              <a:t>1）多媒体数据准备工具。多媒体数据准备工具用于多媒体素材的收集、整理和制作，如声音录制编辑软件、图形图像处理软件、扫描软件、视频采集编辑软件、动画制作软件等。</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a:t>
            </a:r>
            <a:r>
              <a:rPr lang="zh-CN" altLang="en-US" sz="2100" dirty="0">
                <a:latin typeface="黑体" pitchFamily="49" charset="-122"/>
                <a:ea typeface="黑体" pitchFamily="49" charset="-122"/>
              </a:rPr>
              <a:t>2）多媒体制作工具。多媒体制作工具为多媒体开发人员提供组织编排多媒体数据和连接形成多媒体应用系统的软件工具。具有编辑、写作等信息控制能力，还具有将各种多媒体信息编入程序、时间控制、调试能力以及动态文件输入或输出的能力。</a:t>
            </a: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Text Box 2"/>
          <p:cNvSpPr txBox="1">
            <a:spLocks noChangeArrowheads="1"/>
          </p:cNvSpPr>
          <p:nvPr/>
        </p:nvSpPr>
        <p:spPr bwMode="auto">
          <a:xfrm>
            <a:off x="95250" y="260350"/>
            <a:ext cx="8997950" cy="633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多媒体</a:t>
            </a:r>
            <a:r>
              <a:rPr lang="zh-CN" altLang="en-US" sz="2100" dirty="0">
                <a:latin typeface="黑体" pitchFamily="49" charset="-122"/>
                <a:ea typeface="黑体" pitchFamily="49" charset="-122"/>
              </a:rPr>
              <a:t>制作工具主要包括以下几类。</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（1</a:t>
            </a:r>
            <a:r>
              <a:rPr lang="zh-CN" altLang="en-US" sz="2100" dirty="0">
                <a:latin typeface="黑体" pitchFamily="49" charset="-122"/>
                <a:ea typeface="黑体" pitchFamily="49" charset="-122"/>
              </a:rPr>
              <a:t>）以图标为组织形式。如Macromedia公司的Authorware软件，这种制作工具，数据是以对象或事件的顺序来组织，并且以流程图为主干，将各种图表、声音、控制按钮等放在流程图中，形成完整的多媒体应用系统。</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a:t>
            </a:r>
            <a:r>
              <a:rPr lang="zh-CN" altLang="en-US" sz="2100" dirty="0">
                <a:latin typeface="黑体" pitchFamily="49" charset="-122"/>
                <a:ea typeface="黑体" pitchFamily="49" charset="-122"/>
              </a:rPr>
              <a:t>2）以时间为组织形式。如Macromedia公司的Director软件，数据是以一个时间顺序来组织的，这类工具使用起来如同电影剪辑，可以精确地控制在什么时间播放什么镜头，能精确到每一帧。</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a:t>
            </a:r>
            <a:r>
              <a:rPr lang="zh-CN" altLang="en-US" sz="2100" dirty="0">
                <a:latin typeface="黑体" pitchFamily="49" charset="-122"/>
                <a:ea typeface="黑体" pitchFamily="49" charset="-122"/>
              </a:rPr>
              <a:t>3）以页为组织形式。如Microsoft SharePoint Designer（以前称FrontPage）、PowerPoint、Macromedia Dreamweaver、Asymetrix公司的ToolBook等。在这种多媒体制作工具中，文件与数据是用类似一叠卡片或书页来组织的，这些数据大多是用图标表示，容易理解和使用。这类多媒体制作工具的超文本功能最为突出，适用于制作电子图书。</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a:t>
            </a:r>
            <a:r>
              <a:rPr lang="zh-CN" altLang="en-US" sz="2100" dirty="0">
                <a:latin typeface="黑体" pitchFamily="49" charset="-122"/>
                <a:ea typeface="黑体" pitchFamily="49" charset="-122"/>
              </a:rPr>
              <a:t>4）以程序设计语言为基础的多媒体制作工具，此类的程序设计语言很多，如Microsoft的Visual Basic、Borland公司的JBuilder等都是适用于多媒体编辑的程序设计语言。</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4</a:t>
            </a:r>
            <a:r>
              <a:rPr lang="zh-CN" altLang="en-US" sz="2100" dirty="0">
                <a:latin typeface="黑体" pitchFamily="49" charset="-122"/>
                <a:ea typeface="黑体" pitchFamily="49" charset="-122"/>
              </a:rPr>
              <a:t>．多媒体应用系统</a:t>
            </a:r>
          </a:p>
          <a:p>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多媒体</a:t>
            </a:r>
            <a:r>
              <a:rPr lang="zh-CN" altLang="en-US" sz="2100" dirty="0">
                <a:latin typeface="黑体" pitchFamily="49" charset="-122"/>
                <a:ea typeface="黑体" pitchFamily="49" charset="-122"/>
              </a:rPr>
              <a:t>应用系统是由多媒体开发人员利用多媒体开发系统制作的多媒体产品，它面向多媒体的最终用户。</a:t>
            </a: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ext Box 2"/>
          <p:cNvSpPr txBox="1">
            <a:spLocks noChangeArrowheads="1"/>
          </p:cNvSpPr>
          <p:nvPr/>
        </p:nvSpPr>
        <p:spPr bwMode="auto">
          <a:xfrm>
            <a:off x="95251" y="863600"/>
            <a:ext cx="4764782" cy="246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1．多媒体适配卡</a:t>
            </a:r>
          </a:p>
          <a:p>
            <a:r>
              <a:rPr lang="zh-CN" altLang="en-US" sz="2200" dirty="0" smtClean="0">
                <a:latin typeface="黑体" pitchFamily="49" charset="-122"/>
                <a:ea typeface="黑体" pitchFamily="49" charset="-122"/>
              </a:rPr>
              <a:t>    主要</a:t>
            </a:r>
            <a:r>
              <a:rPr lang="zh-CN" altLang="en-US" sz="2200" dirty="0">
                <a:latin typeface="黑体" pitchFamily="49" charset="-122"/>
                <a:ea typeface="黑体" pitchFamily="49" charset="-122"/>
              </a:rPr>
              <a:t>有：视频卡、声卡、电话语言卡、传真卡、图形图像加速卡、电视卡、CD-I仿真卡、Modem卡等。</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(1)声卡</a:t>
            </a:r>
            <a:r>
              <a:rPr lang="zh-CN" altLang="en-US" sz="2200" dirty="0" smtClean="0">
                <a:latin typeface="黑体" pitchFamily="49" charset="-122"/>
                <a:ea typeface="黑体" pitchFamily="49" charset="-122"/>
              </a:rPr>
              <a:t>。能</a:t>
            </a:r>
            <a:r>
              <a:rPr lang="zh-CN" altLang="en-US" sz="2200" dirty="0">
                <a:latin typeface="黑体" pitchFamily="49" charset="-122"/>
                <a:ea typeface="黑体" pitchFamily="49" charset="-122"/>
              </a:rPr>
              <a:t>完成的主要功能有：录制和播放音频、音乐合成等。</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(2)视频卡</a:t>
            </a:r>
            <a:r>
              <a:rPr lang="zh-CN" altLang="en-US" sz="2200" dirty="0" smtClean="0">
                <a:latin typeface="黑体" pitchFamily="49" charset="-122"/>
                <a:ea typeface="黑体" pitchFamily="49" charset="-122"/>
              </a:rPr>
              <a:t>。外观</a:t>
            </a:r>
            <a:r>
              <a:rPr lang="zh-CN" altLang="en-US" sz="2200" dirty="0">
                <a:latin typeface="黑体" pitchFamily="49" charset="-122"/>
                <a:ea typeface="黑体" pitchFamily="49" charset="-122"/>
              </a:rPr>
              <a:t>如</a:t>
            </a:r>
            <a:r>
              <a:rPr lang="zh-CN" altLang="en-US" sz="2200" dirty="0" smtClean="0">
                <a:latin typeface="黑体" pitchFamily="49" charset="-122"/>
                <a:ea typeface="黑体" pitchFamily="49" charset="-122"/>
              </a:rPr>
              <a:t>图</a:t>
            </a:r>
            <a:r>
              <a:rPr lang="en-US" altLang="zh-CN" sz="2200" dirty="0" smtClean="0">
                <a:latin typeface="黑体" pitchFamily="49" charset="-122"/>
                <a:ea typeface="黑体" pitchFamily="49" charset="-122"/>
              </a:rPr>
              <a:t>7-</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所示。</a:t>
            </a:r>
          </a:p>
        </p:txBody>
      </p:sp>
      <p:sp>
        <p:nvSpPr>
          <p:cNvPr id="283651" name="Rectangle 3"/>
          <p:cNvSpPr>
            <a:spLocks noChangeArrowheads="1"/>
          </p:cNvSpPr>
          <p:nvPr/>
        </p:nvSpPr>
        <p:spPr bwMode="auto">
          <a:xfrm>
            <a:off x="95250" y="330200"/>
            <a:ext cx="5340846"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2</a:t>
            </a:r>
            <a:r>
              <a:rPr lang="zh-CN" altLang="en-US" sz="2400" dirty="0">
                <a:latin typeface="黑体" pitchFamily="49" charset="-122"/>
                <a:ea typeface="黑体" pitchFamily="49" charset="-122"/>
              </a:rPr>
              <a:t>.2  多媒体计算机硬件系统的构成</a:t>
            </a:r>
          </a:p>
        </p:txBody>
      </p:sp>
      <p:sp>
        <p:nvSpPr>
          <p:cNvPr id="283652" name="Text Box 4"/>
          <p:cNvSpPr txBox="1">
            <a:spLocks noChangeArrowheads="1"/>
          </p:cNvSpPr>
          <p:nvPr/>
        </p:nvSpPr>
        <p:spPr bwMode="auto">
          <a:xfrm>
            <a:off x="95250" y="3860800"/>
            <a:ext cx="8997950"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视频</a:t>
            </a:r>
            <a:r>
              <a:rPr lang="zh-CN" altLang="en-US" sz="2200" dirty="0">
                <a:latin typeface="黑体" pitchFamily="49" charset="-122"/>
                <a:ea typeface="黑体" pitchFamily="49" charset="-122"/>
              </a:rPr>
              <a:t>卡按其功能大致有以下几种。</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1</a:t>
            </a:r>
            <a:r>
              <a:rPr lang="zh-CN" altLang="en-US" sz="2200" dirty="0">
                <a:latin typeface="黑体" pitchFamily="49" charset="-122"/>
                <a:ea typeface="黑体" pitchFamily="49" charset="-122"/>
              </a:rPr>
              <a:t>）视频采集</a:t>
            </a:r>
            <a:r>
              <a:rPr lang="zh-CN" altLang="en-US" sz="2200" dirty="0" smtClean="0">
                <a:latin typeface="黑体" pitchFamily="49" charset="-122"/>
                <a:ea typeface="黑体" pitchFamily="49" charset="-122"/>
              </a:rPr>
              <a:t>卡（</a:t>
            </a:r>
            <a:r>
              <a:rPr lang="zh-CN" altLang="en-US" sz="2200" dirty="0">
                <a:latin typeface="黑体" pitchFamily="49" charset="-122"/>
                <a:ea typeface="黑体" pitchFamily="49" charset="-122"/>
              </a:rPr>
              <a:t>Video Capture Card</a:t>
            </a:r>
            <a:r>
              <a:rPr lang="zh-CN" altLang="en-US" sz="2200" dirty="0" smtClean="0">
                <a:latin typeface="黑体" pitchFamily="49" charset="-122"/>
                <a:ea typeface="黑体" pitchFamily="49" charset="-122"/>
              </a:rPr>
              <a:t>）。主要</a:t>
            </a:r>
            <a:r>
              <a:rPr lang="zh-CN" altLang="en-US" sz="2200" dirty="0">
                <a:latin typeface="黑体" pitchFamily="49" charset="-122"/>
                <a:ea typeface="黑体" pitchFamily="49" charset="-122"/>
              </a:rPr>
              <a:t>功能是从摄像机、录像机等视频信息源中捕捉模拟视频信息并转存到计算机外存中，以便进行后期编辑处理。</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）视频转换</a:t>
            </a:r>
            <a:r>
              <a:rPr lang="zh-CN" altLang="en-US" sz="2200" dirty="0" smtClean="0">
                <a:latin typeface="黑体" pitchFamily="49" charset="-122"/>
                <a:ea typeface="黑体" pitchFamily="49" charset="-122"/>
              </a:rPr>
              <a:t>卡（</a:t>
            </a:r>
            <a:r>
              <a:rPr lang="zh-CN" altLang="en-US" sz="2200" dirty="0">
                <a:latin typeface="黑体" pitchFamily="49" charset="-122"/>
                <a:ea typeface="黑体" pitchFamily="49" charset="-122"/>
              </a:rPr>
              <a:t>Video Conversion Card</a:t>
            </a:r>
            <a:r>
              <a:rPr lang="zh-CN" altLang="en-US" sz="2200" dirty="0" smtClean="0">
                <a:latin typeface="黑体" pitchFamily="49" charset="-122"/>
                <a:ea typeface="黑体" pitchFamily="49" charset="-122"/>
              </a:rPr>
              <a:t>）。用于</a:t>
            </a:r>
            <a:r>
              <a:rPr lang="zh-CN" altLang="en-US" sz="2200" dirty="0">
                <a:latin typeface="黑体" pitchFamily="49" charset="-122"/>
                <a:ea typeface="黑体" pitchFamily="49" charset="-122"/>
              </a:rPr>
              <a:t>将计算机的VGA信号与模拟电视信号相互转换。</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3</a:t>
            </a:r>
            <a:r>
              <a:rPr lang="zh-CN" altLang="en-US" sz="2200" dirty="0">
                <a:latin typeface="黑体" pitchFamily="49" charset="-122"/>
                <a:ea typeface="黑体" pitchFamily="49" charset="-122"/>
              </a:rPr>
              <a:t>）视频播放</a:t>
            </a:r>
            <a:r>
              <a:rPr lang="zh-CN" altLang="en-US" sz="2200" dirty="0" smtClean="0">
                <a:latin typeface="黑体" pitchFamily="49" charset="-122"/>
                <a:ea typeface="黑体" pitchFamily="49" charset="-122"/>
              </a:rPr>
              <a:t>卡（解</a:t>
            </a:r>
            <a:r>
              <a:rPr lang="zh-CN" altLang="en-US" sz="2200" dirty="0">
                <a:latin typeface="黑体" pitchFamily="49" charset="-122"/>
                <a:ea typeface="黑体" pitchFamily="49" charset="-122"/>
              </a:rPr>
              <a:t>压缩</a:t>
            </a:r>
            <a:r>
              <a:rPr lang="zh-CN" altLang="en-US" sz="2200" dirty="0" smtClean="0">
                <a:latin typeface="黑体" pitchFamily="49" charset="-122"/>
                <a:ea typeface="黑体" pitchFamily="49" charset="-122"/>
              </a:rPr>
              <a:t>卡），</a:t>
            </a:r>
            <a:r>
              <a:rPr lang="zh-CN" altLang="en-US" sz="2200" dirty="0">
                <a:latin typeface="黑体" pitchFamily="49" charset="-122"/>
                <a:ea typeface="黑体" pitchFamily="49" charset="-122"/>
              </a:rPr>
              <a:t>用于把压缩视频文件，经过解压缩处理后播放。</a:t>
            </a:r>
          </a:p>
        </p:txBody>
      </p:sp>
      <p:sp>
        <p:nvSpPr>
          <p:cNvPr id="283653" name="Rectangle 5"/>
          <p:cNvSpPr>
            <a:spLocks noChangeArrowheads="1"/>
          </p:cNvSpPr>
          <p:nvPr/>
        </p:nvSpPr>
        <p:spPr bwMode="auto">
          <a:xfrm>
            <a:off x="5076056" y="3003550"/>
            <a:ext cx="1943869"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dirty="0" smtClean="0">
                <a:solidFill>
                  <a:srgbClr val="FFC000"/>
                </a:solidFill>
                <a:latin typeface="Arial" pitchFamily="34" charset="0"/>
              </a:rPr>
              <a:t>图</a:t>
            </a:r>
            <a:r>
              <a:rPr lang="en-US" altLang="zh-CN" dirty="0" smtClean="0">
                <a:solidFill>
                  <a:srgbClr val="FFC000"/>
                </a:solidFill>
                <a:latin typeface="Arial" pitchFamily="34" charset="0"/>
              </a:rPr>
              <a:t>7-</a:t>
            </a:r>
            <a:r>
              <a:rPr lang="zh-CN" altLang="en-US" dirty="0" smtClean="0">
                <a:solidFill>
                  <a:srgbClr val="FFC000"/>
                </a:solidFill>
                <a:latin typeface="Arial" pitchFamily="34" charset="0"/>
              </a:rPr>
              <a:t>2  </a:t>
            </a:r>
            <a:r>
              <a:rPr lang="zh-CN" altLang="en-US" dirty="0">
                <a:solidFill>
                  <a:srgbClr val="FFC000"/>
                </a:solidFill>
                <a:latin typeface="Arial" pitchFamily="34" charset="0"/>
              </a:rPr>
              <a:t>各种视频卡的外观</a:t>
            </a:r>
          </a:p>
        </p:txBody>
      </p:sp>
      <p:pic>
        <p:nvPicPr>
          <p:cNvPr id="283654" name="Picture 6" descr="Ali_19940153_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4920" y="260350"/>
            <a:ext cx="2057400"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788" y="1052513"/>
            <a:ext cx="2474912"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http:/www.ty360.com/upfile/20051228172646.jpg"/>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962775" y="2420938"/>
            <a:ext cx="2181225"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Text Box 2"/>
          <p:cNvSpPr txBox="1">
            <a:spLocks noChangeArrowheads="1"/>
          </p:cNvSpPr>
          <p:nvPr/>
        </p:nvSpPr>
        <p:spPr bwMode="auto">
          <a:xfrm>
            <a:off x="95250" y="260350"/>
            <a:ext cx="8997950" cy="302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2．多媒体外围设备</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（1）扫描仪。</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（2）数码照相机。如</a:t>
            </a:r>
            <a:r>
              <a:rPr lang="zh-CN" altLang="en-US" sz="2200" dirty="0" smtClean="0">
                <a:latin typeface="黑体" pitchFamily="49" charset="-122"/>
                <a:ea typeface="黑体" pitchFamily="49" charset="-122"/>
              </a:rPr>
              <a:t>图</a:t>
            </a:r>
            <a:r>
              <a:rPr lang="en-US" altLang="zh-CN" sz="2200" dirty="0" smtClean="0">
                <a:latin typeface="黑体" pitchFamily="49" charset="-122"/>
                <a:ea typeface="黑体" pitchFamily="49" charset="-122"/>
              </a:rPr>
              <a:t>7-</a:t>
            </a:r>
            <a:r>
              <a:rPr lang="zh-CN" altLang="en-US" sz="2200" dirty="0" smtClean="0">
                <a:latin typeface="黑体" pitchFamily="49" charset="-122"/>
                <a:ea typeface="黑体" pitchFamily="49" charset="-122"/>
              </a:rPr>
              <a:t>3</a:t>
            </a:r>
            <a:r>
              <a:rPr lang="zh-CN" altLang="en-US" sz="2200" dirty="0">
                <a:latin typeface="黑体" pitchFamily="49" charset="-122"/>
                <a:ea typeface="黑体" pitchFamily="49" charset="-122"/>
              </a:rPr>
              <a:t>所示。</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（3）数码摄像机（Digital Video，简称DV）是一种使用数字视频格式记录音频、视频数据的摄像机，如</a:t>
            </a:r>
            <a:r>
              <a:rPr lang="zh-CN" altLang="en-US" sz="2200" dirty="0" smtClean="0">
                <a:latin typeface="黑体" pitchFamily="49" charset="-122"/>
                <a:ea typeface="黑体" pitchFamily="49" charset="-122"/>
              </a:rPr>
              <a:t>图</a:t>
            </a:r>
            <a:r>
              <a:rPr lang="en-US" altLang="zh-CN" sz="2200" dirty="0" smtClean="0">
                <a:latin typeface="黑体" pitchFamily="49" charset="-122"/>
                <a:ea typeface="黑体" pitchFamily="49" charset="-122"/>
              </a:rPr>
              <a:t>7-</a:t>
            </a:r>
            <a:r>
              <a:rPr lang="zh-CN" altLang="en-US" sz="2200" dirty="0" smtClean="0">
                <a:latin typeface="黑体" pitchFamily="49" charset="-122"/>
                <a:ea typeface="黑体" pitchFamily="49" charset="-122"/>
              </a:rPr>
              <a:t>4</a:t>
            </a:r>
            <a:r>
              <a:rPr lang="zh-CN" altLang="en-US" sz="2200" dirty="0">
                <a:latin typeface="黑体" pitchFamily="49" charset="-122"/>
                <a:ea typeface="黑体" pitchFamily="49" charset="-122"/>
              </a:rPr>
              <a:t>所示。</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（4）投影仪。</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3．通信设备</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（1）Modem。</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（2）网络接口卡。 </a:t>
            </a:r>
          </a:p>
        </p:txBody>
      </p:sp>
      <p:pic>
        <p:nvPicPr>
          <p:cNvPr id="284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3644900"/>
            <a:ext cx="1933575"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77" name="Rectangle 5"/>
          <p:cNvSpPr>
            <a:spLocks noChangeArrowheads="1"/>
          </p:cNvSpPr>
          <p:nvPr/>
        </p:nvSpPr>
        <p:spPr bwMode="auto">
          <a:xfrm>
            <a:off x="4394200" y="3467100"/>
            <a:ext cx="355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284678" name="Rectangle 6"/>
          <p:cNvSpPr>
            <a:spLocks noChangeArrowheads="1"/>
          </p:cNvSpPr>
          <p:nvPr/>
        </p:nvSpPr>
        <p:spPr bwMode="auto">
          <a:xfrm>
            <a:off x="826520" y="5299353"/>
            <a:ext cx="35317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dirty="0" smtClean="0">
                <a:latin typeface="黑体" pitchFamily="49" charset="-122"/>
                <a:ea typeface="黑体" pitchFamily="49" charset="-122"/>
              </a:rPr>
              <a:t>图</a:t>
            </a:r>
            <a:r>
              <a:rPr lang="en-US" altLang="zh-CN" dirty="0" smtClean="0">
                <a:latin typeface="黑体" pitchFamily="49" charset="-122"/>
                <a:ea typeface="黑体" pitchFamily="49" charset="-122"/>
              </a:rPr>
              <a:t>7-</a:t>
            </a:r>
            <a:r>
              <a:rPr lang="zh-CN" altLang="en-US" dirty="0" smtClean="0">
                <a:latin typeface="黑体" pitchFamily="49" charset="-122"/>
                <a:ea typeface="黑体" pitchFamily="49" charset="-122"/>
              </a:rPr>
              <a:t>3  </a:t>
            </a:r>
            <a:r>
              <a:rPr lang="zh-CN" altLang="en-US" dirty="0">
                <a:latin typeface="黑体" pitchFamily="49" charset="-122"/>
                <a:ea typeface="黑体" pitchFamily="49" charset="-122"/>
              </a:rPr>
              <a:t>便携式和专业数码照相机</a:t>
            </a:r>
          </a:p>
        </p:txBody>
      </p:sp>
      <p:pic>
        <p:nvPicPr>
          <p:cNvPr id="2846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6963" y="2133600"/>
            <a:ext cx="179705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1650" y="2349500"/>
            <a:ext cx="21844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4681" name="Picture 9" descr="http:/img.ea3w.com/article/0/823/liIxkofLKwks.jpg"/>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6011863" y="4378325"/>
            <a:ext cx="2736850"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82" name="Rectangle 10"/>
          <p:cNvSpPr>
            <a:spLocks noChangeArrowheads="1"/>
          </p:cNvSpPr>
          <p:nvPr/>
        </p:nvSpPr>
        <p:spPr bwMode="auto">
          <a:xfrm>
            <a:off x="4422775" y="2881313"/>
            <a:ext cx="298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284683" name="Rectangle 11"/>
          <p:cNvSpPr>
            <a:spLocks noChangeArrowheads="1"/>
          </p:cNvSpPr>
          <p:nvPr/>
        </p:nvSpPr>
        <p:spPr bwMode="auto">
          <a:xfrm>
            <a:off x="4422775" y="4014788"/>
            <a:ext cx="298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284684" name="Rectangle 12"/>
          <p:cNvSpPr>
            <a:spLocks noChangeArrowheads="1"/>
          </p:cNvSpPr>
          <p:nvPr/>
        </p:nvSpPr>
        <p:spPr bwMode="auto">
          <a:xfrm>
            <a:off x="4769572" y="6301066"/>
            <a:ext cx="260840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dirty="0" smtClean="0">
                <a:latin typeface="黑体" pitchFamily="49" charset="-122"/>
                <a:ea typeface="黑体" pitchFamily="49" charset="-122"/>
              </a:rPr>
              <a:t>图</a:t>
            </a:r>
            <a:r>
              <a:rPr lang="en-US" altLang="zh-CN" dirty="0" smtClean="0">
                <a:latin typeface="黑体" pitchFamily="49" charset="-122"/>
                <a:ea typeface="黑体" pitchFamily="49" charset="-122"/>
              </a:rPr>
              <a:t>7-</a:t>
            </a:r>
            <a:r>
              <a:rPr lang="zh-CN" altLang="en-US" dirty="0" smtClean="0">
                <a:latin typeface="黑体" pitchFamily="49" charset="-122"/>
                <a:ea typeface="黑体" pitchFamily="49" charset="-122"/>
              </a:rPr>
              <a:t>4  </a:t>
            </a:r>
            <a:r>
              <a:rPr lang="zh-CN" altLang="en-US" dirty="0">
                <a:latin typeface="黑体" pitchFamily="49" charset="-122"/>
                <a:ea typeface="黑体" pitchFamily="49" charset="-122"/>
              </a:rPr>
              <a:t>各类数码摄像机</a:t>
            </a:r>
          </a:p>
        </p:txBody>
      </p:sp>
      <p:pic>
        <p:nvPicPr>
          <p:cNvPr id="13" name="图片 12" descr="尼康数码照相机d4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791" y="3644900"/>
            <a:ext cx="1800775" cy="1517650"/>
          </a:xfrm>
          <a:prstGeom prst="rect">
            <a:avLst/>
          </a:prstGeom>
          <a:noFill/>
          <a:ln>
            <a:noFill/>
          </a:ln>
        </p:spPr>
      </p:pic>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95250" y="836613"/>
            <a:ext cx="89979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图形</a:t>
            </a:r>
            <a:r>
              <a:rPr lang="zh-CN" altLang="en-US" sz="2200" dirty="0">
                <a:latin typeface="黑体" pitchFamily="49" charset="-122"/>
                <a:ea typeface="黑体" pitchFamily="49" charset="-122"/>
              </a:rPr>
              <a:t>图像媒体所包含的信息有直观、易于理解、信息量大等特点，是多媒体应用系统中最常用的媒体形式。</a:t>
            </a:r>
          </a:p>
        </p:txBody>
      </p:sp>
      <p:sp>
        <p:nvSpPr>
          <p:cNvPr id="285699" name="Rectangle 3"/>
          <p:cNvSpPr>
            <a:spLocks noChangeArrowheads="1"/>
          </p:cNvSpPr>
          <p:nvPr/>
        </p:nvSpPr>
        <p:spPr bwMode="auto">
          <a:xfrm>
            <a:off x="95250" y="1628775"/>
            <a:ext cx="555687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3</a:t>
            </a:r>
            <a:r>
              <a:rPr lang="zh-CN" altLang="en-US" sz="2400" dirty="0">
                <a:latin typeface="黑体" pitchFamily="49" charset="-122"/>
                <a:ea typeface="黑体" pitchFamily="49" charset="-122"/>
              </a:rPr>
              <a:t>.1  图形图像的基本知识</a:t>
            </a:r>
          </a:p>
        </p:txBody>
      </p:sp>
      <p:sp>
        <p:nvSpPr>
          <p:cNvPr id="285700" name="Rectangle 4"/>
          <p:cNvSpPr>
            <a:spLocks noChangeArrowheads="1"/>
          </p:cNvSpPr>
          <p:nvPr/>
        </p:nvSpPr>
        <p:spPr bwMode="auto">
          <a:xfrm>
            <a:off x="95250" y="231775"/>
            <a:ext cx="555687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7.</a:t>
            </a:r>
            <a:r>
              <a:rPr lang="zh-CN" altLang="en-US" sz="2600" dirty="0" smtClean="0">
                <a:latin typeface="黑体" pitchFamily="49" charset="-122"/>
                <a:ea typeface="黑体" pitchFamily="49" charset="-122"/>
              </a:rPr>
              <a:t>3  </a:t>
            </a:r>
            <a:r>
              <a:rPr lang="zh-CN" altLang="en-US" sz="2600" dirty="0">
                <a:latin typeface="黑体" pitchFamily="49" charset="-122"/>
                <a:ea typeface="黑体" pitchFamily="49" charset="-122"/>
              </a:rPr>
              <a:t>图形与图像</a:t>
            </a:r>
          </a:p>
        </p:txBody>
      </p:sp>
      <p:sp>
        <p:nvSpPr>
          <p:cNvPr id="285701" name="Text Box 5"/>
          <p:cNvSpPr txBox="1">
            <a:spLocks noChangeArrowheads="1"/>
          </p:cNvSpPr>
          <p:nvPr/>
        </p:nvSpPr>
        <p:spPr bwMode="auto">
          <a:xfrm>
            <a:off x="95250" y="2160588"/>
            <a:ext cx="5989638" cy="198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1．位图图像（Bitmap）</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也</a:t>
            </a:r>
            <a:r>
              <a:rPr lang="zh-CN" altLang="en-US" sz="2200" dirty="0">
                <a:latin typeface="黑体" pitchFamily="49" charset="-122"/>
                <a:ea typeface="黑体" pitchFamily="49" charset="-122"/>
              </a:rPr>
              <a:t>称为点阵图像或绘制图像，是由称作像素（图片元素）的单个点组成的。这些点可以进行不同的排列和染色以构成图样。</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1）在位图中，当每一个小“方块”中填充了颜色时，它就能表达出图像信息，其中每一个的“方块”称为像素。像素是位图图像的基本构成元素，如右图所示。</a:t>
            </a:r>
          </a:p>
        </p:txBody>
      </p:sp>
      <p:sp>
        <p:nvSpPr>
          <p:cNvPr id="285703" name="Text Box 7"/>
          <p:cNvSpPr txBox="1">
            <a:spLocks noChangeArrowheads="1"/>
          </p:cNvSpPr>
          <p:nvPr/>
        </p:nvSpPr>
        <p:spPr bwMode="auto">
          <a:xfrm>
            <a:off x="95250" y="4968875"/>
            <a:ext cx="8997950" cy="141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2）颜色深度在一个彩色图像中，每一个像素的颜色在计算机中是用若干个二进制“位”来记录的。表示每个像素的颜色时所使用的“位”数越多，所能表达的颜色数目就越多。在一个计算机系统中，表示一幅图像的一个像素的颜色所使用的二进制倍数就称颜色深度。</a:t>
            </a:r>
          </a:p>
        </p:txBody>
      </p:sp>
      <p:sp>
        <p:nvSpPr>
          <p:cNvPr id="285704" name="Rectangle 8"/>
          <p:cNvSpPr>
            <a:spLocks noChangeArrowheads="1"/>
          </p:cNvSpPr>
          <p:nvPr/>
        </p:nvSpPr>
        <p:spPr bwMode="auto">
          <a:xfrm>
            <a:off x="6168657" y="4149080"/>
            <a:ext cx="27238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dirty="0">
                <a:latin typeface="黑体" pitchFamily="49" charset="-122"/>
                <a:ea typeface="黑体" pitchFamily="49" charset="-122"/>
              </a:rPr>
              <a:t>图  </a:t>
            </a:r>
            <a:r>
              <a:rPr lang="zh-CN" dirty="0" smtClean="0">
                <a:latin typeface="黑体" pitchFamily="49" charset="-122"/>
                <a:ea typeface="黑体" pitchFamily="49" charset="-122"/>
              </a:rPr>
              <a:t>位图</a:t>
            </a:r>
            <a:r>
              <a:rPr lang="zh-CN" altLang="en-US" dirty="0" smtClean="0">
                <a:latin typeface="黑体" pitchFamily="49" charset="-122"/>
                <a:ea typeface="黑体" pitchFamily="49" charset="-122"/>
              </a:rPr>
              <a:t>与矢量图的区别</a:t>
            </a:r>
            <a:endParaRPr lang="zh-CN" dirty="0">
              <a:latin typeface="黑体" pitchFamily="49" charset="-122"/>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1638795"/>
            <a:ext cx="2879314" cy="242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Text Box 2"/>
          <p:cNvSpPr txBox="1">
            <a:spLocks noChangeArrowheads="1"/>
          </p:cNvSpPr>
          <p:nvPr/>
        </p:nvSpPr>
        <p:spPr bwMode="auto">
          <a:xfrm>
            <a:off x="85725" y="260350"/>
            <a:ext cx="8997950"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3）位图图像的像素数目是以宽度和高度的乘积来描述的，例如：800×600、1024×768等。</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4）位图图像具有真实感强，可以进行像素编辑，打印效果好、位图文件大、有限的分辨率等特点。</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．矢量图形（vector）</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矢量</a:t>
            </a:r>
            <a:r>
              <a:rPr lang="zh-CN" altLang="en-US" sz="2200" dirty="0">
                <a:latin typeface="黑体" pitchFamily="49" charset="-122"/>
                <a:ea typeface="黑体" pitchFamily="49" charset="-122"/>
              </a:rPr>
              <a:t>图像，也称为面向对象的图像或绘图图像，在数学上定义为一系列由线连接的点。Adobe Illustrator、CorelDRAW、CAD等软件是以矢量图形为基础进行创作的。</a:t>
            </a:r>
          </a:p>
        </p:txBody>
      </p:sp>
      <p:sp>
        <p:nvSpPr>
          <p:cNvPr id="286725" name="Text Box 5"/>
          <p:cNvSpPr txBox="1">
            <a:spLocks noChangeArrowheads="1"/>
          </p:cNvSpPr>
          <p:nvPr/>
        </p:nvSpPr>
        <p:spPr bwMode="auto">
          <a:xfrm>
            <a:off x="85725" y="3141663"/>
            <a:ext cx="8997950" cy="251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黑体" pitchFamily="49" charset="-122"/>
                <a:ea typeface="黑体" pitchFamily="49" charset="-122"/>
              </a:rPr>
              <a:t>    矢量</a:t>
            </a:r>
            <a:r>
              <a:rPr lang="zh-CN" altLang="en-US" sz="2200" dirty="0">
                <a:latin typeface="黑体" pitchFamily="49" charset="-122"/>
                <a:ea typeface="黑体" pitchFamily="49" charset="-122"/>
              </a:rPr>
              <a:t>文件中的图形元素称为对象或图元。每个对象都是一个自成一体的实体，它具有颜色、形状、轮廓、大小和屏幕位置等属性。矢量图形与分辨率无关，可以将它缩放到任意大小和以任意分辨率在输出设备上打印出来，且不会影响清晰度，如右图所示。</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与</a:t>
            </a:r>
            <a:r>
              <a:rPr lang="zh-CN" altLang="en-US" sz="2200" dirty="0">
                <a:latin typeface="黑体" pitchFamily="49" charset="-122"/>
                <a:ea typeface="黑体" pitchFamily="49" charset="-122"/>
              </a:rPr>
              <a:t>位图相比，矢量图形缺乏真实感；矢量图形能够表示三维物体并生成不同的视图，而在位图图像中，三维信息已经丢失，难以生成不同的视图。</a:t>
            </a: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Text Box 2"/>
          <p:cNvSpPr txBox="1">
            <a:spLocks noChangeArrowheads="1"/>
          </p:cNvSpPr>
          <p:nvPr/>
        </p:nvSpPr>
        <p:spPr bwMode="auto">
          <a:xfrm>
            <a:off x="85725" y="792163"/>
            <a:ext cx="8997950" cy="573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常见</a:t>
            </a:r>
            <a:r>
              <a:rPr lang="zh-CN" altLang="en-US" sz="2200" dirty="0">
                <a:latin typeface="黑体" pitchFamily="49" charset="-122"/>
                <a:ea typeface="黑体" pitchFamily="49" charset="-122"/>
              </a:rPr>
              <a:t>的图形图像格式主要有以下几种。</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1</a:t>
            </a:r>
            <a:r>
              <a:rPr lang="zh-CN" altLang="en-US" sz="2200" dirty="0">
                <a:latin typeface="黑体" pitchFamily="49" charset="-122"/>
                <a:ea typeface="黑体" pitchFamily="49" charset="-122"/>
              </a:rPr>
              <a:t>．BMP格式</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BMP</a:t>
            </a:r>
            <a:r>
              <a:rPr lang="zh-CN" altLang="en-US" sz="2200" dirty="0">
                <a:latin typeface="黑体" pitchFamily="49" charset="-122"/>
                <a:ea typeface="黑体" pitchFamily="49" charset="-122"/>
              </a:rPr>
              <a:t>是Windows兼容计算机系统的标准图像格式。彩色图像存储为BMP格式时，每一个像素所占的位数可以是1位、4位、8位或32位，相对应的颜色数也从黑白一直到真彩色。</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．JPEG格式</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JPEG</a:t>
            </a:r>
            <a:r>
              <a:rPr lang="zh-CN" altLang="en-US" sz="2200" dirty="0">
                <a:latin typeface="黑体" pitchFamily="49" charset="-122"/>
                <a:ea typeface="黑体" pitchFamily="49" charset="-122"/>
              </a:rPr>
              <a:t>（Joint Photographic Experts Group）是一种有损可调压缩格式，简写为JPG格式。文件所占磁盘较小，适用于要处理大量图像的场合，是Internet上支持的主要图像格式之一。</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3</a:t>
            </a:r>
            <a:r>
              <a:rPr lang="zh-CN" altLang="en-US" sz="2200" dirty="0">
                <a:latin typeface="黑体" pitchFamily="49" charset="-122"/>
                <a:ea typeface="黑体" pitchFamily="49" charset="-122"/>
              </a:rPr>
              <a:t>．GIF格式</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GIF</a:t>
            </a:r>
            <a:r>
              <a:rPr lang="zh-CN" altLang="en-US" sz="2200" dirty="0">
                <a:latin typeface="黑体" pitchFamily="49" charset="-122"/>
                <a:ea typeface="黑体" pitchFamily="49" charset="-122"/>
              </a:rPr>
              <a:t>（Graphics Interchange Format，图形交换格式）文件可以极大地节省存储空间，常常用于保存作为网页数据传输的图像文件。GIF格式文件的最大缺点是最多只能处理256种色彩，但GIF格式支持透明背景，也是Internet上支持的主要图像格式之一，另外GIF格式支持动画。</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4</a:t>
            </a:r>
            <a:r>
              <a:rPr lang="zh-CN" altLang="en-US" sz="2200" dirty="0">
                <a:latin typeface="黑体" pitchFamily="49" charset="-122"/>
                <a:ea typeface="黑体" pitchFamily="49" charset="-122"/>
              </a:rPr>
              <a:t>．TIFF格式</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TIFF</a:t>
            </a:r>
            <a:r>
              <a:rPr lang="zh-CN" altLang="en-US" sz="2200" dirty="0">
                <a:latin typeface="黑体" pitchFamily="49" charset="-122"/>
                <a:ea typeface="黑体" pitchFamily="49" charset="-122"/>
              </a:rPr>
              <a:t>(Tagged Image File Format)格式便于各种图像软件之间的图像数据交换，是一种多变的图像文件格式，用于扫描仪和桌面出版物。</a:t>
            </a:r>
          </a:p>
        </p:txBody>
      </p:sp>
      <p:sp>
        <p:nvSpPr>
          <p:cNvPr id="287747" name="Rectangle 3"/>
          <p:cNvSpPr>
            <a:spLocks noChangeArrowheads="1"/>
          </p:cNvSpPr>
          <p:nvPr/>
        </p:nvSpPr>
        <p:spPr bwMode="auto">
          <a:xfrm>
            <a:off x="95250" y="260350"/>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3</a:t>
            </a:r>
            <a:r>
              <a:rPr lang="zh-CN" altLang="en-US" sz="2400" dirty="0">
                <a:latin typeface="黑体" pitchFamily="49" charset="-122"/>
                <a:ea typeface="黑体" pitchFamily="49" charset="-122"/>
              </a:rPr>
              <a:t>.2  常见图形图像的基本知识</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Text Box 2"/>
          <p:cNvSpPr txBox="1">
            <a:spLocks noChangeArrowheads="1"/>
          </p:cNvSpPr>
          <p:nvPr/>
        </p:nvSpPr>
        <p:spPr bwMode="auto">
          <a:xfrm>
            <a:off x="85725" y="116632"/>
            <a:ext cx="89979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5</a:t>
            </a:r>
            <a:r>
              <a:rPr lang="zh-CN" altLang="en-US" sz="2200" dirty="0">
                <a:latin typeface="Arial" pitchFamily="34" charset="0"/>
                <a:ea typeface="黑体" pitchFamily="49" charset="-122"/>
              </a:rPr>
              <a:t>．PNG格式</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PNG</a:t>
            </a:r>
            <a:r>
              <a:rPr lang="zh-CN" altLang="en-US" sz="2200" dirty="0">
                <a:latin typeface="Arial" pitchFamily="34" charset="0"/>
                <a:ea typeface="黑体" pitchFamily="49" charset="-122"/>
              </a:rPr>
              <a:t>（Portable Network Graphic，便携式网络图片，读成“ping”）是20世纪90年代中期开始由Netscape公司开发的图像文件存储格式，其目的是企图代替GIF和TIFF文件格式，可用于网络图像的传输。</a:t>
            </a:r>
          </a:p>
        </p:txBody>
      </p:sp>
      <p:sp>
        <p:nvSpPr>
          <p:cNvPr id="288771" name="Rectangle 3"/>
          <p:cNvSpPr>
            <a:spLocks noChangeArrowheads="1"/>
          </p:cNvSpPr>
          <p:nvPr/>
        </p:nvSpPr>
        <p:spPr bwMode="auto">
          <a:xfrm>
            <a:off x="85725" y="5080617"/>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pt-BR" altLang="en-US" sz="2400" dirty="0" smtClean="0">
                <a:latin typeface="Arial" pitchFamily="34" charset="0"/>
                <a:ea typeface="黑体" pitchFamily="49" charset="-122"/>
              </a:rPr>
              <a:t>7.4.1  </a:t>
            </a:r>
            <a:r>
              <a:rPr lang="pt-BR" altLang="en-US" sz="2400" dirty="0">
                <a:latin typeface="Arial" pitchFamily="34" charset="0"/>
                <a:ea typeface="黑体" pitchFamily="49" charset="-122"/>
              </a:rPr>
              <a:t>CorelDRAW</a:t>
            </a:r>
            <a:r>
              <a:rPr lang="zh-CN" altLang="en-US" sz="2400" dirty="0">
                <a:latin typeface="Arial" pitchFamily="34" charset="0"/>
                <a:ea typeface="黑体" pitchFamily="49" charset="-122"/>
              </a:rPr>
              <a:t>使用简介  略</a:t>
            </a:r>
          </a:p>
        </p:txBody>
      </p:sp>
      <p:sp>
        <p:nvSpPr>
          <p:cNvPr id="288772" name="Rectangle 4"/>
          <p:cNvSpPr>
            <a:spLocks noChangeArrowheads="1"/>
          </p:cNvSpPr>
          <p:nvPr/>
        </p:nvSpPr>
        <p:spPr bwMode="auto">
          <a:xfrm>
            <a:off x="85725" y="1617306"/>
            <a:ext cx="89979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Arial" pitchFamily="34" charset="0"/>
                <a:ea typeface="黑体" pitchFamily="49" charset="-122"/>
              </a:rPr>
              <a:t>7.</a:t>
            </a:r>
            <a:r>
              <a:rPr lang="zh-CN" altLang="en-US" sz="2600" dirty="0" smtClean="0">
                <a:latin typeface="Arial" pitchFamily="34" charset="0"/>
                <a:ea typeface="黑体" pitchFamily="49" charset="-122"/>
              </a:rPr>
              <a:t>4  </a:t>
            </a:r>
            <a:r>
              <a:rPr lang="zh-CN" altLang="en-US" sz="2600" dirty="0">
                <a:latin typeface="Arial" pitchFamily="34" charset="0"/>
                <a:ea typeface="黑体" pitchFamily="49" charset="-122"/>
              </a:rPr>
              <a:t>图形图像素材的获取</a:t>
            </a:r>
          </a:p>
        </p:txBody>
      </p:sp>
      <p:sp>
        <p:nvSpPr>
          <p:cNvPr id="288773" name="Text Box 5"/>
          <p:cNvSpPr txBox="1">
            <a:spLocks noChangeArrowheads="1"/>
          </p:cNvSpPr>
          <p:nvPr/>
        </p:nvSpPr>
        <p:spPr bwMode="auto">
          <a:xfrm>
            <a:off x="85725" y="2257555"/>
            <a:ext cx="8997950" cy="2690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主要</a:t>
            </a:r>
            <a:r>
              <a:rPr lang="zh-CN" altLang="en-US" sz="2200" dirty="0">
                <a:latin typeface="Arial" pitchFamily="34" charset="0"/>
                <a:ea typeface="黑体" pitchFamily="49" charset="-122"/>
              </a:rPr>
              <a:t>方法有：使用扫描仪输入图像、利用数码相机采集数字照片、从屏幕上捕捉图像、购买图形图片库等。</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计算机</a:t>
            </a:r>
            <a:r>
              <a:rPr lang="zh-CN" altLang="en-US" sz="2200" dirty="0">
                <a:latin typeface="Arial" pitchFamily="34" charset="0"/>
                <a:ea typeface="黑体" pitchFamily="49" charset="-122"/>
              </a:rPr>
              <a:t>图形绘制和图像处理这两类软件大都既可以处理位图图像，又可以手工绘制图形，但侧重点不同。常用的图形绘制软件有Windows操作系统“附件”程序中的“画图”工具、CorelDRAW、Macromedia Freehand和Illustrator等；图形图像处理软件包括Adobe Photoshop、Corel PhotoPaint、Ulead PhotoImpact、PaintShop等；常用的屏幕抓图工具软件的HyperSnap-DX、SnagIt和红蜻蜓抓图精灵(RdfSnap)等。</a:t>
            </a:r>
          </a:p>
        </p:txBody>
      </p:sp>
      <p:sp>
        <p:nvSpPr>
          <p:cNvPr id="288774" name="Rectangle 6"/>
          <p:cNvSpPr>
            <a:spLocks noChangeArrowheads="1"/>
          </p:cNvSpPr>
          <p:nvPr/>
        </p:nvSpPr>
        <p:spPr bwMode="auto">
          <a:xfrm>
            <a:off x="85725" y="5647841"/>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pt-BR" altLang="en-US" sz="2400" dirty="0" smtClean="0">
                <a:latin typeface="Arial" pitchFamily="34" charset="0"/>
                <a:ea typeface="黑体" pitchFamily="49" charset="-122"/>
              </a:rPr>
              <a:t>7.4.2  </a:t>
            </a:r>
            <a:r>
              <a:rPr lang="pt-BR" altLang="en-US" sz="2400" dirty="0">
                <a:latin typeface="Arial" pitchFamily="34" charset="0"/>
                <a:ea typeface="黑体" pitchFamily="49" charset="-122"/>
              </a:rPr>
              <a:t>Adobe Photoshop</a:t>
            </a:r>
            <a:r>
              <a:rPr lang="zh-CN" altLang="en-US" sz="2400" dirty="0">
                <a:latin typeface="Arial" pitchFamily="34" charset="0"/>
                <a:ea typeface="黑体" pitchFamily="49" charset="-122"/>
              </a:rPr>
              <a:t>使用简介</a:t>
            </a:r>
            <a:r>
              <a:rPr lang="pt-BR" altLang="en-US" sz="2400" dirty="0">
                <a:latin typeface="Arial" pitchFamily="34" charset="0"/>
                <a:ea typeface="黑体" pitchFamily="49" charset="-122"/>
              </a:rPr>
              <a:t>  </a:t>
            </a:r>
            <a:r>
              <a:rPr lang="zh-CN" altLang="en-US" sz="2400" dirty="0">
                <a:latin typeface="Arial" pitchFamily="34" charset="0"/>
                <a:ea typeface="黑体" pitchFamily="49" charset="-122"/>
              </a:rPr>
              <a:t>略</a:t>
            </a:r>
          </a:p>
          <a:p>
            <a:pPr eaLnBrk="1" hangingPunct="1"/>
            <a:endParaRPr lang="zh-CN" altLang="en-US" sz="2400" dirty="0">
              <a:latin typeface="Arial" pitchFamily="34" charset="0"/>
              <a:ea typeface="黑体" pitchFamily="49" charset="-122"/>
            </a:endParaRPr>
          </a:p>
        </p:txBody>
      </p:sp>
      <p:sp>
        <p:nvSpPr>
          <p:cNvPr id="288775" name="Rectangle 7"/>
          <p:cNvSpPr>
            <a:spLocks noChangeArrowheads="1"/>
          </p:cNvSpPr>
          <p:nvPr/>
        </p:nvSpPr>
        <p:spPr bwMode="auto">
          <a:xfrm>
            <a:off x="85725" y="6215063"/>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pt-BR" altLang="en-US" sz="2400" dirty="0" smtClean="0">
                <a:latin typeface="Arial" pitchFamily="34" charset="0"/>
                <a:ea typeface="黑体" pitchFamily="49" charset="-122"/>
              </a:rPr>
              <a:t>7.4.3  </a:t>
            </a:r>
            <a:r>
              <a:rPr lang="pt-BR" altLang="en-US" sz="2400" dirty="0">
                <a:latin typeface="Arial" pitchFamily="34" charset="0"/>
                <a:ea typeface="黑体" pitchFamily="49" charset="-122"/>
              </a:rPr>
              <a:t>SnagIt</a:t>
            </a:r>
            <a:r>
              <a:rPr lang="zh-CN" altLang="en-US" sz="2400" dirty="0">
                <a:latin typeface="Arial" pitchFamily="34" charset="0"/>
                <a:ea typeface="黑体" pitchFamily="49" charset="-122"/>
              </a:rPr>
              <a:t>使用简介  略</a:t>
            </a: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85725" y="594171"/>
            <a:ext cx="5638403" cy="110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7-1】 </a:t>
            </a:r>
            <a:r>
              <a:rPr lang="zh-CN" altLang="en-US" sz="2200" dirty="0">
                <a:latin typeface="Arial" pitchFamily="34" charset="0"/>
                <a:ea typeface="黑体" pitchFamily="49" charset="-122"/>
              </a:rPr>
              <a:t>使用</a:t>
            </a:r>
            <a:r>
              <a:rPr lang="en-US" altLang="zh-CN" sz="2200" dirty="0" err="1">
                <a:latin typeface="Arial" pitchFamily="34" charset="0"/>
                <a:ea typeface="黑体" pitchFamily="49" charset="-122"/>
              </a:rPr>
              <a:t>CorelDRAW</a:t>
            </a:r>
            <a:r>
              <a:rPr lang="zh-CN" altLang="en-US" sz="2200" dirty="0">
                <a:latin typeface="Arial" pitchFamily="34" charset="0"/>
                <a:ea typeface="黑体" pitchFamily="49" charset="-122"/>
              </a:rPr>
              <a:t>制作一个足球，其效果如图</a:t>
            </a:r>
            <a:r>
              <a:rPr lang="en-US" altLang="zh-CN" sz="2200" dirty="0">
                <a:latin typeface="Arial" pitchFamily="34" charset="0"/>
                <a:ea typeface="黑体" pitchFamily="49" charset="-122"/>
              </a:rPr>
              <a:t>7-8</a:t>
            </a:r>
            <a:r>
              <a:rPr lang="zh-CN" altLang="en-US" sz="2200" dirty="0">
                <a:latin typeface="Arial" pitchFamily="34" charset="0"/>
                <a:ea typeface="黑体" pitchFamily="49" charset="-122"/>
              </a:rPr>
              <a:t>所示</a:t>
            </a:r>
            <a:r>
              <a:rPr lang="zh-CN" altLang="en-US" sz="2200" dirty="0" smtClean="0">
                <a:latin typeface="Arial" pitchFamily="34" charset="0"/>
                <a:ea typeface="黑体" pitchFamily="49" charset="-122"/>
              </a:rPr>
              <a:t>。</a:t>
            </a:r>
            <a:endParaRPr lang="en-US" altLang="zh-CN" sz="2200" dirty="0" smtClean="0">
              <a:latin typeface="Arial" pitchFamily="34" charset="0"/>
              <a:ea typeface="黑体" pitchFamily="49" charset="-122"/>
            </a:endParaRPr>
          </a:p>
          <a:p>
            <a:r>
              <a:rPr lang="zh-CN" altLang="en-US" sz="2200" dirty="0" smtClean="0">
                <a:latin typeface="Arial" pitchFamily="34" charset="0"/>
                <a:ea typeface="黑体" pitchFamily="49" charset="-122"/>
              </a:rPr>
              <a:t>       操作步骤略。</a:t>
            </a:r>
            <a:endParaRPr lang="zh-CN" altLang="en-US" sz="2200" dirty="0">
              <a:latin typeface="Arial" pitchFamily="34" charset="0"/>
              <a:ea typeface="黑体" pitchFamily="49" charset="-122"/>
            </a:endParaRPr>
          </a:p>
        </p:txBody>
      </p:sp>
      <p:pic>
        <p:nvPicPr>
          <p:cNvPr id="6" name="图片 5"/>
          <p:cNvPicPr/>
          <p:nvPr/>
        </p:nvPicPr>
        <p:blipFill>
          <a:blip r:embed="rId2"/>
          <a:stretch>
            <a:fillRect/>
          </a:stretch>
        </p:blipFill>
        <p:spPr>
          <a:xfrm>
            <a:off x="5724128" y="116632"/>
            <a:ext cx="3143523" cy="2520280"/>
          </a:xfrm>
          <a:prstGeom prst="rect">
            <a:avLst/>
          </a:prstGeom>
        </p:spPr>
      </p:pic>
      <p:sp>
        <p:nvSpPr>
          <p:cNvPr id="7" name="矩形 6"/>
          <p:cNvSpPr/>
          <p:nvPr/>
        </p:nvSpPr>
        <p:spPr>
          <a:xfrm>
            <a:off x="6228185" y="2636912"/>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7-8  </a:t>
            </a:r>
            <a:r>
              <a:rPr lang="zh-CN" altLang="en-US" dirty="0">
                <a:solidFill>
                  <a:srgbClr val="FFFFFF"/>
                </a:solidFill>
                <a:latin typeface="Arial" pitchFamily="34" charset="0"/>
                <a:ea typeface="黑体" pitchFamily="49" charset="-122"/>
              </a:rPr>
              <a:t>绘制的足球最终效果图</a:t>
            </a:r>
          </a:p>
        </p:txBody>
      </p:sp>
      <p:sp>
        <p:nvSpPr>
          <p:cNvPr id="8" name="Text Box 5"/>
          <p:cNvSpPr txBox="1">
            <a:spLocks noChangeArrowheads="1"/>
          </p:cNvSpPr>
          <p:nvPr/>
        </p:nvSpPr>
        <p:spPr bwMode="auto">
          <a:xfrm>
            <a:off x="85725" y="2754411"/>
            <a:ext cx="5638403" cy="110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7-2】 </a:t>
            </a:r>
            <a:r>
              <a:rPr lang="zh-CN" altLang="en-US" sz="2200" dirty="0">
                <a:latin typeface="Arial" pitchFamily="34" charset="0"/>
                <a:ea typeface="黑体" pitchFamily="49" charset="-122"/>
              </a:rPr>
              <a:t>在</a:t>
            </a:r>
            <a:r>
              <a:rPr lang="en-US" altLang="zh-CN" sz="2200" dirty="0">
                <a:latin typeface="Arial" pitchFamily="34" charset="0"/>
                <a:ea typeface="黑体" pitchFamily="49" charset="-122"/>
              </a:rPr>
              <a:t>Photoshop</a:t>
            </a:r>
            <a:r>
              <a:rPr lang="zh-CN" altLang="en-US" sz="2200" dirty="0">
                <a:latin typeface="Arial" pitchFamily="34" charset="0"/>
                <a:ea typeface="黑体" pitchFamily="49" charset="-122"/>
              </a:rPr>
              <a:t>中，为图片部分图形添加聚光灯效果，如图</a:t>
            </a:r>
            <a:r>
              <a:rPr lang="en-US" altLang="zh-CN" sz="2200" dirty="0">
                <a:latin typeface="Arial" pitchFamily="34" charset="0"/>
                <a:ea typeface="黑体" pitchFamily="49" charset="-122"/>
              </a:rPr>
              <a:t>7-20</a:t>
            </a:r>
            <a:r>
              <a:rPr lang="zh-CN" altLang="en-US" sz="2200" dirty="0">
                <a:latin typeface="Arial" pitchFamily="34" charset="0"/>
                <a:ea typeface="黑体" pitchFamily="49" charset="-122"/>
              </a:rPr>
              <a:t>所示</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a:p>
            <a:r>
              <a:rPr lang="zh-CN" altLang="en-US" sz="2200" dirty="0" smtClean="0">
                <a:latin typeface="Arial" pitchFamily="34" charset="0"/>
                <a:ea typeface="黑体" pitchFamily="49" charset="-122"/>
              </a:rPr>
              <a:t>       操作步骤略。</a:t>
            </a:r>
            <a:endParaRPr lang="zh-CN" altLang="en-US" sz="2200" dirty="0">
              <a:latin typeface="Arial" pitchFamily="34" charset="0"/>
              <a:ea typeface="黑体" pitchFamily="49" charset="-122"/>
            </a:endParaRPr>
          </a:p>
        </p:txBody>
      </p:sp>
      <p:sp>
        <p:nvSpPr>
          <p:cNvPr id="9" name="矩形 8"/>
          <p:cNvSpPr/>
          <p:nvPr/>
        </p:nvSpPr>
        <p:spPr>
          <a:xfrm>
            <a:off x="6228185" y="6141727"/>
            <a:ext cx="1159292"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(b)</a:t>
            </a:r>
            <a:r>
              <a:rPr lang="zh-CN" altLang="en-US" dirty="0">
                <a:solidFill>
                  <a:srgbClr val="FFFFFF"/>
                </a:solidFill>
                <a:latin typeface="Arial" pitchFamily="34" charset="0"/>
                <a:ea typeface="黑体" pitchFamily="49" charset="-122"/>
              </a:rPr>
              <a:t>修改后</a:t>
            </a:r>
          </a:p>
        </p:txBody>
      </p:sp>
      <p:sp>
        <p:nvSpPr>
          <p:cNvPr id="10" name="矩形 9"/>
          <p:cNvSpPr/>
          <p:nvPr/>
        </p:nvSpPr>
        <p:spPr>
          <a:xfrm>
            <a:off x="611560" y="4713025"/>
            <a:ext cx="1159292" cy="369332"/>
          </a:xfrm>
          <a:prstGeom prst="rect">
            <a:avLst/>
          </a:prstGeom>
        </p:spPr>
        <p:txBody>
          <a:bodyPr wrap="none">
            <a:spAutoFit/>
          </a:bodyPr>
          <a:lstStyle/>
          <a:p>
            <a:pPr lvl="0"/>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修改前</a:t>
            </a:r>
          </a:p>
        </p:txBody>
      </p:sp>
      <p:sp>
        <p:nvSpPr>
          <p:cNvPr id="11" name="矩形 10"/>
          <p:cNvSpPr/>
          <p:nvPr/>
        </p:nvSpPr>
        <p:spPr>
          <a:xfrm>
            <a:off x="2339752" y="6175116"/>
            <a:ext cx="3528392"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7-20  </a:t>
            </a:r>
            <a:r>
              <a:rPr lang="zh-CN" altLang="en-US" dirty="0">
                <a:solidFill>
                  <a:srgbClr val="FFFFFF"/>
                </a:solidFill>
                <a:latin typeface="Arial" pitchFamily="34" charset="0"/>
                <a:ea typeface="黑体" pitchFamily="49" charset="-122"/>
              </a:rPr>
              <a:t>图片处理前后的效果图</a:t>
            </a:r>
            <a:endParaRPr lang="zh-CN" altLang="en-US" dirty="0"/>
          </a:p>
        </p:txBody>
      </p:sp>
      <p:pic>
        <p:nvPicPr>
          <p:cNvPr id="12" name="图片 11"/>
          <p:cNvPicPr/>
          <p:nvPr/>
        </p:nvPicPr>
        <p:blipFill>
          <a:blip r:embed="rId3"/>
          <a:stretch>
            <a:fillRect/>
          </a:stretch>
        </p:blipFill>
        <p:spPr>
          <a:xfrm>
            <a:off x="1931694" y="3961764"/>
            <a:ext cx="2903645" cy="2070442"/>
          </a:xfrm>
          <a:prstGeom prst="rect">
            <a:avLst/>
          </a:prstGeom>
        </p:spPr>
      </p:pic>
      <p:pic>
        <p:nvPicPr>
          <p:cNvPr id="13" name="图片 12"/>
          <p:cNvPicPr/>
          <p:nvPr/>
        </p:nvPicPr>
        <p:blipFill>
          <a:blip r:embed="rId4"/>
          <a:stretch>
            <a:fillRect/>
          </a:stretch>
        </p:blipFill>
        <p:spPr>
          <a:xfrm>
            <a:off x="5148064" y="3943071"/>
            <a:ext cx="2911133" cy="2070442"/>
          </a:xfrm>
          <a:prstGeom prst="rect">
            <a:avLst/>
          </a:prstGeom>
        </p:spPr>
      </p:pic>
    </p:spTree>
    <p:extLst>
      <p:ext uri="{BB962C8B-B14F-4D97-AF65-F5344CB8AC3E}">
        <p14:creationId xmlns:p14="http://schemas.microsoft.com/office/powerpoint/2010/main" val="3909081341"/>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Text Box 2"/>
          <p:cNvSpPr txBox="1">
            <a:spLocks noChangeArrowheads="1"/>
          </p:cNvSpPr>
          <p:nvPr/>
        </p:nvSpPr>
        <p:spPr bwMode="auto">
          <a:xfrm>
            <a:off x="95250" y="819150"/>
            <a:ext cx="8997950" cy="449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分为</a:t>
            </a:r>
            <a:r>
              <a:rPr lang="zh-CN" altLang="en-US" sz="2200" dirty="0">
                <a:latin typeface="黑体" pitchFamily="49" charset="-122"/>
                <a:ea typeface="黑体" pitchFamily="49" charset="-122"/>
              </a:rPr>
              <a:t>音乐和语音两种。音乐主要用于背景声音，语音用于解说。</a:t>
            </a:r>
          </a:p>
        </p:txBody>
      </p:sp>
      <p:sp>
        <p:nvSpPr>
          <p:cNvPr id="289795" name="Rectangle 3"/>
          <p:cNvSpPr>
            <a:spLocks noChangeArrowheads="1"/>
          </p:cNvSpPr>
          <p:nvPr/>
        </p:nvSpPr>
        <p:spPr bwMode="auto">
          <a:xfrm>
            <a:off x="95250" y="1268760"/>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5</a:t>
            </a:r>
            <a:r>
              <a:rPr lang="zh-CN" altLang="en-US" sz="2400" dirty="0">
                <a:latin typeface="黑体" pitchFamily="49" charset="-122"/>
                <a:ea typeface="黑体" pitchFamily="49" charset="-122"/>
              </a:rPr>
              <a:t>.1  基本知识</a:t>
            </a:r>
          </a:p>
        </p:txBody>
      </p:sp>
      <p:sp>
        <p:nvSpPr>
          <p:cNvPr id="289796" name="Rectangle 4"/>
          <p:cNvSpPr>
            <a:spLocks noChangeArrowheads="1"/>
          </p:cNvSpPr>
          <p:nvPr/>
        </p:nvSpPr>
        <p:spPr bwMode="auto">
          <a:xfrm>
            <a:off x="95250" y="231775"/>
            <a:ext cx="89979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7.</a:t>
            </a:r>
            <a:r>
              <a:rPr lang="zh-CN" altLang="en-US" sz="2600" dirty="0" smtClean="0">
                <a:latin typeface="黑体" pitchFamily="49" charset="-122"/>
                <a:ea typeface="黑体" pitchFamily="49" charset="-122"/>
              </a:rPr>
              <a:t>5</a:t>
            </a:r>
            <a:r>
              <a:rPr lang="zh-CN" altLang="en-US" sz="2600" dirty="0">
                <a:latin typeface="黑体" pitchFamily="49" charset="-122"/>
                <a:ea typeface="黑体" pitchFamily="49" charset="-122"/>
              </a:rPr>
              <a:t>音频素材采集处理</a:t>
            </a:r>
          </a:p>
        </p:txBody>
      </p:sp>
      <p:sp>
        <p:nvSpPr>
          <p:cNvPr id="289797" name="Text Box 5"/>
          <p:cNvSpPr txBox="1">
            <a:spLocks noChangeArrowheads="1"/>
          </p:cNvSpPr>
          <p:nvPr/>
        </p:nvSpPr>
        <p:spPr bwMode="auto">
          <a:xfrm>
            <a:off x="95250" y="1783110"/>
            <a:ext cx="8997950" cy="474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1</a:t>
            </a:r>
            <a:r>
              <a:rPr lang="zh-CN" altLang="en-US" sz="2200" dirty="0">
                <a:latin typeface="黑体" pitchFamily="49" charset="-122"/>
                <a:ea typeface="黑体" pitchFamily="49" charset="-122"/>
              </a:rPr>
              <a:t>．音频数字化</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两</a:t>
            </a:r>
            <a:r>
              <a:rPr lang="zh-CN" altLang="en-US" sz="2200" dirty="0">
                <a:latin typeface="黑体" pitchFamily="49" charset="-122"/>
                <a:ea typeface="黑体" pitchFamily="49" charset="-122"/>
              </a:rPr>
              <a:t>个概念：</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1）分贝（dB）。声波振幅的度量单位，以人耳所能听到的最静的声音为1dB，会造成人耳听觉损伤的最大声音为100dB。人们正常语音交谈大约为20dB。</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2）频率（Hz）。人们能感知的声音音高，人耳能够感知的最高声音频率为20kHz。</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将</a:t>
            </a:r>
            <a:r>
              <a:rPr lang="zh-CN" altLang="en-US" sz="2200" dirty="0">
                <a:latin typeface="黑体" pitchFamily="49" charset="-122"/>
                <a:ea typeface="黑体" pitchFamily="49" charset="-122"/>
              </a:rPr>
              <a:t>音频数字化（Digital），其实就是将声音数字化。数字化的最大好处是资料传输与保存的不易失真。</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．波形音频</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波形</a:t>
            </a:r>
            <a:r>
              <a:rPr lang="zh-CN" altLang="en-US" sz="2200" dirty="0">
                <a:latin typeface="黑体" pitchFamily="49" charset="-122"/>
                <a:ea typeface="黑体" pitchFamily="49" charset="-122"/>
              </a:rPr>
              <a:t>音频是计算机中处理声音最直接、最简便的方式。由多媒体计算机中的声卡对麦克风、CD等音源的声音信号进行采样，量化处理后以文件形式存储到硬盘上，声音重放时，声卡将声音文件中的数字音频信号还原为模拟信号，经过混音器混合后，输出到扬声器。</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0"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1"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Text Box 2"/>
          <p:cNvSpPr txBox="1">
            <a:spLocks noChangeArrowheads="1"/>
          </p:cNvSpPr>
          <p:nvPr/>
        </p:nvSpPr>
        <p:spPr bwMode="auto">
          <a:xfrm>
            <a:off x="95250" y="260350"/>
            <a:ext cx="8997950"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3．乐器数字接口MIDI</a:t>
            </a:r>
          </a:p>
          <a:p>
            <a:r>
              <a:rPr lang="zh-CN" altLang="en-US" sz="2200" dirty="0">
                <a:latin typeface="Arial" pitchFamily="34" charset="0"/>
                <a:ea typeface="黑体" pitchFamily="49" charset="-122"/>
              </a:rPr>
              <a:t>        MIDI是Musical Instrument Digital Interface的简称，意为音乐设备数字接口。它是一种电子乐器之间以及电子乐器与电脑之间的统一交流协议。很多流行的游戏、娱乐软件中都有不少以MID、RMI为扩展名的MIDI格式音乐文件。</a:t>
            </a:r>
          </a:p>
        </p:txBody>
      </p:sp>
      <p:sp>
        <p:nvSpPr>
          <p:cNvPr id="290819" name="Text Box 3"/>
          <p:cNvSpPr txBox="1">
            <a:spLocks noChangeArrowheads="1"/>
          </p:cNvSpPr>
          <p:nvPr/>
        </p:nvSpPr>
        <p:spPr bwMode="auto">
          <a:xfrm>
            <a:off x="95250" y="2492375"/>
            <a:ext cx="8997950"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a:latin typeface="Arial" pitchFamily="34" charset="0"/>
                <a:ea typeface="黑体" pitchFamily="49" charset="-122"/>
              </a:rPr>
              <a:t>        1．WAV格式</a:t>
            </a:r>
          </a:p>
          <a:p>
            <a:r>
              <a:rPr lang="zh-CN" altLang="en-US" sz="2200">
                <a:latin typeface="Arial" pitchFamily="34" charset="0"/>
                <a:ea typeface="黑体" pitchFamily="49" charset="-122"/>
              </a:rPr>
              <a:t>        是微软公司开发的一种声音文件格式或叫波形声音文件，但WAV格式对存储空间需求太大不便于交流和传播。 WAV格式被Windows平台及其应用程序广泛支持。</a:t>
            </a:r>
          </a:p>
          <a:p>
            <a:r>
              <a:rPr lang="zh-CN" altLang="en-US" sz="2200">
                <a:latin typeface="Arial" pitchFamily="34" charset="0"/>
                <a:ea typeface="黑体" pitchFamily="49" charset="-122"/>
              </a:rPr>
              <a:t>        2．MIDI</a:t>
            </a:r>
          </a:p>
          <a:p>
            <a:r>
              <a:rPr lang="zh-CN" altLang="en-US" sz="2200">
                <a:latin typeface="Arial" pitchFamily="34" charset="0"/>
                <a:ea typeface="黑体" pitchFamily="49" charset="-122"/>
              </a:rPr>
              <a:t>        是Musical Instrument Digital Interface的缩写，又称作乐器数字接口。它定义了计算机音乐程序、数字合成器及其他电子设备交换音乐信号的方式，规定了不同厂家的电子乐器与计算机连接的电缆和硬件及设备之间数据传输的协议，可以模拟多种乐器的声音。</a:t>
            </a:r>
          </a:p>
          <a:p>
            <a:r>
              <a:rPr lang="zh-CN" altLang="en-US" sz="2200">
                <a:latin typeface="Arial" pitchFamily="34" charset="0"/>
                <a:ea typeface="黑体" pitchFamily="49" charset="-122"/>
              </a:rPr>
              <a:t>        3．MP3</a:t>
            </a:r>
          </a:p>
          <a:p>
            <a:r>
              <a:rPr lang="zh-CN" altLang="en-US" sz="2200">
                <a:latin typeface="Arial" pitchFamily="34" charset="0"/>
                <a:ea typeface="黑体" pitchFamily="49" charset="-122"/>
              </a:rPr>
              <a:t>        全称是MPEG Audio Layer3，能够以高音质、低采样率对数字音频文件进行压缩。</a:t>
            </a:r>
          </a:p>
        </p:txBody>
      </p:sp>
      <p:sp>
        <p:nvSpPr>
          <p:cNvPr id="290820" name="Rectangle 4"/>
          <p:cNvSpPr>
            <a:spLocks noChangeArrowheads="1"/>
          </p:cNvSpPr>
          <p:nvPr/>
        </p:nvSpPr>
        <p:spPr bwMode="auto">
          <a:xfrm>
            <a:off x="95250" y="2057400"/>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Arial" pitchFamily="34" charset="0"/>
                <a:ea typeface="黑体" pitchFamily="49" charset="-122"/>
              </a:rPr>
              <a:t>7.</a:t>
            </a:r>
            <a:r>
              <a:rPr lang="zh-CN" altLang="en-US" sz="2400" dirty="0" smtClean="0">
                <a:latin typeface="Arial" pitchFamily="34" charset="0"/>
                <a:ea typeface="黑体" pitchFamily="49" charset="-122"/>
              </a:rPr>
              <a:t>5</a:t>
            </a:r>
            <a:r>
              <a:rPr lang="zh-CN" altLang="en-US" sz="2400" dirty="0">
                <a:latin typeface="Arial" pitchFamily="34" charset="0"/>
                <a:ea typeface="黑体" pitchFamily="49" charset="-122"/>
              </a:rPr>
              <a:t>.2  音频文件格式</a:t>
            </a: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Text Box 2"/>
          <p:cNvSpPr txBox="1">
            <a:spLocks noChangeArrowheads="1"/>
          </p:cNvSpPr>
          <p:nvPr/>
        </p:nvSpPr>
        <p:spPr bwMode="auto">
          <a:xfrm>
            <a:off x="95250" y="260350"/>
            <a:ext cx="8997950" cy="4506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4．WMA</a:t>
            </a:r>
          </a:p>
          <a:p>
            <a:r>
              <a:rPr lang="zh-CN" altLang="en-US" sz="2200" dirty="0">
                <a:latin typeface="Arial" pitchFamily="34" charset="0"/>
                <a:ea typeface="黑体" pitchFamily="49" charset="-122"/>
              </a:rPr>
              <a:t>        WMA（Windows Media Audio）是微软在互联网音频、视频领域的力作。WMA格式是以减少数据流量但保持音质的方法来达到更高的压缩率，其压缩率一般可以达到1:18。此外，WMA还可以通过DRM（Digital Rights Management）方案加入防止拷贝，或者加入限制播放时间和播放次数，甚至是播放机器的限制，可有力地防止盗版。</a:t>
            </a:r>
          </a:p>
          <a:p>
            <a:r>
              <a:rPr lang="zh-CN" altLang="en-US" sz="2200" dirty="0">
                <a:latin typeface="Arial" pitchFamily="34" charset="0"/>
                <a:ea typeface="黑体" pitchFamily="49" charset="-122"/>
              </a:rPr>
              <a:t>        5．MP4</a:t>
            </a:r>
          </a:p>
          <a:p>
            <a:r>
              <a:rPr lang="zh-CN" altLang="en-US" sz="2200" dirty="0">
                <a:latin typeface="Arial" pitchFamily="34" charset="0"/>
                <a:ea typeface="黑体" pitchFamily="49" charset="-122"/>
              </a:rPr>
              <a:t>        采用的是美国电话电报公司（AT&amp;T）所研发的以“知觉编码”为关键技术的a2b音乐压缩技术。MP4的压缩比达到了1:15，体积较MP3更小，音质没有下降。不过因为只有特定的用户才能播放这种文件，因此其流传与MP3相比差距甚远。</a:t>
            </a:r>
          </a:p>
          <a:p>
            <a:r>
              <a:rPr lang="zh-CN" altLang="en-US" sz="2200" dirty="0">
                <a:latin typeface="Arial" pitchFamily="34" charset="0"/>
                <a:ea typeface="黑体" pitchFamily="49" charset="-122"/>
              </a:rPr>
              <a:t>        还有QuickTime（Apple公司推出）、RealAudio（RealNetworks公司）、CDA、MP3Pro、SACD即SuperAudio CD等音频格式文件。</a:t>
            </a:r>
          </a:p>
        </p:txBody>
      </p:sp>
      <p:sp>
        <p:nvSpPr>
          <p:cNvPr id="291843" name="Rectangle 3"/>
          <p:cNvSpPr>
            <a:spLocks noChangeArrowheads="1"/>
          </p:cNvSpPr>
          <p:nvPr/>
        </p:nvSpPr>
        <p:spPr bwMode="auto">
          <a:xfrm>
            <a:off x="95250" y="4830763"/>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Arial" pitchFamily="34" charset="0"/>
                <a:ea typeface="黑体" pitchFamily="49" charset="-122"/>
              </a:rPr>
              <a:t>7.5.3  </a:t>
            </a:r>
            <a:r>
              <a:rPr lang="en-US" sz="2400" dirty="0" err="1">
                <a:latin typeface="Arial" pitchFamily="34" charset="0"/>
                <a:ea typeface="黑体" pitchFamily="49" charset="-122"/>
              </a:rPr>
              <a:t>音频媒体素材的收集和创作</a:t>
            </a:r>
            <a:endParaRPr lang="zh-CN" altLang="en-US" sz="2400" dirty="0">
              <a:latin typeface="Arial" pitchFamily="34" charset="0"/>
              <a:ea typeface="黑体" pitchFamily="49" charset="-122"/>
            </a:endParaRPr>
          </a:p>
        </p:txBody>
      </p:sp>
      <p:sp>
        <p:nvSpPr>
          <p:cNvPr id="291844" name="Text Box 4"/>
          <p:cNvSpPr txBox="1">
            <a:spLocks noChangeArrowheads="1"/>
          </p:cNvSpPr>
          <p:nvPr/>
        </p:nvSpPr>
        <p:spPr bwMode="auto">
          <a:xfrm>
            <a:off x="95250" y="5330825"/>
            <a:ext cx="8997950" cy="1338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a:latin typeface="Arial" pitchFamily="34" charset="0"/>
                <a:ea typeface="黑体" pitchFamily="49" charset="-122"/>
              </a:rPr>
              <a:t>        1．MIDI音乐的采集</a:t>
            </a:r>
          </a:p>
          <a:p>
            <a:r>
              <a:rPr lang="zh-CN" altLang="en-US" sz="2200">
                <a:latin typeface="Arial" pitchFamily="34" charset="0"/>
                <a:ea typeface="黑体" pitchFamily="49" charset="-122"/>
              </a:rPr>
              <a:t>          （1）以MIDI硬件设备为主的MIDI创作通过将专用的MIDI键盘或电子乐器的键盘连接到多媒体计算机的声卡上，采集键盘演奏的MIDI信息，形成MIDI音乐文件。</a:t>
            </a: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2"/>
          <p:cNvSpPr txBox="1">
            <a:spLocks noChangeArrowheads="1"/>
          </p:cNvSpPr>
          <p:nvPr/>
        </p:nvSpPr>
        <p:spPr bwMode="auto">
          <a:xfrm>
            <a:off x="95250" y="188640"/>
            <a:ext cx="8997950"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Arial" pitchFamily="34" charset="0"/>
                <a:ea typeface="黑体" pitchFamily="49" charset="-122"/>
              </a:rPr>
              <a:t>        （2）以MIDI制作软件为主的MIDI创作。通过专用的MIDI音乐序列器软件在多媒体计算机中创作MIDI音乐。</a:t>
            </a:r>
          </a:p>
          <a:p>
            <a:r>
              <a:rPr lang="zh-CN" altLang="en-US" sz="2100" dirty="0">
                <a:latin typeface="Arial" pitchFamily="34" charset="0"/>
                <a:ea typeface="黑体" pitchFamily="49" charset="-122"/>
              </a:rPr>
              <a:t>        （3）收集免费的MIDI资源或购买现成的MIDI作品。</a:t>
            </a:r>
          </a:p>
          <a:p>
            <a:r>
              <a:rPr lang="zh-CN" altLang="en-US" sz="2100" dirty="0">
                <a:latin typeface="Arial" pitchFamily="34" charset="0"/>
                <a:ea typeface="黑体" pitchFamily="49" charset="-122"/>
              </a:rPr>
              <a:t>        （4）通过专门的软件，将其他的声音文件转换为MIDI文件。</a:t>
            </a:r>
          </a:p>
          <a:p>
            <a:r>
              <a:rPr lang="zh-CN" altLang="en-US" sz="2100" dirty="0">
                <a:latin typeface="Arial" pitchFamily="34" charset="0"/>
                <a:ea typeface="黑体" pitchFamily="49" charset="-122"/>
              </a:rPr>
              <a:t>        2．利用媒体播放器播放音乐</a:t>
            </a:r>
          </a:p>
          <a:p>
            <a:r>
              <a:rPr lang="zh-CN" altLang="en-US" sz="2100" dirty="0">
                <a:latin typeface="Arial" pitchFamily="34" charset="0"/>
                <a:ea typeface="黑体" pitchFamily="49" charset="-122"/>
              </a:rPr>
              <a:t>        媒体播放器可以播放</a:t>
            </a:r>
            <a:r>
              <a:rPr lang="zh-CN" altLang="en-US" sz="2100" dirty="0" smtClean="0">
                <a:latin typeface="Arial" pitchFamily="34" charset="0"/>
                <a:ea typeface="黑体" pitchFamily="49" charset="-122"/>
              </a:rPr>
              <a:t>MIDI、WAV、MP#、AVI</a:t>
            </a:r>
            <a:r>
              <a:rPr lang="zh-CN" altLang="en-US" sz="2100" dirty="0">
                <a:latin typeface="Arial" pitchFamily="34" charset="0"/>
                <a:ea typeface="黑体" pitchFamily="49" charset="-122"/>
              </a:rPr>
              <a:t>等格式的视频文件，以及ASF、ASX、WMX等格式的流媒体文件。</a:t>
            </a:r>
          </a:p>
          <a:p>
            <a:r>
              <a:rPr lang="zh-CN" altLang="en-US" sz="2100" dirty="0">
                <a:latin typeface="Arial" pitchFamily="34" charset="0"/>
                <a:ea typeface="黑体" pitchFamily="49" charset="-122"/>
              </a:rPr>
              <a:t>        3．波形音频的采集和制作</a:t>
            </a:r>
          </a:p>
          <a:p>
            <a:r>
              <a:rPr lang="zh-CN" altLang="en-US" sz="2100" dirty="0">
                <a:latin typeface="Arial" pitchFamily="34" charset="0"/>
                <a:ea typeface="黑体" pitchFamily="49" charset="-122"/>
              </a:rPr>
              <a:t>        波形音频的采集获取方式有</a:t>
            </a:r>
            <a:r>
              <a:rPr lang="zh-CN" altLang="en-US" sz="2100" dirty="0" smtClean="0">
                <a:latin typeface="Arial" pitchFamily="34" charset="0"/>
                <a:ea typeface="黑体" pitchFamily="49" charset="-122"/>
              </a:rPr>
              <a:t>以下三种</a:t>
            </a:r>
            <a:r>
              <a:rPr lang="zh-CN" altLang="en-US" sz="2100" dirty="0">
                <a:latin typeface="Arial" pitchFamily="34" charset="0"/>
                <a:ea typeface="黑体" pitchFamily="49" charset="-122"/>
              </a:rPr>
              <a:t>。</a:t>
            </a:r>
          </a:p>
          <a:p>
            <a:r>
              <a:rPr lang="zh-CN" altLang="en-US" sz="2100" dirty="0">
                <a:latin typeface="Arial" pitchFamily="34" charset="0"/>
                <a:ea typeface="黑体" pitchFamily="49" charset="-122"/>
              </a:rPr>
              <a:t>        （1）音频数据的录制。音频数据录制的方法很多，如Windows操作系统“附件”中的“录音机”程序，可以录制WAV波形音频文件。也可以使用多功能的声音处理软件包，如音频编辑软件Cool Edit。</a:t>
            </a:r>
          </a:p>
          <a:p>
            <a:r>
              <a:rPr lang="zh-CN" altLang="en-US" sz="2100" dirty="0">
                <a:latin typeface="Arial" pitchFamily="34" charset="0"/>
                <a:ea typeface="黑体" pitchFamily="49" charset="-122"/>
              </a:rPr>
              <a:t>        （2）利用现有的音频数据。</a:t>
            </a:r>
          </a:p>
          <a:p>
            <a:r>
              <a:rPr lang="zh-CN" altLang="en-US" sz="2100" dirty="0">
                <a:latin typeface="Arial" pitchFamily="34" charset="0"/>
                <a:ea typeface="黑体" pitchFamily="49" charset="-122"/>
              </a:rPr>
              <a:t>        （3）利用录音机采集波形声音。</a:t>
            </a:r>
          </a:p>
          <a:p>
            <a:r>
              <a:rPr lang="zh-CN" altLang="en-US" sz="2100" dirty="0">
                <a:latin typeface="Arial" pitchFamily="34" charset="0"/>
                <a:ea typeface="黑体" pitchFamily="49" charset="-122"/>
              </a:rPr>
              <a:t>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7-3】 </a:t>
            </a:r>
            <a:r>
              <a:rPr lang="zh-CN" altLang="en-US" sz="2100" dirty="0">
                <a:latin typeface="Arial" pitchFamily="34" charset="0"/>
                <a:ea typeface="黑体" pitchFamily="49" charset="-122"/>
              </a:rPr>
              <a:t>利用</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操作系统自带的“录音机”程序，实现简单的声音采集工作</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操作方法略。</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7-4】 </a:t>
            </a:r>
            <a:r>
              <a:rPr lang="zh-CN" altLang="en-US" sz="2100" dirty="0">
                <a:latin typeface="Arial" pitchFamily="34" charset="0"/>
                <a:ea typeface="黑体" pitchFamily="49" charset="-122"/>
              </a:rPr>
              <a:t>利用</a:t>
            </a:r>
            <a:r>
              <a:rPr lang="en-US" altLang="zh-CN" sz="2100" dirty="0" err="1">
                <a:latin typeface="Arial" pitchFamily="34" charset="0"/>
                <a:ea typeface="黑体" pitchFamily="49" charset="-122"/>
              </a:rPr>
              <a:t>GoldWave</a:t>
            </a:r>
            <a:r>
              <a:rPr lang="en-US" altLang="zh-CN" sz="2100" dirty="0">
                <a:latin typeface="Arial" pitchFamily="34" charset="0"/>
                <a:ea typeface="黑体" pitchFamily="49" charset="-122"/>
              </a:rPr>
              <a:t> 5.67</a:t>
            </a:r>
            <a:r>
              <a:rPr lang="zh-CN" altLang="en-US" sz="2100" dirty="0">
                <a:latin typeface="Arial" pitchFamily="34" charset="0"/>
                <a:ea typeface="黑体" pitchFamily="49" charset="-122"/>
              </a:rPr>
              <a:t>裁剪和编辑背景音乐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a:p>
            <a:endParaRPr lang="zh-CN" altLang="en-US" sz="2100" dirty="0">
              <a:latin typeface="Arial" pitchFamily="34" charset="0"/>
              <a:ea typeface="黑体" pitchFamily="49" charset="-122"/>
            </a:endParaRP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ext Box 2"/>
          <p:cNvSpPr txBox="1">
            <a:spLocks noChangeArrowheads="1"/>
          </p:cNvSpPr>
          <p:nvPr/>
        </p:nvSpPr>
        <p:spPr bwMode="auto">
          <a:xfrm>
            <a:off x="95250" y="800100"/>
            <a:ext cx="899795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a:latin typeface="Arial" pitchFamily="34" charset="0"/>
                <a:ea typeface="黑体" pitchFamily="49" charset="-122"/>
              </a:rPr>
              <a:t>        视频与动画同属于运行图像，是多媒体计算机不可缺少的重要组成部分，并广泛应用于商业展示、教育技术、家庭娱乐等各个领域。</a:t>
            </a:r>
          </a:p>
        </p:txBody>
      </p:sp>
      <p:sp>
        <p:nvSpPr>
          <p:cNvPr id="293891" name="Rectangle 3"/>
          <p:cNvSpPr>
            <a:spLocks noChangeArrowheads="1"/>
          </p:cNvSpPr>
          <p:nvPr/>
        </p:nvSpPr>
        <p:spPr bwMode="auto">
          <a:xfrm>
            <a:off x="95250" y="1624013"/>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a:t>
            </a:r>
            <a:r>
              <a:rPr lang="zh-CN" altLang="en-US" sz="2400" dirty="0" smtClean="0">
                <a:ea typeface="黑体" pitchFamily="49" charset="-122"/>
              </a:rPr>
              <a:t>6</a:t>
            </a:r>
            <a:r>
              <a:rPr lang="zh-CN" altLang="en-US" sz="2400" dirty="0">
                <a:ea typeface="黑体" pitchFamily="49" charset="-122"/>
              </a:rPr>
              <a:t>.1  视频</a:t>
            </a:r>
          </a:p>
        </p:txBody>
      </p:sp>
      <p:sp>
        <p:nvSpPr>
          <p:cNvPr id="293892" name="Rectangle 4"/>
          <p:cNvSpPr>
            <a:spLocks noChangeArrowheads="1"/>
          </p:cNvSpPr>
          <p:nvPr/>
        </p:nvSpPr>
        <p:spPr bwMode="auto">
          <a:xfrm>
            <a:off x="95250" y="188913"/>
            <a:ext cx="89979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7.6  </a:t>
            </a:r>
            <a:r>
              <a:rPr lang="en-US" sz="2600" dirty="0" err="1">
                <a:latin typeface="黑体" pitchFamily="49" charset="-122"/>
                <a:ea typeface="黑体" pitchFamily="49" charset="-122"/>
              </a:rPr>
              <a:t>视频及动画素材的采集处理</a:t>
            </a:r>
            <a:endParaRPr lang="zh-CN" altLang="en-US" sz="2600" dirty="0">
              <a:latin typeface="黑体" pitchFamily="49" charset="-122"/>
              <a:ea typeface="黑体" pitchFamily="49" charset="-122"/>
            </a:endParaRPr>
          </a:p>
        </p:txBody>
      </p:sp>
      <p:sp>
        <p:nvSpPr>
          <p:cNvPr id="293893" name="Text Box 5"/>
          <p:cNvSpPr txBox="1">
            <a:spLocks noChangeArrowheads="1"/>
          </p:cNvSpPr>
          <p:nvPr/>
        </p:nvSpPr>
        <p:spPr bwMode="auto">
          <a:xfrm>
            <a:off x="95250" y="2162175"/>
            <a:ext cx="8997950" cy="443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视频在多媒体中由文本、图像、声音动画中的一种或多种组合而成，利用其声音与画面的同步、表现力强的特点，能明显提高直观性和形象性。</a:t>
            </a:r>
          </a:p>
          <a:p>
            <a:r>
              <a:rPr lang="zh-CN" altLang="en-US" sz="2200" dirty="0">
                <a:latin typeface="Arial" pitchFamily="34" charset="0"/>
                <a:ea typeface="黑体" pitchFamily="49" charset="-122"/>
              </a:rPr>
              <a:t>        1．基本知识</a:t>
            </a:r>
          </a:p>
          <a:p>
            <a:r>
              <a:rPr lang="zh-CN" altLang="en-US" sz="2200" dirty="0">
                <a:latin typeface="Arial" pitchFamily="34" charset="0"/>
                <a:ea typeface="黑体" pitchFamily="49" charset="-122"/>
              </a:rPr>
              <a:t>        （1）视频图像。通常将连续地随时间变化的一组图像称为视频图像，其中每一幅图像称为一帧（Frame）。常见的视频图像有电影、电视和动画等。</a:t>
            </a:r>
          </a:p>
          <a:p>
            <a:r>
              <a:rPr lang="zh-CN" altLang="en-US" sz="2200" dirty="0">
                <a:latin typeface="Arial" pitchFamily="34" charset="0"/>
                <a:ea typeface="黑体" pitchFamily="49" charset="-122"/>
              </a:rPr>
              <a:t>        （2）数字视频处理技术</a:t>
            </a:r>
            <a:r>
              <a:rPr lang="zh-CN" altLang="en-US" sz="2200" dirty="0" smtClean="0">
                <a:latin typeface="Arial" pitchFamily="34" charset="0"/>
                <a:ea typeface="黑体" pitchFamily="49" charset="-122"/>
              </a:rPr>
              <a:t>。摄像机</a:t>
            </a:r>
            <a:r>
              <a:rPr lang="zh-CN" altLang="en-US" sz="2200" dirty="0">
                <a:latin typeface="Arial" pitchFamily="34" charset="0"/>
                <a:ea typeface="黑体" pitchFamily="49" charset="-122"/>
              </a:rPr>
              <a:t>和录像机输出的信号、电视机的信号以及存储在录像带和激光视盘（LD）上的影视节目等在目前大多是模拟信号。为了使计算机能够处理视频信息，必需将模拟信号转换为数字信号。数字视频处理的基本技术就是通过“模拟/数字（A/D）”信号的转换经过采样、量化以后，把模拟视频信号转换为数字图像，方便视频信息的真话传输，有利于计算机进行分析处理。</a:t>
            </a: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 Box 2"/>
          <p:cNvSpPr txBox="1">
            <a:spLocks noChangeArrowheads="1"/>
          </p:cNvSpPr>
          <p:nvPr/>
        </p:nvSpPr>
        <p:spPr bwMode="auto">
          <a:xfrm>
            <a:off x="95250" y="358775"/>
            <a:ext cx="8997950" cy="573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2．视频媒体素材的采集整理</a:t>
            </a:r>
          </a:p>
          <a:p>
            <a:r>
              <a:rPr lang="zh-CN" altLang="en-US" sz="2200" dirty="0">
                <a:latin typeface="Arial" pitchFamily="34" charset="0"/>
                <a:ea typeface="黑体" pitchFamily="49" charset="-122"/>
              </a:rPr>
              <a:t>        （1）视频信号采集。</a:t>
            </a:r>
          </a:p>
          <a:p>
            <a:r>
              <a:rPr lang="zh-CN" altLang="en-US" sz="2200" dirty="0">
                <a:latin typeface="Arial" pitchFamily="34" charset="0"/>
                <a:ea typeface="黑体" pitchFamily="49" charset="-122"/>
              </a:rPr>
              <a:t>        在计算机中，使用视频采集卡配合视频处理软件，把从摄像机、录像机和电视机这些模拟信息源输入的模拟信号转换成数字视频信号。</a:t>
            </a:r>
          </a:p>
          <a:p>
            <a:r>
              <a:rPr lang="zh-CN" altLang="en-US" sz="2200" dirty="0">
                <a:latin typeface="Arial" pitchFamily="34" charset="0"/>
                <a:ea typeface="黑体" pitchFamily="49" charset="-122"/>
              </a:rPr>
              <a:t>        （2）视频信号处理。</a:t>
            </a:r>
          </a:p>
          <a:p>
            <a:r>
              <a:rPr lang="zh-CN" altLang="en-US" sz="2200" dirty="0">
                <a:latin typeface="Arial" pitchFamily="34" charset="0"/>
                <a:ea typeface="黑体" pitchFamily="49" charset="-122"/>
              </a:rPr>
              <a:t>        在计算机中，采用专用的视频处理软件来编辑处理视频信息。从视频信息处理的目的和对象来看有两方面。一种情况是对于单帧图像的编辑处理，计算机遵循静止图像处理原则来处理单帧静止图像；另一种情况是对于连续的视频信息进行剪辑、配音。</a:t>
            </a:r>
          </a:p>
          <a:p>
            <a:r>
              <a:rPr lang="zh-CN" altLang="en-US" sz="2200" dirty="0">
                <a:latin typeface="Arial" pitchFamily="34" charset="0"/>
                <a:ea typeface="黑体" pitchFamily="49" charset="-122"/>
              </a:rPr>
              <a:t>        3．数字视频信息处理软件</a:t>
            </a:r>
          </a:p>
          <a:p>
            <a:r>
              <a:rPr lang="zh-CN" altLang="en-US" sz="2200" dirty="0">
                <a:latin typeface="Arial" pitchFamily="34" charset="0"/>
                <a:ea typeface="黑体" pitchFamily="49" charset="-122"/>
              </a:rPr>
              <a:t>        视频信息处理软件有两类，一类是播放软件，另一类是视频编辑制作软件。</a:t>
            </a:r>
          </a:p>
          <a:p>
            <a:r>
              <a:rPr lang="zh-CN" altLang="en-US" sz="2200" dirty="0">
                <a:latin typeface="Arial" pitchFamily="34" charset="0"/>
                <a:ea typeface="黑体" pitchFamily="49" charset="-122"/>
              </a:rPr>
              <a:t>        （1）常用视频播放软件。</a:t>
            </a:r>
          </a:p>
          <a:p>
            <a:r>
              <a:rPr lang="zh-CN" altLang="en-US" sz="2200" dirty="0">
                <a:latin typeface="Arial" pitchFamily="34" charset="0"/>
                <a:ea typeface="黑体" pitchFamily="49" charset="-122"/>
              </a:rPr>
              <a:t>         如超级解霸、Media Player、Real Player、Media Player Classic（暴风影音）。</a:t>
            </a:r>
          </a:p>
          <a:p>
            <a:r>
              <a:rPr lang="zh-CN" altLang="en-US" sz="2200" dirty="0">
                <a:latin typeface="Arial" pitchFamily="34" charset="0"/>
                <a:ea typeface="黑体" pitchFamily="49" charset="-122"/>
              </a:rPr>
              <a:t>        （2）常用数字视频编辑软件。</a:t>
            </a:r>
          </a:p>
          <a:p>
            <a:r>
              <a:rPr lang="zh-CN" altLang="en-US" sz="2200" dirty="0">
                <a:latin typeface="Arial" pitchFamily="34" charset="0"/>
                <a:ea typeface="黑体" pitchFamily="49" charset="-122"/>
              </a:rPr>
              <a:t>        如：Video For Windows、QuickTime、Adobe Premiere等。</a:t>
            </a: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ext Box 2"/>
          <p:cNvSpPr txBox="1">
            <a:spLocks noChangeArrowheads="1"/>
          </p:cNvSpPr>
          <p:nvPr/>
        </p:nvSpPr>
        <p:spPr bwMode="auto">
          <a:xfrm>
            <a:off x="95250" y="792163"/>
            <a:ext cx="8997950" cy="573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smtClean="0">
                <a:latin typeface="Arial" pitchFamily="34" charset="0"/>
                <a:ea typeface="黑体" pitchFamily="49" charset="-122"/>
              </a:rPr>
              <a:t>7.</a:t>
            </a:r>
            <a:r>
              <a:rPr lang="zh-CN" altLang="en-US" sz="2200" dirty="0" smtClean="0">
                <a:latin typeface="Arial" pitchFamily="34" charset="0"/>
                <a:ea typeface="黑体" pitchFamily="49" charset="-122"/>
              </a:rPr>
              <a:t>6</a:t>
            </a:r>
            <a:r>
              <a:rPr lang="zh-CN" altLang="en-US" sz="2200" dirty="0">
                <a:latin typeface="Arial" pitchFamily="34" charset="0"/>
                <a:ea typeface="黑体" pitchFamily="49" charset="-122"/>
              </a:rPr>
              <a:t>.2  动画</a:t>
            </a:r>
          </a:p>
          <a:p>
            <a:r>
              <a:rPr lang="zh-CN" altLang="en-US" sz="2200" dirty="0">
                <a:latin typeface="Arial" pitchFamily="34" charset="0"/>
                <a:ea typeface="黑体" pitchFamily="49" charset="-122"/>
              </a:rPr>
              <a:t>      与视频相比，动画的场景、角色和各帧运动画面一般都是在计算机里绘制而成的。</a:t>
            </a:r>
          </a:p>
          <a:p>
            <a:r>
              <a:rPr lang="zh-CN" altLang="en-US" sz="2200" dirty="0">
                <a:latin typeface="Arial" pitchFamily="34" charset="0"/>
                <a:ea typeface="黑体" pitchFamily="49" charset="-122"/>
              </a:rPr>
              <a:t>        1．动画的种类</a:t>
            </a:r>
          </a:p>
          <a:p>
            <a:r>
              <a:rPr lang="zh-CN" altLang="en-US" sz="2200" dirty="0">
                <a:latin typeface="Arial" pitchFamily="34" charset="0"/>
                <a:ea typeface="黑体" pitchFamily="49" charset="-122"/>
              </a:rPr>
              <a:t>        动画（Animation）所指的是由许多帧静止的画面，以一定的速度（如每秒16张）连续播放时，肉眼因视觉残留产生错觉，而误以为画面活动的作品。由于电脑科技的进步，现在也有许多电脑动画软件，直接在电脑上绘制出来的动画。</a:t>
            </a:r>
          </a:p>
          <a:p>
            <a:r>
              <a:rPr lang="zh-CN" altLang="en-US" sz="2200" dirty="0">
                <a:latin typeface="Arial" pitchFamily="34" charset="0"/>
                <a:ea typeface="黑体" pitchFamily="49" charset="-122"/>
              </a:rPr>
              <a:t>        （1）二维动画。</a:t>
            </a:r>
          </a:p>
          <a:p>
            <a:r>
              <a:rPr lang="zh-CN" altLang="en-US" sz="2200" dirty="0">
                <a:latin typeface="Arial" pitchFamily="34" charset="0"/>
                <a:ea typeface="黑体" pitchFamily="49" charset="-122"/>
              </a:rPr>
              <a:t>        在二维计算机动画中，通过输入和编辑关键帧；计算和生成中间帧；定义和显示运动路径；交互式给画面上色；产生一些特技效果；实现画面与声音的同步；控制运动系列的记录等。</a:t>
            </a:r>
          </a:p>
          <a:p>
            <a:r>
              <a:rPr lang="zh-CN" altLang="en-US" sz="2200" dirty="0">
                <a:latin typeface="Arial" pitchFamily="34" charset="0"/>
                <a:ea typeface="黑体" pitchFamily="49" charset="-122"/>
              </a:rPr>
              <a:t>        （2）三维动画。</a:t>
            </a:r>
          </a:p>
          <a:p>
            <a:r>
              <a:rPr lang="zh-CN" altLang="en-US" sz="2200" dirty="0">
                <a:latin typeface="Arial" pitchFamily="34" charset="0"/>
                <a:ea typeface="黑体" pitchFamily="49" charset="-122"/>
              </a:rPr>
              <a:t>        又称3D动画，目前被广泛应用于医学、教育、军事、娱乐等诸多领域。三维动画可以用于广告和电影电视剧的特效制作（如爆炸、烟雾、下雨、光效等）、特技（撞车、变形、虚幻场景色等）、广告产品展示、片头飞字等。</a:t>
            </a:r>
          </a:p>
        </p:txBody>
      </p:sp>
      <p:sp>
        <p:nvSpPr>
          <p:cNvPr id="295939" name="Rectangle 3"/>
          <p:cNvSpPr>
            <a:spLocks noChangeArrowheads="1"/>
          </p:cNvSpPr>
          <p:nvPr/>
        </p:nvSpPr>
        <p:spPr bwMode="auto">
          <a:xfrm>
            <a:off x="95250" y="257175"/>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a:t>
            </a:r>
            <a:r>
              <a:rPr lang="zh-CN" altLang="en-US" sz="2400" dirty="0" smtClean="0">
                <a:ea typeface="黑体" pitchFamily="49" charset="-122"/>
              </a:rPr>
              <a:t>6</a:t>
            </a:r>
            <a:r>
              <a:rPr lang="zh-CN" altLang="en-US" sz="2400" dirty="0">
                <a:ea typeface="黑体" pitchFamily="49" charset="-122"/>
              </a:rPr>
              <a:t>.2  动画</a:t>
            </a: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Text Box 2"/>
          <p:cNvSpPr txBox="1">
            <a:spLocks noChangeArrowheads="1"/>
          </p:cNvSpPr>
          <p:nvPr/>
        </p:nvSpPr>
        <p:spPr bwMode="auto">
          <a:xfrm>
            <a:off x="95250" y="260350"/>
            <a:ext cx="8997950"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2．动画的素材制作</a:t>
            </a:r>
          </a:p>
          <a:p>
            <a:r>
              <a:rPr lang="zh-CN" altLang="en-US" sz="2200" dirty="0">
                <a:latin typeface="Arial" pitchFamily="34" charset="0"/>
                <a:ea typeface="黑体" pitchFamily="49" charset="-122"/>
              </a:rPr>
              <a:t>        （1）二维动画制作工具。</a:t>
            </a:r>
          </a:p>
          <a:p>
            <a:r>
              <a:rPr lang="zh-CN" altLang="en-US" sz="2200" dirty="0">
                <a:latin typeface="Arial" pitchFamily="34" charset="0"/>
                <a:ea typeface="黑体" pitchFamily="49" charset="-122"/>
              </a:rPr>
              <a:t>        如：Animator Studio、Flash、AXA2D等，另外大多数多媒体制作工具都包括有简单的动画制作能力，如Authorware、Toolbook等。</a:t>
            </a:r>
          </a:p>
          <a:p>
            <a:r>
              <a:rPr lang="zh-CN" altLang="en-US" sz="2200" dirty="0">
                <a:latin typeface="Arial" pitchFamily="34" charset="0"/>
                <a:ea typeface="黑体" pitchFamily="49" charset="-122"/>
              </a:rPr>
              <a:t>        （2）三维动画制作工具。</a:t>
            </a:r>
          </a:p>
          <a:p>
            <a:r>
              <a:rPr lang="zh-CN" altLang="en-US" sz="2200" dirty="0">
                <a:latin typeface="Arial" pitchFamily="34" charset="0"/>
                <a:ea typeface="黑体" pitchFamily="49" charset="-122"/>
              </a:rPr>
              <a:t>        如：三维动画制作软件常用的有3D Studio MAX简称3DS MAX。</a:t>
            </a:r>
          </a:p>
        </p:txBody>
      </p:sp>
      <p:sp>
        <p:nvSpPr>
          <p:cNvPr id="296963" name="Text Box 3"/>
          <p:cNvSpPr txBox="1">
            <a:spLocks noChangeArrowheads="1"/>
          </p:cNvSpPr>
          <p:nvPr/>
        </p:nvSpPr>
        <p:spPr bwMode="auto">
          <a:xfrm>
            <a:off x="95250" y="2997200"/>
            <a:ext cx="8997950" cy="367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a:latin typeface="Arial" pitchFamily="34" charset="0"/>
                <a:ea typeface="黑体" pitchFamily="49" charset="-122"/>
              </a:rPr>
              <a:t>        常见的视频与动画文件格式有：</a:t>
            </a:r>
          </a:p>
          <a:p>
            <a:r>
              <a:rPr lang="zh-CN" altLang="en-US" sz="2200">
                <a:latin typeface="Arial" pitchFamily="34" charset="0"/>
                <a:ea typeface="黑体" pitchFamily="49" charset="-122"/>
              </a:rPr>
              <a:t>        1．AVI格式</a:t>
            </a:r>
          </a:p>
          <a:p>
            <a:r>
              <a:rPr lang="zh-CN" altLang="en-US" sz="2200">
                <a:latin typeface="Arial" pitchFamily="34" charset="0"/>
                <a:ea typeface="黑体" pitchFamily="49" charset="-122"/>
              </a:rPr>
              <a:t>        AVI（Audio Video Interleaved）格式，即音频视频交错格式，于1992年由Microsoft公司推出。所谓“音频视频交错”，就是可以将视频和音频交织在一起进行同步播放。这种视频格式的优点是图像质量好，跨多个平台使用，其缺点是体积过于庞大，且压缩标准不统一。</a:t>
            </a:r>
          </a:p>
          <a:p>
            <a:r>
              <a:rPr lang="zh-CN" altLang="en-US" sz="2200">
                <a:latin typeface="Arial" pitchFamily="34" charset="0"/>
                <a:ea typeface="黑体" pitchFamily="49" charset="-122"/>
              </a:rPr>
              <a:t>        2．MPEG格式</a:t>
            </a:r>
          </a:p>
          <a:p>
            <a:r>
              <a:rPr lang="zh-CN" altLang="en-US" sz="2200">
                <a:latin typeface="Arial" pitchFamily="34" charset="0"/>
                <a:ea typeface="黑体" pitchFamily="49" charset="-122"/>
              </a:rPr>
              <a:t>        全称为“Moving Picture Expert Group”，即运动图像专家组格式，家里常看的VCD、SVCD、DVD就是这种格式。MPEG文件格式的最大压缩比可达到200:1。目前MPEG格式有三个压缩标准，分别是MPEG-1、MPEG-2、和MPEG-4。</a:t>
            </a:r>
          </a:p>
        </p:txBody>
      </p:sp>
      <p:sp>
        <p:nvSpPr>
          <p:cNvPr id="296964" name="Rectangle 4"/>
          <p:cNvSpPr>
            <a:spLocks noChangeArrowheads="1"/>
          </p:cNvSpPr>
          <p:nvPr/>
        </p:nvSpPr>
        <p:spPr bwMode="auto">
          <a:xfrm>
            <a:off x="95250" y="2419350"/>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7.6.3  </a:t>
            </a:r>
            <a:r>
              <a:rPr lang="en-US" sz="2400" dirty="0" err="1">
                <a:ea typeface="黑体" pitchFamily="49" charset="-122"/>
              </a:rPr>
              <a:t>视频与动画文件格式</a:t>
            </a:r>
            <a:endParaRPr lang="zh-CN" altLang="en-US" sz="2400" dirty="0">
              <a:ea typeface="黑体" pitchFamily="49" charset="-122"/>
            </a:endParaRP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Text Box 2"/>
          <p:cNvSpPr txBox="1">
            <a:spLocks noChangeArrowheads="1"/>
          </p:cNvSpPr>
          <p:nvPr/>
        </p:nvSpPr>
        <p:spPr bwMode="auto">
          <a:xfrm>
            <a:off x="95250" y="260350"/>
            <a:ext cx="8997950" cy="6481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3．RM格式</a:t>
            </a:r>
          </a:p>
          <a:p>
            <a:r>
              <a:rPr lang="zh-CN" altLang="en-US" sz="2200" dirty="0">
                <a:latin typeface="Arial" pitchFamily="34" charset="0"/>
                <a:ea typeface="黑体" pitchFamily="49" charset="-122"/>
              </a:rPr>
              <a:t>        RM格式，是一种采用RealMedia技术规范的网络音频/视频格式，可以根据不同的网络传输速率制定出不同的压缩比率，从而实现在低速率的网络上进行影像数据实时传送和播放。用户使用RealPlayer播放器可以在不下载音频/视频内容的条件下实现在线播放。RM和ASF格式相比，通常RM视频更柔和一些，而ASF视频则相对清晰一些。</a:t>
            </a:r>
          </a:p>
          <a:p>
            <a:r>
              <a:rPr lang="zh-CN" altLang="en-US" sz="2200" dirty="0">
                <a:latin typeface="Arial" pitchFamily="34" charset="0"/>
                <a:ea typeface="黑体" pitchFamily="49" charset="-122"/>
              </a:rPr>
              <a:t>        4．DAT文件</a:t>
            </a:r>
          </a:p>
          <a:p>
            <a:r>
              <a:rPr lang="zh-CN" altLang="en-US" sz="2200" dirty="0">
                <a:latin typeface="Arial" pitchFamily="34" charset="0"/>
                <a:ea typeface="黑体" pitchFamily="49" charset="-122"/>
              </a:rPr>
              <a:t>        DAT是Video CD的数据文件，基于MPEG压缩算法。虽然Video CD也称为全屏活动视频，但是实际上标准VCD的分辨率只有350×240，与AVI格式差不多，但由于VCD的帧频高并有CD音质的伴音，所以质量要优于AVI格式文件。</a:t>
            </a:r>
          </a:p>
          <a:p>
            <a:r>
              <a:rPr lang="zh-CN" altLang="en-US" sz="2200" dirty="0">
                <a:latin typeface="Arial" pitchFamily="34" charset="0"/>
                <a:ea typeface="黑体" pitchFamily="49" charset="-122"/>
              </a:rPr>
              <a:t>        5．SWF文件</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SWF是Flash</a:t>
            </a:r>
            <a:r>
              <a:rPr lang="zh-CN" altLang="en-US" sz="2200" dirty="0">
                <a:latin typeface="Arial" pitchFamily="34" charset="0"/>
                <a:ea typeface="黑体" pitchFamily="49" charset="-122"/>
              </a:rPr>
              <a:t>的动画文件</a:t>
            </a:r>
            <a:r>
              <a:rPr lang="zh-CN" altLang="en-US" sz="2200" dirty="0" smtClean="0">
                <a:latin typeface="Arial" pitchFamily="34" charset="0"/>
                <a:ea typeface="黑体" pitchFamily="49" charset="-122"/>
              </a:rPr>
              <a:t>。可以</a:t>
            </a:r>
            <a:r>
              <a:rPr lang="zh-CN" altLang="en-US" sz="2200" dirty="0">
                <a:latin typeface="Arial" pitchFamily="34" charset="0"/>
                <a:ea typeface="黑体" pitchFamily="49" charset="-122"/>
              </a:rPr>
              <a:t>嵌入到网页中，也可以单独播放，或以OLE对象的方式出现在其他多媒体创作软件中。Flash动画文件的主要特点有：使用矢量图形，文件大小比GIF动画小得多，可以按任意比例缩放而不失真；Flash动画的图像可以为真彩色，而GIF只能为256色图像；Flash动画具有功能丰富的交互能力，其采用先进的“流”式播放技术，完全适应网络环境，使用户边下载边观看。</a:t>
            </a:r>
          </a:p>
          <a:p>
            <a:r>
              <a:rPr lang="zh-CN" altLang="en-US" sz="2200" dirty="0" smtClean="0">
                <a:latin typeface="Arial" pitchFamily="34" charset="0"/>
                <a:ea typeface="黑体" pitchFamily="49" charset="-122"/>
              </a:rPr>
              <a:t>       此外</a:t>
            </a:r>
            <a:r>
              <a:rPr lang="zh-CN" altLang="en-US" sz="2200" dirty="0">
                <a:latin typeface="Arial" pitchFamily="34" charset="0"/>
                <a:ea typeface="黑体" pitchFamily="49" charset="-122"/>
              </a:rPr>
              <a:t>，还有其它动画格式，ASF格式、GIF格式等。</a:t>
            </a: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Text Box 2"/>
          <p:cNvSpPr txBox="1">
            <a:spLocks noChangeArrowheads="1"/>
          </p:cNvSpPr>
          <p:nvPr/>
        </p:nvSpPr>
        <p:spPr bwMode="auto">
          <a:xfrm>
            <a:off x="95250" y="619970"/>
            <a:ext cx="8997950" cy="511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1．视频素材采集</a:t>
            </a:r>
          </a:p>
          <a:p>
            <a:r>
              <a:rPr lang="zh-CN" altLang="en-US" sz="2200" dirty="0">
                <a:latin typeface="Arial" pitchFamily="34" charset="0"/>
                <a:ea typeface="黑体" pitchFamily="49" charset="-122"/>
              </a:rPr>
              <a:t>        视频素材的采集方法很多，最常见的是用视频捕捉卡配合相应的软件来采集来自录像机、录像带、VCD机、电视机上的视频信号。可以利用超级解霸、格式工厂等软件来截取VCD上的初步</a:t>
            </a:r>
            <a:r>
              <a:rPr lang="zh-CN" altLang="en-US" sz="2200" dirty="0" smtClean="0">
                <a:latin typeface="Arial" pitchFamily="34" charset="0"/>
                <a:ea typeface="黑体" pitchFamily="49" charset="-122"/>
              </a:rPr>
              <a:t>片段；</a:t>
            </a:r>
            <a:r>
              <a:rPr lang="zh-CN" altLang="en-US" sz="2200" dirty="0">
                <a:latin typeface="Arial" pitchFamily="34" charset="0"/>
                <a:ea typeface="黑体" pitchFamily="49" charset="-122"/>
              </a:rPr>
              <a:t>也可以使用特定的软件</a:t>
            </a:r>
            <a:r>
              <a:rPr lang="zh-CN" altLang="en-US" sz="2200" dirty="0" smtClean="0">
                <a:latin typeface="Arial" pitchFamily="34" charset="0"/>
                <a:ea typeface="黑体" pitchFamily="49" charset="-122"/>
              </a:rPr>
              <a:t>配合摄像头</a:t>
            </a:r>
            <a:r>
              <a:rPr lang="zh-CN" altLang="en-US" sz="2200" dirty="0">
                <a:latin typeface="Arial" pitchFamily="34" charset="0"/>
                <a:ea typeface="黑体" pitchFamily="49" charset="-122"/>
              </a:rPr>
              <a:t>，直接获得视频图像；还可以使用屏幕抓取软件，来记录屏幕的动态变化及鼠标的操作，以获得视频素材。</a:t>
            </a:r>
          </a:p>
          <a:p>
            <a:r>
              <a:rPr lang="zh-CN" altLang="en-US" sz="2200" dirty="0">
                <a:latin typeface="Arial" pitchFamily="34" charset="0"/>
                <a:ea typeface="黑体" pitchFamily="49" charset="-122"/>
              </a:rPr>
              <a:t>        2．动画素材的制作</a:t>
            </a:r>
          </a:p>
          <a:p>
            <a:r>
              <a:rPr lang="zh-CN" altLang="en-US" sz="2200" dirty="0">
                <a:latin typeface="Arial" pitchFamily="34" charset="0"/>
                <a:ea typeface="黑体" pitchFamily="49" charset="-122"/>
              </a:rPr>
              <a:t>        计算机制作动画的方法如下。</a:t>
            </a:r>
          </a:p>
          <a:p>
            <a:r>
              <a:rPr lang="zh-CN" altLang="en-US" sz="2200" dirty="0">
                <a:latin typeface="Arial" pitchFamily="34" charset="0"/>
                <a:ea typeface="黑体" pitchFamily="49" charset="-122"/>
              </a:rPr>
              <a:t>        （1）将一幅幅画面分别绘制后，再串接成动画。</a:t>
            </a:r>
          </a:p>
          <a:p>
            <a:r>
              <a:rPr lang="zh-CN" altLang="en-US" sz="2200" dirty="0">
                <a:latin typeface="Arial" pitchFamily="34" charset="0"/>
                <a:ea typeface="黑体" pitchFamily="49" charset="-122"/>
              </a:rPr>
              <a:t>        （2）路径动画（补间动画）。</a:t>
            </a:r>
          </a:p>
          <a:p>
            <a:r>
              <a:rPr lang="zh-CN" altLang="en-US" sz="2200" dirty="0">
                <a:latin typeface="Arial" pitchFamily="34" charset="0"/>
                <a:ea typeface="黑体" pitchFamily="49" charset="-122"/>
              </a:rPr>
              <a:t>        （3）关键帧动画</a:t>
            </a:r>
          </a:p>
          <a:p>
            <a:r>
              <a:rPr lang="zh-CN" altLang="en-US" sz="2200" dirty="0">
                <a:latin typeface="Arial" pitchFamily="34" charset="0"/>
                <a:ea typeface="黑体" pitchFamily="49" charset="-122"/>
              </a:rPr>
              <a:t>        （4）利用计算机程序设计语言创作动画，如Java动画。</a:t>
            </a:r>
          </a:p>
          <a:p>
            <a:r>
              <a:rPr lang="zh-CN" altLang="en-US" sz="2200" dirty="0">
                <a:latin typeface="Arial" pitchFamily="34" charset="0"/>
                <a:ea typeface="黑体" pitchFamily="49" charset="-122"/>
              </a:rPr>
              <a:t>        3．Flash简介  </a:t>
            </a:r>
            <a:r>
              <a:rPr lang="zh-CN" altLang="en-US" sz="2200" dirty="0" smtClean="0">
                <a:latin typeface="Arial" pitchFamily="34" charset="0"/>
                <a:ea typeface="黑体" pitchFamily="49" charset="-122"/>
              </a:rPr>
              <a:t>略</a:t>
            </a:r>
            <a:endParaRPr lang="en-US" altLang="zh-CN" sz="2200" dirty="0" smtClean="0">
              <a:latin typeface="Arial" pitchFamily="34" charset="0"/>
              <a:ea typeface="黑体" pitchFamily="49" charset="-122"/>
            </a:endParaRP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7-5】  </a:t>
            </a:r>
            <a:r>
              <a:rPr lang="zh-CN" altLang="en-US" sz="2200" dirty="0">
                <a:latin typeface="Arial" pitchFamily="34" charset="0"/>
                <a:ea typeface="黑体" pitchFamily="49" charset="-122"/>
              </a:rPr>
              <a:t>使用</a:t>
            </a:r>
            <a:r>
              <a:rPr lang="en-US" altLang="zh-CN" sz="2200" dirty="0">
                <a:latin typeface="Arial" pitchFamily="34" charset="0"/>
                <a:ea typeface="黑体" pitchFamily="49" charset="-122"/>
              </a:rPr>
              <a:t>Flash</a:t>
            </a:r>
            <a:r>
              <a:rPr lang="zh-CN" altLang="en-US" sz="2200" dirty="0">
                <a:latin typeface="Arial" pitchFamily="34" charset="0"/>
                <a:ea typeface="黑体" pitchFamily="49" charset="-122"/>
              </a:rPr>
              <a:t>制作一个直线运动的小球，如图</a:t>
            </a:r>
            <a:r>
              <a:rPr lang="en-US" altLang="zh-CN" sz="2200" dirty="0">
                <a:latin typeface="Arial" pitchFamily="34" charset="0"/>
                <a:ea typeface="黑体" pitchFamily="49" charset="-122"/>
              </a:rPr>
              <a:t>7-37</a:t>
            </a:r>
            <a:r>
              <a:rPr lang="zh-CN" altLang="en-US" sz="2200" dirty="0">
                <a:latin typeface="Arial" pitchFamily="34" charset="0"/>
                <a:ea typeface="黑体" pitchFamily="49" charset="-122"/>
              </a:rPr>
              <a:t>所示。</a:t>
            </a:r>
          </a:p>
          <a:p>
            <a:r>
              <a:rPr lang="zh-CN" altLang="en-US" sz="2200" dirty="0" smtClean="0">
                <a:latin typeface="Arial" pitchFamily="34" charset="0"/>
                <a:ea typeface="黑体" pitchFamily="49" charset="-122"/>
              </a:rPr>
              <a:t>       操作方法略。</a:t>
            </a:r>
            <a:endParaRPr lang="zh-CN" altLang="en-US" sz="2200" dirty="0">
              <a:latin typeface="Arial" pitchFamily="34" charset="0"/>
              <a:ea typeface="黑体" pitchFamily="49" charset="-122"/>
            </a:endParaRPr>
          </a:p>
        </p:txBody>
      </p:sp>
      <p:sp>
        <p:nvSpPr>
          <p:cNvPr id="299011" name="Rectangle 3"/>
          <p:cNvSpPr>
            <a:spLocks noChangeArrowheads="1"/>
          </p:cNvSpPr>
          <p:nvPr/>
        </p:nvSpPr>
        <p:spPr bwMode="auto">
          <a:xfrm>
            <a:off x="95250" y="116632"/>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7.6.4  </a:t>
            </a:r>
            <a:r>
              <a:rPr lang="en-US" sz="2400" dirty="0" err="1">
                <a:ea typeface="黑体" pitchFamily="49" charset="-122"/>
              </a:rPr>
              <a:t>视频与动画素材制作</a:t>
            </a:r>
            <a:endParaRPr lang="en-US" sz="2400" dirty="0">
              <a:ea typeface="黑体" pitchFamily="49" charset="-122"/>
            </a:endParaRPr>
          </a:p>
          <a:p>
            <a:pPr eaLnBrk="1" hangingPunct="1"/>
            <a:endParaRPr lang="zh-CN" altLang="en-US" sz="2400" dirty="0">
              <a:ea typeface="黑体" pitchFamily="49" charset="-122"/>
            </a:endParaRPr>
          </a:p>
        </p:txBody>
      </p:sp>
      <p:pic>
        <p:nvPicPr>
          <p:cNvPr id="4" name="图片 3"/>
          <p:cNvPicPr/>
          <p:nvPr/>
        </p:nvPicPr>
        <p:blipFill>
          <a:blip r:embed="rId2"/>
          <a:stretch>
            <a:fillRect/>
          </a:stretch>
        </p:blipFill>
        <p:spPr>
          <a:xfrm>
            <a:off x="5148064" y="5444698"/>
            <a:ext cx="3600400" cy="1080646"/>
          </a:xfrm>
          <a:prstGeom prst="rect">
            <a:avLst/>
          </a:prstGeom>
        </p:spPr>
      </p:pic>
      <p:sp>
        <p:nvSpPr>
          <p:cNvPr id="2" name="矩形 1"/>
          <p:cNvSpPr/>
          <p:nvPr/>
        </p:nvSpPr>
        <p:spPr>
          <a:xfrm>
            <a:off x="1996382" y="5985021"/>
            <a:ext cx="2839239"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7-37  </a:t>
            </a:r>
            <a:r>
              <a:rPr lang="zh-CN" altLang="zh-CN" dirty="0">
                <a:latin typeface="黑体" pitchFamily="49" charset="-122"/>
                <a:ea typeface="黑体" pitchFamily="49" charset="-122"/>
              </a:rPr>
              <a:t>直线运动的小球 </a:t>
            </a:r>
            <a:endParaRPr lang="zh-CN" altLang="en-US" dirty="0">
              <a:latin typeface="黑体" pitchFamily="49" charset="-122"/>
              <a:ea typeface="黑体" pitchFamily="49" charset="-122"/>
            </a:endParaRP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5250" y="332656"/>
            <a:ext cx="8997950" cy="144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4．Ulead GIF Animator的使用  略</a:t>
            </a:r>
          </a:p>
          <a:p>
            <a:r>
              <a:rPr lang="en-US" altLang="zh-CN" sz="2200" dirty="0" smtClean="0">
                <a:latin typeface="Arial" pitchFamily="34" charset="0"/>
                <a:ea typeface="黑体" pitchFamily="49" charset="-122"/>
              </a:rPr>
              <a:t>       【</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7-6】 </a:t>
            </a:r>
            <a:r>
              <a:rPr lang="zh-CN" altLang="en-US" sz="2200" dirty="0">
                <a:latin typeface="Arial" pitchFamily="34" charset="0"/>
                <a:ea typeface="黑体" pitchFamily="49" charset="-122"/>
              </a:rPr>
              <a:t>利用如图</a:t>
            </a:r>
            <a:r>
              <a:rPr lang="en-US" altLang="zh-CN" sz="2200" dirty="0">
                <a:latin typeface="Arial" pitchFamily="34" charset="0"/>
                <a:ea typeface="黑体" pitchFamily="49" charset="-122"/>
              </a:rPr>
              <a:t>7-50</a:t>
            </a:r>
            <a:r>
              <a:rPr lang="zh-CN" altLang="en-US" sz="2200" dirty="0">
                <a:latin typeface="Arial" pitchFamily="34" charset="0"/>
                <a:ea typeface="黑体" pitchFamily="49" charset="-122"/>
              </a:rPr>
              <a:t>所示的三张图片，使用</a:t>
            </a:r>
            <a:r>
              <a:rPr lang="en-US" altLang="zh-CN" sz="2200" dirty="0" err="1">
                <a:latin typeface="Arial" pitchFamily="34" charset="0"/>
                <a:ea typeface="黑体" pitchFamily="49" charset="-122"/>
              </a:rPr>
              <a:t>Ulead</a:t>
            </a:r>
            <a:r>
              <a:rPr lang="en-US" altLang="zh-CN" sz="2200" dirty="0">
                <a:latin typeface="Arial" pitchFamily="34" charset="0"/>
                <a:ea typeface="黑体" pitchFamily="49" charset="-122"/>
              </a:rPr>
              <a:t> GIF Animator V5.10</a:t>
            </a:r>
            <a:r>
              <a:rPr lang="zh-CN" altLang="en-US" sz="2200" dirty="0">
                <a:latin typeface="Arial" pitchFamily="34" charset="0"/>
                <a:ea typeface="黑体" pitchFamily="49" charset="-122"/>
              </a:rPr>
              <a:t>制作“顽皮的小男孩</a:t>
            </a:r>
            <a:r>
              <a:rPr lang="en-US" altLang="zh-CN" sz="2200" dirty="0">
                <a:latin typeface="Arial" pitchFamily="34" charset="0"/>
                <a:ea typeface="黑体" pitchFamily="49" charset="-122"/>
              </a:rPr>
              <a:t>gif”</a:t>
            </a:r>
            <a:r>
              <a:rPr lang="zh-CN" altLang="en-US" sz="2200" dirty="0">
                <a:latin typeface="Arial" pitchFamily="34" charset="0"/>
                <a:ea typeface="黑体" pitchFamily="49" charset="-122"/>
              </a:rPr>
              <a:t>。</a:t>
            </a:r>
          </a:p>
          <a:p>
            <a:r>
              <a:rPr lang="zh-CN" altLang="en-US" sz="2200" dirty="0" smtClean="0">
                <a:latin typeface="Arial" pitchFamily="34" charset="0"/>
                <a:ea typeface="黑体" pitchFamily="49" charset="-122"/>
              </a:rPr>
              <a:t>       操作过程略。</a:t>
            </a:r>
            <a:endParaRPr lang="zh-CN" altLang="en-US" sz="2200" dirty="0">
              <a:latin typeface="Arial" pitchFamily="34" charset="0"/>
              <a:ea typeface="黑体" pitchFamily="49"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0317" y="2132856"/>
            <a:ext cx="2202954" cy="2035833"/>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0468" y="2132856"/>
            <a:ext cx="2202954" cy="2035833"/>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3422" y="2132856"/>
            <a:ext cx="2202954" cy="2035833"/>
          </a:xfrm>
          <a:prstGeom prst="rect">
            <a:avLst/>
          </a:prstGeom>
        </p:spPr>
      </p:pic>
      <p:sp>
        <p:nvSpPr>
          <p:cNvPr id="7" name="矩形 6"/>
          <p:cNvSpPr/>
          <p:nvPr/>
        </p:nvSpPr>
        <p:spPr>
          <a:xfrm>
            <a:off x="3203848" y="4355812"/>
            <a:ext cx="31683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7-50  </a:t>
            </a:r>
            <a:r>
              <a:rPr lang="zh-CN" altLang="en-US" dirty="0">
                <a:solidFill>
                  <a:srgbClr val="FFFFFF"/>
                </a:solidFill>
                <a:latin typeface="Arial" pitchFamily="34" charset="0"/>
                <a:ea typeface="黑体" pitchFamily="49" charset="-122"/>
              </a:rPr>
              <a:t>三幅已作好的图形</a:t>
            </a:r>
          </a:p>
        </p:txBody>
      </p:sp>
      <p:sp>
        <p:nvSpPr>
          <p:cNvPr id="8" name="Text Box 2"/>
          <p:cNvSpPr txBox="1">
            <a:spLocks noChangeArrowheads="1"/>
          </p:cNvSpPr>
          <p:nvPr/>
        </p:nvSpPr>
        <p:spPr bwMode="auto">
          <a:xfrm>
            <a:off x="95250" y="5121964"/>
            <a:ext cx="8997950" cy="467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Arial" pitchFamily="34" charset="0"/>
                <a:ea typeface="黑体" pitchFamily="49" charset="-122"/>
              </a:rPr>
              <a:t>5</a:t>
            </a:r>
            <a:r>
              <a:rPr lang="zh-CN" altLang="en-US" sz="2200" dirty="0">
                <a:latin typeface="Arial" pitchFamily="34" charset="0"/>
                <a:ea typeface="黑体" pitchFamily="49" charset="-122"/>
              </a:rPr>
              <a:t>．屏幕录像专家  略</a:t>
            </a:r>
          </a:p>
        </p:txBody>
      </p:sp>
    </p:spTree>
    <p:extLst>
      <p:ext uri="{BB962C8B-B14F-4D97-AF65-F5344CB8AC3E}">
        <p14:creationId xmlns:p14="http://schemas.microsoft.com/office/powerpoint/2010/main" val="504634786"/>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Text Box 2"/>
          <p:cNvSpPr txBox="1">
            <a:spLocks noChangeArrowheads="1"/>
          </p:cNvSpPr>
          <p:nvPr/>
        </p:nvSpPr>
        <p:spPr bwMode="auto">
          <a:xfrm>
            <a:off x="1568450" y="2133600"/>
            <a:ext cx="6373813" cy="823913"/>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4800" dirty="0" smtClean="0">
                <a:ea typeface="黑体" pitchFamily="49" charset="-122"/>
              </a:rPr>
              <a:t>第</a:t>
            </a:r>
            <a:r>
              <a:rPr lang="en-US" altLang="zh-CN" sz="4800" dirty="0" smtClean="0">
                <a:ea typeface="黑体" pitchFamily="49" charset="-122"/>
              </a:rPr>
              <a:t>7</a:t>
            </a:r>
            <a:r>
              <a:rPr lang="zh-CN" altLang="en-US" sz="4800" dirty="0" smtClean="0">
                <a:ea typeface="黑体" pitchFamily="49" charset="-122"/>
              </a:rPr>
              <a:t>章  </a:t>
            </a:r>
            <a:r>
              <a:rPr lang="zh-CN" altLang="en-US" sz="4800" dirty="0">
                <a:ea typeface="黑体" pitchFamily="49" charset="-122"/>
              </a:rPr>
              <a:t>多媒体技术简介</a:t>
            </a:r>
          </a:p>
        </p:txBody>
      </p:sp>
      <p:sp>
        <p:nvSpPr>
          <p:cNvPr id="274435" name="Text Box 3"/>
          <p:cNvSpPr txBox="1">
            <a:spLocks noChangeArrowheads="1"/>
          </p:cNvSpPr>
          <p:nvPr/>
        </p:nvSpPr>
        <p:spPr bwMode="auto">
          <a:xfrm>
            <a:off x="104775" y="3357563"/>
            <a:ext cx="8997950"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rPr>
              <a:t>        随着计算机软硬件技术的不断发展，计算机的能力逐渐提高，具备了处理图形图像、声音视频等多媒体信息的能力。</a:t>
            </a:r>
          </a:p>
          <a:p>
            <a:r>
              <a:rPr lang="zh-CN" altLang="en-US" sz="2400">
                <a:latin typeface="Arial" pitchFamily="34" charset="0"/>
              </a:rPr>
              <a:t>        计算机多媒体技术近几年发展迅速，并已在教育、宣传、训练、仿真等方面得到了广泛的应用。 </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Text Box 2"/>
          <p:cNvSpPr txBox="1">
            <a:spLocks noChangeArrowheads="1"/>
          </p:cNvSpPr>
          <p:nvPr/>
        </p:nvSpPr>
        <p:spPr bwMode="auto">
          <a:xfrm>
            <a:off x="95250" y="1341438"/>
            <a:ext cx="8997950" cy="511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多媒体应用系统的一般开发过程如下。</a:t>
            </a:r>
          </a:p>
          <a:p>
            <a:r>
              <a:rPr lang="zh-CN" altLang="en-US" sz="2200" dirty="0">
                <a:latin typeface="Arial" pitchFamily="34" charset="0"/>
                <a:ea typeface="黑体" pitchFamily="49" charset="-122"/>
              </a:rPr>
              <a:t>        （1）系统分析</a:t>
            </a:r>
          </a:p>
          <a:p>
            <a:r>
              <a:rPr lang="zh-CN" altLang="en-US" sz="2200" dirty="0">
                <a:latin typeface="Arial" pitchFamily="34" charset="0"/>
                <a:ea typeface="黑体" pitchFamily="49" charset="-122"/>
              </a:rPr>
              <a:t>        主要工作包括：课题定义；目标分析；使用对象特征分析；内容分析；开发和使用环境分析；项目开发费用预算；编写需求评估报告。</a:t>
            </a:r>
          </a:p>
          <a:p>
            <a:r>
              <a:rPr lang="zh-CN" altLang="en-US" sz="2200" dirty="0">
                <a:latin typeface="Arial" pitchFamily="34" charset="0"/>
                <a:ea typeface="黑体" pitchFamily="49" charset="-122"/>
              </a:rPr>
              <a:t>        （2）信息内容设计</a:t>
            </a:r>
          </a:p>
          <a:p>
            <a:r>
              <a:rPr lang="zh-CN" altLang="en-US" sz="2200" dirty="0">
                <a:latin typeface="Arial" pitchFamily="34" charset="0"/>
                <a:ea typeface="黑体" pitchFamily="49" charset="-122"/>
              </a:rPr>
              <a:t>        包括：细化目标；目标排序；制定内容呈现策略；设计系统的所有模块包括的内容及结构；确定媒体的选择及组合；确定评估方法。</a:t>
            </a:r>
          </a:p>
          <a:p>
            <a:r>
              <a:rPr lang="zh-CN" altLang="en-US" sz="2200" dirty="0">
                <a:latin typeface="Arial" pitchFamily="34" charset="0"/>
                <a:ea typeface="黑体" pitchFamily="49" charset="-122"/>
              </a:rPr>
              <a:t>        （3）软件系统设计</a:t>
            </a:r>
          </a:p>
          <a:p>
            <a:r>
              <a:rPr lang="zh-CN" altLang="en-US" sz="2200" dirty="0">
                <a:latin typeface="Arial" pitchFamily="34" charset="0"/>
                <a:ea typeface="黑体" pitchFamily="49" charset="-122"/>
              </a:rPr>
              <a:t>        工作包括：内容组织结构设计；导航策略设计；控制机制设计；交互界面设计；屏幕风格设计。</a:t>
            </a:r>
          </a:p>
          <a:p>
            <a:r>
              <a:rPr lang="zh-CN" altLang="en-US" sz="2200" dirty="0">
                <a:latin typeface="Arial" pitchFamily="34" charset="0"/>
                <a:ea typeface="黑体" pitchFamily="49" charset="-122"/>
              </a:rPr>
              <a:t>        （4）脚本编写</a:t>
            </a:r>
          </a:p>
          <a:p>
            <a:r>
              <a:rPr lang="zh-CN" altLang="en-US" sz="2200" dirty="0">
                <a:latin typeface="Arial" pitchFamily="34" charset="0"/>
                <a:ea typeface="黑体" pitchFamily="49" charset="-122"/>
              </a:rPr>
              <a:t>        分为文字稿本和节目脚本。</a:t>
            </a:r>
            <a:r>
              <a:rPr lang="zh-CN" altLang="en-US" sz="2200" dirty="0">
                <a:solidFill>
                  <a:srgbClr val="FFFF00"/>
                </a:solidFill>
                <a:latin typeface="Arial" pitchFamily="34" charset="0"/>
                <a:ea typeface="黑体" pitchFamily="49" charset="-122"/>
              </a:rPr>
              <a:t>文字稿本</a:t>
            </a:r>
            <a:r>
              <a:rPr lang="zh-CN" altLang="en-US" sz="2200" dirty="0">
                <a:latin typeface="Arial" pitchFamily="34" charset="0"/>
                <a:ea typeface="黑体" pitchFamily="49" charset="-122"/>
              </a:rPr>
              <a:t>是对多媒体应用系统所要表达的内容进行的描述。</a:t>
            </a:r>
            <a:r>
              <a:rPr lang="zh-CN" altLang="en-US" sz="2200" dirty="0">
                <a:solidFill>
                  <a:srgbClr val="FFFF00"/>
                </a:solidFill>
                <a:latin typeface="Arial" pitchFamily="34" charset="0"/>
                <a:ea typeface="黑体" pitchFamily="49" charset="-122"/>
              </a:rPr>
              <a:t>节目脚本</a:t>
            </a:r>
            <a:r>
              <a:rPr lang="zh-CN" altLang="en-US" sz="2200" dirty="0">
                <a:latin typeface="Arial" pitchFamily="34" charset="0"/>
                <a:ea typeface="黑体" pitchFamily="49" charset="-122"/>
              </a:rPr>
              <a:t>则是在文字稿本的基础上改写而成的能体现软件的系统结构和功能，并作为软件制作直接依据的一种具体描述，软件工程师按照脚本即可完成对整个系统的软件设计。</a:t>
            </a:r>
          </a:p>
        </p:txBody>
      </p:sp>
      <p:sp>
        <p:nvSpPr>
          <p:cNvPr id="300035" name="Rectangle 3"/>
          <p:cNvSpPr>
            <a:spLocks noChangeArrowheads="1"/>
          </p:cNvSpPr>
          <p:nvPr/>
        </p:nvSpPr>
        <p:spPr bwMode="auto">
          <a:xfrm>
            <a:off x="95250" y="836613"/>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7.7.1  </a:t>
            </a:r>
            <a:r>
              <a:rPr lang="en-US" sz="2400" dirty="0" err="1">
                <a:ea typeface="黑体" pitchFamily="49" charset="-122"/>
              </a:rPr>
              <a:t>多媒体应用系统的开发过程</a:t>
            </a:r>
            <a:endParaRPr lang="zh-CN" altLang="en-US" sz="2400" dirty="0">
              <a:ea typeface="黑体" pitchFamily="49" charset="-122"/>
            </a:endParaRPr>
          </a:p>
        </p:txBody>
      </p:sp>
      <p:sp>
        <p:nvSpPr>
          <p:cNvPr id="300036" name="Rectangle 4"/>
          <p:cNvSpPr>
            <a:spLocks noChangeArrowheads="1"/>
          </p:cNvSpPr>
          <p:nvPr/>
        </p:nvSpPr>
        <p:spPr bwMode="auto">
          <a:xfrm>
            <a:off x="95250" y="260350"/>
            <a:ext cx="89979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7.</a:t>
            </a:r>
            <a:r>
              <a:rPr lang="zh-CN" altLang="en-US" sz="2600" dirty="0" smtClean="0">
                <a:latin typeface="黑体" pitchFamily="49" charset="-122"/>
                <a:ea typeface="黑体" pitchFamily="49" charset="-122"/>
              </a:rPr>
              <a:t>7  </a:t>
            </a:r>
            <a:r>
              <a:rPr lang="zh-CN" altLang="en-US" sz="2600" dirty="0">
                <a:latin typeface="黑体" pitchFamily="49" charset="-122"/>
                <a:ea typeface="黑体" pitchFamily="49" charset="-122"/>
              </a:rPr>
              <a:t>多媒体应用系统的开发</a:t>
            </a:r>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Text Box 2"/>
          <p:cNvSpPr txBox="1">
            <a:spLocks noChangeArrowheads="1"/>
          </p:cNvSpPr>
          <p:nvPr/>
        </p:nvSpPr>
        <p:spPr bwMode="auto">
          <a:xfrm>
            <a:off x="95250" y="260350"/>
            <a:ext cx="8997950" cy="6430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（5）媒体素材制作</a:t>
            </a:r>
          </a:p>
          <a:p>
            <a:r>
              <a:rPr lang="zh-CN" altLang="en-US" sz="2200" dirty="0">
                <a:latin typeface="Arial" pitchFamily="34" charset="0"/>
                <a:ea typeface="黑体" pitchFamily="49" charset="-122"/>
              </a:rPr>
              <a:t>        这一阶段的主要工作包括：文、图像等多媒体素材的收集和创作；选用媒体编辑工具；对媒体素材进行加工制作和编辑。</a:t>
            </a:r>
          </a:p>
          <a:p>
            <a:r>
              <a:rPr lang="zh-CN" altLang="en-US" sz="2200" dirty="0">
                <a:latin typeface="Arial" pitchFamily="34" charset="0"/>
                <a:ea typeface="黑体" pitchFamily="49" charset="-122"/>
              </a:rPr>
              <a:t>        （6）制作与合成</a:t>
            </a:r>
          </a:p>
          <a:p>
            <a:r>
              <a:rPr lang="zh-CN" altLang="en-US" sz="2200" dirty="0">
                <a:latin typeface="Arial" pitchFamily="34" charset="0"/>
                <a:ea typeface="黑体" pitchFamily="49" charset="-122"/>
              </a:rPr>
              <a:t>        包括：选用合适的写作软件、多媒体著作系统、多媒体著作语言或是可视化程序设计语言来完成制作；按照节目脚本的要求完成多媒体应用系统的合成。</a:t>
            </a:r>
          </a:p>
          <a:p>
            <a:r>
              <a:rPr lang="zh-CN" altLang="en-US" sz="2200" dirty="0">
                <a:latin typeface="Arial" pitchFamily="34" charset="0"/>
                <a:ea typeface="黑体" pitchFamily="49" charset="-122"/>
              </a:rPr>
              <a:t>        （7）测试与评价</a:t>
            </a:r>
          </a:p>
          <a:p>
            <a:r>
              <a:rPr lang="zh-CN" altLang="en-US" sz="2200" dirty="0">
                <a:latin typeface="Arial" pitchFamily="34" charset="0"/>
                <a:ea typeface="黑体" pitchFamily="49" charset="-122"/>
              </a:rPr>
              <a:t>        将制作好的应用系统在小范围内试用，注意收集用户的反馈信息，对系统存在的内容和技术方面的缺陷进行改进。</a:t>
            </a:r>
          </a:p>
          <a:p>
            <a:r>
              <a:rPr lang="zh-CN" altLang="en-US" sz="2200" dirty="0">
                <a:latin typeface="Arial" pitchFamily="34" charset="0"/>
                <a:ea typeface="黑体" pitchFamily="49" charset="-122"/>
              </a:rPr>
              <a:t>        （8）修改</a:t>
            </a:r>
          </a:p>
          <a:p>
            <a:r>
              <a:rPr lang="zh-CN" altLang="en-US" sz="2200" dirty="0">
                <a:latin typeface="Arial" pitchFamily="34" charset="0"/>
                <a:ea typeface="黑体" pitchFamily="49" charset="-122"/>
              </a:rPr>
              <a:t>        在测试和评价中若发现产品设计方面的问题需要及时修改。但从软件工程角度出发，修改阶段应尽可能不涉及课件的前期阶段。</a:t>
            </a:r>
          </a:p>
          <a:p>
            <a:r>
              <a:rPr lang="zh-CN" altLang="en-US" sz="2200" dirty="0">
                <a:latin typeface="Arial" pitchFamily="34" charset="0"/>
                <a:ea typeface="黑体" pitchFamily="49" charset="-122"/>
              </a:rPr>
              <a:t>        （9）发布</a:t>
            </a:r>
          </a:p>
          <a:p>
            <a:r>
              <a:rPr lang="zh-CN" altLang="en-US" sz="2200" dirty="0">
                <a:latin typeface="Arial" pitchFamily="34" charset="0"/>
                <a:ea typeface="黑体" pitchFamily="49" charset="-122"/>
              </a:rPr>
              <a:t>        经过认真的测试和反复修改后，应用系统就可以作为一个确定的版本加以推广使用了。发布就是将产品拷贝给最终用户手中的产品副本。</a:t>
            </a:r>
          </a:p>
          <a:p>
            <a:r>
              <a:rPr lang="zh-CN" altLang="en-US" sz="2200" dirty="0">
                <a:latin typeface="Arial" pitchFamily="34" charset="0"/>
                <a:ea typeface="黑体" pitchFamily="49" charset="-122"/>
              </a:rPr>
              <a:t>        （10）维护与更新</a:t>
            </a:r>
          </a:p>
          <a:p>
            <a:r>
              <a:rPr lang="zh-CN" altLang="en-US" sz="2200" dirty="0">
                <a:latin typeface="Arial" pitchFamily="34" charset="0"/>
                <a:ea typeface="黑体" pitchFamily="49" charset="-122"/>
              </a:rPr>
              <a:t>        发布后，开发人员必需及时跟踪系统的使用效果，及时发现问题和解决问题，改进、优化或更新应用系统的设计。</a:t>
            </a: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Text Box 2"/>
          <p:cNvSpPr txBox="1">
            <a:spLocks noChangeArrowheads="1"/>
          </p:cNvSpPr>
          <p:nvPr/>
        </p:nvSpPr>
        <p:spPr bwMode="auto">
          <a:xfrm>
            <a:off x="95250" y="836612"/>
            <a:ext cx="8997950" cy="57607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根据开发多媒体应用系统的软件系统设计阶段中所采用的信息内容结构、导航结构、交互方式等的不同，可以将多媒体应用系统的创作模式分为以下几种。</a:t>
            </a:r>
          </a:p>
          <a:p>
            <a:r>
              <a:rPr lang="zh-CN" altLang="en-US" sz="2200" dirty="0">
                <a:latin typeface="Arial" pitchFamily="34" charset="0"/>
                <a:ea typeface="黑体" pitchFamily="49" charset="-122"/>
              </a:rPr>
              <a:t>        （1）幻灯片模式</a:t>
            </a:r>
          </a:p>
          <a:p>
            <a:r>
              <a:rPr lang="zh-CN" altLang="en-US" sz="2200" dirty="0">
                <a:latin typeface="Arial" pitchFamily="34" charset="0"/>
                <a:ea typeface="黑体" pitchFamily="49" charset="-122"/>
              </a:rPr>
              <a:t>        幻灯片模式是一种纯表现模式，用于按照事先确定的顺序呈现分离的屏幕。主要创作工具有Microsoft公司的PowerPoint等。</a:t>
            </a:r>
          </a:p>
          <a:p>
            <a:r>
              <a:rPr lang="zh-CN" altLang="en-US" sz="2200" dirty="0">
                <a:latin typeface="Arial" pitchFamily="34" charset="0"/>
                <a:ea typeface="黑体" pitchFamily="49" charset="-122"/>
              </a:rPr>
              <a:t>        （2）层次模式</a:t>
            </a:r>
          </a:p>
          <a:p>
            <a:r>
              <a:rPr lang="zh-CN" altLang="en-US" sz="2200" dirty="0">
                <a:latin typeface="Arial" pitchFamily="34" charset="0"/>
                <a:ea typeface="黑体" pitchFamily="49" charset="-122"/>
              </a:rPr>
              <a:t>        按照树型结构组织，适用于菜单的驱动程序。方正奥思多媒体创作工具（Author Tool）就是一种以层次模式为主的多媒体创作工具，其他工具像Visual Basic和ToolBook等也是可以创建层次模式的多媒体。</a:t>
            </a:r>
          </a:p>
          <a:p>
            <a:r>
              <a:rPr lang="zh-CN" altLang="en-US" sz="2200" dirty="0">
                <a:latin typeface="Arial" pitchFamily="34" charset="0"/>
                <a:ea typeface="黑体" pitchFamily="49" charset="-122"/>
              </a:rPr>
              <a:t>        （3）书页模式</a:t>
            </a:r>
          </a:p>
          <a:p>
            <a:r>
              <a:rPr lang="zh-CN" altLang="en-US" sz="2200" dirty="0">
                <a:latin typeface="Arial" pitchFamily="34" charset="0"/>
                <a:ea typeface="黑体" pitchFamily="49" charset="-122"/>
              </a:rPr>
              <a:t>        应用程序就像组织一本“书”，“书”又按照称为“页”的分离屏幕来组织，但是在页之间还有交互操作。创建工具的典型代表是ToolBook。</a:t>
            </a:r>
          </a:p>
          <a:p>
            <a:r>
              <a:rPr lang="zh-CN" altLang="en-US" sz="2200" dirty="0">
                <a:latin typeface="Arial" pitchFamily="34" charset="0"/>
                <a:ea typeface="黑体" pitchFamily="49" charset="-122"/>
              </a:rPr>
              <a:t>        （4）窗口模式</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窗口</a:t>
            </a:r>
            <a:r>
              <a:rPr lang="zh-CN" altLang="en-US" sz="2200" dirty="0">
                <a:latin typeface="Arial" pitchFamily="34" charset="0"/>
                <a:ea typeface="黑体" pitchFamily="49" charset="-122"/>
              </a:rPr>
              <a:t>模式中，目标程序按分离的屏幕对象组织成为“窗口”序列，在每一个窗口中，类似于幻灯片</a:t>
            </a:r>
            <a:r>
              <a:rPr lang="zh-CN" altLang="en-US" sz="2200" dirty="0" smtClean="0">
                <a:latin typeface="Arial" pitchFamily="34" charset="0"/>
                <a:ea typeface="黑体" pitchFamily="49" charset="-122"/>
              </a:rPr>
              <a:t>模式，主要</a:t>
            </a:r>
            <a:r>
              <a:rPr lang="zh-CN" altLang="en-US" sz="2200" dirty="0">
                <a:latin typeface="Arial" pitchFamily="34" charset="0"/>
                <a:ea typeface="黑体" pitchFamily="49" charset="-122"/>
              </a:rPr>
              <a:t>创作工具有Visual Basic等。</a:t>
            </a:r>
          </a:p>
        </p:txBody>
      </p:sp>
      <p:sp>
        <p:nvSpPr>
          <p:cNvPr id="302083" name="Rectangle 3"/>
          <p:cNvSpPr>
            <a:spLocks noChangeArrowheads="1"/>
          </p:cNvSpPr>
          <p:nvPr/>
        </p:nvSpPr>
        <p:spPr bwMode="auto">
          <a:xfrm>
            <a:off x="95250" y="260350"/>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7.7.2  </a:t>
            </a:r>
            <a:r>
              <a:rPr lang="en-US" sz="2400" dirty="0" err="1">
                <a:ea typeface="黑体" pitchFamily="49" charset="-122"/>
              </a:rPr>
              <a:t>多媒体应用系统的创作模式和工具</a:t>
            </a:r>
            <a:endParaRPr lang="zh-CN" altLang="en-US" sz="2400" dirty="0">
              <a:ea typeface="黑体" pitchFamily="49" charset="-122"/>
            </a:endParaRPr>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ext Box 2"/>
          <p:cNvSpPr txBox="1">
            <a:spLocks noChangeArrowheads="1"/>
          </p:cNvSpPr>
          <p:nvPr/>
        </p:nvSpPr>
        <p:spPr bwMode="auto">
          <a:xfrm>
            <a:off x="95250" y="260350"/>
            <a:ext cx="8997950" cy="5832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Arial" pitchFamily="34" charset="0"/>
                <a:ea typeface="黑体" pitchFamily="49" charset="-122"/>
              </a:rPr>
              <a:t>        （5）时基模式</a:t>
            </a:r>
          </a:p>
          <a:p>
            <a:r>
              <a:rPr lang="zh-CN" altLang="en-US" sz="2100" dirty="0">
                <a:latin typeface="Arial" pitchFamily="34" charset="0"/>
                <a:ea typeface="黑体" pitchFamily="49" charset="-122"/>
              </a:rPr>
              <a:t>        主要由动画、声音以及视频组成的应用程序或呈现过程可以按时间轴的顺序来制作。Action和Director是典型的时基模式创建工具。</a:t>
            </a:r>
          </a:p>
          <a:p>
            <a:r>
              <a:rPr lang="zh-CN" altLang="en-US" sz="2100" dirty="0">
                <a:latin typeface="Arial" pitchFamily="34" charset="0"/>
                <a:ea typeface="黑体" pitchFamily="49" charset="-122"/>
              </a:rPr>
              <a:t>        （6）网络模式</a:t>
            </a:r>
          </a:p>
          <a:p>
            <a:r>
              <a:rPr lang="zh-CN" altLang="en-US" sz="2100" dirty="0">
                <a:latin typeface="Arial" pitchFamily="34" charset="0"/>
                <a:ea typeface="黑体" pitchFamily="49" charset="-122"/>
              </a:rPr>
              <a:t>        “网”指应用程序的结构，允许目标程序组成一个“从任何地方到其他任意地方”的自由形式结构，没有已建好的顺序或结构呈现。因为集成工具在结构上没有限制，创作者不得不建立自己的程序结构，与其他集成工具相比，创作者需要对程序结构多一些了解。NetWare Technology Corporation公司的MEDIAScript是典型的网络模式创建工具。</a:t>
            </a:r>
          </a:p>
          <a:p>
            <a:r>
              <a:rPr lang="zh-CN" altLang="en-US" sz="2100" dirty="0">
                <a:latin typeface="Arial" pitchFamily="34" charset="0"/>
                <a:ea typeface="黑体" pitchFamily="49" charset="-122"/>
              </a:rPr>
              <a:t>        （7）图标模式</a:t>
            </a:r>
          </a:p>
          <a:p>
            <a:r>
              <a:rPr lang="zh-CN" altLang="en-US" sz="2100" dirty="0">
                <a:latin typeface="Arial" pitchFamily="34" charset="0"/>
                <a:ea typeface="黑体" pitchFamily="49" charset="-122"/>
              </a:rPr>
              <a:t>        在图标（Icon）模式中，创作工作由制作多媒体对象和构建基于图标的流程图组成。图标模式的主要特征是图标自身及流程图显示，所以又叫流程图模式。Macromedia 公司的Authorware是其典型代表。</a:t>
            </a:r>
          </a:p>
          <a:p>
            <a:r>
              <a:rPr lang="zh-CN" altLang="en-US" sz="2100" dirty="0">
                <a:latin typeface="Arial" pitchFamily="34" charset="0"/>
                <a:ea typeface="黑体" pitchFamily="49" charset="-122"/>
              </a:rPr>
              <a:t>        （8）语言模式</a:t>
            </a:r>
          </a:p>
          <a:p>
            <a:r>
              <a:rPr lang="zh-CN" altLang="en-US" sz="2100" dirty="0">
                <a:latin typeface="Arial" pitchFamily="34" charset="0"/>
                <a:ea typeface="黑体" pitchFamily="49" charset="-122"/>
              </a:rPr>
              <a:t>        使用一种语言来建立应用程序的结构与内容，根据语言的层次和功能进行多媒体创作。如Asymetrix ToolBook使用的Open Script创作语言，Director使用Lingo语言，Visual Basic使用Basic语言。这些语言都具有专门处理多媒体对象的能力，一般称为多媒体创作语言。</a:t>
            </a:r>
          </a:p>
        </p:txBody>
      </p:sp>
      <p:sp>
        <p:nvSpPr>
          <p:cNvPr id="303107" name="AutoShape 3">
            <a:hlinkClick r:id="rId2" action="ppaction://hlinksldjump" highlightClick="1"/>
          </p:cNvPr>
          <p:cNvSpPr>
            <a:spLocks noChangeArrowheads="1"/>
          </p:cNvSpPr>
          <p:nvPr/>
        </p:nvSpPr>
        <p:spPr bwMode="auto">
          <a:xfrm>
            <a:off x="7726363"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a:solidFill>
                  <a:srgbClr val="FFFF00"/>
                </a:solidFill>
                <a:ea typeface="黑体" pitchFamily="49" charset="-122"/>
              </a:rPr>
              <a:t>←返回目录</a:t>
            </a: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2124075" y="974725"/>
            <a:ext cx="5884863" cy="438150"/>
          </a:xfrm>
          <a:prstGeom prst="roundRect">
            <a:avLst>
              <a:gd name="adj" fmla="val 50000"/>
            </a:avLst>
          </a:prstGeom>
          <a:gradFill rotWithShape="0">
            <a:gsLst>
              <a:gs pos="0">
                <a:schemeClr val="bg1"/>
              </a:gs>
              <a:gs pos="100000">
                <a:srgbClr val="FF00FF"/>
              </a:gs>
            </a:gsLst>
            <a:lin ang="0" scaled="1"/>
          </a:gradFill>
          <a:ln w="9525">
            <a:solidFill>
              <a:srgbClr val="FF9900"/>
            </a:solidFill>
            <a:round/>
            <a:headEnd/>
            <a:tailEnd/>
          </a:ln>
          <a:effectLst/>
          <a:extLst>
            <a:ext uri="{AF507438-7753-43E0-B8FC-AC1667EBCBE1}">
              <a14:hiddenEffects xmlns:a14="http://schemas.microsoft.com/office/drawing/2010/main">
                <a:effectLst>
                  <a:outerShdw dist="17961" dir="2700000" algn="ctr" rotWithShape="0">
                    <a:srgbClr val="995C00"/>
                  </a:outerShdw>
                </a:effectLst>
              </a14:hiddenEffects>
            </a:ext>
          </a:extLst>
        </p:spPr>
        <p:txBody>
          <a:bodyPr wrap="none" anchor="ctr"/>
          <a:lstStyle/>
          <a:p>
            <a:r>
              <a:rPr lang="en-US" altLang="zh-CN" sz="2400" dirty="0" smtClean="0">
                <a:ea typeface="黑体" pitchFamily="49" charset="-122"/>
                <a:hlinkClick r:id="rId2" action="ppaction://hlinksldjump"/>
              </a:rPr>
              <a:t>7.</a:t>
            </a:r>
            <a:r>
              <a:rPr lang="zh-CN" altLang="en-US" sz="2400" dirty="0" smtClean="0">
                <a:ea typeface="黑体" pitchFamily="49" charset="-122"/>
                <a:hlinkClick r:id="rId2" action="ppaction://hlinksldjump"/>
              </a:rPr>
              <a:t>1</a:t>
            </a:r>
            <a:r>
              <a:rPr lang="zh-CN" altLang="en-US" sz="2400" dirty="0" smtClean="0">
                <a:ea typeface="黑体" pitchFamily="49" charset="-122"/>
              </a:rPr>
              <a:t>  </a:t>
            </a:r>
            <a:r>
              <a:rPr lang="zh-CN" altLang="en-US" sz="2400" dirty="0">
                <a:ea typeface="黑体" pitchFamily="49" charset="-122"/>
              </a:rPr>
              <a:t>多媒体技术概述</a:t>
            </a:r>
          </a:p>
        </p:txBody>
      </p:sp>
      <p:sp>
        <p:nvSpPr>
          <p:cNvPr id="275459" name="AutoShape 3"/>
          <p:cNvSpPr>
            <a:spLocks noChangeArrowheads="1"/>
          </p:cNvSpPr>
          <p:nvPr/>
        </p:nvSpPr>
        <p:spPr bwMode="auto">
          <a:xfrm>
            <a:off x="2124075" y="1730375"/>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3" action="ppaction://hlinksldjump"/>
              </a:rPr>
              <a:t>7.</a:t>
            </a:r>
            <a:r>
              <a:rPr lang="zh-CN" altLang="en-US" sz="2400" dirty="0" smtClean="0">
                <a:ea typeface="黑体" pitchFamily="49" charset="-122"/>
                <a:hlinkClick r:id="rId3" action="ppaction://hlinksldjump"/>
              </a:rPr>
              <a:t>2</a:t>
            </a:r>
            <a:r>
              <a:rPr lang="zh-CN" altLang="en-US" sz="2400" dirty="0" smtClean="0">
                <a:ea typeface="黑体" pitchFamily="49" charset="-122"/>
              </a:rPr>
              <a:t>  </a:t>
            </a:r>
            <a:r>
              <a:rPr lang="zh-CN" altLang="en-US" sz="2400" dirty="0">
                <a:ea typeface="黑体" pitchFamily="49" charset="-122"/>
              </a:rPr>
              <a:t>多媒体计算机系统</a:t>
            </a:r>
          </a:p>
        </p:txBody>
      </p:sp>
      <p:sp>
        <p:nvSpPr>
          <p:cNvPr id="275460" name="AutoShape 4"/>
          <p:cNvSpPr>
            <a:spLocks noChangeArrowheads="1"/>
          </p:cNvSpPr>
          <p:nvPr/>
        </p:nvSpPr>
        <p:spPr bwMode="auto">
          <a:xfrm>
            <a:off x="2124075" y="2486025"/>
            <a:ext cx="591978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rId4" action="ppaction://hlinksldjump"/>
              </a:rPr>
              <a:t>7.</a:t>
            </a:r>
            <a:r>
              <a:rPr lang="zh-CN" altLang="en-US" sz="2400" dirty="0" smtClean="0">
                <a:ea typeface="黑体" pitchFamily="49" charset="-122"/>
                <a:hlinkClick r:id="rId4" action="ppaction://hlinksldjump"/>
              </a:rPr>
              <a:t>3</a:t>
            </a:r>
            <a:r>
              <a:rPr lang="zh-CN" altLang="en-US" sz="2400" dirty="0" smtClean="0">
                <a:ea typeface="黑体" pitchFamily="49" charset="-122"/>
              </a:rPr>
              <a:t>  </a:t>
            </a:r>
            <a:r>
              <a:rPr lang="zh-CN" altLang="en-US" sz="2400" dirty="0">
                <a:ea typeface="黑体" pitchFamily="49" charset="-122"/>
              </a:rPr>
              <a:t>图形与图像</a:t>
            </a:r>
          </a:p>
        </p:txBody>
      </p:sp>
      <p:sp>
        <p:nvSpPr>
          <p:cNvPr id="275461" name="AutoShape 5"/>
          <p:cNvSpPr>
            <a:spLocks noChangeArrowheads="1"/>
          </p:cNvSpPr>
          <p:nvPr/>
        </p:nvSpPr>
        <p:spPr bwMode="auto">
          <a:xfrm>
            <a:off x="2124075" y="3241675"/>
            <a:ext cx="5919788"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5" action="ppaction://hlinksldjump"/>
              </a:rPr>
              <a:t>7.</a:t>
            </a:r>
            <a:r>
              <a:rPr lang="zh-CN" altLang="en-US" sz="2400" dirty="0" smtClean="0">
                <a:ea typeface="黑体" pitchFamily="49" charset="-122"/>
                <a:hlinkClick r:id="rId5" action="ppaction://hlinksldjump"/>
              </a:rPr>
              <a:t>4</a:t>
            </a:r>
            <a:r>
              <a:rPr lang="zh-CN" altLang="en-US" sz="2400" dirty="0" smtClean="0">
                <a:ea typeface="黑体" pitchFamily="49" charset="-122"/>
              </a:rPr>
              <a:t>  </a:t>
            </a:r>
            <a:r>
              <a:rPr lang="zh-CN" altLang="en-US" sz="2400" dirty="0">
                <a:ea typeface="黑体" pitchFamily="49" charset="-122"/>
              </a:rPr>
              <a:t>图形图像素材的获取</a:t>
            </a:r>
          </a:p>
        </p:txBody>
      </p:sp>
      <p:sp>
        <p:nvSpPr>
          <p:cNvPr id="275462" name="Rectangle 6"/>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275463" name="AutoShape 7"/>
          <p:cNvSpPr>
            <a:spLocks noChangeArrowheads="1"/>
          </p:cNvSpPr>
          <p:nvPr/>
        </p:nvSpPr>
        <p:spPr bwMode="auto">
          <a:xfrm>
            <a:off x="2124075" y="3997325"/>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6" action="ppaction://hlinksldjump"/>
              </a:rPr>
              <a:t>7.</a:t>
            </a:r>
            <a:r>
              <a:rPr lang="zh-CN" altLang="en-US" sz="2400" dirty="0" smtClean="0">
                <a:ea typeface="黑体" pitchFamily="49" charset="-122"/>
                <a:hlinkClick r:id="rId6" action="ppaction://hlinksldjump"/>
              </a:rPr>
              <a:t>5</a:t>
            </a:r>
            <a:r>
              <a:rPr lang="zh-CN" altLang="en-US" sz="2400" dirty="0" smtClean="0">
                <a:ea typeface="黑体" pitchFamily="49" charset="-122"/>
              </a:rPr>
              <a:t>  </a:t>
            </a:r>
            <a:r>
              <a:rPr lang="zh-CN" altLang="en-US" sz="2400" dirty="0">
                <a:ea typeface="黑体" pitchFamily="49" charset="-122"/>
              </a:rPr>
              <a:t>音频素材采集处理</a:t>
            </a:r>
          </a:p>
        </p:txBody>
      </p:sp>
      <p:sp>
        <p:nvSpPr>
          <p:cNvPr id="275464" name="AutoShape 8"/>
          <p:cNvSpPr>
            <a:spLocks noChangeArrowheads="1"/>
          </p:cNvSpPr>
          <p:nvPr/>
        </p:nvSpPr>
        <p:spPr bwMode="auto">
          <a:xfrm>
            <a:off x="2124075" y="4752975"/>
            <a:ext cx="591978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rId7" action="ppaction://hlinksldjump"/>
              </a:rPr>
              <a:t>7.</a:t>
            </a:r>
            <a:r>
              <a:rPr lang="zh-CN" altLang="en-US" sz="2400" dirty="0" smtClean="0">
                <a:ea typeface="黑体" pitchFamily="49" charset="-122"/>
                <a:hlinkClick r:id="rId7" action="ppaction://hlinksldjump"/>
              </a:rPr>
              <a:t>6</a:t>
            </a:r>
            <a:r>
              <a:rPr lang="zh-CN" altLang="en-US" sz="2400" dirty="0" smtClean="0">
                <a:ea typeface="黑体" pitchFamily="49" charset="-122"/>
              </a:rPr>
              <a:t>  </a:t>
            </a:r>
            <a:r>
              <a:rPr lang="zh-CN" altLang="en-US" sz="2400" dirty="0">
                <a:ea typeface="黑体" pitchFamily="49" charset="-122"/>
              </a:rPr>
              <a:t>视频及动画素材的采集处理</a:t>
            </a:r>
          </a:p>
        </p:txBody>
      </p:sp>
      <p:sp>
        <p:nvSpPr>
          <p:cNvPr id="275465" name="AutoShape 9"/>
          <p:cNvSpPr>
            <a:spLocks noChangeArrowheads="1"/>
          </p:cNvSpPr>
          <p:nvPr/>
        </p:nvSpPr>
        <p:spPr bwMode="auto">
          <a:xfrm>
            <a:off x="2124075" y="5508625"/>
            <a:ext cx="5919788"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8" action="ppaction://hlinksldjump"/>
              </a:rPr>
              <a:t>7.</a:t>
            </a:r>
            <a:r>
              <a:rPr lang="zh-CN" altLang="en-US" sz="2400" dirty="0" smtClean="0">
                <a:ea typeface="黑体" pitchFamily="49" charset="-122"/>
                <a:hlinkClick r:id="rId8" action="ppaction://hlinksldjump"/>
              </a:rPr>
              <a:t>7</a:t>
            </a:r>
            <a:r>
              <a:rPr lang="zh-CN" altLang="en-US" sz="2400" dirty="0" smtClean="0">
                <a:ea typeface="黑体" pitchFamily="49" charset="-122"/>
              </a:rPr>
              <a:t>  </a:t>
            </a:r>
            <a:r>
              <a:rPr lang="zh-CN" altLang="en-US" sz="2400" dirty="0">
                <a:ea typeface="黑体" pitchFamily="49" charset="-122"/>
              </a:rPr>
              <a:t>多媒体应用系统的开发</a:t>
            </a: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ChangeArrowheads="1"/>
          </p:cNvSpPr>
          <p:nvPr/>
        </p:nvSpPr>
        <p:spPr bwMode="auto">
          <a:xfrm>
            <a:off x="95250" y="188913"/>
            <a:ext cx="89979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7.</a:t>
            </a:r>
            <a:r>
              <a:rPr lang="zh-CN" altLang="en-US" sz="2600" dirty="0" smtClean="0">
                <a:latin typeface="黑体" pitchFamily="49" charset="-122"/>
                <a:ea typeface="黑体" pitchFamily="49" charset="-122"/>
              </a:rPr>
              <a:t>1  </a:t>
            </a:r>
            <a:r>
              <a:rPr lang="zh-CN" altLang="en-US" sz="2600" dirty="0">
                <a:latin typeface="黑体" pitchFamily="49" charset="-122"/>
                <a:ea typeface="黑体" pitchFamily="49" charset="-122"/>
              </a:rPr>
              <a:t>多媒体技术概述</a:t>
            </a:r>
          </a:p>
        </p:txBody>
      </p:sp>
      <p:sp>
        <p:nvSpPr>
          <p:cNvPr id="276483" name="Rectangle 3"/>
          <p:cNvSpPr>
            <a:spLocks noChangeArrowheads="1"/>
          </p:cNvSpPr>
          <p:nvPr/>
        </p:nvSpPr>
        <p:spPr bwMode="auto">
          <a:xfrm>
            <a:off x="95250" y="765175"/>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1</a:t>
            </a:r>
            <a:r>
              <a:rPr lang="zh-CN" altLang="en-US" sz="2400" dirty="0">
                <a:latin typeface="黑体" pitchFamily="49" charset="-122"/>
                <a:ea typeface="黑体" pitchFamily="49" charset="-122"/>
              </a:rPr>
              <a:t>.1  基本知识</a:t>
            </a:r>
          </a:p>
        </p:txBody>
      </p:sp>
      <p:sp>
        <p:nvSpPr>
          <p:cNvPr id="276484" name="Text Box 4"/>
          <p:cNvSpPr txBox="1">
            <a:spLocks noChangeArrowheads="1"/>
          </p:cNvSpPr>
          <p:nvPr/>
        </p:nvSpPr>
        <p:spPr bwMode="auto">
          <a:xfrm>
            <a:off x="95250" y="1268413"/>
            <a:ext cx="8997950" cy="537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1</a:t>
            </a:r>
            <a:r>
              <a:rPr lang="zh-CN" altLang="en-US" sz="2200" dirty="0">
                <a:latin typeface="黑体" pitchFamily="49" charset="-122"/>
                <a:ea typeface="黑体" pitchFamily="49" charset="-122"/>
              </a:rPr>
              <a:t>．多媒体的概念</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所谓</a:t>
            </a:r>
            <a:r>
              <a:rPr lang="zh-CN" altLang="en-US" sz="2200" dirty="0">
                <a:latin typeface="黑体" pitchFamily="49" charset="-122"/>
                <a:ea typeface="黑体" pitchFamily="49" charset="-122"/>
              </a:rPr>
              <a:t>媒体（Media）就是信息表示、传输和存储的载体，通常指广播、电视、电影和出版物等。在计算机中，多媒体的实质是将以不同形式存在的各种媒体信息数字化，然后用计算机对它们进行组织、加工，并以友好的形式提供给用户使用。</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．媒体的分类</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根据</a:t>
            </a:r>
            <a:r>
              <a:rPr lang="zh-CN" altLang="en-US" sz="2200" dirty="0">
                <a:latin typeface="黑体" pitchFamily="49" charset="-122"/>
                <a:ea typeface="黑体" pitchFamily="49" charset="-122"/>
              </a:rPr>
              <a:t>媒体的表现，媒体有如下几类。</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1）感觉媒体（Preception Media）。感觉媒体是指能产生直接感觉的媒体。用于人类感知客观环境，如人的语言、文字、音乐、声音、图形图像、动画、视频等都属于感觉媒体。</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2）表示媒体（Representation Media）。表示媒体表现为信息在计算机中的编码，方便计算机处理和加工，如ASCII码、图像编码、声音编码等。</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3）表现媒体（Presentation Media）。表现媒体又称为显示媒体，是指感觉媒体和利用于通信的电信号之间转换用的一类媒体，是计算机用于输入/输出信息的媒体，如键盘、鼠标、显示器等。</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95250" y="260350"/>
            <a:ext cx="8997950" cy="612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4）存储媒体（Storage Media）。存储媒体用于存放表示媒体，以便于保存和加工这些信息，也称为介质，常见的存储媒体有硬盘、软盘、磁带和CD-ROM等。</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5）传输媒体（Transmission Media）。传输媒体是指用于将媒体从一处传送到另一处的物理载体，如电话线、双铰线、光纤、同轴电缆、微波等。</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3</a:t>
            </a:r>
            <a:r>
              <a:rPr lang="zh-CN" altLang="en-US" sz="2200" dirty="0">
                <a:latin typeface="黑体" pitchFamily="49" charset="-122"/>
                <a:ea typeface="黑体" pitchFamily="49" charset="-122"/>
              </a:rPr>
              <a:t>．多媒体技术</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多媒体</a:t>
            </a:r>
            <a:r>
              <a:rPr lang="zh-CN" altLang="en-US" sz="2200" dirty="0">
                <a:latin typeface="黑体" pitchFamily="49" charset="-122"/>
                <a:ea typeface="黑体" pitchFamily="49" charset="-122"/>
              </a:rPr>
              <a:t>技术就是指把文字、图形、图像、动画、音频、视频等各种媒体通过计算机进行数字化采集、获取、加工处理、存储和传播而综合为一体的技术。</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4</a:t>
            </a:r>
            <a:r>
              <a:rPr lang="zh-CN" altLang="en-US" sz="2200" dirty="0">
                <a:latin typeface="黑体" pitchFamily="49" charset="-122"/>
                <a:ea typeface="黑体" pitchFamily="49" charset="-122"/>
              </a:rPr>
              <a:t>．常见媒体信息</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多媒体</a:t>
            </a:r>
            <a:r>
              <a:rPr lang="zh-CN" altLang="en-US" sz="2200" dirty="0">
                <a:latin typeface="黑体" pitchFamily="49" charset="-122"/>
                <a:ea typeface="黑体" pitchFamily="49" charset="-122"/>
              </a:rPr>
              <a:t>技术处理的感觉媒体信息类型有以下几种。</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1）文本信息。计算机中，表示文本信息主要有两种方式：点阵文本和矢量文本。目前计算机中主要采用矢量文本。</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2）图形图像。</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3）动画。</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4）音频信息。</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5）视频信息。</a:t>
            </a: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 Box 2"/>
          <p:cNvSpPr txBox="1">
            <a:spLocks noChangeArrowheads="1"/>
          </p:cNvSpPr>
          <p:nvPr/>
        </p:nvSpPr>
        <p:spPr bwMode="auto">
          <a:xfrm>
            <a:off x="95250" y="719138"/>
            <a:ext cx="8997950" cy="537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solidFill>
                  <a:srgbClr val="FFFF00"/>
                </a:solidFill>
                <a:latin typeface="黑体" pitchFamily="49" charset="-122"/>
                <a:ea typeface="黑体" pitchFamily="49" charset="-122"/>
              </a:rPr>
              <a:t>    （</a:t>
            </a:r>
            <a:r>
              <a:rPr lang="zh-CN" altLang="en-US" sz="2200" dirty="0">
                <a:solidFill>
                  <a:srgbClr val="FFFF00"/>
                </a:solidFill>
                <a:latin typeface="黑体" pitchFamily="49" charset="-122"/>
                <a:ea typeface="黑体" pitchFamily="49" charset="-122"/>
              </a:rPr>
              <a:t>1）数字化。</a:t>
            </a:r>
            <a:r>
              <a:rPr lang="zh-CN" altLang="en-US" sz="2200" dirty="0">
                <a:latin typeface="黑体" pitchFamily="49" charset="-122"/>
                <a:ea typeface="黑体" pitchFamily="49" charset="-122"/>
              </a:rPr>
              <a:t>传统媒体信息基本上是模拟信息，而多媒体处理的信息都是数字化信息，这正是多媒体信息能够集成的基础。</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2）集成性。集成性是指将多种媒体信息有机地组织在一起，共同表达一个完整的多媒体信息，使文字、图形、声音、图像一体化。如果只是将不同的媒体存储在计算机中，而没有建立媒体间的联系，比如只能实现对单一媒体的查询和显示，则不是媒体的集成，只能称为图形系统或图像系统。</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3）多样性。多样性是指信息载体的多样性，即计算机能够处理的信息范围呈现多样性。多种信息载体使信息的交换更加灵活、直观。多种信息载体的应用也使得计算机更容易操作和控制。</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4）交互性。传统媒体只能让人们被动接受，而多媒体则利用计算机的交互功能使人们对系统进行干预。比如，电视观众无法改变节目顺序，而多媒体用户却可以随意挑选光盘上的内容播放。</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a:t>
            </a:r>
            <a:r>
              <a:rPr lang="zh-CN" altLang="en-US" sz="2200" dirty="0">
                <a:latin typeface="黑体" pitchFamily="49" charset="-122"/>
                <a:ea typeface="黑体" pitchFamily="49" charset="-122"/>
              </a:rPr>
              <a:t>5）实时性。多媒体中有些媒体（如声音和图像）是与时间密切相关的，这就要求多媒体必须支持实时处理。</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多媒体</a:t>
            </a:r>
            <a:r>
              <a:rPr lang="zh-CN" altLang="en-US" sz="2200" dirty="0">
                <a:latin typeface="黑体" pitchFamily="49" charset="-122"/>
                <a:ea typeface="黑体" pitchFamily="49" charset="-122"/>
              </a:rPr>
              <a:t>的众多特点中，集成性和交互性是最重要的。</a:t>
            </a:r>
          </a:p>
        </p:txBody>
      </p:sp>
      <p:sp>
        <p:nvSpPr>
          <p:cNvPr id="278531" name="Rectangle 3"/>
          <p:cNvSpPr>
            <a:spLocks noChangeArrowheads="1"/>
          </p:cNvSpPr>
          <p:nvPr/>
        </p:nvSpPr>
        <p:spPr bwMode="auto">
          <a:xfrm>
            <a:off x="95250" y="185738"/>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7.</a:t>
            </a:r>
            <a:r>
              <a:rPr lang="zh-CN" altLang="en-US" sz="2400" dirty="0" smtClean="0">
                <a:ea typeface="黑体" pitchFamily="49" charset="-122"/>
              </a:rPr>
              <a:t>1</a:t>
            </a:r>
            <a:r>
              <a:rPr lang="zh-CN" altLang="en-US" sz="2400" dirty="0">
                <a:ea typeface="黑体" pitchFamily="49" charset="-122"/>
              </a:rPr>
              <a:t>.1  多媒体的特点</a:t>
            </a: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Text Box 2"/>
          <p:cNvSpPr txBox="1">
            <a:spLocks noChangeArrowheads="1"/>
          </p:cNvSpPr>
          <p:nvPr/>
        </p:nvSpPr>
        <p:spPr bwMode="auto">
          <a:xfrm>
            <a:off x="95250" y="647700"/>
            <a:ext cx="8997950" cy="537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1</a:t>
            </a:r>
            <a:r>
              <a:rPr lang="zh-CN" altLang="en-US" sz="2200" dirty="0">
                <a:latin typeface="黑体" pitchFamily="49" charset="-122"/>
                <a:ea typeface="黑体" pitchFamily="49" charset="-122"/>
              </a:rPr>
              <a:t>．多媒体技术的发展</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自</a:t>
            </a:r>
            <a:r>
              <a:rPr lang="zh-CN" altLang="en-US" sz="2200" dirty="0">
                <a:latin typeface="黑体" pitchFamily="49" charset="-122"/>
                <a:ea typeface="黑体" pitchFamily="49" charset="-122"/>
              </a:rPr>
              <a:t>20世纪80年代开始，个人计算机（PC）在性能上的不断进步和应用的不断扩展，使人们利用计算机处理多媒体信息成为可能。至此，基于计算机的多媒体技术大体上经历了3个阶段。</a:t>
            </a:r>
          </a:p>
          <a:p>
            <a:r>
              <a:rPr lang="zh-CN" altLang="en-US" sz="2200" dirty="0">
                <a:latin typeface="黑体" pitchFamily="49" charset="-122"/>
                <a:ea typeface="黑体" pitchFamily="49" charset="-122"/>
              </a:rPr>
              <a:t>    </a:t>
            </a:r>
            <a:r>
              <a:rPr lang="zh-CN" altLang="en-US" sz="2200" dirty="0" smtClean="0">
                <a:solidFill>
                  <a:srgbClr val="FFFF00"/>
                </a:solidFill>
                <a:latin typeface="黑体" pitchFamily="49" charset="-122"/>
                <a:ea typeface="黑体" pitchFamily="49" charset="-122"/>
              </a:rPr>
              <a:t>第一</a:t>
            </a:r>
            <a:r>
              <a:rPr lang="zh-CN" altLang="en-US" sz="2200" dirty="0">
                <a:solidFill>
                  <a:srgbClr val="FFFF00"/>
                </a:solidFill>
                <a:latin typeface="黑体" pitchFamily="49" charset="-122"/>
                <a:ea typeface="黑体" pitchFamily="49" charset="-122"/>
              </a:rPr>
              <a:t>个阶段</a:t>
            </a:r>
            <a:r>
              <a:rPr lang="zh-CN" altLang="en-US" sz="2200" dirty="0">
                <a:latin typeface="黑体" pitchFamily="49" charset="-122"/>
                <a:ea typeface="黑体" pitchFamily="49" charset="-122"/>
              </a:rPr>
              <a:t>是1985年以前，这一时期是计算机多媒体技术的萌芽阶段，在这个时期，人们已经开始将声音、图像通过计算机数字化后进行处理加工。该阶段具有代表性的事件是美国Apple公司推出了具有图形用户界面和图形图像处理功能的Macintosh计算机，并且提出了位图（Bitmap）的概念。</a:t>
            </a:r>
          </a:p>
          <a:p>
            <a:r>
              <a:rPr lang="zh-CN" altLang="en-US" sz="2200" dirty="0">
                <a:latin typeface="黑体" pitchFamily="49" charset="-122"/>
                <a:ea typeface="黑体" pitchFamily="49" charset="-122"/>
              </a:rPr>
              <a:t>    </a:t>
            </a:r>
            <a:r>
              <a:rPr lang="zh-CN" altLang="en-US" sz="2200" dirty="0" smtClean="0">
                <a:solidFill>
                  <a:srgbClr val="FFFF00"/>
                </a:solidFill>
                <a:latin typeface="黑体" pitchFamily="49" charset="-122"/>
                <a:ea typeface="黑体" pitchFamily="49" charset="-122"/>
              </a:rPr>
              <a:t>第二</a:t>
            </a:r>
            <a:r>
              <a:rPr lang="zh-CN" altLang="en-US" sz="2200" dirty="0">
                <a:solidFill>
                  <a:srgbClr val="FFFF00"/>
                </a:solidFill>
                <a:latin typeface="黑体" pitchFamily="49" charset="-122"/>
                <a:ea typeface="黑体" pitchFamily="49" charset="-122"/>
              </a:rPr>
              <a:t>阶段</a:t>
            </a:r>
            <a:r>
              <a:rPr lang="zh-CN" altLang="en-US" sz="2200" dirty="0">
                <a:latin typeface="黑体" pitchFamily="49" charset="-122"/>
                <a:ea typeface="黑体" pitchFamily="49" charset="-122"/>
              </a:rPr>
              <a:t>是1985～1990年，是多媒体计算机初期标准的形成阶段。这一时期发表的重要标准有：CD-I光盘信息交换标准、CD-ROM及CD-R可读写光盘标准、MPC标准1.0版、PhotoCD图像光盘标准、JPEG静态图像压缩标准和MPEG动态图像压缩标准等。</a:t>
            </a:r>
          </a:p>
          <a:p>
            <a:r>
              <a:rPr lang="zh-CN" altLang="en-US" sz="2200" dirty="0">
                <a:latin typeface="黑体" pitchFamily="49" charset="-122"/>
                <a:ea typeface="黑体" pitchFamily="49" charset="-122"/>
              </a:rPr>
              <a:t>    </a:t>
            </a:r>
            <a:r>
              <a:rPr lang="zh-CN" altLang="en-US" sz="2200" dirty="0" smtClean="0">
                <a:solidFill>
                  <a:srgbClr val="FFFF00"/>
                </a:solidFill>
                <a:latin typeface="黑体" pitchFamily="49" charset="-122"/>
                <a:ea typeface="黑体" pitchFamily="49" charset="-122"/>
              </a:rPr>
              <a:t>第三</a:t>
            </a:r>
            <a:r>
              <a:rPr lang="zh-CN" altLang="en-US" sz="2200" dirty="0">
                <a:solidFill>
                  <a:srgbClr val="FFFF00"/>
                </a:solidFill>
                <a:latin typeface="黑体" pitchFamily="49" charset="-122"/>
                <a:ea typeface="黑体" pitchFamily="49" charset="-122"/>
              </a:rPr>
              <a:t>个阶段</a:t>
            </a:r>
            <a:r>
              <a:rPr lang="zh-CN" altLang="en-US" sz="2200" dirty="0">
                <a:latin typeface="黑体" pitchFamily="49" charset="-122"/>
                <a:ea typeface="黑体" pitchFamily="49" charset="-122"/>
              </a:rPr>
              <a:t>是1990年至今，是计算机多媒体技术飞速发展的阶段。在这一阶段，种类标准进一步完善，各种多媒体产品层出不穷，价格不断下降，多媒体技术的应用日趋广泛。</a:t>
            </a:r>
          </a:p>
        </p:txBody>
      </p:sp>
      <p:sp>
        <p:nvSpPr>
          <p:cNvPr id="279555" name="Rectangle 3"/>
          <p:cNvSpPr>
            <a:spLocks noChangeArrowheads="1"/>
          </p:cNvSpPr>
          <p:nvPr/>
        </p:nvSpPr>
        <p:spPr bwMode="auto">
          <a:xfrm>
            <a:off x="95250" y="185738"/>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1</a:t>
            </a:r>
            <a:r>
              <a:rPr lang="zh-CN" altLang="en-US" sz="2400" dirty="0">
                <a:latin typeface="黑体" pitchFamily="49" charset="-122"/>
                <a:ea typeface="黑体" pitchFamily="49" charset="-122"/>
              </a:rPr>
              <a:t>.2  多媒体技术的发展和应用</a:t>
            </a: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Text Box 2"/>
          <p:cNvSpPr txBox="1">
            <a:spLocks noChangeArrowheads="1"/>
          </p:cNvSpPr>
          <p:nvPr/>
        </p:nvSpPr>
        <p:spPr bwMode="auto">
          <a:xfrm>
            <a:off x="95250" y="260351"/>
            <a:ext cx="8997950" cy="1080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2</a:t>
            </a:r>
            <a:r>
              <a:rPr lang="zh-CN" altLang="en-US" sz="2200" dirty="0">
                <a:latin typeface="黑体" pitchFamily="49" charset="-122"/>
                <a:ea typeface="黑体" pitchFamily="49" charset="-122"/>
              </a:rPr>
              <a:t>．多媒体技术的应用</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多媒体</a:t>
            </a:r>
            <a:r>
              <a:rPr lang="zh-CN" altLang="en-US" sz="2200" dirty="0">
                <a:latin typeface="黑体" pitchFamily="49" charset="-122"/>
                <a:ea typeface="黑体" pitchFamily="49" charset="-122"/>
              </a:rPr>
              <a:t>技术的应用涉及到教育和培训、商业和服务行业、家庭娱乐和休闲、电子出版业、Internet上的应用以及虚拟现实等</a:t>
            </a:r>
            <a:r>
              <a:rPr lang="zh-CN" altLang="en-US" sz="2200" dirty="0" smtClean="0">
                <a:latin typeface="黑体" pitchFamily="49" charset="-122"/>
                <a:ea typeface="黑体" pitchFamily="49" charset="-122"/>
              </a:rPr>
              <a:t>。</a:t>
            </a:r>
            <a:endParaRPr lang="zh-CN" altLang="en-US" sz="2200" dirty="0">
              <a:latin typeface="黑体" pitchFamily="49" charset="-122"/>
              <a:ea typeface="黑体" pitchFamily="49" charset="-122"/>
            </a:endParaRPr>
          </a:p>
        </p:txBody>
      </p:sp>
      <p:sp>
        <p:nvSpPr>
          <p:cNvPr id="280579" name="Rectangle 3"/>
          <p:cNvSpPr>
            <a:spLocks noChangeArrowheads="1"/>
          </p:cNvSpPr>
          <p:nvPr/>
        </p:nvSpPr>
        <p:spPr bwMode="auto">
          <a:xfrm>
            <a:off x="95250" y="2014439"/>
            <a:ext cx="89979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黑体" pitchFamily="49" charset="-122"/>
                <a:ea typeface="黑体" pitchFamily="49" charset="-122"/>
              </a:rPr>
              <a:t>7.</a:t>
            </a:r>
            <a:r>
              <a:rPr lang="zh-CN" altLang="en-US" sz="2400" dirty="0" smtClean="0">
                <a:latin typeface="黑体" pitchFamily="49" charset="-122"/>
                <a:ea typeface="黑体" pitchFamily="49" charset="-122"/>
              </a:rPr>
              <a:t>2</a:t>
            </a:r>
            <a:r>
              <a:rPr lang="zh-CN" altLang="en-US" sz="2400" dirty="0">
                <a:latin typeface="黑体" pitchFamily="49" charset="-122"/>
                <a:ea typeface="黑体" pitchFamily="49" charset="-122"/>
              </a:rPr>
              <a:t>.1  多媒体计算机系统的构成</a:t>
            </a:r>
          </a:p>
        </p:txBody>
      </p:sp>
      <p:sp>
        <p:nvSpPr>
          <p:cNvPr id="280580" name="Text Box 4"/>
          <p:cNvSpPr txBox="1">
            <a:spLocks noChangeArrowheads="1"/>
          </p:cNvSpPr>
          <p:nvPr/>
        </p:nvSpPr>
        <p:spPr bwMode="auto">
          <a:xfrm>
            <a:off x="95250" y="2492896"/>
            <a:ext cx="8997950"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可以将多媒体计算机系统看作一个分层结构，如</a:t>
            </a:r>
            <a:r>
              <a:rPr lang="zh-CN" altLang="en-US" sz="2200" dirty="0" smtClean="0">
                <a:latin typeface="黑体" pitchFamily="49" charset="-122"/>
                <a:ea typeface="黑体" pitchFamily="49" charset="-122"/>
              </a:rPr>
              <a:t>图</a:t>
            </a:r>
            <a:r>
              <a:rPr lang="en-US" altLang="zh-CN" sz="2200" dirty="0" smtClean="0">
                <a:latin typeface="黑体" pitchFamily="49" charset="-122"/>
                <a:ea typeface="黑体" pitchFamily="49" charset="-122"/>
              </a:rPr>
              <a:t>7-</a:t>
            </a:r>
            <a:r>
              <a:rPr lang="zh-CN" altLang="en-US" sz="2200" dirty="0" smtClean="0">
                <a:latin typeface="黑体" pitchFamily="49" charset="-122"/>
                <a:ea typeface="黑体" pitchFamily="49" charset="-122"/>
              </a:rPr>
              <a:t>1</a:t>
            </a:r>
            <a:r>
              <a:rPr lang="zh-CN" altLang="en-US" sz="2200" dirty="0">
                <a:latin typeface="黑体" pitchFamily="49" charset="-122"/>
                <a:ea typeface="黑体" pitchFamily="49" charset="-122"/>
              </a:rPr>
              <a:t>所示。</a:t>
            </a:r>
          </a:p>
        </p:txBody>
      </p:sp>
      <p:sp>
        <p:nvSpPr>
          <p:cNvPr id="280581" name="Rectangle 5"/>
          <p:cNvSpPr>
            <a:spLocks noChangeArrowheads="1"/>
          </p:cNvSpPr>
          <p:nvPr/>
        </p:nvSpPr>
        <p:spPr bwMode="auto">
          <a:xfrm>
            <a:off x="95250" y="1412776"/>
            <a:ext cx="89979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7.</a:t>
            </a:r>
            <a:r>
              <a:rPr lang="zh-CN" altLang="en-US" sz="2600" dirty="0" smtClean="0">
                <a:latin typeface="黑体" pitchFamily="49" charset="-122"/>
                <a:ea typeface="黑体" pitchFamily="49" charset="-122"/>
              </a:rPr>
              <a:t>2  </a:t>
            </a:r>
            <a:r>
              <a:rPr lang="zh-CN" altLang="en-US" sz="2600" dirty="0">
                <a:latin typeface="黑体" pitchFamily="49" charset="-122"/>
                <a:ea typeface="黑体" pitchFamily="49" charset="-122"/>
              </a:rPr>
              <a:t>多媒体计算机系统</a:t>
            </a:r>
          </a:p>
        </p:txBody>
      </p:sp>
      <p:graphicFrame>
        <p:nvGraphicFramePr>
          <p:cNvPr id="292870" name="Group 6"/>
          <p:cNvGraphicFramePr>
            <a:graphicFrameLocks noGrp="1"/>
          </p:cNvGraphicFramePr>
          <p:nvPr>
            <p:extLst>
              <p:ext uri="{D42A27DB-BD31-4B8C-83A1-F6EECF244321}">
                <p14:modId xmlns:p14="http://schemas.microsoft.com/office/powerpoint/2010/main" val="143686180"/>
              </p:ext>
            </p:extLst>
          </p:nvPr>
        </p:nvGraphicFramePr>
        <p:xfrm>
          <a:off x="4211638" y="3284984"/>
          <a:ext cx="4105275" cy="1836833"/>
        </p:xfrm>
        <a:graphic>
          <a:graphicData uri="http://schemas.openxmlformats.org/drawingml/2006/table">
            <a:tbl>
              <a:tblPr/>
              <a:tblGrid>
                <a:gridCol w="1863725"/>
                <a:gridCol w="2241550"/>
              </a:tblGrid>
              <a:tr h="365633">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多媒体应用系统</a:t>
                      </a:r>
                      <a:endParaRPr kumimoji="0" lang="zh-CN" sz="1800" b="0" i="0" u="none" strike="noStrike" cap="none" normalizeH="0" baseline="0" dirty="0" smtClean="0">
                        <a:ln>
                          <a:noFill/>
                        </a:ln>
                        <a:solidFill>
                          <a:schemeClr val="tx1"/>
                        </a:solidFill>
                        <a:effectLst/>
                        <a:latin typeface="黑体" pitchFamily="49" charset="-122"/>
                        <a:ea typeface="黑体" pitchFamily="49" charset="-122"/>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36817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多媒体开发系统</a:t>
                      </a:r>
                      <a:endParaRPr kumimoji="0" lang="zh-CN" sz="1800" b="0" i="0" u="none" strike="noStrike" cap="none" normalizeH="0" baseline="0" dirty="0" smtClean="0">
                        <a:ln>
                          <a:noFill/>
                        </a:ln>
                        <a:solidFill>
                          <a:schemeClr val="tx1"/>
                        </a:solidFill>
                        <a:effectLst/>
                        <a:latin typeface="黑体" pitchFamily="49" charset="-122"/>
                        <a:ea typeface="黑体" pitchFamily="49" charset="-122"/>
                      </a:endParaRPr>
                    </a:p>
                  </a:txBody>
                  <a:tcPr marT="45704" marB="457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多媒体数据准备工具</a:t>
                      </a:r>
                      <a:endParaRPr kumimoji="0" lang="zh-CN" sz="1800" b="0" i="0" u="none" strike="noStrike" cap="none" normalizeH="0" baseline="0" dirty="0" smtClean="0">
                        <a:ln>
                          <a:noFill/>
                        </a:ln>
                        <a:solidFill>
                          <a:schemeClr val="tx1"/>
                        </a:solidFill>
                        <a:effectLst/>
                        <a:latin typeface="黑体" pitchFamily="49" charset="-122"/>
                        <a:ea typeface="黑体" pitchFamily="49" charset="-122"/>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17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多媒体制作工具</a:t>
                      </a:r>
                      <a:endParaRPr kumimoji="0" lang="zh-CN" sz="1800" b="0" i="0" u="none" strike="noStrike" cap="none" normalizeH="0" baseline="0" dirty="0" smtClean="0">
                        <a:ln>
                          <a:noFill/>
                        </a:ln>
                        <a:solidFill>
                          <a:schemeClr val="tx1"/>
                        </a:solidFill>
                        <a:effectLst/>
                        <a:latin typeface="黑体" pitchFamily="49" charset="-122"/>
                        <a:ea typeface="黑体" pitchFamily="49" charset="-122"/>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8173">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多媒体软件平台</a:t>
                      </a:r>
                      <a:endParaRPr kumimoji="0" lang="zh-CN" sz="1800" b="0" i="0" u="none" strike="noStrike" cap="none" normalizeH="0" baseline="0" dirty="0" smtClean="0">
                        <a:ln>
                          <a:noFill/>
                        </a:ln>
                        <a:solidFill>
                          <a:schemeClr val="tx1"/>
                        </a:solidFill>
                        <a:effectLst/>
                        <a:latin typeface="黑体" pitchFamily="49" charset="-122"/>
                        <a:ea typeface="黑体" pitchFamily="49" charset="-122"/>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r h="366586">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多媒体硬件系统</a:t>
                      </a:r>
                      <a:endParaRPr kumimoji="0" lang="zh-CN" sz="1800" b="0" i="0" u="none" strike="noStrike" cap="none" normalizeH="0" baseline="0" dirty="0" smtClean="0">
                        <a:ln>
                          <a:noFill/>
                        </a:ln>
                        <a:solidFill>
                          <a:schemeClr val="tx1"/>
                        </a:solidFill>
                        <a:effectLst/>
                        <a:latin typeface="黑体" pitchFamily="49" charset="-122"/>
                        <a:ea typeface="黑体" pitchFamily="49" charset="-122"/>
                      </a:endParaRPr>
                    </a:p>
                  </a:txBody>
                  <a:tcPr marT="45704" marB="4570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sp>
        <p:nvSpPr>
          <p:cNvPr id="280598" name="Rectangle 22"/>
          <p:cNvSpPr>
            <a:spLocks noChangeArrowheads="1"/>
          </p:cNvSpPr>
          <p:nvPr/>
        </p:nvSpPr>
        <p:spPr bwMode="auto">
          <a:xfrm>
            <a:off x="755650" y="3718371"/>
            <a:ext cx="330090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dirty="0" smtClean="0">
                <a:latin typeface="黑体" pitchFamily="49" charset="-122"/>
                <a:ea typeface="黑体" pitchFamily="49" charset="-122"/>
              </a:rPr>
              <a:t>7-</a:t>
            </a:r>
            <a:r>
              <a:rPr lang="zh-CN" altLang="en-US" dirty="0" smtClean="0">
                <a:latin typeface="黑体" pitchFamily="49" charset="-122"/>
                <a:ea typeface="黑体" pitchFamily="49" charset="-122"/>
              </a:rPr>
              <a:t>1  </a:t>
            </a:r>
            <a:r>
              <a:rPr lang="zh-CN" altLang="en-US" dirty="0">
                <a:latin typeface="黑体" pitchFamily="49" charset="-122"/>
                <a:ea typeface="黑体" pitchFamily="49" charset="-122"/>
              </a:rPr>
              <a:t>多媒体计算机的分层结构</a:t>
            </a:r>
          </a:p>
        </p:txBody>
      </p:sp>
      <p:sp>
        <p:nvSpPr>
          <p:cNvPr id="280599" name="Text Box 23"/>
          <p:cNvSpPr txBox="1">
            <a:spLocks noChangeArrowheads="1"/>
          </p:cNvSpPr>
          <p:nvPr/>
        </p:nvSpPr>
        <p:spPr bwMode="auto">
          <a:xfrm>
            <a:off x="95250" y="5301109"/>
            <a:ext cx="8997950" cy="103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黑体" pitchFamily="49" charset="-122"/>
                <a:ea typeface="黑体" pitchFamily="49" charset="-122"/>
              </a:rPr>
              <a:t>    </a:t>
            </a:r>
            <a:r>
              <a:rPr lang="zh-CN" altLang="en-US" sz="2200" dirty="0" smtClean="0">
                <a:solidFill>
                  <a:srgbClr val="FFFF00"/>
                </a:solidFill>
                <a:latin typeface="黑体" pitchFamily="49" charset="-122"/>
                <a:ea typeface="黑体" pitchFamily="49" charset="-122"/>
              </a:rPr>
              <a:t>1</a:t>
            </a:r>
            <a:r>
              <a:rPr lang="zh-CN" altLang="en-US" sz="2200" dirty="0">
                <a:solidFill>
                  <a:srgbClr val="FFFF00"/>
                </a:solidFill>
                <a:latin typeface="黑体" pitchFamily="49" charset="-122"/>
                <a:ea typeface="黑体" pitchFamily="49" charset="-122"/>
              </a:rPr>
              <a:t>．多媒体硬件系统</a:t>
            </a:r>
          </a:p>
          <a:p>
            <a:r>
              <a:rPr lang="zh-CN" altLang="en-US" sz="2200" dirty="0">
                <a:latin typeface="黑体" pitchFamily="49" charset="-122"/>
                <a:ea typeface="黑体" pitchFamily="49" charset="-122"/>
              </a:rPr>
              <a:t>    </a:t>
            </a:r>
            <a:r>
              <a:rPr lang="zh-CN" altLang="en-US" sz="2200" dirty="0" smtClean="0">
                <a:latin typeface="黑体" pitchFamily="49" charset="-122"/>
                <a:ea typeface="黑体" pitchFamily="49" charset="-122"/>
              </a:rPr>
              <a:t>计算机</a:t>
            </a:r>
            <a:r>
              <a:rPr lang="zh-CN" altLang="en-US" sz="2200" dirty="0">
                <a:latin typeface="黑体" pitchFamily="49" charset="-122"/>
                <a:ea typeface="黑体" pitchFamily="49" charset="-122"/>
              </a:rPr>
              <a:t>的硬件系统在整个系统的最底层，包括多媒体计算机中的所有硬件设备和由这些设备构成的一个多媒体硬件环境。</a:t>
            </a:r>
          </a:p>
        </p:txBody>
      </p:sp>
    </p:spTree>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394</TotalTime>
  <Pages>0</Pages>
  <Words>6446</Words>
  <Characters>0</Characters>
  <Application>Microsoft Office PowerPoint</Application>
  <DocSecurity>0</DocSecurity>
  <PresentationFormat>全屏显示(4:3)</PresentationFormat>
  <Lines>0</Lines>
  <Paragraphs>302</Paragraphs>
  <Slides>33</Slides>
  <Notes>0</Notes>
  <HiddenSlides>0</HiddenSlides>
  <MMClips>1</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2722</cp:revision>
  <dcterms:created xsi:type="dcterms:W3CDTF">1999-01-28T02:15:27Z</dcterms:created>
  <dcterms:modified xsi:type="dcterms:W3CDTF">2014-02-26T06:56:23Z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