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10"/>
  </p:notesMasterIdLst>
  <p:sldIdLst>
    <p:sldId id="256" r:id="rId2"/>
    <p:sldId id="264" r:id="rId3"/>
    <p:sldId id="257" r:id="rId4"/>
    <p:sldId id="258" r:id="rId5"/>
    <p:sldId id="261" r:id="rId6"/>
    <p:sldId id="262" r:id="rId7"/>
    <p:sldId id="263" r:id="rId8"/>
    <p:sldId id="259" r:id="rId9"/>
  </p:sldIdLst>
  <p:sldSz cx="9144000" cy="6858000" type="screen4x3"/>
  <p:notesSz cx="6858000" cy="9144000"/>
  <p:embeddedFontLst>
    <p:embeddedFont>
      <p:font typeface="Constantia" pitchFamily="18" charset="0"/>
      <p:regular r:id="rId11"/>
      <p:bold r:id="rId12"/>
      <p:italic r:id="rId13"/>
      <p:boldItalic r:id="rId14"/>
    </p:embeddedFont>
    <p:embeddedFont>
      <p:font typeface="隶书" pitchFamily="49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华文隶书" pitchFamily="2" charset="-122"/>
      <p:regular r:id="rId20"/>
    </p:embeddedFont>
    <p:embeddedFont>
      <p:font typeface="仿宋_GB2312" pitchFamily="49" charset="-122"/>
      <p:regular r:id="rId21"/>
    </p:embeddedFont>
    <p:embeddedFont>
      <p:font typeface="Wingdings 2" pitchFamily="18" charset="2"/>
      <p:regular r:id="rId22"/>
    </p:embeddedFont>
    <p:embeddedFont>
      <p:font typeface="楷体_GB2312" pitchFamily="49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5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8478015783540024E-2"/>
          <c:y val="5.2511415525114152E-2"/>
          <c:w val="0.83765501691093569"/>
          <c:h val="0.826484018264840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广州</c:v>
                </c:pt>
              </c:strCache>
            </c:strRef>
          </c:tx>
          <c:spPr>
            <a:solidFill>
              <a:schemeClr val="accent1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60</c:v>
                </c:pt>
                <c:pt idx="1">
                  <c:v>58</c:v>
                </c:pt>
                <c:pt idx="2">
                  <c:v>55</c:v>
                </c:pt>
                <c:pt idx="3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北京</c:v>
                </c:pt>
              </c:strCache>
            </c:strRef>
          </c:tx>
          <c:spPr>
            <a:solidFill>
              <a:schemeClr val="accent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31</c:v>
                </c:pt>
                <c:pt idx="1">
                  <c:v>33</c:v>
                </c:pt>
                <c:pt idx="2">
                  <c:v>28</c:v>
                </c:pt>
                <c:pt idx="3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天津</c:v>
                </c:pt>
              </c:strCache>
            </c:strRef>
          </c:tx>
          <c:spPr>
            <a:solidFill>
              <a:schemeClr val="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27</c:v>
                </c:pt>
                <c:pt idx="3">
                  <c:v>29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武汉</c:v>
                </c:pt>
              </c:strCache>
            </c:strRef>
          </c:tx>
          <c:spPr>
            <a:solidFill>
              <a:schemeClr val="folHlink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21</c:v>
                </c:pt>
                <c:pt idx="1">
                  <c:v>24</c:v>
                </c:pt>
                <c:pt idx="2">
                  <c:v>23</c:v>
                </c:pt>
                <c:pt idx="3">
                  <c:v>27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南京</c:v>
                </c:pt>
              </c:strCache>
            </c:strRef>
          </c:tx>
          <c:spPr>
            <a:solidFill>
              <a:schemeClr val="bg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  <c:pt idx="0">
                  <c:v>25</c:v>
                </c:pt>
                <c:pt idx="1">
                  <c:v>24</c:v>
                </c:pt>
                <c:pt idx="2">
                  <c:v>28</c:v>
                </c:pt>
                <c:pt idx="3">
                  <c:v>25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上海</c:v>
                </c:pt>
              </c:strCache>
            </c:strRef>
          </c:tx>
          <c:spPr>
            <a:solidFill>
              <a:schemeClr val="tx2"/>
            </a:solidFill>
            <a:ln w="12695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Sheet1!$B$1:$F$1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24</c:v>
                </c:pt>
                <c:pt idx="1">
                  <c:v>22</c:v>
                </c:pt>
                <c:pt idx="2">
                  <c:v>20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217812992"/>
        <c:axId val="217814528"/>
        <c:axId val="0"/>
      </c:bar3DChart>
      <c:catAx>
        <c:axId val="217812992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low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2178145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7814528"/>
        <c:scaling>
          <c:orientation val="minMax"/>
        </c:scaling>
        <c:delete val="0"/>
        <c:axPos val="l"/>
        <c:majorGridlines>
          <c:spPr>
            <a:ln w="3174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in"/>
        <c:minorTickMark val="none"/>
        <c:tickLblPos val="nextTo"/>
        <c:spPr>
          <a:ln w="31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隶书"/>
                <a:ea typeface="隶书"/>
                <a:cs typeface="隶书"/>
              </a:defRPr>
            </a:pPr>
            <a:endParaRPr lang="zh-CN"/>
          </a:p>
        </c:txPr>
        <c:crossAx val="217812992"/>
        <c:crosses val="autoZero"/>
        <c:crossBetween val="between"/>
      </c:valAx>
      <c:spPr>
        <a:noFill/>
        <a:ln w="25391">
          <a:noFill/>
        </a:ln>
      </c:spPr>
    </c:plotArea>
    <c:legend>
      <c:legendPos val="r"/>
      <c:layout>
        <c:manualLayout>
          <c:xMode val="edge"/>
          <c:yMode val="edge"/>
          <c:x val="0.89853438556933485"/>
          <c:y val="0.27397260273972601"/>
          <c:w val="9.6956031567080048E-2"/>
          <c:h val="0.454337899543379"/>
        </c:manualLayout>
      </c:layout>
      <c:overlay val="0"/>
      <c:spPr>
        <a:noFill/>
        <a:ln w="3174">
          <a:solidFill>
            <a:schemeClr val="tx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隶书"/>
              <a:ea typeface="隶书"/>
              <a:cs typeface="隶书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隶书"/>
          <a:ea typeface="隶书"/>
          <a:cs typeface="隶书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FFB8-F556-43A1-B678-43D68A843068}" type="datetimeFigureOut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EB0-EC22-4521-A646-CAB808526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9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4626-B7E2-4B64-B328-943A899C9AF3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1736-3DBB-4BF7-AFC7-06DB7D0EA0A9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D9A774F2-1029-4170-97B7-A4651E3F5D79}" type="datetime1">
              <a:rPr lang="zh-CN" altLang="en-US" smtClean="0"/>
              <a:pPr/>
              <a:t>2013-3-19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3"/>
            <a:ext cx="620207" cy="538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8E1E832A-3BCE-4DBF-8AD6-A3BE273B5DF9}" type="datetime1">
              <a:rPr lang="zh-CN" altLang="en-US" smtClean="0"/>
              <a:pPr/>
              <a:t>2013-3-19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073830"/>
            <a:ext cx="625328" cy="5434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638-4598-4C23-9710-7D89722448E9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0DE21-C145-4164-ACC6-1A385326052F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6EBD-34C5-46D5-A723-B8EB9745ADBD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24861B63-C225-49E8-A15E-9E41FA50C79F}" type="datetime1">
              <a:rPr lang="zh-CN" altLang="en-US" smtClean="0"/>
              <a:pPr/>
              <a:t>2013-3-19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1" y="1052735"/>
            <a:ext cx="662910" cy="576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58E30-C255-44AD-A0D6-ED4E8D368CD5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B3F7-7E60-459C-BAE9-715161E60271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B0C2-3771-4366-A0ED-007ED2DCDD2C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A634-8944-4956-BEEE-85F118911F3B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6411488" cy="1828800"/>
          </a:xfrm>
        </p:spPr>
        <p:txBody>
          <a:bodyPr>
            <a:normAutofit/>
          </a:bodyPr>
          <a:lstStyle/>
          <a:p>
            <a:r>
              <a:rPr lang="zh-CN" altLang="en-US" sz="9600" dirty="0">
                <a:solidFill>
                  <a:schemeClr val="bg2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7854696" cy="1752600"/>
          </a:xfrm>
        </p:spPr>
        <p:txBody>
          <a:bodyPr/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广州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正和公司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77358"/>
            <a:ext cx="1872207" cy="162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2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445"/>
    </mc:Choice>
    <mc:Fallback xmlns="">
      <p:transition advClick="0" advTm="144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620688"/>
            <a:ext cx="3106688" cy="1143000"/>
          </a:xfrm>
        </p:spPr>
        <p:txBody>
          <a:bodyPr>
            <a:normAutofit/>
          </a:bodyPr>
          <a:lstStyle/>
          <a:p>
            <a:r>
              <a:rPr lang="zh-CN" altLang="en-US" sz="6600" dirty="0"/>
              <a:t>目    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844824"/>
            <a:ext cx="4618856" cy="43891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公司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历史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公司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价值观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我们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的商品 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年度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销售表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6" action="ppaction://hlinksldjump"/>
              </a:rPr>
              <a:t>年度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6" action="ppaction://hlinksldjump"/>
              </a:rPr>
              <a:t>销售量图表</a:t>
            </a:r>
            <a:endParaRPr lang="en-US" altLang="zh-CN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"/>
            </a:pP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7" action="ppaction://hlinksldjump"/>
              </a:rPr>
              <a:t>联系</a:t>
            </a:r>
            <a:r>
              <a:rPr lang="zh-CN" altLang="en-US" b="1" dirty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hlinkClick r:id="rId7" action="ppaction://hlinksldjump"/>
              </a:rPr>
              <a:t>我们</a:t>
            </a:r>
            <a:endParaRPr lang="zh-CN" altLang="en-US" b="1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3061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3768" y="476672"/>
            <a:ext cx="4608512" cy="1143000"/>
          </a:xfrm>
        </p:spPr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064896" cy="438912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广州正和公司由广州第一平面媒体都市快报投资创办。旗下互动空间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www.gzzh.com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于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2000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月正式开通，目前有</a:t>
            </a:r>
            <a:r>
              <a:rPr lang="en-US" altLang="zh-CN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180</a:t>
            </a: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由于不断地追求与探索，公司已逐渐成为中国最具亲和力的网上购物平台。 </a:t>
            </a:r>
          </a:p>
          <a:p>
            <a:pPr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973-A517-4784-B5E0-2A81C9A73D2E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4" name="动作按钮: 后退或前一项 13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第一张 14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前进或下一项 15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动作按钮: 自定义 16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71"/>
    </mc:Choice>
    <mc:Fallback xmlns="">
      <p:transition advClick="0" advTm="27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92280" y="908720"/>
            <a:ext cx="1398984" cy="5211763"/>
          </a:xfrm>
        </p:spPr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71600" y="908720"/>
            <a:ext cx="6019800" cy="52117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责任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做负责任的</a:t>
            </a:r>
            <a:r>
              <a:rPr lang="zh-CN" altLang="en-US" sz="2800" dirty="0" smtClean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企业</a:t>
            </a:r>
            <a:endParaRPr lang="en-US" altLang="zh-CN" sz="2800" dirty="0" smtClean="0">
              <a:solidFill>
                <a:srgbClr val="00206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服务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不仅出售产品，更是在出售服务。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创新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不断创新，更新产品。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便利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鼠标一点，商品到家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。 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17BE-06EC-4CDF-96B0-35C2200D5558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76243"/>
            <a:ext cx="3129136" cy="365125"/>
          </a:xfrm>
        </p:spPr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动作按钮: 后退或前一项 6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自定义 9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738"/>
    </mc:Choice>
    <mc:Fallback xmlns="">
      <p:transition advClick="0" advTm="73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95736" y="548680"/>
            <a:ext cx="4176464" cy="1143000"/>
          </a:xfrm>
        </p:spPr>
        <p:txBody>
          <a:bodyPr/>
          <a:lstStyle/>
          <a:p>
            <a:r>
              <a:rPr lang="zh-CN" altLang="en-US" dirty="0" smtClean="0"/>
              <a:t>我们的商品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337032" cy="4176464"/>
          </a:xfr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前进或下一项 9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79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229600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832A-3BCE-4DBF-8AD6-A3BE273B5DF9}" type="datetime1">
              <a:rPr lang="zh-CN" altLang="en-US" smtClean="0"/>
              <a:pPr/>
              <a:t>2013-3-19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566152"/>
              </p:ext>
            </p:extLst>
          </p:nvPr>
        </p:nvGraphicFramePr>
        <p:xfrm>
          <a:off x="457200" y="1935165"/>
          <a:ext cx="8229600" cy="415270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77375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二季度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三季度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四季度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总计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广州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60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229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126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天津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29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武汉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21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23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27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南京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28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102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63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上海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24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22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25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2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91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2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 Box 330"/>
          <p:cNvSpPr txBox="1">
            <a:spLocks noChangeArrowheads="1"/>
          </p:cNvSpPr>
          <p:nvPr/>
        </p:nvSpPr>
        <p:spPr bwMode="auto">
          <a:xfrm>
            <a:off x="1115616" y="1994647"/>
            <a:ext cx="7191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季度</a:t>
            </a:r>
          </a:p>
        </p:txBody>
      </p:sp>
      <p:sp>
        <p:nvSpPr>
          <p:cNvPr id="11" name="Text Box 331"/>
          <p:cNvSpPr txBox="1">
            <a:spLocks noChangeArrowheads="1"/>
          </p:cNvSpPr>
          <p:nvPr/>
        </p:nvSpPr>
        <p:spPr bwMode="auto">
          <a:xfrm>
            <a:off x="468313" y="2331197"/>
            <a:ext cx="719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/>
              <a:t>地区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68313" y="1994647"/>
            <a:ext cx="1366441" cy="6731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动作按钮: 后退或前一项 11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第一张 13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前进或下一项 14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动作按钮: 自定义 15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88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5112568" cy="1143000"/>
          </a:xfrm>
        </p:spPr>
        <p:txBody>
          <a:bodyPr/>
          <a:lstStyle/>
          <a:p>
            <a:pPr algn="ctr"/>
            <a:r>
              <a:rPr lang="zh-CN" altLang="en-US" dirty="0" smtClean="0"/>
              <a:t>年度</a:t>
            </a:r>
            <a:r>
              <a:rPr lang="zh-CN" altLang="en-US" dirty="0"/>
              <a:t>销售图表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1B63-C225-49E8-A15E-9E41FA50C79F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7</a:t>
            </a:fld>
            <a:endParaRPr lang="zh-CN" altLang="en-US"/>
          </a:p>
        </p:txBody>
      </p:sp>
      <p:graphicFrame>
        <p:nvGraphicFramePr>
          <p:cNvPr id="7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894193"/>
              </p:ext>
            </p:extLst>
          </p:nvPr>
        </p:nvGraphicFramePr>
        <p:xfrm>
          <a:off x="302320" y="1967632"/>
          <a:ext cx="8439150" cy="4164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6827295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228184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前进或下一项 9">
            <a:hlinkClick r:id="" action="ppaction://hlinkshowjump?jump=nextslide" highlightClick="1"/>
          </p:cNvPr>
          <p:cNvSpPr/>
          <p:nvPr/>
        </p:nvSpPr>
        <p:spPr>
          <a:xfrm>
            <a:off x="7380312" y="6381328"/>
            <a:ext cx="360040" cy="288032"/>
          </a:xfrm>
          <a:prstGeom prst="actionButtonForwardNex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7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5817840" cy="1143000"/>
          </a:xfrm>
        </p:spPr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1700808"/>
            <a:ext cx="7427168" cy="316835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公司网址： 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http://www.gzzh.com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全国免费服务电话：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800-8**-88***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公司销售热线：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020-12345678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公司地址：广州珠埔工业园区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888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号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30E8B-760B-47CE-A098-B23000BEB577}" type="datetime1">
              <a:rPr lang="zh-CN" altLang="en-US" smtClean="0"/>
              <a:t>2013-3-19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4168" y="4581128"/>
            <a:ext cx="27363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RightUp"/>
              <a:lightRig rig="threePt" dir="t"/>
            </a:scene3d>
          </a:bodyPr>
          <a:lstStyle/>
          <a:p>
            <a:pPr algn="ctr"/>
            <a:r>
              <a:rPr lang="zh-CN" alt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谢 谢 </a:t>
            </a:r>
            <a:r>
              <a:rPr lang="en-US" altLang="zh-CN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zh-CN" alt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/>
        </p:nvSpPr>
        <p:spPr>
          <a:xfrm>
            <a:off x="7452319" y="6381328"/>
            <a:ext cx="360040" cy="288032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6853208" y="6381328"/>
            <a:ext cx="432048" cy="28803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自定义 10">
            <a:hlinkClick r:id="" action="ppaction://hlinkshowjump?jump=endshow" highlightClick="1"/>
          </p:cNvPr>
          <p:cNvSpPr/>
          <p:nvPr/>
        </p:nvSpPr>
        <p:spPr>
          <a:xfrm>
            <a:off x="7956376" y="6381328"/>
            <a:ext cx="360040" cy="288032"/>
          </a:xfrm>
          <a:prstGeom prst="actionButtonBlank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 dirty="0" smtClean="0">
                <a:solidFill>
                  <a:schemeClr val="accent1">
                    <a:lumMod val="50000"/>
                  </a:schemeClr>
                </a:solidFill>
              </a:rPr>
              <a:t>End</a:t>
            </a:r>
            <a:endParaRPr lang="zh-CN" altLang="en-US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29"/>
    </mc:Choice>
    <mc:Fallback xmlns="">
      <p:transition advTm="429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流畅">
    <a:majorFont>
      <a:latin typeface="Calibri"/>
      <a:ea typeface=""/>
      <a:cs typeface=""/>
      <a:font script="Jpan" typeface="ＭＳ Ｐゴシック"/>
      <a:font script="Hang" typeface="HY중고딕"/>
      <a:font script="Hans" typeface="隶书"/>
      <a:font script="Hant" typeface="微軟正黑體"/>
      <a:font script="Arab" typeface="Traditional Arabic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nstantia"/>
      <a:ea typeface=""/>
      <a:cs typeface=""/>
      <a:font script="Jpan" typeface="HGP明朝E"/>
      <a:font script="Hang" typeface="HY신명조"/>
      <a:font script="Hans" typeface="宋体"/>
      <a:font script="Hant" typeface="新細明體"/>
      <a:font script="Arab" typeface="Majalla UI"/>
      <a:font script="Hebr" typeface="David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流畅">
    <a:fillStyleLst>
      <a:solidFill>
        <a:schemeClr val="phClr"/>
      </a:solidFill>
      <a:gradFill rotWithShape="1">
        <a:gsLst>
          <a:gs pos="0">
            <a:schemeClr val="phClr">
              <a:tint val="70000"/>
              <a:satMod val="130000"/>
            </a:schemeClr>
          </a:gs>
          <a:gs pos="43000">
            <a:schemeClr val="phClr">
              <a:tint val="44000"/>
              <a:satMod val="165000"/>
            </a:schemeClr>
          </a:gs>
          <a:gs pos="93000">
            <a:schemeClr val="phClr">
              <a:tint val="15000"/>
              <a:satMod val="165000"/>
            </a:schemeClr>
          </a:gs>
          <a:gs pos="100000">
            <a:schemeClr val="phClr">
              <a:tint val="5000"/>
              <a:satMod val="250000"/>
            </a:schemeClr>
          </a:gs>
        </a:gsLst>
        <a:path path="circle">
          <a:fillToRect l="50000" t="130000" r="50000" b="-30000"/>
        </a:path>
      </a:gradFill>
      <a:gradFill rotWithShape="1">
        <a:gsLst>
          <a:gs pos="0">
            <a:schemeClr val="phClr">
              <a:tint val="98000"/>
              <a:shade val="25000"/>
              <a:satMod val="250000"/>
            </a:schemeClr>
          </a:gs>
          <a:gs pos="68000">
            <a:schemeClr val="phClr">
              <a:tint val="86000"/>
              <a:satMod val="115000"/>
            </a:schemeClr>
          </a:gs>
          <a:gs pos="100000">
            <a:schemeClr val="phClr">
              <a:tint val="50000"/>
              <a:satMod val="150000"/>
            </a:schemeClr>
          </a:gs>
        </a:gsLst>
        <a:path path="circle">
          <a:fillToRect l="50000" t="130000" r="50000" b="-30000"/>
        </a:path>
      </a:gradFill>
    </a:fillStyleLst>
    <a:lnStyleLst>
      <a:ln w="9525" cap="flat" cmpd="sng" algn="ctr">
        <a:solidFill>
          <a:schemeClr val="phClr">
            <a:shade val="50000"/>
            <a:satMod val="103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</a:effectStyle>
      <a:effectStyle>
        <a:effectLst>
          <a:outerShdw blurRad="57150" dist="38100" dir="5400000" algn="ctr" rotWithShape="0">
            <a:schemeClr val="phClr">
              <a:shade val="9000"/>
              <a:alpha val="48000"/>
              <a:satMod val="105000"/>
            </a:scheme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80000"/>
              <a:satMod val="400000"/>
            </a:schemeClr>
          </a:gs>
          <a:gs pos="25000">
            <a:schemeClr val="phClr">
              <a:tint val="83000"/>
              <a:satMod val="320000"/>
            </a:schemeClr>
          </a:gs>
          <a:gs pos="100000">
            <a:schemeClr val="phClr">
              <a:shade val="15000"/>
              <a:satMod val="320000"/>
            </a:schemeClr>
          </a:gs>
        </a:gsLst>
        <a:path path="circle">
          <a:fillToRect l="10000" t="110000" r="10000" b="100000"/>
        </a:path>
      </a:gra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50000"/>
            </a:schemeClr>
          </a:duotone>
        </a:blip>
        <a:tile tx="0" ty="0" sx="65000" sy="6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1718</TotalTime>
  <Words>294</Words>
  <Application>Microsoft Office PowerPoint</Application>
  <PresentationFormat>全屏显示(4:3)</PresentationFormat>
  <Paragraphs>96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Constantia</vt:lpstr>
      <vt:lpstr>隶书</vt:lpstr>
      <vt:lpstr>Times New Roman</vt:lpstr>
      <vt:lpstr>Calibri</vt:lpstr>
      <vt:lpstr>华文隶书</vt:lpstr>
      <vt:lpstr>仿宋_GB2312</vt:lpstr>
      <vt:lpstr>Wingdings 2</vt:lpstr>
      <vt:lpstr>Wingdings</vt:lpstr>
      <vt:lpstr>楷体_GB2312</vt:lpstr>
      <vt:lpstr>流畅</vt:lpstr>
      <vt:lpstr>公司简介</vt:lpstr>
      <vt:lpstr>目    录</vt:lpstr>
      <vt:lpstr>公司历史</vt:lpstr>
      <vt:lpstr>公司价值观</vt:lpstr>
      <vt:lpstr>我们的商品</vt:lpstr>
      <vt:lpstr>年度销售表</vt:lpstr>
      <vt:lpstr>年度销售图表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55</cp:revision>
  <dcterms:created xsi:type="dcterms:W3CDTF">2013-02-27T03:18:31Z</dcterms:created>
  <dcterms:modified xsi:type="dcterms:W3CDTF">2013-03-19T02:25:17Z</dcterms:modified>
</cp:coreProperties>
</file>