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4"/>
  </p:notesMasterIdLst>
  <p:handoutMasterIdLst>
    <p:handoutMasterId r:id="rId35"/>
  </p:handoutMasterIdLst>
  <p:sldIdLst>
    <p:sldId id="256" r:id="rId2"/>
    <p:sldId id="465" r:id="rId3"/>
    <p:sldId id="466" r:id="rId4"/>
    <p:sldId id="467" r:id="rId5"/>
    <p:sldId id="468" r:id="rId6"/>
    <p:sldId id="469" r:id="rId7"/>
    <p:sldId id="470" r:id="rId8"/>
    <p:sldId id="471" r:id="rId9"/>
    <p:sldId id="472" r:id="rId10"/>
    <p:sldId id="473" r:id="rId11"/>
    <p:sldId id="474" r:id="rId12"/>
    <p:sldId id="475" r:id="rId13"/>
    <p:sldId id="476" r:id="rId14"/>
    <p:sldId id="477" r:id="rId15"/>
    <p:sldId id="478" r:id="rId16"/>
    <p:sldId id="479" r:id="rId17"/>
    <p:sldId id="480" r:id="rId18"/>
    <p:sldId id="481" r:id="rId19"/>
    <p:sldId id="482" r:id="rId20"/>
    <p:sldId id="483" r:id="rId21"/>
    <p:sldId id="484" r:id="rId22"/>
    <p:sldId id="485" r:id="rId23"/>
    <p:sldId id="486" r:id="rId24"/>
    <p:sldId id="487" r:id="rId25"/>
    <p:sldId id="488" r:id="rId26"/>
    <p:sldId id="489" r:id="rId27"/>
    <p:sldId id="490" r:id="rId28"/>
    <p:sldId id="491" r:id="rId29"/>
    <p:sldId id="492" r:id="rId30"/>
    <p:sldId id="493" r:id="rId31"/>
    <p:sldId id="494" r:id="rId32"/>
    <p:sldId id="285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67EE8"/>
    <a:srgbClr val="FFC319"/>
    <a:srgbClr val="FDF58D"/>
    <a:srgbClr val="808080"/>
    <a:srgbClr val="FCFCFC"/>
    <a:srgbClr val="E8E8E8"/>
    <a:srgbClr val="FFD84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33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\AppData\Local\Temp\SoEasy\C8C984F5FF629CFDBA641CEB3B961C45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"/>
          <p:cNvSpPr>
            <a:spLocks/>
          </p:cNvSpPr>
          <p:nvPr/>
        </p:nvSpPr>
        <p:spPr bwMode="gray">
          <a:xfrm>
            <a:off x="-12390" y="2706087"/>
            <a:ext cx="9156390" cy="3804250"/>
          </a:xfrm>
          <a:custGeom>
            <a:avLst/>
            <a:gdLst>
              <a:gd name="T0" fmla="*/ 12 w 5773"/>
              <a:gd name="T1" fmla="*/ 124 h 2414"/>
              <a:gd name="T2" fmla="*/ 1381 w 5773"/>
              <a:gd name="T3" fmla="*/ 12 h 2414"/>
              <a:gd name="T4" fmla="*/ 4064 w 5773"/>
              <a:gd name="T5" fmla="*/ 581 h 2414"/>
              <a:gd name="T6" fmla="*/ 5773 w 5773"/>
              <a:gd name="T7" fmla="*/ 118 h 2414"/>
              <a:gd name="T8" fmla="*/ 5766 w 5773"/>
              <a:gd name="T9" fmla="*/ 2151 h 2414"/>
              <a:gd name="T10" fmla="*/ 3966 w 5773"/>
              <a:gd name="T11" fmla="*/ 2263 h 2414"/>
              <a:gd name="T12" fmla="*/ 1963 w 5773"/>
              <a:gd name="T13" fmla="*/ 1897 h 2414"/>
              <a:gd name="T14" fmla="*/ 6 w 5773"/>
              <a:gd name="T15" fmla="*/ 2407 h 2414"/>
              <a:gd name="T16" fmla="*/ 12 w 5773"/>
              <a:gd name="T17" fmla="*/ 124 h 2414"/>
              <a:gd name="connsiteX0" fmla="*/ 12 w 9991"/>
              <a:gd name="connsiteY0" fmla="*/ 470 h 9927"/>
              <a:gd name="connsiteX1" fmla="*/ 2383 w 9991"/>
              <a:gd name="connsiteY1" fmla="*/ 6 h 9927"/>
              <a:gd name="connsiteX2" fmla="*/ 7031 w 9991"/>
              <a:gd name="connsiteY2" fmla="*/ 2363 h 9927"/>
              <a:gd name="connsiteX3" fmla="*/ 9991 w 9991"/>
              <a:gd name="connsiteY3" fmla="*/ 445 h 9927"/>
              <a:gd name="connsiteX4" fmla="*/ 9989 w 9991"/>
              <a:gd name="connsiteY4" fmla="*/ 8892 h 9927"/>
              <a:gd name="connsiteX5" fmla="*/ 6861 w 9991"/>
              <a:gd name="connsiteY5" fmla="*/ 9330 h 9927"/>
              <a:gd name="connsiteX6" fmla="*/ 3391 w 9991"/>
              <a:gd name="connsiteY6" fmla="*/ 7814 h 9927"/>
              <a:gd name="connsiteX7" fmla="*/ 1 w 9991"/>
              <a:gd name="connsiteY7" fmla="*/ 9927 h 9927"/>
              <a:gd name="connsiteX8" fmla="*/ 12 w 9991"/>
              <a:gd name="connsiteY8" fmla="*/ 470 h 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91" h="9927">
                <a:moveTo>
                  <a:pt x="12" y="470"/>
                </a:moveTo>
                <a:cubicBezTo>
                  <a:pt x="251" y="271"/>
                  <a:pt x="997" y="-44"/>
                  <a:pt x="2383" y="6"/>
                </a:cubicBezTo>
                <a:cubicBezTo>
                  <a:pt x="3769" y="51"/>
                  <a:pt x="5829" y="1766"/>
                  <a:pt x="7031" y="2363"/>
                </a:cubicBezTo>
                <a:cubicBezTo>
                  <a:pt x="8233" y="2959"/>
                  <a:pt x="9752" y="863"/>
                  <a:pt x="9991" y="445"/>
                </a:cubicBezTo>
                <a:cubicBezTo>
                  <a:pt x="9987" y="3252"/>
                  <a:pt x="9993" y="6085"/>
                  <a:pt x="9989" y="8892"/>
                </a:cubicBezTo>
                <a:cubicBezTo>
                  <a:pt x="8652" y="9952"/>
                  <a:pt x="7961" y="9510"/>
                  <a:pt x="6861" y="9330"/>
                </a:cubicBezTo>
                <a:cubicBezTo>
                  <a:pt x="5761" y="9150"/>
                  <a:pt x="4694" y="7715"/>
                  <a:pt x="3391" y="7814"/>
                </a:cubicBezTo>
                <a:cubicBezTo>
                  <a:pt x="2252" y="7798"/>
                  <a:pt x="-9" y="9906"/>
                  <a:pt x="1" y="9927"/>
                </a:cubicBezTo>
                <a:cubicBezTo>
                  <a:pt x="12" y="9956"/>
                  <a:pt x="12" y="2309"/>
                  <a:pt x="12" y="470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"/>
          <p:cNvSpPr>
            <a:spLocks/>
          </p:cNvSpPr>
          <p:nvPr/>
        </p:nvSpPr>
        <p:spPr bwMode="gray">
          <a:xfrm>
            <a:off x="-2878" y="2987147"/>
            <a:ext cx="9151265" cy="3192675"/>
          </a:xfrm>
          <a:custGeom>
            <a:avLst/>
            <a:gdLst>
              <a:gd name="T0" fmla="*/ 6 w 5764"/>
              <a:gd name="T1" fmla="*/ 272 h 2057"/>
              <a:gd name="T2" fmla="*/ 1453 w 5764"/>
              <a:gd name="T3" fmla="*/ 10 h 2057"/>
              <a:gd name="T4" fmla="*/ 4182 w 5764"/>
              <a:gd name="T5" fmla="*/ 482 h 2057"/>
              <a:gd name="T6" fmla="*/ 5764 w 5764"/>
              <a:gd name="T7" fmla="*/ 154 h 2057"/>
              <a:gd name="T8" fmla="*/ 5764 w 5764"/>
              <a:gd name="T9" fmla="*/ 1806 h 2057"/>
              <a:gd name="T10" fmla="*/ 4005 w 5764"/>
              <a:gd name="T11" fmla="*/ 1994 h 2057"/>
              <a:gd name="T12" fmla="*/ 1891 w 5764"/>
              <a:gd name="T13" fmla="*/ 1522 h 2057"/>
              <a:gd name="T14" fmla="*/ 6 w 5764"/>
              <a:gd name="T15" fmla="*/ 1967 h 2057"/>
              <a:gd name="T16" fmla="*/ 6 w 5764"/>
              <a:gd name="T17" fmla="*/ 272 h 2057"/>
              <a:gd name="connsiteX0" fmla="*/ 1 w 10001"/>
              <a:gd name="connsiteY0" fmla="*/ 1275 h 9778"/>
              <a:gd name="connsiteX1" fmla="*/ 2512 w 10001"/>
              <a:gd name="connsiteY1" fmla="*/ 2 h 9778"/>
              <a:gd name="connsiteX2" fmla="*/ 7246 w 10001"/>
              <a:gd name="connsiteY2" fmla="*/ 2296 h 9778"/>
              <a:gd name="connsiteX3" fmla="*/ 9991 w 10001"/>
              <a:gd name="connsiteY3" fmla="*/ 702 h 9778"/>
              <a:gd name="connsiteX4" fmla="*/ 10001 w 10001"/>
              <a:gd name="connsiteY4" fmla="*/ 8733 h 9778"/>
              <a:gd name="connsiteX5" fmla="*/ 6939 w 10001"/>
              <a:gd name="connsiteY5" fmla="*/ 9647 h 9778"/>
              <a:gd name="connsiteX6" fmla="*/ 3272 w 10001"/>
              <a:gd name="connsiteY6" fmla="*/ 7352 h 9778"/>
              <a:gd name="connsiteX7" fmla="*/ 1 w 10001"/>
              <a:gd name="connsiteY7" fmla="*/ 9515 h 9778"/>
              <a:gd name="connsiteX8" fmla="*/ 1 w 10001"/>
              <a:gd name="connsiteY8" fmla="*/ 1275 h 9778"/>
              <a:gd name="connsiteX0" fmla="*/ 1 w 10000"/>
              <a:gd name="connsiteY0" fmla="*/ 1304 h 9999"/>
              <a:gd name="connsiteX1" fmla="*/ 2512 w 10000"/>
              <a:gd name="connsiteY1" fmla="*/ 2 h 9999"/>
              <a:gd name="connsiteX2" fmla="*/ 7245 w 10000"/>
              <a:gd name="connsiteY2" fmla="*/ 2348 h 9999"/>
              <a:gd name="connsiteX3" fmla="*/ 10000 w 10000"/>
              <a:gd name="connsiteY3" fmla="*/ 718 h 9999"/>
              <a:gd name="connsiteX4" fmla="*/ 10000 w 10000"/>
              <a:gd name="connsiteY4" fmla="*/ 8931 h 9999"/>
              <a:gd name="connsiteX5" fmla="*/ 6938 w 10000"/>
              <a:gd name="connsiteY5" fmla="*/ 9866 h 9999"/>
              <a:gd name="connsiteX6" fmla="*/ 3272 w 10000"/>
              <a:gd name="connsiteY6" fmla="*/ 7519 h 9999"/>
              <a:gd name="connsiteX7" fmla="*/ 1 w 10000"/>
              <a:gd name="connsiteY7" fmla="*/ 9731 h 9999"/>
              <a:gd name="connsiteX8" fmla="*/ 1 w 10000"/>
              <a:gd name="connsiteY8" fmla="*/ 1304 h 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9999">
                <a:moveTo>
                  <a:pt x="1" y="1304"/>
                </a:moveTo>
                <a:cubicBezTo>
                  <a:pt x="241" y="1111"/>
                  <a:pt x="1129" y="-48"/>
                  <a:pt x="2512" y="2"/>
                </a:cubicBezTo>
                <a:cubicBezTo>
                  <a:pt x="3895" y="51"/>
                  <a:pt x="5997" y="2229"/>
                  <a:pt x="7245" y="2348"/>
                </a:cubicBezTo>
                <a:cubicBezTo>
                  <a:pt x="8493" y="2467"/>
                  <a:pt x="9761" y="1130"/>
                  <a:pt x="10000" y="718"/>
                </a:cubicBezTo>
                <a:lnTo>
                  <a:pt x="10000" y="8931"/>
                </a:lnTo>
                <a:cubicBezTo>
                  <a:pt x="8534" y="10154"/>
                  <a:pt x="8060" y="10101"/>
                  <a:pt x="6938" y="9866"/>
                </a:cubicBezTo>
                <a:cubicBezTo>
                  <a:pt x="5816" y="9631"/>
                  <a:pt x="4571" y="7420"/>
                  <a:pt x="3272" y="7519"/>
                </a:cubicBezTo>
                <a:cubicBezTo>
                  <a:pt x="2132" y="7505"/>
                  <a:pt x="-9" y="9706"/>
                  <a:pt x="1" y="9731"/>
                </a:cubicBezTo>
                <a:cubicBezTo>
                  <a:pt x="12" y="9757"/>
                  <a:pt x="1" y="3139"/>
                  <a:pt x="1" y="13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1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406" y="660909"/>
            <a:ext cx="3888753" cy="377209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5B5F-882A-4CC4-ACEA-59857776F2E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15369" y="4828412"/>
            <a:ext cx="514489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1">
                <a:solidFill>
                  <a:srgbClr val="000000"/>
                </a:solidFill>
                <a:effectLst>
                  <a:outerShdw blurRad="50800" dist="25400" dir="2700000" algn="tl" rotWithShape="0">
                    <a:schemeClr val="accent2">
                      <a:alpha val="19000"/>
                    </a:scheme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15369" y="2993686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4200" b="1" baseline="0">
                <a:solidFill>
                  <a:schemeClr val="bg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zh-CN" altLang="en-US" dirty="0" smtClean="0"/>
              <a:t>单击此处添加您的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89201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496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81794-6622-4FDB-8A3D-53F2C195AE4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099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8047-03A9-4ABB-A726-632DD2B29F8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315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47675" indent="-361950">
              <a:lnSpc>
                <a:spcPct val="125000"/>
              </a:lnSpc>
              <a:buFont typeface="Wingdings" panose="05000000000000000000" pitchFamily="2" charset="2"/>
              <a:buChar char="R"/>
              <a:defRPr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47675" indent="-447675">
              <a:lnSpc>
                <a:spcPct val="125000"/>
              </a:lnSpc>
              <a:defRPr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4CF16-3815-41A7-AE91-8064A8A1BF4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4027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2327274"/>
            <a:ext cx="5995988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038169" y="3619500"/>
            <a:ext cx="3067663" cy="41766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73EA8-7422-40C2-9CFB-01E309ED1BA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556940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A6E47-1B84-485D-B71C-7AFDC9A7FAF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0732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25BB2-1B9D-4E2A-84E6-1CDAAB4EF6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6166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B9060-D9C2-46CF-AAC3-B9F936D024F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1034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E52F9-2F74-4A00-AB13-1437F4F88A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895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80805-7FB4-48B9-A2C9-4F9680E08CF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990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25C3-62ED-4B72-AC04-13CA1F730C4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875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>
            <a:spLocks/>
          </p:cNvSpPr>
          <p:nvPr/>
        </p:nvSpPr>
        <p:spPr bwMode="gray">
          <a:xfrm>
            <a:off x="2" y="3357"/>
            <a:ext cx="9164371" cy="1215844"/>
          </a:xfrm>
          <a:custGeom>
            <a:avLst/>
            <a:gdLst>
              <a:gd name="connsiteX0" fmla="*/ 9143999 w 9143999"/>
              <a:gd name="connsiteY0" fmla="*/ 0 h 1483190"/>
              <a:gd name="connsiteX1" fmla="*/ 9143999 w 9143999"/>
              <a:gd name="connsiteY1" fmla="*/ 1188143 h 1483190"/>
              <a:gd name="connsiteX2" fmla="*/ 8795329 w 9143999"/>
              <a:gd name="connsiteY2" fmla="*/ 1226427 h 1483190"/>
              <a:gd name="connsiteX3" fmla="*/ 6496949 w 9143999"/>
              <a:gd name="connsiteY3" fmla="*/ 1262195 h 1483190"/>
              <a:gd name="connsiteX4" fmla="*/ 3112792 w 9143999"/>
              <a:gd name="connsiteY4" fmla="*/ 1012958 h 1483190"/>
              <a:gd name="connsiteX5" fmla="*/ 75425 w 9143999"/>
              <a:gd name="connsiteY5" fmla="*/ 1457470 h 1483190"/>
              <a:gd name="connsiteX6" fmla="*/ 0 w 9143999"/>
              <a:gd name="connsiteY6" fmla="*/ 1483190 h 1483190"/>
              <a:gd name="connsiteX7" fmla="*/ 0 w 9143999"/>
              <a:gd name="connsiteY7" fmla="*/ 104861 h 1483190"/>
              <a:gd name="connsiteX8" fmla="*/ 6435 w 9143999"/>
              <a:gd name="connsiteY8" fmla="*/ 104170 h 1483190"/>
              <a:gd name="connsiteX9" fmla="*/ 2206990 w 9143999"/>
              <a:gd name="connsiteY9" fmla="*/ 16008 h 1483190"/>
              <a:gd name="connsiteX10" fmla="*/ 6443284 w 9143999"/>
              <a:gd name="connsiteY10" fmla="*/ 347795 h 1483190"/>
              <a:gd name="connsiteX11" fmla="*/ 9135796 w 9143999"/>
              <a:gd name="connsiteY11" fmla="*/ 3872 h 1483190"/>
              <a:gd name="connsiteX0" fmla="*/ 9143999 w 9143999"/>
              <a:gd name="connsiteY0" fmla="*/ 0 h 1457470"/>
              <a:gd name="connsiteX1" fmla="*/ 9143999 w 9143999"/>
              <a:gd name="connsiteY1" fmla="*/ 1188143 h 1457470"/>
              <a:gd name="connsiteX2" fmla="*/ 8795329 w 9143999"/>
              <a:gd name="connsiteY2" fmla="*/ 1226427 h 1457470"/>
              <a:gd name="connsiteX3" fmla="*/ 6496949 w 9143999"/>
              <a:gd name="connsiteY3" fmla="*/ 1262195 h 1457470"/>
              <a:gd name="connsiteX4" fmla="*/ 3112792 w 9143999"/>
              <a:gd name="connsiteY4" fmla="*/ 1012958 h 1457470"/>
              <a:gd name="connsiteX5" fmla="*/ 75425 w 9143999"/>
              <a:gd name="connsiteY5" fmla="*/ 1457470 h 1457470"/>
              <a:gd name="connsiteX6" fmla="*/ 0 w 9143999"/>
              <a:gd name="connsiteY6" fmla="*/ 1406284 h 1457470"/>
              <a:gd name="connsiteX7" fmla="*/ 0 w 9143999"/>
              <a:gd name="connsiteY7" fmla="*/ 104861 h 1457470"/>
              <a:gd name="connsiteX8" fmla="*/ 6435 w 9143999"/>
              <a:gd name="connsiteY8" fmla="*/ 104170 h 1457470"/>
              <a:gd name="connsiteX9" fmla="*/ 2206990 w 9143999"/>
              <a:gd name="connsiteY9" fmla="*/ 16008 h 1457470"/>
              <a:gd name="connsiteX10" fmla="*/ 6443284 w 9143999"/>
              <a:gd name="connsiteY10" fmla="*/ 347795 h 1457470"/>
              <a:gd name="connsiteX11" fmla="*/ 9135796 w 9143999"/>
              <a:gd name="connsiteY11" fmla="*/ 3872 h 1457470"/>
              <a:gd name="connsiteX12" fmla="*/ 9143999 w 9143999"/>
              <a:gd name="connsiteY12" fmla="*/ 0 h 1457470"/>
              <a:gd name="connsiteX0" fmla="*/ 9143999 w 9143999"/>
              <a:gd name="connsiteY0" fmla="*/ 0 h 1406283"/>
              <a:gd name="connsiteX1" fmla="*/ 9143999 w 9143999"/>
              <a:gd name="connsiteY1" fmla="*/ 1188143 h 1406283"/>
              <a:gd name="connsiteX2" fmla="*/ 8795329 w 9143999"/>
              <a:gd name="connsiteY2" fmla="*/ 1226427 h 1406283"/>
              <a:gd name="connsiteX3" fmla="*/ 6496949 w 9143999"/>
              <a:gd name="connsiteY3" fmla="*/ 1262195 h 1406283"/>
              <a:gd name="connsiteX4" fmla="*/ 3112792 w 9143999"/>
              <a:gd name="connsiteY4" fmla="*/ 1012958 h 1406283"/>
              <a:gd name="connsiteX5" fmla="*/ 75425 w 9143999"/>
              <a:gd name="connsiteY5" fmla="*/ 1402537 h 1406283"/>
              <a:gd name="connsiteX6" fmla="*/ 0 w 9143999"/>
              <a:gd name="connsiteY6" fmla="*/ 1406284 h 1406283"/>
              <a:gd name="connsiteX7" fmla="*/ 0 w 9143999"/>
              <a:gd name="connsiteY7" fmla="*/ 104861 h 1406283"/>
              <a:gd name="connsiteX8" fmla="*/ 6435 w 9143999"/>
              <a:gd name="connsiteY8" fmla="*/ 104170 h 1406283"/>
              <a:gd name="connsiteX9" fmla="*/ 2206990 w 9143999"/>
              <a:gd name="connsiteY9" fmla="*/ 16008 h 1406283"/>
              <a:gd name="connsiteX10" fmla="*/ 6443284 w 9143999"/>
              <a:gd name="connsiteY10" fmla="*/ 347795 h 1406283"/>
              <a:gd name="connsiteX11" fmla="*/ 9135796 w 9143999"/>
              <a:gd name="connsiteY11" fmla="*/ 3872 h 1406283"/>
              <a:gd name="connsiteX12" fmla="*/ 9143999 w 9143999"/>
              <a:gd name="connsiteY12" fmla="*/ 0 h 1406283"/>
              <a:gd name="connsiteX0" fmla="*/ 9143999 w 9143999"/>
              <a:gd name="connsiteY0" fmla="*/ 0 h 1406284"/>
              <a:gd name="connsiteX1" fmla="*/ 9143999 w 9143999"/>
              <a:gd name="connsiteY1" fmla="*/ 1188143 h 1406284"/>
              <a:gd name="connsiteX2" fmla="*/ 8795329 w 9143999"/>
              <a:gd name="connsiteY2" fmla="*/ 1226427 h 1406284"/>
              <a:gd name="connsiteX3" fmla="*/ 6496949 w 9143999"/>
              <a:gd name="connsiteY3" fmla="*/ 1262195 h 1406284"/>
              <a:gd name="connsiteX4" fmla="*/ 3112792 w 9143999"/>
              <a:gd name="connsiteY4" fmla="*/ 1012958 h 1406284"/>
              <a:gd name="connsiteX5" fmla="*/ 8750 w 9143999"/>
              <a:gd name="connsiteY5" fmla="*/ 1402537 h 1406284"/>
              <a:gd name="connsiteX6" fmla="*/ 0 w 9143999"/>
              <a:gd name="connsiteY6" fmla="*/ 1406284 h 1406284"/>
              <a:gd name="connsiteX7" fmla="*/ 0 w 9143999"/>
              <a:gd name="connsiteY7" fmla="*/ 104861 h 1406284"/>
              <a:gd name="connsiteX8" fmla="*/ 6435 w 9143999"/>
              <a:gd name="connsiteY8" fmla="*/ 104170 h 1406284"/>
              <a:gd name="connsiteX9" fmla="*/ 2206990 w 9143999"/>
              <a:gd name="connsiteY9" fmla="*/ 16008 h 1406284"/>
              <a:gd name="connsiteX10" fmla="*/ 6443284 w 9143999"/>
              <a:gd name="connsiteY10" fmla="*/ 347795 h 1406284"/>
              <a:gd name="connsiteX11" fmla="*/ 9135796 w 9143999"/>
              <a:gd name="connsiteY11" fmla="*/ 3872 h 1406284"/>
              <a:gd name="connsiteX12" fmla="*/ 9143999 w 9143999"/>
              <a:gd name="connsiteY12" fmla="*/ 0 h 1406284"/>
              <a:gd name="connsiteX0" fmla="*/ 9143999 w 9143999"/>
              <a:gd name="connsiteY0" fmla="*/ 0 h 1406284"/>
              <a:gd name="connsiteX1" fmla="*/ 9143999 w 9143999"/>
              <a:gd name="connsiteY1" fmla="*/ 1188143 h 1406284"/>
              <a:gd name="connsiteX2" fmla="*/ 8795329 w 9143999"/>
              <a:gd name="connsiteY2" fmla="*/ 1226427 h 1406284"/>
              <a:gd name="connsiteX3" fmla="*/ 6496949 w 9143999"/>
              <a:gd name="connsiteY3" fmla="*/ 1262195 h 1406284"/>
              <a:gd name="connsiteX4" fmla="*/ 3112792 w 9143999"/>
              <a:gd name="connsiteY4" fmla="*/ 1012958 h 1406284"/>
              <a:gd name="connsiteX5" fmla="*/ 8750 w 9143999"/>
              <a:gd name="connsiteY5" fmla="*/ 1402537 h 1406284"/>
              <a:gd name="connsiteX6" fmla="*/ 0 w 9143999"/>
              <a:gd name="connsiteY6" fmla="*/ 1406284 h 1406284"/>
              <a:gd name="connsiteX7" fmla="*/ 0 w 9143999"/>
              <a:gd name="connsiteY7" fmla="*/ 104861 h 1406284"/>
              <a:gd name="connsiteX8" fmla="*/ 6435 w 9143999"/>
              <a:gd name="connsiteY8" fmla="*/ 192063 h 1406284"/>
              <a:gd name="connsiteX9" fmla="*/ 2206990 w 9143999"/>
              <a:gd name="connsiteY9" fmla="*/ 16008 h 1406284"/>
              <a:gd name="connsiteX10" fmla="*/ 6443284 w 9143999"/>
              <a:gd name="connsiteY10" fmla="*/ 347795 h 1406284"/>
              <a:gd name="connsiteX11" fmla="*/ 9135796 w 9143999"/>
              <a:gd name="connsiteY11" fmla="*/ 3872 h 1406284"/>
              <a:gd name="connsiteX12" fmla="*/ 9143999 w 9143999"/>
              <a:gd name="connsiteY12" fmla="*/ 0 h 1406284"/>
              <a:gd name="connsiteX0" fmla="*/ 9143999 w 9153524"/>
              <a:gd name="connsiteY0" fmla="*/ 0 h 1406284"/>
              <a:gd name="connsiteX1" fmla="*/ 9153524 w 9153524"/>
              <a:gd name="connsiteY1" fmla="*/ 1330969 h 1406284"/>
              <a:gd name="connsiteX2" fmla="*/ 8795329 w 9153524"/>
              <a:gd name="connsiteY2" fmla="*/ 1226427 h 1406284"/>
              <a:gd name="connsiteX3" fmla="*/ 6496949 w 9153524"/>
              <a:gd name="connsiteY3" fmla="*/ 1262195 h 1406284"/>
              <a:gd name="connsiteX4" fmla="*/ 3112792 w 9153524"/>
              <a:gd name="connsiteY4" fmla="*/ 1012958 h 1406284"/>
              <a:gd name="connsiteX5" fmla="*/ 8750 w 9153524"/>
              <a:gd name="connsiteY5" fmla="*/ 1402537 h 1406284"/>
              <a:gd name="connsiteX6" fmla="*/ 0 w 9153524"/>
              <a:gd name="connsiteY6" fmla="*/ 1406284 h 1406284"/>
              <a:gd name="connsiteX7" fmla="*/ 0 w 9153524"/>
              <a:gd name="connsiteY7" fmla="*/ 104861 h 1406284"/>
              <a:gd name="connsiteX8" fmla="*/ 6435 w 9153524"/>
              <a:gd name="connsiteY8" fmla="*/ 192063 h 1406284"/>
              <a:gd name="connsiteX9" fmla="*/ 2206990 w 9153524"/>
              <a:gd name="connsiteY9" fmla="*/ 16008 h 1406284"/>
              <a:gd name="connsiteX10" fmla="*/ 6443284 w 9153524"/>
              <a:gd name="connsiteY10" fmla="*/ 347795 h 1406284"/>
              <a:gd name="connsiteX11" fmla="*/ 9135796 w 9153524"/>
              <a:gd name="connsiteY11" fmla="*/ 3872 h 1406284"/>
              <a:gd name="connsiteX12" fmla="*/ 9143999 w 9153524"/>
              <a:gd name="connsiteY12" fmla="*/ 0 h 1406284"/>
              <a:gd name="connsiteX0" fmla="*/ 9143999 w 9153524"/>
              <a:gd name="connsiteY0" fmla="*/ 0 h 1412203"/>
              <a:gd name="connsiteX1" fmla="*/ 9153524 w 9153524"/>
              <a:gd name="connsiteY1" fmla="*/ 1330969 h 1412203"/>
              <a:gd name="connsiteX2" fmla="*/ 9100129 w 9153524"/>
              <a:gd name="connsiteY2" fmla="*/ 1380239 h 1412203"/>
              <a:gd name="connsiteX3" fmla="*/ 6496949 w 9153524"/>
              <a:gd name="connsiteY3" fmla="*/ 1262195 h 1412203"/>
              <a:gd name="connsiteX4" fmla="*/ 3112792 w 9153524"/>
              <a:gd name="connsiteY4" fmla="*/ 1012958 h 1412203"/>
              <a:gd name="connsiteX5" fmla="*/ 8750 w 9153524"/>
              <a:gd name="connsiteY5" fmla="*/ 1402537 h 1412203"/>
              <a:gd name="connsiteX6" fmla="*/ 0 w 9153524"/>
              <a:gd name="connsiteY6" fmla="*/ 1406284 h 1412203"/>
              <a:gd name="connsiteX7" fmla="*/ 0 w 9153524"/>
              <a:gd name="connsiteY7" fmla="*/ 104861 h 1412203"/>
              <a:gd name="connsiteX8" fmla="*/ 6435 w 9153524"/>
              <a:gd name="connsiteY8" fmla="*/ 192063 h 1412203"/>
              <a:gd name="connsiteX9" fmla="*/ 2206990 w 9153524"/>
              <a:gd name="connsiteY9" fmla="*/ 16008 h 1412203"/>
              <a:gd name="connsiteX10" fmla="*/ 6443284 w 9153524"/>
              <a:gd name="connsiteY10" fmla="*/ 347795 h 1412203"/>
              <a:gd name="connsiteX11" fmla="*/ 9135796 w 9153524"/>
              <a:gd name="connsiteY11" fmla="*/ 3872 h 1412203"/>
              <a:gd name="connsiteX12" fmla="*/ 9143999 w 9153524"/>
              <a:gd name="connsiteY12" fmla="*/ 0 h 1412203"/>
              <a:gd name="connsiteX0" fmla="*/ 9143999 w 9153524"/>
              <a:gd name="connsiteY0" fmla="*/ 0 h 1412204"/>
              <a:gd name="connsiteX1" fmla="*/ 9153524 w 9153524"/>
              <a:gd name="connsiteY1" fmla="*/ 1330969 h 1412204"/>
              <a:gd name="connsiteX2" fmla="*/ 9128704 w 9153524"/>
              <a:gd name="connsiteY2" fmla="*/ 1380239 h 1412204"/>
              <a:gd name="connsiteX3" fmla="*/ 6496949 w 9153524"/>
              <a:gd name="connsiteY3" fmla="*/ 1262195 h 1412204"/>
              <a:gd name="connsiteX4" fmla="*/ 3112792 w 9153524"/>
              <a:gd name="connsiteY4" fmla="*/ 1012958 h 1412204"/>
              <a:gd name="connsiteX5" fmla="*/ 8750 w 9153524"/>
              <a:gd name="connsiteY5" fmla="*/ 1402537 h 1412204"/>
              <a:gd name="connsiteX6" fmla="*/ 0 w 9153524"/>
              <a:gd name="connsiteY6" fmla="*/ 1406284 h 1412204"/>
              <a:gd name="connsiteX7" fmla="*/ 0 w 9153524"/>
              <a:gd name="connsiteY7" fmla="*/ 104861 h 1412204"/>
              <a:gd name="connsiteX8" fmla="*/ 6435 w 9153524"/>
              <a:gd name="connsiteY8" fmla="*/ 192063 h 1412204"/>
              <a:gd name="connsiteX9" fmla="*/ 2206990 w 9153524"/>
              <a:gd name="connsiteY9" fmla="*/ 16008 h 1412204"/>
              <a:gd name="connsiteX10" fmla="*/ 6443284 w 9153524"/>
              <a:gd name="connsiteY10" fmla="*/ 347795 h 1412204"/>
              <a:gd name="connsiteX11" fmla="*/ 9135796 w 9153524"/>
              <a:gd name="connsiteY11" fmla="*/ 3872 h 1412204"/>
              <a:gd name="connsiteX12" fmla="*/ 9143999 w 9153524"/>
              <a:gd name="connsiteY12" fmla="*/ 0 h 1412204"/>
              <a:gd name="connsiteX0" fmla="*/ 9143999 w 9153524"/>
              <a:gd name="connsiteY0" fmla="*/ 116980 h 1408332"/>
              <a:gd name="connsiteX1" fmla="*/ 9153524 w 9153524"/>
              <a:gd name="connsiteY1" fmla="*/ 1327097 h 1408332"/>
              <a:gd name="connsiteX2" fmla="*/ 9128704 w 9153524"/>
              <a:gd name="connsiteY2" fmla="*/ 1376367 h 1408332"/>
              <a:gd name="connsiteX3" fmla="*/ 6496949 w 9153524"/>
              <a:gd name="connsiteY3" fmla="*/ 1258323 h 1408332"/>
              <a:gd name="connsiteX4" fmla="*/ 3112792 w 9153524"/>
              <a:gd name="connsiteY4" fmla="*/ 1009086 h 1408332"/>
              <a:gd name="connsiteX5" fmla="*/ 8750 w 9153524"/>
              <a:gd name="connsiteY5" fmla="*/ 1398665 h 1408332"/>
              <a:gd name="connsiteX6" fmla="*/ 0 w 9153524"/>
              <a:gd name="connsiteY6" fmla="*/ 1402412 h 1408332"/>
              <a:gd name="connsiteX7" fmla="*/ 0 w 9153524"/>
              <a:gd name="connsiteY7" fmla="*/ 100989 h 1408332"/>
              <a:gd name="connsiteX8" fmla="*/ 6435 w 9153524"/>
              <a:gd name="connsiteY8" fmla="*/ 188191 h 1408332"/>
              <a:gd name="connsiteX9" fmla="*/ 2206990 w 9153524"/>
              <a:gd name="connsiteY9" fmla="*/ 12136 h 1408332"/>
              <a:gd name="connsiteX10" fmla="*/ 6443284 w 9153524"/>
              <a:gd name="connsiteY10" fmla="*/ 343923 h 1408332"/>
              <a:gd name="connsiteX11" fmla="*/ 9135796 w 9153524"/>
              <a:gd name="connsiteY11" fmla="*/ 0 h 1408332"/>
              <a:gd name="connsiteX12" fmla="*/ 9143999 w 9153524"/>
              <a:gd name="connsiteY12" fmla="*/ 116980 h 1408332"/>
              <a:gd name="connsiteX0" fmla="*/ 9143999 w 9153524"/>
              <a:gd name="connsiteY0" fmla="*/ 104996 h 1396348"/>
              <a:gd name="connsiteX1" fmla="*/ 9153524 w 9153524"/>
              <a:gd name="connsiteY1" fmla="*/ 1315113 h 1396348"/>
              <a:gd name="connsiteX2" fmla="*/ 9128704 w 9153524"/>
              <a:gd name="connsiteY2" fmla="*/ 1364383 h 1396348"/>
              <a:gd name="connsiteX3" fmla="*/ 6496949 w 9153524"/>
              <a:gd name="connsiteY3" fmla="*/ 1246339 h 1396348"/>
              <a:gd name="connsiteX4" fmla="*/ 3112792 w 9153524"/>
              <a:gd name="connsiteY4" fmla="*/ 997102 h 1396348"/>
              <a:gd name="connsiteX5" fmla="*/ 8750 w 9153524"/>
              <a:gd name="connsiteY5" fmla="*/ 1386681 h 1396348"/>
              <a:gd name="connsiteX6" fmla="*/ 0 w 9153524"/>
              <a:gd name="connsiteY6" fmla="*/ 1390428 h 1396348"/>
              <a:gd name="connsiteX7" fmla="*/ 0 w 9153524"/>
              <a:gd name="connsiteY7" fmla="*/ 89005 h 1396348"/>
              <a:gd name="connsiteX8" fmla="*/ 6435 w 9153524"/>
              <a:gd name="connsiteY8" fmla="*/ 176207 h 1396348"/>
              <a:gd name="connsiteX9" fmla="*/ 2206990 w 9153524"/>
              <a:gd name="connsiteY9" fmla="*/ 152 h 1396348"/>
              <a:gd name="connsiteX10" fmla="*/ 6443284 w 9153524"/>
              <a:gd name="connsiteY10" fmla="*/ 331939 h 1396348"/>
              <a:gd name="connsiteX11" fmla="*/ 9135796 w 9153524"/>
              <a:gd name="connsiteY11" fmla="*/ 97882 h 1396348"/>
              <a:gd name="connsiteX12" fmla="*/ 9143999 w 9153524"/>
              <a:gd name="connsiteY12" fmla="*/ 104996 h 1396348"/>
              <a:gd name="connsiteX0" fmla="*/ 9143999 w 9153524"/>
              <a:gd name="connsiteY0" fmla="*/ 104996 h 1391882"/>
              <a:gd name="connsiteX1" fmla="*/ 9153524 w 9153524"/>
              <a:gd name="connsiteY1" fmla="*/ 1315113 h 1391882"/>
              <a:gd name="connsiteX2" fmla="*/ 9128704 w 9153524"/>
              <a:gd name="connsiteY2" fmla="*/ 1364383 h 1391882"/>
              <a:gd name="connsiteX3" fmla="*/ 6496949 w 9153524"/>
              <a:gd name="connsiteY3" fmla="*/ 1246339 h 1391882"/>
              <a:gd name="connsiteX4" fmla="*/ 3112792 w 9153524"/>
              <a:gd name="connsiteY4" fmla="*/ 997102 h 1391882"/>
              <a:gd name="connsiteX5" fmla="*/ 8750 w 9153524"/>
              <a:gd name="connsiteY5" fmla="*/ 1386681 h 1391882"/>
              <a:gd name="connsiteX6" fmla="*/ 0 w 9153524"/>
              <a:gd name="connsiteY6" fmla="*/ 1390428 h 1391882"/>
              <a:gd name="connsiteX7" fmla="*/ 0 w 9153524"/>
              <a:gd name="connsiteY7" fmla="*/ 89005 h 1391882"/>
              <a:gd name="connsiteX8" fmla="*/ 6435 w 9153524"/>
              <a:gd name="connsiteY8" fmla="*/ 176207 h 1391882"/>
              <a:gd name="connsiteX9" fmla="*/ 2206990 w 9153524"/>
              <a:gd name="connsiteY9" fmla="*/ 152 h 1391882"/>
              <a:gd name="connsiteX10" fmla="*/ 6443284 w 9153524"/>
              <a:gd name="connsiteY10" fmla="*/ 331939 h 1391882"/>
              <a:gd name="connsiteX11" fmla="*/ 9135796 w 9153524"/>
              <a:gd name="connsiteY11" fmla="*/ 97882 h 1391882"/>
              <a:gd name="connsiteX12" fmla="*/ 9143999 w 9153524"/>
              <a:gd name="connsiteY12" fmla="*/ 104996 h 1391882"/>
              <a:gd name="connsiteX0" fmla="*/ 9143999 w 9153524"/>
              <a:gd name="connsiteY0" fmla="*/ 104996 h 1390428"/>
              <a:gd name="connsiteX1" fmla="*/ 9153524 w 9153524"/>
              <a:gd name="connsiteY1" fmla="*/ 1315113 h 1390428"/>
              <a:gd name="connsiteX2" fmla="*/ 9109654 w 9153524"/>
              <a:gd name="connsiteY2" fmla="*/ 1309450 h 1390428"/>
              <a:gd name="connsiteX3" fmla="*/ 6496949 w 9153524"/>
              <a:gd name="connsiteY3" fmla="*/ 1246339 h 1390428"/>
              <a:gd name="connsiteX4" fmla="*/ 3112792 w 9153524"/>
              <a:gd name="connsiteY4" fmla="*/ 997102 h 1390428"/>
              <a:gd name="connsiteX5" fmla="*/ 8750 w 9153524"/>
              <a:gd name="connsiteY5" fmla="*/ 1386681 h 1390428"/>
              <a:gd name="connsiteX6" fmla="*/ 0 w 9153524"/>
              <a:gd name="connsiteY6" fmla="*/ 1390428 h 1390428"/>
              <a:gd name="connsiteX7" fmla="*/ 0 w 9153524"/>
              <a:gd name="connsiteY7" fmla="*/ 89005 h 1390428"/>
              <a:gd name="connsiteX8" fmla="*/ 6435 w 9153524"/>
              <a:gd name="connsiteY8" fmla="*/ 176207 h 1390428"/>
              <a:gd name="connsiteX9" fmla="*/ 2206990 w 9153524"/>
              <a:gd name="connsiteY9" fmla="*/ 152 h 1390428"/>
              <a:gd name="connsiteX10" fmla="*/ 6443284 w 9153524"/>
              <a:gd name="connsiteY10" fmla="*/ 331939 h 1390428"/>
              <a:gd name="connsiteX11" fmla="*/ 9135796 w 9153524"/>
              <a:gd name="connsiteY11" fmla="*/ 97882 h 1390428"/>
              <a:gd name="connsiteX12" fmla="*/ 9143999 w 9153524"/>
              <a:gd name="connsiteY12" fmla="*/ 104996 h 1390428"/>
              <a:gd name="connsiteX0" fmla="*/ 9143999 w 9153524"/>
              <a:gd name="connsiteY0" fmla="*/ 104996 h 1390428"/>
              <a:gd name="connsiteX1" fmla="*/ 9153524 w 9153524"/>
              <a:gd name="connsiteY1" fmla="*/ 1315113 h 1390428"/>
              <a:gd name="connsiteX2" fmla="*/ 9100129 w 9153524"/>
              <a:gd name="connsiteY2" fmla="*/ 1331423 h 1390428"/>
              <a:gd name="connsiteX3" fmla="*/ 6496949 w 9153524"/>
              <a:gd name="connsiteY3" fmla="*/ 1246339 h 1390428"/>
              <a:gd name="connsiteX4" fmla="*/ 3112792 w 9153524"/>
              <a:gd name="connsiteY4" fmla="*/ 997102 h 1390428"/>
              <a:gd name="connsiteX5" fmla="*/ 8750 w 9153524"/>
              <a:gd name="connsiteY5" fmla="*/ 1386681 h 1390428"/>
              <a:gd name="connsiteX6" fmla="*/ 0 w 9153524"/>
              <a:gd name="connsiteY6" fmla="*/ 1390428 h 1390428"/>
              <a:gd name="connsiteX7" fmla="*/ 0 w 9153524"/>
              <a:gd name="connsiteY7" fmla="*/ 89005 h 1390428"/>
              <a:gd name="connsiteX8" fmla="*/ 6435 w 9153524"/>
              <a:gd name="connsiteY8" fmla="*/ 176207 h 1390428"/>
              <a:gd name="connsiteX9" fmla="*/ 2206990 w 9153524"/>
              <a:gd name="connsiteY9" fmla="*/ 152 h 1390428"/>
              <a:gd name="connsiteX10" fmla="*/ 6443284 w 9153524"/>
              <a:gd name="connsiteY10" fmla="*/ 331939 h 1390428"/>
              <a:gd name="connsiteX11" fmla="*/ 9135796 w 9153524"/>
              <a:gd name="connsiteY11" fmla="*/ 97882 h 1390428"/>
              <a:gd name="connsiteX12" fmla="*/ 9143999 w 9153524"/>
              <a:gd name="connsiteY12" fmla="*/ 104996 h 1390428"/>
              <a:gd name="connsiteX0" fmla="*/ 9143999 w 9153524"/>
              <a:gd name="connsiteY0" fmla="*/ 104996 h 1390428"/>
              <a:gd name="connsiteX1" fmla="*/ 9153524 w 9153524"/>
              <a:gd name="connsiteY1" fmla="*/ 1315113 h 1390428"/>
              <a:gd name="connsiteX2" fmla="*/ 9071554 w 9153524"/>
              <a:gd name="connsiteY2" fmla="*/ 1342410 h 1390428"/>
              <a:gd name="connsiteX3" fmla="*/ 6496949 w 9153524"/>
              <a:gd name="connsiteY3" fmla="*/ 1246339 h 1390428"/>
              <a:gd name="connsiteX4" fmla="*/ 3112792 w 9153524"/>
              <a:gd name="connsiteY4" fmla="*/ 997102 h 1390428"/>
              <a:gd name="connsiteX5" fmla="*/ 8750 w 9153524"/>
              <a:gd name="connsiteY5" fmla="*/ 1386681 h 1390428"/>
              <a:gd name="connsiteX6" fmla="*/ 0 w 9153524"/>
              <a:gd name="connsiteY6" fmla="*/ 1390428 h 1390428"/>
              <a:gd name="connsiteX7" fmla="*/ 0 w 9153524"/>
              <a:gd name="connsiteY7" fmla="*/ 89005 h 1390428"/>
              <a:gd name="connsiteX8" fmla="*/ 6435 w 9153524"/>
              <a:gd name="connsiteY8" fmla="*/ 176207 h 1390428"/>
              <a:gd name="connsiteX9" fmla="*/ 2206990 w 9153524"/>
              <a:gd name="connsiteY9" fmla="*/ 152 h 1390428"/>
              <a:gd name="connsiteX10" fmla="*/ 6443284 w 9153524"/>
              <a:gd name="connsiteY10" fmla="*/ 331939 h 1390428"/>
              <a:gd name="connsiteX11" fmla="*/ 9135796 w 9153524"/>
              <a:gd name="connsiteY11" fmla="*/ 97882 h 1390428"/>
              <a:gd name="connsiteX12" fmla="*/ 9143999 w 9153524"/>
              <a:gd name="connsiteY12" fmla="*/ 104996 h 1390428"/>
              <a:gd name="connsiteX0" fmla="*/ 9143999 w 9153524"/>
              <a:gd name="connsiteY0" fmla="*/ 0 h 1395298"/>
              <a:gd name="connsiteX1" fmla="*/ 9153524 w 9153524"/>
              <a:gd name="connsiteY1" fmla="*/ 1319983 h 1395298"/>
              <a:gd name="connsiteX2" fmla="*/ 9071554 w 9153524"/>
              <a:gd name="connsiteY2" fmla="*/ 1347280 h 1395298"/>
              <a:gd name="connsiteX3" fmla="*/ 6496949 w 9153524"/>
              <a:gd name="connsiteY3" fmla="*/ 1251209 h 1395298"/>
              <a:gd name="connsiteX4" fmla="*/ 3112792 w 9153524"/>
              <a:gd name="connsiteY4" fmla="*/ 1001972 h 1395298"/>
              <a:gd name="connsiteX5" fmla="*/ 8750 w 9153524"/>
              <a:gd name="connsiteY5" fmla="*/ 1391551 h 1395298"/>
              <a:gd name="connsiteX6" fmla="*/ 0 w 9153524"/>
              <a:gd name="connsiteY6" fmla="*/ 1395298 h 1395298"/>
              <a:gd name="connsiteX7" fmla="*/ 0 w 9153524"/>
              <a:gd name="connsiteY7" fmla="*/ 93875 h 1395298"/>
              <a:gd name="connsiteX8" fmla="*/ 6435 w 9153524"/>
              <a:gd name="connsiteY8" fmla="*/ 181077 h 1395298"/>
              <a:gd name="connsiteX9" fmla="*/ 2206990 w 9153524"/>
              <a:gd name="connsiteY9" fmla="*/ 5022 h 1395298"/>
              <a:gd name="connsiteX10" fmla="*/ 6443284 w 9153524"/>
              <a:gd name="connsiteY10" fmla="*/ 336809 h 1395298"/>
              <a:gd name="connsiteX11" fmla="*/ 9135796 w 9153524"/>
              <a:gd name="connsiteY11" fmla="*/ 102752 h 1395298"/>
              <a:gd name="connsiteX12" fmla="*/ 9143999 w 9153524"/>
              <a:gd name="connsiteY12" fmla="*/ 0 h 1395298"/>
              <a:gd name="connsiteX0" fmla="*/ 9143999 w 9164371"/>
              <a:gd name="connsiteY0" fmla="*/ 7114 h 1402412"/>
              <a:gd name="connsiteX1" fmla="*/ 9153524 w 9164371"/>
              <a:gd name="connsiteY1" fmla="*/ 1327097 h 1402412"/>
              <a:gd name="connsiteX2" fmla="*/ 9071554 w 9164371"/>
              <a:gd name="connsiteY2" fmla="*/ 1354394 h 1402412"/>
              <a:gd name="connsiteX3" fmla="*/ 6496949 w 9164371"/>
              <a:gd name="connsiteY3" fmla="*/ 1258323 h 1402412"/>
              <a:gd name="connsiteX4" fmla="*/ 3112792 w 9164371"/>
              <a:gd name="connsiteY4" fmla="*/ 1009086 h 1402412"/>
              <a:gd name="connsiteX5" fmla="*/ 8750 w 9164371"/>
              <a:gd name="connsiteY5" fmla="*/ 1398665 h 1402412"/>
              <a:gd name="connsiteX6" fmla="*/ 0 w 9164371"/>
              <a:gd name="connsiteY6" fmla="*/ 1402412 h 1402412"/>
              <a:gd name="connsiteX7" fmla="*/ 0 w 9164371"/>
              <a:gd name="connsiteY7" fmla="*/ 100989 h 1402412"/>
              <a:gd name="connsiteX8" fmla="*/ 6435 w 9164371"/>
              <a:gd name="connsiteY8" fmla="*/ 188191 h 1402412"/>
              <a:gd name="connsiteX9" fmla="*/ 2206990 w 9164371"/>
              <a:gd name="connsiteY9" fmla="*/ 12136 h 1402412"/>
              <a:gd name="connsiteX10" fmla="*/ 6443284 w 9164371"/>
              <a:gd name="connsiteY10" fmla="*/ 343923 h 1402412"/>
              <a:gd name="connsiteX11" fmla="*/ 9164371 w 9164371"/>
              <a:gd name="connsiteY11" fmla="*/ 0 h 1402412"/>
              <a:gd name="connsiteX12" fmla="*/ 9143999 w 9164371"/>
              <a:gd name="connsiteY12" fmla="*/ 7114 h 1402412"/>
              <a:gd name="connsiteX0" fmla="*/ 9143999 w 9164371"/>
              <a:gd name="connsiteY0" fmla="*/ 7114 h 1402412"/>
              <a:gd name="connsiteX1" fmla="*/ 9153524 w 9164371"/>
              <a:gd name="connsiteY1" fmla="*/ 1327097 h 1402412"/>
              <a:gd name="connsiteX2" fmla="*/ 9138229 w 9164371"/>
              <a:gd name="connsiteY2" fmla="*/ 1266501 h 1402412"/>
              <a:gd name="connsiteX3" fmla="*/ 6496949 w 9164371"/>
              <a:gd name="connsiteY3" fmla="*/ 1258323 h 1402412"/>
              <a:gd name="connsiteX4" fmla="*/ 3112792 w 9164371"/>
              <a:gd name="connsiteY4" fmla="*/ 1009086 h 1402412"/>
              <a:gd name="connsiteX5" fmla="*/ 8750 w 9164371"/>
              <a:gd name="connsiteY5" fmla="*/ 1398665 h 1402412"/>
              <a:gd name="connsiteX6" fmla="*/ 0 w 9164371"/>
              <a:gd name="connsiteY6" fmla="*/ 1402412 h 1402412"/>
              <a:gd name="connsiteX7" fmla="*/ 0 w 9164371"/>
              <a:gd name="connsiteY7" fmla="*/ 100989 h 1402412"/>
              <a:gd name="connsiteX8" fmla="*/ 6435 w 9164371"/>
              <a:gd name="connsiteY8" fmla="*/ 188191 h 1402412"/>
              <a:gd name="connsiteX9" fmla="*/ 2206990 w 9164371"/>
              <a:gd name="connsiteY9" fmla="*/ 12136 h 1402412"/>
              <a:gd name="connsiteX10" fmla="*/ 6443284 w 9164371"/>
              <a:gd name="connsiteY10" fmla="*/ 343923 h 1402412"/>
              <a:gd name="connsiteX11" fmla="*/ 9164371 w 9164371"/>
              <a:gd name="connsiteY11" fmla="*/ 0 h 1402412"/>
              <a:gd name="connsiteX12" fmla="*/ 9143999 w 9164371"/>
              <a:gd name="connsiteY12" fmla="*/ 7114 h 140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64371" h="1402412">
                <a:moveTo>
                  <a:pt x="9143999" y="7114"/>
                </a:moveTo>
                <a:lnTo>
                  <a:pt x="9153524" y="1327097"/>
                </a:lnTo>
                <a:lnTo>
                  <a:pt x="9138229" y="1266501"/>
                </a:lnTo>
                <a:cubicBezTo>
                  <a:pt x="8118814" y="1354137"/>
                  <a:pt x="7501188" y="1301225"/>
                  <a:pt x="6496949" y="1258323"/>
                </a:cubicBezTo>
                <a:cubicBezTo>
                  <a:pt x="5492710" y="1215421"/>
                  <a:pt x="4194158" y="985696"/>
                  <a:pt x="3112792" y="1009086"/>
                </a:cubicBezTo>
                <a:cubicBezTo>
                  <a:pt x="2031426" y="1032476"/>
                  <a:pt x="456202" y="1253638"/>
                  <a:pt x="8750" y="1398665"/>
                </a:cubicBezTo>
                <a:lnTo>
                  <a:pt x="0" y="1402412"/>
                </a:lnTo>
                <a:lnTo>
                  <a:pt x="0" y="100989"/>
                </a:lnTo>
                <a:lnTo>
                  <a:pt x="6435" y="188191"/>
                </a:lnTo>
                <a:cubicBezTo>
                  <a:pt x="324619" y="155765"/>
                  <a:pt x="1067215" y="6580"/>
                  <a:pt x="2206990" y="12136"/>
                </a:cubicBezTo>
                <a:cubicBezTo>
                  <a:pt x="3509588" y="18486"/>
                  <a:pt x="5287044" y="294711"/>
                  <a:pt x="6443284" y="343923"/>
                </a:cubicBezTo>
                <a:cubicBezTo>
                  <a:pt x="7453571" y="386984"/>
                  <a:pt x="8737712" y="155358"/>
                  <a:pt x="9164371" y="0"/>
                </a:cubicBezTo>
                <a:lnTo>
                  <a:pt x="9143999" y="7114"/>
                </a:ln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/>
          </p:cNvSpPr>
          <p:nvPr/>
        </p:nvSpPr>
        <p:spPr bwMode="gray">
          <a:xfrm>
            <a:off x="0" y="180975"/>
            <a:ext cx="9144000" cy="875322"/>
          </a:xfrm>
          <a:custGeom>
            <a:avLst/>
            <a:gdLst>
              <a:gd name="connsiteX0" fmla="*/ 2248413 w 9144000"/>
              <a:gd name="connsiteY0" fmla="*/ 97 h 965363"/>
              <a:gd name="connsiteX1" fmla="*/ 6686052 w 9144000"/>
              <a:gd name="connsiteY1" fmla="*/ 230284 h 965363"/>
              <a:gd name="connsiteX2" fmla="*/ 8995103 w 9144000"/>
              <a:gd name="connsiteY2" fmla="*/ 104599 h 965363"/>
              <a:gd name="connsiteX3" fmla="*/ 9144000 w 9144000"/>
              <a:gd name="connsiteY3" fmla="*/ 84263 h 965363"/>
              <a:gd name="connsiteX4" fmla="*/ 9144000 w 9144000"/>
              <a:gd name="connsiteY4" fmla="*/ 895147 h 965363"/>
              <a:gd name="connsiteX5" fmla="*/ 8848319 w 9144000"/>
              <a:gd name="connsiteY5" fmla="*/ 918357 h 965363"/>
              <a:gd name="connsiteX6" fmla="*/ 6345199 w 9144000"/>
              <a:gd name="connsiteY6" fmla="*/ 935134 h 965363"/>
              <a:gd name="connsiteX7" fmla="*/ 2898982 w 9144000"/>
              <a:gd name="connsiteY7" fmla="*/ 719234 h 965363"/>
              <a:gd name="connsiteX8" fmla="*/ 209006 w 9144000"/>
              <a:gd name="connsiteY8" fmla="*/ 937342 h 965363"/>
              <a:gd name="connsiteX9" fmla="*/ 0 w 9144000"/>
              <a:gd name="connsiteY9" fmla="*/ 964474 h 965363"/>
              <a:gd name="connsiteX10" fmla="*/ 0 w 9144000"/>
              <a:gd name="connsiteY10" fmla="*/ 156255 h 965363"/>
              <a:gd name="connsiteX11" fmla="*/ 102745 w 9144000"/>
              <a:gd name="connsiteY11" fmla="*/ 141409 h 965363"/>
              <a:gd name="connsiteX12" fmla="*/ 2248413 w 9144000"/>
              <a:gd name="connsiteY12" fmla="*/ 97 h 96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44000" h="965363">
                <a:moveTo>
                  <a:pt x="2248413" y="97"/>
                </a:moveTo>
                <a:cubicBezTo>
                  <a:pt x="3554467" y="4859"/>
                  <a:pt x="5527480" y="190597"/>
                  <a:pt x="6686052" y="230284"/>
                </a:cubicBezTo>
                <a:cubicBezTo>
                  <a:pt x="7556209" y="260050"/>
                  <a:pt x="8488126" y="169265"/>
                  <a:pt x="8995103" y="104599"/>
                </a:cubicBezTo>
                <a:lnTo>
                  <a:pt x="9144000" y="84263"/>
                </a:lnTo>
                <a:lnTo>
                  <a:pt x="9144000" y="895147"/>
                </a:lnTo>
                <a:lnTo>
                  <a:pt x="8848319" y="918357"/>
                </a:lnTo>
                <a:cubicBezTo>
                  <a:pt x="7751831" y="993127"/>
                  <a:pt x="7033459" y="962915"/>
                  <a:pt x="6345199" y="935134"/>
                </a:cubicBezTo>
                <a:cubicBezTo>
                  <a:pt x="5560254" y="903384"/>
                  <a:pt x="4126379" y="709709"/>
                  <a:pt x="2898982" y="719234"/>
                </a:cubicBezTo>
                <a:cubicBezTo>
                  <a:pt x="2091505" y="718043"/>
                  <a:pt x="800095" y="863300"/>
                  <a:pt x="209006" y="937342"/>
                </a:cubicBezTo>
                <a:lnTo>
                  <a:pt x="0" y="964474"/>
                </a:lnTo>
                <a:lnTo>
                  <a:pt x="0" y="156255"/>
                </a:lnTo>
                <a:lnTo>
                  <a:pt x="102745" y="141409"/>
                </a:lnTo>
                <a:cubicBezTo>
                  <a:pt x="453405" y="92965"/>
                  <a:pt x="1268871" y="-3475"/>
                  <a:pt x="2248413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endParaRPr lang="zh-CN" altLang="en-US" b="0" dirty="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162557"/>
            <a:ext cx="8292045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08047-03A9-4ABB-A726-632DD2B29F8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099" y="1173257"/>
            <a:ext cx="82920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933546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bg1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447675" indent="-361950" algn="just" defTabSz="914400" rtl="0" eaLnBrk="1" latinLnBrk="0" hangingPunct="1">
        <a:lnSpc>
          <a:spcPct val="125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" panose="05000000000000000000" pitchFamily="2" charset="2"/>
        <a:buChar char=""/>
        <a:defRPr sz="2600" b="1" kern="1200" baseline="0">
          <a:solidFill>
            <a:srgbClr val="000000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447675" indent="-447675" algn="just" defTabSz="914400" rtl="0" eaLnBrk="1" latinLnBrk="0" hangingPunct="1">
        <a:lnSpc>
          <a:spcPct val="125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600" b="1" kern="1200" baseline="0">
          <a:solidFill>
            <a:srgbClr val="000000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&#12289;http:&#12289;https:&#12289;ftp:&#12289;mailt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章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　</a:t>
            </a:r>
            <a:r>
              <a:rPr lang="zh-CN" altLang="zh-CN" sz="3200" b="1" dirty="0">
                <a:solidFill>
                  <a:srgbClr val="000000"/>
                </a:solidFill>
              </a:rPr>
              <a:t>计算机基础知识</a:t>
            </a:r>
          </a:p>
          <a:p>
            <a:endParaRPr lang="zh-CN" altLang="zh-CN" sz="3200" b="1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</a:t>
            </a:r>
            <a:r>
              <a:rPr lang="zh-CN" altLang="en-US" dirty="0"/>
              <a:t>　汉字输入法简介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主要学习内容</a:t>
            </a:r>
            <a:endParaRPr lang="zh-CN" alt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16"/>
          <p:cNvSpPr>
            <a:spLocks noChangeArrowheads="1"/>
          </p:cNvSpPr>
          <p:nvPr/>
        </p:nvSpPr>
        <p:spPr bwMode="ltGray">
          <a:xfrm>
            <a:off x="899632" y="249293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invGray">
          <a:xfrm>
            <a:off x="899632" y="3069000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gray">
          <a:xfrm>
            <a:off x="1403650" y="2329716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输入法的切换</a:t>
            </a: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gray">
          <a:xfrm>
            <a:off x="1403648" y="2977788"/>
            <a:ext cx="46085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微软拼音</a:t>
            </a:r>
            <a:r>
              <a:rPr lang="en-US" altLang="zh-CN" sz="28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2010</a:t>
            </a:r>
            <a:r>
              <a:rPr lang="zh-CN" altLang="zh-CN" sz="2800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输入法</a:t>
            </a:r>
          </a:p>
        </p:txBody>
      </p:sp>
    </p:spTree>
    <p:extLst>
      <p:ext uri="{BB962C8B-B14F-4D97-AF65-F5344CB8AC3E}">
        <p14:creationId xmlns:p14="http://schemas.microsoft.com/office/powerpoint/2010/main" val="238895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1.5. </a:t>
            </a:r>
            <a:r>
              <a:rPr lang="en-US" altLang="zh-CN" dirty="0"/>
              <a:t>1</a:t>
            </a:r>
            <a:r>
              <a:rPr lang="zh-CN" altLang="en-US" dirty="0"/>
              <a:t>　输入法的切换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4000"/>
              </a:lnSpc>
            </a:pPr>
            <a:r>
              <a:rPr lang="zh-CN" altLang="zh-CN" sz="2800" dirty="0"/>
              <a:t>单击</a:t>
            </a:r>
            <a:r>
              <a:rPr lang="en-US" altLang="zh-CN" sz="2800" dirty="0" smtClean="0"/>
              <a:t>Windows</a:t>
            </a:r>
            <a:r>
              <a:rPr lang="zh-CN" altLang="zh-CN" sz="2800" dirty="0" smtClean="0"/>
              <a:t>任务栏</a:t>
            </a:r>
            <a:r>
              <a:rPr lang="zh-CN" altLang="en-US" sz="2800" dirty="0" smtClean="0"/>
              <a:t>的</a:t>
            </a:r>
            <a:r>
              <a:rPr lang="zh-CN" altLang="zh-CN" sz="2800" dirty="0" smtClean="0"/>
              <a:t>输入法</a:t>
            </a:r>
            <a:r>
              <a:rPr lang="zh-CN" altLang="zh-CN" sz="2800" dirty="0"/>
              <a:t>图标</a:t>
            </a:r>
            <a:r>
              <a:rPr lang="en-US" altLang="zh-CN" sz="2800" dirty="0"/>
              <a:t> </a:t>
            </a:r>
            <a:r>
              <a:rPr lang="zh-CN" altLang="zh-CN" sz="2800" dirty="0" smtClean="0"/>
              <a:t>，弹</a:t>
            </a:r>
            <a:r>
              <a:rPr lang="zh-CN" altLang="zh-CN" sz="2800" dirty="0"/>
              <a:t>出输入法菜单</a:t>
            </a:r>
            <a:r>
              <a:rPr lang="zh-CN" altLang="zh-CN" sz="2800" dirty="0" smtClean="0"/>
              <a:t>，</a:t>
            </a:r>
            <a:r>
              <a:rPr lang="zh-CN" altLang="zh-CN" sz="2800" dirty="0"/>
              <a:t>用户可点击选择某个输入法，</a:t>
            </a:r>
            <a:endParaRPr lang="en-US" altLang="zh-CN" sz="2800" dirty="0" smtClean="0"/>
          </a:p>
          <a:p>
            <a:pPr>
              <a:lnSpc>
                <a:spcPct val="114000"/>
              </a:lnSpc>
            </a:pPr>
            <a:r>
              <a:rPr lang="zh-CN" altLang="en-US" sz="2800" dirty="0" smtClean="0">
                <a:solidFill>
                  <a:srgbClr val="FF0000"/>
                </a:solidFill>
              </a:rPr>
              <a:t>按</a:t>
            </a:r>
            <a:r>
              <a:rPr lang="en-US" altLang="zh-CN" sz="2800" dirty="0" err="1">
                <a:solidFill>
                  <a:srgbClr val="FF0000"/>
                </a:solidFill>
              </a:rPr>
              <a:t>Ctrl+Shift</a:t>
            </a:r>
            <a:r>
              <a:rPr lang="zh-CN" altLang="en-US" sz="2800" dirty="0">
                <a:solidFill>
                  <a:srgbClr val="FF0000"/>
                </a:solidFill>
              </a:rPr>
              <a:t>组合键在各种输入法间切换。</a:t>
            </a:r>
          </a:p>
          <a:p>
            <a:pPr>
              <a:lnSpc>
                <a:spcPct val="114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如果需在中文输入法和英文输入法间切换，可按</a:t>
            </a:r>
            <a:r>
              <a:rPr lang="en-US" altLang="zh-CN" sz="2800" dirty="0">
                <a:solidFill>
                  <a:srgbClr val="FF0000"/>
                </a:solidFill>
              </a:rPr>
              <a:t>Ctrl+</a:t>
            </a:r>
            <a:r>
              <a:rPr lang="zh-CN" altLang="en-US" sz="2800" dirty="0">
                <a:solidFill>
                  <a:srgbClr val="FF0000"/>
                </a:solidFill>
              </a:rPr>
              <a:t>空格键组合键。</a:t>
            </a:r>
          </a:p>
          <a:p>
            <a:pPr>
              <a:lnSpc>
                <a:spcPct val="1140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249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1.5.2</a:t>
            </a:r>
            <a:r>
              <a:rPr lang="zh-CN" altLang="en-US" dirty="0"/>
              <a:t>　微软拼音输入法</a:t>
            </a:r>
            <a:r>
              <a:rPr lang="en-US" altLang="zh-CN" dirty="0"/>
              <a:t>2010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906463">
              <a:lnSpc>
                <a:spcPct val="114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微软拼音输入法 </a:t>
            </a:r>
            <a:r>
              <a:rPr lang="en-US" altLang="zh-CN" sz="2800" dirty="0">
                <a:solidFill>
                  <a:srgbClr val="FF0000"/>
                </a:solidFill>
              </a:rPr>
              <a:t>2010 </a:t>
            </a:r>
            <a:r>
              <a:rPr lang="zh-CN" altLang="en-US" sz="2800" dirty="0">
                <a:solidFill>
                  <a:srgbClr val="FF0000"/>
                </a:solidFill>
              </a:rPr>
              <a:t>提供了“新体验”和“简捷”两种输入风格</a:t>
            </a:r>
            <a:r>
              <a:rPr lang="zh-CN" altLang="en-US" sz="2800" dirty="0"/>
              <a:t>。“新体验风格”秉承微软拼音传统设计，其输入法栏如图</a:t>
            </a:r>
            <a:r>
              <a:rPr lang="en-US" altLang="zh-CN" sz="2800" dirty="0"/>
              <a:t>1-11</a:t>
            </a:r>
            <a:r>
              <a:rPr lang="zh-CN" altLang="en-US" sz="2800" dirty="0"/>
              <a:t>所示，采用嵌入式输入界面和自动拼音转换，是微软拼音输入法 </a:t>
            </a:r>
            <a:r>
              <a:rPr lang="en-US" altLang="zh-CN" sz="2800" dirty="0"/>
              <a:t>2010</a:t>
            </a:r>
            <a:r>
              <a:rPr lang="zh-CN" altLang="en-US" sz="2800" dirty="0"/>
              <a:t>全新设计，采用光标跟随输入界面和手动拼音转换。</a:t>
            </a:r>
          </a:p>
        </p:txBody>
      </p:sp>
    </p:spTree>
    <p:extLst>
      <p:ext uri="{BB962C8B-B14F-4D97-AF65-F5344CB8AC3E}">
        <p14:creationId xmlns:p14="http://schemas.microsoft.com/office/powerpoint/2010/main" val="294833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1.4.2</a:t>
            </a:r>
            <a:r>
              <a:rPr lang="zh-CN" altLang="en-US" sz="4000" dirty="0"/>
              <a:t>　微软拼音输入法</a:t>
            </a:r>
            <a:r>
              <a:rPr lang="en-US" altLang="zh-CN" sz="4000" dirty="0" smtClean="0"/>
              <a:t>2010</a:t>
            </a:r>
            <a:r>
              <a:rPr lang="zh-CN" altLang="en-US" sz="4000" dirty="0" smtClean="0"/>
              <a:t>（续）</a:t>
            </a:r>
            <a:endParaRPr lang="zh-CN" alt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52816"/>
            <a:ext cx="6305532" cy="167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52816"/>
            <a:ext cx="2088232" cy="13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24696" y="3501008"/>
            <a:ext cx="79646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．全拼输入</a:t>
            </a:r>
            <a:endParaRPr lang="zh-CN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indent="715963"/>
            <a:r>
              <a:rPr lang="zh-CN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如果您使用汉语拼音比较熟练，可以使用全拼输入法。使用方法为按规范的汉语拼音输入，输入过程和书写汉语拼音的过程完全一致</a:t>
            </a:r>
            <a:r>
              <a:rPr lang="zh-CN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indent="715963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特别注意：</a:t>
            </a:r>
            <a:r>
              <a:rPr lang="zh-CN" altLang="en-US" sz="2800" dirty="0">
                <a:solidFill>
                  <a:srgbClr val="000000"/>
                </a:solidFill>
              </a:rPr>
              <a:t>在输入过程中，字符下的蓝色虚线没消失，说明字符还没真正录入当前文档中。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indent="715963"/>
            <a:endParaRPr lang="zh-CN" altLang="zh-CN" sz="28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1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、修改拼音</a:t>
            </a:r>
            <a:r>
              <a:rPr lang="zh-CN" altLang="en-US" dirty="0" smtClean="0"/>
              <a:t>输入错误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b="1" dirty="0" smtClean="0">
                <a:solidFill>
                  <a:srgbClr val="7030A0"/>
                </a:solidFill>
              </a:rPr>
              <a:t>（</a:t>
            </a:r>
            <a:r>
              <a:rPr lang="en-US" altLang="zh-CN" b="1" dirty="0">
                <a:solidFill>
                  <a:srgbClr val="7030A0"/>
                </a:solidFill>
              </a:rPr>
              <a:t>1</a:t>
            </a:r>
            <a:r>
              <a:rPr lang="zh-CN" altLang="en-US" b="1" dirty="0">
                <a:solidFill>
                  <a:srgbClr val="7030A0"/>
                </a:solidFill>
              </a:rPr>
              <a:t>）在“新体验”风格下修改已转换拼音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输入过程中，可以将组字窗口中转换的汉字反转成</a:t>
            </a:r>
            <a:r>
              <a:rPr lang="zh-CN" altLang="en-US" dirty="0" smtClean="0">
                <a:solidFill>
                  <a:srgbClr val="FF0000"/>
                </a:solidFill>
              </a:rPr>
              <a:t>拼音（即文字下还有蓝色虚线）</a:t>
            </a:r>
            <a:r>
              <a:rPr lang="zh-CN" altLang="en-US" dirty="0" smtClean="0"/>
              <a:t>，</a:t>
            </a:r>
            <a:r>
              <a:rPr lang="zh-CN" altLang="en-US" dirty="0"/>
              <a:t>进行修改编辑，例如图</a:t>
            </a:r>
            <a:r>
              <a:rPr lang="en-US" altLang="zh-CN" dirty="0"/>
              <a:t>1-14</a:t>
            </a:r>
            <a:r>
              <a:rPr lang="zh-CN" altLang="en-US" dirty="0"/>
              <a:t>输入有错误。可以使用</a:t>
            </a:r>
            <a:r>
              <a:rPr lang="en-US" altLang="zh-CN" dirty="0" err="1"/>
              <a:t>Shift+Backspace</a:t>
            </a:r>
            <a:r>
              <a:rPr lang="zh-CN" altLang="en-US" dirty="0"/>
              <a:t>键或者重音符</a:t>
            </a:r>
            <a:r>
              <a:rPr lang="en-US" altLang="zh-CN" dirty="0"/>
              <a:t>(`)</a:t>
            </a:r>
            <a:r>
              <a:rPr lang="zh-CN" altLang="en-US" dirty="0"/>
              <a:t>来进行拼音反转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操作</a:t>
            </a:r>
            <a:r>
              <a:rPr lang="zh-CN" altLang="en-US" dirty="0"/>
              <a:t>方法见下页。</a:t>
            </a:r>
            <a:endParaRPr lang="en-US" altLang="zh-CN" dirty="0"/>
          </a:p>
          <a:p>
            <a:pPr marL="0" indent="0">
              <a:lnSpc>
                <a:spcPct val="120000"/>
              </a:lnSpc>
              <a:buNone/>
            </a:pPr>
            <a:endParaRPr lang="en-US" altLang="zh-CN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endParaRPr lang="zh-CN" altLang="zh-CN" sz="2400" dirty="0"/>
          </a:p>
          <a:p>
            <a:pPr marL="0" indent="0">
              <a:lnSpc>
                <a:spcPct val="120000"/>
              </a:lnSpc>
              <a:buNone/>
            </a:pPr>
            <a:endParaRPr lang="zh-CN" altLang="en-US" sz="2400" dirty="0"/>
          </a:p>
          <a:p>
            <a:pPr marL="0" indent="0">
              <a:lnSpc>
                <a:spcPct val="120000"/>
              </a:lnSpc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7847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538"/>
          </a:xfrm>
        </p:spPr>
        <p:txBody>
          <a:bodyPr>
            <a:normAutofit fontScale="90000"/>
          </a:bodyPr>
          <a:lstStyle/>
          <a:p>
            <a:r>
              <a:rPr lang="en-US" altLang="zh-CN" sz="3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en-US" altLang="zh-CN" sz="3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r>
              <a:rPr lang="zh-CN" alt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（</a:t>
            </a:r>
            <a:r>
              <a:rPr lang="en-US" altLang="zh-CN" sz="3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sz="3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）在“新体验”风格下修改已转换</a:t>
            </a:r>
            <a:r>
              <a:rPr lang="zh-CN" altLang="en-US" sz="3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拼音  </a:t>
            </a:r>
            <a:r>
              <a:rPr lang="zh-CN" altLang="en-US" sz="3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/>
            </a:r>
            <a:br>
              <a:rPr lang="zh-CN" altLang="en-US" sz="3600" dirty="0">
                <a:solidFill>
                  <a:schemeClr val="tx2">
                    <a:lumMod val="40000"/>
                    <a:lumOff val="60000"/>
                  </a:schemeClr>
                </a:solidFill>
              </a:rPr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方法一</a:t>
            </a:r>
            <a:r>
              <a:rPr lang="zh-CN" altLang="zh-CN" dirty="0"/>
              <a:t>：利用鼠标或方向键将光标移到错误字的</a:t>
            </a:r>
            <a:r>
              <a:rPr lang="zh-CN" altLang="zh-CN" b="1" dirty="0"/>
              <a:t>右</a:t>
            </a:r>
            <a:r>
              <a:rPr lang="zh-CN" altLang="zh-CN" dirty="0"/>
              <a:t>边，按</a:t>
            </a:r>
            <a:r>
              <a:rPr lang="en-US" altLang="zh-CN" dirty="0" err="1"/>
              <a:t>Shift+Backspace</a:t>
            </a:r>
            <a:r>
              <a:rPr lang="zh-CN" altLang="zh-CN" dirty="0"/>
              <a:t>键将其转成拼音，如图</a:t>
            </a:r>
            <a:r>
              <a:rPr lang="en-US" altLang="zh-CN" dirty="0"/>
              <a:t>1-15</a:t>
            </a:r>
            <a:r>
              <a:rPr lang="zh-CN" altLang="zh-CN" dirty="0"/>
              <a:t>所示。如是拼音错误则修改拼音，如本例；如是字是别字，则重新选字。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方法二：</a:t>
            </a:r>
            <a:r>
              <a:rPr lang="zh-CN" altLang="zh-CN" dirty="0"/>
              <a:t>利用鼠标或方向键将光标移到错误字的</a:t>
            </a:r>
            <a:r>
              <a:rPr lang="zh-CN" altLang="zh-CN" b="1" dirty="0"/>
              <a:t>左</a:t>
            </a:r>
            <a:r>
              <a:rPr lang="zh-CN" altLang="zh-CN" dirty="0"/>
              <a:t>边，按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r>
              <a:rPr lang="zh-CN" altLang="zh-CN" dirty="0"/>
              <a:t>键将其转成拼音。如是拼音错误则修改拼音，如本例；如是字是别字，则重新选字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例如：精品资愿共享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1186"/>
            <a:ext cx="4000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559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、选择候选</a:t>
            </a:r>
            <a:r>
              <a:rPr lang="zh-CN" altLang="en-US" dirty="0" smtClean="0"/>
              <a:t>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800" dirty="0" smtClean="0"/>
              <a:t>使用</a:t>
            </a:r>
            <a:r>
              <a:rPr lang="zh-CN" altLang="en-US" sz="2800" dirty="0"/>
              <a:t>拼音输入法时，常会有同音字，系统默认选择排在第</a:t>
            </a:r>
            <a:r>
              <a:rPr lang="en-US" altLang="zh-CN" sz="2800" dirty="0"/>
              <a:t>1</a:t>
            </a:r>
            <a:r>
              <a:rPr lang="zh-CN" altLang="en-US" sz="2800" dirty="0"/>
              <a:t>个的字或词，其他同音字或词称为</a:t>
            </a:r>
            <a:r>
              <a:rPr lang="zh-CN" altLang="en-US" sz="2800" b="1" dirty="0">
                <a:solidFill>
                  <a:srgbClr val="FF0000"/>
                </a:solidFill>
              </a:rPr>
              <a:t>侯选词。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在“新体验”风格下</a:t>
            </a:r>
            <a:r>
              <a:rPr lang="zh-CN" altLang="en-US" sz="2800" dirty="0"/>
              <a:t>，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新输入时可以使用鼠标、数字键两种方式来选择侯选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词</a:t>
            </a:r>
            <a:r>
              <a:rPr lang="zh-CN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2800" b="1" dirty="0">
                <a:solidFill>
                  <a:srgbClr val="FF0000"/>
                </a:solidFill>
              </a:rPr>
              <a:t>在“简捷风格”风格下</a:t>
            </a:r>
            <a:r>
              <a:rPr lang="zh-CN" altLang="en-US" sz="2800" dirty="0">
                <a:solidFill>
                  <a:srgbClr val="FF0000"/>
                </a:solidFill>
              </a:rPr>
              <a:t>，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可以使用鼠标、数字键和上下方向键加空格键（ </a:t>
            </a:r>
            <a:r>
              <a:rPr lang="en-US" altLang="zh-CN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+ </a:t>
            </a:r>
            <a:r>
              <a:rPr lang="zh-CN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）三种方式来选择侯选词</a:t>
            </a:r>
            <a:r>
              <a:rPr lang="zh-CN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zh-CN" altLang="en-US" b="1" dirty="0">
                <a:solidFill>
                  <a:srgbClr val="FF0000"/>
                </a:solidFill>
              </a:rPr>
              <a:t>侯选</a:t>
            </a:r>
            <a:r>
              <a:rPr lang="zh-CN" altLang="en-US" b="1" dirty="0" smtClean="0">
                <a:solidFill>
                  <a:srgbClr val="FF0000"/>
                </a:solidFill>
              </a:rPr>
              <a:t>词翻页：</a:t>
            </a:r>
            <a:r>
              <a:rPr lang="en-US" altLang="zh-CN" b="1" dirty="0" smtClean="0">
                <a:solidFill>
                  <a:srgbClr val="FF0000"/>
                </a:solidFill>
              </a:rPr>
              <a:t>+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en-US" altLang="zh-CN" b="1" dirty="0" smtClean="0">
                <a:solidFill>
                  <a:srgbClr val="FF0000"/>
                </a:solidFill>
              </a:rPr>
              <a:t>-</a:t>
            </a:r>
          </a:p>
          <a:p>
            <a:endParaRPr lang="zh-CN" altLang="en-US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401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、简拼和混拼</a:t>
            </a:r>
            <a:r>
              <a:rPr lang="zh-CN" altLang="en-US" dirty="0" smtClean="0"/>
              <a:t>输入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如果</a:t>
            </a:r>
            <a:r>
              <a:rPr lang="zh-CN" altLang="en-US" sz="2800" dirty="0"/>
              <a:t>你对汉语拼音把握不甚准确，</a:t>
            </a:r>
            <a:r>
              <a:rPr lang="zh-CN" altLang="en-US" sz="2800" dirty="0">
                <a:solidFill>
                  <a:srgbClr val="FF0000"/>
                </a:solidFill>
              </a:rPr>
              <a:t>可以使用简拼输入。即取各个音节的第一个字母组成，</a:t>
            </a:r>
            <a:r>
              <a:rPr lang="zh-CN" altLang="en-US" sz="2800" dirty="0"/>
              <a:t>对于包含 </a:t>
            </a:r>
            <a:r>
              <a:rPr lang="en-US" altLang="zh-CN" sz="2800" dirty="0" err="1"/>
              <a:t>zh</a:t>
            </a:r>
            <a:r>
              <a:rPr lang="zh-CN" altLang="en-US" sz="2800" dirty="0"/>
              <a:t>、</a:t>
            </a:r>
            <a:r>
              <a:rPr lang="en-US" altLang="zh-CN" sz="2800" dirty="0" err="1"/>
              <a:t>ch</a:t>
            </a:r>
            <a:r>
              <a:rPr lang="zh-CN" altLang="en-US" sz="2800" dirty="0"/>
              <a:t>、</a:t>
            </a:r>
            <a:r>
              <a:rPr lang="en-US" altLang="zh-CN" sz="2800" dirty="0" err="1"/>
              <a:t>sh</a:t>
            </a:r>
            <a:r>
              <a:rPr lang="zh-CN" altLang="en-US" sz="2800" dirty="0"/>
              <a:t>（知、吃、诗）的音节，也可以取前两个字母组成。输入是两节音节以上的词语，有的音节全拼，有的音节简拼。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6571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en-US" dirty="0"/>
              <a:t>、英文</a:t>
            </a:r>
            <a:r>
              <a:rPr lang="zh-CN" altLang="en-US" dirty="0" smtClean="0"/>
              <a:t>输入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可以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</a:rPr>
              <a:t>按照以下几种方式输入英文。</a:t>
            </a:r>
          </a:p>
          <a:p>
            <a:pPr marL="0" indent="0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</a:t>
            </a:r>
            <a:r>
              <a:rPr lang="zh-CN" altLang="en-US" sz="2800" b="1" dirty="0">
                <a:solidFill>
                  <a:srgbClr val="FF0000"/>
                </a:solidFill>
              </a:rPr>
              <a:t>切换至英文输入状态： 按</a:t>
            </a:r>
            <a:r>
              <a:rPr lang="en-US" altLang="zh-CN" sz="2800" b="1" dirty="0">
                <a:solidFill>
                  <a:srgbClr val="FF0000"/>
                </a:solidFill>
              </a:rPr>
              <a:t>Shift</a:t>
            </a:r>
            <a:r>
              <a:rPr lang="zh-CN" altLang="en-US" sz="2800" b="1" dirty="0">
                <a:solidFill>
                  <a:srgbClr val="FF0000"/>
                </a:solidFill>
              </a:rPr>
              <a:t>键或点击输入法面板上的“中</a:t>
            </a:r>
            <a:r>
              <a:rPr lang="en-US" altLang="zh-CN" sz="2800" b="1" dirty="0">
                <a:solidFill>
                  <a:srgbClr val="FF0000"/>
                </a:solidFill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</a:rPr>
              <a:t>英”按钮，切换至英文输入状态，然后输入英文。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7030A0"/>
                </a:solidFill>
              </a:rPr>
              <a:t>（</a:t>
            </a:r>
            <a:r>
              <a:rPr lang="en-US" altLang="zh-CN" sz="2800" dirty="0">
                <a:solidFill>
                  <a:srgbClr val="7030A0"/>
                </a:solidFill>
              </a:rPr>
              <a:t>2</a:t>
            </a:r>
            <a:r>
              <a:rPr lang="zh-CN" altLang="en-US" sz="2800" dirty="0">
                <a:solidFill>
                  <a:srgbClr val="7030A0"/>
                </a:solidFill>
              </a:rPr>
              <a:t>）在“新体验”风格下，以大写字母开头输入英文，则不转换为中文。</a:t>
            </a: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）在“简捷风格”风格下，输入拼音后直接按回车键，输入的是英文。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063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en-US" dirty="0"/>
              <a:t>、网址</a:t>
            </a:r>
            <a:r>
              <a:rPr lang="zh-CN" altLang="en-US" dirty="0" smtClean="0"/>
              <a:t>输入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 smtClean="0"/>
              <a:t>微软</a:t>
            </a:r>
            <a:r>
              <a:rPr lang="zh-CN" altLang="en-US" sz="2800" dirty="0"/>
              <a:t>拼音具有自动识别网址的功能，如为网址则停止拼音转换。能识别的网址前缀有</a:t>
            </a:r>
            <a:r>
              <a:rPr lang="en-US" altLang="zh-CN" sz="2800" dirty="0">
                <a:hlinkClick r:id="rId2"/>
              </a:rPr>
              <a:t>www.</a:t>
            </a:r>
            <a:r>
              <a:rPr lang="zh-CN" altLang="en-US" sz="2800" dirty="0">
                <a:hlinkClick r:id="rId2"/>
              </a:rPr>
              <a:t>、</a:t>
            </a:r>
            <a:r>
              <a:rPr lang="en-US" altLang="zh-CN" sz="2800" dirty="0">
                <a:hlinkClick r:id="rId2"/>
              </a:rPr>
              <a:t>http:</a:t>
            </a:r>
            <a:r>
              <a:rPr lang="zh-CN" altLang="en-US" sz="2800" dirty="0">
                <a:hlinkClick r:id="rId2"/>
              </a:rPr>
              <a:t>、</a:t>
            </a:r>
            <a:r>
              <a:rPr lang="en-US" altLang="zh-CN" sz="2800" dirty="0">
                <a:hlinkClick r:id="rId2"/>
              </a:rPr>
              <a:t>https:</a:t>
            </a:r>
            <a:r>
              <a:rPr lang="zh-CN" altLang="en-US" sz="2800" dirty="0">
                <a:hlinkClick r:id="rId2"/>
              </a:rPr>
              <a:t>、</a:t>
            </a:r>
            <a:r>
              <a:rPr lang="en-US" altLang="zh-CN" sz="2800" dirty="0">
                <a:hlinkClick r:id="rId2"/>
              </a:rPr>
              <a:t>ftp:</a:t>
            </a:r>
            <a:r>
              <a:rPr lang="zh-CN" altLang="en-US" sz="2800" dirty="0">
                <a:hlinkClick r:id="rId2"/>
              </a:rPr>
              <a:t>、</a:t>
            </a:r>
            <a:r>
              <a:rPr lang="en-US" altLang="zh-CN" sz="2800" dirty="0">
                <a:hlinkClick r:id="rId2"/>
              </a:rPr>
              <a:t>mailto</a:t>
            </a:r>
            <a:r>
              <a:rPr lang="zh-CN" altLang="en-US" sz="2800" dirty="0"/>
              <a:t>：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671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-29638"/>
            <a:ext cx="8229600" cy="927100"/>
          </a:xfrm>
        </p:spPr>
        <p:txBody>
          <a:bodyPr/>
          <a:lstStyle/>
          <a:p>
            <a:r>
              <a:rPr lang="en-US" altLang="zh-CN" dirty="0" smtClean="0"/>
              <a:t>1.4</a:t>
            </a:r>
            <a:r>
              <a:rPr lang="zh-CN" altLang="zh-CN" dirty="0"/>
              <a:t>　键盘和鼠标的操作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827584" y="1575058"/>
            <a:ext cx="43048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/>
              <a:t>主要学习内容</a:t>
            </a:r>
            <a:r>
              <a:rPr lang="zh-CN" altLang="zh-CN" sz="2800" b="1" dirty="0" smtClean="0"/>
              <a:t>：</a:t>
            </a:r>
            <a:endParaRPr lang="zh-CN" altLang="zh-CN" sz="28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611560" y="175260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827584" y="24621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827584" y="3129979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AutoShape 18"/>
          <p:cNvSpPr>
            <a:spLocks noChangeArrowheads="1"/>
          </p:cNvSpPr>
          <p:nvPr/>
        </p:nvSpPr>
        <p:spPr bwMode="gray">
          <a:xfrm>
            <a:off x="827584" y="3797796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547664" y="2420888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键盘的</a:t>
            </a:r>
            <a:r>
              <a:rPr lang="zh-CN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构成</a:t>
            </a:r>
            <a:endParaRPr lang="zh-CN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391941" y="357237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475656" y="3068960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键盘的</a:t>
            </a:r>
            <a:r>
              <a:rPr lang="zh-CN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构成</a:t>
            </a:r>
            <a:endParaRPr lang="zh-CN" altLang="zh-CN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gray">
          <a:xfrm>
            <a:off x="1547664" y="3652817"/>
            <a:ext cx="331236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zh-CN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鼠标</a:t>
            </a:r>
            <a:r>
              <a:rPr lang="zh-CN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的使用方法</a:t>
            </a:r>
          </a:p>
        </p:txBody>
      </p:sp>
    </p:spTree>
    <p:extLst>
      <p:ext uri="{BB962C8B-B14F-4D97-AF65-F5344CB8AC3E}">
        <p14:creationId xmlns:p14="http://schemas.microsoft.com/office/powerpoint/2010/main" val="894705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zh-CN" altLang="en-US" dirty="0"/>
              <a:t>、</a:t>
            </a:r>
            <a:r>
              <a:rPr lang="zh-CN" altLang="en-US" dirty="0" smtClean="0"/>
              <a:t>输入板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293333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400" dirty="0" smtClean="0"/>
              <a:t>此</a:t>
            </a:r>
            <a:r>
              <a:rPr lang="zh-CN" altLang="en-US" sz="2400" dirty="0"/>
              <a:t>功能仅在 </a:t>
            </a:r>
            <a:r>
              <a:rPr lang="en-US" altLang="zh-CN" sz="2400" dirty="0"/>
              <a:t>Microsoft Office </a:t>
            </a:r>
            <a:r>
              <a:rPr lang="zh-CN" altLang="en-US" sz="2400" dirty="0"/>
              <a:t>内置的微软拼音输入法中提供。利用此功能可以输入不知道拼音的汉字。点击输入法面板上的“开启／关闭输入板</a:t>
            </a:r>
            <a:r>
              <a:rPr lang="zh-CN" altLang="en-US" sz="2400" dirty="0" smtClean="0"/>
              <a:t>”   按钮 </a:t>
            </a:r>
            <a:r>
              <a:rPr lang="zh-CN" altLang="en-US" sz="2400" dirty="0"/>
              <a:t>，可打开或关闭输入板。输入板窗口如图</a:t>
            </a:r>
            <a:r>
              <a:rPr lang="en-US" altLang="zh-CN" sz="2400" dirty="0"/>
              <a:t>1-17</a:t>
            </a:r>
            <a:r>
              <a:rPr lang="zh-CN" altLang="en-US" sz="2400" dirty="0"/>
              <a:t>所示。可使用鼠标在手写识别区域写出要输入的汉字，鼠标指向识别出来的汉字列表中某个字时，会显示出字的拼音及四声</a:t>
            </a:r>
            <a:r>
              <a:rPr lang="zh-CN" altLang="en-US" sz="2400" dirty="0" smtClean="0"/>
              <a:t>。</a:t>
            </a:r>
            <a:endParaRPr lang="zh-CN" altLang="en-US" sz="2400" dirty="0"/>
          </a:p>
          <a:p>
            <a:pPr>
              <a:lnSpc>
                <a:spcPct val="110000"/>
              </a:lnSpc>
            </a:pPr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533533"/>
            <a:ext cx="569595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55596"/>
            <a:ext cx="2476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2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en-US" dirty="0"/>
              <a:t>、搜索</a:t>
            </a:r>
            <a:r>
              <a:rPr lang="zh-CN" altLang="en-US" dirty="0" smtClean="0"/>
              <a:t>功能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800" dirty="0" smtClean="0"/>
              <a:t>微软</a:t>
            </a:r>
            <a:r>
              <a:rPr lang="zh-CN" altLang="en-US" sz="2800" dirty="0"/>
              <a:t>拼音输入法的搜索插件功能很强大，可使用户随时对正在输入的内容进行搜索。</a:t>
            </a:r>
          </a:p>
          <a:p>
            <a:pPr>
              <a:lnSpc>
                <a:spcPct val="110000"/>
              </a:lnSpc>
            </a:pPr>
            <a:r>
              <a:rPr lang="zh-CN" altLang="en-US" sz="2800" dirty="0"/>
              <a:t>在输入拼音后，在中文确认前，按</a:t>
            </a:r>
            <a:r>
              <a:rPr lang="en-US" altLang="zh-CN" sz="2800" dirty="0"/>
              <a:t>【Ctrl+F8】</a:t>
            </a:r>
            <a:r>
              <a:rPr lang="zh-CN" altLang="en-US" sz="2800" dirty="0"/>
              <a:t>或单击输入法提示框上的搜索按钮 。</a:t>
            </a:r>
          </a:p>
        </p:txBody>
      </p:sp>
    </p:spTree>
    <p:extLst>
      <p:ext uri="{BB962C8B-B14F-4D97-AF65-F5344CB8AC3E}">
        <p14:creationId xmlns:p14="http://schemas.microsoft.com/office/powerpoint/2010/main" val="3049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en-US" dirty="0"/>
              <a:t>、特殊符号以及状态</a:t>
            </a:r>
            <a:r>
              <a:rPr lang="zh-CN" altLang="en-US" dirty="0" smtClean="0"/>
              <a:t>切换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</a:t>
            </a:r>
            <a:r>
              <a:rPr lang="zh-CN" altLang="en-US" sz="2800" dirty="0" smtClean="0"/>
              <a:t>在</a:t>
            </a:r>
            <a:r>
              <a:rPr lang="zh-CN" altLang="en-US" sz="2800" dirty="0"/>
              <a:t>中文输入状态下，一些特殊符号的输入，如表</a:t>
            </a:r>
            <a:r>
              <a:rPr lang="en-US" altLang="zh-CN" sz="2800" dirty="0"/>
              <a:t>1-2</a:t>
            </a:r>
            <a:r>
              <a:rPr lang="zh-CN" altLang="en-US" sz="2800" dirty="0"/>
              <a:t>所示</a:t>
            </a:r>
            <a:r>
              <a:rPr lang="zh-CN" altLang="en-US" sz="2800" dirty="0" smtClean="0"/>
              <a:t>。</a:t>
            </a:r>
            <a:endParaRPr lang="zh-CN" altLang="en-US" sz="2800" dirty="0"/>
          </a:p>
          <a:p>
            <a:endParaRPr lang="zh-CN" altLang="en-US" dirty="0"/>
          </a:p>
        </p:txBody>
      </p:sp>
      <p:pic>
        <p:nvPicPr>
          <p:cNvPr id="4108" name="图片 1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图片 1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7622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图片 1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图片 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图片 2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图片 2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286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图片 2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图片 2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图片 2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304800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图片 2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95275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图片 2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76225" cy="24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图片 2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3163888"/>
            <a:ext cx="2857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996952"/>
            <a:ext cx="8352929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83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全角符号与半角符号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全角</a:t>
            </a:r>
            <a:r>
              <a:rPr lang="zh-CN" altLang="en-US" dirty="0"/>
              <a:t>状态下字母、数字符号等都会占两个字节的位置，也就是一个汉字那么</a:t>
            </a:r>
            <a:r>
              <a:rPr lang="zh-CN" altLang="en-US" dirty="0" smtClean="0"/>
              <a:t>宽。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半角</a:t>
            </a:r>
            <a:r>
              <a:rPr lang="zh-CN" altLang="en-US" dirty="0"/>
              <a:t>状态下，字母数字符号一般会占一个字节，也就是半个汉字的</a:t>
            </a:r>
            <a:r>
              <a:rPr lang="zh-CN" altLang="en-US" dirty="0" smtClean="0"/>
              <a:t>位置。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全角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半角</a:t>
            </a:r>
            <a:r>
              <a:rPr lang="zh-CN" altLang="en-US" dirty="0"/>
              <a:t>对汉字没有影响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全角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zh-CN" altLang="en-US" dirty="0" smtClean="0"/>
              <a:t>３，Ａ。、，</a:t>
            </a:r>
            <a:r>
              <a:rPr lang="en-US" altLang="zh-CN" dirty="0" smtClean="0"/>
              <a:t>···</a:t>
            </a:r>
            <a:r>
              <a:rPr lang="zh-CN" altLang="en-US" dirty="0" smtClean="0"/>
              <a:t>％￥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半角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en-US" altLang="zh-CN" dirty="0" smtClean="0"/>
              <a:t>3,A,…%</a:t>
            </a:r>
            <a:r>
              <a:rPr lang="zh-CN" altLang="en-US" dirty="0" smtClean="0"/>
              <a:t>＄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7677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r>
              <a:rPr lang="zh-CN" altLang="en-US" dirty="0"/>
              <a:t>、切换至繁体输入</a:t>
            </a:r>
            <a:r>
              <a:rPr lang="zh-CN" altLang="en-US" dirty="0" smtClean="0"/>
              <a:t>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2800" dirty="0" smtClean="0"/>
              <a:t>       默认</a:t>
            </a:r>
            <a:r>
              <a:rPr lang="zh-CN" altLang="en-US" sz="2800" dirty="0"/>
              <a:t>状态下，可同时输入简体和繁体中文。要设置为仅输入繁体中文，则单击输入法栏上的“功能菜单”按钮 ，弹出“功能菜单”，如图</a:t>
            </a:r>
            <a:r>
              <a:rPr lang="en-US" altLang="zh-CN" sz="2800" dirty="0"/>
              <a:t>1-20</a:t>
            </a:r>
            <a:r>
              <a:rPr lang="zh-CN" altLang="en-US" sz="2800" dirty="0"/>
              <a:t>所示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zh-CN" altLang="en-US" sz="2800" dirty="0" smtClean="0"/>
              <a:t>选择</a:t>
            </a:r>
            <a:r>
              <a:rPr lang="zh-CN" altLang="en-US" sz="2800" dirty="0"/>
              <a:t>“输入选项”，在打开的“输入选项”对话框中，点击“高级”选项卡，选择“字符集”项下的“繁体中文”子项。如图</a:t>
            </a:r>
            <a:r>
              <a:rPr lang="en-US" altLang="zh-CN" sz="2800" dirty="0"/>
              <a:t>1-21</a:t>
            </a:r>
            <a:r>
              <a:rPr lang="zh-CN" altLang="en-US" sz="2800" dirty="0"/>
              <a:t>所示</a:t>
            </a:r>
            <a:r>
              <a:rPr lang="en-US" altLang="zh-CN" sz="2800" dirty="0"/>
              <a:t>, </a:t>
            </a:r>
            <a:r>
              <a:rPr lang="zh-CN" altLang="en-US" sz="2800" dirty="0"/>
              <a:t>在单击“确定”按钮，即可进入繁体中文输入。</a:t>
            </a:r>
          </a:p>
          <a:p>
            <a:pPr marL="0" indent="0">
              <a:buNone/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129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1.6  </a:t>
            </a:r>
            <a:r>
              <a:rPr lang="zh-CN" altLang="zh-CN" dirty="0"/>
              <a:t>计算机病毒</a:t>
            </a:r>
            <a:r>
              <a:rPr lang="zh-CN" altLang="zh-CN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5725" indent="0">
              <a:buNone/>
            </a:pPr>
            <a:r>
              <a:rPr lang="zh-CN" altLang="zh-CN" dirty="0">
                <a:solidFill>
                  <a:srgbClr val="7030A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计算机病毒的定义及特点</a:t>
            </a:r>
          </a:p>
          <a:p>
            <a:pPr lvl="0"/>
            <a:r>
              <a:rPr lang="zh-CN" altLang="zh-CN" dirty="0"/>
              <a:t>计算机病毒主要症状及传播途径</a:t>
            </a:r>
          </a:p>
          <a:p>
            <a:pPr lvl="0"/>
            <a:r>
              <a:rPr lang="zh-CN" altLang="zh-CN" dirty="0"/>
              <a:t>计算机病毒的预防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519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计算机病毒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计算机病毒是人为设计的程序，是编制者在计算机程序中插入的破坏计算机功能或者破坏数据，影响计算机使用并且能够自我复制的一组计算机指令或者程序代码。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2125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1.6.1  </a:t>
            </a:r>
            <a:r>
              <a:rPr lang="zh-CN" altLang="zh-CN" dirty="0"/>
              <a:t>计算机病毒的</a:t>
            </a:r>
            <a:r>
              <a:rPr lang="zh-CN" altLang="zh-CN" dirty="0" smtClean="0"/>
              <a:t>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zh-CN" altLang="zh-CN" dirty="0" smtClean="0"/>
              <a:t>传染性</a:t>
            </a:r>
            <a:endParaRPr lang="en-US" altLang="zh-CN" dirty="0" smtClean="0"/>
          </a:p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zh-CN" altLang="zh-CN" dirty="0" smtClean="0"/>
              <a:t>破坏性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zh-CN" altLang="zh-CN" dirty="0" smtClean="0"/>
              <a:t>潜伏性</a:t>
            </a:r>
            <a:endParaRPr lang="en-US" altLang="zh-CN" dirty="0" smtClean="0"/>
          </a:p>
          <a:p>
            <a:r>
              <a:rPr lang="en-US" altLang="zh-CN" dirty="0"/>
              <a:t>4</a:t>
            </a:r>
            <a:r>
              <a:rPr lang="zh-CN" altLang="zh-CN" dirty="0"/>
              <a:t>．隐蔽性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1765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1.6.2  </a:t>
            </a:r>
            <a:r>
              <a:rPr lang="zh-CN" altLang="zh-CN" dirty="0"/>
              <a:t>计算机感染病毒的主要</a:t>
            </a:r>
            <a:r>
              <a:rPr lang="zh-CN" altLang="zh-CN" dirty="0" smtClean="0"/>
              <a:t>征兆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）计算机屏幕上出现某些异常字符或画面；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）文件长度异常增减或莫名其妙产生新文件；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）一些文件打开异常或突然丢失；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）系统无故进行大量磁盘读写；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）系统出现异常的重启现象，经常死机，或者蓝屏无法进入系统；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）可用的内存或硬盘空间变小；</a:t>
            </a:r>
          </a:p>
          <a:p>
            <a:r>
              <a:rPr lang="en-US" altLang="zh-CN" dirty="0"/>
              <a:t>7</a:t>
            </a:r>
            <a:r>
              <a:rPr lang="zh-CN" altLang="zh-CN" dirty="0"/>
              <a:t>）打印机等外部设备出现工作异常；</a:t>
            </a:r>
          </a:p>
          <a:p>
            <a:r>
              <a:rPr lang="en-US" altLang="zh-CN" dirty="0"/>
              <a:t>8</a:t>
            </a:r>
            <a:r>
              <a:rPr lang="zh-CN" altLang="zh-CN" dirty="0"/>
              <a:t>）程序或数据神秘的消失了，文件名不能辨认等。</a:t>
            </a:r>
          </a:p>
          <a:p>
            <a:r>
              <a:rPr lang="en-US" altLang="zh-CN" dirty="0"/>
              <a:t>9</a:t>
            </a:r>
            <a:r>
              <a:rPr lang="zh-CN" altLang="zh-CN" dirty="0"/>
              <a:t>）文件不能正常删除。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63329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1.6.3  </a:t>
            </a:r>
            <a:r>
              <a:rPr lang="zh-CN" altLang="zh-CN" dirty="0"/>
              <a:t>计算机病毒的传播</a:t>
            </a:r>
            <a:r>
              <a:rPr lang="zh-CN" altLang="zh-CN" dirty="0" smtClean="0"/>
              <a:t>途径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计算机病毒是通过媒体进传染的。常见的计算机病毒的传染媒体有：计算机网络、磁盘和光盘等。现在计算机病毒传染最快的途径就是</a:t>
            </a:r>
            <a:r>
              <a:rPr lang="zh-CN" altLang="zh-CN" dirty="0" smtClean="0"/>
              <a:t>计算机网络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7592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1.4.1</a:t>
            </a:r>
            <a:r>
              <a:rPr lang="zh-CN" altLang="zh-CN" sz="4000" dirty="0"/>
              <a:t>　计算机键盘的</a:t>
            </a:r>
            <a:r>
              <a:rPr lang="zh-CN" altLang="zh-CN" sz="4000" dirty="0" smtClean="0"/>
              <a:t>构成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556792"/>
            <a:ext cx="7859216" cy="4997152"/>
          </a:xfrm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键盘一般可分为五个部分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53340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主</a:t>
            </a:r>
            <a:r>
              <a:rPr lang="zh-CN" altLang="en-US" dirty="0"/>
              <a:t>键盘区、功能键区、编辑键区、辅助键盘区和状态指示区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01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1.6.4  </a:t>
            </a:r>
            <a:r>
              <a:rPr lang="zh-CN" altLang="zh-CN" dirty="0"/>
              <a:t>计算机病毒的</a:t>
            </a:r>
            <a:r>
              <a:rPr lang="zh-CN" altLang="zh-CN" dirty="0" smtClean="0"/>
              <a:t>预防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．计算机病毒的预防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）对系统文件、重要可执行文件和数据进行写保护；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）备份系统和参数，建立系统的应急计划等。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）不使用来历不明的程序或数据；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）不打开来历不明的电子邮件；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）使用新的计算机系统或软件时，要先杀毒后使用；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）专机专用。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）安装杀毒软件，并定期进行杀毒。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）对外来的磁盘进行病毒检测处理后再使用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37405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．几种常用的杀毒</a:t>
            </a:r>
            <a:r>
              <a:rPr lang="zh-CN" altLang="zh-CN" dirty="0" smtClean="0"/>
              <a:t>软件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杀毒软件，也称反病毒软件或防毒软件，是用于清除电脑病毒、</a:t>
            </a:r>
            <a:r>
              <a:rPr lang="en-US" altLang="zh-CN" dirty="0" err="1"/>
              <a:t>恶意软件</a:t>
            </a:r>
            <a:r>
              <a:rPr lang="zh-CN" altLang="zh-CN" dirty="0"/>
              <a:t>等计算机威胁的一类软件。杀毒软件通常集成监控识别、病毒扫描和清除和自动升级等功能，是计算机防御系统的重要组成部分。</a:t>
            </a:r>
          </a:p>
          <a:p>
            <a:r>
              <a:rPr lang="zh-CN" altLang="zh-CN" dirty="0"/>
              <a:t>常见的杀毒软件有</a:t>
            </a:r>
            <a:r>
              <a:rPr lang="en-US" altLang="zh-CN" dirty="0"/>
              <a:t>360</a:t>
            </a:r>
            <a:r>
              <a:rPr lang="zh-CN" altLang="zh-CN" dirty="0"/>
              <a:t>杀毒软件、金山毒霸、瑞星杀毒软件等。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20007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>
              <a:ea typeface="宋体" charset="-122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>
                <a:ea typeface="宋体" charset="-122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1.4.1</a:t>
            </a:r>
            <a:r>
              <a:rPr lang="zh-CN" altLang="zh-CN" dirty="0"/>
              <a:t>　计算机键盘的构成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4140968" cy="4525963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</a:rPr>
              <a:t>键盘常用键的使用</a:t>
            </a:r>
            <a:r>
              <a:rPr lang="zh-CN" altLang="en-US" dirty="0" smtClean="0">
                <a:solidFill>
                  <a:srgbClr val="FF0000"/>
                </a:solidFill>
              </a:rPr>
              <a:t>方法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endParaRPr lang="zh-CN" altLang="en-US" dirty="0">
              <a:solidFill>
                <a:srgbClr val="FF0000"/>
              </a:solidFill>
            </a:endParaRPr>
          </a:p>
          <a:p>
            <a:r>
              <a:rPr lang="zh-CN" altLang="en-US" dirty="0"/>
              <a:t>字母键</a:t>
            </a:r>
          </a:p>
          <a:p>
            <a:r>
              <a:rPr lang="zh-CN" altLang="en-US" dirty="0"/>
              <a:t>空格键</a:t>
            </a:r>
          </a:p>
          <a:p>
            <a:r>
              <a:rPr lang="zh-CN" altLang="en-US" dirty="0"/>
              <a:t>字母锁定键（</a:t>
            </a:r>
            <a:r>
              <a:rPr lang="en-US" altLang="zh-CN" dirty="0"/>
              <a:t>Caps Lock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功能键</a:t>
            </a:r>
          </a:p>
          <a:p>
            <a:r>
              <a:rPr lang="zh-CN" altLang="en-US" dirty="0"/>
              <a:t>退格键（</a:t>
            </a:r>
            <a:r>
              <a:rPr lang="en-US" altLang="zh-CN" dirty="0"/>
              <a:t>Backspace</a:t>
            </a:r>
            <a:r>
              <a:rPr lang="zh-CN" altLang="en-US" dirty="0"/>
              <a:t>）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83832" y="1628800"/>
            <a:ext cx="3980656" cy="446449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上档键（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Shift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控制键（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Ctrl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Alt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数字锁定键（</a:t>
            </a:r>
            <a:r>
              <a:rPr lang="en-US" altLang="zh-CN" sz="2800" dirty="0" err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Num</a:t>
            </a:r>
            <a:r>
              <a:rPr lang="en-US" altLang="zh-CN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Lock</a:t>
            </a: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光标移动键（←、↑、↓、→）</a:t>
            </a:r>
          </a:p>
        </p:txBody>
      </p:sp>
    </p:spTree>
    <p:extLst>
      <p:ext uri="{BB962C8B-B14F-4D97-AF65-F5344CB8AC3E}">
        <p14:creationId xmlns:p14="http://schemas.microsoft.com/office/powerpoint/2010/main" val="279077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1.4.2</a:t>
            </a:r>
            <a:r>
              <a:rPr lang="zh-CN" altLang="en-US" dirty="0"/>
              <a:t>　键盘的使用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25475">
              <a:buNone/>
            </a:pPr>
            <a:r>
              <a:rPr lang="en-US" altLang="zh-CN" sz="2800" b="1" dirty="0">
                <a:solidFill>
                  <a:srgbClr val="7030A0"/>
                </a:solidFill>
              </a:rPr>
              <a:t>1</a:t>
            </a:r>
            <a:r>
              <a:rPr lang="zh-CN" altLang="en-US" sz="2800" b="1" dirty="0">
                <a:solidFill>
                  <a:srgbClr val="7030A0"/>
                </a:solidFill>
              </a:rPr>
              <a:t>．基本键</a:t>
            </a:r>
          </a:p>
          <a:p>
            <a:pPr marL="0" indent="715963">
              <a:buNone/>
            </a:pPr>
            <a:r>
              <a:rPr lang="zh-CN" altLang="en-US" sz="2800" dirty="0"/>
              <a:t>主键盘区左边的“</a:t>
            </a:r>
            <a:r>
              <a:rPr lang="en-US" altLang="zh-CN" sz="2800" dirty="0"/>
              <a:t>A</a:t>
            </a:r>
            <a:r>
              <a:rPr lang="zh-CN" altLang="en-US" sz="2800" dirty="0"/>
              <a:t>、</a:t>
            </a:r>
            <a:r>
              <a:rPr lang="en-US" altLang="zh-CN" sz="2800" dirty="0"/>
              <a:t>S</a:t>
            </a:r>
            <a:r>
              <a:rPr lang="zh-CN" altLang="en-US" sz="2800" dirty="0"/>
              <a:t>、</a:t>
            </a:r>
            <a:r>
              <a:rPr lang="en-US" altLang="zh-CN" sz="2800" dirty="0"/>
              <a:t>D</a:t>
            </a:r>
            <a:r>
              <a:rPr lang="zh-CN" altLang="en-US" sz="2800" dirty="0"/>
              <a:t>、</a:t>
            </a:r>
            <a:r>
              <a:rPr lang="en-US" altLang="zh-CN" sz="2800" dirty="0"/>
              <a:t>F”</a:t>
            </a:r>
            <a:r>
              <a:rPr lang="zh-CN" altLang="en-US" sz="2800" dirty="0"/>
              <a:t>键和右边的“</a:t>
            </a:r>
            <a:r>
              <a:rPr lang="en-US" altLang="zh-CN" sz="2800" dirty="0"/>
              <a:t>J</a:t>
            </a:r>
            <a:r>
              <a:rPr lang="zh-CN" altLang="en-US" sz="2800" dirty="0"/>
              <a:t>、</a:t>
            </a:r>
            <a:r>
              <a:rPr lang="en-US" altLang="zh-CN" sz="2800" dirty="0"/>
              <a:t>K</a:t>
            </a:r>
            <a:r>
              <a:rPr lang="zh-CN" altLang="en-US" sz="2800" dirty="0"/>
              <a:t>、</a:t>
            </a:r>
            <a:r>
              <a:rPr lang="en-US" altLang="zh-CN" sz="2800" dirty="0"/>
              <a:t>L</a:t>
            </a:r>
            <a:r>
              <a:rPr lang="zh-CN" altLang="en-US" sz="2800" dirty="0"/>
              <a:t>、</a:t>
            </a:r>
            <a:r>
              <a:rPr lang="en-US" altLang="zh-CN" sz="2800" dirty="0"/>
              <a:t>;”</a:t>
            </a:r>
            <a:r>
              <a:rPr lang="zh-CN" altLang="en-US" sz="2800" dirty="0"/>
              <a:t>键，称为基本键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marL="0" indent="715963">
              <a:buNone/>
            </a:pPr>
            <a:r>
              <a:rPr lang="zh-CN" altLang="zh-CN" sz="2800" dirty="0"/>
              <a:t>在</a:t>
            </a:r>
            <a:r>
              <a:rPr lang="en-US" altLang="zh-CN" sz="2800" dirty="0"/>
              <a:t>F</a:t>
            </a:r>
            <a:r>
              <a:rPr lang="zh-CN" altLang="zh-CN" sz="2800" dirty="0"/>
              <a:t>、</a:t>
            </a:r>
            <a:r>
              <a:rPr lang="en-US" altLang="zh-CN" sz="2800" dirty="0"/>
              <a:t>J</a:t>
            </a:r>
            <a:r>
              <a:rPr lang="zh-CN" altLang="zh-CN" sz="2800" dirty="0"/>
              <a:t>两上键上都有一个凸起的横杠，以便盲打时两个食指通过触摸定位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marL="0" indent="715963">
              <a:buNone/>
            </a:pPr>
            <a:r>
              <a:rPr lang="zh-CN" altLang="zh-CN" sz="3200" b="1" dirty="0" smtClean="0">
                <a:solidFill>
                  <a:srgbClr val="FF0000"/>
                </a:solidFill>
              </a:rPr>
              <a:t>盲</a:t>
            </a:r>
            <a:r>
              <a:rPr lang="zh-CN" altLang="zh-CN" sz="3200" b="1" dirty="0">
                <a:solidFill>
                  <a:srgbClr val="FF0000"/>
                </a:solidFill>
              </a:rPr>
              <a:t>打</a:t>
            </a:r>
            <a:r>
              <a:rPr lang="zh-CN" altLang="zh-CN" sz="3200" b="1" dirty="0"/>
              <a:t>即是在输入信息时眼睛不看键盘，视线只注视显示器或文稿。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3683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1.4.2</a:t>
            </a:r>
            <a:r>
              <a:rPr lang="zh-CN" altLang="en-US" dirty="0"/>
              <a:t>　键盘的</a:t>
            </a:r>
            <a:r>
              <a:rPr lang="zh-CN" altLang="en-US" dirty="0" smtClean="0"/>
              <a:t>使用（续）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12776"/>
            <a:ext cx="8229600" cy="592907"/>
          </a:xfrm>
        </p:spPr>
        <p:txBody>
          <a:bodyPr>
            <a:normAutofit lnSpcReduction="10000"/>
          </a:bodyPr>
          <a:lstStyle/>
          <a:p>
            <a:pPr marL="0" indent="625475">
              <a:buNone/>
            </a:pPr>
            <a:r>
              <a:rPr lang="en-US" altLang="zh-CN" sz="2800" b="1" dirty="0" smtClean="0"/>
              <a:t>2</a:t>
            </a:r>
            <a:r>
              <a:rPr lang="zh-CN" altLang="zh-CN" sz="2800" b="1" dirty="0"/>
              <a:t>．指法分工</a:t>
            </a:r>
            <a:endParaRPr lang="zh-CN" altLang="zh-CN" sz="2800" dirty="0"/>
          </a:p>
          <a:p>
            <a:pPr marL="0" indent="625475">
              <a:buNone/>
            </a:pPr>
            <a:endParaRPr lang="zh-CN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00354"/>
            <a:ext cx="8221018" cy="464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93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1.3.2</a:t>
            </a:r>
            <a:r>
              <a:rPr lang="zh-CN" altLang="en-US" dirty="0"/>
              <a:t>　键盘的使用（续）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3</a:t>
            </a:r>
            <a:r>
              <a:rPr lang="zh-CN" altLang="en-US" b="1" dirty="0">
                <a:solidFill>
                  <a:srgbClr val="FF0000"/>
                </a:solidFill>
              </a:rPr>
              <a:t>．正确的</a:t>
            </a:r>
            <a:r>
              <a:rPr lang="zh-CN" altLang="en-US" b="1" dirty="0" smtClean="0">
                <a:solidFill>
                  <a:srgbClr val="FF0000"/>
                </a:solidFill>
              </a:rPr>
              <a:t>姿势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8064896" cy="4838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97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指法练习目标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628800"/>
            <a:ext cx="7272808" cy="3528392"/>
          </a:xfrm>
        </p:spPr>
        <p:txBody>
          <a:bodyPr>
            <a:normAutofit lnSpcReduction="10000"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“盲打”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54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先保证输入正确率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5400" b="1" dirty="0" smtClean="0">
                <a:solidFill>
                  <a:srgbClr val="FF0000"/>
                </a:solidFill>
              </a:rPr>
              <a:t>2.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逐渐提高速度</a:t>
            </a:r>
            <a:endParaRPr lang="en-US" altLang="zh-CN" sz="5400" b="1" smtClean="0">
              <a:solidFill>
                <a:srgbClr val="FF0000"/>
              </a:solidFill>
            </a:endParaRPr>
          </a:p>
          <a:p>
            <a:endParaRPr lang="en-US" altLang="zh-CN" sz="5400" b="1" dirty="0" smtClean="0">
              <a:solidFill>
                <a:srgbClr val="FF0000"/>
              </a:solidFill>
            </a:endParaRPr>
          </a:p>
          <a:p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44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1.3.3</a:t>
            </a:r>
            <a:r>
              <a:rPr lang="zh-CN" altLang="en-US" dirty="0"/>
              <a:t>　鼠标的使用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  <a:ln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a:ln>
        </p:spPr>
        <p:txBody>
          <a:bodyPr>
            <a:normAutofit fontScale="92500"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鼠标</a:t>
            </a:r>
            <a:r>
              <a:rPr lang="zh-CN" altLang="en-US" sz="2800" dirty="0"/>
              <a:t>是计算机输入设备“鼠标器”的简称，英文名“</a:t>
            </a:r>
            <a:r>
              <a:rPr lang="en-US" altLang="zh-CN" sz="2800" dirty="0"/>
              <a:t>Mouse”</a:t>
            </a:r>
            <a:r>
              <a:rPr lang="zh-CN" altLang="en-US" sz="2800" dirty="0"/>
              <a:t>，分有线和无线两种。鼠标上一般有左右两个键，中间有一滚轴，如</a:t>
            </a:r>
            <a:r>
              <a:rPr lang="zh-CN" altLang="en-US" sz="2800" dirty="0" smtClean="0"/>
              <a:t>图所</a:t>
            </a:r>
            <a:r>
              <a:rPr lang="zh-CN" altLang="en-US" sz="2800" dirty="0"/>
              <a:t>示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zh-CN" altLang="zh-CN" sz="2800" dirty="0">
                <a:solidFill>
                  <a:srgbClr val="FF0000"/>
                </a:solidFill>
              </a:rPr>
              <a:t>鼠标的基本操作一般有</a:t>
            </a:r>
            <a:r>
              <a:rPr lang="zh-CN" altLang="zh-CN" sz="2800" dirty="0"/>
              <a:t>：指向、单击、双击、拖动、右击等。</a:t>
            </a:r>
          </a:p>
          <a:p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492896"/>
            <a:ext cx="219166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0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">
      <a:dk1>
        <a:srgbClr val="7F7F7F"/>
      </a:dk1>
      <a:lt1>
        <a:sysClr val="window" lastClr="FFFFFF"/>
      </a:lt1>
      <a:dk2>
        <a:srgbClr val="7F7F7F"/>
      </a:dk2>
      <a:lt2>
        <a:srgbClr val="E5DEDB"/>
      </a:lt2>
      <a:accent1>
        <a:srgbClr val="92D050"/>
      </a:accent1>
      <a:accent2>
        <a:srgbClr val="63A537"/>
      </a:accent2>
      <a:accent3>
        <a:srgbClr val="37A76F"/>
      </a:accent3>
      <a:accent4>
        <a:srgbClr val="43C1A3"/>
      </a:accent4>
      <a:accent5>
        <a:srgbClr val="4DB3CF"/>
      </a:accent5>
      <a:accent6>
        <a:srgbClr val="36B7F8"/>
      </a:accent6>
      <a:hlink>
        <a:srgbClr val="2998E3"/>
      </a:hlink>
      <a:folHlink>
        <a:srgbClr val="7F723D"/>
      </a:folHlink>
    </a:clrScheme>
    <a:fontScheme name="自定义 2">
      <a:majorFont>
        <a:latin typeface="Arial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5440d1bbd5dc6</Template>
  <TotalTime>1038</TotalTime>
  <Words>1673</Words>
  <Application>Microsoft Office PowerPoint</Application>
  <PresentationFormat>全屏显示(4:3)</PresentationFormat>
  <Paragraphs>130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A000120140530A99PPBG</vt:lpstr>
      <vt:lpstr>计算机应用基础实例教程 （Windows 7+Office 2010）</vt:lpstr>
      <vt:lpstr>1.4　键盘和鼠标的操作</vt:lpstr>
      <vt:lpstr>1.4.1　计算机键盘的构成</vt:lpstr>
      <vt:lpstr>1.4.1　计算机键盘的构成</vt:lpstr>
      <vt:lpstr>1.4.2　键盘的使用</vt:lpstr>
      <vt:lpstr>1.4.2　键盘的使用（续）</vt:lpstr>
      <vt:lpstr>1.3.2　键盘的使用（续）</vt:lpstr>
      <vt:lpstr>指法练习目标</vt:lpstr>
      <vt:lpstr>1.3.3　鼠标的使用</vt:lpstr>
      <vt:lpstr>1.5　汉字输入法简介</vt:lpstr>
      <vt:lpstr>1.5. 1　输入法的切换</vt:lpstr>
      <vt:lpstr>1.5.2　微软拼音输入法2010</vt:lpstr>
      <vt:lpstr>1.4.2　微软拼音输入法2010（续）</vt:lpstr>
      <vt:lpstr>2、修改拼音输入错误</vt:lpstr>
      <vt:lpstr> （1）在“新体验”风格下修改已转换拼音   </vt:lpstr>
      <vt:lpstr>3、选择候选词</vt:lpstr>
      <vt:lpstr>4、简拼和混拼输入</vt:lpstr>
      <vt:lpstr>5、英文输入</vt:lpstr>
      <vt:lpstr>6、网址输入</vt:lpstr>
      <vt:lpstr>7、输入板</vt:lpstr>
      <vt:lpstr>8、搜索功能</vt:lpstr>
      <vt:lpstr>9、特殊符号以及状态切换</vt:lpstr>
      <vt:lpstr>全角符号与半角符号</vt:lpstr>
      <vt:lpstr>10、切换至繁体输入模式</vt:lpstr>
      <vt:lpstr>1.6  计算机病毒简介</vt:lpstr>
      <vt:lpstr>计算机病毒</vt:lpstr>
      <vt:lpstr>1.6.1  计算机病毒的特点</vt:lpstr>
      <vt:lpstr>1.6.2  计算机感染病毒的主要征兆</vt:lpstr>
      <vt:lpstr>1.6.3  计算机病毒的传播途径</vt:lpstr>
      <vt:lpstr>1.6.4  计算机病毒的预防</vt:lpstr>
      <vt:lpstr>2．几种常用的杀毒软件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stone</cp:lastModifiedBy>
  <cp:revision>233</cp:revision>
  <dcterms:created xsi:type="dcterms:W3CDTF">2013-08-06T02:48:58Z</dcterms:created>
  <dcterms:modified xsi:type="dcterms:W3CDTF">2014-11-11T08:49:06Z</dcterms:modified>
</cp:coreProperties>
</file>