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300" r:id="rId2"/>
    <p:sldId id="277" r:id="rId3"/>
    <p:sldId id="366" r:id="rId4"/>
    <p:sldId id="302" r:id="rId5"/>
    <p:sldId id="303" r:id="rId6"/>
    <p:sldId id="307" r:id="rId7"/>
    <p:sldId id="328" r:id="rId8"/>
    <p:sldId id="338" r:id="rId9"/>
    <p:sldId id="330" r:id="rId10"/>
    <p:sldId id="331" r:id="rId11"/>
    <p:sldId id="332" r:id="rId12"/>
    <p:sldId id="364" r:id="rId13"/>
    <p:sldId id="365" r:id="rId14"/>
    <p:sldId id="329" r:id="rId15"/>
    <p:sldId id="333" r:id="rId16"/>
    <p:sldId id="335" r:id="rId17"/>
    <p:sldId id="334" r:id="rId18"/>
    <p:sldId id="337" r:id="rId19"/>
    <p:sldId id="341" r:id="rId20"/>
    <p:sldId id="340" r:id="rId21"/>
    <p:sldId id="339" r:id="rId22"/>
    <p:sldId id="342" r:id="rId23"/>
    <p:sldId id="305" r:id="rId24"/>
    <p:sldId id="343" r:id="rId25"/>
    <p:sldId id="344" r:id="rId26"/>
    <p:sldId id="345" r:id="rId27"/>
    <p:sldId id="347" r:id="rId28"/>
    <p:sldId id="346" r:id="rId29"/>
    <p:sldId id="348" r:id="rId30"/>
    <p:sldId id="349" r:id="rId31"/>
    <p:sldId id="350" r:id="rId32"/>
    <p:sldId id="351" r:id="rId33"/>
    <p:sldId id="352" r:id="rId34"/>
    <p:sldId id="353" r:id="rId35"/>
    <p:sldId id="354" r:id="rId36"/>
    <p:sldId id="356" r:id="rId37"/>
    <p:sldId id="357" r:id="rId38"/>
    <p:sldId id="358" r:id="rId39"/>
    <p:sldId id="355" r:id="rId40"/>
    <p:sldId id="359" r:id="rId41"/>
    <p:sldId id="325" r:id="rId42"/>
    <p:sldId id="362" r:id="rId43"/>
    <p:sldId id="363" r:id="rId44"/>
    <p:sldId id="301" r:id="rId45"/>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00" autoAdjust="0"/>
    <p:restoredTop sz="94660"/>
  </p:normalViewPr>
  <p:slideViewPr>
    <p:cSldViewPr>
      <p:cViewPr varScale="1">
        <p:scale>
          <a:sx n="66" d="100"/>
          <a:sy n="66" d="100"/>
        </p:scale>
        <p:origin x="-1674" y="-102"/>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extLst>
      <p:ext uri="{BB962C8B-B14F-4D97-AF65-F5344CB8AC3E}">
        <p14:creationId xmlns:p14="http://schemas.microsoft.com/office/powerpoint/2010/main" val="20977561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hk/url?sa=i&amp;rct=j&amp;q=mass+production&amp;source=images&amp;cd=&amp;cad=rja&amp;docid=_l8VuNUwoSKe9M&amp;tbnid=yYlP4zTlnoItDM:&amp;ved=0CAUQjRw&amp;url=http://www.ford.ie/AboutFord/CompanyInformation/Heritage/TheEvolutionOfMassProduction&amp;ei=ORICUvD4K9HrkwW-uoG4Aw&amp;psig=AFQjCNF5Ezd6h8lpM2ZMUEdHof8YV_0L3A&amp;ust=1375953828260130"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hk/url?sa=i&amp;rct=j&amp;q=%E7%A6%8F%E7%89%B9%E6%B1%BD%E8%BD%A6&amp;source=images&amp;cd=&amp;cad=rja&amp;docid=-D5ZTc8leusVvM&amp;tbnid=Z-kdzjxxHzBYZM:&amp;ved=0CAUQjRw&amp;url=http://auto.sohu.com/s2012/billford/&amp;ei=KwsCUveLLY-lkgXK2YGACQ&amp;psig=AFQjCNEIgCH9229p4EDM77xUpwCgcMfDWA&amp;ust=1375951632523095"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upload.wikimedia.org/wikipedia/commons/5/57/05MustangGT.jpg" TargetMode="External"/><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openxmlformats.org/officeDocument/2006/relationships/hyperlink" Target="http://www.google.com.hk/url?sa=i&amp;rct=j&amp;q=%E9%98%BF%E6%96%AF%E9%A1%BF&amp;source=images&amp;cd=&amp;cad=rja&amp;docid=xZfGttnkdR2u2M&amp;tbnid=X7R1GrOz5cF93M:&amp;ved=0CAUQjRw&amp;url=http://www.52desktop.cn/html/JW/QCBZ/20091231/4584.html&amp;ei=yEACUuTPMYfBkgW_p4DACA&amp;psig=AFQjCNHoYCRpvEgthqUEoEOl5LXulXCPpQ&amp;ust=1375965760156836" TargetMode="External"/><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http://imgsrc.baidu.com/baike/pic/item/bf487563b2fa855f0d33fa3b.jp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google.com.hk/url?sa=i&amp;rct=j&amp;q=%E7%A6%8F%E7%89%B9%E6%B1%BD%E8%BD%A6&amp;source=images&amp;cd=&amp;cad=rja&amp;docid=p0vh-Oc72ad5LM&amp;tbnid=cF4TOZrxGwDjlM:&amp;ved=0CAUQjRw&amp;url=http://auto.gmw.cn/2013-08/05/content_8511605.htm&amp;ei=IwwCUuPvAYS7kQXl64GYCg&amp;psig=AFQjCNEIgCH9229p4EDM77xUpwCgcMfDWA&amp;ust=1375951632523095"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http://imgsrc.baidu.com/baike/pic/item/c75c10385343fbf27d760787b07eca8065388f38.jpg" TargetMode="External"/><Relationship Id="rId3" Type="http://schemas.openxmlformats.org/officeDocument/2006/relationships/image" Target="../media/image38.jpeg"/><Relationship Id="rId7" Type="http://schemas.openxmlformats.org/officeDocument/2006/relationships/image" Target="../media/image40.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http://upload.wikimedia.org/wikipedia/zh/b/b1/Chrysler_logo.png" TargetMode="External"/><Relationship Id="rId5" Type="http://schemas.openxmlformats.org/officeDocument/2006/relationships/image" Target="../media/image39.png"/><Relationship Id="rId4" Type="http://schemas.openxmlformats.org/officeDocument/2006/relationships/image" Target="http://www.sjstt.cn/logo/UploadSoftPic/car/car/&#32654;-&#20811;&#33713;&#26031;&#21202;-&#36947;&#22855;-&#30690;&#37327;&#27773;&#36710;&#26631;&#24535;.jp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com.hk/url?sa=i&amp;rct=j&amp;q=%E5%85%8B%E8%8E%B1%E6%96%AF%E5%8B%92+%E5%8E%86%E5%8F%B2&amp;source=images&amp;cd=&amp;cad=rja&amp;docid=QAII8Dqn8VSCAM&amp;tbnid=w59XrDK2DOCrZM:&amp;ved=0CAUQjRw&amp;url=http://auto.hexun.com/2012-05-01/140961609.html&amp;ei=fkcCUvfLJ8WbkAXt2IGQDA&amp;psig=AFQjCNEzGUaV4KNa9sUC5j24PHyw1WhwCw&amp;ust=1375967463288783" TargetMode="Externa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www.google.com.hk/url?sa=i&amp;rct=j&amp;q=%E5%85%8B%E8%8E%B1%E6%96%AF%E5%8B%92&amp;source=images&amp;cd=&amp;cad=rja&amp;docid=Uzg_zP8p-SFr_M&amp;tbnid=Z0ZBiRgvuD2H3M:&amp;ved=&amp;url=http://www.yescar.cn/cars/chexing/cars_series_photo.aspx?c_code=101030201&amp;p_type=3&amp;ei=p0cCUsHNJcavkgWBuYDwAg&amp;psig=AFQjCNFKYvH-Ued2k2mftnspM3MkF2h0Ng&amp;ust=1375967527941793"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upload.wikimedia.org/wikipedia/commons/7/72/Ford_escape_hybrid.jpg" TargetMode="Externa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google.com.hk/url?sa=i&amp;rct=j&amp;q=%E7%8E%9B%E8%8E%8E%E6%8B%89%E8%92%82+%E9%83%AD%E7%BE%8E%E7%BE%8E&amp;source=images&amp;cd=&amp;cad=rja&amp;docid=Lj40Qm1_VNsi2M&amp;tbnid=qoLTvs_X8VRGvM:&amp;ved=&amp;url=http://wgjgs.blog.163.com/blog/static/18309907220116228501779/&amp;ei=pU0CUuWgKMyekQWCm4GwDA&amp;psig=AFQjCNG9F3D3tZILCUT5zqFsEbRiGi0fNQ&amp;ust=1375969062237768" TargetMode="Externa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hyperlink" Target="http://www.google.com.hk/url?sa=i&amp;rct=j&amp;q=%E7%8E%9B%E8%8E%8E%E6%8B%89%E8%92%82&amp;source=images&amp;cd=&amp;cad=rja&amp;docid=HMFGY1Ts1kLZDM&amp;tbnid=XvP-z8OjjfLvbM:&amp;ved=0CAUQjRw&amp;url=http://auto.jrj.com.cn/2008/10/1309562264744.shtml&amp;ei=B08CUsq-O4-KkgXRnYGwBg&amp;psig=AFQjCNEN8yXJI8QJ81okqwJ24TVAjio5jg&amp;ust=1375969381788278"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www.google.com.hk/url?sa=i&amp;source=images&amp;cd=&amp;cad=rja&amp;docid=bh9w8XWj8bqb9M&amp;tbnid=EEFMVjj73Um4pM:&amp;ved=0CAgQjRwwAA&amp;url=http://blog.hr.com.cn/html/72/n-93172.html&amp;ei=6FYCUu6OIs7pkgXUuICQAw&amp;psig=AFQjCNEgHDCyWSCW521-mW0eyIsIluDuig&amp;ust=1375971432615861" TargetMode="Externa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www.google.com.hk/url?sa=i&amp;rct=j&amp;q=%E7%BE%8E%E5%9B%BD%E6%9C%AC%E5%9C%9F%E6%96%87%E5%8C%96&amp;source=images&amp;cd=&amp;cad=rja&amp;docid=_J9oXWaBVMmniM&amp;tbnid=eZmvtEuUdrPqCM:&amp;ved=&amp;url=http://www.zgqnlxs.com/content.aspx?id=221&amp;ei=9FICUsyyN4K8kAXKlIHQCQ&amp;psig=AFQjCNF95uSLwrXiTfV9E7vx82W9JEY34A&amp;ust=1375970421235076"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www.google.com.hk/url?sa=i&amp;rct=j&amp;q=%E7%BE%8E%E5%9B%BD%E6%96%87%E5%8C%96&amp;source=images&amp;cd=&amp;cad=rja&amp;docid=dyjHzCsM7wR17M&amp;tbnid=b4ltowJuwy7CaM:&amp;ved=0CAUQjRw&amp;url=http://news.xinhuanet.com/collection/2007-08/23/content_6589643.htm&amp;ei=6lQCUsfiD4XSkwWd_oC4Ag&amp;psig=AFQjCNHh49fiZOCL6P_lkqnzYRZLZvXRsg&amp;ust=1375970884322400"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hyperlink" Target="http://www.google.com.hk/url?sa=i&amp;rct=j&amp;q=%E7%A6%8F%E7%89%B9%E6%B1%BD%E8%BD%A6&amp;source=images&amp;cd=&amp;cad=rja&amp;docid=P7Lq7kV6lyAGBM&amp;tbnid=XRtDHy7u49fSPM:&amp;ved=0CAUQjRw&amp;url=http://mingche.baike.com/article-65271.html&amp;ei=lAkCUsrLKcSnkgWvsYGwCw&amp;psig=AFQjCNEIgCH9229p4EDM77xUpwCgcMfDWA&amp;ust=1375951632523095" TargetMode="External"/><Relationship Id="rId1" Type="http://schemas.openxmlformats.org/officeDocument/2006/relationships/slideLayout" Target="../slideLayouts/slideLayout7.xml"/><Relationship Id="rId6" Type="http://schemas.openxmlformats.org/officeDocument/2006/relationships/hyperlink" Target="http://www.google.com.hk/url?sa=i&amp;rct=j&amp;q=%E7%A6%8F%E7%89%B9%E6%B1%BD%E8%BD%A6&amp;source=images&amp;cd=&amp;cad=rja&amp;docid=QFfggDztKCu1EM&amp;tbnid=zUU9maS9O4hu6M:&amp;ved=0CAUQjRw&amp;url=http://gongyi.sina.com.cn/greenlife/2010-06-02/181417856.html&amp;ei=fAoCUrPsG4TlkAX9zICgCw&amp;psig=AFQjCNEIgCH9229p4EDM77xUpwCgcMfDWA&amp;ust=1375951632523095" TargetMode="External"/><Relationship Id="rId5" Type="http://schemas.openxmlformats.org/officeDocument/2006/relationships/image" Target="../media/image10.jpeg"/><Relationship Id="rId4" Type="http://schemas.openxmlformats.org/officeDocument/2006/relationships/hyperlink" Target="http://www.google.com.hk/url?sa=i&amp;rct=j&amp;q=%E7%A6%8F%E7%89%B9%E6%B1%BD%E8%BD%A6&amp;source=images&amp;cd=&amp;cad=rja&amp;docid=_mIfTgu3q7VALM&amp;tbnid=4880b8D4R-5RtM:&amp;ved=0CAUQjRw&amp;url=http://auto.dzwww.com/zt/ford/&amp;ei=TQoCUo73IsKSkwWKrIDwBg&amp;psig=AFQjCNEIgCH9229p4EDM77xUpwCgcMfDWA&amp;ust=1375951632523095"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google.com.hk/url?sa=i&amp;rct=j&amp;q=%E7%A6%8F%E7%89%B9%E6%B1%BD%E8%BD%A6&amp;source=images&amp;cd=&amp;cad=rja&amp;docid=uV08i4yl9Mz8vM&amp;tbnid=wkhlv1hOQd2_ZM:&amp;ved=0CAUQjRw&amp;url=http://dealer.bitauto.com/100028418/news/201212/3767676.html&amp;ei=5wsCUq6_BsPAkAXeyYGADw&amp;psig=AFQjCNEIgCH9229p4EDM77xUpwCgcMfDWA&amp;ust=1375951632523095"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hk/url?sa=i&amp;rct=j&amp;q=%E7%A6%8F%E7%89%B9%E6%B1%BD%E8%BD%A6&amp;source=images&amp;cd=&amp;cad=rja&amp;docid=1_2Ec_T3H1K5KM&amp;tbnid=DdlMRg32Pg1zZM:&amp;ved=0CAUQjRw&amp;url=http://news.xinhuanet.com/auto/2007-06/13/content_6234084.htm&amp;ei=2gkCUoiDHcnUkwW7q4CwAg&amp;psig=AFQjCNEIgCH9229p4EDM77xUpwCgcMfDWA&amp;ust=1375951632523095"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upload.wikimedia.org/wikipedia/commons/d/d0/AssemblyLine.jpg" TargetMode="Externa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hyperlink" Target="http://www.google.com.hk/url?sa=i&amp;rct=j&amp;q=mass+production&amp;source=images&amp;cd=&amp;cad=rja&amp;docid=sSsh-lq6HLvX0M&amp;tbnid=ftWetc3ZrASAvM:&amp;ved=0CAUQjRw&amp;url=http://www.phaidon.com/store/design/mass-production-9780714856667/&amp;ei=iBICUr3cI4WfkAXMyYH4DA&amp;psig=AFQjCNF5Ezd6h8lpM2ZMUEdHof8YV_0L3A&amp;ust=13759538282601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美国车系</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40962" name="Picture 2" descr="http://www.ford.ie/cs/BlobServer?blobtable=MungoBlobs&amp;blobcol=urldata&amp;blobwhere=1214323086854&amp;blobkey=id">
            <a:hlinkClick r:id="rId2"/>
          </p:cNvPr>
          <p:cNvPicPr>
            <a:picLocks noChangeAspect="1" noChangeArrowheads="1"/>
          </p:cNvPicPr>
          <p:nvPr/>
        </p:nvPicPr>
        <p:blipFill>
          <a:blip r:embed="rId3" cstate="print"/>
          <a:srcRect/>
          <a:stretch>
            <a:fillRect/>
          </a:stretch>
        </p:blipFill>
        <p:spPr bwMode="auto">
          <a:xfrm>
            <a:off x="539552" y="1052736"/>
            <a:ext cx="8207102" cy="4617925"/>
          </a:xfrm>
          <a:prstGeom prst="rect">
            <a:avLst/>
          </a:prstGeom>
          <a:noFill/>
        </p:spPr>
      </p:pic>
      <p:sp>
        <p:nvSpPr>
          <p:cNvPr id="9" name="矩形 8"/>
          <p:cNvSpPr/>
          <p:nvPr/>
        </p:nvSpPr>
        <p:spPr>
          <a:xfrm>
            <a:off x="2267744" y="5661248"/>
            <a:ext cx="5070619" cy="400110"/>
          </a:xfrm>
          <a:prstGeom prst="rect">
            <a:avLst/>
          </a:prstGeom>
        </p:spPr>
        <p:txBody>
          <a:bodyPr wrap="none">
            <a:spAutoFit/>
          </a:bodyPr>
          <a:lstStyle/>
          <a:p>
            <a:r>
              <a:rPr lang="en-US" altLang="zh-CN" dirty="0" smtClean="0"/>
              <a:t>The Evolution of Mass Production(Ford)</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graphicFrame>
        <p:nvGraphicFramePr>
          <p:cNvPr id="39937" name="Object 1"/>
          <p:cNvGraphicFramePr>
            <a:graphicFrameLocks noChangeAspect="1"/>
          </p:cNvGraphicFramePr>
          <p:nvPr/>
        </p:nvGraphicFramePr>
        <p:xfrm>
          <a:off x="762000" y="1566863"/>
          <a:ext cx="7467600" cy="4521200"/>
        </p:xfrm>
        <a:graphic>
          <a:graphicData uri="http://schemas.openxmlformats.org/presentationml/2006/ole">
            <mc:AlternateContent xmlns:mc="http://schemas.openxmlformats.org/markup-compatibility/2006">
              <mc:Choice xmlns:v="urn:schemas-microsoft-com:vml" Requires="v">
                <p:oleObj spid="_x0000_s39941" name="Image" r:id="rId3" imgW="11555556" imgH="6996825" progId="">
                  <p:embed/>
                </p:oleObj>
              </mc:Choice>
              <mc:Fallback>
                <p:oleObj name="Image" r:id="rId3" imgW="11555556" imgH="6996825"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566863"/>
                        <a:ext cx="7467600" cy="4521200"/>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pic>
        <p:nvPicPr>
          <p:cNvPr id="91139" name="Picture 3"/>
          <p:cNvPicPr>
            <a:picLocks noChangeAspect="1" noChangeArrowheads="1"/>
          </p:cNvPicPr>
          <p:nvPr/>
        </p:nvPicPr>
        <p:blipFill>
          <a:blip r:embed="rId2" cstate="print"/>
          <a:srcRect/>
          <a:stretch>
            <a:fillRect/>
          </a:stretch>
        </p:blipFill>
        <p:spPr bwMode="auto">
          <a:xfrm>
            <a:off x="1" y="836712"/>
            <a:ext cx="9144000" cy="5358384"/>
          </a:xfrm>
          <a:prstGeom prst="rect">
            <a:avLst/>
          </a:prstGeom>
          <a:noFill/>
          <a:ln w="9525">
            <a:noFill/>
            <a:miter lim="800000"/>
            <a:headEnd/>
            <a:tailEnd/>
          </a:ln>
        </p:spPr>
      </p:pic>
    </p:spTree>
    <p:extLst>
      <p:ext uri="{BB962C8B-B14F-4D97-AF65-F5344CB8AC3E}">
        <p14:creationId xmlns:p14="http://schemas.microsoft.com/office/powerpoint/2010/main" val="3148291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2" cstate="print"/>
          <a:srcRect/>
          <a:stretch>
            <a:fillRect/>
          </a:stretch>
        </p:blipFill>
        <p:spPr bwMode="auto">
          <a:xfrm>
            <a:off x="-9356" y="764704"/>
            <a:ext cx="9153356" cy="5616624"/>
          </a:xfrm>
          <a:prstGeom prst="rect">
            <a:avLst/>
          </a:prstGeom>
          <a:noFill/>
          <a:ln w="9525">
            <a:noFill/>
            <a:miter lim="800000"/>
            <a:headEnd/>
            <a:tailEnd/>
          </a:ln>
        </p:spPr>
      </p:pic>
      <p:sp>
        <p:nvSpPr>
          <p:cNvPr id="3"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4" name="组合 8"/>
          <p:cNvGrpSpPr>
            <a:grpSpLocks/>
          </p:cNvGrpSpPr>
          <p:nvPr/>
        </p:nvGrpSpPr>
        <p:grpSpPr bwMode="auto">
          <a:xfrm>
            <a:off x="-1588" y="6450013"/>
            <a:ext cx="9145588" cy="431800"/>
            <a:chOff x="-2241" y="6450568"/>
            <a:chExt cx="9146241" cy="430887"/>
          </a:xfrm>
        </p:grpSpPr>
        <p:sp>
          <p:nvSpPr>
            <p:cNvPr id="5"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6"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7"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矩形 8"/>
          <p:cNvSpPr/>
          <p:nvPr/>
        </p:nvSpPr>
        <p:spPr>
          <a:xfrm>
            <a:off x="4209508" y="5981218"/>
            <a:ext cx="4934492" cy="400110"/>
          </a:xfrm>
          <a:prstGeom prst="rect">
            <a:avLst/>
          </a:prstGeom>
        </p:spPr>
        <p:txBody>
          <a:bodyPr wrap="none">
            <a:spAutoFit/>
          </a:bodyPr>
          <a:lstStyle/>
          <a:p>
            <a:r>
              <a:rPr lang="zh-CN" altLang="en-US" dirty="0" smtClean="0">
                <a:solidFill>
                  <a:srgbClr val="FF0000"/>
                </a:solidFill>
              </a:rPr>
              <a:t>个性化定制</a:t>
            </a:r>
            <a:r>
              <a:rPr lang="en-US" altLang="zh-CN" dirty="0" smtClean="0">
                <a:solidFill>
                  <a:srgbClr val="FF0000"/>
                </a:solidFill>
              </a:rPr>
              <a:t>http://www.maserati.com.cn/</a:t>
            </a:r>
            <a:endParaRPr lang="zh-CN" altLang="en-US" dirty="0">
              <a:solidFill>
                <a:srgbClr val="FF0000"/>
              </a:solidFill>
            </a:endParaRPr>
          </a:p>
        </p:txBody>
      </p:sp>
    </p:spTree>
    <p:extLst>
      <p:ext uri="{BB962C8B-B14F-4D97-AF65-F5344CB8AC3E}">
        <p14:creationId xmlns:p14="http://schemas.microsoft.com/office/powerpoint/2010/main" val="1730785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33796" name="Picture 4" descr="http://i0.itc.cn/20121202/a15_5f9c7440_6608_7aa9_8e34_555c29ee8f2c_1.jpg">
            <a:hlinkClick r:id="rId2"/>
          </p:cNvPr>
          <p:cNvPicPr>
            <a:picLocks noChangeAspect="1" noChangeArrowheads="1"/>
          </p:cNvPicPr>
          <p:nvPr/>
        </p:nvPicPr>
        <p:blipFill>
          <a:blip r:embed="rId3" cstate="print"/>
          <a:srcRect l="1853" t="2635" r="2635" b="3806"/>
          <a:stretch>
            <a:fillRect/>
          </a:stretch>
        </p:blipFill>
        <p:spPr bwMode="auto">
          <a:xfrm>
            <a:off x="179512" y="1052736"/>
            <a:ext cx="8784976" cy="511256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38914" name="Picture 2" descr="http://auto.shm.com.cn/attachement/jpg/site1/20130806/001e90ad746b136af20014.jpg"/>
          <p:cNvPicPr>
            <a:picLocks noChangeAspect="1" noChangeArrowheads="1"/>
          </p:cNvPicPr>
          <p:nvPr/>
        </p:nvPicPr>
        <p:blipFill>
          <a:blip r:embed="rId2" cstate="print"/>
          <a:srcRect/>
          <a:stretch>
            <a:fillRect/>
          </a:stretch>
        </p:blipFill>
        <p:spPr bwMode="auto">
          <a:xfrm>
            <a:off x="3971010" y="1052736"/>
            <a:ext cx="4818997" cy="2880320"/>
          </a:xfrm>
          <a:prstGeom prst="rect">
            <a:avLst/>
          </a:prstGeom>
          <a:noFill/>
        </p:spPr>
      </p:pic>
      <p:sp>
        <p:nvSpPr>
          <p:cNvPr id="9" name="矩形 8"/>
          <p:cNvSpPr/>
          <p:nvPr/>
        </p:nvSpPr>
        <p:spPr>
          <a:xfrm>
            <a:off x="395536" y="1124744"/>
            <a:ext cx="3456384" cy="5324535"/>
          </a:xfrm>
          <a:prstGeom prst="rect">
            <a:avLst/>
          </a:prstGeom>
        </p:spPr>
        <p:txBody>
          <a:bodyPr wrap="square">
            <a:spAutoFit/>
          </a:bodyPr>
          <a:lstStyle/>
          <a:p>
            <a:r>
              <a:rPr lang="zh-CN" altLang="en-US" dirty="0" smtClean="0">
                <a:solidFill>
                  <a:srgbClr val="FF0000"/>
                </a:solidFill>
                <a:latin typeface="Adobe 仿宋 Std R" pitchFamily="18" charset="-122"/>
                <a:ea typeface="Adobe 仿宋 Std R" pitchFamily="18" charset="-122"/>
              </a:rPr>
              <a:t>日薪</a:t>
            </a:r>
            <a:r>
              <a:rPr lang="en-US" altLang="zh-CN" dirty="0" smtClean="0">
                <a:solidFill>
                  <a:srgbClr val="FF0000"/>
                </a:solidFill>
                <a:latin typeface="Adobe 仿宋 Std R" pitchFamily="18" charset="-122"/>
                <a:ea typeface="Adobe 仿宋 Std R" pitchFamily="18" charset="-122"/>
              </a:rPr>
              <a:t>5</a:t>
            </a:r>
            <a:r>
              <a:rPr lang="zh-CN" altLang="en-US" dirty="0" smtClean="0">
                <a:solidFill>
                  <a:srgbClr val="FF0000"/>
                </a:solidFill>
                <a:latin typeface="Adobe 仿宋 Std R" pitchFamily="18" charset="-122"/>
                <a:ea typeface="Adobe 仿宋 Std R" pitchFamily="18" charset="-122"/>
              </a:rPr>
              <a:t>美元</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亨利</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福特认为改善员工居住与工作的社区条件，与建立强健的公司业务一样重要。他认为宽容的公司政策能够让员工的幸福感得到提升，从而生产出更优异的产品。</a:t>
            </a:r>
            <a:r>
              <a:rPr lang="en-US" altLang="zh-CN" dirty="0" smtClean="0">
                <a:latin typeface="Adobe 仿宋 Std R" pitchFamily="18" charset="-122"/>
                <a:ea typeface="Adobe 仿宋 Std R" pitchFamily="18" charset="-122"/>
              </a:rPr>
              <a:t>1914</a:t>
            </a:r>
            <a:r>
              <a:rPr lang="zh-CN" altLang="en-US" dirty="0" smtClean="0">
                <a:latin typeface="Adobe 仿宋 Std R" pitchFamily="18" charset="-122"/>
                <a:ea typeface="Adobe 仿宋 Std R" pitchFamily="18" charset="-122"/>
              </a:rPr>
              <a:t>年</a:t>
            </a:r>
            <a:r>
              <a:rPr lang="en-US" altLang="zh-CN" dirty="0" smtClean="0">
                <a:latin typeface="Adobe 仿宋 Std R" pitchFamily="18" charset="-122"/>
                <a:ea typeface="Adobe 仿宋 Std R" pitchFamily="18" charset="-122"/>
              </a:rPr>
              <a:t>1</a:t>
            </a:r>
            <a:r>
              <a:rPr lang="zh-CN" altLang="en-US" dirty="0" smtClean="0">
                <a:latin typeface="Adobe 仿宋 Std R" pitchFamily="18" charset="-122"/>
                <a:ea typeface="Adobe 仿宋 Std R" pitchFamily="18" charset="-122"/>
              </a:rPr>
              <a:t>月</a:t>
            </a:r>
            <a:r>
              <a:rPr lang="en-US" altLang="zh-CN" dirty="0" smtClean="0">
                <a:latin typeface="Adobe 仿宋 Std R" pitchFamily="18" charset="-122"/>
                <a:ea typeface="Adobe 仿宋 Std R" pitchFamily="18" charset="-122"/>
              </a:rPr>
              <a:t>5</a:t>
            </a:r>
            <a:r>
              <a:rPr lang="zh-CN" altLang="en-US" dirty="0" smtClean="0">
                <a:latin typeface="Adobe 仿宋 Std R" pitchFamily="18" charset="-122"/>
                <a:ea typeface="Adobe 仿宋 Std R" pitchFamily="18" charset="-122"/>
              </a:rPr>
              <a:t>日，亨利</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福特宣布将大幅提高福特汽车公司工人的薪资并缩短工时。</a:t>
            </a:r>
            <a:r>
              <a:rPr lang="zh-CN" altLang="en-US" dirty="0" smtClean="0">
                <a:solidFill>
                  <a:srgbClr val="FF0000"/>
                </a:solidFill>
                <a:latin typeface="Adobe 仿宋 Std R" pitchFamily="18" charset="-122"/>
                <a:ea typeface="Adobe 仿宋 Std R" pitchFamily="18" charset="-122"/>
              </a:rPr>
              <a:t>工人的日薪由原先的</a:t>
            </a:r>
            <a:r>
              <a:rPr lang="en-US" altLang="zh-CN" dirty="0" smtClean="0">
                <a:solidFill>
                  <a:srgbClr val="FF0000"/>
                </a:solidFill>
                <a:latin typeface="Adobe 仿宋 Std R" pitchFamily="18" charset="-122"/>
                <a:ea typeface="Adobe 仿宋 Std R" pitchFamily="18" charset="-122"/>
              </a:rPr>
              <a:t>2.34</a:t>
            </a:r>
            <a:r>
              <a:rPr lang="zh-CN" altLang="en-US" dirty="0" smtClean="0">
                <a:solidFill>
                  <a:srgbClr val="FF0000"/>
                </a:solidFill>
                <a:latin typeface="Adobe 仿宋 Std R" pitchFamily="18" charset="-122"/>
                <a:ea typeface="Adobe 仿宋 Std R" pitchFamily="18" charset="-122"/>
              </a:rPr>
              <a:t>美元上升至</a:t>
            </a:r>
            <a:r>
              <a:rPr lang="en-US" altLang="zh-CN" dirty="0" smtClean="0">
                <a:solidFill>
                  <a:srgbClr val="FF0000"/>
                </a:solidFill>
                <a:latin typeface="Adobe 仿宋 Std R" pitchFamily="18" charset="-122"/>
                <a:ea typeface="Adobe 仿宋 Std R" pitchFamily="18" charset="-122"/>
              </a:rPr>
              <a:t>5</a:t>
            </a:r>
            <a:r>
              <a:rPr lang="zh-CN" altLang="en-US" dirty="0" smtClean="0">
                <a:solidFill>
                  <a:srgbClr val="FF0000"/>
                </a:solidFill>
                <a:latin typeface="Adobe 仿宋 Std R" pitchFamily="18" charset="-122"/>
                <a:ea typeface="Adobe 仿宋 Std R" pitchFamily="18" charset="-122"/>
              </a:rPr>
              <a:t>美元，工时却从</a:t>
            </a:r>
            <a:r>
              <a:rPr lang="en-US" altLang="zh-CN" dirty="0" smtClean="0">
                <a:solidFill>
                  <a:srgbClr val="FF0000"/>
                </a:solidFill>
                <a:latin typeface="Adobe 仿宋 Std R" pitchFamily="18" charset="-122"/>
                <a:ea typeface="Adobe 仿宋 Std R" pitchFamily="18" charset="-122"/>
              </a:rPr>
              <a:t>9</a:t>
            </a:r>
            <a:r>
              <a:rPr lang="zh-CN" altLang="en-US" dirty="0" smtClean="0">
                <a:solidFill>
                  <a:srgbClr val="FF0000"/>
                </a:solidFill>
                <a:latin typeface="Adobe 仿宋 Std R" pitchFamily="18" charset="-122"/>
                <a:ea typeface="Adobe 仿宋 Std R" pitchFamily="18" charset="-122"/>
              </a:rPr>
              <a:t>小时缩短至</a:t>
            </a:r>
            <a:r>
              <a:rPr lang="en-US" altLang="zh-CN" dirty="0" smtClean="0">
                <a:solidFill>
                  <a:srgbClr val="FF0000"/>
                </a:solidFill>
                <a:latin typeface="Adobe 仿宋 Std R" pitchFamily="18" charset="-122"/>
                <a:ea typeface="Adobe 仿宋 Std R" pitchFamily="18" charset="-122"/>
              </a:rPr>
              <a:t>8</a:t>
            </a:r>
            <a:r>
              <a:rPr lang="zh-CN" altLang="en-US" dirty="0" smtClean="0">
                <a:solidFill>
                  <a:srgbClr val="FF0000"/>
                </a:solidFill>
                <a:latin typeface="Adobe 仿宋 Std R" pitchFamily="18" charset="-122"/>
                <a:ea typeface="Adobe 仿宋 Std R" pitchFamily="18" charset="-122"/>
              </a:rPr>
              <a:t>小时</a:t>
            </a:r>
            <a:r>
              <a:rPr lang="zh-CN" altLang="en-US" dirty="0" smtClean="0">
                <a:latin typeface="Adobe 仿宋 Std R" pitchFamily="18" charset="-122"/>
                <a:ea typeface="Adobe 仿宋 Std R" pitchFamily="18" charset="-122"/>
              </a:rPr>
              <a:t>。从此，</a:t>
            </a:r>
            <a:r>
              <a:rPr lang="zh-CN" altLang="en-US" dirty="0" smtClean="0">
                <a:solidFill>
                  <a:srgbClr val="FF0000"/>
                </a:solidFill>
                <a:latin typeface="Adobe 仿宋 Std R" pitchFamily="18" charset="-122"/>
                <a:ea typeface="Adobe 仿宋 Std R" pitchFamily="18" charset="-122"/>
              </a:rPr>
              <a:t>普通汽车工人得以由此迈进中产阶级行列</a:t>
            </a:r>
            <a:r>
              <a:rPr lang="zh-CN" altLang="en-US" dirty="0" smtClean="0">
                <a:latin typeface="Adobe 仿宋 Std R" pitchFamily="18" charset="-122"/>
                <a:ea typeface="Adobe 仿宋 Std R" pitchFamily="18" charset="-122"/>
              </a:rPr>
              <a:t>，他们甚至可以买得起自己制造的汽车。最终，其他的汽车公司也竞相效仿。</a:t>
            </a:r>
            <a:endParaRPr lang="zh-CN" altLang="en-US" dirty="0">
              <a:latin typeface="Adobe 仿宋 Std R" pitchFamily="18" charset="-122"/>
              <a:ea typeface="Adobe 仿宋 Std R" pitchFamily="18" charset="-122"/>
            </a:endParaRPr>
          </a:p>
        </p:txBody>
      </p:sp>
      <p:pic>
        <p:nvPicPr>
          <p:cNvPr id="38916" name="Picture 4" descr="File:05MustangGT.jpg">
            <a:hlinkClick r:id="rId3"/>
          </p:cNvPr>
          <p:cNvPicPr>
            <a:picLocks noChangeAspect="1" noChangeArrowheads="1"/>
          </p:cNvPicPr>
          <p:nvPr/>
        </p:nvPicPr>
        <p:blipFill>
          <a:blip r:embed="rId4" cstate="print"/>
          <a:srcRect/>
          <a:stretch>
            <a:fillRect/>
          </a:stretch>
        </p:blipFill>
        <p:spPr bwMode="auto">
          <a:xfrm>
            <a:off x="3779912" y="3717032"/>
            <a:ext cx="5076825" cy="2724151"/>
          </a:xfrm>
          <a:prstGeom prst="rect">
            <a:avLst/>
          </a:prstGeom>
          <a:noFill/>
        </p:spPr>
      </p:pic>
      <p:sp>
        <p:nvSpPr>
          <p:cNvPr id="11" name="矩形 10"/>
          <p:cNvSpPr/>
          <p:nvPr/>
        </p:nvSpPr>
        <p:spPr>
          <a:xfrm>
            <a:off x="6876256" y="5949280"/>
            <a:ext cx="1880643" cy="400110"/>
          </a:xfrm>
          <a:prstGeom prst="rect">
            <a:avLst/>
          </a:prstGeom>
        </p:spPr>
        <p:txBody>
          <a:bodyPr wrap="none">
            <a:spAutoFit/>
          </a:bodyPr>
          <a:lstStyle/>
          <a:p>
            <a:r>
              <a:rPr lang="zh-CN" altLang="zh-CN" dirty="0" smtClean="0">
                <a:solidFill>
                  <a:srgbClr val="FF0000"/>
                </a:solidFill>
              </a:rPr>
              <a:t>05MustangGT</a:t>
            </a:r>
            <a:endParaRPr lang="zh-CN" altLang="en-US"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36866" name="Picture 2" descr="http://www.autopasion18.com/IMAGENES-COCHES-REALES-HISTORIAS/FORD-02-(1903-1910).jpg"/>
          <p:cNvPicPr>
            <a:picLocks noChangeAspect="1" noChangeArrowheads="1"/>
          </p:cNvPicPr>
          <p:nvPr/>
        </p:nvPicPr>
        <p:blipFill>
          <a:blip r:embed="rId2" cstate="print"/>
          <a:srcRect/>
          <a:stretch>
            <a:fillRect/>
          </a:stretch>
        </p:blipFill>
        <p:spPr bwMode="auto">
          <a:xfrm>
            <a:off x="251520" y="764704"/>
            <a:ext cx="8686800" cy="904875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37890" name="Picture 2" descr="http://www.autopasion18.com/IMAGENES-COCHES-REALES-HISTORIAS/FORD-09-(1971-1980).jpg"/>
          <p:cNvPicPr>
            <a:picLocks noChangeAspect="1" noChangeArrowheads="1"/>
          </p:cNvPicPr>
          <p:nvPr/>
        </p:nvPicPr>
        <p:blipFill>
          <a:blip r:embed="rId2" cstate="print"/>
          <a:srcRect/>
          <a:stretch>
            <a:fillRect/>
          </a:stretch>
        </p:blipFill>
        <p:spPr bwMode="auto">
          <a:xfrm>
            <a:off x="361950" y="764704"/>
            <a:ext cx="8782050" cy="156114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44034" name="Picture 2"/>
          <p:cNvPicPr>
            <a:picLocks noChangeAspect="1" noChangeArrowheads="1"/>
          </p:cNvPicPr>
          <p:nvPr/>
        </p:nvPicPr>
        <p:blipFill>
          <a:blip r:embed="rId2" cstate="print"/>
          <a:srcRect/>
          <a:stretch>
            <a:fillRect/>
          </a:stretch>
        </p:blipFill>
        <p:spPr bwMode="auto">
          <a:xfrm>
            <a:off x="683568" y="1124744"/>
            <a:ext cx="7787757" cy="3816424"/>
          </a:xfrm>
          <a:prstGeom prst="rect">
            <a:avLst/>
          </a:prstGeom>
          <a:noFill/>
          <a:ln w="9525">
            <a:noFill/>
            <a:miter lim="800000"/>
            <a:headEnd/>
            <a:tailEnd/>
          </a:ln>
        </p:spPr>
      </p:pic>
      <p:sp>
        <p:nvSpPr>
          <p:cNvPr id="9" name="矩形 8"/>
          <p:cNvSpPr/>
          <p:nvPr/>
        </p:nvSpPr>
        <p:spPr>
          <a:xfrm>
            <a:off x="2699792" y="5373216"/>
            <a:ext cx="3640740"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图</a:t>
            </a:r>
            <a:r>
              <a:rPr lang="en-US" altLang="zh-CN" dirty="0" smtClean="0">
                <a:latin typeface="Adobe 仿宋 Std R" pitchFamily="18" charset="-122"/>
                <a:ea typeface="Adobe 仿宋 Std R" pitchFamily="18" charset="-122"/>
              </a:rPr>
              <a:t>2.53</a:t>
            </a:r>
            <a:r>
              <a:rPr lang="zh-CN" altLang="zh-CN" dirty="0" smtClean="0">
                <a:latin typeface="Adobe 仿宋 Std R" pitchFamily="18" charset="-122"/>
                <a:ea typeface="Adobe 仿宋 Std R" pitchFamily="18" charset="-122"/>
              </a:rPr>
              <a:t>：福特猛禽</a:t>
            </a:r>
            <a:r>
              <a:rPr lang="en-US" altLang="zh-CN" dirty="0" smtClean="0">
                <a:latin typeface="Adobe 仿宋 Std R" pitchFamily="18" charset="-122"/>
                <a:ea typeface="Adobe 仿宋 Std R" pitchFamily="18" charset="-122"/>
              </a:rPr>
              <a:t>F-150 </a:t>
            </a:r>
            <a:r>
              <a:rPr lang="zh-CN" altLang="zh-CN" dirty="0" smtClean="0">
                <a:latin typeface="Adobe 仿宋 Std R" pitchFamily="18" charset="-122"/>
                <a:ea typeface="Adobe 仿宋 Std R" pitchFamily="18" charset="-122"/>
              </a:rPr>
              <a:t>造型</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46082" name="Picture 2"/>
          <p:cNvPicPr>
            <a:picLocks noChangeAspect="1" noChangeArrowheads="1"/>
          </p:cNvPicPr>
          <p:nvPr/>
        </p:nvPicPr>
        <p:blipFill>
          <a:blip r:embed="rId2" cstate="print"/>
          <a:srcRect/>
          <a:stretch>
            <a:fillRect/>
          </a:stretch>
        </p:blipFill>
        <p:spPr bwMode="auto">
          <a:xfrm>
            <a:off x="0" y="980728"/>
            <a:ext cx="9144000" cy="4789714"/>
          </a:xfrm>
          <a:prstGeom prst="rect">
            <a:avLst/>
          </a:prstGeom>
          <a:noFill/>
          <a:ln w="9525">
            <a:noFill/>
            <a:miter lim="800000"/>
            <a:headEnd/>
            <a:tailEnd/>
          </a:ln>
        </p:spPr>
      </p:pic>
      <p:sp>
        <p:nvSpPr>
          <p:cNvPr id="9" name="矩形 8"/>
          <p:cNvSpPr/>
          <p:nvPr/>
        </p:nvSpPr>
        <p:spPr>
          <a:xfrm>
            <a:off x="467544" y="5805264"/>
            <a:ext cx="7344816" cy="461665"/>
          </a:xfrm>
          <a:prstGeom prst="rect">
            <a:avLst/>
          </a:prstGeom>
        </p:spPr>
        <p:txBody>
          <a:bodyPr wrap="square">
            <a:spAutoFit/>
          </a:bodyPr>
          <a:lstStyle/>
          <a:p>
            <a:pPr algn="ctr"/>
            <a:r>
              <a:rPr lang="zh-CN" altLang="en-US" sz="2400" dirty="0" smtClean="0">
                <a:latin typeface="Adobe 仿宋 Std R" pitchFamily="18" charset="-122"/>
                <a:ea typeface="Adobe 仿宋 Std R" pitchFamily="18" charset="-122"/>
              </a:rPr>
              <a:t>新福克斯</a:t>
            </a:r>
            <a:endParaRPr lang="zh-CN" altLang="en-US" sz="2400"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总结提升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引言：案例二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活动一 福特汽车</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克莱斯勒汽车</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美国本土文化</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pic>
        <p:nvPicPr>
          <p:cNvPr id="57" name="Picture 8" descr="http://www.52design.com/pic/20096/20096916530669.png"/>
          <p:cNvPicPr>
            <a:picLocks noChangeAspect="1" noChangeArrowheads="1"/>
          </p:cNvPicPr>
          <p:nvPr/>
        </p:nvPicPr>
        <p:blipFill>
          <a:blip r:embed="rId5" cstate="print"/>
          <a:srcRect/>
          <a:stretch>
            <a:fillRect/>
          </a:stretch>
        </p:blipFill>
        <p:spPr bwMode="auto">
          <a:xfrm>
            <a:off x="179512" y="2132856"/>
            <a:ext cx="3329136" cy="332913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48130" name="Picture 2" descr="http://img.apkdd.com/picture/2011041757580914.jpg"/>
          <p:cNvPicPr>
            <a:picLocks noChangeAspect="1" noChangeArrowheads="1"/>
          </p:cNvPicPr>
          <p:nvPr/>
        </p:nvPicPr>
        <p:blipFill>
          <a:blip r:embed="rId2" cstate="print"/>
          <a:srcRect t="7344" b="6976"/>
          <a:stretch>
            <a:fillRect/>
          </a:stretch>
        </p:blipFill>
        <p:spPr bwMode="auto">
          <a:xfrm>
            <a:off x="179512" y="836712"/>
            <a:ext cx="8712968" cy="5595483"/>
          </a:xfrm>
          <a:prstGeom prst="rect">
            <a:avLst/>
          </a:prstGeom>
          <a:noFill/>
        </p:spPr>
      </p:pic>
      <p:sp>
        <p:nvSpPr>
          <p:cNvPr id="9" name="矩形 8"/>
          <p:cNvSpPr/>
          <p:nvPr/>
        </p:nvSpPr>
        <p:spPr>
          <a:xfrm>
            <a:off x="6012160" y="5805264"/>
            <a:ext cx="2603854" cy="400110"/>
          </a:xfrm>
          <a:prstGeom prst="rect">
            <a:avLst/>
          </a:prstGeom>
        </p:spPr>
        <p:txBody>
          <a:bodyPr wrap="none">
            <a:spAutoFit/>
          </a:bodyPr>
          <a:lstStyle/>
          <a:p>
            <a:r>
              <a:rPr lang="zh-CN" altLang="en-US" dirty="0" smtClean="0"/>
              <a:t>福特野马</a:t>
            </a:r>
            <a:r>
              <a:rPr lang="en-US" altLang="zh-CN" dirty="0" smtClean="0"/>
              <a:t>GT-R</a:t>
            </a:r>
            <a:r>
              <a:rPr lang="zh-CN" altLang="en-US" dirty="0" smtClean="0"/>
              <a:t>概念车</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45058" name="Picture 2"/>
          <p:cNvPicPr>
            <a:picLocks noChangeAspect="1" noChangeArrowheads="1"/>
          </p:cNvPicPr>
          <p:nvPr/>
        </p:nvPicPr>
        <p:blipFill>
          <a:blip r:embed="rId2" cstate="print"/>
          <a:srcRect/>
          <a:stretch>
            <a:fillRect/>
          </a:stretch>
        </p:blipFill>
        <p:spPr bwMode="auto">
          <a:xfrm>
            <a:off x="3419872" y="1556792"/>
            <a:ext cx="5040560" cy="3473546"/>
          </a:xfrm>
          <a:prstGeom prst="rect">
            <a:avLst/>
          </a:prstGeom>
          <a:noFill/>
          <a:ln w="9525">
            <a:noFill/>
            <a:miter lim="800000"/>
            <a:headEnd/>
            <a:tailEnd/>
          </a:ln>
        </p:spPr>
      </p:pic>
      <p:pic>
        <p:nvPicPr>
          <p:cNvPr id="45059" name="图片 3" descr="200907220947364759"/>
          <p:cNvPicPr>
            <a:picLocks noChangeAspect="1" noChangeArrowheads="1"/>
          </p:cNvPicPr>
          <p:nvPr/>
        </p:nvPicPr>
        <p:blipFill>
          <a:blip r:embed="rId3" cstate="print">
            <a:grayscl/>
          </a:blip>
          <a:srcRect/>
          <a:stretch>
            <a:fillRect/>
          </a:stretch>
        </p:blipFill>
        <p:spPr bwMode="auto">
          <a:xfrm>
            <a:off x="539552" y="1988840"/>
            <a:ext cx="2700300" cy="2520280"/>
          </a:xfrm>
          <a:prstGeom prst="rect">
            <a:avLst/>
          </a:prstGeom>
          <a:noFill/>
          <a:ln w="9525">
            <a:noFill/>
            <a:miter lim="800000"/>
            <a:headEnd/>
            <a:tailEnd/>
          </a:ln>
        </p:spPr>
      </p:pic>
      <p:sp>
        <p:nvSpPr>
          <p:cNvPr id="11" name="矩形 10"/>
          <p:cNvSpPr/>
          <p:nvPr/>
        </p:nvSpPr>
        <p:spPr>
          <a:xfrm>
            <a:off x="539552" y="5157192"/>
            <a:ext cx="7344816" cy="461665"/>
          </a:xfrm>
          <a:prstGeom prst="rect">
            <a:avLst/>
          </a:prstGeom>
        </p:spPr>
        <p:txBody>
          <a:bodyPr wrap="square">
            <a:spAutoFit/>
          </a:bodyPr>
          <a:lstStyle/>
          <a:p>
            <a:r>
              <a:rPr lang="en-US" altLang="zh-CN" sz="2400" dirty="0" smtClean="0">
                <a:latin typeface="Adobe 仿宋 Std R" pitchFamily="18" charset="-122"/>
                <a:ea typeface="Adobe 仿宋 Std R" pitchFamily="18" charset="-122"/>
              </a:rPr>
              <a:t>1922</a:t>
            </a:r>
            <a:r>
              <a:rPr lang="zh-CN" altLang="en-US" sz="2400" dirty="0" smtClean="0">
                <a:latin typeface="Adobe 仿宋 Std R" pitchFamily="18" charset="-122"/>
                <a:ea typeface="Adobe 仿宋 Std R" pitchFamily="18" charset="-122"/>
              </a:rPr>
              <a:t>年收购林肯汽车公司，开始打入高档车市场。</a:t>
            </a:r>
            <a:endParaRPr lang="zh-CN" altLang="en-US" sz="2400" dirty="0">
              <a:latin typeface="Adobe 仿宋 Std R" pitchFamily="18" charset="-122"/>
              <a:ea typeface="Adobe 仿宋 Std R" pitchFamily="18" charset="-122"/>
            </a:endParaRPr>
          </a:p>
        </p:txBody>
      </p:sp>
      <p:sp>
        <p:nvSpPr>
          <p:cNvPr id="12" name="矩形 11"/>
          <p:cNvSpPr/>
          <p:nvPr/>
        </p:nvSpPr>
        <p:spPr>
          <a:xfrm>
            <a:off x="0" y="908720"/>
            <a:ext cx="3563888"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扩展阅读</a:t>
            </a:r>
            <a:r>
              <a:rPr lang="zh-CN" altLang="en-US" sz="2400" dirty="0" smtClean="0">
                <a:latin typeface="Adobe 仿宋 Std R" pitchFamily="18" charset="-122"/>
                <a:ea typeface="Adobe 仿宋 Std R" pitchFamily="18" charset="-122"/>
              </a:rPr>
              <a:t>：林肯汽车</a:t>
            </a:r>
            <a:endParaRPr lang="zh-CN" altLang="en-US" sz="2400"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图片 4" descr="1150I01101"/>
          <p:cNvPicPr>
            <a:picLocks noChangeAspect="1" noChangeArrowheads="1"/>
          </p:cNvPicPr>
          <p:nvPr/>
        </p:nvPicPr>
        <p:blipFill>
          <a:blip r:embed="rId2" cstate="print"/>
          <a:srcRect/>
          <a:stretch>
            <a:fillRect/>
          </a:stretch>
        </p:blipFill>
        <p:spPr bwMode="auto">
          <a:xfrm>
            <a:off x="4499992" y="260648"/>
            <a:ext cx="2447925" cy="2524125"/>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50179" name="sp-image" descr="http://imgsrc.baidu.com/baike/pic/item/bf487563b2fa855f0d33fa3b.jpg"/>
          <p:cNvPicPr>
            <a:picLocks noChangeAspect="1" noChangeArrowheads="1"/>
          </p:cNvPicPr>
          <p:nvPr/>
        </p:nvPicPr>
        <p:blipFill>
          <a:blip r:embed="rId3" r:link="rId4" cstate="print"/>
          <a:srcRect/>
          <a:stretch>
            <a:fillRect/>
          </a:stretch>
        </p:blipFill>
        <p:spPr bwMode="auto">
          <a:xfrm>
            <a:off x="539552" y="1124744"/>
            <a:ext cx="2266950" cy="1704975"/>
          </a:xfrm>
          <a:prstGeom prst="rect">
            <a:avLst/>
          </a:prstGeom>
          <a:noFill/>
        </p:spPr>
      </p:pic>
      <p:pic>
        <p:nvPicPr>
          <p:cNvPr id="50178" name="图片 7" descr="12N423WCGF-41925"/>
          <p:cNvPicPr>
            <a:picLocks noChangeAspect="1" noChangeArrowheads="1"/>
          </p:cNvPicPr>
          <p:nvPr/>
        </p:nvPicPr>
        <p:blipFill>
          <a:blip r:embed="rId5" cstate="print"/>
          <a:srcRect/>
          <a:stretch>
            <a:fillRect/>
          </a:stretch>
        </p:blipFill>
        <p:spPr bwMode="auto">
          <a:xfrm>
            <a:off x="323528" y="2996952"/>
            <a:ext cx="2533650" cy="1276350"/>
          </a:xfrm>
          <a:prstGeom prst="rect">
            <a:avLst/>
          </a:prstGeom>
          <a:noFill/>
        </p:spPr>
      </p:pic>
      <p:pic>
        <p:nvPicPr>
          <p:cNvPr id="50177" name="图片 8" descr="1168684103304334760"/>
          <p:cNvPicPr>
            <a:picLocks noChangeAspect="1" noChangeArrowheads="1"/>
          </p:cNvPicPr>
          <p:nvPr/>
        </p:nvPicPr>
        <p:blipFill>
          <a:blip r:embed="rId6" cstate="print"/>
          <a:srcRect/>
          <a:stretch>
            <a:fillRect/>
          </a:stretch>
        </p:blipFill>
        <p:spPr bwMode="auto">
          <a:xfrm>
            <a:off x="755576" y="4509120"/>
            <a:ext cx="1685925" cy="1524000"/>
          </a:xfrm>
          <a:prstGeom prst="rect">
            <a:avLst/>
          </a:prstGeom>
          <a:noFill/>
        </p:spPr>
      </p:pic>
      <p:sp>
        <p:nvSpPr>
          <p:cNvPr id="5018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0182" name="Rectangle 6"/>
          <p:cNvSpPr>
            <a:spLocks noChangeArrowheads="1"/>
          </p:cNvSpPr>
          <p:nvPr/>
        </p:nvSpPr>
        <p:spPr bwMode="auto">
          <a:xfrm>
            <a:off x="0" y="2981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0183" name="Rectangle 7"/>
          <p:cNvSpPr>
            <a:spLocks noChangeArrowheads="1"/>
          </p:cNvSpPr>
          <p:nvPr/>
        </p:nvSpPr>
        <p:spPr bwMode="auto">
          <a:xfrm>
            <a:off x="0" y="468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矩形 15"/>
          <p:cNvSpPr/>
          <p:nvPr/>
        </p:nvSpPr>
        <p:spPr>
          <a:xfrm>
            <a:off x="4067944" y="6021288"/>
            <a:ext cx="4213013"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Aston Martin(</a:t>
            </a:r>
            <a:r>
              <a:rPr lang="zh-CN" altLang="en-US" dirty="0" smtClean="0">
                <a:latin typeface="Adobe 仿宋 Std R" pitchFamily="18" charset="-122"/>
                <a:ea typeface="Adobe 仿宋 Std R" pitchFamily="18" charset="-122"/>
              </a:rPr>
              <a:t>阿斯顿马丁</a:t>
            </a:r>
            <a:r>
              <a:rPr lang="en-US" altLang="zh-CN" dirty="0" smtClean="0">
                <a:latin typeface="Adobe 仿宋 Std R" pitchFamily="18" charset="-122"/>
                <a:ea typeface="Adobe 仿宋 Std R" pitchFamily="18" charset="-122"/>
              </a:rPr>
              <a:t>) One 77</a:t>
            </a:r>
            <a:endParaRPr lang="zh-CN" altLang="en-US" dirty="0">
              <a:latin typeface="Adobe 仿宋 Std R" pitchFamily="18" charset="-122"/>
              <a:ea typeface="Adobe 仿宋 Std R" pitchFamily="18" charset="-122"/>
            </a:endParaRPr>
          </a:p>
        </p:txBody>
      </p:sp>
      <p:pic>
        <p:nvPicPr>
          <p:cNvPr id="50185" name="Picture 9" descr="http://www.52desktop.cn/upimg/allimg/0912/2009123110485245077801.jpg">
            <a:hlinkClick r:id="rId7"/>
          </p:cNvPr>
          <p:cNvPicPr>
            <a:picLocks noChangeAspect="1" noChangeArrowheads="1"/>
          </p:cNvPicPr>
          <p:nvPr/>
        </p:nvPicPr>
        <p:blipFill>
          <a:blip r:embed="rId8" cstate="print"/>
          <a:srcRect/>
          <a:stretch>
            <a:fillRect/>
          </a:stretch>
        </p:blipFill>
        <p:spPr bwMode="auto">
          <a:xfrm>
            <a:off x="2990850" y="2132856"/>
            <a:ext cx="6153150" cy="3848101"/>
          </a:xfrm>
          <a:prstGeom prst="rect">
            <a:avLst/>
          </a:prstGeom>
          <a:noFill/>
        </p:spPr>
      </p:pic>
      <p:sp>
        <p:nvSpPr>
          <p:cNvPr id="18" name="矩形 17"/>
          <p:cNvSpPr/>
          <p:nvPr/>
        </p:nvSpPr>
        <p:spPr>
          <a:xfrm>
            <a:off x="0" y="908720"/>
            <a:ext cx="3563888"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扩展阅读</a:t>
            </a:r>
            <a:endParaRPr lang="zh-CN" altLang="en-US" sz="2400"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pic>
        <p:nvPicPr>
          <p:cNvPr id="14338" name="Picture 2" descr="http://imgauto.gmw.cn/attachement/jpg/site2/20130805/c89cdcaf60ae1369998931.jpg">
            <a:hlinkClick r:id="rId2"/>
          </p:cNvPr>
          <p:cNvPicPr>
            <a:picLocks noChangeAspect="1" noChangeArrowheads="1"/>
          </p:cNvPicPr>
          <p:nvPr/>
        </p:nvPicPr>
        <p:blipFill>
          <a:blip r:embed="rId3" cstate="print"/>
          <a:srcRect/>
          <a:stretch>
            <a:fillRect/>
          </a:stretch>
        </p:blipFill>
        <p:spPr bwMode="auto">
          <a:xfrm>
            <a:off x="539552" y="908720"/>
            <a:ext cx="8136904" cy="5305261"/>
          </a:xfrm>
          <a:prstGeom prst="rect">
            <a:avLst/>
          </a:prstGeom>
          <a:noFill/>
        </p:spPr>
      </p:pic>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51202" name="sp-image" descr="1e71f72489987f314c088d17"/>
          <p:cNvPicPr>
            <a:picLocks noChangeAspect="1" noChangeArrowheads="1"/>
          </p:cNvPicPr>
          <p:nvPr/>
        </p:nvPicPr>
        <p:blipFill>
          <a:blip r:embed="rId2" cstate="print"/>
          <a:srcRect/>
          <a:stretch>
            <a:fillRect/>
          </a:stretch>
        </p:blipFill>
        <p:spPr bwMode="auto">
          <a:xfrm>
            <a:off x="5004048" y="1268760"/>
            <a:ext cx="3314700" cy="3190875"/>
          </a:xfrm>
          <a:prstGeom prst="rect">
            <a:avLst/>
          </a:prstGeom>
          <a:noFill/>
          <a:ln w="9525">
            <a:noFill/>
            <a:miter lim="800000"/>
            <a:headEnd/>
            <a:tailEnd/>
          </a:ln>
        </p:spPr>
      </p:pic>
      <p:sp>
        <p:nvSpPr>
          <p:cNvPr id="11" name="矩形 10"/>
          <p:cNvSpPr/>
          <p:nvPr/>
        </p:nvSpPr>
        <p:spPr>
          <a:xfrm>
            <a:off x="4188797" y="4581128"/>
            <a:ext cx="4955203"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沃特·</a:t>
            </a:r>
            <a:r>
              <a:rPr lang="en-US" altLang="zh-CN" dirty="0" smtClean="0">
                <a:latin typeface="Adobe 仿宋 Std R" pitchFamily="18" charset="-122"/>
                <a:ea typeface="Adobe 仿宋 Std R" pitchFamily="18" charset="-122"/>
              </a:rPr>
              <a:t>P</a:t>
            </a:r>
            <a:r>
              <a:rPr lang="zh-CN" altLang="zh-CN" dirty="0" smtClean="0">
                <a:latin typeface="Adobe 仿宋 Std R" pitchFamily="18" charset="-122"/>
                <a:ea typeface="Adobe 仿宋 Std R" pitchFamily="18" charset="-122"/>
              </a:rPr>
              <a:t>·克莱斯勒</a:t>
            </a:r>
            <a:r>
              <a:rPr lang="en-US" altLang="zh-CN" dirty="0" smtClean="0">
                <a:latin typeface="Adobe 仿宋 Std R" pitchFamily="18" charset="-122"/>
                <a:ea typeface="Adobe 仿宋 Std R" pitchFamily="18" charset="-122"/>
              </a:rPr>
              <a:t>(Walter P</a:t>
            </a:r>
            <a:r>
              <a:rPr lang="zh-CN" altLang="zh-CN" dirty="0" smtClean="0">
                <a:latin typeface="Adobe 仿宋 Std R" pitchFamily="18" charset="-122"/>
                <a:ea typeface="Adobe 仿宋 Std R" pitchFamily="18" charset="-122"/>
              </a:rPr>
              <a:t>．</a:t>
            </a:r>
            <a:r>
              <a:rPr lang="en-US" altLang="zh-CN" dirty="0" smtClean="0">
                <a:latin typeface="Adobe 仿宋 Std R" pitchFamily="18" charset="-122"/>
                <a:ea typeface="Adobe 仿宋 Std R" pitchFamily="18" charset="-122"/>
              </a:rPr>
              <a:t>Chrysler)</a:t>
            </a:r>
            <a:endParaRPr lang="zh-CN" altLang="en-US" dirty="0">
              <a:latin typeface="Adobe 仿宋 Std R" pitchFamily="18" charset="-122"/>
              <a:ea typeface="Adobe 仿宋 Std R" pitchFamily="18" charset="-122"/>
            </a:endParaRPr>
          </a:p>
        </p:txBody>
      </p:sp>
      <p:pic>
        <p:nvPicPr>
          <p:cNvPr id="51205" name="Picture 5" descr="美-克莱斯勒-道奇-矢量汽车标志 点击看大图"/>
          <p:cNvPicPr>
            <a:picLocks noChangeAspect="1" noChangeArrowheads="1"/>
          </p:cNvPicPr>
          <p:nvPr/>
        </p:nvPicPr>
        <p:blipFill>
          <a:blip r:embed="rId3" r:link="rId4" cstate="print"/>
          <a:srcRect l="1428" t="3401" r="2856" b="14966"/>
          <a:stretch>
            <a:fillRect/>
          </a:stretch>
        </p:blipFill>
        <p:spPr bwMode="auto">
          <a:xfrm>
            <a:off x="323528" y="764704"/>
            <a:ext cx="3829050" cy="2286000"/>
          </a:xfrm>
          <a:prstGeom prst="rect">
            <a:avLst/>
          </a:prstGeom>
          <a:noFill/>
        </p:spPr>
      </p:pic>
      <p:pic>
        <p:nvPicPr>
          <p:cNvPr id="51204" name="Picture 4" descr="File:Chrysler logo.png"/>
          <p:cNvPicPr>
            <a:picLocks noChangeAspect="1" noChangeArrowheads="1"/>
          </p:cNvPicPr>
          <p:nvPr/>
        </p:nvPicPr>
        <p:blipFill>
          <a:blip r:embed="rId5" r:link="rId6" cstate="print"/>
          <a:srcRect/>
          <a:stretch>
            <a:fillRect/>
          </a:stretch>
        </p:blipFill>
        <p:spPr bwMode="auto">
          <a:xfrm>
            <a:off x="683568" y="3573016"/>
            <a:ext cx="3484258" cy="864096"/>
          </a:xfrm>
          <a:prstGeom prst="rect">
            <a:avLst/>
          </a:prstGeom>
          <a:noFill/>
        </p:spPr>
      </p:pic>
      <p:pic>
        <p:nvPicPr>
          <p:cNvPr id="51203" name="sp-image" descr="http://imgsrc.baidu.com/baike/pic/item/c75c10385343fbf27d760787b07eca8065388f38.jpg"/>
          <p:cNvPicPr>
            <a:picLocks noChangeAspect="1" noChangeArrowheads="1"/>
          </p:cNvPicPr>
          <p:nvPr/>
        </p:nvPicPr>
        <p:blipFill>
          <a:blip r:embed="rId7" r:link="rId8" cstate="print"/>
          <a:srcRect t="29361" b="27660"/>
          <a:stretch>
            <a:fillRect/>
          </a:stretch>
        </p:blipFill>
        <p:spPr bwMode="auto">
          <a:xfrm>
            <a:off x="323528" y="4941168"/>
            <a:ext cx="4210050" cy="933450"/>
          </a:xfrm>
          <a:prstGeom prst="rect">
            <a:avLst/>
          </a:prstGeom>
          <a:noFill/>
        </p:spPr>
      </p:pic>
      <p:sp>
        <p:nvSpPr>
          <p:cNvPr id="51206"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1207" name="Rectangle 7"/>
          <p:cNvSpPr>
            <a:spLocks noChangeArrowheads="1"/>
          </p:cNvSpPr>
          <p:nvPr/>
        </p:nvSpPr>
        <p:spPr bwMode="auto">
          <a:xfrm>
            <a:off x="107504" y="2996952"/>
            <a:ext cx="4499992"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图</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2.63</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：克莱斯勒老标志</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
        <p:nvSpPr>
          <p:cNvPr id="51208" name="Rectangle 8"/>
          <p:cNvSpPr>
            <a:spLocks noChangeArrowheads="1"/>
          </p:cNvSpPr>
          <p:nvPr/>
        </p:nvSpPr>
        <p:spPr bwMode="auto">
          <a:xfrm>
            <a:off x="539552" y="4437112"/>
            <a:ext cx="362951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图</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2.64</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：克莱斯勒新飞翔标志</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
        <p:nvSpPr>
          <p:cNvPr id="51209" name="Rectangle 9"/>
          <p:cNvSpPr>
            <a:spLocks noChangeArrowheads="1"/>
          </p:cNvSpPr>
          <p:nvPr/>
        </p:nvSpPr>
        <p:spPr bwMode="auto">
          <a:xfrm>
            <a:off x="701074" y="5949280"/>
            <a:ext cx="375776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图</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2.65</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：克莱斯勒</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2010</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新图标</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52225" name="Picture 1" descr="File:Chrysler Headquarters Auburn Hills 20060624.jpg"/>
          <p:cNvPicPr>
            <a:picLocks noChangeAspect="1" noChangeArrowheads="1"/>
          </p:cNvPicPr>
          <p:nvPr/>
        </p:nvPicPr>
        <p:blipFill>
          <a:blip r:embed="rId2" cstate="print"/>
          <a:srcRect/>
          <a:stretch>
            <a:fillRect/>
          </a:stretch>
        </p:blipFill>
        <p:spPr bwMode="auto">
          <a:xfrm>
            <a:off x="4644008" y="1052736"/>
            <a:ext cx="3981450" cy="4438650"/>
          </a:xfrm>
          <a:prstGeom prst="rect">
            <a:avLst/>
          </a:prstGeom>
          <a:noFill/>
          <a:ln w="9525">
            <a:noFill/>
            <a:miter lim="800000"/>
            <a:headEnd/>
            <a:tailEnd/>
          </a:ln>
        </p:spPr>
      </p:pic>
      <p:pic>
        <p:nvPicPr>
          <p:cNvPr id="52226" name="sp-image" descr="b3ba5d16de9c3f0e21a4e920"/>
          <p:cNvPicPr>
            <a:picLocks noChangeAspect="1" noChangeArrowheads="1"/>
          </p:cNvPicPr>
          <p:nvPr/>
        </p:nvPicPr>
        <p:blipFill>
          <a:blip r:embed="rId3" cstate="print"/>
          <a:srcRect/>
          <a:stretch>
            <a:fillRect/>
          </a:stretch>
        </p:blipFill>
        <p:spPr bwMode="auto">
          <a:xfrm>
            <a:off x="179512" y="1556792"/>
            <a:ext cx="4191000" cy="3076575"/>
          </a:xfrm>
          <a:prstGeom prst="rect">
            <a:avLst/>
          </a:prstGeom>
          <a:noFill/>
          <a:ln w="9525">
            <a:noFill/>
            <a:miter lim="800000"/>
            <a:headEnd/>
            <a:tailEnd/>
          </a:ln>
        </p:spPr>
      </p:pic>
      <p:sp>
        <p:nvSpPr>
          <p:cNvPr id="52227" name="Rectangle 3"/>
          <p:cNvSpPr>
            <a:spLocks noChangeArrowheads="1"/>
          </p:cNvSpPr>
          <p:nvPr/>
        </p:nvSpPr>
        <p:spPr bwMode="auto">
          <a:xfrm>
            <a:off x="107504" y="4613066"/>
            <a:ext cx="417646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图</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2.67</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：克莱斯勒车型</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
        <p:nvSpPr>
          <p:cNvPr id="13" name="Rectangle 3"/>
          <p:cNvSpPr>
            <a:spLocks noChangeArrowheads="1"/>
          </p:cNvSpPr>
          <p:nvPr/>
        </p:nvSpPr>
        <p:spPr bwMode="auto">
          <a:xfrm>
            <a:off x="4499992" y="5477162"/>
            <a:ext cx="417646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克莱斯勒总部</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55298" name="Picture 2" descr="http://i1.hexunimg.cn/2012-05-01/140961610.jpg">
            <a:hlinkClick r:id="rId2"/>
          </p:cNvPr>
          <p:cNvPicPr>
            <a:picLocks noChangeAspect="1" noChangeArrowheads="1"/>
          </p:cNvPicPr>
          <p:nvPr/>
        </p:nvPicPr>
        <p:blipFill>
          <a:blip r:embed="rId3" cstate="print"/>
          <a:srcRect/>
          <a:stretch>
            <a:fillRect/>
          </a:stretch>
        </p:blipFill>
        <p:spPr bwMode="auto">
          <a:xfrm>
            <a:off x="4751512" y="1052736"/>
            <a:ext cx="4392488" cy="4943079"/>
          </a:xfrm>
          <a:prstGeom prst="rect">
            <a:avLst/>
          </a:prstGeom>
          <a:noFill/>
        </p:spPr>
      </p:pic>
      <p:pic>
        <p:nvPicPr>
          <p:cNvPr id="55300" name="Picture 4" descr="http://news.xinhuanet.com/auto/2013-06/08/124830894_11n.jpg"/>
          <p:cNvPicPr>
            <a:picLocks noChangeAspect="1" noChangeArrowheads="1"/>
          </p:cNvPicPr>
          <p:nvPr/>
        </p:nvPicPr>
        <p:blipFill>
          <a:blip r:embed="rId4" cstate="print"/>
          <a:srcRect/>
          <a:stretch>
            <a:fillRect/>
          </a:stretch>
        </p:blipFill>
        <p:spPr bwMode="auto">
          <a:xfrm>
            <a:off x="72008" y="908720"/>
            <a:ext cx="4572000" cy="5431536"/>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53250" name="Picture 2" descr="http://news.xinhuanet.com/auto/2013-06/08/124830894_31n.jpg"/>
          <p:cNvPicPr>
            <a:picLocks noChangeAspect="1" noChangeArrowheads="1"/>
          </p:cNvPicPr>
          <p:nvPr/>
        </p:nvPicPr>
        <p:blipFill>
          <a:blip r:embed="rId2" cstate="print"/>
          <a:srcRect/>
          <a:stretch>
            <a:fillRect/>
          </a:stretch>
        </p:blipFill>
        <p:spPr bwMode="auto">
          <a:xfrm>
            <a:off x="2771800" y="1196752"/>
            <a:ext cx="6048672" cy="4536504"/>
          </a:xfrm>
          <a:prstGeom prst="rect">
            <a:avLst/>
          </a:prstGeom>
          <a:noFill/>
        </p:spPr>
      </p:pic>
      <p:sp>
        <p:nvSpPr>
          <p:cNvPr id="9" name="矩形 8"/>
          <p:cNvSpPr/>
          <p:nvPr/>
        </p:nvSpPr>
        <p:spPr>
          <a:xfrm>
            <a:off x="72008" y="1700808"/>
            <a:ext cx="2627784" cy="3477875"/>
          </a:xfrm>
          <a:prstGeom prst="rect">
            <a:avLst/>
          </a:prstGeom>
        </p:spPr>
        <p:txBody>
          <a:bodyPr wrap="square">
            <a:spAutoFit/>
          </a:bodyPr>
          <a:lstStyle/>
          <a:p>
            <a:r>
              <a:rPr lang="zh-CN" altLang="en-US" dirty="0" smtClean="0">
                <a:latin typeface="Adobe 仿宋 Std R" pitchFamily="18" charset="-122"/>
                <a:ea typeface="Adobe 仿宋 Std R" pitchFamily="18" charset="-122"/>
              </a:rPr>
              <a:t>“一个美国工人的一生”这便是克莱斯勒汽车公司的创始人</a:t>
            </a:r>
            <a:r>
              <a:rPr lang="en-US" altLang="zh-CN"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沃尔特</a:t>
            </a:r>
            <a:r>
              <a:rPr lang="en-US" altLang="zh-CN" dirty="0" smtClean="0">
                <a:solidFill>
                  <a:srgbClr val="FF0000"/>
                </a:solidFill>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克莱斯勒</a:t>
            </a:r>
            <a:r>
              <a:rPr lang="zh-CN" altLang="en-US" dirty="0" smtClean="0">
                <a:latin typeface="Adobe 仿宋 Std R" pitchFamily="18" charset="-122"/>
                <a:ea typeface="Adobe 仿宋 Std R" pitchFamily="18" charset="-122"/>
              </a:rPr>
              <a:t>（</a:t>
            </a:r>
            <a:r>
              <a:rPr lang="en-US" altLang="zh-CN" dirty="0" smtClean="0">
                <a:latin typeface="Adobe 仿宋 Std R" pitchFamily="18" charset="-122"/>
                <a:ea typeface="Adobe 仿宋 Std R" pitchFamily="18" charset="-122"/>
              </a:rPr>
              <a:t>Walter Chrysler</a:t>
            </a:r>
            <a:r>
              <a:rPr lang="zh-CN" altLang="en-US" dirty="0" smtClean="0">
                <a:latin typeface="Adobe 仿宋 Std R" pitchFamily="18" charset="-122"/>
                <a:ea typeface="Adobe 仿宋 Std R" pitchFamily="18" charset="-122"/>
              </a:rPr>
              <a:t>）对自己一生的评价，而正是凭借美国工人一样的探索与执着的精神，沃尔特</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克莱斯勒才最终成立了自己的公司。</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54274" name="Picture 2" descr="http://news.xinhuanet.com/auto/2013-06/08/124830894_41n.jpg"/>
          <p:cNvPicPr>
            <a:picLocks noChangeAspect="1" noChangeArrowheads="1"/>
          </p:cNvPicPr>
          <p:nvPr/>
        </p:nvPicPr>
        <p:blipFill>
          <a:blip r:embed="rId2" cstate="print"/>
          <a:srcRect/>
          <a:stretch>
            <a:fillRect/>
          </a:stretch>
        </p:blipFill>
        <p:spPr bwMode="auto">
          <a:xfrm>
            <a:off x="2699792" y="1196752"/>
            <a:ext cx="6240694" cy="4680520"/>
          </a:xfrm>
          <a:prstGeom prst="rect">
            <a:avLst/>
          </a:prstGeom>
          <a:noFill/>
        </p:spPr>
      </p:pic>
      <p:sp>
        <p:nvSpPr>
          <p:cNvPr id="9" name="矩形 8"/>
          <p:cNvSpPr/>
          <p:nvPr/>
        </p:nvSpPr>
        <p:spPr>
          <a:xfrm>
            <a:off x="251520" y="1412776"/>
            <a:ext cx="2448272" cy="4401205"/>
          </a:xfrm>
          <a:prstGeom prst="rect">
            <a:avLst/>
          </a:prstGeom>
        </p:spPr>
        <p:txBody>
          <a:bodyPr wrap="square">
            <a:spAutoFit/>
          </a:bodyPr>
          <a:lstStyle/>
          <a:p>
            <a:r>
              <a:rPr lang="zh-CN" altLang="en-US" dirty="0" smtClean="0">
                <a:latin typeface="Adobe 仿宋 Std R" pitchFamily="18" charset="-122"/>
                <a:ea typeface="Adobe 仿宋 Std R" pitchFamily="18" charset="-122"/>
              </a:rPr>
              <a:t>时年</a:t>
            </a:r>
            <a:r>
              <a:rPr lang="en-US" altLang="zh-CN" dirty="0" smtClean="0">
                <a:latin typeface="Adobe 仿宋 Std R" pitchFamily="18" charset="-122"/>
                <a:ea typeface="Adobe 仿宋 Std R" pitchFamily="18" charset="-122"/>
              </a:rPr>
              <a:t>33</a:t>
            </a:r>
            <a:r>
              <a:rPr lang="zh-CN" altLang="en-US" dirty="0" smtClean="0">
                <a:latin typeface="Adobe 仿宋 Std R" pitchFamily="18" charset="-122"/>
                <a:ea typeface="Adobe 仿宋 Std R" pitchFamily="18" charset="-122"/>
              </a:rPr>
              <a:t>岁的他管理着一万名雇员，是当时该职位上最年轻的领导人，而不断进去的精神促使克莱斯勒没有就 此止步，凭借敏锐的观察力他发现了汽车产业中蕴藏的巨大机遇，决定进入汽车行业，并花巨资购买汽车进行全部拆分，进行详细的研究。</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news.xinhuanet.com/auto/2013-06/08/124830894_61n.jpg"/>
          <p:cNvPicPr>
            <a:picLocks noChangeAspect="1" noChangeArrowheads="1"/>
          </p:cNvPicPr>
          <p:nvPr/>
        </p:nvPicPr>
        <p:blipFill>
          <a:blip r:embed="rId2" cstate="print"/>
          <a:srcRect/>
          <a:stretch>
            <a:fillRect/>
          </a:stretch>
        </p:blipFill>
        <p:spPr bwMode="auto">
          <a:xfrm>
            <a:off x="707571" y="764704"/>
            <a:ext cx="7608845" cy="5706634"/>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a:effectLst>
                  <a:outerShdw blurRad="38100" dist="38100" dir="2700000" algn="tl">
                    <a:srgbClr val="000000">
                      <a:alpha val="43137"/>
                    </a:srgbClr>
                  </a:outerShdw>
                </a:effectLst>
                <a:latin typeface="Adobe 仿宋 Std R" pitchFamily="18" charset="-122"/>
                <a:ea typeface="Adobe 仿宋 Std R" pitchFamily="18" charset="-122"/>
              </a:rPr>
              <a:t>案例</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二 五五法</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grpSp>
        <p:nvGrpSpPr>
          <p:cNvPr id="9" name="Group 8"/>
          <p:cNvGrpSpPr>
            <a:grpSpLocks/>
          </p:cNvGrpSpPr>
          <p:nvPr/>
        </p:nvGrpSpPr>
        <p:grpSpPr bwMode="auto">
          <a:xfrm>
            <a:off x="1764110" y="2133302"/>
            <a:ext cx="4752975" cy="3671888"/>
            <a:chOff x="1383" y="1480"/>
            <a:chExt cx="2994" cy="2313"/>
          </a:xfrm>
        </p:grpSpPr>
        <p:sp>
          <p:nvSpPr>
            <p:cNvPr id="11" name="Freeform 6"/>
            <p:cNvSpPr>
              <a:spLocks/>
            </p:cNvSpPr>
            <p:nvPr/>
          </p:nvSpPr>
          <p:spPr bwMode="auto">
            <a:xfrm>
              <a:off x="1383" y="1480"/>
              <a:ext cx="1497" cy="2313"/>
            </a:xfrm>
            <a:custGeom>
              <a:avLst/>
              <a:gdLst/>
              <a:ahLst/>
              <a:cxnLst>
                <a:cxn ang="0">
                  <a:pos x="0" y="2313"/>
                </a:cxn>
                <a:cxn ang="0">
                  <a:pos x="499" y="2086"/>
                </a:cxn>
                <a:cxn ang="0">
                  <a:pos x="817" y="1224"/>
                </a:cxn>
                <a:cxn ang="0">
                  <a:pos x="1134" y="226"/>
                </a:cxn>
                <a:cxn ang="0">
                  <a:pos x="1497" y="0"/>
                </a:cxn>
              </a:cxnLst>
              <a:rect l="0" t="0" r="r" b="b"/>
              <a:pathLst>
                <a:path w="1497" h="2313">
                  <a:moveTo>
                    <a:pt x="0" y="2313"/>
                  </a:moveTo>
                  <a:cubicBezTo>
                    <a:pt x="181" y="2290"/>
                    <a:pt x="363" y="2267"/>
                    <a:pt x="499" y="2086"/>
                  </a:cubicBezTo>
                  <a:cubicBezTo>
                    <a:pt x="635" y="1905"/>
                    <a:pt x="711" y="1534"/>
                    <a:pt x="817" y="1224"/>
                  </a:cubicBezTo>
                  <a:cubicBezTo>
                    <a:pt x="923" y="914"/>
                    <a:pt x="1021" y="430"/>
                    <a:pt x="1134" y="226"/>
                  </a:cubicBezTo>
                  <a:cubicBezTo>
                    <a:pt x="1247" y="22"/>
                    <a:pt x="1429" y="38"/>
                    <a:pt x="1497" y="0"/>
                  </a:cubicBezTo>
                </a:path>
              </a:pathLst>
            </a:custGeom>
            <a:ln>
              <a:headEnd/>
              <a:tailEnd/>
            </a:ln>
          </p:spPr>
          <p:style>
            <a:lnRef idx="3">
              <a:schemeClr val="accent4"/>
            </a:lnRef>
            <a:fillRef idx="0">
              <a:schemeClr val="accent4"/>
            </a:fillRef>
            <a:effectRef idx="2">
              <a:schemeClr val="accent4"/>
            </a:effectRef>
            <a:fontRef idx="minor">
              <a:schemeClr val="tx1"/>
            </a:fontRef>
          </p:style>
          <p:txBody>
            <a:bodyPr/>
            <a:lstStyle/>
            <a:p>
              <a:endParaRPr lang="zh-CN" altLang="en-US"/>
            </a:p>
          </p:txBody>
        </p:sp>
        <p:sp>
          <p:nvSpPr>
            <p:cNvPr id="12" name="Freeform 7"/>
            <p:cNvSpPr>
              <a:spLocks/>
            </p:cNvSpPr>
            <p:nvPr/>
          </p:nvSpPr>
          <p:spPr bwMode="auto">
            <a:xfrm flipH="1">
              <a:off x="2880" y="1480"/>
              <a:ext cx="1497" cy="2313"/>
            </a:xfrm>
            <a:custGeom>
              <a:avLst/>
              <a:gdLst/>
              <a:ahLst/>
              <a:cxnLst>
                <a:cxn ang="0">
                  <a:pos x="0" y="2313"/>
                </a:cxn>
                <a:cxn ang="0">
                  <a:pos x="499" y="2086"/>
                </a:cxn>
                <a:cxn ang="0">
                  <a:pos x="817" y="1224"/>
                </a:cxn>
                <a:cxn ang="0">
                  <a:pos x="1134" y="226"/>
                </a:cxn>
                <a:cxn ang="0">
                  <a:pos x="1497" y="0"/>
                </a:cxn>
              </a:cxnLst>
              <a:rect l="0" t="0" r="r" b="b"/>
              <a:pathLst>
                <a:path w="1497" h="2313">
                  <a:moveTo>
                    <a:pt x="0" y="2313"/>
                  </a:moveTo>
                  <a:cubicBezTo>
                    <a:pt x="181" y="2290"/>
                    <a:pt x="363" y="2267"/>
                    <a:pt x="499" y="2086"/>
                  </a:cubicBezTo>
                  <a:cubicBezTo>
                    <a:pt x="635" y="1905"/>
                    <a:pt x="711" y="1534"/>
                    <a:pt x="817" y="1224"/>
                  </a:cubicBezTo>
                  <a:cubicBezTo>
                    <a:pt x="923" y="914"/>
                    <a:pt x="1021" y="430"/>
                    <a:pt x="1134" y="226"/>
                  </a:cubicBezTo>
                  <a:cubicBezTo>
                    <a:pt x="1247" y="22"/>
                    <a:pt x="1429" y="38"/>
                    <a:pt x="1497" y="0"/>
                  </a:cubicBezTo>
                </a:path>
              </a:pathLst>
            </a:custGeom>
            <a:ln>
              <a:headEnd/>
              <a:tailEnd/>
            </a:ln>
          </p:spPr>
          <p:style>
            <a:lnRef idx="3">
              <a:schemeClr val="accent4"/>
            </a:lnRef>
            <a:fillRef idx="0">
              <a:schemeClr val="accent4"/>
            </a:fillRef>
            <a:effectRef idx="2">
              <a:schemeClr val="accent4"/>
            </a:effectRef>
            <a:fontRef idx="minor">
              <a:schemeClr val="tx1"/>
            </a:fontRef>
          </p:style>
          <p:txBody>
            <a:bodyPr/>
            <a:lstStyle/>
            <a:p>
              <a:endParaRPr lang="zh-CN" altLang="en-US"/>
            </a:p>
          </p:txBody>
        </p:sp>
      </p:grpSp>
      <p:sp>
        <p:nvSpPr>
          <p:cNvPr id="13" name="Freeform 9"/>
          <p:cNvSpPr>
            <a:spLocks/>
          </p:cNvSpPr>
          <p:nvPr/>
        </p:nvSpPr>
        <p:spPr bwMode="auto">
          <a:xfrm>
            <a:off x="1587897" y="2447627"/>
            <a:ext cx="4584700" cy="346075"/>
          </a:xfrm>
          <a:custGeom>
            <a:avLst/>
            <a:gdLst/>
            <a:ahLst/>
            <a:cxnLst>
              <a:cxn ang="0">
                <a:pos x="0" y="186"/>
              </a:cxn>
              <a:cxn ang="0">
                <a:pos x="320" y="178"/>
              </a:cxn>
              <a:cxn ang="0">
                <a:pos x="624" y="50"/>
              </a:cxn>
              <a:cxn ang="0">
                <a:pos x="744" y="58"/>
              </a:cxn>
              <a:cxn ang="0">
                <a:pos x="792" y="82"/>
              </a:cxn>
              <a:cxn ang="0">
                <a:pos x="824" y="130"/>
              </a:cxn>
              <a:cxn ang="0">
                <a:pos x="872" y="162"/>
              </a:cxn>
              <a:cxn ang="0">
                <a:pos x="992" y="178"/>
              </a:cxn>
              <a:cxn ang="0">
                <a:pos x="1304" y="122"/>
              </a:cxn>
              <a:cxn ang="0">
                <a:pos x="1328" y="74"/>
              </a:cxn>
              <a:cxn ang="0">
                <a:pos x="1440" y="42"/>
              </a:cxn>
              <a:cxn ang="0">
                <a:pos x="1536" y="50"/>
              </a:cxn>
              <a:cxn ang="0">
                <a:pos x="1696" y="138"/>
              </a:cxn>
              <a:cxn ang="0">
                <a:pos x="1752" y="202"/>
              </a:cxn>
              <a:cxn ang="0">
                <a:pos x="1800" y="218"/>
              </a:cxn>
              <a:cxn ang="0">
                <a:pos x="1936" y="210"/>
              </a:cxn>
              <a:cxn ang="0">
                <a:pos x="1960" y="202"/>
              </a:cxn>
              <a:cxn ang="0">
                <a:pos x="1968" y="178"/>
              </a:cxn>
              <a:cxn ang="0">
                <a:pos x="1992" y="162"/>
              </a:cxn>
              <a:cxn ang="0">
                <a:pos x="2064" y="106"/>
              </a:cxn>
              <a:cxn ang="0">
                <a:pos x="2088" y="90"/>
              </a:cxn>
              <a:cxn ang="0">
                <a:pos x="2344" y="74"/>
              </a:cxn>
              <a:cxn ang="0">
                <a:pos x="2488" y="130"/>
              </a:cxn>
              <a:cxn ang="0">
                <a:pos x="2680" y="178"/>
              </a:cxn>
              <a:cxn ang="0">
                <a:pos x="2824" y="178"/>
              </a:cxn>
              <a:cxn ang="0">
                <a:pos x="2888" y="170"/>
              </a:cxn>
            </a:cxnLst>
            <a:rect l="0" t="0" r="r" b="b"/>
            <a:pathLst>
              <a:path w="2888" h="218">
                <a:moveTo>
                  <a:pt x="0" y="186"/>
                </a:moveTo>
                <a:cubicBezTo>
                  <a:pt x="107" y="183"/>
                  <a:pt x="213" y="183"/>
                  <a:pt x="320" y="178"/>
                </a:cubicBezTo>
                <a:cubicBezTo>
                  <a:pt x="427" y="173"/>
                  <a:pt x="513" y="66"/>
                  <a:pt x="624" y="50"/>
                </a:cubicBezTo>
                <a:cubicBezTo>
                  <a:pt x="663" y="37"/>
                  <a:pt x="704" y="52"/>
                  <a:pt x="744" y="58"/>
                </a:cubicBezTo>
                <a:cubicBezTo>
                  <a:pt x="761" y="64"/>
                  <a:pt x="779" y="67"/>
                  <a:pt x="792" y="82"/>
                </a:cubicBezTo>
                <a:cubicBezTo>
                  <a:pt x="805" y="96"/>
                  <a:pt x="808" y="119"/>
                  <a:pt x="824" y="130"/>
                </a:cubicBezTo>
                <a:cubicBezTo>
                  <a:pt x="840" y="141"/>
                  <a:pt x="856" y="151"/>
                  <a:pt x="872" y="162"/>
                </a:cubicBezTo>
                <a:cubicBezTo>
                  <a:pt x="906" y="184"/>
                  <a:pt x="952" y="174"/>
                  <a:pt x="992" y="178"/>
                </a:cubicBezTo>
                <a:cubicBezTo>
                  <a:pt x="1086" y="171"/>
                  <a:pt x="1221" y="177"/>
                  <a:pt x="1304" y="122"/>
                </a:cubicBezTo>
                <a:cubicBezTo>
                  <a:pt x="1309" y="106"/>
                  <a:pt x="1314" y="85"/>
                  <a:pt x="1328" y="74"/>
                </a:cubicBezTo>
                <a:cubicBezTo>
                  <a:pt x="1345" y="61"/>
                  <a:pt x="1417" y="48"/>
                  <a:pt x="1440" y="42"/>
                </a:cubicBezTo>
                <a:cubicBezTo>
                  <a:pt x="1472" y="45"/>
                  <a:pt x="1504" y="46"/>
                  <a:pt x="1536" y="50"/>
                </a:cubicBezTo>
                <a:cubicBezTo>
                  <a:pt x="1576" y="55"/>
                  <a:pt x="1660" y="114"/>
                  <a:pt x="1696" y="138"/>
                </a:cubicBezTo>
                <a:cubicBezTo>
                  <a:pt x="1716" y="169"/>
                  <a:pt x="1720" y="188"/>
                  <a:pt x="1752" y="202"/>
                </a:cubicBezTo>
                <a:cubicBezTo>
                  <a:pt x="1767" y="209"/>
                  <a:pt x="1800" y="218"/>
                  <a:pt x="1800" y="218"/>
                </a:cubicBezTo>
                <a:cubicBezTo>
                  <a:pt x="1845" y="215"/>
                  <a:pt x="1891" y="215"/>
                  <a:pt x="1936" y="210"/>
                </a:cubicBezTo>
                <a:cubicBezTo>
                  <a:pt x="1944" y="209"/>
                  <a:pt x="1954" y="208"/>
                  <a:pt x="1960" y="202"/>
                </a:cubicBezTo>
                <a:cubicBezTo>
                  <a:pt x="1966" y="196"/>
                  <a:pt x="1963" y="185"/>
                  <a:pt x="1968" y="178"/>
                </a:cubicBezTo>
                <a:cubicBezTo>
                  <a:pt x="1974" y="170"/>
                  <a:pt x="1985" y="168"/>
                  <a:pt x="1992" y="162"/>
                </a:cubicBezTo>
                <a:cubicBezTo>
                  <a:pt x="2067" y="99"/>
                  <a:pt x="1943" y="187"/>
                  <a:pt x="2064" y="106"/>
                </a:cubicBezTo>
                <a:cubicBezTo>
                  <a:pt x="2072" y="101"/>
                  <a:pt x="2088" y="90"/>
                  <a:pt x="2088" y="90"/>
                </a:cubicBezTo>
                <a:cubicBezTo>
                  <a:pt x="2148" y="0"/>
                  <a:pt x="2098" y="60"/>
                  <a:pt x="2344" y="74"/>
                </a:cubicBezTo>
                <a:cubicBezTo>
                  <a:pt x="2398" y="77"/>
                  <a:pt x="2439" y="114"/>
                  <a:pt x="2488" y="130"/>
                </a:cubicBezTo>
                <a:cubicBezTo>
                  <a:pt x="2552" y="151"/>
                  <a:pt x="2613" y="168"/>
                  <a:pt x="2680" y="178"/>
                </a:cubicBezTo>
                <a:cubicBezTo>
                  <a:pt x="2741" y="198"/>
                  <a:pt x="2702" y="189"/>
                  <a:pt x="2824" y="178"/>
                </a:cubicBezTo>
                <a:cubicBezTo>
                  <a:pt x="2845" y="176"/>
                  <a:pt x="2888" y="170"/>
                  <a:pt x="2888" y="170"/>
                </a:cubicBezTo>
              </a:path>
            </a:pathLst>
          </a:custGeom>
          <a:noFill/>
          <a:ln w="9525" cmpd="sng">
            <a:noFill/>
            <a:round/>
            <a:headEnd/>
            <a:tailEnd/>
          </a:ln>
          <a:effectLst>
            <a:prstShdw prst="shdw17" dist="17961" dir="2700000">
              <a:schemeClr val="accent1">
                <a:gamma/>
                <a:shade val="60000"/>
                <a:invGamma/>
              </a:schemeClr>
            </a:prstShdw>
          </a:effectLst>
        </p:spPr>
        <p:txBody>
          <a:bodyPr/>
          <a:lstStyle/>
          <a:p>
            <a:endParaRPr lang="zh-CN" altLang="en-US"/>
          </a:p>
        </p:txBody>
      </p:sp>
      <p:sp>
        <p:nvSpPr>
          <p:cNvPr id="14" name="Freeform 10"/>
          <p:cNvSpPr>
            <a:spLocks/>
          </p:cNvSpPr>
          <p:nvPr/>
        </p:nvSpPr>
        <p:spPr bwMode="auto">
          <a:xfrm>
            <a:off x="1619647" y="2553990"/>
            <a:ext cx="4968875" cy="298450"/>
          </a:xfrm>
          <a:custGeom>
            <a:avLst/>
            <a:gdLst/>
            <a:ahLst/>
            <a:cxnLst>
              <a:cxn ang="0">
                <a:pos x="0" y="143"/>
              </a:cxn>
              <a:cxn ang="0">
                <a:pos x="182" y="52"/>
              </a:cxn>
              <a:cxn ang="0">
                <a:pos x="454" y="143"/>
              </a:cxn>
              <a:cxn ang="0">
                <a:pos x="771" y="52"/>
              </a:cxn>
              <a:cxn ang="0">
                <a:pos x="1134" y="188"/>
              </a:cxn>
              <a:cxn ang="0">
                <a:pos x="1497" y="52"/>
              </a:cxn>
              <a:cxn ang="0">
                <a:pos x="1815" y="143"/>
              </a:cxn>
              <a:cxn ang="0">
                <a:pos x="2132" y="52"/>
              </a:cxn>
              <a:cxn ang="0">
                <a:pos x="2450" y="143"/>
              </a:cxn>
              <a:cxn ang="0">
                <a:pos x="2812" y="7"/>
              </a:cxn>
              <a:cxn ang="0">
                <a:pos x="3130" y="98"/>
              </a:cxn>
            </a:cxnLst>
            <a:rect l="0" t="0" r="r" b="b"/>
            <a:pathLst>
              <a:path w="3130" h="188">
                <a:moveTo>
                  <a:pt x="0" y="143"/>
                </a:moveTo>
                <a:cubicBezTo>
                  <a:pt x="53" y="97"/>
                  <a:pt x="106" y="52"/>
                  <a:pt x="182" y="52"/>
                </a:cubicBezTo>
                <a:cubicBezTo>
                  <a:pt x="258" y="52"/>
                  <a:pt x="356" y="143"/>
                  <a:pt x="454" y="143"/>
                </a:cubicBezTo>
                <a:cubicBezTo>
                  <a:pt x="552" y="143"/>
                  <a:pt x="658" y="45"/>
                  <a:pt x="771" y="52"/>
                </a:cubicBezTo>
                <a:cubicBezTo>
                  <a:pt x="884" y="59"/>
                  <a:pt x="1013" y="188"/>
                  <a:pt x="1134" y="188"/>
                </a:cubicBezTo>
                <a:cubicBezTo>
                  <a:pt x="1255" y="188"/>
                  <a:pt x="1384" y="59"/>
                  <a:pt x="1497" y="52"/>
                </a:cubicBezTo>
                <a:cubicBezTo>
                  <a:pt x="1610" y="45"/>
                  <a:pt x="1709" y="143"/>
                  <a:pt x="1815" y="143"/>
                </a:cubicBezTo>
                <a:cubicBezTo>
                  <a:pt x="1921" y="143"/>
                  <a:pt x="2026" y="52"/>
                  <a:pt x="2132" y="52"/>
                </a:cubicBezTo>
                <a:cubicBezTo>
                  <a:pt x="2238" y="52"/>
                  <a:pt x="2337" y="150"/>
                  <a:pt x="2450" y="143"/>
                </a:cubicBezTo>
                <a:cubicBezTo>
                  <a:pt x="2563" y="136"/>
                  <a:pt x="2699" y="14"/>
                  <a:pt x="2812" y="7"/>
                </a:cubicBezTo>
                <a:cubicBezTo>
                  <a:pt x="2925" y="0"/>
                  <a:pt x="3027" y="49"/>
                  <a:pt x="3130" y="98"/>
                </a:cubicBezTo>
              </a:path>
            </a:pathLst>
          </a:custGeom>
          <a:noFill/>
          <a:ln w="28575" cmpd="sng">
            <a:solidFill>
              <a:schemeClr val="tx2"/>
            </a:solidFill>
            <a:round/>
            <a:headEnd/>
            <a:tailEnd/>
          </a:ln>
          <a:effectLst/>
        </p:spPr>
        <p:txBody>
          <a:bodyPr/>
          <a:lstStyle/>
          <a:p>
            <a:endParaRPr lang="zh-CN" altLang="en-US"/>
          </a:p>
        </p:txBody>
      </p:sp>
      <p:sp>
        <p:nvSpPr>
          <p:cNvPr id="15" name="Text Box 11"/>
          <p:cNvSpPr txBox="1">
            <a:spLocks noChangeArrowheads="1"/>
          </p:cNvSpPr>
          <p:nvPr/>
        </p:nvSpPr>
        <p:spPr bwMode="auto">
          <a:xfrm>
            <a:off x="1923579" y="1991618"/>
            <a:ext cx="816249"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2400" b="1">
                <a:solidFill>
                  <a:schemeClr val="tx2"/>
                </a:solidFill>
                <a:latin typeface="Adobe 仿宋 Std R" pitchFamily="18" charset="-122"/>
                <a:ea typeface="Adobe 仿宋 Std R" pitchFamily="18" charset="-122"/>
              </a:rPr>
              <a:t>现在</a:t>
            </a:r>
          </a:p>
        </p:txBody>
      </p:sp>
      <p:sp>
        <p:nvSpPr>
          <p:cNvPr id="16" name="Text Box 12"/>
          <p:cNvSpPr txBox="1">
            <a:spLocks noChangeArrowheads="1"/>
          </p:cNvSpPr>
          <p:nvPr/>
        </p:nvSpPr>
        <p:spPr bwMode="auto">
          <a:xfrm>
            <a:off x="5115944" y="2290465"/>
            <a:ext cx="659156"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问题</a:t>
            </a:r>
          </a:p>
        </p:txBody>
      </p:sp>
      <p:sp>
        <p:nvSpPr>
          <p:cNvPr id="17" name="Text Box 13"/>
          <p:cNvSpPr txBox="1">
            <a:spLocks noChangeArrowheads="1"/>
          </p:cNvSpPr>
          <p:nvPr/>
        </p:nvSpPr>
        <p:spPr bwMode="auto">
          <a:xfrm>
            <a:off x="6326500" y="2290465"/>
            <a:ext cx="1133645"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紧急处理</a:t>
            </a:r>
          </a:p>
        </p:txBody>
      </p:sp>
      <p:sp>
        <p:nvSpPr>
          <p:cNvPr id="18" name="Text Box 14"/>
          <p:cNvSpPr txBox="1">
            <a:spLocks noChangeArrowheads="1"/>
          </p:cNvSpPr>
          <p:nvPr/>
        </p:nvSpPr>
        <p:spPr bwMode="auto">
          <a:xfrm>
            <a:off x="6444208" y="1268760"/>
            <a:ext cx="1598515"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2400" b="1" dirty="0">
                <a:solidFill>
                  <a:schemeClr val="tx2"/>
                </a:solidFill>
                <a:latin typeface="Adobe 仿宋 Std R" pitchFamily="18" charset="-122"/>
                <a:ea typeface="Adobe 仿宋 Std R" pitchFamily="18" charset="-122"/>
              </a:rPr>
              <a:t>测量</a:t>
            </a:r>
            <a:r>
              <a:rPr lang="en-US" altLang="zh-CN" sz="2400" b="1" dirty="0">
                <a:solidFill>
                  <a:schemeClr val="tx2"/>
                </a:solidFill>
                <a:latin typeface="Adobe 仿宋 Std R" pitchFamily="18" charset="-122"/>
                <a:ea typeface="Adobe 仿宋 Std R" pitchFamily="18" charset="-122"/>
              </a:rPr>
              <a:t>/</a:t>
            </a:r>
            <a:r>
              <a:rPr lang="zh-CN" altLang="en-US" sz="2400" b="1" dirty="0">
                <a:solidFill>
                  <a:schemeClr val="tx2"/>
                </a:solidFill>
                <a:latin typeface="Adobe 仿宋 Std R" pitchFamily="18" charset="-122"/>
                <a:ea typeface="Adobe 仿宋 Std R" pitchFamily="18" charset="-122"/>
              </a:rPr>
              <a:t>观察</a:t>
            </a:r>
          </a:p>
        </p:txBody>
      </p:sp>
      <p:sp>
        <p:nvSpPr>
          <p:cNvPr id="19" name="Text Box 15"/>
          <p:cNvSpPr txBox="1">
            <a:spLocks noChangeArrowheads="1"/>
          </p:cNvSpPr>
          <p:nvPr/>
        </p:nvSpPr>
        <p:spPr bwMode="auto">
          <a:xfrm>
            <a:off x="2987824" y="1772816"/>
            <a:ext cx="659155"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b="1" dirty="0">
                <a:solidFill>
                  <a:srgbClr val="FF3300"/>
                </a:solidFill>
                <a:latin typeface="Adobe 仿宋 Std R" pitchFamily="18" charset="-122"/>
                <a:ea typeface="Adobe 仿宋 Std R" pitchFamily="18" charset="-122"/>
              </a:rPr>
              <a:t>现象</a:t>
            </a:r>
          </a:p>
        </p:txBody>
      </p:sp>
      <p:sp>
        <p:nvSpPr>
          <p:cNvPr id="20" name="Oval 16"/>
          <p:cNvSpPr>
            <a:spLocks noChangeArrowheads="1"/>
          </p:cNvSpPr>
          <p:nvPr/>
        </p:nvSpPr>
        <p:spPr bwMode="auto">
          <a:xfrm>
            <a:off x="3419872" y="1988840"/>
            <a:ext cx="1441450" cy="936625"/>
          </a:xfrm>
          <a:prstGeom prst="ellipse">
            <a:avLst/>
          </a:prstGeom>
          <a:noFill/>
          <a:ln w="28575">
            <a:solidFill>
              <a:srgbClr val="FF3300"/>
            </a:solidFill>
            <a:round/>
            <a:headEnd/>
            <a:tailEnd/>
          </a:ln>
          <a:effectLst/>
        </p:spPr>
        <p:txBody>
          <a:bodyPr wrap="none" anchor="ctr"/>
          <a:lstStyle/>
          <a:p>
            <a:endParaRPr lang="zh-CN" altLang="en-US"/>
          </a:p>
        </p:txBody>
      </p:sp>
      <p:sp>
        <p:nvSpPr>
          <p:cNvPr id="21" name="Text Box 17"/>
          <p:cNvSpPr txBox="1">
            <a:spLocks noChangeArrowheads="1"/>
          </p:cNvSpPr>
          <p:nvPr/>
        </p:nvSpPr>
        <p:spPr bwMode="auto">
          <a:xfrm>
            <a:off x="3904060" y="2122190"/>
            <a:ext cx="450850" cy="3048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400" b="1">
                <a:solidFill>
                  <a:srgbClr val="FF3300"/>
                </a:solidFill>
                <a:latin typeface="仿宋" pitchFamily="49" charset="-122"/>
                <a:ea typeface="仿宋" pitchFamily="49" charset="-122"/>
              </a:rPr>
              <a:t>why</a:t>
            </a:r>
          </a:p>
        </p:txBody>
      </p:sp>
      <p:sp>
        <p:nvSpPr>
          <p:cNvPr id="22" name="Oval 18"/>
          <p:cNvSpPr>
            <a:spLocks noChangeArrowheads="1"/>
          </p:cNvSpPr>
          <p:nvPr/>
        </p:nvSpPr>
        <p:spPr bwMode="auto">
          <a:xfrm>
            <a:off x="3672285" y="2996902"/>
            <a:ext cx="936625" cy="215900"/>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3" name="Oval 19"/>
          <p:cNvSpPr>
            <a:spLocks noChangeArrowheads="1"/>
          </p:cNvSpPr>
          <p:nvPr/>
        </p:nvSpPr>
        <p:spPr bwMode="auto">
          <a:xfrm>
            <a:off x="3527822" y="3501727"/>
            <a:ext cx="1223963" cy="358775"/>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4" name="Oval 20"/>
          <p:cNvSpPr>
            <a:spLocks noChangeArrowheads="1"/>
          </p:cNvSpPr>
          <p:nvPr/>
        </p:nvSpPr>
        <p:spPr bwMode="auto">
          <a:xfrm>
            <a:off x="3456385" y="4178002"/>
            <a:ext cx="1368425" cy="360363"/>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5" name="Oval 21"/>
          <p:cNvSpPr>
            <a:spLocks noChangeArrowheads="1"/>
          </p:cNvSpPr>
          <p:nvPr/>
        </p:nvSpPr>
        <p:spPr bwMode="auto">
          <a:xfrm>
            <a:off x="3311922" y="4825702"/>
            <a:ext cx="1657350" cy="360363"/>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6" name="Oval 22"/>
          <p:cNvSpPr>
            <a:spLocks noChangeArrowheads="1"/>
          </p:cNvSpPr>
          <p:nvPr/>
        </p:nvSpPr>
        <p:spPr bwMode="auto">
          <a:xfrm>
            <a:off x="2988072" y="5474990"/>
            <a:ext cx="2305050" cy="360362"/>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7" name="Text Box 23"/>
          <p:cNvSpPr txBox="1">
            <a:spLocks noChangeArrowheads="1"/>
          </p:cNvSpPr>
          <p:nvPr/>
        </p:nvSpPr>
        <p:spPr bwMode="auto">
          <a:xfrm>
            <a:off x="3896122" y="2952452"/>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28" name="Text Box 24"/>
          <p:cNvSpPr txBox="1">
            <a:spLocks noChangeArrowheads="1"/>
          </p:cNvSpPr>
          <p:nvPr/>
        </p:nvSpPr>
        <p:spPr bwMode="auto">
          <a:xfrm>
            <a:off x="3896122" y="3573165"/>
            <a:ext cx="488950" cy="274637"/>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29" name="Text Box 25"/>
          <p:cNvSpPr txBox="1">
            <a:spLocks noChangeArrowheads="1"/>
          </p:cNvSpPr>
          <p:nvPr/>
        </p:nvSpPr>
        <p:spPr bwMode="auto">
          <a:xfrm>
            <a:off x="3896122" y="4178002"/>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30" name="Text Box 26"/>
          <p:cNvSpPr txBox="1">
            <a:spLocks noChangeArrowheads="1"/>
          </p:cNvSpPr>
          <p:nvPr/>
        </p:nvSpPr>
        <p:spPr bwMode="auto">
          <a:xfrm>
            <a:off x="3896122" y="4898727"/>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31" name="Text Box 27"/>
          <p:cNvSpPr txBox="1">
            <a:spLocks noChangeArrowheads="1"/>
          </p:cNvSpPr>
          <p:nvPr/>
        </p:nvSpPr>
        <p:spPr bwMode="auto">
          <a:xfrm>
            <a:off x="3896122" y="5546427"/>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32" name="Line 28"/>
          <p:cNvSpPr>
            <a:spLocks noChangeShapeType="1"/>
          </p:cNvSpPr>
          <p:nvPr/>
        </p:nvSpPr>
        <p:spPr bwMode="auto">
          <a:xfrm>
            <a:off x="4140597" y="2492077"/>
            <a:ext cx="0" cy="433388"/>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3" name="Line 29"/>
          <p:cNvSpPr>
            <a:spLocks noChangeShapeType="1"/>
          </p:cNvSpPr>
          <p:nvPr/>
        </p:nvSpPr>
        <p:spPr bwMode="auto">
          <a:xfrm>
            <a:off x="3924697" y="3141365"/>
            <a:ext cx="0" cy="576262"/>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4" name="Line 30"/>
          <p:cNvSpPr>
            <a:spLocks noChangeShapeType="1"/>
          </p:cNvSpPr>
          <p:nvPr/>
        </p:nvSpPr>
        <p:spPr bwMode="auto">
          <a:xfrm>
            <a:off x="4427935" y="3716040"/>
            <a:ext cx="0" cy="649287"/>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5" name="Line 31"/>
          <p:cNvSpPr>
            <a:spLocks noChangeShapeType="1"/>
          </p:cNvSpPr>
          <p:nvPr/>
        </p:nvSpPr>
        <p:spPr bwMode="auto">
          <a:xfrm>
            <a:off x="3853260" y="4393902"/>
            <a:ext cx="0" cy="649288"/>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6" name="Line 32"/>
          <p:cNvSpPr>
            <a:spLocks noChangeShapeType="1"/>
          </p:cNvSpPr>
          <p:nvPr/>
        </p:nvSpPr>
        <p:spPr bwMode="auto">
          <a:xfrm>
            <a:off x="4427935" y="5043190"/>
            <a:ext cx="0" cy="576262"/>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7" name="Text Box 33"/>
          <p:cNvSpPr txBox="1">
            <a:spLocks noChangeArrowheads="1"/>
          </p:cNvSpPr>
          <p:nvPr/>
        </p:nvSpPr>
        <p:spPr bwMode="auto">
          <a:xfrm>
            <a:off x="3708797" y="2890540"/>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38" name="Text Box 34"/>
          <p:cNvSpPr txBox="1">
            <a:spLocks noChangeArrowheads="1"/>
          </p:cNvSpPr>
          <p:nvPr/>
        </p:nvSpPr>
        <p:spPr bwMode="auto">
          <a:xfrm>
            <a:off x="4212035" y="3465215"/>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39" name="Text Box 35"/>
          <p:cNvSpPr txBox="1">
            <a:spLocks noChangeArrowheads="1"/>
          </p:cNvSpPr>
          <p:nvPr/>
        </p:nvSpPr>
        <p:spPr bwMode="auto">
          <a:xfrm>
            <a:off x="3635772" y="4141490"/>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40" name="Text Box 36"/>
          <p:cNvSpPr txBox="1">
            <a:spLocks noChangeArrowheads="1"/>
          </p:cNvSpPr>
          <p:nvPr/>
        </p:nvSpPr>
        <p:spPr bwMode="auto">
          <a:xfrm>
            <a:off x="4212035" y="4789190"/>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41" name="Line 37"/>
          <p:cNvSpPr>
            <a:spLocks noChangeShapeType="1"/>
          </p:cNvSpPr>
          <p:nvPr/>
        </p:nvSpPr>
        <p:spPr bwMode="auto">
          <a:xfrm flipV="1">
            <a:off x="3276997"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2" name="Line 42"/>
          <p:cNvSpPr>
            <a:spLocks noChangeShapeType="1"/>
          </p:cNvSpPr>
          <p:nvPr/>
        </p:nvSpPr>
        <p:spPr bwMode="auto">
          <a:xfrm flipV="1">
            <a:off x="3689747"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3" name="Line 43"/>
          <p:cNvSpPr>
            <a:spLocks noChangeShapeType="1"/>
          </p:cNvSpPr>
          <p:nvPr/>
        </p:nvSpPr>
        <p:spPr bwMode="auto">
          <a:xfrm flipV="1">
            <a:off x="4104085"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4" name="Line 44"/>
          <p:cNvSpPr>
            <a:spLocks noChangeShapeType="1"/>
          </p:cNvSpPr>
          <p:nvPr/>
        </p:nvSpPr>
        <p:spPr bwMode="auto">
          <a:xfrm flipV="1">
            <a:off x="4518422"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5" name="Line 45"/>
          <p:cNvSpPr>
            <a:spLocks noChangeShapeType="1"/>
          </p:cNvSpPr>
          <p:nvPr/>
        </p:nvSpPr>
        <p:spPr bwMode="auto">
          <a:xfrm flipV="1">
            <a:off x="4932760" y="5186065"/>
            <a:ext cx="0" cy="288925"/>
          </a:xfrm>
          <a:prstGeom prst="line">
            <a:avLst/>
          </a:prstGeom>
          <a:noFill/>
          <a:ln w="12700">
            <a:solidFill>
              <a:schemeClr val="tx1"/>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46" name="Line 46"/>
          <p:cNvSpPr>
            <a:spLocks noChangeShapeType="1"/>
          </p:cNvSpPr>
          <p:nvPr/>
        </p:nvSpPr>
        <p:spPr bwMode="auto">
          <a:xfrm flipV="1">
            <a:off x="3492897"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7" name="Line 47"/>
          <p:cNvSpPr>
            <a:spLocks noChangeShapeType="1"/>
          </p:cNvSpPr>
          <p:nvPr/>
        </p:nvSpPr>
        <p:spPr bwMode="auto">
          <a:xfrm flipV="1">
            <a:off x="3905647"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8" name="Line 48"/>
          <p:cNvSpPr>
            <a:spLocks noChangeShapeType="1"/>
          </p:cNvSpPr>
          <p:nvPr/>
        </p:nvSpPr>
        <p:spPr bwMode="auto">
          <a:xfrm flipV="1">
            <a:off x="4319985"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9" name="Line 49"/>
          <p:cNvSpPr>
            <a:spLocks noChangeShapeType="1"/>
          </p:cNvSpPr>
          <p:nvPr/>
        </p:nvSpPr>
        <p:spPr bwMode="auto">
          <a:xfrm flipV="1">
            <a:off x="4734322"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0" name="Line 50"/>
          <p:cNvSpPr>
            <a:spLocks noChangeShapeType="1"/>
          </p:cNvSpPr>
          <p:nvPr/>
        </p:nvSpPr>
        <p:spPr bwMode="auto">
          <a:xfrm flipV="1">
            <a:off x="3708797" y="38605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1" name="Line 51"/>
          <p:cNvSpPr>
            <a:spLocks noChangeShapeType="1"/>
          </p:cNvSpPr>
          <p:nvPr/>
        </p:nvSpPr>
        <p:spPr bwMode="auto">
          <a:xfrm flipV="1">
            <a:off x="4121547" y="38605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2" name="Line 52"/>
          <p:cNvSpPr>
            <a:spLocks noChangeShapeType="1"/>
          </p:cNvSpPr>
          <p:nvPr/>
        </p:nvSpPr>
        <p:spPr bwMode="auto">
          <a:xfrm flipV="1">
            <a:off x="4535885" y="38605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3" name="Line 53"/>
          <p:cNvSpPr>
            <a:spLocks noChangeShapeType="1"/>
          </p:cNvSpPr>
          <p:nvPr/>
        </p:nvSpPr>
        <p:spPr bwMode="auto">
          <a:xfrm flipV="1">
            <a:off x="3708797" y="32128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4" name="Line 54"/>
          <p:cNvSpPr>
            <a:spLocks noChangeShapeType="1"/>
          </p:cNvSpPr>
          <p:nvPr/>
        </p:nvSpPr>
        <p:spPr bwMode="auto">
          <a:xfrm flipV="1">
            <a:off x="4121547" y="32128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5" name="Line 55"/>
          <p:cNvSpPr>
            <a:spLocks noChangeShapeType="1"/>
          </p:cNvSpPr>
          <p:nvPr/>
        </p:nvSpPr>
        <p:spPr bwMode="auto">
          <a:xfrm flipV="1">
            <a:off x="4535885" y="32128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6" name="Line 56"/>
          <p:cNvSpPr>
            <a:spLocks noChangeShapeType="1"/>
          </p:cNvSpPr>
          <p:nvPr/>
        </p:nvSpPr>
        <p:spPr bwMode="auto">
          <a:xfrm flipV="1">
            <a:off x="3924697" y="25651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7" name="Line 57"/>
          <p:cNvSpPr>
            <a:spLocks noChangeShapeType="1"/>
          </p:cNvSpPr>
          <p:nvPr/>
        </p:nvSpPr>
        <p:spPr bwMode="auto">
          <a:xfrm flipV="1">
            <a:off x="4337447" y="25651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8" name="Text Box 58"/>
          <p:cNvSpPr txBox="1">
            <a:spLocks noChangeArrowheads="1"/>
          </p:cNvSpPr>
          <p:nvPr/>
        </p:nvSpPr>
        <p:spPr bwMode="auto">
          <a:xfrm>
            <a:off x="1907704" y="3140968"/>
            <a:ext cx="816249"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2400" b="1">
                <a:latin typeface="Adobe 仿宋 Std R" pitchFamily="18" charset="-122"/>
                <a:ea typeface="Adobe 仿宋 Std R" pitchFamily="18" charset="-122"/>
              </a:rPr>
              <a:t>过去</a:t>
            </a:r>
          </a:p>
        </p:txBody>
      </p:sp>
      <p:sp>
        <p:nvSpPr>
          <p:cNvPr id="60" name="Line 59"/>
          <p:cNvSpPr>
            <a:spLocks noChangeShapeType="1"/>
          </p:cNvSpPr>
          <p:nvPr/>
        </p:nvSpPr>
        <p:spPr bwMode="auto">
          <a:xfrm>
            <a:off x="4932760" y="2420640"/>
            <a:ext cx="287337"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61" name="Line 60"/>
          <p:cNvSpPr>
            <a:spLocks noChangeShapeType="1"/>
          </p:cNvSpPr>
          <p:nvPr/>
        </p:nvSpPr>
        <p:spPr bwMode="auto">
          <a:xfrm>
            <a:off x="5724922" y="2420640"/>
            <a:ext cx="720725"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62" name="Line 61"/>
          <p:cNvSpPr>
            <a:spLocks noChangeShapeType="1"/>
          </p:cNvSpPr>
          <p:nvPr/>
        </p:nvSpPr>
        <p:spPr bwMode="auto">
          <a:xfrm>
            <a:off x="4716860" y="3428702"/>
            <a:ext cx="2952750" cy="0"/>
          </a:xfrm>
          <a:prstGeom prst="line">
            <a:avLst/>
          </a:prstGeom>
          <a:noFill/>
          <a:ln w="19050" cap="rnd">
            <a:solidFill>
              <a:srgbClr val="D60093"/>
            </a:solidFill>
            <a:prstDash val="sysDot"/>
            <a:round/>
            <a:headEnd/>
            <a:tailEnd/>
          </a:ln>
          <a:effectLst/>
        </p:spPr>
        <p:txBody>
          <a:bodyPr/>
          <a:lstStyle/>
          <a:p>
            <a:endParaRPr lang="zh-CN" altLang="en-US"/>
          </a:p>
        </p:txBody>
      </p:sp>
      <p:sp>
        <p:nvSpPr>
          <p:cNvPr id="63" name="Line 63"/>
          <p:cNvSpPr>
            <a:spLocks noChangeShapeType="1"/>
          </p:cNvSpPr>
          <p:nvPr/>
        </p:nvSpPr>
        <p:spPr bwMode="auto">
          <a:xfrm>
            <a:off x="4861322" y="4652665"/>
            <a:ext cx="2952750" cy="0"/>
          </a:xfrm>
          <a:prstGeom prst="line">
            <a:avLst/>
          </a:prstGeom>
          <a:noFill/>
          <a:ln w="19050" cap="rnd">
            <a:solidFill>
              <a:srgbClr val="D60093"/>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64" name="Text Box 64"/>
          <p:cNvSpPr txBox="1">
            <a:spLocks noChangeArrowheads="1"/>
          </p:cNvSpPr>
          <p:nvPr/>
        </p:nvSpPr>
        <p:spPr bwMode="auto">
          <a:xfrm>
            <a:off x="4978713" y="2879427"/>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一次因</a:t>
            </a:r>
          </a:p>
          <a:p>
            <a:pPr algn="ctr"/>
            <a:r>
              <a:rPr lang="zh-CN" altLang="en-US" b="1">
                <a:latin typeface="Adobe 仿宋 Std R" pitchFamily="18" charset="-122"/>
                <a:ea typeface="Adobe 仿宋 Std R" pitchFamily="18" charset="-122"/>
              </a:rPr>
              <a:t>（近因）</a:t>
            </a:r>
          </a:p>
        </p:txBody>
      </p:sp>
      <p:sp>
        <p:nvSpPr>
          <p:cNvPr id="65" name="Text Box 65"/>
          <p:cNvSpPr txBox="1">
            <a:spLocks noChangeArrowheads="1"/>
          </p:cNvSpPr>
          <p:nvPr/>
        </p:nvSpPr>
        <p:spPr bwMode="auto">
          <a:xfrm>
            <a:off x="6345550" y="2879427"/>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治标对策</a:t>
            </a:r>
          </a:p>
          <a:p>
            <a:pPr algn="ctr"/>
            <a:r>
              <a:rPr lang="zh-CN" altLang="en-US" b="1">
                <a:latin typeface="Adobe 仿宋 Std R" pitchFamily="18" charset="-122"/>
                <a:ea typeface="Adobe 仿宋 Std R" pitchFamily="18" charset="-122"/>
              </a:rPr>
              <a:t>（暂时）</a:t>
            </a:r>
          </a:p>
        </p:txBody>
      </p:sp>
      <p:sp>
        <p:nvSpPr>
          <p:cNvPr id="66" name="Line 66"/>
          <p:cNvSpPr>
            <a:spLocks noChangeShapeType="1"/>
          </p:cNvSpPr>
          <p:nvPr/>
        </p:nvSpPr>
        <p:spPr bwMode="auto">
          <a:xfrm>
            <a:off x="4716860" y="3136602"/>
            <a:ext cx="503237" cy="0"/>
          </a:xfrm>
          <a:prstGeom prst="line">
            <a:avLst/>
          </a:prstGeom>
          <a:noFill/>
          <a:ln w="9525">
            <a:solidFill>
              <a:srgbClr val="FF3300"/>
            </a:solidFill>
            <a:round/>
            <a:headEnd/>
            <a:tailEnd type="triangle" w="med" len="med"/>
          </a:ln>
          <a:effectLst/>
        </p:spPr>
        <p:txBody>
          <a:bodyPr/>
          <a:lstStyle/>
          <a:p>
            <a:endParaRPr lang="zh-CN" altLang="en-US"/>
          </a:p>
        </p:txBody>
      </p:sp>
      <p:sp>
        <p:nvSpPr>
          <p:cNvPr id="67" name="Line 67"/>
          <p:cNvSpPr>
            <a:spLocks noChangeShapeType="1"/>
          </p:cNvSpPr>
          <p:nvPr/>
        </p:nvSpPr>
        <p:spPr bwMode="auto">
          <a:xfrm>
            <a:off x="5858272" y="3136602"/>
            <a:ext cx="720725"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68" name="Text Box 68"/>
          <p:cNvSpPr txBox="1">
            <a:spLocks noChangeArrowheads="1"/>
          </p:cNvSpPr>
          <p:nvPr/>
        </p:nvSpPr>
        <p:spPr bwMode="auto">
          <a:xfrm>
            <a:off x="6347138" y="3869467"/>
            <a:ext cx="1133645"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dirty="0">
                <a:latin typeface="Adobe 仿宋 Std R" pitchFamily="18" charset="-122"/>
                <a:ea typeface="Adobe 仿宋 Std R" pitchFamily="18" charset="-122"/>
              </a:rPr>
              <a:t>改善行动</a:t>
            </a:r>
          </a:p>
        </p:txBody>
      </p:sp>
      <p:sp>
        <p:nvSpPr>
          <p:cNvPr id="69" name="Text Box 69"/>
          <p:cNvSpPr txBox="1">
            <a:spLocks noChangeArrowheads="1"/>
          </p:cNvSpPr>
          <p:nvPr/>
        </p:nvSpPr>
        <p:spPr bwMode="auto">
          <a:xfrm>
            <a:off x="6260949" y="4283804"/>
            <a:ext cx="1721946"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dirty="0">
                <a:latin typeface="Adobe 仿宋 Std R" pitchFamily="18" charset="-122"/>
                <a:ea typeface="Adobe 仿宋 Std R" pitchFamily="18" charset="-122"/>
              </a:rPr>
              <a:t>防呆</a:t>
            </a:r>
            <a:r>
              <a:rPr lang="en-US" altLang="zh-CN" b="1" dirty="0">
                <a:latin typeface="Adobe 仿宋 Std R" pitchFamily="18" charset="-122"/>
                <a:ea typeface="Adobe 仿宋 Std R" pitchFamily="18" charset="-122"/>
              </a:rPr>
              <a:t>/</a:t>
            </a:r>
            <a:r>
              <a:rPr lang="zh-CN" altLang="en-US" b="1" dirty="0">
                <a:latin typeface="Adobe 仿宋 Std R" pitchFamily="18" charset="-122"/>
                <a:ea typeface="Adobe 仿宋 Std R" pitchFamily="18" charset="-122"/>
              </a:rPr>
              <a:t>防错设计</a:t>
            </a:r>
          </a:p>
        </p:txBody>
      </p:sp>
      <p:sp>
        <p:nvSpPr>
          <p:cNvPr id="70" name="Text Box 70"/>
          <p:cNvSpPr txBox="1">
            <a:spLocks noChangeArrowheads="1"/>
          </p:cNvSpPr>
          <p:nvPr/>
        </p:nvSpPr>
        <p:spPr bwMode="auto">
          <a:xfrm>
            <a:off x="5885175" y="5173365"/>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en-US" altLang="zh-CN" b="1">
                <a:latin typeface="Adobe 仿宋 Std R" pitchFamily="18" charset="-122"/>
                <a:ea typeface="Adobe 仿宋 Std R" pitchFamily="18" charset="-122"/>
              </a:rPr>
              <a:t>n</a:t>
            </a:r>
            <a:r>
              <a:rPr lang="zh-CN" altLang="en-US" b="1">
                <a:latin typeface="Adobe 仿宋 Std R" pitchFamily="18" charset="-122"/>
                <a:ea typeface="Adobe 仿宋 Std R" pitchFamily="18" charset="-122"/>
              </a:rPr>
              <a:t>次因</a:t>
            </a:r>
          </a:p>
          <a:p>
            <a:pPr algn="ctr"/>
            <a:r>
              <a:rPr lang="zh-CN" altLang="en-US" b="1">
                <a:latin typeface="Adobe 仿宋 Std R" pitchFamily="18" charset="-122"/>
                <a:ea typeface="Adobe 仿宋 Std R" pitchFamily="18" charset="-122"/>
              </a:rPr>
              <a:t>（远因）</a:t>
            </a:r>
          </a:p>
        </p:txBody>
      </p:sp>
      <p:sp>
        <p:nvSpPr>
          <p:cNvPr id="71" name="Text Box 71"/>
          <p:cNvSpPr txBox="1">
            <a:spLocks noChangeArrowheads="1"/>
          </p:cNvSpPr>
          <p:nvPr/>
        </p:nvSpPr>
        <p:spPr bwMode="auto">
          <a:xfrm>
            <a:off x="6923400" y="5184477"/>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治本对策</a:t>
            </a:r>
          </a:p>
          <a:p>
            <a:pPr algn="ctr"/>
            <a:r>
              <a:rPr lang="zh-CN" altLang="en-US" b="1">
                <a:latin typeface="Adobe 仿宋 Std R" pitchFamily="18" charset="-122"/>
                <a:ea typeface="Adobe 仿宋 Std R" pitchFamily="18" charset="-122"/>
              </a:rPr>
              <a:t>（永久）</a:t>
            </a:r>
          </a:p>
        </p:txBody>
      </p:sp>
      <p:sp>
        <p:nvSpPr>
          <p:cNvPr id="72" name="Line 72"/>
          <p:cNvSpPr>
            <a:spLocks noChangeShapeType="1"/>
          </p:cNvSpPr>
          <p:nvPr/>
        </p:nvSpPr>
        <p:spPr bwMode="auto">
          <a:xfrm>
            <a:off x="5293122" y="5643265"/>
            <a:ext cx="863600"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73" name="Line 73"/>
          <p:cNvSpPr>
            <a:spLocks noChangeShapeType="1"/>
          </p:cNvSpPr>
          <p:nvPr/>
        </p:nvSpPr>
        <p:spPr bwMode="auto">
          <a:xfrm>
            <a:off x="6764735" y="5643265"/>
            <a:ext cx="471487"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pic>
        <p:nvPicPr>
          <p:cNvPr id="74" name="Picture 35" descr="09060218123b082a8a52c2091e"/>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3645024"/>
            <a:ext cx="2374954" cy="1584176"/>
          </a:xfrm>
          <a:prstGeom prst="rect">
            <a:avLst/>
          </a:prstGeom>
          <a:noFill/>
        </p:spPr>
      </p:pic>
    </p:spTree>
    <p:extLst>
      <p:ext uri="{BB962C8B-B14F-4D97-AF65-F5344CB8AC3E}">
        <p14:creationId xmlns:p14="http://schemas.microsoft.com/office/powerpoint/2010/main" val="1607056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blinds(horizontal)">
                                      <p:cBhvr>
                                        <p:cTn id="25" dur="500"/>
                                        <p:tgtEl>
                                          <p:spTgt spid="6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linds(horizontal)">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blinds(horizontal)">
                                      <p:cBhvr>
                                        <p:cTn id="41" dur="500"/>
                                        <p:tgtEl>
                                          <p:spTgt spid="58"/>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linds(horizontal)">
                                      <p:cBhvr>
                                        <p:cTn id="46" dur="500"/>
                                        <p:tgtEl>
                                          <p:spTgt spid="2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blinds(horizontal)">
                                      <p:cBhvr>
                                        <p:cTn id="49" dur="500"/>
                                        <p:tgtEl>
                                          <p:spTgt spid="3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linds(horizontal)">
                                      <p:cBhvr>
                                        <p:cTn id="52" dur="500"/>
                                        <p:tgtEl>
                                          <p:spTgt spid="27"/>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blinds(horizontal)">
                                      <p:cBhvr>
                                        <p:cTn id="58" dur="500"/>
                                        <p:tgtEl>
                                          <p:spTgt spid="66"/>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blinds(horizontal)">
                                      <p:cBhvr>
                                        <p:cTn id="61" dur="500"/>
                                        <p:tgtEl>
                                          <p:spTgt spid="6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blinds(horizontal)">
                                      <p:cBhvr>
                                        <p:cTn id="64" dur="500"/>
                                        <p:tgtEl>
                                          <p:spTgt spid="62"/>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blinds(horizontal)">
                                      <p:cBhvr>
                                        <p:cTn id="69" dur="500"/>
                                        <p:tgtEl>
                                          <p:spTgt spid="37"/>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blinds(horizontal)">
                                      <p:cBhvr>
                                        <p:cTn id="72" dur="500"/>
                                        <p:tgtEl>
                                          <p:spTgt spid="33"/>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blinds(horizontal)">
                                      <p:cBhvr>
                                        <p:cTn id="75" dur="500"/>
                                        <p:tgtEl>
                                          <p:spTgt spid="28"/>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blinds(horizontal)">
                                      <p:cBhvr>
                                        <p:cTn id="78" dur="500"/>
                                        <p:tgtEl>
                                          <p:spTgt spid="23"/>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blinds(horizontal)">
                                      <p:cBhvr>
                                        <p:cTn id="83" dur="500"/>
                                        <p:tgtEl>
                                          <p:spTgt spid="38"/>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blinds(horizontal)">
                                      <p:cBhvr>
                                        <p:cTn id="86" dur="500"/>
                                        <p:tgtEl>
                                          <p:spTgt spid="34"/>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blinds(horizontal)">
                                      <p:cBhvr>
                                        <p:cTn id="89" dur="500"/>
                                        <p:tgtEl>
                                          <p:spTgt spid="29"/>
                                        </p:tgtEl>
                                      </p:cBhvr>
                                    </p:animEffect>
                                  </p:childTnLst>
                                </p:cTn>
                              </p:par>
                              <p:par>
                                <p:cTn id="90" presetID="3" presetClass="entr" presetSubtype="1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par>
                                <p:cTn id="93" presetID="3" presetClass="entr" presetSubtype="10"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Effect transition="in" filter="blinds(horizontal)">
                                      <p:cBhvr>
                                        <p:cTn id="95" dur="500"/>
                                        <p:tgtEl>
                                          <p:spTgt spid="63"/>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blinds(horizontal)">
                                      <p:cBhvr>
                                        <p:cTn id="100" dur="500"/>
                                        <p:tgtEl>
                                          <p:spTgt spid="39"/>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blinds(horizontal)">
                                      <p:cBhvr>
                                        <p:cTn id="103" dur="500"/>
                                        <p:tgtEl>
                                          <p:spTgt spid="35"/>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blinds(horizontal)">
                                      <p:cBhvr>
                                        <p:cTn id="106" dur="500"/>
                                        <p:tgtEl>
                                          <p:spTgt spid="30"/>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blinds(horizontal)">
                                      <p:cBhvr>
                                        <p:cTn id="109" dur="500"/>
                                        <p:tgtEl>
                                          <p:spTgt spid="25"/>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blinds(horizontal)">
                                      <p:cBhvr>
                                        <p:cTn id="112" dur="500"/>
                                        <p:tgtEl>
                                          <p:spTgt spid="40"/>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blinds(horizontal)">
                                      <p:cBhvr>
                                        <p:cTn id="115" dur="500"/>
                                        <p:tgtEl>
                                          <p:spTgt spid="36"/>
                                        </p:tgtEl>
                                      </p:cBhvr>
                                    </p:animEffect>
                                  </p:childTnLst>
                                </p:cTn>
                              </p:par>
                              <p:par>
                                <p:cTn id="116" presetID="3" presetClass="entr" presetSubtype="1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blinds(horizontal)">
                                      <p:cBhvr>
                                        <p:cTn id="118" dur="500"/>
                                        <p:tgtEl>
                                          <p:spTgt spid="31"/>
                                        </p:tgtEl>
                                      </p:cBhvr>
                                    </p:animEffect>
                                  </p:childTnLst>
                                </p:cTn>
                              </p:par>
                              <p:par>
                                <p:cTn id="119" presetID="3" presetClass="entr" presetSubtype="10"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blinds(horizontal)">
                                      <p:cBhvr>
                                        <p:cTn id="121" dur="500"/>
                                        <p:tgtEl>
                                          <p:spTgt spid="26"/>
                                        </p:tgtEl>
                                      </p:cBhvr>
                                    </p:animEffect>
                                  </p:childTnLst>
                                </p:cTn>
                              </p:par>
                              <p:par>
                                <p:cTn id="122" presetID="3" presetClass="entr" presetSubtype="10" fill="hold" grpId="0" nodeType="withEffect">
                                  <p:stCondLst>
                                    <p:cond delay="0"/>
                                  </p:stCondLst>
                                  <p:childTnLst>
                                    <p:set>
                                      <p:cBhvr>
                                        <p:cTn id="123" dur="1" fill="hold">
                                          <p:stCondLst>
                                            <p:cond delay="0"/>
                                          </p:stCondLst>
                                        </p:cTn>
                                        <p:tgtEl>
                                          <p:spTgt spid="72"/>
                                        </p:tgtEl>
                                        <p:attrNameLst>
                                          <p:attrName>style.visibility</p:attrName>
                                        </p:attrNameLst>
                                      </p:cBhvr>
                                      <p:to>
                                        <p:strVal val="visible"/>
                                      </p:to>
                                    </p:set>
                                    <p:animEffect transition="in" filter="blinds(horizontal)">
                                      <p:cBhvr>
                                        <p:cTn id="124" dur="500"/>
                                        <p:tgtEl>
                                          <p:spTgt spid="72"/>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70"/>
                                        </p:tgtEl>
                                        <p:attrNameLst>
                                          <p:attrName>style.visibility</p:attrName>
                                        </p:attrNameLst>
                                      </p:cBhvr>
                                      <p:to>
                                        <p:strVal val="visible"/>
                                      </p:to>
                                    </p:set>
                                    <p:animEffect transition="in" filter="blinds(horizontal)">
                                      <p:cBhvr>
                                        <p:cTn id="127" dur="500"/>
                                        <p:tgtEl>
                                          <p:spTgt spid="70"/>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blinds(horizontal)">
                                      <p:cBhvr>
                                        <p:cTn id="132" dur="500"/>
                                        <p:tgtEl>
                                          <p:spTgt spid="61"/>
                                        </p:tgtEl>
                                      </p:cBhvr>
                                    </p:animEffect>
                                  </p:childTnLst>
                                </p:cTn>
                              </p:par>
                              <p:par>
                                <p:cTn id="133" presetID="3" presetClass="entr" presetSubtype="10"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blinds(horizontal)">
                                      <p:cBhvr>
                                        <p:cTn id="135" dur="500"/>
                                        <p:tgtEl>
                                          <p:spTgt spid="17"/>
                                        </p:tgtEl>
                                      </p:cBhvr>
                                    </p:animEffect>
                                  </p:childTnLst>
                                </p:cTn>
                              </p:par>
                            </p:childTnLst>
                          </p:cTn>
                        </p:par>
                      </p:childTnLst>
                    </p:cTn>
                  </p:par>
                  <p:par>
                    <p:cTn id="136" fill="hold">
                      <p:stCondLst>
                        <p:cond delay="indefinite"/>
                      </p:stCondLst>
                      <p:childTnLst>
                        <p:par>
                          <p:cTn id="137" fill="hold">
                            <p:stCondLst>
                              <p:cond delay="0"/>
                            </p:stCondLst>
                            <p:childTnLst>
                              <p:par>
                                <p:cTn id="138" presetID="3" presetClass="entr" presetSubtype="10" fill="hold" grpId="0" nodeType="click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blinds(horizontal)">
                                      <p:cBhvr>
                                        <p:cTn id="140" dur="500"/>
                                        <p:tgtEl>
                                          <p:spTgt spid="67"/>
                                        </p:tgtEl>
                                      </p:cBhvr>
                                    </p:animEffect>
                                  </p:childTnLst>
                                </p:cTn>
                              </p:par>
                              <p:par>
                                <p:cTn id="141" presetID="3" presetClass="entr" presetSubtype="10" fill="hold" grpId="0" nodeType="withEffect">
                                  <p:stCondLst>
                                    <p:cond delay="0"/>
                                  </p:stCondLst>
                                  <p:childTnLst>
                                    <p:set>
                                      <p:cBhvr>
                                        <p:cTn id="142" dur="1" fill="hold">
                                          <p:stCondLst>
                                            <p:cond delay="0"/>
                                          </p:stCondLst>
                                        </p:cTn>
                                        <p:tgtEl>
                                          <p:spTgt spid="65"/>
                                        </p:tgtEl>
                                        <p:attrNameLst>
                                          <p:attrName>style.visibility</p:attrName>
                                        </p:attrNameLst>
                                      </p:cBhvr>
                                      <p:to>
                                        <p:strVal val="visible"/>
                                      </p:to>
                                    </p:set>
                                    <p:animEffect transition="in" filter="blinds(horizontal)">
                                      <p:cBhvr>
                                        <p:cTn id="143" dur="500"/>
                                        <p:tgtEl>
                                          <p:spTgt spid="65"/>
                                        </p:tgtEl>
                                      </p:cBhvr>
                                    </p:animEffect>
                                  </p:childTnLst>
                                </p:cTn>
                              </p:par>
                            </p:childTnLst>
                          </p:cTn>
                        </p:par>
                      </p:childTnLst>
                    </p:cTn>
                  </p:par>
                  <p:par>
                    <p:cTn id="144" fill="hold">
                      <p:stCondLst>
                        <p:cond delay="indefinite"/>
                      </p:stCondLst>
                      <p:childTnLst>
                        <p:par>
                          <p:cTn id="145" fill="hold">
                            <p:stCondLst>
                              <p:cond delay="0"/>
                            </p:stCondLst>
                            <p:childTnLst>
                              <p:par>
                                <p:cTn id="146" presetID="3" presetClass="entr" presetSubtype="10" fill="hold" grpId="0" nodeType="clickEffect">
                                  <p:stCondLst>
                                    <p:cond delay="0"/>
                                  </p:stCondLst>
                                  <p:childTnLst>
                                    <p:set>
                                      <p:cBhvr>
                                        <p:cTn id="147" dur="1" fill="hold">
                                          <p:stCondLst>
                                            <p:cond delay="0"/>
                                          </p:stCondLst>
                                        </p:cTn>
                                        <p:tgtEl>
                                          <p:spTgt spid="68"/>
                                        </p:tgtEl>
                                        <p:attrNameLst>
                                          <p:attrName>style.visibility</p:attrName>
                                        </p:attrNameLst>
                                      </p:cBhvr>
                                      <p:to>
                                        <p:strVal val="visible"/>
                                      </p:to>
                                    </p:set>
                                    <p:animEffect transition="in" filter="blinds(horizontal)">
                                      <p:cBhvr>
                                        <p:cTn id="148" dur="500"/>
                                        <p:tgtEl>
                                          <p:spTgt spid="68"/>
                                        </p:tgtEl>
                                      </p:cBhvr>
                                    </p:animEffect>
                                  </p:childTnLst>
                                </p:cTn>
                              </p:par>
                              <p:par>
                                <p:cTn id="149" presetID="3" presetClass="entr" presetSubtype="10" fill="hold" grpId="0" nodeType="withEffect">
                                  <p:stCondLst>
                                    <p:cond delay="0"/>
                                  </p:stCondLst>
                                  <p:childTnLst>
                                    <p:set>
                                      <p:cBhvr>
                                        <p:cTn id="150" dur="1" fill="hold">
                                          <p:stCondLst>
                                            <p:cond delay="0"/>
                                          </p:stCondLst>
                                        </p:cTn>
                                        <p:tgtEl>
                                          <p:spTgt spid="69"/>
                                        </p:tgtEl>
                                        <p:attrNameLst>
                                          <p:attrName>style.visibility</p:attrName>
                                        </p:attrNameLst>
                                      </p:cBhvr>
                                      <p:to>
                                        <p:strVal val="visible"/>
                                      </p:to>
                                    </p:set>
                                    <p:animEffect transition="in" filter="blinds(horizontal)">
                                      <p:cBhvr>
                                        <p:cTn id="151" dur="500"/>
                                        <p:tgtEl>
                                          <p:spTgt spid="69"/>
                                        </p:tgtEl>
                                      </p:cBhvr>
                                    </p:animEffect>
                                  </p:childTnLst>
                                </p:cTn>
                              </p:par>
                            </p:childTnLst>
                          </p:cTn>
                        </p:par>
                      </p:childTnLst>
                    </p:cTn>
                  </p:par>
                  <p:par>
                    <p:cTn id="152" fill="hold">
                      <p:stCondLst>
                        <p:cond delay="indefinite"/>
                      </p:stCondLst>
                      <p:childTnLst>
                        <p:par>
                          <p:cTn id="153" fill="hold">
                            <p:stCondLst>
                              <p:cond delay="0"/>
                            </p:stCondLst>
                            <p:childTnLst>
                              <p:par>
                                <p:cTn id="154" presetID="3" presetClass="entr" presetSubtype="10" fill="hold" grpId="0" nodeType="clickEffect">
                                  <p:stCondLst>
                                    <p:cond delay="0"/>
                                  </p:stCondLst>
                                  <p:childTnLst>
                                    <p:set>
                                      <p:cBhvr>
                                        <p:cTn id="155" dur="1" fill="hold">
                                          <p:stCondLst>
                                            <p:cond delay="0"/>
                                          </p:stCondLst>
                                        </p:cTn>
                                        <p:tgtEl>
                                          <p:spTgt spid="73"/>
                                        </p:tgtEl>
                                        <p:attrNameLst>
                                          <p:attrName>style.visibility</p:attrName>
                                        </p:attrNameLst>
                                      </p:cBhvr>
                                      <p:to>
                                        <p:strVal val="visible"/>
                                      </p:to>
                                    </p:set>
                                    <p:animEffect transition="in" filter="blinds(horizontal)">
                                      <p:cBhvr>
                                        <p:cTn id="156" dur="500"/>
                                        <p:tgtEl>
                                          <p:spTgt spid="73"/>
                                        </p:tgtEl>
                                      </p:cBhvr>
                                    </p:animEffect>
                                  </p:childTnLst>
                                </p:cTn>
                              </p:par>
                              <p:par>
                                <p:cTn id="157" presetID="3" presetClass="entr" presetSubtype="10" fill="hold" grpId="0" nodeType="withEffect">
                                  <p:stCondLst>
                                    <p:cond delay="0"/>
                                  </p:stCondLst>
                                  <p:childTnLst>
                                    <p:set>
                                      <p:cBhvr>
                                        <p:cTn id="158" dur="1" fill="hold">
                                          <p:stCondLst>
                                            <p:cond delay="0"/>
                                          </p:stCondLst>
                                        </p:cTn>
                                        <p:tgtEl>
                                          <p:spTgt spid="71"/>
                                        </p:tgtEl>
                                        <p:attrNameLst>
                                          <p:attrName>style.visibility</p:attrName>
                                        </p:attrNameLst>
                                      </p:cBhvr>
                                      <p:to>
                                        <p:strVal val="visible"/>
                                      </p:to>
                                    </p:set>
                                    <p:animEffect transition="in" filter="blinds(horizontal)">
                                      <p:cBhvr>
                                        <p:cTn id="159" dur="500"/>
                                        <p:tgtEl>
                                          <p:spTgt spid="71"/>
                                        </p:tgtEl>
                                      </p:cBhvr>
                                    </p:animEffect>
                                  </p:childTnLst>
                                </p:cTn>
                              </p:par>
                            </p:childTnLst>
                          </p:cTn>
                        </p:par>
                      </p:childTnLst>
                    </p:cTn>
                  </p:par>
                  <p:par>
                    <p:cTn id="160" fill="hold">
                      <p:stCondLst>
                        <p:cond delay="indefinite"/>
                      </p:stCondLst>
                      <p:childTnLst>
                        <p:par>
                          <p:cTn id="161" fill="hold">
                            <p:stCondLst>
                              <p:cond delay="0"/>
                            </p:stCondLst>
                            <p:childTnLst>
                              <p:par>
                                <p:cTn id="162" presetID="3" presetClass="entr" presetSubtype="10" fill="hold" grpId="0" nodeType="click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blinds(horizontal)">
                                      <p:cBhvr>
                                        <p:cTn id="164" dur="500"/>
                                        <p:tgtEl>
                                          <p:spTgt spid="45"/>
                                        </p:tgtEl>
                                      </p:cBhvr>
                                    </p:animEffect>
                                  </p:childTnLst>
                                </p:cTn>
                              </p:par>
                              <p:par>
                                <p:cTn id="165" presetID="3" presetClass="entr" presetSubtype="10" fill="hold" grpId="0" nodeType="withEffect">
                                  <p:stCondLst>
                                    <p:cond delay="0"/>
                                  </p:stCondLst>
                                  <p:childTnLst>
                                    <p:set>
                                      <p:cBhvr>
                                        <p:cTn id="166" dur="1" fill="hold">
                                          <p:stCondLst>
                                            <p:cond delay="0"/>
                                          </p:stCondLst>
                                        </p:cTn>
                                        <p:tgtEl>
                                          <p:spTgt spid="44"/>
                                        </p:tgtEl>
                                        <p:attrNameLst>
                                          <p:attrName>style.visibility</p:attrName>
                                        </p:attrNameLst>
                                      </p:cBhvr>
                                      <p:to>
                                        <p:strVal val="visible"/>
                                      </p:to>
                                    </p:set>
                                    <p:animEffect transition="in" filter="blinds(horizontal)">
                                      <p:cBhvr>
                                        <p:cTn id="167" dur="500"/>
                                        <p:tgtEl>
                                          <p:spTgt spid="44"/>
                                        </p:tgtEl>
                                      </p:cBhvr>
                                    </p:animEffect>
                                  </p:childTnLst>
                                </p:cTn>
                              </p:par>
                              <p:par>
                                <p:cTn id="168" presetID="3" presetClass="entr" presetSubtype="10" fill="hold" grpId="0" nodeType="withEffect">
                                  <p:stCondLst>
                                    <p:cond delay="0"/>
                                  </p:stCondLst>
                                  <p:childTnLst>
                                    <p:set>
                                      <p:cBhvr>
                                        <p:cTn id="169" dur="1" fill="hold">
                                          <p:stCondLst>
                                            <p:cond delay="0"/>
                                          </p:stCondLst>
                                        </p:cTn>
                                        <p:tgtEl>
                                          <p:spTgt spid="43"/>
                                        </p:tgtEl>
                                        <p:attrNameLst>
                                          <p:attrName>style.visibility</p:attrName>
                                        </p:attrNameLst>
                                      </p:cBhvr>
                                      <p:to>
                                        <p:strVal val="visible"/>
                                      </p:to>
                                    </p:set>
                                    <p:animEffect transition="in" filter="blinds(horizontal)">
                                      <p:cBhvr>
                                        <p:cTn id="170" dur="500"/>
                                        <p:tgtEl>
                                          <p:spTgt spid="43"/>
                                        </p:tgtEl>
                                      </p:cBhvr>
                                    </p:animEffect>
                                  </p:childTnLst>
                                </p:cTn>
                              </p:par>
                              <p:par>
                                <p:cTn id="171" presetID="3" presetClass="entr" presetSubtype="10" fill="hold" grpId="0" nodeType="withEffect">
                                  <p:stCondLst>
                                    <p:cond delay="0"/>
                                  </p:stCondLst>
                                  <p:childTnLst>
                                    <p:set>
                                      <p:cBhvr>
                                        <p:cTn id="172" dur="1" fill="hold">
                                          <p:stCondLst>
                                            <p:cond delay="0"/>
                                          </p:stCondLst>
                                        </p:cTn>
                                        <p:tgtEl>
                                          <p:spTgt spid="42"/>
                                        </p:tgtEl>
                                        <p:attrNameLst>
                                          <p:attrName>style.visibility</p:attrName>
                                        </p:attrNameLst>
                                      </p:cBhvr>
                                      <p:to>
                                        <p:strVal val="visible"/>
                                      </p:to>
                                    </p:set>
                                    <p:animEffect transition="in" filter="blinds(horizontal)">
                                      <p:cBhvr>
                                        <p:cTn id="173" dur="500"/>
                                        <p:tgtEl>
                                          <p:spTgt spid="42"/>
                                        </p:tgtEl>
                                      </p:cBhvr>
                                    </p:animEffect>
                                  </p:childTnLst>
                                </p:cTn>
                              </p:par>
                              <p:par>
                                <p:cTn id="174" presetID="3" presetClass="entr" presetSubtype="10" fill="hold" grpId="0" nodeType="withEffect">
                                  <p:stCondLst>
                                    <p:cond delay="0"/>
                                  </p:stCondLst>
                                  <p:childTnLst>
                                    <p:set>
                                      <p:cBhvr>
                                        <p:cTn id="175" dur="1" fill="hold">
                                          <p:stCondLst>
                                            <p:cond delay="0"/>
                                          </p:stCondLst>
                                        </p:cTn>
                                        <p:tgtEl>
                                          <p:spTgt spid="41"/>
                                        </p:tgtEl>
                                        <p:attrNameLst>
                                          <p:attrName>style.visibility</p:attrName>
                                        </p:attrNameLst>
                                      </p:cBhvr>
                                      <p:to>
                                        <p:strVal val="visible"/>
                                      </p:to>
                                    </p:set>
                                    <p:animEffect transition="in" filter="blinds(horizontal)">
                                      <p:cBhvr>
                                        <p:cTn id="176" dur="500"/>
                                        <p:tgtEl>
                                          <p:spTgt spid="41"/>
                                        </p:tgtEl>
                                      </p:cBhvr>
                                    </p:animEffect>
                                  </p:childTnLst>
                                </p:cTn>
                              </p:par>
                            </p:childTnLst>
                          </p:cTn>
                        </p:par>
                      </p:childTnLst>
                    </p:cTn>
                  </p:par>
                  <p:par>
                    <p:cTn id="177" fill="hold">
                      <p:stCondLst>
                        <p:cond delay="indefinite"/>
                      </p:stCondLst>
                      <p:childTnLst>
                        <p:par>
                          <p:cTn id="178" fill="hold">
                            <p:stCondLst>
                              <p:cond delay="0"/>
                            </p:stCondLst>
                            <p:childTnLst>
                              <p:par>
                                <p:cTn id="179" presetID="3" presetClass="entr" presetSubtype="10" fill="hold" grpId="0" nodeType="clickEffect">
                                  <p:stCondLst>
                                    <p:cond delay="0"/>
                                  </p:stCondLst>
                                  <p:childTnLst>
                                    <p:set>
                                      <p:cBhvr>
                                        <p:cTn id="180" dur="1" fill="hold">
                                          <p:stCondLst>
                                            <p:cond delay="0"/>
                                          </p:stCondLst>
                                        </p:cTn>
                                        <p:tgtEl>
                                          <p:spTgt spid="46"/>
                                        </p:tgtEl>
                                        <p:attrNameLst>
                                          <p:attrName>style.visibility</p:attrName>
                                        </p:attrNameLst>
                                      </p:cBhvr>
                                      <p:to>
                                        <p:strVal val="visible"/>
                                      </p:to>
                                    </p:set>
                                    <p:animEffect transition="in" filter="blinds(horizontal)">
                                      <p:cBhvr>
                                        <p:cTn id="181" dur="500"/>
                                        <p:tgtEl>
                                          <p:spTgt spid="46"/>
                                        </p:tgtEl>
                                      </p:cBhvr>
                                    </p:animEffect>
                                  </p:childTnLst>
                                </p:cTn>
                              </p:par>
                              <p:par>
                                <p:cTn id="182" presetID="3" presetClass="entr" presetSubtype="10" fill="hold" grpId="0" nodeType="withEffect">
                                  <p:stCondLst>
                                    <p:cond delay="0"/>
                                  </p:stCondLst>
                                  <p:childTnLst>
                                    <p:set>
                                      <p:cBhvr>
                                        <p:cTn id="183" dur="1" fill="hold">
                                          <p:stCondLst>
                                            <p:cond delay="0"/>
                                          </p:stCondLst>
                                        </p:cTn>
                                        <p:tgtEl>
                                          <p:spTgt spid="47"/>
                                        </p:tgtEl>
                                        <p:attrNameLst>
                                          <p:attrName>style.visibility</p:attrName>
                                        </p:attrNameLst>
                                      </p:cBhvr>
                                      <p:to>
                                        <p:strVal val="visible"/>
                                      </p:to>
                                    </p:set>
                                    <p:animEffect transition="in" filter="blinds(horizontal)">
                                      <p:cBhvr>
                                        <p:cTn id="184" dur="500"/>
                                        <p:tgtEl>
                                          <p:spTgt spid="47"/>
                                        </p:tgtEl>
                                      </p:cBhvr>
                                    </p:animEffect>
                                  </p:childTnLst>
                                </p:cTn>
                              </p:par>
                              <p:par>
                                <p:cTn id="185" presetID="3" presetClass="entr" presetSubtype="10" fill="hold" grpId="0" nodeType="withEffect">
                                  <p:stCondLst>
                                    <p:cond delay="0"/>
                                  </p:stCondLst>
                                  <p:childTnLst>
                                    <p:set>
                                      <p:cBhvr>
                                        <p:cTn id="186" dur="1" fill="hold">
                                          <p:stCondLst>
                                            <p:cond delay="0"/>
                                          </p:stCondLst>
                                        </p:cTn>
                                        <p:tgtEl>
                                          <p:spTgt spid="48"/>
                                        </p:tgtEl>
                                        <p:attrNameLst>
                                          <p:attrName>style.visibility</p:attrName>
                                        </p:attrNameLst>
                                      </p:cBhvr>
                                      <p:to>
                                        <p:strVal val="visible"/>
                                      </p:to>
                                    </p:set>
                                    <p:animEffect transition="in" filter="blinds(horizontal)">
                                      <p:cBhvr>
                                        <p:cTn id="187" dur="500"/>
                                        <p:tgtEl>
                                          <p:spTgt spid="48"/>
                                        </p:tgtEl>
                                      </p:cBhvr>
                                    </p:animEffect>
                                  </p:childTnLst>
                                </p:cTn>
                              </p:par>
                              <p:par>
                                <p:cTn id="188" presetID="3" presetClass="entr" presetSubtype="10" fill="hold" grpId="0" nodeType="withEffect">
                                  <p:stCondLst>
                                    <p:cond delay="0"/>
                                  </p:stCondLst>
                                  <p:childTnLst>
                                    <p:set>
                                      <p:cBhvr>
                                        <p:cTn id="189" dur="1" fill="hold">
                                          <p:stCondLst>
                                            <p:cond delay="0"/>
                                          </p:stCondLst>
                                        </p:cTn>
                                        <p:tgtEl>
                                          <p:spTgt spid="49"/>
                                        </p:tgtEl>
                                        <p:attrNameLst>
                                          <p:attrName>style.visibility</p:attrName>
                                        </p:attrNameLst>
                                      </p:cBhvr>
                                      <p:to>
                                        <p:strVal val="visible"/>
                                      </p:to>
                                    </p:set>
                                    <p:animEffect transition="in" filter="blinds(horizontal)">
                                      <p:cBhvr>
                                        <p:cTn id="190" dur="500"/>
                                        <p:tgtEl>
                                          <p:spTgt spid="49"/>
                                        </p:tgtEl>
                                      </p:cBhvr>
                                    </p:animEffect>
                                  </p:childTnLst>
                                </p:cTn>
                              </p:par>
                            </p:childTnLst>
                          </p:cTn>
                        </p:par>
                      </p:childTnLst>
                    </p:cTn>
                  </p:par>
                  <p:par>
                    <p:cTn id="191" fill="hold">
                      <p:stCondLst>
                        <p:cond delay="indefinite"/>
                      </p:stCondLst>
                      <p:childTnLst>
                        <p:par>
                          <p:cTn id="192" fill="hold">
                            <p:stCondLst>
                              <p:cond delay="0"/>
                            </p:stCondLst>
                            <p:childTnLst>
                              <p:par>
                                <p:cTn id="193" presetID="3" presetClass="entr" presetSubtype="10" fill="hold" grpId="0" nodeType="clickEffect">
                                  <p:stCondLst>
                                    <p:cond delay="0"/>
                                  </p:stCondLst>
                                  <p:childTnLst>
                                    <p:set>
                                      <p:cBhvr>
                                        <p:cTn id="194" dur="1" fill="hold">
                                          <p:stCondLst>
                                            <p:cond delay="0"/>
                                          </p:stCondLst>
                                        </p:cTn>
                                        <p:tgtEl>
                                          <p:spTgt spid="52"/>
                                        </p:tgtEl>
                                        <p:attrNameLst>
                                          <p:attrName>style.visibility</p:attrName>
                                        </p:attrNameLst>
                                      </p:cBhvr>
                                      <p:to>
                                        <p:strVal val="visible"/>
                                      </p:to>
                                    </p:set>
                                    <p:animEffect transition="in" filter="blinds(horizontal)">
                                      <p:cBhvr>
                                        <p:cTn id="195" dur="500"/>
                                        <p:tgtEl>
                                          <p:spTgt spid="52"/>
                                        </p:tgtEl>
                                      </p:cBhvr>
                                    </p:animEffect>
                                  </p:childTnLst>
                                </p:cTn>
                              </p:par>
                              <p:par>
                                <p:cTn id="196" presetID="3" presetClass="entr" presetSubtype="10" fill="hold" grpId="0" nodeType="withEffect">
                                  <p:stCondLst>
                                    <p:cond delay="0"/>
                                  </p:stCondLst>
                                  <p:childTnLst>
                                    <p:set>
                                      <p:cBhvr>
                                        <p:cTn id="197" dur="1" fill="hold">
                                          <p:stCondLst>
                                            <p:cond delay="0"/>
                                          </p:stCondLst>
                                        </p:cTn>
                                        <p:tgtEl>
                                          <p:spTgt spid="51"/>
                                        </p:tgtEl>
                                        <p:attrNameLst>
                                          <p:attrName>style.visibility</p:attrName>
                                        </p:attrNameLst>
                                      </p:cBhvr>
                                      <p:to>
                                        <p:strVal val="visible"/>
                                      </p:to>
                                    </p:set>
                                    <p:animEffect transition="in" filter="blinds(horizontal)">
                                      <p:cBhvr>
                                        <p:cTn id="198" dur="500"/>
                                        <p:tgtEl>
                                          <p:spTgt spid="51"/>
                                        </p:tgtEl>
                                      </p:cBhvr>
                                    </p:animEffect>
                                  </p:childTnLst>
                                </p:cTn>
                              </p:par>
                              <p:par>
                                <p:cTn id="199" presetID="3" presetClass="entr" presetSubtype="10" fill="hold" grpId="0" nodeType="withEffect">
                                  <p:stCondLst>
                                    <p:cond delay="0"/>
                                  </p:stCondLst>
                                  <p:childTnLst>
                                    <p:set>
                                      <p:cBhvr>
                                        <p:cTn id="200" dur="1" fill="hold">
                                          <p:stCondLst>
                                            <p:cond delay="0"/>
                                          </p:stCondLst>
                                        </p:cTn>
                                        <p:tgtEl>
                                          <p:spTgt spid="50"/>
                                        </p:tgtEl>
                                        <p:attrNameLst>
                                          <p:attrName>style.visibility</p:attrName>
                                        </p:attrNameLst>
                                      </p:cBhvr>
                                      <p:to>
                                        <p:strVal val="visible"/>
                                      </p:to>
                                    </p:set>
                                    <p:animEffect transition="in" filter="blinds(horizontal)">
                                      <p:cBhvr>
                                        <p:cTn id="201" dur="500"/>
                                        <p:tgtEl>
                                          <p:spTgt spid="50"/>
                                        </p:tgtEl>
                                      </p:cBhvr>
                                    </p:animEffect>
                                  </p:childTnLst>
                                </p:cTn>
                              </p:par>
                            </p:childTnLst>
                          </p:cTn>
                        </p:par>
                      </p:childTnLst>
                    </p:cTn>
                  </p:par>
                  <p:par>
                    <p:cTn id="202" fill="hold">
                      <p:stCondLst>
                        <p:cond delay="indefinite"/>
                      </p:stCondLst>
                      <p:childTnLst>
                        <p:par>
                          <p:cTn id="203" fill="hold">
                            <p:stCondLst>
                              <p:cond delay="0"/>
                            </p:stCondLst>
                            <p:childTnLst>
                              <p:par>
                                <p:cTn id="204" presetID="3" presetClass="entr" presetSubtype="10" fill="hold" grpId="0" nodeType="clickEffect">
                                  <p:stCondLst>
                                    <p:cond delay="0"/>
                                  </p:stCondLst>
                                  <p:childTnLst>
                                    <p:set>
                                      <p:cBhvr>
                                        <p:cTn id="205" dur="1" fill="hold">
                                          <p:stCondLst>
                                            <p:cond delay="0"/>
                                          </p:stCondLst>
                                        </p:cTn>
                                        <p:tgtEl>
                                          <p:spTgt spid="55"/>
                                        </p:tgtEl>
                                        <p:attrNameLst>
                                          <p:attrName>style.visibility</p:attrName>
                                        </p:attrNameLst>
                                      </p:cBhvr>
                                      <p:to>
                                        <p:strVal val="visible"/>
                                      </p:to>
                                    </p:set>
                                    <p:animEffect transition="in" filter="blinds(horizontal)">
                                      <p:cBhvr>
                                        <p:cTn id="206" dur="500"/>
                                        <p:tgtEl>
                                          <p:spTgt spid="55"/>
                                        </p:tgtEl>
                                      </p:cBhvr>
                                    </p:animEffect>
                                  </p:childTnLst>
                                </p:cTn>
                              </p:par>
                              <p:par>
                                <p:cTn id="207" presetID="3" presetClass="entr" presetSubtype="10" fill="hold" grpId="0" nodeType="withEffect">
                                  <p:stCondLst>
                                    <p:cond delay="0"/>
                                  </p:stCondLst>
                                  <p:childTnLst>
                                    <p:set>
                                      <p:cBhvr>
                                        <p:cTn id="208" dur="1" fill="hold">
                                          <p:stCondLst>
                                            <p:cond delay="0"/>
                                          </p:stCondLst>
                                        </p:cTn>
                                        <p:tgtEl>
                                          <p:spTgt spid="54"/>
                                        </p:tgtEl>
                                        <p:attrNameLst>
                                          <p:attrName>style.visibility</p:attrName>
                                        </p:attrNameLst>
                                      </p:cBhvr>
                                      <p:to>
                                        <p:strVal val="visible"/>
                                      </p:to>
                                    </p:set>
                                    <p:animEffect transition="in" filter="blinds(horizontal)">
                                      <p:cBhvr>
                                        <p:cTn id="209" dur="500"/>
                                        <p:tgtEl>
                                          <p:spTgt spid="54"/>
                                        </p:tgtEl>
                                      </p:cBhvr>
                                    </p:animEffect>
                                  </p:childTnLst>
                                </p:cTn>
                              </p:par>
                              <p:par>
                                <p:cTn id="210" presetID="3" presetClass="entr" presetSubtype="10"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blinds(horizontal)">
                                      <p:cBhvr>
                                        <p:cTn id="212" dur="500"/>
                                        <p:tgtEl>
                                          <p:spTgt spid="53"/>
                                        </p:tgtEl>
                                      </p:cBhvr>
                                    </p:animEffect>
                                  </p:childTnLst>
                                </p:cTn>
                              </p:par>
                            </p:childTnLst>
                          </p:cTn>
                        </p:par>
                      </p:childTnLst>
                    </p:cTn>
                  </p:par>
                  <p:par>
                    <p:cTn id="213" fill="hold">
                      <p:stCondLst>
                        <p:cond delay="indefinite"/>
                      </p:stCondLst>
                      <p:childTnLst>
                        <p:par>
                          <p:cTn id="214" fill="hold">
                            <p:stCondLst>
                              <p:cond delay="0"/>
                            </p:stCondLst>
                            <p:childTnLst>
                              <p:par>
                                <p:cTn id="215" presetID="3" presetClass="entr" presetSubtype="10" fill="hold" grpId="0" nodeType="clickEffect">
                                  <p:stCondLst>
                                    <p:cond delay="0"/>
                                  </p:stCondLst>
                                  <p:childTnLst>
                                    <p:set>
                                      <p:cBhvr>
                                        <p:cTn id="216" dur="1" fill="hold">
                                          <p:stCondLst>
                                            <p:cond delay="0"/>
                                          </p:stCondLst>
                                        </p:cTn>
                                        <p:tgtEl>
                                          <p:spTgt spid="57"/>
                                        </p:tgtEl>
                                        <p:attrNameLst>
                                          <p:attrName>style.visibility</p:attrName>
                                        </p:attrNameLst>
                                      </p:cBhvr>
                                      <p:to>
                                        <p:strVal val="visible"/>
                                      </p:to>
                                    </p:set>
                                    <p:animEffect transition="in" filter="blinds(horizontal)">
                                      <p:cBhvr>
                                        <p:cTn id="217" dur="500"/>
                                        <p:tgtEl>
                                          <p:spTgt spid="57"/>
                                        </p:tgtEl>
                                      </p:cBhvr>
                                    </p:animEffect>
                                  </p:childTnLst>
                                </p:cTn>
                              </p:par>
                              <p:par>
                                <p:cTn id="218" presetID="3" presetClass="entr" presetSubtype="10" fill="hold" grpId="0" nodeType="withEffect">
                                  <p:stCondLst>
                                    <p:cond delay="0"/>
                                  </p:stCondLst>
                                  <p:childTnLst>
                                    <p:set>
                                      <p:cBhvr>
                                        <p:cTn id="219" dur="1" fill="hold">
                                          <p:stCondLst>
                                            <p:cond delay="0"/>
                                          </p:stCondLst>
                                        </p:cTn>
                                        <p:tgtEl>
                                          <p:spTgt spid="56"/>
                                        </p:tgtEl>
                                        <p:attrNameLst>
                                          <p:attrName>style.visibility</p:attrName>
                                        </p:attrNameLst>
                                      </p:cBhvr>
                                      <p:to>
                                        <p:strVal val="visible"/>
                                      </p:to>
                                    </p:set>
                                    <p:animEffect transition="in" filter="blinds(horizontal)">
                                      <p:cBhvr>
                                        <p:cTn id="22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20" grpId="0" animBg="1"/>
      <p:bldP spid="21" grpId="0"/>
      <p:bldP spid="22" grpId="0" animBg="1"/>
      <p:bldP spid="23" grpId="0" animBg="1"/>
      <p:bldP spid="24" grpId="0" animBg="1"/>
      <p:bldP spid="25" grpId="0" animBg="1"/>
      <p:bldP spid="26" grpId="0" animBg="1"/>
      <p:bldP spid="27" grpId="0"/>
      <p:bldP spid="28" grpId="0"/>
      <p:bldP spid="29" grpId="0"/>
      <p:bldP spid="30" grpId="0"/>
      <p:bldP spid="31" grpId="0"/>
      <p:bldP spid="32" grpId="0" animBg="1"/>
      <p:bldP spid="33" grpId="0" animBg="1"/>
      <p:bldP spid="34" grpId="0" animBg="1"/>
      <p:bldP spid="35" grpId="0" animBg="1"/>
      <p:bldP spid="36" grpId="0" animBg="1"/>
      <p:bldP spid="37" grpId="0"/>
      <p:bldP spid="38" grpId="0"/>
      <p:bldP spid="39" grpId="0"/>
      <p:bldP spid="40"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60" grpId="0" animBg="1"/>
      <p:bldP spid="61" grpId="0" animBg="1"/>
      <p:bldP spid="62" grpId="0" animBg="1"/>
      <p:bldP spid="63" grpId="0" animBg="1"/>
      <p:bldP spid="64" grpId="0"/>
      <p:bldP spid="65" grpId="0"/>
      <p:bldP spid="66" grpId="0" animBg="1"/>
      <p:bldP spid="67" grpId="0" animBg="1"/>
      <p:bldP spid="68" grpId="0"/>
      <p:bldP spid="69" grpId="0"/>
      <p:bldP spid="70" grpId="0"/>
      <p:bldP spid="71" grpId="0"/>
      <p:bldP spid="72" grpId="0" animBg="1"/>
      <p:bldP spid="7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59394" name="Picture 2" descr="http://news.xinhuanet.com/auto/2013-06/08/124830894_71n.jpg"/>
          <p:cNvPicPr>
            <a:picLocks noChangeAspect="1" noChangeArrowheads="1"/>
          </p:cNvPicPr>
          <p:nvPr/>
        </p:nvPicPr>
        <p:blipFill>
          <a:blip r:embed="rId2" cstate="print"/>
          <a:srcRect/>
          <a:stretch>
            <a:fillRect/>
          </a:stretch>
        </p:blipFill>
        <p:spPr bwMode="auto">
          <a:xfrm>
            <a:off x="827584" y="764704"/>
            <a:ext cx="7488832" cy="5616624"/>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58370" name="Picture 2" descr="http://news.xinhuanet.com/auto/2013-06/08/124830894_121n.jpg"/>
          <p:cNvPicPr>
            <a:picLocks noChangeAspect="1" noChangeArrowheads="1"/>
          </p:cNvPicPr>
          <p:nvPr/>
        </p:nvPicPr>
        <p:blipFill>
          <a:blip r:embed="rId2" cstate="print"/>
          <a:srcRect/>
          <a:stretch>
            <a:fillRect/>
          </a:stretch>
        </p:blipFill>
        <p:spPr bwMode="auto">
          <a:xfrm>
            <a:off x="971600" y="836711"/>
            <a:ext cx="6840760" cy="5445245"/>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65538" name="Picture 2" descr="http://news.xinhuanet.com/auto/2013-06/08/124830894_141n.jpg"/>
          <p:cNvPicPr>
            <a:picLocks noChangeAspect="1" noChangeArrowheads="1"/>
          </p:cNvPicPr>
          <p:nvPr/>
        </p:nvPicPr>
        <p:blipFill>
          <a:blip r:embed="rId2" cstate="print"/>
          <a:srcRect/>
          <a:stretch>
            <a:fillRect/>
          </a:stretch>
        </p:blipFill>
        <p:spPr bwMode="auto">
          <a:xfrm>
            <a:off x="683568" y="836712"/>
            <a:ext cx="7200800" cy="54006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84994" name="Picture 2" descr="http://news.xinhuanet.com/auto/2013-06/08/124830894_151n.jpg"/>
          <p:cNvPicPr>
            <a:picLocks noChangeAspect="1" noChangeArrowheads="1"/>
          </p:cNvPicPr>
          <p:nvPr/>
        </p:nvPicPr>
        <p:blipFill>
          <a:blip r:embed="rId2" cstate="print"/>
          <a:srcRect/>
          <a:stretch>
            <a:fillRect/>
          </a:stretch>
        </p:blipFill>
        <p:spPr bwMode="auto">
          <a:xfrm>
            <a:off x="755576" y="908720"/>
            <a:ext cx="7272808" cy="5454606"/>
          </a:xfrm>
          <a:prstGeom prst="rect">
            <a:avLst/>
          </a:prstGeom>
          <a:noFill/>
        </p:spPr>
      </p:pic>
      <p:sp>
        <p:nvSpPr>
          <p:cNvPr id="11" name="矩形 10"/>
          <p:cNvSpPr/>
          <p:nvPr/>
        </p:nvSpPr>
        <p:spPr>
          <a:xfrm>
            <a:off x="755576" y="980728"/>
            <a:ext cx="4572000" cy="1323439"/>
          </a:xfrm>
          <a:prstGeom prst="rect">
            <a:avLst/>
          </a:prstGeom>
        </p:spPr>
        <p:txBody>
          <a:bodyPr>
            <a:spAutoFit/>
          </a:bodyPr>
          <a:lstStyle/>
          <a:p>
            <a:r>
              <a:rPr lang="en-US" altLang="zh-CN" dirty="0" smtClean="0">
                <a:solidFill>
                  <a:srgbClr val="FF0000"/>
                </a:solidFill>
              </a:rPr>
              <a:t>1934</a:t>
            </a:r>
            <a:r>
              <a:rPr lang="zh-CN" altLang="en-US" dirty="0" smtClean="0">
                <a:solidFill>
                  <a:srgbClr val="FF0000"/>
                </a:solidFill>
              </a:rPr>
              <a:t>年，克莱斯勒</a:t>
            </a:r>
            <a:r>
              <a:rPr lang="en-US" altLang="zh-CN" u="sng" dirty="0" smtClean="0">
                <a:solidFill>
                  <a:srgbClr val="FF0000"/>
                </a:solidFill>
              </a:rPr>
              <a:t>Airflow</a:t>
            </a:r>
            <a:r>
              <a:rPr lang="zh-CN" altLang="en-US" dirty="0" smtClean="0">
                <a:solidFill>
                  <a:srgbClr val="FF0000"/>
                </a:solidFill>
              </a:rPr>
              <a:t>是第一辆采用空气力学原理设计的市售车，克莱斯勒是第一个李永风洞来研究空气力学开发车型的厂商。</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86018" name="Picture 2" descr="http://news.xinhuanet.com/auto/2013-06/08/124830894_161n.jpg"/>
          <p:cNvPicPr>
            <a:picLocks noChangeAspect="1" noChangeArrowheads="1"/>
          </p:cNvPicPr>
          <p:nvPr/>
        </p:nvPicPr>
        <p:blipFill>
          <a:blip r:embed="rId2" cstate="print"/>
          <a:srcRect/>
          <a:stretch>
            <a:fillRect/>
          </a:stretch>
        </p:blipFill>
        <p:spPr bwMode="auto">
          <a:xfrm>
            <a:off x="827584" y="908720"/>
            <a:ext cx="7200800" cy="54006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87042" name="Picture 2" descr="http://images.yescar.cn/cars/101030201/200803111126486250_1.jpg">
            <a:hlinkClick r:id="rId2"/>
          </p:cNvPr>
          <p:cNvPicPr>
            <a:picLocks noChangeAspect="1" noChangeArrowheads="1"/>
          </p:cNvPicPr>
          <p:nvPr/>
        </p:nvPicPr>
        <p:blipFill>
          <a:blip r:embed="rId3" cstate="print"/>
          <a:srcRect/>
          <a:stretch>
            <a:fillRect/>
          </a:stretch>
        </p:blipFill>
        <p:spPr bwMode="auto">
          <a:xfrm>
            <a:off x="827584" y="836712"/>
            <a:ext cx="7344816" cy="5508614"/>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90114" name="Picture 2" descr="http://news.xinhuanet.com/auto/2013-06/08/124830894_221n.jpg"/>
          <p:cNvPicPr>
            <a:picLocks noChangeAspect="1" noChangeArrowheads="1"/>
          </p:cNvPicPr>
          <p:nvPr/>
        </p:nvPicPr>
        <p:blipFill>
          <a:blip r:embed="rId2" cstate="print"/>
          <a:srcRect/>
          <a:stretch>
            <a:fillRect/>
          </a:stretch>
        </p:blipFill>
        <p:spPr bwMode="auto">
          <a:xfrm>
            <a:off x="827584" y="908720"/>
            <a:ext cx="7200800" cy="540060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89090" name="Picture 2" descr="http://news.xinhuanet.com/auto/2013-06/08/124830894_231n.jpg"/>
          <p:cNvPicPr>
            <a:picLocks noChangeAspect="1" noChangeArrowheads="1"/>
          </p:cNvPicPr>
          <p:nvPr/>
        </p:nvPicPr>
        <p:blipFill>
          <a:blip r:embed="rId2" cstate="print"/>
          <a:srcRect/>
          <a:stretch>
            <a:fillRect/>
          </a:stretch>
        </p:blipFill>
        <p:spPr bwMode="auto">
          <a:xfrm>
            <a:off x="755576" y="836712"/>
            <a:ext cx="7344816" cy="5508612"/>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sp>
        <p:nvSpPr>
          <p:cNvPr id="9" name="矩形 8"/>
          <p:cNvSpPr/>
          <p:nvPr/>
        </p:nvSpPr>
        <p:spPr>
          <a:xfrm>
            <a:off x="467544" y="4725144"/>
            <a:ext cx="7848872" cy="1323439"/>
          </a:xfrm>
          <a:prstGeom prst="rect">
            <a:avLst/>
          </a:prstGeom>
        </p:spPr>
        <p:txBody>
          <a:bodyPr wrap="square">
            <a:spAutoFit/>
          </a:bodyPr>
          <a:lstStyle/>
          <a:p>
            <a:r>
              <a:rPr lang="zh-CN" altLang="en-US" dirty="0" smtClean="0">
                <a:latin typeface="Adobe 仿宋 Std R" pitchFamily="18" charset="-122"/>
                <a:ea typeface="Adobe 仿宋 Std R" pitchFamily="18" charset="-122"/>
              </a:rPr>
              <a:t>克莱斯勒虽然曾为美国三大汽车公司之一，不过仍不及通用和福特影响力大，原因在于他们采用不同的发展模式，比如品牌聚合，它不如通用博大；比生产理念，它不如福特先进。在这两个巨人的夹缝中，克莱斯勒凭借</a:t>
            </a:r>
            <a:r>
              <a:rPr lang="zh-CN" altLang="en-US" dirty="0" smtClean="0">
                <a:solidFill>
                  <a:srgbClr val="FF0000"/>
                </a:solidFill>
                <a:latin typeface="Adobe 仿宋 Std R" pitchFamily="18" charset="-122"/>
                <a:ea typeface="Adobe 仿宋 Std R" pitchFamily="18" charset="-122"/>
              </a:rPr>
              <a:t>个性</a:t>
            </a:r>
            <a:r>
              <a:rPr lang="zh-CN" altLang="en-US" dirty="0" smtClean="0">
                <a:latin typeface="Adobe 仿宋 Std R" pitchFamily="18" charset="-122"/>
                <a:ea typeface="Adobe 仿宋 Std R" pitchFamily="18" charset="-122"/>
              </a:rPr>
              <a:t>的发展方向也取得了相应的成功。</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91138" name="Picture 2" descr="http://news.xinhuanet.com/auto/2013-06/08/124830894_211n.jpg"/>
          <p:cNvPicPr>
            <a:picLocks noChangeAspect="1" noChangeArrowheads="1"/>
          </p:cNvPicPr>
          <p:nvPr/>
        </p:nvPicPr>
        <p:blipFill>
          <a:blip r:embed="rId2" cstate="print"/>
          <a:srcRect/>
          <a:stretch>
            <a:fillRect/>
          </a:stretch>
        </p:blipFill>
        <p:spPr bwMode="auto">
          <a:xfrm>
            <a:off x="1115616" y="980728"/>
            <a:ext cx="6912768" cy="521222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7" name="矩形 56"/>
          <p:cNvSpPr/>
          <p:nvPr/>
        </p:nvSpPr>
        <p:spPr>
          <a:xfrm>
            <a:off x="323528" y="917912"/>
            <a:ext cx="8640960" cy="5632311"/>
          </a:xfrm>
          <a:prstGeom prst="rect">
            <a:avLst/>
          </a:prstGeom>
        </p:spPr>
        <p:txBody>
          <a:bodyPr wrap="square">
            <a:spAutoFit/>
          </a:bodyPr>
          <a:lstStyle/>
          <a:p>
            <a:r>
              <a:rPr lang="zh-CN" altLang="zh-CN" dirty="0" smtClean="0">
                <a:solidFill>
                  <a:srgbClr val="FF0000"/>
                </a:solidFill>
                <a:latin typeface="Adobe 仿宋 Std R" pitchFamily="18" charset="-122"/>
                <a:ea typeface="Adobe 仿宋 Std R" pitchFamily="18" charset="-122"/>
              </a:rPr>
              <a:t>比尔·福特</a:t>
            </a:r>
            <a:r>
              <a:rPr lang="zh-CN" altLang="zh-CN" dirty="0" smtClean="0">
                <a:latin typeface="Adobe 仿宋 Std R" pitchFamily="18" charset="-122"/>
                <a:ea typeface="Adobe 仿宋 Std R" pitchFamily="18" charset="-122"/>
              </a:rPr>
              <a:t>是第一位着手开发实用</a:t>
            </a:r>
            <a:r>
              <a:rPr lang="zh-CN" altLang="zh-CN" dirty="0" smtClean="0">
                <a:solidFill>
                  <a:srgbClr val="FF0000"/>
                </a:solidFill>
                <a:latin typeface="Adobe 仿宋 Std R" pitchFamily="18" charset="-122"/>
                <a:ea typeface="Adobe 仿宋 Std R" pitchFamily="18" charset="-122"/>
              </a:rPr>
              <a:t>燃料电池动力汽车</a:t>
            </a:r>
            <a:r>
              <a:rPr lang="zh-CN" altLang="zh-CN" dirty="0" smtClean="0">
                <a:latin typeface="Adobe 仿宋 Std R" pitchFamily="18" charset="-122"/>
                <a:ea typeface="Adobe 仿宋 Std R" pitchFamily="18" charset="-122"/>
              </a:rPr>
              <a:t>（即</a:t>
            </a:r>
            <a:r>
              <a:rPr lang="zh-CN" altLang="zh-CN" dirty="0" smtClean="0">
                <a:solidFill>
                  <a:srgbClr val="FF0000"/>
                </a:solidFill>
                <a:latin typeface="Adobe 仿宋 Std R" pitchFamily="18" charset="-122"/>
                <a:ea typeface="Adobe 仿宋 Std R" pitchFamily="18" charset="-122"/>
              </a:rPr>
              <a:t>Ford Ranger EV</a:t>
            </a:r>
            <a:r>
              <a:rPr lang="zh-CN" altLang="zh-CN" dirty="0" smtClean="0">
                <a:latin typeface="Adobe 仿宋 Std R" pitchFamily="18" charset="-122"/>
                <a:ea typeface="Adobe 仿宋 Std R" pitchFamily="18" charset="-122"/>
              </a:rPr>
              <a:t>）的顶级汽车工业巨头，并与美国邮政管理局签订了基于</a:t>
            </a:r>
            <a:r>
              <a:rPr lang="zh-CN" altLang="zh-CN" dirty="0" smtClean="0">
                <a:solidFill>
                  <a:srgbClr val="FF0000"/>
                </a:solidFill>
                <a:latin typeface="Adobe 仿宋 Std R" pitchFamily="18" charset="-122"/>
                <a:ea typeface="Adobe 仿宋 Std R" pitchFamily="18" charset="-122"/>
              </a:rPr>
              <a:t>Ranger EV平台的邮政货运车制造</a:t>
            </a:r>
            <a:r>
              <a:rPr lang="zh-CN" altLang="zh-CN" dirty="0" smtClean="0">
                <a:latin typeface="Adobe 仿宋 Std R" pitchFamily="18" charset="-122"/>
                <a:ea typeface="Adobe 仿宋 Std R" pitchFamily="18" charset="-122"/>
              </a:rPr>
              <a:t>合同。在代替燃料汽车方面，福特公司推出了面向团体客户及计程车客户制造的压缩天然气燃料动力（CNG）汽车维多利亚皇冠。而许多CNG汽车在配备天然气燃料的同时两者兼有一个汽油燃料箱，其引擎可以燃烧两种燃料中任意一种。福特的混合燃料汽车对燃料配合比例有着较宽的适应能力，从普通的纯汽油燃料到</a:t>
            </a:r>
            <a:r>
              <a:rPr lang="zh-CN" altLang="zh-CN" dirty="0" smtClean="0">
                <a:solidFill>
                  <a:srgbClr val="FF0000"/>
                </a:solidFill>
                <a:latin typeface="Adobe 仿宋 Std R" pitchFamily="18" charset="-122"/>
                <a:ea typeface="Adobe 仿宋 Std R" pitchFamily="18" charset="-122"/>
              </a:rPr>
              <a:t>以乙醇为主的E85燃料（乙醇占85%，汽油占15%）</a:t>
            </a:r>
            <a:r>
              <a:rPr lang="zh-CN" altLang="zh-CN" dirty="0" smtClean="0">
                <a:latin typeface="Adobe 仿宋 Std R" pitchFamily="18" charset="-122"/>
                <a:ea typeface="Adobe 仿宋 Std R" pitchFamily="18" charset="-122"/>
              </a:rPr>
              <a:t>皆可使用。但代替燃料汽车与混合燃料汽车在推广过程中面临着配套基础设施（如加油站）缺乏的难题，这严重影响了产品对普通客户的购买吸引力。</a:t>
            </a:r>
          </a:p>
          <a:p>
            <a:r>
              <a:rPr lang="zh-CN" altLang="zh-CN" dirty="0" smtClean="0">
                <a:latin typeface="Adobe 仿宋 Std R" pitchFamily="18" charset="-122"/>
                <a:ea typeface="Adobe 仿宋 Std R" pitchFamily="18" charset="-122"/>
              </a:rPr>
              <a:t>福特混合动力车:</a:t>
            </a:r>
          </a:p>
          <a:p>
            <a:r>
              <a:rPr lang="zh-CN" altLang="zh-CN" dirty="0" smtClean="0">
                <a:latin typeface="Adobe 仿宋 Std R" pitchFamily="18" charset="-122"/>
                <a:ea typeface="Adobe 仿宋 Std R" pitchFamily="18" charset="-122"/>
              </a:rPr>
              <a:t>2004– </a:t>
            </a:r>
            <a:r>
              <a:rPr lang="zh-CN" altLang="zh-CN" dirty="0" smtClean="0">
                <a:solidFill>
                  <a:srgbClr val="FF0000"/>
                </a:solidFill>
                <a:latin typeface="Adobe 仿宋 Std R" pitchFamily="18" charset="-122"/>
                <a:ea typeface="Adobe 仿宋 Std R" pitchFamily="18" charset="-122"/>
              </a:rPr>
              <a:t>福特翼虎</a:t>
            </a:r>
          </a:p>
          <a:p>
            <a:r>
              <a:rPr lang="zh-CN" altLang="zh-CN" dirty="0" smtClean="0">
                <a:latin typeface="Adobe 仿宋 Std R" pitchFamily="18" charset="-122"/>
                <a:ea typeface="Adobe 仿宋 Std R" pitchFamily="18" charset="-122"/>
              </a:rPr>
              <a:t>2006– 水星水手</a:t>
            </a:r>
          </a:p>
          <a:p>
            <a:r>
              <a:rPr lang="zh-CN" altLang="zh-CN" dirty="0" smtClean="0">
                <a:latin typeface="Adobe 仿宋 Std R" pitchFamily="18" charset="-122"/>
                <a:ea typeface="Adobe 仿宋 Std R" pitchFamily="18" charset="-122"/>
              </a:rPr>
              <a:t>2008– 福特福星/水星米兰</a:t>
            </a:r>
          </a:p>
          <a:p>
            <a:r>
              <a:rPr lang="zh-CN" altLang="zh-CN" dirty="0" smtClean="0">
                <a:latin typeface="Adobe 仿宋 Std R" pitchFamily="18" charset="-122"/>
                <a:ea typeface="Adobe 仿宋 Std R" pitchFamily="18" charset="-122"/>
              </a:rPr>
              <a:t>2009– 福特500/水星蒙迪欧</a:t>
            </a:r>
          </a:p>
          <a:p>
            <a:r>
              <a:rPr lang="zh-CN" altLang="zh-CN" dirty="0" smtClean="0">
                <a:latin typeface="Adobe 仿宋 Std R" pitchFamily="18" charset="-122"/>
                <a:ea typeface="Adobe 仿宋 Std R" pitchFamily="18" charset="-122"/>
              </a:rPr>
              <a:t>2009– 福特边锋/林肯MKX</a:t>
            </a:r>
            <a:endParaRPr lang="en-US" altLang="zh-CN" dirty="0" smtClean="0">
              <a:latin typeface="Adobe 仿宋 Std R" pitchFamily="18" charset="-122"/>
              <a:ea typeface="Adobe 仿宋 Std R" pitchFamily="18" charset="-122"/>
            </a:endParaRPr>
          </a:p>
          <a:p>
            <a:endParaRPr lang="en-US" altLang="zh-CN" dirty="0" smtClean="0">
              <a:latin typeface="Adobe 仿宋 Std R" pitchFamily="18" charset="-122"/>
              <a:ea typeface="Adobe 仿宋 Std R" pitchFamily="18" charset="-122"/>
            </a:endParaRPr>
          </a:p>
          <a:p>
            <a:r>
              <a:rPr lang="zh-CN" altLang="en-US" dirty="0" smtClean="0">
                <a:solidFill>
                  <a:srgbClr val="FF0000"/>
                </a:solidFill>
                <a:latin typeface="Adobe 仿宋 Std R" pitchFamily="18" charset="-122"/>
                <a:ea typeface="Adobe 仿宋 Std R" pitchFamily="18" charset="-122"/>
              </a:rPr>
              <a:t>思考：未来汽车会是什么样子？</a:t>
            </a:r>
            <a:endParaRPr lang="zh-CN" altLang="zh-CN" dirty="0" smtClean="0">
              <a:solidFill>
                <a:srgbClr val="FF0000"/>
              </a:solidFill>
              <a:latin typeface="Adobe 仿宋 Std R" pitchFamily="18" charset="-122"/>
              <a:ea typeface="Adobe 仿宋 Std R" pitchFamily="18" charset="-122"/>
            </a:endParaRPr>
          </a:p>
        </p:txBody>
      </p:sp>
      <p:pic>
        <p:nvPicPr>
          <p:cNvPr id="17410" name="Picture 2" descr="File:Ford escape hybrid.jpg">
            <a:hlinkClick r:id="rId2"/>
          </p:cNvPr>
          <p:cNvPicPr>
            <a:picLocks noChangeAspect="1" noChangeArrowheads="1"/>
          </p:cNvPicPr>
          <p:nvPr/>
        </p:nvPicPr>
        <p:blipFill>
          <a:blip r:embed="rId3" cstate="print"/>
          <a:srcRect/>
          <a:stretch>
            <a:fillRect/>
          </a:stretch>
        </p:blipFill>
        <p:spPr bwMode="auto">
          <a:xfrm>
            <a:off x="4499992" y="3717032"/>
            <a:ext cx="3600400" cy="2700300"/>
          </a:xfrm>
          <a:prstGeom prst="rect">
            <a:avLst/>
          </a:prstGeom>
          <a:noFill/>
        </p:spPr>
      </p:pic>
      <p:sp>
        <p:nvSpPr>
          <p:cNvPr id="11" name="TextBox 10"/>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克莱斯勒汽车</a:t>
            </a:r>
          </a:p>
        </p:txBody>
      </p:sp>
      <p:pic>
        <p:nvPicPr>
          <p:cNvPr id="92162" name="Picture 2" descr="http://t3.gstatic.com/images?q=tbn:ANd9GcTJNwoXf7EcdS9TlJbJAxptiog5p94N82cZQn5O1ccwLa0AfLTE">
            <a:hlinkClick r:id="rId2"/>
          </p:cNvPr>
          <p:cNvPicPr>
            <a:picLocks noChangeAspect="1" noChangeArrowheads="1"/>
          </p:cNvPicPr>
          <p:nvPr/>
        </p:nvPicPr>
        <p:blipFill>
          <a:blip r:embed="rId3" cstate="print"/>
          <a:srcRect/>
          <a:stretch>
            <a:fillRect/>
          </a:stretch>
        </p:blipFill>
        <p:spPr bwMode="auto">
          <a:xfrm>
            <a:off x="4218290" y="3717032"/>
            <a:ext cx="4962222" cy="2709373"/>
          </a:xfrm>
          <a:prstGeom prst="rect">
            <a:avLst/>
          </a:prstGeom>
          <a:noFill/>
        </p:spPr>
      </p:pic>
      <p:pic>
        <p:nvPicPr>
          <p:cNvPr id="92164" name="Picture 4" descr="http://images.jrj.com.cn/2008/05/20080529095159088.jpg">
            <a:hlinkClick r:id="rId4"/>
          </p:cNvPr>
          <p:cNvPicPr>
            <a:picLocks noChangeAspect="1" noChangeArrowheads="1"/>
          </p:cNvPicPr>
          <p:nvPr/>
        </p:nvPicPr>
        <p:blipFill>
          <a:blip r:embed="rId5" cstate="print"/>
          <a:srcRect/>
          <a:stretch>
            <a:fillRect/>
          </a:stretch>
        </p:blipFill>
        <p:spPr bwMode="auto">
          <a:xfrm>
            <a:off x="0" y="3491038"/>
            <a:ext cx="4355976" cy="2979488"/>
          </a:xfrm>
          <a:prstGeom prst="rect">
            <a:avLst/>
          </a:prstGeom>
          <a:noFill/>
        </p:spPr>
      </p:pic>
      <p:pic>
        <p:nvPicPr>
          <p:cNvPr id="92165" name="Picture 5"/>
          <p:cNvPicPr>
            <a:picLocks noChangeAspect="1" noChangeArrowheads="1"/>
          </p:cNvPicPr>
          <p:nvPr/>
        </p:nvPicPr>
        <p:blipFill>
          <a:blip r:embed="rId6" cstate="print"/>
          <a:srcRect/>
          <a:stretch>
            <a:fillRect/>
          </a:stretch>
        </p:blipFill>
        <p:spPr bwMode="auto">
          <a:xfrm>
            <a:off x="6444208" y="836712"/>
            <a:ext cx="2454027" cy="2875180"/>
          </a:xfrm>
          <a:prstGeom prst="rect">
            <a:avLst/>
          </a:prstGeom>
          <a:noFill/>
          <a:ln w="9525">
            <a:noFill/>
            <a:miter lim="800000"/>
            <a:headEnd/>
            <a:tailEnd/>
          </a:ln>
        </p:spPr>
      </p:pic>
      <p:sp>
        <p:nvSpPr>
          <p:cNvPr id="13" name="矩形 12"/>
          <p:cNvSpPr/>
          <p:nvPr/>
        </p:nvSpPr>
        <p:spPr>
          <a:xfrm>
            <a:off x="107504" y="980728"/>
            <a:ext cx="6156176" cy="2554545"/>
          </a:xfrm>
          <a:prstGeom prst="rect">
            <a:avLst/>
          </a:prstGeom>
        </p:spPr>
        <p:txBody>
          <a:bodyPr wrap="square">
            <a:spAutoFit/>
          </a:bodyPr>
          <a:lstStyle/>
          <a:p>
            <a:r>
              <a:rPr lang="zh-CN" altLang="en-US" dirty="0" smtClean="0">
                <a:solidFill>
                  <a:srgbClr val="FF0000"/>
                </a:solidFill>
              </a:rPr>
              <a:t>扩展阅读</a:t>
            </a:r>
            <a:r>
              <a:rPr lang="zh-CN" altLang="en-US" dirty="0" smtClean="0"/>
              <a:t>：玛莎拉蒂（</a:t>
            </a:r>
            <a:r>
              <a:rPr lang="en-US" altLang="zh-CN" dirty="0" err="1" smtClean="0"/>
              <a:t>Maserati</a:t>
            </a:r>
            <a:r>
              <a:rPr lang="zh-CN" altLang="en-US" dirty="0" smtClean="0"/>
              <a:t>）是一家意大利豪华汽车制造商，</a:t>
            </a:r>
            <a:r>
              <a:rPr lang="en-US" altLang="zh-CN" dirty="0" smtClean="0"/>
              <a:t>1914</a:t>
            </a:r>
            <a:r>
              <a:rPr lang="zh-CN" altLang="en-US" dirty="0" smtClean="0"/>
              <a:t>年</a:t>
            </a:r>
            <a:r>
              <a:rPr lang="en-US" altLang="zh-CN" dirty="0" smtClean="0"/>
              <a:t>12</a:t>
            </a:r>
            <a:r>
              <a:rPr lang="zh-CN" altLang="en-US" dirty="0" smtClean="0"/>
              <a:t>月</a:t>
            </a:r>
            <a:r>
              <a:rPr lang="en-US" altLang="zh-CN" dirty="0" smtClean="0"/>
              <a:t>1</a:t>
            </a:r>
            <a:r>
              <a:rPr lang="zh-CN" altLang="en-US" dirty="0" smtClean="0"/>
              <a:t>日成立于博洛尼亚（</a:t>
            </a:r>
            <a:r>
              <a:rPr lang="en-US" altLang="zh-CN" dirty="0" smtClean="0"/>
              <a:t>Bologna</a:t>
            </a:r>
            <a:r>
              <a:rPr lang="zh-CN" altLang="en-US" dirty="0" smtClean="0"/>
              <a:t>），公司总部现设于摩德纳（</a:t>
            </a:r>
            <a:r>
              <a:rPr lang="en-US" altLang="zh-CN" dirty="0" smtClean="0"/>
              <a:t>Modena</a:t>
            </a:r>
            <a:r>
              <a:rPr lang="zh-CN" altLang="en-US" dirty="0" smtClean="0"/>
              <a:t>），品牌的标志为一支三叉戟。</a:t>
            </a:r>
            <a:r>
              <a:rPr lang="en-US" altLang="zh-CN" dirty="0" smtClean="0"/>
              <a:t>1993</a:t>
            </a:r>
            <a:r>
              <a:rPr lang="zh-CN" altLang="en-US" dirty="0" smtClean="0"/>
              <a:t>年菲亚特（</a:t>
            </a:r>
            <a:r>
              <a:rPr lang="en-US" altLang="zh-CN" dirty="0" smtClean="0"/>
              <a:t>Fiat </a:t>
            </a:r>
            <a:r>
              <a:rPr lang="en-US" altLang="zh-CN" dirty="0" err="1" smtClean="0"/>
              <a:t>S.p.A</a:t>
            </a:r>
            <a:r>
              <a:rPr lang="en-US" altLang="zh-CN" dirty="0" smtClean="0"/>
              <a:t>.</a:t>
            </a:r>
            <a:r>
              <a:rPr lang="zh-CN" altLang="en-US" dirty="0" smtClean="0"/>
              <a:t>）收购玛莎拉蒂，但品牌得以保留。而今的玛莎拉蒂</a:t>
            </a:r>
            <a:r>
              <a:rPr lang="zh-CN" altLang="en-US" dirty="0" smtClean="0">
                <a:solidFill>
                  <a:srgbClr val="FF0000"/>
                </a:solidFill>
              </a:rPr>
              <a:t>全新轿跑系列是意大利顶尖轿跑车制作技术的体现，也是意大利设计美学以及优质工匠设计思维的完美结合</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美国本土文化</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95536" y="3139221"/>
            <a:ext cx="8280920" cy="3170099"/>
          </a:xfrm>
          <a:prstGeom prst="rect">
            <a:avLst/>
          </a:prstGeom>
        </p:spPr>
        <p:txBody>
          <a:bodyPr wrap="square">
            <a:spAutoFit/>
          </a:bodyPr>
          <a:lstStyle/>
          <a:p>
            <a:r>
              <a:rPr lang="zh-CN" altLang="en-US" dirty="0" smtClean="0">
                <a:latin typeface="华文仿宋" pitchFamily="2" charset="-122"/>
                <a:ea typeface="华文仿宋" pitchFamily="2" charset="-122"/>
              </a:rPr>
              <a:t>美国是现代管理的先行者，企业文化管理经验是其企业通过不断实践总结出来的，同时又应用于实际工作中，已取得了巨大的经济效益。美国历史学家</a:t>
            </a:r>
            <a:r>
              <a:rPr lang="zh-CN" altLang="en-US" dirty="0" smtClean="0">
                <a:solidFill>
                  <a:srgbClr val="FF0000"/>
                </a:solidFill>
                <a:latin typeface="华文仿宋" pitchFamily="2" charset="-122"/>
                <a:ea typeface="华文仿宋" pitchFamily="2" charset="-122"/>
              </a:rPr>
              <a:t>戴维</a:t>
            </a:r>
            <a:r>
              <a:rPr lang="en-US" altLang="zh-CN" dirty="0" smtClean="0">
                <a:solidFill>
                  <a:srgbClr val="FF0000"/>
                </a:solidFill>
                <a:latin typeface="华文仿宋" pitchFamily="2" charset="-122"/>
                <a:ea typeface="华文仿宋" pitchFamily="2" charset="-122"/>
              </a:rPr>
              <a:t>·</a:t>
            </a:r>
            <a:r>
              <a:rPr lang="zh-CN" altLang="en-US" dirty="0" smtClean="0">
                <a:solidFill>
                  <a:srgbClr val="FF0000"/>
                </a:solidFill>
                <a:latin typeface="华文仿宋" pitchFamily="2" charset="-122"/>
                <a:ea typeface="华文仿宋" pitchFamily="2" charset="-122"/>
              </a:rPr>
              <a:t>美斯德</a:t>
            </a:r>
            <a:r>
              <a:rPr lang="zh-CN" altLang="en-US" dirty="0" smtClean="0">
                <a:latin typeface="华文仿宋" pitchFamily="2" charset="-122"/>
                <a:ea typeface="华文仿宋" pitchFamily="2" charset="-122"/>
              </a:rPr>
              <a:t>在</a:t>
            </a:r>
            <a:r>
              <a:rPr lang="en-US" altLang="zh-CN" dirty="0" smtClean="0">
                <a:solidFill>
                  <a:srgbClr val="FF0000"/>
                </a:solidFill>
                <a:latin typeface="华文仿宋" pitchFamily="2" charset="-122"/>
                <a:ea typeface="华文仿宋" pitchFamily="2" charset="-122"/>
              </a:rPr>
              <a:t>《</a:t>
            </a:r>
            <a:r>
              <a:rPr lang="zh-CN" altLang="en-US" dirty="0" smtClean="0">
                <a:solidFill>
                  <a:srgbClr val="FF0000"/>
                </a:solidFill>
                <a:latin typeface="华文仿宋" pitchFamily="2" charset="-122"/>
                <a:ea typeface="华文仿宋" pitchFamily="2" charset="-122"/>
              </a:rPr>
              <a:t>国家的贫穷与富</a:t>
            </a:r>
            <a:r>
              <a:rPr lang="en-US" altLang="zh-CN" dirty="0" smtClean="0">
                <a:solidFill>
                  <a:srgbClr val="FF0000"/>
                </a:solidFill>
                <a:latin typeface="华文仿宋" pitchFamily="2" charset="-122"/>
                <a:ea typeface="华文仿宋" pitchFamily="2" charset="-122"/>
              </a:rPr>
              <a:t>》</a:t>
            </a:r>
            <a:r>
              <a:rPr lang="zh-CN" altLang="en-US" dirty="0" smtClean="0">
                <a:latin typeface="华文仿宋" pitchFamily="2" charset="-122"/>
                <a:ea typeface="华文仿宋" pitchFamily="2" charset="-122"/>
              </a:rPr>
              <a:t>一书中断言：“如果经济发展给了我们什么启示，那就是文化起举足轻重的作用。”美国企业文化的管理模式，成为各国学习和仿效对象。</a:t>
            </a:r>
          </a:p>
          <a:p>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有汽车以来就出现汽车文化。</a:t>
            </a:r>
            <a:r>
              <a:rPr lang="en-US" altLang="zh-CN" dirty="0" smtClean="0">
                <a:latin typeface="华文仿宋" pitchFamily="2" charset="-122"/>
                <a:ea typeface="华文仿宋" pitchFamily="2" charset="-122"/>
              </a:rPr>
              <a:t>100</a:t>
            </a:r>
            <a:r>
              <a:rPr lang="zh-CN" altLang="en-US" dirty="0" smtClean="0">
                <a:latin typeface="华文仿宋" pitchFamily="2" charset="-122"/>
                <a:ea typeface="华文仿宋" pitchFamily="2" charset="-122"/>
              </a:rPr>
              <a:t>年来汽车文化的载体由单一的汽车广告演变为“</a:t>
            </a:r>
            <a:r>
              <a:rPr lang="zh-CN" altLang="en-US" dirty="0" smtClean="0">
                <a:solidFill>
                  <a:srgbClr val="FF0000"/>
                </a:solidFill>
                <a:latin typeface="华文仿宋" pitchFamily="2" charset="-122"/>
                <a:ea typeface="华文仿宋" pitchFamily="2" charset="-122"/>
              </a:rPr>
              <a:t>汽车评论</a:t>
            </a:r>
            <a:r>
              <a:rPr lang="en-US" altLang="zh-CN" dirty="0" smtClean="0">
                <a:solidFill>
                  <a:srgbClr val="FF0000"/>
                </a:solidFill>
                <a:latin typeface="华文仿宋" pitchFamily="2" charset="-122"/>
                <a:ea typeface="华文仿宋" pitchFamily="2" charset="-122"/>
              </a:rPr>
              <a:t>—</a:t>
            </a:r>
            <a:r>
              <a:rPr lang="zh-CN" altLang="en-US" dirty="0" smtClean="0">
                <a:solidFill>
                  <a:srgbClr val="FF0000"/>
                </a:solidFill>
                <a:latin typeface="华文仿宋" pitchFamily="2" charset="-122"/>
                <a:ea typeface="华文仿宋" pitchFamily="2" charset="-122"/>
              </a:rPr>
              <a:t>汽车法规</a:t>
            </a:r>
            <a:r>
              <a:rPr lang="en-US" altLang="zh-CN" dirty="0" smtClean="0">
                <a:solidFill>
                  <a:srgbClr val="FF0000"/>
                </a:solidFill>
                <a:latin typeface="华文仿宋" pitchFamily="2" charset="-122"/>
                <a:ea typeface="华文仿宋" pitchFamily="2" charset="-122"/>
              </a:rPr>
              <a:t>—</a:t>
            </a:r>
            <a:r>
              <a:rPr lang="zh-CN" altLang="en-US" dirty="0" smtClean="0">
                <a:solidFill>
                  <a:srgbClr val="FF0000"/>
                </a:solidFill>
                <a:latin typeface="华文仿宋" pitchFamily="2" charset="-122"/>
                <a:ea typeface="华文仿宋" pitchFamily="2" charset="-122"/>
              </a:rPr>
              <a:t>汽车广告</a:t>
            </a:r>
            <a:r>
              <a:rPr lang="zh-CN" altLang="en-US" dirty="0" smtClean="0">
                <a:latin typeface="华文仿宋" pitchFamily="2" charset="-122"/>
                <a:ea typeface="华文仿宋" pitchFamily="2" charset="-122"/>
              </a:rPr>
              <a:t>”。也就是说汽车文化由汽车仅仅是一个在汽车制造商和汽车买主之间进行交换的商品演变为涉及</a:t>
            </a:r>
            <a:r>
              <a:rPr lang="zh-CN" altLang="en-US" dirty="0" smtClean="0">
                <a:solidFill>
                  <a:srgbClr val="FF0000"/>
                </a:solidFill>
                <a:latin typeface="华文仿宋" pitchFamily="2" charset="-122"/>
                <a:ea typeface="华文仿宋" pitchFamily="2" charset="-122"/>
              </a:rPr>
              <a:t>人类社会能源、环保、交通安全的特殊商品</a:t>
            </a:r>
            <a:r>
              <a:rPr lang="zh-CN" altLang="en-US" dirty="0" smtClean="0">
                <a:latin typeface="华文仿宋" pitchFamily="2" charset="-122"/>
                <a:ea typeface="华文仿宋" pitchFamily="2" charset="-122"/>
              </a:rPr>
              <a:t>的一种有广泛社会性的文化。</a:t>
            </a:r>
            <a:endParaRPr lang="zh-CN" altLang="en-US" dirty="0">
              <a:latin typeface="华文仿宋" pitchFamily="2" charset="-122"/>
              <a:ea typeface="华文仿宋" pitchFamily="2" charset="-122"/>
            </a:endParaRPr>
          </a:p>
        </p:txBody>
      </p:sp>
      <p:sp>
        <p:nvSpPr>
          <p:cNvPr id="11" name="Rectangle 4"/>
          <p:cNvSpPr>
            <a:spLocks noChangeArrowheads="1"/>
          </p:cNvSpPr>
          <p:nvPr/>
        </p:nvSpPr>
        <p:spPr bwMode="auto">
          <a:xfrm>
            <a:off x="755576" y="1052736"/>
            <a:ext cx="7026659"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zh-CN" altLang="en-US" b="0" dirty="0" smtClean="0">
                <a:solidFill>
                  <a:srgbClr val="FF0000"/>
                </a:solidFill>
                <a:effectLst>
                  <a:outerShdw blurRad="38100" dist="38100" dir="2700000" algn="tl">
                    <a:srgbClr val="000000">
                      <a:alpha val="43137"/>
                    </a:srgbClr>
                  </a:outerShdw>
                </a:effectLst>
                <a:latin typeface="Times New Roman" pitchFamily="18" charset="0"/>
                <a:ea typeface="仿宋_GB2312"/>
                <a:cs typeface="Times New Roman" pitchFamily="18" charset="0"/>
              </a:rPr>
              <a:t>扩展阅读</a:t>
            </a:r>
            <a:r>
              <a:rPr lang="en-US" altLang="zh-CN" b="0" dirty="0" smtClean="0">
                <a:solidFill>
                  <a:srgbClr val="FF0000"/>
                </a:solidFill>
                <a:effectLst>
                  <a:outerShdw blurRad="38100" dist="38100" dir="2700000" algn="tl">
                    <a:srgbClr val="000000">
                      <a:alpha val="43137"/>
                    </a:srgbClr>
                  </a:outerShdw>
                </a:effectLst>
                <a:latin typeface="Times New Roman" pitchFamily="18" charset="0"/>
                <a:ea typeface="仿宋_GB2312"/>
                <a:cs typeface="Times New Roman" pitchFamily="18" charset="0"/>
              </a:rPr>
              <a:t>  </a:t>
            </a:r>
            <a:r>
              <a:rPr lang="zh-CN" altLang="en-US" b="0" dirty="0" smtClean="0">
                <a:effectLst>
                  <a:outerShdw blurRad="38100" dist="38100" dir="2700000" algn="tl">
                    <a:srgbClr val="000000">
                      <a:alpha val="43137"/>
                    </a:srgbClr>
                  </a:outerShdw>
                </a:effectLst>
                <a:latin typeface="Times New Roman" pitchFamily="18" charset="0"/>
                <a:ea typeface="仿宋_GB2312"/>
                <a:cs typeface="Times New Roman" pitchFamily="18" charset="0"/>
              </a:rPr>
              <a:t>美国本土文化</a:t>
            </a:r>
            <a:endParaRPr lang="en-US" altLang="zh-CN" dirty="0" smtClean="0">
              <a:solidFill>
                <a:srgbClr val="FF0000"/>
              </a:solidFill>
              <a:latin typeface="华文仿宋" pitchFamily="2" charset="-122"/>
              <a:ea typeface="华文仿宋" pitchFamily="2" charset="-122"/>
              <a:cs typeface="Times New Roman" pitchFamily="18" charset="0"/>
            </a:endParaRPr>
          </a:p>
          <a:p>
            <a:pPr lvl="0"/>
            <a:endParaRPr lang="en-US" altLang="zh-CN" b="0" dirty="0" smtClean="0">
              <a:latin typeface="Times New Roman" pitchFamily="18" charset="0"/>
              <a:ea typeface="仿宋_GB2312"/>
              <a:cs typeface="Times New Roman" pitchFamily="18" charset="0"/>
            </a:endParaRPr>
          </a:p>
          <a:p>
            <a:pPr lvl="0"/>
            <a:r>
              <a:rPr lang="zh-CN" altLang="en-US" b="0" dirty="0" smtClean="0">
                <a:latin typeface="Times New Roman" pitchFamily="18" charset="0"/>
                <a:ea typeface="仿宋_GB2312"/>
                <a:cs typeface="Times New Roman" pitchFamily="18" charset="0"/>
              </a:rPr>
              <a:t>思考讨论：</a:t>
            </a:r>
            <a:endParaRPr lang="en-US" altLang="zh-CN" b="0" dirty="0" smtClean="0">
              <a:latin typeface="Times New Roman" pitchFamily="18" charset="0"/>
              <a:ea typeface="仿宋_GB2312"/>
              <a:cs typeface="Times New Roman" pitchFamily="18" charset="0"/>
            </a:endParaRPr>
          </a:p>
          <a:p>
            <a:r>
              <a:rPr lang="en-US" altLang="zh-CN" b="0" dirty="0" smtClean="0">
                <a:latin typeface="Times New Roman" pitchFamily="18" charset="0"/>
                <a:ea typeface="仿宋_GB2312"/>
                <a:cs typeface="Times New Roman" pitchFamily="18" charset="0"/>
              </a:rPr>
              <a:t>1.</a:t>
            </a:r>
            <a:r>
              <a:rPr lang="zh-CN" altLang="en-US" b="0" dirty="0" smtClean="0">
                <a:latin typeface="Times New Roman" pitchFamily="18" charset="0"/>
                <a:ea typeface="仿宋_GB2312"/>
                <a:cs typeface="Times New Roman" pitchFamily="18" charset="0"/>
              </a:rPr>
              <a:t>美国人怎么去支持冒险，激励创新？</a:t>
            </a:r>
            <a:endParaRPr lang="en-US" altLang="zh-CN" b="0" dirty="0" smtClean="0">
              <a:latin typeface="Times New Roman" pitchFamily="18" charset="0"/>
              <a:ea typeface="仿宋_GB2312"/>
              <a:cs typeface="Times New Roman" pitchFamily="18" charset="0"/>
            </a:endParaRPr>
          </a:p>
          <a:p>
            <a:pPr lvl="0"/>
            <a:r>
              <a:rPr lang="en-US" altLang="zh-CN" b="0" dirty="0" smtClean="0">
                <a:latin typeface="Times New Roman" pitchFamily="18" charset="0"/>
                <a:ea typeface="仿宋_GB2312"/>
                <a:cs typeface="Times New Roman" pitchFamily="18" charset="0"/>
              </a:rPr>
              <a:t>2.</a:t>
            </a:r>
            <a:r>
              <a:rPr lang="zh-CN" altLang="en-US" b="0" dirty="0" smtClean="0">
                <a:latin typeface="Times New Roman" pitchFamily="18" charset="0"/>
                <a:ea typeface="仿宋_GB2312"/>
                <a:cs typeface="Times New Roman" pitchFamily="18" charset="0"/>
              </a:rPr>
              <a:t>观看</a:t>
            </a:r>
            <a:r>
              <a:rPr lang="en-US" altLang="zh-CN" b="0" dirty="0" smtClean="0">
                <a:latin typeface="Times New Roman" pitchFamily="18" charset="0"/>
                <a:ea typeface="仿宋_GB2312"/>
                <a:cs typeface="Times New Roman" pitchFamily="18" charset="0"/>
              </a:rPr>
              <a:t>《</a:t>
            </a:r>
            <a:r>
              <a:rPr lang="zh-CN" altLang="en-US" b="0" dirty="0" smtClean="0">
                <a:latin typeface="Times New Roman" pitchFamily="18" charset="0"/>
                <a:ea typeface="仿宋_GB2312"/>
                <a:cs typeface="Times New Roman" pitchFamily="18" charset="0"/>
              </a:rPr>
              <a:t>大地雄心</a:t>
            </a:r>
            <a:r>
              <a:rPr lang="en-US" altLang="zh-CN" b="0" dirty="0" smtClean="0">
                <a:latin typeface="Times New Roman" pitchFamily="18" charset="0"/>
                <a:ea typeface="仿宋_GB2312"/>
                <a:cs typeface="Times New Roman" pitchFamily="18" charset="0"/>
              </a:rPr>
              <a:t>》</a:t>
            </a:r>
            <a:r>
              <a:rPr lang="zh-CN" altLang="en-US" b="0" dirty="0" smtClean="0">
                <a:latin typeface="Times New Roman" pitchFamily="18" charset="0"/>
                <a:ea typeface="仿宋_GB2312"/>
                <a:cs typeface="Times New Roman" pitchFamily="18" charset="0"/>
              </a:rPr>
              <a:t>，了解美国文化？</a:t>
            </a:r>
            <a:endParaRPr lang="en-US" altLang="zh-CN" b="0" dirty="0" smtClean="0">
              <a:latin typeface="Times New Roman" pitchFamily="18" charset="0"/>
              <a:ea typeface="仿宋_GB2312"/>
              <a:cs typeface="Times New Roman" pitchFamily="18" charset="0"/>
            </a:endParaRPr>
          </a:p>
          <a:p>
            <a:pPr lvl="0"/>
            <a:r>
              <a:rPr lang="en-US" altLang="zh-CN" b="0" dirty="0" smtClean="0">
                <a:latin typeface="Times New Roman" pitchFamily="18" charset="0"/>
                <a:ea typeface="仿宋_GB2312"/>
                <a:cs typeface="Times New Roman" pitchFamily="18" charset="0"/>
              </a:rPr>
              <a:t>3.</a:t>
            </a:r>
            <a:r>
              <a:rPr lang="zh-CN" altLang="en-US" b="0" dirty="0" smtClean="0">
                <a:latin typeface="Times New Roman" pitchFamily="18" charset="0"/>
                <a:ea typeface="仿宋_GB2312"/>
                <a:cs typeface="Times New Roman" pitchFamily="18" charset="0"/>
              </a:rPr>
              <a:t> 关注一种创新科技产品或服务，并阐述它的发展历程？</a:t>
            </a:r>
            <a:endParaRPr lang="en-US" altLang="zh-CN" b="0" dirty="0" smtClean="0">
              <a:latin typeface="Times New Roman" pitchFamily="18" charset="0"/>
              <a:ea typeface="仿宋_GB2312"/>
              <a:cs typeface="Times New Roman" pitchFamily="18" charset="0"/>
            </a:endParaRPr>
          </a:p>
          <a:p>
            <a:pPr lvl="0"/>
            <a:endParaRPr lang="zh-CN" altLang="en-US" b="0" dirty="0" smtClean="0">
              <a:latin typeface="Times New Roman" pitchFamily="18" charset="0"/>
              <a:ea typeface="仿宋_GB2312"/>
              <a:cs typeface="Times New Roman" pitchFamily="18" charset="0"/>
            </a:endParaRPr>
          </a:p>
        </p:txBody>
      </p:sp>
      <p:pic>
        <p:nvPicPr>
          <p:cNvPr id="64516" name="Picture 4" descr="http://blog.hr.com.cn/attachments/2011/11/1062495_201111041515131SckG.jpg">
            <a:hlinkClick r:id="rId2"/>
          </p:cNvPr>
          <p:cNvPicPr>
            <a:picLocks noChangeAspect="1" noChangeArrowheads="1"/>
          </p:cNvPicPr>
          <p:nvPr/>
        </p:nvPicPr>
        <p:blipFill>
          <a:blip r:embed="rId3" cstate="print"/>
          <a:srcRect/>
          <a:stretch>
            <a:fillRect/>
          </a:stretch>
        </p:blipFill>
        <p:spPr bwMode="auto">
          <a:xfrm>
            <a:off x="7164288" y="836712"/>
            <a:ext cx="1691680" cy="2289407"/>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美国本土文化</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4514" name="Picture 2" descr="http://www.njdijie.com/files/line/20120625160424.jpg">
            <a:hlinkClick r:id="rId2"/>
          </p:cNvPr>
          <p:cNvPicPr>
            <a:picLocks noChangeAspect="1" noChangeArrowheads="1"/>
          </p:cNvPicPr>
          <p:nvPr/>
        </p:nvPicPr>
        <p:blipFill>
          <a:blip r:embed="rId3" cstate="print"/>
          <a:srcRect/>
          <a:stretch>
            <a:fillRect/>
          </a:stretch>
        </p:blipFill>
        <p:spPr bwMode="auto">
          <a:xfrm>
            <a:off x="467544" y="980728"/>
            <a:ext cx="8161142" cy="5103874"/>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美国本土文化</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95234" name="Picture 2" descr="http://news.xinhuanet.com/collection/2007-08/23/xinsrc_3820804231333712411116.jpg">
            <a:hlinkClick r:id="rId2"/>
          </p:cNvPr>
          <p:cNvPicPr>
            <a:picLocks noChangeAspect="1" noChangeArrowheads="1"/>
          </p:cNvPicPr>
          <p:nvPr/>
        </p:nvPicPr>
        <p:blipFill>
          <a:blip r:embed="rId3" cstate="print"/>
          <a:srcRect/>
          <a:stretch>
            <a:fillRect/>
          </a:stretch>
        </p:blipFill>
        <p:spPr bwMode="auto">
          <a:xfrm>
            <a:off x="0" y="1484784"/>
            <a:ext cx="3190875" cy="3848101"/>
          </a:xfrm>
          <a:prstGeom prst="rect">
            <a:avLst/>
          </a:prstGeom>
          <a:noFill/>
        </p:spPr>
      </p:pic>
      <p:sp>
        <p:nvSpPr>
          <p:cNvPr id="11" name="矩形 10"/>
          <p:cNvSpPr/>
          <p:nvPr/>
        </p:nvSpPr>
        <p:spPr>
          <a:xfrm>
            <a:off x="3042592" y="1340769"/>
            <a:ext cx="6209928" cy="4708981"/>
          </a:xfrm>
          <a:prstGeom prst="rect">
            <a:avLst/>
          </a:prstGeom>
        </p:spPr>
        <p:txBody>
          <a:bodyPr wrap="square">
            <a:spAutoFit/>
          </a:bodyPr>
          <a:lstStyle/>
          <a:p>
            <a:r>
              <a:rPr lang="zh-CN" altLang="en-US" dirty="0" smtClean="0">
                <a:latin typeface="Adobe 仿宋 Std R" pitchFamily="18" charset="-122"/>
                <a:ea typeface="Adobe 仿宋 Std R" pitchFamily="18" charset="-122"/>
              </a:rPr>
              <a:t>美国文化是西方文化之一，早在美国独立之前就出现并发展了。由于殖民的关系，对美国文化影响最大的是</a:t>
            </a:r>
            <a:r>
              <a:rPr lang="zh-CN" altLang="en-US" dirty="0" smtClean="0">
                <a:solidFill>
                  <a:srgbClr val="FF0000"/>
                </a:solidFill>
                <a:latin typeface="Adobe 仿宋 Std R" pitchFamily="18" charset="-122"/>
                <a:ea typeface="Adobe 仿宋 Std R" pitchFamily="18" charset="-122"/>
              </a:rPr>
              <a:t>英国文化</a:t>
            </a:r>
            <a:r>
              <a:rPr lang="zh-CN" altLang="en-US" dirty="0" smtClean="0">
                <a:latin typeface="Adobe 仿宋 Std R" pitchFamily="18" charset="-122"/>
                <a:ea typeface="Adobe 仿宋 Std R" pitchFamily="18" charset="-122"/>
              </a:rPr>
              <a:t>，例如英语的广泛使用、法律系统等。其他对美国文化影响较大的文化有</a:t>
            </a:r>
            <a:r>
              <a:rPr lang="zh-CN" altLang="en-US" dirty="0" smtClean="0">
                <a:solidFill>
                  <a:srgbClr val="FF0000"/>
                </a:solidFill>
                <a:latin typeface="Adobe 仿宋 Std R" pitchFamily="18" charset="-122"/>
                <a:ea typeface="Adobe 仿宋 Std R" pitchFamily="18" charset="-122"/>
              </a:rPr>
              <a:t>爱尔兰文化、德国文化、波兰文化</a:t>
            </a:r>
            <a:r>
              <a:rPr lang="zh-CN" altLang="en-US" dirty="0" smtClean="0">
                <a:latin typeface="Adobe 仿宋 Std R" pitchFamily="18" charset="-122"/>
                <a:ea typeface="Adobe 仿宋 Std R" pitchFamily="18" charset="-122"/>
              </a:rPr>
              <a:t>和</a:t>
            </a:r>
            <a:r>
              <a:rPr lang="zh-CN" altLang="en-US" dirty="0" smtClean="0">
                <a:solidFill>
                  <a:srgbClr val="FF0000"/>
                </a:solidFill>
                <a:latin typeface="Adobe 仿宋 Std R" pitchFamily="18" charset="-122"/>
                <a:ea typeface="Adobe 仿宋 Std R" pitchFamily="18" charset="-122"/>
              </a:rPr>
              <a:t>意大利文化</a:t>
            </a:r>
            <a:r>
              <a:rPr lang="zh-CN" altLang="en-US" dirty="0" smtClean="0">
                <a:latin typeface="Adobe 仿宋 Std R" pitchFamily="18" charset="-122"/>
                <a:ea typeface="Adobe 仿宋 Std R" pitchFamily="18" charset="-122"/>
              </a:rPr>
              <a:t>，以及美国土著文化，非洲（特别是西部非洲）文化。美国文化还受到新移民以及美洲邻居（比如加拿大、墨西哥等）的影响。 在宏观方面，美国的文化类似以及影响其他西方移民大国，如加拿大和澳洲。</a:t>
            </a:r>
          </a:p>
          <a:p>
            <a:r>
              <a:rPr lang="zh-CN" altLang="en-US" dirty="0" smtClean="0">
                <a:latin typeface="Adobe 仿宋 Std R" pitchFamily="18" charset="-122"/>
                <a:ea typeface="Adobe 仿宋 Std R" pitchFamily="18" charset="-122"/>
              </a:rPr>
              <a:t>美国以前一直被认为是一个</a:t>
            </a:r>
            <a:r>
              <a:rPr lang="zh-CN" altLang="en-US" dirty="0" smtClean="0">
                <a:solidFill>
                  <a:srgbClr val="FF0000"/>
                </a:solidFill>
                <a:latin typeface="Adobe 仿宋 Std R" pitchFamily="18" charset="-122"/>
                <a:ea typeface="Adobe 仿宋 Std R" pitchFamily="18" charset="-122"/>
              </a:rPr>
              <a:t>文化熔炉</a:t>
            </a:r>
            <a:r>
              <a:rPr lang="zh-CN" altLang="en-US" dirty="0" smtClean="0">
                <a:latin typeface="Adobe 仿宋 Std R" pitchFamily="18" charset="-122"/>
                <a:ea typeface="Adobe 仿宋 Std R" pitchFamily="18" charset="-122"/>
              </a:rPr>
              <a:t>。但近期对于文化多样性的研究更倾向于将其描述成为一份沙拉（其中各种“原料”都保持原样，只是根据沙拉酱的不同改变些许味道）。美国文化包括很多次文化，其中最有影响力的要数</a:t>
            </a:r>
            <a:r>
              <a:rPr lang="zh-CN" altLang="en-US" dirty="0" smtClean="0">
                <a:solidFill>
                  <a:srgbClr val="FF0000"/>
                </a:solidFill>
                <a:latin typeface="Adobe 仿宋 Std R" pitchFamily="18" charset="-122"/>
                <a:ea typeface="Adobe 仿宋 Std R" pitchFamily="18" charset="-122"/>
              </a:rPr>
              <a:t>德国次文化</a:t>
            </a:r>
            <a:r>
              <a:rPr lang="zh-CN" altLang="en-US"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爱尔兰次文化</a:t>
            </a:r>
            <a:r>
              <a:rPr lang="zh-CN" altLang="en-US" dirty="0" smtClean="0">
                <a:latin typeface="Adobe 仿宋 Std R" pitchFamily="18" charset="-122"/>
                <a:ea typeface="Adobe 仿宋 Std R" pitchFamily="18" charset="-122"/>
              </a:rPr>
              <a:t>和</a:t>
            </a:r>
            <a:r>
              <a:rPr lang="zh-CN" altLang="en-US" dirty="0" smtClean="0">
                <a:solidFill>
                  <a:srgbClr val="FF0000"/>
                </a:solidFill>
                <a:latin typeface="Adobe 仿宋 Std R" pitchFamily="18" charset="-122"/>
                <a:ea typeface="Adobe 仿宋 Std R" pitchFamily="18" charset="-122"/>
              </a:rPr>
              <a:t>英格兰次文化</a:t>
            </a:r>
            <a:r>
              <a:rPr lang="zh-CN" altLang="en-US"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sp>
        <p:nvSpPr>
          <p:cNvPr id="12" name="矩形 11"/>
          <p:cNvSpPr/>
          <p:nvPr/>
        </p:nvSpPr>
        <p:spPr>
          <a:xfrm>
            <a:off x="179512" y="5745450"/>
            <a:ext cx="8964488" cy="707886"/>
          </a:xfrm>
          <a:prstGeom prst="rect">
            <a:avLst/>
          </a:prstGeom>
        </p:spPr>
        <p:txBody>
          <a:bodyPr wrap="square">
            <a:spAutoFit/>
          </a:bodyPr>
          <a:lstStyle/>
          <a:p>
            <a:r>
              <a:rPr lang="en-US" altLang="zh-CN" dirty="0" smtClean="0">
                <a:latin typeface="Adobe 仿宋 Std R" pitchFamily="18" charset="-122"/>
                <a:ea typeface="Adobe 仿宋 Std R" pitchFamily="18" charset="-122"/>
              </a:rPr>
              <a:t>1899</a:t>
            </a:r>
            <a:r>
              <a:rPr lang="zh-CN" altLang="zh-CN" dirty="0" smtClean="0">
                <a:latin typeface="Adobe 仿宋 Std R" pitchFamily="18" charset="-122"/>
                <a:ea typeface="Adobe 仿宋 Std R" pitchFamily="18" charset="-122"/>
              </a:rPr>
              <a:t>年亨利福特离开</a:t>
            </a:r>
            <a:r>
              <a:rPr lang="zh-CN" altLang="zh-CN" dirty="0" smtClean="0">
                <a:solidFill>
                  <a:srgbClr val="FF0000"/>
                </a:solidFill>
                <a:latin typeface="Adobe 仿宋 Std R" pitchFamily="18" charset="-122"/>
                <a:ea typeface="Adobe 仿宋 Std R" pitchFamily="18" charset="-122"/>
              </a:rPr>
              <a:t>爱迪生照明公司</a:t>
            </a:r>
            <a:r>
              <a:rPr lang="zh-CN" altLang="zh-CN" dirty="0" smtClean="0">
                <a:latin typeface="Adobe 仿宋 Std R" pitchFamily="18" charset="-122"/>
                <a:ea typeface="Adobe 仿宋 Std R" pitchFamily="18" charset="-122"/>
              </a:rPr>
              <a:t>加入</a:t>
            </a:r>
            <a:r>
              <a:rPr lang="zh-CN" altLang="zh-CN" dirty="0" smtClean="0">
                <a:solidFill>
                  <a:srgbClr val="FF0000"/>
                </a:solidFill>
                <a:latin typeface="Adobe 仿宋 Std R" pitchFamily="18" charset="-122"/>
                <a:ea typeface="Adobe 仿宋 Std R" pitchFamily="18" charset="-122"/>
              </a:rPr>
              <a:t>底特律汽车公司</a:t>
            </a:r>
            <a:r>
              <a:rPr lang="zh-CN" altLang="zh-CN" dirty="0" smtClean="0">
                <a:latin typeface="Adobe 仿宋 Std R" pitchFamily="18" charset="-122"/>
                <a:ea typeface="Adobe 仿宋 Std R" pitchFamily="18" charset="-122"/>
              </a:rPr>
              <a:t>，但此公司</a:t>
            </a:r>
            <a:r>
              <a:rPr lang="en-US" altLang="zh-CN" dirty="0" smtClean="0">
                <a:latin typeface="Adobe 仿宋 Std R" pitchFamily="18" charset="-122"/>
                <a:ea typeface="Adobe 仿宋 Std R" pitchFamily="18" charset="-122"/>
              </a:rPr>
              <a:t>1900</a:t>
            </a:r>
            <a:r>
              <a:rPr lang="zh-CN" altLang="zh-CN" dirty="0" smtClean="0">
                <a:latin typeface="Adobe 仿宋 Std R" pitchFamily="18" charset="-122"/>
                <a:ea typeface="Adobe 仿宋 Std R" pitchFamily="18" charset="-122"/>
              </a:rPr>
              <a:t>年即倒闭。</a:t>
            </a:r>
            <a:r>
              <a:rPr lang="en-US" altLang="zh-CN" dirty="0" smtClean="0">
                <a:latin typeface="Adobe 仿宋 Std R" pitchFamily="18" charset="-122"/>
                <a:ea typeface="Adobe 仿宋 Std R" pitchFamily="18" charset="-122"/>
              </a:rPr>
              <a:t>1901</a:t>
            </a:r>
            <a:r>
              <a:rPr lang="zh-CN" altLang="zh-CN" dirty="0" smtClean="0">
                <a:latin typeface="Adobe 仿宋 Std R" pitchFamily="18" charset="-122"/>
                <a:ea typeface="Adobe 仿宋 Std R" pitchFamily="18" charset="-122"/>
              </a:rPr>
              <a:t>年亨利福特与</a:t>
            </a:r>
            <a:r>
              <a:rPr lang="en-US" altLang="zh-CN" dirty="0" smtClean="0">
                <a:latin typeface="Adobe 仿宋 Std R" pitchFamily="18" charset="-122"/>
                <a:ea typeface="Adobe 仿宋 Std R" pitchFamily="18" charset="-122"/>
              </a:rPr>
              <a:t>Childe H. Wills</a:t>
            </a:r>
            <a:r>
              <a:rPr lang="zh-CN" altLang="zh-CN" dirty="0" smtClean="0">
                <a:latin typeface="Adobe 仿宋 Std R" pitchFamily="18" charset="-122"/>
                <a:ea typeface="Adobe 仿宋 Std R" pitchFamily="18" charset="-122"/>
              </a:rPr>
              <a:t>合资成立</a:t>
            </a:r>
            <a:r>
              <a:rPr lang="zh-CN" altLang="zh-CN" dirty="0" smtClean="0">
                <a:solidFill>
                  <a:srgbClr val="FF0000"/>
                </a:solidFill>
                <a:latin typeface="Adobe 仿宋 Std R" pitchFamily="18" charset="-122"/>
                <a:ea typeface="Adobe 仿宋 Std R" pitchFamily="18" charset="-122"/>
              </a:rPr>
              <a:t>亨利福特公司</a:t>
            </a:r>
            <a:r>
              <a:rPr lang="zh-CN" altLang="zh-CN"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pic>
        <p:nvPicPr>
          <p:cNvPr id="16386" name="Picture 2" descr="http://a2.att.hudong.com/77/11/01300000016998119889111853226.jpg">
            <a:hlinkClick r:id="rId2"/>
          </p:cNvPr>
          <p:cNvPicPr>
            <a:picLocks noChangeAspect="1" noChangeArrowheads="1"/>
          </p:cNvPicPr>
          <p:nvPr/>
        </p:nvPicPr>
        <p:blipFill>
          <a:blip r:embed="rId3" cstate="print"/>
          <a:srcRect/>
          <a:stretch>
            <a:fillRect/>
          </a:stretch>
        </p:blipFill>
        <p:spPr bwMode="auto">
          <a:xfrm>
            <a:off x="179512" y="908720"/>
            <a:ext cx="5760640" cy="4390888"/>
          </a:xfrm>
          <a:prstGeom prst="rect">
            <a:avLst/>
          </a:prstGeom>
          <a:noFill/>
        </p:spPr>
      </p:pic>
      <p:pic>
        <p:nvPicPr>
          <p:cNvPr id="16388" name="Picture 4" descr="http://auto.dzwww.com/zt/ford/200902/W020090227533365404365.jpg">
            <a:hlinkClick r:id="rId4"/>
          </p:cNvPr>
          <p:cNvPicPr>
            <a:picLocks noChangeAspect="1" noChangeArrowheads="1"/>
          </p:cNvPicPr>
          <p:nvPr/>
        </p:nvPicPr>
        <p:blipFill>
          <a:blip r:embed="rId5" cstate="print"/>
          <a:srcRect/>
          <a:stretch>
            <a:fillRect/>
          </a:stretch>
        </p:blipFill>
        <p:spPr bwMode="auto">
          <a:xfrm>
            <a:off x="5982624" y="908720"/>
            <a:ext cx="3161376" cy="2241825"/>
          </a:xfrm>
          <a:prstGeom prst="rect">
            <a:avLst/>
          </a:prstGeom>
          <a:noFill/>
        </p:spPr>
      </p:pic>
      <p:pic>
        <p:nvPicPr>
          <p:cNvPr id="16390" name="Picture 6" descr="http://gongyi.sinaimg.cn/greenlife/2010-06-02/U263P650T3D17856F158DT20100604104507.jpg">
            <a:hlinkClick r:id="rId6"/>
          </p:cNvPr>
          <p:cNvPicPr>
            <a:picLocks noChangeAspect="1" noChangeArrowheads="1"/>
          </p:cNvPicPr>
          <p:nvPr/>
        </p:nvPicPr>
        <p:blipFill>
          <a:blip r:embed="rId7" cstate="print"/>
          <a:srcRect/>
          <a:stretch>
            <a:fillRect/>
          </a:stretch>
        </p:blipFill>
        <p:spPr bwMode="auto">
          <a:xfrm>
            <a:off x="6012160" y="3284984"/>
            <a:ext cx="2822462" cy="2469654"/>
          </a:xfrm>
          <a:prstGeom prst="rect">
            <a:avLst/>
          </a:prstGeom>
          <a:noFill/>
        </p:spPr>
      </p:pic>
      <p:sp>
        <p:nvSpPr>
          <p:cNvPr id="14" name="TextBox 13"/>
          <p:cNvSpPr txBox="1"/>
          <p:nvPr/>
        </p:nvSpPr>
        <p:spPr>
          <a:xfrm>
            <a:off x="8100392" y="4797152"/>
            <a:ext cx="864096" cy="400110"/>
          </a:xfrm>
          <a:prstGeom prst="rect">
            <a:avLst/>
          </a:prstGeom>
          <a:noFill/>
        </p:spPr>
        <p:txBody>
          <a:bodyPr wrap="square" rtlCol="0">
            <a:spAutoFit/>
          </a:bodyPr>
          <a:lstStyle/>
          <a:p>
            <a:r>
              <a:rPr lang="en-US" altLang="zh-CN" dirty="0" smtClean="0">
                <a:latin typeface="Adobe 仿宋 Std R" pitchFamily="18" charset="-122"/>
                <a:ea typeface="Adobe 仿宋 Std R" pitchFamily="18" charset="-122"/>
              </a:rPr>
              <a:t>2010</a:t>
            </a:r>
            <a:endParaRPr lang="zh-CN" altLang="en-US" dirty="0">
              <a:latin typeface="Adobe 仿宋 Std R" pitchFamily="18" charset="-122"/>
              <a:ea typeface="Adobe 仿宋 Std R"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认识汽车基本结构</a:t>
            </a:r>
          </a:p>
        </p:txBody>
      </p:sp>
      <p:sp>
        <p:nvSpPr>
          <p:cNvPr id="12" name="矩形 11"/>
          <p:cNvSpPr/>
          <p:nvPr/>
        </p:nvSpPr>
        <p:spPr>
          <a:xfrm>
            <a:off x="3491880" y="6021288"/>
            <a:ext cx="1499128"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亨利</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福特</a:t>
            </a:r>
            <a:endParaRPr lang="zh-CN" altLang="en-US" dirty="0">
              <a:latin typeface="Adobe 仿宋 Std R" pitchFamily="18" charset="-122"/>
              <a:ea typeface="Adobe 仿宋 Std R" pitchFamily="18" charset="-122"/>
            </a:endParaRPr>
          </a:p>
        </p:txBody>
      </p:sp>
      <p:pic>
        <p:nvPicPr>
          <p:cNvPr id="13314" name="Picture 2" descr="http://image.bitauto.com/dealer/news/100028418/a7792d48-6497-4109-b48c-52fd57b609cb.png">
            <a:hlinkClick r:id="rId2"/>
          </p:cNvPr>
          <p:cNvPicPr>
            <a:picLocks noChangeAspect="1" noChangeArrowheads="1"/>
          </p:cNvPicPr>
          <p:nvPr/>
        </p:nvPicPr>
        <p:blipFill>
          <a:blip r:embed="rId3" cstate="print"/>
          <a:srcRect/>
          <a:stretch>
            <a:fillRect/>
          </a:stretch>
        </p:blipFill>
        <p:spPr bwMode="auto">
          <a:xfrm>
            <a:off x="827584" y="908719"/>
            <a:ext cx="7200800" cy="5027467"/>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news.xinhuanet.com/auto/2007-06/13/xinsrc_3320604130817528394411.jpg">
            <a:hlinkClick r:id="rId2"/>
          </p:cNvPr>
          <p:cNvPicPr>
            <a:picLocks noChangeAspect="1" noChangeArrowheads="1"/>
          </p:cNvPicPr>
          <p:nvPr/>
        </p:nvPicPr>
        <p:blipFill>
          <a:blip r:embed="rId3" cstate="print">
            <a:lum bright="-10000" contrast="30000"/>
          </a:blip>
          <a:srcRect/>
          <a:stretch>
            <a:fillRect/>
          </a:stretch>
        </p:blipFill>
        <p:spPr bwMode="auto">
          <a:xfrm>
            <a:off x="467544" y="620688"/>
            <a:ext cx="8280920" cy="4740214"/>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sp>
        <p:nvSpPr>
          <p:cNvPr id="12" name="矩形 11"/>
          <p:cNvSpPr/>
          <p:nvPr/>
        </p:nvSpPr>
        <p:spPr>
          <a:xfrm>
            <a:off x="251520" y="5182160"/>
            <a:ext cx="8640960" cy="1323439"/>
          </a:xfrm>
          <a:prstGeom prst="rect">
            <a:avLst/>
          </a:prstGeom>
        </p:spPr>
        <p:txBody>
          <a:bodyPr wrap="square">
            <a:spAutoFit/>
          </a:bodyPr>
          <a:lstStyle/>
          <a:p>
            <a:r>
              <a:rPr lang="en-US" altLang="zh-CN" dirty="0" smtClean="0">
                <a:latin typeface="Adobe 仿宋 Std R" pitchFamily="18" charset="-122"/>
                <a:ea typeface="Adobe 仿宋 Std R" pitchFamily="18" charset="-122"/>
              </a:rPr>
              <a:t>1908</a:t>
            </a:r>
            <a:r>
              <a:rPr lang="zh-CN" altLang="en-US" dirty="0" smtClean="0">
                <a:latin typeface="Adobe 仿宋 Std R" pitchFamily="18" charset="-122"/>
                <a:ea typeface="Adobe 仿宋 Std R" pitchFamily="18" charset="-122"/>
              </a:rPr>
              <a:t>年，福特汽车公司开始发行</a:t>
            </a:r>
            <a:r>
              <a:rPr lang="zh-CN" altLang="en-US" dirty="0" smtClean="0">
                <a:solidFill>
                  <a:srgbClr val="FF0000"/>
                </a:solidFill>
                <a:latin typeface="Adobe 仿宋 Std R" pitchFamily="18" charset="-122"/>
                <a:ea typeface="Adobe 仿宋 Std R" pitchFamily="18" charset="-122"/>
              </a:rPr>
              <a:t>福特</a:t>
            </a:r>
            <a:r>
              <a:rPr lang="en-US" altLang="zh-CN" dirty="0" smtClean="0">
                <a:solidFill>
                  <a:srgbClr val="FF0000"/>
                </a:solidFill>
                <a:latin typeface="Adobe 仿宋 Std R" pitchFamily="18" charset="-122"/>
                <a:ea typeface="Adobe 仿宋 Std R" pitchFamily="18" charset="-122"/>
              </a:rPr>
              <a:t>T</a:t>
            </a:r>
            <a:r>
              <a:rPr lang="zh-CN" altLang="en-US" dirty="0" smtClean="0">
                <a:solidFill>
                  <a:srgbClr val="FF0000"/>
                </a:solidFill>
                <a:latin typeface="Adobe 仿宋 Std R" pitchFamily="18" charset="-122"/>
                <a:ea typeface="Adobe 仿宋 Std R" pitchFamily="18" charset="-122"/>
              </a:rPr>
              <a:t>型车</a:t>
            </a:r>
            <a:r>
              <a:rPr lang="zh-CN" altLang="en-US" dirty="0" smtClean="0">
                <a:latin typeface="Adobe 仿宋 Std R" pitchFamily="18" charset="-122"/>
                <a:ea typeface="Adobe 仿宋 Std R" pitchFamily="18" charset="-122"/>
              </a:rPr>
              <a:t>。最早的一批</a:t>
            </a:r>
            <a:r>
              <a:rPr lang="en-US" altLang="zh-CN" dirty="0" smtClean="0">
                <a:latin typeface="Adobe 仿宋 Std R" pitchFamily="18" charset="-122"/>
                <a:ea typeface="Adobe 仿宋 Std R" pitchFamily="18" charset="-122"/>
              </a:rPr>
              <a:t>T</a:t>
            </a:r>
            <a:r>
              <a:rPr lang="zh-CN" altLang="en-US" dirty="0" smtClean="0">
                <a:latin typeface="Adobe 仿宋 Std R" pitchFamily="18" charset="-122"/>
                <a:ea typeface="Adobe 仿宋 Std R" pitchFamily="18" charset="-122"/>
              </a:rPr>
              <a:t>型车都是在皮科特制造车间完成装配，后来公司将生产部分移动到空间更大的高地公园的车间来满足市场对于</a:t>
            </a:r>
            <a:r>
              <a:rPr lang="en-US" altLang="zh-CN" dirty="0" smtClean="0">
                <a:latin typeface="Adobe 仿宋 Std R" pitchFamily="18" charset="-122"/>
                <a:ea typeface="Adobe 仿宋 Std R" pitchFamily="18" charset="-122"/>
              </a:rPr>
              <a:t>T</a:t>
            </a:r>
            <a:r>
              <a:rPr lang="zh-CN" altLang="en-US" dirty="0" smtClean="0">
                <a:latin typeface="Adobe 仿宋 Std R" pitchFamily="18" charset="-122"/>
                <a:ea typeface="Adobe 仿宋 Std R" pitchFamily="18" charset="-122"/>
              </a:rPr>
              <a:t>型车源源不断的需求。在</a:t>
            </a:r>
            <a:r>
              <a:rPr lang="en-US" altLang="zh-CN" dirty="0" smtClean="0">
                <a:latin typeface="Adobe 仿宋 Std R" pitchFamily="18" charset="-122"/>
                <a:ea typeface="Adobe 仿宋 Std R" pitchFamily="18" charset="-122"/>
              </a:rPr>
              <a:t>1913</a:t>
            </a:r>
            <a:r>
              <a:rPr lang="zh-CN" altLang="en-US" dirty="0" smtClean="0">
                <a:latin typeface="Adobe 仿宋 Std R" pitchFamily="18" charset="-122"/>
                <a:ea typeface="Adobe 仿宋 Std R" pitchFamily="18" charset="-122"/>
              </a:rPr>
              <a:t>年公司已经发展出</a:t>
            </a:r>
            <a:r>
              <a:rPr lang="zh-CN" altLang="en-US" dirty="0" smtClean="0">
                <a:solidFill>
                  <a:srgbClr val="FF0000"/>
                </a:solidFill>
                <a:latin typeface="Adobe 仿宋 Std R" pitchFamily="18" charset="-122"/>
                <a:ea typeface="Adobe 仿宋 Std R" pitchFamily="18" charset="-122"/>
              </a:rPr>
              <a:t>一套较完整的装配线和大规模生产技术</a:t>
            </a:r>
            <a:r>
              <a:rPr lang="zh-CN" altLang="en-US"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43009" name="sp-image" descr="bd70426075a4189d8db10deb"/>
          <p:cNvPicPr>
            <a:picLocks noChangeAspect="1" noChangeArrowheads="1"/>
          </p:cNvPicPr>
          <p:nvPr/>
        </p:nvPicPr>
        <p:blipFill>
          <a:blip r:embed="rId2" cstate="print"/>
          <a:srcRect/>
          <a:stretch>
            <a:fillRect/>
          </a:stretch>
        </p:blipFill>
        <p:spPr bwMode="auto">
          <a:xfrm>
            <a:off x="1187624" y="1052736"/>
            <a:ext cx="6984776" cy="4987130"/>
          </a:xfrm>
          <a:prstGeom prst="rect">
            <a:avLst/>
          </a:prstGeom>
          <a:noFill/>
          <a:ln w="9525">
            <a:noFill/>
            <a:miter lim="800000"/>
            <a:headEnd/>
            <a:tailEnd/>
          </a:ln>
        </p:spPr>
      </p:pic>
      <p:grpSp>
        <p:nvGrpSpPr>
          <p:cNvPr id="9" name="Group 8"/>
          <p:cNvGrpSpPr>
            <a:grpSpLocks/>
          </p:cNvGrpSpPr>
          <p:nvPr/>
        </p:nvGrpSpPr>
        <p:grpSpPr bwMode="auto">
          <a:xfrm>
            <a:off x="1764110" y="2133302"/>
            <a:ext cx="4752975" cy="3671888"/>
            <a:chOff x="1383" y="1480"/>
            <a:chExt cx="2994" cy="2313"/>
          </a:xfrm>
        </p:grpSpPr>
        <p:sp>
          <p:nvSpPr>
            <p:cNvPr id="11" name="Freeform 6"/>
            <p:cNvSpPr>
              <a:spLocks/>
            </p:cNvSpPr>
            <p:nvPr/>
          </p:nvSpPr>
          <p:spPr bwMode="auto">
            <a:xfrm>
              <a:off x="1383" y="1480"/>
              <a:ext cx="1497" cy="2313"/>
            </a:xfrm>
            <a:custGeom>
              <a:avLst/>
              <a:gdLst/>
              <a:ahLst/>
              <a:cxnLst>
                <a:cxn ang="0">
                  <a:pos x="0" y="2313"/>
                </a:cxn>
                <a:cxn ang="0">
                  <a:pos x="499" y="2086"/>
                </a:cxn>
                <a:cxn ang="0">
                  <a:pos x="817" y="1224"/>
                </a:cxn>
                <a:cxn ang="0">
                  <a:pos x="1134" y="226"/>
                </a:cxn>
                <a:cxn ang="0">
                  <a:pos x="1497" y="0"/>
                </a:cxn>
              </a:cxnLst>
              <a:rect l="0" t="0" r="r" b="b"/>
              <a:pathLst>
                <a:path w="1497" h="2313">
                  <a:moveTo>
                    <a:pt x="0" y="2313"/>
                  </a:moveTo>
                  <a:cubicBezTo>
                    <a:pt x="181" y="2290"/>
                    <a:pt x="363" y="2267"/>
                    <a:pt x="499" y="2086"/>
                  </a:cubicBezTo>
                  <a:cubicBezTo>
                    <a:pt x="635" y="1905"/>
                    <a:pt x="711" y="1534"/>
                    <a:pt x="817" y="1224"/>
                  </a:cubicBezTo>
                  <a:cubicBezTo>
                    <a:pt x="923" y="914"/>
                    <a:pt x="1021" y="430"/>
                    <a:pt x="1134" y="226"/>
                  </a:cubicBezTo>
                  <a:cubicBezTo>
                    <a:pt x="1247" y="22"/>
                    <a:pt x="1429" y="38"/>
                    <a:pt x="1497" y="0"/>
                  </a:cubicBezTo>
                </a:path>
              </a:pathLst>
            </a:custGeom>
            <a:ln>
              <a:headEnd/>
              <a:tailEnd/>
            </a:ln>
          </p:spPr>
          <p:style>
            <a:lnRef idx="3">
              <a:schemeClr val="accent4"/>
            </a:lnRef>
            <a:fillRef idx="0">
              <a:schemeClr val="accent4"/>
            </a:fillRef>
            <a:effectRef idx="2">
              <a:schemeClr val="accent4"/>
            </a:effectRef>
            <a:fontRef idx="minor">
              <a:schemeClr val="tx1"/>
            </a:fontRef>
          </p:style>
          <p:txBody>
            <a:bodyPr/>
            <a:lstStyle/>
            <a:p>
              <a:endParaRPr lang="zh-CN" altLang="en-US"/>
            </a:p>
          </p:txBody>
        </p:sp>
        <p:sp>
          <p:nvSpPr>
            <p:cNvPr id="12" name="Freeform 7"/>
            <p:cNvSpPr>
              <a:spLocks/>
            </p:cNvSpPr>
            <p:nvPr/>
          </p:nvSpPr>
          <p:spPr bwMode="auto">
            <a:xfrm flipH="1">
              <a:off x="2880" y="1480"/>
              <a:ext cx="1497" cy="2313"/>
            </a:xfrm>
            <a:custGeom>
              <a:avLst/>
              <a:gdLst/>
              <a:ahLst/>
              <a:cxnLst>
                <a:cxn ang="0">
                  <a:pos x="0" y="2313"/>
                </a:cxn>
                <a:cxn ang="0">
                  <a:pos x="499" y="2086"/>
                </a:cxn>
                <a:cxn ang="0">
                  <a:pos x="817" y="1224"/>
                </a:cxn>
                <a:cxn ang="0">
                  <a:pos x="1134" y="226"/>
                </a:cxn>
                <a:cxn ang="0">
                  <a:pos x="1497" y="0"/>
                </a:cxn>
              </a:cxnLst>
              <a:rect l="0" t="0" r="r" b="b"/>
              <a:pathLst>
                <a:path w="1497" h="2313">
                  <a:moveTo>
                    <a:pt x="0" y="2313"/>
                  </a:moveTo>
                  <a:cubicBezTo>
                    <a:pt x="181" y="2290"/>
                    <a:pt x="363" y="2267"/>
                    <a:pt x="499" y="2086"/>
                  </a:cubicBezTo>
                  <a:cubicBezTo>
                    <a:pt x="635" y="1905"/>
                    <a:pt x="711" y="1534"/>
                    <a:pt x="817" y="1224"/>
                  </a:cubicBezTo>
                  <a:cubicBezTo>
                    <a:pt x="923" y="914"/>
                    <a:pt x="1021" y="430"/>
                    <a:pt x="1134" y="226"/>
                  </a:cubicBezTo>
                  <a:cubicBezTo>
                    <a:pt x="1247" y="22"/>
                    <a:pt x="1429" y="38"/>
                    <a:pt x="1497" y="0"/>
                  </a:cubicBezTo>
                </a:path>
              </a:pathLst>
            </a:custGeom>
            <a:ln>
              <a:headEnd/>
              <a:tailEnd/>
            </a:ln>
          </p:spPr>
          <p:style>
            <a:lnRef idx="3">
              <a:schemeClr val="accent4"/>
            </a:lnRef>
            <a:fillRef idx="0">
              <a:schemeClr val="accent4"/>
            </a:fillRef>
            <a:effectRef idx="2">
              <a:schemeClr val="accent4"/>
            </a:effectRef>
            <a:fontRef idx="minor">
              <a:schemeClr val="tx1"/>
            </a:fontRef>
          </p:style>
          <p:txBody>
            <a:bodyPr/>
            <a:lstStyle/>
            <a:p>
              <a:endParaRPr lang="zh-CN" altLang="en-US"/>
            </a:p>
          </p:txBody>
        </p:sp>
      </p:grpSp>
      <p:sp>
        <p:nvSpPr>
          <p:cNvPr id="13" name="Freeform 9"/>
          <p:cNvSpPr>
            <a:spLocks/>
          </p:cNvSpPr>
          <p:nvPr/>
        </p:nvSpPr>
        <p:spPr bwMode="auto">
          <a:xfrm>
            <a:off x="1587897" y="2447627"/>
            <a:ext cx="4584700" cy="346075"/>
          </a:xfrm>
          <a:custGeom>
            <a:avLst/>
            <a:gdLst/>
            <a:ahLst/>
            <a:cxnLst>
              <a:cxn ang="0">
                <a:pos x="0" y="186"/>
              </a:cxn>
              <a:cxn ang="0">
                <a:pos x="320" y="178"/>
              </a:cxn>
              <a:cxn ang="0">
                <a:pos x="624" y="50"/>
              </a:cxn>
              <a:cxn ang="0">
                <a:pos x="744" y="58"/>
              </a:cxn>
              <a:cxn ang="0">
                <a:pos x="792" y="82"/>
              </a:cxn>
              <a:cxn ang="0">
                <a:pos x="824" y="130"/>
              </a:cxn>
              <a:cxn ang="0">
                <a:pos x="872" y="162"/>
              </a:cxn>
              <a:cxn ang="0">
                <a:pos x="992" y="178"/>
              </a:cxn>
              <a:cxn ang="0">
                <a:pos x="1304" y="122"/>
              </a:cxn>
              <a:cxn ang="0">
                <a:pos x="1328" y="74"/>
              </a:cxn>
              <a:cxn ang="0">
                <a:pos x="1440" y="42"/>
              </a:cxn>
              <a:cxn ang="0">
                <a:pos x="1536" y="50"/>
              </a:cxn>
              <a:cxn ang="0">
                <a:pos x="1696" y="138"/>
              </a:cxn>
              <a:cxn ang="0">
                <a:pos x="1752" y="202"/>
              </a:cxn>
              <a:cxn ang="0">
                <a:pos x="1800" y="218"/>
              </a:cxn>
              <a:cxn ang="0">
                <a:pos x="1936" y="210"/>
              </a:cxn>
              <a:cxn ang="0">
                <a:pos x="1960" y="202"/>
              </a:cxn>
              <a:cxn ang="0">
                <a:pos x="1968" y="178"/>
              </a:cxn>
              <a:cxn ang="0">
                <a:pos x="1992" y="162"/>
              </a:cxn>
              <a:cxn ang="0">
                <a:pos x="2064" y="106"/>
              </a:cxn>
              <a:cxn ang="0">
                <a:pos x="2088" y="90"/>
              </a:cxn>
              <a:cxn ang="0">
                <a:pos x="2344" y="74"/>
              </a:cxn>
              <a:cxn ang="0">
                <a:pos x="2488" y="130"/>
              </a:cxn>
              <a:cxn ang="0">
                <a:pos x="2680" y="178"/>
              </a:cxn>
              <a:cxn ang="0">
                <a:pos x="2824" y="178"/>
              </a:cxn>
              <a:cxn ang="0">
                <a:pos x="2888" y="170"/>
              </a:cxn>
            </a:cxnLst>
            <a:rect l="0" t="0" r="r" b="b"/>
            <a:pathLst>
              <a:path w="2888" h="218">
                <a:moveTo>
                  <a:pt x="0" y="186"/>
                </a:moveTo>
                <a:cubicBezTo>
                  <a:pt x="107" y="183"/>
                  <a:pt x="213" y="183"/>
                  <a:pt x="320" y="178"/>
                </a:cubicBezTo>
                <a:cubicBezTo>
                  <a:pt x="427" y="173"/>
                  <a:pt x="513" y="66"/>
                  <a:pt x="624" y="50"/>
                </a:cubicBezTo>
                <a:cubicBezTo>
                  <a:pt x="663" y="37"/>
                  <a:pt x="704" y="52"/>
                  <a:pt x="744" y="58"/>
                </a:cubicBezTo>
                <a:cubicBezTo>
                  <a:pt x="761" y="64"/>
                  <a:pt x="779" y="67"/>
                  <a:pt x="792" y="82"/>
                </a:cubicBezTo>
                <a:cubicBezTo>
                  <a:pt x="805" y="96"/>
                  <a:pt x="808" y="119"/>
                  <a:pt x="824" y="130"/>
                </a:cubicBezTo>
                <a:cubicBezTo>
                  <a:pt x="840" y="141"/>
                  <a:pt x="856" y="151"/>
                  <a:pt x="872" y="162"/>
                </a:cubicBezTo>
                <a:cubicBezTo>
                  <a:pt x="906" y="184"/>
                  <a:pt x="952" y="174"/>
                  <a:pt x="992" y="178"/>
                </a:cubicBezTo>
                <a:cubicBezTo>
                  <a:pt x="1086" y="171"/>
                  <a:pt x="1221" y="177"/>
                  <a:pt x="1304" y="122"/>
                </a:cubicBezTo>
                <a:cubicBezTo>
                  <a:pt x="1309" y="106"/>
                  <a:pt x="1314" y="85"/>
                  <a:pt x="1328" y="74"/>
                </a:cubicBezTo>
                <a:cubicBezTo>
                  <a:pt x="1345" y="61"/>
                  <a:pt x="1417" y="48"/>
                  <a:pt x="1440" y="42"/>
                </a:cubicBezTo>
                <a:cubicBezTo>
                  <a:pt x="1472" y="45"/>
                  <a:pt x="1504" y="46"/>
                  <a:pt x="1536" y="50"/>
                </a:cubicBezTo>
                <a:cubicBezTo>
                  <a:pt x="1576" y="55"/>
                  <a:pt x="1660" y="114"/>
                  <a:pt x="1696" y="138"/>
                </a:cubicBezTo>
                <a:cubicBezTo>
                  <a:pt x="1716" y="169"/>
                  <a:pt x="1720" y="188"/>
                  <a:pt x="1752" y="202"/>
                </a:cubicBezTo>
                <a:cubicBezTo>
                  <a:pt x="1767" y="209"/>
                  <a:pt x="1800" y="218"/>
                  <a:pt x="1800" y="218"/>
                </a:cubicBezTo>
                <a:cubicBezTo>
                  <a:pt x="1845" y="215"/>
                  <a:pt x="1891" y="215"/>
                  <a:pt x="1936" y="210"/>
                </a:cubicBezTo>
                <a:cubicBezTo>
                  <a:pt x="1944" y="209"/>
                  <a:pt x="1954" y="208"/>
                  <a:pt x="1960" y="202"/>
                </a:cubicBezTo>
                <a:cubicBezTo>
                  <a:pt x="1966" y="196"/>
                  <a:pt x="1963" y="185"/>
                  <a:pt x="1968" y="178"/>
                </a:cubicBezTo>
                <a:cubicBezTo>
                  <a:pt x="1974" y="170"/>
                  <a:pt x="1985" y="168"/>
                  <a:pt x="1992" y="162"/>
                </a:cubicBezTo>
                <a:cubicBezTo>
                  <a:pt x="2067" y="99"/>
                  <a:pt x="1943" y="187"/>
                  <a:pt x="2064" y="106"/>
                </a:cubicBezTo>
                <a:cubicBezTo>
                  <a:pt x="2072" y="101"/>
                  <a:pt x="2088" y="90"/>
                  <a:pt x="2088" y="90"/>
                </a:cubicBezTo>
                <a:cubicBezTo>
                  <a:pt x="2148" y="0"/>
                  <a:pt x="2098" y="60"/>
                  <a:pt x="2344" y="74"/>
                </a:cubicBezTo>
                <a:cubicBezTo>
                  <a:pt x="2398" y="77"/>
                  <a:pt x="2439" y="114"/>
                  <a:pt x="2488" y="130"/>
                </a:cubicBezTo>
                <a:cubicBezTo>
                  <a:pt x="2552" y="151"/>
                  <a:pt x="2613" y="168"/>
                  <a:pt x="2680" y="178"/>
                </a:cubicBezTo>
                <a:cubicBezTo>
                  <a:pt x="2741" y="198"/>
                  <a:pt x="2702" y="189"/>
                  <a:pt x="2824" y="178"/>
                </a:cubicBezTo>
                <a:cubicBezTo>
                  <a:pt x="2845" y="176"/>
                  <a:pt x="2888" y="170"/>
                  <a:pt x="2888" y="170"/>
                </a:cubicBezTo>
              </a:path>
            </a:pathLst>
          </a:custGeom>
          <a:noFill/>
          <a:ln w="9525" cmpd="sng">
            <a:noFill/>
            <a:round/>
            <a:headEnd/>
            <a:tailEnd/>
          </a:ln>
          <a:effectLst>
            <a:prstShdw prst="shdw17" dist="17961" dir="2700000">
              <a:schemeClr val="accent1">
                <a:gamma/>
                <a:shade val="60000"/>
                <a:invGamma/>
              </a:schemeClr>
            </a:prstShdw>
          </a:effectLst>
        </p:spPr>
        <p:txBody>
          <a:bodyPr/>
          <a:lstStyle/>
          <a:p>
            <a:endParaRPr lang="zh-CN" altLang="en-US"/>
          </a:p>
        </p:txBody>
      </p:sp>
      <p:sp>
        <p:nvSpPr>
          <p:cNvPr id="14" name="Freeform 10"/>
          <p:cNvSpPr>
            <a:spLocks/>
          </p:cNvSpPr>
          <p:nvPr/>
        </p:nvSpPr>
        <p:spPr bwMode="auto">
          <a:xfrm>
            <a:off x="1619647" y="2553990"/>
            <a:ext cx="4968875" cy="298450"/>
          </a:xfrm>
          <a:custGeom>
            <a:avLst/>
            <a:gdLst/>
            <a:ahLst/>
            <a:cxnLst>
              <a:cxn ang="0">
                <a:pos x="0" y="143"/>
              </a:cxn>
              <a:cxn ang="0">
                <a:pos x="182" y="52"/>
              </a:cxn>
              <a:cxn ang="0">
                <a:pos x="454" y="143"/>
              </a:cxn>
              <a:cxn ang="0">
                <a:pos x="771" y="52"/>
              </a:cxn>
              <a:cxn ang="0">
                <a:pos x="1134" y="188"/>
              </a:cxn>
              <a:cxn ang="0">
                <a:pos x="1497" y="52"/>
              </a:cxn>
              <a:cxn ang="0">
                <a:pos x="1815" y="143"/>
              </a:cxn>
              <a:cxn ang="0">
                <a:pos x="2132" y="52"/>
              </a:cxn>
              <a:cxn ang="0">
                <a:pos x="2450" y="143"/>
              </a:cxn>
              <a:cxn ang="0">
                <a:pos x="2812" y="7"/>
              </a:cxn>
              <a:cxn ang="0">
                <a:pos x="3130" y="98"/>
              </a:cxn>
            </a:cxnLst>
            <a:rect l="0" t="0" r="r" b="b"/>
            <a:pathLst>
              <a:path w="3130" h="188">
                <a:moveTo>
                  <a:pt x="0" y="143"/>
                </a:moveTo>
                <a:cubicBezTo>
                  <a:pt x="53" y="97"/>
                  <a:pt x="106" y="52"/>
                  <a:pt x="182" y="52"/>
                </a:cubicBezTo>
                <a:cubicBezTo>
                  <a:pt x="258" y="52"/>
                  <a:pt x="356" y="143"/>
                  <a:pt x="454" y="143"/>
                </a:cubicBezTo>
                <a:cubicBezTo>
                  <a:pt x="552" y="143"/>
                  <a:pt x="658" y="45"/>
                  <a:pt x="771" y="52"/>
                </a:cubicBezTo>
                <a:cubicBezTo>
                  <a:pt x="884" y="59"/>
                  <a:pt x="1013" y="188"/>
                  <a:pt x="1134" y="188"/>
                </a:cubicBezTo>
                <a:cubicBezTo>
                  <a:pt x="1255" y="188"/>
                  <a:pt x="1384" y="59"/>
                  <a:pt x="1497" y="52"/>
                </a:cubicBezTo>
                <a:cubicBezTo>
                  <a:pt x="1610" y="45"/>
                  <a:pt x="1709" y="143"/>
                  <a:pt x="1815" y="143"/>
                </a:cubicBezTo>
                <a:cubicBezTo>
                  <a:pt x="1921" y="143"/>
                  <a:pt x="2026" y="52"/>
                  <a:pt x="2132" y="52"/>
                </a:cubicBezTo>
                <a:cubicBezTo>
                  <a:pt x="2238" y="52"/>
                  <a:pt x="2337" y="150"/>
                  <a:pt x="2450" y="143"/>
                </a:cubicBezTo>
                <a:cubicBezTo>
                  <a:pt x="2563" y="136"/>
                  <a:pt x="2699" y="14"/>
                  <a:pt x="2812" y="7"/>
                </a:cubicBezTo>
                <a:cubicBezTo>
                  <a:pt x="2925" y="0"/>
                  <a:pt x="3027" y="49"/>
                  <a:pt x="3130" y="98"/>
                </a:cubicBezTo>
              </a:path>
            </a:pathLst>
          </a:custGeom>
          <a:noFill/>
          <a:ln w="28575" cmpd="sng">
            <a:solidFill>
              <a:schemeClr val="tx2"/>
            </a:solidFill>
            <a:round/>
            <a:headEnd/>
            <a:tailEnd/>
          </a:ln>
          <a:effectLst/>
        </p:spPr>
        <p:txBody>
          <a:bodyPr/>
          <a:lstStyle/>
          <a:p>
            <a:endParaRPr lang="zh-CN" altLang="en-US"/>
          </a:p>
        </p:txBody>
      </p:sp>
      <p:sp>
        <p:nvSpPr>
          <p:cNvPr id="15" name="Text Box 11"/>
          <p:cNvSpPr txBox="1">
            <a:spLocks noChangeArrowheads="1"/>
          </p:cNvSpPr>
          <p:nvPr/>
        </p:nvSpPr>
        <p:spPr bwMode="auto">
          <a:xfrm>
            <a:off x="1923579" y="1991618"/>
            <a:ext cx="816249"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2400" b="1">
                <a:solidFill>
                  <a:schemeClr val="tx2"/>
                </a:solidFill>
                <a:latin typeface="Adobe 仿宋 Std R" pitchFamily="18" charset="-122"/>
                <a:ea typeface="Adobe 仿宋 Std R" pitchFamily="18" charset="-122"/>
              </a:rPr>
              <a:t>现在</a:t>
            </a:r>
          </a:p>
        </p:txBody>
      </p:sp>
      <p:sp>
        <p:nvSpPr>
          <p:cNvPr id="16" name="Text Box 12"/>
          <p:cNvSpPr txBox="1">
            <a:spLocks noChangeArrowheads="1"/>
          </p:cNvSpPr>
          <p:nvPr/>
        </p:nvSpPr>
        <p:spPr bwMode="auto">
          <a:xfrm>
            <a:off x="5115944" y="2290465"/>
            <a:ext cx="659156"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问题</a:t>
            </a:r>
          </a:p>
        </p:txBody>
      </p:sp>
      <p:sp>
        <p:nvSpPr>
          <p:cNvPr id="17" name="Text Box 13"/>
          <p:cNvSpPr txBox="1">
            <a:spLocks noChangeArrowheads="1"/>
          </p:cNvSpPr>
          <p:nvPr/>
        </p:nvSpPr>
        <p:spPr bwMode="auto">
          <a:xfrm>
            <a:off x="6326500" y="2290465"/>
            <a:ext cx="1133645"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紧急处理</a:t>
            </a:r>
          </a:p>
        </p:txBody>
      </p:sp>
      <p:sp>
        <p:nvSpPr>
          <p:cNvPr id="18" name="Text Box 14"/>
          <p:cNvSpPr txBox="1">
            <a:spLocks noChangeArrowheads="1"/>
          </p:cNvSpPr>
          <p:nvPr/>
        </p:nvSpPr>
        <p:spPr bwMode="auto">
          <a:xfrm>
            <a:off x="6444208" y="1268760"/>
            <a:ext cx="1598515"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2400" b="1" dirty="0">
                <a:solidFill>
                  <a:schemeClr val="tx2"/>
                </a:solidFill>
                <a:latin typeface="Adobe 仿宋 Std R" pitchFamily="18" charset="-122"/>
                <a:ea typeface="Adobe 仿宋 Std R" pitchFamily="18" charset="-122"/>
              </a:rPr>
              <a:t>测量</a:t>
            </a:r>
            <a:r>
              <a:rPr lang="en-US" altLang="zh-CN" sz="2400" b="1" dirty="0">
                <a:solidFill>
                  <a:schemeClr val="tx2"/>
                </a:solidFill>
                <a:latin typeface="Adobe 仿宋 Std R" pitchFamily="18" charset="-122"/>
                <a:ea typeface="Adobe 仿宋 Std R" pitchFamily="18" charset="-122"/>
              </a:rPr>
              <a:t>/</a:t>
            </a:r>
            <a:r>
              <a:rPr lang="zh-CN" altLang="en-US" sz="2400" b="1" dirty="0">
                <a:solidFill>
                  <a:schemeClr val="tx2"/>
                </a:solidFill>
                <a:latin typeface="Adobe 仿宋 Std R" pitchFamily="18" charset="-122"/>
                <a:ea typeface="Adobe 仿宋 Std R" pitchFamily="18" charset="-122"/>
              </a:rPr>
              <a:t>观察</a:t>
            </a:r>
          </a:p>
        </p:txBody>
      </p:sp>
      <p:sp>
        <p:nvSpPr>
          <p:cNvPr id="19" name="Text Box 15"/>
          <p:cNvSpPr txBox="1">
            <a:spLocks noChangeArrowheads="1"/>
          </p:cNvSpPr>
          <p:nvPr/>
        </p:nvSpPr>
        <p:spPr bwMode="auto">
          <a:xfrm>
            <a:off x="2987824" y="1772816"/>
            <a:ext cx="659155"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b="1" dirty="0">
                <a:solidFill>
                  <a:srgbClr val="FF3300"/>
                </a:solidFill>
                <a:latin typeface="Adobe 仿宋 Std R" pitchFamily="18" charset="-122"/>
                <a:ea typeface="Adobe 仿宋 Std R" pitchFamily="18" charset="-122"/>
              </a:rPr>
              <a:t>现象</a:t>
            </a:r>
          </a:p>
        </p:txBody>
      </p:sp>
      <p:sp>
        <p:nvSpPr>
          <p:cNvPr id="20" name="Oval 16"/>
          <p:cNvSpPr>
            <a:spLocks noChangeArrowheads="1"/>
          </p:cNvSpPr>
          <p:nvPr/>
        </p:nvSpPr>
        <p:spPr bwMode="auto">
          <a:xfrm>
            <a:off x="3419872" y="1988840"/>
            <a:ext cx="1441450" cy="936625"/>
          </a:xfrm>
          <a:prstGeom prst="ellipse">
            <a:avLst/>
          </a:prstGeom>
          <a:noFill/>
          <a:ln w="28575">
            <a:solidFill>
              <a:srgbClr val="FF3300"/>
            </a:solidFill>
            <a:round/>
            <a:headEnd/>
            <a:tailEnd/>
          </a:ln>
          <a:effectLst/>
        </p:spPr>
        <p:txBody>
          <a:bodyPr wrap="none" anchor="ctr"/>
          <a:lstStyle/>
          <a:p>
            <a:endParaRPr lang="zh-CN" altLang="en-US"/>
          </a:p>
        </p:txBody>
      </p:sp>
      <p:sp>
        <p:nvSpPr>
          <p:cNvPr id="21" name="Text Box 17"/>
          <p:cNvSpPr txBox="1">
            <a:spLocks noChangeArrowheads="1"/>
          </p:cNvSpPr>
          <p:nvPr/>
        </p:nvSpPr>
        <p:spPr bwMode="auto">
          <a:xfrm>
            <a:off x="3904060" y="2122190"/>
            <a:ext cx="450850" cy="3048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400" b="1">
                <a:solidFill>
                  <a:srgbClr val="FF3300"/>
                </a:solidFill>
                <a:latin typeface="仿宋" pitchFamily="49" charset="-122"/>
                <a:ea typeface="仿宋" pitchFamily="49" charset="-122"/>
              </a:rPr>
              <a:t>why</a:t>
            </a:r>
          </a:p>
        </p:txBody>
      </p:sp>
      <p:sp>
        <p:nvSpPr>
          <p:cNvPr id="22" name="Oval 18"/>
          <p:cNvSpPr>
            <a:spLocks noChangeArrowheads="1"/>
          </p:cNvSpPr>
          <p:nvPr/>
        </p:nvSpPr>
        <p:spPr bwMode="auto">
          <a:xfrm>
            <a:off x="3672285" y="2996902"/>
            <a:ext cx="936625" cy="215900"/>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3" name="Oval 19"/>
          <p:cNvSpPr>
            <a:spLocks noChangeArrowheads="1"/>
          </p:cNvSpPr>
          <p:nvPr/>
        </p:nvSpPr>
        <p:spPr bwMode="auto">
          <a:xfrm>
            <a:off x="3527822" y="3501727"/>
            <a:ext cx="1223963" cy="358775"/>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4" name="Oval 20"/>
          <p:cNvSpPr>
            <a:spLocks noChangeArrowheads="1"/>
          </p:cNvSpPr>
          <p:nvPr/>
        </p:nvSpPr>
        <p:spPr bwMode="auto">
          <a:xfrm>
            <a:off x="3456385" y="4178002"/>
            <a:ext cx="1368425" cy="360363"/>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5" name="Oval 21"/>
          <p:cNvSpPr>
            <a:spLocks noChangeArrowheads="1"/>
          </p:cNvSpPr>
          <p:nvPr/>
        </p:nvSpPr>
        <p:spPr bwMode="auto">
          <a:xfrm>
            <a:off x="3311922" y="4825702"/>
            <a:ext cx="1657350" cy="360363"/>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6" name="Oval 22"/>
          <p:cNvSpPr>
            <a:spLocks noChangeArrowheads="1"/>
          </p:cNvSpPr>
          <p:nvPr/>
        </p:nvSpPr>
        <p:spPr bwMode="auto">
          <a:xfrm>
            <a:off x="2988072" y="5474990"/>
            <a:ext cx="2305050" cy="360362"/>
          </a:xfrm>
          <a:prstGeom prst="ellipse">
            <a:avLst/>
          </a:prstGeom>
          <a:noFill/>
          <a:ln w="28575">
            <a:solidFill>
              <a:schemeClr val="accent5">
                <a:lumMod val="60000"/>
                <a:lumOff val="40000"/>
              </a:schemeClr>
            </a:solidFill>
            <a:round/>
            <a:headEnd/>
            <a:tailEnd/>
          </a:ln>
          <a:effectLst/>
        </p:spPr>
        <p:txBody>
          <a:bodyPr wrap="none" anchor="ctr"/>
          <a:lstStyle/>
          <a:p>
            <a:endParaRPr lang="zh-CN" altLang="en-US"/>
          </a:p>
        </p:txBody>
      </p:sp>
      <p:sp>
        <p:nvSpPr>
          <p:cNvPr id="27" name="Text Box 23"/>
          <p:cNvSpPr txBox="1">
            <a:spLocks noChangeArrowheads="1"/>
          </p:cNvSpPr>
          <p:nvPr/>
        </p:nvSpPr>
        <p:spPr bwMode="auto">
          <a:xfrm>
            <a:off x="3896122" y="2952452"/>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28" name="Text Box 24"/>
          <p:cNvSpPr txBox="1">
            <a:spLocks noChangeArrowheads="1"/>
          </p:cNvSpPr>
          <p:nvPr/>
        </p:nvSpPr>
        <p:spPr bwMode="auto">
          <a:xfrm>
            <a:off x="3896122" y="3573165"/>
            <a:ext cx="488950" cy="274637"/>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29" name="Text Box 25"/>
          <p:cNvSpPr txBox="1">
            <a:spLocks noChangeArrowheads="1"/>
          </p:cNvSpPr>
          <p:nvPr/>
        </p:nvSpPr>
        <p:spPr bwMode="auto">
          <a:xfrm>
            <a:off x="3896122" y="4178002"/>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30" name="Text Box 26"/>
          <p:cNvSpPr txBox="1">
            <a:spLocks noChangeArrowheads="1"/>
          </p:cNvSpPr>
          <p:nvPr/>
        </p:nvSpPr>
        <p:spPr bwMode="auto">
          <a:xfrm>
            <a:off x="3896122" y="4898727"/>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31" name="Text Box 27"/>
          <p:cNvSpPr txBox="1">
            <a:spLocks noChangeArrowheads="1"/>
          </p:cNvSpPr>
          <p:nvPr/>
        </p:nvSpPr>
        <p:spPr bwMode="auto">
          <a:xfrm>
            <a:off x="3896122" y="5546427"/>
            <a:ext cx="488950" cy="274638"/>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1200" b="1">
                <a:solidFill>
                  <a:schemeClr val="tx2"/>
                </a:solidFill>
                <a:latin typeface="仿宋" pitchFamily="49" charset="-122"/>
                <a:ea typeface="仿宋" pitchFamily="49" charset="-122"/>
              </a:rPr>
              <a:t>真因</a:t>
            </a:r>
          </a:p>
        </p:txBody>
      </p:sp>
      <p:sp>
        <p:nvSpPr>
          <p:cNvPr id="32" name="Line 28"/>
          <p:cNvSpPr>
            <a:spLocks noChangeShapeType="1"/>
          </p:cNvSpPr>
          <p:nvPr/>
        </p:nvSpPr>
        <p:spPr bwMode="auto">
          <a:xfrm>
            <a:off x="4140597" y="2492077"/>
            <a:ext cx="0" cy="433388"/>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3" name="Line 29"/>
          <p:cNvSpPr>
            <a:spLocks noChangeShapeType="1"/>
          </p:cNvSpPr>
          <p:nvPr/>
        </p:nvSpPr>
        <p:spPr bwMode="auto">
          <a:xfrm>
            <a:off x="3924697" y="3141365"/>
            <a:ext cx="0" cy="576262"/>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4" name="Line 30"/>
          <p:cNvSpPr>
            <a:spLocks noChangeShapeType="1"/>
          </p:cNvSpPr>
          <p:nvPr/>
        </p:nvSpPr>
        <p:spPr bwMode="auto">
          <a:xfrm>
            <a:off x="4427935" y="3716040"/>
            <a:ext cx="0" cy="649287"/>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5" name="Line 31"/>
          <p:cNvSpPr>
            <a:spLocks noChangeShapeType="1"/>
          </p:cNvSpPr>
          <p:nvPr/>
        </p:nvSpPr>
        <p:spPr bwMode="auto">
          <a:xfrm>
            <a:off x="3853260" y="4393902"/>
            <a:ext cx="0" cy="649288"/>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6" name="Line 32"/>
          <p:cNvSpPr>
            <a:spLocks noChangeShapeType="1"/>
          </p:cNvSpPr>
          <p:nvPr/>
        </p:nvSpPr>
        <p:spPr bwMode="auto">
          <a:xfrm>
            <a:off x="4427935" y="5043190"/>
            <a:ext cx="0" cy="576262"/>
          </a:xfrm>
          <a:prstGeom prst="line">
            <a:avLst/>
          </a:prstGeom>
          <a:noFill/>
          <a:ln w="28575">
            <a:solidFill>
              <a:srgbClr val="FF3300"/>
            </a:solidFill>
            <a:round/>
            <a:headEnd type="oval" w="med" len="med"/>
            <a:tailEnd type="triangle" w="med" len="med"/>
          </a:ln>
          <a:effectLst/>
        </p:spPr>
        <p:txBody>
          <a:bodyPr/>
          <a:lstStyle/>
          <a:p>
            <a:endParaRPr lang="zh-CN" altLang="en-US"/>
          </a:p>
        </p:txBody>
      </p:sp>
      <p:sp>
        <p:nvSpPr>
          <p:cNvPr id="37" name="Text Box 33"/>
          <p:cNvSpPr txBox="1">
            <a:spLocks noChangeArrowheads="1"/>
          </p:cNvSpPr>
          <p:nvPr/>
        </p:nvSpPr>
        <p:spPr bwMode="auto">
          <a:xfrm>
            <a:off x="3708797" y="2890540"/>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38" name="Text Box 34"/>
          <p:cNvSpPr txBox="1">
            <a:spLocks noChangeArrowheads="1"/>
          </p:cNvSpPr>
          <p:nvPr/>
        </p:nvSpPr>
        <p:spPr bwMode="auto">
          <a:xfrm>
            <a:off x="4212035" y="3465215"/>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39" name="Text Box 35"/>
          <p:cNvSpPr txBox="1">
            <a:spLocks noChangeArrowheads="1"/>
          </p:cNvSpPr>
          <p:nvPr/>
        </p:nvSpPr>
        <p:spPr bwMode="auto">
          <a:xfrm>
            <a:off x="3635772" y="4141490"/>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40" name="Text Box 36"/>
          <p:cNvSpPr txBox="1">
            <a:spLocks noChangeArrowheads="1"/>
          </p:cNvSpPr>
          <p:nvPr/>
        </p:nvSpPr>
        <p:spPr bwMode="auto">
          <a:xfrm>
            <a:off x="4212035" y="4789190"/>
            <a:ext cx="374650" cy="2444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n-US" altLang="zh-CN" sz="1000" b="1">
                <a:solidFill>
                  <a:srgbClr val="FF3300"/>
                </a:solidFill>
                <a:latin typeface="仿宋" pitchFamily="49" charset="-122"/>
                <a:ea typeface="仿宋" pitchFamily="49" charset="-122"/>
              </a:rPr>
              <a:t>why</a:t>
            </a:r>
          </a:p>
        </p:txBody>
      </p:sp>
      <p:sp>
        <p:nvSpPr>
          <p:cNvPr id="41" name="Line 37"/>
          <p:cNvSpPr>
            <a:spLocks noChangeShapeType="1"/>
          </p:cNvSpPr>
          <p:nvPr/>
        </p:nvSpPr>
        <p:spPr bwMode="auto">
          <a:xfrm flipV="1">
            <a:off x="3276997"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2" name="Line 42"/>
          <p:cNvSpPr>
            <a:spLocks noChangeShapeType="1"/>
          </p:cNvSpPr>
          <p:nvPr/>
        </p:nvSpPr>
        <p:spPr bwMode="auto">
          <a:xfrm flipV="1">
            <a:off x="3689747"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3" name="Line 43"/>
          <p:cNvSpPr>
            <a:spLocks noChangeShapeType="1"/>
          </p:cNvSpPr>
          <p:nvPr/>
        </p:nvSpPr>
        <p:spPr bwMode="auto">
          <a:xfrm flipV="1">
            <a:off x="4104085"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4" name="Line 44"/>
          <p:cNvSpPr>
            <a:spLocks noChangeShapeType="1"/>
          </p:cNvSpPr>
          <p:nvPr/>
        </p:nvSpPr>
        <p:spPr bwMode="auto">
          <a:xfrm flipV="1">
            <a:off x="4518422" y="51860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5" name="Line 45"/>
          <p:cNvSpPr>
            <a:spLocks noChangeShapeType="1"/>
          </p:cNvSpPr>
          <p:nvPr/>
        </p:nvSpPr>
        <p:spPr bwMode="auto">
          <a:xfrm flipV="1">
            <a:off x="4932760" y="5186065"/>
            <a:ext cx="0" cy="288925"/>
          </a:xfrm>
          <a:prstGeom prst="line">
            <a:avLst/>
          </a:prstGeom>
          <a:noFill/>
          <a:ln w="12700">
            <a:solidFill>
              <a:schemeClr val="tx1"/>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46" name="Line 46"/>
          <p:cNvSpPr>
            <a:spLocks noChangeShapeType="1"/>
          </p:cNvSpPr>
          <p:nvPr/>
        </p:nvSpPr>
        <p:spPr bwMode="auto">
          <a:xfrm flipV="1">
            <a:off x="3492897"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7" name="Line 47"/>
          <p:cNvSpPr>
            <a:spLocks noChangeShapeType="1"/>
          </p:cNvSpPr>
          <p:nvPr/>
        </p:nvSpPr>
        <p:spPr bwMode="auto">
          <a:xfrm flipV="1">
            <a:off x="3905647"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8" name="Line 48"/>
          <p:cNvSpPr>
            <a:spLocks noChangeShapeType="1"/>
          </p:cNvSpPr>
          <p:nvPr/>
        </p:nvSpPr>
        <p:spPr bwMode="auto">
          <a:xfrm flipV="1">
            <a:off x="4319985"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49" name="Line 49"/>
          <p:cNvSpPr>
            <a:spLocks noChangeShapeType="1"/>
          </p:cNvSpPr>
          <p:nvPr/>
        </p:nvSpPr>
        <p:spPr bwMode="auto">
          <a:xfrm flipV="1">
            <a:off x="4734322" y="4538365"/>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0" name="Line 50"/>
          <p:cNvSpPr>
            <a:spLocks noChangeShapeType="1"/>
          </p:cNvSpPr>
          <p:nvPr/>
        </p:nvSpPr>
        <p:spPr bwMode="auto">
          <a:xfrm flipV="1">
            <a:off x="3708797" y="38605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1" name="Line 51"/>
          <p:cNvSpPr>
            <a:spLocks noChangeShapeType="1"/>
          </p:cNvSpPr>
          <p:nvPr/>
        </p:nvSpPr>
        <p:spPr bwMode="auto">
          <a:xfrm flipV="1">
            <a:off x="4121547" y="38605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2" name="Line 52"/>
          <p:cNvSpPr>
            <a:spLocks noChangeShapeType="1"/>
          </p:cNvSpPr>
          <p:nvPr/>
        </p:nvSpPr>
        <p:spPr bwMode="auto">
          <a:xfrm flipV="1">
            <a:off x="4535885" y="38605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3" name="Line 53"/>
          <p:cNvSpPr>
            <a:spLocks noChangeShapeType="1"/>
          </p:cNvSpPr>
          <p:nvPr/>
        </p:nvSpPr>
        <p:spPr bwMode="auto">
          <a:xfrm flipV="1">
            <a:off x="3708797" y="32128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4" name="Line 54"/>
          <p:cNvSpPr>
            <a:spLocks noChangeShapeType="1"/>
          </p:cNvSpPr>
          <p:nvPr/>
        </p:nvSpPr>
        <p:spPr bwMode="auto">
          <a:xfrm flipV="1">
            <a:off x="4121547" y="32128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5" name="Line 55"/>
          <p:cNvSpPr>
            <a:spLocks noChangeShapeType="1"/>
          </p:cNvSpPr>
          <p:nvPr/>
        </p:nvSpPr>
        <p:spPr bwMode="auto">
          <a:xfrm flipV="1">
            <a:off x="4535885" y="32128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6" name="Line 56"/>
          <p:cNvSpPr>
            <a:spLocks noChangeShapeType="1"/>
          </p:cNvSpPr>
          <p:nvPr/>
        </p:nvSpPr>
        <p:spPr bwMode="auto">
          <a:xfrm flipV="1">
            <a:off x="3924697" y="25651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7" name="Line 57"/>
          <p:cNvSpPr>
            <a:spLocks noChangeShapeType="1"/>
          </p:cNvSpPr>
          <p:nvPr/>
        </p:nvSpPr>
        <p:spPr bwMode="auto">
          <a:xfrm flipV="1">
            <a:off x="4337447" y="2565102"/>
            <a:ext cx="0" cy="288925"/>
          </a:xfrm>
          <a:prstGeom prst="line">
            <a:avLst/>
          </a:prstGeom>
          <a:noFill/>
          <a:ln w="12700">
            <a:solidFill>
              <a:schemeClr val="tx1"/>
            </a:solidFill>
            <a:round/>
            <a:headEnd/>
            <a:tailEnd type="triangle" w="med" len="med"/>
          </a:ln>
          <a:effectLst/>
        </p:spPr>
        <p:txBody>
          <a:bodyPr/>
          <a:lstStyle/>
          <a:p>
            <a:endParaRPr lang="zh-CN" altLang="en-US"/>
          </a:p>
        </p:txBody>
      </p:sp>
      <p:sp>
        <p:nvSpPr>
          <p:cNvPr id="58" name="Text Box 58"/>
          <p:cNvSpPr txBox="1">
            <a:spLocks noChangeArrowheads="1"/>
          </p:cNvSpPr>
          <p:nvPr/>
        </p:nvSpPr>
        <p:spPr bwMode="auto">
          <a:xfrm>
            <a:off x="1907704" y="3140968"/>
            <a:ext cx="816249" cy="46166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zh-CN" altLang="en-US" sz="2400" b="1">
                <a:latin typeface="Adobe 仿宋 Std R" pitchFamily="18" charset="-122"/>
                <a:ea typeface="Adobe 仿宋 Std R" pitchFamily="18" charset="-122"/>
              </a:rPr>
              <a:t>过去</a:t>
            </a:r>
          </a:p>
        </p:txBody>
      </p:sp>
      <p:sp>
        <p:nvSpPr>
          <p:cNvPr id="60" name="Line 59"/>
          <p:cNvSpPr>
            <a:spLocks noChangeShapeType="1"/>
          </p:cNvSpPr>
          <p:nvPr/>
        </p:nvSpPr>
        <p:spPr bwMode="auto">
          <a:xfrm>
            <a:off x="4932760" y="2420640"/>
            <a:ext cx="287337"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61" name="Line 60"/>
          <p:cNvSpPr>
            <a:spLocks noChangeShapeType="1"/>
          </p:cNvSpPr>
          <p:nvPr/>
        </p:nvSpPr>
        <p:spPr bwMode="auto">
          <a:xfrm>
            <a:off x="5724922" y="2420640"/>
            <a:ext cx="720725"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62" name="Line 61"/>
          <p:cNvSpPr>
            <a:spLocks noChangeShapeType="1"/>
          </p:cNvSpPr>
          <p:nvPr/>
        </p:nvSpPr>
        <p:spPr bwMode="auto">
          <a:xfrm>
            <a:off x="4716860" y="3428702"/>
            <a:ext cx="2952750" cy="0"/>
          </a:xfrm>
          <a:prstGeom prst="line">
            <a:avLst/>
          </a:prstGeom>
          <a:noFill/>
          <a:ln w="19050" cap="rnd">
            <a:solidFill>
              <a:srgbClr val="D60093"/>
            </a:solidFill>
            <a:prstDash val="sysDot"/>
            <a:round/>
            <a:headEnd/>
            <a:tailEnd/>
          </a:ln>
          <a:effectLst/>
        </p:spPr>
        <p:txBody>
          <a:bodyPr/>
          <a:lstStyle/>
          <a:p>
            <a:endParaRPr lang="zh-CN" altLang="en-US"/>
          </a:p>
        </p:txBody>
      </p:sp>
      <p:sp>
        <p:nvSpPr>
          <p:cNvPr id="63" name="Line 63"/>
          <p:cNvSpPr>
            <a:spLocks noChangeShapeType="1"/>
          </p:cNvSpPr>
          <p:nvPr/>
        </p:nvSpPr>
        <p:spPr bwMode="auto">
          <a:xfrm>
            <a:off x="4861322" y="4652665"/>
            <a:ext cx="2952750" cy="0"/>
          </a:xfrm>
          <a:prstGeom prst="line">
            <a:avLst/>
          </a:prstGeom>
          <a:noFill/>
          <a:ln w="19050" cap="rnd">
            <a:solidFill>
              <a:srgbClr val="D60093"/>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64" name="Text Box 64"/>
          <p:cNvSpPr txBox="1">
            <a:spLocks noChangeArrowheads="1"/>
          </p:cNvSpPr>
          <p:nvPr/>
        </p:nvSpPr>
        <p:spPr bwMode="auto">
          <a:xfrm>
            <a:off x="4978713" y="2879427"/>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一次因</a:t>
            </a:r>
          </a:p>
          <a:p>
            <a:pPr algn="ctr"/>
            <a:r>
              <a:rPr lang="zh-CN" altLang="en-US" b="1">
                <a:latin typeface="Adobe 仿宋 Std R" pitchFamily="18" charset="-122"/>
                <a:ea typeface="Adobe 仿宋 Std R" pitchFamily="18" charset="-122"/>
              </a:rPr>
              <a:t>（近因）</a:t>
            </a:r>
          </a:p>
        </p:txBody>
      </p:sp>
      <p:sp>
        <p:nvSpPr>
          <p:cNvPr id="65" name="Text Box 65"/>
          <p:cNvSpPr txBox="1">
            <a:spLocks noChangeArrowheads="1"/>
          </p:cNvSpPr>
          <p:nvPr/>
        </p:nvSpPr>
        <p:spPr bwMode="auto">
          <a:xfrm>
            <a:off x="6345550" y="2879427"/>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治标对策</a:t>
            </a:r>
          </a:p>
          <a:p>
            <a:pPr algn="ctr"/>
            <a:r>
              <a:rPr lang="zh-CN" altLang="en-US" b="1">
                <a:latin typeface="Adobe 仿宋 Std R" pitchFamily="18" charset="-122"/>
                <a:ea typeface="Adobe 仿宋 Std R" pitchFamily="18" charset="-122"/>
              </a:rPr>
              <a:t>（暂时）</a:t>
            </a:r>
          </a:p>
        </p:txBody>
      </p:sp>
      <p:sp>
        <p:nvSpPr>
          <p:cNvPr id="66" name="Line 66"/>
          <p:cNvSpPr>
            <a:spLocks noChangeShapeType="1"/>
          </p:cNvSpPr>
          <p:nvPr/>
        </p:nvSpPr>
        <p:spPr bwMode="auto">
          <a:xfrm>
            <a:off x="4716860" y="3136602"/>
            <a:ext cx="503237" cy="0"/>
          </a:xfrm>
          <a:prstGeom prst="line">
            <a:avLst/>
          </a:prstGeom>
          <a:noFill/>
          <a:ln w="9525">
            <a:solidFill>
              <a:srgbClr val="FF3300"/>
            </a:solidFill>
            <a:round/>
            <a:headEnd/>
            <a:tailEnd type="triangle" w="med" len="med"/>
          </a:ln>
          <a:effectLst/>
        </p:spPr>
        <p:txBody>
          <a:bodyPr/>
          <a:lstStyle/>
          <a:p>
            <a:endParaRPr lang="zh-CN" altLang="en-US"/>
          </a:p>
        </p:txBody>
      </p:sp>
      <p:sp>
        <p:nvSpPr>
          <p:cNvPr id="67" name="Line 67"/>
          <p:cNvSpPr>
            <a:spLocks noChangeShapeType="1"/>
          </p:cNvSpPr>
          <p:nvPr/>
        </p:nvSpPr>
        <p:spPr bwMode="auto">
          <a:xfrm>
            <a:off x="5858272" y="3136602"/>
            <a:ext cx="720725"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68" name="Text Box 68"/>
          <p:cNvSpPr txBox="1">
            <a:spLocks noChangeArrowheads="1"/>
          </p:cNvSpPr>
          <p:nvPr/>
        </p:nvSpPr>
        <p:spPr bwMode="auto">
          <a:xfrm>
            <a:off x="6347138" y="3869467"/>
            <a:ext cx="1133645"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dirty="0">
                <a:latin typeface="Adobe 仿宋 Std R" pitchFamily="18" charset="-122"/>
                <a:ea typeface="Adobe 仿宋 Std R" pitchFamily="18" charset="-122"/>
              </a:rPr>
              <a:t>改善行动</a:t>
            </a:r>
          </a:p>
        </p:txBody>
      </p:sp>
      <p:sp>
        <p:nvSpPr>
          <p:cNvPr id="69" name="Text Box 69"/>
          <p:cNvSpPr txBox="1">
            <a:spLocks noChangeArrowheads="1"/>
          </p:cNvSpPr>
          <p:nvPr/>
        </p:nvSpPr>
        <p:spPr bwMode="auto">
          <a:xfrm>
            <a:off x="6260949" y="4283804"/>
            <a:ext cx="1721946" cy="369332"/>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dirty="0">
                <a:latin typeface="Adobe 仿宋 Std R" pitchFamily="18" charset="-122"/>
                <a:ea typeface="Adobe 仿宋 Std R" pitchFamily="18" charset="-122"/>
              </a:rPr>
              <a:t>防呆</a:t>
            </a:r>
            <a:r>
              <a:rPr lang="en-US" altLang="zh-CN" b="1" dirty="0">
                <a:latin typeface="Adobe 仿宋 Std R" pitchFamily="18" charset="-122"/>
                <a:ea typeface="Adobe 仿宋 Std R" pitchFamily="18" charset="-122"/>
              </a:rPr>
              <a:t>/</a:t>
            </a:r>
            <a:r>
              <a:rPr lang="zh-CN" altLang="en-US" b="1" dirty="0">
                <a:latin typeface="Adobe 仿宋 Std R" pitchFamily="18" charset="-122"/>
                <a:ea typeface="Adobe 仿宋 Std R" pitchFamily="18" charset="-122"/>
              </a:rPr>
              <a:t>防错设计</a:t>
            </a:r>
          </a:p>
        </p:txBody>
      </p:sp>
      <p:sp>
        <p:nvSpPr>
          <p:cNvPr id="70" name="Text Box 70"/>
          <p:cNvSpPr txBox="1">
            <a:spLocks noChangeArrowheads="1"/>
          </p:cNvSpPr>
          <p:nvPr/>
        </p:nvSpPr>
        <p:spPr bwMode="auto">
          <a:xfrm>
            <a:off x="5885175" y="5173365"/>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en-US" altLang="zh-CN" b="1">
                <a:latin typeface="Adobe 仿宋 Std R" pitchFamily="18" charset="-122"/>
                <a:ea typeface="Adobe 仿宋 Std R" pitchFamily="18" charset="-122"/>
              </a:rPr>
              <a:t>n</a:t>
            </a:r>
            <a:r>
              <a:rPr lang="zh-CN" altLang="en-US" b="1">
                <a:latin typeface="Adobe 仿宋 Std R" pitchFamily="18" charset="-122"/>
                <a:ea typeface="Adobe 仿宋 Std R" pitchFamily="18" charset="-122"/>
              </a:rPr>
              <a:t>次因</a:t>
            </a:r>
          </a:p>
          <a:p>
            <a:pPr algn="ctr"/>
            <a:r>
              <a:rPr lang="zh-CN" altLang="en-US" b="1">
                <a:latin typeface="Adobe 仿宋 Std R" pitchFamily="18" charset="-122"/>
                <a:ea typeface="Adobe 仿宋 Std R" pitchFamily="18" charset="-122"/>
              </a:rPr>
              <a:t>（远因）</a:t>
            </a:r>
          </a:p>
        </p:txBody>
      </p:sp>
      <p:sp>
        <p:nvSpPr>
          <p:cNvPr id="71" name="Text Box 71"/>
          <p:cNvSpPr txBox="1">
            <a:spLocks noChangeArrowheads="1"/>
          </p:cNvSpPr>
          <p:nvPr/>
        </p:nvSpPr>
        <p:spPr bwMode="auto">
          <a:xfrm>
            <a:off x="6923400" y="5184477"/>
            <a:ext cx="1133645" cy="646331"/>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r>
              <a:rPr lang="zh-CN" altLang="en-US" b="1">
                <a:latin typeface="Adobe 仿宋 Std R" pitchFamily="18" charset="-122"/>
                <a:ea typeface="Adobe 仿宋 Std R" pitchFamily="18" charset="-122"/>
              </a:rPr>
              <a:t>治本对策</a:t>
            </a:r>
          </a:p>
          <a:p>
            <a:pPr algn="ctr"/>
            <a:r>
              <a:rPr lang="zh-CN" altLang="en-US" b="1">
                <a:latin typeface="Adobe 仿宋 Std R" pitchFamily="18" charset="-122"/>
                <a:ea typeface="Adobe 仿宋 Std R" pitchFamily="18" charset="-122"/>
              </a:rPr>
              <a:t>（永久）</a:t>
            </a:r>
          </a:p>
        </p:txBody>
      </p:sp>
      <p:sp>
        <p:nvSpPr>
          <p:cNvPr id="72" name="Line 72"/>
          <p:cNvSpPr>
            <a:spLocks noChangeShapeType="1"/>
          </p:cNvSpPr>
          <p:nvPr/>
        </p:nvSpPr>
        <p:spPr bwMode="auto">
          <a:xfrm>
            <a:off x="5293122" y="5643265"/>
            <a:ext cx="863600"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sp>
        <p:nvSpPr>
          <p:cNvPr id="73" name="Line 73"/>
          <p:cNvSpPr>
            <a:spLocks noChangeShapeType="1"/>
          </p:cNvSpPr>
          <p:nvPr/>
        </p:nvSpPr>
        <p:spPr bwMode="auto">
          <a:xfrm>
            <a:off x="6764735" y="5643265"/>
            <a:ext cx="471487" cy="0"/>
          </a:xfrm>
          <a:prstGeom prst="line">
            <a:avLst/>
          </a:prstGeom>
          <a:noFill/>
          <a:ln w="9525">
            <a:solidFill>
              <a:srgbClr val="FF3300"/>
            </a:solidFill>
            <a:round/>
            <a:headEnd/>
            <a:tailEnd type="triangle" w="med" len="med"/>
          </a:ln>
          <a:effectLst/>
        </p:spPr>
        <p:txBody>
          <a:bodyPr/>
          <a:lstStyle/>
          <a:p>
            <a:endParaRPr lang="zh-CN" altLang="en-US">
              <a:latin typeface="Adobe 仿宋 Std R" pitchFamily="18" charset="-122"/>
              <a:ea typeface="Adobe 仿宋 Std R" pitchFamily="18" charset="-122"/>
            </a:endParaRPr>
          </a:p>
        </p:txBody>
      </p:sp>
      <p:pic>
        <p:nvPicPr>
          <p:cNvPr id="74" name="Picture 35" descr="09060218123b082a8a52c2091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3645024"/>
            <a:ext cx="2374954" cy="15841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blinds(horizontal)">
                                      <p:cBhvr>
                                        <p:cTn id="25" dur="500"/>
                                        <p:tgtEl>
                                          <p:spTgt spid="6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linds(horizontal)">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blinds(horizontal)">
                                      <p:cBhvr>
                                        <p:cTn id="41" dur="500"/>
                                        <p:tgtEl>
                                          <p:spTgt spid="58"/>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linds(horizontal)">
                                      <p:cBhvr>
                                        <p:cTn id="46" dur="500"/>
                                        <p:tgtEl>
                                          <p:spTgt spid="2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blinds(horizontal)">
                                      <p:cBhvr>
                                        <p:cTn id="49" dur="500"/>
                                        <p:tgtEl>
                                          <p:spTgt spid="3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linds(horizontal)">
                                      <p:cBhvr>
                                        <p:cTn id="52" dur="500"/>
                                        <p:tgtEl>
                                          <p:spTgt spid="27"/>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blinds(horizontal)">
                                      <p:cBhvr>
                                        <p:cTn id="58" dur="500"/>
                                        <p:tgtEl>
                                          <p:spTgt spid="66"/>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blinds(horizontal)">
                                      <p:cBhvr>
                                        <p:cTn id="61" dur="500"/>
                                        <p:tgtEl>
                                          <p:spTgt spid="6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blinds(horizontal)">
                                      <p:cBhvr>
                                        <p:cTn id="64" dur="500"/>
                                        <p:tgtEl>
                                          <p:spTgt spid="62"/>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blinds(horizontal)">
                                      <p:cBhvr>
                                        <p:cTn id="69" dur="500"/>
                                        <p:tgtEl>
                                          <p:spTgt spid="37"/>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blinds(horizontal)">
                                      <p:cBhvr>
                                        <p:cTn id="72" dur="500"/>
                                        <p:tgtEl>
                                          <p:spTgt spid="33"/>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blinds(horizontal)">
                                      <p:cBhvr>
                                        <p:cTn id="75" dur="500"/>
                                        <p:tgtEl>
                                          <p:spTgt spid="28"/>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blinds(horizontal)">
                                      <p:cBhvr>
                                        <p:cTn id="78" dur="500"/>
                                        <p:tgtEl>
                                          <p:spTgt spid="23"/>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blinds(horizontal)">
                                      <p:cBhvr>
                                        <p:cTn id="83" dur="500"/>
                                        <p:tgtEl>
                                          <p:spTgt spid="38"/>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blinds(horizontal)">
                                      <p:cBhvr>
                                        <p:cTn id="86" dur="500"/>
                                        <p:tgtEl>
                                          <p:spTgt spid="34"/>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blinds(horizontal)">
                                      <p:cBhvr>
                                        <p:cTn id="89" dur="500"/>
                                        <p:tgtEl>
                                          <p:spTgt spid="29"/>
                                        </p:tgtEl>
                                      </p:cBhvr>
                                    </p:animEffect>
                                  </p:childTnLst>
                                </p:cTn>
                              </p:par>
                              <p:par>
                                <p:cTn id="90" presetID="3" presetClass="entr" presetSubtype="1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par>
                                <p:cTn id="93" presetID="3" presetClass="entr" presetSubtype="10"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Effect transition="in" filter="blinds(horizontal)">
                                      <p:cBhvr>
                                        <p:cTn id="95" dur="500"/>
                                        <p:tgtEl>
                                          <p:spTgt spid="63"/>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blinds(horizontal)">
                                      <p:cBhvr>
                                        <p:cTn id="100" dur="500"/>
                                        <p:tgtEl>
                                          <p:spTgt spid="39"/>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blinds(horizontal)">
                                      <p:cBhvr>
                                        <p:cTn id="103" dur="500"/>
                                        <p:tgtEl>
                                          <p:spTgt spid="35"/>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blinds(horizontal)">
                                      <p:cBhvr>
                                        <p:cTn id="106" dur="500"/>
                                        <p:tgtEl>
                                          <p:spTgt spid="30"/>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blinds(horizontal)">
                                      <p:cBhvr>
                                        <p:cTn id="109" dur="500"/>
                                        <p:tgtEl>
                                          <p:spTgt spid="25"/>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blinds(horizontal)">
                                      <p:cBhvr>
                                        <p:cTn id="112" dur="500"/>
                                        <p:tgtEl>
                                          <p:spTgt spid="40"/>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blinds(horizontal)">
                                      <p:cBhvr>
                                        <p:cTn id="115" dur="500"/>
                                        <p:tgtEl>
                                          <p:spTgt spid="36"/>
                                        </p:tgtEl>
                                      </p:cBhvr>
                                    </p:animEffect>
                                  </p:childTnLst>
                                </p:cTn>
                              </p:par>
                              <p:par>
                                <p:cTn id="116" presetID="3" presetClass="entr" presetSubtype="1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blinds(horizontal)">
                                      <p:cBhvr>
                                        <p:cTn id="118" dur="500"/>
                                        <p:tgtEl>
                                          <p:spTgt spid="31"/>
                                        </p:tgtEl>
                                      </p:cBhvr>
                                    </p:animEffect>
                                  </p:childTnLst>
                                </p:cTn>
                              </p:par>
                              <p:par>
                                <p:cTn id="119" presetID="3" presetClass="entr" presetSubtype="10"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blinds(horizontal)">
                                      <p:cBhvr>
                                        <p:cTn id="121" dur="500"/>
                                        <p:tgtEl>
                                          <p:spTgt spid="26"/>
                                        </p:tgtEl>
                                      </p:cBhvr>
                                    </p:animEffect>
                                  </p:childTnLst>
                                </p:cTn>
                              </p:par>
                              <p:par>
                                <p:cTn id="122" presetID="3" presetClass="entr" presetSubtype="10" fill="hold" grpId="0" nodeType="withEffect">
                                  <p:stCondLst>
                                    <p:cond delay="0"/>
                                  </p:stCondLst>
                                  <p:childTnLst>
                                    <p:set>
                                      <p:cBhvr>
                                        <p:cTn id="123" dur="1" fill="hold">
                                          <p:stCondLst>
                                            <p:cond delay="0"/>
                                          </p:stCondLst>
                                        </p:cTn>
                                        <p:tgtEl>
                                          <p:spTgt spid="72"/>
                                        </p:tgtEl>
                                        <p:attrNameLst>
                                          <p:attrName>style.visibility</p:attrName>
                                        </p:attrNameLst>
                                      </p:cBhvr>
                                      <p:to>
                                        <p:strVal val="visible"/>
                                      </p:to>
                                    </p:set>
                                    <p:animEffect transition="in" filter="blinds(horizontal)">
                                      <p:cBhvr>
                                        <p:cTn id="124" dur="500"/>
                                        <p:tgtEl>
                                          <p:spTgt spid="72"/>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70"/>
                                        </p:tgtEl>
                                        <p:attrNameLst>
                                          <p:attrName>style.visibility</p:attrName>
                                        </p:attrNameLst>
                                      </p:cBhvr>
                                      <p:to>
                                        <p:strVal val="visible"/>
                                      </p:to>
                                    </p:set>
                                    <p:animEffect transition="in" filter="blinds(horizontal)">
                                      <p:cBhvr>
                                        <p:cTn id="127" dur="500"/>
                                        <p:tgtEl>
                                          <p:spTgt spid="70"/>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blinds(horizontal)">
                                      <p:cBhvr>
                                        <p:cTn id="132" dur="500"/>
                                        <p:tgtEl>
                                          <p:spTgt spid="61"/>
                                        </p:tgtEl>
                                      </p:cBhvr>
                                    </p:animEffect>
                                  </p:childTnLst>
                                </p:cTn>
                              </p:par>
                              <p:par>
                                <p:cTn id="133" presetID="3" presetClass="entr" presetSubtype="10"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blinds(horizontal)">
                                      <p:cBhvr>
                                        <p:cTn id="135" dur="500"/>
                                        <p:tgtEl>
                                          <p:spTgt spid="17"/>
                                        </p:tgtEl>
                                      </p:cBhvr>
                                    </p:animEffect>
                                  </p:childTnLst>
                                </p:cTn>
                              </p:par>
                            </p:childTnLst>
                          </p:cTn>
                        </p:par>
                      </p:childTnLst>
                    </p:cTn>
                  </p:par>
                  <p:par>
                    <p:cTn id="136" fill="hold">
                      <p:stCondLst>
                        <p:cond delay="indefinite"/>
                      </p:stCondLst>
                      <p:childTnLst>
                        <p:par>
                          <p:cTn id="137" fill="hold">
                            <p:stCondLst>
                              <p:cond delay="0"/>
                            </p:stCondLst>
                            <p:childTnLst>
                              <p:par>
                                <p:cTn id="138" presetID="3" presetClass="entr" presetSubtype="10" fill="hold" grpId="0" nodeType="click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blinds(horizontal)">
                                      <p:cBhvr>
                                        <p:cTn id="140" dur="500"/>
                                        <p:tgtEl>
                                          <p:spTgt spid="67"/>
                                        </p:tgtEl>
                                      </p:cBhvr>
                                    </p:animEffect>
                                  </p:childTnLst>
                                </p:cTn>
                              </p:par>
                              <p:par>
                                <p:cTn id="141" presetID="3" presetClass="entr" presetSubtype="10" fill="hold" grpId="0" nodeType="withEffect">
                                  <p:stCondLst>
                                    <p:cond delay="0"/>
                                  </p:stCondLst>
                                  <p:childTnLst>
                                    <p:set>
                                      <p:cBhvr>
                                        <p:cTn id="142" dur="1" fill="hold">
                                          <p:stCondLst>
                                            <p:cond delay="0"/>
                                          </p:stCondLst>
                                        </p:cTn>
                                        <p:tgtEl>
                                          <p:spTgt spid="65"/>
                                        </p:tgtEl>
                                        <p:attrNameLst>
                                          <p:attrName>style.visibility</p:attrName>
                                        </p:attrNameLst>
                                      </p:cBhvr>
                                      <p:to>
                                        <p:strVal val="visible"/>
                                      </p:to>
                                    </p:set>
                                    <p:animEffect transition="in" filter="blinds(horizontal)">
                                      <p:cBhvr>
                                        <p:cTn id="143" dur="500"/>
                                        <p:tgtEl>
                                          <p:spTgt spid="65"/>
                                        </p:tgtEl>
                                      </p:cBhvr>
                                    </p:animEffect>
                                  </p:childTnLst>
                                </p:cTn>
                              </p:par>
                            </p:childTnLst>
                          </p:cTn>
                        </p:par>
                      </p:childTnLst>
                    </p:cTn>
                  </p:par>
                  <p:par>
                    <p:cTn id="144" fill="hold">
                      <p:stCondLst>
                        <p:cond delay="indefinite"/>
                      </p:stCondLst>
                      <p:childTnLst>
                        <p:par>
                          <p:cTn id="145" fill="hold">
                            <p:stCondLst>
                              <p:cond delay="0"/>
                            </p:stCondLst>
                            <p:childTnLst>
                              <p:par>
                                <p:cTn id="146" presetID="3" presetClass="entr" presetSubtype="10" fill="hold" grpId="0" nodeType="clickEffect">
                                  <p:stCondLst>
                                    <p:cond delay="0"/>
                                  </p:stCondLst>
                                  <p:childTnLst>
                                    <p:set>
                                      <p:cBhvr>
                                        <p:cTn id="147" dur="1" fill="hold">
                                          <p:stCondLst>
                                            <p:cond delay="0"/>
                                          </p:stCondLst>
                                        </p:cTn>
                                        <p:tgtEl>
                                          <p:spTgt spid="68"/>
                                        </p:tgtEl>
                                        <p:attrNameLst>
                                          <p:attrName>style.visibility</p:attrName>
                                        </p:attrNameLst>
                                      </p:cBhvr>
                                      <p:to>
                                        <p:strVal val="visible"/>
                                      </p:to>
                                    </p:set>
                                    <p:animEffect transition="in" filter="blinds(horizontal)">
                                      <p:cBhvr>
                                        <p:cTn id="148" dur="500"/>
                                        <p:tgtEl>
                                          <p:spTgt spid="68"/>
                                        </p:tgtEl>
                                      </p:cBhvr>
                                    </p:animEffect>
                                  </p:childTnLst>
                                </p:cTn>
                              </p:par>
                              <p:par>
                                <p:cTn id="149" presetID="3" presetClass="entr" presetSubtype="10" fill="hold" grpId="0" nodeType="withEffect">
                                  <p:stCondLst>
                                    <p:cond delay="0"/>
                                  </p:stCondLst>
                                  <p:childTnLst>
                                    <p:set>
                                      <p:cBhvr>
                                        <p:cTn id="150" dur="1" fill="hold">
                                          <p:stCondLst>
                                            <p:cond delay="0"/>
                                          </p:stCondLst>
                                        </p:cTn>
                                        <p:tgtEl>
                                          <p:spTgt spid="69"/>
                                        </p:tgtEl>
                                        <p:attrNameLst>
                                          <p:attrName>style.visibility</p:attrName>
                                        </p:attrNameLst>
                                      </p:cBhvr>
                                      <p:to>
                                        <p:strVal val="visible"/>
                                      </p:to>
                                    </p:set>
                                    <p:animEffect transition="in" filter="blinds(horizontal)">
                                      <p:cBhvr>
                                        <p:cTn id="151" dur="500"/>
                                        <p:tgtEl>
                                          <p:spTgt spid="69"/>
                                        </p:tgtEl>
                                      </p:cBhvr>
                                    </p:animEffect>
                                  </p:childTnLst>
                                </p:cTn>
                              </p:par>
                            </p:childTnLst>
                          </p:cTn>
                        </p:par>
                      </p:childTnLst>
                    </p:cTn>
                  </p:par>
                  <p:par>
                    <p:cTn id="152" fill="hold">
                      <p:stCondLst>
                        <p:cond delay="indefinite"/>
                      </p:stCondLst>
                      <p:childTnLst>
                        <p:par>
                          <p:cTn id="153" fill="hold">
                            <p:stCondLst>
                              <p:cond delay="0"/>
                            </p:stCondLst>
                            <p:childTnLst>
                              <p:par>
                                <p:cTn id="154" presetID="3" presetClass="entr" presetSubtype="10" fill="hold" grpId="0" nodeType="clickEffect">
                                  <p:stCondLst>
                                    <p:cond delay="0"/>
                                  </p:stCondLst>
                                  <p:childTnLst>
                                    <p:set>
                                      <p:cBhvr>
                                        <p:cTn id="155" dur="1" fill="hold">
                                          <p:stCondLst>
                                            <p:cond delay="0"/>
                                          </p:stCondLst>
                                        </p:cTn>
                                        <p:tgtEl>
                                          <p:spTgt spid="73"/>
                                        </p:tgtEl>
                                        <p:attrNameLst>
                                          <p:attrName>style.visibility</p:attrName>
                                        </p:attrNameLst>
                                      </p:cBhvr>
                                      <p:to>
                                        <p:strVal val="visible"/>
                                      </p:to>
                                    </p:set>
                                    <p:animEffect transition="in" filter="blinds(horizontal)">
                                      <p:cBhvr>
                                        <p:cTn id="156" dur="500"/>
                                        <p:tgtEl>
                                          <p:spTgt spid="73"/>
                                        </p:tgtEl>
                                      </p:cBhvr>
                                    </p:animEffect>
                                  </p:childTnLst>
                                </p:cTn>
                              </p:par>
                              <p:par>
                                <p:cTn id="157" presetID="3" presetClass="entr" presetSubtype="10" fill="hold" grpId="0" nodeType="withEffect">
                                  <p:stCondLst>
                                    <p:cond delay="0"/>
                                  </p:stCondLst>
                                  <p:childTnLst>
                                    <p:set>
                                      <p:cBhvr>
                                        <p:cTn id="158" dur="1" fill="hold">
                                          <p:stCondLst>
                                            <p:cond delay="0"/>
                                          </p:stCondLst>
                                        </p:cTn>
                                        <p:tgtEl>
                                          <p:spTgt spid="71"/>
                                        </p:tgtEl>
                                        <p:attrNameLst>
                                          <p:attrName>style.visibility</p:attrName>
                                        </p:attrNameLst>
                                      </p:cBhvr>
                                      <p:to>
                                        <p:strVal val="visible"/>
                                      </p:to>
                                    </p:set>
                                    <p:animEffect transition="in" filter="blinds(horizontal)">
                                      <p:cBhvr>
                                        <p:cTn id="159" dur="500"/>
                                        <p:tgtEl>
                                          <p:spTgt spid="71"/>
                                        </p:tgtEl>
                                      </p:cBhvr>
                                    </p:animEffect>
                                  </p:childTnLst>
                                </p:cTn>
                              </p:par>
                            </p:childTnLst>
                          </p:cTn>
                        </p:par>
                      </p:childTnLst>
                    </p:cTn>
                  </p:par>
                  <p:par>
                    <p:cTn id="160" fill="hold">
                      <p:stCondLst>
                        <p:cond delay="indefinite"/>
                      </p:stCondLst>
                      <p:childTnLst>
                        <p:par>
                          <p:cTn id="161" fill="hold">
                            <p:stCondLst>
                              <p:cond delay="0"/>
                            </p:stCondLst>
                            <p:childTnLst>
                              <p:par>
                                <p:cTn id="162" presetID="3" presetClass="entr" presetSubtype="10" fill="hold" grpId="0" nodeType="click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blinds(horizontal)">
                                      <p:cBhvr>
                                        <p:cTn id="164" dur="500"/>
                                        <p:tgtEl>
                                          <p:spTgt spid="45"/>
                                        </p:tgtEl>
                                      </p:cBhvr>
                                    </p:animEffect>
                                  </p:childTnLst>
                                </p:cTn>
                              </p:par>
                              <p:par>
                                <p:cTn id="165" presetID="3" presetClass="entr" presetSubtype="10" fill="hold" grpId="0" nodeType="withEffect">
                                  <p:stCondLst>
                                    <p:cond delay="0"/>
                                  </p:stCondLst>
                                  <p:childTnLst>
                                    <p:set>
                                      <p:cBhvr>
                                        <p:cTn id="166" dur="1" fill="hold">
                                          <p:stCondLst>
                                            <p:cond delay="0"/>
                                          </p:stCondLst>
                                        </p:cTn>
                                        <p:tgtEl>
                                          <p:spTgt spid="44"/>
                                        </p:tgtEl>
                                        <p:attrNameLst>
                                          <p:attrName>style.visibility</p:attrName>
                                        </p:attrNameLst>
                                      </p:cBhvr>
                                      <p:to>
                                        <p:strVal val="visible"/>
                                      </p:to>
                                    </p:set>
                                    <p:animEffect transition="in" filter="blinds(horizontal)">
                                      <p:cBhvr>
                                        <p:cTn id="167" dur="500"/>
                                        <p:tgtEl>
                                          <p:spTgt spid="44"/>
                                        </p:tgtEl>
                                      </p:cBhvr>
                                    </p:animEffect>
                                  </p:childTnLst>
                                </p:cTn>
                              </p:par>
                              <p:par>
                                <p:cTn id="168" presetID="3" presetClass="entr" presetSubtype="10" fill="hold" grpId="0" nodeType="withEffect">
                                  <p:stCondLst>
                                    <p:cond delay="0"/>
                                  </p:stCondLst>
                                  <p:childTnLst>
                                    <p:set>
                                      <p:cBhvr>
                                        <p:cTn id="169" dur="1" fill="hold">
                                          <p:stCondLst>
                                            <p:cond delay="0"/>
                                          </p:stCondLst>
                                        </p:cTn>
                                        <p:tgtEl>
                                          <p:spTgt spid="43"/>
                                        </p:tgtEl>
                                        <p:attrNameLst>
                                          <p:attrName>style.visibility</p:attrName>
                                        </p:attrNameLst>
                                      </p:cBhvr>
                                      <p:to>
                                        <p:strVal val="visible"/>
                                      </p:to>
                                    </p:set>
                                    <p:animEffect transition="in" filter="blinds(horizontal)">
                                      <p:cBhvr>
                                        <p:cTn id="170" dur="500"/>
                                        <p:tgtEl>
                                          <p:spTgt spid="43"/>
                                        </p:tgtEl>
                                      </p:cBhvr>
                                    </p:animEffect>
                                  </p:childTnLst>
                                </p:cTn>
                              </p:par>
                              <p:par>
                                <p:cTn id="171" presetID="3" presetClass="entr" presetSubtype="10" fill="hold" grpId="0" nodeType="withEffect">
                                  <p:stCondLst>
                                    <p:cond delay="0"/>
                                  </p:stCondLst>
                                  <p:childTnLst>
                                    <p:set>
                                      <p:cBhvr>
                                        <p:cTn id="172" dur="1" fill="hold">
                                          <p:stCondLst>
                                            <p:cond delay="0"/>
                                          </p:stCondLst>
                                        </p:cTn>
                                        <p:tgtEl>
                                          <p:spTgt spid="42"/>
                                        </p:tgtEl>
                                        <p:attrNameLst>
                                          <p:attrName>style.visibility</p:attrName>
                                        </p:attrNameLst>
                                      </p:cBhvr>
                                      <p:to>
                                        <p:strVal val="visible"/>
                                      </p:to>
                                    </p:set>
                                    <p:animEffect transition="in" filter="blinds(horizontal)">
                                      <p:cBhvr>
                                        <p:cTn id="173" dur="500"/>
                                        <p:tgtEl>
                                          <p:spTgt spid="42"/>
                                        </p:tgtEl>
                                      </p:cBhvr>
                                    </p:animEffect>
                                  </p:childTnLst>
                                </p:cTn>
                              </p:par>
                              <p:par>
                                <p:cTn id="174" presetID="3" presetClass="entr" presetSubtype="10" fill="hold" grpId="0" nodeType="withEffect">
                                  <p:stCondLst>
                                    <p:cond delay="0"/>
                                  </p:stCondLst>
                                  <p:childTnLst>
                                    <p:set>
                                      <p:cBhvr>
                                        <p:cTn id="175" dur="1" fill="hold">
                                          <p:stCondLst>
                                            <p:cond delay="0"/>
                                          </p:stCondLst>
                                        </p:cTn>
                                        <p:tgtEl>
                                          <p:spTgt spid="41"/>
                                        </p:tgtEl>
                                        <p:attrNameLst>
                                          <p:attrName>style.visibility</p:attrName>
                                        </p:attrNameLst>
                                      </p:cBhvr>
                                      <p:to>
                                        <p:strVal val="visible"/>
                                      </p:to>
                                    </p:set>
                                    <p:animEffect transition="in" filter="blinds(horizontal)">
                                      <p:cBhvr>
                                        <p:cTn id="176" dur="500"/>
                                        <p:tgtEl>
                                          <p:spTgt spid="41"/>
                                        </p:tgtEl>
                                      </p:cBhvr>
                                    </p:animEffect>
                                  </p:childTnLst>
                                </p:cTn>
                              </p:par>
                            </p:childTnLst>
                          </p:cTn>
                        </p:par>
                      </p:childTnLst>
                    </p:cTn>
                  </p:par>
                  <p:par>
                    <p:cTn id="177" fill="hold">
                      <p:stCondLst>
                        <p:cond delay="indefinite"/>
                      </p:stCondLst>
                      <p:childTnLst>
                        <p:par>
                          <p:cTn id="178" fill="hold">
                            <p:stCondLst>
                              <p:cond delay="0"/>
                            </p:stCondLst>
                            <p:childTnLst>
                              <p:par>
                                <p:cTn id="179" presetID="3" presetClass="entr" presetSubtype="10" fill="hold" grpId="0" nodeType="clickEffect">
                                  <p:stCondLst>
                                    <p:cond delay="0"/>
                                  </p:stCondLst>
                                  <p:childTnLst>
                                    <p:set>
                                      <p:cBhvr>
                                        <p:cTn id="180" dur="1" fill="hold">
                                          <p:stCondLst>
                                            <p:cond delay="0"/>
                                          </p:stCondLst>
                                        </p:cTn>
                                        <p:tgtEl>
                                          <p:spTgt spid="46"/>
                                        </p:tgtEl>
                                        <p:attrNameLst>
                                          <p:attrName>style.visibility</p:attrName>
                                        </p:attrNameLst>
                                      </p:cBhvr>
                                      <p:to>
                                        <p:strVal val="visible"/>
                                      </p:to>
                                    </p:set>
                                    <p:animEffect transition="in" filter="blinds(horizontal)">
                                      <p:cBhvr>
                                        <p:cTn id="181" dur="500"/>
                                        <p:tgtEl>
                                          <p:spTgt spid="46"/>
                                        </p:tgtEl>
                                      </p:cBhvr>
                                    </p:animEffect>
                                  </p:childTnLst>
                                </p:cTn>
                              </p:par>
                              <p:par>
                                <p:cTn id="182" presetID="3" presetClass="entr" presetSubtype="10" fill="hold" grpId="0" nodeType="withEffect">
                                  <p:stCondLst>
                                    <p:cond delay="0"/>
                                  </p:stCondLst>
                                  <p:childTnLst>
                                    <p:set>
                                      <p:cBhvr>
                                        <p:cTn id="183" dur="1" fill="hold">
                                          <p:stCondLst>
                                            <p:cond delay="0"/>
                                          </p:stCondLst>
                                        </p:cTn>
                                        <p:tgtEl>
                                          <p:spTgt spid="47"/>
                                        </p:tgtEl>
                                        <p:attrNameLst>
                                          <p:attrName>style.visibility</p:attrName>
                                        </p:attrNameLst>
                                      </p:cBhvr>
                                      <p:to>
                                        <p:strVal val="visible"/>
                                      </p:to>
                                    </p:set>
                                    <p:animEffect transition="in" filter="blinds(horizontal)">
                                      <p:cBhvr>
                                        <p:cTn id="184" dur="500"/>
                                        <p:tgtEl>
                                          <p:spTgt spid="47"/>
                                        </p:tgtEl>
                                      </p:cBhvr>
                                    </p:animEffect>
                                  </p:childTnLst>
                                </p:cTn>
                              </p:par>
                              <p:par>
                                <p:cTn id="185" presetID="3" presetClass="entr" presetSubtype="10" fill="hold" grpId="0" nodeType="withEffect">
                                  <p:stCondLst>
                                    <p:cond delay="0"/>
                                  </p:stCondLst>
                                  <p:childTnLst>
                                    <p:set>
                                      <p:cBhvr>
                                        <p:cTn id="186" dur="1" fill="hold">
                                          <p:stCondLst>
                                            <p:cond delay="0"/>
                                          </p:stCondLst>
                                        </p:cTn>
                                        <p:tgtEl>
                                          <p:spTgt spid="48"/>
                                        </p:tgtEl>
                                        <p:attrNameLst>
                                          <p:attrName>style.visibility</p:attrName>
                                        </p:attrNameLst>
                                      </p:cBhvr>
                                      <p:to>
                                        <p:strVal val="visible"/>
                                      </p:to>
                                    </p:set>
                                    <p:animEffect transition="in" filter="blinds(horizontal)">
                                      <p:cBhvr>
                                        <p:cTn id="187" dur="500"/>
                                        <p:tgtEl>
                                          <p:spTgt spid="48"/>
                                        </p:tgtEl>
                                      </p:cBhvr>
                                    </p:animEffect>
                                  </p:childTnLst>
                                </p:cTn>
                              </p:par>
                              <p:par>
                                <p:cTn id="188" presetID="3" presetClass="entr" presetSubtype="10" fill="hold" grpId="0" nodeType="withEffect">
                                  <p:stCondLst>
                                    <p:cond delay="0"/>
                                  </p:stCondLst>
                                  <p:childTnLst>
                                    <p:set>
                                      <p:cBhvr>
                                        <p:cTn id="189" dur="1" fill="hold">
                                          <p:stCondLst>
                                            <p:cond delay="0"/>
                                          </p:stCondLst>
                                        </p:cTn>
                                        <p:tgtEl>
                                          <p:spTgt spid="49"/>
                                        </p:tgtEl>
                                        <p:attrNameLst>
                                          <p:attrName>style.visibility</p:attrName>
                                        </p:attrNameLst>
                                      </p:cBhvr>
                                      <p:to>
                                        <p:strVal val="visible"/>
                                      </p:to>
                                    </p:set>
                                    <p:animEffect transition="in" filter="blinds(horizontal)">
                                      <p:cBhvr>
                                        <p:cTn id="190" dur="500"/>
                                        <p:tgtEl>
                                          <p:spTgt spid="49"/>
                                        </p:tgtEl>
                                      </p:cBhvr>
                                    </p:animEffect>
                                  </p:childTnLst>
                                </p:cTn>
                              </p:par>
                            </p:childTnLst>
                          </p:cTn>
                        </p:par>
                      </p:childTnLst>
                    </p:cTn>
                  </p:par>
                  <p:par>
                    <p:cTn id="191" fill="hold">
                      <p:stCondLst>
                        <p:cond delay="indefinite"/>
                      </p:stCondLst>
                      <p:childTnLst>
                        <p:par>
                          <p:cTn id="192" fill="hold">
                            <p:stCondLst>
                              <p:cond delay="0"/>
                            </p:stCondLst>
                            <p:childTnLst>
                              <p:par>
                                <p:cTn id="193" presetID="3" presetClass="entr" presetSubtype="10" fill="hold" grpId="0" nodeType="clickEffect">
                                  <p:stCondLst>
                                    <p:cond delay="0"/>
                                  </p:stCondLst>
                                  <p:childTnLst>
                                    <p:set>
                                      <p:cBhvr>
                                        <p:cTn id="194" dur="1" fill="hold">
                                          <p:stCondLst>
                                            <p:cond delay="0"/>
                                          </p:stCondLst>
                                        </p:cTn>
                                        <p:tgtEl>
                                          <p:spTgt spid="52"/>
                                        </p:tgtEl>
                                        <p:attrNameLst>
                                          <p:attrName>style.visibility</p:attrName>
                                        </p:attrNameLst>
                                      </p:cBhvr>
                                      <p:to>
                                        <p:strVal val="visible"/>
                                      </p:to>
                                    </p:set>
                                    <p:animEffect transition="in" filter="blinds(horizontal)">
                                      <p:cBhvr>
                                        <p:cTn id="195" dur="500"/>
                                        <p:tgtEl>
                                          <p:spTgt spid="52"/>
                                        </p:tgtEl>
                                      </p:cBhvr>
                                    </p:animEffect>
                                  </p:childTnLst>
                                </p:cTn>
                              </p:par>
                              <p:par>
                                <p:cTn id="196" presetID="3" presetClass="entr" presetSubtype="10" fill="hold" grpId="0" nodeType="withEffect">
                                  <p:stCondLst>
                                    <p:cond delay="0"/>
                                  </p:stCondLst>
                                  <p:childTnLst>
                                    <p:set>
                                      <p:cBhvr>
                                        <p:cTn id="197" dur="1" fill="hold">
                                          <p:stCondLst>
                                            <p:cond delay="0"/>
                                          </p:stCondLst>
                                        </p:cTn>
                                        <p:tgtEl>
                                          <p:spTgt spid="51"/>
                                        </p:tgtEl>
                                        <p:attrNameLst>
                                          <p:attrName>style.visibility</p:attrName>
                                        </p:attrNameLst>
                                      </p:cBhvr>
                                      <p:to>
                                        <p:strVal val="visible"/>
                                      </p:to>
                                    </p:set>
                                    <p:animEffect transition="in" filter="blinds(horizontal)">
                                      <p:cBhvr>
                                        <p:cTn id="198" dur="500"/>
                                        <p:tgtEl>
                                          <p:spTgt spid="51"/>
                                        </p:tgtEl>
                                      </p:cBhvr>
                                    </p:animEffect>
                                  </p:childTnLst>
                                </p:cTn>
                              </p:par>
                              <p:par>
                                <p:cTn id="199" presetID="3" presetClass="entr" presetSubtype="10" fill="hold" grpId="0" nodeType="withEffect">
                                  <p:stCondLst>
                                    <p:cond delay="0"/>
                                  </p:stCondLst>
                                  <p:childTnLst>
                                    <p:set>
                                      <p:cBhvr>
                                        <p:cTn id="200" dur="1" fill="hold">
                                          <p:stCondLst>
                                            <p:cond delay="0"/>
                                          </p:stCondLst>
                                        </p:cTn>
                                        <p:tgtEl>
                                          <p:spTgt spid="50"/>
                                        </p:tgtEl>
                                        <p:attrNameLst>
                                          <p:attrName>style.visibility</p:attrName>
                                        </p:attrNameLst>
                                      </p:cBhvr>
                                      <p:to>
                                        <p:strVal val="visible"/>
                                      </p:to>
                                    </p:set>
                                    <p:animEffect transition="in" filter="blinds(horizontal)">
                                      <p:cBhvr>
                                        <p:cTn id="201" dur="500"/>
                                        <p:tgtEl>
                                          <p:spTgt spid="50"/>
                                        </p:tgtEl>
                                      </p:cBhvr>
                                    </p:animEffect>
                                  </p:childTnLst>
                                </p:cTn>
                              </p:par>
                            </p:childTnLst>
                          </p:cTn>
                        </p:par>
                      </p:childTnLst>
                    </p:cTn>
                  </p:par>
                  <p:par>
                    <p:cTn id="202" fill="hold">
                      <p:stCondLst>
                        <p:cond delay="indefinite"/>
                      </p:stCondLst>
                      <p:childTnLst>
                        <p:par>
                          <p:cTn id="203" fill="hold">
                            <p:stCondLst>
                              <p:cond delay="0"/>
                            </p:stCondLst>
                            <p:childTnLst>
                              <p:par>
                                <p:cTn id="204" presetID="3" presetClass="entr" presetSubtype="10" fill="hold" grpId="0" nodeType="clickEffect">
                                  <p:stCondLst>
                                    <p:cond delay="0"/>
                                  </p:stCondLst>
                                  <p:childTnLst>
                                    <p:set>
                                      <p:cBhvr>
                                        <p:cTn id="205" dur="1" fill="hold">
                                          <p:stCondLst>
                                            <p:cond delay="0"/>
                                          </p:stCondLst>
                                        </p:cTn>
                                        <p:tgtEl>
                                          <p:spTgt spid="55"/>
                                        </p:tgtEl>
                                        <p:attrNameLst>
                                          <p:attrName>style.visibility</p:attrName>
                                        </p:attrNameLst>
                                      </p:cBhvr>
                                      <p:to>
                                        <p:strVal val="visible"/>
                                      </p:to>
                                    </p:set>
                                    <p:animEffect transition="in" filter="blinds(horizontal)">
                                      <p:cBhvr>
                                        <p:cTn id="206" dur="500"/>
                                        <p:tgtEl>
                                          <p:spTgt spid="55"/>
                                        </p:tgtEl>
                                      </p:cBhvr>
                                    </p:animEffect>
                                  </p:childTnLst>
                                </p:cTn>
                              </p:par>
                              <p:par>
                                <p:cTn id="207" presetID="3" presetClass="entr" presetSubtype="10" fill="hold" grpId="0" nodeType="withEffect">
                                  <p:stCondLst>
                                    <p:cond delay="0"/>
                                  </p:stCondLst>
                                  <p:childTnLst>
                                    <p:set>
                                      <p:cBhvr>
                                        <p:cTn id="208" dur="1" fill="hold">
                                          <p:stCondLst>
                                            <p:cond delay="0"/>
                                          </p:stCondLst>
                                        </p:cTn>
                                        <p:tgtEl>
                                          <p:spTgt spid="54"/>
                                        </p:tgtEl>
                                        <p:attrNameLst>
                                          <p:attrName>style.visibility</p:attrName>
                                        </p:attrNameLst>
                                      </p:cBhvr>
                                      <p:to>
                                        <p:strVal val="visible"/>
                                      </p:to>
                                    </p:set>
                                    <p:animEffect transition="in" filter="blinds(horizontal)">
                                      <p:cBhvr>
                                        <p:cTn id="209" dur="500"/>
                                        <p:tgtEl>
                                          <p:spTgt spid="54"/>
                                        </p:tgtEl>
                                      </p:cBhvr>
                                    </p:animEffect>
                                  </p:childTnLst>
                                </p:cTn>
                              </p:par>
                              <p:par>
                                <p:cTn id="210" presetID="3" presetClass="entr" presetSubtype="10"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blinds(horizontal)">
                                      <p:cBhvr>
                                        <p:cTn id="212" dur="500"/>
                                        <p:tgtEl>
                                          <p:spTgt spid="53"/>
                                        </p:tgtEl>
                                      </p:cBhvr>
                                    </p:animEffect>
                                  </p:childTnLst>
                                </p:cTn>
                              </p:par>
                            </p:childTnLst>
                          </p:cTn>
                        </p:par>
                      </p:childTnLst>
                    </p:cTn>
                  </p:par>
                  <p:par>
                    <p:cTn id="213" fill="hold">
                      <p:stCondLst>
                        <p:cond delay="indefinite"/>
                      </p:stCondLst>
                      <p:childTnLst>
                        <p:par>
                          <p:cTn id="214" fill="hold">
                            <p:stCondLst>
                              <p:cond delay="0"/>
                            </p:stCondLst>
                            <p:childTnLst>
                              <p:par>
                                <p:cTn id="215" presetID="3" presetClass="entr" presetSubtype="10" fill="hold" grpId="0" nodeType="clickEffect">
                                  <p:stCondLst>
                                    <p:cond delay="0"/>
                                  </p:stCondLst>
                                  <p:childTnLst>
                                    <p:set>
                                      <p:cBhvr>
                                        <p:cTn id="216" dur="1" fill="hold">
                                          <p:stCondLst>
                                            <p:cond delay="0"/>
                                          </p:stCondLst>
                                        </p:cTn>
                                        <p:tgtEl>
                                          <p:spTgt spid="57"/>
                                        </p:tgtEl>
                                        <p:attrNameLst>
                                          <p:attrName>style.visibility</p:attrName>
                                        </p:attrNameLst>
                                      </p:cBhvr>
                                      <p:to>
                                        <p:strVal val="visible"/>
                                      </p:to>
                                    </p:set>
                                    <p:animEffect transition="in" filter="blinds(horizontal)">
                                      <p:cBhvr>
                                        <p:cTn id="217" dur="500"/>
                                        <p:tgtEl>
                                          <p:spTgt spid="57"/>
                                        </p:tgtEl>
                                      </p:cBhvr>
                                    </p:animEffect>
                                  </p:childTnLst>
                                </p:cTn>
                              </p:par>
                              <p:par>
                                <p:cTn id="218" presetID="3" presetClass="entr" presetSubtype="10" fill="hold" grpId="0" nodeType="withEffect">
                                  <p:stCondLst>
                                    <p:cond delay="0"/>
                                  </p:stCondLst>
                                  <p:childTnLst>
                                    <p:set>
                                      <p:cBhvr>
                                        <p:cTn id="219" dur="1" fill="hold">
                                          <p:stCondLst>
                                            <p:cond delay="0"/>
                                          </p:stCondLst>
                                        </p:cTn>
                                        <p:tgtEl>
                                          <p:spTgt spid="56"/>
                                        </p:tgtEl>
                                        <p:attrNameLst>
                                          <p:attrName>style.visibility</p:attrName>
                                        </p:attrNameLst>
                                      </p:cBhvr>
                                      <p:to>
                                        <p:strVal val="visible"/>
                                      </p:to>
                                    </p:set>
                                    <p:animEffect transition="in" filter="blinds(horizontal)">
                                      <p:cBhvr>
                                        <p:cTn id="22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20" grpId="0" animBg="1"/>
      <p:bldP spid="21" grpId="0"/>
      <p:bldP spid="22" grpId="0" animBg="1"/>
      <p:bldP spid="23" grpId="0" animBg="1"/>
      <p:bldP spid="24" grpId="0" animBg="1"/>
      <p:bldP spid="25" grpId="0" animBg="1"/>
      <p:bldP spid="26" grpId="0" animBg="1"/>
      <p:bldP spid="27" grpId="0"/>
      <p:bldP spid="28" grpId="0"/>
      <p:bldP spid="29" grpId="0"/>
      <p:bldP spid="30" grpId="0"/>
      <p:bldP spid="31" grpId="0"/>
      <p:bldP spid="32" grpId="0" animBg="1"/>
      <p:bldP spid="33" grpId="0" animBg="1"/>
      <p:bldP spid="34" grpId="0" animBg="1"/>
      <p:bldP spid="35" grpId="0" animBg="1"/>
      <p:bldP spid="36" grpId="0" animBg="1"/>
      <p:bldP spid="37" grpId="0"/>
      <p:bldP spid="38" grpId="0"/>
      <p:bldP spid="39" grpId="0"/>
      <p:bldP spid="40"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60" grpId="0" animBg="1"/>
      <p:bldP spid="61" grpId="0" animBg="1"/>
      <p:bldP spid="62" grpId="0" animBg="1"/>
      <p:bldP spid="63" grpId="0" animBg="1"/>
      <p:bldP spid="64" grpId="0"/>
      <p:bldP spid="65" grpId="0"/>
      <p:bldP spid="66" grpId="0" animBg="1"/>
      <p:bldP spid="67" grpId="0" animBg="1"/>
      <p:bldP spid="68" grpId="0"/>
      <p:bldP spid="69" grpId="0"/>
      <p:bldP spid="70" grpId="0"/>
      <p:bldP spid="71" grpId="0"/>
      <p:bldP spid="72" grpId="0" animBg="1"/>
      <p:bldP spid="7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福特汽车</a:t>
            </a:r>
          </a:p>
        </p:txBody>
      </p:sp>
      <p:pic>
        <p:nvPicPr>
          <p:cNvPr id="41986" name="Picture 2" descr="File:AssemblyLine.jpg">
            <a:hlinkClick r:id="rId2"/>
          </p:cNvPr>
          <p:cNvPicPr>
            <a:picLocks noChangeAspect="1" noChangeArrowheads="1"/>
          </p:cNvPicPr>
          <p:nvPr/>
        </p:nvPicPr>
        <p:blipFill>
          <a:blip r:embed="rId3" cstate="print"/>
          <a:srcRect/>
          <a:stretch>
            <a:fillRect/>
          </a:stretch>
        </p:blipFill>
        <p:spPr bwMode="auto">
          <a:xfrm>
            <a:off x="2987824" y="1124744"/>
            <a:ext cx="5715000" cy="4819650"/>
          </a:xfrm>
          <a:prstGeom prst="rect">
            <a:avLst/>
          </a:prstGeom>
          <a:noFill/>
        </p:spPr>
      </p:pic>
      <p:sp>
        <p:nvSpPr>
          <p:cNvPr id="11" name="矩形 10"/>
          <p:cNvSpPr/>
          <p:nvPr/>
        </p:nvSpPr>
        <p:spPr>
          <a:xfrm>
            <a:off x="3923928" y="5949280"/>
            <a:ext cx="3445174" cy="400110"/>
          </a:xfrm>
          <a:prstGeom prst="rect">
            <a:avLst/>
          </a:prstGeom>
        </p:spPr>
        <p:txBody>
          <a:bodyPr wrap="none">
            <a:spAutoFit/>
          </a:bodyPr>
          <a:lstStyle/>
          <a:p>
            <a:r>
              <a:rPr lang="en-US" altLang="zh-CN" dirty="0" smtClean="0"/>
              <a:t>Ford assembly line in 1913</a:t>
            </a:r>
            <a:endParaRPr lang="zh-CN" altLang="en-US" dirty="0"/>
          </a:p>
        </p:txBody>
      </p:sp>
      <p:pic>
        <p:nvPicPr>
          <p:cNvPr id="41988" name="Picture 4" descr="http://www.phaidon.com/resource/four/bs-9780714856667.jpg">
            <a:hlinkClick r:id="rId4"/>
          </p:cNvPr>
          <p:cNvPicPr>
            <a:picLocks noChangeAspect="1" noChangeArrowheads="1"/>
          </p:cNvPicPr>
          <p:nvPr/>
        </p:nvPicPr>
        <p:blipFill>
          <a:blip r:embed="rId5" cstate="print"/>
          <a:srcRect/>
          <a:stretch>
            <a:fillRect/>
          </a:stretch>
        </p:blipFill>
        <p:spPr bwMode="auto">
          <a:xfrm>
            <a:off x="58316" y="1556792"/>
            <a:ext cx="2857500" cy="3333750"/>
          </a:xfrm>
          <a:prstGeom prst="rect">
            <a:avLst/>
          </a:prstGeom>
          <a:noFill/>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1927</TotalTime>
  <Words>2246</Words>
  <Application>Microsoft Office PowerPoint</Application>
  <PresentationFormat>全屏显示(4:3)</PresentationFormat>
  <Paragraphs>241</Paragraphs>
  <Slides>44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46" baseType="lpstr">
      <vt:lpstr>Office 主题​​</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微软用户</cp:lastModifiedBy>
  <cp:revision>812</cp:revision>
  <dcterms:created xsi:type="dcterms:W3CDTF">2008-11-29T01:41:59Z</dcterms:created>
  <dcterms:modified xsi:type="dcterms:W3CDTF">2014-10-21T13:46:18Z</dcterms:modified>
</cp:coreProperties>
</file>