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2011/10/5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2011/10/5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2011/10/5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2011/10/5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2011/10/5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2011/10/5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2011/10/5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2011/10/5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530820CF-B880-4189-942D-D702A7CBA730}" type="datetimeFigureOut">
              <a:rPr lang="zh-CN" altLang="en-US" smtClean="0"/>
              <a:t>2011/10/5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2011/10/5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2011/10/5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30820CF-B880-4189-942D-D702A7CBA730}" type="datetimeFigureOut">
              <a:rPr lang="zh-CN" altLang="en-US" smtClean="0"/>
              <a:t>2011/10/5</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C913308-F349-4B6D-A68A-DD1791B4A57B}"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earch.china.alibaba.com/wiki/k-%BF%CD%BB%A7_n-y.html" TargetMode="External"/><Relationship Id="rId2" Type="http://schemas.openxmlformats.org/officeDocument/2006/relationships/hyperlink" Target="http://search.china.alibaba.com/wiki/k-%CA%DB%BA%F3%B7%FE%CE%F1_n-y.html"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hyperlink" Target="http://bj.ganji.co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hyperlink" Target="http://baike.baidu.com/view/325620.htm" TargetMode="Externa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hyperlink" Target="http://baike.baidu.com/view/591724.htm"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第五章 网店经营与销售</a:t>
            </a:r>
            <a:r>
              <a:rPr lang="zh-CN" altLang="zh-CN" dirty="0" smtClean="0"/>
              <a:t>技巧</a:t>
            </a:r>
            <a:endParaRPr lang="zh-CN" altLang="en-US" dirty="0"/>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3068303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844824"/>
            <a:ext cx="7408333" cy="4281339"/>
          </a:xfrm>
        </p:spPr>
        <p:txBody>
          <a:bodyPr/>
          <a:lstStyle/>
          <a:p>
            <a:r>
              <a:rPr lang="en-US" altLang="zh-CN" b="1" dirty="0">
                <a:solidFill>
                  <a:srgbClr val="FFC000"/>
                </a:solidFill>
              </a:rPr>
              <a:t>1</a:t>
            </a:r>
            <a:r>
              <a:rPr lang="zh-CN" altLang="zh-CN" b="1" dirty="0">
                <a:solidFill>
                  <a:srgbClr val="FFC000"/>
                </a:solidFill>
              </a:rPr>
              <a:t>．产品组合定价策略</a:t>
            </a:r>
          </a:p>
          <a:p>
            <a:r>
              <a:rPr lang="zh-CN" altLang="zh-CN" dirty="0"/>
              <a:t>把店铺里一组互相关联的产品组合起来一起定价，而组合中的产品都是属于同一个商品大类别。比如男装，就是一个大类别，每一大类别都有许多品类群。比如男装有可能有西装、衬衫、领带和袜子几个品类群，我们可以把这些商品品类群组合在一起定价。这些品类群商品的成本差异以及顾客对这些产品的不同评价再加上竞争者的产品价格等一系列因素，决定这些产品的组合定价。产品组合定价可以细化分为以下几个方面：</a:t>
            </a:r>
          </a:p>
          <a:p>
            <a:endParaRPr lang="zh-CN" altLang="en-US" dirty="0"/>
          </a:p>
        </p:txBody>
      </p:sp>
    </p:spTree>
    <p:extLst>
      <p:ext uri="{BB962C8B-B14F-4D97-AF65-F5344CB8AC3E}">
        <p14:creationId xmlns:p14="http://schemas.microsoft.com/office/powerpoint/2010/main" val="13968462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88840"/>
            <a:ext cx="7408333" cy="4137323"/>
          </a:xfrm>
        </p:spPr>
        <p:txBody>
          <a:bodyPr/>
          <a:lstStyle/>
          <a:p>
            <a:r>
              <a:rPr lang="zh-CN" altLang="zh-CN" b="1" dirty="0">
                <a:solidFill>
                  <a:schemeClr val="accent5">
                    <a:lumMod val="50000"/>
                  </a:schemeClr>
                </a:solidFill>
              </a:rPr>
              <a:t>①不同等级的同种产品构成的产品组合定价</a:t>
            </a:r>
          </a:p>
          <a:p>
            <a:r>
              <a:rPr lang="zh-CN" altLang="zh-CN" dirty="0"/>
              <a:t>这类产品组合，可以根据这些不同等级的产品之间的成本差异，顾客对这些产品不同外观的评价以及竞争者的产品价格，来决定各个相关产品之间的价格。</a:t>
            </a:r>
          </a:p>
          <a:p>
            <a:r>
              <a:rPr lang="zh-CN" altLang="zh-CN" b="1" dirty="0">
                <a:solidFill>
                  <a:schemeClr val="accent5">
                    <a:lumMod val="50000"/>
                  </a:schemeClr>
                </a:solidFill>
              </a:rPr>
              <a:t>②连带产品定价</a:t>
            </a:r>
          </a:p>
          <a:p>
            <a:r>
              <a:rPr lang="zh-CN" altLang="zh-CN" dirty="0"/>
              <a:t>这类产品定价，要有意识地降低连带产品中购买次数少、顾客对降价比较敏感的产品价格。提高连带产品中消耗较大、需要多次重复购买、顾客对它的价格提高反应不太敏感的产品价格。</a:t>
            </a:r>
          </a:p>
          <a:p>
            <a:endParaRPr lang="zh-CN" altLang="en-US" dirty="0"/>
          </a:p>
        </p:txBody>
      </p:sp>
    </p:spTree>
    <p:extLst>
      <p:ext uri="{BB962C8B-B14F-4D97-AF65-F5344CB8AC3E}">
        <p14:creationId xmlns:p14="http://schemas.microsoft.com/office/powerpoint/2010/main" val="859967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764704"/>
            <a:ext cx="7408333" cy="5361459"/>
          </a:xfrm>
        </p:spPr>
        <p:txBody>
          <a:bodyPr>
            <a:normAutofit/>
          </a:bodyPr>
          <a:lstStyle/>
          <a:p>
            <a:r>
              <a:rPr lang="zh-CN" altLang="zh-CN" b="1" dirty="0">
                <a:solidFill>
                  <a:schemeClr val="accent5">
                    <a:lumMod val="50000"/>
                  </a:schemeClr>
                </a:solidFill>
              </a:rPr>
              <a:t>③系列产品定价</a:t>
            </a:r>
          </a:p>
          <a:p>
            <a:r>
              <a:rPr lang="zh-CN" altLang="zh-CN" dirty="0"/>
              <a:t>对于既可以单个购买，又能配套购买的系列产品，可实行成套购买价格优惠的做法。由于成套销售可以节省流通费用，而减价优惠又可以扩大销售，这样流通速度和资金周转大大加快，有利于提高店铺的经济效益。很多成功卖家都是采取这种定价法。</a:t>
            </a:r>
          </a:p>
          <a:p>
            <a:r>
              <a:rPr lang="zh-CN" altLang="zh-CN" b="1" dirty="0">
                <a:solidFill>
                  <a:schemeClr val="accent5">
                    <a:lumMod val="50000"/>
                  </a:schemeClr>
                </a:solidFill>
              </a:rPr>
              <a:t>④把同种产品，根据质量和外观上的差别，分成不同的等级，分别定价</a:t>
            </a:r>
          </a:p>
          <a:p>
            <a:r>
              <a:rPr lang="zh-CN" altLang="zh-CN" dirty="0"/>
              <a:t>这种定价方法一般都是选其中一种产品作为标准品，其他分为低、中、高三档，再分别作价。对于低档产品，可以把它的价格逼近产品成本；对于高档产品，可使其价格较大幅度地超过产品成本。但要注意一定要和顾客说清楚这些级别的质量是不同的。</a:t>
            </a:r>
          </a:p>
          <a:p>
            <a:endParaRPr lang="zh-CN" altLang="en-US" dirty="0"/>
          </a:p>
        </p:txBody>
      </p:sp>
    </p:spTree>
    <p:extLst>
      <p:ext uri="{BB962C8B-B14F-4D97-AF65-F5344CB8AC3E}">
        <p14:creationId xmlns:p14="http://schemas.microsoft.com/office/powerpoint/2010/main" val="33363918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08720"/>
            <a:ext cx="7408333" cy="5217443"/>
          </a:xfrm>
        </p:spPr>
        <p:txBody>
          <a:bodyPr>
            <a:normAutofit fontScale="92500" lnSpcReduction="20000"/>
          </a:bodyPr>
          <a:lstStyle/>
          <a:p>
            <a:r>
              <a:rPr lang="en-US" altLang="zh-CN" b="1" dirty="0">
                <a:solidFill>
                  <a:srgbClr val="FF0000"/>
                </a:solidFill>
              </a:rPr>
              <a:t>2</a:t>
            </a:r>
            <a:r>
              <a:rPr lang="zh-CN" altLang="zh-CN" b="1" dirty="0">
                <a:solidFill>
                  <a:srgbClr val="FF0000"/>
                </a:solidFill>
              </a:rPr>
              <a:t>．阶段性定价策略</a:t>
            </a:r>
          </a:p>
          <a:p>
            <a:r>
              <a:rPr lang="zh-CN" altLang="zh-CN" dirty="0"/>
              <a:t>阶段性定价就是要根据商品所处市场周期的不同阶段来定价。</a:t>
            </a:r>
          </a:p>
          <a:p>
            <a:r>
              <a:rPr lang="zh-CN" altLang="zh-CN" b="1" dirty="0">
                <a:solidFill>
                  <a:schemeClr val="accent5">
                    <a:lumMod val="50000"/>
                  </a:schemeClr>
                </a:solidFill>
              </a:rPr>
              <a:t>①新上市产品定价</a:t>
            </a:r>
          </a:p>
          <a:p>
            <a:r>
              <a:rPr lang="zh-CN" altLang="zh-CN" dirty="0"/>
              <a:t>这时由于产品刚刚投入市场，许多消费者还不熟悉这个产品，因此销量低，也没有竞争者。为了打开新产品的销路，在定价方面，可以根据不同的情况采用高价定价方法、渗透定价方法和中价定价方法。</a:t>
            </a:r>
          </a:p>
          <a:p>
            <a:r>
              <a:rPr lang="zh-CN" altLang="zh-CN" dirty="0"/>
              <a:t>对于一些市场寿命周期短，花色、款式翻新较快的时尚产品，一般可以采用高价定价。</a:t>
            </a:r>
          </a:p>
          <a:p>
            <a:r>
              <a:rPr lang="zh-CN" altLang="zh-CN" dirty="0"/>
              <a:t>对于一些有较大潜力的市场，能够从多销中获得利润的产品，可以采用渗透定价方法。这种方法是有意把新产品的价格定得很低，必要时甚至可以亏本出售，以多销产品达到渗透市场、迅速扩大市场占有率的目的。</a:t>
            </a:r>
          </a:p>
          <a:p>
            <a:r>
              <a:rPr lang="zh-CN" altLang="zh-CN" dirty="0"/>
              <a:t>对于一些经营较稳定的大卖家可以选择中价定位。这种办法是以价格稳定和预期销售额的稳定增长为目标，力求将价格定在一个适中的水平上。</a:t>
            </a:r>
          </a:p>
          <a:p>
            <a:endParaRPr lang="zh-CN" altLang="en-US" dirty="0"/>
          </a:p>
        </p:txBody>
      </p:sp>
    </p:spTree>
    <p:extLst>
      <p:ext uri="{BB962C8B-B14F-4D97-AF65-F5344CB8AC3E}">
        <p14:creationId xmlns:p14="http://schemas.microsoft.com/office/powerpoint/2010/main" val="32911384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99592" y="764704"/>
            <a:ext cx="7408333" cy="5505475"/>
          </a:xfrm>
        </p:spPr>
        <p:txBody>
          <a:bodyPr>
            <a:normAutofit fontScale="92500" lnSpcReduction="10000"/>
          </a:bodyPr>
          <a:lstStyle/>
          <a:p>
            <a:r>
              <a:rPr lang="zh-CN" altLang="zh-CN" b="1" dirty="0">
                <a:solidFill>
                  <a:schemeClr val="accent5">
                    <a:lumMod val="50000"/>
                  </a:schemeClr>
                </a:solidFill>
              </a:rPr>
              <a:t>②产品成长期定价</a:t>
            </a:r>
          </a:p>
          <a:p>
            <a:r>
              <a:rPr lang="zh-CN" altLang="zh-CN" dirty="0"/>
              <a:t>产品进入成长期后，店铺生产能力和销售能力不断扩大，表现在销售量迅速增长，利润也随之大大增加。这时候的定价策略应该是选择合适的竞争条件，能保证店铺实现目标利润或目标回报率的目标定价策略。</a:t>
            </a:r>
          </a:p>
          <a:p>
            <a:r>
              <a:rPr lang="zh-CN" altLang="zh-CN" b="1" dirty="0">
                <a:solidFill>
                  <a:schemeClr val="accent5">
                    <a:lumMod val="50000"/>
                  </a:schemeClr>
                </a:solidFill>
              </a:rPr>
              <a:t>③产品成熟期定价</a:t>
            </a:r>
          </a:p>
          <a:p>
            <a:r>
              <a:rPr lang="zh-CN" altLang="zh-CN" dirty="0"/>
              <a:t>产品进入成熟期后，市场需求已经日趋饱和，销售量也达到顶点，并有开始下降的趋势，表现在市场上就是竞争日趋尖锐激烈，仿制品和替代品日益增多，利润达到顶点。在这个阶段，一般采用将产品价格定得低于同类产品的策略，以排斥竞争者，维持销售额的稳定或进一步增大。</a:t>
            </a:r>
          </a:p>
          <a:p>
            <a:r>
              <a:rPr lang="zh-CN" altLang="zh-CN" dirty="0"/>
              <a:t>这时，正确掌握降价的依据和降价幅度是非常重要的。一般应该根据具体情况来慎重考虑。如果你的产品有明显的特色，有一批忠诚的顾客，这时就可以维持原价；如果你的产品没有什么特色，就要用降价方法保持竞争力了。</a:t>
            </a:r>
          </a:p>
          <a:p>
            <a:endParaRPr lang="zh-CN" altLang="en-US" dirty="0"/>
          </a:p>
        </p:txBody>
      </p:sp>
    </p:spTree>
    <p:extLst>
      <p:ext uri="{BB962C8B-B14F-4D97-AF65-F5344CB8AC3E}">
        <p14:creationId xmlns:p14="http://schemas.microsoft.com/office/powerpoint/2010/main" val="37627900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80728"/>
            <a:ext cx="7408333" cy="5145435"/>
          </a:xfrm>
        </p:spPr>
        <p:txBody>
          <a:bodyPr>
            <a:normAutofit fontScale="92500" lnSpcReduction="10000"/>
          </a:bodyPr>
          <a:lstStyle/>
          <a:p>
            <a:r>
              <a:rPr lang="zh-CN" altLang="zh-CN" b="1" dirty="0">
                <a:solidFill>
                  <a:schemeClr val="accent5">
                    <a:lumMod val="50000"/>
                  </a:schemeClr>
                </a:solidFill>
              </a:rPr>
              <a:t>④产品衰退期定价</a:t>
            </a:r>
          </a:p>
          <a:p>
            <a:r>
              <a:rPr lang="zh-CN" altLang="zh-CN" dirty="0"/>
              <a:t>在产品衰退期，产品的市场需求和销售量开始大幅度下降，市场已发现了新的替代品，利润也日益缩减。这个时期常采用的定价方法有维持价格和驱逐价格方法。</a:t>
            </a:r>
          </a:p>
          <a:p>
            <a:r>
              <a:rPr lang="zh-CN" altLang="zh-CN" dirty="0"/>
              <a:t>如果你希望处于衰退期的产品继续在顾客心中留下好的印象，或是希望能继续获得利润，就要选择维持价格。维持性定价策略能否成功，关键要看新的替代品的供给状况。如果新的替代品满足不了需求，那么你还可以维持一定的市场；如果替代品供给充足，顾客肯定会转向替代品，这样一定会加速老产品退出市场的速度，这时即使你想维持，市场也不会买你的帐了。</a:t>
            </a:r>
          </a:p>
          <a:p>
            <a:r>
              <a:rPr lang="zh-CN" altLang="zh-CN" dirty="0"/>
              <a:t>对于一些非必需的奢侈品，它们虽然已经处于衰退期，但它的需求弹性大，这时你可以把价格降低到无利可图的水平，将其他竞争者驱逐出市场，尽量扩大商品的市场占有率，以保证销量、回收投资。</a:t>
            </a:r>
          </a:p>
          <a:p>
            <a:endParaRPr lang="zh-CN" altLang="en-US" dirty="0"/>
          </a:p>
        </p:txBody>
      </p:sp>
    </p:spTree>
    <p:extLst>
      <p:ext uri="{BB962C8B-B14F-4D97-AF65-F5344CB8AC3E}">
        <p14:creationId xmlns:p14="http://schemas.microsoft.com/office/powerpoint/2010/main" val="1795291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99592" y="836712"/>
            <a:ext cx="7408333" cy="5433467"/>
          </a:xfrm>
        </p:spPr>
        <p:txBody>
          <a:bodyPr>
            <a:normAutofit fontScale="92500" lnSpcReduction="20000"/>
          </a:bodyPr>
          <a:lstStyle/>
          <a:p>
            <a:r>
              <a:rPr lang="en-US" altLang="zh-CN" b="1" dirty="0">
                <a:solidFill>
                  <a:srgbClr val="FF0000"/>
                </a:solidFill>
              </a:rPr>
              <a:t>3</a:t>
            </a:r>
            <a:r>
              <a:rPr lang="zh-CN" altLang="zh-CN" b="1" dirty="0">
                <a:solidFill>
                  <a:srgbClr val="FF0000"/>
                </a:solidFill>
              </a:rPr>
              <a:t>．薄利多销和折扣定价策略</a:t>
            </a:r>
          </a:p>
          <a:p>
            <a:r>
              <a:rPr lang="zh-CN" altLang="zh-CN" dirty="0"/>
              <a:t>网上顾客一般都在各个购物网站查验过同样产品的价格，所以价格是否便宜是顾客下单的重要因素。怎样定出既有利可图，又有竞争力的价格呢？</a:t>
            </a:r>
          </a:p>
          <a:p>
            <a:r>
              <a:rPr lang="zh-CN" altLang="zh-CN" b="1" dirty="0">
                <a:solidFill>
                  <a:schemeClr val="accent5">
                    <a:lumMod val="50000"/>
                  </a:schemeClr>
                </a:solidFill>
              </a:rPr>
              <a:t>①薄利多销定价</a:t>
            </a:r>
          </a:p>
          <a:p>
            <a:r>
              <a:rPr lang="zh-CN" altLang="zh-CN" dirty="0"/>
              <a:t>对于一些社会需求量大、资源有保证的商品，适合采用薄利多销的定价方法。这时你要有意识地压低单位利润水平，以相对低廉的价格，增大和提高市场占有率，争取长时间内实现利润目标。</a:t>
            </a:r>
          </a:p>
          <a:p>
            <a:r>
              <a:rPr lang="zh-CN" altLang="zh-CN" b="1" dirty="0">
                <a:solidFill>
                  <a:schemeClr val="accent5">
                    <a:lumMod val="50000"/>
                  </a:schemeClr>
                </a:solidFill>
              </a:rPr>
              <a:t>②数量折扣定价</a:t>
            </a:r>
          </a:p>
          <a:p>
            <a:r>
              <a:rPr lang="zh-CN" altLang="zh-CN" dirty="0"/>
              <a:t>数量折扣是对购买商品数量达到一定数额的顾客给予折扣，购买的数量越大，折扣也就越多。采用数量折扣定价可以降低产品的单位成本，加速资金周转。数量折扣有累积数量折扣和一次性数量折扣两种形式</a:t>
            </a:r>
            <a:r>
              <a:rPr lang="zh-CN" altLang="zh-CN" dirty="0" smtClean="0"/>
              <a:t>。</a:t>
            </a:r>
            <a:endParaRPr lang="en-US" altLang="zh-CN" dirty="0" smtClean="0"/>
          </a:p>
          <a:p>
            <a:r>
              <a:rPr lang="zh-CN" altLang="zh-CN" dirty="0"/>
              <a:t>累计数量折扣是指在一定时期内购买的累积总额达到一定数量时，按总量给予的一定折扣，比如我们常说的会员价格；一次性折扣是指按一次购买数量的多少而给予的折扣。</a:t>
            </a:r>
          </a:p>
          <a:p>
            <a:endParaRPr lang="zh-CN" altLang="en-US" dirty="0"/>
          </a:p>
        </p:txBody>
      </p:sp>
    </p:spTree>
    <p:extLst>
      <p:ext uri="{BB962C8B-B14F-4D97-AF65-F5344CB8AC3E}">
        <p14:creationId xmlns:p14="http://schemas.microsoft.com/office/powerpoint/2010/main" val="1443466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04864"/>
            <a:ext cx="7408333" cy="3921299"/>
          </a:xfrm>
        </p:spPr>
        <p:txBody>
          <a:bodyPr>
            <a:normAutofit/>
          </a:bodyPr>
          <a:lstStyle/>
          <a:p>
            <a:r>
              <a:rPr lang="zh-CN" altLang="zh-CN" b="1" dirty="0">
                <a:solidFill>
                  <a:schemeClr val="accent5">
                    <a:lumMod val="50000"/>
                  </a:schemeClr>
                </a:solidFill>
              </a:rPr>
              <a:t>③心理性折扣定价</a:t>
            </a:r>
          </a:p>
          <a:p>
            <a:r>
              <a:rPr lang="zh-CN" altLang="zh-CN" dirty="0"/>
              <a:t>当某类商品的牌子、性能、寿命不为顾客所了解，商品市场接受程度较低的时候，活着商品库存增加、销路又不太好的时候，采用心理性折扣，一般都会收到较好的效果。因为消费者都有喜欢折价、优惠价和处理价的心理，你只要采取降价促销手段，这些商品就有可能在众多的商品中脱颖而出，吸引住消费者的眼球，大大提高成交的机会。当然这种心理性折扣，必须要制定合理的折扣率，才能达到销售的目的。</a:t>
            </a:r>
          </a:p>
          <a:p>
            <a:endParaRPr lang="zh-CN" altLang="en-US" dirty="0"/>
          </a:p>
        </p:txBody>
      </p:sp>
    </p:spTree>
    <p:extLst>
      <p:ext uri="{BB962C8B-B14F-4D97-AF65-F5344CB8AC3E}">
        <p14:creationId xmlns:p14="http://schemas.microsoft.com/office/powerpoint/2010/main" val="3332005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solidFill>
                  <a:srgbClr val="FF0000"/>
                </a:solidFill>
              </a:rPr>
              <a:t>4</a:t>
            </a:r>
            <a:r>
              <a:rPr lang="zh-CN" altLang="zh-CN" b="1" dirty="0">
                <a:solidFill>
                  <a:srgbClr val="FF0000"/>
                </a:solidFill>
              </a:rPr>
              <a:t>．分析买家的心理，投其所好定价策略</a:t>
            </a:r>
          </a:p>
          <a:p>
            <a:r>
              <a:rPr lang="zh-CN" altLang="zh-CN" dirty="0"/>
              <a:t>消费者的价格心理主要有：</a:t>
            </a:r>
            <a:r>
              <a:rPr lang="zh-CN" altLang="zh-CN" b="1" dirty="0">
                <a:solidFill>
                  <a:srgbClr val="00B050"/>
                </a:solidFill>
              </a:rPr>
              <a:t>以价格区分商品档次的心理、追求名牌心理、求廉价格心理、买涨不买落心理、追求时尚心理、对价格数字的喜好心理</a:t>
            </a:r>
            <a:r>
              <a:rPr lang="zh-CN" altLang="zh-CN" dirty="0"/>
              <a:t>等等。在商品定价过程中，必须要考虑顾客在购买活动中的某种特殊心理，从而激发他们的购买欲望，达到扩大销售的目的。</a:t>
            </a:r>
          </a:p>
          <a:p>
            <a:endParaRPr lang="zh-CN" altLang="en-US" dirty="0"/>
          </a:p>
        </p:txBody>
      </p:sp>
    </p:spTree>
    <p:extLst>
      <p:ext uri="{BB962C8B-B14F-4D97-AF65-F5344CB8AC3E}">
        <p14:creationId xmlns:p14="http://schemas.microsoft.com/office/powerpoint/2010/main" val="7317661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16832"/>
            <a:ext cx="7408333" cy="4209331"/>
          </a:xfrm>
        </p:spPr>
        <p:txBody>
          <a:bodyPr>
            <a:normAutofit fontScale="92500" lnSpcReduction="10000"/>
          </a:bodyPr>
          <a:lstStyle/>
          <a:p>
            <a:r>
              <a:rPr lang="en-US" altLang="zh-CN" b="1" dirty="0">
                <a:solidFill>
                  <a:srgbClr val="FF0000"/>
                </a:solidFill>
              </a:rPr>
              <a:t>1</a:t>
            </a:r>
            <a:r>
              <a:rPr lang="zh-CN" altLang="zh-CN" b="1" dirty="0">
                <a:solidFill>
                  <a:srgbClr val="FF0000"/>
                </a:solidFill>
              </a:rPr>
              <a:t>．分割定价法</a:t>
            </a:r>
          </a:p>
          <a:p>
            <a:r>
              <a:rPr lang="zh-CN" altLang="zh-CN" dirty="0"/>
              <a:t>定价如果使用小单位，可以使顾客在心理上有种“拣”到便宜的感觉。价格分割有下面两种形式：</a:t>
            </a:r>
          </a:p>
          <a:p>
            <a:r>
              <a:rPr lang="zh-CN" altLang="zh-CN" dirty="0"/>
              <a:t>①用较小的单位定价。如：每千克</a:t>
            </a:r>
            <a:r>
              <a:rPr lang="en-US" altLang="zh-CN" dirty="0"/>
              <a:t>1000</a:t>
            </a:r>
            <a:r>
              <a:rPr lang="zh-CN" altLang="zh-CN" dirty="0"/>
              <a:t>元的人参，定成每克</a:t>
            </a:r>
            <a:r>
              <a:rPr lang="en-US" altLang="zh-CN" dirty="0"/>
              <a:t>100</a:t>
            </a:r>
            <a:r>
              <a:rPr lang="zh-CN" altLang="zh-CN" dirty="0"/>
              <a:t>元；小麦每吨</a:t>
            </a:r>
            <a:r>
              <a:rPr lang="en-US" altLang="zh-CN" dirty="0"/>
              <a:t>2000</a:t>
            </a:r>
            <a:r>
              <a:rPr lang="zh-CN" altLang="zh-CN" dirty="0"/>
              <a:t>元，定成每千克</a:t>
            </a:r>
            <a:r>
              <a:rPr lang="en-US" altLang="zh-CN" dirty="0"/>
              <a:t>2</a:t>
            </a:r>
            <a:r>
              <a:rPr lang="zh-CN" altLang="zh-CN" dirty="0"/>
              <a:t>元。</a:t>
            </a:r>
          </a:p>
          <a:p>
            <a:r>
              <a:rPr lang="zh-CN" altLang="zh-CN" dirty="0"/>
              <a:t>②用较低单位的商品价格比较法，比如：“每天少抽一支烟，每日就可订一份牛奶”。</a:t>
            </a:r>
          </a:p>
          <a:p>
            <a:r>
              <a:rPr lang="en-US" altLang="zh-CN" b="1" dirty="0">
                <a:solidFill>
                  <a:srgbClr val="FF0000"/>
                </a:solidFill>
              </a:rPr>
              <a:t>2</a:t>
            </a:r>
            <a:r>
              <a:rPr lang="zh-CN" altLang="zh-CN" b="1" dirty="0">
                <a:solidFill>
                  <a:srgbClr val="FF0000"/>
                </a:solidFill>
              </a:rPr>
              <a:t>．同价定价法</a:t>
            </a:r>
          </a:p>
          <a:p>
            <a:r>
              <a:rPr lang="zh-CN" altLang="zh-CN" dirty="0"/>
              <a:t>我们生活中常见的一元店，采用的就是这种同价定位法。因此，把你网店里的一些价格类似的产品定为同样的价格销售。这种方法干脆简单，省掉了讨价还价的麻烦，对一些货真价实、需求弹性不大的必需品非常有用。</a:t>
            </a:r>
          </a:p>
          <a:p>
            <a:endParaRPr lang="zh-CN" altLang="en-US" dirty="0"/>
          </a:p>
        </p:txBody>
      </p:sp>
      <p:sp>
        <p:nvSpPr>
          <p:cNvPr id="3" name="标题 2"/>
          <p:cNvSpPr>
            <a:spLocks noGrp="1"/>
          </p:cNvSpPr>
          <p:nvPr>
            <p:ph type="title"/>
          </p:nvPr>
        </p:nvSpPr>
        <p:spPr/>
        <p:txBody>
          <a:bodyPr>
            <a:normAutofit/>
          </a:bodyPr>
          <a:lstStyle/>
          <a:p>
            <a:r>
              <a:rPr lang="en-US" altLang="zh-CN" b="1" dirty="0"/>
              <a:t>5.1.4</a:t>
            </a:r>
            <a:r>
              <a:rPr lang="zh-CN" altLang="zh-CN" b="1" dirty="0"/>
              <a:t>网上商品定价</a:t>
            </a:r>
            <a:r>
              <a:rPr lang="zh-CN" altLang="zh-CN" b="1" dirty="0" smtClean="0"/>
              <a:t>方法</a:t>
            </a:r>
            <a:endParaRPr lang="zh-CN" altLang="en-US" b="1" dirty="0"/>
          </a:p>
        </p:txBody>
      </p:sp>
    </p:spTree>
    <p:extLst>
      <p:ext uri="{BB962C8B-B14F-4D97-AF65-F5344CB8AC3E}">
        <p14:creationId xmlns:p14="http://schemas.microsoft.com/office/powerpoint/2010/main" val="28843746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09443" y="1484784"/>
            <a:ext cx="7125112" cy="4752527"/>
          </a:xfrm>
        </p:spPr>
        <p:txBody>
          <a:bodyPr>
            <a:normAutofit fontScale="77500" lnSpcReduction="20000"/>
          </a:bodyPr>
          <a:lstStyle/>
          <a:p>
            <a:r>
              <a:rPr lang="zh-CN" altLang="zh-CN" dirty="0"/>
              <a:t>周林在西安电视台有一份令人羡慕的工作，但他打算辞职，一门心思想当职业网络电影制片人。目前，周林的</a:t>
            </a:r>
            <a:r>
              <a:rPr lang="en-US" altLang="zh-CN" dirty="0"/>
              <a:t>“</a:t>
            </a:r>
            <a:r>
              <a:rPr lang="zh-CN" altLang="zh-CN" dirty="0"/>
              <a:t>黑色胶片</a:t>
            </a:r>
            <a:r>
              <a:rPr lang="en-US" altLang="zh-CN" dirty="0"/>
              <a:t>”</a:t>
            </a:r>
            <a:r>
              <a:rPr lang="zh-CN" altLang="zh-CN" dirty="0"/>
              <a:t>视频空间在优酷网原创达人榜单中人气位列第二，已经有数百万人点击过他的短片。同时也受到很多广告商的青睐，片约不断。</a:t>
            </a:r>
          </a:p>
          <a:p>
            <a:r>
              <a:rPr lang="zh-CN" altLang="zh-CN" dirty="0"/>
              <a:t>周林大一开始就和同学一起拿着</a:t>
            </a:r>
            <a:r>
              <a:rPr lang="en-US" altLang="zh-CN" dirty="0"/>
              <a:t>DV</a:t>
            </a:r>
            <a:r>
              <a:rPr lang="zh-CN" altLang="zh-CN" dirty="0"/>
              <a:t>拍片，直到在电视台工作后，才开始把自己拍的几部小短片放上网，没想到一夜之间就火了。</a:t>
            </a:r>
            <a:r>
              <a:rPr lang="en-US" altLang="zh-CN" dirty="0"/>
              <a:t>“</a:t>
            </a:r>
            <a:r>
              <a:rPr lang="zh-CN" altLang="zh-CN" dirty="0"/>
              <a:t>后来我们才明白视频里的商机，商家看中了视频的高点击率，主动联系我们拍摄广告视频。</a:t>
            </a:r>
            <a:r>
              <a:rPr lang="en-US" altLang="zh-CN" dirty="0"/>
              <a:t>”</a:t>
            </a:r>
            <a:r>
              <a:rPr lang="zh-CN" altLang="zh-CN" dirty="0"/>
              <a:t>周林得意地说：</a:t>
            </a:r>
            <a:r>
              <a:rPr lang="en-US" altLang="zh-CN" dirty="0"/>
              <a:t>“</a:t>
            </a:r>
            <a:r>
              <a:rPr lang="zh-CN" altLang="zh-CN" dirty="0"/>
              <a:t>开始名气太小，一部</a:t>
            </a:r>
            <a:r>
              <a:rPr lang="en-US" altLang="zh-CN" dirty="0"/>
              <a:t>4</a:t>
            </a:r>
            <a:r>
              <a:rPr lang="zh-CN" altLang="zh-CN" dirty="0"/>
              <a:t>分钟左右的片子，广告收入也就一两千元，现在名气大了，最多的时候一个月可以赚到</a:t>
            </a:r>
            <a:r>
              <a:rPr lang="en-US" altLang="zh-CN" dirty="0"/>
              <a:t>2</a:t>
            </a:r>
            <a:r>
              <a:rPr lang="zh-CN" altLang="zh-CN" dirty="0"/>
              <a:t>万元。</a:t>
            </a:r>
            <a:r>
              <a:rPr lang="en-US" altLang="zh-CN" dirty="0"/>
              <a:t>”</a:t>
            </a:r>
            <a:r>
              <a:rPr lang="zh-CN" altLang="zh-CN" dirty="0"/>
              <a:t>为了节约拍摄成本，周林都是自编自导自演，扣除一部片子</a:t>
            </a:r>
            <a:r>
              <a:rPr lang="en-US" altLang="zh-CN" dirty="0"/>
              <a:t>2000</a:t>
            </a:r>
            <a:r>
              <a:rPr lang="zh-CN" altLang="zh-CN" dirty="0"/>
              <a:t>元左右的成本，收入非常可观。</a:t>
            </a:r>
          </a:p>
          <a:p>
            <a:r>
              <a:rPr lang="zh-CN" altLang="zh-CN" dirty="0"/>
              <a:t>周林还透露，他的工资几乎都花在了买设备上，一共花了</a:t>
            </a:r>
            <a:r>
              <a:rPr lang="en-US" altLang="zh-CN" dirty="0"/>
              <a:t>5</a:t>
            </a:r>
            <a:r>
              <a:rPr lang="zh-CN" altLang="zh-CN" dirty="0"/>
              <a:t>万多元，</a:t>
            </a:r>
            <a:r>
              <a:rPr lang="en-US" altLang="zh-CN" dirty="0"/>
              <a:t>“</a:t>
            </a:r>
            <a:r>
              <a:rPr lang="zh-CN" altLang="zh-CN" dirty="0"/>
              <a:t>还好家人支持，否则我也没法坚持</a:t>
            </a:r>
            <a:r>
              <a:rPr lang="en-US" altLang="zh-CN" dirty="0"/>
              <a:t>”</a:t>
            </a:r>
            <a:r>
              <a:rPr lang="zh-CN" altLang="zh-CN" dirty="0"/>
              <a:t>。现在周林已经有一套自己都很得意的拍摄设备，摄像机、旁轴机、调试灯光的设备等。</a:t>
            </a:r>
            <a:r>
              <a:rPr lang="en-US" altLang="zh-CN" dirty="0"/>
              <a:t>“</a:t>
            </a:r>
            <a:r>
              <a:rPr lang="zh-CN" altLang="zh-CN" dirty="0"/>
              <a:t>我正在筹划一部网剧，这部剧是《奋斗》和《武林外传》的结合。等正式开拍了，我想辞去现在的工作，全心全意投入拍片之中，最终的梦想就是能拍一部电影登上大银幕。</a:t>
            </a:r>
            <a:r>
              <a:rPr lang="en-US" altLang="zh-CN" dirty="0"/>
              <a:t>”</a:t>
            </a:r>
            <a:endParaRPr lang="zh-CN" altLang="zh-CN" dirty="0"/>
          </a:p>
          <a:p>
            <a:pPr marL="0" indent="0">
              <a:buNone/>
            </a:pPr>
            <a:endParaRPr lang="zh-CN" altLang="en-US" dirty="0"/>
          </a:p>
        </p:txBody>
      </p:sp>
      <p:sp>
        <p:nvSpPr>
          <p:cNvPr id="2" name="标题 1"/>
          <p:cNvSpPr>
            <a:spLocks noGrp="1"/>
          </p:cNvSpPr>
          <p:nvPr>
            <p:ph type="title"/>
          </p:nvPr>
        </p:nvSpPr>
        <p:spPr/>
        <p:txBody>
          <a:bodyPr/>
          <a:lstStyle/>
          <a:p>
            <a:r>
              <a:rPr lang="zh-CN" altLang="zh-CN" b="1" dirty="0"/>
              <a:t>引例 网络制片人</a:t>
            </a:r>
            <a:r>
              <a:rPr lang="zh-CN" altLang="zh-CN" b="1" dirty="0" smtClean="0"/>
              <a:t>赚钱</a:t>
            </a:r>
            <a:endParaRPr lang="zh-CN" altLang="en-US" dirty="0"/>
          </a:p>
        </p:txBody>
      </p:sp>
    </p:spTree>
    <p:extLst>
      <p:ext uri="{BB962C8B-B14F-4D97-AF65-F5344CB8AC3E}">
        <p14:creationId xmlns:p14="http://schemas.microsoft.com/office/powerpoint/2010/main" val="35831150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060848"/>
            <a:ext cx="7408333" cy="4065315"/>
          </a:xfrm>
        </p:spPr>
        <p:txBody>
          <a:bodyPr>
            <a:normAutofit lnSpcReduction="10000"/>
          </a:bodyPr>
          <a:lstStyle/>
          <a:p>
            <a:r>
              <a:rPr lang="en-US" altLang="zh-CN" b="1" dirty="0">
                <a:solidFill>
                  <a:srgbClr val="FF0000"/>
                </a:solidFill>
              </a:rPr>
              <a:t>3</a:t>
            </a:r>
            <a:r>
              <a:rPr lang="zh-CN" altLang="zh-CN" b="1" dirty="0">
                <a:solidFill>
                  <a:srgbClr val="FF0000"/>
                </a:solidFill>
              </a:rPr>
              <a:t>．数字定价法</a:t>
            </a:r>
          </a:p>
          <a:p>
            <a:r>
              <a:rPr lang="zh-CN" altLang="zh-CN" dirty="0"/>
              <a:t>这种方法属于心理定价策略。比如“</a:t>
            </a:r>
            <a:r>
              <a:rPr lang="en-US" altLang="zh-CN" dirty="0"/>
              <a:t>8</a:t>
            </a:r>
            <a:r>
              <a:rPr lang="zh-CN" altLang="zh-CN" dirty="0"/>
              <a:t>”和“发”经常被人联系在一起，所以用“</a:t>
            </a:r>
            <a:r>
              <a:rPr lang="en-US" altLang="zh-CN" dirty="0"/>
              <a:t>8</a:t>
            </a:r>
            <a:r>
              <a:rPr lang="zh-CN" altLang="zh-CN" dirty="0"/>
              <a:t>”来定价，可以满足顾客想“发”的心理需求，所以一般高档商品的定价都会带有“</a:t>
            </a:r>
            <a:r>
              <a:rPr lang="en-US" altLang="zh-CN" dirty="0"/>
              <a:t>8</a:t>
            </a:r>
            <a:r>
              <a:rPr lang="zh-CN" altLang="zh-CN" dirty="0"/>
              <a:t>”字。另外，经过多次试验表明，带有弧形线条的数字，如</a:t>
            </a:r>
            <a:r>
              <a:rPr lang="en-US" altLang="zh-CN" dirty="0"/>
              <a:t>5</a:t>
            </a:r>
            <a:r>
              <a:rPr lang="zh-CN" altLang="zh-CN" dirty="0"/>
              <a:t>、</a:t>
            </a:r>
            <a:r>
              <a:rPr lang="en-US" altLang="zh-CN" dirty="0"/>
              <a:t>8</a:t>
            </a:r>
            <a:r>
              <a:rPr lang="zh-CN" altLang="zh-CN" dirty="0"/>
              <a:t>、</a:t>
            </a:r>
            <a:r>
              <a:rPr lang="en-US" altLang="zh-CN" dirty="0"/>
              <a:t>0</a:t>
            </a:r>
            <a:r>
              <a:rPr lang="zh-CN" altLang="zh-CN" dirty="0"/>
              <a:t>、</a:t>
            </a:r>
            <a:r>
              <a:rPr lang="en-US" altLang="zh-CN" dirty="0"/>
              <a:t>3</a:t>
            </a:r>
            <a:r>
              <a:rPr lang="zh-CN" altLang="zh-CN" dirty="0"/>
              <a:t>、</a:t>
            </a:r>
            <a:r>
              <a:rPr lang="en-US" altLang="zh-CN" dirty="0"/>
              <a:t>6</a:t>
            </a:r>
            <a:r>
              <a:rPr lang="zh-CN" altLang="zh-CN" dirty="0"/>
              <a:t>容易被顾客接受，而</a:t>
            </a:r>
            <a:r>
              <a:rPr lang="en-US" altLang="zh-CN" dirty="0"/>
              <a:t>1</a:t>
            </a:r>
            <a:r>
              <a:rPr lang="zh-CN" altLang="zh-CN" dirty="0"/>
              <a:t>、</a:t>
            </a:r>
            <a:r>
              <a:rPr lang="en-US" altLang="zh-CN" dirty="0"/>
              <a:t>4</a:t>
            </a:r>
            <a:r>
              <a:rPr lang="zh-CN" altLang="zh-CN" dirty="0"/>
              <a:t>、</a:t>
            </a:r>
            <a:r>
              <a:rPr lang="en-US" altLang="zh-CN" dirty="0"/>
              <a:t>7</a:t>
            </a:r>
            <a:r>
              <a:rPr lang="zh-CN" altLang="zh-CN" dirty="0"/>
              <a:t>不带弧形线条的数字就不太受欢迎。</a:t>
            </a:r>
          </a:p>
          <a:p>
            <a:r>
              <a:rPr lang="zh-CN" altLang="zh-CN" dirty="0"/>
              <a:t>在定价的数字上，要结合我国国情，尽量选用能给人带来好感的数字。比如很多中国人都喜欢“</a:t>
            </a:r>
            <a:r>
              <a:rPr lang="en-US" altLang="zh-CN" dirty="0"/>
              <a:t>8</a:t>
            </a:r>
            <a:r>
              <a:rPr lang="zh-CN" altLang="zh-CN" dirty="0"/>
              <a:t>”、“</a:t>
            </a:r>
            <a:r>
              <a:rPr lang="en-US" altLang="zh-CN" dirty="0"/>
              <a:t>9</a:t>
            </a:r>
            <a:r>
              <a:rPr lang="zh-CN" altLang="zh-CN" dirty="0"/>
              <a:t>”数字，会认为这些数字会给自己带来好运，但大部分人都不喜欢“</a:t>
            </a:r>
            <a:r>
              <a:rPr lang="en-US" altLang="zh-CN" dirty="0"/>
              <a:t>4</a:t>
            </a:r>
            <a:r>
              <a:rPr lang="zh-CN" altLang="zh-CN" dirty="0"/>
              <a:t>”字，因为和“死”同音。</a:t>
            </a:r>
          </a:p>
          <a:p>
            <a:endParaRPr lang="zh-CN" altLang="en-US" dirty="0"/>
          </a:p>
        </p:txBody>
      </p:sp>
    </p:spTree>
    <p:extLst>
      <p:ext uri="{BB962C8B-B14F-4D97-AF65-F5344CB8AC3E}">
        <p14:creationId xmlns:p14="http://schemas.microsoft.com/office/powerpoint/2010/main" val="42312154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556792"/>
            <a:ext cx="7408333" cy="4569371"/>
          </a:xfrm>
        </p:spPr>
        <p:txBody>
          <a:bodyPr>
            <a:normAutofit fontScale="92500"/>
          </a:bodyPr>
          <a:lstStyle/>
          <a:p>
            <a:r>
              <a:rPr lang="en-US" altLang="zh-CN" b="1" dirty="0">
                <a:solidFill>
                  <a:srgbClr val="FF0000"/>
                </a:solidFill>
              </a:rPr>
              <a:t>4</a:t>
            </a:r>
            <a:r>
              <a:rPr lang="zh-CN" altLang="zh-CN" b="1" dirty="0">
                <a:solidFill>
                  <a:srgbClr val="FF0000"/>
                </a:solidFill>
              </a:rPr>
              <a:t>．心理导向定价</a:t>
            </a:r>
          </a:p>
          <a:p>
            <a:r>
              <a:rPr lang="zh-CN" altLang="zh-CN" b="1" dirty="0">
                <a:solidFill>
                  <a:srgbClr val="FFC000"/>
                </a:solidFill>
              </a:rPr>
              <a:t>（</a:t>
            </a:r>
            <a:r>
              <a:rPr lang="en-US" altLang="zh-CN" b="1" dirty="0">
                <a:solidFill>
                  <a:srgbClr val="FFC000"/>
                </a:solidFill>
              </a:rPr>
              <a:t>1</a:t>
            </a:r>
            <a:r>
              <a:rPr lang="zh-CN" altLang="zh-CN" b="1" dirty="0">
                <a:solidFill>
                  <a:srgbClr val="FFC000"/>
                </a:solidFill>
              </a:rPr>
              <a:t>）声望定价</a:t>
            </a:r>
            <a:r>
              <a:rPr lang="zh-CN" altLang="zh-CN" dirty="0"/>
              <a:t>。许多商品在买家心中高的声望，买家购买这些商品，重视商品的商标，品牌，重视商品能否显示其身份与地位。声望定位，即可满足消费者的心理需要，又能促进销售。但应该注意质量保证，否则新手卖家小店也是难以持续。</a:t>
            </a:r>
          </a:p>
          <a:p>
            <a:r>
              <a:rPr lang="zh-CN" altLang="zh-CN" b="1" dirty="0">
                <a:solidFill>
                  <a:srgbClr val="FFC000"/>
                </a:solidFill>
              </a:rPr>
              <a:t>（</a:t>
            </a:r>
            <a:r>
              <a:rPr lang="en-US" altLang="zh-CN" b="1" dirty="0">
                <a:solidFill>
                  <a:srgbClr val="FFC000"/>
                </a:solidFill>
              </a:rPr>
              <a:t>2</a:t>
            </a:r>
            <a:r>
              <a:rPr lang="zh-CN" altLang="zh-CN" b="1" dirty="0">
                <a:solidFill>
                  <a:srgbClr val="FFC000"/>
                </a:solidFill>
              </a:rPr>
              <a:t>）整数定价</a:t>
            </a:r>
            <a:r>
              <a:rPr lang="zh-CN" altLang="zh-CN" dirty="0"/>
              <a:t>。对于高档商品，名牌优质商品，往往采取整数定价。如，韩国进口耳环</a:t>
            </a:r>
            <a:r>
              <a:rPr lang="en-US" altLang="zh-CN" dirty="0"/>
              <a:t>97</a:t>
            </a:r>
            <a:r>
              <a:rPr lang="zh-CN" altLang="zh-CN" dirty="0"/>
              <a:t>元，可定价</a:t>
            </a:r>
            <a:r>
              <a:rPr lang="en-US" altLang="zh-CN" dirty="0"/>
              <a:t>100</a:t>
            </a:r>
            <a:r>
              <a:rPr lang="zh-CN" altLang="zh-CN" dirty="0"/>
              <a:t>元。满足其高贵，自尊的要求，有利于商品销售。</a:t>
            </a:r>
          </a:p>
          <a:p>
            <a:r>
              <a:rPr lang="zh-CN" altLang="zh-CN" b="1" dirty="0">
                <a:solidFill>
                  <a:srgbClr val="FFC000"/>
                </a:solidFill>
              </a:rPr>
              <a:t>（</a:t>
            </a:r>
            <a:r>
              <a:rPr lang="en-US" altLang="zh-CN" b="1" dirty="0">
                <a:solidFill>
                  <a:srgbClr val="FFC000"/>
                </a:solidFill>
              </a:rPr>
              <a:t>3</a:t>
            </a:r>
            <a:r>
              <a:rPr lang="zh-CN" altLang="zh-CN" b="1" dirty="0">
                <a:solidFill>
                  <a:srgbClr val="FFC000"/>
                </a:solidFill>
              </a:rPr>
              <a:t>）采取尾数定价</a:t>
            </a:r>
            <a:r>
              <a:rPr lang="zh-CN" altLang="zh-CN" dirty="0"/>
              <a:t>。对于一般消费品带有零头的书结尾。本应定价</a:t>
            </a:r>
            <a:r>
              <a:rPr lang="en-US" altLang="zh-CN" dirty="0"/>
              <a:t>10</a:t>
            </a:r>
            <a:r>
              <a:rPr lang="zh-CN" altLang="zh-CN" dirty="0"/>
              <a:t>元的商品按</a:t>
            </a:r>
            <a:r>
              <a:rPr lang="en-US" altLang="zh-CN" dirty="0"/>
              <a:t>9.9</a:t>
            </a:r>
            <a:r>
              <a:rPr lang="zh-CN" altLang="zh-CN" dirty="0"/>
              <a:t>元定价，可以造成不到</a:t>
            </a:r>
            <a:r>
              <a:rPr lang="en-US" altLang="zh-CN" dirty="0"/>
              <a:t>10</a:t>
            </a:r>
            <a:r>
              <a:rPr lang="zh-CN" altLang="zh-CN" dirty="0"/>
              <a:t>元的价格便宜的心理，在销售产品中受到买家的欢迎。</a:t>
            </a:r>
          </a:p>
          <a:p>
            <a:endParaRPr lang="zh-CN" altLang="en-US" dirty="0"/>
          </a:p>
        </p:txBody>
      </p:sp>
    </p:spTree>
    <p:extLst>
      <p:ext uri="{BB962C8B-B14F-4D97-AF65-F5344CB8AC3E}">
        <p14:creationId xmlns:p14="http://schemas.microsoft.com/office/powerpoint/2010/main" val="30376504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solidFill>
                  <a:srgbClr val="FF0000"/>
                </a:solidFill>
              </a:rPr>
              <a:t>5</a:t>
            </a:r>
            <a:r>
              <a:rPr lang="zh-CN" altLang="zh-CN" b="1" dirty="0">
                <a:solidFill>
                  <a:srgbClr val="FF0000"/>
                </a:solidFill>
              </a:rPr>
              <a:t>．低价安全定位法</a:t>
            </a:r>
          </a:p>
          <a:p>
            <a:r>
              <a:rPr lang="zh-CN" altLang="zh-CN" dirty="0"/>
              <a:t>低价安全定价法属于薄利多销的定价策略。网上商品天生就有低价的优势，试想如果你卖得比超市价格还高，谁还回来买？这种定价方法比较适合快速消费品直接销售，因为它有很大的数量优势。低价，可以让他们的产品很容易被消费者接受，优先在市场取得领先地位，所以如果你能够做厂家的网络营销代理，就可以采用这种安全低价法。</a:t>
            </a:r>
          </a:p>
          <a:p>
            <a:endParaRPr lang="zh-CN" altLang="en-US" dirty="0"/>
          </a:p>
        </p:txBody>
      </p:sp>
    </p:spTree>
    <p:extLst>
      <p:ext uri="{BB962C8B-B14F-4D97-AF65-F5344CB8AC3E}">
        <p14:creationId xmlns:p14="http://schemas.microsoft.com/office/powerpoint/2010/main" val="13093667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060848"/>
            <a:ext cx="7408333" cy="4065315"/>
          </a:xfrm>
        </p:spPr>
        <p:txBody>
          <a:bodyPr>
            <a:normAutofit lnSpcReduction="10000"/>
          </a:bodyPr>
          <a:lstStyle/>
          <a:p>
            <a:r>
              <a:rPr lang="en-US" altLang="zh-CN" b="1" dirty="0">
                <a:solidFill>
                  <a:srgbClr val="FF0000"/>
                </a:solidFill>
              </a:rPr>
              <a:t>6</a:t>
            </a:r>
            <a:r>
              <a:rPr lang="zh-CN" altLang="zh-CN" b="1" dirty="0">
                <a:solidFill>
                  <a:srgbClr val="FF0000"/>
                </a:solidFill>
              </a:rPr>
              <a:t>．运费的制定要合理</a:t>
            </a:r>
          </a:p>
          <a:p>
            <a:r>
              <a:rPr lang="zh-CN" altLang="zh-CN" dirty="0"/>
              <a:t>在定价时，要注意运费的设置要合理。在网上一般卖家承担运费会让买家很高兴。所以卖家完全可以把邮费算到商品的价格里。比如在商品标题中写到：“一口价包邮烤面包机仅需</a:t>
            </a:r>
            <a:r>
              <a:rPr lang="en-US" altLang="zh-CN" dirty="0"/>
              <a:t>35</a:t>
            </a:r>
            <a:r>
              <a:rPr lang="zh-CN" altLang="zh-CN" dirty="0"/>
              <a:t>元”。这样顾客一旦选择了你的商品就可以清楚地知道自己要付出的价钱。这类定价一般适合小物品，如邮票、书籍、</a:t>
            </a:r>
            <a:r>
              <a:rPr lang="en-US" altLang="zh-CN" dirty="0"/>
              <a:t>CD</a:t>
            </a:r>
            <a:r>
              <a:rPr lang="zh-CN" altLang="zh-CN" dirty="0"/>
              <a:t>等。</a:t>
            </a:r>
          </a:p>
          <a:p>
            <a:r>
              <a:rPr lang="zh-CN" altLang="zh-CN" dirty="0"/>
              <a:t>网上顾客最不喜欢的做法是，卖家把商品价格定位一元，但邮费却定为</a:t>
            </a:r>
            <a:r>
              <a:rPr lang="en-US" altLang="zh-CN" dirty="0"/>
              <a:t>30</a:t>
            </a:r>
            <a:r>
              <a:rPr lang="zh-CN" altLang="zh-CN" dirty="0"/>
              <a:t>元、</a:t>
            </a:r>
            <a:r>
              <a:rPr lang="en-US" altLang="zh-CN" dirty="0"/>
              <a:t>50</a:t>
            </a:r>
            <a:r>
              <a:rPr lang="zh-CN" altLang="zh-CN" dirty="0"/>
              <a:t>元甚至更高。这会使买家有明显受到愚弄的感觉。</a:t>
            </a:r>
          </a:p>
          <a:p>
            <a:endParaRPr lang="zh-CN" altLang="en-US" dirty="0"/>
          </a:p>
        </p:txBody>
      </p:sp>
    </p:spTree>
    <p:extLst>
      <p:ext uri="{BB962C8B-B14F-4D97-AF65-F5344CB8AC3E}">
        <p14:creationId xmlns:p14="http://schemas.microsoft.com/office/powerpoint/2010/main" val="4664953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060848"/>
            <a:ext cx="7408333" cy="4065315"/>
          </a:xfrm>
        </p:spPr>
        <p:txBody>
          <a:bodyPr>
            <a:normAutofit lnSpcReduction="10000"/>
          </a:bodyPr>
          <a:lstStyle/>
          <a:p>
            <a:r>
              <a:rPr lang="en-US" altLang="zh-CN" dirty="0"/>
              <a:t> </a:t>
            </a:r>
            <a:r>
              <a:rPr lang="zh-CN" altLang="zh-CN" dirty="0"/>
              <a:t>沟通在现代经营中有着很重要的意义。前不久国外有调查显示一个新的观点，认为网上商店的最大缺点之一就是缺少人性化的交流，很难有逛街那种亲临现场的感觉，留言也有时不能得到及时的回复。所以如果产品描述很好，商品定价也比较合理，且每天也都有很多人驻足，可为什么这般煞费苦心也无法提升成交率？商品的质量无疑是第一位的，而除了商品的质量影响生意外，与客户之间的沟通和交流也是非常重要的。所以，我们应该加强沟通，如与访问者的沟通，与供应商的沟通，以及与竞争对手的沟通等，为自己的网店经营成功之路建立打下坚实的基础。</a:t>
            </a:r>
            <a:endParaRPr lang="zh-CN" altLang="en-US" dirty="0"/>
          </a:p>
        </p:txBody>
      </p:sp>
      <p:sp>
        <p:nvSpPr>
          <p:cNvPr id="3" name="标题 2"/>
          <p:cNvSpPr>
            <a:spLocks noGrp="1"/>
          </p:cNvSpPr>
          <p:nvPr>
            <p:ph type="title"/>
          </p:nvPr>
        </p:nvSpPr>
        <p:spPr/>
        <p:txBody>
          <a:bodyPr>
            <a:normAutofit/>
          </a:bodyPr>
          <a:lstStyle/>
          <a:p>
            <a:r>
              <a:rPr lang="en-US" altLang="zh-CN" b="1" dirty="0"/>
              <a:t>5.2 </a:t>
            </a:r>
            <a:r>
              <a:rPr lang="zh-CN" altLang="zh-CN" b="1" dirty="0"/>
              <a:t>网店经营的沟通</a:t>
            </a:r>
            <a:r>
              <a:rPr lang="zh-CN" altLang="zh-CN" b="1" dirty="0" smtClean="0"/>
              <a:t>技巧</a:t>
            </a:r>
            <a:endParaRPr lang="zh-CN" altLang="en-US" b="1" dirty="0"/>
          </a:p>
        </p:txBody>
      </p:sp>
    </p:spTree>
    <p:extLst>
      <p:ext uri="{BB962C8B-B14F-4D97-AF65-F5344CB8AC3E}">
        <p14:creationId xmlns:p14="http://schemas.microsoft.com/office/powerpoint/2010/main" val="1918417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556792"/>
            <a:ext cx="7408333" cy="4569371"/>
          </a:xfrm>
        </p:spPr>
        <p:txBody>
          <a:bodyPr>
            <a:normAutofit fontScale="92500"/>
          </a:bodyPr>
          <a:lstStyle/>
          <a:p>
            <a:r>
              <a:rPr lang="zh-CN" altLang="zh-CN" dirty="0"/>
              <a:t>对供应商来说，网点就是客户，所以要明确的是，我们如何对待供应商，客户就会如何来对待我们。在与供应商的交流中，要说服她们，让他们知道与我们的合作是互利的。</a:t>
            </a:r>
          </a:p>
          <a:p>
            <a:r>
              <a:rPr lang="zh-CN" altLang="zh-CN" dirty="0"/>
              <a:t>通常供应商比我们更了解商品质量和现实市场，他们知道哪些是高质量的外销货，哪些是内销货，知道哪些商品的市场反应好。而我们则是网络时代的弄潮儿，能很方便的知道网上顾客的消费特点和习惯。我们可以把这些信息反馈给供应商，再由他们通知生产商去改进商品，最终使商品能够符合顾客的口味。这样对我们和供应商都是有好处的。最重要的一点是一定要善于沟通，与他们沟通顺利，就可以利用他们的资金进行铺货销售，及时出现滞销问题，也可以换货，无后顾之忧。</a:t>
            </a:r>
          </a:p>
          <a:p>
            <a:endParaRPr lang="zh-CN" altLang="en-US" dirty="0"/>
          </a:p>
        </p:txBody>
      </p:sp>
      <p:sp>
        <p:nvSpPr>
          <p:cNvPr id="3" name="标题 2"/>
          <p:cNvSpPr>
            <a:spLocks noGrp="1"/>
          </p:cNvSpPr>
          <p:nvPr>
            <p:ph type="title"/>
          </p:nvPr>
        </p:nvSpPr>
        <p:spPr/>
        <p:txBody>
          <a:bodyPr>
            <a:normAutofit/>
          </a:bodyPr>
          <a:lstStyle/>
          <a:p>
            <a:r>
              <a:rPr lang="en-US" altLang="zh-CN" b="1" dirty="0"/>
              <a:t>5.2.1</a:t>
            </a:r>
            <a:r>
              <a:rPr lang="zh-CN" altLang="zh-CN" b="1" dirty="0"/>
              <a:t>如何与供应商</a:t>
            </a:r>
            <a:r>
              <a:rPr lang="zh-CN" altLang="zh-CN" b="1" dirty="0" smtClean="0"/>
              <a:t>沟通</a:t>
            </a:r>
            <a:endParaRPr lang="zh-CN" altLang="en-US" b="1" dirty="0"/>
          </a:p>
        </p:txBody>
      </p:sp>
    </p:spTree>
    <p:extLst>
      <p:ext uri="{BB962C8B-B14F-4D97-AF65-F5344CB8AC3E}">
        <p14:creationId xmlns:p14="http://schemas.microsoft.com/office/powerpoint/2010/main" val="20169841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08720"/>
            <a:ext cx="7408333" cy="5217443"/>
          </a:xfrm>
        </p:spPr>
        <p:txBody>
          <a:bodyPr>
            <a:normAutofit fontScale="92500" lnSpcReduction="20000"/>
          </a:bodyPr>
          <a:lstStyle/>
          <a:p>
            <a:r>
              <a:rPr lang="en-US" altLang="zh-CN" dirty="0"/>
              <a:t>1</a:t>
            </a:r>
            <a:r>
              <a:rPr lang="zh-CN" altLang="zh-CN" dirty="0"/>
              <a:t>．见机行事不要过于追求低价，批发商卖服饰最头疼就是砍价问题，如果价格差不多了，千万不要再跟老板讨价还价，批发不像零售，没有那么大的利润。</a:t>
            </a:r>
          </a:p>
          <a:p>
            <a:r>
              <a:rPr lang="en-US" altLang="zh-CN" dirty="0"/>
              <a:t>2</a:t>
            </a:r>
            <a:r>
              <a:rPr lang="zh-CN" altLang="zh-CN" dirty="0"/>
              <a:t>．调换货物不是每个批发商都能做好好的</a:t>
            </a:r>
            <a:r>
              <a:rPr lang="en-US" altLang="zh-CN" dirty="0" err="1">
                <a:hlinkClick r:id="rId2"/>
              </a:rPr>
              <a:t>售后服务</a:t>
            </a:r>
            <a:r>
              <a:rPr lang="zh-CN" altLang="zh-CN" dirty="0"/>
              <a:t>的，有点批发商遭遇调换问题会给你否定答案，这个时候你尽量的询问可否调服装的号码和颜色，而不是调换款式，尽量做好长期友好合作。</a:t>
            </a:r>
          </a:p>
          <a:p>
            <a:r>
              <a:rPr lang="en-US" altLang="zh-CN" dirty="0"/>
              <a:t>3</a:t>
            </a:r>
            <a:r>
              <a:rPr lang="zh-CN" altLang="zh-CN" dirty="0"/>
              <a:t>．货物的质量和数量关于数量问题不管你有多么的困难都要查清数清，质量问题如果有很大的销售障碍的和批发商沟通尽量的在短时间内给予调换。这一点全靠你和店家的沟通和协调能力。</a:t>
            </a:r>
          </a:p>
          <a:p>
            <a:r>
              <a:rPr lang="en-US" altLang="zh-CN" dirty="0"/>
              <a:t>4</a:t>
            </a:r>
            <a:r>
              <a:rPr lang="zh-CN" altLang="zh-CN" dirty="0"/>
              <a:t>．检查跟单付钱之前先看看老板给你开的单，看看上面的单价和件数对不对，你要做个有心人，不要让黑心的批发商在单子上面做手脚，当然也能防止粗心的批发商出现数字错误。</a:t>
            </a:r>
          </a:p>
          <a:p>
            <a:r>
              <a:rPr lang="en-US" altLang="zh-CN" dirty="0"/>
              <a:t>5</a:t>
            </a:r>
            <a:r>
              <a:rPr lang="zh-CN" altLang="zh-CN" dirty="0"/>
              <a:t>．要联系方式出于礼貌和再次合作，一定要批发商的名片和联系方式，做好再来光顾的准备。做固定的长期</a:t>
            </a:r>
            <a:r>
              <a:rPr lang="en-US" altLang="zh-CN" dirty="0" err="1">
                <a:hlinkClick r:id="rId3"/>
              </a:rPr>
              <a:t>客户</a:t>
            </a:r>
            <a:r>
              <a:rPr lang="zh-CN" altLang="zh-CN" dirty="0"/>
              <a:t>，要省很多事情的。</a:t>
            </a:r>
          </a:p>
          <a:p>
            <a:endParaRPr lang="zh-CN" altLang="en-US" dirty="0"/>
          </a:p>
        </p:txBody>
      </p:sp>
    </p:spTree>
    <p:extLst>
      <p:ext uri="{BB962C8B-B14F-4D97-AF65-F5344CB8AC3E}">
        <p14:creationId xmlns:p14="http://schemas.microsoft.com/office/powerpoint/2010/main" val="35799391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访问者就是潜在的客户，与访问者有良好的互动和沟通，可以增加访问者变成买家的概率。一般新手刚开始上网购物，遇到的问题会比较多，所以针对某一商品的提问也自然会很多，甚至还有可能问一些比较尖锐苛刻的问题。这时就要体现卖家的修养和风度，通常在与访问者沟通的时候，只要做好以下几个方面，相信一切问题就迎刃而解了。</a:t>
            </a:r>
            <a:endParaRPr lang="zh-CN" altLang="en-US" dirty="0"/>
          </a:p>
        </p:txBody>
      </p:sp>
      <p:sp>
        <p:nvSpPr>
          <p:cNvPr id="3" name="标题 2"/>
          <p:cNvSpPr>
            <a:spLocks noGrp="1"/>
          </p:cNvSpPr>
          <p:nvPr>
            <p:ph type="title"/>
          </p:nvPr>
        </p:nvSpPr>
        <p:spPr/>
        <p:txBody>
          <a:bodyPr>
            <a:normAutofit/>
          </a:bodyPr>
          <a:lstStyle/>
          <a:p>
            <a:r>
              <a:rPr lang="en-US" altLang="zh-CN" b="1" dirty="0"/>
              <a:t>5.2.2</a:t>
            </a:r>
            <a:r>
              <a:rPr lang="zh-CN" altLang="zh-CN" b="1" dirty="0"/>
              <a:t>如何与访问者</a:t>
            </a:r>
            <a:r>
              <a:rPr lang="zh-CN" altLang="zh-CN" b="1" dirty="0" smtClean="0"/>
              <a:t>沟通</a:t>
            </a:r>
            <a:endParaRPr lang="zh-CN" altLang="en-US" b="1" dirty="0"/>
          </a:p>
        </p:txBody>
      </p:sp>
    </p:spTree>
    <p:extLst>
      <p:ext uri="{BB962C8B-B14F-4D97-AF65-F5344CB8AC3E}">
        <p14:creationId xmlns:p14="http://schemas.microsoft.com/office/powerpoint/2010/main" val="36146678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620688"/>
            <a:ext cx="7408333" cy="5505475"/>
          </a:xfrm>
        </p:spPr>
        <p:txBody>
          <a:bodyPr>
            <a:normAutofit fontScale="92500" lnSpcReduction="10000"/>
          </a:bodyPr>
          <a:lstStyle/>
          <a:p>
            <a:r>
              <a:rPr lang="en-US" altLang="zh-CN" b="1" dirty="0">
                <a:solidFill>
                  <a:srgbClr val="FF0000"/>
                </a:solidFill>
              </a:rPr>
              <a:t>1</a:t>
            </a:r>
            <a:r>
              <a:rPr lang="zh-CN" altLang="zh-CN" b="1" dirty="0">
                <a:solidFill>
                  <a:srgbClr val="FF0000"/>
                </a:solidFill>
              </a:rPr>
              <a:t>．在回答买家提问的时候要想办法化解其尖锐的问题</a:t>
            </a:r>
          </a:p>
          <a:p>
            <a:r>
              <a:rPr lang="zh-CN" altLang="zh-CN" dirty="0"/>
              <a:t>第一次交易的时候，买家难免会有不信任的感觉，就算打了很多次交道，但是也会有一些买家会问一些刁钻的问题。每每遇到这样的买家你也会打退堂鼓，觉得多一事不如少一事，索性不搭理不做这桩生意了。其实这种方式是不可取的，因为卖家也许会因为一时怕麻烦而丢了一个客户。其实，这时候卖家千万要有耐心，而且要设身处地的为买家想一想。试想，如果我们自己是买家一定也会提出很多问题，甚至也会提出一些苛刻的问题。</a:t>
            </a:r>
          </a:p>
          <a:p>
            <a:r>
              <a:rPr lang="en-US" altLang="zh-CN" b="1" dirty="0">
                <a:solidFill>
                  <a:srgbClr val="FF0000"/>
                </a:solidFill>
              </a:rPr>
              <a:t>2</a:t>
            </a:r>
            <a:r>
              <a:rPr lang="zh-CN" altLang="zh-CN" b="1" dirty="0">
                <a:solidFill>
                  <a:srgbClr val="FF0000"/>
                </a:solidFill>
              </a:rPr>
              <a:t>．切忌开门见山，单刀直入，给人强卖的感觉</a:t>
            </a:r>
          </a:p>
          <a:p>
            <a:r>
              <a:rPr lang="zh-CN" altLang="zh-CN" dirty="0"/>
              <a:t>买卖成交大多是买家主动找上门来的，所以，当买家寒暄时卖家最好不要开门见山地向人家介绍商品，免得引起误会，给人以推销或强卖的感觉。卖家可以</a:t>
            </a:r>
          </a:p>
          <a:p>
            <a:r>
              <a:rPr lang="zh-CN" altLang="zh-CN" dirty="0"/>
              <a:t>先和买家说些无关痛痒的话，比如找些共同话题聊天等。先做个铺垫，制造轻松的气氛，然后再切入正题。若卖家一味地围绕自己的商品打转，买家就有可能会对卖家产生不信任。</a:t>
            </a:r>
          </a:p>
          <a:p>
            <a:endParaRPr lang="zh-CN" altLang="en-US" dirty="0"/>
          </a:p>
        </p:txBody>
      </p:sp>
    </p:spTree>
    <p:extLst>
      <p:ext uri="{BB962C8B-B14F-4D97-AF65-F5344CB8AC3E}">
        <p14:creationId xmlns:p14="http://schemas.microsoft.com/office/powerpoint/2010/main" val="36904840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348880"/>
            <a:ext cx="7408333" cy="3777283"/>
          </a:xfrm>
        </p:spPr>
        <p:txBody>
          <a:bodyPr>
            <a:normAutofit fontScale="92500"/>
          </a:bodyPr>
          <a:lstStyle/>
          <a:p>
            <a:r>
              <a:rPr lang="en-US" altLang="zh-CN" b="1" dirty="0">
                <a:solidFill>
                  <a:srgbClr val="FF0000"/>
                </a:solidFill>
              </a:rPr>
              <a:t>3</a:t>
            </a:r>
            <a:r>
              <a:rPr lang="zh-CN" altLang="zh-CN" b="1" dirty="0">
                <a:solidFill>
                  <a:srgbClr val="FF0000"/>
                </a:solidFill>
              </a:rPr>
              <a:t>．做个倾听者，在买家询问或者产生纠纷的时候，卖家要做一个倾听者</a:t>
            </a:r>
          </a:p>
          <a:p>
            <a:r>
              <a:rPr lang="zh-CN" altLang="zh-CN" dirty="0"/>
              <a:t>不管买家多么无理，不管自己多么委屈都要先听完买家的话。听完之后再解决问题，这样会让买家觉得自己被尊重，被重视。</a:t>
            </a:r>
          </a:p>
          <a:p>
            <a:r>
              <a:rPr lang="zh-CN" altLang="zh-CN" dirty="0"/>
              <a:t>俗话说得好：做事先做人。在网上做买卖也是一样，一定要先做人，做好人，一切问题就不成问题了。</a:t>
            </a:r>
          </a:p>
          <a:p>
            <a:r>
              <a:rPr lang="zh-CN" altLang="zh-CN" dirty="0"/>
              <a:t>此外，我们在给访问者或是买家回复留言的时候，一定要解决他们提出的问题。对于价格方面的问题，回答要准确肯定；对于技术上的问题，回答要简洁易懂。</a:t>
            </a:r>
          </a:p>
          <a:p>
            <a:endParaRPr lang="zh-CN" altLang="en-US" dirty="0"/>
          </a:p>
        </p:txBody>
      </p:sp>
    </p:spTree>
    <p:extLst>
      <p:ext uri="{BB962C8B-B14F-4D97-AF65-F5344CB8AC3E}">
        <p14:creationId xmlns:p14="http://schemas.microsoft.com/office/powerpoint/2010/main" val="1634102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r>
              <a:rPr lang="zh-CN" altLang="zh-CN" sz="3200" dirty="0">
                <a:solidFill>
                  <a:srgbClr val="FF0000"/>
                </a:solidFill>
              </a:rPr>
              <a:t>关注：</a:t>
            </a:r>
          </a:p>
          <a:p>
            <a:r>
              <a:rPr lang="zh-CN" altLang="zh-CN" sz="3200" dirty="0"/>
              <a:t>精明的广告商敏锐地把握到网络拍客赚钱这一点，开始花钱寻找知名</a:t>
            </a:r>
            <a:r>
              <a:rPr lang="en-US" altLang="zh-CN" sz="3200" dirty="0"/>
              <a:t>“</a:t>
            </a:r>
            <a:r>
              <a:rPr lang="zh-CN" altLang="zh-CN" sz="3200" dirty="0"/>
              <a:t>拍客</a:t>
            </a:r>
            <a:r>
              <a:rPr lang="en-US" altLang="zh-CN" sz="3200" dirty="0"/>
              <a:t>”</a:t>
            </a:r>
            <a:r>
              <a:rPr lang="zh-CN" altLang="zh-CN" sz="3200" dirty="0"/>
              <a:t>为其商品打造植入广告的网络电影。有了资金，不少人开始购买专业设备，拍摄专业的网络短剧和网络电影，于是很多玩家变成了专职从业者，把拍摄网络电影从兴趣变成谋生手段。</a:t>
            </a:r>
            <a:endParaRPr lang="zh-CN" altLang="en-US" sz="3200" dirty="0"/>
          </a:p>
        </p:txBody>
      </p:sp>
    </p:spTree>
    <p:extLst>
      <p:ext uri="{BB962C8B-B14F-4D97-AF65-F5344CB8AC3E}">
        <p14:creationId xmlns:p14="http://schemas.microsoft.com/office/powerpoint/2010/main" val="13461426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88840"/>
            <a:ext cx="7408333" cy="4137323"/>
          </a:xfrm>
        </p:spPr>
        <p:txBody>
          <a:bodyPr>
            <a:normAutofit fontScale="92500" lnSpcReduction="10000"/>
          </a:bodyPr>
          <a:lstStyle/>
          <a:p>
            <a:r>
              <a:rPr lang="zh-CN" altLang="zh-CN" dirty="0"/>
              <a:t>网络信息的沟通作用，可以帮助那些相互竞争的对手成为战略结盟的伙伴。差距就是动力，互补才能双赢已经成为网络经济的原则之一。</a:t>
            </a:r>
          </a:p>
          <a:p>
            <a:r>
              <a:rPr lang="zh-CN" altLang="zh-CN" dirty="0"/>
              <a:t>怎样和竞争者沟通，对新手是个考验，如果和大卖家进行价格战，那么最后吃亏的一定是你。所以这要求你在网上卖东西之前，要做一定的市场调查，弄清楚这个行业内谁是大卖家个，这个行业的饱和度怎样。如果自己的商品和大卖家店铺内卖的有重复，而大卖家又有开分店的想法，那么就可以主动地和他协商，表示愿意做他这类产品的代理。这样你获得的不仅仅是少了个强劲的对手，更重要的是得到了大卖家的信用支持和销售经验，最终可以达到一个双赢效果。</a:t>
            </a:r>
          </a:p>
          <a:p>
            <a:endParaRPr lang="zh-CN" altLang="en-US" dirty="0"/>
          </a:p>
        </p:txBody>
      </p:sp>
      <p:sp>
        <p:nvSpPr>
          <p:cNvPr id="3" name="标题 2"/>
          <p:cNvSpPr>
            <a:spLocks noGrp="1"/>
          </p:cNvSpPr>
          <p:nvPr>
            <p:ph type="title"/>
          </p:nvPr>
        </p:nvSpPr>
        <p:spPr/>
        <p:txBody>
          <a:bodyPr>
            <a:normAutofit/>
          </a:bodyPr>
          <a:lstStyle/>
          <a:p>
            <a:r>
              <a:rPr lang="en-US" altLang="zh-CN" b="1" dirty="0"/>
              <a:t>5.2.3</a:t>
            </a:r>
            <a:r>
              <a:rPr lang="zh-CN" altLang="zh-CN" b="1" dirty="0"/>
              <a:t>如何与竞争者</a:t>
            </a:r>
            <a:r>
              <a:rPr lang="zh-CN" altLang="zh-CN" b="1" dirty="0" smtClean="0"/>
              <a:t>沟通</a:t>
            </a:r>
            <a:endParaRPr lang="zh-CN" altLang="en-US" b="1" dirty="0"/>
          </a:p>
        </p:txBody>
      </p:sp>
    </p:spTree>
    <p:extLst>
      <p:ext uri="{BB962C8B-B14F-4D97-AF65-F5344CB8AC3E}">
        <p14:creationId xmlns:p14="http://schemas.microsoft.com/office/powerpoint/2010/main" val="10313674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844824"/>
            <a:ext cx="7408333" cy="4281339"/>
          </a:xfrm>
        </p:spPr>
        <p:txBody>
          <a:bodyPr>
            <a:normAutofit fontScale="92500" lnSpcReduction="10000"/>
          </a:bodyPr>
          <a:lstStyle/>
          <a:p>
            <a:r>
              <a:rPr lang="zh-CN" altLang="zh-CN" dirty="0"/>
              <a:t>在和对手的竞争中应该要特别注意以下几个方面。</a:t>
            </a:r>
          </a:p>
          <a:p>
            <a:r>
              <a:rPr lang="en-US" altLang="zh-CN" b="1" dirty="0">
                <a:solidFill>
                  <a:srgbClr val="FF0000"/>
                </a:solidFill>
              </a:rPr>
              <a:t>1</a:t>
            </a:r>
            <a:r>
              <a:rPr lang="zh-CN" altLang="zh-CN" b="1" dirty="0">
                <a:solidFill>
                  <a:srgbClr val="FF0000"/>
                </a:solidFill>
              </a:rPr>
              <a:t>．确定合理的价格</a:t>
            </a:r>
          </a:p>
          <a:p>
            <a:r>
              <a:rPr lang="zh-CN" altLang="zh-CN" dirty="0"/>
              <a:t>要确定合理的价格不能以实力和对手进行赔本销售商品的比赛，否则既会破坏正常的竞争环境，也会导致两败俱伤。</a:t>
            </a:r>
          </a:p>
          <a:p>
            <a:r>
              <a:rPr lang="en-US" altLang="zh-CN" b="1" dirty="0">
                <a:solidFill>
                  <a:srgbClr val="FF0000"/>
                </a:solidFill>
              </a:rPr>
              <a:t>2</a:t>
            </a:r>
            <a:r>
              <a:rPr lang="zh-CN" altLang="zh-CN" b="1" dirty="0">
                <a:solidFill>
                  <a:srgbClr val="FF0000"/>
                </a:solidFill>
              </a:rPr>
              <a:t>．提高店铺服务的质量</a:t>
            </a:r>
          </a:p>
          <a:p>
            <a:r>
              <a:rPr lang="zh-CN" altLang="zh-CN" dirty="0"/>
              <a:t>这是与对手竞争的最好手段，只有提高服务质量才能得到顾客更深的信赖，才会保持自己的生命力。</a:t>
            </a:r>
          </a:p>
          <a:p>
            <a:r>
              <a:rPr lang="en-US" altLang="zh-CN" b="1" dirty="0">
                <a:solidFill>
                  <a:srgbClr val="FF0000"/>
                </a:solidFill>
              </a:rPr>
              <a:t>3</a:t>
            </a:r>
            <a:r>
              <a:rPr lang="zh-CN" altLang="zh-CN" b="1" dirty="0">
                <a:solidFill>
                  <a:srgbClr val="FF0000"/>
                </a:solidFill>
              </a:rPr>
              <a:t>．进行正当宣传</a:t>
            </a:r>
          </a:p>
          <a:p>
            <a:r>
              <a:rPr lang="zh-CN" altLang="zh-CN" dirty="0"/>
              <a:t>不要再论坛中发表贬低对手来提高自己的帖子，否则不但会引起对方的报复，还会有损店铺在顾客中的形象。</a:t>
            </a:r>
          </a:p>
          <a:p>
            <a:r>
              <a:rPr lang="zh-CN" altLang="zh-CN" dirty="0"/>
              <a:t>总之，诚信是本，即使是竞争也要坦诚。</a:t>
            </a:r>
            <a:endParaRPr lang="zh-CN" altLang="en-US" dirty="0"/>
          </a:p>
        </p:txBody>
      </p:sp>
    </p:spTree>
    <p:extLst>
      <p:ext uri="{BB962C8B-B14F-4D97-AF65-F5344CB8AC3E}">
        <p14:creationId xmlns:p14="http://schemas.microsoft.com/office/powerpoint/2010/main" val="28669329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16832"/>
            <a:ext cx="7408333" cy="4209331"/>
          </a:xfrm>
        </p:spPr>
        <p:txBody>
          <a:bodyPr>
            <a:normAutofit fontScale="92500" lnSpcReduction="10000"/>
          </a:bodyPr>
          <a:lstStyle/>
          <a:p>
            <a:r>
              <a:rPr lang="zh-CN" altLang="zh-CN" dirty="0"/>
              <a:t>许多网店，包括诚信通，包括企业自己建立的网站都不重视这个。可以很坦白地说，没有充分利用它，简直就是浪费，网店、诚信通、网站想带来效益，也一定很低。</a:t>
            </a:r>
          </a:p>
          <a:p>
            <a:r>
              <a:rPr lang="zh-CN" altLang="zh-CN" dirty="0"/>
              <a:t>许多人认为，那个计数器，不就是看看今天有多少人看了我的网页吗？还有什么用？但这可是非常有用的数据，你通过计数器，首先你可以知道你的网页究竟有没有人看，就好像你开个实体店一样，你是不是要知道哪人多，哪是旺区，你就开在哪？？在网上没有旺区和淡区之分，唯一可分的，就是你的网页是看的人多还是少。你连这个都不知道，你的网页就相当于开在了淡区。对不对？当你知道看的人少的时候，你会怎么做？不用我说了，肯定是马上去宣传自己的网站，让更多的人知道，你的成交机率才高。</a:t>
            </a:r>
          </a:p>
          <a:p>
            <a:endParaRPr lang="zh-CN" altLang="en-US" dirty="0"/>
          </a:p>
        </p:txBody>
      </p:sp>
      <p:sp>
        <p:nvSpPr>
          <p:cNvPr id="3" name="标题 2"/>
          <p:cNvSpPr>
            <a:spLocks noGrp="1"/>
          </p:cNvSpPr>
          <p:nvPr>
            <p:ph type="title"/>
          </p:nvPr>
        </p:nvSpPr>
        <p:spPr/>
        <p:txBody>
          <a:bodyPr>
            <a:normAutofit/>
          </a:bodyPr>
          <a:lstStyle/>
          <a:p>
            <a:r>
              <a:rPr lang="en-US" altLang="zh-CN" b="1" dirty="0"/>
              <a:t>5.2.4</a:t>
            </a:r>
            <a:r>
              <a:rPr lang="zh-CN" altLang="zh-CN" b="1" dirty="0"/>
              <a:t>如何利用</a:t>
            </a:r>
            <a:r>
              <a:rPr lang="zh-CN" altLang="zh-CN" b="1" dirty="0" smtClean="0"/>
              <a:t>计数器</a:t>
            </a:r>
            <a:endParaRPr lang="zh-CN" altLang="en-US" b="1" dirty="0"/>
          </a:p>
        </p:txBody>
      </p:sp>
    </p:spTree>
    <p:extLst>
      <p:ext uri="{BB962C8B-B14F-4D97-AF65-F5344CB8AC3E}">
        <p14:creationId xmlns:p14="http://schemas.microsoft.com/office/powerpoint/2010/main" val="35792974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124744"/>
            <a:ext cx="7408333" cy="5001419"/>
          </a:xfrm>
        </p:spPr>
        <p:txBody>
          <a:bodyPr>
            <a:normAutofit fontScale="92500"/>
          </a:bodyPr>
          <a:lstStyle/>
          <a:p>
            <a:r>
              <a:rPr lang="zh-CN" altLang="zh-CN" dirty="0"/>
              <a:t>第二，你可以通过这个计数器，可以看到当前有多少人在线看你的网页，这都是实时的。越多人停留在看你的网页，停留的时间越长，是不是说明他们对你的产品越有兴趣。</a:t>
            </a:r>
          </a:p>
          <a:p>
            <a:r>
              <a:rPr lang="en-US" altLang="zh-CN" dirty="0"/>
              <a:t>    </a:t>
            </a:r>
            <a:r>
              <a:rPr lang="zh-CN" altLang="zh-CN" dirty="0"/>
              <a:t>第三，计数器上有个</a:t>
            </a:r>
            <a:r>
              <a:rPr lang="en-US" altLang="zh-CN" dirty="0"/>
              <a:t>PV</a:t>
            </a:r>
            <a:r>
              <a:rPr lang="zh-CN" altLang="zh-CN" dirty="0"/>
              <a:t>和</a:t>
            </a:r>
            <a:r>
              <a:rPr lang="en-US" altLang="zh-CN" dirty="0"/>
              <a:t>IP</a:t>
            </a:r>
            <a:r>
              <a:rPr lang="zh-CN" altLang="zh-CN" dirty="0"/>
              <a:t>，</a:t>
            </a:r>
            <a:r>
              <a:rPr lang="en-US" altLang="zh-CN" dirty="0"/>
              <a:t>PV</a:t>
            </a:r>
            <a:r>
              <a:rPr lang="zh-CN" altLang="zh-CN" dirty="0"/>
              <a:t>是指流量，就是多少个人在看，</a:t>
            </a:r>
            <a:r>
              <a:rPr lang="en-US" altLang="zh-CN" dirty="0"/>
              <a:t>IP</a:t>
            </a:r>
            <a:r>
              <a:rPr lang="zh-CN" altLang="zh-CN" dirty="0"/>
              <a:t>指的是地址，计数器中同一个</a:t>
            </a:r>
            <a:r>
              <a:rPr lang="en-US" altLang="zh-CN" dirty="0"/>
              <a:t>IP</a:t>
            </a:r>
            <a:r>
              <a:rPr lang="zh-CN" altLang="zh-CN" dirty="0"/>
              <a:t>地址它只会计一次。简单一点说吧，就是同一个人有可能他多次进入你的网页去看，那每进入一次，</a:t>
            </a:r>
            <a:r>
              <a:rPr lang="en-US" altLang="zh-CN" dirty="0"/>
              <a:t>PV</a:t>
            </a:r>
            <a:r>
              <a:rPr lang="zh-CN" altLang="zh-CN" dirty="0"/>
              <a:t>就会增加一次，但是因为是同一个人，即使他重复进入，</a:t>
            </a:r>
            <a:r>
              <a:rPr lang="en-US" altLang="zh-CN" dirty="0"/>
              <a:t>IP</a:t>
            </a:r>
            <a:r>
              <a:rPr lang="zh-CN" altLang="zh-CN" dirty="0"/>
              <a:t>都只算一个，不会再增加。这个又提供了重要的数据了，</a:t>
            </a:r>
            <a:r>
              <a:rPr lang="en-US" altLang="zh-CN" dirty="0"/>
              <a:t>PV</a:t>
            </a:r>
            <a:r>
              <a:rPr lang="zh-CN" altLang="zh-CN" dirty="0"/>
              <a:t>越高不一定就是很多人在看，也许是同一个人在重复进入，但</a:t>
            </a:r>
            <a:r>
              <a:rPr lang="en-US" altLang="zh-CN" dirty="0"/>
              <a:t>IP</a:t>
            </a:r>
            <a:r>
              <a:rPr lang="zh-CN" altLang="zh-CN" dirty="0"/>
              <a:t>越高，就说明了有许多不同的人在看了。</a:t>
            </a:r>
            <a:r>
              <a:rPr lang="en-US" altLang="zh-CN" dirty="0"/>
              <a:t>PV</a:t>
            </a:r>
            <a:r>
              <a:rPr lang="zh-CN" altLang="zh-CN" dirty="0"/>
              <a:t>越高，说明同有人重复在看，说明他有兴趣，那你的成交率是不是越高？同样，</a:t>
            </a:r>
            <a:r>
              <a:rPr lang="en-US" altLang="zh-CN" dirty="0"/>
              <a:t>IP</a:t>
            </a:r>
            <a:r>
              <a:rPr lang="zh-CN" altLang="zh-CN" dirty="0"/>
              <a:t>越高，是不是说明你的网页已经有许多人知道？</a:t>
            </a:r>
            <a:r>
              <a:rPr lang="en-US" altLang="zh-CN" dirty="0"/>
              <a:t> </a:t>
            </a:r>
            <a:endParaRPr lang="zh-CN" altLang="zh-CN" dirty="0"/>
          </a:p>
          <a:p>
            <a:endParaRPr lang="zh-CN" altLang="en-US" dirty="0"/>
          </a:p>
        </p:txBody>
      </p:sp>
    </p:spTree>
    <p:extLst>
      <p:ext uri="{BB962C8B-B14F-4D97-AF65-F5344CB8AC3E}">
        <p14:creationId xmlns:p14="http://schemas.microsoft.com/office/powerpoint/2010/main" val="9185926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88840"/>
            <a:ext cx="7408333" cy="4137323"/>
          </a:xfrm>
        </p:spPr>
        <p:txBody>
          <a:bodyPr>
            <a:normAutofit fontScale="92500"/>
          </a:bodyPr>
          <a:lstStyle/>
          <a:p>
            <a:r>
              <a:rPr lang="en-US" altLang="zh-CN" dirty="0"/>
              <a:t>    </a:t>
            </a:r>
            <a:r>
              <a:rPr lang="zh-CN" altLang="zh-CN" dirty="0"/>
              <a:t>第四，计数器一般都有后台，后台与你的网页相连，你可以进入到后台，不仅能看到</a:t>
            </a:r>
            <a:r>
              <a:rPr lang="en-US" altLang="zh-CN" dirty="0"/>
              <a:t>PV</a:t>
            </a:r>
            <a:r>
              <a:rPr lang="zh-CN" altLang="zh-CN" dirty="0"/>
              <a:t>，</a:t>
            </a:r>
            <a:r>
              <a:rPr lang="en-US" altLang="zh-CN" dirty="0"/>
              <a:t>IP</a:t>
            </a:r>
            <a:r>
              <a:rPr lang="zh-CN" altLang="zh-CN" dirty="0"/>
              <a:t>，还可以看到访客来源，他是在哪找到你的网页的，如果你发现那个来源的人多，你是不是应该加强在那个网址宣传力度？还有时段统计，哪个时段人多，例如早上九点到十点的人多，那个时候你是不是应该留守电脑，以便应答别人？那你就不用一天到晚在电脑旁边，如果是那样，你真是在做无用功，也就是不会用力。还有关键字统计，这个更是可以帮助你去知道你要多用哪些关键字，提高你的网页被搜到的机率，是不是？好了，还有每日，你可与前一日作比较，如果今天人少了，说明你明天就要加强宣传了。</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2138893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88840"/>
            <a:ext cx="7408333" cy="4137323"/>
          </a:xfrm>
        </p:spPr>
        <p:txBody>
          <a:bodyPr>
            <a:normAutofit fontScale="92500" lnSpcReduction="10000"/>
          </a:bodyPr>
          <a:lstStyle/>
          <a:p>
            <a:r>
              <a:rPr lang="en-US" altLang="zh-CN" b="1" dirty="0"/>
              <a:t>5.3.1 </a:t>
            </a:r>
            <a:r>
              <a:rPr lang="zh-CN" altLang="zh-CN" b="1" dirty="0"/>
              <a:t>拍摄吸引眼球的商品照片</a:t>
            </a:r>
          </a:p>
          <a:p>
            <a:r>
              <a:rPr lang="en-US" altLang="zh-CN" b="1" dirty="0">
                <a:solidFill>
                  <a:srgbClr val="FF0000"/>
                </a:solidFill>
              </a:rPr>
              <a:t>1</a:t>
            </a:r>
            <a:r>
              <a:rPr lang="zh-CN" altLang="zh-CN" b="1" dirty="0">
                <a:solidFill>
                  <a:srgbClr val="FF0000"/>
                </a:solidFill>
              </a:rPr>
              <a:t>．尽量把想拍的物体放大的拍摄</a:t>
            </a:r>
          </a:p>
          <a:p>
            <a:r>
              <a:rPr lang="zh-CN" altLang="zh-CN" dirty="0"/>
              <a:t>你给产品拍摄图片时，应尽量把想拍摄的产品放大，这样拍摄的效果会跟更好。拍摄一张照片的时候，注意不好像拍摄说明那样，这也拍些，那也拍些，应尽量突出想拍摄的对象。</a:t>
            </a:r>
          </a:p>
          <a:p>
            <a:r>
              <a:rPr lang="en-US" altLang="zh-CN" b="1" dirty="0">
                <a:solidFill>
                  <a:srgbClr val="FF0000"/>
                </a:solidFill>
              </a:rPr>
              <a:t>2</a:t>
            </a:r>
            <a:r>
              <a:rPr lang="zh-CN" altLang="zh-CN" b="1" dirty="0">
                <a:solidFill>
                  <a:srgbClr val="FF0000"/>
                </a:solidFill>
              </a:rPr>
              <a:t>．注意观察周围的环境</a:t>
            </a:r>
          </a:p>
          <a:p>
            <a:r>
              <a:rPr lang="zh-CN" altLang="zh-CN" dirty="0"/>
              <a:t>不要把没有用的东西拍进照片里，如果画面内出现了不必要的东西，应改变拍摄的角度或方式，避免将这些物件摄入镜头内。拍摄商品图片时可以像图画一样选景。照片与绘画一样都是在四角的范围里进行，所以可以像绘画一样对画面进行构图选景后再拍摄像拍摄的对象。</a:t>
            </a:r>
          </a:p>
          <a:p>
            <a:endParaRPr lang="zh-CN" altLang="en-US" dirty="0"/>
          </a:p>
        </p:txBody>
      </p:sp>
      <p:sp>
        <p:nvSpPr>
          <p:cNvPr id="3" name="标题 2"/>
          <p:cNvSpPr>
            <a:spLocks noGrp="1"/>
          </p:cNvSpPr>
          <p:nvPr>
            <p:ph type="title"/>
          </p:nvPr>
        </p:nvSpPr>
        <p:spPr/>
        <p:txBody>
          <a:bodyPr>
            <a:normAutofit fontScale="90000"/>
          </a:bodyPr>
          <a:lstStyle/>
          <a:p>
            <a:r>
              <a:rPr lang="en-US" altLang="zh-CN" b="1" dirty="0"/>
              <a:t>5.3</a:t>
            </a:r>
            <a:r>
              <a:rPr lang="zh-CN" altLang="zh-CN" b="1" dirty="0"/>
              <a:t>有效利用增值服务提高网店</a:t>
            </a:r>
            <a:r>
              <a:rPr lang="zh-CN" altLang="zh-CN" b="1" dirty="0" smtClean="0"/>
              <a:t>知名度</a:t>
            </a:r>
            <a:endParaRPr lang="zh-CN" altLang="en-US" b="1" dirty="0"/>
          </a:p>
        </p:txBody>
      </p:sp>
    </p:spTree>
    <p:extLst>
      <p:ext uri="{BB962C8B-B14F-4D97-AF65-F5344CB8AC3E}">
        <p14:creationId xmlns:p14="http://schemas.microsoft.com/office/powerpoint/2010/main" val="32313235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420888"/>
            <a:ext cx="7408333" cy="3705275"/>
          </a:xfrm>
        </p:spPr>
        <p:txBody>
          <a:bodyPr>
            <a:normAutofit fontScale="92500" lnSpcReduction="10000"/>
          </a:bodyPr>
          <a:lstStyle/>
          <a:p>
            <a:r>
              <a:rPr lang="en-US" altLang="zh-CN" b="1" dirty="0">
                <a:solidFill>
                  <a:srgbClr val="FF0000"/>
                </a:solidFill>
              </a:rPr>
              <a:t>3</a:t>
            </a:r>
            <a:r>
              <a:rPr lang="zh-CN" altLang="zh-CN" b="1" dirty="0">
                <a:solidFill>
                  <a:srgbClr val="FF0000"/>
                </a:solidFill>
              </a:rPr>
              <a:t>．按快门按钮轻且快</a:t>
            </a:r>
          </a:p>
          <a:p>
            <a:r>
              <a:rPr lang="zh-CN" altLang="zh-CN" dirty="0"/>
              <a:t>如果你在拍摄商品图片时手有一点抖动，就算调校好焦距和曝光，整张照片也会模糊不清。所以在按快门时，要把手腕的力传到指尖，飞快地按下快门，避免相机的晃动。</a:t>
            </a:r>
          </a:p>
          <a:p>
            <a:r>
              <a:rPr lang="zh-CN" altLang="zh-CN" dirty="0"/>
              <a:t>拍摄商品图片时应把握三大要素：曝光、焦距和构图，这三大要素是拍摄的根本。所谓曝光就是指胶卷或</a:t>
            </a:r>
            <a:r>
              <a:rPr lang="en-US" altLang="zh-CN" dirty="0"/>
              <a:t>CCD</a:t>
            </a:r>
            <a:r>
              <a:rPr lang="zh-CN" altLang="zh-CN" dirty="0"/>
              <a:t>影像感应器对光感应得强弱。如果不能把光线调节到最合适的强度，胶卷和</a:t>
            </a:r>
            <a:r>
              <a:rPr lang="en-US" altLang="zh-CN" dirty="0"/>
              <a:t>CCD</a:t>
            </a:r>
            <a:r>
              <a:rPr lang="zh-CN" altLang="zh-CN" dirty="0"/>
              <a:t>影响感应器就不能记录和确认影响。而光的强弱，可透过调校“光圈”和“快门速度”来控制。</a:t>
            </a:r>
          </a:p>
          <a:p>
            <a:endParaRPr lang="zh-CN" altLang="en-US" dirty="0"/>
          </a:p>
        </p:txBody>
      </p:sp>
    </p:spTree>
    <p:extLst>
      <p:ext uri="{BB962C8B-B14F-4D97-AF65-F5344CB8AC3E}">
        <p14:creationId xmlns:p14="http://schemas.microsoft.com/office/powerpoint/2010/main" val="13265630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或许当你的网店刚刚开起来之后，你会觉得网店页面空荡荡的，总觉得少点什么。你可以把你的网店布置装修一下，这样看起来会更吸引人一些，精心的布置除了让你的网店看起来好看和吸引人以外，还有一点关键的作用，就是能让来网店的顾客感觉到，你是一个很用心的掌柜，在用心做这个网店。</a:t>
            </a:r>
          </a:p>
          <a:p>
            <a:endParaRPr lang="zh-CN" altLang="en-US" dirty="0"/>
          </a:p>
        </p:txBody>
      </p:sp>
      <p:sp>
        <p:nvSpPr>
          <p:cNvPr id="3" name="标题 2"/>
          <p:cNvSpPr>
            <a:spLocks noGrp="1"/>
          </p:cNvSpPr>
          <p:nvPr>
            <p:ph type="title"/>
          </p:nvPr>
        </p:nvSpPr>
        <p:spPr/>
        <p:txBody>
          <a:bodyPr>
            <a:normAutofit/>
          </a:bodyPr>
          <a:lstStyle/>
          <a:p>
            <a:r>
              <a:rPr lang="en-US" altLang="zh-CN" b="1" dirty="0"/>
              <a:t>5.3.2 </a:t>
            </a:r>
            <a:r>
              <a:rPr lang="zh-CN" altLang="zh-CN" b="1" dirty="0"/>
              <a:t>巧妙地布置你的网</a:t>
            </a:r>
            <a:r>
              <a:rPr lang="zh-CN" altLang="zh-CN" b="1" dirty="0" smtClean="0"/>
              <a:t>店</a:t>
            </a:r>
            <a:endParaRPr lang="zh-CN" altLang="en-US" b="1" dirty="0"/>
          </a:p>
        </p:txBody>
      </p:sp>
    </p:spTree>
    <p:extLst>
      <p:ext uri="{BB962C8B-B14F-4D97-AF65-F5344CB8AC3E}">
        <p14:creationId xmlns:p14="http://schemas.microsoft.com/office/powerpoint/2010/main" val="10322001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348880"/>
            <a:ext cx="7408333" cy="3777283"/>
          </a:xfrm>
        </p:spPr>
        <p:txBody>
          <a:bodyPr>
            <a:normAutofit lnSpcReduction="10000"/>
          </a:bodyPr>
          <a:lstStyle/>
          <a:p>
            <a:r>
              <a:rPr lang="zh-CN" altLang="zh-CN" b="1" dirty="0"/>
              <a:t>一、网店的模板和店标布置</a:t>
            </a:r>
          </a:p>
          <a:p>
            <a:r>
              <a:rPr lang="zh-CN" altLang="zh-CN" b="1" dirty="0">
                <a:solidFill>
                  <a:srgbClr val="FF0000"/>
                </a:solidFill>
              </a:rPr>
              <a:t>模板</a:t>
            </a:r>
            <a:r>
              <a:rPr lang="zh-CN" altLang="zh-CN" dirty="0"/>
              <a:t>和</a:t>
            </a:r>
            <a:r>
              <a:rPr lang="zh-CN" altLang="zh-CN" b="1" dirty="0">
                <a:solidFill>
                  <a:srgbClr val="FF0000"/>
                </a:solidFill>
              </a:rPr>
              <a:t>店标</a:t>
            </a:r>
            <a:r>
              <a:rPr lang="zh-CN" altLang="zh-CN" dirty="0"/>
              <a:t>是网店的主要组成部分，一定要精心布置，使其美观大方，富有吸引力。</a:t>
            </a:r>
          </a:p>
          <a:p>
            <a:r>
              <a:rPr lang="en-US" altLang="zh-CN" b="1" dirty="0"/>
              <a:t>1</a:t>
            </a:r>
            <a:r>
              <a:rPr lang="zh-CN" altLang="zh-CN" b="1" dirty="0"/>
              <a:t>、网店的模板</a:t>
            </a:r>
          </a:p>
          <a:p>
            <a:r>
              <a:rPr lang="zh-CN" altLang="zh-CN" dirty="0"/>
              <a:t>网店模板是网店的名片，模板的漂亮与否关系到网店经营的美观度。精美的网店模板能给顾客一种美的享受，并且可以留住顾客，提高销售额。</a:t>
            </a:r>
          </a:p>
          <a:p>
            <a:r>
              <a:rPr lang="zh-CN" altLang="zh-CN" dirty="0"/>
              <a:t>当前网店的模板一般有两种来源，一种是从别的网上下载的，一种是自己设计的。可以下载的网店模板有分为免费和收费两种情况。</a:t>
            </a:r>
          </a:p>
          <a:p>
            <a:endParaRPr lang="zh-CN" altLang="en-US" dirty="0"/>
          </a:p>
        </p:txBody>
      </p:sp>
    </p:spTree>
    <p:extLst>
      <p:ext uri="{BB962C8B-B14F-4D97-AF65-F5344CB8AC3E}">
        <p14:creationId xmlns:p14="http://schemas.microsoft.com/office/powerpoint/2010/main" val="20421194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764704"/>
            <a:ext cx="7408333" cy="5361459"/>
          </a:xfrm>
        </p:spPr>
        <p:txBody>
          <a:bodyPr>
            <a:normAutofit fontScale="92500" lnSpcReduction="10000"/>
          </a:bodyPr>
          <a:lstStyle/>
          <a:p>
            <a:r>
              <a:rPr lang="zh-CN" altLang="zh-CN" dirty="0"/>
              <a:t>免费网店模板，就是提供给使用者免费用的网页。网上的免费模板主要来自以下几个方面：</a:t>
            </a:r>
          </a:p>
          <a:p>
            <a:r>
              <a:rPr lang="zh-CN" altLang="zh-CN" b="1" dirty="0">
                <a:solidFill>
                  <a:srgbClr val="FF0000"/>
                </a:solidFill>
              </a:rPr>
              <a:t>①共享而来的模板</a:t>
            </a:r>
          </a:p>
          <a:p>
            <a:r>
              <a:rPr lang="zh-CN" altLang="zh-CN" dirty="0"/>
              <a:t>这种网店模板是有专业人士设计的网页作品，作者拥有版权，从法律的角度来讲只有作者授权使用才不构成侵权。虽然国内掀起了一次次只是产权保护高潮，但是由于对创意设计类的设计没有涉及，加之网上模板设计者多为个人行为，也没有申请专利，而是无私的放在网上供大家使用。在没有严格的法律制度的规制下，再加上采集网络页面技术的完善，使用共享网络模板是一件非常简单的事情。这类模板就容易免费下载得到。</a:t>
            </a:r>
          </a:p>
          <a:p>
            <a:r>
              <a:rPr lang="zh-CN" altLang="zh-CN" b="1" dirty="0">
                <a:solidFill>
                  <a:srgbClr val="FF0000"/>
                </a:solidFill>
              </a:rPr>
              <a:t>②学习交流提供的模板</a:t>
            </a:r>
          </a:p>
          <a:p>
            <a:r>
              <a:rPr lang="zh-CN" altLang="zh-CN" dirty="0"/>
              <a:t>网上有许多模板涉及新手，他们出于学习交流的目的，往往把自己的模板贡献出来给大家使用。这类模板由于是免费，在模板的装载速度方面，往往比不上购买的商业模板。</a:t>
            </a:r>
          </a:p>
          <a:p>
            <a:endParaRPr lang="zh-CN" altLang="en-US" dirty="0"/>
          </a:p>
        </p:txBody>
      </p:sp>
    </p:spTree>
    <p:extLst>
      <p:ext uri="{BB962C8B-B14F-4D97-AF65-F5344CB8AC3E}">
        <p14:creationId xmlns:p14="http://schemas.microsoft.com/office/powerpoint/2010/main" val="42744511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zh-CN" altLang="zh-CN" sz="2400" dirty="0"/>
              <a:t>客户对于商品选择的第一印象是商品的价格，如果价格策略运用得恰当，那么离成功就近了很多。</a:t>
            </a:r>
          </a:p>
          <a:p>
            <a:r>
              <a:rPr lang="zh-CN" altLang="zh-CN" sz="2400" dirty="0"/>
              <a:t>许多消费者利用网络购物的一个重要原因是价格便宜。对产品的功能和外观等挑选完成后，另一个要考虑的重要因素应该是产品价格。由于网络信息非常透明，买家可以很容易的得到同一类产品的价格信息。顾客来网上搜索商品，一般都会从最便宜的商品开始看起，因此如果定价过高，而商品本身又没有其他明显的竞争优势，顾客肯定会流向商品价格低的店铺；如果定价低，有可能会提高销售量，但如果长期没有利润，网店也不能生存。所以卖家要学会给商品定一个合适的价格。</a:t>
            </a:r>
          </a:p>
          <a:p>
            <a:endParaRPr lang="zh-CN" altLang="en-US" dirty="0"/>
          </a:p>
        </p:txBody>
      </p:sp>
      <p:sp>
        <p:nvSpPr>
          <p:cNvPr id="3" name="标题 2"/>
          <p:cNvSpPr>
            <a:spLocks noGrp="1"/>
          </p:cNvSpPr>
          <p:nvPr>
            <p:ph type="title"/>
          </p:nvPr>
        </p:nvSpPr>
        <p:spPr/>
        <p:txBody>
          <a:bodyPr>
            <a:normAutofit/>
          </a:bodyPr>
          <a:lstStyle/>
          <a:p>
            <a:pPr algn="ctr"/>
            <a:r>
              <a:rPr lang="en-US" altLang="zh-CN" b="1" dirty="0"/>
              <a:t>5.1</a:t>
            </a:r>
            <a:r>
              <a:rPr lang="zh-CN" altLang="zh-CN" b="1" dirty="0"/>
              <a:t>网上商品的</a:t>
            </a:r>
            <a:r>
              <a:rPr lang="zh-CN" altLang="zh-CN" b="1" dirty="0" smtClean="0"/>
              <a:t>定价</a:t>
            </a:r>
            <a:endParaRPr lang="zh-CN" altLang="en-US" b="1" dirty="0"/>
          </a:p>
        </p:txBody>
      </p:sp>
    </p:spTree>
    <p:extLst>
      <p:ext uri="{BB962C8B-B14F-4D97-AF65-F5344CB8AC3E}">
        <p14:creationId xmlns:p14="http://schemas.microsoft.com/office/powerpoint/2010/main" val="10328068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a:solidFill>
                  <a:srgbClr val="FF0000"/>
                </a:solidFill>
              </a:rPr>
              <a:t>③公司的增值服务</a:t>
            </a:r>
          </a:p>
          <a:p>
            <a:r>
              <a:rPr lang="zh-CN" altLang="zh-CN" dirty="0"/>
              <a:t>有一些公司为了增加服务价值，往往会提供一些免费的模板，这些模板是包含在其他的服务之中的，有些提供网络存储空间的网络服务商，会通过提供免费模板来吸引顾客访问其网站。对于要使用免费模板网上开店的用户，最好选择第三类模板，不仅高效、安全，同时也没有版权的纷争。</a:t>
            </a:r>
          </a:p>
          <a:p>
            <a:endParaRPr lang="zh-CN" altLang="en-US" dirty="0"/>
          </a:p>
        </p:txBody>
      </p:sp>
    </p:spTree>
    <p:extLst>
      <p:ext uri="{BB962C8B-B14F-4D97-AF65-F5344CB8AC3E}">
        <p14:creationId xmlns:p14="http://schemas.microsoft.com/office/powerpoint/2010/main" val="15897234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收费模板的费用一般由连个部分构成，</a:t>
            </a:r>
            <a:r>
              <a:rPr lang="zh-CN" altLang="zh-CN" b="1" dirty="0">
                <a:solidFill>
                  <a:srgbClr val="FF0000"/>
                </a:solidFill>
              </a:rPr>
              <a:t>一是对作者劳动的补偿费用，二是模板固定费用。</a:t>
            </a:r>
          </a:p>
          <a:p>
            <a:r>
              <a:rPr lang="zh-CN" altLang="zh-CN" dirty="0"/>
              <a:t>总的算来，在别人的平台上开网店总是受限制的，若经济条件许可，你可以建立自己独立的网店，这样的店铺不仅容易管理，也方便客户直观快捷地浏览各类商品，虽然是虚拟的，但是功能丝毫不逊于实际店铺，尤其适合那些经营品种繁多的业主。不用别人的平台，也就不会受别人的限制了。</a:t>
            </a:r>
          </a:p>
          <a:p>
            <a:endParaRPr lang="zh-CN" altLang="en-US" dirty="0"/>
          </a:p>
        </p:txBody>
      </p:sp>
    </p:spTree>
    <p:extLst>
      <p:ext uri="{BB962C8B-B14F-4D97-AF65-F5344CB8AC3E}">
        <p14:creationId xmlns:p14="http://schemas.microsoft.com/office/powerpoint/2010/main" val="4376471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836712"/>
            <a:ext cx="7408333" cy="5289451"/>
          </a:xfrm>
        </p:spPr>
        <p:txBody>
          <a:bodyPr>
            <a:normAutofit fontScale="92500"/>
          </a:bodyPr>
          <a:lstStyle/>
          <a:p>
            <a:r>
              <a:rPr lang="en-US" altLang="zh-CN" b="1" dirty="0"/>
              <a:t>2</a:t>
            </a:r>
            <a:r>
              <a:rPr lang="zh-CN" altLang="zh-CN" b="1" dirty="0"/>
              <a:t>．网店的店标</a:t>
            </a:r>
          </a:p>
          <a:p>
            <a:r>
              <a:rPr lang="zh-CN" altLang="zh-CN" dirty="0"/>
              <a:t>网店的店标设计蕴含很多乐趣，设计过程更是一种艺术创造，每一种艺术创作都有相应的理论作为指导，因此掌握店标设计标准，对店标的设计还是有一定的指导意义。</a:t>
            </a:r>
          </a:p>
          <a:p>
            <a:r>
              <a:rPr lang="zh-CN" altLang="zh-CN" dirty="0"/>
              <a:t>在制作店标前要做好准备，店标的制作既然是艺术创作活动，就需要捕捉艺术创作的灵感。广大网店店主并非艺术家，所以没有很强的艺术创作能力，但是我们要朝这个方向努力。艺术家的创作灵感来自于对现实生活的细致观察，来自于对现实生活材料的抽象提炼。许多人抱怨自己没有艺术细胞，其实只是自己没有仔细的观察罢了。要制作美观、大方的店标，离开对生活素材的积累是不行的。因此，倘若网店店主想制作出优秀的店标，必须做好积累生后素材的准备。特别要注意对语言的观察、对图片材料的积累等。</a:t>
            </a:r>
          </a:p>
          <a:p>
            <a:endParaRPr lang="zh-CN" altLang="en-US" dirty="0"/>
          </a:p>
        </p:txBody>
      </p:sp>
    </p:spTree>
    <p:extLst>
      <p:ext uri="{BB962C8B-B14F-4D97-AF65-F5344CB8AC3E}">
        <p14:creationId xmlns:p14="http://schemas.microsoft.com/office/powerpoint/2010/main" val="23177701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08720"/>
            <a:ext cx="7408333" cy="5217443"/>
          </a:xfrm>
        </p:spPr>
        <p:txBody>
          <a:bodyPr>
            <a:normAutofit fontScale="85000" lnSpcReduction="10000"/>
          </a:bodyPr>
          <a:lstStyle/>
          <a:p>
            <a:r>
              <a:rPr lang="zh-CN" altLang="zh-CN" b="1" dirty="0"/>
              <a:t>二、其他需要精心布置的细节</a:t>
            </a:r>
          </a:p>
          <a:p>
            <a:r>
              <a:rPr lang="en-US" altLang="zh-CN" dirty="0">
                <a:solidFill>
                  <a:srgbClr val="FFC000"/>
                </a:solidFill>
              </a:rPr>
              <a:t>1</a:t>
            </a:r>
            <a:r>
              <a:rPr lang="zh-CN" altLang="zh-CN" b="1" dirty="0">
                <a:solidFill>
                  <a:srgbClr val="FFC000"/>
                </a:solidFill>
              </a:rPr>
              <a:t>．产品描述模板</a:t>
            </a:r>
          </a:p>
          <a:p>
            <a:r>
              <a:rPr lang="zh-CN" altLang="zh-CN" dirty="0"/>
              <a:t>不仅要对网店进行布置，还有比如“宝贝描述”里的产品介绍也要多加注意，一些网店的店主些的“宝贝描述”就两行字，这样敷衍的描述买家看了是不会感兴趣的。大家都是很用心的在做，但是我们要体现出来产品特色，让买家们也体会到你的用心和真诚，这样信任又多了一分。</a:t>
            </a:r>
          </a:p>
          <a:p>
            <a:r>
              <a:rPr lang="en-US" altLang="zh-CN" b="1" dirty="0">
                <a:solidFill>
                  <a:srgbClr val="FFC000"/>
                </a:solidFill>
              </a:rPr>
              <a:t>2</a:t>
            </a:r>
            <a:r>
              <a:rPr lang="zh-CN" altLang="zh-CN" b="1" dirty="0">
                <a:solidFill>
                  <a:srgbClr val="FFC000"/>
                </a:solidFill>
              </a:rPr>
              <a:t>．店铺公告</a:t>
            </a:r>
          </a:p>
          <a:p>
            <a:r>
              <a:rPr lang="zh-CN" altLang="zh-CN" dirty="0"/>
              <a:t>店铺公告的作用就是把你最新的优惠信息、联系方式等写在这里，那么怎么做成漂亮的图片公告呢？这里有两种情况：</a:t>
            </a:r>
          </a:p>
          <a:p>
            <a:r>
              <a:rPr lang="zh-CN" altLang="zh-CN" dirty="0"/>
              <a:t>①如果你有现成的图片，那只需要在图片上加文本框写好内容，然后将修改好的公告图片存入你已经申请好的相册，然后在“管理我的店铺”里的“基本设置”公告处插入代码，将其中的“图片地址”改成你存在相册里的公告图片地址。</a:t>
            </a:r>
          </a:p>
          <a:p>
            <a:r>
              <a:rPr lang="zh-CN" altLang="zh-CN" dirty="0"/>
              <a:t>②如果你没有现成的图片时，或想自己做一个图片，可以利用</a:t>
            </a:r>
            <a:r>
              <a:rPr lang="en-US" altLang="zh-CN" dirty="0"/>
              <a:t>PS</a:t>
            </a:r>
            <a:r>
              <a:rPr lang="zh-CN" altLang="zh-CN" dirty="0"/>
              <a:t>工具先制作一张，再按照上面的方法做成公告。</a:t>
            </a:r>
          </a:p>
          <a:p>
            <a:endParaRPr lang="zh-CN" altLang="en-US" dirty="0"/>
          </a:p>
        </p:txBody>
      </p:sp>
    </p:spTree>
    <p:extLst>
      <p:ext uri="{BB962C8B-B14F-4D97-AF65-F5344CB8AC3E}">
        <p14:creationId xmlns:p14="http://schemas.microsoft.com/office/powerpoint/2010/main" val="21917828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764704"/>
            <a:ext cx="7408333" cy="5361459"/>
          </a:xfrm>
        </p:spPr>
        <p:txBody>
          <a:bodyPr>
            <a:normAutofit fontScale="85000" lnSpcReduction="10000"/>
          </a:bodyPr>
          <a:lstStyle/>
          <a:p>
            <a:r>
              <a:rPr lang="en-US" altLang="zh-CN" b="1" dirty="0">
                <a:solidFill>
                  <a:srgbClr val="FFC000"/>
                </a:solidFill>
              </a:rPr>
              <a:t>3</a:t>
            </a:r>
            <a:r>
              <a:rPr lang="zh-CN" altLang="zh-CN" b="1" dirty="0">
                <a:solidFill>
                  <a:srgbClr val="FFC000"/>
                </a:solidFill>
              </a:rPr>
              <a:t>．店铺分类</a:t>
            </a:r>
          </a:p>
          <a:p>
            <a:r>
              <a:rPr lang="zh-CN" altLang="zh-CN" dirty="0"/>
              <a:t>把你的所有商品按类别分开，这样方便卖家查看，分类的方法其实和做公告差不多，也是先将图片上传到网络相册。比如在淘宝网上开店就可以这样分类，由于淘宝网对分类的地址是有长度限制的，因此，必须要用支持超短地址的空间。在“管理我的店铺”的商品分类中插入代码，其中图片地址就是你上传的的图片地址。</a:t>
            </a:r>
          </a:p>
          <a:p>
            <a:r>
              <a:rPr lang="en-US" altLang="zh-CN" b="1" dirty="0">
                <a:solidFill>
                  <a:srgbClr val="FFC000"/>
                </a:solidFill>
              </a:rPr>
              <a:t>4</a:t>
            </a:r>
            <a:r>
              <a:rPr lang="zh-CN" altLang="zh-CN" b="1" dirty="0">
                <a:solidFill>
                  <a:srgbClr val="FFC000"/>
                </a:solidFill>
              </a:rPr>
              <a:t>．网店音乐</a:t>
            </a:r>
          </a:p>
          <a:p>
            <a:r>
              <a:rPr lang="zh-CN" altLang="zh-CN" dirty="0"/>
              <a:t>网店音乐也可以给网店增加声音方面的美感，但是，也要因人而异。很多朋友说不要加音乐，觉得可能有买家不喜欢，或者突然听到音乐会吓一跳，这个就看大家的选择了。</a:t>
            </a:r>
          </a:p>
          <a:p>
            <a:r>
              <a:rPr lang="en-US" altLang="zh-CN" b="1" dirty="0">
                <a:solidFill>
                  <a:srgbClr val="FFC000"/>
                </a:solidFill>
              </a:rPr>
              <a:t>5</a:t>
            </a:r>
            <a:r>
              <a:rPr lang="zh-CN" altLang="zh-CN" b="1" dirty="0">
                <a:solidFill>
                  <a:srgbClr val="FFC000"/>
                </a:solidFill>
              </a:rPr>
              <a:t>．签名档</a:t>
            </a:r>
          </a:p>
          <a:p>
            <a:r>
              <a:rPr lang="zh-CN" altLang="zh-CN" dirty="0"/>
              <a:t>没有签名档，去做一个，因为回你帖的人可以根据这个知道你是卖什么的，这时很好的广告。</a:t>
            </a:r>
          </a:p>
          <a:p>
            <a:r>
              <a:rPr lang="en-US" altLang="zh-CN" b="1" dirty="0">
                <a:solidFill>
                  <a:srgbClr val="FFC000"/>
                </a:solidFill>
              </a:rPr>
              <a:t>6</a:t>
            </a:r>
            <a:r>
              <a:rPr lang="zh-CN" altLang="zh-CN" b="1" dirty="0">
                <a:solidFill>
                  <a:srgbClr val="FFC000"/>
                </a:solidFill>
              </a:rPr>
              <a:t>．计数器</a:t>
            </a:r>
          </a:p>
          <a:p>
            <a:r>
              <a:rPr lang="zh-CN" altLang="zh-CN" dirty="0"/>
              <a:t>布置网店时计数器也很不错，可以让我们知道有多少人来过自己的网店。</a:t>
            </a:r>
          </a:p>
          <a:p>
            <a:endParaRPr lang="zh-CN" altLang="en-US" dirty="0"/>
          </a:p>
        </p:txBody>
      </p:sp>
    </p:spTree>
    <p:extLst>
      <p:ext uri="{BB962C8B-B14F-4D97-AF65-F5344CB8AC3E}">
        <p14:creationId xmlns:p14="http://schemas.microsoft.com/office/powerpoint/2010/main" val="26541277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32856"/>
            <a:ext cx="7408333" cy="3993307"/>
          </a:xfrm>
        </p:spPr>
        <p:txBody>
          <a:bodyPr>
            <a:normAutofit fontScale="92500" lnSpcReduction="20000"/>
          </a:bodyPr>
          <a:lstStyle/>
          <a:p>
            <a:r>
              <a:rPr lang="zh-CN" altLang="zh-CN" dirty="0"/>
              <a:t>开设网店，不拍生意难做，就怕店名取错。因为店名本身就是你的金矿，好的店名就是一个卖点，也是你竞争的资本。网店名字与人名一样也是一种文化的反映。好的店名具有强有力的、不可替代的商业效果，对市场和顾客都会产生良好的效应，同时，还具有推销的作用。店名又是一种生产力，它代表着网店的形象、文化、知名度，好店名是好收益的先决条件。</a:t>
            </a:r>
          </a:p>
          <a:p>
            <a:r>
              <a:rPr lang="zh-CN" altLang="zh-CN" dirty="0"/>
              <a:t>网店的名字是区分不同卖家的符号，好的店铺名字同时也是一个好的品牌，会成为顾客认可和信任的标志特征，一个好的店名对网店的经营和发展有这重要的促进作用。好的店名能够受到更多网络消费者的关注，是网店财运的“吸盘”，好运也会随之而来。所以想做网络生意，网店的名字千万马虎不得。</a:t>
            </a:r>
          </a:p>
          <a:p>
            <a:endParaRPr lang="zh-CN" altLang="en-US" dirty="0"/>
          </a:p>
        </p:txBody>
      </p:sp>
      <p:sp>
        <p:nvSpPr>
          <p:cNvPr id="3" name="标题 2"/>
          <p:cNvSpPr>
            <a:spLocks noGrp="1"/>
          </p:cNvSpPr>
          <p:nvPr>
            <p:ph type="title"/>
          </p:nvPr>
        </p:nvSpPr>
        <p:spPr/>
        <p:txBody>
          <a:bodyPr>
            <a:normAutofit/>
          </a:bodyPr>
          <a:lstStyle/>
          <a:p>
            <a:r>
              <a:rPr lang="en-US" altLang="zh-CN" b="1" dirty="0"/>
              <a:t>5.3.3 </a:t>
            </a:r>
            <a:r>
              <a:rPr lang="zh-CN" altLang="zh-CN" b="1" dirty="0"/>
              <a:t>为你的网店取个好</a:t>
            </a:r>
            <a:r>
              <a:rPr lang="zh-CN" altLang="zh-CN" b="1" dirty="0" smtClean="0"/>
              <a:t>名字</a:t>
            </a:r>
            <a:endParaRPr lang="zh-CN" altLang="en-US" b="1" dirty="0"/>
          </a:p>
        </p:txBody>
      </p:sp>
    </p:spTree>
    <p:extLst>
      <p:ext uri="{BB962C8B-B14F-4D97-AF65-F5344CB8AC3E}">
        <p14:creationId xmlns:p14="http://schemas.microsoft.com/office/powerpoint/2010/main" val="16883426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08720"/>
            <a:ext cx="7408333" cy="5217443"/>
          </a:xfrm>
        </p:spPr>
        <p:txBody>
          <a:bodyPr>
            <a:normAutofit fontScale="92500" lnSpcReduction="20000"/>
          </a:bodyPr>
          <a:lstStyle/>
          <a:p>
            <a:r>
              <a:rPr lang="zh-CN" altLang="zh-CN" b="1" dirty="0"/>
              <a:t>一、网店取名的原则</a:t>
            </a:r>
          </a:p>
          <a:p>
            <a:r>
              <a:rPr lang="zh-CN" altLang="zh-CN" dirty="0"/>
              <a:t>为自己的网店取一个吸引顾客的好名字，就要做到名字好听、易记，体现出新颖、特别、简洁、响亮、有气魄，还要适应社会的文化。为网店取名需要注意的原则有以下几个：</a:t>
            </a:r>
          </a:p>
          <a:p>
            <a:r>
              <a:rPr lang="en-US" altLang="zh-CN" b="1" dirty="0">
                <a:solidFill>
                  <a:srgbClr val="FFC000"/>
                </a:solidFill>
              </a:rPr>
              <a:t>1</a:t>
            </a:r>
            <a:r>
              <a:rPr lang="zh-CN" altLang="zh-CN" b="1" dirty="0">
                <a:solidFill>
                  <a:srgbClr val="FFC000"/>
                </a:solidFill>
              </a:rPr>
              <a:t>．取名应简洁通俗、朗朗上口</a:t>
            </a:r>
          </a:p>
          <a:p>
            <a:r>
              <a:rPr lang="zh-CN" altLang="zh-CN" dirty="0"/>
              <a:t>给网店取名一定要简洁明了，通俗易懂，且读起来要响亮通俗、琅琅上口，如果店名用字生僻，读起来拗口，就不容易为买家熟记。</a:t>
            </a:r>
          </a:p>
          <a:p>
            <a:r>
              <a:rPr lang="en-US" altLang="zh-CN" b="1" dirty="0">
                <a:solidFill>
                  <a:srgbClr val="FFC000"/>
                </a:solidFill>
              </a:rPr>
              <a:t>2</a:t>
            </a:r>
            <a:r>
              <a:rPr lang="zh-CN" altLang="zh-CN" b="1" dirty="0">
                <a:solidFill>
                  <a:srgbClr val="FFC000"/>
                </a:solidFill>
              </a:rPr>
              <a:t>．取名应别具一格，独具特色</a:t>
            </a:r>
          </a:p>
          <a:p>
            <a:r>
              <a:rPr lang="zh-CN" altLang="zh-CN" dirty="0"/>
              <a:t>网店有千千万万，用与众不同的字眼，使自己的网店在名字上就显出一种特别，体现出一种独立的品味和风格，吸引浏览者的注意。</a:t>
            </a:r>
          </a:p>
          <a:p>
            <a:r>
              <a:rPr lang="zh-CN" altLang="zh-CN" dirty="0"/>
              <a:t>与自己的经营商品相关。店名用字要符合自己经营商品的类别，要选择一个让人从名字就看出你的经营范围的词或短语，如果名字与商品无关，很可能导致浏览者的反感，更不用谈成交生意了。</a:t>
            </a:r>
          </a:p>
          <a:p>
            <a:endParaRPr lang="zh-CN" altLang="en-US" dirty="0"/>
          </a:p>
        </p:txBody>
      </p:sp>
    </p:spTree>
    <p:extLst>
      <p:ext uri="{BB962C8B-B14F-4D97-AF65-F5344CB8AC3E}">
        <p14:creationId xmlns:p14="http://schemas.microsoft.com/office/powerpoint/2010/main" val="16916469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052736"/>
            <a:ext cx="7408333" cy="5073427"/>
          </a:xfrm>
        </p:spPr>
        <p:txBody>
          <a:bodyPr>
            <a:normAutofit fontScale="92500" lnSpcReduction="10000"/>
          </a:bodyPr>
          <a:lstStyle/>
          <a:p>
            <a:r>
              <a:rPr lang="en-US" altLang="zh-CN" b="1" dirty="0">
                <a:solidFill>
                  <a:srgbClr val="FFC000"/>
                </a:solidFill>
              </a:rPr>
              <a:t>3</a:t>
            </a:r>
            <a:r>
              <a:rPr lang="zh-CN" altLang="zh-CN" b="1" dirty="0">
                <a:solidFill>
                  <a:srgbClr val="FFC000"/>
                </a:solidFill>
              </a:rPr>
              <a:t>．取名应用字吉祥，给人美感</a:t>
            </a:r>
          </a:p>
          <a:p>
            <a:r>
              <a:rPr lang="zh-CN" altLang="zh-CN" dirty="0"/>
              <a:t>用一些符合中国人审美观的字样，你的店名应该让人看起来就有一种美感，不要剑走偏锋，为吸引人而注意使用一些隐晦低俗、惹人反感的名字，这样的结果会适得其反。</a:t>
            </a:r>
          </a:p>
          <a:p>
            <a:r>
              <a:rPr lang="zh-CN" altLang="zh-CN" dirty="0"/>
              <a:t>除了给你的网店去一个好听又吸引顾客的名字之外，同时还需要对这个名字进行包装美化，以便于推广宣传和顾客了解网店的文化特征，所以还要作以下的包装和美化工作：</a:t>
            </a:r>
          </a:p>
          <a:p>
            <a:r>
              <a:rPr lang="zh-CN" altLang="zh-CN" b="1" dirty="0">
                <a:solidFill>
                  <a:srgbClr val="00B0F0"/>
                </a:solidFill>
              </a:rPr>
              <a:t>①为自己的网店设计一个精美的店铺匾额。</a:t>
            </a:r>
          </a:p>
          <a:p>
            <a:r>
              <a:rPr lang="zh-CN" altLang="zh-CN" b="1" dirty="0">
                <a:solidFill>
                  <a:srgbClr val="00B0F0"/>
                </a:solidFill>
              </a:rPr>
              <a:t>②做出自己的店主肖像。</a:t>
            </a:r>
          </a:p>
          <a:p>
            <a:r>
              <a:rPr lang="zh-CN" altLang="zh-CN" b="1" dirty="0">
                <a:solidFill>
                  <a:srgbClr val="00B0F0"/>
                </a:solidFill>
              </a:rPr>
              <a:t>③创作一句过眼不忘的广告语。</a:t>
            </a:r>
          </a:p>
          <a:p>
            <a:r>
              <a:rPr lang="zh-CN" altLang="zh-CN" b="1" dirty="0">
                <a:solidFill>
                  <a:srgbClr val="00B0F0"/>
                </a:solidFill>
              </a:rPr>
              <a:t>④写一段精彩的店铺介绍，或者给自己的商品和留言本加上美丽的色彩。</a:t>
            </a:r>
          </a:p>
          <a:p>
            <a:endParaRPr lang="zh-CN" altLang="en-US" dirty="0"/>
          </a:p>
        </p:txBody>
      </p:sp>
    </p:spTree>
    <p:extLst>
      <p:ext uri="{BB962C8B-B14F-4D97-AF65-F5344CB8AC3E}">
        <p14:creationId xmlns:p14="http://schemas.microsoft.com/office/powerpoint/2010/main" val="12882159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060848"/>
            <a:ext cx="7408333" cy="4065315"/>
          </a:xfrm>
        </p:spPr>
        <p:txBody>
          <a:bodyPr>
            <a:normAutofit fontScale="92500" lnSpcReduction="10000"/>
          </a:bodyPr>
          <a:lstStyle/>
          <a:p>
            <a:r>
              <a:rPr lang="zh-CN" altLang="zh-CN" b="1" dirty="0"/>
              <a:t>二、网店取名的方法</a:t>
            </a:r>
          </a:p>
          <a:p>
            <a:r>
              <a:rPr lang="zh-CN" altLang="zh-CN" dirty="0"/>
              <a:t>要拥有一个赚钱的网店名字，掌握一些必要的取名方法是非常有用的。通常情况下，给网店命名可以采取如下几种方法：</a:t>
            </a:r>
          </a:p>
          <a:p>
            <a:r>
              <a:rPr lang="en-US" altLang="zh-CN" b="1" dirty="0">
                <a:solidFill>
                  <a:srgbClr val="FFC000"/>
                </a:solidFill>
              </a:rPr>
              <a:t>1</a:t>
            </a:r>
            <a:r>
              <a:rPr lang="zh-CN" altLang="zh-CN" b="1" dirty="0">
                <a:solidFill>
                  <a:srgbClr val="FFC000"/>
                </a:solidFill>
              </a:rPr>
              <a:t>．借名生辉法</a:t>
            </a:r>
          </a:p>
          <a:p>
            <a:r>
              <a:rPr lang="zh-CN" altLang="zh-CN" dirty="0"/>
              <a:t>借名生辉主要是借助人名和地名来给自己的网店命名。</a:t>
            </a:r>
          </a:p>
          <a:p>
            <a:r>
              <a:rPr lang="zh-CN" altLang="zh-CN" b="1" dirty="0">
                <a:solidFill>
                  <a:srgbClr val="00B0F0"/>
                </a:solidFill>
              </a:rPr>
              <a:t>①巧借人名</a:t>
            </a:r>
          </a:p>
          <a:p>
            <a:r>
              <a:rPr lang="zh-CN" altLang="zh-CN" dirty="0"/>
              <a:t>巧借人名就是以产权人或创始人的名字来取名，或者用人们熟悉的人名来取名，在我国一直比较流行。借名生财是可能的。如著名的老字号“张小泉剪刀店”，天津的“狗不理”、香港的“金庸饭店”，以及现代的“李宁牌”体育用品系列等。</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2474340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700808"/>
            <a:ext cx="7408333" cy="4425355"/>
          </a:xfrm>
        </p:spPr>
        <p:txBody>
          <a:bodyPr>
            <a:normAutofit fontScale="92500" lnSpcReduction="10000"/>
          </a:bodyPr>
          <a:lstStyle/>
          <a:p>
            <a:r>
              <a:rPr lang="zh-CN" altLang="zh-CN" b="1" dirty="0">
                <a:solidFill>
                  <a:srgbClr val="00B0F0"/>
                </a:solidFill>
              </a:rPr>
              <a:t>②巧借地名</a:t>
            </a:r>
          </a:p>
          <a:p>
            <a:r>
              <a:rPr lang="zh-CN" altLang="zh-CN" dirty="0"/>
              <a:t>用地名为网店取名也是一种常见的方法，这种方法就是以商店所在地的地名或者蕴含的形式来取名，例如“王府井大百货”、“光明眼镜店”、“广州润家”等。</a:t>
            </a:r>
          </a:p>
          <a:p>
            <a:r>
              <a:rPr lang="zh-CN" altLang="zh-CN" dirty="0"/>
              <a:t>地点除了作为普通称呼之外，还具有广泛而深刻的含义。在我们提到这些地名时，经常能联想到这个地方的风景、历史、文化、物产等丰富的内涵。</a:t>
            </a:r>
          </a:p>
          <a:p>
            <a:r>
              <a:rPr lang="zh-CN" altLang="zh-CN" dirty="0"/>
              <a:t>北京的紫禁城和长城、杭州的西湖、湖南的衡山等，都是广为选用的地名。</a:t>
            </a:r>
          </a:p>
          <a:p>
            <a:r>
              <a:rPr lang="zh-CN" altLang="zh-CN" dirty="0"/>
              <a:t>此外，很多城市都有自己的别名，这些别名富有诗意，非常优美，因此人们常用它们作为商店或者商品的名称。如广州别名“羊城”，商家就利用这一名字，别具一格的把摩托车起名“五羊摩托车”。</a:t>
            </a:r>
          </a:p>
          <a:p>
            <a:endParaRPr lang="zh-CN" altLang="en-US" dirty="0"/>
          </a:p>
        </p:txBody>
      </p:sp>
    </p:spTree>
    <p:extLst>
      <p:ext uri="{BB962C8B-B14F-4D97-AF65-F5344CB8AC3E}">
        <p14:creationId xmlns:p14="http://schemas.microsoft.com/office/powerpoint/2010/main" val="12882738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r>
              <a:rPr lang="zh-CN" altLang="zh-CN" sz="2600" b="1" dirty="0">
                <a:solidFill>
                  <a:srgbClr val="FF0000"/>
                </a:solidFill>
              </a:rPr>
              <a:t>在实施定价前，先要确定自己的定价目标</a:t>
            </a:r>
            <a:r>
              <a:rPr lang="zh-CN" altLang="zh-CN" sz="2600" dirty="0"/>
              <a:t>。定价目标是卖家希望通过制定产品价格要求达到的目的。这个目的，决定了卖家选择什么样的定价方法。定价目标是指卖家要达到的定价目的。新手卖家们当务之急必然要考虑利润目标，咱们自主经营，自负盈亏，理所当然要活的适当的利润，定价必须符合利润目标的要求。从时间可以分为短期目标和长期目标，短期目标着眼于近期的利益争取在短期内获得尽可能大的利润目标。对于新手卖家来说竞争较弱，毕竟信用较低。长期目标则着重于将来的一定时间利润达到一定水平，而不计较短期可能损失的利润。</a:t>
            </a:r>
          </a:p>
          <a:p>
            <a:endParaRPr lang="zh-CN" altLang="en-US" dirty="0"/>
          </a:p>
        </p:txBody>
      </p:sp>
      <p:sp>
        <p:nvSpPr>
          <p:cNvPr id="3" name="标题 2"/>
          <p:cNvSpPr>
            <a:spLocks noGrp="1"/>
          </p:cNvSpPr>
          <p:nvPr>
            <p:ph type="title"/>
          </p:nvPr>
        </p:nvSpPr>
        <p:spPr/>
        <p:txBody>
          <a:bodyPr>
            <a:normAutofit/>
          </a:bodyPr>
          <a:lstStyle/>
          <a:p>
            <a:pPr algn="ctr"/>
            <a:r>
              <a:rPr lang="en-US" altLang="zh-CN" b="1" dirty="0"/>
              <a:t>5.1.1</a:t>
            </a:r>
            <a:r>
              <a:rPr lang="zh-CN" altLang="zh-CN" b="1" dirty="0"/>
              <a:t>网上商品定价</a:t>
            </a:r>
            <a:r>
              <a:rPr lang="zh-CN" altLang="zh-CN" b="1" dirty="0" smtClean="0"/>
              <a:t>目标</a:t>
            </a:r>
            <a:endParaRPr lang="zh-CN" altLang="en-US" b="1" dirty="0"/>
          </a:p>
        </p:txBody>
      </p:sp>
    </p:spTree>
    <p:extLst>
      <p:ext uri="{BB962C8B-B14F-4D97-AF65-F5344CB8AC3E}">
        <p14:creationId xmlns:p14="http://schemas.microsoft.com/office/powerpoint/2010/main" val="389575651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836712"/>
            <a:ext cx="7408333" cy="5289451"/>
          </a:xfrm>
        </p:spPr>
        <p:txBody>
          <a:bodyPr>
            <a:normAutofit fontScale="92500" lnSpcReduction="20000"/>
          </a:bodyPr>
          <a:lstStyle/>
          <a:p>
            <a:r>
              <a:rPr lang="en-US" altLang="zh-CN" b="1" dirty="0">
                <a:solidFill>
                  <a:srgbClr val="FFC000"/>
                </a:solidFill>
              </a:rPr>
              <a:t>2</a:t>
            </a:r>
            <a:r>
              <a:rPr lang="zh-CN" altLang="zh-CN" b="1" dirty="0">
                <a:solidFill>
                  <a:srgbClr val="FFC000"/>
                </a:solidFill>
              </a:rPr>
              <a:t>．借典脱俗法</a:t>
            </a:r>
          </a:p>
          <a:p>
            <a:r>
              <a:rPr lang="zh-CN" altLang="zh-CN" dirty="0"/>
              <a:t>诗词歌赋里面蕴含很高的文化和文学价值，能够使人产生丰富的联想，因而也能够成为网店命名的素材。例如：“天外音”乐器店，取自唐代诗人宋之问的“桂子月中落，天香云外飘”。</a:t>
            </a:r>
          </a:p>
          <a:p>
            <a:r>
              <a:rPr lang="en-US" altLang="zh-CN" b="1" dirty="0">
                <a:solidFill>
                  <a:srgbClr val="FFC000"/>
                </a:solidFill>
              </a:rPr>
              <a:t>3</a:t>
            </a:r>
            <a:r>
              <a:rPr lang="zh-CN" altLang="zh-CN" b="1" dirty="0">
                <a:solidFill>
                  <a:srgbClr val="FFC000"/>
                </a:solidFill>
              </a:rPr>
              <a:t>．借用商品特色</a:t>
            </a:r>
          </a:p>
          <a:p>
            <a:r>
              <a:rPr lang="zh-CN" altLang="zh-CN" dirty="0"/>
              <a:t>给网店取名如果能够表明特色，往往能够达到多重效果，例如：宣传网点业务、网店市场定位等。通常借用商品特色可以从商品本身特色和商品对应的消费者特色两个角度来思考。用标明商店、商品特色及服务质量的方式来取名也是一种很好的取名方法。商店把特色包含在店名里面就好比一则“微型广告”，这是一种广为使用的取名方法。毕竟，有特色才有竞争力，有特色才有生命力。</a:t>
            </a:r>
          </a:p>
          <a:p>
            <a:r>
              <a:rPr lang="zh-CN" altLang="zh-CN" dirty="0"/>
              <a:t>比如，美国曾开了一家特殊的服装店，投“肥婆”们之所好。但取什么名字呢？因为专门经营肥大衣裤，店主抓住经营的特色，试探着取名为“肥婆衣店”，结果生意出奇的好。如今“肥婆衣店”已开设分店</a:t>
            </a:r>
            <a:r>
              <a:rPr lang="en-US" altLang="zh-CN" dirty="0"/>
              <a:t>18</a:t>
            </a:r>
            <a:r>
              <a:rPr lang="zh-CN" altLang="zh-CN" dirty="0"/>
              <a:t>家。</a:t>
            </a:r>
          </a:p>
          <a:p>
            <a:endParaRPr lang="zh-CN" altLang="en-US" dirty="0"/>
          </a:p>
        </p:txBody>
      </p:sp>
    </p:spTree>
    <p:extLst>
      <p:ext uri="{BB962C8B-B14F-4D97-AF65-F5344CB8AC3E}">
        <p14:creationId xmlns:p14="http://schemas.microsoft.com/office/powerpoint/2010/main" val="19450402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b="1" dirty="0">
                <a:solidFill>
                  <a:srgbClr val="FFC000"/>
                </a:solidFill>
              </a:rPr>
              <a:t>4</a:t>
            </a:r>
            <a:r>
              <a:rPr lang="zh-CN" altLang="zh-CN" b="1" dirty="0">
                <a:solidFill>
                  <a:srgbClr val="FFC000"/>
                </a:solidFill>
              </a:rPr>
              <a:t>．投其所好</a:t>
            </a:r>
          </a:p>
          <a:p>
            <a:r>
              <a:rPr lang="zh-CN" altLang="zh-CN" dirty="0"/>
              <a:t>投其所好就是迎合消费者的审美观点，以流行或深受人民喜爱的事物来给网店命名。通常可以在以下五个方面加以考虑：迎合怀旧心理需要、迎合时尚心理需要、迎合喜“洋”心理需要、迎合求吉心理需要、迎合猎奇心理需要。上面美国这家衣店之所以能够成功，在于他们针对消费者需求而求购无门这一消费空挡，用店名进行特色诱导，投其所好的引导消费。</a:t>
            </a:r>
          </a:p>
          <a:p>
            <a:endParaRPr lang="zh-CN" altLang="en-US" dirty="0"/>
          </a:p>
        </p:txBody>
      </p:sp>
    </p:spTree>
    <p:extLst>
      <p:ext uri="{BB962C8B-B14F-4D97-AF65-F5344CB8AC3E}">
        <p14:creationId xmlns:p14="http://schemas.microsoft.com/office/powerpoint/2010/main" val="39012783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836712"/>
            <a:ext cx="7408333" cy="5289451"/>
          </a:xfrm>
        </p:spPr>
        <p:txBody>
          <a:bodyPr>
            <a:normAutofit fontScale="92500"/>
          </a:bodyPr>
          <a:lstStyle/>
          <a:p>
            <a:r>
              <a:rPr lang="en-US" altLang="zh-CN" b="1" dirty="0">
                <a:solidFill>
                  <a:srgbClr val="FFC000"/>
                </a:solidFill>
              </a:rPr>
              <a:t>5</a:t>
            </a:r>
            <a:r>
              <a:rPr lang="zh-CN" altLang="zh-CN" b="1" dirty="0">
                <a:solidFill>
                  <a:srgbClr val="FFC000"/>
                </a:solidFill>
              </a:rPr>
              <a:t>．巧用数字</a:t>
            </a:r>
          </a:p>
          <a:p>
            <a:r>
              <a:rPr lang="zh-CN" altLang="zh-CN" dirty="0"/>
              <a:t>用数字给网店命名也可以是一个不错的方法，因为巧用数字的优点和长处很多。一般来讲优秀的数字命名的网店简便易行、便于识别、给人印象深刻、表达寓意等。</a:t>
            </a:r>
          </a:p>
          <a:p>
            <a:r>
              <a:rPr lang="zh-CN" altLang="zh-CN" dirty="0"/>
              <a:t>用数字命名的基本方法主要有以单个数字结合其他的字来命名、以两个常用数字命名、以三个数字命名等。</a:t>
            </a:r>
          </a:p>
          <a:p>
            <a:r>
              <a:rPr lang="zh-CN" altLang="zh-CN" dirty="0"/>
              <a:t>用数字加上吉利字构成的店名，如“一品香包子店”、“双和纽扣店”、“三得利钟表行”、“四海春茶庄”、“五芳斋糕团店”、“六必居酱园”、“八仙醉酒家”、“百福来宾馆”、“万事达鞋垫”。</a:t>
            </a:r>
          </a:p>
          <a:p>
            <a:r>
              <a:rPr lang="zh-CN" altLang="zh-CN" dirty="0"/>
              <a:t>在通常情况下，用数字来命名时，最好不要使用超过</a:t>
            </a:r>
            <a:r>
              <a:rPr lang="en-US" altLang="zh-CN" dirty="0"/>
              <a:t>4</a:t>
            </a:r>
            <a:r>
              <a:rPr lang="zh-CN" altLang="zh-CN" dirty="0"/>
              <a:t>个数字的名称。因为这样的名字读起来很不顺口，也不好记忆，不利传播。</a:t>
            </a:r>
          </a:p>
          <a:p>
            <a:endParaRPr lang="zh-CN" altLang="en-US" dirty="0"/>
          </a:p>
        </p:txBody>
      </p:sp>
    </p:spTree>
    <p:extLst>
      <p:ext uri="{BB962C8B-B14F-4D97-AF65-F5344CB8AC3E}">
        <p14:creationId xmlns:p14="http://schemas.microsoft.com/office/powerpoint/2010/main" val="4233681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268760"/>
            <a:ext cx="7408333" cy="4857403"/>
          </a:xfrm>
        </p:spPr>
        <p:txBody>
          <a:bodyPr>
            <a:normAutofit lnSpcReduction="10000"/>
          </a:bodyPr>
          <a:lstStyle/>
          <a:p>
            <a:r>
              <a:rPr lang="en-US" altLang="zh-CN" b="1" dirty="0">
                <a:solidFill>
                  <a:srgbClr val="FFC000"/>
                </a:solidFill>
              </a:rPr>
              <a:t>6</a:t>
            </a:r>
            <a:r>
              <a:rPr lang="zh-CN" altLang="zh-CN" b="1" dirty="0">
                <a:solidFill>
                  <a:srgbClr val="FFC000"/>
                </a:solidFill>
              </a:rPr>
              <a:t>．善选角度</a:t>
            </a:r>
          </a:p>
          <a:p>
            <a:r>
              <a:rPr lang="zh-CN" altLang="zh-CN" dirty="0"/>
              <a:t>选择的角度不同可以得到不同的网店名字。可以分别从经营者、消费者、商品产地、文化、竞争者等角度来给自己的网店取名。</a:t>
            </a:r>
          </a:p>
          <a:p>
            <a:r>
              <a:rPr lang="en-US" altLang="zh-CN" b="1" dirty="0">
                <a:solidFill>
                  <a:srgbClr val="FFC000"/>
                </a:solidFill>
              </a:rPr>
              <a:t>7</a:t>
            </a:r>
            <a:r>
              <a:rPr lang="zh-CN" altLang="zh-CN" b="1" dirty="0">
                <a:solidFill>
                  <a:srgbClr val="FFC000"/>
                </a:solidFill>
              </a:rPr>
              <a:t>．综合考虑多种因素</a:t>
            </a:r>
          </a:p>
          <a:p>
            <a:r>
              <a:rPr lang="zh-CN" altLang="zh-CN" dirty="0"/>
              <a:t>一个好的网店名字不是考虑某一个因素就一蹴而就的。要综合许多因素加以全面考虑。</a:t>
            </a:r>
          </a:p>
          <a:p>
            <a:r>
              <a:rPr lang="zh-CN" altLang="zh-CN" dirty="0"/>
              <a:t>总之，给自己的网店取名切忌大而空，最要避免的就是动不动就冠上“中国”，“商城”这类大名，例如“中国购物网”、“西部电子商城”等，这样的名字其实很空洞，访问者进来后可能大多笑一笑就会走了。好的网店都有响亮上口、优雅有个性、大气又适中的特点。</a:t>
            </a:r>
          </a:p>
          <a:p>
            <a:endParaRPr lang="zh-CN" altLang="en-US" dirty="0"/>
          </a:p>
        </p:txBody>
      </p:sp>
    </p:spTree>
    <p:extLst>
      <p:ext uri="{BB962C8B-B14F-4D97-AF65-F5344CB8AC3E}">
        <p14:creationId xmlns:p14="http://schemas.microsoft.com/office/powerpoint/2010/main" val="26739098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en-US" altLang="zh-CN" b="1" dirty="0">
                <a:solidFill>
                  <a:srgbClr val="FF0000"/>
                </a:solidFill>
              </a:rPr>
              <a:t>1.</a:t>
            </a:r>
            <a:r>
              <a:rPr lang="zh-CN" altLang="zh-CN" b="1" dirty="0">
                <a:solidFill>
                  <a:srgbClr val="FF0000"/>
                </a:solidFill>
              </a:rPr>
              <a:t>选择合适的商品</a:t>
            </a:r>
          </a:p>
          <a:p>
            <a:r>
              <a:rPr lang="zh-CN" altLang="zh-CN" dirty="0"/>
              <a:t>有些东西是不适合在网上销售的，比如很重的家具等，你要考虑到重量，体积的问题，不方便邮寄的东西，买家是否愿意在网上购买？除非你把顾客群设定为同城的。有些很常见的，周围超市都很便宜就能买到的，就别在网上发布了。加上邮费很不划算的。</a:t>
            </a:r>
          </a:p>
          <a:p>
            <a:r>
              <a:rPr lang="en-US" altLang="zh-CN" b="1" dirty="0">
                <a:solidFill>
                  <a:srgbClr val="FF0000"/>
                </a:solidFill>
              </a:rPr>
              <a:t>2.</a:t>
            </a:r>
            <a:r>
              <a:rPr lang="zh-CN" altLang="zh-CN" b="1" dirty="0">
                <a:solidFill>
                  <a:srgbClr val="FF0000"/>
                </a:solidFill>
              </a:rPr>
              <a:t>淘到好货源</a:t>
            </a:r>
          </a:p>
          <a:p>
            <a:r>
              <a:rPr lang="zh-CN" altLang="zh-CN" dirty="0"/>
              <a:t>经常逛逛阿里巴巴，还有当地的批发市场。好东东都是淘来的。你会发现很多价格合理又特别的好东东。我的商品是到当地批发市场批发的。</a:t>
            </a:r>
          </a:p>
          <a:p>
            <a:endParaRPr lang="zh-CN" altLang="en-US" dirty="0"/>
          </a:p>
        </p:txBody>
      </p:sp>
      <p:sp>
        <p:nvSpPr>
          <p:cNvPr id="3" name="标题 2"/>
          <p:cNvSpPr>
            <a:spLocks noGrp="1"/>
          </p:cNvSpPr>
          <p:nvPr>
            <p:ph type="title"/>
          </p:nvPr>
        </p:nvSpPr>
        <p:spPr/>
        <p:txBody>
          <a:bodyPr>
            <a:normAutofit fontScale="90000"/>
          </a:bodyPr>
          <a:lstStyle/>
          <a:p>
            <a:r>
              <a:rPr lang="en-US" altLang="zh-CN" b="1" dirty="0"/>
              <a:t>5.3.4 </a:t>
            </a:r>
            <a:r>
              <a:rPr lang="zh-CN" altLang="zh-CN" b="1" dirty="0"/>
              <a:t>网店经营必需要掌握的几点</a:t>
            </a:r>
            <a:r>
              <a:rPr lang="zh-CN" altLang="zh-CN" b="1" dirty="0" smtClean="0"/>
              <a:t>事项</a:t>
            </a:r>
            <a:endParaRPr lang="zh-CN" altLang="en-US" b="1" dirty="0"/>
          </a:p>
        </p:txBody>
      </p:sp>
    </p:spTree>
    <p:extLst>
      <p:ext uri="{BB962C8B-B14F-4D97-AF65-F5344CB8AC3E}">
        <p14:creationId xmlns:p14="http://schemas.microsoft.com/office/powerpoint/2010/main" val="42127832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052736"/>
            <a:ext cx="7408333" cy="5073427"/>
          </a:xfrm>
        </p:spPr>
        <p:txBody>
          <a:bodyPr>
            <a:normAutofit fontScale="85000" lnSpcReduction="10000"/>
          </a:bodyPr>
          <a:lstStyle/>
          <a:p>
            <a:r>
              <a:rPr lang="en-US" altLang="zh-CN" b="1" dirty="0">
                <a:solidFill>
                  <a:srgbClr val="FF0000"/>
                </a:solidFill>
              </a:rPr>
              <a:t>3.</a:t>
            </a:r>
            <a:r>
              <a:rPr lang="zh-CN" altLang="zh-CN" b="1" dirty="0">
                <a:solidFill>
                  <a:srgbClr val="FF0000"/>
                </a:solidFill>
              </a:rPr>
              <a:t>拍好照片</a:t>
            </a:r>
          </a:p>
          <a:p>
            <a:r>
              <a:rPr lang="zh-CN" altLang="zh-CN" dirty="0"/>
              <a:t>有人说过，一张好图胜千言。可见图片是非常关键的，尤其对于网络销售来说。首先要拍好。就如同做衣服容易改衣服难一样。不要太指望拿一张拍摄得很差的图片去修，除非你有特别高的</a:t>
            </a:r>
            <a:r>
              <a:rPr lang="en-US" altLang="zh-CN" dirty="0" err="1"/>
              <a:t>ps</a:t>
            </a:r>
            <a:r>
              <a:rPr lang="zh-CN" altLang="zh-CN" dirty="0"/>
              <a:t>水平。拍摄的时候，让主体尽量突出，清晰，背景简单。</a:t>
            </a:r>
          </a:p>
          <a:p>
            <a:r>
              <a:rPr lang="en-US" altLang="zh-CN" b="1" dirty="0">
                <a:solidFill>
                  <a:srgbClr val="FF0000"/>
                </a:solidFill>
              </a:rPr>
              <a:t>4.</a:t>
            </a:r>
            <a:r>
              <a:rPr lang="zh-CN" altLang="zh-CN" b="1" dirty="0">
                <a:solidFill>
                  <a:srgbClr val="FF0000"/>
                </a:solidFill>
              </a:rPr>
              <a:t>制作照片</a:t>
            </a:r>
          </a:p>
          <a:p>
            <a:r>
              <a:rPr lang="zh-CN" altLang="zh-CN" dirty="0"/>
              <a:t>了解游戏规则很重要，淘宝的图片显示是正方形的。所以为了获得最好的视觉效果，请把你的图片做成正方形，并且尺寸为</a:t>
            </a:r>
            <a:r>
              <a:rPr lang="en-US" altLang="zh-CN" dirty="0"/>
              <a:t>500</a:t>
            </a:r>
            <a:r>
              <a:rPr lang="zh-CN" altLang="zh-CN" dirty="0"/>
              <a:t>×</a:t>
            </a:r>
            <a:r>
              <a:rPr lang="en-US" altLang="zh-CN" dirty="0"/>
              <a:t>500</a:t>
            </a:r>
            <a:r>
              <a:rPr lang="zh-CN" altLang="zh-CN" dirty="0"/>
              <a:t>像素。在这张上传的图片上尽量不加细节图，让主体突出。这样，买家在浏览的时候，你的图片可以脱颖而出。缩略图的最大尺寸为：</a:t>
            </a:r>
            <a:r>
              <a:rPr lang="en-US" altLang="zh-CN" dirty="0"/>
              <a:t>80*80</a:t>
            </a:r>
            <a:r>
              <a:rPr lang="zh-CN" altLang="zh-CN" dirty="0"/>
              <a:t>像素，所以，尽量地占据这个空间</a:t>
            </a:r>
          </a:p>
          <a:p>
            <a:r>
              <a:rPr lang="en-US" altLang="zh-CN" b="1" dirty="0">
                <a:solidFill>
                  <a:srgbClr val="FF0000"/>
                </a:solidFill>
              </a:rPr>
              <a:t>5.</a:t>
            </a:r>
            <a:r>
              <a:rPr lang="zh-CN" altLang="zh-CN" b="1" dirty="0">
                <a:solidFill>
                  <a:srgbClr val="FF0000"/>
                </a:solidFill>
              </a:rPr>
              <a:t>标题的功夫</a:t>
            </a:r>
          </a:p>
          <a:p>
            <a:r>
              <a:rPr lang="zh-CN" altLang="zh-CN" dirty="0"/>
              <a:t>淘宝目前的搜索是针对标题的，所以，如果你的标题里有合适的关键词，那么就会被搜索到。关键词的设定要仔细考虑一下。不妨从买家的角度设想，搜索的习惯是什么样的。把你能想到的关键词尽可能的放到标题里，提高被搜索到的可能性。</a:t>
            </a:r>
          </a:p>
          <a:p>
            <a:endParaRPr lang="zh-CN" altLang="en-US" dirty="0"/>
          </a:p>
        </p:txBody>
      </p:sp>
    </p:spTree>
    <p:extLst>
      <p:ext uri="{BB962C8B-B14F-4D97-AF65-F5344CB8AC3E}">
        <p14:creationId xmlns:p14="http://schemas.microsoft.com/office/powerpoint/2010/main" val="12006882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124744"/>
            <a:ext cx="7408333" cy="5001419"/>
          </a:xfrm>
        </p:spPr>
        <p:txBody>
          <a:bodyPr>
            <a:normAutofit lnSpcReduction="10000"/>
          </a:bodyPr>
          <a:lstStyle/>
          <a:p>
            <a:r>
              <a:rPr lang="en-US" altLang="zh-CN" b="1" dirty="0">
                <a:solidFill>
                  <a:srgbClr val="FF0000"/>
                </a:solidFill>
              </a:rPr>
              <a:t>6.</a:t>
            </a:r>
            <a:r>
              <a:rPr lang="zh-CN" altLang="zh-CN" b="1" dirty="0">
                <a:solidFill>
                  <a:srgbClr val="FF0000"/>
                </a:solidFill>
              </a:rPr>
              <a:t>宝贝描述</a:t>
            </a:r>
          </a:p>
          <a:p>
            <a:r>
              <a:rPr lang="zh-CN" altLang="zh-CN" dirty="0"/>
              <a:t>当买家被你的图片和标题吸引来了，这个时候宝贝描述要开始发挥作用了。尽量提供</a:t>
            </a:r>
            <a:r>
              <a:rPr lang="en-US" altLang="zh-CN" dirty="0"/>
              <a:t>1</a:t>
            </a:r>
            <a:r>
              <a:rPr lang="zh-CN" altLang="zh-CN" dirty="0"/>
              <a:t>－</a:t>
            </a:r>
            <a:r>
              <a:rPr lang="en-US" altLang="zh-CN" dirty="0"/>
              <a:t>2</a:t>
            </a:r>
            <a:r>
              <a:rPr lang="zh-CN" altLang="zh-CN" dirty="0"/>
              <a:t>张图片（根据不同类别的需要可能需要更多）作为细节展示，文字说明详细。买家看不到，摸不到实物，所以，如果卖家能营造一种身临其境的氛围，会对买家的购买，产生促进作用。</a:t>
            </a:r>
          </a:p>
          <a:p>
            <a:r>
              <a:rPr lang="en-US" altLang="zh-CN" b="1" dirty="0">
                <a:solidFill>
                  <a:srgbClr val="FF0000"/>
                </a:solidFill>
              </a:rPr>
              <a:t>7.</a:t>
            </a:r>
            <a:r>
              <a:rPr lang="zh-CN" altLang="zh-CN" b="1" dirty="0">
                <a:solidFill>
                  <a:srgbClr val="FF0000"/>
                </a:solidFill>
              </a:rPr>
              <a:t>营造氛围</a:t>
            </a:r>
          </a:p>
          <a:p>
            <a:r>
              <a:rPr lang="zh-CN" altLang="zh-CN" dirty="0"/>
              <a:t>你卖的东东越高档，就越应该在整体包装和营造氛围上下功夫。并且提供适当的容易产生购买的东东。还记得第一次在北京的东方新天地看到琉璃工坊，惊讶于那份精致和美丽。但是也实在没有闲钱去买那份奢侈，转来转去，发现有卖书的。于是买了一本，于是了解到杨慧珊，和琉璃工坊背后的故事。</a:t>
            </a:r>
          </a:p>
          <a:p>
            <a:endParaRPr lang="zh-CN" altLang="en-US" dirty="0"/>
          </a:p>
        </p:txBody>
      </p:sp>
    </p:spTree>
    <p:extLst>
      <p:ext uri="{BB962C8B-B14F-4D97-AF65-F5344CB8AC3E}">
        <p14:creationId xmlns:p14="http://schemas.microsoft.com/office/powerpoint/2010/main" val="213273230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04864"/>
            <a:ext cx="7408333" cy="3921299"/>
          </a:xfrm>
        </p:spPr>
        <p:txBody>
          <a:bodyPr>
            <a:normAutofit fontScale="92500" lnSpcReduction="10000"/>
          </a:bodyPr>
          <a:lstStyle/>
          <a:p>
            <a:r>
              <a:rPr lang="en-US" altLang="zh-CN" b="1" dirty="0">
                <a:solidFill>
                  <a:srgbClr val="FF0000"/>
                </a:solidFill>
              </a:rPr>
              <a:t>8.</a:t>
            </a:r>
            <a:r>
              <a:rPr lang="zh-CN" altLang="zh-CN" b="1" dirty="0">
                <a:solidFill>
                  <a:srgbClr val="FF0000"/>
                </a:solidFill>
              </a:rPr>
              <a:t>保持一个好的心态</a:t>
            </a:r>
          </a:p>
          <a:p>
            <a:r>
              <a:rPr lang="zh-CN" altLang="zh-CN" dirty="0"/>
              <a:t>做生意不是每天都可以赚钱的，做生意会遇到很多痛苦的事情。不必因为一个人，一件事情影响你的心态。生意不好的时候多看看别人，跳出自己的小圈子，去学习更厉害的那些人。成功的人一定有他们的特质：勤奋，坚持，有远见……得中评，差评的时候不必生气，一定是有自己做得不够好的地方。在开店的最初得过一个差评，当时的确很难受，但是后来想想，觉得这未必是坏事情。那个差评始终都在，也一直都在警示着我们，让我们不断努力，做得更好。世界就是你看它的样子，你开心，你看到的世界也是开心的。像对待朋友一样，和你的买家聊天，做生意的过程会变得轻松和快乐的。</a:t>
            </a:r>
          </a:p>
          <a:p>
            <a:endParaRPr lang="zh-CN" altLang="en-US" dirty="0"/>
          </a:p>
        </p:txBody>
      </p:sp>
    </p:spTree>
    <p:extLst>
      <p:ext uri="{BB962C8B-B14F-4D97-AF65-F5344CB8AC3E}">
        <p14:creationId xmlns:p14="http://schemas.microsoft.com/office/powerpoint/2010/main" val="9599399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en-US" altLang="zh-CN" b="1" dirty="0"/>
              <a:t>5.3.1</a:t>
            </a:r>
            <a:r>
              <a:rPr lang="zh-CN" altLang="zh-CN" b="1" dirty="0"/>
              <a:t>网络拍客赚钱</a:t>
            </a:r>
          </a:p>
          <a:p>
            <a:r>
              <a:rPr lang="zh-CN" altLang="zh-CN" dirty="0"/>
              <a:t>随着视频网站的走红，“拍客”这一新兴职业应运而生。网络拍客，</a:t>
            </a:r>
            <a:r>
              <a:rPr lang="zh-CN" altLang="zh-CN" b="1" dirty="0">
                <a:solidFill>
                  <a:srgbClr val="FF0000"/>
                </a:solidFill>
              </a:rPr>
              <a:t>是指在数码时代和互联网时代下，利用各类相机、手机或</a:t>
            </a:r>
            <a:r>
              <a:rPr lang="en-US" altLang="zh-CN" b="1" dirty="0">
                <a:solidFill>
                  <a:srgbClr val="FF0000"/>
                </a:solidFill>
              </a:rPr>
              <a:t>DV</a:t>
            </a:r>
            <a:r>
              <a:rPr lang="zh-CN" altLang="zh-CN" b="1" dirty="0">
                <a:solidFill>
                  <a:srgbClr val="FF0000"/>
                </a:solidFill>
              </a:rPr>
              <a:t>摄像机等数码设备拍摄的图像或视频，通过计算机编辑处理后，上传网络并免费分享、传播影像的人群。</a:t>
            </a:r>
            <a:r>
              <a:rPr lang="zh-CN" altLang="zh-CN" dirty="0"/>
              <a:t>这类人群，他们不分年龄、不分职业、也不论拍照人使用的工具是有拍照功能的手机还是数码相机，更无需专业技巧，只要有一双善于观察的眼睛，就能随时随地将自己身边发生的点点滴滴用图片形式记录下来，然后通过发送一个彩信或电子邮件，就可以以最快的速度将照片发布到网络上与大家分享。拍客所呈现的主要形式是图文影像和视频影像两种。</a:t>
            </a:r>
          </a:p>
          <a:p>
            <a:endParaRPr lang="zh-CN" altLang="en-US" dirty="0"/>
          </a:p>
        </p:txBody>
      </p:sp>
      <p:sp>
        <p:nvSpPr>
          <p:cNvPr id="3" name="标题 2"/>
          <p:cNvSpPr>
            <a:spLocks noGrp="1"/>
          </p:cNvSpPr>
          <p:nvPr>
            <p:ph type="title"/>
          </p:nvPr>
        </p:nvSpPr>
        <p:spPr/>
        <p:txBody>
          <a:bodyPr>
            <a:normAutofit/>
          </a:bodyPr>
          <a:lstStyle/>
          <a:p>
            <a:r>
              <a:rPr lang="en-US" altLang="zh-CN" b="1" dirty="0"/>
              <a:t>5.4</a:t>
            </a:r>
            <a:r>
              <a:rPr lang="zh-CN" altLang="zh-CN" b="1" dirty="0"/>
              <a:t>网店经营致富故事</a:t>
            </a:r>
            <a:r>
              <a:rPr lang="zh-CN" altLang="zh-CN" b="1" dirty="0" smtClean="0"/>
              <a:t>秀</a:t>
            </a:r>
            <a:endParaRPr lang="zh-CN" altLang="en-US" b="1" dirty="0"/>
          </a:p>
        </p:txBody>
      </p:sp>
    </p:spTree>
    <p:extLst>
      <p:ext uri="{BB962C8B-B14F-4D97-AF65-F5344CB8AC3E}">
        <p14:creationId xmlns:p14="http://schemas.microsoft.com/office/powerpoint/2010/main" val="37081091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b="1" dirty="0">
                <a:solidFill>
                  <a:srgbClr val="FF0000"/>
                </a:solidFill>
              </a:rPr>
              <a:t>微博即微博客（</a:t>
            </a:r>
            <a:r>
              <a:rPr lang="en-US" altLang="zh-CN" b="1" dirty="0" err="1">
                <a:solidFill>
                  <a:srgbClr val="FF0000"/>
                </a:solidFill>
              </a:rPr>
              <a:t>MicroBlog</a:t>
            </a:r>
            <a:r>
              <a:rPr lang="zh-CN" altLang="zh-CN" b="1" dirty="0">
                <a:solidFill>
                  <a:srgbClr val="FF0000"/>
                </a:solidFill>
              </a:rPr>
              <a:t>）的简称，是一个基于用户关系的信息分享、传播以及获取平台，用户可以通过</a:t>
            </a:r>
            <a:r>
              <a:rPr lang="en-US" altLang="zh-CN" b="1" dirty="0">
                <a:solidFill>
                  <a:srgbClr val="FF0000"/>
                </a:solidFill>
              </a:rPr>
              <a:t>WEB</a:t>
            </a:r>
            <a:r>
              <a:rPr lang="zh-CN" altLang="zh-CN" b="1" dirty="0">
                <a:solidFill>
                  <a:srgbClr val="FF0000"/>
                </a:solidFill>
              </a:rPr>
              <a:t>、</a:t>
            </a:r>
            <a:r>
              <a:rPr lang="en-US" altLang="zh-CN" b="1" dirty="0">
                <a:solidFill>
                  <a:srgbClr val="FF0000"/>
                </a:solidFill>
              </a:rPr>
              <a:t>WAP</a:t>
            </a:r>
            <a:r>
              <a:rPr lang="zh-CN" altLang="zh-CN" b="1" dirty="0">
                <a:solidFill>
                  <a:srgbClr val="FF0000"/>
                </a:solidFill>
              </a:rPr>
              <a:t>以及各种客户端组件个人社区，以</a:t>
            </a:r>
            <a:r>
              <a:rPr lang="en-US" altLang="zh-CN" b="1" dirty="0">
                <a:solidFill>
                  <a:srgbClr val="FF0000"/>
                </a:solidFill>
              </a:rPr>
              <a:t>140</a:t>
            </a:r>
            <a:r>
              <a:rPr lang="zh-CN" altLang="zh-CN" b="1" dirty="0">
                <a:solidFill>
                  <a:srgbClr val="FF0000"/>
                </a:solidFill>
              </a:rPr>
              <a:t>字左右的文字更新信息，并实现即时分享。</a:t>
            </a:r>
            <a:r>
              <a:rPr lang="zh-CN" altLang="zh-CN" dirty="0"/>
              <a:t>最早也是最著名的微博是美国的</a:t>
            </a:r>
            <a:r>
              <a:rPr lang="en-US" altLang="zh-CN" dirty="0"/>
              <a:t>twitter</a:t>
            </a:r>
            <a:r>
              <a:rPr lang="zh-CN" altLang="zh-CN" dirty="0"/>
              <a:t>，根据相关公开数据，截至</a:t>
            </a:r>
            <a:r>
              <a:rPr lang="en-US" altLang="zh-CN" dirty="0"/>
              <a:t>2010</a:t>
            </a:r>
            <a:r>
              <a:rPr lang="zh-CN" altLang="zh-CN" dirty="0"/>
              <a:t>年</a:t>
            </a:r>
            <a:r>
              <a:rPr lang="en-US" altLang="zh-CN" dirty="0"/>
              <a:t>1</a:t>
            </a:r>
            <a:r>
              <a:rPr lang="zh-CN" altLang="zh-CN" dirty="0"/>
              <a:t>月份，该产品在全球已经拥有</a:t>
            </a:r>
            <a:r>
              <a:rPr lang="en-US" altLang="zh-CN" dirty="0"/>
              <a:t>7500</a:t>
            </a:r>
            <a:r>
              <a:rPr lang="zh-CN" altLang="zh-CN" dirty="0"/>
              <a:t>万注册用户。</a:t>
            </a:r>
            <a:r>
              <a:rPr lang="en-US" altLang="zh-CN" dirty="0"/>
              <a:t>2009</a:t>
            </a:r>
            <a:r>
              <a:rPr lang="zh-CN" altLang="zh-CN" dirty="0"/>
              <a:t>年</a:t>
            </a:r>
            <a:r>
              <a:rPr lang="en-US" altLang="zh-CN" dirty="0"/>
              <a:t>8</a:t>
            </a:r>
            <a:r>
              <a:rPr lang="zh-CN" altLang="zh-CN" dirty="0"/>
              <a:t>月份中国最大的门户网站新浪网推出“新浪微博”内测版，成为门户网站中第一家提供微博服务的网站，微博正式进入中文上网主流人群视野。</a:t>
            </a:r>
          </a:p>
          <a:p>
            <a:endParaRPr lang="zh-CN" altLang="en-US" dirty="0"/>
          </a:p>
        </p:txBody>
      </p:sp>
      <p:sp>
        <p:nvSpPr>
          <p:cNvPr id="3" name="标题 2"/>
          <p:cNvSpPr>
            <a:spLocks noGrp="1"/>
          </p:cNvSpPr>
          <p:nvPr>
            <p:ph type="title"/>
          </p:nvPr>
        </p:nvSpPr>
        <p:spPr/>
        <p:txBody>
          <a:bodyPr>
            <a:normAutofit/>
          </a:bodyPr>
          <a:lstStyle/>
          <a:p>
            <a:r>
              <a:rPr lang="en-US" altLang="zh-CN" b="1" dirty="0"/>
              <a:t>5.3.2</a:t>
            </a:r>
            <a:r>
              <a:rPr lang="zh-CN" altLang="zh-CN" b="1" dirty="0"/>
              <a:t>微博</a:t>
            </a:r>
            <a:r>
              <a:rPr lang="zh-CN" altLang="zh-CN" b="1" dirty="0" smtClean="0"/>
              <a:t>促销</a:t>
            </a:r>
            <a:endParaRPr lang="zh-CN" altLang="en-US" b="1" dirty="0"/>
          </a:p>
        </p:txBody>
      </p:sp>
    </p:spTree>
    <p:extLst>
      <p:ext uri="{BB962C8B-B14F-4D97-AF65-F5344CB8AC3E}">
        <p14:creationId xmlns:p14="http://schemas.microsoft.com/office/powerpoint/2010/main" val="418465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a:t>网上商品的定价目标不是单一的，它是一个多元的结合体。下面就是一些常用的定价目标：</a:t>
            </a:r>
          </a:p>
          <a:p>
            <a:r>
              <a:rPr lang="en-US" altLang="zh-CN" b="1" dirty="0">
                <a:solidFill>
                  <a:srgbClr val="FFC000"/>
                </a:solidFill>
              </a:rPr>
              <a:t>1</a:t>
            </a:r>
            <a:r>
              <a:rPr lang="zh-CN" altLang="zh-CN" b="1" dirty="0">
                <a:solidFill>
                  <a:srgbClr val="FFC000"/>
                </a:solidFill>
              </a:rPr>
              <a:t>．以获得理性利润为目标。</a:t>
            </a:r>
          </a:p>
          <a:p>
            <a:r>
              <a:rPr lang="en-US" altLang="zh-CN" b="1" dirty="0">
                <a:solidFill>
                  <a:srgbClr val="FFC000"/>
                </a:solidFill>
              </a:rPr>
              <a:t>2</a:t>
            </a:r>
            <a:r>
              <a:rPr lang="zh-CN" altLang="zh-CN" b="1" dirty="0">
                <a:solidFill>
                  <a:srgbClr val="FFC000"/>
                </a:solidFill>
              </a:rPr>
              <a:t>．以获得适当的投资回报率为目标。</a:t>
            </a:r>
          </a:p>
          <a:p>
            <a:r>
              <a:rPr lang="en-US" altLang="zh-CN" b="1" dirty="0">
                <a:solidFill>
                  <a:srgbClr val="FFC000"/>
                </a:solidFill>
              </a:rPr>
              <a:t>3</a:t>
            </a:r>
            <a:r>
              <a:rPr lang="zh-CN" altLang="zh-CN" b="1" dirty="0">
                <a:solidFill>
                  <a:srgbClr val="FFC000"/>
                </a:solidFill>
              </a:rPr>
              <a:t>．以提高或维持市场占有率为目标。</a:t>
            </a:r>
          </a:p>
          <a:p>
            <a:r>
              <a:rPr lang="en-US" altLang="zh-CN" b="1" dirty="0">
                <a:solidFill>
                  <a:srgbClr val="FFC000"/>
                </a:solidFill>
              </a:rPr>
              <a:t>4</a:t>
            </a:r>
            <a:r>
              <a:rPr lang="zh-CN" altLang="zh-CN" b="1" dirty="0">
                <a:solidFill>
                  <a:srgbClr val="FFC000"/>
                </a:solidFill>
              </a:rPr>
              <a:t>．以稳定价格为目标。</a:t>
            </a:r>
          </a:p>
          <a:p>
            <a:r>
              <a:rPr lang="en-US" altLang="zh-CN" b="1" dirty="0">
                <a:solidFill>
                  <a:srgbClr val="FFC000"/>
                </a:solidFill>
              </a:rPr>
              <a:t>5</a:t>
            </a:r>
            <a:r>
              <a:rPr lang="zh-CN" altLang="zh-CN" b="1" dirty="0">
                <a:solidFill>
                  <a:srgbClr val="FFC000"/>
                </a:solidFill>
              </a:rPr>
              <a:t>．以应付或防止竞争为目标。</a:t>
            </a:r>
          </a:p>
          <a:p>
            <a:r>
              <a:rPr lang="en-US" altLang="zh-CN" b="1" dirty="0">
                <a:solidFill>
                  <a:srgbClr val="FFC000"/>
                </a:solidFill>
              </a:rPr>
              <a:t>6</a:t>
            </a:r>
            <a:r>
              <a:rPr lang="zh-CN" altLang="zh-CN" b="1" dirty="0">
                <a:solidFill>
                  <a:srgbClr val="FFC000"/>
                </a:solidFill>
              </a:rPr>
              <a:t>．以树立形象为目标。</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42539680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844824"/>
            <a:ext cx="7408333" cy="4281339"/>
          </a:xfrm>
        </p:spPr>
        <p:txBody>
          <a:bodyPr>
            <a:normAutofit fontScale="85000" lnSpcReduction="10000"/>
          </a:bodyPr>
          <a:lstStyle/>
          <a:p>
            <a:r>
              <a:rPr lang="zh-CN" altLang="zh-CN" b="1" dirty="0">
                <a:solidFill>
                  <a:srgbClr val="FFC000"/>
                </a:solidFill>
              </a:rPr>
              <a:t>秒杀是网上购物竞拍的一种新方式。</a:t>
            </a:r>
            <a:r>
              <a:rPr lang="zh-CN" altLang="zh-CN" dirty="0"/>
              <a:t>所谓“秒杀”，就是</a:t>
            </a:r>
            <a:r>
              <a:rPr lang="zh-CN" altLang="zh-CN" b="1" dirty="0">
                <a:solidFill>
                  <a:srgbClr val="FF0000"/>
                </a:solidFill>
              </a:rPr>
              <a:t>网络卖家发布一些超低价格的商品，所有买家在同一时间网上抢购的一种销售方式。</a:t>
            </a:r>
            <a:r>
              <a:rPr lang="zh-CN" altLang="zh-CN" dirty="0"/>
              <a:t>由于商品价格低廉，往往一上架就被抢购一空，有时只用一秒钟。目前，在淘宝等大型购物网站中，“秒杀店”的发展可谓迅猛，联想、飞利浦、惠普等众多名牌产品也推出“秒杀”，一些价格不菲的电脑只需一元，“秒杀”让网购一族为之疯狂。由此诞生了秒客一族，他们用最少的钱购得高价位的商品，专业的秒客一族也叫“网络杀手”，其工作是帮助雇主“秒杀”到超低商品，从中提成，这对秒客一族来说也是一笔不菲的收入。</a:t>
            </a:r>
          </a:p>
          <a:p>
            <a:r>
              <a:rPr lang="zh-CN" altLang="zh-CN" dirty="0"/>
              <a:t>“网络杀手”小李，现在读大三。小李尝试“秒杀”后，以超低价格买到</a:t>
            </a:r>
            <a:r>
              <a:rPr lang="en-US" altLang="zh-CN" dirty="0"/>
              <a:t>40</a:t>
            </a:r>
            <a:r>
              <a:rPr lang="zh-CN" altLang="zh-CN" dirty="0"/>
              <a:t>多件商品，其中有服装、化妆品、皮包等，最划算的是以</a:t>
            </a:r>
            <a:r>
              <a:rPr lang="en-US" altLang="zh-CN" dirty="0"/>
              <a:t>36</a:t>
            </a:r>
            <a:r>
              <a:rPr lang="zh-CN" altLang="zh-CN" dirty="0"/>
              <a:t>元的价格买到一张从重庆到上海的机票。因很少“失手”，很快有人找到他，要求帮忙“代秒”，并答应给一定费用。</a:t>
            </a:r>
          </a:p>
          <a:p>
            <a:endParaRPr lang="zh-CN" altLang="en-US" dirty="0"/>
          </a:p>
        </p:txBody>
      </p:sp>
      <p:sp>
        <p:nvSpPr>
          <p:cNvPr id="3" name="标题 2"/>
          <p:cNvSpPr>
            <a:spLocks noGrp="1"/>
          </p:cNvSpPr>
          <p:nvPr>
            <p:ph type="title"/>
          </p:nvPr>
        </p:nvSpPr>
        <p:spPr/>
        <p:txBody>
          <a:bodyPr>
            <a:normAutofit/>
          </a:bodyPr>
          <a:lstStyle/>
          <a:p>
            <a:r>
              <a:rPr lang="en-US" altLang="zh-CN" b="1" dirty="0"/>
              <a:t>5.3.3</a:t>
            </a:r>
            <a:r>
              <a:rPr lang="zh-CN" altLang="zh-CN" b="1" dirty="0"/>
              <a:t>秒客</a:t>
            </a:r>
            <a:r>
              <a:rPr lang="zh-CN" altLang="zh-CN" b="1" dirty="0" smtClean="0"/>
              <a:t>赚钱</a:t>
            </a:r>
            <a:endParaRPr lang="zh-CN" altLang="en-US" b="1" dirty="0"/>
          </a:p>
        </p:txBody>
      </p:sp>
    </p:spTree>
    <p:extLst>
      <p:ext uri="{BB962C8B-B14F-4D97-AF65-F5344CB8AC3E}">
        <p14:creationId xmlns:p14="http://schemas.microsoft.com/office/powerpoint/2010/main" val="96843316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772816"/>
            <a:ext cx="7408333" cy="4353347"/>
          </a:xfrm>
        </p:spPr>
        <p:txBody>
          <a:bodyPr>
            <a:normAutofit fontScale="92500" lnSpcReduction="10000"/>
          </a:bodyPr>
          <a:lstStyle/>
          <a:p>
            <a:r>
              <a:rPr lang="zh-CN" altLang="zh-CN" dirty="0"/>
              <a:t>所谓网上卖点子，就是</a:t>
            </a:r>
            <a:r>
              <a:rPr lang="zh-CN" altLang="zh-CN" b="1" dirty="0">
                <a:solidFill>
                  <a:srgbClr val="FF0000"/>
                </a:solidFill>
              </a:rPr>
              <a:t>在网上向企业或公司提供有明显经济价值的信息和建议，根据所产生的经济效益获相应的酬金</a:t>
            </a:r>
            <a:r>
              <a:rPr lang="zh-CN" altLang="zh-CN" b="1" dirty="0" smtClean="0">
                <a:solidFill>
                  <a:srgbClr val="FF0000"/>
                </a:solidFill>
              </a:rPr>
              <a:t>。</a:t>
            </a:r>
            <a:endParaRPr lang="en-US" altLang="zh-CN" b="1" dirty="0" smtClean="0">
              <a:solidFill>
                <a:srgbClr val="FF0000"/>
              </a:solidFill>
            </a:endParaRPr>
          </a:p>
          <a:p>
            <a:r>
              <a:rPr lang="zh-CN" altLang="zh-CN" dirty="0"/>
              <a:t>卖点子关键是</a:t>
            </a:r>
            <a:r>
              <a:rPr lang="zh-CN" altLang="zh-CN" b="1" dirty="0">
                <a:solidFill>
                  <a:srgbClr val="FFC000"/>
                </a:solidFill>
              </a:rPr>
              <a:t>点子要准</a:t>
            </a:r>
            <a:r>
              <a:rPr lang="zh-CN" altLang="zh-CN" dirty="0"/>
              <a:t>，提出的点子要具有很强的科学性、系统性和实用性，才能产生明显的收益。为此，从事这个行业要认真收集决策咨询背景材料，提出点子前需先进行周密的市场调查和准确的企业诊断，点子被采纳后还要随时观察市场行情，及时把信息反馈给企业。点子行业刚刚出现，就引起了社会的普遍关注，不少企业纷纷出钱购买好“点子”，这一行业火着呢！随着市场经济的发展，企业与市场的联系更加紧密。从“点子”行业火起来的事实不难看出，当第三产业向纵深化发展时，为企业提供社会化服务，是大有可为的。</a:t>
            </a:r>
          </a:p>
          <a:p>
            <a:endParaRPr lang="zh-CN" altLang="zh-CN" b="1" dirty="0">
              <a:solidFill>
                <a:srgbClr val="FF0000"/>
              </a:solidFill>
            </a:endParaRPr>
          </a:p>
          <a:p>
            <a:endParaRPr lang="zh-CN" altLang="en-US" dirty="0"/>
          </a:p>
        </p:txBody>
      </p:sp>
      <p:sp>
        <p:nvSpPr>
          <p:cNvPr id="3" name="标题 2"/>
          <p:cNvSpPr>
            <a:spLocks noGrp="1"/>
          </p:cNvSpPr>
          <p:nvPr>
            <p:ph type="title"/>
          </p:nvPr>
        </p:nvSpPr>
        <p:spPr/>
        <p:txBody>
          <a:bodyPr>
            <a:normAutofit/>
          </a:bodyPr>
          <a:lstStyle/>
          <a:p>
            <a:r>
              <a:rPr lang="en-US" altLang="zh-CN" b="1" dirty="0"/>
              <a:t>5.3.4</a:t>
            </a:r>
            <a:r>
              <a:rPr lang="zh-CN" altLang="zh-CN" b="1" dirty="0"/>
              <a:t>卖点</a:t>
            </a:r>
            <a:r>
              <a:rPr lang="zh-CN" altLang="zh-CN" b="1" dirty="0" smtClean="0"/>
              <a:t>子</a:t>
            </a:r>
            <a:endParaRPr lang="zh-CN" altLang="en-US" b="1" dirty="0"/>
          </a:p>
        </p:txBody>
      </p:sp>
    </p:spTree>
    <p:extLst>
      <p:ext uri="{BB962C8B-B14F-4D97-AF65-F5344CB8AC3E}">
        <p14:creationId xmlns:p14="http://schemas.microsoft.com/office/powerpoint/2010/main" val="12810372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628800"/>
            <a:ext cx="7408333" cy="4497363"/>
          </a:xfrm>
        </p:spPr>
        <p:txBody>
          <a:bodyPr>
            <a:normAutofit fontScale="92500" lnSpcReduction="20000"/>
          </a:bodyPr>
          <a:lstStyle/>
          <a:p>
            <a:r>
              <a:rPr lang="zh-CN" altLang="zh-CN" dirty="0"/>
              <a:t>谈起</a:t>
            </a:r>
            <a:r>
              <a:rPr lang="en-US" altLang="zh-CN" dirty="0"/>
              <a:t>Facebook</a:t>
            </a:r>
            <a:r>
              <a:rPr lang="zh-CN" altLang="zh-CN" dirty="0"/>
              <a:t>，互联网圈子里面的人应该对其都不陌生，但很多的朋友也只是有所耳闻却未曾亲见，这是一个源自美国哈弗大学校园内的一个网站。</a:t>
            </a:r>
            <a:r>
              <a:rPr lang="en-US" altLang="zh-CN" dirty="0"/>
              <a:t>Facebook</a:t>
            </a:r>
            <a:r>
              <a:rPr lang="zh-CN" altLang="zh-CN" dirty="0"/>
              <a:t>（非官方中文名称：脸书、面书或非试不可、非死不可）是一个社交网络服务网站，于</a:t>
            </a:r>
            <a:r>
              <a:rPr lang="en-US" altLang="zh-CN" dirty="0"/>
              <a:t>2004</a:t>
            </a:r>
            <a:r>
              <a:rPr lang="zh-CN" altLang="zh-CN" dirty="0"/>
              <a:t>年</a:t>
            </a:r>
            <a:r>
              <a:rPr lang="en-US" altLang="zh-CN" dirty="0"/>
              <a:t>2</a:t>
            </a:r>
            <a:r>
              <a:rPr lang="zh-CN" altLang="zh-CN" dirty="0"/>
              <a:t>月</a:t>
            </a:r>
            <a:r>
              <a:rPr lang="en-US" altLang="zh-CN" dirty="0"/>
              <a:t>4</a:t>
            </a:r>
            <a:r>
              <a:rPr lang="zh-CN" altLang="zh-CN" dirty="0"/>
              <a:t>日上线。从</a:t>
            </a:r>
            <a:r>
              <a:rPr lang="en-US" altLang="zh-CN" dirty="0"/>
              <a:t>2006</a:t>
            </a:r>
            <a:r>
              <a:rPr lang="zh-CN" altLang="zh-CN" dirty="0"/>
              <a:t>年</a:t>
            </a:r>
            <a:r>
              <a:rPr lang="en-US" altLang="zh-CN" dirty="0"/>
              <a:t>9</a:t>
            </a:r>
            <a:r>
              <a:rPr lang="zh-CN" altLang="zh-CN" dirty="0"/>
              <a:t>月到</a:t>
            </a:r>
            <a:r>
              <a:rPr lang="en-US" altLang="zh-CN" dirty="0"/>
              <a:t>2007</a:t>
            </a:r>
            <a:r>
              <a:rPr lang="zh-CN" altLang="zh-CN" dirty="0"/>
              <a:t>年</a:t>
            </a:r>
            <a:r>
              <a:rPr lang="en-US" altLang="zh-CN" dirty="0"/>
              <a:t>9</a:t>
            </a:r>
            <a:r>
              <a:rPr lang="zh-CN" altLang="zh-CN" dirty="0"/>
              <a:t>月间，该网站在全美网站中的排名由第</a:t>
            </a:r>
            <a:r>
              <a:rPr lang="en-US" altLang="zh-CN" dirty="0"/>
              <a:t>60</a:t>
            </a:r>
            <a:r>
              <a:rPr lang="zh-CN" altLang="zh-CN" dirty="0"/>
              <a:t>名上升至第七名。同时</a:t>
            </a:r>
            <a:r>
              <a:rPr lang="en-US" altLang="zh-CN" dirty="0"/>
              <a:t>Facebook</a:t>
            </a:r>
            <a:r>
              <a:rPr lang="zh-CN" altLang="zh-CN" dirty="0"/>
              <a:t>是美国排名第一的照片分享站点，每天上载八百五十万张照片。据报道，</a:t>
            </a:r>
            <a:r>
              <a:rPr lang="en-US" altLang="zh-CN" dirty="0" err="1"/>
              <a:t>Faxebook</a:t>
            </a:r>
            <a:r>
              <a:rPr lang="zh-CN" altLang="zh-CN" dirty="0"/>
              <a:t>首席执行官马克·扎克伯格（</a:t>
            </a:r>
            <a:r>
              <a:rPr lang="en-US" altLang="zh-CN" dirty="0"/>
              <a:t>Mark </a:t>
            </a:r>
            <a:r>
              <a:rPr lang="en-US" altLang="zh-CN" dirty="0" err="1"/>
              <a:t>Zuckerberg</a:t>
            </a:r>
            <a:r>
              <a:rPr lang="zh-CN" altLang="zh-CN" dirty="0"/>
              <a:t>）</a:t>
            </a:r>
            <a:r>
              <a:rPr lang="en-US" altLang="zh-CN" dirty="0"/>
              <a:t>6</a:t>
            </a:r>
            <a:r>
              <a:rPr lang="zh-CN" altLang="zh-CN" dirty="0"/>
              <a:t>月</a:t>
            </a:r>
            <a:r>
              <a:rPr lang="en-US" altLang="zh-CN" dirty="0"/>
              <a:t>25</a:t>
            </a:r>
            <a:r>
              <a:rPr lang="zh-CN" altLang="zh-CN" dirty="0"/>
              <a:t>日在法国表示，</a:t>
            </a:r>
            <a:r>
              <a:rPr lang="en-US" altLang="zh-CN" dirty="0"/>
              <a:t>Facebook</a:t>
            </a:r>
            <a:r>
              <a:rPr lang="zh-CN" altLang="zh-CN" dirty="0"/>
              <a:t>的活跃用户数量将在明年某个时候达到</a:t>
            </a:r>
            <a:r>
              <a:rPr lang="en-US" altLang="zh-CN" dirty="0"/>
              <a:t>10</a:t>
            </a:r>
            <a:r>
              <a:rPr lang="zh-CN" altLang="zh-CN" dirty="0"/>
              <a:t>亿人。这就是</a:t>
            </a:r>
            <a:r>
              <a:rPr lang="en-US" altLang="zh-CN" dirty="0"/>
              <a:t>Facebook</a:t>
            </a:r>
            <a:r>
              <a:rPr lang="zh-CN" altLang="zh-CN" dirty="0"/>
              <a:t>，由一个出生于</a:t>
            </a:r>
            <a:r>
              <a:rPr lang="en-US" altLang="zh-CN" dirty="0"/>
              <a:t>1984</a:t>
            </a:r>
            <a:r>
              <a:rPr lang="zh-CN" altLang="zh-CN" dirty="0"/>
              <a:t>年的美国小伙打造的网络社交帝国，它改变了许多人的生活方式，也创造了互联网企业发展的一个传说，更是直接的影响了这一代人，比如寻找和联络好友，比如传递和获取信息，甚至比如美国总统竞选以及某某国家的政治动乱都与</a:t>
            </a:r>
            <a:r>
              <a:rPr lang="en-US" altLang="zh-CN" dirty="0"/>
              <a:t>Facebook</a:t>
            </a:r>
            <a:r>
              <a:rPr lang="zh-CN" altLang="zh-CN" dirty="0"/>
              <a:t>扯上了直接的关系。</a:t>
            </a:r>
          </a:p>
          <a:p>
            <a:endParaRPr lang="zh-CN" altLang="en-US" dirty="0"/>
          </a:p>
        </p:txBody>
      </p:sp>
      <p:sp>
        <p:nvSpPr>
          <p:cNvPr id="3" name="标题 2"/>
          <p:cNvSpPr>
            <a:spLocks noGrp="1"/>
          </p:cNvSpPr>
          <p:nvPr>
            <p:ph type="title"/>
          </p:nvPr>
        </p:nvSpPr>
        <p:spPr/>
        <p:txBody>
          <a:bodyPr>
            <a:normAutofit/>
          </a:bodyPr>
          <a:lstStyle/>
          <a:p>
            <a:r>
              <a:rPr lang="en-US" altLang="zh-CN" b="1" dirty="0"/>
              <a:t>5.3.5 Facebook</a:t>
            </a:r>
            <a:r>
              <a:rPr lang="zh-CN" altLang="zh-CN" b="1" dirty="0"/>
              <a:t>的</a:t>
            </a:r>
            <a:r>
              <a:rPr lang="zh-CN" altLang="zh-CN" b="1" dirty="0" smtClean="0"/>
              <a:t>成功</a:t>
            </a:r>
            <a:endParaRPr lang="zh-CN" altLang="en-US" b="1" dirty="0"/>
          </a:p>
        </p:txBody>
      </p:sp>
    </p:spTree>
    <p:extLst>
      <p:ext uri="{BB962C8B-B14F-4D97-AF65-F5344CB8AC3E}">
        <p14:creationId xmlns:p14="http://schemas.microsoft.com/office/powerpoint/2010/main" val="56658557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32856"/>
            <a:ext cx="7408333" cy="3993307"/>
          </a:xfrm>
        </p:spPr>
        <p:txBody>
          <a:bodyPr>
            <a:normAutofit fontScale="92500"/>
          </a:bodyPr>
          <a:lstStyle/>
          <a:p>
            <a:r>
              <a:rPr lang="en-US" altLang="zh-CN" dirty="0"/>
              <a:t>Facebook</a:t>
            </a:r>
            <a:r>
              <a:rPr lang="zh-CN" altLang="zh-CN" dirty="0"/>
              <a:t>模式又可以称为</a:t>
            </a:r>
            <a:r>
              <a:rPr lang="en-US" altLang="zh-CN" dirty="0"/>
              <a:t>SNS</a:t>
            </a:r>
            <a:r>
              <a:rPr lang="zh-CN" altLang="zh-CN" dirty="0"/>
              <a:t>模式（全称</a:t>
            </a:r>
            <a:r>
              <a:rPr lang="en-US" altLang="zh-CN" dirty="0"/>
              <a:t>Social Networking Services</a:t>
            </a:r>
            <a:r>
              <a:rPr lang="zh-CN" altLang="zh-CN" dirty="0"/>
              <a:t>），即</a:t>
            </a:r>
            <a:r>
              <a:rPr lang="zh-CN" altLang="zh-CN" b="1" dirty="0">
                <a:solidFill>
                  <a:srgbClr val="FFC000"/>
                </a:solidFill>
              </a:rPr>
              <a:t>社会性网络服务，旨在帮助人们建立社会性网络的互联网应用服务</a:t>
            </a:r>
            <a:r>
              <a:rPr lang="zh-CN" altLang="zh-CN" dirty="0"/>
              <a:t>，简单的说，也就是建立一个网络社交服务平台，国内的人人网、开心网、</a:t>
            </a:r>
            <a:r>
              <a:rPr lang="en-US" altLang="zh-CN" dirty="0"/>
              <a:t>51.com</a:t>
            </a:r>
            <a:r>
              <a:rPr lang="zh-CN" altLang="zh-CN" dirty="0"/>
              <a:t>、天际网都属于此类。用户在这样</a:t>
            </a:r>
            <a:r>
              <a:rPr lang="en-US" altLang="zh-CN" dirty="0"/>
              <a:t>Facebook</a:t>
            </a:r>
            <a:r>
              <a:rPr lang="zh-CN" altLang="zh-CN" dirty="0"/>
              <a:t>这个平台上，可以创建属于自己的一个专区，并可以在里面分享自己的照片、个人兴趣以及生活点滴，可以寻找、联络身边的好友并且互动，可以畅玩各种网络游戏，可以体验无数开发商提供的各种应用和服务，你甚至还可以进行在线交易，关键是：这里面的一切基本上都是真实的，并且这里面的一切基本上都是免费的。</a:t>
            </a:r>
          </a:p>
          <a:p>
            <a:endParaRPr lang="zh-CN" altLang="en-US" dirty="0"/>
          </a:p>
        </p:txBody>
      </p:sp>
    </p:spTree>
    <p:extLst>
      <p:ext uri="{BB962C8B-B14F-4D97-AF65-F5344CB8AC3E}">
        <p14:creationId xmlns:p14="http://schemas.microsoft.com/office/powerpoint/2010/main" val="16108372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a:t>我爱打折网（</a:t>
            </a:r>
            <a:r>
              <a:rPr lang="en-US" altLang="zh-CN" dirty="0"/>
              <a:t>55bbs</a:t>
            </a:r>
            <a:r>
              <a:rPr lang="zh-CN" altLang="zh-CN" dirty="0"/>
              <a:t>）成立于</a:t>
            </a:r>
            <a:r>
              <a:rPr lang="en-US" altLang="zh-CN" dirty="0"/>
              <a:t>2004</a:t>
            </a:r>
            <a:r>
              <a:rPr lang="zh-CN" altLang="zh-CN" dirty="0"/>
              <a:t>年</a:t>
            </a:r>
            <a:r>
              <a:rPr lang="en-US" altLang="zh-CN" dirty="0"/>
              <a:t>5</a:t>
            </a:r>
            <a:r>
              <a:rPr lang="zh-CN" altLang="zh-CN" dirty="0"/>
              <a:t>月，最初主要为北京地区的白领提供一个购物打折交流和共享信息平台，其后触角伸至广州及上海。我爱打折网涵盖了购物、美食、丽人、婚嫁、旅游等一切跟生活消费有关的内容，通过消费资讯、消费体验和消费经验的共享与交流，致力于为用户的消费生活提供更好的参与与指引。“我爱打折网”提倡打折只是一种精神，提倡人人共享的理念，网站拥有注册会员</a:t>
            </a:r>
            <a:r>
              <a:rPr lang="en-US" altLang="zh-CN" dirty="0"/>
              <a:t>150</a:t>
            </a:r>
            <a:r>
              <a:rPr lang="zh-CN" altLang="zh-CN" dirty="0"/>
              <a:t>多万名，用户访问群基本为年龄在</a:t>
            </a:r>
            <a:r>
              <a:rPr lang="en-US" altLang="zh-CN" dirty="0"/>
              <a:t>20</a:t>
            </a:r>
            <a:r>
              <a:rPr lang="zh-CN" altLang="zh-CN" dirty="0"/>
              <a:t>—</a:t>
            </a:r>
            <a:r>
              <a:rPr lang="en-US" altLang="zh-CN" dirty="0"/>
              <a:t>40</a:t>
            </a:r>
            <a:r>
              <a:rPr lang="zh-CN" altLang="zh-CN" dirty="0"/>
              <a:t>岁，收入稳定的年轻消费者。</a:t>
            </a:r>
          </a:p>
          <a:p>
            <a:endParaRPr lang="zh-CN" altLang="en-US" dirty="0"/>
          </a:p>
        </p:txBody>
      </p:sp>
      <p:sp>
        <p:nvSpPr>
          <p:cNvPr id="3" name="标题 2"/>
          <p:cNvSpPr>
            <a:spLocks noGrp="1"/>
          </p:cNvSpPr>
          <p:nvPr>
            <p:ph type="title"/>
          </p:nvPr>
        </p:nvSpPr>
        <p:spPr/>
        <p:txBody>
          <a:bodyPr>
            <a:normAutofit fontScale="90000"/>
          </a:bodyPr>
          <a:lstStyle/>
          <a:p>
            <a:r>
              <a:rPr lang="zh-CN" altLang="zh-CN" b="1" dirty="0"/>
              <a:t>我爱打折网（</a:t>
            </a:r>
            <a:r>
              <a:rPr lang="en-US" altLang="zh-CN" b="1" dirty="0"/>
              <a:t>http://www.55bbs.com</a:t>
            </a:r>
            <a:r>
              <a:rPr lang="en-US" altLang="zh-CN" b="1" dirty="0" smtClean="0"/>
              <a:t>/</a:t>
            </a:r>
            <a:r>
              <a:rPr lang="zh-CN" altLang="zh-CN" b="1" dirty="0" smtClean="0"/>
              <a:t>）</a:t>
            </a:r>
            <a:endParaRPr lang="zh-CN" altLang="en-US" dirty="0"/>
          </a:p>
        </p:txBody>
      </p:sp>
    </p:spTree>
    <p:extLst>
      <p:ext uri="{BB962C8B-B14F-4D97-AF65-F5344CB8AC3E}">
        <p14:creationId xmlns:p14="http://schemas.microsoft.com/office/powerpoint/2010/main" val="12366629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我爱打折网于</a:t>
            </a:r>
            <a:r>
              <a:rPr lang="en-US" altLang="zh-CN" dirty="0"/>
              <a:t>2004</a:t>
            </a:r>
            <a:r>
              <a:rPr lang="zh-CN" altLang="zh-CN" dirty="0"/>
              <a:t>年</a:t>
            </a:r>
            <a:r>
              <a:rPr lang="en-US" altLang="zh-CN" dirty="0"/>
              <a:t>5</a:t>
            </a:r>
            <a:r>
              <a:rPr lang="zh-CN" altLang="zh-CN" dirty="0"/>
              <a:t>月开始正式运行，</a:t>
            </a:r>
            <a:r>
              <a:rPr lang="zh-CN" altLang="zh-CN" b="1" dirty="0">
                <a:solidFill>
                  <a:srgbClr val="FF0000"/>
                </a:solidFill>
              </a:rPr>
              <a:t>它抓住了社会上一个不小的群体—喜欢打折消费的群体，以群体的需要为出发点，以公共论坛为主体形式所建立的网站</a:t>
            </a:r>
            <a:r>
              <a:rPr lang="zh-CN" altLang="zh-CN" dirty="0"/>
              <a:t>。该网站从一个投资</a:t>
            </a:r>
            <a:r>
              <a:rPr lang="en-US" altLang="zh-CN" dirty="0"/>
              <a:t>20</a:t>
            </a:r>
            <a:r>
              <a:rPr lang="zh-CN" altLang="zh-CN" dirty="0"/>
              <a:t>多万的不知名网站，到现在仅仅</a:t>
            </a:r>
            <a:r>
              <a:rPr lang="en-US" altLang="zh-CN" dirty="0"/>
              <a:t>3</a:t>
            </a:r>
            <a:r>
              <a:rPr lang="zh-CN" altLang="zh-CN" dirty="0"/>
              <a:t>年多的时间，已经成为世界排名第</a:t>
            </a:r>
            <a:r>
              <a:rPr lang="en-US" altLang="zh-CN" dirty="0"/>
              <a:t>2780</a:t>
            </a:r>
            <a:r>
              <a:rPr lang="zh-CN" altLang="zh-CN" dirty="0"/>
              <a:t>（</a:t>
            </a:r>
            <a:r>
              <a:rPr lang="en-US" altLang="zh-CN" dirty="0"/>
              <a:t>2007-12-18</a:t>
            </a:r>
            <a:r>
              <a:rPr lang="zh-CN" altLang="zh-CN" dirty="0"/>
              <a:t>在</a:t>
            </a:r>
            <a:r>
              <a:rPr lang="en-US" altLang="zh-CN" dirty="0" err="1"/>
              <a:t>Alexa</a:t>
            </a:r>
            <a:r>
              <a:rPr lang="zh-CN" altLang="zh-CN" dirty="0"/>
              <a:t>上综合排名），国内排名第</a:t>
            </a:r>
            <a:r>
              <a:rPr lang="en-US" altLang="zh-CN" dirty="0"/>
              <a:t>22</a:t>
            </a:r>
            <a:r>
              <a:rPr lang="zh-CN" altLang="zh-CN" dirty="0"/>
              <a:t>（</a:t>
            </a:r>
            <a:r>
              <a:rPr lang="en-US" altLang="zh-CN" dirty="0"/>
              <a:t>2007</a:t>
            </a:r>
            <a:r>
              <a:rPr lang="zh-CN" altLang="zh-CN" dirty="0"/>
              <a:t>年</a:t>
            </a:r>
            <a:r>
              <a:rPr lang="en-US" altLang="zh-CN" dirty="0"/>
              <a:t>12</a:t>
            </a:r>
            <a:r>
              <a:rPr lang="zh-CN" altLang="zh-CN" dirty="0"/>
              <a:t>月</a:t>
            </a:r>
            <a:r>
              <a:rPr lang="en-US" altLang="zh-CN" dirty="0"/>
              <a:t>18</a:t>
            </a:r>
            <a:r>
              <a:rPr lang="zh-CN" altLang="zh-CN" dirty="0"/>
              <a:t>日发布的“全球中文电子商务网站百强榜”排名）的网站，资产逾千万。可以说，这不能不说是特定时期的一个消费娱乐类网站的神话。</a:t>
            </a:r>
          </a:p>
          <a:p>
            <a:endParaRPr lang="zh-CN" altLang="en-US" dirty="0"/>
          </a:p>
        </p:txBody>
      </p:sp>
    </p:spTree>
    <p:extLst>
      <p:ext uri="{BB962C8B-B14F-4D97-AF65-F5344CB8AC3E}">
        <p14:creationId xmlns:p14="http://schemas.microsoft.com/office/powerpoint/2010/main" val="51363707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764704"/>
            <a:ext cx="7408333" cy="5361459"/>
          </a:xfrm>
        </p:spPr>
        <p:txBody>
          <a:bodyPr>
            <a:normAutofit fontScale="92500" lnSpcReduction="20000"/>
          </a:bodyPr>
          <a:lstStyle/>
          <a:p>
            <a:r>
              <a:rPr lang="zh-CN" altLang="zh-CN" b="1" dirty="0"/>
              <a:t>我爱打折网能取得如此大的成功，</a:t>
            </a:r>
            <a:r>
              <a:rPr lang="zh-CN" altLang="zh-CN" b="1" dirty="0">
                <a:solidFill>
                  <a:srgbClr val="FF0000"/>
                </a:solidFill>
              </a:rPr>
              <a:t>一是网站的定位与生活息息相关，面向大众群体，并采用会员体验分享。</a:t>
            </a:r>
            <a:r>
              <a:rPr lang="zh-CN" altLang="zh-CN" b="1" dirty="0"/>
              <a:t>例如：会员去到商家进行消费体验时，会详细记录下各种商家环境、产品、特色等。然后在</a:t>
            </a:r>
            <a:r>
              <a:rPr lang="en-US" altLang="zh-CN" b="1" dirty="0"/>
              <a:t>55bbs</a:t>
            </a:r>
            <a:r>
              <a:rPr lang="zh-CN" altLang="zh-CN" b="1" dirty="0"/>
              <a:t>上的相应版块发主题帖进行宣传推广，使会员可以直观的感受到商家的特色和魅力，用生动而有说服力的语言来引导会员到商家跟风消费，形成很好的口碑传播；</a:t>
            </a:r>
            <a:r>
              <a:rPr lang="zh-CN" altLang="zh-CN" b="1" dirty="0">
                <a:solidFill>
                  <a:srgbClr val="FF0000"/>
                </a:solidFill>
              </a:rPr>
              <a:t>二是网站为商家和消费者搭建了一个信息平台，在此平台上，商家可以较低的费用为自己进行广告宣传，及时发布自己的促销优惠信息。</a:t>
            </a:r>
            <a:r>
              <a:rPr lang="zh-CN" altLang="zh-CN" b="1" dirty="0"/>
              <a:t>这与阿里巴巴、易趣等商务网络平台有异曲同工之妙，所不同的是，阿里巴巴与易趣是完全自助式的，网站只提供平台，商家的包装与宣传完全由商家自己做，而“我爱打折网”则为还不具备网络条件或者还没有开展网络营销的商家提供了有偿包装营销活动，这一方面成为该网主要的赢利手段，另一方面，通过该网站的信息整合，大大解决了信息不对称的问题，为消费者带来了更大的消费乐趣。其所建立的特色数据库，成为该网站的价值核心，可以说，这么做是非常人性化的，它满足了不同消费者的需要。</a:t>
            </a:r>
          </a:p>
          <a:p>
            <a:endParaRPr lang="zh-CN" altLang="en-US" dirty="0"/>
          </a:p>
        </p:txBody>
      </p:sp>
    </p:spTree>
    <p:extLst>
      <p:ext uri="{BB962C8B-B14F-4D97-AF65-F5344CB8AC3E}">
        <p14:creationId xmlns:p14="http://schemas.microsoft.com/office/powerpoint/2010/main" val="365912915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凡客诚品，现在已经是大家耳熟能详的品牌了。创始人陈年在</a:t>
            </a:r>
            <a:r>
              <a:rPr lang="en-US" altLang="zh-CN" dirty="0"/>
              <a:t>2007</a:t>
            </a:r>
            <a:r>
              <a:rPr lang="zh-CN" altLang="zh-CN" dirty="0"/>
              <a:t>年</a:t>
            </a:r>
            <a:r>
              <a:rPr lang="en-US" altLang="zh-CN" dirty="0"/>
              <a:t>10</a:t>
            </a:r>
            <a:r>
              <a:rPr lang="zh-CN" altLang="zh-CN" dirty="0"/>
              <a:t>月，选择自有品牌网上销售的商业模式，发布</a:t>
            </a:r>
            <a:r>
              <a:rPr lang="en-US" altLang="zh-CN" dirty="0"/>
              <a:t>VANCL</a:t>
            </a:r>
            <a:r>
              <a:rPr lang="zh-CN" altLang="zh-CN" dirty="0"/>
              <a:t>凡客诚品。短短两三年时间，凡客诚品的广告遍布互联网，服装的质量和服务也是被人夸口称赞，品牌在年轻群体中影响巨大。目前，凡客诚品已跻身中国网上</a:t>
            </a:r>
            <a:r>
              <a:rPr lang="en-US" altLang="zh-CN" dirty="0"/>
              <a:t>B2C</a:t>
            </a:r>
            <a:r>
              <a:rPr lang="zh-CN" altLang="zh-CN" dirty="0"/>
              <a:t>领域收入规模前四位。其所取得的成绩，不但被视为电子商务行业的一个创新，更被传统服装业称为奇迹。</a:t>
            </a:r>
          </a:p>
          <a:p>
            <a:endParaRPr lang="zh-CN" altLang="en-US" dirty="0"/>
          </a:p>
        </p:txBody>
      </p:sp>
      <p:sp>
        <p:nvSpPr>
          <p:cNvPr id="3" name="标题 2"/>
          <p:cNvSpPr>
            <a:spLocks noGrp="1"/>
          </p:cNvSpPr>
          <p:nvPr>
            <p:ph type="title"/>
          </p:nvPr>
        </p:nvSpPr>
        <p:spPr/>
        <p:txBody>
          <a:bodyPr>
            <a:normAutofit fontScale="90000"/>
          </a:bodyPr>
          <a:lstStyle/>
          <a:p>
            <a:r>
              <a:rPr lang="en-US" altLang="zh-CN" b="1" dirty="0"/>
              <a:t>5.3.7</a:t>
            </a:r>
            <a:r>
              <a:rPr lang="zh-CN" altLang="zh-CN" b="1" dirty="0"/>
              <a:t>凡客诚品（</a:t>
            </a:r>
            <a:r>
              <a:rPr lang="en-US" altLang="zh-CN" b="1" dirty="0"/>
              <a:t>http://www.vancl.com/</a:t>
            </a:r>
            <a:r>
              <a:rPr lang="zh-CN" altLang="zh-CN" b="1" dirty="0" smtClean="0"/>
              <a:t>）</a:t>
            </a:r>
            <a:endParaRPr lang="zh-CN" altLang="en-US" b="1" dirty="0"/>
          </a:p>
        </p:txBody>
      </p:sp>
    </p:spTree>
    <p:extLst>
      <p:ext uri="{BB962C8B-B14F-4D97-AF65-F5344CB8AC3E}">
        <p14:creationId xmlns:p14="http://schemas.microsoft.com/office/powerpoint/2010/main" val="41668683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“凡客诚品”如何能够快速成功的呢？几点分析</a:t>
            </a:r>
          </a:p>
          <a:p>
            <a:r>
              <a:rPr lang="en-US" altLang="zh-CN" b="1" dirty="0">
                <a:solidFill>
                  <a:srgbClr val="FFC000"/>
                </a:solidFill>
              </a:rPr>
              <a:t>1</a:t>
            </a:r>
            <a:r>
              <a:rPr lang="zh-CN" altLang="zh-CN" b="1" dirty="0">
                <a:solidFill>
                  <a:srgbClr val="FFC000"/>
                </a:solidFill>
              </a:rPr>
              <a:t>）使用联盟策略</a:t>
            </a:r>
          </a:p>
          <a:p>
            <a:r>
              <a:rPr lang="en-US" altLang="zh-CN" b="1" dirty="0">
                <a:solidFill>
                  <a:srgbClr val="FFC000"/>
                </a:solidFill>
              </a:rPr>
              <a:t>2</a:t>
            </a:r>
            <a:r>
              <a:rPr lang="zh-CN" altLang="zh-CN" b="1" dirty="0">
                <a:solidFill>
                  <a:srgbClr val="FFC000"/>
                </a:solidFill>
              </a:rPr>
              <a:t>）</a:t>
            </a:r>
            <a:r>
              <a:rPr lang="zh-CN" altLang="zh-CN" b="1" dirty="0" smtClean="0">
                <a:solidFill>
                  <a:srgbClr val="FFC000"/>
                </a:solidFill>
              </a:rPr>
              <a:t>注重</a:t>
            </a:r>
            <a:r>
              <a:rPr lang="zh-CN" altLang="zh-CN" b="1" dirty="0">
                <a:solidFill>
                  <a:srgbClr val="FFC000"/>
                </a:solidFill>
              </a:rPr>
              <a:t>用户体验，做好称心服务</a:t>
            </a:r>
            <a:r>
              <a:rPr lang="zh-CN" altLang="zh-CN" b="1" dirty="0" smtClean="0">
                <a:solidFill>
                  <a:srgbClr val="FFC000"/>
                </a:solidFill>
              </a:rPr>
              <a:t>。</a:t>
            </a:r>
            <a:endParaRPr lang="en-US" altLang="zh-CN" b="1" dirty="0" smtClean="0">
              <a:solidFill>
                <a:srgbClr val="FFC000"/>
              </a:solidFill>
            </a:endParaRPr>
          </a:p>
          <a:p>
            <a:r>
              <a:rPr lang="en-US" altLang="zh-CN" b="1" dirty="0">
                <a:solidFill>
                  <a:srgbClr val="FFC000"/>
                </a:solidFill>
              </a:rPr>
              <a:t>3</a:t>
            </a:r>
            <a:r>
              <a:rPr lang="zh-CN" altLang="zh-CN" b="1" dirty="0">
                <a:solidFill>
                  <a:srgbClr val="FFC000"/>
                </a:solidFill>
              </a:rPr>
              <a:t>）顺应市场需求，丰富产品种类</a:t>
            </a:r>
            <a:r>
              <a:rPr lang="zh-CN" altLang="zh-CN" b="1" dirty="0" smtClean="0">
                <a:solidFill>
                  <a:srgbClr val="FFC000"/>
                </a:solidFill>
              </a:rPr>
              <a:t>。</a:t>
            </a:r>
            <a:endParaRPr lang="en-US" altLang="zh-CN" b="1" dirty="0" smtClean="0">
              <a:solidFill>
                <a:srgbClr val="FFC000"/>
              </a:solidFill>
            </a:endParaRPr>
          </a:p>
          <a:p>
            <a:r>
              <a:rPr lang="en-US" altLang="zh-CN" b="1" dirty="0">
                <a:solidFill>
                  <a:srgbClr val="FFC000"/>
                </a:solidFill>
              </a:rPr>
              <a:t>4</a:t>
            </a:r>
            <a:r>
              <a:rPr lang="zh-CN" altLang="zh-CN" b="1" dirty="0">
                <a:solidFill>
                  <a:srgbClr val="FFC000"/>
                </a:solidFill>
              </a:rPr>
              <a:t>）价廉物美，用品质说话</a:t>
            </a:r>
            <a:r>
              <a:rPr lang="zh-CN" altLang="zh-CN" b="1" dirty="0" smtClean="0">
                <a:solidFill>
                  <a:srgbClr val="FFC000"/>
                </a:solidFill>
              </a:rPr>
              <a:t>。</a:t>
            </a:r>
            <a:endParaRPr lang="en-US" altLang="zh-CN" b="1" dirty="0" smtClean="0">
              <a:solidFill>
                <a:srgbClr val="FFC000"/>
              </a:solidFill>
            </a:endParaRPr>
          </a:p>
          <a:p>
            <a:r>
              <a:rPr lang="zh-CN" altLang="zh-CN" dirty="0"/>
              <a:t>凡客诚品的成长速度是互联网的奇迹，其最主要的原因是</a:t>
            </a:r>
            <a:r>
              <a:rPr lang="zh-CN" altLang="zh-CN" b="1" dirty="0">
                <a:solidFill>
                  <a:srgbClr val="FF0000"/>
                </a:solidFill>
              </a:rPr>
              <a:t>成功运用电子商务开展网络营销，用最低的成本打造出了有影响力的品牌。</a:t>
            </a:r>
          </a:p>
          <a:p>
            <a:endParaRPr lang="zh-CN" altLang="en-US" dirty="0"/>
          </a:p>
        </p:txBody>
      </p:sp>
    </p:spTree>
    <p:extLst>
      <p:ext uri="{BB962C8B-B14F-4D97-AF65-F5344CB8AC3E}">
        <p14:creationId xmlns:p14="http://schemas.microsoft.com/office/powerpoint/2010/main" val="125983813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16832"/>
            <a:ext cx="7408333" cy="4209331"/>
          </a:xfrm>
        </p:spPr>
        <p:txBody>
          <a:bodyPr>
            <a:normAutofit fontScale="92500" lnSpcReduction="20000"/>
          </a:bodyPr>
          <a:lstStyle/>
          <a:p>
            <a:r>
              <a:rPr lang="zh-CN" altLang="zh-CN" dirty="0"/>
              <a:t>该网是由北京飞翔人信息技术有限公司暨赶集网络简称赶集网，是一家坐落在北京清华留学生创业园的初创企业，公司由来自美国硅谷的归国人员创办。赶集网分设房产、同城交友、招聘、兼职、二手物品交易、大学联盟、鼎极摄影频道等最本地化的信息服务。赶集网是中国最大、最活跃的本地生活信息门户。自</a:t>
            </a:r>
            <a:r>
              <a:rPr lang="en-US" altLang="zh-CN" dirty="0"/>
              <a:t>2005</a:t>
            </a:r>
            <a:r>
              <a:rPr lang="zh-CN" altLang="zh-CN" dirty="0"/>
              <a:t>年成立以来，赶集网就受到广大网民的亲睐，迅速普及到大众日常生活中。经过多年的发展，赶集网的服务已经覆盖了人们日常生活的各个领域，遍及全国各地。截止</a:t>
            </a:r>
            <a:r>
              <a:rPr lang="en-US" altLang="zh-CN" dirty="0"/>
              <a:t>2010</a:t>
            </a:r>
            <a:r>
              <a:rPr lang="zh-CN" altLang="zh-CN" dirty="0"/>
              <a:t>年</a:t>
            </a:r>
            <a:r>
              <a:rPr lang="en-US" altLang="zh-CN" dirty="0"/>
              <a:t>8</a:t>
            </a:r>
            <a:r>
              <a:rPr lang="zh-CN" altLang="zh-CN" dirty="0"/>
              <a:t>月，赶集网日均有</a:t>
            </a:r>
            <a:r>
              <a:rPr lang="en-US" altLang="zh-CN" dirty="0"/>
              <a:t>30</a:t>
            </a:r>
            <a:r>
              <a:rPr lang="zh-CN" altLang="zh-CN" dirty="0"/>
              <a:t>万人发帖，</a:t>
            </a:r>
            <a:r>
              <a:rPr lang="en-US" altLang="zh-CN" dirty="0"/>
              <a:t>350</a:t>
            </a:r>
            <a:r>
              <a:rPr lang="zh-CN" altLang="zh-CN" dirty="0"/>
              <a:t>万人访问，页面访问量达</a:t>
            </a:r>
            <a:r>
              <a:rPr lang="en-US" altLang="zh-CN" dirty="0"/>
              <a:t>4000</a:t>
            </a:r>
            <a:r>
              <a:rPr lang="zh-CN" altLang="zh-CN" dirty="0"/>
              <a:t>万。并且，赶集网的每条信息都经过专业的反垃圾信息系统过滤，甚至需要经过严格的人工审核，以确保信息的真实有效。全球知名互联网监测分析机构</a:t>
            </a:r>
            <a:r>
              <a:rPr lang="en-US" altLang="zh-CN" dirty="0" err="1"/>
              <a:t>comScore</a:t>
            </a:r>
            <a:r>
              <a:rPr lang="zh-CN" altLang="zh-CN" dirty="0"/>
              <a:t>公司</a:t>
            </a:r>
            <a:r>
              <a:rPr lang="en-US" altLang="zh-CN" dirty="0"/>
              <a:t>2009</a:t>
            </a:r>
            <a:r>
              <a:rPr lang="zh-CN" altLang="zh-CN" dirty="0"/>
              <a:t>年与</a:t>
            </a:r>
            <a:r>
              <a:rPr lang="en-US" altLang="zh-CN" dirty="0"/>
              <a:t>2010</a:t>
            </a:r>
            <a:r>
              <a:rPr lang="zh-CN" altLang="zh-CN" dirty="0"/>
              <a:t>年第一季度的数据显示，赶集网的用户粘性持续稳居中国分类信息网站之首。</a:t>
            </a:r>
          </a:p>
          <a:p>
            <a:endParaRPr lang="zh-CN" altLang="en-US" dirty="0"/>
          </a:p>
        </p:txBody>
      </p:sp>
      <p:sp>
        <p:nvSpPr>
          <p:cNvPr id="3" name="标题 2"/>
          <p:cNvSpPr>
            <a:spLocks noGrp="1"/>
          </p:cNvSpPr>
          <p:nvPr>
            <p:ph type="title"/>
          </p:nvPr>
        </p:nvSpPr>
        <p:spPr/>
        <p:txBody>
          <a:bodyPr/>
          <a:lstStyle/>
          <a:p>
            <a:r>
              <a:rPr lang="zh-CN" altLang="zh-CN" b="1" dirty="0"/>
              <a:t>赶集网（</a:t>
            </a:r>
            <a:r>
              <a:rPr lang="en-US" altLang="zh-CN" b="1" dirty="0">
                <a:hlinkClick r:id="rId2"/>
              </a:rPr>
              <a:t>http://bj.ganji.com/</a:t>
            </a:r>
            <a:r>
              <a:rPr lang="zh-CN" altLang="zh-CN" b="1" dirty="0"/>
              <a:t>）</a:t>
            </a:r>
            <a:endParaRPr lang="zh-CN" altLang="en-US" b="1" dirty="0"/>
          </a:p>
        </p:txBody>
      </p:sp>
    </p:spTree>
    <p:extLst>
      <p:ext uri="{BB962C8B-B14F-4D97-AF65-F5344CB8AC3E}">
        <p14:creationId xmlns:p14="http://schemas.microsoft.com/office/powerpoint/2010/main" val="1784737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zh-CN" dirty="0"/>
              <a:t>网上商品定价一定要遵从</a:t>
            </a:r>
            <a:r>
              <a:rPr lang="zh-CN" altLang="zh-CN" b="1" dirty="0">
                <a:solidFill>
                  <a:srgbClr val="FF0000"/>
                </a:solidFill>
              </a:rPr>
              <a:t>稳定性、目标性</a:t>
            </a:r>
            <a:r>
              <a:rPr lang="zh-CN" altLang="zh-CN" dirty="0"/>
              <a:t>和</a:t>
            </a:r>
            <a:r>
              <a:rPr lang="zh-CN" altLang="zh-CN" b="1" dirty="0">
                <a:solidFill>
                  <a:srgbClr val="FF0000"/>
                </a:solidFill>
              </a:rPr>
              <a:t>赢利性</a:t>
            </a:r>
            <a:r>
              <a:rPr lang="zh-CN" altLang="zh-CN" dirty="0"/>
              <a:t>的原则。</a:t>
            </a:r>
          </a:p>
          <a:p>
            <a:r>
              <a:rPr lang="zh-CN" altLang="zh-CN" dirty="0"/>
              <a:t>稳定性是指</a:t>
            </a:r>
            <a:r>
              <a:rPr lang="zh-CN" altLang="zh-CN" b="1" dirty="0">
                <a:solidFill>
                  <a:srgbClr val="FFC000"/>
                </a:solidFill>
              </a:rPr>
              <a:t>同类产品价格不要在很短时间内波动很大，特别是降价。这样做的结果会使老顾客感觉上当，新顾客又会驻足观望。</a:t>
            </a:r>
          </a:p>
          <a:p>
            <a:r>
              <a:rPr lang="zh-CN" altLang="zh-CN" dirty="0"/>
              <a:t>目标性是指</a:t>
            </a:r>
            <a:r>
              <a:rPr lang="zh-CN" altLang="zh-CN" b="1" dirty="0">
                <a:solidFill>
                  <a:srgbClr val="FFC000"/>
                </a:solidFill>
              </a:rPr>
              <a:t>你要时刻注意你的产品消费群体，因地因时制定价格，不要把低档品高价卖出。</a:t>
            </a:r>
          </a:p>
          <a:p>
            <a:r>
              <a:rPr lang="zh-CN" altLang="zh-CN" dirty="0"/>
              <a:t>盈利性是说</a:t>
            </a:r>
            <a:r>
              <a:rPr lang="zh-CN" altLang="zh-CN" b="1" dirty="0">
                <a:solidFill>
                  <a:srgbClr val="FFC000"/>
                </a:solidFill>
              </a:rPr>
              <a:t>不要打价格战，这样对谁也没有好处。对卖家，因为利润太低，甚至亏本，势必会降低质量和服务；而对卖家，因为价格太低，也会对产品质量产生怀疑</a:t>
            </a:r>
            <a:r>
              <a:rPr lang="zh-CN" altLang="zh-CN" dirty="0"/>
              <a:t>。</a:t>
            </a:r>
          </a:p>
          <a:p>
            <a:endParaRPr lang="zh-CN" altLang="en-US" dirty="0"/>
          </a:p>
        </p:txBody>
      </p:sp>
      <p:sp>
        <p:nvSpPr>
          <p:cNvPr id="3" name="标题 2"/>
          <p:cNvSpPr>
            <a:spLocks noGrp="1"/>
          </p:cNvSpPr>
          <p:nvPr>
            <p:ph type="title"/>
          </p:nvPr>
        </p:nvSpPr>
        <p:spPr/>
        <p:txBody>
          <a:bodyPr>
            <a:normAutofit/>
          </a:bodyPr>
          <a:lstStyle/>
          <a:p>
            <a:r>
              <a:rPr lang="en-US" altLang="zh-CN" b="1" dirty="0"/>
              <a:t>5.1.2</a:t>
            </a:r>
            <a:r>
              <a:rPr lang="zh-CN" altLang="zh-CN" b="1" dirty="0"/>
              <a:t>网上商品定价的</a:t>
            </a:r>
            <a:r>
              <a:rPr lang="zh-CN" altLang="zh-CN" b="1" dirty="0" smtClean="0"/>
              <a:t>原则</a:t>
            </a:r>
            <a:endParaRPr lang="zh-CN" altLang="en-US" b="1" dirty="0"/>
          </a:p>
        </p:txBody>
      </p:sp>
    </p:spTree>
    <p:extLst>
      <p:ext uri="{BB962C8B-B14F-4D97-AF65-F5344CB8AC3E}">
        <p14:creationId xmlns:p14="http://schemas.microsoft.com/office/powerpoint/2010/main" val="397600363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en-US" altLang="zh-CN" b="1" dirty="0">
                <a:solidFill>
                  <a:schemeClr val="tx1">
                    <a:lumMod val="95000"/>
                    <a:lumOff val="5000"/>
                  </a:schemeClr>
                </a:solidFill>
              </a:rPr>
              <a:t>1</a:t>
            </a:r>
            <a:r>
              <a:rPr lang="zh-CN" altLang="zh-CN" b="1" dirty="0">
                <a:solidFill>
                  <a:schemeClr val="tx1">
                    <a:lumMod val="95000"/>
                    <a:lumOff val="5000"/>
                  </a:schemeClr>
                </a:solidFill>
              </a:rPr>
              <a:t>．网站概况：</a:t>
            </a:r>
          </a:p>
          <a:p>
            <a:r>
              <a:rPr lang="zh-CN" altLang="zh-CN" dirty="0"/>
              <a:t>我买网商品包括：</a:t>
            </a:r>
            <a:r>
              <a:rPr lang="zh-CN" altLang="zh-CN" b="1" dirty="0">
                <a:solidFill>
                  <a:srgbClr val="FFC000"/>
                </a:solidFill>
              </a:rPr>
              <a:t>休闲食品、粮油、冲调品、饼干蛋糕、婴幼食品、果汁饮料、酒类、茶叶、调味品、方便食品和早餐食品等百种品类。</a:t>
            </a:r>
            <a:r>
              <a:rPr lang="zh-CN" altLang="zh-CN" dirty="0"/>
              <a:t>是办公室白领、居家生活和年轻一族的首选食品网络购物网站。　</a:t>
            </a:r>
          </a:p>
          <a:p>
            <a:r>
              <a:rPr lang="zh-CN" altLang="zh-CN" dirty="0"/>
              <a:t>我买网始终关注食品安全问题，在质量方面：我买网保证所有销售商品都带有</a:t>
            </a:r>
            <a:r>
              <a:rPr lang="en-US" altLang="zh-CN" dirty="0"/>
              <a:t>“QS”</a:t>
            </a:r>
            <a:r>
              <a:rPr lang="zh-CN" altLang="zh-CN" dirty="0"/>
              <a:t>食品</a:t>
            </a:r>
            <a:r>
              <a:rPr lang="en-US" altLang="zh-CN" dirty="0" err="1">
                <a:hlinkClick r:id="rId2"/>
              </a:rPr>
              <a:t>质量安全认证</a:t>
            </a:r>
            <a:r>
              <a:rPr lang="zh-CN" altLang="zh-CN" dirty="0"/>
              <a:t>标志。在食品保质期方面：我买网商品进出库原则为：保质期超过</a:t>
            </a:r>
            <a:r>
              <a:rPr lang="en-US" altLang="zh-CN" dirty="0"/>
              <a:t>1/3</a:t>
            </a:r>
            <a:r>
              <a:rPr lang="zh-CN" altLang="zh-CN" dirty="0"/>
              <a:t>的不进库，保质期超过</a:t>
            </a:r>
            <a:r>
              <a:rPr lang="en-US" altLang="zh-CN" dirty="0"/>
              <a:t>2/3</a:t>
            </a:r>
            <a:r>
              <a:rPr lang="zh-CN" altLang="zh-CN" dirty="0"/>
              <a:t>的不出库。</a:t>
            </a:r>
          </a:p>
          <a:p>
            <a:endParaRPr lang="zh-CN" altLang="en-US" dirty="0"/>
          </a:p>
        </p:txBody>
      </p:sp>
      <p:sp>
        <p:nvSpPr>
          <p:cNvPr id="3" name="标题 2"/>
          <p:cNvSpPr>
            <a:spLocks noGrp="1"/>
          </p:cNvSpPr>
          <p:nvPr>
            <p:ph type="title"/>
          </p:nvPr>
        </p:nvSpPr>
        <p:spPr/>
        <p:txBody>
          <a:bodyPr>
            <a:normAutofit fontScale="90000"/>
          </a:bodyPr>
          <a:lstStyle/>
          <a:p>
            <a:r>
              <a:rPr lang="en-US" altLang="zh-CN" b="1" dirty="0"/>
              <a:t>5.3.9</a:t>
            </a:r>
            <a:r>
              <a:rPr lang="zh-CN" altLang="zh-CN" b="1" dirty="0"/>
              <a:t>我买网（</a:t>
            </a:r>
            <a:r>
              <a:rPr lang="en-US" altLang="zh-CN" b="1" dirty="0"/>
              <a:t>http://www.womai.com</a:t>
            </a:r>
            <a:r>
              <a:rPr lang="zh-CN" altLang="zh-CN" b="1" dirty="0" smtClean="0"/>
              <a:t>）</a:t>
            </a:r>
            <a:endParaRPr lang="zh-CN" altLang="en-US" b="1" dirty="0"/>
          </a:p>
        </p:txBody>
      </p:sp>
    </p:spTree>
    <p:extLst>
      <p:ext uri="{BB962C8B-B14F-4D97-AF65-F5344CB8AC3E}">
        <p14:creationId xmlns:p14="http://schemas.microsoft.com/office/powerpoint/2010/main" val="180284290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692696"/>
            <a:ext cx="7408333" cy="5433467"/>
          </a:xfrm>
        </p:spPr>
        <p:txBody>
          <a:bodyPr>
            <a:normAutofit fontScale="92500" lnSpcReduction="10000"/>
          </a:bodyPr>
          <a:lstStyle/>
          <a:p>
            <a:r>
              <a:rPr lang="zh-CN" altLang="zh-CN" dirty="0"/>
              <a:t>我买网采用专业食品库房，室内的通风、温度、湿度、灰尘等指数，和商品之间摆放的关系都经过严格的把控约束。在</a:t>
            </a:r>
            <a:r>
              <a:rPr lang="en-US" altLang="zh-CN" dirty="0"/>
              <a:t>2010</a:t>
            </a:r>
            <a:r>
              <a:rPr lang="zh-CN" altLang="zh-CN" dirty="0"/>
              <a:t>年，我买网着重加强了仓储物流系统建设，对库房进行升级，面积较前增大</a:t>
            </a:r>
            <a:r>
              <a:rPr lang="en-US" altLang="zh-CN" dirty="0"/>
              <a:t>5</a:t>
            </a:r>
            <a:r>
              <a:rPr lang="zh-CN" altLang="zh-CN" dirty="0"/>
              <a:t>倍，储存商品的种类成倍提升，保证消费者能够更快享受到来自我买网优质、健康、新鲜的食品。</a:t>
            </a:r>
          </a:p>
          <a:p>
            <a:r>
              <a:rPr lang="zh-CN" altLang="zh-CN" b="1" dirty="0">
                <a:solidFill>
                  <a:srgbClr val="FFC000"/>
                </a:solidFill>
              </a:rPr>
              <a:t>我买卡</a:t>
            </a:r>
            <a:r>
              <a:rPr lang="zh-CN" altLang="zh-CN" b="1" dirty="0"/>
              <a:t>：</a:t>
            </a:r>
            <a:r>
              <a:rPr lang="zh-CN" altLang="zh-CN" dirty="0"/>
              <a:t>针对企业的团购客户，我买网推出了面额为</a:t>
            </a:r>
            <a:r>
              <a:rPr lang="en-US" altLang="zh-CN" dirty="0"/>
              <a:t>300</a:t>
            </a:r>
            <a:r>
              <a:rPr lang="zh-CN" altLang="zh-CN" dirty="0"/>
              <a:t>元、</a:t>
            </a:r>
            <a:r>
              <a:rPr lang="en-US" altLang="zh-CN" dirty="0"/>
              <a:t>500</a:t>
            </a:r>
            <a:r>
              <a:rPr lang="zh-CN" altLang="zh-CN" dirty="0"/>
              <a:t>元、</a:t>
            </a:r>
            <a:r>
              <a:rPr lang="en-US" altLang="zh-CN" dirty="0"/>
              <a:t>800</a:t>
            </a:r>
            <a:r>
              <a:rPr lang="zh-CN" altLang="zh-CN" dirty="0"/>
              <a:t>元、</a:t>
            </a:r>
            <a:r>
              <a:rPr lang="en-US" altLang="zh-CN" dirty="0"/>
              <a:t>1000</a:t>
            </a:r>
            <a:r>
              <a:rPr lang="zh-CN" altLang="zh-CN" dirty="0"/>
              <a:t>元不等的</a:t>
            </a:r>
            <a:r>
              <a:rPr lang="en-US" altLang="zh-CN" dirty="0"/>
              <a:t>“</a:t>
            </a:r>
            <a:r>
              <a:rPr lang="zh-CN" altLang="zh-CN" dirty="0"/>
              <a:t>我买卡</a:t>
            </a:r>
            <a:r>
              <a:rPr lang="en-US" altLang="zh-CN" dirty="0"/>
              <a:t>”</a:t>
            </a:r>
            <a:r>
              <a:rPr lang="zh-CN" altLang="zh-CN" dirty="0"/>
              <a:t>。消费者只需要将我买卡的用户名、密码输入到网站相关页面，即可下单采购。在使用</a:t>
            </a:r>
            <a:r>
              <a:rPr lang="en-US" altLang="zh-CN" dirty="0"/>
              <a:t>“</a:t>
            </a:r>
            <a:r>
              <a:rPr lang="zh-CN" altLang="zh-CN" dirty="0"/>
              <a:t>我买卡</a:t>
            </a:r>
            <a:r>
              <a:rPr lang="en-US" altLang="zh-CN" dirty="0"/>
              <a:t>”</a:t>
            </a:r>
            <a:r>
              <a:rPr lang="zh-CN" altLang="zh-CN" dirty="0"/>
              <a:t>支付的同时，也可参加网站其它促销活动。使用</a:t>
            </a:r>
            <a:r>
              <a:rPr lang="en-US" altLang="zh-CN" dirty="0"/>
              <a:t>“</a:t>
            </a:r>
            <a:r>
              <a:rPr lang="zh-CN" altLang="zh-CN" dirty="0"/>
              <a:t>我买卡</a:t>
            </a:r>
            <a:r>
              <a:rPr lang="en-US" altLang="zh-CN" dirty="0"/>
              <a:t>”</a:t>
            </a:r>
            <a:r>
              <a:rPr lang="zh-CN" altLang="zh-CN" dirty="0"/>
              <a:t>购物具有灵活、支付方便的特点，同时</a:t>
            </a:r>
            <a:r>
              <a:rPr lang="en-US" altLang="zh-CN" dirty="0"/>
              <a:t>“</a:t>
            </a:r>
            <a:r>
              <a:rPr lang="zh-CN" altLang="zh-CN" dirty="0"/>
              <a:t>我买卡</a:t>
            </a:r>
            <a:r>
              <a:rPr lang="en-US" altLang="zh-CN" dirty="0"/>
              <a:t>”</a:t>
            </a:r>
            <a:r>
              <a:rPr lang="zh-CN" altLang="zh-CN" dirty="0"/>
              <a:t>也是馈赠亲友、孝顺长辈、关爱员工、商务送礼的上佳选择。</a:t>
            </a:r>
          </a:p>
          <a:p>
            <a:r>
              <a:rPr lang="zh-CN" altLang="zh-CN" b="1" dirty="0">
                <a:solidFill>
                  <a:srgbClr val="FFC000"/>
                </a:solidFill>
              </a:rPr>
              <a:t>礼包定制：</a:t>
            </a:r>
            <a:r>
              <a:rPr lang="zh-CN" altLang="zh-CN" dirty="0"/>
              <a:t>我买网能够为团购客户专门定制个性化礼包，根据客户需求设置礼包中商品的种类和数量。此外，我买网也会针对各种节日庆典设计不同主题的产品礼包，满足客户的节日产品需求。</a:t>
            </a:r>
          </a:p>
          <a:p>
            <a:endParaRPr lang="zh-CN" altLang="en-US" dirty="0"/>
          </a:p>
        </p:txBody>
      </p:sp>
    </p:spTree>
    <p:extLst>
      <p:ext uri="{BB962C8B-B14F-4D97-AF65-F5344CB8AC3E}">
        <p14:creationId xmlns:p14="http://schemas.microsoft.com/office/powerpoint/2010/main" val="101719882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80728"/>
            <a:ext cx="7408333" cy="5145435"/>
          </a:xfrm>
        </p:spPr>
        <p:txBody>
          <a:bodyPr>
            <a:normAutofit fontScale="92500" lnSpcReduction="10000"/>
          </a:bodyPr>
          <a:lstStyle/>
          <a:p>
            <a:r>
              <a:rPr lang="en-US" altLang="zh-CN" b="1" dirty="0">
                <a:solidFill>
                  <a:schemeClr val="tx1">
                    <a:lumMod val="95000"/>
                    <a:lumOff val="5000"/>
                  </a:schemeClr>
                </a:solidFill>
              </a:rPr>
              <a:t>2</a:t>
            </a:r>
            <a:r>
              <a:rPr lang="zh-CN" altLang="zh-CN" b="1" dirty="0">
                <a:solidFill>
                  <a:schemeClr val="tx1">
                    <a:lumMod val="95000"/>
                    <a:lumOff val="5000"/>
                  </a:schemeClr>
                </a:solidFill>
              </a:rPr>
              <a:t>．网站规划</a:t>
            </a:r>
          </a:p>
          <a:p>
            <a:r>
              <a:rPr lang="en-US" altLang="zh-CN" b="1" dirty="0">
                <a:solidFill>
                  <a:srgbClr val="00B050"/>
                </a:solidFill>
              </a:rPr>
              <a:t>1</a:t>
            </a:r>
            <a:r>
              <a:rPr lang="zh-CN" altLang="zh-CN" b="1" dirty="0">
                <a:solidFill>
                  <a:srgbClr val="00B050"/>
                </a:solidFill>
              </a:rPr>
              <a:t>）打造食品领域全新的</a:t>
            </a:r>
            <a:r>
              <a:rPr lang="en-US" altLang="zh-CN" b="1" dirty="0" err="1">
                <a:solidFill>
                  <a:srgbClr val="00B050"/>
                </a:solidFill>
                <a:hlinkClick r:id="rId2"/>
              </a:rPr>
              <a:t>网络销售</a:t>
            </a:r>
            <a:r>
              <a:rPr lang="zh-CN" altLang="zh-CN" b="1" dirty="0">
                <a:solidFill>
                  <a:srgbClr val="00B050"/>
                </a:solidFill>
              </a:rPr>
              <a:t>平台，实现新渠道的战略布局，增加新商机。　</a:t>
            </a:r>
          </a:p>
          <a:p>
            <a:r>
              <a:rPr lang="en-US" altLang="zh-CN" b="1" dirty="0">
                <a:solidFill>
                  <a:srgbClr val="00B050"/>
                </a:solidFill>
              </a:rPr>
              <a:t>2</a:t>
            </a:r>
            <a:r>
              <a:rPr lang="zh-CN" altLang="zh-CN" b="1" dirty="0">
                <a:solidFill>
                  <a:srgbClr val="00B050"/>
                </a:solidFill>
              </a:rPr>
              <a:t>）开创崭新的创新渠道，成为新产品持续创新的动力源泉。通过积累与分析网购消费者购买习惯和购买行为，根据其需求进行产品创新，甚至针对网购渠道消费人群进行产品定制。　</a:t>
            </a:r>
          </a:p>
          <a:p>
            <a:r>
              <a:rPr lang="en-US" altLang="zh-CN" b="1" dirty="0">
                <a:solidFill>
                  <a:srgbClr val="00B050"/>
                </a:solidFill>
              </a:rPr>
              <a:t>3</a:t>
            </a:r>
            <a:r>
              <a:rPr lang="zh-CN" altLang="zh-CN" b="1" dirty="0">
                <a:solidFill>
                  <a:srgbClr val="00B050"/>
                </a:solidFill>
              </a:rPr>
              <a:t>）促进新产品快速上市，保证新产品的成功率。新产品上市不再经历经销商开发、零售商选择的漫长过程，不必支付昂贵的进店费，可以快速呈现到消费者面前，实现和消费者的直接互动。　</a:t>
            </a:r>
          </a:p>
          <a:p>
            <a:r>
              <a:rPr lang="en-US" altLang="zh-CN" b="1" dirty="0">
                <a:solidFill>
                  <a:srgbClr val="00B050"/>
                </a:solidFill>
              </a:rPr>
              <a:t>4</a:t>
            </a:r>
            <a:r>
              <a:rPr lang="zh-CN" altLang="zh-CN" b="1" dirty="0">
                <a:solidFill>
                  <a:srgbClr val="00B050"/>
                </a:solidFill>
              </a:rPr>
              <a:t>）将我买网打造为中国最好的食品购物网站，成为品牌传播、渠道拓展的集成平台，代表中粮持续创新、保持活力的新形象，为国人提供最安全、最丰富、最便宜、最便捷的食品及其服务。</a:t>
            </a:r>
          </a:p>
          <a:p>
            <a:endParaRPr lang="zh-CN" altLang="en-US" dirty="0"/>
          </a:p>
        </p:txBody>
      </p:sp>
    </p:spTree>
    <p:extLst>
      <p:ext uri="{BB962C8B-B14F-4D97-AF65-F5344CB8AC3E}">
        <p14:creationId xmlns:p14="http://schemas.microsoft.com/office/powerpoint/2010/main" val="27344742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340768"/>
            <a:ext cx="7408333" cy="4785395"/>
          </a:xfrm>
        </p:spPr>
        <p:txBody>
          <a:bodyPr>
            <a:normAutofit lnSpcReduction="10000"/>
          </a:bodyPr>
          <a:lstStyle/>
          <a:p>
            <a:r>
              <a:rPr lang="en-US" altLang="zh-CN" b="1" dirty="0">
                <a:solidFill>
                  <a:srgbClr val="C00000"/>
                </a:solidFill>
              </a:rPr>
              <a:t>1</a:t>
            </a:r>
            <a:r>
              <a:rPr lang="zh-CN" altLang="zh-CN" b="1" dirty="0">
                <a:solidFill>
                  <a:srgbClr val="C00000"/>
                </a:solidFill>
              </a:rPr>
              <a:t>．考虑产品价格构成要素</a:t>
            </a:r>
          </a:p>
          <a:p>
            <a:r>
              <a:rPr lang="zh-CN" altLang="zh-CN" dirty="0"/>
              <a:t>首先我们必须考虑产品价格构成要素，成本是最基本的，也可以根据顾客对产品的认知价值来制定的，价格定价的关键是顾客对价值的认知，而不是销售者的成本。这里要提醒新手卖家们，不要一味跟风那些实力雄厚的多钻，皇冠卖家，要有自己的定位，自己的定位目标。</a:t>
            </a:r>
          </a:p>
          <a:p>
            <a:r>
              <a:rPr lang="en-US" altLang="zh-CN" b="1" dirty="0">
                <a:solidFill>
                  <a:srgbClr val="C00000"/>
                </a:solidFill>
              </a:rPr>
              <a:t>2</a:t>
            </a:r>
            <a:r>
              <a:rPr lang="zh-CN" altLang="zh-CN" b="1" dirty="0">
                <a:solidFill>
                  <a:srgbClr val="C00000"/>
                </a:solidFill>
              </a:rPr>
              <a:t>．不要迷信价格战</a:t>
            </a:r>
          </a:p>
          <a:p>
            <a:r>
              <a:rPr lang="zh-CN" altLang="zh-CN" dirty="0"/>
              <a:t>如今商品供应数量充足，品种繁多，质量上乘，商品质量和价格不再是市场竞争主导地位，而是以品牌、服务、促销为核心的非价格因素占据市场主导地位，新手卖家们要注重自己的服务态度，处处站在买家角度，注重促销方法，加强促销手段。</a:t>
            </a:r>
          </a:p>
          <a:p>
            <a:endParaRPr lang="zh-CN" altLang="en-US" dirty="0"/>
          </a:p>
        </p:txBody>
      </p:sp>
    </p:spTree>
    <p:extLst>
      <p:ext uri="{BB962C8B-B14F-4D97-AF65-F5344CB8AC3E}">
        <p14:creationId xmlns:p14="http://schemas.microsoft.com/office/powerpoint/2010/main" val="3881166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420888"/>
            <a:ext cx="7408333" cy="3705275"/>
          </a:xfrm>
        </p:spPr>
        <p:txBody>
          <a:bodyPr/>
          <a:lstStyle/>
          <a:p>
            <a:r>
              <a:rPr lang="zh-CN" altLang="zh-CN" dirty="0"/>
              <a:t>通常网上开店商品快速初步定价的具体步骤是：</a:t>
            </a:r>
            <a:r>
              <a:rPr lang="zh-CN" altLang="zh-CN" b="1" dirty="0">
                <a:solidFill>
                  <a:srgbClr val="FF0000"/>
                </a:solidFill>
              </a:rPr>
              <a:t>首先，根据自己的成本来计算出自己的初步价格；然后，在同类商品中进行合理的比较，取一个适当的中间值；最后，综合前两点和自己所卖商品的实际情况来最终定价。</a:t>
            </a:r>
            <a:r>
              <a:rPr lang="zh-CN" altLang="zh-CN" dirty="0"/>
              <a:t>一般经过这样的简单步骤就可以将一个商品的基本价格确定下来。网上开店的定价是一种艺术，每个人都有可能把这种艺术发挥到极致。如果要使商品销售猛增的话，就必须熟悉下面的一些定价策略</a:t>
            </a:r>
            <a:endParaRPr lang="zh-CN" altLang="en-US" dirty="0"/>
          </a:p>
        </p:txBody>
      </p:sp>
      <p:sp>
        <p:nvSpPr>
          <p:cNvPr id="3" name="标题 2"/>
          <p:cNvSpPr>
            <a:spLocks noGrp="1"/>
          </p:cNvSpPr>
          <p:nvPr>
            <p:ph type="title"/>
          </p:nvPr>
        </p:nvSpPr>
        <p:spPr/>
        <p:txBody>
          <a:bodyPr>
            <a:normAutofit/>
          </a:bodyPr>
          <a:lstStyle/>
          <a:p>
            <a:r>
              <a:rPr lang="en-US" altLang="zh-CN" b="1" dirty="0"/>
              <a:t>5.1.3</a:t>
            </a:r>
            <a:r>
              <a:rPr lang="zh-CN" altLang="zh-CN" b="1" dirty="0"/>
              <a:t>网上商品定价的</a:t>
            </a:r>
            <a:r>
              <a:rPr lang="zh-CN" altLang="zh-CN" b="1" dirty="0" smtClean="0"/>
              <a:t>策略</a:t>
            </a:r>
            <a:endParaRPr lang="zh-CN" altLang="en-US" b="1" dirty="0"/>
          </a:p>
        </p:txBody>
      </p:sp>
    </p:spTree>
    <p:extLst>
      <p:ext uri="{BB962C8B-B14F-4D97-AF65-F5344CB8AC3E}">
        <p14:creationId xmlns:p14="http://schemas.microsoft.com/office/powerpoint/2010/main" val="371720131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199</TotalTime>
  <Words>11346</Words>
  <Application>Microsoft Office PowerPoint</Application>
  <PresentationFormat>全屏显示(4:3)</PresentationFormat>
  <Paragraphs>269</Paragraphs>
  <Slides>72</Slides>
  <Notes>0</Notes>
  <HiddenSlides>0</HiddenSlides>
  <MMClips>0</MMClips>
  <ScaleCrop>false</ScaleCrop>
  <HeadingPairs>
    <vt:vector size="4" baseType="variant">
      <vt:variant>
        <vt:lpstr>主题</vt:lpstr>
      </vt:variant>
      <vt:variant>
        <vt:i4>1</vt:i4>
      </vt:variant>
      <vt:variant>
        <vt:lpstr>幻灯片标题</vt:lpstr>
      </vt:variant>
      <vt:variant>
        <vt:i4>72</vt:i4>
      </vt:variant>
    </vt:vector>
  </HeadingPairs>
  <TitlesOfParts>
    <vt:vector size="73" baseType="lpstr">
      <vt:lpstr>波形</vt:lpstr>
      <vt:lpstr>第五章 网店经营与销售技巧</vt:lpstr>
      <vt:lpstr>引例 网络制片人赚钱</vt:lpstr>
      <vt:lpstr>PowerPoint 演示文稿</vt:lpstr>
      <vt:lpstr>5.1网上商品的定价</vt:lpstr>
      <vt:lpstr>5.1.1网上商品定价目标</vt:lpstr>
      <vt:lpstr>PowerPoint 演示文稿</vt:lpstr>
      <vt:lpstr>5.1.2网上商品定价的原则</vt:lpstr>
      <vt:lpstr>PowerPoint 演示文稿</vt:lpstr>
      <vt:lpstr>5.1.3网上商品定价的策略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5.1.4网上商品定价方法</vt:lpstr>
      <vt:lpstr>PowerPoint 演示文稿</vt:lpstr>
      <vt:lpstr>PowerPoint 演示文稿</vt:lpstr>
      <vt:lpstr>PowerPoint 演示文稿</vt:lpstr>
      <vt:lpstr>PowerPoint 演示文稿</vt:lpstr>
      <vt:lpstr>5.2 网店经营的沟通技巧</vt:lpstr>
      <vt:lpstr>5.2.1如何与供应商沟通</vt:lpstr>
      <vt:lpstr>PowerPoint 演示文稿</vt:lpstr>
      <vt:lpstr>5.2.2如何与访问者沟通</vt:lpstr>
      <vt:lpstr>PowerPoint 演示文稿</vt:lpstr>
      <vt:lpstr>PowerPoint 演示文稿</vt:lpstr>
      <vt:lpstr>5.2.3如何与竞争者沟通</vt:lpstr>
      <vt:lpstr>PowerPoint 演示文稿</vt:lpstr>
      <vt:lpstr>5.2.4如何利用计数器</vt:lpstr>
      <vt:lpstr>PowerPoint 演示文稿</vt:lpstr>
      <vt:lpstr>PowerPoint 演示文稿</vt:lpstr>
      <vt:lpstr>5.3有效利用增值服务提高网店知名度</vt:lpstr>
      <vt:lpstr>PowerPoint 演示文稿</vt:lpstr>
      <vt:lpstr>5.3.2 巧妙地布置你的网店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5.3.3 为你的网店取个好名字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5.3.4 网店经营必需要掌握的几点事项</vt:lpstr>
      <vt:lpstr>PowerPoint 演示文稿</vt:lpstr>
      <vt:lpstr>PowerPoint 演示文稿</vt:lpstr>
      <vt:lpstr>PowerPoint 演示文稿</vt:lpstr>
      <vt:lpstr>5.4网店经营致富故事秀</vt:lpstr>
      <vt:lpstr>5.3.2微博促销</vt:lpstr>
      <vt:lpstr>5.3.3秒客赚钱</vt:lpstr>
      <vt:lpstr>5.3.4卖点子</vt:lpstr>
      <vt:lpstr>5.3.5 Facebook的成功</vt:lpstr>
      <vt:lpstr>PowerPoint 演示文稿</vt:lpstr>
      <vt:lpstr>我爱打折网（http://www.55bbs.com/）</vt:lpstr>
      <vt:lpstr>PowerPoint 演示文稿</vt:lpstr>
      <vt:lpstr>PowerPoint 演示文稿</vt:lpstr>
      <vt:lpstr>5.3.7凡客诚品（http://www.vancl.com/）</vt:lpstr>
      <vt:lpstr>PowerPoint 演示文稿</vt:lpstr>
      <vt:lpstr>赶集网（http://bj.ganji.com/）</vt:lpstr>
      <vt:lpstr>5.3.9我买网（http://www.womai.com）</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网店经营与销售技巧</dc:title>
  <dc:creator>周伟博</dc:creator>
  <cp:lastModifiedBy>周伟博</cp:lastModifiedBy>
  <cp:revision>14</cp:revision>
  <dcterms:created xsi:type="dcterms:W3CDTF">2011-10-05T08:02:06Z</dcterms:created>
  <dcterms:modified xsi:type="dcterms:W3CDTF">2011-10-05T11:29:57Z</dcterms:modified>
</cp:coreProperties>
</file>