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47"/>
  </p:notesMasterIdLst>
  <p:sldIdLst>
    <p:sldId id="256" r:id="rId2"/>
    <p:sldId id="257" r:id="rId3"/>
    <p:sldId id="259" r:id="rId4"/>
    <p:sldId id="260" r:id="rId5"/>
    <p:sldId id="258" r:id="rId6"/>
    <p:sldId id="278" r:id="rId7"/>
    <p:sldId id="279" r:id="rId8"/>
    <p:sldId id="280" r:id="rId9"/>
    <p:sldId id="281" r:id="rId10"/>
    <p:sldId id="282" r:id="rId11"/>
    <p:sldId id="283" r:id="rId12"/>
    <p:sldId id="284" r:id="rId13"/>
    <p:sldId id="285" r:id="rId14"/>
    <p:sldId id="286" r:id="rId15"/>
    <p:sldId id="287" r:id="rId16"/>
    <p:sldId id="288" r:id="rId17"/>
    <p:sldId id="289" r:id="rId18"/>
    <p:sldId id="290" r:id="rId19"/>
    <p:sldId id="291" r:id="rId20"/>
    <p:sldId id="292" r:id="rId21"/>
    <p:sldId id="293" r:id="rId22"/>
    <p:sldId id="294"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276" r:id="rId44"/>
    <p:sldId id="277" r:id="rId45"/>
    <p:sldId id="315" r:id="rId4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1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ACA1FA-30FB-47E9-8C10-7298A9DAF803}" type="datetimeFigureOut">
              <a:rPr lang="zh-CN" altLang="en-US" smtClean="0"/>
              <a:t>2015/5/23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610911-CD3E-4F73-A26F-1FFD826539EA}" type="slidenum">
              <a:rPr lang="zh-CN" altLang="en-US" smtClean="0"/>
              <a:t>‹#›</a:t>
            </a:fld>
            <a:endParaRPr lang="zh-CN" altLang="en-US"/>
          </a:p>
        </p:txBody>
      </p:sp>
    </p:spTree>
    <p:extLst>
      <p:ext uri="{BB962C8B-B14F-4D97-AF65-F5344CB8AC3E}">
        <p14:creationId xmlns:p14="http://schemas.microsoft.com/office/powerpoint/2010/main" val="1675198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标题 7"/>
          <p:cNvSpPr>
            <a:spLocks noGrp="1"/>
          </p:cNvSpPr>
          <p:nvPr>
            <p:ph type="ctrTitle"/>
          </p:nvPr>
        </p:nvSpPr>
        <p:spPr>
          <a:xfrm>
            <a:off x="457200" y="221792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926064"/>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530820CF-B880-4189-942D-D702A7CBA730}" type="datetimeFigureOut">
              <a:rPr lang="zh-CN" altLang="en-US" smtClean="0"/>
              <a:t>2015/5/23</a:t>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1066800"/>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556792"/>
            <a:ext cx="8229600" cy="4824536"/>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t>2015/5/23</a:t>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530820CF-B880-4189-942D-D702A7CBA730}" type="datetimeFigureOut">
              <a:rPr lang="zh-CN" altLang="en-US" smtClean="0"/>
              <a:t>2015/5/23</a:t>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t>2015/5/23</a:t>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57200" y="2276872"/>
            <a:ext cx="8458200" cy="1470025"/>
          </a:xfrm>
        </p:spPr>
        <p:txBody>
          <a:bodyPr>
            <a:normAutofit/>
          </a:bodyPr>
          <a:lstStyle/>
          <a:p>
            <a:r>
              <a:rPr lang="en-US" altLang="zh-CN" sz="5000" b="1" dirty="0" smtClean="0"/>
              <a:t>Java</a:t>
            </a:r>
            <a:r>
              <a:rPr lang="zh-CN" altLang="en-US" sz="5000" b="1" smtClean="0"/>
              <a:t>高级程序设计</a:t>
            </a:r>
            <a:endParaRPr lang="zh-CN" altLang="en-US" sz="5000" b="1"/>
          </a:p>
        </p:txBody>
      </p:sp>
      <p:sp>
        <p:nvSpPr>
          <p:cNvPr id="3" name="副标题 2"/>
          <p:cNvSpPr>
            <a:spLocks noGrp="1"/>
          </p:cNvSpPr>
          <p:nvPr>
            <p:ph type="subTitle" idx="1"/>
          </p:nvPr>
        </p:nvSpPr>
        <p:spPr>
          <a:xfrm>
            <a:off x="457200" y="4052664"/>
            <a:ext cx="4953000" cy="1752600"/>
          </a:xfrm>
        </p:spPr>
        <p:txBody>
          <a:bodyPr>
            <a:normAutofit/>
          </a:bodyPr>
          <a:lstStyle/>
          <a:p>
            <a:r>
              <a:rPr lang="zh-CN" altLang="en-US" sz="3200" b="1" smtClean="0"/>
              <a:t>第</a:t>
            </a:r>
            <a:r>
              <a:rPr lang="en-US" altLang="zh-CN" sz="3200" b="1" dirty="0" smtClean="0"/>
              <a:t>4</a:t>
            </a:r>
            <a:r>
              <a:rPr lang="zh-CN" altLang="en-US" sz="3200" b="1" smtClean="0"/>
              <a:t>章 </a:t>
            </a:r>
            <a:r>
              <a:rPr lang="en-US" altLang="zh-CN" sz="3200" b="1" dirty="0"/>
              <a:t>GUI</a:t>
            </a:r>
            <a:r>
              <a:rPr lang="zh-CN" altLang="en-US" sz="3200" b="1"/>
              <a:t>程序设计</a:t>
            </a:r>
            <a:endParaRPr lang="zh-CN" altLang="en-US" sz="3200" b="1"/>
          </a:p>
        </p:txBody>
      </p:sp>
    </p:spTree>
    <p:extLst>
      <p:ext uri="{BB962C8B-B14F-4D97-AF65-F5344CB8AC3E}">
        <p14:creationId xmlns:p14="http://schemas.microsoft.com/office/powerpoint/2010/main" val="1632400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3</a:t>
            </a:r>
            <a:r>
              <a:rPr lang="zh-CN" altLang="zh-CN"/>
              <a:t>、按钮</a:t>
            </a:r>
            <a:r>
              <a:rPr lang="en-US" altLang="zh-CN"/>
              <a:t>JButton</a:t>
            </a:r>
            <a:endParaRPr lang="zh-CN" altLang="zh-CN"/>
          </a:p>
          <a:p>
            <a:pPr marL="109728" indent="0">
              <a:buNone/>
            </a:pPr>
            <a:endParaRPr lang="en-US" altLang="zh-CN" smtClean="0"/>
          </a:p>
          <a:p>
            <a:pPr>
              <a:lnSpc>
                <a:spcPct val="150000"/>
              </a:lnSpc>
            </a:pPr>
            <a:r>
              <a:rPr lang="zh-CN" altLang="zh-CN" sz="2200"/>
              <a:t>按钮</a:t>
            </a:r>
            <a:r>
              <a:rPr lang="en-US" altLang="zh-CN" sz="2200"/>
              <a:t>JButton</a:t>
            </a:r>
            <a:r>
              <a:rPr lang="zh-CN" altLang="zh-CN" sz="2200"/>
              <a:t>类是图形界面中使用最多的一个组件，使用按钮可以与用户交互，响应鼠标的点击，可以完成用户想要完成的一些</a:t>
            </a:r>
            <a:r>
              <a:rPr lang="zh-CN" altLang="zh-CN" sz="2200"/>
              <a:t>功能</a:t>
            </a:r>
            <a:r>
              <a:rPr lang="zh-CN" altLang="zh-CN" sz="2200" smtClean="0"/>
              <a:t>。</a:t>
            </a:r>
            <a:endParaRPr lang="en-US" altLang="zh-CN" sz="2200" smtClean="0"/>
          </a:p>
          <a:p>
            <a:pPr>
              <a:lnSpc>
                <a:spcPct val="150000"/>
              </a:lnSpc>
            </a:pPr>
            <a:endParaRPr lang="en-US" altLang="zh-CN" sz="2200"/>
          </a:p>
          <a:p>
            <a:pPr>
              <a:lnSpc>
                <a:spcPct val="150000"/>
              </a:lnSpc>
            </a:pPr>
            <a:r>
              <a:rPr lang="en-US" altLang="zh-CN" sz="2200"/>
              <a:t>JButton</a:t>
            </a:r>
            <a:r>
              <a:rPr lang="zh-CN" altLang="zh-CN" sz="2200"/>
              <a:t>是继承自抽象类</a:t>
            </a:r>
            <a:r>
              <a:rPr lang="en-US" altLang="zh-CN" sz="2200"/>
              <a:t>AbstractButton</a:t>
            </a:r>
            <a:r>
              <a:rPr lang="zh-CN" altLang="zh-CN" sz="2200"/>
              <a:t>的，该抽象类中定义了许多组件的设置和处理</a:t>
            </a:r>
            <a:r>
              <a:rPr lang="zh-CN" altLang="zh-CN" sz="2200"/>
              <a:t>的</a:t>
            </a:r>
            <a:r>
              <a:rPr lang="zh-CN" altLang="zh-CN" sz="2200" smtClean="0"/>
              <a:t>方法</a:t>
            </a:r>
            <a:r>
              <a:rPr lang="zh-CN" altLang="en-US" sz="2200" smtClean="0"/>
              <a:t>，</a:t>
            </a:r>
            <a:r>
              <a:rPr lang="en-US" altLang="zh-CN" sz="2200"/>
              <a:t>AbstractButton</a:t>
            </a:r>
            <a:r>
              <a:rPr lang="zh-CN" altLang="zh-CN" sz="2200"/>
              <a:t>类的</a:t>
            </a:r>
            <a:r>
              <a:rPr lang="zh-CN" altLang="zh-CN" sz="2200"/>
              <a:t>常用</a:t>
            </a:r>
            <a:r>
              <a:rPr lang="zh-CN" altLang="zh-CN" sz="2200" smtClean="0"/>
              <a:t>方法</a:t>
            </a:r>
            <a:r>
              <a:rPr lang="zh-CN" altLang="en-US" sz="2200" smtClean="0"/>
              <a:t>见教材表</a:t>
            </a:r>
            <a:r>
              <a:rPr lang="en-US" altLang="zh-CN" sz="2200" smtClean="0"/>
              <a:t>4-3</a:t>
            </a:r>
            <a:endParaRPr lang="zh-CN" altLang="en-US" sz="2200"/>
          </a:p>
        </p:txBody>
      </p:sp>
    </p:spTree>
    <p:extLst>
      <p:ext uri="{BB962C8B-B14F-4D97-AF65-F5344CB8AC3E}">
        <p14:creationId xmlns:p14="http://schemas.microsoft.com/office/powerpoint/2010/main" val="4603130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4</a:t>
            </a:r>
            <a:r>
              <a:rPr lang="zh-CN" altLang="zh-CN"/>
              <a:t>、文本框</a:t>
            </a:r>
            <a:r>
              <a:rPr lang="en-US" altLang="zh-CN"/>
              <a:t>JTextField</a:t>
            </a:r>
            <a:r>
              <a:rPr lang="zh-CN" altLang="zh-CN"/>
              <a:t>和密码</a:t>
            </a:r>
            <a:r>
              <a:rPr lang="zh-CN" altLang="zh-CN"/>
              <a:t>框</a:t>
            </a:r>
            <a:r>
              <a:rPr lang="en-US" altLang="zh-CN" smtClean="0"/>
              <a:t>JPasswordField</a:t>
            </a:r>
          </a:p>
          <a:p>
            <a:pPr marL="109728" indent="0">
              <a:buNone/>
            </a:pPr>
            <a:endParaRPr lang="en-US" altLang="zh-CN"/>
          </a:p>
          <a:p>
            <a:pPr>
              <a:lnSpc>
                <a:spcPct val="150000"/>
              </a:lnSpc>
            </a:pPr>
            <a:r>
              <a:rPr lang="en-US" altLang="zh-CN" sz="2200"/>
              <a:t>Swing</a:t>
            </a:r>
            <a:r>
              <a:rPr lang="zh-CN" altLang="zh-CN" sz="2200"/>
              <a:t>中与文字输入有关的组件主要包括</a:t>
            </a:r>
            <a:r>
              <a:rPr lang="en-US" altLang="zh-CN" sz="2200"/>
              <a:t>JTextField</a:t>
            </a:r>
            <a:r>
              <a:rPr lang="zh-CN" altLang="zh-CN" sz="2200"/>
              <a:t>、</a:t>
            </a:r>
            <a:r>
              <a:rPr lang="en-US" altLang="zh-CN" sz="2200"/>
              <a:t>JTextArea</a:t>
            </a:r>
            <a:r>
              <a:rPr lang="zh-CN" altLang="zh-CN" sz="2200"/>
              <a:t>、</a:t>
            </a:r>
            <a:r>
              <a:rPr lang="en-US" altLang="zh-CN" sz="2200"/>
              <a:t>JPasswordField</a:t>
            </a:r>
            <a:r>
              <a:rPr lang="zh-CN" altLang="zh-CN" sz="2200"/>
              <a:t>和</a:t>
            </a:r>
            <a:r>
              <a:rPr lang="en-US" altLang="zh-CN" sz="2200"/>
              <a:t>JTextPane</a:t>
            </a:r>
            <a:r>
              <a:rPr lang="zh-CN" altLang="zh-CN" sz="2200"/>
              <a:t>，其中</a:t>
            </a:r>
            <a:r>
              <a:rPr lang="en-US" altLang="zh-CN" sz="2200"/>
              <a:t>JTextField</a:t>
            </a:r>
            <a:r>
              <a:rPr lang="zh-CN" altLang="zh-CN" sz="2200"/>
              <a:t>、</a:t>
            </a:r>
            <a:r>
              <a:rPr lang="en-US" altLang="zh-CN" sz="2200"/>
              <a:t>JPasswordField</a:t>
            </a:r>
            <a:r>
              <a:rPr lang="zh-CN" altLang="zh-CN" sz="2200"/>
              <a:t>是单行的文本输入组件，</a:t>
            </a:r>
            <a:r>
              <a:rPr lang="en-US" altLang="zh-CN" sz="2200"/>
              <a:t>JTextArea</a:t>
            </a:r>
            <a:r>
              <a:rPr lang="zh-CN" altLang="zh-CN" sz="2200"/>
              <a:t>是多行的文本输入组件，</a:t>
            </a:r>
            <a:r>
              <a:rPr lang="en-US" altLang="zh-CN" sz="2200"/>
              <a:t>JTextPane</a:t>
            </a:r>
            <a:r>
              <a:rPr lang="zh-CN" altLang="zh-CN" sz="2200"/>
              <a:t>可以设置其中文本的格式，它们都继承自</a:t>
            </a:r>
            <a:r>
              <a:rPr lang="en-US" altLang="zh-CN" sz="2200"/>
              <a:t>JTextComponent</a:t>
            </a:r>
            <a:r>
              <a:rPr lang="zh-CN" altLang="zh-CN" sz="2200" smtClean="0"/>
              <a:t>类</a:t>
            </a:r>
            <a:endParaRPr lang="en-US" altLang="zh-CN" sz="2200" smtClean="0"/>
          </a:p>
          <a:p>
            <a:pPr>
              <a:lnSpc>
                <a:spcPct val="150000"/>
              </a:lnSpc>
            </a:pPr>
            <a:endParaRPr lang="en-US" altLang="zh-CN" sz="2200" smtClean="0"/>
          </a:p>
          <a:p>
            <a:pPr>
              <a:lnSpc>
                <a:spcPct val="150000"/>
              </a:lnSpc>
            </a:pPr>
            <a:r>
              <a:rPr lang="en-US" altLang="zh-CN" sz="2200" smtClean="0"/>
              <a:t>JTextComponent</a:t>
            </a:r>
            <a:r>
              <a:rPr lang="zh-CN" altLang="zh-CN" sz="2200"/>
              <a:t>类的</a:t>
            </a:r>
            <a:r>
              <a:rPr lang="zh-CN" altLang="zh-CN" sz="2200"/>
              <a:t>常用</a:t>
            </a:r>
            <a:r>
              <a:rPr lang="zh-CN" altLang="zh-CN" sz="2200" smtClean="0"/>
              <a:t>方法</a:t>
            </a:r>
            <a:r>
              <a:rPr lang="zh-CN" altLang="en-US" sz="2200" smtClean="0"/>
              <a:t>，见教材表</a:t>
            </a:r>
            <a:r>
              <a:rPr lang="en-US" altLang="zh-CN" sz="2200" smtClean="0"/>
              <a:t>4-4</a:t>
            </a:r>
            <a:endParaRPr lang="zh-CN" altLang="zh-CN" sz="2200"/>
          </a:p>
          <a:p>
            <a:endParaRPr lang="zh-CN" altLang="en-US"/>
          </a:p>
        </p:txBody>
      </p:sp>
    </p:spTree>
    <p:extLst>
      <p:ext uri="{BB962C8B-B14F-4D97-AF65-F5344CB8AC3E}">
        <p14:creationId xmlns:p14="http://schemas.microsoft.com/office/powerpoint/2010/main" val="12183538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2  </a:t>
            </a:r>
            <a:r>
              <a:rPr lang="zh-CN" altLang="zh-CN" b="1"/>
              <a:t>登陆验证功能</a:t>
            </a:r>
          </a:p>
          <a:p>
            <a:pPr marL="109728" indent="0">
              <a:buNone/>
            </a:pPr>
            <a:endParaRPr lang="en-US" altLang="zh-CN"/>
          </a:p>
          <a:p>
            <a:pPr marL="109728" indent="0">
              <a:lnSpc>
                <a:spcPct val="150000"/>
              </a:lnSpc>
              <a:buNone/>
            </a:pPr>
            <a:r>
              <a:rPr lang="en-US" altLang="zh-CN" sz="2000" smtClean="0"/>
              <a:t>	</a:t>
            </a:r>
            <a:endParaRPr lang="zh-CN" altLang="en-US" sz="200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106" y="2221954"/>
            <a:ext cx="5086350" cy="3943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95536" y="2204864"/>
            <a:ext cx="3024336" cy="4247317"/>
          </a:xfrm>
          <a:prstGeom prst="rect">
            <a:avLst/>
          </a:prstGeom>
          <a:noFill/>
        </p:spPr>
        <p:txBody>
          <a:bodyPr wrap="square" rtlCol="0">
            <a:spAutoFit/>
          </a:bodyPr>
          <a:lstStyle/>
          <a:p>
            <a:pPr>
              <a:lnSpc>
                <a:spcPct val="200000"/>
              </a:lnSpc>
            </a:pPr>
            <a:r>
              <a:rPr lang="zh-CN" altLang="zh-CN"/>
              <a:t>完善任务</a:t>
            </a:r>
            <a:r>
              <a:rPr lang="en-US" altLang="zh-CN"/>
              <a:t>1</a:t>
            </a:r>
            <a:r>
              <a:rPr lang="zh-CN" altLang="zh-CN"/>
              <a:t>，令登陆</a:t>
            </a:r>
            <a:r>
              <a:rPr lang="zh-CN" altLang="zh-CN"/>
              <a:t>窗体</a:t>
            </a:r>
            <a:r>
              <a:rPr lang="zh-CN" altLang="zh-CN" smtClean="0"/>
              <a:t>可以响应</a:t>
            </a:r>
            <a:r>
              <a:rPr lang="zh-CN" altLang="zh-CN"/>
              <a:t>用户的登陆请求，</a:t>
            </a:r>
            <a:r>
              <a:rPr lang="zh-CN" altLang="zh-CN"/>
              <a:t>在</a:t>
            </a:r>
            <a:r>
              <a:rPr lang="zh-CN" altLang="zh-CN" smtClean="0"/>
              <a:t>用户输入</a:t>
            </a:r>
            <a:r>
              <a:rPr lang="zh-CN" altLang="zh-CN"/>
              <a:t>账号、密码，</a:t>
            </a:r>
            <a:r>
              <a:rPr lang="zh-CN" altLang="zh-CN"/>
              <a:t>并</a:t>
            </a:r>
            <a:r>
              <a:rPr lang="zh-CN" altLang="zh-CN" smtClean="0"/>
              <a:t>点击“登陆”</a:t>
            </a:r>
            <a:r>
              <a:rPr lang="zh-CN" altLang="zh-CN"/>
              <a:t>按钮后进行身份</a:t>
            </a:r>
            <a:r>
              <a:rPr lang="zh-CN" altLang="zh-CN"/>
              <a:t>验证</a:t>
            </a:r>
            <a:r>
              <a:rPr lang="zh-CN" altLang="zh-CN" smtClean="0"/>
              <a:t>，并</a:t>
            </a:r>
            <a:r>
              <a:rPr lang="zh-CN" altLang="zh-CN"/>
              <a:t>反馈登陆成功与否的</a:t>
            </a:r>
            <a:r>
              <a:rPr lang="zh-CN" altLang="zh-CN"/>
              <a:t>信息</a:t>
            </a:r>
            <a:r>
              <a:rPr lang="zh-CN" altLang="zh-CN" smtClean="0"/>
              <a:t>。</a:t>
            </a:r>
            <a:endParaRPr lang="en-US" altLang="zh-CN" smtClean="0"/>
          </a:p>
          <a:p>
            <a:pPr>
              <a:lnSpc>
                <a:spcPct val="200000"/>
              </a:lnSpc>
            </a:pPr>
            <a:r>
              <a:rPr lang="zh-CN" altLang="zh-CN" smtClean="0"/>
              <a:t>运行</a:t>
            </a:r>
            <a:r>
              <a:rPr lang="zh-CN" altLang="zh-CN"/>
              <a:t>效果如图</a:t>
            </a:r>
            <a:r>
              <a:rPr lang="zh-CN" altLang="en-US"/>
              <a:t>所示。</a:t>
            </a:r>
          </a:p>
          <a:p>
            <a:endParaRPr lang="zh-CN" altLang="en-US"/>
          </a:p>
        </p:txBody>
      </p:sp>
    </p:spTree>
    <p:extLst>
      <p:ext uri="{BB962C8B-B14F-4D97-AF65-F5344CB8AC3E}">
        <p14:creationId xmlns:p14="http://schemas.microsoft.com/office/powerpoint/2010/main" val="8056026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知识点：事件</a:t>
            </a:r>
            <a:r>
              <a:rPr lang="zh-CN" altLang="zh-CN" b="1"/>
              <a:t>处理</a:t>
            </a:r>
            <a:r>
              <a:rPr lang="zh-CN" altLang="zh-CN" b="1" smtClean="0"/>
              <a:t>机制</a:t>
            </a:r>
            <a:endParaRPr lang="zh-CN" altLang="en-US"/>
          </a:p>
        </p:txBody>
      </p:sp>
      <p:sp>
        <p:nvSpPr>
          <p:cNvPr id="3" name="内容占位符 2"/>
          <p:cNvSpPr>
            <a:spLocks noGrp="1"/>
          </p:cNvSpPr>
          <p:nvPr>
            <p:ph idx="1"/>
          </p:nvPr>
        </p:nvSpPr>
        <p:spPr/>
        <p:txBody>
          <a:bodyPr/>
          <a:lstStyle/>
          <a:p>
            <a:endParaRPr lang="en-US" altLang="zh-CN"/>
          </a:p>
          <a:p>
            <a:pPr>
              <a:lnSpc>
                <a:spcPct val="200000"/>
              </a:lnSpc>
            </a:pPr>
            <a:r>
              <a:rPr lang="zh-CN" altLang="zh-CN" smtClean="0"/>
              <a:t>当</a:t>
            </a:r>
            <a:r>
              <a:rPr lang="en-US" altLang="zh-CN"/>
              <a:t>GUI</a:t>
            </a:r>
            <a:r>
              <a:rPr lang="zh-CN" altLang="zh-CN"/>
              <a:t>上的组件与用户发生交互，触发一定的事件后执行相应的事件处理代码，使得</a:t>
            </a:r>
            <a:r>
              <a:rPr lang="en-US" altLang="zh-CN"/>
              <a:t>GUI</a:t>
            </a:r>
            <a:r>
              <a:rPr lang="zh-CN" altLang="zh-CN"/>
              <a:t>能“动”起来的这种机制就叫做事件处理机制。</a:t>
            </a:r>
            <a:endParaRPr lang="zh-CN" altLang="en-US"/>
          </a:p>
        </p:txBody>
      </p:sp>
    </p:spTree>
    <p:extLst>
      <p:ext uri="{BB962C8B-B14F-4D97-AF65-F5344CB8AC3E}">
        <p14:creationId xmlns:p14="http://schemas.microsoft.com/office/powerpoint/2010/main" val="16277778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nSpc>
                <a:spcPct val="150000"/>
              </a:lnSpc>
            </a:pPr>
            <a:r>
              <a:rPr lang="en-US" altLang="zh-CN" sz="2200"/>
              <a:t>Java</a:t>
            </a:r>
            <a:r>
              <a:rPr lang="zh-CN" altLang="zh-CN" sz="2200"/>
              <a:t>采用叫做</a:t>
            </a:r>
            <a:r>
              <a:rPr lang="zh-CN" altLang="zh-CN" sz="2200" b="1"/>
              <a:t>授权事件模型</a:t>
            </a:r>
            <a:r>
              <a:rPr lang="zh-CN" altLang="zh-CN" sz="2200"/>
              <a:t>（</a:t>
            </a:r>
            <a:r>
              <a:rPr lang="en-US" altLang="zh-CN" sz="2200"/>
              <a:t>Delegation Event Mode</a:t>
            </a:r>
            <a:r>
              <a:rPr lang="zh-CN" altLang="zh-CN" sz="2200"/>
              <a:t>）的事件处理机制，也称为委托</a:t>
            </a:r>
            <a:r>
              <a:rPr lang="zh-CN" altLang="zh-CN" sz="2200"/>
              <a:t>事件</a:t>
            </a:r>
            <a:r>
              <a:rPr lang="zh-CN" altLang="zh-CN" sz="2200" smtClean="0"/>
              <a:t>模型</a:t>
            </a:r>
            <a:r>
              <a:rPr lang="zh-CN" altLang="en-US" sz="2200" smtClean="0"/>
              <a:t>。</a:t>
            </a:r>
            <a:endParaRPr lang="en-US" altLang="zh-CN" sz="2200" smtClean="0"/>
          </a:p>
          <a:p>
            <a:pPr>
              <a:lnSpc>
                <a:spcPct val="150000"/>
              </a:lnSpc>
            </a:pPr>
            <a:endParaRPr lang="en-US" altLang="zh-CN" sz="2200"/>
          </a:p>
          <a:p>
            <a:pPr>
              <a:lnSpc>
                <a:spcPct val="150000"/>
              </a:lnSpc>
            </a:pPr>
            <a:r>
              <a:rPr lang="zh-CN" altLang="zh-CN" sz="2200"/>
              <a:t>采用授权事件模型进行事件处理一般包含</a:t>
            </a:r>
            <a:r>
              <a:rPr lang="zh-CN" altLang="zh-CN" sz="2200" b="1"/>
              <a:t>三步骤</a:t>
            </a:r>
            <a:r>
              <a:rPr lang="zh-CN" altLang="zh-CN" sz="2200"/>
              <a:t>：</a:t>
            </a:r>
          </a:p>
          <a:p>
            <a:pPr marL="109728" indent="0">
              <a:lnSpc>
                <a:spcPct val="150000"/>
              </a:lnSpc>
              <a:buNone/>
            </a:pPr>
            <a:r>
              <a:rPr lang="en-US" altLang="zh-CN" sz="2200" smtClean="0"/>
              <a:t>	</a:t>
            </a:r>
            <a:r>
              <a:rPr lang="zh-CN" altLang="zh-CN" sz="2200" smtClean="0"/>
              <a:t>第一</a:t>
            </a:r>
            <a:r>
              <a:rPr lang="zh-CN" altLang="zh-CN" sz="2200"/>
              <a:t>、确定事件源</a:t>
            </a:r>
            <a:r>
              <a:rPr lang="en-US" altLang="zh-CN" sz="2200"/>
              <a:t>Event Source</a:t>
            </a:r>
            <a:r>
              <a:rPr lang="zh-CN" altLang="zh-CN" sz="2200"/>
              <a:t>和事件</a:t>
            </a:r>
            <a:r>
              <a:rPr lang="en-US" altLang="zh-CN" sz="2200"/>
              <a:t>Event</a:t>
            </a:r>
            <a:r>
              <a:rPr lang="zh-CN" altLang="zh-CN" sz="2200" smtClean="0"/>
              <a:t>。</a:t>
            </a:r>
            <a:endParaRPr lang="en-US" altLang="zh-CN" sz="2200" smtClean="0"/>
          </a:p>
          <a:p>
            <a:pPr marL="109728" indent="0">
              <a:lnSpc>
                <a:spcPct val="150000"/>
              </a:lnSpc>
              <a:buNone/>
            </a:pPr>
            <a:r>
              <a:rPr lang="en-US" altLang="zh-CN" sz="2200" smtClean="0"/>
              <a:t>	</a:t>
            </a:r>
            <a:r>
              <a:rPr lang="zh-CN" altLang="zh-CN" sz="2200" smtClean="0"/>
              <a:t>第二</a:t>
            </a:r>
            <a:r>
              <a:rPr lang="zh-CN" altLang="zh-CN" sz="2200"/>
              <a:t>、实现可以监听和处理事件的监听器</a:t>
            </a:r>
            <a:r>
              <a:rPr lang="en-US" altLang="zh-CN" sz="2200"/>
              <a:t>Event Listener</a:t>
            </a:r>
            <a:r>
              <a:rPr lang="zh-CN" altLang="zh-CN" sz="2200"/>
              <a:t>，编写事件的处理</a:t>
            </a:r>
            <a:r>
              <a:rPr lang="zh-CN" altLang="zh-CN" sz="2200"/>
              <a:t>代码</a:t>
            </a:r>
            <a:r>
              <a:rPr lang="zh-CN" altLang="zh-CN" sz="2200" smtClean="0"/>
              <a:t>。</a:t>
            </a:r>
            <a:endParaRPr lang="en-US" altLang="zh-CN" sz="2200" smtClean="0"/>
          </a:p>
          <a:p>
            <a:pPr marL="109728" indent="0">
              <a:lnSpc>
                <a:spcPct val="150000"/>
              </a:lnSpc>
              <a:buNone/>
            </a:pPr>
            <a:r>
              <a:rPr lang="en-US" altLang="zh-CN" sz="2200" smtClean="0"/>
              <a:t>	</a:t>
            </a:r>
            <a:r>
              <a:rPr lang="zh-CN" altLang="zh-CN" sz="2200" smtClean="0"/>
              <a:t>第三</a:t>
            </a:r>
            <a:r>
              <a:rPr lang="zh-CN" altLang="zh-CN" sz="2200"/>
              <a:t>、将监听器对象注册给事件源，这样关联之后才能使得事件发生后能执行相应的</a:t>
            </a:r>
            <a:r>
              <a:rPr lang="zh-CN" altLang="zh-CN" sz="2200"/>
              <a:t>处理</a:t>
            </a:r>
            <a:r>
              <a:rPr lang="zh-CN" altLang="zh-CN" sz="2200" smtClean="0"/>
              <a:t>代码</a:t>
            </a:r>
            <a:r>
              <a:rPr lang="zh-CN" altLang="en-US" sz="2200" smtClean="0"/>
              <a:t>。</a:t>
            </a:r>
            <a:endParaRPr lang="zh-CN" altLang="en-US" sz="2200"/>
          </a:p>
        </p:txBody>
      </p:sp>
    </p:spTree>
    <p:extLst>
      <p:ext uri="{BB962C8B-B14F-4D97-AF65-F5344CB8AC3E}">
        <p14:creationId xmlns:p14="http://schemas.microsoft.com/office/powerpoint/2010/main" val="30266048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Java</a:t>
            </a:r>
            <a:r>
              <a:rPr lang="zh-CN" altLang="zh-CN"/>
              <a:t>图形用户界面事件处理的过程</a:t>
            </a:r>
            <a:endParaRPr lang="zh-CN" altLang="en-US"/>
          </a:p>
        </p:txBody>
      </p:sp>
      <p:pic>
        <p:nvPicPr>
          <p:cNvPr id="3074" name="图片 280" descr="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2636911"/>
            <a:ext cx="6896842"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8225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mtClean="0"/>
              <a:t>例程</a:t>
            </a:r>
            <a:r>
              <a:rPr lang="zh-CN" altLang="en-US" smtClean="0"/>
              <a:t>：</a:t>
            </a:r>
            <a:r>
              <a:rPr lang="zh-CN" altLang="zh-CN" smtClean="0"/>
              <a:t>典型</a:t>
            </a:r>
            <a:r>
              <a:rPr lang="zh-CN" altLang="zh-CN"/>
              <a:t>的按钮</a:t>
            </a:r>
            <a:r>
              <a:rPr lang="zh-CN" altLang="zh-CN"/>
              <a:t>点击</a:t>
            </a:r>
            <a:r>
              <a:rPr lang="zh-CN" altLang="zh-CN" smtClean="0"/>
              <a:t>事件</a:t>
            </a:r>
            <a:endParaRPr lang="en-US" altLang="zh-CN" smtClean="0"/>
          </a:p>
          <a:p>
            <a:pPr marL="109728" indent="0">
              <a:buNone/>
            </a:pPr>
            <a:endParaRPr lang="en-US" altLang="zh-CN" smtClean="0"/>
          </a:p>
          <a:p>
            <a:pPr marL="109728" indent="0">
              <a:lnSpc>
                <a:spcPct val="150000"/>
              </a:lnSpc>
              <a:buNone/>
            </a:pPr>
            <a:r>
              <a:rPr lang="en-US" altLang="zh-CN" sz="2200" smtClean="0"/>
              <a:t>	</a:t>
            </a:r>
            <a:r>
              <a:rPr lang="zh-CN" altLang="zh-CN" sz="2200" smtClean="0"/>
              <a:t>使用</a:t>
            </a:r>
            <a:r>
              <a:rPr lang="zh-CN" altLang="zh-CN" sz="2200"/>
              <a:t>文本框收集用户输入的学生信息，点击“确定”按钮后将学生信息回显到界面右侧空白区域，点击“重置”按钮将同时清空文本框填入的信息和右侧的回显信息。运行效果</a:t>
            </a:r>
            <a:r>
              <a:rPr lang="zh-CN" altLang="zh-CN" sz="2200"/>
              <a:t>如</a:t>
            </a:r>
            <a:r>
              <a:rPr lang="zh-CN" altLang="zh-CN" sz="2200" smtClean="0"/>
              <a:t>图所</a:t>
            </a:r>
            <a:r>
              <a:rPr lang="zh-CN" altLang="zh-CN" sz="2200"/>
              <a:t>示。</a:t>
            </a:r>
          </a:p>
          <a:p>
            <a:pPr marL="109728" indent="0">
              <a:buNone/>
            </a:pPr>
            <a:endParaRPr lang="zh-CN" alt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4293096"/>
            <a:ext cx="6743415" cy="21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19310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4.2	</a:t>
            </a:r>
            <a:r>
              <a:rPr lang="zh-CN" altLang="zh-CN" b="1"/>
              <a:t>容器</a:t>
            </a:r>
            <a:r>
              <a:rPr lang="zh-CN" altLang="zh-CN" b="1"/>
              <a:t>与</a:t>
            </a:r>
            <a:r>
              <a:rPr lang="zh-CN" altLang="zh-CN" b="1" smtClean="0"/>
              <a:t>布局</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3  </a:t>
            </a:r>
            <a:r>
              <a:rPr lang="zh-CN" altLang="zh-CN" b="1"/>
              <a:t>图形用户界面</a:t>
            </a:r>
            <a:r>
              <a:rPr lang="zh-CN" altLang="zh-CN" b="1"/>
              <a:t>的</a:t>
            </a:r>
            <a:r>
              <a:rPr lang="zh-CN" altLang="zh-CN" b="1" smtClean="0"/>
              <a:t>四则运算</a:t>
            </a:r>
            <a:endParaRPr lang="en-US" altLang="zh-CN" b="1" smtClean="0"/>
          </a:p>
          <a:p>
            <a:pPr marL="109728" indent="0">
              <a:buNone/>
            </a:pPr>
            <a:endParaRPr lang="en-US" altLang="zh-CN" b="1"/>
          </a:p>
          <a:p>
            <a:pPr marL="109728" indent="0">
              <a:lnSpc>
                <a:spcPct val="150000"/>
              </a:lnSpc>
              <a:buNone/>
            </a:pPr>
            <a:r>
              <a:rPr lang="zh-CN" altLang="zh-CN" sz="2400" smtClean="0"/>
              <a:t>编程</a:t>
            </a:r>
            <a:r>
              <a:rPr lang="zh-CN" altLang="zh-CN" sz="2400"/>
              <a:t>实现图形用户界面的四则运算程序，加法、乘法运算的运行效果分别</a:t>
            </a:r>
            <a:r>
              <a:rPr lang="zh-CN" altLang="zh-CN" sz="2400"/>
              <a:t>如</a:t>
            </a:r>
            <a:r>
              <a:rPr lang="zh-CN" altLang="zh-CN" sz="2400" smtClean="0"/>
              <a:t>图所</a:t>
            </a:r>
            <a:r>
              <a:rPr lang="zh-CN" altLang="zh-CN" sz="2400"/>
              <a:t>示。</a:t>
            </a:r>
          </a:p>
          <a:p>
            <a:pPr marL="109728" indent="0">
              <a:buNone/>
            </a:pPr>
            <a:endParaRPr lang="zh-CN" altLang="zh-CN" b="1"/>
          </a:p>
          <a:p>
            <a:endParaRPr lang="zh-CN" alt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861048"/>
            <a:ext cx="7254546" cy="18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575391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a:t>
            </a:r>
            <a:r>
              <a:rPr lang="en-US" altLang="zh-CN" b="1"/>
              <a:t>JPanel</a:t>
            </a:r>
            <a:r>
              <a:rPr lang="zh-CN" altLang="zh-CN" b="1"/>
              <a:t>、布局</a:t>
            </a:r>
            <a:r>
              <a:rPr lang="zh-CN" altLang="zh-CN" b="1"/>
              <a:t>管理器 </a:t>
            </a:r>
            <a:endParaRPr lang="zh-CN" altLang="en-US"/>
          </a:p>
        </p:txBody>
      </p:sp>
      <p:sp>
        <p:nvSpPr>
          <p:cNvPr id="3" name="内容占位符 2"/>
          <p:cNvSpPr>
            <a:spLocks noGrp="1"/>
          </p:cNvSpPr>
          <p:nvPr>
            <p:ph idx="1"/>
          </p:nvPr>
        </p:nvSpPr>
        <p:spPr/>
        <p:txBody>
          <a:bodyPr/>
          <a:lstStyle/>
          <a:p>
            <a:pPr marL="109728" indent="0">
              <a:buNone/>
            </a:pPr>
            <a:r>
              <a:rPr lang="zh-CN" altLang="zh-CN" b="1"/>
              <a:t>一</a:t>
            </a:r>
            <a:r>
              <a:rPr lang="zh-CN" altLang="zh-CN" b="1"/>
              <a:t>、</a:t>
            </a:r>
            <a:r>
              <a:rPr lang="en-US" altLang="zh-CN" b="1" smtClean="0"/>
              <a:t>JPanel</a:t>
            </a:r>
          </a:p>
          <a:p>
            <a:pPr marL="109728" indent="0">
              <a:buNone/>
            </a:pPr>
            <a:endParaRPr lang="en-US" altLang="zh-CN" b="1"/>
          </a:p>
          <a:p>
            <a:pPr>
              <a:lnSpc>
                <a:spcPct val="150000"/>
              </a:lnSpc>
            </a:pPr>
            <a:r>
              <a:rPr lang="en-US" altLang="zh-CN" sz="2200"/>
              <a:t>JPanel</a:t>
            </a:r>
            <a:r>
              <a:rPr lang="zh-CN" altLang="zh-CN" sz="2200"/>
              <a:t>，</a:t>
            </a:r>
            <a:r>
              <a:rPr lang="en-US" altLang="zh-CN" sz="2200"/>
              <a:t>Swing</a:t>
            </a:r>
            <a:r>
              <a:rPr lang="zh-CN" altLang="zh-CN" sz="2200"/>
              <a:t>中的中间层容器面板，继承自</a:t>
            </a:r>
            <a:r>
              <a:rPr lang="en-US" altLang="zh-CN" sz="2200"/>
              <a:t>javax.swing.JComponent</a:t>
            </a:r>
            <a:r>
              <a:rPr lang="zh-CN" altLang="zh-CN" sz="2200"/>
              <a:t>，主要用于放置</a:t>
            </a:r>
            <a:r>
              <a:rPr lang="en-US" altLang="zh-CN" sz="2200"/>
              <a:t>Swing</a:t>
            </a:r>
            <a:r>
              <a:rPr lang="zh-CN" altLang="zh-CN" sz="2200"/>
              <a:t>轻量级组件，</a:t>
            </a:r>
            <a:r>
              <a:rPr lang="en-US" altLang="zh-CN" sz="2200"/>
              <a:t>JPanel</a:t>
            </a:r>
            <a:r>
              <a:rPr lang="zh-CN" altLang="zh-CN" sz="2200"/>
              <a:t>的对象也可以作为顶层容器的内容面板来使</a:t>
            </a:r>
            <a:r>
              <a:rPr lang="zh-CN" altLang="zh-CN" sz="2200"/>
              <a:t>用</a:t>
            </a:r>
            <a:r>
              <a:rPr lang="zh-CN" altLang="zh-CN" sz="2200" smtClean="0"/>
              <a:t>。</a:t>
            </a:r>
            <a:endParaRPr lang="en-US" altLang="zh-CN" sz="2200" smtClean="0"/>
          </a:p>
          <a:p>
            <a:pPr marL="109728" indent="0">
              <a:lnSpc>
                <a:spcPct val="150000"/>
              </a:lnSpc>
              <a:buNone/>
            </a:pPr>
            <a:endParaRPr lang="en-US" altLang="zh-CN" sz="2200"/>
          </a:p>
          <a:p>
            <a:pPr>
              <a:lnSpc>
                <a:spcPct val="150000"/>
              </a:lnSpc>
            </a:pPr>
            <a:r>
              <a:rPr lang="zh-CN" altLang="zh-CN" sz="2200" smtClean="0"/>
              <a:t>将</a:t>
            </a:r>
            <a:r>
              <a:rPr lang="en-US" altLang="zh-CN" sz="2200"/>
              <a:t>JPanel</a:t>
            </a:r>
            <a:r>
              <a:rPr lang="zh-CN" altLang="zh-CN" sz="2200"/>
              <a:t>与布局策略结合使用可以更有效地进行界面设计和</a:t>
            </a:r>
            <a:r>
              <a:rPr lang="zh-CN" altLang="zh-CN" sz="2200"/>
              <a:t>管理</a:t>
            </a:r>
            <a:r>
              <a:rPr lang="zh-CN" altLang="zh-CN" sz="2200" smtClean="0"/>
              <a:t>。</a:t>
            </a:r>
            <a:endParaRPr lang="zh-CN" altLang="zh-CN" sz="2200" b="1"/>
          </a:p>
          <a:p>
            <a:endParaRPr lang="zh-CN" altLang="en-US"/>
          </a:p>
        </p:txBody>
      </p:sp>
    </p:spTree>
    <p:extLst>
      <p:ext uri="{BB962C8B-B14F-4D97-AF65-F5344CB8AC3E}">
        <p14:creationId xmlns:p14="http://schemas.microsoft.com/office/powerpoint/2010/main" val="30498653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pPr marL="109728" indent="0">
              <a:buNone/>
            </a:pPr>
            <a:r>
              <a:rPr lang="zh-CN" altLang="zh-CN" b="1"/>
              <a:t>二、布局管理器</a:t>
            </a:r>
          </a:p>
          <a:p>
            <a:pPr marL="109728" indent="0">
              <a:buNone/>
            </a:pPr>
            <a:endParaRPr lang="en-US" altLang="zh-CN" smtClean="0"/>
          </a:p>
          <a:p>
            <a:pPr marL="109728" indent="0">
              <a:buNone/>
            </a:pPr>
            <a:r>
              <a:rPr lang="en-US" altLang="zh-CN"/>
              <a:t>1</a:t>
            </a:r>
            <a:r>
              <a:rPr lang="zh-CN" altLang="zh-CN"/>
              <a:t>、</a:t>
            </a:r>
            <a:r>
              <a:rPr lang="en-US" altLang="zh-CN"/>
              <a:t>FlowLayout</a:t>
            </a:r>
            <a:endParaRPr lang="zh-CN" altLang="zh-CN"/>
          </a:p>
          <a:p>
            <a:pPr marL="109728" indent="0">
              <a:buNone/>
            </a:pPr>
            <a:endParaRPr lang="en-US" altLang="zh-CN" smtClean="0"/>
          </a:p>
          <a:p>
            <a:pPr marL="109728" indent="0">
              <a:lnSpc>
                <a:spcPct val="200000"/>
              </a:lnSpc>
              <a:buNone/>
            </a:pPr>
            <a:r>
              <a:rPr lang="en-US" altLang="zh-CN" sz="2000" smtClean="0"/>
              <a:t>	FlowLayout </a:t>
            </a:r>
            <a:r>
              <a:rPr lang="zh-CN" altLang="zh-CN" sz="2000"/>
              <a:t>是</a:t>
            </a:r>
            <a:r>
              <a:rPr lang="en-US" altLang="zh-CN" sz="2000"/>
              <a:t>JPanel</a:t>
            </a:r>
            <a:r>
              <a:rPr lang="zh-CN" altLang="zh-CN" sz="2000"/>
              <a:t>的缺省布局管理器，其布局策略是：组件按从上到下、从左到右的顺序进行放置，如果容器足够宽，第一个组件先添加到容器中第一行的最左边，后续的组件依次添加到上一个组件的右边，如果当前行已放置不下该组件，则放置到下一行的最左边，依此类推。</a:t>
            </a:r>
          </a:p>
          <a:p>
            <a:pPr marL="109728" indent="0">
              <a:buNone/>
            </a:pPr>
            <a:endParaRPr lang="zh-CN" altLang="en-US"/>
          </a:p>
        </p:txBody>
      </p:sp>
    </p:spTree>
    <p:extLst>
      <p:ext uri="{BB962C8B-B14F-4D97-AF65-F5344CB8AC3E}">
        <p14:creationId xmlns:p14="http://schemas.microsoft.com/office/powerpoint/2010/main" val="15786440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smtClean="0"/>
              <a:t>第</a:t>
            </a:r>
            <a:r>
              <a:rPr lang="en-US" altLang="zh-CN" b="1" dirty="0"/>
              <a:t>4</a:t>
            </a:r>
            <a:r>
              <a:rPr lang="zh-CN" altLang="en-US" b="1" smtClean="0"/>
              <a:t>章 </a:t>
            </a:r>
            <a:r>
              <a:rPr lang="en-US" altLang="zh-CN" b="1" dirty="0"/>
              <a:t>GUI</a:t>
            </a:r>
            <a:r>
              <a:rPr lang="zh-CN" altLang="en-US" b="1"/>
              <a:t>程序设计</a:t>
            </a:r>
            <a:endParaRPr lang="zh-CN" altLang="en-US" b="1"/>
          </a:p>
        </p:txBody>
      </p:sp>
      <p:sp>
        <p:nvSpPr>
          <p:cNvPr id="3" name="内容占位符 2"/>
          <p:cNvSpPr>
            <a:spLocks noGrp="1"/>
          </p:cNvSpPr>
          <p:nvPr>
            <p:ph idx="1"/>
          </p:nvPr>
        </p:nvSpPr>
        <p:spPr/>
        <p:txBody>
          <a:bodyPr>
            <a:normAutofit fontScale="92500" lnSpcReduction="10000"/>
          </a:bodyPr>
          <a:lstStyle/>
          <a:p>
            <a:pPr marL="109728" indent="0">
              <a:lnSpc>
                <a:spcPct val="200000"/>
              </a:lnSpc>
              <a:buNone/>
            </a:pPr>
            <a:r>
              <a:rPr lang="en-US" altLang="zh-CN" b="1" dirty="0"/>
              <a:t>4.1	</a:t>
            </a:r>
            <a:r>
              <a:rPr lang="zh-CN" altLang="en-US" b="1"/>
              <a:t>认识</a:t>
            </a:r>
            <a:r>
              <a:rPr lang="en-US" altLang="zh-CN" b="1" dirty="0"/>
              <a:t>GUI</a:t>
            </a:r>
            <a:r>
              <a:rPr lang="zh-CN" altLang="en-US" b="1" smtClean="0"/>
              <a:t>程序</a:t>
            </a:r>
            <a:endParaRPr lang="en-US" altLang="zh-CN" b="1" dirty="0" smtClean="0"/>
          </a:p>
          <a:p>
            <a:pPr marL="109728" indent="0">
              <a:lnSpc>
                <a:spcPct val="200000"/>
              </a:lnSpc>
              <a:buNone/>
            </a:pPr>
            <a:r>
              <a:rPr lang="en-US" altLang="zh-CN" b="1" dirty="0"/>
              <a:t>4.2	</a:t>
            </a:r>
            <a:r>
              <a:rPr lang="zh-CN" altLang="zh-CN" b="1"/>
              <a:t>容器与布局</a:t>
            </a:r>
          </a:p>
          <a:p>
            <a:pPr marL="109728" indent="0">
              <a:lnSpc>
                <a:spcPct val="200000"/>
              </a:lnSpc>
              <a:buNone/>
            </a:pPr>
            <a:r>
              <a:rPr lang="en-US" altLang="zh-CN" b="1" dirty="0"/>
              <a:t>4.3	GUI</a:t>
            </a:r>
            <a:r>
              <a:rPr lang="zh-CN" altLang="zh-CN" b="1"/>
              <a:t>基本元素</a:t>
            </a:r>
          </a:p>
          <a:p>
            <a:pPr marL="109728" indent="0">
              <a:lnSpc>
                <a:spcPct val="200000"/>
              </a:lnSpc>
              <a:buNone/>
            </a:pPr>
            <a:r>
              <a:rPr lang="en-US" altLang="zh-CN" b="1" dirty="0"/>
              <a:t>4.4	</a:t>
            </a:r>
            <a:r>
              <a:rPr lang="zh-CN" altLang="zh-CN" b="1"/>
              <a:t>菜单与工具栏</a:t>
            </a:r>
          </a:p>
          <a:p>
            <a:pPr marL="109728" indent="0">
              <a:lnSpc>
                <a:spcPct val="200000"/>
              </a:lnSpc>
              <a:buNone/>
            </a:pPr>
            <a:r>
              <a:rPr lang="en-US" altLang="zh-CN" b="1" dirty="0"/>
              <a:t>4.5	</a:t>
            </a:r>
            <a:r>
              <a:rPr lang="zh-CN" altLang="zh-CN" b="1"/>
              <a:t>对话框</a:t>
            </a:r>
          </a:p>
          <a:p>
            <a:pPr marL="109728" indent="0">
              <a:lnSpc>
                <a:spcPct val="200000"/>
              </a:lnSpc>
              <a:buNone/>
            </a:pPr>
            <a:r>
              <a:rPr lang="en-US" altLang="zh-CN" b="1" dirty="0"/>
              <a:t>4.6	</a:t>
            </a:r>
            <a:r>
              <a:rPr lang="zh-CN" altLang="zh-CN" b="1" smtClean="0"/>
              <a:t>表格</a:t>
            </a:r>
            <a:endParaRPr lang="zh-CN" altLang="zh-CN" b="1"/>
          </a:p>
        </p:txBody>
      </p:sp>
    </p:spTree>
    <p:extLst>
      <p:ext uri="{BB962C8B-B14F-4D97-AF65-F5344CB8AC3E}">
        <p14:creationId xmlns:p14="http://schemas.microsoft.com/office/powerpoint/2010/main" val="3308801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2</a:t>
            </a:r>
            <a:r>
              <a:rPr lang="zh-CN" altLang="zh-CN"/>
              <a:t>、</a:t>
            </a:r>
            <a:r>
              <a:rPr lang="en-US" altLang="zh-CN"/>
              <a:t>BorderLayout</a:t>
            </a:r>
            <a:endParaRPr lang="zh-CN" altLang="zh-CN"/>
          </a:p>
          <a:p>
            <a:pPr marL="109728" indent="0">
              <a:buNone/>
            </a:pPr>
            <a:endParaRPr lang="en-US" altLang="zh-CN" smtClean="0"/>
          </a:p>
          <a:p>
            <a:pPr marL="109728" indent="0">
              <a:lnSpc>
                <a:spcPct val="150000"/>
              </a:lnSpc>
              <a:buNone/>
            </a:pPr>
            <a:r>
              <a:rPr lang="en-US" altLang="zh-CN" sz="2400"/>
              <a:t>BorderLayout</a:t>
            </a:r>
            <a:r>
              <a:rPr lang="zh-CN" altLang="zh-CN" sz="2400"/>
              <a:t>边界布局是一种比较简单的布局策略，它将容器分为</a:t>
            </a:r>
            <a:r>
              <a:rPr lang="en-US" altLang="zh-CN" sz="2400"/>
              <a:t>NORTH</a:t>
            </a:r>
            <a:r>
              <a:rPr lang="zh-CN" altLang="zh-CN" sz="2400"/>
              <a:t>、</a:t>
            </a:r>
            <a:r>
              <a:rPr lang="en-US" altLang="zh-CN" sz="2400"/>
              <a:t>SOUTH</a:t>
            </a:r>
            <a:r>
              <a:rPr lang="zh-CN" altLang="zh-CN" sz="2400"/>
              <a:t>、</a:t>
            </a:r>
            <a:r>
              <a:rPr lang="en-US" altLang="zh-CN" sz="2400"/>
              <a:t>WEST</a:t>
            </a:r>
            <a:r>
              <a:rPr lang="zh-CN" altLang="zh-CN" sz="2400"/>
              <a:t>、</a:t>
            </a:r>
            <a:r>
              <a:rPr lang="en-US" altLang="zh-CN" sz="2400"/>
              <a:t>EAST</a:t>
            </a:r>
            <a:r>
              <a:rPr lang="zh-CN" altLang="zh-CN" sz="2400"/>
              <a:t>、</a:t>
            </a:r>
            <a:r>
              <a:rPr lang="en-US" altLang="zh-CN" sz="2400"/>
              <a:t>CENTER</a:t>
            </a:r>
            <a:r>
              <a:rPr lang="zh-CN" altLang="zh-CN" sz="2400"/>
              <a:t>五个区域，每个区域容纳一个组件，这五个区域被定义为</a:t>
            </a:r>
            <a:r>
              <a:rPr lang="en-US" altLang="zh-CN" sz="2400"/>
              <a:t>BorderLayout</a:t>
            </a:r>
            <a:r>
              <a:rPr lang="zh-CN" altLang="zh-CN" sz="2400"/>
              <a:t>类的</a:t>
            </a:r>
            <a:r>
              <a:rPr lang="en-US" altLang="zh-CN" sz="2400"/>
              <a:t>5</a:t>
            </a:r>
            <a:r>
              <a:rPr lang="zh-CN" altLang="zh-CN" sz="2400"/>
              <a:t>个静态常量。</a:t>
            </a:r>
            <a:endParaRPr lang="zh-CN" altLang="en-US" sz="2400"/>
          </a:p>
        </p:txBody>
      </p:sp>
    </p:spTree>
    <p:extLst>
      <p:ext uri="{BB962C8B-B14F-4D97-AF65-F5344CB8AC3E}">
        <p14:creationId xmlns:p14="http://schemas.microsoft.com/office/powerpoint/2010/main" val="33343836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3</a:t>
            </a:r>
            <a:r>
              <a:rPr lang="zh-CN" altLang="zh-CN"/>
              <a:t>、</a:t>
            </a:r>
            <a:r>
              <a:rPr lang="en-US" altLang="zh-CN"/>
              <a:t>GridLayout</a:t>
            </a:r>
            <a:endParaRPr lang="zh-CN" altLang="zh-CN"/>
          </a:p>
          <a:p>
            <a:pPr marL="109728" indent="0">
              <a:buNone/>
            </a:pPr>
            <a:endParaRPr lang="en-US" altLang="zh-CN" smtClean="0"/>
          </a:p>
          <a:p>
            <a:pPr marL="109728" indent="0">
              <a:lnSpc>
                <a:spcPct val="200000"/>
              </a:lnSpc>
              <a:buNone/>
            </a:pPr>
            <a:r>
              <a:rPr lang="en-US" altLang="zh-CN" sz="2400"/>
              <a:t>GridLayout</a:t>
            </a:r>
            <a:r>
              <a:rPr lang="zh-CN" altLang="zh-CN" sz="2400"/>
              <a:t>网格布局是像棋盘一样将容器划分成若干行×列的网格区域，每个网格放置一个组件。在容器上添加组件时，它们会按从左到右、从上到下的顺序在网格中排列。</a:t>
            </a:r>
          </a:p>
          <a:p>
            <a:pPr marL="109728" indent="0">
              <a:buNone/>
            </a:pPr>
            <a:endParaRPr lang="zh-CN" altLang="en-US"/>
          </a:p>
        </p:txBody>
      </p:sp>
    </p:spTree>
    <p:extLst>
      <p:ext uri="{BB962C8B-B14F-4D97-AF65-F5344CB8AC3E}">
        <p14:creationId xmlns:p14="http://schemas.microsoft.com/office/powerpoint/2010/main" val="403907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4</a:t>
            </a:r>
            <a:r>
              <a:rPr lang="zh-CN" altLang="zh-CN"/>
              <a:t>、</a:t>
            </a:r>
            <a:r>
              <a:rPr lang="en-US" altLang="zh-CN" smtClean="0"/>
              <a:t>BoxLayout</a:t>
            </a:r>
          </a:p>
          <a:p>
            <a:pPr marL="109728" indent="0">
              <a:buNone/>
            </a:pPr>
            <a:endParaRPr lang="en-US" altLang="zh-CN"/>
          </a:p>
          <a:p>
            <a:pPr marL="109728" indent="0">
              <a:lnSpc>
                <a:spcPct val="150000"/>
              </a:lnSpc>
              <a:buNone/>
            </a:pPr>
            <a:r>
              <a:rPr lang="en-US" altLang="zh-CN" sz="2400"/>
              <a:t>BoxLayout</a:t>
            </a:r>
            <a:r>
              <a:rPr lang="zh-CN" altLang="zh-CN" sz="2400"/>
              <a:t>箱式布局是在</a:t>
            </a:r>
            <a:r>
              <a:rPr lang="en-US" altLang="zh-CN" sz="2400"/>
              <a:t>Swing</a:t>
            </a:r>
            <a:r>
              <a:rPr lang="zh-CN" altLang="zh-CN" sz="2400"/>
              <a:t>中新增加的一种布局管理器，它允许多个组件全部垂直摆放或全部水平摆放。</a:t>
            </a:r>
            <a:r>
              <a:rPr lang="en-US" altLang="zh-CN" sz="2400"/>
              <a:t>BoxLayout</a:t>
            </a:r>
            <a:r>
              <a:rPr lang="zh-CN" altLang="zh-CN" sz="2400"/>
              <a:t>布局管理器按照自上而下（</a:t>
            </a:r>
            <a:r>
              <a:rPr lang="en-US" altLang="zh-CN" sz="2400"/>
              <a:t>y</a:t>
            </a:r>
            <a:r>
              <a:rPr lang="zh-CN" altLang="zh-CN" sz="2400"/>
              <a:t>轴）或者从左到右（</a:t>
            </a:r>
            <a:r>
              <a:rPr lang="en-US" altLang="zh-CN" sz="2400"/>
              <a:t>x</a:t>
            </a:r>
            <a:r>
              <a:rPr lang="zh-CN" altLang="zh-CN" sz="2400"/>
              <a:t>轴）的顺序布局依次加入组件。</a:t>
            </a:r>
          </a:p>
          <a:p>
            <a:endParaRPr lang="zh-CN" altLang="en-US"/>
          </a:p>
        </p:txBody>
      </p:sp>
    </p:spTree>
    <p:extLst>
      <p:ext uri="{BB962C8B-B14F-4D97-AF65-F5344CB8AC3E}">
        <p14:creationId xmlns:p14="http://schemas.microsoft.com/office/powerpoint/2010/main" val="14102495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5</a:t>
            </a:r>
            <a:r>
              <a:rPr lang="zh-CN" altLang="zh-CN"/>
              <a:t>、</a:t>
            </a:r>
            <a:r>
              <a:rPr lang="en-US" altLang="zh-CN"/>
              <a:t>null</a:t>
            </a:r>
            <a:r>
              <a:rPr lang="zh-CN" altLang="zh-CN"/>
              <a:t>布局</a:t>
            </a:r>
          </a:p>
          <a:p>
            <a:pPr marL="109728" indent="0">
              <a:buNone/>
            </a:pPr>
            <a:endParaRPr lang="en-US" altLang="zh-CN" smtClean="0"/>
          </a:p>
          <a:p>
            <a:pPr>
              <a:lnSpc>
                <a:spcPct val="150000"/>
              </a:lnSpc>
            </a:pPr>
            <a:r>
              <a:rPr lang="zh-CN" altLang="en-US" sz="2300" smtClean="0"/>
              <a:t>若</a:t>
            </a:r>
            <a:r>
              <a:rPr lang="zh-CN" altLang="zh-CN" sz="2300" smtClean="0"/>
              <a:t>想</a:t>
            </a:r>
            <a:r>
              <a:rPr lang="zh-CN" altLang="zh-CN" sz="2300"/>
              <a:t>精确地指定各个组件的位置和大小，我们可以使用容器的</a:t>
            </a:r>
            <a:r>
              <a:rPr lang="en-US" altLang="zh-CN" sz="2300"/>
              <a:t>setLayout()</a:t>
            </a:r>
            <a:r>
              <a:rPr lang="zh-CN" altLang="zh-CN" sz="2300"/>
              <a:t>方法，将参数设为</a:t>
            </a:r>
            <a:r>
              <a:rPr lang="en-US" altLang="zh-CN" sz="2300"/>
              <a:t>null</a:t>
            </a:r>
            <a:r>
              <a:rPr lang="zh-CN" altLang="zh-CN" sz="2300" smtClean="0"/>
              <a:t>，</a:t>
            </a:r>
            <a:r>
              <a:rPr lang="zh-CN" altLang="en-US" sz="2300" smtClean="0"/>
              <a:t>表示</a:t>
            </a:r>
            <a:r>
              <a:rPr lang="zh-CN" altLang="zh-CN" sz="2300" smtClean="0"/>
              <a:t>取消</a:t>
            </a:r>
            <a:r>
              <a:rPr lang="zh-CN" altLang="zh-CN" sz="2300"/>
              <a:t>容器的布局</a:t>
            </a:r>
            <a:r>
              <a:rPr lang="zh-CN" altLang="zh-CN" sz="2300"/>
              <a:t>管理器</a:t>
            </a:r>
            <a:r>
              <a:rPr lang="zh-CN" altLang="zh-CN" sz="2300" smtClean="0"/>
              <a:t>设置</a:t>
            </a:r>
            <a:r>
              <a:rPr lang="zh-CN" altLang="en-US" sz="2300" smtClean="0"/>
              <a:t>，即</a:t>
            </a:r>
            <a:r>
              <a:rPr lang="en-US" altLang="zh-CN" sz="2300" smtClean="0"/>
              <a:t>null</a:t>
            </a:r>
            <a:r>
              <a:rPr lang="zh-CN" altLang="en-US" sz="2300" smtClean="0"/>
              <a:t>布局</a:t>
            </a:r>
            <a:r>
              <a:rPr lang="zh-CN" altLang="zh-CN" sz="2300" smtClean="0"/>
              <a:t>。</a:t>
            </a:r>
            <a:endParaRPr lang="en-US" altLang="zh-CN" sz="2300" smtClean="0"/>
          </a:p>
          <a:p>
            <a:pPr marL="109728" indent="0">
              <a:lnSpc>
                <a:spcPct val="150000"/>
              </a:lnSpc>
              <a:buNone/>
            </a:pPr>
            <a:endParaRPr lang="en-US" altLang="zh-CN" sz="2300"/>
          </a:p>
          <a:p>
            <a:pPr>
              <a:lnSpc>
                <a:spcPct val="150000"/>
              </a:lnSpc>
            </a:pPr>
            <a:r>
              <a:rPr lang="zh-CN" altLang="zh-CN" sz="2300" smtClean="0"/>
              <a:t>若</a:t>
            </a:r>
            <a:r>
              <a:rPr lang="zh-CN" altLang="zh-CN" sz="2300"/>
              <a:t>采用了</a:t>
            </a:r>
            <a:r>
              <a:rPr lang="en-US" altLang="zh-CN" sz="2300"/>
              <a:t>null</a:t>
            </a:r>
            <a:r>
              <a:rPr lang="zh-CN" altLang="zh-CN" sz="2300"/>
              <a:t>布局，就需要我们为各个组件设置位置和大小，应配合组件的</a:t>
            </a:r>
            <a:r>
              <a:rPr lang="en-US" altLang="zh-CN" sz="2300"/>
              <a:t>setBounds()</a:t>
            </a:r>
            <a:r>
              <a:rPr lang="zh-CN" altLang="zh-CN" sz="2300"/>
              <a:t>方法，或</a:t>
            </a:r>
            <a:r>
              <a:rPr lang="en-US" altLang="zh-CN" sz="2300"/>
              <a:t>setLocation()</a:t>
            </a:r>
            <a:r>
              <a:rPr lang="zh-CN" altLang="zh-CN" sz="2300"/>
              <a:t>方法、</a:t>
            </a:r>
            <a:r>
              <a:rPr lang="en-US" altLang="zh-CN" sz="2300"/>
              <a:t>setSize()</a:t>
            </a:r>
            <a:r>
              <a:rPr lang="zh-CN" altLang="zh-CN" sz="2300"/>
              <a:t>方法</a:t>
            </a:r>
            <a:r>
              <a:rPr lang="zh-CN" altLang="zh-CN" sz="2300"/>
              <a:t>使用</a:t>
            </a:r>
            <a:r>
              <a:rPr lang="zh-CN" altLang="zh-CN" sz="2300" smtClean="0"/>
              <a:t>。</a:t>
            </a:r>
            <a:endParaRPr lang="zh-CN" altLang="en-US"/>
          </a:p>
        </p:txBody>
      </p:sp>
    </p:spTree>
    <p:extLst>
      <p:ext uri="{BB962C8B-B14F-4D97-AF65-F5344CB8AC3E}">
        <p14:creationId xmlns:p14="http://schemas.microsoft.com/office/powerpoint/2010/main" val="17210467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4.3	GUI</a:t>
            </a:r>
            <a:r>
              <a:rPr lang="zh-CN" altLang="zh-CN" b="1"/>
              <a:t>基本</a:t>
            </a:r>
            <a:r>
              <a:rPr lang="zh-CN" altLang="zh-CN" b="1" smtClean="0"/>
              <a:t>元素</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4  </a:t>
            </a:r>
            <a:r>
              <a:rPr lang="zh-CN" altLang="zh-CN" b="1"/>
              <a:t>文本复制</a:t>
            </a:r>
          </a:p>
          <a:p>
            <a:endParaRPr lang="en-US" altLang="zh-CN" smtClean="0"/>
          </a:p>
          <a:p>
            <a:pPr marL="109728" indent="0">
              <a:lnSpc>
                <a:spcPct val="150000"/>
              </a:lnSpc>
              <a:buNone/>
            </a:pPr>
            <a:r>
              <a:rPr lang="zh-CN" altLang="zh-CN" sz="2200"/>
              <a:t>编程实现一个文本复制程序，用户可以在左侧文本区中键入内容，选中文本后，点击</a:t>
            </a:r>
            <a:r>
              <a:rPr lang="en-US" altLang="zh-CN" sz="2200"/>
              <a:t>copy</a:t>
            </a:r>
            <a:r>
              <a:rPr lang="zh-CN" altLang="zh-CN" sz="2200"/>
              <a:t>按钮可将选中的文本复制到右边的文本区中，运行效果</a:t>
            </a:r>
            <a:r>
              <a:rPr lang="zh-CN" altLang="zh-CN" sz="2200"/>
              <a:t>如</a:t>
            </a:r>
            <a:r>
              <a:rPr lang="zh-CN" altLang="zh-CN" sz="2200" smtClean="0"/>
              <a:t>图所</a:t>
            </a:r>
            <a:r>
              <a:rPr lang="zh-CN" altLang="zh-CN" sz="2200"/>
              <a:t>示。</a:t>
            </a:r>
          </a:p>
          <a:p>
            <a:pPr marL="109728" indent="0">
              <a:buNone/>
            </a:pPr>
            <a:endParaRPr lang="zh-CN" altLang="en-US"/>
          </a:p>
        </p:txBody>
      </p:sp>
      <p:pic>
        <p:nvPicPr>
          <p:cNvPr id="6146" name="Picture 2" descr="图4-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4221088"/>
            <a:ext cx="540000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7494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5  </a:t>
            </a:r>
            <a:r>
              <a:rPr lang="zh-CN" altLang="zh-CN" b="1"/>
              <a:t>字体选择器</a:t>
            </a:r>
          </a:p>
          <a:p>
            <a:pPr marL="109728" indent="0">
              <a:lnSpc>
                <a:spcPct val="150000"/>
              </a:lnSpc>
              <a:buNone/>
            </a:pPr>
            <a:endParaRPr lang="en-US" altLang="zh-CN" sz="2200" smtClean="0"/>
          </a:p>
          <a:p>
            <a:pPr marL="109728" indent="0">
              <a:buNone/>
            </a:pPr>
            <a:endParaRPr lang="en-US" altLang="zh-CN" smtClean="0"/>
          </a:p>
          <a:p>
            <a:pPr marL="109728" indent="0">
              <a:buNone/>
            </a:pPr>
            <a:endParaRPr lang="en-US" altLang="zh-CN" smtClean="0"/>
          </a:p>
          <a:p>
            <a:pPr marL="109728" indent="0">
              <a:buNone/>
            </a:pPr>
            <a:endParaRPr lang="zh-CN" altLang="en-US"/>
          </a:p>
        </p:txBody>
      </p:sp>
      <p:pic>
        <p:nvPicPr>
          <p:cNvPr id="7170" name="Picture 2" descr="图4-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3968" y="2564904"/>
            <a:ext cx="4162415"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683568" y="2276872"/>
            <a:ext cx="3168352" cy="4062651"/>
          </a:xfrm>
          <a:prstGeom prst="rect">
            <a:avLst/>
          </a:prstGeom>
          <a:noFill/>
        </p:spPr>
        <p:txBody>
          <a:bodyPr wrap="square" rtlCol="0">
            <a:spAutoFit/>
          </a:bodyPr>
          <a:lstStyle/>
          <a:p>
            <a:pPr>
              <a:lnSpc>
                <a:spcPct val="150000"/>
              </a:lnSpc>
            </a:pPr>
            <a:r>
              <a:rPr lang="zh-CN" altLang="zh-CN" sz="2000"/>
              <a:t>编程实现一个字体选择器，用户可以选择字体、字号、样式和颜色，用户键入文本内容时，文本区回显用户键入的内容，并采用用户选择的字体、字号、样式和</a:t>
            </a:r>
            <a:r>
              <a:rPr lang="zh-CN" altLang="zh-CN" sz="2000"/>
              <a:t>颜色</a:t>
            </a:r>
            <a:r>
              <a:rPr lang="zh-CN" altLang="zh-CN" sz="2000" smtClean="0"/>
              <a:t>。</a:t>
            </a:r>
            <a:endParaRPr lang="en-US" altLang="zh-CN" sz="2000"/>
          </a:p>
          <a:p>
            <a:pPr>
              <a:lnSpc>
                <a:spcPct val="150000"/>
              </a:lnSpc>
            </a:pPr>
            <a:r>
              <a:rPr lang="zh-CN" altLang="zh-CN" sz="2000" smtClean="0"/>
              <a:t>运行</a:t>
            </a:r>
            <a:r>
              <a:rPr lang="zh-CN" altLang="zh-CN" sz="2000"/>
              <a:t>效果如图所示。</a:t>
            </a:r>
          </a:p>
          <a:p>
            <a:endParaRPr lang="zh-CN" altLang="en-US"/>
          </a:p>
        </p:txBody>
      </p:sp>
    </p:spTree>
    <p:extLst>
      <p:ext uri="{BB962C8B-B14F-4D97-AF65-F5344CB8AC3E}">
        <p14:creationId xmlns:p14="http://schemas.microsoft.com/office/powerpoint/2010/main" val="7151366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知识点：选择</a:t>
            </a:r>
            <a:r>
              <a:rPr lang="zh-CN" altLang="zh-CN" b="1"/>
              <a:t>型</a:t>
            </a:r>
            <a:r>
              <a:rPr lang="zh-CN" altLang="zh-CN" b="1" smtClean="0"/>
              <a:t>组件</a:t>
            </a:r>
            <a:endParaRPr lang="zh-CN" altLang="en-US"/>
          </a:p>
        </p:txBody>
      </p:sp>
      <p:sp>
        <p:nvSpPr>
          <p:cNvPr id="3" name="内容占位符 2"/>
          <p:cNvSpPr>
            <a:spLocks noGrp="1"/>
          </p:cNvSpPr>
          <p:nvPr>
            <p:ph idx="1"/>
          </p:nvPr>
        </p:nvSpPr>
        <p:spPr/>
        <p:txBody>
          <a:bodyPr/>
          <a:lstStyle/>
          <a:p>
            <a:pPr marL="109728" indent="0">
              <a:buNone/>
            </a:pPr>
            <a:r>
              <a:rPr lang="zh-CN" altLang="zh-CN" b="1"/>
              <a:t>一、单选按钮</a:t>
            </a:r>
            <a:r>
              <a:rPr lang="en-US" altLang="zh-CN" b="1"/>
              <a:t>JRadioButton</a:t>
            </a:r>
            <a:endParaRPr lang="zh-CN" altLang="zh-CN" b="1"/>
          </a:p>
          <a:p>
            <a:pPr marL="109728" indent="0">
              <a:buNone/>
            </a:pPr>
            <a:endParaRPr lang="en-US" altLang="zh-CN" smtClean="0"/>
          </a:p>
          <a:p>
            <a:pPr>
              <a:lnSpc>
                <a:spcPct val="150000"/>
              </a:lnSpc>
            </a:pPr>
            <a:r>
              <a:rPr lang="en-US" altLang="zh-CN" sz="2400"/>
              <a:t>JRadioButton</a:t>
            </a:r>
            <a:r>
              <a:rPr lang="zh-CN" altLang="zh-CN" sz="2400"/>
              <a:t>单选按钮必须配置成组才能实现多选一，否则仍然能够多</a:t>
            </a:r>
            <a:r>
              <a:rPr lang="zh-CN" altLang="zh-CN" sz="2400"/>
              <a:t>选</a:t>
            </a:r>
            <a:r>
              <a:rPr lang="zh-CN" altLang="zh-CN" sz="2400" smtClean="0"/>
              <a:t>。</a:t>
            </a:r>
            <a:endParaRPr lang="en-US" altLang="zh-CN" sz="2400" smtClean="0"/>
          </a:p>
          <a:p>
            <a:pPr>
              <a:lnSpc>
                <a:spcPct val="150000"/>
              </a:lnSpc>
            </a:pPr>
            <a:endParaRPr lang="en-US" altLang="zh-CN" sz="2400"/>
          </a:p>
          <a:p>
            <a:pPr>
              <a:lnSpc>
                <a:spcPct val="150000"/>
              </a:lnSpc>
            </a:pPr>
            <a:r>
              <a:rPr lang="zh-CN" altLang="zh-CN" sz="2400" smtClean="0"/>
              <a:t>性别</a:t>
            </a:r>
            <a:r>
              <a:rPr lang="zh-CN" altLang="zh-CN" sz="2400"/>
              <a:t>选择就应使用</a:t>
            </a:r>
            <a:r>
              <a:rPr lang="en-US" altLang="zh-CN" sz="2400"/>
              <a:t>JRadioButton</a:t>
            </a:r>
            <a:r>
              <a:rPr lang="zh-CN" altLang="zh-CN" sz="2400"/>
              <a:t>单选按钮组实现</a:t>
            </a:r>
            <a:r>
              <a:rPr lang="zh-CN" altLang="zh-CN"/>
              <a:t>。</a:t>
            </a:r>
          </a:p>
          <a:p>
            <a:pPr marL="109728" indent="0">
              <a:buNone/>
            </a:pPr>
            <a:endParaRPr lang="zh-CN" altLang="en-US"/>
          </a:p>
        </p:txBody>
      </p:sp>
    </p:spTree>
    <p:extLst>
      <p:ext uri="{BB962C8B-B14F-4D97-AF65-F5344CB8AC3E}">
        <p14:creationId xmlns:p14="http://schemas.microsoft.com/office/powerpoint/2010/main" val="323049821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二、复选框</a:t>
            </a:r>
            <a:r>
              <a:rPr lang="en-US" altLang="zh-CN" b="1"/>
              <a:t>JCheckBox</a:t>
            </a:r>
            <a:endParaRPr lang="zh-CN" altLang="zh-CN" b="1"/>
          </a:p>
          <a:p>
            <a:endParaRPr lang="en-US" altLang="zh-CN" smtClean="0"/>
          </a:p>
          <a:p>
            <a:pPr>
              <a:lnSpc>
                <a:spcPct val="150000"/>
              </a:lnSpc>
            </a:pPr>
            <a:r>
              <a:rPr lang="en-US" altLang="zh-CN" sz="2400"/>
              <a:t>JCheckBox</a:t>
            </a:r>
            <a:r>
              <a:rPr lang="zh-CN" altLang="zh-CN" sz="2400" smtClean="0"/>
              <a:t>，复选框</a:t>
            </a:r>
            <a:r>
              <a:rPr lang="zh-CN" altLang="zh-CN" sz="2400"/>
              <a:t>，实现一组</a:t>
            </a:r>
            <a:r>
              <a:rPr lang="zh-CN" altLang="zh-CN" sz="2400"/>
              <a:t>选项</a:t>
            </a:r>
            <a:r>
              <a:rPr lang="zh-CN" altLang="zh-CN" sz="2400" smtClean="0"/>
              <a:t>中的</a:t>
            </a:r>
            <a:r>
              <a:rPr lang="zh-CN" altLang="zh-CN" sz="2400"/>
              <a:t>多</a:t>
            </a:r>
            <a:r>
              <a:rPr lang="zh-CN" altLang="zh-CN" sz="2400"/>
              <a:t>选</a:t>
            </a:r>
            <a:r>
              <a:rPr lang="zh-CN" altLang="zh-CN" sz="2400" smtClean="0"/>
              <a:t>功能</a:t>
            </a:r>
            <a:endParaRPr lang="en-US" altLang="zh-CN" sz="2400" smtClean="0"/>
          </a:p>
          <a:p>
            <a:pPr>
              <a:lnSpc>
                <a:spcPct val="150000"/>
              </a:lnSpc>
            </a:pPr>
            <a:endParaRPr lang="en-US" altLang="zh-CN" sz="2400"/>
          </a:p>
          <a:p>
            <a:pPr>
              <a:lnSpc>
                <a:spcPct val="150000"/>
              </a:lnSpc>
            </a:pPr>
            <a:r>
              <a:rPr lang="zh-CN" altLang="zh-CN" sz="2400" smtClean="0"/>
              <a:t>例程</a:t>
            </a:r>
            <a:r>
              <a:rPr lang="zh-CN" altLang="en-US" sz="2400" smtClean="0"/>
              <a:t>：</a:t>
            </a:r>
            <a:r>
              <a:rPr lang="zh-CN" altLang="zh-CN" sz="2400" smtClean="0"/>
              <a:t>模拟考试</a:t>
            </a:r>
            <a:r>
              <a:rPr lang="zh-CN" altLang="zh-CN" sz="2400"/>
              <a:t>系统的答题界面</a:t>
            </a:r>
            <a:endParaRPr lang="zh-CN" altLang="en-US" sz="2400"/>
          </a:p>
        </p:txBody>
      </p:sp>
      <p:pic>
        <p:nvPicPr>
          <p:cNvPr id="8194" name="Picture 2" descr="图4-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5816" y="4437111"/>
            <a:ext cx="4491429"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78108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三、组合</a:t>
            </a:r>
            <a:r>
              <a:rPr lang="zh-CN" altLang="zh-CN" b="1"/>
              <a:t>框</a:t>
            </a:r>
            <a:r>
              <a:rPr lang="en-US" altLang="zh-CN" b="1" smtClean="0"/>
              <a:t>JComboBox</a:t>
            </a:r>
          </a:p>
          <a:p>
            <a:pPr marL="109728" indent="0">
              <a:buNone/>
            </a:pPr>
            <a:endParaRPr lang="en-US" altLang="zh-CN" b="1"/>
          </a:p>
          <a:p>
            <a:pPr>
              <a:lnSpc>
                <a:spcPct val="150000"/>
              </a:lnSpc>
            </a:pPr>
            <a:r>
              <a:rPr lang="en-US" altLang="zh-CN" sz="2400"/>
              <a:t>Swing</a:t>
            </a:r>
            <a:r>
              <a:rPr lang="zh-CN" altLang="zh-CN" sz="2400"/>
              <a:t>通过</a:t>
            </a:r>
            <a:r>
              <a:rPr lang="en-US" altLang="zh-CN" sz="2400"/>
              <a:t>JComboBox</a:t>
            </a:r>
            <a:r>
              <a:rPr lang="zh-CN" altLang="zh-CN" sz="2400"/>
              <a:t>类支持组合框（一个文本框和下拉列表的</a:t>
            </a:r>
            <a:r>
              <a:rPr lang="zh-CN" altLang="zh-CN" sz="2400"/>
              <a:t>组合</a:t>
            </a:r>
            <a:r>
              <a:rPr lang="zh-CN" altLang="zh-CN" sz="2400" smtClean="0"/>
              <a:t>），组合</a:t>
            </a:r>
            <a:r>
              <a:rPr lang="zh-CN" altLang="zh-CN" sz="2400"/>
              <a:t>框通常显示一个可选</a:t>
            </a:r>
            <a:r>
              <a:rPr lang="zh-CN" altLang="zh-CN" sz="2400"/>
              <a:t>条目</a:t>
            </a:r>
            <a:r>
              <a:rPr lang="zh-CN" altLang="zh-CN" sz="2400" smtClean="0"/>
              <a:t>，可</a:t>
            </a:r>
            <a:r>
              <a:rPr lang="zh-CN" altLang="zh-CN" sz="2400"/>
              <a:t>允许用户在一个下拉列表中选择多个</a:t>
            </a:r>
            <a:r>
              <a:rPr lang="zh-CN" altLang="zh-CN" sz="2400"/>
              <a:t>不同</a:t>
            </a:r>
            <a:r>
              <a:rPr lang="zh-CN" altLang="zh-CN" sz="2400" smtClean="0"/>
              <a:t>条目</a:t>
            </a:r>
            <a:endParaRPr lang="en-US" altLang="zh-CN" sz="2400" smtClean="0"/>
          </a:p>
          <a:p>
            <a:endParaRPr lang="en-US" altLang="zh-CN" b="1"/>
          </a:p>
          <a:p>
            <a:endParaRPr lang="zh-CN" altLang="zh-CN" b="1"/>
          </a:p>
          <a:p>
            <a:endParaRPr lang="zh-CN" altLang="en-US"/>
          </a:p>
        </p:txBody>
      </p:sp>
    </p:spTree>
    <p:extLst>
      <p:ext uri="{BB962C8B-B14F-4D97-AF65-F5344CB8AC3E}">
        <p14:creationId xmlns:p14="http://schemas.microsoft.com/office/powerpoint/2010/main" val="39450014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4.4	</a:t>
            </a:r>
            <a:r>
              <a:rPr lang="zh-CN" altLang="zh-CN" b="1"/>
              <a:t>菜单</a:t>
            </a:r>
            <a:r>
              <a:rPr lang="zh-CN" altLang="zh-CN" b="1"/>
              <a:t>与</a:t>
            </a:r>
            <a:r>
              <a:rPr lang="zh-CN" altLang="zh-CN" b="1" smtClean="0"/>
              <a:t>工具栏</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6  </a:t>
            </a:r>
            <a:r>
              <a:rPr lang="zh-CN" altLang="zh-CN" b="1"/>
              <a:t>简单记事本界面</a:t>
            </a:r>
          </a:p>
          <a:p>
            <a:endParaRPr lang="en-US" altLang="zh-CN" smtClean="0"/>
          </a:p>
          <a:p>
            <a:endParaRPr lang="zh-CN" altLang="en-US"/>
          </a:p>
        </p:txBody>
      </p:sp>
      <p:sp>
        <p:nvSpPr>
          <p:cNvPr id="4" name="TextBox 3"/>
          <p:cNvSpPr txBox="1"/>
          <p:nvPr/>
        </p:nvSpPr>
        <p:spPr>
          <a:xfrm>
            <a:off x="683568" y="2246669"/>
            <a:ext cx="3024336" cy="4062651"/>
          </a:xfrm>
          <a:prstGeom prst="rect">
            <a:avLst/>
          </a:prstGeom>
          <a:noFill/>
        </p:spPr>
        <p:txBody>
          <a:bodyPr wrap="square" rtlCol="0">
            <a:spAutoFit/>
          </a:bodyPr>
          <a:lstStyle/>
          <a:p>
            <a:pPr>
              <a:lnSpc>
                <a:spcPct val="150000"/>
              </a:lnSpc>
            </a:pPr>
            <a:r>
              <a:rPr lang="zh-CN" altLang="zh-CN" sz="2000"/>
              <a:t>编程模拟一个简单记事本界面，包含文件的新建、打开操作命令和文本的剪切、复制、粘贴命令，以及退出程序的操作命令，并实现编辑功能（剪切、复制、粘贴）和退出</a:t>
            </a:r>
            <a:r>
              <a:rPr lang="zh-CN" altLang="zh-CN" sz="2000"/>
              <a:t>功能</a:t>
            </a:r>
            <a:r>
              <a:rPr lang="zh-CN" altLang="zh-CN" sz="2000" smtClean="0"/>
              <a:t>。</a:t>
            </a:r>
            <a:endParaRPr lang="en-US" altLang="zh-CN" sz="2000" smtClean="0"/>
          </a:p>
          <a:p>
            <a:pPr>
              <a:lnSpc>
                <a:spcPct val="150000"/>
              </a:lnSpc>
            </a:pPr>
            <a:r>
              <a:rPr lang="zh-CN" altLang="zh-CN" sz="2000" smtClean="0"/>
              <a:t>效果</a:t>
            </a:r>
            <a:r>
              <a:rPr lang="zh-CN" altLang="zh-CN" sz="2000"/>
              <a:t>如图所示。</a:t>
            </a:r>
          </a:p>
          <a:p>
            <a:endParaRPr lang="zh-CN" altLang="en-US"/>
          </a:p>
        </p:txBody>
      </p:sp>
      <p:pic>
        <p:nvPicPr>
          <p:cNvPr id="9218" name="Picture 2" descr="图4-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2421288"/>
            <a:ext cx="3600000" cy="36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70118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本章目标</a:t>
            </a:r>
            <a:endParaRPr lang="zh-CN" altLang="en-US"/>
          </a:p>
        </p:txBody>
      </p:sp>
      <p:sp>
        <p:nvSpPr>
          <p:cNvPr id="3" name="内容占位符 2"/>
          <p:cNvSpPr>
            <a:spLocks noGrp="1"/>
          </p:cNvSpPr>
          <p:nvPr>
            <p:ph idx="1"/>
          </p:nvPr>
        </p:nvSpPr>
        <p:spPr/>
        <p:txBody>
          <a:bodyPr/>
          <a:lstStyle/>
          <a:p>
            <a:pPr lvl="0">
              <a:lnSpc>
                <a:spcPct val="200000"/>
              </a:lnSpc>
              <a:buFont typeface="Wingdings" panose="05000000000000000000" pitchFamily="2" charset="2"/>
              <a:buChar char="Ø"/>
            </a:pPr>
            <a:r>
              <a:rPr lang="en-US" altLang="zh-CN" dirty="0" smtClean="0"/>
              <a:t>  </a:t>
            </a:r>
            <a:r>
              <a:rPr lang="zh-CN" altLang="en-US" smtClean="0"/>
              <a:t>创建</a:t>
            </a:r>
            <a:r>
              <a:rPr lang="zh-CN" altLang="en-US"/>
              <a:t>图形用户界面</a:t>
            </a:r>
          </a:p>
          <a:p>
            <a:pPr lvl="0">
              <a:lnSpc>
                <a:spcPct val="200000"/>
              </a:lnSpc>
              <a:buFont typeface="Wingdings" panose="05000000000000000000" pitchFamily="2" charset="2"/>
              <a:buChar char="Ø"/>
            </a:pPr>
            <a:r>
              <a:rPr lang="zh-CN" altLang="en-US" smtClean="0"/>
              <a:t>  实现</a:t>
            </a:r>
            <a:r>
              <a:rPr lang="zh-CN" altLang="en-US"/>
              <a:t>界面与用户的交互</a:t>
            </a:r>
          </a:p>
          <a:p>
            <a:pPr lvl="0">
              <a:lnSpc>
                <a:spcPct val="200000"/>
              </a:lnSpc>
              <a:buFont typeface="Wingdings" panose="05000000000000000000" pitchFamily="2" charset="2"/>
              <a:buChar char="Ø"/>
            </a:pPr>
            <a:r>
              <a:rPr lang="zh-CN" altLang="en-US" smtClean="0"/>
              <a:t>  使用</a:t>
            </a:r>
            <a:r>
              <a:rPr lang="en-US" altLang="zh-CN" dirty="0"/>
              <a:t>Swing</a:t>
            </a:r>
            <a:r>
              <a:rPr lang="zh-CN" altLang="en-US"/>
              <a:t>常用组件</a:t>
            </a:r>
          </a:p>
          <a:p>
            <a:pPr marL="109728" indent="0">
              <a:buNone/>
            </a:pPr>
            <a:endParaRPr lang="zh-CN" altLang="en-US"/>
          </a:p>
        </p:txBody>
      </p:sp>
    </p:spTree>
    <p:extLst>
      <p:ext uri="{BB962C8B-B14F-4D97-AF65-F5344CB8AC3E}">
        <p14:creationId xmlns:p14="http://schemas.microsoft.com/office/powerpoint/2010/main" val="33705444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知识点：菜单</a:t>
            </a:r>
            <a:r>
              <a:rPr lang="zh-CN" altLang="zh-CN" b="1"/>
              <a:t>、</a:t>
            </a:r>
            <a:r>
              <a:rPr lang="zh-CN" altLang="zh-CN" b="1" smtClean="0"/>
              <a:t>工具栏</a:t>
            </a:r>
            <a:endParaRPr lang="zh-CN" altLang="en-US"/>
          </a:p>
        </p:txBody>
      </p:sp>
      <p:sp>
        <p:nvSpPr>
          <p:cNvPr id="3" name="内容占位符 2"/>
          <p:cNvSpPr>
            <a:spLocks noGrp="1"/>
          </p:cNvSpPr>
          <p:nvPr>
            <p:ph idx="1"/>
          </p:nvPr>
        </p:nvSpPr>
        <p:spPr/>
        <p:txBody>
          <a:bodyPr/>
          <a:lstStyle/>
          <a:p>
            <a:pPr marL="109728" indent="0">
              <a:buNone/>
            </a:pPr>
            <a:r>
              <a:rPr lang="zh-CN" altLang="zh-CN" b="1"/>
              <a:t>一、菜单</a:t>
            </a:r>
          </a:p>
          <a:p>
            <a:pPr marL="109728" indent="0">
              <a:lnSpc>
                <a:spcPct val="150000"/>
              </a:lnSpc>
              <a:buNone/>
            </a:pPr>
            <a:r>
              <a:rPr lang="en-US" altLang="zh-CN" sz="2200" smtClean="0"/>
              <a:t>	</a:t>
            </a:r>
            <a:r>
              <a:rPr lang="zh-CN" altLang="zh-CN" sz="2200" smtClean="0"/>
              <a:t>菜单</a:t>
            </a:r>
            <a:r>
              <a:rPr lang="zh-CN" altLang="zh-CN" sz="2200"/>
              <a:t>和工具栏几乎是所有图形用户界面程序中必备的组件，</a:t>
            </a:r>
            <a:r>
              <a:rPr lang="en-US" altLang="zh-CN" sz="2200"/>
              <a:t>Swing</a:t>
            </a:r>
            <a:r>
              <a:rPr lang="zh-CN" altLang="zh-CN" sz="2200"/>
              <a:t>包中有一系列专门用来创建菜单组件的类，</a:t>
            </a:r>
            <a:r>
              <a:rPr lang="zh-CN" altLang="zh-CN" sz="2200"/>
              <a:t>如</a:t>
            </a:r>
            <a:r>
              <a:rPr lang="zh-CN" altLang="zh-CN" sz="2200" smtClean="0"/>
              <a:t>图所</a:t>
            </a:r>
            <a:r>
              <a:rPr lang="zh-CN" altLang="zh-CN" sz="2200"/>
              <a:t>示。</a:t>
            </a:r>
          </a:p>
          <a:p>
            <a:pPr marL="109728" indent="0">
              <a:buNone/>
            </a:pPr>
            <a:endParaRPr lang="zh-CN" altLang="en-US"/>
          </a:p>
        </p:txBody>
      </p:sp>
      <p:pic>
        <p:nvPicPr>
          <p:cNvPr id="10242" name="Picture 2" descr="图4-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1436" y="3284984"/>
            <a:ext cx="6305551"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93881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109728" indent="0">
              <a:buNone/>
            </a:pPr>
            <a:r>
              <a:rPr lang="en-US" altLang="zh-CN"/>
              <a:t>1</a:t>
            </a:r>
            <a:r>
              <a:rPr lang="zh-CN" altLang="zh-CN"/>
              <a:t>、</a:t>
            </a:r>
            <a:r>
              <a:rPr lang="en-US" altLang="zh-CN"/>
              <a:t>JMenuBar</a:t>
            </a:r>
            <a:r>
              <a:rPr lang="zh-CN" altLang="zh-CN"/>
              <a:t>菜单</a:t>
            </a:r>
            <a:r>
              <a:rPr lang="zh-CN" altLang="zh-CN" smtClean="0"/>
              <a:t>栏</a:t>
            </a:r>
            <a:endParaRPr lang="en-US" altLang="zh-CN" smtClean="0"/>
          </a:p>
          <a:p>
            <a:pPr>
              <a:lnSpc>
                <a:spcPct val="150000"/>
              </a:lnSpc>
            </a:pPr>
            <a:r>
              <a:rPr lang="en-US" altLang="zh-CN" sz="2200" smtClean="0"/>
              <a:t>JMenuBar</a:t>
            </a:r>
            <a:r>
              <a:rPr lang="zh-CN" altLang="zh-CN" sz="2200"/>
              <a:t>是放置菜单的容器。可以通过</a:t>
            </a:r>
            <a:r>
              <a:rPr lang="en-US" altLang="zh-CN" sz="2200"/>
              <a:t>JFrame</a:t>
            </a:r>
            <a:r>
              <a:rPr lang="zh-CN" altLang="zh-CN" sz="2200"/>
              <a:t>类的</a:t>
            </a:r>
            <a:r>
              <a:rPr lang="en-US" altLang="zh-CN" sz="2200"/>
              <a:t>setMenuBar()</a:t>
            </a:r>
            <a:r>
              <a:rPr lang="zh-CN" altLang="zh-CN" sz="2200"/>
              <a:t>方法把</a:t>
            </a:r>
            <a:r>
              <a:rPr lang="en-US" altLang="zh-CN" sz="2200"/>
              <a:t>JMenuBar</a:t>
            </a:r>
            <a:r>
              <a:rPr lang="zh-CN" altLang="zh-CN" sz="2200"/>
              <a:t>对象加入一个框架中。</a:t>
            </a:r>
          </a:p>
          <a:p>
            <a:pPr marL="109728" indent="0">
              <a:buNone/>
            </a:pPr>
            <a:endParaRPr lang="en-US" altLang="zh-CN" smtClean="0"/>
          </a:p>
          <a:p>
            <a:pPr marL="109728" indent="0">
              <a:buNone/>
            </a:pPr>
            <a:r>
              <a:rPr lang="en-US" altLang="zh-CN"/>
              <a:t>2</a:t>
            </a:r>
            <a:r>
              <a:rPr lang="zh-CN" altLang="zh-CN"/>
              <a:t>、</a:t>
            </a:r>
            <a:r>
              <a:rPr lang="en-US" altLang="zh-CN"/>
              <a:t>JMenu</a:t>
            </a:r>
            <a:r>
              <a:rPr lang="zh-CN" altLang="zh-CN"/>
              <a:t>菜单</a:t>
            </a:r>
          </a:p>
          <a:p>
            <a:pPr>
              <a:lnSpc>
                <a:spcPct val="150000"/>
              </a:lnSpc>
            </a:pPr>
            <a:r>
              <a:rPr lang="en-US" altLang="zh-CN" sz="2200" smtClean="0"/>
              <a:t>JMenu</a:t>
            </a:r>
            <a:r>
              <a:rPr lang="zh-CN" altLang="zh-CN" sz="2200"/>
              <a:t>是菜单栏上放置的菜单。每一个菜单由一些菜单项组成。可以通过</a:t>
            </a:r>
            <a:r>
              <a:rPr lang="en-US" altLang="zh-CN" sz="2200"/>
              <a:t>JMenuBar</a:t>
            </a:r>
            <a:r>
              <a:rPr lang="zh-CN" altLang="zh-CN" sz="2200"/>
              <a:t>类的</a:t>
            </a:r>
            <a:r>
              <a:rPr lang="en-US" altLang="zh-CN" sz="2200"/>
              <a:t>add()</a:t>
            </a:r>
            <a:r>
              <a:rPr lang="zh-CN" altLang="zh-CN" sz="2200"/>
              <a:t>方法，把</a:t>
            </a:r>
            <a:r>
              <a:rPr lang="en-US" altLang="zh-CN" sz="2200"/>
              <a:t>JMenu</a:t>
            </a:r>
            <a:r>
              <a:rPr lang="zh-CN" altLang="zh-CN" sz="2200"/>
              <a:t>对象放置在</a:t>
            </a:r>
            <a:r>
              <a:rPr lang="en-US" altLang="zh-CN" sz="2200"/>
              <a:t>JMenuBar</a:t>
            </a:r>
            <a:r>
              <a:rPr lang="zh-CN" altLang="zh-CN" sz="2200"/>
              <a:t>对象上（即设置菜单栏上的主菜单）。</a:t>
            </a:r>
          </a:p>
          <a:p>
            <a:pPr marL="109728" indent="0">
              <a:buNone/>
            </a:pPr>
            <a:endParaRPr lang="zh-CN" altLang="en-US"/>
          </a:p>
        </p:txBody>
      </p:sp>
    </p:spTree>
    <p:extLst>
      <p:ext uri="{BB962C8B-B14F-4D97-AF65-F5344CB8AC3E}">
        <p14:creationId xmlns:p14="http://schemas.microsoft.com/office/powerpoint/2010/main" val="22765062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3</a:t>
            </a:r>
            <a:r>
              <a:rPr lang="zh-CN" altLang="zh-CN"/>
              <a:t>、</a:t>
            </a:r>
            <a:r>
              <a:rPr lang="en-US" altLang="zh-CN"/>
              <a:t>JMenuItem</a:t>
            </a:r>
            <a:r>
              <a:rPr lang="zh-CN" altLang="zh-CN"/>
              <a:t>菜单项</a:t>
            </a:r>
          </a:p>
          <a:p>
            <a:endParaRPr lang="en-US" altLang="zh-CN" smtClean="0"/>
          </a:p>
          <a:p>
            <a:pPr>
              <a:lnSpc>
                <a:spcPct val="150000"/>
              </a:lnSpc>
            </a:pPr>
            <a:r>
              <a:rPr lang="zh-CN" altLang="zh-CN" sz="2400"/>
              <a:t>菜单项代表具体的菜单操作命令，可以通过</a:t>
            </a:r>
            <a:r>
              <a:rPr lang="en-US" altLang="zh-CN" sz="2400"/>
              <a:t>JMenu</a:t>
            </a:r>
            <a:r>
              <a:rPr lang="zh-CN" altLang="zh-CN" sz="2400"/>
              <a:t>类的</a:t>
            </a:r>
            <a:r>
              <a:rPr lang="en-US" altLang="zh-CN" sz="2400"/>
              <a:t>add()</a:t>
            </a:r>
            <a:r>
              <a:rPr lang="zh-CN" altLang="zh-CN" sz="2400"/>
              <a:t>方法，把</a:t>
            </a:r>
            <a:r>
              <a:rPr lang="en-US" altLang="zh-CN" sz="2400"/>
              <a:t>JMenuItem</a:t>
            </a:r>
            <a:r>
              <a:rPr lang="zh-CN" altLang="zh-CN" sz="2400"/>
              <a:t>菜单项加到</a:t>
            </a:r>
            <a:r>
              <a:rPr lang="en-US" altLang="zh-CN" sz="2400"/>
              <a:t>JMenu</a:t>
            </a:r>
            <a:r>
              <a:rPr lang="zh-CN" altLang="zh-CN" sz="2400"/>
              <a:t>菜单</a:t>
            </a:r>
            <a:r>
              <a:rPr lang="zh-CN" altLang="zh-CN" sz="2400"/>
              <a:t>中</a:t>
            </a:r>
            <a:r>
              <a:rPr lang="zh-CN" altLang="zh-CN" sz="2400" smtClean="0"/>
              <a:t>。</a:t>
            </a:r>
            <a:endParaRPr lang="en-US" altLang="zh-CN" sz="2400" smtClean="0"/>
          </a:p>
          <a:p>
            <a:pPr>
              <a:lnSpc>
                <a:spcPct val="150000"/>
              </a:lnSpc>
            </a:pPr>
            <a:endParaRPr lang="zh-CN" altLang="zh-CN" sz="2400"/>
          </a:p>
          <a:p>
            <a:pPr>
              <a:lnSpc>
                <a:spcPct val="150000"/>
              </a:lnSpc>
            </a:pPr>
            <a:r>
              <a:rPr lang="en-US" altLang="zh-CN" sz="2400"/>
              <a:t>JMenuItem</a:t>
            </a:r>
            <a:r>
              <a:rPr lang="zh-CN" altLang="zh-CN" sz="2400"/>
              <a:t>与</a:t>
            </a:r>
            <a:r>
              <a:rPr lang="en-US" altLang="zh-CN" sz="2400"/>
              <a:t>JButton</a:t>
            </a:r>
            <a:r>
              <a:rPr lang="zh-CN" altLang="zh-CN" sz="2400"/>
              <a:t>及其相似，点击</a:t>
            </a:r>
            <a:r>
              <a:rPr lang="en-US" altLang="zh-CN" sz="2400"/>
              <a:t>JMenuItem</a:t>
            </a:r>
            <a:r>
              <a:rPr lang="zh-CN" altLang="zh-CN" sz="2400"/>
              <a:t>同样产生</a:t>
            </a:r>
            <a:r>
              <a:rPr lang="en-US" altLang="zh-CN" sz="2400"/>
              <a:t>ActionEvent</a:t>
            </a:r>
            <a:r>
              <a:rPr lang="zh-CN" altLang="zh-CN" sz="2400"/>
              <a:t>事件。</a:t>
            </a:r>
          </a:p>
          <a:p>
            <a:endParaRPr lang="zh-CN" altLang="en-US"/>
          </a:p>
        </p:txBody>
      </p:sp>
    </p:spTree>
    <p:extLst>
      <p:ext uri="{BB962C8B-B14F-4D97-AF65-F5344CB8AC3E}">
        <p14:creationId xmlns:p14="http://schemas.microsoft.com/office/powerpoint/2010/main" val="63304084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4</a:t>
            </a:r>
            <a:r>
              <a:rPr lang="zh-CN" altLang="zh-CN"/>
              <a:t>、</a:t>
            </a:r>
            <a:r>
              <a:rPr lang="en-US" altLang="zh-CN"/>
              <a:t>JPopupMenu</a:t>
            </a:r>
            <a:r>
              <a:rPr lang="zh-CN" altLang="zh-CN"/>
              <a:t>弹出菜单</a:t>
            </a:r>
          </a:p>
          <a:p>
            <a:endParaRPr lang="en-US" altLang="zh-CN" smtClean="0"/>
          </a:p>
          <a:p>
            <a:pPr>
              <a:lnSpc>
                <a:spcPct val="150000"/>
              </a:lnSpc>
            </a:pPr>
            <a:r>
              <a:rPr lang="en-US" altLang="zh-CN" sz="2400"/>
              <a:t>JPopupMenu</a:t>
            </a:r>
            <a:r>
              <a:rPr lang="zh-CN" altLang="zh-CN" sz="2400"/>
              <a:t>可实现弹出菜单，弹出菜单是一个可弹出并显示一系列选项的小</a:t>
            </a:r>
            <a:r>
              <a:rPr lang="zh-CN" altLang="zh-CN" sz="2400"/>
              <a:t>窗口</a:t>
            </a:r>
            <a:r>
              <a:rPr lang="zh-CN" altLang="zh-CN" sz="2400" smtClean="0"/>
              <a:t>。</a:t>
            </a:r>
            <a:r>
              <a:rPr lang="en-US" altLang="zh-CN" sz="2400" smtClean="0"/>
              <a:t>JPopupMenu </a:t>
            </a:r>
            <a:r>
              <a:rPr lang="zh-CN" altLang="zh-CN" sz="2400"/>
              <a:t>用于用户在菜单栏上选择项时显示的菜单。它还用于当用户选择菜单项并激活它时显示的“右拉式</a:t>
            </a:r>
            <a:r>
              <a:rPr lang="en-US" altLang="zh-CN" sz="2400"/>
              <a:t> (pull-right)</a:t>
            </a:r>
            <a:r>
              <a:rPr lang="zh-CN" altLang="zh-CN" sz="2400"/>
              <a:t>”菜单。</a:t>
            </a:r>
          </a:p>
          <a:p>
            <a:endParaRPr lang="zh-CN" altLang="en-US"/>
          </a:p>
        </p:txBody>
      </p:sp>
    </p:spTree>
    <p:extLst>
      <p:ext uri="{BB962C8B-B14F-4D97-AF65-F5344CB8AC3E}">
        <p14:creationId xmlns:p14="http://schemas.microsoft.com/office/powerpoint/2010/main" val="238109741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109728" indent="0">
              <a:buNone/>
            </a:pPr>
            <a:r>
              <a:rPr lang="en-US" altLang="zh-CN"/>
              <a:t>5</a:t>
            </a:r>
            <a:r>
              <a:rPr lang="zh-CN" altLang="zh-CN"/>
              <a:t>、</a:t>
            </a:r>
            <a:r>
              <a:rPr lang="en-US" altLang="zh-CN"/>
              <a:t>JSeparator</a:t>
            </a:r>
            <a:r>
              <a:rPr lang="zh-CN" altLang="zh-CN" smtClean="0"/>
              <a:t>分隔符</a:t>
            </a:r>
            <a:endParaRPr lang="en-US" altLang="zh-CN" smtClean="0"/>
          </a:p>
          <a:p>
            <a:pPr marL="109728" indent="0">
              <a:buNone/>
            </a:pPr>
            <a:endParaRPr lang="en-US" altLang="zh-CN"/>
          </a:p>
          <a:p>
            <a:pPr>
              <a:lnSpc>
                <a:spcPct val="150000"/>
              </a:lnSpc>
            </a:pPr>
            <a:r>
              <a:rPr lang="en-US" altLang="zh-CN" sz="2300"/>
              <a:t>JSeparator </a:t>
            </a:r>
            <a:r>
              <a:rPr lang="zh-CN" altLang="zh-CN" sz="2300"/>
              <a:t>常用作菜单项之间的分隔符，以便将菜单项分成几个逻辑</a:t>
            </a:r>
            <a:r>
              <a:rPr lang="zh-CN" altLang="zh-CN" sz="2300"/>
              <a:t>组</a:t>
            </a:r>
            <a:r>
              <a:rPr lang="zh-CN" altLang="zh-CN" sz="2300" smtClean="0"/>
              <a:t>。</a:t>
            </a:r>
            <a:endParaRPr lang="en-US" altLang="zh-CN" sz="2300" smtClean="0"/>
          </a:p>
          <a:p>
            <a:pPr>
              <a:lnSpc>
                <a:spcPct val="150000"/>
              </a:lnSpc>
            </a:pPr>
            <a:r>
              <a:rPr lang="zh-CN" altLang="zh-CN" sz="2300" smtClean="0"/>
              <a:t>可以</a:t>
            </a:r>
            <a:r>
              <a:rPr lang="zh-CN" altLang="zh-CN" sz="2300"/>
              <a:t>使用</a:t>
            </a:r>
            <a:r>
              <a:rPr lang="en-US" altLang="zh-CN" sz="2300"/>
              <a:t> JMenu </a:t>
            </a:r>
            <a:r>
              <a:rPr lang="zh-CN" altLang="zh-CN" sz="2300"/>
              <a:t>或</a:t>
            </a:r>
            <a:r>
              <a:rPr lang="en-US" altLang="zh-CN" sz="2300"/>
              <a:t>JPopupMenu </a:t>
            </a:r>
            <a:r>
              <a:rPr lang="zh-CN" altLang="zh-CN" sz="2300"/>
              <a:t>的</a:t>
            </a:r>
            <a:r>
              <a:rPr lang="en-US" altLang="zh-CN" sz="2300"/>
              <a:t> addSeparator() </a:t>
            </a:r>
            <a:r>
              <a:rPr lang="zh-CN" altLang="zh-CN" sz="2300"/>
              <a:t>方法来创建和添加一个分隔符，而不是直接使用</a:t>
            </a:r>
            <a:r>
              <a:rPr lang="en-US" altLang="zh-CN" sz="2300"/>
              <a:t> </a:t>
            </a:r>
            <a:r>
              <a:rPr lang="en-US" altLang="zh-CN" sz="2300"/>
              <a:t>JSeparator</a:t>
            </a:r>
            <a:r>
              <a:rPr lang="zh-CN" altLang="zh-CN" sz="2300" smtClean="0"/>
              <a:t>。</a:t>
            </a:r>
            <a:endParaRPr lang="en-US" altLang="zh-CN" sz="2300" smtClean="0"/>
          </a:p>
          <a:p>
            <a:pPr>
              <a:lnSpc>
                <a:spcPct val="150000"/>
              </a:lnSpc>
            </a:pPr>
            <a:r>
              <a:rPr lang="en-US" altLang="zh-CN" sz="2300" smtClean="0"/>
              <a:t>JSeparator </a:t>
            </a:r>
            <a:r>
              <a:rPr lang="zh-CN" altLang="zh-CN" sz="2300"/>
              <a:t>还可能用于</a:t>
            </a:r>
            <a:r>
              <a:rPr lang="en-US" altLang="zh-CN" sz="2300"/>
              <a:t> GUI </a:t>
            </a:r>
            <a:r>
              <a:rPr lang="zh-CN" altLang="zh-CN" sz="2300"/>
              <a:t>中任何一个需要可视化分隔符的地方</a:t>
            </a:r>
            <a:r>
              <a:rPr lang="zh-CN" altLang="zh-CN" sz="2300"/>
              <a:t>。</a:t>
            </a:r>
            <a:r>
              <a:rPr lang="en-US" altLang="zh-CN" sz="2300"/>
              <a:t> </a:t>
            </a:r>
            <a:endParaRPr lang="zh-CN" altLang="zh-CN"/>
          </a:p>
          <a:p>
            <a:endParaRPr lang="zh-CN" altLang="en-US"/>
          </a:p>
        </p:txBody>
      </p:sp>
    </p:spTree>
    <p:extLst>
      <p:ext uri="{BB962C8B-B14F-4D97-AF65-F5344CB8AC3E}">
        <p14:creationId xmlns:p14="http://schemas.microsoft.com/office/powerpoint/2010/main" val="26631335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6</a:t>
            </a:r>
            <a:r>
              <a:rPr lang="zh-CN" altLang="zh-CN"/>
              <a:t>、创建菜单</a:t>
            </a:r>
            <a:r>
              <a:rPr lang="zh-CN" altLang="zh-CN"/>
              <a:t>系统</a:t>
            </a:r>
            <a:r>
              <a:rPr lang="zh-CN" altLang="zh-CN" smtClean="0"/>
              <a:t>案例</a:t>
            </a:r>
            <a:endParaRPr lang="en-US" altLang="zh-CN" smtClean="0"/>
          </a:p>
          <a:p>
            <a:pPr marL="109728" indent="0">
              <a:buNone/>
            </a:pPr>
            <a:endParaRPr lang="en-US" altLang="zh-CN"/>
          </a:p>
          <a:p>
            <a:pPr marL="109728" indent="0">
              <a:buNone/>
            </a:pPr>
            <a:r>
              <a:rPr lang="zh-CN" altLang="zh-CN" smtClean="0"/>
              <a:t>例程</a:t>
            </a:r>
            <a:r>
              <a:rPr lang="zh-CN" altLang="en-US" smtClean="0"/>
              <a:t>：</a:t>
            </a:r>
            <a:r>
              <a:rPr lang="zh-CN" altLang="zh-CN" smtClean="0"/>
              <a:t>模拟一</a:t>
            </a:r>
            <a:r>
              <a:rPr lang="zh-CN" altLang="zh-CN"/>
              <a:t>个学生管理系统的菜单系统</a:t>
            </a:r>
          </a:p>
          <a:p>
            <a:endParaRPr lang="zh-CN" altLang="en-US"/>
          </a:p>
        </p:txBody>
      </p:sp>
      <p:pic>
        <p:nvPicPr>
          <p:cNvPr id="11266" name="Picture 2" descr="图4-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3429000"/>
            <a:ext cx="3247152"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76857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a:t>
            </a:r>
            <a:r>
              <a:rPr lang="zh-CN" altLang="zh-CN" b="1"/>
              <a:t>、</a:t>
            </a:r>
            <a:r>
              <a:rPr lang="zh-CN" altLang="zh-CN" b="1" smtClean="0"/>
              <a:t>工具栏</a:t>
            </a:r>
            <a:endParaRPr lang="en-US" altLang="zh-CN" b="1" smtClean="0"/>
          </a:p>
          <a:p>
            <a:pPr marL="109728" indent="0">
              <a:buNone/>
            </a:pPr>
            <a:endParaRPr lang="en-US" altLang="zh-CN" b="1"/>
          </a:p>
          <a:p>
            <a:pPr>
              <a:lnSpc>
                <a:spcPct val="150000"/>
              </a:lnSpc>
            </a:pPr>
            <a:r>
              <a:rPr lang="en-US" altLang="zh-CN" sz="2400"/>
              <a:t>Swing</a:t>
            </a:r>
            <a:r>
              <a:rPr lang="zh-CN" altLang="zh-CN" sz="2400"/>
              <a:t>中</a:t>
            </a:r>
            <a:r>
              <a:rPr lang="en-US" altLang="zh-CN" sz="2400"/>
              <a:t>JToolBar</a:t>
            </a:r>
            <a:r>
              <a:rPr lang="zh-CN" altLang="zh-CN" sz="2400"/>
              <a:t>类提供了工具栏的属性和方法，用来放置各种常用功能命令的</a:t>
            </a:r>
            <a:r>
              <a:rPr lang="zh-CN" altLang="zh-CN" sz="2400"/>
              <a:t>按钮</a:t>
            </a:r>
            <a:r>
              <a:rPr lang="zh-CN" altLang="zh-CN" sz="2400" smtClean="0"/>
              <a:t>。</a:t>
            </a:r>
            <a:endParaRPr lang="en-US" altLang="zh-CN" sz="2400" smtClean="0"/>
          </a:p>
          <a:p>
            <a:pPr>
              <a:lnSpc>
                <a:spcPct val="150000"/>
              </a:lnSpc>
            </a:pPr>
            <a:endParaRPr lang="en-US" altLang="zh-CN" sz="2400"/>
          </a:p>
          <a:p>
            <a:pPr>
              <a:lnSpc>
                <a:spcPct val="150000"/>
              </a:lnSpc>
            </a:pPr>
            <a:r>
              <a:rPr lang="zh-CN" altLang="zh-CN" sz="2400" smtClean="0"/>
              <a:t>对于</a:t>
            </a:r>
            <a:r>
              <a:rPr lang="zh-CN" altLang="zh-CN" sz="2400"/>
              <a:t>大多数的外观，用户可以将工具栏拖到单独的窗口中（除非</a:t>
            </a:r>
            <a:r>
              <a:rPr lang="en-US" altLang="zh-CN" sz="2400"/>
              <a:t> floatable </a:t>
            </a:r>
            <a:r>
              <a:rPr lang="zh-CN" altLang="zh-CN" sz="2400"/>
              <a:t>属性被设置为</a:t>
            </a:r>
            <a:r>
              <a:rPr lang="en-US" altLang="zh-CN" sz="2400"/>
              <a:t> false</a:t>
            </a:r>
            <a:r>
              <a:rPr lang="zh-CN" altLang="zh-CN" sz="2400"/>
              <a:t>）。</a:t>
            </a:r>
          </a:p>
          <a:p>
            <a:pPr marL="109728" indent="0">
              <a:buNone/>
            </a:pPr>
            <a:endParaRPr lang="zh-CN" altLang="zh-CN" b="1"/>
          </a:p>
          <a:p>
            <a:endParaRPr lang="zh-CN" altLang="en-US"/>
          </a:p>
        </p:txBody>
      </p:sp>
    </p:spTree>
    <p:extLst>
      <p:ext uri="{BB962C8B-B14F-4D97-AF65-F5344CB8AC3E}">
        <p14:creationId xmlns:p14="http://schemas.microsoft.com/office/powerpoint/2010/main" val="26793427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4.5</a:t>
            </a:r>
            <a:r>
              <a:rPr lang="en-US" altLang="zh-CN" b="1"/>
              <a:t>	</a:t>
            </a:r>
            <a:r>
              <a:rPr lang="zh-CN" altLang="zh-CN" b="1" smtClean="0"/>
              <a:t>对话框</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7  </a:t>
            </a:r>
            <a:r>
              <a:rPr lang="zh-CN" altLang="zh-CN" b="1"/>
              <a:t>确认</a:t>
            </a:r>
            <a:r>
              <a:rPr lang="zh-CN" altLang="zh-CN" b="1"/>
              <a:t>退出</a:t>
            </a:r>
            <a:r>
              <a:rPr lang="zh-CN" altLang="zh-CN" b="1" smtClean="0"/>
              <a:t>对话框</a:t>
            </a:r>
            <a:endParaRPr lang="en-US" altLang="zh-CN" b="1" smtClean="0"/>
          </a:p>
          <a:p>
            <a:pPr marL="109728" indent="0">
              <a:buNone/>
            </a:pPr>
            <a:endParaRPr lang="en-US" altLang="zh-CN" b="1"/>
          </a:p>
          <a:p>
            <a:pPr marL="109728" indent="0">
              <a:lnSpc>
                <a:spcPct val="150000"/>
              </a:lnSpc>
              <a:buNone/>
            </a:pPr>
            <a:r>
              <a:rPr lang="zh-CN" altLang="zh-CN" sz="2200"/>
              <a:t>在任务</a:t>
            </a:r>
            <a:r>
              <a:rPr lang="en-US" altLang="zh-CN" sz="2200"/>
              <a:t>6</a:t>
            </a:r>
            <a:r>
              <a:rPr lang="zh-CN" altLang="zh-CN" sz="2200"/>
              <a:t>的基础上，创建确认退出的对话框，当用户选择退出菜单或点击退出按钮时，弹出该对话框请用户确认退出操作。运行效果</a:t>
            </a:r>
            <a:r>
              <a:rPr lang="zh-CN" altLang="zh-CN" sz="2200"/>
              <a:t>如</a:t>
            </a:r>
            <a:r>
              <a:rPr lang="zh-CN" altLang="zh-CN" sz="2200" smtClean="0"/>
              <a:t>图所</a:t>
            </a:r>
            <a:r>
              <a:rPr lang="zh-CN" altLang="zh-CN" sz="2200"/>
              <a:t>示。</a:t>
            </a:r>
          </a:p>
          <a:p>
            <a:pPr marL="109728" indent="0">
              <a:buNone/>
            </a:pPr>
            <a:endParaRPr lang="zh-CN" altLang="zh-CN" b="1"/>
          </a:p>
          <a:p>
            <a:endParaRPr lang="zh-CN" altLang="en-US"/>
          </a:p>
        </p:txBody>
      </p:sp>
      <p:pic>
        <p:nvPicPr>
          <p:cNvPr id="12290" name="Picture 2" descr="图4-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35896" y="3717352"/>
            <a:ext cx="3755419" cy="28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15920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3200" b="1"/>
              <a:t>知识点：</a:t>
            </a:r>
            <a:r>
              <a:rPr lang="en-US" altLang="zh-CN" sz="3200" b="1"/>
              <a:t>JDialog</a:t>
            </a:r>
            <a:r>
              <a:rPr lang="zh-CN" altLang="zh-CN" sz="3200" b="1"/>
              <a:t>、</a:t>
            </a:r>
            <a:r>
              <a:rPr lang="en-US" altLang="zh-CN" sz="3200" b="1"/>
              <a:t>JOptionPane</a:t>
            </a:r>
            <a:r>
              <a:rPr lang="zh-CN" altLang="zh-CN" sz="3200" b="1"/>
              <a:t>、</a:t>
            </a:r>
            <a:r>
              <a:rPr lang="en-US" altLang="zh-CN" sz="3200" b="1" smtClean="0"/>
              <a:t>JFileChooser</a:t>
            </a:r>
            <a:endParaRPr lang="zh-CN" altLang="en-US" sz="3200"/>
          </a:p>
        </p:txBody>
      </p:sp>
      <p:sp>
        <p:nvSpPr>
          <p:cNvPr id="3" name="内容占位符 2"/>
          <p:cNvSpPr>
            <a:spLocks noGrp="1"/>
          </p:cNvSpPr>
          <p:nvPr>
            <p:ph idx="1"/>
          </p:nvPr>
        </p:nvSpPr>
        <p:spPr/>
        <p:txBody>
          <a:bodyPr/>
          <a:lstStyle/>
          <a:p>
            <a:pPr marL="109728" indent="0">
              <a:buNone/>
            </a:pPr>
            <a:r>
              <a:rPr lang="zh-CN" altLang="zh-CN" b="1"/>
              <a:t>一</a:t>
            </a:r>
            <a:r>
              <a:rPr lang="zh-CN" altLang="zh-CN" b="1"/>
              <a:t>、</a:t>
            </a:r>
            <a:r>
              <a:rPr lang="en-US" altLang="zh-CN" b="1" smtClean="0"/>
              <a:t>JDialog</a:t>
            </a:r>
          </a:p>
          <a:p>
            <a:pPr marL="109728" indent="0">
              <a:buNone/>
            </a:pPr>
            <a:endParaRPr lang="en-US" altLang="zh-CN" b="1"/>
          </a:p>
          <a:p>
            <a:pPr>
              <a:lnSpc>
                <a:spcPct val="150000"/>
              </a:lnSpc>
            </a:pPr>
            <a:r>
              <a:rPr lang="en-US" altLang="zh-CN" sz="2200"/>
              <a:t>JDialog</a:t>
            </a:r>
            <a:r>
              <a:rPr lang="zh-CN" altLang="zh-CN" sz="2200"/>
              <a:t>，</a:t>
            </a:r>
            <a:r>
              <a:rPr lang="en-US" altLang="zh-CN" sz="2200"/>
              <a:t>Swing</a:t>
            </a:r>
            <a:r>
              <a:rPr lang="zh-CN" altLang="zh-CN" sz="2200"/>
              <a:t>中的对话框，依赖于上层组件（窗口或对话框），一般是一个临时的窗口，主要用于显示提示信息或接受用户</a:t>
            </a:r>
            <a:r>
              <a:rPr lang="zh-CN" altLang="zh-CN" sz="2200"/>
              <a:t>输入</a:t>
            </a:r>
            <a:r>
              <a:rPr lang="zh-CN" altLang="zh-CN" sz="2200" smtClean="0"/>
              <a:t>。</a:t>
            </a:r>
            <a:endParaRPr lang="en-US" altLang="zh-CN" sz="2200" smtClean="0"/>
          </a:p>
          <a:p>
            <a:pPr>
              <a:lnSpc>
                <a:spcPct val="150000"/>
              </a:lnSpc>
            </a:pPr>
            <a:endParaRPr lang="en-US" altLang="zh-CN" sz="2200" b="1"/>
          </a:p>
          <a:p>
            <a:pPr>
              <a:lnSpc>
                <a:spcPct val="150000"/>
              </a:lnSpc>
            </a:pPr>
            <a:r>
              <a:rPr lang="en-US" altLang="zh-CN" sz="2200"/>
              <a:t>JDialog</a:t>
            </a:r>
            <a:r>
              <a:rPr lang="zh-CN" altLang="zh-CN" sz="2200"/>
              <a:t>必须要依赖于某个窗口或组件，当它所依赖的窗口或组件消失，对话框也将消失，当它所依赖的窗口或组件可见时，对话框又会自动恢复。</a:t>
            </a:r>
            <a:endParaRPr lang="zh-CN" altLang="zh-CN" sz="2200" b="1"/>
          </a:p>
          <a:p>
            <a:endParaRPr lang="zh-CN" altLang="en-US"/>
          </a:p>
        </p:txBody>
      </p:sp>
    </p:spTree>
    <p:extLst>
      <p:ext uri="{BB962C8B-B14F-4D97-AF65-F5344CB8AC3E}">
        <p14:creationId xmlns:p14="http://schemas.microsoft.com/office/powerpoint/2010/main" val="359133018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a:t>
            </a:r>
            <a:r>
              <a:rPr lang="zh-CN" altLang="zh-CN" b="1"/>
              <a:t>、</a:t>
            </a:r>
            <a:r>
              <a:rPr lang="en-US" altLang="zh-CN" b="1" smtClean="0"/>
              <a:t>JOptionPane</a:t>
            </a:r>
          </a:p>
          <a:p>
            <a:pPr marL="109728" indent="0">
              <a:buNone/>
            </a:pPr>
            <a:endParaRPr lang="en-US" altLang="zh-CN" b="1"/>
          </a:p>
          <a:p>
            <a:pPr>
              <a:lnSpc>
                <a:spcPct val="150000"/>
              </a:lnSpc>
            </a:pPr>
            <a:r>
              <a:rPr lang="en-US" altLang="zh-CN" sz="2400"/>
              <a:t>JOptionPane</a:t>
            </a:r>
            <a:r>
              <a:rPr lang="zh-CN" altLang="zh-CN" sz="2400"/>
              <a:t>类提供了一些静态方法用于显示各种对话框，这些对话框都是模式的，主要包含四种类型：消息对话框、输入对话框、确认对话框和选项对话框。</a:t>
            </a:r>
          </a:p>
          <a:p>
            <a:pPr>
              <a:lnSpc>
                <a:spcPct val="150000"/>
              </a:lnSpc>
            </a:pPr>
            <a:endParaRPr lang="en-US" altLang="zh-CN" sz="2400" b="1" smtClean="0"/>
          </a:p>
          <a:p>
            <a:pPr>
              <a:lnSpc>
                <a:spcPct val="150000"/>
              </a:lnSpc>
            </a:pPr>
            <a:r>
              <a:rPr lang="en-US" altLang="zh-CN" sz="2400"/>
              <a:t>JOptionPane</a:t>
            </a:r>
            <a:r>
              <a:rPr lang="zh-CN" altLang="zh-CN" sz="2400"/>
              <a:t>类创建各种标准对话框的</a:t>
            </a:r>
            <a:r>
              <a:rPr lang="zh-CN" altLang="zh-CN" sz="2400"/>
              <a:t>静态</a:t>
            </a:r>
            <a:r>
              <a:rPr lang="zh-CN" altLang="zh-CN" sz="2400" smtClean="0"/>
              <a:t>方法</a:t>
            </a:r>
            <a:r>
              <a:rPr lang="zh-CN" altLang="en-US" sz="2400" smtClean="0"/>
              <a:t>，见教材表</a:t>
            </a:r>
            <a:r>
              <a:rPr lang="en-US" altLang="zh-CN" sz="2400" smtClean="0"/>
              <a:t>4-6</a:t>
            </a:r>
            <a:endParaRPr lang="zh-CN" altLang="zh-CN" sz="2400" b="1"/>
          </a:p>
          <a:p>
            <a:endParaRPr lang="zh-CN" altLang="en-US"/>
          </a:p>
        </p:txBody>
      </p:sp>
    </p:spTree>
    <p:extLst>
      <p:ext uri="{BB962C8B-B14F-4D97-AF65-F5344CB8AC3E}">
        <p14:creationId xmlns:p14="http://schemas.microsoft.com/office/powerpoint/2010/main" val="3027768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本章</a:t>
            </a:r>
            <a:r>
              <a:rPr lang="zh-CN" altLang="zh-CN" b="1" smtClean="0"/>
              <a:t>任务</a:t>
            </a:r>
            <a:endParaRPr lang="zh-CN" altLang="en-US"/>
          </a:p>
        </p:txBody>
      </p:sp>
      <p:sp>
        <p:nvSpPr>
          <p:cNvPr id="3" name="内容占位符 2"/>
          <p:cNvSpPr>
            <a:spLocks noGrp="1"/>
          </p:cNvSpPr>
          <p:nvPr>
            <p:ph idx="1"/>
          </p:nvPr>
        </p:nvSpPr>
        <p:spPr/>
        <p:txBody>
          <a:bodyPr>
            <a:normAutofit/>
          </a:bodyPr>
          <a:lstStyle/>
          <a:p>
            <a:pPr lvl="0">
              <a:lnSpc>
                <a:spcPct val="150000"/>
              </a:lnSpc>
            </a:pPr>
            <a:r>
              <a:rPr lang="zh-CN" altLang="zh-CN" sz="2300"/>
              <a:t>任务</a:t>
            </a:r>
            <a:r>
              <a:rPr lang="en-US" altLang="zh-CN" sz="2300" dirty="0"/>
              <a:t>1  </a:t>
            </a:r>
            <a:r>
              <a:rPr lang="zh-CN" altLang="zh-CN" sz="2300"/>
              <a:t>登陆窗体</a:t>
            </a:r>
          </a:p>
          <a:p>
            <a:pPr lvl="0">
              <a:lnSpc>
                <a:spcPct val="150000"/>
              </a:lnSpc>
            </a:pPr>
            <a:r>
              <a:rPr lang="zh-CN" altLang="zh-CN" sz="2300"/>
              <a:t>任务</a:t>
            </a:r>
            <a:r>
              <a:rPr lang="en-US" altLang="zh-CN" sz="2300" dirty="0"/>
              <a:t>2  </a:t>
            </a:r>
            <a:r>
              <a:rPr lang="zh-CN" altLang="zh-CN" sz="2300"/>
              <a:t>登陆验证功能</a:t>
            </a:r>
          </a:p>
          <a:p>
            <a:pPr lvl="0">
              <a:lnSpc>
                <a:spcPct val="150000"/>
              </a:lnSpc>
            </a:pPr>
            <a:r>
              <a:rPr lang="zh-CN" altLang="zh-CN" sz="2300"/>
              <a:t>任务</a:t>
            </a:r>
            <a:r>
              <a:rPr lang="en-US" altLang="zh-CN" sz="2300" dirty="0"/>
              <a:t>3  </a:t>
            </a:r>
            <a:r>
              <a:rPr lang="zh-CN" altLang="zh-CN" sz="2300"/>
              <a:t>图形用户界面的四则运算</a:t>
            </a:r>
          </a:p>
          <a:p>
            <a:pPr lvl="0">
              <a:lnSpc>
                <a:spcPct val="150000"/>
              </a:lnSpc>
            </a:pPr>
            <a:r>
              <a:rPr lang="zh-CN" altLang="zh-CN" sz="2300"/>
              <a:t>任务</a:t>
            </a:r>
            <a:r>
              <a:rPr lang="en-US" altLang="zh-CN" sz="2300" dirty="0"/>
              <a:t>4  </a:t>
            </a:r>
            <a:r>
              <a:rPr lang="zh-CN" altLang="zh-CN" sz="2300"/>
              <a:t>文本复制</a:t>
            </a:r>
          </a:p>
          <a:p>
            <a:pPr lvl="0">
              <a:lnSpc>
                <a:spcPct val="150000"/>
              </a:lnSpc>
            </a:pPr>
            <a:r>
              <a:rPr lang="zh-CN" altLang="zh-CN" sz="2300"/>
              <a:t>任务</a:t>
            </a:r>
            <a:r>
              <a:rPr lang="en-US" altLang="zh-CN" sz="2300" dirty="0"/>
              <a:t>5  </a:t>
            </a:r>
            <a:r>
              <a:rPr lang="zh-CN" altLang="zh-CN" sz="2300"/>
              <a:t>字体选择器</a:t>
            </a:r>
          </a:p>
          <a:p>
            <a:pPr lvl="0">
              <a:lnSpc>
                <a:spcPct val="150000"/>
              </a:lnSpc>
            </a:pPr>
            <a:r>
              <a:rPr lang="zh-CN" altLang="zh-CN" sz="2300"/>
              <a:t>任务</a:t>
            </a:r>
            <a:r>
              <a:rPr lang="en-US" altLang="zh-CN" sz="2300" dirty="0"/>
              <a:t>6  </a:t>
            </a:r>
            <a:r>
              <a:rPr lang="zh-CN" altLang="zh-CN" sz="2300"/>
              <a:t>简单记事本界面</a:t>
            </a:r>
          </a:p>
          <a:p>
            <a:pPr lvl="0">
              <a:lnSpc>
                <a:spcPct val="150000"/>
              </a:lnSpc>
            </a:pPr>
            <a:r>
              <a:rPr lang="zh-CN" altLang="zh-CN" sz="2300"/>
              <a:t>任务</a:t>
            </a:r>
            <a:r>
              <a:rPr lang="en-US" altLang="zh-CN" sz="2300" dirty="0"/>
              <a:t>7  </a:t>
            </a:r>
            <a:r>
              <a:rPr lang="zh-CN" altLang="zh-CN" sz="2300"/>
              <a:t>确认退出对话框</a:t>
            </a:r>
          </a:p>
          <a:p>
            <a:pPr>
              <a:lnSpc>
                <a:spcPct val="150000"/>
              </a:lnSpc>
            </a:pPr>
            <a:r>
              <a:rPr lang="zh-CN" altLang="zh-CN" sz="2300"/>
              <a:t>任务</a:t>
            </a:r>
            <a:r>
              <a:rPr lang="en-US" altLang="zh-CN" sz="2300" dirty="0"/>
              <a:t>8  </a:t>
            </a:r>
            <a:r>
              <a:rPr lang="zh-CN" altLang="zh-CN" sz="2300"/>
              <a:t>使用表格</a:t>
            </a:r>
            <a:endParaRPr lang="zh-CN" altLang="zh-CN" sz="2300"/>
          </a:p>
        </p:txBody>
      </p:sp>
    </p:spTree>
    <p:extLst>
      <p:ext uri="{BB962C8B-B14F-4D97-AF65-F5344CB8AC3E}">
        <p14:creationId xmlns:p14="http://schemas.microsoft.com/office/powerpoint/2010/main" val="12474313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三、</a:t>
            </a:r>
            <a:r>
              <a:rPr lang="en-US" altLang="zh-CN" b="1"/>
              <a:t>JFileChooser</a:t>
            </a:r>
            <a:endParaRPr lang="zh-CN" altLang="zh-CN" b="1"/>
          </a:p>
          <a:p>
            <a:endParaRPr lang="en-US" altLang="zh-CN" smtClean="0"/>
          </a:p>
          <a:p>
            <a:pPr>
              <a:lnSpc>
                <a:spcPct val="150000"/>
              </a:lnSpc>
            </a:pPr>
            <a:r>
              <a:rPr lang="en-US" altLang="zh-CN" sz="2400"/>
              <a:t>JFileChooser</a:t>
            </a:r>
            <a:r>
              <a:rPr lang="zh-CN" altLang="zh-CN" sz="2400"/>
              <a:t>，文件选择器，用于显示打开或保存文件的</a:t>
            </a:r>
            <a:r>
              <a:rPr lang="zh-CN" altLang="zh-CN" sz="2400"/>
              <a:t>对话框</a:t>
            </a:r>
            <a:r>
              <a:rPr lang="zh-CN" altLang="zh-CN" sz="2400" smtClean="0"/>
              <a:t>。</a:t>
            </a:r>
            <a:endParaRPr lang="en-US" altLang="zh-CN" sz="2400" smtClean="0"/>
          </a:p>
          <a:p>
            <a:pPr>
              <a:lnSpc>
                <a:spcPct val="150000"/>
              </a:lnSpc>
            </a:pPr>
            <a:endParaRPr lang="en-US" altLang="zh-CN" sz="2400"/>
          </a:p>
          <a:p>
            <a:pPr>
              <a:lnSpc>
                <a:spcPct val="150000"/>
              </a:lnSpc>
            </a:pPr>
            <a:r>
              <a:rPr lang="en-US" altLang="zh-CN" sz="2400" smtClean="0"/>
              <a:t>JFileChoose</a:t>
            </a:r>
            <a:r>
              <a:rPr lang="zh-CN" altLang="zh-CN" sz="2400"/>
              <a:t>本身只是一个针对文件操作的</a:t>
            </a:r>
            <a:r>
              <a:rPr lang="zh-CN" altLang="zh-CN" sz="2400"/>
              <a:t>对话框</a:t>
            </a:r>
            <a:r>
              <a:rPr lang="zh-CN" altLang="zh-CN" sz="2400" smtClean="0"/>
              <a:t>，并没有</a:t>
            </a:r>
            <a:r>
              <a:rPr lang="zh-CN" altLang="zh-CN" sz="2400"/>
              <a:t>文件读取或文件存盘的功能，要实现这样的功能，必须要结合输入输出流的使用。</a:t>
            </a:r>
          </a:p>
          <a:p>
            <a:pPr marL="109728" indent="0">
              <a:buNone/>
            </a:pPr>
            <a:endParaRPr lang="zh-CN" altLang="en-US"/>
          </a:p>
        </p:txBody>
      </p:sp>
    </p:spTree>
    <p:extLst>
      <p:ext uri="{BB962C8B-B14F-4D97-AF65-F5344CB8AC3E}">
        <p14:creationId xmlns:p14="http://schemas.microsoft.com/office/powerpoint/2010/main" val="8337021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4.6</a:t>
            </a:r>
            <a:r>
              <a:rPr lang="en-US" altLang="zh-CN" b="1"/>
              <a:t>	</a:t>
            </a:r>
            <a:r>
              <a:rPr lang="zh-CN" altLang="zh-CN" b="1" smtClean="0"/>
              <a:t>表格</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8  </a:t>
            </a:r>
            <a:r>
              <a:rPr lang="zh-CN" altLang="zh-CN" b="1"/>
              <a:t>使用表格</a:t>
            </a:r>
          </a:p>
          <a:p>
            <a:endParaRPr lang="en-US" altLang="zh-CN" smtClean="0"/>
          </a:p>
          <a:p>
            <a:endParaRPr lang="zh-CN" altLang="en-US"/>
          </a:p>
        </p:txBody>
      </p:sp>
      <p:sp>
        <p:nvSpPr>
          <p:cNvPr id="4" name="TextBox 3"/>
          <p:cNvSpPr txBox="1"/>
          <p:nvPr/>
        </p:nvSpPr>
        <p:spPr>
          <a:xfrm>
            <a:off x="636167" y="2276872"/>
            <a:ext cx="2063625" cy="3785652"/>
          </a:xfrm>
          <a:prstGeom prst="rect">
            <a:avLst/>
          </a:prstGeom>
          <a:noFill/>
        </p:spPr>
        <p:txBody>
          <a:bodyPr wrap="square" rtlCol="0">
            <a:spAutoFit/>
          </a:bodyPr>
          <a:lstStyle/>
          <a:p>
            <a:pPr>
              <a:lnSpc>
                <a:spcPct val="150000"/>
              </a:lnSpc>
            </a:pPr>
            <a:r>
              <a:rPr lang="zh-CN" altLang="zh-CN" sz="2000"/>
              <a:t>编程实现一个简单学生成绩管理程序，可以录入和显示学生姓名、班级和成绩信息。运行效果如图所示。</a:t>
            </a:r>
          </a:p>
          <a:p>
            <a:pPr>
              <a:lnSpc>
                <a:spcPct val="150000"/>
              </a:lnSpc>
            </a:pPr>
            <a:endParaRPr lang="zh-CN" altLang="en-US" sz="2000"/>
          </a:p>
        </p:txBody>
      </p:sp>
      <p:pic>
        <p:nvPicPr>
          <p:cNvPr id="13314" name="Picture 2" descr="图4-2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2061088"/>
            <a:ext cx="288000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图4-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496" y="2061088"/>
            <a:ext cx="2880000"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4" descr="图4-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9952" y="4267107"/>
            <a:ext cx="3360000"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03695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a:t>
            </a:r>
            <a:r>
              <a:rPr lang="zh-CN" altLang="zh-CN" b="1"/>
              <a:t>：</a:t>
            </a:r>
            <a:r>
              <a:rPr lang="en-US" altLang="zh-CN" b="1" smtClean="0"/>
              <a:t>JTable</a:t>
            </a:r>
            <a:endParaRPr lang="zh-CN" altLang="en-US"/>
          </a:p>
        </p:txBody>
      </p:sp>
      <p:sp>
        <p:nvSpPr>
          <p:cNvPr id="3" name="内容占位符 2"/>
          <p:cNvSpPr>
            <a:spLocks noGrp="1"/>
          </p:cNvSpPr>
          <p:nvPr>
            <p:ph idx="1"/>
          </p:nvPr>
        </p:nvSpPr>
        <p:spPr/>
        <p:txBody>
          <a:bodyPr/>
          <a:lstStyle/>
          <a:p>
            <a:pPr>
              <a:lnSpc>
                <a:spcPct val="200000"/>
              </a:lnSpc>
            </a:pPr>
            <a:r>
              <a:rPr lang="zh-CN" altLang="zh-CN" sz="2400" smtClean="0"/>
              <a:t>表格</a:t>
            </a:r>
            <a:r>
              <a:rPr lang="zh-CN" altLang="zh-CN" sz="2400"/>
              <a:t>是在设计图形用户界面时非常重要的一种组件，特别是当我们需要将较多的统计数据非常清晰而有条理地呈现在用户面前时，表格的运用可以达到很好</a:t>
            </a:r>
            <a:r>
              <a:rPr lang="zh-CN" altLang="zh-CN" sz="2400"/>
              <a:t>的</a:t>
            </a:r>
            <a:r>
              <a:rPr lang="zh-CN" altLang="zh-CN" sz="2400" smtClean="0"/>
              <a:t>效果</a:t>
            </a:r>
            <a:endParaRPr lang="en-US" altLang="zh-CN" sz="2400" smtClean="0"/>
          </a:p>
          <a:p>
            <a:pPr>
              <a:lnSpc>
                <a:spcPct val="200000"/>
              </a:lnSpc>
            </a:pPr>
            <a:endParaRPr lang="en-US" altLang="zh-CN" sz="2400"/>
          </a:p>
          <a:p>
            <a:pPr>
              <a:lnSpc>
                <a:spcPct val="200000"/>
              </a:lnSpc>
            </a:pPr>
            <a:r>
              <a:rPr lang="en-US" altLang="zh-CN" sz="2400"/>
              <a:t>Swing</a:t>
            </a:r>
            <a:r>
              <a:rPr lang="zh-CN" altLang="zh-CN" sz="2400"/>
              <a:t>实现表格的组件是</a:t>
            </a:r>
            <a:r>
              <a:rPr lang="en-US" altLang="zh-CN" sz="2400"/>
              <a:t>JTable</a:t>
            </a:r>
            <a:endParaRPr lang="zh-CN" altLang="en-US" sz="2400"/>
          </a:p>
        </p:txBody>
      </p:sp>
    </p:spTree>
    <p:extLst>
      <p:ext uri="{BB962C8B-B14F-4D97-AF65-F5344CB8AC3E}">
        <p14:creationId xmlns:p14="http://schemas.microsoft.com/office/powerpoint/2010/main" val="35165634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实训</a:t>
            </a:r>
            <a:r>
              <a:rPr lang="zh-CN" altLang="zh-CN" b="1" smtClean="0"/>
              <a:t>任务</a:t>
            </a:r>
            <a:endParaRPr lang="zh-CN" altLang="en-US"/>
          </a:p>
        </p:txBody>
      </p:sp>
      <p:sp>
        <p:nvSpPr>
          <p:cNvPr id="3" name="内容占位符 2"/>
          <p:cNvSpPr>
            <a:spLocks noGrp="1"/>
          </p:cNvSpPr>
          <p:nvPr>
            <p:ph idx="1"/>
          </p:nvPr>
        </p:nvSpPr>
        <p:spPr>
          <a:xfrm>
            <a:off x="457200" y="1799120"/>
            <a:ext cx="7931224" cy="4325112"/>
          </a:xfrm>
        </p:spPr>
        <p:txBody>
          <a:bodyPr>
            <a:normAutofit lnSpcReduction="10000"/>
          </a:bodyPr>
          <a:lstStyle/>
          <a:p>
            <a:pPr marL="109728" indent="0">
              <a:lnSpc>
                <a:spcPct val="200000"/>
              </a:lnSpc>
              <a:buNone/>
            </a:pPr>
            <a:r>
              <a:rPr lang="en-US" altLang="zh-CN" sz="2000"/>
              <a:t>[</a:t>
            </a:r>
            <a:r>
              <a:rPr lang="zh-CN" altLang="en-US" sz="2000"/>
              <a:t>实训 </a:t>
            </a:r>
            <a:r>
              <a:rPr lang="en-US" altLang="zh-CN" sz="2000"/>
              <a:t>4-1</a:t>
            </a:r>
            <a:r>
              <a:rPr lang="en-US" altLang="zh-CN" sz="2000"/>
              <a:t>] </a:t>
            </a:r>
            <a:r>
              <a:rPr lang="zh-CN" altLang="en-US" sz="2000" smtClean="0"/>
              <a:t>编写</a:t>
            </a:r>
            <a:r>
              <a:rPr lang="zh-CN" altLang="en-US" sz="2000"/>
              <a:t>简易计算器界面，并实现其计算功能。</a:t>
            </a:r>
          </a:p>
          <a:p>
            <a:pPr marL="109728" indent="0">
              <a:lnSpc>
                <a:spcPct val="200000"/>
              </a:lnSpc>
              <a:buNone/>
            </a:pPr>
            <a:endParaRPr lang="en-US" altLang="zh-CN" sz="2000" smtClean="0"/>
          </a:p>
          <a:p>
            <a:pPr marL="109728" indent="0">
              <a:lnSpc>
                <a:spcPct val="200000"/>
              </a:lnSpc>
              <a:buNone/>
            </a:pPr>
            <a:r>
              <a:rPr lang="en-US" altLang="zh-CN" sz="2000" smtClean="0"/>
              <a:t>[</a:t>
            </a:r>
            <a:r>
              <a:rPr lang="zh-CN" altLang="en-US" sz="2000"/>
              <a:t>实训 </a:t>
            </a:r>
            <a:r>
              <a:rPr lang="en-US" altLang="zh-CN" sz="2000"/>
              <a:t>4-2] </a:t>
            </a:r>
            <a:r>
              <a:rPr lang="zh-CN" altLang="en-US" sz="2000"/>
              <a:t>自行设计一个输入学生基本信息的窗口，要包含能输入学生基本信息的各种组件，具有选择性质的要使用相应的选择型组件，还要求包含两个按钮（确定和重置）和一个不可编辑的文本区。功能要求：点击确定后能在文本区中显示出学生输入的信息，点击重置能撤销之前的输入。</a:t>
            </a:r>
          </a:p>
        </p:txBody>
      </p:sp>
    </p:spTree>
    <p:extLst>
      <p:ext uri="{BB962C8B-B14F-4D97-AF65-F5344CB8AC3E}">
        <p14:creationId xmlns:p14="http://schemas.microsoft.com/office/powerpoint/2010/main" val="32639791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实训</a:t>
            </a:r>
            <a:r>
              <a:rPr lang="zh-CN" altLang="zh-CN" b="1" smtClean="0"/>
              <a:t>任务</a:t>
            </a:r>
            <a:endParaRPr lang="zh-CN" altLang="en-US"/>
          </a:p>
        </p:txBody>
      </p:sp>
      <p:sp>
        <p:nvSpPr>
          <p:cNvPr id="3" name="内容占位符 2"/>
          <p:cNvSpPr>
            <a:spLocks noGrp="1"/>
          </p:cNvSpPr>
          <p:nvPr>
            <p:ph idx="1"/>
          </p:nvPr>
        </p:nvSpPr>
        <p:spPr/>
        <p:txBody>
          <a:bodyPr>
            <a:normAutofit/>
          </a:bodyPr>
          <a:lstStyle/>
          <a:p>
            <a:pPr marL="109728" indent="0">
              <a:lnSpc>
                <a:spcPct val="200000"/>
              </a:lnSpc>
              <a:buNone/>
            </a:pPr>
            <a:r>
              <a:rPr lang="en-US" altLang="zh-CN" sz="2000"/>
              <a:t>[</a:t>
            </a:r>
            <a:r>
              <a:rPr lang="zh-CN" altLang="en-US" sz="2000"/>
              <a:t>实训 </a:t>
            </a:r>
            <a:r>
              <a:rPr lang="en-US" altLang="zh-CN" sz="2000"/>
              <a:t>4-3</a:t>
            </a:r>
            <a:r>
              <a:rPr lang="en-US" altLang="zh-CN" sz="2000"/>
              <a:t>] </a:t>
            </a:r>
            <a:r>
              <a:rPr lang="zh-CN" altLang="en-US" sz="2000" smtClean="0"/>
              <a:t>参考下图所</a:t>
            </a:r>
            <a:r>
              <a:rPr lang="zh-CN" altLang="en-US" sz="2000"/>
              <a:t>示界面，实现一个猜数字游戏程序。</a:t>
            </a:r>
            <a:endParaRPr lang="zh-CN" altLang="en-US" sz="2000"/>
          </a:p>
        </p:txBody>
      </p:sp>
      <p:pic>
        <p:nvPicPr>
          <p:cNvPr id="14339" name="Picture 3" descr="图4-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1099" y="2657474"/>
            <a:ext cx="2867256"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4" descr="图4-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2657474"/>
            <a:ext cx="2867256"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5" descr="图4-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3016" y="4725144"/>
            <a:ext cx="2851328"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45272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a:t>实训任务</a:t>
            </a:r>
            <a:endParaRPr lang="zh-CN" altLang="en-US"/>
          </a:p>
        </p:txBody>
      </p:sp>
      <p:sp>
        <p:nvSpPr>
          <p:cNvPr id="3" name="内容占位符 2"/>
          <p:cNvSpPr>
            <a:spLocks noGrp="1"/>
          </p:cNvSpPr>
          <p:nvPr>
            <p:ph idx="1"/>
          </p:nvPr>
        </p:nvSpPr>
        <p:spPr/>
        <p:txBody>
          <a:bodyPr>
            <a:normAutofit/>
          </a:bodyPr>
          <a:lstStyle/>
          <a:p>
            <a:pPr marL="109728" indent="0">
              <a:lnSpc>
                <a:spcPct val="200000"/>
              </a:lnSpc>
              <a:buNone/>
            </a:pPr>
            <a:r>
              <a:rPr lang="en-US" altLang="zh-CN" sz="2000"/>
              <a:t>[</a:t>
            </a:r>
            <a:r>
              <a:rPr lang="zh-CN" altLang="en-US" sz="2000"/>
              <a:t>实训 </a:t>
            </a:r>
            <a:r>
              <a:rPr lang="en-US" altLang="zh-CN" sz="2000"/>
              <a:t>4-4] </a:t>
            </a:r>
            <a:r>
              <a:rPr lang="zh-CN" altLang="en-US" sz="2000"/>
              <a:t>实现</a:t>
            </a:r>
            <a:r>
              <a:rPr lang="zh-CN" altLang="en-US" sz="2000"/>
              <a:t>如</a:t>
            </a:r>
            <a:r>
              <a:rPr lang="zh-CN" altLang="en-US" sz="2000" smtClean="0"/>
              <a:t>图所</a:t>
            </a:r>
            <a:r>
              <a:rPr lang="zh-CN" altLang="en-US" sz="2000"/>
              <a:t>示的生肖显示器，当选择出生年份时，可显示对应的生肖图片。</a:t>
            </a:r>
          </a:p>
        </p:txBody>
      </p:sp>
      <p:pic>
        <p:nvPicPr>
          <p:cNvPr id="15362" name="图片 4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6859" y="2709200"/>
            <a:ext cx="3293333"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3551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a:t>4.1	</a:t>
            </a:r>
            <a:r>
              <a:rPr lang="zh-CN" altLang="zh-CN" b="1"/>
              <a:t>认识</a:t>
            </a:r>
            <a:r>
              <a:rPr lang="en-US" altLang="zh-CN" b="1" dirty="0"/>
              <a:t>GUI</a:t>
            </a:r>
            <a:r>
              <a:rPr lang="zh-CN" altLang="zh-CN" b="1"/>
              <a:t>程序</a:t>
            </a:r>
          </a:p>
        </p:txBody>
      </p:sp>
      <p:sp>
        <p:nvSpPr>
          <p:cNvPr id="3" name="内容占位符 2"/>
          <p:cNvSpPr>
            <a:spLocks noGrp="1"/>
          </p:cNvSpPr>
          <p:nvPr>
            <p:ph idx="1"/>
          </p:nvPr>
        </p:nvSpPr>
        <p:spPr>
          <a:xfrm>
            <a:off x="457200" y="1799120"/>
            <a:ext cx="8229600" cy="2998032"/>
          </a:xfrm>
        </p:spPr>
        <p:txBody>
          <a:bodyPr/>
          <a:lstStyle/>
          <a:p>
            <a:pPr marL="109728" indent="0">
              <a:lnSpc>
                <a:spcPct val="200000"/>
              </a:lnSpc>
              <a:buNone/>
            </a:pPr>
            <a:r>
              <a:rPr lang="zh-CN" altLang="zh-CN" b="1"/>
              <a:t>任务</a:t>
            </a:r>
            <a:r>
              <a:rPr lang="en-US" altLang="zh-CN" b="1" dirty="0"/>
              <a:t>1  </a:t>
            </a:r>
            <a:r>
              <a:rPr lang="zh-CN" altLang="zh-CN" b="1"/>
              <a:t>登陆</a:t>
            </a:r>
            <a:r>
              <a:rPr lang="zh-CN" altLang="zh-CN" b="1" smtClean="0"/>
              <a:t>窗体</a:t>
            </a:r>
            <a:endParaRPr lang="en-US" altLang="zh-CN" b="1" dirty="0" smtClean="0"/>
          </a:p>
          <a:p>
            <a:pPr marL="109728" indent="0">
              <a:lnSpc>
                <a:spcPct val="150000"/>
              </a:lnSpc>
              <a:buNone/>
            </a:pPr>
            <a:endParaRPr lang="en-US" altLang="zh-CN" sz="2400" dirty="0" smtClean="0"/>
          </a:p>
          <a:p>
            <a:pPr marL="109728" indent="0">
              <a:lnSpc>
                <a:spcPct val="150000"/>
              </a:lnSpc>
              <a:buNone/>
            </a:pPr>
            <a:r>
              <a:rPr lang="zh-CN" altLang="zh-CN" sz="2400" smtClean="0"/>
              <a:t>编程</a:t>
            </a:r>
            <a:r>
              <a:rPr lang="zh-CN" altLang="zh-CN" sz="2400"/>
              <a:t>实现一个登陆窗体，这在信息管理系统中是及其常见的。效果</a:t>
            </a:r>
            <a:r>
              <a:rPr lang="zh-CN" altLang="zh-CN" sz="2400"/>
              <a:t>如</a:t>
            </a:r>
            <a:r>
              <a:rPr lang="zh-CN" altLang="zh-CN" sz="2400" smtClean="0"/>
              <a:t>图所</a:t>
            </a:r>
            <a:r>
              <a:rPr lang="zh-CN" altLang="zh-CN" sz="2400"/>
              <a:t>示。</a:t>
            </a:r>
          </a:p>
          <a:p>
            <a:pPr marL="109728" indent="0">
              <a:lnSpc>
                <a:spcPct val="200000"/>
              </a:lnSpc>
              <a:buNone/>
            </a:pPr>
            <a:endParaRPr lang="zh-CN" altLang="zh-CN" b="1"/>
          </a:p>
          <a:p>
            <a:pPr marL="109728" indent="0">
              <a:lnSpc>
                <a:spcPct val="200000"/>
              </a:lnSpc>
              <a:buNone/>
            </a:pPr>
            <a:endParaRPr lang="zh-CN" altLang="en-US" sz="3200"/>
          </a:p>
          <a:p>
            <a:pPr marL="109728" indent="0">
              <a:buNone/>
            </a:pPr>
            <a:endParaRPr lang="zh-CN" altLang="en-US"/>
          </a:p>
        </p:txBody>
      </p:sp>
      <p:pic>
        <p:nvPicPr>
          <p:cNvPr id="1026" name="Picture 2" descr="图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4149080"/>
            <a:ext cx="3247152"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656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a:t>
            </a:r>
            <a:r>
              <a:rPr lang="en-US" altLang="zh-CN" b="1" dirty="0"/>
              <a:t>Swing</a:t>
            </a:r>
            <a:r>
              <a:rPr lang="zh-CN" altLang="zh-CN" b="1"/>
              <a:t>包、</a:t>
            </a:r>
            <a:r>
              <a:rPr lang="zh-CN" altLang="zh-CN" b="1"/>
              <a:t>创建</a:t>
            </a:r>
            <a:r>
              <a:rPr lang="zh-CN" altLang="zh-CN" b="1" smtClean="0"/>
              <a:t>窗体</a:t>
            </a:r>
            <a:endParaRPr lang="zh-CN" altLang="en-US"/>
          </a:p>
        </p:txBody>
      </p:sp>
      <p:sp>
        <p:nvSpPr>
          <p:cNvPr id="3" name="内容占位符 2"/>
          <p:cNvSpPr>
            <a:spLocks noGrp="1"/>
          </p:cNvSpPr>
          <p:nvPr>
            <p:ph idx="1"/>
          </p:nvPr>
        </p:nvSpPr>
        <p:spPr/>
        <p:txBody>
          <a:bodyPr>
            <a:normAutofit/>
          </a:bodyPr>
          <a:lstStyle/>
          <a:p>
            <a:pPr marL="109728" indent="0">
              <a:buNone/>
            </a:pPr>
            <a:r>
              <a:rPr lang="zh-CN" altLang="zh-CN" b="1"/>
              <a:t>一、</a:t>
            </a:r>
            <a:r>
              <a:rPr lang="en-US" altLang="zh-CN" b="1" dirty="0"/>
              <a:t>Swing</a:t>
            </a:r>
            <a:r>
              <a:rPr lang="zh-CN" altLang="zh-CN" b="1" smtClean="0"/>
              <a:t>包</a:t>
            </a:r>
            <a:endParaRPr lang="en-US" altLang="zh-CN" b="1" dirty="0" smtClean="0"/>
          </a:p>
          <a:p>
            <a:pPr marL="109728" indent="0">
              <a:lnSpc>
                <a:spcPct val="150000"/>
              </a:lnSpc>
              <a:buNone/>
            </a:pPr>
            <a:endParaRPr lang="en-US" altLang="zh-CN" b="1" dirty="0" smtClean="0"/>
          </a:p>
          <a:p>
            <a:pPr marL="109728" indent="0">
              <a:lnSpc>
                <a:spcPct val="150000"/>
              </a:lnSpc>
              <a:buNone/>
            </a:pPr>
            <a:r>
              <a:rPr lang="en-US" altLang="zh-CN" sz="2200" b="1" dirty="0"/>
              <a:t>	</a:t>
            </a:r>
            <a:r>
              <a:rPr lang="en-US" altLang="zh-CN" sz="2200" dirty="0" smtClean="0"/>
              <a:t>GUI</a:t>
            </a:r>
            <a:r>
              <a:rPr lang="zh-CN" altLang="zh-CN" sz="2200"/>
              <a:t>，即图形用户界面（</a:t>
            </a:r>
            <a:r>
              <a:rPr lang="en-US" altLang="zh-CN" sz="2200" dirty="0"/>
              <a:t>Graphics User Interface</a:t>
            </a:r>
            <a:r>
              <a:rPr lang="zh-CN" altLang="zh-CN" sz="2200"/>
              <a:t>），它是用户与应用程序之间的一个</a:t>
            </a:r>
            <a:r>
              <a:rPr lang="zh-CN" altLang="zh-CN" sz="2200"/>
              <a:t>交互</a:t>
            </a:r>
            <a:r>
              <a:rPr lang="zh-CN" altLang="zh-CN" sz="2200" smtClean="0"/>
              <a:t>接口。</a:t>
            </a:r>
            <a:endParaRPr lang="en-US" altLang="zh-CN" sz="2200" dirty="0" smtClean="0"/>
          </a:p>
          <a:p>
            <a:pPr marL="109728" indent="0">
              <a:lnSpc>
                <a:spcPct val="150000"/>
              </a:lnSpc>
              <a:buNone/>
            </a:pPr>
            <a:endParaRPr lang="en-US" altLang="zh-CN" sz="2200" dirty="0"/>
          </a:p>
          <a:p>
            <a:pPr marL="109728" indent="0">
              <a:lnSpc>
                <a:spcPct val="150000"/>
              </a:lnSpc>
              <a:buNone/>
            </a:pPr>
            <a:r>
              <a:rPr lang="en-US" altLang="zh-CN" sz="2200" dirty="0" smtClean="0"/>
              <a:t>	Java</a:t>
            </a:r>
            <a:r>
              <a:rPr lang="zh-CN" altLang="en-US" sz="2200"/>
              <a:t>中，为了方便</a:t>
            </a:r>
            <a:r>
              <a:rPr lang="en-US" altLang="zh-CN" sz="2200" dirty="0"/>
              <a:t>GUI</a:t>
            </a:r>
            <a:r>
              <a:rPr lang="zh-CN" altLang="en-US" sz="2200"/>
              <a:t>程序的开发，设计了专门的类库来生成各种标准图形界面元素，</a:t>
            </a:r>
            <a:r>
              <a:rPr lang="en-US" altLang="zh-CN" sz="2200" dirty="0"/>
              <a:t>Swing</a:t>
            </a:r>
            <a:r>
              <a:rPr lang="zh-CN" altLang="en-US" sz="2200"/>
              <a:t>组件便是其中常用的一种，类库是</a:t>
            </a:r>
            <a:r>
              <a:rPr lang="en-US" altLang="zh-CN" sz="2200" dirty="0" err="1"/>
              <a:t>javax.swing</a:t>
            </a:r>
            <a:r>
              <a:rPr lang="zh-CN" altLang="en-US" sz="2200"/>
              <a:t>包。</a:t>
            </a:r>
            <a:endParaRPr lang="zh-CN" altLang="zh-CN" sz="2200"/>
          </a:p>
          <a:p>
            <a:pPr marL="109728" indent="0">
              <a:buNone/>
            </a:pPr>
            <a:endParaRPr lang="zh-CN" altLang="zh-CN" b="1"/>
          </a:p>
          <a:p>
            <a:endParaRPr lang="zh-CN" altLang="en-US"/>
          </a:p>
        </p:txBody>
      </p:sp>
    </p:spTree>
    <p:extLst>
      <p:ext uri="{BB962C8B-B14F-4D97-AF65-F5344CB8AC3E}">
        <p14:creationId xmlns:p14="http://schemas.microsoft.com/office/powerpoint/2010/main" val="328903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endParaRPr lang="en-US" altLang="zh-CN" sz="3200" smtClean="0"/>
          </a:p>
          <a:p>
            <a:endParaRPr lang="en-US" altLang="zh-CN" sz="3200"/>
          </a:p>
          <a:p>
            <a:r>
              <a:rPr lang="en-US" altLang="zh-CN" sz="3200" smtClean="0"/>
              <a:t>Swing</a:t>
            </a:r>
            <a:r>
              <a:rPr lang="zh-CN" altLang="zh-CN" sz="3200"/>
              <a:t>相关</a:t>
            </a:r>
            <a:r>
              <a:rPr lang="zh-CN" altLang="zh-CN" sz="3200"/>
              <a:t>的</a:t>
            </a:r>
            <a:r>
              <a:rPr lang="zh-CN" altLang="zh-CN" sz="3200" smtClean="0"/>
              <a:t>包</a:t>
            </a:r>
            <a:r>
              <a:rPr lang="zh-CN" altLang="en-US" sz="3200" smtClean="0"/>
              <a:t>，见教材表</a:t>
            </a:r>
            <a:r>
              <a:rPr lang="en-US" altLang="zh-CN" sz="3200" smtClean="0"/>
              <a:t>4-1</a:t>
            </a:r>
          </a:p>
          <a:p>
            <a:endParaRPr lang="en-US" altLang="zh-CN" sz="3200" smtClean="0"/>
          </a:p>
          <a:p>
            <a:r>
              <a:rPr lang="zh-CN" altLang="zh-CN" sz="3200"/>
              <a:t>常用</a:t>
            </a:r>
            <a:r>
              <a:rPr lang="en-US" altLang="zh-CN" sz="3200"/>
              <a:t>Swing</a:t>
            </a:r>
            <a:r>
              <a:rPr lang="zh-CN" altLang="zh-CN" sz="3200"/>
              <a:t>组件</a:t>
            </a:r>
            <a:r>
              <a:rPr lang="zh-CN" altLang="zh-CN" sz="3200"/>
              <a:t>类</a:t>
            </a:r>
            <a:r>
              <a:rPr lang="zh-CN" altLang="zh-CN" sz="3200" smtClean="0"/>
              <a:t>层次</a:t>
            </a:r>
            <a:r>
              <a:rPr lang="zh-CN" altLang="en-US" sz="3200" smtClean="0"/>
              <a:t>图，见教材图</a:t>
            </a:r>
            <a:r>
              <a:rPr lang="en-US" altLang="zh-CN" sz="3200" smtClean="0"/>
              <a:t>4-2</a:t>
            </a:r>
            <a:endParaRPr lang="en-US" altLang="zh-CN" sz="3200"/>
          </a:p>
        </p:txBody>
      </p:sp>
    </p:spTree>
    <p:extLst>
      <p:ext uri="{BB962C8B-B14F-4D97-AF65-F5344CB8AC3E}">
        <p14:creationId xmlns:p14="http://schemas.microsoft.com/office/powerpoint/2010/main" val="10399288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a:t>
            </a:r>
            <a:r>
              <a:rPr lang="zh-CN" altLang="zh-CN" b="1"/>
              <a:t>创建</a:t>
            </a:r>
            <a:r>
              <a:rPr lang="zh-CN" altLang="zh-CN" b="1" smtClean="0"/>
              <a:t>窗体</a:t>
            </a:r>
            <a:endParaRPr lang="en-US" altLang="zh-CN" b="1" smtClean="0"/>
          </a:p>
          <a:p>
            <a:pPr marL="109728" indent="0">
              <a:buNone/>
            </a:pPr>
            <a:endParaRPr lang="en-US" altLang="zh-CN" b="1"/>
          </a:p>
          <a:p>
            <a:pPr marL="109728" indent="0">
              <a:buNone/>
            </a:pPr>
            <a:r>
              <a:rPr lang="en-US" altLang="zh-CN"/>
              <a:t>1</a:t>
            </a:r>
            <a:r>
              <a:rPr lang="zh-CN" altLang="zh-CN"/>
              <a:t>、</a:t>
            </a:r>
            <a:r>
              <a:rPr lang="zh-CN" altLang="zh-CN"/>
              <a:t>窗体</a:t>
            </a:r>
            <a:r>
              <a:rPr lang="en-US" altLang="zh-CN" smtClean="0"/>
              <a:t>JFrame</a:t>
            </a:r>
          </a:p>
          <a:p>
            <a:pPr marL="109728" indent="0">
              <a:buNone/>
            </a:pPr>
            <a:endParaRPr lang="en-US" altLang="zh-CN"/>
          </a:p>
          <a:p>
            <a:pPr>
              <a:lnSpc>
                <a:spcPct val="150000"/>
              </a:lnSpc>
            </a:pPr>
            <a:r>
              <a:rPr lang="en-US" altLang="zh-CN" sz="2400"/>
              <a:t>JFrame </a:t>
            </a:r>
            <a:r>
              <a:rPr lang="zh-CN" altLang="zh-CN" sz="2400"/>
              <a:t>类就是一个顶层容器类，允许用户把其他组件添加到它里面，把它们组织起来，并把它们呈现给用户。</a:t>
            </a:r>
            <a:endParaRPr lang="en-US" altLang="zh-CN" sz="2400" smtClean="0"/>
          </a:p>
          <a:p>
            <a:pPr>
              <a:lnSpc>
                <a:spcPct val="150000"/>
              </a:lnSpc>
            </a:pPr>
            <a:endParaRPr lang="en-US" altLang="zh-CN" sz="2400"/>
          </a:p>
          <a:p>
            <a:pPr>
              <a:lnSpc>
                <a:spcPct val="150000"/>
              </a:lnSpc>
            </a:pPr>
            <a:r>
              <a:rPr lang="en-US" altLang="zh-CN" sz="2400" smtClean="0"/>
              <a:t>JFrame</a:t>
            </a:r>
            <a:r>
              <a:rPr lang="zh-CN" altLang="zh-CN" sz="2400"/>
              <a:t>的</a:t>
            </a:r>
            <a:r>
              <a:rPr lang="zh-CN" altLang="zh-CN" sz="2400"/>
              <a:t>常用</a:t>
            </a:r>
            <a:r>
              <a:rPr lang="zh-CN" altLang="zh-CN" sz="2400" smtClean="0"/>
              <a:t>方法</a:t>
            </a:r>
            <a:r>
              <a:rPr lang="zh-CN" altLang="en-US" sz="2400" smtClean="0"/>
              <a:t>，见教材表</a:t>
            </a:r>
            <a:r>
              <a:rPr lang="en-US" altLang="zh-CN" sz="2400" smtClean="0"/>
              <a:t>4-2</a:t>
            </a:r>
          </a:p>
          <a:p>
            <a:endParaRPr lang="en-US" altLang="zh-CN"/>
          </a:p>
          <a:p>
            <a:endParaRPr lang="zh-CN" altLang="zh-CN"/>
          </a:p>
          <a:p>
            <a:pPr marL="109728" indent="0">
              <a:buNone/>
            </a:pPr>
            <a:endParaRPr lang="zh-CN" altLang="zh-CN" b="1"/>
          </a:p>
          <a:p>
            <a:endParaRPr lang="zh-CN" altLang="en-US"/>
          </a:p>
        </p:txBody>
      </p:sp>
    </p:spTree>
    <p:extLst>
      <p:ext uri="{BB962C8B-B14F-4D97-AF65-F5344CB8AC3E}">
        <p14:creationId xmlns:p14="http://schemas.microsoft.com/office/powerpoint/2010/main" val="801626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2</a:t>
            </a:r>
            <a:r>
              <a:rPr lang="zh-CN" altLang="zh-CN"/>
              <a:t>、</a:t>
            </a:r>
            <a:r>
              <a:rPr lang="zh-CN" altLang="zh-CN"/>
              <a:t>标签</a:t>
            </a:r>
            <a:r>
              <a:rPr lang="en-US" altLang="zh-CN" smtClean="0"/>
              <a:t>JLabel</a:t>
            </a:r>
          </a:p>
          <a:p>
            <a:pPr marL="109728" indent="0">
              <a:buNone/>
            </a:pPr>
            <a:endParaRPr lang="en-US" altLang="zh-CN"/>
          </a:p>
          <a:p>
            <a:pPr>
              <a:lnSpc>
                <a:spcPct val="150000"/>
              </a:lnSpc>
            </a:pPr>
            <a:r>
              <a:rPr lang="en-US" altLang="zh-CN" sz="2400"/>
              <a:t>JLabel</a:t>
            </a:r>
            <a:r>
              <a:rPr lang="zh-CN" altLang="zh-CN" sz="2400"/>
              <a:t>类是一个用来在界面上显示文本或图像的类，创建标签时即可指定要显示的文本或图像，但运行时它们不能被用户</a:t>
            </a:r>
            <a:r>
              <a:rPr lang="zh-CN" altLang="zh-CN" sz="2400"/>
              <a:t>修改</a:t>
            </a:r>
            <a:r>
              <a:rPr lang="zh-CN" altLang="zh-CN" sz="2400" smtClean="0"/>
              <a:t>。</a:t>
            </a:r>
            <a:endParaRPr lang="en-US" altLang="zh-CN" sz="2400" smtClean="0"/>
          </a:p>
          <a:p>
            <a:pPr>
              <a:lnSpc>
                <a:spcPct val="150000"/>
              </a:lnSpc>
            </a:pPr>
            <a:endParaRPr lang="en-US" altLang="zh-CN" sz="2400"/>
          </a:p>
          <a:p>
            <a:pPr>
              <a:lnSpc>
                <a:spcPct val="150000"/>
              </a:lnSpc>
            </a:pPr>
            <a:r>
              <a:rPr lang="zh-CN" altLang="zh-CN" sz="2400"/>
              <a:t>标签不能响应输入事件，不能与用户交互，即不能像按钮那样点击后程序可以做出某种响应，标签主要用来显示。</a:t>
            </a:r>
            <a:endParaRPr lang="zh-CN" altLang="en-US" sz="2400"/>
          </a:p>
        </p:txBody>
      </p:sp>
    </p:spTree>
    <p:extLst>
      <p:ext uri="{BB962C8B-B14F-4D97-AF65-F5344CB8AC3E}">
        <p14:creationId xmlns:p14="http://schemas.microsoft.com/office/powerpoint/2010/main" val="26276670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340</TotalTime>
  <Words>1958</Words>
  <Application>Microsoft Office PowerPoint</Application>
  <PresentationFormat>全屏显示(4:3)</PresentationFormat>
  <Paragraphs>201</Paragraphs>
  <Slides>45</Slides>
  <Notes>0</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都市</vt:lpstr>
      <vt:lpstr>Java高级程序设计</vt:lpstr>
      <vt:lpstr>第4章 GUI程序设计</vt:lpstr>
      <vt:lpstr>本章目标</vt:lpstr>
      <vt:lpstr>本章任务</vt:lpstr>
      <vt:lpstr>4.1 认识GUI程序</vt:lpstr>
      <vt:lpstr>知识点：Swing包、创建窗体</vt:lpstr>
      <vt:lpstr>PowerPoint 演示文稿</vt:lpstr>
      <vt:lpstr>PowerPoint 演示文稿</vt:lpstr>
      <vt:lpstr>PowerPoint 演示文稿</vt:lpstr>
      <vt:lpstr>PowerPoint 演示文稿</vt:lpstr>
      <vt:lpstr>PowerPoint 演示文稿</vt:lpstr>
      <vt:lpstr>PowerPoint 演示文稿</vt:lpstr>
      <vt:lpstr>知识点：事件处理机制</vt:lpstr>
      <vt:lpstr>PowerPoint 演示文稿</vt:lpstr>
      <vt:lpstr>PowerPoint 演示文稿</vt:lpstr>
      <vt:lpstr>PowerPoint 演示文稿</vt:lpstr>
      <vt:lpstr>4.2 容器与布局</vt:lpstr>
      <vt:lpstr>知识点：JPanel、布局管理器 </vt:lpstr>
      <vt:lpstr>PowerPoint 演示文稿</vt:lpstr>
      <vt:lpstr>PowerPoint 演示文稿</vt:lpstr>
      <vt:lpstr>PowerPoint 演示文稿</vt:lpstr>
      <vt:lpstr>PowerPoint 演示文稿</vt:lpstr>
      <vt:lpstr>PowerPoint 演示文稿</vt:lpstr>
      <vt:lpstr>4.3 GUI基本元素</vt:lpstr>
      <vt:lpstr>PowerPoint 演示文稿</vt:lpstr>
      <vt:lpstr>知识点：选择型组件</vt:lpstr>
      <vt:lpstr>PowerPoint 演示文稿</vt:lpstr>
      <vt:lpstr>PowerPoint 演示文稿</vt:lpstr>
      <vt:lpstr>4.4 菜单与工具栏</vt:lpstr>
      <vt:lpstr>知识点：菜单、工具栏</vt:lpstr>
      <vt:lpstr>PowerPoint 演示文稿</vt:lpstr>
      <vt:lpstr>PowerPoint 演示文稿</vt:lpstr>
      <vt:lpstr>PowerPoint 演示文稿</vt:lpstr>
      <vt:lpstr>PowerPoint 演示文稿</vt:lpstr>
      <vt:lpstr>PowerPoint 演示文稿</vt:lpstr>
      <vt:lpstr>PowerPoint 演示文稿</vt:lpstr>
      <vt:lpstr>4.5 对话框</vt:lpstr>
      <vt:lpstr>知识点：JDialog、JOptionPane、JFileChooser</vt:lpstr>
      <vt:lpstr>PowerPoint 演示文稿</vt:lpstr>
      <vt:lpstr>PowerPoint 演示文稿</vt:lpstr>
      <vt:lpstr>4.6 表格</vt:lpstr>
      <vt:lpstr>知识点：JTable</vt:lpstr>
      <vt:lpstr>实训任务</vt:lpstr>
      <vt:lpstr>实训任务</vt:lpstr>
      <vt:lpstr>实训任务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Java入门基础</dc:title>
  <dc:creator>xyy</dc:creator>
  <cp:lastModifiedBy>xyy</cp:lastModifiedBy>
  <cp:revision>98</cp:revision>
  <dcterms:created xsi:type="dcterms:W3CDTF">2015-05-21T00:11:37Z</dcterms:created>
  <dcterms:modified xsi:type="dcterms:W3CDTF">2015-05-23T09:03:07Z</dcterms:modified>
</cp:coreProperties>
</file>