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71" r:id="rId3"/>
    <p:sldId id="281" r:id="rId4"/>
    <p:sldId id="259" r:id="rId5"/>
    <p:sldId id="261" r:id="rId6"/>
    <p:sldId id="345" r:id="rId7"/>
    <p:sldId id="346" r:id="rId8"/>
    <p:sldId id="347" r:id="rId9"/>
    <p:sldId id="348" r:id="rId10"/>
    <p:sldId id="349" r:id="rId11"/>
    <p:sldId id="350" r:id="rId12"/>
    <p:sldId id="351" r:id="rId13"/>
    <p:sldId id="352" r:id="rId14"/>
    <p:sldId id="353" r:id="rId15"/>
    <p:sldId id="354" r:id="rId16"/>
    <p:sldId id="355" r:id="rId17"/>
    <p:sldId id="356" r:id="rId18"/>
    <p:sldId id="357" r:id="rId19"/>
    <p:sldId id="358" r:id="rId20"/>
    <p:sldId id="359" r:id="rId21"/>
    <p:sldId id="360" r:id="rId22"/>
    <p:sldId id="361" r:id="rId23"/>
    <p:sldId id="362" r:id="rId24"/>
    <p:sldId id="363" r:id="rId25"/>
    <p:sldId id="364" r:id="rId26"/>
    <p:sldId id="365" r:id="rId27"/>
    <p:sldId id="366" r:id="rId28"/>
    <p:sldId id="312" r:id="rId29"/>
    <p:sldId id="313" r:id="rId30"/>
    <p:sldId id="367" r:id="rId31"/>
    <p:sldId id="368" r:id="rId32"/>
    <p:sldId id="369" r:id="rId33"/>
    <p:sldId id="314" r:id="rId34"/>
    <p:sldId id="370" r:id="rId35"/>
    <p:sldId id="260" r:id="rId3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5AA6"/>
    <a:srgbClr val="00B0F0"/>
    <a:srgbClr val="0066FF"/>
    <a:srgbClr val="007434"/>
    <a:srgbClr val="002A13"/>
    <a:srgbClr val="001000"/>
    <a:srgbClr val="727B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44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03"/>
          <a:stretch/>
        </p:blipFill>
        <p:spPr>
          <a:xfrm>
            <a:off x="5440" y="0"/>
            <a:ext cx="9144000" cy="3821476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0" y="3821476"/>
            <a:ext cx="9144000" cy="1322024"/>
          </a:xfrm>
          <a:prstGeom prst="rect">
            <a:avLst/>
          </a:prstGeom>
          <a:solidFill>
            <a:srgbClr val="295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0" y="3821476"/>
            <a:ext cx="91494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-180528" y="3821476"/>
            <a:ext cx="9329968" cy="0"/>
          </a:xfrm>
          <a:prstGeom prst="line">
            <a:avLst/>
          </a:prstGeom>
          <a:ln w="508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09103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5491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273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2">
            <a:alphaModFix amt="1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2369"/>
            <a:ext cx="9144000" cy="481149"/>
          </a:xfrm>
          <a:prstGeom prst="rect">
            <a:avLst/>
          </a:prstGeom>
          <a:solidFill>
            <a:srgbClr val="295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7072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63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24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923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628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0792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602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401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</a:lstStyle>
          <a:p>
            <a:fld id="{C481E25D-50D1-42CF-BAB0-16A1AC5354B4}" type="datetimeFigureOut">
              <a:rPr lang="zh-CN" altLang="en-US" smtClean="0"/>
              <a:pPr/>
              <a:t>2015-9-28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</a:lstStyle>
          <a:p>
            <a:fld id="{07B35ADE-9459-4C9D-BB92-329CDB0773D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1359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99592" y="1347614"/>
            <a:ext cx="7560840" cy="702078"/>
          </a:xfrm>
        </p:spPr>
        <p:txBody>
          <a:bodyPr>
            <a:noAutofit/>
          </a:bodyPr>
          <a:lstStyle/>
          <a:p>
            <a:r>
              <a:rPr lang="zh-CN" altLang="en-US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办公自动化</a:t>
            </a:r>
            <a:r>
              <a:rPr lang="en-US" altLang="zh-CN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2010</a:t>
            </a:r>
            <a:r>
              <a:rPr lang="zh-CN" altLang="en-US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项目化教程</a:t>
            </a:r>
            <a:endParaRPr lang="zh-CN" altLang="en-US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79912" y="4299942"/>
            <a:ext cx="5292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《</a:t>
            </a:r>
            <a:r>
              <a:rPr lang="zh-CN" altLang="en-US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办公自动化</a:t>
            </a:r>
            <a:r>
              <a:rPr lang="en-US" altLang="zh-CN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2010</a:t>
            </a:r>
            <a:r>
              <a:rPr lang="zh-CN" altLang="en-US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项目化教程</a:t>
            </a:r>
            <a:r>
              <a:rPr lang="en-US" altLang="zh-CN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》</a:t>
            </a:r>
            <a:r>
              <a:rPr lang="zh-CN" altLang="en-US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编写组</a:t>
            </a:r>
            <a:endParaRPr lang="zh-CN" altLang="en-US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6642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7504" y="555526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95AA6"/>
                </a:solidFill>
              </a:rPr>
              <a:t>【相关知识】</a:t>
            </a:r>
          </a:p>
        </p:txBody>
      </p:sp>
      <p:sp>
        <p:nvSpPr>
          <p:cNvPr id="9" name="矩形 8"/>
          <p:cNvSpPr/>
          <p:nvPr/>
        </p:nvSpPr>
        <p:spPr>
          <a:xfrm>
            <a:off x="266965" y="1168464"/>
            <a:ext cx="86409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295AA6"/>
                </a:solidFill>
              </a:rPr>
              <a:t>         </a:t>
            </a:r>
            <a:r>
              <a:rPr lang="zh-CN" altLang="en-US" dirty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4</a:t>
            </a:r>
            <a:r>
              <a:rPr lang="zh-CN" altLang="en-US" dirty="0">
                <a:solidFill>
                  <a:srgbClr val="295AA6"/>
                </a:solidFill>
              </a:rPr>
              <a:t>）打印区域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在</a:t>
            </a:r>
            <a:r>
              <a:rPr lang="zh-CN" altLang="en-US" dirty="0">
                <a:solidFill>
                  <a:srgbClr val="295AA6"/>
                </a:solidFill>
              </a:rPr>
              <a:t>打印工作表之前，在工作表中通过设置打印区域，可以实现只打印工作表中部分内容（打印区域中的内容）。选择需要打印的单元格区域，点击“页面布局”选项卡中“页面设置”组中“打印区域”中的“设置打印区域”命令，</a:t>
            </a:r>
            <a:r>
              <a:rPr lang="zh-CN" altLang="en-US" dirty="0" smtClean="0">
                <a:solidFill>
                  <a:srgbClr val="295AA6"/>
                </a:solidFill>
              </a:rPr>
              <a:t>如图所</a:t>
            </a:r>
            <a:r>
              <a:rPr lang="zh-CN" altLang="en-US" dirty="0">
                <a:solidFill>
                  <a:srgbClr val="295AA6"/>
                </a:solidFill>
              </a:rPr>
              <a:t>示，则成功设置打印区域</a:t>
            </a:r>
            <a:r>
              <a:rPr lang="zh-CN" altLang="en-US" dirty="0" smtClean="0">
                <a:solidFill>
                  <a:srgbClr val="295AA6"/>
                </a:solidFill>
              </a:rPr>
              <a:t>。</a:t>
            </a:r>
            <a:endParaRPr lang="zh-CN" altLang="en-US" dirty="0">
              <a:solidFill>
                <a:srgbClr val="295AA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2.5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页面设置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销售表设置与打印</a:t>
            </a:r>
          </a:p>
        </p:txBody>
      </p:sp>
      <p:pic>
        <p:nvPicPr>
          <p:cNvPr id="8" name="图片 7"/>
          <p:cNvPicPr/>
          <p:nvPr/>
        </p:nvPicPr>
        <p:blipFill>
          <a:blip r:embed="rId2"/>
          <a:stretch>
            <a:fillRect/>
          </a:stretch>
        </p:blipFill>
        <p:spPr>
          <a:xfrm>
            <a:off x="2483768" y="2787774"/>
            <a:ext cx="2970014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839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7504" y="555526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95AA6"/>
                </a:solidFill>
              </a:rPr>
              <a:t>【相关知识】</a:t>
            </a:r>
          </a:p>
        </p:txBody>
      </p:sp>
      <p:sp>
        <p:nvSpPr>
          <p:cNvPr id="9" name="矩形 8"/>
          <p:cNvSpPr/>
          <p:nvPr/>
        </p:nvSpPr>
        <p:spPr>
          <a:xfrm>
            <a:off x="266965" y="1168464"/>
            <a:ext cx="86409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295AA6"/>
                </a:solidFill>
              </a:rPr>
              <a:t>         </a:t>
            </a:r>
            <a:r>
              <a:rPr lang="zh-CN" altLang="en-US" dirty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4</a:t>
            </a:r>
            <a:r>
              <a:rPr lang="zh-CN" altLang="en-US" dirty="0">
                <a:solidFill>
                  <a:srgbClr val="295AA6"/>
                </a:solidFill>
              </a:rPr>
              <a:t>）打印区域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按</a:t>
            </a:r>
            <a:r>
              <a:rPr lang="en-US" altLang="zh-CN" dirty="0">
                <a:solidFill>
                  <a:srgbClr val="295AA6"/>
                </a:solidFill>
              </a:rPr>
              <a:t>【Ctrl】</a:t>
            </a:r>
            <a:r>
              <a:rPr lang="zh-CN" altLang="en-US" dirty="0">
                <a:solidFill>
                  <a:srgbClr val="295AA6"/>
                </a:solidFill>
              </a:rPr>
              <a:t>键不放，再次选择需要打印的单元格区域，点击“页面布局”选项卡中“页面设置”组中“打印区域”中的“设置打印区域”命令，可以创建多个打印区域，当存在多个打印区域时，每个打印区域打印在不同的纸上。也可以在“页面设置”对话框中切换到“工作表”选项卡，在“打印区域”中输入打印区域，</a:t>
            </a:r>
            <a:r>
              <a:rPr lang="zh-CN" altLang="en-US" dirty="0" smtClean="0">
                <a:solidFill>
                  <a:srgbClr val="295AA6"/>
                </a:solidFill>
              </a:rPr>
              <a:t>如图所</a:t>
            </a:r>
            <a:r>
              <a:rPr lang="zh-CN" altLang="en-US" dirty="0">
                <a:solidFill>
                  <a:srgbClr val="295AA6"/>
                </a:solidFill>
              </a:rPr>
              <a:t>示，保存工作薄时会保存你设置的打印区域。</a:t>
            </a:r>
          </a:p>
          <a:p>
            <a:endParaRPr lang="zh-CN" altLang="en-US" dirty="0">
              <a:solidFill>
                <a:srgbClr val="295AA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2.5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页面设置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销售表设置与打印</a:t>
            </a:r>
          </a:p>
        </p:txBody>
      </p:sp>
      <p:pic>
        <p:nvPicPr>
          <p:cNvPr id="6" name="图片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059832" y="2931790"/>
            <a:ext cx="2160240" cy="207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213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7504" y="555526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95AA6"/>
                </a:solidFill>
              </a:rPr>
              <a:t>【相关知识】</a:t>
            </a:r>
          </a:p>
        </p:txBody>
      </p:sp>
      <p:sp>
        <p:nvSpPr>
          <p:cNvPr id="9" name="矩形 8"/>
          <p:cNvSpPr/>
          <p:nvPr/>
        </p:nvSpPr>
        <p:spPr>
          <a:xfrm>
            <a:off x="266965" y="1168464"/>
            <a:ext cx="86409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要</a:t>
            </a:r>
            <a:r>
              <a:rPr lang="zh-CN" altLang="en-US" dirty="0">
                <a:solidFill>
                  <a:srgbClr val="295AA6"/>
                </a:solidFill>
              </a:rPr>
              <a:t>清除打印区域，</a:t>
            </a:r>
            <a:r>
              <a:rPr lang="zh-CN" altLang="en-US" dirty="0" smtClean="0">
                <a:solidFill>
                  <a:srgbClr val="295AA6"/>
                </a:solidFill>
              </a:rPr>
              <a:t>在“打印区域”</a:t>
            </a:r>
            <a:r>
              <a:rPr lang="zh-CN" altLang="en-US" dirty="0">
                <a:solidFill>
                  <a:srgbClr val="295AA6"/>
                </a:solidFill>
              </a:rPr>
              <a:t>命令中选择“取消印区域”即可，清除所有打印区域。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（</a:t>
            </a:r>
            <a:r>
              <a:rPr lang="en-US" altLang="zh-CN" dirty="0">
                <a:solidFill>
                  <a:srgbClr val="295AA6"/>
                </a:solidFill>
              </a:rPr>
              <a:t>5</a:t>
            </a:r>
            <a:r>
              <a:rPr lang="zh-CN" altLang="en-US" dirty="0">
                <a:solidFill>
                  <a:srgbClr val="295AA6"/>
                </a:solidFill>
              </a:rPr>
              <a:t>）分隔符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在</a:t>
            </a:r>
            <a:r>
              <a:rPr lang="zh-CN" altLang="en-US" dirty="0">
                <a:solidFill>
                  <a:srgbClr val="295AA6"/>
                </a:solidFill>
              </a:rPr>
              <a:t>“分隔符”命令中，通过插入“分页符”来对工作表进行分页打印操作。选择要分页的位置的行号（欲分为上部分一页，下部分一页）或者列标（欲分为左部分一页，右部分一页），然后点击“页面布局”选项卡中“页面设置”组中的“分隔符”命令，选择“插入分页符”，如</a:t>
            </a:r>
            <a:r>
              <a:rPr lang="zh-CN" altLang="en-US" dirty="0" smtClean="0">
                <a:solidFill>
                  <a:srgbClr val="295AA6"/>
                </a:solidFill>
              </a:rPr>
              <a:t>图所</a:t>
            </a:r>
            <a:r>
              <a:rPr lang="zh-CN" altLang="en-US" dirty="0">
                <a:solidFill>
                  <a:srgbClr val="295AA6"/>
                </a:solidFill>
              </a:rPr>
              <a:t>示。</a:t>
            </a:r>
          </a:p>
          <a:p>
            <a:endParaRPr lang="zh-CN" altLang="en-US" dirty="0">
              <a:solidFill>
                <a:srgbClr val="295AA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2.5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页面设置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销售表设置与打印</a:t>
            </a:r>
          </a:p>
        </p:txBody>
      </p:sp>
      <p:pic>
        <p:nvPicPr>
          <p:cNvPr id="7" name="图片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43808" y="3445079"/>
            <a:ext cx="2819400" cy="153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450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7504" y="555526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95AA6"/>
                </a:solidFill>
              </a:rPr>
              <a:t>【相关知识】</a:t>
            </a:r>
          </a:p>
        </p:txBody>
      </p:sp>
      <p:sp>
        <p:nvSpPr>
          <p:cNvPr id="9" name="矩形 8"/>
          <p:cNvSpPr/>
          <p:nvPr/>
        </p:nvSpPr>
        <p:spPr>
          <a:xfrm>
            <a:off x="266965" y="1168464"/>
            <a:ext cx="864096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如选择</a:t>
            </a:r>
            <a:r>
              <a:rPr lang="zh-CN" altLang="en-US" dirty="0">
                <a:solidFill>
                  <a:srgbClr val="295AA6"/>
                </a:solidFill>
              </a:rPr>
              <a:t>的是要分页的位置的行号，选择“插入分页符”后，工作表中有一条横向虚线表示分页效果</a:t>
            </a:r>
            <a:r>
              <a:rPr lang="zh-CN" altLang="en-US" dirty="0" smtClean="0">
                <a:solidFill>
                  <a:srgbClr val="295AA6"/>
                </a:solidFill>
              </a:rPr>
              <a:t>，如果</a:t>
            </a:r>
            <a:r>
              <a:rPr lang="zh-CN" altLang="en-US" dirty="0">
                <a:solidFill>
                  <a:srgbClr val="295AA6"/>
                </a:solidFill>
              </a:rPr>
              <a:t>选择的是要分页的位置的列标，选择“插入分页符”后，工作表中有一条竖向虚线表示分页</a:t>
            </a:r>
            <a:r>
              <a:rPr lang="zh-CN" altLang="en-US" dirty="0" smtClean="0">
                <a:solidFill>
                  <a:srgbClr val="295AA6"/>
                </a:solidFill>
              </a:rPr>
              <a:t>效果，</a:t>
            </a:r>
            <a:r>
              <a:rPr lang="zh-CN" altLang="en-US" dirty="0">
                <a:solidFill>
                  <a:srgbClr val="295AA6"/>
                </a:solidFill>
              </a:rPr>
              <a:t>如果选择的是单元格，选择“插入分页符”后，工作表中用一条横向虚线和一条竖向虚线表示分页效果（分成四页），如</a:t>
            </a:r>
            <a:r>
              <a:rPr lang="zh-CN" altLang="en-US" dirty="0" smtClean="0">
                <a:solidFill>
                  <a:srgbClr val="295AA6"/>
                </a:solidFill>
              </a:rPr>
              <a:t>图所</a:t>
            </a:r>
            <a:r>
              <a:rPr lang="zh-CN" altLang="en-US" dirty="0">
                <a:solidFill>
                  <a:srgbClr val="295AA6"/>
                </a:solidFill>
              </a:rPr>
              <a:t>示</a:t>
            </a:r>
            <a:r>
              <a:rPr lang="zh-CN" altLang="en-US" dirty="0" smtClean="0">
                <a:solidFill>
                  <a:srgbClr val="295AA6"/>
                </a:solidFill>
              </a:rPr>
              <a:t>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在</a:t>
            </a:r>
            <a:r>
              <a:rPr lang="zh-CN" altLang="en-US" dirty="0">
                <a:solidFill>
                  <a:srgbClr val="295AA6"/>
                </a:solidFill>
              </a:rPr>
              <a:t>查看和调整分页符操作中，最方便的是</a:t>
            </a:r>
            <a:r>
              <a:rPr lang="zh-CN" altLang="en-US" dirty="0" smtClean="0">
                <a:solidFill>
                  <a:srgbClr val="295AA6"/>
                </a:solidFill>
              </a:rPr>
              <a:t>是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使用</a:t>
            </a:r>
            <a:r>
              <a:rPr lang="zh-CN" altLang="en-US" dirty="0">
                <a:solidFill>
                  <a:srgbClr val="295AA6"/>
                </a:solidFill>
              </a:rPr>
              <a:t>“分页浏览”视图，方法是点击</a:t>
            </a:r>
            <a:r>
              <a:rPr lang="zh-CN" altLang="en-US" dirty="0" smtClean="0">
                <a:solidFill>
                  <a:srgbClr val="295AA6"/>
                </a:solidFill>
              </a:rPr>
              <a:t>“视图”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选项</a:t>
            </a:r>
            <a:r>
              <a:rPr lang="zh-CN" altLang="en-US" dirty="0">
                <a:solidFill>
                  <a:srgbClr val="295AA6"/>
                </a:solidFill>
              </a:rPr>
              <a:t>卡中“工作薄视图”组中的“分页预览</a:t>
            </a:r>
            <a:r>
              <a:rPr lang="zh-CN" altLang="en-US" dirty="0" smtClean="0">
                <a:solidFill>
                  <a:srgbClr val="295AA6"/>
                </a:solidFill>
              </a:rPr>
              <a:t>”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命令</a:t>
            </a:r>
            <a:endParaRPr lang="zh-CN" altLang="en-US" dirty="0">
              <a:solidFill>
                <a:srgbClr val="295AA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2.5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页面设置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销售表设置与打印</a:t>
            </a:r>
          </a:p>
        </p:txBody>
      </p:sp>
      <p:pic>
        <p:nvPicPr>
          <p:cNvPr id="6" name="图片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511679" y="2787774"/>
            <a:ext cx="2571750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323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7504" y="555526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95AA6"/>
                </a:solidFill>
              </a:rPr>
              <a:t>【相关知识】</a:t>
            </a:r>
          </a:p>
        </p:txBody>
      </p:sp>
      <p:sp>
        <p:nvSpPr>
          <p:cNvPr id="9" name="矩形 8"/>
          <p:cNvSpPr/>
          <p:nvPr/>
        </p:nvSpPr>
        <p:spPr>
          <a:xfrm>
            <a:off x="266965" y="1168464"/>
            <a:ext cx="864096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         （</a:t>
            </a:r>
            <a:r>
              <a:rPr lang="en-US" altLang="zh-CN" dirty="0">
                <a:solidFill>
                  <a:srgbClr val="295AA6"/>
                </a:solidFill>
              </a:rPr>
              <a:t>6</a:t>
            </a:r>
            <a:r>
              <a:rPr lang="zh-CN" altLang="en-US" dirty="0">
                <a:solidFill>
                  <a:srgbClr val="295AA6"/>
                </a:solidFill>
              </a:rPr>
              <a:t>）背景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在</a:t>
            </a:r>
            <a:r>
              <a:rPr lang="en-US" altLang="zh-CN" dirty="0">
                <a:solidFill>
                  <a:srgbClr val="295AA6"/>
                </a:solidFill>
              </a:rPr>
              <a:t>Excel</a:t>
            </a:r>
            <a:r>
              <a:rPr lang="zh-CN" altLang="en-US" dirty="0">
                <a:solidFill>
                  <a:srgbClr val="295AA6"/>
                </a:solidFill>
              </a:rPr>
              <a:t>中，允许将图片作为工作表的背景，但是打印时，背景图片不会被打印。要添加工作表的背景图片，方法是在工作表中，点击“页面布局”选项卡中“页面设置”组中的“背景”命令，在弹出的“工作表背景”对话框中的“文件名”后选择工作表的背景图片，点击“插入”按钮即可。工作表中有背景图片后，“背景”命令会换为“删除背景”命令，如</a:t>
            </a:r>
            <a:r>
              <a:rPr lang="zh-CN" altLang="en-US" dirty="0" smtClean="0">
                <a:solidFill>
                  <a:srgbClr val="295AA6"/>
                </a:solidFill>
              </a:rPr>
              <a:t>图所</a:t>
            </a:r>
            <a:r>
              <a:rPr lang="zh-CN" altLang="en-US" dirty="0">
                <a:solidFill>
                  <a:srgbClr val="295AA6"/>
                </a:solidFill>
              </a:rPr>
              <a:t>示</a:t>
            </a:r>
            <a:r>
              <a:rPr lang="zh-CN" altLang="en-US" dirty="0" smtClean="0">
                <a:solidFill>
                  <a:srgbClr val="295AA6"/>
                </a:solidFill>
              </a:rPr>
              <a:t>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如果</a:t>
            </a:r>
            <a:r>
              <a:rPr lang="zh-CN" altLang="en-US" dirty="0">
                <a:solidFill>
                  <a:srgbClr val="295AA6"/>
                </a:solidFill>
              </a:rPr>
              <a:t>想要删除插入的工作表的背景图片</a:t>
            </a:r>
            <a:r>
              <a:rPr lang="zh-CN" altLang="en-US" dirty="0" smtClean="0">
                <a:solidFill>
                  <a:srgbClr val="295AA6"/>
                </a:solidFill>
              </a:rPr>
              <a:t>，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点击</a:t>
            </a:r>
            <a:r>
              <a:rPr lang="zh-CN" altLang="en-US" dirty="0">
                <a:solidFill>
                  <a:srgbClr val="295AA6"/>
                </a:solidFill>
              </a:rPr>
              <a:t>“页面布局”选项卡中</a:t>
            </a:r>
            <a:r>
              <a:rPr lang="zh-CN" altLang="en-US" dirty="0" smtClean="0">
                <a:solidFill>
                  <a:srgbClr val="295AA6"/>
                </a:solidFill>
              </a:rPr>
              <a:t>“页面设置”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组</a:t>
            </a:r>
            <a:r>
              <a:rPr lang="zh-CN" altLang="en-US" dirty="0">
                <a:solidFill>
                  <a:srgbClr val="295AA6"/>
                </a:solidFill>
              </a:rPr>
              <a:t>中的“删除背景”命令即可。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2.5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页面设置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销售表设置与打印</a:t>
            </a:r>
          </a:p>
        </p:txBody>
      </p:sp>
      <p:pic>
        <p:nvPicPr>
          <p:cNvPr id="7" name="图片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427984" y="3268191"/>
            <a:ext cx="4352925" cy="124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977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7504" y="555526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95AA6"/>
                </a:solidFill>
              </a:rPr>
              <a:t>【相关知识】</a:t>
            </a:r>
          </a:p>
        </p:txBody>
      </p:sp>
      <p:sp>
        <p:nvSpPr>
          <p:cNvPr id="9" name="矩形 8"/>
          <p:cNvSpPr/>
          <p:nvPr/>
        </p:nvSpPr>
        <p:spPr>
          <a:xfrm>
            <a:off x="266965" y="1168464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         （</a:t>
            </a:r>
            <a:r>
              <a:rPr lang="en-US" altLang="zh-CN" dirty="0">
                <a:solidFill>
                  <a:srgbClr val="295AA6"/>
                </a:solidFill>
              </a:rPr>
              <a:t>7</a:t>
            </a:r>
            <a:r>
              <a:rPr lang="zh-CN" altLang="en-US" dirty="0">
                <a:solidFill>
                  <a:srgbClr val="295AA6"/>
                </a:solidFill>
              </a:rPr>
              <a:t>）打印标题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如果</a:t>
            </a:r>
            <a:r>
              <a:rPr lang="zh-CN" altLang="en-US" dirty="0">
                <a:solidFill>
                  <a:srgbClr val="295AA6"/>
                </a:solidFill>
              </a:rPr>
              <a:t>想要在打印工作表时连同行号列标一起打印（默认情况下不打印），则点击“页面布局”选项卡中“页面设置”组中的“打印标题”命令，在弹出的“页面设置”对话框中</a:t>
            </a:r>
            <a:r>
              <a:rPr lang="zh-CN" altLang="en-US" dirty="0" smtClean="0">
                <a:solidFill>
                  <a:srgbClr val="295AA6"/>
                </a:solidFill>
              </a:rPr>
              <a:t>选择</a:t>
            </a:r>
            <a:r>
              <a:rPr lang="zh-CN" altLang="en-US" dirty="0">
                <a:solidFill>
                  <a:srgbClr val="295AA6"/>
                </a:solidFill>
              </a:rPr>
              <a:t>“行号列标”，如</a:t>
            </a:r>
            <a:r>
              <a:rPr lang="zh-CN" altLang="en-US" dirty="0" smtClean="0">
                <a:solidFill>
                  <a:srgbClr val="295AA6"/>
                </a:solidFill>
              </a:rPr>
              <a:t>图所</a:t>
            </a:r>
            <a:r>
              <a:rPr lang="zh-CN" altLang="en-US" dirty="0">
                <a:solidFill>
                  <a:srgbClr val="295AA6"/>
                </a:solidFill>
              </a:rPr>
              <a:t>示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2.5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页面设置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销售表设置与打印</a:t>
            </a:r>
          </a:p>
        </p:txBody>
      </p:sp>
      <p:grpSp>
        <p:nvGrpSpPr>
          <p:cNvPr id="6" name="组合 5"/>
          <p:cNvGrpSpPr>
            <a:grpSpLocks/>
          </p:cNvGrpSpPr>
          <p:nvPr/>
        </p:nvGrpSpPr>
        <p:grpSpPr>
          <a:xfrm>
            <a:off x="2756431" y="2427734"/>
            <a:ext cx="2808312" cy="2690756"/>
            <a:chOff x="0" y="0"/>
            <a:chExt cx="4105275" cy="4086225"/>
          </a:xfrm>
        </p:grpSpPr>
        <p:pic>
          <p:nvPicPr>
            <p:cNvPr id="8" name="图片 7" descr="E:\QQ\Users\444038137\Image\C2C\CV]$C}$_{7LE$08DTPCI0}D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105275" cy="40862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" name="矩形 10"/>
            <p:cNvSpPr/>
            <p:nvPr/>
          </p:nvSpPr>
          <p:spPr>
            <a:xfrm>
              <a:off x="266700" y="2085975"/>
              <a:ext cx="895350" cy="17145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7757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7504" y="555526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95AA6"/>
                </a:solidFill>
              </a:rPr>
              <a:t>【相关知识】</a:t>
            </a:r>
          </a:p>
        </p:txBody>
      </p:sp>
      <p:sp>
        <p:nvSpPr>
          <p:cNvPr id="9" name="矩形 8"/>
          <p:cNvSpPr/>
          <p:nvPr/>
        </p:nvSpPr>
        <p:spPr>
          <a:xfrm>
            <a:off x="266965" y="1168464"/>
            <a:ext cx="86409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如果</a:t>
            </a:r>
            <a:r>
              <a:rPr lang="zh-CN" altLang="en-US" dirty="0">
                <a:solidFill>
                  <a:srgbClr val="295AA6"/>
                </a:solidFill>
              </a:rPr>
              <a:t>一页打印不完所有内容，那么在后续页中就只会打印数据内容，不会再有标题，造成查看后续页数据时的不方便，想要在后续页中也出现标题，方法为点击“页面布局”选项卡中“页面设置”组中的“打印标题”命令，在弹出的“页面设置”对话框中在“顶端标题行”输入标题区域“</a:t>
            </a:r>
            <a:r>
              <a:rPr lang="en-US" altLang="zh-CN" dirty="0">
                <a:solidFill>
                  <a:srgbClr val="295AA6"/>
                </a:solidFill>
              </a:rPr>
              <a:t>$1: $2”</a:t>
            </a:r>
            <a:r>
              <a:rPr lang="zh-CN" altLang="en-US" dirty="0">
                <a:solidFill>
                  <a:srgbClr val="295AA6"/>
                </a:solidFill>
              </a:rPr>
              <a:t>（以图</a:t>
            </a:r>
            <a:r>
              <a:rPr lang="en-US" altLang="zh-CN" dirty="0">
                <a:solidFill>
                  <a:srgbClr val="295AA6"/>
                </a:solidFill>
              </a:rPr>
              <a:t>2.5.16</a:t>
            </a:r>
            <a:r>
              <a:rPr lang="zh-CN" altLang="en-US" dirty="0">
                <a:solidFill>
                  <a:srgbClr val="295AA6"/>
                </a:solidFill>
              </a:rPr>
              <a:t>中工作表为例）或者点击“ ”图标选择区域，如</a:t>
            </a:r>
            <a:r>
              <a:rPr lang="zh-CN" altLang="en-US" dirty="0" smtClean="0">
                <a:solidFill>
                  <a:srgbClr val="295AA6"/>
                </a:solidFill>
              </a:rPr>
              <a:t>图所</a:t>
            </a:r>
            <a:r>
              <a:rPr lang="zh-CN" altLang="en-US" dirty="0">
                <a:solidFill>
                  <a:srgbClr val="295AA6"/>
                </a:solidFill>
              </a:rPr>
              <a:t>示，点击“确定按钮”。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2.5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页面设置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销售表设置与打印</a:t>
            </a:r>
          </a:p>
        </p:txBody>
      </p:sp>
      <p:pic>
        <p:nvPicPr>
          <p:cNvPr id="12" name="图片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22187" y="2388447"/>
            <a:ext cx="197485" cy="147320"/>
          </a:xfrm>
          <a:prstGeom prst="rect">
            <a:avLst/>
          </a:prstGeom>
        </p:spPr>
      </p:pic>
      <p:pic>
        <p:nvPicPr>
          <p:cNvPr id="13" name="图片 12" descr="E:\QQ\Users\444038137\Image\C2C\1LP3VQ68HVPJT)HZ{8P96`A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781882"/>
            <a:ext cx="2376264" cy="21661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89600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7504" y="555526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95AA6"/>
                </a:solidFill>
              </a:rPr>
              <a:t>【相关知识】</a:t>
            </a:r>
          </a:p>
        </p:txBody>
      </p:sp>
      <p:sp>
        <p:nvSpPr>
          <p:cNvPr id="9" name="矩形 8"/>
          <p:cNvSpPr/>
          <p:nvPr/>
        </p:nvSpPr>
        <p:spPr>
          <a:xfrm>
            <a:off x="266965" y="1168464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</a:t>
            </a:r>
            <a:r>
              <a:rPr lang="en-US" altLang="zh-CN" dirty="0">
                <a:solidFill>
                  <a:srgbClr val="295AA6"/>
                </a:solidFill>
              </a:rPr>
              <a:t>2. </a:t>
            </a:r>
            <a:r>
              <a:rPr lang="zh-CN" altLang="en-US" dirty="0">
                <a:solidFill>
                  <a:srgbClr val="295AA6"/>
                </a:solidFill>
              </a:rPr>
              <a:t>预览和打印文件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要</a:t>
            </a:r>
            <a:r>
              <a:rPr lang="zh-CN" altLang="en-US" dirty="0">
                <a:solidFill>
                  <a:srgbClr val="295AA6"/>
                </a:solidFill>
              </a:rPr>
              <a:t>打印工作表或者预览打印效果，点击“文件”选项卡中的“打印”命令或者在“页面设置”对话框中点击“打印预览”</a:t>
            </a:r>
            <a:r>
              <a:rPr lang="zh-CN" altLang="en-US" dirty="0" smtClean="0">
                <a:solidFill>
                  <a:srgbClr val="295AA6"/>
                </a:solidFill>
              </a:rPr>
              <a:t>按钮，如图所示。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</a:t>
            </a:r>
            <a:endParaRPr lang="zh-CN" altLang="en-US" dirty="0">
              <a:solidFill>
                <a:srgbClr val="295AA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2.5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页面设置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销售表设置与打印</a:t>
            </a:r>
          </a:p>
        </p:txBody>
      </p:sp>
      <p:pic>
        <p:nvPicPr>
          <p:cNvPr id="12" name="图片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22187" y="2388447"/>
            <a:ext cx="197485" cy="147320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/>
          <a:stretch>
            <a:fillRect/>
          </a:stretch>
        </p:blipFill>
        <p:spPr>
          <a:xfrm>
            <a:off x="419364" y="2105287"/>
            <a:ext cx="3432555" cy="291473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853785" y="2074102"/>
            <a:ext cx="520840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在</a:t>
            </a:r>
            <a:r>
              <a:rPr lang="zh-CN" altLang="en-US" dirty="0">
                <a:solidFill>
                  <a:srgbClr val="295AA6"/>
                </a:solidFill>
              </a:rPr>
              <a:t>预览和打印界面中，可以在“份数”中设置打印工作表的份数、在“打印机”</a:t>
            </a:r>
            <a:r>
              <a:rPr lang="zh-CN" altLang="en-US" dirty="0" smtClean="0">
                <a:solidFill>
                  <a:srgbClr val="295AA6"/>
                </a:solidFill>
              </a:rPr>
              <a:t>中选择</a:t>
            </a:r>
            <a:r>
              <a:rPr lang="zh-CN" altLang="en-US" dirty="0">
                <a:solidFill>
                  <a:srgbClr val="295AA6"/>
                </a:solidFill>
              </a:rPr>
              <a:t>对应的打印机、点击“打印机属性”，设置纸张</a:t>
            </a:r>
            <a:r>
              <a:rPr lang="zh-CN" altLang="en-US" dirty="0" smtClean="0">
                <a:solidFill>
                  <a:srgbClr val="295AA6"/>
                </a:solidFill>
              </a:rPr>
              <a:t>方向。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在</a:t>
            </a:r>
            <a:r>
              <a:rPr lang="zh-CN" altLang="en-US" dirty="0">
                <a:solidFill>
                  <a:srgbClr val="295AA6"/>
                </a:solidFill>
              </a:rPr>
              <a:t>设置区域中，可以设置“打印活动工作表”（当前编辑状态中的工作表）、“打印整个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工作薄”、</a:t>
            </a:r>
            <a:r>
              <a:rPr lang="zh-CN" altLang="en-US" dirty="0" smtClean="0">
                <a:solidFill>
                  <a:srgbClr val="295AA6"/>
                </a:solidFill>
              </a:rPr>
              <a:t>“打印选定区域”</a:t>
            </a:r>
            <a:endParaRPr lang="zh-CN" altLang="en-US" dirty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在</a:t>
            </a:r>
            <a:r>
              <a:rPr lang="zh-CN" altLang="en-US" dirty="0">
                <a:solidFill>
                  <a:srgbClr val="295AA6"/>
                </a:solidFill>
              </a:rPr>
              <a:t>预览和打印界面中，还可以对打印的页数、打印的方向、纸张大小、页边距、缩放大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小进行设置，点击“页面设置”，将弹出“页面设置”对话框。</a:t>
            </a:r>
          </a:p>
          <a:p>
            <a:endParaRPr lang="zh-CN" altLang="en-US" dirty="0">
              <a:solidFill>
                <a:srgbClr val="295AA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155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7504" y="555526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95AA6"/>
                </a:solidFill>
              </a:rPr>
              <a:t>【相关知识】</a:t>
            </a:r>
          </a:p>
        </p:txBody>
      </p:sp>
      <p:sp>
        <p:nvSpPr>
          <p:cNvPr id="6" name="矩形 5"/>
          <p:cNvSpPr/>
          <p:nvPr/>
        </p:nvSpPr>
        <p:spPr>
          <a:xfrm>
            <a:off x="251520" y="941275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295AA6"/>
                </a:solidFill>
              </a:rPr>
              <a:t>二、视图调整</a:t>
            </a:r>
          </a:p>
        </p:txBody>
      </p:sp>
      <p:sp>
        <p:nvSpPr>
          <p:cNvPr id="9" name="矩形 8"/>
          <p:cNvSpPr/>
          <p:nvPr/>
        </p:nvSpPr>
        <p:spPr>
          <a:xfrm>
            <a:off x="251520" y="1491630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295AA6"/>
                </a:solidFill>
              </a:rPr>
              <a:t>         1. </a:t>
            </a:r>
            <a:r>
              <a:rPr lang="zh-CN" altLang="en-US" dirty="0">
                <a:solidFill>
                  <a:srgbClr val="295AA6"/>
                </a:solidFill>
              </a:rPr>
              <a:t>切换工作薄视图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在</a:t>
            </a:r>
            <a:r>
              <a:rPr lang="en-US" altLang="zh-CN" dirty="0">
                <a:solidFill>
                  <a:srgbClr val="295AA6"/>
                </a:solidFill>
              </a:rPr>
              <a:t>Excel2010</a:t>
            </a:r>
            <a:r>
              <a:rPr lang="zh-CN" altLang="en-US" dirty="0">
                <a:solidFill>
                  <a:srgbClr val="295AA6"/>
                </a:solidFill>
              </a:rPr>
              <a:t>中，为用户提供了“普通”、“页面布局”、“分页预览” 视图，通过点击“视图”选项卡中“工作薄视图”组中的命令在不同的视图间进行切换，如</a:t>
            </a:r>
            <a:r>
              <a:rPr lang="zh-CN" altLang="en-US" dirty="0" smtClean="0">
                <a:solidFill>
                  <a:srgbClr val="295AA6"/>
                </a:solidFill>
              </a:rPr>
              <a:t>图所</a:t>
            </a:r>
            <a:r>
              <a:rPr lang="zh-CN" altLang="en-US" dirty="0">
                <a:solidFill>
                  <a:srgbClr val="295AA6"/>
                </a:solidFill>
              </a:rPr>
              <a:t>示。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2.5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页面设置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销售表设置与打印</a:t>
            </a:r>
          </a:p>
        </p:txBody>
      </p:sp>
      <p:pic>
        <p:nvPicPr>
          <p:cNvPr id="8" name="图片 7" descr="E:\QQ\Users\444038137\Image\C2C\KZCJJN~8L~6Y$1](2(CGP{B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206273"/>
            <a:ext cx="4314825" cy="12763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06621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7504" y="555526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95AA6"/>
                </a:solidFill>
              </a:rPr>
              <a:t>【相关知识】</a:t>
            </a:r>
          </a:p>
        </p:txBody>
      </p:sp>
      <p:sp>
        <p:nvSpPr>
          <p:cNvPr id="9" name="矩形 8"/>
          <p:cNvSpPr/>
          <p:nvPr/>
        </p:nvSpPr>
        <p:spPr>
          <a:xfrm>
            <a:off x="251520" y="3326670"/>
            <a:ext cx="86409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295AA6"/>
                </a:solidFill>
              </a:rPr>
              <a:t>         </a:t>
            </a:r>
            <a:r>
              <a:rPr lang="zh-CN" altLang="en-US" dirty="0">
                <a:solidFill>
                  <a:srgbClr val="295AA6"/>
                </a:solidFill>
              </a:rPr>
              <a:t>“普通”视图是默认视图。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“页面布局”</a:t>
            </a:r>
            <a:r>
              <a:rPr lang="zh-CN" altLang="en-US" dirty="0">
                <a:solidFill>
                  <a:srgbClr val="295AA6"/>
                </a:solidFill>
              </a:rPr>
              <a:t>视图不仅会显示页面打印效果，还可以进行编辑操作，诸如页眉</a:t>
            </a:r>
            <a:r>
              <a:rPr lang="zh-CN" altLang="en-US" dirty="0" smtClean="0">
                <a:solidFill>
                  <a:srgbClr val="295AA6"/>
                </a:solidFill>
              </a:rPr>
              <a:t>、 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en-US" altLang="zh-CN" dirty="0">
                <a:solidFill>
                  <a:srgbClr val="295AA6"/>
                </a:solidFill>
              </a:rPr>
              <a:t> </a:t>
            </a:r>
            <a:r>
              <a:rPr lang="en-US" altLang="zh-CN" dirty="0" smtClean="0">
                <a:solidFill>
                  <a:srgbClr val="295AA6"/>
                </a:solidFill>
              </a:rPr>
              <a:t>                                 </a:t>
            </a:r>
            <a:r>
              <a:rPr lang="zh-CN" altLang="en-US" dirty="0" smtClean="0">
                <a:solidFill>
                  <a:srgbClr val="295AA6"/>
                </a:solidFill>
              </a:rPr>
              <a:t>页脚</a:t>
            </a:r>
            <a:r>
              <a:rPr lang="zh-CN" altLang="en-US" dirty="0">
                <a:solidFill>
                  <a:srgbClr val="295AA6"/>
                </a:solidFill>
              </a:rPr>
              <a:t>的显示与添加就需要切换到“页面布局”视图。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“</a:t>
            </a:r>
            <a:r>
              <a:rPr lang="zh-CN" altLang="en-US" dirty="0">
                <a:solidFill>
                  <a:srgbClr val="295AA6"/>
                </a:solidFill>
              </a:rPr>
              <a:t>分页预览” 视图以蓝色的分页符显示分页效果，并以文字标明“第几页”</a:t>
            </a:r>
            <a:r>
              <a:rPr lang="zh-CN" altLang="en-US" dirty="0" smtClean="0">
                <a:solidFill>
                  <a:srgbClr val="295AA6"/>
                </a:solidFill>
              </a:rPr>
              <a:t>，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en-US" altLang="zh-CN" dirty="0">
                <a:solidFill>
                  <a:srgbClr val="295AA6"/>
                </a:solidFill>
              </a:rPr>
              <a:t> </a:t>
            </a:r>
            <a:r>
              <a:rPr lang="en-US" altLang="zh-CN" dirty="0" smtClean="0">
                <a:solidFill>
                  <a:srgbClr val="295AA6"/>
                </a:solidFill>
              </a:rPr>
              <a:t>                                  </a:t>
            </a:r>
            <a:r>
              <a:rPr lang="zh-CN" altLang="en-US" dirty="0" smtClean="0">
                <a:solidFill>
                  <a:srgbClr val="295AA6"/>
                </a:solidFill>
              </a:rPr>
              <a:t>可以</a:t>
            </a:r>
            <a:r>
              <a:rPr lang="zh-CN" altLang="en-US" dirty="0">
                <a:solidFill>
                  <a:srgbClr val="295AA6"/>
                </a:solidFill>
              </a:rPr>
              <a:t>通过鼠标拖动蓝色的分页符来调整位置。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2.5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页面设置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销售表设置与打印</a:t>
            </a:r>
          </a:p>
        </p:txBody>
      </p:sp>
      <p:pic>
        <p:nvPicPr>
          <p:cNvPr id="8" name="图片 7" descr="E:\QQ\Users\444038137\Image\C2C\KZCJJN~8L~6Y$1](2(CGP{B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635646"/>
            <a:ext cx="4314825" cy="12763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22198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-1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latin typeface="+mj-lt"/>
                <a:ea typeface="微软雅黑" pitchFamily="34" charset="-122"/>
                <a:cs typeface="+mj-cs"/>
              </a:rPr>
              <a:t>目录</a:t>
            </a:r>
            <a:endParaRPr lang="zh-CN" altLang="en-US" sz="2400" dirty="0">
              <a:solidFill>
                <a:schemeClr val="bg1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67744" y="1630533"/>
            <a:ext cx="4799304" cy="400110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项目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1   WORD 2010 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的应用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11" name="六边形 10"/>
          <p:cNvSpPr/>
          <p:nvPr/>
        </p:nvSpPr>
        <p:spPr>
          <a:xfrm>
            <a:off x="1510172" y="2403230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ea typeface="微软雅黑" pitchFamily="34" charset="-122"/>
              </a:rPr>
              <a:t>2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67743" y="2470125"/>
            <a:ext cx="4799303" cy="400110"/>
          </a:xfrm>
          <a:prstGeom prst="rect">
            <a:avLst/>
          </a:prstGeom>
          <a:solidFill>
            <a:schemeClr val="accent6"/>
          </a:solidFill>
          <a:ln w="38100">
            <a:solidFill>
              <a:schemeClr val="lt1"/>
            </a:solidFill>
          </a:ln>
          <a:effectLst>
            <a:outerShdw blurRad="50800" dist="50800" dir="5400000" algn="ctr" rotWithShape="0">
              <a:srgbClr val="000000">
                <a:alpha val="38000"/>
              </a:srgbClr>
            </a:outerShdw>
          </a:effectLst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项目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2  EXCEL 2010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表格处理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 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15" name="六边形 14"/>
          <p:cNvSpPr/>
          <p:nvPr/>
        </p:nvSpPr>
        <p:spPr>
          <a:xfrm>
            <a:off x="1510172" y="3267326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ea typeface="微软雅黑" pitchFamily="34" charset="-122"/>
              </a:rPr>
              <a:t>3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92976" y="3334221"/>
            <a:ext cx="4943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项目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3  POWERPOINT2010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的应用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499325" y="1563638"/>
            <a:ext cx="5567723" cy="504056"/>
            <a:chOff x="1499325" y="843558"/>
            <a:chExt cx="5567723" cy="504056"/>
          </a:xfrm>
        </p:grpSpPr>
        <p:sp>
          <p:nvSpPr>
            <p:cNvPr id="5" name="六边形 4"/>
            <p:cNvSpPr/>
            <p:nvPr/>
          </p:nvSpPr>
          <p:spPr>
            <a:xfrm>
              <a:off x="1499325" y="843558"/>
              <a:ext cx="577627" cy="504056"/>
            </a:xfrm>
            <a:prstGeom prst="hexagon">
              <a:avLst/>
            </a:prstGeom>
            <a:solidFill>
              <a:srgbClr val="00B0F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ea typeface="微软雅黑" pitchFamily="34" charset="-122"/>
                </a:rPr>
                <a:t>1</a:t>
              </a:r>
              <a:endParaRPr lang="zh-CN" altLang="en-US" sz="2400" dirty="0">
                <a:ea typeface="微软雅黑" pitchFamily="34" charset="-122"/>
              </a:endParaRP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2267744" y="1347614"/>
              <a:ext cx="4799304" cy="0"/>
            </a:xfrm>
            <a:prstGeom prst="line">
              <a:avLst/>
            </a:prstGeom>
            <a:ln w="19050">
              <a:solidFill>
                <a:srgbClr val="00B0F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4" name="直接连接符 43"/>
          <p:cNvCxnSpPr/>
          <p:nvPr/>
        </p:nvCxnSpPr>
        <p:spPr>
          <a:xfrm>
            <a:off x="2267744" y="2907286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2267744" y="3795886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413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7504" y="555526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95AA6"/>
                </a:solidFill>
              </a:rPr>
              <a:t>【相关知识】</a:t>
            </a:r>
          </a:p>
        </p:txBody>
      </p:sp>
      <p:sp>
        <p:nvSpPr>
          <p:cNvPr id="9" name="矩形 8"/>
          <p:cNvSpPr/>
          <p:nvPr/>
        </p:nvSpPr>
        <p:spPr>
          <a:xfrm>
            <a:off x="323528" y="889432"/>
            <a:ext cx="86409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295AA6"/>
                </a:solidFill>
              </a:rPr>
              <a:t>         </a:t>
            </a:r>
            <a:r>
              <a:rPr lang="en-US" altLang="zh-CN" dirty="0" smtClean="0">
                <a:solidFill>
                  <a:srgbClr val="295AA6"/>
                </a:solidFill>
              </a:rPr>
              <a:t> 2</a:t>
            </a:r>
            <a:r>
              <a:rPr lang="en-US" altLang="zh-CN" dirty="0">
                <a:solidFill>
                  <a:srgbClr val="295AA6"/>
                </a:solidFill>
              </a:rPr>
              <a:t>. </a:t>
            </a:r>
            <a:r>
              <a:rPr lang="zh-CN" altLang="en-US" dirty="0">
                <a:solidFill>
                  <a:srgbClr val="295AA6"/>
                </a:solidFill>
              </a:rPr>
              <a:t>添加和打印页眉、页脚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打印</a:t>
            </a:r>
            <a:r>
              <a:rPr lang="zh-CN" altLang="en-US" dirty="0">
                <a:solidFill>
                  <a:srgbClr val="295AA6"/>
                </a:solidFill>
              </a:rPr>
              <a:t>工作表时，一般只打印工作表的内容，如果需要添加和打印页眉、页脚，步骤如下：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（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）方法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：因页眉、页脚在“普通”视图中不显示，所以应点击“插入”选项卡中“文本”组中的“页眉和页脚”命令，</a:t>
            </a:r>
            <a:r>
              <a:rPr lang="zh-CN" altLang="en-US" dirty="0" smtClean="0">
                <a:solidFill>
                  <a:srgbClr val="295AA6"/>
                </a:solidFill>
              </a:rPr>
              <a:t>如左图所</a:t>
            </a:r>
            <a:r>
              <a:rPr lang="zh-CN" altLang="en-US" dirty="0">
                <a:solidFill>
                  <a:srgbClr val="295AA6"/>
                </a:solidFill>
              </a:rPr>
              <a:t>示，或者点击“视图”选项卡中“工作薄视图”组中的“页面布局”命令切换到“页面布局”视图，</a:t>
            </a:r>
            <a:r>
              <a:rPr lang="zh-CN" altLang="en-US" dirty="0" smtClean="0">
                <a:solidFill>
                  <a:srgbClr val="295AA6"/>
                </a:solidFill>
              </a:rPr>
              <a:t>如右图所</a:t>
            </a:r>
            <a:r>
              <a:rPr lang="zh-CN" altLang="en-US" dirty="0">
                <a:solidFill>
                  <a:srgbClr val="295AA6"/>
                </a:solidFill>
              </a:rPr>
              <a:t>示</a:t>
            </a:r>
            <a:r>
              <a:rPr lang="zh-CN" altLang="en-US" dirty="0" smtClean="0">
                <a:solidFill>
                  <a:srgbClr val="295AA6"/>
                </a:solidFill>
              </a:rPr>
              <a:t>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点击</a:t>
            </a:r>
            <a:r>
              <a:rPr lang="zh-CN" altLang="en-US" dirty="0">
                <a:solidFill>
                  <a:srgbClr val="295AA6"/>
                </a:solidFill>
              </a:rPr>
              <a:t>工作表中的页眉区域（顶部），页脚区域（底部），输入文字即可。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2.5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页面设置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销售表设置与打印</a:t>
            </a:r>
          </a:p>
        </p:txBody>
      </p:sp>
      <p:pic>
        <p:nvPicPr>
          <p:cNvPr id="6" name="图片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5536" y="3003798"/>
            <a:ext cx="3168352" cy="1152128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635896" y="3003798"/>
            <a:ext cx="5274310" cy="1998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529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7504" y="555526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95AA6"/>
                </a:solidFill>
              </a:rPr>
              <a:t>【相关知识】</a:t>
            </a:r>
          </a:p>
        </p:txBody>
      </p:sp>
      <p:sp>
        <p:nvSpPr>
          <p:cNvPr id="9" name="矩形 8"/>
          <p:cNvSpPr/>
          <p:nvPr/>
        </p:nvSpPr>
        <p:spPr>
          <a:xfrm>
            <a:off x="323528" y="1059582"/>
            <a:ext cx="86409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295AA6"/>
                </a:solidFill>
              </a:rPr>
              <a:t>       </a:t>
            </a:r>
            <a:r>
              <a:rPr lang="zh-CN" altLang="en-US" dirty="0" smtClean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）方法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：先打开“页面设置”对话框，切换到“页眉</a:t>
            </a:r>
            <a:r>
              <a:rPr lang="en-US" altLang="zh-CN" dirty="0">
                <a:solidFill>
                  <a:srgbClr val="295AA6"/>
                </a:solidFill>
              </a:rPr>
              <a:t>/</a:t>
            </a:r>
            <a:r>
              <a:rPr lang="zh-CN" altLang="en-US" dirty="0">
                <a:solidFill>
                  <a:srgbClr val="295AA6"/>
                </a:solidFill>
              </a:rPr>
              <a:t>页脚”选项卡，</a:t>
            </a:r>
            <a:r>
              <a:rPr lang="zh-CN" altLang="en-US" dirty="0" smtClean="0">
                <a:solidFill>
                  <a:srgbClr val="295AA6"/>
                </a:solidFill>
              </a:rPr>
              <a:t>如左图所</a:t>
            </a:r>
            <a:r>
              <a:rPr lang="zh-CN" altLang="en-US" dirty="0">
                <a:solidFill>
                  <a:srgbClr val="295AA6"/>
                </a:solidFill>
              </a:rPr>
              <a:t>示，点击“自定义页眉”，弹出“页眉”对话框，</a:t>
            </a:r>
            <a:r>
              <a:rPr lang="zh-CN" altLang="en-US" dirty="0" smtClean="0">
                <a:solidFill>
                  <a:srgbClr val="295AA6"/>
                </a:solidFill>
              </a:rPr>
              <a:t>如右图所</a:t>
            </a:r>
            <a:r>
              <a:rPr lang="zh-CN" altLang="en-US" dirty="0">
                <a:solidFill>
                  <a:srgbClr val="295AA6"/>
                </a:solidFill>
              </a:rPr>
              <a:t>示</a:t>
            </a:r>
            <a:r>
              <a:rPr lang="zh-CN" altLang="en-US" dirty="0" smtClean="0">
                <a:solidFill>
                  <a:srgbClr val="295AA6"/>
                </a:solidFill>
              </a:rPr>
              <a:t>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在</a:t>
            </a:r>
            <a:r>
              <a:rPr lang="zh-CN" altLang="en-US" dirty="0">
                <a:solidFill>
                  <a:srgbClr val="295AA6"/>
                </a:solidFill>
              </a:rPr>
              <a:t>“左”、“中”、“右”框中输入页眉信息，在“页眉”对话框中，可以更改字体格式、添加页码、时间、日期等内容。要添加页脚信息，点击“自定义页脚”按钮，在“页脚”对话框中进行设置，方法与页眉设置相同。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最后</a:t>
            </a:r>
            <a:r>
              <a:rPr lang="zh-CN" altLang="en-US" dirty="0">
                <a:solidFill>
                  <a:srgbClr val="295AA6"/>
                </a:solidFill>
              </a:rPr>
              <a:t>，根据需要，选择“奇偶页不同”、“首页不同”、“随文档自动缩放”、“与页边距对齐”选项，点击“打印预览”按钮可预览打印效果。</a:t>
            </a:r>
          </a:p>
          <a:p>
            <a:endParaRPr lang="zh-CN" altLang="en-US" dirty="0">
              <a:solidFill>
                <a:srgbClr val="295AA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2.5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页面设置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销售表设置与打印</a:t>
            </a:r>
          </a:p>
        </p:txBody>
      </p:sp>
      <p:pic>
        <p:nvPicPr>
          <p:cNvPr id="8" name="图片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3568" y="3024336"/>
            <a:ext cx="2254613" cy="2067694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779912" y="3044357"/>
            <a:ext cx="4320480" cy="2047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569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7504" y="555526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95AA6"/>
                </a:solidFill>
              </a:rPr>
              <a:t>【相关知识】</a:t>
            </a:r>
          </a:p>
        </p:txBody>
      </p:sp>
      <p:sp>
        <p:nvSpPr>
          <p:cNvPr id="9" name="矩形 8"/>
          <p:cNvSpPr/>
          <p:nvPr/>
        </p:nvSpPr>
        <p:spPr>
          <a:xfrm>
            <a:off x="323528" y="1059582"/>
            <a:ext cx="86409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295AA6"/>
                </a:solidFill>
              </a:rPr>
              <a:t>       </a:t>
            </a:r>
            <a:r>
              <a:rPr lang="en-US" altLang="zh-CN" dirty="0" smtClean="0">
                <a:solidFill>
                  <a:srgbClr val="295AA6"/>
                </a:solidFill>
              </a:rPr>
              <a:t> 3</a:t>
            </a:r>
            <a:r>
              <a:rPr lang="en-US" altLang="zh-CN" dirty="0">
                <a:solidFill>
                  <a:srgbClr val="295AA6"/>
                </a:solidFill>
              </a:rPr>
              <a:t>. </a:t>
            </a:r>
            <a:r>
              <a:rPr lang="zh-CN" altLang="en-US" dirty="0">
                <a:solidFill>
                  <a:srgbClr val="295AA6"/>
                </a:solidFill>
              </a:rPr>
              <a:t>冻结窗格</a:t>
            </a:r>
          </a:p>
          <a:p>
            <a:r>
              <a:rPr lang="en-US" altLang="zh-CN" dirty="0" smtClean="0">
                <a:solidFill>
                  <a:srgbClr val="295AA6"/>
                </a:solidFill>
              </a:rPr>
              <a:t>        Excel</a:t>
            </a:r>
            <a:r>
              <a:rPr lang="zh-CN" altLang="en-US" dirty="0">
                <a:solidFill>
                  <a:srgbClr val="295AA6"/>
                </a:solidFill>
              </a:rPr>
              <a:t>中提供了冻结窗格功能，在“视图”选项卡中“窗口”组中的“冻结窗格”命令，如</a:t>
            </a:r>
            <a:r>
              <a:rPr lang="zh-CN" altLang="en-US" dirty="0" smtClean="0">
                <a:solidFill>
                  <a:srgbClr val="295AA6"/>
                </a:solidFill>
              </a:rPr>
              <a:t>图所</a:t>
            </a:r>
            <a:r>
              <a:rPr lang="zh-CN" altLang="en-US" dirty="0">
                <a:solidFill>
                  <a:srgbClr val="295AA6"/>
                </a:solidFill>
              </a:rPr>
              <a:t>示。该功能主要实现固定表格的行或列，当滚动工作表时，固定的行或列不滚动。有“冻结首列”、“冻结首行”、“冻结拆分窗格”（用户自定义）。</a:t>
            </a:r>
          </a:p>
          <a:p>
            <a:endParaRPr lang="zh-CN" altLang="en-US" dirty="0">
              <a:solidFill>
                <a:srgbClr val="295AA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2.5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页面设置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销售表设置与打印</a:t>
            </a:r>
          </a:p>
        </p:txBody>
      </p:sp>
      <p:pic>
        <p:nvPicPr>
          <p:cNvPr id="7" name="图片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79712" y="2283718"/>
            <a:ext cx="5274310" cy="268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789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7504" y="555526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95AA6"/>
                </a:solidFill>
              </a:rPr>
              <a:t>【相关知识】</a:t>
            </a:r>
          </a:p>
        </p:txBody>
      </p:sp>
      <p:sp>
        <p:nvSpPr>
          <p:cNvPr id="9" name="矩形 8"/>
          <p:cNvSpPr/>
          <p:nvPr/>
        </p:nvSpPr>
        <p:spPr>
          <a:xfrm>
            <a:off x="323528" y="1210563"/>
            <a:ext cx="864096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冻结</a:t>
            </a:r>
            <a:r>
              <a:rPr lang="zh-CN" altLang="en-US" dirty="0">
                <a:solidFill>
                  <a:srgbClr val="295AA6"/>
                </a:solidFill>
              </a:rPr>
              <a:t>（固定）上部几行：点击在要冻结行下方一行行号，如冻结上部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行，选中第</a:t>
            </a:r>
            <a:r>
              <a:rPr lang="en-US" altLang="zh-CN" dirty="0">
                <a:solidFill>
                  <a:srgbClr val="295AA6"/>
                </a:solidFill>
              </a:rPr>
              <a:t>3</a:t>
            </a:r>
            <a:r>
              <a:rPr lang="zh-CN" altLang="en-US" dirty="0">
                <a:solidFill>
                  <a:srgbClr val="295AA6"/>
                </a:solidFill>
              </a:rPr>
              <a:t>行，或者选择</a:t>
            </a:r>
            <a:r>
              <a:rPr lang="en-US" altLang="zh-CN" dirty="0">
                <a:solidFill>
                  <a:srgbClr val="295AA6"/>
                </a:solidFill>
              </a:rPr>
              <a:t>A3</a:t>
            </a:r>
            <a:r>
              <a:rPr lang="zh-CN" altLang="en-US" dirty="0">
                <a:solidFill>
                  <a:srgbClr val="295AA6"/>
                </a:solidFill>
              </a:rPr>
              <a:t>单元格，点击“视图”选项卡中“窗口”组中的“冻结窗格”命令，选择“冻结拆分窗口”即可。选择后，“冻结拆分窗口”自动换成“取消冻结窗格”，第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行下方多出一条</a:t>
            </a:r>
            <a:r>
              <a:rPr lang="zh-CN" altLang="en-US" dirty="0" smtClean="0">
                <a:solidFill>
                  <a:srgbClr val="295AA6"/>
                </a:solidFill>
              </a:rPr>
              <a:t>横线。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如果</a:t>
            </a:r>
            <a:r>
              <a:rPr lang="zh-CN" altLang="en-US" dirty="0">
                <a:solidFill>
                  <a:srgbClr val="295AA6"/>
                </a:solidFill>
              </a:rPr>
              <a:t>要取消冻结，点击“视图”选项卡中“窗口”组中的“冻结窗格”命令，选择“取消冻结窗格”即可。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冻结</a:t>
            </a:r>
            <a:r>
              <a:rPr lang="zh-CN" altLang="en-US" dirty="0">
                <a:solidFill>
                  <a:srgbClr val="295AA6"/>
                </a:solidFill>
              </a:rPr>
              <a:t>（固定）左边几列：点击在要冻结列右方一列列标，如冻结左部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列，选中第</a:t>
            </a:r>
            <a:r>
              <a:rPr lang="en-US" altLang="zh-CN" dirty="0">
                <a:solidFill>
                  <a:srgbClr val="295AA6"/>
                </a:solidFill>
              </a:rPr>
              <a:t>3</a:t>
            </a:r>
            <a:r>
              <a:rPr lang="zh-CN" altLang="en-US" dirty="0">
                <a:solidFill>
                  <a:srgbClr val="295AA6"/>
                </a:solidFill>
              </a:rPr>
              <a:t>列，点击“视图”选项卡中“窗口”组中的“冻结窗格”命令，选择“冻结拆分窗口”即可。选择后，第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列右方多出一条横线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2.5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页面设置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销售表设置与打印</a:t>
            </a:r>
          </a:p>
        </p:txBody>
      </p:sp>
    </p:spTree>
    <p:extLst>
      <p:ext uri="{BB962C8B-B14F-4D97-AF65-F5344CB8AC3E}">
        <p14:creationId xmlns:p14="http://schemas.microsoft.com/office/powerpoint/2010/main" val="4223121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7504" y="555526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95AA6"/>
                </a:solidFill>
              </a:rPr>
              <a:t>【相关知识】</a:t>
            </a:r>
          </a:p>
        </p:txBody>
      </p:sp>
      <p:sp>
        <p:nvSpPr>
          <p:cNvPr id="6" name="矩形 5"/>
          <p:cNvSpPr/>
          <p:nvPr/>
        </p:nvSpPr>
        <p:spPr>
          <a:xfrm>
            <a:off x="251520" y="941275"/>
            <a:ext cx="27414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295AA6"/>
                </a:solidFill>
              </a:rPr>
              <a:t>三、保护工作表、工作薄</a:t>
            </a:r>
          </a:p>
        </p:txBody>
      </p:sp>
      <p:sp>
        <p:nvSpPr>
          <p:cNvPr id="9" name="矩形 8"/>
          <p:cNvSpPr/>
          <p:nvPr/>
        </p:nvSpPr>
        <p:spPr>
          <a:xfrm>
            <a:off x="251520" y="1491630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如果</a:t>
            </a:r>
            <a:r>
              <a:rPr lang="zh-CN" altLang="en-US" dirty="0">
                <a:solidFill>
                  <a:srgbClr val="295AA6"/>
                </a:solidFill>
              </a:rPr>
              <a:t>只希望用户查看工作表，不允许用户在工作薄、工作表中进行删除、修改等操作，可以通过在</a:t>
            </a:r>
            <a:r>
              <a:rPr lang="en-US" altLang="zh-CN" dirty="0">
                <a:solidFill>
                  <a:srgbClr val="295AA6"/>
                </a:solidFill>
              </a:rPr>
              <a:t>EXCEL</a:t>
            </a:r>
            <a:r>
              <a:rPr lang="zh-CN" altLang="en-US" dirty="0">
                <a:solidFill>
                  <a:srgbClr val="295AA6"/>
                </a:solidFill>
              </a:rPr>
              <a:t>中使用“保护工作表”、“保护工作薄”功能来实现。</a:t>
            </a:r>
          </a:p>
          <a:p>
            <a:r>
              <a:rPr lang="en-US" altLang="zh-CN" dirty="0" smtClean="0">
                <a:solidFill>
                  <a:srgbClr val="295AA6"/>
                </a:solidFill>
              </a:rPr>
              <a:t>        1</a:t>
            </a:r>
            <a:r>
              <a:rPr lang="en-US" altLang="zh-CN" dirty="0">
                <a:solidFill>
                  <a:srgbClr val="295AA6"/>
                </a:solidFill>
              </a:rPr>
              <a:t>. </a:t>
            </a:r>
            <a:r>
              <a:rPr lang="zh-CN" altLang="en-US" dirty="0">
                <a:solidFill>
                  <a:srgbClr val="295AA6"/>
                </a:solidFill>
              </a:rPr>
              <a:t>保护工作表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（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）点击“审阅”选项卡中“更改”组中的“保护工作表”命令，如</a:t>
            </a:r>
            <a:r>
              <a:rPr lang="zh-CN" altLang="en-US" dirty="0" smtClean="0">
                <a:solidFill>
                  <a:srgbClr val="295AA6"/>
                </a:solidFill>
              </a:rPr>
              <a:t>图所</a:t>
            </a:r>
            <a:r>
              <a:rPr lang="zh-CN" altLang="en-US" dirty="0">
                <a:solidFill>
                  <a:srgbClr val="295AA6"/>
                </a:solidFill>
              </a:rPr>
              <a:t>示。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2.5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页面设置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销售表设置与打印</a:t>
            </a:r>
          </a:p>
        </p:txBody>
      </p:sp>
      <p:pic>
        <p:nvPicPr>
          <p:cNvPr id="7" name="图片 6" descr="E:\QQ\Users\444038137\Image\C2C\$0HD)WW7RU~}@P1G4WR9XAJ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7751" y="3075806"/>
            <a:ext cx="4468495" cy="12084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89306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7504" y="555526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95AA6"/>
                </a:solidFill>
              </a:rPr>
              <a:t>【相关知识】</a:t>
            </a:r>
          </a:p>
        </p:txBody>
      </p:sp>
      <p:sp>
        <p:nvSpPr>
          <p:cNvPr id="6" name="矩形 5"/>
          <p:cNvSpPr/>
          <p:nvPr/>
        </p:nvSpPr>
        <p:spPr>
          <a:xfrm>
            <a:off x="251520" y="941275"/>
            <a:ext cx="27414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295AA6"/>
                </a:solidFill>
              </a:rPr>
              <a:t>三、保护工作表、工作薄</a:t>
            </a:r>
          </a:p>
        </p:txBody>
      </p:sp>
      <p:sp>
        <p:nvSpPr>
          <p:cNvPr id="9" name="矩形 8"/>
          <p:cNvSpPr/>
          <p:nvPr/>
        </p:nvSpPr>
        <p:spPr>
          <a:xfrm>
            <a:off x="251520" y="1491630"/>
            <a:ext cx="86409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        （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）在弹出的“保护工作表”对话框中注意“保护工作表及锁定的单元格内容</a:t>
            </a:r>
            <a:r>
              <a:rPr lang="zh-CN" altLang="en-US" dirty="0" smtClean="0">
                <a:solidFill>
                  <a:srgbClr val="295AA6"/>
                </a:solidFill>
              </a:rPr>
              <a:t>”             为</a:t>
            </a:r>
            <a:r>
              <a:rPr lang="zh-CN" altLang="en-US" dirty="0">
                <a:solidFill>
                  <a:srgbClr val="295AA6"/>
                </a:solidFill>
              </a:rPr>
              <a:t>选中状态，在“取消工作表保护时使用的密码”中输入密码，根据需要在“允许此工作表的所有用户进行”中指定允许用户进行的操作（一般默认），</a:t>
            </a:r>
            <a:r>
              <a:rPr lang="zh-CN" altLang="en-US" dirty="0" smtClean="0">
                <a:solidFill>
                  <a:srgbClr val="295AA6"/>
                </a:solidFill>
              </a:rPr>
              <a:t>如左图所</a:t>
            </a:r>
            <a:r>
              <a:rPr lang="zh-CN" altLang="en-US" dirty="0">
                <a:solidFill>
                  <a:srgbClr val="295AA6"/>
                </a:solidFill>
              </a:rPr>
              <a:t>示。点击“确定”按钮，会弹出“确认密码”对话框，</a:t>
            </a:r>
            <a:r>
              <a:rPr lang="zh-CN" altLang="en-US" dirty="0" smtClean="0">
                <a:solidFill>
                  <a:srgbClr val="295AA6"/>
                </a:solidFill>
              </a:rPr>
              <a:t>如右图所</a:t>
            </a:r>
            <a:r>
              <a:rPr lang="zh-CN" altLang="en-US" dirty="0">
                <a:solidFill>
                  <a:srgbClr val="295AA6"/>
                </a:solidFill>
              </a:rPr>
              <a:t>示，再次输入密码，点击“确定”按钮，保护工作表完成。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2.5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页面设置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销售表设置与打印</a:t>
            </a:r>
          </a:p>
        </p:txBody>
      </p:sp>
      <p:pic>
        <p:nvPicPr>
          <p:cNvPr id="8" name="图片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08142" y="2968959"/>
            <a:ext cx="1647634" cy="2123072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311151" y="3313559"/>
            <a:ext cx="2952750" cy="150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630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7504" y="555526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95AA6"/>
                </a:solidFill>
              </a:rPr>
              <a:t>【相关知识】</a:t>
            </a:r>
          </a:p>
        </p:txBody>
      </p:sp>
      <p:sp>
        <p:nvSpPr>
          <p:cNvPr id="6" name="矩形 5"/>
          <p:cNvSpPr/>
          <p:nvPr/>
        </p:nvSpPr>
        <p:spPr>
          <a:xfrm>
            <a:off x="251520" y="941275"/>
            <a:ext cx="27414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295AA6"/>
                </a:solidFill>
              </a:rPr>
              <a:t>三、保护工作表、工作薄</a:t>
            </a:r>
          </a:p>
        </p:txBody>
      </p:sp>
      <p:sp>
        <p:nvSpPr>
          <p:cNvPr id="9" name="矩形 8"/>
          <p:cNvSpPr/>
          <p:nvPr/>
        </p:nvSpPr>
        <p:spPr>
          <a:xfrm>
            <a:off x="251520" y="1491630"/>
            <a:ext cx="86409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        （</a:t>
            </a:r>
            <a:r>
              <a:rPr lang="en-US" altLang="zh-CN" dirty="0">
                <a:solidFill>
                  <a:srgbClr val="295AA6"/>
                </a:solidFill>
              </a:rPr>
              <a:t>3</a:t>
            </a:r>
            <a:r>
              <a:rPr lang="zh-CN" altLang="en-US" dirty="0">
                <a:solidFill>
                  <a:srgbClr val="295AA6"/>
                </a:solidFill>
              </a:rPr>
              <a:t>）用户修改被保护工作表中单元格内容时，会弹</a:t>
            </a:r>
            <a:r>
              <a:rPr lang="zh-CN" altLang="en-US" dirty="0" smtClean="0">
                <a:solidFill>
                  <a:srgbClr val="295AA6"/>
                </a:solidFill>
              </a:rPr>
              <a:t>出警告</a:t>
            </a:r>
            <a:r>
              <a:rPr lang="zh-CN" altLang="en-US" dirty="0">
                <a:solidFill>
                  <a:srgbClr val="295AA6"/>
                </a:solidFill>
              </a:rPr>
              <a:t>信息</a:t>
            </a:r>
            <a:r>
              <a:rPr lang="zh-CN" altLang="en-US" dirty="0" smtClean="0">
                <a:solidFill>
                  <a:srgbClr val="295AA6"/>
                </a:solidFill>
              </a:rPr>
              <a:t>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如果</a:t>
            </a:r>
            <a:r>
              <a:rPr lang="zh-CN" altLang="en-US" dirty="0">
                <a:solidFill>
                  <a:srgbClr val="295AA6"/>
                </a:solidFill>
              </a:rPr>
              <a:t>要解除被保护工作表，点击“审阅”选项卡中“更改”组中的“撤销工作表保护”命令</a:t>
            </a:r>
            <a:r>
              <a:rPr lang="zh-CN" altLang="en-US" dirty="0" smtClean="0">
                <a:solidFill>
                  <a:srgbClr val="295AA6"/>
                </a:solidFill>
              </a:rPr>
              <a:t>，</a:t>
            </a:r>
            <a:r>
              <a:rPr lang="zh-CN" altLang="en-US" dirty="0">
                <a:solidFill>
                  <a:srgbClr val="295AA6"/>
                </a:solidFill>
              </a:rPr>
              <a:t>如图所</a:t>
            </a:r>
            <a:r>
              <a:rPr lang="zh-CN" altLang="en-US" dirty="0" smtClean="0">
                <a:solidFill>
                  <a:srgbClr val="295AA6"/>
                </a:solidFill>
              </a:rPr>
              <a:t>示，在</a:t>
            </a:r>
            <a:r>
              <a:rPr lang="zh-CN" altLang="en-US" dirty="0">
                <a:solidFill>
                  <a:srgbClr val="295AA6"/>
                </a:solidFill>
              </a:rPr>
              <a:t>弹出的“撤销工作表保护”对话框中输入正确的密码即可</a:t>
            </a:r>
            <a:r>
              <a:rPr lang="zh-CN" altLang="en-US" dirty="0" smtClean="0">
                <a:solidFill>
                  <a:srgbClr val="295AA6"/>
                </a:solidFill>
              </a:rPr>
              <a:t>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en-US" altLang="zh-CN" dirty="0" smtClean="0">
                <a:solidFill>
                  <a:srgbClr val="295AA6"/>
                </a:solidFill>
              </a:rPr>
              <a:t>         2</a:t>
            </a:r>
            <a:r>
              <a:rPr lang="en-US" altLang="zh-CN" dirty="0">
                <a:solidFill>
                  <a:srgbClr val="295AA6"/>
                </a:solidFill>
              </a:rPr>
              <a:t>. </a:t>
            </a:r>
            <a:r>
              <a:rPr lang="zh-CN" altLang="en-US" dirty="0">
                <a:solidFill>
                  <a:srgbClr val="295AA6"/>
                </a:solidFill>
              </a:rPr>
              <a:t>保护工作薄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（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）点击“审阅”选项卡中“更改”组中的“保护工作薄”命令，如</a:t>
            </a:r>
            <a:r>
              <a:rPr lang="zh-CN" altLang="en-US" dirty="0" smtClean="0">
                <a:solidFill>
                  <a:srgbClr val="295AA6"/>
                </a:solidFill>
              </a:rPr>
              <a:t>图所</a:t>
            </a:r>
            <a:r>
              <a:rPr lang="zh-CN" altLang="en-US" dirty="0">
                <a:solidFill>
                  <a:srgbClr val="295AA6"/>
                </a:solidFill>
              </a:rPr>
              <a:t>示。</a:t>
            </a:r>
          </a:p>
          <a:p>
            <a:endParaRPr lang="zh-CN" altLang="en-US" dirty="0">
              <a:solidFill>
                <a:srgbClr val="295AA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2.5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页面设置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销售表设置与打印</a:t>
            </a:r>
          </a:p>
        </p:txBody>
      </p:sp>
      <p:pic>
        <p:nvPicPr>
          <p:cNvPr id="12" name="图片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33859" y="3522955"/>
            <a:ext cx="4848225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548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7504" y="555526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95AA6"/>
                </a:solidFill>
              </a:rPr>
              <a:t>【相关知识】</a:t>
            </a:r>
          </a:p>
        </p:txBody>
      </p:sp>
      <p:sp>
        <p:nvSpPr>
          <p:cNvPr id="9" name="矩形 8"/>
          <p:cNvSpPr/>
          <p:nvPr/>
        </p:nvSpPr>
        <p:spPr>
          <a:xfrm>
            <a:off x="179512" y="1131590"/>
            <a:ext cx="86409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        （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）在弹出的“保护结构和窗口”对话框中选择保护工作薄的“结构”、</a:t>
            </a:r>
            <a:r>
              <a:rPr lang="zh-CN" altLang="en-US" dirty="0" smtClean="0">
                <a:solidFill>
                  <a:srgbClr val="295AA6"/>
                </a:solidFill>
              </a:rPr>
              <a:t>“窗    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en-US" altLang="zh-CN" dirty="0">
                <a:solidFill>
                  <a:srgbClr val="295AA6"/>
                </a:solidFill>
              </a:rPr>
              <a:t> </a:t>
            </a:r>
            <a:r>
              <a:rPr lang="en-US" altLang="zh-CN" dirty="0" smtClean="0">
                <a:solidFill>
                  <a:srgbClr val="295AA6"/>
                </a:solidFill>
              </a:rPr>
              <a:t>        </a:t>
            </a:r>
            <a:r>
              <a:rPr lang="zh-CN" altLang="en-US" dirty="0" smtClean="0">
                <a:solidFill>
                  <a:srgbClr val="295AA6"/>
                </a:solidFill>
              </a:rPr>
              <a:t>口”</a:t>
            </a:r>
            <a:r>
              <a:rPr lang="zh-CN" altLang="en-US" dirty="0">
                <a:solidFill>
                  <a:srgbClr val="295AA6"/>
                </a:solidFill>
              </a:rPr>
              <a:t>，输入密码，点击“确定”按钮。如</a:t>
            </a:r>
            <a:r>
              <a:rPr lang="zh-CN" altLang="en-US" dirty="0" smtClean="0">
                <a:solidFill>
                  <a:srgbClr val="295AA6"/>
                </a:solidFill>
              </a:rPr>
              <a:t>图所</a:t>
            </a:r>
            <a:r>
              <a:rPr lang="zh-CN" altLang="en-US" dirty="0">
                <a:solidFill>
                  <a:srgbClr val="295AA6"/>
                </a:solidFill>
              </a:rPr>
              <a:t>示，弹出“确认密码”对话框，再次输入密码，点击“确定”按钮。保护工作薄完成</a:t>
            </a:r>
            <a:r>
              <a:rPr lang="zh-CN" altLang="en-US" dirty="0" smtClean="0">
                <a:solidFill>
                  <a:srgbClr val="295AA6"/>
                </a:solidFill>
              </a:rPr>
              <a:t>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（</a:t>
            </a:r>
            <a:r>
              <a:rPr lang="en-US" altLang="zh-CN" dirty="0">
                <a:solidFill>
                  <a:srgbClr val="295AA6"/>
                </a:solidFill>
              </a:rPr>
              <a:t>3</a:t>
            </a:r>
            <a:r>
              <a:rPr lang="zh-CN" altLang="en-US" dirty="0">
                <a:solidFill>
                  <a:srgbClr val="295AA6"/>
                </a:solidFill>
              </a:rPr>
              <a:t>）将鼠标指向工作表标签，点击鼠标右键，在弹出的快捷菜单中，已不能实现工作表的“插入”、“删除”、“重命名”等</a:t>
            </a:r>
            <a:r>
              <a:rPr lang="zh-CN" altLang="en-US" dirty="0" smtClean="0">
                <a:solidFill>
                  <a:srgbClr val="295AA6"/>
                </a:solidFill>
              </a:rPr>
              <a:t>操作。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如果</a:t>
            </a:r>
            <a:r>
              <a:rPr lang="zh-CN" altLang="en-US" dirty="0">
                <a:solidFill>
                  <a:srgbClr val="295AA6"/>
                </a:solidFill>
              </a:rPr>
              <a:t>要解除被保护工作薄，点击“审阅”选项卡中“更改”组中的“保护工作薄”命令，在弹出的“撤销工作薄保护”对话框中输入正确的密码即可。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2.5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页面设置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销售表设置与打印</a:t>
            </a:r>
          </a:p>
        </p:txBody>
      </p:sp>
      <p:pic>
        <p:nvPicPr>
          <p:cNvPr id="7" name="图片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43808" y="3291830"/>
            <a:ext cx="211455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91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699542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rgbClr val="295AA6"/>
                </a:solidFill>
              </a:rPr>
              <a:t>【任务实施】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“超市月销售表”的创建和编辑</a:t>
            </a:r>
          </a:p>
        </p:txBody>
      </p:sp>
      <p:sp>
        <p:nvSpPr>
          <p:cNvPr id="3" name="矩形 2"/>
          <p:cNvSpPr/>
          <p:nvPr/>
        </p:nvSpPr>
        <p:spPr>
          <a:xfrm>
            <a:off x="611560" y="1275606"/>
            <a:ext cx="19175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zh-CN" dirty="0">
                <a:solidFill>
                  <a:srgbClr val="295AA6"/>
                </a:solidFill>
              </a:rPr>
              <a:t>．创建文档</a:t>
            </a:r>
            <a:endParaRPr lang="en-US" altLang="zh-CN" dirty="0">
              <a:solidFill>
                <a:srgbClr val="295AA6"/>
              </a:solidFill>
            </a:endParaRPr>
          </a:p>
          <a:p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zh-CN" dirty="0" smtClean="0">
                <a:solidFill>
                  <a:srgbClr val="295AA6"/>
                </a:solidFill>
              </a:rPr>
              <a:t>．</a:t>
            </a:r>
            <a:r>
              <a:rPr lang="zh-CN" altLang="en-US" dirty="0">
                <a:solidFill>
                  <a:srgbClr val="295AA6"/>
                </a:solidFill>
              </a:rPr>
              <a:t>输入表格数据</a:t>
            </a:r>
          </a:p>
        </p:txBody>
      </p:sp>
      <p:sp>
        <p:nvSpPr>
          <p:cNvPr id="5" name="矩形 4"/>
          <p:cNvSpPr/>
          <p:nvPr/>
        </p:nvSpPr>
        <p:spPr>
          <a:xfrm>
            <a:off x="611560" y="1779662"/>
            <a:ext cx="168668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295AA6"/>
                </a:solidFill>
              </a:rPr>
              <a:t>3</a:t>
            </a:r>
            <a:r>
              <a:rPr lang="zh-CN" altLang="zh-CN" dirty="0" smtClean="0">
                <a:solidFill>
                  <a:srgbClr val="295AA6"/>
                </a:solidFill>
              </a:rPr>
              <a:t>．</a:t>
            </a:r>
            <a:r>
              <a:rPr lang="zh-CN" altLang="en-US" dirty="0">
                <a:solidFill>
                  <a:srgbClr val="295AA6"/>
                </a:solidFill>
              </a:rPr>
              <a:t>表格</a:t>
            </a:r>
            <a:r>
              <a:rPr lang="zh-CN" altLang="en-US" dirty="0" smtClean="0">
                <a:solidFill>
                  <a:srgbClr val="295AA6"/>
                </a:solidFill>
              </a:rPr>
              <a:t>格式化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pPr marL="342900" indent="-342900">
              <a:buAutoNum type="arabicPeriod" startAt="4"/>
            </a:pPr>
            <a:r>
              <a:rPr lang="zh-CN" altLang="en-US" dirty="0" smtClean="0">
                <a:solidFill>
                  <a:srgbClr val="295AA6"/>
                </a:solidFill>
              </a:rPr>
              <a:t>公式计算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pPr marL="342900" indent="-342900">
              <a:buAutoNum type="arabicPeriod" startAt="4"/>
            </a:pPr>
            <a:r>
              <a:rPr lang="zh-CN" altLang="en-US" dirty="0" smtClean="0">
                <a:solidFill>
                  <a:srgbClr val="295AA6"/>
                </a:solidFill>
              </a:rPr>
              <a:t>打印设置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pPr marL="342900" indent="-342900">
              <a:buAutoNum type="arabicPeriod" startAt="4"/>
            </a:pPr>
            <a:r>
              <a:rPr lang="zh-CN" altLang="en-US" dirty="0">
                <a:solidFill>
                  <a:srgbClr val="295AA6"/>
                </a:solidFill>
              </a:rPr>
              <a:t>保护工作薄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2.5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页面设置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销售表设置与打印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228399" y="3111227"/>
            <a:ext cx="4271593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lvl="0" indent="266700"/>
            <a:r>
              <a:rPr lang="en-US" altLang="zh-CN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1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．创建</a:t>
            </a:r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文档</a:t>
            </a:r>
            <a:endParaRPr lang="en-US" altLang="zh-CN" sz="1600" dirty="0" smtClean="0">
              <a:solidFill>
                <a:srgbClr val="295AA6"/>
              </a:solidFill>
              <a:latin typeface="+mn-lt"/>
              <a:ea typeface="+mn-ea"/>
              <a:cs typeface="+mn-cs"/>
            </a:endParaRPr>
          </a:p>
          <a:p>
            <a:pPr lvl="0" indent="266700"/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1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）创建一文件名为“超市月销售表”，其扩展名为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altLang="zh-CN" sz="1600" dirty="0" err="1">
                <a:solidFill>
                  <a:srgbClr val="295AA6"/>
                </a:solidFill>
                <a:latin typeface="+mn-lt"/>
                <a:ea typeface="+mn-ea"/>
                <a:cs typeface="+mn-cs"/>
              </a:rPr>
              <a:t>xlsx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的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EXCEL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工作薄。</a:t>
            </a:r>
          </a:p>
          <a:p>
            <a:pPr lvl="0" indent="266700"/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2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）单击“保存”按钮，将文档暂时存盘到指定位置。</a:t>
            </a: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zh-CN" altLang="en-US" sz="1600" dirty="0">
              <a:solidFill>
                <a:srgbClr val="295AA6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0" name="图片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91024" y="1345873"/>
            <a:ext cx="3096344" cy="259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118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627534"/>
            <a:ext cx="87129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>
                <a:solidFill>
                  <a:srgbClr val="295AA6"/>
                </a:solidFill>
              </a:rPr>
              <a:t>【任务实施】</a:t>
            </a:r>
            <a:endParaRPr lang="zh-CN" altLang="zh-CN" dirty="0">
              <a:solidFill>
                <a:srgbClr val="295AA6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2.5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页面设置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销售表设置与打印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43508" y="987574"/>
            <a:ext cx="8928992" cy="4278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lvl="0" indent="266700"/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</a:t>
            </a:r>
            <a:r>
              <a:rPr lang="en-US" altLang="zh-CN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输入表格数据</a:t>
            </a:r>
          </a:p>
          <a:p>
            <a:pPr lvl="0" indent="266700"/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1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）输入标题和表头信息</a:t>
            </a:r>
          </a:p>
          <a:p>
            <a:pPr lvl="0" indent="266700"/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在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A1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单元格输入表格标题“超市月销售表”，在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A2:G2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单元格区域中分别输入各列标题“序号”～“金额”。</a:t>
            </a:r>
          </a:p>
          <a:p>
            <a:pPr lvl="0" indent="266700"/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2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）输入表中数据</a:t>
            </a:r>
          </a:p>
          <a:p>
            <a:pPr lvl="0" indent="266700"/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在相应单元格中输入对应数据信息，完成基础录入</a:t>
            </a:r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工作。</a:t>
            </a:r>
            <a:endParaRPr lang="en-US" altLang="zh-CN" sz="1600" dirty="0" smtClean="0">
              <a:solidFill>
                <a:srgbClr val="295AA6"/>
              </a:solidFill>
              <a:latin typeface="+mn-lt"/>
              <a:ea typeface="+mn-ea"/>
              <a:cs typeface="+mn-cs"/>
            </a:endParaRPr>
          </a:p>
          <a:p>
            <a:pPr lvl="0" indent="266700"/>
            <a:r>
              <a:rPr lang="en-US" altLang="zh-CN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 3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. 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表格格式化</a:t>
            </a:r>
          </a:p>
          <a:p>
            <a:pPr lvl="0" indent="266700"/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1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）标题内容格式化</a:t>
            </a: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① 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根据表格列标题共占有的单元格长度，将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A1:G1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单元格区域选中，在单元格格式设置中合并及居中，使标题位于整个表格上方居中位置。</a:t>
            </a: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② 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在“开始”功能区的“字体”组中设置标题文字字体为“微软雅黑”，加粗，字号为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16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，颜色为黑色。</a:t>
            </a: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③ 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选择“列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D”,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点右键，选择“删除”，删除空白的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D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列。</a:t>
            </a:r>
          </a:p>
          <a:p>
            <a:pPr lvl="0" indent="266700"/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2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）“单价”列格式化</a:t>
            </a:r>
          </a:p>
          <a:p>
            <a:pPr lvl="0" indent="266700"/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删除空白的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D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列后，再选中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D3:D22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，设置单元格格式“数字”选项卡中“数值”类型，并保留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2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位小数显示。</a:t>
            </a:r>
          </a:p>
          <a:p>
            <a:pPr lvl="0" indent="266700"/>
            <a:endParaRPr lang="zh-CN" altLang="en-US" sz="1600" dirty="0">
              <a:solidFill>
                <a:srgbClr val="295AA6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397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267744" y="910453"/>
            <a:ext cx="5184576" cy="400110"/>
          </a:xfrm>
          <a:prstGeom prst="rect">
            <a:avLst/>
          </a:prstGeom>
          <a:noFill/>
          <a:ln>
            <a:noFill/>
          </a:ln>
          <a:effectLst>
            <a:outerShdw sx="1000" sy="1000" rotWithShape="0">
              <a:srgbClr val="000000"/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任务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2.1  </a:t>
            </a:r>
            <a:r>
              <a:rPr lang="zh-CN" altLang="zh-CN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创建</a:t>
            </a:r>
            <a:r>
              <a:rPr lang="zh-CN" altLang="zh-CN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电子表格——简单数据表的制作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11" name="六边形 10"/>
          <p:cNvSpPr/>
          <p:nvPr/>
        </p:nvSpPr>
        <p:spPr>
          <a:xfrm>
            <a:off x="1510172" y="1563638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ea typeface="微软雅黑" pitchFamily="34" charset="-122"/>
              </a:rPr>
              <a:t>2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67743" y="1630533"/>
            <a:ext cx="67687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任务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2.2  </a:t>
            </a:r>
            <a:r>
              <a:rPr lang="zh-CN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公式</a:t>
            </a:r>
            <a:r>
              <a:rPr lang="zh-CN" altLang="zh-CN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与函数的应用——学生成绩表计算和统计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15" name="六边形 14"/>
          <p:cNvSpPr/>
          <p:nvPr/>
        </p:nvSpPr>
        <p:spPr>
          <a:xfrm>
            <a:off x="1510172" y="2283718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ea typeface="微软雅黑" pitchFamily="34" charset="-122"/>
              </a:rPr>
              <a:t>3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20968" y="2350613"/>
            <a:ext cx="68155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任务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2.3   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数据管理</a:t>
            </a:r>
            <a:r>
              <a:rPr lang="en-US" altLang="zh-CN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——</a:t>
            </a: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企业员工工资数据分析与处理</a:t>
            </a:r>
          </a:p>
        </p:txBody>
      </p:sp>
      <p:sp>
        <p:nvSpPr>
          <p:cNvPr id="19" name="六边形 18"/>
          <p:cNvSpPr/>
          <p:nvPr/>
        </p:nvSpPr>
        <p:spPr>
          <a:xfrm>
            <a:off x="1499325" y="3003798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ea typeface="微软雅黑" pitchFamily="34" charset="-122"/>
              </a:rPr>
              <a:t>4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10121" y="3070693"/>
            <a:ext cx="61062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任务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2.4   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图表</a:t>
            </a: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制作</a:t>
            </a:r>
            <a:r>
              <a:rPr lang="en-US" altLang="zh-CN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——</a:t>
            </a: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班级成绩比较图制作</a:t>
            </a:r>
          </a:p>
        </p:txBody>
      </p:sp>
      <p:sp>
        <p:nvSpPr>
          <p:cNvPr id="23" name="六边形 22"/>
          <p:cNvSpPr/>
          <p:nvPr/>
        </p:nvSpPr>
        <p:spPr>
          <a:xfrm>
            <a:off x="1486503" y="3771382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ea typeface="微软雅黑" pitchFamily="34" charset="-122"/>
              </a:rPr>
              <a:t>5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220968" y="3838277"/>
            <a:ext cx="4846079" cy="400110"/>
          </a:xfrm>
          <a:prstGeom prst="rect">
            <a:avLst/>
          </a:prstGeom>
          <a:solidFill>
            <a:schemeClr val="accent6"/>
          </a:solidFill>
          <a:ln w="38100">
            <a:solidFill>
              <a:schemeClr val="lt1"/>
            </a:solidFill>
          </a:ln>
          <a:effectLst>
            <a:outerShdw blurRad="50800" dist="50800" dir="5400000" algn="ctr" rotWithShape="0">
              <a:srgbClr val="000000">
                <a:alpha val="38000"/>
              </a:srgbClr>
            </a:outerShdw>
          </a:effectLst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任务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2.5   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页面设置</a:t>
            </a:r>
            <a:r>
              <a:rPr lang="en-US" altLang="zh-CN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——</a:t>
            </a: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销售表设置与打印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1499325" y="843558"/>
            <a:ext cx="5567723" cy="504056"/>
            <a:chOff x="1499325" y="843558"/>
            <a:chExt cx="5567723" cy="504056"/>
          </a:xfrm>
        </p:grpSpPr>
        <p:sp>
          <p:nvSpPr>
            <p:cNvPr id="5" name="六边形 4"/>
            <p:cNvSpPr/>
            <p:nvPr/>
          </p:nvSpPr>
          <p:spPr>
            <a:xfrm>
              <a:off x="1499325" y="843558"/>
              <a:ext cx="577627" cy="504056"/>
            </a:xfrm>
            <a:prstGeom prst="hexagon">
              <a:avLst/>
            </a:prstGeom>
            <a:solidFill>
              <a:srgbClr val="00B0F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ea typeface="微软雅黑" pitchFamily="34" charset="-122"/>
                </a:rPr>
                <a:t>1</a:t>
              </a:r>
              <a:endParaRPr lang="zh-CN" altLang="en-US" sz="2400" dirty="0">
                <a:ea typeface="微软雅黑" pitchFamily="34" charset="-122"/>
              </a:endParaRP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2267744" y="1347614"/>
              <a:ext cx="4799304" cy="0"/>
            </a:xfrm>
            <a:prstGeom prst="line">
              <a:avLst/>
            </a:prstGeom>
            <a:ln w="19050">
              <a:solidFill>
                <a:srgbClr val="00B0F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4" name="直接连接符 43"/>
          <p:cNvCxnSpPr/>
          <p:nvPr/>
        </p:nvCxnSpPr>
        <p:spPr>
          <a:xfrm>
            <a:off x="2267744" y="2067694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2267744" y="2812278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2267744" y="3532358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2267744" y="4299942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204332" y="51470"/>
            <a:ext cx="27938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zh-CN" b="1" dirty="0" smtClean="0">
                <a:solidFill>
                  <a:schemeClr val="bg1"/>
                </a:solidFill>
                <a:ea typeface="微软雅黑" pitchFamily="34" charset="-122"/>
              </a:rPr>
              <a:t>项目</a:t>
            </a:r>
            <a:r>
              <a:rPr lang="en-US" altLang="zh-CN" b="1" dirty="0" smtClean="0">
                <a:solidFill>
                  <a:schemeClr val="bg1"/>
                </a:solidFill>
                <a:ea typeface="微软雅黑" pitchFamily="34" charset="-122"/>
              </a:rPr>
              <a:t>2 Excel </a:t>
            </a:r>
            <a:r>
              <a:rPr lang="en-US" altLang="zh-CN" b="1" dirty="0">
                <a:solidFill>
                  <a:schemeClr val="bg1"/>
                </a:solidFill>
                <a:ea typeface="微软雅黑" pitchFamily="34" charset="-122"/>
              </a:rPr>
              <a:t>2010 </a:t>
            </a:r>
            <a:r>
              <a:rPr lang="zh-CN" altLang="zh-CN" b="1" dirty="0">
                <a:solidFill>
                  <a:schemeClr val="bg1"/>
                </a:solidFill>
                <a:ea typeface="微软雅黑" pitchFamily="34" charset="-122"/>
              </a:rPr>
              <a:t>表格处理</a:t>
            </a:r>
            <a:endParaRPr lang="zh-CN" altLang="en-US" b="1" dirty="0">
              <a:solidFill>
                <a:schemeClr val="bg1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4099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627534"/>
            <a:ext cx="87129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>
                <a:solidFill>
                  <a:srgbClr val="295AA6"/>
                </a:solidFill>
              </a:rPr>
              <a:t>【任务实施】</a:t>
            </a:r>
            <a:endParaRPr lang="zh-CN" altLang="zh-CN" dirty="0">
              <a:solidFill>
                <a:srgbClr val="295AA6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2.5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页面设置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销售表设置与打印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43508" y="1059582"/>
            <a:ext cx="8928992" cy="4031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lvl="0" indent="266700"/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</a:t>
            </a:r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3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）表格的美化设置</a:t>
            </a: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 ① 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设置边框</a:t>
            </a: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选中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A1:F22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单元格区域，设置单元格格式，打开“边框”选项卡。先设置外边框，线条区选择“双实线”，颜色区选“黑色”，后设置内边框，线条区选择“单实线”，颜色区选“黑色”。</a:t>
            </a: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选中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E25:F25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单元格区域，设置单元格格式，打开“边框”选项卡。先设置外边框，线条区选择“粗线”，颜色区选“黑色”，后设置内边框，线条区选择“单实线”，颜色区选“黑色”。</a:t>
            </a: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② 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设置底纹</a:t>
            </a: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选择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E25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，设置单元格格式，打开“填充”选项卡。背景色选择“黄色”。</a:t>
            </a: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③ 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设置表格内容文字字体</a:t>
            </a: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将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表格中所有内容设置字体为“宋体”，字号为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12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，颜色为黑色，所有内容水平居中对齐</a:t>
            </a:r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。</a:t>
            </a:r>
            <a:endParaRPr lang="en-US" altLang="zh-CN" sz="1600" dirty="0" smtClean="0">
              <a:solidFill>
                <a:srgbClr val="295AA6"/>
              </a:solidFill>
              <a:latin typeface="+mn-lt"/>
              <a:ea typeface="+mn-ea"/>
              <a:cs typeface="+mn-cs"/>
            </a:endParaRPr>
          </a:p>
          <a:p>
            <a:pPr lvl="0" indent="266700"/>
            <a:r>
              <a:rPr lang="en-US" altLang="zh-CN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 4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. 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公式计算</a:t>
            </a:r>
          </a:p>
          <a:p>
            <a:pPr lvl="0" indent="266700"/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1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）计算出每一项物品的“金额”（金额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=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单价*数量）。</a:t>
            </a:r>
          </a:p>
          <a:p>
            <a:pPr lvl="0" indent="266700"/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选中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F3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单元格，输入“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=D3*E3”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，回车。用鼠标选择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F3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单元格的右下角，出现黑色实心十字符号时，按住鼠标左键拖动实现自动填充。</a:t>
            </a:r>
          </a:p>
          <a:p>
            <a:pPr lvl="0" indent="266700"/>
            <a:endParaRPr lang="zh-CN" altLang="en-US" sz="1600" dirty="0">
              <a:solidFill>
                <a:srgbClr val="295AA6"/>
              </a:solidFill>
              <a:latin typeface="+mn-lt"/>
              <a:ea typeface="+mn-ea"/>
              <a:cs typeface="+mn-cs"/>
            </a:endParaRPr>
          </a:p>
          <a:p>
            <a:pPr lvl="0" indent="266700"/>
            <a:endParaRPr lang="zh-CN" altLang="en-US" sz="1600" dirty="0">
              <a:solidFill>
                <a:srgbClr val="295AA6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0829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627534"/>
            <a:ext cx="87129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>
                <a:solidFill>
                  <a:srgbClr val="295AA6"/>
                </a:solidFill>
              </a:rPr>
              <a:t>【任务实施】</a:t>
            </a:r>
            <a:endParaRPr lang="zh-CN" altLang="zh-CN" dirty="0">
              <a:solidFill>
                <a:srgbClr val="295AA6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2.5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页面设置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销售表设置与打印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43508" y="1059581"/>
            <a:ext cx="8928992" cy="4031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选中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F3:F22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单元格区域，设置单元格格式“数字”选项卡中“会计专用”类型，并保留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2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位小数显示。</a:t>
            </a:r>
          </a:p>
          <a:p>
            <a:pPr lvl="0" indent="266700"/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2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）“金额”列排序</a:t>
            </a: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选中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A2:F22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单元格区域，点击“开始”选项卡中“编辑”组中的“排序和筛选”按钮，在弹出的下拉列表中选择“自定义排序”，设置“主要关键字”为“金额”，次序为“降序”。</a:t>
            </a:r>
          </a:p>
          <a:p>
            <a:pPr lvl="0" indent="266700"/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3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）计算合计（金额合计）</a:t>
            </a: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选中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F25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单元格，输入“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=SUM(F3:F22)”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，回车。</a:t>
            </a:r>
          </a:p>
          <a:p>
            <a:pPr lvl="0" indent="266700"/>
            <a:r>
              <a:rPr lang="en-US" altLang="zh-CN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 5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. 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打印设置</a:t>
            </a:r>
          </a:p>
          <a:p>
            <a:pPr lvl="0" indent="266700"/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1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）插入页眉页脚</a:t>
            </a: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点击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“插入”选项卡中“文本”组中的“页眉和页脚”命令，点击工作表中的页眉区域（顶部）输入文字“重庆民利超市”，页脚区域（底部）输入文字“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2015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年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1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月销售统计表”</a:t>
            </a:r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。</a:t>
            </a:r>
            <a:endParaRPr lang="zh-CN" altLang="en-US" sz="1600" dirty="0">
              <a:solidFill>
                <a:srgbClr val="295AA6"/>
              </a:solidFill>
              <a:latin typeface="+mn-lt"/>
              <a:ea typeface="+mn-ea"/>
              <a:cs typeface="+mn-cs"/>
            </a:endParaRPr>
          </a:p>
          <a:p>
            <a:pPr lvl="0" indent="266700"/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2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）调整页边距（数据显示在一页中）</a:t>
            </a:r>
          </a:p>
          <a:p>
            <a:pPr lvl="0" indent="266700"/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点击“文件”选项卡中“打印”命令，在“打印预览”界面设置页边距，点击“显示边距”按钮，然后将鼠标指上出现的黑色边距控制点，拖动进行设置。</a:t>
            </a:r>
          </a:p>
          <a:p>
            <a:pPr lvl="0" indent="266700"/>
            <a:endParaRPr lang="zh-CN" altLang="en-US" sz="1600" dirty="0">
              <a:solidFill>
                <a:srgbClr val="295AA6"/>
              </a:solidFill>
              <a:latin typeface="+mn-lt"/>
              <a:ea typeface="+mn-ea"/>
              <a:cs typeface="+mn-cs"/>
            </a:endParaRPr>
          </a:p>
          <a:p>
            <a:pPr lvl="0" indent="266700"/>
            <a:endParaRPr lang="zh-CN" altLang="en-US" sz="1600" dirty="0">
              <a:solidFill>
                <a:srgbClr val="295AA6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783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627534"/>
            <a:ext cx="87129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>
                <a:solidFill>
                  <a:srgbClr val="295AA6"/>
                </a:solidFill>
              </a:rPr>
              <a:t>【任务实施】</a:t>
            </a:r>
            <a:endParaRPr lang="zh-CN" altLang="zh-CN" dirty="0">
              <a:solidFill>
                <a:srgbClr val="295AA6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2.5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页面设置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销售表设置与打印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44712" y="1146106"/>
            <a:ext cx="892899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 </a:t>
            </a:r>
            <a:r>
              <a:rPr lang="en-US" altLang="zh-CN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6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. 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保护工作薄</a:t>
            </a: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点击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“审阅”选项卡中“更改”组中的“保护工作薄”命令，在弹出的“保护结构和窗口”对话框中选择保护工作薄的“结构”、“窗口”，输入密码，点击“确定”按钮。在弹出的“确认密码”对话框，再次输入密码，点击“确定”按钮。</a:t>
            </a:r>
          </a:p>
          <a:p>
            <a:pPr lvl="0" indent="266700"/>
            <a:endParaRPr lang="zh-CN" altLang="en-US" sz="1600" dirty="0">
              <a:solidFill>
                <a:srgbClr val="295AA6"/>
              </a:solidFill>
              <a:latin typeface="+mn-lt"/>
              <a:ea typeface="+mn-ea"/>
              <a:cs typeface="+mn-cs"/>
            </a:endParaRPr>
          </a:p>
          <a:p>
            <a:pPr lvl="0" indent="266700"/>
            <a:endParaRPr lang="zh-CN" altLang="en-US" sz="1600" dirty="0">
              <a:solidFill>
                <a:srgbClr val="295AA6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3446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699542"/>
            <a:ext cx="871296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295AA6"/>
                </a:solidFill>
              </a:rPr>
              <a:t>【</a:t>
            </a:r>
            <a:r>
              <a:rPr lang="zh-CN" altLang="en-US" dirty="0">
                <a:solidFill>
                  <a:srgbClr val="295AA6"/>
                </a:solidFill>
              </a:rPr>
              <a:t>能力拓展</a:t>
            </a:r>
            <a:r>
              <a:rPr lang="en-US" altLang="zh-CN" dirty="0">
                <a:solidFill>
                  <a:srgbClr val="295AA6"/>
                </a:solidFill>
              </a:rPr>
              <a:t>】</a:t>
            </a:r>
          </a:p>
          <a:p>
            <a:r>
              <a:rPr lang="en-US" altLang="zh-CN" dirty="0" smtClean="0">
                <a:solidFill>
                  <a:srgbClr val="295AA6"/>
                </a:solidFill>
              </a:rPr>
              <a:t>         </a:t>
            </a:r>
            <a:r>
              <a:rPr lang="en-US" altLang="zh-CN" dirty="0">
                <a:solidFill>
                  <a:srgbClr val="295AA6"/>
                </a:solidFill>
              </a:rPr>
              <a:t>1.</a:t>
            </a:r>
            <a:r>
              <a:rPr lang="zh-CN" altLang="en-US" dirty="0">
                <a:solidFill>
                  <a:srgbClr val="295AA6"/>
                </a:solidFill>
              </a:rPr>
              <a:t>新建一空白工作薄，</a:t>
            </a:r>
            <a:r>
              <a:rPr lang="en-US" altLang="zh-CN" dirty="0">
                <a:solidFill>
                  <a:srgbClr val="295AA6"/>
                </a:solidFill>
              </a:rPr>
              <a:t>sheet1</a:t>
            </a:r>
            <a:r>
              <a:rPr lang="zh-CN" altLang="en-US" dirty="0">
                <a:solidFill>
                  <a:srgbClr val="295AA6"/>
                </a:solidFill>
              </a:rPr>
              <a:t>工作表更名为“万达公司职工工资表”，按以下要求建立表格，保存到指定文件夹中</a:t>
            </a:r>
            <a:r>
              <a:rPr lang="zh-CN" altLang="en-US" dirty="0" smtClean="0">
                <a:solidFill>
                  <a:srgbClr val="295AA6"/>
                </a:solidFill>
              </a:rPr>
              <a:t>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（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）将标题设置为合并及居中，字体设置为微软雅黑，字号</a:t>
            </a:r>
            <a:r>
              <a:rPr lang="en-US" altLang="zh-CN" dirty="0">
                <a:solidFill>
                  <a:srgbClr val="295AA6"/>
                </a:solidFill>
              </a:rPr>
              <a:t>20</a:t>
            </a:r>
            <a:r>
              <a:rPr lang="zh-CN" altLang="en-US" dirty="0">
                <a:solidFill>
                  <a:srgbClr val="295AA6"/>
                </a:solidFill>
              </a:rPr>
              <a:t>，加粗，水平、垂直居中；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（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）其余文字设置为宋体，字号</a:t>
            </a:r>
            <a:r>
              <a:rPr lang="en-US" altLang="zh-CN" dirty="0">
                <a:solidFill>
                  <a:srgbClr val="295AA6"/>
                </a:solidFill>
              </a:rPr>
              <a:t>12</a:t>
            </a:r>
            <a:r>
              <a:rPr lang="zh-CN" altLang="en-US" dirty="0">
                <a:solidFill>
                  <a:srgbClr val="295AA6"/>
                </a:solidFill>
              </a:rPr>
              <a:t>，水平、垂直居中；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（</a:t>
            </a:r>
            <a:r>
              <a:rPr lang="en-US" altLang="zh-CN" dirty="0">
                <a:solidFill>
                  <a:srgbClr val="295AA6"/>
                </a:solidFill>
              </a:rPr>
              <a:t>3</a:t>
            </a:r>
            <a:r>
              <a:rPr lang="zh-CN" altLang="en-US" dirty="0">
                <a:solidFill>
                  <a:srgbClr val="295AA6"/>
                </a:solidFill>
              </a:rPr>
              <a:t>）将除标题以外的所有数据添加边框，外边框设置为双实线，内边框设置为黑色单线； 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（</a:t>
            </a:r>
            <a:r>
              <a:rPr lang="en-US" altLang="zh-CN" dirty="0">
                <a:solidFill>
                  <a:srgbClr val="295AA6"/>
                </a:solidFill>
              </a:rPr>
              <a:t>4</a:t>
            </a:r>
            <a:r>
              <a:rPr lang="zh-CN" altLang="en-US" dirty="0">
                <a:solidFill>
                  <a:srgbClr val="295AA6"/>
                </a:solidFill>
              </a:rPr>
              <a:t>）表格行高值设为</a:t>
            </a:r>
            <a:r>
              <a:rPr lang="en-US" altLang="zh-CN" dirty="0">
                <a:solidFill>
                  <a:srgbClr val="295AA6"/>
                </a:solidFill>
              </a:rPr>
              <a:t>20</a:t>
            </a:r>
            <a:r>
              <a:rPr lang="zh-CN" altLang="en-US" dirty="0">
                <a:solidFill>
                  <a:srgbClr val="295AA6"/>
                </a:solidFill>
              </a:rPr>
              <a:t>；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（</a:t>
            </a:r>
            <a:r>
              <a:rPr lang="en-US" altLang="zh-CN" dirty="0" smtClean="0">
                <a:solidFill>
                  <a:srgbClr val="295AA6"/>
                </a:solidFill>
              </a:rPr>
              <a:t>5</a:t>
            </a:r>
            <a:r>
              <a:rPr lang="zh-CN" altLang="en-US" dirty="0">
                <a:solidFill>
                  <a:srgbClr val="295AA6"/>
                </a:solidFill>
              </a:rPr>
              <a:t>）利用函数计算每位职工的工资总额。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（</a:t>
            </a:r>
            <a:r>
              <a:rPr lang="en-US" altLang="zh-CN" dirty="0">
                <a:solidFill>
                  <a:srgbClr val="295AA6"/>
                </a:solidFill>
              </a:rPr>
              <a:t>6</a:t>
            </a:r>
            <a:r>
              <a:rPr lang="zh-CN" altLang="en-US" dirty="0">
                <a:solidFill>
                  <a:srgbClr val="295AA6"/>
                </a:solidFill>
              </a:rPr>
              <a:t>）利用条件格式将奖金大于</a:t>
            </a:r>
            <a:r>
              <a:rPr lang="en-US" altLang="zh-CN" dirty="0">
                <a:solidFill>
                  <a:srgbClr val="295AA6"/>
                </a:solidFill>
              </a:rPr>
              <a:t>1500</a:t>
            </a:r>
            <a:r>
              <a:rPr lang="zh-CN" altLang="en-US" dirty="0">
                <a:solidFill>
                  <a:srgbClr val="295AA6"/>
                </a:solidFill>
              </a:rPr>
              <a:t>元的设置为“浅红色填充”；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（</a:t>
            </a:r>
            <a:r>
              <a:rPr lang="en-US" altLang="zh-CN" dirty="0">
                <a:solidFill>
                  <a:srgbClr val="295AA6"/>
                </a:solidFill>
              </a:rPr>
              <a:t>7</a:t>
            </a:r>
            <a:r>
              <a:rPr lang="zh-CN" altLang="en-US" dirty="0">
                <a:solidFill>
                  <a:srgbClr val="295AA6"/>
                </a:solidFill>
              </a:rPr>
              <a:t>）冻结窗格：冻结首行；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（</a:t>
            </a:r>
            <a:r>
              <a:rPr lang="en-US" altLang="zh-CN" dirty="0">
                <a:solidFill>
                  <a:srgbClr val="295AA6"/>
                </a:solidFill>
              </a:rPr>
              <a:t>8</a:t>
            </a:r>
            <a:r>
              <a:rPr lang="zh-CN" altLang="en-US" dirty="0">
                <a:solidFill>
                  <a:srgbClr val="295AA6"/>
                </a:solidFill>
              </a:rPr>
              <a:t>）设置打印区域，只打印</a:t>
            </a:r>
            <a:r>
              <a:rPr lang="en-US" altLang="zh-CN" dirty="0">
                <a:solidFill>
                  <a:srgbClr val="295AA6"/>
                </a:solidFill>
              </a:rPr>
              <a:t>A1</a:t>
            </a:r>
            <a:r>
              <a:rPr lang="zh-CN" altLang="en-US" dirty="0">
                <a:solidFill>
                  <a:srgbClr val="295AA6"/>
                </a:solidFill>
              </a:rPr>
              <a:t>：</a:t>
            </a:r>
            <a:r>
              <a:rPr lang="en-US" altLang="zh-CN" dirty="0">
                <a:solidFill>
                  <a:srgbClr val="295AA6"/>
                </a:solidFill>
              </a:rPr>
              <a:t>F6</a:t>
            </a:r>
            <a:r>
              <a:rPr lang="zh-CN" altLang="en-US" dirty="0">
                <a:solidFill>
                  <a:srgbClr val="295AA6"/>
                </a:solidFill>
              </a:rPr>
              <a:t>区域。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2.5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页面设置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销售表设置与打印</a:t>
            </a:r>
          </a:p>
        </p:txBody>
      </p:sp>
    </p:spTree>
    <p:extLst>
      <p:ext uri="{BB962C8B-B14F-4D97-AF65-F5344CB8AC3E}">
        <p14:creationId xmlns:p14="http://schemas.microsoft.com/office/powerpoint/2010/main" val="128859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699542"/>
            <a:ext cx="871296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295AA6"/>
                </a:solidFill>
              </a:rPr>
              <a:t>【</a:t>
            </a:r>
            <a:r>
              <a:rPr lang="zh-CN" altLang="en-US" dirty="0">
                <a:solidFill>
                  <a:srgbClr val="295AA6"/>
                </a:solidFill>
              </a:rPr>
              <a:t>能力拓展</a:t>
            </a:r>
            <a:r>
              <a:rPr lang="en-US" altLang="zh-CN" dirty="0">
                <a:solidFill>
                  <a:srgbClr val="295AA6"/>
                </a:solidFill>
              </a:rPr>
              <a:t>】</a:t>
            </a:r>
          </a:p>
          <a:p>
            <a:r>
              <a:rPr lang="en-US" altLang="zh-CN" dirty="0" smtClean="0">
                <a:solidFill>
                  <a:srgbClr val="295AA6"/>
                </a:solidFill>
              </a:rPr>
              <a:t>          </a:t>
            </a:r>
            <a:r>
              <a:rPr lang="en-US" altLang="zh-CN" dirty="0">
                <a:solidFill>
                  <a:srgbClr val="295AA6"/>
                </a:solidFill>
              </a:rPr>
              <a:t>2. </a:t>
            </a:r>
            <a:r>
              <a:rPr lang="zh-CN" altLang="en-US" dirty="0">
                <a:solidFill>
                  <a:srgbClr val="295AA6"/>
                </a:solidFill>
              </a:rPr>
              <a:t>新建一空白工作薄，</a:t>
            </a:r>
            <a:r>
              <a:rPr lang="en-US" altLang="zh-CN" dirty="0">
                <a:solidFill>
                  <a:srgbClr val="295AA6"/>
                </a:solidFill>
              </a:rPr>
              <a:t>sheet1</a:t>
            </a:r>
            <a:r>
              <a:rPr lang="zh-CN" altLang="en-US" dirty="0">
                <a:solidFill>
                  <a:srgbClr val="295AA6"/>
                </a:solidFill>
              </a:rPr>
              <a:t>工作表更名为“宇德公司销售清单”，按以下要求建立表格，保存到指定文件夹</a:t>
            </a:r>
            <a:r>
              <a:rPr lang="zh-CN" altLang="en-US" dirty="0" smtClean="0">
                <a:solidFill>
                  <a:srgbClr val="295AA6"/>
                </a:solidFill>
              </a:rPr>
              <a:t>中。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（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）将标题设置为合并及居中，字体设置为宋体，字号为</a:t>
            </a:r>
            <a:r>
              <a:rPr lang="en-US" altLang="zh-CN" dirty="0">
                <a:solidFill>
                  <a:srgbClr val="295AA6"/>
                </a:solidFill>
              </a:rPr>
              <a:t>20</a:t>
            </a:r>
            <a:r>
              <a:rPr lang="zh-CN" altLang="en-US" dirty="0">
                <a:solidFill>
                  <a:srgbClr val="295AA6"/>
                </a:solidFill>
              </a:rPr>
              <a:t>，蓝色，水平、垂直居中；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（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）其余文字设置为宋体，字号为</a:t>
            </a:r>
            <a:r>
              <a:rPr lang="en-US" altLang="zh-CN" dirty="0">
                <a:solidFill>
                  <a:srgbClr val="295AA6"/>
                </a:solidFill>
              </a:rPr>
              <a:t>14</a:t>
            </a:r>
            <a:r>
              <a:rPr lang="zh-CN" altLang="en-US" dirty="0">
                <a:solidFill>
                  <a:srgbClr val="295AA6"/>
                </a:solidFill>
              </a:rPr>
              <a:t>，水平、垂直居中；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（</a:t>
            </a:r>
            <a:r>
              <a:rPr lang="en-US" altLang="zh-CN" dirty="0">
                <a:solidFill>
                  <a:srgbClr val="295AA6"/>
                </a:solidFill>
              </a:rPr>
              <a:t>3</a:t>
            </a:r>
            <a:r>
              <a:rPr lang="zh-CN" altLang="en-US" dirty="0">
                <a:solidFill>
                  <a:srgbClr val="295AA6"/>
                </a:solidFill>
              </a:rPr>
              <a:t>）表格行高值设为</a:t>
            </a:r>
            <a:r>
              <a:rPr lang="en-US" altLang="zh-CN" dirty="0">
                <a:solidFill>
                  <a:srgbClr val="295AA6"/>
                </a:solidFill>
              </a:rPr>
              <a:t>30</a:t>
            </a:r>
            <a:r>
              <a:rPr lang="zh-CN" altLang="en-US" dirty="0">
                <a:solidFill>
                  <a:srgbClr val="295AA6"/>
                </a:solidFill>
              </a:rPr>
              <a:t>； 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（</a:t>
            </a:r>
            <a:r>
              <a:rPr lang="en-US" altLang="zh-CN" dirty="0">
                <a:solidFill>
                  <a:srgbClr val="295AA6"/>
                </a:solidFill>
              </a:rPr>
              <a:t>4</a:t>
            </a:r>
            <a:r>
              <a:rPr lang="zh-CN" altLang="en-US" dirty="0">
                <a:solidFill>
                  <a:srgbClr val="295AA6"/>
                </a:solidFill>
              </a:rPr>
              <a:t>）利用函数计算金额；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（</a:t>
            </a:r>
            <a:r>
              <a:rPr lang="en-US" altLang="zh-CN" dirty="0">
                <a:solidFill>
                  <a:srgbClr val="295AA6"/>
                </a:solidFill>
              </a:rPr>
              <a:t>5</a:t>
            </a:r>
            <a:r>
              <a:rPr lang="zh-CN" altLang="en-US" dirty="0">
                <a:solidFill>
                  <a:srgbClr val="295AA6"/>
                </a:solidFill>
              </a:rPr>
              <a:t>）对工作表中数据内容按主要关键字为“金额”，“升序”和次要关键字“小组”，“降序”进行排序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（</a:t>
            </a:r>
            <a:r>
              <a:rPr lang="en-US" altLang="zh-CN" dirty="0">
                <a:solidFill>
                  <a:srgbClr val="295AA6"/>
                </a:solidFill>
              </a:rPr>
              <a:t>6</a:t>
            </a:r>
            <a:r>
              <a:rPr lang="zh-CN" altLang="en-US" dirty="0">
                <a:solidFill>
                  <a:srgbClr val="295AA6"/>
                </a:solidFill>
              </a:rPr>
              <a:t>）添加页眉“宇德公司小组统计表”，页脚“</a:t>
            </a:r>
            <a:r>
              <a:rPr lang="en-US" altLang="zh-CN" dirty="0">
                <a:solidFill>
                  <a:srgbClr val="295AA6"/>
                </a:solidFill>
              </a:rPr>
              <a:t>2015</a:t>
            </a:r>
            <a:r>
              <a:rPr lang="zh-CN" altLang="en-US" dirty="0">
                <a:solidFill>
                  <a:srgbClr val="295AA6"/>
                </a:solidFill>
              </a:rPr>
              <a:t>年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月制表”；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（</a:t>
            </a:r>
            <a:r>
              <a:rPr lang="en-US" altLang="zh-CN" dirty="0">
                <a:solidFill>
                  <a:srgbClr val="295AA6"/>
                </a:solidFill>
              </a:rPr>
              <a:t>7</a:t>
            </a:r>
            <a:r>
              <a:rPr lang="zh-CN" altLang="en-US" dirty="0">
                <a:solidFill>
                  <a:srgbClr val="295AA6"/>
                </a:solidFill>
              </a:rPr>
              <a:t>）将工作表分两页打印，第一页</a:t>
            </a:r>
            <a:r>
              <a:rPr lang="en-US" altLang="zh-CN" dirty="0">
                <a:solidFill>
                  <a:srgbClr val="295AA6"/>
                </a:solidFill>
              </a:rPr>
              <a:t>1-6</a:t>
            </a:r>
            <a:r>
              <a:rPr lang="zh-CN" altLang="en-US" dirty="0">
                <a:solidFill>
                  <a:srgbClr val="295AA6"/>
                </a:solidFill>
              </a:rPr>
              <a:t>行，第二页</a:t>
            </a:r>
            <a:r>
              <a:rPr lang="en-US" altLang="zh-CN" dirty="0">
                <a:solidFill>
                  <a:srgbClr val="295AA6"/>
                </a:solidFill>
              </a:rPr>
              <a:t>7-13</a:t>
            </a:r>
            <a:r>
              <a:rPr lang="zh-CN" altLang="en-US" dirty="0">
                <a:solidFill>
                  <a:srgbClr val="295AA6"/>
                </a:solidFill>
              </a:rPr>
              <a:t>行。每页均有标题“宇德公司销售清单”。</a:t>
            </a:r>
          </a:p>
          <a:p>
            <a:endParaRPr lang="zh-CN" altLang="en-US" dirty="0">
              <a:solidFill>
                <a:srgbClr val="295AA6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2.5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页面设置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销售表设置与打印</a:t>
            </a:r>
          </a:p>
        </p:txBody>
      </p:sp>
    </p:spTree>
    <p:extLst>
      <p:ext uri="{BB962C8B-B14F-4D97-AF65-F5344CB8AC3E}">
        <p14:creationId xmlns:p14="http://schemas.microsoft.com/office/powerpoint/2010/main" val="668984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827584" y="3867894"/>
            <a:ext cx="7560840" cy="702078"/>
          </a:xfrm>
        </p:spPr>
        <p:txBody>
          <a:bodyPr>
            <a:normAutofit fontScale="90000"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</a:rPr>
              <a:t>谢谢观看！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93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2.5  </a:t>
            </a: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页面设置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销售表设置与打印</a:t>
            </a:r>
          </a:p>
        </p:txBody>
      </p:sp>
      <p:sp>
        <p:nvSpPr>
          <p:cNvPr id="2" name="矩形 1"/>
          <p:cNvSpPr/>
          <p:nvPr/>
        </p:nvSpPr>
        <p:spPr>
          <a:xfrm>
            <a:off x="246584" y="699542"/>
            <a:ext cx="8429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>
                <a:solidFill>
                  <a:srgbClr val="295AA6"/>
                </a:solidFill>
              </a:rPr>
              <a:t>【任务描述】</a:t>
            </a:r>
            <a:endParaRPr lang="zh-CN" altLang="zh-CN" dirty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重庆</a:t>
            </a:r>
            <a:r>
              <a:rPr lang="zh-CN" altLang="en-US" dirty="0">
                <a:solidFill>
                  <a:srgbClr val="295AA6"/>
                </a:solidFill>
              </a:rPr>
              <a:t>民利超市制作了</a:t>
            </a:r>
            <a:r>
              <a:rPr lang="en-US" altLang="zh-CN" dirty="0">
                <a:solidFill>
                  <a:srgbClr val="295AA6"/>
                </a:solidFill>
              </a:rPr>
              <a:t>2015</a:t>
            </a:r>
            <a:r>
              <a:rPr lang="zh-CN" altLang="en-US" dirty="0">
                <a:solidFill>
                  <a:srgbClr val="295AA6"/>
                </a:solidFill>
              </a:rPr>
              <a:t>年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月份销售表，在完成了金额的统计工作后，需要打印该销售表，内容和格式如</a:t>
            </a:r>
            <a:r>
              <a:rPr lang="zh-CN" altLang="en-US" dirty="0" smtClean="0">
                <a:solidFill>
                  <a:srgbClr val="295AA6"/>
                </a:solidFill>
              </a:rPr>
              <a:t>图所</a:t>
            </a:r>
            <a:r>
              <a:rPr lang="zh-CN" altLang="en-US" dirty="0">
                <a:solidFill>
                  <a:srgbClr val="295AA6"/>
                </a:solidFill>
              </a:rPr>
              <a:t>示。：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en-US" altLang="zh-CN" dirty="0">
                <a:solidFill>
                  <a:srgbClr val="295AA6"/>
                </a:solidFill>
              </a:rPr>
              <a:t> </a:t>
            </a:r>
            <a:r>
              <a:rPr lang="en-US" altLang="zh-CN" dirty="0" smtClean="0">
                <a:solidFill>
                  <a:srgbClr val="295AA6"/>
                </a:solidFill>
              </a:rPr>
              <a:t>       </a:t>
            </a:r>
            <a:endParaRPr lang="zh-CN" altLang="zh-CN" dirty="0">
              <a:solidFill>
                <a:srgbClr val="295AA6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6898" y="4227934"/>
            <a:ext cx="83995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本</a:t>
            </a:r>
            <a:r>
              <a:rPr lang="zh-CN" altLang="en-US" dirty="0">
                <a:solidFill>
                  <a:srgbClr val="295AA6"/>
                </a:solidFill>
              </a:rPr>
              <a:t>次任务需熟悉</a:t>
            </a:r>
            <a:r>
              <a:rPr lang="en-US" altLang="zh-CN" dirty="0">
                <a:solidFill>
                  <a:srgbClr val="295AA6"/>
                </a:solidFill>
              </a:rPr>
              <a:t>Excel</a:t>
            </a:r>
            <a:r>
              <a:rPr lang="zh-CN" altLang="en-US" dirty="0">
                <a:solidFill>
                  <a:srgbClr val="295AA6"/>
                </a:solidFill>
              </a:rPr>
              <a:t>页面设置的方式，能打印相关工作表。 </a:t>
            </a:r>
          </a:p>
        </p:txBody>
      </p:sp>
      <p:pic>
        <p:nvPicPr>
          <p:cNvPr id="6" name="图片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95736" y="1635022"/>
            <a:ext cx="3096344" cy="259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684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7504" y="555526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95AA6"/>
                </a:solidFill>
              </a:rPr>
              <a:t>【相关知识】</a:t>
            </a:r>
          </a:p>
        </p:txBody>
      </p:sp>
      <p:sp>
        <p:nvSpPr>
          <p:cNvPr id="6" name="矩形 5"/>
          <p:cNvSpPr/>
          <p:nvPr/>
        </p:nvSpPr>
        <p:spPr>
          <a:xfrm>
            <a:off x="251520" y="941275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295AA6"/>
                </a:solidFill>
              </a:rPr>
              <a:t>一、打印页面</a:t>
            </a:r>
          </a:p>
        </p:txBody>
      </p:sp>
      <p:sp>
        <p:nvSpPr>
          <p:cNvPr id="9" name="矩形 8"/>
          <p:cNvSpPr/>
          <p:nvPr/>
        </p:nvSpPr>
        <p:spPr>
          <a:xfrm>
            <a:off x="251520" y="1491630"/>
            <a:ext cx="86409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295AA6"/>
                </a:solidFill>
              </a:rPr>
              <a:t>         1</a:t>
            </a:r>
            <a:r>
              <a:rPr lang="en-US" altLang="zh-CN" dirty="0">
                <a:solidFill>
                  <a:srgbClr val="295AA6"/>
                </a:solidFill>
              </a:rPr>
              <a:t>.“</a:t>
            </a:r>
            <a:r>
              <a:rPr lang="zh-CN" altLang="en-US" dirty="0">
                <a:solidFill>
                  <a:srgbClr val="295AA6"/>
                </a:solidFill>
              </a:rPr>
              <a:t>页面设置”组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在</a:t>
            </a:r>
            <a:r>
              <a:rPr lang="zh-CN" altLang="en-US" dirty="0">
                <a:solidFill>
                  <a:srgbClr val="295AA6"/>
                </a:solidFill>
              </a:rPr>
              <a:t>打印工作表之前，一般要对工作表进行适合的页面设置，以达到最佳的打印效果。在对工作表进行页面设置时，可以使用“页面设置”组中提供的“页边距”、“纸张方向”、“纸张大小”、“打印区域”、“分隔符”、“背景”、“打印标题”命令，“页面设置”组在“页面布局”选项卡</a:t>
            </a:r>
            <a:r>
              <a:rPr lang="zh-CN" altLang="en-US" dirty="0" smtClean="0">
                <a:solidFill>
                  <a:srgbClr val="295AA6"/>
                </a:solidFill>
              </a:rPr>
              <a:t>中，如图所示。</a:t>
            </a:r>
            <a:endParaRPr lang="zh-CN" altLang="en-US" dirty="0">
              <a:solidFill>
                <a:srgbClr val="295AA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2.5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页面设置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销售表设置与打印</a:t>
            </a:r>
          </a:p>
        </p:txBody>
      </p:sp>
      <p:pic>
        <p:nvPicPr>
          <p:cNvPr id="7" name="图片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55776" y="3507854"/>
            <a:ext cx="3324225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241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7504" y="555526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95AA6"/>
                </a:solidFill>
              </a:rPr>
              <a:t>【相关知识】</a:t>
            </a:r>
          </a:p>
        </p:txBody>
      </p:sp>
      <p:sp>
        <p:nvSpPr>
          <p:cNvPr id="9" name="矩形 8"/>
          <p:cNvSpPr/>
          <p:nvPr/>
        </p:nvSpPr>
        <p:spPr>
          <a:xfrm>
            <a:off x="266965" y="1168464"/>
            <a:ext cx="86409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295AA6"/>
                </a:solidFill>
              </a:rPr>
              <a:t>         </a:t>
            </a:r>
            <a:r>
              <a:rPr lang="zh-CN" altLang="en-US" dirty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）页边距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  页边距</a:t>
            </a:r>
            <a:r>
              <a:rPr lang="zh-CN" altLang="en-US" dirty="0">
                <a:solidFill>
                  <a:srgbClr val="295AA6"/>
                </a:solidFill>
              </a:rPr>
              <a:t>是指工作表与打印纸张边沿之间的空白距离</a:t>
            </a:r>
            <a:r>
              <a:rPr lang="zh-CN" altLang="en-US" dirty="0" smtClean="0">
                <a:solidFill>
                  <a:srgbClr val="295AA6"/>
                </a:solidFill>
              </a:rPr>
              <a:t>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 点击</a:t>
            </a:r>
            <a:r>
              <a:rPr lang="zh-CN" altLang="en-US" dirty="0">
                <a:solidFill>
                  <a:srgbClr val="295AA6"/>
                </a:solidFill>
              </a:rPr>
              <a:t>“页面布局”选项卡中“页面设置”组中的“页边距”命令，系统提供了“普通”、“宽”、“窄”三种预定义选项，</a:t>
            </a:r>
            <a:r>
              <a:rPr lang="zh-CN" altLang="en-US" dirty="0" smtClean="0">
                <a:solidFill>
                  <a:srgbClr val="295AA6"/>
                </a:solidFill>
              </a:rPr>
              <a:t>如左图所</a:t>
            </a:r>
            <a:r>
              <a:rPr lang="zh-CN" altLang="en-US" dirty="0">
                <a:solidFill>
                  <a:srgbClr val="295AA6"/>
                </a:solidFill>
              </a:rPr>
              <a:t>示，如需自定义页边距，点击“自定义边距”，在弹出的“页面设置”对话框中进行“上”、“下”、“左”、“右”边距、页眉，页脚、居中方式的设置，</a:t>
            </a:r>
            <a:r>
              <a:rPr lang="zh-CN" altLang="en-US" dirty="0" smtClean="0">
                <a:solidFill>
                  <a:srgbClr val="295AA6"/>
                </a:solidFill>
              </a:rPr>
              <a:t>如右图所</a:t>
            </a:r>
            <a:r>
              <a:rPr lang="zh-CN" altLang="en-US" dirty="0">
                <a:solidFill>
                  <a:srgbClr val="295AA6"/>
                </a:solidFill>
              </a:rPr>
              <a:t>示。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2.5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页面设置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销售表设置与打印</a:t>
            </a:r>
          </a:p>
        </p:txBody>
      </p:sp>
      <p:pic>
        <p:nvPicPr>
          <p:cNvPr id="8" name="图片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27663" y="2991014"/>
            <a:ext cx="1116145" cy="2029900"/>
          </a:xfrm>
          <a:prstGeom prst="rect">
            <a:avLst/>
          </a:prstGeom>
        </p:spPr>
      </p:pic>
      <p:grpSp>
        <p:nvGrpSpPr>
          <p:cNvPr id="11" name="组合 10"/>
          <p:cNvGrpSpPr>
            <a:grpSpLocks/>
          </p:cNvGrpSpPr>
          <p:nvPr/>
        </p:nvGrpSpPr>
        <p:grpSpPr>
          <a:xfrm>
            <a:off x="5224456" y="2946983"/>
            <a:ext cx="1939831" cy="2196517"/>
            <a:chOff x="0" y="0"/>
            <a:chExt cx="3048000" cy="306705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3048000" cy="3067050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1676400" y="2543175"/>
              <a:ext cx="600075" cy="180975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02393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7504" y="555526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95AA6"/>
                </a:solidFill>
              </a:rPr>
              <a:t>【相关知识】</a:t>
            </a:r>
          </a:p>
        </p:txBody>
      </p:sp>
      <p:sp>
        <p:nvSpPr>
          <p:cNvPr id="9" name="矩形 8"/>
          <p:cNvSpPr/>
          <p:nvPr/>
        </p:nvSpPr>
        <p:spPr>
          <a:xfrm>
            <a:off x="266965" y="1168464"/>
            <a:ext cx="86409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295AA6"/>
                </a:solidFill>
              </a:rPr>
              <a:t>         </a:t>
            </a:r>
            <a:r>
              <a:rPr lang="zh-CN" altLang="en-US" dirty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）页边距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设置</a:t>
            </a:r>
            <a:r>
              <a:rPr lang="zh-CN" altLang="en-US" dirty="0">
                <a:solidFill>
                  <a:srgbClr val="295AA6"/>
                </a:solidFill>
              </a:rPr>
              <a:t>完成后，点击“页面设置”对话框中的“打印预览”</a:t>
            </a:r>
            <a:r>
              <a:rPr lang="zh-CN" altLang="en-US" dirty="0" smtClean="0">
                <a:solidFill>
                  <a:srgbClr val="295AA6"/>
                </a:solidFill>
              </a:rPr>
              <a:t>按钮可</a:t>
            </a:r>
            <a:r>
              <a:rPr lang="zh-CN" altLang="en-US" dirty="0">
                <a:solidFill>
                  <a:srgbClr val="295AA6"/>
                </a:solidFill>
              </a:rPr>
              <a:t>查看设置后的打印效果，也可以点击“文件”选项卡，选择“打印”查看，如</a:t>
            </a:r>
            <a:r>
              <a:rPr lang="zh-CN" altLang="en-US" dirty="0" smtClean="0">
                <a:solidFill>
                  <a:srgbClr val="295AA6"/>
                </a:solidFill>
              </a:rPr>
              <a:t>图所</a:t>
            </a:r>
            <a:r>
              <a:rPr lang="zh-CN" altLang="en-US" dirty="0">
                <a:solidFill>
                  <a:srgbClr val="295AA6"/>
                </a:solidFill>
              </a:rPr>
              <a:t>示</a:t>
            </a:r>
            <a:r>
              <a:rPr lang="zh-CN" altLang="en-US" dirty="0" smtClean="0">
                <a:solidFill>
                  <a:srgbClr val="295AA6"/>
                </a:solidFill>
              </a:rPr>
              <a:t>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可以</a:t>
            </a:r>
            <a:r>
              <a:rPr lang="zh-CN" altLang="en-US" dirty="0">
                <a:solidFill>
                  <a:srgbClr val="295AA6"/>
                </a:solidFill>
              </a:rPr>
              <a:t>在“打印预览”界面设置页边距</a:t>
            </a:r>
            <a:r>
              <a:rPr lang="zh-CN" altLang="en-US" dirty="0" smtClean="0">
                <a:solidFill>
                  <a:srgbClr val="295AA6"/>
                </a:solidFill>
              </a:rPr>
              <a:t>，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方法</a:t>
            </a:r>
            <a:r>
              <a:rPr lang="zh-CN" altLang="en-US" dirty="0">
                <a:solidFill>
                  <a:srgbClr val="295AA6"/>
                </a:solidFill>
              </a:rPr>
              <a:t>是点击“显示边距”按钮（再次</a:t>
            </a:r>
            <a:r>
              <a:rPr lang="zh-CN" altLang="en-US" dirty="0" smtClean="0">
                <a:solidFill>
                  <a:srgbClr val="295AA6"/>
                </a:solidFill>
              </a:rPr>
              <a:t>点击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隐藏</a:t>
            </a:r>
            <a:r>
              <a:rPr lang="zh-CN" altLang="en-US" dirty="0">
                <a:solidFill>
                  <a:srgbClr val="295AA6"/>
                </a:solidFill>
              </a:rPr>
              <a:t>边距），</a:t>
            </a:r>
            <a:r>
              <a:rPr lang="zh-CN" altLang="en-US" dirty="0" smtClean="0">
                <a:solidFill>
                  <a:srgbClr val="295AA6"/>
                </a:solidFill>
              </a:rPr>
              <a:t>图中</a:t>
            </a:r>
            <a:r>
              <a:rPr lang="zh-CN" altLang="en-US" dirty="0">
                <a:solidFill>
                  <a:srgbClr val="295AA6"/>
                </a:solidFill>
              </a:rPr>
              <a:t>红框部分，然后将</a:t>
            </a:r>
            <a:r>
              <a:rPr lang="zh-CN" altLang="en-US" dirty="0" smtClean="0">
                <a:solidFill>
                  <a:srgbClr val="295AA6"/>
                </a:solidFill>
              </a:rPr>
              <a:t>鼠标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指</a:t>
            </a:r>
            <a:r>
              <a:rPr lang="zh-CN" altLang="en-US" dirty="0">
                <a:solidFill>
                  <a:srgbClr val="295AA6"/>
                </a:solidFill>
              </a:rPr>
              <a:t>上出现的黑色边距控制点，拖动进行</a:t>
            </a:r>
            <a:r>
              <a:rPr lang="zh-CN" altLang="en-US" dirty="0" smtClean="0">
                <a:solidFill>
                  <a:srgbClr val="295AA6"/>
                </a:solidFill>
              </a:rPr>
              <a:t>设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置</a:t>
            </a:r>
            <a:r>
              <a:rPr lang="zh-CN" altLang="en-US" dirty="0">
                <a:solidFill>
                  <a:srgbClr val="295AA6"/>
                </a:solidFill>
              </a:rPr>
              <a:t>。或者点击“页面设置”，</a:t>
            </a:r>
            <a:r>
              <a:rPr lang="zh-CN" altLang="en-US" dirty="0" smtClean="0">
                <a:solidFill>
                  <a:srgbClr val="295AA6"/>
                </a:solidFill>
              </a:rPr>
              <a:t>图中</a:t>
            </a:r>
            <a:r>
              <a:rPr lang="zh-CN" altLang="en-US" dirty="0">
                <a:solidFill>
                  <a:srgbClr val="295AA6"/>
                </a:solidFill>
              </a:rPr>
              <a:t>椭圆</a:t>
            </a:r>
            <a:r>
              <a:rPr lang="zh-CN" altLang="en-US" dirty="0" smtClean="0">
                <a:solidFill>
                  <a:srgbClr val="295AA6"/>
                </a:solidFill>
              </a:rPr>
              <a:t>部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分</a:t>
            </a:r>
            <a:r>
              <a:rPr lang="zh-CN" altLang="en-US" dirty="0">
                <a:solidFill>
                  <a:srgbClr val="295AA6"/>
                </a:solidFill>
              </a:rPr>
              <a:t>，在弹出的“页面设置”对话框中</a:t>
            </a:r>
            <a:r>
              <a:rPr lang="zh-CN" altLang="en-US" dirty="0" smtClean="0">
                <a:solidFill>
                  <a:srgbClr val="295AA6"/>
                </a:solidFill>
              </a:rPr>
              <a:t>进行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设置</a:t>
            </a:r>
            <a:r>
              <a:rPr lang="zh-CN" altLang="en-US" dirty="0">
                <a:solidFill>
                  <a:srgbClr val="295AA6"/>
                </a:solidFill>
              </a:rPr>
              <a:t>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2.5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页面设置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销售表设置与打印</a:t>
            </a:r>
          </a:p>
        </p:txBody>
      </p:sp>
      <p:grpSp>
        <p:nvGrpSpPr>
          <p:cNvPr id="14" name="组合 13"/>
          <p:cNvGrpSpPr>
            <a:grpSpLocks noChangeAspect="1"/>
          </p:cNvGrpSpPr>
          <p:nvPr/>
        </p:nvGrpSpPr>
        <p:grpSpPr>
          <a:xfrm>
            <a:off x="4587445" y="2139702"/>
            <a:ext cx="3952240" cy="2731770"/>
            <a:chOff x="0" y="0"/>
            <a:chExt cx="5276850" cy="364807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5276850" cy="3648075"/>
            </a:xfrm>
            <a:prstGeom prst="rect">
              <a:avLst/>
            </a:prstGeom>
          </p:spPr>
        </p:pic>
        <p:sp>
          <p:nvSpPr>
            <p:cNvPr id="16" name="椭圆 15"/>
            <p:cNvSpPr/>
            <p:nvPr/>
          </p:nvSpPr>
          <p:spPr>
            <a:xfrm>
              <a:off x="1724025" y="3314700"/>
              <a:ext cx="352425" cy="17145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5038725" y="3486150"/>
              <a:ext cx="85725" cy="142875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05658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7504" y="555526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95AA6"/>
                </a:solidFill>
              </a:rPr>
              <a:t>【相关知识】</a:t>
            </a:r>
          </a:p>
        </p:txBody>
      </p:sp>
      <p:sp>
        <p:nvSpPr>
          <p:cNvPr id="9" name="矩形 8"/>
          <p:cNvSpPr/>
          <p:nvPr/>
        </p:nvSpPr>
        <p:spPr>
          <a:xfrm>
            <a:off x="266965" y="1168464"/>
            <a:ext cx="86409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295AA6"/>
                </a:solidFill>
              </a:rPr>
              <a:t>         </a:t>
            </a:r>
            <a:r>
              <a:rPr lang="zh-CN" altLang="en-US" dirty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）纸张方向</a:t>
            </a:r>
          </a:p>
          <a:p>
            <a:r>
              <a:rPr lang="en-US" altLang="zh-CN" dirty="0" smtClean="0">
                <a:solidFill>
                  <a:srgbClr val="295AA6"/>
                </a:solidFill>
              </a:rPr>
              <a:t>         Excel</a:t>
            </a:r>
            <a:r>
              <a:rPr lang="zh-CN" altLang="en-US" dirty="0">
                <a:solidFill>
                  <a:srgbClr val="295AA6"/>
                </a:solidFill>
              </a:rPr>
              <a:t>默认的打印方向是纵向打印</a:t>
            </a:r>
            <a:r>
              <a:rPr lang="zh-CN" altLang="en-US" dirty="0" smtClean="0">
                <a:solidFill>
                  <a:srgbClr val="295AA6"/>
                </a:solidFill>
              </a:rPr>
              <a:t>，如</a:t>
            </a:r>
            <a:r>
              <a:rPr lang="zh-CN" altLang="en-US" dirty="0">
                <a:solidFill>
                  <a:srgbClr val="295AA6"/>
                </a:solidFill>
              </a:rPr>
              <a:t>希望设置打印方向是横向打印，点击“页面布局”选项卡中“页面设置”组中的“纸张方向”命令，选择“横向”，如</a:t>
            </a:r>
            <a:r>
              <a:rPr lang="zh-CN" altLang="en-US" dirty="0" smtClean="0">
                <a:solidFill>
                  <a:srgbClr val="295AA6"/>
                </a:solidFill>
              </a:rPr>
              <a:t>图所</a:t>
            </a:r>
            <a:r>
              <a:rPr lang="zh-CN" altLang="en-US" dirty="0">
                <a:solidFill>
                  <a:srgbClr val="295AA6"/>
                </a:solidFill>
              </a:rPr>
              <a:t>示，或者在“打印预览”界面中选择</a:t>
            </a:r>
            <a:r>
              <a:rPr lang="zh-CN" altLang="en-US" dirty="0" smtClean="0">
                <a:solidFill>
                  <a:srgbClr val="295AA6"/>
                </a:solidFill>
              </a:rPr>
              <a:t>“横向” 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endParaRPr lang="zh-CN" altLang="en-US" dirty="0">
              <a:solidFill>
                <a:srgbClr val="295AA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2.5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页面设置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销售表设置与打印</a:t>
            </a:r>
          </a:p>
        </p:txBody>
      </p:sp>
      <p:pic>
        <p:nvPicPr>
          <p:cNvPr id="11" name="图片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707904" y="2859782"/>
            <a:ext cx="1381125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447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7504" y="555526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95AA6"/>
                </a:solidFill>
              </a:rPr>
              <a:t>【相关知识】</a:t>
            </a:r>
          </a:p>
        </p:txBody>
      </p:sp>
      <p:sp>
        <p:nvSpPr>
          <p:cNvPr id="9" name="矩形 8"/>
          <p:cNvSpPr/>
          <p:nvPr/>
        </p:nvSpPr>
        <p:spPr>
          <a:xfrm>
            <a:off x="266965" y="1168464"/>
            <a:ext cx="86409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295AA6"/>
                </a:solidFill>
              </a:rPr>
              <a:t>         </a:t>
            </a:r>
            <a:r>
              <a:rPr lang="zh-CN" altLang="en-US" dirty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3</a:t>
            </a:r>
            <a:r>
              <a:rPr lang="zh-CN" altLang="en-US" dirty="0">
                <a:solidFill>
                  <a:srgbClr val="295AA6"/>
                </a:solidFill>
              </a:rPr>
              <a:t>）纸张大小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在</a:t>
            </a:r>
            <a:r>
              <a:rPr lang="zh-CN" altLang="en-US" dirty="0">
                <a:solidFill>
                  <a:srgbClr val="295AA6"/>
                </a:solidFill>
              </a:rPr>
              <a:t>打印工作表之前，可以根据需要设置纸张的大小，点击“页面布局”选项卡中“页面设置”组中的“纸张大小”命令，</a:t>
            </a:r>
            <a:r>
              <a:rPr lang="zh-CN" altLang="en-US" dirty="0" smtClean="0">
                <a:solidFill>
                  <a:srgbClr val="295AA6"/>
                </a:solidFill>
              </a:rPr>
              <a:t>如左图所</a:t>
            </a:r>
            <a:r>
              <a:rPr lang="zh-CN" altLang="en-US" dirty="0">
                <a:solidFill>
                  <a:srgbClr val="295AA6"/>
                </a:solidFill>
              </a:rPr>
              <a:t>示，选择需要的纸张大小，或者点击“其他纸张大小”，在弹出的“页面设置”对话框中的“页面”选项卡中“纸张大小”中设置纸张大小，</a:t>
            </a:r>
            <a:r>
              <a:rPr lang="zh-CN" altLang="en-US" dirty="0" smtClean="0">
                <a:solidFill>
                  <a:srgbClr val="295AA6"/>
                </a:solidFill>
              </a:rPr>
              <a:t>如右图所</a:t>
            </a:r>
            <a:r>
              <a:rPr lang="zh-CN" altLang="en-US" dirty="0">
                <a:solidFill>
                  <a:srgbClr val="295AA6"/>
                </a:solidFill>
              </a:rPr>
              <a:t>示。</a:t>
            </a:r>
          </a:p>
          <a:p>
            <a:endParaRPr lang="zh-CN" altLang="en-US" dirty="0">
              <a:solidFill>
                <a:srgbClr val="295AA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2.5 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页面设置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销售表设置与打印</a:t>
            </a:r>
          </a:p>
        </p:txBody>
      </p:sp>
      <p:pic>
        <p:nvPicPr>
          <p:cNvPr id="6" name="图片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35696" y="2648962"/>
            <a:ext cx="648072" cy="2371060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499992" y="2660898"/>
            <a:ext cx="2376264" cy="2359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90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r">
          <a:spcBef>
            <a:spcPct val="0"/>
          </a:spcBef>
          <a:defRPr sz="2400" dirty="0">
            <a:solidFill>
              <a:schemeClr val="bg1"/>
            </a:solidFill>
            <a:latin typeface="+mj-lt"/>
            <a:ea typeface="微软雅黑" pitchFamily="34" charset="-122"/>
            <a:cs typeface="+mj-cs"/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798</TotalTime>
  <Words>3877</Words>
  <Application>Microsoft Office PowerPoint</Application>
  <PresentationFormat>全屏显示(16:9)</PresentationFormat>
  <Paragraphs>230</Paragraphs>
  <Slides>35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Office 主题​​</vt:lpstr>
      <vt:lpstr>办公自动化2010项目化教程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谢谢观看！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Lenovo User</cp:lastModifiedBy>
  <cp:revision>103</cp:revision>
  <dcterms:created xsi:type="dcterms:W3CDTF">2012-12-10T14:51:58Z</dcterms:created>
  <dcterms:modified xsi:type="dcterms:W3CDTF">2015-09-28T05:55:28Z</dcterms:modified>
</cp:coreProperties>
</file>