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0">
  <p:sldMasterIdLst>
    <p:sldMasterId id="2147483651" r:id="rId1"/>
    <p:sldMasterId id="2147483652" r:id="rId2"/>
  </p:sldMasterIdLst>
  <p:notesMasterIdLst>
    <p:notesMasterId r:id="rId84"/>
  </p:notesMasterIdLst>
  <p:sldIdLst>
    <p:sldId id="2611" r:id="rId3"/>
    <p:sldId id="2602" r:id="rId4"/>
    <p:sldId id="1230" r:id="rId5"/>
    <p:sldId id="2594" r:id="rId6"/>
    <p:sldId id="1579" r:id="rId7"/>
    <p:sldId id="2603" r:id="rId8"/>
    <p:sldId id="2604" r:id="rId9"/>
    <p:sldId id="2605" r:id="rId10"/>
    <p:sldId id="2606" r:id="rId11"/>
    <p:sldId id="2607" r:id="rId12"/>
    <p:sldId id="2608" r:id="rId13"/>
    <p:sldId id="2609" r:id="rId14"/>
    <p:sldId id="2595" r:id="rId15"/>
    <p:sldId id="2612" r:id="rId16"/>
    <p:sldId id="2613" r:id="rId17"/>
    <p:sldId id="2614" r:id="rId18"/>
    <p:sldId id="2617" r:id="rId19"/>
    <p:sldId id="2618" r:id="rId20"/>
    <p:sldId id="2620" r:id="rId21"/>
    <p:sldId id="2619" r:id="rId22"/>
    <p:sldId id="2596" r:id="rId23"/>
    <p:sldId id="2621" r:id="rId24"/>
    <p:sldId id="2623" r:id="rId25"/>
    <p:sldId id="2622" r:id="rId26"/>
    <p:sldId id="2624" r:id="rId27"/>
    <p:sldId id="2626" r:id="rId28"/>
    <p:sldId id="2625" r:id="rId29"/>
    <p:sldId id="2597" r:id="rId30"/>
    <p:sldId id="2628" r:id="rId31"/>
    <p:sldId id="2627" r:id="rId32"/>
    <p:sldId id="2632" r:id="rId33"/>
    <p:sldId id="2629" r:id="rId34"/>
    <p:sldId id="2630" r:id="rId35"/>
    <p:sldId id="2631" r:id="rId36"/>
    <p:sldId id="2633" r:id="rId37"/>
    <p:sldId id="2634" r:id="rId38"/>
    <p:sldId id="2635" r:id="rId39"/>
    <p:sldId id="2637" r:id="rId40"/>
    <p:sldId id="2638" r:id="rId41"/>
    <p:sldId id="2639" r:id="rId42"/>
    <p:sldId id="2640" r:id="rId43"/>
    <p:sldId id="2598" r:id="rId44"/>
    <p:sldId id="2641" r:id="rId45"/>
    <p:sldId id="2642" r:id="rId46"/>
    <p:sldId id="2643" r:id="rId47"/>
    <p:sldId id="2645" r:id="rId48"/>
    <p:sldId id="2644" r:id="rId49"/>
    <p:sldId id="2646" r:id="rId50"/>
    <p:sldId id="2647" r:id="rId51"/>
    <p:sldId id="2648" r:id="rId52"/>
    <p:sldId id="2649" r:id="rId53"/>
    <p:sldId id="2650" r:id="rId54"/>
    <p:sldId id="2651" r:id="rId55"/>
    <p:sldId id="2652" r:id="rId56"/>
    <p:sldId id="2653" r:id="rId57"/>
    <p:sldId id="2599" r:id="rId58"/>
    <p:sldId id="2654" r:id="rId59"/>
    <p:sldId id="2655" r:id="rId60"/>
    <p:sldId id="2656" r:id="rId61"/>
    <p:sldId id="2657" r:id="rId62"/>
    <p:sldId id="2658" r:id="rId63"/>
    <p:sldId id="2659" r:id="rId64"/>
    <p:sldId id="2660" r:id="rId65"/>
    <p:sldId id="2661" r:id="rId66"/>
    <p:sldId id="2663" r:id="rId67"/>
    <p:sldId id="2662" r:id="rId68"/>
    <p:sldId id="2664" r:id="rId69"/>
    <p:sldId id="2665" r:id="rId70"/>
    <p:sldId id="2666" r:id="rId71"/>
    <p:sldId id="2600" r:id="rId72"/>
    <p:sldId id="2668" r:id="rId73"/>
    <p:sldId id="2667" r:id="rId74"/>
    <p:sldId id="2669" r:id="rId75"/>
    <p:sldId id="2670" r:id="rId76"/>
    <p:sldId id="2671" r:id="rId77"/>
    <p:sldId id="2672" r:id="rId78"/>
    <p:sldId id="2673" r:id="rId79"/>
    <p:sldId id="2674" r:id="rId80"/>
    <p:sldId id="2601" r:id="rId81"/>
    <p:sldId id="2675" r:id="rId82"/>
    <p:sldId id="2676" r:id="rId83"/>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CCFF33"/>
    <a:srgbClr val="0000FF"/>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9.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7.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5.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1.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6.pptx"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70.xml"/><Relationship Id="rId3" Type="http://schemas.openxmlformats.org/officeDocument/2006/relationships/slide" Target="slide13.xml"/><Relationship Id="rId7" Type="http://schemas.openxmlformats.org/officeDocument/2006/relationships/slide" Target="slide56.xml"/><Relationship Id="rId2" Type="http://schemas.openxmlformats.org/officeDocument/2006/relationships/slide" Target="slide5.xml"/><Relationship Id="rId1" Type="http://schemas.openxmlformats.org/officeDocument/2006/relationships/slideLayout" Target="../slideLayouts/slideLayout18.xml"/><Relationship Id="rId6" Type="http://schemas.openxmlformats.org/officeDocument/2006/relationships/slide" Target="slide42.xml"/><Relationship Id="rId5" Type="http://schemas.openxmlformats.org/officeDocument/2006/relationships/slide" Target="slide28.xml"/><Relationship Id="rId4" Type="http://schemas.openxmlformats.org/officeDocument/2006/relationships/slide" Target="slide21.xml"/><Relationship Id="rId9" Type="http://schemas.openxmlformats.org/officeDocument/2006/relationships/slide" Target="slide79.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0.png"/><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image" Target="../media/image8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6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5" Type="http://schemas.openxmlformats.org/officeDocument/2006/relationships/image" Target="../media/image90.png"/><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7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7.xml"/><Relationship Id="rId4" Type="http://schemas.openxmlformats.org/officeDocument/2006/relationships/image" Target="../media/image10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14437"/>
            <a:ext cx="8997950" cy="101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中为</a:t>
            </a:r>
            <a:r>
              <a:rPr lang="en-US" altLang="zh-CN" sz="2100" dirty="0">
                <a:latin typeface="Arial" pitchFamily="34" charset="0"/>
                <a:ea typeface="黑体" pitchFamily="49" charset="-122"/>
              </a:rPr>
              <a:t>SmartArt</a:t>
            </a:r>
            <a:r>
              <a:rPr lang="zh-CN" altLang="en-US" sz="2100" dirty="0">
                <a:latin typeface="Arial" pitchFamily="34" charset="0"/>
                <a:ea typeface="黑体" pitchFamily="49" charset="-122"/>
              </a:rPr>
              <a:t>图形新增了一种图片布局。例如，在插入</a:t>
            </a:r>
            <a:r>
              <a:rPr lang="en-US" altLang="zh-CN" sz="2100" dirty="0">
                <a:latin typeface="Arial" pitchFamily="34" charset="0"/>
                <a:ea typeface="黑体" pitchFamily="49" charset="-122"/>
              </a:rPr>
              <a:t>SmartArt </a:t>
            </a:r>
            <a:r>
              <a:rPr lang="zh-CN" altLang="en-US" sz="2100" dirty="0">
                <a:latin typeface="Arial" pitchFamily="34" charset="0"/>
                <a:ea typeface="黑体" pitchFamily="49" charset="-122"/>
              </a:rPr>
              <a:t>图形图片布局的，添加照片和撰写说明性的文本，就可以在这种布局中使用照片阐述案例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950" y="188640"/>
            <a:ext cx="6624290"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3</a:t>
            </a:r>
            <a:r>
              <a:rPr lang="zh-CN" altLang="en-US" sz="2400" dirty="0">
                <a:latin typeface="Arial" pitchFamily="34" charset="0"/>
                <a:ea typeface="黑体" pitchFamily="49" charset="-122"/>
              </a:rPr>
              <a:t>．新增带有图片的</a:t>
            </a:r>
            <a:r>
              <a:rPr lang="en-US" altLang="zh-CN" sz="2400" dirty="0">
                <a:latin typeface="Arial" pitchFamily="34" charset="0"/>
                <a:ea typeface="黑体" pitchFamily="49" charset="-122"/>
              </a:rPr>
              <a:t>SmartArt </a:t>
            </a:r>
            <a:r>
              <a:rPr lang="zh-CN" altLang="en-US" sz="2400" dirty="0">
                <a:latin typeface="Arial" pitchFamily="34" charset="0"/>
                <a:ea typeface="黑体" pitchFamily="49" charset="-122"/>
              </a:rPr>
              <a:t>图形使图形可视化</a:t>
            </a:r>
          </a:p>
        </p:txBody>
      </p:sp>
      <p:sp>
        <p:nvSpPr>
          <p:cNvPr id="4" name="Rectangle 5"/>
          <p:cNvSpPr>
            <a:spLocks noChangeArrowheads="1"/>
          </p:cNvSpPr>
          <p:nvPr/>
        </p:nvSpPr>
        <p:spPr bwMode="auto">
          <a:xfrm>
            <a:off x="107950" y="2420889"/>
            <a:ext cx="3887986" cy="2627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Office Word 2010</a:t>
            </a:r>
            <a:r>
              <a:rPr lang="zh-CN" altLang="en-US" sz="2100" dirty="0">
                <a:latin typeface="Arial" pitchFamily="34" charset="0"/>
                <a:ea typeface="黑体" pitchFamily="49" charset="-122"/>
              </a:rPr>
              <a:t>中新增了文档“导航窗格”和“搜索“功能，让用户轻松应对长文档。例如，通过拖放各个部分，轻松重组用户的文档，也可以使用渐进式搜索功能查找内容，无需做大量复制和粘贴</a:t>
            </a:r>
            <a:r>
              <a:rPr lang="zh-CN" altLang="en-US" sz="2100" dirty="0" smtClean="0">
                <a:latin typeface="Arial" pitchFamily="34" charset="0"/>
                <a:ea typeface="黑体" pitchFamily="49" charset="-122"/>
              </a:rPr>
              <a:t>工作，</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4-7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251520" y="1628800"/>
            <a:ext cx="3744416"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4</a:t>
            </a:r>
            <a:r>
              <a:rPr lang="zh-CN" altLang="en-US" sz="2400" dirty="0">
                <a:latin typeface="Arial" pitchFamily="34" charset="0"/>
                <a:ea typeface="黑体" pitchFamily="49" charset="-122"/>
              </a:rPr>
              <a:t>．新型的导航和搜索窗格</a:t>
            </a:r>
          </a:p>
        </p:txBody>
      </p:sp>
      <p:sp>
        <p:nvSpPr>
          <p:cNvPr id="6" name="矩形 5"/>
          <p:cNvSpPr/>
          <p:nvPr/>
        </p:nvSpPr>
        <p:spPr>
          <a:xfrm>
            <a:off x="4427984" y="4523578"/>
            <a:ext cx="3888432"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4-7  </a:t>
            </a:r>
            <a:r>
              <a:rPr lang="zh-CN" altLang="en-US" dirty="0">
                <a:solidFill>
                  <a:srgbClr val="FFFFFF"/>
                </a:solidFill>
                <a:latin typeface="Arial" pitchFamily="34" charset="0"/>
                <a:ea typeface="黑体" pitchFamily="49" charset="-122"/>
              </a:rPr>
              <a:t>在“搜索”框（左）中输入关键字与搜索结果（右）</a:t>
            </a:r>
          </a:p>
        </p:txBody>
      </p:sp>
      <p:pic>
        <p:nvPicPr>
          <p:cNvPr id="7" name="图片 6"/>
          <p:cNvPicPr/>
          <p:nvPr/>
        </p:nvPicPr>
        <p:blipFill>
          <a:blip r:embed="rId2"/>
          <a:stretch>
            <a:fillRect/>
          </a:stretch>
        </p:blipFill>
        <p:spPr>
          <a:xfrm>
            <a:off x="4139952" y="1412776"/>
            <a:ext cx="4392488" cy="3100162"/>
          </a:xfrm>
          <a:prstGeom prst="rect">
            <a:avLst/>
          </a:prstGeom>
        </p:spPr>
      </p:pic>
      <p:sp>
        <p:nvSpPr>
          <p:cNvPr id="8" name="Rectangle 5"/>
          <p:cNvSpPr>
            <a:spLocks noChangeArrowheads="1"/>
          </p:cNvSpPr>
          <p:nvPr/>
        </p:nvSpPr>
        <p:spPr bwMode="auto">
          <a:xfrm>
            <a:off x="107950" y="5371475"/>
            <a:ext cx="899795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还可以在导航窗格中直接搜索需要的内容，程序会自动将其进行突出显示。例如，在图</a:t>
            </a:r>
            <a:r>
              <a:rPr lang="en-US" altLang="zh-CN" sz="2100" dirty="0">
                <a:latin typeface="Arial" pitchFamily="34" charset="0"/>
                <a:ea typeface="黑体" pitchFamily="49" charset="-122"/>
              </a:rPr>
              <a:t>4-7</a:t>
            </a:r>
            <a:r>
              <a:rPr lang="zh-CN" altLang="en-US" sz="2100" dirty="0">
                <a:latin typeface="Arial" pitchFamily="34" charset="0"/>
                <a:ea typeface="黑体" pitchFamily="49" charset="-122"/>
              </a:rPr>
              <a:t>的导航窗格左上方“搜索”框中输入“数据库”，程序会自动将搜索到的内容以突出显示的形式显示出来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20693933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14437"/>
            <a:ext cx="8997950" cy="1302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Excel 2010 </a:t>
            </a:r>
            <a:r>
              <a:rPr lang="zh-CN" altLang="en-US" sz="2100" dirty="0">
                <a:latin typeface="Arial" pitchFamily="34" charset="0"/>
                <a:ea typeface="黑体" pitchFamily="49" charset="-122"/>
              </a:rPr>
              <a:t>中新增了迷你图功能，它是工作表单元格中的一个微型图表，可提供数据的直观表示且以可视化方式汇总趋势和数据。如图</a:t>
            </a:r>
            <a:r>
              <a:rPr lang="en-US" altLang="zh-CN" sz="2100" dirty="0">
                <a:latin typeface="Arial" pitchFamily="34" charset="0"/>
                <a:ea typeface="黑体" pitchFamily="49" charset="-122"/>
              </a:rPr>
              <a:t>4-8</a:t>
            </a:r>
            <a:r>
              <a:rPr lang="zh-CN" altLang="en-US" sz="2100" dirty="0">
                <a:latin typeface="Arial" pitchFamily="34" charset="0"/>
                <a:ea typeface="黑体" pitchFamily="49" charset="-122"/>
              </a:rPr>
              <a:t>所示，显示了如何通过折线迷你图大致查看某公司</a:t>
            </a:r>
            <a:r>
              <a:rPr lang="en-US" altLang="zh-CN" sz="2100" dirty="0">
                <a:latin typeface="Arial" pitchFamily="34" charset="0"/>
                <a:ea typeface="黑体" pitchFamily="49" charset="-122"/>
              </a:rPr>
              <a:t>1~6</a:t>
            </a:r>
            <a:r>
              <a:rPr lang="zh-CN" altLang="en-US" sz="2100" dirty="0">
                <a:latin typeface="Arial" pitchFamily="34" charset="0"/>
                <a:ea typeface="黑体" pitchFamily="49" charset="-122"/>
              </a:rPr>
              <a:t>月份在某地区的销售业绩趋势</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p:txBody>
      </p:sp>
      <p:sp>
        <p:nvSpPr>
          <p:cNvPr id="3" name="Rectangle 8"/>
          <p:cNvSpPr>
            <a:spLocks noChangeArrowheads="1"/>
          </p:cNvSpPr>
          <p:nvPr/>
        </p:nvSpPr>
        <p:spPr bwMode="auto">
          <a:xfrm>
            <a:off x="107950" y="188640"/>
            <a:ext cx="741637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5</a:t>
            </a:r>
            <a:r>
              <a:rPr lang="zh-CN" altLang="en-US" sz="2400" dirty="0">
                <a:latin typeface="Arial" pitchFamily="34" charset="0"/>
                <a:ea typeface="黑体" pitchFamily="49" charset="-122"/>
              </a:rPr>
              <a:t>．</a:t>
            </a:r>
            <a:r>
              <a:rPr lang="en-US" altLang="zh-CN" sz="2400" dirty="0" err="1">
                <a:latin typeface="Arial" pitchFamily="34" charset="0"/>
                <a:ea typeface="黑体" pitchFamily="49" charset="-122"/>
              </a:rPr>
              <a:t>Exce</a:t>
            </a:r>
            <a:r>
              <a:rPr lang="zh-CN" altLang="en-US" sz="2400" dirty="0">
                <a:latin typeface="Arial" pitchFamily="34" charset="0"/>
                <a:ea typeface="黑体" pitchFamily="49" charset="-122"/>
              </a:rPr>
              <a:t>新增了一个直观形象的数据表现方式</a:t>
            </a:r>
            <a:r>
              <a:rPr lang="en-US" altLang="zh-CN" sz="2400" dirty="0">
                <a:latin typeface="Arial" pitchFamily="34" charset="0"/>
                <a:ea typeface="黑体" pitchFamily="49" charset="-122"/>
              </a:rPr>
              <a:t>—</a:t>
            </a:r>
            <a:r>
              <a:rPr lang="zh-CN" altLang="en-US" sz="2400" dirty="0">
                <a:latin typeface="Arial" pitchFamily="34" charset="0"/>
                <a:ea typeface="黑体" pitchFamily="49" charset="-122"/>
              </a:rPr>
              <a:t>迷你图</a:t>
            </a:r>
          </a:p>
        </p:txBody>
      </p:sp>
      <p:sp>
        <p:nvSpPr>
          <p:cNvPr id="4" name="Rectangle 8"/>
          <p:cNvSpPr>
            <a:spLocks noChangeArrowheads="1"/>
          </p:cNvSpPr>
          <p:nvPr/>
        </p:nvSpPr>
        <p:spPr bwMode="auto">
          <a:xfrm>
            <a:off x="107950" y="4905726"/>
            <a:ext cx="7585038" cy="44774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6</a:t>
            </a:r>
            <a:r>
              <a:rPr lang="zh-CN" altLang="en-US" sz="2400" dirty="0">
                <a:latin typeface="Arial" pitchFamily="34" charset="0"/>
                <a:ea typeface="黑体" pitchFamily="49" charset="-122"/>
              </a:rPr>
              <a:t>．</a:t>
            </a:r>
            <a:r>
              <a:rPr lang="en-US" altLang="zh-CN" sz="2400" dirty="0">
                <a:latin typeface="Arial" pitchFamily="34" charset="0"/>
                <a:ea typeface="黑体" pitchFamily="49" charset="-122"/>
              </a:rPr>
              <a:t>Excel</a:t>
            </a:r>
            <a:r>
              <a:rPr lang="zh-CN" altLang="en-US" sz="2400" dirty="0">
                <a:latin typeface="Arial" pitchFamily="34" charset="0"/>
                <a:ea typeface="黑体" pitchFamily="49" charset="-122"/>
              </a:rPr>
              <a:t>新增的切片器</a:t>
            </a:r>
            <a:r>
              <a:rPr lang="zh-CN" altLang="en-US" sz="2400" dirty="0" smtClean="0">
                <a:latin typeface="Arial" pitchFamily="34" charset="0"/>
                <a:ea typeface="黑体" pitchFamily="49" charset="-122"/>
              </a:rPr>
              <a:t>，方便</a:t>
            </a:r>
            <a:r>
              <a:rPr lang="zh-CN" altLang="en-US" sz="2400" dirty="0">
                <a:latin typeface="Arial" pitchFamily="34" charset="0"/>
                <a:ea typeface="黑体" pitchFamily="49" charset="-122"/>
              </a:rPr>
              <a:t>在数据透视表中察看数据</a:t>
            </a:r>
          </a:p>
        </p:txBody>
      </p:sp>
      <p:sp>
        <p:nvSpPr>
          <p:cNvPr id="5" name="Rectangle 5"/>
          <p:cNvSpPr>
            <a:spLocks noChangeArrowheads="1"/>
          </p:cNvSpPr>
          <p:nvPr/>
        </p:nvSpPr>
        <p:spPr bwMode="auto">
          <a:xfrm>
            <a:off x="107950" y="5373216"/>
            <a:ext cx="8997950" cy="137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“切片器”</a:t>
            </a:r>
            <a:r>
              <a:rPr lang="zh-CN" altLang="en-US" sz="2100" dirty="0">
                <a:latin typeface="Arial" pitchFamily="34" charset="0"/>
                <a:ea typeface="黑体" pitchFamily="49" charset="-122"/>
              </a:rPr>
              <a:t>是</a:t>
            </a:r>
            <a:r>
              <a:rPr lang="en-US" altLang="zh-CN" sz="2100" dirty="0">
                <a:latin typeface="Arial" pitchFamily="34" charset="0"/>
                <a:ea typeface="黑体" pitchFamily="49" charset="-122"/>
              </a:rPr>
              <a:t>Excel 2010 </a:t>
            </a:r>
            <a:r>
              <a:rPr lang="zh-CN" altLang="en-US" sz="2100" dirty="0">
                <a:latin typeface="Arial" pitchFamily="34" charset="0"/>
                <a:ea typeface="黑体" pitchFamily="49" charset="-122"/>
              </a:rPr>
              <a:t>中的新增功能，它提供了一种可视性极强的筛选方法以筛选数据透视表中的数据。一旦插入切片器，即可使用多个按钮对数据进行快速分段和筛选，仅显示所需数据。如图</a:t>
            </a:r>
            <a:r>
              <a:rPr lang="en-US" altLang="zh-CN" sz="2100" dirty="0">
                <a:latin typeface="Arial" pitchFamily="34" charset="0"/>
                <a:ea typeface="黑体" pitchFamily="49" charset="-122"/>
              </a:rPr>
              <a:t>4-9</a:t>
            </a:r>
            <a:r>
              <a:rPr lang="zh-CN" altLang="en-US" sz="2100" dirty="0">
                <a:latin typeface="Arial" pitchFamily="34" charset="0"/>
                <a:ea typeface="黑体" pitchFamily="49" charset="-122"/>
              </a:rPr>
              <a:t>所示，创建了“职称”和“姓名”两个切片器用于职工的工资发放情况。</a:t>
            </a:r>
          </a:p>
          <a:p>
            <a:pPr eaLnBrk="1" hangingPunct="1"/>
            <a:r>
              <a:rPr lang="zh-CN" altLang="en-US" sz="2100" dirty="0">
                <a:latin typeface="Arial" pitchFamily="34" charset="0"/>
                <a:ea typeface="黑体" pitchFamily="49" charset="-122"/>
              </a:rPr>
              <a:t> </a:t>
            </a:r>
          </a:p>
        </p:txBody>
      </p:sp>
      <p:sp>
        <p:nvSpPr>
          <p:cNvPr id="6" name="矩形 5"/>
          <p:cNvSpPr/>
          <p:nvPr/>
        </p:nvSpPr>
        <p:spPr>
          <a:xfrm>
            <a:off x="5148064" y="2204864"/>
            <a:ext cx="3528392"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4-8  </a:t>
            </a:r>
            <a:r>
              <a:rPr lang="zh-CN" altLang="en-US" dirty="0">
                <a:solidFill>
                  <a:srgbClr val="FFFFFF"/>
                </a:solidFill>
                <a:latin typeface="Arial" pitchFamily="34" charset="0"/>
                <a:ea typeface="黑体" pitchFamily="49" charset="-122"/>
              </a:rPr>
              <a:t>在</a:t>
            </a:r>
            <a:r>
              <a:rPr lang="en-US" altLang="zh-CN" dirty="0">
                <a:solidFill>
                  <a:srgbClr val="FFFFFF"/>
                </a:solidFill>
                <a:latin typeface="Arial" pitchFamily="34" charset="0"/>
                <a:ea typeface="黑体" pitchFamily="49" charset="-122"/>
              </a:rPr>
              <a:t>Excel</a:t>
            </a:r>
            <a:r>
              <a:rPr lang="zh-CN" altLang="en-US" dirty="0">
                <a:solidFill>
                  <a:srgbClr val="FFFFFF"/>
                </a:solidFill>
                <a:latin typeface="Arial" pitchFamily="34" charset="0"/>
                <a:ea typeface="黑体" pitchFamily="49" charset="-122"/>
              </a:rPr>
              <a:t>中使用“迷你图”</a:t>
            </a:r>
          </a:p>
        </p:txBody>
      </p:sp>
      <p:pic>
        <p:nvPicPr>
          <p:cNvPr id="7" name="图片 6"/>
          <p:cNvPicPr/>
          <p:nvPr/>
        </p:nvPicPr>
        <p:blipFill>
          <a:blip r:embed="rId2"/>
          <a:stretch>
            <a:fillRect/>
          </a:stretch>
        </p:blipFill>
        <p:spPr>
          <a:xfrm>
            <a:off x="215900" y="2053830"/>
            <a:ext cx="4679950" cy="1974850"/>
          </a:xfrm>
          <a:prstGeom prst="rect">
            <a:avLst/>
          </a:prstGeom>
        </p:spPr>
      </p:pic>
      <p:sp>
        <p:nvSpPr>
          <p:cNvPr id="8" name="矩形 7"/>
          <p:cNvSpPr/>
          <p:nvPr/>
        </p:nvSpPr>
        <p:spPr>
          <a:xfrm>
            <a:off x="755576" y="4251440"/>
            <a:ext cx="333553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4-9  </a:t>
            </a:r>
            <a:r>
              <a:rPr lang="zh-CN" altLang="en-US" dirty="0">
                <a:solidFill>
                  <a:srgbClr val="FFFFFF"/>
                </a:solidFill>
                <a:latin typeface="Arial" pitchFamily="34" charset="0"/>
                <a:ea typeface="黑体" pitchFamily="49" charset="-122"/>
              </a:rPr>
              <a:t>在</a:t>
            </a:r>
            <a:r>
              <a:rPr lang="en-US" altLang="zh-CN" dirty="0">
                <a:solidFill>
                  <a:srgbClr val="FFFFFF"/>
                </a:solidFill>
                <a:latin typeface="Arial" pitchFamily="34" charset="0"/>
                <a:ea typeface="黑体" pitchFamily="49" charset="-122"/>
              </a:rPr>
              <a:t>Excel</a:t>
            </a:r>
            <a:r>
              <a:rPr lang="zh-CN" altLang="en-US" dirty="0">
                <a:solidFill>
                  <a:srgbClr val="FFFFFF"/>
                </a:solidFill>
                <a:latin typeface="Arial" pitchFamily="34" charset="0"/>
                <a:ea typeface="黑体" pitchFamily="49" charset="-122"/>
              </a:rPr>
              <a:t>中使用“切片器”</a:t>
            </a:r>
          </a:p>
        </p:txBody>
      </p:sp>
      <p:pic>
        <p:nvPicPr>
          <p:cNvPr id="9" name="图片 8"/>
          <p:cNvPicPr/>
          <p:nvPr/>
        </p:nvPicPr>
        <p:blipFill>
          <a:blip r:embed="rId3"/>
          <a:stretch>
            <a:fillRect/>
          </a:stretch>
        </p:blipFill>
        <p:spPr>
          <a:xfrm>
            <a:off x="4283968" y="2590663"/>
            <a:ext cx="4679950" cy="2218690"/>
          </a:xfrm>
          <a:prstGeom prst="rect">
            <a:avLst/>
          </a:prstGeom>
        </p:spPr>
      </p:pic>
    </p:spTree>
    <p:extLst>
      <p:ext uri="{BB962C8B-B14F-4D97-AF65-F5344CB8AC3E}">
        <p14:creationId xmlns:p14="http://schemas.microsoft.com/office/powerpoint/2010/main" val="32083645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107950" y="116632"/>
            <a:ext cx="8640514"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7</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PowerPoint</a:t>
            </a:r>
            <a:r>
              <a:rPr lang="zh-CN" altLang="en-US" sz="2200" dirty="0">
                <a:latin typeface="Arial" pitchFamily="34" charset="0"/>
                <a:ea typeface="黑体" pitchFamily="49" charset="-122"/>
              </a:rPr>
              <a:t>新增一个视频剪裁功能，使视频的控制更加得心应手</a:t>
            </a:r>
          </a:p>
        </p:txBody>
      </p:sp>
      <p:sp>
        <p:nvSpPr>
          <p:cNvPr id="3" name="Rectangle 5"/>
          <p:cNvSpPr>
            <a:spLocks noChangeArrowheads="1"/>
          </p:cNvSpPr>
          <p:nvPr/>
        </p:nvSpPr>
        <p:spPr bwMode="auto">
          <a:xfrm>
            <a:off x="107950" y="861865"/>
            <a:ext cx="8997950" cy="1198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在</a:t>
            </a:r>
            <a:r>
              <a:rPr lang="en-US" altLang="zh-CN" sz="2100" dirty="0">
                <a:latin typeface="Arial" pitchFamily="34" charset="0"/>
                <a:ea typeface="黑体" pitchFamily="49" charset="-122"/>
              </a:rPr>
              <a:t>PowerPoint 2010</a:t>
            </a:r>
            <a:r>
              <a:rPr lang="zh-CN" altLang="en-US" sz="2100" dirty="0">
                <a:latin typeface="Arial" pitchFamily="34" charset="0"/>
                <a:ea typeface="黑体" pitchFamily="49" charset="-122"/>
              </a:rPr>
              <a:t>中，新增了一个视频剪裁功能，可以删除与演示文稿内容无关的部分，使视频更加简洁。如图</a:t>
            </a:r>
            <a:r>
              <a:rPr lang="en-US" altLang="zh-CN" sz="2100" dirty="0">
                <a:latin typeface="Arial" pitchFamily="34" charset="0"/>
                <a:ea typeface="黑体" pitchFamily="49" charset="-122"/>
              </a:rPr>
              <a:t>4-10</a:t>
            </a:r>
            <a:r>
              <a:rPr lang="zh-CN" altLang="en-US" sz="2100" dirty="0">
                <a:latin typeface="Arial" pitchFamily="34" charset="0"/>
                <a:ea typeface="黑体" pitchFamily="49" charset="-122"/>
              </a:rPr>
              <a:t>所示，在打开的“视频剪裁”对话框中，可以拖动滑块调整视频播放内容。</a:t>
            </a:r>
          </a:p>
          <a:p>
            <a:pPr eaLnBrk="1" hangingPunct="1"/>
            <a:r>
              <a:rPr lang="zh-CN" altLang="en-US" sz="2100" dirty="0">
                <a:latin typeface="Arial" pitchFamily="34" charset="0"/>
                <a:ea typeface="黑体" pitchFamily="49" charset="-122"/>
              </a:rPr>
              <a:t> </a:t>
            </a:r>
          </a:p>
        </p:txBody>
      </p:sp>
      <p:sp>
        <p:nvSpPr>
          <p:cNvPr id="4" name="Rectangle 8"/>
          <p:cNvSpPr>
            <a:spLocks noChangeArrowheads="1"/>
          </p:cNvSpPr>
          <p:nvPr/>
        </p:nvSpPr>
        <p:spPr bwMode="auto">
          <a:xfrm>
            <a:off x="107950" y="4941168"/>
            <a:ext cx="7128792"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8</a:t>
            </a:r>
            <a:r>
              <a:rPr lang="zh-CN" altLang="en-US" sz="2200" dirty="0">
                <a:latin typeface="Arial" pitchFamily="34" charset="0"/>
                <a:ea typeface="黑体" pitchFamily="49" charset="-122"/>
              </a:rPr>
              <a:t>．新增一个逻辑“节”，方便组织管理大型演示文稿</a:t>
            </a:r>
          </a:p>
        </p:txBody>
      </p:sp>
      <p:sp>
        <p:nvSpPr>
          <p:cNvPr id="5" name="Rectangle 5"/>
          <p:cNvSpPr>
            <a:spLocks noChangeArrowheads="1"/>
          </p:cNvSpPr>
          <p:nvPr/>
        </p:nvSpPr>
        <p:spPr bwMode="auto">
          <a:xfrm>
            <a:off x="107950" y="5407053"/>
            <a:ext cx="8997950" cy="133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PowerPoint 2010</a:t>
            </a:r>
            <a:r>
              <a:rPr lang="zh-CN" altLang="en-US" sz="2100" dirty="0">
                <a:latin typeface="Arial" pitchFamily="34" charset="0"/>
                <a:ea typeface="黑体" pitchFamily="49" charset="-122"/>
              </a:rPr>
              <a:t>中新增了一个逻辑“节”，将一张或多张幻灯片进行分“节”，可以与他人协作创建演示文稿。例如，每个同事可以负责准备单独一节的幻灯片。如</a:t>
            </a:r>
            <a:r>
              <a:rPr lang="zh-CN" altLang="en-US" sz="2100" dirty="0" smtClean="0">
                <a:latin typeface="Arial" pitchFamily="34" charset="0"/>
                <a:ea typeface="黑体" pitchFamily="49" charset="-122"/>
              </a:rPr>
              <a:t>图</a:t>
            </a:r>
            <a:r>
              <a:rPr lang="en-US" altLang="zh-CN" sz="2100" dirty="0" smtClean="0">
                <a:latin typeface="Arial" pitchFamily="34" charset="0"/>
                <a:ea typeface="黑体" pitchFamily="49" charset="-122"/>
              </a:rPr>
              <a:t>4-11</a:t>
            </a:r>
            <a:r>
              <a:rPr lang="zh-CN" altLang="en-US" sz="2100" dirty="0" smtClean="0">
                <a:latin typeface="Arial" pitchFamily="34" charset="0"/>
                <a:ea typeface="黑体" pitchFamily="49" charset="-122"/>
              </a:rPr>
              <a:t>所</a:t>
            </a:r>
            <a:r>
              <a:rPr lang="zh-CN" altLang="en-US" sz="2100" dirty="0">
                <a:latin typeface="Arial" pitchFamily="34" charset="0"/>
                <a:ea typeface="黑体" pitchFamily="49" charset="-122"/>
              </a:rPr>
              <a:t>示，它以逻辑节来将大型演示文稿的内容分节管理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3923928" y="1977146"/>
            <a:ext cx="5166320"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4-10  </a:t>
            </a:r>
            <a:r>
              <a:rPr lang="zh-CN" altLang="en-US" dirty="0">
                <a:solidFill>
                  <a:srgbClr val="FFFFFF"/>
                </a:solidFill>
                <a:latin typeface="Arial" pitchFamily="34" charset="0"/>
                <a:ea typeface="黑体" pitchFamily="49" charset="-122"/>
              </a:rPr>
              <a:t>在</a:t>
            </a:r>
            <a:r>
              <a:rPr lang="en-US" altLang="zh-CN" dirty="0">
                <a:solidFill>
                  <a:srgbClr val="FFFFFF"/>
                </a:solidFill>
                <a:latin typeface="Arial" pitchFamily="34" charset="0"/>
                <a:ea typeface="黑体" pitchFamily="49" charset="-122"/>
              </a:rPr>
              <a:t>PowerPoint</a:t>
            </a:r>
            <a:r>
              <a:rPr lang="zh-CN" altLang="en-US" dirty="0">
                <a:solidFill>
                  <a:srgbClr val="FFFFFF"/>
                </a:solidFill>
                <a:latin typeface="Arial" pitchFamily="34" charset="0"/>
                <a:ea typeface="黑体" pitchFamily="49" charset="-122"/>
              </a:rPr>
              <a:t>中新增的“视频剪裁”功能</a:t>
            </a:r>
          </a:p>
        </p:txBody>
      </p:sp>
      <p:pic>
        <p:nvPicPr>
          <p:cNvPr id="9" name="图片 8"/>
          <p:cNvPicPr/>
          <p:nvPr/>
        </p:nvPicPr>
        <p:blipFill>
          <a:blip r:embed="rId2"/>
          <a:stretch>
            <a:fillRect/>
          </a:stretch>
        </p:blipFill>
        <p:spPr>
          <a:xfrm>
            <a:off x="323528" y="1977146"/>
            <a:ext cx="3635375" cy="2393950"/>
          </a:xfrm>
          <a:prstGeom prst="rect">
            <a:avLst/>
          </a:prstGeom>
        </p:spPr>
      </p:pic>
      <p:pic>
        <p:nvPicPr>
          <p:cNvPr id="10" name="图片 9"/>
          <p:cNvPicPr/>
          <p:nvPr/>
        </p:nvPicPr>
        <p:blipFill>
          <a:blip r:embed="rId3"/>
          <a:stretch>
            <a:fillRect/>
          </a:stretch>
        </p:blipFill>
        <p:spPr>
          <a:xfrm>
            <a:off x="4958974" y="2564904"/>
            <a:ext cx="3635375" cy="2393950"/>
          </a:xfrm>
          <a:prstGeom prst="rect">
            <a:avLst/>
          </a:prstGeom>
        </p:spPr>
      </p:pic>
      <p:sp>
        <p:nvSpPr>
          <p:cNvPr id="11" name="矩形 10"/>
          <p:cNvSpPr/>
          <p:nvPr/>
        </p:nvSpPr>
        <p:spPr>
          <a:xfrm>
            <a:off x="126630" y="4496387"/>
            <a:ext cx="4968552" cy="369332"/>
          </a:xfrm>
          <a:prstGeom prst="rect">
            <a:avLst/>
          </a:prstGeom>
        </p:spPr>
        <p:txBody>
          <a:bodyPr wrap="square">
            <a:spAutoFit/>
          </a:bodyPr>
          <a:lstStyle/>
          <a:p>
            <a:r>
              <a:rPr lang="zh-CN" altLang="zh-CN"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4-11  </a:t>
            </a:r>
            <a:r>
              <a:rPr lang="zh-CN" altLang="zh-CN" dirty="0">
                <a:solidFill>
                  <a:srgbClr val="FFFFFF"/>
                </a:solidFill>
                <a:latin typeface="Arial" pitchFamily="34" charset="0"/>
                <a:ea typeface="黑体" pitchFamily="49" charset="-122"/>
              </a:rPr>
              <a:t>在</a:t>
            </a:r>
            <a:r>
              <a:rPr lang="en-US" altLang="zh-CN" dirty="0">
                <a:solidFill>
                  <a:srgbClr val="FFFFFF"/>
                </a:solidFill>
                <a:latin typeface="Arial" pitchFamily="34" charset="0"/>
                <a:ea typeface="黑体" pitchFamily="49" charset="-122"/>
              </a:rPr>
              <a:t>PowerPoint</a:t>
            </a:r>
            <a:r>
              <a:rPr lang="zh-CN" altLang="zh-CN" dirty="0">
                <a:solidFill>
                  <a:srgbClr val="FFFFFF"/>
                </a:solidFill>
                <a:latin typeface="Arial" pitchFamily="34" charset="0"/>
                <a:ea typeface="黑体" pitchFamily="49" charset="-122"/>
              </a:rPr>
              <a:t>中新增的逻辑“切”功能</a:t>
            </a:r>
          </a:p>
        </p:txBody>
      </p:sp>
    </p:spTree>
    <p:extLst>
      <p:ext uri="{BB962C8B-B14F-4D97-AF65-F5344CB8AC3E}">
        <p14:creationId xmlns:p14="http://schemas.microsoft.com/office/powerpoint/2010/main" val="400266112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1000"/>
                                        <p:tgtEl>
                                          <p:spTgt spid="3"/>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9246" y="3251366"/>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下面以</a:t>
            </a:r>
            <a:r>
              <a:rPr lang="en-US" altLang="zh-CN" sz="2100" dirty="0">
                <a:latin typeface="Arial" pitchFamily="34" charset="0"/>
                <a:ea typeface="黑体" pitchFamily="49" charset="-122"/>
              </a:rPr>
              <a:t>Word 2010</a:t>
            </a:r>
            <a:r>
              <a:rPr lang="zh-CN" altLang="en-US" sz="2100" dirty="0">
                <a:latin typeface="Arial" pitchFamily="34" charset="0"/>
                <a:ea typeface="黑体" pitchFamily="49" charset="-122"/>
              </a:rPr>
              <a:t>为例（其他套件的操作基本相同</a:t>
            </a:r>
            <a:r>
              <a:rPr lang="zh-CN" altLang="en-US" sz="2100" dirty="0" smtClean="0">
                <a:latin typeface="Arial" pitchFamily="34" charset="0"/>
                <a:ea typeface="黑体" pitchFamily="49" charset="-122"/>
              </a:rPr>
              <a:t>），认识</a:t>
            </a:r>
            <a:r>
              <a:rPr lang="zh-CN" altLang="en-US" sz="2100" dirty="0">
                <a:latin typeface="Arial" pitchFamily="34" charset="0"/>
                <a:ea typeface="黑体" pitchFamily="49" charset="-122"/>
              </a:rPr>
              <a:t>一下</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常用的</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等三大组件的工作界面，以便在以后的学习中更快地掌握这三个软件以及其他</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组件的操作方法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7"/>
          <p:cNvSpPr>
            <a:spLocks noChangeArrowheads="1"/>
          </p:cNvSpPr>
          <p:nvPr/>
        </p:nvSpPr>
        <p:spPr bwMode="auto">
          <a:xfrm>
            <a:off x="59246" y="2741748"/>
            <a:ext cx="6912322"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800" dirty="0">
                <a:latin typeface="Arial" pitchFamily="34" charset="0"/>
                <a:ea typeface="黑体" pitchFamily="49" charset="-122"/>
              </a:rPr>
              <a:t>4.2  </a:t>
            </a:r>
            <a:r>
              <a:rPr lang="zh-CN" altLang="en-US" sz="2800" dirty="0">
                <a:latin typeface="Arial" pitchFamily="34" charset="0"/>
                <a:ea typeface="黑体" pitchFamily="49" charset="-122"/>
              </a:rPr>
              <a:t>认识</a:t>
            </a:r>
            <a:r>
              <a:rPr lang="en-US" altLang="zh-CN" sz="2800" dirty="0">
                <a:latin typeface="Arial" pitchFamily="34" charset="0"/>
                <a:ea typeface="黑体" pitchFamily="49" charset="-122"/>
              </a:rPr>
              <a:t>Office 2010</a:t>
            </a:r>
            <a:r>
              <a:rPr lang="zh-CN" altLang="en-US" sz="2800" dirty="0">
                <a:latin typeface="Arial" pitchFamily="34" charset="0"/>
                <a:ea typeface="黑体" pitchFamily="49" charset="-122"/>
              </a:rPr>
              <a:t>的三个常用组件界面</a:t>
            </a:r>
          </a:p>
        </p:txBody>
      </p:sp>
      <p:sp>
        <p:nvSpPr>
          <p:cNvPr id="4" name="Rectangle 8"/>
          <p:cNvSpPr>
            <a:spLocks noChangeArrowheads="1"/>
          </p:cNvSpPr>
          <p:nvPr/>
        </p:nvSpPr>
        <p:spPr bwMode="auto">
          <a:xfrm>
            <a:off x="59246" y="4311896"/>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4.2.1  </a:t>
            </a:r>
            <a:r>
              <a:rPr lang="en-US" altLang="zh-CN" sz="2400" dirty="0">
                <a:latin typeface="Arial" pitchFamily="34" charset="0"/>
                <a:ea typeface="黑体" pitchFamily="49" charset="-122"/>
              </a:rPr>
              <a:t>Word</a:t>
            </a:r>
            <a:r>
              <a:rPr lang="zh-CN" altLang="en-US" sz="2400" dirty="0">
                <a:latin typeface="Arial" pitchFamily="34" charset="0"/>
                <a:ea typeface="黑体" pitchFamily="49" charset="-122"/>
              </a:rPr>
              <a:t>的启动</a:t>
            </a:r>
          </a:p>
          <a:p>
            <a:pPr eaLnBrk="1" hangingPunct="1"/>
            <a:endParaRPr lang="zh-CN" altLang="en-US" sz="2400" dirty="0">
              <a:latin typeface="Arial" pitchFamily="34" charset="0"/>
              <a:ea typeface="黑体" pitchFamily="49" charset="-122"/>
            </a:endParaRPr>
          </a:p>
        </p:txBody>
      </p:sp>
      <p:sp>
        <p:nvSpPr>
          <p:cNvPr id="5" name="Rectangle 8"/>
          <p:cNvSpPr>
            <a:spLocks noChangeArrowheads="1"/>
          </p:cNvSpPr>
          <p:nvPr/>
        </p:nvSpPr>
        <p:spPr bwMode="auto">
          <a:xfrm>
            <a:off x="59246" y="132978"/>
            <a:ext cx="7128792"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9</a:t>
            </a:r>
            <a:r>
              <a:rPr lang="zh-CN" altLang="en-US" sz="2200" dirty="0">
                <a:latin typeface="Arial" pitchFamily="34" charset="0"/>
                <a:ea typeface="黑体" pitchFamily="49" charset="-122"/>
              </a:rPr>
              <a:t>．新增一个广播幻灯片功能，更好地共享演示文稿</a:t>
            </a:r>
          </a:p>
        </p:txBody>
      </p:sp>
      <p:sp>
        <p:nvSpPr>
          <p:cNvPr id="6" name="Rectangle 5"/>
          <p:cNvSpPr>
            <a:spLocks noChangeArrowheads="1"/>
          </p:cNvSpPr>
          <p:nvPr/>
        </p:nvSpPr>
        <p:spPr bwMode="auto">
          <a:xfrm>
            <a:off x="59246" y="642596"/>
            <a:ext cx="8997950" cy="204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PowerPoint 2010 </a:t>
            </a:r>
            <a:r>
              <a:rPr lang="zh-CN" altLang="en-US" sz="2100" dirty="0">
                <a:latin typeface="Arial" pitchFamily="34" charset="0"/>
                <a:ea typeface="黑体" pitchFamily="49" charset="-122"/>
              </a:rPr>
              <a:t>中新增了广播幻灯片功能，它可以是利用</a:t>
            </a:r>
            <a:r>
              <a:rPr lang="en-US" altLang="zh-CN" sz="2100" dirty="0">
                <a:latin typeface="Arial" pitchFamily="34" charset="0"/>
                <a:ea typeface="黑体" pitchFamily="49" charset="-122"/>
              </a:rPr>
              <a:t>Windows Live </a:t>
            </a:r>
            <a:r>
              <a:rPr lang="zh-CN" altLang="en-US" sz="2100" dirty="0">
                <a:latin typeface="Arial" pitchFamily="34" charset="0"/>
                <a:ea typeface="黑体" pitchFamily="49" charset="-122"/>
              </a:rPr>
              <a:t>账户或组织的</a:t>
            </a:r>
            <a:r>
              <a:rPr lang="en-US" altLang="zh-CN" sz="2100" dirty="0">
                <a:latin typeface="Arial" pitchFamily="34" charset="0"/>
                <a:ea typeface="黑体" pitchFamily="49" charset="-122"/>
              </a:rPr>
              <a:t>SharePoint</a:t>
            </a:r>
            <a:r>
              <a:rPr lang="zh-CN" altLang="en-US" sz="2100" dirty="0">
                <a:latin typeface="Arial" pitchFamily="34" charset="0"/>
                <a:ea typeface="黑体" pitchFamily="49" charset="-122"/>
              </a:rPr>
              <a:t>网站，直接向远程观众广播幻灯片放映。在广播幻灯片放映时，观众只需要一个浏览器或一部电话即可浏览，而且还不需要</a:t>
            </a:r>
            <a:r>
              <a:rPr lang="en-US" altLang="zh-CN" sz="2100" dirty="0">
                <a:latin typeface="Arial" pitchFamily="34" charset="0"/>
                <a:ea typeface="黑体" pitchFamily="49" charset="-122"/>
              </a:rPr>
              <a:t>PowerPoint </a:t>
            </a:r>
            <a:r>
              <a:rPr lang="zh-CN" altLang="en-US" sz="2100" dirty="0">
                <a:latin typeface="Arial" pitchFamily="34" charset="0"/>
                <a:ea typeface="黑体" pitchFamily="49" charset="-122"/>
              </a:rPr>
              <a:t>或网上会议软件，如“</a:t>
            </a:r>
            <a:r>
              <a:rPr lang="en-US" altLang="zh-CN" sz="2100" dirty="0">
                <a:latin typeface="Arial" pitchFamily="34" charset="0"/>
                <a:ea typeface="黑体" pitchFamily="49" charset="-122"/>
              </a:rPr>
              <a:t>LiveMeeting”</a:t>
            </a:r>
            <a:r>
              <a:rPr lang="zh-CN" altLang="en-US" sz="2100" dirty="0">
                <a:latin typeface="Arial" pitchFamily="34" charset="0"/>
                <a:ea typeface="黑体" pitchFamily="49" charset="-122"/>
              </a:rPr>
              <a:t>。</a:t>
            </a:r>
          </a:p>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广播幻灯片时，发布者可以完全控制幻灯片的进度，观众只需要在浏览器中跟随浏览即可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5"/>
          <p:cNvSpPr>
            <a:spLocks noChangeArrowheads="1"/>
          </p:cNvSpPr>
          <p:nvPr/>
        </p:nvSpPr>
        <p:spPr bwMode="auto">
          <a:xfrm>
            <a:off x="59246" y="4821514"/>
            <a:ext cx="8997950" cy="349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启动</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的几种常用方法如下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8"/>
          <p:cNvSpPr>
            <a:spLocks noChangeArrowheads="1"/>
          </p:cNvSpPr>
          <p:nvPr/>
        </p:nvSpPr>
        <p:spPr bwMode="auto">
          <a:xfrm>
            <a:off x="59246" y="522363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．“程序”项启动</a:t>
            </a:r>
            <a:r>
              <a:rPr lang="en-US" altLang="zh-CN" sz="2200" dirty="0">
                <a:latin typeface="Arial" pitchFamily="34" charset="0"/>
                <a:ea typeface="黑体" pitchFamily="49" charset="-122"/>
              </a:rPr>
              <a:t>Word</a:t>
            </a:r>
          </a:p>
        </p:txBody>
      </p:sp>
      <p:sp>
        <p:nvSpPr>
          <p:cNvPr id="9" name="Rectangle 5"/>
          <p:cNvSpPr>
            <a:spLocks noChangeArrowheads="1"/>
          </p:cNvSpPr>
          <p:nvPr/>
        </p:nvSpPr>
        <p:spPr bwMode="auto">
          <a:xfrm>
            <a:off x="59246" y="5733257"/>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开始”按钮（或按“ ”键），弹出“开始”菜单。</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）单击“开始”→“所有程序”→“</a:t>
            </a:r>
            <a:r>
              <a:rPr lang="en-US" altLang="zh-CN" sz="2100" dirty="0">
                <a:latin typeface="Arial" pitchFamily="34" charset="0"/>
                <a:ea typeface="黑体" pitchFamily="49" charset="-122"/>
              </a:rPr>
              <a:t>Microsoft </a:t>
            </a:r>
            <a:r>
              <a:rPr lang="en-US" altLang="zh-CN" sz="2100" dirty="0" err="1">
                <a:latin typeface="Arial" pitchFamily="34" charset="0"/>
                <a:ea typeface="黑体" pitchFamily="49" charset="-122"/>
              </a:rPr>
              <a:t>Office”→“Microsoft</a:t>
            </a:r>
            <a:r>
              <a:rPr lang="en-US" altLang="zh-CN" sz="2100" dirty="0">
                <a:latin typeface="Arial" pitchFamily="34" charset="0"/>
                <a:ea typeface="黑体" pitchFamily="49" charset="-122"/>
              </a:rPr>
              <a:t> Office Word 2010”</a:t>
            </a:r>
            <a:r>
              <a:rPr lang="zh-CN" altLang="en-US" sz="2100" dirty="0">
                <a:latin typeface="Arial" pitchFamily="34" charset="0"/>
                <a:ea typeface="黑体" pitchFamily="49" charset="-122"/>
              </a:rPr>
              <a:t>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39908981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par>
                          <p:cTn id="16" fill="hold">
                            <p:stCondLst>
                              <p:cond delay="3000"/>
                            </p:stCondLst>
                            <p:childTnLst>
                              <p:par>
                                <p:cTn id="17" presetID="8"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amond(in)">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7" grpId="0" autoUpdateAnimBg="0"/>
      <p:bldP spid="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9246" y="836307"/>
            <a:ext cx="8997950" cy="72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通过已有的</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文档来启动</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，其操作方法是：在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的“我的电脑或资源管理器”中双击要打开的文档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59246" y="1634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．通过已有的文档启动</a:t>
            </a:r>
            <a:r>
              <a:rPr lang="en-US" altLang="zh-CN" sz="2200" dirty="0">
                <a:latin typeface="Arial" pitchFamily="34" charset="0"/>
                <a:ea typeface="黑体" pitchFamily="49" charset="-122"/>
              </a:rPr>
              <a:t>Word</a:t>
            </a:r>
          </a:p>
        </p:txBody>
      </p:sp>
      <p:sp>
        <p:nvSpPr>
          <p:cNvPr id="4" name="Rectangle 8"/>
          <p:cNvSpPr>
            <a:spLocks noChangeArrowheads="1"/>
          </p:cNvSpPr>
          <p:nvPr/>
        </p:nvSpPr>
        <p:spPr bwMode="auto">
          <a:xfrm>
            <a:off x="59246" y="1779795"/>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．通过快捷方式启动</a:t>
            </a:r>
            <a:r>
              <a:rPr lang="en-US" altLang="zh-CN" sz="2200" dirty="0">
                <a:latin typeface="Arial" pitchFamily="34" charset="0"/>
                <a:ea typeface="黑体" pitchFamily="49" charset="-122"/>
              </a:rPr>
              <a:t>Word</a:t>
            </a:r>
          </a:p>
        </p:txBody>
      </p:sp>
      <p:sp>
        <p:nvSpPr>
          <p:cNvPr id="5" name="Rectangle 8"/>
          <p:cNvSpPr>
            <a:spLocks noChangeArrowheads="1"/>
          </p:cNvSpPr>
          <p:nvPr/>
        </p:nvSpPr>
        <p:spPr bwMode="auto">
          <a:xfrm>
            <a:off x="59246" y="3032167"/>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4.2.2  Word</a:t>
            </a:r>
            <a:r>
              <a:rPr lang="zh-CN" altLang="en-US" sz="2400" dirty="0">
                <a:latin typeface="Arial" pitchFamily="34" charset="0"/>
                <a:ea typeface="黑体" pitchFamily="49" charset="-122"/>
              </a:rPr>
              <a:t>的</a:t>
            </a:r>
            <a:r>
              <a:rPr lang="zh-CN" altLang="en-US" sz="2400" dirty="0" smtClean="0">
                <a:latin typeface="Arial" pitchFamily="34" charset="0"/>
                <a:ea typeface="黑体" pitchFamily="49" charset="-122"/>
              </a:rPr>
              <a:t>退出</a:t>
            </a:r>
            <a:endParaRPr lang="zh-CN" altLang="en-US" sz="2400" dirty="0">
              <a:latin typeface="Arial" pitchFamily="34" charset="0"/>
              <a:ea typeface="黑体" pitchFamily="49" charset="-122"/>
            </a:endParaRPr>
          </a:p>
        </p:txBody>
      </p:sp>
      <p:sp>
        <p:nvSpPr>
          <p:cNvPr id="6" name="Rectangle 5"/>
          <p:cNvSpPr>
            <a:spLocks noChangeArrowheads="1"/>
          </p:cNvSpPr>
          <p:nvPr/>
        </p:nvSpPr>
        <p:spPr bwMode="auto">
          <a:xfrm>
            <a:off x="59246" y="3704984"/>
            <a:ext cx="8997950" cy="260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退出</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的方法有以下几种。</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）单击标题栏右上角的“关闭”按钮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或双击</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窗口标题图标“ </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）按下快捷键</a:t>
            </a:r>
            <a:r>
              <a:rPr lang="en-US" altLang="zh-CN" sz="2100" dirty="0">
                <a:latin typeface="Arial" pitchFamily="34" charset="0"/>
                <a:ea typeface="黑体" pitchFamily="49" charset="-122"/>
              </a:rPr>
              <a:t>Alt+F4</a:t>
            </a:r>
            <a:r>
              <a:rPr lang="zh-CN" altLang="en-US" sz="2100" dirty="0">
                <a:latin typeface="Arial" pitchFamily="34" charset="0"/>
                <a:ea typeface="黑体" pitchFamily="49" charset="-122"/>
              </a:rPr>
              <a:t>。</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）单击“文件”→“退出”命令。</a:t>
            </a:r>
          </a:p>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退出</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的操作环境时，如果输入或修改后的文档尚未保存，那么</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将弹出一个对话框，询问是否要保存未保存的文档，用户应作出正确选择</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5"/>
          <p:cNvSpPr>
            <a:spLocks noChangeArrowheads="1"/>
          </p:cNvSpPr>
          <p:nvPr/>
        </p:nvSpPr>
        <p:spPr bwMode="auto">
          <a:xfrm>
            <a:off x="59246" y="2452614"/>
            <a:ext cx="8997950" cy="363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桌面上为建立</a:t>
            </a:r>
            <a:r>
              <a:rPr lang="en-US" altLang="zh-CN" sz="2100" dirty="0" smtClean="0">
                <a:latin typeface="Arial" pitchFamily="34" charset="0"/>
                <a:ea typeface="黑体" pitchFamily="49" charset="-122"/>
              </a:rPr>
              <a:t>Word</a:t>
            </a:r>
            <a:r>
              <a:rPr lang="zh-CN" altLang="en-US" sz="2100" dirty="0" smtClean="0">
                <a:latin typeface="Arial" pitchFamily="34" charset="0"/>
                <a:ea typeface="黑体" pitchFamily="49" charset="-122"/>
              </a:rPr>
              <a:t>快捷</a:t>
            </a:r>
            <a:r>
              <a:rPr lang="zh-CN" altLang="en-US" sz="2100" dirty="0">
                <a:latin typeface="Arial" pitchFamily="34" charset="0"/>
                <a:ea typeface="黑体" pitchFamily="49" charset="-122"/>
              </a:rPr>
              <a:t>图标，</a:t>
            </a:r>
            <a:r>
              <a:rPr lang="zh-CN" altLang="en-US" sz="2100" dirty="0" smtClean="0">
                <a:latin typeface="Arial" pitchFamily="34" charset="0"/>
                <a:ea typeface="黑体" pitchFamily="49" charset="-122"/>
              </a:rPr>
              <a:t>双击该图标也</a:t>
            </a:r>
            <a:r>
              <a:rPr lang="zh-CN" altLang="en-US" sz="2100" dirty="0">
                <a:latin typeface="Arial" pitchFamily="34" charset="0"/>
                <a:ea typeface="黑体" pitchFamily="49" charset="-122"/>
              </a:rPr>
              <a:t>可以启动</a:t>
            </a:r>
            <a:r>
              <a:rPr lang="en-US" altLang="zh-CN" sz="2100" dirty="0">
                <a:latin typeface="Arial" pitchFamily="34" charset="0"/>
                <a:ea typeface="黑体" pitchFamily="49" charset="-122"/>
              </a:rPr>
              <a:t>Word</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8" name="图片 7"/>
          <p:cNvPicPr/>
          <p:nvPr/>
        </p:nvPicPr>
        <p:blipFill>
          <a:blip r:embed="rId2"/>
          <a:stretch>
            <a:fillRect/>
          </a:stretch>
        </p:blipFill>
        <p:spPr>
          <a:xfrm>
            <a:off x="1187624" y="4513312"/>
            <a:ext cx="152400" cy="152400"/>
          </a:xfrm>
          <a:prstGeom prst="rect">
            <a:avLst/>
          </a:prstGeom>
        </p:spPr>
      </p:pic>
      <p:pic>
        <p:nvPicPr>
          <p:cNvPr id="9" name="图片 8"/>
          <p:cNvPicPr/>
          <p:nvPr/>
        </p:nvPicPr>
        <p:blipFill>
          <a:blip r:embed="rId3"/>
          <a:stretch>
            <a:fillRect/>
          </a:stretch>
        </p:blipFill>
        <p:spPr>
          <a:xfrm>
            <a:off x="5424295" y="4149080"/>
            <a:ext cx="431800" cy="179705"/>
          </a:xfrm>
          <a:prstGeom prst="rect">
            <a:avLst/>
          </a:prstGeom>
        </p:spPr>
      </p:pic>
    </p:spTree>
    <p:extLst>
      <p:ext uri="{BB962C8B-B14F-4D97-AF65-F5344CB8AC3E}">
        <p14:creationId xmlns:p14="http://schemas.microsoft.com/office/powerpoint/2010/main" val="65071206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836712"/>
            <a:ext cx="302389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Word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启动后，用户即可看到</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应用程序窗口，系统会自动建立一个名为“文档</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的空白文档，如图</a:t>
            </a:r>
            <a:r>
              <a:rPr lang="en-US" altLang="zh-CN" sz="2100" dirty="0">
                <a:latin typeface="Arial" pitchFamily="34" charset="0"/>
                <a:ea typeface="黑体" pitchFamily="49" charset="-122"/>
              </a:rPr>
              <a:t>4-11</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59246"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4.2.3  Word 2010</a:t>
            </a:r>
            <a:r>
              <a:rPr lang="zh-CN" altLang="en-US" sz="2400" dirty="0">
                <a:latin typeface="Arial" pitchFamily="34" charset="0"/>
                <a:ea typeface="黑体" pitchFamily="49" charset="-122"/>
              </a:rPr>
              <a:t>界面介绍</a:t>
            </a:r>
          </a:p>
        </p:txBody>
      </p:sp>
      <p:sp>
        <p:nvSpPr>
          <p:cNvPr id="4" name="矩形 3"/>
          <p:cNvSpPr/>
          <p:nvPr/>
        </p:nvSpPr>
        <p:spPr>
          <a:xfrm>
            <a:off x="4156319" y="4102658"/>
            <a:ext cx="374441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4-11  </a:t>
            </a:r>
            <a:r>
              <a:rPr lang="zh-CN" altLang="en-US" dirty="0">
                <a:solidFill>
                  <a:srgbClr val="FFFFFF"/>
                </a:solidFill>
                <a:latin typeface="Arial" pitchFamily="34" charset="0"/>
                <a:ea typeface="黑体" pitchFamily="49" charset="-122"/>
              </a:rPr>
              <a:t>在</a:t>
            </a:r>
            <a:r>
              <a:rPr lang="en-US" altLang="zh-CN" dirty="0">
                <a:solidFill>
                  <a:srgbClr val="FFFFFF"/>
                </a:solidFill>
                <a:latin typeface="Arial" pitchFamily="34" charset="0"/>
                <a:ea typeface="黑体" pitchFamily="49" charset="-122"/>
              </a:rPr>
              <a:t>Word 2010</a:t>
            </a:r>
            <a:r>
              <a:rPr lang="zh-CN" altLang="en-US" dirty="0">
                <a:solidFill>
                  <a:srgbClr val="FFFFFF"/>
                </a:solidFill>
                <a:latin typeface="Arial" pitchFamily="34" charset="0"/>
                <a:ea typeface="黑体" pitchFamily="49" charset="-122"/>
              </a:rPr>
              <a:t>工作区主窗口</a:t>
            </a:r>
          </a:p>
        </p:txBody>
      </p:sp>
      <p:sp>
        <p:nvSpPr>
          <p:cNvPr id="5" name="Rectangle 5"/>
          <p:cNvSpPr>
            <a:spLocks noChangeArrowheads="1"/>
          </p:cNvSpPr>
          <p:nvPr/>
        </p:nvSpPr>
        <p:spPr bwMode="auto">
          <a:xfrm>
            <a:off x="107950" y="4437112"/>
            <a:ext cx="8997950" cy="2286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Word</a:t>
            </a:r>
            <a:r>
              <a:rPr lang="zh-CN" altLang="en-US" sz="2100" dirty="0">
                <a:latin typeface="Arial" pitchFamily="34" charset="0"/>
                <a:ea typeface="黑体" pitchFamily="49" charset="-122"/>
              </a:rPr>
              <a:t>支持多文档操作，在</a:t>
            </a:r>
            <a:r>
              <a:rPr lang="en-US" altLang="zh-CN" sz="2100" dirty="0">
                <a:latin typeface="Arial" pitchFamily="34" charset="0"/>
                <a:ea typeface="黑体" pitchFamily="49" charset="-122"/>
              </a:rPr>
              <a:t>Word </a:t>
            </a:r>
            <a:r>
              <a:rPr lang="zh-CN" altLang="en-US" sz="2100" dirty="0">
                <a:latin typeface="Arial" pitchFamily="34" charset="0"/>
                <a:ea typeface="黑体" pitchFamily="49" charset="-122"/>
              </a:rPr>
              <a:t>中创建或打开文档时，文档将显示在一个独立的窗口中。单击任务栏上的文档按钮，将出现多个文档的预览小窗口，根据需要可再</a:t>
            </a:r>
            <a:r>
              <a:rPr lang="zh-CN" altLang="en-US" sz="2100" dirty="0" smtClean="0">
                <a:latin typeface="Arial" pitchFamily="34" charset="0"/>
                <a:ea typeface="黑体" pitchFamily="49" charset="-122"/>
              </a:rPr>
              <a:t>单击其中的</a:t>
            </a:r>
            <a:r>
              <a:rPr lang="zh-CN" altLang="en-US" sz="2100" dirty="0">
                <a:latin typeface="Arial" pitchFamily="34" charset="0"/>
                <a:ea typeface="黑体" pitchFamily="49" charset="-122"/>
              </a:rPr>
              <a:t>某一个（或按下</a:t>
            </a:r>
            <a:r>
              <a:rPr lang="en-US" altLang="zh-CN" sz="2100" dirty="0" err="1">
                <a:latin typeface="Arial" pitchFamily="34" charset="0"/>
                <a:ea typeface="黑体" pitchFamily="49" charset="-122"/>
              </a:rPr>
              <a:t>Alt+Tab</a:t>
            </a:r>
            <a:r>
              <a:rPr lang="zh-CN" altLang="en-US" sz="2100" dirty="0">
                <a:latin typeface="Arial" pitchFamily="34" charset="0"/>
                <a:ea typeface="黑体" pitchFamily="49" charset="-122"/>
              </a:rPr>
              <a:t>复合键），可以由一篇文档快速切换到另一篇文档。还可以使用“窗口”选项卡的“全部重排”按钮 ，同时查看多篇打开的</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文档。</a:t>
            </a:r>
          </a:p>
          <a:p>
            <a:pPr eaLnBrk="1" hangingPunct="1"/>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“窗口”选项卡的“切换窗口”</a:t>
            </a:r>
            <a:r>
              <a:rPr lang="zh-CN" altLang="en-US" sz="2100" dirty="0" smtClean="0">
                <a:latin typeface="Arial" pitchFamily="34" charset="0"/>
                <a:ea typeface="黑体" pitchFamily="49" charset="-122"/>
              </a:rPr>
              <a:t>按钮</a:t>
            </a:r>
            <a:r>
              <a:rPr lang="zh-CN" altLang="en-US" sz="2100" dirty="0">
                <a:latin typeface="Arial" pitchFamily="34" charset="0"/>
                <a:ea typeface="黑体" pitchFamily="49" charset="-122"/>
              </a:rPr>
              <a:t>可</a:t>
            </a:r>
            <a:r>
              <a:rPr lang="zh-CN" altLang="en-US" sz="2100" dirty="0" smtClean="0">
                <a:latin typeface="Arial" pitchFamily="34" charset="0"/>
                <a:ea typeface="黑体" pitchFamily="49" charset="-122"/>
              </a:rPr>
              <a:t>要</a:t>
            </a:r>
            <a:r>
              <a:rPr lang="zh-CN" altLang="en-US" sz="2100" dirty="0">
                <a:latin typeface="Arial" pitchFamily="34" charset="0"/>
                <a:ea typeface="黑体" pitchFamily="49" charset="-122"/>
              </a:rPr>
              <a:t>快速地从一个文档切换到另一个</a:t>
            </a:r>
            <a:r>
              <a:rPr lang="zh-CN" altLang="en-US" sz="2100" dirty="0" smtClean="0">
                <a:latin typeface="Arial" pitchFamily="34" charset="0"/>
                <a:ea typeface="黑体" pitchFamily="49" charset="-122"/>
              </a:rPr>
              <a:t>文档。</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9935" y="836712"/>
            <a:ext cx="5777184" cy="322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030491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98984"/>
            <a:ext cx="8997950"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在</a:t>
            </a:r>
            <a:r>
              <a:rPr lang="en-US" altLang="zh-CN" sz="2000" dirty="0">
                <a:latin typeface="Arial" pitchFamily="34" charset="0"/>
                <a:ea typeface="黑体" pitchFamily="49" charset="-122"/>
              </a:rPr>
              <a:t>Office 2010 </a:t>
            </a:r>
            <a:r>
              <a:rPr lang="zh-CN" altLang="en-US" sz="2000" dirty="0">
                <a:latin typeface="Arial" pitchFamily="34" charset="0"/>
                <a:ea typeface="黑体" pitchFamily="49" charset="-122"/>
              </a:rPr>
              <a:t>中，为了便于操作用户可以根据工作习惯调整功能区中的命令。还可以将常用的命令或按钮添加到“快速访问工具栏”中。使用时，只需单击“快速访问工具栏”中的按钮即可。</a:t>
            </a:r>
          </a:p>
          <a:p>
            <a:pPr eaLnBrk="1" hangingPunct="1"/>
            <a:r>
              <a:rPr lang="zh-CN" altLang="en-US" sz="2000" dirty="0" smtClean="0">
                <a:latin typeface="Arial" pitchFamily="34" charset="0"/>
                <a:ea typeface="黑体" pitchFamily="49" charset="-122"/>
              </a:rPr>
              <a:t>       “快速访问工具栏”</a:t>
            </a:r>
            <a:r>
              <a:rPr lang="zh-CN" altLang="en-US" sz="2000" dirty="0">
                <a:latin typeface="Arial" pitchFamily="34" charset="0"/>
                <a:ea typeface="黑体" pitchFamily="49" charset="-122"/>
              </a:rPr>
              <a:t>位于</a:t>
            </a:r>
            <a:r>
              <a:rPr lang="en-US" altLang="zh-CN" sz="2000" dirty="0">
                <a:latin typeface="Arial" pitchFamily="34" charset="0"/>
                <a:ea typeface="黑体" pitchFamily="49" charset="-122"/>
              </a:rPr>
              <a:t>Office 2010</a:t>
            </a:r>
            <a:r>
              <a:rPr lang="zh-CN" altLang="en-US" sz="2000" dirty="0">
                <a:latin typeface="Arial" pitchFamily="34" charset="0"/>
                <a:ea typeface="黑体" pitchFamily="49" charset="-122"/>
              </a:rPr>
              <a:t>各应用程序标题栏的左侧，默认的“快速访问工具栏”中包含有“保存”按钮 、“撤消” 与</a:t>
            </a:r>
            <a:r>
              <a:rPr lang="zh-CN" altLang="en-US" sz="2000" dirty="0" smtClean="0">
                <a:latin typeface="Arial" pitchFamily="34" charset="0"/>
                <a:ea typeface="黑体" pitchFamily="49" charset="-122"/>
              </a:rPr>
              <a:t>后悔等</a:t>
            </a:r>
            <a:r>
              <a:rPr lang="zh-CN" altLang="en-US" sz="2000" dirty="0">
                <a:latin typeface="Arial" pitchFamily="34" charset="0"/>
                <a:ea typeface="黑体" pitchFamily="49" charset="-122"/>
              </a:rPr>
              <a:t>三上基本的常用</a:t>
            </a:r>
            <a:r>
              <a:rPr lang="zh-CN" altLang="en-US" sz="2000" dirty="0" smtClean="0">
                <a:latin typeface="Arial" pitchFamily="34" charset="0"/>
                <a:ea typeface="黑体" pitchFamily="49" charset="-122"/>
              </a:rPr>
              <a:t>命令。用户</a:t>
            </a:r>
            <a:r>
              <a:rPr lang="zh-CN" altLang="en-US" sz="2000" dirty="0">
                <a:latin typeface="Arial" pitchFamily="34" charset="0"/>
                <a:ea typeface="黑体" pitchFamily="49" charset="-122"/>
              </a:rPr>
              <a:t>可以根据自己的需要把一些常用命令添加到其中，以方便使用</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8"/>
          <p:cNvSpPr>
            <a:spLocks noChangeArrowheads="1"/>
          </p:cNvSpPr>
          <p:nvPr/>
        </p:nvSpPr>
        <p:spPr bwMode="auto">
          <a:xfrm>
            <a:off x="59246"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4.2.4  </a:t>
            </a:r>
            <a:r>
              <a:rPr lang="zh-CN" altLang="en-US" sz="2400" dirty="0">
                <a:latin typeface="Arial" pitchFamily="34" charset="0"/>
                <a:ea typeface="黑体" pitchFamily="49" charset="-122"/>
              </a:rPr>
              <a:t>自定义快速访问工具栏</a:t>
            </a:r>
          </a:p>
        </p:txBody>
      </p:sp>
      <p:sp>
        <p:nvSpPr>
          <p:cNvPr id="4" name="Rectangle 5"/>
          <p:cNvSpPr>
            <a:spLocks noChangeArrowheads="1"/>
          </p:cNvSpPr>
          <p:nvPr/>
        </p:nvSpPr>
        <p:spPr bwMode="auto">
          <a:xfrm>
            <a:off x="107950" y="3645024"/>
            <a:ext cx="4798094"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所谓</a:t>
            </a:r>
            <a:r>
              <a:rPr lang="en-US" altLang="zh-CN" sz="2000" dirty="0">
                <a:latin typeface="Arial" pitchFamily="34" charset="0"/>
                <a:ea typeface="黑体" pitchFamily="49" charset="-122"/>
              </a:rPr>
              <a:t>Office 2010</a:t>
            </a:r>
            <a:r>
              <a:rPr lang="zh-CN" altLang="en-US" sz="2000" dirty="0">
                <a:latin typeface="Arial" pitchFamily="34" charset="0"/>
                <a:ea typeface="黑体" pitchFamily="49" charset="-122"/>
              </a:rPr>
              <a:t>的“后台视图（</a:t>
            </a:r>
            <a:r>
              <a:rPr lang="en-US" altLang="zh-CN" sz="2000" dirty="0" err="1">
                <a:latin typeface="Arial" pitchFamily="34" charset="0"/>
                <a:ea typeface="黑体" pitchFamily="49" charset="-122"/>
              </a:rPr>
              <a:t>BackStage</a:t>
            </a:r>
            <a:r>
              <a:rPr lang="en-US" altLang="zh-CN" sz="2000" dirty="0">
                <a:latin typeface="Arial" pitchFamily="34" charset="0"/>
                <a:ea typeface="黑体" pitchFamily="49" charset="-122"/>
              </a:rPr>
              <a:t> View</a:t>
            </a:r>
            <a:r>
              <a:rPr lang="zh-CN" altLang="en-US" sz="2000" dirty="0">
                <a:latin typeface="Arial" pitchFamily="34" charset="0"/>
                <a:ea typeface="黑体" pitchFamily="49" charset="-122"/>
              </a:rPr>
              <a:t>）”，指的是用于对文档或应用程序执行操作的命令集。在</a:t>
            </a:r>
            <a:r>
              <a:rPr lang="en-US" altLang="zh-CN" sz="2000" dirty="0">
                <a:latin typeface="Arial" pitchFamily="34" charset="0"/>
                <a:ea typeface="黑体" pitchFamily="49" charset="-122"/>
              </a:rPr>
              <a:t>Office 2010</a:t>
            </a:r>
            <a:r>
              <a:rPr lang="zh-CN" altLang="en-US" sz="2000" dirty="0">
                <a:latin typeface="Arial" pitchFamily="34" charset="0"/>
                <a:ea typeface="黑体" pitchFamily="49" charset="-122"/>
              </a:rPr>
              <a:t>中，单击各应用程序中的“文件”选项卡，即可查看</a:t>
            </a:r>
            <a:r>
              <a:rPr lang="en-US" altLang="zh-CN" sz="2000" dirty="0">
                <a:latin typeface="Arial" pitchFamily="34" charset="0"/>
                <a:ea typeface="黑体" pitchFamily="49" charset="-122"/>
              </a:rPr>
              <a:t>Office</a:t>
            </a:r>
            <a:r>
              <a:rPr lang="zh-CN" altLang="en-US" sz="2000" dirty="0">
                <a:latin typeface="Arial" pitchFamily="34" charset="0"/>
                <a:ea typeface="黑体" pitchFamily="49" charset="-122"/>
              </a:rPr>
              <a:t>后台视图。在后台视图中可以管理文档和有关文档的相关数据，例如，创建、保存和发送文档，检查文档中是否包含的元数据或个人信息；文档安全控件选项；应用程序自定义选项等，如图</a:t>
            </a:r>
            <a:r>
              <a:rPr lang="en-US" altLang="zh-CN" sz="2000" dirty="0">
                <a:latin typeface="Arial" pitchFamily="34" charset="0"/>
                <a:ea typeface="黑体" pitchFamily="49" charset="-122"/>
              </a:rPr>
              <a:t>4-14</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8"/>
          <p:cNvSpPr>
            <a:spLocks noChangeArrowheads="1"/>
          </p:cNvSpPr>
          <p:nvPr/>
        </p:nvSpPr>
        <p:spPr bwMode="auto">
          <a:xfrm>
            <a:off x="107950" y="2624336"/>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4.2.5  </a:t>
            </a:r>
            <a:r>
              <a:rPr lang="zh-CN" altLang="en-US" sz="2400" dirty="0">
                <a:latin typeface="Arial" pitchFamily="34" charset="0"/>
                <a:ea typeface="黑体" pitchFamily="49" charset="-122"/>
              </a:rPr>
              <a:t>后台视图和自定义功能区</a:t>
            </a:r>
          </a:p>
        </p:txBody>
      </p:sp>
      <p:sp>
        <p:nvSpPr>
          <p:cNvPr id="6" name="Rectangle 8"/>
          <p:cNvSpPr>
            <a:spLocks noChangeArrowheads="1"/>
          </p:cNvSpPr>
          <p:nvPr/>
        </p:nvSpPr>
        <p:spPr bwMode="auto">
          <a:xfrm>
            <a:off x="59246" y="313468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．后台视图</a:t>
            </a:r>
          </a:p>
        </p:txBody>
      </p:sp>
      <p:sp>
        <p:nvSpPr>
          <p:cNvPr id="7" name="矩形 6"/>
          <p:cNvSpPr/>
          <p:nvPr/>
        </p:nvSpPr>
        <p:spPr>
          <a:xfrm>
            <a:off x="5439638" y="6228020"/>
            <a:ext cx="3170387"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4-14  Office 2010</a:t>
            </a:r>
            <a:r>
              <a:rPr lang="zh-CN" altLang="en-US" dirty="0">
                <a:solidFill>
                  <a:srgbClr val="FFFFFF"/>
                </a:solidFill>
                <a:latin typeface="Arial" pitchFamily="34" charset="0"/>
                <a:ea typeface="黑体" pitchFamily="49" charset="-122"/>
              </a:rPr>
              <a:t>后台视图</a:t>
            </a:r>
          </a:p>
        </p:txBody>
      </p:sp>
      <p:pic>
        <p:nvPicPr>
          <p:cNvPr id="8" name="图片 7"/>
          <p:cNvPicPr/>
          <p:nvPr/>
        </p:nvPicPr>
        <p:blipFill>
          <a:blip r:embed="rId2"/>
          <a:stretch>
            <a:fillRect/>
          </a:stretch>
        </p:blipFill>
        <p:spPr>
          <a:xfrm>
            <a:off x="4906044" y="3668692"/>
            <a:ext cx="4130452" cy="2568620"/>
          </a:xfrm>
          <a:prstGeom prst="rect">
            <a:avLst/>
          </a:prstGeom>
        </p:spPr>
      </p:pic>
    </p:spTree>
    <p:extLst>
      <p:ext uri="{BB962C8B-B14F-4D97-AF65-F5344CB8AC3E}">
        <p14:creationId xmlns:p14="http://schemas.microsoft.com/office/powerpoint/2010/main" val="15611629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731875"/>
            <a:ext cx="8997950" cy="2304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Office 2010</a:t>
            </a:r>
            <a:r>
              <a:rPr lang="zh-CN" altLang="en-US" sz="2100" dirty="0" smtClean="0">
                <a:latin typeface="Arial" pitchFamily="34" charset="0"/>
                <a:ea typeface="黑体" pitchFamily="49" charset="-122"/>
              </a:rPr>
              <a:t>允许</a:t>
            </a:r>
            <a:r>
              <a:rPr lang="zh-CN" altLang="en-US" sz="2100" dirty="0">
                <a:latin typeface="Arial" pitchFamily="34" charset="0"/>
                <a:ea typeface="黑体" pitchFamily="49" charset="-122"/>
              </a:rPr>
              <a:t>用户可以根据自己的使用习惯来自自定义</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应用程序的功能区</a:t>
            </a:r>
            <a:r>
              <a:rPr lang="zh-CN" altLang="en-US" sz="2100" dirty="0" smtClean="0">
                <a:latin typeface="Arial" pitchFamily="34" charset="0"/>
                <a:ea typeface="黑体" pitchFamily="49" charset="-122"/>
              </a:rPr>
              <a:t>。下面</a:t>
            </a:r>
            <a:r>
              <a:rPr lang="zh-CN" altLang="en-US" sz="2100" dirty="0">
                <a:latin typeface="Arial" pitchFamily="34" charset="0"/>
                <a:ea typeface="黑体" pitchFamily="49" charset="-122"/>
              </a:rPr>
              <a:t>我们以</a:t>
            </a:r>
            <a:r>
              <a:rPr lang="en-US" altLang="zh-CN" sz="2100" dirty="0">
                <a:latin typeface="Arial" pitchFamily="34" charset="0"/>
                <a:ea typeface="黑体" pitchFamily="49" charset="-122"/>
              </a:rPr>
              <a:t>Word 2010</a:t>
            </a:r>
            <a:r>
              <a:rPr lang="zh-CN" altLang="en-US" sz="2100" dirty="0">
                <a:latin typeface="Arial" pitchFamily="34" charset="0"/>
                <a:ea typeface="黑体" pitchFamily="49" charset="-122"/>
              </a:rPr>
              <a:t>为例，创建一个名为“常用”的选项卡，并将“开始”选项卡下的“字体”和“段落”组以及“插入”选项卡中“文本”组中的命令移至该选项卡中。</a:t>
            </a:r>
          </a:p>
          <a:p>
            <a:pPr eaLnBrk="1" hangingPunct="1"/>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步骤如下：</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）单击“文件”选项卡，并执行“</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选项”命令。弹出“</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选项”</a:t>
            </a:r>
            <a:r>
              <a:rPr lang="zh-CN" altLang="en-US" sz="2100" dirty="0" smtClean="0">
                <a:latin typeface="Arial" pitchFamily="34" charset="0"/>
                <a:ea typeface="黑体" pitchFamily="49" charset="-122"/>
              </a:rPr>
              <a:t>对话框。</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59246"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．自定义</a:t>
            </a:r>
            <a:r>
              <a:rPr lang="en-US" altLang="zh-CN" sz="2200" dirty="0">
                <a:latin typeface="Arial" pitchFamily="34" charset="0"/>
                <a:ea typeface="黑体" pitchFamily="49" charset="-122"/>
              </a:rPr>
              <a:t>Office</a:t>
            </a:r>
            <a:r>
              <a:rPr lang="zh-CN" altLang="en-US" sz="2200" dirty="0">
                <a:latin typeface="Arial" pitchFamily="34" charset="0"/>
                <a:ea typeface="黑体" pitchFamily="49" charset="-122"/>
              </a:rPr>
              <a:t>功能区</a:t>
            </a:r>
          </a:p>
        </p:txBody>
      </p:sp>
      <p:pic>
        <p:nvPicPr>
          <p:cNvPr id="4" name="图片 3"/>
          <p:cNvPicPr/>
          <p:nvPr/>
        </p:nvPicPr>
        <p:blipFill>
          <a:blip r:embed="rId2"/>
          <a:stretch>
            <a:fillRect/>
          </a:stretch>
        </p:blipFill>
        <p:spPr>
          <a:xfrm>
            <a:off x="4606925" y="2780928"/>
            <a:ext cx="3814222" cy="2565221"/>
          </a:xfrm>
          <a:prstGeom prst="rect">
            <a:avLst/>
          </a:prstGeom>
        </p:spPr>
      </p:pic>
      <p:sp>
        <p:nvSpPr>
          <p:cNvPr id="5" name="矩形 4"/>
          <p:cNvSpPr/>
          <p:nvPr/>
        </p:nvSpPr>
        <p:spPr>
          <a:xfrm>
            <a:off x="5220072" y="5346149"/>
            <a:ext cx="266429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4-15  </a:t>
            </a:r>
            <a:r>
              <a:rPr lang="zh-CN" altLang="en-US" dirty="0">
                <a:solidFill>
                  <a:srgbClr val="FFFFFF"/>
                </a:solidFill>
                <a:latin typeface="Arial" pitchFamily="34" charset="0"/>
                <a:ea typeface="黑体" pitchFamily="49" charset="-122"/>
              </a:rPr>
              <a:t>新建一个选项卡</a:t>
            </a:r>
          </a:p>
        </p:txBody>
      </p:sp>
      <p:sp>
        <p:nvSpPr>
          <p:cNvPr id="6" name="Rectangle 5"/>
          <p:cNvSpPr>
            <a:spLocks noChangeArrowheads="1"/>
          </p:cNvSpPr>
          <p:nvPr/>
        </p:nvSpPr>
        <p:spPr bwMode="auto">
          <a:xfrm>
            <a:off x="107950" y="5661167"/>
            <a:ext cx="8997950" cy="720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）选中“新建选项卡（自定义）”，单击“重命名”按钮，将该选项卡更名为“常用”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5"/>
          <p:cNvSpPr>
            <a:spLocks noChangeArrowheads="1"/>
          </p:cNvSpPr>
          <p:nvPr/>
        </p:nvSpPr>
        <p:spPr bwMode="auto">
          <a:xfrm>
            <a:off x="107950" y="3194173"/>
            <a:ext cx="4104010" cy="230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Word </a:t>
            </a:r>
            <a:r>
              <a:rPr lang="zh-CN" altLang="en-US" sz="2100" dirty="0">
                <a:latin typeface="Arial" pitchFamily="34" charset="0"/>
                <a:ea typeface="黑体" pitchFamily="49" charset="-122"/>
              </a:rPr>
              <a:t>选项”对话框中左侧命令列表框中，单击“自定义功能区”选项，然后在“自定义功能区”列表框中选择“主选项卡”，并单击下方的“新建选项卡”按钮，如图</a:t>
            </a:r>
            <a:r>
              <a:rPr lang="en-US" altLang="zh-CN" sz="2100" dirty="0">
                <a:latin typeface="Arial" pitchFamily="34" charset="0"/>
                <a:ea typeface="黑体" pitchFamily="49" charset="-122"/>
              </a:rPr>
              <a:t>4-15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824261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88639"/>
            <a:ext cx="8997950" cy="129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移动现有命令组。在“从下列位置选择命令”列表框中选择“主选项卡”，分别选中“开始”选项卡中的“字体”和“段落”组、“插入”选项卡中的“表格”和“插图”组，单击“添加”按钮，添加到“常用（自定义）”选项卡中</a:t>
            </a:r>
            <a:r>
              <a:rPr lang="zh-CN" altLang="en-US" sz="2000" dirty="0" smtClean="0">
                <a:latin typeface="Arial" pitchFamily="34" charset="0"/>
                <a:ea typeface="黑体" pitchFamily="49" charset="-122"/>
              </a:rPr>
              <a:t>。</a:t>
            </a:r>
          </a:p>
        </p:txBody>
      </p:sp>
      <p:pic>
        <p:nvPicPr>
          <p:cNvPr id="3" name="图片 2"/>
          <p:cNvPicPr/>
          <p:nvPr/>
        </p:nvPicPr>
        <p:blipFill>
          <a:blip r:embed="rId2"/>
          <a:stretch>
            <a:fillRect/>
          </a:stretch>
        </p:blipFill>
        <p:spPr>
          <a:xfrm>
            <a:off x="4034208" y="1556792"/>
            <a:ext cx="4896544" cy="3960440"/>
          </a:xfrm>
          <a:prstGeom prst="rect">
            <a:avLst/>
          </a:prstGeom>
        </p:spPr>
      </p:pic>
      <p:sp>
        <p:nvSpPr>
          <p:cNvPr id="5" name="矩形 4"/>
          <p:cNvSpPr/>
          <p:nvPr/>
        </p:nvSpPr>
        <p:spPr>
          <a:xfrm>
            <a:off x="4211960" y="5753946"/>
            <a:ext cx="4464496" cy="646331"/>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4-16  </a:t>
            </a:r>
            <a:r>
              <a:rPr lang="zh-CN" altLang="en-US" dirty="0">
                <a:solidFill>
                  <a:srgbClr val="FFFFFF"/>
                </a:solidFill>
                <a:latin typeface="Arial" pitchFamily="34" charset="0"/>
                <a:ea typeface="黑体" pitchFamily="49" charset="-122"/>
              </a:rPr>
              <a:t>在“常用（自定义）”选项卡添加组或命令</a:t>
            </a:r>
          </a:p>
        </p:txBody>
      </p:sp>
      <p:sp>
        <p:nvSpPr>
          <p:cNvPr id="7" name="Rectangle 5"/>
          <p:cNvSpPr>
            <a:spLocks noChangeArrowheads="1"/>
          </p:cNvSpPr>
          <p:nvPr/>
        </p:nvSpPr>
        <p:spPr bwMode="auto">
          <a:xfrm>
            <a:off x="107951" y="1484783"/>
            <a:ext cx="3743969" cy="4638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选中“常用（自定义）”选项卡中的“新建组（自定义）”，并重命名为“我的组”。按照第四步几乎同样的方法，将常用的命令添加的“我的组（自定义）”中，如添加“保存”、“打开”、“新建”和“关闭”。</a:t>
            </a:r>
          </a:p>
          <a:p>
            <a:pPr eaLnBrk="1" hangingPunct="1"/>
            <a:r>
              <a:rPr lang="zh-CN" altLang="en-US" sz="2000" dirty="0" smtClean="0">
                <a:latin typeface="Arial" pitchFamily="34" charset="0"/>
                <a:ea typeface="黑体" pitchFamily="49" charset="-122"/>
              </a:rPr>
              <a:t>       添加</a:t>
            </a:r>
            <a:r>
              <a:rPr lang="zh-CN" altLang="en-US" sz="2000" dirty="0">
                <a:latin typeface="Arial" pitchFamily="34" charset="0"/>
                <a:ea typeface="黑体" pitchFamily="49" charset="-122"/>
              </a:rPr>
              <a:t>了组和命令的“常用（自定义）”选项卡，如图</a:t>
            </a:r>
            <a:r>
              <a:rPr lang="en-US" altLang="zh-CN" sz="2000" dirty="0">
                <a:latin typeface="Arial" pitchFamily="34" charset="0"/>
                <a:ea typeface="黑体" pitchFamily="49" charset="-122"/>
              </a:rPr>
              <a:t>4-16</a:t>
            </a:r>
            <a:r>
              <a:rPr lang="zh-CN" altLang="en-US" sz="2000" dirty="0">
                <a:latin typeface="Arial" pitchFamily="34" charset="0"/>
                <a:ea typeface="黑体" pitchFamily="49" charset="-122"/>
              </a:rPr>
              <a:t>所示。如果对添加的组或命令的位置不满意，可通过“上移”按钮 或“下移”按钮 来调整。也可添加或删除“常用（自定义）”选项卡中的命令</a:t>
            </a:r>
            <a:r>
              <a:rPr lang="zh-CN" altLang="en-US" sz="2000" dirty="0" smtClean="0">
                <a:latin typeface="Arial" pitchFamily="34" charset="0"/>
                <a:ea typeface="黑体" pitchFamily="49" charset="-122"/>
              </a:rPr>
              <a:t>。</a:t>
            </a:r>
          </a:p>
        </p:txBody>
      </p:sp>
    </p:spTree>
    <p:extLst>
      <p:ext uri="{BB962C8B-B14F-4D97-AF65-F5344CB8AC3E}">
        <p14:creationId xmlns:p14="http://schemas.microsoft.com/office/powerpoint/2010/main" val="78075229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9246" y="188639"/>
            <a:ext cx="8997950" cy="936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6</a:t>
            </a:r>
            <a:r>
              <a:rPr lang="zh-CN" altLang="en-US" sz="2000" dirty="0">
                <a:latin typeface="Arial" pitchFamily="34" charset="0"/>
                <a:ea typeface="黑体" pitchFamily="49" charset="-122"/>
              </a:rPr>
              <a:t>）显示自定义选项卡信息。设置完成后，单击“确定”按钮返回文档中，可以看到在功能区中添加了“常用”选项卡，并显示了“字体”、“段落”、“表格”、“插图”和“我的组”组命令，如图</a:t>
            </a:r>
            <a:r>
              <a:rPr lang="en-US" altLang="zh-CN" sz="2000" dirty="0">
                <a:latin typeface="Arial" pitchFamily="34" charset="0"/>
                <a:ea typeface="黑体" pitchFamily="49" charset="-122"/>
              </a:rPr>
              <a:t>4-17</a:t>
            </a:r>
            <a:r>
              <a:rPr lang="zh-CN" altLang="en-US" sz="2000" dirty="0">
                <a:latin typeface="Arial" pitchFamily="34" charset="0"/>
                <a:ea typeface="黑体" pitchFamily="49" charset="-122"/>
              </a:rPr>
              <a:t>所示。</a:t>
            </a:r>
          </a:p>
          <a:p>
            <a:pPr eaLnBrk="1" hangingPunct="1"/>
            <a:r>
              <a:rPr lang="zh-CN" altLang="en-US" sz="2000" dirty="0" smtClean="0">
                <a:latin typeface="Arial" pitchFamily="34" charset="0"/>
                <a:ea typeface="黑体" pitchFamily="49" charset="-122"/>
              </a:rPr>
              <a:t> </a:t>
            </a:r>
          </a:p>
        </p:txBody>
      </p:sp>
      <p:pic>
        <p:nvPicPr>
          <p:cNvPr id="3" name="图片 2"/>
          <p:cNvPicPr/>
          <p:nvPr/>
        </p:nvPicPr>
        <p:blipFill>
          <a:blip r:embed="rId2"/>
          <a:stretch>
            <a:fillRect/>
          </a:stretch>
        </p:blipFill>
        <p:spPr>
          <a:xfrm>
            <a:off x="1398075" y="1149896"/>
            <a:ext cx="6417699" cy="1129300"/>
          </a:xfrm>
          <a:prstGeom prst="rect">
            <a:avLst/>
          </a:prstGeom>
        </p:spPr>
      </p:pic>
      <p:sp>
        <p:nvSpPr>
          <p:cNvPr id="4" name="矩形 3"/>
          <p:cNvSpPr/>
          <p:nvPr/>
        </p:nvSpPr>
        <p:spPr>
          <a:xfrm>
            <a:off x="2698712" y="2276872"/>
            <a:ext cx="3816424"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4-17  </a:t>
            </a:r>
            <a:r>
              <a:rPr lang="zh-CN" altLang="en-US" dirty="0">
                <a:solidFill>
                  <a:srgbClr val="FFFFFF"/>
                </a:solidFill>
                <a:latin typeface="Arial" pitchFamily="34" charset="0"/>
                <a:ea typeface="黑体" pitchFamily="49" charset="-122"/>
              </a:rPr>
              <a:t>自定义的“常用”选项卡</a:t>
            </a:r>
          </a:p>
        </p:txBody>
      </p:sp>
      <p:sp>
        <p:nvSpPr>
          <p:cNvPr id="5" name="Rectangle 8"/>
          <p:cNvSpPr>
            <a:spLocks noChangeArrowheads="1"/>
          </p:cNvSpPr>
          <p:nvPr/>
        </p:nvSpPr>
        <p:spPr bwMode="auto">
          <a:xfrm>
            <a:off x="59246" y="268262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．自定义</a:t>
            </a:r>
            <a:r>
              <a:rPr lang="en-US" altLang="zh-CN" sz="2200" dirty="0">
                <a:latin typeface="Arial" pitchFamily="34" charset="0"/>
                <a:ea typeface="黑体" pitchFamily="49" charset="-122"/>
              </a:rPr>
              <a:t>Office</a:t>
            </a:r>
            <a:r>
              <a:rPr lang="zh-CN" altLang="en-US" sz="2200" dirty="0">
                <a:latin typeface="Arial" pitchFamily="34" charset="0"/>
                <a:ea typeface="黑体" pitchFamily="49" charset="-122"/>
              </a:rPr>
              <a:t>窗口外观颜色</a:t>
            </a:r>
          </a:p>
        </p:txBody>
      </p:sp>
      <p:sp>
        <p:nvSpPr>
          <p:cNvPr id="6" name="Rectangle 5"/>
          <p:cNvSpPr>
            <a:spLocks noChangeArrowheads="1"/>
          </p:cNvSpPr>
          <p:nvPr/>
        </p:nvSpPr>
        <p:spPr bwMode="auto">
          <a:xfrm>
            <a:off x="59246" y="3114674"/>
            <a:ext cx="8997950" cy="1991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在</a:t>
            </a:r>
            <a:r>
              <a:rPr lang="en-US" altLang="zh-CN" sz="2000" dirty="0">
                <a:latin typeface="Arial" pitchFamily="34" charset="0"/>
                <a:ea typeface="黑体" pitchFamily="49" charset="-122"/>
              </a:rPr>
              <a:t>Office 2010</a:t>
            </a:r>
            <a:r>
              <a:rPr lang="zh-CN" altLang="en-US" sz="2000" dirty="0">
                <a:latin typeface="Arial" pitchFamily="34" charset="0"/>
                <a:ea typeface="黑体" pitchFamily="49" charset="-122"/>
              </a:rPr>
              <a:t>中，用户可以根据个人的喜好来设置操作界面的外观颜色，其方法如下：</a:t>
            </a:r>
          </a:p>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）执行“文件”选项卡中的“选项”命令，打开如图</a:t>
            </a:r>
            <a:r>
              <a:rPr lang="en-US" altLang="zh-CN" sz="2000" dirty="0">
                <a:latin typeface="Arial" pitchFamily="34" charset="0"/>
                <a:ea typeface="黑体" pitchFamily="49" charset="-122"/>
              </a:rPr>
              <a:t>4-13</a:t>
            </a:r>
            <a:r>
              <a:rPr lang="zh-CN" altLang="en-US" sz="2000" dirty="0">
                <a:latin typeface="Arial" pitchFamily="34" charset="0"/>
                <a:ea typeface="黑体" pitchFamily="49" charset="-122"/>
              </a:rPr>
              <a:t>所示的“</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选项”对话框。“</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选项”对话框自动选择”常规“选项。</a:t>
            </a:r>
          </a:p>
          <a:p>
            <a:pPr eaLnBrk="1" hangingPunct="1"/>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）单击“配色方案“下拉列表中的一种颜色，并单击‘确定“按钮，完成设置</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Rectangle 5"/>
          <p:cNvSpPr>
            <a:spLocks noChangeArrowheads="1"/>
          </p:cNvSpPr>
          <p:nvPr/>
        </p:nvSpPr>
        <p:spPr bwMode="auto">
          <a:xfrm>
            <a:off x="59246" y="5634954"/>
            <a:ext cx="8997950" cy="98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Arial" pitchFamily="34" charset="0"/>
                <a:ea typeface="黑体" pitchFamily="49" charset="-122"/>
              </a:rPr>
              <a:t>        为了</a:t>
            </a:r>
            <a:r>
              <a:rPr lang="zh-CN" altLang="en-US" sz="2000" dirty="0">
                <a:latin typeface="Arial" pitchFamily="34" charset="0"/>
                <a:ea typeface="黑体" pitchFamily="49" charset="-122"/>
              </a:rPr>
              <a:t>使用户更加容易地按照日常事务处理的流程和方式操作软件功能，</a:t>
            </a:r>
            <a:r>
              <a:rPr lang="en-US" altLang="zh-CN" sz="2000" dirty="0">
                <a:latin typeface="Arial" pitchFamily="34" charset="0"/>
                <a:ea typeface="黑体" pitchFamily="49" charset="-122"/>
              </a:rPr>
              <a:t>Office 2010</a:t>
            </a:r>
            <a:r>
              <a:rPr lang="zh-CN" altLang="en-US" sz="2000" dirty="0">
                <a:latin typeface="Arial" pitchFamily="34" charset="0"/>
                <a:ea typeface="黑体" pitchFamily="49" charset="-122"/>
              </a:rPr>
              <a:t>应用程序提供了一套以结果为导向的用户界面，让用户可以用最高效的方式完成日常工作</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8" name="Rectangle 8"/>
          <p:cNvSpPr>
            <a:spLocks noChangeArrowheads="1"/>
          </p:cNvSpPr>
          <p:nvPr/>
        </p:nvSpPr>
        <p:spPr bwMode="auto">
          <a:xfrm>
            <a:off x="59246" y="5105746"/>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4.2.6  </a:t>
            </a:r>
            <a:r>
              <a:rPr lang="zh-CN" altLang="en-US" sz="2400" dirty="0">
                <a:latin typeface="Arial" pitchFamily="34" charset="0"/>
                <a:ea typeface="黑体" pitchFamily="49" charset="-122"/>
              </a:rPr>
              <a:t>实时预览和屏幕提示</a:t>
            </a:r>
          </a:p>
        </p:txBody>
      </p:sp>
    </p:spTree>
    <p:extLst>
      <p:ext uri="{BB962C8B-B14F-4D97-AF65-F5344CB8AC3E}">
        <p14:creationId xmlns:p14="http://schemas.microsoft.com/office/powerpoint/2010/main" val="36183533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0"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59246" y="764704"/>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当</a:t>
            </a:r>
            <a:r>
              <a:rPr lang="zh-CN" altLang="en-US" sz="2100" dirty="0">
                <a:latin typeface="Arial" pitchFamily="34" charset="0"/>
                <a:ea typeface="黑体" pitchFamily="49" charset="-122"/>
              </a:rPr>
              <a:t>用户将指针移动到相关的选项后，实时预览功能就会将指针所指向的选项应用到当前所编辑的文档中来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，当用户在</a:t>
            </a:r>
            <a:r>
              <a:rPr lang="en-US" altLang="zh-CN" sz="2100" dirty="0">
                <a:latin typeface="Arial" pitchFamily="34" charset="0"/>
                <a:ea typeface="黑体" pitchFamily="49" charset="-122"/>
              </a:rPr>
              <a:t>Excel 2010</a:t>
            </a:r>
            <a:r>
              <a:rPr lang="zh-CN" altLang="en-US" sz="2100" dirty="0">
                <a:latin typeface="Arial" pitchFamily="34" charset="0"/>
                <a:ea typeface="黑体" pitchFamily="49" charset="-122"/>
              </a:rPr>
              <a:t>文档中更改单元格样式时，只需要将鼠标在各个单元格样式集列表上滑过，而无需执行单击操作进行确认，即可实时预览到该样式集对当前表格，如图</a:t>
            </a:r>
            <a:r>
              <a:rPr lang="en-US" altLang="zh-CN" sz="2100" dirty="0">
                <a:latin typeface="Arial" pitchFamily="34" charset="0"/>
                <a:ea typeface="黑体" pitchFamily="49" charset="-122"/>
              </a:rPr>
              <a:t>4-18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59246" y="18864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．实时预览</a:t>
            </a:r>
          </a:p>
        </p:txBody>
      </p:sp>
      <p:sp>
        <p:nvSpPr>
          <p:cNvPr id="4" name="Rectangle 5"/>
          <p:cNvSpPr>
            <a:spLocks noChangeArrowheads="1"/>
          </p:cNvSpPr>
          <p:nvPr/>
        </p:nvSpPr>
        <p:spPr bwMode="auto">
          <a:xfrm>
            <a:off x="59246" y="5758409"/>
            <a:ext cx="8997950" cy="694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中</a:t>
            </a:r>
            <a:r>
              <a:rPr lang="zh-CN" altLang="en-US" sz="2100" dirty="0" smtClean="0">
                <a:latin typeface="Arial" pitchFamily="34" charset="0"/>
                <a:ea typeface="黑体" pitchFamily="49" charset="-122"/>
              </a:rPr>
              <a:t>，当</a:t>
            </a:r>
            <a:r>
              <a:rPr lang="zh-CN" altLang="en-US" sz="2100" dirty="0">
                <a:latin typeface="Arial" pitchFamily="34" charset="0"/>
                <a:ea typeface="黑体" pitchFamily="49" charset="-122"/>
              </a:rPr>
              <a:t>鼠标指针移动到某个命令时，就会弹出相应的屏幕提示，如图</a:t>
            </a:r>
            <a:r>
              <a:rPr lang="en-US" altLang="zh-CN" sz="2100" dirty="0">
                <a:latin typeface="Arial" pitchFamily="34" charset="0"/>
                <a:ea typeface="黑体" pitchFamily="49" charset="-122"/>
              </a:rPr>
              <a:t>4-19</a:t>
            </a:r>
            <a:r>
              <a:rPr lang="zh-CN" altLang="en-US" sz="2100" dirty="0">
                <a:latin typeface="Arial" pitchFamily="34" charset="0"/>
                <a:ea typeface="黑体" pitchFamily="49" charset="-122"/>
              </a:rPr>
              <a:t>所示，它所提供的信息对于用户可快速了解其功能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1187624" y="4941168"/>
            <a:ext cx="240265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4-18  </a:t>
            </a:r>
            <a:r>
              <a:rPr lang="zh-CN" altLang="en-US" dirty="0">
                <a:solidFill>
                  <a:srgbClr val="FFFFFF"/>
                </a:solidFill>
                <a:latin typeface="Arial" pitchFamily="34" charset="0"/>
                <a:ea typeface="黑体" pitchFamily="49" charset="-122"/>
              </a:rPr>
              <a:t>实时预览功能</a:t>
            </a:r>
          </a:p>
        </p:txBody>
      </p:sp>
      <p:sp>
        <p:nvSpPr>
          <p:cNvPr id="6" name="Rectangle 8"/>
          <p:cNvSpPr>
            <a:spLocks noChangeArrowheads="1"/>
          </p:cNvSpPr>
          <p:nvPr/>
        </p:nvSpPr>
        <p:spPr bwMode="auto">
          <a:xfrm>
            <a:off x="59246" y="5348064"/>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．增加的屏幕提示</a:t>
            </a:r>
          </a:p>
        </p:txBody>
      </p:sp>
      <p:sp>
        <p:nvSpPr>
          <p:cNvPr id="7" name="矩形 6"/>
          <p:cNvSpPr/>
          <p:nvPr/>
        </p:nvSpPr>
        <p:spPr>
          <a:xfrm>
            <a:off x="5247530" y="4948815"/>
            <a:ext cx="2636838"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4-19  </a:t>
            </a:r>
            <a:r>
              <a:rPr lang="zh-CN" altLang="en-US" dirty="0">
                <a:solidFill>
                  <a:srgbClr val="FFFFFF"/>
                </a:solidFill>
                <a:latin typeface="Arial" pitchFamily="34" charset="0"/>
                <a:ea typeface="黑体" pitchFamily="49" charset="-122"/>
              </a:rPr>
              <a:t>增加的屏幕提示</a:t>
            </a: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2630999"/>
            <a:ext cx="4104456" cy="2317815"/>
          </a:xfrm>
          <a:prstGeom prst="rect">
            <a:avLst/>
          </a:prstGeom>
          <a:noFill/>
          <a:ln>
            <a:noFill/>
          </a:ln>
        </p:spPr>
      </p:pic>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4008" y="2631000"/>
            <a:ext cx="4032448" cy="2317815"/>
          </a:xfrm>
          <a:prstGeom prst="rect">
            <a:avLst/>
          </a:prstGeom>
          <a:noFill/>
          <a:ln>
            <a:noFill/>
          </a:ln>
        </p:spPr>
      </p:pic>
    </p:spTree>
    <p:extLst>
      <p:ext uri="{BB962C8B-B14F-4D97-AF65-F5344CB8AC3E}">
        <p14:creationId xmlns:p14="http://schemas.microsoft.com/office/powerpoint/2010/main" val="30404024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92696"/>
            <a:ext cx="8997950" cy="654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下面</a:t>
            </a:r>
            <a:r>
              <a:rPr lang="zh-CN" altLang="en-US" sz="2100" dirty="0">
                <a:latin typeface="Arial" pitchFamily="34" charset="0"/>
                <a:ea typeface="黑体" pitchFamily="49" charset="-122"/>
              </a:rPr>
              <a:t>以</a:t>
            </a:r>
            <a:r>
              <a:rPr lang="en-US" altLang="zh-CN" sz="2100" dirty="0">
                <a:latin typeface="Arial" pitchFamily="34" charset="0"/>
                <a:ea typeface="黑体" pitchFamily="49" charset="-122"/>
              </a:rPr>
              <a:t>Word 2010</a:t>
            </a:r>
            <a:r>
              <a:rPr lang="zh-CN" altLang="en-US" sz="2100" dirty="0">
                <a:latin typeface="Arial" pitchFamily="34" charset="0"/>
                <a:ea typeface="黑体" pitchFamily="49" charset="-122"/>
              </a:rPr>
              <a:t>为例，简单介绍</a:t>
            </a:r>
            <a:r>
              <a:rPr lang="en-US" altLang="zh-CN" sz="2100" dirty="0">
                <a:latin typeface="Arial" pitchFamily="34" charset="0"/>
                <a:ea typeface="黑体" pitchFamily="49" charset="-122"/>
              </a:rPr>
              <a:t>Office 2010 </a:t>
            </a:r>
            <a:r>
              <a:rPr lang="zh-CN" altLang="en-US" sz="2100" dirty="0">
                <a:latin typeface="Arial" pitchFamily="34" charset="0"/>
                <a:ea typeface="黑体" pitchFamily="49" charset="-122"/>
              </a:rPr>
              <a:t>的打开、新建、保存与关闭等基本操作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7"/>
          <p:cNvSpPr>
            <a:spLocks noChangeArrowheads="1"/>
          </p:cNvSpPr>
          <p:nvPr/>
        </p:nvSpPr>
        <p:spPr bwMode="auto">
          <a:xfrm>
            <a:off x="107950" y="188913"/>
            <a:ext cx="5400675"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a:latin typeface="Arial" pitchFamily="34" charset="0"/>
                <a:ea typeface="黑体" pitchFamily="49" charset="-122"/>
              </a:rPr>
              <a:t>4.3  Office 2010</a:t>
            </a:r>
            <a:r>
              <a:rPr lang="zh-CN" altLang="en-US" sz="2600" dirty="0">
                <a:latin typeface="Arial" pitchFamily="34" charset="0"/>
                <a:ea typeface="黑体" pitchFamily="49" charset="-122"/>
              </a:rPr>
              <a:t>的基本操作</a:t>
            </a:r>
          </a:p>
        </p:txBody>
      </p:sp>
      <p:sp>
        <p:nvSpPr>
          <p:cNvPr id="4" name="Rectangle 8"/>
          <p:cNvSpPr>
            <a:spLocks noChangeArrowheads="1"/>
          </p:cNvSpPr>
          <p:nvPr/>
        </p:nvSpPr>
        <p:spPr bwMode="auto">
          <a:xfrm>
            <a:off x="107950" y="1491035"/>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4.3.1  </a:t>
            </a:r>
            <a:r>
              <a:rPr lang="zh-CN" altLang="en-US" sz="2400" dirty="0">
                <a:latin typeface="Arial" pitchFamily="34" charset="0"/>
                <a:ea typeface="黑体" pitchFamily="49" charset="-122"/>
              </a:rPr>
              <a:t>打开文档</a:t>
            </a:r>
          </a:p>
        </p:txBody>
      </p:sp>
      <p:sp>
        <p:nvSpPr>
          <p:cNvPr id="5" name="Rectangle 5"/>
          <p:cNvSpPr>
            <a:spLocks noChangeArrowheads="1"/>
          </p:cNvSpPr>
          <p:nvPr/>
        </p:nvSpPr>
        <p:spPr bwMode="auto">
          <a:xfrm>
            <a:off x="107950" y="2139108"/>
            <a:ext cx="899795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常用</a:t>
            </a:r>
            <a:r>
              <a:rPr lang="zh-CN" altLang="en-US" sz="2100" dirty="0">
                <a:latin typeface="Arial" pitchFamily="34" charset="0"/>
                <a:ea typeface="黑体" pitchFamily="49" charset="-122"/>
              </a:rPr>
              <a:t>的打开文档有下面两种方法。</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资源管理器”窗口中，打开</a:t>
            </a:r>
            <a:r>
              <a:rPr lang="zh-CN" altLang="en-US" sz="2100" dirty="0" smtClean="0">
                <a:latin typeface="Arial" pitchFamily="34" charset="0"/>
                <a:ea typeface="黑体" pitchFamily="49" charset="-122"/>
              </a:rPr>
              <a:t>要打开</a:t>
            </a:r>
            <a:r>
              <a:rPr lang="zh-CN" altLang="en-US" sz="2100" dirty="0">
                <a:latin typeface="Arial" pitchFamily="34" charset="0"/>
                <a:ea typeface="黑体" pitchFamily="49" charset="-122"/>
              </a:rPr>
              <a:t>的文档，双击文档图标。</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）单击“文件”选项卡中的“打开”命令（或按下</a:t>
            </a:r>
            <a:r>
              <a:rPr lang="en-US" altLang="zh-CN" sz="2100" dirty="0" err="1">
                <a:latin typeface="Arial" pitchFamily="34" charset="0"/>
                <a:ea typeface="黑体" pitchFamily="49" charset="-122"/>
              </a:rPr>
              <a:t>Ctrl+O</a:t>
            </a:r>
            <a:r>
              <a:rPr lang="zh-CN" altLang="en-US" sz="2100" dirty="0">
                <a:latin typeface="Arial" pitchFamily="34" charset="0"/>
                <a:ea typeface="黑体" pitchFamily="49" charset="-122"/>
              </a:rPr>
              <a:t>复合键，也可单击“快速访问工具栏”中的“打开”按钮 ）。弹出“打开”对话框，选择文档所在文件夹，选择一个或多个文档，单击“打开”按钮即可。</a:t>
            </a:r>
          </a:p>
          <a:p>
            <a:pPr eaLnBrk="1" hangingPunct="1"/>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要打开一个文档是最近使用过的，也可使用“文件”选项卡中的“最近所用文件”命令将其打开。</a:t>
            </a:r>
          </a:p>
          <a:p>
            <a:pPr eaLnBrk="1" hangingPunct="1"/>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想在查文档时不修改文档，</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允许以只读方式或副本方式打开文档，打开的方法是：在“打开”对话框中单击其右下角的“打开”按钮旁的下拉按钮</a:t>
            </a:r>
            <a:r>
              <a:rPr lang="zh-CN" altLang="en-US" sz="2100" dirty="0" smtClean="0">
                <a:latin typeface="Arial" pitchFamily="34" charset="0"/>
                <a:ea typeface="黑体" pitchFamily="49" charset="-122"/>
              </a:rPr>
              <a:t>“</a:t>
            </a:r>
            <a:r>
              <a:rPr lang="zh-CN" altLang="en-US" sz="2100" dirty="0" smtClean="0">
                <a:latin typeface="Arial" pitchFamily="34" charset="0"/>
                <a:ea typeface="黑体" pitchFamily="49" charset="-122"/>
                <a:sym typeface="Wingdings 3"/>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，再选择其中的“以只读方式打开”命令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406524"/>
            <a:ext cx="4176018" cy="4542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新建</a:t>
            </a:r>
            <a:r>
              <a:rPr lang="zh-CN" altLang="en-US" sz="2100" dirty="0">
                <a:latin typeface="Arial" pitchFamily="34" charset="0"/>
                <a:ea typeface="黑体" pitchFamily="49" charset="-122"/>
              </a:rPr>
              <a:t>空白文档的方法很简单，主要以下三种方法。</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）按下</a:t>
            </a:r>
            <a:r>
              <a:rPr lang="en-US" altLang="zh-CN" sz="2100" dirty="0" err="1">
                <a:latin typeface="Arial" pitchFamily="34" charset="0"/>
                <a:ea typeface="黑体" pitchFamily="49" charset="-122"/>
              </a:rPr>
              <a:t>Ctrl+O</a:t>
            </a:r>
            <a:r>
              <a:rPr lang="zh-CN" altLang="en-US" sz="2100" dirty="0">
                <a:latin typeface="Arial" pitchFamily="34" charset="0"/>
                <a:ea typeface="黑体" pitchFamily="49" charset="-122"/>
              </a:rPr>
              <a:t>复合键，即可创建一个空白文档。</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）单击“快速访问工具栏”中的“新建”</a:t>
            </a:r>
            <a:r>
              <a:rPr lang="zh-CN" altLang="en-US" sz="2100" dirty="0" smtClean="0">
                <a:latin typeface="Arial" pitchFamily="34" charset="0"/>
                <a:ea typeface="黑体" pitchFamily="49" charset="-122"/>
              </a:rPr>
              <a:t>按钮。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）单击“文件”选项卡，在弹出文件“后台视图（</a:t>
            </a:r>
            <a:r>
              <a:rPr lang="en-US" altLang="zh-CN" sz="2100" dirty="0" err="1">
                <a:latin typeface="Arial" pitchFamily="34" charset="0"/>
                <a:ea typeface="黑体" pitchFamily="49" charset="-122"/>
              </a:rPr>
              <a:t>BackstageView</a:t>
            </a:r>
            <a:r>
              <a:rPr lang="zh-CN" altLang="en-US" sz="2100" dirty="0">
                <a:latin typeface="Arial" pitchFamily="34" charset="0"/>
                <a:ea typeface="黑体" pitchFamily="49" charset="-122"/>
              </a:rPr>
              <a:t>）”中选择“新建”命令，如图</a:t>
            </a:r>
            <a:r>
              <a:rPr lang="en-US" altLang="zh-CN" sz="2100" dirty="0">
                <a:latin typeface="Arial" pitchFamily="34" charset="0"/>
                <a:ea typeface="黑体" pitchFamily="49" charset="-122"/>
              </a:rPr>
              <a:t>4-20</a:t>
            </a:r>
            <a:r>
              <a:rPr lang="zh-CN" altLang="en-US" sz="2100" dirty="0">
                <a:latin typeface="Arial" pitchFamily="34" charset="0"/>
                <a:ea typeface="黑体" pitchFamily="49" charset="-122"/>
              </a:rPr>
              <a:t>所示。</a:t>
            </a:r>
          </a:p>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“可用模板”列表中，选中“空白文档”选项，然后单击右下方的“创建”按钮 ，创建了一个空白文档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950"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4.3.2  </a:t>
            </a:r>
            <a:r>
              <a:rPr lang="zh-CN" altLang="en-US" sz="2400" dirty="0">
                <a:latin typeface="Arial" pitchFamily="34" charset="0"/>
                <a:ea typeface="黑体" pitchFamily="49" charset="-122"/>
              </a:rPr>
              <a:t>新建文档</a:t>
            </a:r>
          </a:p>
        </p:txBody>
      </p:sp>
      <p:sp>
        <p:nvSpPr>
          <p:cNvPr id="4" name="Rectangle 8"/>
          <p:cNvSpPr>
            <a:spLocks noChangeArrowheads="1"/>
          </p:cNvSpPr>
          <p:nvPr/>
        </p:nvSpPr>
        <p:spPr bwMode="auto">
          <a:xfrm>
            <a:off x="107950" y="764704"/>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．新建空白文档</a:t>
            </a:r>
          </a:p>
        </p:txBody>
      </p:sp>
      <p:sp>
        <p:nvSpPr>
          <p:cNvPr id="5" name="矩形 4"/>
          <p:cNvSpPr/>
          <p:nvPr/>
        </p:nvSpPr>
        <p:spPr>
          <a:xfrm>
            <a:off x="4211960" y="5003884"/>
            <a:ext cx="4752528"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4-20  “</a:t>
            </a:r>
            <a:r>
              <a:rPr lang="zh-CN" altLang="en-US" dirty="0">
                <a:solidFill>
                  <a:srgbClr val="FFFFFF"/>
                </a:solidFill>
                <a:latin typeface="Arial" pitchFamily="34" charset="0"/>
                <a:ea typeface="黑体" pitchFamily="49" charset="-122"/>
              </a:rPr>
              <a:t>文件”选项卡中的“新建”命令界面</a:t>
            </a:r>
          </a:p>
        </p:txBody>
      </p:sp>
      <p:pic>
        <p:nvPicPr>
          <p:cNvPr id="6" name="图片 5"/>
          <p:cNvPicPr/>
          <p:nvPr/>
        </p:nvPicPr>
        <p:blipFill>
          <a:blip r:embed="rId2"/>
          <a:stretch>
            <a:fillRect/>
          </a:stretch>
        </p:blipFill>
        <p:spPr>
          <a:xfrm>
            <a:off x="4291972" y="1556792"/>
            <a:ext cx="4709524" cy="2872704"/>
          </a:xfrm>
          <a:prstGeom prst="rect">
            <a:avLst/>
          </a:prstGeom>
        </p:spPr>
      </p:pic>
    </p:spTree>
    <p:extLst>
      <p:ext uri="{BB962C8B-B14F-4D97-AF65-F5344CB8AC3E}">
        <p14:creationId xmlns:p14="http://schemas.microsoft.com/office/powerpoint/2010/main" val="66676449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504" y="786515"/>
            <a:ext cx="8997950" cy="1994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要创建具有某种格式的新文档，可在图</a:t>
            </a:r>
            <a:r>
              <a:rPr lang="en-US" altLang="zh-CN" sz="2100" dirty="0">
                <a:latin typeface="Arial" pitchFamily="34" charset="0"/>
                <a:ea typeface="黑体" pitchFamily="49" charset="-122"/>
              </a:rPr>
              <a:t>4-18</a:t>
            </a:r>
            <a:r>
              <a:rPr lang="zh-CN" altLang="en-US" sz="2100" dirty="0">
                <a:latin typeface="Arial" pitchFamily="34" charset="0"/>
                <a:ea typeface="黑体" pitchFamily="49" charset="-122"/>
              </a:rPr>
              <a:t>所示的对话框中，单击“可用模板”列表中的“样本模板”选项，或“我的模板”选项、或“</a:t>
            </a:r>
            <a:r>
              <a:rPr lang="en-US" altLang="zh-CN" sz="2100" dirty="0">
                <a:latin typeface="Arial" pitchFamily="34" charset="0"/>
                <a:ea typeface="黑体" pitchFamily="49" charset="-122"/>
              </a:rPr>
              <a:t>Office.com</a:t>
            </a:r>
            <a:r>
              <a:rPr lang="zh-CN" altLang="en-US" sz="2100" dirty="0">
                <a:latin typeface="Arial" pitchFamily="34" charset="0"/>
                <a:ea typeface="黑体" pitchFamily="49" charset="-122"/>
              </a:rPr>
              <a:t>模板”选项。</a:t>
            </a:r>
          </a:p>
          <a:p>
            <a:pPr eaLnBrk="1" hangingPunct="1"/>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所选模板样式创建的文档，模板文档为用户提供了多项已设置完成后的文档效果，用户只需要对其中的内容进行修改即可，这样大大地简化了工作，从而也提高了工作效率</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504" y="33265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．新建模板文档</a:t>
            </a:r>
          </a:p>
        </p:txBody>
      </p:sp>
      <p:pic>
        <p:nvPicPr>
          <p:cNvPr id="4" name="图片 3"/>
          <p:cNvPicPr>
            <a:picLocks noChangeAspect="1"/>
          </p:cNvPicPr>
          <p:nvPr/>
        </p:nvPicPr>
        <p:blipFill>
          <a:blip r:embed="rId2"/>
          <a:stretch>
            <a:fillRect/>
          </a:stretch>
        </p:blipFill>
        <p:spPr>
          <a:xfrm>
            <a:off x="179512" y="2852936"/>
            <a:ext cx="3638348" cy="2160000"/>
          </a:xfrm>
          <a:prstGeom prst="rect">
            <a:avLst/>
          </a:prstGeom>
        </p:spPr>
      </p:pic>
      <p:pic>
        <p:nvPicPr>
          <p:cNvPr id="5" name="图片 4"/>
          <p:cNvPicPr>
            <a:picLocks noChangeAspect="1"/>
          </p:cNvPicPr>
          <p:nvPr/>
        </p:nvPicPr>
        <p:blipFill>
          <a:blip r:embed="rId3"/>
          <a:stretch>
            <a:fillRect/>
          </a:stretch>
        </p:blipFill>
        <p:spPr>
          <a:xfrm>
            <a:off x="2810901" y="3501008"/>
            <a:ext cx="3606712" cy="2160000"/>
          </a:xfrm>
          <a:prstGeom prst="rect">
            <a:avLst/>
          </a:prstGeom>
        </p:spPr>
      </p:pic>
      <p:pic>
        <p:nvPicPr>
          <p:cNvPr id="6" name="图片 5"/>
          <p:cNvPicPr>
            <a:picLocks noChangeAspect="1"/>
          </p:cNvPicPr>
          <p:nvPr/>
        </p:nvPicPr>
        <p:blipFill>
          <a:blip r:embed="rId4"/>
          <a:stretch>
            <a:fillRect/>
          </a:stretch>
        </p:blipFill>
        <p:spPr>
          <a:xfrm>
            <a:off x="5292080" y="3933056"/>
            <a:ext cx="3638348" cy="2160000"/>
          </a:xfrm>
          <a:prstGeom prst="rect">
            <a:avLst/>
          </a:prstGeom>
        </p:spPr>
      </p:pic>
      <p:sp>
        <p:nvSpPr>
          <p:cNvPr id="7" name="矩形 6"/>
          <p:cNvSpPr/>
          <p:nvPr/>
        </p:nvSpPr>
        <p:spPr>
          <a:xfrm>
            <a:off x="215895" y="5085184"/>
            <a:ext cx="2782018" cy="646331"/>
          </a:xfrm>
          <a:prstGeom prst="rect">
            <a:avLst/>
          </a:prstGeom>
        </p:spPr>
        <p:txBody>
          <a:bodyPr wrap="square">
            <a:spAutoFit/>
          </a:bodyPr>
          <a:lstStyle/>
          <a:p>
            <a:r>
              <a:rPr lang="zh-CN" altLang="zh-CN" dirty="0">
                <a:latin typeface="Arial" pitchFamily="34" charset="0"/>
                <a:ea typeface="黑体" pitchFamily="49" charset="-122"/>
              </a:rPr>
              <a:t>图</a:t>
            </a:r>
            <a:r>
              <a:rPr lang="en-US" altLang="zh-CN" dirty="0">
                <a:latin typeface="Arial" pitchFamily="34" charset="0"/>
                <a:ea typeface="黑体" pitchFamily="49" charset="-122"/>
              </a:rPr>
              <a:t>4-22  </a:t>
            </a:r>
            <a:r>
              <a:rPr lang="zh-CN" altLang="zh-CN" dirty="0">
                <a:latin typeface="Arial" pitchFamily="34" charset="0"/>
                <a:ea typeface="黑体" pitchFamily="49" charset="-122"/>
              </a:rPr>
              <a:t>利用“样本模板”创建新</a:t>
            </a:r>
            <a:r>
              <a:rPr lang="zh-CN" altLang="zh-CN" dirty="0" smtClean="0">
                <a:latin typeface="Arial" pitchFamily="34" charset="0"/>
                <a:ea typeface="黑体" pitchFamily="49" charset="-122"/>
              </a:rPr>
              <a:t>文档</a:t>
            </a:r>
            <a:endParaRPr lang="zh-CN" altLang="zh-CN" dirty="0">
              <a:latin typeface="Arial" pitchFamily="34" charset="0"/>
              <a:ea typeface="黑体" pitchFamily="49" charset="-122"/>
            </a:endParaRPr>
          </a:p>
        </p:txBody>
      </p:sp>
      <p:sp>
        <p:nvSpPr>
          <p:cNvPr id="8" name="矩形 7"/>
          <p:cNvSpPr/>
          <p:nvPr/>
        </p:nvSpPr>
        <p:spPr>
          <a:xfrm>
            <a:off x="4211960" y="3068960"/>
            <a:ext cx="4572000" cy="369332"/>
          </a:xfrm>
          <a:prstGeom prst="rect">
            <a:avLst/>
          </a:prstGeom>
        </p:spPr>
        <p:txBody>
          <a:bodyPr>
            <a:spAutoFit/>
          </a:bodyPr>
          <a:lstStyle/>
          <a:p>
            <a:r>
              <a:rPr lang="zh-CN" altLang="zh-CN" dirty="0" smtClean="0">
                <a:latin typeface="Arial" pitchFamily="34" charset="0"/>
                <a:ea typeface="黑体" pitchFamily="49" charset="-122"/>
              </a:rPr>
              <a:t>图</a:t>
            </a:r>
            <a:r>
              <a:rPr lang="en-US" altLang="zh-CN" dirty="0">
                <a:latin typeface="Arial" pitchFamily="34" charset="0"/>
                <a:ea typeface="黑体" pitchFamily="49" charset="-122"/>
              </a:rPr>
              <a:t>4-23  </a:t>
            </a:r>
            <a:r>
              <a:rPr lang="zh-CN" altLang="zh-CN" dirty="0">
                <a:latin typeface="Arial" pitchFamily="34" charset="0"/>
                <a:ea typeface="黑体" pitchFamily="49" charset="-122"/>
              </a:rPr>
              <a:t>利用“新建”对话框创建新</a:t>
            </a:r>
            <a:r>
              <a:rPr lang="zh-CN" altLang="zh-CN" dirty="0" smtClean="0">
                <a:latin typeface="Arial" pitchFamily="34" charset="0"/>
                <a:ea typeface="黑体" pitchFamily="49" charset="-122"/>
              </a:rPr>
              <a:t>文档</a:t>
            </a:r>
            <a:endParaRPr lang="zh-CN" altLang="zh-CN" dirty="0">
              <a:latin typeface="Arial" pitchFamily="34" charset="0"/>
              <a:ea typeface="黑体" pitchFamily="49" charset="-122"/>
            </a:endParaRPr>
          </a:p>
        </p:txBody>
      </p:sp>
      <p:sp>
        <p:nvSpPr>
          <p:cNvPr id="9" name="矩形 8"/>
          <p:cNvSpPr/>
          <p:nvPr/>
        </p:nvSpPr>
        <p:spPr>
          <a:xfrm>
            <a:off x="5243822" y="6045388"/>
            <a:ext cx="3815408" cy="646331"/>
          </a:xfrm>
          <a:prstGeom prst="rect">
            <a:avLst/>
          </a:prstGeom>
        </p:spPr>
        <p:txBody>
          <a:bodyPr wrap="square">
            <a:spAutoFit/>
          </a:bodyPr>
          <a:lstStyle/>
          <a:p>
            <a:r>
              <a:rPr lang="zh-CN" altLang="zh-CN" dirty="0" smtClean="0">
                <a:latin typeface="Arial" pitchFamily="34" charset="0"/>
                <a:ea typeface="黑体" pitchFamily="49" charset="-122"/>
              </a:rPr>
              <a:t>图</a:t>
            </a:r>
            <a:r>
              <a:rPr lang="en-US" altLang="zh-CN" dirty="0">
                <a:latin typeface="Arial" pitchFamily="34" charset="0"/>
                <a:ea typeface="黑体" pitchFamily="49" charset="-122"/>
              </a:rPr>
              <a:t>4-24  </a:t>
            </a:r>
            <a:r>
              <a:rPr lang="zh-CN" altLang="zh-CN" dirty="0">
                <a:latin typeface="Arial" pitchFamily="34" charset="0"/>
                <a:ea typeface="黑体" pitchFamily="49" charset="-122"/>
              </a:rPr>
              <a:t>利用“</a:t>
            </a:r>
            <a:r>
              <a:rPr lang="en-US" altLang="zh-CN" dirty="0">
                <a:latin typeface="Arial" pitchFamily="34" charset="0"/>
                <a:ea typeface="黑体" pitchFamily="49" charset="-122"/>
              </a:rPr>
              <a:t>Office.com</a:t>
            </a:r>
            <a:r>
              <a:rPr lang="zh-CN" altLang="zh-CN" dirty="0">
                <a:latin typeface="Arial" pitchFamily="34" charset="0"/>
                <a:ea typeface="黑体" pitchFamily="49" charset="-122"/>
              </a:rPr>
              <a:t>”网站提供的模板创建新文档</a:t>
            </a:r>
          </a:p>
        </p:txBody>
      </p:sp>
    </p:spTree>
    <p:extLst>
      <p:ext uri="{BB962C8B-B14F-4D97-AF65-F5344CB8AC3E}">
        <p14:creationId xmlns:p14="http://schemas.microsoft.com/office/powerpoint/2010/main" val="352964793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504" y="627489"/>
            <a:ext cx="89979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保存</a:t>
            </a:r>
            <a:r>
              <a:rPr lang="zh-CN" altLang="en-US" sz="2100" dirty="0">
                <a:latin typeface="Arial" pitchFamily="34" charset="0"/>
                <a:ea typeface="黑体" pitchFamily="49" charset="-122"/>
              </a:rPr>
              <a:t>文档的过程方法可分为：保存新建文档和保存已有的</a:t>
            </a:r>
            <a:r>
              <a:rPr lang="zh-CN" altLang="en-US" sz="2100" dirty="0" smtClean="0">
                <a:latin typeface="Arial" pitchFamily="34" charset="0"/>
                <a:ea typeface="黑体" pitchFamily="49" charset="-122"/>
              </a:rPr>
              <a:t>文档。</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504" y="116632"/>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4.3.3  </a:t>
            </a:r>
            <a:r>
              <a:rPr lang="zh-CN" altLang="en-US" sz="2400" dirty="0">
                <a:latin typeface="Arial" pitchFamily="34" charset="0"/>
                <a:ea typeface="黑体" pitchFamily="49" charset="-122"/>
              </a:rPr>
              <a:t>保存文档</a:t>
            </a:r>
          </a:p>
        </p:txBody>
      </p:sp>
      <p:sp>
        <p:nvSpPr>
          <p:cNvPr id="4" name="Rectangle 5"/>
          <p:cNvSpPr>
            <a:spLocks noChangeArrowheads="1"/>
          </p:cNvSpPr>
          <p:nvPr/>
        </p:nvSpPr>
        <p:spPr bwMode="auto">
          <a:xfrm>
            <a:off x="107504" y="1552043"/>
            <a:ext cx="8997950" cy="106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方法</a:t>
            </a:r>
            <a:r>
              <a:rPr lang="zh-CN" altLang="en-US" sz="2100" dirty="0">
                <a:latin typeface="Arial" pitchFamily="34" charset="0"/>
                <a:ea typeface="黑体" pitchFamily="49" charset="-122"/>
              </a:rPr>
              <a:t>有。</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）单击“快速访问工具栏”上的“保存”按钮 。</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）单击“文件”选项中的“保存”命令，或直接按快捷键</a:t>
            </a:r>
            <a:r>
              <a:rPr lang="en-US" altLang="zh-CN" sz="2100" dirty="0" err="1">
                <a:latin typeface="Arial" pitchFamily="34" charset="0"/>
                <a:ea typeface="黑体" pitchFamily="49" charset="-122"/>
              </a:rPr>
              <a:t>Ctrl+S</a:t>
            </a:r>
            <a:r>
              <a:rPr lang="zh-CN" altLang="en-US" sz="2100" dirty="0">
                <a:latin typeface="Arial" pitchFamily="34" charset="0"/>
                <a:ea typeface="黑体" pitchFamily="49" charset="-122"/>
              </a:rPr>
              <a:t>。</a:t>
            </a:r>
          </a:p>
          <a:p>
            <a:pPr eaLnBrk="1" hangingPunct="1"/>
            <a:r>
              <a:rPr lang="zh-CN" altLang="en-US" sz="2100" dirty="0">
                <a:latin typeface="Arial" pitchFamily="34" charset="0"/>
                <a:ea typeface="黑体" pitchFamily="49" charset="-122"/>
              </a:rPr>
              <a:t> </a:t>
            </a:r>
          </a:p>
        </p:txBody>
      </p:sp>
      <p:sp>
        <p:nvSpPr>
          <p:cNvPr id="5" name="Rectangle 8"/>
          <p:cNvSpPr>
            <a:spLocks noChangeArrowheads="1"/>
          </p:cNvSpPr>
          <p:nvPr/>
        </p:nvSpPr>
        <p:spPr bwMode="auto">
          <a:xfrm>
            <a:off x="107504" y="104118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smtClean="0">
                <a:latin typeface="Arial" pitchFamily="34" charset="0"/>
                <a:ea typeface="黑体" pitchFamily="49" charset="-122"/>
              </a:rPr>
              <a:t>．保存新建文档</a:t>
            </a:r>
            <a:endParaRPr lang="zh-CN" altLang="en-US" sz="22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8002" y="2614081"/>
            <a:ext cx="5991225"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5"/>
          <p:cNvSpPr>
            <a:spLocks noChangeArrowheads="1"/>
          </p:cNvSpPr>
          <p:nvPr/>
        </p:nvSpPr>
        <p:spPr bwMode="auto">
          <a:xfrm>
            <a:off x="107504" y="5589240"/>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对已有的文件进行编辑和修改后，用上述方法可将修改的文档以原来的文件名、原来的类型，保存在原来的文件夹中。此时不再出现“另存为”对话框。</a:t>
            </a:r>
          </a:p>
        </p:txBody>
      </p:sp>
      <p:sp>
        <p:nvSpPr>
          <p:cNvPr id="6" name="矩形 5"/>
          <p:cNvSpPr/>
          <p:nvPr/>
        </p:nvSpPr>
        <p:spPr>
          <a:xfrm>
            <a:off x="2315654" y="4738156"/>
            <a:ext cx="4581650"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4-24  </a:t>
            </a:r>
            <a:r>
              <a:rPr lang="zh-CN" altLang="en-US" dirty="0">
                <a:solidFill>
                  <a:srgbClr val="FFFFFF"/>
                </a:solidFill>
                <a:latin typeface="Arial" pitchFamily="34" charset="0"/>
                <a:ea typeface="黑体" pitchFamily="49" charset="-122"/>
              </a:rPr>
              <a:t>保存新建文档的“另存为”对话框</a:t>
            </a:r>
          </a:p>
        </p:txBody>
      </p:sp>
      <p:sp>
        <p:nvSpPr>
          <p:cNvPr id="9" name="Rectangle 8"/>
          <p:cNvSpPr>
            <a:spLocks noChangeArrowheads="1"/>
          </p:cNvSpPr>
          <p:nvPr/>
        </p:nvSpPr>
        <p:spPr bwMode="auto">
          <a:xfrm>
            <a:off x="107504" y="5085184"/>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smtClean="0">
                <a:latin typeface="Arial" pitchFamily="34" charset="0"/>
                <a:ea typeface="黑体" pitchFamily="49" charset="-122"/>
              </a:rPr>
              <a:t>．保存已有的文档</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25100223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504" y="649583"/>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“文件”选项卡中的“另存为”命令（或按下</a:t>
            </a:r>
            <a:r>
              <a:rPr lang="en-US" altLang="zh-CN" sz="2100" dirty="0">
                <a:latin typeface="Arial" pitchFamily="34" charset="0"/>
                <a:ea typeface="黑体" pitchFamily="49" charset="-122"/>
              </a:rPr>
              <a:t>F12</a:t>
            </a:r>
            <a:r>
              <a:rPr lang="zh-CN" altLang="en-US" sz="2100" dirty="0">
                <a:latin typeface="Arial" pitchFamily="34" charset="0"/>
                <a:ea typeface="黑体" pitchFamily="49" charset="-122"/>
              </a:rPr>
              <a:t>功能键），打开“另存为”对话框</a:t>
            </a:r>
            <a:r>
              <a:rPr lang="zh-CN" altLang="en-US" sz="2100" dirty="0" smtClean="0">
                <a:latin typeface="Arial" pitchFamily="34" charset="0"/>
                <a:ea typeface="黑体" pitchFamily="49" charset="-122"/>
              </a:rPr>
              <a:t>，可以对文件换名存盘。</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504" y="1634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．换名保存文档</a:t>
            </a:r>
          </a:p>
        </p:txBody>
      </p:sp>
      <p:pic>
        <p:nvPicPr>
          <p:cNvPr id="4" name="图片 3"/>
          <p:cNvPicPr/>
          <p:nvPr/>
        </p:nvPicPr>
        <p:blipFill>
          <a:blip r:embed="rId2"/>
          <a:stretch>
            <a:fillRect/>
          </a:stretch>
        </p:blipFill>
        <p:spPr>
          <a:xfrm>
            <a:off x="5148064" y="1081631"/>
            <a:ext cx="3600400" cy="2563393"/>
          </a:xfrm>
          <a:prstGeom prst="rect">
            <a:avLst/>
          </a:prstGeom>
        </p:spPr>
      </p:pic>
      <p:sp>
        <p:nvSpPr>
          <p:cNvPr id="5" name="矩形 4"/>
          <p:cNvSpPr/>
          <p:nvPr/>
        </p:nvSpPr>
        <p:spPr>
          <a:xfrm>
            <a:off x="5004048" y="3635732"/>
            <a:ext cx="405682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4-25  </a:t>
            </a:r>
            <a:r>
              <a:rPr lang="zh-CN" altLang="en-US" dirty="0">
                <a:solidFill>
                  <a:srgbClr val="FFFFFF"/>
                </a:solidFill>
                <a:latin typeface="Arial" pitchFamily="34" charset="0"/>
                <a:ea typeface="黑体" pitchFamily="49" charset="-122"/>
              </a:rPr>
              <a:t>设置自动保存文档的“选项”</a:t>
            </a:r>
            <a:endParaRPr lang="zh-CN" altLang="en-US" dirty="0"/>
          </a:p>
        </p:txBody>
      </p:sp>
      <p:sp>
        <p:nvSpPr>
          <p:cNvPr id="6" name="Rectangle 8"/>
          <p:cNvSpPr>
            <a:spLocks noChangeArrowheads="1"/>
          </p:cNvSpPr>
          <p:nvPr/>
        </p:nvSpPr>
        <p:spPr bwMode="auto">
          <a:xfrm>
            <a:off x="107504" y="3944768"/>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4.2.4  </a:t>
            </a:r>
            <a:r>
              <a:rPr lang="zh-CN" altLang="en-US" sz="2400" dirty="0">
                <a:latin typeface="Arial" pitchFamily="34" charset="0"/>
                <a:ea typeface="黑体" pitchFamily="49" charset="-122"/>
              </a:rPr>
              <a:t>文档的保护</a:t>
            </a:r>
          </a:p>
        </p:txBody>
      </p:sp>
      <p:sp>
        <p:nvSpPr>
          <p:cNvPr id="7" name="Rectangle 8"/>
          <p:cNvSpPr>
            <a:spLocks noChangeArrowheads="1"/>
          </p:cNvSpPr>
          <p:nvPr/>
        </p:nvSpPr>
        <p:spPr bwMode="auto">
          <a:xfrm>
            <a:off x="107504" y="139855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．自动保存文档</a:t>
            </a:r>
          </a:p>
        </p:txBody>
      </p:sp>
      <p:sp>
        <p:nvSpPr>
          <p:cNvPr id="8" name="Rectangle 5"/>
          <p:cNvSpPr>
            <a:spLocks noChangeArrowheads="1"/>
          </p:cNvSpPr>
          <p:nvPr/>
        </p:nvSpPr>
        <p:spPr bwMode="auto">
          <a:xfrm>
            <a:off x="107504" y="1884653"/>
            <a:ext cx="5112568" cy="2031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依次</a:t>
            </a:r>
            <a:r>
              <a:rPr lang="zh-CN" altLang="en-US" sz="2100" dirty="0">
                <a:latin typeface="Arial" pitchFamily="34" charset="0"/>
                <a:ea typeface="黑体" pitchFamily="49" charset="-122"/>
              </a:rPr>
              <a:t>单击“文件”→“选项”→“保存”选项卡标签，指定自动保存时间间隔，系统默认为</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分钟，如图</a:t>
            </a:r>
            <a:r>
              <a:rPr lang="en-US" altLang="zh-CN" sz="2100" dirty="0">
                <a:latin typeface="Arial" pitchFamily="34" charset="0"/>
                <a:ea typeface="黑体" pitchFamily="49" charset="-122"/>
              </a:rPr>
              <a:t>4-25</a:t>
            </a:r>
            <a:r>
              <a:rPr lang="zh-CN" altLang="en-US" sz="2100" dirty="0">
                <a:latin typeface="Arial" pitchFamily="34" charset="0"/>
                <a:ea typeface="黑体" pitchFamily="49" charset="-122"/>
              </a:rPr>
              <a:t>所示。</a:t>
            </a:r>
          </a:p>
          <a:p>
            <a:pPr eaLnBrk="1" hangingPunct="1"/>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要保留对文档的备份，可在“高级”选项中的“保存”项勾选“始终创建备份副本”</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5"/>
          <p:cNvSpPr>
            <a:spLocks noChangeArrowheads="1"/>
          </p:cNvSpPr>
          <p:nvPr/>
        </p:nvSpPr>
        <p:spPr bwMode="auto">
          <a:xfrm>
            <a:off x="107504" y="4430861"/>
            <a:ext cx="3024336" cy="1950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设置</a:t>
            </a:r>
            <a:r>
              <a:rPr lang="zh-CN" altLang="en-US" sz="2100" dirty="0">
                <a:latin typeface="Arial" pitchFamily="34" charset="0"/>
                <a:ea typeface="黑体" pitchFamily="49" charset="-122"/>
              </a:rPr>
              <a:t>打开和修改权限密码的方法是：</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）依次单击“文件”→“另存为”命令，打开“另存为”对话框，如图</a:t>
            </a:r>
            <a:r>
              <a:rPr lang="en-US" altLang="zh-CN" sz="2100" dirty="0">
                <a:latin typeface="Arial" pitchFamily="34" charset="0"/>
                <a:ea typeface="黑体" pitchFamily="49" charset="-122"/>
              </a:rPr>
              <a:t>4-26</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7864" y="3972518"/>
            <a:ext cx="553402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649689" y="6402867"/>
            <a:ext cx="2698175" cy="369332"/>
          </a:xfrm>
          <a:prstGeom prst="rect">
            <a:avLst/>
          </a:prstGeom>
        </p:spPr>
        <p:txBody>
          <a:bodyPr wrap="none">
            <a:spAutoFit/>
          </a:bodyPr>
          <a:lstStyle/>
          <a:p>
            <a:pPr eaLnBrk="1" hangingPunct="1"/>
            <a:r>
              <a:rPr lang="zh-CN" altLang="en-US" dirty="0">
                <a:latin typeface="Arial" pitchFamily="34" charset="0"/>
                <a:ea typeface="黑体" pitchFamily="49" charset="-122"/>
              </a:rPr>
              <a:t>图</a:t>
            </a:r>
            <a:r>
              <a:rPr lang="en-US" altLang="zh-CN" dirty="0">
                <a:latin typeface="Arial" pitchFamily="34" charset="0"/>
                <a:ea typeface="黑体" pitchFamily="49" charset="-122"/>
              </a:rPr>
              <a:t>4-26  “</a:t>
            </a:r>
            <a:r>
              <a:rPr lang="zh-CN" altLang="en-US" dirty="0">
                <a:latin typeface="Arial" pitchFamily="34" charset="0"/>
                <a:ea typeface="黑体" pitchFamily="49" charset="-122"/>
              </a:rPr>
              <a:t>另存为”对话框</a:t>
            </a:r>
          </a:p>
        </p:txBody>
      </p:sp>
    </p:spTree>
    <p:extLst>
      <p:ext uri="{BB962C8B-B14F-4D97-AF65-F5344CB8AC3E}">
        <p14:creationId xmlns:p14="http://schemas.microsoft.com/office/powerpoint/2010/main" val="425489787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1000"/>
                                        <p:tgtEl>
                                          <p:spTgt spid="8"/>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P spid="9"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504" y="188640"/>
            <a:ext cx="899795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对话框</a:t>
            </a:r>
            <a:r>
              <a:rPr lang="zh-CN" altLang="en-US" sz="2100" dirty="0">
                <a:latin typeface="Arial" pitchFamily="34" charset="0"/>
                <a:ea typeface="黑体" pitchFamily="49" charset="-122"/>
              </a:rPr>
              <a:t>中的“工具”下拉列表中的“常规选项”命令，打开“常规选项”对话框，如图</a:t>
            </a:r>
            <a:r>
              <a:rPr lang="en-US" altLang="zh-CN" sz="2100" dirty="0">
                <a:latin typeface="Arial" pitchFamily="34" charset="0"/>
                <a:ea typeface="黑体" pitchFamily="49" charset="-122"/>
              </a:rPr>
              <a:t>4-27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pPr eaLnBrk="1" hangingPunct="1"/>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：设置“修改权限密码”之前该文档已保存过。</a:t>
            </a:r>
          </a:p>
          <a:p>
            <a:pPr eaLnBrk="1" hangingPunct="1"/>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3</a:t>
            </a:r>
            <a:r>
              <a:rPr lang="zh-CN" altLang="en-US" sz="2100" dirty="0">
                <a:latin typeface="Arial" pitchFamily="34" charset="0"/>
                <a:ea typeface="黑体" pitchFamily="49" charset="-122"/>
              </a:rPr>
              <a:t>）将插入点移到“安全性”选项卡的“打开文件时的密码”和“修改文件时的密码”文本框处，并键入</a:t>
            </a:r>
            <a:r>
              <a:rPr lang="zh-CN" altLang="en-US" sz="2100" dirty="0" smtClean="0">
                <a:latin typeface="Arial" pitchFamily="34" charset="0"/>
                <a:ea typeface="黑体" pitchFamily="49" charset="-122"/>
              </a:rPr>
              <a:t>密码，最</a:t>
            </a:r>
            <a:r>
              <a:rPr lang="zh-CN" altLang="en-US" sz="2100" dirty="0">
                <a:latin typeface="Arial" pitchFamily="34" charset="0"/>
                <a:ea typeface="黑体" pitchFamily="49" charset="-122"/>
              </a:rPr>
              <a:t>长可达</a:t>
            </a:r>
            <a:r>
              <a:rPr lang="en-US" altLang="zh-CN" sz="2100" dirty="0">
                <a:latin typeface="Arial" pitchFamily="34" charset="0"/>
                <a:ea typeface="黑体" pitchFamily="49" charset="-122"/>
              </a:rPr>
              <a:t>40</a:t>
            </a:r>
            <a:r>
              <a:rPr lang="zh-CN" altLang="en-US" sz="2100" dirty="0">
                <a:latin typeface="Arial" pitchFamily="34" charset="0"/>
                <a:ea typeface="黑体" pitchFamily="49" charset="-122"/>
              </a:rPr>
              <a:t>个字符。对应密码的每一个字符显示一个星号。</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）单击“确定”按钮此时会出现“确认密码”对话框，要求用户再次键入所设置的密码，如图</a:t>
            </a:r>
            <a:r>
              <a:rPr lang="en-US" altLang="zh-CN" sz="2100" dirty="0">
                <a:latin typeface="Arial" pitchFamily="34" charset="0"/>
                <a:ea typeface="黑体" pitchFamily="49" charset="-122"/>
              </a:rPr>
              <a:t>4-28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		</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5</a:t>
            </a:r>
            <a:r>
              <a:rPr lang="zh-CN" altLang="en-US" sz="2100" dirty="0">
                <a:latin typeface="Arial" pitchFamily="34" charset="0"/>
                <a:ea typeface="黑体" pitchFamily="49" charset="-122"/>
              </a:rPr>
              <a:t>）当返回到“另存为”对话框后，单击“保存”按钮即完成密码的设置。</a:t>
            </a:r>
          </a:p>
          <a:p>
            <a:pPr eaLnBrk="1" hangingPunct="1"/>
            <a:r>
              <a:rPr lang="zh-CN" altLang="en-US" sz="2100" dirty="0" smtClean="0">
                <a:latin typeface="Arial" pitchFamily="34" charset="0"/>
                <a:ea typeface="黑体" pitchFamily="49" charset="-122"/>
              </a:rPr>
              <a:t>        用户</a:t>
            </a:r>
            <a:r>
              <a:rPr lang="zh-CN" altLang="en-US" sz="2100" dirty="0">
                <a:latin typeface="Arial" pitchFamily="34" charset="0"/>
                <a:ea typeface="黑体" pitchFamily="49" charset="-122"/>
              </a:rPr>
              <a:t>可取消已设置的密码，其</a:t>
            </a:r>
            <a:r>
              <a:rPr lang="zh-CN" altLang="en-US" sz="2100" dirty="0" smtClean="0">
                <a:latin typeface="Arial" pitchFamily="34" charset="0"/>
                <a:ea typeface="黑体" pitchFamily="49" charset="-122"/>
              </a:rPr>
              <a:t>操作在图</a:t>
            </a:r>
            <a:r>
              <a:rPr lang="en-US" altLang="zh-CN" sz="2100" dirty="0" smtClean="0">
                <a:latin typeface="Arial" pitchFamily="34" charset="0"/>
                <a:ea typeface="黑体" pitchFamily="49" charset="-122"/>
              </a:rPr>
              <a:t>4-27</a:t>
            </a:r>
            <a:r>
              <a:rPr lang="zh-CN" altLang="en-US" sz="2100" dirty="0" smtClean="0">
                <a:latin typeface="Arial" pitchFamily="34" charset="0"/>
                <a:ea typeface="黑体" pitchFamily="49" charset="-122"/>
              </a:rPr>
              <a:t>中进行。</a:t>
            </a:r>
            <a:endParaRPr lang="zh-CN" altLang="en-US" sz="2100" dirty="0">
              <a:latin typeface="Arial" pitchFamily="34" charset="0"/>
              <a:ea typeface="黑体" pitchFamily="49" charset="-122"/>
            </a:endParaRPr>
          </a:p>
        </p:txBody>
      </p:sp>
      <p:sp>
        <p:nvSpPr>
          <p:cNvPr id="3" name="矩形 2"/>
          <p:cNvSpPr/>
          <p:nvPr/>
        </p:nvSpPr>
        <p:spPr>
          <a:xfrm>
            <a:off x="1547665" y="6301169"/>
            <a:ext cx="305881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4-27  </a:t>
            </a:r>
            <a:r>
              <a:rPr lang="en-US" altLang="zh-CN" dirty="0" smtClean="0">
                <a:solidFill>
                  <a:srgbClr val="FFFFFF"/>
                </a:solidFill>
                <a:latin typeface="Arial" pitchFamily="34" charset="0"/>
                <a:ea typeface="黑体" pitchFamily="49" charset="-122"/>
              </a:rPr>
              <a:t>“</a:t>
            </a:r>
            <a:r>
              <a:rPr lang="zh-CN" altLang="en-US" dirty="0" smtClean="0">
                <a:solidFill>
                  <a:srgbClr val="FFFFFF"/>
                </a:solidFill>
                <a:latin typeface="Arial" pitchFamily="34" charset="0"/>
                <a:ea typeface="黑体" pitchFamily="49" charset="-122"/>
              </a:rPr>
              <a:t>常规选项”</a:t>
            </a:r>
            <a:r>
              <a:rPr lang="zh-CN" altLang="en-US" dirty="0">
                <a:solidFill>
                  <a:srgbClr val="FFFFFF"/>
                </a:solidFill>
                <a:latin typeface="Arial" pitchFamily="34" charset="0"/>
                <a:ea typeface="黑体" pitchFamily="49" charset="-122"/>
              </a:rPr>
              <a:t>对话框</a:t>
            </a:r>
            <a:endParaRPr lang="zh-CN" altLang="en-US" dirty="0"/>
          </a:p>
        </p:txBody>
      </p:sp>
      <p:sp>
        <p:nvSpPr>
          <p:cNvPr id="4" name="矩形 3"/>
          <p:cNvSpPr/>
          <p:nvPr/>
        </p:nvSpPr>
        <p:spPr>
          <a:xfrm>
            <a:off x="4788024" y="6301169"/>
            <a:ext cx="3024336"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4-28  “</a:t>
            </a:r>
            <a:r>
              <a:rPr lang="zh-CN" altLang="en-US" dirty="0">
                <a:solidFill>
                  <a:srgbClr val="FFFFFF"/>
                </a:solidFill>
                <a:latin typeface="Arial" pitchFamily="34" charset="0"/>
                <a:ea typeface="黑体" pitchFamily="49" charset="-122"/>
              </a:rPr>
              <a:t>确认密码”对话框</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6937" y="3861048"/>
            <a:ext cx="5763907" cy="2440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21594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20689"/>
            <a:ext cx="8997950" cy="1944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关闭</a:t>
            </a:r>
            <a:r>
              <a:rPr lang="zh-CN" altLang="en-US" sz="2100" dirty="0">
                <a:latin typeface="Arial" pitchFamily="34" charset="0"/>
                <a:ea typeface="黑体" pitchFamily="49" charset="-122"/>
              </a:rPr>
              <a:t>文档有以下几种方法。</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）单击“文件”菜单下的“关闭”命令关闭正在编辑的文档。</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）按下</a:t>
            </a:r>
            <a:r>
              <a:rPr lang="en-US" altLang="zh-CN" sz="2100" dirty="0" err="1">
                <a:latin typeface="Arial" pitchFamily="34" charset="0"/>
                <a:ea typeface="黑体" pitchFamily="49" charset="-122"/>
              </a:rPr>
              <a:t>Ctrl+W</a:t>
            </a:r>
            <a:r>
              <a:rPr lang="zh-CN" altLang="en-US" sz="2100" dirty="0">
                <a:latin typeface="Arial" pitchFamily="34" charset="0"/>
                <a:ea typeface="黑体" pitchFamily="49" charset="-122"/>
              </a:rPr>
              <a:t>复合键。</a:t>
            </a:r>
          </a:p>
          <a:p>
            <a:pPr eaLnBrk="1" hangingPunct="1"/>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）单击标题栏右上角的“关闭”按钮 ，或按</a:t>
            </a:r>
            <a:r>
              <a:rPr lang="en-US" altLang="zh-CN" sz="2100" dirty="0">
                <a:latin typeface="Arial" pitchFamily="34" charset="0"/>
                <a:ea typeface="黑体" pitchFamily="49" charset="-122"/>
              </a:rPr>
              <a:t>Alt+F4</a:t>
            </a:r>
            <a:r>
              <a:rPr lang="zh-CN" altLang="en-US" sz="2100" dirty="0">
                <a:latin typeface="Arial" pitchFamily="34" charset="0"/>
                <a:ea typeface="黑体" pitchFamily="49" charset="-122"/>
              </a:rPr>
              <a:t>复合键。</a:t>
            </a:r>
          </a:p>
          <a:p>
            <a:pPr eaLnBrk="1" hangingPunct="1"/>
            <a:r>
              <a:rPr lang="zh-CN" altLang="en-US" sz="2100" dirty="0">
                <a:latin typeface="Arial" pitchFamily="34" charset="0"/>
                <a:ea typeface="黑体" pitchFamily="49" charset="-122"/>
              </a:rPr>
              <a:t>其中方法</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和</a:t>
            </a:r>
            <a:r>
              <a:rPr lang="zh-CN" altLang="en-US" sz="2100" dirty="0" smtClean="0">
                <a:latin typeface="Arial" pitchFamily="34" charset="0"/>
                <a:ea typeface="黑体" pitchFamily="49" charset="-122"/>
              </a:rPr>
              <a:t>方法</a:t>
            </a:r>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只能关闭文档但不退出</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系统，而方法</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则是既关闭文档又关闭</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工作窗口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504" y="116632"/>
            <a:ext cx="2700337"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4.2.5  </a:t>
            </a:r>
            <a:r>
              <a:rPr lang="zh-CN" altLang="en-US" sz="2400" dirty="0" smtClean="0">
                <a:latin typeface="Arial" pitchFamily="34" charset="0"/>
                <a:ea typeface="黑体" pitchFamily="49" charset="-122"/>
              </a:rPr>
              <a:t>关闭文档</a:t>
            </a:r>
            <a:endParaRPr lang="zh-CN" altLang="en-US" sz="2400" dirty="0">
              <a:latin typeface="Arial" pitchFamily="34" charset="0"/>
              <a:ea typeface="黑体" pitchFamily="49" charset="-122"/>
            </a:endParaRPr>
          </a:p>
        </p:txBody>
      </p:sp>
      <p:sp>
        <p:nvSpPr>
          <p:cNvPr id="4" name="Rectangle 5"/>
          <p:cNvSpPr>
            <a:spLocks noChangeArrowheads="1"/>
          </p:cNvSpPr>
          <p:nvPr/>
        </p:nvSpPr>
        <p:spPr bwMode="auto">
          <a:xfrm>
            <a:off x="107950" y="3140968"/>
            <a:ext cx="8997950" cy="72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文档</a:t>
            </a:r>
            <a:r>
              <a:rPr lang="zh-CN" altLang="en-US" sz="2100" dirty="0">
                <a:latin typeface="黑体" pitchFamily="49" charset="-122"/>
                <a:ea typeface="黑体" pitchFamily="49" charset="-122"/>
              </a:rPr>
              <a:t>的基本操作包括：确定插入点位置、输入文字、文字的移动、复制与删除、文字的查找与替换等</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5" name="Rectangle 7"/>
          <p:cNvSpPr>
            <a:spLocks noChangeArrowheads="1"/>
          </p:cNvSpPr>
          <p:nvPr/>
        </p:nvSpPr>
        <p:spPr bwMode="auto">
          <a:xfrm>
            <a:off x="107950" y="2636912"/>
            <a:ext cx="5400675"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a:latin typeface="Arial" pitchFamily="34" charset="0"/>
                <a:ea typeface="黑体" pitchFamily="49" charset="-122"/>
              </a:rPr>
              <a:t>4.4  Word</a:t>
            </a:r>
            <a:r>
              <a:rPr lang="zh-CN" altLang="en-US" sz="2600" dirty="0">
                <a:latin typeface="Arial" pitchFamily="34" charset="0"/>
                <a:ea typeface="黑体" pitchFamily="49" charset="-122"/>
              </a:rPr>
              <a:t>文档内容的录入与编辑</a:t>
            </a:r>
          </a:p>
        </p:txBody>
      </p:sp>
      <p:sp>
        <p:nvSpPr>
          <p:cNvPr id="6" name="Rectangle 8"/>
          <p:cNvSpPr>
            <a:spLocks noChangeArrowheads="1"/>
          </p:cNvSpPr>
          <p:nvPr/>
        </p:nvSpPr>
        <p:spPr bwMode="auto">
          <a:xfrm>
            <a:off x="107950" y="386388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4.4.1  </a:t>
            </a:r>
            <a:r>
              <a:rPr lang="zh-CN" altLang="en-US" sz="2400" dirty="0">
                <a:latin typeface="Arial" pitchFamily="34" charset="0"/>
                <a:ea typeface="黑体" pitchFamily="49" charset="-122"/>
              </a:rPr>
              <a:t>插入点位置的确定</a:t>
            </a:r>
          </a:p>
        </p:txBody>
      </p:sp>
      <p:sp>
        <p:nvSpPr>
          <p:cNvPr id="7" name="Rectangle 5"/>
          <p:cNvSpPr>
            <a:spLocks noChangeArrowheads="1"/>
          </p:cNvSpPr>
          <p:nvPr/>
        </p:nvSpPr>
        <p:spPr bwMode="auto">
          <a:xfrm>
            <a:off x="107950" y="4443636"/>
            <a:ext cx="8997950" cy="20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在</a:t>
            </a:r>
            <a:r>
              <a:rPr lang="en-US" altLang="zh-CN" sz="2100" dirty="0" smtClean="0">
                <a:latin typeface="黑体" pitchFamily="49" charset="-122"/>
                <a:ea typeface="黑体" pitchFamily="49" charset="-122"/>
              </a:rPr>
              <a:t>Word</a:t>
            </a:r>
            <a:r>
              <a:rPr lang="zh-CN" altLang="en-US" sz="2100" dirty="0" smtClean="0">
                <a:latin typeface="黑体" pitchFamily="49" charset="-122"/>
                <a:ea typeface="黑体" pitchFamily="49" charset="-122"/>
              </a:rPr>
              <a:t>编辑窗口中，有一个垂直闪烁的竖光标“</a:t>
            </a:r>
            <a:r>
              <a:rPr lang="en-US" altLang="zh-CN" sz="2100" dirty="0" smtClean="0">
                <a:latin typeface="黑体" pitchFamily="49" charset="-122"/>
                <a:ea typeface="黑体" pitchFamily="49" charset="-122"/>
              </a:rPr>
              <a:t>|”</a:t>
            </a:r>
            <a:r>
              <a:rPr lang="zh-CN" altLang="en-US" sz="2100" dirty="0" smtClean="0">
                <a:latin typeface="黑体" pitchFamily="49" charset="-122"/>
                <a:ea typeface="黑体" pitchFamily="49" charset="-122"/>
              </a:rPr>
              <a:t>，这就是插入点，也称为当前输入位置。确定</a:t>
            </a:r>
            <a:r>
              <a:rPr lang="zh-CN" altLang="en-US" sz="2100" dirty="0">
                <a:latin typeface="黑体" pitchFamily="49" charset="-122"/>
                <a:ea typeface="黑体" pitchFamily="49" charset="-122"/>
              </a:rPr>
              <a:t>插入点的方法为：移动文档内容到要插入的位置，单击。如果在文本区没有找到闪烁的插入点光标，可能有以下两种原因</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）当前窗口没有激活。这时，只需单击文稿区的任何位置激活当前窗口。</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）可能用滚动条移动文稿到其他页面了。</a:t>
            </a:r>
          </a:p>
          <a:p>
            <a:pPr eaLnBrk="1" hangingPunct="1"/>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11266367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10381"/>
            <a:ext cx="8997950" cy="1950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移动</a:t>
            </a:r>
            <a:r>
              <a:rPr lang="zh-CN" altLang="en-US" sz="2100" dirty="0">
                <a:latin typeface="黑体" pitchFamily="49" charset="-122"/>
                <a:ea typeface="黑体" pitchFamily="49" charset="-122"/>
              </a:rPr>
              <a:t>插入点的常用方法如下。</a:t>
            </a:r>
          </a:p>
          <a:p>
            <a:pPr eaLnBrk="1" hangingPunct="1"/>
            <a:r>
              <a:rPr lang="zh-CN" altLang="en-US" sz="2100" dirty="0">
                <a:latin typeface="黑体" pitchFamily="49" charset="-122"/>
                <a:ea typeface="黑体" pitchFamily="49" charset="-122"/>
              </a:rPr>
              <a:t>（</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）用鼠标移动插入点。对于一篇长文档，可首先使用垂直或水平滚动条，将要编辑的文本显示在文本窗口中，然后移动“Ｉ”形鼠标指针到所需的位置并单击。这样插入点就移到该位置了。</a:t>
            </a:r>
          </a:p>
          <a:p>
            <a:pPr eaLnBrk="1" hangingPunct="1"/>
            <a:r>
              <a:rPr lang="zh-CN" altLang="en-US" sz="2100" dirty="0">
                <a:latin typeface="黑体" pitchFamily="49" charset="-122"/>
                <a:ea typeface="黑体" pitchFamily="49" charset="-122"/>
              </a:rPr>
              <a:t>（</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）用键盘移动插入点。插入点（光标）可以用键盘移动。表</a:t>
            </a:r>
            <a:r>
              <a:rPr lang="en-US" altLang="zh-CN" sz="2100" dirty="0">
                <a:latin typeface="黑体" pitchFamily="49" charset="-122"/>
                <a:ea typeface="黑体" pitchFamily="49" charset="-122"/>
              </a:rPr>
              <a:t>4-1</a:t>
            </a:r>
            <a:r>
              <a:rPr lang="zh-CN" altLang="en-US" sz="2100" dirty="0">
                <a:latin typeface="黑体" pitchFamily="49" charset="-122"/>
                <a:ea typeface="黑体" pitchFamily="49" charset="-122"/>
              </a:rPr>
              <a:t>列出了键盘移动插入点的几个常用键的功能</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5" name="矩形 4"/>
          <p:cNvSpPr/>
          <p:nvPr/>
        </p:nvSpPr>
        <p:spPr>
          <a:xfrm>
            <a:off x="2906902" y="2081877"/>
            <a:ext cx="2862764"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表</a:t>
            </a:r>
            <a:r>
              <a:rPr lang="en-US" altLang="zh-CN" dirty="0">
                <a:solidFill>
                  <a:srgbClr val="FFFFFF"/>
                </a:solidFill>
                <a:latin typeface="黑体" pitchFamily="49" charset="-122"/>
                <a:ea typeface="黑体" pitchFamily="49" charset="-122"/>
              </a:rPr>
              <a:t>4-1  </a:t>
            </a:r>
            <a:r>
              <a:rPr lang="zh-CN" altLang="en-US" dirty="0">
                <a:solidFill>
                  <a:srgbClr val="FFFFFF"/>
                </a:solidFill>
                <a:latin typeface="黑体" pitchFamily="49" charset="-122"/>
                <a:ea typeface="黑体" pitchFamily="49" charset="-122"/>
              </a:rPr>
              <a:t>用键盘移动插入点</a:t>
            </a:r>
          </a:p>
        </p:txBody>
      </p:sp>
      <p:graphicFrame>
        <p:nvGraphicFramePr>
          <p:cNvPr id="6" name="表格 5"/>
          <p:cNvGraphicFramePr>
            <a:graphicFrameLocks noGrp="1"/>
          </p:cNvGraphicFramePr>
          <p:nvPr>
            <p:extLst>
              <p:ext uri="{D42A27DB-BD31-4B8C-83A1-F6EECF244321}">
                <p14:modId xmlns:p14="http://schemas.microsoft.com/office/powerpoint/2010/main" val="3283332759"/>
              </p:ext>
            </p:extLst>
          </p:nvPr>
        </p:nvGraphicFramePr>
        <p:xfrm>
          <a:off x="323528" y="2482552"/>
          <a:ext cx="8532123" cy="4114800"/>
        </p:xfrm>
        <a:graphic>
          <a:graphicData uri="http://schemas.openxmlformats.org/drawingml/2006/table">
            <a:tbl>
              <a:tblPr/>
              <a:tblGrid>
                <a:gridCol w="4083685"/>
                <a:gridCol w="4448438"/>
              </a:tblGrid>
              <a:tr h="257388">
                <a:tc>
                  <a:txBody>
                    <a:bodyPr/>
                    <a:lstStyle/>
                    <a:p>
                      <a:pPr algn="l">
                        <a:lnSpc>
                          <a:spcPct val="100000"/>
                        </a:lnSpc>
                        <a:spcBef>
                          <a:spcPts val="0"/>
                        </a:spcBef>
                        <a:spcAft>
                          <a:spcPts val="0"/>
                        </a:spcAft>
                      </a:pPr>
                      <a:r>
                        <a:rPr lang="zh-CN" sz="1800" kern="100" dirty="0">
                          <a:effectLst/>
                          <a:latin typeface="Times New Roman"/>
                          <a:ea typeface="黑体"/>
                          <a:cs typeface="Times New Roman"/>
                        </a:rPr>
                        <a:t>按键</a:t>
                      </a:r>
                      <a:endParaRPr lang="zh-CN" sz="1800" kern="10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100">
                          <a:effectLst/>
                          <a:latin typeface="Times New Roman"/>
                          <a:ea typeface="黑体"/>
                          <a:cs typeface="Times New Roman"/>
                        </a:rPr>
                        <a:t>执行操作</a:t>
                      </a:r>
                      <a:endParaRPr lang="zh-CN" sz="1800" kern="10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dirty="0">
                          <a:effectLst/>
                          <a:latin typeface="Times New Roman"/>
                          <a:ea typeface="宋体"/>
                        </a:rPr>
                        <a:t>←</a:t>
                      </a:r>
                      <a:r>
                        <a:rPr lang="zh-CN" sz="1800" kern="900" dirty="0">
                          <a:effectLst/>
                          <a:latin typeface="Times New Roman"/>
                          <a:ea typeface="宋体"/>
                        </a:rPr>
                        <a:t>（</a:t>
                      </a:r>
                      <a:r>
                        <a:rPr lang="en-US" sz="1800" kern="900" dirty="0">
                          <a:effectLst/>
                          <a:latin typeface="Times New Roman"/>
                          <a:ea typeface="宋体"/>
                        </a:rPr>
                        <a:t>→</a:t>
                      </a:r>
                      <a:r>
                        <a:rPr lang="zh-CN" sz="1800" kern="900" dirty="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a:effectLst/>
                          <a:latin typeface="Times New Roman"/>
                          <a:ea typeface="宋体"/>
                        </a:rPr>
                        <a:t>左（右）移一个字符</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dirty="0">
                          <a:effectLst/>
                          <a:latin typeface="Times New Roman"/>
                          <a:ea typeface="宋体"/>
                        </a:rPr>
                        <a:t>Ctrl+←</a:t>
                      </a:r>
                      <a:r>
                        <a:rPr lang="zh-CN" sz="1800" kern="900" dirty="0">
                          <a:effectLst/>
                          <a:latin typeface="Times New Roman"/>
                          <a:ea typeface="宋体"/>
                        </a:rPr>
                        <a:t>（</a:t>
                      </a:r>
                      <a:r>
                        <a:rPr lang="en-US" sz="1800" kern="900" dirty="0">
                          <a:effectLst/>
                          <a:latin typeface="Times New Roman"/>
                          <a:ea typeface="宋体"/>
                        </a:rPr>
                        <a:t>→</a:t>
                      </a:r>
                      <a:r>
                        <a:rPr lang="zh-CN" sz="1800" kern="900" dirty="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a:effectLst/>
                          <a:latin typeface="Times New Roman"/>
                          <a:ea typeface="宋体"/>
                        </a:rPr>
                        <a:t>左（右）移一个单词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dirty="0">
                          <a:effectLst/>
                          <a:latin typeface="Times New Roman"/>
                          <a:ea typeface="宋体"/>
                        </a:rPr>
                        <a:t>Ctrl+↑</a:t>
                      </a:r>
                      <a:r>
                        <a:rPr lang="zh-CN" sz="1800" kern="900" dirty="0">
                          <a:effectLst/>
                          <a:latin typeface="Times New Roman"/>
                          <a:ea typeface="宋体"/>
                        </a:rPr>
                        <a:t>（</a:t>
                      </a:r>
                      <a:r>
                        <a:rPr lang="en-US" sz="1800" kern="900" dirty="0">
                          <a:effectLst/>
                          <a:latin typeface="Times New Roman"/>
                          <a:ea typeface="宋体"/>
                        </a:rPr>
                        <a:t>↓</a:t>
                      </a:r>
                      <a:r>
                        <a:rPr lang="zh-CN" sz="1800" kern="900" dirty="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a:effectLst/>
                          <a:latin typeface="Times New Roman"/>
                          <a:ea typeface="宋体"/>
                        </a:rPr>
                        <a:t>上（下）移一段</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Tab</a:t>
                      </a:r>
                      <a:endParaRPr lang="zh-CN" sz="18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在表格中，右移一个单元。</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Shift+Tab</a:t>
                      </a:r>
                      <a:r>
                        <a:rPr lang="zh-CN" sz="1800" kern="90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在表格中，左移一个单元格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a:t>
                      </a:r>
                      <a:r>
                        <a:rPr lang="zh-CN" sz="1800" kern="900">
                          <a:effectLst/>
                          <a:latin typeface="Times New Roman"/>
                          <a:ea typeface="宋体"/>
                        </a:rPr>
                        <a:t>（</a:t>
                      </a:r>
                      <a:r>
                        <a:rPr lang="en-US" sz="1800" kern="900">
                          <a:effectLst/>
                          <a:latin typeface="Times New Roman"/>
                          <a:ea typeface="宋体"/>
                        </a:rPr>
                        <a:t>↓</a:t>
                      </a:r>
                      <a:r>
                        <a:rPr lang="zh-CN" sz="1800" kern="900">
                          <a:effectLst/>
                          <a:latin typeface="Times New Roman"/>
                          <a:ea typeface="宋体"/>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上（下）移一行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Home </a:t>
                      </a:r>
                      <a:r>
                        <a:rPr lang="zh-CN" sz="1800" kern="900">
                          <a:effectLst/>
                          <a:latin typeface="Times New Roman"/>
                          <a:ea typeface="宋体"/>
                        </a:rPr>
                        <a:t>（</a:t>
                      </a:r>
                      <a:r>
                        <a:rPr lang="en-US" sz="1800" kern="900">
                          <a:effectLst/>
                          <a:latin typeface="Times New Roman"/>
                          <a:ea typeface="宋体"/>
                        </a:rPr>
                        <a:t>End</a:t>
                      </a:r>
                      <a:r>
                        <a:rPr lang="zh-CN" sz="1800" kern="900">
                          <a:effectLst/>
                          <a:latin typeface="Times New Roman"/>
                          <a:ea typeface="宋体"/>
                        </a:rPr>
                        <a:t>）键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移至行首（尾）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Alt+Ctrl+Page Up</a:t>
                      </a:r>
                      <a:r>
                        <a:rPr lang="zh-CN" sz="1800" kern="900">
                          <a:effectLst/>
                          <a:latin typeface="Times New Roman"/>
                          <a:ea typeface="宋体"/>
                        </a:rPr>
                        <a:t>（</a:t>
                      </a:r>
                      <a:r>
                        <a:rPr lang="en-US" sz="1800" kern="900">
                          <a:effectLst/>
                          <a:latin typeface="Times New Roman"/>
                          <a:ea typeface="宋体"/>
                        </a:rPr>
                        <a:t>Page Down</a:t>
                      </a:r>
                      <a:r>
                        <a:rPr lang="zh-CN" sz="1800" kern="90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移至窗口顶端（结尾）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Page Up</a:t>
                      </a:r>
                      <a:r>
                        <a:rPr lang="zh-CN" sz="1800" kern="900">
                          <a:effectLst/>
                          <a:latin typeface="Times New Roman"/>
                          <a:ea typeface="宋体"/>
                        </a:rPr>
                        <a:t>（</a:t>
                      </a:r>
                      <a:r>
                        <a:rPr lang="en-US" sz="1800" kern="900">
                          <a:effectLst/>
                          <a:latin typeface="Times New Roman"/>
                          <a:ea typeface="宋体"/>
                        </a:rPr>
                        <a:t>Page Down</a:t>
                      </a:r>
                      <a:r>
                        <a:rPr lang="zh-CN" sz="1800" kern="900">
                          <a:effectLst/>
                          <a:latin typeface="Times New Roman"/>
                          <a:ea typeface="宋体"/>
                        </a:rPr>
                        <a:t>）键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上（下）移一屏（滚动）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Ctrl+Page Up</a:t>
                      </a:r>
                      <a:r>
                        <a:rPr lang="zh-CN" sz="1800" kern="900">
                          <a:effectLst/>
                          <a:latin typeface="Times New Roman"/>
                          <a:ea typeface="宋体"/>
                        </a:rPr>
                        <a:t>（</a:t>
                      </a:r>
                      <a:r>
                        <a:rPr lang="en-US" sz="1800" kern="900">
                          <a:effectLst/>
                          <a:latin typeface="Times New Roman"/>
                          <a:ea typeface="宋体"/>
                        </a:rPr>
                        <a:t>Page Down</a:t>
                      </a:r>
                      <a:r>
                        <a:rPr lang="zh-CN" sz="1800" kern="90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移至上（下）页顶端</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dirty="0" err="1">
                          <a:effectLst/>
                          <a:latin typeface="Times New Roman"/>
                          <a:ea typeface="宋体"/>
                        </a:rPr>
                        <a:t>Ctrl+Home</a:t>
                      </a:r>
                      <a:r>
                        <a:rPr lang="zh-CN" sz="1800" kern="900" dirty="0">
                          <a:effectLst/>
                          <a:latin typeface="Times New Roman"/>
                          <a:ea typeface="宋体"/>
                        </a:rPr>
                        <a:t>（</a:t>
                      </a:r>
                      <a:r>
                        <a:rPr lang="en-US" sz="1800" kern="900" dirty="0">
                          <a:effectLst/>
                          <a:latin typeface="Times New Roman"/>
                          <a:ea typeface="宋体"/>
                        </a:rPr>
                        <a:t>End</a:t>
                      </a:r>
                      <a:r>
                        <a:rPr lang="zh-CN" sz="1800" kern="900" dirty="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移至文档开头（结尾）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388">
                <a:tc>
                  <a:txBody>
                    <a:bodyPr/>
                    <a:lstStyle/>
                    <a:p>
                      <a:pPr algn="l">
                        <a:lnSpc>
                          <a:spcPct val="100000"/>
                        </a:lnSpc>
                        <a:spcBef>
                          <a:spcPts val="0"/>
                        </a:spcBef>
                        <a:spcAft>
                          <a:spcPts val="0"/>
                        </a:spcAft>
                      </a:pPr>
                      <a:r>
                        <a:rPr lang="en-US" sz="1800" kern="900">
                          <a:effectLst/>
                          <a:latin typeface="Times New Roman"/>
                          <a:ea typeface="宋体"/>
                        </a:rPr>
                        <a:t>Shift+F5</a:t>
                      </a:r>
                      <a:r>
                        <a:rPr lang="zh-CN" sz="1800" kern="90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移至前一处修订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4775">
                <a:tc>
                  <a:txBody>
                    <a:bodyPr/>
                    <a:lstStyle/>
                    <a:p>
                      <a:pPr algn="l">
                        <a:lnSpc>
                          <a:spcPct val="100000"/>
                        </a:lnSpc>
                        <a:spcBef>
                          <a:spcPts val="0"/>
                        </a:spcBef>
                        <a:spcAft>
                          <a:spcPts val="0"/>
                        </a:spcAft>
                      </a:pPr>
                      <a:r>
                        <a:rPr lang="en-US" sz="1800" kern="900">
                          <a:effectLst/>
                          <a:latin typeface="Times New Roman"/>
                          <a:ea typeface="宋体"/>
                        </a:rPr>
                        <a:t>Shift+F5</a:t>
                      </a:r>
                      <a:r>
                        <a:rPr lang="zh-CN" sz="1800" kern="900">
                          <a:effectLst/>
                          <a:latin typeface="Times New Roman"/>
                          <a:ea typeface="宋体"/>
                        </a:rPr>
                        <a:t>复合键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0000"/>
                        </a:lnSpc>
                        <a:spcBef>
                          <a:spcPts val="0"/>
                        </a:spcBef>
                        <a:spcAft>
                          <a:spcPts val="0"/>
                        </a:spcAft>
                      </a:pPr>
                      <a:r>
                        <a:rPr lang="zh-CN" sz="1800" kern="900" dirty="0">
                          <a:effectLst/>
                          <a:latin typeface="Times New Roman"/>
                          <a:ea typeface="宋体"/>
                        </a:rPr>
                        <a:t>对新打开的文件，移至上一次关闭文档时插入点所在位置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10381"/>
            <a:ext cx="4859715" cy="137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）使用定位命令定位到特定的页、表格或其他项目。按下</a:t>
            </a:r>
            <a:r>
              <a:rPr lang="en-US" altLang="zh-CN" sz="2100" dirty="0" err="1">
                <a:latin typeface="黑体" pitchFamily="49" charset="-122"/>
                <a:ea typeface="黑体" pitchFamily="49" charset="-122"/>
              </a:rPr>
              <a:t>Ctrl+G</a:t>
            </a:r>
            <a:r>
              <a:rPr lang="zh-CN" altLang="en-US" sz="2100" dirty="0">
                <a:latin typeface="黑体" pitchFamily="49" charset="-122"/>
                <a:ea typeface="黑体" pitchFamily="49" charset="-122"/>
              </a:rPr>
              <a:t>复合键，这时弹出“查找和替换”对话框，如图</a:t>
            </a:r>
            <a:r>
              <a:rPr lang="en-US" altLang="zh-CN" sz="2100" dirty="0">
                <a:latin typeface="黑体" pitchFamily="49" charset="-122"/>
                <a:ea typeface="黑体" pitchFamily="49" charset="-122"/>
              </a:rPr>
              <a:t>4-29</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矩形 2"/>
          <p:cNvSpPr/>
          <p:nvPr/>
        </p:nvSpPr>
        <p:spPr>
          <a:xfrm>
            <a:off x="1115616" y="1628800"/>
            <a:ext cx="3423964"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4-29  “</a:t>
            </a:r>
            <a:r>
              <a:rPr lang="zh-CN" altLang="en-US" dirty="0">
                <a:solidFill>
                  <a:srgbClr val="FFFFFF"/>
                </a:solidFill>
                <a:latin typeface="黑体" pitchFamily="49" charset="-122"/>
                <a:ea typeface="黑体" pitchFamily="49" charset="-122"/>
              </a:rPr>
              <a:t>查找和替换”对话框</a:t>
            </a:r>
          </a:p>
        </p:txBody>
      </p:sp>
      <p:pic>
        <p:nvPicPr>
          <p:cNvPr id="4" name="图片 3"/>
          <p:cNvPicPr/>
          <p:nvPr/>
        </p:nvPicPr>
        <p:blipFill>
          <a:blip r:embed="rId2"/>
          <a:stretch>
            <a:fillRect/>
          </a:stretch>
        </p:blipFill>
        <p:spPr>
          <a:xfrm>
            <a:off x="5076056" y="110380"/>
            <a:ext cx="3888432" cy="2022475"/>
          </a:xfrm>
          <a:prstGeom prst="rect">
            <a:avLst/>
          </a:prstGeom>
        </p:spPr>
      </p:pic>
      <p:sp>
        <p:nvSpPr>
          <p:cNvPr id="5" name="Rectangle 5"/>
          <p:cNvSpPr>
            <a:spLocks noChangeArrowheads="1"/>
          </p:cNvSpPr>
          <p:nvPr/>
        </p:nvSpPr>
        <p:spPr bwMode="auto">
          <a:xfrm>
            <a:off x="72325" y="2204864"/>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在</a:t>
            </a:r>
            <a:r>
              <a:rPr lang="zh-CN" altLang="en-US" sz="2100" dirty="0">
                <a:latin typeface="黑体" pitchFamily="49" charset="-122"/>
                <a:ea typeface="黑体" pitchFamily="49" charset="-122"/>
              </a:rPr>
              <a:t>“定位目标”框中，单击所需的项目类型，如选择“行”。要定位到特定项目，请在“输入行号”框中键入该项目的名称或编号。然后单击“定位”按钮。</a:t>
            </a:r>
          </a:p>
          <a:p>
            <a:pPr eaLnBrk="1" hangingPunct="1"/>
            <a:r>
              <a:rPr lang="zh-CN" altLang="en-US" sz="2100" dirty="0" smtClean="0">
                <a:latin typeface="黑体" pitchFamily="49" charset="-122"/>
                <a:ea typeface="黑体" pitchFamily="49" charset="-122"/>
              </a:rPr>
              <a:t>    要</a:t>
            </a:r>
            <a:r>
              <a:rPr lang="zh-CN" altLang="en-US" sz="2100" dirty="0">
                <a:latin typeface="黑体" pitchFamily="49" charset="-122"/>
                <a:ea typeface="黑体" pitchFamily="49" charset="-122"/>
              </a:rPr>
              <a:t>定位到下一个或前一个同类项目，不要在“输入行号”框中键入内容，而应直接单击“下一处”或“前一处”按钮。</a:t>
            </a:r>
          </a:p>
          <a:p>
            <a:pPr eaLnBrk="1" hangingPunct="1"/>
            <a:r>
              <a:rPr lang="zh-CN" altLang="en-US" sz="2100" dirty="0">
                <a:latin typeface="黑体" pitchFamily="49" charset="-122"/>
                <a:ea typeface="黑体" pitchFamily="49" charset="-122"/>
              </a:rPr>
              <a:t>这时可将插入点定位到相应的位置</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107950" y="4221088"/>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4.4.2  </a:t>
            </a:r>
            <a:r>
              <a:rPr lang="zh-CN" altLang="en-US" sz="2400" dirty="0">
                <a:latin typeface="Arial" pitchFamily="34" charset="0"/>
                <a:ea typeface="黑体" pitchFamily="49" charset="-122"/>
              </a:rPr>
              <a:t>文字的录入</a:t>
            </a:r>
          </a:p>
        </p:txBody>
      </p:sp>
      <p:sp>
        <p:nvSpPr>
          <p:cNvPr id="9" name="Rectangle 5"/>
          <p:cNvSpPr>
            <a:spLocks noChangeArrowheads="1"/>
          </p:cNvSpPr>
          <p:nvPr/>
        </p:nvSpPr>
        <p:spPr bwMode="auto">
          <a:xfrm>
            <a:off x="107950" y="4725144"/>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输入</a:t>
            </a:r>
            <a:r>
              <a:rPr lang="zh-CN" altLang="en-US" sz="2100" dirty="0">
                <a:latin typeface="黑体" pitchFamily="49" charset="-122"/>
                <a:ea typeface="黑体" pitchFamily="49" charset="-122"/>
              </a:rPr>
              <a:t>文本时，插入点自左向右移动。如果输入了一个错误的字符或汉字，可以按</a:t>
            </a:r>
            <a:r>
              <a:rPr lang="en-US" altLang="zh-CN" sz="2100" dirty="0">
                <a:latin typeface="黑体" pitchFamily="49" charset="-122"/>
                <a:ea typeface="黑体" pitchFamily="49" charset="-122"/>
              </a:rPr>
              <a:t>Back Space</a:t>
            </a:r>
            <a:r>
              <a:rPr lang="zh-CN" altLang="en-US" sz="2100" dirty="0">
                <a:latin typeface="黑体" pitchFamily="49" charset="-122"/>
                <a:ea typeface="黑体" pitchFamily="49" charset="-122"/>
              </a:rPr>
              <a:t>键删除该错字，按</a:t>
            </a:r>
            <a:r>
              <a:rPr lang="en-US" altLang="zh-CN" sz="2100" dirty="0">
                <a:latin typeface="黑体" pitchFamily="49" charset="-122"/>
                <a:ea typeface="黑体" pitchFamily="49" charset="-122"/>
              </a:rPr>
              <a:t>Del</a:t>
            </a:r>
            <a:r>
              <a:rPr lang="zh-CN" altLang="en-US" sz="2100" dirty="0">
                <a:latin typeface="黑体" pitchFamily="49" charset="-122"/>
                <a:ea typeface="黑体" pitchFamily="49" charset="-122"/>
              </a:rPr>
              <a:t>键删除插入点右边的字或字符，然后继续输入。</a:t>
            </a:r>
          </a:p>
          <a:p>
            <a:pPr eaLnBrk="1" hangingPunct="1"/>
            <a:r>
              <a:rPr lang="en-US" altLang="zh-CN" sz="2100" dirty="0" smtClean="0">
                <a:latin typeface="黑体" pitchFamily="49" charset="-122"/>
                <a:ea typeface="黑体" pitchFamily="49" charset="-122"/>
              </a:rPr>
              <a:t>    Word</a:t>
            </a:r>
            <a:r>
              <a:rPr lang="zh-CN" altLang="en-US" sz="2100" dirty="0">
                <a:latin typeface="黑体" pitchFamily="49" charset="-122"/>
                <a:ea typeface="黑体" pitchFamily="49" charset="-122"/>
              </a:rPr>
              <a:t>中的“即点即输”功能，允许在文档的空白区域，通过双击方便地输入文本</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输入文档内容，除录入文本外，其他要进行的工作如下：</a:t>
            </a:r>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252500712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390525" y="2419350"/>
            <a:ext cx="8769132" cy="830997"/>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800" dirty="0" smtClean="0">
                <a:ea typeface="黑体" pitchFamily="49" charset="-122"/>
              </a:rPr>
              <a:t>第</a:t>
            </a:r>
            <a:r>
              <a:rPr lang="en-US" altLang="zh-CN" sz="4800" dirty="0" smtClean="0">
                <a:ea typeface="黑体" pitchFamily="49" charset="-122"/>
              </a:rPr>
              <a:t>4</a:t>
            </a:r>
            <a:r>
              <a:rPr lang="zh-CN" altLang="en-US" sz="4800" dirty="0" smtClean="0">
                <a:ea typeface="黑体" pitchFamily="49" charset="-122"/>
              </a:rPr>
              <a:t>章  </a:t>
            </a:r>
            <a:r>
              <a:rPr lang="zh-CN" altLang="en-US" sz="4800" dirty="0">
                <a:ea typeface="黑体" pitchFamily="49" charset="-122"/>
              </a:rPr>
              <a:t>文字处理软件Word </a:t>
            </a:r>
            <a:r>
              <a:rPr lang="zh-CN" altLang="en-US" sz="4800" dirty="0" smtClean="0">
                <a:ea typeface="黑体" pitchFamily="49" charset="-122"/>
              </a:rPr>
              <a:t>20</a:t>
            </a:r>
            <a:r>
              <a:rPr lang="en-US" altLang="zh-CN" sz="4800" dirty="0" smtClean="0">
                <a:ea typeface="黑体" pitchFamily="49" charset="-122"/>
              </a:rPr>
              <a:t>10</a:t>
            </a:r>
            <a:endParaRPr lang="zh-CN" altLang="en-US" sz="4800" dirty="0">
              <a:ea typeface="黑体" pitchFamily="49" charset="-122"/>
            </a:endParaRPr>
          </a:p>
        </p:txBody>
      </p:sp>
      <p:sp>
        <p:nvSpPr>
          <p:cNvPr id="156675" name="Text Box 3"/>
          <p:cNvSpPr txBox="1">
            <a:spLocks noChangeArrowheads="1"/>
          </p:cNvSpPr>
          <p:nvPr/>
        </p:nvSpPr>
        <p:spPr bwMode="auto">
          <a:xfrm>
            <a:off x="104775" y="3640138"/>
            <a:ext cx="899795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rPr>
              <a:t>        文字处理软件Word </a:t>
            </a:r>
            <a:r>
              <a:rPr lang="zh-CN" altLang="en-US" sz="2400" dirty="0" smtClean="0">
                <a:latin typeface="Arial" pitchFamily="34" charset="0"/>
              </a:rPr>
              <a:t>20</a:t>
            </a:r>
            <a:r>
              <a:rPr lang="en-US" altLang="zh-CN" sz="2400" dirty="0" smtClean="0">
                <a:latin typeface="Arial" pitchFamily="34" charset="0"/>
              </a:rPr>
              <a:t>10</a:t>
            </a:r>
            <a:r>
              <a:rPr lang="zh-CN" altLang="en-US" sz="2400" dirty="0" smtClean="0">
                <a:latin typeface="Arial" pitchFamily="34" charset="0"/>
              </a:rPr>
              <a:t>中文版</a:t>
            </a:r>
            <a:r>
              <a:rPr lang="zh-CN" altLang="en-US" sz="2400" dirty="0">
                <a:latin typeface="Arial" pitchFamily="34" charset="0"/>
              </a:rPr>
              <a:t>（以下简称Word）是一个功能强大且使用灵活的软件，许多操作都可以通过多种方式来实现，是一款非常优秀的软件。</a:t>
            </a:r>
          </a:p>
          <a:p>
            <a:r>
              <a:rPr lang="zh-CN" altLang="en-US" sz="2400" dirty="0">
                <a:latin typeface="Arial" pitchFamily="34" charset="0"/>
              </a:rPr>
              <a:t>        本章集中精选了Word中最基础、最常用的功能进行说明，以便读者能尽快掌握Word的核心内容并能开始独立工作。</a:t>
            </a: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556793"/>
            <a:ext cx="8997950" cy="2016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“插入”选项卡“符号”组中的“符号”按钮 ，弹出“符号”列表，如果要插入的符号在此列表中，单击该称号即可插入到当前位置上。</a:t>
            </a:r>
          </a:p>
          <a:p>
            <a:pPr eaLnBrk="1" hangingPunct="1"/>
            <a:r>
              <a:rPr lang="zh-CN" altLang="en-US" sz="2100" dirty="0">
                <a:latin typeface="黑体" pitchFamily="49" charset="-122"/>
                <a:ea typeface="黑体" pitchFamily="49" charset="-122"/>
              </a:rPr>
              <a:t>执行“符号”列表中的“其它符号”命令，打开“符号”对话框，单击“符号”选项卡，如图</a:t>
            </a:r>
            <a:r>
              <a:rPr lang="en-US" altLang="zh-CN" sz="2100" dirty="0">
                <a:latin typeface="黑体" pitchFamily="49" charset="-122"/>
                <a:ea typeface="黑体" pitchFamily="49" charset="-122"/>
              </a:rPr>
              <a:t>4-30</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      </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要插入的符号后再单击“插入”按钮（或双击要插入的符号或字符），则插入的符号出现在插入点上</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504" y="1634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．自动换行与人工换行</a:t>
            </a:r>
          </a:p>
        </p:txBody>
      </p:sp>
      <p:sp>
        <p:nvSpPr>
          <p:cNvPr id="4" name="Rectangle 8"/>
          <p:cNvSpPr>
            <a:spLocks noChangeArrowheads="1"/>
          </p:cNvSpPr>
          <p:nvPr/>
        </p:nvSpPr>
        <p:spPr bwMode="auto">
          <a:xfrm>
            <a:off x="107504" y="6206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．显示或隐藏编辑标记</a:t>
            </a:r>
          </a:p>
        </p:txBody>
      </p:sp>
      <p:sp>
        <p:nvSpPr>
          <p:cNvPr id="5" name="Rectangle 8"/>
          <p:cNvSpPr>
            <a:spLocks noChangeArrowheads="1"/>
          </p:cNvSpPr>
          <p:nvPr/>
        </p:nvSpPr>
        <p:spPr bwMode="auto">
          <a:xfrm>
            <a:off x="107504" y="10778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．插入符号</a:t>
            </a:r>
          </a:p>
        </p:txBody>
      </p:sp>
      <p:sp>
        <p:nvSpPr>
          <p:cNvPr id="6" name="矩形 5"/>
          <p:cNvSpPr/>
          <p:nvPr/>
        </p:nvSpPr>
        <p:spPr>
          <a:xfrm>
            <a:off x="2411760" y="6300028"/>
            <a:ext cx="4938493"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4-30  “</a:t>
            </a:r>
            <a:r>
              <a:rPr lang="zh-CN" altLang="en-US" dirty="0">
                <a:solidFill>
                  <a:srgbClr val="FFFFFF"/>
                </a:solidFill>
                <a:latin typeface="黑体" pitchFamily="49" charset="-122"/>
                <a:ea typeface="黑体" pitchFamily="49" charset="-122"/>
              </a:rPr>
              <a:t>符号”命令表列和“符号”对话框</a:t>
            </a:r>
          </a:p>
        </p:txBody>
      </p:sp>
      <p:pic>
        <p:nvPicPr>
          <p:cNvPr id="7" name="图片 6"/>
          <p:cNvPicPr/>
          <p:nvPr/>
        </p:nvPicPr>
        <p:blipFill>
          <a:blip r:embed="rId2"/>
          <a:stretch>
            <a:fillRect/>
          </a:stretch>
        </p:blipFill>
        <p:spPr>
          <a:xfrm>
            <a:off x="2267744" y="3573015"/>
            <a:ext cx="1331726" cy="1960867"/>
          </a:xfrm>
          <a:prstGeom prst="rect">
            <a:avLst/>
          </a:prstGeom>
        </p:spPr>
      </p:pic>
      <p:pic>
        <p:nvPicPr>
          <p:cNvPr id="8" name="图片 7"/>
          <p:cNvPicPr/>
          <p:nvPr/>
        </p:nvPicPr>
        <p:blipFill>
          <a:blip r:embed="rId3"/>
          <a:stretch>
            <a:fillRect/>
          </a:stretch>
        </p:blipFill>
        <p:spPr>
          <a:xfrm>
            <a:off x="3707161" y="3933055"/>
            <a:ext cx="3346781" cy="2348991"/>
          </a:xfrm>
          <a:prstGeom prst="rect">
            <a:avLst/>
          </a:prstGeom>
        </p:spPr>
      </p:pic>
    </p:spTree>
    <p:extLst>
      <p:ext uri="{BB962C8B-B14F-4D97-AF65-F5344CB8AC3E}">
        <p14:creationId xmlns:p14="http://schemas.microsoft.com/office/powerpoint/2010/main" val="135917324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10381"/>
            <a:ext cx="2915499" cy="2670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  </a:t>
            </a:r>
            <a:r>
              <a:rPr lang="zh-CN" altLang="en-US" sz="2100" dirty="0">
                <a:latin typeface="黑体" pitchFamily="49" charset="-122"/>
                <a:ea typeface="黑体" pitchFamily="49" charset="-122"/>
              </a:rPr>
              <a:t>新建一个</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空白文档，录入如下内容，最后以文件名“</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保存到指定的文件夹中</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文本内容略。</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操作步骤略。</a:t>
            </a:r>
            <a:endParaRPr lang="zh-CN" altLang="en-US" sz="2100" dirty="0">
              <a:latin typeface="黑体" pitchFamily="49" charset="-122"/>
              <a:ea typeface="黑体" pitchFamily="49" charset="-122"/>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60648"/>
            <a:ext cx="5976664"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5"/>
          <p:cNvSpPr>
            <a:spLocks noChangeArrowheads="1"/>
          </p:cNvSpPr>
          <p:nvPr/>
        </p:nvSpPr>
        <p:spPr bwMode="auto">
          <a:xfrm>
            <a:off x="670498" y="4581128"/>
            <a:ext cx="231537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例</a:t>
            </a:r>
            <a:r>
              <a:rPr lang="en-US" altLang="zh-CN" dirty="0" smtClean="0">
                <a:latin typeface="黑体" pitchFamily="49" charset="-122"/>
                <a:ea typeface="黑体" pitchFamily="49" charset="-122"/>
              </a:rPr>
              <a:t>4-1</a:t>
            </a:r>
            <a:r>
              <a:rPr lang="zh-CN" altLang="en-US" dirty="0" smtClean="0">
                <a:latin typeface="黑体" pitchFamily="49" charset="-122"/>
                <a:ea typeface="黑体" pitchFamily="49" charset="-122"/>
              </a:rPr>
              <a:t>所用文本</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196813736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7504"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．插入数学公式</a:t>
            </a:r>
          </a:p>
        </p:txBody>
      </p:sp>
      <p:sp>
        <p:nvSpPr>
          <p:cNvPr id="4" name="Rectangle 5"/>
          <p:cNvSpPr>
            <a:spLocks noChangeArrowheads="1"/>
          </p:cNvSpPr>
          <p:nvPr/>
        </p:nvSpPr>
        <p:spPr bwMode="auto">
          <a:xfrm>
            <a:off x="107504" y="620689"/>
            <a:ext cx="8997950" cy="2592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利用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中的公式编辑器，只要选择了公式工具“设计”选项卡中相关的命令并键入数字和变量就可以建立复杂的数学公式</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endParaRPr lang="zh-CN" altLang="en-US" sz="2100" dirty="0">
              <a:latin typeface="黑体" pitchFamily="49" charset="-122"/>
              <a:ea typeface="黑体" pitchFamily="49" charset="-122"/>
            </a:endParaRP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4-2】 </a:t>
            </a:r>
            <a:r>
              <a:rPr lang="zh-CN" altLang="en-US" sz="2100" dirty="0">
                <a:latin typeface="黑体" pitchFamily="49" charset="-122"/>
                <a:ea typeface="黑体" pitchFamily="49" charset="-122"/>
              </a:rPr>
              <a:t>插入下面的数学公式。</a:t>
            </a:r>
          </a:p>
          <a:p>
            <a:pPr eaLnBrk="1" hangingPunct="1"/>
            <a:endParaRPr lang="en-US" altLang="zh-CN" sz="2100" dirty="0" smtClean="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利用如图</a:t>
            </a:r>
            <a:r>
              <a:rPr lang="en-US" altLang="zh-CN" sz="2100" dirty="0" smtClean="0">
                <a:latin typeface="黑体" pitchFamily="49" charset="-122"/>
                <a:ea typeface="黑体" pitchFamily="49" charset="-122"/>
              </a:rPr>
              <a:t>4-314-32</a:t>
            </a:r>
            <a:r>
              <a:rPr lang="zh-CN" altLang="en-US" sz="2100" dirty="0" smtClean="0">
                <a:latin typeface="黑体" pitchFamily="49" charset="-122"/>
                <a:ea typeface="黑体" pitchFamily="49" charset="-122"/>
              </a:rPr>
              <a:t>所示的</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公式”及命令</a:t>
            </a:r>
            <a:r>
              <a:rPr lang="zh-CN" altLang="en-US" sz="2100" dirty="0" smtClean="0">
                <a:latin typeface="黑体" pitchFamily="49" charset="-122"/>
                <a:ea typeface="黑体" pitchFamily="49" charset="-122"/>
              </a:rPr>
              <a:t>列表及</a:t>
            </a:r>
            <a:r>
              <a:rPr lang="zh-CN" altLang="en-US" sz="2100" dirty="0">
                <a:latin typeface="黑体" pitchFamily="49" charset="-122"/>
                <a:ea typeface="黑体" pitchFamily="49" charset="-122"/>
              </a:rPr>
              <a:t>公式编辑</a:t>
            </a:r>
            <a:r>
              <a:rPr lang="zh-CN" altLang="en-US" sz="2100" dirty="0" smtClean="0">
                <a:latin typeface="黑体" pitchFamily="49" charset="-122"/>
                <a:ea typeface="黑体" pitchFamily="49" charset="-122"/>
              </a:rPr>
              <a:t>区可插入有关公式，其他内容略。</a:t>
            </a:r>
            <a:endParaRPr lang="zh-CN" altLang="en-US" sz="2100" dirty="0">
              <a:latin typeface="黑体" pitchFamily="49" charset="-122"/>
              <a:ea typeface="黑体" pitchFamily="49" charset="-122"/>
            </a:endParaRPr>
          </a:p>
        </p:txBody>
      </p:sp>
      <p:sp>
        <p:nvSpPr>
          <p:cNvPr id="7"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1033" y="1459332"/>
            <a:ext cx="4151447" cy="601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488841" y="6228020"/>
            <a:ext cx="3291071" cy="369332"/>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4-31  “</a:t>
            </a:r>
            <a:r>
              <a:rPr lang="zh-CN" altLang="en-US" dirty="0">
                <a:solidFill>
                  <a:srgbClr val="FFFFFF"/>
                </a:solidFill>
                <a:latin typeface="黑体" pitchFamily="49" charset="-122"/>
                <a:ea typeface="黑体" pitchFamily="49" charset="-122"/>
              </a:rPr>
              <a:t>公式”及命令列表 </a:t>
            </a:r>
            <a:endParaRPr lang="zh-CN" altLang="en-US" dirty="0"/>
          </a:p>
        </p:txBody>
      </p:sp>
      <p:sp>
        <p:nvSpPr>
          <p:cNvPr id="10" name="矩形 9"/>
          <p:cNvSpPr/>
          <p:nvPr/>
        </p:nvSpPr>
        <p:spPr>
          <a:xfrm>
            <a:off x="5268044" y="6228020"/>
            <a:ext cx="304837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4-32  </a:t>
            </a:r>
            <a:r>
              <a:rPr lang="zh-CN" altLang="en-US" dirty="0">
                <a:solidFill>
                  <a:srgbClr val="FFFFFF"/>
                </a:solidFill>
                <a:latin typeface="黑体" pitchFamily="49" charset="-122"/>
                <a:ea typeface="黑体" pitchFamily="49" charset="-122"/>
              </a:rPr>
              <a:t>公式编辑区与公式</a:t>
            </a:r>
          </a:p>
        </p:txBody>
      </p:sp>
      <p:pic>
        <p:nvPicPr>
          <p:cNvPr id="12" name="图片 11"/>
          <p:cNvPicPr/>
          <p:nvPr/>
        </p:nvPicPr>
        <p:blipFill>
          <a:blip r:embed="rId3"/>
          <a:stretch>
            <a:fillRect/>
          </a:stretch>
        </p:blipFill>
        <p:spPr>
          <a:xfrm>
            <a:off x="179512" y="2996952"/>
            <a:ext cx="3320752" cy="3086247"/>
          </a:xfrm>
          <a:prstGeom prst="rect">
            <a:avLst/>
          </a:prstGeom>
        </p:spPr>
      </p:pic>
      <p:pic>
        <p:nvPicPr>
          <p:cNvPr id="13" name="图片 12"/>
          <p:cNvPicPr/>
          <p:nvPr/>
        </p:nvPicPr>
        <p:blipFill>
          <a:blip r:embed="rId4"/>
          <a:stretch>
            <a:fillRect/>
          </a:stretch>
        </p:blipFill>
        <p:spPr>
          <a:xfrm>
            <a:off x="3537648" y="3932251"/>
            <a:ext cx="5498848" cy="2150948"/>
          </a:xfrm>
          <a:prstGeom prst="rect">
            <a:avLst/>
          </a:prstGeom>
        </p:spPr>
      </p:pic>
    </p:spTree>
    <p:extLst>
      <p:ext uri="{BB962C8B-B14F-4D97-AF65-F5344CB8AC3E}">
        <p14:creationId xmlns:p14="http://schemas.microsoft.com/office/powerpoint/2010/main" val="216252156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614438"/>
            <a:ext cx="8997950" cy="1028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要在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中可以插入一个所需的日期和</a:t>
            </a:r>
            <a:r>
              <a:rPr lang="zh-CN" altLang="en-US" sz="2100" dirty="0" smtClean="0">
                <a:latin typeface="黑体" pitchFamily="49" charset="-122"/>
                <a:ea typeface="黑体" pitchFamily="49" charset="-122"/>
              </a:rPr>
              <a:t>时间，可单击</a:t>
            </a:r>
            <a:r>
              <a:rPr lang="zh-CN" altLang="en-US" sz="2100" dirty="0">
                <a:latin typeface="黑体" pitchFamily="49" charset="-122"/>
                <a:ea typeface="黑体" pitchFamily="49" charset="-122"/>
              </a:rPr>
              <a:t>“插入”选项卡上“文本”组中的“日期和时间”按钮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弹出如图</a:t>
            </a:r>
            <a:r>
              <a:rPr lang="en-US" altLang="zh-CN" sz="2100" dirty="0">
                <a:latin typeface="黑体" pitchFamily="49" charset="-122"/>
                <a:ea typeface="黑体" pitchFamily="49" charset="-122"/>
              </a:rPr>
              <a:t>4-34</a:t>
            </a:r>
            <a:r>
              <a:rPr lang="zh-CN" altLang="en-US" sz="2100" dirty="0">
                <a:latin typeface="黑体" pitchFamily="49" charset="-122"/>
                <a:ea typeface="黑体" pitchFamily="49" charset="-122"/>
              </a:rPr>
              <a:t>所示的对话框</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弹</a:t>
            </a:r>
            <a:r>
              <a:rPr lang="zh-CN" altLang="en-US" sz="2100" dirty="0">
                <a:latin typeface="黑体" pitchFamily="49" charset="-122"/>
                <a:ea typeface="黑体" pitchFamily="49" charset="-122"/>
              </a:rPr>
              <a:t>出如图</a:t>
            </a:r>
            <a:r>
              <a:rPr lang="en-US" altLang="zh-CN" sz="2100" dirty="0">
                <a:latin typeface="黑体" pitchFamily="49" charset="-122"/>
                <a:ea typeface="黑体" pitchFamily="49" charset="-122"/>
              </a:rPr>
              <a:t>4-33</a:t>
            </a:r>
            <a:r>
              <a:rPr lang="zh-CN" altLang="en-US" sz="2100" dirty="0">
                <a:latin typeface="黑体" pitchFamily="49" charset="-122"/>
                <a:ea typeface="黑体" pitchFamily="49" charset="-122"/>
              </a:rPr>
              <a:t>所示的对话框</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504" y="1634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．插入日期和时间</a:t>
            </a:r>
          </a:p>
        </p:txBody>
      </p:sp>
      <p:pic>
        <p:nvPicPr>
          <p:cNvPr id="4" name="图片 3"/>
          <p:cNvPicPr/>
          <p:nvPr/>
        </p:nvPicPr>
        <p:blipFill>
          <a:blip r:embed="rId2"/>
          <a:stretch>
            <a:fillRect/>
          </a:stretch>
        </p:blipFill>
        <p:spPr>
          <a:xfrm>
            <a:off x="4516492" y="1071372"/>
            <a:ext cx="703580" cy="179705"/>
          </a:xfrm>
          <a:prstGeom prst="rect">
            <a:avLst/>
          </a:prstGeom>
        </p:spPr>
      </p:pic>
      <p:pic>
        <p:nvPicPr>
          <p:cNvPr id="5" name="图片 4"/>
          <p:cNvPicPr/>
          <p:nvPr/>
        </p:nvPicPr>
        <p:blipFill>
          <a:blip r:embed="rId3"/>
          <a:stretch>
            <a:fillRect/>
          </a:stretch>
        </p:blipFill>
        <p:spPr>
          <a:xfrm>
            <a:off x="5289574" y="1412776"/>
            <a:ext cx="3314874" cy="2016225"/>
          </a:xfrm>
          <a:prstGeom prst="rect">
            <a:avLst/>
          </a:prstGeom>
        </p:spPr>
      </p:pic>
      <p:sp>
        <p:nvSpPr>
          <p:cNvPr id="7" name="矩形 6"/>
          <p:cNvSpPr/>
          <p:nvPr/>
        </p:nvSpPr>
        <p:spPr>
          <a:xfrm>
            <a:off x="5267022" y="3543386"/>
            <a:ext cx="3562171"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4-34  “</a:t>
            </a:r>
            <a:r>
              <a:rPr lang="zh-CN" altLang="en-US" dirty="0">
                <a:solidFill>
                  <a:srgbClr val="FFFFFF"/>
                </a:solidFill>
                <a:latin typeface="黑体" pitchFamily="49" charset="-122"/>
                <a:ea typeface="黑体" pitchFamily="49" charset="-122"/>
              </a:rPr>
              <a:t>日期和时间”对话框</a:t>
            </a:r>
          </a:p>
        </p:txBody>
      </p:sp>
      <p:sp>
        <p:nvSpPr>
          <p:cNvPr id="8" name="Rectangle 5"/>
          <p:cNvSpPr>
            <a:spLocks noChangeArrowheads="1"/>
          </p:cNvSpPr>
          <p:nvPr/>
        </p:nvSpPr>
        <p:spPr bwMode="auto">
          <a:xfrm>
            <a:off x="72325" y="2132856"/>
            <a:ext cx="5003731"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1</a:t>
            </a:r>
            <a:r>
              <a:rPr lang="zh-CN" altLang="en-US" sz="2100" dirty="0" smtClean="0">
                <a:latin typeface="黑体" pitchFamily="49" charset="-122"/>
                <a:ea typeface="黑体" pitchFamily="49" charset="-122"/>
              </a:rPr>
              <a:t>）单击</a:t>
            </a:r>
            <a:r>
              <a:rPr lang="zh-CN" altLang="en-US" sz="2100" dirty="0">
                <a:latin typeface="黑体" pitchFamily="49" charset="-122"/>
                <a:ea typeface="黑体" pitchFamily="49" charset="-122"/>
              </a:rPr>
              <a:t>“插入”选项卡上“文本”组中的“对象”</a:t>
            </a:r>
            <a:r>
              <a:rPr lang="zh-CN" altLang="en-US" sz="2100" dirty="0" smtClean="0">
                <a:latin typeface="黑体" pitchFamily="49" charset="-122"/>
                <a:ea typeface="黑体" pitchFamily="49" charset="-122"/>
              </a:rPr>
              <a:t>按钮     右侧</a:t>
            </a:r>
            <a:r>
              <a:rPr lang="zh-CN" altLang="en-US" sz="2100" dirty="0">
                <a:latin typeface="黑体" pitchFamily="49" charset="-122"/>
                <a:ea typeface="黑体" pitchFamily="49" charset="-122"/>
              </a:rPr>
              <a:t>的下拉按钮，弹出“对象”命令列表</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a:t>
            </a:r>
            <a:r>
              <a:rPr lang="en-US" altLang="zh-CN" sz="2100" dirty="0" smtClean="0">
                <a:latin typeface="黑体" pitchFamily="49" charset="-122"/>
                <a:ea typeface="黑体" pitchFamily="49" charset="-122"/>
              </a:rPr>
              <a:t>2</a:t>
            </a:r>
            <a:r>
              <a:rPr lang="zh-CN" altLang="en-US" sz="2100" dirty="0" smtClean="0">
                <a:latin typeface="黑体" pitchFamily="49" charset="-122"/>
                <a:ea typeface="黑体" pitchFamily="49" charset="-122"/>
              </a:rPr>
              <a:t>）执行</a:t>
            </a:r>
            <a:r>
              <a:rPr lang="zh-CN" altLang="en-US" sz="2100" dirty="0">
                <a:latin typeface="黑体" pitchFamily="49" charset="-122"/>
                <a:ea typeface="黑体" pitchFamily="49" charset="-122"/>
              </a:rPr>
              <a:t>“文件中的文字”命令，打开“插入文件”对话框，找到要插入的文件，单击“插入”按钮，可将该文件中的所有内容插入到当前文档</a:t>
            </a:r>
            <a:r>
              <a:rPr lang="zh-CN" altLang="en-US" sz="2100" dirty="0" smtClean="0">
                <a:latin typeface="黑体" pitchFamily="49" charset="-122"/>
                <a:ea typeface="黑体" pitchFamily="49" charset="-122"/>
              </a:rPr>
              <a:t>中，如下图所示。</a:t>
            </a:r>
            <a:endParaRPr lang="zh-CN" altLang="en-US" sz="2100" dirty="0">
              <a:latin typeface="黑体" pitchFamily="49" charset="-122"/>
              <a:ea typeface="黑体" pitchFamily="49" charset="-122"/>
            </a:endParaRPr>
          </a:p>
        </p:txBody>
      </p:sp>
      <p:sp>
        <p:nvSpPr>
          <p:cNvPr id="9" name="Rectangle 8"/>
          <p:cNvSpPr>
            <a:spLocks noChangeArrowheads="1"/>
          </p:cNvSpPr>
          <p:nvPr/>
        </p:nvSpPr>
        <p:spPr bwMode="auto">
          <a:xfrm>
            <a:off x="72325" y="1642777"/>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．插入文件</a:t>
            </a:r>
          </a:p>
        </p:txBody>
      </p:sp>
      <p:pic>
        <p:nvPicPr>
          <p:cNvPr id="10" name="图片 9"/>
          <p:cNvPicPr/>
          <p:nvPr/>
        </p:nvPicPr>
        <p:blipFill>
          <a:blip r:embed="rId4"/>
          <a:stretch>
            <a:fillRect/>
          </a:stretch>
        </p:blipFill>
        <p:spPr>
          <a:xfrm>
            <a:off x="2712993" y="2588654"/>
            <a:ext cx="490855" cy="179705"/>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1907" y="4597383"/>
            <a:ext cx="147637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201" y="3995612"/>
            <a:ext cx="3809113" cy="2609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571250" y="5579948"/>
            <a:ext cx="4432798" cy="369332"/>
          </a:xfrm>
          <a:prstGeom prst="rect">
            <a:avLst/>
          </a:prstGeom>
        </p:spPr>
        <p:txBody>
          <a:bodyPr wrap="square">
            <a:spAutoFit/>
          </a:bodyPr>
          <a:lstStyle/>
          <a:p>
            <a:pPr lvl="0" eaLnBrk="1" hangingPunct="1"/>
            <a:r>
              <a:rPr lang="zh-CN" altLang="en-US" dirty="0" smtClean="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  “</a:t>
            </a:r>
            <a:r>
              <a:rPr lang="zh-CN" altLang="en-US" dirty="0" smtClean="0">
                <a:solidFill>
                  <a:srgbClr val="FFFFFF"/>
                </a:solidFill>
                <a:latin typeface="黑体" pitchFamily="49" charset="-122"/>
                <a:ea typeface="黑体" pitchFamily="49" charset="-122"/>
              </a:rPr>
              <a:t>对象”命令列表及插入文档对话框</a:t>
            </a:r>
            <a:endParaRPr lang="zh-CN" altLang="en-US" dirty="0">
              <a:solidFill>
                <a:srgbClr val="FFFFFF"/>
              </a:solidFill>
              <a:latin typeface="黑体" pitchFamily="49" charset="-122"/>
              <a:ea typeface="黑体" pitchFamily="49" charset="-122"/>
            </a:endParaRPr>
          </a:p>
        </p:txBody>
      </p:sp>
    </p:spTree>
    <p:extLst>
      <p:ext uri="{BB962C8B-B14F-4D97-AF65-F5344CB8AC3E}">
        <p14:creationId xmlns:p14="http://schemas.microsoft.com/office/powerpoint/2010/main" val="40801699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262509"/>
            <a:ext cx="8997950" cy="4830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文档中，对象的选定是一项基本的操作。用户经常需要选取某个字符、某一行、某一段或整个文档进行处理，如移动复制删除或重排文本等。因此，就要用到选取文本的操作。被选取的文本，称为文本块，通常情况下以反白（即白字蓝灰底的方式）显示在屏幕上。选取操作也可以选一个图形等对象。</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）使用鼠标选取对象。最简单的选取操作是使用鼠标，如在一个对象上单击即可选取一个对象。这里主要是指文本块的选取。</a:t>
            </a:r>
          </a:p>
          <a:p>
            <a:pPr eaLnBrk="1" hangingPunct="1"/>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   按下</a:t>
            </a:r>
            <a:r>
              <a:rPr lang="en-US" altLang="zh-CN" sz="2100" dirty="0">
                <a:latin typeface="黑体" pitchFamily="49" charset="-122"/>
                <a:ea typeface="黑体" pitchFamily="49" charset="-122"/>
              </a:rPr>
              <a:t>Alt</a:t>
            </a:r>
            <a:r>
              <a:rPr lang="zh-CN" altLang="en-US" sz="2100" dirty="0">
                <a:latin typeface="黑体" pitchFamily="49" charset="-122"/>
                <a:ea typeface="黑体" pitchFamily="49" charset="-122"/>
              </a:rPr>
              <a:t>键不放，然后拖动鼠标，可选定垂直的一块文字（不包括表格</a:t>
            </a:r>
            <a:r>
              <a:rPr lang="zh-CN" altLang="en-US" sz="2100" dirty="0" smtClean="0">
                <a:latin typeface="黑体" pitchFamily="49" charset="-122"/>
                <a:ea typeface="黑体" pitchFamily="49" charset="-122"/>
              </a:rPr>
              <a:t>单元格。</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）使用键盘选取文本。用户在编辑文档时，可以将光标移到想要选取的文本起始位置，按住</a:t>
            </a:r>
            <a:r>
              <a:rPr lang="en-US" altLang="zh-CN" sz="2100" dirty="0">
                <a:latin typeface="黑体" pitchFamily="49" charset="-122"/>
                <a:ea typeface="黑体" pitchFamily="49" charset="-122"/>
              </a:rPr>
              <a:t>Shift</a:t>
            </a:r>
            <a:r>
              <a:rPr lang="zh-CN" altLang="en-US" sz="2100" dirty="0">
                <a:latin typeface="黑体" pitchFamily="49" charset="-122"/>
                <a:ea typeface="黑体" pitchFamily="49" charset="-122"/>
              </a:rPr>
              <a:t>键不放，再用↑、↓、←、→等可以移动插入点的键（如表</a:t>
            </a:r>
            <a:r>
              <a:rPr lang="en-US" altLang="zh-CN" sz="2100" dirty="0">
                <a:latin typeface="黑体" pitchFamily="49" charset="-122"/>
                <a:ea typeface="黑体" pitchFamily="49" charset="-122"/>
              </a:rPr>
              <a:t>4-1</a:t>
            </a:r>
            <a:r>
              <a:rPr lang="zh-CN" altLang="en-US" sz="2100" dirty="0">
                <a:latin typeface="黑体" pitchFamily="49" charset="-122"/>
                <a:ea typeface="黑体" pitchFamily="49" charset="-122"/>
              </a:rPr>
              <a:t>所示）来选取范围。</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）使用扩展方式选取文本</a:t>
            </a:r>
            <a:r>
              <a:rPr lang="zh-CN" altLang="en-US" sz="2100" dirty="0" smtClean="0">
                <a:latin typeface="黑体" pitchFamily="49" charset="-122"/>
                <a:ea typeface="黑体" pitchFamily="49" charset="-122"/>
              </a:rPr>
              <a:t>。当</a:t>
            </a:r>
            <a:r>
              <a:rPr lang="zh-CN" altLang="en-US" sz="2100" dirty="0">
                <a:latin typeface="黑体" pitchFamily="49" charset="-122"/>
                <a:ea typeface="黑体" pitchFamily="49" charset="-122"/>
              </a:rPr>
              <a:t>按下</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键表示已进入扩展选取方式，状态行出现“扩展式选定”方框，单击此框表示“扩展式选定”结束</a:t>
            </a:r>
            <a:r>
              <a:rPr lang="zh-CN" altLang="en-US" sz="2100" dirty="0" smtClean="0">
                <a:latin typeface="黑体" pitchFamily="49" charset="-122"/>
                <a:ea typeface="黑体" pitchFamily="49" charset="-122"/>
              </a:rPr>
              <a:t>。的</a:t>
            </a:r>
            <a:r>
              <a:rPr lang="zh-CN" altLang="en-US" sz="2100" dirty="0">
                <a:latin typeface="黑体" pitchFamily="49" charset="-122"/>
                <a:ea typeface="黑体" pitchFamily="49" charset="-122"/>
              </a:rPr>
              <a:t>所有文本</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0" y="69269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．对象的选取</a:t>
            </a:r>
          </a:p>
        </p:txBody>
      </p:sp>
      <p:sp>
        <p:nvSpPr>
          <p:cNvPr id="4" name="Rectangle 8"/>
          <p:cNvSpPr>
            <a:spLocks noChangeArrowheads="1"/>
          </p:cNvSpPr>
          <p:nvPr/>
        </p:nvSpPr>
        <p:spPr bwMode="auto">
          <a:xfrm>
            <a:off x="107950"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4.4.3  </a:t>
            </a:r>
            <a:r>
              <a:rPr lang="zh-CN" altLang="en-US" sz="2400" dirty="0">
                <a:latin typeface="Arial" pitchFamily="34" charset="0"/>
                <a:ea typeface="黑体" pitchFamily="49" charset="-122"/>
              </a:rPr>
              <a:t>编辑文档</a:t>
            </a:r>
          </a:p>
        </p:txBody>
      </p:sp>
    </p:spTree>
    <p:extLst>
      <p:ext uri="{BB962C8B-B14F-4D97-AF65-F5344CB8AC3E}">
        <p14:creationId xmlns:p14="http://schemas.microsoft.com/office/powerpoint/2010/main" val="109026026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88641"/>
            <a:ext cx="8997950" cy="2934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此外，按</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键进入扩展选择方式，然后再按</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键选取插入点的汉字或单词，第三次按</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键选取插入点所在的句子，第四次按</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键选取插入点所在的段落，第五次按</a:t>
            </a:r>
            <a:r>
              <a:rPr lang="en-US" altLang="zh-CN" sz="2100" dirty="0">
                <a:latin typeface="黑体" pitchFamily="49" charset="-122"/>
                <a:ea typeface="黑体" pitchFamily="49" charset="-122"/>
              </a:rPr>
              <a:t>F8</a:t>
            </a:r>
            <a:r>
              <a:rPr lang="zh-CN" altLang="en-US" sz="2100" dirty="0">
                <a:latin typeface="黑体" pitchFamily="49" charset="-122"/>
                <a:ea typeface="黑体" pitchFamily="49" charset="-122"/>
              </a:rPr>
              <a:t>键则选取整个文档。而其间每按一次</a:t>
            </a:r>
            <a:r>
              <a:rPr lang="en-US" altLang="zh-CN" sz="2100" dirty="0">
                <a:latin typeface="黑体" pitchFamily="49" charset="-122"/>
                <a:ea typeface="黑体" pitchFamily="49" charset="-122"/>
              </a:rPr>
              <a:t>Shift+F8</a:t>
            </a:r>
            <a:r>
              <a:rPr lang="zh-CN" altLang="en-US" sz="2100" dirty="0">
                <a:latin typeface="黑体" pitchFamily="49" charset="-122"/>
                <a:ea typeface="黑体" pitchFamily="49" charset="-122"/>
              </a:rPr>
              <a:t>复合键可以逐步缩小选取范围。</a:t>
            </a:r>
          </a:p>
          <a:p>
            <a:pPr eaLnBrk="1" hangingPunct="1"/>
            <a:r>
              <a:rPr lang="zh-CN" altLang="en-US" sz="2100" dirty="0" smtClean="0">
                <a:latin typeface="黑体" pitchFamily="49" charset="-122"/>
                <a:ea typeface="黑体" pitchFamily="49" charset="-122"/>
              </a:rPr>
              <a:t>    当</a:t>
            </a:r>
            <a:r>
              <a:rPr lang="zh-CN" altLang="en-US" sz="2100" dirty="0">
                <a:latin typeface="黑体" pitchFamily="49" charset="-122"/>
                <a:ea typeface="黑体" pitchFamily="49" charset="-122"/>
              </a:rPr>
              <a:t>按下</a:t>
            </a:r>
            <a:r>
              <a:rPr lang="en-US" altLang="zh-CN" sz="2100" dirty="0">
                <a:latin typeface="黑体" pitchFamily="49" charset="-122"/>
                <a:ea typeface="黑体" pitchFamily="49" charset="-122"/>
              </a:rPr>
              <a:t>Ctrl+Shift+F8</a:t>
            </a:r>
            <a:r>
              <a:rPr lang="zh-CN" altLang="en-US" sz="2100" dirty="0">
                <a:latin typeface="黑体" pitchFamily="49" charset="-122"/>
                <a:ea typeface="黑体" pitchFamily="49" charset="-122"/>
              </a:rPr>
              <a:t>复合键，状态栏中的“扩展”框显示为“列方式选定”，此时用↑、↓、←、→等键，就可按矩形方式从文档中选取从插入点开始的任意大小的矩形文本块</a:t>
            </a:r>
            <a:r>
              <a:rPr lang="zh-CN" altLang="en-US" sz="2100" dirty="0" smtClean="0">
                <a:latin typeface="黑体" pitchFamily="49" charset="-122"/>
                <a:ea typeface="黑体" pitchFamily="49" charset="-122"/>
              </a:rPr>
              <a:t>。</a:t>
            </a:r>
          </a:p>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4</a:t>
            </a:r>
            <a:r>
              <a:rPr lang="zh-CN" altLang="en-US" sz="2100" dirty="0" smtClean="0">
                <a:latin typeface="黑体" pitchFamily="49" charset="-122"/>
                <a:ea typeface="黑体" pitchFamily="49" charset="-122"/>
              </a:rPr>
              <a:t>）多重</a:t>
            </a:r>
            <a:r>
              <a:rPr lang="zh-CN" altLang="en-US" sz="2100" dirty="0">
                <a:latin typeface="黑体" pitchFamily="49" charset="-122"/>
                <a:ea typeface="黑体" pitchFamily="49" charset="-122"/>
              </a:rPr>
              <a:t>选定。多重选定（或不连续）区域，选定一块区域后，再按住</a:t>
            </a:r>
            <a:r>
              <a:rPr lang="en-US" altLang="zh-CN" sz="2100" dirty="0">
                <a:latin typeface="黑体" pitchFamily="49" charset="-122"/>
                <a:ea typeface="黑体" pitchFamily="49" charset="-122"/>
              </a:rPr>
              <a:t>Ctrl</a:t>
            </a:r>
            <a:r>
              <a:rPr lang="zh-CN" altLang="en-US" sz="2100" dirty="0">
                <a:latin typeface="黑体" pitchFamily="49" charset="-122"/>
                <a:ea typeface="黑体" pitchFamily="49" charset="-122"/>
              </a:rPr>
              <a:t>键，选定其他的区域。</a:t>
            </a:r>
          </a:p>
        </p:txBody>
      </p:sp>
      <p:sp>
        <p:nvSpPr>
          <p:cNvPr id="3" name="Rectangle 5"/>
          <p:cNvSpPr>
            <a:spLocks noChangeArrowheads="1"/>
          </p:cNvSpPr>
          <p:nvPr/>
        </p:nvSpPr>
        <p:spPr bwMode="auto">
          <a:xfrm>
            <a:off x="107950" y="3710781"/>
            <a:ext cx="8997950" cy="2958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）删除文本</a:t>
            </a:r>
          </a:p>
          <a:p>
            <a:pPr eaLnBrk="1" hangingPunct="1"/>
            <a:r>
              <a:rPr lang="zh-CN" altLang="en-US" sz="2100" dirty="0" smtClean="0">
                <a:latin typeface="黑体" pitchFamily="49" charset="-122"/>
                <a:ea typeface="黑体" pitchFamily="49" charset="-122"/>
              </a:rPr>
              <a:t>    删除</a:t>
            </a:r>
            <a:r>
              <a:rPr lang="zh-CN" altLang="en-US" sz="2100" dirty="0">
                <a:latin typeface="黑体" pitchFamily="49" charset="-122"/>
                <a:ea typeface="黑体" pitchFamily="49" charset="-122"/>
              </a:rPr>
              <a:t>一个字符最简单的方法是把插入点置于该字符的右边，然后按</a:t>
            </a:r>
            <a:r>
              <a:rPr lang="en-US" altLang="zh-CN" sz="2100" dirty="0">
                <a:latin typeface="黑体" pitchFamily="49" charset="-122"/>
                <a:ea typeface="黑体" pitchFamily="49" charset="-122"/>
              </a:rPr>
              <a:t>Backspace</a:t>
            </a:r>
            <a:r>
              <a:rPr lang="zh-CN" altLang="en-US" sz="2100" dirty="0">
                <a:latin typeface="黑体" pitchFamily="49" charset="-122"/>
                <a:ea typeface="黑体" pitchFamily="49" charset="-122"/>
              </a:rPr>
              <a:t>键删除它，同时后面的字符左移一格不定期填补被删除的位置。</a:t>
            </a:r>
          </a:p>
          <a:p>
            <a:pPr eaLnBrk="1" hangingPunct="1"/>
            <a:r>
              <a:rPr lang="zh-CN" altLang="en-US" sz="2100" dirty="0">
                <a:latin typeface="黑体" pitchFamily="49" charset="-122"/>
                <a:ea typeface="黑体" pitchFamily="49" charset="-122"/>
              </a:rPr>
              <a:t>按</a:t>
            </a:r>
            <a:r>
              <a:rPr lang="en-US" altLang="zh-CN" sz="2100" dirty="0">
                <a:latin typeface="黑体" pitchFamily="49" charset="-122"/>
                <a:ea typeface="黑体" pitchFamily="49" charset="-122"/>
              </a:rPr>
              <a:t>Delete</a:t>
            </a:r>
            <a:r>
              <a:rPr lang="zh-CN" altLang="en-US" sz="2100" dirty="0">
                <a:latin typeface="黑体" pitchFamily="49" charset="-122"/>
                <a:ea typeface="黑体" pitchFamily="49" charset="-122"/>
              </a:rPr>
              <a:t>键可以删除插入点后面的字符。要删除插入点左边的词组或单词，可按</a:t>
            </a:r>
            <a:r>
              <a:rPr lang="en-US" altLang="zh-CN" sz="2100" dirty="0" err="1">
                <a:latin typeface="黑体" pitchFamily="49" charset="-122"/>
                <a:ea typeface="黑体" pitchFamily="49" charset="-122"/>
              </a:rPr>
              <a:t>Ctrl+Backspace</a:t>
            </a:r>
            <a:r>
              <a:rPr lang="zh-CN" altLang="en-US" sz="2100" dirty="0">
                <a:latin typeface="黑体" pitchFamily="49" charset="-122"/>
                <a:ea typeface="黑体" pitchFamily="49" charset="-122"/>
              </a:rPr>
              <a:t>复合键；要删除插入点右边的词组或单词，按</a:t>
            </a:r>
            <a:r>
              <a:rPr lang="en-US" altLang="zh-CN" sz="2100" dirty="0" err="1">
                <a:latin typeface="黑体" pitchFamily="49" charset="-122"/>
                <a:ea typeface="黑体" pitchFamily="49" charset="-122"/>
              </a:rPr>
              <a:t>Ctrl+Delete</a:t>
            </a:r>
            <a:r>
              <a:rPr lang="zh-CN" altLang="en-US" sz="2100" dirty="0">
                <a:latin typeface="黑体" pitchFamily="49" charset="-122"/>
                <a:ea typeface="黑体" pitchFamily="49" charset="-122"/>
              </a:rPr>
              <a:t>复合键。</a:t>
            </a:r>
          </a:p>
          <a:p>
            <a:pPr eaLnBrk="1" hangingPunct="1"/>
            <a:r>
              <a:rPr lang="zh-CN" altLang="en-US" sz="2100" dirty="0" smtClean="0">
                <a:latin typeface="黑体" pitchFamily="49" charset="-122"/>
                <a:ea typeface="黑体" pitchFamily="49" charset="-122"/>
              </a:rPr>
              <a:t>    当</a:t>
            </a:r>
            <a:r>
              <a:rPr lang="zh-CN" altLang="en-US" sz="2100" dirty="0">
                <a:latin typeface="黑体" pitchFamily="49" charset="-122"/>
                <a:ea typeface="黑体" pitchFamily="49" charset="-122"/>
              </a:rPr>
              <a:t>需要删除一大块文本时，可选定该文本块，然后按</a:t>
            </a:r>
            <a:r>
              <a:rPr lang="en-US" altLang="zh-CN" sz="2100" dirty="0">
                <a:latin typeface="黑体" pitchFamily="49" charset="-122"/>
                <a:ea typeface="黑体" pitchFamily="49" charset="-122"/>
              </a:rPr>
              <a:t>Delete</a:t>
            </a:r>
            <a:r>
              <a:rPr lang="zh-CN" altLang="en-US" sz="2100" dirty="0">
                <a:latin typeface="黑体" pitchFamily="49" charset="-122"/>
                <a:ea typeface="黑体" pitchFamily="49" charset="-122"/>
              </a:rPr>
              <a:t>键或</a:t>
            </a:r>
            <a:r>
              <a:rPr lang="en-US" altLang="zh-CN" sz="2100" dirty="0">
                <a:latin typeface="黑体" pitchFamily="49" charset="-122"/>
                <a:ea typeface="黑体" pitchFamily="49" charset="-122"/>
              </a:rPr>
              <a:t>Backspace</a:t>
            </a:r>
            <a:r>
              <a:rPr lang="zh-CN" altLang="en-US" sz="2100" dirty="0">
                <a:latin typeface="黑体" pitchFamily="49" charset="-122"/>
                <a:ea typeface="黑体" pitchFamily="49" charset="-122"/>
              </a:rPr>
              <a:t>键（也可单击“开始”选项卡上“剪贴板”组中的“剪切”按钮 ，或右击，在弹出的快捷菜单中选择“剪切”命令，或按</a:t>
            </a:r>
            <a:r>
              <a:rPr lang="en-US" altLang="zh-CN" sz="2100" dirty="0" err="1">
                <a:latin typeface="黑体" pitchFamily="49" charset="-122"/>
                <a:ea typeface="黑体" pitchFamily="49" charset="-122"/>
              </a:rPr>
              <a:t>Ctrl+X</a:t>
            </a:r>
            <a:r>
              <a:rPr lang="zh-CN" altLang="en-US" sz="2100" dirty="0">
                <a:latin typeface="黑体" pitchFamily="49" charset="-122"/>
                <a:ea typeface="黑体" pitchFamily="49" charset="-122"/>
              </a:rPr>
              <a:t>复合键）</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4" name="Rectangle 8"/>
          <p:cNvSpPr>
            <a:spLocks noChangeArrowheads="1"/>
          </p:cNvSpPr>
          <p:nvPr/>
        </p:nvSpPr>
        <p:spPr bwMode="auto">
          <a:xfrm>
            <a:off x="107950" y="318839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．删除、移动或复制文本</a:t>
            </a:r>
          </a:p>
        </p:txBody>
      </p:sp>
    </p:spTree>
    <p:extLst>
      <p:ext uri="{BB962C8B-B14F-4D97-AF65-F5344CB8AC3E}">
        <p14:creationId xmlns:p14="http://schemas.microsoft.com/office/powerpoint/2010/main" val="7736233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67772"/>
            <a:ext cx="8997950" cy="2598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）在窗口内移动或复制文本</a:t>
            </a:r>
          </a:p>
          <a:p>
            <a:pPr eaLnBrk="1" hangingPunct="1"/>
            <a:r>
              <a:rPr lang="zh-CN" altLang="en-US" sz="2100" dirty="0" smtClean="0">
                <a:latin typeface="黑体" pitchFamily="49" charset="-122"/>
                <a:ea typeface="黑体" pitchFamily="49" charset="-122"/>
              </a:rPr>
              <a:t>    选定</a:t>
            </a:r>
            <a:r>
              <a:rPr lang="zh-CN" altLang="en-US" sz="2100" dirty="0">
                <a:latin typeface="黑体" pitchFamily="49" charset="-122"/>
                <a:ea typeface="黑体" pitchFamily="49" charset="-122"/>
              </a:rPr>
              <a:t>要移动或复制的文本对象，单击“复制”按钮 （或按</a:t>
            </a:r>
            <a:r>
              <a:rPr lang="en-US" altLang="zh-CN" sz="2100" dirty="0" err="1">
                <a:latin typeface="黑体" pitchFamily="49" charset="-122"/>
                <a:ea typeface="黑体" pitchFamily="49" charset="-122"/>
              </a:rPr>
              <a:t>Ctrl+C</a:t>
            </a:r>
            <a:r>
              <a:rPr lang="zh-CN" altLang="en-US" sz="2100" dirty="0">
                <a:latin typeface="黑体" pitchFamily="49" charset="-122"/>
                <a:ea typeface="黑体" pitchFamily="49" charset="-122"/>
              </a:rPr>
              <a:t>复合键），确定目的地，单击“粘贴”按钮 （或按</a:t>
            </a:r>
            <a:r>
              <a:rPr lang="en-US" altLang="zh-CN" sz="2100" dirty="0" err="1">
                <a:latin typeface="黑体" pitchFamily="49" charset="-122"/>
                <a:ea typeface="黑体" pitchFamily="49" charset="-122"/>
              </a:rPr>
              <a:t>Ctrl+V</a:t>
            </a:r>
            <a:r>
              <a:rPr lang="zh-CN" altLang="en-US" sz="2100" dirty="0">
                <a:latin typeface="黑体" pitchFamily="49" charset="-122"/>
                <a:ea typeface="黑体" pitchFamily="49" charset="-122"/>
              </a:rPr>
              <a:t>复合键）。</a:t>
            </a:r>
          </a:p>
          <a:p>
            <a:pPr eaLnBrk="1" hangingPunct="1"/>
            <a:r>
              <a:rPr lang="zh-CN" altLang="en-US" sz="2100" dirty="0" smtClean="0">
                <a:latin typeface="黑体" pitchFamily="49" charset="-122"/>
                <a:ea typeface="黑体" pitchFamily="49" charset="-122"/>
              </a:rPr>
              <a:t>    选定</a:t>
            </a:r>
            <a:r>
              <a:rPr lang="zh-CN" altLang="en-US" sz="2100" dirty="0">
                <a:latin typeface="黑体" pitchFamily="49" charset="-122"/>
                <a:ea typeface="黑体" pitchFamily="49" charset="-122"/>
              </a:rPr>
              <a:t>要移动或复制的文本，要移动选定内容，也可将选定内容拖放至粘贴位置。要复制选定内容，按下</a:t>
            </a:r>
            <a:r>
              <a:rPr lang="en-US" altLang="zh-CN" sz="2100" dirty="0">
                <a:latin typeface="黑体" pitchFamily="49" charset="-122"/>
                <a:ea typeface="黑体" pitchFamily="49" charset="-122"/>
              </a:rPr>
              <a:t>Ctrl</a:t>
            </a:r>
            <a:r>
              <a:rPr lang="zh-CN" altLang="en-US" sz="2100" dirty="0">
                <a:latin typeface="黑体" pitchFamily="49" charset="-122"/>
                <a:ea typeface="黑体" pitchFamily="49" charset="-122"/>
              </a:rPr>
              <a:t>键的同时并将选定内容拖放至粘贴位置。</a:t>
            </a:r>
          </a:p>
          <a:p>
            <a:pPr eaLnBrk="1" hangingPunct="1"/>
            <a:r>
              <a:rPr lang="zh-CN" altLang="en-US" sz="2100" dirty="0">
                <a:latin typeface="黑体" pitchFamily="49" charset="-122"/>
                <a:ea typeface="黑体" pitchFamily="49" charset="-122"/>
              </a:rPr>
              <a:t>如果拖动选定内容至窗口之外，则文档将向同方向滚动。</a:t>
            </a:r>
          </a:p>
          <a:p>
            <a:pPr eaLnBrk="1" hangingPunct="1"/>
            <a:r>
              <a:rPr lang="zh-CN" altLang="en-US" sz="2100" dirty="0" smtClean="0">
                <a:latin typeface="黑体" pitchFamily="49" charset="-122"/>
                <a:ea typeface="黑体" pitchFamily="49" charset="-122"/>
              </a:rPr>
              <a:t>    在</a:t>
            </a:r>
            <a:r>
              <a:rPr lang="zh-CN" altLang="en-US" sz="2100" dirty="0">
                <a:latin typeface="黑体" pitchFamily="49" charset="-122"/>
                <a:ea typeface="黑体" pitchFamily="49" charset="-122"/>
              </a:rPr>
              <a:t>移动或复制文本时，也可用鼠标右键拖动选定内容。在释放右键时，将出现一个菜单，显示移动和复制的有效选项</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0"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．删除、移动或复制文本</a:t>
            </a:r>
          </a:p>
        </p:txBody>
      </p:sp>
      <p:sp>
        <p:nvSpPr>
          <p:cNvPr id="4" name="矩形 3"/>
          <p:cNvSpPr/>
          <p:nvPr/>
        </p:nvSpPr>
        <p:spPr>
          <a:xfrm>
            <a:off x="2520851" y="5877272"/>
            <a:ext cx="3203277"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4-37  “</a:t>
            </a:r>
            <a:r>
              <a:rPr lang="zh-CN" altLang="en-US" dirty="0">
                <a:solidFill>
                  <a:srgbClr val="FFFFFF"/>
                </a:solidFill>
                <a:latin typeface="黑体" pitchFamily="49" charset="-122"/>
                <a:ea typeface="黑体" pitchFamily="49" charset="-122"/>
              </a:rPr>
              <a:t>剪贴板”任务窗格</a:t>
            </a:r>
          </a:p>
        </p:txBody>
      </p:sp>
      <p:sp>
        <p:nvSpPr>
          <p:cNvPr id="5" name="Rectangle 5"/>
          <p:cNvSpPr>
            <a:spLocks noChangeArrowheads="1"/>
          </p:cNvSpPr>
          <p:nvPr/>
        </p:nvSpPr>
        <p:spPr bwMode="auto">
          <a:xfrm>
            <a:off x="107950" y="3360250"/>
            <a:ext cx="5688186" cy="230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）远距离移动或复制文本</a:t>
            </a:r>
          </a:p>
          <a:p>
            <a:pPr eaLnBrk="1" hangingPunct="1"/>
            <a:r>
              <a:rPr lang="zh-CN" altLang="en-US" sz="2100" dirty="0" smtClean="0">
                <a:latin typeface="黑体" pitchFamily="49" charset="-122"/>
                <a:ea typeface="黑体" pitchFamily="49" charset="-122"/>
              </a:rPr>
              <a:t>    借助于</a:t>
            </a:r>
            <a:r>
              <a:rPr lang="zh-CN" altLang="en-US" sz="2100" dirty="0">
                <a:latin typeface="黑体" pitchFamily="49" charset="-122"/>
                <a:ea typeface="黑体" pitchFamily="49" charset="-122"/>
              </a:rPr>
              <a:t>“剪贴板”任务窗</a:t>
            </a:r>
            <a:r>
              <a:rPr lang="zh-CN" altLang="en-US" sz="2100" dirty="0" smtClean="0">
                <a:latin typeface="黑体" pitchFamily="49" charset="-122"/>
                <a:ea typeface="黑体" pitchFamily="49" charset="-122"/>
              </a:rPr>
              <a:t>格，可远</a:t>
            </a:r>
            <a:r>
              <a:rPr lang="zh-CN" altLang="en-US" sz="2100" dirty="0">
                <a:latin typeface="黑体" pitchFamily="49" charset="-122"/>
                <a:ea typeface="黑体" pitchFamily="49" charset="-122"/>
              </a:rPr>
              <a:t>距离移动或复制</a:t>
            </a:r>
            <a:r>
              <a:rPr lang="zh-CN" altLang="en-US" sz="2100" dirty="0" smtClean="0">
                <a:latin typeface="黑体" pitchFamily="49" charset="-122"/>
                <a:ea typeface="黑体" pitchFamily="49" charset="-122"/>
              </a:rPr>
              <a:t>文本。</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“开始”选项卡上“剪贴板”组右下角的“对话框启动器”按钮 ，打开“剪贴板”任务窗格，如图</a:t>
            </a:r>
            <a:r>
              <a:rPr lang="en-US" altLang="zh-CN" sz="2100" dirty="0">
                <a:latin typeface="黑体" pitchFamily="49" charset="-122"/>
                <a:ea typeface="黑体" pitchFamily="49" charset="-122"/>
              </a:rPr>
              <a:t>4-37</a:t>
            </a:r>
            <a:r>
              <a:rPr lang="zh-CN" altLang="en-US" sz="2100" dirty="0">
                <a:latin typeface="黑体" pitchFamily="49" charset="-122"/>
                <a:ea typeface="黑体" pitchFamily="49" charset="-122"/>
              </a:rPr>
              <a:t>所示。选中要粘贴的一项内容，直接单击即可</a:t>
            </a:r>
            <a:r>
              <a:rPr lang="zh-CN" altLang="en-US" sz="2100" dirty="0" smtClean="0">
                <a:latin typeface="黑体" pitchFamily="49" charset="-122"/>
                <a:ea typeface="黑体" pitchFamily="49" charset="-122"/>
              </a:rPr>
              <a:t>。 </a:t>
            </a:r>
            <a:endParaRPr lang="zh-CN" altLang="en-US" sz="2100" dirty="0">
              <a:latin typeface="黑体" pitchFamily="49" charset="-122"/>
              <a:ea typeface="黑体" pitchFamily="49" charset="-122"/>
            </a:endParaRPr>
          </a:p>
        </p:txBody>
      </p:sp>
      <p:pic>
        <p:nvPicPr>
          <p:cNvPr id="6" name="图片 5"/>
          <p:cNvPicPr/>
          <p:nvPr/>
        </p:nvPicPr>
        <p:blipFill>
          <a:blip r:embed="rId2"/>
          <a:stretch>
            <a:fillRect/>
          </a:stretch>
        </p:blipFill>
        <p:spPr>
          <a:xfrm>
            <a:off x="5796136" y="3103198"/>
            <a:ext cx="3240360" cy="3350137"/>
          </a:xfrm>
          <a:prstGeom prst="rect">
            <a:avLst/>
          </a:prstGeom>
        </p:spPr>
      </p:pic>
    </p:spTree>
    <p:extLst>
      <p:ext uri="{BB962C8B-B14F-4D97-AF65-F5344CB8AC3E}">
        <p14:creationId xmlns:p14="http://schemas.microsoft.com/office/powerpoint/2010/main" val="223346274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703858"/>
            <a:ext cx="8997950" cy="4893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1</a:t>
            </a:r>
            <a:r>
              <a:rPr lang="zh-CN" altLang="en-US" sz="2000" dirty="0">
                <a:latin typeface="黑体" pitchFamily="49" charset="-122"/>
                <a:ea typeface="黑体" pitchFamily="49" charset="-122"/>
              </a:rPr>
              <a:t>）撤消</a:t>
            </a:r>
          </a:p>
          <a:p>
            <a:pPr eaLnBrk="1" hangingPunct="1"/>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在</a:t>
            </a:r>
            <a:r>
              <a:rPr lang="zh-CN" altLang="en-US" sz="2000" dirty="0">
                <a:latin typeface="黑体" pitchFamily="49" charset="-122"/>
                <a:ea typeface="黑体" pitchFamily="49" charset="-122"/>
              </a:rPr>
              <a:t>“快速访问工具栏”上单击“撤消”按钮 （或按</a:t>
            </a:r>
            <a:r>
              <a:rPr lang="en-US" altLang="zh-CN" sz="2000" dirty="0" err="1">
                <a:latin typeface="黑体" pitchFamily="49" charset="-122"/>
                <a:ea typeface="黑体" pitchFamily="49" charset="-122"/>
              </a:rPr>
              <a:t>Ctrl+Z</a:t>
            </a:r>
            <a:r>
              <a:rPr lang="zh-CN" altLang="en-US" sz="2000" dirty="0">
                <a:latin typeface="黑体" pitchFamily="49" charset="-122"/>
                <a:ea typeface="黑体" pitchFamily="49" charset="-122"/>
              </a:rPr>
              <a:t>复合键），可取消对文档的最后一次操用。多次单击“撤消”按钮，依次从后向前取消多次操作。单击“撤消”按钮右边的下拉箭头，打开可撤消操作的列表，从最后一次操作的位置上连续选定其中几次操作，一次性恢复此操作后的所有操作。撤消某操作的同时，也撤消了列表中所有位于它上面的操作。</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）恢复</a:t>
            </a:r>
          </a:p>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撤消某操作后，在“快速访问工具栏”上单击“恢复”按钮 （或按</a:t>
            </a:r>
            <a:r>
              <a:rPr lang="en-US" altLang="zh-CN" sz="2000" dirty="0" err="1">
                <a:latin typeface="黑体" pitchFamily="49" charset="-122"/>
                <a:ea typeface="黑体" pitchFamily="49" charset="-122"/>
              </a:rPr>
              <a:t>Ctrl+Y</a:t>
            </a:r>
            <a:r>
              <a:rPr lang="zh-CN" altLang="en-US" sz="2000" dirty="0">
                <a:latin typeface="黑体" pitchFamily="49" charset="-122"/>
                <a:ea typeface="黑体" pitchFamily="49" charset="-122"/>
              </a:rPr>
              <a:t>复合键）。</a:t>
            </a:r>
          </a:p>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4-3】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a:t>
            </a:r>
            <a:r>
              <a:rPr lang="zh-CN" altLang="en-US" sz="2000" dirty="0">
                <a:latin typeface="黑体" pitchFamily="49" charset="-122"/>
                <a:ea typeface="黑体" pitchFamily="49" charset="-122"/>
              </a:rPr>
              <a:t>建立的“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中，作如下操作。</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）将原第三自然段，即“目前，</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信息高速公路。”所在段移动到原第六自然段的后面。</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）删除第四自然段，即“</a:t>
            </a:r>
            <a:r>
              <a:rPr lang="en-US" altLang="zh-CN" sz="2000" dirty="0">
                <a:latin typeface="黑体" pitchFamily="49" charset="-122"/>
                <a:ea typeface="黑体" pitchFamily="49" charset="-122"/>
              </a:rPr>
              <a:t>1986</a:t>
            </a:r>
            <a:r>
              <a:rPr lang="zh-CN" altLang="en-US" sz="2000" dirty="0">
                <a:latin typeface="黑体" pitchFamily="49" charset="-122"/>
                <a:ea typeface="黑体" pitchFamily="49" charset="-122"/>
              </a:rPr>
              <a:t>年，美国</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世界性的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网络”所在自然段。</a:t>
            </a:r>
          </a:p>
          <a:p>
            <a:pPr eaLnBrk="1" hangingPunct="1"/>
            <a:r>
              <a:rPr lang="zh-CN" altLang="en-US" sz="2000" dirty="0" smtClean="0">
                <a:latin typeface="黑体" pitchFamily="49" charset="-122"/>
                <a:ea typeface="黑体" pitchFamily="49" charset="-122"/>
              </a:rPr>
              <a:t>    操作步骤略。</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22635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．撤消与恢复</a:t>
            </a:r>
          </a:p>
        </p:txBody>
      </p:sp>
      <p:sp>
        <p:nvSpPr>
          <p:cNvPr id="6" name="Rectangle 5"/>
          <p:cNvSpPr>
            <a:spLocks noChangeArrowheads="1"/>
          </p:cNvSpPr>
          <p:nvPr/>
        </p:nvSpPr>
        <p:spPr bwMode="auto">
          <a:xfrm>
            <a:off x="107950" y="19794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4</a:t>
            </a:r>
            <a:r>
              <a:rPr lang="zh-CN" altLang="en-US" sz="2000" dirty="0" smtClean="0">
                <a:latin typeface="黑体" pitchFamily="49" charset="-122"/>
                <a:ea typeface="黑体" pitchFamily="49" charset="-122"/>
              </a:rPr>
              <a:t>）选取要复制的文档，按</a:t>
            </a:r>
            <a:r>
              <a:rPr lang="en-US" altLang="zh-CN" sz="2000" dirty="0" smtClean="0">
                <a:latin typeface="黑体" pitchFamily="49" charset="-122"/>
                <a:ea typeface="黑体" pitchFamily="49" charset="-122"/>
              </a:rPr>
              <a:t>Shift+F2</a:t>
            </a:r>
            <a:r>
              <a:rPr lang="zh-CN" altLang="en-US" sz="2000" dirty="0" smtClean="0">
                <a:latin typeface="黑体" pitchFamily="49" charset="-122"/>
                <a:ea typeface="黑体" pitchFamily="49" charset="-122"/>
              </a:rPr>
              <a:t>复合键，状态栏左侧将显示“复制到何处</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提示信息，将鼠标移动到目标位置处（此时光标呈虚线“ ”），然后按</a:t>
            </a:r>
            <a:r>
              <a:rPr lang="en-US" altLang="zh-CN" sz="2000" dirty="0" smtClean="0">
                <a:latin typeface="黑体" pitchFamily="49" charset="-122"/>
                <a:ea typeface="黑体" pitchFamily="49" charset="-122"/>
              </a:rPr>
              <a:t>Enter</a:t>
            </a:r>
            <a:r>
              <a:rPr lang="zh-CN" altLang="en-US" sz="2000" dirty="0" smtClean="0">
                <a:latin typeface="黑体" pitchFamily="49" charset="-122"/>
                <a:ea typeface="黑体" pitchFamily="49" charset="-122"/>
              </a:rPr>
              <a:t>键，完成复制。</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8424" y="482923"/>
            <a:ext cx="571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71952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14437"/>
            <a:ext cx="8997950" cy="159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在</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中，可以使用多种方法进行查找。</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1</a:t>
            </a:r>
            <a:r>
              <a:rPr lang="zh-CN" altLang="en-US" sz="2000" dirty="0" smtClean="0">
                <a:latin typeface="黑体" pitchFamily="49" charset="-122"/>
                <a:ea typeface="黑体" pitchFamily="49" charset="-122"/>
              </a:rPr>
              <a:t>）使用“导航窗格”进行查找，如图</a:t>
            </a:r>
            <a:r>
              <a:rPr lang="en-US" altLang="zh-CN" sz="2000" dirty="0" smtClean="0">
                <a:latin typeface="黑体" pitchFamily="49" charset="-122"/>
                <a:ea typeface="黑体" pitchFamily="49" charset="-122"/>
              </a:rPr>
              <a:t>4-38</a:t>
            </a:r>
            <a:r>
              <a:rPr lang="zh-CN" altLang="en-US" sz="2000" dirty="0" smtClean="0">
                <a:latin typeface="黑体" pitchFamily="49" charset="-122"/>
                <a:ea typeface="黑体" pitchFamily="49" charset="-122"/>
              </a:rPr>
              <a:t>所示。</a:t>
            </a:r>
            <a:endParaRPr lang="en-US" altLang="zh-CN" sz="2000" dirty="0" smtClean="0">
              <a:latin typeface="黑体" pitchFamily="49" charset="-122"/>
              <a:ea typeface="黑体" pitchFamily="49" charset="-122"/>
            </a:endParaRPr>
          </a:p>
          <a:p>
            <a:pPr eaLnBrk="1" hangingPunct="1"/>
            <a:r>
              <a:rPr lang="en-US" altLang="zh-CN" sz="2000" dirty="0">
                <a:latin typeface="黑体" pitchFamily="49" charset="-122"/>
                <a:ea typeface="黑体" pitchFamily="49" charset="-122"/>
              </a:rPr>
              <a:t> </a:t>
            </a:r>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2</a:t>
            </a:r>
            <a:r>
              <a:rPr lang="zh-CN" altLang="en-US" sz="2000" dirty="0" smtClean="0">
                <a:latin typeface="黑体" pitchFamily="49" charset="-122"/>
                <a:ea typeface="黑体" pitchFamily="49" charset="-122"/>
              </a:rPr>
              <a:t>）使用“选择浏览对象”按钮</a:t>
            </a:r>
            <a:r>
              <a:rPr lang="zh-CN" altLang="en-US" sz="2000" dirty="0">
                <a:latin typeface="黑体" pitchFamily="49" charset="-122"/>
                <a:ea typeface="黑体" pitchFamily="49" charset="-122"/>
              </a:rPr>
              <a:t>进行查找，如图</a:t>
            </a:r>
            <a:r>
              <a:rPr lang="en-US" altLang="zh-CN" sz="2000" dirty="0" smtClean="0">
                <a:latin typeface="黑体" pitchFamily="49" charset="-122"/>
                <a:ea typeface="黑体" pitchFamily="49" charset="-122"/>
              </a:rPr>
              <a:t>4-39</a:t>
            </a:r>
            <a:r>
              <a:rPr lang="zh-CN" altLang="en-US" sz="2000" dirty="0" smtClean="0">
                <a:latin typeface="黑体" pitchFamily="49" charset="-122"/>
                <a:ea typeface="黑体" pitchFamily="49" charset="-122"/>
              </a:rPr>
              <a:t>所示。</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3</a:t>
            </a:r>
            <a:r>
              <a:rPr lang="zh-CN" altLang="en-US" sz="2000" dirty="0" smtClean="0">
                <a:latin typeface="黑体" pitchFamily="49" charset="-122"/>
                <a:ea typeface="黑体" pitchFamily="49" charset="-122"/>
              </a:rPr>
              <a:t>）使用</a:t>
            </a:r>
            <a:r>
              <a:rPr lang="zh-CN" altLang="en-US" sz="2000" dirty="0">
                <a:latin typeface="黑体" pitchFamily="49" charset="-122"/>
                <a:ea typeface="黑体" pitchFamily="49" charset="-122"/>
              </a:rPr>
              <a:t>“开始”选项卡上“编辑”组中的“查找”</a:t>
            </a:r>
            <a:r>
              <a:rPr lang="zh-CN" altLang="en-US" sz="2000" dirty="0" smtClean="0">
                <a:latin typeface="黑体" pitchFamily="49" charset="-122"/>
                <a:ea typeface="黑体" pitchFamily="49" charset="-122"/>
              </a:rPr>
              <a:t>按钮来</a:t>
            </a:r>
            <a:r>
              <a:rPr lang="zh-CN" altLang="en-US" sz="2000" dirty="0">
                <a:latin typeface="黑体" pitchFamily="49" charset="-122"/>
                <a:ea typeface="黑体" pitchFamily="49" charset="-122"/>
              </a:rPr>
              <a:t>实现</a:t>
            </a:r>
            <a:r>
              <a:rPr lang="zh-CN" altLang="en-US" sz="2000" dirty="0" smtClean="0">
                <a:latin typeface="黑体" pitchFamily="49" charset="-122"/>
                <a:ea typeface="黑体" pitchFamily="49" charset="-122"/>
              </a:rPr>
              <a:t>，如</a:t>
            </a:r>
            <a:r>
              <a:rPr lang="zh-CN" altLang="en-US" sz="2000" dirty="0">
                <a:latin typeface="黑体" pitchFamily="49" charset="-122"/>
                <a:ea typeface="黑体" pitchFamily="49" charset="-122"/>
              </a:rPr>
              <a:t>图</a:t>
            </a:r>
            <a:r>
              <a:rPr lang="en-US" altLang="zh-CN" sz="2000" dirty="0" smtClean="0">
                <a:latin typeface="黑体" pitchFamily="49" charset="-122"/>
                <a:ea typeface="黑体" pitchFamily="49" charset="-122"/>
              </a:rPr>
              <a:t>4-40</a:t>
            </a:r>
            <a:r>
              <a:rPr lang="zh-CN" altLang="en-US" sz="2000" dirty="0">
                <a:latin typeface="黑体" pitchFamily="49" charset="-122"/>
                <a:ea typeface="黑体" pitchFamily="49" charset="-122"/>
              </a:rPr>
              <a:t>和图</a:t>
            </a:r>
            <a:r>
              <a:rPr lang="en-US" altLang="zh-CN" sz="2000" dirty="0" smtClean="0">
                <a:latin typeface="黑体" pitchFamily="49" charset="-122"/>
                <a:ea typeface="黑体" pitchFamily="49" charset="-122"/>
              </a:rPr>
              <a:t>4-41</a:t>
            </a:r>
            <a:r>
              <a:rPr lang="zh-CN" altLang="en-US" sz="2000" dirty="0" smtClean="0">
                <a:latin typeface="黑体" pitchFamily="49" charset="-122"/>
                <a:ea typeface="黑体" pitchFamily="49" charset="-122"/>
              </a:rPr>
              <a:t>所</a:t>
            </a:r>
            <a:r>
              <a:rPr lang="zh-CN" altLang="en-US" sz="2000" dirty="0">
                <a:latin typeface="黑体" pitchFamily="49" charset="-122"/>
                <a:ea typeface="黑体" pitchFamily="49" charset="-122"/>
              </a:rPr>
              <a:t>示</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8864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．查找</a:t>
            </a:r>
            <a:endParaRPr lang="zh-CN" altLang="en-US" sz="2200" dirty="0">
              <a:latin typeface="Arial" pitchFamily="34" charset="0"/>
              <a:ea typeface="黑体" pitchFamily="49" charset="-122"/>
            </a:endParaRPr>
          </a:p>
        </p:txBody>
      </p:sp>
      <p:sp>
        <p:nvSpPr>
          <p:cNvPr id="4" name="矩形 3"/>
          <p:cNvSpPr/>
          <p:nvPr/>
        </p:nvSpPr>
        <p:spPr>
          <a:xfrm>
            <a:off x="2201492" y="6309320"/>
            <a:ext cx="2946572" cy="369332"/>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4-40  “</a:t>
            </a:r>
            <a:r>
              <a:rPr lang="zh-CN" altLang="en-US" dirty="0">
                <a:solidFill>
                  <a:srgbClr val="FFFFFF"/>
                </a:solidFill>
                <a:latin typeface="黑体" pitchFamily="49" charset="-122"/>
                <a:ea typeface="黑体" pitchFamily="49" charset="-122"/>
              </a:rPr>
              <a:t>查找”选项卡 </a:t>
            </a:r>
            <a:endParaRPr lang="zh-CN" altLang="en-US" dirty="0"/>
          </a:p>
        </p:txBody>
      </p:sp>
      <p:sp>
        <p:nvSpPr>
          <p:cNvPr id="5" name="矩形 4"/>
          <p:cNvSpPr/>
          <p:nvPr/>
        </p:nvSpPr>
        <p:spPr>
          <a:xfrm>
            <a:off x="5343820" y="6032321"/>
            <a:ext cx="2946572"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4-41  </a:t>
            </a:r>
            <a:r>
              <a:rPr lang="zh-CN" altLang="en-US" dirty="0">
                <a:solidFill>
                  <a:srgbClr val="FFFFFF"/>
                </a:solidFill>
                <a:latin typeface="黑体" pitchFamily="49" charset="-122"/>
                <a:ea typeface="黑体" pitchFamily="49" charset="-122"/>
              </a:rPr>
              <a:t>扩展有“更多”选项的“查找”选项卡</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347407"/>
            <a:ext cx="5323110" cy="2017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图片 6"/>
          <p:cNvPicPr/>
          <p:nvPr/>
        </p:nvPicPr>
        <p:blipFill>
          <a:blip r:embed="rId3"/>
          <a:stretch>
            <a:fillRect/>
          </a:stretch>
        </p:blipFill>
        <p:spPr>
          <a:xfrm>
            <a:off x="6025639" y="1988841"/>
            <a:ext cx="2146761" cy="1111986"/>
          </a:xfrm>
          <a:prstGeom prst="rect">
            <a:avLst/>
          </a:prstGeom>
        </p:spPr>
      </p:pic>
      <p:pic>
        <p:nvPicPr>
          <p:cNvPr id="8" name="图片 7"/>
          <p:cNvPicPr/>
          <p:nvPr/>
        </p:nvPicPr>
        <p:blipFill>
          <a:blip r:embed="rId4"/>
          <a:stretch>
            <a:fillRect/>
          </a:stretch>
        </p:blipFill>
        <p:spPr>
          <a:xfrm>
            <a:off x="2099743" y="4957400"/>
            <a:ext cx="2896631" cy="1298937"/>
          </a:xfrm>
          <a:prstGeom prst="rect">
            <a:avLst/>
          </a:prstGeom>
        </p:spPr>
      </p:pic>
      <p:pic>
        <p:nvPicPr>
          <p:cNvPr id="9" name="图片 8"/>
          <p:cNvPicPr/>
          <p:nvPr/>
        </p:nvPicPr>
        <p:blipFill>
          <a:blip r:embed="rId5"/>
          <a:stretch>
            <a:fillRect/>
          </a:stretch>
        </p:blipFill>
        <p:spPr>
          <a:xfrm>
            <a:off x="5245788" y="3510300"/>
            <a:ext cx="3430668" cy="2522021"/>
          </a:xfrm>
          <a:prstGeom prst="rect">
            <a:avLst/>
          </a:prstGeom>
        </p:spPr>
      </p:pic>
      <p:sp>
        <p:nvSpPr>
          <p:cNvPr id="6" name="矩形 5"/>
          <p:cNvSpPr/>
          <p:nvPr/>
        </p:nvSpPr>
        <p:spPr>
          <a:xfrm>
            <a:off x="865465" y="4435594"/>
            <a:ext cx="3877985"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smtClean="0">
                <a:latin typeface="黑体" pitchFamily="49" charset="-122"/>
                <a:ea typeface="黑体" pitchFamily="49" charset="-122"/>
              </a:rPr>
              <a:t>4-38  </a:t>
            </a:r>
            <a:r>
              <a:rPr lang="zh-CN" altLang="zh-CN" dirty="0">
                <a:latin typeface="黑体" pitchFamily="49" charset="-122"/>
                <a:ea typeface="黑体" pitchFamily="49" charset="-122"/>
              </a:rPr>
              <a:t>“导航窗格”中的搜索功能</a:t>
            </a:r>
            <a:endParaRPr lang="zh-CN" altLang="en-US" dirty="0">
              <a:latin typeface="黑体" pitchFamily="49" charset="-122"/>
              <a:ea typeface="黑体" pitchFamily="49" charset="-122"/>
            </a:endParaRPr>
          </a:p>
        </p:txBody>
      </p:sp>
      <p:sp>
        <p:nvSpPr>
          <p:cNvPr id="10" name="矩形 9"/>
          <p:cNvSpPr/>
          <p:nvPr/>
        </p:nvSpPr>
        <p:spPr>
          <a:xfrm>
            <a:off x="5809615" y="3140968"/>
            <a:ext cx="2954655"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smtClean="0">
                <a:latin typeface="黑体" pitchFamily="49" charset="-122"/>
                <a:ea typeface="黑体" pitchFamily="49" charset="-122"/>
              </a:rPr>
              <a:t>4-39  </a:t>
            </a:r>
            <a:r>
              <a:rPr lang="zh-CN" altLang="zh-CN" dirty="0">
                <a:latin typeface="黑体" pitchFamily="49" charset="-122"/>
                <a:ea typeface="黑体" pitchFamily="49" charset="-122"/>
              </a:rPr>
              <a:t>选择浏览对象窗口</a:t>
            </a:r>
          </a:p>
        </p:txBody>
      </p:sp>
    </p:spTree>
    <p:extLst>
      <p:ext uri="{BB962C8B-B14F-4D97-AF65-F5344CB8AC3E}">
        <p14:creationId xmlns:p14="http://schemas.microsoft.com/office/powerpoint/2010/main" val="95956083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14437"/>
            <a:ext cx="8997950" cy="2166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单击</a:t>
            </a:r>
            <a:r>
              <a:rPr lang="zh-CN" altLang="en-US" sz="2000" dirty="0">
                <a:latin typeface="黑体" pitchFamily="49" charset="-122"/>
                <a:ea typeface="黑体" pitchFamily="49" charset="-122"/>
              </a:rPr>
              <a:t>“开始”选项卡上“编辑”组中的“替换”按钮 （或按下</a:t>
            </a:r>
            <a:r>
              <a:rPr lang="en-US" altLang="zh-CN" sz="2000" dirty="0" err="1">
                <a:latin typeface="黑体" pitchFamily="49" charset="-122"/>
                <a:ea typeface="黑体" pitchFamily="49" charset="-122"/>
              </a:rPr>
              <a:t>Ctrl+H</a:t>
            </a:r>
            <a:r>
              <a:rPr lang="zh-CN" altLang="en-US" sz="2000" dirty="0">
                <a:latin typeface="黑体" pitchFamily="49" charset="-122"/>
                <a:ea typeface="黑体" pitchFamily="49" charset="-122"/>
              </a:rPr>
              <a:t>复合键），</a:t>
            </a:r>
            <a:r>
              <a:rPr lang="zh-CN" altLang="en-US" sz="2000" dirty="0" smtClean="0">
                <a:latin typeface="黑体" pitchFamily="49" charset="-122"/>
                <a:ea typeface="黑体" pitchFamily="49" charset="-122"/>
              </a:rPr>
              <a:t>打开类似于如</a:t>
            </a:r>
            <a:r>
              <a:rPr lang="zh-CN" altLang="en-US" sz="2000" dirty="0">
                <a:latin typeface="黑体" pitchFamily="49" charset="-122"/>
                <a:ea typeface="黑体" pitchFamily="49" charset="-122"/>
              </a:rPr>
              <a:t>图</a:t>
            </a:r>
            <a:r>
              <a:rPr lang="en-US" altLang="zh-CN" sz="2000" dirty="0">
                <a:latin typeface="黑体" pitchFamily="49" charset="-122"/>
                <a:ea typeface="黑体" pitchFamily="49" charset="-122"/>
              </a:rPr>
              <a:t>4-40</a:t>
            </a:r>
            <a:r>
              <a:rPr lang="zh-CN" altLang="en-US" sz="2000" dirty="0">
                <a:latin typeface="黑体" pitchFamily="49" charset="-122"/>
                <a:ea typeface="黑体" pitchFamily="49" charset="-122"/>
              </a:rPr>
              <a:t>和图</a:t>
            </a:r>
            <a:r>
              <a:rPr lang="en-US" altLang="zh-CN" sz="2000" dirty="0">
                <a:latin typeface="黑体" pitchFamily="49" charset="-122"/>
                <a:ea typeface="黑体" pitchFamily="49" charset="-122"/>
              </a:rPr>
              <a:t>4-41</a:t>
            </a:r>
            <a:r>
              <a:rPr lang="zh-CN" altLang="en-US" sz="2000" dirty="0">
                <a:latin typeface="黑体" pitchFamily="49" charset="-122"/>
                <a:ea typeface="黑体" pitchFamily="49" charset="-122"/>
              </a:rPr>
              <a:t>所示“查找和替换”对话框。在“查找内容”文本框内输入要查找的文本，在“替换为”文本框内输入替换文本。单击“查找下一处”、“替换”或者“全部替换”按钮。</a:t>
            </a:r>
          </a:p>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4-4】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4-3】</a:t>
            </a:r>
            <a:r>
              <a:rPr lang="zh-CN" altLang="en-US" sz="2000" dirty="0">
                <a:latin typeface="黑体" pitchFamily="49" charset="-122"/>
                <a:ea typeface="黑体" pitchFamily="49" charset="-122"/>
              </a:rPr>
              <a:t>建立的“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基础上，将文档中的“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全部替换为“</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（因特网）”。</a:t>
            </a:r>
          </a:p>
          <a:p>
            <a:pPr eaLnBrk="1" hangingPunct="1"/>
            <a:r>
              <a:rPr lang="zh-CN" altLang="en-US" sz="2000" dirty="0" smtClean="0">
                <a:latin typeface="黑体" pitchFamily="49" charset="-122"/>
                <a:ea typeface="黑体" pitchFamily="49" charset="-122"/>
              </a:rPr>
              <a:t>    操作步骤略。</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8864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．替换</a:t>
            </a:r>
            <a:endParaRPr lang="zh-CN" altLang="en-US" sz="2200" dirty="0">
              <a:latin typeface="Arial" pitchFamily="34" charset="0"/>
              <a:ea typeface="黑体" pitchFamily="49" charset="-122"/>
            </a:endParaRPr>
          </a:p>
        </p:txBody>
      </p:sp>
      <p:sp>
        <p:nvSpPr>
          <p:cNvPr id="4" name="Rectangle 5"/>
          <p:cNvSpPr>
            <a:spLocks noChangeArrowheads="1"/>
          </p:cNvSpPr>
          <p:nvPr/>
        </p:nvSpPr>
        <p:spPr bwMode="auto">
          <a:xfrm>
            <a:off x="107950" y="3278733"/>
            <a:ext cx="4536058" cy="339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自动更正</a:t>
            </a:r>
            <a:r>
              <a:rPr lang="zh-CN" altLang="en-US" sz="2000" dirty="0">
                <a:latin typeface="黑体" pitchFamily="49" charset="-122"/>
                <a:ea typeface="黑体" pitchFamily="49" charset="-122"/>
              </a:rPr>
              <a:t>功能可以帮助用户更正一些常见的键入错误、拼写和语法错误等。打开“文件”选项卡上“选项”中的“校对”选项，如图</a:t>
            </a:r>
            <a:r>
              <a:rPr lang="en-US" altLang="zh-CN" sz="2000" dirty="0">
                <a:latin typeface="黑体" pitchFamily="49" charset="-122"/>
                <a:ea typeface="黑体" pitchFamily="49" charset="-122"/>
              </a:rPr>
              <a:t>4-43</a:t>
            </a:r>
            <a:r>
              <a:rPr lang="zh-CN" altLang="en-US" sz="2000" dirty="0">
                <a:latin typeface="黑体" pitchFamily="49" charset="-122"/>
                <a:ea typeface="黑体" pitchFamily="49" charset="-122"/>
              </a:rPr>
              <a:t>所示</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例如，勾选</a:t>
            </a:r>
            <a:r>
              <a:rPr lang="zh-CN" altLang="en-US" sz="2000" dirty="0">
                <a:latin typeface="黑体" pitchFamily="49" charset="-122"/>
                <a:ea typeface="黑体" pitchFamily="49" charset="-122"/>
              </a:rPr>
              <a:t>“随拼写检查语法”复选框。这样，当系统检查到有错误的文本时，一般用红色波浪线标记输入有误码的或系统无法识别的中文和单词，用绿色波浪线标记可能的语法错误。</a:t>
            </a:r>
          </a:p>
          <a:p>
            <a:pPr eaLnBrk="1" hangingPunct="1"/>
            <a:r>
              <a:rPr lang="zh-CN" altLang="en-US" sz="2000" dirty="0">
                <a:latin typeface="黑体" pitchFamily="49" charset="-122"/>
                <a:ea typeface="黑体" pitchFamily="49" charset="-122"/>
              </a:rPr>
              <a:t>    </a:t>
            </a:r>
            <a:r>
              <a:rPr lang="zh-CN" altLang="en-US" sz="2000" dirty="0" smtClean="0">
                <a:latin typeface="黑体" pitchFamily="49" charset="-122"/>
                <a:ea typeface="黑体" pitchFamily="49" charset="-122"/>
              </a:rPr>
              <a:t>用户也可添加一些其他自动更正功能。</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107950" y="285293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6</a:t>
            </a:r>
            <a:r>
              <a:rPr lang="zh-CN" altLang="en-US" sz="2200" dirty="0" smtClean="0">
                <a:latin typeface="Arial" pitchFamily="34" charset="0"/>
                <a:ea typeface="黑体" pitchFamily="49" charset="-122"/>
              </a:rPr>
              <a:t>．自动更正</a:t>
            </a:r>
            <a:endParaRPr lang="zh-CN" altLang="en-US" sz="2200" dirty="0">
              <a:latin typeface="Arial" pitchFamily="34" charset="0"/>
              <a:ea typeface="黑体" pitchFamily="49" charset="-122"/>
            </a:endParaRPr>
          </a:p>
        </p:txBody>
      </p:sp>
      <p:sp>
        <p:nvSpPr>
          <p:cNvPr id="6" name="矩形 5"/>
          <p:cNvSpPr/>
          <p:nvPr/>
        </p:nvSpPr>
        <p:spPr>
          <a:xfrm>
            <a:off x="4644008" y="6114782"/>
            <a:ext cx="4464496" cy="338554"/>
          </a:xfrm>
          <a:prstGeom prst="rect">
            <a:avLst/>
          </a:prstGeom>
        </p:spPr>
        <p:txBody>
          <a:bodyPr wrap="square">
            <a:spAutoFit/>
          </a:bodyPr>
          <a:lstStyle/>
          <a:p>
            <a:pPr lvl="0" eaLnBrk="1" hangingPunct="1"/>
            <a:r>
              <a:rPr lang="zh-CN" altLang="en-US" sz="1600" dirty="0">
                <a:solidFill>
                  <a:srgbClr val="FFFFFF"/>
                </a:solidFill>
                <a:latin typeface="黑体" pitchFamily="49" charset="-122"/>
                <a:ea typeface="黑体" pitchFamily="49" charset="-122"/>
              </a:rPr>
              <a:t>图</a:t>
            </a:r>
            <a:r>
              <a:rPr lang="en-US" altLang="zh-CN" sz="1600" dirty="0">
                <a:solidFill>
                  <a:srgbClr val="FFFFFF"/>
                </a:solidFill>
                <a:latin typeface="黑体" pitchFamily="49" charset="-122"/>
                <a:ea typeface="黑体" pitchFamily="49" charset="-122"/>
              </a:rPr>
              <a:t>4-43  “Word</a:t>
            </a:r>
            <a:r>
              <a:rPr lang="zh-CN" altLang="en-US" sz="1600" dirty="0">
                <a:solidFill>
                  <a:srgbClr val="FFFFFF"/>
                </a:solidFill>
                <a:latin typeface="黑体" pitchFamily="49" charset="-122"/>
                <a:ea typeface="黑体" pitchFamily="49" charset="-122"/>
              </a:rPr>
              <a:t>选项”对话框中的“校对”选项</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3501009"/>
            <a:ext cx="4176464" cy="2570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85783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AutoShape 2"/>
          <p:cNvSpPr>
            <a:spLocks noChangeArrowheads="1"/>
          </p:cNvSpPr>
          <p:nvPr/>
        </p:nvSpPr>
        <p:spPr bwMode="auto">
          <a:xfrm>
            <a:off x="2124075" y="764704"/>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a:ea typeface="黑体" pitchFamily="49" charset="-122"/>
                <a:hlinkClick r:id="rId2" action="ppaction://hlinksldjump"/>
              </a:rPr>
              <a:t>4.1</a:t>
            </a:r>
            <a:r>
              <a:rPr lang="en-US" altLang="zh-CN" sz="2400" dirty="0">
                <a:ea typeface="黑体" pitchFamily="49" charset="-122"/>
              </a:rPr>
              <a:t>  OFFICE 2010 </a:t>
            </a:r>
            <a:r>
              <a:rPr lang="zh-CN" altLang="en-US" sz="2400" dirty="0" smtClean="0">
                <a:ea typeface="黑体" pitchFamily="49" charset="-122"/>
              </a:rPr>
              <a:t>简介</a:t>
            </a:r>
            <a:endParaRPr lang="en-US" altLang="zh-CN" sz="2400" dirty="0">
              <a:ea typeface="黑体" pitchFamily="49" charset="-122"/>
            </a:endParaRPr>
          </a:p>
        </p:txBody>
      </p:sp>
      <p:sp>
        <p:nvSpPr>
          <p:cNvPr id="157702"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9" name="AutoShape 2"/>
          <p:cNvSpPr>
            <a:spLocks noChangeArrowheads="1"/>
          </p:cNvSpPr>
          <p:nvPr/>
        </p:nvSpPr>
        <p:spPr bwMode="auto">
          <a:xfrm>
            <a:off x="2124075" y="1465068"/>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3" action="ppaction://hlinksldjump"/>
              </a:rPr>
              <a:t>4.2</a:t>
            </a:r>
            <a:r>
              <a:rPr lang="en-US" altLang="zh-CN" sz="2400" dirty="0" smtClean="0">
                <a:ea typeface="黑体" pitchFamily="49" charset="-122"/>
              </a:rPr>
              <a:t>  </a:t>
            </a:r>
            <a:r>
              <a:rPr lang="zh-CN" altLang="en-US" sz="2400" dirty="0">
                <a:ea typeface="黑体" pitchFamily="49" charset="-122"/>
              </a:rPr>
              <a:t>认识</a:t>
            </a:r>
            <a:r>
              <a:rPr lang="en-US" altLang="zh-CN" sz="2400" dirty="0">
                <a:ea typeface="黑体" pitchFamily="49" charset="-122"/>
              </a:rPr>
              <a:t>OFFICE 2010</a:t>
            </a:r>
            <a:r>
              <a:rPr lang="zh-CN" altLang="en-US" sz="2400" dirty="0">
                <a:ea typeface="黑体" pitchFamily="49" charset="-122"/>
              </a:rPr>
              <a:t>的三个常用组件</a:t>
            </a:r>
            <a:r>
              <a:rPr lang="zh-CN" altLang="en-US" sz="2400" dirty="0" smtClean="0">
                <a:ea typeface="黑体" pitchFamily="49" charset="-122"/>
              </a:rPr>
              <a:t>界面</a:t>
            </a:r>
            <a:endParaRPr lang="en-US" altLang="zh-CN" sz="2400" dirty="0">
              <a:ea typeface="黑体" pitchFamily="49" charset="-122"/>
            </a:endParaRPr>
          </a:p>
        </p:txBody>
      </p:sp>
      <p:sp>
        <p:nvSpPr>
          <p:cNvPr id="10" name="AutoShape 2"/>
          <p:cNvSpPr>
            <a:spLocks noChangeArrowheads="1"/>
          </p:cNvSpPr>
          <p:nvPr/>
        </p:nvSpPr>
        <p:spPr bwMode="auto">
          <a:xfrm>
            <a:off x="2124075" y="2165432"/>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4" action="ppaction://hlinksldjump"/>
              </a:rPr>
              <a:t>4.3</a:t>
            </a:r>
            <a:r>
              <a:rPr lang="en-US" altLang="zh-CN" sz="2400" dirty="0" smtClean="0">
                <a:ea typeface="黑体" pitchFamily="49" charset="-122"/>
              </a:rPr>
              <a:t>  </a:t>
            </a:r>
            <a:r>
              <a:rPr lang="en-US" altLang="zh-CN" sz="2400" dirty="0">
                <a:ea typeface="黑体" pitchFamily="49" charset="-122"/>
              </a:rPr>
              <a:t>OFFICE 2010</a:t>
            </a:r>
            <a:r>
              <a:rPr lang="zh-CN" altLang="en-US" sz="2400" dirty="0">
                <a:ea typeface="黑体" pitchFamily="49" charset="-122"/>
              </a:rPr>
              <a:t>的基本</a:t>
            </a:r>
            <a:r>
              <a:rPr lang="zh-CN" altLang="en-US" sz="2400" dirty="0" smtClean="0">
                <a:ea typeface="黑体" pitchFamily="49" charset="-122"/>
              </a:rPr>
              <a:t>操作</a:t>
            </a:r>
            <a:endParaRPr lang="en-US" altLang="zh-CN" sz="2400" dirty="0">
              <a:ea typeface="黑体" pitchFamily="49" charset="-122"/>
            </a:endParaRPr>
          </a:p>
        </p:txBody>
      </p:sp>
      <p:sp>
        <p:nvSpPr>
          <p:cNvPr id="11" name="AutoShape 2"/>
          <p:cNvSpPr>
            <a:spLocks noChangeArrowheads="1"/>
          </p:cNvSpPr>
          <p:nvPr/>
        </p:nvSpPr>
        <p:spPr bwMode="auto">
          <a:xfrm>
            <a:off x="2124075" y="2865796"/>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5" action="ppaction://hlinksldjump"/>
              </a:rPr>
              <a:t>4.4</a:t>
            </a:r>
            <a:r>
              <a:rPr lang="en-US" altLang="zh-CN" sz="2400" dirty="0" smtClean="0">
                <a:ea typeface="黑体" pitchFamily="49" charset="-122"/>
              </a:rPr>
              <a:t>  </a:t>
            </a:r>
            <a:r>
              <a:rPr lang="en-US" altLang="zh-CN" sz="2400" dirty="0">
                <a:ea typeface="黑体" pitchFamily="49" charset="-122"/>
              </a:rPr>
              <a:t>WORD</a:t>
            </a:r>
            <a:r>
              <a:rPr lang="zh-CN" altLang="en-US" sz="2400" dirty="0">
                <a:ea typeface="黑体" pitchFamily="49" charset="-122"/>
              </a:rPr>
              <a:t>文档内容的录入与编辑	</a:t>
            </a:r>
            <a:endParaRPr lang="en-US" altLang="zh-CN" sz="2400" dirty="0">
              <a:ea typeface="黑体" pitchFamily="49" charset="-122"/>
            </a:endParaRPr>
          </a:p>
        </p:txBody>
      </p:sp>
      <p:sp>
        <p:nvSpPr>
          <p:cNvPr id="12" name="AutoShape 2"/>
          <p:cNvSpPr>
            <a:spLocks noChangeArrowheads="1"/>
          </p:cNvSpPr>
          <p:nvPr/>
        </p:nvSpPr>
        <p:spPr bwMode="auto">
          <a:xfrm>
            <a:off x="2124075" y="3566160"/>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6" action="ppaction://hlinksldjump"/>
              </a:rPr>
              <a:t>4.5</a:t>
            </a:r>
            <a:r>
              <a:rPr lang="en-US" altLang="zh-CN" sz="2400" dirty="0" smtClean="0">
                <a:ea typeface="黑体" pitchFamily="49" charset="-122"/>
              </a:rPr>
              <a:t>  </a:t>
            </a:r>
            <a:r>
              <a:rPr lang="zh-CN" altLang="en-US" sz="2400" dirty="0">
                <a:ea typeface="黑体" pitchFamily="49" charset="-122"/>
              </a:rPr>
              <a:t>页面设置与文档</a:t>
            </a:r>
            <a:r>
              <a:rPr lang="zh-CN" altLang="en-US" sz="2400" dirty="0" smtClean="0">
                <a:ea typeface="黑体" pitchFamily="49" charset="-122"/>
              </a:rPr>
              <a:t>排版</a:t>
            </a:r>
            <a:endParaRPr lang="en-US" altLang="zh-CN" sz="2400" dirty="0">
              <a:ea typeface="黑体" pitchFamily="49" charset="-122"/>
            </a:endParaRPr>
          </a:p>
        </p:txBody>
      </p:sp>
      <p:sp>
        <p:nvSpPr>
          <p:cNvPr id="13" name="AutoShape 2"/>
          <p:cNvSpPr>
            <a:spLocks noChangeArrowheads="1"/>
          </p:cNvSpPr>
          <p:nvPr/>
        </p:nvSpPr>
        <p:spPr bwMode="auto">
          <a:xfrm>
            <a:off x="2124075" y="4266524"/>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7" action="ppaction://hlinksldjump"/>
              </a:rPr>
              <a:t>4.6</a:t>
            </a:r>
            <a:r>
              <a:rPr lang="en-US" altLang="zh-CN" sz="2400" dirty="0" smtClean="0">
                <a:ea typeface="黑体" pitchFamily="49" charset="-122"/>
              </a:rPr>
              <a:t>  </a:t>
            </a:r>
            <a:r>
              <a:rPr lang="en-US" altLang="zh-CN" sz="2400" dirty="0">
                <a:ea typeface="黑体" pitchFamily="49" charset="-122"/>
              </a:rPr>
              <a:t>WORD</a:t>
            </a:r>
            <a:r>
              <a:rPr lang="zh-CN" altLang="en-US" sz="2400" dirty="0">
                <a:ea typeface="黑体" pitchFamily="49" charset="-122"/>
              </a:rPr>
              <a:t>的图文混</a:t>
            </a:r>
            <a:r>
              <a:rPr lang="zh-CN" altLang="en-US" sz="2400" dirty="0" smtClean="0">
                <a:ea typeface="黑体" pitchFamily="49" charset="-122"/>
              </a:rPr>
              <a:t>排</a:t>
            </a:r>
            <a:endParaRPr lang="en-US" altLang="zh-CN" sz="2400" dirty="0">
              <a:ea typeface="黑体" pitchFamily="49" charset="-122"/>
            </a:endParaRPr>
          </a:p>
        </p:txBody>
      </p:sp>
      <p:sp>
        <p:nvSpPr>
          <p:cNvPr id="14" name="AutoShape 2"/>
          <p:cNvSpPr>
            <a:spLocks noChangeArrowheads="1"/>
          </p:cNvSpPr>
          <p:nvPr/>
        </p:nvSpPr>
        <p:spPr bwMode="auto">
          <a:xfrm>
            <a:off x="2124075" y="4966888"/>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8" action="ppaction://hlinksldjump"/>
              </a:rPr>
              <a:t>4.7</a:t>
            </a:r>
            <a:r>
              <a:rPr lang="en-US" altLang="zh-CN" sz="2400" dirty="0" smtClean="0">
                <a:ea typeface="黑体" pitchFamily="49" charset="-122"/>
              </a:rPr>
              <a:t>  </a:t>
            </a:r>
            <a:r>
              <a:rPr lang="en-US" altLang="zh-CN" sz="2400" dirty="0">
                <a:ea typeface="黑体" pitchFamily="49" charset="-122"/>
              </a:rPr>
              <a:t>WORD</a:t>
            </a:r>
            <a:r>
              <a:rPr lang="zh-CN" altLang="en-US" sz="2400" dirty="0">
                <a:ea typeface="黑体" pitchFamily="49" charset="-122"/>
              </a:rPr>
              <a:t>的表格</a:t>
            </a:r>
            <a:r>
              <a:rPr lang="zh-CN" altLang="en-US" sz="2400" dirty="0" smtClean="0">
                <a:ea typeface="黑体" pitchFamily="49" charset="-122"/>
              </a:rPr>
              <a:t>制作</a:t>
            </a:r>
            <a:endParaRPr lang="en-US" altLang="zh-CN" sz="2400" dirty="0">
              <a:ea typeface="黑体" pitchFamily="49" charset="-122"/>
            </a:endParaRPr>
          </a:p>
        </p:txBody>
      </p:sp>
      <p:sp>
        <p:nvSpPr>
          <p:cNvPr id="15" name="AutoShape 2"/>
          <p:cNvSpPr>
            <a:spLocks noChangeArrowheads="1"/>
          </p:cNvSpPr>
          <p:nvPr/>
        </p:nvSpPr>
        <p:spPr bwMode="auto">
          <a:xfrm>
            <a:off x="2124075" y="5667251"/>
            <a:ext cx="5884863"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en-US" altLang="zh-CN" sz="2400" dirty="0" smtClean="0">
                <a:ea typeface="黑体" pitchFamily="49" charset="-122"/>
                <a:hlinkClick r:id="rId9" action="ppaction://hlinksldjump"/>
              </a:rPr>
              <a:t>4.8</a:t>
            </a:r>
            <a:r>
              <a:rPr lang="en-US" altLang="zh-CN" sz="2400" dirty="0" smtClean="0">
                <a:ea typeface="黑体" pitchFamily="49" charset="-122"/>
              </a:rPr>
              <a:t>  </a:t>
            </a:r>
            <a:r>
              <a:rPr lang="en-US" altLang="zh-CN" sz="2400" dirty="0">
                <a:ea typeface="黑体" pitchFamily="49" charset="-122"/>
              </a:rPr>
              <a:t>WORD</a:t>
            </a:r>
            <a:r>
              <a:rPr lang="zh-CN" altLang="en-US" sz="2400" dirty="0">
                <a:ea typeface="黑体" pitchFamily="49" charset="-122"/>
              </a:rPr>
              <a:t>的高级</a:t>
            </a:r>
            <a:r>
              <a:rPr lang="zh-CN" altLang="en-US" sz="2400" dirty="0" smtClean="0">
                <a:ea typeface="黑体" pitchFamily="49" charset="-122"/>
              </a:rPr>
              <a:t>功能</a:t>
            </a:r>
            <a:endParaRPr lang="en-US" altLang="zh-CN" sz="2400" dirty="0">
              <a:ea typeface="黑体" pitchFamily="49" charset="-122"/>
            </a:endParaRP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7950" y="67748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．多文档窗口的转换</a:t>
            </a:r>
          </a:p>
        </p:txBody>
      </p:sp>
      <p:sp>
        <p:nvSpPr>
          <p:cNvPr id="4" name="Rectangle 8"/>
          <p:cNvSpPr>
            <a:spLocks noChangeArrowheads="1"/>
          </p:cNvSpPr>
          <p:nvPr/>
        </p:nvSpPr>
        <p:spPr bwMode="auto">
          <a:xfrm>
            <a:off x="107950"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4.4.4  </a:t>
            </a:r>
            <a:r>
              <a:rPr lang="zh-CN" altLang="en-US" sz="2400" dirty="0">
                <a:latin typeface="Arial" pitchFamily="34" charset="0"/>
                <a:ea typeface="黑体" pitchFamily="49" charset="-122"/>
              </a:rPr>
              <a:t>多窗口和多文档的编辑</a:t>
            </a:r>
          </a:p>
        </p:txBody>
      </p:sp>
      <p:sp>
        <p:nvSpPr>
          <p:cNvPr id="5" name="Rectangle 5"/>
          <p:cNvSpPr>
            <a:spLocks noChangeArrowheads="1"/>
          </p:cNvSpPr>
          <p:nvPr/>
        </p:nvSpPr>
        <p:spPr bwMode="auto">
          <a:xfrm>
            <a:off x="107950" y="1166336"/>
            <a:ext cx="8997950" cy="162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）单击“视图”选项卡上“窗口”组中的“切换窗口”按钮 ，弹出文件列表，显示所有打开的文档名，文档名前面有“ </a:t>
            </a:r>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的是当前屏幕显示的文档名。</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）单击要编辑的文档名，则当前编辑窗口将显示选定的文档。</a:t>
            </a:r>
          </a:p>
          <a:p>
            <a:pPr eaLnBrk="1" hangingPunct="1"/>
            <a:r>
              <a:rPr lang="zh-CN" altLang="en-US" sz="2000" dirty="0" smtClean="0">
                <a:latin typeface="黑体" pitchFamily="49" charset="-122"/>
                <a:ea typeface="黑体" pitchFamily="49" charset="-122"/>
              </a:rPr>
              <a:t>    用户</a:t>
            </a:r>
            <a:r>
              <a:rPr lang="zh-CN" altLang="en-US" sz="2000" dirty="0">
                <a:latin typeface="黑体" pitchFamily="49" charset="-122"/>
                <a:ea typeface="黑体" pitchFamily="49" charset="-122"/>
              </a:rPr>
              <a:t>也</a:t>
            </a:r>
            <a:r>
              <a:rPr lang="zh-CN" altLang="en-US" sz="2000" dirty="0" smtClean="0">
                <a:latin typeface="黑体" pitchFamily="49" charset="-122"/>
                <a:ea typeface="黑体" pitchFamily="49" charset="-122"/>
              </a:rPr>
              <a:t>可在任务栏中单击</a:t>
            </a:r>
            <a:r>
              <a:rPr lang="zh-CN" altLang="en-US" sz="2000" dirty="0">
                <a:latin typeface="黑体" pitchFamily="49" charset="-122"/>
                <a:ea typeface="黑体" pitchFamily="49" charset="-122"/>
              </a:rPr>
              <a:t>某个预览图即可进行切换</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pic>
        <p:nvPicPr>
          <p:cNvPr id="6" name="图片 5"/>
          <p:cNvPicPr/>
          <p:nvPr/>
        </p:nvPicPr>
        <p:blipFill>
          <a:blip r:embed="rId2"/>
          <a:stretch>
            <a:fillRect/>
          </a:stretch>
        </p:blipFill>
        <p:spPr>
          <a:xfrm>
            <a:off x="6444208" y="2636912"/>
            <a:ext cx="179705" cy="179705"/>
          </a:xfrm>
          <a:prstGeom prst="rect">
            <a:avLst/>
          </a:prstGeom>
        </p:spPr>
      </p:pic>
      <p:sp>
        <p:nvSpPr>
          <p:cNvPr id="7" name="Rectangle 5"/>
          <p:cNvSpPr>
            <a:spLocks noChangeArrowheads="1"/>
          </p:cNvSpPr>
          <p:nvPr/>
        </p:nvSpPr>
        <p:spPr bwMode="auto">
          <a:xfrm>
            <a:off x="107950" y="3310137"/>
            <a:ext cx="8997950" cy="3534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）单击“视图”选项卡上“窗口”组中的“新建窗口”按钮 ，可以将当前窗口文档再建一个窗口。</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）使用“拆分”命令。如果要在长文档的两部分之间移动或复制文本，可将窗口拆分为两个窗格</a:t>
            </a:r>
            <a:r>
              <a:rPr lang="zh-CN" altLang="en-US" sz="2000" dirty="0" smtClean="0">
                <a:latin typeface="黑体" pitchFamily="49" charset="-122"/>
                <a:ea typeface="黑体" pitchFamily="49" charset="-122"/>
              </a:rPr>
              <a:t>。拆分</a:t>
            </a:r>
            <a:r>
              <a:rPr lang="zh-CN" altLang="en-US" sz="2000" dirty="0">
                <a:latin typeface="黑体" pitchFamily="49" charset="-122"/>
                <a:ea typeface="黑体" pitchFamily="49" charset="-122"/>
              </a:rPr>
              <a:t>窗口的方法有两种：</a:t>
            </a:r>
          </a:p>
          <a:p>
            <a:pPr eaLnBrk="1" hangingPunct="1"/>
            <a:r>
              <a:rPr lang="en-US" altLang="zh-CN" sz="2000" dirty="0" smtClean="0">
                <a:latin typeface="黑体" pitchFamily="49" charset="-122"/>
                <a:ea typeface="黑体" pitchFamily="49" charset="-122"/>
              </a:rPr>
              <a:t>    1</a:t>
            </a:r>
            <a:r>
              <a:rPr lang="zh-CN" altLang="en-US" sz="2000" dirty="0">
                <a:latin typeface="黑体" pitchFamily="49" charset="-122"/>
                <a:ea typeface="黑体" pitchFamily="49" charset="-122"/>
              </a:rPr>
              <a:t>）单击“视图”选项卡上“窗口”组中的“拆分”按钮 ，这时窗口上出现拆分</a:t>
            </a:r>
            <a:r>
              <a:rPr lang="zh-CN" altLang="en-US" sz="2000" dirty="0" smtClean="0">
                <a:latin typeface="黑体" pitchFamily="49" charset="-122"/>
                <a:ea typeface="黑体" pitchFamily="49" charset="-122"/>
              </a:rPr>
              <a:t>条，</a:t>
            </a:r>
            <a:r>
              <a:rPr lang="zh-CN" altLang="en-US" sz="2000" dirty="0">
                <a:latin typeface="黑体" pitchFamily="49" charset="-122"/>
                <a:ea typeface="黑体" pitchFamily="49" charset="-122"/>
              </a:rPr>
              <a:t>将拆分条调整上下位置，单击即可。</a:t>
            </a:r>
          </a:p>
          <a:p>
            <a:pPr eaLnBrk="1" hangingPunct="1"/>
            <a:r>
              <a:rPr lang="en-US" altLang="zh-CN" sz="2000" dirty="0" smtClean="0">
                <a:latin typeface="黑体" pitchFamily="49" charset="-122"/>
                <a:ea typeface="黑体" pitchFamily="49" charset="-122"/>
              </a:rPr>
              <a:t>    2</a:t>
            </a:r>
            <a:r>
              <a:rPr lang="zh-CN" altLang="en-US" sz="2000" dirty="0">
                <a:latin typeface="黑体" pitchFamily="49" charset="-122"/>
                <a:ea typeface="黑体" pitchFamily="49" charset="-122"/>
              </a:rPr>
              <a:t>）将指针指向垂直滚动条顶部的分栏框处，当箭头变成上下箭头时，将拆分条拖动到所需位置。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）取消拆分。双击拆分条；也可将鼠标指向拆分线并按住左键不放，向上拖动到标尺处；或单击“视图”选项卡上“窗口”组中的“取消拆分”按钮  ，可返回到单个窗口</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8" name="Rectangle 8"/>
          <p:cNvSpPr>
            <a:spLocks noChangeArrowheads="1"/>
          </p:cNvSpPr>
          <p:nvPr/>
        </p:nvSpPr>
        <p:spPr bwMode="auto">
          <a:xfrm>
            <a:off x="107950" y="282129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．查看一个文档的不同部分</a:t>
            </a:r>
          </a:p>
        </p:txBody>
      </p:sp>
    </p:spTree>
    <p:extLst>
      <p:ext uri="{BB962C8B-B14F-4D97-AF65-F5344CB8AC3E}">
        <p14:creationId xmlns:p14="http://schemas.microsoft.com/office/powerpoint/2010/main" val="36221181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577696"/>
            <a:ext cx="4032002" cy="2419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打开多个文档，在“视图”选项卡上“窗口”组中，单击“全部重排”按钮 ，可将已打开的多个文档同时显示在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窗口中，如图</a:t>
            </a:r>
            <a:r>
              <a:rPr lang="en-US" altLang="zh-CN" sz="2100" dirty="0">
                <a:latin typeface="黑体" pitchFamily="49" charset="-122"/>
                <a:ea typeface="黑体" pitchFamily="49" charset="-122"/>
              </a:rPr>
              <a:t>4-44</a:t>
            </a:r>
            <a:r>
              <a:rPr lang="zh-CN" altLang="en-US" sz="2100" dirty="0">
                <a:latin typeface="黑体" pitchFamily="49" charset="-122"/>
                <a:ea typeface="黑体" pitchFamily="49" charset="-122"/>
              </a:rPr>
              <a:t>所示。如果希望恢复只显示一个文档，可双击要显示文档的标题栏</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0"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．多个文档窗口</a:t>
            </a:r>
          </a:p>
        </p:txBody>
      </p:sp>
      <p:sp>
        <p:nvSpPr>
          <p:cNvPr id="4" name="矩形 3"/>
          <p:cNvSpPr/>
          <p:nvPr/>
        </p:nvSpPr>
        <p:spPr>
          <a:xfrm>
            <a:off x="4716016" y="3573016"/>
            <a:ext cx="388843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4-44  </a:t>
            </a:r>
            <a:r>
              <a:rPr lang="zh-CN" altLang="en-US" dirty="0">
                <a:solidFill>
                  <a:srgbClr val="FFFFFF"/>
                </a:solidFill>
                <a:latin typeface="黑体" pitchFamily="49" charset="-122"/>
                <a:ea typeface="黑体" pitchFamily="49" charset="-122"/>
              </a:rPr>
              <a:t>重排已打开的多个文档窗口</a:t>
            </a:r>
          </a:p>
        </p:txBody>
      </p:sp>
      <p:pic>
        <p:nvPicPr>
          <p:cNvPr id="5" name="图片 4"/>
          <p:cNvPicPr/>
          <p:nvPr/>
        </p:nvPicPr>
        <p:blipFill>
          <a:blip r:embed="rId2"/>
          <a:stretch>
            <a:fillRect/>
          </a:stretch>
        </p:blipFill>
        <p:spPr>
          <a:xfrm>
            <a:off x="4283968" y="149478"/>
            <a:ext cx="4680520" cy="3351529"/>
          </a:xfrm>
          <a:prstGeom prst="rect">
            <a:avLst/>
          </a:prstGeom>
        </p:spPr>
      </p:pic>
      <p:sp>
        <p:nvSpPr>
          <p:cNvPr id="6" name="Rectangle 5"/>
          <p:cNvSpPr>
            <a:spLocks noChangeArrowheads="1"/>
          </p:cNvSpPr>
          <p:nvPr/>
        </p:nvSpPr>
        <p:spPr bwMode="auto">
          <a:xfrm>
            <a:off x="107950" y="3882457"/>
            <a:ext cx="8997950" cy="102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所谓</a:t>
            </a:r>
            <a:r>
              <a:rPr lang="zh-CN" altLang="en-US" sz="2100" dirty="0">
                <a:latin typeface="黑体" pitchFamily="49" charset="-122"/>
                <a:ea typeface="黑体" pitchFamily="49" charset="-122"/>
              </a:rPr>
              <a:t>排版就是将文档中插入的文本、图像、表格等基本元素进行格式化处理，以便打印输出。下面为读者介绍页面设置、文字格式的设置、段落的排版、分栏、首字下沉和文档的打印等主要功能</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7" name="Rectangle 7"/>
          <p:cNvSpPr>
            <a:spLocks noChangeArrowheads="1"/>
          </p:cNvSpPr>
          <p:nvPr/>
        </p:nvSpPr>
        <p:spPr bwMode="auto">
          <a:xfrm>
            <a:off x="107950" y="3403848"/>
            <a:ext cx="4176018"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a:latin typeface="Arial" pitchFamily="34" charset="0"/>
                <a:ea typeface="黑体" pitchFamily="49" charset="-122"/>
              </a:rPr>
              <a:t>4.5  </a:t>
            </a:r>
            <a:r>
              <a:rPr lang="zh-CN" altLang="en-US" sz="2600" dirty="0">
                <a:latin typeface="Arial" pitchFamily="34" charset="0"/>
                <a:ea typeface="黑体" pitchFamily="49" charset="-122"/>
              </a:rPr>
              <a:t>页面设置与文档排版</a:t>
            </a:r>
          </a:p>
        </p:txBody>
      </p:sp>
      <p:sp>
        <p:nvSpPr>
          <p:cNvPr id="8" name="Rectangle 8"/>
          <p:cNvSpPr>
            <a:spLocks noChangeArrowheads="1"/>
          </p:cNvSpPr>
          <p:nvPr/>
        </p:nvSpPr>
        <p:spPr bwMode="auto">
          <a:xfrm>
            <a:off x="107950" y="4927556"/>
            <a:ext cx="417601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4.5.1  </a:t>
            </a:r>
            <a:r>
              <a:rPr lang="zh-CN" altLang="en-US" sz="2400" dirty="0">
                <a:latin typeface="Arial" pitchFamily="34" charset="0"/>
                <a:ea typeface="黑体" pitchFamily="49" charset="-122"/>
              </a:rPr>
              <a:t>页面设置</a:t>
            </a:r>
          </a:p>
        </p:txBody>
      </p:sp>
      <p:sp>
        <p:nvSpPr>
          <p:cNvPr id="9" name="Rectangle 5"/>
          <p:cNvSpPr>
            <a:spLocks noChangeArrowheads="1"/>
          </p:cNvSpPr>
          <p:nvPr/>
        </p:nvSpPr>
        <p:spPr bwMode="auto">
          <a:xfrm>
            <a:off x="107950" y="5406164"/>
            <a:ext cx="8997950" cy="1335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默认</a:t>
            </a:r>
            <a:r>
              <a:rPr lang="zh-CN" altLang="en-US" sz="2100" dirty="0">
                <a:latin typeface="黑体" pitchFamily="49" charset="-122"/>
                <a:ea typeface="黑体" pitchFamily="49" charset="-122"/>
              </a:rPr>
              <a:t>状态下，</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在创建文档时，使用的是一个以</a:t>
            </a:r>
            <a:r>
              <a:rPr lang="en-US" altLang="zh-CN" sz="2100" dirty="0">
                <a:latin typeface="黑体" pitchFamily="49" charset="-122"/>
                <a:ea typeface="黑体" pitchFamily="49" charset="-122"/>
              </a:rPr>
              <a:t>A4</a:t>
            </a:r>
            <a:r>
              <a:rPr lang="zh-CN" altLang="en-US" sz="2100" dirty="0">
                <a:latin typeface="黑体" pitchFamily="49" charset="-122"/>
                <a:ea typeface="黑体" pitchFamily="49" charset="-122"/>
              </a:rPr>
              <a:t>纸大小为基准的</a:t>
            </a:r>
            <a:r>
              <a:rPr lang="en-US" altLang="zh-CN" sz="2100" dirty="0">
                <a:latin typeface="黑体" pitchFamily="49" charset="-122"/>
                <a:ea typeface="黑体" pitchFamily="49" charset="-122"/>
              </a:rPr>
              <a:t>Normal</a:t>
            </a:r>
            <a:r>
              <a:rPr lang="zh-CN" altLang="en-US" sz="2100" dirty="0">
                <a:latin typeface="黑体" pitchFamily="49" charset="-122"/>
                <a:ea typeface="黑体" pitchFamily="49" charset="-122"/>
              </a:rPr>
              <a:t>模板，内有预置的页面格式，其版面几乎可以适用于大部分文档。</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文档中的内容以页为单位显示或打印到页上，如果用户不满意可以对其进行调整，即进行页面设置。在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中，页面的结构如图</a:t>
            </a:r>
            <a:r>
              <a:rPr lang="en-US" altLang="zh-CN" sz="2100" dirty="0">
                <a:latin typeface="黑体" pitchFamily="49" charset="-122"/>
                <a:ea typeface="黑体" pitchFamily="49" charset="-122"/>
              </a:rPr>
              <a:t>4-45</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180930150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P spid="9"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4005064"/>
            <a:ext cx="899795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4-5】 </a:t>
            </a:r>
            <a:r>
              <a:rPr lang="zh-CN" altLang="en-US" sz="2100" dirty="0">
                <a:latin typeface="黑体" pitchFamily="49" charset="-122"/>
                <a:ea typeface="黑体" pitchFamily="49" charset="-122"/>
              </a:rPr>
              <a:t>在</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4-4】</a:t>
            </a:r>
            <a:r>
              <a:rPr lang="zh-CN" altLang="en-US" sz="2100" dirty="0">
                <a:latin typeface="黑体" pitchFamily="49" charset="-122"/>
                <a:ea typeface="黑体" pitchFamily="49" charset="-122"/>
              </a:rPr>
              <a:t>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基础上，按以下要求设置页面。</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）纸张为“自定义”，大小为宽度</a:t>
            </a:r>
            <a:r>
              <a:rPr lang="en-US" altLang="zh-CN" sz="2100" dirty="0">
                <a:latin typeface="黑体" pitchFamily="49" charset="-122"/>
                <a:ea typeface="黑体" pitchFamily="49" charset="-122"/>
              </a:rPr>
              <a:t>21</a:t>
            </a:r>
            <a:r>
              <a:rPr lang="zh-CN" altLang="en-US" sz="2100" dirty="0">
                <a:latin typeface="黑体" pitchFamily="49" charset="-122"/>
                <a:ea typeface="黑体" pitchFamily="49" charset="-122"/>
              </a:rPr>
              <a:t>厘米、高度为</a:t>
            </a:r>
            <a:r>
              <a:rPr lang="en-US" altLang="zh-CN" sz="2100" dirty="0">
                <a:latin typeface="黑体" pitchFamily="49" charset="-122"/>
                <a:ea typeface="黑体" pitchFamily="49" charset="-122"/>
              </a:rPr>
              <a:t>28.6</a:t>
            </a:r>
            <a:r>
              <a:rPr lang="zh-CN" altLang="en-US" sz="2100" dirty="0">
                <a:latin typeface="黑体" pitchFamily="49" charset="-122"/>
                <a:ea typeface="黑体" pitchFamily="49" charset="-122"/>
              </a:rPr>
              <a:t>厘米；</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）上下左右边距分别为</a:t>
            </a:r>
            <a:r>
              <a:rPr lang="en-US" altLang="zh-CN" sz="2100" dirty="0">
                <a:latin typeface="黑体" pitchFamily="49" charset="-122"/>
                <a:ea typeface="黑体" pitchFamily="49" charset="-122"/>
              </a:rPr>
              <a:t>2.8</a:t>
            </a:r>
            <a:r>
              <a:rPr lang="zh-CN" altLang="en-US" sz="2100" dirty="0">
                <a:latin typeface="黑体" pitchFamily="49" charset="-122"/>
                <a:ea typeface="黑体" pitchFamily="49" charset="-122"/>
              </a:rPr>
              <a:t>厘米、</a:t>
            </a:r>
            <a:r>
              <a:rPr lang="en-US" altLang="zh-CN" sz="2100" dirty="0">
                <a:latin typeface="黑体" pitchFamily="49" charset="-122"/>
                <a:ea typeface="黑体" pitchFamily="49" charset="-122"/>
              </a:rPr>
              <a:t>1.8</a:t>
            </a:r>
            <a:r>
              <a:rPr lang="zh-CN" altLang="en-US" sz="2100" dirty="0">
                <a:latin typeface="黑体" pitchFamily="49" charset="-122"/>
                <a:ea typeface="黑体" pitchFamily="49" charset="-122"/>
              </a:rPr>
              <a:t>厘米、</a:t>
            </a:r>
            <a:r>
              <a:rPr lang="en-US" altLang="zh-CN" sz="2100" dirty="0">
                <a:latin typeface="黑体" pitchFamily="49" charset="-122"/>
                <a:ea typeface="黑体" pitchFamily="49" charset="-122"/>
              </a:rPr>
              <a:t>1.9</a:t>
            </a:r>
            <a:r>
              <a:rPr lang="zh-CN" altLang="en-US" sz="2100" dirty="0">
                <a:latin typeface="黑体" pitchFamily="49" charset="-122"/>
                <a:ea typeface="黑体" pitchFamily="49" charset="-122"/>
              </a:rPr>
              <a:t>厘米和</a:t>
            </a:r>
            <a:r>
              <a:rPr lang="en-US" altLang="zh-CN" sz="2100" dirty="0">
                <a:latin typeface="黑体" pitchFamily="49" charset="-122"/>
                <a:ea typeface="黑体" pitchFamily="49" charset="-122"/>
              </a:rPr>
              <a:t>1.8</a:t>
            </a:r>
            <a:r>
              <a:rPr lang="zh-CN" altLang="en-US" sz="2100" dirty="0">
                <a:latin typeface="黑体" pitchFamily="49" charset="-122"/>
                <a:ea typeface="黑体" pitchFamily="49" charset="-122"/>
              </a:rPr>
              <a:t>厘米。</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）页眉与页脚距上下边距的距离分别为</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厘米和</a:t>
            </a:r>
            <a:r>
              <a:rPr lang="en-US" altLang="zh-CN" sz="2100" dirty="0">
                <a:latin typeface="黑体" pitchFamily="49" charset="-122"/>
                <a:ea typeface="黑体" pitchFamily="49" charset="-122"/>
              </a:rPr>
              <a:t>1.2</a:t>
            </a:r>
            <a:r>
              <a:rPr lang="zh-CN" altLang="en-US" sz="2100" dirty="0">
                <a:latin typeface="黑体" pitchFamily="49" charset="-122"/>
                <a:ea typeface="黑体" pitchFamily="49" charset="-122"/>
              </a:rPr>
              <a:t>厘米，为页面添加一个艺术边框，边框样式为“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a:t>
            </a:r>
          </a:p>
          <a:p>
            <a:pPr eaLnBrk="1" hangingPunct="1"/>
            <a:r>
              <a:rPr lang="zh-CN" altLang="en-US" sz="2100" dirty="0" smtClean="0">
                <a:latin typeface="黑体" pitchFamily="49" charset="-122"/>
                <a:ea typeface="黑体" pitchFamily="49" charset="-122"/>
              </a:rPr>
              <a:t>    操作步骤略。</a:t>
            </a:r>
            <a:endParaRPr lang="zh-CN" altLang="en-US" sz="2100" dirty="0">
              <a:latin typeface="黑体" pitchFamily="49" charset="-122"/>
              <a:ea typeface="黑体" pitchFamily="49" charset="-122"/>
            </a:endParaRPr>
          </a:p>
        </p:txBody>
      </p:sp>
      <p:sp>
        <p:nvSpPr>
          <p:cNvPr id="5" name="矩形 4"/>
          <p:cNvSpPr/>
          <p:nvPr/>
        </p:nvSpPr>
        <p:spPr>
          <a:xfrm>
            <a:off x="353144" y="3356992"/>
            <a:ext cx="4866928"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4-45  </a:t>
            </a:r>
            <a:r>
              <a:rPr lang="zh-CN" altLang="en-US" dirty="0">
                <a:solidFill>
                  <a:srgbClr val="FFFFFF"/>
                </a:solidFill>
                <a:latin typeface="黑体" pitchFamily="49" charset="-122"/>
                <a:ea typeface="黑体" pitchFamily="49" charset="-122"/>
              </a:rPr>
              <a:t>纸张大小、页边距和文本区域示意图</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4752528" cy="3078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a:spLocks noChangeArrowheads="1"/>
          </p:cNvSpPr>
          <p:nvPr/>
        </p:nvSpPr>
        <p:spPr bwMode="auto">
          <a:xfrm>
            <a:off x="5436096" y="260648"/>
            <a:ext cx="3669804"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页面设置</a:t>
            </a:r>
            <a:r>
              <a:rPr lang="zh-CN" altLang="en-US" sz="2100" dirty="0">
                <a:latin typeface="黑体" pitchFamily="49" charset="-122"/>
                <a:ea typeface="黑体" pitchFamily="49" charset="-122"/>
              </a:rPr>
              <a:t>根据需要可以重新包括对整个页面、页边距、每页的行数和每行的字数进行调整，还可以给文档加上页眉、页脚、页码等。</a:t>
            </a:r>
          </a:p>
          <a:p>
            <a:pPr eaLnBrk="1" hangingPunct="1"/>
            <a:r>
              <a:rPr lang="zh-CN" altLang="en-US" sz="2100" dirty="0" smtClean="0">
                <a:latin typeface="黑体" pitchFamily="49" charset="-122"/>
                <a:ea typeface="黑体" pitchFamily="49" charset="-122"/>
              </a:rPr>
              <a:t>    要</a:t>
            </a:r>
            <a:r>
              <a:rPr lang="zh-CN" altLang="en-US" sz="2100" dirty="0">
                <a:latin typeface="黑体" pitchFamily="49" charset="-122"/>
                <a:ea typeface="黑体" pitchFamily="49" charset="-122"/>
              </a:rPr>
              <a:t>进行页面设置，可使用“页面布局”选项卡中相关按钮，或使用“页面设置”对话框即可</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7" name="图片 6"/>
          <p:cNvPicPr/>
          <p:nvPr/>
        </p:nvPicPr>
        <p:blipFill>
          <a:blip r:embed="rId3"/>
          <a:stretch>
            <a:fillRect/>
          </a:stretch>
        </p:blipFill>
        <p:spPr>
          <a:xfrm>
            <a:off x="4074408" y="5762590"/>
            <a:ext cx="929640" cy="186690"/>
          </a:xfrm>
          <a:prstGeom prst="rect">
            <a:avLst/>
          </a:prstGeom>
        </p:spPr>
      </p:pic>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268760"/>
            <a:ext cx="8997950"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中，系统提供了自动分页和人工分页两种分页方式。</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）自动分页。</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可根据文档的字体大小、页面设置等，自动为文档分页。自动设置的分页符在文档中不固定位置，它是可变化</a:t>
            </a:r>
            <a:r>
              <a:rPr lang="zh-CN" altLang="en-US" sz="2100" dirty="0" smtClean="0">
                <a:latin typeface="黑体" pitchFamily="49" charset="-122"/>
                <a:ea typeface="黑体" pitchFamily="49" charset="-122"/>
              </a:rPr>
              <a:t>的。</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）人工分页。可以根据用户需要人工插入分页标记，例如，一本书某节的一部分内容可能放在了前一页的后两行，为了内容的统一，可以将前页的最后两行文字强行放在下一页</a:t>
            </a:r>
            <a:r>
              <a:rPr lang="zh-CN" altLang="en-US" sz="2100" dirty="0" smtClean="0">
                <a:latin typeface="黑体" pitchFamily="49" charset="-122"/>
                <a:ea typeface="黑体" pitchFamily="49" charset="-122"/>
              </a:rPr>
              <a:t>打印输出。</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插入</a:t>
            </a:r>
            <a:r>
              <a:rPr lang="zh-CN" altLang="en-US" sz="2100" dirty="0">
                <a:latin typeface="黑体" pitchFamily="49" charset="-122"/>
                <a:ea typeface="黑体" pitchFamily="49" charset="-122"/>
              </a:rPr>
              <a:t>人工分页符的操作方法有下面三种：</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）将插入点移到需要分页的位置，单击“页面布局“选项卡上“页面设置”组中的“分隔符”按钮 ，从下拉列表中选择“分页符”命令。</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）单击“插入”选项卡上“页”组中的“分页”按钮 。</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）直接按</a:t>
            </a:r>
            <a:r>
              <a:rPr lang="en-US" altLang="zh-CN" sz="2100" dirty="0" err="1">
                <a:latin typeface="黑体" pitchFamily="49" charset="-122"/>
                <a:ea typeface="黑体" pitchFamily="49" charset="-122"/>
              </a:rPr>
              <a:t>Ctrl+Enter</a:t>
            </a:r>
            <a:r>
              <a:rPr lang="zh-CN" altLang="en-US" sz="2100" dirty="0">
                <a:latin typeface="黑体" pitchFamily="49" charset="-122"/>
                <a:ea typeface="黑体" pitchFamily="49" charset="-122"/>
              </a:rPr>
              <a:t>复合键。</a:t>
            </a:r>
          </a:p>
          <a:p>
            <a:pPr eaLnBrk="1" hangingPunct="1"/>
            <a:r>
              <a:rPr lang="zh-CN" altLang="en-US" sz="2100" dirty="0" smtClean="0">
                <a:latin typeface="黑体" pitchFamily="49" charset="-122"/>
                <a:ea typeface="黑体" pitchFamily="49" charset="-122"/>
              </a:rPr>
              <a:t>    在</a:t>
            </a:r>
            <a:r>
              <a:rPr lang="zh-CN" altLang="en-US" sz="2100" dirty="0">
                <a:latin typeface="黑体" pitchFamily="49" charset="-122"/>
                <a:ea typeface="黑体" pitchFamily="49" charset="-122"/>
              </a:rPr>
              <a:t>普通视图中，自动分页将显示为一条贯穿页面的虚线，人工分页符显示为标有“分页符”字样的</a:t>
            </a:r>
            <a:r>
              <a:rPr lang="zh-CN" altLang="en-US" sz="2100" dirty="0" smtClean="0">
                <a:latin typeface="黑体" pitchFamily="49" charset="-122"/>
                <a:ea typeface="黑体" pitchFamily="49" charset="-122"/>
              </a:rPr>
              <a:t>虚线。</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选定</a:t>
            </a:r>
            <a:r>
              <a:rPr lang="zh-CN" altLang="en-US" sz="2100" dirty="0">
                <a:latin typeface="黑体" pitchFamily="49" charset="-122"/>
                <a:ea typeface="黑体" pitchFamily="49" charset="-122"/>
              </a:rPr>
              <a:t>人工分页符，按</a:t>
            </a:r>
            <a:r>
              <a:rPr lang="en-US" altLang="zh-CN" sz="2100" dirty="0">
                <a:latin typeface="黑体" pitchFamily="49" charset="-122"/>
                <a:ea typeface="黑体" pitchFamily="49" charset="-122"/>
              </a:rPr>
              <a:t>Delete</a:t>
            </a:r>
            <a:r>
              <a:rPr lang="zh-CN" altLang="en-US" sz="2100" dirty="0">
                <a:latin typeface="黑体" pitchFamily="49" charset="-122"/>
                <a:ea typeface="黑体" pitchFamily="49" charset="-122"/>
              </a:rPr>
              <a:t>键可以删除该分页符</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10661" y="692696"/>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．设置分页</a:t>
            </a:r>
          </a:p>
        </p:txBody>
      </p:sp>
      <p:sp>
        <p:nvSpPr>
          <p:cNvPr id="4" name="Rectangle 8"/>
          <p:cNvSpPr>
            <a:spLocks noChangeArrowheads="1"/>
          </p:cNvSpPr>
          <p:nvPr/>
        </p:nvSpPr>
        <p:spPr bwMode="auto">
          <a:xfrm>
            <a:off x="110661" y="116632"/>
            <a:ext cx="417601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4.5.2  </a:t>
            </a:r>
            <a:r>
              <a:rPr lang="zh-CN" altLang="en-US" sz="2400" dirty="0">
                <a:latin typeface="Arial" pitchFamily="34" charset="0"/>
                <a:ea typeface="黑体" pitchFamily="49" charset="-122"/>
              </a:rPr>
              <a:t>分页与分节</a:t>
            </a:r>
          </a:p>
        </p:txBody>
      </p:sp>
    </p:spTree>
    <p:extLst>
      <p:ext uri="{BB962C8B-B14F-4D97-AF65-F5344CB8AC3E}">
        <p14:creationId xmlns:p14="http://schemas.microsoft.com/office/powerpoint/2010/main" val="160900442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594140"/>
            <a:ext cx="8997950"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节</a:t>
            </a:r>
            <a:r>
              <a:rPr lang="zh-CN" altLang="en-US" sz="2000" dirty="0">
                <a:latin typeface="黑体" pitchFamily="49" charset="-122"/>
                <a:ea typeface="黑体" pitchFamily="49" charset="-122"/>
              </a:rPr>
              <a:t>由一个或多个自然段组成</a:t>
            </a:r>
            <a:r>
              <a:rPr lang="zh-CN" altLang="en-US" sz="2000" dirty="0" smtClean="0">
                <a:latin typeface="黑体" pitchFamily="49" charset="-122"/>
                <a:ea typeface="黑体" pitchFamily="49" charset="-122"/>
              </a:rPr>
              <a:t>，系统</a:t>
            </a:r>
            <a:r>
              <a:rPr lang="zh-CN" altLang="en-US" sz="2000" dirty="0">
                <a:latin typeface="黑体" pitchFamily="49" charset="-122"/>
                <a:ea typeface="黑体" pitchFamily="49" charset="-122"/>
              </a:rPr>
              <a:t>默认整篇文档为一</a:t>
            </a:r>
            <a:r>
              <a:rPr lang="zh-CN" altLang="en-US" sz="2000" dirty="0" smtClean="0">
                <a:latin typeface="黑体" pitchFamily="49" charset="-122"/>
                <a:ea typeface="黑体" pitchFamily="49" charset="-122"/>
              </a:rPr>
              <a:t>节。分节</a:t>
            </a:r>
            <a:r>
              <a:rPr lang="zh-CN" altLang="en-US" sz="2000" dirty="0">
                <a:latin typeface="黑体" pitchFamily="49" charset="-122"/>
                <a:ea typeface="黑体" pitchFamily="49" charset="-122"/>
              </a:rPr>
              <a:t>符可以使文档从一个整体划分为多个具有不同页面版式的部分。分节后，用户可以将纵向打印的文档，设置成横向打印的文档，也可以分隔文档中的各章，以使每一章的页码编号都从</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开始，还可以为文档的某节创建不同的页眉或页脚。</a:t>
            </a:r>
          </a:p>
          <a:p>
            <a:pPr eaLnBrk="1" hangingPunct="1"/>
            <a:r>
              <a:rPr lang="en-US" altLang="zh-CN" sz="2000" dirty="0" smtClean="0">
                <a:latin typeface="黑体" pitchFamily="49" charset="-122"/>
                <a:ea typeface="黑体" pitchFamily="49" charset="-122"/>
              </a:rPr>
              <a:t>    Word</a:t>
            </a:r>
            <a:r>
              <a:rPr lang="zh-CN" altLang="en-US" sz="2000" dirty="0">
                <a:latin typeface="黑体" pitchFamily="49" charset="-122"/>
                <a:ea typeface="黑体" pitchFamily="49" charset="-122"/>
              </a:rPr>
              <a:t>提供了“下一页”、“连续”、“偶数页”和“奇数页”四种分节符供用户选择，其具体含义如下。</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①</a:t>
            </a:r>
            <a:r>
              <a:rPr lang="zh-CN" altLang="en-US" sz="2000" dirty="0" smtClean="0">
                <a:latin typeface="黑体" pitchFamily="49" charset="-122"/>
                <a:ea typeface="黑体" pitchFamily="49" charset="-122"/>
              </a:rPr>
              <a:t>“下一页”</a:t>
            </a:r>
            <a:r>
              <a:rPr lang="zh-CN" altLang="en-US" sz="2000" dirty="0">
                <a:latin typeface="黑体" pitchFamily="49" charset="-122"/>
                <a:ea typeface="黑体" pitchFamily="49" charset="-122"/>
              </a:rPr>
              <a:t>。从插入分节符的位置强行分页，从下一页上开始新节。</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②</a:t>
            </a:r>
            <a:r>
              <a:rPr lang="zh-CN" altLang="en-US" sz="2000" dirty="0" smtClean="0">
                <a:latin typeface="黑体" pitchFamily="49" charset="-122"/>
                <a:ea typeface="黑体" pitchFamily="49" charset="-122"/>
              </a:rPr>
              <a:t>“连续”</a:t>
            </a:r>
            <a:r>
              <a:rPr lang="zh-CN" altLang="en-US" sz="2000" dirty="0">
                <a:latin typeface="黑体" pitchFamily="49" charset="-122"/>
                <a:ea typeface="黑体" pitchFamily="49" charset="-122"/>
              </a:rPr>
              <a:t>。在同一页上开始新节。</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③</a:t>
            </a:r>
            <a:r>
              <a:rPr lang="zh-CN" altLang="en-US" sz="2000" dirty="0" smtClean="0">
                <a:latin typeface="黑体" pitchFamily="49" charset="-122"/>
                <a:ea typeface="黑体" pitchFamily="49" charset="-122"/>
              </a:rPr>
              <a:t>“偶数页”</a:t>
            </a:r>
            <a:r>
              <a:rPr lang="zh-CN" altLang="en-US" sz="2000" dirty="0">
                <a:latin typeface="黑体" pitchFamily="49" charset="-122"/>
                <a:ea typeface="黑体" pitchFamily="49" charset="-122"/>
              </a:rPr>
              <a:t>。在下一个偶数页上开始新节。</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④</a:t>
            </a:r>
            <a:r>
              <a:rPr lang="zh-CN" altLang="en-US" sz="2000" dirty="0" smtClean="0">
                <a:latin typeface="黑体" pitchFamily="49" charset="-122"/>
                <a:ea typeface="黑体" pitchFamily="49" charset="-122"/>
              </a:rPr>
              <a:t>“奇数页”</a:t>
            </a:r>
            <a:r>
              <a:rPr lang="zh-CN" altLang="en-US" sz="2000" dirty="0">
                <a:latin typeface="黑体" pitchFamily="49" charset="-122"/>
                <a:ea typeface="黑体" pitchFamily="49" charset="-122"/>
              </a:rPr>
              <a:t>。在下一个奇数页上开始新节。</a:t>
            </a:r>
          </a:p>
          <a:p>
            <a:pPr eaLnBrk="1" hangingPunct="1"/>
            <a:r>
              <a:rPr lang="zh-CN" altLang="en-US" sz="2000" dirty="0" smtClean="0">
                <a:latin typeface="黑体" pitchFamily="49" charset="-122"/>
                <a:ea typeface="黑体" pitchFamily="49" charset="-122"/>
              </a:rPr>
              <a:t>    插入</a:t>
            </a:r>
            <a:r>
              <a:rPr lang="zh-CN" altLang="en-US" sz="2000" dirty="0">
                <a:latin typeface="黑体" pitchFamily="49" charset="-122"/>
                <a:ea typeface="黑体" pitchFamily="49" charset="-122"/>
              </a:rPr>
              <a:t>分节符的操作方法是：</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）将插入点移到需要分节的最末位置。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）单击“页面布局“选项卡上“页面设置”组中的“分隔符”按钮，从下拉列表中选择一种“分节符”命令</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．文档分节</a:t>
            </a:r>
            <a:endParaRPr lang="zh-CN" altLang="en-US" sz="2200" dirty="0">
              <a:latin typeface="Arial" pitchFamily="34" charset="0"/>
              <a:ea typeface="黑体" pitchFamily="49" charset="-122"/>
            </a:endParaRPr>
          </a:p>
        </p:txBody>
      </p:sp>
      <p:sp>
        <p:nvSpPr>
          <p:cNvPr id="4" name="Rectangle 5"/>
          <p:cNvSpPr>
            <a:spLocks noChangeArrowheads="1"/>
          </p:cNvSpPr>
          <p:nvPr/>
        </p:nvSpPr>
        <p:spPr bwMode="auto">
          <a:xfrm>
            <a:off x="107950" y="5412437"/>
            <a:ext cx="8997950" cy="1256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每页的顶部或底部显示页码以及相关信息，如标题、名称、日期、标志等。这些信息如果出现在文档每页的顶部，就称页眉；若出现在文档和底部，就称页脚。在</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文档中，可以设置统一的页眉或页脚，也可以在不同节的页中设置不同的页眉和页脚</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107950" y="493492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．页眉和页脚</a:t>
            </a:r>
          </a:p>
        </p:txBody>
      </p:sp>
    </p:spTree>
    <p:extLst>
      <p:ext uri="{BB962C8B-B14F-4D97-AF65-F5344CB8AC3E}">
        <p14:creationId xmlns:p14="http://schemas.microsoft.com/office/powerpoint/2010/main" val="273195186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6633"/>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添加</a:t>
            </a:r>
            <a:r>
              <a:rPr lang="zh-CN" altLang="en-US" sz="2100" dirty="0">
                <a:latin typeface="黑体" pitchFamily="49" charset="-122"/>
                <a:ea typeface="黑体" pitchFamily="49" charset="-122"/>
              </a:rPr>
              <a:t>页眉和页脚的具体操作步骤如下：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）设置页眉与页脚。要设置页眉或页脚，单击“插入”选项卡上“页眉和页脚”组中的“页眉”按钮 或“页脚”</a:t>
            </a:r>
            <a:r>
              <a:rPr lang="zh-CN" altLang="en-US" sz="2100" dirty="0" smtClean="0">
                <a:latin typeface="黑体" pitchFamily="49" charset="-122"/>
                <a:ea typeface="黑体" pitchFamily="49" charset="-122"/>
              </a:rPr>
              <a:t>按钮或</a:t>
            </a:r>
            <a:r>
              <a:rPr lang="zh-CN" altLang="en-US" sz="2100" dirty="0">
                <a:latin typeface="黑体" pitchFamily="49" charset="-122"/>
                <a:ea typeface="黑体" pitchFamily="49" charset="-122"/>
              </a:rPr>
              <a:t>命令，弹出“页眉”或“页脚”命令列表。从中选择一种样式并进入编辑状态，并同时出现页眉与页脚工具“设计”选项卡如图</a:t>
            </a:r>
            <a:r>
              <a:rPr lang="en-US" altLang="zh-CN" sz="2100" dirty="0">
                <a:latin typeface="黑体" pitchFamily="49" charset="-122"/>
                <a:ea typeface="黑体" pitchFamily="49" charset="-122"/>
              </a:rPr>
              <a:t>4-53</a:t>
            </a:r>
            <a:r>
              <a:rPr lang="zh-CN" altLang="en-US" sz="2100" dirty="0">
                <a:latin typeface="黑体" pitchFamily="49" charset="-122"/>
                <a:ea typeface="黑体" pitchFamily="49" charset="-122"/>
              </a:rPr>
              <a:t>和</a:t>
            </a:r>
            <a:r>
              <a:rPr lang="en-US" altLang="zh-CN" sz="2100" dirty="0">
                <a:latin typeface="黑体" pitchFamily="49" charset="-122"/>
                <a:ea typeface="黑体" pitchFamily="49" charset="-122"/>
              </a:rPr>
              <a:t>5-54</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4" name="图片 3"/>
          <p:cNvPicPr>
            <a:picLocks noChangeAspect="1"/>
          </p:cNvPicPr>
          <p:nvPr/>
        </p:nvPicPr>
        <p:blipFill>
          <a:blip r:embed="rId2"/>
          <a:stretch>
            <a:fillRect/>
          </a:stretch>
        </p:blipFill>
        <p:spPr>
          <a:xfrm>
            <a:off x="734441" y="1844824"/>
            <a:ext cx="7581975" cy="1000350"/>
          </a:xfrm>
          <a:prstGeom prst="rect">
            <a:avLst/>
          </a:prstGeom>
        </p:spPr>
      </p:pic>
      <p:pic>
        <p:nvPicPr>
          <p:cNvPr id="5" name="图片 4"/>
          <p:cNvPicPr>
            <a:picLocks noChangeAspect="1"/>
          </p:cNvPicPr>
          <p:nvPr/>
        </p:nvPicPr>
        <p:blipFill>
          <a:blip r:embed="rId3"/>
          <a:stretch>
            <a:fillRect/>
          </a:stretch>
        </p:blipFill>
        <p:spPr>
          <a:xfrm>
            <a:off x="734440" y="3453512"/>
            <a:ext cx="7581976" cy="1224136"/>
          </a:xfrm>
          <a:prstGeom prst="rect">
            <a:avLst/>
          </a:prstGeom>
        </p:spPr>
      </p:pic>
      <p:sp>
        <p:nvSpPr>
          <p:cNvPr id="6" name="矩形 5"/>
          <p:cNvSpPr/>
          <p:nvPr/>
        </p:nvSpPr>
        <p:spPr>
          <a:xfrm>
            <a:off x="2964122" y="2964677"/>
            <a:ext cx="312261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4-53  “</a:t>
            </a:r>
            <a:r>
              <a:rPr lang="zh-CN" altLang="en-US" dirty="0">
                <a:solidFill>
                  <a:srgbClr val="FFFFFF"/>
                </a:solidFill>
                <a:latin typeface="黑体" pitchFamily="49" charset="-122"/>
                <a:ea typeface="黑体" pitchFamily="49" charset="-122"/>
              </a:rPr>
              <a:t>页眉”编辑状态</a:t>
            </a:r>
          </a:p>
        </p:txBody>
      </p:sp>
      <p:sp>
        <p:nvSpPr>
          <p:cNvPr id="7" name="矩形 6"/>
          <p:cNvSpPr/>
          <p:nvPr/>
        </p:nvSpPr>
        <p:spPr>
          <a:xfrm>
            <a:off x="2041153" y="4797152"/>
            <a:ext cx="4968551"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4-54  </a:t>
            </a:r>
            <a:r>
              <a:rPr lang="zh-CN" altLang="en-US" dirty="0">
                <a:solidFill>
                  <a:srgbClr val="FFFFFF"/>
                </a:solidFill>
                <a:latin typeface="黑体" pitchFamily="49" charset="-122"/>
                <a:ea typeface="黑体" pitchFamily="49" charset="-122"/>
              </a:rPr>
              <a:t>页眉与页脚工具“设计”选项卡</a:t>
            </a:r>
          </a:p>
        </p:txBody>
      </p:sp>
      <p:sp>
        <p:nvSpPr>
          <p:cNvPr id="8" name="Rectangle 5"/>
          <p:cNvSpPr>
            <a:spLocks noChangeArrowheads="1"/>
          </p:cNvSpPr>
          <p:nvPr/>
        </p:nvSpPr>
        <p:spPr bwMode="auto">
          <a:xfrm>
            <a:off x="107950" y="5229201"/>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）在“页眉”或“页脚”的占位符（输入文本的位置方框）中输入内容，或单击页眉与页脚工具“设计”选项卡中的工具按钮向“页眉”或“页脚”中插入时间等内容</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25459850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1121" y="116632"/>
            <a:ext cx="899795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）单击“导航”组中“转至页脚（页眉）”按钮 </a:t>
            </a:r>
            <a:r>
              <a:rPr lang="zh-CN" altLang="en-US" sz="2100" dirty="0" smtClean="0">
                <a:latin typeface="黑体" pitchFamily="49" charset="-122"/>
                <a:ea typeface="黑体" pitchFamily="49" charset="-122"/>
              </a:rPr>
              <a:t>    （     </a:t>
            </a:r>
            <a:r>
              <a:rPr lang="zh-CN" altLang="en-US" sz="2100" dirty="0">
                <a:latin typeface="黑体" pitchFamily="49" charset="-122"/>
                <a:ea typeface="黑体" pitchFamily="49" charset="-122"/>
              </a:rPr>
              <a:t>），切换到页脚（页眉）输入框时进行输入。</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4</a:t>
            </a:r>
            <a:r>
              <a:rPr lang="zh-CN" altLang="en-US" sz="2100" dirty="0">
                <a:latin typeface="黑体" pitchFamily="49" charset="-122"/>
                <a:ea typeface="黑体" pitchFamily="49" charset="-122"/>
              </a:rPr>
              <a:t>）页眉或页脚编辑完成后，单击“关闭”组中的“关闭页眉和页脚”按钮 （或按下</a:t>
            </a:r>
            <a:r>
              <a:rPr lang="en-US" altLang="zh-CN" sz="2100" dirty="0">
                <a:latin typeface="黑体" pitchFamily="49" charset="-122"/>
                <a:ea typeface="黑体" pitchFamily="49" charset="-122"/>
              </a:rPr>
              <a:t>ESC</a:t>
            </a:r>
            <a:r>
              <a:rPr lang="zh-CN" altLang="en-US" sz="2100" dirty="0">
                <a:latin typeface="黑体" pitchFamily="49" charset="-122"/>
                <a:ea typeface="黑体" pitchFamily="49" charset="-122"/>
              </a:rPr>
              <a:t>键），每页的上下端就显示出页眉和页脚的信息。</a:t>
            </a:r>
          </a:p>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在页面设置时，勾选了“首页不同”和“奇偶页不同”两个选项，则每节的页眉和页脚被划分成三种形式：首页页眉</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页脚、偶数页页眉</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页脚、奇数页页眉</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页脚。用户可将本节的首页、奇偶页单独设置成不的样式，操作方法同上。</a:t>
            </a:r>
          </a:p>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不想在页使用页眉或页脚，可将页眉和页脚内容清空。</a:t>
            </a:r>
          </a:p>
          <a:p>
            <a:pPr eaLnBrk="1" hangingPunct="1"/>
            <a:r>
              <a:rPr lang="zh-CN" altLang="en-US" sz="2100" dirty="0" smtClean="0">
                <a:latin typeface="黑体" pitchFamily="49" charset="-122"/>
                <a:ea typeface="黑体" pitchFamily="49" charset="-122"/>
              </a:rPr>
              <a:t>    在</a:t>
            </a:r>
            <a:r>
              <a:rPr lang="zh-CN" altLang="en-US" sz="2100" dirty="0">
                <a:latin typeface="黑体" pitchFamily="49" charset="-122"/>
                <a:ea typeface="黑体" pitchFamily="49" charset="-122"/>
              </a:rPr>
              <a:t>页面视图中，只需双击变暗的页眉或页脚或变暗的文档文本，就可迅速地在页眉或页脚与文档文本之间进行切换</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3" name="图片 2"/>
          <p:cNvPicPr/>
          <p:nvPr/>
        </p:nvPicPr>
        <p:blipFill>
          <a:blip r:embed="rId2"/>
          <a:stretch>
            <a:fillRect/>
          </a:stretch>
        </p:blipFill>
        <p:spPr>
          <a:xfrm>
            <a:off x="6876256" y="116632"/>
            <a:ext cx="360040" cy="432048"/>
          </a:xfrm>
          <a:prstGeom prst="rect">
            <a:avLst/>
          </a:prstGeom>
        </p:spPr>
      </p:pic>
      <p:pic>
        <p:nvPicPr>
          <p:cNvPr id="4" name="图片 3"/>
          <p:cNvPicPr/>
          <p:nvPr/>
        </p:nvPicPr>
        <p:blipFill>
          <a:blip r:embed="rId3"/>
          <a:stretch>
            <a:fillRect/>
          </a:stretch>
        </p:blipFill>
        <p:spPr>
          <a:xfrm>
            <a:off x="7740352" y="116632"/>
            <a:ext cx="360040" cy="432048"/>
          </a:xfrm>
          <a:prstGeom prst="rect">
            <a:avLst/>
          </a:prstGeom>
        </p:spPr>
      </p:pic>
      <p:sp>
        <p:nvSpPr>
          <p:cNvPr id="5" name="Rectangle 5"/>
          <p:cNvSpPr>
            <a:spLocks noChangeArrowheads="1"/>
          </p:cNvSpPr>
          <p:nvPr/>
        </p:nvSpPr>
        <p:spPr bwMode="auto">
          <a:xfrm>
            <a:off x="107950" y="4293096"/>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对于</a:t>
            </a:r>
            <a:r>
              <a:rPr lang="zh-CN" altLang="en-US" sz="2100" dirty="0">
                <a:latin typeface="黑体" pitchFamily="49" charset="-122"/>
                <a:ea typeface="黑体" pitchFamily="49" charset="-122"/>
              </a:rPr>
              <a:t>页数较多的文档，在打印之前最好为每一页设置一个</a:t>
            </a:r>
            <a:r>
              <a:rPr lang="zh-CN" altLang="en-US" sz="2100" dirty="0" smtClean="0">
                <a:latin typeface="黑体" pitchFamily="49" charset="-122"/>
                <a:ea typeface="黑体" pitchFamily="49" charset="-122"/>
              </a:rPr>
              <a:t>页码，插入</a:t>
            </a:r>
            <a:r>
              <a:rPr lang="zh-CN" altLang="en-US" sz="2100" dirty="0">
                <a:latin typeface="黑体" pitchFamily="49" charset="-122"/>
                <a:ea typeface="黑体" pitchFamily="49" charset="-122"/>
              </a:rPr>
              <a:t>页码的方法如下：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）单击“插入”选项卡上“页眉和页脚”组中的“页码”按钮 （或进入页眉和页脚编辑状态，单击页眉和页脚工具“设计”选项卡中的“页码”按钮），在弹出的菜单列表中选择一种页码位置和样式，如图</a:t>
            </a:r>
            <a:r>
              <a:rPr lang="en-US" altLang="zh-CN" sz="2100" dirty="0">
                <a:latin typeface="黑体" pitchFamily="49" charset="-122"/>
                <a:ea typeface="黑体" pitchFamily="49" charset="-122"/>
              </a:rPr>
              <a:t>4-55</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110661" y="378904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．插入页码</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18988772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6632"/>
            <a:ext cx="899795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）页码插入到指定位置后，系统进入页眉和页脚编辑状态。此时，如果要修改页码的格式，可执行“页码”菜单列表中的“设置页码格式”命令。，打开“页码格式”对话框，如图</a:t>
            </a:r>
            <a:r>
              <a:rPr lang="en-US" altLang="zh-CN" sz="2100" dirty="0">
                <a:latin typeface="黑体" pitchFamily="49" charset="-122"/>
                <a:ea typeface="黑体" pitchFamily="49" charset="-122"/>
              </a:rPr>
              <a:t>4-56</a:t>
            </a:r>
            <a:r>
              <a:rPr lang="zh-CN" altLang="en-US" sz="2100" dirty="0">
                <a:latin typeface="黑体" pitchFamily="49" charset="-122"/>
                <a:ea typeface="黑体" pitchFamily="49" charset="-122"/>
              </a:rPr>
              <a:t>所示</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）选择页码的“编号格式”，是否包含章节号、起始页码等。</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4</a:t>
            </a:r>
            <a:r>
              <a:rPr lang="zh-CN" altLang="en-US" sz="2100" dirty="0">
                <a:latin typeface="黑体" pitchFamily="49" charset="-122"/>
                <a:ea typeface="黑体" pitchFamily="49" charset="-122"/>
              </a:rPr>
              <a:t>）页码设置完成后，单击“确定”按钮，返回到正文编辑</a:t>
            </a:r>
            <a:r>
              <a:rPr lang="zh-CN" altLang="en-US" sz="2100" dirty="0" smtClean="0">
                <a:latin typeface="黑体" pitchFamily="49" charset="-122"/>
                <a:ea typeface="黑体" pitchFamily="49" charset="-122"/>
              </a:rPr>
              <a:t>状态。      </a:t>
            </a:r>
            <a:endParaRPr lang="zh-CN" altLang="en-US" sz="2100" dirty="0">
              <a:latin typeface="黑体" pitchFamily="49" charset="-122"/>
              <a:ea typeface="黑体" pitchFamily="49" charset="-122"/>
            </a:endParaRP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4-6】 </a:t>
            </a:r>
            <a:r>
              <a:rPr lang="zh-CN" altLang="en-US" sz="2100" dirty="0">
                <a:latin typeface="黑体" pitchFamily="49" charset="-122"/>
                <a:ea typeface="黑体" pitchFamily="49" charset="-122"/>
              </a:rPr>
              <a:t>在</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4-5】</a:t>
            </a:r>
            <a:r>
              <a:rPr lang="zh-CN" altLang="en-US" sz="2100" dirty="0">
                <a:latin typeface="黑体" pitchFamily="49" charset="-122"/>
                <a:ea typeface="黑体" pitchFamily="49" charset="-122"/>
              </a:rPr>
              <a:t>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基础上，按以下要求设置页眉和页脚，并在页面的右侧插入一个页码，如图</a:t>
            </a:r>
            <a:r>
              <a:rPr lang="en-US" altLang="zh-CN" sz="2100" dirty="0">
                <a:latin typeface="黑体" pitchFamily="49" charset="-122"/>
                <a:ea typeface="黑体" pitchFamily="49" charset="-122"/>
              </a:rPr>
              <a:t>4-57</a:t>
            </a:r>
            <a:r>
              <a:rPr lang="zh-CN" altLang="en-US" sz="2100" dirty="0">
                <a:latin typeface="黑体" pitchFamily="49" charset="-122"/>
                <a:ea typeface="黑体" pitchFamily="49" charset="-122"/>
              </a:rPr>
              <a:t>所示。</a:t>
            </a:r>
          </a:p>
          <a:p>
            <a:pPr eaLnBrk="1" hangingPunct="1"/>
            <a:r>
              <a:rPr lang="zh-CN" altLang="en-US" sz="2100" dirty="0" smtClean="0">
                <a:latin typeface="黑体" pitchFamily="49" charset="-122"/>
                <a:ea typeface="黑体" pitchFamily="49" charset="-122"/>
              </a:rPr>
              <a:t>    操作步骤略。</a:t>
            </a:r>
            <a:endParaRPr lang="zh-CN" altLang="en-US" sz="2100" dirty="0">
              <a:latin typeface="黑体" pitchFamily="49" charset="-122"/>
              <a:ea typeface="黑体" pitchFamily="49" charset="-122"/>
            </a:endParaRPr>
          </a:p>
        </p:txBody>
      </p:sp>
      <p:pic>
        <p:nvPicPr>
          <p:cNvPr id="4" name="图片 3"/>
          <p:cNvPicPr/>
          <p:nvPr/>
        </p:nvPicPr>
        <p:blipFill>
          <a:blip r:embed="rId2"/>
          <a:stretch>
            <a:fillRect/>
          </a:stretch>
        </p:blipFill>
        <p:spPr>
          <a:xfrm>
            <a:off x="467544" y="2934463"/>
            <a:ext cx="1627913" cy="2549789"/>
          </a:xfrm>
          <a:prstGeom prst="rect">
            <a:avLst/>
          </a:prstGeom>
        </p:spPr>
      </p:pic>
      <p:sp>
        <p:nvSpPr>
          <p:cNvPr id="5" name="矩形 4"/>
          <p:cNvSpPr/>
          <p:nvPr/>
        </p:nvSpPr>
        <p:spPr>
          <a:xfrm>
            <a:off x="269776" y="5499186"/>
            <a:ext cx="2286000" cy="646331"/>
          </a:xfrm>
          <a:prstGeom prst="rect">
            <a:avLst/>
          </a:prstGeom>
        </p:spPr>
        <p:txBody>
          <a:bodyPr>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4-55  “</a:t>
            </a:r>
            <a:r>
              <a:rPr lang="zh-CN" altLang="en-US" dirty="0">
                <a:solidFill>
                  <a:srgbClr val="FFFFFF"/>
                </a:solidFill>
                <a:latin typeface="黑体" pitchFamily="49" charset="-122"/>
                <a:ea typeface="黑体" pitchFamily="49" charset="-122"/>
              </a:rPr>
              <a:t>页码”按钮及菜单列表 </a:t>
            </a:r>
            <a:endParaRPr lang="zh-CN" altLang="en-US" dirty="0"/>
          </a:p>
        </p:txBody>
      </p:sp>
      <p:sp>
        <p:nvSpPr>
          <p:cNvPr id="6" name="矩形 5"/>
          <p:cNvSpPr/>
          <p:nvPr/>
        </p:nvSpPr>
        <p:spPr>
          <a:xfrm>
            <a:off x="2555776" y="5551140"/>
            <a:ext cx="2448272"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4-56  “</a:t>
            </a:r>
            <a:r>
              <a:rPr lang="zh-CN" altLang="en-US" dirty="0">
                <a:solidFill>
                  <a:srgbClr val="FFFFFF"/>
                </a:solidFill>
                <a:latin typeface="黑体" pitchFamily="49" charset="-122"/>
                <a:ea typeface="黑体" pitchFamily="49" charset="-122"/>
              </a:rPr>
              <a:t>页码格式”对话框</a:t>
            </a:r>
          </a:p>
        </p:txBody>
      </p:sp>
      <p:sp>
        <p:nvSpPr>
          <p:cNvPr id="7" name="矩形 6"/>
          <p:cNvSpPr/>
          <p:nvPr/>
        </p:nvSpPr>
        <p:spPr>
          <a:xfrm>
            <a:off x="5724128" y="5949280"/>
            <a:ext cx="2286000" cy="646331"/>
          </a:xfrm>
          <a:prstGeom prst="rect">
            <a:avLst/>
          </a:prstGeom>
        </p:spPr>
        <p:txBody>
          <a:bodyPr>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4-57  </a:t>
            </a:r>
            <a:r>
              <a:rPr lang="zh-CN" altLang="en-US" dirty="0">
                <a:solidFill>
                  <a:srgbClr val="FFFFFF"/>
                </a:solidFill>
                <a:latin typeface="黑体" pitchFamily="49" charset="-122"/>
                <a:ea typeface="黑体" pitchFamily="49" charset="-122"/>
              </a:rPr>
              <a:t>添加的页眉、页脚和页码的页面</a:t>
            </a:r>
          </a:p>
        </p:txBody>
      </p:sp>
      <p:pic>
        <p:nvPicPr>
          <p:cNvPr id="8" name="图片 7"/>
          <p:cNvPicPr/>
          <p:nvPr/>
        </p:nvPicPr>
        <p:blipFill>
          <a:blip r:embed="rId3"/>
          <a:stretch>
            <a:fillRect/>
          </a:stretch>
        </p:blipFill>
        <p:spPr>
          <a:xfrm>
            <a:off x="2289613" y="3027688"/>
            <a:ext cx="2448272" cy="2456564"/>
          </a:xfrm>
          <a:prstGeom prst="rect">
            <a:avLst/>
          </a:prstGeom>
        </p:spPr>
      </p:pic>
      <p:pic>
        <p:nvPicPr>
          <p:cNvPr id="9" name="图片 8"/>
          <p:cNvPicPr/>
          <p:nvPr/>
        </p:nvPicPr>
        <p:blipFill>
          <a:blip r:embed="rId4"/>
          <a:stretch>
            <a:fillRect/>
          </a:stretch>
        </p:blipFill>
        <p:spPr>
          <a:xfrm>
            <a:off x="4932041" y="2637289"/>
            <a:ext cx="3669804" cy="3234184"/>
          </a:xfrm>
          <a:prstGeom prst="rect">
            <a:avLst/>
          </a:prstGeom>
        </p:spPr>
      </p:pic>
    </p:spTree>
    <p:extLst>
      <p:ext uri="{BB962C8B-B14F-4D97-AF65-F5344CB8AC3E}">
        <p14:creationId xmlns:p14="http://schemas.microsoft.com/office/powerpoint/2010/main" val="294477814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721465"/>
            <a:ext cx="8997950" cy="9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1900" dirty="0" smtClean="0">
                <a:latin typeface="黑体" pitchFamily="49" charset="-122"/>
                <a:ea typeface="黑体" pitchFamily="49" charset="-122"/>
              </a:rPr>
              <a:t>    </a:t>
            </a:r>
            <a:r>
              <a:rPr lang="zh-CN" altLang="en-US" sz="1900" dirty="0" smtClean="0">
                <a:latin typeface="黑体" pitchFamily="49" charset="-122"/>
                <a:ea typeface="黑体" pitchFamily="49" charset="-122"/>
              </a:rPr>
              <a:t>利用</a:t>
            </a:r>
            <a:r>
              <a:rPr lang="en-US" altLang="zh-CN" sz="1900" dirty="0" smtClean="0">
                <a:latin typeface="黑体" pitchFamily="49" charset="-122"/>
                <a:ea typeface="黑体" pitchFamily="49" charset="-122"/>
              </a:rPr>
              <a:t>Word</a:t>
            </a:r>
            <a:r>
              <a:rPr lang="zh-CN" altLang="en-US" sz="1900" dirty="0" smtClean="0">
                <a:latin typeface="黑体" pitchFamily="49" charset="-122"/>
                <a:ea typeface="黑体" pitchFamily="49" charset="-122"/>
              </a:rPr>
              <a:t>提供的多种</a:t>
            </a:r>
            <a:r>
              <a:rPr lang="zh-CN" altLang="en-US" sz="1900" dirty="0">
                <a:latin typeface="黑体" pitchFamily="49" charset="-122"/>
                <a:ea typeface="黑体" pitchFamily="49" charset="-122"/>
              </a:rPr>
              <a:t>字体、字形及其他漂亮的外观，对文本进行正确合理的排版（格式或修饰），实现“所见即所得”（即</a:t>
            </a:r>
            <a:r>
              <a:rPr lang="en-US" altLang="zh-CN" sz="1900" dirty="0">
                <a:latin typeface="黑体" pitchFamily="49" charset="-122"/>
                <a:ea typeface="黑体" pitchFamily="49" charset="-122"/>
              </a:rPr>
              <a:t>What You See Is What You Get</a:t>
            </a:r>
            <a:r>
              <a:rPr lang="zh-CN" altLang="en-US" sz="1900" dirty="0">
                <a:latin typeface="黑体" pitchFamily="49" charset="-122"/>
                <a:ea typeface="黑体" pitchFamily="49" charset="-122"/>
              </a:rPr>
              <a:t>，缩写：</a:t>
            </a:r>
            <a:r>
              <a:rPr lang="en-US" altLang="zh-CN" sz="1900" dirty="0">
                <a:latin typeface="黑体" pitchFamily="49" charset="-122"/>
                <a:ea typeface="黑体" pitchFamily="49" charset="-122"/>
              </a:rPr>
              <a:t>WYSIWYG</a:t>
            </a:r>
            <a:r>
              <a:rPr lang="zh-CN" altLang="en-US" sz="1900" dirty="0">
                <a:latin typeface="黑体" pitchFamily="49" charset="-122"/>
                <a:ea typeface="黑体" pitchFamily="49" charset="-122"/>
              </a:rPr>
              <a:t>）的效果</a:t>
            </a:r>
            <a:r>
              <a:rPr lang="zh-CN" altLang="en-US" sz="1900" dirty="0" smtClean="0">
                <a:latin typeface="黑体" pitchFamily="49" charset="-122"/>
                <a:ea typeface="黑体" pitchFamily="49" charset="-122"/>
              </a:rPr>
              <a:t>。</a:t>
            </a:r>
            <a:endParaRPr lang="zh-CN" altLang="en-US" sz="1900" dirty="0">
              <a:latin typeface="黑体" pitchFamily="49" charset="-122"/>
              <a:ea typeface="黑体" pitchFamily="49" charset="-122"/>
            </a:endParaRPr>
          </a:p>
        </p:txBody>
      </p:sp>
      <p:sp>
        <p:nvSpPr>
          <p:cNvPr id="3" name="Rectangle 8"/>
          <p:cNvSpPr>
            <a:spLocks noChangeArrowheads="1"/>
          </p:cNvSpPr>
          <p:nvPr/>
        </p:nvSpPr>
        <p:spPr bwMode="auto">
          <a:xfrm>
            <a:off x="107950" y="1772815"/>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．字符的格式化</a:t>
            </a:r>
          </a:p>
        </p:txBody>
      </p:sp>
      <p:sp>
        <p:nvSpPr>
          <p:cNvPr id="4" name="Rectangle 8"/>
          <p:cNvSpPr>
            <a:spLocks noChangeArrowheads="1"/>
          </p:cNvSpPr>
          <p:nvPr/>
        </p:nvSpPr>
        <p:spPr bwMode="auto">
          <a:xfrm>
            <a:off x="107950" y="188640"/>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4.4.3  </a:t>
            </a:r>
            <a:r>
              <a:rPr lang="zh-CN" altLang="en-US" sz="2400" dirty="0">
                <a:latin typeface="Arial" pitchFamily="34" charset="0"/>
                <a:ea typeface="黑体" pitchFamily="49" charset="-122"/>
              </a:rPr>
              <a:t>文档排版</a:t>
            </a:r>
          </a:p>
        </p:txBody>
      </p:sp>
      <p:sp>
        <p:nvSpPr>
          <p:cNvPr id="5" name="Rectangle 5"/>
          <p:cNvSpPr>
            <a:spLocks noChangeArrowheads="1"/>
          </p:cNvSpPr>
          <p:nvPr/>
        </p:nvSpPr>
        <p:spPr bwMode="auto">
          <a:xfrm>
            <a:off x="107950" y="2305640"/>
            <a:ext cx="8997950" cy="119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1900" dirty="0" smtClean="0">
                <a:latin typeface="黑体" pitchFamily="49" charset="-122"/>
                <a:ea typeface="黑体" pitchFamily="49" charset="-122"/>
              </a:rPr>
              <a:t>    字符</a:t>
            </a:r>
            <a:r>
              <a:rPr lang="zh-CN" altLang="en-US" sz="1900" dirty="0">
                <a:latin typeface="黑体" pitchFamily="49" charset="-122"/>
                <a:ea typeface="黑体" pitchFamily="49" charset="-122"/>
              </a:rPr>
              <a:t>的格式化就是对</a:t>
            </a:r>
            <a:r>
              <a:rPr lang="en-US" altLang="zh-CN" sz="1900" dirty="0">
                <a:latin typeface="黑体" pitchFamily="49" charset="-122"/>
                <a:ea typeface="黑体" pitchFamily="49" charset="-122"/>
              </a:rPr>
              <a:t>Word</a:t>
            </a:r>
            <a:r>
              <a:rPr lang="zh-CN" altLang="en-US" sz="1900" dirty="0">
                <a:latin typeface="黑体" pitchFamily="49" charset="-122"/>
                <a:ea typeface="黑体" pitchFamily="49" charset="-122"/>
              </a:rPr>
              <a:t>中允许出现的字符、汉字、字母、数字、符号及各种可见字符，进行字体、字号、字型、颜色等格式修饰</a:t>
            </a:r>
            <a:r>
              <a:rPr lang="zh-CN" altLang="en-US" sz="1900" dirty="0" smtClean="0">
                <a:latin typeface="黑体" pitchFamily="49" charset="-122"/>
                <a:ea typeface="黑体" pitchFamily="49" charset="-122"/>
              </a:rPr>
              <a:t>。有以下两种</a:t>
            </a:r>
            <a:r>
              <a:rPr lang="zh-CN" altLang="en-US" sz="1900" dirty="0">
                <a:latin typeface="黑体" pitchFamily="49" charset="-122"/>
                <a:ea typeface="黑体" pitchFamily="49" charset="-122"/>
              </a:rPr>
              <a:t>方法。</a:t>
            </a:r>
          </a:p>
          <a:p>
            <a:pPr eaLnBrk="1" hangingPunct="1"/>
            <a:r>
              <a:rPr lang="zh-CN" altLang="en-US" sz="1900" dirty="0" smtClean="0">
                <a:latin typeface="黑体" pitchFamily="49" charset="-122"/>
                <a:ea typeface="黑体" pitchFamily="49" charset="-122"/>
              </a:rPr>
              <a:t>　　</a:t>
            </a:r>
            <a:r>
              <a:rPr lang="en-US" altLang="zh-CN" sz="1900" dirty="0" smtClean="0">
                <a:latin typeface="黑体" pitchFamily="49" charset="-122"/>
                <a:ea typeface="黑体" pitchFamily="49" charset="-122"/>
              </a:rPr>
              <a:t>①</a:t>
            </a:r>
            <a:r>
              <a:rPr lang="zh-CN" altLang="en-US" sz="1900" dirty="0" smtClean="0">
                <a:latin typeface="黑体" pitchFamily="49" charset="-122"/>
                <a:ea typeface="黑体" pitchFamily="49" charset="-122"/>
              </a:rPr>
              <a:t>先</a:t>
            </a:r>
            <a:r>
              <a:rPr lang="zh-CN" altLang="en-US" sz="1900" dirty="0">
                <a:latin typeface="黑体" pitchFamily="49" charset="-122"/>
                <a:ea typeface="黑体" pitchFamily="49" charset="-122"/>
              </a:rPr>
              <a:t>输入字符设置，其后输入的字符将按设置的格式一直显示下去。</a:t>
            </a:r>
          </a:p>
          <a:p>
            <a:pPr eaLnBrk="1" hangingPunct="1"/>
            <a:r>
              <a:rPr lang="en-US" altLang="zh-CN" sz="1900" dirty="0" smtClean="0">
                <a:latin typeface="黑体" pitchFamily="49" charset="-122"/>
                <a:ea typeface="黑体" pitchFamily="49" charset="-122"/>
              </a:rPr>
              <a:t>　　②</a:t>
            </a:r>
            <a:r>
              <a:rPr lang="zh-CN" altLang="en-US" sz="1900" dirty="0" smtClean="0">
                <a:latin typeface="黑体" pitchFamily="49" charset="-122"/>
                <a:ea typeface="黑体" pitchFamily="49" charset="-122"/>
              </a:rPr>
              <a:t>先</a:t>
            </a:r>
            <a:r>
              <a:rPr lang="zh-CN" altLang="en-US" sz="1900" dirty="0">
                <a:latin typeface="黑体" pitchFamily="49" charset="-122"/>
                <a:ea typeface="黑体" pitchFamily="49" charset="-122"/>
              </a:rPr>
              <a:t>选定文本块，之后再进行设置。它只对该文本块起作用</a:t>
            </a:r>
            <a:r>
              <a:rPr lang="zh-CN" altLang="en-US" sz="1900" dirty="0" smtClean="0">
                <a:latin typeface="黑体" pitchFamily="49" charset="-122"/>
                <a:ea typeface="黑体" pitchFamily="49" charset="-122"/>
              </a:rPr>
              <a:t>。</a:t>
            </a:r>
            <a:endParaRPr lang="zh-CN" altLang="en-US" sz="1900" dirty="0">
              <a:latin typeface="黑体" pitchFamily="49" charset="-122"/>
              <a:ea typeface="黑体" pitchFamily="49" charset="-122"/>
            </a:endParaRPr>
          </a:p>
        </p:txBody>
      </p:sp>
      <p:sp>
        <p:nvSpPr>
          <p:cNvPr id="6" name="矩形 5"/>
          <p:cNvSpPr/>
          <p:nvPr/>
        </p:nvSpPr>
        <p:spPr>
          <a:xfrm>
            <a:off x="3923928" y="6309320"/>
            <a:ext cx="4992979"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4-58  “</a:t>
            </a:r>
            <a:r>
              <a:rPr lang="zh-CN" altLang="en-US" dirty="0">
                <a:solidFill>
                  <a:srgbClr val="FFFFFF"/>
                </a:solidFill>
                <a:latin typeface="黑体" pitchFamily="49" charset="-122"/>
                <a:ea typeface="黑体" pitchFamily="49" charset="-122"/>
              </a:rPr>
              <a:t>字体”组（左）与“字体”对话框</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2263" y="3645024"/>
            <a:ext cx="5395451"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5"/>
          <p:cNvSpPr>
            <a:spLocks noChangeArrowheads="1"/>
          </p:cNvSpPr>
          <p:nvPr/>
        </p:nvSpPr>
        <p:spPr bwMode="auto">
          <a:xfrm>
            <a:off x="107950" y="3573016"/>
            <a:ext cx="350431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1900" dirty="0" smtClean="0">
                <a:latin typeface="黑体" pitchFamily="49" charset="-122"/>
                <a:ea typeface="黑体" pitchFamily="49" charset="-122"/>
              </a:rPr>
              <a:t>    进行</a:t>
            </a:r>
            <a:r>
              <a:rPr lang="zh-CN" altLang="en-US" sz="1900" dirty="0">
                <a:latin typeface="黑体" pitchFamily="49" charset="-122"/>
                <a:ea typeface="黑体" pitchFamily="49" charset="-122"/>
              </a:rPr>
              <a:t>字符修饰时，常用的方法是使用“开始”选项卡上“字体”组中的相关按钮，如图</a:t>
            </a:r>
            <a:r>
              <a:rPr lang="en-US" altLang="zh-CN" sz="1900" dirty="0">
                <a:latin typeface="黑体" pitchFamily="49" charset="-122"/>
                <a:ea typeface="黑体" pitchFamily="49" charset="-122"/>
              </a:rPr>
              <a:t>4-58</a:t>
            </a:r>
            <a:r>
              <a:rPr lang="zh-CN" altLang="en-US" sz="1900" dirty="0">
                <a:latin typeface="黑体" pitchFamily="49" charset="-122"/>
                <a:ea typeface="黑体" pitchFamily="49" charset="-122"/>
              </a:rPr>
              <a:t>（左）所示</a:t>
            </a:r>
            <a:r>
              <a:rPr lang="zh-CN" altLang="en-US" sz="1900" dirty="0" smtClean="0">
                <a:latin typeface="黑体" pitchFamily="49" charset="-122"/>
                <a:ea typeface="黑体" pitchFamily="49" charset="-122"/>
              </a:rPr>
              <a:t>。</a:t>
            </a:r>
            <a:endParaRPr lang="zh-CN" altLang="en-US" sz="1900" dirty="0">
              <a:latin typeface="黑体" pitchFamily="49" charset="-122"/>
              <a:ea typeface="黑体" pitchFamily="49" charset="-122"/>
            </a:endParaRPr>
          </a:p>
          <a:p>
            <a:pPr eaLnBrk="1" hangingPunct="1"/>
            <a:r>
              <a:rPr lang="zh-CN" altLang="en-US" sz="1900" dirty="0">
                <a:latin typeface="黑体" pitchFamily="49" charset="-122"/>
                <a:ea typeface="黑体" pitchFamily="49" charset="-122"/>
              </a:rPr>
              <a:t>    </a:t>
            </a:r>
            <a:r>
              <a:rPr lang="zh-CN" altLang="en-US" sz="1900" dirty="0" smtClean="0">
                <a:latin typeface="黑体" pitchFamily="49" charset="-122"/>
                <a:ea typeface="黑体" pitchFamily="49" charset="-122"/>
              </a:rPr>
              <a:t>或单击</a:t>
            </a:r>
            <a:r>
              <a:rPr lang="zh-CN" altLang="en-US" sz="1900" dirty="0">
                <a:latin typeface="黑体" pitchFamily="49" charset="-122"/>
                <a:ea typeface="黑体" pitchFamily="49" charset="-122"/>
              </a:rPr>
              <a:t>“字体”组右侧的“对话框启动器”按钮，打开“字体”对话框，如图</a:t>
            </a:r>
            <a:r>
              <a:rPr lang="en-US" altLang="zh-CN" sz="1900" dirty="0">
                <a:latin typeface="黑体" pitchFamily="49" charset="-122"/>
                <a:ea typeface="黑体" pitchFamily="49" charset="-122"/>
              </a:rPr>
              <a:t>4-58</a:t>
            </a:r>
            <a:r>
              <a:rPr lang="zh-CN" altLang="en-US" sz="1900" dirty="0">
                <a:latin typeface="黑体" pitchFamily="49" charset="-122"/>
                <a:ea typeface="黑体" pitchFamily="49" charset="-122"/>
              </a:rPr>
              <a:t>（右）所示。</a:t>
            </a:r>
          </a:p>
          <a:p>
            <a:pPr eaLnBrk="1" hangingPunct="1"/>
            <a:r>
              <a:rPr lang="zh-CN" altLang="en-US" sz="1900" dirty="0">
                <a:latin typeface="黑体" pitchFamily="49" charset="-122"/>
                <a:ea typeface="黑体" pitchFamily="49" charset="-122"/>
              </a:rPr>
              <a:t>	</a:t>
            </a:r>
          </a:p>
        </p:txBody>
      </p:sp>
    </p:spTree>
    <p:extLst>
      <p:ext uri="{BB962C8B-B14F-4D97-AF65-F5344CB8AC3E}">
        <p14:creationId xmlns:p14="http://schemas.microsoft.com/office/powerpoint/2010/main" val="10918469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9"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88640"/>
            <a:ext cx="8997950" cy="195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4-7】 </a:t>
            </a:r>
            <a:r>
              <a:rPr lang="zh-CN" altLang="en-US" sz="2100" dirty="0">
                <a:latin typeface="黑体" pitchFamily="49" charset="-122"/>
                <a:ea typeface="黑体" pitchFamily="49" charset="-122"/>
              </a:rPr>
              <a:t>对</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4-6】</a:t>
            </a:r>
            <a:r>
              <a:rPr lang="zh-CN" altLang="en-US" sz="2100" dirty="0">
                <a:latin typeface="黑体" pitchFamily="49" charset="-122"/>
                <a:ea typeface="黑体" pitchFamily="49" charset="-122"/>
              </a:rPr>
              <a:t>所建立的“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，按以下要求设置文本的格式。</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）第五自然段设置为黑体五号。</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）第六、十自然段设置为宋体、小四号。</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）最后一个自然段设置为华文新魏、小四号。</a:t>
            </a:r>
          </a:p>
          <a:p>
            <a:pPr eaLnBrk="1" hangingPunct="1"/>
            <a:r>
              <a:rPr lang="zh-CN" altLang="en-US" sz="2100" dirty="0" smtClean="0">
                <a:latin typeface="黑体" pitchFamily="49" charset="-122"/>
                <a:ea typeface="黑体" pitchFamily="49" charset="-122"/>
              </a:rPr>
              <a:t>    操作步骤略。</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0" y="2251720"/>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．段落的格式化</a:t>
            </a:r>
          </a:p>
        </p:txBody>
      </p:sp>
      <p:sp>
        <p:nvSpPr>
          <p:cNvPr id="4" name="Rectangle 5"/>
          <p:cNvSpPr>
            <a:spLocks noChangeArrowheads="1"/>
          </p:cNvSpPr>
          <p:nvPr/>
        </p:nvSpPr>
        <p:spPr bwMode="auto">
          <a:xfrm>
            <a:off x="107950" y="2780928"/>
            <a:ext cx="26638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段落</a:t>
            </a:r>
            <a:r>
              <a:rPr lang="zh-CN" altLang="en-US" sz="2100" dirty="0">
                <a:latin typeface="黑体" pitchFamily="49" charset="-122"/>
                <a:ea typeface="黑体" pitchFamily="49" charset="-122"/>
              </a:rPr>
              <a:t>格式的设置主要包括段落的对齐方式、相对缩进量、行和段落的间距、底纹与边框、项目符号与编号的设置等，如图</a:t>
            </a:r>
            <a:r>
              <a:rPr lang="en-US" altLang="zh-CN" sz="2100" dirty="0">
                <a:latin typeface="黑体" pitchFamily="49" charset="-122"/>
                <a:ea typeface="黑体" pitchFamily="49" charset="-122"/>
              </a:rPr>
              <a:t>4-64</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810838"/>
            <a:ext cx="6184404" cy="3426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435812" y="6237312"/>
            <a:ext cx="2856379"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4-61  “</a:t>
            </a:r>
            <a:r>
              <a:rPr lang="zh-CN" altLang="en-US" dirty="0">
                <a:solidFill>
                  <a:srgbClr val="FFFFFF"/>
                </a:solidFill>
                <a:latin typeface="黑体" pitchFamily="49" charset="-122"/>
                <a:ea typeface="黑体" pitchFamily="49" charset="-122"/>
              </a:rPr>
              <a:t>段落”组（左）与“段落”对话框（右）</a:t>
            </a:r>
          </a:p>
        </p:txBody>
      </p:sp>
    </p:spTree>
    <p:extLst>
      <p:ext uri="{BB962C8B-B14F-4D97-AF65-F5344CB8AC3E}">
        <p14:creationId xmlns:p14="http://schemas.microsoft.com/office/powerpoint/2010/main" val="99604821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ChangeArrowheads="1"/>
          </p:cNvSpPr>
          <p:nvPr/>
        </p:nvSpPr>
        <p:spPr bwMode="auto">
          <a:xfrm>
            <a:off x="161925" y="98425"/>
            <a:ext cx="87741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05000"/>
              </a:lnSpc>
              <a:buClr>
                <a:schemeClr val="accent2"/>
              </a:buClr>
              <a:buSzPct val="80000"/>
              <a:buFont typeface="Wingdings" pitchFamily="2" charset="2"/>
              <a:buNone/>
            </a:pPr>
            <a:endParaRPr lang="zh-CN" altLang="en-US" sz="3200" b="1">
              <a:solidFill>
                <a:srgbClr val="FF3300"/>
              </a:solidFill>
              <a:latin typeface="楷体_GB2312" pitchFamily="1" charset="-122"/>
              <a:ea typeface="楷体_GB2312" pitchFamily="1" charset="-122"/>
            </a:endParaRPr>
          </a:p>
        </p:txBody>
      </p:sp>
      <p:sp>
        <p:nvSpPr>
          <p:cNvPr id="171013" name="Rectangle 5"/>
          <p:cNvSpPr>
            <a:spLocks noChangeArrowheads="1"/>
          </p:cNvSpPr>
          <p:nvPr/>
        </p:nvSpPr>
        <p:spPr bwMode="auto">
          <a:xfrm>
            <a:off x="107950" y="701447"/>
            <a:ext cx="8997950" cy="1374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Office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主要包括</a:t>
            </a:r>
            <a:r>
              <a:rPr lang="en-US" altLang="zh-CN" sz="2100" dirty="0">
                <a:latin typeface="Arial" pitchFamily="34" charset="0"/>
                <a:ea typeface="黑体" pitchFamily="49" charset="-122"/>
              </a:rPr>
              <a:t>Word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Excel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PowerPoint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Access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Outlook 2003</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InfoPath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OneNote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Project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Publisher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Visio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Communicator</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SharePoint </a:t>
            </a:r>
            <a:r>
              <a:rPr lang="en-US" altLang="zh-CN" sz="2100" dirty="0" err="1">
                <a:latin typeface="Arial" pitchFamily="34" charset="0"/>
                <a:ea typeface="黑体" pitchFamily="49" charset="-122"/>
              </a:rPr>
              <a:t>WorkSpace</a:t>
            </a:r>
            <a:r>
              <a:rPr lang="zh-CN" altLang="en-US" sz="2100" dirty="0">
                <a:latin typeface="Arial" pitchFamily="34" charset="0"/>
                <a:ea typeface="黑体" pitchFamily="49" charset="-122"/>
              </a:rPr>
              <a:t>等组件，包括传统的</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位和首次加入的</a:t>
            </a:r>
            <a:r>
              <a:rPr lang="en-US" altLang="zh-CN" sz="2100" dirty="0">
                <a:latin typeface="Arial" pitchFamily="34" charset="0"/>
                <a:ea typeface="黑体" pitchFamily="49" charset="-122"/>
              </a:rPr>
              <a:t>64</a:t>
            </a:r>
            <a:r>
              <a:rPr lang="zh-CN" altLang="en-US" sz="2100" dirty="0">
                <a:latin typeface="Arial" pitchFamily="34" charset="0"/>
                <a:ea typeface="黑体" pitchFamily="49" charset="-122"/>
              </a:rPr>
              <a:t>位两种版本</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58727" name="Rectangle 7"/>
          <p:cNvSpPr>
            <a:spLocks noChangeArrowheads="1"/>
          </p:cNvSpPr>
          <p:nvPr/>
        </p:nvSpPr>
        <p:spPr bwMode="auto">
          <a:xfrm>
            <a:off x="107950" y="188913"/>
            <a:ext cx="5400675"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800" dirty="0">
                <a:latin typeface="Arial" pitchFamily="34" charset="0"/>
                <a:ea typeface="黑体" pitchFamily="49" charset="-122"/>
              </a:rPr>
              <a:t>4.1  Office 2010 </a:t>
            </a:r>
            <a:r>
              <a:rPr lang="zh-CN" altLang="en-US" sz="2800" dirty="0">
                <a:latin typeface="Arial" pitchFamily="34" charset="0"/>
                <a:ea typeface="黑体" pitchFamily="49" charset="-122"/>
              </a:rPr>
              <a:t>简介</a:t>
            </a:r>
          </a:p>
        </p:txBody>
      </p:sp>
      <p:sp>
        <p:nvSpPr>
          <p:cNvPr id="158728" name="Rectangle 8"/>
          <p:cNvSpPr>
            <a:spLocks noChangeArrowheads="1"/>
          </p:cNvSpPr>
          <p:nvPr/>
        </p:nvSpPr>
        <p:spPr bwMode="auto">
          <a:xfrm>
            <a:off x="107950" y="2131185"/>
            <a:ext cx="518413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4.1.1  Office 2010 </a:t>
            </a:r>
            <a:r>
              <a:rPr lang="zh-CN" altLang="en-US" sz="2400" dirty="0">
                <a:latin typeface="Arial" pitchFamily="34" charset="0"/>
                <a:ea typeface="黑体" pitchFamily="49" charset="-122"/>
              </a:rPr>
              <a:t>版本介绍</a:t>
            </a:r>
          </a:p>
        </p:txBody>
      </p:sp>
      <p:sp>
        <p:nvSpPr>
          <p:cNvPr id="6" name="Rectangle 5"/>
          <p:cNvSpPr>
            <a:spLocks noChangeArrowheads="1"/>
          </p:cNvSpPr>
          <p:nvPr/>
        </p:nvSpPr>
        <p:spPr bwMode="auto">
          <a:xfrm>
            <a:off x="107950" y="3156255"/>
            <a:ext cx="5040114" cy="329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Word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），功能非常强大，可进行文字处理、表格制作、图表生成、图形绘制、图片处理和版式设置等操作，使办公变得更加简单快捷。使用</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，读者用户可以通过它制作出精美的办公文档与专业的信函文件，还可以对文档进行不同的版式设置以满足用户的需要，这些功能大大地方便了用户的使用，如图</a:t>
            </a:r>
            <a:r>
              <a:rPr lang="en-US" altLang="zh-CN" sz="2100" dirty="0">
                <a:latin typeface="Arial" pitchFamily="34" charset="0"/>
                <a:ea typeface="黑体" pitchFamily="49" charset="-122"/>
              </a:rPr>
              <a:t>4-1</a:t>
            </a:r>
            <a:r>
              <a:rPr lang="zh-CN" altLang="en-US" sz="2100" dirty="0">
                <a:latin typeface="Arial" pitchFamily="34" charset="0"/>
                <a:ea typeface="黑体" pitchFamily="49" charset="-122"/>
              </a:rPr>
              <a:t>所示的是运用</a:t>
            </a:r>
            <a:r>
              <a:rPr lang="en-US" altLang="zh-CN" sz="2100" dirty="0">
                <a:latin typeface="Arial" pitchFamily="34" charset="0"/>
                <a:ea typeface="黑体" pitchFamily="49" charset="-122"/>
              </a:rPr>
              <a:t>Word</a:t>
            </a:r>
            <a:r>
              <a:rPr lang="zh-CN" altLang="en-US" sz="2100" dirty="0">
                <a:latin typeface="Arial" pitchFamily="34" charset="0"/>
                <a:ea typeface="黑体" pitchFamily="49" charset="-122"/>
              </a:rPr>
              <a:t>制作的精美文档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8"/>
          <p:cNvSpPr>
            <a:spLocks noChangeArrowheads="1"/>
          </p:cNvSpPr>
          <p:nvPr/>
        </p:nvSpPr>
        <p:spPr bwMode="auto">
          <a:xfrm>
            <a:off x="107950" y="2643719"/>
            <a:ext cx="5400675"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1</a:t>
            </a:r>
            <a:r>
              <a:rPr lang="zh-CN" altLang="en-US" sz="2400" dirty="0">
                <a:latin typeface="Arial" pitchFamily="34" charset="0"/>
                <a:ea typeface="黑体" pitchFamily="49" charset="-122"/>
              </a:rPr>
              <a:t>．</a:t>
            </a:r>
            <a:r>
              <a:rPr lang="en-US" altLang="zh-CN" sz="2400" dirty="0">
                <a:latin typeface="Arial" pitchFamily="34" charset="0"/>
                <a:ea typeface="黑体" pitchFamily="49" charset="-122"/>
              </a:rPr>
              <a:t>Word 2010</a:t>
            </a:r>
            <a:r>
              <a:rPr lang="zh-CN" altLang="en-US" sz="2400" dirty="0">
                <a:latin typeface="Arial" pitchFamily="34" charset="0"/>
                <a:ea typeface="黑体" pitchFamily="49" charset="-122"/>
              </a:rPr>
              <a:t>文字处理软件</a:t>
            </a:r>
          </a:p>
        </p:txBody>
      </p:sp>
      <p:sp>
        <p:nvSpPr>
          <p:cNvPr id="2" name="矩形 1"/>
          <p:cNvSpPr/>
          <p:nvPr/>
        </p:nvSpPr>
        <p:spPr>
          <a:xfrm>
            <a:off x="5359078" y="6084004"/>
            <a:ext cx="3029346"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4-1  </a:t>
            </a:r>
            <a:r>
              <a:rPr lang="zh-CN" altLang="en-US" dirty="0">
                <a:solidFill>
                  <a:srgbClr val="FFFFFF"/>
                </a:solidFill>
                <a:latin typeface="Arial" pitchFamily="34" charset="0"/>
                <a:ea typeface="黑体" pitchFamily="49" charset="-122"/>
              </a:rPr>
              <a:t>制作精美的</a:t>
            </a:r>
            <a:r>
              <a:rPr lang="en-US" altLang="zh-CN" dirty="0">
                <a:solidFill>
                  <a:srgbClr val="FFFFFF"/>
                </a:solidFill>
                <a:latin typeface="Arial" pitchFamily="34" charset="0"/>
                <a:ea typeface="黑体" pitchFamily="49" charset="-122"/>
              </a:rPr>
              <a:t>Word</a:t>
            </a:r>
            <a:r>
              <a:rPr lang="zh-CN" altLang="en-US" dirty="0">
                <a:solidFill>
                  <a:srgbClr val="FFFFFF"/>
                </a:solidFill>
                <a:latin typeface="Arial" pitchFamily="34" charset="0"/>
                <a:ea typeface="黑体" pitchFamily="49" charset="-122"/>
              </a:rPr>
              <a:t>文档</a:t>
            </a:r>
          </a:p>
        </p:txBody>
      </p:sp>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064" y="3481093"/>
            <a:ext cx="3787974" cy="2448272"/>
          </a:xfrm>
          <a:prstGeom prst="rect">
            <a:avLst/>
          </a:prstGeom>
          <a:noFill/>
          <a:ln>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nodePh="1">
                                  <p:stCondLst>
                                    <p:cond delay="0"/>
                                  </p:stCondLst>
                                  <p:endCondLst>
                                    <p:cond evt="begin" delay="0">
                                      <p:tn val="5"/>
                                    </p:cond>
                                  </p:endCondLst>
                                  <p:childTnLst>
                                    <p:set>
                                      <p:cBhvr>
                                        <p:cTn id="6" dur="0" fill="hold">
                                          <p:stCondLst>
                                            <p:cond delay="0"/>
                                          </p:stCondLst>
                                        </p:cTn>
                                        <p:tgtEl>
                                          <p:spTgt spid="171010"/>
                                        </p:tgtEl>
                                        <p:attrNameLst>
                                          <p:attrName>style.visibility</p:attrName>
                                        </p:attrNameLst>
                                      </p:cBhvr>
                                      <p:to>
                                        <p:strVal val="visible"/>
                                      </p:to>
                                    </p:set>
                                    <p:anim calcmode="lin" valueType="num">
                                      <p:cBhvr additive="base">
                                        <p:cTn id="7" dur="500" fill="hold"/>
                                        <p:tgtEl>
                                          <p:spTgt spid="171010"/>
                                        </p:tgtEl>
                                        <p:attrNameLst>
                                          <p:attrName>ppt_x</p:attrName>
                                        </p:attrNameLst>
                                      </p:cBhvr>
                                      <p:tavLst>
                                        <p:tav tm="0">
                                          <p:val>
                                            <p:strVal val="#ppt_x"/>
                                          </p:val>
                                        </p:tav>
                                        <p:tav tm="100000">
                                          <p:val>
                                            <p:strVal val="#ppt_x"/>
                                          </p:val>
                                        </p:tav>
                                      </p:tavLst>
                                    </p:anim>
                                    <p:anim calcmode="lin" valueType="num">
                                      <p:cBhvr additive="base">
                                        <p:cTn id="8" dur="500" fill="hold"/>
                                        <p:tgtEl>
                                          <p:spTgt spid="17101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171013"/>
                                        </p:tgtEl>
                                        <p:attrNameLst>
                                          <p:attrName>style.visibility</p:attrName>
                                        </p:attrNameLst>
                                      </p:cBhvr>
                                      <p:to>
                                        <p:strVal val="visible"/>
                                      </p:to>
                                    </p:set>
                                    <p:animEffect transition="in" filter="diamond(in)">
                                      <p:cBhvr>
                                        <p:cTn id="12" dur="1000"/>
                                        <p:tgtEl>
                                          <p:spTgt spid="171013"/>
                                        </p:tgtEl>
                                      </p:cBhvr>
                                    </p:animEffect>
                                  </p:childTnLst>
                                </p:cTn>
                              </p:par>
                            </p:childTnLst>
                          </p:cTn>
                        </p:par>
                        <p:par>
                          <p:cTn id="13" fill="hold">
                            <p:stCondLst>
                              <p:cond delay="1500"/>
                            </p:stCondLst>
                            <p:childTnLst>
                              <p:par>
                                <p:cTn id="14" presetID="8"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autoUpdateAnimBg="0"/>
      <p:bldP spid="171013" grpId="0" autoUpdateAnimBg="0"/>
      <p:bldP spid="6"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88640"/>
            <a:ext cx="8997950"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例</a:t>
            </a:r>
            <a:r>
              <a:rPr lang="en-US" altLang="zh-CN" sz="2000" dirty="0" smtClean="0">
                <a:latin typeface="黑体" pitchFamily="49" charset="-122"/>
                <a:ea typeface="黑体" pitchFamily="49" charset="-122"/>
              </a:rPr>
              <a:t>4-8】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4-7】</a:t>
            </a:r>
            <a:r>
              <a:rPr lang="zh-CN" altLang="en-US" sz="2000" dirty="0">
                <a:latin typeface="黑体" pitchFamily="49" charset="-122"/>
                <a:ea typeface="黑体" pitchFamily="49" charset="-122"/>
              </a:rPr>
              <a:t>所建立的“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文档的最后下面的数据，且按下面的要求，将所给的数据进行排列对齐。</a:t>
            </a:r>
          </a:p>
          <a:p>
            <a:pPr eaLnBrk="1" hangingPunct="1"/>
            <a:r>
              <a:rPr lang="zh-CN" altLang="en-US" sz="2000" dirty="0">
                <a:latin typeface="黑体" pitchFamily="49" charset="-122"/>
                <a:ea typeface="黑体" pitchFamily="49" charset="-122"/>
              </a:rPr>
              <a:t>要求如下：时间左对齐，上网用户和手机上网右对齐。</a:t>
            </a:r>
          </a:p>
          <a:p>
            <a:pPr eaLnBrk="1" hangingPunct="1"/>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文档开始***</a:t>
            </a:r>
          </a:p>
          <a:p>
            <a:pPr eaLnBrk="1" hangingPunct="1"/>
            <a:r>
              <a:rPr lang="en-US" altLang="zh-CN" sz="2000" dirty="0" smtClean="0">
                <a:latin typeface="黑体" pitchFamily="49" charset="-122"/>
                <a:ea typeface="黑体" pitchFamily="49" charset="-122"/>
              </a:rPr>
              <a:t>    </a:t>
            </a:r>
            <a:r>
              <a:rPr lang="en-US" altLang="zh-CN" dirty="0" smtClean="0">
                <a:latin typeface="黑体" pitchFamily="49" charset="-122"/>
                <a:ea typeface="黑体" pitchFamily="49" charset="-122"/>
              </a:rPr>
              <a:t>Internet</a:t>
            </a:r>
            <a:r>
              <a:rPr lang="zh-CN" altLang="en-US" dirty="0">
                <a:latin typeface="黑体" pitchFamily="49" charset="-122"/>
                <a:ea typeface="黑体" pitchFamily="49" charset="-122"/>
              </a:rPr>
              <a:t>（因特网）在中国的发展</a:t>
            </a:r>
          </a:p>
          <a:p>
            <a:pPr eaLnBrk="1" hangingPunct="1"/>
            <a:r>
              <a:rPr lang="zh-CN" altLang="en-US" dirty="0" smtClean="0">
                <a:latin typeface="黑体" pitchFamily="49" charset="-122"/>
                <a:ea typeface="黑体" pitchFamily="49" charset="-122"/>
              </a:rPr>
              <a:t>    时间</a:t>
            </a: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上网用户</a:t>
            </a: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手机    上网时间</a:t>
            </a:r>
            <a:r>
              <a:rPr lang="en-US" altLang="zh-CN" dirty="0" smtClean="0">
                <a:latin typeface="黑体" pitchFamily="49" charset="-122"/>
                <a:ea typeface="黑体" pitchFamily="49" charset="-122"/>
              </a:rPr>
              <a:t>	</a:t>
            </a:r>
            <a:r>
              <a:rPr lang="zh-CN" altLang="en-US" dirty="0" smtClean="0">
                <a:latin typeface="黑体" pitchFamily="49" charset="-122"/>
                <a:ea typeface="黑体" pitchFamily="49" charset="-122"/>
              </a:rPr>
              <a:t>上网用户  手机</a:t>
            </a:r>
            <a:r>
              <a:rPr lang="zh-CN" altLang="en-US" dirty="0">
                <a:latin typeface="黑体" pitchFamily="49" charset="-122"/>
                <a:ea typeface="黑体" pitchFamily="49" charset="-122"/>
              </a:rPr>
              <a:t>上网</a:t>
            </a:r>
          </a:p>
          <a:p>
            <a:pPr eaLnBrk="1" hangingPunct="1"/>
            <a:r>
              <a:rPr lang="en-US" altLang="zh-CN" dirty="0">
                <a:latin typeface="黑体" pitchFamily="49" charset="-122"/>
                <a:ea typeface="黑体" pitchFamily="49" charset="-122"/>
              </a:rPr>
              <a:t>2004</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zh-CN" altLang="en-US" dirty="0">
                <a:latin typeface="黑体" pitchFamily="49" charset="-122"/>
                <a:ea typeface="黑体" pitchFamily="49" charset="-122"/>
              </a:rPr>
              <a:t>	</a:t>
            </a:r>
            <a:r>
              <a:rPr lang="en-US" altLang="zh-CN" dirty="0">
                <a:latin typeface="黑体" pitchFamily="49" charset="-122"/>
                <a:ea typeface="黑体" pitchFamily="49" charset="-122"/>
              </a:rPr>
              <a:t>9400		</a:t>
            </a:r>
            <a:r>
              <a:rPr lang="en-US" altLang="zh-CN" dirty="0" smtClean="0">
                <a:latin typeface="黑体" pitchFamily="49" charset="-122"/>
                <a:ea typeface="黑体" pitchFamily="49" charset="-122"/>
              </a:rPr>
              <a:t>4200</a:t>
            </a:r>
            <a:r>
              <a:rPr lang="en-US" altLang="zh-CN" dirty="0">
                <a:latin typeface="黑体" pitchFamily="49" charset="-122"/>
                <a:ea typeface="黑体" pitchFamily="49" charset="-122"/>
              </a:rPr>
              <a:t>	2008</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en-US" altLang="zh-CN" dirty="0" smtClean="0">
                <a:latin typeface="黑体" pitchFamily="49" charset="-122"/>
                <a:ea typeface="黑体" pitchFamily="49" charset="-122"/>
              </a:rPr>
              <a:t>	22100	7300</a:t>
            </a:r>
            <a:endParaRPr lang="en-US" altLang="zh-CN" dirty="0">
              <a:latin typeface="黑体" pitchFamily="49" charset="-122"/>
              <a:ea typeface="黑体" pitchFamily="49" charset="-122"/>
            </a:endParaRPr>
          </a:p>
          <a:p>
            <a:pPr eaLnBrk="1" hangingPunct="1"/>
            <a:r>
              <a:rPr lang="en-US" altLang="zh-CN" dirty="0">
                <a:latin typeface="黑体" pitchFamily="49" charset="-122"/>
                <a:ea typeface="黑体" pitchFamily="49" charset="-122"/>
              </a:rPr>
              <a:t>2005</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zh-CN" altLang="en-US" dirty="0">
                <a:latin typeface="黑体" pitchFamily="49" charset="-122"/>
                <a:ea typeface="黑体" pitchFamily="49" charset="-122"/>
              </a:rPr>
              <a:t>	</a:t>
            </a:r>
            <a:r>
              <a:rPr lang="en-US" altLang="zh-CN" dirty="0">
                <a:latin typeface="黑体" pitchFamily="49" charset="-122"/>
                <a:ea typeface="黑体" pitchFamily="49" charset="-122"/>
              </a:rPr>
              <a:t>11100		</a:t>
            </a:r>
            <a:r>
              <a:rPr lang="en-US" altLang="zh-CN" dirty="0" smtClean="0">
                <a:latin typeface="黑体" pitchFamily="49" charset="-122"/>
                <a:ea typeface="黑体" pitchFamily="49" charset="-122"/>
              </a:rPr>
              <a:t>9000</a:t>
            </a:r>
            <a:r>
              <a:rPr lang="en-US" altLang="zh-CN" dirty="0">
                <a:latin typeface="黑体" pitchFamily="49" charset="-122"/>
                <a:ea typeface="黑体" pitchFamily="49" charset="-122"/>
              </a:rPr>
              <a:t>	2009</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en-US" altLang="zh-CN" dirty="0" smtClean="0">
                <a:latin typeface="黑体" pitchFamily="49" charset="-122"/>
                <a:ea typeface="黑体" pitchFamily="49" charset="-122"/>
              </a:rPr>
              <a:t>	33600	15500</a:t>
            </a:r>
            <a:endParaRPr lang="en-US" altLang="zh-CN" dirty="0">
              <a:latin typeface="黑体" pitchFamily="49" charset="-122"/>
              <a:ea typeface="黑体" pitchFamily="49" charset="-122"/>
            </a:endParaRPr>
          </a:p>
          <a:p>
            <a:pPr eaLnBrk="1" hangingPunct="1"/>
            <a:r>
              <a:rPr lang="en-US" altLang="zh-CN" dirty="0">
                <a:latin typeface="黑体" pitchFamily="49" charset="-122"/>
                <a:ea typeface="黑体" pitchFamily="49" charset="-122"/>
              </a:rPr>
              <a:t>2006</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zh-CN" altLang="en-US" dirty="0">
                <a:latin typeface="黑体" pitchFamily="49" charset="-122"/>
                <a:ea typeface="黑体" pitchFamily="49" charset="-122"/>
              </a:rPr>
              <a:t>	</a:t>
            </a:r>
            <a:r>
              <a:rPr lang="en-US" altLang="zh-CN" dirty="0">
                <a:latin typeface="黑体" pitchFamily="49" charset="-122"/>
                <a:ea typeface="黑体" pitchFamily="49" charset="-122"/>
              </a:rPr>
              <a:t>13700		</a:t>
            </a:r>
            <a:r>
              <a:rPr lang="en-US" altLang="zh-CN" dirty="0" smtClean="0">
                <a:latin typeface="黑体" pitchFamily="49" charset="-122"/>
                <a:ea typeface="黑体" pitchFamily="49" charset="-122"/>
              </a:rPr>
              <a:t>1700</a:t>
            </a:r>
            <a:r>
              <a:rPr lang="en-US" altLang="zh-CN" dirty="0">
                <a:latin typeface="黑体" pitchFamily="49" charset="-122"/>
                <a:ea typeface="黑体" pitchFamily="49" charset="-122"/>
              </a:rPr>
              <a:t>	2010</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en-US" altLang="zh-CN" dirty="0" smtClean="0">
                <a:latin typeface="黑体" pitchFamily="49" charset="-122"/>
                <a:ea typeface="黑体" pitchFamily="49" charset="-122"/>
              </a:rPr>
              <a:t>	45700	30300</a:t>
            </a:r>
            <a:endParaRPr lang="en-US" altLang="zh-CN" dirty="0">
              <a:latin typeface="黑体" pitchFamily="49" charset="-122"/>
              <a:ea typeface="黑体" pitchFamily="49" charset="-122"/>
            </a:endParaRPr>
          </a:p>
          <a:p>
            <a:pPr eaLnBrk="1" hangingPunct="1"/>
            <a:r>
              <a:rPr lang="en-US" altLang="zh-CN" dirty="0">
                <a:latin typeface="黑体" pitchFamily="49" charset="-122"/>
                <a:ea typeface="黑体" pitchFamily="49" charset="-122"/>
              </a:rPr>
              <a:t>2007</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zh-CN" altLang="en-US" dirty="0">
                <a:latin typeface="黑体" pitchFamily="49" charset="-122"/>
                <a:ea typeface="黑体" pitchFamily="49" charset="-122"/>
              </a:rPr>
              <a:t>	</a:t>
            </a:r>
            <a:r>
              <a:rPr lang="en-US" altLang="zh-CN" dirty="0">
                <a:latin typeface="黑体" pitchFamily="49" charset="-122"/>
                <a:ea typeface="黑体" pitchFamily="49" charset="-122"/>
              </a:rPr>
              <a:t>16200		</a:t>
            </a:r>
            <a:r>
              <a:rPr lang="en-US" altLang="zh-CN" dirty="0" smtClean="0">
                <a:latin typeface="黑体" pitchFamily="49" charset="-122"/>
                <a:ea typeface="黑体" pitchFamily="49" charset="-122"/>
              </a:rPr>
              <a:t>4430</a:t>
            </a:r>
            <a:r>
              <a:rPr lang="en-US" altLang="zh-CN" dirty="0">
                <a:latin typeface="黑体" pitchFamily="49" charset="-122"/>
                <a:ea typeface="黑体" pitchFamily="49" charset="-122"/>
              </a:rPr>
              <a:t>	2011</a:t>
            </a:r>
            <a:r>
              <a:rPr lang="zh-CN" altLang="en-US" dirty="0">
                <a:latin typeface="黑体" pitchFamily="49" charset="-122"/>
                <a:ea typeface="黑体" pitchFamily="49" charset="-122"/>
              </a:rPr>
              <a:t>年</a:t>
            </a:r>
            <a:r>
              <a:rPr lang="en-US" altLang="zh-CN" dirty="0">
                <a:latin typeface="黑体" pitchFamily="49" charset="-122"/>
                <a:ea typeface="黑体" pitchFamily="49" charset="-122"/>
              </a:rPr>
              <a:t>2</a:t>
            </a:r>
            <a:r>
              <a:rPr lang="zh-CN" altLang="en-US" dirty="0" smtClean="0">
                <a:latin typeface="黑体" pitchFamily="49" charset="-122"/>
                <a:ea typeface="黑体" pitchFamily="49" charset="-122"/>
              </a:rPr>
              <a:t>月</a:t>
            </a:r>
            <a:r>
              <a:rPr lang="en-US" altLang="zh-CN" dirty="0" smtClean="0">
                <a:latin typeface="黑体" pitchFamily="49" charset="-122"/>
                <a:ea typeface="黑体" pitchFamily="49" charset="-122"/>
              </a:rPr>
              <a:t>	51300	33000</a:t>
            </a:r>
            <a:endParaRPr lang="en-US" altLang="zh-CN" dirty="0">
              <a:latin typeface="黑体" pitchFamily="49" charset="-122"/>
              <a:ea typeface="黑体" pitchFamily="49" charset="-122"/>
            </a:endParaRPr>
          </a:p>
          <a:p>
            <a:pPr eaLnBrk="1" hangingPunct="1"/>
            <a:r>
              <a:rPr lang="zh-CN" altLang="en-US" dirty="0">
                <a:latin typeface="黑体" pitchFamily="49" charset="-122"/>
                <a:ea typeface="黑体" pitchFamily="49" charset="-122"/>
              </a:rPr>
              <a:t>单位（万人）  单位（万台）</a:t>
            </a:r>
          </a:p>
          <a:p>
            <a:pPr eaLnBrk="1" hangingPunct="1"/>
            <a:r>
              <a:rPr lang="zh-CN" altLang="en-US" sz="2000" dirty="0">
                <a:latin typeface="黑体" pitchFamily="49" charset="-122"/>
                <a:ea typeface="黑体" pitchFamily="49" charset="-122"/>
              </a:rPr>
              <a:t>***文档结束***</a:t>
            </a:r>
          </a:p>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同一行应用不同的对齐方式的操作</a:t>
            </a:r>
            <a:r>
              <a:rPr lang="zh-CN" altLang="en-US" sz="2000" dirty="0" smtClean="0">
                <a:latin typeface="黑体" pitchFamily="49" charset="-122"/>
                <a:ea typeface="黑体" pitchFamily="49" charset="-122"/>
              </a:rPr>
              <a:t>方法略：</a:t>
            </a:r>
            <a:endParaRPr lang="en-US" altLang="zh-CN" sz="2000" dirty="0" smtClean="0">
              <a:latin typeface="黑体" pitchFamily="49" charset="-122"/>
              <a:ea typeface="黑体" pitchFamily="49" charset="-122"/>
            </a:endParaRPr>
          </a:p>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4-9】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4-8】</a:t>
            </a:r>
            <a:r>
              <a:rPr lang="zh-CN" altLang="en-US" sz="2000" dirty="0">
                <a:latin typeface="黑体" pitchFamily="49" charset="-122"/>
                <a:ea typeface="黑体" pitchFamily="49" charset="-122"/>
              </a:rPr>
              <a:t>所建立的“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中，将第二至最后一个自然段，首行缩进</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个字符；第二段段前距离</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行，最后一个自然段段后距离</a:t>
            </a:r>
            <a:r>
              <a:rPr lang="en-US" altLang="zh-CN" sz="2000" dirty="0">
                <a:latin typeface="黑体" pitchFamily="49" charset="-122"/>
                <a:ea typeface="黑体" pitchFamily="49" charset="-122"/>
              </a:rPr>
              <a:t>0.5</a:t>
            </a:r>
            <a:r>
              <a:rPr lang="zh-CN" altLang="en-US" sz="2000" dirty="0">
                <a:latin typeface="黑体" pitchFamily="49" charset="-122"/>
                <a:ea typeface="黑体" pitchFamily="49" charset="-122"/>
              </a:rPr>
              <a:t>行。</a:t>
            </a:r>
          </a:p>
          <a:p>
            <a:pPr eaLnBrk="1" hangingPunct="1"/>
            <a:r>
              <a:rPr lang="zh-CN" altLang="en-US" sz="2000" dirty="0" smtClean="0">
                <a:latin typeface="黑体" pitchFamily="49" charset="-122"/>
                <a:ea typeface="黑体" pitchFamily="49" charset="-122"/>
              </a:rPr>
              <a:t>    完成</a:t>
            </a:r>
            <a:r>
              <a:rPr lang="zh-CN" altLang="en-US" sz="2000" dirty="0">
                <a:latin typeface="黑体" pitchFamily="49" charset="-122"/>
                <a:ea typeface="黑体" pitchFamily="49" charset="-122"/>
              </a:rPr>
              <a:t>上面设置的操作</a:t>
            </a:r>
            <a:r>
              <a:rPr lang="zh-CN" altLang="en-US" sz="2000" dirty="0" smtClean="0">
                <a:latin typeface="黑体" pitchFamily="49" charset="-122"/>
                <a:ea typeface="黑体" pitchFamily="49" charset="-122"/>
              </a:rPr>
              <a:t>步骤略。</a:t>
            </a:r>
            <a:endParaRPr lang="zh-CN" altLang="en-US" sz="2000" dirty="0">
              <a:latin typeface="黑体" pitchFamily="49" charset="-122"/>
              <a:ea typeface="黑体" pitchFamily="49" charset="-122"/>
            </a:endParaRPr>
          </a:p>
          <a:p>
            <a:pPr eaLnBrk="1" hangingPunct="1"/>
            <a:endParaRPr lang="zh-CN" altLang="en-US" sz="2000" dirty="0">
              <a:latin typeface="黑体" pitchFamily="49" charset="-122"/>
              <a:ea typeface="黑体" pitchFamily="49" charset="-122"/>
            </a:endParaRPr>
          </a:p>
        </p:txBody>
      </p:sp>
      <p:sp>
        <p:nvSpPr>
          <p:cNvPr id="5" name="Rectangle 5"/>
          <p:cNvSpPr>
            <a:spLocks noChangeArrowheads="1"/>
          </p:cNvSpPr>
          <p:nvPr/>
        </p:nvSpPr>
        <p:spPr bwMode="auto">
          <a:xfrm>
            <a:off x="107950" y="5805264"/>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要使文档中某些字符或段落的格式与该文档中其他字符和段落的格式相同，可以使用“格式刷”</a:t>
            </a:r>
            <a:r>
              <a:rPr lang="zh-CN" altLang="en-US" sz="2100" dirty="0" smtClean="0">
                <a:latin typeface="黑体" pitchFamily="49" charset="-122"/>
                <a:ea typeface="黑体" pitchFamily="49" charset="-122"/>
              </a:rPr>
              <a:t>按钮      。</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107950" y="5270251"/>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．使用“格式刷”复制字符和段落格式</a:t>
            </a:r>
          </a:p>
        </p:txBody>
      </p:sp>
      <p:pic>
        <p:nvPicPr>
          <p:cNvPr id="7" name="图片 6"/>
          <p:cNvPicPr/>
          <p:nvPr/>
        </p:nvPicPr>
        <p:blipFill>
          <a:blip r:embed="rId2"/>
          <a:stretch>
            <a:fillRect/>
          </a:stretch>
        </p:blipFill>
        <p:spPr>
          <a:xfrm>
            <a:off x="4353560" y="6300065"/>
            <a:ext cx="506730" cy="179705"/>
          </a:xfrm>
          <a:prstGeom prst="rect">
            <a:avLst/>
          </a:prstGeom>
        </p:spPr>
      </p:pic>
    </p:spTree>
    <p:extLst>
      <p:ext uri="{BB962C8B-B14F-4D97-AF65-F5344CB8AC3E}">
        <p14:creationId xmlns:p14="http://schemas.microsoft.com/office/powerpoint/2010/main" val="419837501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07950" y="654410"/>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分</a:t>
            </a:r>
            <a:r>
              <a:rPr lang="zh-CN" altLang="en-US" sz="2100" dirty="0">
                <a:latin typeface="黑体" pitchFamily="49" charset="-122"/>
                <a:ea typeface="黑体" pitchFamily="49" charset="-122"/>
              </a:rPr>
              <a:t>栏类似于有些报纸、杂志等的排版方式，使文本从一栏的底端连接到下一栏的顶端，从而使文档容易阅读，版面更美观</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4-10】 </a:t>
            </a:r>
            <a:r>
              <a:rPr lang="zh-CN" altLang="en-US" sz="2100" dirty="0">
                <a:latin typeface="黑体" pitchFamily="49" charset="-122"/>
                <a:ea typeface="黑体" pitchFamily="49" charset="-122"/>
              </a:rPr>
              <a:t>对</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4-9】</a:t>
            </a:r>
            <a:r>
              <a:rPr lang="zh-CN" altLang="en-US" sz="2100" dirty="0">
                <a:latin typeface="黑体" pitchFamily="49" charset="-122"/>
                <a:ea typeface="黑体" pitchFamily="49" charset="-122"/>
              </a:rPr>
              <a:t>所建立的“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文档的第三、四自然段分等宽的二栏，两栏之间有分隔竖线。</a:t>
            </a:r>
          </a:p>
          <a:p>
            <a:pPr eaLnBrk="1" hangingPunct="1"/>
            <a:r>
              <a:rPr lang="zh-CN" altLang="en-US" sz="2100" dirty="0" smtClean="0">
                <a:latin typeface="黑体" pitchFamily="49" charset="-122"/>
                <a:ea typeface="黑体" pitchFamily="49" charset="-122"/>
              </a:rPr>
              <a:t>    操作方法略：</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一般</a:t>
            </a:r>
            <a:r>
              <a:rPr lang="zh-CN" altLang="en-US" sz="2100" dirty="0">
                <a:latin typeface="黑体" pitchFamily="49" charset="-122"/>
                <a:ea typeface="黑体" pitchFamily="49" charset="-122"/>
              </a:rPr>
              <a:t>地，多栏版式的最后一栏可能为空或者是一个不满的栏，为了分栏的美观，应该建立长度相等的栏。这时，如果要进行调整，方法如下：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）将插入点设置在要对齐的栏的末尾。</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）单击“页面布局”选项卡上“页面设置”组中的“分隔符”按钮，选择“分节符”项下的“连续”选项</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107950"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．分</a:t>
            </a:r>
            <a:r>
              <a:rPr lang="zh-CN" altLang="en-US" sz="2200" dirty="0" smtClean="0">
                <a:latin typeface="Arial" pitchFamily="34" charset="0"/>
                <a:ea typeface="黑体" pitchFamily="49" charset="-122"/>
              </a:rPr>
              <a:t>栏</a:t>
            </a:r>
            <a:endParaRPr lang="zh-CN" altLang="en-US" sz="2200" dirty="0">
              <a:latin typeface="Arial" pitchFamily="34" charset="0"/>
              <a:ea typeface="黑体" pitchFamily="49" charset="-122"/>
            </a:endParaRPr>
          </a:p>
        </p:txBody>
      </p:sp>
      <p:sp>
        <p:nvSpPr>
          <p:cNvPr id="7" name="Rectangle 5"/>
          <p:cNvSpPr>
            <a:spLocks noChangeArrowheads="1"/>
          </p:cNvSpPr>
          <p:nvPr/>
        </p:nvSpPr>
        <p:spPr bwMode="auto">
          <a:xfrm>
            <a:off x="107950" y="4513126"/>
            <a:ext cx="8997950" cy="70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在</a:t>
            </a:r>
            <a:r>
              <a:rPr lang="zh-CN" altLang="en-US" sz="2100" dirty="0">
                <a:latin typeface="黑体" pitchFamily="49" charset="-122"/>
                <a:ea typeface="黑体" pitchFamily="49" charset="-122"/>
              </a:rPr>
              <a:t>报纸杂志上，经常会看到首字下沉的情况，即文章开头的第一个字或字母被放大数倍并占据</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行或</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行（最大</a:t>
            </a:r>
            <a:r>
              <a:rPr lang="en-US" altLang="zh-CN" sz="2100" dirty="0">
                <a:latin typeface="黑体" pitchFamily="49" charset="-122"/>
                <a:ea typeface="黑体" pitchFamily="49" charset="-122"/>
              </a:rPr>
              <a:t>10</a:t>
            </a:r>
            <a:r>
              <a:rPr lang="zh-CN" altLang="en-US" sz="2100" dirty="0">
                <a:latin typeface="黑体" pitchFamily="49" charset="-122"/>
                <a:ea typeface="黑体" pitchFamily="49" charset="-122"/>
              </a:rPr>
              <a:t>行），以利阅读</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8" name="Rectangle 8"/>
          <p:cNvSpPr>
            <a:spLocks noChangeArrowheads="1"/>
          </p:cNvSpPr>
          <p:nvPr/>
        </p:nvSpPr>
        <p:spPr bwMode="auto">
          <a:xfrm>
            <a:off x="107950" y="3975348"/>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6</a:t>
            </a:r>
            <a:r>
              <a:rPr lang="zh-CN" altLang="en-US" sz="2200" dirty="0">
                <a:latin typeface="Arial" pitchFamily="34" charset="0"/>
                <a:ea typeface="黑体" pitchFamily="49" charset="-122"/>
              </a:rPr>
              <a:t>．首字下沉</a:t>
            </a:r>
          </a:p>
          <a:p>
            <a:pPr eaLnBrk="1" hangingPunct="1"/>
            <a:endParaRPr lang="zh-CN" altLang="en-US" sz="2200" dirty="0">
              <a:latin typeface="Arial" pitchFamily="34" charset="0"/>
              <a:ea typeface="黑体" pitchFamily="49" charset="-122"/>
            </a:endParaRPr>
          </a:p>
        </p:txBody>
      </p:sp>
      <p:sp>
        <p:nvSpPr>
          <p:cNvPr id="9" name="Rectangle 5"/>
          <p:cNvSpPr>
            <a:spLocks noChangeArrowheads="1"/>
          </p:cNvSpPr>
          <p:nvPr/>
        </p:nvSpPr>
        <p:spPr bwMode="auto">
          <a:xfrm>
            <a:off x="107950" y="5301208"/>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4-11】 </a:t>
            </a:r>
            <a:r>
              <a:rPr lang="zh-CN" altLang="en-US" sz="2100" dirty="0">
                <a:latin typeface="黑体" pitchFamily="49" charset="-122"/>
                <a:ea typeface="黑体" pitchFamily="49" charset="-122"/>
              </a:rPr>
              <a:t>将“</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文档中的第五自然段设置成首字下沉，字体为“华文彩云”，下沉二行，其它选项默认。</a:t>
            </a:r>
          </a:p>
          <a:p>
            <a:pPr eaLnBrk="1" hangingPunct="1"/>
            <a:r>
              <a:rPr lang="zh-CN" altLang="en-US" sz="2100" dirty="0" smtClean="0">
                <a:latin typeface="黑体" pitchFamily="49" charset="-122"/>
                <a:ea typeface="黑体" pitchFamily="49" charset="-122"/>
              </a:rPr>
              <a:t>    操作方法略。</a:t>
            </a:r>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132719926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1000"/>
                                        <p:tgtEl>
                                          <p:spTgt spid="7"/>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P spid="9"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7950" y="116632"/>
            <a:ext cx="4846798"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7</a:t>
            </a:r>
            <a:r>
              <a:rPr lang="zh-CN" altLang="en-US" sz="2200" dirty="0">
                <a:latin typeface="Arial" pitchFamily="34" charset="0"/>
                <a:ea typeface="黑体" pitchFamily="49" charset="-122"/>
              </a:rPr>
              <a:t>．增加边框和底纹</a:t>
            </a:r>
          </a:p>
        </p:txBody>
      </p:sp>
      <p:sp>
        <p:nvSpPr>
          <p:cNvPr id="4" name="Rectangle 5"/>
          <p:cNvSpPr>
            <a:spLocks noChangeArrowheads="1"/>
          </p:cNvSpPr>
          <p:nvPr/>
        </p:nvSpPr>
        <p:spPr bwMode="auto">
          <a:xfrm>
            <a:off x="107950" y="692696"/>
            <a:ext cx="899795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为</a:t>
            </a:r>
            <a:r>
              <a:rPr lang="zh-CN" altLang="en-US" sz="2000" dirty="0">
                <a:latin typeface="黑体" pitchFamily="49" charset="-122"/>
                <a:ea typeface="黑体" pitchFamily="49" charset="-122"/>
              </a:rPr>
              <a:t>突出版面的效果，</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可以为文本、段落或页面添加边框、底纹</a:t>
            </a:r>
            <a:r>
              <a:rPr lang="zh-CN" altLang="en-US" sz="2000" dirty="0" smtClean="0">
                <a:latin typeface="黑体" pitchFamily="49" charset="-122"/>
                <a:ea typeface="黑体" pitchFamily="49" charset="-122"/>
              </a:rPr>
              <a:t>。单击</a:t>
            </a:r>
            <a:r>
              <a:rPr lang="zh-CN" altLang="en-US" sz="2000" dirty="0">
                <a:latin typeface="黑体" pitchFamily="49" charset="-122"/>
                <a:ea typeface="黑体" pitchFamily="49" charset="-122"/>
              </a:rPr>
              <a:t>“开始”选项卡上“段落”组中的“边框和底纹”按钮 ，在弹出的列表中执行“边框和底纹”</a:t>
            </a:r>
            <a:r>
              <a:rPr lang="zh-CN" altLang="en-US" sz="2000" dirty="0" smtClean="0">
                <a:latin typeface="黑体" pitchFamily="49" charset="-122"/>
                <a:ea typeface="黑体" pitchFamily="49" charset="-122"/>
              </a:rPr>
              <a:t>命令，如</a:t>
            </a:r>
            <a:r>
              <a:rPr lang="zh-CN" altLang="en-US" sz="2000" dirty="0">
                <a:latin typeface="黑体" pitchFamily="49" charset="-122"/>
                <a:ea typeface="黑体" pitchFamily="49" charset="-122"/>
              </a:rPr>
              <a:t>图</a:t>
            </a:r>
            <a:r>
              <a:rPr lang="en-US" altLang="zh-CN" sz="2000" dirty="0">
                <a:latin typeface="黑体" pitchFamily="49" charset="-122"/>
                <a:ea typeface="黑体" pitchFamily="49" charset="-122"/>
              </a:rPr>
              <a:t>4-67</a:t>
            </a:r>
            <a:r>
              <a:rPr lang="zh-CN" altLang="en-US" sz="2000" dirty="0">
                <a:latin typeface="黑体" pitchFamily="49" charset="-122"/>
                <a:ea typeface="黑体" pitchFamily="49" charset="-122"/>
              </a:rPr>
              <a:t>所</a:t>
            </a:r>
            <a:r>
              <a:rPr lang="zh-CN" altLang="en-US" sz="2000" dirty="0" smtClean="0">
                <a:latin typeface="黑体" pitchFamily="49" charset="-122"/>
                <a:ea typeface="黑体" pitchFamily="49" charset="-122"/>
              </a:rPr>
              <a:t>示（</a:t>
            </a:r>
            <a:r>
              <a:rPr lang="zh-CN" altLang="en-US" sz="2000" dirty="0">
                <a:latin typeface="黑体" pitchFamily="49" charset="-122"/>
                <a:ea typeface="黑体" pitchFamily="49" charset="-122"/>
              </a:rPr>
              <a:t>系统默认为“边框”选项卡）</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en-US" altLang="zh-CN" sz="2000" dirty="0">
                <a:latin typeface="黑体" pitchFamily="49" charset="-122"/>
                <a:ea typeface="黑体" pitchFamily="49" charset="-122"/>
              </a:rPr>
              <a:t> </a:t>
            </a:r>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4-12】 </a:t>
            </a:r>
            <a:r>
              <a:rPr lang="zh-CN" altLang="en-US" sz="2000" dirty="0">
                <a:latin typeface="黑体" pitchFamily="49" charset="-122"/>
                <a:ea typeface="黑体" pitchFamily="49" charset="-122"/>
              </a:rPr>
              <a:t>如图</a:t>
            </a:r>
            <a:r>
              <a:rPr lang="en-US" altLang="zh-CN" sz="2000" dirty="0">
                <a:latin typeface="黑体" pitchFamily="49" charset="-122"/>
                <a:ea typeface="黑体" pitchFamily="49" charset="-122"/>
              </a:rPr>
              <a:t>4-68</a:t>
            </a:r>
            <a:r>
              <a:rPr lang="zh-CN" altLang="en-US" sz="2000" dirty="0">
                <a:latin typeface="黑体" pitchFamily="49" charset="-122"/>
                <a:ea typeface="黑体" pitchFamily="49" charset="-122"/>
              </a:rPr>
              <a:t>所示，在“</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文档中，完成如下设置：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）将第六、十自然段中的文本添加一个黑色边框；第六自然段分别设置成填充色为“橄榄色，强调文字颜色</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，淡色</a:t>
            </a:r>
            <a:r>
              <a:rPr lang="en-US" altLang="zh-CN" sz="2000" dirty="0">
                <a:latin typeface="黑体" pitchFamily="49" charset="-122"/>
                <a:ea typeface="黑体" pitchFamily="49" charset="-122"/>
              </a:rPr>
              <a:t>40%”</a:t>
            </a:r>
            <a:r>
              <a:rPr lang="zh-CN" altLang="en-US" sz="2000" dirty="0">
                <a:latin typeface="黑体" pitchFamily="49" charset="-122"/>
                <a:ea typeface="黑体" pitchFamily="49" charset="-122"/>
              </a:rPr>
              <a:t>、图案样式为</a:t>
            </a:r>
            <a:r>
              <a:rPr lang="en-US" altLang="zh-CN" sz="2000" dirty="0">
                <a:latin typeface="黑体" pitchFamily="49" charset="-122"/>
                <a:ea typeface="黑体" pitchFamily="49" charset="-122"/>
              </a:rPr>
              <a:t>12.5%</a:t>
            </a:r>
            <a:r>
              <a:rPr lang="zh-CN" altLang="en-US" sz="2000" dirty="0">
                <a:latin typeface="黑体" pitchFamily="49" charset="-122"/>
                <a:ea typeface="黑体" pitchFamily="49" charset="-122"/>
              </a:rPr>
              <a:t>的底纹</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）将第十四自然段设置成填充色为“蓝色，强调文字颜色</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，淡色</a:t>
            </a:r>
            <a:r>
              <a:rPr lang="en-US" altLang="zh-CN" sz="2000" dirty="0">
                <a:latin typeface="黑体" pitchFamily="49" charset="-122"/>
                <a:ea typeface="黑体" pitchFamily="49" charset="-122"/>
              </a:rPr>
              <a:t>60%”</a:t>
            </a:r>
            <a:r>
              <a:rPr lang="zh-CN" altLang="en-US" sz="2000" dirty="0">
                <a:latin typeface="黑体" pitchFamily="49" charset="-122"/>
                <a:ea typeface="黑体" pitchFamily="49" charset="-122"/>
              </a:rPr>
              <a:t>、无图案样式的底纹</a:t>
            </a:r>
            <a:r>
              <a:rPr lang="zh-CN" altLang="en-US" sz="2000" dirty="0" smtClean="0">
                <a:latin typeface="黑体" pitchFamily="49" charset="-122"/>
                <a:ea typeface="黑体" pitchFamily="49" charset="-122"/>
              </a:rPr>
              <a:t>。  </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操作过程略。</a:t>
            </a:r>
            <a:endParaRPr lang="zh-CN" altLang="en-US" sz="2000" dirty="0">
              <a:latin typeface="黑体" pitchFamily="49" charset="-122"/>
              <a:ea typeface="黑体" pitchFamily="49" charset="-122"/>
            </a:endParaRPr>
          </a:p>
        </p:txBody>
      </p:sp>
      <p:sp>
        <p:nvSpPr>
          <p:cNvPr id="5" name="矩形 4"/>
          <p:cNvSpPr/>
          <p:nvPr/>
        </p:nvSpPr>
        <p:spPr>
          <a:xfrm>
            <a:off x="683568" y="6418202"/>
            <a:ext cx="2952328"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4-67  </a:t>
            </a:r>
            <a:r>
              <a:rPr lang="zh-CN" altLang="en-US" dirty="0">
                <a:solidFill>
                  <a:srgbClr val="FFFFFF"/>
                </a:solidFill>
                <a:latin typeface="黑体" pitchFamily="49" charset="-122"/>
                <a:ea typeface="黑体" pitchFamily="49" charset="-122"/>
              </a:rPr>
              <a:t>边框与底</a:t>
            </a:r>
            <a:r>
              <a:rPr lang="zh-CN" altLang="en-US" dirty="0" smtClean="0">
                <a:solidFill>
                  <a:srgbClr val="FFFFFF"/>
                </a:solidFill>
                <a:latin typeface="黑体" pitchFamily="49" charset="-122"/>
                <a:ea typeface="黑体" pitchFamily="49" charset="-122"/>
              </a:rPr>
              <a:t>纹对话框</a:t>
            </a:r>
            <a:endParaRPr lang="zh-CN" altLang="en-US" dirty="0">
              <a:solidFill>
                <a:srgbClr val="FFFFFF"/>
              </a:solidFill>
              <a:latin typeface="黑体" pitchFamily="49" charset="-122"/>
              <a:ea typeface="黑体" pitchFamily="49" charset="-122"/>
            </a:endParaRPr>
          </a:p>
        </p:txBody>
      </p:sp>
      <p:pic>
        <p:nvPicPr>
          <p:cNvPr id="6" name="图片 5"/>
          <p:cNvPicPr/>
          <p:nvPr/>
        </p:nvPicPr>
        <p:blipFill>
          <a:blip r:embed="rId2"/>
          <a:stretch>
            <a:fillRect/>
          </a:stretch>
        </p:blipFill>
        <p:spPr>
          <a:xfrm>
            <a:off x="683568" y="3806485"/>
            <a:ext cx="2952328" cy="2552661"/>
          </a:xfrm>
          <a:prstGeom prst="rect">
            <a:avLst/>
          </a:prstGeom>
        </p:spPr>
      </p:pic>
      <p:sp>
        <p:nvSpPr>
          <p:cNvPr id="7" name="矩形 6"/>
          <p:cNvSpPr/>
          <p:nvPr/>
        </p:nvSpPr>
        <p:spPr>
          <a:xfrm>
            <a:off x="4953679" y="6359146"/>
            <a:ext cx="2723823"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smtClean="0">
                <a:latin typeface="黑体" pitchFamily="49" charset="-122"/>
                <a:ea typeface="黑体" pitchFamily="49" charset="-122"/>
              </a:rPr>
              <a:t>4-68  </a:t>
            </a:r>
            <a:r>
              <a:rPr lang="zh-CN" altLang="zh-CN" dirty="0">
                <a:latin typeface="黑体" pitchFamily="49" charset="-122"/>
                <a:ea typeface="黑体" pitchFamily="49" charset="-122"/>
              </a:rPr>
              <a:t>边框与底纹示例</a:t>
            </a:r>
            <a:endParaRPr lang="zh-CN" altLang="en-US" dirty="0">
              <a:latin typeface="黑体" pitchFamily="49" charset="-122"/>
              <a:ea typeface="黑体" pitchFamily="49"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3437704"/>
            <a:ext cx="4625332" cy="2947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448121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20688"/>
            <a:ext cx="8997950"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在</a:t>
            </a:r>
            <a:r>
              <a:rPr lang="en-US" altLang="zh-CN" sz="2000" dirty="0" smtClean="0">
                <a:latin typeface="黑体" pitchFamily="49" charset="-122"/>
                <a:ea typeface="黑体" pitchFamily="49" charset="-122"/>
              </a:rPr>
              <a:t>Word</a:t>
            </a:r>
            <a:r>
              <a:rPr lang="zh-CN" altLang="en-US" sz="2000" dirty="0" smtClean="0">
                <a:latin typeface="黑体" pitchFamily="49" charset="-122"/>
                <a:ea typeface="黑体" pitchFamily="49" charset="-122"/>
              </a:rPr>
              <a:t>中，可以</a:t>
            </a:r>
            <a:r>
              <a:rPr lang="zh-CN" altLang="en-US" sz="2000" dirty="0">
                <a:latin typeface="黑体" pitchFamily="49" charset="-122"/>
                <a:ea typeface="黑体" pitchFamily="49" charset="-122"/>
              </a:rPr>
              <a:t>为一些分类阐述内容，添加一个项目符号或编号。在每一个项目中还可有更低的项目层次及文本内容</a:t>
            </a:r>
            <a:r>
              <a:rPr lang="zh-CN" altLang="en-US" sz="2000" dirty="0" smtClean="0">
                <a:latin typeface="黑体" pitchFamily="49" charset="-122"/>
                <a:ea typeface="黑体" pitchFamily="49" charset="-122"/>
              </a:rPr>
              <a:t>，层次</a:t>
            </a:r>
            <a:r>
              <a:rPr lang="zh-CN" altLang="en-US" sz="2000" dirty="0">
                <a:latin typeface="黑体" pitchFamily="49" charset="-122"/>
                <a:ea typeface="黑体" pitchFamily="49" charset="-122"/>
              </a:rPr>
              <a:t>分明。</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）自动创建项目符号和编号</a:t>
            </a:r>
          </a:p>
          <a:p>
            <a:pPr eaLnBrk="1" hangingPunct="1"/>
            <a:r>
              <a:rPr lang="zh-CN" altLang="en-US" sz="2000" dirty="0" smtClean="0">
                <a:latin typeface="黑体" pitchFamily="49" charset="-122"/>
                <a:ea typeface="黑体" pitchFamily="49" charset="-122"/>
              </a:rPr>
              <a:t>    当</a:t>
            </a:r>
            <a:r>
              <a:rPr lang="zh-CN" altLang="en-US" sz="2000" dirty="0">
                <a:latin typeface="黑体" pitchFamily="49" charset="-122"/>
                <a:ea typeface="黑体" pitchFamily="49" charset="-122"/>
              </a:rPr>
              <a:t>在段落的开始前输入如“</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、“①”、“一”、“</a:t>
            </a:r>
            <a:r>
              <a:rPr lang="en-US" altLang="zh-CN" sz="2000" dirty="0">
                <a:latin typeface="黑体" pitchFamily="49" charset="-122"/>
                <a:ea typeface="黑体" pitchFamily="49" charset="-122"/>
              </a:rPr>
              <a:t>a”</a:t>
            </a:r>
            <a:r>
              <a:rPr lang="zh-CN" altLang="en-US" sz="2000" dirty="0">
                <a:latin typeface="黑体" pitchFamily="49" charset="-122"/>
                <a:ea typeface="黑体" pitchFamily="49" charset="-122"/>
              </a:rPr>
              <a:t>等格式的起始编号时，然后键入文本，当按</a:t>
            </a:r>
            <a:r>
              <a:rPr lang="en-US" altLang="zh-CN" sz="2000" dirty="0">
                <a:latin typeface="黑体" pitchFamily="49" charset="-122"/>
                <a:ea typeface="黑体" pitchFamily="49" charset="-122"/>
              </a:rPr>
              <a:t>Enter</a:t>
            </a:r>
            <a:r>
              <a:rPr lang="zh-CN" altLang="en-US" sz="2000" dirty="0">
                <a:latin typeface="黑体" pitchFamily="49" charset="-122"/>
                <a:ea typeface="黑体" pitchFamily="49" charset="-122"/>
              </a:rPr>
              <a:t>键后，</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自动将该段转换为列表，同时将下一个编号加入下一段的开始。</a:t>
            </a:r>
          </a:p>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段落的开始前输入如“*”符号，后跟一个空格或制表符，然后输入文本。当按</a:t>
            </a:r>
            <a:r>
              <a:rPr lang="en-US" altLang="zh-CN" sz="2000" dirty="0">
                <a:latin typeface="黑体" pitchFamily="49" charset="-122"/>
                <a:ea typeface="黑体" pitchFamily="49" charset="-122"/>
              </a:rPr>
              <a:t>Enter</a:t>
            </a:r>
            <a:r>
              <a:rPr lang="zh-CN" altLang="en-US" sz="2000" dirty="0">
                <a:latin typeface="黑体" pitchFamily="49" charset="-122"/>
                <a:ea typeface="黑体" pitchFamily="49" charset="-122"/>
              </a:rPr>
              <a:t>键后，</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自动将该段转换为项目符号列表，“*”号转换为黑色的圆点“●”。</a:t>
            </a:r>
          </a:p>
          <a:p>
            <a:pPr eaLnBrk="1" hangingPunct="1"/>
            <a:r>
              <a:rPr lang="zh-CN" altLang="en-US" sz="2000" dirty="0" smtClean="0">
                <a:latin typeface="黑体" pitchFamily="49" charset="-122"/>
                <a:ea typeface="黑体" pitchFamily="49" charset="-122"/>
              </a:rPr>
              <a:t>    取消</a:t>
            </a:r>
            <a:r>
              <a:rPr lang="zh-CN" altLang="en-US" sz="2000" dirty="0">
                <a:latin typeface="黑体" pitchFamily="49" charset="-122"/>
                <a:ea typeface="黑体" pitchFamily="49" charset="-122"/>
              </a:rPr>
              <a:t>自动创建项目符号和编号功能</a:t>
            </a:r>
            <a:r>
              <a:rPr lang="zh-CN" altLang="en-US" sz="2000" dirty="0" smtClean="0">
                <a:latin typeface="黑体" pitchFamily="49" charset="-122"/>
                <a:ea typeface="黑体" pitchFamily="49" charset="-122"/>
              </a:rPr>
              <a:t>，可在“</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选项”</a:t>
            </a:r>
            <a:r>
              <a:rPr lang="zh-CN" altLang="en-US" sz="2000" dirty="0" smtClean="0">
                <a:latin typeface="黑体" pitchFamily="49" charset="-122"/>
                <a:ea typeface="黑体" pitchFamily="49" charset="-122"/>
              </a:rPr>
              <a:t>对话框中进行设置。</a:t>
            </a:r>
            <a:endParaRPr lang="en-US" altLang="zh-CN" sz="2000" dirty="0" smtClean="0">
              <a:latin typeface="黑体" pitchFamily="49" charset="-122"/>
              <a:ea typeface="黑体" pitchFamily="49" charset="-122"/>
            </a:endParaRPr>
          </a:p>
          <a:p>
            <a:pPr eaLnBrk="1" hangingPunct="1"/>
            <a:r>
              <a:rPr lang="en-US" altLang="zh-CN" sz="2000" dirty="0">
                <a:latin typeface="黑体" pitchFamily="49" charset="-122"/>
                <a:ea typeface="黑体" pitchFamily="49" charset="-122"/>
              </a:rPr>
              <a:t> </a:t>
            </a:r>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）添加编号或符号</a:t>
            </a:r>
          </a:p>
          <a:p>
            <a:pPr eaLnBrk="1" hangingPunct="1"/>
            <a:r>
              <a:rPr lang="zh-CN" altLang="en-US" sz="2000" dirty="0" smtClean="0">
                <a:latin typeface="黑体" pitchFamily="49" charset="-122"/>
                <a:ea typeface="黑体" pitchFamily="49" charset="-122"/>
              </a:rPr>
              <a:t>    对</a:t>
            </a:r>
            <a:r>
              <a:rPr lang="zh-CN" altLang="en-US" sz="2000" dirty="0">
                <a:latin typeface="黑体" pitchFamily="49" charset="-122"/>
                <a:ea typeface="黑体" pitchFamily="49" charset="-122"/>
              </a:rPr>
              <a:t>选定的文本段落，可以设置项目编号或符号。添加项目编号或符号的方法是：</a:t>
            </a:r>
          </a:p>
          <a:p>
            <a:pPr eaLnBrk="1" hangingPunct="1"/>
            <a:r>
              <a:rPr lang="en-US" altLang="zh-CN" sz="2000" dirty="0" smtClean="0">
                <a:latin typeface="黑体" pitchFamily="49" charset="-122"/>
                <a:ea typeface="黑体" pitchFamily="49" charset="-122"/>
              </a:rPr>
              <a:t>　　①</a:t>
            </a:r>
            <a:r>
              <a:rPr lang="zh-CN" altLang="en-US" sz="2000" dirty="0" smtClean="0">
                <a:latin typeface="黑体" pitchFamily="49" charset="-122"/>
                <a:ea typeface="黑体" pitchFamily="49" charset="-122"/>
              </a:rPr>
              <a:t>选定</a:t>
            </a:r>
            <a:r>
              <a:rPr lang="zh-CN" altLang="en-US" sz="2000" dirty="0">
                <a:latin typeface="黑体" pitchFamily="49" charset="-122"/>
                <a:ea typeface="黑体" pitchFamily="49" charset="-122"/>
              </a:rPr>
              <a:t>一个或几个自然段。</a:t>
            </a:r>
          </a:p>
          <a:p>
            <a:pPr eaLnBrk="1" hangingPunct="1"/>
            <a:r>
              <a:rPr lang="en-US" altLang="zh-CN" sz="2000" dirty="0" smtClean="0">
                <a:latin typeface="黑体" pitchFamily="49" charset="-122"/>
                <a:ea typeface="黑体" pitchFamily="49" charset="-122"/>
              </a:rPr>
              <a:t>　　②</a:t>
            </a:r>
            <a:r>
              <a:rPr lang="zh-CN" altLang="en-US" sz="2000" dirty="0" smtClean="0">
                <a:latin typeface="黑体" pitchFamily="49" charset="-122"/>
                <a:ea typeface="黑体" pitchFamily="49" charset="-122"/>
              </a:rPr>
              <a:t>单击</a:t>
            </a:r>
            <a:r>
              <a:rPr lang="zh-CN" altLang="en-US" sz="2000" dirty="0">
                <a:latin typeface="黑体" pitchFamily="49" charset="-122"/>
                <a:ea typeface="黑体" pitchFamily="49" charset="-122"/>
              </a:rPr>
              <a:t>“开始”选项卡上“段落”组中的“编号”按钮 或“项目符号”按钮 ，将自动出现编号“</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或符号“●”。</a:t>
            </a:r>
          </a:p>
          <a:p>
            <a:pPr eaLnBrk="1" hangingPunct="1"/>
            <a:r>
              <a:rPr lang="zh-CN" altLang="en-US" sz="2000" dirty="0" smtClean="0">
                <a:latin typeface="黑体" pitchFamily="49" charset="-122"/>
                <a:ea typeface="黑体" pitchFamily="49" charset="-122"/>
              </a:rPr>
              <a:t>　　如果</a:t>
            </a:r>
            <a:r>
              <a:rPr lang="zh-CN" altLang="en-US" sz="2000" dirty="0">
                <a:latin typeface="黑体" pitchFamily="49" charset="-122"/>
                <a:ea typeface="黑体" pitchFamily="49" charset="-122"/>
              </a:rPr>
              <a:t>出现的编号或符号样式不满意，可单击这两个按钮右侧的下拉按钮，在弹出的列表中选择一种编号或符号样式，也可执行“定义新编号格式”或“定义新项目符号”命令，在出现的编号或符号对话框中进行设置</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62455"/>
            <a:ext cx="5400154"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8</a:t>
            </a:r>
            <a:r>
              <a:rPr lang="zh-CN" altLang="en-US" sz="2200" dirty="0">
                <a:latin typeface="Arial" pitchFamily="34" charset="0"/>
                <a:ea typeface="黑体" pitchFamily="49" charset="-122"/>
              </a:rPr>
              <a:t>．项目符号与编号</a:t>
            </a:r>
          </a:p>
        </p:txBody>
      </p:sp>
    </p:spTree>
    <p:extLst>
      <p:ext uri="{BB962C8B-B14F-4D97-AF65-F5344CB8AC3E}">
        <p14:creationId xmlns:p14="http://schemas.microsoft.com/office/powerpoint/2010/main" val="352295500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6632"/>
            <a:ext cx="5256140"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）多级符号</a:t>
            </a:r>
          </a:p>
          <a:p>
            <a:pPr eaLnBrk="1" hangingPunct="1"/>
            <a:r>
              <a:rPr lang="zh-CN" altLang="en-US" sz="2000" dirty="0" smtClean="0">
                <a:latin typeface="黑体" pitchFamily="49" charset="-122"/>
                <a:ea typeface="黑体" pitchFamily="49" charset="-122"/>
              </a:rPr>
              <a:t>    多级</a:t>
            </a:r>
            <a:r>
              <a:rPr lang="zh-CN" altLang="en-US" sz="2000" dirty="0">
                <a:latin typeface="黑体" pitchFamily="49" charset="-122"/>
                <a:ea typeface="黑体" pitchFamily="49" charset="-122"/>
              </a:rPr>
              <a:t>符号可以清楚地表明各层次之间的关系。创建多级符号必可以通过“段落”组中的“多级列表”</a:t>
            </a:r>
            <a:r>
              <a:rPr lang="zh-CN" altLang="en-US" sz="2000" dirty="0" smtClean="0">
                <a:latin typeface="黑体" pitchFamily="49" charset="-122"/>
                <a:ea typeface="黑体" pitchFamily="49" charset="-122"/>
              </a:rPr>
              <a:t>按钮，</a:t>
            </a:r>
            <a:r>
              <a:rPr lang="zh-CN" altLang="en-US" sz="2000" dirty="0">
                <a:latin typeface="黑体" pitchFamily="49" charset="-122"/>
                <a:ea typeface="黑体" pitchFamily="49" charset="-122"/>
              </a:rPr>
              <a:t>以及“减少缩进量”</a:t>
            </a:r>
            <a:r>
              <a:rPr lang="zh-CN" altLang="en-US" sz="2000" dirty="0" smtClean="0">
                <a:latin typeface="黑体" pitchFamily="49" charset="-122"/>
                <a:ea typeface="黑体" pitchFamily="49" charset="-122"/>
              </a:rPr>
              <a:t>按钮和</a:t>
            </a:r>
            <a:r>
              <a:rPr lang="zh-CN" altLang="en-US" sz="2000" dirty="0">
                <a:latin typeface="黑体" pitchFamily="49" charset="-122"/>
                <a:ea typeface="黑体" pitchFamily="49" charset="-122"/>
              </a:rPr>
              <a:t>“增加缩进量”</a:t>
            </a:r>
            <a:r>
              <a:rPr lang="zh-CN" altLang="en-US" sz="2000" dirty="0" smtClean="0">
                <a:latin typeface="黑体" pitchFamily="49" charset="-122"/>
                <a:ea typeface="黑体" pitchFamily="49" charset="-122"/>
              </a:rPr>
              <a:t>按钮来</a:t>
            </a:r>
            <a:r>
              <a:rPr lang="zh-CN" altLang="en-US" sz="2000" dirty="0">
                <a:latin typeface="黑体" pitchFamily="49" charset="-122"/>
                <a:ea typeface="黑体" pitchFamily="49" charset="-122"/>
              </a:rPr>
              <a:t>确定层次</a:t>
            </a:r>
            <a:r>
              <a:rPr lang="zh-CN" altLang="en-US" sz="2000" dirty="0" smtClean="0">
                <a:latin typeface="黑体" pitchFamily="49" charset="-122"/>
                <a:ea typeface="黑体" pitchFamily="49" charset="-122"/>
              </a:rPr>
              <a:t>关系。</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如</a:t>
            </a:r>
            <a:r>
              <a:rPr lang="zh-CN" altLang="en-US" sz="2000" dirty="0">
                <a:latin typeface="黑体" pitchFamily="49" charset="-122"/>
                <a:ea typeface="黑体" pitchFamily="49" charset="-122"/>
              </a:rPr>
              <a:t>图</a:t>
            </a:r>
            <a:r>
              <a:rPr lang="en-US" altLang="zh-CN" sz="2000" dirty="0">
                <a:latin typeface="黑体" pitchFamily="49" charset="-122"/>
                <a:ea typeface="黑体" pitchFamily="49" charset="-122"/>
              </a:rPr>
              <a:t>4-70</a:t>
            </a:r>
            <a:r>
              <a:rPr lang="zh-CN" altLang="en-US" sz="2000" dirty="0">
                <a:latin typeface="黑体" pitchFamily="49" charset="-122"/>
                <a:ea typeface="黑体" pitchFamily="49" charset="-122"/>
              </a:rPr>
              <a:t>所示的是显示各项目符号和编号设置的效果</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pic>
        <p:nvPicPr>
          <p:cNvPr id="3" name="图片 2"/>
          <p:cNvPicPr/>
          <p:nvPr/>
        </p:nvPicPr>
        <p:blipFill>
          <a:blip r:embed="rId2"/>
          <a:stretch>
            <a:fillRect/>
          </a:stretch>
        </p:blipFill>
        <p:spPr>
          <a:xfrm>
            <a:off x="5510706" y="116632"/>
            <a:ext cx="3381774" cy="1550450"/>
          </a:xfrm>
          <a:prstGeom prst="rect">
            <a:avLst/>
          </a:prstGeom>
        </p:spPr>
      </p:pic>
      <p:sp>
        <p:nvSpPr>
          <p:cNvPr id="4" name="矩形 3"/>
          <p:cNvSpPr/>
          <p:nvPr/>
        </p:nvSpPr>
        <p:spPr>
          <a:xfrm>
            <a:off x="5364090" y="1628800"/>
            <a:ext cx="3744414" cy="646331"/>
          </a:xfrm>
          <a:prstGeom prst="rect">
            <a:avLst/>
          </a:prstGeom>
        </p:spPr>
        <p:txBody>
          <a:bodyPr wrap="square">
            <a:spAutoFit/>
          </a:bodyPr>
          <a:lstStyle/>
          <a:p>
            <a:r>
              <a:rPr lang="zh-CN" altLang="zh-CN" dirty="0">
                <a:latin typeface="黑体" pitchFamily="49" charset="-122"/>
                <a:ea typeface="黑体" pitchFamily="49" charset="-122"/>
              </a:rPr>
              <a:t>图</a:t>
            </a:r>
            <a:r>
              <a:rPr lang="en-US" altLang="zh-CN" dirty="0" smtClean="0">
                <a:latin typeface="黑体" pitchFamily="49" charset="-122"/>
                <a:ea typeface="黑体" pitchFamily="49" charset="-122"/>
              </a:rPr>
              <a:t>4-70  </a:t>
            </a:r>
            <a:r>
              <a:rPr lang="zh-CN" altLang="zh-CN" dirty="0">
                <a:latin typeface="黑体" pitchFamily="49" charset="-122"/>
                <a:ea typeface="黑体" pitchFamily="49" charset="-122"/>
              </a:rPr>
              <a:t>项目编号、项目符号和多级符号的使用示例</a:t>
            </a:r>
            <a:endParaRPr lang="zh-CN" altLang="en-US" dirty="0">
              <a:latin typeface="黑体" pitchFamily="49" charset="-122"/>
              <a:ea typeface="黑体" pitchFamily="49" charset="-122"/>
            </a:endParaRPr>
          </a:p>
        </p:txBody>
      </p:sp>
      <p:sp>
        <p:nvSpPr>
          <p:cNvPr id="5" name="Rectangle 5"/>
          <p:cNvSpPr>
            <a:spLocks noChangeArrowheads="1"/>
          </p:cNvSpPr>
          <p:nvPr/>
        </p:nvSpPr>
        <p:spPr bwMode="auto">
          <a:xfrm>
            <a:off x="107950" y="2348880"/>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4-13】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4-12】</a:t>
            </a:r>
            <a:r>
              <a:rPr lang="zh-CN" altLang="en-US" sz="2000" dirty="0">
                <a:latin typeface="黑体" pitchFamily="49" charset="-122"/>
                <a:ea typeface="黑体" pitchFamily="49" charset="-122"/>
              </a:rPr>
              <a:t>所建立的“</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文档中，完成如下设置：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）为第七、八、九三个自然段添加一个项目符号“ ”。</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）为第十一、十二、十三个自然段添加一个项目编号“</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a:t>
            </a:r>
          </a:p>
          <a:p>
            <a:pPr eaLnBrk="1" hangingPunct="1"/>
            <a:r>
              <a:rPr lang="zh-CN" altLang="en-US" sz="2000" dirty="0" smtClean="0">
                <a:latin typeface="黑体" pitchFamily="49" charset="-122"/>
                <a:ea typeface="黑体" pitchFamily="49" charset="-122"/>
              </a:rPr>
              <a:t>    操作过程略。</a:t>
            </a:r>
            <a:endParaRPr lang="zh-CN" altLang="en-US" sz="2000" dirty="0">
              <a:latin typeface="黑体" pitchFamily="49" charset="-122"/>
              <a:ea typeface="黑体" pitchFamily="49" charset="-122"/>
            </a:endParaRPr>
          </a:p>
        </p:txBody>
      </p:sp>
      <p:sp>
        <p:nvSpPr>
          <p:cNvPr id="6" name="Rectangle 5"/>
          <p:cNvSpPr>
            <a:spLocks noChangeArrowheads="1"/>
          </p:cNvSpPr>
          <p:nvPr/>
        </p:nvSpPr>
        <p:spPr bwMode="auto">
          <a:xfrm>
            <a:off x="107950" y="4963480"/>
            <a:ext cx="8997950" cy="1705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“快速访问工具栏”上的“打印预览”</a:t>
            </a:r>
            <a:r>
              <a:rPr lang="zh-CN" altLang="en-US" sz="2000" dirty="0" smtClean="0">
                <a:latin typeface="黑体" pitchFamily="49" charset="-122"/>
                <a:ea typeface="黑体" pitchFamily="49" charset="-122"/>
              </a:rPr>
              <a:t>按钮，</a:t>
            </a:r>
            <a:r>
              <a:rPr lang="zh-CN" altLang="en-US" sz="2000" dirty="0">
                <a:latin typeface="黑体" pitchFamily="49" charset="-122"/>
                <a:ea typeface="黑体" pitchFamily="49" charset="-122"/>
              </a:rPr>
              <a:t>或选择“文件”选项卡中的“打印”命令，进入“打印及打印预览”</a:t>
            </a:r>
            <a:r>
              <a:rPr lang="zh-CN" altLang="en-US" sz="2000" dirty="0" smtClean="0">
                <a:latin typeface="黑体" pitchFamily="49" charset="-122"/>
                <a:ea typeface="黑体" pitchFamily="49" charset="-122"/>
              </a:rPr>
              <a:t>状态，</a:t>
            </a:r>
            <a:r>
              <a:rPr lang="zh-CN" altLang="en-US" sz="2000" dirty="0">
                <a:latin typeface="黑体" pitchFamily="49" charset="-122"/>
                <a:ea typeface="黑体" pitchFamily="49" charset="-122"/>
              </a:rPr>
              <a:t>如图</a:t>
            </a:r>
            <a:r>
              <a:rPr lang="en-US" altLang="zh-CN" sz="2000" dirty="0">
                <a:latin typeface="黑体" pitchFamily="49" charset="-122"/>
                <a:ea typeface="黑体" pitchFamily="49" charset="-122"/>
              </a:rPr>
              <a:t>4-72</a:t>
            </a:r>
            <a:r>
              <a:rPr lang="zh-CN" altLang="en-US" sz="2000" dirty="0">
                <a:latin typeface="黑体" pitchFamily="49" charset="-122"/>
                <a:ea typeface="黑体" pitchFamily="49" charset="-122"/>
              </a:rPr>
              <a:t>所示的是一屏显示</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页的效果。</a:t>
            </a:r>
          </a:p>
          <a:p>
            <a:pPr eaLnBrk="1" hangingPunct="1"/>
            <a:r>
              <a:rPr lang="zh-CN" altLang="en-US" sz="2000" dirty="0" smtClean="0">
                <a:latin typeface="黑体" pitchFamily="49" charset="-122"/>
                <a:ea typeface="黑体" pitchFamily="49" charset="-122"/>
              </a:rPr>
              <a:t>    再次</a:t>
            </a:r>
            <a:r>
              <a:rPr lang="zh-CN" altLang="en-US" sz="2000" dirty="0">
                <a:latin typeface="黑体" pitchFamily="49" charset="-122"/>
                <a:ea typeface="黑体" pitchFamily="49" charset="-122"/>
              </a:rPr>
              <a:t>单击“文件”选项卡或按下</a:t>
            </a:r>
            <a:r>
              <a:rPr lang="en-US" altLang="zh-CN" sz="2000" dirty="0">
                <a:latin typeface="黑体" pitchFamily="49" charset="-122"/>
                <a:ea typeface="黑体" pitchFamily="49" charset="-122"/>
              </a:rPr>
              <a:t>ESC</a:t>
            </a:r>
            <a:r>
              <a:rPr lang="zh-CN" altLang="en-US" sz="2000" dirty="0">
                <a:latin typeface="黑体" pitchFamily="49" charset="-122"/>
                <a:ea typeface="黑体" pitchFamily="49" charset="-122"/>
              </a:rPr>
              <a:t>键，退出“打印及打印预览”状态。如果认为合适则可以单击“打印”按钮 ，打印输出</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7" name="Rectangle 8"/>
          <p:cNvSpPr>
            <a:spLocks noChangeArrowheads="1"/>
          </p:cNvSpPr>
          <p:nvPr/>
        </p:nvSpPr>
        <p:spPr bwMode="auto">
          <a:xfrm>
            <a:off x="107950" y="4031056"/>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200" dirty="0">
                <a:latin typeface="Arial" pitchFamily="34" charset="0"/>
                <a:ea typeface="黑体" pitchFamily="49" charset="-122"/>
              </a:rPr>
              <a:t>4.5.4  </a:t>
            </a:r>
            <a:r>
              <a:rPr lang="zh-CN" altLang="en-US" sz="2200" dirty="0">
                <a:latin typeface="Arial" pitchFamily="34" charset="0"/>
                <a:ea typeface="黑体" pitchFamily="49" charset="-122"/>
              </a:rPr>
              <a:t>打印预览与打印文档</a:t>
            </a:r>
          </a:p>
        </p:txBody>
      </p:sp>
      <p:sp>
        <p:nvSpPr>
          <p:cNvPr id="8" name="Rectangle 8"/>
          <p:cNvSpPr>
            <a:spLocks noChangeArrowheads="1"/>
          </p:cNvSpPr>
          <p:nvPr/>
        </p:nvSpPr>
        <p:spPr bwMode="auto">
          <a:xfrm>
            <a:off x="107950" y="4514248"/>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．打印预览</a:t>
            </a:r>
          </a:p>
        </p:txBody>
      </p:sp>
    </p:spTree>
    <p:extLst>
      <p:ext uri="{BB962C8B-B14F-4D97-AF65-F5344CB8AC3E}">
        <p14:creationId xmlns:p14="http://schemas.microsoft.com/office/powerpoint/2010/main" val="374494852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6"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3486602"/>
            <a:ext cx="8997950" cy="311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打印</a:t>
            </a:r>
            <a:r>
              <a:rPr lang="zh-CN" altLang="en-US" sz="2000" dirty="0">
                <a:latin typeface="黑体" pitchFamily="49" charset="-122"/>
                <a:ea typeface="黑体" pitchFamily="49" charset="-122"/>
              </a:rPr>
              <a:t>一篇文档，可使用快速打印和一般打印两种方法。</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）快速打印</a:t>
            </a:r>
          </a:p>
          <a:p>
            <a:pPr eaLnBrk="1" hangingPunct="1"/>
            <a:r>
              <a:rPr lang="zh-CN" altLang="en-US" sz="2000" dirty="0" smtClean="0">
                <a:latin typeface="黑体" pitchFamily="49" charset="-122"/>
                <a:ea typeface="黑体" pitchFamily="49" charset="-122"/>
              </a:rPr>
              <a:t>    选择</a:t>
            </a:r>
            <a:r>
              <a:rPr lang="zh-CN" altLang="en-US" sz="2000" dirty="0">
                <a:latin typeface="黑体" pitchFamily="49" charset="-122"/>
                <a:ea typeface="黑体" pitchFamily="49" charset="-122"/>
              </a:rPr>
              <a:t>直接打印时，请单击“快速访问工具栏”上的“打印”按钮 ，或在“打印及打印预览”窗口中单击“打印”按钮 ，都可以实现一次打印全部文档。</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）一般打印方式</a:t>
            </a:r>
          </a:p>
          <a:p>
            <a:pPr eaLnBrk="1" hangingPunct="1"/>
            <a:r>
              <a:rPr lang="zh-CN" altLang="en-US" sz="2000" dirty="0" smtClean="0">
                <a:latin typeface="黑体" pitchFamily="49" charset="-122"/>
                <a:ea typeface="黑体" pitchFamily="49" charset="-122"/>
              </a:rPr>
              <a:t>    一般</a:t>
            </a:r>
            <a:r>
              <a:rPr lang="zh-CN" altLang="en-US" sz="2000" dirty="0">
                <a:latin typeface="黑体" pitchFamily="49" charset="-122"/>
                <a:ea typeface="黑体" pitchFamily="49" charset="-122"/>
              </a:rPr>
              <a:t>打印的使用过程如下。</a:t>
            </a:r>
          </a:p>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“文件”选项卡中的“打开”命令（或按</a:t>
            </a:r>
            <a:r>
              <a:rPr lang="en-US" altLang="zh-CN" sz="2000" dirty="0" err="1">
                <a:latin typeface="黑体" pitchFamily="49" charset="-122"/>
                <a:ea typeface="黑体" pitchFamily="49" charset="-122"/>
              </a:rPr>
              <a:t>Ctrl+P</a:t>
            </a:r>
            <a:r>
              <a:rPr lang="zh-CN" altLang="en-US" sz="2000" dirty="0">
                <a:latin typeface="黑体" pitchFamily="49" charset="-122"/>
                <a:ea typeface="黑体" pitchFamily="49" charset="-122"/>
              </a:rPr>
              <a:t>复合键），打开“打印”界面，如图</a:t>
            </a:r>
            <a:r>
              <a:rPr lang="en-US" altLang="zh-CN" sz="2000" dirty="0">
                <a:latin typeface="黑体" pitchFamily="49" charset="-122"/>
                <a:ea typeface="黑体" pitchFamily="49" charset="-122"/>
              </a:rPr>
              <a:t>4-72</a:t>
            </a:r>
            <a:r>
              <a:rPr lang="zh-CN" altLang="en-US" sz="2000" dirty="0">
                <a:latin typeface="黑体" pitchFamily="49" charset="-122"/>
                <a:ea typeface="黑体" pitchFamily="49" charset="-122"/>
              </a:rPr>
              <a:t>所示</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“打印”对话框的间窗格中进行相关的设置，如打印的页面范围；需要打印的份数；打印的方式，如逐份打印等</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矩形 2"/>
          <p:cNvSpPr/>
          <p:nvPr/>
        </p:nvSpPr>
        <p:spPr>
          <a:xfrm>
            <a:off x="3463925" y="2699628"/>
            <a:ext cx="2286000" cy="369332"/>
          </a:xfrm>
          <a:prstGeom prst="rect">
            <a:avLst/>
          </a:prstGeom>
        </p:spPr>
        <p:txBody>
          <a:bodyPr>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4-72  </a:t>
            </a:r>
            <a:r>
              <a:rPr lang="zh-CN" altLang="en-US" dirty="0">
                <a:solidFill>
                  <a:srgbClr val="FFFFFF"/>
                </a:solidFill>
                <a:latin typeface="黑体" pitchFamily="49" charset="-122"/>
                <a:ea typeface="黑体" pitchFamily="49" charset="-122"/>
              </a:rPr>
              <a:t>打印预览</a:t>
            </a:r>
          </a:p>
        </p:txBody>
      </p:sp>
      <p:sp>
        <p:nvSpPr>
          <p:cNvPr id="4" name="Rectangle 8"/>
          <p:cNvSpPr>
            <a:spLocks noChangeArrowheads="1"/>
          </p:cNvSpPr>
          <p:nvPr/>
        </p:nvSpPr>
        <p:spPr bwMode="auto">
          <a:xfrm>
            <a:off x="107950" y="3077769"/>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．打印</a:t>
            </a:r>
            <a:endParaRPr lang="zh-CN" altLang="en-US" sz="2200" dirty="0">
              <a:latin typeface="Arial" pitchFamily="34" charset="0"/>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16632"/>
            <a:ext cx="6270119" cy="261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087067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3537170"/>
            <a:ext cx="899795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Word</a:t>
            </a:r>
            <a:r>
              <a:rPr lang="zh-CN" altLang="en-US" sz="2100" dirty="0" smtClean="0">
                <a:latin typeface="黑体" pitchFamily="49" charset="-122"/>
                <a:ea typeface="黑体" pitchFamily="49" charset="-122"/>
              </a:rPr>
              <a:t>允许</a:t>
            </a:r>
            <a:r>
              <a:rPr lang="zh-CN" altLang="en-US" sz="2100" dirty="0">
                <a:latin typeface="黑体" pitchFamily="49" charset="-122"/>
                <a:ea typeface="黑体" pitchFamily="49" charset="-122"/>
              </a:rPr>
              <a:t>在文档中插入多种格式的图形文件，也可在文档中直接绘图。如果需要，用户不仅可以任意放大、缩小图片，改变图片的纵横比例，还可以对图片进行裁剪、控制色彩、与绘制的图或其他图形进行组合等操作</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7"/>
          <p:cNvSpPr>
            <a:spLocks noChangeArrowheads="1"/>
          </p:cNvSpPr>
          <p:nvPr/>
        </p:nvSpPr>
        <p:spPr bwMode="auto">
          <a:xfrm>
            <a:off x="107950" y="3077029"/>
            <a:ext cx="5400675"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a:latin typeface="Arial" pitchFamily="34" charset="0"/>
                <a:ea typeface="黑体" pitchFamily="49" charset="-122"/>
              </a:rPr>
              <a:t>4.6  Word</a:t>
            </a:r>
            <a:r>
              <a:rPr lang="zh-CN" altLang="en-US" sz="2600" dirty="0">
                <a:latin typeface="Arial" pitchFamily="34" charset="0"/>
                <a:ea typeface="黑体" pitchFamily="49" charset="-122"/>
              </a:rPr>
              <a:t>的图文混排</a:t>
            </a:r>
          </a:p>
        </p:txBody>
      </p:sp>
      <p:sp>
        <p:nvSpPr>
          <p:cNvPr id="4" name="Rectangle 8"/>
          <p:cNvSpPr>
            <a:spLocks noChangeArrowheads="1"/>
          </p:cNvSpPr>
          <p:nvPr/>
        </p:nvSpPr>
        <p:spPr bwMode="auto">
          <a:xfrm>
            <a:off x="72325" y="4620231"/>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4.6.1  </a:t>
            </a:r>
            <a:r>
              <a:rPr lang="zh-CN" altLang="en-US" sz="2400" dirty="0">
                <a:latin typeface="Arial" pitchFamily="34" charset="0"/>
                <a:ea typeface="黑体" pitchFamily="49" charset="-122"/>
              </a:rPr>
              <a:t>插入图片</a:t>
            </a:r>
          </a:p>
        </p:txBody>
      </p:sp>
      <p:sp>
        <p:nvSpPr>
          <p:cNvPr id="5" name="Rectangle 5"/>
          <p:cNvSpPr>
            <a:spLocks noChangeArrowheads="1"/>
          </p:cNvSpPr>
          <p:nvPr/>
        </p:nvSpPr>
        <p:spPr bwMode="auto">
          <a:xfrm>
            <a:off x="72325" y="116632"/>
            <a:ext cx="8997950" cy="2957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4-14】 </a:t>
            </a:r>
            <a:r>
              <a:rPr lang="zh-CN" altLang="en-US" sz="2100" dirty="0">
                <a:latin typeface="黑体" pitchFamily="49" charset="-122"/>
                <a:ea typeface="黑体" pitchFamily="49" charset="-122"/>
              </a:rPr>
              <a:t>新一个文档，文档以文件名“分节与不同页眉的使用</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进行保存，完成如下设置操作：</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）启动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，系统自动创建一个空白文档“文档</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。单击“快速访问工具栏”中的“保存”按钮，将“文档</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以文件名“分节与不同页眉的使用</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进行保存。</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）添加三个内容分别为“第一页”、“第二页”和“第三页”三行文本；选中这三行文本，单击“开始”选项卡上“样式”组中的“标题</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，将三行文本设置为三个标题。</a:t>
            </a:r>
          </a:p>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a:t>
            </a:r>
            <a:r>
              <a:rPr lang="zh-CN" altLang="en-US" sz="2100" dirty="0" smtClean="0">
                <a:latin typeface="黑体" pitchFamily="49" charset="-122"/>
                <a:ea typeface="黑体" pitchFamily="49" charset="-122"/>
              </a:rPr>
              <a:t>其余内容请参照</a:t>
            </a:r>
            <a:r>
              <a:rPr lang="en-US" altLang="zh-CN" sz="2100" dirty="0" smtClean="0">
                <a:latin typeface="黑体" pitchFamily="49" charset="-122"/>
                <a:ea typeface="黑体" pitchFamily="49" charset="-122"/>
              </a:rPr>
              <a:t>P165</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5"/>
          <p:cNvSpPr>
            <a:spLocks noChangeArrowheads="1"/>
          </p:cNvSpPr>
          <p:nvPr/>
        </p:nvSpPr>
        <p:spPr bwMode="auto">
          <a:xfrm>
            <a:off x="72325" y="5080372"/>
            <a:ext cx="8997950" cy="1660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要</a:t>
            </a:r>
            <a:r>
              <a:rPr lang="zh-CN" altLang="en-US" sz="2100" dirty="0">
                <a:latin typeface="黑体" pitchFamily="49" charset="-122"/>
                <a:ea typeface="黑体" pitchFamily="49" charset="-122"/>
              </a:rPr>
              <a:t>将来自文件的图片插入到当前文档中，操作的步骤如下：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）将插入点定位在插入图片的位置。</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）单击“插入”选项卡上“插图”组中的“图片”按钮 ，打开“插入图片”对话框。在对话框中找到包含所需图片的文件，并单击“插入”按钮，完成图片的插入</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6"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20688"/>
            <a:ext cx="8997950" cy="251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将</a:t>
            </a:r>
            <a:r>
              <a:rPr lang="en-US" altLang="zh-CN" sz="2000" dirty="0" smtClean="0">
                <a:latin typeface="黑体" pitchFamily="49" charset="-122"/>
                <a:ea typeface="黑体" pitchFamily="49" charset="-122"/>
              </a:rPr>
              <a:t>Word</a:t>
            </a:r>
            <a:r>
              <a:rPr lang="zh-CN" altLang="en-US" sz="2000" dirty="0" smtClean="0">
                <a:latin typeface="黑体" pitchFamily="49" charset="-122"/>
                <a:ea typeface="黑体" pitchFamily="49" charset="-122"/>
              </a:rPr>
              <a:t>系统</a:t>
            </a:r>
            <a:r>
              <a:rPr lang="zh-CN" altLang="en-US" sz="2000" dirty="0">
                <a:latin typeface="黑体" pitchFamily="49" charset="-122"/>
                <a:ea typeface="黑体" pitchFamily="49" charset="-122"/>
              </a:rPr>
              <a:t>本身自带</a:t>
            </a:r>
            <a:r>
              <a:rPr lang="zh-CN" altLang="en-US" sz="2000" dirty="0" smtClean="0">
                <a:latin typeface="黑体" pitchFamily="49" charset="-122"/>
                <a:ea typeface="黑体" pitchFamily="49" charset="-122"/>
              </a:rPr>
              <a:t>了剪辑</a:t>
            </a:r>
            <a:r>
              <a:rPr lang="zh-CN" altLang="en-US" sz="2000" dirty="0">
                <a:latin typeface="黑体" pitchFamily="49" charset="-122"/>
                <a:ea typeface="黑体" pitchFamily="49" charset="-122"/>
              </a:rPr>
              <a:t>库中的图片插入到文档</a:t>
            </a:r>
            <a:r>
              <a:rPr lang="zh-CN" altLang="en-US" sz="2000" dirty="0" smtClean="0">
                <a:latin typeface="黑体" pitchFamily="49" charset="-122"/>
                <a:ea typeface="黑体" pitchFamily="49" charset="-122"/>
              </a:rPr>
              <a:t>中的操作</a:t>
            </a:r>
            <a:r>
              <a:rPr lang="zh-CN" altLang="en-US" sz="2000" dirty="0">
                <a:latin typeface="黑体" pitchFamily="49" charset="-122"/>
                <a:ea typeface="黑体" pitchFamily="49" charset="-122"/>
              </a:rPr>
              <a:t>方法如下：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）将插入点定位于剪贴画片的位置。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）单击“插图”组中的“剪贴画”按钮 ，弹出“剪贴画”窗格，如图</a:t>
            </a:r>
            <a:r>
              <a:rPr lang="en-US" altLang="zh-CN" sz="2000" dirty="0">
                <a:latin typeface="黑体" pitchFamily="49" charset="-122"/>
                <a:ea typeface="黑体" pitchFamily="49" charset="-122"/>
              </a:rPr>
              <a:t>4-73</a:t>
            </a:r>
            <a:r>
              <a:rPr lang="zh-CN" altLang="en-US" sz="2000" dirty="0">
                <a:latin typeface="黑体" pitchFamily="49" charset="-122"/>
                <a:ea typeface="黑体" pitchFamily="49" charset="-122"/>
              </a:rPr>
              <a:t>所示。</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）在“搜索文字”框中输入要搜索剪贴画的名称，在“结果类型”列表框选择一个剪贴画类型，单击“搜索”按钮。系统开始搜索剪贴画，并将搜索到的结果显示在列表框中。</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）选择某一幅剪贴画后，双击该剪贴画即可插入一幅剪贴画</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p:txBody>
      </p:sp>
      <p:sp>
        <p:nvSpPr>
          <p:cNvPr id="3" name="Rectangle 8"/>
          <p:cNvSpPr>
            <a:spLocks noChangeArrowheads="1"/>
          </p:cNvSpPr>
          <p:nvPr/>
        </p:nvSpPr>
        <p:spPr bwMode="auto">
          <a:xfrm>
            <a:off x="107950" y="116632"/>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200" dirty="0">
                <a:latin typeface="Arial" pitchFamily="34" charset="0"/>
                <a:ea typeface="黑体" pitchFamily="49" charset="-122"/>
              </a:rPr>
              <a:t>4.6.2  </a:t>
            </a:r>
            <a:r>
              <a:rPr lang="zh-CN" altLang="en-US" sz="2200" dirty="0">
                <a:latin typeface="Arial" pitchFamily="34" charset="0"/>
                <a:ea typeface="黑体" pitchFamily="49" charset="-122"/>
              </a:rPr>
              <a:t>插入剪贴画</a:t>
            </a:r>
          </a:p>
        </p:txBody>
      </p:sp>
      <p:sp>
        <p:nvSpPr>
          <p:cNvPr id="4" name="Rectangle 5"/>
          <p:cNvSpPr>
            <a:spLocks noChangeArrowheads="1"/>
          </p:cNvSpPr>
          <p:nvPr/>
        </p:nvSpPr>
        <p:spPr bwMode="auto">
          <a:xfrm>
            <a:off x="2555776" y="3645025"/>
            <a:ext cx="6550124" cy="187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插入</a:t>
            </a:r>
            <a:r>
              <a:rPr lang="zh-CN" altLang="en-US" sz="2000" dirty="0">
                <a:latin typeface="黑体" pitchFamily="49" charset="-122"/>
                <a:ea typeface="黑体" pitchFamily="49" charset="-122"/>
              </a:rPr>
              <a:t>到</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文档中的图片、图形</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Word</a:t>
            </a:r>
            <a:r>
              <a:rPr lang="zh-CN" altLang="en-US" sz="2000" dirty="0" smtClean="0">
                <a:latin typeface="黑体" pitchFamily="49" charset="-122"/>
                <a:ea typeface="黑体" pitchFamily="49" charset="-122"/>
              </a:rPr>
              <a:t>默认它</a:t>
            </a:r>
            <a:r>
              <a:rPr lang="zh-CN" altLang="en-US" sz="2000" dirty="0">
                <a:latin typeface="黑体" pitchFamily="49" charset="-122"/>
                <a:ea typeface="黑体" pitchFamily="49" charset="-122"/>
              </a:rPr>
              <a:t>和文档正文的关系是嵌入式。</a:t>
            </a:r>
          </a:p>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已插入到文档中的图形，这时该图形边框会出现</a:t>
            </a:r>
            <a:r>
              <a:rPr lang="en-US" altLang="zh-CN" sz="2000" dirty="0">
                <a:latin typeface="黑体" pitchFamily="49" charset="-122"/>
                <a:ea typeface="黑体" pitchFamily="49" charset="-122"/>
              </a:rPr>
              <a:t>8</a:t>
            </a:r>
            <a:r>
              <a:rPr lang="zh-CN" altLang="en-US" sz="2000" dirty="0">
                <a:latin typeface="黑体" pitchFamily="49" charset="-122"/>
                <a:ea typeface="黑体" pitchFamily="49" charset="-122"/>
              </a:rPr>
              <a:t>个空心圆圈的控制点，系统自动打开图片工具“格式”选项卡，如图</a:t>
            </a:r>
            <a:r>
              <a:rPr lang="en-US" altLang="zh-CN" sz="2000" dirty="0">
                <a:latin typeface="黑体" pitchFamily="49" charset="-122"/>
                <a:ea typeface="黑体" pitchFamily="49" charset="-122"/>
              </a:rPr>
              <a:t>4-75</a:t>
            </a:r>
            <a:r>
              <a:rPr lang="zh-CN" altLang="en-US" sz="2000" dirty="0">
                <a:latin typeface="黑体" pitchFamily="49" charset="-122"/>
                <a:ea typeface="黑体" pitchFamily="49" charset="-122"/>
              </a:rPr>
              <a:t>所示。这时就可以对该图形进行简单的编辑和修改，如图片大小的</a:t>
            </a:r>
            <a:r>
              <a:rPr lang="zh-CN" altLang="en-US" sz="2000" dirty="0" smtClean="0">
                <a:latin typeface="黑体" pitchFamily="49" charset="-122"/>
                <a:ea typeface="黑体" pitchFamily="49" charset="-122"/>
              </a:rPr>
              <a:t>处理、</a:t>
            </a:r>
            <a:r>
              <a:rPr lang="zh-CN" altLang="en-US" sz="2000" dirty="0">
                <a:latin typeface="黑体" pitchFamily="49" charset="-122"/>
                <a:ea typeface="黑体" pitchFamily="49" charset="-122"/>
              </a:rPr>
              <a:t>重设图片、背景等</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2555776" y="3140968"/>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200" dirty="0">
                <a:latin typeface="Arial" pitchFamily="34" charset="0"/>
                <a:ea typeface="黑体" pitchFamily="49" charset="-122"/>
              </a:rPr>
              <a:t>4.6.3  </a:t>
            </a:r>
            <a:r>
              <a:rPr lang="zh-CN" altLang="en-US" sz="2200" dirty="0">
                <a:latin typeface="Arial" pitchFamily="34" charset="0"/>
                <a:ea typeface="黑体" pitchFamily="49" charset="-122"/>
              </a:rPr>
              <a:t>图片的格式化</a:t>
            </a:r>
          </a:p>
        </p:txBody>
      </p:sp>
      <p:sp>
        <p:nvSpPr>
          <p:cNvPr id="6" name="矩形 5"/>
          <p:cNvSpPr/>
          <p:nvPr/>
        </p:nvSpPr>
        <p:spPr>
          <a:xfrm>
            <a:off x="179512" y="5949280"/>
            <a:ext cx="2304256" cy="646331"/>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4-73  “</a:t>
            </a:r>
            <a:r>
              <a:rPr lang="zh-CN" altLang="en-US" dirty="0">
                <a:solidFill>
                  <a:srgbClr val="FFFFFF"/>
                </a:solidFill>
                <a:latin typeface="黑体" pitchFamily="49" charset="-122"/>
                <a:ea typeface="黑体" pitchFamily="49" charset="-122"/>
              </a:rPr>
              <a:t>剪辑画”窗格</a:t>
            </a:r>
            <a:endParaRPr lang="zh-CN" altLang="en-US" dirty="0"/>
          </a:p>
        </p:txBody>
      </p:sp>
      <p:pic>
        <p:nvPicPr>
          <p:cNvPr id="7" name="图片 6"/>
          <p:cNvPicPr/>
          <p:nvPr/>
        </p:nvPicPr>
        <p:blipFill>
          <a:blip r:embed="rId2"/>
          <a:stretch>
            <a:fillRect/>
          </a:stretch>
        </p:blipFill>
        <p:spPr>
          <a:xfrm>
            <a:off x="251520" y="3137528"/>
            <a:ext cx="2088232" cy="2736304"/>
          </a:xfrm>
          <a:prstGeom prst="rect">
            <a:avLst/>
          </a:prstGeom>
        </p:spPr>
      </p:pic>
      <p:sp>
        <p:nvSpPr>
          <p:cNvPr id="8" name="矩形 7"/>
          <p:cNvSpPr/>
          <p:nvPr/>
        </p:nvSpPr>
        <p:spPr>
          <a:xfrm>
            <a:off x="3645296" y="6416660"/>
            <a:ext cx="3807024"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4-75  </a:t>
            </a:r>
            <a:r>
              <a:rPr lang="zh-CN" altLang="en-US" dirty="0">
                <a:solidFill>
                  <a:srgbClr val="FFFFFF"/>
                </a:solidFill>
                <a:latin typeface="黑体" pitchFamily="49" charset="-122"/>
                <a:ea typeface="黑体" pitchFamily="49" charset="-122"/>
              </a:rPr>
              <a:t>图片工具“格式”选项卡</a:t>
            </a:r>
          </a:p>
        </p:txBody>
      </p:sp>
      <p:pic>
        <p:nvPicPr>
          <p:cNvPr id="9" name="图片 8"/>
          <p:cNvPicPr/>
          <p:nvPr/>
        </p:nvPicPr>
        <p:blipFill>
          <a:blip r:embed="rId3"/>
          <a:stretch>
            <a:fillRect/>
          </a:stretch>
        </p:blipFill>
        <p:spPr>
          <a:xfrm>
            <a:off x="2627783" y="5589240"/>
            <a:ext cx="6254959" cy="870181"/>
          </a:xfrm>
          <a:prstGeom prst="rect">
            <a:avLst/>
          </a:prstGeom>
        </p:spPr>
      </p:pic>
    </p:spTree>
    <p:extLst>
      <p:ext uri="{BB962C8B-B14F-4D97-AF65-F5344CB8AC3E}">
        <p14:creationId xmlns:p14="http://schemas.microsoft.com/office/powerpoint/2010/main" val="19699289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726232"/>
            <a:ext cx="8997950" cy="205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移动</a:t>
            </a:r>
            <a:r>
              <a:rPr lang="zh-CN" altLang="en-US" sz="2100" dirty="0">
                <a:latin typeface="黑体" pitchFamily="49" charset="-122"/>
                <a:ea typeface="黑体" pitchFamily="49" charset="-122"/>
              </a:rPr>
              <a:t>鼠标到控制点上，当鼠标指针显示为双向箭头“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 </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a:t>
            </a:r>
            <a:r>
              <a:rPr lang="zh-CN" altLang="en-US" sz="2100" dirty="0" smtClean="0">
                <a:latin typeface="黑体" pitchFamily="49" charset="-122"/>
                <a:ea typeface="黑体" pitchFamily="49" charset="-122"/>
              </a:rPr>
              <a:t>“   ”</a:t>
            </a:r>
            <a:r>
              <a:rPr lang="zh-CN" altLang="en-US" sz="2100" dirty="0">
                <a:latin typeface="黑体" pitchFamily="49" charset="-122"/>
                <a:ea typeface="黑体" pitchFamily="49" charset="-122"/>
              </a:rPr>
              <a:t>之一时，拖动鼠标使图片边框移动到合适位置，释放鼠标，即</a:t>
            </a:r>
            <a:r>
              <a:rPr lang="zh-CN" altLang="en-US" sz="2100" dirty="0" smtClean="0">
                <a:latin typeface="黑体" pitchFamily="49" charset="-122"/>
                <a:ea typeface="黑体" pitchFamily="49" charset="-122"/>
              </a:rPr>
              <a:t>可缩放</a:t>
            </a:r>
            <a:r>
              <a:rPr lang="zh-CN" altLang="en-US" sz="2100" dirty="0">
                <a:latin typeface="黑体" pitchFamily="49" charset="-122"/>
                <a:ea typeface="黑体" pitchFamily="49" charset="-122"/>
              </a:rPr>
              <a:t>图片的大小。</a:t>
            </a:r>
          </a:p>
          <a:p>
            <a:pPr eaLnBrk="1" hangingPunct="1"/>
            <a:r>
              <a:rPr lang="zh-CN" altLang="en-US" sz="2100" dirty="0" smtClean="0">
                <a:latin typeface="黑体" pitchFamily="49" charset="-122"/>
                <a:ea typeface="黑体" pitchFamily="49" charset="-122"/>
              </a:rPr>
              <a:t>    用户</a:t>
            </a:r>
            <a:r>
              <a:rPr lang="zh-CN" altLang="en-US" sz="2100" dirty="0">
                <a:latin typeface="黑体" pitchFamily="49" charset="-122"/>
                <a:ea typeface="黑体" pitchFamily="49" charset="-122"/>
              </a:rPr>
              <a:t>可在图片工具“格式”选项卡上“大小”组中的“高度”和“宽度”框输入一个大小。或单击“大小”组中的“对话框启动器”按钮，打开“布局”对话框，然后大“大小”选项卡中进行精确设置，如图</a:t>
            </a:r>
            <a:r>
              <a:rPr lang="en-US" altLang="zh-CN" sz="2100" dirty="0">
                <a:latin typeface="黑体" pitchFamily="49" charset="-122"/>
                <a:ea typeface="黑体" pitchFamily="49" charset="-122"/>
              </a:rPr>
              <a:t>4-76</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4" name="Rectangle 8"/>
          <p:cNvSpPr>
            <a:spLocks noChangeArrowheads="1"/>
          </p:cNvSpPr>
          <p:nvPr/>
        </p:nvSpPr>
        <p:spPr bwMode="auto">
          <a:xfrm>
            <a:off x="72325" y="116632"/>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．图片大小</a:t>
            </a:r>
            <a:endParaRPr lang="zh-CN" altLang="en-US" sz="2200" dirty="0">
              <a:latin typeface="Arial" pitchFamily="34" charset="0"/>
              <a:ea typeface="黑体" pitchFamily="49" charset="-122"/>
            </a:endParaRPr>
          </a:p>
        </p:txBody>
      </p:sp>
      <p:pic>
        <p:nvPicPr>
          <p:cNvPr id="5" name="图片 4"/>
          <p:cNvPicPr/>
          <p:nvPr/>
        </p:nvPicPr>
        <p:blipFill>
          <a:blip r:embed="rId2"/>
          <a:stretch>
            <a:fillRect/>
          </a:stretch>
        </p:blipFill>
        <p:spPr>
          <a:xfrm>
            <a:off x="107504" y="2803883"/>
            <a:ext cx="3589426" cy="3168232"/>
          </a:xfrm>
          <a:prstGeom prst="rect">
            <a:avLst/>
          </a:prstGeom>
        </p:spPr>
      </p:pic>
      <p:pic>
        <p:nvPicPr>
          <p:cNvPr id="6" name="图片 5"/>
          <p:cNvPicPr/>
          <p:nvPr/>
        </p:nvPicPr>
        <p:blipFill>
          <a:blip r:embed="rId3"/>
          <a:stretch>
            <a:fillRect/>
          </a:stretch>
        </p:blipFill>
        <p:spPr>
          <a:xfrm>
            <a:off x="6948264" y="836712"/>
            <a:ext cx="219075" cy="85725"/>
          </a:xfrm>
          <a:prstGeom prst="rect">
            <a:avLst/>
          </a:prstGeom>
        </p:spPr>
      </p:pic>
      <p:pic>
        <p:nvPicPr>
          <p:cNvPr id="7" name="图片 6"/>
          <p:cNvPicPr/>
          <p:nvPr/>
        </p:nvPicPr>
        <p:blipFill>
          <a:blip r:embed="rId4"/>
          <a:stretch>
            <a:fillRect/>
          </a:stretch>
        </p:blipFill>
        <p:spPr>
          <a:xfrm>
            <a:off x="8244408" y="812899"/>
            <a:ext cx="85725" cy="219075"/>
          </a:xfrm>
          <a:prstGeom prst="rect">
            <a:avLst/>
          </a:prstGeom>
        </p:spPr>
      </p:pic>
      <p:pic>
        <p:nvPicPr>
          <p:cNvPr id="8" name="图片 7"/>
          <p:cNvPicPr/>
          <p:nvPr/>
        </p:nvPicPr>
        <p:blipFill>
          <a:blip r:embed="rId5"/>
          <a:stretch>
            <a:fillRect/>
          </a:stretch>
        </p:blipFill>
        <p:spPr>
          <a:xfrm>
            <a:off x="539552" y="1124744"/>
            <a:ext cx="161925" cy="161925"/>
          </a:xfrm>
          <a:prstGeom prst="rect">
            <a:avLst/>
          </a:prstGeom>
        </p:spPr>
      </p:pic>
      <p:pic>
        <p:nvPicPr>
          <p:cNvPr id="9" name="图片 8"/>
          <p:cNvPicPr/>
          <p:nvPr/>
        </p:nvPicPr>
        <p:blipFill>
          <a:blip r:embed="rId6"/>
          <a:stretch>
            <a:fillRect/>
          </a:stretch>
        </p:blipFill>
        <p:spPr>
          <a:xfrm>
            <a:off x="1763688" y="1133649"/>
            <a:ext cx="161925" cy="161925"/>
          </a:xfrm>
          <a:prstGeom prst="rect">
            <a:avLst/>
          </a:prstGeom>
        </p:spPr>
      </p:pic>
      <p:sp>
        <p:nvSpPr>
          <p:cNvPr id="10" name="Rectangle 5"/>
          <p:cNvSpPr>
            <a:spLocks noChangeArrowheads="1"/>
          </p:cNvSpPr>
          <p:nvPr/>
        </p:nvSpPr>
        <p:spPr bwMode="auto">
          <a:xfrm>
            <a:off x="3779912" y="3636215"/>
            <a:ext cx="5325988" cy="2385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裁剪</a:t>
            </a:r>
            <a:r>
              <a:rPr lang="zh-CN" altLang="en-US" sz="2100" dirty="0">
                <a:latin typeface="黑体" pitchFamily="49" charset="-122"/>
                <a:ea typeface="黑体" pitchFamily="49" charset="-122"/>
              </a:rPr>
              <a:t>去掉多余的部分，具体方法如下：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）选定需要裁剪的图片。</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）打开图片工具“格式”选项卡，单击“大小”组中的“裁剪”</a:t>
            </a:r>
            <a:r>
              <a:rPr lang="zh-CN" altLang="en-US" sz="2100" dirty="0" smtClean="0">
                <a:latin typeface="黑体" pitchFamily="49" charset="-122"/>
                <a:ea typeface="黑体" pitchFamily="49" charset="-122"/>
              </a:rPr>
              <a:t>按钮    。</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）将鼠标指针移到图片的控制点处</a:t>
            </a:r>
            <a:r>
              <a:rPr lang="zh-CN" altLang="en-US" sz="2100" dirty="0" smtClean="0">
                <a:latin typeface="黑体" pitchFamily="49" charset="-122"/>
                <a:ea typeface="黑体" pitchFamily="49" charset="-122"/>
              </a:rPr>
              <a:t>，拖动</a:t>
            </a:r>
            <a:r>
              <a:rPr lang="zh-CN" altLang="en-US" sz="2100" dirty="0">
                <a:latin typeface="黑体" pitchFamily="49" charset="-122"/>
                <a:ea typeface="黑体" pitchFamily="49" charset="-122"/>
              </a:rPr>
              <a:t>鼠标即可裁剪（隐藏，在重设图片仍可再现）图片中不需要的部分</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11" name="矩形 10"/>
          <p:cNvSpPr/>
          <p:nvPr/>
        </p:nvSpPr>
        <p:spPr>
          <a:xfrm>
            <a:off x="309538" y="5972115"/>
            <a:ext cx="2908300" cy="646331"/>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4-76   “</a:t>
            </a:r>
            <a:r>
              <a:rPr lang="zh-CN" altLang="en-US" dirty="0">
                <a:solidFill>
                  <a:srgbClr val="FFFFFF"/>
                </a:solidFill>
                <a:latin typeface="黑体" pitchFamily="49" charset="-122"/>
                <a:ea typeface="黑体" pitchFamily="49" charset="-122"/>
              </a:rPr>
              <a:t>布局”对话框之“大小”选项卡 </a:t>
            </a:r>
            <a:endParaRPr lang="zh-CN" altLang="en-US" dirty="0"/>
          </a:p>
        </p:txBody>
      </p:sp>
      <p:sp>
        <p:nvSpPr>
          <p:cNvPr id="13" name="Rectangle 8"/>
          <p:cNvSpPr>
            <a:spLocks noChangeArrowheads="1"/>
          </p:cNvSpPr>
          <p:nvPr/>
        </p:nvSpPr>
        <p:spPr bwMode="auto">
          <a:xfrm>
            <a:off x="3768938" y="3212976"/>
            <a:ext cx="5123095"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．裁剪图片</a:t>
            </a:r>
          </a:p>
        </p:txBody>
      </p:sp>
      <p:pic>
        <p:nvPicPr>
          <p:cNvPr id="14" name="图片 13"/>
          <p:cNvPicPr/>
          <p:nvPr/>
        </p:nvPicPr>
        <p:blipFill>
          <a:blip r:embed="rId7"/>
          <a:stretch>
            <a:fillRect/>
          </a:stretch>
        </p:blipFill>
        <p:spPr>
          <a:xfrm>
            <a:off x="8028384" y="4632665"/>
            <a:ext cx="193675" cy="359410"/>
          </a:xfrm>
          <a:prstGeom prst="rect">
            <a:avLst/>
          </a:prstGeom>
        </p:spPr>
      </p:pic>
    </p:spTree>
    <p:extLst>
      <p:ext uri="{BB962C8B-B14F-4D97-AF65-F5344CB8AC3E}">
        <p14:creationId xmlns:p14="http://schemas.microsoft.com/office/powerpoint/2010/main" val="162633166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amond(in)">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0"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20688"/>
            <a:ext cx="8997950"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可以</a:t>
            </a:r>
            <a:r>
              <a:rPr lang="zh-CN" altLang="en-US" sz="2100" dirty="0">
                <a:latin typeface="黑体" pitchFamily="49" charset="-122"/>
                <a:ea typeface="黑体" pitchFamily="49" charset="-122"/>
              </a:rPr>
              <a:t>为插入到</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中的图片进行图片样式的设置，以实现快速修饰美化图片，具体操作的步骤如下：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）选定需要应用样式的图片。</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）打开图片工具“格式”选项卡，单击“图片样式”列表框图片样式，即可在</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文档中预览该图片的样式效果，如图</a:t>
            </a:r>
            <a:r>
              <a:rPr lang="en-US" altLang="zh-CN" sz="2100" dirty="0">
                <a:latin typeface="黑体" pitchFamily="49" charset="-122"/>
                <a:ea typeface="黑体" pitchFamily="49" charset="-122"/>
              </a:rPr>
              <a:t>4-79</a:t>
            </a:r>
            <a:r>
              <a:rPr lang="zh-CN" altLang="en-US" sz="2100" dirty="0">
                <a:latin typeface="黑体" pitchFamily="49" charset="-122"/>
                <a:ea typeface="黑体" pitchFamily="49" charset="-122"/>
              </a:rPr>
              <a:t>为应用图片样式前后图片的对比</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72325" y="116632"/>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．设置图片样式</a:t>
            </a:r>
          </a:p>
        </p:txBody>
      </p:sp>
      <p:sp>
        <p:nvSpPr>
          <p:cNvPr id="4" name="矩形 3"/>
          <p:cNvSpPr/>
          <p:nvPr/>
        </p:nvSpPr>
        <p:spPr>
          <a:xfrm>
            <a:off x="3133574" y="3909400"/>
            <a:ext cx="3958706"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4-79   </a:t>
            </a:r>
            <a:r>
              <a:rPr lang="zh-CN" altLang="en-US" dirty="0">
                <a:solidFill>
                  <a:srgbClr val="FFFFFF"/>
                </a:solidFill>
                <a:latin typeface="黑体" pitchFamily="49" charset="-122"/>
                <a:ea typeface="黑体" pitchFamily="49" charset="-122"/>
              </a:rPr>
              <a:t>应用样式后图片的</a:t>
            </a:r>
            <a:r>
              <a:rPr lang="zh-CN" altLang="en-US" dirty="0" smtClean="0">
                <a:solidFill>
                  <a:srgbClr val="FFFFFF"/>
                </a:solidFill>
                <a:latin typeface="黑体" pitchFamily="49" charset="-122"/>
                <a:ea typeface="黑体" pitchFamily="49" charset="-122"/>
              </a:rPr>
              <a:t>前后对比</a:t>
            </a:r>
            <a:endParaRPr lang="zh-CN" altLang="en-US" dirty="0">
              <a:solidFill>
                <a:srgbClr val="FFFFFF"/>
              </a:solidFill>
              <a:latin typeface="黑体" pitchFamily="49" charset="-122"/>
              <a:ea typeface="黑体" pitchFamily="49" charset="-122"/>
            </a:endParaRPr>
          </a:p>
        </p:txBody>
      </p:sp>
      <p:sp>
        <p:nvSpPr>
          <p:cNvPr id="5" name="Rectangle 5"/>
          <p:cNvSpPr>
            <a:spLocks noChangeArrowheads="1"/>
          </p:cNvSpPr>
          <p:nvPr/>
        </p:nvSpPr>
        <p:spPr bwMode="auto">
          <a:xfrm>
            <a:off x="107950" y="4797152"/>
            <a:ext cx="8997950"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调整</a:t>
            </a:r>
            <a:r>
              <a:rPr lang="zh-CN" altLang="en-US" sz="2100" dirty="0">
                <a:latin typeface="黑体" pitchFamily="49" charset="-122"/>
                <a:ea typeface="黑体" pitchFamily="49" charset="-122"/>
              </a:rPr>
              <a:t>图片的颜色的具体操作方法如下：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）选定需要调整图片颜色的图片。</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）打开图片工具“格式”选项卡，单击“调整”组中的“颜色”命令 右侧的下拉按钮，在出现的列表框中执行不同的命令即可调整图片的颜色饱和度、色调、重新着色以及其他效果</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107950" y="4293096"/>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．调整图片颜色</a:t>
            </a:r>
          </a:p>
        </p:txBody>
      </p:sp>
      <p:pic>
        <p:nvPicPr>
          <p:cNvPr id="7" name="图片 6" descr="C:\Users\Administrator\AppData\Local\Microsoft\Windows\Temporary Internet Files\Content.IE5\EJA1PLJ4\MP900446601[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840" y="2348880"/>
            <a:ext cx="1754701" cy="1357733"/>
          </a:xfrm>
          <a:prstGeom prst="rect">
            <a:avLst/>
          </a:prstGeom>
          <a:noFill/>
          <a:ln>
            <a:noFill/>
          </a:ln>
        </p:spPr>
      </p:pic>
      <p:pic>
        <p:nvPicPr>
          <p:cNvPr id="8" name="图片 7" descr="C:\Users\Administrator\AppData\Local\Microsoft\Windows\Temporary Internet Files\Content.IE5\EJA1PLJ4\MP900446601[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8185" y="2564904"/>
            <a:ext cx="1754701" cy="135773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818540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86445"/>
            <a:ext cx="8997950" cy="1662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Excel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 是一款常用的电子表格处理软件，用于数据的处理与分析，同时也具有图形绘制、图表制作的功能。其功能是对数据的输入、输出、存储、处理、排序等，以及以图形的方式显示数据并分析结果、对数据进行统计、分析和整理、运用公式与函数求解数据等</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4-2</a:t>
            </a:r>
            <a:r>
              <a:rPr lang="zh-CN" altLang="en-US" sz="2100" dirty="0">
                <a:latin typeface="Arial" pitchFamily="34" charset="0"/>
                <a:ea typeface="黑体" pitchFamily="49" charset="-122"/>
              </a:rPr>
              <a:t>所示的就是运用</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制作的某公司员工的工资</a:t>
            </a:r>
            <a:r>
              <a:rPr lang="zh-CN" altLang="en-US" sz="2100" dirty="0" smtClean="0">
                <a:latin typeface="Arial" pitchFamily="34" charset="0"/>
                <a:ea typeface="黑体" pitchFamily="49" charset="-122"/>
              </a:rPr>
              <a:t>明细表</a:t>
            </a:r>
            <a:r>
              <a:rPr lang="zh-CN" altLang="en-US" sz="2100" dirty="0">
                <a:latin typeface="Arial" pitchFamily="34" charset="0"/>
                <a:ea typeface="黑体" pitchFamily="49" charset="-122"/>
              </a:rPr>
              <a:t>。</a:t>
            </a:r>
          </a:p>
        </p:txBody>
      </p:sp>
      <p:sp>
        <p:nvSpPr>
          <p:cNvPr id="3" name="Rectangle 8"/>
          <p:cNvSpPr>
            <a:spLocks noChangeArrowheads="1"/>
          </p:cNvSpPr>
          <p:nvPr/>
        </p:nvSpPr>
        <p:spPr bwMode="auto">
          <a:xfrm>
            <a:off x="107950" y="188640"/>
            <a:ext cx="5400675"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2</a:t>
            </a:r>
            <a:r>
              <a:rPr lang="zh-CN" altLang="en-US" sz="2400" dirty="0">
                <a:latin typeface="Arial" pitchFamily="34" charset="0"/>
                <a:ea typeface="黑体" pitchFamily="49" charset="-122"/>
              </a:rPr>
              <a:t>．</a:t>
            </a:r>
            <a:r>
              <a:rPr lang="en-US" altLang="zh-CN" sz="2400" dirty="0">
                <a:latin typeface="Arial" pitchFamily="34" charset="0"/>
                <a:ea typeface="黑体" pitchFamily="49" charset="-122"/>
              </a:rPr>
              <a:t>Excel 2010</a:t>
            </a:r>
            <a:r>
              <a:rPr lang="zh-CN" altLang="en-US" sz="2400" dirty="0">
                <a:latin typeface="Arial" pitchFamily="34" charset="0"/>
                <a:ea typeface="黑体" pitchFamily="49" charset="-122"/>
              </a:rPr>
              <a:t>电子表格处理软件</a:t>
            </a:r>
          </a:p>
        </p:txBody>
      </p:sp>
      <p:sp>
        <p:nvSpPr>
          <p:cNvPr id="4" name="Rectangle 8"/>
          <p:cNvSpPr>
            <a:spLocks noChangeArrowheads="1"/>
          </p:cNvSpPr>
          <p:nvPr/>
        </p:nvSpPr>
        <p:spPr bwMode="auto">
          <a:xfrm>
            <a:off x="107950" y="2420888"/>
            <a:ext cx="5400675"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3</a:t>
            </a:r>
            <a:r>
              <a:rPr lang="zh-CN" altLang="en-US" sz="2400" dirty="0">
                <a:latin typeface="Arial" pitchFamily="34" charset="0"/>
                <a:ea typeface="黑体" pitchFamily="49" charset="-122"/>
              </a:rPr>
              <a:t>．</a:t>
            </a:r>
            <a:r>
              <a:rPr lang="en-US" altLang="zh-CN" sz="2400" dirty="0">
                <a:latin typeface="Arial" pitchFamily="34" charset="0"/>
                <a:ea typeface="黑体" pitchFamily="49" charset="-122"/>
              </a:rPr>
              <a:t>PowerPoint 2010</a:t>
            </a:r>
            <a:r>
              <a:rPr lang="zh-CN" altLang="en-US" sz="2400" dirty="0">
                <a:latin typeface="Arial" pitchFamily="34" charset="0"/>
                <a:ea typeface="黑体" pitchFamily="49" charset="-122"/>
              </a:rPr>
              <a:t>演示文稿处理软件</a:t>
            </a:r>
          </a:p>
        </p:txBody>
      </p:sp>
      <p:sp>
        <p:nvSpPr>
          <p:cNvPr id="5" name="Rectangle 5"/>
          <p:cNvSpPr>
            <a:spLocks noChangeArrowheads="1"/>
          </p:cNvSpPr>
          <p:nvPr/>
        </p:nvSpPr>
        <p:spPr bwMode="auto">
          <a:xfrm>
            <a:off x="107950" y="2905628"/>
            <a:ext cx="5328146" cy="3259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PowerPoint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 用于处理和制作精美演示文稿的软件，它常用于产品演示、广告宣传、会议流程、销售简报、业绩报告、电子教学等方面电子演示文稿的制作，并以幻灯片的形式播放，使其达到更好的效果。在处理办公事务中合理运用</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制作演示文稿，可以大大地简化事务的说明过程，以简单清晰的幻灯片形式来讲解需要表达的内容。图</a:t>
            </a:r>
            <a:r>
              <a:rPr lang="en-US" altLang="zh-CN" sz="2100" dirty="0">
                <a:latin typeface="Arial" pitchFamily="34" charset="0"/>
                <a:ea typeface="黑体" pitchFamily="49" charset="-122"/>
              </a:rPr>
              <a:t>4-3</a:t>
            </a:r>
            <a:r>
              <a:rPr lang="zh-CN" altLang="en-US" sz="2100" dirty="0">
                <a:latin typeface="Arial" pitchFamily="34" charset="0"/>
                <a:ea typeface="黑体" pitchFamily="49" charset="-122"/>
              </a:rPr>
              <a:t>就是用</a:t>
            </a:r>
            <a:r>
              <a:rPr lang="en-US" altLang="zh-CN" sz="2100" dirty="0">
                <a:latin typeface="Arial" pitchFamily="34" charset="0"/>
                <a:ea typeface="黑体" pitchFamily="49" charset="-122"/>
              </a:rPr>
              <a:t>PowerPoint</a:t>
            </a:r>
            <a:r>
              <a:rPr lang="zh-CN" altLang="en-US" sz="2100" dirty="0">
                <a:latin typeface="Arial" pitchFamily="34" charset="0"/>
                <a:ea typeface="黑体" pitchFamily="49" charset="-122"/>
              </a:rPr>
              <a:t>制作的幻灯片效果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矩形 5"/>
          <p:cNvSpPr/>
          <p:nvPr/>
        </p:nvSpPr>
        <p:spPr>
          <a:xfrm>
            <a:off x="5646938" y="4437112"/>
            <a:ext cx="3029518" cy="369332"/>
          </a:xfrm>
          <a:prstGeom prst="rect">
            <a:avLst/>
          </a:prstGeom>
        </p:spPr>
        <p:txBody>
          <a:bodyPr wrap="square">
            <a:spAutoFit/>
          </a:bodyPr>
          <a:lstStyle/>
          <a:p>
            <a:pPr lvl="0" eaLnBrk="1" hangingPunct="1"/>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4-2  </a:t>
            </a:r>
            <a:r>
              <a:rPr lang="zh-CN" altLang="en-US" dirty="0">
                <a:solidFill>
                  <a:srgbClr val="FFFFFF"/>
                </a:solidFill>
                <a:latin typeface="Arial" pitchFamily="34" charset="0"/>
                <a:ea typeface="黑体" pitchFamily="49" charset="-122"/>
              </a:rPr>
              <a:t>利用</a:t>
            </a:r>
            <a:r>
              <a:rPr lang="en-US" altLang="zh-CN" dirty="0">
                <a:solidFill>
                  <a:srgbClr val="FFFFFF"/>
                </a:solidFill>
                <a:latin typeface="Arial" pitchFamily="34" charset="0"/>
                <a:ea typeface="黑体" pitchFamily="49" charset="-122"/>
              </a:rPr>
              <a:t>Excel</a:t>
            </a:r>
            <a:r>
              <a:rPr lang="zh-CN" altLang="en-US" dirty="0">
                <a:solidFill>
                  <a:srgbClr val="FFFFFF"/>
                </a:solidFill>
                <a:latin typeface="Arial" pitchFamily="34" charset="0"/>
                <a:ea typeface="黑体" pitchFamily="49" charset="-122"/>
              </a:rPr>
              <a:t>制作的图表</a:t>
            </a:r>
          </a:p>
        </p:txBody>
      </p:sp>
      <p:sp>
        <p:nvSpPr>
          <p:cNvPr id="7" name="矩形 6"/>
          <p:cNvSpPr/>
          <p:nvPr/>
        </p:nvSpPr>
        <p:spPr>
          <a:xfrm>
            <a:off x="1691680" y="6340678"/>
            <a:ext cx="3438128"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4-3  </a:t>
            </a:r>
            <a:r>
              <a:rPr lang="zh-CN" altLang="en-US" dirty="0">
                <a:solidFill>
                  <a:srgbClr val="FFFFFF"/>
                </a:solidFill>
                <a:latin typeface="Arial" pitchFamily="34" charset="0"/>
                <a:ea typeface="黑体" pitchFamily="49" charset="-122"/>
              </a:rPr>
              <a:t>制作的</a:t>
            </a:r>
            <a:r>
              <a:rPr lang="en-US" altLang="zh-CN" dirty="0">
                <a:solidFill>
                  <a:srgbClr val="FFFFFF"/>
                </a:solidFill>
                <a:latin typeface="Arial" pitchFamily="34" charset="0"/>
                <a:ea typeface="黑体" pitchFamily="49" charset="-122"/>
              </a:rPr>
              <a:t>PowerPoint</a:t>
            </a:r>
            <a:r>
              <a:rPr lang="zh-CN" altLang="en-US" dirty="0">
                <a:solidFill>
                  <a:srgbClr val="FFFFFF"/>
                </a:solidFill>
                <a:latin typeface="Arial" pitchFamily="34" charset="0"/>
                <a:ea typeface="黑体" pitchFamily="49" charset="-122"/>
              </a:rPr>
              <a:t>幻灯片</a:t>
            </a: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625" y="2382594"/>
            <a:ext cx="3311847" cy="1969592"/>
          </a:xfrm>
          <a:prstGeom prst="rect">
            <a:avLst/>
          </a:prstGeom>
          <a:noFill/>
          <a:ln>
            <a:noFill/>
          </a:ln>
        </p:spPr>
      </p:pic>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21569" y="4864855"/>
            <a:ext cx="3298903" cy="1876513"/>
          </a:xfrm>
          <a:prstGeom prst="rect">
            <a:avLst/>
          </a:prstGeom>
          <a:noFill/>
          <a:ln>
            <a:noFill/>
          </a:ln>
        </p:spPr>
      </p:pic>
    </p:spTree>
    <p:extLst>
      <p:ext uri="{BB962C8B-B14F-4D97-AF65-F5344CB8AC3E}">
        <p14:creationId xmlns:p14="http://schemas.microsoft.com/office/powerpoint/2010/main" val="30230951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20688"/>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删除</a:t>
            </a:r>
            <a:r>
              <a:rPr lang="zh-CN" altLang="en-US" sz="2100" dirty="0">
                <a:latin typeface="黑体" pitchFamily="49" charset="-122"/>
                <a:ea typeface="黑体" pitchFamily="49" charset="-122"/>
              </a:rPr>
              <a:t>背景是指图片主体部分周围背景删除，如图</a:t>
            </a:r>
            <a:r>
              <a:rPr lang="en-US" altLang="zh-CN" sz="2100" dirty="0">
                <a:latin typeface="黑体" pitchFamily="49" charset="-122"/>
                <a:ea typeface="黑体" pitchFamily="49" charset="-122"/>
              </a:rPr>
              <a:t>4-80</a:t>
            </a:r>
            <a:r>
              <a:rPr lang="zh-CN" altLang="en-US" sz="2100" dirty="0">
                <a:latin typeface="黑体" pitchFamily="49" charset="-122"/>
                <a:ea typeface="黑体" pitchFamily="49" charset="-122"/>
              </a:rPr>
              <a:t>所示。实现图片删除背景的操作方法如下：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）选定需要删除背景的图片。</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）打开图片工具“格式”选项卡，单击“调整”组中的“删除背景”按钮 ，图片进入背景编辑状态，同时功能区显示“背景消除”选项卡，如图</a:t>
            </a:r>
            <a:r>
              <a:rPr lang="en-US" altLang="zh-CN" sz="2100" dirty="0">
                <a:latin typeface="黑体" pitchFamily="49" charset="-122"/>
                <a:ea typeface="黑体" pitchFamily="49" charset="-122"/>
              </a:rPr>
              <a:t>3-81</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）拖动图片中的控制点调整删除的背景范围。</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4</a:t>
            </a:r>
            <a:r>
              <a:rPr lang="zh-CN" altLang="en-US" sz="2100" dirty="0">
                <a:latin typeface="黑体" pitchFamily="49" charset="-122"/>
                <a:ea typeface="黑体" pitchFamily="49" charset="-122"/>
              </a:rPr>
              <a:t>）使用“标记要保留的区域”和“标记要删除的区域”按钮，修正图片中标记，提高消除背景的准确度。</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5</a:t>
            </a:r>
            <a:r>
              <a:rPr lang="zh-CN" altLang="en-US" sz="2100" dirty="0">
                <a:latin typeface="黑体" pitchFamily="49" charset="-122"/>
                <a:ea typeface="黑体" pitchFamily="49" charset="-122"/>
              </a:rPr>
              <a:t>）设置完成后，单击“保留更改”</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72325" y="116632"/>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．删除图片背景</a:t>
            </a:r>
          </a:p>
        </p:txBody>
      </p:sp>
      <p:pic>
        <p:nvPicPr>
          <p:cNvPr id="4" name="图片 3" descr="C:\Users\Administrator\AppData\Local\Microsoft\Windows\Temporary Internet Files\Content.IE5\EJA1PLJ4\MP900446601[1].jpg"/>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23528" y="4088273"/>
            <a:ext cx="2107688" cy="1630863"/>
          </a:xfrm>
          <a:prstGeom prst="rect">
            <a:avLst/>
          </a:prstGeom>
          <a:noFill/>
          <a:ln>
            <a:noFill/>
          </a:ln>
        </p:spPr>
      </p:pic>
      <p:sp>
        <p:nvSpPr>
          <p:cNvPr id="5" name="矩形 4"/>
          <p:cNvSpPr/>
          <p:nvPr/>
        </p:nvSpPr>
        <p:spPr>
          <a:xfrm>
            <a:off x="3588692" y="5934670"/>
            <a:ext cx="4943748"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4-81  </a:t>
            </a:r>
            <a:r>
              <a:rPr lang="zh-CN" altLang="en-US" dirty="0">
                <a:solidFill>
                  <a:srgbClr val="FFFFFF"/>
                </a:solidFill>
                <a:latin typeface="黑体" pitchFamily="49" charset="-122"/>
                <a:ea typeface="黑体" pitchFamily="49" charset="-122"/>
              </a:rPr>
              <a:t>删除背景的编辑状态（左）和背景消除”选项卡（</a:t>
            </a:r>
            <a:r>
              <a:rPr lang="zh-CN" altLang="en-US">
                <a:solidFill>
                  <a:srgbClr val="FFFFFF"/>
                </a:solidFill>
                <a:latin typeface="黑体" pitchFamily="49" charset="-122"/>
                <a:ea typeface="黑体" pitchFamily="49" charset="-122"/>
              </a:rPr>
              <a:t>右</a:t>
            </a:r>
            <a:r>
              <a:rPr lang="zh-CN" altLang="en-US" smtClean="0">
                <a:solidFill>
                  <a:srgbClr val="FFFFFF"/>
                </a:solidFill>
                <a:latin typeface="黑体" pitchFamily="49" charset="-122"/>
                <a:ea typeface="黑体" pitchFamily="49" charset="-122"/>
              </a:rPr>
              <a:t>）</a:t>
            </a:r>
            <a:endParaRPr lang="zh-CN" altLang="en-US" dirty="0">
              <a:solidFill>
                <a:srgbClr val="FFFFFF"/>
              </a:solidFill>
              <a:latin typeface="黑体" pitchFamily="49" charset="-122"/>
              <a:ea typeface="黑体" pitchFamily="49" charset="-122"/>
            </a:endParaRPr>
          </a:p>
        </p:txBody>
      </p:sp>
      <p:sp>
        <p:nvSpPr>
          <p:cNvPr id="6" name="矩形 5"/>
          <p:cNvSpPr/>
          <p:nvPr/>
        </p:nvSpPr>
        <p:spPr>
          <a:xfrm>
            <a:off x="683568" y="5690835"/>
            <a:ext cx="2218853" cy="646331"/>
          </a:xfrm>
          <a:prstGeom prst="rect">
            <a:avLst/>
          </a:prstGeom>
        </p:spPr>
        <p:txBody>
          <a:bodyPr wrap="square">
            <a:spAutoFit/>
          </a:bodyPr>
          <a:lstStyle/>
          <a:p>
            <a:pPr lvl="0" eaLnBrk="1" hangingPunct="1"/>
            <a:r>
              <a:rPr lang="zh-CN" altLang="en-US" dirty="0" smtClean="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4-80   </a:t>
            </a:r>
            <a:r>
              <a:rPr lang="zh-CN" altLang="en-US" dirty="0">
                <a:solidFill>
                  <a:srgbClr val="FFFFFF"/>
                </a:solidFill>
                <a:latin typeface="黑体" pitchFamily="49" charset="-122"/>
                <a:ea typeface="黑体" pitchFamily="49" charset="-122"/>
              </a:rPr>
              <a:t>删除背景的图片</a:t>
            </a:r>
          </a:p>
        </p:txBody>
      </p:sp>
      <p:pic>
        <p:nvPicPr>
          <p:cNvPr id="7" name="图片 6"/>
          <p:cNvPicPr>
            <a:picLocks noChangeAspect="1"/>
          </p:cNvPicPr>
          <p:nvPr/>
        </p:nvPicPr>
        <p:blipFill>
          <a:blip r:embed="rId4"/>
          <a:stretch>
            <a:fillRect/>
          </a:stretch>
        </p:blipFill>
        <p:spPr>
          <a:xfrm>
            <a:off x="3059832" y="4092197"/>
            <a:ext cx="2098456" cy="1626939"/>
          </a:xfrm>
          <a:prstGeom prst="rect">
            <a:avLst/>
          </a:prstGeom>
          <a:noFill/>
          <a:ln>
            <a:noFill/>
          </a:ln>
        </p:spPr>
      </p:pic>
      <p:pic>
        <p:nvPicPr>
          <p:cNvPr id="8" name="图片 7"/>
          <p:cNvPicPr>
            <a:picLocks noChangeAspect="1"/>
          </p:cNvPicPr>
          <p:nvPr/>
        </p:nvPicPr>
        <p:blipFill>
          <a:blip r:embed="rId5"/>
          <a:stretch>
            <a:fillRect/>
          </a:stretch>
        </p:blipFill>
        <p:spPr>
          <a:xfrm>
            <a:off x="5396452" y="4138939"/>
            <a:ext cx="3321940" cy="1580197"/>
          </a:xfrm>
          <a:prstGeom prst="rect">
            <a:avLst/>
          </a:prstGeom>
        </p:spPr>
      </p:pic>
    </p:spTree>
    <p:extLst>
      <p:ext uri="{BB962C8B-B14F-4D97-AF65-F5344CB8AC3E}">
        <p14:creationId xmlns:p14="http://schemas.microsoft.com/office/powerpoint/2010/main" val="1046936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602739"/>
            <a:ext cx="8997950" cy="1539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可以</a:t>
            </a:r>
            <a:r>
              <a:rPr lang="zh-CN" altLang="en-US" sz="2000" dirty="0">
                <a:latin typeface="黑体" pitchFamily="49" charset="-122"/>
                <a:ea typeface="黑体" pitchFamily="49" charset="-122"/>
              </a:rPr>
              <a:t>为插入的图片设置像铅笔素描、画图笔画、发光散射等特殊效果，其实现的操作方法和步骤如下：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）选定需要应用艺术效果的图片。</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）打开图片工具“格式”选项卡，单击“调整”组中的“艺术效果”按钮 ，在弹出列表中，选择一种需要的艺术效果</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72325" y="116632"/>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．设置图片的艺术效果</a:t>
            </a:r>
          </a:p>
        </p:txBody>
      </p:sp>
      <p:sp>
        <p:nvSpPr>
          <p:cNvPr id="4" name="Rectangle 5"/>
          <p:cNvSpPr>
            <a:spLocks noChangeArrowheads="1"/>
          </p:cNvSpPr>
          <p:nvPr/>
        </p:nvSpPr>
        <p:spPr bwMode="auto">
          <a:xfrm>
            <a:off x="72325" y="2690821"/>
            <a:ext cx="8997950" cy="1280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要使</a:t>
            </a:r>
            <a:r>
              <a:rPr lang="zh-CN" altLang="en-US" sz="2000" dirty="0">
                <a:latin typeface="黑体" pitchFamily="49" charset="-122"/>
                <a:ea typeface="黑体" pitchFamily="49" charset="-122"/>
              </a:rPr>
              <a:t>图片恢复到插入时的状态，操作步骤如下：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）选定需要重设图片的图片。</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）打开图片工具“格式”选项卡，单击“调整”组中的“重设图片”</a:t>
            </a:r>
            <a:r>
              <a:rPr lang="zh-CN" altLang="en-US" sz="2000" dirty="0" smtClean="0">
                <a:latin typeface="黑体" pitchFamily="49" charset="-122"/>
                <a:ea typeface="黑体" pitchFamily="49" charset="-122"/>
              </a:rPr>
              <a:t>按钮，</a:t>
            </a:r>
            <a:r>
              <a:rPr lang="zh-CN" altLang="en-US" sz="2000" dirty="0">
                <a:latin typeface="黑体" pitchFamily="49" charset="-122"/>
                <a:ea typeface="黑体" pitchFamily="49" charset="-122"/>
              </a:rPr>
              <a:t>弹出其命令</a:t>
            </a:r>
            <a:r>
              <a:rPr lang="zh-CN" altLang="en-US" sz="2000" dirty="0" smtClean="0">
                <a:latin typeface="黑体" pitchFamily="49" charset="-122"/>
                <a:ea typeface="黑体" pitchFamily="49" charset="-122"/>
              </a:rPr>
              <a:t>列表框并执行</a:t>
            </a:r>
            <a:r>
              <a:rPr lang="zh-CN" altLang="en-US" sz="2000" dirty="0">
                <a:latin typeface="黑体" pitchFamily="49" charset="-122"/>
                <a:ea typeface="黑体" pitchFamily="49" charset="-122"/>
              </a:rPr>
              <a:t>“重设图片”</a:t>
            </a:r>
            <a:r>
              <a:rPr lang="zh-CN" altLang="en-US" sz="2000" dirty="0" smtClean="0">
                <a:latin typeface="黑体" pitchFamily="49" charset="-122"/>
                <a:ea typeface="黑体" pitchFamily="49" charset="-122"/>
              </a:rPr>
              <a:t>命令。</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72325" y="2204714"/>
            <a:ext cx="5400154"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7</a:t>
            </a:r>
            <a:r>
              <a:rPr lang="zh-CN" altLang="en-US" sz="2200" dirty="0">
                <a:latin typeface="Arial" pitchFamily="34" charset="0"/>
                <a:ea typeface="黑体" pitchFamily="49" charset="-122"/>
              </a:rPr>
              <a:t>．重设图片</a:t>
            </a:r>
          </a:p>
        </p:txBody>
      </p:sp>
      <p:sp>
        <p:nvSpPr>
          <p:cNvPr id="6" name="Rectangle 8"/>
          <p:cNvSpPr>
            <a:spLocks noChangeArrowheads="1"/>
          </p:cNvSpPr>
          <p:nvPr/>
        </p:nvSpPr>
        <p:spPr bwMode="auto">
          <a:xfrm>
            <a:off x="72325" y="4034122"/>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4.6.4  </a:t>
            </a:r>
            <a:r>
              <a:rPr lang="zh-CN" altLang="en-US" sz="2400" dirty="0">
                <a:latin typeface="Arial" pitchFamily="34" charset="0"/>
                <a:ea typeface="黑体" pitchFamily="49" charset="-122"/>
              </a:rPr>
              <a:t>绘制图形</a:t>
            </a:r>
          </a:p>
        </p:txBody>
      </p:sp>
      <p:sp>
        <p:nvSpPr>
          <p:cNvPr id="7" name="Rectangle 5"/>
          <p:cNvSpPr>
            <a:spLocks noChangeArrowheads="1"/>
          </p:cNvSpPr>
          <p:nvPr/>
        </p:nvSpPr>
        <p:spPr bwMode="auto">
          <a:xfrm>
            <a:off x="72325" y="4554188"/>
            <a:ext cx="8997950" cy="1899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绘制自选图形的步骤如下：</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）绘制自选</a:t>
            </a:r>
            <a:r>
              <a:rPr lang="zh-CN" altLang="en-US" sz="2000" dirty="0" smtClean="0">
                <a:latin typeface="黑体" pitchFamily="49" charset="-122"/>
                <a:ea typeface="黑体" pitchFamily="49" charset="-122"/>
              </a:rPr>
              <a:t>图形</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“插图”组中的“形状”</a:t>
            </a:r>
            <a:r>
              <a:rPr lang="zh-CN" altLang="en-US" sz="2000" dirty="0" smtClean="0">
                <a:latin typeface="黑体" pitchFamily="49" charset="-122"/>
                <a:ea typeface="黑体" pitchFamily="49" charset="-122"/>
              </a:rPr>
              <a:t>按钮，</a:t>
            </a:r>
            <a:r>
              <a:rPr lang="zh-CN" altLang="en-US" sz="2000" dirty="0">
                <a:latin typeface="黑体" pitchFamily="49" charset="-122"/>
                <a:ea typeface="黑体" pitchFamily="49" charset="-122"/>
              </a:rPr>
              <a:t>弹出如图</a:t>
            </a:r>
            <a:r>
              <a:rPr lang="en-US" altLang="zh-CN" sz="2000" dirty="0" smtClean="0">
                <a:latin typeface="黑体" pitchFamily="49" charset="-122"/>
                <a:ea typeface="黑体" pitchFamily="49" charset="-122"/>
              </a:rPr>
              <a:t>4-81</a:t>
            </a:r>
            <a:r>
              <a:rPr lang="zh-CN" altLang="en-US" sz="2000" dirty="0" smtClean="0">
                <a:latin typeface="黑体" pitchFamily="49" charset="-122"/>
                <a:ea typeface="黑体" pitchFamily="49" charset="-122"/>
              </a:rPr>
              <a:t>所</a:t>
            </a:r>
            <a:r>
              <a:rPr lang="zh-CN" altLang="en-US" sz="2000" dirty="0">
                <a:latin typeface="黑体" pitchFamily="49" charset="-122"/>
                <a:ea typeface="黑体" pitchFamily="49" charset="-122"/>
              </a:rPr>
              <a:t>示形状列表，选择一种所需要的一种形状，当前文档插入点处出现一个由淡灰色横线组成的“画布”框，同时鼠标变为</a:t>
            </a:r>
            <a:r>
              <a:rPr lang="zh-CN" altLang="en-US" sz="2000" dirty="0" smtClean="0">
                <a:latin typeface="黑体" pitchFamily="49" charset="-122"/>
                <a:ea typeface="黑体" pitchFamily="49" charset="-122"/>
              </a:rPr>
              <a:t>“</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a:t>
            </a:r>
            <a:r>
              <a:rPr lang="zh-CN" altLang="en-US" sz="2000" dirty="0">
                <a:latin typeface="黑体" pitchFamily="49" charset="-122"/>
                <a:ea typeface="黑体" pitchFamily="49" charset="-122"/>
              </a:rPr>
              <a:t>。用户在“画布”方框中，也可在“画布”方框的外面绘制图形，如图</a:t>
            </a:r>
            <a:r>
              <a:rPr lang="en-US" altLang="zh-CN" sz="2000" dirty="0">
                <a:latin typeface="黑体" pitchFamily="49" charset="-122"/>
                <a:ea typeface="黑体" pitchFamily="49" charset="-122"/>
              </a:rPr>
              <a:t>4-82</a:t>
            </a:r>
            <a:r>
              <a:rPr lang="zh-CN" altLang="en-US" sz="2000" dirty="0">
                <a:latin typeface="黑体" pitchFamily="49" charset="-122"/>
                <a:ea typeface="黑体" pitchFamily="49" charset="-122"/>
              </a:rPr>
              <a:t>所示是绘制图形的例子</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364609220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amond(in)">
                                      <p:cBhvr>
                                        <p:cTn id="1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7"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5733256"/>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形状</a:t>
            </a:r>
            <a:r>
              <a:rPr lang="zh-CN" altLang="en-US" sz="2100" dirty="0">
                <a:latin typeface="黑体" pitchFamily="49" charset="-122"/>
                <a:ea typeface="黑体" pitchFamily="49" charset="-122"/>
              </a:rPr>
              <a:t>绘制完成后，系统同时打开绘图工具“设计”选项卡，如图</a:t>
            </a:r>
            <a:r>
              <a:rPr lang="en-US" altLang="zh-CN" sz="2100" dirty="0">
                <a:latin typeface="黑体" pitchFamily="49" charset="-122"/>
                <a:ea typeface="黑体" pitchFamily="49" charset="-122"/>
              </a:rPr>
              <a:t>4-83</a:t>
            </a:r>
            <a:r>
              <a:rPr lang="zh-CN" altLang="en-US" sz="2100" dirty="0">
                <a:latin typeface="黑体" pitchFamily="49" charset="-122"/>
                <a:ea typeface="黑体" pitchFamily="49" charset="-122"/>
              </a:rPr>
              <a:t>所示。用户可使用选项卡中的各种命令按钮对形状进行处理，如设置形状样式等</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4" name="图片 3"/>
          <p:cNvPicPr/>
          <p:nvPr/>
        </p:nvPicPr>
        <p:blipFill>
          <a:blip r:embed="rId2"/>
          <a:stretch>
            <a:fillRect/>
          </a:stretch>
        </p:blipFill>
        <p:spPr>
          <a:xfrm>
            <a:off x="496808" y="116632"/>
            <a:ext cx="2779047" cy="3495262"/>
          </a:xfrm>
          <a:prstGeom prst="rect">
            <a:avLst/>
          </a:prstGeom>
        </p:spPr>
      </p:pic>
      <p:sp>
        <p:nvSpPr>
          <p:cNvPr id="5" name="矩形 4"/>
          <p:cNvSpPr/>
          <p:nvPr/>
        </p:nvSpPr>
        <p:spPr>
          <a:xfrm>
            <a:off x="187235" y="3611894"/>
            <a:ext cx="3416320"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4-81  </a:t>
            </a:r>
            <a:r>
              <a:rPr lang="zh-CN" altLang="zh-CN" dirty="0">
                <a:latin typeface="黑体" pitchFamily="49" charset="-122"/>
                <a:ea typeface="黑体" pitchFamily="49" charset="-122"/>
              </a:rPr>
              <a:t>“形状”按钮及列表框</a:t>
            </a:r>
            <a:endParaRPr lang="zh-CN" altLang="en-US" dirty="0">
              <a:latin typeface="黑体" pitchFamily="49" charset="-122"/>
              <a:ea typeface="黑体" pitchFamily="49" charset="-122"/>
            </a:endParaRPr>
          </a:p>
        </p:txBody>
      </p:sp>
      <p:sp>
        <p:nvSpPr>
          <p:cNvPr id="6" name="矩形 5"/>
          <p:cNvSpPr/>
          <p:nvPr/>
        </p:nvSpPr>
        <p:spPr>
          <a:xfrm>
            <a:off x="5393883" y="3578063"/>
            <a:ext cx="2031325" cy="369332"/>
          </a:xfrm>
          <a:prstGeom prst="rect">
            <a:avLst/>
          </a:prstGeom>
        </p:spPr>
        <p:txBody>
          <a:bodyPr wrap="none">
            <a:spAutoFit/>
          </a:bodyPr>
          <a:lstStyle/>
          <a:p>
            <a:pPr eaLnBrk="1" hangingPunct="1"/>
            <a:r>
              <a:rPr lang="zh-CN" altLang="en-US" dirty="0">
                <a:latin typeface="黑体" pitchFamily="49" charset="-122"/>
                <a:ea typeface="黑体" pitchFamily="49" charset="-122"/>
              </a:rPr>
              <a:t>图</a:t>
            </a:r>
            <a:r>
              <a:rPr lang="en-US" altLang="zh-CN" dirty="0">
                <a:latin typeface="黑体" pitchFamily="49" charset="-122"/>
                <a:ea typeface="黑体" pitchFamily="49" charset="-122"/>
              </a:rPr>
              <a:t>4-82  </a:t>
            </a:r>
            <a:r>
              <a:rPr lang="zh-CN" altLang="en-US" dirty="0" smtClean="0">
                <a:latin typeface="黑体" pitchFamily="49" charset="-122"/>
                <a:ea typeface="黑体" pitchFamily="49" charset="-122"/>
              </a:rPr>
              <a:t>绘图示例</a:t>
            </a:r>
            <a:endParaRPr lang="zh-CN" altLang="en-US" dirty="0">
              <a:latin typeface="黑体" pitchFamily="49" charset="-122"/>
              <a:ea typeface="黑体" pitchFamily="49" charset="-122"/>
            </a:endParaRPr>
          </a:p>
        </p:txBody>
      </p:sp>
      <p:sp>
        <p:nvSpPr>
          <p:cNvPr id="7" name="矩形 6"/>
          <p:cNvSpPr/>
          <p:nvPr/>
        </p:nvSpPr>
        <p:spPr>
          <a:xfrm>
            <a:off x="2843808" y="5309202"/>
            <a:ext cx="3744416"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4-83  </a:t>
            </a:r>
            <a:r>
              <a:rPr lang="zh-CN" altLang="en-US" dirty="0">
                <a:solidFill>
                  <a:srgbClr val="FFFFFF"/>
                </a:solidFill>
                <a:latin typeface="黑体" pitchFamily="49" charset="-122"/>
                <a:ea typeface="黑体" pitchFamily="49" charset="-122"/>
              </a:rPr>
              <a:t>绘图工具“设计”选项卡</a:t>
            </a:r>
          </a:p>
        </p:txBody>
      </p:sp>
      <p:pic>
        <p:nvPicPr>
          <p:cNvPr id="8" name="图片 7"/>
          <p:cNvPicPr/>
          <p:nvPr/>
        </p:nvPicPr>
        <p:blipFill>
          <a:blip r:embed="rId3"/>
          <a:stretch>
            <a:fillRect/>
          </a:stretch>
        </p:blipFill>
        <p:spPr>
          <a:xfrm>
            <a:off x="1211862" y="4149080"/>
            <a:ext cx="6790125" cy="1132916"/>
          </a:xfrm>
          <a:prstGeom prst="rect">
            <a:avLst/>
          </a:prstGeom>
        </p:spPr>
      </p:pic>
      <p:pic>
        <p:nvPicPr>
          <p:cNvPr id="9" name="图片 8"/>
          <p:cNvPicPr/>
          <p:nvPr/>
        </p:nvPicPr>
        <p:blipFill>
          <a:blip r:embed="rId4"/>
          <a:stretch>
            <a:fillRect/>
          </a:stretch>
        </p:blipFill>
        <p:spPr>
          <a:xfrm>
            <a:off x="3593943" y="1739686"/>
            <a:ext cx="5216917" cy="1872208"/>
          </a:xfrm>
          <a:prstGeom prst="rect">
            <a:avLst/>
          </a:prstGeom>
        </p:spPr>
      </p:pic>
    </p:spTree>
    <p:extLst>
      <p:ext uri="{BB962C8B-B14F-4D97-AF65-F5344CB8AC3E}">
        <p14:creationId xmlns:p14="http://schemas.microsoft.com/office/powerpoint/2010/main" val="34745143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1121" y="116632"/>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）为图形添加文字</a:t>
            </a:r>
          </a:p>
          <a:p>
            <a:pPr eaLnBrk="1" hangingPunct="1"/>
            <a:r>
              <a:rPr lang="zh-CN" altLang="en-US" sz="2100" dirty="0" smtClean="0">
                <a:latin typeface="黑体" pitchFamily="49" charset="-122"/>
                <a:ea typeface="黑体" pitchFamily="49" charset="-122"/>
              </a:rPr>
              <a:t>    右键单击该图形，在快捷菜单中单击“添加文字”命令，然后键入要添加的文字。直线</a:t>
            </a:r>
            <a:r>
              <a:rPr lang="zh-CN" altLang="en-US" sz="2100" dirty="0">
                <a:latin typeface="黑体" pitchFamily="49" charset="-122"/>
                <a:ea typeface="黑体" pitchFamily="49" charset="-122"/>
              </a:rPr>
              <a:t>等某些图形不能添加文字。</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）改变图形大小</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4</a:t>
            </a:r>
            <a:r>
              <a:rPr lang="zh-CN" altLang="en-US" sz="2100" dirty="0">
                <a:latin typeface="黑体" pitchFamily="49" charset="-122"/>
                <a:ea typeface="黑体" pitchFamily="49" charset="-122"/>
              </a:rPr>
              <a:t>）调整图形的位置和叠放顺序</a:t>
            </a:r>
          </a:p>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可选定一个对象（按下</a:t>
            </a:r>
            <a:r>
              <a:rPr lang="en-US" altLang="zh-CN" sz="2100" dirty="0">
                <a:latin typeface="黑体" pitchFamily="49" charset="-122"/>
                <a:ea typeface="黑体" pitchFamily="49" charset="-122"/>
              </a:rPr>
              <a:t>Shift</a:t>
            </a:r>
            <a:r>
              <a:rPr lang="zh-CN" altLang="en-US" sz="2100" dirty="0">
                <a:latin typeface="黑体" pitchFamily="49" charset="-122"/>
                <a:ea typeface="黑体" pitchFamily="49" charset="-122"/>
              </a:rPr>
              <a:t>键，再单击图形对象，可选择多个图形），然后用鼠标拖动（或用箭头移动键），可移动图形对象到其他位置（也可在按下</a:t>
            </a:r>
            <a:r>
              <a:rPr lang="en-US" altLang="zh-CN" sz="2100" dirty="0">
                <a:latin typeface="黑体" pitchFamily="49" charset="-122"/>
                <a:ea typeface="黑体" pitchFamily="49" charset="-122"/>
              </a:rPr>
              <a:t>Ctrl</a:t>
            </a:r>
            <a:r>
              <a:rPr lang="zh-CN" altLang="en-US" sz="2100" dirty="0">
                <a:latin typeface="黑体" pitchFamily="49" charset="-122"/>
                <a:ea typeface="黑体" pitchFamily="49" charset="-122"/>
              </a:rPr>
              <a:t>键的同时，使用箭头移动键进行微调）。</a:t>
            </a:r>
          </a:p>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改变形状的顺序，可单击绘图工具“设计”选项卡上“排列”组的“上移一层”按钮 ，或“下移一层”按钮 </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4" name="图片 3"/>
          <p:cNvPicPr/>
          <p:nvPr/>
        </p:nvPicPr>
        <p:blipFill>
          <a:blip r:embed="rId2"/>
          <a:stretch>
            <a:fillRect/>
          </a:stretch>
        </p:blipFill>
        <p:spPr>
          <a:xfrm>
            <a:off x="4427982" y="3810020"/>
            <a:ext cx="4536505" cy="1635204"/>
          </a:xfrm>
          <a:prstGeom prst="rect">
            <a:avLst/>
          </a:prstGeom>
        </p:spPr>
      </p:pic>
      <p:sp>
        <p:nvSpPr>
          <p:cNvPr id="5" name="矩形 4"/>
          <p:cNvSpPr/>
          <p:nvPr/>
        </p:nvSpPr>
        <p:spPr>
          <a:xfrm>
            <a:off x="5508104" y="5589240"/>
            <a:ext cx="2521644"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4-84  </a:t>
            </a:r>
            <a:r>
              <a:rPr lang="zh-CN" altLang="en-US" dirty="0">
                <a:solidFill>
                  <a:srgbClr val="FFFFFF"/>
                </a:solidFill>
                <a:latin typeface="黑体" pitchFamily="49" charset="-122"/>
                <a:ea typeface="黑体" pitchFamily="49" charset="-122"/>
              </a:rPr>
              <a:t>修饰后的形状</a:t>
            </a:r>
          </a:p>
        </p:txBody>
      </p:sp>
      <p:sp>
        <p:nvSpPr>
          <p:cNvPr id="6" name="Rectangle 5"/>
          <p:cNvSpPr>
            <a:spLocks noChangeArrowheads="1"/>
          </p:cNvSpPr>
          <p:nvPr/>
        </p:nvSpPr>
        <p:spPr bwMode="auto">
          <a:xfrm>
            <a:off x="71121" y="3429000"/>
            <a:ext cx="4320033" cy="2992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5</a:t>
            </a:r>
            <a:r>
              <a:rPr lang="zh-CN" altLang="en-US" sz="2100" dirty="0">
                <a:latin typeface="黑体" pitchFamily="49" charset="-122"/>
                <a:ea typeface="黑体" pitchFamily="49" charset="-122"/>
              </a:rPr>
              <a:t>）修饰图形</a:t>
            </a:r>
          </a:p>
          <a:p>
            <a:pPr eaLnBrk="1" hangingPunct="1"/>
            <a:r>
              <a:rPr lang="zh-CN" altLang="en-US" sz="2100" dirty="0" smtClean="0">
                <a:latin typeface="黑体" pitchFamily="49" charset="-122"/>
                <a:ea typeface="黑体" pitchFamily="49" charset="-122"/>
              </a:rPr>
              <a:t>    利用</a:t>
            </a:r>
            <a:r>
              <a:rPr lang="zh-CN" altLang="en-US" sz="2100" dirty="0">
                <a:latin typeface="黑体" pitchFamily="49" charset="-122"/>
                <a:ea typeface="黑体" pitchFamily="49" charset="-122"/>
              </a:rPr>
              <a:t>绘图工具“格式”选项卡上“形状样式”组中的“样式”列表、</a:t>
            </a:r>
            <a:r>
              <a:rPr lang="zh-CN" altLang="en-US" sz="2100" dirty="0" smtClean="0">
                <a:latin typeface="黑体" pitchFamily="49" charset="-122"/>
                <a:ea typeface="黑体" pitchFamily="49" charset="-122"/>
              </a:rPr>
              <a:t>“形状填充”、“形状轮廓”、</a:t>
            </a:r>
            <a:r>
              <a:rPr lang="zh-CN" altLang="en-US" sz="2100" dirty="0">
                <a:latin typeface="黑体" pitchFamily="49" charset="-122"/>
                <a:ea typeface="黑体" pitchFamily="49" charset="-122"/>
              </a:rPr>
              <a:t>“形状效果” 等功能按钮对其进行样式的修饰，如填充</a:t>
            </a:r>
            <a:r>
              <a:rPr lang="zh-CN" altLang="en-US" sz="2100" dirty="0" smtClean="0">
                <a:latin typeface="黑体" pitchFamily="49" charset="-122"/>
                <a:ea typeface="黑体" pitchFamily="49" charset="-122"/>
              </a:rPr>
              <a:t>颜色、三维</a:t>
            </a:r>
            <a:r>
              <a:rPr lang="zh-CN" altLang="en-US" sz="2100" dirty="0">
                <a:latin typeface="黑体" pitchFamily="49" charset="-122"/>
                <a:ea typeface="黑体" pitchFamily="49" charset="-122"/>
              </a:rPr>
              <a:t>旋转等效果，例如对图</a:t>
            </a:r>
            <a:r>
              <a:rPr lang="en-US" altLang="zh-CN" sz="2100" dirty="0">
                <a:latin typeface="黑体" pitchFamily="49" charset="-122"/>
                <a:ea typeface="黑体" pitchFamily="49" charset="-122"/>
              </a:rPr>
              <a:t>4-82</a:t>
            </a:r>
            <a:r>
              <a:rPr lang="zh-CN" altLang="en-US" sz="2100" dirty="0">
                <a:latin typeface="黑体" pitchFamily="49" charset="-122"/>
                <a:ea typeface="黑体" pitchFamily="49" charset="-122"/>
              </a:rPr>
              <a:t>所示的形状进行填充、轮廓和效果修饰后，几个形状的效果如图</a:t>
            </a:r>
            <a:r>
              <a:rPr lang="en-US" altLang="zh-CN" sz="2100" dirty="0">
                <a:latin typeface="黑体" pitchFamily="49" charset="-122"/>
                <a:ea typeface="黑体" pitchFamily="49" charset="-122"/>
              </a:rPr>
              <a:t>4-84</a:t>
            </a:r>
            <a:r>
              <a:rPr lang="zh-CN" altLang="en-US" sz="2100" dirty="0">
                <a:latin typeface="黑体" pitchFamily="49" charset="-122"/>
                <a:ea typeface="黑体" pitchFamily="49" charset="-122"/>
              </a:rPr>
              <a:t>所示。</a:t>
            </a:r>
          </a:p>
          <a:p>
            <a:pPr eaLnBrk="1" hangingPunct="1"/>
            <a:r>
              <a:rPr lang="zh-CN" altLang="en-US" sz="2100" dirty="0">
                <a:latin typeface="黑体" pitchFamily="49" charset="-122"/>
                <a:ea typeface="黑体" pitchFamily="49" charset="-122"/>
              </a:rPr>
              <a:t> </a:t>
            </a:r>
          </a:p>
        </p:txBody>
      </p:sp>
    </p:spTree>
    <p:extLst>
      <p:ext uri="{BB962C8B-B14F-4D97-AF65-F5344CB8AC3E}">
        <p14:creationId xmlns:p14="http://schemas.microsoft.com/office/powerpoint/2010/main" val="277265708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16632"/>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“样式”</a:t>
            </a:r>
            <a:r>
              <a:rPr lang="zh-CN" altLang="en-US" sz="2100" dirty="0">
                <a:latin typeface="黑体" pitchFamily="49" charset="-122"/>
                <a:ea typeface="黑体" pitchFamily="49" charset="-122"/>
              </a:rPr>
              <a:t>列表、“形状填充”、“形状轮廓”、“形状效果”等功能按钮的主要命令如图</a:t>
            </a:r>
            <a:r>
              <a:rPr lang="en-US" altLang="zh-CN" sz="2100" dirty="0">
                <a:latin typeface="黑体" pitchFamily="49" charset="-122"/>
                <a:ea typeface="黑体" pitchFamily="49" charset="-122"/>
              </a:rPr>
              <a:t>4-85</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3" name="图片 2"/>
          <p:cNvPicPr/>
          <p:nvPr/>
        </p:nvPicPr>
        <p:blipFill>
          <a:blip r:embed="rId2"/>
          <a:stretch>
            <a:fillRect/>
          </a:stretch>
        </p:blipFill>
        <p:spPr>
          <a:xfrm>
            <a:off x="1907704" y="908720"/>
            <a:ext cx="5627156" cy="868742"/>
          </a:xfrm>
          <a:prstGeom prst="rect">
            <a:avLst/>
          </a:prstGeom>
        </p:spPr>
      </p:pic>
      <p:sp>
        <p:nvSpPr>
          <p:cNvPr id="4" name="矩形 3"/>
          <p:cNvSpPr/>
          <p:nvPr/>
        </p:nvSpPr>
        <p:spPr>
          <a:xfrm>
            <a:off x="3763327" y="1843571"/>
            <a:ext cx="1915909" cy="369332"/>
          </a:xfrm>
          <a:prstGeom prst="rect">
            <a:avLst/>
          </a:prstGeom>
        </p:spPr>
        <p:txBody>
          <a:bodyPr wrap="none">
            <a:spAutoFit/>
          </a:bodyPr>
          <a:lstStyle/>
          <a:p>
            <a:pPr lvl="0" eaLnBrk="1" hangingPunct="1"/>
            <a:r>
              <a:rPr lang="en-US" altLang="zh-CN" dirty="0">
                <a:solidFill>
                  <a:srgbClr val="FFFFFF"/>
                </a:solidFill>
                <a:latin typeface="黑体" pitchFamily="49" charset="-122"/>
                <a:ea typeface="黑体" pitchFamily="49" charset="-122"/>
              </a:rPr>
              <a:t>(a)“</a:t>
            </a:r>
            <a:r>
              <a:rPr lang="zh-CN" altLang="en-US" dirty="0">
                <a:solidFill>
                  <a:srgbClr val="FFFFFF"/>
                </a:solidFill>
                <a:latin typeface="黑体" pitchFamily="49" charset="-122"/>
                <a:ea typeface="黑体" pitchFamily="49" charset="-122"/>
              </a:rPr>
              <a:t>样式”列表</a:t>
            </a:r>
          </a:p>
        </p:txBody>
      </p:sp>
      <p:sp>
        <p:nvSpPr>
          <p:cNvPr id="5" name="矩形 4"/>
          <p:cNvSpPr/>
          <p:nvPr/>
        </p:nvSpPr>
        <p:spPr>
          <a:xfrm>
            <a:off x="1005240" y="5302949"/>
            <a:ext cx="1982584" cy="646331"/>
          </a:xfrm>
          <a:prstGeom prst="rect">
            <a:avLst/>
          </a:prstGeom>
        </p:spPr>
        <p:txBody>
          <a:bodyPr wrap="square">
            <a:spAutoFit/>
          </a:bodyPr>
          <a:lstStyle/>
          <a:p>
            <a:r>
              <a:rPr lang="en-US" altLang="zh-CN" dirty="0">
                <a:solidFill>
                  <a:srgbClr val="FFFFFF"/>
                </a:solidFill>
                <a:latin typeface="黑体" pitchFamily="49" charset="-122"/>
                <a:ea typeface="黑体" pitchFamily="49" charset="-122"/>
              </a:rPr>
              <a:t>(b)“</a:t>
            </a:r>
            <a:r>
              <a:rPr lang="zh-CN" altLang="en-US" dirty="0">
                <a:solidFill>
                  <a:srgbClr val="FFFFFF"/>
                </a:solidFill>
                <a:latin typeface="黑体" pitchFamily="49" charset="-122"/>
                <a:ea typeface="黑体" pitchFamily="49" charset="-122"/>
              </a:rPr>
              <a:t>形状填充”功能列表 </a:t>
            </a:r>
            <a:endParaRPr lang="zh-CN" altLang="en-US" dirty="0"/>
          </a:p>
        </p:txBody>
      </p:sp>
      <p:sp>
        <p:nvSpPr>
          <p:cNvPr id="6" name="矩形 5"/>
          <p:cNvSpPr/>
          <p:nvPr/>
        </p:nvSpPr>
        <p:spPr>
          <a:xfrm>
            <a:off x="3964889" y="5302949"/>
            <a:ext cx="2191287" cy="646331"/>
          </a:xfrm>
          <a:prstGeom prst="rect">
            <a:avLst/>
          </a:prstGeom>
        </p:spPr>
        <p:txBody>
          <a:bodyPr wrap="square">
            <a:spAutoFit/>
          </a:bodyPr>
          <a:lstStyle/>
          <a:p>
            <a:r>
              <a:rPr lang="en-US" altLang="zh-CN" dirty="0">
                <a:solidFill>
                  <a:srgbClr val="FFFFFF"/>
                </a:solidFill>
                <a:latin typeface="黑体" pitchFamily="49" charset="-122"/>
                <a:ea typeface="黑体" pitchFamily="49" charset="-122"/>
              </a:rPr>
              <a:t>(c) “</a:t>
            </a:r>
            <a:r>
              <a:rPr lang="zh-CN" altLang="en-US" dirty="0">
                <a:solidFill>
                  <a:srgbClr val="FFFFFF"/>
                </a:solidFill>
                <a:latin typeface="黑体" pitchFamily="49" charset="-122"/>
                <a:ea typeface="黑体" pitchFamily="49" charset="-122"/>
              </a:rPr>
              <a:t>形状轮廓”功能列表 </a:t>
            </a:r>
            <a:endParaRPr lang="zh-CN" altLang="en-US" dirty="0"/>
          </a:p>
        </p:txBody>
      </p:sp>
      <p:sp>
        <p:nvSpPr>
          <p:cNvPr id="7" name="矩形 6"/>
          <p:cNvSpPr/>
          <p:nvPr/>
        </p:nvSpPr>
        <p:spPr>
          <a:xfrm>
            <a:off x="6458312" y="5332021"/>
            <a:ext cx="2278277" cy="646331"/>
          </a:xfrm>
          <a:prstGeom prst="rect">
            <a:avLst/>
          </a:prstGeom>
        </p:spPr>
        <p:txBody>
          <a:bodyPr wrap="square">
            <a:spAutoFit/>
          </a:bodyPr>
          <a:lstStyle/>
          <a:p>
            <a:pPr lvl="0" eaLnBrk="1" hangingPunct="1"/>
            <a:r>
              <a:rPr lang="en-US" altLang="zh-CN" dirty="0">
                <a:solidFill>
                  <a:srgbClr val="FFFFFF"/>
                </a:solidFill>
                <a:latin typeface="黑体" pitchFamily="49" charset="-122"/>
                <a:ea typeface="黑体" pitchFamily="49" charset="-122"/>
              </a:rPr>
              <a:t>(d) “</a:t>
            </a:r>
            <a:r>
              <a:rPr lang="zh-CN" altLang="en-US" dirty="0">
                <a:solidFill>
                  <a:srgbClr val="FFFFFF"/>
                </a:solidFill>
                <a:latin typeface="黑体" pitchFamily="49" charset="-122"/>
                <a:ea typeface="黑体" pitchFamily="49" charset="-122"/>
              </a:rPr>
              <a:t>形状效果”功能列表</a:t>
            </a:r>
          </a:p>
        </p:txBody>
      </p:sp>
      <p:sp>
        <p:nvSpPr>
          <p:cNvPr id="8" name="矩形 7"/>
          <p:cNvSpPr/>
          <p:nvPr/>
        </p:nvSpPr>
        <p:spPr>
          <a:xfrm>
            <a:off x="1475656" y="6011996"/>
            <a:ext cx="6203220"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4-85  </a:t>
            </a:r>
            <a:r>
              <a:rPr lang="zh-CN" altLang="en-US" dirty="0">
                <a:solidFill>
                  <a:srgbClr val="FFFFFF"/>
                </a:solidFill>
                <a:latin typeface="黑体" pitchFamily="49" charset="-122"/>
                <a:ea typeface="黑体" pitchFamily="49" charset="-122"/>
              </a:rPr>
              <a:t>样式、形状填充、形状轮廓和形状效果等功能列表</a:t>
            </a:r>
          </a:p>
        </p:txBody>
      </p:sp>
      <p:pic>
        <p:nvPicPr>
          <p:cNvPr id="11" name="图片 10"/>
          <p:cNvPicPr/>
          <p:nvPr/>
        </p:nvPicPr>
        <p:blipFill>
          <a:blip r:embed="rId3"/>
          <a:stretch>
            <a:fillRect/>
          </a:stretch>
        </p:blipFill>
        <p:spPr>
          <a:xfrm>
            <a:off x="621894" y="2256957"/>
            <a:ext cx="2680981" cy="3075064"/>
          </a:xfrm>
          <a:prstGeom prst="rect">
            <a:avLst/>
          </a:prstGeom>
        </p:spPr>
      </p:pic>
      <p:pic>
        <p:nvPicPr>
          <p:cNvPr id="12" name="图片 11"/>
          <p:cNvPicPr/>
          <p:nvPr/>
        </p:nvPicPr>
        <p:blipFill>
          <a:blip r:embed="rId4"/>
          <a:stretch>
            <a:fillRect/>
          </a:stretch>
        </p:blipFill>
        <p:spPr>
          <a:xfrm>
            <a:off x="3573182" y="2256957"/>
            <a:ext cx="2680981" cy="3075064"/>
          </a:xfrm>
          <a:prstGeom prst="rect">
            <a:avLst/>
          </a:prstGeom>
        </p:spPr>
      </p:pic>
      <p:pic>
        <p:nvPicPr>
          <p:cNvPr id="13" name="图片 12"/>
          <p:cNvPicPr/>
          <p:nvPr/>
        </p:nvPicPr>
        <p:blipFill>
          <a:blip r:embed="rId5"/>
          <a:stretch>
            <a:fillRect/>
          </a:stretch>
        </p:blipFill>
        <p:spPr>
          <a:xfrm>
            <a:off x="6611700" y="2256957"/>
            <a:ext cx="1920740" cy="3075064"/>
          </a:xfrm>
          <a:prstGeom prst="rect">
            <a:avLst/>
          </a:prstGeom>
        </p:spPr>
      </p:pic>
    </p:spTree>
    <p:extLst>
      <p:ext uri="{BB962C8B-B14F-4D97-AF65-F5344CB8AC3E}">
        <p14:creationId xmlns:p14="http://schemas.microsoft.com/office/powerpoint/2010/main" val="88581595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4929" y="332656"/>
            <a:ext cx="5793215"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“形状填充”</a:t>
            </a:r>
            <a:r>
              <a:rPr lang="zh-CN" altLang="en-US" sz="2000" dirty="0">
                <a:latin typeface="黑体" pitchFamily="49" charset="-122"/>
                <a:ea typeface="黑体" pitchFamily="49" charset="-122"/>
              </a:rPr>
              <a:t>、“形状轮廓”、“形状效果”的使用方法如下</a:t>
            </a:r>
            <a:r>
              <a:rPr lang="zh-CN" altLang="en-US" sz="2000" dirty="0" smtClean="0">
                <a:latin typeface="黑体" pitchFamily="49" charset="-122"/>
                <a:ea typeface="黑体" pitchFamily="49" charset="-122"/>
              </a:rPr>
              <a:t>：             </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①</a:t>
            </a:r>
            <a:r>
              <a:rPr lang="zh-CN" altLang="en-US" sz="2000" dirty="0" smtClean="0">
                <a:latin typeface="黑体" pitchFamily="49" charset="-122"/>
                <a:ea typeface="黑体" pitchFamily="49" charset="-122"/>
              </a:rPr>
              <a:t>选定</a:t>
            </a:r>
            <a:r>
              <a:rPr lang="zh-CN" altLang="en-US" sz="2000" dirty="0">
                <a:latin typeface="黑体" pitchFamily="49" charset="-122"/>
                <a:ea typeface="黑体" pitchFamily="49" charset="-122"/>
              </a:rPr>
              <a:t>需要进行形状填充</a:t>
            </a:r>
            <a:r>
              <a:rPr lang="zh-CN" altLang="en-US" sz="2000" dirty="0" smtClean="0">
                <a:latin typeface="黑体" pitchFamily="49" charset="-122"/>
                <a:ea typeface="黑体" pitchFamily="49" charset="-122"/>
              </a:rPr>
              <a:t>、形状</a:t>
            </a:r>
            <a:r>
              <a:rPr lang="zh-CN" altLang="en-US" sz="2000" dirty="0">
                <a:latin typeface="黑体" pitchFamily="49" charset="-122"/>
                <a:ea typeface="黑体" pitchFamily="49" charset="-122"/>
              </a:rPr>
              <a:t>轮廓或设置形状效果的形状图形。</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②</a:t>
            </a:r>
            <a:r>
              <a:rPr lang="zh-CN" altLang="en-US" sz="2000" dirty="0" smtClean="0">
                <a:latin typeface="黑体" pitchFamily="49" charset="-122"/>
                <a:ea typeface="黑体" pitchFamily="49" charset="-122"/>
              </a:rPr>
              <a:t>如对“笑脸”形状</a:t>
            </a:r>
            <a:r>
              <a:rPr lang="zh-CN" altLang="en-US" sz="2000" dirty="0">
                <a:latin typeface="黑体" pitchFamily="49" charset="-122"/>
                <a:ea typeface="黑体" pitchFamily="49" charset="-122"/>
              </a:rPr>
              <a:t>进行线性向右从红到白的渐变填充，这时可打开绘图工具“格式”选项卡，单击“样式”组中的“形状填充”按钮，在弹出列表框单击“渐变”选项，弹出下级菜单并执行“其它渐变”命令，打开如图</a:t>
            </a:r>
            <a:r>
              <a:rPr lang="en-US" altLang="zh-CN" sz="2000" dirty="0">
                <a:latin typeface="黑体" pitchFamily="49" charset="-122"/>
                <a:ea typeface="黑体" pitchFamily="49" charset="-122"/>
              </a:rPr>
              <a:t>4-86</a:t>
            </a:r>
            <a:r>
              <a:rPr lang="zh-CN" altLang="en-US" sz="2000" dirty="0">
                <a:latin typeface="黑体" pitchFamily="49" charset="-122"/>
                <a:ea typeface="黑体" pitchFamily="49" charset="-122"/>
              </a:rPr>
              <a:t>所示“设置形状格式”对话框</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矩形 2"/>
          <p:cNvSpPr/>
          <p:nvPr/>
        </p:nvSpPr>
        <p:spPr>
          <a:xfrm>
            <a:off x="6156176" y="2852936"/>
            <a:ext cx="2616038" cy="646331"/>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4-86  “</a:t>
            </a:r>
            <a:r>
              <a:rPr lang="zh-CN" altLang="en-US" dirty="0">
                <a:solidFill>
                  <a:srgbClr val="FFFFFF"/>
                </a:solidFill>
                <a:latin typeface="黑体" pitchFamily="49" charset="-122"/>
                <a:ea typeface="黑体" pitchFamily="49" charset="-122"/>
              </a:rPr>
              <a:t>设置形状格式”对话框</a:t>
            </a:r>
          </a:p>
        </p:txBody>
      </p:sp>
      <p:pic>
        <p:nvPicPr>
          <p:cNvPr id="4" name="图片 3"/>
          <p:cNvPicPr/>
          <p:nvPr/>
        </p:nvPicPr>
        <p:blipFill>
          <a:blip r:embed="rId2"/>
          <a:stretch>
            <a:fillRect/>
          </a:stretch>
        </p:blipFill>
        <p:spPr>
          <a:xfrm>
            <a:off x="6012160" y="260648"/>
            <a:ext cx="2880320" cy="2592288"/>
          </a:xfrm>
          <a:prstGeom prst="rect">
            <a:avLst/>
          </a:prstGeom>
        </p:spPr>
      </p:pic>
      <p:sp>
        <p:nvSpPr>
          <p:cNvPr id="5" name="Rectangle 5"/>
          <p:cNvSpPr>
            <a:spLocks noChangeArrowheads="1"/>
          </p:cNvSpPr>
          <p:nvPr/>
        </p:nvSpPr>
        <p:spPr bwMode="auto">
          <a:xfrm>
            <a:off x="74928" y="3429000"/>
            <a:ext cx="900000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③</a:t>
            </a:r>
            <a:r>
              <a:rPr lang="zh-CN" altLang="en-US" sz="2000" dirty="0" smtClean="0">
                <a:latin typeface="黑体" pitchFamily="49" charset="-122"/>
                <a:ea typeface="黑体" pitchFamily="49" charset="-122"/>
              </a:rPr>
              <a:t>请</a:t>
            </a:r>
            <a:r>
              <a:rPr lang="zh-CN" altLang="en-US" sz="2000" dirty="0">
                <a:latin typeface="黑体" pitchFamily="49" charset="-122"/>
                <a:ea typeface="黑体" pitchFamily="49" charset="-122"/>
              </a:rPr>
              <a:t>参考</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4-15】</a:t>
            </a:r>
            <a:r>
              <a:rPr lang="zh-CN" altLang="en-US" sz="2000" dirty="0">
                <a:latin typeface="黑体" pitchFamily="49" charset="-122"/>
                <a:ea typeface="黑体" pitchFamily="49" charset="-122"/>
              </a:rPr>
              <a:t>中的操作，完成渐变参数的设置，单击“关闭”按钮。</a:t>
            </a:r>
          </a:p>
          <a:p>
            <a:pPr eaLnBrk="1" hangingPunct="1"/>
            <a:r>
              <a:rPr lang="zh-CN" altLang="en-US" sz="2000" dirty="0" smtClean="0">
                <a:latin typeface="黑体" pitchFamily="49" charset="-122"/>
                <a:ea typeface="黑体" pitchFamily="49" charset="-122"/>
              </a:rPr>
              <a:t>    类似</a:t>
            </a:r>
            <a:r>
              <a:rPr lang="zh-CN" altLang="en-US" sz="2000" dirty="0">
                <a:latin typeface="黑体" pitchFamily="49" charset="-122"/>
                <a:ea typeface="黑体" pitchFamily="49" charset="-122"/>
              </a:rPr>
              <a:t>地，可对形状进行轮廓和效果的设置</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6</a:t>
            </a:r>
            <a:r>
              <a:rPr lang="zh-CN" altLang="en-US" sz="2000" dirty="0">
                <a:latin typeface="黑体" pitchFamily="49" charset="-122"/>
                <a:ea typeface="黑体" pitchFamily="49" charset="-122"/>
              </a:rPr>
              <a:t>）对齐图形对象</a:t>
            </a:r>
          </a:p>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绘图工具“格式”选项卡上“排列”组中的“对齐”按钮 。执行弹出的命令列表框中的相关对齐命令，则可快速地将多个选定的图形对齐</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7</a:t>
            </a:r>
            <a:r>
              <a:rPr lang="zh-CN" altLang="en-US" sz="2000" dirty="0">
                <a:latin typeface="黑体" pitchFamily="49" charset="-122"/>
                <a:ea typeface="黑体" pitchFamily="49" charset="-122"/>
              </a:rPr>
              <a:t>）</a:t>
            </a:r>
            <a:r>
              <a:rPr lang="zh-CN" altLang="en-US" sz="2000" dirty="0" smtClean="0">
                <a:latin typeface="黑体" pitchFamily="49" charset="-122"/>
                <a:ea typeface="黑体" pitchFamily="49" charset="-122"/>
              </a:rPr>
              <a:t>组合与取消图形</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选定要组合或取消组合的图形，</a:t>
            </a:r>
            <a:r>
              <a:rPr lang="zh-CN" altLang="en-US" sz="2000" dirty="0">
                <a:latin typeface="黑体" pitchFamily="49" charset="-122"/>
                <a:ea typeface="黑体" pitchFamily="49" charset="-122"/>
              </a:rPr>
              <a:t>右击鼠标并执行快捷菜单中的“组合”菜单项下</a:t>
            </a:r>
            <a:r>
              <a:rPr lang="zh-CN" altLang="en-US" sz="2000" dirty="0" smtClean="0">
                <a:latin typeface="黑体" pitchFamily="49" charset="-122"/>
                <a:ea typeface="黑体" pitchFamily="49" charset="-122"/>
              </a:rPr>
              <a:t>“组合｜取消”</a:t>
            </a:r>
            <a:r>
              <a:rPr lang="zh-CN" altLang="en-US" sz="2000" dirty="0">
                <a:latin typeface="黑体" pitchFamily="49" charset="-122"/>
                <a:ea typeface="黑体" pitchFamily="49" charset="-122"/>
              </a:rPr>
              <a:t>命令（或单击绘图工具“设计”选项卡上“排列”组的“组合”按钮 列表中的“组合”命令</a:t>
            </a:r>
            <a:r>
              <a:rPr lang="zh-CN" altLang="en-US" sz="2000" dirty="0" smtClean="0">
                <a:latin typeface="黑体" pitchFamily="49" charset="-122"/>
                <a:ea typeface="黑体" pitchFamily="49" charset="-122"/>
              </a:rPr>
              <a:t>），可组合或取消图形。</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7554558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692696"/>
            <a:ext cx="8997950"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Word </a:t>
            </a:r>
            <a:r>
              <a:rPr lang="en-US" altLang="zh-CN" sz="2100" dirty="0">
                <a:latin typeface="黑体" pitchFamily="49" charset="-122"/>
                <a:ea typeface="黑体" pitchFamily="49" charset="-122"/>
              </a:rPr>
              <a:t>2010</a:t>
            </a:r>
            <a:r>
              <a:rPr lang="zh-CN" altLang="en-US" sz="2100" dirty="0">
                <a:latin typeface="黑体" pitchFamily="49" charset="-122"/>
                <a:ea typeface="黑体" pitchFamily="49" charset="-122"/>
              </a:rPr>
              <a:t>中的</a:t>
            </a:r>
            <a:r>
              <a:rPr lang="en-US" altLang="zh-CN" sz="2100" dirty="0">
                <a:latin typeface="黑体" pitchFamily="49" charset="-122"/>
                <a:ea typeface="黑体" pitchFamily="49" charset="-122"/>
              </a:rPr>
              <a:t>SmartArt </a:t>
            </a:r>
            <a:r>
              <a:rPr lang="zh-CN" altLang="en-US" sz="2100" dirty="0">
                <a:latin typeface="黑体" pitchFamily="49" charset="-122"/>
                <a:ea typeface="黑体" pitchFamily="49" charset="-122"/>
              </a:rPr>
              <a:t>图形，是预设了的列表、流程、循环、层次结构、关系、矩阵、棱锥图、图片</a:t>
            </a:r>
            <a:r>
              <a:rPr lang="en-US" altLang="zh-CN" sz="2100" dirty="0">
                <a:latin typeface="黑体" pitchFamily="49" charset="-122"/>
                <a:ea typeface="黑体" pitchFamily="49" charset="-122"/>
              </a:rPr>
              <a:t>8</a:t>
            </a:r>
            <a:r>
              <a:rPr lang="zh-CN" altLang="en-US" sz="2100" dirty="0">
                <a:latin typeface="黑体" pitchFamily="49" charset="-122"/>
                <a:ea typeface="黑体" pitchFamily="49" charset="-122"/>
              </a:rPr>
              <a:t>种类别的图形，每种类型的图形有各自的作用。</a:t>
            </a:r>
          </a:p>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“插入”选项卡上“插图”组中的“</a:t>
            </a:r>
            <a:r>
              <a:rPr lang="en-US" altLang="zh-CN" sz="2100" dirty="0">
                <a:latin typeface="黑体" pitchFamily="49" charset="-122"/>
                <a:ea typeface="黑体" pitchFamily="49" charset="-122"/>
              </a:rPr>
              <a:t>SmartArt”</a:t>
            </a:r>
            <a:r>
              <a:rPr lang="zh-CN" altLang="en-US" sz="2100" dirty="0">
                <a:latin typeface="黑体" pitchFamily="49" charset="-122"/>
                <a:ea typeface="黑体" pitchFamily="49" charset="-122"/>
              </a:rPr>
              <a:t>按钮 ，打开如图</a:t>
            </a:r>
            <a:r>
              <a:rPr lang="en-US" altLang="zh-CN" sz="2100" dirty="0">
                <a:latin typeface="黑体" pitchFamily="49" charset="-122"/>
                <a:ea typeface="黑体" pitchFamily="49" charset="-122"/>
              </a:rPr>
              <a:t>4-87</a:t>
            </a:r>
            <a:r>
              <a:rPr lang="zh-CN" altLang="en-US" sz="2100" dirty="0">
                <a:latin typeface="黑体" pitchFamily="49" charset="-122"/>
                <a:ea typeface="黑体" pitchFamily="49" charset="-122"/>
              </a:rPr>
              <a:t>所示“选择</a:t>
            </a:r>
            <a:r>
              <a:rPr lang="en-US" altLang="zh-CN" sz="2100" dirty="0">
                <a:latin typeface="黑体" pitchFamily="49" charset="-122"/>
                <a:ea typeface="黑体" pitchFamily="49" charset="-122"/>
              </a:rPr>
              <a:t>SmartArt</a:t>
            </a:r>
            <a:r>
              <a:rPr lang="zh-CN" altLang="en-US" sz="2100" dirty="0">
                <a:latin typeface="黑体" pitchFamily="49" charset="-122"/>
                <a:ea typeface="黑体" pitchFamily="49" charset="-122"/>
              </a:rPr>
              <a:t>图形”对话框。</a:t>
            </a: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4-15】 </a:t>
            </a:r>
            <a:r>
              <a:rPr lang="zh-CN" altLang="en-US" sz="2100" dirty="0">
                <a:latin typeface="黑体" pitchFamily="49" charset="-122"/>
                <a:ea typeface="黑体" pitchFamily="49" charset="-122"/>
              </a:rPr>
              <a:t>新一个文档，然后在文档中插入一个如图</a:t>
            </a:r>
            <a:r>
              <a:rPr lang="en-US" altLang="zh-CN" sz="2100" dirty="0">
                <a:latin typeface="黑体" pitchFamily="49" charset="-122"/>
                <a:ea typeface="黑体" pitchFamily="49" charset="-122"/>
              </a:rPr>
              <a:t>4-88</a:t>
            </a:r>
            <a:r>
              <a:rPr lang="zh-CN" altLang="en-US" sz="2100" dirty="0">
                <a:latin typeface="黑体" pitchFamily="49" charset="-122"/>
                <a:ea typeface="黑体" pitchFamily="49" charset="-122"/>
              </a:rPr>
              <a:t>所示</a:t>
            </a:r>
            <a:r>
              <a:rPr lang="en-US" altLang="zh-CN" sz="2100" dirty="0">
                <a:latin typeface="黑体" pitchFamily="49" charset="-122"/>
                <a:ea typeface="黑体" pitchFamily="49" charset="-122"/>
              </a:rPr>
              <a:t>SmartArt</a:t>
            </a:r>
            <a:r>
              <a:rPr lang="zh-CN" altLang="en-US" sz="2100" dirty="0">
                <a:latin typeface="黑体" pitchFamily="49" charset="-122"/>
                <a:ea typeface="黑体" pitchFamily="49" charset="-122"/>
              </a:rPr>
              <a:t>图形，最后文档以文件名“</a:t>
            </a:r>
            <a:r>
              <a:rPr lang="en-US" altLang="zh-CN" sz="2100" dirty="0">
                <a:latin typeface="黑体" pitchFamily="49" charset="-122"/>
                <a:ea typeface="黑体" pitchFamily="49" charset="-122"/>
              </a:rPr>
              <a:t>SmartArt</a:t>
            </a:r>
            <a:r>
              <a:rPr lang="zh-CN" altLang="en-US" sz="2100" dirty="0">
                <a:latin typeface="黑体" pitchFamily="49" charset="-122"/>
                <a:ea typeface="黑体" pitchFamily="49" charset="-122"/>
              </a:rPr>
              <a:t>的使用</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进行保存。</a:t>
            </a:r>
          </a:p>
          <a:p>
            <a:pPr eaLnBrk="1" hangingPunct="1"/>
            <a:r>
              <a:rPr lang="zh-CN" altLang="en-US" sz="2100" dirty="0" smtClean="0">
                <a:latin typeface="黑体" pitchFamily="49" charset="-122"/>
                <a:ea typeface="黑体" pitchFamily="49" charset="-122"/>
              </a:rPr>
              <a:t>    操作</a:t>
            </a:r>
            <a:r>
              <a:rPr lang="zh-CN" altLang="en-US" sz="2100" dirty="0">
                <a:latin typeface="黑体" pitchFamily="49" charset="-122"/>
                <a:ea typeface="黑体" pitchFamily="49" charset="-122"/>
              </a:rPr>
              <a:t>步骤和</a:t>
            </a:r>
            <a:r>
              <a:rPr lang="zh-CN" altLang="en-US" sz="2100" dirty="0" smtClean="0">
                <a:latin typeface="黑体" pitchFamily="49" charset="-122"/>
                <a:ea typeface="黑体" pitchFamily="49" charset="-122"/>
              </a:rPr>
              <a:t>过程略。</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0" y="163488"/>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4.6.5  </a:t>
            </a:r>
            <a:r>
              <a:rPr lang="zh-CN" altLang="en-US" sz="2400" dirty="0">
                <a:latin typeface="Arial" pitchFamily="34" charset="0"/>
                <a:ea typeface="黑体" pitchFamily="49" charset="-122"/>
              </a:rPr>
              <a:t>插入</a:t>
            </a:r>
            <a:r>
              <a:rPr lang="en-US" altLang="zh-CN" sz="2400" dirty="0" err="1">
                <a:latin typeface="Arial" pitchFamily="34" charset="0"/>
                <a:ea typeface="黑体" pitchFamily="49" charset="-122"/>
              </a:rPr>
              <a:t>SmarArt</a:t>
            </a:r>
            <a:r>
              <a:rPr lang="zh-CN" altLang="en-US" sz="2400" dirty="0">
                <a:latin typeface="Arial" pitchFamily="34" charset="0"/>
                <a:ea typeface="黑体" pitchFamily="49" charset="-122"/>
              </a:rPr>
              <a:t>图形</a:t>
            </a:r>
          </a:p>
        </p:txBody>
      </p:sp>
      <p:sp>
        <p:nvSpPr>
          <p:cNvPr id="4" name="矩形 3"/>
          <p:cNvSpPr/>
          <p:nvPr/>
        </p:nvSpPr>
        <p:spPr>
          <a:xfrm>
            <a:off x="4860031" y="5911876"/>
            <a:ext cx="4210243"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4-88   “</a:t>
            </a:r>
            <a:r>
              <a:rPr lang="zh-CN" altLang="en-US" dirty="0">
                <a:solidFill>
                  <a:srgbClr val="FFFFFF"/>
                </a:solidFill>
                <a:latin typeface="黑体" pitchFamily="49" charset="-122"/>
                <a:ea typeface="黑体" pitchFamily="49" charset="-122"/>
              </a:rPr>
              <a:t>选择</a:t>
            </a:r>
            <a:r>
              <a:rPr lang="en-US" altLang="zh-CN" dirty="0">
                <a:solidFill>
                  <a:srgbClr val="FFFFFF"/>
                </a:solidFill>
                <a:latin typeface="黑体" pitchFamily="49" charset="-122"/>
                <a:ea typeface="黑体" pitchFamily="49" charset="-122"/>
              </a:rPr>
              <a:t>SmartArt</a:t>
            </a:r>
            <a:r>
              <a:rPr lang="zh-CN" altLang="en-US" dirty="0">
                <a:solidFill>
                  <a:srgbClr val="FFFFFF"/>
                </a:solidFill>
                <a:latin typeface="黑体" pitchFamily="49" charset="-122"/>
                <a:ea typeface="黑体" pitchFamily="49" charset="-122"/>
              </a:rPr>
              <a:t>图形”对话框</a:t>
            </a:r>
          </a:p>
        </p:txBody>
      </p:sp>
      <p:sp>
        <p:nvSpPr>
          <p:cNvPr id="5" name="矩形 4"/>
          <p:cNvSpPr/>
          <p:nvPr/>
        </p:nvSpPr>
        <p:spPr>
          <a:xfrm>
            <a:off x="494311" y="5911876"/>
            <a:ext cx="4245807"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4-87   “</a:t>
            </a:r>
            <a:r>
              <a:rPr lang="zh-CN" altLang="en-US" dirty="0">
                <a:solidFill>
                  <a:srgbClr val="FFFFFF"/>
                </a:solidFill>
                <a:latin typeface="黑体" pitchFamily="49" charset="-122"/>
                <a:ea typeface="黑体" pitchFamily="49" charset="-122"/>
              </a:rPr>
              <a:t>选择</a:t>
            </a:r>
            <a:r>
              <a:rPr lang="en-US" altLang="zh-CN" dirty="0">
                <a:solidFill>
                  <a:srgbClr val="FFFFFF"/>
                </a:solidFill>
                <a:latin typeface="黑体" pitchFamily="49" charset="-122"/>
                <a:ea typeface="黑体" pitchFamily="49" charset="-122"/>
              </a:rPr>
              <a:t>SmartArt</a:t>
            </a:r>
            <a:r>
              <a:rPr lang="zh-CN" altLang="en-US" dirty="0">
                <a:solidFill>
                  <a:srgbClr val="FFFFFF"/>
                </a:solidFill>
                <a:latin typeface="黑体" pitchFamily="49" charset="-122"/>
                <a:ea typeface="黑体" pitchFamily="49" charset="-122"/>
              </a:rPr>
              <a:t>图形”对话框            </a:t>
            </a:r>
          </a:p>
        </p:txBody>
      </p:sp>
      <p:pic>
        <p:nvPicPr>
          <p:cNvPr id="6" name="图片 5"/>
          <p:cNvPicPr>
            <a:picLocks noChangeAspect="1"/>
          </p:cNvPicPr>
          <p:nvPr/>
        </p:nvPicPr>
        <p:blipFill>
          <a:blip r:embed="rId2"/>
          <a:stretch>
            <a:fillRect/>
          </a:stretch>
        </p:blipFill>
        <p:spPr>
          <a:xfrm>
            <a:off x="494312" y="3477588"/>
            <a:ext cx="4245807" cy="2211175"/>
          </a:xfrm>
          <a:prstGeom prst="rect">
            <a:avLst/>
          </a:prstGeom>
        </p:spPr>
      </p:pic>
      <p:pic>
        <p:nvPicPr>
          <p:cNvPr id="7" name="图片 6"/>
          <p:cNvPicPr>
            <a:picLocks noChangeAspect="1"/>
          </p:cNvPicPr>
          <p:nvPr/>
        </p:nvPicPr>
        <p:blipFill>
          <a:blip r:embed="rId3"/>
          <a:stretch>
            <a:fillRect/>
          </a:stretch>
        </p:blipFill>
        <p:spPr>
          <a:xfrm>
            <a:off x="5016868" y="3449964"/>
            <a:ext cx="3803604" cy="2249974"/>
          </a:xfrm>
          <a:prstGeom prst="rect">
            <a:avLst/>
          </a:prstGeom>
        </p:spPr>
      </p:pic>
    </p:spTree>
    <p:extLst>
      <p:ext uri="{BB962C8B-B14F-4D97-AF65-F5344CB8AC3E}">
        <p14:creationId xmlns:p14="http://schemas.microsoft.com/office/powerpoint/2010/main" val="362196879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573832"/>
            <a:ext cx="8997950" cy="2783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Word</a:t>
            </a:r>
            <a:r>
              <a:rPr lang="zh-CN" altLang="en-US" sz="2000" dirty="0">
                <a:latin typeface="黑体" pitchFamily="49" charset="-122"/>
                <a:ea typeface="黑体" pitchFamily="49" charset="-122"/>
              </a:rPr>
              <a:t>提供了一个为文字建立图形效果的功能，常用于各种海报、文档的标题，以增加视觉效果，这就是艺术字。建立艺术字的操作步骤如下。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）打开需要插入艺术字的文档，选定插入点的位置。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）单击“插入”选项卡上“文本”组中的“艺术字”按钮 。</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）在弹出艺术字样式列表中，如图</a:t>
            </a:r>
            <a:r>
              <a:rPr lang="en-US" altLang="zh-CN" sz="2000" dirty="0">
                <a:latin typeface="黑体" pitchFamily="49" charset="-122"/>
                <a:ea typeface="黑体" pitchFamily="49" charset="-122"/>
              </a:rPr>
              <a:t>4-90(a)</a:t>
            </a:r>
            <a:r>
              <a:rPr lang="zh-CN" altLang="en-US" sz="2000" dirty="0">
                <a:latin typeface="黑体" pitchFamily="49" charset="-122"/>
                <a:ea typeface="黑体" pitchFamily="49" charset="-122"/>
              </a:rPr>
              <a:t>所示。选择一种样式，插入点处即显示图形框和艺术字占位符，如图</a:t>
            </a:r>
            <a:r>
              <a:rPr lang="en-US" altLang="zh-CN" sz="2000" dirty="0">
                <a:latin typeface="黑体" pitchFamily="49" charset="-122"/>
                <a:ea typeface="黑体" pitchFamily="49" charset="-122"/>
              </a:rPr>
              <a:t>4-90(b)</a:t>
            </a:r>
            <a:r>
              <a:rPr lang="zh-CN" altLang="en-US" sz="2000" dirty="0">
                <a:latin typeface="黑体" pitchFamily="49" charset="-122"/>
                <a:ea typeface="黑体" pitchFamily="49" charset="-122"/>
              </a:rPr>
              <a:t>所示</a:t>
            </a:r>
            <a:r>
              <a:rPr lang="zh-CN" altLang="en-US" sz="2000" dirty="0" smtClean="0">
                <a:latin typeface="黑体" pitchFamily="49" charset="-122"/>
                <a:ea typeface="黑体" pitchFamily="49" charset="-122"/>
              </a:rPr>
              <a:t>。      </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）单击占位符输入文本，如“</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5</a:t>
            </a:r>
            <a:r>
              <a:rPr lang="zh-CN" altLang="en-US" sz="2000" dirty="0" smtClean="0">
                <a:latin typeface="黑体" pitchFamily="49" charset="-122"/>
                <a:ea typeface="黑体" pitchFamily="49" charset="-122"/>
              </a:rPr>
              <a:t>）切换到</a:t>
            </a:r>
            <a:r>
              <a:rPr lang="zh-CN" altLang="en-US" sz="2000" dirty="0">
                <a:latin typeface="黑体" pitchFamily="49" charset="-122"/>
                <a:ea typeface="黑体" pitchFamily="49" charset="-122"/>
              </a:rPr>
              <a:t>绘图工具“格式”选项卡，通过各选项组中的命令按钮进行格式化设置</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72325" y="44624"/>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4.6.6  </a:t>
            </a:r>
            <a:r>
              <a:rPr lang="zh-CN" altLang="en-US" sz="2400" dirty="0" smtClean="0">
                <a:latin typeface="Arial" pitchFamily="34" charset="0"/>
                <a:ea typeface="黑体" pitchFamily="49" charset="-122"/>
              </a:rPr>
              <a:t>艺术字的使用</a:t>
            </a:r>
            <a:endParaRPr lang="zh-CN" altLang="en-US" sz="2400" dirty="0">
              <a:latin typeface="Arial" pitchFamily="34" charset="0"/>
              <a:ea typeface="黑体" pitchFamily="49" charset="-122"/>
            </a:endParaRPr>
          </a:p>
        </p:txBody>
      </p:sp>
      <p:sp>
        <p:nvSpPr>
          <p:cNvPr id="4" name="矩形 3"/>
          <p:cNvSpPr/>
          <p:nvPr/>
        </p:nvSpPr>
        <p:spPr>
          <a:xfrm>
            <a:off x="827584" y="5949280"/>
            <a:ext cx="2957983" cy="369332"/>
          </a:xfrm>
          <a:prstGeom prst="rect">
            <a:avLst/>
          </a:prstGeom>
        </p:spPr>
        <p:txBody>
          <a:bodyPr wrap="square">
            <a:spAutoFit/>
          </a:bodyPr>
          <a:lstStyle/>
          <a:p>
            <a:pPr lvl="0" eaLnBrk="1" hangingPunct="1"/>
            <a:r>
              <a:rPr lang="en-US" altLang="zh-CN" dirty="0">
                <a:solidFill>
                  <a:srgbClr val="FFFFFF"/>
                </a:solidFill>
                <a:latin typeface="黑体" pitchFamily="49" charset="-122"/>
                <a:ea typeface="黑体" pitchFamily="49" charset="-122"/>
              </a:rPr>
              <a:t>(a)</a:t>
            </a:r>
            <a:r>
              <a:rPr lang="zh-CN" altLang="en-US" dirty="0">
                <a:solidFill>
                  <a:srgbClr val="FFFFFF"/>
                </a:solidFill>
                <a:latin typeface="黑体" pitchFamily="49" charset="-122"/>
                <a:ea typeface="黑体" pitchFamily="49" charset="-122"/>
              </a:rPr>
              <a:t>艺术字按钮与命令列表               </a:t>
            </a:r>
          </a:p>
        </p:txBody>
      </p:sp>
      <p:sp>
        <p:nvSpPr>
          <p:cNvPr id="5" name="矩形 4"/>
          <p:cNvSpPr/>
          <p:nvPr/>
        </p:nvSpPr>
        <p:spPr>
          <a:xfrm>
            <a:off x="4427985" y="5949280"/>
            <a:ext cx="3600399" cy="369332"/>
          </a:xfrm>
          <a:prstGeom prst="rect">
            <a:avLst/>
          </a:prstGeom>
        </p:spPr>
        <p:txBody>
          <a:bodyPr wrap="square">
            <a:spAutoFit/>
          </a:bodyPr>
          <a:lstStyle/>
          <a:p>
            <a:pPr lvl="0" eaLnBrk="1" hangingPunct="1"/>
            <a:r>
              <a:rPr lang="en-US" altLang="zh-CN" dirty="0">
                <a:solidFill>
                  <a:srgbClr val="FFFFFF"/>
                </a:solidFill>
                <a:latin typeface="黑体" pitchFamily="49" charset="-122"/>
                <a:ea typeface="黑体" pitchFamily="49" charset="-122"/>
              </a:rPr>
              <a:t>(b)</a:t>
            </a:r>
            <a:r>
              <a:rPr lang="zh-CN" altLang="en-US" dirty="0">
                <a:solidFill>
                  <a:srgbClr val="FFFFFF"/>
                </a:solidFill>
                <a:latin typeface="黑体" pitchFamily="49" charset="-122"/>
                <a:ea typeface="黑体" pitchFamily="49" charset="-122"/>
              </a:rPr>
              <a:t>艺术字图形框和艺术字占位</a:t>
            </a:r>
            <a:r>
              <a:rPr lang="zh-CN" altLang="en-US" dirty="0" smtClean="0">
                <a:solidFill>
                  <a:srgbClr val="FFFFFF"/>
                </a:solidFill>
                <a:latin typeface="黑体" pitchFamily="49" charset="-122"/>
                <a:ea typeface="黑体" pitchFamily="49" charset="-122"/>
              </a:rPr>
              <a:t>符</a:t>
            </a:r>
            <a:endParaRPr lang="zh-CN" altLang="en-US" dirty="0">
              <a:solidFill>
                <a:srgbClr val="FFFFFF"/>
              </a:solidFill>
              <a:latin typeface="黑体" pitchFamily="49" charset="-122"/>
              <a:ea typeface="黑体" pitchFamily="49" charset="-122"/>
            </a:endParaRPr>
          </a:p>
        </p:txBody>
      </p:sp>
      <p:sp>
        <p:nvSpPr>
          <p:cNvPr id="6" name="矩形 5"/>
          <p:cNvSpPr/>
          <p:nvPr/>
        </p:nvSpPr>
        <p:spPr>
          <a:xfrm>
            <a:off x="2483768" y="6318612"/>
            <a:ext cx="4386834"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4-90  “</a:t>
            </a:r>
            <a:r>
              <a:rPr lang="zh-CN" altLang="en-US" dirty="0">
                <a:solidFill>
                  <a:srgbClr val="FFFFFF"/>
                </a:solidFill>
                <a:latin typeface="黑体" pitchFamily="49" charset="-122"/>
                <a:ea typeface="黑体" pitchFamily="49" charset="-122"/>
              </a:rPr>
              <a:t>艺术字”按钮与艺术字占位符</a:t>
            </a:r>
          </a:p>
        </p:txBody>
      </p:sp>
      <p:pic>
        <p:nvPicPr>
          <p:cNvPr id="7" name="图片 6"/>
          <p:cNvPicPr/>
          <p:nvPr/>
        </p:nvPicPr>
        <p:blipFill>
          <a:blip r:embed="rId2"/>
          <a:stretch>
            <a:fillRect/>
          </a:stretch>
        </p:blipFill>
        <p:spPr>
          <a:xfrm>
            <a:off x="1262697" y="3573017"/>
            <a:ext cx="2013159" cy="2376264"/>
          </a:xfrm>
          <a:prstGeom prst="rect">
            <a:avLst/>
          </a:prstGeom>
        </p:spPr>
      </p:pic>
      <p:pic>
        <p:nvPicPr>
          <p:cNvPr id="8" name="图片 7"/>
          <p:cNvPicPr/>
          <p:nvPr/>
        </p:nvPicPr>
        <p:blipFill>
          <a:blip r:embed="rId3"/>
          <a:stretch>
            <a:fillRect/>
          </a:stretch>
        </p:blipFill>
        <p:spPr>
          <a:xfrm>
            <a:off x="4247964" y="4942172"/>
            <a:ext cx="3960440" cy="1007109"/>
          </a:xfrm>
          <a:prstGeom prst="rect">
            <a:avLst/>
          </a:prstGeom>
        </p:spPr>
      </p:pic>
    </p:spTree>
    <p:extLst>
      <p:ext uri="{BB962C8B-B14F-4D97-AF65-F5344CB8AC3E}">
        <p14:creationId xmlns:p14="http://schemas.microsoft.com/office/powerpoint/2010/main" val="380821569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620688"/>
            <a:ext cx="8997950" cy="99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4-16】 </a:t>
            </a:r>
            <a:r>
              <a:rPr lang="zh-CN" altLang="en-US" sz="2100" dirty="0">
                <a:latin typeface="黑体" pitchFamily="49" charset="-122"/>
                <a:ea typeface="黑体" pitchFamily="49" charset="-122"/>
              </a:rPr>
              <a:t>在</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4-13】</a:t>
            </a:r>
            <a:r>
              <a:rPr lang="zh-CN" altLang="en-US" sz="2100" dirty="0">
                <a:latin typeface="黑体" pitchFamily="49" charset="-122"/>
                <a:ea typeface="黑体" pitchFamily="49" charset="-122"/>
              </a:rPr>
              <a:t>所建立的“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文档中，</a:t>
            </a:r>
            <a:r>
              <a:rPr lang="zh-CN" altLang="en-US" sz="2100" dirty="0" smtClean="0">
                <a:latin typeface="黑体" pitchFamily="49" charset="-122"/>
                <a:ea typeface="黑体" pitchFamily="49" charset="-122"/>
              </a:rPr>
              <a:t>完成如</a:t>
            </a:r>
            <a:r>
              <a:rPr lang="zh-CN" altLang="en-US" sz="2100" dirty="0">
                <a:latin typeface="黑体" pitchFamily="49" charset="-122"/>
                <a:ea typeface="黑体" pitchFamily="49" charset="-122"/>
              </a:rPr>
              <a:t>图</a:t>
            </a:r>
            <a:r>
              <a:rPr lang="en-US" altLang="zh-CN" sz="2100" dirty="0">
                <a:latin typeface="黑体" pitchFamily="49" charset="-122"/>
                <a:ea typeface="黑体" pitchFamily="49" charset="-122"/>
              </a:rPr>
              <a:t>4-91</a:t>
            </a:r>
            <a:r>
              <a:rPr lang="zh-CN" altLang="en-US" sz="2100" dirty="0">
                <a:latin typeface="黑体" pitchFamily="49" charset="-122"/>
                <a:ea typeface="黑体" pitchFamily="49" charset="-122"/>
              </a:rPr>
              <a:t>所</a:t>
            </a:r>
            <a:r>
              <a:rPr lang="zh-CN" altLang="en-US" sz="2100" dirty="0" smtClean="0">
                <a:latin typeface="黑体" pitchFamily="49" charset="-122"/>
                <a:ea typeface="黑体" pitchFamily="49" charset="-122"/>
              </a:rPr>
              <a:t>示的设置。</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操作过程略。</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72325" y="163488"/>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4.6.6  </a:t>
            </a:r>
            <a:r>
              <a:rPr lang="zh-CN" altLang="en-US" sz="2400" dirty="0" smtClean="0">
                <a:latin typeface="Arial" pitchFamily="34" charset="0"/>
                <a:ea typeface="黑体" pitchFamily="49" charset="-122"/>
              </a:rPr>
              <a:t>艺术字的使用</a:t>
            </a:r>
            <a:endParaRPr lang="zh-CN" altLang="en-US" sz="2400" dirty="0">
              <a:latin typeface="Arial" pitchFamily="34" charset="0"/>
              <a:ea typeface="黑体" pitchFamily="49" charset="-122"/>
            </a:endParaRPr>
          </a:p>
        </p:txBody>
      </p:sp>
      <p:pic>
        <p:nvPicPr>
          <p:cNvPr id="4" name="图片 3"/>
          <p:cNvPicPr>
            <a:picLocks noChangeAspect="1"/>
          </p:cNvPicPr>
          <p:nvPr/>
        </p:nvPicPr>
        <p:blipFill>
          <a:blip r:embed="rId2"/>
          <a:stretch>
            <a:fillRect/>
          </a:stretch>
        </p:blipFill>
        <p:spPr>
          <a:xfrm>
            <a:off x="3779912" y="1124744"/>
            <a:ext cx="4968552" cy="2153746"/>
          </a:xfrm>
          <a:prstGeom prst="rect">
            <a:avLst/>
          </a:prstGeom>
        </p:spPr>
      </p:pic>
      <p:sp>
        <p:nvSpPr>
          <p:cNvPr id="5" name="Rectangle 5"/>
          <p:cNvSpPr>
            <a:spLocks noChangeArrowheads="1"/>
          </p:cNvSpPr>
          <p:nvPr/>
        </p:nvSpPr>
        <p:spPr bwMode="auto">
          <a:xfrm>
            <a:off x="72325" y="3284984"/>
            <a:ext cx="8997950"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建立</a:t>
            </a:r>
            <a:r>
              <a:rPr lang="zh-CN" altLang="en-US" sz="2100" dirty="0">
                <a:latin typeface="黑体" pitchFamily="49" charset="-122"/>
                <a:ea typeface="黑体" pitchFamily="49" charset="-122"/>
              </a:rPr>
              <a:t>文本框有两种方法。</a:t>
            </a:r>
          </a:p>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①</a:t>
            </a:r>
            <a:r>
              <a:rPr lang="zh-CN" altLang="en-US" sz="2100" dirty="0" smtClean="0">
                <a:latin typeface="黑体" pitchFamily="49" charset="-122"/>
                <a:ea typeface="黑体" pitchFamily="49" charset="-122"/>
              </a:rPr>
              <a:t>插入</a:t>
            </a:r>
            <a:r>
              <a:rPr lang="zh-CN" altLang="en-US" sz="2100" dirty="0">
                <a:latin typeface="黑体" pitchFamily="49" charset="-122"/>
                <a:ea typeface="黑体" pitchFamily="49" charset="-122"/>
              </a:rPr>
              <a:t>一个具有内置样式的文本框</a:t>
            </a:r>
          </a:p>
          <a:p>
            <a:pPr eaLnBrk="1" hangingPunct="1"/>
            <a:r>
              <a:rPr lang="zh-CN" altLang="en-US" sz="2100" dirty="0" smtClean="0">
                <a:latin typeface="黑体" pitchFamily="49" charset="-122"/>
                <a:ea typeface="黑体" pitchFamily="49" charset="-122"/>
              </a:rPr>
              <a:t>    打开</a:t>
            </a:r>
            <a:r>
              <a:rPr lang="zh-CN" altLang="en-US" sz="2100" dirty="0">
                <a:latin typeface="黑体" pitchFamily="49" charset="-122"/>
                <a:ea typeface="黑体" pitchFamily="49" charset="-122"/>
              </a:rPr>
              <a:t>“插入”选项卡，单击“文本”组中的“文本框”按钮 ，从弹出的下拉列表框中选择一种文本框样式。</a:t>
            </a:r>
          </a:p>
          <a:p>
            <a:pPr eaLnBrk="1" hangingPunct="1"/>
            <a:r>
              <a:rPr lang="en-US" altLang="zh-CN" sz="2100" dirty="0" smtClean="0">
                <a:latin typeface="黑体" pitchFamily="49" charset="-122"/>
                <a:ea typeface="黑体" pitchFamily="49" charset="-122"/>
              </a:rPr>
              <a:t>　　②</a:t>
            </a:r>
            <a:r>
              <a:rPr lang="zh-CN" altLang="en-US" sz="2100" dirty="0" smtClean="0">
                <a:latin typeface="黑体" pitchFamily="49" charset="-122"/>
                <a:ea typeface="黑体" pitchFamily="49" charset="-122"/>
              </a:rPr>
              <a:t>插入</a:t>
            </a:r>
            <a:r>
              <a:rPr lang="zh-CN" altLang="en-US" sz="2100" dirty="0">
                <a:latin typeface="黑体" pitchFamily="49" charset="-122"/>
                <a:ea typeface="黑体" pitchFamily="49" charset="-122"/>
              </a:rPr>
              <a:t>空文本框</a:t>
            </a:r>
          </a:p>
          <a:p>
            <a:pPr eaLnBrk="1" hangingPunct="1"/>
            <a:r>
              <a:rPr lang="zh-CN" altLang="en-US" sz="2100" dirty="0" smtClean="0">
                <a:latin typeface="黑体" pitchFamily="49" charset="-122"/>
                <a:ea typeface="黑体" pitchFamily="49" charset="-122"/>
              </a:rPr>
              <a:t>    单击</a:t>
            </a:r>
            <a:r>
              <a:rPr lang="zh-CN" altLang="en-US" sz="2100" dirty="0">
                <a:latin typeface="黑体" pitchFamily="49" charset="-122"/>
                <a:ea typeface="黑体" pitchFamily="49" charset="-122"/>
              </a:rPr>
              <a:t>“文本”组中的“文本框”按钮，从弹出的下拉列表框中执行“绘制文本框”命令。此时，鼠标指针变成“</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字形，同时在插入点处出现一个画布方框。在画布方框里（也可将文本框画在画面的外面）按住鼠标左键拖动文本框到所需的大小与形状之后放开，这时插入点已移到空文本框处，用户可输入文本</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6" name="Rectangle 8"/>
          <p:cNvSpPr>
            <a:spLocks noChangeArrowheads="1"/>
          </p:cNvSpPr>
          <p:nvPr/>
        </p:nvSpPr>
        <p:spPr bwMode="auto">
          <a:xfrm>
            <a:off x="72326" y="2276872"/>
            <a:ext cx="320384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4.6.7  </a:t>
            </a:r>
            <a:r>
              <a:rPr lang="zh-CN" altLang="en-US" sz="2400" dirty="0" smtClean="0">
                <a:latin typeface="Arial" pitchFamily="34" charset="0"/>
                <a:ea typeface="黑体" pitchFamily="49" charset="-122"/>
              </a:rPr>
              <a:t>使用文本框</a:t>
            </a:r>
            <a:endParaRPr lang="zh-CN" altLang="en-US" sz="2400" dirty="0">
              <a:latin typeface="Arial" pitchFamily="34" charset="0"/>
              <a:ea typeface="黑体" pitchFamily="49" charset="-122"/>
            </a:endParaRPr>
          </a:p>
        </p:txBody>
      </p:sp>
      <p:sp>
        <p:nvSpPr>
          <p:cNvPr id="7" name="Rectangle 8"/>
          <p:cNvSpPr>
            <a:spLocks noChangeArrowheads="1"/>
          </p:cNvSpPr>
          <p:nvPr/>
        </p:nvSpPr>
        <p:spPr bwMode="auto">
          <a:xfrm>
            <a:off x="72325" y="2779292"/>
            <a:ext cx="3203531"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．建立文本框</a:t>
            </a:r>
            <a:endParaRPr lang="zh-CN" altLang="en-US" sz="2200" dirty="0">
              <a:latin typeface="Arial" pitchFamily="34" charset="0"/>
              <a:ea typeface="黑体" pitchFamily="49" charset="-122"/>
            </a:endParaRPr>
          </a:p>
        </p:txBody>
      </p:sp>
      <p:sp>
        <p:nvSpPr>
          <p:cNvPr id="8" name="矩形 7"/>
          <p:cNvSpPr/>
          <p:nvPr/>
        </p:nvSpPr>
        <p:spPr>
          <a:xfrm>
            <a:off x="4932040" y="3373760"/>
            <a:ext cx="2723823" cy="369332"/>
          </a:xfrm>
          <a:prstGeom prst="rect">
            <a:avLst/>
          </a:prstGeom>
        </p:spPr>
        <p:txBody>
          <a:bodyPr wrap="none">
            <a:spAutoFit/>
          </a:bodyPr>
          <a:lstStyle/>
          <a:p>
            <a:r>
              <a:rPr lang="zh-CN" altLang="zh-CN" dirty="0">
                <a:latin typeface="黑体" pitchFamily="49" charset="-122"/>
                <a:ea typeface="黑体" pitchFamily="49" charset="-122"/>
              </a:rPr>
              <a:t>图</a:t>
            </a:r>
            <a:r>
              <a:rPr lang="en-US" altLang="zh-CN" dirty="0">
                <a:latin typeface="黑体" pitchFamily="49" charset="-122"/>
                <a:ea typeface="黑体" pitchFamily="49" charset="-122"/>
              </a:rPr>
              <a:t>4-91  </a:t>
            </a:r>
            <a:r>
              <a:rPr lang="zh-CN" altLang="zh-CN" dirty="0">
                <a:latin typeface="黑体" pitchFamily="49" charset="-122"/>
                <a:ea typeface="黑体" pitchFamily="49" charset="-122"/>
              </a:rPr>
              <a:t>插入“艺术字”</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38716715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72325" y="1340600"/>
            <a:ext cx="5003731" cy="392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除</a:t>
            </a:r>
            <a:r>
              <a:rPr lang="zh-CN" altLang="en-US" sz="2100" dirty="0">
                <a:latin typeface="黑体" pitchFamily="49" charset="-122"/>
                <a:ea typeface="黑体" pitchFamily="49" charset="-122"/>
              </a:rPr>
              <a:t>内置的文本框外，文本框不能随着其内容的增加而自动扩展，但可通过链接各文本框可使文字从文档一个部分排至另一部分。</a:t>
            </a: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4-17】 </a:t>
            </a:r>
            <a:r>
              <a:rPr lang="zh-CN" altLang="en-US" sz="2100" dirty="0">
                <a:latin typeface="黑体" pitchFamily="49" charset="-122"/>
                <a:ea typeface="黑体" pitchFamily="49" charset="-122"/>
              </a:rPr>
              <a:t>在</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4-16】</a:t>
            </a:r>
            <a:r>
              <a:rPr lang="zh-CN" altLang="en-US" sz="2100" dirty="0">
                <a:latin typeface="黑体" pitchFamily="49" charset="-122"/>
                <a:ea typeface="黑体" pitchFamily="49" charset="-122"/>
              </a:rPr>
              <a:t>所建立的“</a:t>
            </a:r>
            <a:r>
              <a:rPr lang="en-US" altLang="zh-CN" sz="2100" dirty="0">
                <a:latin typeface="黑体" pitchFamily="49" charset="-122"/>
                <a:ea typeface="黑体" pitchFamily="49" charset="-122"/>
              </a:rPr>
              <a:t>Internet</a:t>
            </a:r>
            <a:r>
              <a:rPr lang="zh-CN" altLang="en-US" sz="2100" dirty="0">
                <a:latin typeface="黑体" pitchFamily="49" charset="-122"/>
                <a:ea typeface="黑体" pitchFamily="49" charset="-122"/>
              </a:rPr>
              <a:t>改变世界</a:t>
            </a:r>
            <a:r>
              <a:rPr lang="en-US" altLang="zh-CN" sz="2100" dirty="0">
                <a:latin typeface="黑体" pitchFamily="49" charset="-122"/>
                <a:ea typeface="黑体" pitchFamily="49" charset="-122"/>
              </a:rPr>
              <a:t>.</a:t>
            </a:r>
            <a:r>
              <a:rPr lang="en-US" altLang="zh-CN" sz="2100" dirty="0" err="1">
                <a:latin typeface="黑体" pitchFamily="49" charset="-122"/>
                <a:ea typeface="黑体" pitchFamily="49" charset="-122"/>
              </a:rPr>
              <a:t>docx</a:t>
            </a:r>
            <a:r>
              <a:rPr lang="en-US" altLang="zh-CN" sz="2100" dirty="0">
                <a:latin typeface="黑体" pitchFamily="49" charset="-122"/>
                <a:ea typeface="黑体" pitchFamily="49" charset="-122"/>
              </a:rPr>
              <a:t>”</a:t>
            </a:r>
            <a:r>
              <a:rPr lang="zh-CN" altLang="en-US" sz="2100" dirty="0">
                <a:latin typeface="黑体" pitchFamily="49" charset="-122"/>
                <a:ea typeface="黑体" pitchFamily="49" charset="-122"/>
              </a:rPr>
              <a:t>文档中，</a:t>
            </a:r>
            <a:r>
              <a:rPr lang="zh-CN" altLang="en-US" sz="2100" dirty="0" smtClean="0">
                <a:latin typeface="黑体" pitchFamily="49" charset="-122"/>
                <a:ea typeface="黑体" pitchFamily="49" charset="-122"/>
              </a:rPr>
              <a:t>完成效果</a:t>
            </a:r>
            <a:r>
              <a:rPr lang="zh-CN" altLang="en-US" sz="2100" dirty="0">
                <a:latin typeface="黑体" pitchFamily="49" charset="-122"/>
                <a:ea typeface="黑体" pitchFamily="49" charset="-122"/>
              </a:rPr>
              <a:t>如图</a:t>
            </a:r>
            <a:r>
              <a:rPr lang="en-US" altLang="zh-CN" sz="2100" dirty="0">
                <a:latin typeface="黑体" pitchFamily="49" charset="-122"/>
                <a:ea typeface="黑体" pitchFamily="49" charset="-122"/>
              </a:rPr>
              <a:t>4-92</a:t>
            </a:r>
            <a:r>
              <a:rPr lang="zh-CN" altLang="en-US" sz="2100" dirty="0">
                <a:latin typeface="黑体" pitchFamily="49" charset="-122"/>
                <a:ea typeface="黑体" pitchFamily="49" charset="-122"/>
              </a:rPr>
              <a:t>所</a:t>
            </a:r>
            <a:r>
              <a:rPr lang="zh-CN" altLang="en-US" sz="2100" dirty="0" smtClean="0">
                <a:latin typeface="黑体" pitchFamily="49" charset="-122"/>
                <a:ea typeface="黑体" pitchFamily="49" charset="-122"/>
              </a:rPr>
              <a:t>示的设置。</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操作过程略。      </a:t>
            </a:r>
            <a:endParaRPr lang="zh-CN" altLang="en-US" sz="2100" dirty="0">
              <a:latin typeface="黑体" pitchFamily="49" charset="-122"/>
              <a:ea typeface="黑体" pitchFamily="49" charset="-122"/>
            </a:endParaRP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4-18】 </a:t>
            </a:r>
            <a:r>
              <a:rPr lang="zh-CN" altLang="en-US" sz="2100" dirty="0">
                <a:latin typeface="黑体" pitchFamily="49" charset="-122"/>
                <a:ea typeface="黑体" pitchFamily="49" charset="-122"/>
              </a:rPr>
              <a:t>制作出如图</a:t>
            </a:r>
            <a:r>
              <a:rPr lang="en-US" altLang="zh-CN" sz="2100" dirty="0">
                <a:latin typeface="黑体" pitchFamily="49" charset="-122"/>
                <a:ea typeface="黑体" pitchFamily="49" charset="-122"/>
              </a:rPr>
              <a:t>4-95</a:t>
            </a:r>
            <a:r>
              <a:rPr lang="zh-CN" altLang="en-US" sz="2100" dirty="0">
                <a:latin typeface="黑体" pitchFamily="49" charset="-122"/>
                <a:ea typeface="黑体" pitchFamily="49" charset="-122"/>
              </a:rPr>
              <a:t>所示的具有五个文本框的分散框，分别显示一个字。</a:t>
            </a:r>
          </a:p>
          <a:p>
            <a:pPr eaLnBrk="1" hangingPunct="1"/>
            <a:r>
              <a:rPr lang="zh-CN" altLang="en-US" sz="2100" dirty="0" smtClean="0">
                <a:latin typeface="黑体" pitchFamily="49" charset="-122"/>
                <a:ea typeface="黑体" pitchFamily="49" charset="-122"/>
              </a:rPr>
              <a:t>    操作</a:t>
            </a:r>
            <a:r>
              <a:rPr lang="zh-CN" altLang="en-US" sz="2100" dirty="0">
                <a:latin typeface="黑体" pitchFamily="49" charset="-122"/>
                <a:ea typeface="黑体" pitchFamily="49" charset="-122"/>
              </a:rPr>
              <a:t>过程略</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4" name="Rectangle 8"/>
          <p:cNvSpPr>
            <a:spLocks noChangeArrowheads="1"/>
          </p:cNvSpPr>
          <p:nvPr/>
        </p:nvSpPr>
        <p:spPr bwMode="auto">
          <a:xfrm>
            <a:off x="72325" y="188640"/>
            <a:ext cx="3203531"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．编辑文本框</a:t>
            </a:r>
          </a:p>
        </p:txBody>
      </p:sp>
      <p:sp>
        <p:nvSpPr>
          <p:cNvPr id="5" name="Rectangle 8"/>
          <p:cNvSpPr>
            <a:spLocks noChangeArrowheads="1"/>
          </p:cNvSpPr>
          <p:nvPr/>
        </p:nvSpPr>
        <p:spPr bwMode="auto">
          <a:xfrm>
            <a:off x="72325" y="764620"/>
            <a:ext cx="3203531"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．文本框应用</a:t>
            </a:r>
          </a:p>
        </p:txBody>
      </p:sp>
      <p:sp>
        <p:nvSpPr>
          <p:cNvPr id="6" name="矩形 5"/>
          <p:cNvSpPr/>
          <p:nvPr/>
        </p:nvSpPr>
        <p:spPr>
          <a:xfrm>
            <a:off x="5438926" y="2629474"/>
            <a:ext cx="3237530" cy="369332"/>
          </a:xfrm>
          <a:prstGeom prst="rect">
            <a:avLst/>
          </a:prstGeom>
        </p:spPr>
        <p:txBody>
          <a:bodyPr wrap="square">
            <a:spAutoFit/>
          </a:bodyPr>
          <a:lstStyle/>
          <a:p>
            <a:pPr lvl="0" eaLnBrk="1" hangingPunct="1"/>
            <a:r>
              <a:rPr lang="zh-CN" altLang="en-US" dirty="0" smtClean="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4-92  </a:t>
            </a:r>
            <a:r>
              <a:rPr lang="zh-CN" altLang="en-US" dirty="0" smtClean="0">
                <a:solidFill>
                  <a:srgbClr val="FFFFFF"/>
                </a:solidFill>
                <a:latin typeface="黑体" pitchFamily="49" charset="-122"/>
                <a:ea typeface="黑体" pitchFamily="49" charset="-122"/>
              </a:rPr>
              <a:t>插入一个“文本框”</a:t>
            </a:r>
            <a:endParaRPr lang="zh-CN" altLang="en-US" dirty="0">
              <a:solidFill>
                <a:srgbClr val="FFFFFF"/>
              </a:solidFill>
              <a:latin typeface="黑体" pitchFamily="49" charset="-122"/>
              <a:ea typeface="黑体" pitchFamily="49" charset="-122"/>
            </a:endParaRPr>
          </a:p>
        </p:txBody>
      </p:sp>
      <p:sp>
        <p:nvSpPr>
          <p:cNvPr id="7" name="矩形 6"/>
          <p:cNvSpPr/>
          <p:nvPr/>
        </p:nvSpPr>
        <p:spPr>
          <a:xfrm>
            <a:off x="5724128" y="5445224"/>
            <a:ext cx="271495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4-95  </a:t>
            </a:r>
            <a:r>
              <a:rPr lang="zh-CN" altLang="en-US" dirty="0">
                <a:solidFill>
                  <a:srgbClr val="FFFFFF"/>
                </a:solidFill>
                <a:latin typeface="黑体" pitchFamily="49" charset="-122"/>
                <a:ea typeface="黑体" pitchFamily="49" charset="-122"/>
              </a:rPr>
              <a:t>文本框的链接</a:t>
            </a:r>
          </a:p>
        </p:txBody>
      </p:sp>
      <p:sp>
        <p:nvSpPr>
          <p:cNvPr id="8" name="Rectangle 8"/>
          <p:cNvSpPr>
            <a:spLocks noChangeArrowheads="1"/>
          </p:cNvSpPr>
          <p:nvPr/>
        </p:nvSpPr>
        <p:spPr bwMode="auto">
          <a:xfrm>
            <a:off x="72325" y="5420245"/>
            <a:ext cx="3203531"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a:t>
            </a:r>
            <a:r>
              <a:rPr lang="zh-CN" altLang="en-US" sz="2200" dirty="0" smtClean="0">
                <a:latin typeface="Arial" pitchFamily="34" charset="0"/>
                <a:ea typeface="黑体" pitchFamily="49" charset="-122"/>
              </a:rPr>
              <a:t>文本框的删除</a:t>
            </a:r>
            <a:endParaRPr lang="zh-CN" altLang="en-US" sz="2200" dirty="0">
              <a:latin typeface="Arial" pitchFamily="34" charset="0"/>
              <a:ea typeface="黑体" pitchFamily="49" charset="-122"/>
            </a:endParaRPr>
          </a:p>
        </p:txBody>
      </p:sp>
      <p:sp>
        <p:nvSpPr>
          <p:cNvPr id="9" name="Rectangle 5"/>
          <p:cNvSpPr>
            <a:spLocks noChangeArrowheads="1"/>
          </p:cNvSpPr>
          <p:nvPr/>
        </p:nvSpPr>
        <p:spPr bwMode="auto">
          <a:xfrm>
            <a:off x="72325" y="5996226"/>
            <a:ext cx="899795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在</a:t>
            </a:r>
            <a:r>
              <a:rPr lang="zh-CN" altLang="en-US" sz="2100" dirty="0">
                <a:latin typeface="黑体" pitchFamily="49" charset="-122"/>
                <a:ea typeface="黑体" pitchFamily="49" charset="-122"/>
              </a:rPr>
              <a:t>页面视图中，选定要删除的文本框，直接按</a:t>
            </a:r>
            <a:r>
              <a:rPr lang="en-US" altLang="zh-CN" sz="2100" dirty="0">
                <a:latin typeface="黑体" pitchFamily="49" charset="-122"/>
                <a:ea typeface="黑体" pitchFamily="49" charset="-122"/>
              </a:rPr>
              <a:t>Delete</a:t>
            </a:r>
            <a:r>
              <a:rPr lang="zh-CN" altLang="en-US" sz="2100" dirty="0">
                <a:latin typeface="黑体" pitchFamily="49" charset="-122"/>
                <a:ea typeface="黑体" pitchFamily="49" charset="-122"/>
              </a:rPr>
              <a:t>键即可。删除文本框时，文本框中的文本、图形等对象也一同被删除</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pic>
        <p:nvPicPr>
          <p:cNvPr id="10" name="图片 9"/>
          <p:cNvPicPr/>
          <p:nvPr/>
        </p:nvPicPr>
        <p:blipFill>
          <a:blip r:embed="rId2"/>
          <a:stretch>
            <a:fillRect/>
          </a:stretch>
        </p:blipFill>
        <p:spPr>
          <a:xfrm>
            <a:off x="5130140" y="166255"/>
            <a:ext cx="3708000" cy="2451421"/>
          </a:xfrm>
          <a:prstGeom prst="rect">
            <a:avLst/>
          </a:prstGeom>
        </p:spPr>
      </p:pic>
      <p:pic>
        <p:nvPicPr>
          <p:cNvPr id="11" name="图片 10"/>
          <p:cNvPicPr/>
          <p:nvPr/>
        </p:nvPicPr>
        <p:blipFill>
          <a:blip r:embed="rId3"/>
          <a:stretch>
            <a:fillRect/>
          </a:stretch>
        </p:blipFill>
        <p:spPr>
          <a:xfrm>
            <a:off x="5130140" y="3140968"/>
            <a:ext cx="3708000" cy="2257147"/>
          </a:xfrm>
          <a:prstGeom prst="rect">
            <a:avLst/>
          </a:prstGeom>
        </p:spPr>
      </p:pic>
    </p:spTree>
    <p:extLst>
      <p:ext uri="{BB962C8B-B14F-4D97-AF65-F5344CB8AC3E}">
        <p14:creationId xmlns:p14="http://schemas.microsoft.com/office/powerpoint/2010/main" val="414700421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96753"/>
            <a:ext cx="8997950"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“屏幕截图”</a:t>
            </a:r>
            <a:r>
              <a:rPr lang="zh-CN" altLang="en-US" sz="2100" dirty="0">
                <a:latin typeface="Arial" pitchFamily="34" charset="0"/>
                <a:ea typeface="黑体" pitchFamily="49" charset="-122"/>
              </a:rPr>
              <a:t>功能贯穿于</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各个组件，不仅</a:t>
            </a:r>
            <a:r>
              <a:rPr lang="en-US" altLang="zh-CN" sz="2100" dirty="0">
                <a:latin typeface="Arial" pitchFamily="34" charset="0"/>
                <a:ea typeface="黑体" pitchFamily="49" charset="-122"/>
              </a:rPr>
              <a:t>Word 2010</a:t>
            </a:r>
            <a:r>
              <a:rPr lang="zh-CN" altLang="en-US" sz="2100" dirty="0">
                <a:latin typeface="Arial" pitchFamily="34" charset="0"/>
                <a:ea typeface="黑体" pitchFamily="49" charset="-122"/>
              </a:rPr>
              <a:t>可以使用屏幕截图快速插入图片，在</a:t>
            </a:r>
            <a:r>
              <a:rPr lang="en-US" altLang="zh-CN" sz="2100" dirty="0">
                <a:latin typeface="Arial" pitchFamily="34" charset="0"/>
                <a:ea typeface="黑体" pitchFamily="49" charset="-122"/>
              </a:rPr>
              <a:t>PowerPoint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Excel 2010</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OneNote 2010</a:t>
            </a:r>
            <a:r>
              <a:rPr lang="zh-CN" altLang="en-US" sz="2100" dirty="0">
                <a:latin typeface="Arial" pitchFamily="34" charset="0"/>
                <a:ea typeface="黑体" pitchFamily="49" charset="-122"/>
              </a:rPr>
              <a:t>等组件中都可以使用屏幕截图快速截取屏幕图片。</a:t>
            </a:r>
          </a:p>
          <a:p>
            <a:pPr eaLnBrk="1" hangingPunct="1"/>
            <a:r>
              <a:rPr lang="zh-CN" altLang="en-US" sz="2100" dirty="0" smtClean="0">
                <a:latin typeface="Arial" pitchFamily="34" charset="0"/>
                <a:ea typeface="黑体" pitchFamily="49" charset="-122"/>
              </a:rPr>
              <a:t>       利用</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新增的“屏幕截图”功能，不需要借助任何截图工具就可以在文档、幻灯片、表格和日记便签中快速插入屏幕截图，这种设计相当人性化，有助于实现“办公自动化”。</a:t>
            </a:r>
          </a:p>
          <a:p>
            <a:pPr eaLnBrk="1" hangingPunct="1"/>
            <a:r>
              <a:rPr lang="zh-CN" altLang="en-US" sz="2100" dirty="0" smtClean="0">
                <a:latin typeface="Arial" pitchFamily="34" charset="0"/>
                <a:ea typeface="黑体" pitchFamily="49" charset="-122"/>
              </a:rPr>
              <a:t>       屏幕</a:t>
            </a:r>
            <a:r>
              <a:rPr lang="zh-CN" altLang="en-US" sz="2100" dirty="0">
                <a:latin typeface="Arial" pitchFamily="34" charset="0"/>
                <a:ea typeface="黑体" pitchFamily="49" charset="-122"/>
              </a:rPr>
              <a:t>截图是将屏幕上任何未最小化到任务栏中的程序窗口以图片形式插入到</a:t>
            </a:r>
            <a:r>
              <a:rPr lang="en-US" altLang="zh-CN" sz="2100" dirty="0">
                <a:latin typeface="Arial" pitchFamily="34" charset="0"/>
                <a:ea typeface="黑体" pitchFamily="49" charset="-122"/>
              </a:rPr>
              <a:t>Word </a:t>
            </a:r>
            <a:r>
              <a:rPr lang="zh-CN" altLang="en-US" sz="2100" dirty="0">
                <a:latin typeface="Arial" pitchFamily="34" charset="0"/>
                <a:ea typeface="黑体" pitchFamily="49" charset="-122"/>
              </a:rPr>
              <a:t>文档中。在截取图片的过程中，包括截取全屏图像和自定义截取图像两种方式。</a:t>
            </a:r>
          </a:p>
          <a:p>
            <a:pPr eaLnBrk="1" hangingPunct="1"/>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使用屏幕截图，需单击“插入”选项卡上“插图”组中“屏幕截图”按钮 ，然后在下拉列表中选择要截取屏幕的方式，如图</a:t>
            </a:r>
            <a:r>
              <a:rPr lang="en-US" altLang="zh-CN" sz="2100" dirty="0">
                <a:latin typeface="Arial" pitchFamily="34" charset="0"/>
                <a:ea typeface="黑体" pitchFamily="49" charset="-122"/>
              </a:rPr>
              <a:t>4-4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950" y="116632"/>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4.1.2  Office 2010 </a:t>
            </a:r>
            <a:r>
              <a:rPr lang="zh-CN" altLang="en-US" sz="2400" dirty="0">
                <a:latin typeface="Arial" pitchFamily="34" charset="0"/>
                <a:ea typeface="黑体" pitchFamily="49" charset="-122"/>
              </a:rPr>
              <a:t>新特性</a:t>
            </a:r>
          </a:p>
        </p:txBody>
      </p:sp>
      <p:sp>
        <p:nvSpPr>
          <p:cNvPr id="4" name="Rectangle 8"/>
          <p:cNvSpPr>
            <a:spLocks noChangeArrowheads="1"/>
          </p:cNvSpPr>
          <p:nvPr/>
        </p:nvSpPr>
        <p:spPr bwMode="auto">
          <a:xfrm>
            <a:off x="107950" y="667544"/>
            <a:ext cx="6192242"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1</a:t>
            </a:r>
            <a:r>
              <a:rPr lang="zh-CN" altLang="en-US" sz="2400" dirty="0">
                <a:latin typeface="Arial" pitchFamily="34" charset="0"/>
                <a:ea typeface="黑体" pitchFamily="49" charset="-122"/>
              </a:rPr>
              <a:t>．新增屏幕截图功能随时截取当前屏幕画面</a:t>
            </a:r>
          </a:p>
        </p:txBody>
      </p:sp>
      <p:sp>
        <p:nvSpPr>
          <p:cNvPr id="5" name="矩形 4"/>
          <p:cNvSpPr/>
          <p:nvPr/>
        </p:nvSpPr>
        <p:spPr>
          <a:xfrm>
            <a:off x="4932040" y="5848025"/>
            <a:ext cx="3416320" cy="369332"/>
          </a:xfrm>
          <a:prstGeom prst="rect">
            <a:avLst/>
          </a:prstGeom>
        </p:spPr>
        <p:txBody>
          <a:bodyPr wrap="none">
            <a:spAutoFit/>
          </a:bodyPr>
          <a:lstStyle/>
          <a:p>
            <a:pPr eaLnBrk="1" hangingPunct="1"/>
            <a:r>
              <a:rPr lang="zh-CN" altLang="en-US" dirty="0">
                <a:latin typeface="Arial" pitchFamily="34" charset="0"/>
                <a:ea typeface="黑体" pitchFamily="49" charset="-122"/>
              </a:rPr>
              <a:t>图</a:t>
            </a:r>
            <a:r>
              <a:rPr lang="en-US" altLang="zh-CN" dirty="0">
                <a:latin typeface="Arial" pitchFamily="34" charset="0"/>
                <a:ea typeface="黑体" pitchFamily="49" charset="-122"/>
              </a:rPr>
              <a:t>4-4  </a:t>
            </a:r>
            <a:r>
              <a:rPr lang="zh-CN" altLang="en-US" dirty="0">
                <a:latin typeface="Arial" pitchFamily="34" charset="0"/>
                <a:ea typeface="黑体" pitchFamily="49" charset="-122"/>
              </a:rPr>
              <a:t>可截取的活动窗口缩略图</a:t>
            </a:r>
          </a:p>
        </p:txBody>
      </p:sp>
      <p:pic>
        <p:nvPicPr>
          <p:cNvPr id="6" name="图片 5"/>
          <p:cNvPicPr/>
          <p:nvPr/>
        </p:nvPicPr>
        <p:blipFill>
          <a:blip r:embed="rId2"/>
          <a:stretch>
            <a:fillRect/>
          </a:stretch>
        </p:blipFill>
        <p:spPr>
          <a:xfrm>
            <a:off x="539552" y="4797152"/>
            <a:ext cx="4392488" cy="1944215"/>
          </a:xfrm>
          <a:prstGeom prst="rect">
            <a:avLst/>
          </a:prstGeom>
        </p:spPr>
      </p:pic>
    </p:spTree>
    <p:extLst>
      <p:ext uri="{BB962C8B-B14F-4D97-AF65-F5344CB8AC3E}">
        <p14:creationId xmlns:p14="http://schemas.microsoft.com/office/powerpoint/2010/main" val="175621312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1" y="1179011"/>
            <a:ext cx="583220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Word</a:t>
            </a:r>
            <a:r>
              <a:rPr lang="zh-CN" altLang="en-US" sz="2100" dirty="0" smtClean="0">
                <a:latin typeface="黑体" pitchFamily="49" charset="-122"/>
                <a:ea typeface="黑体" pitchFamily="49" charset="-122"/>
              </a:rPr>
              <a:t>中，表格</a:t>
            </a:r>
            <a:r>
              <a:rPr lang="zh-CN" altLang="en-US" sz="2100" dirty="0">
                <a:latin typeface="黑体" pitchFamily="49" charset="-122"/>
                <a:ea typeface="黑体" pitchFamily="49" charset="-122"/>
              </a:rPr>
              <a:t>的创建可以采用自动</a:t>
            </a:r>
            <a:r>
              <a:rPr lang="zh-CN" altLang="en-US" sz="2100" dirty="0" smtClean="0">
                <a:latin typeface="黑体" pitchFamily="49" charset="-122"/>
                <a:ea typeface="黑体" pitchFamily="49" charset="-122"/>
              </a:rPr>
              <a:t>制表或采用</a:t>
            </a:r>
            <a:r>
              <a:rPr lang="zh-CN" altLang="en-US" sz="2100" dirty="0">
                <a:latin typeface="黑体" pitchFamily="49" charset="-122"/>
                <a:ea typeface="黑体" pitchFamily="49" charset="-122"/>
              </a:rPr>
              <a:t>人工</a:t>
            </a:r>
            <a:r>
              <a:rPr lang="zh-CN" altLang="en-US" sz="2100" dirty="0" smtClean="0">
                <a:latin typeface="黑体" pitchFamily="49" charset="-122"/>
                <a:ea typeface="黑体" pitchFamily="49" charset="-122"/>
              </a:rPr>
              <a:t>制表的方式来完成，可创建最大为</a:t>
            </a:r>
            <a:r>
              <a:rPr lang="en-US" altLang="zh-CN" sz="2100" dirty="0" smtClean="0">
                <a:latin typeface="黑体" pitchFamily="49" charset="-122"/>
                <a:ea typeface="黑体" pitchFamily="49" charset="-122"/>
              </a:rPr>
              <a:t>32767</a:t>
            </a:r>
            <a:r>
              <a:rPr lang="zh-CN" altLang="en-US" sz="2100" dirty="0" smtClean="0">
                <a:latin typeface="黑体" pitchFamily="49" charset="-122"/>
                <a:ea typeface="黑体" pitchFamily="49" charset="-122"/>
              </a:rPr>
              <a:t>（行）</a:t>
            </a:r>
            <a:r>
              <a:rPr lang="en-US" altLang="zh-CN" sz="2100" dirty="0" smtClean="0">
                <a:latin typeface="黑体" pitchFamily="49" charset="-122"/>
                <a:ea typeface="黑体" pitchFamily="49" charset="-122"/>
              </a:rPr>
              <a:t>×63</a:t>
            </a:r>
            <a:r>
              <a:rPr lang="zh-CN" altLang="en-US" sz="2100" dirty="0" smtClean="0">
                <a:latin typeface="黑体" pitchFamily="49" charset="-122"/>
                <a:ea typeface="黑体" pitchFamily="49" charset="-122"/>
              </a:rPr>
              <a:t>（列）的表格。</a:t>
            </a:r>
            <a:endParaRPr lang="zh-CN" altLang="en-US" sz="2100" dirty="0">
              <a:latin typeface="黑体" pitchFamily="49" charset="-122"/>
              <a:ea typeface="黑体" pitchFamily="49" charset="-122"/>
            </a:endParaRPr>
          </a:p>
        </p:txBody>
      </p:sp>
      <p:sp>
        <p:nvSpPr>
          <p:cNvPr id="3" name="Rectangle 7"/>
          <p:cNvSpPr>
            <a:spLocks noChangeArrowheads="1"/>
          </p:cNvSpPr>
          <p:nvPr/>
        </p:nvSpPr>
        <p:spPr bwMode="auto">
          <a:xfrm>
            <a:off x="107951" y="188913"/>
            <a:ext cx="4032002"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smtClean="0">
                <a:latin typeface="Arial" pitchFamily="34" charset="0"/>
                <a:ea typeface="黑体" pitchFamily="49" charset="-122"/>
              </a:rPr>
              <a:t>4.7  Word</a:t>
            </a:r>
            <a:r>
              <a:rPr lang="zh-CN" altLang="en-US" sz="2600" dirty="0" smtClean="0">
                <a:latin typeface="Arial" pitchFamily="34" charset="0"/>
                <a:ea typeface="黑体" pitchFamily="49" charset="-122"/>
              </a:rPr>
              <a:t>表格制作</a:t>
            </a:r>
            <a:endParaRPr lang="zh-CN" altLang="en-US" sz="2600" dirty="0">
              <a:latin typeface="Arial" pitchFamily="34" charset="0"/>
              <a:ea typeface="黑体" pitchFamily="49" charset="-122"/>
            </a:endParaRPr>
          </a:p>
        </p:txBody>
      </p:sp>
      <p:sp>
        <p:nvSpPr>
          <p:cNvPr id="4" name="Rectangle 8"/>
          <p:cNvSpPr>
            <a:spLocks noChangeArrowheads="1"/>
          </p:cNvSpPr>
          <p:nvPr/>
        </p:nvSpPr>
        <p:spPr bwMode="auto">
          <a:xfrm>
            <a:off x="107951" y="683962"/>
            <a:ext cx="4032002"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4.7.1  </a:t>
            </a:r>
            <a:r>
              <a:rPr lang="zh-CN" altLang="en-US" sz="2400" dirty="0">
                <a:latin typeface="Arial" pitchFamily="34" charset="0"/>
                <a:ea typeface="黑体" pitchFamily="49" charset="-122"/>
              </a:rPr>
              <a:t>创建和删除表格</a:t>
            </a:r>
          </a:p>
        </p:txBody>
      </p:sp>
      <p:sp>
        <p:nvSpPr>
          <p:cNvPr id="6" name="Rectangle 8"/>
          <p:cNvSpPr>
            <a:spLocks noChangeArrowheads="1"/>
          </p:cNvSpPr>
          <p:nvPr/>
        </p:nvSpPr>
        <p:spPr bwMode="auto">
          <a:xfrm>
            <a:off x="107950" y="222497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．自动制表</a:t>
            </a:r>
          </a:p>
        </p:txBody>
      </p:sp>
      <p:sp>
        <p:nvSpPr>
          <p:cNvPr id="7" name="Rectangle 5"/>
          <p:cNvSpPr>
            <a:spLocks noChangeArrowheads="1"/>
          </p:cNvSpPr>
          <p:nvPr/>
        </p:nvSpPr>
        <p:spPr bwMode="auto">
          <a:xfrm>
            <a:off x="107951" y="2686058"/>
            <a:ext cx="5832201" cy="3911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自动</a:t>
            </a:r>
            <a:r>
              <a:rPr lang="zh-CN" altLang="en-US" sz="2100" dirty="0">
                <a:latin typeface="黑体" pitchFamily="49" charset="-122"/>
                <a:ea typeface="黑体" pitchFamily="49" charset="-122"/>
              </a:rPr>
              <a:t>制表功能制作一张表格的方法有下几种：</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smtClean="0">
                <a:latin typeface="黑体" pitchFamily="49" charset="-122"/>
                <a:ea typeface="黑体" pitchFamily="49" charset="-122"/>
              </a:rPr>
              <a:t>）选定</a:t>
            </a:r>
            <a:r>
              <a:rPr lang="zh-CN" altLang="en-US" sz="2100" dirty="0">
                <a:latin typeface="黑体" pitchFamily="49" charset="-122"/>
                <a:ea typeface="黑体" pitchFamily="49" charset="-122"/>
              </a:rPr>
              <a:t>要创建表格的位置，单击“插入”选项卡中的“表格”</a:t>
            </a:r>
            <a:r>
              <a:rPr lang="zh-CN" altLang="en-US" sz="2100" dirty="0" smtClean="0">
                <a:latin typeface="黑体" pitchFamily="49" charset="-122"/>
                <a:ea typeface="黑体" pitchFamily="49" charset="-122"/>
              </a:rPr>
              <a:t>按钮，在</a:t>
            </a:r>
            <a:r>
              <a:rPr lang="zh-CN" altLang="en-US" sz="2100" dirty="0">
                <a:latin typeface="黑体" pitchFamily="49" charset="-122"/>
                <a:ea typeface="黑体" pitchFamily="49" charset="-122"/>
              </a:rPr>
              <a:t>弹出表格命令列表，如图</a:t>
            </a:r>
            <a:r>
              <a:rPr lang="en-US" altLang="zh-CN" sz="2100" dirty="0">
                <a:latin typeface="黑体" pitchFamily="49" charset="-122"/>
                <a:ea typeface="黑体" pitchFamily="49" charset="-122"/>
              </a:rPr>
              <a:t>4-96</a:t>
            </a:r>
            <a:r>
              <a:rPr lang="zh-CN" altLang="en-US" sz="2100" dirty="0">
                <a:latin typeface="黑体" pitchFamily="49" charset="-122"/>
                <a:ea typeface="黑体" pitchFamily="49" charset="-122"/>
              </a:rPr>
              <a:t>所示。然后，在在框上拖动指针，选定所需的行、列数，文档中出现一个表格，释放鼠标后表格制作完成。</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）单击“表格”按钮后，执行弹出的命令列表中的“插入表格”命令，打开“插入表格”对话框，如图</a:t>
            </a:r>
            <a:r>
              <a:rPr lang="en-US" altLang="zh-CN" sz="2100" dirty="0">
                <a:latin typeface="黑体" pitchFamily="49" charset="-122"/>
                <a:ea typeface="黑体" pitchFamily="49" charset="-122"/>
              </a:rPr>
              <a:t>4-97</a:t>
            </a:r>
            <a:r>
              <a:rPr lang="zh-CN" altLang="en-US" sz="2100" dirty="0">
                <a:latin typeface="黑体" pitchFamily="49" charset="-122"/>
                <a:ea typeface="黑体" pitchFamily="49" charset="-122"/>
              </a:rPr>
              <a:t>所示。</a:t>
            </a:r>
          </a:p>
          <a:p>
            <a:pPr eaLnBrk="1" hangingPunct="1"/>
            <a:r>
              <a:rPr lang="zh-CN" altLang="en-US" sz="2100" dirty="0" smtClean="0">
                <a:latin typeface="黑体" pitchFamily="49" charset="-122"/>
                <a:ea typeface="黑体" pitchFamily="49" charset="-122"/>
              </a:rPr>
              <a:t>    选择</a:t>
            </a:r>
            <a:r>
              <a:rPr lang="zh-CN" altLang="en-US" sz="2100" dirty="0">
                <a:latin typeface="黑体" pitchFamily="49" charset="-122"/>
                <a:ea typeface="黑体" pitchFamily="49" charset="-122"/>
              </a:rPr>
              <a:t>需要的“列数”和“行数”，单击“确定”按钮，就可以得到一张空白的</a:t>
            </a:r>
            <a:r>
              <a:rPr lang="zh-CN" altLang="en-US" sz="2100" dirty="0" smtClean="0">
                <a:latin typeface="黑体" pitchFamily="49" charset="-122"/>
                <a:ea typeface="黑体" pitchFamily="49" charset="-122"/>
              </a:rPr>
              <a:t>表格</a:t>
            </a:r>
            <a:endParaRPr lang="zh-CN" altLang="en-US" sz="2100" dirty="0">
              <a:latin typeface="黑体" pitchFamily="49" charset="-122"/>
              <a:ea typeface="黑体" pitchFamily="49" charset="-122"/>
            </a:endParaRPr>
          </a:p>
        </p:txBody>
      </p:sp>
      <p:sp>
        <p:nvSpPr>
          <p:cNvPr id="8" name="矩形 7"/>
          <p:cNvSpPr/>
          <p:nvPr/>
        </p:nvSpPr>
        <p:spPr>
          <a:xfrm>
            <a:off x="6316414" y="3429000"/>
            <a:ext cx="2286000" cy="646331"/>
          </a:xfrm>
          <a:prstGeom prst="rect">
            <a:avLst/>
          </a:prstGeom>
        </p:spPr>
        <p:txBody>
          <a:bodyPr>
            <a:spAutoFit/>
          </a:bodyPr>
          <a:lstStyle/>
          <a:p>
            <a:r>
              <a:rPr lang="zh-CN" altLang="en-US" dirty="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4-96  </a:t>
            </a:r>
            <a:r>
              <a:rPr lang="en-US" altLang="zh-CN" dirty="0">
                <a:solidFill>
                  <a:srgbClr val="FFFFFF"/>
                </a:solidFill>
                <a:latin typeface="黑体" pitchFamily="49" charset="-122"/>
                <a:ea typeface="黑体" pitchFamily="49" charset="-122"/>
              </a:rPr>
              <a:t>“</a:t>
            </a:r>
            <a:r>
              <a:rPr lang="zh-CN" altLang="en-US" dirty="0">
                <a:solidFill>
                  <a:srgbClr val="FFFFFF"/>
                </a:solidFill>
                <a:latin typeface="黑体" pitchFamily="49" charset="-122"/>
                <a:ea typeface="黑体" pitchFamily="49" charset="-122"/>
              </a:rPr>
              <a:t>表格”按钮及命令列表 </a:t>
            </a:r>
            <a:endParaRPr lang="zh-CN" altLang="en-US" dirty="0"/>
          </a:p>
        </p:txBody>
      </p:sp>
      <p:sp>
        <p:nvSpPr>
          <p:cNvPr id="9" name="矩形 8"/>
          <p:cNvSpPr/>
          <p:nvPr/>
        </p:nvSpPr>
        <p:spPr>
          <a:xfrm>
            <a:off x="6316414" y="6205848"/>
            <a:ext cx="2286000" cy="646331"/>
          </a:xfrm>
          <a:prstGeom prst="rect">
            <a:avLst/>
          </a:prstGeom>
        </p:spPr>
        <p:txBody>
          <a:bodyPr>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smtClean="0">
                <a:solidFill>
                  <a:srgbClr val="FFFFFF"/>
                </a:solidFill>
                <a:latin typeface="黑体" pitchFamily="49" charset="-122"/>
                <a:ea typeface="黑体" pitchFamily="49" charset="-122"/>
              </a:rPr>
              <a:t>4-97  </a:t>
            </a:r>
            <a:r>
              <a:rPr lang="en-US" altLang="zh-CN" dirty="0">
                <a:solidFill>
                  <a:srgbClr val="FFFFFF"/>
                </a:solidFill>
                <a:latin typeface="黑体" pitchFamily="49" charset="-122"/>
                <a:ea typeface="黑体" pitchFamily="49" charset="-122"/>
              </a:rPr>
              <a:t>“</a:t>
            </a:r>
            <a:r>
              <a:rPr lang="zh-CN" altLang="en-US" dirty="0">
                <a:solidFill>
                  <a:srgbClr val="FFFFFF"/>
                </a:solidFill>
                <a:latin typeface="黑体" pitchFamily="49" charset="-122"/>
                <a:ea typeface="黑体" pitchFamily="49" charset="-122"/>
              </a:rPr>
              <a:t>插入表格”对话框</a:t>
            </a:r>
          </a:p>
        </p:txBody>
      </p:sp>
      <p:pic>
        <p:nvPicPr>
          <p:cNvPr id="10" name="图片 9"/>
          <p:cNvPicPr/>
          <p:nvPr/>
        </p:nvPicPr>
        <p:blipFill>
          <a:blip r:embed="rId2"/>
          <a:stretch>
            <a:fillRect/>
          </a:stretch>
        </p:blipFill>
        <p:spPr>
          <a:xfrm>
            <a:off x="6343291" y="188913"/>
            <a:ext cx="2232247" cy="3240087"/>
          </a:xfrm>
          <a:prstGeom prst="rect">
            <a:avLst/>
          </a:prstGeom>
        </p:spPr>
      </p:pic>
      <p:pic>
        <p:nvPicPr>
          <p:cNvPr id="11" name="图片 10"/>
          <p:cNvPicPr/>
          <p:nvPr/>
        </p:nvPicPr>
        <p:blipFill>
          <a:blip r:embed="rId3"/>
          <a:stretch>
            <a:fillRect/>
          </a:stretch>
        </p:blipFill>
        <p:spPr>
          <a:xfrm>
            <a:off x="6271282" y="4078614"/>
            <a:ext cx="2376264" cy="2127234"/>
          </a:xfrm>
          <a:prstGeom prst="rect">
            <a:avLst/>
          </a:prstGeom>
        </p:spPr>
      </p:pic>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7"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82996" y="188640"/>
            <a:ext cx="899795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3</a:t>
            </a:r>
            <a:r>
              <a:rPr lang="zh-CN" altLang="en-US" sz="2100" dirty="0" smtClean="0">
                <a:latin typeface="黑体" pitchFamily="49" charset="-122"/>
                <a:ea typeface="黑体" pitchFamily="49" charset="-122"/>
              </a:rPr>
              <a:t>）在</a:t>
            </a:r>
            <a:r>
              <a:rPr lang="zh-CN" altLang="en-US" sz="2100" dirty="0">
                <a:latin typeface="黑体" pitchFamily="49" charset="-122"/>
                <a:ea typeface="黑体" pitchFamily="49" charset="-122"/>
              </a:rPr>
              <a:t>单击“表格”按钮后，执行弹出的命令列表中的“快速表格”命令，在显示的下级菜单中浏览并单击某种内置的表格样式，就可以得到一张具有一定样式的表格。</a:t>
            </a:r>
          </a:p>
          <a:p>
            <a:pPr eaLnBrk="1" hangingPunct="1"/>
            <a:r>
              <a:rPr lang="zh-CN" altLang="en-US" sz="2100" dirty="0" smtClean="0">
                <a:latin typeface="黑体" pitchFamily="49" charset="-122"/>
                <a:ea typeface="黑体" pitchFamily="49" charset="-122"/>
              </a:rPr>
              <a:t>    上述</a:t>
            </a:r>
            <a:r>
              <a:rPr lang="zh-CN" altLang="en-US" sz="2100" dirty="0">
                <a:latin typeface="黑体" pitchFamily="49" charset="-122"/>
                <a:ea typeface="黑体" pitchFamily="49" charset="-122"/>
              </a:rPr>
              <a:t>三种方法绘制出表格后，</a:t>
            </a:r>
            <a:r>
              <a:rPr lang="en-US" altLang="zh-CN" sz="2100" dirty="0">
                <a:latin typeface="黑体" pitchFamily="49" charset="-122"/>
                <a:ea typeface="黑体" pitchFamily="49" charset="-122"/>
              </a:rPr>
              <a:t>Word</a:t>
            </a:r>
            <a:r>
              <a:rPr lang="zh-CN" altLang="en-US" sz="2100" dirty="0">
                <a:latin typeface="黑体" pitchFamily="49" charset="-122"/>
                <a:ea typeface="黑体" pitchFamily="49" charset="-122"/>
              </a:rPr>
              <a:t>系统均出现表格工具“设计”和“布局”选项卡并显示“格式”选项卡功能区。</a:t>
            </a:r>
          </a:p>
          <a:p>
            <a:pPr eaLnBrk="1" hangingPunct="1"/>
            <a:r>
              <a:rPr lang="zh-CN" altLang="en-US" sz="2100" dirty="0" smtClean="0">
                <a:latin typeface="黑体" pitchFamily="49" charset="-122"/>
                <a:ea typeface="黑体" pitchFamily="49" charset="-122"/>
              </a:rPr>
              <a:t>    “格式”</a:t>
            </a:r>
            <a:r>
              <a:rPr lang="zh-CN" altLang="en-US" sz="2100" dirty="0">
                <a:latin typeface="黑体" pitchFamily="49" charset="-122"/>
                <a:ea typeface="黑体" pitchFamily="49" charset="-122"/>
              </a:rPr>
              <a:t>和“布局”选项卡，如图</a:t>
            </a:r>
            <a:r>
              <a:rPr lang="en-US" altLang="zh-CN" sz="2100" dirty="0">
                <a:latin typeface="黑体" pitchFamily="49" charset="-122"/>
                <a:ea typeface="黑体" pitchFamily="49" charset="-122"/>
              </a:rPr>
              <a:t>4-99</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矩形 2"/>
          <p:cNvSpPr/>
          <p:nvPr/>
        </p:nvSpPr>
        <p:spPr>
          <a:xfrm>
            <a:off x="3580244" y="3861048"/>
            <a:ext cx="2286000" cy="369332"/>
          </a:xfrm>
          <a:prstGeom prst="rect">
            <a:avLst/>
          </a:prstGeom>
        </p:spPr>
        <p:txBody>
          <a:bodyPr>
            <a:spAutoFit/>
          </a:bodyPr>
          <a:lstStyle/>
          <a:p>
            <a:pPr lvl="0" eaLnBrk="1" hangingPunct="1"/>
            <a:r>
              <a:rPr lang="en-US" altLang="zh-CN" dirty="0">
                <a:solidFill>
                  <a:srgbClr val="FFFFFF"/>
                </a:solidFill>
                <a:latin typeface="黑体" pitchFamily="49" charset="-122"/>
                <a:ea typeface="黑体" pitchFamily="49" charset="-122"/>
              </a:rPr>
              <a:t>(a) “</a:t>
            </a:r>
            <a:r>
              <a:rPr lang="zh-CN" altLang="en-US" dirty="0">
                <a:solidFill>
                  <a:srgbClr val="FFFFFF"/>
                </a:solidFill>
                <a:latin typeface="黑体" pitchFamily="49" charset="-122"/>
                <a:ea typeface="黑体" pitchFamily="49" charset="-122"/>
              </a:rPr>
              <a:t>设计”选项卡</a:t>
            </a:r>
          </a:p>
        </p:txBody>
      </p:sp>
      <p:sp>
        <p:nvSpPr>
          <p:cNvPr id="4" name="矩形 3"/>
          <p:cNvSpPr/>
          <p:nvPr/>
        </p:nvSpPr>
        <p:spPr>
          <a:xfrm>
            <a:off x="3568903" y="5805264"/>
            <a:ext cx="2286000" cy="369332"/>
          </a:xfrm>
          <a:prstGeom prst="rect">
            <a:avLst/>
          </a:prstGeom>
        </p:spPr>
        <p:txBody>
          <a:bodyPr>
            <a:spAutoFit/>
          </a:bodyPr>
          <a:lstStyle/>
          <a:p>
            <a:pPr lvl="0" eaLnBrk="1" hangingPunct="1"/>
            <a:r>
              <a:rPr lang="en-US" altLang="zh-CN" dirty="0">
                <a:solidFill>
                  <a:srgbClr val="FFFFFF"/>
                </a:solidFill>
                <a:latin typeface="黑体" pitchFamily="49" charset="-122"/>
                <a:ea typeface="黑体" pitchFamily="49" charset="-122"/>
              </a:rPr>
              <a:t>(b) “</a:t>
            </a:r>
            <a:r>
              <a:rPr lang="zh-CN" altLang="en-US" dirty="0">
                <a:solidFill>
                  <a:srgbClr val="FFFFFF"/>
                </a:solidFill>
                <a:latin typeface="黑体" pitchFamily="49" charset="-122"/>
                <a:ea typeface="黑体" pitchFamily="49" charset="-122"/>
              </a:rPr>
              <a:t>布局”选项卡</a:t>
            </a:r>
          </a:p>
        </p:txBody>
      </p:sp>
      <p:sp>
        <p:nvSpPr>
          <p:cNvPr id="5" name="矩形 4"/>
          <p:cNvSpPr/>
          <p:nvPr/>
        </p:nvSpPr>
        <p:spPr>
          <a:xfrm>
            <a:off x="2767687" y="6236245"/>
            <a:ext cx="388843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4-99  “</a:t>
            </a:r>
            <a:r>
              <a:rPr lang="zh-CN" altLang="en-US" dirty="0">
                <a:solidFill>
                  <a:srgbClr val="FFFFFF"/>
                </a:solidFill>
                <a:latin typeface="黑体" pitchFamily="49" charset="-122"/>
                <a:ea typeface="黑体" pitchFamily="49" charset="-122"/>
              </a:rPr>
              <a:t>设计”和“布局”选项卡</a:t>
            </a:r>
          </a:p>
        </p:txBody>
      </p:sp>
      <p:pic>
        <p:nvPicPr>
          <p:cNvPr id="6" name="图片 5"/>
          <p:cNvPicPr/>
          <p:nvPr/>
        </p:nvPicPr>
        <p:blipFill>
          <a:blip r:embed="rId2"/>
          <a:stretch>
            <a:fillRect/>
          </a:stretch>
        </p:blipFill>
        <p:spPr>
          <a:xfrm>
            <a:off x="539552" y="2355305"/>
            <a:ext cx="8017888" cy="1431377"/>
          </a:xfrm>
          <a:prstGeom prst="rect">
            <a:avLst/>
          </a:prstGeom>
        </p:spPr>
      </p:pic>
      <p:pic>
        <p:nvPicPr>
          <p:cNvPr id="7" name="图片 6"/>
          <p:cNvPicPr/>
          <p:nvPr/>
        </p:nvPicPr>
        <p:blipFill>
          <a:blip r:embed="rId3"/>
          <a:stretch>
            <a:fillRect/>
          </a:stretch>
        </p:blipFill>
        <p:spPr>
          <a:xfrm>
            <a:off x="550893" y="4293096"/>
            <a:ext cx="8017888" cy="1412460"/>
          </a:xfrm>
          <a:prstGeom prst="rect">
            <a:avLst/>
          </a:prstGeom>
        </p:spPr>
      </p:pic>
    </p:spTree>
    <p:extLst>
      <p:ext uri="{BB962C8B-B14F-4D97-AF65-F5344CB8AC3E}">
        <p14:creationId xmlns:p14="http://schemas.microsoft.com/office/powerpoint/2010/main" val="147815483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548680"/>
            <a:ext cx="8997950" cy="2160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使用</a:t>
            </a:r>
            <a:r>
              <a:rPr lang="zh-CN" altLang="en-US" sz="2000" dirty="0">
                <a:latin typeface="黑体" pitchFamily="49" charset="-122"/>
                <a:ea typeface="黑体" pitchFamily="49" charset="-122"/>
              </a:rPr>
              <a:t>绘制表格的工具可以方便地画出不规则的各种表格</a:t>
            </a:r>
            <a:r>
              <a:rPr lang="zh-CN" altLang="en-US" sz="2000" dirty="0" smtClean="0">
                <a:latin typeface="黑体" pitchFamily="49" charset="-122"/>
                <a:ea typeface="黑体" pitchFamily="49" charset="-122"/>
              </a:rPr>
              <a:t>，操作</a:t>
            </a:r>
            <a:r>
              <a:rPr lang="zh-CN" altLang="en-US" sz="2000" dirty="0">
                <a:latin typeface="黑体" pitchFamily="49" charset="-122"/>
                <a:ea typeface="黑体" pitchFamily="49" charset="-122"/>
              </a:rPr>
              <a:t>步骤是：</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）在图</a:t>
            </a:r>
            <a:r>
              <a:rPr lang="en-US" altLang="zh-CN" sz="2000" dirty="0">
                <a:latin typeface="黑体" pitchFamily="49" charset="-122"/>
                <a:ea typeface="黑体" pitchFamily="49" charset="-122"/>
              </a:rPr>
              <a:t>4-97</a:t>
            </a:r>
            <a:r>
              <a:rPr lang="zh-CN" altLang="en-US" sz="2000" dirty="0">
                <a:latin typeface="黑体" pitchFamily="49" charset="-122"/>
                <a:ea typeface="黑体" pitchFamily="49" charset="-122"/>
              </a:rPr>
              <a:t>中，执行“表格”列表中的“绘制表格”命令。此时，鼠标箭头将会变为笔形“ </a:t>
            </a:r>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，首先从表格的一角向斜方向拖动至其对角，以确定整张表格的大小。然后再画各行线和各列线。</a:t>
            </a:r>
          </a:p>
          <a:p>
            <a:pPr eaLnBrk="1" hangingPunct="1"/>
            <a:r>
              <a:rPr lang="zh-CN" altLang="en-US" sz="2000" dirty="0" smtClean="0">
                <a:latin typeface="黑体" pitchFamily="49" charset="-122"/>
                <a:ea typeface="黑体" pitchFamily="49" charset="-122"/>
              </a:rPr>
              <a:t>    （</a:t>
            </a:r>
            <a:r>
              <a:rPr lang="en-US" altLang="zh-CN" sz="2000" dirty="0" smtClean="0">
                <a:latin typeface="黑体" pitchFamily="49" charset="-122"/>
                <a:ea typeface="黑体" pitchFamily="49" charset="-122"/>
              </a:rPr>
              <a:t>2</a:t>
            </a:r>
            <a:r>
              <a:rPr lang="zh-CN" altLang="en-US" sz="2000" dirty="0" smtClean="0">
                <a:latin typeface="黑体" pitchFamily="49" charset="-122"/>
                <a:ea typeface="黑体" pitchFamily="49" charset="-122"/>
              </a:rPr>
              <a:t>）如果</a:t>
            </a:r>
            <a:r>
              <a:rPr lang="zh-CN" altLang="en-US" sz="2000" dirty="0">
                <a:latin typeface="黑体" pitchFamily="49" charset="-122"/>
                <a:ea typeface="黑体" pitchFamily="49" charset="-122"/>
              </a:rPr>
              <a:t>要擦除框线，单击表格工具“设计”选项卡上“绘图边框”组中的“擦除”按钮 ，鼠标指针变为</a:t>
            </a:r>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。然后，在要擦除的框线拖动橡皮擦即可，如图</a:t>
            </a:r>
            <a:r>
              <a:rPr lang="en-US" altLang="zh-CN" sz="2000" dirty="0">
                <a:latin typeface="黑体" pitchFamily="49" charset="-122"/>
                <a:ea typeface="黑体" pitchFamily="49" charset="-122"/>
              </a:rPr>
              <a:t>4-100</a:t>
            </a:r>
            <a:r>
              <a:rPr lang="zh-CN" altLang="en-US" sz="2000" dirty="0">
                <a:latin typeface="黑体" pitchFamily="49" charset="-122"/>
                <a:ea typeface="黑体" pitchFamily="49" charset="-122"/>
              </a:rPr>
              <a:t>所示</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4" name="Rectangle 8"/>
          <p:cNvSpPr>
            <a:spLocks noChangeArrowheads="1"/>
          </p:cNvSpPr>
          <p:nvPr/>
        </p:nvSpPr>
        <p:spPr bwMode="auto">
          <a:xfrm>
            <a:off x="107950" y="11663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．人工制表</a:t>
            </a:r>
            <a:endParaRPr lang="zh-CN" altLang="en-US" sz="2100" dirty="0">
              <a:latin typeface="Arial" pitchFamily="34" charset="0"/>
              <a:ea typeface="黑体" pitchFamily="49" charset="-122"/>
            </a:endParaRPr>
          </a:p>
        </p:txBody>
      </p:sp>
      <p:sp>
        <p:nvSpPr>
          <p:cNvPr id="5" name="Rectangle 8"/>
          <p:cNvSpPr>
            <a:spLocks noChangeArrowheads="1"/>
          </p:cNvSpPr>
          <p:nvPr/>
        </p:nvSpPr>
        <p:spPr bwMode="auto">
          <a:xfrm>
            <a:off x="107950" y="5334525"/>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100" dirty="0" smtClean="0">
                <a:latin typeface="Arial" pitchFamily="34" charset="0"/>
                <a:ea typeface="黑体" pitchFamily="49" charset="-122"/>
              </a:rPr>
              <a:t>3</a:t>
            </a:r>
            <a:r>
              <a:rPr lang="zh-CN" altLang="en-US" sz="2100" dirty="0" smtClean="0">
                <a:latin typeface="Arial" pitchFamily="34" charset="0"/>
                <a:ea typeface="黑体" pitchFamily="49" charset="-122"/>
              </a:rPr>
              <a:t>．将</a:t>
            </a:r>
            <a:r>
              <a:rPr lang="zh-CN" altLang="en-US" sz="2100" dirty="0">
                <a:latin typeface="Arial" pitchFamily="34" charset="0"/>
                <a:ea typeface="黑体" pitchFamily="49" charset="-122"/>
              </a:rPr>
              <a:t>文本转换成表格</a:t>
            </a:r>
          </a:p>
        </p:txBody>
      </p:sp>
      <p:pic>
        <p:nvPicPr>
          <p:cNvPr id="6" name="图片 5"/>
          <p:cNvPicPr/>
          <p:nvPr/>
        </p:nvPicPr>
        <p:blipFill>
          <a:blip r:embed="rId2"/>
          <a:stretch>
            <a:fillRect/>
          </a:stretch>
        </p:blipFill>
        <p:spPr>
          <a:xfrm>
            <a:off x="2619301" y="1340767"/>
            <a:ext cx="114300" cy="180975"/>
          </a:xfrm>
          <a:prstGeom prst="rect">
            <a:avLst/>
          </a:prstGeom>
        </p:spPr>
      </p:pic>
      <p:pic>
        <p:nvPicPr>
          <p:cNvPr id="7" name="图片 6"/>
          <p:cNvPicPr/>
          <p:nvPr/>
        </p:nvPicPr>
        <p:blipFill>
          <a:blip r:embed="rId3"/>
          <a:stretch>
            <a:fillRect/>
          </a:stretch>
        </p:blipFill>
        <p:spPr>
          <a:xfrm>
            <a:off x="4283968" y="2239913"/>
            <a:ext cx="161925" cy="180975"/>
          </a:xfrm>
          <a:prstGeom prst="rect">
            <a:avLst/>
          </a:prstGeom>
        </p:spPr>
      </p:pic>
      <p:sp>
        <p:nvSpPr>
          <p:cNvPr id="8" name="矩形 7"/>
          <p:cNvSpPr/>
          <p:nvPr/>
        </p:nvSpPr>
        <p:spPr>
          <a:xfrm>
            <a:off x="2483768" y="4985691"/>
            <a:ext cx="5031432"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4-100  </a:t>
            </a:r>
            <a:r>
              <a:rPr lang="zh-CN" altLang="en-US" dirty="0">
                <a:solidFill>
                  <a:srgbClr val="FFFFFF"/>
                </a:solidFill>
                <a:latin typeface="黑体" pitchFamily="49" charset="-122"/>
                <a:ea typeface="黑体" pitchFamily="49" charset="-122"/>
              </a:rPr>
              <a:t>使用“表格与边框”工具栏绘制表格</a:t>
            </a:r>
          </a:p>
        </p:txBody>
      </p:sp>
      <p:sp>
        <p:nvSpPr>
          <p:cNvPr id="9" name="Rectangle 5"/>
          <p:cNvSpPr>
            <a:spLocks noChangeArrowheads="1"/>
          </p:cNvSpPr>
          <p:nvPr/>
        </p:nvSpPr>
        <p:spPr bwMode="auto">
          <a:xfrm>
            <a:off x="107950" y="5757764"/>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4-19】 </a:t>
            </a:r>
            <a:r>
              <a:rPr lang="zh-CN" altLang="en-US" sz="2000" dirty="0">
                <a:latin typeface="黑体" pitchFamily="49" charset="-122"/>
                <a:ea typeface="黑体" pitchFamily="49" charset="-122"/>
              </a:rPr>
              <a:t>将“</a:t>
            </a:r>
            <a:r>
              <a:rPr lang="en-US" altLang="zh-CN" sz="2000" dirty="0">
                <a:latin typeface="黑体" pitchFamily="49" charset="-122"/>
                <a:ea typeface="黑体" pitchFamily="49" charset="-122"/>
              </a:rPr>
              <a:t>Internet</a:t>
            </a:r>
            <a:r>
              <a:rPr lang="zh-CN" altLang="en-US" sz="2000" dirty="0">
                <a:latin typeface="黑体" pitchFamily="49" charset="-122"/>
                <a:ea typeface="黑体" pitchFamily="49" charset="-122"/>
              </a:rPr>
              <a:t>改变世界</a:t>
            </a:r>
            <a:r>
              <a:rPr lang="en-US" altLang="zh-CN" sz="2000" dirty="0">
                <a:latin typeface="黑体" pitchFamily="49" charset="-122"/>
                <a:ea typeface="黑体" pitchFamily="49" charset="-122"/>
              </a:rPr>
              <a:t>.</a:t>
            </a:r>
            <a:r>
              <a:rPr lang="en-US" altLang="zh-CN" sz="2000" dirty="0" err="1">
                <a:latin typeface="黑体" pitchFamily="49" charset="-122"/>
                <a:ea typeface="黑体" pitchFamily="49" charset="-122"/>
              </a:rPr>
              <a:t>docx</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文档中的最后七行数据，转换成一张表格。</a:t>
            </a:r>
          </a:p>
          <a:p>
            <a:pPr eaLnBrk="1" hangingPunct="1"/>
            <a:r>
              <a:rPr lang="zh-CN" altLang="en-US" sz="2000" dirty="0" smtClean="0">
                <a:latin typeface="黑体" pitchFamily="49" charset="-122"/>
                <a:ea typeface="黑体" pitchFamily="49" charset="-122"/>
              </a:rPr>
              <a:t>    操作步骤略。</a:t>
            </a:r>
            <a:endParaRPr lang="zh-CN" altLang="en-US" sz="2000" dirty="0">
              <a:latin typeface="黑体" pitchFamily="49" charset="-122"/>
              <a:ea typeface="黑体" pitchFamily="49"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8636" y="2808413"/>
            <a:ext cx="5226808" cy="220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205753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amond(in)">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9"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50197"/>
            <a:ext cx="8997950"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主要操作有：（</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）选择行或</a:t>
            </a:r>
            <a:r>
              <a:rPr lang="zh-CN" altLang="en-US" sz="2000" dirty="0" smtClean="0">
                <a:latin typeface="黑体" pitchFamily="49" charset="-122"/>
                <a:ea typeface="黑体" pitchFamily="49" charset="-122"/>
              </a:rPr>
              <a:t>列、（</a:t>
            </a:r>
            <a:r>
              <a:rPr lang="en-US" altLang="zh-CN" sz="2000" dirty="0" smtClean="0">
                <a:latin typeface="黑体" pitchFamily="49" charset="-122"/>
                <a:ea typeface="黑体" pitchFamily="49" charset="-122"/>
              </a:rPr>
              <a:t>2</a:t>
            </a:r>
            <a:r>
              <a:rPr lang="zh-CN" altLang="en-US" sz="2000" dirty="0">
                <a:latin typeface="黑体" pitchFamily="49" charset="-122"/>
                <a:ea typeface="黑体" pitchFamily="49" charset="-122"/>
              </a:rPr>
              <a:t>）选择</a:t>
            </a:r>
            <a:r>
              <a:rPr lang="zh-CN" altLang="en-US" sz="2000" dirty="0" smtClean="0">
                <a:latin typeface="黑体" pitchFamily="49" charset="-122"/>
                <a:ea typeface="黑体" pitchFamily="49" charset="-122"/>
              </a:rPr>
              <a:t>单元格和（</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）选择</a:t>
            </a:r>
            <a:r>
              <a:rPr lang="zh-CN" altLang="en-US" sz="2000" dirty="0" smtClean="0">
                <a:latin typeface="黑体" pitchFamily="49" charset="-122"/>
                <a:ea typeface="黑体" pitchFamily="49" charset="-122"/>
              </a:rPr>
              <a:t>表格。</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650395"/>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．表格的选取</a:t>
            </a:r>
            <a:endParaRPr lang="zh-CN" altLang="en-US" sz="2200" dirty="0">
              <a:latin typeface="Arial" pitchFamily="34" charset="0"/>
              <a:ea typeface="黑体" pitchFamily="49" charset="-122"/>
            </a:endParaRPr>
          </a:p>
        </p:txBody>
      </p:sp>
      <p:sp>
        <p:nvSpPr>
          <p:cNvPr id="4" name="Rectangle 8"/>
          <p:cNvSpPr>
            <a:spLocks noChangeArrowheads="1"/>
          </p:cNvSpPr>
          <p:nvPr/>
        </p:nvSpPr>
        <p:spPr bwMode="auto">
          <a:xfrm>
            <a:off x="107950" y="116632"/>
            <a:ext cx="4032002"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smtClean="0">
                <a:latin typeface="Arial" pitchFamily="34" charset="0"/>
                <a:ea typeface="黑体" pitchFamily="49" charset="-122"/>
              </a:rPr>
              <a:t>4.7.2  </a:t>
            </a:r>
            <a:r>
              <a:rPr lang="zh-CN" altLang="en-US" sz="2400" dirty="0" smtClean="0">
                <a:latin typeface="Arial" pitchFamily="34" charset="0"/>
                <a:ea typeface="黑体" pitchFamily="49" charset="-122"/>
              </a:rPr>
              <a:t>编辑表格</a:t>
            </a:r>
            <a:endParaRPr lang="zh-CN" altLang="en-US" sz="2400" dirty="0">
              <a:latin typeface="Arial" pitchFamily="34" charset="0"/>
              <a:ea typeface="黑体" pitchFamily="49" charset="-122"/>
            </a:endParaRPr>
          </a:p>
        </p:txBody>
      </p:sp>
      <p:sp>
        <p:nvSpPr>
          <p:cNvPr id="5" name="Rectangle 5"/>
          <p:cNvSpPr>
            <a:spLocks noChangeArrowheads="1"/>
          </p:cNvSpPr>
          <p:nvPr/>
        </p:nvSpPr>
        <p:spPr bwMode="auto">
          <a:xfrm>
            <a:off x="107950" y="2158610"/>
            <a:ext cx="8997950" cy="1841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调整</a:t>
            </a:r>
            <a:r>
              <a:rPr lang="zh-CN" altLang="en-US" sz="2000" dirty="0">
                <a:latin typeface="黑体" pitchFamily="49" charset="-122"/>
                <a:ea typeface="黑体" pitchFamily="49" charset="-122"/>
              </a:rPr>
              <a:t>列宽有下面几方法。</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）不精确调整列宽和行高</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）精确调整列宽</a:t>
            </a:r>
          </a:p>
          <a:p>
            <a:pPr eaLnBrk="1" hangingPunct="1"/>
            <a:r>
              <a:rPr lang="en-US" altLang="zh-CN" sz="2000" dirty="0" smtClean="0">
                <a:latin typeface="黑体" pitchFamily="49" charset="-122"/>
                <a:ea typeface="黑体" pitchFamily="49" charset="-122"/>
              </a:rPr>
              <a:t>    ①</a:t>
            </a:r>
            <a:r>
              <a:rPr lang="zh-CN" altLang="en-US" sz="2000" dirty="0" smtClean="0">
                <a:latin typeface="黑体" pitchFamily="49" charset="-122"/>
                <a:ea typeface="黑体" pitchFamily="49" charset="-122"/>
              </a:rPr>
              <a:t>打开</a:t>
            </a:r>
            <a:r>
              <a:rPr lang="zh-CN" altLang="en-US" sz="2000" dirty="0">
                <a:latin typeface="黑体" pitchFamily="49" charset="-122"/>
                <a:ea typeface="黑体" pitchFamily="49" charset="-122"/>
              </a:rPr>
              <a:t>表格工具“布局”选项卡，在“单元格大小”组中的“宽度”</a:t>
            </a:r>
            <a:r>
              <a:rPr lang="zh-CN" altLang="en-US" sz="2000" dirty="0" smtClean="0">
                <a:latin typeface="黑体" pitchFamily="49" charset="-122"/>
                <a:ea typeface="黑体" pitchFamily="49" charset="-122"/>
              </a:rPr>
              <a:t>框和</a:t>
            </a:r>
            <a:r>
              <a:rPr lang="zh-CN" altLang="en-US" sz="2000" dirty="0">
                <a:latin typeface="黑体" pitchFamily="49" charset="-122"/>
                <a:ea typeface="黑体" pitchFamily="49" charset="-122"/>
              </a:rPr>
              <a:t>“高度”</a:t>
            </a:r>
            <a:r>
              <a:rPr lang="zh-CN" altLang="en-US" sz="2000" dirty="0" smtClean="0">
                <a:latin typeface="黑体" pitchFamily="49" charset="-122"/>
                <a:ea typeface="黑体" pitchFamily="49" charset="-122"/>
              </a:rPr>
              <a:t>框中，如图</a:t>
            </a:r>
            <a:r>
              <a:rPr lang="en-US" altLang="zh-CN" sz="2000" dirty="0" smtClean="0">
                <a:latin typeface="黑体" pitchFamily="49" charset="-122"/>
                <a:ea typeface="黑体" pitchFamily="49" charset="-122"/>
              </a:rPr>
              <a:t>4-103(</a:t>
            </a:r>
            <a:r>
              <a:rPr lang="zh-CN" altLang="en-US" sz="2000" dirty="0" smtClean="0">
                <a:latin typeface="黑体" pitchFamily="49" charset="-122"/>
                <a:ea typeface="黑体" pitchFamily="49" charset="-122"/>
              </a:rPr>
              <a:t>左</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所示。输入</a:t>
            </a:r>
            <a:r>
              <a:rPr lang="zh-CN" altLang="en-US" sz="2000" dirty="0">
                <a:latin typeface="黑体" pitchFamily="49" charset="-122"/>
                <a:ea typeface="黑体" pitchFamily="49" charset="-122"/>
              </a:rPr>
              <a:t>一个数据后，即可精确调整单元格宽度和高度</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6" name="Rectangle 8"/>
          <p:cNvSpPr>
            <a:spLocks noChangeArrowheads="1"/>
          </p:cNvSpPr>
          <p:nvPr/>
        </p:nvSpPr>
        <p:spPr bwMode="auto">
          <a:xfrm>
            <a:off x="107950" y="1658808"/>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．调整列宽和行高</a:t>
            </a:r>
          </a:p>
        </p:txBody>
      </p:sp>
      <p:sp>
        <p:nvSpPr>
          <p:cNvPr id="7" name="矩形 6"/>
          <p:cNvSpPr/>
          <p:nvPr/>
        </p:nvSpPr>
        <p:spPr>
          <a:xfrm>
            <a:off x="4860032" y="6304002"/>
            <a:ext cx="3888431"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4-103  “</a:t>
            </a:r>
            <a:r>
              <a:rPr lang="zh-CN" altLang="en-US" dirty="0">
                <a:solidFill>
                  <a:srgbClr val="FFFFFF"/>
                </a:solidFill>
                <a:latin typeface="黑体" pitchFamily="49" charset="-122"/>
                <a:ea typeface="黑体" pitchFamily="49" charset="-122"/>
              </a:rPr>
              <a:t>表格属性”</a:t>
            </a:r>
            <a:r>
              <a:rPr lang="zh-CN" altLang="en-US" dirty="0" smtClean="0">
                <a:solidFill>
                  <a:srgbClr val="FFFFFF"/>
                </a:solidFill>
                <a:latin typeface="黑体" pitchFamily="49" charset="-122"/>
                <a:ea typeface="黑体" pitchFamily="49" charset="-122"/>
              </a:rPr>
              <a:t>对话框（右）</a:t>
            </a:r>
            <a:endParaRPr lang="zh-CN" altLang="en-US" dirty="0">
              <a:solidFill>
                <a:srgbClr val="FFFFFF"/>
              </a:solidFill>
              <a:latin typeface="黑体" pitchFamily="49" charset="-122"/>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0863" y="1640640"/>
            <a:ext cx="2887604" cy="109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图片 9"/>
          <p:cNvPicPr/>
          <p:nvPr/>
        </p:nvPicPr>
        <p:blipFill>
          <a:blip r:embed="rId3"/>
          <a:stretch>
            <a:fillRect/>
          </a:stretch>
        </p:blipFill>
        <p:spPr>
          <a:xfrm>
            <a:off x="5403272" y="3906981"/>
            <a:ext cx="3129167" cy="2397021"/>
          </a:xfrm>
          <a:prstGeom prst="rect">
            <a:avLst/>
          </a:prstGeom>
        </p:spPr>
      </p:pic>
      <p:sp>
        <p:nvSpPr>
          <p:cNvPr id="11" name="Rectangle 5"/>
          <p:cNvSpPr>
            <a:spLocks noChangeArrowheads="1"/>
          </p:cNvSpPr>
          <p:nvPr/>
        </p:nvSpPr>
        <p:spPr bwMode="auto">
          <a:xfrm>
            <a:off x="107951" y="4077072"/>
            <a:ext cx="4752081" cy="259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②</a:t>
            </a:r>
            <a:r>
              <a:rPr lang="zh-CN" altLang="en-US" sz="2000" dirty="0" smtClean="0">
                <a:latin typeface="黑体" pitchFamily="49" charset="-122"/>
                <a:ea typeface="黑体" pitchFamily="49" charset="-122"/>
              </a:rPr>
              <a:t>如果</a:t>
            </a:r>
            <a:r>
              <a:rPr lang="zh-CN" altLang="en-US" sz="2000" dirty="0">
                <a:latin typeface="黑体" pitchFamily="49" charset="-122"/>
                <a:ea typeface="黑体" pitchFamily="49" charset="-122"/>
              </a:rPr>
              <a:t>选中某单元格，单击表格工具“布局”选项卡上“表”组中的“属性”按钮 </a:t>
            </a:r>
            <a:r>
              <a:rPr lang="zh-CN" altLang="en-US" sz="2000" dirty="0" smtClean="0">
                <a:latin typeface="黑体" pitchFamily="49" charset="-122"/>
                <a:ea typeface="黑体" pitchFamily="49" charset="-122"/>
              </a:rPr>
              <a:t>  （</a:t>
            </a:r>
            <a:r>
              <a:rPr lang="zh-CN" altLang="en-US" sz="2000" dirty="0">
                <a:latin typeface="黑体" pitchFamily="49" charset="-122"/>
                <a:ea typeface="黑体" pitchFamily="49" charset="-122"/>
              </a:rPr>
              <a:t>或单击“单元格大小”组右下角“对话框启动器”按钮），打开“表格属性”</a:t>
            </a:r>
            <a:r>
              <a:rPr lang="zh-CN" altLang="en-US" sz="2000" dirty="0" smtClean="0">
                <a:latin typeface="黑体" pitchFamily="49" charset="-122"/>
                <a:ea typeface="黑体" pitchFamily="49" charset="-122"/>
              </a:rPr>
              <a:t>对话框。单击</a:t>
            </a:r>
            <a:r>
              <a:rPr lang="zh-CN" altLang="en-US" sz="2000" dirty="0">
                <a:latin typeface="黑体" pitchFamily="49" charset="-122"/>
                <a:ea typeface="黑体" pitchFamily="49" charset="-122"/>
              </a:rPr>
              <a:t>“列（行）”选项卡，在“指定宽度（高度）”框中键入或选定数值，可以精确指定列宽或行高，如图</a:t>
            </a:r>
            <a:r>
              <a:rPr lang="en-US" altLang="zh-CN" sz="2000" dirty="0" smtClean="0">
                <a:latin typeface="黑体" pitchFamily="49" charset="-122"/>
                <a:ea typeface="黑体" pitchFamily="49" charset="-122"/>
              </a:rPr>
              <a:t>4-103(</a:t>
            </a:r>
            <a:r>
              <a:rPr lang="zh-CN" altLang="en-US" sz="2000" dirty="0" smtClean="0">
                <a:latin typeface="黑体" pitchFamily="49" charset="-122"/>
                <a:ea typeface="黑体" pitchFamily="49" charset="-122"/>
              </a:rPr>
              <a:t>右</a:t>
            </a:r>
            <a:r>
              <a:rPr lang="en-US" altLang="zh-CN" sz="2000" dirty="0" smtClean="0">
                <a:latin typeface="黑体" pitchFamily="49" charset="-122"/>
                <a:ea typeface="黑体" pitchFamily="49" charset="-122"/>
              </a:rPr>
              <a:t>)</a:t>
            </a:r>
            <a:r>
              <a:rPr lang="zh-CN" altLang="en-US" sz="2000" dirty="0" smtClean="0">
                <a:latin typeface="黑体" pitchFamily="49" charset="-122"/>
                <a:ea typeface="黑体" pitchFamily="49" charset="-122"/>
              </a:rPr>
              <a:t>所</a:t>
            </a:r>
            <a:r>
              <a:rPr lang="zh-CN" altLang="en-US" sz="2000" dirty="0">
                <a:latin typeface="黑体" pitchFamily="49" charset="-122"/>
                <a:ea typeface="黑体" pitchFamily="49" charset="-122"/>
              </a:rPr>
              <a:t>示</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12" name="矩形 11"/>
          <p:cNvSpPr/>
          <p:nvPr/>
        </p:nvSpPr>
        <p:spPr>
          <a:xfrm>
            <a:off x="4860032" y="2712075"/>
            <a:ext cx="3943973"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4-103  “</a:t>
            </a:r>
            <a:r>
              <a:rPr lang="zh-CN" altLang="en-US" dirty="0">
                <a:solidFill>
                  <a:srgbClr val="FFFFFF"/>
                </a:solidFill>
                <a:latin typeface="黑体" pitchFamily="49" charset="-122"/>
                <a:ea typeface="黑体" pitchFamily="49" charset="-122"/>
              </a:rPr>
              <a:t>表格属性”</a:t>
            </a:r>
            <a:r>
              <a:rPr lang="zh-CN" altLang="en-US" dirty="0" smtClean="0">
                <a:solidFill>
                  <a:srgbClr val="FFFFFF"/>
                </a:solidFill>
                <a:latin typeface="黑体" pitchFamily="49" charset="-122"/>
                <a:ea typeface="黑体" pitchFamily="49" charset="-122"/>
              </a:rPr>
              <a:t>对话框（左）</a:t>
            </a:r>
            <a:endParaRPr lang="zh-CN" altLang="en-US" dirty="0">
              <a:solidFill>
                <a:srgbClr val="FFFFFF"/>
              </a:solidFill>
              <a:latin typeface="黑体" pitchFamily="49" charset="-122"/>
              <a:ea typeface="黑体" pitchFamily="49" charset="-122"/>
            </a:endParaRPr>
          </a:p>
        </p:txBody>
      </p:sp>
      <p:pic>
        <p:nvPicPr>
          <p:cNvPr id="13" name="图片 12"/>
          <p:cNvPicPr/>
          <p:nvPr/>
        </p:nvPicPr>
        <p:blipFill>
          <a:blip r:embed="rId4"/>
          <a:stretch>
            <a:fillRect/>
          </a:stretch>
        </p:blipFill>
        <p:spPr>
          <a:xfrm>
            <a:off x="1353989" y="4762157"/>
            <a:ext cx="193675" cy="359410"/>
          </a:xfrm>
          <a:prstGeom prst="rect">
            <a:avLst/>
          </a:prstGeom>
        </p:spPr>
      </p:pic>
    </p:spTree>
    <p:extLst>
      <p:ext uri="{BB962C8B-B14F-4D97-AF65-F5344CB8AC3E}">
        <p14:creationId xmlns:p14="http://schemas.microsoft.com/office/powerpoint/2010/main" val="163947440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amond(in)">
                                      <p:cBhvr>
                                        <p:cTn id="1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11"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6632"/>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③</a:t>
            </a:r>
            <a:r>
              <a:rPr lang="zh-CN" altLang="en-US" sz="2000" dirty="0" smtClean="0">
                <a:latin typeface="黑体" pitchFamily="49" charset="-122"/>
                <a:ea typeface="黑体" pitchFamily="49" charset="-122"/>
              </a:rPr>
              <a:t>选择</a:t>
            </a:r>
            <a:r>
              <a:rPr lang="zh-CN" altLang="en-US" sz="2000" dirty="0">
                <a:latin typeface="黑体" pitchFamily="49" charset="-122"/>
                <a:ea typeface="黑体" pitchFamily="49" charset="-122"/>
              </a:rPr>
              <a:t>“单元格大小”组中的“自动调整”按钮 ，在弹出的列表框中单击“根据内容调整表格”项，可以根据内容自动调整列宽或行高。 </a:t>
            </a:r>
          </a:p>
          <a:p>
            <a:pPr eaLnBrk="1" hangingPunct="1"/>
            <a:r>
              <a:rPr lang="en-US" altLang="zh-CN" sz="2000" dirty="0" smtClean="0">
                <a:latin typeface="黑体" pitchFamily="49" charset="-122"/>
                <a:ea typeface="黑体" pitchFamily="49" charset="-122"/>
              </a:rPr>
              <a:t>    ④</a:t>
            </a:r>
            <a:r>
              <a:rPr lang="zh-CN" altLang="en-US" sz="2000" dirty="0" smtClean="0">
                <a:latin typeface="黑体" pitchFamily="49" charset="-122"/>
                <a:ea typeface="黑体" pitchFamily="49" charset="-122"/>
              </a:rPr>
              <a:t>要</a:t>
            </a:r>
            <a:r>
              <a:rPr lang="zh-CN" altLang="en-US" sz="2000" dirty="0">
                <a:latin typeface="黑体" pitchFamily="49" charset="-122"/>
                <a:ea typeface="黑体" pitchFamily="49" charset="-122"/>
              </a:rPr>
              <a:t>使多列（行）或多个单元格具有相同的宽度，可先选定这些列（行）或单元格，再单击表格工具“布局”选项卡上“单元格大小”组中的“分布列”按钮 或“分布行”按钮 ，这些列（行）或单元格的列宽或行高平均相同</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0" y="1830664"/>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．插入、删除行或列</a:t>
            </a:r>
          </a:p>
        </p:txBody>
      </p:sp>
      <p:sp>
        <p:nvSpPr>
          <p:cNvPr id="4" name="Rectangle 5"/>
          <p:cNvSpPr>
            <a:spLocks noChangeArrowheads="1"/>
          </p:cNvSpPr>
          <p:nvPr/>
        </p:nvSpPr>
        <p:spPr bwMode="auto">
          <a:xfrm>
            <a:off x="107950" y="2311751"/>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表格工具“布局”选项卡上“行和列”组中的“在左侧插入”按钮 （“在上方插入”按钮 ）或“在右侧插入”按钮 （“在下方插入”按钮 ），可插入一列（行）。</a:t>
            </a:r>
          </a:p>
          <a:p>
            <a:pPr eaLnBrk="1" hangingPunct="1"/>
            <a:r>
              <a:rPr lang="zh-CN" altLang="en-US" sz="2000" dirty="0" smtClean="0">
                <a:latin typeface="黑体" pitchFamily="49" charset="-122"/>
                <a:ea typeface="黑体" pitchFamily="49" charset="-122"/>
              </a:rPr>
              <a:t>    选定</a:t>
            </a:r>
            <a:r>
              <a:rPr lang="zh-CN" altLang="en-US" sz="2000" dirty="0">
                <a:latin typeface="黑体" pitchFamily="49" charset="-122"/>
                <a:ea typeface="黑体" pitchFamily="49" charset="-122"/>
              </a:rPr>
              <a:t>某行、列、单元格或整个表格，再单击表格工具“布局”选项卡上“行和列”组中的“删除”按钮 </a:t>
            </a:r>
            <a:r>
              <a:rPr lang="zh-CN" altLang="en-US" sz="2000" dirty="0" smtClean="0">
                <a:latin typeface="黑体" pitchFamily="49" charset="-122"/>
                <a:ea typeface="黑体" pitchFamily="49" charset="-122"/>
              </a:rPr>
              <a:t>，可进行删除操作。</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107950" y="4025783"/>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．合并、拆分单元格或表格</a:t>
            </a:r>
          </a:p>
        </p:txBody>
      </p:sp>
      <p:sp>
        <p:nvSpPr>
          <p:cNvPr id="6" name="Rectangle 5"/>
          <p:cNvSpPr>
            <a:spLocks noChangeArrowheads="1"/>
          </p:cNvSpPr>
          <p:nvPr/>
        </p:nvSpPr>
        <p:spPr bwMode="auto">
          <a:xfrm>
            <a:off x="107950" y="4506869"/>
            <a:ext cx="8997950" cy="21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选定</a:t>
            </a:r>
            <a:r>
              <a:rPr lang="zh-CN" altLang="en-US" sz="2000" dirty="0">
                <a:latin typeface="黑体" pitchFamily="49" charset="-122"/>
                <a:ea typeface="黑体" pitchFamily="49" charset="-122"/>
              </a:rPr>
              <a:t>需要合并的若干相邻单元格，单击表格工具“布局”选项卡上“合并”组中的“合并单元格”按钮 。</a:t>
            </a:r>
          </a:p>
          <a:p>
            <a:pPr eaLnBrk="1" hangingPunct="1"/>
            <a:r>
              <a:rPr lang="zh-CN" altLang="en-US" sz="2000" dirty="0" smtClean="0">
                <a:latin typeface="黑体" pitchFamily="49" charset="-122"/>
                <a:ea typeface="黑体" pitchFamily="49" charset="-122"/>
              </a:rPr>
              <a:t>    选定要拆分的单元格</a:t>
            </a:r>
            <a:r>
              <a:rPr lang="zh-CN" altLang="en-US" sz="2000" dirty="0">
                <a:latin typeface="黑体" pitchFamily="49" charset="-122"/>
                <a:ea typeface="黑体" pitchFamily="49" charset="-122"/>
              </a:rPr>
              <a:t>，单击“合并”组中的“拆分单元格”按钮 ，将打开“拆分单元格”对话框，输入列数和行数，单击“确定”按钮即可。</a:t>
            </a:r>
          </a:p>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“合并”组中的“拆分表格”按钮 ，将打开“拆分单元格”对话框，输入列数和行数</a:t>
            </a:r>
            <a:r>
              <a:rPr lang="zh-CN" altLang="en-US" sz="2000" dirty="0" smtClean="0">
                <a:latin typeface="黑体" pitchFamily="49" charset="-122"/>
                <a:ea typeface="黑体" pitchFamily="49" charset="-122"/>
              </a:rPr>
              <a:t>，可拆分表格。</a:t>
            </a:r>
          </a:p>
          <a:p>
            <a:pPr eaLnBrk="1" hangingPunct="1"/>
            <a:r>
              <a:rPr lang="zh-CN" altLang="en-US" sz="2000" dirty="0" smtClean="0">
                <a:latin typeface="黑体" pitchFamily="49" charset="-122"/>
                <a:ea typeface="黑体" pitchFamily="49" charset="-122"/>
              </a:rPr>
              <a:t>注：以上操作也可右击鼠标，执行快捷菜单中的相应命令。</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15865123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6"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7950" y="619172"/>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．快速套用表格样式</a:t>
            </a:r>
          </a:p>
        </p:txBody>
      </p:sp>
      <p:sp>
        <p:nvSpPr>
          <p:cNvPr id="4" name="Rectangle 8"/>
          <p:cNvSpPr>
            <a:spLocks noChangeArrowheads="1"/>
          </p:cNvSpPr>
          <p:nvPr/>
        </p:nvSpPr>
        <p:spPr bwMode="auto">
          <a:xfrm>
            <a:off x="107950" y="116632"/>
            <a:ext cx="4032002"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4.7.3  </a:t>
            </a:r>
            <a:r>
              <a:rPr lang="zh-CN" altLang="en-US" sz="2400" dirty="0">
                <a:latin typeface="Arial" pitchFamily="34" charset="0"/>
                <a:ea typeface="黑体" pitchFamily="49" charset="-122"/>
              </a:rPr>
              <a:t>设置表格的格式</a:t>
            </a:r>
          </a:p>
        </p:txBody>
      </p:sp>
      <p:sp>
        <p:nvSpPr>
          <p:cNvPr id="5" name="Rectangle 5"/>
          <p:cNvSpPr>
            <a:spLocks noChangeArrowheads="1"/>
          </p:cNvSpPr>
          <p:nvPr/>
        </p:nvSpPr>
        <p:spPr bwMode="auto">
          <a:xfrm>
            <a:off x="107950" y="1087751"/>
            <a:ext cx="8997950" cy="127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a:latin typeface="黑体" pitchFamily="49" charset="-122"/>
                <a:ea typeface="黑体" pitchFamily="49" charset="-122"/>
              </a:rPr>
              <a:t> </a:t>
            </a:r>
            <a:r>
              <a:rPr lang="zh-CN" altLang="en-US" sz="2000" dirty="0" smtClean="0">
                <a:latin typeface="黑体" pitchFamily="49" charset="-122"/>
                <a:ea typeface="黑体" pitchFamily="49" charset="-122"/>
              </a:rPr>
              <a:t>   在</a:t>
            </a:r>
            <a:r>
              <a:rPr lang="en-US" altLang="zh-CN" sz="2000" dirty="0" smtClean="0">
                <a:latin typeface="黑体" pitchFamily="49" charset="-122"/>
                <a:ea typeface="黑体" pitchFamily="49" charset="-122"/>
              </a:rPr>
              <a:t>Word</a:t>
            </a:r>
            <a:r>
              <a:rPr lang="zh-CN" altLang="en-US" sz="2000" dirty="0" smtClean="0">
                <a:latin typeface="黑体" pitchFamily="49" charset="-122"/>
                <a:ea typeface="黑体" pitchFamily="49" charset="-122"/>
              </a:rPr>
              <a:t>中，套用预置的表格样式的操作</a:t>
            </a:r>
            <a:r>
              <a:rPr lang="zh-CN" altLang="en-US" sz="2000" dirty="0">
                <a:latin typeface="黑体" pitchFamily="49" charset="-122"/>
                <a:ea typeface="黑体" pitchFamily="49" charset="-122"/>
              </a:rPr>
              <a:t>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）将插入点定位于要应用表格样式的表格内。</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）单击表格工具“设计”选项卡上“表格样式”下拉（快翻）列表按钮，在列表框中选择一种样式</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6" name="Rectangle 8"/>
          <p:cNvSpPr>
            <a:spLocks noChangeArrowheads="1"/>
          </p:cNvSpPr>
          <p:nvPr/>
        </p:nvSpPr>
        <p:spPr bwMode="auto">
          <a:xfrm>
            <a:off x="107950" y="2406519"/>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．添加边框和底纹</a:t>
            </a:r>
          </a:p>
        </p:txBody>
      </p:sp>
      <p:sp>
        <p:nvSpPr>
          <p:cNvPr id="7" name="Rectangle 5"/>
          <p:cNvSpPr>
            <a:spLocks noChangeArrowheads="1"/>
          </p:cNvSpPr>
          <p:nvPr/>
        </p:nvSpPr>
        <p:spPr bwMode="auto">
          <a:xfrm>
            <a:off x="107950" y="2875098"/>
            <a:ext cx="8997950" cy="712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单击</a:t>
            </a:r>
            <a:r>
              <a:rPr lang="zh-CN" altLang="en-US" sz="2000" dirty="0">
                <a:latin typeface="黑体" pitchFamily="49" charset="-122"/>
                <a:ea typeface="黑体" pitchFamily="49" charset="-122"/>
              </a:rPr>
              <a:t>表格工具“设计”选项卡上“表格样式”组中的“边框”按钮 或“底纹” 按钮</a:t>
            </a:r>
            <a:r>
              <a:rPr lang="zh-CN" altLang="en-US" sz="2000" dirty="0" smtClean="0">
                <a:latin typeface="黑体" pitchFamily="49" charset="-122"/>
                <a:ea typeface="黑体" pitchFamily="49" charset="-122"/>
              </a:rPr>
              <a:t>，可对给</a:t>
            </a:r>
            <a:r>
              <a:rPr lang="zh-CN" altLang="en-US" sz="2000" dirty="0">
                <a:latin typeface="黑体" pitchFamily="49" charset="-122"/>
                <a:ea typeface="黑体" pitchFamily="49" charset="-122"/>
              </a:rPr>
              <a:t>指定的单元格或整个表添加边框或底纹</a:t>
            </a:r>
          </a:p>
        </p:txBody>
      </p:sp>
      <p:sp>
        <p:nvSpPr>
          <p:cNvPr id="8" name="Rectangle 8"/>
          <p:cNvSpPr>
            <a:spLocks noChangeArrowheads="1"/>
          </p:cNvSpPr>
          <p:nvPr/>
        </p:nvSpPr>
        <p:spPr bwMode="auto">
          <a:xfrm>
            <a:off x="107950" y="3632833"/>
            <a:ext cx="669629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．单元格内文本的对齐方式、文字方向和边距大小</a:t>
            </a:r>
          </a:p>
        </p:txBody>
      </p:sp>
      <p:sp>
        <p:nvSpPr>
          <p:cNvPr id="9" name="Rectangle 5"/>
          <p:cNvSpPr>
            <a:spLocks noChangeArrowheads="1"/>
          </p:cNvSpPr>
          <p:nvPr/>
        </p:nvSpPr>
        <p:spPr bwMode="auto">
          <a:xfrm>
            <a:off x="145033" y="4101410"/>
            <a:ext cx="8997950" cy="256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调整</a:t>
            </a:r>
            <a:r>
              <a:rPr lang="zh-CN" altLang="en-US" sz="2000" dirty="0">
                <a:latin typeface="黑体" pitchFamily="49" charset="-122"/>
                <a:ea typeface="黑体" pitchFamily="49" charset="-122"/>
              </a:rPr>
              <a:t>对齐</a:t>
            </a:r>
            <a:r>
              <a:rPr lang="zh-CN" altLang="en-US" sz="2000" dirty="0" smtClean="0">
                <a:latin typeface="黑体" pitchFamily="49" charset="-122"/>
                <a:ea typeface="黑体" pitchFamily="49" charset="-122"/>
              </a:rPr>
              <a:t>方式（默认为两端对齐），</a:t>
            </a:r>
            <a:r>
              <a:rPr lang="zh-CN" altLang="en-US" sz="2000" dirty="0">
                <a:latin typeface="黑体" pitchFamily="49" charset="-122"/>
                <a:ea typeface="黑体" pitchFamily="49" charset="-122"/>
              </a:rPr>
              <a:t>可以按以下步骤进行。</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）选定需要进行对齐操作的单元格或表格。</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）单击表格工具“布局”选项卡上“对齐方式”组中的一种对齐方式即可。</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）单击“对齐方式”组中的“文字方向”按钮 ，可横排或竖排单元格的文字。</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）单击“对齐方式”组中的“单元格边距”按钮 </a:t>
            </a:r>
            <a:r>
              <a:rPr lang="zh-CN" altLang="en-US" sz="2000" dirty="0" smtClean="0">
                <a:latin typeface="黑体" pitchFamily="49" charset="-122"/>
                <a:ea typeface="黑体" pitchFamily="49" charset="-122"/>
              </a:rPr>
              <a:t>，可</a:t>
            </a:r>
            <a:r>
              <a:rPr lang="zh-CN" altLang="en-US" sz="2000" dirty="0">
                <a:latin typeface="黑体" pitchFamily="49" charset="-122"/>
                <a:ea typeface="黑体" pitchFamily="49" charset="-122"/>
              </a:rPr>
              <a:t>确定单元格中的文本距离边框的边距</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30765365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1000"/>
                                        <p:tgtEl>
                                          <p:spTgt spid="7"/>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amond(in)">
                                      <p:cBhvr>
                                        <p:cTn id="1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utoUpdateAnimBg="0"/>
      <p:bldP spid="9"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72493"/>
            <a:ext cx="8997950" cy="99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选定</a:t>
            </a:r>
            <a:r>
              <a:rPr lang="zh-CN" altLang="en-US" sz="2000" dirty="0">
                <a:latin typeface="黑体" pitchFamily="49" charset="-122"/>
                <a:ea typeface="黑体" pitchFamily="49" charset="-122"/>
              </a:rPr>
              <a:t>要作为表格标题的一行或多行文字，选定内容必需包括表格的第一行。单击表格工具“布局”选项卡上“数据”组中的“重复标题行”按钮 。</a:t>
            </a:r>
          </a:p>
          <a:p>
            <a:pPr eaLnBrk="1" hangingPunct="1"/>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能够依据自动分页符，自动在新的一页上重复表格标题</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3" name="Rectangle 8"/>
          <p:cNvSpPr>
            <a:spLocks noChangeArrowheads="1"/>
          </p:cNvSpPr>
          <p:nvPr/>
        </p:nvSpPr>
        <p:spPr bwMode="auto">
          <a:xfrm>
            <a:off x="107951" y="187275"/>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．在后续各页中重复表格标题</a:t>
            </a:r>
          </a:p>
        </p:txBody>
      </p:sp>
      <p:sp>
        <p:nvSpPr>
          <p:cNvPr id="4" name="Rectangle 5"/>
          <p:cNvSpPr>
            <a:spLocks noChangeArrowheads="1"/>
          </p:cNvSpPr>
          <p:nvPr/>
        </p:nvSpPr>
        <p:spPr bwMode="auto">
          <a:xfrm>
            <a:off x="107950" y="2214045"/>
            <a:ext cx="8997950" cy="1274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在</a:t>
            </a:r>
            <a:r>
              <a:rPr lang="en-US" altLang="zh-CN" sz="2000" dirty="0">
                <a:latin typeface="黑体" pitchFamily="49" charset="-122"/>
                <a:ea typeface="黑体" pitchFamily="49" charset="-122"/>
              </a:rPr>
              <a:t>Word</a:t>
            </a:r>
            <a:r>
              <a:rPr lang="zh-CN" altLang="en-US" sz="2000" dirty="0">
                <a:latin typeface="黑体" pitchFamily="49" charset="-122"/>
                <a:ea typeface="黑体" pitchFamily="49" charset="-122"/>
              </a:rPr>
              <a:t>的默认情况下允许跨页断行，为防止跨页断行，可以选中表格，单击表格工具“布局”选项卡上“表”组中的“属性”按钮 ，打开如图</a:t>
            </a:r>
            <a:r>
              <a:rPr lang="en-US" altLang="zh-CN" sz="2000" dirty="0" smtClean="0">
                <a:latin typeface="黑体" pitchFamily="49" charset="-122"/>
                <a:ea typeface="黑体" pitchFamily="49" charset="-122"/>
              </a:rPr>
              <a:t>4-103</a:t>
            </a:r>
            <a:r>
              <a:rPr lang="zh-CN" altLang="en-US" sz="2000" dirty="0" smtClean="0">
                <a:latin typeface="黑体" pitchFamily="49" charset="-122"/>
                <a:ea typeface="黑体" pitchFamily="49" charset="-122"/>
              </a:rPr>
              <a:t>（右）所</a:t>
            </a:r>
            <a:r>
              <a:rPr lang="zh-CN" altLang="en-US" sz="2000" dirty="0">
                <a:latin typeface="黑体" pitchFamily="49" charset="-122"/>
                <a:ea typeface="黑体" pitchFamily="49" charset="-122"/>
              </a:rPr>
              <a:t>示“表格属性”对话框。再单击“行”选项卡，清除“允许跨页断行”复选框</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5" name="Rectangle 8"/>
          <p:cNvSpPr>
            <a:spLocks noChangeArrowheads="1"/>
          </p:cNvSpPr>
          <p:nvPr/>
        </p:nvSpPr>
        <p:spPr bwMode="auto">
          <a:xfrm>
            <a:off x="107950" y="1728827"/>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．防止跨页断行</a:t>
            </a:r>
          </a:p>
        </p:txBody>
      </p:sp>
      <p:sp>
        <p:nvSpPr>
          <p:cNvPr id="6" name="矩形 5"/>
          <p:cNvSpPr/>
          <p:nvPr/>
        </p:nvSpPr>
        <p:spPr>
          <a:xfrm>
            <a:off x="5724128" y="6124347"/>
            <a:ext cx="2608406" cy="369332"/>
          </a:xfrm>
          <a:prstGeom prst="rect">
            <a:avLst/>
          </a:prstGeom>
        </p:spPr>
        <p:txBody>
          <a:bodyPr wrap="none">
            <a:spAutoFit/>
          </a:bodyPr>
          <a:lstStyle/>
          <a:p>
            <a:pPr eaLnBrk="1" hangingPunct="1"/>
            <a:r>
              <a:rPr lang="zh-CN" altLang="en-US" dirty="0">
                <a:latin typeface="黑体" pitchFamily="49" charset="-122"/>
                <a:ea typeface="黑体" pitchFamily="49" charset="-122"/>
              </a:rPr>
              <a:t>图</a:t>
            </a:r>
            <a:r>
              <a:rPr lang="en-US" altLang="zh-CN" dirty="0">
                <a:latin typeface="黑体" pitchFamily="49" charset="-122"/>
                <a:ea typeface="黑体" pitchFamily="49" charset="-122"/>
              </a:rPr>
              <a:t>4-104  </a:t>
            </a:r>
            <a:r>
              <a:rPr lang="zh-CN" altLang="en-US" dirty="0">
                <a:latin typeface="黑体" pitchFamily="49" charset="-122"/>
                <a:ea typeface="黑体" pitchFamily="49" charset="-122"/>
              </a:rPr>
              <a:t>修饰后的表格</a:t>
            </a:r>
          </a:p>
        </p:txBody>
      </p:sp>
      <p:pic>
        <p:nvPicPr>
          <p:cNvPr id="7" name="图片 6"/>
          <p:cNvPicPr/>
          <p:nvPr/>
        </p:nvPicPr>
        <p:blipFill>
          <a:blip r:embed="rId2"/>
          <a:stretch>
            <a:fillRect/>
          </a:stretch>
        </p:blipFill>
        <p:spPr>
          <a:xfrm>
            <a:off x="4860032" y="4149080"/>
            <a:ext cx="4104456" cy="1831251"/>
          </a:xfrm>
          <a:prstGeom prst="rect">
            <a:avLst/>
          </a:prstGeom>
        </p:spPr>
      </p:pic>
      <p:sp>
        <p:nvSpPr>
          <p:cNvPr id="8" name="Rectangle 5"/>
          <p:cNvSpPr>
            <a:spLocks noChangeArrowheads="1"/>
          </p:cNvSpPr>
          <p:nvPr/>
        </p:nvSpPr>
        <p:spPr bwMode="auto">
          <a:xfrm>
            <a:off x="107950" y="3550629"/>
            <a:ext cx="8997950" cy="380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4-20】 </a:t>
            </a:r>
            <a:r>
              <a:rPr lang="zh-CN" altLang="en-US" sz="2000" dirty="0">
                <a:latin typeface="黑体" pitchFamily="49" charset="-122"/>
                <a:ea typeface="黑体" pitchFamily="49" charset="-122"/>
              </a:rPr>
              <a:t>在</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例</a:t>
            </a:r>
            <a:r>
              <a:rPr lang="en-US" altLang="zh-CN" sz="2000" dirty="0">
                <a:latin typeface="黑体" pitchFamily="49" charset="-122"/>
                <a:ea typeface="黑体" pitchFamily="49" charset="-122"/>
              </a:rPr>
              <a:t>4-19】</a:t>
            </a:r>
            <a:r>
              <a:rPr lang="zh-CN" altLang="en-US" sz="2000" dirty="0">
                <a:latin typeface="黑体" pitchFamily="49" charset="-122"/>
                <a:ea typeface="黑体" pitchFamily="49" charset="-122"/>
              </a:rPr>
              <a:t>制作表格的基础上，对表格进行如下修饰</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10" name="Rectangle 5"/>
          <p:cNvSpPr>
            <a:spLocks noChangeArrowheads="1"/>
          </p:cNvSpPr>
          <p:nvPr/>
        </p:nvSpPr>
        <p:spPr bwMode="auto">
          <a:xfrm>
            <a:off x="107950" y="3933056"/>
            <a:ext cx="4752082" cy="2503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）表格的第一行和最后一行的所有单元格分别进行合并。合并后的第一行文本以任何斜体、水平居中显示；最后一行的文本中部右对齐显示。</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）将表格应用样式“彩色底纹</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强调文字颜色</a:t>
            </a:r>
            <a:r>
              <a:rPr lang="en-US" altLang="zh-CN" sz="2000" dirty="0">
                <a:latin typeface="黑体" pitchFamily="49" charset="-122"/>
                <a:ea typeface="黑体" pitchFamily="49" charset="-122"/>
              </a:rPr>
              <a:t>6”</a:t>
            </a:r>
            <a:r>
              <a:rPr lang="zh-CN" altLang="en-US" sz="2000" dirty="0">
                <a:latin typeface="黑体" pitchFamily="49" charset="-122"/>
                <a:ea typeface="黑体" pitchFamily="49" charset="-122"/>
              </a:rPr>
              <a:t>，居中显示</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修饰</a:t>
            </a:r>
            <a:r>
              <a:rPr lang="zh-CN" altLang="en-US" sz="2000" dirty="0">
                <a:latin typeface="黑体" pitchFamily="49" charset="-122"/>
                <a:ea typeface="黑体" pitchFamily="49" charset="-122"/>
              </a:rPr>
              <a:t>后的表格如下图所示。</a:t>
            </a:r>
            <a:endParaRPr lang="en-US" altLang="zh-CN" sz="2000" dirty="0">
              <a:latin typeface="黑体" pitchFamily="49" charset="-122"/>
              <a:ea typeface="黑体" pitchFamily="49" charset="-122"/>
            </a:endParaRPr>
          </a:p>
          <a:p>
            <a:pPr eaLnBrk="1" hangingPunct="1"/>
            <a:r>
              <a:rPr lang="zh-CN" altLang="en-US" sz="2000" dirty="0">
                <a:latin typeface="黑体" pitchFamily="49" charset="-122"/>
                <a:ea typeface="黑体" pitchFamily="49" charset="-122"/>
              </a:rPr>
              <a:t>    操作步骤略</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Tree>
    <p:extLst>
      <p:ext uri="{BB962C8B-B14F-4D97-AF65-F5344CB8AC3E}">
        <p14:creationId xmlns:p14="http://schemas.microsoft.com/office/powerpoint/2010/main" val="15971948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1000"/>
                                        <p:tgtEl>
                                          <p:spTgt spid="4"/>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1000"/>
                                        <p:tgtEl>
                                          <p:spTgt spid="8"/>
                                        </p:tgtEl>
                                      </p:cBhvr>
                                    </p:animEffect>
                                  </p:childTnLst>
                                </p:cTn>
                              </p:par>
                            </p:childTnLst>
                          </p:cTn>
                        </p:par>
                        <p:par>
                          <p:cTn id="16" fill="hold">
                            <p:stCondLst>
                              <p:cond delay="3000"/>
                            </p:stCondLst>
                            <p:childTnLst>
                              <p:par>
                                <p:cTn id="17" presetID="8"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amond(in)">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8" grpId="0" autoUpdateAnimBg="0"/>
      <p:bldP spid="10"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24744"/>
            <a:ext cx="5112121" cy="5219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排序</a:t>
            </a:r>
            <a:r>
              <a:rPr lang="zh-CN" altLang="en-US" sz="2100" dirty="0">
                <a:latin typeface="黑体" pitchFamily="49" charset="-122"/>
                <a:ea typeface="黑体" pitchFamily="49" charset="-122"/>
              </a:rPr>
              <a:t>就是对表格中的所有行数据（第一行除外）按照某种依据（关键字）进行重排。对表格按某种关键字进行排序的操作方法如下：</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1</a:t>
            </a:r>
            <a:r>
              <a:rPr lang="zh-CN" altLang="en-US" sz="2100" dirty="0">
                <a:latin typeface="黑体" pitchFamily="49" charset="-122"/>
                <a:ea typeface="黑体" pitchFamily="49" charset="-122"/>
              </a:rPr>
              <a:t>）将插入点置于要排序的表格任意单元格中。</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2</a:t>
            </a:r>
            <a:r>
              <a:rPr lang="zh-CN" altLang="en-US" sz="2100" dirty="0">
                <a:latin typeface="黑体" pitchFamily="49" charset="-122"/>
                <a:ea typeface="黑体" pitchFamily="49" charset="-122"/>
              </a:rPr>
              <a:t>）打开表格工具“布局”选项卡，单击“数据”组中的“排序”按钮 ，打开“排序”对话框，如图</a:t>
            </a:r>
            <a:r>
              <a:rPr lang="en-US" altLang="zh-CN" sz="2100" dirty="0">
                <a:latin typeface="黑体" pitchFamily="49" charset="-122"/>
                <a:ea typeface="黑体" pitchFamily="49" charset="-122"/>
              </a:rPr>
              <a:t>4-105</a:t>
            </a:r>
            <a:r>
              <a:rPr lang="zh-CN" altLang="en-US" sz="2100" dirty="0">
                <a:latin typeface="黑体" pitchFamily="49" charset="-122"/>
                <a:ea typeface="黑体" pitchFamily="49" charset="-122"/>
              </a:rPr>
              <a:t>所示</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a:t>
            </a:r>
            <a:r>
              <a:rPr lang="en-US" altLang="zh-CN" sz="2100" dirty="0">
                <a:latin typeface="黑体" pitchFamily="49" charset="-122"/>
                <a:ea typeface="黑体" pitchFamily="49" charset="-122"/>
              </a:rPr>
              <a:t>3</a:t>
            </a:r>
            <a:r>
              <a:rPr lang="zh-CN" altLang="en-US" sz="2100" dirty="0">
                <a:latin typeface="黑体" pitchFamily="49" charset="-122"/>
                <a:ea typeface="黑体" pitchFamily="49" charset="-122"/>
              </a:rPr>
              <a:t>）在“主要关键字”下拉列表框中选择用于排序的主要关键字。</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4</a:t>
            </a:r>
            <a:r>
              <a:rPr lang="zh-CN" altLang="en-US" sz="2100" dirty="0">
                <a:latin typeface="黑体" pitchFamily="49" charset="-122"/>
                <a:ea typeface="黑体" pitchFamily="49" charset="-122"/>
              </a:rPr>
              <a:t>）在“类型”下拉列表框中选择排序类型，可以是笔画、数字、拼音及日期的一种。</a:t>
            </a:r>
          </a:p>
          <a:p>
            <a:pPr eaLnBrk="1" hangingPunct="1"/>
            <a:r>
              <a:rPr lang="zh-CN" altLang="en-US" sz="2100" dirty="0" smtClean="0">
                <a:latin typeface="黑体" pitchFamily="49" charset="-122"/>
                <a:ea typeface="黑体" pitchFamily="49" charset="-122"/>
              </a:rPr>
              <a:t>    （</a:t>
            </a:r>
            <a:r>
              <a:rPr lang="en-US" altLang="zh-CN" sz="2100" dirty="0">
                <a:latin typeface="黑体" pitchFamily="49" charset="-122"/>
                <a:ea typeface="黑体" pitchFamily="49" charset="-122"/>
              </a:rPr>
              <a:t>5</a:t>
            </a:r>
            <a:r>
              <a:rPr lang="zh-CN" altLang="en-US" sz="2100" dirty="0">
                <a:latin typeface="黑体" pitchFamily="49" charset="-122"/>
                <a:ea typeface="黑体" pitchFamily="49" charset="-122"/>
              </a:rPr>
              <a:t>）选中“升序”或“降序”单选按钮，设置排序方式</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1" y="637669"/>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．数据排序</a:t>
            </a:r>
          </a:p>
        </p:txBody>
      </p:sp>
      <p:sp>
        <p:nvSpPr>
          <p:cNvPr id="4" name="Rectangle 8"/>
          <p:cNvSpPr>
            <a:spLocks noChangeArrowheads="1"/>
          </p:cNvSpPr>
          <p:nvPr/>
        </p:nvSpPr>
        <p:spPr bwMode="auto">
          <a:xfrm>
            <a:off x="107950" y="116632"/>
            <a:ext cx="4032002"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4.7.4  </a:t>
            </a:r>
            <a:r>
              <a:rPr lang="zh-CN" altLang="en-US" sz="2400" dirty="0">
                <a:latin typeface="Arial" pitchFamily="34" charset="0"/>
                <a:ea typeface="黑体" pitchFamily="49" charset="-122"/>
              </a:rPr>
              <a:t>表格的排序与计算</a:t>
            </a:r>
          </a:p>
        </p:txBody>
      </p:sp>
      <p:pic>
        <p:nvPicPr>
          <p:cNvPr id="6" name="图片 5"/>
          <p:cNvPicPr/>
          <p:nvPr/>
        </p:nvPicPr>
        <p:blipFill>
          <a:blip r:embed="rId2"/>
          <a:stretch>
            <a:fillRect/>
          </a:stretch>
        </p:blipFill>
        <p:spPr>
          <a:xfrm>
            <a:off x="5161280" y="548680"/>
            <a:ext cx="3875216" cy="2496510"/>
          </a:xfrm>
          <a:prstGeom prst="rect">
            <a:avLst/>
          </a:prstGeom>
        </p:spPr>
      </p:pic>
      <p:sp>
        <p:nvSpPr>
          <p:cNvPr id="7" name="矩形 6"/>
          <p:cNvSpPr/>
          <p:nvPr/>
        </p:nvSpPr>
        <p:spPr>
          <a:xfrm>
            <a:off x="5607196" y="3068960"/>
            <a:ext cx="2983384" cy="369332"/>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4-105  “</a:t>
            </a:r>
            <a:r>
              <a:rPr lang="zh-CN" altLang="en-US" dirty="0">
                <a:solidFill>
                  <a:srgbClr val="FFFFFF"/>
                </a:solidFill>
                <a:latin typeface="黑体" pitchFamily="49" charset="-122"/>
                <a:ea typeface="黑体" pitchFamily="49" charset="-122"/>
              </a:rPr>
              <a:t>排序”对话框 </a:t>
            </a:r>
            <a:endParaRPr lang="zh-CN" altLang="en-US" dirty="0"/>
          </a:p>
        </p:txBody>
      </p:sp>
      <p:sp>
        <p:nvSpPr>
          <p:cNvPr id="8" name="矩形 7"/>
          <p:cNvSpPr/>
          <p:nvPr/>
        </p:nvSpPr>
        <p:spPr>
          <a:xfrm>
            <a:off x="5537075" y="6021288"/>
            <a:ext cx="3123626"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4-106  “</a:t>
            </a:r>
            <a:r>
              <a:rPr lang="zh-CN" altLang="en-US" dirty="0">
                <a:solidFill>
                  <a:srgbClr val="FFFFFF"/>
                </a:solidFill>
                <a:latin typeface="黑体" pitchFamily="49" charset="-122"/>
                <a:ea typeface="黑体" pitchFamily="49" charset="-122"/>
              </a:rPr>
              <a:t>公式”对话框</a:t>
            </a:r>
          </a:p>
        </p:txBody>
      </p:sp>
      <p:pic>
        <p:nvPicPr>
          <p:cNvPr id="9" name="图片 8"/>
          <p:cNvPicPr/>
          <p:nvPr/>
        </p:nvPicPr>
        <p:blipFill>
          <a:blip r:embed="rId3"/>
          <a:stretch>
            <a:fillRect/>
          </a:stretch>
        </p:blipFill>
        <p:spPr>
          <a:xfrm>
            <a:off x="5448118" y="3412518"/>
            <a:ext cx="3301541" cy="2496510"/>
          </a:xfrm>
          <a:prstGeom prst="rect">
            <a:avLst/>
          </a:prstGeom>
        </p:spPr>
      </p:pic>
    </p:spTree>
    <p:extLst>
      <p:ext uri="{BB962C8B-B14F-4D97-AF65-F5344CB8AC3E}">
        <p14:creationId xmlns:p14="http://schemas.microsoft.com/office/powerpoint/2010/main" val="428581935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74335"/>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如果</a:t>
            </a:r>
            <a:r>
              <a:rPr lang="zh-CN" altLang="en-US" sz="2100" dirty="0">
                <a:latin typeface="黑体" pitchFamily="49" charset="-122"/>
                <a:ea typeface="黑体" pitchFamily="49" charset="-122"/>
              </a:rPr>
              <a:t>需要，也可对表格中的数据进行计算。表格的计算通常是在表格的右侧或底部另加一列或一行，然后将计算结果写到新列或新行中。</a:t>
            </a:r>
          </a:p>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4-21】 </a:t>
            </a:r>
            <a:r>
              <a:rPr lang="zh-CN" altLang="en-US" sz="2100" dirty="0">
                <a:latin typeface="黑体" pitchFamily="49" charset="-122"/>
                <a:ea typeface="黑体" pitchFamily="49" charset="-122"/>
              </a:rPr>
              <a:t>求出表</a:t>
            </a:r>
            <a:r>
              <a:rPr lang="en-US" altLang="zh-CN" sz="2100" dirty="0">
                <a:latin typeface="黑体" pitchFamily="49" charset="-122"/>
                <a:ea typeface="黑体" pitchFamily="49" charset="-122"/>
              </a:rPr>
              <a:t>4-2</a:t>
            </a:r>
            <a:r>
              <a:rPr lang="zh-CN" altLang="en-US" sz="2100" dirty="0">
                <a:latin typeface="黑体" pitchFamily="49" charset="-122"/>
                <a:ea typeface="黑体" pitchFamily="49" charset="-122"/>
              </a:rPr>
              <a:t>所示的每位教师的月实发工资和当月的总计，然后按性别降序，性别相同时再按基本工资的升序排序</a:t>
            </a:r>
            <a:r>
              <a:rPr lang="zh-CN" altLang="en-US" sz="2100" dirty="0" smtClean="0">
                <a:latin typeface="黑体" pitchFamily="49" charset="-122"/>
                <a:ea typeface="黑体" pitchFamily="49" charset="-122"/>
              </a:rPr>
              <a:t>。</a:t>
            </a:r>
            <a:endParaRPr lang="en-US" altLang="zh-CN" sz="2100" dirty="0" smtClean="0">
              <a:latin typeface="黑体" pitchFamily="49" charset="-122"/>
              <a:ea typeface="黑体" pitchFamily="49" charset="-122"/>
            </a:endParaRPr>
          </a:p>
          <a:p>
            <a:pPr eaLnBrk="1" hangingPunct="1"/>
            <a:r>
              <a:rPr lang="en-US" altLang="zh-CN" sz="2100" dirty="0">
                <a:latin typeface="黑体" pitchFamily="49" charset="-122"/>
                <a:ea typeface="黑体" pitchFamily="49" charset="-122"/>
              </a:rPr>
              <a:t> </a:t>
            </a:r>
            <a:r>
              <a:rPr lang="en-US" altLang="zh-CN" sz="2100" dirty="0" smtClean="0">
                <a:latin typeface="黑体" pitchFamily="49" charset="-122"/>
                <a:ea typeface="黑体" pitchFamily="49" charset="-122"/>
              </a:rPr>
              <a:t>   </a:t>
            </a:r>
            <a:r>
              <a:rPr lang="zh-CN" altLang="en-US" sz="2100" dirty="0" smtClean="0">
                <a:latin typeface="黑体" pitchFamily="49" charset="-122"/>
                <a:ea typeface="黑体" pitchFamily="49" charset="-122"/>
              </a:rPr>
              <a:t>操作步骤略。</a:t>
            </a:r>
            <a:endParaRPr lang="zh-CN" altLang="en-US" sz="2100" dirty="0">
              <a:latin typeface="黑体" pitchFamily="49" charset="-122"/>
              <a:ea typeface="黑体" pitchFamily="49" charset="-122"/>
            </a:endParaRPr>
          </a:p>
        </p:txBody>
      </p:sp>
      <p:sp>
        <p:nvSpPr>
          <p:cNvPr id="3" name="Rectangle 8"/>
          <p:cNvSpPr>
            <a:spLocks noChangeArrowheads="1"/>
          </p:cNvSpPr>
          <p:nvPr/>
        </p:nvSpPr>
        <p:spPr bwMode="auto">
          <a:xfrm>
            <a:off x="107952" y="188640"/>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．数据计算</a:t>
            </a:r>
            <a:endParaRPr lang="zh-CN" altLang="en-US" sz="2200" dirty="0">
              <a:latin typeface="Arial" pitchFamily="34" charset="0"/>
              <a:ea typeface="黑体" pitchFamily="49" charset="-122"/>
            </a:endParaRPr>
          </a:p>
        </p:txBody>
      </p:sp>
      <p:sp>
        <p:nvSpPr>
          <p:cNvPr id="4" name="矩形 3"/>
          <p:cNvSpPr/>
          <p:nvPr/>
        </p:nvSpPr>
        <p:spPr>
          <a:xfrm>
            <a:off x="2483768" y="2392975"/>
            <a:ext cx="4032448"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表</a:t>
            </a:r>
            <a:r>
              <a:rPr lang="en-US" altLang="zh-CN" dirty="0">
                <a:solidFill>
                  <a:srgbClr val="FFFFFF"/>
                </a:solidFill>
                <a:latin typeface="黑体" pitchFamily="49" charset="-122"/>
                <a:ea typeface="黑体" pitchFamily="49" charset="-122"/>
              </a:rPr>
              <a:t>4-2  </a:t>
            </a:r>
            <a:r>
              <a:rPr lang="zh-CN" altLang="en-US" dirty="0">
                <a:solidFill>
                  <a:srgbClr val="FFFFFF"/>
                </a:solidFill>
                <a:latin typeface="黑体" pitchFamily="49" charset="-122"/>
                <a:ea typeface="黑体" pitchFamily="49" charset="-122"/>
              </a:rPr>
              <a:t>某单位部分职工工资发放情况</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824763"/>
            <a:ext cx="7601468" cy="194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a:spLocks noChangeArrowheads="1"/>
          </p:cNvSpPr>
          <p:nvPr/>
        </p:nvSpPr>
        <p:spPr bwMode="auto">
          <a:xfrm>
            <a:off x="107950" y="5869483"/>
            <a:ext cx="8997950" cy="72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黑体" pitchFamily="49" charset="-122"/>
                <a:ea typeface="黑体" pitchFamily="49" charset="-122"/>
              </a:rPr>
              <a:t>    </a:t>
            </a:r>
            <a:r>
              <a:rPr lang="en-US" altLang="zh-CN" sz="2100" dirty="0" smtClean="0">
                <a:latin typeface="黑体" pitchFamily="49" charset="-122"/>
                <a:ea typeface="黑体" pitchFamily="49" charset="-122"/>
              </a:rPr>
              <a:t>Word</a:t>
            </a:r>
            <a:r>
              <a:rPr lang="zh-CN" altLang="en-US" sz="2100" dirty="0">
                <a:latin typeface="黑体" pitchFamily="49" charset="-122"/>
                <a:ea typeface="黑体" pitchFamily="49" charset="-122"/>
              </a:rPr>
              <a:t>的功能还有很多，这里向读者介绍一两个高级功能的使用，其他的高级功能请读者参考有关书籍</a:t>
            </a:r>
            <a:r>
              <a:rPr lang="zh-CN" altLang="en-US" sz="2100" dirty="0" smtClean="0">
                <a:latin typeface="黑体" pitchFamily="49" charset="-122"/>
                <a:ea typeface="黑体" pitchFamily="49" charset="-122"/>
              </a:rPr>
              <a:t>。</a:t>
            </a:r>
            <a:endParaRPr lang="zh-CN" altLang="en-US" sz="2100" dirty="0">
              <a:latin typeface="黑体" pitchFamily="49" charset="-122"/>
              <a:ea typeface="黑体" pitchFamily="49" charset="-122"/>
            </a:endParaRPr>
          </a:p>
        </p:txBody>
      </p:sp>
      <p:sp>
        <p:nvSpPr>
          <p:cNvPr id="7" name="Rectangle 7"/>
          <p:cNvSpPr>
            <a:spLocks noChangeArrowheads="1"/>
          </p:cNvSpPr>
          <p:nvPr/>
        </p:nvSpPr>
        <p:spPr bwMode="auto">
          <a:xfrm>
            <a:off x="107951" y="4830170"/>
            <a:ext cx="5400675" cy="4572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600" dirty="0">
                <a:latin typeface="Arial" pitchFamily="34" charset="0"/>
                <a:ea typeface="黑体" pitchFamily="49" charset="-122"/>
              </a:rPr>
              <a:t>4.8  Word</a:t>
            </a:r>
            <a:r>
              <a:rPr lang="zh-CN" altLang="en-US" sz="2600" dirty="0">
                <a:latin typeface="Arial" pitchFamily="34" charset="0"/>
                <a:ea typeface="黑体" pitchFamily="49" charset="-122"/>
              </a:rPr>
              <a:t>的高级功能</a:t>
            </a:r>
          </a:p>
        </p:txBody>
      </p:sp>
      <p:sp>
        <p:nvSpPr>
          <p:cNvPr id="8" name="Rectangle 8"/>
          <p:cNvSpPr>
            <a:spLocks noChangeArrowheads="1"/>
          </p:cNvSpPr>
          <p:nvPr/>
        </p:nvSpPr>
        <p:spPr bwMode="auto">
          <a:xfrm>
            <a:off x="107950" y="5349826"/>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4.8.1  </a:t>
            </a:r>
            <a:r>
              <a:rPr lang="zh-CN" altLang="en-US" sz="2400" dirty="0">
                <a:latin typeface="Arial" pitchFamily="34" charset="0"/>
                <a:ea typeface="黑体" pitchFamily="49" charset="-122"/>
              </a:rPr>
              <a:t>生成目录</a:t>
            </a:r>
          </a:p>
        </p:txBody>
      </p:sp>
    </p:spTree>
    <p:extLst>
      <p:ext uri="{BB962C8B-B14F-4D97-AF65-F5344CB8AC3E}">
        <p14:creationId xmlns:p14="http://schemas.microsoft.com/office/powerpoint/2010/main" val="34031229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643970"/>
            <a:ext cx="8997950" cy="709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所谓</a:t>
            </a:r>
            <a:r>
              <a:rPr lang="zh-CN" altLang="en-US" sz="2000" dirty="0">
                <a:latin typeface="黑体" pitchFamily="49" charset="-122"/>
                <a:ea typeface="黑体" pitchFamily="49" charset="-122"/>
              </a:rPr>
              <a:t>目录就是文档中标题的列表，可以将其插入到指定的位置。通过目录可以了解在一篇文档中论述了哪些主题，并快速定位到某个主题</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4" name="Rectangle 8"/>
          <p:cNvSpPr>
            <a:spLocks noChangeArrowheads="1"/>
          </p:cNvSpPr>
          <p:nvPr/>
        </p:nvSpPr>
        <p:spPr bwMode="auto">
          <a:xfrm>
            <a:off x="107950" y="116632"/>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4.8.1  </a:t>
            </a:r>
            <a:r>
              <a:rPr lang="zh-CN" altLang="en-US" sz="2400" dirty="0">
                <a:latin typeface="Arial" pitchFamily="34" charset="0"/>
                <a:ea typeface="黑体" pitchFamily="49" charset="-122"/>
              </a:rPr>
              <a:t>生成目录</a:t>
            </a:r>
          </a:p>
        </p:txBody>
      </p:sp>
      <p:sp>
        <p:nvSpPr>
          <p:cNvPr id="5" name="Rectangle 8"/>
          <p:cNvSpPr>
            <a:spLocks noChangeArrowheads="1"/>
          </p:cNvSpPr>
          <p:nvPr/>
        </p:nvSpPr>
        <p:spPr bwMode="auto">
          <a:xfrm>
            <a:off x="107950" y="1423456"/>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．目录的生成</a:t>
            </a:r>
          </a:p>
        </p:txBody>
      </p:sp>
      <p:sp>
        <p:nvSpPr>
          <p:cNvPr id="6" name="Rectangle 5"/>
          <p:cNvSpPr>
            <a:spLocks noChangeArrowheads="1"/>
          </p:cNvSpPr>
          <p:nvPr/>
        </p:nvSpPr>
        <p:spPr bwMode="auto">
          <a:xfrm>
            <a:off x="107950" y="1916832"/>
            <a:ext cx="5502527"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000" dirty="0" smtClean="0">
                <a:latin typeface="黑体" pitchFamily="49" charset="-122"/>
                <a:ea typeface="黑体" pitchFamily="49" charset="-122"/>
              </a:rPr>
              <a:t>    </a:t>
            </a:r>
            <a:r>
              <a:rPr lang="zh-CN" altLang="en-US" sz="2000" dirty="0" smtClean="0">
                <a:latin typeface="黑体" pitchFamily="49" charset="-122"/>
                <a:ea typeface="黑体" pitchFamily="49" charset="-122"/>
              </a:rPr>
              <a:t>例如将</a:t>
            </a:r>
            <a:r>
              <a:rPr lang="zh-CN" altLang="en-US" sz="2000" dirty="0">
                <a:latin typeface="黑体" pitchFamily="49" charset="-122"/>
                <a:ea typeface="黑体" pitchFamily="49" charset="-122"/>
              </a:rPr>
              <a:t>某文档中的</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级标题均收录到目录中，其操作方法如下</a:t>
            </a:r>
            <a:r>
              <a:rPr lang="zh-CN" altLang="en-US" sz="2000" dirty="0" smtClean="0">
                <a:latin typeface="黑体" pitchFamily="49" charset="-122"/>
                <a:ea typeface="黑体" pitchFamily="49" charset="-122"/>
              </a:rPr>
              <a:t>。      </a:t>
            </a:r>
            <a:endParaRPr lang="zh-CN" altLang="en-US" sz="2000" dirty="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）将整个文档置于大纲视图下，然后对每一主题的章、节、小节等生成标题并安排好各层次关系。</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）单击要插入目录的位置，打开“引用”选项卡，再单击“目录”中的“目录”按钮 ，弹出其命令列表，如图</a:t>
            </a:r>
            <a:r>
              <a:rPr lang="en-US" altLang="zh-CN" sz="2000" dirty="0">
                <a:latin typeface="黑体" pitchFamily="49" charset="-122"/>
                <a:ea typeface="黑体" pitchFamily="49" charset="-122"/>
              </a:rPr>
              <a:t>4-106</a:t>
            </a:r>
            <a:r>
              <a:rPr lang="zh-CN" altLang="en-US" sz="2000" dirty="0">
                <a:latin typeface="黑体" pitchFamily="49" charset="-122"/>
                <a:ea typeface="黑体" pitchFamily="49" charset="-122"/>
              </a:rPr>
              <a:t>所示。</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）用户可在内置的目录列表中选择一种，这里可执行“插入目录”命令，打开如图</a:t>
            </a:r>
            <a:r>
              <a:rPr lang="en-US" altLang="zh-CN" sz="2000" dirty="0">
                <a:latin typeface="黑体" pitchFamily="49" charset="-122"/>
                <a:ea typeface="黑体" pitchFamily="49" charset="-122"/>
              </a:rPr>
              <a:t>4-107</a:t>
            </a:r>
            <a:r>
              <a:rPr lang="zh-CN" altLang="en-US" sz="2000" dirty="0">
                <a:latin typeface="黑体" pitchFamily="49" charset="-122"/>
                <a:ea typeface="黑体" pitchFamily="49" charset="-122"/>
              </a:rPr>
              <a:t>所示的“目录”对话框并自动切换到“目录”选项卡</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）在该对话框中，设置好各选项，单击“确定”按钮，则在插入点处生成目录</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7" name="矩形 6"/>
          <p:cNvSpPr/>
          <p:nvPr/>
        </p:nvSpPr>
        <p:spPr>
          <a:xfrm>
            <a:off x="5610477" y="4225493"/>
            <a:ext cx="3642043" cy="369332"/>
          </a:xfrm>
          <a:prstGeom prst="rect">
            <a:avLst/>
          </a:prstGeom>
        </p:spPr>
        <p:txBody>
          <a:bodyPr wrap="square">
            <a:spAutoFit/>
          </a:bodyPr>
          <a:lstStyle/>
          <a:p>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4-106  “</a:t>
            </a:r>
            <a:r>
              <a:rPr lang="zh-CN" altLang="en-US" dirty="0">
                <a:solidFill>
                  <a:srgbClr val="FFFFFF"/>
                </a:solidFill>
                <a:latin typeface="黑体" pitchFamily="49" charset="-122"/>
                <a:ea typeface="黑体" pitchFamily="49" charset="-122"/>
              </a:rPr>
              <a:t>目录”按钮及列表 </a:t>
            </a:r>
            <a:endParaRPr lang="zh-CN" altLang="en-US" dirty="0"/>
          </a:p>
        </p:txBody>
      </p:sp>
      <p:sp>
        <p:nvSpPr>
          <p:cNvPr id="8" name="矩形 7"/>
          <p:cNvSpPr/>
          <p:nvPr/>
        </p:nvSpPr>
        <p:spPr>
          <a:xfrm>
            <a:off x="5959765" y="6453336"/>
            <a:ext cx="2943466"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4-107  “</a:t>
            </a:r>
            <a:r>
              <a:rPr lang="zh-CN" altLang="en-US" dirty="0">
                <a:solidFill>
                  <a:srgbClr val="FFFFFF"/>
                </a:solidFill>
                <a:latin typeface="黑体" pitchFamily="49" charset="-122"/>
                <a:ea typeface="黑体" pitchFamily="49" charset="-122"/>
              </a:rPr>
              <a:t>目录”对话框</a:t>
            </a:r>
          </a:p>
        </p:txBody>
      </p:sp>
      <p:pic>
        <p:nvPicPr>
          <p:cNvPr id="9" name="图片 8"/>
          <p:cNvPicPr/>
          <p:nvPr/>
        </p:nvPicPr>
        <p:blipFill>
          <a:blip r:embed="rId2"/>
          <a:stretch>
            <a:fillRect/>
          </a:stretch>
        </p:blipFill>
        <p:spPr>
          <a:xfrm>
            <a:off x="6259606" y="1340768"/>
            <a:ext cx="2343785" cy="2807970"/>
          </a:xfrm>
          <a:prstGeom prst="rect">
            <a:avLst/>
          </a:prstGeom>
        </p:spPr>
      </p:pic>
      <p:pic>
        <p:nvPicPr>
          <p:cNvPr id="10" name="图片 9"/>
          <p:cNvPicPr/>
          <p:nvPr/>
        </p:nvPicPr>
        <p:blipFill>
          <a:blip r:embed="rId3"/>
          <a:stretch>
            <a:fillRect/>
          </a:stretch>
        </p:blipFill>
        <p:spPr>
          <a:xfrm>
            <a:off x="6196423" y="4594825"/>
            <a:ext cx="2470150" cy="1871980"/>
          </a:xfrm>
          <a:prstGeom prst="rect">
            <a:avLst/>
          </a:prstGeom>
        </p:spPr>
      </p:pic>
    </p:spTree>
    <p:extLst>
      <p:ext uri="{BB962C8B-B14F-4D97-AF65-F5344CB8AC3E}">
        <p14:creationId xmlns:p14="http://schemas.microsoft.com/office/powerpoint/2010/main" val="23540734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88640"/>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快速</a:t>
            </a:r>
            <a:r>
              <a:rPr lang="zh-CN" altLang="en-US" sz="2100" dirty="0">
                <a:latin typeface="Arial" pitchFamily="34" charset="0"/>
                <a:ea typeface="黑体" pitchFamily="49" charset="-122"/>
              </a:rPr>
              <a:t>插入窗口截图</a:t>
            </a:r>
          </a:p>
          <a:p>
            <a:pPr eaLnBrk="1" hangingPunct="1"/>
            <a:r>
              <a:rPr lang="en-US" altLang="zh-CN" sz="2100" dirty="0" smtClean="0">
                <a:latin typeface="Arial" pitchFamily="34" charset="0"/>
                <a:ea typeface="黑体" pitchFamily="49" charset="-122"/>
              </a:rPr>
              <a:t>       Office </a:t>
            </a:r>
            <a:r>
              <a:rPr lang="en-US" altLang="zh-CN" sz="2100" dirty="0">
                <a:latin typeface="Arial" pitchFamily="34" charset="0"/>
                <a:ea typeface="黑体" pitchFamily="49" charset="-122"/>
              </a:rPr>
              <a:t>2010</a:t>
            </a:r>
            <a:r>
              <a:rPr lang="zh-CN" altLang="en-US" sz="2100" dirty="0">
                <a:latin typeface="Arial" pitchFamily="34" charset="0"/>
                <a:ea typeface="黑体" pitchFamily="49" charset="-122"/>
              </a:rPr>
              <a:t>的“屏幕截图”会智能监视活动窗口（打开且没有最小化的窗口），可以很方便地截取活动窗口的图片插入正在编辑的文章中。</a:t>
            </a:r>
          </a:p>
          <a:p>
            <a:pPr eaLnBrk="1" hangingPunct="1"/>
            <a:r>
              <a:rPr lang="zh-CN" altLang="en-US" sz="2100" dirty="0" smtClean="0">
                <a:latin typeface="Arial" pitchFamily="34" charset="0"/>
                <a:ea typeface="黑体" pitchFamily="49" charset="-122"/>
              </a:rPr>
              <a:t>       首先</a:t>
            </a:r>
            <a:r>
              <a:rPr lang="zh-CN" altLang="en-US" sz="2100" dirty="0">
                <a:latin typeface="Arial" pitchFamily="34" charset="0"/>
                <a:ea typeface="黑体" pitchFamily="49" charset="-122"/>
              </a:rPr>
              <a:t>打开要截取的窗口，然后在</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中切换到“插入”选项卡，单击“屏幕截图”按钮，弹出的命令列表中“可用视窗”中会以缩略图的形式显示当前所有活动窗口。单击窗口缩略图，</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自动截取窗口图片并插入文档中</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
        <p:nvSpPr>
          <p:cNvPr id="3" name="矩形 2"/>
          <p:cNvSpPr/>
          <p:nvPr/>
        </p:nvSpPr>
        <p:spPr>
          <a:xfrm>
            <a:off x="5733256" y="6314385"/>
            <a:ext cx="2286000" cy="369332"/>
          </a:xfrm>
          <a:prstGeom prst="rect">
            <a:avLst/>
          </a:prstGeom>
        </p:spPr>
        <p:txBody>
          <a:bodyPr>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4-5  </a:t>
            </a:r>
            <a:r>
              <a:rPr lang="zh-CN" altLang="en-US" dirty="0">
                <a:solidFill>
                  <a:srgbClr val="FFFFFF"/>
                </a:solidFill>
                <a:latin typeface="Arial" pitchFamily="34" charset="0"/>
                <a:ea typeface="黑体" pitchFamily="49" charset="-122"/>
              </a:rPr>
              <a:t>选择截取区域</a:t>
            </a:r>
          </a:p>
        </p:txBody>
      </p:sp>
      <p:pic>
        <p:nvPicPr>
          <p:cNvPr id="4" name="图片 3"/>
          <p:cNvPicPr/>
          <p:nvPr/>
        </p:nvPicPr>
        <p:blipFill>
          <a:blip r:embed="rId2"/>
          <a:stretch>
            <a:fillRect/>
          </a:stretch>
        </p:blipFill>
        <p:spPr>
          <a:xfrm>
            <a:off x="4932040" y="3789040"/>
            <a:ext cx="3888432" cy="2354198"/>
          </a:xfrm>
          <a:prstGeom prst="rect">
            <a:avLst/>
          </a:prstGeom>
        </p:spPr>
      </p:pic>
      <p:sp>
        <p:nvSpPr>
          <p:cNvPr id="5" name="Rectangle 5"/>
          <p:cNvSpPr>
            <a:spLocks noChangeArrowheads="1"/>
          </p:cNvSpPr>
          <p:nvPr/>
        </p:nvSpPr>
        <p:spPr bwMode="auto">
          <a:xfrm>
            <a:off x="107950" y="2564905"/>
            <a:ext cx="899795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快速</a:t>
            </a:r>
            <a:r>
              <a:rPr lang="zh-CN" altLang="en-US" sz="2100" dirty="0">
                <a:latin typeface="Arial" pitchFamily="34" charset="0"/>
                <a:ea typeface="黑体" pitchFamily="49" charset="-122"/>
              </a:rPr>
              <a:t>插入屏幕剪辑</a:t>
            </a:r>
          </a:p>
          <a:p>
            <a:pPr eaLnBrk="1" hangingPunct="1"/>
            <a:r>
              <a:rPr lang="zh-CN" altLang="en-US" sz="2100" dirty="0" smtClean="0">
                <a:latin typeface="Arial" pitchFamily="34" charset="0"/>
                <a:ea typeface="黑体" pitchFamily="49" charset="-122"/>
              </a:rPr>
              <a:t>       除了</a:t>
            </a:r>
            <a:r>
              <a:rPr lang="zh-CN" altLang="en-US" sz="2100" dirty="0">
                <a:latin typeface="Arial" pitchFamily="34" charset="0"/>
                <a:ea typeface="黑体" pitchFamily="49" charset="-122"/>
              </a:rPr>
              <a:t>需要插入软件窗口截图，更多时候需要插入的是特定区域的屏幕截图，</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的“屏幕截图”功能可以截取屏幕的任意区域插入文档中</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5"/>
          <p:cNvSpPr>
            <a:spLocks noChangeArrowheads="1"/>
          </p:cNvSpPr>
          <p:nvPr/>
        </p:nvSpPr>
        <p:spPr bwMode="auto">
          <a:xfrm>
            <a:off x="107950" y="3621079"/>
            <a:ext cx="4680074" cy="2904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任意</a:t>
            </a:r>
            <a:r>
              <a:rPr lang="zh-CN" altLang="en-US" sz="2100" dirty="0">
                <a:latin typeface="Arial" pitchFamily="34" charset="0"/>
                <a:ea typeface="黑体" pitchFamily="49" charset="-122"/>
              </a:rPr>
              <a:t>区域截取就是在截取图像时，可以自行决定截取图像的大小范围、比例等。</a:t>
            </a:r>
          </a:p>
          <a:p>
            <a:pPr eaLnBrk="1" hangingPunct="1"/>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4-4</a:t>
            </a:r>
            <a:r>
              <a:rPr lang="zh-CN" altLang="en-US" sz="2100" dirty="0">
                <a:latin typeface="Arial" pitchFamily="34" charset="0"/>
                <a:ea typeface="黑体" pitchFamily="49" charset="-122"/>
              </a:rPr>
              <a:t>中，单击“屏幕剪辑”命令，这时，</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程序窗口自动隐藏。鼠标指针变成十字时，按住鼠标左键以选择要捕获的屏幕区域，被选中的区域高亮显示，未被选中的部分朦胧显示，如图</a:t>
            </a:r>
            <a:r>
              <a:rPr lang="en-US" altLang="zh-CN" sz="2100" dirty="0">
                <a:latin typeface="Arial" pitchFamily="34" charset="0"/>
                <a:ea typeface="黑体" pitchFamily="49" charset="-122"/>
              </a:rPr>
              <a:t>4-5</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3353241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par>
                          <p:cTn id="12" fill="hold">
                            <p:stCondLst>
                              <p:cond delay="2000"/>
                            </p:stCondLst>
                            <p:childTnLst>
                              <p:par>
                                <p:cTn id="13" presetID="8"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6"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44316" y="663259"/>
            <a:ext cx="8997950" cy="1659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在</a:t>
            </a:r>
            <a:r>
              <a:rPr lang="zh-CN" altLang="en-US" sz="2000" dirty="0">
                <a:latin typeface="黑体" pitchFamily="49" charset="-122"/>
                <a:ea typeface="黑体" pitchFamily="49" charset="-122"/>
              </a:rPr>
              <a:t>添加、删除、移动或编辑了文档中的标题或其他文本之后，这时就需要手动更新目录。例如，如果编辑了一个标题并将其移动到其他页，就需要保证目录反映出经过修改的标题和页码。目录更新方法如下。</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）单击要更新的索引、目录或者其他目录的左侧。</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）按</a:t>
            </a:r>
            <a:r>
              <a:rPr lang="en-US" altLang="zh-CN" sz="2000" dirty="0">
                <a:latin typeface="黑体" pitchFamily="49" charset="-122"/>
                <a:ea typeface="黑体" pitchFamily="49" charset="-122"/>
              </a:rPr>
              <a:t>F9</a:t>
            </a:r>
            <a:r>
              <a:rPr lang="zh-CN" altLang="en-US" sz="2000" dirty="0">
                <a:latin typeface="黑体" pitchFamily="49" charset="-122"/>
                <a:ea typeface="黑体" pitchFamily="49" charset="-122"/>
              </a:rPr>
              <a:t>键，或右击，在弹出的快捷菜单中选择“更新域”命令</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4" name="Rectangle 8"/>
          <p:cNvSpPr>
            <a:spLocks noChangeArrowheads="1"/>
          </p:cNvSpPr>
          <p:nvPr/>
        </p:nvSpPr>
        <p:spPr bwMode="auto">
          <a:xfrm>
            <a:off x="251520" y="203469"/>
            <a:ext cx="4536058" cy="423239"/>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．目录的修改与更新</a:t>
            </a:r>
          </a:p>
        </p:txBody>
      </p:sp>
      <p:sp>
        <p:nvSpPr>
          <p:cNvPr id="5" name="Rectangle 5"/>
          <p:cNvSpPr>
            <a:spLocks noChangeArrowheads="1"/>
          </p:cNvSpPr>
          <p:nvPr/>
        </p:nvSpPr>
        <p:spPr bwMode="auto">
          <a:xfrm>
            <a:off x="144316" y="2852936"/>
            <a:ext cx="8997950"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dirty="0" smtClean="0">
                <a:latin typeface="黑体" pitchFamily="49" charset="-122"/>
                <a:ea typeface="黑体" pitchFamily="49" charset="-122"/>
              </a:rPr>
              <a:t>    例如</a:t>
            </a:r>
            <a:r>
              <a:rPr lang="zh-CN" altLang="en-US" sz="2000" dirty="0">
                <a:latin typeface="黑体" pitchFamily="49" charset="-122"/>
                <a:ea typeface="黑体" pitchFamily="49" charset="-122"/>
              </a:rPr>
              <a:t>，要打印参加多媒体课程培训人员的通知书，通知书的形式相同，只是其中有些内容</a:t>
            </a:r>
            <a:r>
              <a:rPr lang="zh-CN" altLang="en-US" sz="2000" dirty="0" smtClean="0">
                <a:latin typeface="黑体" pitchFamily="49" charset="-122"/>
                <a:ea typeface="黑体" pitchFamily="49" charset="-122"/>
              </a:rPr>
              <a:t>不同，这就需要邮件合并的功能。</a:t>
            </a:r>
            <a:r>
              <a:rPr lang="zh-CN" altLang="en-US" sz="2000" dirty="0">
                <a:latin typeface="黑体" pitchFamily="49" charset="-122"/>
                <a:ea typeface="黑体" pitchFamily="49" charset="-122"/>
              </a:rPr>
              <a:t>在邮件合并中，只要制作一份作为通知书内容的“主文档”（它包括通知书上共有的信息），另一份是培训人员的名单，称为“数据源”，里面可存放若干个各不相同的培训人员的信息；然后在主文档中加入变化的信息，称为“合并域”的特殊命令，通过邮件合并功能，可以生成若干份培训人员通知书。</a:t>
            </a:r>
          </a:p>
          <a:p>
            <a:pPr eaLnBrk="1" hangingPunct="1"/>
            <a:r>
              <a:rPr lang="zh-CN" altLang="en-US" sz="2000" dirty="0" smtClean="0">
                <a:latin typeface="黑体" pitchFamily="49" charset="-122"/>
                <a:ea typeface="黑体" pitchFamily="49" charset="-122"/>
              </a:rPr>
              <a:t>    由此可见</a:t>
            </a:r>
            <a:r>
              <a:rPr lang="zh-CN" altLang="en-US" sz="2000" dirty="0">
                <a:latin typeface="黑体" pitchFamily="49" charset="-122"/>
                <a:ea typeface="黑体" pitchFamily="49" charset="-122"/>
              </a:rPr>
              <a:t>，邮件合并通常包含以下四个步骤。</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）创建主文档，输入内容不变的共有文本内容。</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）创建或打开数据源，存放可变的数据。</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）在主文档所需的位置中插入合并域名字。</a:t>
            </a:r>
          </a:p>
          <a:p>
            <a:pPr eaLnBrk="1" hangingPunct="1"/>
            <a:r>
              <a:rPr lang="zh-CN" altLang="en-US" sz="2000" dirty="0" smtClean="0">
                <a:latin typeface="黑体" pitchFamily="49" charset="-122"/>
                <a:ea typeface="黑体" pitchFamily="49" charset="-122"/>
              </a:rPr>
              <a:t>    （</a:t>
            </a: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）执行合并操作</a:t>
            </a:r>
            <a:r>
              <a:rPr lang="zh-CN" altLang="en-US" sz="2000" dirty="0" smtClean="0">
                <a:latin typeface="黑体" pitchFamily="49" charset="-122"/>
                <a:ea typeface="黑体" pitchFamily="49" charset="-122"/>
              </a:rPr>
              <a:t>。将</a:t>
            </a:r>
            <a:r>
              <a:rPr lang="zh-CN" altLang="en-US" sz="2000" dirty="0">
                <a:latin typeface="黑体" pitchFamily="49" charset="-122"/>
                <a:ea typeface="黑体" pitchFamily="49" charset="-122"/>
              </a:rPr>
              <a:t>数据源中的可变数据和主文档的共有文本进行合并，生成一个合并文档或打印输出。下面介绍邮件合并的操作过程。</a:t>
            </a:r>
          </a:p>
          <a:p>
            <a:pPr eaLnBrk="1" hangingPunct="1"/>
            <a:endParaRPr lang="zh-CN" altLang="en-US" sz="2000" dirty="0">
              <a:latin typeface="黑体" pitchFamily="49" charset="-122"/>
              <a:ea typeface="黑体" pitchFamily="49" charset="-122"/>
            </a:endParaRPr>
          </a:p>
        </p:txBody>
      </p:sp>
      <p:sp>
        <p:nvSpPr>
          <p:cNvPr id="6" name="Rectangle 8"/>
          <p:cNvSpPr>
            <a:spLocks noChangeArrowheads="1"/>
          </p:cNvSpPr>
          <p:nvPr/>
        </p:nvSpPr>
        <p:spPr bwMode="auto">
          <a:xfrm>
            <a:off x="107950" y="2359184"/>
            <a:ext cx="540067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eaLnBrk="1" hangingPunct="1"/>
            <a:r>
              <a:rPr lang="en-US" altLang="zh-CN" sz="2400" dirty="0">
                <a:latin typeface="Arial" pitchFamily="34" charset="0"/>
                <a:ea typeface="黑体" pitchFamily="49" charset="-122"/>
              </a:rPr>
              <a:t>4.8.2  </a:t>
            </a:r>
            <a:r>
              <a:rPr lang="zh-CN" altLang="en-US" sz="2400" dirty="0">
                <a:latin typeface="Arial" pitchFamily="34" charset="0"/>
                <a:ea typeface="黑体" pitchFamily="49" charset="-122"/>
              </a:rPr>
              <a:t>邮件合并</a:t>
            </a:r>
          </a:p>
        </p:txBody>
      </p:sp>
    </p:spTree>
    <p:extLst>
      <p:ext uri="{BB962C8B-B14F-4D97-AF65-F5344CB8AC3E}">
        <p14:creationId xmlns:p14="http://schemas.microsoft.com/office/powerpoint/2010/main" val="235299905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16632"/>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黑体" pitchFamily="49" charset="-122"/>
                <a:ea typeface="黑体" pitchFamily="49" charset="-122"/>
              </a:rPr>
              <a:t>    【</a:t>
            </a:r>
            <a:r>
              <a:rPr lang="zh-CN" altLang="en-US" sz="2100" dirty="0">
                <a:latin typeface="黑体" pitchFamily="49" charset="-122"/>
                <a:ea typeface="黑体" pitchFamily="49" charset="-122"/>
              </a:rPr>
              <a:t>例</a:t>
            </a:r>
            <a:r>
              <a:rPr lang="en-US" altLang="zh-CN" sz="2100" dirty="0">
                <a:latin typeface="黑体" pitchFamily="49" charset="-122"/>
                <a:ea typeface="黑体" pitchFamily="49" charset="-122"/>
              </a:rPr>
              <a:t>4-22】 </a:t>
            </a:r>
            <a:r>
              <a:rPr lang="zh-CN" altLang="en-US" sz="2100" dirty="0">
                <a:latin typeface="黑体" pitchFamily="49" charset="-122"/>
                <a:ea typeface="黑体" pitchFamily="49" charset="-122"/>
              </a:rPr>
              <a:t>利用表</a:t>
            </a:r>
            <a:r>
              <a:rPr lang="en-US" altLang="zh-CN" sz="2100" dirty="0">
                <a:latin typeface="黑体" pitchFamily="49" charset="-122"/>
                <a:ea typeface="黑体" pitchFamily="49" charset="-122"/>
              </a:rPr>
              <a:t>4-2</a:t>
            </a:r>
            <a:r>
              <a:rPr lang="zh-CN" altLang="en-US" sz="2100" dirty="0">
                <a:latin typeface="黑体" pitchFamily="49" charset="-122"/>
                <a:ea typeface="黑体" pitchFamily="49" charset="-122"/>
              </a:rPr>
              <a:t>所示职工工资发放情况，对表格中的每一个职工打印工资发放通知单，如图</a:t>
            </a:r>
            <a:r>
              <a:rPr lang="en-US" altLang="zh-CN" sz="2100" dirty="0">
                <a:latin typeface="黑体" pitchFamily="49" charset="-122"/>
                <a:ea typeface="黑体" pitchFamily="49" charset="-122"/>
              </a:rPr>
              <a:t>4-112</a:t>
            </a:r>
            <a:r>
              <a:rPr lang="zh-CN" altLang="en-US" sz="2100" dirty="0">
                <a:latin typeface="黑体" pitchFamily="49" charset="-122"/>
                <a:ea typeface="黑体" pitchFamily="49" charset="-122"/>
              </a:rPr>
              <a:t>所</a:t>
            </a:r>
            <a:r>
              <a:rPr lang="zh-CN" altLang="en-US" sz="2100" dirty="0" smtClean="0">
                <a:latin typeface="黑体" pitchFamily="49" charset="-122"/>
                <a:ea typeface="黑体" pitchFamily="49" charset="-122"/>
              </a:rPr>
              <a:t>示。</a:t>
            </a:r>
            <a:endParaRPr lang="zh-CN" altLang="en-US" sz="2100" dirty="0">
              <a:latin typeface="黑体" pitchFamily="49" charset="-122"/>
              <a:ea typeface="黑体" pitchFamily="49" charset="-122"/>
            </a:endParaRPr>
          </a:p>
          <a:p>
            <a:pPr eaLnBrk="1" hangingPunct="1"/>
            <a:r>
              <a:rPr lang="zh-CN" altLang="en-US" sz="2100" dirty="0" smtClean="0">
                <a:latin typeface="黑体" pitchFamily="49" charset="-122"/>
                <a:ea typeface="黑体" pitchFamily="49" charset="-122"/>
              </a:rPr>
              <a:t>    操作步骤略。</a:t>
            </a:r>
            <a:endParaRPr lang="zh-CN" altLang="en-US" sz="2100" dirty="0">
              <a:latin typeface="黑体" pitchFamily="49" charset="-122"/>
              <a:ea typeface="黑体" pitchFamily="49" charset="-122"/>
            </a:endParaRPr>
          </a:p>
        </p:txBody>
      </p:sp>
      <p:pic>
        <p:nvPicPr>
          <p:cNvPr id="3" name="图片 2"/>
          <p:cNvPicPr/>
          <p:nvPr/>
        </p:nvPicPr>
        <p:blipFill>
          <a:blip r:embed="rId2"/>
          <a:stretch>
            <a:fillRect/>
          </a:stretch>
        </p:blipFill>
        <p:spPr>
          <a:xfrm>
            <a:off x="1331640" y="1427390"/>
            <a:ext cx="6552728" cy="4305866"/>
          </a:xfrm>
          <a:prstGeom prst="rect">
            <a:avLst/>
          </a:prstGeom>
        </p:spPr>
      </p:pic>
      <p:sp>
        <p:nvSpPr>
          <p:cNvPr id="4" name="矩形 3"/>
          <p:cNvSpPr/>
          <p:nvPr/>
        </p:nvSpPr>
        <p:spPr>
          <a:xfrm>
            <a:off x="3141542" y="5795972"/>
            <a:ext cx="3240360" cy="369332"/>
          </a:xfrm>
          <a:prstGeom prst="rect">
            <a:avLst/>
          </a:prstGeom>
        </p:spPr>
        <p:txBody>
          <a:bodyPr wrap="square">
            <a:spAutoFit/>
          </a:bodyPr>
          <a:lstStyle/>
          <a:p>
            <a:pPr lvl="0" eaLnBrk="1" hangingPunct="1"/>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4-112  </a:t>
            </a:r>
            <a:r>
              <a:rPr lang="zh-CN" altLang="en-US" dirty="0">
                <a:solidFill>
                  <a:srgbClr val="FFFFFF"/>
                </a:solidFill>
                <a:latin typeface="黑体" pitchFamily="49" charset="-122"/>
                <a:ea typeface="黑体" pitchFamily="49" charset="-122"/>
              </a:rPr>
              <a:t>合并成一个新文档</a:t>
            </a:r>
          </a:p>
        </p:txBody>
      </p:sp>
      <p:sp>
        <p:nvSpPr>
          <p:cNvPr id="5" name="AutoShape 11">
            <a:hlinkClick r:id="rId3" action="ppaction://hlinksldjump" highlightClick="1"/>
          </p:cNvPr>
          <p:cNvSpPr>
            <a:spLocks noChangeArrowheads="1"/>
          </p:cNvSpPr>
          <p:nvPr/>
        </p:nvSpPr>
        <p:spPr bwMode="auto">
          <a:xfrm>
            <a:off x="239713" y="638175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392477254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07950" y="188641"/>
            <a:ext cx="8997950" cy="2304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有多个窗口打开，请单击要剪辑的窗口，然后再执行“屏幕剪辑”命令。当使用单击“屏幕剪辑”功能时，用户正在使用的程序将最小化，只显示它后面的可剪辑的窗口。</a:t>
            </a:r>
          </a:p>
          <a:p>
            <a:pPr eaLnBrk="1" hangingPunct="1"/>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ESC</a:t>
            </a:r>
            <a:r>
              <a:rPr lang="zh-CN" altLang="en-US" sz="2100" dirty="0">
                <a:latin typeface="Arial" pitchFamily="34" charset="0"/>
                <a:ea typeface="黑体" pitchFamily="49" charset="-122"/>
              </a:rPr>
              <a:t>键，可取消“屏幕剪辑”命令的执行。</a:t>
            </a:r>
          </a:p>
          <a:p>
            <a:pPr eaLnBrk="1" hangingPunct="1"/>
            <a:r>
              <a:rPr lang="zh-CN" altLang="en-US" sz="2100" dirty="0" smtClean="0">
                <a:latin typeface="Arial" pitchFamily="34" charset="0"/>
                <a:ea typeface="黑体" pitchFamily="49" charset="-122"/>
              </a:rPr>
              <a:t>       选择</a:t>
            </a:r>
            <a:r>
              <a:rPr lang="zh-CN" altLang="en-US" sz="2100" dirty="0">
                <a:latin typeface="Arial" pitchFamily="34" charset="0"/>
                <a:ea typeface="黑体" pitchFamily="49" charset="-122"/>
              </a:rPr>
              <a:t>好截取区域后，只要放开鼠标左键，</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会截取选中区域的屏幕图像插入当前文档中，并自动切换到图片工具栏“格式”选项卡，便于对插入文档的图片进行简单处理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8"/>
          <p:cNvSpPr>
            <a:spLocks noChangeArrowheads="1"/>
          </p:cNvSpPr>
          <p:nvPr/>
        </p:nvSpPr>
        <p:spPr bwMode="auto">
          <a:xfrm>
            <a:off x="107950" y="2601977"/>
            <a:ext cx="6192242" cy="457200"/>
          </a:xfrm>
          <a:prstGeom prst="rect">
            <a:avLst/>
          </a:prstGeom>
          <a:gradFill rotWithShape="1">
            <a:gsLst>
              <a:gs pos="0">
                <a:schemeClr val="accent2"/>
              </a:gs>
              <a:gs pos="100000">
                <a:schemeClr val="bg1"/>
              </a:gs>
            </a:gsLst>
            <a:lin ang="0" scaled="1"/>
          </a:gradFill>
          <a:ln>
            <a:noFill/>
          </a:ln>
          <a:effectLst/>
          <a:extLst/>
        </p:spPr>
        <p:txBody>
          <a:bodyPr wrap="none"/>
          <a:lstStyle/>
          <a:p>
            <a:pPr eaLnBrk="1" hangingPunct="1"/>
            <a:r>
              <a:rPr lang="en-US" altLang="zh-CN" sz="2400" dirty="0">
                <a:latin typeface="Arial" pitchFamily="34" charset="0"/>
                <a:ea typeface="黑体" pitchFamily="49" charset="-122"/>
              </a:rPr>
              <a:t>2</a:t>
            </a:r>
            <a:r>
              <a:rPr lang="zh-CN" altLang="en-US" sz="2400" dirty="0">
                <a:latin typeface="Arial" pitchFamily="34" charset="0"/>
                <a:ea typeface="黑体" pitchFamily="49" charset="-122"/>
              </a:rPr>
              <a:t>．新增图片艺术效果处理使图片锦上添花</a:t>
            </a:r>
          </a:p>
        </p:txBody>
      </p:sp>
      <p:sp>
        <p:nvSpPr>
          <p:cNvPr id="4" name="矩形 3"/>
          <p:cNvSpPr/>
          <p:nvPr/>
        </p:nvSpPr>
        <p:spPr>
          <a:xfrm>
            <a:off x="1475656" y="6011996"/>
            <a:ext cx="1172116" cy="369332"/>
          </a:xfrm>
          <a:prstGeom prst="rect">
            <a:avLst/>
          </a:prstGeom>
        </p:spPr>
        <p:txBody>
          <a:bodyPr wrap="none">
            <a:spAutoFit/>
          </a:bodyPr>
          <a:lstStyle/>
          <a:p>
            <a:r>
              <a:rPr lang="zh-CN" altLang="en-US" dirty="0">
                <a:solidFill>
                  <a:srgbClr val="FFFFFF"/>
                </a:solidFill>
                <a:latin typeface="Arial" pitchFamily="34" charset="0"/>
                <a:ea typeface="黑体" pitchFamily="49" charset="-122"/>
              </a:rPr>
              <a:t>左：原图 </a:t>
            </a:r>
            <a:endParaRPr lang="zh-CN" altLang="en-US" dirty="0"/>
          </a:p>
        </p:txBody>
      </p:sp>
      <p:sp>
        <p:nvSpPr>
          <p:cNvPr id="5" name="矩形 4"/>
          <p:cNvSpPr/>
          <p:nvPr/>
        </p:nvSpPr>
        <p:spPr>
          <a:xfrm>
            <a:off x="3442275" y="6011996"/>
            <a:ext cx="1633781" cy="369332"/>
          </a:xfrm>
          <a:prstGeom prst="rect">
            <a:avLst/>
          </a:prstGeom>
        </p:spPr>
        <p:txBody>
          <a:bodyPr wrap="none">
            <a:spAutoFit/>
          </a:bodyPr>
          <a:lstStyle/>
          <a:p>
            <a:r>
              <a:rPr lang="zh-CN" altLang="en-US" dirty="0">
                <a:solidFill>
                  <a:srgbClr val="FFFFFF"/>
                </a:solidFill>
                <a:latin typeface="Arial" pitchFamily="34" charset="0"/>
                <a:ea typeface="黑体" pitchFamily="49" charset="-122"/>
              </a:rPr>
              <a:t>中：三维旋转 </a:t>
            </a:r>
            <a:endParaRPr lang="zh-CN" altLang="en-US" dirty="0"/>
          </a:p>
        </p:txBody>
      </p:sp>
      <p:sp>
        <p:nvSpPr>
          <p:cNvPr id="6" name="矩形 5"/>
          <p:cNvSpPr/>
          <p:nvPr/>
        </p:nvSpPr>
        <p:spPr>
          <a:xfrm>
            <a:off x="6344324" y="6011996"/>
            <a:ext cx="1107996" cy="369332"/>
          </a:xfrm>
          <a:prstGeom prst="rect">
            <a:avLst/>
          </a:prstGeom>
        </p:spPr>
        <p:txBody>
          <a:bodyPr wrap="none">
            <a:spAutoFit/>
          </a:bodyPr>
          <a:lstStyle/>
          <a:p>
            <a:pPr lvl="0" eaLnBrk="1" hangingPunct="1"/>
            <a:r>
              <a:rPr lang="zh-CN" altLang="en-US" dirty="0">
                <a:solidFill>
                  <a:srgbClr val="FFFFFF"/>
                </a:solidFill>
                <a:latin typeface="Arial" pitchFamily="34" charset="0"/>
                <a:ea typeface="黑体" pitchFamily="49" charset="-122"/>
              </a:rPr>
              <a:t>右：塑封</a:t>
            </a:r>
          </a:p>
        </p:txBody>
      </p:sp>
      <p:sp>
        <p:nvSpPr>
          <p:cNvPr id="7" name="矩形 6"/>
          <p:cNvSpPr/>
          <p:nvPr/>
        </p:nvSpPr>
        <p:spPr>
          <a:xfrm>
            <a:off x="2854326" y="6320354"/>
            <a:ext cx="3229842" cy="369332"/>
          </a:xfrm>
          <a:prstGeom prst="rect">
            <a:avLst/>
          </a:prstGeom>
        </p:spPr>
        <p:txBody>
          <a:bodyPr wrap="square">
            <a:spAutoFit/>
          </a:bodyPr>
          <a:lstStyle/>
          <a:p>
            <a:pPr lvl="0" eaLnBrk="1" hangingPunct="1"/>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4-6  </a:t>
            </a:r>
            <a:r>
              <a:rPr lang="zh-CN" altLang="en-US" dirty="0">
                <a:solidFill>
                  <a:srgbClr val="FFFFFF"/>
                </a:solidFill>
                <a:latin typeface="Arial" pitchFamily="34" charset="0"/>
                <a:ea typeface="黑体" pitchFamily="49" charset="-122"/>
              </a:rPr>
              <a:t>图片的艺术效果处理</a:t>
            </a:r>
          </a:p>
        </p:txBody>
      </p:sp>
      <p:sp>
        <p:nvSpPr>
          <p:cNvPr id="8" name="Rectangle 5"/>
          <p:cNvSpPr>
            <a:spLocks noChangeArrowheads="1"/>
          </p:cNvSpPr>
          <p:nvPr/>
        </p:nvSpPr>
        <p:spPr bwMode="auto">
          <a:xfrm>
            <a:off x="107950" y="3168257"/>
            <a:ext cx="8997950" cy="134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Office 2010</a:t>
            </a:r>
            <a:r>
              <a:rPr lang="zh-CN" altLang="en-US" sz="2100" dirty="0">
                <a:latin typeface="Arial" pitchFamily="34" charset="0"/>
                <a:ea typeface="黑体" pitchFamily="49" charset="-122"/>
              </a:rPr>
              <a:t>中新增了很多图片处理功能，用户可对图片进行颜色、艺术效果、图片样式的处理。。</a:t>
            </a:r>
          </a:p>
          <a:p>
            <a:pPr eaLnBrk="1" hangingPunct="1"/>
            <a:r>
              <a:rPr lang="zh-CN" altLang="en-US" sz="2100" dirty="0" smtClean="0">
                <a:latin typeface="Arial" pitchFamily="34" charset="0"/>
                <a:ea typeface="黑体" pitchFamily="49" charset="-122"/>
              </a:rPr>
              <a:t>       例如</a:t>
            </a:r>
            <a:r>
              <a:rPr lang="zh-CN" altLang="en-US" sz="2100" dirty="0">
                <a:latin typeface="Arial" pitchFamily="34" charset="0"/>
                <a:ea typeface="黑体" pitchFamily="49" charset="-122"/>
              </a:rPr>
              <a:t>在图</a:t>
            </a:r>
            <a:r>
              <a:rPr lang="en-US" altLang="zh-CN" sz="2100" dirty="0">
                <a:latin typeface="Arial" pitchFamily="34" charset="0"/>
                <a:ea typeface="黑体" pitchFamily="49" charset="-122"/>
              </a:rPr>
              <a:t>4-6</a:t>
            </a:r>
            <a:r>
              <a:rPr lang="zh-CN" altLang="en-US" sz="2100" dirty="0">
                <a:latin typeface="Arial" pitchFamily="34" charset="0"/>
                <a:ea typeface="黑体" pitchFamily="49" charset="-122"/>
              </a:rPr>
              <a:t>中，其中左图为插入文档的原图片效果，中为具有“三维旋转”效果的图片，右为具有“塑封”艺术效果的图片</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9" name="图片 8"/>
          <p:cNvPicPr/>
          <p:nvPr/>
        </p:nvPicPr>
        <p:blipFill>
          <a:blip r:embed="rId2"/>
          <a:stretch>
            <a:fillRect/>
          </a:stretch>
        </p:blipFill>
        <p:spPr>
          <a:xfrm>
            <a:off x="1225551" y="4725635"/>
            <a:ext cx="1628775" cy="1223645"/>
          </a:xfrm>
          <a:prstGeom prst="rect">
            <a:avLst/>
          </a:prstGeom>
        </p:spPr>
      </p:pic>
      <p:pic>
        <p:nvPicPr>
          <p:cNvPr id="10" name="图片 9"/>
          <p:cNvPicPr/>
          <p:nvPr/>
        </p:nvPicPr>
        <p:blipFill>
          <a:blip r:embed="rId2"/>
          <a:stretch>
            <a:fillRect/>
          </a:stretch>
        </p:blipFill>
        <p:spPr>
          <a:xfrm>
            <a:off x="3779912" y="4725635"/>
            <a:ext cx="1628775" cy="1223645"/>
          </a:xfrm>
          <a:prstGeom prst="rect">
            <a:avLst/>
          </a:prstGeom>
          <a:scene3d>
            <a:camera prst="isometricLeftDown"/>
            <a:lightRig rig="threePt" dir="t"/>
          </a:scene3d>
        </p:spPr>
      </p:pic>
      <p:pic>
        <p:nvPicPr>
          <p:cNvPr id="11" name="图片 10"/>
          <p:cNvPicPr/>
          <p:nvPr/>
        </p:nvPicPr>
        <p:blipFill>
          <a:blip r:embed="rId3">
            <a:extLst>
              <a:ext uri="{BEBA8EAE-BF5A-486C-A8C5-ECC9F3942E4B}">
                <a14:imgProps xmlns:a14="http://schemas.microsoft.com/office/drawing/2010/main">
                  <a14:imgLayer r:embed="rId4">
                    <a14:imgEffect>
                      <a14:artisticPlasticWrap/>
                    </a14:imgEffect>
                  </a14:imgLayer>
                </a14:imgProps>
              </a:ext>
            </a:extLst>
          </a:blip>
          <a:stretch>
            <a:fillRect/>
          </a:stretch>
        </p:blipFill>
        <p:spPr>
          <a:xfrm>
            <a:off x="6183585" y="4725635"/>
            <a:ext cx="1628775" cy="1223645"/>
          </a:xfrm>
          <a:prstGeom prst="rect">
            <a:avLst/>
          </a:prstGeom>
        </p:spPr>
      </p:pic>
    </p:spTree>
    <p:extLst>
      <p:ext uri="{BB962C8B-B14F-4D97-AF65-F5344CB8AC3E}">
        <p14:creationId xmlns:p14="http://schemas.microsoft.com/office/powerpoint/2010/main" val="29679611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par>
                          <p:cTn id="8" fill="hold">
                            <p:stCondLst>
                              <p:cond delay="1000"/>
                            </p:stCondLst>
                            <p:childTnLst>
                              <p:par>
                                <p:cTn id="9" presetID="8"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amond(in)">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Lst>
  </p:timing>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1161</TotalTime>
  <Pages>0</Pages>
  <Words>14504</Words>
  <Characters>0</Characters>
  <Application>Microsoft Office PowerPoint</Application>
  <DocSecurity>0</DocSecurity>
  <PresentationFormat>全屏显示(4:3)</PresentationFormat>
  <Lines>0</Lines>
  <Paragraphs>728</Paragraphs>
  <Slides>81</Slides>
  <Notes>0</Notes>
  <HiddenSlides>0</HiddenSlides>
  <MMClips>1</MMClips>
  <ScaleCrop>false</ScaleCrop>
  <HeadingPairs>
    <vt:vector size="4" baseType="variant">
      <vt:variant>
        <vt:lpstr>主题</vt:lpstr>
      </vt:variant>
      <vt:variant>
        <vt:i4>2</vt:i4>
      </vt:variant>
      <vt:variant>
        <vt:lpstr>幻灯片标题</vt:lpstr>
      </vt:variant>
      <vt:variant>
        <vt:i4>81</vt:i4>
      </vt:variant>
    </vt:vector>
  </HeadingPairs>
  <TitlesOfParts>
    <vt:vector size="83"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2802</cp:revision>
  <dcterms:created xsi:type="dcterms:W3CDTF">1999-01-28T02:15:27Z</dcterms:created>
  <dcterms:modified xsi:type="dcterms:W3CDTF">2014-02-26T06:59:14Z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