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7"/>
  </p:notesMasterIdLst>
  <p:handoutMasterIdLst>
    <p:handoutMasterId r:id="rId78"/>
  </p:handoutMasterIdLst>
  <p:sldIdLst>
    <p:sldId id="259" r:id="rId2"/>
    <p:sldId id="262" r:id="rId3"/>
    <p:sldId id="278" r:id="rId4"/>
    <p:sldId id="273" r:id="rId5"/>
    <p:sldId id="263" r:id="rId6"/>
    <p:sldId id="284" r:id="rId7"/>
    <p:sldId id="283" r:id="rId8"/>
    <p:sldId id="285" r:id="rId9"/>
    <p:sldId id="286" r:id="rId10"/>
    <p:sldId id="287" r:id="rId11"/>
    <p:sldId id="288" r:id="rId12"/>
    <p:sldId id="289" r:id="rId13"/>
    <p:sldId id="290" r:id="rId14"/>
    <p:sldId id="291" r:id="rId15"/>
    <p:sldId id="293" r:id="rId16"/>
    <p:sldId id="292" r:id="rId17"/>
    <p:sldId id="294" r:id="rId18"/>
    <p:sldId id="296" r:id="rId19"/>
    <p:sldId id="297" r:id="rId20"/>
    <p:sldId id="298" r:id="rId21"/>
    <p:sldId id="299" r:id="rId22"/>
    <p:sldId id="300" r:id="rId23"/>
    <p:sldId id="279" r:id="rId24"/>
    <p:sldId id="264"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6" r:id="rId39"/>
    <p:sldId id="317" r:id="rId40"/>
    <p:sldId id="314" r:id="rId41"/>
    <p:sldId id="318" r:id="rId42"/>
    <p:sldId id="319" r:id="rId43"/>
    <p:sldId id="320" r:id="rId44"/>
    <p:sldId id="321" r:id="rId45"/>
    <p:sldId id="322" r:id="rId46"/>
    <p:sldId id="323" r:id="rId47"/>
    <p:sldId id="280" r:id="rId48"/>
    <p:sldId id="276" r:id="rId49"/>
    <p:sldId id="324" r:id="rId50"/>
    <p:sldId id="325" r:id="rId51"/>
    <p:sldId id="326" r:id="rId52"/>
    <p:sldId id="327" r:id="rId53"/>
    <p:sldId id="329" r:id="rId54"/>
    <p:sldId id="330" r:id="rId55"/>
    <p:sldId id="331" r:id="rId56"/>
    <p:sldId id="281" r:id="rId57"/>
    <p:sldId id="270" r:id="rId58"/>
    <p:sldId id="332" r:id="rId59"/>
    <p:sldId id="333" r:id="rId60"/>
    <p:sldId id="334" r:id="rId61"/>
    <p:sldId id="335" r:id="rId62"/>
    <p:sldId id="336" r:id="rId63"/>
    <p:sldId id="337" r:id="rId64"/>
    <p:sldId id="343" r:id="rId65"/>
    <p:sldId id="344" r:id="rId66"/>
    <p:sldId id="345" r:id="rId67"/>
    <p:sldId id="346" r:id="rId68"/>
    <p:sldId id="347" r:id="rId69"/>
    <p:sldId id="350" r:id="rId70"/>
    <p:sldId id="351" r:id="rId71"/>
    <p:sldId id="352" r:id="rId72"/>
    <p:sldId id="353" r:id="rId73"/>
    <p:sldId id="354" r:id="rId74"/>
    <p:sldId id="355" r:id="rId75"/>
    <p:sldId id="271" r:id="rId76"/>
  </p:sldIdLst>
  <p:sldSz cx="9144000" cy="6858000" type="screen4x3"/>
  <p:notesSz cx="6858000" cy="9144000"/>
  <p:defaultText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779CC93D-E52E-4D84-901B-11D7331DD495}">
          <p14:sldIdLst>
            <p14:sldId id="259"/>
          </p14:sldIdLst>
        </p14:section>
        <p14:section name="目录导航" id="{ABA716BF-3A5C-4ADB-94C9-CFEF84EBA240}">
          <p14:sldIdLst>
            <p14:sldId id="262"/>
          </p14:sldIdLst>
        </p14:section>
        <p14:section name="1.1 认识计算机" id="{E425219D-715B-440E-8FF0-7F5048F7E800}">
          <p14:sldIdLst>
            <p14:sldId id="278"/>
            <p14:sldId id="273"/>
            <p14:sldId id="263"/>
            <p14:sldId id="284"/>
            <p14:sldId id="283"/>
            <p14:sldId id="285"/>
            <p14:sldId id="286"/>
            <p14:sldId id="287"/>
            <p14:sldId id="288"/>
            <p14:sldId id="289"/>
            <p14:sldId id="290"/>
            <p14:sldId id="291"/>
            <p14:sldId id="293"/>
            <p14:sldId id="292"/>
            <p14:sldId id="294"/>
            <p14:sldId id="296"/>
            <p14:sldId id="297"/>
            <p14:sldId id="298"/>
            <p14:sldId id="299"/>
            <p14:sldId id="300"/>
          </p14:sldIdLst>
        </p14:section>
        <p14:section name="1.2 计算机中数和字符的表示" id="{D660F64A-0C33-473A-968D-12E485F389A5}">
          <p14:sldIdLst>
            <p14:sldId id="279"/>
            <p14:sldId id="264"/>
            <p14:sldId id="301"/>
            <p14:sldId id="302"/>
            <p14:sldId id="303"/>
            <p14:sldId id="304"/>
            <p14:sldId id="305"/>
            <p14:sldId id="306"/>
            <p14:sldId id="307"/>
            <p14:sldId id="308"/>
            <p14:sldId id="309"/>
            <p14:sldId id="310"/>
            <p14:sldId id="311"/>
            <p14:sldId id="312"/>
            <p14:sldId id="313"/>
            <p14:sldId id="316"/>
            <p14:sldId id="317"/>
            <p14:sldId id="314"/>
            <p14:sldId id="318"/>
            <p14:sldId id="319"/>
            <p14:sldId id="320"/>
            <p14:sldId id="321"/>
            <p14:sldId id="322"/>
            <p14:sldId id="323"/>
          </p14:sldIdLst>
        </p14:section>
        <p14:section name="1.3 计算机系统的组成和工作原理" id="{E0860094-FDA6-48F5-B131-E8535B7E3C48}">
          <p14:sldIdLst>
            <p14:sldId id="280"/>
            <p14:sldId id="276"/>
            <p14:sldId id="324"/>
            <p14:sldId id="325"/>
            <p14:sldId id="326"/>
            <p14:sldId id="327"/>
            <p14:sldId id="329"/>
            <p14:sldId id="330"/>
            <p14:sldId id="331"/>
          </p14:sldIdLst>
        </p14:section>
        <p14:section name="1.4 微型计算机的硬件配置" id="{83971AB8-1548-44B4-B65C-9E27DC5B0759}">
          <p14:sldIdLst>
            <p14:sldId id="281"/>
            <p14:sldId id="270"/>
            <p14:sldId id="332"/>
            <p14:sldId id="333"/>
            <p14:sldId id="334"/>
            <p14:sldId id="335"/>
            <p14:sldId id="336"/>
            <p14:sldId id="337"/>
            <p14:sldId id="343"/>
            <p14:sldId id="344"/>
            <p14:sldId id="345"/>
            <p14:sldId id="346"/>
            <p14:sldId id="347"/>
            <p14:sldId id="350"/>
            <p14:sldId id="351"/>
            <p14:sldId id="352"/>
            <p14:sldId id="353"/>
            <p14:sldId id="354"/>
            <p14:sldId id="355"/>
          </p14:sldIdLst>
        </p14:section>
        <p14:section name="第1章结束" id="{510A60B3-51D5-4A47-AC73-04660EB82052}">
          <p14:sldIdLst>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FF0066"/>
    <a:srgbClr val="0E94B4"/>
    <a:srgbClr val="D816C1"/>
    <a:srgbClr val="4293CA"/>
    <a:srgbClr val="009ED6"/>
    <a:srgbClr val="325A82"/>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86372" autoAdjust="0"/>
  </p:normalViewPr>
  <p:slideViewPr>
    <p:cSldViewPr>
      <p:cViewPr>
        <p:scale>
          <a:sx n="66" d="100"/>
          <a:sy n="66" d="100"/>
        </p:scale>
        <p:origin x="-972" y="-132"/>
      </p:cViewPr>
      <p:guideLst>
        <p:guide orient="horz" pos="2160"/>
        <p:guide pos="2880"/>
      </p:guideLst>
    </p:cSldViewPr>
  </p:slideViewPr>
  <p:outlineViewPr>
    <p:cViewPr>
      <p:scale>
        <a:sx n="33" d="100"/>
        <a:sy n="33" d="100"/>
      </p:scale>
      <p:origin x="12" y="0"/>
    </p:cViewPr>
  </p:outlineViewPr>
  <p:notesTextViewPr>
    <p:cViewPr>
      <p:scale>
        <a:sx n="100" d="100"/>
        <a:sy n="100" d="100"/>
      </p:scale>
      <p:origin x="0" y="0"/>
    </p:cViewPr>
  </p:notesTextViewPr>
  <p:sorterViewPr>
    <p:cViewPr>
      <p:scale>
        <a:sx n="154" d="100"/>
        <a:sy n="154" d="100"/>
      </p:scale>
      <p:origin x="0" y="48822"/>
    </p:cViewPr>
  </p:sorterViewPr>
  <p:notesViewPr>
    <p:cSldViewPr>
      <p:cViewPr varScale="1">
        <p:scale>
          <a:sx n="83" d="100"/>
          <a:sy n="83" d="100"/>
        </p:scale>
        <p:origin x="-314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_rels/data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47.xml"/><Relationship Id="rId1" Type="http://schemas.openxmlformats.org/officeDocument/2006/relationships/slide" Target="../slides/slide23.xml"/><Relationship Id="rId4" Type="http://schemas.openxmlformats.org/officeDocument/2006/relationships/slide" Target="../slides/slide56.xml"/></Relationships>
</file>

<file path=ppt/diagrams/_rels/data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15.xml"/><Relationship Id="rId1" Type="http://schemas.openxmlformats.org/officeDocument/2006/relationships/slide" Target="../slides/slide14.xml"/><Relationship Id="rId4" Type="http://schemas.openxmlformats.org/officeDocument/2006/relationships/slide" Target="../slides/slide16.xml"/></Relationships>
</file>

<file path=ppt/diagrams/_rels/data3.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37.xml"/><Relationship Id="rId1" Type="http://schemas.openxmlformats.org/officeDocument/2006/relationships/slide" Target="../slides/slide26.xml"/><Relationship Id="rId6" Type="http://schemas.openxmlformats.org/officeDocument/2006/relationships/slide" Target="../slides/slide44.xml"/><Relationship Id="rId5" Type="http://schemas.openxmlformats.org/officeDocument/2006/relationships/slide" Target="../slides/slide43.xml"/><Relationship Id="rId4" Type="http://schemas.openxmlformats.org/officeDocument/2006/relationships/slide" Target="../slides/slide42.xml"/></Relationships>
</file>

<file path=ppt/diagrams/_rels/data4.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slide" Target="../slides/slide52.xml"/><Relationship Id="rId1" Type="http://schemas.openxmlformats.org/officeDocument/2006/relationships/slide" Target="../slides/slide50.xml"/><Relationship Id="rId5" Type="http://schemas.openxmlformats.org/officeDocument/2006/relationships/slide" Target="../slides/slide54.xml"/><Relationship Id="rId4" Type="http://schemas.openxmlformats.org/officeDocument/2006/relationships/slide" Target="../slides/slide53.xml"/></Relationships>
</file>

<file path=ppt/diagrams/_rels/data5.xml.rels><?xml version="1.0" encoding="UTF-8" standalone="yes"?>
<Relationships xmlns="http://schemas.openxmlformats.org/package/2006/relationships"><Relationship Id="rId3" Type="http://schemas.openxmlformats.org/officeDocument/2006/relationships/slide" Target="../slides/slide58.xml"/><Relationship Id="rId7" Type="http://schemas.openxmlformats.org/officeDocument/2006/relationships/slide" Target="../slides/slide72.xml"/><Relationship Id="rId2" Type="http://schemas.openxmlformats.org/officeDocument/2006/relationships/slide" Target="../slides/slide61.xml"/><Relationship Id="rId1" Type="http://schemas.openxmlformats.org/officeDocument/2006/relationships/slide" Target="../slides/slide60.xml"/><Relationship Id="rId6" Type="http://schemas.openxmlformats.org/officeDocument/2006/relationships/slide" Target="../slides/slide69.xml"/><Relationship Id="rId5" Type="http://schemas.openxmlformats.org/officeDocument/2006/relationships/slide" Target="../slides/slide63.xml"/><Relationship Id="rId4"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en-US" altLang="zh-CN" sz="4400" dirty="0" smtClean="0"/>
            <a:t>1.</a:t>
          </a:r>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en-US" altLang="zh-CN" sz="4400" dirty="0" smtClean="0"/>
            <a:t>1.</a:t>
          </a:r>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计算机中数和字符的表示</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en-US" altLang="zh-CN" sz="4400" dirty="0" smtClean="0"/>
            <a:t>1.</a:t>
          </a:r>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计算机系统的组成和工作原理</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认识计算机</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dgm:spPr/>
      <dgm:t>
        <a:bodyPr/>
        <a:lstStyle/>
        <a:p>
          <a:r>
            <a:rPr lang="en-US" altLang="zh-CN" dirty="0" smtClean="0"/>
            <a:t>1.4</a:t>
          </a:r>
          <a:endParaRPr lang="zh-CN" altLang="en-US"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zh-CN" sz="3200" dirty="0" smtClean="0"/>
            <a:t>微型计算机的硬件配置</a:t>
          </a:r>
          <a:endParaRPr lang="zh-CN" alt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466"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CAABA160-1AD7-4BED-A488-C5D672D81451}" type="presOf" srcId="{D1776C8F-2B10-4075-8DF7-7F65AB725ED5}" destId="{F5034101-5B7D-4FE7-B47A-5A48CF39606B}" srcOrd="0" destOrd="0" presId="urn:microsoft.com/office/officeart/2005/8/layout/vList5"/>
    <dgm:cxn modelId="{B6416E04-E5DE-46CA-AD27-47EBE280D636}" type="presOf" srcId="{C59269D0-92A5-481C-BA64-727AFB0DD545}" destId="{B37A5355-225B-4C6F-AED7-6C620F99EECC}"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F40F9561-0D4C-44CF-91EF-A92B1DBDE44B}" srcId="{F6FEADD9-F67D-41F5-BA4C-3C84956E7F46}" destId="{74EE5CD8-078F-4590-BF9C-A341A294A016}" srcOrd="0" destOrd="0" parTransId="{BB568D76-3363-43D3-B00C-3359A643216C}" sibTransId="{CF9FB981-E6ED-4440-AC98-4E4E2ABA2C55}"/>
    <dgm:cxn modelId="{6D05BDAC-9825-4ED8-AF76-CA75C2C88B64}" type="presOf" srcId="{6BE4E373-0656-4EDC-821E-BE09C952B1F6}" destId="{C7C3E6FD-D83F-4BDA-907E-B5EE041DA931}"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DBCA7E61-D822-40A0-A27A-D7E092386A0B}" type="presOf" srcId="{F6FEADD9-F67D-41F5-BA4C-3C84956E7F46}" destId="{AAE7A1E6-6847-453D-B55B-8A82BF138C1D}" srcOrd="0" destOrd="0" presId="urn:microsoft.com/office/officeart/2005/8/layout/vList5"/>
    <dgm:cxn modelId="{9A0DCB65-9DCB-4972-9768-1762E4116F3C}" type="presOf" srcId="{74EE5CD8-078F-4590-BF9C-A341A294A016}" destId="{7E429971-BC57-430F-BB25-C0574E5E39E3}"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5394AF96-6DBE-443C-BFE1-203362A1E49A}" type="presOf" srcId="{C02E247A-8D9D-4D2A-AAC3-942670B2B543}" destId="{407D673B-FF7A-46E6-A3B0-96E86EB9836E}" srcOrd="0" destOrd="0" presId="urn:microsoft.com/office/officeart/2005/8/layout/vList5"/>
    <dgm:cxn modelId="{E785BF37-618A-4F71-B2A2-FBCA2B86647A}" type="presOf" srcId="{04EDA9AC-00A5-408B-9BBF-5A8145EF2935}" destId="{AA9E8DB8-4378-4DE0-90FB-AC51BC38606A}" srcOrd="0" destOrd="0" presId="urn:microsoft.com/office/officeart/2005/8/layout/vList5"/>
    <dgm:cxn modelId="{1D12F37E-DF42-400C-B5B5-A8FAF49EC0EC}" type="presOf" srcId="{1E4D3931-0DBD-4211-A24A-6AF364284B1E}" destId="{D54B1729-BC98-42C1-9C6C-D65DCBA4358F}" srcOrd="0" destOrd="0" presId="urn:microsoft.com/office/officeart/2005/8/layout/vList5"/>
    <dgm:cxn modelId="{AFF7133D-5E9D-4613-9299-006F9E49301B}" type="presOf" srcId="{AA046201-5C4D-445E-BF0B-5C6D2B0A1945}" destId="{C04276DC-EE64-470A-B8BC-09067B8045FA}" srcOrd="0" destOrd="0" presId="urn:microsoft.com/office/officeart/2005/8/layout/vList5"/>
    <dgm:cxn modelId="{1E18118B-9778-4714-A249-2B714D5427F7}" type="presParOf" srcId="{AAE7A1E6-6847-453D-B55B-8A82BF138C1D}" destId="{C4407577-18A2-46E0-8805-2838042EB67A}" srcOrd="0" destOrd="0" presId="urn:microsoft.com/office/officeart/2005/8/layout/vList5"/>
    <dgm:cxn modelId="{84152E8A-21A6-4CAF-BC09-47C13F4FFFB8}" type="presParOf" srcId="{C4407577-18A2-46E0-8805-2838042EB67A}" destId="{7E429971-BC57-430F-BB25-C0574E5E39E3}" srcOrd="0" destOrd="0" presId="urn:microsoft.com/office/officeart/2005/8/layout/vList5"/>
    <dgm:cxn modelId="{1D51832F-3B38-483B-8C08-BDD413206841}" type="presParOf" srcId="{C4407577-18A2-46E0-8805-2838042EB67A}" destId="{D54B1729-BC98-42C1-9C6C-D65DCBA4358F}" srcOrd="1" destOrd="0" presId="urn:microsoft.com/office/officeart/2005/8/layout/vList5"/>
    <dgm:cxn modelId="{F2BB24AB-7DB6-4F0F-92D8-664E0F322520}" type="presParOf" srcId="{AAE7A1E6-6847-453D-B55B-8A82BF138C1D}" destId="{AB8574CC-D4F2-4555-AEE3-F4EE58B11D03}" srcOrd="1" destOrd="0" presId="urn:microsoft.com/office/officeart/2005/8/layout/vList5"/>
    <dgm:cxn modelId="{3F47CC38-27AC-4E4E-92A2-FDE046382C80}" type="presParOf" srcId="{AAE7A1E6-6847-453D-B55B-8A82BF138C1D}" destId="{85B8F607-FDD8-476A-ADBE-E1250824F294}" srcOrd="2" destOrd="0" presId="urn:microsoft.com/office/officeart/2005/8/layout/vList5"/>
    <dgm:cxn modelId="{B4BBC5E0-69C0-4FD2-84A6-C47E62DEA28D}" type="presParOf" srcId="{85B8F607-FDD8-476A-ADBE-E1250824F294}" destId="{C04276DC-EE64-470A-B8BC-09067B8045FA}" srcOrd="0" destOrd="0" presId="urn:microsoft.com/office/officeart/2005/8/layout/vList5"/>
    <dgm:cxn modelId="{71B90C6E-E0F2-4EE1-8864-5914AAFA20A7}" type="presParOf" srcId="{85B8F607-FDD8-476A-ADBE-E1250824F294}" destId="{B37A5355-225B-4C6F-AED7-6C620F99EECC}" srcOrd="1" destOrd="0" presId="urn:microsoft.com/office/officeart/2005/8/layout/vList5"/>
    <dgm:cxn modelId="{B6E62ED8-0ABF-41E3-998B-C51A41B67E4F}" type="presParOf" srcId="{AAE7A1E6-6847-453D-B55B-8A82BF138C1D}" destId="{5ACAA866-A8A8-4183-97B5-CEEAB1525C60}" srcOrd="3" destOrd="0" presId="urn:microsoft.com/office/officeart/2005/8/layout/vList5"/>
    <dgm:cxn modelId="{A531E815-38B6-42C3-B48C-6C349B17EC0C}" type="presParOf" srcId="{AAE7A1E6-6847-453D-B55B-8A82BF138C1D}" destId="{477213BE-9E91-4950-8451-7F60796F47F4}" srcOrd="4" destOrd="0" presId="urn:microsoft.com/office/officeart/2005/8/layout/vList5"/>
    <dgm:cxn modelId="{683CD989-4C37-43D4-8CC6-9BAD94013921}" type="presParOf" srcId="{477213BE-9E91-4950-8451-7F60796F47F4}" destId="{F5034101-5B7D-4FE7-B47A-5A48CF39606B}" srcOrd="0" destOrd="0" presId="urn:microsoft.com/office/officeart/2005/8/layout/vList5"/>
    <dgm:cxn modelId="{DBA2CB0A-9C6A-4B60-92E9-1F39BD8618E0}" type="presParOf" srcId="{477213BE-9E91-4950-8451-7F60796F47F4}" destId="{C7C3E6FD-D83F-4BDA-907E-B5EE041DA931}" srcOrd="1" destOrd="0" presId="urn:microsoft.com/office/officeart/2005/8/layout/vList5"/>
    <dgm:cxn modelId="{6088B172-440B-4271-BC9F-E797A951516E}" type="presParOf" srcId="{AAE7A1E6-6847-453D-B55B-8A82BF138C1D}" destId="{9A3D1A47-7C94-4141-A803-772790F213F5}" srcOrd="5" destOrd="0" presId="urn:microsoft.com/office/officeart/2005/8/layout/vList5"/>
    <dgm:cxn modelId="{0F65D3B1-5659-46B4-AEF2-9EE836760C07}" type="presParOf" srcId="{AAE7A1E6-6847-453D-B55B-8A82BF138C1D}" destId="{8B716EE5-6B00-49A5-9C68-9236A96F757E}" srcOrd="6" destOrd="0" presId="urn:microsoft.com/office/officeart/2005/8/layout/vList5"/>
    <dgm:cxn modelId="{B03F10C2-DC50-4C36-BBCC-9482D0C42380}" type="presParOf" srcId="{8B716EE5-6B00-49A5-9C68-9236A96F757E}" destId="{AA9E8DB8-4378-4DE0-90FB-AC51BC38606A}" srcOrd="0" destOrd="0" presId="urn:microsoft.com/office/officeart/2005/8/layout/vList5"/>
    <dgm:cxn modelId="{0142E1BA-9AC8-4C62-8CBB-B02C54DC286D}"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计算机的特点</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计算机的应用</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计算机的发展</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zh-CN" sz="3200" dirty="0" smtClean="0"/>
            <a:t>计算机的分类</a:t>
          </a:r>
          <a:endParaRPr lang="zh-CN" alt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4"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4" custScaleX="259632">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4">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4" custScaleX="259632">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4">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4" custScaleX="259632">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4"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4" custScaleX="127327" custLinFactNeighborX="6234" custLinFactNeighborY="-1680">
        <dgm:presLayoutVars>
          <dgm:bulletEnabled val="1"/>
        </dgm:presLayoutVars>
      </dgm:prSet>
      <dgm:spPr/>
      <dgm:t>
        <a:bodyPr/>
        <a:lstStyle/>
        <a:p>
          <a:endParaRPr lang="zh-CN" alt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119690D4-400B-468B-8BA0-5C9C9E2AFEAF}" srcId="{D1776C8F-2B10-4075-8DF7-7F65AB725ED5}" destId="{6BE4E373-0656-4EDC-821E-BE09C952B1F6}" srcOrd="0" destOrd="0" parTransId="{34218063-BF94-4304-99BD-B3F7BA4D3C8F}" sibTransId="{E17B9BF1-2948-497F-8EC7-3BF734D839DB}"/>
    <dgm:cxn modelId="{CE96976A-2FF9-467C-BA6A-8838D2610C83}" type="presOf" srcId="{6BE4E373-0656-4EDC-821E-BE09C952B1F6}" destId="{C7C3E6FD-D83F-4BDA-907E-B5EE041DA931}" srcOrd="0" destOrd="0" presId="urn:microsoft.com/office/officeart/2005/8/layout/vList5"/>
    <dgm:cxn modelId="{6170C6A8-F11E-4983-86AC-CF5ED57A40A7}" type="presOf" srcId="{AA046201-5C4D-445E-BF0B-5C6D2B0A1945}" destId="{C04276DC-EE64-470A-B8BC-09067B8045FA}"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A2960093-8691-4CEF-B45F-789BBFD4BBE8}" type="presOf" srcId="{F6FEADD9-F67D-41F5-BA4C-3C84956E7F46}" destId="{AAE7A1E6-6847-453D-B55B-8A82BF138C1D}" srcOrd="0" destOrd="0" presId="urn:microsoft.com/office/officeart/2005/8/layout/vList5"/>
    <dgm:cxn modelId="{492F8D58-E609-4F20-8708-1C29F8264A27}" type="presOf" srcId="{1E4D3931-0DBD-4211-A24A-6AF364284B1E}" destId="{D54B1729-BC98-42C1-9C6C-D65DCBA4358F}" srcOrd="0" destOrd="0" presId="urn:microsoft.com/office/officeart/2005/8/layout/vList5"/>
    <dgm:cxn modelId="{6DD43ECC-F0FE-4D12-BF4B-E15DF7D211FF}" type="presOf" srcId="{74EE5CD8-078F-4590-BF9C-A341A294A016}" destId="{7E429971-BC57-430F-BB25-C0574E5E39E3}"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FD7CC07F-EA9F-4D50-9251-3AB166F9E15C}" type="presOf" srcId="{C59269D0-92A5-481C-BA64-727AFB0DD545}" destId="{B37A5355-225B-4C6F-AED7-6C620F99EECC}" srcOrd="0" destOrd="0" presId="urn:microsoft.com/office/officeart/2005/8/layout/vList5"/>
    <dgm:cxn modelId="{F5AF0DC2-9B8D-4F34-9070-20D443655FFE}" type="presOf" srcId="{C02E247A-8D9D-4D2A-AAC3-942670B2B543}" destId="{407D673B-FF7A-46E6-A3B0-96E86EB9836E}" srcOrd="0" destOrd="0" presId="urn:microsoft.com/office/officeart/2005/8/layout/vList5"/>
    <dgm:cxn modelId="{788427ED-36BC-46EF-992F-BCC336087D17}" srcId="{04EDA9AC-00A5-408B-9BBF-5A8145EF2935}" destId="{C02E247A-8D9D-4D2A-AAC3-942670B2B543}" srcOrd="0" destOrd="0" parTransId="{30CC4D5E-0629-43DA-BD4B-87D881674A04}" sibTransId="{67E61BB9-58D2-4262-8FD7-C64B67165B2D}"/>
    <dgm:cxn modelId="{63E4D827-0083-4625-9FD6-043D8D32091E}" srcId="{74EE5CD8-078F-4590-BF9C-A341A294A016}" destId="{1E4D3931-0DBD-4211-A24A-6AF364284B1E}" srcOrd="0" destOrd="0" parTransId="{FC93695B-FD0E-4353-B1FD-4328F4386DEC}" sibTransId="{CADAA3D9-7C63-4729-85B0-64C8AF644EEF}"/>
    <dgm:cxn modelId="{8037E002-9E0D-478F-B40B-EE7DCA762BEB}" type="presOf" srcId="{D1776C8F-2B10-4075-8DF7-7F65AB725ED5}" destId="{F5034101-5B7D-4FE7-B47A-5A48CF39606B}" srcOrd="0" destOrd="0" presId="urn:microsoft.com/office/officeart/2005/8/layout/vList5"/>
    <dgm:cxn modelId="{5493A544-F43A-4FFE-80F3-F7C46622C5D3}" type="presOf" srcId="{04EDA9AC-00A5-408B-9BBF-5A8145EF2935}" destId="{AA9E8DB8-4378-4DE0-90FB-AC51BC38606A}" srcOrd="0" destOrd="0" presId="urn:microsoft.com/office/officeart/2005/8/layout/vList5"/>
    <dgm:cxn modelId="{1BB3221A-C9CA-404E-82AD-0D42CA9AE423}" type="presParOf" srcId="{AAE7A1E6-6847-453D-B55B-8A82BF138C1D}" destId="{C4407577-18A2-46E0-8805-2838042EB67A}" srcOrd="0" destOrd="0" presId="urn:microsoft.com/office/officeart/2005/8/layout/vList5"/>
    <dgm:cxn modelId="{BF4299E8-E7E1-4670-8F26-6AC42AF2F783}" type="presParOf" srcId="{C4407577-18A2-46E0-8805-2838042EB67A}" destId="{7E429971-BC57-430F-BB25-C0574E5E39E3}" srcOrd="0" destOrd="0" presId="urn:microsoft.com/office/officeart/2005/8/layout/vList5"/>
    <dgm:cxn modelId="{97FEFBA9-14E1-432F-B521-F03191A2765E}" type="presParOf" srcId="{C4407577-18A2-46E0-8805-2838042EB67A}" destId="{D54B1729-BC98-42C1-9C6C-D65DCBA4358F}" srcOrd="1" destOrd="0" presId="urn:microsoft.com/office/officeart/2005/8/layout/vList5"/>
    <dgm:cxn modelId="{0C61D79C-4241-4460-8C39-FAF18F7B0913}" type="presParOf" srcId="{AAE7A1E6-6847-453D-B55B-8A82BF138C1D}" destId="{AB8574CC-D4F2-4555-AEE3-F4EE58B11D03}" srcOrd="1" destOrd="0" presId="urn:microsoft.com/office/officeart/2005/8/layout/vList5"/>
    <dgm:cxn modelId="{0693D108-172F-43A7-9135-0550171062B7}" type="presParOf" srcId="{AAE7A1E6-6847-453D-B55B-8A82BF138C1D}" destId="{85B8F607-FDD8-476A-ADBE-E1250824F294}" srcOrd="2" destOrd="0" presId="urn:microsoft.com/office/officeart/2005/8/layout/vList5"/>
    <dgm:cxn modelId="{A46D2AD2-1AD5-4CCA-8C03-123B3D51AA0D}" type="presParOf" srcId="{85B8F607-FDD8-476A-ADBE-E1250824F294}" destId="{C04276DC-EE64-470A-B8BC-09067B8045FA}" srcOrd="0" destOrd="0" presId="urn:microsoft.com/office/officeart/2005/8/layout/vList5"/>
    <dgm:cxn modelId="{4EEC8B75-F3D0-4FE1-B8A2-DCDB8FCFD314}" type="presParOf" srcId="{85B8F607-FDD8-476A-ADBE-E1250824F294}" destId="{B37A5355-225B-4C6F-AED7-6C620F99EECC}" srcOrd="1" destOrd="0" presId="urn:microsoft.com/office/officeart/2005/8/layout/vList5"/>
    <dgm:cxn modelId="{7AB91B74-0543-4D64-8706-98F8A9A6A4D0}" type="presParOf" srcId="{AAE7A1E6-6847-453D-B55B-8A82BF138C1D}" destId="{5ACAA866-A8A8-4183-97B5-CEEAB1525C60}" srcOrd="3" destOrd="0" presId="urn:microsoft.com/office/officeart/2005/8/layout/vList5"/>
    <dgm:cxn modelId="{0E48B34C-7786-47D7-A731-3ECC396CBE3D}" type="presParOf" srcId="{AAE7A1E6-6847-453D-B55B-8A82BF138C1D}" destId="{477213BE-9E91-4950-8451-7F60796F47F4}" srcOrd="4" destOrd="0" presId="urn:microsoft.com/office/officeart/2005/8/layout/vList5"/>
    <dgm:cxn modelId="{8BF8EB5E-AF3D-4C98-928F-61A3F97AA1DA}" type="presParOf" srcId="{477213BE-9E91-4950-8451-7F60796F47F4}" destId="{F5034101-5B7D-4FE7-B47A-5A48CF39606B}" srcOrd="0" destOrd="0" presId="urn:microsoft.com/office/officeart/2005/8/layout/vList5"/>
    <dgm:cxn modelId="{A58CD7F6-21D8-40C4-A65C-00F7616413B0}" type="presParOf" srcId="{477213BE-9E91-4950-8451-7F60796F47F4}" destId="{C7C3E6FD-D83F-4BDA-907E-B5EE041DA931}" srcOrd="1" destOrd="0" presId="urn:microsoft.com/office/officeart/2005/8/layout/vList5"/>
    <dgm:cxn modelId="{DE61A7CA-2B67-4252-BDE3-FC99661F12FD}" type="presParOf" srcId="{AAE7A1E6-6847-453D-B55B-8A82BF138C1D}" destId="{9A3D1A47-7C94-4141-A803-772790F213F5}" srcOrd="5" destOrd="0" presId="urn:microsoft.com/office/officeart/2005/8/layout/vList5"/>
    <dgm:cxn modelId="{BFCDFB06-7AE0-4334-814A-6572B2DF2EFA}" type="presParOf" srcId="{AAE7A1E6-6847-453D-B55B-8A82BF138C1D}" destId="{8B716EE5-6B00-49A5-9C68-9236A96F757E}" srcOrd="6" destOrd="0" presId="urn:microsoft.com/office/officeart/2005/8/layout/vList5"/>
    <dgm:cxn modelId="{38BEFE4D-C919-4CCB-A9AA-CD0FFC99C8EF}" type="presParOf" srcId="{8B716EE5-6B00-49A5-9C68-9236A96F757E}" destId="{AA9E8DB8-4378-4DE0-90FB-AC51BC38606A}" srcOrd="0" destOrd="0" presId="urn:microsoft.com/office/officeart/2005/8/layout/vList5"/>
    <dgm:cxn modelId="{FA4B9519-987F-4AFB-A1C8-BF1012E329AC}" type="presParOf" srcId="{8B716EE5-6B00-49A5-9C68-9236A96F757E}" destId="{407D673B-FF7A-46E6-A3B0-96E86EB9836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dirty="0" smtClean="0"/>
            <a:t>不同进制之间的相互转换</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二进制数的运算规则</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进位计数制</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1AF6F849-A7ED-48C8-A8F9-0C7CBF68C788}">
      <dgm:prSet custT="1"/>
      <dgm:spPr/>
      <dgm:t>
        <a:bodyPr/>
        <a:lstStyle/>
        <a:p>
          <a:r>
            <a:rPr lang="en-US" altLang="zh-CN" sz="4400" dirty="0" smtClean="0"/>
            <a:t>5</a:t>
          </a:r>
          <a:endParaRPr lang="zh-CN" altLang="en-US" sz="4400" dirty="0"/>
        </a:p>
      </dgm:t>
    </dgm:pt>
    <dgm:pt modelId="{0361C9DC-3AD7-4CBA-914C-BE47C729E380}" type="parTrans" cxnId="{D24A8241-4DF4-4BF1-B500-860AD941CBA3}">
      <dgm:prSet/>
      <dgm:spPr/>
      <dgm:t>
        <a:bodyPr/>
        <a:lstStyle/>
        <a:p>
          <a:endParaRPr lang="zh-CN" altLang="en-US"/>
        </a:p>
      </dgm:t>
    </dgm:pt>
    <dgm:pt modelId="{43724A95-714C-4DB9-909E-B12A024FD0CA}" type="sibTrans" cxnId="{D24A8241-4DF4-4BF1-B500-860AD941CBA3}">
      <dgm:prSet/>
      <dgm:spPr/>
      <dgm:t>
        <a:bodyPr/>
        <a:lstStyle/>
        <a:p>
          <a:endParaRPr lang="zh-CN" altLang="en-US"/>
        </a:p>
      </dgm:t>
    </dgm:pt>
    <dgm:pt modelId="{83B0B3FE-0CDC-4FF8-8098-CAA36B87B08D}">
      <dgm:prSet custT="1"/>
      <dgm:spPr/>
      <dgm:t>
        <a:bodyPr/>
        <a:lstStyle/>
        <a:p>
          <a:r>
            <a:rPr lang="en-US" altLang="zh-CN" sz="4400" dirty="0" smtClean="0"/>
            <a:t>6</a:t>
          </a:r>
          <a:endParaRPr lang="zh-CN" altLang="en-US" sz="4400" dirty="0"/>
        </a:p>
      </dgm:t>
    </dgm:pt>
    <dgm:pt modelId="{EB4EE57A-793A-457E-AC0F-38BDFB0395E4}" type="parTrans" cxnId="{BEEF06F3-9801-4ADA-81C7-C5B0383905B9}">
      <dgm:prSet/>
      <dgm:spPr/>
      <dgm:t>
        <a:bodyPr/>
        <a:lstStyle/>
        <a:p>
          <a:endParaRPr lang="zh-CN" altLang="en-US"/>
        </a:p>
      </dgm:t>
    </dgm:pt>
    <dgm:pt modelId="{356408C2-4A34-4B7A-B176-4C854CF4319B}" type="sibTrans" cxnId="{BEEF06F3-9801-4ADA-81C7-C5B0383905B9}">
      <dgm:prSet/>
      <dgm:spPr/>
      <dgm:t>
        <a:bodyPr/>
        <a:lstStyle/>
        <a:p>
          <a:endParaRPr lang="zh-CN" altLang="en-US"/>
        </a:p>
      </dgm:t>
    </dgm:pt>
    <dgm:pt modelId="{7359D2C4-6676-4AE6-9B1A-CB898A767ECC}">
      <dgm:prSet custT="1"/>
      <dgm:spPr/>
      <dgm:t>
        <a:bodyPr/>
        <a:lstStyle/>
        <a:p>
          <a:r>
            <a:rPr lang="zh-CN" sz="3200" dirty="0" smtClean="0"/>
            <a:t>数据的表示单位</a:t>
          </a:r>
          <a:endParaRPr lang="zh-CN" altLang="en-US" sz="66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04E482C3-340A-4913-AB91-2EBD29D0383A}" type="parTrans" cxnId="{3417441E-5261-47B4-BF56-0C3484450E87}">
      <dgm:prSet/>
      <dgm:spPr/>
      <dgm:t>
        <a:bodyPr/>
        <a:lstStyle/>
        <a:p>
          <a:endParaRPr lang="zh-CN" altLang="en-US"/>
        </a:p>
      </dgm:t>
    </dgm:pt>
    <dgm:pt modelId="{7055649A-0ADD-4819-8AAB-4989E9FB9064}" type="sibTrans" cxnId="{3417441E-5261-47B4-BF56-0C3484450E87}">
      <dgm:prSet/>
      <dgm:spPr/>
      <dgm:t>
        <a:bodyPr/>
        <a:lstStyle/>
        <a:p>
          <a:endParaRPr lang="zh-CN" altLang="en-US"/>
        </a:p>
      </dgm:t>
    </dgm:pt>
    <dgm:pt modelId="{01E2DBEE-B2F6-4743-B52A-FD3E4FDB26DA}">
      <dgm:prSet custT="1"/>
      <dgm:spPr/>
      <dgm:t>
        <a:bodyPr/>
        <a:lstStyle/>
        <a:p>
          <a:r>
            <a:rPr lang="zh-CN" sz="3200" dirty="0" smtClean="0"/>
            <a:t>数值信息的表示</a:t>
          </a:r>
          <a:endParaRPr lang="zh-CN" altLang="en-US" sz="32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2BBCB2BB-E3AE-478E-9D2A-FDD8C21A3218}" type="parTrans" cxnId="{07D080DB-A7DC-421C-B902-7EA17B12D110}">
      <dgm:prSet/>
      <dgm:spPr/>
      <dgm:t>
        <a:bodyPr/>
        <a:lstStyle/>
        <a:p>
          <a:endParaRPr lang="zh-CN" altLang="en-US"/>
        </a:p>
      </dgm:t>
    </dgm:pt>
    <dgm:pt modelId="{89493C20-E399-4CD2-9476-A6F1E3B57D18}" type="sibTrans" cxnId="{07D080DB-A7DC-421C-B902-7EA17B12D110}">
      <dgm:prSet/>
      <dgm:spPr/>
      <dgm:t>
        <a:bodyPr/>
        <a:lstStyle/>
        <a:p>
          <a:endParaRPr lang="zh-CN" altLang="en-US"/>
        </a:p>
      </dgm:t>
    </dgm:pt>
    <dgm:pt modelId="{CE6F95BB-60D2-4187-83E8-BE203423BBDA}">
      <dgm:prSet custT="1"/>
      <dgm:spPr/>
      <dgm:t>
        <a:bodyPr/>
        <a:lstStyle/>
        <a:p>
          <a:r>
            <a:rPr lang="zh-CN" sz="3200" dirty="0" smtClean="0"/>
            <a:t>文字信息的表示</a:t>
          </a:r>
          <a:endParaRPr lang="zh-CN" altLang="en-US" sz="3200"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658F6B7-A79C-40A4-A455-129F00435845}" type="parTrans" cxnId="{0A71F11E-D8F8-4BC0-8189-7639D3D3D3BD}">
      <dgm:prSet/>
      <dgm:spPr/>
      <dgm:t>
        <a:bodyPr/>
        <a:lstStyle/>
        <a:p>
          <a:endParaRPr lang="zh-CN" altLang="en-US"/>
        </a:p>
      </dgm:t>
    </dgm:pt>
    <dgm:pt modelId="{2541871D-5CAB-42AB-9835-C7A75AFCFB54}" type="sibTrans" cxnId="{0A71F11E-D8F8-4BC0-8189-7639D3D3D3BD}">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6"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6" custScaleX="37852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6">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6" custScaleX="378517">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6">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6" custScaleX="378517">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6"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6" custScaleX="184331" custLinFactNeighborX="6234" custLinFactNeighborY="-1680">
        <dgm:presLayoutVars>
          <dgm:bulletEnabled val="1"/>
        </dgm:presLayoutVars>
      </dgm:prSet>
      <dgm:spPr/>
      <dgm:t>
        <a:bodyPr/>
        <a:lstStyle/>
        <a:p>
          <a:endParaRPr lang="zh-CN" altLang="en-US"/>
        </a:p>
      </dgm:t>
    </dgm:pt>
    <dgm:pt modelId="{58490513-435D-443E-A7C0-8FB7D5A561A9}" type="pres">
      <dgm:prSet presAssocID="{791F1C0E-B7A5-461B-BF41-01A992844AAD}" presName="sp" presStyleCnt="0"/>
      <dgm:spPr/>
    </dgm:pt>
    <dgm:pt modelId="{009EF47F-C297-4A3D-BC5F-7074F6615414}" type="pres">
      <dgm:prSet presAssocID="{1AF6F849-A7ED-48C8-A8F9-0C7CBF68C788}" presName="linNode" presStyleCnt="0"/>
      <dgm:spPr/>
    </dgm:pt>
    <dgm:pt modelId="{16639EB5-35EB-410A-9E3B-8EFACFC9745D}" type="pres">
      <dgm:prSet presAssocID="{1AF6F849-A7ED-48C8-A8F9-0C7CBF68C788}" presName="parentText" presStyleLbl="node1" presStyleIdx="4" presStyleCnt="6" custScaleX="54320">
        <dgm:presLayoutVars>
          <dgm:chMax val="1"/>
          <dgm:bulletEnabled val="1"/>
        </dgm:presLayoutVars>
      </dgm:prSet>
      <dgm:spPr/>
      <dgm:t>
        <a:bodyPr/>
        <a:lstStyle/>
        <a:p>
          <a:endParaRPr lang="zh-CN" altLang="en-US"/>
        </a:p>
      </dgm:t>
    </dgm:pt>
    <dgm:pt modelId="{C3D54232-4F6C-4900-BCC6-02CAC25F2FB1}" type="pres">
      <dgm:prSet presAssocID="{1AF6F849-A7ED-48C8-A8F9-0C7CBF68C788}" presName="descendantText" presStyleLbl="alignAccFollowNode1" presStyleIdx="4" presStyleCnt="6" custScaleX="205775">
        <dgm:presLayoutVars>
          <dgm:bulletEnabled val="1"/>
        </dgm:presLayoutVars>
      </dgm:prSet>
      <dgm:spPr/>
      <dgm:t>
        <a:bodyPr/>
        <a:lstStyle/>
        <a:p>
          <a:endParaRPr lang="zh-CN" altLang="en-US"/>
        </a:p>
      </dgm:t>
    </dgm:pt>
    <dgm:pt modelId="{14860BFA-0921-4D9D-AFD8-870AB6F9F6F8}" type="pres">
      <dgm:prSet presAssocID="{43724A95-714C-4DB9-909E-B12A024FD0CA}" presName="sp" presStyleCnt="0"/>
      <dgm:spPr/>
    </dgm:pt>
    <dgm:pt modelId="{955B7F3E-E474-4915-935D-88F315A6A3B6}" type="pres">
      <dgm:prSet presAssocID="{83B0B3FE-0CDC-4FF8-8098-CAA36B87B08D}" presName="linNode" presStyleCnt="0"/>
      <dgm:spPr/>
    </dgm:pt>
    <dgm:pt modelId="{866A054B-408D-4923-9BF3-20A7307DF10E}" type="pres">
      <dgm:prSet presAssocID="{83B0B3FE-0CDC-4FF8-8098-CAA36B87B08D}" presName="parentText" presStyleLbl="node1" presStyleIdx="5" presStyleCnt="6">
        <dgm:presLayoutVars>
          <dgm:chMax val="1"/>
          <dgm:bulletEnabled val="1"/>
        </dgm:presLayoutVars>
      </dgm:prSet>
      <dgm:spPr/>
      <dgm:t>
        <a:bodyPr/>
        <a:lstStyle/>
        <a:p>
          <a:endParaRPr lang="zh-CN" altLang="en-US"/>
        </a:p>
      </dgm:t>
    </dgm:pt>
    <dgm:pt modelId="{110796BD-3AC9-41F7-8533-628F108568F3}" type="pres">
      <dgm:prSet presAssocID="{83B0B3FE-0CDC-4FF8-8098-CAA36B87B08D}" presName="descendantText" presStyleLbl="alignAccFollowNode1" presStyleIdx="5" presStyleCnt="6" custScaleX="367014">
        <dgm:presLayoutVars>
          <dgm:bulletEnabled val="1"/>
        </dgm:presLayoutVars>
      </dgm:prSet>
      <dgm:spPr/>
      <dgm:t>
        <a:bodyPr/>
        <a:lstStyle/>
        <a:p>
          <a:endParaRPr lang="zh-CN" altLang="en-US"/>
        </a:p>
      </dgm:t>
    </dgm:pt>
  </dgm:ptLst>
  <dgm:cxnLst>
    <dgm:cxn modelId="{3417441E-5261-47B4-BF56-0C3484450E87}" srcId="{04EDA9AC-00A5-408B-9BBF-5A8145EF2935}" destId="{7359D2C4-6676-4AE6-9B1A-CB898A767ECC}" srcOrd="0" destOrd="0" parTransId="{04E482C3-340A-4913-AB91-2EBD29D0383A}" sibTransId="{7055649A-0ADD-4819-8AAB-4989E9FB9064}"/>
    <dgm:cxn modelId="{CC865FE6-CA75-4679-9211-D5E78DA2DCEA}" type="presOf" srcId="{1AF6F849-A7ED-48C8-A8F9-0C7CBF68C788}" destId="{16639EB5-35EB-410A-9E3B-8EFACFC9745D}" srcOrd="0" destOrd="0" presId="urn:microsoft.com/office/officeart/2005/8/layout/vList5"/>
    <dgm:cxn modelId="{07D080DB-A7DC-421C-B902-7EA17B12D110}" srcId="{1AF6F849-A7ED-48C8-A8F9-0C7CBF68C788}" destId="{01E2DBEE-B2F6-4743-B52A-FD3E4FDB26DA}" srcOrd="0" destOrd="0" parTransId="{2BBCB2BB-E3AE-478E-9D2A-FDD8C21A3218}" sibTransId="{89493C20-E399-4CD2-9476-A6F1E3B57D18}"/>
    <dgm:cxn modelId="{8352EEFB-F481-4B00-A98A-E6A1EC855E8A}" type="presOf" srcId="{04EDA9AC-00A5-408B-9BBF-5A8145EF2935}" destId="{AA9E8DB8-4378-4DE0-90FB-AC51BC38606A}"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A55A6216-FBEC-4A91-882E-D3340AD69F91}" type="presOf" srcId="{CE6F95BB-60D2-4187-83E8-BE203423BBDA}" destId="{110796BD-3AC9-41F7-8533-628F108568F3}"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68335C68-77CB-4AA8-A3F1-BCDFD1406998}" type="presOf" srcId="{74EE5CD8-078F-4590-BF9C-A341A294A016}" destId="{7E429971-BC57-430F-BB25-C0574E5E39E3}" srcOrd="0" destOrd="0" presId="urn:microsoft.com/office/officeart/2005/8/layout/vList5"/>
    <dgm:cxn modelId="{0A71F11E-D8F8-4BC0-8189-7639D3D3D3BD}" srcId="{83B0B3FE-0CDC-4FF8-8098-CAA36B87B08D}" destId="{CE6F95BB-60D2-4187-83E8-BE203423BBDA}" srcOrd="0" destOrd="0" parTransId="{5658F6B7-A79C-40A4-A455-129F00435845}" sibTransId="{2541871D-5CAB-42AB-9835-C7A75AFCFB54}"/>
    <dgm:cxn modelId="{D24A8241-4DF4-4BF1-B500-860AD941CBA3}" srcId="{F6FEADD9-F67D-41F5-BA4C-3C84956E7F46}" destId="{1AF6F849-A7ED-48C8-A8F9-0C7CBF68C788}" srcOrd="4" destOrd="0" parTransId="{0361C9DC-3AD7-4CBA-914C-BE47C729E380}" sibTransId="{43724A95-714C-4DB9-909E-B12A024FD0CA}"/>
    <dgm:cxn modelId="{7077B78D-FCDC-4519-8416-DC357ACD5043}" srcId="{F6FEADD9-F67D-41F5-BA4C-3C84956E7F46}" destId="{D1776C8F-2B10-4075-8DF7-7F65AB725ED5}" srcOrd="2" destOrd="0" parTransId="{7291E740-3E17-41B3-99D3-1D67AE37CC3F}" sibTransId="{88B75C29-8054-417D-BCE3-878A55118F6D}"/>
    <dgm:cxn modelId="{BEEF06F3-9801-4ADA-81C7-C5B0383905B9}" srcId="{F6FEADD9-F67D-41F5-BA4C-3C84956E7F46}" destId="{83B0B3FE-0CDC-4FF8-8098-CAA36B87B08D}" srcOrd="5" destOrd="0" parTransId="{EB4EE57A-793A-457E-AC0F-38BDFB0395E4}" sibTransId="{356408C2-4A34-4B7A-B176-4C854CF4319B}"/>
    <dgm:cxn modelId="{8A789A5F-BEA1-4DD7-B417-38D849D8A0AA}" type="presOf" srcId="{83B0B3FE-0CDC-4FF8-8098-CAA36B87B08D}" destId="{866A054B-408D-4923-9BF3-20A7307DF10E}"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83828A5F-36D6-4598-9943-1766E996F95C}" type="presOf" srcId="{AA046201-5C4D-445E-BF0B-5C6D2B0A1945}" destId="{C04276DC-EE64-470A-B8BC-09067B8045FA}" srcOrd="0" destOrd="0" presId="urn:microsoft.com/office/officeart/2005/8/layout/vList5"/>
    <dgm:cxn modelId="{594EEE5E-F355-405F-BC38-0BB40588DAB2}" type="presOf" srcId="{7359D2C4-6676-4AE6-9B1A-CB898A767ECC}" destId="{407D673B-FF7A-46E6-A3B0-96E86EB9836E}" srcOrd="0" destOrd="0" presId="urn:microsoft.com/office/officeart/2005/8/layout/vList5"/>
    <dgm:cxn modelId="{C15A0810-4DCB-4C6E-A050-F105AF395D51}" type="presOf" srcId="{6BE4E373-0656-4EDC-821E-BE09C952B1F6}" destId="{C7C3E6FD-D83F-4BDA-907E-B5EE041DA931}"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AAE31372-FC01-47E7-9190-9E8EA9B9B92B}" type="presOf" srcId="{1E4D3931-0DBD-4211-A24A-6AF364284B1E}" destId="{D54B1729-BC98-42C1-9C6C-D65DCBA4358F}" srcOrd="0" destOrd="0" presId="urn:microsoft.com/office/officeart/2005/8/layout/vList5"/>
    <dgm:cxn modelId="{8DBC313A-D3AE-4509-BAE6-C39B8E72EB8B}" type="presOf" srcId="{C59269D0-92A5-481C-BA64-727AFB0DD545}" destId="{B37A5355-225B-4C6F-AED7-6C620F99EECC}"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8C03C927-D594-4016-8245-248D35A9A330}" type="presOf" srcId="{F6FEADD9-F67D-41F5-BA4C-3C84956E7F46}" destId="{AAE7A1E6-6847-453D-B55B-8A82BF138C1D}" srcOrd="0" destOrd="0" presId="urn:microsoft.com/office/officeart/2005/8/layout/vList5"/>
    <dgm:cxn modelId="{E70A89C4-30FD-447E-846A-65087C2B01A6}" type="presOf" srcId="{01E2DBEE-B2F6-4743-B52A-FD3E4FDB26DA}" destId="{C3D54232-4F6C-4900-BCC6-02CAC25F2FB1}"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A06D6ED2-0052-462B-B28F-58B9662CC690}" type="presOf" srcId="{D1776C8F-2B10-4075-8DF7-7F65AB725ED5}" destId="{F5034101-5B7D-4FE7-B47A-5A48CF39606B}" srcOrd="0" destOrd="0" presId="urn:microsoft.com/office/officeart/2005/8/layout/vList5"/>
    <dgm:cxn modelId="{8B02BF47-CC82-459D-9CCB-F14902ADCCDF}" type="presParOf" srcId="{AAE7A1E6-6847-453D-B55B-8A82BF138C1D}" destId="{C4407577-18A2-46E0-8805-2838042EB67A}" srcOrd="0" destOrd="0" presId="urn:microsoft.com/office/officeart/2005/8/layout/vList5"/>
    <dgm:cxn modelId="{985D319D-143A-4419-9956-4182C6F05529}" type="presParOf" srcId="{C4407577-18A2-46E0-8805-2838042EB67A}" destId="{7E429971-BC57-430F-BB25-C0574E5E39E3}" srcOrd="0" destOrd="0" presId="urn:microsoft.com/office/officeart/2005/8/layout/vList5"/>
    <dgm:cxn modelId="{42929D59-2959-492D-B5F1-667C32C7CDBD}" type="presParOf" srcId="{C4407577-18A2-46E0-8805-2838042EB67A}" destId="{D54B1729-BC98-42C1-9C6C-D65DCBA4358F}" srcOrd="1" destOrd="0" presId="urn:microsoft.com/office/officeart/2005/8/layout/vList5"/>
    <dgm:cxn modelId="{0AB490D7-8338-42C8-85F7-86583C8E6665}" type="presParOf" srcId="{AAE7A1E6-6847-453D-B55B-8A82BF138C1D}" destId="{AB8574CC-D4F2-4555-AEE3-F4EE58B11D03}" srcOrd="1" destOrd="0" presId="urn:microsoft.com/office/officeart/2005/8/layout/vList5"/>
    <dgm:cxn modelId="{5C01BD1F-75F7-4A6D-8F24-E791CFDA9315}" type="presParOf" srcId="{AAE7A1E6-6847-453D-B55B-8A82BF138C1D}" destId="{85B8F607-FDD8-476A-ADBE-E1250824F294}" srcOrd="2" destOrd="0" presId="urn:microsoft.com/office/officeart/2005/8/layout/vList5"/>
    <dgm:cxn modelId="{92EC2B07-1608-43C7-A3E5-26BE2C358E14}" type="presParOf" srcId="{85B8F607-FDD8-476A-ADBE-E1250824F294}" destId="{C04276DC-EE64-470A-B8BC-09067B8045FA}" srcOrd="0" destOrd="0" presId="urn:microsoft.com/office/officeart/2005/8/layout/vList5"/>
    <dgm:cxn modelId="{370AFB89-825B-44A4-A0AA-FA4DED163914}" type="presParOf" srcId="{85B8F607-FDD8-476A-ADBE-E1250824F294}" destId="{B37A5355-225B-4C6F-AED7-6C620F99EECC}" srcOrd="1" destOrd="0" presId="urn:microsoft.com/office/officeart/2005/8/layout/vList5"/>
    <dgm:cxn modelId="{88DDA323-814A-47CD-B473-F00ACD0B3328}" type="presParOf" srcId="{AAE7A1E6-6847-453D-B55B-8A82BF138C1D}" destId="{5ACAA866-A8A8-4183-97B5-CEEAB1525C60}" srcOrd="3" destOrd="0" presId="urn:microsoft.com/office/officeart/2005/8/layout/vList5"/>
    <dgm:cxn modelId="{896E8AAC-BDFE-4672-846E-9D68F8A062F0}" type="presParOf" srcId="{AAE7A1E6-6847-453D-B55B-8A82BF138C1D}" destId="{477213BE-9E91-4950-8451-7F60796F47F4}" srcOrd="4" destOrd="0" presId="urn:microsoft.com/office/officeart/2005/8/layout/vList5"/>
    <dgm:cxn modelId="{8C53C059-FF05-4A2F-96C0-087476FDF2F7}" type="presParOf" srcId="{477213BE-9E91-4950-8451-7F60796F47F4}" destId="{F5034101-5B7D-4FE7-B47A-5A48CF39606B}" srcOrd="0" destOrd="0" presId="urn:microsoft.com/office/officeart/2005/8/layout/vList5"/>
    <dgm:cxn modelId="{F432318A-EB91-4E1E-834F-04B89C04AA7F}" type="presParOf" srcId="{477213BE-9E91-4950-8451-7F60796F47F4}" destId="{C7C3E6FD-D83F-4BDA-907E-B5EE041DA931}" srcOrd="1" destOrd="0" presId="urn:microsoft.com/office/officeart/2005/8/layout/vList5"/>
    <dgm:cxn modelId="{31D57D70-B913-422C-B69B-49D09C4943BD}" type="presParOf" srcId="{AAE7A1E6-6847-453D-B55B-8A82BF138C1D}" destId="{9A3D1A47-7C94-4141-A803-772790F213F5}" srcOrd="5" destOrd="0" presId="urn:microsoft.com/office/officeart/2005/8/layout/vList5"/>
    <dgm:cxn modelId="{69FA7BAD-F0A0-46A2-BEB1-9241277814B2}" type="presParOf" srcId="{AAE7A1E6-6847-453D-B55B-8A82BF138C1D}" destId="{8B716EE5-6B00-49A5-9C68-9236A96F757E}" srcOrd="6" destOrd="0" presId="urn:microsoft.com/office/officeart/2005/8/layout/vList5"/>
    <dgm:cxn modelId="{77F21239-D3F5-4980-83A9-BC132FD1987C}" type="presParOf" srcId="{8B716EE5-6B00-49A5-9C68-9236A96F757E}" destId="{AA9E8DB8-4378-4DE0-90FB-AC51BC38606A}" srcOrd="0" destOrd="0" presId="urn:microsoft.com/office/officeart/2005/8/layout/vList5"/>
    <dgm:cxn modelId="{B406484B-0FEA-4E6C-8E79-911561CE983D}" type="presParOf" srcId="{8B716EE5-6B00-49A5-9C68-9236A96F757E}" destId="{407D673B-FF7A-46E6-A3B0-96E86EB9836E}" srcOrd="1" destOrd="0" presId="urn:microsoft.com/office/officeart/2005/8/layout/vList5"/>
    <dgm:cxn modelId="{920892E9-13B1-4D13-A7B5-C4AF18B64C20}" type="presParOf" srcId="{AAE7A1E6-6847-453D-B55B-8A82BF138C1D}" destId="{58490513-435D-443E-A7C0-8FB7D5A561A9}" srcOrd="7" destOrd="0" presId="urn:microsoft.com/office/officeart/2005/8/layout/vList5"/>
    <dgm:cxn modelId="{7FCC7F72-A89E-4996-8E71-26A46C84C571}" type="presParOf" srcId="{AAE7A1E6-6847-453D-B55B-8A82BF138C1D}" destId="{009EF47F-C297-4A3D-BC5F-7074F6615414}" srcOrd="8" destOrd="0" presId="urn:microsoft.com/office/officeart/2005/8/layout/vList5"/>
    <dgm:cxn modelId="{8851122F-D4AF-496C-9E5C-8112DE153C9A}" type="presParOf" srcId="{009EF47F-C297-4A3D-BC5F-7074F6615414}" destId="{16639EB5-35EB-410A-9E3B-8EFACFC9745D}" srcOrd="0" destOrd="0" presId="urn:microsoft.com/office/officeart/2005/8/layout/vList5"/>
    <dgm:cxn modelId="{58958940-6674-452B-945F-DE379C80CF8B}" type="presParOf" srcId="{009EF47F-C297-4A3D-BC5F-7074F6615414}" destId="{C3D54232-4F6C-4900-BCC6-02CAC25F2FB1}" srcOrd="1" destOrd="0" presId="urn:microsoft.com/office/officeart/2005/8/layout/vList5"/>
    <dgm:cxn modelId="{1033FF33-45C6-437D-9630-C92F154BFBC0}" type="presParOf" srcId="{AAE7A1E6-6847-453D-B55B-8A82BF138C1D}" destId="{14860BFA-0921-4D9D-AFD8-870AB6F9F6F8}" srcOrd="9" destOrd="0" presId="urn:microsoft.com/office/officeart/2005/8/layout/vList5"/>
    <dgm:cxn modelId="{558D9E37-8CA7-48E8-9E89-3953DA4CF149}" type="presParOf" srcId="{AAE7A1E6-6847-453D-B55B-8A82BF138C1D}" destId="{955B7F3E-E474-4915-935D-88F315A6A3B6}" srcOrd="10" destOrd="0" presId="urn:microsoft.com/office/officeart/2005/8/layout/vList5"/>
    <dgm:cxn modelId="{08E95C85-B46A-48DA-80FC-C312511214F2}" type="presParOf" srcId="{955B7F3E-E474-4915-935D-88F315A6A3B6}" destId="{866A054B-408D-4923-9BF3-20A7307DF10E}" srcOrd="0" destOrd="0" presId="urn:microsoft.com/office/officeart/2005/8/layout/vList5"/>
    <dgm:cxn modelId="{FBAF916B-E0AB-46CC-BBE5-1963B6B02CD7}" type="presParOf" srcId="{955B7F3E-E474-4915-935D-88F315A6A3B6}" destId="{110796BD-3AC9-41F7-8533-628F108568F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4400" dirty="0" smtClean="0"/>
            <a:t>1</a:t>
          </a:r>
          <a:endParaRPr lang="zh-CN" sz="44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4400" dirty="0" smtClean="0"/>
            <a:t>2</a:t>
          </a:r>
          <a:endParaRPr lang="zh-CN" sz="44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smtClean="0"/>
            <a:t>硬件系统的基本组成</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4400" dirty="0" smtClean="0"/>
            <a:t>3</a:t>
          </a:r>
          <a:endParaRPr lang="zh-CN" sz="44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zh-CN" sz="3200" dirty="0" smtClean="0"/>
            <a:t>软件系统的基本组成</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计算机系统的组成</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04EDA9AC-00A5-408B-9BBF-5A8145EF2935}">
      <dgm:prSet custT="1"/>
      <dgm:spPr/>
      <dgm:t>
        <a:bodyPr/>
        <a:lstStyle/>
        <a:p>
          <a:r>
            <a:rPr lang="en-US" altLang="zh-CN" sz="4400" dirty="0" smtClean="0"/>
            <a:t>4</a:t>
          </a:r>
          <a:endParaRPr lang="zh-CN" altLang="en-US" sz="4400" dirty="0"/>
        </a:p>
      </dgm:t>
    </dgm:pt>
    <dgm:pt modelId="{610892F7-608B-4DE9-9470-1E2A1D3C8D24}" type="parTrans" cxnId="{369E100D-3A1C-48CA-9EC7-2BDA55C007AF}">
      <dgm:prSet/>
      <dgm:spPr/>
      <dgm:t>
        <a:bodyPr/>
        <a:lstStyle/>
        <a:p>
          <a:endParaRPr lang="zh-CN" altLang="en-US"/>
        </a:p>
      </dgm:t>
    </dgm:pt>
    <dgm:pt modelId="{791F1C0E-B7A5-461B-BF41-01A992844AAD}" type="sibTrans" cxnId="{369E100D-3A1C-48CA-9EC7-2BDA55C007AF}">
      <dgm:prSet/>
      <dgm:spPr/>
      <dgm:t>
        <a:bodyPr/>
        <a:lstStyle/>
        <a:p>
          <a:endParaRPr lang="zh-CN" altLang="en-US"/>
        </a:p>
      </dgm:t>
    </dgm:pt>
    <dgm:pt modelId="{C02E247A-8D9D-4D2A-AAC3-942670B2B543}">
      <dgm:prSet custT="1"/>
      <dgm:spPr/>
      <dgm:t>
        <a:bodyPr/>
        <a:lstStyle/>
        <a:p>
          <a:r>
            <a:rPr lang="zh-CN" sz="3200" dirty="0" smtClean="0"/>
            <a:t>计算机系统的层次结构</a:t>
          </a:r>
          <a:endParaRPr lang="zh-CN" alt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a:p>
      </dgm:t>
    </dgm:pt>
    <dgm:pt modelId="{67E61BB9-58D2-4262-8FD7-C64B67165B2D}" type="sibTrans" cxnId="{788427ED-36BC-46EF-992F-BCC336087D17}">
      <dgm:prSet/>
      <dgm:spPr/>
      <dgm:t>
        <a:bodyPr/>
        <a:lstStyle/>
        <a:p>
          <a:endParaRPr lang="zh-CN" altLang="en-US"/>
        </a:p>
      </dgm:t>
    </dgm:pt>
    <dgm:pt modelId="{DFBD0360-6F3F-47C8-B2AA-8F2E36642AF6}">
      <dgm:prSet custT="1"/>
      <dgm:spPr/>
      <dgm:t>
        <a:bodyPr/>
        <a:lstStyle/>
        <a:p>
          <a:r>
            <a:rPr lang="en-US" altLang="zh-CN" sz="4400" dirty="0" smtClean="0"/>
            <a:t>5</a:t>
          </a:r>
          <a:endParaRPr lang="zh-CN" altLang="en-US" sz="4400" dirty="0"/>
        </a:p>
      </dgm:t>
    </dgm:pt>
    <dgm:pt modelId="{4BB71FCA-4E99-4503-A71E-483AE5E0A3B6}" type="parTrans" cxnId="{60443E6C-274A-4BE7-B750-8DDC9F08B1E4}">
      <dgm:prSet/>
      <dgm:spPr/>
      <dgm:t>
        <a:bodyPr/>
        <a:lstStyle/>
        <a:p>
          <a:endParaRPr lang="zh-CN" altLang="en-US"/>
        </a:p>
      </dgm:t>
    </dgm:pt>
    <dgm:pt modelId="{FBC20373-BC22-4F95-BA05-A8D1AAACA90D}" type="sibTrans" cxnId="{60443E6C-274A-4BE7-B750-8DDC9F08B1E4}">
      <dgm:prSet/>
      <dgm:spPr/>
      <dgm:t>
        <a:bodyPr/>
        <a:lstStyle/>
        <a:p>
          <a:endParaRPr lang="zh-CN" altLang="en-US"/>
        </a:p>
      </dgm:t>
    </dgm:pt>
    <dgm:pt modelId="{96413B2B-C894-4114-9CCF-95C32A93E457}">
      <dgm:prSet custT="1"/>
      <dgm:spPr/>
      <dgm:t>
        <a:bodyPr/>
        <a:lstStyle/>
        <a:p>
          <a:r>
            <a:rPr lang="zh-CN" sz="3200" dirty="0" smtClean="0"/>
            <a:t>计算机的基本工作原理</a:t>
          </a:r>
          <a:endParaRPr lang="zh-CN" altLang="en-US" sz="32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59E544DD-19B7-4067-A8FE-96D46838B035}" type="parTrans" cxnId="{53C8C526-84D3-4DA7-969E-C5E788F45490}">
      <dgm:prSet/>
      <dgm:spPr/>
      <dgm:t>
        <a:bodyPr/>
        <a:lstStyle/>
        <a:p>
          <a:endParaRPr lang="zh-CN" altLang="en-US"/>
        </a:p>
      </dgm:t>
    </dgm:pt>
    <dgm:pt modelId="{5D78F754-F796-4581-90B2-613ECF6252C7}" type="sibTrans" cxnId="{53C8C526-84D3-4DA7-969E-C5E788F45490}">
      <dgm:prSet/>
      <dgm:spPr/>
      <dgm:t>
        <a:bodyPr/>
        <a:lstStyle/>
        <a:p>
          <a:endParaRPr lang="zh-CN" altLang="en-US"/>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5"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5" custScaleX="398233">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5">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5" custScaleX="382693">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5">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5" custScaleX="398231">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5"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5" custScaleX="187158" custLinFactNeighborX="6234" custLinFactNeighborY="-1680">
        <dgm:presLayoutVars>
          <dgm:bulletEnabled val="1"/>
        </dgm:presLayoutVars>
      </dgm:prSet>
      <dgm:spPr/>
      <dgm:t>
        <a:bodyPr/>
        <a:lstStyle/>
        <a:p>
          <a:endParaRPr lang="zh-CN" altLang="en-US"/>
        </a:p>
      </dgm:t>
    </dgm:pt>
    <dgm:pt modelId="{D7BB30F5-5E25-48D8-B664-31228BFAA89B}" type="pres">
      <dgm:prSet presAssocID="{791F1C0E-B7A5-461B-BF41-01A992844AAD}" presName="sp" presStyleCnt="0"/>
      <dgm:spPr/>
    </dgm:pt>
    <dgm:pt modelId="{08D6D1DC-531F-4C4C-8246-7A4548146A3F}" type="pres">
      <dgm:prSet presAssocID="{DFBD0360-6F3F-47C8-B2AA-8F2E36642AF6}" presName="linNode" presStyleCnt="0"/>
      <dgm:spPr/>
    </dgm:pt>
    <dgm:pt modelId="{441C63B1-962A-4F97-B43B-B2996D9C7D7E}" type="pres">
      <dgm:prSet presAssocID="{DFBD0360-6F3F-47C8-B2AA-8F2E36642AF6}" presName="parentText" presStyleLbl="node1" presStyleIdx="4" presStyleCnt="5">
        <dgm:presLayoutVars>
          <dgm:chMax val="1"/>
          <dgm:bulletEnabled val="1"/>
        </dgm:presLayoutVars>
      </dgm:prSet>
      <dgm:spPr/>
      <dgm:t>
        <a:bodyPr/>
        <a:lstStyle/>
        <a:p>
          <a:endParaRPr lang="zh-CN" altLang="en-US"/>
        </a:p>
      </dgm:t>
    </dgm:pt>
    <dgm:pt modelId="{A93B9E93-AA56-4C1E-8937-EB336D3F3646}" type="pres">
      <dgm:prSet presAssocID="{DFBD0360-6F3F-47C8-B2AA-8F2E36642AF6}" presName="descendantText" presStyleLbl="alignAccFollowNode1" presStyleIdx="4" presStyleCnt="5" custScaleX="383260">
        <dgm:presLayoutVars>
          <dgm:bulletEnabled val="1"/>
        </dgm:presLayoutVars>
      </dgm:prSet>
      <dgm:spPr/>
      <dgm:t>
        <a:bodyPr/>
        <a:lstStyle/>
        <a:p>
          <a:endParaRPr lang="zh-CN" altLang="en-US"/>
        </a:p>
      </dgm:t>
    </dgm:pt>
  </dgm:ptLst>
  <dgm:cxnLst>
    <dgm:cxn modelId="{788427ED-36BC-46EF-992F-BCC336087D17}" srcId="{04EDA9AC-00A5-408B-9BBF-5A8145EF2935}" destId="{C02E247A-8D9D-4D2A-AAC3-942670B2B543}" srcOrd="0" destOrd="0" parTransId="{30CC4D5E-0629-43DA-BD4B-87D881674A04}" sibTransId="{67E61BB9-58D2-4262-8FD7-C64B67165B2D}"/>
    <dgm:cxn modelId="{8AFBFBE2-BE3C-4929-A571-B73E0908E98C}" type="presOf" srcId="{96413B2B-C894-4114-9CCF-95C32A93E457}" destId="{A93B9E93-AA56-4C1E-8937-EB336D3F3646}" srcOrd="0" destOrd="0" presId="urn:microsoft.com/office/officeart/2005/8/layout/vList5"/>
    <dgm:cxn modelId="{5F75377C-A88F-47AC-9FEF-8D9E647BAFC8}" type="presOf" srcId="{C02E247A-8D9D-4D2A-AAC3-942670B2B543}" destId="{407D673B-FF7A-46E6-A3B0-96E86EB9836E}" srcOrd="0" destOrd="0" presId="urn:microsoft.com/office/officeart/2005/8/layout/vList5"/>
    <dgm:cxn modelId="{369E100D-3A1C-48CA-9EC7-2BDA55C007AF}" srcId="{F6FEADD9-F67D-41F5-BA4C-3C84956E7F46}" destId="{04EDA9AC-00A5-408B-9BBF-5A8145EF2935}" srcOrd="3" destOrd="0" parTransId="{610892F7-608B-4DE9-9470-1E2A1D3C8D24}" sibTransId="{791F1C0E-B7A5-461B-BF41-01A992844AAD}"/>
    <dgm:cxn modelId="{53C8C526-84D3-4DA7-969E-C5E788F45490}" srcId="{DFBD0360-6F3F-47C8-B2AA-8F2E36642AF6}" destId="{96413B2B-C894-4114-9CCF-95C32A93E457}" srcOrd="0" destOrd="0" parTransId="{59E544DD-19B7-4067-A8FE-96D46838B035}" sibTransId="{5D78F754-F796-4581-90B2-613ECF6252C7}"/>
    <dgm:cxn modelId="{F40F9561-0D4C-44CF-91EF-A92B1DBDE44B}" srcId="{F6FEADD9-F67D-41F5-BA4C-3C84956E7F46}" destId="{74EE5CD8-078F-4590-BF9C-A341A294A016}" srcOrd="0" destOrd="0" parTransId="{BB568D76-3363-43D3-B00C-3359A643216C}" sibTransId="{CF9FB981-E6ED-4440-AC98-4E4E2ABA2C55}"/>
    <dgm:cxn modelId="{C85D58D9-A5D8-47F6-8A03-01FB3D53A83A}" type="presOf" srcId="{1E4D3931-0DBD-4211-A24A-6AF364284B1E}" destId="{D54B1729-BC98-42C1-9C6C-D65DCBA4358F}"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5A2B82FE-2F49-4DDF-84AC-2E4C096C3C2E}" type="presOf" srcId="{74EE5CD8-078F-4590-BF9C-A341A294A016}" destId="{7E429971-BC57-430F-BB25-C0574E5E39E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16989857-0125-4E68-B83D-4EB488934EF4}" type="presOf" srcId="{F6FEADD9-F67D-41F5-BA4C-3C84956E7F46}" destId="{AAE7A1E6-6847-453D-B55B-8A82BF138C1D}" srcOrd="0" destOrd="0" presId="urn:microsoft.com/office/officeart/2005/8/layout/vList5"/>
    <dgm:cxn modelId="{40C6CD6C-8615-4BBD-BCDD-BFA71CD151D2}" type="presOf" srcId="{AA046201-5C4D-445E-BF0B-5C6D2B0A1945}" destId="{C04276DC-EE64-470A-B8BC-09067B8045FA}" srcOrd="0" destOrd="0" presId="urn:microsoft.com/office/officeart/2005/8/layout/vList5"/>
    <dgm:cxn modelId="{81135DC3-E295-4431-A25C-35C376F6C72C}" type="presOf" srcId="{C59269D0-92A5-481C-BA64-727AFB0DD545}" destId="{B37A5355-225B-4C6F-AED7-6C620F99EECC}" srcOrd="0" destOrd="0" presId="urn:microsoft.com/office/officeart/2005/8/layout/vList5"/>
    <dgm:cxn modelId="{1C98D273-09FC-4C72-8FA8-7A5DED56BC94}" type="presOf" srcId="{D1776C8F-2B10-4075-8DF7-7F65AB725ED5}" destId="{F5034101-5B7D-4FE7-B47A-5A48CF39606B}" srcOrd="0" destOrd="0" presId="urn:microsoft.com/office/officeart/2005/8/layout/vList5"/>
    <dgm:cxn modelId="{20AECDC7-F22B-433D-93BA-4DD705E24CBA}" type="presOf" srcId="{04EDA9AC-00A5-408B-9BBF-5A8145EF2935}" destId="{AA9E8DB8-4378-4DE0-90FB-AC51BC38606A}" srcOrd="0" destOrd="0" presId="urn:microsoft.com/office/officeart/2005/8/layout/vList5"/>
    <dgm:cxn modelId="{24484CFD-F253-4B04-865D-967B5A509C66}" type="presOf" srcId="{DFBD0360-6F3F-47C8-B2AA-8F2E36642AF6}" destId="{441C63B1-962A-4F97-B43B-B2996D9C7D7E}"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7077B78D-FCDC-4519-8416-DC357ACD5043}" srcId="{F6FEADD9-F67D-41F5-BA4C-3C84956E7F46}" destId="{D1776C8F-2B10-4075-8DF7-7F65AB725ED5}" srcOrd="2" destOrd="0" parTransId="{7291E740-3E17-41B3-99D3-1D67AE37CC3F}" sibTransId="{88B75C29-8054-417D-BCE3-878A55118F6D}"/>
    <dgm:cxn modelId="{89210489-E191-47D0-9E1C-424C29071A7F}" type="presOf" srcId="{6BE4E373-0656-4EDC-821E-BE09C952B1F6}" destId="{C7C3E6FD-D83F-4BDA-907E-B5EE041DA931}"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60443E6C-274A-4BE7-B750-8DDC9F08B1E4}" srcId="{F6FEADD9-F67D-41F5-BA4C-3C84956E7F46}" destId="{DFBD0360-6F3F-47C8-B2AA-8F2E36642AF6}" srcOrd="4" destOrd="0" parTransId="{4BB71FCA-4E99-4503-A71E-483AE5E0A3B6}" sibTransId="{FBC20373-BC22-4F95-BA05-A8D1AAACA90D}"/>
    <dgm:cxn modelId="{19B12841-25BF-46DE-9ECD-F9AAA18D89AA}" type="presParOf" srcId="{AAE7A1E6-6847-453D-B55B-8A82BF138C1D}" destId="{C4407577-18A2-46E0-8805-2838042EB67A}" srcOrd="0" destOrd="0" presId="urn:microsoft.com/office/officeart/2005/8/layout/vList5"/>
    <dgm:cxn modelId="{E490335A-3F18-4F08-AC8E-3959D1BB86AD}" type="presParOf" srcId="{C4407577-18A2-46E0-8805-2838042EB67A}" destId="{7E429971-BC57-430F-BB25-C0574E5E39E3}" srcOrd="0" destOrd="0" presId="urn:microsoft.com/office/officeart/2005/8/layout/vList5"/>
    <dgm:cxn modelId="{1D612853-FE3B-4DD0-A9A7-B6D1B9B03495}" type="presParOf" srcId="{C4407577-18A2-46E0-8805-2838042EB67A}" destId="{D54B1729-BC98-42C1-9C6C-D65DCBA4358F}" srcOrd="1" destOrd="0" presId="urn:microsoft.com/office/officeart/2005/8/layout/vList5"/>
    <dgm:cxn modelId="{FFF377CF-E2DE-45CC-81D7-A4C985A2C56B}" type="presParOf" srcId="{AAE7A1E6-6847-453D-B55B-8A82BF138C1D}" destId="{AB8574CC-D4F2-4555-AEE3-F4EE58B11D03}" srcOrd="1" destOrd="0" presId="urn:microsoft.com/office/officeart/2005/8/layout/vList5"/>
    <dgm:cxn modelId="{D375FE05-1373-44F4-839E-3ECE16559F91}" type="presParOf" srcId="{AAE7A1E6-6847-453D-B55B-8A82BF138C1D}" destId="{85B8F607-FDD8-476A-ADBE-E1250824F294}" srcOrd="2" destOrd="0" presId="urn:microsoft.com/office/officeart/2005/8/layout/vList5"/>
    <dgm:cxn modelId="{8C1958B9-F976-465C-88BE-73D2EECDB81E}" type="presParOf" srcId="{85B8F607-FDD8-476A-ADBE-E1250824F294}" destId="{C04276DC-EE64-470A-B8BC-09067B8045FA}" srcOrd="0" destOrd="0" presId="urn:microsoft.com/office/officeart/2005/8/layout/vList5"/>
    <dgm:cxn modelId="{2EFE8710-5A52-4652-B998-C04EBA9BA351}" type="presParOf" srcId="{85B8F607-FDD8-476A-ADBE-E1250824F294}" destId="{B37A5355-225B-4C6F-AED7-6C620F99EECC}" srcOrd="1" destOrd="0" presId="urn:microsoft.com/office/officeart/2005/8/layout/vList5"/>
    <dgm:cxn modelId="{559FADDE-D872-4FCA-846D-91EA1686F9B9}" type="presParOf" srcId="{AAE7A1E6-6847-453D-B55B-8A82BF138C1D}" destId="{5ACAA866-A8A8-4183-97B5-CEEAB1525C60}" srcOrd="3" destOrd="0" presId="urn:microsoft.com/office/officeart/2005/8/layout/vList5"/>
    <dgm:cxn modelId="{1FA6B7C0-7123-4071-8832-5C35E73463BD}" type="presParOf" srcId="{AAE7A1E6-6847-453D-B55B-8A82BF138C1D}" destId="{477213BE-9E91-4950-8451-7F60796F47F4}" srcOrd="4" destOrd="0" presId="urn:microsoft.com/office/officeart/2005/8/layout/vList5"/>
    <dgm:cxn modelId="{5C05418D-DB1E-4383-8FD0-0970C949159F}" type="presParOf" srcId="{477213BE-9E91-4950-8451-7F60796F47F4}" destId="{F5034101-5B7D-4FE7-B47A-5A48CF39606B}" srcOrd="0" destOrd="0" presId="urn:microsoft.com/office/officeart/2005/8/layout/vList5"/>
    <dgm:cxn modelId="{4BD24A71-2568-4BF3-A8B7-5B9BA37CA7F1}" type="presParOf" srcId="{477213BE-9E91-4950-8451-7F60796F47F4}" destId="{C7C3E6FD-D83F-4BDA-907E-B5EE041DA931}" srcOrd="1" destOrd="0" presId="urn:microsoft.com/office/officeart/2005/8/layout/vList5"/>
    <dgm:cxn modelId="{2C9A435E-0C7A-470B-83E9-41C1D5E945C7}" type="presParOf" srcId="{AAE7A1E6-6847-453D-B55B-8A82BF138C1D}" destId="{9A3D1A47-7C94-4141-A803-772790F213F5}" srcOrd="5" destOrd="0" presId="urn:microsoft.com/office/officeart/2005/8/layout/vList5"/>
    <dgm:cxn modelId="{D0FC2AD5-5D1B-4F98-A96C-017A57AC16DC}" type="presParOf" srcId="{AAE7A1E6-6847-453D-B55B-8A82BF138C1D}" destId="{8B716EE5-6B00-49A5-9C68-9236A96F757E}" srcOrd="6" destOrd="0" presId="urn:microsoft.com/office/officeart/2005/8/layout/vList5"/>
    <dgm:cxn modelId="{19BE2DFE-F145-4B7A-9D1C-D4DC6F6292C9}" type="presParOf" srcId="{8B716EE5-6B00-49A5-9C68-9236A96F757E}" destId="{AA9E8DB8-4378-4DE0-90FB-AC51BC38606A}" srcOrd="0" destOrd="0" presId="urn:microsoft.com/office/officeart/2005/8/layout/vList5"/>
    <dgm:cxn modelId="{B4B19FE9-0B9E-47F8-B83B-3258DEEA0011}" type="presParOf" srcId="{8B716EE5-6B00-49A5-9C68-9236A96F757E}" destId="{407D673B-FF7A-46E6-A3B0-96E86EB9836E}" srcOrd="1" destOrd="0" presId="urn:microsoft.com/office/officeart/2005/8/layout/vList5"/>
    <dgm:cxn modelId="{D3254A3B-52BD-4E23-9F18-B5DD04020F5E}" type="presParOf" srcId="{AAE7A1E6-6847-453D-B55B-8A82BF138C1D}" destId="{D7BB30F5-5E25-48D8-B664-31228BFAA89B}" srcOrd="7" destOrd="0" presId="urn:microsoft.com/office/officeart/2005/8/layout/vList5"/>
    <dgm:cxn modelId="{18F8D11E-7CB2-4E5D-8825-D97EBAA1332C}" type="presParOf" srcId="{AAE7A1E6-6847-453D-B55B-8A82BF138C1D}" destId="{08D6D1DC-531F-4C4C-8246-7A4548146A3F}" srcOrd="8" destOrd="0" presId="urn:microsoft.com/office/officeart/2005/8/layout/vList5"/>
    <dgm:cxn modelId="{B47E51DD-DBE5-4F98-A8A1-2CF7C631C0F9}" type="presParOf" srcId="{08D6D1DC-531F-4C4C-8246-7A4548146A3F}" destId="{441C63B1-962A-4F97-B43B-B2996D9C7D7E}" srcOrd="0" destOrd="0" presId="urn:microsoft.com/office/officeart/2005/8/layout/vList5"/>
    <dgm:cxn modelId="{6E764FEA-1775-42FB-8858-7F884F94364A}" type="presParOf" srcId="{08D6D1DC-531F-4C4C-8246-7A4548146A3F}" destId="{A93B9E93-AA56-4C1E-8937-EB336D3F364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zh-CN"/>
        </a:p>
      </dgm:t>
    </dgm:pt>
    <dgm:pt modelId="{74EE5CD8-078F-4590-BF9C-A341A294A016}">
      <dgm:prSet phldrT="[Text]" custT="1"/>
      <dgm:spPr/>
      <dgm:t>
        <a:bodyPr/>
        <a:lstStyle/>
        <a:p>
          <a:r>
            <a:rPr lang="zh-CN" sz="3200" dirty="0" smtClean="0"/>
            <a:t>1</a:t>
          </a:r>
          <a:endParaRPr lang="zh-CN" sz="3200" dirty="0"/>
        </a:p>
      </dgm:t>
    </dgm:pt>
    <dgm:pt modelId="{BB568D76-3363-43D3-B00C-3359A643216C}" type="parTrans" cxnId="{F40F9561-0D4C-44CF-91EF-A92B1DBDE44B}">
      <dgm:prSet/>
      <dgm:spPr/>
      <dgm:t>
        <a:bodyPr/>
        <a:lstStyle/>
        <a:p>
          <a:endParaRPr lang="zh-CN" sz="3200"/>
        </a:p>
      </dgm:t>
    </dgm:pt>
    <dgm:pt modelId="{CF9FB981-E6ED-4440-AC98-4E4E2ABA2C55}" type="sibTrans" cxnId="{F40F9561-0D4C-44CF-91EF-A92B1DBDE44B}">
      <dgm:prSet/>
      <dgm:spPr/>
      <dgm:t>
        <a:bodyPr/>
        <a:lstStyle/>
        <a:p>
          <a:endParaRPr lang="zh-CN" sz="3200"/>
        </a:p>
      </dgm:t>
    </dgm:pt>
    <dgm:pt modelId="{AA046201-5C4D-445E-BF0B-5C6D2B0A1945}">
      <dgm:prSet phldrT="[Text]" custT="1"/>
      <dgm:spPr/>
      <dgm:t>
        <a:bodyPr/>
        <a:lstStyle/>
        <a:p>
          <a:r>
            <a:rPr lang="zh-CN" sz="3200" dirty="0" smtClean="0"/>
            <a:t>2</a:t>
          </a:r>
          <a:endParaRPr lang="zh-CN" sz="3200" dirty="0"/>
        </a:p>
      </dgm:t>
    </dgm:pt>
    <dgm:pt modelId="{FE92FC33-5E0F-4302-9E80-A69E8ACDDE56}" type="parTrans" cxnId="{B8AF1086-D7BE-446F-9133-738B599E9A7D}">
      <dgm:prSet/>
      <dgm:spPr/>
      <dgm:t>
        <a:bodyPr/>
        <a:lstStyle/>
        <a:p>
          <a:endParaRPr lang="zh-CN" sz="3200"/>
        </a:p>
      </dgm:t>
    </dgm:pt>
    <dgm:pt modelId="{40767EFF-7D52-4469-ACEE-7D28E67337E2}" type="sibTrans" cxnId="{B8AF1086-D7BE-446F-9133-738B599E9A7D}">
      <dgm:prSet/>
      <dgm:spPr/>
      <dgm:t>
        <a:bodyPr/>
        <a:lstStyle/>
        <a:p>
          <a:endParaRPr lang="zh-CN" sz="3200"/>
        </a:p>
      </dgm:t>
    </dgm:pt>
    <dgm:pt modelId="{C59269D0-92A5-481C-BA64-727AFB0DD545}">
      <dgm:prSet phldrT="[Text]" custT="1"/>
      <dgm:spPr/>
      <dgm:t>
        <a:bodyPr/>
        <a:lstStyle/>
        <a:p>
          <a:r>
            <a:rPr lang="zh-CN" sz="3200" smtClean="0"/>
            <a:t>主板</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12CC84D-092F-422A-AA24-A4619DBBB7BE}" type="parTrans" cxnId="{9071FB3B-D26B-4384-BD1A-80C12C62D02C}">
      <dgm:prSet/>
      <dgm:spPr/>
      <dgm:t>
        <a:bodyPr/>
        <a:lstStyle/>
        <a:p>
          <a:endParaRPr lang="zh-CN" sz="3200"/>
        </a:p>
      </dgm:t>
    </dgm:pt>
    <dgm:pt modelId="{266DE8E8-1339-41C4-B9A7-6148496C7FA9}" type="sibTrans" cxnId="{9071FB3B-D26B-4384-BD1A-80C12C62D02C}">
      <dgm:prSet/>
      <dgm:spPr/>
      <dgm:t>
        <a:bodyPr/>
        <a:lstStyle/>
        <a:p>
          <a:endParaRPr lang="zh-CN" sz="3200"/>
        </a:p>
      </dgm:t>
    </dgm:pt>
    <dgm:pt modelId="{D1776C8F-2B10-4075-8DF7-7F65AB725ED5}">
      <dgm:prSet phldrT="[Text]" custT="1"/>
      <dgm:spPr/>
      <dgm:t>
        <a:bodyPr/>
        <a:lstStyle/>
        <a:p>
          <a:r>
            <a:rPr lang="zh-CN" sz="3200" dirty="0" smtClean="0"/>
            <a:t>3</a:t>
          </a:r>
          <a:endParaRPr lang="zh-CN" sz="3200" dirty="0"/>
        </a:p>
      </dgm:t>
    </dgm:pt>
    <dgm:pt modelId="{7291E740-3E17-41B3-99D3-1D67AE37CC3F}" type="parTrans" cxnId="{7077B78D-FCDC-4519-8416-DC357ACD5043}">
      <dgm:prSet/>
      <dgm:spPr/>
      <dgm:t>
        <a:bodyPr/>
        <a:lstStyle/>
        <a:p>
          <a:endParaRPr lang="zh-CN" sz="3200"/>
        </a:p>
      </dgm:t>
    </dgm:pt>
    <dgm:pt modelId="{88B75C29-8054-417D-BCE3-878A55118F6D}" type="sibTrans" cxnId="{7077B78D-FCDC-4519-8416-DC357ACD5043}">
      <dgm:prSet/>
      <dgm:spPr/>
      <dgm:t>
        <a:bodyPr/>
        <a:lstStyle/>
        <a:p>
          <a:endParaRPr lang="zh-CN" sz="3200"/>
        </a:p>
      </dgm:t>
    </dgm:pt>
    <dgm:pt modelId="{6BE4E373-0656-4EDC-821E-BE09C952B1F6}">
      <dgm:prSet phldrT="[Text]" custT="1"/>
      <dgm:spPr/>
      <dgm:t>
        <a:bodyPr/>
        <a:lstStyle/>
        <a:p>
          <a:r>
            <a:rPr lang="en-US" sz="3200" smtClean="0"/>
            <a:t>CPU</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34218063-BF94-4304-99BD-B3F7BA4D3C8F}" type="parTrans" cxnId="{119690D4-400B-468B-8BA0-5C9C9E2AFEAF}">
      <dgm:prSet/>
      <dgm:spPr/>
      <dgm:t>
        <a:bodyPr/>
        <a:lstStyle/>
        <a:p>
          <a:endParaRPr lang="zh-CN" sz="3200"/>
        </a:p>
      </dgm:t>
    </dgm:pt>
    <dgm:pt modelId="{E17B9BF1-2948-497F-8EC7-3BF734D839DB}" type="sibTrans" cxnId="{119690D4-400B-468B-8BA0-5C9C9E2AFEAF}">
      <dgm:prSet/>
      <dgm:spPr/>
      <dgm:t>
        <a:bodyPr/>
        <a:lstStyle/>
        <a:p>
          <a:endParaRPr lang="zh-CN" sz="3200"/>
        </a:p>
      </dgm:t>
    </dgm:pt>
    <dgm:pt modelId="{1E4D3931-0DBD-4211-A24A-6AF364284B1E}">
      <dgm:prSet phldrT="[Text]" custT="1"/>
      <dgm:spPr/>
      <dgm:t>
        <a:bodyPr/>
        <a:lstStyle/>
        <a:p>
          <a:pPr marL="280988" indent="-280988"/>
          <a:r>
            <a:rPr lang="zh-CN" sz="3200" dirty="0" smtClean="0"/>
            <a:t>微型计算机系统的主要性能指标</a:t>
          </a:r>
          <a:endParaRPr lang="zh-CN"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ADAA3D9-7C63-4729-85B0-64C8AF644EEF}" type="sibTrans" cxnId="{63E4D827-0083-4625-9FD6-043D8D32091E}">
      <dgm:prSet/>
      <dgm:spPr/>
      <dgm:t>
        <a:bodyPr/>
        <a:lstStyle/>
        <a:p>
          <a:endParaRPr lang="zh-CN" sz="3200"/>
        </a:p>
      </dgm:t>
    </dgm:pt>
    <dgm:pt modelId="{FC93695B-FD0E-4353-B1FD-4328F4386DEC}" type="parTrans" cxnId="{63E4D827-0083-4625-9FD6-043D8D32091E}">
      <dgm:prSet/>
      <dgm:spPr/>
      <dgm:t>
        <a:bodyPr/>
        <a:lstStyle/>
        <a:p>
          <a:endParaRPr lang="zh-CN" sz="3200"/>
        </a:p>
      </dgm:t>
    </dgm:pt>
    <dgm:pt modelId="{C02E247A-8D9D-4D2A-AAC3-942670B2B543}">
      <dgm:prSet custT="1"/>
      <dgm:spPr/>
      <dgm:t>
        <a:bodyPr/>
        <a:lstStyle/>
        <a:p>
          <a:r>
            <a:rPr lang="zh-CN" sz="3200" dirty="0" smtClean="0"/>
            <a:t>内存条</a:t>
          </a:r>
          <a:endParaRPr lang="zh-CN" altLang="en-US" sz="32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30CC4D5E-0629-43DA-BD4B-87D881674A04}" type="parTrans" cxnId="{788427ED-36BC-46EF-992F-BCC336087D17}">
      <dgm:prSet/>
      <dgm:spPr/>
      <dgm:t>
        <a:bodyPr/>
        <a:lstStyle/>
        <a:p>
          <a:endParaRPr lang="zh-CN" altLang="en-US" sz="3200"/>
        </a:p>
      </dgm:t>
    </dgm:pt>
    <dgm:pt modelId="{67E61BB9-58D2-4262-8FD7-C64B67165B2D}" type="sibTrans" cxnId="{788427ED-36BC-46EF-992F-BCC336087D17}">
      <dgm:prSet/>
      <dgm:spPr/>
      <dgm:t>
        <a:bodyPr/>
        <a:lstStyle/>
        <a:p>
          <a:endParaRPr lang="zh-CN" altLang="en-US" sz="3200"/>
        </a:p>
      </dgm:t>
    </dgm:pt>
    <dgm:pt modelId="{8499D6DC-DBB6-4FFA-B475-9C005726D964}">
      <dgm:prSet custT="1"/>
      <dgm:spPr/>
      <dgm:t>
        <a:bodyPr/>
        <a:lstStyle/>
        <a:p>
          <a:r>
            <a:rPr lang="en-US" altLang="zh-CN" sz="3200" dirty="0" smtClean="0"/>
            <a:t>5</a:t>
          </a:r>
          <a:endParaRPr lang="zh-CN" altLang="en-US" sz="3200" dirty="0"/>
        </a:p>
      </dgm:t>
    </dgm:pt>
    <dgm:pt modelId="{AA621D65-209B-4CE6-999D-1317DC0A2E49}" type="parTrans" cxnId="{C9D247B7-1366-4762-B686-BC20E5EB0C54}">
      <dgm:prSet/>
      <dgm:spPr/>
      <dgm:t>
        <a:bodyPr/>
        <a:lstStyle/>
        <a:p>
          <a:endParaRPr lang="zh-CN" altLang="en-US" sz="3200"/>
        </a:p>
      </dgm:t>
    </dgm:pt>
    <dgm:pt modelId="{0E2F84AC-AE20-4827-B21D-57F0C05CB783}" type="sibTrans" cxnId="{C9D247B7-1366-4762-B686-BC20E5EB0C54}">
      <dgm:prSet/>
      <dgm:spPr/>
      <dgm:t>
        <a:bodyPr/>
        <a:lstStyle/>
        <a:p>
          <a:endParaRPr lang="zh-CN" altLang="en-US" sz="3200"/>
        </a:p>
      </dgm:t>
    </dgm:pt>
    <dgm:pt modelId="{AA6BFBCA-07F8-44EC-B860-06756315CD7F}">
      <dgm:prSet custT="1"/>
      <dgm:spPr/>
      <dgm:t>
        <a:bodyPr/>
        <a:lstStyle/>
        <a:p>
          <a:r>
            <a:rPr lang="zh-CN" sz="3200" smtClean="0"/>
            <a:t>外存储器</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55F513-1A1F-44F2-B07D-359173242D70}" type="parTrans" cxnId="{46D89F4E-5F4D-4A1F-AD0A-9CE92F7DFBB6}">
      <dgm:prSet/>
      <dgm:spPr/>
      <dgm:t>
        <a:bodyPr/>
        <a:lstStyle/>
        <a:p>
          <a:endParaRPr lang="zh-CN" altLang="en-US" sz="3200"/>
        </a:p>
      </dgm:t>
    </dgm:pt>
    <dgm:pt modelId="{DD8BC8E7-A8DD-437F-BD0D-D1E6565E5C2A}" type="sibTrans" cxnId="{46D89F4E-5F4D-4A1F-AD0A-9CE92F7DFBB6}">
      <dgm:prSet/>
      <dgm:spPr/>
      <dgm:t>
        <a:bodyPr/>
        <a:lstStyle/>
        <a:p>
          <a:endParaRPr lang="zh-CN" altLang="en-US" sz="3200"/>
        </a:p>
      </dgm:t>
    </dgm:pt>
    <dgm:pt modelId="{3490FC2F-6F82-4EB0-8A15-693950065988}">
      <dgm:prSet custT="1"/>
      <dgm:spPr/>
      <dgm:t>
        <a:bodyPr/>
        <a:lstStyle/>
        <a:p>
          <a:r>
            <a:rPr lang="en-US" altLang="zh-CN" sz="3200" dirty="0" smtClean="0"/>
            <a:t>6</a:t>
          </a:r>
          <a:endParaRPr lang="zh-CN" altLang="en-US" sz="3200" dirty="0"/>
        </a:p>
      </dgm:t>
    </dgm:pt>
    <dgm:pt modelId="{B890F6FE-46A7-4C38-9D2B-0549E76A511C}" type="parTrans" cxnId="{7A18F41C-F080-4387-B37A-FA7B0F393016}">
      <dgm:prSet/>
      <dgm:spPr/>
      <dgm:t>
        <a:bodyPr/>
        <a:lstStyle/>
        <a:p>
          <a:endParaRPr lang="zh-CN" altLang="en-US" sz="3200"/>
        </a:p>
      </dgm:t>
    </dgm:pt>
    <dgm:pt modelId="{72AE124B-FB31-4C40-BD07-A7D8ECF6B689}" type="sibTrans" cxnId="{7A18F41C-F080-4387-B37A-FA7B0F393016}">
      <dgm:prSet/>
      <dgm:spPr/>
      <dgm:t>
        <a:bodyPr/>
        <a:lstStyle/>
        <a:p>
          <a:endParaRPr lang="zh-CN" altLang="en-US" sz="3200"/>
        </a:p>
      </dgm:t>
    </dgm:pt>
    <dgm:pt modelId="{5E29F6ED-AB5A-4CEC-88D1-0AC7AEEE7066}">
      <dgm:prSet custT="1"/>
      <dgm:spPr/>
      <dgm:t>
        <a:bodyPr/>
        <a:lstStyle/>
        <a:p>
          <a:r>
            <a:rPr lang="zh-CN" sz="3200" dirty="0" smtClean="0"/>
            <a:t>输入设备</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E2F7A99-DEE1-42D3-924A-879447E77442}" type="parTrans" cxnId="{9D47EB9C-3772-46E4-82D1-711F1572B21B}">
      <dgm:prSet/>
      <dgm:spPr/>
      <dgm:t>
        <a:bodyPr/>
        <a:lstStyle/>
        <a:p>
          <a:endParaRPr lang="zh-CN" altLang="en-US" sz="3200"/>
        </a:p>
      </dgm:t>
    </dgm:pt>
    <dgm:pt modelId="{D57C6321-69C8-469C-AE28-134EC484DA92}" type="sibTrans" cxnId="{9D47EB9C-3772-46E4-82D1-711F1572B21B}">
      <dgm:prSet/>
      <dgm:spPr/>
      <dgm:t>
        <a:bodyPr/>
        <a:lstStyle/>
        <a:p>
          <a:endParaRPr lang="zh-CN" altLang="en-US" sz="3200"/>
        </a:p>
      </dgm:t>
    </dgm:pt>
    <dgm:pt modelId="{8A5DF729-19BE-49F5-9505-42F6E1BE77F2}">
      <dgm:prSet custT="1"/>
      <dgm:spPr/>
      <dgm:t>
        <a:bodyPr/>
        <a:lstStyle/>
        <a:p>
          <a:r>
            <a:rPr lang="en-US" altLang="zh-CN" sz="3200" dirty="0" smtClean="0"/>
            <a:t>7</a:t>
          </a:r>
          <a:endParaRPr lang="zh-CN" altLang="en-US" sz="3200" dirty="0"/>
        </a:p>
      </dgm:t>
    </dgm:pt>
    <dgm:pt modelId="{C96BBDD7-25F3-4EFB-B126-7556061A71FD}" type="parTrans" cxnId="{1176056A-02DD-4375-B97D-38598D1D89BF}">
      <dgm:prSet/>
      <dgm:spPr/>
      <dgm:t>
        <a:bodyPr/>
        <a:lstStyle/>
        <a:p>
          <a:endParaRPr lang="zh-CN" altLang="en-US" sz="3200"/>
        </a:p>
      </dgm:t>
    </dgm:pt>
    <dgm:pt modelId="{3FEA4943-5BFA-43FC-B901-C36FD85869C7}" type="sibTrans" cxnId="{1176056A-02DD-4375-B97D-38598D1D89BF}">
      <dgm:prSet/>
      <dgm:spPr/>
      <dgm:t>
        <a:bodyPr/>
        <a:lstStyle/>
        <a:p>
          <a:endParaRPr lang="zh-CN" altLang="en-US" sz="3200"/>
        </a:p>
      </dgm:t>
    </dgm:pt>
    <dgm:pt modelId="{3514FE50-77C1-4464-A88E-A892E3872A31}">
      <dgm:prSet custT="1"/>
      <dgm:spPr/>
      <dgm:t>
        <a:bodyPr/>
        <a:lstStyle/>
        <a:p>
          <a:r>
            <a:rPr lang="zh-CN" sz="3200" dirty="0" smtClean="0"/>
            <a:t>输出设备</a:t>
          </a:r>
          <a:endParaRPr lang="zh-CN" altLang="en-US" sz="3200" dirty="0">
            <a:effectLst>
              <a:outerShdw blurRad="38100" dist="38100" dir="2700000" algn="tl">
                <a:srgbClr val="000000">
                  <a:alpha val="43137"/>
                </a:srgbClr>
              </a:outerShdw>
            </a:effectLst>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0A5C29D5-2901-4DB2-BDC4-28FBA266EB1D}" type="parTrans" cxnId="{183D71C6-26C8-40FD-B7BF-E501EDF026EF}">
      <dgm:prSet/>
      <dgm:spPr/>
      <dgm:t>
        <a:bodyPr/>
        <a:lstStyle/>
        <a:p>
          <a:endParaRPr lang="zh-CN" altLang="en-US" sz="3200"/>
        </a:p>
      </dgm:t>
    </dgm:pt>
    <dgm:pt modelId="{CB1C112E-EEF1-4F0F-A4D1-4F05DBA4B58C}" type="sibTrans" cxnId="{183D71C6-26C8-40FD-B7BF-E501EDF026EF}">
      <dgm:prSet/>
      <dgm:spPr/>
      <dgm:t>
        <a:bodyPr/>
        <a:lstStyle/>
        <a:p>
          <a:endParaRPr lang="zh-CN" altLang="en-US" sz="3200"/>
        </a:p>
      </dgm:t>
    </dgm:pt>
    <dgm:pt modelId="{04EDA9AC-00A5-408B-9BBF-5A8145EF2935}">
      <dgm:prSet custT="1"/>
      <dgm:spPr/>
      <dgm:t>
        <a:bodyPr/>
        <a:lstStyle/>
        <a:p>
          <a:r>
            <a:rPr lang="en-US" altLang="zh-CN" sz="3200" dirty="0" smtClean="0"/>
            <a:t>4</a:t>
          </a:r>
          <a:endParaRPr lang="zh-CN" altLang="en-US" sz="3200" dirty="0"/>
        </a:p>
      </dgm:t>
    </dgm:pt>
    <dgm:pt modelId="{791F1C0E-B7A5-461B-BF41-01A992844AAD}" type="sibTrans" cxnId="{369E100D-3A1C-48CA-9EC7-2BDA55C007AF}">
      <dgm:prSet/>
      <dgm:spPr/>
      <dgm:t>
        <a:bodyPr/>
        <a:lstStyle/>
        <a:p>
          <a:endParaRPr lang="zh-CN" altLang="en-US" sz="3200"/>
        </a:p>
      </dgm:t>
    </dgm:pt>
    <dgm:pt modelId="{610892F7-608B-4DE9-9470-1E2A1D3C8D24}" type="parTrans" cxnId="{369E100D-3A1C-48CA-9EC7-2BDA55C007AF}">
      <dgm:prSet/>
      <dgm:spPr/>
      <dgm:t>
        <a:bodyPr/>
        <a:lstStyle/>
        <a:p>
          <a:endParaRPr lang="zh-CN" altLang="en-US"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zh-CN"/>
        </a:p>
      </dgm:t>
    </dgm:pt>
    <dgm:pt modelId="{C4407577-18A2-46E0-8805-2838042EB67A}" type="pres">
      <dgm:prSet presAssocID="{74EE5CD8-078F-4590-BF9C-A341A294A016}" presName="linNode" presStyleCnt="0"/>
      <dgm:spPr/>
      <dgm:t>
        <a:bodyPr/>
        <a:lstStyle/>
        <a:p>
          <a:endParaRPr lang="zh-CN"/>
        </a:p>
      </dgm:t>
    </dgm:pt>
    <dgm:pt modelId="{7E429971-BC57-430F-BB25-C0574E5E39E3}" type="pres">
      <dgm:prSet presAssocID="{74EE5CD8-078F-4590-BF9C-A341A294A016}" presName="parentText" presStyleLbl="node1" presStyleIdx="0" presStyleCnt="7" custLinFactNeighborY="-15667">
        <dgm:presLayoutVars>
          <dgm:chMax val="1"/>
          <dgm:bulletEnabled val="1"/>
        </dgm:presLayoutVars>
      </dgm:prSet>
      <dgm:spPr>
        <a:prstGeom prst="roundRect">
          <a:avLst/>
        </a:prstGeom>
      </dgm:spPr>
      <dgm:t>
        <a:bodyPr/>
        <a:lstStyle/>
        <a:p>
          <a:endParaRPr lang="zh-CN"/>
        </a:p>
      </dgm:t>
    </dgm:pt>
    <dgm:pt modelId="{D54B1729-BC98-42C1-9C6C-D65DCBA4358F}" type="pres">
      <dgm:prSet presAssocID="{74EE5CD8-078F-4590-BF9C-A341A294A016}" presName="descendantText" presStyleLbl="alignAccFollowNode1" presStyleIdx="0" presStyleCnt="7" custScaleX="528687">
        <dgm:presLayoutVars>
          <dgm:bulletEnabled val="1"/>
        </dgm:presLayoutVars>
      </dgm:prSet>
      <dgm:spPr>
        <a:prstGeom prst="rect">
          <a:avLst/>
        </a:prstGeom>
      </dgm:spPr>
      <dgm:t>
        <a:bodyPr/>
        <a:lstStyle/>
        <a:p>
          <a:endParaRPr lang="zh-CN"/>
        </a:p>
      </dgm:t>
    </dgm:pt>
    <dgm:pt modelId="{AB8574CC-D4F2-4555-AEE3-F4EE58B11D03}" type="pres">
      <dgm:prSet presAssocID="{CF9FB981-E6ED-4440-AC98-4E4E2ABA2C55}" presName="sp" presStyleCnt="0"/>
      <dgm:spPr/>
      <dgm:t>
        <a:bodyPr/>
        <a:lstStyle/>
        <a:p>
          <a:endParaRPr lang="zh-CN"/>
        </a:p>
      </dgm:t>
    </dgm:pt>
    <dgm:pt modelId="{85B8F607-FDD8-476A-ADBE-E1250824F294}" type="pres">
      <dgm:prSet presAssocID="{AA046201-5C4D-445E-BF0B-5C6D2B0A1945}" presName="linNode" presStyleCnt="0"/>
      <dgm:spPr/>
      <dgm:t>
        <a:bodyPr/>
        <a:lstStyle/>
        <a:p>
          <a:endParaRPr lang="zh-CN"/>
        </a:p>
      </dgm:t>
    </dgm:pt>
    <dgm:pt modelId="{C04276DC-EE64-470A-B8BC-09067B8045FA}" type="pres">
      <dgm:prSet presAssocID="{AA046201-5C4D-445E-BF0B-5C6D2B0A1945}" presName="parentText" presStyleLbl="node1" presStyleIdx="1" presStyleCnt="7">
        <dgm:presLayoutVars>
          <dgm:chMax val="1"/>
          <dgm:bulletEnabled val="1"/>
        </dgm:presLayoutVars>
      </dgm:prSet>
      <dgm:spPr>
        <a:prstGeom prst="roundRect">
          <a:avLst/>
        </a:prstGeom>
      </dgm:spPr>
      <dgm:t>
        <a:bodyPr/>
        <a:lstStyle/>
        <a:p>
          <a:endParaRPr lang="zh-CN"/>
        </a:p>
      </dgm:t>
    </dgm:pt>
    <dgm:pt modelId="{B37A5355-225B-4C6F-AED7-6C620F99EECC}" type="pres">
      <dgm:prSet presAssocID="{AA046201-5C4D-445E-BF0B-5C6D2B0A1945}" presName="descendantText" presStyleLbl="alignAccFollowNode1" presStyleIdx="1" presStyleCnt="7" custScaleX="528687">
        <dgm:presLayoutVars>
          <dgm:bulletEnabled val="1"/>
        </dgm:presLayoutVars>
      </dgm:prSet>
      <dgm:spPr>
        <a:prstGeom prst="rect">
          <a:avLst/>
        </a:prstGeom>
      </dgm:spPr>
      <dgm:t>
        <a:bodyPr/>
        <a:lstStyle/>
        <a:p>
          <a:endParaRPr lang="zh-CN"/>
        </a:p>
      </dgm:t>
    </dgm:pt>
    <dgm:pt modelId="{5ACAA866-A8A8-4183-97B5-CEEAB1525C60}" type="pres">
      <dgm:prSet presAssocID="{40767EFF-7D52-4469-ACEE-7D28E67337E2}" presName="sp" presStyleCnt="0"/>
      <dgm:spPr/>
      <dgm:t>
        <a:bodyPr/>
        <a:lstStyle/>
        <a:p>
          <a:endParaRPr lang="zh-CN"/>
        </a:p>
      </dgm:t>
    </dgm:pt>
    <dgm:pt modelId="{477213BE-9E91-4950-8451-7F60796F47F4}" type="pres">
      <dgm:prSet presAssocID="{D1776C8F-2B10-4075-8DF7-7F65AB725ED5}" presName="linNode" presStyleCnt="0"/>
      <dgm:spPr/>
      <dgm:t>
        <a:bodyPr/>
        <a:lstStyle/>
        <a:p>
          <a:endParaRPr lang="zh-CN"/>
        </a:p>
      </dgm:t>
    </dgm:pt>
    <dgm:pt modelId="{F5034101-5B7D-4FE7-B47A-5A48CF39606B}" type="pres">
      <dgm:prSet presAssocID="{D1776C8F-2B10-4075-8DF7-7F65AB725ED5}" presName="parentText" presStyleLbl="node1" presStyleIdx="2" presStyleCnt="7">
        <dgm:presLayoutVars>
          <dgm:chMax val="1"/>
          <dgm:bulletEnabled val="1"/>
        </dgm:presLayoutVars>
      </dgm:prSet>
      <dgm:spPr>
        <a:prstGeom prst="roundRect">
          <a:avLst/>
        </a:prstGeom>
      </dgm:spPr>
      <dgm:t>
        <a:bodyPr/>
        <a:lstStyle/>
        <a:p>
          <a:endParaRPr lang="zh-CN"/>
        </a:p>
      </dgm:t>
    </dgm:pt>
    <dgm:pt modelId="{C7C3E6FD-D83F-4BDA-907E-B5EE041DA931}" type="pres">
      <dgm:prSet presAssocID="{D1776C8F-2B10-4075-8DF7-7F65AB725ED5}" presName="descendantText" presStyleLbl="alignAccFollowNode1" presStyleIdx="2" presStyleCnt="7" custScaleX="528687">
        <dgm:presLayoutVars>
          <dgm:bulletEnabled val="1"/>
        </dgm:presLayoutVars>
      </dgm:prSet>
      <dgm:spPr>
        <a:prstGeom prst="rect">
          <a:avLst/>
        </a:prstGeom>
      </dgm:spPr>
      <dgm:t>
        <a:bodyPr/>
        <a:lstStyle/>
        <a:p>
          <a:endParaRPr lang="zh-CN"/>
        </a:p>
      </dgm:t>
    </dgm:pt>
    <dgm:pt modelId="{9A3D1A47-7C94-4141-A803-772790F213F5}" type="pres">
      <dgm:prSet presAssocID="{88B75C29-8054-417D-BCE3-878A55118F6D}" presName="sp" presStyleCnt="0"/>
      <dgm:spPr/>
      <dgm:t>
        <a:bodyPr/>
        <a:lstStyle/>
        <a:p>
          <a:endParaRPr lang="zh-CN" altLang="en-US"/>
        </a:p>
      </dgm:t>
    </dgm:pt>
    <dgm:pt modelId="{8B716EE5-6B00-49A5-9C68-9236A96F757E}" type="pres">
      <dgm:prSet presAssocID="{04EDA9AC-00A5-408B-9BBF-5A8145EF2935}" presName="linNode" presStyleCnt="0"/>
      <dgm:spPr/>
      <dgm:t>
        <a:bodyPr/>
        <a:lstStyle/>
        <a:p>
          <a:endParaRPr lang="zh-CN" altLang="en-US"/>
        </a:p>
      </dgm:t>
    </dgm:pt>
    <dgm:pt modelId="{AA9E8DB8-4378-4DE0-90FB-AC51BC38606A}" type="pres">
      <dgm:prSet presAssocID="{04EDA9AC-00A5-408B-9BBF-5A8145EF2935}" presName="parentText" presStyleLbl="node1" presStyleIdx="3" presStyleCnt="7" custScaleX="49541">
        <dgm:presLayoutVars>
          <dgm:chMax val="1"/>
          <dgm:bulletEnabled val="1"/>
        </dgm:presLayoutVars>
      </dgm:prSet>
      <dgm:spPr/>
      <dgm:t>
        <a:bodyPr/>
        <a:lstStyle/>
        <a:p>
          <a:endParaRPr lang="zh-CN" altLang="en-US"/>
        </a:p>
      </dgm:t>
    </dgm:pt>
    <dgm:pt modelId="{407D673B-FF7A-46E6-A3B0-96E86EB9836E}" type="pres">
      <dgm:prSet presAssocID="{04EDA9AC-00A5-408B-9BBF-5A8145EF2935}" presName="descendantText" presStyleLbl="alignAccFollowNode1" presStyleIdx="3" presStyleCnt="7" custScaleX="265127" custLinFactNeighborX="6234" custLinFactNeighborY="-1680">
        <dgm:presLayoutVars>
          <dgm:bulletEnabled val="1"/>
        </dgm:presLayoutVars>
      </dgm:prSet>
      <dgm:spPr/>
      <dgm:t>
        <a:bodyPr/>
        <a:lstStyle/>
        <a:p>
          <a:endParaRPr lang="zh-CN" altLang="en-US"/>
        </a:p>
      </dgm:t>
    </dgm:pt>
    <dgm:pt modelId="{8E38E736-CDB7-4B7F-9C7E-43DD34CF230E}" type="pres">
      <dgm:prSet presAssocID="{791F1C0E-B7A5-461B-BF41-01A992844AAD}" presName="sp" presStyleCnt="0"/>
      <dgm:spPr/>
      <dgm:t>
        <a:bodyPr/>
        <a:lstStyle/>
        <a:p>
          <a:endParaRPr lang="zh-CN" altLang="en-US"/>
        </a:p>
      </dgm:t>
    </dgm:pt>
    <dgm:pt modelId="{760B03CC-B8A5-46FC-9158-944B611C3A4F}" type="pres">
      <dgm:prSet presAssocID="{8499D6DC-DBB6-4FFA-B475-9C005726D964}" presName="linNode" presStyleCnt="0"/>
      <dgm:spPr/>
      <dgm:t>
        <a:bodyPr/>
        <a:lstStyle/>
        <a:p>
          <a:endParaRPr lang="zh-CN" altLang="en-US"/>
        </a:p>
      </dgm:t>
    </dgm:pt>
    <dgm:pt modelId="{B3AA8348-65DB-4A04-98CB-F6C2ED5489AF}" type="pres">
      <dgm:prSet presAssocID="{8499D6DC-DBB6-4FFA-B475-9C005726D964}" presName="parentText" presStyleLbl="node1" presStyleIdx="4" presStyleCnt="7" custScaleX="52181">
        <dgm:presLayoutVars>
          <dgm:chMax val="1"/>
          <dgm:bulletEnabled val="1"/>
        </dgm:presLayoutVars>
      </dgm:prSet>
      <dgm:spPr/>
      <dgm:t>
        <a:bodyPr/>
        <a:lstStyle/>
        <a:p>
          <a:endParaRPr lang="zh-CN" altLang="en-US"/>
        </a:p>
      </dgm:t>
    </dgm:pt>
    <dgm:pt modelId="{5CA4453B-DF0B-4B02-B0DD-33479BED4582}" type="pres">
      <dgm:prSet presAssocID="{8499D6DC-DBB6-4FFA-B475-9C005726D964}" presName="descendantText" presStyleLbl="alignAccFollowNode1" presStyleIdx="4" presStyleCnt="7" custScaleX="274208">
        <dgm:presLayoutVars>
          <dgm:bulletEnabled val="1"/>
        </dgm:presLayoutVars>
      </dgm:prSet>
      <dgm:spPr/>
      <dgm:t>
        <a:bodyPr/>
        <a:lstStyle/>
        <a:p>
          <a:endParaRPr lang="zh-CN" altLang="en-US"/>
        </a:p>
      </dgm:t>
    </dgm:pt>
    <dgm:pt modelId="{34FA12CE-83FE-455C-AE1F-13937E4D48C1}" type="pres">
      <dgm:prSet presAssocID="{0E2F84AC-AE20-4827-B21D-57F0C05CB783}" presName="sp" presStyleCnt="0"/>
      <dgm:spPr/>
    </dgm:pt>
    <dgm:pt modelId="{B7D86F78-56DC-4322-B161-99B83BA433BA}" type="pres">
      <dgm:prSet presAssocID="{3490FC2F-6F82-4EB0-8A15-693950065988}" presName="linNode" presStyleCnt="0"/>
      <dgm:spPr/>
    </dgm:pt>
    <dgm:pt modelId="{8D4B24CB-3EA5-4109-8E15-AA8A6DD58A1A}" type="pres">
      <dgm:prSet presAssocID="{3490FC2F-6F82-4EB0-8A15-693950065988}" presName="parentText" presStyleLbl="node1" presStyleIdx="5" presStyleCnt="7" custScaleX="51388">
        <dgm:presLayoutVars>
          <dgm:chMax val="1"/>
          <dgm:bulletEnabled val="1"/>
        </dgm:presLayoutVars>
      </dgm:prSet>
      <dgm:spPr/>
      <dgm:t>
        <a:bodyPr/>
        <a:lstStyle/>
        <a:p>
          <a:endParaRPr lang="zh-CN" altLang="en-US"/>
        </a:p>
      </dgm:t>
    </dgm:pt>
    <dgm:pt modelId="{D8A0BE10-3A80-4CE0-837E-0C2BDBD259D7}" type="pres">
      <dgm:prSet presAssocID="{3490FC2F-6F82-4EB0-8A15-693950065988}" presName="descendantText" presStyleLbl="alignAccFollowNode1" presStyleIdx="5" presStyleCnt="7" custScaleX="270688">
        <dgm:presLayoutVars>
          <dgm:bulletEnabled val="1"/>
        </dgm:presLayoutVars>
      </dgm:prSet>
      <dgm:spPr/>
      <dgm:t>
        <a:bodyPr/>
        <a:lstStyle/>
        <a:p>
          <a:endParaRPr lang="zh-CN" altLang="en-US"/>
        </a:p>
      </dgm:t>
    </dgm:pt>
    <dgm:pt modelId="{1ACF58D9-648B-4320-A65B-A953A9FA90A2}" type="pres">
      <dgm:prSet presAssocID="{72AE124B-FB31-4C40-BD07-A7D8ECF6B689}" presName="sp" presStyleCnt="0"/>
      <dgm:spPr/>
    </dgm:pt>
    <dgm:pt modelId="{9CECF015-94DD-47AA-AB52-D86CBE0A327C}" type="pres">
      <dgm:prSet presAssocID="{8A5DF729-19BE-49F5-9505-42F6E1BE77F2}" presName="linNode" presStyleCnt="0"/>
      <dgm:spPr/>
    </dgm:pt>
    <dgm:pt modelId="{B1E6EBC1-4C75-4AE9-A400-19BB380552A4}" type="pres">
      <dgm:prSet presAssocID="{8A5DF729-19BE-49F5-9505-42F6E1BE77F2}" presName="parentText" presStyleLbl="node1" presStyleIdx="6" presStyleCnt="7" custScaleX="49532" custLinFactNeighborX="-3" custLinFactNeighborY="4124">
        <dgm:presLayoutVars>
          <dgm:chMax val="1"/>
          <dgm:bulletEnabled val="1"/>
        </dgm:presLayoutVars>
      </dgm:prSet>
      <dgm:spPr/>
      <dgm:t>
        <a:bodyPr/>
        <a:lstStyle/>
        <a:p>
          <a:endParaRPr lang="zh-CN" altLang="en-US"/>
        </a:p>
      </dgm:t>
    </dgm:pt>
    <dgm:pt modelId="{C3D9F16F-D857-4163-8D01-62DFCF5B7F83}" type="pres">
      <dgm:prSet presAssocID="{8A5DF729-19BE-49F5-9505-42F6E1BE77F2}" presName="descendantText" presStyleLbl="alignAccFollowNode1" presStyleIdx="6" presStyleCnt="7" custScaleX="265696">
        <dgm:presLayoutVars>
          <dgm:bulletEnabled val="1"/>
        </dgm:presLayoutVars>
      </dgm:prSet>
      <dgm:spPr/>
      <dgm:t>
        <a:bodyPr/>
        <a:lstStyle/>
        <a:p>
          <a:endParaRPr lang="zh-CN" altLang="en-US"/>
        </a:p>
      </dgm:t>
    </dgm:pt>
  </dgm:ptLst>
  <dgm:cxnLst>
    <dgm:cxn modelId="{CCB490B6-A7B9-430E-A8FF-511DA9212A14}" type="presOf" srcId="{74EE5CD8-078F-4590-BF9C-A341A294A016}" destId="{7E429971-BC57-430F-BB25-C0574E5E39E3}" srcOrd="0" destOrd="0" presId="urn:microsoft.com/office/officeart/2005/8/layout/vList5"/>
    <dgm:cxn modelId="{81A88FD6-64DE-4126-AA5B-D16EC212C4DA}" type="presOf" srcId="{04EDA9AC-00A5-408B-9BBF-5A8145EF2935}" destId="{AA9E8DB8-4378-4DE0-90FB-AC51BC38606A}" srcOrd="0" destOrd="0" presId="urn:microsoft.com/office/officeart/2005/8/layout/vList5"/>
    <dgm:cxn modelId="{31FF1959-A766-478C-A3F6-38D4C97F7559}" type="presOf" srcId="{1E4D3931-0DBD-4211-A24A-6AF364284B1E}" destId="{D54B1729-BC98-42C1-9C6C-D65DCBA4358F}" srcOrd="0" destOrd="0" presId="urn:microsoft.com/office/officeart/2005/8/layout/vList5"/>
    <dgm:cxn modelId="{B085E978-87CE-482B-BE19-2534D282036F}" type="presOf" srcId="{3490FC2F-6F82-4EB0-8A15-693950065988}" destId="{8D4B24CB-3EA5-4109-8E15-AA8A6DD58A1A}" srcOrd="0" destOrd="0" presId="urn:microsoft.com/office/officeart/2005/8/layout/vList5"/>
    <dgm:cxn modelId="{F9C53A19-C5B4-43CB-8B5B-DC5B42B0B9A2}" type="presOf" srcId="{3514FE50-77C1-4464-A88E-A892E3872A31}" destId="{C3D9F16F-D857-4163-8D01-62DFCF5B7F83}"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B8AF1086-D7BE-446F-9133-738B599E9A7D}" srcId="{F6FEADD9-F67D-41F5-BA4C-3C84956E7F46}" destId="{AA046201-5C4D-445E-BF0B-5C6D2B0A1945}" srcOrd="1" destOrd="0" parTransId="{FE92FC33-5E0F-4302-9E80-A69E8ACDDE56}" sibTransId="{40767EFF-7D52-4469-ACEE-7D28E67337E2}"/>
    <dgm:cxn modelId="{E0FC9E45-068D-4A24-AF30-1BCF2F91D258}" type="presOf" srcId="{C02E247A-8D9D-4D2A-AAC3-942670B2B543}" destId="{407D673B-FF7A-46E6-A3B0-96E86EB9836E}"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D6C55D86-DFD5-4B25-B08D-3CD777725453}" type="presOf" srcId="{C59269D0-92A5-481C-BA64-727AFB0DD545}" destId="{B37A5355-225B-4C6F-AED7-6C620F99EECC}" srcOrd="0" destOrd="0" presId="urn:microsoft.com/office/officeart/2005/8/layout/vList5"/>
    <dgm:cxn modelId="{187817C4-7C27-4B32-B8ED-2BFE7A69EE69}" type="presOf" srcId="{D1776C8F-2B10-4075-8DF7-7F65AB725ED5}" destId="{F5034101-5B7D-4FE7-B47A-5A48CF39606B}" srcOrd="0" destOrd="0" presId="urn:microsoft.com/office/officeart/2005/8/layout/vList5"/>
    <dgm:cxn modelId="{1176056A-02DD-4375-B97D-38598D1D89BF}" srcId="{F6FEADD9-F67D-41F5-BA4C-3C84956E7F46}" destId="{8A5DF729-19BE-49F5-9505-42F6E1BE77F2}" srcOrd="6" destOrd="0" parTransId="{C96BBDD7-25F3-4EFB-B126-7556061A71FD}" sibTransId="{3FEA4943-5BFA-43FC-B901-C36FD85869C7}"/>
    <dgm:cxn modelId="{183D71C6-26C8-40FD-B7BF-E501EDF026EF}" srcId="{8A5DF729-19BE-49F5-9505-42F6E1BE77F2}" destId="{3514FE50-77C1-4464-A88E-A892E3872A31}" srcOrd="0" destOrd="0" parTransId="{0A5C29D5-2901-4DB2-BDC4-28FBA266EB1D}" sibTransId="{CB1C112E-EEF1-4F0F-A4D1-4F05DBA4B58C}"/>
    <dgm:cxn modelId="{119690D4-400B-468B-8BA0-5C9C9E2AFEAF}" srcId="{D1776C8F-2B10-4075-8DF7-7F65AB725ED5}" destId="{6BE4E373-0656-4EDC-821E-BE09C952B1F6}" srcOrd="0" destOrd="0" parTransId="{34218063-BF94-4304-99BD-B3F7BA4D3C8F}" sibTransId="{E17B9BF1-2948-497F-8EC7-3BF734D839DB}"/>
    <dgm:cxn modelId="{CA8B6523-7A7D-47AE-B3FB-A69DBA842949}" type="presOf" srcId="{8A5DF729-19BE-49F5-9505-42F6E1BE77F2}" destId="{B1E6EBC1-4C75-4AE9-A400-19BB380552A4}"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788427ED-36BC-46EF-992F-BCC336087D17}" srcId="{04EDA9AC-00A5-408B-9BBF-5A8145EF2935}" destId="{C02E247A-8D9D-4D2A-AAC3-942670B2B543}" srcOrd="0" destOrd="0" parTransId="{30CC4D5E-0629-43DA-BD4B-87D881674A04}" sibTransId="{67E61BB9-58D2-4262-8FD7-C64B67165B2D}"/>
    <dgm:cxn modelId="{C9D247B7-1366-4762-B686-BC20E5EB0C54}" srcId="{F6FEADD9-F67D-41F5-BA4C-3C84956E7F46}" destId="{8499D6DC-DBB6-4FFA-B475-9C005726D964}" srcOrd="4" destOrd="0" parTransId="{AA621D65-209B-4CE6-999D-1317DC0A2E49}" sibTransId="{0E2F84AC-AE20-4827-B21D-57F0C05CB783}"/>
    <dgm:cxn modelId="{369E100D-3A1C-48CA-9EC7-2BDA55C007AF}" srcId="{F6FEADD9-F67D-41F5-BA4C-3C84956E7F46}" destId="{04EDA9AC-00A5-408B-9BBF-5A8145EF2935}" srcOrd="3" destOrd="0" parTransId="{610892F7-608B-4DE9-9470-1E2A1D3C8D24}" sibTransId="{791F1C0E-B7A5-461B-BF41-01A992844AAD}"/>
    <dgm:cxn modelId="{46D89F4E-5F4D-4A1F-AD0A-9CE92F7DFBB6}" srcId="{8499D6DC-DBB6-4FFA-B475-9C005726D964}" destId="{AA6BFBCA-07F8-44EC-B860-06756315CD7F}" srcOrd="0" destOrd="0" parTransId="{F355F513-1A1F-44F2-B07D-359173242D70}" sibTransId="{DD8BC8E7-A8DD-437F-BD0D-D1E6565E5C2A}"/>
    <dgm:cxn modelId="{AC9F9484-0D4B-4B0A-9D48-B90E3001AD5C}" type="presOf" srcId="{AA046201-5C4D-445E-BF0B-5C6D2B0A1945}" destId="{C04276DC-EE64-470A-B8BC-09067B8045FA}" srcOrd="0" destOrd="0" presId="urn:microsoft.com/office/officeart/2005/8/layout/vList5"/>
    <dgm:cxn modelId="{69246B74-53DB-4B31-BE37-E41ADA323A43}" type="presOf" srcId="{5E29F6ED-AB5A-4CEC-88D1-0AC7AEEE7066}" destId="{D8A0BE10-3A80-4CE0-837E-0C2BDBD259D7}" srcOrd="0" destOrd="0" presId="urn:microsoft.com/office/officeart/2005/8/layout/vList5"/>
    <dgm:cxn modelId="{3D60D7BD-DE00-4F19-94D3-2821C19A42F1}" type="presOf" srcId="{8499D6DC-DBB6-4FFA-B475-9C005726D964}" destId="{B3AA8348-65DB-4A04-98CB-F6C2ED5489AF}" srcOrd="0" destOrd="0" presId="urn:microsoft.com/office/officeart/2005/8/layout/vList5"/>
    <dgm:cxn modelId="{9D47EB9C-3772-46E4-82D1-711F1572B21B}" srcId="{3490FC2F-6F82-4EB0-8A15-693950065988}" destId="{5E29F6ED-AB5A-4CEC-88D1-0AC7AEEE7066}" srcOrd="0" destOrd="0" parTransId="{0E2F7A99-DEE1-42D3-924A-879447E77442}" sibTransId="{D57C6321-69C8-469C-AE28-134EC484DA92}"/>
    <dgm:cxn modelId="{7A18F41C-F080-4387-B37A-FA7B0F393016}" srcId="{F6FEADD9-F67D-41F5-BA4C-3C84956E7F46}" destId="{3490FC2F-6F82-4EB0-8A15-693950065988}" srcOrd="5" destOrd="0" parTransId="{B890F6FE-46A7-4C38-9D2B-0549E76A511C}" sibTransId="{72AE124B-FB31-4C40-BD07-A7D8ECF6B689}"/>
    <dgm:cxn modelId="{63E4D827-0083-4625-9FD6-043D8D32091E}" srcId="{74EE5CD8-078F-4590-BF9C-A341A294A016}" destId="{1E4D3931-0DBD-4211-A24A-6AF364284B1E}" srcOrd="0" destOrd="0" parTransId="{FC93695B-FD0E-4353-B1FD-4328F4386DEC}" sibTransId="{CADAA3D9-7C63-4729-85B0-64C8AF644EEF}"/>
    <dgm:cxn modelId="{C55DCB50-93E1-4F87-89DA-6FDEC0F3333E}" type="presOf" srcId="{AA6BFBCA-07F8-44EC-B860-06756315CD7F}" destId="{5CA4453B-DF0B-4B02-B0DD-33479BED4582}" srcOrd="0" destOrd="0" presId="urn:microsoft.com/office/officeart/2005/8/layout/vList5"/>
    <dgm:cxn modelId="{741E206D-4272-4A7A-BC50-B128ACE464E1}" type="presOf" srcId="{6BE4E373-0656-4EDC-821E-BE09C952B1F6}" destId="{C7C3E6FD-D83F-4BDA-907E-B5EE041DA931}" srcOrd="0" destOrd="0" presId="urn:microsoft.com/office/officeart/2005/8/layout/vList5"/>
    <dgm:cxn modelId="{4AC3CCC2-169D-4F17-A223-C4B979ECC746}" type="presOf" srcId="{F6FEADD9-F67D-41F5-BA4C-3C84956E7F46}" destId="{AAE7A1E6-6847-453D-B55B-8A82BF138C1D}" srcOrd="0" destOrd="0" presId="urn:microsoft.com/office/officeart/2005/8/layout/vList5"/>
    <dgm:cxn modelId="{5B1E2229-4A1A-45AD-AD94-F13B7D6C76D3}" type="presParOf" srcId="{AAE7A1E6-6847-453D-B55B-8A82BF138C1D}" destId="{C4407577-18A2-46E0-8805-2838042EB67A}" srcOrd="0" destOrd="0" presId="urn:microsoft.com/office/officeart/2005/8/layout/vList5"/>
    <dgm:cxn modelId="{CB5006B6-42B2-47E4-8AA8-667850149398}" type="presParOf" srcId="{C4407577-18A2-46E0-8805-2838042EB67A}" destId="{7E429971-BC57-430F-BB25-C0574E5E39E3}" srcOrd="0" destOrd="0" presId="urn:microsoft.com/office/officeart/2005/8/layout/vList5"/>
    <dgm:cxn modelId="{2FE28F22-71FB-44FB-B779-098DA1BA9AFC}" type="presParOf" srcId="{C4407577-18A2-46E0-8805-2838042EB67A}" destId="{D54B1729-BC98-42C1-9C6C-D65DCBA4358F}" srcOrd="1" destOrd="0" presId="urn:microsoft.com/office/officeart/2005/8/layout/vList5"/>
    <dgm:cxn modelId="{8D29DDC0-1E5A-47A8-BC94-7C45A857FA9A}" type="presParOf" srcId="{AAE7A1E6-6847-453D-B55B-8A82BF138C1D}" destId="{AB8574CC-D4F2-4555-AEE3-F4EE58B11D03}" srcOrd="1" destOrd="0" presId="urn:microsoft.com/office/officeart/2005/8/layout/vList5"/>
    <dgm:cxn modelId="{3EEE43F6-9C6C-4E08-9347-E7D8E3259F87}" type="presParOf" srcId="{AAE7A1E6-6847-453D-B55B-8A82BF138C1D}" destId="{85B8F607-FDD8-476A-ADBE-E1250824F294}" srcOrd="2" destOrd="0" presId="urn:microsoft.com/office/officeart/2005/8/layout/vList5"/>
    <dgm:cxn modelId="{BBEF9DF5-784E-4C55-9A67-9C1D1F885FE4}" type="presParOf" srcId="{85B8F607-FDD8-476A-ADBE-E1250824F294}" destId="{C04276DC-EE64-470A-B8BC-09067B8045FA}" srcOrd="0" destOrd="0" presId="urn:microsoft.com/office/officeart/2005/8/layout/vList5"/>
    <dgm:cxn modelId="{A856BC03-86A6-4F03-B99B-7BB4D8D2FCB1}" type="presParOf" srcId="{85B8F607-FDD8-476A-ADBE-E1250824F294}" destId="{B37A5355-225B-4C6F-AED7-6C620F99EECC}" srcOrd="1" destOrd="0" presId="urn:microsoft.com/office/officeart/2005/8/layout/vList5"/>
    <dgm:cxn modelId="{D4BD44A2-720C-46DA-9B3B-972CFEA053BA}" type="presParOf" srcId="{AAE7A1E6-6847-453D-B55B-8A82BF138C1D}" destId="{5ACAA866-A8A8-4183-97B5-CEEAB1525C60}" srcOrd="3" destOrd="0" presId="urn:microsoft.com/office/officeart/2005/8/layout/vList5"/>
    <dgm:cxn modelId="{59A040B9-7F0C-4656-8AA6-B3609DE23A3C}" type="presParOf" srcId="{AAE7A1E6-6847-453D-B55B-8A82BF138C1D}" destId="{477213BE-9E91-4950-8451-7F60796F47F4}" srcOrd="4" destOrd="0" presId="urn:microsoft.com/office/officeart/2005/8/layout/vList5"/>
    <dgm:cxn modelId="{556FCEEE-40EC-4950-B169-FCF07586FEDB}" type="presParOf" srcId="{477213BE-9E91-4950-8451-7F60796F47F4}" destId="{F5034101-5B7D-4FE7-B47A-5A48CF39606B}" srcOrd="0" destOrd="0" presId="urn:microsoft.com/office/officeart/2005/8/layout/vList5"/>
    <dgm:cxn modelId="{17578B14-E07C-4291-9DF1-EE5C72AABDF4}" type="presParOf" srcId="{477213BE-9E91-4950-8451-7F60796F47F4}" destId="{C7C3E6FD-D83F-4BDA-907E-B5EE041DA931}" srcOrd="1" destOrd="0" presId="urn:microsoft.com/office/officeart/2005/8/layout/vList5"/>
    <dgm:cxn modelId="{1E8929A4-F3FE-4FE0-95E3-879449C8F98F}" type="presParOf" srcId="{AAE7A1E6-6847-453D-B55B-8A82BF138C1D}" destId="{9A3D1A47-7C94-4141-A803-772790F213F5}" srcOrd="5" destOrd="0" presId="urn:microsoft.com/office/officeart/2005/8/layout/vList5"/>
    <dgm:cxn modelId="{255A327C-9970-47C5-B3C0-E409302F271F}" type="presParOf" srcId="{AAE7A1E6-6847-453D-B55B-8A82BF138C1D}" destId="{8B716EE5-6B00-49A5-9C68-9236A96F757E}" srcOrd="6" destOrd="0" presId="urn:microsoft.com/office/officeart/2005/8/layout/vList5"/>
    <dgm:cxn modelId="{217D3E5A-EA7D-420E-B969-D78761DFBB03}" type="presParOf" srcId="{8B716EE5-6B00-49A5-9C68-9236A96F757E}" destId="{AA9E8DB8-4378-4DE0-90FB-AC51BC38606A}" srcOrd="0" destOrd="0" presId="urn:microsoft.com/office/officeart/2005/8/layout/vList5"/>
    <dgm:cxn modelId="{3EC3F36F-A5C8-49A2-85C0-3CD345D79B27}" type="presParOf" srcId="{8B716EE5-6B00-49A5-9C68-9236A96F757E}" destId="{407D673B-FF7A-46E6-A3B0-96E86EB9836E}" srcOrd="1" destOrd="0" presId="urn:microsoft.com/office/officeart/2005/8/layout/vList5"/>
    <dgm:cxn modelId="{655120B4-6003-46A0-98F9-F70E9B612AEE}" type="presParOf" srcId="{AAE7A1E6-6847-453D-B55B-8A82BF138C1D}" destId="{8E38E736-CDB7-4B7F-9C7E-43DD34CF230E}" srcOrd="7" destOrd="0" presId="urn:microsoft.com/office/officeart/2005/8/layout/vList5"/>
    <dgm:cxn modelId="{ECD14E28-BCC7-4C10-A012-A1FB69F888A5}" type="presParOf" srcId="{AAE7A1E6-6847-453D-B55B-8A82BF138C1D}" destId="{760B03CC-B8A5-46FC-9158-944B611C3A4F}" srcOrd="8" destOrd="0" presId="urn:microsoft.com/office/officeart/2005/8/layout/vList5"/>
    <dgm:cxn modelId="{D95122B5-6C5B-4EF2-9DB4-CDD2FA56D238}" type="presParOf" srcId="{760B03CC-B8A5-46FC-9158-944B611C3A4F}" destId="{B3AA8348-65DB-4A04-98CB-F6C2ED5489AF}" srcOrd="0" destOrd="0" presId="urn:microsoft.com/office/officeart/2005/8/layout/vList5"/>
    <dgm:cxn modelId="{ACD5A9D4-23D7-463A-B263-DF6966948953}" type="presParOf" srcId="{760B03CC-B8A5-46FC-9158-944B611C3A4F}" destId="{5CA4453B-DF0B-4B02-B0DD-33479BED4582}" srcOrd="1" destOrd="0" presId="urn:microsoft.com/office/officeart/2005/8/layout/vList5"/>
    <dgm:cxn modelId="{4B02C2DF-FC53-43DF-A1F2-246075E4D6C8}" type="presParOf" srcId="{AAE7A1E6-6847-453D-B55B-8A82BF138C1D}" destId="{34FA12CE-83FE-455C-AE1F-13937E4D48C1}" srcOrd="9" destOrd="0" presId="urn:microsoft.com/office/officeart/2005/8/layout/vList5"/>
    <dgm:cxn modelId="{45C155BC-614E-4FCC-A9C0-EA92765295DE}" type="presParOf" srcId="{AAE7A1E6-6847-453D-B55B-8A82BF138C1D}" destId="{B7D86F78-56DC-4322-B161-99B83BA433BA}" srcOrd="10" destOrd="0" presId="urn:microsoft.com/office/officeart/2005/8/layout/vList5"/>
    <dgm:cxn modelId="{6C6741AF-3CFA-4802-A11E-B0C8F2B75B12}" type="presParOf" srcId="{B7D86F78-56DC-4322-B161-99B83BA433BA}" destId="{8D4B24CB-3EA5-4109-8E15-AA8A6DD58A1A}" srcOrd="0" destOrd="0" presId="urn:microsoft.com/office/officeart/2005/8/layout/vList5"/>
    <dgm:cxn modelId="{49BCA36A-BDCE-4A7E-A7EF-AB6983251781}" type="presParOf" srcId="{B7D86F78-56DC-4322-B161-99B83BA433BA}" destId="{D8A0BE10-3A80-4CE0-837E-0C2BDBD259D7}" srcOrd="1" destOrd="0" presId="urn:microsoft.com/office/officeart/2005/8/layout/vList5"/>
    <dgm:cxn modelId="{15682A02-4887-4F98-AE95-6FB54B476E48}" type="presParOf" srcId="{AAE7A1E6-6847-453D-B55B-8A82BF138C1D}" destId="{1ACF58D9-648B-4320-A65B-A953A9FA90A2}" srcOrd="11" destOrd="0" presId="urn:microsoft.com/office/officeart/2005/8/layout/vList5"/>
    <dgm:cxn modelId="{8C7C1C22-BE8A-42E9-ABC9-57A5749F7B8B}" type="presParOf" srcId="{AAE7A1E6-6847-453D-B55B-8A82BF138C1D}" destId="{9CECF015-94DD-47AA-AB52-D86CBE0A327C}" srcOrd="12" destOrd="0" presId="urn:microsoft.com/office/officeart/2005/8/layout/vList5"/>
    <dgm:cxn modelId="{C7465C1C-3505-4EF4-BA79-A9E0AF40EDB6}" type="presParOf" srcId="{9CECF015-94DD-47AA-AB52-D86CBE0A327C}" destId="{B1E6EBC1-4C75-4AE9-A400-19BB380552A4}" srcOrd="0" destOrd="0" presId="urn:microsoft.com/office/officeart/2005/8/layout/vList5"/>
    <dgm:cxn modelId="{8102699B-CDAF-4A0E-93F4-B319B15DF781}" type="presParOf" srcId="{9CECF015-94DD-47AA-AB52-D86CBE0A327C}" destId="{C3D9F16F-D857-4163-8D01-62DFCF5B7F8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4062267" y="-2615935"/>
          <a:ext cx="782637" cy="6214235"/>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认识计算机</a:t>
          </a:r>
          <a:endParaRPr lang="zh-CN" sz="3200" kern="1200" dirty="0">
            <a:effectLst>
              <a:outerShdw blurRad="38100" dist="38100" dir="2700000" algn="tl">
                <a:srgbClr val="000000">
                  <a:alpha val="43137"/>
                </a:srgbClr>
              </a:outerShdw>
            </a:effectLst>
          </a:endParaRPr>
        </a:p>
      </dsp:txBody>
      <dsp:txXfrm rot="-5400000">
        <a:off x="1346468" y="99864"/>
        <a:ext cx="6214235" cy="782637"/>
      </dsp:txXfrm>
    </dsp:sp>
    <dsp:sp modelId="{7E429971-BC57-430F-BB25-C0574E5E39E3}">
      <dsp:nvSpPr>
        <dsp:cNvPr id="0" name=""/>
        <dsp:cNvSpPr/>
      </dsp:nvSpPr>
      <dsp:spPr>
        <a:xfrm>
          <a:off x="136" y="0"/>
          <a:ext cx="1346331" cy="97829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1.</a:t>
          </a:r>
          <a:r>
            <a:rPr lang="zh-CN" sz="4400" kern="1200" dirty="0" smtClean="0"/>
            <a:t>1</a:t>
          </a:r>
          <a:endParaRPr lang="zh-CN" sz="4400" kern="1200" dirty="0"/>
        </a:p>
      </dsp:txBody>
      <dsp:txXfrm>
        <a:off x="47892" y="47756"/>
        <a:ext cx="1250819" cy="882784"/>
      </dsp:txXfrm>
    </dsp:sp>
    <dsp:sp modelId="{B37A5355-225B-4C6F-AED7-6C620F99EECC}">
      <dsp:nvSpPr>
        <dsp:cNvPr id="0" name=""/>
        <dsp:cNvSpPr/>
      </dsp:nvSpPr>
      <dsp:spPr>
        <a:xfrm rot="5400000">
          <a:off x="4062267" y="-1588723"/>
          <a:ext cx="782637" cy="6214235"/>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计算机中数和字符的表示</a:t>
          </a:r>
          <a:endParaRPr lang="zh-CN" sz="3200" kern="1200" dirty="0">
            <a:effectLst>
              <a:outerShdw blurRad="38100" dist="38100" dir="2700000" algn="tl">
                <a:srgbClr val="000000">
                  <a:alpha val="43137"/>
                </a:srgbClr>
              </a:outerShdw>
            </a:effectLst>
          </a:endParaRPr>
        </a:p>
      </dsp:txBody>
      <dsp:txXfrm rot="-5400000">
        <a:off x="1346468" y="1127076"/>
        <a:ext cx="6214235" cy="782637"/>
      </dsp:txXfrm>
    </dsp:sp>
    <dsp:sp modelId="{C04276DC-EE64-470A-B8BC-09067B8045FA}">
      <dsp:nvSpPr>
        <dsp:cNvPr id="0" name=""/>
        <dsp:cNvSpPr/>
      </dsp:nvSpPr>
      <dsp:spPr>
        <a:xfrm>
          <a:off x="136" y="1029245"/>
          <a:ext cx="1346331" cy="978296"/>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1.</a:t>
          </a:r>
          <a:r>
            <a:rPr lang="zh-CN" sz="4400" kern="1200" dirty="0" smtClean="0"/>
            <a:t>2</a:t>
          </a:r>
          <a:endParaRPr lang="zh-CN" sz="4400" kern="1200" dirty="0"/>
        </a:p>
      </dsp:txBody>
      <dsp:txXfrm>
        <a:off x="47892" y="1077001"/>
        <a:ext cx="1250819" cy="882784"/>
      </dsp:txXfrm>
    </dsp:sp>
    <dsp:sp modelId="{C7C3E6FD-D83F-4BDA-907E-B5EE041DA931}">
      <dsp:nvSpPr>
        <dsp:cNvPr id="0" name=""/>
        <dsp:cNvSpPr/>
      </dsp:nvSpPr>
      <dsp:spPr>
        <a:xfrm rot="5400000">
          <a:off x="4062267" y="-561512"/>
          <a:ext cx="782637" cy="6214235"/>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计算机系统的组成和工作原理</a:t>
          </a:r>
          <a:endParaRPr lang="zh-CN" sz="3200" kern="1200" dirty="0">
            <a:effectLst>
              <a:outerShdw blurRad="38100" dist="38100" dir="2700000" algn="tl">
                <a:srgbClr val="000000">
                  <a:alpha val="43137"/>
                </a:srgbClr>
              </a:outerShdw>
            </a:effectLst>
          </a:endParaRPr>
        </a:p>
      </dsp:txBody>
      <dsp:txXfrm rot="-5400000">
        <a:off x="1346468" y="2154287"/>
        <a:ext cx="6214235" cy="782637"/>
      </dsp:txXfrm>
    </dsp:sp>
    <dsp:sp modelId="{F5034101-5B7D-4FE7-B47A-5A48CF39606B}">
      <dsp:nvSpPr>
        <dsp:cNvPr id="0" name=""/>
        <dsp:cNvSpPr/>
      </dsp:nvSpPr>
      <dsp:spPr>
        <a:xfrm>
          <a:off x="136" y="2056457"/>
          <a:ext cx="1346331" cy="978296"/>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1.</a:t>
          </a:r>
          <a:r>
            <a:rPr lang="zh-CN" sz="4400" kern="1200" dirty="0" smtClean="0"/>
            <a:t>3</a:t>
          </a:r>
          <a:endParaRPr lang="zh-CN" sz="4400" kern="1200" dirty="0"/>
        </a:p>
      </dsp:txBody>
      <dsp:txXfrm>
        <a:off x="47892" y="2104213"/>
        <a:ext cx="1250819" cy="882784"/>
      </dsp:txXfrm>
    </dsp:sp>
    <dsp:sp modelId="{407D673B-FF7A-46E6-A3B0-96E86EB9836E}">
      <dsp:nvSpPr>
        <dsp:cNvPr id="0" name=""/>
        <dsp:cNvSpPr/>
      </dsp:nvSpPr>
      <dsp:spPr>
        <a:xfrm rot="5400000">
          <a:off x="4025228" y="479032"/>
          <a:ext cx="782637" cy="6161274"/>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微型计算机的硬件配置</a:t>
          </a:r>
          <a:endParaRPr lang="zh-CN" altLang="en-US" sz="2000" kern="1200" dirty="0"/>
        </a:p>
      </dsp:txBody>
      <dsp:txXfrm rot="-5400000">
        <a:off x="1335910" y="3206556"/>
        <a:ext cx="6123069" cy="706227"/>
      </dsp:txXfrm>
    </dsp:sp>
    <dsp:sp modelId="{AA9E8DB8-4378-4DE0-90FB-AC51BC38606A}">
      <dsp:nvSpPr>
        <dsp:cNvPr id="0" name=""/>
        <dsp:cNvSpPr/>
      </dsp:nvSpPr>
      <dsp:spPr>
        <a:xfrm>
          <a:off x="136" y="3083669"/>
          <a:ext cx="1348457" cy="978296"/>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6690" tIns="93345" rIns="186690" bIns="93345" numCol="1" spcCol="1270" anchor="ctr" anchorCtr="0">
          <a:noAutofit/>
        </a:bodyPr>
        <a:lstStyle/>
        <a:p>
          <a:pPr lvl="0" algn="ctr" defTabSz="2178050">
            <a:lnSpc>
              <a:spcPct val="90000"/>
            </a:lnSpc>
            <a:spcBef>
              <a:spcPct val="0"/>
            </a:spcBef>
            <a:spcAft>
              <a:spcPct val="35000"/>
            </a:spcAft>
          </a:pPr>
          <a:r>
            <a:rPr lang="en-US" altLang="zh-CN" sz="4900" kern="1200" dirty="0" smtClean="0"/>
            <a:t>1.4</a:t>
          </a:r>
          <a:endParaRPr lang="zh-CN" altLang="en-US" sz="4900" kern="1200" dirty="0"/>
        </a:p>
      </dsp:txBody>
      <dsp:txXfrm>
        <a:off x="47892" y="3131425"/>
        <a:ext cx="1252945" cy="8827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2948645" y="-1832961"/>
          <a:ext cx="804295" cy="4675472"/>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计算机的发展</a:t>
          </a:r>
          <a:endParaRPr lang="zh-CN" sz="3200" kern="1200" dirty="0">
            <a:effectLst>
              <a:outerShdw blurRad="38100" dist="38100" dir="2700000" algn="tl">
                <a:srgbClr val="000000">
                  <a:alpha val="43137"/>
                </a:srgbClr>
              </a:outerShdw>
            </a:effectLst>
          </a:endParaRPr>
        </a:p>
      </dsp:txBody>
      <dsp:txXfrm rot="-5400000">
        <a:off x="1013057" y="102627"/>
        <a:ext cx="4675472" cy="804295"/>
      </dsp:txXfrm>
    </dsp:sp>
    <dsp:sp modelId="{7E429971-BC57-430F-BB25-C0574E5E39E3}">
      <dsp:nvSpPr>
        <dsp:cNvPr id="0" name=""/>
        <dsp:cNvSpPr/>
      </dsp:nvSpPr>
      <dsp:spPr>
        <a:xfrm>
          <a:off x="102" y="0"/>
          <a:ext cx="1012954" cy="100536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1</a:t>
          </a:r>
          <a:endParaRPr lang="zh-CN" sz="4400" kern="1200" dirty="0"/>
        </a:p>
      </dsp:txBody>
      <dsp:txXfrm>
        <a:off x="49180" y="49078"/>
        <a:ext cx="914798" cy="907213"/>
      </dsp:txXfrm>
    </dsp:sp>
    <dsp:sp modelId="{B37A5355-225B-4C6F-AED7-6C620F99EECC}">
      <dsp:nvSpPr>
        <dsp:cNvPr id="0" name=""/>
        <dsp:cNvSpPr/>
      </dsp:nvSpPr>
      <dsp:spPr>
        <a:xfrm rot="5400000">
          <a:off x="2948645" y="-777323"/>
          <a:ext cx="804295" cy="4675472"/>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计算机的特点</a:t>
          </a:r>
          <a:endParaRPr lang="zh-CN" sz="3200" kern="1200" dirty="0">
            <a:effectLst>
              <a:outerShdw blurRad="38100" dist="38100" dir="2700000" algn="tl">
                <a:srgbClr val="000000">
                  <a:alpha val="43137"/>
                </a:srgbClr>
              </a:outerShdw>
            </a:effectLst>
          </a:endParaRPr>
        </a:p>
      </dsp:txBody>
      <dsp:txXfrm rot="-5400000">
        <a:off x="1013057" y="1158265"/>
        <a:ext cx="4675472" cy="804295"/>
      </dsp:txXfrm>
    </dsp:sp>
    <dsp:sp modelId="{C04276DC-EE64-470A-B8BC-09067B8045FA}">
      <dsp:nvSpPr>
        <dsp:cNvPr id="0" name=""/>
        <dsp:cNvSpPr/>
      </dsp:nvSpPr>
      <dsp:spPr>
        <a:xfrm>
          <a:off x="102" y="1057728"/>
          <a:ext cx="1012954" cy="1005369"/>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2</a:t>
          </a:r>
          <a:endParaRPr lang="zh-CN" sz="4400" kern="1200" dirty="0"/>
        </a:p>
      </dsp:txBody>
      <dsp:txXfrm>
        <a:off x="49180" y="1106806"/>
        <a:ext cx="914798" cy="907213"/>
      </dsp:txXfrm>
    </dsp:sp>
    <dsp:sp modelId="{C7C3E6FD-D83F-4BDA-907E-B5EE041DA931}">
      <dsp:nvSpPr>
        <dsp:cNvPr id="0" name=""/>
        <dsp:cNvSpPr/>
      </dsp:nvSpPr>
      <dsp:spPr>
        <a:xfrm rot="5400000">
          <a:off x="2948645" y="278314"/>
          <a:ext cx="804295" cy="4675472"/>
        </a:xfrm>
        <a:prstGeom prst="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计算机的应用</a:t>
          </a:r>
          <a:endParaRPr lang="zh-CN" sz="3200" kern="1200" dirty="0">
            <a:effectLst>
              <a:outerShdw blurRad="38100" dist="38100" dir="2700000" algn="tl">
                <a:srgbClr val="000000">
                  <a:alpha val="43137"/>
                </a:srgbClr>
              </a:outerShdw>
            </a:effectLst>
          </a:endParaRPr>
        </a:p>
      </dsp:txBody>
      <dsp:txXfrm rot="-5400000">
        <a:off x="1013057" y="2213902"/>
        <a:ext cx="4675472" cy="804295"/>
      </dsp:txXfrm>
    </dsp:sp>
    <dsp:sp modelId="{F5034101-5B7D-4FE7-B47A-5A48CF39606B}">
      <dsp:nvSpPr>
        <dsp:cNvPr id="0" name=""/>
        <dsp:cNvSpPr/>
      </dsp:nvSpPr>
      <dsp:spPr>
        <a:xfrm>
          <a:off x="102" y="2113366"/>
          <a:ext cx="1012954" cy="1005369"/>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zh-CN" sz="4400" kern="1200" dirty="0" smtClean="0"/>
            <a:t>3</a:t>
          </a:r>
          <a:endParaRPr lang="zh-CN" sz="4400" kern="1200" dirty="0"/>
        </a:p>
      </dsp:txBody>
      <dsp:txXfrm>
        <a:off x="49180" y="2162444"/>
        <a:ext cx="914798" cy="907213"/>
      </dsp:txXfrm>
    </dsp:sp>
    <dsp:sp modelId="{407D673B-FF7A-46E6-A3B0-96E86EB9836E}">
      <dsp:nvSpPr>
        <dsp:cNvPr id="0" name=""/>
        <dsp:cNvSpPr/>
      </dsp:nvSpPr>
      <dsp:spPr>
        <a:xfrm rot="5400000">
          <a:off x="2968671" y="1340364"/>
          <a:ext cx="804295" cy="4635625"/>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计算机的分类</a:t>
          </a:r>
          <a:endParaRPr lang="zh-CN" altLang="en-US" sz="2000" kern="1200" dirty="0"/>
        </a:p>
      </dsp:txBody>
      <dsp:txXfrm rot="-5400000">
        <a:off x="1053006" y="3295291"/>
        <a:ext cx="4596363" cy="725771"/>
      </dsp:txXfrm>
    </dsp:sp>
    <dsp:sp modelId="{AA9E8DB8-4378-4DE0-90FB-AC51BC38606A}">
      <dsp:nvSpPr>
        <dsp:cNvPr id="0" name=""/>
        <dsp:cNvSpPr/>
      </dsp:nvSpPr>
      <dsp:spPr>
        <a:xfrm>
          <a:off x="102" y="3169004"/>
          <a:ext cx="1014553" cy="1005369"/>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4</a:t>
          </a:r>
          <a:endParaRPr lang="zh-CN" altLang="en-US" sz="4400" kern="1200" dirty="0"/>
        </a:p>
      </dsp:txBody>
      <dsp:txXfrm>
        <a:off x="49180" y="3218082"/>
        <a:ext cx="916397" cy="9072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762355" y="-2989730"/>
          <a:ext cx="525926" cy="6637688"/>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zh-CN" sz="3200" kern="1200" dirty="0" smtClean="0"/>
            <a:t>微型计算机系统的主要性能指标</a:t>
          </a:r>
          <a:endParaRPr lang="zh-CN" sz="3200" kern="1200" dirty="0">
            <a:effectLst>
              <a:outerShdw blurRad="38100" dist="38100" dir="2700000" algn="tl">
                <a:srgbClr val="000000">
                  <a:alpha val="43137"/>
                </a:srgbClr>
              </a:outerShdw>
            </a:effectLst>
          </a:endParaRPr>
        </a:p>
      </dsp:txBody>
      <dsp:txXfrm rot="-5400000">
        <a:off x="706474" y="66151"/>
        <a:ext cx="6637688" cy="525926"/>
      </dsp:txXfrm>
    </dsp:sp>
    <dsp:sp modelId="{7E429971-BC57-430F-BB25-C0574E5E39E3}">
      <dsp:nvSpPr>
        <dsp:cNvPr id="0" name=""/>
        <dsp:cNvSpPr/>
      </dsp:nvSpPr>
      <dsp:spPr>
        <a:xfrm>
          <a:off x="253" y="0"/>
          <a:ext cx="706221" cy="657408"/>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1</a:t>
          </a:r>
          <a:endParaRPr lang="zh-CN" sz="3200" kern="1200" dirty="0"/>
        </a:p>
      </dsp:txBody>
      <dsp:txXfrm>
        <a:off x="32345" y="32092"/>
        <a:ext cx="642037" cy="593224"/>
      </dsp:txXfrm>
    </dsp:sp>
    <dsp:sp modelId="{B37A5355-225B-4C6F-AED7-6C620F99EECC}">
      <dsp:nvSpPr>
        <dsp:cNvPr id="0" name=""/>
        <dsp:cNvSpPr/>
      </dsp:nvSpPr>
      <dsp:spPr>
        <a:xfrm rot="5400000">
          <a:off x="3762355" y="-2299451"/>
          <a:ext cx="525926" cy="6637688"/>
        </a:xfrm>
        <a:prstGeom prst="rect">
          <a:avLst/>
        </a:prstGeom>
        <a:solidFill>
          <a:schemeClr val="accent3">
            <a:tint val="40000"/>
            <a:alpha val="90000"/>
            <a:hueOff val="1786142"/>
            <a:satOff val="-2299"/>
            <a:lumOff val="-179"/>
            <a:alphaOff val="0"/>
          </a:schemeClr>
        </a:solidFill>
        <a:ln w="9525" cap="flat" cmpd="sng" algn="ctr">
          <a:solidFill>
            <a:schemeClr val="accent3">
              <a:tint val="40000"/>
              <a:alpha val="90000"/>
              <a:hueOff val="1786142"/>
              <a:satOff val="-2299"/>
              <a:lumOff val="-179"/>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smtClean="0"/>
            <a:t>主板</a:t>
          </a:r>
          <a:endParaRPr lang="zh-CN" sz="3200" kern="1200" dirty="0">
            <a:effectLst>
              <a:outerShdw blurRad="38100" dist="38100" dir="2700000" algn="tl">
                <a:srgbClr val="000000">
                  <a:alpha val="43137"/>
                </a:srgbClr>
              </a:outerShdw>
            </a:effectLst>
          </a:endParaRPr>
        </a:p>
      </dsp:txBody>
      <dsp:txXfrm rot="-5400000">
        <a:off x="706474" y="756430"/>
        <a:ext cx="6637688" cy="525926"/>
      </dsp:txXfrm>
    </dsp:sp>
    <dsp:sp modelId="{C04276DC-EE64-470A-B8BC-09067B8045FA}">
      <dsp:nvSpPr>
        <dsp:cNvPr id="0" name=""/>
        <dsp:cNvSpPr/>
      </dsp:nvSpPr>
      <dsp:spPr>
        <a:xfrm>
          <a:off x="253" y="690689"/>
          <a:ext cx="706221" cy="657408"/>
        </a:xfrm>
        <a:prstGeom prst="roundRect">
          <a:avLst/>
        </a:prstGeom>
        <a:gradFill rotWithShape="0">
          <a:gsLst>
            <a:gs pos="0">
              <a:schemeClr val="accent3">
                <a:hueOff val="1875044"/>
                <a:satOff val="-2813"/>
                <a:lumOff val="-458"/>
                <a:alphaOff val="0"/>
                <a:shade val="51000"/>
                <a:satMod val="130000"/>
              </a:schemeClr>
            </a:gs>
            <a:gs pos="80000">
              <a:schemeClr val="accent3">
                <a:hueOff val="1875044"/>
                <a:satOff val="-2813"/>
                <a:lumOff val="-458"/>
                <a:alphaOff val="0"/>
                <a:shade val="93000"/>
                <a:satMod val="130000"/>
              </a:schemeClr>
            </a:gs>
            <a:gs pos="100000">
              <a:schemeClr val="accent3">
                <a:hueOff val="1875044"/>
                <a:satOff val="-2813"/>
                <a:lumOff val="-4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2</a:t>
          </a:r>
          <a:endParaRPr lang="zh-CN" sz="3200" kern="1200" dirty="0"/>
        </a:p>
      </dsp:txBody>
      <dsp:txXfrm>
        <a:off x="32345" y="722781"/>
        <a:ext cx="642037" cy="593224"/>
      </dsp:txXfrm>
    </dsp:sp>
    <dsp:sp modelId="{C7C3E6FD-D83F-4BDA-907E-B5EE041DA931}">
      <dsp:nvSpPr>
        <dsp:cNvPr id="0" name=""/>
        <dsp:cNvSpPr/>
      </dsp:nvSpPr>
      <dsp:spPr>
        <a:xfrm rot="5400000">
          <a:off x="3762355" y="-1609172"/>
          <a:ext cx="525926" cy="6637688"/>
        </a:xfrm>
        <a:prstGeom prst="rect">
          <a:avLst/>
        </a:prstGeom>
        <a:solidFill>
          <a:schemeClr val="accent3">
            <a:tint val="40000"/>
            <a:alpha val="90000"/>
            <a:hueOff val="3572283"/>
            <a:satOff val="-4598"/>
            <a:lumOff val="-358"/>
            <a:alphaOff val="0"/>
          </a:schemeClr>
        </a:solidFill>
        <a:ln w="9525" cap="flat" cmpd="sng" algn="ctr">
          <a:solidFill>
            <a:schemeClr val="accent3">
              <a:tint val="40000"/>
              <a:alpha val="90000"/>
              <a:hueOff val="3572283"/>
              <a:satOff val="-4598"/>
              <a:lumOff val="-3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smtClean="0"/>
            <a:t>CPU</a:t>
          </a:r>
          <a:endParaRPr lang="zh-CN" sz="3200" kern="1200" dirty="0">
            <a:effectLst>
              <a:outerShdw blurRad="38100" dist="38100" dir="2700000" algn="tl">
                <a:srgbClr val="000000">
                  <a:alpha val="43137"/>
                </a:srgbClr>
              </a:outerShdw>
            </a:effectLst>
          </a:endParaRPr>
        </a:p>
      </dsp:txBody>
      <dsp:txXfrm rot="-5400000">
        <a:off x="706474" y="1446709"/>
        <a:ext cx="6637688" cy="525926"/>
      </dsp:txXfrm>
    </dsp:sp>
    <dsp:sp modelId="{F5034101-5B7D-4FE7-B47A-5A48CF39606B}">
      <dsp:nvSpPr>
        <dsp:cNvPr id="0" name=""/>
        <dsp:cNvSpPr/>
      </dsp:nvSpPr>
      <dsp:spPr>
        <a:xfrm>
          <a:off x="253" y="1380967"/>
          <a:ext cx="706221" cy="657408"/>
        </a:xfrm>
        <a:prstGeom prst="round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sz="3200" kern="1200" dirty="0" smtClean="0"/>
            <a:t>3</a:t>
          </a:r>
          <a:endParaRPr lang="zh-CN" sz="3200" kern="1200" dirty="0"/>
        </a:p>
      </dsp:txBody>
      <dsp:txXfrm>
        <a:off x="32345" y="1413059"/>
        <a:ext cx="642037" cy="593224"/>
      </dsp:txXfrm>
    </dsp:sp>
    <dsp:sp modelId="{407D673B-FF7A-46E6-A3B0-96E86EB9836E}">
      <dsp:nvSpPr>
        <dsp:cNvPr id="0" name=""/>
        <dsp:cNvSpPr/>
      </dsp:nvSpPr>
      <dsp:spPr>
        <a:xfrm rot="5400000">
          <a:off x="3759256" y="-931480"/>
          <a:ext cx="525926" cy="6645192"/>
        </a:xfrm>
        <a:prstGeom prst="round2SameRect">
          <a:avLst/>
        </a:prstGeom>
        <a:solidFill>
          <a:schemeClr val="accent3">
            <a:tint val="40000"/>
            <a:alpha val="90000"/>
            <a:hueOff val="5358425"/>
            <a:satOff val="-6896"/>
            <a:lumOff val="-537"/>
            <a:alphaOff val="0"/>
          </a:schemeClr>
        </a:solidFill>
        <a:ln w="9525" cap="flat" cmpd="sng" algn="ctr">
          <a:solidFill>
            <a:schemeClr val="accent3">
              <a:tint val="40000"/>
              <a:alpha val="90000"/>
              <a:hueOff val="5358425"/>
              <a:satOff val="-6896"/>
              <a:lumOff val="-53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内存条</a:t>
          </a:r>
          <a:endParaRPr lang="zh-CN" altLang="en-US" sz="3200" kern="1200" dirty="0"/>
        </a:p>
      </dsp:txBody>
      <dsp:txXfrm rot="-5400000">
        <a:off x="699623" y="2153827"/>
        <a:ext cx="6619518" cy="474578"/>
      </dsp:txXfrm>
    </dsp:sp>
    <dsp:sp modelId="{AA9E8DB8-4378-4DE0-90FB-AC51BC38606A}">
      <dsp:nvSpPr>
        <dsp:cNvPr id="0" name=""/>
        <dsp:cNvSpPr/>
      </dsp:nvSpPr>
      <dsp:spPr>
        <a:xfrm>
          <a:off x="253" y="2071246"/>
          <a:ext cx="698458" cy="657408"/>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zh-CN" sz="3200" kern="1200" dirty="0" smtClean="0"/>
            <a:t>4</a:t>
          </a:r>
          <a:endParaRPr lang="zh-CN" altLang="en-US" sz="3200" kern="1200" dirty="0"/>
        </a:p>
      </dsp:txBody>
      <dsp:txXfrm>
        <a:off x="32345" y="2103338"/>
        <a:ext cx="634274" cy="593224"/>
      </dsp:txXfrm>
    </dsp:sp>
    <dsp:sp modelId="{5CA4453B-DF0B-4B02-B0DD-33479BED4582}">
      <dsp:nvSpPr>
        <dsp:cNvPr id="0" name=""/>
        <dsp:cNvSpPr/>
      </dsp:nvSpPr>
      <dsp:spPr>
        <a:xfrm rot="5400000">
          <a:off x="3764186" y="-226588"/>
          <a:ext cx="525926" cy="6633636"/>
        </a:xfrm>
        <a:prstGeom prst="round2SameRect">
          <a:avLst/>
        </a:prstGeom>
        <a:solidFill>
          <a:schemeClr val="accent3">
            <a:tint val="40000"/>
            <a:alpha val="90000"/>
            <a:hueOff val="7144567"/>
            <a:satOff val="-9195"/>
            <a:lumOff val="-717"/>
            <a:alphaOff val="0"/>
          </a:schemeClr>
        </a:solidFill>
        <a:ln w="9525" cap="flat" cmpd="sng" algn="ctr">
          <a:solidFill>
            <a:schemeClr val="accent3">
              <a:tint val="40000"/>
              <a:alpha val="90000"/>
              <a:hueOff val="7144567"/>
              <a:satOff val="-9195"/>
              <a:lumOff val="-71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smtClean="0"/>
            <a:t>外存储器</a:t>
          </a:r>
          <a:endParaRPr lang="zh-CN" altLang="en-US" sz="3200" kern="1200" dirty="0">
            <a:effectLst>
              <a:outerShdw blurRad="38100" dist="38100" dir="2700000" algn="tl">
                <a:srgbClr val="000000">
                  <a:alpha val="43137"/>
                </a:srgbClr>
              </a:outerShdw>
            </a:effectLst>
          </a:endParaRPr>
        </a:p>
      </dsp:txBody>
      <dsp:txXfrm rot="-5400000">
        <a:off x="710331" y="2852941"/>
        <a:ext cx="6607962" cy="474578"/>
      </dsp:txXfrm>
    </dsp:sp>
    <dsp:sp modelId="{B3AA8348-65DB-4A04-98CB-F6C2ED5489AF}">
      <dsp:nvSpPr>
        <dsp:cNvPr id="0" name=""/>
        <dsp:cNvSpPr/>
      </dsp:nvSpPr>
      <dsp:spPr>
        <a:xfrm>
          <a:off x="253" y="2761525"/>
          <a:ext cx="710078" cy="657408"/>
        </a:xfrm>
        <a:prstGeom prst="round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zh-CN" sz="3200" kern="1200" dirty="0" smtClean="0"/>
            <a:t>5</a:t>
          </a:r>
          <a:endParaRPr lang="zh-CN" altLang="en-US" sz="3200" kern="1200" dirty="0"/>
        </a:p>
      </dsp:txBody>
      <dsp:txXfrm>
        <a:off x="32345" y="2793617"/>
        <a:ext cx="645894" cy="593224"/>
      </dsp:txXfrm>
    </dsp:sp>
    <dsp:sp modelId="{D8A0BE10-3A80-4CE0-837E-0C2BDBD259D7}">
      <dsp:nvSpPr>
        <dsp:cNvPr id="0" name=""/>
        <dsp:cNvSpPr/>
      </dsp:nvSpPr>
      <dsp:spPr>
        <a:xfrm rot="5400000">
          <a:off x="3763596" y="462777"/>
          <a:ext cx="525926" cy="6635462"/>
        </a:xfrm>
        <a:prstGeom prst="round2SameRect">
          <a:avLst/>
        </a:prstGeom>
        <a:solidFill>
          <a:schemeClr val="accent3">
            <a:tint val="40000"/>
            <a:alpha val="90000"/>
            <a:hueOff val="8930708"/>
            <a:satOff val="-11494"/>
            <a:lumOff val="-896"/>
            <a:alphaOff val="0"/>
          </a:schemeClr>
        </a:solidFill>
        <a:ln w="9525" cap="flat" cmpd="sng" algn="ctr">
          <a:solidFill>
            <a:schemeClr val="accent3">
              <a:tint val="40000"/>
              <a:alpha val="90000"/>
              <a:hueOff val="8930708"/>
              <a:satOff val="-11494"/>
              <a:lumOff val="-896"/>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输入设备</a:t>
          </a:r>
          <a:endParaRPr lang="zh-CN" altLang="en-US" sz="3200" kern="1200" dirty="0">
            <a:effectLst>
              <a:outerShdw blurRad="38100" dist="38100" dir="2700000" algn="tl">
                <a:srgbClr val="000000">
                  <a:alpha val="43137"/>
                </a:srgbClr>
              </a:outerShdw>
            </a:effectLst>
          </a:endParaRPr>
        </a:p>
      </dsp:txBody>
      <dsp:txXfrm rot="-5400000">
        <a:off x="708828" y="3543219"/>
        <a:ext cx="6609788" cy="474578"/>
      </dsp:txXfrm>
    </dsp:sp>
    <dsp:sp modelId="{8D4B24CB-3EA5-4109-8E15-AA8A6DD58A1A}">
      <dsp:nvSpPr>
        <dsp:cNvPr id="0" name=""/>
        <dsp:cNvSpPr/>
      </dsp:nvSpPr>
      <dsp:spPr>
        <a:xfrm>
          <a:off x="253" y="3451804"/>
          <a:ext cx="708575" cy="657408"/>
        </a:xfrm>
        <a:prstGeom prst="roundRect">
          <a:avLst/>
        </a:prstGeom>
        <a:gradFill rotWithShape="0">
          <a:gsLst>
            <a:gs pos="0">
              <a:schemeClr val="accent3">
                <a:hueOff val="9375220"/>
                <a:satOff val="-14067"/>
                <a:lumOff val="-2288"/>
                <a:alphaOff val="0"/>
                <a:shade val="51000"/>
                <a:satMod val="130000"/>
              </a:schemeClr>
            </a:gs>
            <a:gs pos="80000">
              <a:schemeClr val="accent3">
                <a:hueOff val="9375220"/>
                <a:satOff val="-14067"/>
                <a:lumOff val="-2288"/>
                <a:alphaOff val="0"/>
                <a:shade val="93000"/>
                <a:satMod val="130000"/>
              </a:schemeClr>
            </a:gs>
            <a:gs pos="100000">
              <a:schemeClr val="accent3">
                <a:hueOff val="9375220"/>
                <a:satOff val="-14067"/>
                <a:lumOff val="-22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zh-CN" sz="3200" kern="1200" dirty="0" smtClean="0"/>
            <a:t>6</a:t>
          </a:r>
          <a:endParaRPr lang="zh-CN" altLang="en-US" sz="3200" kern="1200" dirty="0"/>
        </a:p>
      </dsp:txBody>
      <dsp:txXfrm>
        <a:off x="32345" y="3483896"/>
        <a:ext cx="644391" cy="593224"/>
      </dsp:txXfrm>
    </dsp:sp>
    <dsp:sp modelId="{C3D9F16F-D857-4163-8D01-62DFCF5B7F83}">
      <dsp:nvSpPr>
        <dsp:cNvPr id="0" name=""/>
        <dsp:cNvSpPr/>
      </dsp:nvSpPr>
      <dsp:spPr>
        <a:xfrm rot="5400000">
          <a:off x="3757971" y="1147159"/>
          <a:ext cx="525926" cy="6647256"/>
        </a:xfrm>
        <a:prstGeom prst="round2SameRect">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zh-CN" sz="3200" kern="1200" dirty="0" smtClean="0"/>
            <a:t>输出设备</a:t>
          </a:r>
          <a:endParaRPr lang="zh-CN" altLang="en-US" sz="3200" kern="1200" dirty="0">
            <a:effectLst>
              <a:outerShdw blurRad="38100" dist="38100" dir="2700000" algn="tl">
                <a:srgbClr val="000000">
                  <a:alpha val="43137"/>
                </a:srgbClr>
              </a:outerShdw>
            </a:effectLst>
          </a:endParaRPr>
        </a:p>
      </dsp:txBody>
      <dsp:txXfrm rot="-5400000">
        <a:off x="697306" y="4233498"/>
        <a:ext cx="6621582" cy="474578"/>
      </dsp:txXfrm>
    </dsp:sp>
    <dsp:sp modelId="{B1E6EBC1-4C75-4AE9-A400-19BB380552A4}">
      <dsp:nvSpPr>
        <dsp:cNvPr id="0" name=""/>
        <dsp:cNvSpPr/>
      </dsp:nvSpPr>
      <dsp:spPr>
        <a:xfrm>
          <a:off x="178" y="4142493"/>
          <a:ext cx="697053" cy="657408"/>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zh-CN" sz="3200" kern="1200" dirty="0" smtClean="0"/>
            <a:t>7</a:t>
          </a:r>
          <a:endParaRPr lang="zh-CN" altLang="en-US" sz="3200" kern="1200" dirty="0"/>
        </a:p>
      </dsp:txBody>
      <dsp:txXfrm>
        <a:off x="32270" y="4174585"/>
        <a:ext cx="632869" cy="59322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D83FDC75-7F73-4A4A-A77C-09AADF00E0EA}" type="datetimeFigureOut">
              <a:rPr lang="en-US" altLang="zh-CN" smtClean="0"/>
              <a:pPr/>
              <a:t>5/31/2014</a:t>
            </a:fld>
            <a:endParaRPr 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459226BF-1F13-42D3-80DC-373E7ADD1EBC}" type="slidenum">
              <a:rPr lang="zh-CN" smtClean="0"/>
              <a:pPr/>
              <a:t>‹#›</a:t>
            </a:fld>
            <a:endParaRPr lang="zh-CN" dirty="0"/>
          </a:p>
        </p:txBody>
      </p:sp>
    </p:spTree>
    <p:extLst>
      <p:ext uri="{BB962C8B-B14F-4D97-AF65-F5344CB8AC3E}">
        <p14:creationId xmlns:p14="http://schemas.microsoft.com/office/powerpoint/2010/main" val="3001328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zh-CN" sz="1200"/>
            </a:lvl1pPr>
          </a:lstStyle>
          <a:p>
            <a:endParaRPr lang="zh-C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zh-CN" sz="1200"/>
            </a:lvl1pPr>
          </a:lstStyle>
          <a:p>
            <a:fld id="{48AEF76B-3757-4A0B-AF93-28494465C1DD}" type="datetimeFigureOut">
              <a:pPr/>
              <a:t>12/17/2009</a:t>
            </a:fld>
            <a:endParaRPr 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zh-CN" sz="1200"/>
            </a:lvl1pPr>
          </a:lstStyle>
          <a:p>
            <a:endParaRPr 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zh-CN" sz="1200"/>
            </a:lvl1pPr>
          </a:lstStyle>
          <a:p>
            <a:fld id="{75693FD4-8F83-4EF7-AC3F-0DC0388986B0}" type="slidenum">
              <a:pPr/>
              <a:t>‹#›</a:t>
            </a:fld>
            <a:endParaRPr lang="zh-CN"/>
          </a:p>
        </p:txBody>
      </p:sp>
    </p:spTree>
    <p:extLst>
      <p:ext uri="{BB962C8B-B14F-4D97-AF65-F5344CB8AC3E}">
        <p14:creationId xmlns:p14="http://schemas.microsoft.com/office/powerpoint/2010/main" val="2731197521"/>
      </p:ext>
    </p:extLst>
  </p:cSld>
  <p:clrMap bg1="lt1" tx1="dk1" bg2="lt2" tx2="dk2" accent1="accent1" accent2="accent2" accent3="accent3" accent4="accent4" accent5="accent5" accent6="accent6" hlink="hlink" folHlink="folHlink"/>
  <p:notesStyle>
    <a:lvl1pPr marL="0" algn="l" defTabSz="914400" rtl="0" eaLnBrk="1" latinLnBrk="0" hangingPunct="1">
      <a:defRPr lang="zh-CN" sz="1200" kern="1200">
        <a:solidFill>
          <a:schemeClr val="tx1"/>
        </a:solidFill>
        <a:latin typeface="+mn-lt"/>
        <a:ea typeface="+mn-ea"/>
        <a:cs typeface="+mn-cs"/>
      </a:defRPr>
    </a:lvl1pPr>
    <a:lvl2pPr marL="457200" algn="l" defTabSz="914400" rtl="0" eaLnBrk="1" latinLnBrk="0" hangingPunct="1">
      <a:defRPr lang="zh-CN" sz="1200" kern="1200">
        <a:solidFill>
          <a:schemeClr val="tx1"/>
        </a:solidFill>
        <a:latin typeface="+mn-lt"/>
        <a:ea typeface="+mn-ea"/>
        <a:cs typeface="+mn-cs"/>
      </a:defRPr>
    </a:lvl2pPr>
    <a:lvl3pPr marL="914400" algn="l" defTabSz="914400" rtl="0" eaLnBrk="1" latinLnBrk="0" hangingPunct="1">
      <a:defRPr lang="zh-CN" sz="1200" kern="1200">
        <a:solidFill>
          <a:schemeClr val="tx1"/>
        </a:solidFill>
        <a:latin typeface="+mn-lt"/>
        <a:ea typeface="+mn-ea"/>
        <a:cs typeface="+mn-cs"/>
      </a:defRPr>
    </a:lvl3pPr>
    <a:lvl4pPr marL="1371600" algn="l" defTabSz="914400" rtl="0" eaLnBrk="1" latinLnBrk="0" hangingPunct="1">
      <a:defRPr lang="zh-CN" sz="1200" kern="1200">
        <a:solidFill>
          <a:schemeClr val="tx1"/>
        </a:solidFill>
        <a:latin typeface="+mn-lt"/>
        <a:ea typeface="+mn-ea"/>
        <a:cs typeface="+mn-cs"/>
      </a:defRPr>
    </a:lvl4pPr>
    <a:lvl5pPr marL="1828800" algn="l" defTabSz="914400" rtl="0" eaLnBrk="1" latinLnBrk="0" hangingPunct="1">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zh-CN" smtClean="0"/>
              <a:pPr/>
              <a:t>1</a:t>
            </a:fld>
            <a:endParaRPr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93FD4-8F83-4EF7-AC3F-0DC0388986B0}" type="slidenum">
              <a:rPr lang="en-US" altLang="zh-CN" smtClean="0"/>
              <a:pPr/>
              <a:t>23</a:t>
            </a:fld>
            <a:endParaRPr lang="zh-CN" altLang="en-US"/>
          </a:p>
        </p:txBody>
      </p:sp>
    </p:spTree>
    <p:extLst>
      <p:ext uri="{BB962C8B-B14F-4D97-AF65-F5344CB8AC3E}">
        <p14:creationId xmlns:p14="http://schemas.microsoft.com/office/powerpoint/2010/main" val="1450379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indent="-228600">
              <a:buFont typeface="+mj-lt"/>
              <a:buNone/>
            </a:pPr>
            <a:endParaRPr lang="zh-CN" sz="1200" dirty="0"/>
          </a:p>
        </p:txBody>
      </p:sp>
      <p:sp>
        <p:nvSpPr>
          <p:cNvPr id="5" name="Slide Image Placeholder 4"/>
          <p:cNvSpPr>
            <a:spLocks noGrp="1" noRot="1" noChangeAspect="1"/>
          </p:cNvSpPr>
          <p:nvPr>
            <p:ph type="sldImg"/>
          </p:nvPr>
        </p:nvSpPr>
        <p:spPr>
          <a:xfrm>
            <a:off x="539750" y="503238"/>
            <a:ext cx="3143250" cy="2359025"/>
          </a:xfr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slide" Target="../slides/slide5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2627784" cy="6858000"/>
          </a:xfrm>
          <a:prstGeom prst="rect">
            <a:avLst/>
          </a:prstGeom>
        </p:spPr>
      </p:pic>
      <p:sp>
        <p:nvSpPr>
          <p:cNvPr id="10" name="Picture Placeholder 9"/>
          <p:cNvSpPr>
            <a:spLocks noGrp="1"/>
          </p:cNvSpPr>
          <p:nvPr>
            <p:ph type="pic" sz="quarter" idx="13"/>
          </p:nvPr>
        </p:nvSpPr>
        <p:spPr>
          <a:xfrm>
            <a:off x="6858000" y="5105400"/>
            <a:ext cx="1828800" cy="990600"/>
          </a:xfrm>
        </p:spPr>
        <p:txBody>
          <a:bodyPr>
            <a:normAutofit/>
          </a:bodyPr>
          <a:lstStyle>
            <a:lvl1pPr marL="0" indent="0" algn="ctr" eaLnBrk="1" latinLnBrk="0" hangingPunct="1">
              <a:buNone/>
              <a:defRPr kumimoji="0" lang="zh-CN" sz="2000" baseline="0"/>
            </a:lvl1pPr>
          </a:lstStyle>
          <a:p>
            <a:endParaRPr kumimoji="0" lang="zh-CN"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zh-CN" sz="3200"/>
            </a:lvl1pPr>
            <a:lvl2pPr eaLnBrk="1" latinLnBrk="0" hangingPunct="1">
              <a:defRPr kumimoji="0" lang="zh-CN" sz="2800"/>
            </a:lvl2pPr>
            <a:lvl3pPr eaLnBrk="1" latinLnBrk="0" hangingPunct="1">
              <a:defRPr kumimoji="0" lang="zh-CN" sz="2400"/>
            </a:lvl3pPr>
            <a:lvl4pPr eaLnBrk="1" latinLnBrk="0" hangingPunct="1">
              <a:defRPr kumimoji="0" lang="zh-CN" sz="2000"/>
            </a:lvl4pPr>
            <a:lvl5pPr eaLnBrk="1" latinLnBrk="0" hangingPunct="1">
              <a:defRPr kumimoji="0" lang="zh-CN" sz="2000"/>
            </a:lvl5pPr>
            <a:lvl6pPr eaLnBrk="1" latinLnBrk="0" hangingPunct="1">
              <a:defRPr kumimoji="0" lang="zh-CN" sz="2000"/>
            </a:lvl6pPr>
            <a:lvl7pPr eaLnBrk="1" latinLnBrk="0" hangingPunct="1">
              <a:defRPr kumimoji="0" lang="zh-CN" sz="2000"/>
            </a:lvl7pPr>
            <a:lvl8pPr eaLnBrk="1" latinLnBrk="0" hangingPunct="1">
              <a:defRPr kumimoji="0" lang="zh-CN" sz="2000"/>
            </a:lvl8pPr>
            <a:lvl9pPr eaLnBrk="1" latinLnBrk="0" hangingPunct="1">
              <a:defRPr kumimoji="0" lang="zh-CN"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zh-CN" sz="2000" b="1"/>
            </a:lvl1pPr>
          </a:lstStyle>
          <a:p>
            <a:pPr eaLnBrk="1" latinLnBrk="0" hangingPunct="1"/>
            <a:r>
              <a:rPr lang="zh-CN" altLang="en-US" smtClean="0"/>
              <a:t>单击此处编辑母版标题样式</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zh-CN" sz="3200"/>
            </a:lvl1pPr>
            <a:lvl2pPr marL="457200" indent="0" eaLnBrk="1" latinLnBrk="0" hangingPunct="1">
              <a:buNone/>
              <a:defRPr kumimoji="0" lang="zh-CN" sz="2800"/>
            </a:lvl2pPr>
            <a:lvl3pPr marL="914400" indent="0" eaLnBrk="1" latinLnBrk="0" hangingPunct="1">
              <a:buNone/>
              <a:defRPr kumimoji="0" lang="zh-CN" sz="2400"/>
            </a:lvl3pPr>
            <a:lvl4pPr marL="1371600" indent="0" eaLnBrk="1" latinLnBrk="0" hangingPunct="1">
              <a:buNone/>
              <a:defRPr kumimoji="0" lang="zh-CN" sz="2000"/>
            </a:lvl4pPr>
            <a:lvl5pPr marL="1828800" indent="0" eaLnBrk="1" latinLnBrk="0" hangingPunct="1">
              <a:buNone/>
              <a:defRPr kumimoji="0" lang="zh-CN" sz="2000"/>
            </a:lvl5pPr>
            <a:lvl6pPr marL="2286000" indent="0" eaLnBrk="1" latinLnBrk="0" hangingPunct="1">
              <a:buNone/>
              <a:defRPr kumimoji="0" lang="zh-CN" sz="2000"/>
            </a:lvl6pPr>
            <a:lvl7pPr marL="2743200" indent="0" eaLnBrk="1" latinLnBrk="0" hangingPunct="1">
              <a:buNone/>
              <a:defRPr kumimoji="0" lang="zh-CN" sz="2000"/>
            </a:lvl7pPr>
            <a:lvl8pPr marL="3200400" indent="0" eaLnBrk="1" latinLnBrk="0" hangingPunct="1">
              <a:buNone/>
              <a:defRPr kumimoji="0" lang="zh-CN" sz="2000"/>
            </a:lvl8pPr>
            <a:lvl9pPr marL="3657600" indent="0" eaLnBrk="1" latinLnBrk="0" hangingPunct="1">
              <a:buNone/>
              <a:defRPr kumimoji="0" lang="zh-CN" sz="2000"/>
            </a:lvl9pPr>
          </a:lstStyle>
          <a:p>
            <a:pPr eaLnBrk="1" latinLnBrk="0" hangingPunct="1"/>
            <a:r>
              <a:rPr lang="zh-CN" altLang="en-US" smtClean="0"/>
              <a:t>单击图标添加图片</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zh-CN" sz="1400"/>
            </a:lvl1pPr>
            <a:lvl2pPr marL="457200" indent="0" eaLnBrk="1" latinLnBrk="0" hangingPunct="1">
              <a:buNone/>
              <a:defRPr kumimoji="0" lang="zh-CN" sz="1200"/>
            </a:lvl2pPr>
            <a:lvl3pPr marL="914400" indent="0" eaLnBrk="1" latinLnBrk="0" hangingPunct="1">
              <a:buNone/>
              <a:defRPr kumimoji="0" lang="zh-CN" sz="1000"/>
            </a:lvl3pPr>
            <a:lvl4pPr marL="1371600" indent="0" eaLnBrk="1" latinLnBrk="0" hangingPunct="1">
              <a:buNone/>
              <a:defRPr kumimoji="0" lang="zh-CN" sz="900"/>
            </a:lvl4pPr>
            <a:lvl5pPr marL="1828800" indent="0" eaLnBrk="1" latinLnBrk="0" hangingPunct="1">
              <a:buNone/>
              <a:defRPr kumimoji="0" lang="zh-CN" sz="900"/>
            </a:lvl5pPr>
            <a:lvl6pPr marL="2286000" indent="0" eaLnBrk="1" latinLnBrk="0" hangingPunct="1">
              <a:buNone/>
              <a:defRPr kumimoji="0" lang="zh-CN" sz="900"/>
            </a:lvl6pPr>
            <a:lvl7pPr marL="2743200" indent="0" eaLnBrk="1" latinLnBrk="0" hangingPunct="1">
              <a:buNone/>
              <a:defRPr kumimoji="0" lang="zh-CN" sz="900"/>
            </a:lvl7pPr>
            <a:lvl8pPr marL="3200400" indent="0" eaLnBrk="1" latinLnBrk="0" hangingPunct="1">
              <a:buNone/>
              <a:defRPr kumimoji="0" lang="zh-CN" sz="900"/>
            </a:lvl8pPr>
            <a:lvl9pPr marL="3657600" indent="0" eaLnBrk="1" latinLnBrk="0" hangingPunct="1">
              <a:buNone/>
              <a:defRPr kumimoji="0" lang="zh-CN" sz="900"/>
            </a:lvl9pPr>
          </a:lstStyle>
          <a:p>
            <a:pPr lvl="0" eaLnBrk="1" latinLnBrk="0" hangingPunct="1"/>
            <a:r>
              <a:rPr lang="zh-CN" altLang="en-US" smtClean="0"/>
              <a:t>单击此处编辑母版文本样式</a:t>
            </a: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zh-CN" altLang="en-US" smtClean="0"/>
              <a:t>单击此处编辑母版标题样式</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Date Placeholder 2"/>
          <p:cNvSpPr>
            <a:spLocks noGrp="1"/>
          </p:cNvSpPr>
          <p:nvPr>
            <p:ph type="dt" sz="half" idx="10"/>
          </p:nvPr>
        </p:nvSpPr>
        <p:spPr/>
        <p:txBody>
          <a:bodyPr/>
          <a:lstStyle/>
          <a:p>
            <a:fld id="{757B281C-5159-4971-8228-52B9A72E9ED2}" type="datetimeFigureOut">
              <a:pPr/>
              <a:t>12/17/2009</a:t>
            </a:fld>
            <a:endParaRPr kumimoji="0" lang="zh-CN"/>
          </a:p>
        </p:txBody>
      </p:sp>
      <p:sp>
        <p:nvSpPr>
          <p:cNvPr id="4" name="Footer Placeholder 3"/>
          <p:cNvSpPr>
            <a:spLocks noGrp="1"/>
          </p:cNvSpPr>
          <p:nvPr>
            <p:ph type="ftr" sz="quarter" idx="11"/>
          </p:nvPr>
        </p:nvSpPr>
        <p:spPr/>
        <p:txBody>
          <a:bodyPr/>
          <a:lstStyle/>
          <a:p>
            <a:endParaRPr kumimoji="0" lang="zh-CN"/>
          </a:p>
        </p:txBody>
      </p:sp>
      <p:sp>
        <p:nvSpPr>
          <p:cNvPr id="5" name="Slide Number Placeholder 4"/>
          <p:cNvSpPr>
            <a:spLocks noGrp="1"/>
          </p:cNvSpPr>
          <p:nvPr>
            <p:ph type="sldNum" sz="quarter" idx="12"/>
          </p:nvPr>
        </p:nvSpPr>
        <p:spPr/>
        <p:txBody>
          <a:bodyPr/>
          <a:lstStyle/>
          <a:p>
            <a:fld id="{33D6E5A2-EC83-451F-A719-9AC1370DD5CF}" type="slidenum">
              <a:pPr/>
              <a:t>‹#›</a:t>
            </a:fld>
            <a:endParaRPr kumimoji="0" lang="zh-CN"/>
          </a:p>
        </p:txBody>
      </p:sp>
      <p:sp>
        <p:nvSpPr>
          <p:cNvPr id="11" name="椭圆 10">
            <a:hlinkClick r:id="rId2" action="ppaction://hlinksldjump"/>
          </p:cNvPr>
          <p:cNvSpPr/>
          <p:nvPr userDrawn="1"/>
        </p:nvSpPr>
        <p:spPr>
          <a:xfrm>
            <a:off x="0" y="6165304"/>
            <a:ext cx="539552" cy="36004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chemeClr val="tx2">
                    <a:lumMod val="75000"/>
                  </a:schemeClr>
                </a:solidFill>
                <a:latin typeface="黑体" pitchFamily="49" charset="-122"/>
                <a:ea typeface="黑体" pitchFamily="49" charset="-122"/>
              </a:rPr>
              <a:t>第</a:t>
            </a:r>
            <a:r>
              <a:rPr lang="en-US" altLang="zh-CN" sz="1200" b="1" dirty="0" smtClean="0">
                <a:solidFill>
                  <a:schemeClr val="tx2">
                    <a:lumMod val="75000"/>
                  </a:schemeClr>
                </a:solidFill>
                <a:latin typeface="黑体" pitchFamily="49" charset="-122"/>
                <a:ea typeface="黑体" pitchFamily="49" charset="-122"/>
              </a:rPr>
              <a:t>1</a:t>
            </a:r>
            <a:r>
              <a:rPr lang="zh-CN" altLang="en-US" sz="1200" b="1" dirty="0" smtClean="0">
                <a:solidFill>
                  <a:schemeClr val="tx2">
                    <a:lumMod val="75000"/>
                  </a:schemeClr>
                </a:solidFill>
                <a:latin typeface="黑体" pitchFamily="49" charset="-122"/>
                <a:ea typeface="黑体" pitchFamily="49" charset="-122"/>
              </a:rPr>
              <a:t>章</a:t>
            </a:r>
            <a:endParaRPr lang="zh-CN" altLang="en-US" sz="1200" b="1" dirty="0">
              <a:solidFill>
                <a:schemeClr val="tx2">
                  <a:lumMod val="75000"/>
                </a:schemeClr>
              </a:solidFill>
              <a:latin typeface="黑体" pitchFamily="49" charset="-122"/>
              <a:ea typeface="黑体" pitchFamily="49" charset="-122"/>
            </a:endParaRPr>
          </a:p>
        </p:txBody>
      </p:sp>
    </p:spTree>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pPr/>
              <a:t>12/17/2009</a:t>
            </a:fld>
            <a:endParaRPr kumimoji="0" lang="zh-CN"/>
          </a:p>
        </p:txBody>
      </p:sp>
      <p:sp>
        <p:nvSpPr>
          <p:cNvPr id="3" name="Footer Placeholder 2"/>
          <p:cNvSpPr>
            <a:spLocks noGrp="1"/>
          </p:cNvSpPr>
          <p:nvPr>
            <p:ph type="ftr" sz="quarter" idx="11"/>
          </p:nvPr>
        </p:nvSpPr>
        <p:spPr/>
        <p:txBody>
          <a:bodyPr/>
          <a:lstStyle/>
          <a:p>
            <a:endParaRPr kumimoji="0" lang="zh-CN"/>
          </a:p>
        </p:txBody>
      </p:sp>
      <p:sp>
        <p:nvSpPr>
          <p:cNvPr id="4" name="Slide Number Placeholder 3"/>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1.1</a:t>
            </a:r>
            <a:endParaRPr lang="zh-CN" altLang="en-US" sz="1400" dirty="0">
              <a:solidFill>
                <a:schemeClr val="tx2">
                  <a:lumMod val="75000"/>
                </a:schemeClr>
              </a:solidFill>
            </a:endParaRPr>
          </a:p>
        </p:txBody>
      </p:sp>
    </p:spTree>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1.2</a:t>
            </a:r>
            <a:endParaRPr lang="zh-CN" altLang="en-US" sz="1400" dirty="0">
              <a:solidFill>
                <a:schemeClr val="tx2">
                  <a:lumMod val="75000"/>
                </a:schemeClr>
              </a:solidFill>
            </a:endParaRPr>
          </a:p>
        </p:txBody>
      </p:sp>
    </p:spTree>
    <p:extLst>
      <p:ext uri="{BB962C8B-B14F-4D97-AF65-F5344CB8AC3E}">
        <p14:creationId xmlns:p14="http://schemas.microsoft.com/office/powerpoint/2010/main" val="1514095997"/>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1.3</a:t>
            </a:r>
            <a:endParaRPr lang="zh-CN" altLang="en-US" sz="1400" dirty="0">
              <a:solidFill>
                <a:schemeClr val="tx2">
                  <a:lumMod val="75000"/>
                </a:schemeClr>
              </a:solidFill>
            </a:endParaRPr>
          </a:p>
        </p:txBody>
      </p:sp>
    </p:spTree>
    <p:extLst>
      <p:ext uri="{BB962C8B-B14F-4D97-AF65-F5344CB8AC3E}">
        <p14:creationId xmlns:p14="http://schemas.microsoft.com/office/powerpoint/2010/main" val="854085037"/>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仅显示背景">
    <p:bg>
      <p:bgPr>
        <a:solidFill>
          <a:schemeClr val="bg1">
            <a:alpha val="32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12/17/2009</a:t>
            </a:fld>
            <a:endParaRPr kumimoji="0" lang="zh-CN"/>
          </a:p>
        </p:txBody>
      </p:sp>
      <p:sp>
        <p:nvSpPr>
          <p:cNvPr id="4" name="Footer Placeholder 4"/>
          <p:cNvSpPr>
            <a:spLocks noGrp="1"/>
          </p:cNvSpPr>
          <p:nvPr>
            <p:ph type="ftr" sz="quarter" idx="11"/>
          </p:nvPr>
        </p:nvSpPr>
        <p:spPr>
          <a:xfrm>
            <a:off x="3352800" y="6356350"/>
            <a:ext cx="2895600" cy="365125"/>
          </a:xfrm>
        </p:spPr>
        <p:txBody>
          <a:bodyPr/>
          <a:lstStyle/>
          <a:p>
            <a:endParaRPr kumimoji="0" lang="zh-CN"/>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pic>
        <p:nvPicPr>
          <p:cNvPr id="1026" name="Picture 2"/>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a:stretch/>
        </p:blipFill>
        <p:spPr bwMode="auto">
          <a:xfrm>
            <a:off x="-1188639" y="-236483"/>
            <a:ext cx="3168351" cy="452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a:hlinkClick r:id="rId4" action="ppaction://hlinksldjump"/>
          </p:cNvPr>
          <p:cNvSpPr/>
          <p:nvPr userDrawn="1"/>
        </p:nvSpPr>
        <p:spPr>
          <a:xfrm>
            <a:off x="35496" y="6345352"/>
            <a:ext cx="468000" cy="252000"/>
          </a:xfrm>
          <a:prstGeom prst="ellipse">
            <a:avLst/>
          </a:prstGeom>
          <a:ln w="6350">
            <a:noFill/>
          </a:ln>
          <a:effectLst>
            <a:reflection blurRad="6350" stA="50000" endA="300" endPos="5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2">
                    <a:lumMod val="75000"/>
                  </a:schemeClr>
                </a:solidFill>
              </a:rPr>
              <a:t>1.4</a:t>
            </a:r>
            <a:endParaRPr lang="zh-CN" altLang="en-US" sz="1400" dirty="0">
              <a:solidFill>
                <a:schemeClr val="tx2">
                  <a:lumMod val="75000"/>
                </a:schemeClr>
              </a:solidFill>
            </a:endParaRPr>
          </a:p>
        </p:txBody>
      </p:sp>
    </p:spTree>
    <p:extLst>
      <p:ext uri="{BB962C8B-B14F-4D97-AF65-F5344CB8AC3E}">
        <p14:creationId xmlns:p14="http://schemas.microsoft.com/office/powerpoint/2010/main" val="154200476"/>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2" name="Oval 6"/>
          <p:cNvSpPr/>
          <p:nvPr userDrawn="1"/>
        </p:nvSpPr>
        <p:spPr>
          <a:xfrm>
            <a:off x="179512" y="3077028"/>
            <a:ext cx="1446088" cy="1432091"/>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79712"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8960"/>
            <a:ext cx="1440160" cy="144016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7" name="Oval 8"/>
          <p:cNvSpPr/>
          <p:nvPr userDrawn="1"/>
        </p:nvSpPr>
        <p:spPr>
          <a:xfrm>
            <a:off x="526976" y="30130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02369465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129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0800000" scaled="1"/>
            <a:tileRect/>
          </a:gradFill>
          <a:ln/>
          <a:effectLst>
            <a:outerShdw blurRad="40000" dist="23000" dir="5400000" rotWithShape="0">
              <a:srgbClr val="000000">
                <a:alpha val="35000"/>
              </a:srgbClr>
            </a:outerShdw>
            <a:reflection blurRad="6350" stA="52000" endA="300" endPos="35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147428094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907704" y="326439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93592"/>
            <a:ext cx="1369522" cy="1372548"/>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34166334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1835696" y="3328876"/>
            <a:ext cx="7057488" cy="1028700"/>
          </a:xfrm>
        </p:spPr>
        <p:txBody>
          <a:bodyPr anchor="b" anchorCtr="0">
            <a:normAutofit/>
          </a:bodyPr>
          <a:lstStyle>
            <a:lvl1pPr algn="l" eaLnBrk="1" latinLnBrk="0" hangingPunct="1">
              <a:defRPr kumimoji="0" lang="zh-CN" sz="4400" b="1" cap="small" baseline="0">
                <a:solidFill>
                  <a:srgbClr val="003300"/>
                </a:solidFill>
              </a:defRPr>
            </a:lvl1pPr>
          </a:lstStyle>
          <a:p>
            <a:r>
              <a:rPr kumimoji="0" lang="zh-CN" dirty="0"/>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zh-CN"/>
          </a:p>
        </p:txBody>
      </p:sp>
      <p:sp>
        <p:nvSpPr>
          <p:cNvPr id="9" name="Oval 18"/>
          <p:cNvSpPr/>
          <p:nvPr userDrawn="1"/>
        </p:nvSpPr>
        <p:spPr>
          <a:xfrm>
            <a:off x="755576" y="299695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1" name="TextBox 10"/>
          <p:cNvSpPr txBox="1"/>
          <p:nvPr userDrawn="1"/>
        </p:nvSpPr>
        <p:spPr>
          <a:xfrm>
            <a:off x="755576" y="3542966"/>
            <a:ext cx="1931160" cy="683264"/>
          </a:xfrm>
          <a:prstGeom prst="rect">
            <a:avLst/>
          </a:prstGeom>
          <a:noFill/>
        </p:spPr>
        <p:txBody>
          <a:bodyPr wrap="square" rtlCol="0">
            <a:normAutofit/>
          </a:bodyPr>
          <a:lstStyle/>
          <a:p>
            <a:pPr algn="ctr">
              <a:lnSpc>
                <a:spcPct val="80000"/>
              </a:lnSpc>
            </a:pPr>
            <a:endParaRPr lang="zh-CN" sz="2400" b="1" dirty="0">
              <a:solidFill>
                <a:schemeClr val="bg1"/>
              </a:solidFill>
              <a:effectLst>
                <a:outerShdw blurRad="50800" dist="25400" dir="5400000" algn="t" rotWithShape="0">
                  <a:prstClr val="black">
                    <a:alpha val="15000"/>
                  </a:prstClr>
                </a:outerShdw>
              </a:effectLst>
            </a:endParaRPr>
          </a:p>
        </p:txBody>
      </p:sp>
      <p:sp>
        <p:nvSpPr>
          <p:cNvPr id="13" name="Oval 8"/>
          <p:cNvSpPr/>
          <p:nvPr userDrawn="1"/>
        </p:nvSpPr>
        <p:spPr>
          <a:xfrm>
            <a:off x="526976" y="2860671"/>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
        <p:nvSpPr>
          <p:cNvPr id="14" name="Oval 20"/>
          <p:cNvSpPr/>
          <p:nvPr userDrawn="1"/>
        </p:nvSpPr>
        <p:spPr>
          <a:xfrm>
            <a:off x="526976" y="300018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t>       </a:t>
            </a:r>
          </a:p>
        </p:txBody>
      </p:sp>
      <p:sp>
        <p:nvSpPr>
          <p:cNvPr id="16" name="Oval 4"/>
          <p:cNvSpPr/>
          <p:nvPr userDrawn="1"/>
        </p:nvSpPr>
        <p:spPr>
          <a:xfrm>
            <a:off x="179512" y="3069312"/>
            <a:ext cx="1367800" cy="1367800"/>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t>             </a:t>
            </a:r>
          </a:p>
        </p:txBody>
      </p:sp>
      <p:sp>
        <p:nvSpPr>
          <p:cNvPr id="15" name="Oval 8"/>
          <p:cNvSpPr/>
          <p:nvPr userDrawn="1"/>
        </p:nvSpPr>
        <p:spPr>
          <a:xfrm>
            <a:off x="496904" y="29818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t>       </a:t>
            </a:r>
          </a:p>
        </p:txBody>
      </p:sp>
    </p:spTree>
    <p:extLst>
      <p:ext uri="{BB962C8B-B14F-4D97-AF65-F5344CB8AC3E}">
        <p14:creationId xmlns:p14="http://schemas.microsoft.com/office/powerpoint/2010/main" val="299517219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zh-CN"/>
            </a:lvl1pPr>
          </a:lstStyle>
          <a:p>
            <a:r>
              <a:rPr kumimoji="0" lang="zh-CN"/>
              <a:t>单击此处可编辑母版标题样式</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zh-CN" sz="3200">
                <a:latin typeface="+mn-lt"/>
              </a:defRPr>
            </a:lvl1pPr>
            <a:lvl2pPr eaLnBrk="1" latinLnBrk="0" hangingPunct="1">
              <a:defRPr kumimoji="0" lang="zh-CN" sz="2800">
                <a:latin typeface="+mn-lt"/>
              </a:defRPr>
            </a:lvl2pPr>
            <a:lvl3pPr eaLnBrk="1" latinLnBrk="0" hangingPunct="1">
              <a:defRPr kumimoji="0" lang="zh-CN" sz="2400">
                <a:latin typeface="+mn-lt"/>
              </a:defRPr>
            </a:lvl3pPr>
            <a:lvl4pPr eaLnBrk="1" latinLnBrk="0" hangingPunct="1">
              <a:defRPr kumimoji="0" lang="zh-CN" sz="2400">
                <a:latin typeface="+mn-lt"/>
              </a:defRPr>
            </a:lvl4pPr>
            <a:lvl5pPr eaLnBrk="1" latinLnBrk="0" hangingPunct="1">
              <a:defRPr kumimoji="0" lang="zh-CN" sz="2400">
                <a:latin typeface="+mn-lt"/>
              </a:defRPr>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Date Placeholder 3"/>
          <p:cNvSpPr>
            <a:spLocks noGrp="1"/>
          </p:cNvSpPr>
          <p:nvPr>
            <p:ph type="dt" sz="half" idx="10"/>
          </p:nvPr>
        </p:nvSpPr>
        <p:spPr/>
        <p:txBody>
          <a:bodyPr/>
          <a:lstStyle/>
          <a:p>
            <a:fld id="{757B281C-5159-4971-8228-52B9A72E9ED2}" type="datetimeFigureOut">
              <a:pPr/>
              <a:t>12/17/2009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zh-CN" altLang="en-US" smtClean="0"/>
              <a:t>单击此处编辑母版标题样式</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zh-CN" sz="2800"/>
            </a:lvl1pPr>
            <a:lvl2pPr eaLnBrk="1" latinLnBrk="0" hangingPunct="1">
              <a:defRPr kumimoji="0" lang="zh-CN" sz="2400"/>
            </a:lvl2pPr>
            <a:lvl3pPr eaLnBrk="1" latinLnBrk="0" hangingPunct="1">
              <a:defRPr kumimoji="0" lang="zh-CN" sz="2000"/>
            </a:lvl3pPr>
            <a:lvl4pPr eaLnBrk="1" latinLnBrk="0" hangingPunct="1">
              <a:defRPr kumimoji="0" lang="zh-CN" sz="1800"/>
            </a:lvl4pPr>
            <a:lvl5pPr eaLnBrk="1" latinLnBrk="0" hangingPunct="1">
              <a:defRPr kumimoji="0" lang="zh-CN" sz="1800"/>
            </a:lvl5pPr>
            <a:lvl6pPr eaLnBrk="1" latinLnBrk="0" hangingPunct="1">
              <a:defRPr kumimoji="0" lang="zh-CN" sz="1800"/>
            </a:lvl6pPr>
            <a:lvl7pPr eaLnBrk="1" latinLnBrk="0" hangingPunct="1">
              <a:defRPr kumimoji="0" lang="zh-CN" sz="1800"/>
            </a:lvl7pPr>
            <a:lvl8pPr eaLnBrk="1" latinLnBrk="0" hangingPunct="1">
              <a:defRPr kumimoji="0" lang="zh-CN" sz="1800"/>
            </a:lvl8pPr>
            <a:lvl9pPr eaLnBrk="1" latinLnBrk="0" hangingPunct="1">
              <a:defRPr kumimoji="0" lang="zh-CN"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Date Placeholder 4"/>
          <p:cNvSpPr>
            <a:spLocks noGrp="1"/>
          </p:cNvSpPr>
          <p:nvPr>
            <p:ph type="dt" sz="half" idx="10"/>
          </p:nvPr>
        </p:nvSpPr>
        <p:spPr/>
        <p:txBody>
          <a:bodyPr/>
          <a:lstStyle/>
          <a:p>
            <a:fld id="{757B281C-5159-4971-8228-52B9A72E9ED2}" type="datetimeFigureOut">
              <a:pPr/>
              <a:t>12/17/2009</a:t>
            </a:fld>
            <a:endParaRPr kumimoji="0" lang="zh-CN"/>
          </a:p>
        </p:txBody>
      </p:sp>
      <p:sp>
        <p:nvSpPr>
          <p:cNvPr id="6" name="Footer Placeholder 5"/>
          <p:cNvSpPr>
            <a:spLocks noGrp="1"/>
          </p:cNvSpPr>
          <p:nvPr>
            <p:ph type="ftr" sz="quarter" idx="11"/>
          </p:nvPr>
        </p:nvSpPr>
        <p:spPr/>
        <p:txBody>
          <a:bodyPr/>
          <a:lstStyle/>
          <a:p>
            <a:endParaRPr kumimoji="0" lang="zh-CN"/>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zh-CN"/>
            </a:lvl1pPr>
          </a:lstStyle>
          <a:p>
            <a:pPr eaLnBrk="1" latinLnBrk="0" hangingPunct="1"/>
            <a:r>
              <a:rPr lang="zh-CN" altLang="en-US" smtClean="0"/>
              <a:t>单击此处编辑母版标题样式</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zh-CN" sz="2400" b="1"/>
            </a:lvl1pPr>
            <a:lvl2pPr marL="457200" indent="0" eaLnBrk="1" latinLnBrk="0" hangingPunct="1">
              <a:buNone/>
              <a:defRPr kumimoji="0" lang="zh-CN" sz="2000" b="1"/>
            </a:lvl2pPr>
            <a:lvl3pPr marL="914400" indent="0" eaLnBrk="1" latinLnBrk="0" hangingPunct="1">
              <a:buNone/>
              <a:defRPr kumimoji="0" lang="zh-CN" sz="1800" b="1"/>
            </a:lvl3pPr>
            <a:lvl4pPr marL="1371600" indent="0" eaLnBrk="1" latinLnBrk="0" hangingPunct="1">
              <a:buNone/>
              <a:defRPr kumimoji="0" lang="zh-CN" sz="1600" b="1"/>
            </a:lvl4pPr>
            <a:lvl5pPr marL="1828800" indent="0" eaLnBrk="1" latinLnBrk="0" hangingPunct="1">
              <a:buNone/>
              <a:defRPr kumimoji="0" lang="zh-CN" sz="1600" b="1"/>
            </a:lvl5pPr>
            <a:lvl6pPr marL="2286000" indent="0" eaLnBrk="1" latinLnBrk="0" hangingPunct="1">
              <a:buNone/>
              <a:defRPr kumimoji="0" lang="zh-CN" sz="1600" b="1"/>
            </a:lvl6pPr>
            <a:lvl7pPr marL="2743200" indent="0" eaLnBrk="1" latinLnBrk="0" hangingPunct="1">
              <a:buNone/>
              <a:defRPr kumimoji="0" lang="zh-CN" sz="1600" b="1"/>
            </a:lvl7pPr>
            <a:lvl8pPr marL="3200400" indent="0" eaLnBrk="1" latinLnBrk="0" hangingPunct="1">
              <a:buNone/>
              <a:defRPr kumimoji="0" lang="zh-CN" sz="1600" b="1"/>
            </a:lvl8pPr>
            <a:lvl9pPr marL="3657600" indent="0" eaLnBrk="1" latinLnBrk="0" hangingPunct="1">
              <a:buNone/>
              <a:defRPr kumimoji="0" lang="zh-CN" sz="1600" b="1"/>
            </a:lvl9pPr>
          </a:lstStyle>
          <a:p>
            <a:pPr lvl="0" eaLnBrk="1" latinLnBrk="0" hangingPunct="1"/>
            <a:r>
              <a:rPr lang="zh-CN" altLang="en-US" smtClean="0"/>
              <a:t>单击此处编辑母版文本样式</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zh-CN" sz="2400"/>
            </a:lvl1pPr>
            <a:lvl2pPr eaLnBrk="1" latinLnBrk="0" hangingPunct="1">
              <a:defRPr kumimoji="0" lang="zh-CN" sz="2000"/>
            </a:lvl2pPr>
            <a:lvl3pPr eaLnBrk="1" latinLnBrk="0" hangingPunct="1">
              <a:defRPr kumimoji="0" lang="zh-CN" sz="1800"/>
            </a:lvl3pPr>
            <a:lvl4pPr eaLnBrk="1" latinLnBrk="0" hangingPunct="1">
              <a:defRPr kumimoji="0" lang="zh-CN" sz="1600"/>
            </a:lvl4pPr>
            <a:lvl5pPr eaLnBrk="1" latinLnBrk="0" hangingPunct="1">
              <a:defRPr kumimoji="0" lang="zh-CN" sz="1600"/>
            </a:lvl5pPr>
            <a:lvl6pPr eaLnBrk="1" latinLnBrk="0" hangingPunct="1">
              <a:defRPr kumimoji="0" lang="zh-CN" sz="1600"/>
            </a:lvl6pPr>
            <a:lvl7pPr eaLnBrk="1" latinLnBrk="0" hangingPunct="1">
              <a:defRPr kumimoji="0" lang="zh-CN" sz="1600"/>
            </a:lvl7pPr>
            <a:lvl8pPr eaLnBrk="1" latinLnBrk="0" hangingPunct="1">
              <a:defRPr kumimoji="0" lang="zh-CN" sz="1600"/>
            </a:lvl8pPr>
            <a:lvl9pPr eaLnBrk="1" latinLnBrk="0" hangingPunct="1">
              <a:defRPr kumimoji="0" lang="zh-CN"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a:p>
        </p:txBody>
      </p:sp>
      <p:sp>
        <p:nvSpPr>
          <p:cNvPr id="7" name="Date Placeholder 6"/>
          <p:cNvSpPr>
            <a:spLocks noGrp="1"/>
          </p:cNvSpPr>
          <p:nvPr>
            <p:ph type="dt" sz="half" idx="10"/>
          </p:nvPr>
        </p:nvSpPr>
        <p:spPr/>
        <p:txBody>
          <a:bodyPr/>
          <a:lstStyle/>
          <a:p>
            <a:fld id="{757B281C-5159-4971-8228-52B9A72E9ED2}" type="datetimeFigureOut">
              <a:pPr/>
              <a:t>12/17/2009</a:t>
            </a:fld>
            <a:endParaRPr kumimoji="0" lang="zh-CN"/>
          </a:p>
        </p:txBody>
      </p:sp>
      <p:sp>
        <p:nvSpPr>
          <p:cNvPr id="8" name="Footer Placeholder 7"/>
          <p:cNvSpPr>
            <a:spLocks noGrp="1"/>
          </p:cNvSpPr>
          <p:nvPr>
            <p:ph type="ftr" sz="quarter" idx="11"/>
          </p:nvPr>
        </p:nvSpPr>
        <p:spPr/>
        <p:txBody>
          <a:bodyPr/>
          <a:lstStyle/>
          <a:p>
            <a:endParaRPr kumimoji="0" lang="zh-CN"/>
          </a:p>
        </p:txBody>
      </p:sp>
      <p:sp>
        <p:nvSpPr>
          <p:cNvPr id="9" name="Slide Number Placeholder 8"/>
          <p:cNvSpPr>
            <a:spLocks noGrp="1"/>
          </p:cNvSpPr>
          <p:nvPr>
            <p:ph type="sldNum" sz="quarter" idx="12"/>
          </p:nvPr>
        </p:nvSpPr>
        <p:spPr/>
        <p:txBody>
          <a:bodyPr/>
          <a:lstStyle/>
          <a:p>
            <a:fld id="{33D6E5A2-EC83-451F-A719-9AC1370DD5CF}" type="slidenum">
              <a:pPr/>
              <a:t>‹#›</a:t>
            </a:fld>
            <a:endParaRPr kumimoji="0" lang="zh-CN"/>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1"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zh-CN" altLang="en-US" smtClean="0"/>
              <a:t>单击此处编辑母版标题样式</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zh-CN" sz="1200">
                <a:solidFill>
                  <a:schemeClr val="tx1">
                    <a:tint val="75000"/>
                  </a:schemeClr>
                </a:solidFill>
              </a:defRPr>
            </a:lvl1pPr>
          </a:lstStyle>
          <a:p>
            <a:fld id="{757B281C-5159-4971-8228-52B9A72E9ED2}" type="datetimeFigureOut">
              <a:pPr/>
              <a:t>12/17/2009</a:t>
            </a:fld>
            <a:endParaRPr kumimoji="0" lang="zh-CN"/>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zh-CN" sz="1200">
                <a:solidFill>
                  <a:schemeClr val="tx1">
                    <a:tint val="75000"/>
                  </a:schemeClr>
                </a:solidFill>
              </a:defRPr>
            </a:lvl1pPr>
          </a:lstStyle>
          <a:p>
            <a:endParaRPr kumimoji="0" lang="zh-CN"/>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zh-CN" sz="1200">
                <a:solidFill>
                  <a:schemeClr val="tx1">
                    <a:tint val="75000"/>
                  </a:schemeClr>
                </a:solidFill>
              </a:defRPr>
            </a:lvl1pPr>
          </a:lstStyle>
          <a:p>
            <a:fld id="{33D6E5A2-EC83-451F-A719-9AC1370DD5CF}" type="slidenum">
              <a:pPr/>
              <a:t>‹#›</a:t>
            </a:fld>
            <a:endParaRPr kumimoji="0" lang="zh-CN"/>
          </a:p>
        </p:txBody>
      </p:sp>
      <p:pic>
        <p:nvPicPr>
          <p:cNvPr id="8" name="Picture 7"/>
          <p:cNvPicPr>
            <a:picLocks noChangeAspect="1"/>
          </p:cNvPicPr>
          <p:nvPr/>
        </p:nvPicPr>
        <p:blipFill rotWithShape="1">
          <a:blip r:embed="rId22" cstate="email">
            <a:extLst>
              <a:ext uri="{28A0092B-C50C-407E-A947-70E740481C1C}">
                <a14:useLocalDpi xmlns:a14="http://schemas.microsoft.com/office/drawing/2010/main"/>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5" r:id="rId4"/>
    <p:sldLayoutId id="2147483666" r:id="rId5"/>
    <p:sldLayoutId id="2147483667" r:id="rId6"/>
    <p:sldLayoutId id="2147483650" r:id="rId7"/>
    <p:sldLayoutId id="2147483652" r:id="rId8"/>
    <p:sldLayoutId id="2147483653" r:id="rId9"/>
    <p:sldLayoutId id="2147483656" r:id="rId10"/>
    <p:sldLayoutId id="2147483657" r:id="rId11"/>
    <p:sldLayoutId id="2147483658" r:id="rId12"/>
    <p:sldLayoutId id="2147483659" r:id="rId13"/>
    <p:sldLayoutId id="2147483654" r:id="rId14"/>
    <p:sldLayoutId id="2147483655" r:id="rId15"/>
    <p:sldLayoutId id="2147483663" r:id="rId16"/>
    <p:sldLayoutId id="2147483668" r:id="rId17"/>
    <p:sldLayoutId id="2147483669" r:id="rId18"/>
    <p:sldLayoutId id="2147483670" r:id="rId19"/>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zh-CN"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p:bodyStyle>
    <p:otherStyle>
      <a:defPPr>
        <a:defRPr kumimoji="0" lang="zh-CN"/>
      </a:defPPr>
      <a:lvl1pPr marL="0" algn="l" defTabSz="914400" rtl="0" eaLnBrk="1" latinLnBrk="0" hangingPunct="1">
        <a:defRPr kumimoji="0" lang="zh-CN" sz="1800" kern="1200">
          <a:solidFill>
            <a:schemeClr val="tx1"/>
          </a:solidFill>
          <a:latin typeface="+mn-lt"/>
          <a:ea typeface="+mn-ea"/>
          <a:cs typeface="+mn-cs"/>
        </a:defRPr>
      </a:lvl1pPr>
      <a:lvl2pPr marL="457200" algn="l" defTabSz="914400" rtl="0" eaLnBrk="1" latinLnBrk="0" hangingPunct="1">
        <a:defRPr kumimoji="0" lang="zh-CN" sz="1800" kern="1200">
          <a:solidFill>
            <a:schemeClr val="tx1"/>
          </a:solidFill>
          <a:latin typeface="+mn-lt"/>
          <a:ea typeface="+mn-ea"/>
          <a:cs typeface="+mn-cs"/>
        </a:defRPr>
      </a:lvl2pPr>
      <a:lvl3pPr marL="914400" algn="l" defTabSz="914400" rtl="0" eaLnBrk="1" latinLnBrk="0" hangingPunct="1">
        <a:defRPr kumimoji="0" lang="zh-CN" sz="1800" kern="1200">
          <a:solidFill>
            <a:schemeClr val="tx1"/>
          </a:solidFill>
          <a:latin typeface="+mn-lt"/>
          <a:ea typeface="+mn-ea"/>
          <a:cs typeface="+mn-cs"/>
        </a:defRPr>
      </a:lvl3pPr>
      <a:lvl4pPr marL="1371600" algn="l" defTabSz="914400" rtl="0" eaLnBrk="1" latinLnBrk="0" hangingPunct="1">
        <a:defRPr kumimoji="0" lang="zh-CN" sz="1800" kern="1200">
          <a:solidFill>
            <a:schemeClr val="tx1"/>
          </a:solidFill>
          <a:latin typeface="+mn-lt"/>
          <a:ea typeface="+mn-ea"/>
          <a:cs typeface="+mn-cs"/>
        </a:defRPr>
      </a:lvl4pPr>
      <a:lvl5pPr marL="1828800" algn="l" defTabSz="914400" rtl="0" eaLnBrk="1" latinLnBrk="0" hangingPunct="1">
        <a:defRPr kumimoji="0" lang="zh-CN" sz="1800" kern="1200">
          <a:solidFill>
            <a:schemeClr val="tx1"/>
          </a:solidFill>
          <a:latin typeface="+mn-lt"/>
          <a:ea typeface="+mn-ea"/>
          <a:cs typeface="+mn-cs"/>
        </a:defRPr>
      </a:lvl5pPr>
      <a:lvl6pPr marL="2286000" algn="l" defTabSz="914400" rtl="0" eaLnBrk="1" latinLnBrk="0" hangingPunct="1">
        <a:defRPr kumimoji="0" lang="zh-CN" sz="1800" kern="1200">
          <a:solidFill>
            <a:schemeClr val="tx1"/>
          </a:solidFill>
          <a:latin typeface="+mn-lt"/>
          <a:ea typeface="+mn-ea"/>
          <a:cs typeface="+mn-cs"/>
        </a:defRPr>
      </a:lvl6pPr>
      <a:lvl7pPr marL="2743200" algn="l" defTabSz="914400" rtl="0" eaLnBrk="1" latinLnBrk="0" hangingPunct="1">
        <a:defRPr kumimoji="0" lang="zh-CN" sz="1800" kern="1200">
          <a:solidFill>
            <a:schemeClr val="tx1"/>
          </a:solidFill>
          <a:latin typeface="+mn-lt"/>
          <a:ea typeface="+mn-ea"/>
          <a:cs typeface="+mn-cs"/>
        </a:defRPr>
      </a:lvl7pPr>
      <a:lvl8pPr marL="3200400" algn="l" defTabSz="914400" rtl="0" eaLnBrk="1" latinLnBrk="0" hangingPunct="1">
        <a:defRPr kumimoji="0" lang="zh-CN" sz="1800" kern="1200">
          <a:solidFill>
            <a:schemeClr val="tx1"/>
          </a:solidFill>
          <a:latin typeface="+mn-lt"/>
          <a:ea typeface="+mn-ea"/>
          <a:cs typeface="+mn-cs"/>
        </a:defRPr>
      </a:lvl8pPr>
      <a:lvl9pPr marL="3657600" algn="l" defTabSz="914400" rtl="0" eaLnBrk="1" latinLnBrk="0" hangingPunct="1">
        <a:defRPr kumimoji="0" lang="zh-CN"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9.xml"/><Relationship Id="rId7" Type="http://schemas.openxmlformats.org/officeDocument/2006/relationships/oleObject" Target="../embeddings/oleObject3.bin"/><Relationship Id="rId12" Type="http://schemas.openxmlformats.org/officeDocument/2006/relationships/image" Target="../media/image39.wmf"/><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6.bin"/><Relationship Id="rId5" Type="http://schemas.openxmlformats.org/officeDocument/2006/relationships/image" Target="../media/image37.wmf"/><Relationship Id="rId10" Type="http://schemas.openxmlformats.org/officeDocument/2006/relationships/image" Target="../media/image38.wmf"/><Relationship Id="rId4" Type="http://schemas.openxmlformats.org/officeDocument/2006/relationships/oleObject" Target="../embeddings/oleObject1.bin"/><Relationship Id="rId9" Type="http://schemas.openxmlformats.org/officeDocument/2006/relationships/oleObject" Target="../embeddings/oleObject5.bin"/></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17.xml"/><Relationship Id="rId5" Type="http://schemas.openxmlformats.org/officeDocument/2006/relationships/image" Target="../media/image42.jpeg"/><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8.xml"/><Relationship Id="rId1" Type="http://schemas.openxmlformats.org/officeDocument/2006/relationships/slideLayout" Target="../slideLayouts/slideLayout19.xml"/><Relationship Id="rId5" Type="http://schemas.openxmlformats.org/officeDocument/2006/relationships/image" Target="../media/image50.jpeg"/><Relationship Id="rId4" Type="http://schemas.openxmlformats.org/officeDocument/2006/relationships/image" Target="../media/image49.jpeg"/></Relationships>
</file>

<file path=ppt/slides/_rels/slide6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9.xml"/><Relationship Id="rId1" Type="http://schemas.openxmlformats.org/officeDocument/2006/relationships/slideLayout" Target="../slideLayouts/slideLayout19.xml"/><Relationship Id="rId5" Type="http://schemas.openxmlformats.org/officeDocument/2006/relationships/image" Target="../media/image53.jpeg"/><Relationship Id="rId4" Type="http://schemas.openxmlformats.org/officeDocument/2006/relationships/image" Target="../media/image52.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1.xml"/><Relationship Id="rId1" Type="http://schemas.openxmlformats.org/officeDocument/2006/relationships/slideLayout" Target="../slideLayouts/slideLayout19.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6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19.xml"/><Relationship Id="rId5" Type="http://schemas.openxmlformats.org/officeDocument/2006/relationships/image" Target="../media/image60.jpeg"/><Relationship Id="rId4" Type="http://schemas.openxmlformats.org/officeDocument/2006/relationships/image" Target="../media/image59.jpeg"/></Relationships>
</file>

<file path=ppt/slides/_rels/slide6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3.xml"/><Relationship Id="rId1" Type="http://schemas.openxmlformats.org/officeDocument/2006/relationships/slideLayout" Target="../slideLayouts/slideLayout19.xml"/><Relationship Id="rId5" Type="http://schemas.openxmlformats.org/officeDocument/2006/relationships/image" Target="../media/image63.jpeg"/><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19.xml"/><Relationship Id="rId5" Type="http://schemas.openxmlformats.org/officeDocument/2006/relationships/image" Target="../media/image66.jpeg"/><Relationship Id="rId4" Type="http://schemas.openxmlformats.org/officeDocument/2006/relationships/image" Target="../media/image65.jpeg"/></Relationships>
</file>

<file path=ppt/slides/_rels/slide68.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65.xml"/><Relationship Id="rId1" Type="http://schemas.openxmlformats.org/officeDocument/2006/relationships/slideLayout" Target="../slideLayouts/slideLayout19.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6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6.xml"/><Relationship Id="rId1" Type="http://schemas.openxmlformats.org/officeDocument/2006/relationships/slideLayout" Target="../slideLayouts/slideLayout19.xml"/><Relationship Id="rId4" Type="http://schemas.openxmlformats.org/officeDocument/2006/relationships/image" Target="../media/image73.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7.xml"/><Relationship Id="rId1" Type="http://schemas.openxmlformats.org/officeDocument/2006/relationships/slideLayout" Target="../slideLayouts/slideLayout19.xml"/><Relationship Id="rId5" Type="http://schemas.openxmlformats.org/officeDocument/2006/relationships/image" Target="../media/image76.jpeg"/><Relationship Id="rId4" Type="http://schemas.openxmlformats.org/officeDocument/2006/relationships/image" Target="../media/image75.png"/></Relationships>
</file>

<file path=ppt/slides/_rels/slide7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8.xml"/><Relationship Id="rId1" Type="http://schemas.openxmlformats.org/officeDocument/2006/relationships/slideLayout" Target="../slideLayouts/slideLayout19.xml"/><Relationship Id="rId5" Type="http://schemas.openxmlformats.org/officeDocument/2006/relationships/image" Target="../media/image79.jpeg"/><Relationship Id="rId4" Type="http://schemas.openxmlformats.org/officeDocument/2006/relationships/image" Target="../media/image78.jpeg"/></Relationships>
</file>

<file path=ppt/slides/_rels/slide7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9.xml"/><Relationship Id="rId1" Type="http://schemas.openxmlformats.org/officeDocument/2006/relationships/slideLayout" Target="../slideLayouts/slideLayout19.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7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0.xml"/><Relationship Id="rId1" Type="http://schemas.openxmlformats.org/officeDocument/2006/relationships/slideLayout" Target="../slideLayouts/slideLayout19.xml"/><Relationship Id="rId5" Type="http://schemas.openxmlformats.org/officeDocument/2006/relationships/image" Target="../media/image86.jpeg"/><Relationship Id="rId4" Type="http://schemas.openxmlformats.org/officeDocument/2006/relationships/image" Target="../media/image85.jpeg"/></Relationships>
</file>

<file path=ppt/slides/_rels/slide7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1.xml"/><Relationship Id="rId1" Type="http://schemas.openxmlformats.org/officeDocument/2006/relationships/slideLayout" Target="../slideLayouts/slideLayout19.xml"/><Relationship Id="rId4" Type="http://schemas.openxmlformats.org/officeDocument/2006/relationships/image" Target="../media/image88.jpeg"/></Relationships>
</file>

<file path=ppt/slides/_rels/slide7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2411760" y="3068960"/>
            <a:ext cx="6466768" cy="1470025"/>
          </a:xfrm>
        </p:spPr>
        <p:txBody>
          <a:bodyPr>
            <a:noAutofit/>
          </a:bodyPr>
          <a:lstStyle/>
          <a:p>
            <a:pPr algn="l"/>
            <a:r>
              <a:rPr lang="zh-CN" altLang="en-US" sz="6600" dirty="0" smtClean="0"/>
              <a:t>计算机基础知识</a:t>
            </a:r>
            <a:endParaRPr lang="zh-CN" sz="6600" dirty="0"/>
          </a:p>
        </p:txBody>
      </p:sp>
      <p:sp>
        <p:nvSpPr>
          <p:cNvPr id="3" name="Title 1"/>
          <p:cNvSpPr txBox="1">
            <a:spLocks/>
          </p:cNvSpPr>
          <p:nvPr>
            <p:custDataLst>
              <p:tags r:id="rId3"/>
            </p:custDataLst>
          </p:nvPr>
        </p:nvSpPr>
        <p:spPr>
          <a:xfrm>
            <a:off x="805024" y="1844824"/>
            <a:ext cx="3766976" cy="1224136"/>
          </a:xfrm>
          <a:prstGeom prst="rect">
            <a:avLst/>
          </a:prstGeom>
        </p:spPr>
        <p:txBody>
          <a:bodyPr vert="horz" lIns="91440" tIns="45720" rIns="91440" bIns="45720" rtlCol="0" anchor="t">
            <a:noAutofit/>
          </a:bodyPr>
          <a:lstStyle>
            <a:lvl1pPr algn="r" defTabSz="914400" rtl="0" eaLnBrk="1" latinLnBrk="0" hangingPunct="1">
              <a:spcBef>
                <a:spcPct val="0"/>
              </a:spcBef>
              <a:buNone/>
              <a:defRPr kumimoji="0" lang="zh-CN" sz="4400" b="1" kern="1200" cap="small" baseline="0">
                <a:solidFill>
                  <a:srgbClr val="003300"/>
                </a:solidFill>
                <a:latin typeface="+mj-lt"/>
                <a:ea typeface="+mj-ea"/>
                <a:cs typeface="+mj-cs"/>
              </a:defRPr>
            </a:lvl1pPr>
          </a:lstStyle>
          <a:p>
            <a:pPr algn="ctr"/>
            <a:r>
              <a:rPr lang="zh-CN" altLang="en-US" sz="5400" dirty="0" smtClean="0"/>
              <a:t>第</a:t>
            </a:r>
            <a:r>
              <a:rPr lang="en-US" altLang="zh-CN" sz="5400" dirty="0" smtClean="0"/>
              <a:t>1</a:t>
            </a:r>
            <a:r>
              <a:rPr lang="zh-CN" altLang="en-US" sz="5400" dirty="0" smtClean="0"/>
              <a:t>章</a:t>
            </a:r>
            <a:endParaRPr lang="zh-CN" altLang="en-US" sz="5400"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3923928" y="1700808"/>
            <a:ext cx="4824536" cy="4308872"/>
          </a:xfrm>
          <a:prstGeom prst="rect">
            <a:avLst/>
          </a:prstGeom>
          <a:noFill/>
        </p:spPr>
        <p:txBody>
          <a:bodyPr wrap="square" rtlCol="0">
            <a:spAutoFit/>
          </a:bodyPr>
          <a:lstStyle/>
          <a:p>
            <a:pPr>
              <a:spcAft>
                <a:spcPts val="1200"/>
              </a:spcAft>
            </a:pPr>
            <a:r>
              <a:rPr lang="zh-CN" altLang="zh-CN" sz="2400" dirty="0"/>
              <a:t>（4）第四代计算机（1971年～今</a:t>
            </a:r>
            <a:r>
              <a:rPr lang="zh-CN" altLang="zh-CN" sz="2400" dirty="0" smtClean="0"/>
              <a:t>）</a:t>
            </a:r>
            <a:endParaRPr lang="en-US" altLang="zh-CN" sz="2400" dirty="0" smtClean="0"/>
          </a:p>
          <a:p>
            <a:r>
              <a:rPr lang="zh-CN" altLang="en-US" sz="2400" dirty="0" smtClean="0"/>
              <a:t>　　</a:t>
            </a:r>
            <a:r>
              <a:rPr lang="zh-CN" altLang="zh-CN" sz="2400" dirty="0" smtClean="0"/>
              <a:t>计算机</a:t>
            </a:r>
            <a:r>
              <a:rPr lang="zh-CN" altLang="zh-CN" sz="2400" dirty="0"/>
              <a:t>的主要逻辑元件采用</a:t>
            </a:r>
            <a:r>
              <a:rPr lang="zh-CN" altLang="zh-CN" sz="2400" b="1" dirty="0">
                <a:solidFill>
                  <a:srgbClr val="FF0066"/>
                </a:solidFill>
              </a:rPr>
              <a:t>大规模、超大规模集成电路</a:t>
            </a:r>
            <a:r>
              <a:rPr lang="zh-CN" altLang="zh-CN" sz="2400" dirty="0" smtClean="0"/>
              <a:t>技术。</a:t>
            </a:r>
            <a:r>
              <a:rPr lang="zh-CN" altLang="zh-CN" sz="2400" dirty="0"/>
              <a:t>其运算速度达到每秒几千万次到几千亿次，甚至几千万亿次，高集成度的半导体存储器取代了磁芯存储器，存储容量大大提高。操作系统不断完善，软件配置空前丰富</a:t>
            </a:r>
            <a:r>
              <a:rPr lang="zh-CN" altLang="zh-CN" sz="2400" dirty="0" smtClean="0"/>
              <a:t>。</a:t>
            </a:r>
            <a:endParaRPr lang="en-US" altLang="zh-CN" sz="2400" dirty="0" smtClean="0"/>
          </a:p>
          <a:p>
            <a:r>
              <a:rPr lang="zh-CN" altLang="en-US" sz="2400" dirty="0"/>
              <a:t>　</a:t>
            </a:r>
            <a:r>
              <a:rPr lang="zh-CN" altLang="en-US" sz="2400" dirty="0" smtClean="0"/>
              <a:t>　</a:t>
            </a:r>
            <a:r>
              <a:rPr lang="zh-CN" altLang="zh-CN" sz="2400" dirty="0" smtClean="0"/>
              <a:t>微型计算机</a:t>
            </a:r>
            <a:r>
              <a:rPr lang="zh-CN" altLang="zh-CN" sz="2400" dirty="0"/>
              <a:t>大量进入家庭，产品更新、升级速度加快，应用范围更加广泛，已扩大到社会</a:t>
            </a:r>
            <a:r>
              <a:rPr lang="zh-CN" altLang="zh-CN" sz="2400" dirty="0" smtClean="0"/>
              <a:t>各行各业。</a:t>
            </a:r>
            <a:endParaRPr lang="zh-CN" altLang="en-US"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zh-CN" sz="2800" dirty="0"/>
              <a:t>计算机的发展过程</a:t>
            </a:r>
            <a:endParaRPr lang="zh-CN" altLang="en-US" sz="2800" dirty="0"/>
          </a:p>
        </p:txBody>
      </p:sp>
      <p:pic>
        <p:nvPicPr>
          <p:cNvPr id="8194" name="Picture 2" descr="http://imgt2.bdstatic.com/it/u=4234410727,1230477791&amp;fm=23&amp;gp=0.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99592" y="2924944"/>
            <a:ext cx="2880320" cy="2520280"/>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784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fade">
                                      <p:cBhvr>
                                        <p:cTn id="11"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1403299" y="2115475"/>
            <a:ext cx="5553067" cy="830997"/>
          </a:xfrm>
          <a:prstGeom prst="rect">
            <a:avLst/>
          </a:prstGeom>
          <a:noFill/>
        </p:spPr>
        <p:txBody>
          <a:bodyPr wrap="square" rtlCol="0">
            <a:spAutoFit/>
          </a:bodyPr>
          <a:lstStyle/>
          <a:p>
            <a:r>
              <a:rPr lang="zh-CN" altLang="zh-CN" sz="2400" dirty="0"/>
              <a:t>（1）巨型</a:t>
            </a:r>
            <a:r>
              <a:rPr lang="zh-CN" altLang="zh-CN" sz="2400" dirty="0" smtClean="0"/>
              <a:t>化</a:t>
            </a:r>
            <a:endParaRPr lang="en-US" altLang="zh-CN" sz="2400" dirty="0" smtClean="0"/>
          </a:p>
          <a:p>
            <a:endParaRPr lang="zh-CN" altLang="zh-CN"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3</a:t>
            </a:r>
            <a:r>
              <a:rPr lang="zh-CN" altLang="zh-CN" sz="2800" dirty="0"/>
              <a:t>．计算机的发展趋势</a:t>
            </a:r>
            <a:endParaRPr lang="zh-CN" altLang="en-US" sz="2800" dirty="0"/>
          </a:p>
        </p:txBody>
      </p:sp>
      <p:sp>
        <p:nvSpPr>
          <p:cNvPr id="8" name="TextBox 7"/>
          <p:cNvSpPr txBox="1"/>
          <p:nvPr/>
        </p:nvSpPr>
        <p:spPr>
          <a:xfrm>
            <a:off x="1403299" y="2946472"/>
            <a:ext cx="5553067" cy="830997"/>
          </a:xfrm>
          <a:prstGeom prst="rect">
            <a:avLst/>
          </a:prstGeom>
          <a:noFill/>
        </p:spPr>
        <p:txBody>
          <a:bodyPr wrap="square" rtlCol="0">
            <a:spAutoFit/>
          </a:bodyPr>
          <a:lstStyle/>
          <a:p>
            <a:r>
              <a:rPr lang="zh-CN" altLang="zh-CN" sz="2400" dirty="0"/>
              <a:t>（2）</a:t>
            </a:r>
            <a:r>
              <a:rPr lang="zh-CN" altLang="zh-CN" sz="2400" dirty="0" smtClean="0"/>
              <a:t>微型化</a:t>
            </a:r>
            <a:endParaRPr lang="zh-CN" altLang="zh-CN" sz="2400" dirty="0"/>
          </a:p>
          <a:p>
            <a:endParaRPr lang="zh-CN" altLang="zh-CN" sz="2400" dirty="0"/>
          </a:p>
        </p:txBody>
      </p:sp>
      <p:sp>
        <p:nvSpPr>
          <p:cNvPr id="9" name="TextBox 8"/>
          <p:cNvSpPr txBox="1"/>
          <p:nvPr/>
        </p:nvSpPr>
        <p:spPr>
          <a:xfrm>
            <a:off x="1431201" y="3777469"/>
            <a:ext cx="5553067" cy="830997"/>
          </a:xfrm>
          <a:prstGeom prst="rect">
            <a:avLst/>
          </a:prstGeom>
          <a:noFill/>
        </p:spPr>
        <p:txBody>
          <a:bodyPr wrap="square" rtlCol="0">
            <a:spAutoFit/>
          </a:bodyPr>
          <a:lstStyle/>
          <a:p>
            <a:r>
              <a:rPr lang="zh-CN" altLang="zh-CN" sz="2400" dirty="0"/>
              <a:t>（3）</a:t>
            </a:r>
            <a:r>
              <a:rPr lang="zh-CN" altLang="zh-CN" sz="2400" dirty="0" smtClean="0"/>
              <a:t>网络化</a:t>
            </a:r>
            <a:endParaRPr lang="en-US" altLang="zh-CN" sz="2400" dirty="0" smtClean="0"/>
          </a:p>
          <a:p>
            <a:endParaRPr lang="zh-CN" altLang="zh-CN" sz="2400" dirty="0"/>
          </a:p>
        </p:txBody>
      </p:sp>
      <p:sp>
        <p:nvSpPr>
          <p:cNvPr id="10" name="TextBox 9"/>
          <p:cNvSpPr txBox="1"/>
          <p:nvPr/>
        </p:nvSpPr>
        <p:spPr>
          <a:xfrm>
            <a:off x="1431201" y="4608466"/>
            <a:ext cx="5553067" cy="830997"/>
          </a:xfrm>
          <a:prstGeom prst="rect">
            <a:avLst/>
          </a:prstGeom>
          <a:noFill/>
        </p:spPr>
        <p:txBody>
          <a:bodyPr wrap="square" rtlCol="0">
            <a:spAutoFit/>
          </a:bodyPr>
          <a:lstStyle/>
          <a:p>
            <a:r>
              <a:rPr lang="zh-CN" altLang="zh-CN" sz="2400" dirty="0"/>
              <a:t>（4）</a:t>
            </a:r>
            <a:r>
              <a:rPr lang="zh-CN" altLang="zh-CN" sz="2400" dirty="0" smtClean="0"/>
              <a:t>智能化</a:t>
            </a:r>
            <a:endParaRPr lang="en-US" altLang="zh-CN" sz="2400" dirty="0" smtClean="0"/>
          </a:p>
          <a:p>
            <a:endParaRPr lang="zh-CN" altLang="zh-CN" sz="2400" dirty="0"/>
          </a:p>
        </p:txBody>
      </p:sp>
    </p:spTree>
    <p:extLst>
      <p:ext uri="{BB962C8B-B14F-4D97-AF65-F5344CB8AC3E}">
        <p14:creationId xmlns:p14="http://schemas.microsoft.com/office/powerpoint/2010/main" val="329616907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827584" y="1844824"/>
            <a:ext cx="7704856" cy="4524315"/>
          </a:xfrm>
          <a:prstGeom prst="rect">
            <a:avLst/>
          </a:prstGeom>
          <a:noFill/>
          <a:ln w="12700">
            <a:solidFill>
              <a:srgbClr val="FF0000"/>
            </a:solidFill>
          </a:ln>
        </p:spPr>
        <p:txBody>
          <a:bodyPr wrap="square" rtlCol="0">
            <a:spAutoFit/>
          </a:bodyPr>
          <a:lstStyle/>
          <a:p>
            <a:pPr>
              <a:lnSpc>
                <a:spcPct val="150000"/>
              </a:lnSpc>
            </a:pPr>
            <a:r>
              <a:rPr lang="zh-CN" altLang="en-US" sz="2400" dirty="0" smtClean="0"/>
              <a:t>　　</a:t>
            </a:r>
            <a:r>
              <a:rPr lang="zh-CN" altLang="zh-CN" sz="2400" dirty="0" smtClean="0"/>
              <a:t>微型计算机</a:t>
            </a:r>
            <a:r>
              <a:rPr lang="zh-CN" altLang="zh-CN" sz="2400" dirty="0"/>
              <a:t>即PC机（个人计算机），简称微型机或微机，是以微处理器为核心，配以内存储器、输入/输出接口电路及相应</a:t>
            </a:r>
            <a:r>
              <a:rPr lang="zh-CN" altLang="zh-CN" sz="2400" dirty="0" smtClean="0"/>
              <a:t>的</a:t>
            </a:r>
            <a:r>
              <a:rPr lang="zh-CN" altLang="en-US" sz="2400" dirty="0" smtClean="0"/>
              <a:t>辅助电路</a:t>
            </a:r>
            <a:r>
              <a:rPr lang="zh-CN" altLang="zh-CN" sz="2400" dirty="0" smtClean="0"/>
              <a:t>而</a:t>
            </a:r>
            <a:r>
              <a:rPr lang="zh-CN" altLang="zh-CN" sz="2400" dirty="0"/>
              <a:t>构成的</a:t>
            </a:r>
            <a:r>
              <a:rPr lang="zh-CN" altLang="zh-CN" sz="2400" dirty="0" smtClean="0"/>
              <a:t>计算机</a:t>
            </a:r>
            <a:r>
              <a:rPr lang="zh-CN" altLang="en-US" sz="2400" dirty="0" smtClean="0"/>
              <a:t>。</a:t>
            </a:r>
            <a:endParaRPr lang="en-US" altLang="zh-CN" sz="2400" dirty="0" smtClean="0"/>
          </a:p>
          <a:p>
            <a:pPr>
              <a:lnSpc>
                <a:spcPct val="150000"/>
              </a:lnSpc>
            </a:pPr>
            <a:r>
              <a:rPr lang="zh-CN" altLang="en-US" sz="2400" dirty="0"/>
              <a:t>　</a:t>
            </a:r>
            <a:r>
              <a:rPr lang="zh-CN" altLang="en-US" sz="2400" dirty="0" smtClean="0"/>
              <a:t>　</a:t>
            </a:r>
            <a:r>
              <a:rPr lang="zh-CN" altLang="zh-CN" sz="2400" dirty="0"/>
              <a:t>微型计算机</a:t>
            </a:r>
            <a:r>
              <a:rPr lang="zh-CN" altLang="zh-CN" sz="2400" dirty="0" smtClean="0"/>
              <a:t>具有</a:t>
            </a:r>
            <a:r>
              <a:rPr lang="zh-CN" altLang="zh-CN" sz="2400" dirty="0"/>
              <a:t>小巧、轻便、价廉、易用等优点</a:t>
            </a:r>
            <a:r>
              <a:rPr lang="zh-CN" altLang="zh-CN" sz="2400" dirty="0" smtClean="0"/>
              <a:t>。</a:t>
            </a:r>
            <a:endParaRPr lang="en-US" altLang="zh-CN" sz="2400" dirty="0" smtClean="0"/>
          </a:p>
          <a:p>
            <a:pPr>
              <a:lnSpc>
                <a:spcPct val="150000"/>
              </a:lnSpc>
            </a:pPr>
            <a:r>
              <a:rPr lang="zh-CN" altLang="en-US" sz="2400" dirty="0"/>
              <a:t>　</a:t>
            </a:r>
            <a:r>
              <a:rPr lang="zh-CN" altLang="en-US" sz="2400" dirty="0" smtClean="0"/>
              <a:t>　</a:t>
            </a:r>
            <a:r>
              <a:rPr lang="zh-CN" altLang="zh-CN" sz="2400" dirty="0" smtClean="0"/>
              <a:t>微处理器</a:t>
            </a:r>
            <a:r>
              <a:rPr lang="zh-CN" altLang="zh-CN" sz="2400" dirty="0"/>
              <a:t>是以单片超大规模集成电路制成的具有运算和控制功能的中央处理器</a:t>
            </a:r>
            <a:r>
              <a:rPr lang="zh-CN" altLang="zh-CN" sz="2400" dirty="0" smtClean="0"/>
              <a:t>。</a:t>
            </a:r>
            <a:endParaRPr lang="en-US" altLang="zh-CN" sz="2400" dirty="0" smtClean="0"/>
          </a:p>
          <a:p>
            <a:pPr>
              <a:lnSpc>
                <a:spcPct val="150000"/>
              </a:lnSpc>
            </a:pPr>
            <a:r>
              <a:rPr lang="zh-CN" altLang="en-US" sz="2400" dirty="0"/>
              <a:t>　</a:t>
            </a:r>
            <a:r>
              <a:rPr lang="zh-CN" altLang="en-US" sz="2400" dirty="0" smtClean="0"/>
              <a:t>　</a:t>
            </a:r>
            <a:r>
              <a:rPr lang="zh-CN" altLang="zh-CN" sz="2400" dirty="0" smtClean="0"/>
              <a:t>1971年</a:t>
            </a:r>
            <a:r>
              <a:rPr lang="zh-CN" altLang="zh-CN" sz="2400" dirty="0"/>
              <a:t>第一个微处理器Intel 4004的诞生拉开了微型计算机发展的序幕。</a:t>
            </a:r>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4</a:t>
            </a:r>
            <a:r>
              <a:rPr lang="zh-CN" altLang="zh-CN" sz="2800" dirty="0"/>
              <a:t>．微型计算机的发展</a:t>
            </a:r>
            <a:endParaRPr lang="zh-CN" altLang="en-US" sz="2800" dirty="0"/>
          </a:p>
        </p:txBody>
      </p:sp>
    </p:spTree>
    <p:extLst>
      <p:ext uri="{BB962C8B-B14F-4D97-AF65-F5344CB8AC3E}">
        <p14:creationId xmlns:p14="http://schemas.microsoft.com/office/powerpoint/2010/main" val="364815888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957944" y="1606494"/>
            <a:ext cx="7997370" cy="830997"/>
          </a:xfrm>
          <a:prstGeom prst="rect">
            <a:avLst/>
          </a:prstGeom>
          <a:noFill/>
          <a:ln w="12700">
            <a:noFill/>
          </a:ln>
        </p:spPr>
        <p:txBody>
          <a:bodyPr wrap="square" rtlCol="0">
            <a:spAutoFit/>
          </a:bodyPr>
          <a:lstStyle/>
          <a:p>
            <a:pPr>
              <a:lnSpc>
                <a:spcPct val="120000"/>
              </a:lnSpc>
            </a:pPr>
            <a:r>
              <a:rPr lang="zh-CN" altLang="en-US" sz="2000" dirty="0" smtClean="0"/>
              <a:t>　　</a:t>
            </a:r>
            <a:r>
              <a:rPr lang="zh-CN" altLang="zh-CN" sz="2000" dirty="0" smtClean="0"/>
              <a:t>以</a:t>
            </a:r>
            <a:r>
              <a:rPr lang="zh-CN" altLang="zh-CN" sz="2000" dirty="0"/>
              <a:t>微处理器为标志，主要表现在微处理器的字长、主频、结构和功能等</a:t>
            </a:r>
            <a:r>
              <a:rPr lang="zh-CN" altLang="zh-CN" sz="2000" dirty="0" smtClean="0"/>
              <a:t>方面</a:t>
            </a:r>
            <a:r>
              <a:rPr lang="zh-CN" altLang="en-US" sz="2000" dirty="0" smtClean="0"/>
              <a:t>：</a:t>
            </a:r>
            <a:endParaRPr lang="zh-CN" altLang="zh-CN" sz="20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a:t>4</a:t>
            </a:r>
            <a:r>
              <a:rPr lang="zh-CN" altLang="zh-CN" sz="2800" dirty="0"/>
              <a:t>．微型计算机的发展</a:t>
            </a:r>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val="3177707371"/>
              </p:ext>
            </p:extLst>
          </p:nvPr>
        </p:nvGraphicFramePr>
        <p:xfrm>
          <a:off x="543440" y="2492896"/>
          <a:ext cx="8421048" cy="4015849"/>
        </p:xfrm>
        <a:graphic>
          <a:graphicData uri="http://schemas.openxmlformats.org/drawingml/2006/table">
            <a:tbl>
              <a:tblPr>
                <a:effectLst/>
                <a:tableStyleId>{5C22544A-7EE6-4342-B048-85BDC9FD1C3A}</a:tableStyleId>
              </a:tblPr>
              <a:tblGrid>
                <a:gridCol w="2963677"/>
                <a:gridCol w="1146629"/>
                <a:gridCol w="2728685"/>
                <a:gridCol w="1582057"/>
              </a:tblGrid>
              <a:tr h="429302">
                <a:tc>
                  <a:txBody>
                    <a:bodyPr/>
                    <a:lstStyle/>
                    <a:p>
                      <a:pPr algn="ctr">
                        <a:lnSpc>
                          <a:spcPct val="100000"/>
                        </a:lnSpc>
                        <a:spcBef>
                          <a:spcPts val="250"/>
                        </a:spcBef>
                        <a:spcAft>
                          <a:spcPts val="250"/>
                        </a:spcAft>
                      </a:pPr>
                      <a:r>
                        <a:rPr lang="zh-CN" sz="1800" kern="1050" dirty="0">
                          <a:effectLst/>
                          <a:latin typeface="+mn-lt"/>
                        </a:rPr>
                        <a:t>阶段</a:t>
                      </a:r>
                      <a:endParaRPr lang="zh-CN" sz="1800" kern="1050" dirty="0">
                        <a:effectLst/>
                        <a:latin typeface="+mn-lt"/>
                        <a:ea typeface="黑体"/>
                        <a:cs typeface="Times New Roman"/>
                      </a:endParaRPr>
                    </a:p>
                  </a:txBody>
                  <a:tcPr marL="36195" marR="36195" marT="0" marB="0" anchor="ctr">
                    <a:solidFill>
                      <a:schemeClr val="accent4">
                        <a:lumMod val="20000"/>
                        <a:lumOff val="80000"/>
                      </a:schemeClr>
                    </a:solidFill>
                  </a:tcPr>
                </a:tc>
                <a:tc>
                  <a:txBody>
                    <a:bodyPr/>
                    <a:lstStyle/>
                    <a:p>
                      <a:pPr algn="ctr">
                        <a:lnSpc>
                          <a:spcPct val="100000"/>
                        </a:lnSpc>
                        <a:spcBef>
                          <a:spcPts val="250"/>
                        </a:spcBef>
                        <a:spcAft>
                          <a:spcPts val="250"/>
                        </a:spcAft>
                      </a:pPr>
                      <a:r>
                        <a:rPr lang="zh-CN" sz="1800" kern="1050" dirty="0">
                          <a:effectLst/>
                          <a:latin typeface="+mn-lt"/>
                        </a:rPr>
                        <a:t>起止年份</a:t>
                      </a:r>
                      <a:endParaRPr lang="zh-CN" sz="1800" kern="1050" dirty="0">
                        <a:effectLst/>
                        <a:latin typeface="+mn-lt"/>
                        <a:ea typeface="黑体"/>
                        <a:cs typeface="Times New Roman"/>
                      </a:endParaRPr>
                    </a:p>
                  </a:txBody>
                  <a:tcPr marL="36195" marR="36195" marT="0" marB="0" anchor="ctr">
                    <a:solidFill>
                      <a:schemeClr val="accent4">
                        <a:lumMod val="20000"/>
                        <a:lumOff val="80000"/>
                      </a:schemeClr>
                    </a:solidFill>
                  </a:tcPr>
                </a:tc>
                <a:tc>
                  <a:txBody>
                    <a:bodyPr/>
                    <a:lstStyle/>
                    <a:p>
                      <a:pPr algn="r">
                        <a:lnSpc>
                          <a:spcPct val="100000"/>
                        </a:lnSpc>
                        <a:spcBef>
                          <a:spcPts val="250"/>
                        </a:spcBef>
                        <a:spcAft>
                          <a:spcPts val="250"/>
                        </a:spcAft>
                      </a:pPr>
                      <a:r>
                        <a:rPr lang="zh-CN" sz="1800" kern="1050" dirty="0">
                          <a:effectLst/>
                          <a:latin typeface="+mn-lt"/>
                        </a:rPr>
                        <a:t>典型</a:t>
                      </a:r>
                      <a:r>
                        <a:rPr lang="zh-CN" sz="1800" kern="1050" dirty="0" smtClean="0">
                          <a:effectLst/>
                          <a:latin typeface="+mn-lt"/>
                        </a:rPr>
                        <a:t>微处理器</a:t>
                      </a:r>
                      <a:r>
                        <a:rPr lang="en-US" altLang="zh-CN" sz="1600" kern="1050" dirty="0" smtClean="0">
                          <a:effectLst/>
                          <a:latin typeface="+mn-lt"/>
                        </a:rPr>
                        <a:t>（</a:t>
                      </a:r>
                      <a:r>
                        <a:rPr lang="zh-CN" altLang="zh-CN" sz="1600" dirty="0" smtClean="0">
                          <a:latin typeface="+mn-lt"/>
                        </a:rPr>
                        <a:t>以Intel为例</a:t>
                      </a:r>
                      <a:r>
                        <a:rPr lang="zh-CN" altLang="en-US" sz="1600" dirty="0" smtClean="0">
                          <a:latin typeface="+mn-lt"/>
                        </a:rPr>
                        <a:t>）</a:t>
                      </a:r>
                      <a:endParaRPr lang="zh-CN" sz="1600" kern="1050" dirty="0">
                        <a:effectLst/>
                        <a:latin typeface="+mn-lt"/>
                        <a:ea typeface="黑体"/>
                        <a:cs typeface="Times New Roman"/>
                      </a:endParaRPr>
                    </a:p>
                  </a:txBody>
                  <a:tcPr marL="36195" marR="36195" marT="0" marB="0" anchor="ctr">
                    <a:solidFill>
                      <a:schemeClr val="accent4">
                        <a:lumMod val="20000"/>
                        <a:lumOff val="80000"/>
                      </a:schemeClr>
                    </a:solidFill>
                  </a:tcPr>
                </a:tc>
                <a:tc>
                  <a:txBody>
                    <a:bodyPr/>
                    <a:lstStyle/>
                    <a:p>
                      <a:pPr algn="ctr">
                        <a:lnSpc>
                          <a:spcPct val="100000"/>
                        </a:lnSpc>
                        <a:spcBef>
                          <a:spcPts val="250"/>
                        </a:spcBef>
                        <a:spcAft>
                          <a:spcPts val="250"/>
                        </a:spcAft>
                      </a:pPr>
                      <a:r>
                        <a:rPr lang="zh-CN" sz="1800" kern="1050" dirty="0">
                          <a:effectLst/>
                          <a:latin typeface="+mn-lt"/>
                        </a:rPr>
                        <a:t>主频</a:t>
                      </a:r>
                      <a:endParaRPr lang="zh-CN" sz="1800" kern="1050" dirty="0">
                        <a:effectLst/>
                        <a:latin typeface="+mn-lt"/>
                        <a:ea typeface="黑体"/>
                        <a:cs typeface="Times New Roman"/>
                      </a:endParaRPr>
                    </a:p>
                  </a:txBody>
                  <a:tcPr marL="36195" marR="36195" marT="0" marB="0" anchor="ctr">
                    <a:solidFill>
                      <a:schemeClr val="accent4">
                        <a:lumMod val="20000"/>
                        <a:lumOff val="80000"/>
                      </a:schemeClr>
                    </a:solidFill>
                  </a:tcPr>
                </a:tc>
              </a:tr>
              <a:tr h="443810">
                <a:tc>
                  <a:txBody>
                    <a:bodyPr/>
                    <a:lstStyle/>
                    <a:p>
                      <a:pPr marL="72000" algn="l">
                        <a:lnSpc>
                          <a:spcPct val="100000"/>
                        </a:lnSpc>
                        <a:spcBef>
                          <a:spcPts val="200"/>
                        </a:spcBef>
                        <a:spcAft>
                          <a:spcPts val="200"/>
                        </a:spcAft>
                      </a:pPr>
                      <a:r>
                        <a:rPr lang="en-US" sz="1800" kern="900" dirty="0">
                          <a:effectLst/>
                          <a:latin typeface="+mn-lt"/>
                        </a:rPr>
                        <a:t>4</a:t>
                      </a:r>
                      <a:r>
                        <a:rPr lang="zh-CN" sz="1800" kern="900" dirty="0">
                          <a:effectLst/>
                          <a:latin typeface="+mn-lt"/>
                        </a:rPr>
                        <a:t>位和</a:t>
                      </a:r>
                      <a:r>
                        <a:rPr lang="en-US" sz="1800" kern="900" dirty="0">
                          <a:effectLst/>
                          <a:latin typeface="+mn-lt"/>
                        </a:rPr>
                        <a:t>8</a:t>
                      </a:r>
                      <a:r>
                        <a:rPr lang="zh-CN" sz="1800" kern="900" dirty="0">
                          <a:effectLst/>
                          <a:latin typeface="+mn-lt"/>
                        </a:rPr>
                        <a:t>位低档微处理器时代</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1971</a:t>
                      </a:r>
                      <a:r>
                        <a:rPr lang="en-US" altLang="zh-CN" sz="1800" kern="900" dirty="0" smtClean="0">
                          <a:effectLst/>
                          <a:latin typeface="+mn-lt"/>
                        </a:rPr>
                        <a:t>~</a:t>
                      </a:r>
                      <a:r>
                        <a:rPr lang="en-US" sz="1800" kern="900" dirty="0" smtClean="0">
                          <a:effectLst/>
                          <a:latin typeface="+mn-lt"/>
                        </a:rPr>
                        <a:t>1973</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Intel 4004 8008</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1 MHz</a:t>
                      </a:r>
                      <a:endParaRPr lang="zh-CN" sz="1800" kern="900" dirty="0">
                        <a:effectLst/>
                        <a:latin typeface="+mn-lt"/>
                        <a:ea typeface="宋体"/>
                      </a:endParaRPr>
                    </a:p>
                  </a:txBody>
                  <a:tcPr marL="36195" marR="36195" marT="0" marB="0" anchor="ctr">
                    <a:solidFill>
                      <a:schemeClr val="accent4">
                        <a:lumMod val="20000"/>
                        <a:lumOff val="80000"/>
                      </a:schemeClr>
                    </a:solidFill>
                  </a:tcPr>
                </a:tc>
              </a:tr>
              <a:tr h="443810">
                <a:tc>
                  <a:txBody>
                    <a:bodyPr/>
                    <a:lstStyle/>
                    <a:p>
                      <a:pPr marL="72000" algn="l">
                        <a:lnSpc>
                          <a:spcPct val="100000"/>
                        </a:lnSpc>
                        <a:spcBef>
                          <a:spcPts val="200"/>
                        </a:spcBef>
                        <a:spcAft>
                          <a:spcPts val="200"/>
                        </a:spcAft>
                      </a:pPr>
                      <a:r>
                        <a:rPr lang="en-US" sz="1800" kern="900" dirty="0">
                          <a:effectLst/>
                          <a:latin typeface="+mn-lt"/>
                        </a:rPr>
                        <a:t>8</a:t>
                      </a:r>
                      <a:r>
                        <a:rPr lang="zh-CN" sz="1800" kern="900" dirty="0">
                          <a:effectLst/>
                          <a:latin typeface="+mn-lt"/>
                        </a:rPr>
                        <a:t>位中高档微处理器时代</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1974</a:t>
                      </a:r>
                      <a:r>
                        <a:rPr lang="en-US" altLang="zh-CN" sz="1800" kern="900" dirty="0" smtClean="0">
                          <a:effectLst/>
                          <a:latin typeface="+mn-lt"/>
                        </a:rPr>
                        <a:t>~</a:t>
                      </a:r>
                      <a:r>
                        <a:rPr lang="en-US" sz="1800" kern="900" dirty="0" smtClean="0">
                          <a:effectLst/>
                          <a:latin typeface="+mn-lt"/>
                        </a:rPr>
                        <a:t>1977</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Intel 8080 8085</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2</a:t>
                      </a:r>
                      <a:r>
                        <a:rPr lang="zh-CN" sz="1800" kern="900" dirty="0">
                          <a:effectLst/>
                          <a:latin typeface="+mn-lt"/>
                        </a:rPr>
                        <a:t>～</a:t>
                      </a:r>
                      <a:r>
                        <a:rPr lang="en-US" sz="1800" kern="900" dirty="0">
                          <a:effectLst/>
                          <a:latin typeface="+mn-lt"/>
                        </a:rPr>
                        <a:t>5 MHz</a:t>
                      </a:r>
                      <a:endParaRPr lang="zh-CN" sz="1800" kern="900" dirty="0">
                        <a:effectLst/>
                        <a:latin typeface="+mn-lt"/>
                        <a:ea typeface="宋体"/>
                      </a:endParaRPr>
                    </a:p>
                  </a:txBody>
                  <a:tcPr marL="36195" marR="36195" marT="0" marB="0" anchor="ctr">
                    <a:solidFill>
                      <a:schemeClr val="accent4">
                        <a:lumMod val="20000"/>
                        <a:lumOff val="80000"/>
                      </a:schemeClr>
                    </a:solidFill>
                  </a:tcPr>
                </a:tc>
              </a:tr>
              <a:tr h="443810">
                <a:tc>
                  <a:txBody>
                    <a:bodyPr/>
                    <a:lstStyle/>
                    <a:p>
                      <a:pPr marL="72000" algn="l">
                        <a:lnSpc>
                          <a:spcPct val="100000"/>
                        </a:lnSpc>
                        <a:spcBef>
                          <a:spcPts val="200"/>
                        </a:spcBef>
                        <a:spcAft>
                          <a:spcPts val="200"/>
                        </a:spcAft>
                      </a:pPr>
                      <a:r>
                        <a:rPr lang="en-US" sz="1800" kern="900" dirty="0">
                          <a:effectLst/>
                          <a:latin typeface="+mn-lt"/>
                        </a:rPr>
                        <a:t>16</a:t>
                      </a:r>
                      <a:r>
                        <a:rPr lang="zh-CN" sz="1800" kern="900" dirty="0">
                          <a:effectLst/>
                          <a:latin typeface="+mn-lt"/>
                        </a:rPr>
                        <a:t>位微处理器时代</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1978</a:t>
                      </a:r>
                      <a:r>
                        <a:rPr lang="en-US" altLang="zh-CN" sz="1800" kern="900" dirty="0" smtClean="0">
                          <a:effectLst/>
                          <a:latin typeface="+mn-lt"/>
                        </a:rPr>
                        <a:t>~</a:t>
                      </a:r>
                      <a:r>
                        <a:rPr lang="en-US" sz="1800" kern="900" dirty="0" smtClean="0">
                          <a:effectLst/>
                          <a:latin typeface="+mn-lt"/>
                        </a:rPr>
                        <a:t>1984</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Intel 8086/8088 80286</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5</a:t>
                      </a:r>
                      <a:r>
                        <a:rPr lang="zh-CN" sz="1800" kern="900" dirty="0">
                          <a:effectLst/>
                          <a:latin typeface="+mn-lt"/>
                        </a:rPr>
                        <a:t>～</a:t>
                      </a:r>
                      <a:r>
                        <a:rPr lang="en-US" sz="1800" kern="900" dirty="0">
                          <a:effectLst/>
                          <a:latin typeface="+mn-lt"/>
                        </a:rPr>
                        <a:t>25 MHz</a:t>
                      </a:r>
                      <a:endParaRPr lang="zh-CN" sz="1800" kern="900" dirty="0">
                        <a:effectLst/>
                        <a:latin typeface="+mn-lt"/>
                        <a:ea typeface="宋体"/>
                      </a:endParaRPr>
                    </a:p>
                  </a:txBody>
                  <a:tcPr marL="36195" marR="36195" marT="0" marB="0" anchor="ctr">
                    <a:solidFill>
                      <a:schemeClr val="accent4">
                        <a:lumMod val="20000"/>
                        <a:lumOff val="80000"/>
                      </a:schemeClr>
                    </a:solidFill>
                  </a:tcPr>
                </a:tc>
              </a:tr>
              <a:tr h="443810">
                <a:tc>
                  <a:txBody>
                    <a:bodyPr/>
                    <a:lstStyle/>
                    <a:p>
                      <a:pPr marL="72000" algn="l">
                        <a:lnSpc>
                          <a:spcPct val="100000"/>
                        </a:lnSpc>
                        <a:spcBef>
                          <a:spcPts val="200"/>
                        </a:spcBef>
                        <a:spcAft>
                          <a:spcPts val="200"/>
                        </a:spcAft>
                      </a:pPr>
                      <a:r>
                        <a:rPr lang="en-US" sz="1800" kern="900" dirty="0">
                          <a:effectLst/>
                          <a:latin typeface="+mn-lt"/>
                        </a:rPr>
                        <a:t>32</a:t>
                      </a:r>
                      <a:r>
                        <a:rPr lang="zh-CN" sz="1800" kern="900" dirty="0">
                          <a:effectLst/>
                          <a:latin typeface="+mn-lt"/>
                        </a:rPr>
                        <a:t>位微处理器时代</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1985</a:t>
                      </a:r>
                      <a:r>
                        <a:rPr lang="en-US" altLang="zh-CN" sz="1800" kern="900" dirty="0" smtClean="0">
                          <a:effectLst/>
                          <a:latin typeface="+mn-lt"/>
                        </a:rPr>
                        <a:t>~</a:t>
                      </a:r>
                      <a:r>
                        <a:rPr lang="en-US" sz="1800" kern="900" dirty="0" smtClean="0">
                          <a:effectLst/>
                          <a:latin typeface="+mn-lt"/>
                        </a:rPr>
                        <a:t>1992</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Intel 80386 80486</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12</a:t>
                      </a:r>
                      <a:r>
                        <a:rPr lang="zh-CN" sz="1800" kern="900" dirty="0">
                          <a:effectLst/>
                          <a:latin typeface="+mn-lt"/>
                        </a:rPr>
                        <a:t>～</a:t>
                      </a:r>
                      <a:r>
                        <a:rPr lang="en-US" sz="1800" kern="900" dirty="0">
                          <a:effectLst/>
                          <a:latin typeface="+mn-lt"/>
                        </a:rPr>
                        <a:t>100 MHz</a:t>
                      </a:r>
                      <a:endParaRPr lang="zh-CN" sz="1800" kern="900" dirty="0">
                        <a:effectLst/>
                        <a:latin typeface="+mn-lt"/>
                        <a:ea typeface="宋体"/>
                      </a:endParaRPr>
                    </a:p>
                  </a:txBody>
                  <a:tcPr marL="36195" marR="36195" marT="0" marB="0" anchor="ctr">
                    <a:solidFill>
                      <a:schemeClr val="accent4">
                        <a:lumMod val="20000"/>
                        <a:lumOff val="80000"/>
                      </a:schemeClr>
                    </a:solidFill>
                  </a:tcPr>
                </a:tc>
              </a:tr>
              <a:tr h="909574">
                <a:tc>
                  <a:txBody>
                    <a:bodyPr/>
                    <a:lstStyle/>
                    <a:p>
                      <a:pPr marL="72000" algn="l">
                        <a:lnSpc>
                          <a:spcPct val="100000"/>
                        </a:lnSpc>
                        <a:spcBef>
                          <a:spcPts val="200"/>
                        </a:spcBef>
                        <a:spcAft>
                          <a:spcPts val="200"/>
                        </a:spcAft>
                      </a:pPr>
                      <a:r>
                        <a:rPr lang="zh-CN" sz="1800" kern="900" dirty="0">
                          <a:effectLst/>
                          <a:latin typeface="+mn-lt"/>
                        </a:rPr>
                        <a:t>奔腾系列微处理器</a:t>
                      </a:r>
                      <a:r>
                        <a:rPr lang="zh-CN" sz="1800" kern="900" dirty="0" smtClean="0">
                          <a:effectLst/>
                          <a:latin typeface="+mn-lt"/>
                        </a:rPr>
                        <a:t>时代</a:t>
                      </a:r>
                      <a:endParaRPr lang="en-US" altLang="zh-CN" sz="1800" kern="900" dirty="0" smtClean="0">
                        <a:effectLst/>
                        <a:latin typeface="+mn-lt"/>
                      </a:endParaRPr>
                    </a:p>
                    <a:p>
                      <a:pPr marL="72000" algn="l">
                        <a:lnSpc>
                          <a:spcPct val="100000"/>
                        </a:lnSpc>
                        <a:spcBef>
                          <a:spcPts val="200"/>
                        </a:spcBef>
                        <a:spcAft>
                          <a:spcPts val="200"/>
                        </a:spcAft>
                      </a:pPr>
                      <a:r>
                        <a:rPr lang="zh-CN" sz="1800" kern="900" dirty="0" smtClean="0">
                          <a:effectLst/>
                          <a:latin typeface="+mn-lt"/>
                        </a:rPr>
                        <a:t>（</a:t>
                      </a:r>
                      <a:r>
                        <a:rPr lang="en-US" sz="1800" kern="900" dirty="0">
                          <a:effectLst/>
                          <a:latin typeface="+mn-lt"/>
                        </a:rPr>
                        <a:t>32/64</a:t>
                      </a:r>
                      <a:r>
                        <a:rPr lang="zh-CN" sz="1800" kern="900" dirty="0">
                          <a:effectLst/>
                          <a:latin typeface="+mn-lt"/>
                        </a:rPr>
                        <a:t>位）</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1993</a:t>
                      </a:r>
                      <a:r>
                        <a:rPr lang="en-US" altLang="zh-CN" sz="1800" kern="900" dirty="0" smtClean="0">
                          <a:effectLst/>
                          <a:latin typeface="+mn-lt"/>
                        </a:rPr>
                        <a:t>~</a:t>
                      </a:r>
                      <a:r>
                        <a:rPr lang="en-US" sz="1800" kern="900" dirty="0" smtClean="0">
                          <a:effectLst/>
                          <a:latin typeface="+mn-lt"/>
                        </a:rPr>
                        <a:t>2005</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Pentium</a:t>
                      </a:r>
                      <a:r>
                        <a:rPr lang="zh-CN" sz="1800" kern="900" dirty="0">
                          <a:effectLst/>
                          <a:latin typeface="+mn-lt"/>
                        </a:rPr>
                        <a:t>（</a:t>
                      </a:r>
                      <a:r>
                        <a:rPr lang="zh-CN" sz="1600" kern="900" dirty="0">
                          <a:effectLst/>
                          <a:latin typeface="+mn-lt"/>
                        </a:rPr>
                        <a:t>Ⅱ、Ⅲ</a:t>
                      </a:r>
                      <a:r>
                        <a:rPr lang="zh-CN" sz="1800" kern="900" dirty="0">
                          <a:effectLst/>
                          <a:latin typeface="+mn-lt"/>
                        </a:rPr>
                        <a:t>、</a:t>
                      </a:r>
                      <a:r>
                        <a:rPr lang="en-US" sz="1800" kern="900" dirty="0">
                          <a:effectLst/>
                          <a:latin typeface="+mn-lt"/>
                        </a:rPr>
                        <a:t>4</a:t>
                      </a:r>
                      <a:r>
                        <a:rPr lang="zh-CN" sz="1800" kern="900" dirty="0">
                          <a:effectLst/>
                          <a:latin typeface="+mn-lt"/>
                        </a:rPr>
                        <a:t>、</a:t>
                      </a:r>
                      <a:r>
                        <a:rPr lang="en-US" sz="1800" kern="900" dirty="0">
                          <a:effectLst/>
                          <a:latin typeface="+mn-lt"/>
                        </a:rPr>
                        <a:t>D</a:t>
                      </a:r>
                      <a:r>
                        <a:rPr lang="zh-CN" sz="1800" kern="900" dirty="0">
                          <a:effectLst/>
                          <a:latin typeface="+mn-lt"/>
                        </a:rPr>
                        <a:t>）</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60 </a:t>
                      </a:r>
                      <a:r>
                        <a:rPr lang="en-US" sz="1800" kern="900" dirty="0" smtClean="0">
                          <a:effectLst/>
                          <a:latin typeface="+mn-lt"/>
                        </a:rPr>
                        <a:t>MHz~3.8GHz</a:t>
                      </a:r>
                      <a:endParaRPr lang="zh-CN" sz="1800" kern="900" dirty="0">
                        <a:effectLst/>
                        <a:latin typeface="+mn-lt"/>
                        <a:ea typeface="宋体"/>
                      </a:endParaRPr>
                    </a:p>
                  </a:txBody>
                  <a:tcPr marL="36195" marR="36195" marT="0" marB="0" anchor="ctr">
                    <a:solidFill>
                      <a:schemeClr val="accent4">
                        <a:lumMod val="20000"/>
                        <a:lumOff val="80000"/>
                      </a:schemeClr>
                    </a:solidFill>
                  </a:tcPr>
                </a:tc>
              </a:tr>
              <a:tr h="901733">
                <a:tc>
                  <a:txBody>
                    <a:bodyPr/>
                    <a:lstStyle/>
                    <a:p>
                      <a:pPr marL="72000" algn="l">
                        <a:lnSpc>
                          <a:spcPct val="100000"/>
                        </a:lnSpc>
                        <a:spcBef>
                          <a:spcPts val="200"/>
                        </a:spcBef>
                        <a:spcAft>
                          <a:spcPts val="200"/>
                        </a:spcAft>
                      </a:pPr>
                      <a:r>
                        <a:rPr lang="zh-CN" sz="1800" kern="900" dirty="0">
                          <a:effectLst/>
                          <a:latin typeface="+mn-lt"/>
                        </a:rPr>
                        <a:t>酷睿系列微处理器</a:t>
                      </a:r>
                      <a:r>
                        <a:rPr lang="zh-CN" sz="1800" kern="900" dirty="0" smtClean="0">
                          <a:effectLst/>
                          <a:latin typeface="+mn-lt"/>
                        </a:rPr>
                        <a:t>时代</a:t>
                      </a:r>
                      <a:endParaRPr lang="en-US" altLang="zh-CN" sz="1800" kern="900" dirty="0" smtClean="0">
                        <a:effectLst/>
                        <a:latin typeface="+mn-lt"/>
                      </a:endParaRPr>
                    </a:p>
                    <a:p>
                      <a:pPr marL="72000" algn="l">
                        <a:lnSpc>
                          <a:spcPct val="100000"/>
                        </a:lnSpc>
                        <a:spcBef>
                          <a:spcPts val="200"/>
                        </a:spcBef>
                        <a:spcAft>
                          <a:spcPts val="200"/>
                        </a:spcAft>
                      </a:pPr>
                      <a:r>
                        <a:rPr lang="zh-CN" sz="1800" kern="900" dirty="0" smtClean="0">
                          <a:effectLst/>
                          <a:latin typeface="+mn-lt"/>
                        </a:rPr>
                        <a:t>（</a:t>
                      </a:r>
                      <a:r>
                        <a:rPr lang="en-US" sz="1800" kern="900" dirty="0">
                          <a:effectLst/>
                          <a:latin typeface="+mn-lt"/>
                        </a:rPr>
                        <a:t>64</a:t>
                      </a:r>
                      <a:r>
                        <a:rPr lang="zh-CN" sz="1800" kern="900" dirty="0">
                          <a:effectLst/>
                          <a:latin typeface="+mn-lt"/>
                        </a:rPr>
                        <a:t>位）</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smtClean="0">
                          <a:effectLst/>
                          <a:latin typeface="+mn-lt"/>
                        </a:rPr>
                        <a:t>2006</a:t>
                      </a:r>
                      <a:r>
                        <a:rPr lang="en-US" altLang="zh-CN" sz="1800" kern="900" dirty="0" smtClean="0">
                          <a:effectLst/>
                          <a:latin typeface="+mn-lt"/>
                        </a:rPr>
                        <a:t>~</a:t>
                      </a:r>
                      <a:r>
                        <a:rPr lang="zh-CN" sz="1800" kern="900" dirty="0" smtClean="0">
                          <a:effectLst/>
                          <a:latin typeface="+mn-lt"/>
                        </a:rPr>
                        <a:t>今</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marL="180000" algn="l">
                        <a:lnSpc>
                          <a:spcPct val="100000"/>
                        </a:lnSpc>
                        <a:spcBef>
                          <a:spcPts val="200"/>
                        </a:spcBef>
                        <a:spcAft>
                          <a:spcPts val="200"/>
                        </a:spcAft>
                      </a:pPr>
                      <a:r>
                        <a:rPr lang="en-US" sz="1800" kern="900" dirty="0">
                          <a:effectLst/>
                          <a:latin typeface="+mn-lt"/>
                        </a:rPr>
                        <a:t>Core 2 Duo</a:t>
                      </a:r>
                      <a:r>
                        <a:rPr lang="zh-CN" sz="1800" kern="900" dirty="0">
                          <a:effectLst/>
                          <a:latin typeface="+mn-lt"/>
                        </a:rPr>
                        <a:t>、</a:t>
                      </a:r>
                      <a:r>
                        <a:rPr lang="en-US" sz="1800" kern="900" dirty="0" smtClean="0">
                          <a:effectLst/>
                          <a:latin typeface="+mn-lt"/>
                        </a:rPr>
                        <a:t>Core</a:t>
                      </a:r>
                    </a:p>
                    <a:p>
                      <a:pPr marL="180000" algn="l">
                        <a:lnSpc>
                          <a:spcPct val="100000"/>
                        </a:lnSpc>
                        <a:spcBef>
                          <a:spcPts val="200"/>
                        </a:spcBef>
                        <a:spcAft>
                          <a:spcPts val="200"/>
                        </a:spcAft>
                      </a:pPr>
                      <a:r>
                        <a:rPr lang="zh-CN" sz="1800" kern="900" dirty="0" smtClean="0">
                          <a:effectLst/>
                          <a:latin typeface="+mn-lt"/>
                        </a:rPr>
                        <a:t>（</a:t>
                      </a:r>
                      <a:r>
                        <a:rPr lang="en-US" sz="1800" kern="900" dirty="0">
                          <a:effectLst/>
                          <a:latin typeface="+mn-lt"/>
                        </a:rPr>
                        <a:t>i7</a:t>
                      </a:r>
                      <a:r>
                        <a:rPr lang="zh-CN" sz="1800" kern="900" dirty="0">
                          <a:effectLst/>
                          <a:latin typeface="+mn-lt"/>
                        </a:rPr>
                        <a:t>、</a:t>
                      </a:r>
                      <a:r>
                        <a:rPr lang="en-US" sz="1800" u="none" strike="noStrike" kern="900" dirty="0">
                          <a:effectLst/>
                          <a:latin typeface="+mn-lt"/>
                        </a:rPr>
                        <a:t>i5</a:t>
                      </a:r>
                      <a:r>
                        <a:rPr lang="zh-CN" sz="1800" kern="900" dirty="0">
                          <a:effectLst/>
                          <a:latin typeface="+mn-lt"/>
                        </a:rPr>
                        <a:t>、</a:t>
                      </a:r>
                      <a:r>
                        <a:rPr lang="en-US" sz="1800" kern="900" dirty="0">
                          <a:effectLst/>
                          <a:latin typeface="+mn-lt"/>
                        </a:rPr>
                        <a:t>i</a:t>
                      </a:r>
                      <a:r>
                        <a:rPr lang="en-US" sz="1800" u="none" strike="noStrike" kern="900" dirty="0">
                          <a:effectLst/>
                          <a:latin typeface="+mn-lt"/>
                        </a:rPr>
                        <a:t>3</a:t>
                      </a:r>
                      <a:r>
                        <a:rPr lang="zh-CN" sz="1800" kern="900" dirty="0">
                          <a:effectLst/>
                          <a:latin typeface="+mn-lt"/>
                        </a:rPr>
                        <a:t>）</a:t>
                      </a:r>
                      <a:endParaRPr lang="zh-CN" sz="1800" kern="900" dirty="0">
                        <a:effectLst/>
                        <a:latin typeface="+mn-lt"/>
                        <a:ea typeface="宋体"/>
                      </a:endParaRPr>
                    </a:p>
                  </a:txBody>
                  <a:tcPr marL="36195" marR="36195" marT="0" marB="0" anchor="ctr">
                    <a:solidFill>
                      <a:schemeClr val="accent4">
                        <a:lumMod val="20000"/>
                        <a:lumOff val="80000"/>
                      </a:schemeClr>
                    </a:solidFill>
                  </a:tcPr>
                </a:tc>
                <a:tc>
                  <a:txBody>
                    <a:bodyPr/>
                    <a:lstStyle/>
                    <a:p>
                      <a:pPr algn="l">
                        <a:lnSpc>
                          <a:spcPct val="100000"/>
                        </a:lnSpc>
                        <a:spcBef>
                          <a:spcPts val="200"/>
                        </a:spcBef>
                        <a:spcAft>
                          <a:spcPts val="200"/>
                        </a:spcAft>
                      </a:pPr>
                      <a:r>
                        <a:rPr lang="en-US" sz="1800" kern="900" dirty="0">
                          <a:effectLst/>
                          <a:latin typeface="+mn-lt"/>
                        </a:rPr>
                        <a:t>1</a:t>
                      </a:r>
                      <a:r>
                        <a:rPr lang="zh-CN" sz="1800" kern="900" dirty="0">
                          <a:effectLst/>
                          <a:latin typeface="+mn-lt"/>
                        </a:rPr>
                        <a:t>～</a:t>
                      </a:r>
                      <a:r>
                        <a:rPr lang="en-US" sz="1800" kern="900" dirty="0" smtClean="0">
                          <a:effectLst/>
                          <a:latin typeface="+mn-lt"/>
                        </a:rPr>
                        <a:t>3.6GHz</a:t>
                      </a:r>
                    </a:p>
                    <a:p>
                      <a:pPr algn="l">
                        <a:lnSpc>
                          <a:spcPct val="100000"/>
                        </a:lnSpc>
                        <a:spcBef>
                          <a:spcPts val="200"/>
                        </a:spcBef>
                        <a:spcAft>
                          <a:spcPts val="200"/>
                        </a:spcAft>
                      </a:pPr>
                      <a:r>
                        <a:rPr lang="zh-CN" sz="1800" kern="900" dirty="0" smtClean="0">
                          <a:effectLst/>
                          <a:latin typeface="+mn-lt"/>
                        </a:rPr>
                        <a:t>多</a:t>
                      </a:r>
                      <a:r>
                        <a:rPr lang="zh-CN" sz="1800" kern="900" dirty="0">
                          <a:effectLst/>
                          <a:latin typeface="+mn-lt"/>
                        </a:rPr>
                        <a:t>核心技术</a:t>
                      </a:r>
                      <a:endParaRPr lang="zh-CN" sz="1800" kern="900" dirty="0">
                        <a:effectLst/>
                        <a:latin typeface="+mn-lt"/>
                        <a:ea typeface="宋体"/>
                      </a:endParaRPr>
                    </a:p>
                  </a:txBody>
                  <a:tcPr marL="36195" marR="36195" marT="0" marB="0" anchor="ctr">
                    <a:solidFill>
                      <a:schemeClr val="accent4">
                        <a:lumMod val="20000"/>
                        <a:lumOff val="80000"/>
                      </a:schemeClr>
                    </a:solidFill>
                  </a:tcPr>
                </a:tc>
              </a:tr>
            </a:tbl>
          </a:graphicData>
        </a:graphic>
      </p:graphicFrame>
    </p:spTree>
    <p:extLst>
      <p:ext uri="{BB962C8B-B14F-4D97-AF65-F5344CB8AC3E}">
        <p14:creationId xmlns:p14="http://schemas.microsoft.com/office/powerpoint/2010/main" val="394380604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1.1.2  </a:t>
            </a:r>
            <a:r>
              <a:rPr lang="zh-CN" altLang="zh-CN" sz="3600" dirty="0"/>
              <a:t>计算机的特点</a:t>
            </a:r>
          </a:p>
        </p:txBody>
      </p:sp>
      <p:sp>
        <p:nvSpPr>
          <p:cNvPr id="7" name="TextBox 6"/>
          <p:cNvSpPr txBox="1"/>
          <p:nvPr/>
        </p:nvSpPr>
        <p:spPr>
          <a:xfrm>
            <a:off x="1619672" y="1340768"/>
            <a:ext cx="5553067" cy="4273542"/>
          </a:xfrm>
          <a:prstGeom prst="rect">
            <a:avLst/>
          </a:prstGeom>
          <a:noFill/>
        </p:spPr>
        <p:txBody>
          <a:bodyPr wrap="square" rtlCol="0">
            <a:spAutoFit/>
          </a:bodyPr>
          <a:lstStyle/>
          <a:p>
            <a:pPr>
              <a:lnSpc>
                <a:spcPct val="200000"/>
              </a:lnSpc>
            </a:pPr>
            <a:r>
              <a:rPr lang="en-US" altLang="zh-CN" sz="2800" dirty="0"/>
              <a:t>1</a:t>
            </a:r>
            <a:r>
              <a:rPr lang="zh-CN" altLang="zh-CN" sz="2800" dirty="0"/>
              <a:t>．运算速度快 </a:t>
            </a:r>
          </a:p>
          <a:p>
            <a:pPr>
              <a:lnSpc>
                <a:spcPct val="200000"/>
              </a:lnSpc>
            </a:pPr>
            <a:r>
              <a:rPr lang="en-US" altLang="zh-CN" sz="2800" dirty="0"/>
              <a:t>2</a:t>
            </a:r>
            <a:r>
              <a:rPr lang="zh-CN" altLang="zh-CN" sz="2800" dirty="0"/>
              <a:t>．计算精度高 </a:t>
            </a:r>
          </a:p>
          <a:p>
            <a:pPr>
              <a:lnSpc>
                <a:spcPct val="200000"/>
              </a:lnSpc>
            </a:pPr>
            <a:r>
              <a:rPr lang="en-US" altLang="zh-CN" sz="2800" dirty="0"/>
              <a:t>3</a:t>
            </a:r>
            <a:r>
              <a:rPr lang="zh-CN" altLang="zh-CN" sz="2800" dirty="0"/>
              <a:t>．存储容量大</a:t>
            </a:r>
            <a:r>
              <a:rPr lang="en-US" altLang="zh-CN" sz="2800" dirty="0"/>
              <a:t> </a:t>
            </a:r>
            <a:endParaRPr lang="zh-CN" altLang="zh-CN" sz="2800" dirty="0"/>
          </a:p>
          <a:p>
            <a:pPr>
              <a:lnSpc>
                <a:spcPct val="200000"/>
              </a:lnSpc>
            </a:pPr>
            <a:r>
              <a:rPr lang="en-US" altLang="zh-CN" sz="2800" dirty="0"/>
              <a:t>4</a:t>
            </a:r>
            <a:r>
              <a:rPr lang="zh-CN" altLang="zh-CN" sz="2800" dirty="0"/>
              <a:t>．具有逻辑判断能力</a:t>
            </a:r>
            <a:r>
              <a:rPr lang="en-US" altLang="zh-CN" sz="2800" dirty="0"/>
              <a:t> </a:t>
            </a:r>
            <a:endParaRPr lang="zh-CN" altLang="zh-CN" sz="2800" dirty="0"/>
          </a:p>
          <a:p>
            <a:pPr>
              <a:lnSpc>
                <a:spcPct val="200000"/>
              </a:lnSpc>
            </a:pPr>
            <a:r>
              <a:rPr lang="en-US" altLang="zh-CN" sz="2800" dirty="0"/>
              <a:t>5</a:t>
            </a:r>
            <a:r>
              <a:rPr lang="zh-CN" altLang="zh-CN" sz="2800" dirty="0"/>
              <a:t>．工作</a:t>
            </a:r>
            <a:r>
              <a:rPr lang="zh-CN" altLang="zh-CN" sz="2800" dirty="0" smtClean="0"/>
              <a:t>自动化</a:t>
            </a:r>
            <a:endParaRPr lang="zh-CN" altLang="zh-CN" sz="2800" dirty="0"/>
          </a:p>
        </p:txBody>
      </p:sp>
    </p:spTree>
    <p:extLst>
      <p:ext uri="{BB962C8B-B14F-4D97-AF65-F5344CB8AC3E}">
        <p14:creationId xmlns:p14="http://schemas.microsoft.com/office/powerpoint/2010/main" val="411792241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1.1.3  </a:t>
            </a:r>
            <a:r>
              <a:rPr lang="zh-CN" altLang="zh-CN" sz="3600" dirty="0"/>
              <a:t>计算机</a:t>
            </a:r>
            <a:r>
              <a:rPr lang="zh-CN" altLang="zh-CN" sz="3600" dirty="0" smtClean="0"/>
              <a:t>的</a:t>
            </a:r>
            <a:r>
              <a:rPr lang="zh-CN" altLang="en-US" sz="3600" dirty="0" smtClean="0"/>
              <a:t>应用</a:t>
            </a:r>
            <a:endParaRPr lang="zh-CN" altLang="zh-CN" sz="3600" dirty="0"/>
          </a:p>
        </p:txBody>
      </p:sp>
      <p:sp>
        <p:nvSpPr>
          <p:cNvPr id="7" name="TextBox 6"/>
          <p:cNvSpPr txBox="1"/>
          <p:nvPr/>
        </p:nvSpPr>
        <p:spPr>
          <a:xfrm>
            <a:off x="1619672" y="1052736"/>
            <a:ext cx="5553067" cy="4833696"/>
          </a:xfrm>
          <a:prstGeom prst="rect">
            <a:avLst/>
          </a:prstGeom>
          <a:noFill/>
        </p:spPr>
        <p:txBody>
          <a:bodyPr wrap="square" rtlCol="0">
            <a:spAutoFit/>
          </a:bodyPr>
          <a:lstStyle>
            <a:defPPr>
              <a:defRPr lang="zh-CN"/>
            </a:defPPr>
            <a:lvl1pPr>
              <a:lnSpc>
                <a:spcPct val="200000"/>
              </a:lnSpc>
              <a:defRPr sz="2400"/>
            </a:lvl1pPr>
          </a:lstStyle>
          <a:p>
            <a:pPr>
              <a:lnSpc>
                <a:spcPct val="160000"/>
              </a:lnSpc>
            </a:pPr>
            <a:r>
              <a:rPr lang="zh-CN" altLang="zh-CN" sz="2800" dirty="0"/>
              <a:t>1．科学计算</a:t>
            </a:r>
          </a:p>
          <a:p>
            <a:pPr>
              <a:lnSpc>
                <a:spcPct val="160000"/>
              </a:lnSpc>
            </a:pPr>
            <a:r>
              <a:rPr lang="en-US" altLang="zh-CN" sz="2800" dirty="0"/>
              <a:t>2</a:t>
            </a:r>
            <a:r>
              <a:rPr lang="zh-CN" altLang="zh-CN" sz="2800" dirty="0"/>
              <a:t>．数据处理</a:t>
            </a:r>
          </a:p>
          <a:p>
            <a:pPr>
              <a:lnSpc>
                <a:spcPct val="160000"/>
              </a:lnSpc>
            </a:pPr>
            <a:r>
              <a:rPr lang="en-US" altLang="zh-CN" sz="2800" dirty="0"/>
              <a:t>3</a:t>
            </a:r>
            <a:r>
              <a:rPr lang="zh-CN" altLang="zh-CN" sz="2800" dirty="0"/>
              <a:t>．计算机辅助</a:t>
            </a:r>
          </a:p>
          <a:p>
            <a:pPr>
              <a:lnSpc>
                <a:spcPct val="160000"/>
              </a:lnSpc>
            </a:pPr>
            <a:r>
              <a:rPr lang="zh-CN" altLang="zh-CN" sz="2800" dirty="0"/>
              <a:t>4．过程控制</a:t>
            </a:r>
          </a:p>
          <a:p>
            <a:pPr>
              <a:lnSpc>
                <a:spcPct val="160000"/>
              </a:lnSpc>
            </a:pPr>
            <a:r>
              <a:rPr lang="en-US" altLang="zh-CN" sz="2800" dirty="0"/>
              <a:t>5</a:t>
            </a:r>
            <a:r>
              <a:rPr lang="zh-CN" altLang="zh-CN" sz="2800" dirty="0"/>
              <a:t>．人工智能</a:t>
            </a:r>
          </a:p>
          <a:p>
            <a:pPr>
              <a:lnSpc>
                <a:spcPct val="160000"/>
              </a:lnSpc>
            </a:pPr>
            <a:r>
              <a:rPr lang="zh-CN" altLang="zh-CN" sz="2800" dirty="0"/>
              <a:t>6．网络通信</a:t>
            </a:r>
          </a:p>
          <a:p>
            <a:pPr>
              <a:lnSpc>
                <a:spcPct val="160000"/>
              </a:lnSpc>
            </a:pPr>
            <a:r>
              <a:rPr lang="zh-CN" altLang="zh-CN" sz="2800" dirty="0"/>
              <a:t>7．嵌入式系统</a:t>
            </a:r>
          </a:p>
        </p:txBody>
      </p:sp>
    </p:spTree>
    <p:extLst>
      <p:ext uri="{BB962C8B-B14F-4D97-AF65-F5344CB8AC3E}">
        <p14:creationId xmlns:p14="http://schemas.microsoft.com/office/powerpoint/2010/main" val="67678371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200000"/>
              </a:lnSpc>
              <a:defRPr sz="2400"/>
            </a:lvl1pPr>
          </a:lstStyle>
          <a:p>
            <a:pPr>
              <a:lnSpc>
                <a:spcPct val="100000"/>
              </a:lnSpc>
            </a:pPr>
            <a:r>
              <a:rPr lang="en-US" altLang="zh-CN" sz="2800" dirty="0"/>
              <a:t>1</a:t>
            </a:r>
            <a:r>
              <a:rPr lang="zh-CN" altLang="zh-CN" sz="2800" dirty="0"/>
              <a:t>．按照所处理的数据类型</a:t>
            </a:r>
            <a:r>
              <a:rPr lang="zh-CN" altLang="zh-CN" sz="2800" dirty="0" smtClean="0"/>
              <a:t>分类</a:t>
            </a:r>
            <a:endParaRPr lang="zh-CN" altLang="zh-CN" sz="2800" dirty="0"/>
          </a:p>
        </p:txBody>
      </p:sp>
      <p:sp>
        <p:nvSpPr>
          <p:cNvPr id="4" name="TextBox 3"/>
          <p:cNvSpPr txBox="1"/>
          <p:nvPr/>
        </p:nvSpPr>
        <p:spPr>
          <a:xfrm>
            <a:off x="1475656" y="1628800"/>
            <a:ext cx="5553067" cy="1569660"/>
          </a:xfrm>
          <a:prstGeom prst="rect">
            <a:avLst/>
          </a:prstGeom>
          <a:noFill/>
        </p:spPr>
        <p:txBody>
          <a:bodyPr wrap="square" rtlCol="0">
            <a:spAutoFit/>
          </a:bodyPr>
          <a:lstStyle>
            <a:defPPr>
              <a:defRPr lang="zh-CN"/>
            </a:defPPr>
            <a:lvl1pPr>
              <a:lnSpc>
                <a:spcPct val="200000"/>
              </a:lnSpc>
              <a:defRPr sz="2400"/>
            </a:lvl1pPr>
          </a:lstStyle>
          <a:p>
            <a:r>
              <a:rPr lang="zh-CN" altLang="zh-CN" dirty="0"/>
              <a:t>（1）</a:t>
            </a:r>
            <a:r>
              <a:rPr lang="zh-CN" altLang="zh-CN" dirty="0" smtClean="0"/>
              <a:t>模拟计算机</a:t>
            </a:r>
            <a:endParaRPr lang="zh-CN" altLang="zh-CN" dirty="0"/>
          </a:p>
          <a:p>
            <a:r>
              <a:rPr lang="zh-CN" altLang="zh-CN" dirty="0"/>
              <a:t>（2）</a:t>
            </a:r>
            <a:r>
              <a:rPr lang="zh-CN" altLang="zh-CN" dirty="0" smtClean="0"/>
              <a:t>数字计算机</a:t>
            </a:r>
            <a:endParaRPr lang="zh-CN" altLang="zh-CN" dirty="0"/>
          </a:p>
        </p:txBody>
      </p:sp>
      <p:sp>
        <p:nvSpPr>
          <p:cNvPr id="6" name="TextBox 5"/>
          <p:cNvSpPr txBox="1"/>
          <p:nvPr/>
        </p:nvSpPr>
        <p:spPr>
          <a:xfrm>
            <a:off x="1187624" y="3831431"/>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2</a:t>
            </a:r>
            <a:r>
              <a:rPr lang="zh-CN" altLang="zh-CN" sz="2800" dirty="0"/>
              <a:t>．按照用途分类</a:t>
            </a:r>
          </a:p>
        </p:txBody>
      </p:sp>
      <p:sp>
        <p:nvSpPr>
          <p:cNvPr id="8" name="TextBox 7"/>
          <p:cNvSpPr txBox="1"/>
          <p:nvPr/>
        </p:nvSpPr>
        <p:spPr>
          <a:xfrm>
            <a:off x="1455507" y="4272984"/>
            <a:ext cx="5553067" cy="1569660"/>
          </a:xfrm>
          <a:prstGeom prst="rect">
            <a:avLst/>
          </a:prstGeom>
          <a:noFill/>
        </p:spPr>
        <p:txBody>
          <a:bodyPr wrap="square" rtlCol="0">
            <a:spAutoFit/>
          </a:bodyPr>
          <a:lstStyle>
            <a:defPPr>
              <a:defRPr lang="zh-CN"/>
            </a:defPPr>
            <a:lvl1pPr>
              <a:lnSpc>
                <a:spcPct val="200000"/>
              </a:lnSpc>
              <a:defRPr sz="2400"/>
            </a:lvl1pPr>
          </a:lstStyle>
          <a:p>
            <a:r>
              <a:rPr lang="zh-CN" altLang="zh-CN" dirty="0"/>
              <a:t>（1）</a:t>
            </a:r>
            <a:r>
              <a:rPr lang="zh-CN" altLang="zh-CN" dirty="0" smtClean="0"/>
              <a:t>专用计算机</a:t>
            </a:r>
            <a:endParaRPr lang="zh-CN" altLang="zh-CN" dirty="0"/>
          </a:p>
          <a:p>
            <a:r>
              <a:rPr lang="zh-CN" altLang="zh-CN" dirty="0"/>
              <a:t>（2）</a:t>
            </a:r>
            <a:r>
              <a:rPr lang="zh-CN" altLang="zh-CN" dirty="0" smtClean="0"/>
              <a:t>通用计算机</a:t>
            </a:r>
            <a:endParaRPr lang="zh-CN" altLang="zh-CN" dirty="0"/>
          </a:p>
        </p:txBody>
      </p:sp>
    </p:spTree>
    <p:extLst>
      <p:ext uri="{BB962C8B-B14F-4D97-AF65-F5344CB8AC3E}">
        <p14:creationId xmlns:p14="http://schemas.microsoft.com/office/powerpoint/2010/main" val="2998032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t>（</a:t>
            </a:r>
            <a:r>
              <a:rPr lang="en-US" altLang="zh-CN" dirty="0"/>
              <a:t>5</a:t>
            </a:r>
            <a:r>
              <a:rPr lang="zh-CN" altLang="zh-CN" dirty="0"/>
              <a:t>）</a:t>
            </a:r>
            <a:r>
              <a:rPr lang="zh-CN" altLang="zh-CN" dirty="0" smtClean="0"/>
              <a:t>微型机</a:t>
            </a:r>
            <a:endParaRPr lang="zh-CN" altLang="zh-CN" dirty="0"/>
          </a:p>
        </p:txBody>
      </p:sp>
      <p:pic>
        <p:nvPicPr>
          <p:cNvPr id="4098" name="Picture 2" descr="巨型机---天河一号"/>
          <p:cNvPicPr>
            <a:picLocks noChangeAspect="1" noChangeArrowheads="1"/>
          </p:cNvPicPr>
          <p:nvPr/>
        </p:nvPicPr>
        <p:blipFill>
          <a:blip r:embed="rId3" cstate="email">
            <a:lum bright="18000"/>
            <a:extLst>
              <a:ext uri="{28A0092B-C50C-407E-A947-70E740481C1C}">
                <a14:useLocalDpi xmlns:a14="http://schemas.microsoft.com/office/drawing/2010/main" val="0"/>
              </a:ext>
            </a:extLst>
          </a:blip>
          <a:srcRect/>
          <a:stretch>
            <a:fillRect/>
          </a:stretch>
        </p:blipFill>
        <p:spPr bwMode="auto">
          <a:xfrm>
            <a:off x="4550497" y="1754482"/>
            <a:ext cx="3700065" cy="2190829"/>
          </a:xfrm>
          <a:prstGeom prst="rect">
            <a:avLst/>
          </a:prstGeom>
          <a:noFill/>
          <a:ln>
            <a:noFill/>
          </a:ln>
          <a:effectLst>
            <a:softEdge rad="762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3491880" y="3938280"/>
            <a:ext cx="5328592" cy="1938992"/>
          </a:xfrm>
          <a:prstGeom prst="rect">
            <a:avLst/>
          </a:prstGeom>
          <a:noFill/>
          <a:ln>
            <a:solidFill>
              <a:srgbClr val="FF0000"/>
            </a:solidFill>
          </a:ln>
        </p:spPr>
        <p:txBody>
          <a:bodyPr wrap="square" rtlCol="0">
            <a:spAutoFit/>
          </a:bodyPr>
          <a:lstStyle>
            <a:defPPr>
              <a:defRPr lang="zh-CN"/>
            </a:defPPr>
            <a:lvl1pPr>
              <a:lnSpc>
                <a:spcPct val="150000"/>
              </a:lnSpc>
              <a:defRPr sz="2000"/>
            </a:lvl1pPr>
          </a:lstStyle>
          <a:p>
            <a:r>
              <a:rPr lang="zh-CN" altLang="en-US" dirty="0"/>
              <a:t>　　</a:t>
            </a:r>
            <a:r>
              <a:rPr lang="zh-CN" altLang="zh-CN" dirty="0"/>
              <a:t>巨型机又称超级计算机，是所有计算机类型中价格</a:t>
            </a:r>
            <a:r>
              <a:rPr lang="zh-CN" altLang="zh-CN" dirty="0" smtClean="0"/>
              <a:t>最</a:t>
            </a:r>
            <a:r>
              <a:rPr lang="zh-CN" altLang="en-US" dirty="0" smtClean="0"/>
              <a:t>高</a:t>
            </a:r>
            <a:r>
              <a:rPr lang="zh-CN" altLang="zh-CN" dirty="0" smtClean="0"/>
              <a:t>、</a:t>
            </a:r>
            <a:r>
              <a:rPr lang="zh-CN" altLang="zh-CN" dirty="0"/>
              <a:t>功能最强的一类。其运算速度快、精确度高、存储容量大、功能强大、结构复杂，主要用于国防等国家尖端科学领域。</a:t>
            </a:r>
            <a:endParaRPr lang="zh-CN" altLang="en-US" dirty="0"/>
          </a:p>
        </p:txBody>
      </p:sp>
    </p:spTree>
    <p:extLst>
      <p:ext uri="{BB962C8B-B14F-4D97-AF65-F5344CB8AC3E}">
        <p14:creationId xmlns:p14="http://schemas.microsoft.com/office/powerpoint/2010/main" val="629374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4">
                                            <p:txEl>
                                              <p:pRg st="0" end="0"/>
                                            </p:txEl>
                                          </p:spTgt>
                                        </p:tgtEl>
                                        <p:attrNameLst>
                                          <p:attrName>style.color</p:attrName>
                                        </p:attrNameLst>
                                      </p:cBhvr>
                                      <p:to>
                                        <a:srgbClr val="FF0000"/>
                                      </p:to>
                                    </p:animClr>
                                    <p:animClr clrSpc="rgb" dir="cw">
                                      <p:cBhvr>
                                        <p:cTn id="7" dur="500" fill="hold"/>
                                        <p:tgtEl>
                                          <p:spTgt spid="4">
                                            <p:txEl>
                                              <p:pRg st="0" end="0"/>
                                            </p:txEl>
                                          </p:spTgt>
                                        </p:tgtEl>
                                        <p:attrNameLst>
                                          <p:attrName>fillcolor</p:attrName>
                                        </p:attrNameLst>
                                      </p:cBhvr>
                                      <p:to>
                                        <a:srgbClr val="FF0000"/>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par>
                                <p:cTn id="10" presetID="32" presetClass="emph" presetSubtype="0" fill="hold" nodeType="withEffect">
                                  <p:stCondLst>
                                    <p:cond delay="0"/>
                                  </p:stCondLst>
                                  <p:childTnLst>
                                    <p:animRot by="120000">
                                      <p:cBhvr>
                                        <p:cTn id="11" dur="150" fill="hold">
                                          <p:stCondLst>
                                            <p:cond delay="0"/>
                                          </p:stCondLst>
                                        </p:cTn>
                                        <p:tgtEl>
                                          <p:spTgt spid="4">
                                            <p:txEl>
                                              <p:pRg st="0" end="0"/>
                                            </p:txEl>
                                          </p:spTgt>
                                        </p:tgtEl>
                                        <p:attrNameLst>
                                          <p:attrName>r</p:attrName>
                                        </p:attrNameLst>
                                      </p:cBhvr>
                                    </p:animRot>
                                    <p:animRot by="-240000">
                                      <p:cBhvr>
                                        <p:cTn id="12" dur="300" fill="hold">
                                          <p:stCondLst>
                                            <p:cond delay="300"/>
                                          </p:stCondLst>
                                        </p:cTn>
                                        <p:tgtEl>
                                          <p:spTgt spid="4">
                                            <p:txEl>
                                              <p:pRg st="0" end="0"/>
                                            </p:txEl>
                                          </p:spTgt>
                                        </p:tgtEl>
                                        <p:attrNameLst>
                                          <p:attrName>r</p:attrName>
                                        </p:attrNameLst>
                                      </p:cBhvr>
                                    </p:animRot>
                                    <p:animRot by="240000">
                                      <p:cBhvr>
                                        <p:cTn id="13" dur="300" fill="hold">
                                          <p:stCondLst>
                                            <p:cond delay="600"/>
                                          </p:stCondLst>
                                        </p:cTn>
                                        <p:tgtEl>
                                          <p:spTgt spid="4">
                                            <p:txEl>
                                              <p:pRg st="0" end="0"/>
                                            </p:txEl>
                                          </p:spTgt>
                                        </p:tgtEl>
                                        <p:attrNameLst>
                                          <p:attrName>r</p:attrName>
                                        </p:attrNameLst>
                                      </p:cBhvr>
                                    </p:animRot>
                                    <p:animRot by="-240000">
                                      <p:cBhvr>
                                        <p:cTn id="14" dur="300" fill="hold">
                                          <p:stCondLst>
                                            <p:cond delay="900"/>
                                          </p:stCondLst>
                                        </p:cTn>
                                        <p:tgtEl>
                                          <p:spTgt spid="4">
                                            <p:txEl>
                                              <p:pRg st="0" end="0"/>
                                            </p:txEl>
                                          </p:spTgt>
                                        </p:tgtEl>
                                        <p:attrNameLst>
                                          <p:attrName>r</p:attrName>
                                        </p:attrNameLst>
                                      </p:cBhvr>
                                    </p:animRot>
                                    <p:animRot by="120000">
                                      <p:cBhvr>
                                        <p:cTn id="15" dur="300" fill="hold">
                                          <p:stCondLst>
                                            <p:cond delay="1200"/>
                                          </p:stCondLst>
                                        </p:cTn>
                                        <p:tgtEl>
                                          <p:spTgt spid="4">
                                            <p:txEl>
                                              <p:pRg st="0" end="0"/>
                                            </p:txEl>
                                          </p:spTgt>
                                        </p:tgtEl>
                                        <p:attrNameLst>
                                          <p:attrName>r</p:attrName>
                                        </p:attrNameLst>
                                      </p:cBhvr>
                                    </p:animRot>
                                  </p:childTnLst>
                                </p:cTn>
                              </p:par>
                              <p:par>
                                <p:cTn id="16" presetID="10"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1000"/>
                                        <p:tgtEl>
                                          <p:spTgt spid="4098"/>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t>（</a:t>
            </a:r>
            <a:r>
              <a:rPr lang="en-US" altLang="zh-CN" dirty="0"/>
              <a:t>5</a:t>
            </a:r>
            <a:r>
              <a:rPr lang="zh-CN" altLang="zh-CN" dirty="0"/>
              <a:t>）</a:t>
            </a:r>
            <a:r>
              <a:rPr lang="zh-CN" altLang="zh-CN" dirty="0" smtClean="0"/>
              <a:t>微型机</a:t>
            </a:r>
            <a:endParaRPr lang="zh-CN" altLang="zh-CN" dirty="0"/>
          </a:p>
        </p:txBody>
      </p:sp>
      <p:sp>
        <p:nvSpPr>
          <p:cNvPr id="11" name="TextBox 10"/>
          <p:cNvSpPr txBox="1"/>
          <p:nvPr/>
        </p:nvSpPr>
        <p:spPr>
          <a:xfrm>
            <a:off x="3275856" y="3429000"/>
            <a:ext cx="5616624" cy="2400657"/>
          </a:xfrm>
          <a:prstGeom prst="rect">
            <a:avLst/>
          </a:prstGeom>
          <a:noFill/>
          <a:ln>
            <a:solidFill>
              <a:srgbClr val="00B050"/>
            </a:solidFill>
          </a:ln>
        </p:spPr>
        <p:txBody>
          <a:bodyPr wrap="square" rtlCol="0">
            <a:spAutoFit/>
          </a:bodyPr>
          <a:lstStyle>
            <a:defPPr>
              <a:defRPr lang="zh-CN"/>
            </a:defPPr>
            <a:lvl1pPr>
              <a:lnSpc>
                <a:spcPct val="130000"/>
              </a:lnSpc>
              <a:defRPr sz="2400">
                <a:solidFill>
                  <a:schemeClr val="tx2"/>
                </a:solidFill>
              </a:defRPr>
            </a:lvl1pPr>
          </a:lstStyle>
          <a:p>
            <a:pPr>
              <a:lnSpc>
                <a:spcPct val="150000"/>
              </a:lnSpc>
            </a:pPr>
            <a:r>
              <a:rPr lang="zh-CN" altLang="en-US" sz="2000" dirty="0">
                <a:solidFill>
                  <a:schemeClr val="tx1"/>
                </a:solidFill>
              </a:rPr>
              <a:t>　　</a:t>
            </a:r>
            <a:r>
              <a:rPr lang="zh-CN" altLang="zh-CN" sz="2000" dirty="0">
                <a:solidFill>
                  <a:schemeClr val="tx1"/>
                </a:solidFill>
              </a:rPr>
              <a:t>大型机又称大型主机，具有高可靠性、高可用性、高服务性的特点</a:t>
            </a:r>
            <a:r>
              <a:rPr lang="zh-CN" altLang="zh-CN" sz="2000" dirty="0" smtClean="0">
                <a:solidFill>
                  <a:schemeClr val="tx1"/>
                </a:solidFill>
              </a:rPr>
              <a:t>。</a:t>
            </a:r>
            <a:r>
              <a:rPr lang="zh-CN" altLang="en-US" sz="2000" dirty="0" smtClean="0">
                <a:solidFill>
                  <a:schemeClr val="tx1"/>
                </a:solidFill>
              </a:rPr>
              <a:t>又</a:t>
            </a:r>
            <a:r>
              <a:rPr lang="zh-CN" altLang="zh-CN" sz="2000" dirty="0" smtClean="0">
                <a:solidFill>
                  <a:schemeClr val="tx1"/>
                </a:solidFill>
              </a:rPr>
              <a:t>称为</a:t>
            </a:r>
            <a:r>
              <a:rPr lang="zh-CN" altLang="zh-CN" sz="2000" dirty="0">
                <a:solidFill>
                  <a:schemeClr val="tx1"/>
                </a:solidFill>
              </a:rPr>
              <a:t>“企业级”计算机，因具有很强的数据处理和I/O（输入/输出）能力，以及很高的稳定性和安全性，所以主要用于大型企业，特别是银行、电信等商业领域。</a:t>
            </a:r>
            <a:endParaRPr lang="zh-CN" altLang="en-US" sz="2000" dirty="0">
              <a:solidFill>
                <a:schemeClr val="tx1"/>
              </a:solidFill>
            </a:endParaRPr>
          </a:p>
        </p:txBody>
      </p:sp>
      <p:pic>
        <p:nvPicPr>
          <p:cNvPr id="8" name="Picture 3" descr="大型机"/>
          <p:cNvPicPr>
            <a:picLocks noChangeAspect="1" noChangeArrowheads="1"/>
          </p:cNvPicPr>
          <p:nvPr/>
        </p:nvPicPr>
        <p:blipFill>
          <a:blip r:embed="rId3" cstate="email">
            <a:lum bright="24000"/>
            <a:extLst>
              <a:ext uri="{28A0092B-C50C-407E-A947-70E740481C1C}">
                <a14:useLocalDpi xmlns:a14="http://schemas.microsoft.com/office/drawing/2010/main" val="0"/>
              </a:ext>
            </a:extLst>
          </a:blip>
          <a:srcRect/>
          <a:stretch>
            <a:fillRect/>
          </a:stretch>
        </p:blipFill>
        <p:spPr bwMode="auto">
          <a:xfrm>
            <a:off x="5220072" y="1178891"/>
            <a:ext cx="1916253" cy="217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6289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nodeType="withEffect">
                                  <p:stCondLst>
                                    <p:cond delay="0"/>
                                  </p:stCondLst>
                                  <p:childTnLst>
                                    <p:animClr clrSpc="rgb" dir="cw">
                                      <p:cBhvr override="childStyle">
                                        <p:cTn id="6" dur="500" fill="hold"/>
                                        <p:tgtEl>
                                          <p:spTgt spid="4">
                                            <p:txEl>
                                              <p:pRg st="1" end="1"/>
                                            </p:txEl>
                                          </p:spTgt>
                                        </p:tgtEl>
                                        <p:attrNameLst>
                                          <p:attrName>style.color</p:attrName>
                                        </p:attrNameLst>
                                      </p:cBhvr>
                                      <p:to>
                                        <a:srgbClr val="FF0000"/>
                                      </p:to>
                                    </p:animClr>
                                    <p:animClr clrSpc="rgb" dir="cw">
                                      <p:cBhvr>
                                        <p:cTn id="7" dur="500" fill="hold"/>
                                        <p:tgtEl>
                                          <p:spTgt spid="4">
                                            <p:txEl>
                                              <p:pRg st="1" end="1"/>
                                            </p:txEl>
                                          </p:spTgt>
                                        </p:tgtEl>
                                        <p:attrNameLst>
                                          <p:attrName>fillcolor</p:attrName>
                                        </p:attrNameLst>
                                      </p:cBhvr>
                                      <p:to>
                                        <a:srgbClr val="FF0000"/>
                                      </p:to>
                                    </p:animClr>
                                    <p:set>
                                      <p:cBhvr>
                                        <p:cTn id="8" dur="500" fill="hold"/>
                                        <p:tgtEl>
                                          <p:spTgt spid="4">
                                            <p:txEl>
                                              <p:pRg st="1" end="1"/>
                                            </p:txEl>
                                          </p:spTgt>
                                        </p:tgtEl>
                                        <p:attrNameLst>
                                          <p:attrName>fill.type</p:attrName>
                                        </p:attrNameLst>
                                      </p:cBhvr>
                                      <p:to>
                                        <p:strVal val="solid"/>
                                      </p:to>
                                    </p:set>
                                    <p:set>
                                      <p:cBhvr>
                                        <p:cTn id="9" dur="500" fill="hold"/>
                                        <p:tgtEl>
                                          <p:spTgt spid="4">
                                            <p:txEl>
                                              <p:pRg st="1" end="1"/>
                                            </p:txEl>
                                          </p:spTgt>
                                        </p:tgtEl>
                                        <p:attrNameLst>
                                          <p:attrName>fill.on</p:attrName>
                                        </p:attrNameLst>
                                      </p:cBhvr>
                                      <p:to>
                                        <p:strVal val="true"/>
                                      </p:to>
                                    </p:set>
                                  </p:childTnLst>
                                </p:cTn>
                              </p:par>
                              <p:par>
                                <p:cTn id="10" presetID="32" presetClass="emph" presetSubtype="0" fill="hold" nodeType="withEffect">
                                  <p:stCondLst>
                                    <p:cond delay="0"/>
                                  </p:stCondLst>
                                  <p:childTnLst>
                                    <p:animRot by="120000">
                                      <p:cBhvr>
                                        <p:cTn id="11" dur="150" fill="hold">
                                          <p:stCondLst>
                                            <p:cond delay="0"/>
                                          </p:stCondLst>
                                        </p:cTn>
                                        <p:tgtEl>
                                          <p:spTgt spid="4">
                                            <p:txEl>
                                              <p:pRg st="1" end="1"/>
                                            </p:txEl>
                                          </p:spTgt>
                                        </p:tgtEl>
                                        <p:attrNameLst>
                                          <p:attrName>r</p:attrName>
                                        </p:attrNameLst>
                                      </p:cBhvr>
                                    </p:animRot>
                                    <p:animRot by="-240000">
                                      <p:cBhvr>
                                        <p:cTn id="12" dur="300" fill="hold">
                                          <p:stCondLst>
                                            <p:cond delay="300"/>
                                          </p:stCondLst>
                                        </p:cTn>
                                        <p:tgtEl>
                                          <p:spTgt spid="4">
                                            <p:txEl>
                                              <p:pRg st="1" end="1"/>
                                            </p:txEl>
                                          </p:spTgt>
                                        </p:tgtEl>
                                        <p:attrNameLst>
                                          <p:attrName>r</p:attrName>
                                        </p:attrNameLst>
                                      </p:cBhvr>
                                    </p:animRot>
                                    <p:animRot by="240000">
                                      <p:cBhvr>
                                        <p:cTn id="13" dur="300" fill="hold">
                                          <p:stCondLst>
                                            <p:cond delay="600"/>
                                          </p:stCondLst>
                                        </p:cTn>
                                        <p:tgtEl>
                                          <p:spTgt spid="4">
                                            <p:txEl>
                                              <p:pRg st="1" end="1"/>
                                            </p:txEl>
                                          </p:spTgt>
                                        </p:tgtEl>
                                        <p:attrNameLst>
                                          <p:attrName>r</p:attrName>
                                        </p:attrNameLst>
                                      </p:cBhvr>
                                    </p:animRot>
                                    <p:animRot by="-240000">
                                      <p:cBhvr>
                                        <p:cTn id="14" dur="300" fill="hold">
                                          <p:stCondLst>
                                            <p:cond delay="900"/>
                                          </p:stCondLst>
                                        </p:cTn>
                                        <p:tgtEl>
                                          <p:spTgt spid="4">
                                            <p:txEl>
                                              <p:pRg st="1" end="1"/>
                                            </p:txEl>
                                          </p:spTgt>
                                        </p:tgtEl>
                                        <p:attrNameLst>
                                          <p:attrName>r</p:attrName>
                                        </p:attrNameLst>
                                      </p:cBhvr>
                                    </p:animRot>
                                    <p:animRot by="120000">
                                      <p:cBhvr>
                                        <p:cTn id="15" dur="300" fill="hold">
                                          <p:stCondLst>
                                            <p:cond delay="1200"/>
                                          </p:stCondLst>
                                        </p:cTn>
                                        <p:tgtEl>
                                          <p:spTgt spid="4">
                                            <p:txEl>
                                              <p:pRg st="1" end="1"/>
                                            </p:txEl>
                                          </p:spTgt>
                                        </p:tgtEl>
                                        <p:attrNameLst>
                                          <p:attrName>r</p:attrName>
                                        </p:attrNameLst>
                                      </p:cBhvr>
                                    </p:animRo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t>（</a:t>
            </a:r>
            <a:r>
              <a:rPr lang="en-US" altLang="zh-CN" dirty="0"/>
              <a:t>5</a:t>
            </a:r>
            <a:r>
              <a:rPr lang="zh-CN" altLang="zh-CN" dirty="0"/>
              <a:t>）</a:t>
            </a:r>
            <a:r>
              <a:rPr lang="zh-CN" altLang="zh-CN" dirty="0" smtClean="0"/>
              <a:t>微型机</a:t>
            </a:r>
            <a:endParaRPr lang="zh-CN" altLang="zh-CN" dirty="0"/>
          </a:p>
        </p:txBody>
      </p:sp>
      <p:sp>
        <p:nvSpPr>
          <p:cNvPr id="11" name="TextBox 10"/>
          <p:cNvSpPr txBox="1"/>
          <p:nvPr/>
        </p:nvSpPr>
        <p:spPr>
          <a:xfrm>
            <a:off x="3255977" y="3302982"/>
            <a:ext cx="5708511" cy="2862322"/>
          </a:xfrm>
          <a:prstGeom prst="rect">
            <a:avLst/>
          </a:prstGeom>
          <a:noFill/>
          <a:ln>
            <a:solidFill>
              <a:srgbClr val="FF0000"/>
            </a:solidFill>
          </a:ln>
        </p:spPr>
        <p:txBody>
          <a:bodyPr wrap="square" rtlCol="0">
            <a:spAutoFit/>
          </a:bodyPr>
          <a:lstStyle>
            <a:defPPr>
              <a:defRPr lang="zh-CN"/>
            </a:defPPr>
            <a:lvl1pPr>
              <a:lnSpc>
                <a:spcPct val="150000"/>
              </a:lnSpc>
              <a:defRPr sz="2000"/>
            </a:lvl1pPr>
          </a:lstStyle>
          <a:p>
            <a:r>
              <a:rPr lang="zh-CN" altLang="en-US" dirty="0"/>
              <a:t>　　</a:t>
            </a:r>
            <a:r>
              <a:rPr lang="zh-CN" altLang="zh-CN" dirty="0"/>
              <a:t>相对于大型机，小型机具有规模较小、结构简单、价格较低、易于操作、便于维护、性能适中、对运行环境要求低等特点，广泛应用于中小型企事业单位的企业管理、工业控制、数据采集、分析计算等场合，也被用作大型、巨型计算机系统的辅助机。</a:t>
            </a:r>
          </a:p>
        </p:txBody>
      </p:sp>
      <p:pic>
        <p:nvPicPr>
          <p:cNvPr id="9" name="Picture 4" descr="E03UJ44G2Z15FQ63Z0RR9O5F"/>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5508104" y="1248648"/>
            <a:ext cx="1800200" cy="195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3069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nodeType="withEffect">
                                  <p:stCondLst>
                                    <p:cond delay="0"/>
                                  </p:stCondLst>
                                  <p:childTnLst>
                                    <p:animClr clrSpc="rgb" dir="cw">
                                      <p:cBhvr override="childStyle">
                                        <p:cTn id="6" dur="500" fill="hold"/>
                                        <p:tgtEl>
                                          <p:spTgt spid="4">
                                            <p:txEl>
                                              <p:pRg st="2" end="2"/>
                                            </p:txEl>
                                          </p:spTgt>
                                        </p:tgtEl>
                                        <p:attrNameLst>
                                          <p:attrName>style.color</p:attrName>
                                        </p:attrNameLst>
                                      </p:cBhvr>
                                      <p:to>
                                        <a:srgbClr val="FF0000"/>
                                      </p:to>
                                    </p:animClr>
                                    <p:animClr clrSpc="rgb" dir="cw">
                                      <p:cBhvr>
                                        <p:cTn id="7" dur="500" fill="hold"/>
                                        <p:tgtEl>
                                          <p:spTgt spid="4">
                                            <p:txEl>
                                              <p:pRg st="2" end="2"/>
                                            </p:txEl>
                                          </p:spTgt>
                                        </p:tgtEl>
                                        <p:attrNameLst>
                                          <p:attrName>fillcolor</p:attrName>
                                        </p:attrNameLst>
                                      </p:cBhvr>
                                      <p:to>
                                        <a:srgbClr val="FF0000"/>
                                      </p:to>
                                    </p:animClr>
                                    <p:set>
                                      <p:cBhvr>
                                        <p:cTn id="8" dur="500" fill="hold"/>
                                        <p:tgtEl>
                                          <p:spTgt spid="4">
                                            <p:txEl>
                                              <p:pRg st="2" end="2"/>
                                            </p:txEl>
                                          </p:spTgt>
                                        </p:tgtEl>
                                        <p:attrNameLst>
                                          <p:attrName>fill.type</p:attrName>
                                        </p:attrNameLst>
                                      </p:cBhvr>
                                      <p:to>
                                        <p:strVal val="solid"/>
                                      </p:to>
                                    </p:set>
                                    <p:set>
                                      <p:cBhvr>
                                        <p:cTn id="9" dur="500" fill="hold"/>
                                        <p:tgtEl>
                                          <p:spTgt spid="4">
                                            <p:txEl>
                                              <p:pRg st="2" end="2"/>
                                            </p:txEl>
                                          </p:spTgt>
                                        </p:tgtEl>
                                        <p:attrNameLst>
                                          <p:attrName>fill.on</p:attrName>
                                        </p:attrNameLst>
                                      </p:cBhvr>
                                      <p:to>
                                        <p:strVal val="true"/>
                                      </p:to>
                                    </p:set>
                                  </p:childTnLst>
                                </p:cTn>
                              </p:par>
                              <p:par>
                                <p:cTn id="10" presetID="32" presetClass="emph" presetSubtype="0" fill="hold" nodeType="withEffect">
                                  <p:stCondLst>
                                    <p:cond delay="0"/>
                                  </p:stCondLst>
                                  <p:childTnLst>
                                    <p:animRot by="120000">
                                      <p:cBhvr>
                                        <p:cTn id="11" dur="100" fill="hold">
                                          <p:stCondLst>
                                            <p:cond delay="0"/>
                                          </p:stCondLst>
                                        </p:cTn>
                                        <p:tgtEl>
                                          <p:spTgt spid="4">
                                            <p:txEl>
                                              <p:pRg st="2" end="2"/>
                                            </p:txEl>
                                          </p:spTgt>
                                        </p:tgtEl>
                                        <p:attrNameLst>
                                          <p:attrName>r</p:attrName>
                                        </p:attrNameLst>
                                      </p:cBhvr>
                                    </p:animRot>
                                    <p:animRot by="-240000">
                                      <p:cBhvr>
                                        <p:cTn id="12" dur="200" fill="hold">
                                          <p:stCondLst>
                                            <p:cond delay="200"/>
                                          </p:stCondLst>
                                        </p:cTn>
                                        <p:tgtEl>
                                          <p:spTgt spid="4">
                                            <p:txEl>
                                              <p:pRg st="2" end="2"/>
                                            </p:txEl>
                                          </p:spTgt>
                                        </p:tgtEl>
                                        <p:attrNameLst>
                                          <p:attrName>r</p:attrName>
                                        </p:attrNameLst>
                                      </p:cBhvr>
                                    </p:animRot>
                                    <p:animRot by="240000">
                                      <p:cBhvr>
                                        <p:cTn id="13" dur="200" fill="hold">
                                          <p:stCondLst>
                                            <p:cond delay="400"/>
                                          </p:stCondLst>
                                        </p:cTn>
                                        <p:tgtEl>
                                          <p:spTgt spid="4">
                                            <p:txEl>
                                              <p:pRg st="2" end="2"/>
                                            </p:txEl>
                                          </p:spTgt>
                                        </p:tgtEl>
                                        <p:attrNameLst>
                                          <p:attrName>r</p:attrName>
                                        </p:attrNameLst>
                                      </p:cBhvr>
                                    </p:animRot>
                                    <p:animRot by="-240000">
                                      <p:cBhvr>
                                        <p:cTn id="14" dur="200" fill="hold">
                                          <p:stCondLst>
                                            <p:cond delay="600"/>
                                          </p:stCondLst>
                                        </p:cTn>
                                        <p:tgtEl>
                                          <p:spTgt spid="4">
                                            <p:txEl>
                                              <p:pRg st="2" end="2"/>
                                            </p:txEl>
                                          </p:spTgt>
                                        </p:tgtEl>
                                        <p:attrNameLst>
                                          <p:attrName>r</p:attrName>
                                        </p:attrNameLst>
                                      </p:cBhvr>
                                    </p:animRot>
                                    <p:animRot by="120000">
                                      <p:cBhvr>
                                        <p:cTn id="15" dur="200" fill="hold">
                                          <p:stCondLst>
                                            <p:cond delay="800"/>
                                          </p:stCondLst>
                                        </p:cTn>
                                        <p:tgtEl>
                                          <p:spTgt spid="4">
                                            <p:txEl>
                                              <p:pRg st="2" end="2"/>
                                            </p:txEl>
                                          </p:spTgt>
                                        </p:tgtEl>
                                        <p:attrNameLst>
                                          <p:attrName>r</p:attrName>
                                        </p:attrNameLst>
                                      </p:cBhvr>
                                    </p:animRo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152252117"/>
              </p:ext>
            </p:extLst>
          </p:nvPr>
        </p:nvGraphicFramePr>
        <p:xfrm>
          <a:off x="819341" y="1700808"/>
          <a:ext cx="756084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lstStyle/>
          <a:p>
            <a:r>
              <a:rPr lang="zh-CN" altLang="en-US" dirty="0" smtClean="0"/>
              <a:t>本</a:t>
            </a:r>
            <a:r>
              <a:rPr lang="zh-CN" altLang="en-US" dirty="0"/>
              <a:t>章</a:t>
            </a:r>
            <a:r>
              <a:rPr lang="zh-CN" altLang="en-US" dirty="0" smtClean="0"/>
              <a:t>导航</a:t>
            </a:r>
            <a:endParaRPr lang="zh-CN" altLang="en-US" dirty="0"/>
          </a:p>
        </p:txBody>
      </p:sp>
      <p:pic>
        <p:nvPicPr>
          <p:cNvPr id="6" name="Picture 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20342317" flipH="1">
            <a:off x="6919904" y="-605133"/>
            <a:ext cx="2937558" cy="722571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t>（</a:t>
            </a:r>
            <a:r>
              <a:rPr lang="en-US" altLang="zh-CN" dirty="0"/>
              <a:t>5</a:t>
            </a:r>
            <a:r>
              <a:rPr lang="zh-CN" altLang="zh-CN" dirty="0"/>
              <a:t>）</a:t>
            </a:r>
            <a:r>
              <a:rPr lang="zh-CN" altLang="zh-CN" dirty="0" smtClean="0"/>
              <a:t>微型机</a:t>
            </a:r>
            <a:endParaRPr lang="zh-CN" altLang="zh-CN" dirty="0"/>
          </a:p>
        </p:txBody>
      </p:sp>
      <p:sp>
        <p:nvSpPr>
          <p:cNvPr id="11" name="TextBox 10"/>
          <p:cNvSpPr txBox="1"/>
          <p:nvPr/>
        </p:nvSpPr>
        <p:spPr>
          <a:xfrm>
            <a:off x="3255977" y="2931916"/>
            <a:ext cx="5708511" cy="3293209"/>
          </a:xfrm>
          <a:prstGeom prst="rect">
            <a:avLst/>
          </a:prstGeom>
          <a:noFill/>
          <a:ln>
            <a:solidFill>
              <a:srgbClr val="00B050"/>
            </a:solidFill>
          </a:ln>
        </p:spPr>
        <p:txBody>
          <a:bodyPr wrap="square" rtlCol="0">
            <a:spAutoFit/>
          </a:bodyPr>
          <a:lstStyle>
            <a:defPPr>
              <a:defRPr lang="zh-CN"/>
            </a:defPPr>
            <a:lvl1pPr>
              <a:lnSpc>
                <a:spcPct val="150000"/>
              </a:lnSpc>
              <a:defRPr sz="2000"/>
            </a:lvl1pPr>
          </a:lstStyle>
          <a:p>
            <a:pPr>
              <a:lnSpc>
                <a:spcPct val="130000"/>
              </a:lnSpc>
            </a:pPr>
            <a:r>
              <a:rPr lang="zh-CN" altLang="en-US" dirty="0"/>
              <a:t>　　</a:t>
            </a:r>
            <a:r>
              <a:rPr lang="zh-CN" altLang="zh-CN" dirty="0"/>
              <a:t>一种介于小型机与微型机之间的高档微机系统，专为处理专业应用领域</a:t>
            </a:r>
            <a:r>
              <a:rPr lang="zh-CN" altLang="en-US" dirty="0"/>
              <a:t>的某</a:t>
            </a:r>
            <a:r>
              <a:rPr lang="zh-CN" altLang="zh-CN" dirty="0"/>
              <a:t>类特殊事务而设计的高性能计算机。通常配有高分辨率的大屏幕</a:t>
            </a:r>
            <a:r>
              <a:rPr lang="en-US" altLang="zh-CN" dirty="0"/>
              <a:t>显示器</a:t>
            </a:r>
            <a:r>
              <a:rPr lang="zh-CN" altLang="zh-CN" dirty="0"/>
              <a:t>、大容量的</a:t>
            </a:r>
            <a:r>
              <a:rPr lang="en-US" altLang="zh-CN" dirty="0"/>
              <a:t>内外存储器</a:t>
            </a:r>
            <a:r>
              <a:rPr lang="zh-CN" altLang="zh-CN" dirty="0"/>
              <a:t>以及专用软件。</a:t>
            </a:r>
            <a:endParaRPr lang="en-US" altLang="zh-CN" dirty="0"/>
          </a:p>
          <a:p>
            <a:pPr>
              <a:lnSpc>
                <a:spcPct val="130000"/>
              </a:lnSpc>
            </a:pPr>
            <a:r>
              <a:rPr lang="zh-CN" altLang="en-US" dirty="0"/>
              <a:t>　　</a:t>
            </a:r>
            <a:r>
              <a:rPr lang="zh-CN" altLang="zh-CN" dirty="0"/>
              <a:t>工作站具有高性能的图形、</a:t>
            </a:r>
            <a:r>
              <a:rPr lang="en-US" altLang="zh-CN" dirty="0"/>
              <a:t>图像处理</a:t>
            </a:r>
            <a:r>
              <a:rPr lang="zh-CN" altLang="zh-CN" dirty="0"/>
              <a:t>能力，较强的数据处理和网络通信功能。主要应用于工程设计、动画制作、图像处理、</a:t>
            </a:r>
            <a:r>
              <a:rPr lang="en-US" altLang="zh-CN" dirty="0"/>
              <a:t>信息服务</a:t>
            </a:r>
            <a:r>
              <a:rPr lang="zh-CN" altLang="zh-CN" dirty="0"/>
              <a:t>、模拟仿真等专业领域。</a:t>
            </a:r>
          </a:p>
        </p:txBody>
      </p:sp>
      <p:pic>
        <p:nvPicPr>
          <p:cNvPr id="8" name="Picture 5" descr="工作站----工业级一体化工作站"/>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5292080" y="1324351"/>
            <a:ext cx="1874743" cy="151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369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nodeType="withEffect">
                                  <p:stCondLst>
                                    <p:cond delay="0"/>
                                  </p:stCondLst>
                                  <p:childTnLst>
                                    <p:animClr clrSpc="rgb" dir="cw">
                                      <p:cBhvr override="childStyle">
                                        <p:cTn id="6" dur="500" fill="hold"/>
                                        <p:tgtEl>
                                          <p:spTgt spid="4">
                                            <p:txEl>
                                              <p:pRg st="3" end="3"/>
                                            </p:txEl>
                                          </p:spTgt>
                                        </p:tgtEl>
                                        <p:attrNameLst>
                                          <p:attrName>style.color</p:attrName>
                                        </p:attrNameLst>
                                      </p:cBhvr>
                                      <p:to>
                                        <a:srgbClr val="FF0000"/>
                                      </p:to>
                                    </p:animClr>
                                    <p:animClr clrSpc="rgb" dir="cw">
                                      <p:cBhvr>
                                        <p:cTn id="7" dur="500" fill="hold"/>
                                        <p:tgtEl>
                                          <p:spTgt spid="4">
                                            <p:txEl>
                                              <p:pRg st="3" end="3"/>
                                            </p:txEl>
                                          </p:spTgt>
                                        </p:tgtEl>
                                        <p:attrNameLst>
                                          <p:attrName>fillcolor</p:attrName>
                                        </p:attrNameLst>
                                      </p:cBhvr>
                                      <p:to>
                                        <a:srgbClr val="FF0000"/>
                                      </p:to>
                                    </p:animClr>
                                    <p:set>
                                      <p:cBhvr>
                                        <p:cTn id="8" dur="500" fill="hold"/>
                                        <p:tgtEl>
                                          <p:spTgt spid="4">
                                            <p:txEl>
                                              <p:pRg st="3" end="3"/>
                                            </p:txEl>
                                          </p:spTgt>
                                        </p:tgtEl>
                                        <p:attrNameLst>
                                          <p:attrName>fill.type</p:attrName>
                                        </p:attrNameLst>
                                      </p:cBhvr>
                                      <p:to>
                                        <p:strVal val="solid"/>
                                      </p:to>
                                    </p:set>
                                    <p:set>
                                      <p:cBhvr>
                                        <p:cTn id="9" dur="500" fill="hold"/>
                                        <p:tgtEl>
                                          <p:spTgt spid="4">
                                            <p:txEl>
                                              <p:pRg st="3" end="3"/>
                                            </p:txEl>
                                          </p:spTgt>
                                        </p:tgtEl>
                                        <p:attrNameLst>
                                          <p:attrName>fill.on</p:attrName>
                                        </p:attrNameLst>
                                      </p:cBhvr>
                                      <p:to>
                                        <p:strVal val="true"/>
                                      </p:to>
                                    </p:set>
                                  </p:childTnLst>
                                </p:cTn>
                              </p:par>
                              <p:par>
                                <p:cTn id="10" presetID="32" presetClass="emph" presetSubtype="0" fill="hold" nodeType="withEffect">
                                  <p:stCondLst>
                                    <p:cond delay="0"/>
                                  </p:stCondLst>
                                  <p:childTnLst>
                                    <p:animRot by="120000">
                                      <p:cBhvr>
                                        <p:cTn id="11" dur="150" fill="hold">
                                          <p:stCondLst>
                                            <p:cond delay="0"/>
                                          </p:stCondLst>
                                        </p:cTn>
                                        <p:tgtEl>
                                          <p:spTgt spid="4">
                                            <p:txEl>
                                              <p:pRg st="3" end="3"/>
                                            </p:txEl>
                                          </p:spTgt>
                                        </p:tgtEl>
                                        <p:attrNameLst>
                                          <p:attrName>r</p:attrName>
                                        </p:attrNameLst>
                                      </p:cBhvr>
                                    </p:animRot>
                                    <p:animRot by="-240000">
                                      <p:cBhvr>
                                        <p:cTn id="12" dur="300" fill="hold">
                                          <p:stCondLst>
                                            <p:cond delay="300"/>
                                          </p:stCondLst>
                                        </p:cTn>
                                        <p:tgtEl>
                                          <p:spTgt spid="4">
                                            <p:txEl>
                                              <p:pRg st="3" end="3"/>
                                            </p:txEl>
                                          </p:spTgt>
                                        </p:tgtEl>
                                        <p:attrNameLst>
                                          <p:attrName>r</p:attrName>
                                        </p:attrNameLst>
                                      </p:cBhvr>
                                    </p:animRot>
                                    <p:animRot by="240000">
                                      <p:cBhvr>
                                        <p:cTn id="13" dur="300" fill="hold">
                                          <p:stCondLst>
                                            <p:cond delay="600"/>
                                          </p:stCondLst>
                                        </p:cTn>
                                        <p:tgtEl>
                                          <p:spTgt spid="4">
                                            <p:txEl>
                                              <p:pRg st="3" end="3"/>
                                            </p:txEl>
                                          </p:spTgt>
                                        </p:tgtEl>
                                        <p:attrNameLst>
                                          <p:attrName>r</p:attrName>
                                        </p:attrNameLst>
                                      </p:cBhvr>
                                    </p:animRot>
                                    <p:animRot by="-240000">
                                      <p:cBhvr>
                                        <p:cTn id="14" dur="300" fill="hold">
                                          <p:stCondLst>
                                            <p:cond delay="900"/>
                                          </p:stCondLst>
                                        </p:cTn>
                                        <p:tgtEl>
                                          <p:spTgt spid="4">
                                            <p:txEl>
                                              <p:pRg st="3" end="3"/>
                                            </p:txEl>
                                          </p:spTgt>
                                        </p:tgtEl>
                                        <p:attrNameLst>
                                          <p:attrName>r</p:attrName>
                                        </p:attrNameLst>
                                      </p:cBhvr>
                                    </p:animRot>
                                    <p:animRot by="120000">
                                      <p:cBhvr>
                                        <p:cTn id="15" dur="300" fill="hold">
                                          <p:stCondLst>
                                            <p:cond delay="1200"/>
                                          </p:stCondLst>
                                        </p:cTn>
                                        <p:tgtEl>
                                          <p:spTgt spid="4">
                                            <p:txEl>
                                              <p:pRg st="3" end="3"/>
                                            </p:txEl>
                                          </p:spTgt>
                                        </p:tgtEl>
                                        <p:attrNameLst>
                                          <p:attrName>r</p:attrName>
                                        </p:attrNameLst>
                                      </p:cBhvr>
                                    </p:animRo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t>（</a:t>
            </a:r>
            <a:r>
              <a:rPr lang="en-US" altLang="zh-CN" dirty="0"/>
              <a:t>5</a:t>
            </a:r>
            <a:r>
              <a:rPr lang="zh-CN" altLang="zh-CN" dirty="0"/>
              <a:t>）</a:t>
            </a:r>
            <a:r>
              <a:rPr lang="zh-CN" altLang="zh-CN" dirty="0" smtClean="0"/>
              <a:t>微型机</a:t>
            </a:r>
            <a:endParaRPr lang="zh-CN" altLang="zh-CN" dirty="0"/>
          </a:p>
        </p:txBody>
      </p:sp>
      <p:sp>
        <p:nvSpPr>
          <p:cNvPr id="11" name="TextBox 10"/>
          <p:cNvSpPr txBox="1"/>
          <p:nvPr/>
        </p:nvSpPr>
        <p:spPr>
          <a:xfrm>
            <a:off x="3491880" y="2492896"/>
            <a:ext cx="5400600" cy="2400657"/>
          </a:xfrm>
          <a:prstGeom prst="rect">
            <a:avLst/>
          </a:prstGeom>
          <a:noFill/>
          <a:ln>
            <a:solidFill>
              <a:srgbClr val="FF0000"/>
            </a:solidFill>
          </a:ln>
        </p:spPr>
        <p:txBody>
          <a:bodyPr wrap="square" rtlCol="0">
            <a:spAutoFit/>
          </a:bodyPr>
          <a:lstStyle>
            <a:defPPr>
              <a:defRPr lang="zh-CN"/>
            </a:defPPr>
            <a:lvl1pPr>
              <a:lnSpc>
                <a:spcPct val="150000"/>
              </a:lnSpc>
              <a:defRPr sz="2000"/>
            </a:lvl1pPr>
          </a:lstStyle>
          <a:p>
            <a:r>
              <a:rPr lang="zh-CN" altLang="en-US" dirty="0"/>
              <a:t>　　</a:t>
            </a:r>
            <a:r>
              <a:rPr lang="zh-CN" altLang="zh-CN" dirty="0"/>
              <a:t>微型机又称个人计算机，是由大规模集成电路组成的、体积较小的计算机。特点是结构紧凑、体积小巧、灵活性强、通用性好、软件丰富、使用方便、价格便宜，因而广泛应用于社会的各个领域，具有极强的生命力。</a:t>
            </a:r>
          </a:p>
        </p:txBody>
      </p:sp>
    </p:spTree>
    <p:extLst>
      <p:ext uri="{BB962C8B-B14F-4D97-AF65-F5344CB8AC3E}">
        <p14:creationId xmlns:p14="http://schemas.microsoft.com/office/powerpoint/2010/main" val="1390836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nodeType="withEffect">
                                  <p:stCondLst>
                                    <p:cond delay="0"/>
                                  </p:stCondLst>
                                  <p:childTnLst>
                                    <p:animClr clrSpc="rgb" dir="cw">
                                      <p:cBhvr override="childStyle">
                                        <p:cTn id="6" dur="500" fill="hold"/>
                                        <p:tgtEl>
                                          <p:spTgt spid="4">
                                            <p:txEl>
                                              <p:pRg st="4" end="4"/>
                                            </p:txEl>
                                          </p:spTgt>
                                        </p:tgtEl>
                                        <p:attrNameLst>
                                          <p:attrName>style.color</p:attrName>
                                        </p:attrNameLst>
                                      </p:cBhvr>
                                      <p:to>
                                        <a:srgbClr val="FF0000"/>
                                      </p:to>
                                    </p:animClr>
                                    <p:animClr clrSpc="rgb" dir="cw">
                                      <p:cBhvr>
                                        <p:cTn id="7" dur="500" fill="hold"/>
                                        <p:tgtEl>
                                          <p:spTgt spid="4">
                                            <p:txEl>
                                              <p:pRg st="4" end="4"/>
                                            </p:txEl>
                                          </p:spTgt>
                                        </p:tgtEl>
                                        <p:attrNameLst>
                                          <p:attrName>fillcolor</p:attrName>
                                        </p:attrNameLst>
                                      </p:cBhvr>
                                      <p:to>
                                        <a:srgbClr val="FF0000"/>
                                      </p:to>
                                    </p:animClr>
                                    <p:set>
                                      <p:cBhvr>
                                        <p:cTn id="8" dur="500" fill="hold"/>
                                        <p:tgtEl>
                                          <p:spTgt spid="4">
                                            <p:txEl>
                                              <p:pRg st="4" end="4"/>
                                            </p:txEl>
                                          </p:spTgt>
                                        </p:tgtEl>
                                        <p:attrNameLst>
                                          <p:attrName>fill.type</p:attrName>
                                        </p:attrNameLst>
                                      </p:cBhvr>
                                      <p:to>
                                        <p:strVal val="solid"/>
                                      </p:to>
                                    </p:set>
                                    <p:set>
                                      <p:cBhvr>
                                        <p:cTn id="9" dur="500" fill="hold"/>
                                        <p:tgtEl>
                                          <p:spTgt spid="4">
                                            <p:txEl>
                                              <p:pRg st="4" end="4"/>
                                            </p:txEl>
                                          </p:spTgt>
                                        </p:tgtEl>
                                        <p:attrNameLst>
                                          <p:attrName>fill.on</p:attrName>
                                        </p:attrNameLst>
                                      </p:cBhvr>
                                      <p:to>
                                        <p:strVal val="true"/>
                                      </p:to>
                                    </p:set>
                                  </p:childTnLst>
                                </p:cTn>
                              </p:par>
                              <p:par>
                                <p:cTn id="10" presetID="32" presetClass="emph" presetSubtype="0" fill="hold" nodeType="withEffect">
                                  <p:stCondLst>
                                    <p:cond delay="0"/>
                                  </p:stCondLst>
                                  <p:childTnLst>
                                    <p:animRot by="120000">
                                      <p:cBhvr>
                                        <p:cTn id="11" dur="150" fill="hold">
                                          <p:stCondLst>
                                            <p:cond delay="0"/>
                                          </p:stCondLst>
                                        </p:cTn>
                                        <p:tgtEl>
                                          <p:spTgt spid="4">
                                            <p:txEl>
                                              <p:pRg st="4" end="4"/>
                                            </p:txEl>
                                          </p:spTgt>
                                        </p:tgtEl>
                                        <p:attrNameLst>
                                          <p:attrName>r</p:attrName>
                                        </p:attrNameLst>
                                      </p:cBhvr>
                                    </p:animRot>
                                    <p:animRot by="-240000">
                                      <p:cBhvr>
                                        <p:cTn id="12" dur="300" fill="hold">
                                          <p:stCondLst>
                                            <p:cond delay="300"/>
                                          </p:stCondLst>
                                        </p:cTn>
                                        <p:tgtEl>
                                          <p:spTgt spid="4">
                                            <p:txEl>
                                              <p:pRg st="4" end="4"/>
                                            </p:txEl>
                                          </p:spTgt>
                                        </p:tgtEl>
                                        <p:attrNameLst>
                                          <p:attrName>r</p:attrName>
                                        </p:attrNameLst>
                                      </p:cBhvr>
                                    </p:animRot>
                                    <p:animRot by="240000">
                                      <p:cBhvr>
                                        <p:cTn id="13" dur="300" fill="hold">
                                          <p:stCondLst>
                                            <p:cond delay="600"/>
                                          </p:stCondLst>
                                        </p:cTn>
                                        <p:tgtEl>
                                          <p:spTgt spid="4">
                                            <p:txEl>
                                              <p:pRg st="4" end="4"/>
                                            </p:txEl>
                                          </p:spTgt>
                                        </p:tgtEl>
                                        <p:attrNameLst>
                                          <p:attrName>r</p:attrName>
                                        </p:attrNameLst>
                                      </p:cBhvr>
                                    </p:animRot>
                                    <p:animRot by="-240000">
                                      <p:cBhvr>
                                        <p:cTn id="14" dur="300" fill="hold">
                                          <p:stCondLst>
                                            <p:cond delay="900"/>
                                          </p:stCondLst>
                                        </p:cTn>
                                        <p:tgtEl>
                                          <p:spTgt spid="4">
                                            <p:txEl>
                                              <p:pRg st="4" end="4"/>
                                            </p:txEl>
                                          </p:spTgt>
                                        </p:tgtEl>
                                        <p:attrNameLst>
                                          <p:attrName>r</p:attrName>
                                        </p:attrNameLst>
                                      </p:cBhvr>
                                    </p:animRot>
                                    <p:animRot by="120000">
                                      <p:cBhvr>
                                        <p:cTn id="15" dur="300" fill="hold">
                                          <p:stCondLst>
                                            <p:cond delay="1200"/>
                                          </p:stCondLst>
                                        </p:cTn>
                                        <p:tgtEl>
                                          <p:spTgt spid="4">
                                            <p:txEl>
                                              <p:pRg st="4" end="4"/>
                                            </p:txEl>
                                          </p:spTgt>
                                        </p:tgtEl>
                                        <p:attrNameLst>
                                          <p:attrName>r</p:attrName>
                                        </p:attrNameLst>
                                      </p:cBhvr>
                                    </p:animRo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1.1.4  </a:t>
            </a:r>
            <a:r>
              <a:rPr lang="zh-CN" altLang="zh-CN" sz="3600" dirty="0"/>
              <a:t>计算机</a:t>
            </a:r>
            <a:r>
              <a:rPr lang="zh-CN" altLang="zh-CN" sz="3600" dirty="0" smtClean="0"/>
              <a:t>的</a:t>
            </a:r>
            <a:r>
              <a:rPr lang="zh-CN" altLang="en-US" sz="3600" dirty="0" smtClean="0"/>
              <a:t>分类</a:t>
            </a:r>
            <a:endParaRPr lang="zh-CN" altLang="zh-CN" sz="3600" dirty="0"/>
          </a:p>
        </p:txBody>
      </p:sp>
      <p:sp>
        <p:nvSpPr>
          <p:cNvPr id="7" name="TextBox 6"/>
          <p:cNvSpPr txBox="1"/>
          <p:nvPr/>
        </p:nvSpPr>
        <p:spPr>
          <a:xfrm>
            <a:off x="1187624" y="1248648"/>
            <a:ext cx="5553067" cy="523220"/>
          </a:xfrm>
          <a:prstGeom prst="rect">
            <a:avLst/>
          </a:prstGeom>
          <a:noFill/>
        </p:spPr>
        <p:txBody>
          <a:bodyPr wrap="square" rtlCol="0">
            <a:spAutoFit/>
          </a:bodyPr>
          <a:lstStyle>
            <a:defPPr>
              <a:defRPr lang="zh-CN"/>
            </a:defPPr>
            <a:lvl1pPr>
              <a:lnSpc>
                <a:spcPct val="100000"/>
              </a:lnSpc>
              <a:defRPr sz="2400"/>
            </a:lvl1pPr>
          </a:lstStyle>
          <a:p>
            <a:r>
              <a:rPr lang="en-US" altLang="zh-CN" sz="2800" dirty="0"/>
              <a:t>3</a:t>
            </a:r>
            <a:r>
              <a:rPr lang="zh-CN" altLang="zh-CN" sz="2800" dirty="0"/>
              <a:t>．按照性能分类</a:t>
            </a:r>
          </a:p>
        </p:txBody>
      </p:sp>
      <p:sp>
        <p:nvSpPr>
          <p:cNvPr id="4" name="TextBox 3"/>
          <p:cNvSpPr txBox="1"/>
          <p:nvPr/>
        </p:nvSpPr>
        <p:spPr>
          <a:xfrm>
            <a:off x="1187624" y="1988840"/>
            <a:ext cx="2776533" cy="3785652"/>
          </a:xfrm>
          <a:prstGeom prst="rect">
            <a:avLst/>
          </a:prstGeom>
          <a:noFill/>
        </p:spPr>
        <p:txBody>
          <a:bodyPr wrap="square" rtlCol="0">
            <a:spAutoFit/>
          </a:bodyPr>
          <a:lstStyle>
            <a:defPPr>
              <a:defRPr lang="zh-CN"/>
            </a:defPPr>
            <a:lvl1pPr>
              <a:lnSpc>
                <a:spcPct val="200000"/>
              </a:lnSpc>
              <a:defRPr sz="2400"/>
            </a:lvl1pPr>
          </a:lstStyle>
          <a:p>
            <a:r>
              <a:rPr lang="zh-CN" altLang="zh-CN" dirty="0"/>
              <a:t>（1）巨型</a:t>
            </a:r>
            <a:r>
              <a:rPr lang="zh-CN" altLang="zh-CN" dirty="0" smtClean="0"/>
              <a:t>机</a:t>
            </a:r>
            <a:endParaRPr lang="zh-CN" altLang="zh-CN" dirty="0"/>
          </a:p>
          <a:p>
            <a:r>
              <a:rPr lang="zh-CN" altLang="zh-CN" dirty="0"/>
              <a:t>（2）</a:t>
            </a:r>
            <a:r>
              <a:rPr lang="zh-CN" altLang="zh-CN" dirty="0" smtClean="0"/>
              <a:t>大型机</a:t>
            </a:r>
            <a:endParaRPr lang="zh-CN" altLang="zh-CN" dirty="0"/>
          </a:p>
          <a:p>
            <a:r>
              <a:rPr lang="zh-CN" altLang="zh-CN" dirty="0"/>
              <a:t>（3）</a:t>
            </a:r>
            <a:r>
              <a:rPr lang="zh-CN" altLang="zh-CN" dirty="0" smtClean="0"/>
              <a:t>小型机</a:t>
            </a:r>
            <a:endParaRPr lang="zh-CN" altLang="zh-CN" dirty="0"/>
          </a:p>
          <a:p>
            <a:r>
              <a:rPr lang="zh-CN" altLang="zh-CN" dirty="0"/>
              <a:t>（</a:t>
            </a:r>
            <a:r>
              <a:rPr lang="en-US" altLang="zh-CN" dirty="0"/>
              <a:t>4</a:t>
            </a:r>
            <a:r>
              <a:rPr lang="zh-CN" altLang="zh-CN" dirty="0"/>
              <a:t>）</a:t>
            </a:r>
            <a:r>
              <a:rPr lang="zh-CN" altLang="zh-CN" dirty="0" smtClean="0"/>
              <a:t>工作站</a:t>
            </a:r>
            <a:endParaRPr lang="zh-CN" altLang="zh-CN" dirty="0"/>
          </a:p>
          <a:p>
            <a:r>
              <a:rPr lang="zh-CN" altLang="zh-CN" dirty="0">
                <a:solidFill>
                  <a:srgbClr val="FF0000"/>
                </a:solidFill>
              </a:rPr>
              <a:t>（</a:t>
            </a:r>
            <a:r>
              <a:rPr lang="en-US" altLang="zh-CN" dirty="0">
                <a:solidFill>
                  <a:srgbClr val="FF0000"/>
                </a:solidFill>
              </a:rPr>
              <a:t>5</a:t>
            </a:r>
            <a:r>
              <a:rPr lang="zh-CN" altLang="zh-CN" dirty="0">
                <a:solidFill>
                  <a:srgbClr val="FF0000"/>
                </a:solidFill>
              </a:rPr>
              <a:t>）</a:t>
            </a:r>
            <a:r>
              <a:rPr lang="zh-CN" altLang="zh-CN" dirty="0" smtClean="0">
                <a:solidFill>
                  <a:srgbClr val="FF0000"/>
                </a:solidFill>
              </a:rPr>
              <a:t>微型机</a:t>
            </a:r>
            <a:endParaRPr lang="zh-CN" altLang="zh-CN" dirty="0">
              <a:solidFill>
                <a:srgbClr val="FF0000"/>
              </a:solidFill>
            </a:endParaRPr>
          </a:p>
        </p:txBody>
      </p:sp>
      <p:grpSp>
        <p:nvGrpSpPr>
          <p:cNvPr id="6" name="组合 5"/>
          <p:cNvGrpSpPr/>
          <p:nvPr/>
        </p:nvGrpSpPr>
        <p:grpSpPr>
          <a:xfrm>
            <a:off x="3857634" y="1771868"/>
            <a:ext cx="2874606" cy="2031218"/>
            <a:chOff x="3753994" y="1771868"/>
            <a:chExt cx="2874606" cy="2031218"/>
          </a:xfrm>
        </p:grpSpPr>
        <p:sp>
          <p:nvSpPr>
            <p:cNvPr id="11" name="TextBox 10"/>
            <p:cNvSpPr txBox="1"/>
            <p:nvPr/>
          </p:nvSpPr>
          <p:spPr>
            <a:xfrm>
              <a:off x="3999248" y="3402976"/>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rPr>
                <a:t>台式电脑</a:t>
              </a:r>
              <a:endParaRPr lang="zh-CN" altLang="zh-CN" sz="2000" dirty="0">
                <a:solidFill>
                  <a:schemeClr val="tx1"/>
                </a:solidFill>
              </a:endParaRPr>
            </a:p>
          </p:txBody>
        </p:sp>
        <p:pic>
          <p:nvPicPr>
            <p:cNvPr id="5122" name="Picture 2" descr="微机---台式机"/>
            <p:cNvPicPr>
              <a:picLocks noChangeAspect="1" noChangeArrowheads="1"/>
            </p:cNvPicPr>
            <p:nvPr/>
          </p:nvPicPr>
          <p:blipFill>
            <a:blip r:embed="rId3" cstate="email">
              <a:lum bright="12000"/>
              <a:extLst>
                <a:ext uri="{28A0092B-C50C-407E-A947-70E740481C1C}">
                  <a14:useLocalDpi xmlns:a14="http://schemas.microsoft.com/office/drawing/2010/main" val="0"/>
                </a:ext>
              </a:extLst>
            </a:blip>
            <a:srcRect/>
            <a:stretch>
              <a:fillRect/>
            </a:stretch>
          </p:blipFill>
          <p:spPr bwMode="auto">
            <a:xfrm flipH="1">
              <a:off x="3753994" y="1771868"/>
              <a:ext cx="2874606" cy="158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a:xfrm>
            <a:off x="7092280" y="4293096"/>
            <a:ext cx="1671089" cy="1522621"/>
            <a:chOff x="7236296" y="4293096"/>
            <a:chExt cx="1671089" cy="1522621"/>
          </a:xfrm>
        </p:grpSpPr>
        <p:pic>
          <p:nvPicPr>
            <p:cNvPr id="5126" name="Picture 6" descr="微机--掌上电脑"/>
            <p:cNvPicPr>
              <a:picLocks noChangeAspect="1" noChangeArrowheads="1"/>
            </p:cNvPicPr>
            <p:nvPr/>
          </p:nvPicPr>
          <p:blipFill>
            <a:blip r:embed="rId4" cstate="email">
              <a:lum bright="12000"/>
              <a:extLst>
                <a:ext uri="{28A0092B-C50C-407E-A947-70E740481C1C}">
                  <a14:useLocalDpi xmlns:a14="http://schemas.microsoft.com/office/drawing/2010/main" val="0"/>
                </a:ext>
              </a:extLst>
            </a:blip>
            <a:srcRect/>
            <a:stretch>
              <a:fillRect/>
            </a:stretch>
          </p:blipFill>
          <p:spPr bwMode="auto">
            <a:xfrm>
              <a:off x="7565738" y="4293096"/>
              <a:ext cx="1038710" cy="102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7236296" y="5415607"/>
              <a:ext cx="1671089"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rPr>
                <a:t>掌上电脑</a:t>
              </a:r>
              <a:endParaRPr lang="zh-CN" altLang="zh-CN" sz="2000" dirty="0">
                <a:solidFill>
                  <a:schemeClr val="tx1"/>
                </a:solidFill>
              </a:endParaRPr>
            </a:p>
          </p:txBody>
        </p:sp>
      </p:grpSp>
      <p:grpSp>
        <p:nvGrpSpPr>
          <p:cNvPr id="8" name="组合 7"/>
          <p:cNvGrpSpPr/>
          <p:nvPr/>
        </p:nvGrpSpPr>
        <p:grpSpPr>
          <a:xfrm>
            <a:off x="6588224" y="1340768"/>
            <a:ext cx="2445455" cy="2458725"/>
            <a:chOff x="6588224" y="1340768"/>
            <a:chExt cx="2445455" cy="2458725"/>
          </a:xfrm>
        </p:grpSpPr>
        <p:pic>
          <p:nvPicPr>
            <p:cNvPr id="5123" name="Picture 3" descr="微机--电脑一体机1"/>
            <p:cNvPicPr>
              <a:picLocks noChangeAspect="1" noChangeArrowheads="1"/>
            </p:cNvPicPr>
            <p:nvPr/>
          </p:nvPicPr>
          <p:blipFill>
            <a:blip r:embed="rId5" cstate="email">
              <a:lum bright="12000"/>
              <a:extLst>
                <a:ext uri="{28A0092B-C50C-407E-A947-70E740481C1C}">
                  <a14:useLocalDpi xmlns:a14="http://schemas.microsoft.com/office/drawing/2010/main" val="0"/>
                </a:ext>
              </a:extLst>
            </a:blip>
            <a:srcRect/>
            <a:stretch>
              <a:fillRect/>
            </a:stretch>
          </p:blipFill>
          <p:spPr bwMode="auto">
            <a:xfrm>
              <a:off x="7095256" y="1340768"/>
              <a:ext cx="1316650" cy="196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6588224" y="3399383"/>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rPr>
                <a:t>一体电脑</a:t>
              </a:r>
              <a:endParaRPr lang="zh-CN" altLang="zh-CN" sz="2000" dirty="0">
                <a:solidFill>
                  <a:schemeClr val="tx1"/>
                </a:solidFill>
              </a:endParaRPr>
            </a:p>
          </p:txBody>
        </p:sp>
      </p:grpSp>
      <p:grpSp>
        <p:nvGrpSpPr>
          <p:cNvPr id="9" name="组合 8"/>
          <p:cNvGrpSpPr/>
          <p:nvPr/>
        </p:nvGrpSpPr>
        <p:grpSpPr>
          <a:xfrm>
            <a:off x="2918633" y="4014610"/>
            <a:ext cx="2445455" cy="1801107"/>
            <a:chOff x="3059832" y="4014610"/>
            <a:chExt cx="2445455" cy="1801107"/>
          </a:xfrm>
        </p:grpSpPr>
        <p:pic>
          <p:nvPicPr>
            <p:cNvPr id="5124" name="Picture 4" descr="微机--笔记本-----"/>
            <p:cNvPicPr>
              <a:picLocks noChangeAspect="1" noChangeArrowheads="1"/>
            </p:cNvPicPr>
            <p:nvPr/>
          </p:nvPicPr>
          <p:blipFill>
            <a:blip r:embed="rId6" cstate="email">
              <a:lum bright="6000"/>
              <a:extLst>
                <a:ext uri="{28A0092B-C50C-407E-A947-70E740481C1C}">
                  <a14:useLocalDpi xmlns:a14="http://schemas.microsoft.com/office/drawing/2010/main" val="0"/>
                </a:ext>
              </a:extLst>
            </a:blip>
            <a:srcRect/>
            <a:stretch>
              <a:fillRect/>
            </a:stretch>
          </p:blipFill>
          <p:spPr bwMode="auto">
            <a:xfrm>
              <a:off x="3513491" y="4014610"/>
              <a:ext cx="1634573" cy="135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059832" y="5415607"/>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rPr>
                <a:t>笔记本电脑 </a:t>
              </a:r>
              <a:endParaRPr lang="en-US" altLang="zh-CN" sz="2000" dirty="0" smtClean="0">
                <a:solidFill>
                  <a:schemeClr val="tx1"/>
                </a:solidFill>
              </a:endParaRPr>
            </a:p>
          </p:txBody>
        </p:sp>
      </p:grpSp>
      <p:grpSp>
        <p:nvGrpSpPr>
          <p:cNvPr id="10" name="组合 9"/>
          <p:cNvGrpSpPr/>
          <p:nvPr/>
        </p:nvGrpSpPr>
        <p:grpSpPr>
          <a:xfrm>
            <a:off x="4934857" y="4279787"/>
            <a:ext cx="2445455" cy="1535930"/>
            <a:chOff x="4851213" y="4279787"/>
            <a:chExt cx="2445455" cy="1535930"/>
          </a:xfrm>
        </p:grpSpPr>
        <p:pic>
          <p:nvPicPr>
            <p:cNvPr id="5125" name="Picture 5" descr="微机--平板电脑--"/>
            <p:cNvPicPr>
              <a:picLocks noChangeAspect="1" noChangeArrowheads="1"/>
            </p:cNvPicPr>
            <p:nvPr/>
          </p:nvPicPr>
          <p:blipFill>
            <a:blip r:embed="rId7" cstate="email">
              <a:lum bright="18000"/>
              <a:extLst>
                <a:ext uri="{28A0092B-C50C-407E-A947-70E740481C1C}">
                  <a14:useLocalDpi xmlns:a14="http://schemas.microsoft.com/office/drawing/2010/main" val="0"/>
                </a:ext>
              </a:extLst>
            </a:blip>
            <a:srcRect/>
            <a:stretch>
              <a:fillRect/>
            </a:stretch>
          </p:blipFill>
          <p:spPr bwMode="auto">
            <a:xfrm>
              <a:off x="5508104" y="4279787"/>
              <a:ext cx="1117179" cy="102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4851213" y="5415607"/>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rPr>
                <a:t>平板电脑</a:t>
              </a:r>
              <a:endParaRPr lang="zh-CN" altLang="zh-CN" sz="2000" dirty="0">
                <a:solidFill>
                  <a:schemeClr val="tx1"/>
                </a:solidFill>
              </a:endParaRPr>
            </a:p>
          </p:txBody>
        </p:sp>
      </p:grpSp>
    </p:spTree>
    <p:extLst>
      <p:ext uri="{BB962C8B-B14F-4D97-AF65-F5344CB8AC3E}">
        <p14:creationId xmlns:p14="http://schemas.microsoft.com/office/powerpoint/2010/main" val="420113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9"/>
                                          </p:stCondLst>
                                        </p:cTn>
                                        <p:tgtEl>
                                          <p:spTgt spid="6"/>
                                        </p:tgtEl>
                                        <p:attrNameLst>
                                          <p:attrName>style.visibility</p:attrName>
                                        </p:attrNameLst>
                                      </p:cBhvr>
                                      <p:to>
                                        <p:strVal val="visible"/>
                                      </p:to>
                                    </p:set>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childTnLst>
                          </p:cTn>
                        </p:par>
                        <p:par>
                          <p:cTn id="10" fill="hold">
                            <p:stCondLst>
                              <p:cond delay="510"/>
                            </p:stCondLst>
                            <p:childTnLst>
                              <p:par>
                                <p:cTn id="11" presetID="1" presetClass="entr" presetSubtype="0" fill="hold" nodeType="afterEffect">
                                  <p:stCondLst>
                                    <p:cond delay="0"/>
                                  </p:stCondLst>
                                  <p:childTnLst>
                                    <p:set>
                                      <p:cBhvr>
                                        <p:cTn id="12" dur="1" fill="hold">
                                          <p:stCondLst>
                                            <p:cond delay="749"/>
                                          </p:stCondLst>
                                        </p:cTn>
                                        <p:tgtEl>
                                          <p:spTgt spid="9"/>
                                        </p:tgtEl>
                                        <p:attrNameLst>
                                          <p:attrName>style.visibility</p:attrName>
                                        </p:attrNameLst>
                                      </p:cBhvr>
                                      <p:to>
                                        <p:strVal val="visible"/>
                                      </p:to>
                                    </p:set>
                                  </p:childTnLst>
                                </p:cTn>
                              </p:par>
                            </p:childTnLst>
                          </p:cTn>
                        </p:par>
                        <p:par>
                          <p:cTn id="13" fill="hold">
                            <p:stCondLst>
                              <p:cond delay="1260"/>
                            </p:stCondLst>
                            <p:childTnLst>
                              <p:par>
                                <p:cTn id="14" presetID="1" presetClass="entr" presetSubtype="0" fill="hold" nodeType="afterEffect">
                                  <p:stCondLst>
                                    <p:cond delay="0"/>
                                  </p:stCondLst>
                                  <p:childTnLst>
                                    <p:set>
                                      <p:cBhvr>
                                        <p:cTn id="15" dur="1" fill="hold">
                                          <p:stCondLst>
                                            <p:cond delay="749"/>
                                          </p:stCondLst>
                                        </p:cTn>
                                        <p:tgtEl>
                                          <p:spTgt spid="10"/>
                                        </p:tgtEl>
                                        <p:attrNameLst>
                                          <p:attrName>style.visibility</p:attrName>
                                        </p:attrNameLst>
                                      </p:cBhvr>
                                      <p:to>
                                        <p:strVal val="visible"/>
                                      </p:to>
                                    </p:set>
                                  </p:childTnLst>
                                </p:cTn>
                              </p:par>
                            </p:childTnLst>
                          </p:cTn>
                        </p:par>
                        <p:par>
                          <p:cTn id="16" fill="hold">
                            <p:stCondLst>
                              <p:cond delay="2010"/>
                            </p:stCondLst>
                            <p:childTnLst>
                              <p:par>
                                <p:cTn id="17" presetID="1" presetClass="entr" presetSubtype="0" fill="hold" nodeType="afterEffect">
                                  <p:stCondLst>
                                    <p:cond delay="0"/>
                                  </p:stCondLst>
                                  <p:childTnLst>
                                    <p:set>
                                      <p:cBhvr>
                                        <p:cTn id="18" dur="1" fill="hold">
                                          <p:stCondLst>
                                            <p:cond delay="74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3328876"/>
            <a:ext cx="7920880" cy="1028700"/>
          </a:xfrm>
        </p:spPr>
        <p:txBody>
          <a:bodyPr anchor="ctr" anchorCtr="0">
            <a:noAutofit/>
          </a:bodyPr>
          <a:lstStyle/>
          <a:p>
            <a:pPr algn="ctr"/>
            <a:r>
              <a:rPr lang="en-US" altLang="zh-CN" dirty="0" smtClean="0"/>
              <a:t>1.2  </a:t>
            </a:r>
            <a:r>
              <a:rPr lang="zh-CN" altLang="zh-CN" dirty="0" smtClean="0"/>
              <a:t>计算机</a:t>
            </a:r>
            <a:r>
              <a:rPr lang="zh-CN" altLang="zh-CN" dirty="0"/>
              <a:t>中数和字符的表示</a:t>
            </a:r>
            <a:endParaRPr lang="zh-CN" altLang="en-US" dirty="0"/>
          </a:p>
        </p:txBody>
      </p:sp>
    </p:spTree>
    <p:extLst>
      <p:ext uri="{BB962C8B-B14F-4D97-AF65-F5344CB8AC3E}">
        <p14:creationId xmlns:p14="http://schemas.microsoft.com/office/powerpoint/2010/main" val="2868925667"/>
      </p:ext>
    </p:extLst>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921930291"/>
              </p:ext>
            </p:extLst>
          </p:nvPr>
        </p:nvGraphicFramePr>
        <p:xfrm>
          <a:off x="1403648" y="1484784"/>
          <a:ext cx="7128792" cy="4786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normAutofit/>
          </a:bodyPr>
          <a:lstStyle/>
          <a:p>
            <a:pPr algn="ctr"/>
            <a:r>
              <a:rPr lang="en-US" altLang="zh-CN" dirty="0" smtClean="0"/>
              <a:t>1.2  </a:t>
            </a:r>
            <a:r>
              <a:rPr lang="zh-CN" altLang="zh-CN" dirty="0" smtClean="0"/>
              <a:t>计算机</a:t>
            </a:r>
            <a:r>
              <a:rPr lang="zh-CN" altLang="zh-CN" dirty="0"/>
              <a:t>中数和字符的表示</a:t>
            </a:r>
            <a:endParaRPr lang="zh-CN" altLang="en-US" dirty="0"/>
          </a:p>
        </p:txBody>
      </p:sp>
    </p:spTree>
    <p:extLst>
      <p:ext uri="{BB962C8B-B14F-4D97-AF65-F5344CB8AC3E}">
        <p14:creationId xmlns:p14="http://schemas.microsoft.com/office/powerpoint/2010/main" val="628406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1.2.1  </a:t>
            </a:r>
            <a:r>
              <a:rPr lang="zh-CN" altLang="en-US" sz="3600" dirty="0" smtClean="0"/>
              <a:t>进位计数制</a:t>
            </a:r>
            <a:endParaRPr lang="zh-CN" altLang="zh-CN" sz="3600" dirty="0"/>
          </a:p>
        </p:txBody>
      </p:sp>
      <p:sp>
        <p:nvSpPr>
          <p:cNvPr id="10" name="TextBox 9"/>
          <p:cNvSpPr txBox="1"/>
          <p:nvPr/>
        </p:nvSpPr>
        <p:spPr>
          <a:xfrm>
            <a:off x="2454336" y="5847655"/>
            <a:ext cx="4580033" cy="461665"/>
          </a:xfrm>
          <a:prstGeom prst="rect">
            <a:avLst/>
          </a:prstGeom>
          <a:noFill/>
          <a:ln>
            <a:noFill/>
          </a:ln>
        </p:spPr>
        <p:txBody>
          <a:bodyPr wrap="square" rtlCol="0">
            <a:spAutoFit/>
          </a:bodyPr>
          <a:lstStyle/>
          <a:p>
            <a:pPr algn="ctr"/>
            <a:r>
              <a:rPr lang="zh-CN" altLang="zh-CN" sz="2400" dirty="0"/>
              <a:t>计算机中常用的几种计数制</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2700979139"/>
              </p:ext>
            </p:extLst>
          </p:nvPr>
        </p:nvGraphicFramePr>
        <p:xfrm>
          <a:off x="467544" y="1340768"/>
          <a:ext cx="8352927" cy="4248472"/>
        </p:xfrm>
        <a:graphic>
          <a:graphicData uri="http://schemas.openxmlformats.org/drawingml/2006/table">
            <a:tbl>
              <a:tblPr>
                <a:tableStyleId>{5C22544A-7EE6-4342-B048-85BDC9FD1C3A}</a:tableStyleId>
              </a:tblPr>
              <a:tblGrid>
                <a:gridCol w="1242585"/>
                <a:gridCol w="828390"/>
                <a:gridCol w="1242585"/>
                <a:gridCol w="1725811"/>
                <a:gridCol w="1587747"/>
                <a:gridCol w="1725809"/>
              </a:tblGrid>
              <a:tr h="660875">
                <a:tc>
                  <a:txBody>
                    <a:bodyPr/>
                    <a:lstStyle/>
                    <a:p>
                      <a:pPr algn="ctr">
                        <a:lnSpc>
                          <a:spcPts val="1200"/>
                        </a:lnSpc>
                        <a:spcBef>
                          <a:spcPts val="250"/>
                        </a:spcBef>
                        <a:spcAft>
                          <a:spcPts val="250"/>
                        </a:spcAft>
                      </a:pPr>
                      <a:r>
                        <a:rPr lang="zh-CN" sz="2000" kern="1050" dirty="0">
                          <a:effectLst/>
                        </a:rPr>
                        <a:t>计数制</a:t>
                      </a:r>
                      <a:endParaRPr lang="zh-CN" sz="2000" kern="1050" dirty="0">
                        <a:effectLst/>
                        <a:latin typeface="Arial"/>
                        <a:ea typeface="黑体"/>
                        <a:cs typeface="Times New Roman"/>
                      </a:endParaRPr>
                    </a:p>
                  </a:txBody>
                  <a:tcPr marL="36195" marR="36195" marT="0" marB="0" anchor="ctr">
                    <a:solidFill>
                      <a:schemeClr val="accent1">
                        <a:lumMod val="20000"/>
                        <a:lumOff val="80000"/>
                      </a:schemeClr>
                    </a:solidFill>
                  </a:tcPr>
                </a:tc>
                <a:tc>
                  <a:txBody>
                    <a:bodyPr/>
                    <a:lstStyle/>
                    <a:p>
                      <a:pPr algn="ctr">
                        <a:lnSpc>
                          <a:spcPts val="1200"/>
                        </a:lnSpc>
                        <a:spcBef>
                          <a:spcPts val="250"/>
                        </a:spcBef>
                        <a:spcAft>
                          <a:spcPts val="250"/>
                        </a:spcAft>
                      </a:pPr>
                      <a:r>
                        <a:rPr lang="zh-CN" sz="2000" kern="1050">
                          <a:effectLst/>
                        </a:rPr>
                        <a:t>基数</a:t>
                      </a:r>
                      <a:endParaRPr lang="zh-CN" sz="2000" kern="1050">
                        <a:effectLst/>
                        <a:latin typeface="Arial"/>
                        <a:ea typeface="黑体"/>
                        <a:cs typeface="Times New Roman"/>
                      </a:endParaRPr>
                    </a:p>
                  </a:txBody>
                  <a:tcPr marL="36195" marR="36195" marT="0" marB="0" anchor="ctr">
                    <a:solidFill>
                      <a:schemeClr val="accent1">
                        <a:lumMod val="20000"/>
                        <a:lumOff val="80000"/>
                      </a:schemeClr>
                    </a:solidFill>
                  </a:tcPr>
                </a:tc>
                <a:tc>
                  <a:txBody>
                    <a:bodyPr/>
                    <a:lstStyle/>
                    <a:p>
                      <a:pPr algn="ctr">
                        <a:lnSpc>
                          <a:spcPts val="1200"/>
                        </a:lnSpc>
                        <a:spcBef>
                          <a:spcPts val="250"/>
                        </a:spcBef>
                        <a:spcAft>
                          <a:spcPts val="250"/>
                        </a:spcAft>
                      </a:pPr>
                      <a:r>
                        <a:rPr lang="zh-CN" sz="2000" kern="1050">
                          <a:effectLst/>
                        </a:rPr>
                        <a:t>第</a:t>
                      </a:r>
                      <a:r>
                        <a:rPr lang="en-US" sz="2000" kern="1050">
                          <a:effectLst/>
                        </a:rPr>
                        <a:t>r</a:t>
                      </a:r>
                      <a:r>
                        <a:rPr lang="zh-CN" sz="2000" kern="1050">
                          <a:effectLst/>
                        </a:rPr>
                        <a:t>位的权</a:t>
                      </a:r>
                      <a:endParaRPr lang="zh-CN" sz="2000" kern="1050">
                        <a:effectLst/>
                        <a:latin typeface="Arial"/>
                        <a:ea typeface="黑体"/>
                        <a:cs typeface="Times New Roman"/>
                      </a:endParaRPr>
                    </a:p>
                  </a:txBody>
                  <a:tcPr marL="36195" marR="36195" marT="0" marB="0" anchor="ctr">
                    <a:solidFill>
                      <a:schemeClr val="accent1">
                        <a:lumMod val="20000"/>
                        <a:lumOff val="80000"/>
                      </a:schemeClr>
                    </a:solidFill>
                  </a:tcPr>
                </a:tc>
                <a:tc>
                  <a:txBody>
                    <a:bodyPr/>
                    <a:lstStyle/>
                    <a:p>
                      <a:pPr algn="ctr">
                        <a:lnSpc>
                          <a:spcPts val="1200"/>
                        </a:lnSpc>
                        <a:spcBef>
                          <a:spcPts val="250"/>
                        </a:spcBef>
                        <a:spcAft>
                          <a:spcPts val="250"/>
                        </a:spcAft>
                      </a:pPr>
                      <a:r>
                        <a:rPr lang="zh-CN" sz="2000" kern="1050">
                          <a:effectLst/>
                        </a:rPr>
                        <a:t>有效数码</a:t>
                      </a:r>
                      <a:endParaRPr lang="zh-CN" sz="2000" kern="1050">
                        <a:effectLst/>
                        <a:latin typeface="Arial"/>
                        <a:ea typeface="黑体"/>
                        <a:cs typeface="Times New Roman"/>
                      </a:endParaRPr>
                    </a:p>
                  </a:txBody>
                  <a:tcPr marL="36195" marR="36195" marT="0" marB="0" anchor="ctr">
                    <a:solidFill>
                      <a:schemeClr val="accent1">
                        <a:lumMod val="20000"/>
                        <a:lumOff val="80000"/>
                      </a:schemeClr>
                    </a:solidFill>
                  </a:tcPr>
                </a:tc>
                <a:tc>
                  <a:txBody>
                    <a:bodyPr/>
                    <a:lstStyle/>
                    <a:p>
                      <a:pPr algn="ctr">
                        <a:lnSpc>
                          <a:spcPts val="1200"/>
                        </a:lnSpc>
                        <a:spcBef>
                          <a:spcPts val="250"/>
                        </a:spcBef>
                        <a:spcAft>
                          <a:spcPts val="250"/>
                        </a:spcAft>
                      </a:pPr>
                      <a:r>
                        <a:rPr lang="zh-CN" sz="2000" kern="1050">
                          <a:effectLst/>
                        </a:rPr>
                        <a:t>进位规则</a:t>
                      </a:r>
                      <a:endParaRPr lang="zh-CN" sz="2000" kern="1050">
                        <a:effectLst/>
                        <a:latin typeface="Arial"/>
                        <a:ea typeface="黑体"/>
                        <a:cs typeface="Times New Roman"/>
                      </a:endParaRPr>
                    </a:p>
                  </a:txBody>
                  <a:tcPr marL="36195" marR="36195" marT="0" marB="0" anchor="ctr">
                    <a:solidFill>
                      <a:schemeClr val="accent1">
                        <a:lumMod val="20000"/>
                        <a:lumOff val="80000"/>
                      </a:schemeClr>
                    </a:solidFill>
                  </a:tcPr>
                </a:tc>
                <a:tc>
                  <a:txBody>
                    <a:bodyPr/>
                    <a:lstStyle/>
                    <a:p>
                      <a:pPr algn="ctr">
                        <a:lnSpc>
                          <a:spcPts val="1200"/>
                        </a:lnSpc>
                        <a:spcBef>
                          <a:spcPts val="250"/>
                        </a:spcBef>
                        <a:spcAft>
                          <a:spcPts val="250"/>
                        </a:spcAft>
                      </a:pPr>
                      <a:r>
                        <a:rPr lang="zh-CN" sz="2000" kern="1050" dirty="0">
                          <a:effectLst/>
                        </a:rPr>
                        <a:t>表示</a:t>
                      </a:r>
                      <a:r>
                        <a:rPr lang="zh-CN" sz="2000" kern="1050" dirty="0" smtClean="0">
                          <a:effectLst/>
                        </a:rPr>
                        <a:t>方法</a:t>
                      </a:r>
                      <a:endParaRPr lang="zh-CN" sz="2000" kern="1050" dirty="0">
                        <a:effectLst/>
                        <a:latin typeface="Arial"/>
                        <a:ea typeface="黑体"/>
                        <a:cs typeface="Times New Roman"/>
                      </a:endParaRPr>
                    </a:p>
                  </a:txBody>
                  <a:tcPr marL="36195" marR="36195" marT="0" marB="0" anchor="ctr">
                    <a:solidFill>
                      <a:schemeClr val="accent1">
                        <a:lumMod val="20000"/>
                        <a:lumOff val="80000"/>
                      </a:schemeClr>
                    </a:solidFill>
                  </a:tcPr>
                </a:tc>
              </a:tr>
              <a:tr h="880372">
                <a:tc>
                  <a:txBody>
                    <a:bodyPr/>
                    <a:lstStyle/>
                    <a:p>
                      <a:pPr algn="ctr">
                        <a:lnSpc>
                          <a:spcPts val="1200"/>
                        </a:lnSpc>
                        <a:spcBef>
                          <a:spcPts val="200"/>
                        </a:spcBef>
                        <a:spcAft>
                          <a:spcPts val="200"/>
                        </a:spcAft>
                      </a:pPr>
                      <a:r>
                        <a:rPr lang="zh-CN" sz="2000" kern="900">
                          <a:effectLst/>
                        </a:rPr>
                        <a:t>二进制</a:t>
                      </a:r>
                      <a:endParaRPr lang="zh-CN" sz="2000" kern="90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dirty="0">
                          <a:effectLst/>
                        </a:rPr>
                        <a:t>2</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dirty="0">
                          <a:effectLst/>
                        </a:rPr>
                        <a:t>2</a:t>
                      </a:r>
                      <a:r>
                        <a:rPr lang="en-US" sz="2000" kern="900" baseline="30000" dirty="0">
                          <a:effectLst/>
                        </a:rPr>
                        <a:t> r</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just">
                        <a:lnSpc>
                          <a:spcPct val="100000"/>
                        </a:lnSpc>
                        <a:spcBef>
                          <a:spcPts val="200"/>
                        </a:spcBef>
                        <a:spcAft>
                          <a:spcPts val="200"/>
                        </a:spcAft>
                      </a:pPr>
                      <a:r>
                        <a:rPr lang="en-US" sz="2000" kern="900" spc="-80" dirty="0">
                          <a:effectLst/>
                        </a:rPr>
                        <a:t>0 1</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zh-CN" sz="2000" kern="900" dirty="0">
                          <a:effectLst/>
                        </a:rPr>
                        <a:t>逢二进</a:t>
                      </a:r>
                      <a:r>
                        <a:rPr lang="zh-CN" sz="2000" kern="900" dirty="0" smtClean="0">
                          <a:effectLst/>
                        </a:rPr>
                        <a:t>一</a:t>
                      </a:r>
                      <a:endParaRPr lang="en-US" altLang="zh-CN" sz="2000" kern="900" dirty="0" smtClean="0">
                        <a:effectLst/>
                      </a:endParaRPr>
                    </a:p>
                    <a:p>
                      <a:pPr algn="ctr">
                        <a:lnSpc>
                          <a:spcPct val="100000"/>
                        </a:lnSpc>
                        <a:spcBef>
                          <a:spcPts val="200"/>
                        </a:spcBef>
                        <a:spcAft>
                          <a:spcPts val="200"/>
                        </a:spcAft>
                      </a:pPr>
                      <a:r>
                        <a:rPr lang="zh-CN" sz="2000" kern="900" dirty="0" smtClean="0">
                          <a:effectLst/>
                        </a:rPr>
                        <a:t>借</a:t>
                      </a:r>
                      <a:r>
                        <a:rPr lang="zh-CN" sz="2000" kern="900" dirty="0">
                          <a:effectLst/>
                        </a:rPr>
                        <a:t>一当二</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en-US" sz="2000" kern="900" dirty="0">
                          <a:effectLst/>
                        </a:rPr>
                        <a:t>(</a:t>
                      </a:r>
                      <a:r>
                        <a:rPr lang="en-US" sz="2000" kern="900" dirty="0" smtClean="0">
                          <a:effectLst/>
                        </a:rPr>
                        <a:t>1011.1)</a:t>
                      </a:r>
                      <a:r>
                        <a:rPr lang="en-US" sz="2000" kern="900" baseline="-25000" dirty="0" smtClean="0">
                          <a:effectLst/>
                        </a:rPr>
                        <a:t>2</a:t>
                      </a:r>
                    </a:p>
                    <a:p>
                      <a:pPr algn="ctr">
                        <a:lnSpc>
                          <a:spcPct val="100000"/>
                        </a:lnSpc>
                        <a:spcBef>
                          <a:spcPts val="200"/>
                        </a:spcBef>
                        <a:spcAft>
                          <a:spcPts val="200"/>
                        </a:spcAft>
                      </a:pPr>
                      <a:r>
                        <a:rPr lang="zh-CN" sz="2000" kern="900" dirty="0" smtClean="0">
                          <a:effectLst/>
                        </a:rPr>
                        <a:t>或</a:t>
                      </a:r>
                      <a:r>
                        <a:rPr lang="en-US" sz="2000" kern="900" dirty="0">
                          <a:effectLst/>
                        </a:rPr>
                        <a:t>1011.1B</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r>
              <a:tr h="878019">
                <a:tc>
                  <a:txBody>
                    <a:bodyPr/>
                    <a:lstStyle/>
                    <a:p>
                      <a:pPr algn="ctr">
                        <a:lnSpc>
                          <a:spcPts val="1200"/>
                        </a:lnSpc>
                        <a:spcBef>
                          <a:spcPts val="200"/>
                        </a:spcBef>
                        <a:spcAft>
                          <a:spcPts val="200"/>
                        </a:spcAft>
                      </a:pPr>
                      <a:r>
                        <a:rPr lang="zh-CN" sz="2000" kern="900" dirty="0">
                          <a:effectLst/>
                        </a:rPr>
                        <a:t>八进制</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dirty="0">
                          <a:effectLst/>
                        </a:rPr>
                        <a:t>8</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a:effectLst/>
                        </a:rPr>
                        <a:t>8</a:t>
                      </a:r>
                      <a:r>
                        <a:rPr lang="en-US" sz="2000" kern="900" baseline="30000">
                          <a:effectLst/>
                        </a:rPr>
                        <a:t> r</a:t>
                      </a:r>
                      <a:endParaRPr lang="zh-CN" sz="2000" kern="900">
                        <a:effectLst/>
                        <a:latin typeface="Times New Roman"/>
                        <a:ea typeface="宋体"/>
                      </a:endParaRPr>
                    </a:p>
                  </a:txBody>
                  <a:tcPr marL="36195" marR="36195" marT="0" marB="0" anchor="ctr">
                    <a:solidFill>
                      <a:schemeClr val="accent1">
                        <a:lumMod val="20000"/>
                        <a:lumOff val="80000"/>
                      </a:schemeClr>
                    </a:solidFill>
                  </a:tcPr>
                </a:tc>
                <a:tc>
                  <a:txBody>
                    <a:bodyPr/>
                    <a:lstStyle/>
                    <a:p>
                      <a:pPr algn="just">
                        <a:lnSpc>
                          <a:spcPct val="100000"/>
                        </a:lnSpc>
                        <a:spcBef>
                          <a:spcPts val="200"/>
                        </a:spcBef>
                        <a:spcAft>
                          <a:spcPts val="200"/>
                        </a:spcAft>
                      </a:pPr>
                      <a:r>
                        <a:rPr lang="en-US" sz="2000" kern="900" spc="-80" dirty="0">
                          <a:effectLst/>
                        </a:rPr>
                        <a:t>0 1 2 3 4 5 6 7</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zh-CN" sz="2000" kern="900" dirty="0">
                          <a:effectLst/>
                        </a:rPr>
                        <a:t>逢八进</a:t>
                      </a:r>
                      <a:r>
                        <a:rPr lang="zh-CN" sz="2000" kern="900" dirty="0" smtClean="0">
                          <a:effectLst/>
                        </a:rPr>
                        <a:t>一</a:t>
                      </a:r>
                      <a:endParaRPr lang="en-US" altLang="zh-CN" sz="2000" kern="900" dirty="0" smtClean="0">
                        <a:effectLst/>
                      </a:endParaRPr>
                    </a:p>
                    <a:p>
                      <a:pPr algn="ctr">
                        <a:lnSpc>
                          <a:spcPct val="100000"/>
                        </a:lnSpc>
                        <a:spcBef>
                          <a:spcPts val="200"/>
                        </a:spcBef>
                        <a:spcAft>
                          <a:spcPts val="200"/>
                        </a:spcAft>
                      </a:pPr>
                      <a:r>
                        <a:rPr lang="zh-CN" sz="2000" kern="900" dirty="0" smtClean="0">
                          <a:effectLst/>
                        </a:rPr>
                        <a:t>借</a:t>
                      </a:r>
                      <a:r>
                        <a:rPr lang="zh-CN" sz="2000" kern="900" dirty="0">
                          <a:effectLst/>
                        </a:rPr>
                        <a:t>一当八</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en-US" sz="2000" kern="900" dirty="0">
                          <a:effectLst/>
                        </a:rPr>
                        <a:t>(</a:t>
                      </a:r>
                      <a:r>
                        <a:rPr lang="en-US" sz="2000" kern="900" dirty="0" smtClean="0">
                          <a:effectLst/>
                        </a:rPr>
                        <a:t>702.03)</a:t>
                      </a:r>
                      <a:r>
                        <a:rPr lang="en-US" sz="2000" kern="900" baseline="-25000" dirty="0" smtClean="0">
                          <a:effectLst/>
                        </a:rPr>
                        <a:t>8</a:t>
                      </a:r>
                    </a:p>
                    <a:p>
                      <a:pPr algn="ctr">
                        <a:lnSpc>
                          <a:spcPct val="100000"/>
                        </a:lnSpc>
                        <a:spcBef>
                          <a:spcPts val="200"/>
                        </a:spcBef>
                        <a:spcAft>
                          <a:spcPts val="200"/>
                        </a:spcAft>
                      </a:pPr>
                      <a:r>
                        <a:rPr lang="zh-CN" sz="2000" kern="900" dirty="0" smtClean="0">
                          <a:effectLst/>
                        </a:rPr>
                        <a:t>或</a:t>
                      </a:r>
                      <a:r>
                        <a:rPr lang="en-US" sz="2000" kern="900" dirty="0">
                          <a:effectLst/>
                        </a:rPr>
                        <a:t>702.03Q</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r>
              <a:tr h="878019">
                <a:tc>
                  <a:txBody>
                    <a:bodyPr/>
                    <a:lstStyle/>
                    <a:p>
                      <a:pPr algn="ctr">
                        <a:lnSpc>
                          <a:spcPts val="1200"/>
                        </a:lnSpc>
                        <a:spcBef>
                          <a:spcPts val="200"/>
                        </a:spcBef>
                        <a:spcAft>
                          <a:spcPts val="200"/>
                        </a:spcAft>
                      </a:pPr>
                      <a:r>
                        <a:rPr lang="zh-CN" sz="2000" kern="900">
                          <a:effectLst/>
                        </a:rPr>
                        <a:t>十进制</a:t>
                      </a:r>
                      <a:endParaRPr lang="zh-CN" sz="2000" kern="90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dirty="0">
                          <a:effectLst/>
                        </a:rPr>
                        <a:t>10</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a:effectLst/>
                        </a:rPr>
                        <a:t>10</a:t>
                      </a:r>
                      <a:r>
                        <a:rPr lang="en-US" sz="2000" kern="900" baseline="30000">
                          <a:effectLst/>
                        </a:rPr>
                        <a:t> r</a:t>
                      </a:r>
                      <a:endParaRPr lang="zh-CN" sz="2000" kern="900">
                        <a:effectLst/>
                        <a:latin typeface="Times New Roman"/>
                        <a:ea typeface="宋体"/>
                      </a:endParaRPr>
                    </a:p>
                  </a:txBody>
                  <a:tcPr marL="36195" marR="36195" marT="0" marB="0" anchor="ctr">
                    <a:solidFill>
                      <a:schemeClr val="accent1">
                        <a:lumMod val="20000"/>
                        <a:lumOff val="80000"/>
                      </a:schemeClr>
                    </a:solidFill>
                  </a:tcPr>
                </a:tc>
                <a:tc>
                  <a:txBody>
                    <a:bodyPr/>
                    <a:lstStyle/>
                    <a:p>
                      <a:pPr algn="just">
                        <a:lnSpc>
                          <a:spcPct val="100000"/>
                        </a:lnSpc>
                        <a:spcBef>
                          <a:spcPts val="200"/>
                        </a:spcBef>
                        <a:spcAft>
                          <a:spcPts val="200"/>
                        </a:spcAft>
                      </a:pPr>
                      <a:r>
                        <a:rPr lang="en-US" sz="2000" kern="900" spc="-80">
                          <a:effectLst/>
                        </a:rPr>
                        <a:t>0 1 2 3 4 5 6 7 8 9</a:t>
                      </a:r>
                      <a:endParaRPr lang="zh-CN" sz="2000" kern="90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zh-CN" sz="2000" kern="900" dirty="0">
                          <a:effectLst/>
                        </a:rPr>
                        <a:t>逢十进</a:t>
                      </a:r>
                      <a:r>
                        <a:rPr lang="zh-CN" sz="2000" kern="900" dirty="0" smtClean="0">
                          <a:effectLst/>
                        </a:rPr>
                        <a:t>一</a:t>
                      </a:r>
                      <a:endParaRPr lang="en-US" altLang="zh-CN" sz="2000" kern="900" dirty="0" smtClean="0">
                        <a:effectLst/>
                      </a:endParaRPr>
                    </a:p>
                    <a:p>
                      <a:pPr algn="ctr">
                        <a:lnSpc>
                          <a:spcPct val="100000"/>
                        </a:lnSpc>
                        <a:spcBef>
                          <a:spcPts val="200"/>
                        </a:spcBef>
                        <a:spcAft>
                          <a:spcPts val="200"/>
                        </a:spcAft>
                      </a:pPr>
                      <a:r>
                        <a:rPr lang="zh-CN" sz="2000" kern="900" dirty="0" smtClean="0">
                          <a:effectLst/>
                        </a:rPr>
                        <a:t>借</a:t>
                      </a:r>
                      <a:r>
                        <a:rPr lang="zh-CN" sz="2000" kern="900" dirty="0">
                          <a:effectLst/>
                        </a:rPr>
                        <a:t>一当十</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en-US" sz="2000" kern="900" dirty="0">
                          <a:effectLst/>
                        </a:rPr>
                        <a:t>(</a:t>
                      </a:r>
                      <a:r>
                        <a:rPr lang="en-US" sz="2000" kern="900" dirty="0" smtClean="0">
                          <a:effectLst/>
                        </a:rPr>
                        <a:t>6801.2)</a:t>
                      </a:r>
                      <a:r>
                        <a:rPr lang="en-US" sz="2000" kern="900" baseline="-25000" dirty="0" smtClean="0">
                          <a:effectLst/>
                        </a:rPr>
                        <a:t>10</a:t>
                      </a:r>
                    </a:p>
                    <a:p>
                      <a:pPr algn="ctr">
                        <a:lnSpc>
                          <a:spcPct val="100000"/>
                        </a:lnSpc>
                        <a:spcBef>
                          <a:spcPts val="200"/>
                        </a:spcBef>
                        <a:spcAft>
                          <a:spcPts val="200"/>
                        </a:spcAft>
                      </a:pPr>
                      <a:r>
                        <a:rPr lang="zh-CN" sz="2000" kern="900" dirty="0" smtClean="0">
                          <a:effectLst/>
                        </a:rPr>
                        <a:t>或</a:t>
                      </a:r>
                      <a:r>
                        <a:rPr lang="en-US" sz="2000" kern="900" dirty="0">
                          <a:effectLst/>
                        </a:rPr>
                        <a:t>6801.2D</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r>
              <a:tr h="951187">
                <a:tc>
                  <a:txBody>
                    <a:bodyPr/>
                    <a:lstStyle/>
                    <a:p>
                      <a:pPr algn="ctr">
                        <a:lnSpc>
                          <a:spcPts val="1200"/>
                        </a:lnSpc>
                        <a:spcBef>
                          <a:spcPts val="200"/>
                        </a:spcBef>
                        <a:spcAft>
                          <a:spcPts val="200"/>
                        </a:spcAft>
                      </a:pPr>
                      <a:r>
                        <a:rPr lang="zh-CN" sz="2000" kern="900" dirty="0">
                          <a:effectLst/>
                        </a:rPr>
                        <a:t>十六进制</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900" dirty="0">
                          <a:effectLst/>
                        </a:rPr>
                        <a:t>16</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ts val="1200"/>
                        </a:lnSpc>
                        <a:spcBef>
                          <a:spcPts val="200"/>
                        </a:spcBef>
                        <a:spcAft>
                          <a:spcPts val="200"/>
                        </a:spcAft>
                      </a:pPr>
                      <a:r>
                        <a:rPr lang="en-US" sz="2000" kern="100" dirty="0">
                          <a:effectLst/>
                        </a:rPr>
                        <a:t>1</a:t>
                      </a:r>
                      <a:r>
                        <a:rPr lang="en-US" sz="2000" kern="900" dirty="0">
                          <a:effectLst/>
                        </a:rPr>
                        <a:t>6</a:t>
                      </a:r>
                      <a:r>
                        <a:rPr lang="en-US" sz="2000" kern="100" baseline="30000" dirty="0">
                          <a:effectLst/>
                        </a:rPr>
                        <a:t> r</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just">
                        <a:lnSpc>
                          <a:spcPct val="100000"/>
                        </a:lnSpc>
                        <a:spcBef>
                          <a:spcPts val="200"/>
                        </a:spcBef>
                        <a:spcAft>
                          <a:spcPts val="200"/>
                        </a:spcAft>
                      </a:pPr>
                      <a:r>
                        <a:rPr lang="en-US" sz="2000" kern="900" spc="-80" dirty="0">
                          <a:effectLst/>
                        </a:rPr>
                        <a:t>0 1 2 3 4 5 6 </a:t>
                      </a:r>
                      <a:r>
                        <a:rPr lang="en-US" sz="2000" kern="900" spc="-80" dirty="0" smtClean="0">
                          <a:effectLst/>
                        </a:rPr>
                        <a:t>7 </a:t>
                      </a:r>
                      <a:r>
                        <a:rPr lang="en-US" sz="2000" kern="900" spc="-80" dirty="0">
                          <a:effectLst/>
                        </a:rPr>
                        <a:t>8 </a:t>
                      </a:r>
                      <a:r>
                        <a:rPr lang="en-US" sz="2000" kern="900" spc="-80" dirty="0" smtClean="0">
                          <a:effectLst/>
                        </a:rPr>
                        <a:t>9</a:t>
                      </a:r>
                    </a:p>
                    <a:p>
                      <a:pPr algn="just">
                        <a:lnSpc>
                          <a:spcPct val="100000"/>
                        </a:lnSpc>
                        <a:spcBef>
                          <a:spcPts val="200"/>
                        </a:spcBef>
                        <a:spcAft>
                          <a:spcPts val="200"/>
                        </a:spcAft>
                      </a:pPr>
                      <a:r>
                        <a:rPr lang="en-US" sz="2000" kern="900" spc="-80" dirty="0" smtClean="0">
                          <a:effectLst/>
                        </a:rPr>
                        <a:t>A </a:t>
                      </a:r>
                      <a:r>
                        <a:rPr lang="en-US" sz="2000" kern="900" spc="-80" dirty="0">
                          <a:effectLst/>
                        </a:rPr>
                        <a:t>B C D E F</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zh-CN" sz="2000" kern="900" dirty="0">
                          <a:effectLst/>
                        </a:rPr>
                        <a:t>逢十六进</a:t>
                      </a:r>
                      <a:r>
                        <a:rPr lang="zh-CN" sz="2000" kern="900" dirty="0" smtClean="0">
                          <a:effectLst/>
                        </a:rPr>
                        <a:t>一</a:t>
                      </a:r>
                      <a:endParaRPr lang="en-US" altLang="zh-CN" sz="2000" kern="900" dirty="0" smtClean="0">
                        <a:effectLst/>
                      </a:endParaRPr>
                    </a:p>
                    <a:p>
                      <a:pPr algn="ctr">
                        <a:lnSpc>
                          <a:spcPct val="100000"/>
                        </a:lnSpc>
                        <a:spcBef>
                          <a:spcPts val="200"/>
                        </a:spcBef>
                        <a:spcAft>
                          <a:spcPts val="200"/>
                        </a:spcAft>
                      </a:pPr>
                      <a:r>
                        <a:rPr lang="zh-CN" sz="2000" kern="900" dirty="0" smtClean="0">
                          <a:effectLst/>
                        </a:rPr>
                        <a:t>借</a:t>
                      </a:r>
                      <a:r>
                        <a:rPr lang="zh-CN" sz="2000" kern="900" dirty="0">
                          <a:effectLst/>
                        </a:rPr>
                        <a:t>一当十六</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c>
                  <a:txBody>
                    <a:bodyPr/>
                    <a:lstStyle/>
                    <a:p>
                      <a:pPr algn="ctr">
                        <a:lnSpc>
                          <a:spcPct val="100000"/>
                        </a:lnSpc>
                        <a:spcBef>
                          <a:spcPts val="200"/>
                        </a:spcBef>
                        <a:spcAft>
                          <a:spcPts val="200"/>
                        </a:spcAft>
                      </a:pPr>
                      <a:r>
                        <a:rPr lang="en-US" sz="2000" kern="900" dirty="0">
                          <a:effectLst/>
                        </a:rPr>
                        <a:t>(</a:t>
                      </a:r>
                      <a:r>
                        <a:rPr lang="en-US" sz="2000" kern="900" dirty="0" smtClean="0">
                          <a:effectLst/>
                        </a:rPr>
                        <a:t>2C9.E)</a:t>
                      </a:r>
                      <a:r>
                        <a:rPr lang="en-US" sz="2000" kern="900" baseline="-25000" dirty="0" smtClean="0">
                          <a:effectLst/>
                        </a:rPr>
                        <a:t>16</a:t>
                      </a:r>
                    </a:p>
                    <a:p>
                      <a:pPr algn="ctr">
                        <a:lnSpc>
                          <a:spcPct val="100000"/>
                        </a:lnSpc>
                        <a:spcBef>
                          <a:spcPts val="200"/>
                        </a:spcBef>
                        <a:spcAft>
                          <a:spcPts val="200"/>
                        </a:spcAft>
                      </a:pPr>
                      <a:r>
                        <a:rPr lang="zh-CN" sz="2000" kern="900" dirty="0" smtClean="0">
                          <a:effectLst/>
                        </a:rPr>
                        <a:t>或</a:t>
                      </a:r>
                      <a:r>
                        <a:rPr lang="en-US" sz="2000" kern="900" dirty="0">
                          <a:effectLst/>
                        </a:rPr>
                        <a:t>2C9.EH</a:t>
                      </a:r>
                      <a:endParaRPr lang="zh-CN" sz="2000" kern="900" dirty="0">
                        <a:effectLst/>
                        <a:latin typeface="Times New Roman"/>
                        <a:ea typeface="宋体"/>
                      </a:endParaRPr>
                    </a:p>
                  </a:txBody>
                  <a:tcPr marL="36195" marR="36195" marT="0" marB="0" anchor="ctr">
                    <a:solidFill>
                      <a:schemeClr val="accent1">
                        <a:lumMod val="20000"/>
                        <a:lumOff val="80000"/>
                      </a:schemeClr>
                    </a:solidFill>
                  </a:tcPr>
                </a:tc>
              </a:tr>
            </a:tbl>
          </a:graphicData>
        </a:graphic>
      </p:graphicFrame>
    </p:spTree>
    <p:extLst>
      <p:ext uri="{BB962C8B-B14F-4D97-AF65-F5344CB8AC3E}">
        <p14:creationId xmlns:p14="http://schemas.microsoft.com/office/powerpoint/2010/main" val="50882804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636912"/>
            <a:ext cx="9036496" cy="646331"/>
          </a:xfrm>
          <a:prstGeom prst="rect">
            <a:avLst/>
          </a:prstGeom>
          <a:noFill/>
          <a:ln w="12700">
            <a:noFill/>
          </a:ln>
        </p:spPr>
        <p:txBody>
          <a:bodyPr wrap="square" rtlCol="0">
            <a:spAutoFit/>
          </a:bodyPr>
          <a:lstStyle/>
          <a:p>
            <a:pPr>
              <a:lnSpc>
                <a:spcPct val="150000"/>
              </a:lnSpc>
            </a:pPr>
            <a:r>
              <a:rPr lang="zh-CN" altLang="zh-CN" sz="2400" dirty="0"/>
              <a:t>【例</a:t>
            </a:r>
            <a:r>
              <a:rPr lang="en-US" altLang="zh-CN" sz="2400" dirty="0"/>
              <a:t>1.1</a:t>
            </a:r>
            <a:r>
              <a:rPr lang="zh-CN" altLang="zh-CN" sz="2400" dirty="0"/>
              <a:t>】</a:t>
            </a:r>
            <a:r>
              <a:rPr lang="en-US" altLang="zh-CN" sz="2400" dirty="0"/>
              <a:t>  </a:t>
            </a:r>
            <a:r>
              <a:rPr lang="zh-CN" altLang="zh-CN" sz="2400" dirty="0"/>
              <a:t>将二进制数</a:t>
            </a:r>
            <a:r>
              <a:rPr lang="en-US" altLang="zh-CN" sz="2400" dirty="0"/>
              <a:t>1011.0101B</a:t>
            </a:r>
            <a:r>
              <a:rPr lang="zh-CN" altLang="zh-CN" sz="2400" dirty="0"/>
              <a:t>转换为十进制数</a:t>
            </a:r>
            <a:r>
              <a:rPr lang="zh-CN" altLang="zh-CN" sz="2400" dirty="0" smtClean="0"/>
              <a:t>。</a:t>
            </a:r>
            <a:endParaRPr lang="zh-CN" altLang="zh-CN" sz="2400" dirty="0"/>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1</a:t>
            </a:r>
            <a:r>
              <a:rPr lang="zh-CN" altLang="zh-CN" sz="2800" dirty="0"/>
              <a:t>．</a:t>
            </a:r>
            <a:r>
              <a:rPr lang="zh-CN" altLang="zh-CN" sz="2800" dirty="0" smtClean="0"/>
              <a:t>二进制向</a:t>
            </a:r>
            <a:r>
              <a:rPr lang="zh-CN" altLang="zh-CN" sz="2800" dirty="0"/>
              <a:t>十进制的</a:t>
            </a:r>
            <a:r>
              <a:rPr lang="zh-CN" altLang="zh-CN" sz="2800" dirty="0" smtClean="0"/>
              <a:t>转换</a:t>
            </a:r>
            <a:endParaRPr lang="zh-CN" altLang="en-US" sz="2800" dirty="0"/>
          </a:p>
        </p:txBody>
      </p:sp>
      <p:sp>
        <p:nvSpPr>
          <p:cNvPr id="7" name="TextBox 6"/>
          <p:cNvSpPr txBox="1"/>
          <p:nvPr/>
        </p:nvSpPr>
        <p:spPr>
          <a:xfrm>
            <a:off x="963148" y="1969676"/>
            <a:ext cx="4832988" cy="523220"/>
          </a:xfrm>
          <a:prstGeom prst="rect">
            <a:avLst/>
          </a:prstGeom>
          <a:noFill/>
        </p:spPr>
        <p:txBody>
          <a:bodyPr wrap="square" rtlCol="0">
            <a:spAutoFit/>
          </a:bodyPr>
          <a:lstStyle/>
          <a:p>
            <a:r>
              <a:rPr lang="zh-CN" altLang="zh-CN" sz="2800" dirty="0" smtClean="0"/>
              <a:t>“按</a:t>
            </a:r>
            <a:r>
              <a:rPr lang="zh-CN" altLang="zh-CN" sz="2800" dirty="0"/>
              <a:t>位权展开求和</a:t>
            </a:r>
            <a:r>
              <a:rPr lang="zh-CN" altLang="zh-CN" sz="2800" dirty="0" smtClean="0"/>
              <a:t>”</a:t>
            </a:r>
            <a:r>
              <a:rPr lang="zh-CN" altLang="en-US" sz="2800" dirty="0" smtClean="0"/>
              <a:t>法</a:t>
            </a:r>
            <a:r>
              <a:rPr lang="en-US" altLang="zh-CN" sz="2800" dirty="0" smtClean="0"/>
              <a:t>。</a:t>
            </a:r>
            <a:endParaRPr lang="zh-CN" altLang="en-US" sz="2800" dirty="0"/>
          </a:p>
        </p:txBody>
      </p:sp>
      <p:sp>
        <p:nvSpPr>
          <p:cNvPr id="8" name="TextBox 7"/>
          <p:cNvSpPr txBox="1"/>
          <p:nvPr/>
        </p:nvSpPr>
        <p:spPr>
          <a:xfrm>
            <a:off x="118773" y="3573016"/>
            <a:ext cx="9036496" cy="2862322"/>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a:p>
            <a:pPr>
              <a:lnSpc>
                <a:spcPct val="150000"/>
              </a:lnSpc>
            </a:pPr>
            <a:r>
              <a:rPr lang="en-US" altLang="zh-CN" sz="2400" dirty="0" smtClean="0"/>
              <a:t>1011.0101B </a:t>
            </a:r>
            <a:r>
              <a:rPr lang="en-US" altLang="zh-CN" sz="2400" dirty="0"/>
              <a:t>= </a:t>
            </a:r>
            <a:r>
              <a:rPr lang="en-US" altLang="zh-CN" sz="2400" dirty="0" smtClean="0"/>
              <a:t>1×2</a:t>
            </a:r>
            <a:r>
              <a:rPr lang="en-US" altLang="zh-CN" sz="2400" baseline="30000" dirty="0" smtClean="0"/>
              <a:t>3</a:t>
            </a:r>
            <a:r>
              <a:rPr lang="en-US" altLang="zh-CN" sz="2400" dirty="0" smtClean="0"/>
              <a:t>+0×2</a:t>
            </a:r>
            <a:r>
              <a:rPr lang="en-US" altLang="zh-CN" sz="2400" baseline="30000" dirty="0" smtClean="0"/>
              <a:t>2</a:t>
            </a:r>
            <a:r>
              <a:rPr lang="en-US" altLang="zh-CN" sz="2400" dirty="0" smtClean="0"/>
              <a:t>+1×2</a:t>
            </a:r>
            <a:r>
              <a:rPr lang="en-US" altLang="zh-CN" sz="2400" baseline="30000" dirty="0" smtClean="0"/>
              <a:t>1</a:t>
            </a:r>
            <a:r>
              <a:rPr lang="en-US" altLang="zh-CN" sz="2400" dirty="0" smtClean="0"/>
              <a:t>+1×2</a:t>
            </a:r>
            <a:r>
              <a:rPr lang="en-US" altLang="zh-CN" sz="2400" baseline="30000" dirty="0" smtClean="0"/>
              <a:t>0</a:t>
            </a:r>
            <a:r>
              <a:rPr lang="en-US" altLang="zh-CN" sz="2400" dirty="0" smtClean="0"/>
              <a:t>+0×2</a:t>
            </a:r>
            <a:r>
              <a:rPr lang="en-US" altLang="zh-CN" sz="2400" baseline="30000" dirty="0" smtClean="0"/>
              <a:t>-1</a:t>
            </a:r>
            <a:r>
              <a:rPr lang="en-US" altLang="zh-CN" sz="2400" dirty="0" smtClean="0"/>
              <a:t>+1×2</a:t>
            </a:r>
            <a:r>
              <a:rPr lang="en-US" altLang="zh-CN" sz="2400" baseline="30000" dirty="0" smtClean="0"/>
              <a:t>-2</a:t>
            </a:r>
            <a:r>
              <a:rPr lang="en-US" altLang="zh-CN" sz="2400" dirty="0" smtClean="0"/>
              <a:t>+0×2</a:t>
            </a:r>
            <a:r>
              <a:rPr lang="en-US" altLang="zh-CN" sz="2400" baseline="30000" dirty="0" smtClean="0"/>
              <a:t>-3</a:t>
            </a:r>
            <a:r>
              <a:rPr lang="en-US" altLang="zh-CN" sz="2400" dirty="0" smtClean="0"/>
              <a:t>+1×2</a:t>
            </a:r>
            <a:r>
              <a:rPr lang="en-US" altLang="zh-CN" sz="2400" baseline="30000" dirty="0" smtClean="0"/>
              <a:t>-4</a:t>
            </a:r>
            <a:endParaRPr lang="zh-CN" altLang="zh-CN" sz="2400" dirty="0"/>
          </a:p>
          <a:p>
            <a:pPr>
              <a:lnSpc>
                <a:spcPct val="150000"/>
              </a:lnSpc>
            </a:pPr>
            <a:r>
              <a:rPr lang="en-US" altLang="zh-CN" sz="2400" dirty="0" smtClean="0"/>
              <a:t>　　　　　= </a:t>
            </a:r>
            <a:r>
              <a:rPr lang="en-US" altLang="zh-CN" sz="2400" dirty="0"/>
              <a:t>2</a:t>
            </a:r>
            <a:r>
              <a:rPr lang="en-US" altLang="zh-CN" sz="2400" baseline="30000" dirty="0"/>
              <a:t>3</a:t>
            </a:r>
            <a:r>
              <a:rPr lang="en-US" altLang="zh-CN" sz="2400" dirty="0"/>
              <a:t>+2</a:t>
            </a:r>
            <a:r>
              <a:rPr lang="en-US" altLang="zh-CN" sz="2400" baseline="30000" dirty="0"/>
              <a:t>1</a:t>
            </a:r>
            <a:r>
              <a:rPr lang="en-US" altLang="zh-CN" sz="2400" dirty="0"/>
              <a:t>+2</a:t>
            </a:r>
            <a:r>
              <a:rPr lang="en-US" altLang="zh-CN" sz="2400" baseline="30000" dirty="0"/>
              <a:t>0</a:t>
            </a:r>
            <a:r>
              <a:rPr lang="en-US" altLang="zh-CN" sz="2400" dirty="0"/>
              <a:t>+2</a:t>
            </a:r>
            <a:r>
              <a:rPr lang="en-US" altLang="zh-CN" sz="2400" baseline="30000" dirty="0"/>
              <a:t>-2</a:t>
            </a:r>
            <a:r>
              <a:rPr lang="en-US" altLang="zh-CN" sz="2400" dirty="0"/>
              <a:t>+2</a:t>
            </a:r>
            <a:r>
              <a:rPr lang="en-US" altLang="zh-CN" sz="2400" baseline="30000" dirty="0"/>
              <a:t>-4</a:t>
            </a:r>
            <a:endParaRPr lang="zh-CN" altLang="zh-CN" sz="2400" dirty="0"/>
          </a:p>
          <a:p>
            <a:pPr>
              <a:lnSpc>
                <a:spcPct val="150000"/>
              </a:lnSpc>
            </a:pPr>
            <a:r>
              <a:rPr lang="en-US" altLang="zh-CN" sz="2400" dirty="0" smtClean="0"/>
              <a:t>　　　　　=8+2+1+0.25+0.0625</a:t>
            </a:r>
          </a:p>
          <a:p>
            <a:pPr>
              <a:lnSpc>
                <a:spcPct val="150000"/>
              </a:lnSpc>
            </a:pPr>
            <a:r>
              <a:rPr lang="zh-CN" altLang="en-US" sz="2400" dirty="0"/>
              <a:t>　</a:t>
            </a:r>
            <a:r>
              <a:rPr lang="zh-CN" altLang="en-US" sz="2400" dirty="0" smtClean="0"/>
              <a:t>　　　　</a:t>
            </a:r>
            <a:r>
              <a:rPr lang="en-US" altLang="zh-CN" sz="2400" dirty="0" smtClean="0"/>
              <a:t>=11.3125D</a:t>
            </a:r>
            <a:endParaRPr lang="zh-CN" altLang="zh-CN" sz="2400" dirty="0"/>
          </a:p>
        </p:txBody>
      </p:sp>
    </p:spTree>
    <p:extLst>
      <p:ext uri="{BB962C8B-B14F-4D97-AF65-F5344CB8AC3E}">
        <p14:creationId xmlns:p14="http://schemas.microsoft.com/office/powerpoint/2010/main" val="642303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636912"/>
            <a:ext cx="9036496" cy="583108"/>
          </a:xfrm>
          <a:prstGeom prst="rect">
            <a:avLst/>
          </a:prstGeom>
          <a:noFill/>
          <a:ln w="12700">
            <a:noFill/>
          </a:ln>
        </p:spPr>
        <p:txBody>
          <a:bodyPr wrap="square" rtlCol="0">
            <a:spAutoFit/>
          </a:bodyPr>
          <a:lstStyle/>
          <a:p>
            <a:pPr>
              <a:lnSpc>
                <a:spcPct val="150000"/>
              </a:lnSpc>
            </a:pPr>
            <a:r>
              <a:rPr lang="zh-CN" altLang="zh-CN" sz="2400" dirty="0"/>
              <a:t>【例</a:t>
            </a:r>
            <a:r>
              <a:rPr lang="en-US" altLang="zh-CN" sz="2400" dirty="0"/>
              <a:t>1.2</a:t>
            </a:r>
            <a:r>
              <a:rPr lang="zh-CN" altLang="zh-CN" sz="2400" dirty="0"/>
              <a:t>】</a:t>
            </a:r>
            <a:r>
              <a:rPr lang="en-US" altLang="zh-CN" sz="2400" dirty="0"/>
              <a:t>  </a:t>
            </a:r>
            <a:r>
              <a:rPr lang="zh-CN" altLang="zh-CN" sz="2400" dirty="0"/>
              <a:t>将十六进制数</a:t>
            </a:r>
            <a:r>
              <a:rPr lang="en-US" altLang="zh-CN" sz="2400" dirty="0"/>
              <a:t>70B.A8H</a:t>
            </a:r>
            <a:r>
              <a:rPr lang="zh-CN" altLang="zh-CN" sz="2400" dirty="0"/>
              <a:t>转换为十进制数。</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a:t>2</a:t>
            </a:r>
            <a:r>
              <a:rPr lang="zh-CN" altLang="zh-CN" sz="2800" dirty="0" smtClean="0"/>
              <a:t>．</a:t>
            </a:r>
            <a:r>
              <a:rPr lang="zh-CN" altLang="en-US" sz="2800" dirty="0" smtClean="0"/>
              <a:t>十六</a:t>
            </a:r>
            <a:r>
              <a:rPr lang="zh-CN" altLang="zh-CN" sz="2800" dirty="0" smtClean="0"/>
              <a:t>进制向</a:t>
            </a:r>
            <a:r>
              <a:rPr lang="zh-CN" altLang="zh-CN" sz="2800" dirty="0"/>
              <a:t>十进制的</a:t>
            </a:r>
            <a:r>
              <a:rPr lang="zh-CN" altLang="zh-CN" sz="2800" dirty="0" smtClean="0"/>
              <a:t>转换</a:t>
            </a:r>
            <a:endParaRPr lang="zh-CN" altLang="en-US" sz="2800" dirty="0"/>
          </a:p>
        </p:txBody>
      </p:sp>
      <p:sp>
        <p:nvSpPr>
          <p:cNvPr id="7" name="TextBox 6"/>
          <p:cNvSpPr txBox="1"/>
          <p:nvPr/>
        </p:nvSpPr>
        <p:spPr>
          <a:xfrm>
            <a:off x="963148" y="1969676"/>
            <a:ext cx="4832988" cy="523220"/>
          </a:xfrm>
          <a:prstGeom prst="rect">
            <a:avLst/>
          </a:prstGeom>
          <a:noFill/>
        </p:spPr>
        <p:txBody>
          <a:bodyPr wrap="square" rtlCol="0">
            <a:spAutoFit/>
          </a:bodyPr>
          <a:lstStyle/>
          <a:p>
            <a:r>
              <a:rPr lang="zh-CN" altLang="zh-CN" sz="2800" dirty="0" smtClean="0"/>
              <a:t>“按</a:t>
            </a:r>
            <a:r>
              <a:rPr lang="zh-CN" altLang="zh-CN" sz="2800" dirty="0"/>
              <a:t>位权展开求和</a:t>
            </a:r>
            <a:r>
              <a:rPr lang="zh-CN" altLang="zh-CN" sz="2800" dirty="0" smtClean="0"/>
              <a:t>”</a:t>
            </a:r>
            <a:r>
              <a:rPr lang="zh-CN" altLang="en-US" sz="2800" dirty="0" smtClean="0"/>
              <a:t>法。</a:t>
            </a:r>
            <a:endParaRPr lang="zh-CN" altLang="en-US" sz="2800" dirty="0"/>
          </a:p>
        </p:txBody>
      </p:sp>
      <p:sp>
        <p:nvSpPr>
          <p:cNvPr id="8" name="TextBox 7"/>
          <p:cNvSpPr txBox="1"/>
          <p:nvPr/>
        </p:nvSpPr>
        <p:spPr>
          <a:xfrm>
            <a:off x="118773" y="3573016"/>
            <a:ext cx="9036496" cy="2862322"/>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a:p>
            <a:pPr>
              <a:lnSpc>
                <a:spcPct val="150000"/>
              </a:lnSpc>
            </a:pPr>
            <a:r>
              <a:rPr lang="en-US" altLang="zh-CN" sz="2400" dirty="0" smtClean="0"/>
              <a:t> 70B.A8H </a:t>
            </a:r>
            <a:r>
              <a:rPr lang="en-US" altLang="zh-CN" sz="2400" dirty="0"/>
              <a:t>= 7×16</a:t>
            </a:r>
            <a:r>
              <a:rPr lang="en-US" altLang="zh-CN" sz="2400" baseline="30000" dirty="0"/>
              <a:t>2</a:t>
            </a:r>
            <a:r>
              <a:rPr lang="en-US" altLang="zh-CN" sz="2400" dirty="0"/>
              <a:t>+0×16</a:t>
            </a:r>
            <a:r>
              <a:rPr lang="en-US" altLang="zh-CN" sz="2400" baseline="30000" dirty="0"/>
              <a:t>1</a:t>
            </a:r>
            <a:r>
              <a:rPr lang="en-US" altLang="zh-CN" sz="2400" dirty="0"/>
              <a:t>+B×16</a:t>
            </a:r>
            <a:r>
              <a:rPr lang="en-US" altLang="zh-CN" sz="2400" baseline="30000" dirty="0"/>
              <a:t>0</a:t>
            </a:r>
            <a:r>
              <a:rPr lang="en-US" altLang="zh-CN" sz="2400" dirty="0"/>
              <a:t>+A×16</a:t>
            </a:r>
            <a:r>
              <a:rPr lang="en-US" altLang="zh-CN" sz="2400" baseline="30000" dirty="0"/>
              <a:t>-1</a:t>
            </a:r>
            <a:r>
              <a:rPr lang="en-US" altLang="zh-CN" sz="2400" dirty="0"/>
              <a:t>+8×16</a:t>
            </a:r>
            <a:r>
              <a:rPr lang="en-US" altLang="zh-CN" sz="2400" baseline="30000" dirty="0"/>
              <a:t>-2</a:t>
            </a:r>
            <a:endParaRPr lang="zh-CN" altLang="zh-CN" sz="2400" dirty="0"/>
          </a:p>
          <a:p>
            <a:pPr>
              <a:lnSpc>
                <a:spcPct val="150000"/>
              </a:lnSpc>
            </a:pPr>
            <a:r>
              <a:rPr lang="zh-CN" altLang="en-US" sz="2400" dirty="0" smtClean="0"/>
              <a:t>　　　　</a:t>
            </a:r>
            <a:r>
              <a:rPr lang="en-US" altLang="zh-CN" sz="2400" dirty="0" smtClean="0"/>
              <a:t>=7×256+0×16+11×1+10×0.0625+8×16</a:t>
            </a:r>
            <a:r>
              <a:rPr lang="en-US" altLang="zh-CN" sz="2400" baseline="30000" dirty="0" smtClean="0"/>
              <a:t>-2</a:t>
            </a:r>
            <a:endParaRPr lang="zh-CN" altLang="zh-CN" sz="2400" dirty="0"/>
          </a:p>
          <a:p>
            <a:pPr>
              <a:lnSpc>
                <a:spcPct val="150000"/>
              </a:lnSpc>
            </a:pPr>
            <a:r>
              <a:rPr lang="zh-CN" altLang="en-US" sz="2400" dirty="0"/>
              <a:t>　</a:t>
            </a:r>
            <a:r>
              <a:rPr lang="zh-CN" altLang="en-US" sz="2400" dirty="0" smtClean="0"/>
              <a:t>　　　</a:t>
            </a:r>
            <a:r>
              <a:rPr lang="en-US" altLang="zh-CN" sz="2400" dirty="0" smtClean="0"/>
              <a:t>=1792+0+11+0.625+0.03125</a:t>
            </a:r>
          </a:p>
          <a:p>
            <a:pPr>
              <a:lnSpc>
                <a:spcPct val="150000"/>
              </a:lnSpc>
            </a:pPr>
            <a:r>
              <a:rPr lang="zh-CN" altLang="en-US" sz="2400" dirty="0"/>
              <a:t>　</a:t>
            </a:r>
            <a:r>
              <a:rPr lang="zh-CN" altLang="en-US" sz="2400" dirty="0" smtClean="0"/>
              <a:t>　　　</a:t>
            </a:r>
            <a:r>
              <a:rPr lang="en-US" altLang="zh-CN" sz="2400" dirty="0" smtClean="0"/>
              <a:t>=</a:t>
            </a:r>
            <a:r>
              <a:rPr lang="en-US" altLang="zh-CN" sz="2400" dirty="0"/>
              <a:t>1803.65625D</a:t>
            </a:r>
            <a:endParaRPr lang="zh-CN" altLang="zh-CN" sz="2400" dirty="0"/>
          </a:p>
        </p:txBody>
      </p:sp>
    </p:spTree>
    <p:extLst>
      <p:ext uri="{BB962C8B-B14F-4D97-AF65-F5344CB8AC3E}">
        <p14:creationId xmlns:p14="http://schemas.microsoft.com/office/powerpoint/2010/main" val="3392837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636912"/>
            <a:ext cx="9036496" cy="583108"/>
          </a:xfrm>
          <a:prstGeom prst="rect">
            <a:avLst/>
          </a:prstGeom>
          <a:noFill/>
          <a:ln w="12700">
            <a:noFill/>
          </a:ln>
        </p:spPr>
        <p:txBody>
          <a:bodyPr wrap="square" rtlCol="0">
            <a:spAutoFit/>
          </a:bodyPr>
          <a:lstStyle/>
          <a:p>
            <a:pPr>
              <a:lnSpc>
                <a:spcPct val="150000"/>
              </a:lnSpc>
            </a:pPr>
            <a:r>
              <a:rPr lang="zh-CN" altLang="zh-CN" sz="2400" dirty="0"/>
              <a:t>【例</a:t>
            </a:r>
            <a:r>
              <a:rPr lang="en-US" altLang="zh-CN" sz="2400" dirty="0"/>
              <a:t>1.3</a:t>
            </a:r>
            <a:r>
              <a:rPr lang="zh-CN" altLang="zh-CN" sz="2400" dirty="0"/>
              <a:t>】</a:t>
            </a:r>
            <a:r>
              <a:rPr lang="en-US" altLang="zh-CN" sz="2400" dirty="0"/>
              <a:t>  </a:t>
            </a:r>
            <a:r>
              <a:rPr lang="zh-CN" altLang="zh-CN" sz="2400" dirty="0"/>
              <a:t>将八进制数</a:t>
            </a:r>
            <a:r>
              <a:rPr lang="en-US" altLang="zh-CN" sz="2400" dirty="0"/>
              <a:t>123.24Q</a:t>
            </a:r>
            <a:r>
              <a:rPr lang="zh-CN" altLang="zh-CN" sz="2400" dirty="0"/>
              <a:t>转换为十进制数。</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3</a:t>
            </a:r>
            <a:r>
              <a:rPr lang="zh-CN" altLang="zh-CN" sz="2800" dirty="0" smtClean="0"/>
              <a:t>．</a:t>
            </a:r>
            <a:r>
              <a:rPr lang="zh-CN" altLang="en-US" sz="2800" dirty="0" smtClean="0"/>
              <a:t>八</a:t>
            </a:r>
            <a:r>
              <a:rPr lang="zh-CN" altLang="zh-CN" sz="2800" dirty="0" smtClean="0"/>
              <a:t>进制向</a:t>
            </a:r>
            <a:r>
              <a:rPr lang="zh-CN" altLang="zh-CN" sz="2800" dirty="0"/>
              <a:t>十进制的</a:t>
            </a:r>
            <a:r>
              <a:rPr lang="zh-CN" altLang="zh-CN" sz="2800" dirty="0" smtClean="0"/>
              <a:t>转换</a:t>
            </a:r>
            <a:endParaRPr lang="zh-CN" altLang="en-US" sz="2800" dirty="0"/>
          </a:p>
        </p:txBody>
      </p:sp>
      <p:sp>
        <p:nvSpPr>
          <p:cNvPr id="7" name="TextBox 6"/>
          <p:cNvSpPr txBox="1"/>
          <p:nvPr/>
        </p:nvSpPr>
        <p:spPr>
          <a:xfrm>
            <a:off x="963148" y="1969676"/>
            <a:ext cx="4832988" cy="523220"/>
          </a:xfrm>
          <a:prstGeom prst="rect">
            <a:avLst/>
          </a:prstGeom>
          <a:noFill/>
        </p:spPr>
        <p:txBody>
          <a:bodyPr wrap="square" rtlCol="0">
            <a:spAutoFit/>
          </a:bodyPr>
          <a:lstStyle/>
          <a:p>
            <a:r>
              <a:rPr lang="zh-CN" altLang="zh-CN" sz="2800" dirty="0" smtClean="0"/>
              <a:t>“按</a:t>
            </a:r>
            <a:r>
              <a:rPr lang="zh-CN" altLang="zh-CN" sz="2800" dirty="0"/>
              <a:t>位权展开求和</a:t>
            </a:r>
            <a:r>
              <a:rPr lang="zh-CN" altLang="zh-CN" sz="2800" dirty="0" smtClean="0"/>
              <a:t>”</a:t>
            </a:r>
            <a:r>
              <a:rPr lang="zh-CN" altLang="en-US" sz="2800" dirty="0" smtClean="0"/>
              <a:t>法。</a:t>
            </a:r>
            <a:endParaRPr lang="zh-CN" altLang="en-US" sz="2800" dirty="0"/>
          </a:p>
        </p:txBody>
      </p:sp>
      <p:sp>
        <p:nvSpPr>
          <p:cNvPr id="8" name="TextBox 7"/>
          <p:cNvSpPr txBox="1"/>
          <p:nvPr/>
        </p:nvSpPr>
        <p:spPr>
          <a:xfrm>
            <a:off x="118773" y="3573016"/>
            <a:ext cx="9036496" cy="2862322"/>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a:p>
            <a:pPr>
              <a:lnSpc>
                <a:spcPct val="150000"/>
              </a:lnSpc>
            </a:pPr>
            <a:r>
              <a:rPr lang="en-US" altLang="zh-CN" sz="2400" dirty="0" smtClean="0"/>
              <a:t> </a:t>
            </a:r>
            <a:r>
              <a:rPr lang="en-US" altLang="zh-CN" sz="2400" dirty="0"/>
              <a:t>123.24Q = 1×8</a:t>
            </a:r>
            <a:r>
              <a:rPr lang="en-US" altLang="zh-CN" sz="2400" baseline="30000" dirty="0"/>
              <a:t>2</a:t>
            </a:r>
            <a:r>
              <a:rPr lang="en-US" altLang="zh-CN" sz="2400" dirty="0"/>
              <a:t>+2×8</a:t>
            </a:r>
            <a:r>
              <a:rPr lang="en-US" altLang="zh-CN" sz="2400" baseline="30000" dirty="0"/>
              <a:t>1</a:t>
            </a:r>
            <a:r>
              <a:rPr lang="en-US" altLang="zh-CN" sz="2400" dirty="0"/>
              <a:t>+3×8</a:t>
            </a:r>
            <a:r>
              <a:rPr lang="en-US" altLang="zh-CN" sz="2400" baseline="30000" dirty="0"/>
              <a:t>0</a:t>
            </a:r>
            <a:r>
              <a:rPr lang="en-US" altLang="zh-CN" sz="2400" dirty="0"/>
              <a:t>+2×8</a:t>
            </a:r>
            <a:r>
              <a:rPr lang="en-US" altLang="zh-CN" sz="2400" baseline="30000" dirty="0"/>
              <a:t>-1</a:t>
            </a:r>
            <a:r>
              <a:rPr lang="en-US" altLang="zh-CN" sz="2400" dirty="0"/>
              <a:t>+4×8</a:t>
            </a:r>
            <a:r>
              <a:rPr lang="en-US" altLang="zh-CN" sz="2400" baseline="30000" dirty="0"/>
              <a:t>-2</a:t>
            </a:r>
            <a:endParaRPr lang="zh-CN" altLang="zh-CN" sz="2400" dirty="0"/>
          </a:p>
          <a:p>
            <a:pPr>
              <a:lnSpc>
                <a:spcPct val="150000"/>
              </a:lnSpc>
            </a:pPr>
            <a:r>
              <a:rPr lang="zh-CN" altLang="en-US" sz="2400" dirty="0"/>
              <a:t>　</a:t>
            </a:r>
            <a:r>
              <a:rPr lang="zh-CN" altLang="en-US" sz="2400" dirty="0" smtClean="0"/>
              <a:t>　　　</a:t>
            </a:r>
            <a:r>
              <a:rPr lang="en-US" altLang="zh-CN" sz="2400" dirty="0"/>
              <a:t>=</a:t>
            </a:r>
            <a:r>
              <a:rPr lang="en-US" altLang="zh-CN" sz="2400" dirty="0" smtClean="0"/>
              <a:t>1×64+2×8+3×1+2×0.125+4×8</a:t>
            </a:r>
            <a:r>
              <a:rPr lang="en-US" altLang="zh-CN" sz="2400" baseline="30000" dirty="0" smtClean="0"/>
              <a:t>-2</a:t>
            </a:r>
            <a:endParaRPr lang="zh-CN" altLang="zh-CN" sz="2400" dirty="0"/>
          </a:p>
          <a:p>
            <a:pPr>
              <a:lnSpc>
                <a:spcPct val="150000"/>
              </a:lnSpc>
            </a:pPr>
            <a:r>
              <a:rPr lang="zh-CN" altLang="en-US" sz="2400" dirty="0"/>
              <a:t>　　　　</a:t>
            </a:r>
            <a:r>
              <a:rPr lang="en-US" altLang="zh-CN" sz="2400" dirty="0" smtClean="0"/>
              <a:t>=64+16+3+0.25+0.0625</a:t>
            </a:r>
          </a:p>
          <a:p>
            <a:pPr>
              <a:lnSpc>
                <a:spcPct val="150000"/>
              </a:lnSpc>
            </a:pPr>
            <a:r>
              <a:rPr lang="zh-CN" altLang="en-US" sz="2400" dirty="0"/>
              <a:t>　</a:t>
            </a:r>
            <a:r>
              <a:rPr lang="zh-CN" altLang="en-US" sz="2400" dirty="0" smtClean="0"/>
              <a:t>　　　</a:t>
            </a:r>
            <a:r>
              <a:rPr lang="en-US" altLang="zh-CN" sz="2400" dirty="0" smtClean="0"/>
              <a:t>=83.3125D</a:t>
            </a:r>
            <a:endParaRPr lang="zh-CN" altLang="zh-CN" sz="2400" dirty="0"/>
          </a:p>
        </p:txBody>
      </p:sp>
    </p:spTree>
    <p:extLst>
      <p:ext uri="{BB962C8B-B14F-4D97-AF65-F5344CB8AC3E}">
        <p14:creationId xmlns:p14="http://schemas.microsoft.com/office/powerpoint/2010/main" val="278611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895327"/>
            <a:ext cx="9036496" cy="461665"/>
          </a:xfrm>
          <a:prstGeom prst="rect">
            <a:avLst/>
          </a:prstGeom>
          <a:noFill/>
          <a:ln w="12700">
            <a:noFill/>
          </a:ln>
        </p:spPr>
        <p:txBody>
          <a:bodyPr wrap="square" rtlCol="0">
            <a:spAutoFit/>
          </a:bodyPr>
          <a:lstStyle/>
          <a:p>
            <a:r>
              <a:rPr lang="zh-CN" altLang="zh-CN" sz="2400" dirty="0"/>
              <a:t>【例</a:t>
            </a:r>
            <a:r>
              <a:rPr lang="en-US" altLang="zh-CN" sz="2400" dirty="0"/>
              <a:t>1.4</a:t>
            </a:r>
            <a:r>
              <a:rPr lang="zh-CN" altLang="zh-CN" sz="2400" dirty="0"/>
              <a:t>】</a:t>
            </a:r>
            <a:r>
              <a:rPr lang="en-US" altLang="zh-CN" sz="2400" dirty="0"/>
              <a:t>  </a:t>
            </a:r>
            <a:r>
              <a:rPr lang="zh-CN" altLang="zh-CN" sz="2400" dirty="0"/>
              <a:t>将十进制数11.3125D转换为二进制数。</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4</a:t>
            </a:r>
            <a:r>
              <a:rPr lang="zh-CN" altLang="zh-CN" sz="2800" dirty="0" smtClean="0"/>
              <a:t>．</a:t>
            </a:r>
            <a:r>
              <a:rPr lang="zh-CN" altLang="en-US" sz="2800" dirty="0"/>
              <a:t>十</a:t>
            </a:r>
            <a:r>
              <a:rPr lang="zh-CN" altLang="zh-CN" sz="2800" dirty="0" smtClean="0"/>
              <a:t>进制向</a:t>
            </a:r>
            <a:r>
              <a:rPr lang="zh-CN" altLang="en-US" sz="2800" dirty="0" smtClean="0"/>
              <a:t>二</a:t>
            </a:r>
            <a:r>
              <a:rPr lang="zh-CN" altLang="zh-CN" sz="2800" dirty="0" smtClean="0"/>
              <a:t>进制</a:t>
            </a:r>
            <a:r>
              <a:rPr lang="zh-CN" altLang="zh-CN" sz="2800" dirty="0"/>
              <a:t>的</a:t>
            </a:r>
            <a:r>
              <a:rPr lang="zh-CN" altLang="zh-CN" sz="2800" dirty="0" smtClean="0"/>
              <a:t>转换</a:t>
            </a:r>
            <a:endParaRPr lang="zh-CN" altLang="en-US" sz="2800" dirty="0"/>
          </a:p>
        </p:txBody>
      </p:sp>
      <p:sp>
        <p:nvSpPr>
          <p:cNvPr id="7" name="TextBox 6"/>
          <p:cNvSpPr txBox="1"/>
          <p:nvPr/>
        </p:nvSpPr>
        <p:spPr>
          <a:xfrm>
            <a:off x="1043608" y="1844824"/>
            <a:ext cx="7632848" cy="954107"/>
          </a:xfrm>
          <a:prstGeom prst="rect">
            <a:avLst/>
          </a:prstGeom>
          <a:noFill/>
        </p:spPr>
        <p:txBody>
          <a:bodyPr wrap="square" rtlCol="0">
            <a:spAutoFit/>
          </a:bodyPr>
          <a:lstStyle/>
          <a:p>
            <a:r>
              <a:rPr lang="zh-CN" altLang="zh-CN" sz="2800" dirty="0" smtClean="0"/>
              <a:t>整数</a:t>
            </a:r>
            <a:r>
              <a:rPr lang="zh-CN" altLang="zh-CN" sz="2800" dirty="0"/>
              <a:t>部分的转换采用“除</a:t>
            </a:r>
            <a:r>
              <a:rPr lang="en-US" altLang="zh-CN" sz="2800" dirty="0"/>
              <a:t>2</a:t>
            </a:r>
            <a:r>
              <a:rPr lang="zh-CN" altLang="zh-CN" sz="2800" dirty="0"/>
              <a:t>取余”</a:t>
            </a:r>
            <a:r>
              <a:rPr lang="zh-CN" altLang="zh-CN" sz="2800" dirty="0" smtClean="0"/>
              <a:t>法</a:t>
            </a:r>
            <a:r>
              <a:rPr lang="zh-CN" altLang="en-US" sz="2800" dirty="0" smtClean="0"/>
              <a:t>，</a:t>
            </a:r>
            <a:endParaRPr lang="en-US" altLang="zh-CN" sz="2800" dirty="0" smtClean="0"/>
          </a:p>
          <a:p>
            <a:r>
              <a:rPr lang="zh-CN" altLang="zh-CN" sz="2800" dirty="0" smtClean="0"/>
              <a:t>小数</a:t>
            </a:r>
            <a:r>
              <a:rPr lang="zh-CN" altLang="zh-CN" sz="2800" dirty="0"/>
              <a:t>部分的转换采用“乘</a:t>
            </a:r>
            <a:r>
              <a:rPr lang="en-US" altLang="zh-CN" sz="2800" dirty="0"/>
              <a:t>2</a:t>
            </a:r>
            <a:r>
              <a:rPr lang="zh-CN" altLang="zh-CN" sz="2800" dirty="0"/>
              <a:t>取整”</a:t>
            </a:r>
            <a:r>
              <a:rPr lang="zh-CN" altLang="zh-CN" sz="2800" dirty="0" smtClean="0"/>
              <a:t>法</a:t>
            </a:r>
            <a:r>
              <a:rPr lang="zh-CN" altLang="en-US" sz="2800" dirty="0" smtClean="0"/>
              <a:t>。</a:t>
            </a:r>
            <a:endParaRPr lang="zh-CN" altLang="en-US" sz="2800" dirty="0"/>
          </a:p>
        </p:txBody>
      </p:sp>
      <p:grpSp>
        <p:nvGrpSpPr>
          <p:cNvPr id="10" name="组合 9"/>
          <p:cNvGrpSpPr/>
          <p:nvPr/>
        </p:nvGrpSpPr>
        <p:grpSpPr>
          <a:xfrm>
            <a:off x="321918" y="3501008"/>
            <a:ext cx="8858595" cy="3057108"/>
            <a:chOff x="323528" y="3429000"/>
            <a:chExt cx="9061363" cy="3036356"/>
          </a:xfrm>
        </p:grpSpPr>
        <p:grpSp>
          <p:nvGrpSpPr>
            <p:cNvPr id="4" name="组合 3"/>
            <p:cNvGrpSpPr/>
            <p:nvPr/>
          </p:nvGrpSpPr>
          <p:grpSpPr>
            <a:xfrm>
              <a:off x="323528" y="3429000"/>
              <a:ext cx="8816165" cy="2595781"/>
              <a:chOff x="323528" y="3429000"/>
              <a:chExt cx="8816165" cy="2595781"/>
            </a:xfrm>
          </p:grpSpPr>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543534" y="3429000"/>
                <a:ext cx="4596159" cy="220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23528" y="3432493"/>
                <a:ext cx="3883474"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矩形 2"/>
            <p:cNvSpPr/>
            <p:nvPr/>
          </p:nvSpPr>
          <p:spPr>
            <a:xfrm>
              <a:off x="496717" y="6003691"/>
              <a:ext cx="8888174" cy="461665"/>
            </a:xfrm>
            <a:prstGeom prst="rect">
              <a:avLst/>
            </a:prstGeom>
            <a:noFill/>
            <a:ln w="12700">
              <a:noFill/>
            </a:ln>
          </p:spPr>
          <p:txBody>
            <a:bodyPr wrap="square" rtlCol="0">
              <a:spAutoFit/>
            </a:bodyPr>
            <a:lstStyle/>
            <a:p>
              <a:r>
                <a:rPr lang="zh-CN" altLang="zh-CN" sz="2400" dirty="0" smtClean="0"/>
                <a:t>所</a:t>
              </a:r>
              <a:r>
                <a:rPr lang="zh-CN" altLang="en-US" sz="2400" dirty="0" smtClean="0"/>
                <a:t>以</a:t>
              </a:r>
              <a:r>
                <a:rPr lang="en-US" altLang="zh-CN" sz="2400" dirty="0" smtClean="0"/>
                <a:t>11D </a:t>
              </a:r>
              <a:r>
                <a:rPr lang="en-US" altLang="zh-CN" sz="2400" dirty="0"/>
                <a:t>=1011B</a:t>
              </a:r>
              <a:r>
                <a:rPr lang="zh-CN" altLang="zh-CN" sz="2400" dirty="0"/>
                <a:t>，</a:t>
              </a:r>
              <a:r>
                <a:rPr lang="en-US" altLang="zh-CN" sz="2400" dirty="0"/>
                <a:t>0.3125D = </a:t>
              </a:r>
              <a:r>
                <a:rPr lang="en-US" altLang="zh-CN" sz="2400" dirty="0" smtClean="0"/>
                <a:t>0.0101B。11.3125D </a:t>
              </a:r>
              <a:r>
                <a:rPr lang="en-US" altLang="zh-CN" sz="2400" dirty="0"/>
                <a:t>=1011.0101B</a:t>
              </a:r>
              <a:endParaRPr lang="zh-CN" altLang="zh-CN" sz="2400" dirty="0"/>
            </a:p>
          </p:txBody>
        </p:sp>
      </p:grpSp>
    </p:spTree>
    <p:extLst>
      <p:ext uri="{BB962C8B-B14F-4D97-AF65-F5344CB8AC3E}">
        <p14:creationId xmlns:p14="http://schemas.microsoft.com/office/powerpoint/2010/main" val="3925900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284984"/>
            <a:ext cx="6133337" cy="1028700"/>
          </a:xfrm>
        </p:spPr>
        <p:txBody>
          <a:bodyPr anchor="ctr" anchorCtr="0">
            <a:normAutofit/>
          </a:bodyPr>
          <a:lstStyle/>
          <a:p>
            <a:pPr algn="ctr"/>
            <a:r>
              <a:rPr lang="en-US" altLang="zh-CN" sz="4800" dirty="0" smtClean="0"/>
              <a:t>1.1</a:t>
            </a:r>
            <a:r>
              <a:rPr lang="zh-CN" altLang="en-US" sz="4800" dirty="0" smtClean="0"/>
              <a:t>  </a:t>
            </a:r>
            <a:r>
              <a:rPr lang="zh-CN" altLang="zh-CN" sz="4800" dirty="0" smtClean="0"/>
              <a:t>认识</a:t>
            </a:r>
            <a:r>
              <a:rPr lang="zh-CN" altLang="zh-CN" sz="4800" dirty="0"/>
              <a:t>计算机</a:t>
            </a:r>
            <a:endParaRPr lang="zh-CN" altLang="en-US" sz="4800" dirty="0"/>
          </a:p>
        </p:txBody>
      </p:sp>
    </p:spTree>
    <p:extLst>
      <p:ext uri="{BB962C8B-B14F-4D97-AF65-F5344CB8AC3E}">
        <p14:creationId xmlns:p14="http://schemas.microsoft.com/office/powerpoint/2010/main" val="1301141789"/>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895327"/>
            <a:ext cx="9036496" cy="461665"/>
          </a:xfrm>
          <a:prstGeom prst="rect">
            <a:avLst/>
          </a:prstGeom>
          <a:noFill/>
          <a:ln w="12700">
            <a:noFill/>
          </a:ln>
        </p:spPr>
        <p:txBody>
          <a:bodyPr wrap="square" rtlCol="0">
            <a:spAutoFit/>
          </a:bodyPr>
          <a:lstStyle/>
          <a:p>
            <a:r>
              <a:rPr lang="zh-CN" altLang="zh-CN" sz="2400" dirty="0"/>
              <a:t>【例</a:t>
            </a:r>
            <a:r>
              <a:rPr lang="en-US" altLang="zh-CN" sz="2400" dirty="0"/>
              <a:t>1.5</a:t>
            </a:r>
            <a:r>
              <a:rPr lang="zh-CN" altLang="zh-CN" sz="2400" dirty="0"/>
              <a:t>】  将十进制数1803. </a:t>
            </a:r>
            <a:r>
              <a:rPr lang="en-US" altLang="zh-CN" sz="2400" dirty="0"/>
              <a:t>65625</a:t>
            </a:r>
            <a:r>
              <a:rPr lang="zh-CN" altLang="zh-CN" sz="2400" dirty="0"/>
              <a:t>D转换为十六进制数。</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5</a:t>
            </a:r>
            <a:r>
              <a:rPr lang="zh-CN" altLang="zh-CN" sz="2800" dirty="0" smtClean="0"/>
              <a:t>．</a:t>
            </a:r>
            <a:r>
              <a:rPr lang="zh-CN" altLang="en-US" sz="2800" dirty="0"/>
              <a:t>十</a:t>
            </a:r>
            <a:r>
              <a:rPr lang="zh-CN" altLang="zh-CN" sz="2800" dirty="0" smtClean="0"/>
              <a:t>进制向</a:t>
            </a:r>
            <a:r>
              <a:rPr lang="zh-CN" altLang="en-US" sz="2800" dirty="0" smtClean="0"/>
              <a:t>十六</a:t>
            </a:r>
            <a:r>
              <a:rPr lang="zh-CN" altLang="zh-CN" sz="2800" dirty="0" smtClean="0"/>
              <a:t>进制</a:t>
            </a:r>
            <a:r>
              <a:rPr lang="zh-CN" altLang="zh-CN" sz="2800" dirty="0"/>
              <a:t>的</a:t>
            </a:r>
            <a:r>
              <a:rPr lang="zh-CN" altLang="zh-CN" sz="2800" dirty="0" smtClean="0"/>
              <a:t>转换</a:t>
            </a:r>
            <a:endParaRPr lang="zh-CN" altLang="en-US" sz="2800" dirty="0"/>
          </a:p>
        </p:txBody>
      </p:sp>
      <p:sp>
        <p:nvSpPr>
          <p:cNvPr id="7" name="TextBox 6"/>
          <p:cNvSpPr txBox="1"/>
          <p:nvPr/>
        </p:nvSpPr>
        <p:spPr>
          <a:xfrm>
            <a:off x="1043608" y="1844824"/>
            <a:ext cx="7632848" cy="954107"/>
          </a:xfrm>
          <a:prstGeom prst="rect">
            <a:avLst/>
          </a:prstGeom>
          <a:noFill/>
        </p:spPr>
        <p:txBody>
          <a:bodyPr wrap="square" rtlCol="0">
            <a:spAutoFit/>
          </a:bodyPr>
          <a:lstStyle/>
          <a:p>
            <a:r>
              <a:rPr lang="zh-CN" altLang="zh-CN" sz="2800" dirty="0" smtClean="0"/>
              <a:t>整数</a:t>
            </a:r>
            <a:r>
              <a:rPr lang="zh-CN" altLang="zh-CN" sz="2800" dirty="0"/>
              <a:t>部分的转换采用“</a:t>
            </a:r>
            <a:r>
              <a:rPr lang="zh-CN" altLang="zh-CN" sz="2800" dirty="0" smtClean="0"/>
              <a:t>除</a:t>
            </a:r>
            <a:r>
              <a:rPr lang="en-US" altLang="zh-CN" sz="2800" dirty="0" smtClean="0"/>
              <a:t>16</a:t>
            </a:r>
            <a:r>
              <a:rPr lang="zh-CN" altLang="zh-CN" sz="2800" dirty="0" smtClean="0"/>
              <a:t>取</a:t>
            </a:r>
            <a:r>
              <a:rPr lang="zh-CN" altLang="zh-CN" sz="2800" dirty="0"/>
              <a:t>余”</a:t>
            </a:r>
            <a:r>
              <a:rPr lang="zh-CN" altLang="zh-CN" sz="2800" dirty="0" smtClean="0"/>
              <a:t>法</a:t>
            </a:r>
            <a:r>
              <a:rPr lang="zh-CN" altLang="en-US" sz="2800" dirty="0" smtClean="0"/>
              <a:t>，</a:t>
            </a:r>
            <a:endParaRPr lang="en-US" altLang="zh-CN" sz="2800" dirty="0" smtClean="0"/>
          </a:p>
          <a:p>
            <a:r>
              <a:rPr lang="zh-CN" altLang="zh-CN" sz="2800" dirty="0" smtClean="0"/>
              <a:t>小数</a:t>
            </a:r>
            <a:r>
              <a:rPr lang="zh-CN" altLang="zh-CN" sz="2800" dirty="0"/>
              <a:t>部分的转换采用“</a:t>
            </a:r>
            <a:r>
              <a:rPr lang="zh-CN" altLang="zh-CN" sz="2800" dirty="0" smtClean="0"/>
              <a:t>乘</a:t>
            </a:r>
            <a:r>
              <a:rPr lang="en-US" altLang="zh-CN" sz="2800" dirty="0" smtClean="0"/>
              <a:t>16</a:t>
            </a:r>
            <a:r>
              <a:rPr lang="zh-CN" altLang="zh-CN" sz="2800" dirty="0" smtClean="0"/>
              <a:t>取</a:t>
            </a:r>
            <a:r>
              <a:rPr lang="zh-CN" altLang="zh-CN" sz="2800" dirty="0"/>
              <a:t>整”</a:t>
            </a:r>
            <a:r>
              <a:rPr lang="zh-CN" altLang="zh-CN" sz="2800" dirty="0" smtClean="0"/>
              <a:t>法</a:t>
            </a:r>
            <a:r>
              <a:rPr lang="zh-CN" altLang="en-US" sz="2800" dirty="0" smtClean="0"/>
              <a:t>。</a:t>
            </a:r>
            <a:endParaRPr lang="zh-CN" altLang="en-US" sz="2800" dirty="0"/>
          </a:p>
        </p:txBody>
      </p:sp>
      <p:grpSp>
        <p:nvGrpSpPr>
          <p:cNvPr id="13" name="组合 12"/>
          <p:cNvGrpSpPr/>
          <p:nvPr/>
        </p:nvGrpSpPr>
        <p:grpSpPr>
          <a:xfrm>
            <a:off x="223054" y="3662468"/>
            <a:ext cx="8964488" cy="2502836"/>
            <a:chOff x="179512" y="3662468"/>
            <a:chExt cx="8964488" cy="2502836"/>
          </a:xfrm>
        </p:grpSpPr>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79512" y="3662468"/>
              <a:ext cx="8964488" cy="1854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179512" y="5703639"/>
              <a:ext cx="8855968" cy="461665"/>
            </a:xfrm>
            <a:prstGeom prst="rect">
              <a:avLst/>
            </a:prstGeom>
            <a:noFill/>
            <a:ln w="12700">
              <a:noFill/>
            </a:ln>
          </p:spPr>
          <p:txBody>
            <a:bodyPr wrap="square" rtlCol="0">
              <a:spAutoFit/>
            </a:bodyPr>
            <a:lstStyle/>
            <a:p>
              <a:r>
                <a:rPr lang="zh-CN" altLang="zh-CN" sz="2400" dirty="0"/>
                <a:t>所以</a:t>
              </a:r>
              <a:r>
                <a:rPr lang="en-US" altLang="zh-CN" sz="2400" dirty="0"/>
                <a:t>1803D </a:t>
              </a:r>
              <a:r>
                <a:rPr lang="en-US" altLang="zh-CN" sz="2400" dirty="0" smtClean="0"/>
                <a:t>=70BH</a:t>
              </a:r>
              <a:r>
                <a:rPr lang="zh-CN" altLang="zh-CN" sz="2400" dirty="0"/>
                <a:t>，</a:t>
              </a:r>
              <a:r>
                <a:rPr lang="en-US" altLang="zh-CN" sz="2400" dirty="0"/>
                <a:t>0.65625D </a:t>
              </a:r>
              <a:r>
                <a:rPr lang="en-US" altLang="zh-CN" sz="2400" dirty="0" smtClean="0"/>
                <a:t>=</a:t>
              </a:r>
              <a:r>
                <a:rPr lang="zh-CN" altLang="en-US" sz="2400" dirty="0"/>
                <a:t> </a:t>
              </a:r>
              <a:r>
                <a:rPr lang="en-US" altLang="zh-CN" sz="2400" dirty="0" smtClean="0"/>
                <a:t>0.A8H</a:t>
              </a:r>
              <a:r>
                <a:rPr lang="zh-CN" altLang="en-US" sz="2400" dirty="0" smtClean="0"/>
                <a:t>。</a:t>
              </a:r>
              <a:r>
                <a:rPr lang="en-US" altLang="zh-CN" sz="2400" dirty="0" smtClean="0"/>
                <a:t>1803</a:t>
              </a:r>
              <a:r>
                <a:rPr lang="en-US" altLang="zh-CN" sz="2400" dirty="0"/>
                <a:t>. 65625</a:t>
              </a:r>
              <a:r>
                <a:rPr lang="zh-CN" altLang="zh-CN" sz="2400" dirty="0"/>
                <a:t>D = 70B.A8H</a:t>
              </a:r>
            </a:p>
          </p:txBody>
        </p:sp>
      </p:grpSp>
    </p:spTree>
    <p:extLst>
      <p:ext uri="{BB962C8B-B14F-4D97-AF65-F5344CB8AC3E}">
        <p14:creationId xmlns:p14="http://schemas.microsoft.com/office/powerpoint/2010/main" val="1820448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2" name="TextBox 1"/>
          <p:cNvSpPr txBox="1"/>
          <p:nvPr/>
        </p:nvSpPr>
        <p:spPr>
          <a:xfrm>
            <a:off x="107504" y="2895327"/>
            <a:ext cx="9036496" cy="461665"/>
          </a:xfrm>
          <a:prstGeom prst="rect">
            <a:avLst/>
          </a:prstGeom>
          <a:noFill/>
          <a:ln w="12700">
            <a:noFill/>
          </a:ln>
        </p:spPr>
        <p:txBody>
          <a:bodyPr wrap="square" rtlCol="0">
            <a:spAutoFit/>
          </a:bodyPr>
          <a:lstStyle/>
          <a:p>
            <a:r>
              <a:rPr lang="zh-CN" altLang="zh-CN" sz="2400" dirty="0"/>
              <a:t>【例</a:t>
            </a:r>
            <a:r>
              <a:rPr lang="en-US" altLang="zh-CN" sz="2400" dirty="0"/>
              <a:t>1.6</a:t>
            </a:r>
            <a:r>
              <a:rPr lang="zh-CN" altLang="zh-CN" sz="2400" dirty="0"/>
              <a:t>】  将十进制数</a:t>
            </a:r>
            <a:r>
              <a:rPr lang="en-US" altLang="zh-CN" sz="2400" dirty="0"/>
              <a:t>83.3125D</a:t>
            </a:r>
            <a:r>
              <a:rPr lang="zh-CN" altLang="zh-CN" sz="2400" dirty="0"/>
              <a:t>转换为八进制数。</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6</a:t>
            </a:r>
            <a:r>
              <a:rPr lang="zh-CN" altLang="zh-CN" sz="2800" dirty="0" smtClean="0"/>
              <a:t>．</a:t>
            </a:r>
            <a:r>
              <a:rPr lang="zh-CN" altLang="en-US" sz="2800" dirty="0"/>
              <a:t>十</a:t>
            </a:r>
            <a:r>
              <a:rPr lang="zh-CN" altLang="zh-CN" sz="2800" dirty="0" smtClean="0"/>
              <a:t>进制向</a:t>
            </a:r>
            <a:r>
              <a:rPr lang="zh-CN" altLang="en-US" sz="2800" dirty="0" smtClean="0"/>
              <a:t>八</a:t>
            </a:r>
            <a:r>
              <a:rPr lang="zh-CN" altLang="zh-CN" sz="2800" dirty="0" smtClean="0"/>
              <a:t>进制</a:t>
            </a:r>
            <a:r>
              <a:rPr lang="zh-CN" altLang="zh-CN" sz="2800" dirty="0"/>
              <a:t>的</a:t>
            </a:r>
            <a:r>
              <a:rPr lang="zh-CN" altLang="zh-CN" sz="2800" dirty="0" smtClean="0"/>
              <a:t>转换</a:t>
            </a:r>
            <a:endParaRPr lang="zh-CN" altLang="en-US" sz="2800" dirty="0"/>
          </a:p>
        </p:txBody>
      </p:sp>
      <p:sp>
        <p:nvSpPr>
          <p:cNvPr id="7" name="TextBox 6"/>
          <p:cNvSpPr txBox="1"/>
          <p:nvPr/>
        </p:nvSpPr>
        <p:spPr>
          <a:xfrm>
            <a:off x="1043608" y="1844824"/>
            <a:ext cx="7632848" cy="954107"/>
          </a:xfrm>
          <a:prstGeom prst="rect">
            <a:avLst/>
          </a:prstGeom>
          <a:noFill/>
        </p:spPr>
        <p:txBody>
          <a:bodyPr wrap="square" rtlCol="0">
            <a:spAutoFit/>
          </a:bodyPr>
          <a:lstStyle/>
          <a:p>
            <a:r>
              <a:rPr lang="zh-CN" altLang="zh-CN" sz="2800" dirty="0" smtClean="0"/>
              <a:t>整数</a:t>
            </a:r>
            <a:r>
              <a:rPr lang="zh-CN" altLang="zh-CN" sz="2800" dirty="0"/>
              <a:t>部分的转换采用“</a:t>
            </a:r>
            <a:r>
              <a:rPr lang="zh-CN" altLang="zh-CN" sz="2800" dirty="0" smtClean="0"/>
              <a:t>除</a:t>
            </a:r>
            <a:r>
              <a:rPr lang="en-US" altLang="zh-CN" sz="2800" dirty="0" smtClean="0"/>
              <a:t>8</a:t>
            </a:r>
            <a:r>
              <a:rPr lang="zh-CN" altLang="zh-CN" sz="2800" dirty="0" smtClean="0"/>
              <a:t>取</a:t>
            </a:r>
            <a:r>
              <a:rPr lang="zh-CN" altLang="zh-CN" sz="2800" dirty="0"/>
              <a:t>余”</a:t>
            </a:r>
            <a:r>
              <a:rPr lang="zh-CN" altLang="zh-CN" sz="2800" dirty="0" smtClean="0"/>
              <a:t>法</a:t>
            </a:r>
            <a:r>
              <a:rPr lang="zh-CN" altLang="en-US" sz="2800" dirty="0" smtClean="0"/>
              <a:t>，</a:t>
            </a:r>
            <a:endParaRPr lang="en-US" altLang="zh-CN" sz="2800" dirty="0" smtClean="0"/>
          </a:p>
          <a:p>
            <a:r>
              <a:rPr lang="zh-CN" altLang="zh-CN" sz="2800" dirty="0" smtClean="0"/>
              <a:t>小数</a:t>
            </a:r>
            <a:r>
              <a:rPr lang="zh-CN" altLang="zh-CN" sz="2800" dirty="0"/>
              <a:t>部分的转换采用“</a:t>
            </a:r>
            <a:r>
              <a:rPr lang="zh-CN" altLang="zh-CN" sz="2800" dirty="0" smtClean="0"/>
              <a:t>乘</a:t>
            </a:r>
            <a:r>
              <a:rPr lang="en-US" altLang="zh-CN" sz="2800" dirty="0" smtClean="0"/>
              <a:t>8</a:t>
            </a:r>
            <a:r>
              <a:rPr lang="zh-CN" altLang="zh-CN" sz="2800" dirty="0" smtClean="0"/>
              <a:t>取</a:t>
            </a:r>
            <a:r>
              <a:rPr lang="zh-CN" altLang="zh-CN" sz="2800" dirty="0"/>
              <a:t>整”</a:t>
            </a:r>
            <a:r>
              <a:rPr lang="zh-CN" altLang="zh-CN" sz="2800" dirty="0" smtClean="0"/>
              <a:t>法</a:t>
            </a:r>
            <a:r>
              <a:rPr lang="zh-CN" altLang="en-US" sz="2800" dirty="0" smtClean="0"/>
              <a:t>。</a:t>
            </a:r>
            <a:endParaRPr lang="zh-CN" altLang="en-US" sz="2800" dirty="0"/>
          </a:p>
        </p:txBody>
      </p:sp>
      <p:grpSp>
        <p:nvGrpSpPr>
          <p:cNvPr id="8" name="组合 7"/>
          <p:cNvGrpSpPr/>
          <p:nvPr/>
        </p:nvGrpSpPr>
        <p:grpSpPr>
          <a:xfrm>
            <a:off x="200817" y="3573017"/>
            <a:ext cx="8930731" cy="2808311"/>
            <a:chOff x="200817" y="3573017"/>
            <a:chExt cx="8930731" cy="2808311"/>
          </a:xfrm>
        </p:grpSpPr>
        <p:grpSp>
          <p:nvGrpSpPr>
            <p:cNvPr id="3" name="组合 2"/>
            <p:cNvGrpSpPr/>
            <p:nvPr/>
          </p:nvGrpSpPr>
          <p:grpSpPr>
            <a:xfrm>
              <a:off x="200817" y="3573017"/>
              <a:ext cx="8930731" cy="2304255"/>
              <a:chOff x="200817" y="3501009"/>
              <a:chExt cx="8930731" cy="2304255"/>
            </a:xfrm>
          </p:grpSpPr>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00817" y="3501009"/>
                <a:ext cx="4076959" cy="2304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384442" y="3501009"/>
                <a:ext cx="4747106" cy="137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矩形 3"/>
            <p:cNvSpPr/>
            <p:nvPr/>
          </p:nvSpPr>
          <p:spPr>
            <a:xfrm>
              <a:off x="323528" y="5919663"/>
              <a:ext cx="8314672" cy="461665"/>
            </a:xfrm>
            <a:prstGeom prst="rect">
              <a:avLst/>
            </a:prstGeom>
            <a:noFill/>
            <a:ln w="12700">
              <a:noFill/>
            </a:ln>
          </p:spPr>
          <p:txBody>
            <a:bodyPr wrap="square" rtlCol="0">
              <a:spAutoFit/>
            </a:bodyPr>
            <a:lstStyle/>
            <a:p>
              <a:r>
                <a:rPr lang="zh-CN" altLang="zh-CN" sz="2400" dirty="0"/>
                <a:t>所以</a:t>
              </a:r>
              <a:r>
                <a:rPr lang="en-US" altLang="zh-CN" sz="2400" dirty="0"/>
                <a:t>83D =123Q</a:t>
              </a:r>
              <a:r>
                <a:rPr lang="zh-CN" altLang="zh-CN" sz="2400" dirty="0"/>
                <a:t>，</a:t>
              </a:r>
              <a:r>
                <a:rPr lang="en-US" altLang="zh-CN" sz="2400" dirty="0"/>
                <a:t>0.3125D = </a:t>
              </a:r>
              <a:r>
                <a:rPr lang="en-US" altLang="zh-CN" sz="2400" dirty="0" smtClean="0"/>
                <a:t>0.24Q</a:t>
              </a:r>
              <a:r>
                <a:rPr lang="zh-CN" altLang="en-US" sz="2400" dirty="0"/>
                <a:t>。</a:t>
              </a:r>
              <a:r>
                <a:rPr lang="en-US" altLang="zh-CN" sz="2400" dirty="0" smtClean="0"/>
                <a:t>83.3125D </a:t>
              </a:r>
              <a:r>
                <a:rPr lang="en-US" altLang="zh-CN" sz="2400" dirty="0"/>
                <a:t>=123.24Q</a:t>
              </a:r>
              <a:endParaRPr lang="zh-CN" altLang="zh-CN" sz="2400" dirty="0"/>
            </a:p>
          </p:txBody>
        </p:sp>
      </p:grpSp>
    </p:spTree>
    <p:extLst>
      <p:ext uri="{BB962C8B-B14F-4D97-AF65-F5344CB8AC3E}">
        <p14:creationId xmlns:p14="http://schemas.microsoft.com/office/powerpoint/2010/main" val="31789962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7</a:t>
            </a:r>
            <a:r>
              <a:rPr lang="zh-CN" altLang="zh-CN" sz="2800" dirty="0" smtClean="0"/>
              <a:t>．</a:t>
            </a:r>
            <a:r>
              <a:rPr lang="zh-CN" altLang="zh-CN" sz="2800" dirty="0"/>
              <a:t>二进制与十六进制、八进制的相互转换</a:t>
            </a:r>
            <a:endParaRPr lang="zh-CN" altLang="en-US" sz="2800" dirty="0"/>
          </a:p>
        </p:txBody>
      </p:sp>
      <p:sp>
        <p:nvSpPr>
          <p:cNvPr id="9" name="矩形 8"/>
          <p:cNvSpPr/>
          <p:nvPr/>
        </p:nvSpPr>
        <p:spPr>
          <a:xfrm>
            <a:off x="2123728" y="6093296"/>
            <a:ext cx="5400600" cy="461665"/>
          </a:xfrm>
          <a:prstGeom prst="rect">
            <a:avLst/>
          </a:prstGeom>
          <a:noFill/>
          <a:ln>
            <a:noFill/>
          </a:ln>
        </p:spPr>
        <p:txBody>
          <a:bodyPr wrap="square" rtlCol="0">
            <a:spAutoFit/>
          </a:bodyPr>
          <a:lstStyle/>
          <a:p>
            <a:pPr algn="ctr"/>
            <a:r>
              <a:rPr lang="zh-CN" altLang="zh-CN" sz="2400" dirty="0"/>
              <a:t>计算机中常用进制的对应关系</a:t>
            </a:r>
            <a:endParaRPr lang="zh-CN" altLang="en-US" sz="2400" dirty="0"/>
          </a:p>
        </p:txBody>
      </p:sp>
      <p:graphicFrame>
        <p:nvGraphicFramePr>
          <p:cNvPr id="11" name="表格 10"/>
          <p:cNvGraphicFramePr>
            <a:graphicFrameLocks noGrp="1"/>
          </p:cNvGraphicFramePr>
          <p:nvPr>
            <p:extLst>
              <p:ext uri="{D42A27DB-BD31-4B8C-83A1-F6EECF244321}">
                <p14:modId xmlns:p14="http://schemas.microsoft.com/office/powerpoint/2010/main" val="1571266098"/>
              </p:ext>
            </p:extLst>
          </p:nvPr>
        </p:nvGraphicFramePr>
        <p:xfrm>
          <a:off x="424564" y="2060848"/>
          <a:ext cx="8293224" cy="3816418"/>
        </p:xfrm>
        <a:graphic>
          <a:graphicData uri="http://schemas.openxmlformats.org/drawingml/2006/table">
            <a:tbl>
              <a:tblPr>
                <a:tableStyleId>{5C22544A-7EE6-4342-B048-85BDC9FD1C3A}</a:tableStyleId>
              </a:tblPr>
              <a:tblGrid>
                <a:gridCol w="1036653"/>
                <a:gridCol w="1036653"/>
                <a:gridCol w="1036653"/>
                <a:gridCol w="1036653"/>
                <a:gridCol w="1036653"/>
                <a:gridCol w="1036653"/>
                <a:gridCol w="1036653"/>
                <a:gridCol w="1036653"/>
              </a:tblGrid>
              <a:tr h="411682">
                <a:tc>
                  <a:txBody>
                    <a:bodyPr/>
                    <a:lstStyle/>
                    <a:p>
                      <a:pPr algn="ctr">
                        <a:lnSpc>
                          <a:spcPts val="1200"/>
                        </a:lnSpc>
                        <a:spcBef>
                          <a:spcPts val="250"/>
                        </a:spcBef>
                        <a:spcAft>
                          <a:spcPts val="250"/>
                        </a:spcAft>
                      </a:pPr>
                      <a:r>
                        <a:rPr lang="zh-CN" sz="1600" kern="1050" dirty="0">
                          <a:effectLst/>
                        </a:rPr>
                        <a:t>十进制</a:t>
                      </a:r>
                      <a:endParaRPr lang="zh-CN" sz="1600" kern="1050" dirty="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二进制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十六进制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八进制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十进制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二进制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十六进制</a:t>
                      </a:r>
                      <a:endParaRPr lang="zh-CN" sz="1600" kern="1050">
                        <a:effectLst/>
                        <a:latin typeface="Arial"/>
                        <a:ea typeface="黑体"/>
                        <a:cs typeface="Times New Roman"/>
                      </a:endParaRPr>
                    </a:p>
                  </a:txBody>
                  <a:tcPr marL="68580" marR="68580" marT="0" marB="0" anchor="ctr"/>
                </a:tc>
                <a:tc>
                  <a:txBody>
                    <a:bodyPr/>
                    <a:lstStyle/>
                    <a:p>
                      <a:pPr algn="ctr">
                        <a:lnSpc>
                          <a:spcPts val="1200"/>
                        </a:lnSpc>
                        <a:spcBef>
                          <a:spcPts val="250"/>
                        </a:spcBef>
                        <a:spcAft>
                          <a:spcPts val="250"/>
                        </a:spcAft>
                      </a:pPr>
                      <a:r>
                        <a:rPr lang="zh-CN" sz="1600" kern="1050">
                          <a:effectLst/>
                        </a:rPr>
                        <a:t>八进制</a:t>
                      </a:r>
                      <a:endParaRPr lang="zh-CN" sz="1600" kern="1050">
                        <a:effectLst/>
                        <a:latin typeface="Arial"/>
                        <a:ea typeface="黑体"/>
                        <a:cs typeface="Times New Roman"/>
                      </a:endParaRPr>
                    </a:p>
                  </a:txBody>
                  <a:tcPr marL="68580" marR="68580" marT="0" marB="0" anchor="ctr"/>
                </a:tc>
              </a:tr>
              <a:tr h="425592">
                <a:tc>
                  <a:txBody>
                    <a:bodyPr/>
                    <a:lstStyle/>
                    <a:p>
                      <a:pPr algn="ctr">
                        <a:lnSpc>
                          <a:spcPts val="1200"/>
                        </a:lnSpc>
                        <a:spcBef>
                          <a:spcPts val="200"/>
                        </a:spcBef>
                        <a:spcAft>
                          <a:spcPts val="200"/>
                        </a:spcAft>
                      </a:pPr>
                      <a:r>
                        <a:rPr lang="en-US" sz="2000" kern="100" dirty="0">
                          <a:effectLst/>
                        </a:rPr>
                        <a:t>0</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0000</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0</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0</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8</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1000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8</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10</a:t>
                      </a:r>
                      <a:endParaRPr lang="zh-CN" sz="2000" kern="90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0001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9</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1001</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9</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a:t>
                      </a:r>
                      <a:endParaRPr lang="zh-CN" sz="2000" kern="90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2</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0010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2</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2</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1010</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A</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12</a:t>
                      </a:r>
                      <a:endParaRPr lang="zh-CN" sz="2000" kern="90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3</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0011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3</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3</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1011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B</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13</a:t>
                      </a:r>
                      <a:endParaRPr lang="zh-CN" sz="2000" kern="90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4</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0100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4</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4</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12</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1100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C</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14</a:t>
                      </a:r>
                      <a:endParaRPr lang="zh-CN" sz="2000" kern="90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5</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0101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5</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5</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13</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1101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D</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15</a:t>
                      </a:r>
                      <a:endParaRPr lang="zh-CN" sz="2000" kern="900" dirty="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6</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0110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6</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6</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14</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1110</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E</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16</a:t>
                      </a:r>
                      <a:endParaRPr lang="zh-CN" sz="2000" kern="900" dirty="0">
                        <a:effectLst/>
                        <a:latin typeface="Times New Roman"/>
                        <a:ea typeface="宋体"/>
                      </a:endParaRPr>
                    </a:p>
                  </a:txBody>
                  <a:tcPr marL="68580" marR="68580" marT="0" marB="0" anchor="ctr"/>
                </a:tc>
              </a:tr>
              <a:tr h="425592">
                <a:tc>
                  <a:txBody>
                    <a:bodyPr/>
                    <a:lstStyle/>
                    <a:p>
                      <a:pPr algn="ctr">
                        <a:lnSpc>
                          <a:spcPts val="1200"/>
                        </a:lnSpc>
                        <a:spcBef>
                          <a:spcPts val="200"/>
                        </a:spcBef>
                        <a:spcAft>
                          <a:spcPts val="200"/>
                        </a:spcAft>
                      </a:pPr>
                      <a:r>
                        <a:rPr lang="en-US" sz="2000" kern="100">
                          <a:effectLst/>
                        </a:rPr>
                        <a:t>7</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0111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7</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7</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15</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a:effectLst/>
                        </a:rPr>
                        <a:t>1111</a:t>
                      </a:r>
                      <a:endParaRPr lang="zh-CN" sz="2000" kern="90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F</a:t>
                      </a:r>
                      <a:endParaRPr lang="zh-CN" sz="2000" kern="900" dirty="0">
                        <a:effectLst/>
                        <a:latin typeface="Times New Roman"/>
                        <a:ea typeface="宋体"/>
                      </a:endParaRPr>
                    </a:p>
                  </a:txBody>
                  <a:tcPr marL="68580" marR="68580" marT="0" marB="0" anchor="ctr"/>
                </a:tc>
                <a:tc>
                  <a:txBody>
                    <a:bodyPr/>
                    <a:lstStyle/>
                    <a:p>
                      <a:pPr algn="ctr">
                        <a:lnSpc>
                          <a:spcPts val="1200"/>
                        </a:lnSpc>
                        <a:spcBef>
                          <a:spcPts val="200"/>
                        </a:spcBef>
                        <a:spcAft>
                          <a:spcPts val="200"/>
                        </a:spcAft>
                      </a:pPr>
                      <a:r>
                        <a:rPr lang="en-US" sz="2000" kern="100" dirty="0">
                          <a:effectLst/>
                        </a:rPr>
                        <a:t>17</a:t>
                      </a:r>
                      <a:endParaRPr lang="zh-CN" sz="2000" kern="9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6165149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nodeType="afterEffect">
                                  <p:stCondLst>
                                    <p:cond delay="50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7</a:t>
            </a:r>
            <a:r>
              <a:rPr lang="zh-CN" altLang="zh-CN" sz="2800" dirty="0" smtClean="0"/>
              <a:t>．</a:t>
            </a:r>
            <a:r>
              <a:rPr lang="zh-CN" altLang="zh-CN" sz="2800" dirty="0"/>
              <a:t>二进制与十六进制、八进制的相互转换</a:t>
            </a:r>
            <a:endParaRPr lang="zh-CN" altLang="en-US" sz="2800" dirty="0"/>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1.7</a:t>
            </a:r>
            <a:r>
              <a:rPr lang="zh-CN" altLang="zh-CN" sz="2400" dirty="0"/>
              <a:t>】</a:t>
            </a:r>
            <a:r>
              <a:rPr lang="en-US" altLang="zh-CN" sz="2400" dirty="0"/>
              <a:t>  </a:t>
            </a:r>
            <a:r>
              <a:rPr lang="zh-CN" altLang="zh-CN" sz="2400" dirty="0"/>
              <a:t>将二进制数1101011.001B转换为十六进制数。</a:t>
            </a:r>
          </a:p>
        </p:txBody>
      </p:sp>
      <p:grpSp>
        <p:nvGrpSpPr>
          <p:cNvPr id="12" name="组合 11"/>
          <p:cNvGrpSpPr/>
          <p:nvPr/>
        </p:nvGrpSpPr>
        <p:grpSpPr>
          <a:xfrm>
            <a:off x="107504" y="2924944"/>
            <a:ext cx="9047765" cy="2880320"/>
            <a:chOff x="107504" y="2924944"/>
            <a:chExt cx="9047765" cy="2880320"/>
          </a:xfrm>
        </p:grpSpPr>
        <p:sp>
          <p:nvSpPr>
            <p:cNvPr id="8" name="TextBox 7"/>
            <p:cNvSpPr txBox="1"/>
            <p:nvPr/>
          </p:nvSpPr>
          <p:spPr>
            <a:xfrm>
              <a:off x="118773" y="2924944"/>
              <a:ext cx="9036496" cy="583108"/>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p:txBody>
        </p:sp>
        <p:sp>
          <p:nvSpPr>
            <p:cNvPr id="10" name="矩形 9"/>
            <p:cNvSpPr/>
            <p:nvPr/>
          </p:nvSpPr>
          <p:spPr>
            <a:xfrm>
              <a:off x="179512" y="5343599"/>
              <a:ext cx="8314672" cy="461665"/>
            </a:xfrm>
            <a:prstGeom prst="rect">
              <a:avLst/>
            </a:prstGeom>
            <a:noFill/>
            <a:ln w="12700">
              <a:noFill/>
            </a:ln>
          </p:spPr>
          <p:txBody>
            <a:bodyPr wrap="square" rtlCol="0">
              <a:spAutoFit/>
            </a:bodyPr>
            <a:lstStyle/>
            <a:p>
              <a:r>
                <a:rPr lang="zh-CN" altLang="zh-CN" sz="2400" dirty="0" smtClean="0"/>
                <a:t>所以</a:t>
              </a:r>
              <a:r>
                <a:rPr lang="zh-CN" altLang="zh-CN" sz="2400" dirty="0"/>
                <a:t>1101011.001B</a:t>
              </a:r>
              <a:r>
                <a:rPr lang="en-US" altLang="zh-CN" sz="2400" dirty="0"/>
                <a:t> = 6B.2H</a:t>
              </a:r>
              <a:endParaRPr lang="zh-CN" altLang="zh-CN" sz="2400" dirty="0"/>
            </a:p>
          </p:txBody>
        </p:sp>
        <p:pic>
          <p:nvPicPr>
            <p:cNvPr id="2050" name="Picture 2" descr="C:\Users\Administrator\AppData\Roaming\Tencent\Users\44194298\QQ\WinTemp\RichOle\3N(59SFD99A(53~%F823VA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657037"/>
              <a:ext cx="9004181" cy="150015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50290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7</a:t>
            </a:r>
            <a:r>
              <a:rPr lang="zh-CN" altLang="zh-CN" sz="2800" dirty="0" smtClean="0"/>
              <a:t>．</a:t>
            </a:r>
            <a:r>
              <a:rPr lang="zh-CN" altLang="zh-CN" sz="2800" dirty="0"/>
              <a:t>二进制与十六进制、八进制的相互转换</a:t>
            </a:r>
            <a:endParaRPr lang="zh-CN" altLang="en-US" sz="2800" dirty="0"/>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1.8</a:t>
            </a:r>
            <a:r>
              <a:rPr lang="zh-CN" altLang="zh-CN" sz="2400" dirty="0"/>
              <a:t>】</a:t>
            </a:r>
            <a:r>
              <a:rPr lang="en-US" altLang="zh-CN" sz="2400" dirty="0"/>
              <a:t>  </a:t>
            </a:r>
            <a:r>
              <a:rPr lang="zh-CN" altLang="zh-CN" sz="2400" dirty="0"/>
              <a:t>将二进制数1101011.001B转换为八进制数。</a:t>
            </a:r>
          </a:p>
        </p:txBody>
      </p:sp>
      <p:grpSp>
        <p:nvGrpSpPr>
          <p:cNvPr id="2" name="组合 1"/>
          <p:cNvGrpSpPr/>
          <p:nvPr/>
        </p:nvGrpSpPr>
        <p:grpSpPr>
          <a:xfrm>
            <a:off x="92990" y="2924944"/>
            <a:ext cx="9062279" cy="2880320"/>
            <a:chOff x="92990" y="2924944"/>
            <a:chExt cx="9062279" cy="2880320"/>
          </a:xfrm>
        </p:grpSpPr>
        <p:sp>
          <p:nvSpPr>
            <p:cNvPr id="11" name="TextBox 10"/>
            <p:cNvSpPr txBox="1"/>
            <p:nvPr/>
          </p:nvSpPr>
          <p:spPr>
            <a:xfrm>
              <a:off x="118773" y="2924944"/>
              <a:ext cx="9036496" cy="583108"/>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p:txBody>
        </p:sp>
        <p:sp>
          <p:nvSpPr>
            <p:cNvPr id="13" name="矩形 12"/>
            <p:cNvSpPr/>
            <p:nvPr/>
          </p:nvSpPr>
          <p:spPr>
            <a:xfrm>
              <a:off x="179512" y="5343599"/>
              <a:ext cx="8314672" cy="461665"/>
            </a:xfrm>
            <a:prstGeom prst="rect">
              <a:avLst/>
            </a:prstGeom>
            <a:noFill/>
            <a:ln w="12700">
              <a:noFill/>
            </a:ln>
          </p:spPr>
          <p:txBody>
            <a:bodyPr wrap="square" rtlCol="0">
              <a:spAutoFit/>
            </a:bodyPr>
            <a:lstStyle/>
            <a:p>
              <a:r>
                <a:rPr lang="zh-CN" altLang="zh-CN" sz="2400" dirty="0"/>
                <a:t>所以1101011.001B</a:t>
              </a:r>
              <a:r>
                <a:rPr lang="en-US" altLang="zh-CN" sz="2400" dirty="0"/>
                <a:t> =153.1Q</a:t>
              </a:r>
              <a:endParaRPr lang="zh-CN" altLang="zh-CN" sz="2400" dirty="0"/>
            </a:p>
          </p:txBody>
        </p:sp>
        <p:pic>
          <p:nvPicPr>
            <p:cNvPr id="3073" name="Picture 1" descr="C:\Users\Administrator\AppData\Roaming\Tencent\Users\44194298\QQ\WinTemp\RichOle\`K9HAWG_(4P6)LL(JA3CW2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90" y="3678673"/>
              <a:ext cx="9060780" cy="147851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41987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7</a:t>
            </a:r>
            <a:r>
              <a:rPr lang="zh-CN" altLang="zh-CN" sz="2800" dirty="0" smtClean="0"/>
              <a:t>．</a:t>
            </a:r>
            <a:r>
              <a:rPr lang="zh-CN" altLang="zh-CN" sz="2800" dirty="0"/>
              <a:t>二进制与十六进制、八进制的相互转换</a:t>
            </a:r>
            <a:endParaRPr lang="zh-CN" altLang="en-US" sz="2800" dirty="0"/>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1.9</a:t>
            </a:r>
            <a:r>
              <a:rPr lang="zh-CN" altLang="zh-CN" sz="2400" dirty="0"/>
              <a:t>】</a:t>
            </a:r>
            <a:r>
              <a:rPr lang="en-US" altLang="zh-CN" sz="2400" dirty="0"/>
              <a:t>  </a:t>
            </a:r>
            <a:r>
              <a:rPr lang="zh-CN" altLang="zh-CN" sz="2400" dirty="0"/>
              <a:t>将十六进制数</a:t>
            </a:r>
            <a:r>
              <a:rPr lang="en-US" altLang="zh-CN" sz="2400" dirty="0"/>
              <a:t>27D.6H</a:t>
            </a:r>
            <a:r>
              <a:rPr lang="zh-CN" altLang="zh-CN" sz="2400" dirty="0"/>
              <a:t>转换为二进制数。</a:t>
            </a:r>
          </a:p>
        </p:txBody>
      </p:sp>
      <p:grpSp>
        <p:nvGrpSpPr>
          <p:cNvPr id="3" name="组合 2"/>
          <p:cNvGrpSpPr/>
          <p:nvPr/>
        </p:nvGrpSpPr>
        <p:grpSpPr>
          <a:xfrm>
            <a:off x="108330" y="2924944"/>
            <a:ext cx="9046939" cy="2952328"/>
            <a:chOff x="108330" y="2924944"/>
            <a:chExt cx="9046939" cy="2952328"/>
          </a:xfrm>
        </p:grpSpPr>
        <p:sp>
          <p:nvSpPr>
            <p:cNvPr id="11" name="TextBox 10"/>
            <p:cNvSpPr txBox="1"/>
            <p:nvPr/>
          </p:nvSpPr>
          <p:spPr>
            <a:xfrm>
              <a:off x="118773" y="2924944"/>
              <a:ext cx="9036496" cy="583108"/>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p:txBody>
        </p:sp>
        <p:sp>
          <p:nvSpPr>
            <p:cNvPr id="13" name="矩形 12"/>
            <p:cNvSpPr/>
            <p:nvPr/>
          </p:nvSpPr>
          <p:spPr>
            <a:xfrm>
              <a:off x="179512" y="5415607"/>
              <a:ext cx="8314672" cy="461665"/>
            </a:xfrm>
            <a:prstGeom prst="rect">
              <a:avLst/>
            </a:prstGeom>
            <a:noFill/>
            <a:ln w="12700">
              <a:noFill/>
            </a:ln>
          </p:spPr>
          <p:txBody>
            <a:bodyPr wrap="square" rtlCol="0">
              <a:spAutoFit/>
            </a:bodyPr>
            <a:lstStyle/>
            <a:p>
              <a:r>
                <a:rPr lang="zh-CN" altLang="zh-CN" sz="2400" dirty="0"/>
                <a:t>所以</a:t>
              </a:r>
              <a:r>
                <a:rPr lang="en-US" altLang="zh-CN" sz="2400" dirty="0"/>
                <a:t>27D.6H = 1001111101.011B</a:t>
              </a:r>
              <a:endParaRPr lang="zh-CN" altLang="zh-CN" sz="2400" dirty="0"/>
            </a:p>
          </p:txBody>
        </p:sp>
        <p:pic>
          <p:nvPicPr>
            <p:cNvPr id="4097" name="Picture 1" descr="C:\Users\Administrator\AppData\Roaming\Tencent\Users\44194298\QQ\WinTemp\RichOle\}YTVV]GQ@$%(1AHHDMCL[R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08330" y="3715657"/>
              <a:ext cx="9000174" cy="14949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78201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smtClean="0"/>
              <a:t>1.2.2</a:t>
            </a:r>
            <a:r>
              <a:rPr lang="zh-CN" altLang="en-US" sz="3600" dirty="0" smtClean="0"/>
              <a:t>  </a:t>
            </a:r>
            <a:r>
              <a:rPr lang="zh-CN" altLang="zh-CN" sz="3600" dirty="0" smtClean="0"/>
              <a:t>不同</a:t>
            </a:r>
            <a:r>
              <a:rPr lang="zh-CN" altLang="zh-CN" sz="3600" dirty="0"/>
              <a:t>进制之间的相互转换</a:t>
            </a:r>
          </a:p>
        </p:txBody>
      </p:sp>
      <p:sp>
        <p:nvSpPr>
          <p:cNvPr id="6" name="TextBox 5"/>
          <p:cNvSpPr txBox="1"/>
          <p:nvPr/>
        </p:nvSpPr>
        <p:spPr>
          <a:xfrm>
            <a:off x="963148" y="1177588"/>
            <a:ext cx="8180852" cy="523220"/>
          </a:xfrm>
          <a:prstGeom prst="rect">
            <a:avLst/>
          </a:prstGeom>
          <a:noFill/>
        </p:spPr>
        <p:txBody>
          <a:bodyPr wrap="square" rtlCol="0">
            <a:spAutoFit/>
          </a:bodyPr>
          <a:lstStyle/>
          <a:p>
            <a:r>
              <a:rPr lang="en-US" altLang="zh-CN" sz="2800" dirty="0" smtClean="0"/>
              <a:t>7</a:t>
            </a:r>
            <a:r>
              <a:rPr lang="zh-CN" altLang="zh-CN" sz="2800" dirty="0" smtClean="0"/>
              <a:t>．</a:t>
            </a:r>
            <a:r>
              <a:rPr lang="zh-CN" altLang="zh-CN" sz="2800" dirty="0"/>
              <a:t>二进制与十六进制、八进制的相互转换</a:t>
            </a:r>
            <a:endParaRPr lang="zh-CN" altLang="en-US" sz="2800" dirty="0"/>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1.10</a:t>
            </a:r>
            <a:r>
              <a:rPr lang="zh-CN" altLang="zh-CN" sz="2400" dirty="0"/>
              <a:t>】</a:t>
            </a:r>
            <a:r>
              <a:rPr lang="en-US" altLang="zh-CN" sz="2400" dirty="0"/>
              <a:t>  </a:t>
            </a:r>
            <a:r>
              <a:rPr lang="zh-CN" altLang="zh-CN" sz="2400" dirty="0"/>
              <a:t>将八进制数</a:t>
            </a:r>
            <a:r>
              <a:rPr lang="en-US" altLang="zh-CN" sz="2400" dirty="0"/>
              <a:t>1175.3Q</a:t>
            </a:r>
            <a:r>
              <a:rPr lang="zh-CN" altLang="zh-CN" sz="2400" dirty="0"/>
              <a:t>转换为二进制数。</a:t>
            </a:r>
          </a:p>
        </p:txBody>
      </p:sp>
      <p:grpSp>
        <p:nvGrpSpPr>
          <p:cNvPr id="2" name="组合 1"/>
          <p:cNvGrpSpPr/>
          <p:nvPr/>
        </p:nvGrpSpPr>
        <p:grpSpPr>
          <a:xfrm>
            <a:off x="118773" y="2924944"/>
            <a:ext cx="9036496" cy="2952328"/>
            <a:chOff x="118773" y="2924944"/>
            <a:chExt cx="9036496" cy="2952328"/>
          </a:xfrm>
        </p:grpSpPr>
        <p:sp>
          <p:nvSpPr>
            <p:cNvPr id="11" name="TextBox 10"/>
            <p:cNvSpPr txBox="1"/>
            <p:nvPr/>
          </p:nvSpPr>
          <p:spPr>
            <a:xfrm>
              <a:off x="118773" y="2924944"/>
              <a:ext cx="9036496" cy="583108"/>
            </a:xfrm>
            <a:prstGeom prst="rect">
              <a:avLst/>
            </a:prstGeom>
            <a:noFill/>
            <a:ln w="12700">
              <a:noFill/>
            </a:ln>
          </p:spPr>
          <p:txBody>
            <a:bodyPr wrap="square" rtlCol="0">
              <a:spAutoFit/>
            </a:bodyPr>
            <a:lstStyle/>
            <a:p>
              <a:pPr>
                <a:lnSpc>
                  <a:spcPct val="150000"/>
                </a:lnSpc>
              </a:pPr>
              <a:r>
                <a:rPr lang="zh-CN" altLang="zh-CN" sz="2400" dirty="0" smtClean="0"/>
                <a:t>转换</a:t>
              </a:r>
              <a:r>
                <a:rPr lang="zh-CN" altLang="zh-CN" sz="2400" dirty="0"/>
                <a:t>过程</a:t>
              </a:r>
              <a:r>
                <a:rPr lang="zh-CN" altLang="zh-CN" sz="2400" dirty="0" smtClean="0"/>
                <a:t>：</a:t>
              </a:r>
              <a:endParaRPr lang="en-US" altLang="zh-CN" sz="2400" dirty="0" smtClean="0"/>
            </a:p>
          </p:txBody>
        </p:sp>
        <p:sp>
          <p:nvSpPr>
            <p:cNvPr id="13" name="矩形 12"/>
            <p:cNvSpPr/>
            <p:nvPr/>
          </p:nvSpPr>
          <p:spPr>
            <a:xfrm>
              <a:off x="179512" y="5415607"/>
              <a:ext cx="8314672" cy="461665"/>
            </a:xfrm>
            <a:prstGeom prst="rect">
              <a:avLst/>
            </a:prstGeom>
            <a:noFill/>
            <a:ln w="12700">
              <a:noFill/>
            </a:ln>
          </p:spPr>
          <p:txBody>
            <a:bodyPr wrap="square" rtlCol="0">
              <a:spAutoFit/>
            </a:bodyPr>
            <a:lstStyle/>
            <a:p>
              <a:r>
                <a:rPr lang="zh-CN" altLang="zh-CN" sz="2400" dirty="0"/>
                <a:t>所以</a:t>
              </a:r>
              <a:r>
                <a:rPr lang="en-US" altLang="zh-CN" sz="2400" dirty="0"/>
                <a:t>1175.3Q = 1001111101.011B</a:t>
              </a:r>
              <a:endParaRPr lang="zh-CN" altLang="zh-CN" sz="2400" dirty="0"/>
            </a:p>
          </p:txBody>
        </p:sp>
        <p:pic>
          <p:nvPicPr>
            <p:cNvPr id="5121" name="Picture 1" descr="C:\Users\Administrator\AppData\Roaming\Tencent\Users\44194298\QQ\WinTemp\RichOle\NE(KYFWY}IU0@NDD([EFE_O.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79511" y="3717031"/>
              <a:ext cx="8952683" cy="145005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695519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1.2.3  </a:t>
            </a:r>
            <a:r>
              <a:rPr lang="zh-CN" altLang="zh-CN" sz="3600" dirty="0"/>
              <a:t>二进制数的运算规则</a:t>
            </a:r>
          </a:p>
        </p:txBody>
      </p:sp>
      <p:sp>
        <p:nvSpPr>
          <p:cNvPr id="6" name="TextBox 5"/>
          <p:cNvSpPr txBox="1"/>
          <p:nvPr/>
        </p:nvSpPr>
        <p:spPr>
          <a:xfrm>
            <a:off x="963148" y="1177588"/>
            <a:ext cx="7785316"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．算术运算规则</a:t>
            </a:r>
          </a:p>
        </p:txBody>
      </p:sp>
      <p:graphicFrame>
        <p:nvGraphicFramePr>
          <p:cNvPr id="3" name="表格 2"/>
          <p:cNvGraphicFramePr>
            <a:graphicFrameLocks noGrp="1"/>
          </p:cNvGraphicFramePr>
          <p:nvPr>
            <p:extLst>
              <p:ext uri="{D42A27DB-BD31-4B8C-83A1-F6EECF244321}">
                <p14:modId xmlns:p14="http://schemas.microsoft.com/office/powerpoint/2010/main" val="1661773360"/>
              </p:ext>
            </p:extLst>
          </p:nvPr>
        </p:nvGraphicFramePr>
        <p:xfrm>
          <a:off x="607333" y="2060848"/>
          <a:ext cx="7997115" cy="4104456"/>
        </p:xfrm>
        <a:graphic>
          <a:graphicData uri="http://schemas.openxmlformats.org/drawingml/2006/table">
            <a:tbl>
              <a:tblPr>
                <a:tableStyleId>{5C22544A-7EE6-4342-B048-85BDC9FD1C3A}</a:tableStyleId>
              </a:tblPr>
              <a:tblGrid>
                <a:gridCol w="1854523"/>
                <a:gridCol w="1776171"/>
                <a:gridCol w="1924186"/>
                <a:gridCol w="2442235"/>
              </a:tblGrid>
              <a:tr h="799284">
                <a:tc>
                  <a:txBody>
                    <a:bodyPr/>
                    <a:lstStyle/>
                    <a:p>
                      <a:pPr algn="ctr">
                        <a:lnSpc>
                          <a:spcPts val="1200"/>
                        </a:lnSpc>
                        <a:spcBef>
                          <a:spcPts val="250"/>
                        </a:spcBef>
                        <a:spcAft>
                          <a:spcPts val="250"/>
                        </a:spcAft>
                      </a:pPr>
                      <a:r>
                        <a:rPr lang="zh-CN" sz="2400" kern="1050" dirty="0">
                          <a:effectLst/>
                        </a:rPr>
                        <a:t>加法运算</a:t>
                      </a:r>
                      <a:endParaRPr lang="zh-CN" sz="2400" kern="1050" dirty="0">
                        <a:effectLst/>
                        <a:latin typeface="Arial"/>
                        <a:ea typeface="黑体"/>
                        <a:cs typeface="Times New Roman"/>
                      </a:endParaRPr>
                    </a:p>
                  </a:txBody>
                  <a:tcPr marL="68580" marR="68580" marT="0" marB="0" anchor="ctr">
                    <a:solidFill>
                      <a:schemeClr val="accent5">
                        <a:lumMod val="40000"/>
                        <a:lumOff val="60000"/>
                      </a:schemeClr>
                    </a:solidFill>
                  </a:tcPr>
                </a:tc>
                <a:tc>
                  <a:txBody>
                    <a:bodyPr/>
                    <a:lstStyle/>
                    <a:p>
                      <a:pPr algn="ctr">
                        <a:lnSpc>
                          <a:spcPts val="1200"/>
                        </a:lnSpc>
                        <a:spcBef>
                          <a:spcPts val="250"/>
                        </a:spcBef>
                        <a:spcAft>
                          <a:spcPts val="250"/>
                        </a:spcAft>
                      </a:pPr>
                      <a:r>
                        <a:rPr lang="zh-CN" sz="2400" kern="1050">
                          <a:effectLst/>
                        </a:rPr>
                        <a:t>减法运算</a:t>
                      </a:r>
                      <a:endParaRPr lang="zh-CN" sz="2400" kern="1050">
                        <a:effectLst/>
                        <a:latin typeface="Arial"/>
                        <a:ea typeface="黑体"/>
                        <a:cs typeface="Times New Roman"/>
                      </a:endParaRPr>
                    </a:p>
                  </a:txBody>
                  <a:tcPr marL="68580" marR="68580" marT="0" marB="0" anchor="ctr">
                    <a:solidFill>
                      <a:schemeClr val="accent5">
                        <a:lumMod val="40000"/>
                        <a:lumOff val="60000"/>
                      </a:schemeClr>
                    </a:solidFill>
                  </a:tcPr>
                </a:tc>
                <a:tc>
                  <a:txBody>
                    <a:bodyPr/>
                    <a:lstStyle/>
                    <a:p>
                      <a:pPr algn="ctr">
                        <a:lnSpc>
                          <a:spcPts val="1200"/>
                        </a:lnSpc>
                        <a:spcBef>
                          <a:spcPts val="250"/>
                        </a:spcBef>
                        <a:spcAft>
                          <a:spcPts val="250"/>
                        </a:spcAft>
                      </a:pPr>
                      <a:r>
                        <a:rPr lang="zh-CN" sz="2400" kern="1050">
                          <a:effectLst/>
                        </a:rPr>
                        <a:t>乘法运算</a:t>
                      </a:r>
                      <a:endParaRPr lang="zh-CN" sz="2400" kern="1050">
                        <a:effectLst/>
                        <a:latin typeface="Arial"/>
                        <a:ea typeface="黑体"/>
                        <a:cs typeface="Times New Roman"/>
                      </a:endParaRPr>
                    </a:p>
                  </a:txBody>
                  <a:tcPr marL="68580" marR="68580" marT="0" marB="0" anchor="ctr">
                    <a:solidFill>
                      <a:schemeClr val="accent5">
                        <a:lumMod val="40000"/>
                        <a:lumOff val="60000"/>
                      </a:schemeClr>
                    </a:solidFill>
                  </a:tcPr>
                </a:tc>
                <a:tc>
                  <a:txBody>
                    <a:bodyPr/>
                    <a:lstStyle/>
                    <a:p>
                      <a:pPr algn="ctr">
                        <a:lnSpc>
                          <a:spcPts val="1200"/>
                        </a:lnSpc>
                        <a:spcBef>
                          <a:spcPts val="250"/>
                        </a:spcBef>
                        <a:spcAft>
                          <a:spcPts val="250"/>
                        </a:spcAft>
                      </a:pPr>
                      <a:r>
                        <a:rPr lang="zh-CN" sz="2400" kern="1050" dirty="0">
                          <a:effectLst/>
                        </a:rPr>
                        <a:t>除法运算</a:t>
                      </a:r>
                      <a:endParaRPr lang="zh-CN" sz="2400" kern="1050" dirty="0">
                        <a:effectLst/>
                        <a:latin typeface="Arial"/>
                        <a:ea typeface="黑体"/>
                        <a:cs typeface="Times New Roman"/>
                      </a:endParaRPr>
                    </a:p>
                  </a:txBody>
                  <a:tcPr marL="68580" marR="68580" marT="0" marB="0" anchor="ctr">
                    <a:solidFill>
                      <a:schemeClr val="accent5">
                        <a:lumMod val="40000"/>
                        <a:lumOff val="60000"/>
                      </a:schemeClr>
                    </a:solidFill>
                  </a:tcPr>
                </a:tc>
              </a:tr>
              <a:tr h="826293">
                <a:tc>
                  <a:txBody>
                    <a:bodyPr/>
                    <a:lstStyle/>
                    <a:p>
                      <a:pPr algn="ctr">
                        <a:lnSpc>
                          <a:spcPct val="100000"/>
                        </a:lnSpc>
                        <a:spcBef>
                          <a:spcPts val="200"/>
                        </a:spcBef>
                        <a:spcAft>
                          <a:spcPts val="200"/>
                        </a:spcAft>
                      </a:pPr>
                      <a:r>
                        <a:rPr lang="en-US" sz="2400" kern="100" dirty="0">
                          <a:effectLst/>
                        </a:rPr>
                        <a:t>0+0=0</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dirty="0">
                          <a:effectLst/>
                        </a:rPr>
                        <a:t>0-0=0</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a:effectLst/>
                        </a:rPr>
                        <a:t>0</a:t>
                      </a:r>
                      <a:r>
                        <a:rPr lang="zh-CN" sz="2400" kern="100">
                          <a:effectLst/>
                        </a:rPr>
                        <a:t>×</a:t>
                      </a:r>
                      <a:r>
                        <a:rPr lang="en-US" sz="2400" kern="100">
                          <a:effectLst/>
                        </a:rPr>
                        <a:t>0=0</a:t>
                      </a:r>
                      <a:endParaRPr lang="zh-CN" sz="2400" kern="90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a:effectLst/>
                        </a:rPr>
                        <a:t>0</a:t>
                      </a:r>
                      <a:r>
                        <a:rPr lang="zh-CN" sz="2400" kern="100">
                          <a:effectLst/>
                        </a:rPr>
                        <a:t>÷</a:t>
                      </a:r>
                      <a:r>
                        <a:rPr lang="en-US" sz="2400" kern="100">
                          <a:effectLst/>
                        </a:rPr>
                        <a:t>1=0</a:t>
                      </a:r>
                      <a:endParaRPr lang="zh-CN" sz="2400" kern="900">
                        <a:effectLst/>
                        <a:latin typeface="Times New Roman"/>
                        <a:ea typeface="宋体"/>
                      </a:endParaRPr>
                    </a:p>
                  </a:txBody>
                  <a:tcPr marL="68580" marR="68580" marT="0" marB="0" anchor="ctr">
                    <a:solidFill>
                      <a:schemeClr val="accent5">
                        <a:lumMod val="40000"/>
                        <a:lumOff val="60000"/>
                      </a:schemeClr>
                    </a:solidFill>
                  </a:tcPr>
                </a:tc>
              </a:tr>
              <a:tr h="826293">
                <a:tc>
                  <a:txBody>
                    <a:bodyPr/>
                    <a:lstStyle/>
                    <a:p>
                      <a:pPr algn="ctr">
                        <a:lnSpc>
                          <a:spcPct val="100000"/>
                        </a:lnSpc>
                        <a:spcBef>
                          <a:spcPts val="200"/>
                        </a:spcBef>
                        <a:spcAft>
                          <a:spcPts val="200"/>
                        </a:spcAft>
                      </a:pPr>
                      <a:r>
                        <a:rPr lang="en-US" sz="2400" kern="100">
                          <a:effectLst/>
                        </a:rPr>
                        <a:t>1+0=1</a:t>
                      </a:r>
                      <a:endParaRPr lang="zh-CN" sz="2400" kern="90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dirty="0">
                          <a:effectLst/>
                        </a:rPr>
                        <a:t>1-0=1</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dirty="0">
                          <a:effectLst/>
                        </a:rPr>
                        <a:t>1</a:t>
                      </a:r>
                      <a:r>
                        <a:rPr lang="zh-CN" sz="2400" kern="100" dirty="0">
                          <a:effectLst/>
                        </a:rPr>
                        <a:t>×</a:t>
                      </a:r>
                      <a:r>
                        <a:rPr lang="en-US" sz="2400" kern="100" dirty="0">
                          <a:effectLst/>
                        </a:rPr>
                        <a:t>0=0</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dirty="0">
                          <a:effectLst/>
                        </a:rPr>
                        <a:t>1</a:t>
                      </a:r>
                      <a:r>
                        <a:rPr lang="zh-CN" sz="2400" kern="100" dirty="0">
                          <a:effectLst/>
                        </a:rPr>
                        <a:t>÷</a:t>
                      </a:r>
                      <a:r>
                        <a:rPr lang="en-US" sz="2400" kern="100" dirty="0">
                          <a:effectLst/>
                        </a:rPr>
                        <a:t>1=1</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r>
              <a:tr h="826293">
                <a:tc>
                  <a:txBody>
                    <a:bodyPr/>
                    <a:lstStyle/>
                    <a:p>
                      <a:pPr algn="ctr">
                        <a:lnSpc>
                          <a:spcPct val="100000"/>
                        </a:lnSpc>
                        <a:spcBef>
                          <a:spcPts val="200"/>
                        </a:spcBef>
                        <a:spcAft>
                          <a:spcPts val="200"/>
                        </a:spcAft>
                      </a:pPr>
                      <a:r>
                        <a:rPr lang="en-US" sz="2400" kern="100">
                          <a:effectLst/>
                        </a:rPr>
                        <a:t>0+1=1</a:t>
                      </a:r>
                      <a:endParaRPr lang="zh-CN" sz="2400" kern="90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en-US" sz="2400" kern="100" dirty="0" smtClean="0">
                          <a:effectLst/>
                        </a:rPr>
                        <a:t>0-1=1</a:t>
                      </a:r>
                    </a:p>
                    <a:p>
                      <a:pPr algn="ctr">
                        <a:lnSpc>
                          <a:spcPct val="100000"/>
                        </a:lnSpc>
                        <a:spcBef>
                          <a:spcPts val="200"/>
                        </a:spcBef>
                        <a:spcAft>
                          <a:spcPts val="200"/>
                        </a:spcAft>
                      </a:pPr>
                      <a:r>
                        <a:rPr lang="zh-CN" sz="2000" kern="100" dirty="0" smtClean="0">
                          <a:effectLst/>
                        </a:rPr>
                        <a:t>（</a:t>
                      </a:r>
                      <a:r>
                        <a:rPr lang="zh-CN" sz="2000" kern="100" dirty="0">
                          <a:effectLst/>
                        </a:rPr>
                        <a:t>有借位）</a:t>
                      </a:r>
                      <a:endParaRPr lang="zh-CN" sz="20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zh-CN" sz="2400" kern="100" dirty="0">
                          <a:effectLst/>
                        </a:rPr>
                        <a:t>0×1=0</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zh-CN" sz="2000" kern="100" dirty="0">
                          <a:effectLst/>
                        </a:rPr>
                        <a:t>（0不能作除数）</a:t>
                      </a:r>
                      <a:endParaRPr lang="zh-CN" sz="2000" kern="900" dirty="0">
                        <a:effectLst/>
                        <a:latin typeface="Times New Roman"/>
                        <a:ea typeface="宋体"/>
                      </a:endParaRPr>
                    </a:p>
                  </a:txBody>
                  <a:tcPr marL="68580" marR="68580" marT="0" marB="0" anchor="ctr">
                    <a:solidFill>
                      <a:schemeClr val="accent5">
                        <a:lumMod val="40000"/>
                        <a:lumOff val="60000"/>
                      </a:schemeClr>
                    </a:solidFill>
                  </a:tcPr>
                </a:tc>
              </a:tr>
              <a:tr h="826293">
                <a:tc>
                  <a:txBody>
                    <a:bodyPr/>
                    <a:lstStyle/>
                    <a:p>
                      <a:pPr algn="ctr">
                        <a:lnSpc>
                          <a:spcPct val="100000"/>
                        </a:lnSpc>
                        <a:spcBef>
                          <a:spcPts val="200"/>
                        </a:spcBef>
                        <a:spcAft>
                          <a:spcPts val="200"/>
                        </a:spcAft>
                      </a:pPr>
                      <a:r>
                        <a:rPr lang="zh-CN" sz="2400" kern="100" dirty="0">
                          <a:effectLst/>
                        </a:rPr>
                        <a:t>1+1=</a:t>
                      </a:r>
                      <a:r>
                        <a:rPr lang="zh-CN" sz="2400" kern="100" dirty="0" smtClean="0">
                          <a:effectLst/>
                        </a:rPr>
                        <a:t>0</a:t>
                      </a:r>
                      <a:endParaRPr lang="en-US" altLang="zh-CN" sz="2400" kern="100" dirty="0" smtClean="0">
                        <a:effectLst/>
                      </a:endParaRPr>
                    </a:p>
                    <a:p>
                      <a:pPr algn="ctr">
                        <a:lnSpc>
                          <a:spcPct val="100000"/>
                        </a:lnSpc>
                        <a:spcBef>
                          <a:spcPts val="200"/>
                        </a:spcBef>
                        <a:spcAft>
                          <a:spcPts val="200"/>
                        </a:spcAft>
                      </a:pPr>
                      <a:r>
                        <a:rPr lang="zh-CN" sz="2000" kern="100" dirty="0" smtClean="0">
                          <a:effectLst/>
                        </a:rPr>
                        <a:t>（</a:t>
                      </a:r>
                      <a:r>
                        <a:rPr lang="zh-CN" sz="2000" kern="100" dirty="0">
                          <a:effectLst/>
                        </a:rPr>
                        <a:t>有进位）</a:t>
                      </a:r>
                      <a:endParaRPr lang="zh-CN" sz="20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zh-CN" sz="2400" kern="100">
                          <a:effectLst/>
                        </a:rPr>
                        <a:t>1</a:t>
                      </a:r>
                      <a:r>
                        <a:rPr lang="en-US" sz="2400" kern="100">
                          <a:effectLst/>
                        </a:rPr>
                        <a:t>-</a:t>
                      </a:r>
                      <a:r>
                        <a:rPr lang="zh-CN" sz="2400" kern="100">
                          <a:effectLst/>
                        </a:rPr>
                        <a:t>1=0</a:t>
                      </a:r>
                      <a:endParaRPr lang="zh-CN" sz="2400" kern="90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zh-CN" sz="2400" kern="100" dirty="0">
                          <a:effectLst/>
                        </a:rPr>
                        <a:t>1×1=1</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c>
                  <a:txBody>
                    <a:bodyPr/>
                    <a:lstStyle/>
                    <a:p>
                      <a:pPr algn="ctr">
                        <a:lnSpc>
                          <a:spcPct val="100000"/>
                        </a:lnSpc>
                        <a:spcBef>
                          <a:spcPts val="200"/>
                        </a:spcBef>
                        <a:spcAft>
                          <a:spcPts val="200"/>
                        </a:spcAft>
                      </a:pPr>
                      <a:r>
                        <a:rPr lang="zh-CN" sz="2400" kern="100" dirty="0">
                          <a:effectLst/>
                        </a:rPr>
                        <a:t> </a:t>
                      </a:r>
                      <a:endParaRPr lang="zh-CN" sz="2400" kern="900" dirty="0">
                        <a:effectLst/>
                        <a:latin typeface="Times New Roman"/>
                        <a:ea typeface="宋体"/>
                      </a:endParaRPr>
                    </a:p>
                  </a:txBody>
                  <a:tcPr marL="68580" marR="68580" marT="0" marB="0" anchor="ctr">
                    <a:solidFill>
                      <a:schemeClr val="accent5">
                        <a:lumMod val="40000"/>
                        <a:lumOff val="60000"/>
                      </a:schemeClr>
                    </a:solidFill>
                  </a:tcPr>
                </a:tc>
              </a:tr>
            </a:tbl>
          </a:graphicData>
        </a:graphic>
      </p:graphicFrame>
    </p:spTree>
    <p:extLst>
      <p:ext uri="{BB962C8B-B14F-4D97-AF65-F5344CB8AC3E}">
        <p14:creationId xmlns:p14="http://schemas.microsoft.com/office/powerpoint/2010/main" val="2976513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1.2.3  </a:t>
            </a:r>
            <a:r>
              <a:rPr lang="zh-CN" altLang="zh-CN" sz="3600" dirty="0"/>
              <a:t>二进制数的运算规则</a:t>
            </a:r>
          </a:p>
        </p:txBody>
      </p:sp>
      <p:sp>
        <p:nvSpPr>
          <p:cNvPr id="6" name="TextBox 5"/>
          <p:cNvSpPr txBox="1"/>
          <p:nvPr/>
        </p:nvSpPr>
        <p:spPr>
          <a:xfrm>
            <a:off x="963148" y="1177588"/>
            <a:ext cx="7785316"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．算术运算规则</a:t>
            </a:r>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1.11</a:t>
            </a:r>
            <a:r>
              <a:rPr lang="zh-CN" altLang="zh-CN" sz="2400" dirty="0"/>
              <a:t>】</a:t>
            </a:r>
            <a:r>
              <a:rPr lang="en-US" altLang="zh-CN" sz="2400" dirty="0"/>
              <a:t>  </a:t>
            </a:r>
            <a:r>
              <a:rPr lang="zh-CN" altLang="zh-CN" sz="2400" dirty="0"/>
              <a:t>计算二进制数</a:t>
            </a:r>
            <a:r>
              <a:rPr lang="en-US" altLang="zh-CN" sz="2400" dirty="0"/>
              <a:t>0011</a:t>
            </a:r>
            <a:r>
              <a:rPr lang="zh-CN" altLang="zh-CN" sz="2400" dirty="0"/>
              <a:t>与</a:t>
            </a:r>
            <a:r>
              <a:rPr lang="en-US" altLang="zh-CN" sz="2400" dirty="0"/>
              <a:t>1001</a:t>
            </a:r>
            <a:r>
              <a:rPr lang="zh-CN" altLang="zh-CN" sz="2400" dirty="0"/>
              <a:t>之和，</a:t>
            </a:r>
            <a:r>
              <a:rPr lang="en-US" altLang="zh-CN" sz="2400" dirty="0"/>
              <a:t>0101</a:t>
            </a:r>
            <a:r>
              <a:rPr lang="zh-CN" altLang="zh-CN" sz="2400" dirty="0"/>
              <a:t>与</a:t>
            </a:r>
            <a:r>
              <a:rPr lang="en-US" altLang="zh-CN" sz="2400" dirty="0"/>
              <a:t>0011</a:t>
            </a:r>
            <a:r>
              <a:rPr lang="zh-CN" altLang="zh-CN" sz="2400" dirty="0"/>
              <a:t>之差。</a:t>
            </a:r>
          </a:p>
        </p:txBody>
      </p:sp>
      <p:pic>
        <p:nvPicPr>
          <p:cNvPr id="8193" name="Picture 1" descr="C:\Users\Administrator\AppData\Roaming\Tencent\Users\44194298\QQ\WinTemp\RichOle\J764{NWA0)X8}XC)QW1H9[9.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576552" y="3026979"/>
            <a:ext cx="2033751" cy="11666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 descr="C:\Users\Administrator\AppData\Roaming\Tencent\Users\44194298\QQ\WinTemp\RichOle\J764{NWA0)X8}XC)QW1H9[9.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894787" y="3026979"/>
            <a:ext cx="2042041" cy="1166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3867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193"/>
                                        </p:tgtEl>
                                        <p:attrNameLst>
                                          <p:attrName>style.visibility</p:attrName>
                                        </p:attrNameLst>
                                      </p:cBhvr>
                                      <p:to>
                                        <p:strVal val="visible"/>
                                      </p:to>
                                    </p:set>
                                    <p:animEffect transition="in" filter="wipe(up)">
                                      <p:cBhvr>
                                        <p:cTn id="12" dur="500"/>
                                        <p:tgtEl>
                                          <p:spTgt spid="81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1.2.3  </a:t>
            </a:r>
            <a:r>
              <a:rPr lang="zh-CN" altLang="zh-CN" sz="3600" dirty="0"/>
              <a:t>二进制数的运算规则</a:t>
            </a:r>
          </a:p>
        </p:txBody>
      </p:sp>
      <p:sp>
        <p:nvSpPr>
          <p:cNvPr id="6" name="TextBox 5"/>
          <p:cNvSpPr txBox="1"/>
          <p:nvPr/>
        </p:nvSpPr>
        <p:spPr>
          <a:xfrm>
            <a:off x="963148" y="1177588"/>
            <a:ext cx="7785316" cy="523220"/>
          </a:xfrm>
          <a:prstGeom prst="rect">
            <a:avLst/>
          </a:prstGeom>
          <a:noFill/>
        </p:spPr>
        <p:txBody>
          <a:bodyPr wrap="square" rtlCol="0">
            <a:spAutoFit/>
          </a:bodyPr>
          <a:lstStyle>
            <a:defPPr>
              <a:defRPr lang="zh-CN"/>
            </a:defPPr>
            <a:lvl1pPr>
              <a:defRPr sz="2800"/>
            </a:lvl1pPr>
          </a:lstStyle>
          <a:p>
            <a:r>
              <a:rPr lang="en-US" altLang="zh-CN" dirty="0"/>
              <a:t>1</a:t>
            </a:r>
            <a:r>
              <a:rPr lang="zh-CN" altLang="zh-CN" dirty="0"/>
              <a:t>．算术运算规则</a:t>
            </a:r>
          </a:p>
        </p:txBody>
      </p:sp>
      <p:sp>
        <p:nvSpPr>
          <p:cNvPr id="7" name="TextBox 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1.12</a:t>
            </a:r>
            <a:r>
              <a:rPr lang="zh-CN" altLang="zh-CN" sz="2400" dirty="0"/>
              <a:t>】</a:t>
            </a:r>
            <a:r>
              <a:rPr lang="en-US" altLang="zh-CN" sz="2400" dirty="0"/>
              <a:t>  </a:t>
            </a:r>
            <a:r>
              <a:rPr lang="zh-CN" altLang="zh-CN" sz="2400" dirty="0"/>
              <a:t>计算二进制数</a:t>
            </a:r>
            <a:r>
              <a:rPr lang="en-US" altLang="zh-CN" sz="2400" dirty="0"/>
              <a:t>1101</a:t>
            </a:r>
            <a:r>
              <a:rPr lang="zh-CN" altLang="zh-CN" sz="2400" dirty="0"/>
              <a:t>×</a:t>
            </a:r>
            <a:r>
              <a:rPr lang="en-US" altLang="zh-CN" sz="2400" dirty="0"/>
              <a:t>0011</a:t>
            </a:r>
            <a:r>
              <a:rPr lang="zh-CN" altLang="zh-CN" sz="2400" dirty="0"/>
              <a:t>和</a:t>
            </a:r>
            <a:r>
              <a:rPr lang="en-US" altLang="zh-CN" sz="2400" dirty="0"/>
              <a:t>1000101</a:t>
            </a:r>
            <a:r>
              <a:rPr lang="zh-CN" altLang="zh-CN" sz="2400" dirty="0"/>
              <a:t>÷</a:t>
            </a:r>
            <a:r>
              <a:rPr lang="en-US" altLang="zh-CN" sz="2400" dirty="0"/>
              <a:t>1011</a:t>
            </a:r>
            <a:r>
              <a:rPr lang="zh-CN" altLang="zh-CN" sz="2400" dirty="0"/>
              <a:t>的值。</a:t>
            </a:r>
          </a:p>
        </p:txBody>
      </p:sp>
      <p:pic>
        <p:nvPicPr>
          <p:cNvPr id="10241" name="Picture 1" descr="C:\Users\Administrator\AppData\Roaming\Tencent\Users\44194298\QQ\WinTemp\RichOle\2]~$[{7DDGUCTIQL9A2L(]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229710" y="2927397"/>
            <a:ext cx="2506718" cy="21806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descr="C:\Users\Administrator\AppData\Roaming\Tencent\Users\44194298\QQ\WinTemp\RichOle\2]~$[{7DDGUCTIQL9A2L(]8.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855806" y="2996952"/>
            <a:ext cx="3105780" cy="2589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730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wipe(up)">
                                      <p:cBhvr>
                                        <p:cTn id="12" dur="500"/>
                                        <p:tgtEl>
                                          <p:spTgt spid="102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170143888"/>
              </p:ext>
            </p:extLst>
          </p:nvPr>
        </p:nvGraphicFramePr>
        <p:xfrm>
          <a:off x="1979712" y="1844824"/>
          <a:ext cx="5688632"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755576" y="341784"/>
            <a:ext cx="8077200" cy="1143000"/>
          </a:xfrm>
        </p:spPr>
        <p:txBody>
          <a:bodyPr/>
          <a:lstStyle/>
          <a:p>
            <a:pPr algn="ctr"/>
            <a:r>
              <a:rPr lang="en-US" altLang="zh-CN" dirty="0" smtClean="0"/>
              <a:t>1.1  </a:t>
            </a:r>
            <a:r>
              <a:rPr lang="zh-CN" altLang="zh-CN" dirty="0" smtClean="0"/>
              <a:t>认识</a:t>
            </a:r>
            <a:r>
              <a:rPr lang="zh-CN" altLang="zh-CN" dirty="0"/>
              <a:t>计算机</a:t>
            </a:r>
            <a:endParaRPr lang="zh-CN" altLang="en-US" dirty="0"/>
          </a:p>
        </p:txBody>
      </p:sp>
    </p:spTree>
    <p:extLst>
      <p:ext uri="{BB962C8B-B14F-4D97-AF65-F5344CB8AC3E}">
        <p14:creationId xmlns:p14="http://schemas.microsoft.com/office/powerpoint/2010/main" val="1394306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1.2.3  </a:t>
            </a:r>
            <a:r>
              <a:rPr lang="zh-CN" altLang="zh-CN" sz="3600" dirty="0"/>
              <a:t>二进制数的运算规则</a:t>
            </a:r>
          </a:p>
        </p:txBody>
      </p:sp>
      <p:sp>
        <p:nvSpPr>
          <p:cNvPr id="6" name="TextBox 5"/>
          <p:cNvSpPr txBox="1"/>
          <p:nvPr/>
        </p:nvSpPr>
        <p:spPr>
          <a:xfrm>
            <a:off x="963148" y="1177588"/>
            <a:ext cx="7785316"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逻辑</a:t>
            </a:r>
            <a:r>
              <a:rPr lang="zh-CN" altLang="zh-CN" dirty="0" smtClean="0"/>
              <a:t>运算</a:t>
            </a:r>
            <a:r>
              <a:rPr lang="zh-CN" altLang="zh-CN" dirty="0"/>
              <a:t>规则</a:t>
            </a:r>
          </a:p>
        </p:txBody>
      </p:sp>
      <p:graphicFrame>
        <p:nvGraphicFramePr>
          <p:cNvPr id="2" name="表格 1"/>
          <p:cNvGraphicFramePr>
            <a:graphicFrameLocks noGrp="1"/>
          </p:cNvGraphicFramePr>
          <p:nvPr>
            <p:extLst>
              <p:ext uri="{D42A27DB-BD31-4B8C-83A1-F6EECF244321}">
                <p14:modId xmlns:p14="http://schemas.microsoft.com/office/powerpoint/2010/main" val="2328214338"/>
              </p:ext>
            </p:extLst>
          </p:nvPr>
        </p:nvGraphicFramePr>
        <p:xfrm>
          <a:off x="539552" y="2132856"/>
          <a:ext cx="8064896" cy="3888431"/>
        </p:xfrm>
        <a:graphic>
          <a:graphicData uri="http://schemas.openxmlformats.org/drawingml/2006/table">
            <a:tbl>
              <a:tblPr>
                <a:tableStyleId>{5C22544A-7EE6-4342-B048-85BDC9FD1C3A}</a:tableStyleId>
              </a:tblPr>
              <a:tblGrid>
                <a:gridCol w="2016224"/>
                <a:gridCol w="2016224"/>
                <a:gridCol w="2016224"/>
                <a:gridCol w="2016224"/>
              </a:tblGrid>
              <a:tr h="722279">
                <a:tc>
                  <a:txBody>
                    <a:bodyPr/>
                    <a:lstStyle/>
                    <a:p>
                      <a:pPr algn="ctr">
                        <a:lnSpc>
                          <a:spcPts val="1200"/>
                        </a:lnSpc>
                        <a:spcBef>
                          <a:spcPts val="250"/>
                        </a:spcBef>
                        <a:spcAft>
                          <a:spcPts val="250"/>
                        </a:spcAft>
                      </a:pPr>
                      <a:r>
                        <a:rPr lang="zh-CN" sz="2400" kern="1050" dirty="0">
                          <a:effectLst/>
                        </a:rPr>
                        <a:t>与运算</a:t>
                      </a:r>
                      <a:endParaRPr lang="zh-CN" sz="2400" kern="1050" dirty="0">
                        <a:effectLst/>
                        <a:latin typeface="Arial"/>
                        <a:ea typeface="黑体"/>
                        <a:cs typeface="Times New Roman"/>
                      </a:endParaRPr>
                    </a:p>
                  </a:txBody>
                  <a:tcPr marL="68580" marR="68580" marT="0" marB="0" anchor="ctr">
                    <a:solidFill>
                      <a:schemeClr val="accent4">
                        <a:lumMod val="40000"/>
                        <a:lumOff val="60000"/>
                      </a:schemeClr>
                    </a:solidFill>
                  </a:tcPr>
                </a:tc>
                <a:tc>
                  <a:txBody>
                    <a:bodyPr/>
                    <a:lstStyle/>
                    <a:p>
                      <a:pPr algn="ctr">
                        <a:lnSpc>
                          <a:spcPts val="1200"/>
                        </a:lnSpc>
                        <a:spcBef>
                          <a:spcPts val="250"/>
                        </a:spcBef>
                        <a:spcAft>
                          <a:spcPts val="250"/>
                        </a:spcAft>
                      </a:pPr>
                      <a:r>
                        <a:rPr lang="zh-CN" sz="2400" kern="1050" dirty="0">
                          <a:effectLst/>
                        </a:rPr>
                        <a:t>或运算</a:t>
                      </a:r>
                      <a:endParaRPr lang="zh-CN" sz="2400" kern="1050" dirty="0">
                        <a:effectLst/>
                        <a:latin typeface="Arial"/>
                        <a:ea typeface="黑体"/>
                        <a:cs typeface="Times New Roman"/>
                      </a:endParaRPr>
                    </a:p>
                  </a:txBody>
                  <a:tcPr marL="68580" marR="68580" marT="0" marB="0" anchor="ctr">
                    <a:solidFill>
                      <a:schemeClr val="accent4">
                        <a:lumMod val="40000"/>
                        <a:lumOff val="60000"/>
                      </a:schemeClr>
                    </a:solidFill>
                  </a:tcPr>
                </a:tc>
                <a:tc>
                  <a:txBody>
                    <a:bodyPr/>
                    <a:lstStyle/>
                    <a:p>
                      <a:pPr algn="ctr">
                        <a:lnSpc>
                          <a:spcPts val="1200"/>
                        </a:lnSpc>
                        <a:spcBef>
                          <a:spcPts val="250"/>
                        </a:spcBef>
                        <a:spcAft>
                          <a:spcPts val="250"/>
                        </a:spcAft>
                      </a:pPr>
                      <a:r>
                        <a:rPr lang="zh-CN" sz="2400" kern="1050">
                          <a:effectLst/>
                        </a:rPr>
                        <a:t>异或运算</a:t>
                      </a:r>
                      <a:endParaRPr lang="zh-CN" sz="2400" kern="1050">
                        <a:effectLst/>
                        <a:latin typeface="Arial"/>
                        <a:ea typeface="黑体"/>
                        <a:cs typeface="Times New Roman"/>
                      </a:endParaRPr>
                    </a:p>
                  </a:txBody>
                  <a:tcPr marL="68580" marR="68580" marT="0" marB="0" anchor="ctr">
                    <a:solidFill>
                      <a:schemeClr val="accent4">
                        <a:lumMod val="40000"/>
                        <a:lumOff val="60000"/>
                      </a:schemeClr>
                    </a:solidFill>
                  </a:tcPr>
                </a:tc>
                <a:tc>
                  <a:txBody>
                    <a:bodyPr/>
                    <a:lstStyle/>
                    <a:p>
                      <a:pPr algn="ctr">
                        <a:lnSpc>
                          <a:spcPts val="1200"/>
                        </a:lnSpc>
                        <a:spcBef>
                          <a:spcPts val="250"/>
                        </a:spcBef>
                        <a:spcAft>
                          <a:spcPts val="250"/>
                        </a:spcAft>
                      </a:pPr>
                      <a:r>
                        <a:rPr lang="zh-CN" sz="2400" kern="1050">
                          <a:effectLst/>
                        </a:rPr>
                        <a:t>非运算</a:t>
                      </a:r>
                      <a:endParaRPr lang="zh-CN" sz="2400" kern="1050">
                        <a:effectLst/>
                        <a:latin typeface="Arial"/>
                        <a:ea typeface="黑体"/>
                        <a:cs typeface="Times New Roman"/>
                      </a:endParaRPr>
                    </a:p>
                  </a:txBody>
                  <a:tcPr marL="68580" marR="68580" marT="0" marB="0" anchor="ctr">
                    <a:solidFill>
                      <a:schemeClr val="accent4">
                        <a:lumMod val="40000"/>
                        <a:lumOff val="60000"/>
                      </a:schemeClr>
                    </a:solidFill>
                  </a:tcPr>
                </a:tc>
              </a:tr>
              <a:tr h="791538">
                <a:tc>
                  <a:txBody>
                    <a:bodyPr/>
                    <a:lstStyle/>
                    <a:p>
                      <a:pPr algn="ctr">
                        <a:lnSpc>
                          <a:spcPts val="1200"/>
                        </a:lnSpc>
                        <a:spcBef>
                          <a:spcPts val="200"/>
                        </a:spcBef>
                        <a:spcAft>
                          <a:spcPts val="200"/>
                        </a:spcAft>
                      </a:pPr>
                      <a:r>
                        <a:rPr lang="en-US" sz="2400" kern="100">
                          <a:effectLst/>
                        </a:rPr>
                        <a:t>0</a:t>
                      </a:r>
                      <a:r>
                        <a:rPr lang="zh-CN" sz="2400" kern="100">
                          <a:effectLst/>
                        </a:rPr>
                        <a:t>∧</a:t>
                      </a:r>
                      <a:r>
                        <a:rPr lang="en-US" sz="2400" kern="100">
                          <a:effectLst/>
                        </a:rPr>
                        <a:t>0=0</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a:effectLst/>
                        </a:rPr>
                        <a:t>0</a:t>
                      </a:r>
                      <a:r>
                        <a:rPr lang="zh-CN" sz="2400" kern="100">
                          <a:effectLst/>
                        </a:rPr>
                        <a:t>∨</a:t>
                      </a:r>
                      <a:r>
                        <a:rPr lang="en-US" sz="2400" kern="100">
                          <a:effectLst/>
                        </a:rPr>
                        <a:t>0=0</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a:effectLst/>
                        </a:rPr>
                        <a:t>0</a:t>
                      </a:r>
                      <a:r>
                        <a:rPr lang="zh-CN" sz="2400" kern="100" dirty="0">
                          <a:effectLst/>
                        </a:rPr>
                        <a:t> </a:t>
                      </a:r>
                      <a:r>
                        <a:rPr lang="zh-CN" altLang="en-US" sz="2400" kern="100" dirty="0" smtClean="0">
                          <a:effectLst/>
                        </a:rPr>
                        <a:t>　</a:t>
                      </a:r>
                      <a:r>
                        <a:rPr lang="en-US" sz="2400" kern="100" dirty="0" smtClean="0">
                          <a:effectLst/>
                        </a:rPr>
                        <a:t>0=0</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smtClean="0">
                          <a:effectLst/>
                        </a:rPr>
                        <a:t>　=</a:t>
                      </a:r>
                      <a:r>
                        <a:rPr lang="en-US" sz="2400" kern="100" dirty="0">
                          <a:effectLst/>
                        </a:rPr>
                        <a:t>1</a:t>
                      </a:r>
                      <a:endParaRPr lang="en-US" sz="2400" kern="100" dirty="0">
                        <a:effectLst/>
                        <a:latin typeface="Times New Roman"/>
                        <a:ea typeface="宋体"/>
                      </a:endParaRPr>
                    </a:p>
                  </a:txBody>
                  <a:tcPr marL="68580" marR="68580" marT="0" marB="0" anchor="ctr">
                    <a:solidFill>
                      <a:schemeClr val="accent4">
                        <a:lumMod val="40000"/>
                        <a:lumOff val="60000"/>
                      </a:schemeClr>
                    </a:solidFill>
                  </a:tcPr>
                </a:tc>
              </a:tr>
              <a:tr h="791538">
                <a:tc>
                  <a:txBody>
                    <a:bodyPr/>
                    <a:lstStyle/>
                    <a:p>
                      <a:pPr algn="ctr">
                        <a:lnSpc>
                          <a:spcPts val="1200"/>
                        </a:lnSpc>
                        <a:spcBef>
                          <a:spcPts val="200"/>
                        </a:spcBef>
                        <a:spcAft>
                          <a:spcPts val="200"/>
                        </a:spcAft>
                      </a:pPr>
                      <a:r>
                        <a:rPr lang="en-US" sz="2400" kern="100">
                          <a:effectLst/>
                        </a:rPr>
                        <a:t>1</a:t>
                      </a:r>
                      <a:r>
                        <a:rPr lang="zh-CN" sz="2400" kern="100">
                          <a:effectLst/>
                        </a:rPr>
                        <a:t>∧</a:t>
                      </a:r>
                      <a:r>
                        <a:rPr lang="en-US" sz="2400" kern="100">
                          <a:effectLst/>
                        </a:rPr>
                        <a:t>0=0</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a:effectLst/>
                        </a:rPr>
                        <a:t>1</a:t>
                      </a:r>
                      <a:r>
                        <a:rPr lang="zh-CN" sz="2400" kern="100">
                          <a:effectLst/>
                        </a:rPr>
                        <a:t>∨</a:t>
                      </a:r>
                      <a:r>
                        <a:rPr lang="en-US" sz="2400" kern="100">
                          <a:effectLst/>
                        </a:rPr>
                        <a:t>0=1</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smtClean="0">
                          <a:effectLst/>
                        </a:rPr>
                        <a:t>1　</a:t>
                      </a:r>
                      <a:r>
                        <a:rPr lang="zh-CN" sz="2400" kern="100" dirty="0" smtClean="0">
                          <a:effectLst/>
                        </a:rPr>
                        <a:t> </a:t>
                      </a:r>
                      <a:r>
                        <a:rPr lang="en-US" sz="2400" kern="100" dirty="0">
                          <a:effectLst/>
                        </a:rPr>
                        <a:t>0=1</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smtClean="0">
                          <a:effectLst/>
                        </a:rPr>
                        <a:t>　=</a:t>
                      </a:r>
                      <a:r>
                        <a:rPr lang="en-US" sz="2400" kern="100" dirty="0">
                          <a:effectLst/>
                        </a:rPr>
                        <a:t>0</a:t>
                      </a:r>
                      <a:endParaRPr lang="en-US" sz="2400" kern="100" dirty="0">
                        <a:effectLst/>
                        <a:latin typeface="Times New Roman"/>
                        <a:ea typeface="宋体"/>
                      </a:endParaRPr>
                    </a:p>
                  </a:txBody>
                  <a:tcPr marL="68580" marR="68580" marT="0" marB="0" anchor="ctr">
                    <a:solidFill>
                      <a:schemeClr val="accent4">
                        <a:lumMod val="40000"/>
                        <a:lumOff val="60000"/>
                      </a:schemeClr>
                    </a:solidFill>
                  </a:tcPr>
                </a:tc>
              </a:tr>
              <a:tr h="791538">
                <a:tc>
                  <a:txBody>
                    <a:bodyPr/>
                    <a:lstStyle/>
                    <a:p>
                      <a:pPr algn="ctr">
                        <a:lnSpc>
                          <a:spcPts val="1200"/>
                        </a:lnSpc>
                        <a:spcBef>
                          <a:spcPts val="200"/>
                        </a:spcBef>
                        <a:spcAft>
                          <a:spcPts val="200"/>
                        </a:spcAft>
                      </a:pPr>
                      <a:r>
                        <a:rPr lang="en-US" sz="2400" kern="100">
                          <a:effectLst/>
                        </a:rPr>
                        <a:t>0</a:t>
                      </a:r>
                      <a:r>
                        <a:rPr lang="zh-CN" sz="2400" kern="100">
                          <a:effectLst/>
                        </a:rPr>
                        <a:t>∧</a:t>
                      </a:r>
                      <a:r>
                        <a:rPr lang="en-US" sz="2400" kern="100">
                          <a:effectLst/>
                        </a:rPr>
                        <a:t>1=0</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a:effectLst/>
                        </a:rPr>
                        <a:t>0</a:t>
                      </a:r>
                      <a:r>
                        <a:rPr lang="zh-CN" sz="2400" kern="100">
                          <a:effectLst/>
                        </a:rPr>
                        <a:t>∨</a:t>
                      </a:r>
                      <a:r>
                        <a:rPr lang="en-US" sz="2400" kern="100">
                          <a:effectLst/>
                        </a:rPr>
                        <a:t>1=1</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zh-CN" sz="2400" kern="100" dirty="0">
                          <a:effectLst/>
                        </a:rPr>
                        <a:t>0 </a:t>
                      </a:r>
                      <a:r>
                        <a:rPr lang="zh-CN" altLang="en-US" sz="2400" kern="100" dirty="0" smtClean="0">
                          <a:effectLst/>
                        </a:rPr>
                        <a:t>　</a:t>
                      </a:r>
                      <a:r>
                        <a:rPr lang="zh-CN" sz="2400" kern="100" dirty="0" smtClean="0">
                          <a:effectLst/>
                        </a:rPr>
                        <a:t>1</a:t>
                      </a:r>
                      <a:r>
                        <a:rPr lang="zh-CN" sz="2400" kern="100" dirty="0">
                          <a:effectLst/>
                        </a:rPr>
                        <a:t>=1</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a:effectLst/>
                        </a:rPr>
                        <a:t> </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r>
              <a:tr h="791538">
                <a:tc>
                  <a:txBody>
                    <a:bodyPr/>
                    <a:lstStyle/>
                    <a:p>
                      <a:pPr algn="ctr">
                        <a:lnSpc>
                          <a:spcPts val="1200"/>
                        </a:lnSpc>
                        <a:spcBef>
                          <a:spcPts val="200"/>
                        </a:spcBef>
                        <a:spcAft>
                          <a:spcPts val="200"/>
                        </a:spcAft>
                      </a:pPr>
                      <a:r>
                        <a:rPr lang="zh-CN" sz="2400" kern="100">
                          <a:effectLst/>
                        </a:rPr>
                        <a:t>1∧1=1</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zh-CN" sz="2400" kern="100">
                          <a:effectLst/>
                        </a:rPr>
                        <a:t>1∨1=1</a:t>
                      </a:r>
                      <a:endParaRPr lang="zh-CN" sz="2400" kern="90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zh-CN" sz="2400" kern="100" dirty="0" smtClean="0">
                          <a:effectLst/>
                        </a:rPr>
                        <a:t>1</a:t>
                      </a:r>
                      <a:r>
                        <a:rPr lang="zh-CN" altLang="en-US" sz="2400" kern="100" dirty="0" smtClean="0">
                          <a:effectLst/>
                        </a:rPr>
                        <a:t>　</a:t>
                      </a:r>
                      <a:r>
                        <a:rPr lang="zh-CN" sz="2400" kern="100" dirty="0" smtClean="0">
                          <a:effectLst/>
                        </a:rPr>
                        <a:t> </a:t>
                      </a:r>
                      <a:r>
                        <a:rPr lang="zh-CN" sz="2400" kern="100" dirty="0">
                          <a:effectLst/>
                        </a:rPr>
                        <a:t>1=0</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c>
                  <a:txBody>
                    <a:bodyPr/>
                    <a:lstStyle/>
                    <a:p>
                      <a:pPr algn="ctr">
                        <a:lnSpc>
                          <a:spcPts val="1200"/>
                        </a:lnSpc>
                        <a:spcBef>
                          <a:spcPts val="200"/>
                        </a:spcBef>
                        <a:spcAft>
                          <a:spcPts val="200"/>
                        </a:spcAft>
                      </a:pPr>
                      <a:r>
                        <a:rPr lang="en-US" sz="2400" kern="100" dirty="0">
                          <a:effectLst/>
                        </a:rPr>
                        <a:t> </a:t>
                      </a:r>
                      <a:endParaRPr lang="zh-CN" sz="2400" kern="900" dirty="0">
                        <a:effectLst/>
                        <a:latin typeface="Times New Roman"/>
                        <a:ea typeface="宋体"/>
                      </a:endParaRPr>
                    </a:p>
                  </a:txBody>
                  <a:tcPr marL="68580" marR="68580" marT="0" marB="0" anchor="ctr">
                    <a:solidFill>
                      <a:schemeClr val="accent4">
                        <a:lumMod val="40000"/>
                        <a:lumOff val="60000"/>
                      </a:schemeClr>
                    </a:solidFill>
                  </a:tcPr>
                </a:tc>
              </a:tr>
            </a:tbl>
          </a:graphicData>
        </a:graphic>
      </p:graphicFrame>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3" name="组合 22"/>
          <p:cNvGrpSpPr/>
          <p:nvPr/>
        </p:nvGrpSpPr>
        <p:grpSpPr>
          <a:xfrm>
            <a:off x="5220072" y="2924944"/>
            <a:ext cx="2448272" cy="2808312"/>
            <a:chOff x="5220072" y="2924944"/>
            <a:chExt cx="2448272" cy="2808312"/>
          </a:xfrm>
        </p:grpSpPr>
        <p:graphicFrame>
          <p:nvGraphicFramePr>
            <p:cNvPr id="11" name="对象 10"/>
            <p:cNvGraphicFramePr>
              <a:graphicFrameLocks noChangeAspect="1"/>
            </p:cNvGraphicFramePr>
            <p:nvPr>
              <p:extLst>
                <p:ext uri="{D42A27DB-BD31-4B8C-83A1-F6EECF244321}">
                  <p14:modId xmlns:p14="http://schemas.microsoft.com/office/powerpoint/2010/main" val="2205428479"/>
                </p:ext>
              </p:extLst>
            </p:nvPr>
          </p:nvGraphicFramePr>
          <p:xfrm>
            <a:off x="5229718" y="2967924"/>
            <a:ext cx="566418" cy="399391"/>
          </p:xfrm>
          <a:graphic>
            <a:graphicData uri="http://schemas.openxmlformats.org/presentationml/2006/ole">
              <mc:AlternateContent xmlns:mc="http://schemas.openxmlformats.org/markup-compatibility/2006">
                <mc:Choice xmlns:v="urn:schemas-microsoft-com:vml" Requires="v">
                  <p:oleObj spid="_x0000_s7903" r:id="rId4" imgW="126835" imgH="139518" progId="Equation.DSMT4">
                    <p:embed/>
                  </p:oleObj>
                </mc:Choice>
                <mc:Fallback>
                  <p:oleObj r:id="rId4" imgW="126835" imgH="139518"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9718" y="2967924"/>
                          <a:ext cx="566418" cy="399391"/>
                        </a:xfrm>
                        <a:prstGeom prst="rect">
                          <a:avLst/>
                        </a:prstGeom>
                        <a:noFill/>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792905010"/>
                </p:ext>
              </p:extLst>
            </p:nvPr>
          </p:nvGraphicFramePr>
          <p:xfrm>
            <a:off x="5220072" y="3750617"/>
            <a:ext cx="566738" cy="398463"/>
          </p:xfrm>
          <a:graphic>
            <a:graphicData uri="http://schemas.openxmlformats.org/presentationml/2006/ole">
              <mc:AlternateContent xmlns:mc="http://schemas.openxmlformats.org/markup-compatibility/2006">
                <mc:Choice xmlns:v="urn:schemas-microsoft-com:vml" Requires="v">
                  <p:oleObj spid="_x0000_s7904" r:id="rId6" imgW="126835" imgH="139518" progId="Equation.DSMT4">
                    <p:embed/>
                  </p:oleObj>
                </mc:Choice>
                <mc:Fallback>
                  <p:oleObj r:id="rId6" imgW="126835" imgH="139518" progId="Equation.DSMT4">
                    <p:embed/>
                    <p:pic>
                      <p:nvPicPr>
                        <p:cNvPr id="0" name="对象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3750617"/>
                          <a:ext cx="56673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964581258"/>
                </p:ext>
              </p:extLst>
            </p:nvPr>
          </p:nvGraphicFramePr>
          <p:xfrm>
            <a:off x="5220072" y="4542706"/>
            <a:ext cx="566738" cy="398462"/>
          </p:xfrm>
          <a:graphic>
            <a:graphicData uri="http://schemas.openxmlformats.org/presentationml/2006/ole">
              <mc:AlternateContent xmlns:mc="http://schemas.openxmlformats.org/markup-compatibility/2006">
                <mc:Choice xmlns:v="urn:schemas-microsoft-com:vml" Requires="v">
                  <p:oleObj spid="_x0000_s7905" r:id="rId7" imgW="126835" imgH="139518" progId="Equation.DSMT4">
                    <p:embed/>
                  </p:oleObj>
                </mc:Choice>
                <mc:Fallback>
                  <p:oleObj r:id="rId7" imgW="126835" imgH="139518" progId="Equation.DSMT4">
                    <p:embed/>
                    <p:pic>
                      <p:nvPicPr>
                        <p:cNvPr id="0" name="对象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4542706"/>
                          <a:ext cx="5667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565466858"/>
                </p:ext>
              </p:extLst>
            </p:nvPr>
          </p:nvGraphicFramePr>
          <p:xfrm>
            <a:off x="5220072" y="5334793"/>
            <a:ext cx="566738" cy="398463"/>
          </p:xfrm>
          <a:graphic>
            <a:graphicData uri="http://schemas.openxmlformats.org/presentationml/2006/ole">
              <mc:AlternateContent xmlns:mc="http://schemas.openxmlformats.org/markup-compatibility/2006">
                <mc:Choice xmlns:v="urn:schemas-microsoft-com:vml" Requires="v">
                  <p:oleObj spid="_x0000_s7906" r:id="rId8" imgW="126835" imgH="139518" progId="Equation.DSMT4">
                    <p:embed/>
                  </p:oleObj>
                </mc:Choice>
                <mc:Fallback>
                  <p:oleObj r:id="rId8" imgW="126835" imgH="139518" progId="Equation.DSMT4">
                    <p:embed/>
                    <p:pic>
                      <p:nvPicPr>
                        <p:cNvPr id="0" name="对象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5334793"/>
                          <a:ext cx="56673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1614636487"/>
                </p:ext>
              </p:extLst>
            </p:nvPr>
          </p:nvGraphicFramePr>
          <p:xfrm>
            <a:off x="7340620" y="2924944"/>
            <a:ext cx="327724" cy="457448"/>
          </p:xfrm>
          <a:graphic>
            <a:graphicData uri="http://schemas.openxmlformats.org/presentationml/2006/ole">
              <mc:AlternateContent xmlns:mc="http://schemas.openxmlformats.org/markup-compatibility/2006">
                <mc:Choice xmlns:v="urn:schemas-microsoft-com:vml" Requires="v">
                  <p:oleObj spid="_x0000_s7907" r:id="rId9" imgW="126725" imgH="177415" progId="Equation.DSMT4">
                    <p:embed/>
                  </p:oleObj>
                </mc:Choice>
                <mc:Fallback>
                  <p:oleObj r:id="rId9" imgW="126725" imgH="177415" progId="Equation.DSMT4">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40620" y="2924944"/>
                          <a:ext cx="327724" cy="457448"/>
                        </a:xfrm>
                        <a:prstGeom prst="rect">
                          <a:avLst/>
                        </a:prstGeom>
                        <a:noFill/>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83720620"/>
                </p:ext>
              </p:extLst>
            </p:nvPr>
          </p:nvGraphicFramePr>
          <p:xfrm>
            <a:off x="7345323" y="3701406"/>
            <a:ext cx="323021" cy="421722"/>
          </p:xfrm>
          <a:graphic>
            <a:graphicData uri="http://schemas.openxmlformats.org/presentationml/2006/ole">
              <mc:AlternateContent xmlns:mc="http://schemas.openxmlformats.org/markup-compatibility/2006">
                <mc:Choice xmlns:v="urn:schemas-microsoft-com:vml" Requires="v">
                  <p:oleObj spid="_x0000_s7908" r:id="rId11" imgW="126780" imgH="164814" progId="Equation.DSMT4">
                    <p:embed/>
                  </p:oleObj>
                </mc:Choice>
                <mc:Fallback>
                  <p:oleObj r:id="rId11" imgW="126780" imgH="164814" progId="Equation.DSMT4">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45323" y="3701406"/>
                          <a:ext cx="323021" cy="421722"/>
                        </a:xfrm>
                        <a:prstGeom prst="rect">
                          <a:avLst/>
                        </a:prstGeom>
                        <a:noFill/>
                      </p:spPr>
                    </p:pic>
                  </p:oleObj>
                </mc:Fallback>
              </mc:AlternateContent>
            </a:graphicData>
          </a:graphic>
        </p:graphicFrame>
      </p:grpSp>
    </p:spTree>
    <p:extLst>
      <p:ext uri="{BB962C8B-B14F-4D97-AF65-F5344CB8AC3E}">
        <p14:creationId xmlns:p14="http://schemas.microsoft.com/office/powerpoint/2010/main" val="25903529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1.2.3  </a:t>
            </a:r>
            <a:r>
              <a:rPr lang="zh-CN" altLang="zh-CN" sz="3600" dirty="0"/>
              <a:t>二进制数的运算规则</a:t>
            </a:r>
          </a:p>
        </p:txBody>
      </p:sp>
      <p:sp>
        <p:nvSpPr>
          <p:cNvPr id="6" name="TextBox 5"/>
          <p:cNvSpPr txBox="1"/>
          <p:nvPr/>
        </p:nvSpPr>
        <p:spPr>
          <a:xfrm>
            <a:off x="963148" y="1177588"/>
            <a:ext cx="7785316" cy="523220"/>
          </a:xfrm>
          <a:prstGeom prst="rect">
            <a:avLst/>
          </a:prstGeom>
          <a:noFill/>
        </p:spPr>
        <p:txBody>
          <a:bodyPr wrap="square" rtlCol="0">
            <a:spAutoFit/>
          </a:bodyPr>
          <a:lstStyle>
            <a:defPPr>
              <a:defRPr lang="zh-CN"/>
            </a:defPPr>
            <a:lvl1pPr>
              <a:defRPr sz="2800"/>
            </a:lvl1pPr>
          </a:lstStyle>
          <a:p>
            <a:r>
              <a:rPr lang="en-US" altLang="zh-CN" dirty="0" smtClean="0"/>
              <a:t>2</a:t>
            </a:r>
            <a:r>
              <a:rPr lang="zh-CN" altLang="zh-CN" dirty="0" smtClean="0"/>
              <a:t>．</a:t>
            </a:r>
            <a:r>
              <a:rPr lang="zh-CN" altLang="en-US" dirty="0" smtClean="0"/>
              <a:t>逻辑</a:t>
            </a:r>
            <a:r>
              <a:rPr lang="zh-CN" altLang="zh-CN" dirty="0" smtClean="0"/>
              <a:t>运算</a:t>
            </a:r>
            <a:r>
              <a:rPr lang="zh-CN" altLang="zh-CN" dirty="0"/>
              <a:t>规则</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TextBox 16"/>
          <p:cNvSpPr txBox="1"/>
          <p:nvPr/>
        </p:nvSpPr>
        <p:spPr>
          <a:xfrm>
            <a:off x="107504" y="2060848"/>
            <a:ext cx="9036496" cy="461665"/>
          </a:xfrm>
          <a:prstGeom prst="rect">
            <a:avLst/>
          </a:prstGeom>
          <a:noFill/>
          <a:ln w="12700">
            <a:noFill/>
          </a:ln>
        </p:spPr>
        <p:txBody>
          <a:bodyPr wrap="square" rtlCol="0">
            <a:spAutoFit/>
          </a:bodyPr>
          <a:lstStyle/>
          <a:p>
            <a:r>
              <a:rPr lang="zh-CN" altLang="zh-CN" sz="2400" dirty="0"/>
              <a:t>【例</a:t>
            </a:r>
            <a:r>
              <a:rPr lang="en-US" altLang="zh-CN" sz="2400" dirty="0"/>
              <a:t>1.13</a:t>
            </a:r>
            <a:r>
              <a:rPr lang="zh-CN" altLang="zh-CN" sz="2400" dirty="0"/>
              <a:t>】</a:t>
            </a:r>
            <a:r>
              <a:rPr lang="en-US" altLang="zh-CN" sz="2400" dirty="0"/>
              <a:t>  </a:t>
            </a:r>
            <a:r>
              <a:rPr lang="zh-CN" altLang="zh-CN" sz="2400" dirty="0"/>
              <a:t>计算二进制数</a:t>
            </a:r>
            <a:r>
              <a:rPr lang="en-US" altLang="zh-CN" sz="2400" dirty="0"/>
              <a:t>0011B</a:t>
            </a:r>
            <a:r>
              <a:rPr lang="zh-CN" altLang="zh-CN" sz="2400" dirty="0"/>
              <a:t>和</a:t>
            </a:r>
            <a:r>
              <a:rPr lang="en-US" altLang="zh-CN" sz="2400" dirty="0"/>
              <a:t>1110B</a:t>
            </a:r>
            <a:r>
              <a:rPr lang="zh-CN" altLang="zh-CN" sz="2400" dirty="0"/>
              <a:t>相与、相或、异或的结果。</a:t>
            </a:r>
          </a:p>
        </p:txBody>
      </p:sp>
      <p:pic>
        <p:nvPicPr>
          <p:cNvPr id="11265" name="Picture 1" descr="C:\Users\Administrator\AppData\Roaming\Tencent\Users\44194298\QQ\WinTemp\RichOle\B~M~`QA1~PX_GB8@U7628@3.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56745" y="2995448"/>
            <a:ext cx="1749972" cy="136965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 descr="C:\Users\Administrator\AppData\Roaming\Tencent\Users\44194298\QQ\WinTemp\RichOle\B~M~`QA1~PX_GB8@U7628@3.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531475" y="2995448"/>
            <a:ext cx="1749973" cy="121394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 descr="C:\Users\Administrator\AppData\Roaming\Tencent\Users\44194298\QQ\WinTemp\RichOle\B~M~`QA1~PX_GB8@U7628@3.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6321972" y="2995448"/>
            <a:ext cx="1560788" cy="1213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421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265"/>
                                        </p:tgtEl>
                                        <p:attrNameLst>
                                          <p:attrName>style.visibility</p:attrName>
                                        </p:attrNameLst>
                                      </p:cBhvr>
                                      <p:to>
                                        <p:strVal val="visible"/>
                                      </p:to>
                                    </p:set>
                                    <p:animEffect transition="in" filter="wipe(up)">
                                      <p:cBhvr>
                                        <p:cTn id="12" dur="500"/>
                                        <p:tgtEl>
                                          <p:spTgt spid="112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1.2.4  </a:t>
            </a:r>
            <a:r>
              <a:rPr lang="zh-CN" altLang="zh-CN" sz="3600" dirty="0"/>
              <a:t>数据的表示单位</a:t>
            </a:r>
          </a:p>
        </p:txBody>
      </p:sp>
      <p:sp>
        <p:nvSpPr>
          <p:cNvPr id="6" name="TextBox 5"/>
          <p:cNvSpPr txBox="1"/>
          <p:nvPr/>
        </p:nvSpPr>
        <p:spPr>
          <a:xfrm>
            <a:off x="963148" y="1124744"/>
            <a:ext cx="7785316" cy="1486561"/>
          </a:xfrm>
          <a:prstGeom prst="rect">
            <a:avLst/>
          </a:prstGeom>
          <a:noFill/>
          <a:ln>
            <a:solidFill>
              <a:schemeClr val="tx2">
                <a:lumMod val="60000"/>
                <a:lumOff val="40000"/>
              </a:schemeClr>
            </a:solidFill>
          </a:ln>
        </p:spPr>
        <p:txBody>
          <a:bodyPr wrap="square" rtlCol="0">
            <a:spAutoFit/>
          </a:bodyPr>
          <a:lstStyle>
            <a:defPPr>
              <a:defRPr lang="zh-CN"/>
            </a:defPPr>
            <a:lvl1pPr>
              <a:defRPr sz="2800"/>
            </a:lvl1pPr>
          </a:lstStyle>
          <a:p>
            <a:pPr>
              <a:spcAft>
                <a:spcPts val="600"/>
              </a:spcAft>
            </a:pPr>
            <a:r>
              <a:rPr lang="en-US" altLang="zh-CN" dirty="0"/>
              <a:t>1</a:t>
            </a:r>
            <a:r>
              <a:rPr lang="zh-CN" altLang="zh-CN" dirty="0"/>
              <a:t>．位（</a:t>
            </a:r>
            <a:r>
              <a:rPr lang="en-US" altLang="zh-CN" dirty="0" smtClean="0"/>
              <a:t>bit</a:t>
            </a:r>
            <a:r>
              <a:rPr lang="zh-CN" altLang="zh-CN" dirty="0" smtClean="0"/>
              <a:t>）</a:t>
            </a:r>
            <a:endParaRPr lang="en-US" altLang="zh-CN" dirty="0" smtClean="0"/>
          </a:p>
          <a:p>
            <a:pPr>
              <a:lnSpc>
                <a:spcPct val="120000"/>
              </a:lnSpc>
            </a:pPr>
            <a:r>
              <a:rPr lang="zh-CN" altLang="en-US" sz="2400" dirty="0"/>
              <a:t>　　</a:t>
            </a:r>
            <a:r>
              <a:rPr lang="zh-CN" altLang="zh-CN" sz="2400" dirty="0"/>
              <a:t>是计算机中数据存储的最小单位，指一个二进制位，可以是0或1</a:t>
            </a:r>
            <a:r>
              <a:rPr lang="zh-CN" altLang="zh-CN" sz="2400" dirty="0" smtClean="0"/>
              <a:t>。</a:t>
            </a:r>
            <a:endParaRPr lang="zh-CN" altLang="zh-CN" sz="24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Box 9"/>
          <p:cNvSpPr txBox="1"/>
          <p:nvPr/>
        </p:nvSpPr>
        <p:spPr>
          <a:xfrm>
            <a:off x="971600" y="2780928"/>
            <a:ext cx="4320480" cy="2080570"/>
          </a:xfrm>
          <a:prstGeom prst="rect">
            <a:avLst/>
          </a:prstGeom>
          <a:noFill/>
          <a:ln>
            <a:solidFill>
              <a:schemeClr val="tx2">
                <a:lumMod val="60000"/>
                <a:lumOff val="40000"/>
              </a:schemeClr>
            </a:solidFill>
          </a:ln>
        </p:spPr>
        <p:txBody>
          <a:bodyPr wrap="square" rtlCol="0">
            <a:spAutoFit/>
          </a:bodyPr>
          <a:lstStyle>
            <a:defPPr>
              <a:defRPr lang="zh-CN"/>
            </a:defPPr>
            <a:lvl1pPr>
              <a:defRPr sz="2800"/>
            </a:lvl1pPr>
          </a:lstStyle>
          <a:p>
            <a:pPr>
              <a:spcAft>
                <a:spcPts val="600"/>
              </a:spcAft>
            </a:pPr>
            <a:r>
              <a:rPr lang="en-US" altLang="zh-CN" dirty="0"/>
              <a:t>2</a:t>
            </a:r>
            <a:r>
              <a:rPr lang="zh-CN" altLang="zh-CN" dirty="0"/>
              <a:t>．字节（</a:t>
            </a:r>
            <a:r>
              <a:rPr lang="en-US" altLang="zh-CN" dirty="0"/>
              <a:t>Byte</a:t>
            </a:r>
            <a:r>
              <a:rPr lang="zh-CN" altLang="zh-CN" dirty="0" smtClean="0"/>
              <a:t>）</a:t>
            </a:r>
            <a:endParaRPr lang="en-US" altLang="zh-CN" dirty="0" smtClean="0"/>
          </a:p>
          <a:p>
            <a:pPr>
              <a:lnSpc>
                <a:spcPct val="120000"/>
              </a:lnSpc>
            </a:pPr>
            <a:r>
              <a:rPr lang="zh-CN" altLang="en-US" dirty="0"/>
              <a:t>　　</a:t>
            </a:r>
            <a:r>
              <a:rPr lang="zh-CN" altLang="zh-CN" sz="2400" dirty="0"/>
              <a:t>“字节”，是计算机中数据存储的基本单位，一个字节等于8个二进制位</a:t>
            </a:r>
            <a:r>
              <a:rPr lang="zh-CN" altLang="en-US" sz="2400" dirty="0" smtClean="0"/>
              <a:t>。</a:t>
            </a:r>
            <a:endParaRPr lang="zh-CN" altLang="zh-CN" dirty="0"/>
          </a:p>
        </p:txBody>
      </p:sp>
      <p:sp>
        <p:nvSpPr>
          <p:cNvPr id="2" name="矩形 1"/>
          <p:cNvSpPr/>
          <p:nvPr/>
        </p:nvSpPr>
        <p:spPr>
          <a:xfrm>
            <a:off x="5436096" y="2817569"/>
            <a:ext cx="3312368" cy="2012859"/>
          </a:xfrm>
          <a:prstGeom prst="rect">
            <a:avLst/>
          </a:prstGeom>
          <a:ln>
            <a:solidFill>
              <a:schemeClr val="tx2">
                <a:lumMod val="60000"/>
                <a:lumOff val="40000"/>
              </a:schemeClr>
            </a:solidFill>
          </a:ln>
        </p:spPr>
        <p:txBody>
          <a:bodyPr wrap="square">
            <a:spAutoFit/>
          </a:bodyPr>
          <a:lstStyle/>
          <a:p>
            <a:pPr>
              <a:lnSpc>
                <a:spcPct val="130000"/>
              </a:lnSpc>
            </a:pPr>
            <a:r>
              <a:rPr lang="en-US" altLang="zh-CN" sz="2400" dirty="0"/>
              <a:t>1KB = 1024B = 2</a:t>
            </a:r>
            <a:r>
              <a:rPr lang="en-US" altLang="zh-CN" sz="2400" baseline="30000" dirty="0"/>
              <a:t>10</a:t>
            </a:r>
            <a:r>
              <a:rPr lang="en-US" altLang="zh-CN" sz="2400" dirty="0"/>
              <a:t>B</a:t>
            </a:r>
            <a:endParaRPr lang="zh-CN" altLang="zh-CN" sz="2400" dirty="0"/>
          </a:p>
          <a:p>
            <a:pPr>
              <a:lnSpc>
                <a:spcPct val="130000"/>
              </a:lnSpc>
            </a:pPr>
            <a:r>
              <a:rPr lang="en-US" altLang="zh-CN" sz="2400" dirty="0"/>
              <a:t>1MB = 1024KB = 2</a:t>
            </a:r>
            <a:r>
              <a:rPr lang="en-US" altLang="zh-CN" sz="2400" baseline="30000" dirty="0"/>
              <a:t>20</a:t>
            </a:r>
            <a:r>
              <a:rPr lang="en-US" altLang="zh-CN" sz="2400" dirty="0"/>
              <a:t>B</a:t>
            </a:r>
            <a:endParaRPr lang="zh-CN" altLang="zh-CN" sz="2400" dirty="0"/>
          </a:p>
          <a:p>
            <a:pPr>
              <a:lnSpc>
                <a:spcPct val="130000"/>
              </a:lnSpc>
            </a:pPr>
            <a:r>
              <a:rPr lang="en-US" altLang="zh-CN" sz="2400" dirty="0"/>
              <a:t>1GB = 1024MB = 2</a:t>
            </a:r>
            <a:r>
              <a:rPr lang="en-US" altLang="zh-CN" sz="2400" baseline="30000" dirty="0"/>
              <a:t>30</a:t>
            </a:r>
            <a:r>
              <a:rPr lang="en-US" altLang="zh-CN" sz="2400" dirty="0"/>
              <a:t>B</a:t>
            </a:r>
            <a:endParaRPr lang="zh-CN" altLang="zh-CN" sz="2400" dirty="0"/>
          </a:p>
          <a:p>
            <a:pPr>
              <a:lnSpc>
                <a:spcPct val="130000"/>
              </a:lnSpc>
            </a:pPr>
            <a:r>
              <a:rPr lang="en-US" altLang="zh-CN" sz="2400" dirty="0"/>
              <a:t>1TB = 1024GB = 2</a:t>
            </a:r>
            <a:r>
              <a:rPr lang="en-US" altLang="zh-CN" sz="2400" baseline="30000" dirty="0"/>
              <a:t>40</a:t>
            </a:r>
            <a:r>
              <a:rPr lang="en-US" altLang="zh-CN" sz="2400" dirty="0"/>
              <a:t>B</a:t>
            </a:r>
            <a:endParaRPr lang="zh-CN" altLang="zh-CN" sz="2400" dirty="0"/>
          </a:p>
        </p:txBody>
      </p:sp>
      <p:sp>
        <p:nvSpPr>
          <p:cNvPr id="14" name="TextBox 13"/>
          <p:cNvSpPr txBox="1"/>
          <p:nvPr/>
        </p:nvSpPr>
        <p:spPr>
          <a:xfrm>
            <a:off x="971600" y="5013176"/>
            <a:ext cx="7776864" cy="1560427"/>
          </a:xfrm>
          <a:prstGeom prst="rect">
            <a:avLst/>
          </a:prstGeom>
          <a:noFill/>
          <a:ln>
            <a:solidFill>
              <a:schemeClr val="tx2">
                <a:lumMod val="60000"/>
                <a:lumOff val="40000"/>
              </a:schemeClr>
            </a:solidFill>
          </a:ln>
        </p:spPr>
        <p:txBody>
          <a:bodyPr wrap="square" rtlCol="0">
            <a:spAutoFit/>
          </a:bodyPr>
          <a:lstStyle>
            <a:defPPr>
              <a:defRPr lang="zh-CN"/>
            </a:defPPr>
            <a:lvl1pPr>
              <a:defRPr sz="2800"/>
            </a:lvl1pPr>
          </a:lstStyle>
          <a:p>
            <a:pPr>
              <a:spcAft>
                <a:spcPts val="600"/>
              </a:spcAft>
            </a:pPr>
            <a:r>
              <a:rPr lang="en-US" altLang="zh-CN" dirty="0"/>
              <a:t>3</a:t>
            </a:r>
            <a:r>
              <a:rPr lang="zh-CN" altLang="zh-CN" dirty="0"/>
              <a:t>．字（</a:t>
            </a:r>
            <a:r>
              <a:rPr lang="en-US" altLang="zh-CN" dirty="0"/>
              <a:t>word</a:t>
            </a:r>
            <a:r>
              <a:rPr lang="zh-CN" altLang="zh-CN" dirty="0" smtClean="0"/>
              <a:t>）</a:t>
            </a:r>
            <a:endParaRPr lang="en-US" altLang="zh-CN" dirty="0" smtClean="0"/>
          </a:p>
          <a:p>
            <a:pPr>
              <a:lnSpc>
                <a:spcPct val="120000"/>
              </a:lnSpc>
            </a:pPr>
            <a:r>
              <a:rPr lang="zh-CN" altLang="en-US" dirty="0"/>
              <a:t>　　</a:t>
            </a:r>
            <a:r>
              <a:rPr lang="zh-CN" altLang="zh-CN" sz="2400" dirty="0"/>
              <a:t>计算机内部信息交换和处理的基本单位。一个字通常由一个或多个字节组成。</a:t>
            </a:r>
          </a:p>
        </p:txBody>
      </p:sp>
    </p:spTree>
    <p:extLst>
      <p:ext uri="{BB962C8B-B14F-4D97-AF65-F5344CB8AC3E}">
        <p14:creationId xmlns:p14="http://schemas.microsoft.com/office/powerpoint/2010/main" val="1141300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 grpId="0"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1.2.5  </a:t>
            </a:r>
            <a:r>
              <a:rPr lang="zh-CN" altLang="zh-CN" sz="3600" dirty="0" smtClean="0"/>
              <a:t>数据</a:t>
            </a:r>
            <a:r>
              <a:rPr lang="zh-CN" altLang="en-US" sz="3600" dirty="0" smtClean="0"/>
              <a:t>信息的表示</a:t>
            </a:r>
            <a:endParaRPr lang="zh-CN" altLang="zh-CN" sz="3600" dirty="0"/>
          </a:p>
        </p:txBody>
      </p:sp>
      <p:sp>
        <p:nvSpPr>
          <p:cNvPr id="6" name="TextBox 5"/>
          <p:cNvSpPr txBox="1"/>
          <p:nvPr/>
        </p:nvSpPr>
        <p:spPr>
          <a:xfrm>
            <a:off x="963148" y="1124744"/>
            <a:ext cx="7785316" cy="969496"/>
          </a:xfrm>
          <a:prstGeom prst="rect">
            <a:avLst/>
          </a:prstGeom>
          <a:noFill/>
          <a:ln>
            <a:noFill/>
          </a:ln>
        </p:spPr>
        <p:txBody>
          <a:bodyPr wrap="square" rtlCol="0">
            <a:spAutoFit/>
          </a:bodyPr>
          <a:lstStyle>
            <a:defPPr>
              <a:defRPr lang="zh-CN"/>
            </a:defPPr>
            <a:lvl1pPr>
              <a:defRPr sz="2800"/>
            </a:lvl1pPr>
          </a:lstStyle>
          <a:p>
            <a:pPr>
              <a:spcAft>
                <a:spcPts val="600"/>
              </a:spcAft>
            </a:pPr>
            <a:r>
              <a:rPr lang="en-US" altLang="zh-CN" dirty="0"/>
              <a:t>1</a:t>
            </a:r>
            <a:r>
              <a:rPr lang="zh-CN" altLang="zh-CN" dirty="0" smtClean="0"/>
              <a:t>．</a:t>
            </a:r>
            <a:r>
              <a:rPr lang="zh-CN" altLang="en-US" dirty="0" smtClean="0"/>
              <a:t>无符号二进制数</a:t>
            </a:r>
            <a:endParaRPr lang="en-US" altLang="zh-CN" dirty="0" smtClean="0"/>
          </a:p>
          <a:p>
            <a:pPr>
              <a:spcAft>
                <a:spcPts val="600"/>
              </a:spcAft>
            </a:pPr>
            <a:r>
              <a:rPr lang="zh-CN" altLang="en-US" sz="2400" dirty="0"/>
              <a:t>　　</a:t>
            </a:r>
            <a:r>
              <a:rPr lang="zh-CN" altLang="zh-CN" sz="2400" dirty="0" smtClean="0"/>
              <a:t>没有</a:t>
            </a:r>
            <a:r>
              <a:rPr lang="zh-CN" altLang="zh-CN" sz="2400" dirty="0"/>
              <a:t>符号位的</a:t>
            </a:r>
            <a:r>
              <a:rPr lang="zh-CN" altLang="zh-CN" sz="2400" dirty="0" smtClean="0"/>
              <a:t>二进制编码</a:t>
            </a:r>
            <a:r>
              <a:rPr lang="zh-CN" altLang="en-US" sz="2400" dirty="0" smtClean="0"/>
              <a:t>。</a:t>
            </a:r>
            <a:endParaRPr lang="zh-CN" altLang="zh-CN" sz="24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13"/>
          <p:cNvSpPr txBox="1"/>
          <p:nvPr/>
        </p:nvSpPr>
        <p:spPr>
          <a:xfrm>
            <a:off x="971600" y="4509120"/>
            <a:ext cx="7776864" cy="2080570"/>
          </a:xfrm>
          <a:prstGeom prst="rect">
            <a:avLst/>
          </a:prstGeom>
          <a:noFill/>
          <a:ln>
            <a:noFill/>
          </a:ln>
        </p:spPr>
        <p:txBody>
          <a:bodyPr wrap="square" rtlCol="0">
            <a:spAutoFit/>
          </a:bodyPr>
          <a:lstStyle>
            <a:defPPr>
              <a:defRPr lang="zh-CN"/>
            </a:defPPr>
            <a:lvl1pPr>
              <a:defRPr sz="2800"/>
            </a:lvl1pPr>
          </a:lstStyle>
          <a:p>
            <a:pPr>
              <a:spcAft>
                <a:spcPts val="600"/>
              </a:spcAft>
            </a:pPr>
            <a:r>
              <a:rPr lang="en-US" altLang="zh-CN" dirty="0" smtClean="0"/>
              <a:t>2</a:t>
            </a:r>
            <a:r>
              <a:rPr lang="zh-CN" altLang="zh-CN" dirty="0" smtClean="0"/>
              <a:t>．</a:t>
            </a:r>
            <a:r>
              <a:rPr lang="zh-CN" altLang="en-US" dirty="0" smtClean="0"/>
              <a:t>有符号二进制数</a:t>
            </a:r>
            <a:endParaRPr lang="en-US" altLang="zh-CN" dirty="0" smtClean="0"/>
          </a:p>
          <a:p>
            <a:pPr>
              <a:lnSpc>
                <a:spcPct val="120000"/>
              </a:lnSpc>
              <a:spcAft>
                <a:spcPts val="600"/>
              </a:spcAft>
            </a:pPr>
            <a:r>
              <a:rPr lang="zh-CN" altLang="en-US" dirty="0"/>
              <a:t>　　</a:t>
            </a:r>
            <a:r>
              <a:rPr lang="zh-CN" altLang="zh-CN" sz="2400" dirty="0" smtClean="0"/>
              <a:t>把</a:t>
            </a:r>
            <a:r>
              <a:rPr lang="zh-CN" altLang="zh-CN" sz="2400" dirty="0"/>
              <a:t>二进制编码的最高位作为符号位</a:t>
            </a:r>
            <a:r>
              <a:rPr lang="zh-CN" altLang="zh-CN" sz="2400" dirty="0" smtClean="0"/>
              <a:t>，0</a:t>
            </a:r>
            <a:r>
              <a:rPr lang="zh-CN" altLang="zh-CN" sz="2400" dirty="0"/>
              <a:t>表示</a:t>
            </a:r>
            <a:r>
              <a:rPr lang="zh-CN" altLang="zh-CN" sz="2400" dirty="0" smtClean="0"/>
              <a:t>“正</a:t>
            </a:r>
            <a:r>
              <a:rPr lang="zh-CN" altLang="en-US" sz="2400" dirty="0" smtClean="0"/>
              <a:t>数</a:t>
            </a:r>
            <a:r>
              <a:rPr lang="zh-CN" altLang="zh-CN" sz="2400" dirty="0" smtClean="0"/>
              <a:t>”</a:t>
            </a:r>
            <a:r>
              <a:rPr lang="zh-CN" altLang="zh-CN" sz="2400" dirty="0"/>
              <a:t>，用1表示</a:t>
            </a:r>
            <a:r>
              <a:rPr lang="zh-CN" altLang="zh-CN" sz="2400" dirty="0" smtClean="0"/>
              <a:t>“负</a:t>
            </a:r>
            <a:r>
              <a:rPr lang="zh-CN" altLang="en-US" sz="2400" dirty="0" smtClean="0"/>
              <a:t>数</a:t>
            </a:r>
            <a:r>
              <a:rPr lang="zh-CN" altLang="zh-CN" sz="2400" dirty="0" smtClean="0"/>
              <a:t>”</a:t>
            </a:r>
            <a:r>
              <a:rPr lang="zh-CN" altLang="en-US" sz="2400" dirty="0" smtClean="0"/>
              <a:t>，</a:t>
            </a:r>
            <a:r>
              <a:rPr lang="zh-CN" altLang="zh-CN" sz="2400" dirty="0"/>
              <a:t>其余各位为数值位，表示数</a:t>
            </a:r>
            <a:r>
              <a:rPr lang="zh-CN" altLang="zh-CN" sz="2400" dirty="0" smtClean="0"/>
              <a:t>的大小</a:t>
            </a:r>
            <a:r>
              <a:rPr lang="zh-CN" altLang="en-US" sz="2400" dirty="0" smtClean="0"/>
              <a:t>。</a:t>
            </a:r>
            <a:endParaRPr lang="en-US" altLang="zh-CN" sz="2400" dirty="0" smtClean="0"/>
          </a:p>
          <a:p>
            <a:pPr>
              <a:lnSpc>
                <a:spcPct val="120000"/>
              </a:lnSpc>
              <a:spcAft>
                <a:spcPts val="600"/>
              </a:spcAft>
            </a:pPr>
            <a:r>
              <a:rPr lang="zh-CN" altLang="en-US" sz="2400" dirty="0" smtClean="0"/>
              <a:t>常用编码：原码、反码、补码。</a:t>
            </a:r>
            <a:endParaRPr lang="zh-CN" altLang="zh-CN" sz="2400" dirty="0"/>
          </a:p>
        </p:txBody>
      </p:sp>
      <p:graphicFrame>
        <p:nvGraphicFramePr>
          <p:cNvPr id="3" name="表格 2"/>
          <p:cNvGraphicFramePr>
            <a:graphicFrameLocks noGrp="1"/>
          </p:cNvGraphicFramePr>
          <p:nvPr>
            <p:extLst>
              <p:ext uri="{D42A27DB-BD31-4B8C-83A1-F6EECF244321}">
                <p14:modId xmlns:p14="http://schemas.microsoft.com/office/powerpoint/2010/main" val="4180236174"/>
              </p:ext>
            </p:extLst>
          </p:nvPr>
        </p:nvGraphicFramePr>
        <p:xfrm>
          <a:off x="1583668" y="2276872"/>
          <a:ext cx="5976664" cy="1872208"/>
        </p:xfrm>
        <a:graphic>
          <a:graphicData uri="http://schemas.openxmlformats.org/drawingml/2006/table">
            <a:tbl>
              <a:tblPr>
                <a:tableStyleId>{5C22544A-7EE6-4342-B048-85BDC9FD1C3A}</a:tableStyleId>
              </a:tblPr>
              <a:tblGrid>
                <a:gridCol w="1957509"/>
                <a:gridCol w="4019155"/>
              </a:tblGrid>
              <a:tr h="456484">
                <a:tc>
                  <a:txBody>
                    <a:bodyPr/>
                    <a:lstStyle/>
                    <a:p>
                      <a:pPr algn="ctr">
                        <a:lnSpc>
                          <a:spcPts val="1200"/>
                        </a:lnSpc>
                        <a:spcBef>
                          <a:spcPts val="250"/>
                        </a:spcBef>
                        <a:spcAft>
                          <a:spcPts val="250"/>
                        </a:spcAft>
                      </a:pPr>
                      <a:r>
                        <a:rPr lang="zh-CN" sz="2000" kern="1050" dirty="0">
                          <a:effectLst/>
                        </a:rPr>
                        <a:t>字长</a:t>
                      </a:r>
                      <a:endParaRPr lang="zh-CN" sz="2000" kern="1050" dirty="0">
                        <a:effectLst/>
                        <a:latin typeface="Arial"/>
                        <a:ea typeface="黑体"/>
                        <a:cs typeface="Times New Roman"/>
                      </a:endParaRPr>
                    </a:p>
                  </a:txBody>
                  <a:tcPr marL="68580" marR="68580" marT="0" marB="0" anchor="ctr">
                    <a:solidFill>
                      <a:schemeClr val="accent2">
                        <a:lumMod val="20000"/>
                        <a:lumOff val="80000"/>
                      </a:schemeClr>
                    </a:solidFill>
                  </a:tcPr>
                </a:tc>
                <a:tc>
                  <a:txBody>
                    <a:bodyPr/>
                    <a:lstStyle/>
                    <a:p>
                      <a:pPr algn="ctr">
                        <a:lnSpc>
                          <a:spcPts val="1200"/>
                        </a:lnSpc>
                        <a:spcBef>
                          <a:spcPts val="250"/>
                        </a:spcBef>
                        <a:spcAft>
                          <a:spcPts val="250"/>
                        </a:spcAft>
                      </a:pPr>
                      <a:r>
                        <a:rPr lang="zh-CN" sz="2000" kern="1050" dirty="0">
                          <a:effectLst/>
                        </a:rPr>
                        <a:t>表示范围</a:t>
                      </a:r>
                      <a:endParaRPr lang="zh-CN" sz="2000" kern="1050" dirty="0">
                        <a:effectLst/>
                        <a:latin typeface="Arial"/>
                        <a:ea typeface="黑体"/>
                        <a:cs typeface="Times New Roman"/>
                      </a:endParaRPr>
                    </a:p>
                  </a:txBody>
                  <a:tcPr marL="68580" marR="68580" marT="0" marB="0" anchor="ctr">
                    <a:solidFill>
                      <a:schemeClr val="accent2">
                        <a:lumMod val="20000"/>
                        <a:lumOff val="80000"/>
                      </a:schemeClr>
                    </a:solidFill>
                  </a:tcPr>
                </a:tc>
              </a:tr>
              <a:tr h="471908">
                <a:tc>
                  <a:txBody>
                    <a:bodyPr/>
                    <a:lstStyle/>
                    <a:p>
                      <a:pPr algn="ctr">
                        <a:lnSpc>
                          <a:spcPts val="1200"/>
                        </a:lnSpc>
                        <a:spcBef>
                          <a:spcPts val="200"/>
                        </a:spcBef>
                        <a:spcAft>
                          <a:spcPts val="200"/>
                        </a:spcAft>
                      </a:pPr>
                      <a:r>
                        <a:rPr lang="en-US" sz="2000" kern="100">
                          <a:effectLst/>
                        </a:rPr>
                        <a:t>8</a:t>
                      </a:r>
                      <a:endParaRPr lang="zh-CN" sz="2000" kern="900">
                        <a:effectLst/>
                        <a:latin typeface="Times New Roman"/>
                        <a:ea typeface="宋体"/>
                      </a:endParaRPr>
                    </a:p>
                  </a:txBody>
                  <a:tcPr marL="68580" marR="68580" marT="0" marB="0" anchor="ctr">
                    <a:solidFill>
                      <a:schemeClr val="accent2">
                        <a:lumMod val="20000"/>
                        <a:lumOff val="80000"/>
                      </a:schemeClr>
                    </a:solidFill>
                  </a:tcPr>
                </a:tc>
                <a:tc>
                  <a:txBody>
                    <a:bodyPr/>
                    <a:lstStyle/>
                    <a:p>
                      <a:pPr algn="l">
                        <a:lnSpc>
                          <a:spcPts val="1200"/>
                        </a:lnSpc>
                        <a:spcBef>
                          <a:spcPts val="200"/>
                        </a:spcBef>
                        <a:spcAft>
                          <a:spcPts val="200"/>
                        </a:spcAft>
                      </a:pPr>
                      <a:r>
                        <a:rPr lang="zh-CN" altLang="en-US" sz="2000" kern="900" dirty="0" smtClean="0">
                          <a:effectLst/>
                        </a:rPr>
                        <a:t>　　</a:t>
                      </a:r>
                      <a:r>
                        <a:rPr lang="zh-CN" sz="2000" kern="900" dirty="0" smtClean="0">
                          <a:effectLst/>
                        </a:rPr>
                        <a:t>0～2</a:t>
                      </a:r>
                      <a:r>
                        <a:rPr lang="zh-CN" sz="2000" kern="900" baseline="30000" dirty="0" smtClean="0">
                          <a:effectLst/>
                        </a:rPr>
                        <a:t>8</a:t>
                      </a:r>
                      <a:r>
                        <a:rPr lang="zh-CN" sz="2000" kern="900" dirty="0">
                          <a:effectLst/>
                        </a:rPr>
                        <a:t>-1（0～255）</a:t>
                      </a:r>
                      <a:endParaRPr lang="zh-CN" sz="2000" kern="900" dirty="0">
                        <a:effectLst/>
                        <a:latin typeface="Times New Roman"/>
                        <a:ea typeface="宋体"/>
                      </a:endParaRPr>
                    </a:p>
                  </a:txBody>
                  <a:tcPr marL="68580" marR="68580" marT="0" marB="0" anchor="ctr">
                    <a:solidFill>
                      <a:schemeClr val="accent2">
                        <a:lumMod val="20000"/>
                        <a:lumOff val="80000"/>
                      </a:schemeClr>
                    </a:solidFill>
                  </a:tcPr>
                </a:tc>
              </a:tr>
              <a:tr h="471908">
                <a:tc>
                  <a:txBody>
                    <a:bodyPr/>
                    <a:lstStyle/>
                    <a:p>
                      <a:pPr algn="ctr">
                        <a:lnSpc>
                          <a:spcPts val="1200"/>
                        </a:lnSpc>
                        <a:spcBef>
                          <a:spcPts val="200"/>
                        </a:spcBef>
                        <a:spcAft>
                          <a:spcPts val="200"/>
                        </a:spcAft>
                      </a:pPr>
                      <a:r>
                        <a:rPr lang="en-US" sz="2000" kern="100">
                          <a:effectLst/>
                        </a:rPr>
                        <a:t>16</a:t>
                      </a:r>
                      <a:endParaRPr lang="zh-CN" sz="2000" kern="900">
                        <a:effectLst/>
                        <a:latin typeface="Times New Roman"/>
                        <a:ea typeface="宋体"/>
                      </a:endParaRPr>
                    </a:p>
                  </a:txBody>
                  <a:tcPr marL="68580" marR="68580" marT="0" marB="0" anchor="ctr">
                    <a:solidFill>
                      <a:schemeClr val="accent2">
                        <a:lumMod val="20000"/>
                        <a:lumOff val="80000"/>
                      </a:schemeClr>
                    </a:solidFill>
                  </a:tcPr>
                </a:tc>
                <a:tc>
                  <a:txBody>
                    <a:bodyPr/>
                    <a:lstStyle/>
                    <a:p>
                      <a:pPr algn="l">
                        <a:lnSpc>
                          <a:spcPts val="1200"/>
                        </a:lnSpc>
                        <a:spcBef>
                          <a:spcPts val="200"/>
                        </a:spcBef>
                        <a:spcAft>
                          <a:spcPts val="200"/>
                        </a:spcAft>
                      </a:pPr>
                      <a:r>
                        <a:rPr lang="zh-CN" altLang="en-US" sz="2000" kern="900" dirty="0" smtClean="0">
                          <a:effectLst/>
                        </a:rPr>
                        <a:t>　　</a:t>
                      </a:r>
                      <a:r>
                        <a:rPr lang="zh-CN" sz="2000" kern="900" dirty="0" smtClean="0">
                          <a:effectLst/>
                        </a:rPr>
                        <a:t>0～2</a:t>
                      </a:r>
                      <a:r>
                        <a:rPr lang="zh-CN" sz="2000" kern="900" baseline="30000" dirty="0" smtClean="0">
                          <a:effectLst/>
                        </a:rPr>
                        <a:t>16</a:t>
                      </a:r>
                      <a:r>
                        <a:rPr lang="zh-CN" sz="2000" kern="900" dirty="0">
                          <a:effectLst/>
                        </a:rPr>
                        <a:t>-1（0～65535）</a:t>
                      </a:r>
                      <a:endParaRPr lang="zh-CN" sz="2000" kern="900" dirty="0">
                        <a:effectLst/>
                        <a:latin typeface="Times New Roman"/>
                        <a:ea typeface="宋体"/>
                      </a:endParaRPr>
                    </a:p>
                  </a:txBody>
                  <a:tcPr marL="68580" marR="68580" marT="0" marB="0" anchor="ctr">
                    <a:solidFill>
                      <a:schemeClr val="accent2">
                        <a:lumMod val="20000"/>
                        <a:lumOff val="80000"/>
                      </a:schemeClr>
                    </a:solidFill>
                  </a:tcPr>
                </a:tc>
              </a:tr>
              <a:tr h="471908">
                <a:tc>
                  <a:txBody>
                    <a:bodyPr/>
                    <a:lstStyle/>
                    <a:p>
                      <a:pPr algn="ctr">
                        <a:lnSpc>
                          <a:spcPts val="1200"/>
                        </a:lnSpc>
                        <a:spcBef>
                          <a:spcPts val="200"/>
                        </a:spcBef>
                        <a:spcAft>
                          <a:spcPts val="200"/>
                        </a:spcAft>
                      </a:pPr>
                      <a:r>
                        <a:rPr lang="en-US" sz="2000" kern="100">
                          <a:effectLst/>
                        </a:rPr>
                        <a:t>n</a:t>
                      </a:r>
                      <a:endParaRPr lang="zh-CN" sz="2000" kern="900">
                        <a:effectLst/>
                        <a:latin typeface="Times New Roman"/>
                        <a:ea typeface="宋体"/>
                      </a:endParaRPr>
                    </a:p>
                  </a:txBody>
                  <a:tcPr marL="68580" marR="68580" marT="0" marB="0" anchor="ctr">
                    <a:solidFill>
                      <a:schemeClr val="accent2">
                        <a:lumMod val="20000"/>
                        <a:lumOff val="80000"/>
                      </a:schemeClr>
                    </a:solidFill>
                  </a:tcPr>
                </a:tc>
                <a:tc>
                  <a:txBody>
                    <a:bodyPr/>
                    <a:lstStyle/>
                    <a:p>
                      <a:pPr algn="l">
                        <a:lnSpc>
                          <a:spcPts val="1200"/>
                        </a:lnSpc>
                        <a:spcBef>
                          <a:spcPts val="200"/>
                        </a:spcBef>
                        <a:spcAft>
                          <a:spcPts val="200"/>
                        </a:spcAft>
                      </a:pPr>
                      <a:r>
                        <a:rPr lang="zh-CN" altLang="en-US" sz="2000" kern="900" dirty="0" smtClean="0">
                          <a:effectLst/>
                        </a:rPr>
                        <a:t>　　</a:t>
                      </a:r>
                      <a:r>
                        <a:rPr lang="zh-CN" sz="2000" kern="900" dirty="0" smtClean="0">
                          <a:effectLst/>
                        </a:rPr>
                        <a:t>0～2</a:t>
                      </a:r>
                      <a:r>
                        <a:rPr lang="zh-CN" sz="2000" kern="900" baseline="30000" dirty="0">
                          <a:effectLst/>
                        </a:rPr>
                        <a:t>n</a:t>
                      </a:r>
                      <a:r>
                        <a:rPr lang="zh-CN" sz="2000" kern="900" dirty="0">
                          <a:effectLst/>
                        </a:rPr>
                        <a:t>-1</a:t>
                      </a:r>
                      <a:endParaRPr lang="zh-CN" sz="2000" kern="900" dirty="0">
                        <a:effectLst/>
                        <a:latin typeface="Times New Roman"/>
                        <a:ea typeface="宋体"/>
                      </a:endParaRPr>
                    </a:p>
                  </a:txBody>
                  <a:tcPr marL="68580" marR="68580" marT="0" marB="0" anchor="ctr">
                    <a:solidFill>
                      <a:schemeClr val="accent2">
                        <a:lumMod val="20000"/>
                        <a:lumOff val="80000"/>
                      </a:schemeClr>
                    </a:solidFill>
                  </a:tcPr>
                </a:tc>
              </a:tr>
            </a:tbl>
          </a:graphicData>
        </a:graphic>
      </p:graphicFrame>
    </p:spTree>
    <p:extLst>
      <p:ext uri="{BB962C8B-B14F-4D97-AF65-F5344CB8AC3E}">
        <p14:creationId xmlns:p14="http://schemas.microsoft.com/office/powerpoint/2010/main" val="141787122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1.2.6  </a:t>
            </a:r>
            <a:r>
              <a:rPr lang="zh-CN" altLang="zh-CN" sz="3600" dirty="0"/>
              <a:t>文字信息的</a:t>
            </a:r>
            <a:r>
              <a:rPr lang="zh-CN" altLang="zh-CN" sz="3600" dirty="0" smtClean="0"/>
              <a:t>表示</a:t>
            </a:r>
            <a:endParaRPr lang="zh-CN" altLang="zh-CN" sz="3600" dirty="0"/>
          </a:p>
        </p:txBody>
      </p:sp>
      <p:sp>
        <p:nvSpPr>
          <p:cNvPr id="6" name="TextBox 5"/>
          <p:cNvSpPr txBox="1"/>
          <p:nvPr/>
        </p:nvSpPr>
        <p:spPr>
          <a:xfrm>
            <a:off x="963148" y="1124744"/>
            <a:ext cx="7785316" cy="4910447"/>
          </a:xfrm>
          <a:prstGeom prst="rect">
            <a:avLst/>
          </a:prstGeom>
          <a:noFill/>
          <a:ln>
            <a:noFill/>
          </a:ln>
        </p:spPr>
        <p:txBody>
          <a:bodyPr wrap="square" rtlCol="0">
            <a:spAutoFit/>
          </a:bodyPr>
          <a:lstStyle>
            <a:defPPr>
              <a:defRPr lang="zh-CN"/>
            </a:defPPr>
            <a:lvl1pPr>
              <a:defRPr sz="2800"/>
            </a:lvl1pPr>
          </a:lstStyle>
          <a:p>
            <a:pPr>
              <a:lnSpc>
                <a:spcPct val="130000"/>
              </a:lnSpc>
              <a:spcBef>
                <a:spcPts val="600"/>
              </a:spcBef>
              <a:spcAft>
                <a:spcPts val="600"/>
              </a:spcAft>
            </a:pPr>
            <a:r>
              <a:rPr lang="en-US" altLang="zh-CN" dirty="0">
                <a:latin typeface="Times New Roman" pitchFamily="18" charset="0"/>
                <a:cs typeface="Times New Roman" pitchFamily="18" charset="0"/>
              </a:rPr>
              <a:t>1</a:t>
            </a:r>
            <a:r>
              <a:rPr lang="zh-CN" altLang="zh-CN" dirty="0">
                <a:latin typeface="Times New Roman" pitchFamily="18" charset="0"/>
                <a:cs typeface="Times New Roman" pitchFamily="18" charset="0"/>
              </a:rPr>
              <a:t>．ASCII</a:t>
            </a:r>
            <a:r>
              <a:rPr lang="zh-CN" altLang="zh-CN" dirty="0" smtClean="0">
                <a:latin typeface="Times New Roman" pitchFamily="18" charset="0"/>
                <a:cs typeface="Times New Roman" pitchFamily="18" charset="0"/>
              </a:rPr>
              <a:t>码</a:t>
            </a:r>
            <a:endParaRPr lang="zh-CN" altLang="zh-CN" sz="2400" dirty="0">
              <a:latin typeface="Times New Roman" pitchFamily="18" charset="0"/>
              <a:cs typeface="Times New Roman" pitchFamily="18" charset="0"/>
            </a:endParaRPr>
          </a:p>
          <a:p>
            <a:pPr>
              <a:lnSpc>
                <a:spcPct val="130000"/>
              </a:lnSpc>
              <a:spcBef>
                <a:spcPts val="600"/>
              </a:spcBef>
              <a:spcAft>
                <a:spcPts val="600"/>
              </a:spcAft>
            </a:pPr>
            <a:r>
              <a:rPr lang="zh-CN" altLang="en-US" sz="2400" dirty="0"/>
              <a:t>　　美国标准信息交换码（</a:t>
            </a:r>
            <a:r>
              <a:rPr lang="en-US" altLang="zh-CN" sz="2400" dirty="0"/>
              <a:t>American Standard Code for Information Interchange</a:t>
            </a:r>
            <a:r>
              <a:rPr lang="zh-CN" altLang="en-US" sz="2400" dirty="0" smtClean="0"/>
              <a:t>）是</a:t>
            </a:r>
            <a:r>
              <a:rPr lang="zh-CN" altLang="zh-CN" sz="2400" dirty="0" smtClean="0"/>
              <a:t>计算机</a:t>
            </a:r>
            <a:r>
              <a:rPr lang="zh-CN" altLang="zh-CN" sz="2400" dirty="0"/>
              <a:t>中最常用的字符编码，由</a:t>
            </a:r>
            <a:r>
              <a:rPr lang="en-US" altLang="zh-CN" sz="2400" dirty="0"/>
              <a:t>7</a:t>
            </a:r>
            <a:r>
              <a:rPr lang="zh-CN" altLang="zh-CN" sz="2400" dirty="0"/>
              <a:t>位二进制编码组成，共计</a:t>
            </a:r>
            <a:r>
              <a:rPr lang="en-US" altLang="zh-CN" sz="2400" dirty="0"/>
              <a:t>128</a:t>
            </a:r>
            <a:r>
              <a:rPr lang="zh-CN" altLang="zh-CN" sz="2400" dirty="0"/>
              <a:t>（</a:t>
            </a:r>
            <a:r>
              <a:rPr lang="en-US" altLang="zh-CN" sz="2400" dirty="0"/>
              <a:t>2</a:t>
            </a:r>
            <a:r>
              <a:rPr lang="en-US" altLang="zh-CN" sz="2400" baseline="30000" dirty="0"/>
              <a:t>7</a:t>
            </a:r>
            <a:r>
              <a:rPr lang="zh-CN" altLang="zh-CN" sz="2400" dirty="0"/>
              <a:t>）</a:t>
            </a:r>
            <a:r>
              <a:rPr lang="zh-CN" altLang="zh-CN" sz="2400" dirty="0" smtClean="0"/>
              <a:t>个</a:t>
            </a:r>
            <a:r>
              <a:rPr lang="zh-CN" altLang="en-US" sz="2400" dirty="0" smtClean="0"/>
              <a:t>，</a:t>
            </a:r>
            <a:r>
              <a:rPr lang="zh-CN" altLang="zh-CN" sz="2400" dirty="0" smtClean="0"/>
              <a:t>包括</a:t>
            </a:r>
            <a:r>
              <a:rPr lang="zh-CN" altLang="en-US" sz="2400" dirty="0" smtClean="0"/>
              <a:t>：</a:t>
            </a:r>
            <a:endParaRPr lang="en-US" altLang="zh-CN" sz="2400" dirty="0" smtClean="0"/>
          </a:p>
          <a:p>
            <a:pPr marL="541800" indent="-342900">
              <a:lnSpc>
                <a:spcPct val="130000"/>
              </a:lnSpc>
              <a:spcBef>
                <a:spcPts val="600"/>
              </a:spcBef>
              <a:spcAft>
                <a:spcPts val="600"/>
              </a:spcAft>
              <a:buFont typeface="Wingdings" pitchFamily="2" charset="2"/>
              <a:buChar char="Ø"/>
            </a:pPr>
            <a:r>
              <a:rPr lang="zh-CN" altLang="en-US" sz="2400" dirty="0" smtClean="0"/>
              <a:t>　</a:t>
            </a:r>
            <a:r>
              <a:rPr lang="zh-CN" altLang="zh-CN" sz="2400" dirty="0" smtClean="0"/>
              <a:t>26</a:t>
            </a:r>
            <a:r>
              <a:rPr lang="zh-CN" altLang="zh-CN" sz="2400" dirty="0"/>
              <a:t>个大写字母、26个小写字母、10个</a:t>
            </a:r>
            <a:r>
              <a:rPr lang="zh-CN" altLang="zh-CN" sz="2400" dirty="0" smtClean="0"/>
              <a:t>数字</a:t>
            </a:r>
            <a:r>
              <a:rPr lang="zh-CN" altLang="en-US" sz="2400" dirty="0" smtClean="0"/>
              <a:t>、</a:t>
            </a:r>
            <a:r>
              <a:rPr lang="en-US" altLang="zh-CN" sz="2400" dirty="0" smtClean="0"/>
              <a:t>1</a:t>
            </a:r>
            <a:r>
              <a:rPr lang="zh-CN" altLang="en-US" sz="2400" dirty="0" smtClean="0"/>
              <a:t>个空格、</a:t>
            </a:r>
            <a:r>
              <a:rPr lang="en-US" altLang="zh-CN" sz="2400" dirty="0" smtClean="0"/>
              <a:t>32</a:t>
            </a:r>
            <a:r>
              <a:rPr lang="zh-CN" altLang="en-US" sz="2400" dirty="0" smtClean="0"/>
              <a:t>个标点符号和运算符号（这些字符有确定的结构形状，在键盘上能找到相应的键位）；</a:t>
            </a:r>
            <a:endParaRPr lang="en-US" altLang="zh-CN" sz="2400" dirty="0" smtClean="0"/>
          </a:p>
          <a:p>
            <a:pPr marL="541800" indent="-342900">
              <a:lnSpc>
                <a:spcPct val="130000"/>
              </a:lnSpc>
              <a:spcBef>
                <a:spcPts val="600"/>
              </a:spcBef>
              <a:spcAft>
                <a:spcPts val="600"/>
              </a:spcAft>
              <a:buFont typeface="Wingdings" pitchFamily="2" charset="2"/>
              <a:buChar char="Ø"/>
            </a:pPr>
            <a:r>
              <a:rPr lang="zh-CN" altLang="en-US" sz="2400" dirty="0" smtClean="0"/>
              <a:t>　</a:t>
            </a:r>
            <a:r>
              <a:rPr lang="en-US" altLang="zh-CN" sz="2400" dirty="0" smtClean="0"/>
              <a:t>33</a:t>
            </a:r>
            <a:r>
              <a:rPr lang="zh-CN" altLang="en-US" sz="2400" dirty="0" smtClean="0"/>
              <a:t>个控制字符（在通信、打印、显示输出时起控制作用）。</a:t>
            </a:r>
            <a:endParaRPr lang="zh-CN" altLang="zh-CN" sz="24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9157487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1.2.6  </a:t>
            </a:r>
            <a:r>
              <a:rPr lang="zh-CN" altLang="zh-CN" sz="3600" dirty="0"/>
              <a:t>文字信息的</a:t>
            </a:r>
            <a:r>
              <a:rPr lang="zh-CN" altLang="zh-CN" sz="3600" dirty="0" smtClean="0"/>
              <a:t>表示</a:t>
            </a:r>
            <a:endParaRPr lang="zh-CN" altLang="zh-CN" sz="3600" dirty="0"/>
          </a:p>
        </p:txBody>
      </p:sp>
      <p:sp>
        <p:nvSpPr>
          <p:cNvPr id="6" name="TextBox 5"/>
          <p:cNvSpPr txBox="1"/>
          <p:nvPr/>
        </p:nvSpPr>
        <p:spPr>
          <a:xfrm>
            <a:off x="963148" y="971954"/>
            <a:ext cx="7785316" cy="656846"/>
          </a:xfrm>
          <a:prstGeom prst="rect">
            <a:avLst/>
          </a:prstGeom>
          <a:noFill/>
          <a:ln>
            <a:noFill/>
          </a:ln>
        </p:spPr>
        <p:txBody>
          <a:bodyPr wrap="square" rtlCol="0">
            <a:spAutoFit/>
          </a:bodyPr>
          <a:lstStyle>
            <a:defPPr>
              <a:defRPr lang="zh-CN"/>
            </a:defPPr>
            <a:lvl1pPr>
              <a:defRPr sz="2800"/>
            </a:lvl1pPr>
          </a:lstStyle>
          <a:p>
            <a:pPr>
              <a:lnSpc>
                <a:spcPct val="150000"/>
              </a:lnSpc>
              <a:spcAft>
                <a:spcPts val="1200"/>
              </a:spcAft>
            </a:pPr>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a:t>
            </a:r>
            <a:r>
              <a:rPr lang="zh-CN" altLang="en-US" dirty="0" smtClean="0">
                <a:latin typeface="Times New Roman" pitchFamily="18" charset="0"/>
                <a:cs typeface="Times New Roman" pitchFamily="18" charset="0"/>
              </a:rPr>
              <a:t>汉字编码</a:t>
            </a:r>
            <a:endParaRPr lang="zh-CN" altLang="zh-CN" sz="2400" dirty="0" smtClean="0">
              <a:latin typeface="Times New Roman" pitchFamily="18" charset="0"/>
              <a:cs typeface="Times New Roman" pitchFamily="18" charset="0"/>
            </a:endParaRP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组合 2"/>
          <p:cNvGrpSpPr/>
          <p:nvPr/>
        </p:nvGrpSpPr>
        <p:grpSpPr>
          <a:xfrm>
            <a:off x="1043608" y="1988840"/>
            <a:ext cx="7704856" cy="3600400"/>
            <a:chOff x="1043608" y="1988840"/>
            <a:chExt cx="7056784" cy="3200400"/>
          </a:xfrm>
        </p:grpSpPr>
        <p:grpSp>
          <p:nvGrpSpPr>
            <p:cNvPr id="8" name="Group 5"/>
            <p:cNvGrpSpPr>
              <a:grpSpLocks/>
            </p:cNvGrpSpPr>
            <p:nvPr/>
          </p:nvGrpSpPr>
          <p:grpSpPr bwMode="auto">
            <a:xfrm>
              <a:off x="3172727" y="2279785"/>
              <a:ext cx="463169" cy="2618509"/>
              <a:chOff x="3558" y="7303"/>
              <a:chExt cx="215" cy="1404"/>
            </a:xfrm>
          </p:grpSpPr>
          <p:sp>
            <p:nvSpPr>
              <p:cNvPr id="27" name="Line 6"/>
              <p:cNvSpPr>
                <a:spLocks noChangeShapeType="1"/>
              </p:cNvSpPr>
              <p:nvPr/>
            </p:nvSpPr>
            <p:spPr bwMode="auto">
              <a:xfrm>
                <a:off x="3563" y="7303"/>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28" name="Line 7"/>
              <p:cNvSpPr>
                <a:spLocks noChangeShapeType="1"/>
              </p:cNvSpPr>
              <p:nvPr/>
            </p:nvSpPr>
            <p:spPr bwMode="auto">
              <a:xfrm>
                <a:off x="3563" y="7696"/>
                <a:ext cx="20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29" name="Line 8"/>
              <p:cNvSpPr>
                <a:spLocks noChangeShapeType="1"/>
              </p:cNvSpPr>
              <p:nvPr/>
            </p:nvSpPr>
            <p:spPr bwMode="auto">
              <a:xfrm>
                <a:off x="3558" y="8083"/>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30" name="Line 9"/>
              <p:cNvSpPr>
                <a:spLocks noChangeShapeType="1"/>
              </p:cNvSpPr>
              <p:nvPr/>
            </p:nvSpPr>
            <p:spPr bwMode="auto">
              <a:xfrm>
                <a:off x="3558" y="8707"/>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sp>
          <p:nvSpPr>
            <p:cNvPr id="9" name="Text Box 10"/>
            <p:cNvSpPr txBox="1">
              <a:spLocks noChangeArrowheads="1"/>
            </p:cNvSpPr>
            <p:nvPr/>
          </p:nvSpPr>
          <p:spPr bwMode="auto">
            <a:xfrm>
              <a:off x="3635897" y="1988840"/>
              <a:ext cx="579441"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000" spc="600" dirty="0">
                  <a:latin typeface="Times New Roman" pitchFamily="18" charset="0"/>
                </a:rPr>
                <a:t>国标码</a:t>
              </a:r>
              <a:endParaRPr lang="zh-CN" altLang="en-US" sz="2000" spc="600" dirty="0"/>
            </a:p>
          </p:txBody>
        </p:sp>
        <p:sp>
          <p:nvSpPr>
            <p:cNvPr id="10" name="Line 11"/>
            <p:cNvSpPr>
              <a:spLocks noChangeShapeType="1"/>
            </p:cNvSpPr>
            <p:nvPr/>
          </p:nvSpPr>
          <p:spPr bwMode="auto">
            <a:xfrm>
              <a:off x="4216721" y="3443567"/>
              <a:ext cx="43204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11" name="Line 12"/>
            <p:cNvSpPr>
              <a:spLocks noChangeShapeType="1"/>
            </p:cNvSpPr>
            <p:nvPr/>
          </p:nvSpPr>
          <p:spPr bwMode="auto">
            <a:xfrm>
              <a:off x="5224833" y="3443567"/>
              <a:ext cx="43204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2" name="组合 1"/>
            <p:cNvGrpSpPr/>
            <p:nvPr/>
          </p:nvGrpSpPr>
          <p:grpSpPr>
            <a:xfrm>
              <a:off x="6228184" y="2861676"/>
              <a:ext cx="436807" cy="1454728"/>
              <a:chOff x="6295432" y="2861676"/>
              <a:chExt cx="567765" cy="1454728"/>
            </a:xfrm>
          </p:grpSpPr>
          <p:sp>
            <p:nvSpPr>
              <p:cNvPr id="12" name="Line 13"/>
              <p:cNvSpPr>
                <a:spLocks noChangeShapeType="1"/>
              </p:cNvSpPr>
              <p:nvPr/>
            </p:nvSpPr>
            <p:spPr bwMode="auto">
              <a:xfrm>
                <a:off x="6295432" y="2861676"/>
                <a:ext cx="56776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13" name="Line 14"/>
              <p:cNvSpPr>
                <a:spLocks noChangeShapeType="1"/>
              </p:cNvSpPr>
              <p:nvPr/>
            </p:nvSpPr>
            <p:spPr bwMode="auto">
              <a:xfrm>
                <a:off x="6295432" y="4316404"/>
                <a:ext cx="56776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4" name="Group 15"/>
            <p:cNvGrpSpPr>
              <a:grpSpLocks/>
            </p:cNvGrpSpPr>
            <p:nvPr/>
          </p:nvGrpSpPr>
          <p:grpSpPr bwMode="auto">
            <a:xfrm>
              <a:off x="6680980" y="2570731"/>
              <a:ext cx="1419412" cy="2036618"/>
              <a:chOff x="7233" y="4963"/>
              <a:chExt cx="1260" cy="1092"/>
            </a:xfrm>
          </p:grpSpPr>
          <p:sp>
            <p:nvSpPr>
              <p:cNvPr id="25" name="Text Box 16"/>
              <p:cNvSpPr txBox="1">
                <a:spLocks noChangeArrowheads="1"/>
              </p:cNvSpPr>
              <p:nvPr/>
            </p:nvSpPr>
            <p:spPr bwMode="auto">
              <a:xfrm>
                <a:off x="7233" y="5743"/>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dirty="0">
                    <a:latin typeface="Times New Roman" pitchFamily="18" charset="0"/>
                  </a:rPr>
                  <a:t>打印汉字</a:t>
                </a:r>
                <a:endParaRPr lang="zh-CN" altLang="en-US" sz="2000" dirty="0"/>
              </a:p>
            </p:txBody>
          </p:sp>
          <p:sp>
            <p:nvSpPr>
              <p:cNvPr id="26" name="Text Box 17"/>
              <p:cNvSpPr txBox="1">
                <a:spLocks noChangeArrowheads="1"/>
              </p:cNvSpPr>
              <p:nvPr/>
            </p:nvSpPr>
            <p:spPr bwMode="auto">
              <a:xfrm>
                <a:off x="7233" y="4963"/>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dirty="0">
                    <a:latin typeface="Times New Roman" pitchFamily="18" charset="0"/>
                  </a:rPr>
                  <a:t>显示汉字</a:t>
                </a:r>
                <a:endParaRPr lang="zh-CN" altLang="en-US" sz="2000" dirty="0"/>
              </a:p>
            </p:txBody>
          </p:sp>
        </p:grpSp>
        <p:grpSp>
          <p:nvGrpSpPr>
            <p:cNvPr id="15" name="Group 18"/>
            <p:cNvGrpSpPr>
              <a:grpSpLocks/>
            </p:cNvGrpSpPr>
            <p:nvPr/>
          </p:nvGrpSpPr>
          <p:grpSpPr bwMode="auto">
            <a:xfrm>
              <a:off x="1043608" y="1988840"/>
              <a:ext cx="2129118" cy="3200400"/>
              <a:chOff x="2193" y="7147"/>
              <a:chExt cx="1260" cy="1716"/>
            </a:xfrm>
          </p:grpSpPr>
          <p:sp>
            <p:nvSpPr>
              <p:cNvPr id="18" name="Text Box 19"/>
              <p:cNvSpPr txBox="1">
                <a:spLocks noChangeArrowheads="1"/>
              </p:cNvSpPr>
              <p:nvPr/>
            </p:nvSpPr>
            <p:spPr bwMode="auto">
              <a:xfrm>
                <a:off x="2193" y="7534"/>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dirty="0">
                    <a:latin typeface="Times New Roman" pitchFamily="18" charset="0"/>
                  </a:rPr>
                  <a:t>搜狗拼音输入</a:t>
                </a:r>
                <a:endParaRPr lang="zh-CN" altLang="en-US" sz="2000" dirty="0"/>
              </a:p>
            </p:txBody>
          </p:sp>
          <p:sp>
            <p:nvSpPr>
              <p:cNvPr id="20" name="Text Box 20"/>
              <p:cNvSpPr txBox="1">
                <a:spLocks noChangeArrowheads="1"/>
              </p:cNvSpPr>
              <p:nvPr/>
            </p:nvSpPr>
            <p:spPr bwMode="auto">
              <a:xfrm>
                <a:off x="2193" y="7927"/>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dirty="0">
                    <a:latin typeface="Times New Roman" pitchFamily="18" charset="0"/>
                  </a:rPr>
                  <a:t>五笔字型输入</a:t>
                </a:r>
                <a:endParaRPr lang="zh-CN" altLang="en-US" sz="2000" dirty="0"/>
              </a:p>
            </p:txBody>
          </p:sp>
          <p:sp>
            <p:nvSpPr>
              <p:cNvPr id="22" name="Text Box 21"/>
              <p:cNvSpPr txBox="1">
                <a:spLocks noChangeArrowheads="1"/>
              </p:cNvSpPr>
              <p:nvPr/>
            </p:nvSpPr>
            <p:spPr bwMode="auto">
              <a:xfrm>
                <a:off x="2193" y="8551"/>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dirty="0">
                    <a:latin typeface="Times New Roman" pitchFamily="18" charset="0"/>
                  </a:rPr>
                  <a:t>自然码输入</a:t>
                </a:r>
                <a:endParaRPr lang="zh-CN" altLang="en-US" sz="2000" dirty="0"/>
              </a:p>
            </p:txBody>
          </p:sp>
          <p:sp>
            <p:nvSpPr>
              <p:cNvPr id="23" name="Text Box 22"/>
              <p:cNvSpPr txBox="1">
                <a:spLocks noChangeArrowheads="1"/>
              </p:cNvSpPr>
              <p:nvPr/>
            </p:nvSpPr>
            <p:spPr bwMode="auto">
              <a:xfrm>
                <a:off x="2505" y="8242"/>
                <a:ext cx="63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Lst>
            </p:spPr>
            <p:txBody>
              <a:bodyPr lIns="0" tIns="180000" rIns="0" bIns="0"/>
              <a:lstStyle/>
              <a:p>
                <a:pPr algn="ctr"/>
                <a:r>
                  <a:rPr lang="en-US" altLang="zh-CN" sz="2000" dirty="0">
                    <a:latin typeface="Times New Roman" pitchFamily="18" charset="0"/>
                  </a:rPr>
                  <a:t>┇</a:t>
                </a:r>
                <a:endParaRPr lang="en-US" altLang="zh-CN" sz="2000" dirty="0"/>
              </a:p>
            </p:txBody>
          </p:sp>
          <p:sp>
            <p:nvSpPr>
              <p:cNvPr id="24" name="Text Box 23"/>
              <p:cNvSpPr txBox="1">
                <a:spLocks noChangeArrowheads="1"/>
              </p:cNvSpPr>
              <p:nvPr/>
            </p:nvSpPr>
            <p:spPr bwMode="auto">
              <a:xfrm>
                <a:off x="2193" y="7147"/>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000" spc="300" dirty="0">
                    <a:latin typeface="Times New Roman" pitchFamily="18" charset="0"/>
                  </a:rPr>
                  <a:t>区位码输入</a:t>
                </a:r>
                <a:endParaRPr lang="zh-CN" altLang="en-US" sz="2000" spc="300" dirty="0"/>
              </a:p>
            </p:txBody>
          </p:sp>
        </p:grpSp>
        <p:sp>
          <p:nvSpPr>
            <p:cNvPr id="16" name="Text Box 24"/>
            <p:cNvSpPr txBox="1">
              <a:spLocks noChangeArrowheads="1"/>
            </p:cNvSpPr>
            <p:nvPr/>
          </p:nvSpPr>
          <p:spPr bwMode="auto">
            <a:xfrm>
              <a:off x="4648769" y="1988840"/>
              <a:ext cx="576064"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000" spc="600" dirty="0">
                  <a:latin typeface="Times New Roman" pitchFamily="18" charset="0"/>
                </a:rPr>
                <a:t>机内码</a:t>
              </a:r>
            </a:p>
          </p:txBody>
        </p:sp>
        <p:sp>
          <p:nvSpPr>
            <p:cNvPr id="17" name="Text Box 25"/>
            <p:cNvSpPr txBox="1">
              <a:spLocks noChangeArrowheads="1"/>
            </p:cNvSpPr>
            <p:nvPr/>
          </p:nvSpPr>
          <p:spPr bwMode="auto">
            <a:xfrm>
              <a:off x="5656881" y="1988840"/>
              <a:ext cx="561782"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000" spc="600" dirty="0">
                  <a:latin typeface="Times New Roman" pitchFamily="18" charset="0"/>
                </a:rPr>
                <a:t>字形码</a:t>
              </a:r>
              <a:endParaRPr lang="zh-CN" altLang="en-US" sz="2000" spc="600" dirty="0"/>
            </a:p>
          </p:txBody>
        </p:sp>
      </p:grpSp>
    </p:spTree>
    <p:extLst>
      <p:ext uri="{BB962C8B-B14F-4D97-AF65-F5344CB8AC3E}">
        <p14:creationId xmlns:p14="http://schemas.microsoft.com/office/powerpoint/2010/main" val="105661809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1.2.6  </a:t>
            </a:r>
            <a:r>
              <a:rPr lang="zh-CN" altLang="zh-CN" sz="3600" dirty="0"/>
              <a:t>文字信息的</a:t>
            </a:r>
            <a:r>
              <a:rPr lang="zh-CN" altLang="zh-CN" sz="3600" dirty="0" smtClean="0"/>
              <a:t>表示</a:t>
            </a:r>
            <a:endParaRPr lang="zh-CN" altLang="zh-CN" sz="3600" dirty="0"/>
          </a:p>
        </p:txBody>
      </p:sp>
      <p:sp>
        <p:nvSpPr>
          <p:cNvPr id="6" name="TextBox 5"/>
          <p:cNvSpPr txBox="1"/>
          <p:nvPr/>
        </p:nvSpPr>
        <p:spPr>
          <a:xfrm>
            <a:off x="963148" y="971954"/>
            <a:ext cx="7785316" cy="656846"/>
          </a:xfrm>
          <a:prstGeom prst="rect">
            <a:avLst/>
          </a:prstGeom>
          <a:noFill/>
          <a:ln>
            <a:noFill/>
          </a:ln>
        </p:spPr>
        <p:txBody>
          <a:bodyPr wrap="square" rtlCol="0">
            <a:spAutoFit/>
          </a:bodyPr>
          <a:lstStyle>
            <a:defPPr>
              <a:defRPr lang="zh-CN"/>
            </a:defPPr>
            <a:lvl1pPr>
              <a:defRPr sz="2800"/>
            </a:lvl1pPr>
          </a:lstStyle>
          <a:p>
            <a:pPr>
              <a:lnSpc>
                <a:spcPct val="150000"/>
              </a:lnSpc>
              <a:spcAft>
                <a:spcPts val="1200"/>
              </a:spcAft>
            </a:pPr>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a:t>
            </a:r>
            <a:r>
              <a:rPr lang="zh-CN" altLang="en-US" dirty="0" smtClean="0">
                <a:latin typeface="Times New Roman" pitchFamily="18" charset="0"/>
                <a:cs typeface="Times New Roman" pitchFamily="18" charset="0"/>
              </a:rPr>
              <a:t>汉字编码</a:t>
            </a:r>
            <a:endParaRPr lang="zh-CN" altLang="zh-CN" sz="2400" dirty="0" smtClean="0">
              <a:latin typeface="Times New Roman" pitchFamily="18" charset="0"/>
              <a:cs typeface="Times New Roman" pitchFamily="18" charset="0"/>
            </a:endParaRP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2" name="Text Box 28"/>
          <p:cNvSpPr txBox="1">
            <a:spLocks noChangeArrowheads="1"/>
          </p:cNvSpPr>
          <p:nvPr/>
        </p:nvSpPr>
        <p:spPr bwMode="auto">
          <a:xfrm>
            <a:off x="827584" y="3275042"/>
            <a:ext cx="7776864" cy="707886"/>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30000"/>
              </a:spcBef>
            </a:pPr>
            <a:r>
              <a:rPr kumimoji="1" lang="zh-CN" altLang="en-US" sz="2000" dirty="0" smtClean="0">
                <a:effectLst>
                  <a:outerShdw blurRad="38100" dist="38100" dir="2700000" algn="tl">
                    <a:srgbClr val="FFFFFF"/>
                  </a:outerShdw>
                </a:effectLst>
                <a:latin typeface="Times New Roman" pitchFamily="18" charset="0"/>
              </a:rPr>
              <a:t>　　分为数</a:t>
            </a:r>
            <a:r>
              <a:rPr kumimoji="1" lang="zh-CN" altLang="en-US" sz="2000" dirty="0">
                <a:effectLst>
                  <a:outerShdw blurRad="38100" dist="38100" dir="2700000" algn="tl">
                    <a:srgbClr val="FFFFFF"/>
                  </a:outerShdw>
                </a:effectLst>
                <a:latin typeface="Times New Roman" pitchFamily="18" charset="0"/>
              </a:rPr>
              <a:t>字码、音码、形码、音</a:t>
            </a:r>
            <a:r>
              <a:rPr kumimoji="1" lang="zh-CN" altLang="en-US" sz="2000" dirty="0" smtClean="0">
                <a:effectLst>
                  <a:outerShdw blurRad="38100" dist="38100" dir="2700000" algn="tl">
                    <a:srgbClr val="FFFFFF"/>
                  </a:outerShdw>
                </a:effectLst>
                <a:latin typeface="Times New Roman" pitchFamily="18" charset="0"/>
              </a:rPr>
              <a:t>形码。</a:t>
            </a:r>
            <a:r>
              <a:rPr lang="zh-CN" altLang="zh-CN" sz="2000" dirty="0"/>
              <a:t>好的汉字输入码</a:t>
            </a:r>
            <a:r>
              <a:rPr lang="zh-CN" altLang="zh-CN" sz="2000" dirty="0" smtClean="0"/>
              <a:t>应具有</a:t>
            </a:r>
            <a:r>
              <a:rPr lang="zh-CN" altLang="zh-CN" sz="2000" dirty="0"/>
              <a:t>简单、易学、易记、编码短和重码少等</a:t>
            </a:r>
            <a:r>
              <a:rPr lang="zh-CN" altLang="zh-CN" sz="2000" dirty="0" smtClean="0"/>
              <a:t>特点</a:t>
            </a:r>
            <a:r>
              <a:rPr lang="zh-CN" altLang="en-US" sz="2000" dirty="0" smtClean="0"/>
              <a:t>。</a:t>
            </a:r>
            <a:endParaRPr kumimoji="1" lang="zh-CN" altLang="en-US" sz="2000" dirty="0">
              <a:effectLst>
                <a:outerShdw blurRad="38100" dist="38100" dir="2700000" algn="tl">
                  <a:srgbClr val="FFFFFF"/>
                </a:outerShdw>
              </a:effectLst>
              <a:latin typeface="Times New Roman" pitchFamily="18" charset="0"/>
            </a:endParaRPr>
          </a:p>
        </p:txBody>
      </p:sp>
      <p:sp>
        <p:nvSpPr>
          <p:cNvPr id="33" name="AutoShape 29"/>
          <p:cNvSpPr>
            <a:spLocks noChangeArrowheads="1"/>
          </p:cNvSpPr>
          <p:nvPr/>
        </p:nvSpPr>
        <p:spPr bwMode="auto">
          <a:xfrm>
            <a:off x="1046436" y="2852936"/>
            <a:ext cx="3093516" cy="494114"/>
          </a:xfrm>
          <a:prstGeom prst="roundRect">
            <a:avLst>
              <a:gd name="adj" fmla="val 50000"/>
            </a:avLst>
          </a:prstGeom>
          <a:no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342900" indent="-342900">
              <a:lnSpc>
                <a:spcPts val="2000"/>
              </a:lnSpc>
              <a:spcBef>
                <a:spcPct val="50000"/>
              </a:spcBef>
              <a:buFont typeface="Arial" pitchFamily="34" charset="0"/>
              <a:buChar char="•"/>
            </a:pPr>
            <a:r>
              <a:rPr kumimoji="1" lang="zh-CN" altLang="en-US" sz="2400" dirty="0" smtClean="0">
                <a:effectLst>
                  <a:outerShdw blurRad="38100" dist="38100" dir="2700000" algn="tl">
                    <a:srgbClr val="FFFFFF"/>
                  </a:outerShdw>
                </a:effectLst>
                <a:latin typeface="Times New Roman" pitchFamily="18" charset="0"/>
              </a:rPr>
              <a:t>输入码（</a:t>
            </a:r>
            <a:r>
              <a:rPr kumimoji="1" lang="zh-CN" altLang="en-US" sz="2400" dirty="0">
                <a:effectLst>
                  <a:outerShdw blurRad="38100" dist="38100" dir="2700000" algn="tl">
                    <a:srgbClr val="FFFFFF"/>
                  </a:outerShdw>
                </a:effectLst>
                <a:latin typeface="Times New Roman" pitchFamily="18" charset="0"/>
              </a:rPr>
              <a:t>机外码）</a:t>
            </a:r>
          </a:p>
        </p:txBody>
      </p:sp>
      <p:sp>
        <p:nvSpPr>
          <p:cNvPr id="34" name="AutoShape 32"/>
          <p:cNvSpPr>
            <a:spLocks noChangeArrowheads="1"/>
          </p:cNvSpPr>
          <p:nvPr/>
        </p:nvSpPr>
        <p:spPr bwMode="auto">
          <a:xfrm>
            <a:off x="1046436" y="4077072"/>
            <a:ext cx="1728192" cy="381000"/>
          </a:xfrm>
          <a:prstGeom prst="roundRect">
            <a:avLst>
              <a:gd name="adj" fmla="val 50000"/>
            </a:avLst>
          </a:prstGeom>
          <a:no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342900" indent="-342900">
              <a:spcBef>
                <a:spcPct val="50000"/>
              </a:spcBef>
              <a:buFont typeface="Arial" pitchFamily="34" charset="0"/>
              <a:buChar char="•"/>
            </a:pPr>
            <a:r>
              <a:rPr kumimoji="1" lang="zh-CN" altLang="en-US" sz="2400" dirty="0" smtClean="0">
                <a:effectLst>
                  <a:outerShdw blurRad="38100" dist="38100" dir="2700000" algn="tl">
                    <a:srgbClr val="FFFFFF"/>
                  </a:outerShdw>
                </a:effectLst>
                <a:latin typeface="Times New Roman" pitchFamily="18" charset="0"/>
              </a:rPr>
              <a:t>机内码</a:t>
            </a:r>
            <a:endParaRPr kumimoji="1" lang="zh-CN" altLang="en-US" sz="2400" dirty="0">
              <a:effectLst>
                <a:outerShdw blurRad="38100" dist="38100" dir="2700000" algn="tl">
                  <a:srgbClr val="FFFFFF"/>
                </a:outerShdw>
              </a:effectLst>
              <a:latin typeface="Times New Roman" pitchFamily="18" charset="0"/>
            </a:endParaRPr>
          </a:p>
        </p:txBody>
      </p:sp>
      <p:sp>
        <p:nvSpPr>
          <p:cNvPr id="35" name="Text Box 33"/>
          <p:cNvSpPr txBox="1">
            <a:spLocks noChangeArrowheads="1"/>
          </p:cNvSpPr>
          <p:nvPr/>
        </p:nvSpPr>
        <p:spPr bwMode="auto">
          <a:xfrm>
            <a:off x="827584" y="4479503"/>
            <a:ext cx="7776864" cy="830997"/>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30000"/>
              </a:spcBef>
            </a:pPr>
            <a:r>
              <a:rPr kumimoji="1" lang="zh-CN" altLang="en-US" sz="2000" dirty="0" smtClean="0">
                <a:effectLst>
                  <a:outerShdw blurRad="38100" dist="38100" dir="2700000" algn="tl">
                    <a:srgbClr val="FFFFFF"/>
                  </a:outerShdw>
                </a:effectLst>
                <a:latin typeface="Times New Roman" pitchFamily="18" charset="0"/>
              </a:rPr>
              <a:t>　　</a:t>
            </a:r>
            <a:r>
              <a:rPr lang="zh-CN" altLang="zh-CN" sz="2000" dirty="0" smtClean="0"/>
              <a:t>汉字信息</a:t>
            </a:r>
            <a:r>
              <a:rPr lang="zh-CN" altLang="en-US" sz="2000" dirty="0" smtClean="0"/>
              <a:t>在</a:t>
            </a:r>
            <a:r>
              <a:rPr kumimoji="1" lang="zh-CN" altLang="en-US" sz="2000" dirty="0" smtClean="0">
                <a:effectLst>
                  <a:outerShdw blurRad="38100" dist="38100" dir="2700000" algn="tl">
                    <a:srgbClr val="FFFFFF"/>
                  </a:outerShdw>
                </a:effectLst>
                <a:latin typeface="Times New Roman" pitchFamily="18" charset="0"/>
              </a:rPr>
              <a:t>计算机系统内部存储、处理</a:t>
            </a:r>
            <a:r>
              <a:rPr kumimoji="1" lang="zh-CN" altLang="en-US" sz="2000" dirty="0">
                <a:effectLst>
                  <a:outerShdw blurRad="38100" dist="38100" dir="2700000" algn="tl">
                    <a:srgbClr val="FFFFFF"/>
                  </a:outerShdw>
                </a:effectLst>
                <a:latin typeface="Times New Roman" pitchFamily="18" charset="0"/>
              </a:rPr>
              <a:t>、</a:t>
            </a:r>
            <a:r>
              <a:rPr kumimoji="1" lang="zh-CN" altLang="en-US" sz="2000" dirty="0" smtClean="0">
                <a:effectLst>
                  <a:outerShdw blurRad="38100" dist="38100" dir="2700000" algn="tl">
                    <a:srgbClr val="FFFFFF"/>
                  </a:outerShdw>
                </a:effectLst>
                <a:latin typeface="Times New Roman" pitchFamily="18" charset="0"/>
              </a:rPr>
              <a:t>传输</a:t>
            </a:r>
            <a:r>
              <a:rPr lang="zh-CN" altLang="zh-CN" sz="2000" dirty="0" smtClean="0"/>
              <a:t>的编码</a:t>
            </a:r>
            <a:r>
              <a:rPr lang="zh-CN" altLang="en-US" sz="2000" dirty="0" smtClean="0"/>
              <a:t>，</a:t>
            </a:r>
            <a:r>
              <a:rPr lang="zh-CN" altLang="zh-CN" sz="2000" dirty="0"/>
              <a:t>机内码=国标码+8080</a:t>
            </a:r>
            <a:r>
              <a:rPr lang="zh-CN" altLang="zh-CN" sz="2000" dirty="0" smtClean="0"/>
              <a:t>H</a:t>
            </a:r>
            <a:r>
              <a:rPr lang="zh-CN" altLang="en-US" sz="2000" dirty="0" smtClean="0"/>
              <a:t>。</a:t>
            </a:r>
            <a:endParaRPr kumimoji="1" lang="zh-CN" altLang="en-US" sz="2000" dirty="0">
              <a:effectLst>
                <a:outerShdw blurRad="38100" dist="38100" dir="2700000" algn="tl">
                  <a:srgbClr val="FFFFFF"/>
                </a:outerShdw>
              </a:effectLst>
              <a:latin typeface="Times New Roman" pitchFamily="18" charset="0"/>
            </a:endParaRPr>
          </a:p>
        </p:txBody>
      </p:sp>
      <p:sp>
        <p:nvSpPr>
          <p:cNvPr id="36" name="AutoShape 36"/>
          <p:cNvSpPr>
            <a:spLocks noChangeArrowheads="1"/>
          </p:cNvSpPr>
          <p:nvPr/>
        </p:nvSpPr>
        <p:spPr bwMode="auto">
          <a:xfrm>
            <a:off x="1046436" y="5373216"/>
            <a:ext cx="1728192" cy="381000"/>
          </a:xfrm>
          <a:prstGeom prst="roundRect">
            <a:avLst>
              <a:gd name="adj" fmla="val 50000"/>
            </a:avLst>
          </a:prstGeom>
          <a:no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342900" indent="-342900">
              <a:spcBef>
                <a:spcPct val="50000"/>
              </a:spcBef>
              <a:buFont typeface="Arial" pitchFamily="34" charset="0"/>
              <a:buChar char="•"/>
            </a:pPr>
            <a:r>
              <a:rPr kumimoji="1" lang="zh-CN" altLang="en-US" sz="2400" dirty="0" smtClean="0">
                <a:effectLst>
                  <a:outerShdw blurRad="38100" dist="38100" dir="2700000" algn="tl">
                    <a:srgbClr val="FFFFFF"/>
                  </a:outerShdw>
                </a:effectLst>
                <a:latin typeface="Times New Roman" pitchFamily="18" charset="0"/>
              </a:rPr>
              <a:t>字</a:t>
            </a:r>
            <a:r>
              <a:rPr kumimoji="1" lang="zh-CN" altLang="en-US" sz="2400" dirty="0">
                <a:effectLst>
                  <a:outerShdw blurRad="38100" dist="38100" dir="2700000" algn="tl">
                    <a:srgbClr val="FFFFFF"/>
                  </a:outerShdw>
                </a:effectLst>
                <a:latin typeface="Times New Roman" pitchFamily="18" charset="0"/>
              </a:rPr>
              <a:t>形码</a:t>
            </a:r>
          </a:p>
        </p:txBody>
      </p:sp>
      <p:sp>
        <p:nvSpPr>
          <p:cNvPr id="37" name="Text Box 37"/>
          <p:cNvSpPr txBox="1">
            <a:spLocks noChangeArrowheads="1"/>
          </p:cNvSpPr>
          <p:nvPr/>
        </p:nvSpPr>
        <p:spPr bwMode="auto">
          <a:xfrm>
            <a:off x="827584" y="5805264"/>
            <a:ext cx="7776864" cy="830997"/>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30000"/>
              </a:spcBef>
            </a:pPr>
            <a:r>
              <a:rPr kumimoji="1" lang="zh-CN" altLang="en-US" sz="2000" dirty="0" smtClean="0">
                <a:effectLst>
                  <a:outerShdw blurRad="38100" dist="38100" dir="2700000" algn="tl">
                    <a:srgbClr val="FFFFFF"/>
                  </a:outerShdw>
                </a:effectLst>
                <a:latin typeface="Times New Roman" pitchFamily="18" charset="0"/>
              </a:rPr>
              <a:t>　　表示</a:t>
            </a:r>
            <a:r>
              <a:rPr kumimoji="1" lang="zh-CN" altLang="en-US" sz="2000" dirty="0">
                <a:effectLst>
                  <a:outerShdw blurRad="38100" dist="38100" dir="2700000" algn="tl">
                    <a:srgbClr val="FFFFFF"/>
                  </a:outerShdw>
                </a:effectLst>
                <a:latin typeface="Times New Roman" pitchFamily="18" charset="0"/>
              </a:rPr>
              <a:t>汉字形状的</a:t>
            </a:r>
            <a:r>
              <a:rPr kumimoji="1" lang="zh-CN" altLang="en-US" sz="2000" dirty="0" smtClean="0">
                <a:effectLst>
                  <a:outerShdw blurRad="38100" dist="38100" dir="2700000" algn="tl">
                    <a:srgbClr val="FFFFFF"/>
                  </a:outerShdw>
                </a:effectLst>
                <a:latin typeface="Times New Roman" pitchFamily="18" charset="0"/>
              </a:rPr>
              <a:t>编码。对</a:t>
            </a:r>
            <a:r>
              <a:rPr kumimoji="1" lang="zh-CN" altLang="en-US" sz="2000" dirty="0">
                <a:effectLst>
                  <a:outerShdw blurRad="38100" dist="38100" dir="2700000" algn="tl">
                    <a:srgbClr val="FFFFFF"/>
                  </a:outerShdw>
                </a:effectLst>
                <a:latin typeface="Times New Roman" pitchFamily="18" charset="0"/>
              </a:rPr>
              <a:t>字形数字化，存储于汉字字库中，用于汉字的显示和打印</a:t>
            </a:r>
            <a:r>
              <a:rPr kumimoji="1" lang="zh-CN" altLang="en-US" sz="2000" dirty="0" smtClean="0">
                <a:effectLst>
                  <a:outerShdw blurRad="38100" dist="38100" dir="2700000" algn="tl">
                    <a:srgbClr val="FFFFFF"/>
                  </a:outerShdw>
                </a:effectLst>
                <a:latin typeface="Times New Roman" pitchFamily="18" charset="0"/>
              </a:rPr>
              <a:t>。如</a:t>
            </a:r>
            <a:r>
              <a:rPr kumimoji="1" lang="en-US" altLang="zh-CN" sz="2000" dirty="0">
                <a:solidFill>
                  <a:srgbClr val="FF0000"/>
                </a:solidFill>
                <a:effectLst>
                  <a:outerShdw blurRad="38100" dist="38100" dir="2700000" algn="tl">
                    <a:srgbClr val="FFFFFF"/>
                  </a:outerShdw>
                </a:effectLst>
                <a:latin typeface="Times New Roman" pitchFamily="18" charset="0"/>
              </a:rPr>
              <a:t>48×48</a:t>
            </a:r>
            <a:r>
              <a:rPr kumimoji="1" lang="zh-CN" altLang="en-US" sz="2000" dirty="0">
                <a:effectLst>
                  <a:outerShdw blurRad="38100" dist="38100" dir="2700000" algn="tl">
                    <a:srgbClr val="FFFFFF"/>
                  </a:outerShdw>
                </a:effectLst>
                <a:latin typeface="Times New Roman" pitchFamily="18" charset="0"/>
              </a:rPr>
              <a:t>点阵汉字，占用</a:t>
            </a:r>
            <a:r>
              <a:rPr kumimoji="1" lang="en-US" altLang="zh-CN" sz="2000" dirty="0" smtClean="0">
                <a:solidFill>
                  <a:srgbClr val="FF0000"/>
                </a:solidFill>
                <a:effectLst>
                  <a:outerShdw blurRad="38100" dist="38100" dir="2700000" algn="tl">
                    <a:srgbClr val="FFFFFF"/>
                  </a:outerShdw>
                </a:effectLst>
                <a:latin typeface="Times New Roman" pitchFamily="18" charset="0"/>
              </a:rPr>
              <a:t>288</a:t>
            </a:r>
            <a:r>
              <a:rPr kumimoji="1" lang="zh-CN" altLang="en-US" sz="2000" dirty="0" smtClean="0">
                <a:solidFill>
                  <a:srgbClr val="FF0000"/>
                </a:solidFill>
                <a:effectLst>
                  <a:outerShdw blurRad="38100" dist="38100" dir="2700000" algn="tl">
                    <a:srgbClr val="FFFFFF"/>
                  </a:outerShdw>
                </a:effectLst>
                <a:latin typeface="Times New Roman" pitchFamily="18" charset="0"/>
              </a:rPr>
              <a:t>Ｂ</a:t>
            </a:r>
            <a:r>
              <a:rPr kumimoji="1" lang="zh-CN" altLang="en-US" sz="2000" dirty="0" smtClean="0">
                <a:effectLst>
                  <a:outerShdw blurRad="38100" dist="38100" dir="2700000" algn="tl">
                    <a:srgbClr val="FFFFFF"/>
                  </a:outerShdw>
                </a:effectLst>
                <a:latin typeface="Times New Roman" pitchFamily="18" charset="0"/>
              </a:rPr>
              <a:t>存储空间。</a:t>
            </a:r>
            <a:endParaRPr kumimoji="1" lang="zh-CN" altLang="en-US" sz="2000" dirty="0">
              <a:effectLst>
                <a:outerShdw blurRad="38100" dist="38100" dir="2700000" algn="tl">
                  <a:srgbClr val="FFFFFF"/>
                </a:outerShdw>
              </a:effectLst>
              <a:latin typeface="Times New Roman" pitchFamily="18" charset="0"/>
            </a:endParaRPr>
          </a:p>
        </p:txBody>
      </p:sp>
      <p:sp>
        <p:nvSpPr>
          <p:cNvPr id="38" name="AutoShape 40"/>
          <p:cNvSpPr>
            <a:spLocks noChangeArrowheads="1"/>
          </p:cNvSpPr>
          <p:nvPr/>
        </p:nvSpPr>
        <p:spPr bwMode="auto">
          <a:xfrm>
            <a:off x="1046436" y="1556792"/>
            <a:ext cx="2805484" cy="648073"/>
          </a:xfrm>
          <a:prstGeom prst="roundRect">
            <a:avLst>
              <a:gd name="adj" fmla="val 50000"/>
            </a:avLst>
          </a:prstGeom>
          <a:no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342900" indent="-342900">
              <a:lnSpc>
                <a:spcPts val="2000"/>
              </a:lnSpc>
              <a:spcBef>
                <a:spcPct val="50000"/>
              </a:spcBef>
              <a:buFont typeface="Arial" pitchFamily="34" charset="0"/>
              <a:buChar char="•"/>
            </a:pPr>
            <a:r>
              <a:rPr kumimoji="1" lang="zh-CN" altLang="en-US" sz="2400" dirty="0" smtClean="0">
                <a:effectLst>
                  <a:outerShdw blurRad="38100" dist="38100" dir="2700000" algn="tl">
                    <a:srgbClr val="FFFFFF"/>
                  </a:outerShdw>
                </a:effectLst>
                <a:latin typeface="Times New Roman" pitchFamily="18" charset="0"/>
              </a:rPr>
              <a:t>国标码（交换</a:t>
            </a:r>
            <a:r>
              <a:rPr kumimoji="1" lang="zh-CN" altLang="en-US" sz="2400" dirty="0">
                <a:effectLst>
                  <a:outerShdw blurRad="38100" dist="38100" dir="2700000" algn="tl">
                    <a:srgbClr val="FFFFFF"/>
                  </a:outerShdw>
                </a:effectLst>
                <a:latin typeface="Times New Roman" pitchFamily="18" charset="0"/>
              </a:rPr>
              <a:t>码）</a:t>
            </a:r>
          </a:p>
        </p:txBody>
      </p:sp>
      <p:sp>
        <p:nvSpPr>
          <p:cNvPr id="39" name="Text Box 41"/>
          <p:cNvSpPr txBox="1">
            <a:spLocks noChangeArrowheads="1"/>
          </p:cNvSpPr>
          <p:nvPr/>
        </p:nvSpPr>
        <p:spPr bwMode="auto">
          <a:xfrm>
            <a:off x="827584" y="2073042"/>
            <a:ext cx="7776864" cy="707886"/>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30000"/>
              </a:spcBef>
            </a:pPr>
            <a:r>
              <a:rPr kumimoji="1" lang="en-US" altLang="zh-CN" sz="2000" dirty="0" smtClean="0">
                <a:effectLst>
                  <a:outerShdw blurRad="38100" dist="38100" dir="2700000" algn="tl">
                    <a:srgbClr val="FFFFFF"/>
                  </a:outerShdw>
                </a:effectLst>
                <a:latin typeface="Times New Roman" pitchFamily="18" charset="0"/>
              </a:rPr>
              <a:t>　　</a:t>
            </a:r>
            <a:r>
              <a:rPr lang="zh-CN" altLang="zh-CN" sz="2000" dirty="0"/>
              <a:t>国家汉字编码标准GB</a:t>
            </a:r>
            <a:r>
              <a:rPr lang="zh-CN" altLang="zh-CN" sz="2000" dirty="0" smtClean="0"/>
              <a:t>2312-80</a:t>
            </a:r>
            <a:r>
              <a:rPr kumimoji="1" lang="zh-CN" altLang="en-US" sz="2000" dirty="0" smtClean="0">
                <a:effectLst>
                  <a:outerShdw blurRad="38100" dist="38100" dir="2700000" algn="tl">
                    <a:srgbClr val="FFFFFF"/>
                  </a:outerShdw>
                </a:effectLst>
                <a:latin typeface="Times New Roman" pitchFamily="18" charset="0"/>
              </a:rPr>
              <a:t>，</a:t>
            </a:r>
            <a:r>
              <a:rPr kumimoji="1" lang="zh-CN" altLang="en-US" sz="2000" dirty="0">
                <a:effectLst>
                  <a:outerShdw blurRad="38100" dist="38100" dir="2700000" algn="tl">
                    <a:srgbClr val="FFFFFF"/>
                  </a:outerShdw>
                </a:effectLst>
                <a:latin typeface="Times New Roman" pitchFamily="18" charset="0"/>
              </a:rPr>
              <a:t>收录</a:t>
            </a:r>
            <a:r>
              <a:rPr kumimoji="1" lang="en-US" altLang="zh-CN" sz="2000" dirty="0">
                <a:solidFill>
                  <a:srgbClr val="FF0000"/>
                </a:solidFill>
                <a:effectLst>
                  <a:outerShdw blurRad="38100" dist="38100" dir="2700000" algn="tl">
                    <a:srgbClr val="FFFFFF"/>
                  </a:outerShdw>
                </a:effectLst>
                <a:latin typeface="Times New Roman" pitchFamily="18" charset="0"/>
              </a:rPr>
              <a:t>7445</a:t>
            </a:r>
            <a:r>
              <a:rPr kumimoji="1" lang="zh-CN" altLang="en-US" sz="2000" dirty="0" smtClean="0">
                <a:effectLst>
                  <a:outerShdw blurRad="38100" dist="38100" dir="2700000" algn="tl">
                    <a:srgbClr val="FFFFFF"/>
                  </a:outerShdw>
                </a:effectLst>
                <a:latin typeface="Times New Roman" pitchFamily="18" charset="0"/>
              </a:rPr>
              <a:t>个</a:t>
            </a:r>
            <a:r>
              <a:rPr lang="zh-CN" altLang="zh-CN" sz="2000" dirty="0" smtClean="0"/>
              <a:t>图形符号和常用</a:t>
            </a:r>
            <a:r>
              <a:rPr lang="zh-CN" altLang="zh-CN" sz="2000" dirty="0"/>
              <a:t>汉字</a:t>
            </a:r>
            <a:r>
              <a:rPr kumimoji="1" lang="zh-CN" altLang="en-US" sz="2000" dirty="0" smtClean="0">
                <a:effectLst>
                  <a:outerShdw blurRad="38100" dist="38100" dir="2700000" algn="tl">
                    <a:srgbClr val="FFFFFF"/>
                  </a:outerShdw>
                </a:effectLst>
                <a:latin typeface="Times New Roman" pitchFamily="18" charset="0"/>
              </a:rPr>
              <a:t>（其中</a:t>
            </a:r>
            <a:r>
              <a:rPr kumimoji="1" lang="en-US" altLang="zh-CN" sz="2000" dirty="0">
                <a:solidFill>
                  <a:srgbClr val="FF0000"/>
                </a:solidFill>
                <a:effectLst>
                  <a:outerShdw blurRad="38100" dist="38100" dir="2700000" algn="tl">
                    <a:srgbClr val="FFFFFF"/>
                  </a:outerShdw>
                </a:effectLst>
                <a:latin typeface="Times New Roman" pitchFamily="18" charset="0"/>
              </a:rPr>
              <a:t>3755</a:t>
            </a:r>
            <a:r>
              <a:rPr kumimoji="1" lang="zh-CN" altLang="en-US" sz="2000" dirty="0">
                <a:effectLst>
                  <a:outerShdw blurRad="38100" dist="38100" dir="2700000" algn="tl">
                    <a:srgbClr val="FFFFFF"/>
                  </a:outerShdw>
                </a:effectLst>
                <a:latin typeface="Times New Roman" pitchFamily="18" charset="0"/>
              </a:rPr>
              <a:t>个一级汉字</a:t>
            </a:r>
            <a:r>
              <a:rPr kumimoji="1" lang="zh-CN" altLang="en-US" sz="2000" dirty="0" smtClean="0">
                <a:effectLst>
                  <a:outerShdw blurRad="38100" dist="38100" dir="2700000" algn="tl">
                    <a:srgbClr val="FFFFFF"/>
                  </a:outerShdw>
                </a:effectLst>
                <a:latin typeface="Times New Roman" pitchFamily="18" charset="0"/>
              </a:rPr>
              <a:t>，</a:t>
            </a:r>
            <a:r>
              <a:rPr kumimoji="1" lang="en-US" altLang="zh-CN" sz="2000" dirty="0">
                <a:solidFill>
                  <a:srgbClr val="FF0000"/>
                </a:solidFill>
                <a:effectLst>
                  <a:outerShdw blurRad="38100" dist="38100" dir="2700000" algn="tl">
                    <a:srgbClr val="FFFFFF"/>
                  </a:outerShdw>
                </a:effectLst>
                <a:latin typeface="Times New Roman" pitchFamily="18" charset="0"/>
              </a:rPr>
              <a:t>3008</a:t>
            </a:r>
            <a:r>
              <a:rPr kumimoji="1" lang="zh-CN" altLang="en-US" sz="2000" dirty="0">
                <a:effectLst>
                  <a:outerShdw blurRad="38100" dist="38100" dir="2700000" algn="tl">
                    <a:srgbClr val="FFFFFF"/>
                  </a:outerShdw>
                </a:effectLst>
                <a:latin typeface="Times New Roman" pitchFamily="18" charset="0"/>
              </a:rPr>
              <a:t>个二级</a:t>
            </a:r>
            <a:r>
              <a:rPr kumimoji="1" lang="zh-CN" altLang="en-US" sz="2000" dirty="0" smtClean="0">
                <a:effectLst>
                  <a:outerShdw blurRad="38100" dist="38100" dir="2700000" algn="tl">
                    <a:srgbClr val="FFFFFF"/>
                  </a:outerShdw>
                </a:effectLst>
                <a:latin typeface="Times New Roman" pitchFamily="18" charset="0"/>
              </a:rPr>
              <a:t>汉字）。</a:t>
            </a:r>
            <a:endParaRPr kumimoji="1" lang="zh-CN" altLang="en-US" sz="2000" dirty="0">
              <a:effectLst>
                <a:outerShdw blurRad="38100" dist="38100" dir="2700000" algn="tl">
                  <a:srgbClr val="FFFFFF"/>
                </a:outerShdw>
              </a:effectLst>
              <a:latin typeface="Times New Roman" pitchFamily="18" charset="0"/>
            </a:endParaRPr>
          </a:p>
        </p:txBody>
      </p:sp>
    </p:spTree>
    <p:extLst>
      <p:ext uri="{BB962C8B-B14F-4D97-AF65-F5344CB8AC3E}">
        <p14:creationId xmlns:p14="http://schemas.microsoft.com/office/powerpoint/2010/main" val="439869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50" fill="hold"/>
                                        <p:tgtEl>
                                          <p:spTgt spid="38">
                                            <p:txEl>
                                              <p:pRg st="0" end="0"/>
                                            </p:txEl>
                                          </p:spTgt>
                                        </p:tgtEl>
                                        <p:attrNameLst>
                                          <p:attrName>style.color</p:attrName>
                                        </p:attrNameLst>
                                      </p:cBhvr>
                                      <p:to>
                                        <a:srgbClr val="FF0000"/>
                                      </p:to>
                                    </p:animClr>
                                  </p:childTnLst>
                                </p:cTn>
                              </p:par>
                            </p:childTnLst>
                          </p:cTn>
                        </p:par>
                        <p:par>
                          <p:cTn id="7" fill="hold">
                            <p:stCondLst>
                              <p:cond delay="250"/>
                            </p:stCondLst>
                            <p:childTnLst>
                              <p:par>
                                <p:cTn id="8" presetID="1" presetClass="entr" presetSubtype="0" fill="hold" grpId="0" nodeType="afterEffect">
                                  <p:stCondLst>
                                    <p:cond delay="0"/>
                                  </p:stCondLst>
                                  <p:childTnLst>
                                    <p:set>
                                      <p:cBhvr>
                                        <p:cTn id="9" dur="1" fill="hold">
                                          <p:stCondLst>
                                            <p:cond delay="0"/>
                                          </p:stCondLst>
                                        </p:cTn>
                                        <p:tgtEl>
                                          <p:spTgt spid="3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mph" presetSubtype="2" fill="hold" grpId="0" nodeType="clickEffect">
                                  <p:stCondLst>
                                    <p:cond delay="0"/>
                                  </p:stCondLst>
                                  <p:childTnLst>
                                    <p:animClr clrSpc="rgb" dir="cw">
                                      <p:cBhvr override="childStyle">
                                        <p:cTn id="13" dur="250" fill="hold"/>
                                        <p:tgtEl>
                                          <p:spTgt spid="33"/>
                                        </p:tgtEl>
                                        <p:attrNameLst>
                                          <p:attrName>style.color</p:attrName>
                                        </p:attrNameLst>
                                      </p:cBhvr>
                                      <p:to>
                                        <a:srgbClr val="FF0000"/>
                                      </p:to>
                                    </p:animClr>
                                  </p:childTnLst>
                                </p:cTn>
                              </p:par>
                            </p:childTnLst>
                          </p:cTn>
                        </p:par>
                        <p:par>
                          <p:cTn id="14" fill="hold">
                            <p:stCondLst>
                              <p:cond delay="250"/>
                            </p:stCondLst>
                            <p:childTnLst>
                              <p:par>
                                <p:cTn id="15" presetID="1"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mph" presetSubtype="2" fill="hold" grpId="0" nodeType="clickEffect">
                                  <p:stCondLst>
                                    <p:cond delay="0"/>
                                  </p:stCondLst>
                                  <p:childTnLst>
                                    <p:animClr clrSpc="rgb" dir="cw">
                                      <p:cBhvr override="childStyle">
                                        <p:cTn id="20" dur="250" fill="hold"/>
                                        <p:tgtEl>
                                          <p:spTgt spid="34"/>
                                        </p:tgtEl>
                                        <p:attrNameLst>
                                          <p:attrName>style.color</p:attrName>
                                        </p:attrNameLst>
                                      </p:cBhvr>
                                      <p:to>
                                        <a:srgbClr val="FF0000"/>
                                      </p:to>
                                    </p:animClr>
                                  </p:childTnLst>
                                </p:cTn>
                              </p:par>
                            </p:childTnLst>
                          </p:cTn>
                        </p:par>
                        <p:par>
                          <p:cTn id="21" fill="hold">
                            <p:stCondLst>
                              <p:cond delay="250"/>
                            </p:stCondLst>
                            <p:childTnLst>
                              <p:par>
                                <p:cTn id="22" presetID="1"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grpId="0" nodeType="clickEffect">
                                  <p:stCondLst>
                                    <p:cond delay="0"/>
                                  </p:stCondLst>
                                  <p:childTnLst>
                                    <p:animClr clrSpc="rgb" dir="cw">
                                      <p:cBhvr override="childStyle">
                                        <p:cTn id="27" dur="250" fill="hold"/>
                                        <p:tgtEl>
                                          <p:spTgt spid="36"/>
                                        </p:tgtEl>
                                        <p:attrNameLst>
                                          <p:attrName>style.color</p:attrName>
                                        </p:attrNameLst>
                                      </p:cBhvr>
                                      <p:to>
                                        <a:srgbClr val="FF0000"/>
                                      </p:to>
                                    </p:animClr>
                                  </p:childTnLst>
                                </p:cTn>
                              </p:par>
                            </p:childTnLst>
                          </p:cTn>
                        </p:par>
                        <p:par>
                          <p:cTn id="28" fill="hold">
                            <p:stCondLst>
                              <p:cond delay="250"/>
                            </p:stCondLst>
                            <p:childTnLst>
                              <p:par>
                                <p:cTn id="29" presetID="1"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P spid="36" grpId="0"/>
      <p:bldP spid="37" grpId="0" animBg="1"/>
      <p:bldP spid="3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2996952"/>
            <a:ext cx="6624735" cy="1584176"/>
          </a:xfrm>
        </p:spPr>
        <p:txBody>
          <a:bodyPr anchor="ctr" anchorCtr="0">
            <a:noAutofit/>
          </a:bodyPr>
          <a:lstStyle/>
          <a:p>
            <a:pPr algn="ctr">
              <a:lnSpc>
                <a:spcPct val="150000"/>
              </a:lnSpc>
            </a:pPr>
            <a:r>
              <a:rPr lang="en-US" altLang="zh-CN" dirty="0" smtClean="0"/>
              <a:t>1.3 </a:t>
            </a:r>
            <a:r>
              <a:rPr lang="zh-CN" altLang="zh-CN" dirty="0" smtClean="0"/>
              <a:t>计算机系统</a:t>
            </a:r>
            <a:r>
              <a:rPr lang="zh-CN" altLang="zh-CN" dirty="0"/>
              <a:t>的</a:t>
            </a:r>
            <a:r>
              <a:rPr lang="zh-CN" altLang="zh-CN" dirty="0" smtClean="0"/>
              <a:t>组成</a:t>
            </a:r>
            <a:r>
              <a:rPr lang="en-US" altLang="zh-CN" dirty="0" smtClean="0"/>
              <a:t/>
            </a:r>
            <a:br>
              <a:rPr lang="en-US" altLang="zh-CN" dirty="0" smtClean="0"/>
            </a:br>
            <a:r>
              <a:rPr lang="zh-CN" altLang="zh-CN" dirty="0" smtClean="0"/>
              <a:t>和</a:t>
            </a:r>
            <a:r>
              <a:rPr lang="zh-CN" altLang="zh-CN" dirty="0"/>
              <a:t>工作原理</a:t>
            </a:r>
            <a:endParaRPr lang="zh-CN" altLang="en-US" dirty="0"/>
          </a:p>
        </p:txBody>
      </p:sp>
    </p:spTree>
    <p:extLst>
      <p:ext uri="{BB962C8B-B14F-4D97-AF65-F5344CB8AC3E}">
        <p14:creationId xmlns:p14="http://schemas.microsoft.com/office/powerpoint/2010/main" val="2790059243"/>
      </p:ext>
    </p:extLst>
  </p:cSld>
  <p:clrMapOvr>
    <a:masterClrMapping/>
  </p:clrMapOvr>
  <p:transition spd="slow">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218516431"/>
              </p:ext>
            </p:extLst>
          </p:nvPr>
        </p:nvGraphicFramePr>
        <p:xfrm>
          <a:off x="1547664" y="1524000"/>
          <a:ext cx="6768752"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a:xfrm>
            <a:off x="504056" y="197768"/>
            <a:ext cx="8748464" cy="1143000"/>
          </a:xfrm>
        </p:spPr>
        <p:txBody>
          <a:bodyPr>
            <a:noAutofit/>
          </a:bodyPr>
          <a:lstStyle/>
          <a:p>
            <a:pPr algn="ctr"/>
            <a:r>
              <a:rPr lang="en-US" altLang="zh-CN" dirty="0" smtClean="0"/>
              <a:t>1.3 </a:t>
            </a:r>
            <a:r>
              <a:rPr lang="zh-CN" altLang="zh-CN" dirty="0" smtClean="0"/>
              <a:t>计算机系统</a:t>
            </a:r>
            <a:r>
              <a:rPr lang="zh-CN" altLang="zh-CN" dirty="0"/>
              <a:t>的组成和工作原理</a:t>
            </a:r>
            <a:endParaRPr lang="zh-CN" altLang="en-US" dirty="0"/>
          </a:p>
        </p:txBody>
      </p:sp>
    </p:spTree>
    <p:extLst>
      <p:ext uri="{BB962C8B-B14F-4D97-AF65-F5344CB8AC3E}">
        <p14:creationId xmlns:p14="http://schemas.microsoft.com/office/powerpoint/2010/main" val="2167740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0" dur="500"/>
                                        <p:tgtEl>
                                          <p:spTgt spid="3">
                                            <p:graphicEl>
                                              <a:dgm id="{D54B1729-BC98-42C1-9C6C-D65DCBA4358F}"/>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3" dur="500"/>
                                        <p:tgtEl>
                                          <p:spTgt spid="3">
                                            <p:graphicEl>
                                              <a:dgm id="{C04276DC-EE64-470A-B8BC-09067B8045FA}"/>
                                            </p:graphic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6" dur="500"/>
                                        <p:tgtEl>
                                          <p:spTgt spid="3">
                                            <p:graphicEl>
                                              <a:dgm id="{B37A5355-225B-4C6F-AED7-6C620F99EECC}"/>
                                            </p:graphic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9" dur="500"/>
                                        <p:tgtEl>
                                          <p:spTgt spid="3">
                                            <p:graphicEl>
                                              <a:dgm id="{F5034101-5B7D-4FE7-B47A-5A48CF39606B}"/>
                                            </p:graphic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2" dur="500"/>
                                        <p:tgtEl>
                                          <p:spTgt spid="3">
                                            <p:graphicEl>
                                              <a:dgm id="{C7C3E6FD-D83F-4BDA-907E-B5EE041DA931}"/>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graphicEl>
                                              <a:dgm id="{AA9E8DB8-4378-4DE0-90FB-AC51BC38606A}"/>
                                            </p:graphicEl>
                                          </p:spTgt>
                                        </p:tgtEl>
                                        <p:attrNameLst>
                                          <p:attrName>style.visibility</p:attrName>
                                        </p:attrNameLst>
                                      </p:cBhvr>
                                      <p:to>
                                        <p:strVal val="visible"/>
                                      </p:to>
                                    </p:set>
                                    <p:animEffect transition="in" filter="wipe(left)">
                                      <p:cBhvr>
                                        <p:cTn id="25" dur="500"/>
                                        <p:tgtEl>
                                          <p:spTgt spid="3">
                                            <p:graphicEl>
                                              <a:dgm id="{AA9E8DB8-4378-4DE0-90FB-AC51BC38606A}"/>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graphicEl>
                                              <a:dgm id="{407D673B-FF7A-46E6-A3B0-96E86EB9836E}"/>
                                            </p:graphicEl>
                                          </p:spTgt>
                                        </p:tgtEl>
                                        <p:attrNameLst>
                                          <p:attrName>style.visibility</p:attrName>
                                        </p:attrNameLst>
                                      </p:cBhvr>
                                      <p:to>
                                        <p:strVal val="visible"/>
                                      </p:to>
                                    </p:set>
                                    <p:animEffect transition="in" filter="wipe(left)">
                                      <p:cBhvr>
                                        <p:cTn id="28" dur="500"/>
                                        <p:tgtEl>
                                          <p:spTgt spid="3">
                                            <p:graphicEl>
                                              <a:dgm id="{407D673B-FF7A-46E6-A3B0-96E86EB9836E}"/>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graphicEl>
                                              <a:dgm id="{441C63B1-962A-4F97-B43B-B2996D9C7D7E}"/>
                                            </p:graphicEl>
                                          </p:spTgt>
                                        </p:tgtEl>
                                        <p:attrNameLst>
                                          <p:attrName>style.visibility</p:attrName>
                                        </p:attrNameLst>
                                      </p:cBhvr>
                                      <p:to>
                                        <p:strVal val="visible"/>
                                      </p:to>
                                    </p:set>
                                    <p:animEffect transition="in" filter="wipe(left)">
                                      <p:cBhvr>
                                        <p:cTn id="31" dur="500"/>
                                        <p:tgtEl>
                                          <p:spTgt spid="3">
                                            <p:graphicEl>
                                              <a:dgm id="{441C63B1-962A-4F97-B43B-B2996D9C7D7E}"/>
                                            </p:graphic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graphicEl>
                                              <a:dgm id="{A93B9E93-AA56-4C1E-8937-EB336D3F3646}"/>
                                            </p:graphicEl>
                                          </p:spTgt>
                                        </p:tgtEl>
                                        <p:attrNameLst>
                                          <p:attrName>style.visibility</p:attrName>
                                        </p:attrNameLst>
                                      </p:cBhvr>
                                      <p:to>
                                        <p:strVal val="visible"/>
                                      </p:to>
                                    </p:set>
                                    <p:animEffect transition="in" filter="wipe(left)">
                                      <p:cBhvr>
                                        <p:cTn id="34" dur="500"/>
                                        <p:tgtEl>
                                          <p:spTgt spid="3">
                                            <p:graphicEl>
                                              <a:dgm id="{A93B9E93-AA56-4C1E-8937-EB336D3F364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1.3.1  </a:t>
            </a:r>
            <a:r>
              <a:rPr lang="zh-CN" altLang="en-US" sz="3600" dirty="0" smtClean="0"/>
              <a:t>计算机系统的组成</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Picture 1028" descr="BS00100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732240" y="5098504"/>
            <a:ext cx="1905000" cy="10668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1106"/>
          <p:cNvGrpSpPr>
            <a:grpSpLocks/>
          </p:cNvGrpSpPr>
          <p:nvPr/>
        </p:nvGrpSpPr>
        <p:grpSpPr bwMode="auto">
          <a:xfrm>
            <a:off x="1115170" y="836712"/>
            <a:ext cx="6900863" cy="5573713"/>
            <a:chOff x="801" y="672"/>
            <a:chExt cx="4347" cy="3511"/>
          </a:xfrm>
        </p:grpSpPr>
        <p:grpSp>
          <p:nvGrpSpPr>
            <p:cNvPr id="9" name="Group 1103"/>
            <p:cNvGrpSpPr>
              <a:grpSpLocks/>
            </p:cNvGrpSpPr>
            <p:nvPr/>
          </p:nvGrpSpPr>
          <p:grpSpPr bwMode="auto">
            <a:xfrm>
              <a:off x="1164" y="1481"/>
              <a:ext cx="1353" cy="1938"/>
              <a:chOff x="1164" y="1645"/>
              <a:chExt cx="1353" cy="1938"/>
            </a:xfrm>
          </p:grpSpPr>
          <p:sp>
            <p:nvSpPr>
              <p:cNvPr id="38" name="AutoShape 1069"/>
              <p:cNvSpPr>
                <a:spLocks/>
              </p:cNvSpPr>
              <p:nvPr/>
            </p:nvSpPr>
            <p:spPr bwMode="auto">
              <a:xfrm>
                <a:off x="1164" y="1698"/>
                <a:ext cx="128" cy="1865"/>
              </a:xfrm>
              <a:prstGeom prst="leftBrace">
                <a:avLst>
                  <a:gd name="adj1" fmla="val 107940"/>
                  <a:gd name="adj2" fmla="val 4617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sp>
            <p:nvSpPr>
              <p:cNvPr id="39" name="Text Box 1070"/>
              <p:cNvSpPr txBox="1">
                <a:spLocks noChangeArrowheads="1"/>
              </p:cNvSpPr>
              <p:nvPr/>
            </p:nvSpPr>
            <p:spPr bwMode="auto">
              <a:xfrm>
                <a:off x="1309" y="3331"/>
                <a:ext cx="120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smtClean="0">
                    <a:latin typeface="+mn-ea"/>
                  </a:rPr>
                  <a:t>软件</a:t>
                </a:r>
                <a:r>
                  <a:rPr lang="zh-CN" altLang="en-US" sz="2000" dirty="0">
                    <a:latin typeface="+mn-ea"/>
                  </a:rPr>
                  <a:t>系统</a:t>
                </a:r>
              </a:p>
            </p:txBody>
          </p:sp>
          <p:sp>
            <p:nvSpPr>
              <p:cNvPr id="44" name="Text Box 1070"/>
              <p:cNvSpPr txBox="1">
                <a:spLocks noChangeArrowheads="1"/>
              </p:cNvSpPr>
              <p:nvPr/>
            </p:nvSpPr>
            <p:spPr bwMode="auto">
              <a:xfrm>
                <a:off x="1309" y="1645"/>
                <a:ext cx="120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a:latin typeface="+mn-ea"/>
                  </a:rPr>
                  <a:t>硬件</a:t>
                </a:r>
                <a:r>
                  <a:rPr lang="zh-CN" altLang="en-US" sz="2000" dirty="0" smtClean="0">
                    <a:latin typeface="+mn-ea"/>
                  </a:rPr>
                  <a:t>系统</a:t>
                </a:r>
                <a:endParaRPr lang="zh-CN" altLang="en-US" sz="2000" dirty="0">
                  <a:latin typeface="+mn-ea"/>
                </a:endParaRPr>
              </a:p>
            </p:txBody>
          </p:sp>
        </p:grpSp>
        <p:grpSp>
          <p:nvGrpSpPr>
            <p:cNvPr id="10" name="Group 1101"/>
            <p:cNvGrpSpPr>
              <a:grpSpLocks/>
            </p:cNvGrpSpPr>
            <p:nvPr/>
          </p:nvGrpSpPr>
          <p:grpSpPr bwMode="auto">
            <a:xfrm>
              <a:off x="2104" y="1117"/>
              <a:ext cx="1105" cy="2795"/>
              <a:chOff x="2104" y="1281"/>
              <a:chExt cx="1105" cy="2795"/>
            </a:xfrm>
          </p:grpSpPr>
          <p:sp>
            <p:nvSpPr>
              <p:cNvPr id="36" name="Text Box 1072"/>
              <p:cNvSpPr txBox="1">
                <a:spLocks noChangeArrowheads="1"/>
              </p:cNvSpPr>
              <p:nvPr/>
            </p:nvSpPr>
            <p:spPr bwMode="auto">
              <a:xfrm>
                <a:off x="2225" y="1281"/>
                <a:ext cx="98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000" dirty="0" smtClean="0">
                    <a:latin typeface="+mn-ea"/>
                  </a:rPr>
                  <a:t>主机部分</a:t>
                </a:r>
                <a:endParaRPr lang="zh-CN" altLang="en-US" sz="2000" dirty="0">
                  <a:latin typeface="+mn-ea"/>
                </a:endParaRPr>
              </a:p>
            </p:txBody>
          </p:sp>
          <p:sp>
            <p:nvSpPr>
              <p:cNvPr id="37" name="AutoShape 1073"/>
              <p:cNvSpPr>
                <a:spLocks/>
              </p:cNvSpPr>
              <p:nvPr/>
            </p:nvSpPr>
            <p:spPr bwMode="auto">
              <a:xfrm>
                <a:off x="2112" y="1335"/>
                <a:ext cx="99" cy="894"/>
              </a:xfrm>
              <a:prstGeom prst="leftBrace">
                <a:avLst>
                  <a:gd name="adj1" fmla="val 147255"/>
                  <a:gd name="adj2" fmla="val 44583"/>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sp>
            <p:nvSpPr>
              <p:cNvPr id="43" name="Text Box 1072"/>
              <p:cNvSpPr txBox="1">
                <a:spLocks noChangeArrowheads="1"/>
              </p:cNvSpPr>
              <p:nvPr/>
            </p:nvSpPr>
            <p:spPr bwMode="auto">
              <a:xfrm>
                <a:off x="2225" y="2037"/>
                <a:ext cx="98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000" dirty="0" smtClean="0">
                    <a:latin typeface="+mn-ea"/>
                  </a:rPr>
                  <a:t>外设部分</a:t>
                </a:r>
                <a:endParaRPr lang="zh-CN" altLang="en-US" sz="2000" dirty="0">
                  <a:latin typeface="+mn-ea"/>
                </a:endParaRPr>
              </a:p>
            </p:txBody>
          </p:sp>
          <p:sp>
            <p:nvSpPr>
              <p:cNvPr id="49" name="AutoShape 1073"/>
              <p:cNvSpPr>
                <a:spLocks/>
              </p:cNvSpPr>
              <p:nvPr/>
            </p:nvSpPr>
            <p:spPr bwMode="auto">
              <a:xfrm>
                <a:off x="2104" y="3017"/>
                <a:ext cx="88" cy="1059"/>
              </a:xfrm>
              <a:prstGeom prst="leftBrace">
                <a:avLst>
                  <a:gd name="adj1" fmla="val 147255"/>
                  <a:gd name="adj2" fmla="val 44583"/>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grpSp>
        <p:sp>
          <p:nvSpPr>
            <p:cNvPr id="11" name="Text Box 1074"/>
            <p:cNvSpPr txBox="1">
              <a:spLocks noChangeArrowheads="1"/>
            </p:cNvSpPr>
            <p:nvPr/>
          </p:nvSpPr>
          <p:spPr bwMode="auto">
            <a:xfrm>
              <a:off x="801" y="1767"/>
              <a:ext cx="310" cy="1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a:buFontTx/>
                <a:buNone/>
              </a:pPr>
              <a:r>
                <a:rPr lang="zh-CN" altLang="en-US" sz="2000" spc="300" dirty="0" smtClean="0">
                  <a:latin typeface="+mn-ea"/>
                </a:rPr>
                <a:t>计算机系统</a:t>
              </a:r>
              <a:endParaRPr lang="zh-CN" altLang="en-US" sz="2000" spc="300" dirty="0">
                <a:latin typeface="+mn-ea"/>
              </a:endParaRPr>
            </a:p>
          </p:txBody>
        </p:sp>
        <p:sp>
          <p:nvSpPr>
            <p:cNvPr id="12" name="Text Box 1078"/>
            <p:cNvSpPr txBox="1">
              <a:spLocks noChangeArrowheads="1"/>
            </p:cNvSpPr>
            <p:nvPr/>
          </p:nvSpPr>
          <p:spPr bwMode="auto">
            <a:xfrm>
              <a:off x="4135" y="672"/>
              <a:ext cx="11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2000">
                <a:effectLst>
                  <a:outerShdw blurRad="38100" dist="38100" dir="2700000" algn="tl">
                    <a:srgbClr val="000000"/>
                  </a:outerShdw>
                </a:effectLst>
                <a:latin typeface="+mn-ea"/>
              </a:endParaRPr>
            </a:p>
          </p:txBody>
        </p:sp>
        <p:sp>
          <p:nvSpPr>
            <p:cNvPr id="13" name="AutoShape 1076"/>
            <p:cNvSpPr>
              <a:spLocks/>
            </p:cNvSpPr>
            <p:nvPr/>
          </p:nvSpPr>
          <p:spPr bwMode="auto">
            <a:xfrm>
              <a:off x="3008" y="1050"/>
              <a:ext cx="89" cy="440"/>
            </a:xfrm>
            <a:prstGeom prst="leftBrace">
              <a:avLst>
                <a:gd name="adj1" fmla="val 7195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sp>
          <p:nvSpPr>
            <p:cNvPr id="14" name="Text Box 1077"/>
            <p:cNvSpPr txBox="1">
              <a:spLocks noChangeArrowheads="1"/>
            </p:cNvSpPr>
            <p:nvPr/>
          </p:nvSpPr>
          <p:spPr bwMode="auto">
            <a:xfrm>
              <a:off x="3082" y="971"/>
              <a:ext cx="1121"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000" dirty="0" smtClean="0">
                  <a:latin typeface="+mn-ea"/>
                </a:rPr>
                <a:t>中央处理器</a:t>
              </a:r>
              <a:endParaRPr lang="zh-CN" altLang="en-US" sz="2000" dirty="0">
                <a:latin typeface="+mn-ea"/>
                <a:cs typeface="Times New Roman" pitchFamily="18" charset="0"/>
              </a:endParaRPr>
            </a:p>
          </p:txBody>
        </p:sp>
        <p:sp>
          <p:nvSpPr>
            <p:cNvPr id="35" name="Text Box 1081"/>
            <p:cNvSpPr txBox="1">
              <a:spLocks noChangeArrowheads="1"/>
            </p:cNvSpPr>
            <p:nvPr/>
          </p:nvSpPr>
          <p:spPr bwMode="auto">
            <a:xfrm>
              <a:off x="4116" y="781"/>
              <a:ext cx="1032" cy="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buFontTx/>
                <a:buNone/>
              </a:pPr>
              <a:r>
                <a:rPr lang="zh-CN" altLang="en-US" sz="2000" dirty="0" smtClean="0">
                  <a:latin typeface="+mn-ea"/>
                </a:rPr>
                <a:t>运算器</a:t>
              </a:r>
              <a:endParaRPr lang="zh-CN" altLang="en-US" sz="2000" dirty="0">
                <a:latin typeface="+mn-ea"/>
              </a:endParaRPr>
            </a:p>
            <a:p>
              <a:pPr algn="l">
                <a:lnSpc>
                  <a:spcPct val="150000"/>
                </a:lnSpc>
                <a:buFontTx/>
                <a:buNone/>
              </a:pPr>
              <a:r>
                <a:rPr lang="zh-CN" altLang="en-US" sz="2000" dirty="0" smtClean="0">
                  <a:latin typeface="+mn-ea"/>
                </a:rPr>
                <a:t>控制器</a:t>
              </a:r>
              <a:endParaRPr lang="zh-CN" altLang="en-US" sz="2000" dirty="0">
                <a:latin typeface="+mn-ea"/>
              </a:endParaRPr>
            </a:p>
          </p:txBody>
        </p:sp>
        <p:sp>
          <p:nvSpPr>
            <p:cNvPr id="31" name="Text Box 1087"/>
            <p:cNvSpPr txBox="1">
              <a:spLocks noChangeArrowheads="1"/>
            </p:cNvSpPr>
            <p:nvPr/>
          </p:nvSpPr>
          <p:spPr bwMode="auto">
            <a:xfrm>
              <a:off x="3118" y="3543"/>
              <a:ext cx="1304" cy="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buFontTx/>
                <a:buNone/>
              </a:pPr>
              <a:r>
                <a:rPr lang="zh-CN" altLang="en-US" sz="2000" dirty="0" smtClean="0">
                  <a:latin typeface="+mn-ea"/>
                </a:rPr>
                <a:t>应用软件包</a:t>
              </a:r>
              <a:endParaRPr lang="en-US" altLang="zh-CN" sz="2000" dirty="0" smtClean="0">
                <a:latin typeface="+mn-ea"/>
              </a:endParaRPr>
            </a:p>
            <a:p>
              <a:pPr algn="l">
                <a:lnSpc>
                  <a:spcPct val="150000"/>
                </a:lnSpc>
                <a:buFontTx/>
                <a:buNone/>
              </a:pPr>
              <a:r>
                <a:rPr lang="zh-CN" altLang="en-US" sz="2000" dirty="0" smtClean="0">
                  <a:latin typeface="+mn-ea"/>
                </a:rPr>
                <a:t>用户程序</a:t>
              </a:r>
              <a:endParaRPr lang="zh-CN" altLang="en-US" sz="2000" dirty="0">
                <a:latin typeface="+mn-ea"/>
              </a:endParaRPr>
            </a:p>
          </p:txBody>
        </p:sp>
        <p:grpSp>
          <p:nvGrpSpPr>
            <p:cNvPr id="18" name="Group 1088"/>
            <p:cNvGrpSpPr>
              <a:grpSpLocks/>
            </p:cNvGrpSpPr>
            <p:nvPr/>
          </p:nvGrpSpPr>
          <p:grpSpPr bwMode="auto">
            <a:xfrm>
              <a:off x="3008" y="1525"/>
              <a:ext cx="1185" cy="931"/>
              <a:chOff x="3056" y="1587"/>
              <a:chExt cx="1185" cy="931"/>
            </a:xfrm>
          </p:grpSpPr>
          <p:sp>
            <p:nvSpPr>
              <p:cNvPr id="28" name="AutoShape 1089"/>
              <p:cNvSpPr>
                <a:spLocks/>
              </p:cNvSpPr>
              <p:nvPr/>
            </p:nvSpPr>
            <p:spPr bwMode="auto">
              <a:xfrm>
                <a:off x="3056" y="1725"/>
                <a:ext cx="99" cy="685"/>
              </a:xfrm>
              <a:prstGeom prst="leftBrace">
                <a:avLst>
                  <a:gd name="adj1" fmla="val 5659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sp>
            <p:nvSpPr>
              <p:cNvPr id="29" name="Text Box 1090"/>
              <p:cNvSpPr txBox="1">
                <a:spLocks noChangeArrowheads="1"/>
              </p:cNvSpPr>
              <p:nvPr/>
            </p:nvSpPr>
            <p:spPr bwMode="auto">
              <a:xfrm>
                <a:off x="3146" y="1587"/>
                <a:ext cx="1095" cy="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000" dirty="0">
                    <a:latin typeface="+mn-ea"/>
                  </a:rPr>
                  <a:t>外存储器</a:t>
                </a:r>
              </a:p>
              <a:p>
                <a:pPr algn="l">
                  <a:lnSpc>
                    <a:spcPct val="150000"/>
                  </a:lnSpc>
                  <a:buFontTx/>
                  <a:buNone/>
                </a:pPr>
                <a:r>
                  <a:rPr lang="zh-CN" altLang="en-US" sz="2000" dirty="0" smtClean="0">
                    <a:latin typeface="+mn-ea"/>
                  </a:rPr>
                  <a:t>输入设备</a:t>
                </a:r>
                <a:endParaRPr lang="en-US" altLang="zh-CN" sz="2000" dirty="0" smtClean="0">
                  <a:latin typeface="+mn-ea"/>
                </a:endParaRPr>
              </a:p>
              <a:p>
                <a:pPr algn="l">
                  <a:lnSpc>
                    <a:spcPct val="150000"/>
                  </a:lnSpc>
                  <a:buFontTx/>
                  <a:buNone/>
                </a:pPr>
                <a:r>
                  <a:rPr lang="zh-CN" altLang="en-US" sz="2000" dirty="0" smtClean="0">
                    <a:latin typeface="+mn-ea"/>
                  </a:rPr>
                  <a:t>输出设备</a:t>
                </a:r>
                <a:endParaRPr lang="zh-CN" altLang="en-US" sz="2000" dirty="0">
                  <a:latin typeface="+mn-ea"/>
                </a:endParaRPr>
              </a:p>
            </p:txBody>
          </p:sp>
        </p:grpSp>
        <p:grpSp>
          <p:nvGrpSpPr>
            <p:cNvPr id="20" name="Group 1091"/>
            <p:cNvGrpSpPr>
              <a:grpSpLocks/>
            </p:cNvGrpSpPr>
            <p:nvPr/>
          </p:nvGrpSpPr>
          <p:grpSpPr bwMode="auto">
            <a:xfrm>
              <a:off x="2234" y="2795"/>
              <a:ext cx="964" cy="1197"/>
              <a:chOff x="1111" y="2807"/>
              <a:chExt cx="964" cy="1197"/>
            </a:xfrm>
          </p:grpSpPr>
          <p:sp>
            <p:nvSpPr>
              <p:cNvPr id="26" name="Text Box 1092"/>
              <p:cNvSpPr txBox="1">
                <a:spLocks noChangeArrowheads="1"/>
              </p:cNvSpPr>
              <p:nvPr/>
            </p:nvSpPr>
            <p:spPr bwMode="auto">
              <a:xfrm>
                <a:off x="1111" y="2807"/>
                <a:ext cx="96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smtClean="0">
                    <a:latin typeface="+mn-ea"/>
                  </a:rPr>
                  <a:t>系统软件</a:t>
                </a:r>
                <a:endParaRPr lang="zh-CN" altLang="en-US" sz="2000" dirty="0">
                  <a:latin typeface="+mn-ea"/>
                </a:endParaRPr>
              </a:p>
            </p:txBody>
          </p:sp>
          <p:sp>
            <p:nvSpPr>
              <p:cNvPr id="47" name="Text Box 1092"/>
              <p:cNvSpPr txBox="1">
                <a:spLocks noChangeArrowheads="1"/>
              </p:cNvSpPr>
              <p:nvPr/>
            </p:nvSpPr>
            <p:spPr bwMode="auto">
              <a:xfrm>
                <a:off x="1111" y="3752"/>
                <a:ext cx="96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smtClean="0">
                    <a:latin typeface="+mn-ea"/>
                  </a:rPr>
                  <a:t>应用软件</a:t>
                </a:r>
                <a:endParaRPr lang="zh-CN" altLang="en-US" sz="2000" dirty="0">
                  <a:latin typeface="+mn-ea"/>
                </a:endParaRPr>
              </a:p>
            </p:txBody>
          </p:sp>
        </p:grpSp>
        <p:grpSp>
          <p:nvGrpSpPr>
            <p:cNvPr id="22" name="Group 1094"/>
            <p:cNvGrpSpPr>
              <a:grpSpLocks/>
            </p:cNvGrpSpPr>
            <p:nvPr/>
          </p:nvGrpSpPr>
          <p:grpSpPr bwMode="auto">
            <a:xfrm>
              <a:off x="3016" y="2387"/>
              <a:ext cx="1724" cy="1221"/>
              <a:chOff x="3064" y="2419"/>
              <a:chExt cx="1724" cy="1221"/>
            </a:xfrm>
          </p:grpSpPr>
          <p:sp>
            <p:nvSpPr>
              <p:cNvPr id="24" name="Text Box 1095"/>
              <p:cNvSpPr txBox="1">
                <a:spLocks noChangeArrowheads="1"/>
              </p:cNvSpPr>
              <p:nvPr/>
            </p:nvSpPr>
            <p:spPr bwMode="auto">
              <a:xfrm>
                <a:off x="3161" y="2419"/>
                <a:ext cx="1627"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buFontTx/>
                  <a:buNone/>
                </a:pPr>
                <a:r>
                  <a:rPr lang="zh-CN" altLang="en-US" sz="2000" dirty="0">
                    <a:latin typeface="+mn-ea"/>
                  </a:rPr>
                  <a:t>操作系统</a:t>
                </a:r>
              </a:p>
              <a:p>
                <a:pPr>
                  <a:lnSpc>
                    <a:spcPct val="150000"/>
                  </a:lnSpc>
                </a:pPr>
                <a:r>
                  <a:rPr lang="zh-CN" altLang="en-US" sz="2000" dirty="0" smtClean="0">
                    <a:latin typeface="+mn-ea"/>
                  </a:rPr>
                  <a:t>语言处理程序</a:t>
                </a:r>
                <a:endParaRPr lang="en-US" altLang="zh-CN" sz="2000" dirty="0" smtClean="0">
                  <a:latin typeface="+mn-ea"/>
                </a:endParaRPr>
              </a:p>
              <a:p>
                <a:pPr>
                  <a:lnSpc>
                    <a:spcPct val="150000"/>
                  </a:lnSpc>
                </a:pPr>
                <a:r>
                  <a:rPr lang="zh-CN" altLang="en-US" sz="2000" dirty="0" smtClean="0">
                    <a:latin typeface="+mn-ea"/>
                  </a:rPr>
                  <a:t>数据库管理系统</a:t>
                </a:r>
                <a:endParaRPr lang="en-US" altLang="zh-CN" sz="2000" dirty="0" smtClean="0">
                  <a:latin typeface="+mn-ea"/>
                </a:endParaRPr>
              </a:p>
              <a:p>
                <a:pPr>
                  <a:lnSpc>
                    <a:spcPct val="150000"/>
                  </a:lnSpc>
                </a:pPr>
                <a:r>
                  <a:rPr lang="zh-CN" altLang="en-US" sz="2000" dirty="0" smtClean="0">
                    <a:latin typeface="+mn-ea"/>
                  </a:rPr>
                  <a:t>系统服务程序</a:t>
                </a:r>
                <a:endParaRPr lang="zh-CN" altLang="en-US" sz="2000" dirty="0">
                  <a:latin typeface="+mn-ea"/>
                </a:endParaRPr>
              </a:p>
            </p:txBody>
          </p:sp>
          <p:sp>
            <p:nvSpPr>
              <p:cNvPr id="25" name="AutoShape 1096"/>
              <p:cNvSpPr>
                <a:spLocks/>
              </p:cNvSpPr>
              <p:nvPr/>
            </p:nvSpPr>
            <p:spPr bwMode="auto">
              <a:xfrm>
                <a:off x="3064" y="2548"/>
                <a:ext cx="106" cy="988"/>
              </a:xfrm>
              <a:prstGeom prst="leftBrace">
                <a:avLst>
                  <a:gd name="adj1" fmla="val 83681"/>
                  <a:gd name="adj2" fmla="val 4128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grpSp>
        <p:sp>
          <p:nvSpPr>
            <p:cNvPr id="23" name="Text Box 1097"/>
            <p:cNvSpPr txBox="1">
              <a:spLocks noChangeArrowheads="1"/>
            </p:cNvSpPr>
            <p:nvPr/>
          </p:nvSpPr>
          <p:spPr bwMode="auto">
            <a:xfrm>
              <a:off x="1047" y="1628"/>
              <a:ext cx="115" cy="253"/>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buFontTx/>
                <a:buNone/>
              </a:pPr>
              <a:endParaRPr lang="zh-CN" altLang="zh-CN" sz="2000">
                <a:latin typeface="+mn-ea"/>
              </a:endParaRPr>
            </a:p>
          </p:txBody>
        </p:sp>
        <p:sp>
          <p:nvSpPr>
            <p:cNvPr id="42" name="Text Box 1077"/>
            <p:cNvSpPr txBox="1">
              <a:spLocks noChangeArrowheads="1"/>
            </p:cNvSpPr>
            <p:nvPr/>
          </p:nvSpPr>
          <p:spPr bwMode="auto">
            <a:xfrm>
              <a:off x="3090" y="1264"/>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000" dirty="0" smtClean="0">
                  <a:latin typeface="+mn-ea"/>
                </a:rPr>
                <a:t>内存储器</a:t>
              </a:r>
              <a:endParaRPr lang="zh-CN" altLang="en-US" sz="2000" dirty="0">
                <a:latin typeface="+mn-ea"/>
              </a:endParaRPr>
            </a:p>
          </p:txBody>
        </p:sp>
        <p:sp>
          <p:nvSpPr>
            <p:cNvPr id="45" name="AutoShape 1076"/>
            <p:cNvSpPr>
              <a:spLocks/>
            </p:cNvSpPr>
            <p:nvPr/>
          </p:nvSpPr>
          <p:spPr bwMode="auto">
            <a:xfrm>
              <a:off x="3008" y="3646"/>
              <a:ext cx="91" cy="446"/>
            </a:xfrm>
            <a:prstGeom prst="leftBrace">
              <a:avLst>
                <a:gd name="adj1" fmla="val 7195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sp>
          <p:nvSpPr>
            <p:cNvPr id="48" name="AutoShape 1076"/>
            <p:cNvSpPr>
              <a:spLocks/>
            </p:cNvSpPr>
            <p:nvPr/>
          </p:nvSpPr>
          <p:spPr bwMode="auto">
            <a:xfrm>
              <a:off x="4049" y="888"/>
              <a:ext cx="91" cy="446"/>
            </a:xfrm>
            <a:prstGeom prst="leftBrace">
              <a:avLst>
                <a:gd name="adj1" fmla="val 7195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ea"/>
              </a:endParaRPr>
            </a:p>
          </p:txBody>
        </p:sp>
      </p:grpSp>
    </p:spTree>
    <p:extLst>
      <p:ext uri="{BB962C8B-B14F-4D97-AF65-F5344CB8AC3E}">
        <p14:creationId xmlns:p14="http://schemas.microsoft.com/office/powerpoint/2010/main" val="105595775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395536" y="2172920"/>
            <a:ext cx="4824536" cy="3970318"/>
          </a:xfrm>
          <a:prstGeom prst="rect">
            <a:avLst/>
          </a:prstGeom>
          <a:solidFill>
            <a:schemeClr val="accent4">
              <a:lumMod val="20000"/>
              <a:lumOff val="80000"/>
            </a:schemeClr>
          </a:solidFill>
          <a:ln w="9525">
            <a:solidFill>
              <a:schemeClr val="accent6"/>
            </a:solidFill>
          </a:ln>
        </p:spPr>
        <p:txBody>
          <a:bodyPr wrap="square" rtlCol="0">
            <a:spAutoFit/>
          </a:bodyPr>
          <a:lstStyle/>
          <a:p>
            <a:pPr>
              <a:lnSpc>
                <a:spcPct val="150000"/>
              </a:lnSpc>
            </a:pPr>
            <a:r>
              <a:rPr lang="zh-CN" altLang="en-US" sz="2400" dirty="0" smtClean="0"/>
              <a:t>了解：</a:t>
            </a:r>
            <a:endParaRPr lang="en-US" altLang="zh-CN" sz="2400" dirty="0" smtClean="0"/>
          </a:p>
          <a:p>
            <a:pPr>
              <a:lnSpc>
                <a:spcPct val="150000"/>
              </a:lnSpc>
            </a:pPr>
            <a:r>
              <a:rPr lang="zh-CN" altLang="en-US" sz="2400" dirty="0" smtClean="0"/>
              <a:t>　　</a:t>
            </a:r>
            <a:r>
              <a:rPr lang="zh-CN" altLang="zh-CN" sz="2400" dirty="0"/>
              <a:t>计算机是一种能按照事先存储的程序，自动、高速地进行大量数值计算和各种信息处理的现代化智能电子设备</a:t>
            </a:r>
            <a:r>
              <a:rPr lang="zh-CN" altLang="zh-CN" sz="2400" dirty="0" smtClean="0"/>
              <a:t>。</a:t>
            </a:r>
            <a:endParaRPr lang="en-US" altLang="zh-CN" sz="2400" dirty="0" smtClean="0"/>
          </a:p>
          <a:p>
            <a:pPr>
              <a:lnSpc>
                <a:spcPct val="150000"/>
              </a:lnSpc>
            </a:pPr>
            <a:r>
              <a:rPr lang="zh-CN" altLang="en-US" sz="2400" dirty="0" smtClean="0"/>
              <a:t>　　</a:t>
            </a:r>
            <a:r>
              <a:rPr lang="zh-CN" altLang="zh-CN" sz="2400" dirty="0" smtClean="0"/>
              <a:t>程序</a:t>
            </a:r>
            <a:r>
              <a:rPr lang="zh-CN" altLang="zh-CN" sz="2400" dirty="0"/>
              <a:t>就是指令的</a:t>
            </a:r>
            <a:r>
              <a:rPr lang="zh-CN" altLang="zh-CN" sz="2400" dirty="0" smtClean="0"/>
              <a:t>集合</a:t>
            </a:r>
            <a:r>
              <a:rPr lang="zh-CN" altLang="en-US" sz="2400" dirty="0" smtClean="0"/>
              <a:t>。</a:t>
            </a:r>
            <a:endParaRPr lang="en-US" altLang="zh-CN" sz="2400" dirty="0" smtClean="0"/>
          </a:p>
          <a:p>
            <a:pPr>
              <a:lnSpc>
                <a:spcPct val="150000"/>
              </a:lnSpc>
            </a:pPr>
            <a:r>
              <a:rPr lang="zh-CN" altLang="en-US" sz="2400" dirty="0" smtClean="0"/>
              <a:t>　　</a:t>
            </a:r>
            <a:r>
              <a:rPr lang="zh-CN" altLang="zh-CN" sz="2400" dirty="0" smtClean="0"/>
              <a:t>指令</a:t>
            </a:r>
            <a:r>
              <a:rPr lang="zh-CN" altLang="zh-CN" sz="2400" dirty="0"/>
              <a:t>是让计算机动作的命令。</a:t>
            </a:r>
          </a:p>
        </p:txBody>
      </p:sp>
      <p:pic>
        <p:nvPicPr>
          <p:cNvPr id="1026" name="Picture 2" descr="世界第一台计算机ENIA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6427" y="2319350"/>
            <a:ext cx="4702754" cy="3704352"/>
          </a:xfrm>
          <a:prstGeom prst="rect">
            <a:avLst/>
          </a:prstGeom>
          <a:noFill/>
          <a:ln w="3810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63149" y="1052736"/>
            <a:ext cx="6489172" cy="523220"/>
          </a:xfrm>
          <a:prstGeom prst="rect">
            <a:avLst/>
          </a:prstGeom>
          <a:noFill/>
        </p:spPr>
        <p:txBody>
          <a:bodyPr wrap="square" rtlCol="0">
            <a:spAutoFit/>
          </a:bodyPr>
          <a:lstStyle/>
          <a:p>
            <a:r>
              <a:rPr lang="en-US" altLang="zh-CN" sz="2800" dirty="0"/>
              <a:t>1</a:t>
            </a:r>
            <a:r>
              <a:rPr lang="zh-CN" altLang="zh-CN" sz="2800" dirty="0"/>
              <a:t>．计算机的</a:t>
            </a:r>
            <a:r>
              <a:rPr lang="zh-CN" altLang="zh-CN" sz="2800" dirty="0" smtClean="0"/>
              <a:t>诞生</a:t>
            </a:r>
            <a:endParaRPr lang="zh-CN" altLang="en-US" sz="2800" dirty="0"/>
          </a:p>
        </p:txBody>
      </p:sp>
      <p:sp>
        <p:nvSpPr>
          <p:cNvPr id="10" name="TextBox 9"/>
          <p:cNvSpPr txBox="1"/>
          <p:nvPr/>
        </p:nvSpPr>
        <p:spPr>
          <a:xfrm>
            <a:off x="5364088" y="1118349"/>
            <a:ext cx="3672408" cy="5262979"/>
          </a:xfrm>
          <a:prstGeom prst="rect">
            <a:avLst/>
          </a:prstGeom>
          <a:noFill/>
          <a:ln>
            <a:solidFill>
              <a:srgbClr val="FF0000"/>
            </a:solidFill>
          </a:ln>
        </p:spPr>
        <p:txBody>
          <a:bodyPr wrap="square" rtlCol="0">
            <a:spAutoFit/>
          </a:bodyPr>
          <a:lstStyle/>
          <a:p>
            <a:r>
              <a:rPr lang="zh-CN" altLang="en-US" sz="2400" dirty="0" smtClean="0"/>
              <a:t>　　</a:t>
            </a:r>
            <a:r>
              <a:rPr lang="zh-CN" altLang="zh-CN" sz="2400" dirty="0"/>
              <a:t>1946年第一台电子数字计算机（ENIAC</a:t>
            </a:r>
            <a:r>
              <a:rPr lang="zh-CN" altLang="zh-CN" sz="2400" dirty="0" smtClean="0"/>
              <a:t>）</a:t>
            </a:r>
            <a:r>
              <a:rPr lang="zh-CN" altLang="en-US" sz="2400" dirty="0"/>
              <a:t>于</a:t>
            </a:r>
            <a:r>
              <a:rPr lang="zh-CN" altLang="zh-CN" sz="2400" dirty="0" smtClean="0"/>
              <a:t>美国宾夕法尼亚大学</a:t>
            </a:r>
            <a:r>
              <a:rPr lang="zh-CN" altLang="en-US" sz="2400" dirty="0" smtClean="0"/>
              <a:t>诞生：</a:t>
            </a:r>
            <a:endParaRPr lang="en-US" altLang="zh-CN" sz="2400" dirty="0" smtClean="0"/>
          </a:p>
          <a:p>
            <a:pPr marL="432000" indent="-342900">
              <a:buFont typeface="Arial" pitchFamily="34" charset="0"/>
              <a:buChar char="•"/>
            </a:pPr>
            <a:r>
              <a:rPr lang="zh-CN" altLang="zh-CN" sz="2400" dirty="0" smtClean="0"/>
              <a:t>18800</a:t>
            </a:r>
            <a:r>
              <a:rPr lang="zh-CN" altLang="zh-CN" sz="2400" dirty="0"/>
              <a:t>多个</a:t>
            </a:r>
            <a:r>
              <a:rPr lang="zh-CN" altLang="zh-CN" sz="2400" dirty="0" smtClean="0"/>
              <a:t>电子管</a:t>
            </a:r>
            <a:endParaRPr lang="en-US" altLang="zh-CN" sz="2400" dirty="0" smtClean="0"/>
          </a:p>
          <a:p>
            <a:pPr marL="432000" indent="-342900">
              <a:buFont typeface="Arial" pitchFamily="34" charset="0"/>
              <a:buChar char="•"/>
            </a:pPr>
            <a:r>
              <a:rPr lang="zh-CN" altLang="zh-CN" sz="2400" dirty="0" smtClean="0"/>
              <a:t>1500</a:t>
            </a:r>
            <a:r>
              <a:rPr lang="zh-CN" altLang="zh-CN" sz="2400" dirty="0"/>
              <a:t>多个</a:t>
            </a:r>
            <a:r>
              <a:rPr lang="zh-CN" altLang="zh-CN" sz="2400" dirty="0" smtClean="0"/>
              <a:t>继电器</a:t>
            </a:r>
            <a:endParaRPr lang="en-US" altLang="zh-CN" sz="2400" dirty="0" smtClean="0"/>
          </a:p>
          <a:p>
            <a:pPr marL="432000" indent="-342900">
              <a:buFont typeface="Arial" pitchFamily="34" charset="0"/>
              <a:buChar char="•"/>
            </a:pPr>
            <a:r>
              <a:rPr lang="zh-CN" altLang="zh-CN" sz="2400" dirty="0" smtClean="0"/>
              <a:t>占</a:t>
            </a:r>
            <a:r>
              <a:rPr lang="zh-CN" altLang="zh-CN" sz="2400" dirty="0"/>
              <a:t>地面积170</a:t>
            </a:r>
            <a:r>
              <a:rPr lang="zh-CN" altLang="zh-CN" sz="2400" dirty="0" smtClean="0"/>
              <a:t>平方米</a:t>
            </a:r>
            <a:endParaRPr lang="en-US" altLang="zh-CN" sz="2400" dirty="0" smtClean="0"/>
          </a:p>
          <a:p>
            <a:pPr marL="432000" indent="-342900">
              <a:buFont typeface="Arial" pitchFamily="34" charset="0"/>
              <a:buChar char="•"/>
            </a:pPr>
            <a:r>
              <a:rPr lang="zh-CN" altLang="zh-CN" sz="2400" dirty="0" smtClean="0"/>
              <a:t>重</a:t>
            </a:r>
            <a:r>
              <a:rPr lang="zh-CN" altLang="zh-CN" sz="2400" dirty="0"/>
              <a:t>约30余</a:t>
            </a:r>
            <a:r>
              <a:rPr lang="zh-CN" altLang="zh-CN" sz="2400" dirty="0" smtClean="0"/>
              <a:t>吨</a:t>
            </a:r>
            <a:endParaRPr lang="en-US" altLang="zh-CN" sz="2400" dirty="0" smtClean="0"/>
          </a:p>
          <a:p>
            <a:pPr marL="432000" indent="-342900">
              <a:buFont typeface="Arial" pitchFamily="34" charset="0"/>
              <a:buChar char="•"/>
            </a:pPr>
            <a:r>
              <a:rPr lang="zh-CN" altLang="zh-CN" sz="2400" dirty="0" smtClean="0"/>
              <a:t>耗电</a:t>
            </a:r>
            <a:r>
              <a:rPr lang="zh-CN" altLang="zh-CN" sz="2400" dirty="0"/>
              <a:t>150</a:t>
            </a:r>
            <a:r>
              <a:rPr lang="zh-CN" altLang="zh-CN" sz="2400" dirty="0" smtClean="0"/>
              <a:t>千瓦</a:t>
            </a:r>
            <a:endParaRPr lang="en-US" altLang="zh-CN" sz="2400" dirty="0" smtClean="0"/>
          </a:p>
          <a:p>
            <a:pPr marL="432000" indent="-342900">
              <a:buFont typeface="Arial" pitchFamily="34" charset="0"/>
              <a:buChar char="•"/>
            </a:pPr>
            <a:r>
              <a:rPr lang="zh-CN" altLang="en-US" sz="2400" dirty="0" smtClean="0"/>
              <a:t> </a:t>
            </a:r>
            <a:r>
              <a:rPr lang="en-US" altLang="zh-CN" sz="2400" dirty="0" smtClean="0"/>
              <a:t>5000</a:t>
            </a:r>
            <a:r>
              <a:rPr lang="zh-CN" altLang="zh-CN" sz="2400" dirty="0" smtClean="0"/>
              <a:t>次加法</a:t>
            </a:r>
            <a:r>
              <a:rPr lang="zh-CN" altLang="en-US" sz="2400" dirty="0"/>
              <a:t>或</a:t>
            </a:r>
            <a:r>
              <a:rPr lang="en-US" altLang="zh-CN" sz="2400" dirty="0" smtClean="0"/>
              <a:t>400</a:t>
            </a:r>
            <a:r>
              <a:rPr lang="zh-CN" altLang="zh-CN" sz="2400" dirty="0"/>
              <a:t>次乘法</a:t>
            </a:r>
            <a:r>
              <a:rPr lang="zh-CN" altLang="zh-CN" sz="2400" dirty="0" smtClean="0"/>
              <a:t>运算</a:t>
            </a:r>
            <a:r>
              <a:rPr lang="en-US" altLang="zh-CN" sz="2400" dirty="0" smtClean="0"/>
              <a:t>/</a:t>
            </a:r>
            <a:r>
              <a:rPr lang="zh-CN" altLang="en-US" sz="2400" dirty="0" smtClean="0"/>
              <a:t>秒</a:t>
            </a:r>
            <a:r>
              <a:rPr lang="zh-CN" altLang="zh-CN" sz="2400" dirty="0" smtClean="0"/>
              <a:t>，</a:t>
            </a:r>
            <a:r>
              <a:rPr lang="zh-CN" altLang="zh-CN" sz="2400" dirty="0"/>
              <a:t>相当于手工计算的</a:t>
            </a:r>
            <a:r>
              <a:rPr lang="en-US" altLang="zh-CN" sz="2400" dirty="0"/>
              <a:t>20</a:t>
            </a:r>
            <a:r>
              <a:rPr lang="zh-CN" altLang="zh-CN" sz="2400" dirty="0" smtClean="0"/>
              <a:t>万倍</a:t>
            </a:r>
            <a:endParaRPr lang="zh-CN" altLang="zh-CN" sz="2400" dirty="0"/>
          </a:p>
          <a:p>
            <a:r>
              <a:rPr lang="zh-CN" altLang="en-US" sz="2400" dirty="0" smtClean="0"/>
              <a:t>　　</a:t>
            </a:r>
            <a:r>
              <a:rPr lang="zh-CN" altLang="zh-CN" sz="2400" dirty="0"/>
              <a:t> ENIAC的诞生具有划时代的意义，标识着计算机时代的到来。</a:t>
            </a:r>
            <a:endParaRPr lang="zh-CN" altLang="en-US" sz="2400" dirty="0"/>
          </a:p>
        </p:txBody>
      </p:sp>
    </p:spTree>
    <p:extLst>
      <p:ext uri="{BB962C8B-B14F-4D97-AF65-F5344CB8AC3E}">
        <p14:creationId xmlns:p14="http://schemas.microsoft.com/office/powerpoint/2010/main" val="313890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2000"/>
                                        <p:tgtEl>
                                          <p:spTgt spid="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500"/>
                                        <p:tgtEl>
                                          <p:spTgt spid="1026"/>
                                        </p:tgtEl>
                                      </p:cBhvr>
                                    </p:animEffect>
                                  </p:childTnLst>
                                </p:cTn>
                              </p:par>
                            </p:childTnLst>
                          </p:cTn>
                        </p:par>
                        <p:par>
                          <p:cTn id="16" fill="hold">
                            <p:stCondLst>
                              <p:cond delay="4000"/>
                            </p:stCondLst>
                            <p:childTnLst>
                              <p:par>
                                <p:cTn id="17" presetID="42" presetClass="entr" presetSubtype="0" fill="hold" grpId="0" nodeType="after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1.3.2  </a:t>
            </a:r>
            <a:r>
              <a:rPr lang="zh-CN" altLang="zh-CN" sz="3600" dirty="0"/>
              <a:t>硬件系统的基本</a:t>
            </a:r>
            <a:r>
              <a:rPr lang="zh-CN" altLang="zh-CN" sz="3600" dirty="0" smtClean="0"/>
              <a:t>组成</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755575" y="980728"/>
            <a:ext cx="8228767" cy="2154436"/>
          </a:xfrm>
          <a:prstGeom prst="rect">
            <a:avLst/>
          </a:prstGeom>
          <a:noFill/>
          <a:ln>
            <a:noFill/>
          </a:ln>
        </p:spPr>
        <p:txBody>
          <a:bodyPr wrap="square" rtlCol="0">
            <a:spAutoFit/>
          </a:bodyPr>
          <a:lstStyle/>
          <a:p>
            <a:pPr>
              <a:spcAft>
                <a:spcPts val="1200"/>
              </a:spcAft>
            </a:pPr>
            <a:r>
              <a:rPr lang="zh-CN" altLang="en-US"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冯·诺依曼</a:t>
            </a:r>
            <a:r>
              <a:rPr lang="zh-CN" altLang="zh-CN" sz="2400" dirty="0">
                <a:latin typeface="Times New Roman" pitchFamily="18" charset="0"/>
                <a:cs typeface="Times New Roman" pitchFamily="18" charset="0"/>
              </a:rPr>
              <a:t>所提出的“存储程序”</a:t>
            </a:r>
            <a:r>
              <a:rPr lang="zh-CN" altLang="zh-CN" sz="2400" dirty="0" smtClean="0">
                <a:latin typeface="Times New Roman" pitchFamily="18" charset="0"/>
                <a:cs typeface="Times New Roman" pitchFamily="18" charset="0"/>
              </a:rPr>
              <a:t>原理</a:t>
            </a:r>
            <a:r>
              <a:rPr lang="en-US" altLang="zh-CN" sz="2400" dirty="0" smtClean="0">
                <a:latin typeface="Times New Roman" pitchFamily="18" charset="0"/>
                <a:cs typeface="Times New Roman" pitchFamily="18" charset="0"/>
              </a:rPr>
              <a:t>：</a:t>
            </a:r>
          </a:p>
          <a:p>
            <a:pPr marL="342900" lvl="0" indent="-342900">
              <a:buFont typeface="Arial" pitchFamily="34" charset="0"/>
              <a:buChar char="•"/>
            </a:pPr>
            <a:r>
              <a:rPr lang="zh-CN" altLang="zh-CN" sz="2000" dirty="0"/>
              <a:t>计算机硬件系统由五大部分组成：运算器、控制器、存储器、输入设备、输出设备。</a:t>
            </a:r>
          </a:p>
          <a:p>
            <a:pPr marL="342900" lvl="0" indent="-342900">
              <a:buFont typeface="Arial" pitchFamily="34" charset="0"/>
              <a:buChar char="•"/>
            </a:pPr>
            <a:r>
              <a:rPr lang="zh-CN" altLang="zh-CN" sz="2000" dirty="0"/>
              <a:t>计算机内部采用二进制编码表示指令和数据。</a:t>
            </a:r>
          </a:p>
          <a:p>
            <a:pPr marL="342900" lvl="0" indent="-342900">
              <a:buFont typeface="Arial" pitchFamily="34" charset="0"/>
              <a:buChar char="•"/>
            </a:pPr>
            <a:r>
              <a:rPr lang="zh-CN" altLang="zh-CN" sz="2000" dirty="0"/>
              <a:t>存储程序的思想：把程序预先存放在计算机的存储器中，运行时按程序顺序逐条执行</a:t>
            </a:r>
            <a:r>
              <a:rPr lang="zh-CN" altLang="zh-CN" sz="2000" dirty="0" smtClean="0"/>
              <a:t>。</a:t>
            </a:r>
            <a:endParaRPr lang="zh-CN" altLang="en-US" sz="2000" dirty="0">
              <a:latin typeface="Times New Roman" pitchFamily="18" charset="0"/>
              <a:cs typeface="Times New Roman" pitchFamily="18" charset="0"/>
            </a:endParaRPr>
          </a:p>
        </p:txBody>
      </p:sp>
      <p:pic>
        <p:nvPicPr>
          <p:cNvPr id="9217" name="Picture 1" descr="C:\Users\Administrator\AppData\Roaming\Tencent\Users\44194298\QQ\WinTemp\RichOle\5(4U(DXBE96)$1CL2X]2SY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331640" y="3284984"/>
            <a:ext cx="7338551" cy="3312368"/>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9" name="Text Box 5"/>
          <p:cNvSpPr txBox="1">
            <a:spLocks noChangeArrowheads="1"/>
          </p:cNvSpPr>
          <p:nvPr/>
        </p:nvSpPr>
        <p:spPr bwMode="auto">
          <a:xfrm>
            <a:off x="827586" y="3645025"/>
            <a:ext cx="49244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a:r>
              <a:rPr lang="zh-CN" altLang="en-US" sz="2000" spc="300" dirty="0"/>
              <a:t>计算机的基本结构 </a:t>
            </a:r>
          </a:p>
        </p:txBody>
      </p:sp>
    </p:spTree>
    <p:extLst>
      <p:ext uri="{BB962C8B-B14F-4D97-AF65-F5344CB8AC3E}">
        <p14:creationId xmlns:p14="http://schemas.microsoft.com/office/powerpoint/2010/main" val="352503934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1.3.2  </a:t>
            </a:r>
            <a:r>
              <a:rPr lang="zh-CN" altLang="zh-CN" sz="3600" dirty="0"/>
              <a:t>硬件系统的基本</a:t>
            </a:r>
            <a:r>
              <a:rPr lang="zh-CN" altLang="zh-CN" sz="3600" dirty="0" smtClean="0"/>
              <a:t>组成</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5"/>
          <p:cNvSpPr txBox="1">
            <a:spLocks noChangeArrowheads="1"/>
          </p:cNvSpPr>
          <p:nvPr/>
        </p:nvSpPr>
        <p:spPr>
          <a:xfrm>
            <a:off x="611560" y="1124744"/>
            <a:ext cx="3131435" cy="4675911"/>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10000"/>
              </a:lnSpc>
              <a:spcBef>
                <a:spcPct val="15000"/>
              </a:spcBef>
              <a:buFontTx/>
              <a:buNone/>
            </a:pPr>
            <a:r>
              <a:rPr lang="en-US" altLang="zh-CN" sz="2400" dirty="0" smtClean="0"/>
              <a:t>1</a:t>
            </a:r>
            <a:r>
              <a:rPr lang="zh-CN" altLang="en-US" sz="2400" dirty="0" smtClean="0"/>
              <a:t>．运算器</a:t>
            </a:r>
          </a:p>
          <a:p>
            <a:pPr>
              <a:lnSpc>
                <a:spcPct val="110000"/>
              </a:lnSpc>
              <a:spcBef>
                <a:spcPct val="15000"/>
              </a:spcBef>
              <a:buFontTx/>
              <a:buNone/>
            </a:pPr>
            <a:endParaRPr lang="en-US" altLang="zh-CN" sz="2400" dirty="0" smtClean="0"/>
          </a:p>
          <a:p>
            <a:pPr>
              <a:lnSpc>
                <a:spcPct val="110000"/>
              </a:lnSpc>
              <a:spcBef>
                <a:spcPct val="15000"/>
              </a:spcBef>
              <a:buFontTx/>
              <a:buNone/>
            </a:pPr>
            <a:r>
              <a:rPr lang="en-US" altLang="zh-CN" sz="2400" dirty="0" smtClean="0"/>
              <a:t>2</a:t>
            </a:r>
            <a:r>
              <a:rPr lang="zh-CN" altLang="en-US" sz="2400" dirty="0" smtClean="0"/>
              <a:t>．控制器</a:t>
            </a:r>
          </a:p>
          <a:p>
            <a:pPr>
              <a:lnSpc>
                <a:spcPct val="110000"/>
              </a:lnSpc>
              <a:spcBef>
                <a:spcPct val="15000"/>
              </a:spcBef>
              <a:buFontTx/>
              <a:buNone/>
            </a:pPr>
            <a:endParaRPr lang="en-US" altLang="zh-CN" sz="2400" dirty="0" smtClean="0"/>
          </a:p>
          <a:p>
            <a:pPr>
              <a:lnSpc>
                <a:spcPct val="110000"/>
              </a:lnSpc>
              <a:spcBef>
                <a:spcPct val="15000"/>
              </a:spcBef>
              <a:buFontTx/>
              <a:buNone/>
            </a:pPr>
            <a:r>
              <a:rPr lang="en-US" altLang="zh-CN" sz="2400" dirty="0" smtClean="0"/>
              <a:t>3</a:t>
            </a:r>
            <a:r>
              <a:rPr lang="zh-CN" altLang="en-US" sz="2400" dirty="0" smtClean="0"/>
              <a:t>．存储器</a:t>
            </a:r>
          </a:p>
          <a:p>
            <a:pPr>
              <a:lnSpc>
                <a:spcPct val="110000"/>
              </a:lnSpc>
              <a:spcBef>
                <a:spcPct val="15000"/>
              </a:spcBef>
              <a:buFontTx/>
              <a:buNone/>
            </a:pPr>
            <a:endParaRPr lang="en-US" altLang="zh-CN" sz="2400" dirty="0" smtClean="0"/>
          </a:p>
          <a:p>
            <a:pPr>
              <a:lnSpc>
                <a:spcPct val="110000"/>
              </a:lnSpc>
              <a:spcBef>
                <a:spcPct val="15000"/>
              </a:spcBef>
              <a:buFontTx/>
              <a:buNone/>
            </a:pPr>
            <a:r>
              <a:rPr lang="en-US" altLang="zh-CN" sz="2400" dirty="0" smtClean="0"/>
              <a:t>4</a:t>
            </a:r>
            <a:r>
              <a:rPr lang="zh-CN" altLang="en-US" sz="2400" dirty="0" smtClean="0"/>
              <a:t>．Ｉ</a:t>
            </a:r>
            <a:r>
              <a:rPr lang="en-US" altLang="zh-CN" sz="2400" dirty="0" smtClean="0"/>
              <a:t>/</a:t>
            </a:r>
            <a:r>
              <a:rPr lang="zh-CN" altLang="en-US" sz="2400" dirty="0" smtClean="0"/>
              <a:t>Ｏ设备</a:t>
            </a:r>
          </a:p>
          <a:p>
            <a:pPr>
              <a:lnSpc>
                <a:spcPct val="130000"/>
              </a:lnSpc>
              <a:spcBef>
                <a:spcPct val="15000"/>
              </a:spcBef>
              <a:buFontTx/>
              <a:buNone/>
            </a:pPr>
            <a:endParaRPr lang="en-US" altLang="zh-CN" sz="2400" dirty="0" smtClean="0"/>
          </a:p>
          <a:p>
            <a:pPr>
              <a:lnSpc>
                <a:spcPct val="130000"/>
              </a:lnSpc>
              <a:spcBef>
                <a:spcPct val="15000"/>
              </a:spcBef>
              <a:buFontTx/>
              <a:buNone/>
            </a:pPr>
            <a:endParaRPr lang="en-US" altLang="zh-CN" sz="2400" dirty="0" smtClean="0"/>
          </a:p>
          <a:p>
            <a:pPr>
              <a:lnSpc>
                <a:spcPct val="130000"/>
              </a:lnSpc>
              <a:spcBef>
                <a:spcPct val="15000"/>
              </a:spcBef>
              <a:buFontTx/>
              <a:buNone/>
            </a:pPr>
            <a:r>
              <a:rPr lang="en-US" altLang="zh-CN" sz="2400" dirty="0" smtClean="0"/>
              <a:t>5</a:t>
            </a:r>
            <a:r>
              <a:rPr lang="zh-CN" altLang="en-US" sz="2400" dirty="0" smtClean="0"/>
              <a:t>．总线</a:t>
            </a:r>
          </a:p>
        </p:txBody>
      </p:sp>
      <p:sp>
        <p:nvSpPr>
          <p:cNvPr id="4" name="矩形 3"/>
          <p:cNvSpPr/>
          <p:nvPr/>
        </p:nvSpPr>
        <p:spPr>
          <a:xfrm>
            <a:off x="2339752" y="1208946"/>
            <a:ext cx="6660233" cy="707886"/>
          </a:xfrm>
          <a:prstGeom prst="rect">
            <a:avLst/>
          </a:prstGeom>
          <a:ln>
            <a:solidFill>
              <a:srgbClr val="C00000"/>
            </a:solidFill>
          </a:ln>
        </p:spPr>
        <p:txBody>
          <a:bodyPr wrap="square">
            <a:spAutoFit/>
          </a:bodyPr>
          <a:lstStyle/>
          <a:p>
            <a:r>
              <a:rPr lang="zh-CN" altLang="en-US" sz="2000" dirty="0"/>
              <a:t>　</a:t>
            </a:r>
            <a:r>
              <a:rPr lang="zh-CN" altLang="en-US" sz="2000" dirty="0" smtClean="0"/>
              <a:t>　</a:t>
            </a:r>
            <a:r>
              <a:rPr lang="zh-CN" altLang="zh-CN" sz="2000" dirty="0" smtClean="0"/>
              <a:t>又</a:t>
            </a:r>
            <a:r>
              <a:rPr lang="zh-CN" altLang="zh-CN" sz="2000" dirty="0"/>
              <a:t>称算术逻辑单元（ALU</a:t>
            </a:r>
            <a:r>
              <a:rPr lang="zh-CN" altLang="zh-CN" sz="2000" dirty="0" smtClean="0"/>
              <a:t>），对数据加工</a:t>
            </a:r>
            <a:r>
              <a:rPr lang="zh-CN" altLang="zh-CN" sz="2000" dirty="0"/>
              <a:t>处理</a:t>
            </a:r>
            <a:r>
              <a:rPr lang="zh-CN" altLang="zh-CN" sz="2000" dirty="0" smtClean="0"/>
              <a:t>，进行算术运算</a:t>
            </a:r>
            <a:r>
              <a:rPr lang="zh-CN" altLang="en-US" sz="2000" dirty="0" smtClean="0"/>
              <a:t>（加、减、乘、除）</a:t>
            </a:r>
            <a:r>
              <a:rPr lang="zh-CN" altLang="zh-CN" sz="2000" dirty="0" smtClean="0"/>
              <a:t>和逻辑运算</a:t>
            </a:r>
            <a:r>
              <a:rPr lang="zh-CN" altLang="en-US" sz="2000" dirty="0" smtClean="0"/>
              <a:t>（与、或、非）。</a:t>
            </a:r>
            <a:endParaRPr lang="zh-CN" altLang="en-US" sz="2000" dirty="0"/>
          </a:p>
        </p:txBody>
      </p:sp>
      <p:sp>
        <p:nvSpPr>
          <p:cNvPr id="6" name="矩形 5"/>
          <p:cNvSpPr/>
          <p:nvPr/>
        </p:nvSpPr>
        <p:spPr>
          <a:xfrm>
            <a:off x="2339752" y="2132856"/>
            <a:ext cx="6660233" cy="707886"/>
          </a:xfrm>
          <a:prstGeom prst="rect">
            <a:avLst/>
          </a:prstGeom>
          <a:ln>
            <a:solidFill>
              <a:srgbClr val="C00000"/>
            </a:solidFill>
          </a:ln>
        </p:spPr>
        <p:txBody>
          <a:bodyPr wrap="square">
            <a:spAutoFit/>
          </a:bodyPr>
          <a:lstStyle/>
          <a:p>
            <a:r>
              <a:rPr lang="zh-CN" altLang="en-US" sz="2000" dirty="0" smtClean="0"/>
              <a:t>　　</a:t>
            </a:r>
            <a:r>
              <a:rPr lang="zh-CN" altLang="zh-CN" sz="2000" dirty="0" smtClean="0"/>
              <a:t>负责从</a:t>
            </a:r>
            <a:r>
              <a:rPr lang="zh-CN" altLang="en-US" sz="2000" dirty="0" smtClean="0"/>
              <a:t>内</a:t>
            </a:r>
            <a:r>
              <a:rPr lang="zh-CN" altLang="zh-CN" sz="2000" dirty="0" smtClean="0"/>
              <a:t>存储器</a:t>
            </a:r>
            <a:r>
              <a:rPr lang="zh-CN" altLang="zh-CN" sz="2000" dirty="0"/>
              <a:t>中</a:t>
            </a:r>
            <a:r>
              <a:rPr lang="zh-CN" altLang="zh-CN" sz="2000" dirty="0" smtClean="0"/>
              <a:t>取指令并翻译</a:t>
            </a:r>
            <a:r>
              <a:rPr lang="zh-CN" altLang="zh-CN" sz="2000" dirty="0"/>
              <a:t>，再根据指令的要求向各个部件</a:t>
            </a:r>
            <a:r>
              <a:rPr lang="zh-CN" altLang="zh-CN" sz="2000" dirty="0" smtClean="0"/>
              <a:t>发出控制信号</a:t>
            </a:r>
            <a:r>
              <a:rPr lang="zh-CN" altLang="zh-CN" sz="2000" dirty="0"/>
              <a:t>，保证各个部件</a:t>
            </a:r>
            <a:r>
              <a:rPr lang="zh-CN" altLang="zh-CN" sz="2000" dirty="0" smtClean="0"/>
              <a:t>协调工作</a:t>
            </a:r>
            <a:r>
              <a:rPr lang="zh-CN" altLang="en-US" sz="2000" dirty="0" smtClean="0"/>
              <a:t>。</a:t>
            </a:r>
            <a:endParaRPr lang="zh-CN" altLang="en-US" sz="2000" dirty="0"/>
          </a:p>
        </p:txBody>
      </p:sp>
      <p:sp>
        <p:nvSpPr>
          <p:cNvPr id="12" name="矩形 11"/>
          <p:cNvSpPr/>
          <p:nvPr/>
        </p:nvSpPr>
        <p:spPr>
          <a:xfrm>
            <a:off x="2339753" y="3068960"/>
            <a:ext cx="6660232" cy="707886"/>
          </a:xfrm>
          <a:prstGeom prst="rect">
            <a:avLst/>
          </a:prstGeom>
          <a:ln>
            <a:solidFill>
              <a:srgbClr val="C00000"/>
            </a:solidFill>
          </a:ln>
        </p:spPr>
        <p:txBody>
          <a:bodyPr wrap="square">
            <a:spAutoFit/>
          </a:bodyPr>
          <a:lstStyle/>
          <a:p>
            <a:r>
              <a:rPr lang="zh-CN" altLang="en-US" sz="2000" dirty="0" smtClean="0"/>
              <a:t>　　</a:t>
            </a:r>
            <a:r>
              <a:rPr lang="zh-CN" altLang="zh-CN" sz="2000" dirty="0" smtClean="0"/>
              <a:t>存储计算机</a:t>
            </a:r>
            <a:r>
              <a:rPr lang="zh-CN" altLang="en-US" sz="2000" dirty="0" smtClean="0"/>
              <a:t>的</a:t>
            </a:r>
            <a:r>
              <a:rPr lang="zh-CN" altLang="zh-CN" sz="2000" dirty="0" smtClean="0"/>
              <a:t>程序</a:t>
            </a:r>
            <a:r>
              <a:rPr lang="zh-CN" altLang="zh-CN" sz="2000" dirty="0"/>
              <a:t>和</a:t>
            </a:r>
            <a:r>
              <a:rPr lang="zh-CN" altLang="zh-CN" sz="2000" dirty="0" smtClean="0"/>
              <a:t>数据</a:t>
            </a:r>
            <a:r>
              <a:rPr lang="zh-CN" altLang="en-US" sz="2000" dirty="0" smtClean="0"/>
              <a:t>。</a:t>
            </a:r>
            <a:r>
              <a:rPr lang="zh-CN" altLang="zh-CN" sz="2000" dirty="0" smtClean="0"/>
              <a:t>存储器分为</a:t>
            </a:r>
            <a:r>
              <a:rPr lang="zh-CN" altLang="zh-CN" sz="2000" dirty="0"/>
              <a:t>外存储器和</a:t>
            </a:r>
            <a:r>
              <a:rPr lang="zh-CN" altLang="zh-CN" sz="2000" dirty="0" smtClean="0"/>
              <a:t>内存储器</a:t>
            </a:r>
            <a:r>
              <a:rPr lang="zh-CN" altLang="zh-CN" sz="2000" dirty="0"/>
              <a:t>（</a:t>
            </a:r>
            <a:r>
              <a:rPr lang="zh-CN" altLang="zh-CN" sz="2000" dirty="0" smtClean="0"/>
              <a:t>RAM</a:t>
            </a:r>
            <a:r>
              <a:rPr lang="zh-CN" altLang="en-US" sz="2000" dirty="0" smtClean="0"/>
              <a:t>、</a:t>
            </a:r>
            <a:r>
              <a:rPr lang="zh-CN" altLang="zh-CN" sz="2000" dirty="0" smtClean="0"/>
              <a:t>ROM</a:t>
            </a:r>
            <a:r>
              <a:rPr lang="zh-CN" altLang="en-US" sz="2000" dirty="0" smtClean="0"/>
              <a:t>、</a:t>
            </a:r>
            <a:r>
              <a:rPr lang="zh-CN" altLang="zh-CN" sz="2000" dirty="0" smtClean="0"/>
              <a:t>Cache）</a:t>
            </a:r>
            <a:r>
              <a:rPr lang="zh-CN" altLang="en-US" sz="2000" dirty="0" smtClean="0"/>
              <a:t>。</a:t>
            </a:r>
            <a:endParaRPr lang="zh-CN" altLang="en-US" sz="2000" dirty="0"/>
          </a:p>
        </p:txBody>
      </p:sp>
      <p:sp>
        <p:nvSpPr>
          <p:cNvPr id="13" name="矩形 12"/>
          <p:cNvSpPr/>
          <p:nvPr/>
        </p:nvSpPr>
        <p:spPr>
          <a:xfrm>
            <a:off x="2699793" y="3977769"/>
            <a:ext cx="6300191" cy="1323439"/>
          </a:xfrm>
          <a:prstGeom prst="rect">
            <a:avLst/>
          </a:prstGeom>
          <a:ln>
            <a:solidFill>
              <a:srgbClr val="C00000"/>
            </a:solidFill>
          </a:ln>
        </p:spPr>
        <p:txBody>
          <a:bodyPr wrap="square">
            <a:spAutoFit/>
          </a:bodyPr>
          <a:lstStyle/>
          <a:p>
            <a:r>
              <a:rPr lang="zh-CN" altLang="en-US" sz="2000" dirty="0" smtClean="0"/>
              <a:t>　　</a:t>
            </a:r>
            <a:r>
              <a:rPr lang="zh-CN" altLang="zh-CN" sz="2000" dirty="0" smtClean="0"/>
              <a:t>输入设备</a:t>
            </a:r>
            <a:r>
              <a:rPr lang="zh-CN" altLang="en-US" sz="2000" dirty="0" smtClean="0"/>
              <a:t>：</a:t>
            </a:r>
            <a:r>
              <a:rPr lang="zh-CN" altLang="zh-CN" sz="2000" dirty="0" smtClean="0"/>
              <a:t>负责</a:t>
            </a:r>
            <a:r>
              <a:rPr lang="zh-CN" altLang="zh-CN" sz="2000" dirty="0"/>
              <a:t>接收用户输入的原始数据和程序，</a:t>
            </a:r>
            <a:r>
              <a:rPr lang="zh-CN" altLang="zh-CN" sz="2000" dirty="0" smtClean="0"/>
              <a:t>并转换</a:t>
            </a:r>
            <a:r>
              <a:rPr lang="zh-CN" altLang="zh-CN" sz="2000" dirty="0"/>
              <a:t>为</a:t>
            </a:r>
            <a:r>
              <a:rPr lang="zh-CN" altLang="zh-CN" sz="2000" dirty="0" smtClean="0"/>
              <a:t>二进制存入</a:t>
            </a:r>
            <a:r>
              <a:rPr lang="zh-CN" altLang="zh-CN" sz="2000" dirty="0"/>
              <a:t>计算机</a:t>
            </a:r>
            <a:r>
              <a:rPr lang="zh-CN" altLang="zh-CN" sz="2000" dirty="0" smtClean="0"/>
              <a:t>中</a:t>
            </a:r>
            <a:r>
              <a:rPr lang="zh-CN" altLang="en-US" sz="2000" dirty="0" smtClean="0"/>
              <a:t>。</a:t>
            </a:r>
            <a:endParaRPr lang="en-US" altLang="zh-CN" sz="2000" dirty="0" smtClean="0"/>
          </a:p>
          <a:p>
            <a:r>
              <a:rPr lang="zh-CN" altLang="en-US" sz="2000" dirty="0" smtClean="0"/>
              <a:t>　　</a:t>
            </a:r>
            <a:r>
              <a:rPr lang="zh-CN" altLang="zh-CN" sz="2000" dirty="0" smtClean="0"/>
              <a:t>输出设备</a:t>
            </a:r>
            <a:r>
              <a:rPr lang="zh-CN" altLang="en-US" sz="2000" dirty="0" smtClean="0"/>
              <a:t>：</a:t>
            </a:r>
            <a:r>
              <a:rPr lang="zh-CN" altLang="zh-CN" sz="2000" dirty="0" smtClean="0"/>
              <a:t>将计算机的处理结果或状态转换为人们能接受的形式</a:t>
            </a:r>
            <a:r>
              <a:rPr lang="zh-CN" altLang="en-US" sz="2000" dirty="0" smtClean="0"/>
              <a:t>。</a:t>
            </a:r>
            <a:endParaRPr lang="zh-CN" altLang="zh-CN" sz="2000" dirty="0"/>
          </a:p>
        </p:txBody>
      </p:sp>
      <p:sp>
        <p:nvSpPr>
          <p:cNvPr id="14" name="矩形 13"/>
          <p:cNvSpPr/>
          <p:nvPr/>
        </p:nvSpPr>
        <p:spPr>
          <a:xfrm>
            <a:off x="2339752" y="5517232"/>
            <a:ext cx="6660232" cy="707886"/>
          </a:xfrm>
          <a:prstGeom prst="rect">
            <a:avLst/>
          </a:prstGeom>
          <a:ln>
            <a:solidFill>
              <a:srgbClr val="C00000"/>
            </a:solidFill>
          </a:ln>
        </p:spPr>
        <p:txBody>
          <a:bodyPr wrap="square">
            <a:spAutoFit/>
          </a:bodyPr>
          <a:lstStyle/>
          <a:p>
            <a:r>
              <a:rPr lang="zh-CN" altLang="en-US" sz="2000" dirty="0" smtClean="0"/>
              <a:t>　　</a:t>
            </a:r>
            <a:r>
              <a:rPr lang="zh-CN" altLang="zh-CN" sz="2000" dirty="0" smtClean="0"/>
              <a:t>以</a:t>
            </a:r>
            <a:r>
              <a:rPr lang="zh-CN" altLang="zh-CN" sz="2000" dirty="0"/>
              <a:t>总线作为公共通信线路，负责各部件之间的信息交换</a:t>
            </a:r>
            <a:r>
              <a:rPr lang="zh-CN" altLang="zh-CN" sz="2000" dirty="0" smtClean="0"/>
              <a:t>。总线分为</a:t>
            </a:r>
            <a:r>
              <a:rPr lang="zh-CN" altLang="zh-CN" sz="2000" dirty="0"/>
              <a:t>数据总线、地址总线和</a:t>
            </a:r>
            <a:r>
              <a:rPr lang="zh-CN" altLang="zh-CN" sz="2000" dirty="0" smtClean="0"/>
              <a:t>控制总线</a:t>
            </a:r>
            <a:r>
              <a:rPr lang="zh-CN" altLang="en-US" sz="2000" dirty="0" smtClean="0"/>
              <a:t>。</a:t>
            </a:r>
            <a:endParaRPr lang="zh-CN" altLang="zh-CN" sz="2000" dirty="0"/>
          </a:p>
        </p:txBody>
      </p:sp>
    </p:spTree>
    <p:extLst>
      <p:ext uri="{BB962C8B-B14F-4D97-AF65-F5344CB8AC3E}">
        <p14:creationId xmlns:p14="http://schemas.microsoft.com/office/powerpoint/2010/main" val="24300501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8">
                                            <p:txEl>
                                              <p:pRg st="0" end="0"/>
                                            </p:txEl>
                                          </p:spTgt>
                                        </p:tgtEl>
                                        <p:attrNameLst>
                                          <p:attrName>style.color</p:attrName>
                                        </p:attrNameLst>
                                      </p:cBhvr>
                                      <p:to>
                                        <a:srgbClr val="FF3300"/>
                                      </p:to>
                                    </p:animClr>
                                    <p:animClr clrSpc="rgb" dir="cw">
                                      <p:cBhvr>
                                        <p:cTn id="7" dur="100" fill="hold"/>
                                        <p:tgtEl>
                                          <p:spTgt spid="8">
                                            <p:txEl>
                                              <p:pRg st="0" end="0"/>
                                            </p:txEl>
                                          </p:spTgt>
                                        </p:tgtEl>
                                        <p:attrNameLst>
                                          <p:attrName>fillcolor</p:attrName>
                                        </p:attrNameLst>
                                      </p:cBhvr>
                                      <p:to>
                                        <a:srgbClr val="FF3300"/>
                                      </p:to>
                                    </p:animClr>
                                    <p:set>
                                      <p:cBhvr>
                                        <p:cTn id="8" dur="100" fill="hold"/>
                                        <p:tgtEl>
                                          <p:spTgt spid="8">
                                            <p:txEl>
                                              <p:pRg st="0" end="0"/>
                                            </p:txEl>
                                          </p:spTgt>
                                        </p:tgtEl>
                                        <p:attrNameLst>
                                          <p:attrName>fill.type</p:attrName>
                                        </p:attrNameLst>
                                      </p:cBhvr>
                                      <p:to>
                                        <p:strVal val="solid"/>
                                      </p:to>
                                    </p:set>
                                    <p:set>
                                      <p:cBhvr>
                                        <p:cTn id="9" dur="100" fill="hold"/>
                                        <p:tgtEl>
                                          <p:spTgt spid="8">
                                            <p:txEl>
                                              <p:pRg st="0" end="0"/>
                                            </p:txEl>
                                          </p:spTgt>
                                        </p:tgtEl>
                                        <p:attrNameLst>
                                          <p:attrName>fill.on</p:attrName>
                                        </p:attrNameLst>
                                      </p:cBhvr>
                                      <p:to>
                                        <p:strVal val="true"/>
                                      </p:to>
                                    </p:set>
                                    <p:animRot by="120000">
                                      <p:cBhvr>
                                        <p:cTn id="10" dur="100" fill="hold">
                                          <p:stCondLst>
                                            <p:cond delay="0"/>
                                          </p:stCondLst>
                                        </p:cTn>
                                        <p:tgtEl>
                                          <p:spTgt spid="8">
                                            <p:txEl>
                                              <p:pRg st="0" end="0"/>
                                            </p:txEl>
                                          </p:spTgt>
                                        </p:tgtEl>
                                        <p:attrNameLst>
                                          <p:attrName>r</p:attrName>
                                        </p:attrNameLst>
                                      </p:cBhvr>
                                    </p:animRot>
                                    <p:animRot by="-240000">
                                      <p:cBhvr>
                                        <p:cTn id="11" dur="200" fill="hold">
                                          <p:stCondLst>
                                            <p:cond delay="200"/>
                                          </p:stCondLst>
                                        </p:cTn>
                                        <p:tgtEl>
                                          <p:spTgt spid="8">
                                            <p:txEl>
                                              <p:pRg st="0" end="0"/>
                                            </p:txEl>
                                          </p:spTgt>
                                        </p:tgtEl>
                                        <p:attrNameLst>
                                          <p:attrName>r</p:attrName>
                                        </p:attrNameLst>
                                      </p:cBhvr>
                                    </p:animRot>
                                    <p:animRot by="240000">
                                      <p:cBhvr>
                                        <p:cTn id="12" dur="200" fill="hold">
                                          <p:stCondLst>
                                            <p:cond delay="400"/>
                                          </p:stCondLst>
                                        </p:cTn>
                                        <p:tgtEl>
                                          <p:spTgt spid="8">
                                            <p:txEl>
                                              <p:pRg st="0" end="0"/>
                                            </p:txEl>
                                          </p:spTgt>
                                        </p:tgtEl>
                                        <p:attrNameLst>
                                          <p:attrName>r</p:attrName>
                                        </p:attrNameLst>
                                      </p:cBhvr>
                                    </p:animRot>
                                    <p:animRot by="-240000">
                                      <p:cBhvr>
                                        <p:cTn id="13" dur="200" fill="hold">
                                          <p:stCondLst>
                                            <p:cond delay="600"/>
                                          </p:stCondLst>
                                        </p:cTn>
                                        <p:tgtEl>
                                          <p:spTgt spid="8">
                                            <p:txEl>
                                              <p:pRg st="0" end="0"/>
                                            </p:txEl>
                                          </p:spTgt>
                                        </p:tgtEl>
                                        <p:attrNameLst>
                                          <p:attrName>r</p:attrName>
                                        </p:attrNameLst>
                                      </p:cBhvr>
                                    </p:animRot>
                                    <p:animRot by="120000">
                                      <p:cBhvr>
                                        <p:cTn id="14" dur="200" fill="hold">
                                          <p:stCondLst>
                                            <p:cond delay="800"/>
                                          </p:stCondLst>
                                        </p:cTn>
                                        <p:tgtEl>
                                          <p:spTgt spid="8">
                                            <p:txEl>
                                              <p:pRg st="0" end="0"/>
                                            </p:txEl>
                                          </p:spTgt>
                                        </p:tgtEl>
                                        <p:attrNameLst>
                                          <p:attrName>r</p:attrName>
                                        </p:attrNameLst>
                                      </p:cBhvr>
                                    </p:animRo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Clr clrSpc="rgb" dir="cw">
                                      <p:cBhvr override="childStyle">
                                        <p:cTn id="20" dur="100" fill="hold"/>
                                        <p:tgtEl>
                                          <p:spTgt spid="8">
                                            <p:txEl>
                                              <p:pRg st="2" end="2"/>
                                            </p:txEl>
                                          </p:spTgt>
                                        </p:tgtEl>
                                        <p:attrNameLst>
                                          <p:attrName>style.color</p:attrName>
                                        </p:attrNameLst>
                                      </p:cBhvr>
                                      <p:to>
                                        <a:srgbClr val="FF3300"/>
                                      </p:to>
                                    </p:animClr>
                                    <p:animClr clrSpc="rgb" dir="cw">
                                      <p:cBhvr>
                                        <p:cTn id="21" dur="100" fill="hold"/>
                                        <p:tgtEl>
                                          <p:spTgt spid="8">
                                            <p:txEl>
                                              <p:pRg st="2" end="2"/>
                                            </p:txEl>
                                          </p:spTgt>
                                        </p:tgtEl>
                                        <p:attrNameLst>
                                          <p:attrName>fillcolor</p:attrName>
                                        </p:attrNameLst>
                                      </p:cBhvr>
                                      <p:to>
                                        <a:srgbClr val="FF3300"/>
                                      </p:to>
                                    </p:animClr>
                                    <p:set>
                                      <p:cBhvr>
                                        <p:cTn id="22" dur="100" fill="hold"/>
                                        <p:tgtEl>
                                          <p:spTgt spid="8">
                                            <p:txEl>
                                              <p:pRg st="2" end="2"/>
                                            </p:txEl>
                                          </p:spTgt>
                                        </p:tgtEl>
                                        <p:attrNameLst>
                                          <p:attrName>fill.type</p:attrName>
                                        </p:attrNameLst>
                                      </p:cBhvr>
                                      <p:to>
                                        <p:strVal val="solid"/>
                                      </p:to>
                                    </p:set>
                                    <p:set>
                                      <p:cBhvr>
                                        <p:cTn id="23" dur="100" fill="hold"/>
                                        <p:tgtEl>
                                          <p:spTgt spid="8">
                                            <p:txEl>
                                              <p:pRg st="2" end="2"/>
                                            </p:txEl>
                                          </p:spTgt>
                                        </p:tgtEl>
                                        <p:attrNameLst>
                                          <p:attrName>fill.on</p:attrName>
                                        </p:attrNameLst>
                                      </p:cBhvr>
                                      <p:to>
                                        <p:strVal val="true"/>
                                      </p:to>
                                    </p:set>
                                    <p:animRot by="120000">
                                      <p:cBhvr>
                                        <p:cTn id="24" dur="100" fill="hold">
                                          <p:stCondLst>
                                            <p:cond delay="0"/>
                                          </p:stCondLst>
                                        </p:cTn>
                                        <p:tgtEl>
                                          <p:spTgt spid="8">
                                            <p:txEl>
                                              <p:pRg st="2" end="2"/>
                                            </p:txEl>
                                          </p:spTgt>
                                        </p:tgtEl>
                                        <p:attrNameLst>
                                          <p:attrName>r</p:attrName>
                                        </p:attrNameLst>
                                      </p:cBhvr>
                                    </p:animRot>
                                    <p:animRot by="-240000">
                                      <p:cBhvr>
                                        <p:cTn id="25" dur="200" fill="hold">
                                          <p:stCondLst>
                                            <p:cond delay="200"/>
                                          </p:stCondLst>
                                        </p:cTn>
                                        <p:tgtEl>
                                          <p:spTgt spid="8">
                                            <p:txEl>
                                              <p:pRg st="2" end="2"/>
                                            </p:txEl>
                                          </p:spTgt>
                                        </p:tgtEl>
                                        <p:attrNameLst>
                                          <p:attrName>r</p:attrName>
                                        </p:attrNameLst>
                                      </p:cBhvr>
                                    </p:animRot>
                                    <p:animRot by="240000">
                                      <p:cBhvr>
                                        <p:cTn id="26" dur="200" fill="hold">
                                          <p:stCondLst>
                                            <p:cond delay="400"/>
                                          </p:stCondLst>
                                        </p:cTn>
                                        <p:tgtEl>
                                          <p:spTgt spid="8">
                                            <p:txEl>
                                              <p:pRg st="2" end="2"/>
                                            </p:txEl>
                                          </p:spTgt>
                                        </p:tgtEl>
                                        <p:attrNameLst>
                                          <p:attrName>r</p:attrName>
                                        </p:attrNameLst>
                                      </p:cBhvr>
                                    </p:animRot>
                                    <p:animRot by="-240000">
                                      <p:cBhvr>
                                        <p:cTn id="27" dur="200" fill="hold">
                                          <p:stCondLst>
                                            <p:cond delay="600"/>
                                          </p:stCondLst>
                                        </p:cTn>
                                        <p:tgtEl>
                                          <p:spTgt spid="8">
                                            <p:txEl>
                                              <p:pRg st="2" end="2"/>
                                            </p:txEl>
                                          </p:spTgt>
                                        </p:tgtEl>
                                        <p:attrNameLst>
                                          <p:attrName>r</p:attrName>
                                        </p:attrNameLst>
                                      </p:cBhvr>
                                    </p:animRot>
                                    <p:animRot by="120000">
                                      <p:cBhvr>
                                        <p:cTn id="28" dur="200" fill="hold">
                                          <p:stCondLst>
                                            <p:cond delay="800"/>
                                          </p:stCondLst>
                                        </p:cTn>
                                        <p:tgtEl>
                                          <p:spTgt spid="8">
                                            <p:txEl>
                                              <p:pRg st="2" end="2"/>
                                            </p:txEl>
                                          </p:spTgt>
                                        </p:tgtEl>
                                        <p:attrNameLst>
                                          <p:attrName>r</p:attrName>
                                        </p:attrNameLst>
                                      </p:cBhvr>
                                    </p:animRo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Clr clrSpc="rgb" dir="cw">
                                      <p:cBhvr override="childStyle">
                                        <p:cTn id="34" dur="100" fill="hold"/>
                                        <p:tgtEl>
                                          <p:spTgt spid="8">
                                            <p:txEl>
                                              <p:pRg st="4" end="4"/>
                                            </p:txEl>
                                          </p:spTgt>
                                        </p:tgtEl>
                                        <p:attrNameLst>
                                          <p:attrName>style.color</p:attrName>
                                        </p:attrNameLst>
                                      </p:cBhvr>
                                      <p:to>
                                        <a:srgbClr val="FF3300"/>
                                      </p:to>
                                    </p:animClr>
                                    <p:animClr clrSpc="rgb" dir="cw">
                                      <p:cBhvr>
                                        <p:cTn id="35" dur="100" fill="hold"/>
                                        <p:tgtEl>
                                          <p:spTgt spid="8">
                                            <p:txEl>
                                              <p:pRg st="4" end="4"/>
                                            </p:txEl>
                                          </p:spTgt>
                                        </p:tgtEl>
                                        <p:attrNameLst>
                                          <p:attrName>fillcolor</p:attrName>
                                        </p:attrNameLst>
                                      </p:cBhvr>
                                      <p:to>
                                        <a:srgbClr val="FF3300"/>
                                      </p:to>
                                    </p:animClr>
                                    <p:set>
                                      <p:cBhvr>
                                        <p:cTn id="36" dur="100" fill="hold"/>
                                        <p:tgtEl>
                                          <p:spTgt spid="8">
                                            <p:txEl>
                                              <p:pRg st="4" end="4"/>
                                            </p:txEl>
                                          </p:spTgt>
                                        </p:tgtEl>
                                        <p:attrNameLst>
                                          <p:attrName>fill.type</p:attrName>
                                        </p:attrNameLst>
                                      </p:cBhvr>
                                      <p:to>
                                        <p:strVal val="solid"/>
                                      </p:to>
                                    </p:set>
                                    <p:set>
                                      <p:cBhvr>
                                        <p:cTn id="37" dur="100" fill="hold"/>
                                        <p:tgtEl>
                                          <p:spTgt spid="8">
                                            <p:txEl>
                                              <p:pRg st="4" end="4"/>
                                            </p:txEl>
                                          </p:spTgt>
                                        </p:tgtEl>
                                        <p:attrNameLst>
                                          <p:attrName>fill.on</p:attrName>
                                        </p:attrNameLst>
                                      </p:cBhvr>
                                      <p:to>
                                        <p:strVal val="true"/>
                                      </p:to>
                                    </p:set>
                                    <p:animRot by="120000">
                                      <p:cBhvr>
                                        <p:cTn id="38" dur="100" fill="hold">
                                          <p:stCondLst>
                                            <p:cond delay="0"/>
                                          </p:stCondLst>
                                        </p:cTn>
                                        <p:tgtEl>
                                          <p:spTgt spid="8">
                                            <p:txEl>
                                              <p:pRg st="4" end="4"/>
                                            </p:txEl>
                                          </p:spTgt>
                                        </p:tgtEl>
                                        <p:attrNameLst>
                                          <p:attrName>r</p:attrName>
                                        </p:attrNameLst>
                                      </p:cBhvr>
                                    </p:animRot>
                                    <p:animRot by="-240000">
                                      <p:cBhvr>
                                        <p:cTn id="39" dur="200" fill="hold">
                                          <p:stCondLst>
                                            <p:cond delay="200"/>
                                          </p:stCondLst>
                                        </p:cTn>
                                        <p:tgtEl>
                                          <p:spTgt spid="8">
                                            <p:txEl>
                                              <p:pRg st="4" end="4"/>
                                            </p:txEl>
                                          </p:spTgt>
                                        </p:tgtEl>
                                        <p:attrNameLst>
                                          <p:attrName>r</p:attrName>
                                        </p:attrNameLst>
                                      </p:cBhvr>
                                    </p:animRot>
                                    <p:animRot by="240000">
                                      <p:cBhvr>
                                        <p:cTn id="40" dur="200" fill="hold">
                                          <p:stCondLst>
                                            <p:cond delay="400"/>
                                          </p:stCondLst>
                                        </p:cTn>
                                        <p:tgtEl>
                                          <p:spTgt spid="8">
                                            <p:txEl>
                                              <p:pRg st="4" end="4"/>
                                            </p:txEl>
                                          </p:spTgt>
                                        </p:tgtEl>
                                        <p:attrNameLst>
                                          <p:attrName>r</p:attrName>
                                        </p:attrNameLst>
                                      </p:cBhvr>
                                    </p:animRot>
                                    <p:animRot by="-240000">
                                      <p:cBhvr>
                                        <p:cTn id="41" dur="200" fill="hold">
                                          <p:stCondLst>
                                            <p:cond delay="600"/>
                                          </p:stCondLst>
                                        </p:cTn>
                                        <p:tgtEl>
                                          <p:spTgt spid="8">
                                            <p:txEl>
                                              <p:pRg st="4" end="4"/>
                                            </p:txEl>
                                          </p:spTgt>
                                        </p:tgtEl>
                                        <p:attrNameLst>
                                          <p:attrName>r</p:attrName>
                                        </p:attrNameLst>
                                      </p:cBhvr>
                                    </p:animRot>
                                    <p:animRot by="120000">
                                      <p:cBhvr>
                                        <p:cTn id="42" dur="200" fill="hold">
                                          <p:stCondLst>
                                            <p:cond delay="800"/>
                                          </p:stCondLst>
                                        </p:cTn>
                                        <p:tgtEl>
                                          <p:spTgt spid="8">
                                            <p:txEl>
                                              <p:pRg st="4" end="4"/>
                                            </p:txEl>
                                          </p:spTgt>
                                        </p:tgtEl>
                                        <p:attrNameLst>
                                          <p:attrName>r</p:attrName>
                                        </p:attrNameLst>
                                      </p:cBhvr>
                                    </p:animRot>
                                  </p:childTnLst>
                                </p:cTn>
                              </p:par>
                              <p:par>
                                <p:cTn id="43" presetID="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2" presetClass="emph" presetSubtype="0" fill="hold" nodeType="clickEffect">
                                  <p:stCondLst>
                                    <p:cond delay="0"/>
                                  </p:stCondLst>
                                  <p:childTnLst>
                                    <p:animClr clrSpc="rgb" dir="cw">
                                      <p:cBhvr override="childStyle">
                                        <p:cTn id="48" dur="100" fill="hold"/>
                                        <p:tgtEl>
                                          <p:spTgt spid="8">
                                            <p:txEl>
                                              <p:pRg st="6" end="6"/>
                                            </p:txEl>
                                          </p:spTgt>
                                        </p:tgtEl>
                                        <p:attrNameLst>
                                          <p:attrName>style.color</p:attrName>
                                        </p:attrNameLst>
                                      </p:cBhvr>
                                      <p:to>
                                        <a:srgbClr val="FF3300"/>
                                      </p:to>
                                    </p:animClr>
                                    <p:animClr clrSpc="rgb" dir="cw">
                                      <p:cBhvr>
                                        <p:cTn id="49" dur="100" fill="hold"/>
                                        <p:tgtEl>
                                          <p:spTgt spid="8">
                                            <p:txEl>
                                              <p:pRg st="6" end="6"/>
                                            </p:txEl>
                                          </p:spTgt>
                                        </p:tgtEl>
                                        <p:attrNameLst>
                                          <p:attrName>fillcolor</p:attrName>
                                        </p:attrNameLst>
                                      </p:cBhvr>
                                      <p:to>
                                        <a:srgbClr val="FF3300"/>
                                      </p:to>
                                    </p:animClr>
                                    <p:set>
                                      <p:cBhvr>
                                        <p:cTn id="50" dur="100" fill="hold"/>
                                        <p:tgtEl>
                                          <p:spTgt spid="8">
                                            <p:txEl>
                                              <p:pRg st="6" end="6"/>
                                            </p:txEl>
                                          </p:spTgt>
                                        </p:tgtEl>
                                        <p:attrNameLst>
                                          <p:attrName>fill.type</p:attrName>
                                        </p:attrNameLst>
                                      </p:cBhvr>
                                      <p:to>
                                        <p:strVal val="solid"/>
                                      </p:to>
                                    </p:set>
                                    <p:set>
                                      <p:cBhvr>
                                        <p:cTn id="51" dur="100" fill="hold"/>
                                        <p:tgtEl>
                                          <p:spTgt spid="8">
                                            <p:txEl>
                                              <p:pRg st="6" end="6"/>
                                            </p:txEl>
                                          </p:spTgt>
                                        </p:tgtEl>
                                        <p:attrNameLst>
                                          <p:attrName>fill.on</p:attrName>
                                        </p:attrNameLst>
                                      </p:cBhvr>
                                      <p:to>
                                        <p:strVal val="true"/>
                                      </p:to>
                                    </p:set>
                                    <p:animRot by="120000">
                                      <p:cBhvr>
                                        <p:cTn id="52" dur="100" fill="hold">
                                          <p:stCondLst>
                                            <p:cond delay="0"/>
                                          </p:stCondLst>
                                        </p:cTn>
                                        <p:tgtEl>
                                          <p:spTgt spid="8">
                                            <p:txEl>
                                              <p:pRg st="6" end="6"/>
                                            </p:txEl>
                                          </p:spTgt>
                                        </p:tgtEl>
                                        <p:attrNameLst>
                                          <p:attrName>r</p:attrName>
                                        </p:attrNameLst>
                                      </p:cBhvr>
                                    </p:animRot>
                                    <p:animRot by="-240000">
                                      <p:cBhvr>
                                        <p:cTn id="53" dur="200" fill="hold">
                                          <p:stCondLst>
                                            <p:cond delay="200"/>
                                          </p:stCondLst>
                                        </p:cTn>
                                        <p:tgtEl>
                                          <p:spTgt spid="8">
                                            <p:txEl>
                                              <p:pRg st="6" end="6"/>
                                            </p:txEl>
                                          </p:spTgt>
                                        </p:tgtEl>
                                        <p:attrNameLst>
                                          <p:attrName>r</p:attrName>
                                        </p:attrNameLst>
                                      </p:cBhvr>
                                    </p:animRot>
                                    <p:animRot by="240000">
                                      <p:cBhvr>
                                        <p:cTn id="54" dur="200" fill="hold">
                                          <p:stCondLst>
                                            <p:cond delay="400"/>
                                          </p:stCondLst>
                                        </p:cTn>
                                        <p:tgtEl>
                                          <p:spTgt spid="8">
                                            <p:txEl>
                                              <p:pRg st="6" end="6"/>
                                            </p:txEl>
                                          </p:spTgt>
                                        </p:tgtEl>
                                        <p:attrNameLst>
                                          <p:attrName>r</p:attrName>
                                        </p:attrNameLst>
                                      </p:cBhvr>
                                    </p:animRot>
                                    <p:animRot by="-240000">
                                      <p:cBhvr>
                                        <p:cTn id="55" dur="200" fill="hold">
                                          <p:stCondLst>
                                            <p:cond delay="600"/>
                                          </p:stCondLst>
                                        </p:cTn>
                                        <p:tgtEl>
                                          <p:spTgt spid="8">
                                            <p:txEl>
                                              <p:pRg st="6" end="6"/>
                                            </p:txEl>
                                          </p:spTgt>
                                        </p:tgtEl>
                                        <p:attrNameLst>
                                          <p:attrName>r</p:attrName>
                                        </p:attrNameLst>
                                      </p:cBhvr>
                                    </p:animRot>
                                    <p:animRot by="120000">
                                      <p:cBhvr>
                                        <p:cTn id="56" dur="200" fill="hold">
                                          <p:stCondLst>
                                            <p:cond delay="800"/>
                                          </p:stCondLst>
                                        </p:cTn>
                                        <p:tgtEl>
                                          <p:spTgt spid="8">
                                            <p:txEl>
                                              <p:pRg st="6" end="6"/>
                                            </p:txEl>
                                          </p:spTgt>
                                        </p:tgtEl>
                                        <p:attrNameLst>
                                          <p:attrName>r</p:attrName>
                                        </p:attrNameLst>
                                      </p:cBhvr>
                                    </p:animRot>
                                  </p:childTnLst>
                                </p:cTn>
                              </p:par>
                              <p:par>
                                <p:cTn id="57" presetID="1"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32" presetClass="emph" presetSubtype="0" fill="hold" nodeType="clickEffect">
                                  <p:stCondLst>
                                    <p:cond delay="0"/>
                                  </p:stCondLst>
                                  <p:childTnLst>
                                    <p:animClr clrSpc="rgb" dir="cw">
                                      <p:cBhvr override="childStyle">
                                        <p:cTn id="62" dur="100" fill="hold"/>
                                        <p:tgtEl>
                                          <p:spTgt spid="8">
                                            <p:txEl>
                                              <p:pRg st="9" end="9"/>
                                            </p:txEl>
                                          </p:spTgt>
                                        </p:tgtEl>
                                        <p:attrNameLst>
                                          <p:attrName>style.color</p:attrName>
                                        </p:attrNameLst>
                                      </p:cBhvr>
                                      <p:to>
                                        <a:srgbClr val="FF3300"/>
                                      </p:to>
                                    </p:animClr>
                                    <p:animClr clrSpc="rgb" dir="cw">
                                      <p:cBhvr>
                                        <p:cTn id="63" dur="100" fill="hold"/>
                                        <p:tgtEl>
                                          <p:spTgt spid="8">
                                            <p:txEl>
                                              <p:pRg st="9" end="9"/>
                                            </p:txEl>
                                          </p:spTgt>
                                        </p:tgtEl>
                                        <p:attrNameLst>
                                          <p:attrName>fillcolor</p:attrName>
                                        </p:attrNameLst>
                                      </p:cBhvr>
                                      <p:to>
                                        <a:srgbClr val="FF3300"/>
                                      </p:to>
                                    </p:animClr>
                                    <p:set>
                                      <p:cBhvr>
                                        <p:cTn id="64" dur="100" fill="hold"/>
                                        <p:tgtEl>
                                          <p:spTgt spid="8">
                                            <p:txEl>
                                              <p:pRg st="9" end="9"/>
                                            </p:txEl>
                                          </p:spTgt>
                                        </p:tgtEl>
                                        <p:attrNameLst>
                                          <p:attrName>fill.type</p:attrName>
                                        </p:attrNameLst>
                                      </p:cBhvr>
                                      <p:to>
                                        <p:strVal val="solid"/>
                                      </p:to>
                                    </p:set>
                                    <p:set>
                                      <p:cBhvr>
                                        <p:cTn id="65" dur="100" fill="hold"/>
                                        <p:tgtEl>
                                          <p:spTgt spid="8">
                                            <p:txEl>
                                              <p:pRg st="9" end="9"/>
                                            </p:txEl>
                                          </p:spTgt>
                                        </p:tgtEl>
                                        <p:attrNameLst>
                                          <p:attrName>fill.on</p:attrName>
                                        </p:attrNameLst>
                                      </p:cBhvr>
                                      <p:to>
                                        <p:strVal val="true"/>
                                      </p:to>
                                    </p:set>
                                    <p:animRot by="120000">
                                      <p:cBhvr>
                                        <p:cTn id="66" dur="100" fill="hold">
                                          <p:stCondLst>
                                            <p:cond delay="0"/>
                                          </p:stCondLst>
                                        </p:cTn>
                                        <p:tgtEl>
                                          <p:spTgt spid="8">
                                            <p:txEl>
                                              <p:pRg st="9" end="9"/>
                                            </p:txEl>
                                          </p:spTgt>
                                        </p:tgtEl>
                                        <p:attrNameLst>
                                          <p:attrName>r</p:attrName>
                                        </p:attrNameLst>
                                      </p:cBhvr>
                                    </p:animRot>
                                    <p:animRot by="-240000">
                                      <p:cBhvr>
                                        <p:cTn id="67" dur="200" fill="hold">
                                          <p:stCondLst>
                                            <p:cond delay="200"/>
                                          </p:stCondLst>
                                        </p:cTn>
                                        <p:tgtEl>
                                          <p:spTgt spid="8">
                                            <p:txEl>
                                              <p:pRg st="9" end="9"/>
                                            </p:txEl>
                                          </p:spTgt>
                                        </p:tgtEl>
                                        <p:attrNameLst>
                                          <p:attrName>r</p:attrName>
                                        </p:attrNameLst>
                                      </p:cBhvr>
                                    </p:animRot>
                                    <p:animRot by="240000">
                                      <p:cBhvr>
                                        <p:cTn id="68" dur="200" fill="hold">
                                          <p:stCondLst>
                                            <p:cond delay="400"/>
                                          </p:stCondLst>
                                        </p:cTn>
                                        <p:tgtEl>
                                          <p:spTgt spid="8">
                                            <p:txEl>
                                              <p:pRg st="9" end="9"/>
                                            </p:txEl>
                                          </p:spTgt>
                                        </p:tgtEl>
                                        <p:attrNameLst>
                                          <p:attrName>r</p:attrName>
                                        </p:attrNameLst>
                                      </p:cBhvr>
                                    </p:animRot>
                                    <p:animRot by="-240000">
                                      <p:cBhvr>
                                        <p:cTn id="69" dur="200" fill="hold">
                                          <p:stCondLst>
                                            <p:cond delay="600"/>
                                          </p:stCondLst>
                                        </p:cTn>
                                        <p:tgtEl>
                                          <p:spTgt spid="8">
                                            <p:txEl>
                                              <p:pRg st="9" end="9"/>
                                            </p:txEl>
                                          </p:spTgt>
                                        </p:tgtEl>
                                        <p:attrNameLst>
                                          <p:attrName>r</p:attrName>
                                        </p:attrNameLst>
                                      </p:cBhvr>
                                    </p:animRot>
                                    <p:animRot by="120000">
                                      <p:cBhvr>
                                        <p:cTn id="70" dur="200" fill="hold">
                                          <p:stCondLst>
                                            <p:cond delay="800"/>
                                          </p:stCondLst>
                                        </p:cTn>
                                        <p:tgtEl>
                                          <p:spTgt spid="8">
                                            <p:txEl>
                                              <p:pRg st="9" end="9"/>
                                            </p:txEl>
                                          </p:spTgt>
                                        </p:tgtEl>
                                        <p:attrNameLst>
                                          <p:attrName>r</p:attrName>
                                        </p:attrNameLst>
                                      </p:cBhvr>
                                    </p:animRot>
                                  </p:childTnLst>
                                </p:cTn>
                              </p:par>
                              <p:par>
                                <p:cTn id="71" presetID="1"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1.3.3  </a:t>
            </a:r>
            <a:r>
              <a:rPr lang="zh-CN" altLang="en-US" sz="3600" dirty="0" smtClean="0"/>
              <a:t>软</a:t>
            </a:r>
            <a:r>
              <a:rPr lang="zh-CN" altLang="zh-CN" sz="3600" dirty="0" smtClean="0"/>
              <a:t>件</a:t>
            </a:r>
            <a:r>
              <a:rPr lang="zh-CN" altLang="zh-CN" sz="3600" dirty="0"/>
              <a:t>系统的基本</a:t>
            </a:r>
            <a:r>
              <a:rPr lang="zh-CN" altLang="zh-CN" sz="3600" dirty="0" smtClean="0"/>
              <a:t>组成</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755576" y="908720"/>
            <a:ext cx="8280920" cy="5760640"/>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600"/>
              </a:spcBef>
              <a:spcAft>
                <a:spcPts val="600"/>
              </a:spcAft>
              <a:buFontTx/>
              <a:buNone/>
            </a:pPr>
            <a:r>
              <a:rPr lang="en-US" altLang="zh-CN" sz="2400" dirty="0" smtClean="0"/>
              <a:t>1</a:t>
            </a:r>
            <a:r>
              <a:rPr lang="zh-CN" altLang="en-US" sz="2400" dirty="0" smtClean="0"/>
              <a:t>．系统软件</a:t>
            </a:r>
          </a:p>
          <a:p>
            <a:pPr marL="0">
              <a:buFontTx/>
              <a:buNone/>
            </a:pPr>
            <a:r>
              <a:rPr lang="zh-CN" altLang="en-US" sz="2400" dirty="0" smtClean="0"/>
              <a:t>　　</a:t>
            </a:r>
            <a:r>
              <a:rPr lang="zh-CN" altLang="zh-CN" sz="2400" dirty="0" smtClean="0"/>
              <a:t>指控</a:t>
            </a:r>
            <a:r>
              <a:rPr lang="zh-CN" altLang="zh-CN" sz="2400" dirty="0"/>
              <a:t>制计算机的运行、管理计算机的各种资源、支持应用软件的开发和运行</a:t>
            </a:r>
            <a:r>
              <a:rPr lang="zh-CN" altLang="zh-CN" sz="2400" dirty="0" smtClean="0"/>
              <a:t>的软件</a:t>
            </a:r>
            <a:r>
              <a:rPr lang="zh-CN" altLang="en-US" sz="2400" dirty="0" smtClean="0"/>
              <a:t>。</a:t>
            </a:r>
            <a:endParaRPr lang="en-US" altLang="zh-CN" sz="2400" dirty="0" smtClean="0"/>
          </a:p>
          <a:p>
            <a:pPr>
              <a:lnSpc>
                <a:spcPct val="90000"/>
              </a:lnSpc>
              <a:buFontTx/>
              <a:buNone/>
            </a:pPr>
            <a:r>
              <a:rPr lang="en-US" altLang="zh-CN" sz="2400" dirty="0" smtClean="0"/>
              <a:t>　　(1) </a:t>
            </a:r>
            <a:r>
              <a:rPr lang="zh-CN" altLang="en-US" sz="2400" dirty="0" smtClean="0"/>
              <a:t>操作系统：</a:t>
            </a:r>
            <a:r>
              <a:rPr lang="zh-CN" altLang="zh-CN" sz="2400" dirty="0"/>
              <a:t>DOS、Windows、UNIX、</a:t>
            </a:r>
            <a:r>
              <a:rPr lang="zh-CN" altLang="zh-CN" sz="2400" dirty="0" smtClean="0"/>
              <a:t>Linux等</a:t>
            </a:r>
            <a:endParaRPr lang="zh-CN" altLang="en-US" sz="2400" dirty="0" smtClean="0"/>
          </a:p>
          <a:p>
            <a:pPr>
              <a:lnSpc>
                <a:spcPct val="90000"/>
              </a:lnSpc>
              <a:buFontTx/>
              <a:buNone/>
            </a:pPr>
            <a:r>
              <a:rPr lang="zh-CN" altLang="en-US" sz="2400" dirty="0" smtClean="0"/>
              <a:t>　　</a:t>
            </a:r>
            <a:r>
              <a:rPr lang="en-US" altLang="zh-CN" sz="2400" dirty="0" smtClean="0"/>
              <a:t>(2) </a:t>
            </a:r>
            <a:r>
              <a:rPr lang="zh-CN" altLang="en-US" sz="2400" dirty="0" smtClean="0"/>
              <a:t>程序设计语言及语言处理程序</a:t>
            </a:r>
          </a:p>
          <a:p>
            <a:pPr>
              <a:lnSpc>
                <a:spcPct val="90000"/>
              </a:lnSpc>
              <a:spcBef>
                <a:spcPts val="0"/>
              </a:spcBef>
              <a:buFontTx/>
              <a:buNone/>
            </a:pPr>
            <a:r>
              <a:rPr lang="zh-CN" altLang="en-US" sz="2400" dirty="0" smtClean="0"/>
              <a:t>　　　　　机器语言、汇编语言、高级语言</a:t>
            </a:r>
          </a:p>
          <a:p>
            <a:pPr>
              <a:lnSpc>
                <a:spcPct val="90000"/>
              </a:lnSpc>
              <a:spcBef>
                <a:spcPts val="0"/>
              </a:spcBef>
              <a:buFontTx/>
              <a:buNone/>
            </a:pPr>
            <a:r>
              <a:rPr lang="zh-CN" altLang="en-US" sz="2400" dirty="0" smtClean="0"/>
              <a:t>　　　　　翻译程序（汇编、编译、解释）</a:t>
            </a:r>
          </a:p>
          <a:p>
            <a:pPr>
              <a:lnSpc>
                <a:spcPct val="90000"/>
              </a:lnSpc>
              <a:buFontTx/>
              <a:buNone/>
            </a:pPr>
            <a:r>
              <a:rPr lang="zh-CN" altLang="en-US" sz="2400" dirty="0" smtClean="0"/>
              <a:t>　　</a:t>
            </a:r>
            <a:r>
              <a:rPr lang="en-US" altLang="zh-CN" sz="2400" dirty="0" smtClean="0"/>
              <a:t>(3) </a:t>
            </a:r>
            <a:r>
              <a:rPr lang="zh-CN" altLang="en-US" sz="2400" dirty="0" smtClean="0"/>
              <a:t>数据库管理系统：</a:t>
            </a:r>
            <a:r>
              <a:rPr lang="zh-CN" altLang="zh-CN" sz="2400" dirty="0"/>
              <a:t>MySQL</a:t>
            </a:r>
            <a:r>
              <a:rPr lang="zh-CN" altLang="zh-CN" sz="2400" dirty="0" smtClean="0"/>
              <a:t>、Access</a:t>
            </a:r>
            <a:r>
              <a:rPr lang="zh-CN" altLang="zh-CN" sz="2400" dirty="0"/>
              <a:t>、FoxPro等</a:t>
            </a:r>
            <a:endParaRPr lang="zh-CN" altLang="en-US" sz="2400" dirty="0" smtClean="0"/>
          </a:p>
          <a:p>
            <a:pPr>
              <a:lnSpc>
                <a:spcPct val="90000"/>
              </a:lnSpc>
              <a:buFontTx/>
              <a:buNone/>
            </a:pPr>
            <a:r>
              <a:rPr lang="zh-CN" altLang="en-US" sz="2400" dirty="0" smtClean="0"/>
              <a:t>　　</a:t>
            </a:r>
            <a:r>
              <a:rPr lang="en-US" altLang="zh-CN" sz="2400" dirty="0" smtClean="0"/>
              <a:t>(4) </a:t>
            </a:r>
            <a:r>
              <a:rPr lang="zh-CN" altLang="en-US" sz="2400" dirty="0" smtClean="0"/>
              <a:t>系统服务程序：</a:t>
            </a:r>
            <a:r>
              <a:rPr lang="zh-CN" altLang="zh-CN" sz="2400" dirty="0" smtClean="0"/>
              <a:t>编辑程序</a:t>
            </a:r>
            <a:r>
              <a:rPr lang="zh-CN" altLang="zh-CN" sz="2400" dirty="0"/>
              <a:t>、连接程序、调试程序</a:t>
            </a:r>
            <a:endParaRPr lang="en-US" altLang="zh-CN" sz="2400" dirty="0" smtClean="0"/>
          </a:p>
          <a:p>
            <a:pPr marL="0" indent="0">
              <a:lnSpc>
                <a:spcPct val="90000"/>
              </a:lnSpc>
              <a:spcBef>
                <a:spcPts val="1800"/>
              </a:spcBef>
              <a:spcAft>
                <a:spcPts val="600"/>
              </a:spcAft>
              <a:buNone/>
            </a:pPr>
            <a:r>
              <a:rPr lang="en-US" altLang="zh-CN" sz="2400" dirty="0"/>
              <a:t>2</a:t>
            </a:r>
            <a:r>
              <a:rPr lang="zh-CN" altLang="en-US" sz="2400" dirty="0"/>
              <a:t>．应用软件</a:t>
            </a:r>
          </a:p>
          <a:p>
            <a:pPr marL="0" indent="0">
              <a:lnSpc>
                <a:spcPct val="90000"/>
              </a:lnSpc>
              <a:buNone/>
            </a:pPr>
            <a:r>
              <a:rPr lang="zh-CN" altLang="en-US" sz="2400" dirty="0" smtClean="0"/>
              <a:t>　　</a:t>
            </a:r>
            <a:r>
              <a:rPr lang="zh-CN" altLang="zh-CN" sz="2400" dirty="0"/>
              <a:t>为支持某一应用领域、解决某个实际问题，使用各种程序设计语言而开发的软件。</a:t>
            </a:r>
            <a:endParaRPr lang="en-US" altLang="zh-CN" sz="2400" dirty="0" smtClean="0"/>
          </a:p>
          <a:p>
            <a:pPr marL="0" indent="0">
              <a:lnSpc>
                <a:spcPct val="90000"/>
              </a:lnSpc>
              <a:buNone/>
            </a:pPr>
            <a:r>
              <a:rPr lang="zh-CN" altLang="en-US" sz="2400" dirty="0"/>
              <a:t>　</a:t>
            </a:r>
            <a:r>
              <a:rPr lang="zh-CN" altLang="en-US" sz="2400" dirty="0" smtClean="0"/>
              <a:t>　</a:t>
            </a:r>
            <a:r>
              <a:rPr lang="en-US" altLang="zh-CN" sz="2400" dirty="0" smtClean="0"/>
              <a:t>(1) </a:t>
            </a:r>
            <a:r>
              <a:rPr lang="zh-CN" altLang="en-US" sz="2400" dirty="0" smtClean="0"/>
              <a:t>应用软件包：</a:t>
            </a:r>
            <a:r>
              <a:rPr lang="zh-CN" altLang="zh-CN" sz="2400" dirty="0"/>
              <a:t>Microsoft </a:t>
            </a:r>
            <a:r>
              <a:rPr lang="zh-CN" altLang="zh-CN" sz="2400" dirty="0" smtClean="0"/>
              <a:t>Office</a:t>
            </a:r>
            <a:r>
              <a:rPr lang="zh-CN" altLang="en-US" sz="2400" dirty="0" smtClean="0"/>
              <a:t>、</a:t>
            </a:r>
            <a:r>
              <a:rPr lang="zh-CN" altLang="zh-CN" sz="2400" dirty="0"/>
              <a:t>WPS Office</a:t>
            </a:r>
            <a:endParaRPr lang="zh-CN" altLang="en-US" sz="2400" dirty="0"/>
          </a:p>
          <a:p>
            <a:pPr marL="0" indent="0">
              <a:lnSpc>
                <a:spcPct val="90000"/>
              </a:lnSpc>
              <a:buNone/>
            </a:pPr>
            <a:r>
              <a:rPr lang="zh-CN" altLang="en-US" sz="2400" dirty="0" smtClean="0"/>
              <a:t>　　</a:t>
            </a:r>
            <a:r>
              <a:rPr lang="en-US" altLang="zh-CN" sz="2400" dirty="0" smtClean="0"/>
              <a:t>(2) </a:t>
            </a:r>
            <a:r>
              <a:rPr lang="zh-CN" altLang="en-US" sz="2400" dirty="0" smtClean="0"/>
              <a:t>用户程序：针对某具体应用问题而定制的专用软件。</a:t>
            </a:r>
            <a:endParaRPr lang="zh-CN" altLang="en-US" sz="2400" dirty="0"/>
          </a:p>
        </p:txBody>
      </p:sp>
    </p:spTree>
    <p:extLst>
      <p:ext uri="{BB962C8B-B14F-4D97-AF65-F5344CB8AC3E}">
        <p14:creationId xmlns:p14="http://schemas.microsoft.com/office/powerpoint/2010/main" val="2413195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11">
                                            <p:txEl>
                                              <p:pRg st="0" end="0"/>
                                            </p:txEl>
                                          </p:spTgt>
                                        </p:tgtEl>
                                        <p:attrNameLst>
                                          <p:attrName>style.color</p:attrName>
                                        </p:attrNameLst>
                                      </p:cBhvr>
                                      <p:to>
                                        <a:srgbClr val="FF3300"/>
                                      </p:to>
                                    </p:animClr>
                                    <p:animClr clrSpc="rgb" dir="cw">
                                      <p:cBhvr>
                                        <p:cTn id="7" dur="100" fill="hold"/>
                                        <p:tgtEl>
                                          <p:spTgt spid="11">
                                            <p:txEl>
                                              <p:pRg st="0" end="0"/>
                                            </p:txEl>
                                          </p:spTgt>
                                        </p:tgtEl>
                                        <p:attrNameLst>
                                          <p:attrName>fillcolor</p:attrName>
                                        </p:attrNameLst>
                                      </p:cBhvr>
                                      <p:to>
                                        <a:srgbClr val="FF3300"/>
                                      </p:to>
                                    </p:animClr>
                                    <p:set>
                                      <p:cBhvr>
                                        <p:cTn id="8" dur="100" fill="hold"/>
                                        <p:tgtEl>
                                          <p:spTgt spid="11">
                                            <p:txEl>
                                              <p:pRg st="0" end="0"/>
                                            </p:txEl>
                                          </p:spTgt>
                                        </p:tgtEl>
                                        <p:attrNameLst>
                                          <p:attrName>fill.type</p:attrName>
                                        </p:attrNameLst>
                                      </p:cBhvr>
                                      <p:to>
                                        <p:strVal val="solid"/>
                                      </p:to>
                                    </p:set>
                                    <p:set>
                                      <p:cBhvr>
                                        <p:cTn id="9" dur="100" fill="hold"/>
                                        <p:tgtEl>
                                          <p:spTgt spid="11">
                                            <p:txEl>
                                              <p:pRg st="0" end="0"/>
                                            </p:txEl>
                                          </p:spTgt>
                                        </p:tgtEl>
                                        <p:attrNameLst>
                                          <p:attrName>fill.on</p:attrName>
                                        </p:attrNameLst>
                                      </p:cBhvr>
                                      <p:to>
                                        <p:strVal val="true"/>
                                      </p:to>
                                    </p:set>
                                    <p:animRot by="120000">
                                      <p:cBhvr>
                                        <p:cTn id="10" dur="100" fill="hold">
                                          <p:stCondLst>
                                            <p:cond delay="0"/>
                                          </p:stCondLst>
                                        </p:cTn>
                                        <p:tgtEl>
                                          <p:spTgt spid="11">
                                            <p:txEl>
                                              <p:pRg st="0" end="0"/>
                                            </p:txEl>
                                          </p:spTgt>
                                        </p:tgtEl>
                                        <p:attrNameLst>
                                          <p:attrName>r</p:attrName>
                                        </p:attrNameLst>
                                      </p:cBhvr>
                                    </p:animRot>
                                    <p:animRot by="-240000">
                                      <p:cBhvr>
                                        <p:cTn id="11" dur="200" fill="hold">
                                          <p:stCondLst>
                                            <p:cond delay="200"/>
                                          </p:stCondLst>
                                        </p:cTn>
                                        <p:tgtEl>
                                          <p:spTgt spid="11">
                                            <p:txEl>
                                              <p:pRg st="0" end="0"/>
                                            </p:txEl>
                                          </p:spTgt>
                                        </p:tgtEl>
                                        <p:attrNameLst>
                                          <p:attrName>r</p:attrName>
                                        </p:attrNameLst>
                                      </p:cBhvr>
                                    </p:animRot>
                                    <p:animRot by="240000">
                                      <p:cBhvr>
                                        <p:cTn id="12" dur="200" fill="hold">
                                          <p:stCondLst>
                                            <p:cond delay="400"/>
                                          </p:stCondLst>
                                        </p:cTn>
                                        <p:tgtEl>
                                          <p:spTgt spid="11">
                                            <p:txEl>
                                              <p:pRg st="0" end="0"/>
                                            </p:txEl>
                                          </p:spTgt>
                                        </p:tgtEl>
                                        <p:attrNameLst>
                                          <p:attrName>r</p:attrName>
                                        </p:attrNameLst>
                                      </p:cBhvr>
                                    </p:animRot>
                                    <p:animRot by="-240000">
                                      <p:cBhvr>
                                        <p:cTn id="13" dur="200" fill="hold">
                                          <p:stCondLst>
                                            <p:cond delay="600"/>
                                          </p:stCondLst>
                                        </p:cTn>
                                        <p:tgtEl>
                                          <p:spTgt spid="11">
                                            <p:txEl>
                                              <p:pRg st="0" end="0"/>
                                            </p:txEl>
                                          </p:spTgt>
                                        </p:tgtEl>
                                        <p:attrNameLst>
                                          <p:attrName>r</p:attrName>
                                        </p:attrNameLst>
                                      </p:cBhvr>
                                    </p:animRot>
                                    <p:animRot by="120000">
                                      <p:cBhvr>
                                        <p:cTn id="14" dur="200" fill="hold">
                                          <p:stCondLst>
                                            <p:cond delay="800"/>
                                          </p:stCondLst>
                                        </p:cTn>
                                        <p:tgtEl>
                                          <p:spTgt spid="11">
                                            <p:txEl>
                                              <p:pRg st="0" end="0"/>
                                            </p:txEl>
                                          </p:spTgt>
                                        </p:tgtEl>
                                        <p:attrNameLst>
                                          <p:attrName>r</p:attrName>
                                        </p:attrNameLst>
                                      </p:cBhvr>
                                    </p:animRot>
                                  </p:childTnLst>
                                </p:cTn>
                              </p:par>
                            </p:childTnLst>
                          </p:cTn>
                        </p:par>
                        <p:par>
                          <p:cTn id="15" fill="hold">
                            <p:stCondLst>
                              <p:cond delay="1000"/>
                            </p:stCondLst>
                            <p:childTnLst>
                              <p:par>
                                <p:cTn id="16" presetID="1" presetClass="entr" presetSubtype="0" fill="hold" nodeType="afterEffect">
                                  <p:stCondLst>
                                    <p:cond delay="500"/>
                                  </p:stCondLst>
                                  <p:childTnLst>
                                    <p:set>
                                      <p:cBhvr>
                                        <p:cTn id="17"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11">
                                            <p:txEl>
                                              <p:pRg st="3" end="3"/>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11">
                                            <p:txEl>
                                              <p:pRg st="4" end="4"/>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1">
                                            <p:txEl>
                                              <p:pRg st="6" end="6"/>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nodeType="clickEffect">
                                  <p:stCondLst>
                                    <p:cond delay="0"/>
                                  </p:stCondLst>
                                  <p:childTnLst>
                                    <p:animRot by="120000">
                                      <p:cBhvr>
                                        <p:cTn id="40" dur="100" fill="hold">
                                          <p:stCondLst>
                                            <p:cond delay="0"/>
                                          </p:stCondLst>
                                        </p:cTn>
                                        <p:tgtEl>
                                          <p:spTgt spid="11">
                                            <p:txEl>
                                              <p:pRg st="8" end="8"/>
                                            </p:txEl>
                                          </p:spTgt>
                                        </p:tgtEl>
                                        <p:attrNameLst>
                                          <p:attrName>r</p:attrName>
                                        </p:attrNameLst>
                                      </p:cBhvr>
                                    </p:animRot>
                                    <p:animRot by="-240000">
                                      <p:cBhvr>
                                        <p:cTn id="41" dur="200" fill="hold">
                                          <p:stCondLst>
                                            <p:cond delay="200"/>
                                          </p:stCondLst>
                                        </p:cTn>
                                        <p:tgtEl>
                                          <p:spTgt spid="11">
                                            <p:txEl>
                                              <p:pRg st="8" end="8"/>
                                            </p:txEl>
                                          </p:spTgt>
                                        </p:tgtEl>
                                        <p:attrNameLst>
                                          <p:attrName>r</p:attrName>
                                        </p:attrNameLst>
                                      </p:cBhvr>
                                    </p:animRot>
                                    <p:animRot by="240000">
                                      <p:cBhvr>
                                        <p:cTn id="42" dur="200" fill="hold">
                                          <p:stCondLst>
                                            <p:cond delay="400"/>
                                          </p:stCondLst>
                                        </p:cTn>
                                        <p:tgtEl>
                                          <p:spTgt spid="11">
                                            <p:txEl>
                                              <p:pRg st="8" end="8"/>
                                            </p:txEl>
                                          </p:spTgt>
                                        </p:tgtEl>
                                        <p:attrNameLst>
                                          <p:attrName>r</p:attrName>
                                        </p:attrNameLst>
                                      </p:cBhvr>
                                    </p:animRot>
                                    <p:animRot by="-240000">
                                      <p:cBhvr>
                                        <p:cTn id="43" dur="200" fill="hold">
                                          <p:stCondLst>
                                            <p:cond delay="600"/>
                                          </p:stCondLst>
                                        </p:cTn>
                                        <p:tgtEl>
                                          <p:spTgt spid="11">
                                            <p:txEl>
                                              <p:pRg st="8" end="8"/>
                                            </p:txEl>
                                          </p:spTgt>
                                        </p:tgtEl>
                                        <p:attrNameLst>
                                          <p:attrName>r</p:attrName>
                                        </p:attrNameLst>
                                      </p:cBhvr>
                                    </p:animRot>
                                    <p:animRot by="120000">
                                      <p:cBhvr>
                                        <p:cTn id="44" dur="200" fill="hold">
                                          <p:stCondLst>
                                            <p:cond delay="800"/>
                                          </p:stCondLst>
                                        </p:cTn>
                                        <p:tgtEl>
                                          <p:spTgt spid="11">
                                            <p:txEl>
                                              <p:pRg st="8" end="8"/>
                                            </p:txEl>
                                          </p:spTgt>
                                        </p:tgtEl>
                                        <p:attrNameLst>
                                          <p:attrName>r</p:attrName>
                                        </p:attrNameLst>
                                      </p:cBhvr>
                                    </p:animRot>
                                  </p:childTnLst>
                                </p:cTn>
                              </p:par>
                              <p:par>
                                <p:cTn id="45" presetID="3" presetClass="emph" presetSubtype="2" fill="hold" nodeType="withEffect">
                                  <p:stCondLst>
                                    <p:cond delay="0"/>
                                  </p:stCondLst>
                                  <p:childTnLst>
                                    <p:animClr clrSpc="rgb" dir="cw">
                                      <p:cBhvr override="childStyle">
                                        <p:cTn id="46" dur="10" fill="hold"/>
                                        <p:tgtEl>
                                          <p:spTgt spid="11">
                                            <p:txEl>
                                              <p:pRg st="8" end="8"/>
                                            </p:txEl>
                                          </p:spTgt>
                                        </p:tgtEl>
                                        <p:attrNameLst>
                                          <p:attrName>style.color</p:attrName>
                                        </p:attrNameLst>
                                      </p:cBhvr>
                                      <p:to>
                                        <a:srgbClr val="FF0000"/>
                                      </p:to>
                                    </p:animClr>
                                  </p:childTnLst>
                                </p:cTn>
                              </p:par>
                            </p:childTnLst>
                          </p:cTn>
                        </p:par>
                        <p:par>
                          <p:cTn id="47" fill="hold">
                            <p:stCondLst>
                              <p:cond delay="1000"/>
                            </p:stCondLst>
                            <p:childTnLst>
                              <p:par>
                                <p:cTn id="48" presetID="1" presetClass="entr" presetSubtype="0" fill="hold" nodeType="afterEffect">
                                  <p:stCondLst>
                                    <p:cond delay="500"/>
                                  </p:stCondLst>
                                  <p:childTnLst>
                                    <p:set>
                                      <p:cBhvr>
                                        <p:cTn id="49"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1">
                                            <p:txEl>
                                              <p:pRg st="10" end="10"/>
                                            </p:txEl>
                                          </p:spTgt>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1.3.4  </a:t>
            </a:r>
            <a:r>
              <a:rPr lang="zh-CN" altLang="en-US" sz="3600" dirty="0"/>
              <a:t>计算机</a:t>
            </a:r>
            <a:r>
              <a:rPr lang="zh-CN" altLang="zh-CN" sz="3600" dirty="0"/>
              <a:t>系统的</a:t>
            </a:r>
            <a:r>
              <a:rPr lang="zh-CN" altLang="en-US" sz="3600" dirty="0"/>
              <a:t>层次结构</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0" name="组合 19"/>
          <p:cNvGrpSpPr/>
          <p:nvPr/>
        </p:nvGrpSpPr>
        <p:grpSpPr>
          <a:xfrm>
            <a:off x="1524000" y="1828800"/>
            <a:ext cx="6408232" cy="3449894"/>
            <a:chOff x="1485258" y="1828800"/>
            <a:chExt cx="6408232" cy="3449894"/>
          </a:xfrm>
        </p:grpSpPr>
        <p:sp>
          <p:nvSpPr>
            <p:cNvPr id="2" name="Text Box 2"/>
            <p:cNvSpPr txBox="1">
              <a:spLocks noChangeArrowheads="1"/>
            </p:cNvSpPr>
            <p:nvPr/>
          </p:nvSpPr>
          <p:spPr bwMode="auto">
            <a:xfrm>
              <a:off x="4224366" y="1945298"/>
              <a:ext cx="938212" cy="360040"/>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36000" tIns="0" rIns="36000" bIns="0" numCol="1" anchor="ctr"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用</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户</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Arc 7"/>
            <p:cNvSpPr>
              <a:spLocks/>
            </p:cNvSpPr>
            <p:nvPr/>
          </p:nvSpPr>
          <p:spPr bwMode="auto">
            <a:xfrm flipH="1">
              <a:off x="1485258" y="1828800"/>
              <a:ext cx="6408232" cy="3449894"/>
            </a:xfrm>
            <a:custGeom>
              <a:avLst/>
              <a:gdLst>
                <a:gd name="G0" fmla="+- 20891 0 0"/>
                <a:gd name="G1" fmla="+- 21600 0 0"/>
                <a:gd name="G2" fmla="+- 21600 0 0"/>
                <a:gd name="T0" fmla="*/ 0 w 41776"/>
                <a:gd name="T1" fmla="*/ 16112 h 21600"/>
                <a:gd name="T2" fmla="*/ 41776 w 41776"/>
                <a:gd name="T3" fmla="*/ 16089 h 21600"/>
                <a:gd name="T4" fmla="*/ 20891 w 41776"/>
                <a:gd name="T5" fmla="*/ 21600 h 21600"/>
              </a:gdLst>
              <a:ahLst/>
              <a:cxnLst>
                <a:cxn ang="0">
                  <a:pos x="T0" y="T1"/>
                </a:cxn>
                <a:cxn ang="0">
                  <a:pos x="T2" y="T3"/>
                </a:cxn>
                <a:cxn ang="0">
                  <a:pos x="T4" y="T5"/>
                </a:cxn>
              </a:cxnLst>
              <a:rect l="0" t="0" r="r" b="b"/>
              <a:pathLst>
                <a:path w="41776" h="21600" fill="none" extrusionOk="0">
                  <a:moveTo>
                    <a:pt x="-1" y="16111"/>
                  </a:moveTo>
                  <a:cubicBezTo>
                    <a:pt x="2493" y="6618"/>
                    <a:pt x="11075" y="-1"/>
                    <a:pt x="20891" y="0"/>
                  </a:cubicBezTo>
                  <a:cubicBezTo>
                    <a:pt x="30697" y="0"/>
                    <a:pt x="39274" y="6606"/>
                    <a:pt x="41776" y="16088"/>
                  </a:cubicBezTo>
                </a:path>
                <a:path w="41776" h="21600" stroke="0" extrusionOk="0">
                  <a:moveTo>
                    <a:pt x="-1" y="16111"/>
                  </a:moveTo>
                  <a:cubicBezTo>
                    <a:pt x="2493" y="6618"/>
                    <a:pt x="11075" y="-1"/>
                    <a:pt x="20891" y="0"/>
                  </a:cubicBezTo>
                  <a:cubicBezTo>
                    <a:pt x="30697" y="0"/>
                    <a:pt x="39274" y="6606"/>
                    <a:pt x="41776" y="16088"/>
                  </a:cubicBezTo>
                  <a:lnTo>
                    <a:pt x="20891" y="216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199274" y="2322286"/>
            <a:ext cx="5109030" cy="2709664"/>
            <a:chOff x="2127266" y="2322286"/>
            <a:chExt cx="5109030" cy="2709664"/>
          </a:xfrm>
        </p:grpSpPr>
        <p:sp>
          <p:nvSpPr>
            <p:cNvPr id="3" name="Text Box 3"/>
            <p:cNvSpPr txBox="1">
              <a:spLocks noChangeArrowheads="1"/>
            </p:cNvSpPr>
            <p:nvPr/>
          </p:nvSpPr>
          <p:spPr bwMode="auto">
            <a:xfrm>
              <a:off x="4027782" y="2405812"/>
              <a:ext cx="1335744" cy="480017"/>
            </a:xfrm>
            <a:prstGeom prst="rect">
              <a:avLst/>
            </a:prstGeom>
            <a:noFill/>
            <a:ln w="19050">
              <a:noFill/>
              <a:miter lim="800000"/>
              <a:headEnd/>
              <a:tailEnd/>
            </a:ln>
            <a:extLst>
              <a:ext uri="{909E8E84-426E-40DD-AFC4-6F175D3DCCD1}">
                <a14:hiddenFill xmlns:a14="http://schemas.microsoft.com/office/drawing/2010/main">
                  <a:solidFill>
                    <a:srgbClr val="00CC99"/>
                  </a:solidFill>
                </a14:hiddenFill>
              </a:ext>
            </a:extLst>
          </p:spPr>
          <p:txBody>
            <a:bodyPr vert="horz" wrap="square" lIns="36000" tIns="0" rIns="36000" bIns="0" numCol="1" anchor="ctr" anchorCtr="0" compatLnSpc="1">
              <a:prstTxWarp prst="textNoShape">
                <a:avLst/>
              </a:prstTxWarp>
            </a:bodyPr>
            <a:lstStyle>
              <a:defPPr>
                <a:defRPr lang="zh-CN"/>
              </a:defPPr>
              <a:lvl1pPr marR="0" lvl="0" indent="0" algn="ctr" fontAlgn="base">
                <a:lnSpc>
                  <a:spcPct val="80000"/>
                </a:lnSpc>
                <a:spcBef>
                  <a:spcPct val="0"/>
                </a:spcBef>
                <a:spcAft>
                  <a:spcPct val="0"/>
                </a:spcAft>
                <a:buClrTx/>
                <a:buSzTx/>
                <a:buFontTx/>
                <a:buNone/>
                <a:tabLst/>
                <a:defRPr kumimoji="0" sz="2000" b="0" i="0" u="none" strike="noStrike" cap="none" normalizeH="0" baseline="0">
                  <a:ln>
                    <a:noFill/>
                  </a:ln>
                  <a:effectLst/>
                  <a:latin typeface="Times New Roman" pitchFamily="18" charset="0"/>
                  <a:ea typeface="宋体" pitchFamily="2" charset="-122"/>
                  <a:cs typeface="宋体" pitchFamily="2" charset="-122"/>
                </a:defRPr>
              </a:lvl1pPr>
            </a:lstStyle>
            <a:p>
              <a:r>
                <a:rPr lang="zh-CN" dirty="0"/>
                <a:t>应用软件</a:t>
              </a:r>
            </a:p>
          </p:txBody>
        </p:sp>
        <p:sp>
          <p:nvSpPr>
            <p:cNvPr id="12" name="Arc 7"/>
            <p:cNvSpPr>
              <a:spLocks/>
            </p:cNvSpPr>
            <p:nvPr/>
          </p:nvSpPr>
          <p:spPr bwMode="auto">
            <a:xfrm flipH="1">
              <a:off x="2127266" y="2322286"/>
              <a:ext cx="5109030" cy="2709664"/>
            </a:xfrm>
            <a:custGeom>
              <a:avLst/>
              <a:gdLst>
                <a:gd name="G0" fmla="+- 20891 0 0"/>
                <a:gd name="G1" fmla="+- 21600 0 0"/>
                <a:gd name="G2" fmla="+- 21600 0 0"/>
                <a:gd name="T0" fmla="*/ 0 w 41776"/>
                <a:gd name="T1" fmla="*/ 16112 h 21600"/>
                <a:gd name="T2" fmla="*/ 41776 w 41776"/>
                <a:gd name="T3" fmla="*/ 16089 h 21600"/>
                <a:gd name="T4" fmla="*/ 20891 w 41776"/>
                <a:gd name="T5" fmla="*/ 21600 h 21600"/>
              </a:gdLst>
              <a:ahLst/>
              <a:cxnLst>
                <a:cxn ang="0">
                  <a:pos x="T0" y="T1"/>
                </a:cxn>
                <a:cxn ang="0">
                  <a:pos x="T2" y="T3"/>
                </a:cxn>
                <a:cxn ang="0">
                  <a:pos x="T4" y="T5"/>
                </a:cxn>
              </a:cxnLst>
              <a:rect l="0" t="0" r="r" b="b"/>
              <a:pathLst>
                <a:path w="41776" h="21600" fill="none" extrusionOk="0">
                  <a:moveTo>
                    <a:pt x="-1" y="16111"/>
                  </a:moveTo>
                  <a:cubicBezTo>
                    <a:pt x="2493" y="6618"/>
                    <a:pt x="11075" y="-1"/>
                    <a:pt x="20891" y="0"/>
                  </a:cubicBezTo>
                  <a:cubicBezTo>
                    <a:pt x="30697" y="0"/>
                    <a:pt x="39274" y="6606"/>
                    <a:pt x="41776" y="16088"/>
                  </a:cubicBezTo>
                </a:path>
                <a:path w="41776" h="21600" stroke="0" extrusionOk="0">
                  <a:moveTo>
                    <a:pt x="-1" y="16111"/>
                  </a:moveTo>
                  <a:cubicBezTo>
                    <a:pt x="2493" y="6618"/>
                    <a:pt x="11075" y="-1"/>
                    <a:pt x="20891" y="0"/>
                  </a:cubicBezTo>
                  <a:cubicBezTo>
                    <a:pt x="30697" y="0"/>
                    <a:pt x="39274" y="6606"/>
                    <a:pt x="41776" y="16088"/>
                  </a:cubicBezTo>
                  <a:lnTo>
                    <a:pt x="20891" y="216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2843808" y="2801257"/>
            <a:ext cx="3816424" cy="2715975"/>
            <a:chOff x="2843808" y="2801257"/>
            <a:chExt cx="3816424" cy="2715975"/>
          </a:xfrm>
        </p:grpSpPr>
        <p:sp>
          <p:nvSpPr>
            <p:cNvPr id="8" name="WordArt 6"/>
            <p:cNvSpPr>
              <a:spLocks noChangeArrowheads="1" noChangeShapeType="1" noTextEdit="1"/>
            </p:cNvSpPr>
            <p:nvPr/>
          </p:nvSpPr>
          <p:spPr bwMode="auto">
            <a:xfrm>
              <a:off x="3219918" y="3068960"/>
              <a:ext cx="3080274" cy="244827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ArchUp">
                <a:avLst>
                  <a:gd name="adj" fmla="val 10800000"/>
                </a:avLst>
              </a:prstTxWarp>
            </a:bodyPr>
            <a:lstStyle/>
            <a:p>
              <a:pPr algn="ctr" rtl="0">
                <a:buNone/>
              </a:pPr>
              <a:r>
                <a:rPr lang="zh-CN" altLang="en-US" sz="3600" kern="10" spc="0" dirty="0" smtClean="0">
                  <a:ln>
                    <a:noFill/>
                  </a:ln>
                  <a:solidFill>
                    <a:srgbClr val="000000"/>
                  </a:solidFill>
                  <a:effectLst/>
                  <a:latin typeface="宋体"/>
                  <a:ea typeface="宋体"/>
                </a:rPr>
                <a:t>语言处理程序 数据库管理系统 系统服务程序</a:t>
              </a:r>
              <a:endParaRPr lang="zh-CN" altLang="en-US" sz="3600" kern="10" spc="0" dirty="0">
                <a:ln>
                  <a:noFill/>
                </a:ln>
                <a:solidFill>
                  <a:srgbClr val="000000"/>
                </a:solidFill>
                <a:effectLst/>
                <a:latin typeface="宋体"/>
                <a:ea typeface="宋体"/>
              </a:endParaRPr>
            </a:p>
          </p:txBody>
        </p:sp>
        <p:sp>
          <p:nvSpPr>
            <p:cNvPr id="13" name="Arc 7"/>
            <p:cNvSpPr>
              <a:spLocks/>
            </p:cNvSpPr>
            <p:nvPr/>
          </p:nvSpPr>
          <p:spPr bwMode="auto">
            <a:xfrm flipH="1">
              <a:off x="2843808" y="2801257"/>
              <a:ext cx="3816424" cy="2032000"/>
            </a:xfrm>
            <a:custGeom>
              <a:avLst/>
              <a:gdLst>
                <a:gd name="G0" fmla="+- 20891 0 0"/>
                <a:gd name="G1" fmla="+- 21600 0 0"/>
                <a:gd name="G2" fmla="+- 21600 0 0"/>
                <a:gd name="T0" fmla="*/ 0 w 41776"/>
                <a:gd name="T1" fmla="*/ 16112 h 21600"/>
                <a:gd name="T2" fmla="*/ 41776 w 41776"/>
                <a:gd name="T3" fmla="*/ 16089 h 21600"/>
                <a:gd name="T4" fmla="*/ 20891 w 41776"/>
                <a:gd name="T5" fmla="*/ 21600 h 21600"/>
              </a:gdLst>
              <a:ahLst/>
              <a:cxnLst>
                <a:cxn ang="0">
                  <a:pos x="T0" y="T1"/>
                </a:cxn>
                <a:cxn ang="0">
                  <a:pos x="T2" y="T3"/>
                </a:cxn>
                <a:cxn ang="0">
                  <a:pos x="T4" y="T5"/>
                </a:cxn>
              </a:cxnLst>
              <a:rect l="0" t="0" r="r" b="b"/>
              <a:pathLst>
                <a:path w="41776" h="21600" fill="none" extrusionOk="0">
                  <a:moveTo>
                    <a:pt x="-1" y="16111"/>
                  </a:moveTo>
                  <a:cubicBezTo>
                    <a:pt x="2493" y="6618"/>
                    <a:pt x="11075" y="-1"/>
                    <a:pt x="20891" y="0"/>
                  </a:cubicBezTo>
                  <a:cubicBezTo>
                    <a:pt x="30697" y="0"/>
                    <a:pt x="39274" y="6606"/>
                    <a:pt x="41776" y="16088"/>
                  </a:cubicBezTo>
                </a:path>
                <a:path w="41776" h="21600" stroke="0" extrusionOk="0">
                  <a:moveTo>
                    <a:pt x="-1" y="16111"/>
                  </a:moveTo>
                  <a:cubicBezTo>
                    <a:pt x="2493" y="6618"/>
                    <a:pt x="11075" y="-1"/>
                    <a:pt x="20891" y="0"/>
                  </a:cubicBezTo>
                  <a:cubicBezTo>
                    <a:pt x="30697" y="0"/>
                    <a:pt x="39274" y="6606"/>
                    <a:pt x="41776" y="16088"/>
                  </a:cubicBezTo>
                  <a:lnTo>
                    <a:pt x="20891" y="216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3452146" y="3315221"/>
            <a:ext cx="2632022" cy="1310330"/>
            <a:chOff x="3452146" y="3315221"/>
            <a:chExt cx="2632022" cy="1310330"/>
          </a:xfrm>
        </p:grpSpPr>
        <p:sp>
          <p:nvSpPr>
            <p:cNvPr id="4" name="Text Box 4"/>
            <p:cNvSpPr txBox="1">
              <a:spLocks noChangeArrowheads="1"/>
            </p:cNvSpPr>
            <p:nvPr/>
          </p:nvSpPr>
          <p:spPr bwMode="auto">
            <a:xfrm>
              <a:off x="3995936" y="3370944"/>
              <a:ext cx="1512168" cy="576064"/>
            </a:xfrm>
            <a:prstGeom prst="rect">
              <a:avLst/>
            </a:prstGeom>
            <a:noFill/>
            <a:ln w="19050">
              <a:noFill/>
              <a:miter lim="800000"/>
              <a:headEnd/>
              <a:tailEnd/>
            </a:ln>
            <a:extLst>
              <a:ext uri="{909E8E84-426E-40DD-AFC4-6F175D3DCCD1}">
                <a14:hiddenFill xmlns:a14="http://schemas.microsoft.com/office/drawing/2010/main">
                  <a:solidFill>
                    <a:srgbClr val="00CC99"/>
                  </a:solidFill>
                </a14:hiddenFill>
              </a:ext>
            </a:extLst>
          </p:spPr>
          <p:txBody>
            <a:bodyPr vert="horz" wrap="square" lIns="36000" tIns="0" rIns="36000" bIns="0" numCol="1" anchor="ctr" anchorCtr="0" compatLnSpc="1">
              <a:prstTxWarp prst="textNoShape">
                <a:avLst/>
              </a:prstTxWarp>
            </a:bodyPr>
            <a:lstStyle>
              <a:defPPr>
                <a:defRPr lang="zh-CN"/>
              </a:defPPr>
              <a:lvl1pPr marR="0" lvl="0" indent="0" algn="ctr" fontAlgn="base">
                <a:lnSpc>
                  <a:spcPct val="80000"/>
                </a:lnSpc>
                <a:spcBef>
                  <a:spcPct val="0"/>
                </a:spcBef>
                <a:spcAft>
                  <a:spcPct val="0"/>
                </a:spcAft>
                <a:buClrTx/>
                <a:buSzTx/>
                <a:buFontTx/>
                <a:buNone/>
                <a:tabLst/>
                <a:defRPr kumimoji="0" sz="2000" b="0" i="0" u="none" strike="noStrike" cap="none" normalizeH="0" baseline="0">
                  <a:ln>
                    <a:noFill/>
                  </a:ln>
                  <a:effectLst/>
                  <a:latin typeface="Times New Roman" pitchFamily="18" charset="0"/>
                  <a:ea typeface="宋体" pitchFamily="2" charset="-122"/>
                  <a:cs typeface="宋体" pitchFamily="2" charset="-122"/>
                </a:defRPr>
              </a:lvl1pPr>
            </a:lstStyle>
            <a:p>
              <a:r>
                <a:rPr lang="zh-CN" dirty="0"/>
                <a:t>操作系统</a:t>
              </a:r>
            </a:p>
          </p:txBody>
        </p:sp>
        <p:sp>
          <p:nvSpPr>
            <p:cNvPr id="14" name="Arc 7"/>
            <p:cNvSpPr>
              <a:spLocks/>
            </p:cNvSpPr>
            <p:nvPr/>
          </p:nvSpPr>
          <p:spPr bwMode="auto">
            <a:xfrm flipH="1">
              <a:off x="3452146" y="3315221"/>
              <a:ext cx="2632022" cy="1310330"/>
            </a:xfrm>
            <a:custGeom>
              <a:avLst/>
              <a:gdLst>
                <a:gd name="G0" fmla="+- 20891 0 0"/>
                <a:gd name="G1" fmla="+- 21600 0 0"/>
                <a:gd name="G2" fmla="+- 21600 0 0"/>
                <a:gd name="T0" fmla="*/ 0 w 41776"/>
                <a:gd name="T1" fmla="*/ 16112 h 21600"/>
                <a:gd name="T2" fmla="*/ 41776 w 41776"/>
                <a:gd name="T3" fmla="*/ 16089 h 21600"/>
                <a:gd name="T4" fmla="*/ 20891 w 41776"/>
                <a:gd name="T5" fmla="*/ 21600 h 21600"/>
              </a:gdLst>
              <a:ahLst/>
              <a:cxnLst>
                <a:cxn ang="0">
                  <a:pos x="T0" y="T1"/>
                </a:cxn>
                <a:cxn ang="0">
                  <a:pos x="T2" y="T3"/>
                </a:cxn>
                <a:cxn ang="0">
                  <a:pos x="T4" y="T5"/>
                </a:cxn>
              </a:cxnLst>
              <a:rect l="0" t="0" r="r" b="b"/>
              <a:pathLst>
                <a:path w="41776" h="21600" fill="none" extrusionOk="0">
                  <a:moveTo>
                    <a:pt x="-1" y="16111"/>
                  </a:moveTo>
                  <a:cubicBezTo>
                    <a:pt x="2493" y="6618"/>
                    <a:pt x="11075" y="-1"/>
                    <a:pt x="20891" y="0"/>
                  </a:cubicBezTo>
                  <a:cubicBezTo>
                    <a:pt x="30697" y="0"/>
                    <a:pt x="39274" y="6606"/>
                    <a:pt x="41776" y="16088"/>
                  </a:cubicBezTo>
                </a:path>
                <a:path w="41776" h="21600" stroke="0" extrusionOk="0">
                  <a:moveTo>
                    <a:pt x="-1" y="16111"/>
                  </a:moveTo>
                  <a:cubicBezTo>
                    <a:pt x="2493" y="6618"/>
                    <a:pt x="11075" y="-1"/>
                    <a:pt x="20891" y="0"/>
                  </a:cubicBezTo>
                  <a:cubicBezTo>
                    <a:pt x="30697" y="0"/>
                    <a:pt x="39274" y="6606"/>
                    <a:pt x="41776" y="16088"/>
                  </a:cubicBezTo>
                  <a:lnTo>
                    <a:pt x="20891" y="216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4115296" y="3786204"/>
            <a:ext cx="1320800" cy="665175"/>
            <a:chOff x="4115296" y="3786204"/>
            <a:chExt cx="1320800" cy="665175"/>
          </a:xfrm>
        </p:grpSpPr>
        <p:sp>
          <p:nvSpPr>
            <p:cNvPr id="7" name="Text Box 5"/>
            <p:cNvSpPr txBox="1">
              <a:spLocks noChangeArrowheads="1"/>
            </p:cNvSpPr>
            <p:nvPr/>
          </p:nvSpPr>
          <p:spPr bwMode="auto">
            <a:xfrm>
              <a:off x="4283968" y="3934144"/>
              <a:ext cx="938212" cy="401932"/>
            </a:xfrm>
            <a:prstGeom prst="rect">
              <a:avLst/>
            </a:prstGeom>
            <a:noFill/>
            <a:ln w="19050">
              <a:noFill/>
              <a:miter lim="800000"/>
              <a:headEnd/>
              <a:tailEnd/>
            </a:ln>
            <a:extLst>
              <a:ext uri="{909E8E84-426E-40DD-AFC4-6F175D3DCCD1}">
                <a14:hiddenFill xmlns:a14="http://schemas.microsoft.com/office/drawing/2010/main">
                  <a:solidFill>
                    <a:srgbClr val="00CC99"/>
                  </a:solidFill>
                </a14:hiddenFill>
              </a:ext>
            </a:extLst>
          </p:spPr>
          <p:txBody>
            <a:bodyPr vert="horz" wrap="square" lIns="36000" tIns="0" rIns="36000" bIns="0" numCol="1" anchor="ctr" anchorCtr="0" compatLnSpc="1">
              <a:prstTxWarp prst="textNoShape">
                <a:avLst/>
              </a:prstTxWarp>
            </a:bodyPr>
            <a:lstStyle>
              <a:defPPr>
                <a:defRPr lang="zh-CN"/>
              </a:defPPr>
              <a:lvl1pPr marR="0" lvl="0" indent="0" algn="ctr" fontAlgn="base">
                <a:lnSpc>
                  <a:spcPct val="80000"/>
                </a:lnSpc>
                <a:spcBef>
                  <a:spcPct val="0"/>
                </a:spcBef>
                <a:spcAft>
                  <a:spcPct val="0"/>
                </a:spcAft>
                <a:buClrTx/>
                <a:buSzTx/>
                <a:buFontTx/>
                <a:buNone/>
                <a:tabLst/>
                <a:defRPr kumimoji="0" sz="2000" b="0" i="0" u="none" strike="noStrike" cap="none" normalizeH="0" baseline="0">
                  <a:ln>
                    <a:noFill/>
                  </a:ln>
                  <a:effectLst/>
                  <a:latin typeface="Times New Roman" pitchFamily="18" charset="0"/>
                  <a:ea typeface="宋体" pitchFamily="2" charset="-122"/>
                  <a:cs typeface="宋体" pitchFamily="2" charset="-122"/>
                </a:defRPr>
              </a:lvl1pPr>
            </a:lstStyle>
            <a:p>
              <a:r>
                <a:rPr lang="zh-CN" dirty="0" smtClean="0"/>
                <a:t>裸</a:t>
              </a:r>
              <a:r>
                <a:rPr lang="en-US" altLang="zh-CN" dirty="0" smtClean="0"/>
                <a:t> </a:t>
              </a:r>
              <a:r>
                <a:rPr lang="zh-CN" dirty="0" smtClean="0"/>
                <a:t>机</a:t>
              </a:r>
              <a:endParaRPr lang="zh-CN" dirty="0"/>
            </a:p>
          </p:txBody>
        </p:sp>
        <p:sp>
          <p:nvSpPr>
            <p:cNvPr id="15" name="Arc 7"/>
            <p:cNvSpPr>
              <a:spLocks/>
            </p:cNvSpPr>
            <p:nvPr/>
          </p:nvSpPr>
          <p:spPr bwMode="auto">
            <a:xfrm flipH="1">
              <a:off x="4115296" y="3786204"/>
              <a:ext cx="1320800" cy="665175"/>
            </a:xfrm>
            <a:custGeom>
              <a:avLst/>
              <a:gdLst>
                <a:gd name="G0" fmla="+- 20891 0 0"/>
                <a:gd name="G1" fmla="+- 21600 0 0"/>
                <a:gd name="G2" fmla="+- 21600 0 0"/>
                <a:gd name="T0" fmla="*/ 0 w 41776"/>
                <a:gd name="T1" fmla="*/ 16112 h 21600"/>
                <a:gd name="T2" fmla="*/ 41776 w 41776"/>
                <a:gd name="T3" fmla="*/ 16089 h 21600"/>
                <a:gd name="T4" fmla="*/ 20891 w 41776"/>
                <a:gd name="T5" fmla="*/ 21600 h 21600"/>
              </a:gdLst>
              <a:ahLst/>
              <a:cxnLst>
                <a:cxn ang="0">
                  <a:pos x="T0" y="T1"/>
                </a:cxn>
                <a:cxn ang="0">
                  <a:pos x="T2" y="T3"/>
                </a:cxn>
                <a:cxn ang="0">
                  <a:pos x="T4" y="T5"/>
                </a:cxn>
              </a:cxnLst>
              <a:rect l="0" t="0" r="r" b="b"/>
              <a:pathLst>
                <a:path w="41776" h="21600" fill="none" extrusionOk="0">
                  <a:moveTo>
                    <a:pt x="-1" y="16111"/>
                  </a:moveTo>
                  <a:cubicBezTo>
                    <a:pt x="2493" y="6618"/>
                    <a:pt x="11075" y="-1"/>
                    <a:pt x="20891" y="0"/>
                  </a:cubicBezTo>
                  <a:cubicBezTo>
                    <a:pt x="30697" y="0"/>
                    <a:pt x="39274" y="6606"/>
                    <a:pt x="41776" y="16088"/>
                  </a:cubicBezTo>
                </a:path>
                <a:path w="41776" h="21600" stroke="0" extrusionOk="0">
                  <a:moveTo>
                    <a:pt x="-1" y="16111"/>
                  </a:moveTo>
                  <a:cubicBezTo>
                    <a:pt x="2493" y="6618"/>
                    <a:pt x="11075" y="-1"/>
                    <a:pt x="20891" y="0"/>
                  </a:cubicBezTo>
                  <a:cubicBezTo>
                    <a:pt x="30697" y="0"/>
                    <a:pt x="39274" y="6606"/>
                    <a:pt x="41776" y="16088"/>
                  </a:cubicBezTo>
                  <a:lnTo>
                    <a:pt x="20891" y="216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矩形 9"/>
          <p:cNvSpPr/>
          <p:nvPr/>
        </p:nvSpPr>
        <p:spPr>
          <a:xfrm>
            <a:off x="3400960" y="5013176"/>
            <a:ext cx="2749471" cy="400110"/>
          </a:xfrm>
          <a:prstGeom prst="rect">
            <a:avLst/>
          </a:prstGeom>
        </p:spPr>
        <p:txBody>
          <a:bodyPr wrap="none">
            <a:spAutoFit/>
          </a:bodyPr>
          <a:lstStyle/>
          <a:p>
            <a:r>
              <a:rPr lang="zh-CN" altLang="zh-CN" sz="2000" dirty="0"/>
              <a:t>计算机系统的层次结构</a:t>
            </a:r>
            <a:endParaRPr lang="zh-CN" altLang="en-US" sz="2000" dirty="0"/>
          </a:p>
        </p:txBody>
      </p:sp>
    </p:spTree>
    <p:extLst>
      <p:ext uri="{BB962C8B-B14F-4D97-AF65-F5344CB8AC3E}">
        <p14:creationId xmlns:p14="http://schemas.microsoft.com/office/powerpoint/2010/main" val="2103066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750"/>
                            </p:stCondLst>
                            <p:childTnLst>
                              <p:par>
                                <p:cTn id="9" presetID="22" presetClass="entr" presetSubtype="4" fill="hold"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500"/>
                            </p:stCondLst>
                            <p:childTnLst>
                              <p:par>
                                <p:cTn id="13" presetID="22" presetClass="entr" presetSubtype="4" fill="hold" nodeType="after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2250"/>
                            </p:stCondLst>
                            <p:childTnLst>
                              <p:par>
                                <p:cTn id="17" presetID="22" presetClass="entr" presetSubtype="4" fill="hold" nodeType="afterEffect">
                                  <p:stCondLst>
                                    <p:cond delay="25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3000"/>
                            </p:stCondLst>
                            <p:childTnLst>
                              <p:par>
                                <p:cTn id="21" presetID="22" presetClass="entr" presetSubtype="4" fill="hold" nodeType="after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1.3.5  </a:t>
            </a:r>
            <a:r>
              <a:rPr lang="zh-CN" altLang="zh-CN" sz="3600" dirty="0" smtClean="0"/>
              <a:t>计算机</a:t>
            </a:r>
            <a:r>
              <a:rPr lang="zh-CN" altLang="zh-CN" sz="3600" dirty="0"/>
              <a:t>的基本工作</a:t>
            </a:r>
            <a:r>
              <a:rPr lang="zh-CN" altLang="zh-CN" sz="3600" dirty="0" smtClean="0"/>
              <a:t>原理</a:t>
            </a:r>
            <a:endParaRPr lang="zh-CN" altLang="zh-CN" sz="3600" dirty="0"/>
          </a:p>
        </p:txBody>
      </p:sp>
      <p:sp>
        <p:nvSpPr>
          <p:cNvPr id="6" name="TextBox 5"/>
          <p:cNvSpPr txBox="1"/>
          <p:nvPr/>
        </p:nvSpPr>
        <p:spPr>
          <a:xfrm>
            <a:off x="963148" y="971954"/>
            <a:ext cx="7785316" cy="656846"/>
          </a:xfrm>
          <a:prstGeom prst="rect">
            <a:avLst/>
          </a:prstGeom>
          <a:noFill/>
          <a:ln>
            <a:noFill/>
          </a:ln>
        </p:spPr>
        <p:txBody>
          <a:bodyPr wrap="square" rtlCol="0">
            <a:spAutoFit/>
          </a:bodyPr>
          <a:lstStyle>
            <a:defPPr>
              <a:defRPr lang="zh-CN"/>
            </a:defPPr>
            <a:lvl1pPr>
              <a:defRPr sz="2800"/>
            </a:lvl1pPr>
          </a:lstStyle>
          <a:p>
            <a:pPr>
              <a:lnSpc>
                <a:spcPct val="150000"/>
              </a:lnSpc>
              <a:spcAft>
                <a:spcPts val="1200"/>
              </a:spcAft>
            </a:pPr>
            <a:r>
              <a:rPr lang="en-US" altLang="zh-CN" dirty="0" smtClean="0">
                <a:latin typeface="Times New Roman" pitchFamily="18" charset="0"/>
                <a:cs typeface="Times New Roman" pitchFamily="18" charset="0"/>
              </a:rPr>
              <a:t>1</a:t>
            </a:r>
            <a:r>
              <a:rPr lang="zh-CN" altLang="zh-CN" dirty="0">
                <a:latin typeface="Times New Roman" pitchFamily="18" charset="0"/>
                <a:cs typeface="Times New Roman" pitchFamily="18" charset="0"/>
              </a:rPr>
              <a:t>．指令和</a:t>
            </a:r>
            <a:r>
              <a:rPr lang="zh-CN" altLang="zh-CN" dirty="0" smtClean="0">
                <a:latin typeface="Times New Roman" pitchFamily="18" charset="0"/>
                <a:cs typeface="Times New Roman" pitchFamily="18" charset="0"/>
              </a:rPr>
              <a:t>程序</a:t>
            </a:r>
            <a:endParaRPr lang="zh-CN" altLang="zh-CN" sz="2400" dirty="0" smtClean="0">
              <a:latin typeface="Times New Roman" pitchFamily="18" charset="0"/>
              <a:cs typeface="Times New Roman" pitchFamily="18" charset="0"/>
            </a:endParaRP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 Box 4"/>
          <p:cNvSpPr txBox="1">
            <a:spLocks noChangeArrowheads="1"/>
          </p:cNvSpPr>
          <p:nvPr/>
        </p:nvSpPr>
        <p:spPr bwMode="auto">
          <a:xfrm>
            <a:off x="1162050" y="2630041"/>
            <a:ext cx="6870700" cy="498598"/>
          </a:xfrm>
          <a:prstGeom prst="rect">
            <a:avLst/>
          </a:prstGeom>
          <a:noFill/>
          <a:ln>
            <a:noFill/>
          </a:ln>
          <a:effectLst/>
          <a:extLst>
            <a:ext uri="{909E8E84-426E-40DD-AFC4-6F175D3DCCD1}">
              <a14:hiddenFill xmlns:a14="http://schemas.microsoft.com/office/drawing/2010/main">
                <a:gradFill rotWithShape="1">
                  <a:gsLst>
                    <a:gs pos="0">
                      <a:schemeClr val="bg1"/>
                    </a:gs>
                    <a:gs pos="100000">
                      <a:srgbClr val="CCFFFF">
                        <a:alpha val="67999"/>
                      </a:srgbClr>
                    </a:gs>
                  </a:gsLst>
                  <a:lin ang="189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20000"/>
              </a:spcBef>
              <a:spcAft>
                <a:spcPct val="20000"/>
              </a:spcAft>
            </a:pPr>
            <a:r>
              <a:rPr kumimoji="1" lang="zh-CN" altLang="en-US" sz="2400" b="1" dirty="0">
                <a:latin typeface="华文楷体" pitchFamily="2" charset="-122"/>
                <a:ea typeface="华文楷体" pitchFamily="2" charset="-122"/>
              </a:rPr>
              <a:t>每条指令由</a:t>
            </a:r>
            <a:r>
              <a:rPr kumimoji="1" lang="zh-CN" altLang="en-US" sz="2400" b="1" dirty="0">
                <a:solidFill>
                  <a:srgbClr val="FF0000"/>
                </a:solidFill>
                <a:latin typeface="华文楷体" pitchFamily="2" charset="-122"/>
                <a:ea typeface="华文楷体" pitchFamily="2" charset="-122"/>
              </a:rPr>
              <a:t>操作码</a:t>
            </a:r>
            <a:r>
              <a:rPr kumimoji="1" lang="zh-CN" altLang="en-US" sz="2400" b="1" dirty="0">
                <a:latin typeface="华文楷体" pitchFamily="2" charset="-122"/>
                <a:ea typeface="华文楷体" pitchFamily="2" charset="-122"/>
              </a:rPr>
              <a:t>和</a:t>
            </a:r>
            <a:r>
              <a:rPr kumimoji="1" lang="zh-CN" altLang="en-US" sz="2400" b="1" dirty="0">
                <a:solidFill>
                  <a:srgbClr val="C00000"/>
                </a:solidFill>
                <a:latin typeface="华文楷体" pitchFamily="2" charset="-122"/>
                <a:ea typeface="华文楷体" pitchFamily="2" charset="-122"/>
              </a:rPr>
              <a:t>操作数</a:t>
            </a:r>
            <a:r>
              <a:rPr kumimoji="1" lang="zh-CN" altLang="en-US" sz="2400" b="1" dirty="0">
                <a:latin typeface="华文楷体" pitchFamily="2" charset="-122"/>
                <a:ea typeface="华文楷体" pitchFamily="2" charset="-122"/>
              </a:rPr>
              <a:t>两部分</a:t>
            </a:r>
            <a:r>
              <a:rPr kumimoji="1" lang="zh-CN" altLang="en-US" sz="2400" b="1" dirty="0" smtClean="0">
                <a:latin typeface="华文楷体" pitchFamily="2" charset="-122"/>
                <a:ea typeface="华文楷体" pitchFamily="2" charset="-122"/>
              </a:rPr>
              <a:t>构成。</a:t>
            </a:r>
            <a:endParaRPr kumimoji="1" lang="zh-CN" altLang="en-US" sz="2400" b="1" dirty="0">
              <a:latin typeface="华文楷体" pitchFamily="2" charset="-122"/>
              <a:ea typeface="华文楷体" pitchFamily="2" charset="-122"/>
            </a:endParaRPr>
          </a:p>
        </p:txBody>
      </p:sp>
      <p:sp>
        <p:nvSpPr>
          <p:cNvPr id="18" name="Rectangle 9"/>
          <p:cNvSpPr>
            <a:spLocks noChangeArrowheads="1"/>
          </p:cNvSpPr>
          <p:nvPr/>
        </p:nvSpPr>
        <p:spPr bwMode="auto">
          <a:xfrm>
            <a:off x="381000" y="3492624"/>
            <a:ext cx="8229600" cy="2672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50000"/>
              </a:lnSpc>
              <a:spcBef>
                <a:spcPct val="20000"/>
              </a:spcBef>
            </a:pPr>
            <a:r>
              <a:rPr lang="zh-CN" altLang="en-US" sz="2400" dirty="0"/>
              <a:t>　　　</a:t>
            </a:r>
            <a:r>
              <a:rPr lang="zh-CN" altLang="en-US" sz="2400" dirty="0" smtClean="0"/>
              <a:t>操作码</a:t>
            </a:r>
            <a:r>
              <a:rPr lang="zh-CN" altLang="en-US" sz="2400" dirty="0"/>
              <a:t>指出执行什么操作，操作数指出参与操作的数据或数据所在的地址。 </a:t>
            </a:r>
          </a:p>
          <a:p>
            <a:pPr marL="342900" indent="-342900">
              <a:lnSpc>
                <a:spcPct val="150000"/>
              </a:lnSpc>
              <a:spcBef>
                <a:spcPct val="20000"/>
              </a:spcBef>
            </a:pPr>
            <a:r>
              <a:rPr lang="zh-CN" altLang="en-US" sz="2400" dirty="0"/>
              <a:t>　　　程序就是按一定规则排列的一系列指令的集合，计算机的工作过程就是执行程序的过程。 </a:t>
            </a:r>
          </a:p>
        </p:txBody>
      </p:sp>
      <p:sp>
        <p:nvSpPr>
          <p:cNvPr id="20" name="Text Box 5"/>
          <p:cNvSpPr txBox="1">
            <a:spLocks noChangeArrowheads="1"/>
          </p:cNvSpPr>
          <p:nvPr/>
        </p:nvSpPr>
        <p:spPr bwMode="auto">
          <a:xfrm>
            <a:off x="1190625" y="1835721"/>
            <a:ext cx="1663700"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marL="457200" fontAlgn="base">
              <a:spcBef>
                <a:spcPct val="0"/>
              </a:spcBef>
              <a:spcAft>
                <a:spcPct val="0"/>
              </a:spcAft>
              <a:defRPr>
                <a:solidFill>
                  <a:schemeClr val="tx1"/>
                </a:solidFill>
                <a:latin typeface="Arial" charset="0"/>
                <a:ea typeface="宋体" charset="-122"/>
              </a:defRPr>
            </a:lvl6pPr>
            <a:lvl7pPr marL="914400" fontAlgn="base">
              <a:spcBef>
                <a:spcPct val="0"/>
              </a:spcBef>
              <a:spcAft>
                <a:spcPct val="0"/>
              </a:spcAft>
              <a:defRPr>
                <a:solidFill>
                  <a:schemeClr val="tx1"/>
                </a:solidFill>
                <a:latin typeface="Arial" charset="0"/>
                <a:ea typeface="宋体" charset="-122"/>
              </a:defRPr>
            </a:lvl7pPr>
            <a:lvl8pPr marL="1371600" fontAlgn="base">
              <a:spcBef>
                <a:spcPct val="0"/>
              </a:spcBef>
              <a:spcAft>
                <a:spcPct val="0"/>
              </a:spcAft>
              <a:defRPr>
                <a:solidFill>
                  <a:schemeClr val="tx1"/>
                </a:solidFill>
                <a:latin typeface="Arial" charset="0"/>
                <a:ea typeface="宋体" charset="-122"/>
              </a:defRPr>
            </a:lvl8pPr>
            <a:lvl9pPr marL="1828800" fontAlgn="base">
              <a:spcBef>
                <a:spcPct val="0"/>
              </a:spcBef>
              <a:spcAft>
                <a:spcPct val="0"/>
              </a:spcAft>
              <a:defRPr>
                <a:solidFill>
                  <a:schemeClr val="tx1"/>
                </a:solidFill>
                <a:latin typeface="Arial" charset="0"/>
                <a:ea typeface="宋体" charset="-122"/>
              </a:defRPr>
            </a:lvl9pPr>
          </a:lstStyle>
          <a:p>
            <a:pPr>
              <a:spcAft>
                <a:spcPct val="80000"/>
              </a:spcAft>
            </a:pPr>
            <a:r>
              <a:rPr kumimoji="1" lang="zh-CN" altLang="en-US" sz="2800" b="1" dirty="0">
                <a:solidFill>
                  <a:srgbClr val="003366"/>
                </a:solidFill>
                <a:latin typeface="隶书" pitchFamily="49" charset="-122"/>
                <a:ea typeface="隶书" pitchFamily="49" charset="-122"/>
              </a:rPr>
              <a:t>例如：</a:t>
            </a:r>
            <a:endParaRPr kumimoji="1" lang="zh-CN" altLang="en-US" sz="2800" b="1" dirty="0">
              <a:latin typeface="Times New Roman" pitchFamily="18" charset="0"/>
            </a:endParaRPr>
          </a:p>
        </p:txBody>
      </p:sp>
      <p:sp>
        <p:nvSpPr>
          <p:cNvPr id="22" name="Text Box 6"/>
          <p:cNvSpPr txBox="1">
            <a:spLocks noChangeArrowheads="1"/>
          </p:cNvSpPr>
          <p:nvPr/>
        </p:nvSpPr>
        <p:spPr bwMode="auto">
          <a:xfrm>
            <a:off x="2525713" y="1892871"/>
            <a:ext cx="1624012"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marL="457200" fontAlgn="base">
              <a:spcBef>
                <a:spcPct val="0"/>
              </a:spcBef>
              <a:spcAft>
                <a:spcPct val="0"/>
              </a:spcAft>
              <a:defRPr>
                <a:solidFill>
                  <a:schemeClr val="tx1"/>
                </a:solidFill>
                <a:latin typeface="Arial" charset="0"/>
                <a:ea typeface="宋体" charset="-122"/>
              </a:defRPr>
            </a:lvl6pPr>
            <a:lvl7pPr marL="914400" fontAlgn="base">
              <a:spcBef>
                <a:spcPct val="0"/>
              </a:spcBef>
              <a:spcAft>
                <a:spcPct val="0"/>
              </a:spcAft>
              <a:defRPr>
                <a:solidFill>
                  <a:schemeClr val="tx1"/>
                </a:solidFill>
                <a:latin typeface="Arial" charset="0"/>
                <a:ea typeface="宋体" charset="-122"/>
              </a:defRPr>
            </a:lvl7pPr>
            <a:lvl8pPr marL="1371600" fontAlgn="base">
              <a:spcBef>
                <a:spcPct val="0"/>
              </a:spcBef>
              <a:spcAft>
                <a:spcPct val="0"/>
              </a:spcAft>
              <a:defRPr>
                <a:solidFill>
                  <a:schemeClr val="tx1"/>
                </a:solidFill>
                <a:latin typeface="Arial" charset="0"/>
                <a:ea typeface="宋体" charset="-122"/>
              </a:defRPr>
            </a:lvl8pPr>
            <a:lvl9pPr marL="1828800" fontAlgn="base">
              <a:spcBef>
                <a:spcPct val="0"/>
              </a:spcBef>
              <a:spcAft>
                <a:spcPct val="0"/>
              </a:spcAft>
              <a:defRPr>
                <a:solidFill>
                  <a:schemeClr val="tx1"/>
                </a:solidFill>
                <a:latin typeface="Arial" charset="0"/>
                <a:ea typeface="宋体" charset="-122"/>
              </a:defRPr>
            </a:lvl9pPr>
          </a:lstStyle>
          <a:p>
            <a:pPr>
              <a:spcAft>
                <a:spcPct val="80000"/>
              </a:spcAft>
            </a:pPr>
            <a:r>
              <a:rPr kumimoji="1" lang="en-US" altLang="zh-CN" sz="2800" b="1" dirty="0">
                <a:solidFill>
                  <a:srgbClr val="FF0000"/>
                </a:solidFill>
                <a:latin typeface="Times New Roman" pitchFamily="18" charset="0"/>
              </a:rPr>
              <a:t>MOV</a:t>
            </a:r>
          </a:p>
        </p:txBody>
      </p:sp>
      <p:sp>
        <p:nvSpPr>
          <p:cNvPr id="23" name="Text Box 7"/>
          <p:cNvSpPr txBox="1">
            <a:spLocks noChangeArrowheads="1"/>
          </p:cNvSpPr>
          <p:nvPr/>
        </p:nvSpPr>
        <p:spPr bwMode="auto">
          <a:xfrm>
            <a:off x="3716338" y="1892871"/>
            <a:ext cx="2465387"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marL="457200" fontAlgn="base">
              <a:spcBef>
                <a:spcPct val="0"/>
              </a:spcBef>
              <a:spcAft>
                <a:spcPct val="0"/>
              </a:spcAft>
              <a:defRPr>
                <a:solidFill>
                  <a:schemeClr val="tx1"/>
                </a:solidFill>
                <a:latin typeface="Arial" charset="0"/>
                <a:ea typeface="宋体" charset="-122"/>
              </a:defRPr>
            </a:lvl6pPr>
            <a:lvl7pPr marL="914400" fontAlgn="base">
              <a:spcBef>
                <a:spcPct val="0"/>
              </a:spcBef>
              <a:spcAft>
                <a:spcPct val="0"/>
              </a:spcAft>
              <a:defRPr>
                <a:solidFill>
                  <a:schemeClr val="tx1"/>
                </a:solidFill>
                <a:latin typeface="Arial" charset="0"/>
                <a:ea typeface="宋体" charset="-122"/>
              </a:defRPr>
            </a:lvl7pPr>
            <a:lvl8pPr marL="1371600" fontAlgn="base">
              <a:spcBef>
                <a:spcPct val="0"/>
              </a:spcBef>
              <a:spcAft>
                <a:spcPct val="0"/>
              </a:spcAft>
              <a:defRPr>
                <a:solidFill>
                  <a:schemeClr val="tx1"/>
                </a:solidFill>
                <a:latin typeface="Arial" charset="0"/>
                <a:ea typeface="宋体" charset="-122"/>
              </a:defRPr>
            </a:lvl8pPr>
            <a:lvl9pPr marL="1828800" fontAlgn="base">
              <a:spcBef>
                <a:spcPct val="0"/>
              </a:spcBef>
              <a:spcAft>
                <a:spcPct val="0"/>
              </a:spcAft>
              <a:defRPr>
                <a:solidFill>
                  <a:schemeClr val="tx1"/>
                </a:solidFill>
                <a:latin typeface="Arial" charset="0"/>
                <a:ea typeface="宋体" charset="-122"/>
              </a:defRPr>
            </a:lvl9pPr>
          </a:lstStyle>
          <a:p>
            <a:pPr>
              <a:spcAft>
                <a:spcPct val="80000"/>
              </a:spcAft>
            </a:pPr>
            <a:r>
              <a:rPr kumimoji="1" lang="en-US" altLang="zh-CN" sz="2800" b="1" dirty="0">
                <a:latin typeface="Times New Roman" pitchFamily="18" charset="0"/>
              </a:rPr>
              <a:t> </a:t>
            </a:r>
            <a:r>
              <a:rPr kumimoji="1" lang="en-US" altLang="zh-CN" sz="2800" b="1" dirty="0">
                <a:solidFill>
                  <a:srgbClr val="C00000"/>
                </a:solidFill>
                <a:latin typeface="Times New Roman" pitchFamily="18" charset="0"/>
              </a:rPr>
              <a:t>AL ,  2</a:t>
            </a:r>
          </a:p>
        </p:txBody>
      </p:sp>
    </p:spTree>
    <p:extLst>
      <p:ext uri="{BB962C8B-B14F-4D97-AF65-F5344CB8AC3E}">
        <p14:creationId xmlns:p14="http://schemas.microsoft.com/office/powerpoint/2010/main" val="5081006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1" fill="hold" grpId="0"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slide(fromTop)">
                                      <p:cBhvr>
                                        <p:cTn id="11" dur="1000"/>
                                        <p:tgtEl>
                                          <p:spTgt spid="20"/>
                                        </p:tgtEl>
                                      </p:cBhvr>
                                    </p:animEffect>
                                  </p:childTnLst>
                                </p:cTn>
                              </p:par>
                              <p:par>
                                <p:cTn id="12" presetID="12" presetClass="entr" presetSubtype="1" fill="hold" grpId="0" nodeType="withEffect">
                                  <p:stCondLst>
                                    <p:cond delay="0"/>
                                  </p:stCondLst>
                                  <p:iterate type="lt">
                                    <p:tmPct val="0"/>
                                  </p:iterate>
                                  <p:childTnLst>
                                    <p:set>
                                      <p:cBhvr>
                                        <p:cTn id="13" dur="1" fill="hold">
                                          <p:stCondLst>
                                            <p:cond delay="0"/>
                                          </p:stCondLst>
                                        </p:cTn>
                                        <p:tgtEl>
                                          <p:spTgt spid="22"/>
                                        </p:tgtEl>
                                        <p:attrNameLst>
                                          <p:attrName>style.visibility</p:attrName>
                                        </p:attrNameLst>
                                      </p:cBhvr>
                                      <p:to>
                                        <p:strVal val="visible"/>
                                      </p:to>
                                    </p:set>
                                    <p:animEffect transition="in" filter="slide(fromTop)">
                                      <p:cBhvr>
                                        <p:cTn id="14" dur="1000"/>
                                        <p:tgtEl>
                                          <p:spTgt spid="22"/>
                                        </p:tgtEl>
                                      </p:cBhvr>
                                    </p:animEffect>
                                  </p:childTnLst>
                                </p:cTn>
                              </p:par>
                              <p:par>
                                <p:cTn id="15" presetID="12" presetClass="entr" presetSubtype="1" fill="hold" grpId="0" nodeType="withEffect">
                                  <p:stCondLst>
                                    <p:cond delay="0"/>
                                  </p:stCondLst>
                                  <p:iterate type="lt">
                                    <p:tmPct val="0"/>
                                  </p:iterate>
                                  <p:childTnLst>
                                    <p:set>
                                      <p:cBhvr>
                                        <p:cTn id="16" dur="1" fill="hold">
                                          <p:stCondLst>
                                            <p:cond delay="0"/>
                                          </p:stCondLst>
                                        </p:cTn>
                                        <p:tgtEl>
                                          <p:spTgt spid="23"/>
                                        </p:tgtEl>
                                        <p:attrNameLst>
                                          <p:attrName>style.visibility</p:attrName>
                                        </p:attrNameLst>
                                      </p:cBhvr>
                                      <p:to>
                                        <p:strVal val="visible"/>
                                      </p:to>
                                    </p:set>
                                    <p:animEffect transition="in" filter="slide(fromTop)">
                                      <p:cBhvr>
                                        <p:cTn id="17" dur="1000"/>
                                        <p:tgtEl>
                                          <p:spTgt spid="23"/>
                                        </p:tgtEl>
                                      </p:cBhvr>
                                    </p:animEffect>
                                  </p:childTnLst>
                                </p:cTn>
                              </p:par>
                            </p:childTnLst>
                          </p:cTn>
                        </p:par>
                        <p:par>
                          <p:cTn id="18" fill="hold">
                            <p:stCondLst>
                              <p:cond delay="1750"/>
                            </p:stCondLst>
                            <p:childTnLst>
                              <p:par>
                                <p:cTn id="19" presetID="36" presetClass="emph" presetSubtype="0" fill="hold" grpId="1" nodeType="afterEffect">
                                  <p:stCondLst>
                                    <p:cond delay="500"/>
                                  </p:stCondLst>
                                  <p:iterate type="lt">
                                    <p:tmPct val="10000"/>
                                  </p:iterate>
                                  <p:childTnLst>
                                    <p:animScale>
                                      <p:cBhvr>
                                        <p:cTn id="20" dur="500" autoRev="1" fill="hold">
                                          <p:stCondLst>
                                            <p:cond delay="0"/>
                                          </p:stCondLst>
                                        </p:cTn>
                                        <p:tgtEl>
                                          <p:spTgt spid="22"/>
                                        </p:tgtEl>
                                      </p:cBhvr>
                                      <p:to x="80000" y="100000"/>
                                    </p:animScale>
                                    <p:anim by="(#ppt_w*0.10)" calcmode="lin" valueType="num">
                                      <p:cBhvr>
                                        <p:cTn id="21" dur="500" autoRev="1" fill="hold">
                                          <p:stCondLst>
                                            <p:cond delay="0"/>
                                          </p:stCondLst>
                                        </p:cTn>
                                        <p:tgtEl>
                                          <p:spTgt spid="22"/>
                                        </p:tgtEl>
                                        <p:attrNameLst>
                                          <p:attrName>ppt_x</p:attrName>
                                        </p:attrNameLst>
                                      </p:cBhvr>
                                    </p:anim>
                                    <p:anim by="(-#ppt_w*0.10)" calcmode="lin" valueType="num">
                                      <p:cBhvr>
                                        <p:cTn id="22" dur="500" autoRev="1" fill="hold">
                                          <p:stCondLst>
                                            <p:cond delay="0"/>
                                          </p:stCondLst>
                                        </p:cTn>
                                        <p:tgtEl>
                                          <p:spTgt spid="22"/>
                                        </p:tgtEl>
                                        <p:attrNameLst>
                                          <p:attrName>ppt_y</p:attrName>
                                        </p:attrNameLst>
                                      </p:cBhvr>
                                    </p:anim>
                                    <p:animRot by="-480000">
                                      <p:cBhvr>
                                        <p:cTn id="23" dur="500" autoRev="1" fill="hold">
                                          <p:stCondLst>
                                            <p:cond delay="0"/>
                                          </p:stCondLst>
                                        </p:cTn>
                                        <p:tgtEl>
                                          <p:spTgt spid="22"/>
                                        </p:tgtEl>
                                        <p:attrNameLst>
                                          <p:attrName>r</p:attrName>
                                        </p:attrNameLst>
                                      </p:cBhvr>
                                    </p:animRot>
                                  </p:childTnLst>
                                </p:cTn>
                              </p:par>
                            </p:childTnLst>
                          </p:cTn>
                        </p:par>
                        <p:par>
                          <p:cTn id="24" fill="hold">
                            <p:stCondLst>
                              <p:cond delay="3450"/>
                            </p:stCondLst>
                            <p:childTnLst>
                              <p:par>
                                <p:cTn id="25" presetID="36" presetClass="emph" presetSubtype="0" fill="hold" grpId="1" nodeType="afterEffect">
                                  <p:stCondLst>
                                    <p:cond delay="500"/>
                                  </p:stCondLst>
                                  <p:iterate type="lt">
                                    <p:tmPct val="10000"/>
                                  </p:iterate>
                                  <p:childTnLst>
                                    <p:animScale>
                                      <p:cBhvr>
                                        <p:cTn id="26" dur="500" autoRev="1" fill="hold">
                                          <p:stCondLst>
                                            <p:cond delay="0"/>
                                          </p:stCondLst>
                                        </p:cTn>
                                        <p:tgtEl>
                                          <p:spTgt spid="23"/>
                                        </p:tgtEl>
                                      </p:cBhvr>
                                      <p:to x="80000" y="100000"/>
                                    </p:animScale>
                                    <p:anim by="(#ppt_w*0.10)" calcmode="lin" valueType="num">
                                      <p:cBhvr>
                                        <p:cTn id="27" dur="500" autoRev="1" fill="hold">
                                          <p:stCondLst>
                                            <p:cond delay="0"/>
                                          </p:stCondLst>
                                        </p:cTn>
                                        <p:tgtEl>
                                          <p:spTgt spid="23"/>
                                        </p:tgtEl>
                                        <p:attrNameLst>
                                          <p:attrName>ppt_x</p:attrName>
                                        </p:attrNameLst>
                                      </p:cBhvr>
                                    </p:anim>
                                    <p:anim by="(-#ppt_w*0.10)" calcmode="lin" valueType="num">
                                      <p:cBhvr>
                                        <p:cTn id="28" dur="500" autoRev="1" fill="hold">
                                          <p:stCondLst>
                                            <p:cond delay="0"/>
                                          </p:stCondLst>
                                        </p:cTn>
                                        <p:tgtEl>
                                          <p:spTgt spid="23"/>
                                        </p:tgtEl>
                                        <p:attrNameLst>
                                          <p:attrName>ppt_y</p:attrName>
                                        </p:attrNameLst>
                                      </p:cBhvr>
                                    </p:anim>
                                    <p:animRot by="-480000">
                                      <p:cBhvr>
                                        <p:cTn id="29" dur="500" autoRev="1" fill="hold">
                                          <p:stCondLst>
                                            <p:cond delay="0"/>
                                          </p:stCondLst>
                                        </p:cTn>
                                        <p:tgtEl>
                                          <p:spTgt spid="23"/>
                                        </p:tgtEl>
                                        <p:attrNameLst>
                                          <p:attrName>r</p:attrName>
                                        </p:attrNameLst>
                                      </p:cBhvr>
                                    </p:animRot>
                                  </p:childTnLst>
                                </p:cTn>
                              </p:par>
                            </p:childTnLst>
                          </p:cTn>
                        </p:par>
                        <p:par>
                          <p:cTn id="30" fill="hold">
                            <p:stCondLst>
                              <p:cond delay="5250"/>
                            </p:stCondLst>
                            <p:childTnLst>
                              <p:par>
                                <p:cTn id="31" presetID="1" presetClass="entr" presetSubtype="0" fill="hold" grpId="0" nodeType="afterEffect">
                                  <p:stCondLst>
                                    <p:cond delay="100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1000"/>
                                        <p:tgtEl>
                                          <p:spTgt spid="18">
                                            <p:txEl>
                                              <p:pRg st="0" end="0"/>
                                            </p:txEl>
                                          </p:spTgt>
                                        </p:tgtEl>
                                      </p:cBhvr>
                                    </p:animEffect>
                                    <p:anim calcmode="lin" valueType="num">
                                      <p:cBhvr>
                                        <p:cTn id="3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18">
                                            <p:txEl>
                                              <p:pRg st="1" end="1"/>
                                            </p:txEl>
                                          </p:spTgt>
                                        </p:tgtEl>
                                        <p:attrNameLst>
                                          <p:attrName>style.visibility</p:attrName>
                                        </p:attrNameLst>
                                      </p:cBhvr>
                                      <p:to>
                                        <p:strVal val="visible"/>
                                      </p:to>
                                    </p:set>
                                    <p:animEffect transition="in" filter="fade">
                                      <p:cBhvr>
                                        <p:cTn id="44" dur="1000"/>
                                        <p:tgtEl>
                                          <p:spTgt spid="18">
                                            <p:txEl>
                                              <p:pRg st="1" end="1"/>
                                            </p:txEl>
                                          </p:spTgt>
                                        </p:tgtEl>
                                      </p:cBhvr>
                                    </p:animEffect>
                                    <p:anim calcmode="lin" valueType="num">
                                      <p:cBhvr>
                                        <p:cTn id="45"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8" grpId="0" build="p"/>
      <p:bldP spid="20" grpId="0"/>
      <p:bldP spid="22" grpId="0"/>
      <p:bldP spid="22" grpId="1"/>
      <p:bldP spid="23" grpId="0"/>
      <p:bldP spid="2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vert="horz" lIns="91440" tIns="45720" rIns="91440" bIns="45720" rtlCol="0" anchor="ctr">
            <a:normAutofit/>
          </a:bodyPr>
          <a:lstStyle/>
          <a:p>
            <a:r>
              <a:rPr lang="en-US" altLang="zh-CN" sz="3600" dirty="0" smtClean="0"/>
              <a:t>1.3.5  </a:t>
            </a:r>
            <a:r>
              <a:rPr lang="zh-CN" altLang="zh-CN" sz="3600" dirty="0" smtClean="0"/>
              <a:t>计算机</a:t>
            </a:r>
            <a:r>
              <a:rPr lang="zh-CN" altLang="zh-CN" sz="3600" dirty="0"/>
              <a:t>的基本工作</a:t>
            </a:r>
            <a:r>
              <a:rPr lang="zh-CN" altLang="zh-CN" sz="3600" dirty="0" smtClean="0"/>
              <a:t>原理</a:t>
            </a:r>
            <a:endParaRPr lang="zh-CN" altLang="zh-CN" sz="3600" dirty="0"/>
          </a:p>
        </p:txBody>
      </p:sp>
      <p:sp>
        <p:nvSpPr>
          <p:cNvPr id="6" name="TextBox 5"/>
          <p:cNvSpPr txBox="1"/>
          <p:nvPr/>
        </p:nvSpPr>
        <p:spPr>
          <a:xfrm>
            <a:off x="963148" y="1060888"/>
            <a:ext cx="7785316" cy="567912"/>
          </a:xfrm>
          <a:prstGeom prst="rect">
            <a:avLst/>
          </a:prstGeom>
          <a:noFill/>
          <a:ln>
            <a:noFill/>
          </a:ln>
        </p:spPr>
        <p:txBody>
          <a:bodyPr wrap="square" rtlCol="0">
            <a:spAutoFit/>
          </a:bodyPr>
          <a:lstStyle>
            <a:defPPr>
              <a:defRPr lang="zh-CN"/>
            </a:defPPr>
            <a:lvl1pPr>
              <a:defRPr sz="2800"/>
            </a:lvl1pPr>
          </a:lstStyle>
          <a:p>
            <a:pPr>
              <a:lnSpc>
                <a:spcPct val="120000"/>
              </a:lnSpc>
              <a:spcAft>
                <a:spcPct val="30000"/>
              </a:spcAft>
              <a:buFontTx/>
              <a:buNone/>
            </a:pPr>
            <a:r>
              <a:rPr lang="en-US" altLang="zh-CN" dirty="0"/>
              <a:t>2</a:t>
            </a:r>
            <a:r>
              <a:rPr lang="zh-CN" altLang="en-US" dirty="0"/>
              <a:t>．计算机的工作原理 </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590872" y="1960984"/>
            <a:ext cx="8229600" cy="4420344"/>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600"/>
              </a:spcBef>
              <a:spcAft>
                <a:spcPts val="1800"/>
              </a:spcAft>
              <a:buFontTx/>
              <a:buNone/>
            </a:pPr>
            <a:r>
              <a:rPr lang="zh-CN" altLang="en-US" sz="2400" dirty="0" smtClean="0"/>
              <a:t>	计算机执行一条指令的</a:t>
            </a:r>
            <a:r>
              <a:rPr lang="en-US" altLang="zh-CN" sz="2400" dirty="0" smtClean="0"/>
              <a:t>3</a:t>
            </a:r>
            <a:r>
              <a:rPr lang="zh-CN" altLang="en-US" sz="2400" dirty="0" smtClean="0"/>
              <a:t>个步骤：</a:t>
            </a:r>
          </a:p>
          <a:p>
            <a:pPr>
              <a:spcBef>
                <a:spcPts val="600"/>
              </a:spcBef>
              <a:spcAft>
                <a:spcPts val="1800"/>
              </a:spcAft>
              <a:buFontTx/>
              <a:buNone/>
            </a:pPr>
            <a:r>
              <a:rPr lang="zh-CN" altLang="en-US" sz="2400" dirty="0" smtClean="0"/>
              <a:t>		</a:t>
            </a:r>
            <a:r>
              <a:rPr lang="en-US" altLang="zh-CN" sz="2400" dirty="0" smtClean="0">
                <a:solidFill>
                  <a:srgbClr val="FF0000"/>
                </a:solidFill>
              </a:rPr>
              <a:t>1</a:t>
            </a:r>
            <a:r>
              <a:rPr lang="zh-CN" altLang="en-US" sz="2400" dirty="0" smtClean="0">
                <a:solidFill>
                  <a:srgbClr val="FF0000"/>
                </a:solidFill>
              </a:rPr>
              <a:t>）取指令</a:t>
            </a:r>
            <a:r>
              <a:rPr lang="zh-CN" altLang="en-US" sz="2400" dirty="0" smtClean="0"/>
              <a:t>：</a:t>
            </a:r>
            <a:r>
              <a:rPr lang="zh-CN" altLang="zh-CN" sz="2400" dirty="0"/>
              <a:t>从内存储器取出要执行的指令，并送入</a:t>
            </a:r>
            <a:r>
              <a:rPr lang="zh-CN" altLang="zh-CN" sz="2400" dirty="0" smtClean="0"/>
              <a:t>控制器</a:t>
            </a:r>
            <a:r>
              <a:rPr lang="zh-CN" altLang="en-US" sz="2400" dirty="0" smtClean="0"/>
              <a:t>。</a:t>
            </a:r>
          </a:p>
          <a:p>
            <a:pPr>
              <a:spcBef>
                <a:spcPts val="600"/>
              </a:spcBef>
              <a:spcAft>
                <a:spcPts val="1800"/>
              </a:spcAft>
              <a:buFontTx/>
              <a:buNone/>
            </a:pPr>
            <a:r>
              <a:rPr lang="zh-CN" altLang="en-US" sz="2400" dirty="0" smtClean="0"/>
              <a:t>		</a:t>
            </a:r>
            <a:r>
              <a:rPr lang="en-US" altLang="zh-CN" sz="2400" dirty="0" smtClean="0">
                <a:solidFill>
                  <a:srgbClr val="FF0000"/>
                </a:solidFill>
              </a:rPr>
              <a:t>2</a:t>
            </a:r>
            <a:r>
              <a:rPr lang="zh-CN" altLang="en-US" sz="2400" dirty="0" smtClean="0">
                <a:solidFill>
                  <a:srgbClr val="FF0000"/>
                </a:solidFill>
              </a:rPr>
              <a:t>）分析指令</a:t>
            </a:r>
            <a:r>
              <a:rPr lang="zh-CN" altLang="en-US" sz="2400" dirty="0" smtClean="0"/>
              <a:t>：</a:t>
            </a:r>
            <a:r>
              <a:rPr lang="zh-CN" altLang="zh-CN" sz="2400" dirty="0"/>
              <a:t>对该指令进行译码分析，即根据指令中的操作码，确定将做何操作。</a:t>
            </a:r>
            <a:endParaRPr lang="zh-CN" altLang="en-US" sz="2400" dirty="0" smtClean="0"/>
          </a:p>
          <a:p>
            <a:pPr>
              <a:spcBef>
                <a:spcPts val="600"/>
              </a:spcBef>
              <a:spcAft>
                <a:spcPts val="1800"/>
              </a:spcAft>
              <a:buFontTx/>
              <a:buNone/>
            </a:pPr>
            <a:r>
              <a:rPr lang="zh-CN" altLang="en-US" sz="2400" dirty="0" smtClean="0"/>
              <a:t>	</a:t>
            </a:r>
            <a:r>
              <a:rPr lang="zh-CN" altLang="en-US" sz="2400" dirty="0" smtClean="0">
                <a:solidFill>
                  <a:srgbClr val="FF0000"/>
                </a:solidFill>
              </a:rPr>
              <a:t>	</a:t>
            </a:r>
            <a:r>
              <a:rPr lang="en-US" altLang="zh-CN" sz="2400" dirty="0" smtClean="0">
                <a:solidFill>
                  <a:srgbClr val="FF0000"/>
                </a:solidFill>
              </a:rPr>
              <a:t>3</a:t>
            </a:r>
            <a:r>
              <a:rPr lang="zh-CN" altLang="en-US" sz="2400" dirty="0" smtClean="0">
                <a:solidFill>
                  <a:srgbClr val="FF0000"/>
                </a:solidFill>
              </a:rPr>
              <a:t>）执行指令</a:t>
            </a:r>
            <a:r>
              <a:rPr lang="zh-CN" altLang="en-US" sz="2400" dirty="0" smtClean="0"/>
              <a:t>：</a:t>
            </a:r>
            <a:r>
              <a:rPr lang="zh-CN" altLang="zh-CN" sz="2400" dirty="0"/>
              <a:t>按照分析的结果，控制器向相关部件发出一系列控制信号，</a:t>
            </a:r>
            <a:r>
              <a:rPr lang="zh-CN" altLang="zh-CN" sz="2400" dirty="0" smtClean="0"/>
              <a:t>指挥</a:t>
            </a:r>
            <a:r>
              <a:rPr lang="zh-CN" altLang="en-US" sz="2400" dirty="0" smtClean="0"/>
              <a:t>各</a:t>
            </a:r>
            <a:r>
              <a:rPr lang="zh-CN" altLang="zh-CN" sz="2400" dirty="0" smtClean="0"/>
              <a:t>部件</a:t>
            </a:r>
            <a:r>
              <a:rPr lang="zh-CN" altLang="zh-CN" sz="2400" dirty="0"/>
              <a:t>完成各种</a:t>
            </a:r>
            <a:r>
              <a:rPr lang="zh-CN" altLang="zh-CN" sz="2400" dirty="0" smtClean="0"/>
              <a:t>操作</a:t>
            </a:r>
            <a:r>
              <a:rPr lang="zh-CN" altLang="en-US" sz="2400" dirty="0"/>
              <a:t>。</a:t>
            </a:r>
            <a:endParaRPr lang="zh-CN" altLang="en-US" sz="2400" dirty="0" smtClean="0"/>
          </a:p>
          <a:p>
            <a:pPr>
              <a:spcBef>
                <a:spcPts val="600"/>
              </a:spcBef>
              <a:spcAft>
                <a:spcPts val="1800"/>
              </a:spcAft>
              <a:buFontTx/>
              <a:buNone/>
            </a:pPr>
            <a:r>
              <a:rPr lang="zh-CN" altLang="en-US" sz="2400" dirty="0" smtClean="0"/>
              <a:t>	　一台计算机所能执行的所有指令称为计算机指令系统。</a:t>
            </a:r>
            <a:endParaRPr lang="zh-CN" altLang="en-US" sz="2400" dirty="0"/>
          </a:p>
        </p:txBody>
      </p:sp>
    </p:spTree>
    <p:extLst>
      <p:ext uri="{BB962C8B-B14F-4D97-AF65-F5344CB8AC3E}">
        <p14:creationId xmlns:p14="http://schemas.microsoft.com/office/powerpoint/2010/main" val="3801035013"/>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  </a:t>
            </a:r>
            <a:r>
              <a:rPr lang="zh-CN" altLang="zh-CN" dirty="0" smtClean="0"/>
              <a:t>微型计算机</a:t>
            </a:r>
            <a:r>
              <a:rPr lang="zh-CN" altLang="zh-CN" dirty="0"/>
              <a:t>的硬件配置</a:t>
            </a:r>
            <a:endParaRPr lang="zh-CN" altLang="en-US" dirty="0"/>
          </a:p>
        </p:txBody>
      </p:sp>
    </p:spTree>
    <p:extLst>
      <p:ext uri="{BB962C8B-B14F-4D97-AF65-F5344CB8AC3E}">
        <p14:creationId xmlns:p14="http://schemas.microsoft.com/office/powerpoint/2010/main" val="2384549956"/>
      </p:ext>
    </p:extLst>
  </p:cSld>
  <p:clrMapOvr>
    <a:masterClrMapping/>
  </p:clrMapOvr>
  <p:transition spd="slow">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45629361"/>
              </p:ext>
            </p:extLst>
          </p:nvPr>
        </p:nvGraphicFramePr>
        <p:xfrm>
          <a:off x="1187624" y="1437410"/>
          <a:ext cx="7344816" cy="4799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4"/>
          <p:cNvSpPr>
            <a:spLocks noGrp="1"/>
          </p:cNvSpPr>
          <p:nvPr>
            <p:ph type="title"/>
          </p:nvPr>
        </p:nvSpPr>
        <p:spPr/>
        <p:txBody>
          <a:bodyPr>
            <a:normAutofit/>
          </a:bodyPr>
          <a:lstStyle/>
          <a:p>
            <a:pPr algn="ctr"/>
            <a:r>
              <a:rPr lang="en-US" altLang="zh-CN" dirty="0" smtClean="0"/>
              <a:t>1.4  </a:t>
            </a:r>
            <a:r>
              <a:rPr lang="zh-CN" altLang="zh-CN" dirty="0" smtClean="0"/>
              <a:t>微型计算机</a:t>
            </a:r>
            <a:r>
              <a:rPr lang="zh-CN" altLang="zh-CN" dirty="0"/>
              <a:t>的硬件配置</a:t>
            </a:r>
            <a:endParaRPr lang="zh-CN" altLang="en-US" dirty="0"/>
          </a:p>
        </p:txBody>
      </p:sp>
    </p:spTree>
    <p:extLst>
      <p:ext uri="{BB962C8B-B14F-4D97-AF65-F5344CB8AC3E}">
        <p14:creationId xmlns:p14="http://schemas.microsoft.com/office/powerpoint/2010/main" val="1206505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1.4.1  </a:t>
            </a:r>
            <a:r>
              <a:rPr lang="zh-CN" altLang="zh-CN" sz="3600" dirty="0" smtClean="0"/>
              <a:t>微型计算机</a:t>
            </a:r>
            <a:r>
              <a:rPr lang="zh-CN" altLang="zh-CN" sz="3600" dirty="0"/>
              <a:t>系统的主要性能指标</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Group 26"/>
          <p:cNvGrpSpPr>
            <a:grpSpLocks/>
          </p:cNvGrpSpPr>
          <p:nvPr/>
        </p:nvGrpSpPr>
        <p:grpSpPr bwMode="auto">
          <a:xfrm>
            <a:off x="755576" y="1340768"/>
            <a:ext cx="8534400" cy="3733800"/>
            <a:chOff x="0" y="960"/>
            <a:chExt cx="5376" cy="2352"/>
          </a:xfrm>
        </p:grpSpPr>
        <p:sp>
          <p:nvSpPr>
            <p:cNvPr id="8" name="Rectangle 25"/>
            <p:cNvSpPr>
              <a:spLocks noChangeArrowheads="1"/>
            </p:cNvSpPr>
            <p:nvPr/>
          </p:nvSpPr>
          <p:spPr bwMode="auto">
            <a:xfrm>
              <a:off x="144" y="960"/>
              <a:ext cx="4992" cy="2352"/>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 name="Group 4"/>
            <p:cNvGrpSpPr>
              <a:grpSpLocks/>
            </p:cNvGrpSpPr>
            <p:nvPr/>
          </p:nvGrpSpPr>
          <p:grpSpPr bwMode="auto">
            <a:xfrm>
              <a:off x="0" y="1152"/>
              <a:ext cx="5376" cy="1825"/>
              <a:chOff x="2928" y="4846"/>
              <a:chExt cx="6582" cy="2235"/>
            </a:xfrm>
          </p:grpSpPr>
          <p:pic>
            <p:nvPicPr>
              <p:cNvPr id="10" name="Picture 5" descr="微机--台式机"/>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398" y="4846"/>
                <a:ext cx="3255" cy="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6"/>
              <p:cNvGrpSpPr>
                <a:grpSpLocks/>
              </p:cNvGrpSpPr>
              <p:nvPr/>
            </p:nvGrpSpPr>
            <p:grpSpPr bwMode="auto">
              <a:xfrm>
                <a:off x="2928" y="5365"/>
                <a:ext cx="1955" cy="1488"/>
                <a:chOff x="2928" y="5365"/>
                <a:chExt cx="1955" cy="1488"/>
              </a:xfrm>
            </p:grpSpPr>
            <p:grpSp>
              <p:nvGrpSpPr>
                <p:cNvPr id="24" name="Group 7"/>
                <p:cNvGrpSpPr>
                  <a:grpSpLocks/>
                </p:cNvGrpSpPr>
                <p:nvPr/>
              </p:nvGrpSpPr>
              <p:grpSpPr bwMode="auto">
                <a:xfrm>
                  <a:off x="3852" y="5388"/>
                  <a:ext cx="1031" cy="159"/>
                  <a:chOff x="3873" y="5335"/>
                  <a:chExt cx="1050" cy="212"/>
                </a:xfrm>
              </p:grpSpPr>
              <p:sp>
                <p:nvSpPr>
                  <p:cNvPr id="30" name="Line 8"/>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9"/>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5" name="Group 10"/>
                <p:cNvGrpSpPr>
                  <a:grpSpLocks/>
                </p:cNvGrpSpPr>
                <p:nvPr/>
              </p:nvGrpSpPr>
              <p:grpSpPr bwMode="auto">
                <a:xfrm>
                  <a:off x="3873" y="6607"/>
                  <a:ext cx="630" cy="106"/>
                  <a:chOff x="3873" y="5335"/>
                  <a:chExt cx="1050" cy="212"/>
                </a:xfrm>
              </p:grpSpPr>
              <p:sp>
                <p:nvSpPr>
                  <p:cNvPr id="28" name="Line 11"/>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12"/>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6" name="Text Box 13"/>
                <p:cNvSpPr txBox="1">
                  <a:spLocks noChangeArrowheads="1"/>
                </p:cNvSpPr>
                <p:nvPr/>
              </p:nvSpPr>
              <p:spPr bwMode="auto">
                <a:xfrm>
                  <a:off x="2928" y="5365"/>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zh-CN" altLang="en-US" sz="2000">
                      <a:latin typeface="Times New Roman" pitchFamily="18" charset="0"/>
                    </a:rPr>
                    <a:t>显示器</a:t>
                  </a:r>
                  <a:endParaRPr lang="zh-CN" altLang="en-US" sz="4000"/>
                </a:p>
              </p:txBody>
            </p:sp>
            <p:sp>
              <p:nvSpPr>
                <p:cNvPr id="27" name="Text Box 14"/>
                <p:cNvSpPr txBox="1">
                  <a:spLocks noChangeArrowheads="1"/>
                </p:cNvSpPr>
                <p:nvPr/>
              </p:nvSpPr>
              <p:spPr bwMode="auto">
                <a:xfrm>
                  <a:off x="2952" y="6541"/>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zh-CN" altLang="en-US" sz="2000">
                      <a:latin typeface="Times New Roman" pitchFamily="18" charset="0"/>
                    </a:rPr>
                    <a:t>键盘</a:t>
                  </a:r>
                  <a:endParaRPr lang="zh-CN" altLang="en-US" sz="4000"/>
                </a:p>
              </p:txBody>
            </p:sp>
          </p:grpSp>
          <p:grpSp>
            <p:nvGrpSpPr>
              <p:cNvPr id="13" name="Group 15"/>
              <p:cNvGrpSpPr>
                <a:grpSpLocks/>
              </p:cNvGrpSpPr>
              <p:nvPr/>
            </p:nvGrpSpPr>
            <p:grpSpPr bwMode="auto">
              <a:xfrm>
                <a:off x="6675" y="5993"/>
                <a:ext cx="2835" cy="1088"/>
                <a:chOff x="6675" y="5993"/>
                <a:chExt cx="2835" cy="1088"/>
              </a:xfrm>
            </p:grpSpPr>
            <p:grpSp>
              <p:nvGrpSpPr>
                <p:cNvPr id="14" name="Group 16"/>
                <p:cNvGrpSpPr>
                  <a:grpSpLocks/>
                </p:cNvGrpSpPr>
                <p:nvPr/>
              </p:nvGrpSpPr>
              <p:grpSpPr bwMode="auto">
                <a:xfrm flipH="1">
                  <a:off x="7578" y="5993"/>
                  <a:ext cx="989" cy="190"/>
                  <a:chOff x="3873" y="5335"/>
                  <a:chExt cx="1050" cy="212"/>
                </a:xfrm>
              </p:grpSpPr>
              <p:sp>
                <p:nvSpPr>
                  <p:cNvPr id="22" name="Line 17"/>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18"/>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Group 19"/>
                <p:cNvGrpSpPr>
                  <a:grpSpLocks/>
                </p:cNvGrpSpPr>
                <p:nvPr/>
              </p:nvGrpSpPr>
              <p:grpSpPr bwMode="auto">
                <a:xfrm>
                  <a:off x="6675" y="6831"/>
                  <a:ext cx="1891" cy="152"/>
                  <a:chOff x="7652" y="6879"/>
                  <a:chExt cx="1891" cy="152"/>
                </a:xfrm>
              </p:grpSpPr>
              <p:sp>
                <p:nvSpPr>
                  <p:cNvPr id="18" name="Line 20"/>
                  <p:cNvSpPr>
                    <a:spLocks noChangeShapeType="1"/>
                  </p:cNvSpPr>
                  <p:nvPr/>
                </p:nvSpPr>
                <p:spPr bwMode="auto">
                  <a:xfrm flipV="1">
                    <a:off x="7800" y="7031"/>
                    <a:ext cx="174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1"/>
                  <p:cNvSpPr>
                    <a:spLocks noChangeShapeType="1"/>
                  </p:cNvSpPr>
                  <p:nvPr/>
                </p:nvSpPr>
                <p:spPr bwMode="auto">
                  <a:xfrm>
                    <a:off x="7652" y="6879"/>
                    <a:ext cx="147" cy="15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 name="Text Box 22"/>
                <p:cNvSpPr txBox="1">
                  <a:spLocks noChangeArrowheads="1"/>
                </p:cNvSpPr>
                <p:nvPr/>
              </p:nvSpPr>
              <p:spPr bwMode="auto">
                <a:xfrm>
                  <a:off x="8565" y="6013"/>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2000">
                      <a:latin typeface="Times New Roman" pitchFamily="18" charset="0"/>
                    </a:rPr>
                    <a:t>机箱</a:t>
                  </a:r>
                  <a:endParaRPr lang="zh-CN" altLang="en-US" sz="4000"/>
                </a:p>
              </p:txBody>
            </p:sp>
            <p:sp>
              <p:nvSpPr>
                <p:cNvPr id="17" name="Text Box 23"/>
                <p:cNvSpPr txBox="1">
                  <a:spLocks noChangeArrowheads="1"/>
                </p:cNvSpPr>
                <p:nvPr/>
              </p:nvSpPr>
              <p:spPr bwMode="auto">
                <a:xfrm>
                  <a:off x="8558" y="6769"/>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2000">
                      <a:latin typeface="Times New Roman" pitchFamily="18" charset="0"/>
                    </a:rPr>
                    <a:t>鼠标</a:t>
                  </a:r>
                  <a:endParaRPr lang="zh-CN" altLang="en-US" sz="4000"/>
                </a:p>
              </p:txBody>
            </p:sp>
          </p:grpSp>
        </p:grpSp>
      </p:grpSp>
      <p:sp>
        <p:nvSpPr>
          <p:cNvPr id="2" name="矩形 1"/>
          <p:cNvSpPr/>
          <p:nvPr/>
        </p:nvSpPr>
        <p:spPr>
          <a:xfrm>
            <a:off x="731189" y="5301208"/>
            <a:ext cx="7931126" cy="830997"/>
          </a:xfrm>
          <a:prstGeom prst="rect">
            <a:avLst/>
          </a:prstGeom>
        </p:spPr>
        <p:txBody>
          <a:bodyPr wrap="square">
            <a:spAutoFit/>
          </a:bodyPr>
          <a:lstStyle/>
          <a:p>
            <a:r>
              <a:rPr lang="zh-CN" altLang="en-US" sz="2400" dirty="0" smtClean="0"/>
              <a:t>　　</a:t>
            </a:r>
            <a:r>
              <a:rPr lang="zh-CN" altLang="zh-CN" sz="2400" dirty="0" smtClean="0"/>
              <a:t>评价</a:t>
            </a:r>
            <a:r>
              <a:rPr lang="zh-CN" altLang="zh-CN" sz="2400" dirty="0"/>
              <a:t>一台</a:t>
            </a:r>
            <a:r>
              <a:rPr lang="zh-CN" altLang="zh-CN" sz="2400" dirty="0" smtClean="0"/>
              <a:t>微型计算机</a:t>
            </a:r>
            <a:r>
              <a:rPr lang="zh-CN" altLang="en-US" sz="2400" dirty="0" smtClean="0"/>
              <a:t>的性能时</a:t>
            </a:r>
            <a:r>
              <a:rPr lang="zh-CN" altLang="zh-CN" sz="2400" dirty="0" smtClean="0"/>
              <a:t>，主要以性能指标</a:t>
            </a:r>
            <a:r>
              <a:rPr lang="zh-CN" altLang="zh-CN" sz="2400" dirty="0"/>
              <a:t>进行综合</a:t>
            </a:r>
            <a:r>
              <a:rPr lang="zh-CN" altLang="zh-CN" sz="2400" dirty="0" smtClean="0"/>
              <a:t>评价</a:t>
            </a:r>
            <a:r>
              <a:rPr lang="zh-CN" altLang="en-US" sz="2400" dirty="0" smtClean="0"/>
              <a:t>。</a:t>
            </a:r>
            <a:endParaRPr lang="zh-CN" altLang="en-US" sz="2400" dirty="0"/>
          </a:p>
        </p:txBody>
      </p:sp>
    </p:spTree>
    <p:extLst>
      <p:ext uri="{BB962C8B-B14F-4D97-AF65-F5344CB8AC3E}">
        <p14:creationId xmlns:p14="http://schemas.microsoft.com/office/powerpoint/2010/main" val="35799350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1.4.1  </a:t>
            </a:r>
            <a:r>
              <a:rPr lang="zh-CN" altLang="zh-CN" sz="3600" dirty="0" smtClean="0"/>
              <a:t>微型计算机</a:t>
            </a:r>
            <a:r>
              <a:rPr lang="zh-CN" altLang="zh-CN" sz="3600" dirty="0"/>
              <a:t>系统的主要性能指标</a:t>
            </a:r>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3"/>
          <p:cNvSpPr txBox="1">
            <a:spLocks noChangeArrowheads="1"/>
          </p:cNvSpPr>
          <p:nvPr/>
        </p:nvSpPr>
        <p:spPr>
          <a:xfrm>
            <a:off x="755576" y="1052736"/>
            <a:ext cx="2664296" cy="5328592"/>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90000"/>
              </a:lnSpc>
              <a:buFontTx/>
              <a:buNone/>
            </a:pPr>
            <a:r>
              <a:rPr lang="en-US" altLang="zh-CN" sz="2400" dirty="0" smtClean="0"/>
              <a:t>1</a:t>
            </a:r>
            <a:r>
              <a:rPr lang="zh-CN" altLang="en-US" sz="2400" dirty="0"/>
              <a:t>．字长</a:t>
            </a:r>
          </a:p>
          <a:p>
            <a:pPr>
              <a:lnSpc>
                <a:spcPct val="190000"/>
              </a:lnSpc>
              <a:buFontTx/>
              <a:buNone/>
            </a:pPr>
            <a:r>
              <a:rPr lang="en-US" altLang="zh-CN" sz="2400" dirty="0"/>
              <a:t>2</a:t>
            </a:r>
            <a:r>
              <a:rPr lang="zh-CN" altLang="en-US" sz="2400" dirty="0"/>
              <a:t>．主频</a:t>
            </a:r>
          </a:p>
          <a:p>
            <a:pPr>
              <a:lnSpc>
                <a:spcPct val="190000"/>
              </a:lnSpc>
              <a:buFontTx/>
              <a:buNone/>
            </a:pPr>
            <a:r>
              <a:rPr lang="en-US" altLang="zh-CN" sz="2400" dirty="0"/>
              <a:t>3</a:t>
            </a:r>
            <a:r>
              <a:rPr lang="zh-CN" altLang="en-US" sz="2400" dirty="0"/>
              <a:t>．内存容量</a:t>
            </a:r>
          </a:p>
          <a:p>
            <a:pPr>
              <a:lnSpc>
                <a:spcPct val="190000"/>
              </a:lnSpc>
              <a:buFontTx/>
              <a:buNone/>
            </a:pPr>
            <a:r>
              <a:rPr lang="en-US" altLang="zh-CN" sz="2400" dirty="0"/>
              <a:t>4</a:t>
            </a:r>
            <a:r>
              <a:rPr lang="zh-CN" altLang="en-US" sz="2400" dirty="0"/>
              <a:t>．存取周期</a:t>
            </a:r>
          </a:p>
          <a:p>
            <a:pPr>
              <a:lnSpc>
                <a:spcPct val="190000"/>
              </a:lnSpc>
              <a:buFontTx/>
              <a:buNone/>
            </a:pPr>
            <a:r>
              <a:rPr lang="en-US" altLang="zh-CN" sz="2400" dirty="0"/>
              <a:t>5</a:t>
            </a:r>
            <a:r>
              <a:rPr lang="zh-CN" altLang="en-US" sz="2400" dirty="0"/>
              <a:t>．运算速度</a:t>
            </a:r>
          </a:p>
          <a:p>
            <a:pPr>
              <a:lnSpc>
                <a:spcPct val="190000"/>
              </a:lnSpc>
              <a:buFontTx/>
              <a:buNone/>
            </a:pPr>
            <a:r>
              <a:rPr lang="en-US" altLang="zh-CN" sz="2400" dirty="0"/>
              <a:t>6</a:t>
            </a:r>
            <a:r>
              <a:rPr lang="zh-CN" altLang="en-US" sz="2400" dirty="0"/>
              <a:t>．</a:t>
            </a:r>
            <a:r>
              <a:rPr lang="zh-CN" altLang="en-US" sz="2400" dirty="0" smtClean="0"/>
              <a:t>外设配置</a:t>
            </a:r>
            <a:endParaRPr lang="zh-CN" altLang="en-US" sz="2400" dirty="0"/>
          </a:p>
          <a:p>
            <a:pPr>
              <a:lnSpc>
                <a:spcPct val="190000"/>
              </a:lnSpc>
              <a:buFontTx/>
              <a:buNone/>
            </a:pPr>
            <a:r>
              <a:rPr lang="en-US" altLang="zh-CN" sz="2400" dirty="0"/>
              <a:t>7</a:t>
            </a:r>
            <a:r>
              <a:rPr lang="zh-CN" altLang="en-US" sz="2400" dirty="0"/>
              <a:t>．软件配置</a:t>
            </a:r>
          </a:p>
          <a:p>
            <a:pPr>
              <a:lnSpc>
                <a:spcPct val="190000"/>
              </a:lnSpc>
              <a:spcBef>
                <a:spcPts val="600"/>
              </a:spcBef>
              <a:spcAft>
                <a:spcPts val="1800"/>
              </a:spcAft>
              <a:buFontTx/>
              <a:buNone/>
            </a:pPr>
            <a:endParaRPr lang="zh-CN" altLang="en-US" sz="2400" dirty="0"/>
          </a:p>
        </p:txBody>
      </p:sp>
      <p:sp>
        <p:nvSpPr>
          <p:cNvPr id="6" name="Rectangle 3"/>
          <p:cNvSpPr txBox="1">
            <a:spLocks noChangeArrowheads="1"/>
          </p:cNvSpPr>
          <p:nvPr/>
        </p:nvSpPr>
        <p:spPr>
          <a:xfrm>
            <a:off x="2700221" y="2204864"/>
            <a:ext cx="6336582" cy="1016690"/>
          </a:xfrm>
          <a:prstGeom prst="rect">
            <a:avLst/>
          </a:prstGeom>
          <a:no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0"/>
              </a:spcBef>
              <a:buFontTx/>
              <a:buNone/>
            </a:pPr>
            <a:r>
              <a:rPr lang="zh-CN" altLang="en-US" sz="2000" dirty="0" smtClean="0"/>
              <a:t>　主频：</a:t>
            </a:r>
            <a:r>
              <a:rPr lang="en-US" altLang="zh-CN" sz="2000" dirty="0" smtClean="0"/>
              <a:t>CPU</a:t>
            </a:r>
            <a:r>
              <a:rPr lang="zh-CN" altLang="en-US" sz="2000" dirty="0" smtClean="0"/>
              <a:t>内核电路的运行频率。</a:t>
            </a:r>
          </a:p>
          <a:p>
            <a:pPr>
              <a:spcBef>
                <a:spcPts val="0"/>
              </a:spcBef>
              <a:buFontTx/>
              <a:buNone/>
            </a:pPr>
            <a:r>
              <a:rPr lang="zh-CN" altLang="en-US" sz="2000" dirty="0" smtClean="0"/>
              <a:t>　　如：</a:t>
            </a:r>
            <a:r>
              <a:rPr lang="en-US" altLang="zh-CN" sz="2000" dirty="0" smtClean="0"/>
              <a:t>600MHz</a:t>
            </a:r>
            <a:r>
              <a:rPr lang="zh-CN" altLang="en-US" sz="2000" dirty="0" smtClean="0"/>
              <a:t>、</a:t>
            </a:r>
            <a:r>
              <a:rPr lang="en-US" altLang="zh-CN" sz="2000" dirty="0" smtClean="0"/>
              <a:t>2.6GHz</a:t>
            </a:r>
          </a:p>
          <a:p>
            <a:pPr>
              <a:spcBef>
                <a:spcPts val="0"/>
              </a:spcBef>
              <a:buFontTx/>
              <a:buNone/>
            </a:pPr>
            <a:r>
              <a:rPr lang="zh-CN" altLang="en-US" sz="2000" dirty="0" smtClean="0"/>
              <a:t>　主频越高，</a:t>
            </a:r>
            <a:r>
              <a:rPr lang="en-US" altLang="zh-CN" sz="2000" dirty="0" smtClean="0"/>
              <a:t>CPU</a:t>
            </a:r>
            <a:r>
              <a:rPr lang="zh-CN" altLang="en-US" sz="2000" dirty="0" smtClean="0"/>
              <a:t>的运算速度就越快。                                     </a:t>
            </a:r>
            <a:endParaRPr lang="zh-CN" altLang="en-US" sz="2000" dirty="0"/>
          </a:p>
        </p:txBody>
      </p:sp>
      <p:sp>
        <p:nvSpPr>
          <p:cNvPr id="7" name="Rectangle 3"/>
          <p:cNvSpPr txBox="1">
            <a:spLocks noChangeArrowheads="1"/>
          </p:cNvSpPr>
          <p:nvPr/>
        </p:nvSpPr>
        <p:spPr bwMode="auto">
          <a:xfrm>
            <a:off x="2705156" y="1052736"/>
            <a:ext cx="6331339" cy="1021277"/>
          </a:xfrm>
          <a:prstGeom prst="rect">
            <a:avLst/>
          </a:prstGeom>
          <a:noFill/>
          <a:ln w="9525">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spcBef>
                <a:spcPts val="0"/>
              </a:spcBef>
              <a:spcAft>
                <a:spcPts val="0"/>
              </a:spcAft>
              <a:buFontTx/>
              <a:buNone/>
            </a:pPr>
            <a:r>
              <a:rPr lang="zh-CN" altLang="en-US" sz="2000" dirty="0" smtClean="0"/>
              <a:t>　字长：运算器一次直接处理的二进制数据的最多位数。</a:t>
            </a:r>
          </a:p>
          <a:p>
            <a:pPr>
              <a:spcBef>
                <a:spcPts val="0"/>
              </a:spcBef>
              <a:spcAft>
                <a:spcPts val="0"/>
              </a:spcAft>
              <a:buFontTx/>
              <a:buNone/>
            </a:pPr>
            <a:r>
              <a:rPr lang="zh-CN" altLang="en-US" sz="2000" dirty="0" smtClean="0"/>
              <a:t>　　如：</a:t>
            </a:r>
            <a:r>
              <a:rPr lang="en-US" altLang="zh-CN" sz="2000" dirty="0" smtClean="0"/>
              <a:t>8</a:t>
            </a:r>
            <a:r>
              <a:rPr lang="zh-CN" altLang="en-US" sz="2000" dirty="0" smtClean="0"/>
              <a:t>位、</a:t>
            </a:r>
            <a:r>
              <a:rPr lang="en-US" altLang="zh-CN" sz="2000" dirty="0" smtClean="0"/>
              <a:t>16</a:t>
            </a:r>
            <a:r>
              <a:rPr lang="zh-CN" altLang="en-US" sz="2000" dirty="0" smtClean="0"/>
              <a:t>位、</a:t>
            </a:r>
            <a:r>
              <a:rPr lang="en-US" altLang="zh-CN" sz="2000" dirty="0" smtClean="0"/>
              <a:t>32</a:t>
            </a:r>
            <a:r>
              <a:rPr lang="zh-CN" altLang="en-US" sz="2000" dirty="0" smtClean="0"/>
              <a:t>位、</a:t>
            </a:r>
            <a:r>
              <a:rPr lang="en-US" altLang="zh-CN" sz="2000" dirty="0" smtClean="0"/>
              <a:t>64</a:t>
            </a:r>
            <a:r>
              <a:rPr lang="zh-CN" altLang="en-US" sz="2000" dirty="0" smtClean="0"/>
              <a:t>位 </a:t>
            </a:r>
          </a:p>
          <a:p>
            <a:pPr>
              <a:spcBef>
                <a:spcPts val="0"/>
              </a:spcBef>
              <a:spcAft>
                <a:spcPts val="0"/>
              </a:spcAft>
              <a:buFontTx/>
              <a:buNone/>
            </a:pPr>
            <a:r>
              <a:rPr lang="zh-CN" altLang="en-US" sz="2000" dirty="0" smtClean="0"/>
              <a:t>　字长越大，精度就越高，数据处理的速度就越快。</a:t>
            </a:r>
            <a:endParaRPr lang="zh-CN" altLang="en-US" sz="2000" dirty="0"/>
          </a:p>
        </p:txBody>
      </p:sp>
      <p:sp>
        <p:nvSpPr>
          <p:cNvPr id="8" name="Rectangle 3"/>
          <p:cNvSpPr txBox="1">
            <a:spLocks noChangeArrowheads="1"/>
          </p:cNvSpPr>
          <p:nvPr/>
        </p:nvSpPr>
        <p:spPr>
          <a:xfrm>
            <a:off x="2705156" y="3356992"/>
            <a:ext cx="6331339" cy="987911"/>
          </a:xfrm>
          <a:prstGeom prst="rect">
            <a:avLst/>
          </a:prstGeom>
          <a:no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342900" indent="-342900">
              <a:spcBef>
                <a:spcPct val="20000"/>
              </a:spcBef>
              <a:buFontTx/>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spcBef>
                <a:spcPts val="0"/>
              </a:spcBef>
            </a:pPr>
            <a:r>
              <a:rPr lang="zh-CN" altLang="en-US" dirty="0"/>
              <a:t>　</a:t>
            </a:r>
            <a:r>
              <a:rPr lang="zh-CN" altLang="en-US" dirty="0" smtClean="0"/>
              <a:t>内存容量：内存储器的总</a:t>
            </a:r>
            <a:r>
              <a:rPr lang="zh-CN" altLang="en-US" dirty="0"/>
              <a:t>字节</a:t>
            </a:r>
            <a:r>
              <a:rPr lang="zh-CN" altLang="en-US" dirty="0" smtClean="0"/>
              <a:t>数。</a:t>
            </a:r>
            <a:endParaRPr lang="zh-CN" altLang="en-US" dirty="0"/>
          </a:p>
          <a:p>
            <a:pPr>
              <a:spcBef>
                <a:spcPts val="0"/>
              </a:spcBef>
            </a:pPr>
            <a:r>
              <a:rPr lang="zh-CN" altLang="en-US" dirty="0"/>
              <a:t>　　</a:t>
            </a:r>
            <a:r>
              <a:rPr lang="zh-CN" altLang="en-US" dirty="0" smtClean="0"/>
              <a:t>表示</a:t>
            </a:r>
            <a:r>
              <a:rPr lang="zh-CN" altLang="en-US" dirty="0"/>
              <a:t>单位：</a:t>
            </a:r>
            <a:r>
              <a:rPr lang="en-US" altLang="zh-CN" dirty="0"/>
              <a:t>B</a:t>
            </a:r>
            <a:r>
              <a:rPr lang="zh-CN" altLang="en-US" dirty="0"/>
              <a:t>、</a:t>
            </a:r>
            <a:r>
              <a:rPr lang="en-US" altLang="zh-CN" dirty="0"/>
              <a:t>KB</a:t>
            </a:r>
            <a:r>
              <a:rPr lang="zh-CN" altLang="en-US" dirty="0"/>
              <a:t>、</a:t>
            </a:r>
            <a:r>
              <a:rPr lang="en-US" altLang="zh-CN" dirty="0"/>
              <a:t>MB</a:t>
            </a:r>
            <a:r>
              <a:rPr lang="zh-CN" altLang="en-US" dirty="0"/>
              <a:t>、</a:t>
            </a:r>
            <a:r>
              <a:rPr lang="en-US" altLang="zh-CN" dirty="0"/>
              <a:t>GB</a:t>
            </a:r>
            <a:r>
              <a:rPr lang="zh-CN" altLang="en-US" dirty="0"/>
              <a:t>、</a:t>
            </a:r>
            <a:r>
              <a:rPr lang="en-US" altLang="zh-CN" dirty="0"/>
              <a:t>TB</a:t>
            </a:r>
            <a:r>
              <a:rPr lang="zh-CN" altLang="en-US" dirty="0"/>
              <a:t>等 </a:t>
            </a:r>
          </a:p>
          <a:p>
            <a:pPr>
              <a:spcBef>
                <a:spcPts val="0"/>
              </a:spcBef>
            </a:pPr>
            <a:r>
              <a:rPr lang="zh-CN" altLang="en-US" dirty="0"/>
              <a:t>　　</a:t>
            </a:r>
            <a:r>
              <a:rPr lang="zh-CN" altLang="en-US" dirty="0" smtClean="0"/>
              <a:t>如</a:t>
            </a:r>
            <a:r>
              <a:rPr lang="zh-CN" altLang="en-US" dirty="0"/>
              <a:t>：</a:t>
            </a:r>
            <a:r>
              <a:rPr lang="en-US" altLang="zh-CN" dirty="0"/>
              <a:t>2GB</a:t>
            </a:r>
            <a:r>
              <a:rPr lang="zh-CN" altLang="en-US" dirty="0"/>
              <a:t>、</a:t>
            </a:r>
            <a:r>
              <a:rPr lang="en-US" altLang="zh-CN" dirty="0"/>
              <a:t>4GB</a:t>
            </a:r>
            <a:r>
              <a:rPr lang="zh-CN" altLang="en-US" dirty="0"/>
              <a:t>、</a:t>
            </a:r>
            <a:r>
              <a:rPr lang="en-US" altLang="zh-CN" dirty="0"/>
              <a:t>8GB</a:t>
            </a:r>
            <a:r>
              <a:rPr lang="zh-CN" altLang="en-US" dirty="0"/>
              <a:t>、</a:t>
            </a:r>
            <a:r>
              <a:rPr lang="en-US" altLang="zh-CN" dirty="0"/>
              <a:t>16GB </a:t>
            </a:r>
          </a:p>
          <a:p>
            <a:pPr>
              <a:spcBef>
                <a:spcPts val="0"/>
              </a:spcBef>
            </a:pPr>
            <a:r>
              <a:rPr lang="en-US" altLang="zh-CN" dirty="0"/>
              <a:t>		</a:t>
            </a:r>
          </a:p>
        </p:txBody>
      </p:sp>
      <p:sp>
        <p:nvSpPr>
          <p:cNvPr id="9" name="Rectangle 3"/>
          <p:cNvSpPr txBox="1">
            <a:spLocks noChangeArrowheads="1"/>
          </p:cNvSpPr>
          <p:nvPr/>
        </p:nvSpPr>
        <p:spPr>
          <a:xfrm>
            <a:off x="2699792" y="4500781"/>
            <a:ext cx="6337038" cy="645700"/>
          </a:xfrm>
          <a:prstGeom prst="rect">
            <a:avLst/>
          </a:prstGeom>
          <a:no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0"/>
              </a:spcBef>
              <a:buFontTx/>
              <a:buNone/>
            </a:pPr>
            <a:r>
              <a:rPr lang="zh-CN" altLang="en-US" sz="2000" dirty="0" smtClean="0"/>
              <a:t>　存取周期：</a:t>
            </a:r>
            <a:r>
              <a:rPr lang="en-US" altLang="zh-CN" sz="2000" dirty="0" smtClean="0"/>
              <a:t>CPU</a:t>
            </a:r>
            <a:r>
              <a:rPr lang="zh-CN" altLang="en-US" sz="2000" dirty="0" smtClean="0"/>
              <a:t>从内存储器存取一个数据所需的时间。</a:t>
            </a:r>
            <a:endParaRPr lang="en-US" altLang="zh-CN" sz="2000" dirty="0" smtClean="0"/>
          </a:p>
          <a:p>
            <a:pPr>
              <a:spcBef>
                <a:spcPts val="0"/>
              </a:spcBef>
              <a:buFontTx/>
              <a:buNone/>
            </a:pPr>
            <a:r>
              <a:rPr lang="zh-CN" altLang="en-US" sz="2000" dirty="0"/>
              <a:t>　</a:t>
            </a:r>
            <a:r>
              <a:rPr lang="zh-CN" altLang="en-US" sz="2000" dirty="0" smtClean="0"/>
              <a:t>反映了内存的读</a:t>
            </a:r>
            <a:r>
              <a:rPr lang="en-US" altLang="zh-CN" sz="2000" dirty="0" smtClean="0"/>
              <a:t>/</a:t>
            </a:r>
            <a:r>
              <a:rPr lang="zh-CN" altLang="en-US" sz="2000" dirty="0" smtClean="0"/>
              <a:t>写速度。</a:t>
            </a:r>
            <a:endParaRPr lang="zh-CN" altLang="en-US" sz="2000" dirty="0"/>
          </a:p>
        </p:txBody>
      </p:sp>
      <p:sp>
        <p:nvSpPr>
          <p:cNvPr id="10" name="Rectangle 3"/>
          <p:cNvSpPr txBox="1">
            <a:spLocks noChangeArrowheads="1"/>
          </p:cNvSpPr>
          <p:nvPr/>
        </p:nvSpPr>
        <p:spPr>
          <a:xfrm>
            <a:off x="2726117" y="5301208"/>
            <a:ext cx="6309074" cy="1016450"/>
          </a:xfrm>
          <a:prstGeom prst="rect">
            <a:avLst/>
          </a:prstGeom>
          <a:no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spcBef>
                <a:spcPts val="0"/>
              </a:spcBef>
              <a:buFontTx/>
              <a:buNone/>
            </a:pPr>
            <a:r>
              <a:rPr lang="zh-CN" altLang="en-US" sz="2000" dirty="0" smtClean="0"/>
              <a:t>　运算速度：计算机每秒执行的指令数目。</a:t>
            </a:r>
          </a:p>
          <a:p>
            <a:pPr>
              <a:spcBef>
                <a:spcPts val="0"/>
              </a:spcBef>
              <a:buFontTx/>
              <a:buNone/>
            </a:pPr>
            <a:r>
              <a:rPr lang="zh-CN" altLang="en-US" sz="2000" dirty="0" smtClean="0"/>
              <a:t>　一般以</a:t>
            </a:r>
            <a:r>
              <a:rPr lang="en-US" altLang="zh-CN" sz="2000" dirty="0" smtClean="0"/>
              <a:t>MIPS</a:t>
            </a:r>
            <a:r>
              <a:rPr lang="zh-CN" altLang="en-US" sz="2000" dirty="0" smtClean="0"/>
              <a:t>（百万条指令</a:t>
            </a:r>
            <a:r>
              <a:rPr lang="en-US" altLang="zh-CN" sz="2000" dirty="0" smtClean="0"/>
              <a:t>/</a:t>
            </a:r>
            <a:r>
              <a:rPr lang="zh-CN" altLang="en-US" sz="2000" dirty="0" smtClean="0"/>
              <a:t>秒）为单位。</a:t>
            </a:r>
          </a:p>
          <a:p>
            <a:pPr>
              <a:spcBef>
                <a:spcPts val="0"/>
              </a:spcBef>
              <a:buFontTx/>
              <a:buNone/>
            </a:pPr>
            <a:r>
              <a:rPr lang="zh-CN" altLang="en-US" sz="2000" dirty="0" smtClean="0"/>
              <a:t>　受主频、字长、内存的容量和速度等因素影响。</a:t>
            </a:r>
            <a:endParaRPr lang="zh-CN" altLang="en-US" sz="2000" dirty="0"/>
          </a:p>
        </p:txBody>
      </p:sp>
    </p:spTree>
    <p:extLst>
      <p:ext uri="{BB962C8B-B14F-4D97-AF65-F5344CB8AC3E}">
        <p14:creationId xmlns:p14="http://schemas.microsoft.com/office/powerpoint/2010/main" val="1898382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1" nodeType="clickEffect">
                                  <p:stCondLst>
                                    <p:cond delay="0"/>
                                  </p:stCondLst>
                                  <p:childTnLst>
                                    <p:animRot by="120000">
                                      <p:cBhvr>
                                        <p:cTn id="6" dur="100" fill="hold">
                                          <p:stCondLst>
                                            <p:cond delay="0"/>
                                          </p:stCondLst>
                                        </p:cTn>
                                        <p:tgtEl>
                                          <p:spTgt spid="11">
                                            <p:txEl>
                                              <p:pRg st="0" end="0"/>
                                            </p:txEl>
                                          </p:spTgt>
                                        </p:tgtEl>
                                        <p:attrNameLst>
                                          <p:attrName>r</p:attrName>
                                        </p:attrNameLst>
                                      </p:cBhvr>
                                    </p:animRot>
                                    <p:animRot by="-240000">
                                      <p:cBhvr>
                                        <p:cTn id="7" dur="200" fill="hold">
                                          <p:stCondLst>
                                            <p:cond delay="200"/>
                                          </p:stCondLst>
                                        </p:cTn>
                                        <p:tgtEl>
                                          <p:spTgt spid="11">
                                            <p:txEl>
                                              <p:pRg st="0" end="0"/>
                                            </p:txEl>
                                          </p:spTgt>
                                        </p:tgtEl>
                                        <p:attrNameLst>
                                          <p:attrName>r</p:attrName>
                                        </p:attrNameLst>
                                      </p:cBhvr>
                                    </p:animRot>
                                    <p:animRot by="240000">
                                      <p:cBhvr>
                                        <p:cTn id="8" dur="200" fill="hold">
                                          <p:stCondLst>
                                            <p:cond delay="400"/>
                                          </p:stCondLst>
                                        </p:cTn>
                                        <p:tgtEl>
                                          <p:spTgt spid="11">
                                            <p:txEl>
                                              <p:pRg st="0" end="0"/>
                                            </p:txEl>
                                          </p:spTgt>
                                        </p:tgtEl>
                                        <p:attrNameLst>
                                          <p:attrName>r</p:attrName>
                                        </p:attrNameLst>
                                      </p:cBhvr>
                                    </p:animRot>
                                    <p:animRot by="-240000">
                                      <p:cBhvr>
                                        <p:cTn id="9" dur="200" fill="hold">
                                          <p:stCondLst>
                                            <p:cond delay="600"/>
                                          </p:stCondLst>
                                        </p:cTn>
                                        <p:tgtEl>
                                          <p:spTgt spid="11">
                                            <p:txEl>
                                              <p:pRg st="0" end="0"/>
                                            </p:txEl>
                                          </p:spTgt>
                                        </p:tgtEl>
                                        <p:attrNameLst>
                                          <p:attrName>r</p:attrName>
                                        </p:attrNameLst>
                                      </p:cBhvr>
                                    </p:animRot>
                                    <p:animRot by="120000">
                                      <p:cBhvr>
                                        <p:cTn id="10" dur="200" fill="hold">
                                          <p:stCondLst>
                                            <p:cond delay="800"/>
                                          </p:stCondLst>
                                        </p:cTn>
                                        <p:tgtEl>
                                          <p:spTgt spid="11">
                                            <p:txEl>
                                              <p:pRg st="0" end="0"/>
                                            </p:txEl>
                                          </p:spTgt>
                                        </p:tgtEl>
                                        <p:attrNameLst>
                                          <p:attrName>r</p:attrName>
                                        </p:attrNameLst>
                                      </p:cBhvr>
                                    </p:animRot>
                                  </p:childTnLst>
                                </p:cTn>
                              </p:par>
                            </p:childTnLst>
                          </p:cTn>
                        </p:par>
                        <p:par>
                          <p:cTn id="11" fill="hold">
                            <p:stCondLst>
                              <p:cond delay="1000"/>
                            </p:stCondLst>
                            <p:childTnLst>
                              <p:par>
                                <p:cTn id="12" presetID="19" presetClass="emph" presetSubtype="0" fill="hold" grpId="0" nodeType="afterEffect">
                                  <p:stCondLst>
                                    <p:cond delay="0"/>
                                  </p:stCondLst>
                                  <p:childTnLst>
                                    <p:animClr clrSpc="rgb" dir="cw">
                                      <p:cBhvr override="childStyle">
                                        <p:cTn id="13" dur="500" fill="hold"/>
                                        <p:tgtEl>
                                          <p:spTgt spid="11">
                                            <p:txEl>
                                              <p:pRg st="0" end="0"/>
                                            </p:txEl>
                                          </p:spTgt>
                                        </p:tgtEl>
                                        <p:attrNameLst>
                                          <p:attrName>style.color</p:attrName>
                                        </p:attrNameLst>
                                      </p:cBhvr>
                                      <p:to>
                                        <a:srgbClr val="FF0000"/>
                                      </p:to>
                                    </p:animClr>
                                    <p:animClr clrSpc="rgb" dir="cw">
                                      <p:cBhvr>
                                        <p:cTn id="14" dur="500" fill="hold"/>
                                        <p:tgtEl>
                                          <p:spTgt spid="11">
                                            <p:txEl>
                                              <p:pRg st="0" end="0"/>
                                            </p:txEl>
                                          </p:spTgt>
                                        </p:tgtEl>
                                        <p:attrNameLst>
                                          <p:attrName>fillcolor</p:attrName>
                                        </p:attrNameLst>
                                      </p:cBhvr>
                                      <p:to>
                                        <a:srgbClr val="FF0000"/>
                                      </p:to>
                                    </p:animClr>
                                    <p:set>
                                      <p:cBhvr>
                                        <p:cTn id="15" dur="500" fill="hold"/>
                                        <p:tgtEl>
                                          <p:spTgt spid="11">
                                            <p:txEl>
                                              <p:pRg st="0" end="0"/>
                                            </p:txEl>
                                          </p:spTgt>
                                        </p:tgtEl>
                                        <p:attrNameLst>
                                          <p:attrName>fill.type</p:attrName>
                                        </p:attrNameLst>
                                      </p:cBhvr>
                                      <p:to>
                                        <p:strVal val="solid"/>
                                      </p:to>
                                    </p:set>
                                    <p:set>
                                      <p:cBhvr>
                                        <p:cTn id="16" dur="500" fill="hold"/>
                                        <p:tgtEl>
                                          <p:spTgt spid="11">
                                            <p:txEl>
                                              <p:pRg st="0" end="0"/>
                                            </p:txEl>
                                          </p:spTgt>
                                        </p:tgtEl>
                                        <p:attrNameLst>
                                          <p:attrName>fill.on</p:attrName>
                                        </p:attrNameLst>
                                      </p:cBhvr>
                                      <p:to>
                                        <p:strVal val="tru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grpId="1" nodeType="clickEffect">
                                  <p:stCondLst>
                                    <p:cond delay="0"/>
                                  </p:stCondLst>
                                  <p:childTnLst>
                                    <p:animRot by="120000">
                                      <p:cBhvr>
                                        <p:cTn id="22" dur="100" fill="hold">
                                          <p:stCondLst>
                                            <p:cond delay="0"/>
                                          </p:stCondLst>
                                        </p:cTn>
                                        <p:tgtEl>
                                          <p:spTgt spid="11">
                                            <p:txEl>
                                              <p:pRg st="1" end="1"/>
                                            </p:txEl>
                                          </p:spTgt>
                                        </p:tgtEl>
                                        <p:attrNameLst>
                                          <p:attrName>r</p:attrName>
                                        </p:attrNameLst>
                                      </p:cBhvr>
                                    </p:animRot>
                                    <p:animRot by="-240000">
                                      <p:cBhvr>
                                        <p:cTn id="23" dur="200" fill="hold">
                                          <p:stCondLst>
                                            <p:cond delay="200"/>
                                          </p:stCondLst>
                                        </p:cTn>
                                        <p:tgtEl>
                                          <p:spTgt spid="11">
                                            <p:txEl>
                                              <p:pRg st="1" end="1"/>
                                            </p:txEl>
                                          </p:spTgt>
                                        </p:tgtEl>
                                        <p:attrNameLst>
                                          <p:attrName>r</p:attrName>
                                        </p:attrNameLst>
                                      </p:cBhvr>
                                    </p:animRot>
                                    <p:animRot by="240000">
                                      <p:cBhvr>
                                        <p:cTn id="24" dur="200" fill="hold">
                                          <p:stCondLst>
                                            <p:cond delay="400"/>
                                          </p:stCondLst>
                                        </p:cTn>
                                        <p:tgtEl>
                                          <p:spTgt spid="11">
                                            <p:txEl>
                                              <p:pRg st="1" end="1"/>
                                            </p:txEl>
                                          </p:spTgt>
                                        </p:tgtEl>
                                        <p:attrNameLst>
                                          <p:attrName>r</p:attrName>
                                        </p:attrNameLst>
                                      </p:cBhvr>
                                    </p:animRot>
                                    <p:animRot by="-240000">
                                      <p:cBhvr>
                                        <p:cTn id="25" dur="200" fill="hold">
                                          <p:stCondLst>
                                            <p:cond delay="600"/>
                                          </p:stCondLst>
                                        </p:cTn>
                                        <p:tgtEl>
                                          <p:spTgt spid="11">
                                            <p:txEl>
                                              <p:pRg st="1" end="1"/>
                                            </p:txEl>
                                          </p:spTgt>
                                        </p:tgtEl>
                                        <p:attrNameLst>
                                          <p:attrName>r</p:attrName>
                                        </p:attrNameLst>
                                      </p:cBhvr>
                                    </p:animRot>
                                    <p:animRot by="120000">
                                      <p:cBhvr>
                                        <p:cTn id="26" dur="200" fill="hold">
                                          <p:stCondLst>
                                            <p:cond delay="800"/>
                                          </p:stCondLst>
                                        </p:cTn>
                                        <p:tgtEl>
                                          <p:spTgt spid="11">
                                            <p:txEl>
                                              <p:pRg st="1" end="1"/>
                                            </p:txEl>
                                          </p:spTgt>
                                        </p:tgtEl>
                                        <p:attrNameLst>
                                          <p:attrName>r</p:attrName>
                                        </p:attrNameLst>
                                      </p:cBhvr>
                                    </p:animRot>
                                  </p:childTnLst>
                                </p:cTn>
                              </p:par>
                            </p:childTnLst>
                          </p:cTn>
                        </p:par>
                        <p:par>
                          <p:cTn id="27" fill="hold">
                            <p:stCondLst>
                              <p:cond delay="1000"/>
                            </p:stCondLst>
                            <p:childTnLst>
                              <p:par>
                                <p:cTn id="28" presetID="19" presetClass="emph" presetSubtype="0" fill="hold" grpId="0" nodeType="afterEffect">
                                  <p:stCondLst>
                                    <p:cond delay="0"/>
                                  </p:stCondLst>
                                  <p:childTnLst>
                                    <p:animClr clrSpc="rgb" dir="cw">
                                      <p:cBhvr override="childStyle">
                                        <p:cTn id="29" dur="500" fill="hold"/>
                                        <p:tgtEl>
                                          <p:spTgt spid="11">
                                            <p:txEl>
                                              <p:pRg st="1" end="1"/>
                                            </p:txEl>
                                          </p:spTgt>
                                        </p:tgtEl>
                                        <p:attrNameLst>
                                          <p:attrName>style.color</p:attrName>
                                        </p:attrNameLst>
                                      </p:cBhvr>
                                      <p:to>
                                        <a:srgbClr val="FF0000"/>
                                      </p:to>
                                    </p:animClr>
                                    <p:animClr clrSpc="rgb" dir="cw">
                                      <p:cBhvr>
                                        <p:cTn id="30" dur="500" fill="hold"/>
                                        <p:tgtEl>
                                          <p:spTgt spid="11">
                                            <p:txEl>
                                              <p:pRg st="1" end="1"/>
                                            </p:txEl>
                                          </p:spTgt>
                                        </p:tgtEl>
                                        <p:attrNameLst>
                                          <p:attrName>fillcolor</p:attrName>
                                        </p:attrNameLst>
                                      </p:cBhvr>
                                      <p:to>
                                        <a:srgbClr val="FF0000"/>
                                      </p:to>
                                    </p:animClr>
                                    <p:set>
                                      <p:cBhvr>
                                        <p:cTn id="31" dur="500" fill="hold"/>
                                        <p:tgtEl>
                                          <p:spTgt spid="11">
                                            <p:txEl>
                                              <p:pRg st="1" end="1"/>
                                            </p:txEl>
                                          </p:spTgt>
                                        </p:tgtEl>
                                        <p:attrNameLst>
                                          <p:attrName>fill.type</p:attrName>
                                        </p:attrNameLst>
                                      </p:cBhvr>
                                      <p:to>
                                        <p:strVal val="solid"/>
                                      </p:to>
                                    </p:set>
                                    <p:set>
                                      <p:cBhvr>
                                        <p:cTn id="32" dur="500" fill="hold"/>
                                        <p:tgtEl>
                                          <p:spTgt spid="11">
                                            <p:txEl>
                                              <p:pRg st="1" end="1"/>
                                            </p:txEl>
                                          </p:spTgt>
                                        </p:tgtEl>
                                        <p:attrNameLst>
                                          <p:attrName>fill.on</p:attrName>
                                        </p:attrNameLst>
                                      </p:cBhvr>
                                      <p:to>
                                        <p:strVal val="tru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2" presetClass="emph" presetSubtype="0" fill="hold" grpId="1" nodeType="clickEffect">
                                  <p:stCondLst>
                                    <p:cond delay="0"/>
                                  </p:stCondLst>
                                  <p:childTnLst>
                                    <p:animRot by="120000">
                                      <p:cBhvr>
                                        <p:cTn id="38" dur="100" fill="hold">
                                          <p:stCondLst>
                                            <p:cond delay="0"/>
                                          </p:stCondLst>
                                        </p:cTn>
                                        <p:tgtEl>
                                          <p:spTgt spid="11">
                                            <p:txEl>
                                              <p:pRg st="2" end="2"/>
                                            </p:txEl>
                                          </p:spTgt>
                                        </p:tgtEl>
                                        <p:attrNameLst>
                                          <p:attrName>r</p:attrName>
                                        </p:attrNameLst>
                                      </p:cBhvr>
                                    </p:animRot>
                                    <p:animRot by="-240000">
                                      <p:cBhvr>
                                        <p:cTn id="39" dur="200" fill="hold">
                                          <p:stCondLst>
                                            <p:cond delay="200"/>
                                          </p:stCondLst>
                                        </p:cTn>
                                        <p:tgtEl>
                                          <p:spTgt spid="11">
                                            <p:txEl>
                                              <p:pRg st="2" end="2"/>
                                            </p:txEl>
                                          </p:spTgt>
                                        </p:tgtEl>
                                        <p:attrNameLst>
                                          <p:attrName>r</p:attrName>
                                        </p:attrNameLst>
                                      </p:cBhvr>
                                    </p:animRot>
                                    <p:animRot by="240000">
                                      <p:cBhvr>
                                        <p:cTn id="40" dur="200" fill="hold">
                                          <p:stCondLst>
                                            <p:cond delay="400"/>
                                          </p:stCondLst>
                                        </p:cTn>
                                        <p:tgtEl>
                                          <p:spTgt spid="11">
                                            <p:txEl>
                                              <p:pRg st="2" end="2"/>
                                            </p:txEl>
                                          </p:spTgt>
                                        </p:tgtEl>
                                        <p:attrNameLst>
                                          <p:attrName>r</p:attrName>
                                        </p:attrNameLst>
                                      </p:cBhvr>
                                    </p:animRot>
                                    <p:animRot by="-240000">
                                      <p:cBhvr>
                                        <p:cTn id="41" dur="200" fill="hold">
                                          <p:stCondLst>
                                            <p:cond delay="600"/>
                                          </p:stCondLst>
                                        </p:cTn>
                                        <p:tgtEl>
                                          <p:spTgt spid="11">
                                            <p:txEl>
                                              <p:pRg st="2" end="2"/>
                                            </p:txEl>
                                          </p:spTgt>
                                        </p:tgtEl>
                                        <p:attrNameLst>
                                          <p:attrName>r</p:attrName>
                                        </p:attrNameLst>
                                      </p:cBhvr>
                                    </p:animRot>
                                    <p:animRot by="120000">
                                      <p:cBhvr>
                                        <p:cTn id="42" dur="200" fill="hold">
                                          <p:stCondLst>
                                            <p:cond delay="800"/>
                                          </p:stCondLst>
                                        </p:cTn>
                                        <p:tgtEl>
                                          <p:spTgt spid="11">
                                            <p:txEl>
                                              <p:pRg st="2" end="2"/>
                                            </p:txEl>
                                          </p:spTgt>
                                        </p:tgtEl>
                                        <p:attrNameLst>
                                          <p:attrName>r</p:attrName>
                                        </p:attrNameLst>
                                      </p:cBhvr>
                                    </p:animRot>
                                  </p:childTnLst>
                                </p:cTn>
                              </p:par>
                            </p:childTnLst>
                          </p:cTn>
                        </p:par>
                        <p:par>
                          <p:cTn id="43" fill="hold">
                            <p:stCondLst>
                              <p:cond delay="1000"/>
                            </p:stCondLst>
                            <p:childTnLst>
                              <p:par>
                                <p:cTn id="44" presetID="19" presetClass="emph" presetSubtype="0" fill="hold" grpId="0" nodeType="afterEffect">
                                  <p:stCondLst>
                                    <p:cond delay="0"/>
                                  </p:stCondLst>
                                  <p:childTnLst>
                                    <p:animClr clrSpc="rgb" dir="cw">
                                      <p:cBhvr override="childStyle">
                                        <p:cTn id="45" dur="500" fill="hold"/>
                                        <p:tgtEl>
                                          <p:spTgt spid="11">
                                            <p:txEl>
                                              <p:pRg st="2" end="2"/>
                                            </p:txEl>
                                          </p:spTgt>
                                        </p:tgtEl>
                                        <p:attrNameLst>
                                          <p:attrName>style.color</p:attrName>
                                        </p:attrNameLst>
                                      </p:cBhvr>
                                      <p:to>
                                        <a:srgbClr val="FF0000"/>
                                      </p:to>
                                    </p:animClr>
                                    <p:animClr clrSpc="rgb" dir="cw">
                                      <p:cBhvr>
                                        <p:cTn id="46" dur="500" fill="hold"/>
                                        <p:tgtEl>
                                          <p:spTgt spid="11">
                                            <p:txEl>
                                              <p:pRg st="2" end="2"/>
                                            </p:txEl>
                                          </p:spTgt>
                                        </p:tgtEl>
                                        <p:attrNameLst>
                                          <p:attrName>fillcolor</p:attrName>
                                        </p:attrNameLst>
                                      </p:cBhvr>
                                      <p:to>
                                        <a:srgbClr val="FF0000"/>
                                      </p:to>
                                    </p:animClr>
                                    <p:set>
                                      <p:cBhvr>
                                        <p:cTn id="47" dur="500" fill="hold"/>
                                        <p:tgtEl>
                                          <p:spTgt spid="11">
                                            <p:txEl>
                                              <p:pRg st="2" end="2"/>
                                            </p:txEl>
                                          </p:spTgt>
                                        </p:tgtEl>
                                        <p:attrNameLst>
                                          <p:attrName>fill.type</p:attrName>
                                        </p:attrNameLst>
                                      </p:cBhvr>
                                      <p:to>
                                        <p:strVal val="solid"/>
                                      </p:to>
                                    </p:set>
                                    <p:set>
                                      <p:cBhvr>
                                        <p:cTn id="48" dur="500" fill="hold"/>
                                        <p:tgtEl>
                                          <p:spTgt spid="11">
                                            <p:txEl>
                                              <p:pRg st="2" end="2"/>
                                            </p:txEl>
                                          </p:spTgt>
                                        </p:tgtEl>
                                        <p:attrNameLst>
                                          <p:attrName>fill.on</p:attrName>
                                        </p:attrNameLst>
                                      </p:cBhvr>
                                      <p:to>
                                        <p:strVal val="true"/>
                                      </p:to>
                                    </p:set>
                                  </p:childTnLst>
                                </p:cTn>
                              </p:par>
                              <p:par>
                                <p:cTn id="49" presetID="1"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32" presetClass="emph" presetSubtype="0" fill="hold" grpId="1" nodeType="clickEffect">
                                  <p:stCondLst>
                                    <p:cond delay="0"/>
                                  </p:stCondLst>
                                  <p:childTnLst>
                                    <p:animRot by="120000">
                                      <p:cBhvr>
                                        <p:cTn id="54" dur="100" fill="hold">
                                          <p:stCondLst>
                                            <p:cond delay="0"/>
                                          </p:stCondLst>
                                        </p:cTn>
                                        <p:tgtEl>
                                          <p:spTgt spid="11">
                                            <p:txEl>
                                              <p:pRg st="3" end="3"/>
                                            </p:txEl>
                                          </p:spTgt>
                                        </p:tgtEl>
                                        <p:attrNameLst>
                                          <p:attrName>r</p:attrName>
                                        </p:attrNameLst>
                                      </p:cBhvr>
                                    </p:animRot>
                                    <p:animRot by="-240000">
                                      <p:cBhvr>
                                        <p:cTn id="55" dur="200" fill="hold">
                                          <p:stCondLst>
                                            <p:cond delay="200"/>
                                          </p:stCondLst>
                                        </p:cTn>
                                        <p:tgtEl>
                                          <p:spTgt spid="11">
                                            <p:txEl>
                                              <p:pRg st="3" end="3"/>
                                            </p:txEl>
                                          </p:spTgt>
                                        </p:tgtEl>
                                        <p:attrNameLst>
                                          <p:attrName>r</p:attrName>
                                        </p:attrNameLst>
                                      </p:cBhvr>
                                    </p:animRot>
                                    <p:animRot by="240000">
                                      <p:cBhvr>
                                        <p:cTn id="56" dur="200" fill="hold">
                                          <p:stCondLst>
                                            <p:cond delay="400"/>
                                          </p:stCondLst>
                                        </p:cTn>
                                        <p:tgtEl>
                                          <p:spTgt spid="11">
                                            <p:txEl>
                                              <p:pRg st="3" end="3"/>
                                            </p:txEl>
                                          </p:spTgt>
                                        </p:tgtEl>
                                        <p:attrNameLst>
                                          <p:attrName>r</p:attrName>
                                        </p:attrNameLst>
                                      </p:cBhvr>
                                    </p:animRot>
                                    <p:animRot by="-240000">
                                      <p:cBhvr>
                                        <p:cTn id="57" dur="200" fill="hold">
                                          <p:stCondLst>
                                            <p:cond delay="600"/>
                                          </p:stCondLst>
                                        </p:cTn>
                                        <p:tgtEl>
                                          <p:spTgt spid="11">
                                            <p:txEl>
                                              <p:pRg st="3" end="3"/>
                                            </p:txEl>
                                          </p:spTgt>
                                        </p:tgtEl>
                                        <p:attrNameLst>
                                          <p:attrName>r</p:attrName>
                                        </p:attrNameLst>
                                      </p:cBhvr>
                                    </p:animRot>
                                    <p:animRot by="120000">
                                      <p:cBhvr>
                                        <p:cTn id="58" dur="200" fill="hold">
                                          <p:stCondLst>
                                            <p:cond delay="800"/>
                                          </p:stCondLst>
                                        </p:cTn>
                                        <p:tgtEl>
                                          <p:spTgt spid="11">
                                            <p:txEl>
                                              <p:pRg st="3" end="3"/>
                                            </p:txEl>
                                          </p:spTgt>
                                        </p:tgtEl>
                                        <p:attrNameLst>
                                          <p:attrName>r</p:attrName>
                                        </p:attrNameLst>
                                      </p:cBhvr>
                                    </p:animRot>
                                  </p:childTnLst>
                                </p:cTn>
                              </p:par>
                            </p:childTnLst>
                          </p:cTn>
                        </p:par>
                        <p:par>
                          <p:cTn id="59" fill="hold">
                            <p:stCondLst>
                              <p:cond delay="1000"/>
                            </p:stCondLst>
                            <p:childTnLst>
                              <p:par>
                                <p:cTn id="60" presetID="19" presetClass="emph" presetSubtype="0" fill="hold" grpId="0" nodeType="afterEffect">
                                  <p:stCondLst>
                                    <p:cond delay="0"/>
                                  </p:stCondLst>
                                  <p:childTnLst>
                                    <p:animClr clrSpc="rgb" dir="cw">
                                      <p:cBhvr override="childStyle">
                                        <p:cTn id="61" dur="500" fill="hold"/>
                                        <p:tgtEl>
                                          <p:spTgt spid="11">
                                            <p:txEl>
                                              <p:pRg st="3" end="3"/>
                                            </p:txEl>
                                          </p:spTgt>
                                        </p:tgtEl>
                                        <p:attrNameLst>
                                          <p:attrName>style.color</p:attrName>
                                        </p:attrNameLst>
                                      </p:cBhvr>
                                      <p:to>
                                        <a:srgbClr val="FF0000"/>
                                      </p:to>
                                    </p:animClr>
                                    <p:animClr clrSpc="rgb" dir="cw">
                                      <p:cBhvr>
                                        <p:cTn id="62" dur="500" fill="hold"/>
                                        <p:tgtEl>
                                          <p:spTgt spid="11">
                                            <p:txEl>
                                              <p:pRg st="3" end="3"/>
                                            </p:txEl>
                                          </p:spTgt>
                                        </p:tgtEl>
                                        <p:attrNameLst>
                                          <p:attrName>fillcolor</p:attrName>
                                        </p:attrNameLst>
                                      </p:cBhvr>
                                      <p:to>
                                        <a:srgbClr val="FF0000"/>
                                      </p:to>
                                    </p:animClr>
                                    <p:set>
                                      <p:cBhvr>
                                        <p:cTn id="63" dur="500" fill="hold"/>
                                        <p:tgtEl>
                                          <p:spTgt spid="11">
                                            <p:txEl>
                                              <p:pRg st="3" end="3"/>
                                            </p:txEl>
                                          </p:spTgt>
                                        </p:tgtEl>
                                        <p:attrNameLst>
                                          <p:attrName>fill.type</p:attrName>
                                        </p:attrNameLst>
                                      </p:cBhvr>
                                      <p:to>
                                        <p:strVal val="solid"/>
                                      </p:to>
                                    </p:set>
                                    <p:set>
                                      <p:cBhvr>
                                        <p:cTn id="64" dur="500" fill="hold"/>
                                        <p:tgtEl>
                                          <p:spTgt spid="11">
                                            <p:txEl>
                                              <p:pRg st="3" end="3"/>
                                            </p:txEl>
                                          </p:spTgt>
                                        </p:tgtEl>
                                        <p:attrNameLst>
                                          <p:attrName>fill.on</p:attrName>
                                        </p:attrNameLst>
                                      </p:cBhvr>
                                      <p:to>
                                        <p:strVal val="true"/>
                                      </p:to>
                                    </p:set>
                                  </p:childTnLst>
                                </p:cTn>
                              </p:par>
                              <p:par>
                                <p:cTn id="65" presetID="1"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32" presetClass="emph" presetSubtype="0" fill="hold" grpId="1" nodeType="clickEffect">
                                  <p:stCondLst>
                                    <p:cond delay="0"/>
                                  </p:stCondLst>
                                  <p:childTnLst>
                                    <p:animRot by="120000">
                                      <p:cBhvr>
                                        <p:cTn id="70" dur="100" fill="hold">
                                          <p:stCondLst>
                                            <p:cond delay="0"/>
                                          </p:stCondLst>
                                        </p:cTn>
                                        <p:tgtEl>
                                          <p:spTgt spid="11">
                                            <p:txEl>
                                              <p:pRg st="4" end="4"/>
                                            </p:txEl>
                                          </p:spTgt>
                                        </p:tgtEl>
                                        <p:attrNameLst>
                                          <p:attrName>r</p:attrName>
                                        </p:attrNameLst>
                                      </p:cBhvr>
                                    </p:animRot>
                                    <p:animRot by="-240000">
                                      <p:cBhvr>
                                        <p:cTn id="71" dur="200" fill="hold">
                                          <p:stCondLst>
                                            <p:cond delay="200"/>
                                          </p:stCondLst>
                                        </p:cTn>
                                        <p:tgtEl>
                                          <p:spTgt spid="11">
                                            <p:txEl>
                                              <p:pRg st="4" end="4"/>
                                            </p:txEl>
                                          </p:spTgt>
                                        </p:tgtEl>
                                        <p:attrNameLst>
                                          <p:attrName>r</p:attrName>
                                        </p:attrNameLst>
                                      </p:cBhvr>
                                    </p:animRot>
                                    <p:animRot by="240000">
                                      <p:cBhvr>
                                        <p:cTn id="72" dur="200" fill="hold">
                                          <p:stCondLst>
                                            <p:cond delay="400"/>
                                          </p:stCondLst>
                                        </p:cTn>
                                        <p:tgtEl>
                                          <p:spTgt spid="11">
                                            <p:txEl>
                                              <p:pRg st="4" end="4"/>
                                            </p:txEl>
                                          </p:spTgt>
                                        </p:tgtEl>
                                        <p:attrNameLst>
                                          <p:attrName>r</p:attrName>
                                        </p:attrNameLst>
                                      </p:cBhvr>
                                    </p:animRot>
                                    <p:animRot by="-240000">
                                      <p:cBhvr>
                                        <p:cTn id="73" dur="200" fill="hold">
                                          <p:stCondLst>
                                            <p:cond delay="600"/>
                                          </p:stCondLst>
                                        </p:cTn>
                                        <p:tgtEl>
                                          <p:spTgt spid="11">
                                            <p:txEl>
                                              <p:pRg st="4" end="4"/>
                                            </p:txEl>
                                          </p:spTgt>
                                        </p:tgtEl>
                                        <p:attrNameLst>
                                          <p:attrName>r</p:attrName>
                                        </p:attrNameLst>
                                      </p:cBhvr>
                                    </p:animRot>
                                    <p:animRot by="120000">
                                      <p:cBhvr>
                                        <p:cTn id="74" dur="200" fill="hold">
                                          <p:stCondLst>
                                            <p:cond delay="800"/>
                                          </p:stCondLst>
                                        </p:cTn>
                                        <p:tgtEl>
                                          <p:spTgt spid="11">
                                            <p:txEl>
                                              <p:pRg st="4" end="4"/>
                                            </p:txEl>
                                          </p:spTgt>
                                        </p:tgtEl>
                                        <p:attrNameLst>
                                          <p:attrName>r</p:attrName>
                                        </p:attrNameLst>
                                      </p:cBhvr>
                                    </p:animRot>
                                  </p:childTnLst>
                                </p:cTn>
                              </p:par>
                            </p:childTnLst>
                          </p:cTn>
                        </p:par>
                        <p:par>
                          <p:cTn id="75" fill="hold">
                            <p:stCondLst>
                              <p:cond delay="1000"/>
                            </p:stCondLst>
                            <p:childTnLst>
                              <p:par>
                                <p:cTn id="76" presetID="19" presetClass="emph" presetSubtype="0" fill="hold" grpId="0" nodeType="afterEffect">
                                  <p:stCondLst>
                                    <p:cond delay="0"/>
                                  </p:stCondLst>
                                  <p:childTnLst>
                                    <p:animClr clrSpc="rgb" dir="cw">
                                      <p:cBhvr override="childStyle">
                                        <p:cTn id="77" dur="500" fill="hold"/>
                                        <p:tgtEl>
                                          <p:spTgt spid="11">
                                            <p:txEl>
                                              <p:pRg st="4" end="4"/>
                                            </p:txEl>
                                          </p:spTgt>
                                        </p:tgtEl>
                                        <p:attrNameLst>
                                          <p:attrName>style.color</p:attrName>
                                        </p:attrNameLst>
                                      </p:cBhvr>
                                      <p:to>
                                        <a:srgbClr val="FF0000"/>
                                      </p:to>
                                    </p:animClr>
                                    <p:animClr clrSpc="rgb" dir="cw">
                                      <p:cBhvr>
                                        <p:cTn id="78" dur="500" fill="hold"/>
                                        <p:tgtEl>
                                          <p:spTgt spid="11">
                                            <p:txEl>
                                              <p:pRg st="4" end="4"/>
                                            </p:txEl>
                                          </p:spTgt>
                                        </p:tgtEl>
                                        <p:attrNameLst>
                                          <p:attrName>fillcolor</p:attrName>
                                        </p:attrNameLst>
                                      </p:cBhvr>
                                      <p:to>
                                        <a:srgbClr val="FF0000"/>
                                      </p:to>
                                    </p:animClr>
                                    <p:set>
                                      <p:cBhvr>
                                        <p:cTn id="79" dur="500" fill="hold"/>
                                        <p:tgtEl>
                                          <p:spTgt spid="11">
                                            <p:txEl>
                                              <p:pRg st="4" end="4"/>
                                            </p:txEl>
                                          </p:spTgt>
                                        </p:tgtEl>
                                        <p:attrNameLst>
                                          <p:attrName>fill.type</p:attrName>
                                        </p:attrNameLst>
                                      </p:cBhvr>
                                      <p:to>
                                        <p:strVal val="solid"/>
                                      </p:to>
                                    </p:set>
                                    <p:set>
                                      <p:cBhvr>
                                        <p:cTn id="80" dur="500" fill="hold"/>
                                        <p:tgtEl>
                                          <p:spTgt spid="11">
                                            <p:txEl>
                                              <p:pRg st="4" end="4"/>
                                            </p:txEl>
                                          </p:spTgt>
                                        </p:tgtEl>
                                        <p:attrNameLst>
                                          <p:attrName>fill.on</p:attrName>
                                        </p:attrNameLst>
                                      </p:cBhvr>
                                      <p:to>
                                        <p:strVal val="true"/>
                                      </p:to>
                                    </p:set>
                                  </p:childTnLst>
                                </p:cTn>
                              </p:par>
                              <p:par>
                                <p:cTn id="81" presetID="1" presetClass="entr" presetSubtype="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32" presetClass="emph" presetSubtype="0" fill="hold" grpId="1" nodeType="clickEffect">
                                  <p:stCondLst>
                                    <p:cond delay="0"/>
                                  </p:stCondLst>
                                  <p:childTnLst>
                                    <p:animRot by="120000">
                                      <p:cBhvr>
                                        <p:cTn id="86" dur="100" fill="hold">
                                          <p:stCondLst>
                                            <p:cond delay="0"/>
                                          </p:stCondLst>
                                        </p:cTn>
                                        <p:tgtEl>
                                          <p:spTgt spid="11">
                                            <p:txEl>
                                              <p:pRg st="5" end="5"/>
                                            </p:txEl>
                                          </p:spTgt>
                                        </p:tgtEl>
                                        <p:attrNameLst>
                                          <p:attrName>r</p:attrName>
                                        </p:attrNameLst>
                                      </p:cBhvr>
                                    </p:animRot>
                                    <p:animRot by="-240000">
                                      <p:cBhvr>
                                        <p:cTn id="87" dur="200" fill="hold">
                                          <p:stCondLst>
                                            <p:cond delay="200"/>
                                          </p:stCondLst>
                                        </p:cTn>
                                        <p:tgtEl>
                                          <p:spTgt spid="11">
                                            <p:txEl>
                                              <p:pRg st="5" end="5"/>
                                            </p:txEl>
                                          </p:spTgt>
                                        </p:tgtEl>
                                        <p:attrNameLst>
                                          <p:attrName>r</p:attrName>
                                        </p:attrNameLst>
                                      </p:cBhvr>
                                    </p:animRot>
                                    <p:animRot by="240000">
                                      <p:cBhvr>
                                        <p:cTn id="88" dur="200" fill="hold">
                                          <p:stCondLst>
                                            <p:cond delay="400"/>
                                          </p:stCondLst>
                                        </p:cTn>
                                        <p:tgtEl>
                                          <p:spTgt spid="11">
                                            <p:txEl>
                                              <p:pRg st="5" end="5"/>
                                            </p:txEl>
                                          </p:spTgt>
                                        </p:tgtEl>
                                        <p:attrNameLst>
                                          <p:attrName>r</p:attrName>
                                        </p:attrNameLst>
                                      </p:cBhvr>
                                    </p:animRot>
                                    <p:animRot by="-240000">
                                      <p:cBhvr>
                                        <p:cTn id="89" dur="200" fill="hold">
                                          <p:stCondLst>
                                            <p:cond delay="600"/>
                                          </p:stCondLst>
                                        </p:cTn>
                                        <p:tgtEl>
                                          <p:spTgt spid="11">
                                            <p:txEl>
                                              <p:pRg st="5" end="5"/>
                                            </p:txEl>
                                          </p:spTgt>
                                        </p:tgtEl>
                                        <p:attrNameLst>
                                          <p:attrName>r</p:attrName>
                                        </p:attrNameLst>
                                      </p:cBhvr>
                                    </p:animRot>
                                    <p:animRot by="120000">
                                      <p:cBhvr>
                                        <p:cTn id="90" dur="200" fill="hold">
                                          <p:stCondLst>
                                            <p:cond delay="800"/>
                                          </p:stCondLst>
                                        </p:cTn>
                                        <p:tgtEl>
                                          <p:spTgt spid="11">
                                            <p:txEl>
                                              <p:pRg st="5" end="5"/>
                                            </p:txEl>
                                          </p:spTgt>
                                        </p:tgtEl>
                                        <p:attrNameLst>
                                          <p:attrName>r</p:attrName>
                                        </p:attrNameLst>
                                      </p:cBhvr>
                                    </p:animRot>
                                  </p:childTnLst>
                                </p:cTn>
                              </p:par>
                            </p:childTnLst>
                          </p:cTn>
                        </p:par>
                        <p:par>
                          <p:cTn id="91" fill="hold">
                            <p:stCondLst>
                              <p:cond delay="1000"/>
                            </p:stCondLst>
                            <p:childTnLst>
                              <p:par>
                                <p:cTn id="92" presetID="19" presetClass="emph" presetSubtype="0" fill="hold" grpId="0" nodeType="afterEffect">
                                  <p:stCondLst>
                                    <p:cond delay="0"/>
                                  </p:stCondLst>
                                  <p:childTnLst>
                                    <p:animClr clrSpc="rgb" dir="cw">
                                      <p:cBhvr override="childStyle">
                                        <p:cTn id="93" dur="500" fill="hold"/>
                                        <p:tgtEl>
                                          <p:spTgt spid="11">
                                            <p:txEl>
                                              <p:pRg st="5" end="5"/>
                                            </p:txEl>
                                          </p:spTgt>
                                        </p:tgtEl>
                                        <p:attrNameLst>
                                          <p:attrName>style.color</p:attrName>
                                        </p:attrNameLst>
                                      </p:cBhvr>
                                      <p:to>
                                        <a:srgbClr val="FF0000"/>
                                      </p:to>
                                    </p:animClr>
                                    <p:animClr clrSpc="rgb" dir="cw">
                                      <p:cBhvr>
                                        <p:cTn id="94" dur="500" fill="hold"/>
                                        <p:tgtEl>
                                          <p:spTgt spid="11">
                                            <p:txEl>
                                              <p:pRg st="5" end="5"/>
                                            </p:txEl>
                                          </p:spTgt>
                                        </p:tgtEl>
                                        <p:attrNameLst>
                                          <p:attrName>fillcolor</p:attrName>
                                        </p:attrNameLst>
                                      </p:cBhvr>
                                      <p:to>
                                        <a:srgbClr val="FF0000"/>
                                      </p:to>
                                    </p:animClr>
                                    <p:set>
                                      <p:cBhvr>
                                        <p:cTn id="95" dur="500" fill="hold"/>
                                        <p:tgtEl>
                                          <p:spTgt spid="11">
                                            <p:txEl>
                                              <p:pRg st="5" end="5"/>
                                            </p:txEl>
                                          </p:spTgt>
                                        </p:tgtEl>
                                        <p:attrNameLst>
                                          <p:attrName>fill.type</p:attrName>
                                        </p:attrNameLst>
                                      </p:cBhvr>
                                      <p:to>
                                        <p:strVal val="solid"/>
                                      </p:to>
                                    </p:set>
                                    <p:set>
                                      <p:cBhvr>
                                        <p:cTn id="96" dur="500" fill="hold"/>
                                        <p:tgtEl>
                                          <p:spTgt spid="11">
                                            <p:txEl>
                                              <p:pRg st="5" end="5"/>
                                            </p:txEl>
                                          </p:spTgt>
                                        </p:tgtEl>
                                        <p:attrNameLst>
                                          <p:attrName>fill.on</p:attrName>
                                        </p:attrNameLst>
                                      </p:cBhvr>
                                      <p:to>
                                        <p:strVal val="true"/>
                                      </p:to>
                                    </p:set>
                                  </p:childTnLst>
                                </p:cTn>
                              </p:par>
                            </p:childTnLst>
                          </p:cTn>
                        </p:par>
                      </p:childTnLst>
                    </p:cTn>
                  </p:par>
                  <p:par>
                    <p:cTn id="97" fill="hold">
                      <p:stCondLst>
                        <p:cond delay="indefinite"/>
                      </p:stCondLst>
                      <p:childTnLst>
                        <p:par>
                          <p:cTn id="98" fill="hold">
                            <p:stCondLst>
                              <p:cond delay="0"/>
                            </p:stCondLst>
                            <p:childTnLst>
                              <p:par>
                                <p:cTn id="99" presetID="19" presetClass="emph" presetSubtype="0" fill="hold" grpId="0" nodeType="clickEffect">
                                  <p:stCondLst>
                                    <p:cond delay="0"/>
                                  </p:stCondLst>
                                  <p:childTnLst>
                                    <p:animClr clrSpc="rgb" dir="cw">
                                      <p:cBhvr override="childStyle">
                                        <p:cTn id="100" dur="500" fill="hold"/>
                                        <p:tgtEl>
                                          <p:spTgt spid="11">
                                            <p:txEl>
                                              <p:pRg st="6" end="6"/>
                                            </p:txEl>
                                          </p:spTgt>
                                        </p:tgtEl>
                                        <p:attrNameLst>
                                          <p:attrName>style.color</p:attrName>
                                        </p:attrNameLst>
                                      </p:cBhvr>
                                      <p:to>
                                        <a:srgbClr val="FF0000"/>
                                      </p:to>
                                    </p:animClr>
                                    <p:animClr clrSpc="rgb" dir="cw">
                                      <p:cBhvr>
                                        <p:cTn id="101" dur="500" fill="hold"/>
                                        <p:tgtEl>
                                          <p:spTgt spid="11">
                                            <p:txEl>
                                              <p:pRg st="6" end="6"/>
                                            </p:txEl>
                                          </p:spTgt>
                                        </p:tgtEl>
                                        <p:attrNameLst>
                                          <p:attrName>fillcolor</p:attrName>
                                        </p:attrNameLst>
                                      </p:cBhvr>
                                      <p:to>
                                        <a:srgbClr val="FF0000"/>
                                      </p:to>
                                    </p:animClr>
                                    <p:set>
                                      <p:cBhvr>
                                        <p:cTn id="102" dur="500" fill="hold"/>
                                        <p:tgtEl>
                                          <p:spTgt spid="11">
                                            <p:txEl>
                                              <p:pRg st="6" end="6"/>
                                            </p:txEl>
                                          </p:spTgt>
                                        </p:tgtEl>
                                        <p:attrNameLst>
                                          <p:attrName>fill.type</p:attrName>
                                        </p:attrNameLst>
                                      </p:cBhvr>
                                      <p:to>
                                        <p:strVal val="solid"/>
                                      </p:to>
                                    </p:set>
                                    <p:set>
                                      <p:cBhvr>
                                        <p:cTn id="103" dur="500" fill="hold"/>
                                        <p:tgtEl>
                                          <p:spTgt spid="11">
                                            <p:txEl>
                                              <p:pRg st="6" end="6"/>
                                            </p:txEl>
                                          </p:spTgt>
                                        </p:tgtEl>
                                        <p:attrNameLst>
                                          <p:attrName>fill.on</p:attrName>
                                        </p:attrNameLst>
                                      </p:cBhvr>
                                      <p:to>
                                        <p:strVal val="true"/>
                                      </p:to>
                                    </p:set>
                                  </p:childTnLst>
                                </p:cTn>
                              </p:par>
                            </p:childTnLst>
                          </p:cTn>
                        </p:par>
                        <p:par>
                          <p:cTn id="104" fill="hold">
                            <p:stCondLst>
                              <p:cond delay="500"/>
                            </p:stCondLst>
                            <p:childTnLst>
                              <p:par>
                                <p:cTn id="105" presetID="32" presetClass="emph" presetSubtype="0" fill="hold" grpId="1" nodeType="afterEffect">
                                  <p:stCondLst>
                                    <p:cond delay="0"/>
                                  </p:stCondLst>
                                  <p:childTnLst>
                                    <p:animRot by="120000">
                                      <p:cBhvr>
                                        <p:cTn id="106" dur="100" fill="hold">
                                          <p:stCondLst>
                                            <p:cond delay="0"/>
                                          </p:stCondLst>
                                        </p:cTn>
                                        <p:tgtEl>
                                          <p:spTgt spid="11">
                                            <p:txEl>
                                              <p:pRg st="6" end="6"/>
                                            </p:txEl>
                                          </p:spTgt>
                                        </p:tgtEl>
                                        <p:attrNameLst>
                                          <p:attrName>r</p:attrName>
                                        </p:attrNameLst>
                                      </p:cBhvr>
                                    </p:animRot>
                                    <p:animRot by="-240000">
                                      <p:cBhvr>
                                        <p:cTn id="107" dur="200" fill="hold">
                                          <p:stCondLst>
                                            <p:cond delay="200"/>
                                          </p:stCondLst>
                                        </p:cTn>
                                        <p:tgtEl>
                                          <p:spTgt spid="11">
                                            <p:txEl>
                                              <p:pRg st="6" end="6"/>
                                            </p:txEl>
                                          </p:spTgt>
                                        </p:tgtEl>
                                        <p:attrNameLst>
                                          <p:attrName>r</p:attrName>
                                        </p:attrNameLst>
                                      </p:cBhvr>
                                    </p:animRot>
                                    <p:animRot by="240000">
                                      <p:cBhvr>
                                        <p:cTn id="108" dur="200" fill="hold">
                                          <p:stCondLst>
                                            <p:cond delay="400"/>
                                          </p:stCondLst>
                                        </p:cTn>
                                        <p:tgtEl>
                                          <p:spTgt spid="11">
                                            <p:txEl>
                                              <p:pRg st="6" end="6"/>
                                            </p:txEl>
                                          </p:spTgt>
                                        </p:tgtEl>
                                        <p:attrNameLst>
                                          <p:attrName>r</p:attrName>
                                        </p:attrNameLst>
                                      </p:cBhvr>
                                    </p:animRot>
                                    <p:animRot by="-240000">
                                      <p:cBhvr>
                                        <p:cTn id="109" dur="200" fill="hold">
                                          <p:stCondLst>
                                            <p:cond delay="600"/>
                                          </p:stCondLst>
                                        </p:cTn>
                                        <p:tgtEl>
                                          <p:spTgt spid="11">
                                            <p:txEl>
                                              <p:pRg st="6" end="6"/>
                                            </p:txEl>
                                          </p:spTgt>
                                        </p:tgtEl>
                                        <p:attrNameLst>
                                          <p:attrName>r</p:attrName>
                                        </p:attrNameLst>
                                      </p:cBhvr>
                                    </p:animRot>
                                    <p:animRot by="120000">
                                      <p:cBhvr>
                                        <p:cTn id="110" dur="200" fill="hold">
                                          <p:stCondLst>
                                            <p:cond delay="800"/>
                                          </p:stCondLst>
                                        </p:cTn>
                                        <p:tgtEl>
                                          <p:spTgt spid="11">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P spid="11" grpId="1" uiExpand="1" build="p"/>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8" name="TextBox 7"/>
          <p:cNvSpPr txBox="1"/>
          <p:nvPr/>
        </p:nvSpPr>
        <p:spPr>
          <a:xfrm>
            <a:off x="963149" y="1052736"/>
            <a:ext cx="5553067" cy="523220"/>
          </a:xfrm>
          <a:prstGeom prst="rect">
            <a:avLst/>
          </a:prstGeom>
          <a:noFill/>
        </p:spPr>
        <p:txBody>
          <a:bodyPr wrap="square" rtlCol="0">
            <a:spAutoFit/>
          </a:bodyPr>
          <a:lstStyle/>
          <a:p>
            <a:r>
              <a:rPr lang="en-US" altLang="zh-CN" sz="2800" dirty="0"/>
              <a:t>1</a:t>
            </a:r>
            <a:r>
              <a:rPr lang="zh-CN" altLang="zh-CN" sz="2800" dirty="0"/>
              <a:t>．计算机的</a:t>
            </a:r>
            <a:r>
              <a:rPr lang="zh-CN" altLang="zh-CN" sz="2800" dirty="0" smtClean="0"/>
              <a:t>诞生</a:t>
            </a:r>
            <a:endParaRPr lang="zh-CN" altLang="en-US" sz="2800" dirty="0"/>
          </a:p>
        </p:txBody>
      </p:sp>
      <p:sp>
        <p:nvSpPr>
          <p:cNvPr id="10" name="TextBox 9"/>
          <p:cNvSpPr txBox="1"/>
          <p:nvPr/>
        </p:nvSpPr>
        <p:spPr>
          <a:xfrm>
            <a:off x="2987824" y="1700808"/>
            <a:ext cx="5904656" cy="4848892"/>
          </a:xfrm>
          <a:prstGeom prst="rect">
            <a:avLst/>
          </a:prstGeom>
          <a:noFill/>
          <a:ln>
            <a:solidFill>
              <a:srgbClr val="FF0000"/>
            </a:solidFill>
          </a:ln>
        </p:spPr>
        <p:txBody>
          <a:bodyPr wrap="square" rtlCol="0">
            <a:spAutoFit/>
          </a:bodyPr>
          <a:lstStyle/>
          <a:p>
            <a:pPr>
              <a:lnSpc>
                <a:spcPct val="130000"/>
              </a:lnSpc>
            </a:pPr>
            <a:r>
              <a:rPr lang="zh-CN" altLang="en-US" sz="2400" dirty="0" smtClean="0"/>
              <a:t>　　</a:t>
            </a:r>
            <a:r>
              <a:rPr lang="zh-CN" altLang="zh-CN" sz="2400" dirty="0"/>
              <a:t>美籍匈牙利科学家</a:t>
            </a:r>
            <a:r>
              <a:rPr lang="zh-CN" altLang="zh-CN" sz="2400" b="1" dirty="0">
                <a:solidFill>
                  <a:srgbClr val="FF0066"/>
                </a:solidFill>
              </a:rPr>
              <a:t>冯·诺依曼</a:t>
            </a:r>
            <a:r>
              <a:rPr lang="zh-CN" altLang="en-US" sz="2400" dirty="0" smtClean="0"/>
              <a:t>又</a:t>
            </a:r>
            <a:r>
              <a:rPr lang="zh-CN" altLang="zh-CN" sz="2400" dirty="0" smtClean="0"/>
              <a:t>提出</a:t>
            </a:r>
            <a:r>
              <a:rPr lang="zh-CN" altLang="zh-CN" sz="2400" dirty="0"/>
              <a:t>了</a:t>
            </a:r>
            <a:r>
              <a:rPr lang="zh-CN" altLang="zh-CN" sz="2400" b="1" dirty="0" smtClean="0">
                <a:solidFill>
                  <a:srgbClr val="FF0066"/>
                </a:solidFill>
              </a:rPr>
              <a:t>“存储程序”思想</a:t>
            </a:r>
            <a:r>
              <a:rPr lang="zh-CN" altLang="en-US" sz="2400" dirty="0" smtClean="0"/>
              <a:t>：</a:t>
            </a:r>
            <a:r>
              <a:rPr lang="zh-CN" altLang="zh-CN" sz="2400" dirty="0" smtClean="0"/>
              <a:t>把</a:t>
            </a:r>
            <a:r>
              <a:rPr lang="zh-CN" altLang="zh-CN" sz="2400" dirty="0"/>
              <a:t>程序预先存放在存储器中，运行程序时，按照程序中指令的逻辑顺序，把指令从存储器取到中央处理器逐条执行，自动完成程序所描述的处理工作，随后设计出第一台“存储程序”计算机EDVAC。其核心部分是中央处理器（CPU），计算机所有功能均集中于其中，这种结构被称为</a:t>
            </a:r>
            <a:r>
              <a:rPr lang="zh-CN" altLang="zh-CN" sz="2400" b="1" dirty="0" smtClean="0">
                <a:solidFill>
                  <a:srgbClr val="FF0066"/>
                </a:solidFill>
              </a:rPr>
              <a:t>“冯·诺依曼</a:t>
            </a:r>
            <a:r>
              <a:rPr lang="zh-CN" altLang="en-US" sz="2400" b="1" dirty="0" smtClean="0">
                <a:solidFill>
                  <a:srgbClr val="FF0066"/>
                </a:solidFill>
              </a:rPr>
              <a:t>体系</a:t>
            </a:r>
            <a:r>
              <a:rPr lang="zh-CN" altLang="zh-CN" sz="2400" b="1" dirty="0" smtClean="0">
                <a:solidFill>
                  <a:srgbClr val="FF0066"/>
                </a:solidFill>
              </a:rPr>
              <a:t>结构”</a:t>
            </a:r>
            <a:r>
              <a:rPr lang="zh-CN" altLang="zh-CN" sz="2400" dirty="0" smtClean="0"/>
              <a:t>，</a:t>
            </a:r>
            <a:r>
              <a:rPr lang="zh-CN" altLang="zh-CN" sz="2400" dirty="0"/>
              <a:t>被人们普遍接受并延续至今</a:t>
            </a:r>
            <a:r>
              <a:rPr lang="zh-CN" altLang="zh-CN" sz="2400" dirty="0" smtClean="0"/>
              <a:t>。</a:t>
            </a:r>
            <a:endParaRPr lang="zh-CN" altLang="en-US" sz="2400" dirty="0"/>
          </a:p>
        </p:txBody>
      </p:sp>
      <p:pic>
        <p:nvPicPr>
          <p:cNvPr id="2052" name="Picture 4" descr="http://www.techcn.com.cn/uploads/201009/1283684163UmS7Ytur.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08684" y="2636912"/>
            <a:ext cx="1907813" cy="2625328"/>
          </a:xfrm>
          <a:prstGeom prst="rect">
            <a:avLst/>
          </a:prstGeom>
          <a:noFill/>
          <a:effectLst>
            <a:glow>
              <a:schemeClr val="accent1">
                <a:alpha val="40000"/>
              </a:schemeClr>
            </a:glow>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335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fade">
                                      <p:cBhvr>
                                        <p:cTn id="11"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1.4.2  </a:t>
            </a:r>
            <a:r>
              <a:rPr lang="zh-CN" altLang="zh-CN" sz="3600" dirty="0" smtClean="0"/>
              <a:t>主</a:t>
            </a:r>
            <a:r>
              <a:rPr lang="zh-CN" altLang="en-US" sz="3600" dirty="0" smtClean="0"/>
              <a:t>板</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Group 51"/>
          <p:cNvGrpSpPr>
            <a:grpSpLocks/>
          </p:cNvGrpSpPr>
          <p:nvPr/>
        </p:nvGrpSpPr>
        <p:grpSpPr bwMode="auto">
          <a:xfrm>
            <a:off x="76200" y="1196752"/>
            <a:ext cx="8991600" cy="5029200"/>
            <a:chOff x="48" y="816"/>
            <a:chExt cx="5664" cy="3168"/>
          </a:xfrm>
        </p:grpSpPr>
        <p:sp>
          <p:nvSpPr>
            <p:cNvPr id="13" name="Rectangle 49"/>
            <p:cNvSpPr>
              <a:spLocks noChangeArrowheads="1"/>
            </p:cNvSpPr>
            <p:nvPr/>
          </p:nvSpPr>
          <p:spPr bwMode="auto">
            <a:xfrm>
              <a:off x="144" y="816"/>
              <a:ext cx="5520" cy="316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 name="Group 48"/>
            <p:cNvGrpSpPr>
              <a:grpSpLocks/>
            </p:cNvGrpSpPr>
            <p:nvPr/>
          </p:nvGrpSpPr>
          <p:grpSpPr bwMode="auto">
            <a:xfrm>
              <a:off x="48" y="960"/>
              <a:ext cx="5664" cy="2976"/>
              <a:chOff x="0" y="960"/>
              <a:chExt cx="5664" cy="2976"/>
            </a:xfrm>
          </p:grpSpPr>
          <p:pic>
            <p:nvPicPr>
              <p:cNvPr id="15" name="Picture 4" descr="主板-----"/>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3" y="975"/>
                <a:ext cx="4290" cy="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
              <p:cNvSpPr txBox="1">
                <a:spLocks noChangeArrowheads="1"/>
              </p:cNvSpPr>
              <p:nvPr/>
            </p:nvSpPr>
            <p:spPr bwMode="auto">
              <a:xfrm>
                <a:off x="2750" y="3636"/>
                <a:ext cx="2002" cy="23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a:latin typeface="Times New Roman" pitchFamily="18" charset="0"/>
                  </a:rPr>
                  <a:t>PS/2</a:t>
                </a:r>
                <a:r>
                  <a:rPr lang="zh-CN" altLang="en-US" sz="1600">
                    <a:latin typeface="Times New Roman" pitchFamily="18" charset="0"/>
                  </a:rPr>
                  <a:t>接口（紫色，接键盘）</a:t>
                </a:r>
                <a:endParaRPr lang="zh-CN" altLang="en-US" sz="3200"/>
              </a:p>
            </p:txBody>
          </p:sp>
          <p:sp>
            <p:nvSpPr>
              <p:cNvPr id="17" name="Line 6"/>
              <p:cNvSpPr>
                <a:spLocks noChangeShapeType="1"/>
              </p:cNvSpPr>
              <p:nvPr/>
            </p:nvSpPr>
            <p:spPr bwMode="auto">
              <a:xfrm flipH="1" flipV="1">
                <a:off x="2370" y="3759"/>
                <a:ext cx="3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7"/>
              <p:cNvSpPr>
                <a:spLocks noChangeShapeType="1"/>
              </p:cNvSpPr>
              <p:nvPr/>
            </p:nvSpPr>
            <p:spPr bwMode="auto">
              <a:xfrm flipH="1" flipV="1">
                <a:off x="2379" y="3536"/>
                <a:ext cx="6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Text Box 8"/>
              <p:cNvSpPr txBox="1">
                <a:spLocks noChangeArrowheads="1"/>
              </p:cNvSpPr>
              <p:nvPr/>
            </p:nvSpPr>
            <p:spPr bwMode="auto">
              <a:xfrm>
                <a:off x="3018" y="3416"/>
                <a:ext cx="2022" cy="23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dirty="0">
                    <a:latin typeface="Times New Roman" pitchFamily="18" charset="0"/>
                  </a:rPr>
                  <a:t>PS/2</a:t>
                </a:r>
                <a:r>
                  <a:rPr lang="zh-CN" altLang="en-US" sz="1600" dirty="0">
                    <a:latin typeface="Times New Roman" pitchFamily="18" charset="0"/>
                  </a:rPr>
                  <a:t>接口（绿色，接鼠标）</a:t>
                </a:r>
                <a:endParaRPr lang="zh-CN" altLang="en-US" sz="3200" dirty="0"/>
              </a:p>
            </p:txBody>
          </p:sp>
          <p:sp>
            <p:nvSpPr>
              <p:cNvPr id="22" name="Text Box 9"/>
              <p:cNvSpPr txBox="1">
                <a:spLocks noChangeArrowheads="1"/>
              </p:cNvSpPr>
              <p:nvPr/>
            </p:nvSpPr>
            <p:spPr bwMode="auto">
              <a:xfrm>
                <a:off x="3447" y="960"/>
                <a:ext cx="1497" cy="23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1600">
                    <a:latin typeface="Times New Roman" pitchFamily="18" charset="0"/>
                  </a:rPr>
                  <a:t>散热片（下面是南桥芯片）</a:t>
                </a:r>
                <a:endParaRPr lang="zh-CN" altLang="en-US" sz="3200"/>
              </a:p>
            </p:txBody>
          </p:sp>
          <p:sp>
            <p:nvSpPr>
              <p:cNvPr id="23" name="Line 10"/>
              <p:cNvSpPr>
                <a:spLocks noChangeShapeType="1"/>
              </p:cNvSpPr>
              <p:nvPr/>
            </p:nvSpPr>
            <p:spPr bwMode="auto">
              <a:xfrm>
                <a:off x="3246" y="1098"/>
                <a:ext cx="20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11"/>
              <p:cNvSpPr>
                <a:spLocks noChangeShapeType="1"/>
              </p:cNvSpPr>
              <p:nvPr/>
            </p:nvSpPr>
            <p:spPr bwMode="auto">
              <a:xfrm flipV="1">
                <a:off x="2809" y="1098"/>
                <a:ext cx="431" cy="2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 Box 13"/>
              <p:cNvSpPr txBox="1">
                <a:spLocks noChangeArrowheads="1"/>
              </p:cNvSpPr>
              <p:nvPr/>
            </p:nvSpPr>
            <p:spPr bwMode="auto">
              <a:xfrm>
                <a:off x="3776" y="1182"/>
                <a:ext cx="1456" cy="23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1600">
                    <a:latin typeface="Times New Roman" pitchFamily="18" charset="0"/>
                  </a:rPr>
                  <a:t>散热片（下面是北桥芯片）</a:t>
                </a:r>
                <a:endParaRPr lang="zh-CN" altLang="en-US" sz="3200"/>
              </a:p>
            </p:txBody>
          </p:sp>
          <p:grpSp>
            <p:nvGrpSpPr>
              <p:cNvPr id="26" name="Group 14"/>
              <p:cNvGrpSpPr>
                <a:grpSpLocks/>
              </p:cNvGrpSpPr>
              <p:nvPr/>
            </p:nvGrpSpPr>
            <p:grpSpPr bwMode="auto">
              <a:xfrm>
                <a:off x="2802" y="1298"/>
                <a:ext cx="987" cy="516"/>
                <a:chOff x="5963" y="1837"/>
                <a:chExt cx="1547" cy="683"/>
              </a:xfrm>
            </p:grpSpPr>
            <p:sp>
              <p:nvSpPr>
                <p:cNvPr id="50" name="Line 15"/>
                <p:cNvSpPr>
                  <a:spLocks noChangeShapeType="1"/>
                </p:cNvSpPr>
                <p:nvPr/>
              </p:nvSpPr>
              <p:spPr bwMode="auto">
                <a:xfrm>
                  <a:off x="7195" y="1837"/>
                  <a:ext cx="31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16"/>
                <p:cNvSpPr>
                  <a:spLocks noChangeShapeType="1"/>
                </p:cNvSpPr>
                <p:nvPr/>
              </p:nvSpPr>
              <p:spPr bwMode="auto">
                <a:xfrm flipV="1">
                  <a:off x="5963" y="1837"/>
                  <a:ext cx="1234" cy="6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 name="Text Box 18"/>
              <p:cNvSpPr txBox="1">
                <a:spLocks noChangeArrowheads="1"/>
              </p:cNvSpPr>
              <p:nvPr/>
            </p:nvSpPr>
            <p:spPr bwMode="auto">
              <a:xfrm>
                <a:off x="4149" y="1393"/>
                <a:ext cx="604" cy="23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a:latin typeface="Times New Roman" pitchFamily="18" charset="0"/>
                  </a:rPr>
                  <a:t>PCI</a:t>
                </a:r>
                <a:r>
                  <a:rPr lang="zh-CN" altLang="en-US" sz="1600">
                    <a:latin typeface="Times New Roman" pitchFamily="18" charset="0"/>
                  </a:rPr>
                  <a:t>插槽</a:t>
                </a:r>
                <a:endParaRPr lang="zh-CN" altLang="en-US" sz="3200"/>
              </a:p>
            </p:txBody>
          </p:sp>
          <p:sp>
            <p:nvSpPr>
              <p:cNvPr id="28" name="Line 19"/>
              <p:cNvSpPr>
                <a:spLocks noChangeShapeType="1"/>
              </p:cNvSpPr>
              <p:nvPr/>
            </p:nvSpPr>
            <p:spPr bwMode="auto">
              <a:xfrm flipV="1">
                <a:off x="3881" y="1514"/>
                <a:ext cx="2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Text Box 21"/>
              <p:cNvSpPr txBox="1">
                <a:spLocks noChangeArrowheads="1"/>
              </p:cNvSpPr>
              <p:nvPr/>
            </p:nvSpPr>
            <p:spPr bwMode="auto">
              <a:xfrm>
                <a:off x="4070" y="2573"/>
                <a:ext cx="670"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1600">
                    <a:latin typeface="Times New Roman" pitchFamily="18" charset="0"/>
                  </a:rPr>
                  <a:t>网络接口</a:t>
                </a:r>
                <a:endParaRPr lang="zh-CN" altLang="en-US" sz="3200"/>
              </a:p>
            </p:txBody>
          </p:sp>
          <p:sp>
            <p:nvSpPr>
              <p:cNvPr id="30" name="Text Box 22"/>
              <p:cNvSpPr txBox="1">
                <a:spLocks noChangeArrowheads="1"/>
              </p:cNvSpPr>
              <p:nvPr/>
            </p:nvSpPr>
            <p:spPr bwMode="auto">
              <a:xfrm>
                <a:off x="4327" y="2372"/>
                <a:ext cx="603"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1600">
                    <a:latin typeface="Times New Roman" pitchFamily="18" charset="0"/>
                  </a:rPr>
                  <a:t>音频接口</a:t>
                </a:r>
                <a:endParaRPr lang="zh-CN" altLang="en-US" sz="3200"/>
              </a:p>
            </p:txBody>
          </p:sp>
          <p:sp>
            <p:nvSpPr>
              <p:cNvPr id="31" name="Text Box 23"/>
              <p:cNvSpPr txBox="1">
                <a:spLocks noChangeArrowheads="1"/>
              </p:cNvSpPr>
              <p:nvPr/>
            </p:nvSpPr>
            <p:spPr bwMode="auto">
              <a:xfrm>
                <a:off x="3753" y="2845"/>
                <a:ext cx="670"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a:latin typeface="Times New Roman" pitchFamily="18" charset="0"/>
                  </a:rPr>
                  <a:t>USB</a:t>
                </a:r>
                <a:r>
                  <a:rPr lang="zh-CN" altLang="en-US" sz="1600">
                    <a:latin typeface="Times New Roman" pitchFamily="18" charset="0"/>
                  </a:rPr>
                  <a:t>接口</a:t>
                </a:r>
                <a:endParaRPr lang="zh-CN" altLang="en-US" sz="3200"/>
              </a:p>
            </p:txBody>
          </p:sp>
          <p:sp>
            <p:nvSpPr>
              <p:cNvPr id="32" name="Line 24"/>
              <p:cNvSpPr>
                <a:spLocks noChangeShapeType="1"/>
              </p:cNvSpPr>
              <p:nvPr/>
            </p:nvSpPr>
            <p:spPr bwMode="auto">
              <a:xfrm flipV="1">
                <a:off x="3533" y="2691"/>
                <a:ext cx="5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25"/>
              <p:cNvSpPr>
                <a:spLocks noChangeShapeType="1"/>
              </p:cNvSpPr>
              <p:nvPr/>
            </p:nvSpPr>
            <p:spPr bwMode="auto">
              <a:xfrm flipV="1">
                <a:off x="3747" y="2497"/>
                <a:ext cx="58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26"/>
              <p:cNvSpPr>
                <a:spLocks noChangeShapeType="1"/>
              </p:cNvSpPr>
              <p:nvPr/>
            </p:nvSpPr>
            <p:spPr bwMode="auto">
              <a:xfrm>
                <a:off x="3479" y="2964"/>
                <a:ext cx="2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5" name="Group 27"/>
              <p:cNvGrpSpPr>
                <a:grpSpLocks/>
              </p:cNvGrpSpPr>
              <p:nvPr/>
            </p:nvGrpSpPr>
            <p:grpSpPr bwMode="auto">
              <a:xfrm>
                <a:off x="2882" y="3064"/>
                <a:ext cx="1191" cy="235"/>
                <a:chOff x="6183" y="3867"/>
                <a:chExt cx="1866" cy="312"/>
              </a:xfrm>
            </p:grpSpPr>
            <p:sp>
              <p:nvSpPr>
                <p:cNvPr id="48" name="Text Box 28"/>
                <p:cNvSpPr txBox="1">
                  <a:spLocks noChangeArrowheads="1"/>
                </p:cNvSpPr>
                <p:nvPr/>
              </p:nvSpPr>
              <p:spPr bwMode="auto">
                <a:xfrm>
                  <a:off x="7088" y="3867"/>
                  <a:ext cx="961"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a:latin typeface="Times New Roman" pitchFamily="18" charset="0"/>
                    </a:rPr>
                    <a:t>LPT</a:t>
                  </a:r>
                  <a:r>
                    <a:rPr lang="zh-CN" altLang="en-US" sz="1600">
                      <a:latin typeface="Times New Roman" pitchFamily="18" charset="0"/>
                    </a:rPr>
                    <a:t>接口</a:t>
                  </a:r>
                  <a:endParaRPr lang="zh-CN" altLang="en-US" sz="3200"/>
                </a:p>
              </p:txBody>
            </p:sp>
            <p:sp>
              <p:nvSpPr>
                <p:cNvPr id="49" name="Line 29"/>
                <p:cNvSpPr>
                  <a:spLocks noChangeShapeType="1"/>
                </p:cNvSpPr>
                <p:nvPr/>
              </p:nvSpPr>
              <p:spPr bwMode="auto">
                <a:xfrm flipV="1">
                  <a:off x="6183" y="4033"/>
                  <a:ext cx="8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6" name="Text Box 31"/>
              <p:cNvSpPr txBox="1">
                <a:spLocks noChangeArrowheads="1"/>
              </p:cNvSpPr>
              <p:nvPr/>
            </p:nvSpPr>
            <p:spPr bwMode="auto">
              <a:xfrm>
                <a:off x="4657" y="1654"/>
                <a:ext cx="1007" cy="23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dirty="0">
                    <a:latin typeface="Times New Roman" pitchFamily="18" charset="0"/>
                  </a:rPr>
                  <a:t>PCI-E x16</a:t>
                </a:r>
                <a:r>
                  <a:rPr lang="zh-CN" altLang="en-US" sz="1600" dirty="0">
                    <a:latin typeface="Times New Roman" pitchFamily="18" charset="0"/>
                  </a:rPr>
                  <a:t>插槽</a:t>
                </a:r>
                <a:endParaRPr lang="zh-CN" altLang="en-US" sz="3200" dirty="0"/>
              </a:p>
            </p:txBody>
          </p:sp>
          <p:sp>
            <p:nvSpPr>
              <p:cNvPr id="37" name="Line 32"/>
              <p:cNvSpPr>
                <a:spLocks noChangeShapeType="1"/>
              </p:cNvSpPr>
              <p:nvPr/>
            </p:nvSpPr>
            <p:spPr bwMode="auto">
              <a:xfrm flipV="1">
                <a:off x="3753" y="1778"/>
                <a:ext cx="8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Text Box 34"/>
              <p:cNvSpPr txBox="1">
                <a:spLocks noChangeArrowheads="1"/>
              </p:cNvSpPr>
              <p:nvPr/>
            </p:nvSpPr>
            <p:spPr bwMode="auto">
              <a:xfrm>
                <a:off x="4783" y="1842"/>
                <a:ext cx="815"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en-US" altLang="zh-CN" sz="1600">
                    <a:latin typeface="Times New Roman" pitchFamily="18" charset="0"/>
                  </a:rPr>
                  <a:t>PCI-E x1</a:t>
                </a:r>
                <a:r>
                  <a:rPr lang="zh-CN" altLang="en-US" sz="1600">
                    <a:latin typeface="Times New Roman" pitchFamily="18" charset="0"/>
                  </a:rPr>
                  <a:t>插槽</a:t>
                </a:r>
                <a:endParaRPr lang="zh-CN" altLang="en-US" sz="3200"/>
              </a:p>
            </p:txBody>
          </p:sp>
          <p:sp>
            <p:nvSpPr>
              <p:cNvPr id="39" name="Line 35"/>
              <p:cNvSpPr>
                <a:spLocks noChangeShapeType="1"/>
              </p:cNvSpPr>
              <p:nvPr/>
            </p:nvSpPr>
            <p:spPr bwMode="auto">
              <a:xfrm flipV="1">
                <a:off x="3753" y="1961"/>
                <a:ext cx="10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Text Box 38"/>
              <p:cNvSpPr txBox="1">
                <a:spLocks noChangeArrowheads="1"/>
              </p:cNvSpPr>
              <p:nvPr/>
            </p:nvSpPr>
            <p:spPr bwMode="auto">
              <a:xfrm>
                <a:off x="0" y="2372"/>
                <a:ext cx="670"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en-US" altLang="zh-CN" sz="1600" dirty="0">
                    <a:latin typeface="Times New Roman" pitchFamily="18" charset="0"/>
                  </a:rPr>
                  <a:t>CPU</a:t>
                </a:r>
                <a:r>
                  <a:rPr lang="zh-CN" altLang="en-US" sz="1600" dirty="0">
                    <a:latin typeface="Times New Roman" pitchFamily="18" charset="0"/>
                  </a:rPr>
                  <a:t>插座</a:t>
                </a:r>
                <a:endParaRPr lang="zh-CN" altLang="en-US" sz="3200" dirty="0"/>
              </a:p>
            </p:txBody>
          </p:sp>
          <p:sp>
            <p:nvSpPr>
              <p:cNvPr id="41" name="Text Box 39"/>
              <p:cNvSpPr txBox="1">
                <a:spLocks noChangeArrowheads="1"/>
              </p:cNvSpPr>
              <p:nvPr/>
            </p:nvSpPr>
            <p:spPr bwMode="auto">
              <a:xfrm>
                <a:off x="39" y="1752"/>
                <a:ext cx="698" cy="2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zh-CN" altLang="en-US" sz="1600">
                    <a:latin typeface="Times New Roman" pitchFamily="18" charset="0"/>
                  </a:rPr>
                  <a:t>内存插槽</a:t>
                </a:r>
                <a:endParaRPr lang="zh-CN" altLang="en-US" sz="3200"/>
              </a:p>
            </p:txBody>
          </p:sp>
          <p:sp>
            <p:nvSpPr>
              <p:cNvPr id="42" name="Line 40"/>
              <p:cNvSpPr>
                <a:spLocks noChangeShapeType="1"/>
              </p:cNvSpPr>
              <p:nvPr/>
            </p:nvSpPr>
            <p:spPr bwMode="auto">
              <a:xfrm flipV="1">
                <a:off x="664" y="2497"/>
                <a:ext cx="127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41"/>
              <p:cNvSpPr>
                <a:spLocks noChangeShapeType="1"/>
              </p:cNvSpPr>
              <p:nvPr/>
            </p:nvSpPr>
            <p:spPr bwMode="auto">
              <a:xfrm flipV="1">
                <a:off x="731" y="1880"/>
                <a:ext cx="73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Text Box 43"/>
              <p:cNvSpPr txBox="1">
                <a:spLocks noChangeArrowheads="1"/>
              </p:cNvSpPr>
              <p:nvPr/>
            </p:nvSpPr>
            <p:spPr bwMode="auto">
              <a:xfrm>
                <a:off x="720" y="1195"/>
                <a:ext cx="1223" cy="3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en-US" altLang="zh-CN" sz="1600">
                    <a:latin typeface="Times New Roman" pitchFamily="18" charset="0"/>
                  </a:rPr>
                  <a:t>IDE</a:t>
                </a:r>
                <a:r>
                  <a:rPr lang="zh-CN" altLang="en-US" sz="1600">
                    <a:latin typeface="Times New Roman" pitchFamily="18" charset="0"/>
                  </a:rPr>
                  <a:t>接口 </a:t>
                </a:r>
                <a:endParaRPr lang="zh-CN" altLang="en-US" sz="3200"/>
              </a:p>
            </p:txBody>
          </p:sp>
          <p:sp>
            <p:nvSpPr>
              <p:cNvPr id="45" name="Line 44"/>
              <p:cNvSpPr>
                <a:spLocks noChangeShapeType="1"/>
              </p:cNvSpPr>
              <p:nvPr/>
            </p:nvSpPr>
            <p:spPr bwMode="auto">
              <a:xfrm flipV="1">
                <a:off x="1966" y="1319"/>
                <a:ext cx="25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Text Box 45"/>
              <p:cNvSpPr txBox="1">
                <a:spLocks noChangeArrowheads="1"/>
              </p:cNvSpPr>
              <p:nvPr/>
            </p:nvSpPr>
            <p:spPr bwMode="auto">
              <a:xfrm>
                <a:off x="1392" y="1001"/>
                <a:ext cx="938" cy="3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en-US" altLang="zh-CN" sz="1600">
                    <a:latin typeface="Times New Roman" pitchFamily="18" charset="0"/>
                  </a:rPr>
                  <a:t>SATA</a:t>
                </a:r>
                <a:r>
                  <a:rPr lang="zh-CN" altLang="en-US" sz="1600">
                    <a:latin typeface="Times New Roman" pitchFamily="18" charset="0"/>
                  </a:rPr>
                  <a:t>接口 </a:t>
                </a:r>
                <a:endParaRPr lang="zh-CN" altLang="en-US" sz="3200"/>
              </a:p>
            </p:txBody>
          </p:sp>
          <p:sp>
            <p:nvSpPr>
              <p:cNvPr id="47" name="Line 46"/>
              <p:cNvSpPr>
                <a:spLocks noChangeShapeType="1"/>
              </p:cNvSpPr>
              <p:nvPr/>
            </p:nvSpPr>
            <p:spPr bwMode="auto">
              <a:xfrm flipV="1">
                <a:off x="2348" y="1135"/>
                <a:ext cx="4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Tree>
    <p:extLst>
      <p:ext uri="{BB962C8B-B14F-4D97-AF65-F5344CB8AC3E}">
        <p14:creationId xmlns:p14="http://schemas.microsoft.com/office/powerpoint/2010/main" val="2618967728"/>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1.4.3  CPU</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3"/>
          <p:cNvSpPr txBox="1">
            <a:spLocks noChangeArrowheads="1"/>
          </p:cNvSpPr>
          <p:nvPr/>
        </p:nvSpPr>
        <p:spPr>
          <a:xfrm>
            <a:off x="1033264" y="1295400"/>
            <a:ext cx="7859216" cy="2590800"/>
          </a:xfrm>
          <a:prstGeom prst="rect">
            <a:avLst/>
          </a:prstGeom>
        </p:spPr>
        <p:txBody>
          <a:bodyPr/>
          <a:lstStyle>
            <a:defPPr>
              <a:defRPr lang="zh-CN"/>
            </a:defPPr>
            <a:lvl1pPr indent="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dirty="0"/>
              <a:t>　　</a:t>
            </a:r>
            <a:r>
              <a:rPr lang="zh-CN" altLang="en-US" dirty="0" smtClean="0"/>
              <a:t>微型计算机</a:t>
            </a:r>
            <a:r>
              <a:rPr lang="zh-CN" altLang="en-US" dirty="0"/>
              <a:t>的中央处理器（</a:t>
            </a:r>
            <a:r>
              <a:rPr lang="en-US" altLang="zh-CN" dirty="0"/>
              <a:t>CPU</a:t>
            </a:r>
            <a:r>
              <a:rPr lang="zh-CN" altLang="en-US" dirty="0"/>
              <a:t>）又称微处理器，是微型计算机硬件系统的</a:t>
            </a:r>
            <a:r>
              <a:rPr lang="zh-CN" altLang="en-US" dirty="0" smtClean="0"/>
              <a:t>核心。</a:t>
            </a:r>
            <a:endParaRPr lang="zh-CN" altLang="en-US" dirty="0"/>
          </a:p>
          <a:p>
            <a:r>
              <a:rPr lang="zh-CN" altLang="en-US" dirty="0"/>
              <a:t>　　</a:t>
            </a:r>
            <a:r>
              <a:rPr lang="zh-CN" altLang="en-US" dirty="0" smtClean="0"/>
              <a:t>将</a:t>
            </a:r>
            <a:r>
              <a:rPr lang="zh-CN" altLang="en-US" dirty="0"/>
              <a:t>运算器、控制器及相关部件集成在一块超大规模集成电路芯片</a:t>
            </a:r>
            <a:r>
              <a:rPr lang="zh-CN" altLang="en-US" dirty="0" smtClean="0"/>
              <a:t>上。</a:t>
            </a:r>
            <a:endParaRPr lang="zh-CN" altLang="en-US" dirty="0"/>
          </a:p>
          <a:p>
            <a:r>
              <a:rPr lang="zh-CN" altLang="en-US" dirty="0"/>
              <a:t>　　</a:t>
            </a:r>
            <a:r>
              <a:rPr lang="zh-CN" altLang="en-US" dirty="0" smtClean="0"/>
              <a:t>负责</a:t>
            </a:r>
            <a:r>
              <a:rPr lang="zh-CN" altLang="en-US" dirty="0"/>
              <a:t>各种算术运算和逻辑运算，并控制各部件自动、协调地</a:t>
            </a:r>
            <a:r>
              <a:rPr lang="zh-CN" altLang="en-US" dirty="0" smtClean="0"/>
              <a:t>工作。</a:t>
            </a:r>
            <a:endParaRPr lang="zh-CN" altLang="en-US" dirty="0"/>
          </a:p>
          <a:p>
            <a:r>
              <a:rPr lang="zh-CN" altLang="en-US" dirty="0"/>
              <a:t>　　　</a:t>
            </a:r>
          </a:p>
        </p:txBody>
      </p:sp>
      <p:pic>
        <p:nvPicPr>
          <p:cNvPr id="7" name="Picture 5" descr="CPU-酷睿i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95400" y="4225925"/>
            <a:ext cx="1983205" cy="17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CPU-酷睿i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35268" y="4258752"/>
            <a:ext cx="2012769" cy="1684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CPU-AMD----"/>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491747" y="4225925"/>
            <a:ext cx="2356853" cy="1701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4187635"/>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1.4.4  </a:t>
            </a:r>
            <a:r>
              <a:rPr lang="zh-CN" altLang="en-US" sz="3600" dirty="0" smtClean="0"/>
              <a:t>内存条</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662880" y="1196752"/>
            <a:ext cx="8229600" cy="2057400"/>
          </a:xfrm>
          <a:prstGeom prst="rect">
            <a:avLst/>
          </a:prstGeom>
        </p:spPr>
        <p:txBody>
          <a:bodyPr/>
          <a:lstStyle>
            <a:defPPr>
              <a:defRPr lang="zh-CN"/>
            </a:defPPr>
            <a:lvl1pPr marL="342900" indent="-34290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0" indent="0"/>
            <a:r>
              <a:rPr lang="zh-CN" altLang="en-US" dirty="0" smtClean="0"/>
              <a:t>　　微型计算机</a:t>
            </a:r>
            <a:r>
              <a:rPr lang="zh-CN" altLang="en-US" dirty="0"/>
              <a:t>的内存储器以内存条的形式</a:t>
            </a:r>
            <a:r>
              <a:rPr lang="zh-CN" altLang="en-US" dirty="0" smtClean="0"/>
              <a:t>出现。</a:t>
            </a:r>
            <a:endParaRPr lang="en-US" altLang="zh-CN" dirty="0" smtClean="0"/>
          </a:p>
          <a:p>
            <a:pPr marL="0" indent="0"/>
            <a:r>
              <a:rPr lang="zh-CN" altLang="en-US" dirty="0" smtClean="0"/>
              <a:t>　　在</a:t>
            </a:r>
            <a:r>
              <a:rPr lang="zh-CN" altLang="en-US" dirty="0"/>
              <a:t>一块长方形的电路板上并列焊接了多个存储器芯片构成的内存</a:t>
            </a:r>
            <a:r>
              <a:rPr lang="zh-CN" altLang="en-US" dirty="0" smtClean="0"/>
              <a:t>组。</a:t>
            </a:r>
            <a:endParaRPr lang="en-US" altLang="zh-CN" dirty="0" smtClean="0"/>
          </a:p>
          <a:p>
            <a:pPr marL="0" indent="0"/>
            <a:r>
              <a:rPr lang="zh-CN" altLang="en-US" dirty="0" smtClean="0"/>
              <a:t>　　用于</a:t>
            </a:r>
            <a:r>
              <a:rPr lang="zh-CN" altLang="en-US" dirty="0"/>
              <a:t>存放</a:t>
            </a:r>
            <a:r>
              <a:rPr lang="en-US" altLang="zh-CN" dirty="0"/>
              <a:t>CPU</a:t>
            </a:r>
            <a:r>
              <a:rPr lang="zh-CN" altLang="en-US" dirty="0"/>
              <a:t>正在使用</a:t>
            </a:r>
            <a:r>
              <a:rPr lang="zh-CN" altLang="en-US" dirty="0" smtClean="0"/>
              <a:t>或将要</a:t>
            </a:r>
            <a:r>
              <a:rPr lang="zh-CN" altLang="en-US" dirty="0"/>
              <a:t>使用的程序和数据 </a:t>
            </a:r>
            <a:r>
              <a:rPr lang="zh-CN" altLang="en-US" dirty="0" smtClean="0"/>
              <a:t>。</a:t>
            </a:r>
            <a:endParaRPr lang="zh-CN" altLang="en-US" dirty="0"/>
          </a:p>
        </p:txBody>
      </p:sp>
      <p:grpSp>
        <p:nvGrpSpPr>
          <p:cNvPr id="11" name="Group 14"/>
          <p:cNvGrpSpPr>
            <a:grpSpLocks/>
          </p:cNvGrpSpPr>
          <p:nvPr/>
        </p:nvGrpSpPr>
        <p:grpSpPr bwMode="auto">
          <a:xfrm>
            <a:off x="990600" y="3429000"/>
            <a:ext cx="7696200" cy="2438400"/>
            <a:chOff x="624" y="2208"/>
            <a:chExt cx="4848" cy="1536"/>
          </a:xfrm>
          <a:noFill/>
        </p:grpSpPr>
        <p:sp>
          <p:nvSpPr>
            <p:cNvPr id="12" name="Rectangle 13"/>
            <p:cNvSpPr>
              <a:spLocks noChangeArrowheads="1"/>
            </p:cNvSpPr>
            <p:nvPr/>
          </p:nvSpPr>
          <p:spPr bwMode="auto">
            <a:xfrm>
              <a:off x="624" y="2208"/>
              <a:ext cx="4848" cy="1536"/>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3" name="Picture 9" descr="内存条DDR3--中关村抓图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64" y="2371"/>
              <a:ext cx="1385" cy="1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 name="Picture 10" descr="内存条"/>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6" y="2352"/>
              <a:ext cx="1622" cy="1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 name="Picture 11" descr="内存条DDR3--中关村抓图1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246" y="2352"/>
              <a:ext cx="1444" cy="1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5378416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1043608" y="1196752"/>
            <a:ext cx="7603030" cy="2016224"/>
          </a:xfrm>
          <a:prstGeom prst="rect">
            <a:avLst/>
          </a:prstGeom>
        </p:spPr>
        <p:txBody>
          <a:bodyPr/>
          <a:lstStyle>
            <a:defPPr>
              <a:defRPr lang="zh-CN"/>
            </a:defPPr>
            <a:lvl1pPr marL="342900" indent="-34290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0" indent="0"/>
            <a:r>
              <a:rPr lang="zh-CN" altLang="en-US" dirty="0" smtClean="0"/>
              <a:t>　　</a:t>
            </a:r>
            <a:r>
              <a:rPr lang="zh-CN" altLang="zh-CN" dirty="0"/>
              <a:t>外存储器的种类</a:t>
            </a:r>
            <a:r>
              <a:rPr lang="zh-CN" altLang="zh-CN" dirty="0" smtClean="0"/>
              <a:t>较多</a:t>
            </a:r>
            <a:r>
              <a:rPr lang="zh-CN" altLang="en-US" dirty="0" smtClean="0"/>
              <a:t>（</a:t>
            </a:r>
            <a:r>
              <a:rPr lang="zh-CN" altLang="zh-CN" dirty="0" smtClean="0"/>
              <a:t>硬盘</a:t>
            </a:r>
            <a:r>
              <a:rPr lang="zh-CN" altLang="zh-CN" dirty="0"/>
              <a:t>、光盘、</a:t>
            </a:r>
            <a:r>
              <a:rPr lang="en-US" altLang="zh-CN" dirty="0"/>
              <a:t>U</a:t>
            </a:r>
            <a:r>
              <a:rPr lang="zh-CN" altLang="zh-CN" dirty="0" smtClean="0"/>
              <a:t>盘</a:t>
            </a:r>
            <a:r>
              <a:rPr lang="zh-CN" altLang="en-US" dirty="0" smtClean="0"/>
              <a:t>、移动硬盘</a:t>
            </a:r>
            <a:r>
              <a:rPr lang="zh-CN" altLang="zh-CN" dirty="0" smtClean="0"/>
              <a:t>等</a:t>
            </a:r>
            <a:r>
              <a:rPr lang="zh-CN" altLang="en-US" dirty="0" smtClean="0"/>
              <a:t>）</a:t>
            </a:r>
            <a:r>
              <a:rPr lang="zh-CN" altLang="zh-CN" dirty="0" smtClean="0"/>
              <a:t>，具有</a:t>
            </a:r>
            <a:r>
              <a:rPr lang="zh-CN" altLang="zh-CN" dirty="0"/>
              <a:t>存储容量大、非易失性、经济</a:t>
            </a:r>
            <a:r>
              <a:rPr lang="zh-CN" altLang="zh-CN" dirty="0" smtClean="0"/>
              <a:t>实惠等特点</a:t>
            </a:r>
            <a:r>
              <a:rPr lang="zh-CN" altLang="en-US" dirty="0" smtClean="0"/>
              <a:t>。</a:t>
            </a:r>
            <a:endParaRPr lang="en-US" altLang="zh-CN" dirty="0" smtClean="0"/>
          </a:p>
          <a:p>
            <a:pPr marL="0" indent="0"/>
            <a:r>
              <a:rPr lang="zh-CN" altLang="en-US" dirty="0"/>
              <a:t>　</a:t>
            </a:r>
            <a:r>
              <a:rPr lang="zh-CN" altLang="en-US" dirty="0" smtClean="0"/>
              <a:t>　</a:t>
            </a:r>
            <a:r>
              <a:rPr lang="zh-CN" altLang="zh-CN" dirty="0" smtClean="0"/>
              <a:t>适于</a:t>
            </a:r>
            <a:r>
              <a:rPr lang="zh-CN" altLang="zh-CN" dirty="0"/>
              <a:t>软件存储、数据</a:t>
            </a:r>
            <a:r>
              <a:rPr lang="zh-CN" altLang="zh-CN" dirty="0" smtClean="0"/>
              <a:t>备份</a:t>
            </a:r>
            <a:r>
              <a:rPr lang="zh-CN" altLang="en-US" dirty="0" smtClean="0"/>
              <a:t>。</a:t>
            </a:r>
            <a:endParaRPr lang="en-US" altLang="zh-CN" dirty="0" smtClean="0"/>
          </a:p>
          <a:p>
            <a:pPr marL="0" indent="0"/>
            <a:r>
              <a:rPr lang="zh-CN" altLang="en-US" dirty="0"/>
              <a:t>　</a:t>
            </a:r>
            <a:r>
              <a:rPr lang="zh-CN" altLang="en-US" dirty="0" smtClean="0"/>
              <a:t>　是</a:t>
            </a:r>
            <a:r>
              <a:rPr lang="zh-CN" altLang="zh-CN" dirty="0" smtClean="0"/>
              <a:t>微型计算机</a:t>
            </a:r>
            <a:r>
              <a:rPr lang="zh-CN" altLang="zh-CN" dirty="0"/>
              <a:t>必不可少的设备</a:t>
            </a:r>
            <a:r>
              <a:rPr lang="zh-CN" altLang="zh-CN" dirty="0" smtClean="0"/>
              <a:t>。</a:t>
            </a:r>
            <a:endParaRPr lang="en-US" altLang="zh-CN" dirty="0" smtClean="0"/>
          </a:p>
        </p:txBody>
      </p:sp>
      <p:grpSp>
        <p:nvGrpSpPr>
          <p:cNvPr id="40" name="组合 39"/>
          <p:cNvGrpSpPr/>
          <p:nvPr/>
        </p:nvGrpSpPr>
        <p:grpSpPr>
          <a:xfrm>
            <a:off x="829325" y="3543988"/>
            <a:ext cx="7415083" cy="2693324"/>
            <a:chOff x="829325" y="3543988"/>
            <a:chExt cx="7415083" cy="2693324"/>
          </a:xfrm>
        </p:grpSpPr>
        <p:grpSp>
          <p:nvGrpSpPr>
            <p:cNvPr id="37" name="组合 36"/>
            <p:cNvGrpSpPr/>
            <p:nvPr/>
          </p:nvGrpSpPr>
          <p:grpSpPr>
            <a:xfrm>
              <a:off x="1475656" y="3573016"/>
              <a:ext cx="6768752" cy="2664296"/>
              <a:chOff x="1475656" y="3573016"/>
              <a:chExt cx="6768752" cy="2664296"/>
            </a:xfrm>
          </p:grpSpPr>
          <p:sp>
            <p:nvSpPr>
              <p:cNvPr id="2" name="矩形 1"/>
              <p:cNvSpPr/>
              <p:nvPr/>
            </p:nvSpPr>
            <p:spPr>
              <a:xfrm>
                <a:off x="2051720" y="4352595"/>
                <a:ext cx="1329251" cy="18847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61047" y="4352595"/>
                <a:ext cx="1329251" cy="18847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28184" y="4352595"/>
                <a:ext cx="1329251" cy="18847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37680" y="5178018"/>
                <a:ext cx="1166567" cy="369332"/>
              </a:xfrm>
              <a:prstGeom prst="rect">
                <a:avLst/>
              </a:prstGeom>
              <a:noFill/>
            </p:spPr>
            <p:txBody>
              <a:bodyPr wrap="square" rtlCol="0">
                <a:spAutoFit/>
              </a:bodyPr>
              <a:lstStyle/>
              <a:p>
                <a:pPr algn="ctr"/>
                <a:r>
                  <a:rPr lang="en-US" altLang="zh-CN" dirty="0" smtClean="0"/>
                  <a:t>CPU</a:t>
                </a:r>
                <a:endParaRPr lang="zh-CN" altLang="en-US" dirty="0"/>
              </a:p>
            </p:txBody>
          </p:sp>
          <p:sp>
            <p:nvSpPr>
              <p:cNvPr id="7" name="TextBox 6"/>
              <p:cNvSpPr txBox="1"/>
              <p:nvPr/>
            </p:nvSpPr>
            <p:spPr>
              <a:xfrm>
                <a:off x="4038521" y="5180309"/>
                <a:ext cx="1584176" cy="369332"/>
              </a:xfrm>
              <a:prstGeom prst="rect">
                <a:avLst/>
              </a:prstGeom>
              <a:noFill/>
            </p:spPr>
            <p:txBody>
              <a:bodyPr wrap="square" rtlCol="0">
                <a:spAutoFit/>
              </a:bodyPr>
              <a:lstStyle/>
              <a:p>
                <a:pPr algn="ctr"/>
                <a:r>
                  <a:rPr lang="zh-CN" altLang="en-US" dirty="0" smtClean="0"/>
                  <a:t>内存储</a:t>
                </a:r>
                <a:r>
                  <a:rPr lang="zh-CN" altLang="en-US" dirty="0"/>
                  <a:t>器</a:t>
                </a:r>
              </a:p>
            </p:txBody>
          </p:sp>
          <p:sp>
            <p:nvSpPr>
              <p:cNvPr id="8" name="TextBox 7"/>
              <p:cNvSpPr txBox="1"/>
              <p:nvPr/>
            </p:nvSpPr>
            <p:spPr>
              <a:xfrm>
                <a:off x="6156177" y="5182600"/>
                <a:ext cx="1478338" cy="369332"/>
              </a:xfrm>
              <a:prstGeom prst="rect">
                <a:avLst/>
              </a:prstGeom>
              <a:noFill/>
            </p:spPr>
            <p:txBody>
              <a:bodyPr wrap="square" rtlCol="0">
                <a:spAutoFit/>
              </a:bodyPr>
              <a:lstStyle/>
              <a:p>
                <a:pPr algn="ctr"/>
                <a:r>
                  <a:rPr lang="zh-CN" altLang="en-US" dirty="0" smtClean="0"/>
                  <a:t>外存储器</a:t>
                </a:r>
                <a:endParaRPr lang="zh-CN" altLang="en-US" dirty="0"/>
              </a:p>
            </p:txBody>
          </p:sp>
          <p:grpSp>
            <p:nvGrpSpPr>
              <p:cNvPr id="36" name="组合 35"/>
              <p:cNvGrpSpPr/>
              <p:nvPr/>
            </p:nvGrpSpPr>
            <p:grpSpPr>
              <a:xfrm>
                <a:off x="1475656" y="3573016"/>
                <a:ext cx="6768752" cy="779579"/>
                <a:chOff x="1475656" y="3573016"/>
                <a:chExt cx="6768752" cy="779579"/>
              </a:xfrm>
            </p:grpSpPr>
            <p:cxnSp>
              <p:nvCxnSpPr>
                <p:cNvPr id="4" name="直接连接符 3"/>
                <p:cNvCxnSpPr/>
                <p:nvPr/>
              </p:nvCxnSpPr>
              <p:spPr>
                <a:xfrm>
                  <a:off x="1475656" y="3573016"/>
                  <a:ext cx="676875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75656" y="3717032"/>
                  <a:ext cx="676875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75656" y="3861048"/>
                  <a:ext cx="6768752"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660232" y="3585525"/>
                  <a:ext cx="245052" cy="765065"/>
                  <a:chOff x="6660232" y="3587530"/>
                  <a:chExt cx="245052" cy="765065"/>
                </a:xfrm>
              </p:grpSpPr>
              <p:cxnSp>
                <p:nvCxnSpPr>
                  <p:cNvPr id="18" name="直接连接符 17"/>
                  <p:cNvCxnSpPr/>
                  <p:nvPr/>
                </p:nvCxnSpPr>
                <p:spPr>
                  <a:xfrm>
                    <a:off x="6660232" y="3861048"/>
                    <a:ext cx="0" cy="4915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775782" y="3725416"/>
                    <a:ext cx="0" cy="6271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5283" y="3587530"/>
                    <a:ext cx="1" cy="76506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4686988" y="3587530"/>
                  <a:ext cx="245052" cy="765065"/>
                  <a:chOff x="6660232" y="3587530"/>
                  <a:chExt cx="245052" cy="765065"/>
                </a:xfrm>
              </p:grpSpPr>
              <p:cxnSp>
                <p:nvCxnSpPr>
                  <p:cNvPr id="29" name="直接连接符 28"/>
                  <p:cNvCxnSpPr/>
                  <p:nvPr/>
                </p:nvCxnSpPr>
                <p:spPr>
                  <a:xfrm>
                    <a:off x="6660232" y="3861048"/>
                    <a:ext cx="0" cy="4915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75782" y="3725416"/>
                    <a:ext cx="0" cy="6271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905283" y="3587530"/>
                    <a:ext cx="1" cy="765065"/>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2555776" y="3587530"/>
                  <a:ext cx="245052" cy="765065"/>
                  <a:chOff x="6660232" y="3587530"/>
                  <a:chExt cx="245052" cy="765065"/>
                </a:xfrm>
              </p:grpSpPr>
              <p:cxnSp>
                <p:nvCxnSpPr>
                  <p:cNvPr id="33" name="直接连接符 32"/>
                  <p:cNvCxnSpPr/>
                  <p:nvPr/>
                </p:nvCxnSpPr>
                <p:spPr>
                  <a:xfrm>
                    <a:off x="6660232" y="3861048"/>
                    <a:ext cx="0" cy="4915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775782" y="3725416"/>
                    <a:ext cx="0" cy="6271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05283" y="3587530"/>
                    <a:ext cx="1" cy="765065"/>
                  </a:xfrm>
                  <a:prstGeom prst="line">
                    <a:avLst/>
                  </a:prstGeom>
                  <a:ln w="19050"/>
                </p:spPr>
                <p:style>
                  <a:lnRef idx="1">
                    <a:schemeClr val="accent1"/>
                  </a:lnRef>
                  <a:fillRef idx="0">
                    <a:schemeClr val="accent1"/>
                  </a:fillRef>
                  <a:effectRef idx="0">
                    <a:schemeClr val="accent1"/>
                  </a:effectRef>
                  <a:fontRef idx="minor">
                    <a:schemeClr val="tx1"/>
                  </a:fontRef>
                </p:style>
              </p:cxnSp>
            </p:grpSp>
          </p:grpSp>
        </p:grpSp>
        <p:sp>
          <p:nvSpPr>
            <p:cNvPr id="39" name="TextBox 38"/>
            <p:cNvSpPr txBox="1"/>
            <p:nvPr/>
          </p:nvSpPr>
          <p:spPr>
            <a:xfrm>
              <a:off x="829325" y="3543988"/>
              <a:ext cx="1006371" cy="369332"/>
            </a:xfrm>
            <a:prstGeom prst="rect">
              <a:avLst/>
            </a:prstGeom>
            <a:noFill/>
          </p:spPr>
          <p:txBody>
            <a:bodyPr wrap="square" rtlCol="0">
              <a:spAutoFit/>
            </a:bodyPr>
            <a:lstStyle/>
            <a:p>
              <a:r>
                <a:rPr lang="zh-CN" altLang="en-US" dirty="0" smtClean="0"/>
                <a:t>总线</a:t>
              </a:r>
              <a:endParaRPr lang="zh-CN" altLang="en-US" dirty="0"/>
            </a:p>
          </p:txBody>
        </p:sp>
      </p:grpSp>
      <p:sp>
        <p:nvSpPr>
          <p:cNvPr id="38" name="手杖形箭头 37"/>
          <p:cNvSpPr/>
          <p:nvPr/>
        </p:nvSpPr>
        <p:spPr>
          <a:xfrm>
            <a:off x="4876800" y="3686628"/>
            <a:ext cx="2119086" cy="649447"/>
          </a:xfrm>
          <a:prstGeom prst="uturnArrow">
            <a:avLst>
              <a:gd name="adj1" fmla="val 15296"/>
              <a:gd name="adj2" fmla="val 25000"/>
              <a:gd name="adj3" fmla="val 25000"/>
              <a:gd name="adj4" fmla="val 43750"/>
              <a:gd name="adj5" fmla="val 98290"/>
            </a:avLst>
          </a:prstGeom>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手杖形箭头 40"/>
          <p:cNvSpPr/>
          <p:nvPr/>
        </p:nvSpPr>
        <p:spPr>
          <a:xfrm flipH="1">
            <a:off x="4774636" y="3671392"/>
            <a:ext cx="2119086" cy="649447"/>
          </a:xfrm>
          <a:prstGeom prst="uturnArrow">
            <a:avLst>
              <a:gd name="adj1" fmla="val 15296"/>
              <a:gd name="adj2" fmla="val 25000"/>
              <a:gd name="adj3" fmla="val 25000"/>
              <a:gd name="adj4" fmla="val 43750"/>
              <a:gd name="adj5" fmla="val 98290"/>
            </a:avLst>
          </a:prstGeom>
          <a:solidFill>
            <a:srgbClr val="00B0F0"/>
          </a:solidFill>
          <a:ln>
            <a:solidFill>
              <a:srgbClr val="0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手杖形箭头 41"/>
          <p:cNvSpPr/>
          <p:nvPr/>
        </p:nvSpPr>
        <p:spPr>
          <a:xfrm>
            <a:off x="2628912" y="3686628"/>
            <a:ext cx="2119086" cy="649447"/>
          </a:xfrm>
          <a:prstGeom prst="uturnArrow">
            <a:avLst>
              <a:gd name="adj1" fmla="val 6356"/>
              <a:gd name="adj2" fmla="val 17178"/>
              <a:gd name="adj3" fmla="val 31704"/>
              <a:gd name="adj4" fmla="val 43750"/>
              <a:gd name="adj5" fmla="val 9829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手杖形箭头 43"/>
          <p:cNvSpPr/>
          <p:nvPr/>
        </p:nvSpPr>
        <p:spPr>
          <a:xfrm flipH="1">
            <a:off x="2555214" y="3674052"/>
            <a:ext cx="2119086" cy="649447"/>
          </a:xfrm>
          <a:prstGeom prst="uturnArrow">
            <a:avLst>
              <a:gd name="adj1" fmla="val 6356"/>
              <a:gd name="adj2" fmla="val 17178"/>
              <a:gd name="adj3" fmla="val 31704"/>
              <a:gd name="adj4" fmla="val 43750"/>
              <a:gd name="adj5" fmla="val 98290"/>
            </a:avLst>
          </a:prstGeom>
          <a:solidFill>
            <a:srgbClr val="D816C1"/>
          </a:solidFill>
          <a:ln>
            <a:solidFill>
              <a:srgbClr val="D816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14322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1500"/>
                                        <p:tgtEl>
                                          <p:spTgt spid="38"/>
                                        </p:tgtEl>
                                      </p:cBhvr>
                                    </p:animEffect>
                                  </p:childTnLst>
                                </p:cTn>
                              </p:par>
                            </p:childTnLst>
                          </p:cTn>
                        </p:par>
                        <p:par>
                          <p:cTn id="15" fill="hold">
                            <p:stCondLst>
                              <p:cond delay="1500"/>
                            </p:stCondLst>
                            <p:childTnLst>
                              <p:par>
                                <p:cTn id="16" presetID="22" presetClass="entr" presetSubtype="2" fill="hold" grpId="0" nodeType="afterEffect">
                                  <p:stCondLst>
                                    <p:cond delay="500"/>
                                  </p:stCondLst>
                                  <p:childTnLst>
                                    <p:set>
                                      <p:cBhvr>
                                        <p:cTn id="17" dur="1" fill="hold">
                                          <p:stCondLst>
                                            <p:cond delay="0"/>
                                          </p:stCondLst>
                                        </p:cTn>
                                        <p:tgtEl>
                                          <p:spTgt spid="41"/>
                                        </p:tgtEl>
                                        <p:attrNameLst>
                                          <p:attrName>style.visibility</p:attrName>
                                        </p:attrNameLst>
                                      </p:cBhvr>
                                      <p:to>
                                        <p:strVal val="visible"/>
                                      </p:to>
                                    </p:set>
                                    <p:animEffect transition="in" filter="wipe(right)">
                                      <p:cBhvr>
                                        <p:cTn id="18" dur="1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1500"/>
                                        <p:tgtEl>
                                          <p:spTgt spid="42"/>
                                        </p:tgtEl>
                                      </p:cBhvr>
                                    </p:animEffect>
                                  </p:childTnLst>
                                </p:cTn>
                              </p:par>
                            </p:childTnLst>
                          </p:cTn>
                        </p:par>
                        <p:par>
                          <p:cTn id="24" fill="hold">
                            <p:stCondLst>
                              <p:cond delay="1500"/>
                            </p:stCondLst>
                            <p:childTnLst>
                              <p:par>
                                <p:cTn id="25" presetID="22" presetClass="entr" presetSubtype="2" fill="hold" grpId="0" nodeType="afterEffect">
                                  <p:stCondLst>
                                    <p:cond delay="50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1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42" grpId="0" animBg="1"/>
      <p:bldP spid="4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827584" y="979714"/>
            <a:ext cx="2458616" cy="359052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50000"/>
              </a:lnSpc>
              <a:buFontTx/>
              <a:buNone/>
            </a:pPr>
            <a:r>
              <a:rPr lang="en-US" altLang="zh-CN" dirty="0" smtClean="0"/>
              <a:t>1</a:t>
            </a:r>
            <a:r>
              <a:rPr lang="zh-CN" altLang="en-US" dirty="0" smtClean="0"/>
              <a:t>．硬盘</a:t>
            </a:r>
          </a:p>
          <a:p>
            <a:pPr>
              <a:lnSpc>
                <a:spcPct val="150000"/>
              </a:lnSpc>
              <a:buFontTx/>
              <a:buNone/>
            </a:pPr>
            <a:r>
              <a:rPr lang="en-US" altLang="zh-CN" dirty="0" smtClean="0"/>
              <a:t>2</a:t>
            </a:r>
            <a:r>
              <a:rPr lang="zh-CN" altLang="en-US" dirty="0" smtClean="0"/>
              <a:t>．光盘</a:t>
            </a:r>
          </a:p>
          <a:p>
            <a:pPr>
              <a:lnSpc>
                <a:spcPct val="150000"/>
              </a:lnSpc>
              <a:buFontTx/>
              <a:buNone/>
            </a:pPr>
            <a:r>
              <a:rPr lang="en-US" altLang="zh-CN" dirty="0" smtClean="0"/>
              <a:t>3</a:t>
            </a:r>
            <a:r>
              <a:rPr lang="zh-CN" altLang="en-US" dirty="0" smtClean="0"/>
              <a:t>．</a:t>
            </a:r>
            <a:r>
              <a:rPr lang="en-US" altLang="zh-CN" dirty="0" smtClean="0"/>
              <a:t>U</a:t>
            </a:r>
            <a:r>
              <a:rPr lang="zh-CN" altLang="en-US" dirty="0" smtClean="0"/>
              <a:t>盘</a:t>
            </a:r>
          </a:p>
          <a:p>
            <a:pPr>
              <a:lnSpc>
                <a:spcPct val="150000"/>
              </a:lnSpc>
              <a:buFontTx/>
              <a:buNone/>
            </a:pPr>
            <a:r>
              <a:rPr lang="en-US" altLang="zh-CN" dirty="0" smtClean="0"/>
              <a:t>4</a:t>
            </a:r>
            <a:r>
              <a:rPr lang="zh-CN" altLang="en-US" dirty="0" smtClean="0"/>
              <a:t>．移动硬盘</a:t>
            </a:r>
          </a:p>
          <a:p>
            <a:pPr>
              <a:lnSpc>
                <a:spcPct val="150000"/>
              </a:lnSpc>
              <a:buFontTx/>
              <a:buNone/>
            </a:pPr>
            <a:r>
              <a:rPr lang="en-US" altLang="zh-CN" dirty="0" smtClean="0"/>
              <a:t>5</a:t>
            </a:r>
            <a:r>
              <a:rPr lang="zh-CN" altLang="en-US" dirty="0" smtClean="0"/>
              <a:t>．存储卡</a:t>
            </a:r>
          </a:p>
          <a:p>
            <a:pPr>
              <a:lnSpc>
                <a:spcPct val="150000"/>
              </a:lnSpc>
              <a:buFontTx/>
              <a:buNone/>
            </a:pPr>
            <a:endParaRPr lang="zh-CN" altLang="en-US" dirty="0"/>
          </a:p>
        </p:txBody>
      </p:sp>
      <p:sp>
        <p:nvSpPr>
          <p:cNvPr id="10" name="Rectangle 3"/>
          <p:cNvSpPr txBox="1">
            <a:spLocks noChangeArrowheads="1"/>
          </p:cNvSpPr>
          <p:nvPr/>
        </p:nvSpPr>
        <p:spPr>
          <a:xfrm>
            <a:off x="2719266" y="1092133"/>
            <a:ext cx="6245222" cy="1953046"/>
          </a:xfrm>
          <a:prstGeom prst="rect">
            <a:avLst/>
          </a:prstGeom>
          <a:noFill/>
          <a:ln>
            <a:solidFill>
              <a:srgbClr val="D816C1"/>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dirty="0"/>
              <a:t>　　硬盘：计算机的主要存储设备，</a:t>
            </a:r>
            <a:r>
              <a:rPr lang="zh-CN" altLang="zh-CN" dirty="0"/>
              <a:t>由多张表面涂有磁性介质的圆形铝合金盘片叠加组成，每张盘片有两面，每面分成若干个磁道</a:t>
            </a:r>
            <a:r>
              <a:rPr lang="zh-CN" altLang="en-US" dirty="0"/>
              <a:t>，</a:t>
            </a:r>
            <a:r>
              <a:rPr lang="zh-CN" altLang="zh-CN" dirty="0"/>
              <a:t>每磁道分成若干个</a:t>
            </a:r>
            <a:r>
              <a:rPr lang="zh-CN" altLang="zh-CN" dirty="0" smtClean="0"/>
              <a:t>扇区</a:t>
            </a:r>
            <a:r>
              <a:rPr lang="en-US" altLang="zh-CN" dirty="0" smtClean="0"/>
              <a:t>,</a:t>
            </a:r>
            <a:r>
              <a:rPr lang="zh-CN" altLang="zh-CN" dirty="0" smtClean="0"/>
              <a:t>磁盘</a:t>
            </a:r>
            <a:r>
              <a:rPr lang="zh-CN" altLang="zh-CN" dirty="0"/>
              <a:t>数据的读写</a:t>
            </a:r>
            <a:r>
              <a:rPr lang="zh-CN" altLang="en-US" dirty="0"/>
              <a:t>以</a:t>
            </a:r>
            <a:r>
              <a:rPr lang="zh-CN" altLang="zh-CN" dirty="0"/>
              <a:t>扇区为</a:t>
            </a:r>
            <a:r>
              <a:rPr lang="zh-CN" altLang="zh-CN" dirty="0" smtClean="0"/>
              <a:t>单位</a:t>
            </a:r>
            <a:r>
              <a:rPr lang="zh-CN" altLang="en-US" dirty="0" smtClean="0"/>
              <a:t>，</a:t>
            </a:r>
            <a:r>
              <a:rPr lang="zh-CN" altLang="zh-CN" dirty="0" smtClean="0"/>
              <a:t>每</a:t>
            </a:r>
            <a:r>
              <a:rPr lang="zh-CN" altLang="zh-CN" dirty="0"/>
              <a:t>扇区通常存放</a:t>
            </a:r>
            <a:r>
              <a:rPr lang="en-US" altLang="zh-CN" dirty="0" smtClean="0"/>
              <a:t>512</a:t>
            </a:r>
            <a:r>
              <a:rPr lang="zh-CN" altLang="en-US" dirty="0" smtClean="0"/>
              <a:t>字节。</a:t>
            </a:r>
            <a:endParaRPr lang="zh-CN" altLang="zh-CN" dirty="0"/>
          </a:p>
          <a:p>
            <a:pPr>
              <a:lnSpc>
                <a:spcPct val="150000"/>
              </a:lnSpc>
            </a:pPr>
            <a:endParaRPr lang="zh-CN" altLang="en-US" dirty="0"/>
          </a:p>
        </p:txBody>
      </p:sp>
      <p:grpSp>
        <p:nvGrpSpPr>
          <p:cNvPr id="2" name="组合 1"/>
          <p:cNvGrpSpPr/>
          <p:nvPr/>
        </p:nvGrpSpPr>
        <p:grpSpPr>
          <a:xfrm>
            <a:off x="576064" y="3356992"/>
            <a:ext cx="8460432" cy="2992359"/>
            <a:chOff x="576064" y="3356992"/>
            <a:chExt cx="8460432" cy="2992359"/>
          </a:xfrm>
        </p:grpSpPr>
        <p:grpSp>
          <p:nvGrpSpPr>
            <p:cNvPr id="25" name="组合 24"/>
            <p:cNvGrpSpPr/>
            <p:nvPr/>
          </p:nvGrpSpPr>
          <p:grpSpPr>
            <a:xfrm>
              <a:off x="3846310" y="3526258"/>
              <a:ext cx="4326090" cy="2279006"/>
              <a:chOff x="5514405" y="4869160"/>
              <a:chExt cx="3927614" cy="2069086"/>
            </a:xfrm>
          </p:grpSpPr>
          <p:pic>
            <p:nvPicPr>
              <p:cNvPr id="10242" name="Picture 2" descr="C:\Users\Administrator\AppData\Roaming\Tencent\Users\44194298\QQ\WinTemp\RichOle\2_RE_RBNM]2M4(YX$R[LB]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283339" y="4869160"/>
                <a:ext cx="2098783" cy="159491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Text Box 3"/>
              <p:cNvSpPr txBox="1">
                <a:spLocks noChangeArrowheads="1"/>
              </p:cNvSpPr>
              <p:nvPr/>
            </p:nvSpPr>
            <p:spPr bwMode="auto">
              <a:xfrm>
                <a:off x="8454131" y="5092984"/>
                <a:ext cx="987888" cy="469532"/>
              </a:xfrm>
              <a:prstGeom prst="rect">
                <a:avLst/>
              </a:prstGeom>
              <a:noFill/>
              <a:ln w="9525">
                <a:solidFill>
                  <a:srgbClr val="000000"/>
                </a:solid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72000" rIns="0" bIns="0" numCol="1" anchor="ctr" anchorCtr="0" compatLnSpc="1">
                <a:prstTxWarp prst="textNoShape">
                  <a:avLst/>
                </a:prstTxWarp>
              </a:bodyPr>
              <a:lstStyle/>
              <a:p>
                <a:pPr marL="0" marR="0" lvl="0" indent="0"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扇区</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 Box 4"/>
              <p:cNvSpPr txBox="1">
                <a:spLocks noChangeArrowheads="1"/>
              </p:cNvSpPr>
              <p:nvPr/>
            </p:nvSpPr>
            <p:spPr bwMode="auto">
              <a:xfrm>
                <a:off x="5514405" y="5145640"/>
                <a:ext cx="785787" cy="546378"/>
              </a:xfrm>
              <a:prstGeom prst="rect">
                <a:avLst/>
              </a:prstGeom>
              <a:noFill/>
              <a:ln w="9525">
                <a:solidFill>
                  <a:srgbClr val="000000"/>
                </a:solid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ctr" anchorCtr="0" compatLnSpc="1">
                <a:prstTxWarp prst="textNoShape">
                  <a:avLst/>
                </a:prstTxWarp>
              </a:bodyPr>
              <a:lstStyle>
                <a:defPPr>
                  <a:defRPr lang="zh-CN"/>
                </a:defPPr>
                <a:lvl1pPr marR="0" lvl="0" indent="0" fontAlgn="base">
                  <a:lnSpc>
                    <a:spcPct val="80000"/>
                  </a:lnSpc>
                  <a:spcBef>
                    <a:spcPct val="0"/>
                  </a:spcBef>
                  <a:spcAft>
                    <a:spcPct val="0"/>
                  </a:spcAft>
                  <a:buClrTx/>
                  <a:buSzTx/>
                  <a:buFontTx/>
                  <a:buNone/>
                  <a:tabLst/>
                  <a:defRPr kumimoji="0" b="0" i="0" u="none" strike="noStrike" cap="none" normalizeH="0" baseline="0">
                    <a:ln>
                      <a:noFill/>
                    </a:ln>
                    <a:effectLst/>
                    <a:latin typeface="Times New Roman" pitchFamily="18" charset="0"/>
                    <a:ea typeface="宋体" pitchFamily="2" charset="-122"/>
                    <a:cs typeface="宋体" pitchFamily="2" charset="-122"/>
                  </a:defRPr>
                </a:lvl1pPr>
              </a:lstStyle>
              <a:p>
                <a:pPr algn="r"/>
                <a:r>
                  <a:rPr lang="zh-CN" altLang="en-US" dirty="0"/>
                  <a:t>磁道</a:t>
                </a:r>
                <a:endParaRPr lang="zh-CN" dirty="0"/>
              </a:p>
            </p:txBody>
          </p:sp>
          <p:sp>
            <p:nvSpPr>
              <p:cNvPr id="23" name="TextBox 22"/>
              <p:cNvSpPr txBox="1"/>
              <p:nvPr/>
            </p:nvSpPr>
            <p:spPr>
              <a:xfrm>
                <a:off x="6059052" y="6568914"/>
                <a:ext cx="2545396" cy="369332"/>
              </a:xfrm>
              <a:prstGeom prst="rect">
                <a:avLst/>
              </a:prstGeom>
              <a:noFill/>
              <a:ln>
                <a:solidFill>
                  <a:schemeClr val="tx1"/>
                </a:solidFill>
              </a:ln>
            </p:spPr>
            <p:txBody>
              <a:bodyPr wrap="square" rtlCol="0">
                <a:spAutoFit/>
              </a:bodyPr>
              <a:lstStyle/>
              <a:p>
                <a:pPr algn="ctr"/>
                <a:r>
                  <a:rPr lang="zh-CN" altLang="zh-CN" dirty="0"/>
                  <a:t>硬盘物理存储结构</a:t>
                </a:r>
                <a:endParaRPr lang="zh-CN" altLang="en-US" dirty="0"/>
              </a:p>
            </p:txBody>
          </p:sp>
        </p:grpSp>
        <p:grpSp>
          <p:nvGrpSpPr>
            <p:cNvPr id="10243" name="组合 10242"/>
            <p:cNvGrpSpPr/>
            <p:nvPr/>
          </p:nvGrpSpPr>
          <p:grpSpPr>
            <a:xfrm>
              <a:off x="576064" y="3356992"/>
              <a:ext cx="8460432" cy="2992359"/>
              <a:chOff x="683568" y="3516735"/>
              <a:chExt cx="8460432" cy="2992359"/>
            </a:xfrm>
          </p:grpSpPr>
          <p:sp>
            <p:nvSpPr>
              <p:cNvPr id="63" name="圆角矩形 62"/>
              <p:cNvSpPr/>
              <p:nvPr/>
            </p:nvSpPr>
            <p:spPr>
              <a:xfrm>
                <a:off x="683568" y="3516735"/>
                <a:ext cx="8460432" cy="299235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1261326" y="4005064"/>
                <a:ext cx="7666842" cy="2214131"/>
                <a:chOff x="1261326" y="4005064"/>
                <a:chExt cx="7666842" cy="2214131"/>
              </a:xfrm>
            </p:grpSpPr>
            <p:pic>
              <p:nvPicPr>
                <p:cNvPr id="48" name="Picture 17" descr="硬盘-sata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flipH="1">
                  <a:off x="3095328" y="4105561"/>
                  <a:ext cx="2066456" cy="18696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nvGrpSpPr>
                <p:cNvPr id="47" name="Group 5"/>
                <p:cNvGrpSpPr>
                  <a:grpSpLocks/>
                </p:cNvGrpSpPr>
                <p:nvPr/>
              </p:nvGrpSpPr>
              <p:grpSpPr bwMode="auto">
                <a:xfrm>
                  <a:off x="4967697" y="4005064"/>
                  <a:ext cx="3960471" cy="2214131"/>
                  <a:chOff x="6197" y="213"/>
                  <a:chExt cx="4076" cy="2355"/>
                </a:xfrm>
              </p:grpSpPr>
              <p:pic>
                <p:nvPicPr>
                  <p:cNvPr id="50" name="Picture 6" descr="硬盘"/>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923" y="213"/>
                    <a:ext cx="2427" cy="23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51" name="Line 7"/>
                  <p:cNvSpPr>
                    <a:spLocks noChangeShapeType="1"/>
                  </p:cNvSpPr>
                  <p:nvPr/>
                </p:nvSpPr>
                <p:spPr bwMode="auto">
                  <a:xfrm>
                    <a:off x="8355" y="1044"/>
                    <a:ext cx="812" cy="8"/>
                  </a:xfrm>
                  <a:prstGeom prst="line">
                    <a:avLst/>
                  </a:prstGeom>
                  <a:noFill/>
                  <a:ln w="9525">
                    <a:solidFill>
                      <a:schemeClr val="tx1"/>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endParaRPr lang="zh-CN" altLang="en-US"/>
                  </a:p>
                </p:txBody>
              </p:sp>
              <p:sp>
                <p:nvSpPr>
                  <p:cNvPr id="52" name="Line 8"/>
                  <p:cNvSpPr>
                    <a:spLocks noChangeShapeType="1"/>
                  </p:cNvSpPr>
                  <p:nvPr/>
                </p:nvSpPr>
                <p:spPr bwMode="auto">
                  <a:xfrm flipV="1">
                    <a:off x="7111" y="1086"/>
                    <a:ext cx="687" cy="367"/>
                  </a:xfrm>
                  <a:prstGeom prst="line">
                    <a:avLst/>
                  </a:prstGeom>
                  <a:noFill/>
                  <a:ln w="9525">
                    <a:solidFill>
                      <a:schemeClr val="tx1"/>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endParaRPr lang="zh-CN" altLang="en-US"/>
                  </a:p>
                </p:txBody>
              </p:sp>
              <p:sp>
                <p:nvSpPr>
                  <p:cNvPr id="53" name="Line 9"/>
                  <p:cNvSpPr>
                    <a:spLocks noChangeShapeType="1"/>
                  </p:cNvSpPr>
                  <p:nvPr/>
                </p:nvSpPr>
                <p:spPr bwMode="auto">
                  <a:xfrm flipH="1">
                    <a:off x="7121" y="1411"/>
                    <a:ext cx="1137" cy="600"/>
                  </a:xfrm>
                  <a:prstGeom prst="line">
                    <a:avLst/>
                  </a:prstGeom>
                  <a:noFill/>
                  <a:ln w="9525">
                    <a:solidFill>
                      <a:schemeClr val="tx1"/>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endParaRPr lang="zh-CN" altLang="en-US"/>
                  </a:p>
                </p:txBody>
              </p:sp>
              <p:sp>
                <p:nvSpPr>
                  <p:cNvPr id="54" name="Line 10"/>
                  <p:cNvSpPr>
                    <a:spLocks noChangeShapeType="1"/>
                  </p:cNvSpPr>
                  <p:nvPr/>
                </p:nvSpPr>
                <p:spPr bwMode="auto">
                  <a:xfrm>
                    <a:off x="8283" y="1625"/>
                    <a:ext cx="880" cy="415"/>
                  </a:xfrm>
                  <a:prstGeom prst="line">
                    <a:avLst/>
                  </a:prstGeom>
                  <a:noFill/>
                  <a:ln w="9525">
                    <a:solidFill>
                      <a:schemeClr val="tx1"/>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endParaRPr lang="zh-CN" altLang="en-US"/>
                  </a:p>
                </p:txBody>
              </p:sp>
              <p:sp>
                <p:nvSpPr>
                  <p:cNvPr id="55" name="Line 11"/>
                  <p:cNvSpPr>
                    <a:spLocks noChangeShapeType="1"/>
                  </p:cNvSpPr>
                  <p:nvPr/>
                </p:nvSpPr>
                <p:spPr bwMode="auto">
                  <a:xfrm flipV="1">
                    <a:off x="8128" y="692"/>
                    <a:ext cx="1039" cy="0"/>
                  </a:xfrm>
                  <a:prstGeom prst="line">
                    <a:avLst/>
                  </a:prstGeom>
                  <a:noFill/>
                  <a:ln w="9525">
                    <a:solidFill>
                      <a:schemeClr val="tx1"/>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endParaRPr lang="zh-CN" altLang="en-US"/>
                  </a:p>
                </p:txBody>
              </p:sp>
              <p:sp>
                <p:nvSpPr>
                  <p:cNvPr id="56" name="Text Box 12"/>
                  <p:cNvSpPr txBox="1">
                    <a:spLocks noChangeArrowheads="1"/>
                  </p:cNvSpPr>
                  <p:nvPr/>
                </p:nvSpPr>
                <p:spPr bwMode="auto">
                  <a:xfrm>
                    <a:off x="6197" y="1771"/>
                    <a:ext cx="1023" cy="532"/>
                  </a:xfrm>
                  <a:prstGeom prst="rect">
                    <a:avLst/>
                  </a:prstGeom>
                  <a:noFill/>
                  <a:ln w="9525">
                    <a:no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pPr algn="r"/>
                    <a:r>
                      <a:rPr lang="zh-CN" altLang="en-US" dirty="0">
                        <a:latin typeface="Times New Roman" pitchFamily="18" charset="0"/>
                      </a:rPr>
                      <a:t>移动</a:t>
                    </a:r>
                    <a:r>
                      <a:rPr lang="zh-CN" altLang="en-US" dirty="0" smtClean="0">
                        <a:latin typeface="Times New Roman" pitchFamily="18" charset="0"/>
                      </a:rPr>
                      <a:t>臂</a:t>
                    </a:r>
                    <a:endParaRPr lang="zh-CN" altLang="en-US" sz="3600" dirty="0"/>
                  </a:p>
                </p:txBody>
              </p:sp>
              <p:sp>
                <p:nvSpPr>
                  <p:cNvPr id="57" name="Text Box 13"/>
                  <p:cNvSpPr txBox="1">
                    <a:spLocks noChangeArrowheads="1"/>
                  </p:cNvSpPr>
                  <p:nvPr/>
                </p:nvSpPr>
                <p:spPr bwMode="auto">
                  <a:xfrm>
                    <a:off x="9120" y="453"/>
                    <a:ext cx="1153" cy="532"/>
                  </a:xfrm>
                  <a:prstGeom prst="rect">
                    <a:avLst/>
                  </a:prstGeom>
                  <a:noFill/>
                  <a:ln w="9525">
                    <a:no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pPr algn="just"/>
                    <a:r>
                      <a:rPr lang="zh-CN" altLang="en-US" dirty="0" smtClean="0">
                        <a:latin typeface="Times New Roman" pitchFamily="18" charset="0"/>
                      </a:rPr>
                      <a:t>盘</a:t>
                    </a:r>
                    <a:r>
                      <a:rPr lang="zh-CN" altLang="en-US" dirty="0">
                        <a:latin typeface="Times New Roman" pitchFamily="18" charset="0"/>
                      </a:rPr>
                      <a:t>片</a:t>
                    </a:r>
                    <a:endParaRPr lang="zh-CN" altLang="en-US" sz="3600" dirty="0"/>
                  </a:p>
                </p:txBody>
              </p:sp>
              <p:sp>
                <p:nvSpPr>
                  <p:cNvPr id="58" name="Text Box 14"/>
                  <p:cNvSpPr txBox="1">
                    <a:spLocks noChangeArrowheads="1"/>
                  </p:cNvSpPr>
                  <p:nvPr/>
                </p:nvSpPr>
                <p:spPr bwMode="auto">
                  <a:xfrm>
                    <a:off x="6345" y="1238"/>
                    <a:ext cx="796" cy="533"/>
                  </a:xfrm>
                  <a:prstGeom prst="rect">
                    <a:avLst/>
                  </a:prstGeom>
                  <a:noFill/>
                  <a:ln w="9525">
                    <a:no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pPr algn="r"/>
                    <a:r>
                      <a:rPr lang="zh-CN" altLang="en-US" dirty="0">
                        <a:latin typeface="Times New Roman" pitchFamily="18" charset="0"/>
                      </a:rPr>
                      <a:t>主轴</a:t>
                    </a:r>
                    <a:endParaRPr lang="zh-CN" altLang="en-US" sz="3600" dirty="0"/>
                  </a:p>
                </p:txBody>
              </p:sp>
              <p:sp>
                <p:nvSpPr>
                  <p:cNvPr id="59" name="Text Box 15"/>
                  <p:cNvSpPr txBox="1">
                    <a:spLocks noChangeArrowheads="1"/>
                  </p:cNvSpPr>
                  <p:nvPr/>
                </p:nvSpPr>
                <p:spPr bwMode="auto">
                  <a:xfrm>
                    <a:off x="9120" y="812"/>
                    <a:ext cx="1153" cy="533"/>
                  </a:xfrm>
                  <a:prstGeom prst="rect">
                    <a:avLst/>
                  </a:prstGeom>
                  <a:noFill/>
                  <a:ln w="9525">
                    <a:no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pPr algn="just"/>
                    <a:r>
                      <a:rPr lang="zh-CN" altLang="en-US" dirty="0">
                        <a:latin typeface="Times New Roman" pitchFamily="18" charset="0"/>
                      </a:rPr>
                      <a:t>读写磁头</a:t>
                    </a:r>
                    <a:endParaRPr lang="zh-CN" altLang="en-US" sz="3600" dirty="0"/>
                  </a:p>
                </p:txBody>
              </p:sp>
              <p:sp>
                <p:nvSpPr>
                  <p:cNvPr id="60" name="Text Box 16"/>
                  <p:cNvSpPr txBox="1">
                    <a:spLocks noChangeArrowheads="1"/>
                  </p:cNvSpPr>
                  <p:nvPr/>
                </p:nvSpPr>
                <p:spPr bwMode="auto">
                  <a:xfrm>
                    <a:off x="9140" y="1835"/>
                    <a:ext cx="910" cy="532"/>
                  </a:xfrm>
                  <a:prstGeom prst="rect">
                    <a:avLst/>
                  </a:prstGeom>
                  <a:noFill/>
                  <a:ln w="9525">
                    <a:noFill/>
                    <a:miter lim="800000"/>
                    <a:headEnd/>
                    <a:tailEnd type="none" w="sm" len="sm"/>
                  </a:ln>
                  <a:effectLst/>
                  <a:extLst>
                    <a:ext uri="{909E8E84-426E-40DD-AFC4-6F175D3DCCD1}">
                      <a14:hiddenFill xmlns:a14="http://schemas.microsoft.com/office/drawing/2010/main">
                        <a:solidFill>
                          <a:srgbClr val="5F5F5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64800"/>
                  <a:lstStyle/>
                  <a:p>
                    <a:pPr algn="just"/>
                    <a:r>
                      <a:rPr lang="zh-CN" altLang="en-US" dirty="0">
                        <a:latin typeface="Times New Roman" pitchFamily="18" charset="0"/>
                      </a:rPr>
                      <a:t>传动轴</a:t>
                    </a:r>
                    <a:endParaRPr lang="zh-CN" altLang="en-US" sz="3600" dirty="0"/>
                  </a:p>
                </p:txBody>
              </p:sp>
            </p:grpSp>
            <p:grpSp>
              <p:nvGrpSpPr>
                <p:cNvPr id="15" name="组合 14"/>
                <p:cNvGrpSpPr/>
                <p:nvPr/>
              </p:nvGrpSpPr>
              <p:grpSpPr>
                <a:xfrm>
                  <a:off x="1261326" y="4221088"/>
                  <a:ext cx="1591131" cy="1547372"/>
                  <a:chOff x="6876256" y="5048590"/>
                  <a:chExt cx="1591131" cy="1547372"/>
                </a:xfrm>
              </p:grpSpPr>
              <p:pic>
                <p:nvPicPr>
                  <p:cNvPr id="49" name="Picture 18" descr="固态硬盘-"/>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76256" y="5048590"/>
                    <a:ext cx="1530388" cy="11562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76256" y="6226630"/>
                    <a:ext cx="1591131" cy="369332"/>
                  </a:xfrm>
                  <a:prstGeom prst="rect">
                    <a:avLst/>
                  </a:prstGeom>
                  <a:noFill/>
                  <a:ln>
                    <a:noFill/>
                  </a:ln>
                </p:spPr>
                <p:txBody>
                  <a:bodyPr wrap="square" rtlCol="0">
                    <a:spAutoFit/>
                  </a:bodyPr>
                  <a:lstStyle/>
                  <a:p>
                    <a:pPr algn="ctr"/>
                    <a:r>
                      <a:rPr lang="zh-CN" altLang="en-US" smtClean="0"/>
                      <a:t>固态硬盘</a:t>
                    </a:r>
                    <a:endParaRPr lang="zh-CN" altLang="en-US"/>
                  </a:p>
                </p:txBody>
              </p:sp>
            </p:grpSp>
          </p:grpSp>
        </p:grpSp>
      </p:grpSp>
    </p:spTree>
    <p:extLst>
      <p:ext uri="{BB962C8B-B14F-4D97-AF65-F5344CB8AC3E}">
        <p14:creationId xmlns:p14="http://schemas.microsoft.com/office/powerpoint/2010/main" val="17250552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3">
                                            <p:txEl>
                                              <p:pRg st="0" end="0"/>
                                            </p:txEl>
                                          </p:spTgt>
                                        </p:tgtEl>
                                        <p:attrNameLst>
                                          <p:attrName>ppt_x</p:attrName>
                                          <p:attrName>ppt_y</p:attrName>
                                        </p:attrNameLst>
                                      </p:cBhvr>
                                    </p:animMotion>
                                    <p:animRot by="1500000">
                                      <p:cBhvr>
                                        <p:cTn id="7" dur="125" fill="hold">
                                          <p:stCondLst>
                                            <p:cond delay="0"/>
                                          </p:stCondLst>
                                        </p:cTn>
                                        <p:tgtEl>
                                          <p:spTgt spid="43">
                                            <p:txEl>
                                              <p:pRg st="0" end="0"/>
                                            </p:txEl>
                                          </p:spTgt>
                                        </p:tgtEl>
                                        <p:attrNameLst>
                                          <p:attrName>r</p:attrName>
                                        </p:attrNameLst>
                                      </p:cBhvr>
                                    </p:animRot>
                                    <p:animRot by="-1500000">
                                      <p:cBhvr>
                                        <p:cTn id="8" dur="125" fill="hold">
                                          <p:stCondLst>
                                            <p:cond delay="125"/>
                                          </p:stCondLst>
                                        </p:cTn>
                                        <p:tgtEl>
                                          <p:spTgt spid="43">
                                            <p:txEl>
                                              <p:pRg st="0" end="0"/>
                                            </p:txEl>
                                          </p:spTgt>
                                        </p:tgtEl>
                                        <p:attrNameLst>
                                          <p:attrName>r</p:attrName>
                                        </p:attrNameLst>
                                      </p:cBhvr>
                                    </p:animRot>
                                    <p:animRot by="-1500000">
                                      <p:cBhvr>
                                        <p:cTn id="9" dur="125" fill="hold">
                                          <p:stCondLst>
                                            <p:cond delay="250"/>
                                          </p:stCondLst>
                                        </p:cTn>
                                        <p:tgtEl>
                                          <p:spTgt spid="43">
                                            <p:txEl>
                                              <p:pRg st="0" end="0"/>
                                            </p:txEl>
                                          </p:spTgt>
                                        </p:tgtEl>
                                        <p:attrNameLst>
                                          <p:attrName>r</p:attrName>
                                        </p:attrNameLst>
                                      </p:cBhvr>
                                    </p:animRot>
                                    <p:animRot by="1500000">
                                      <p:cBhvr>
                                        <p:cTn id="10" dur="125" fill="hold">
                                          <p:stCondLst>
                                            <p:cond delay="375"/>
                                          </p:stCondLst>
                                        </p:cTn>
                                        <p:tgtEl>
                                          <p:spTgt spid="43">
                                            <p:txEl>
                                              <p:pRg st="0" end="0"/>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43">
                                            <p:txEl>
                                              <p:pRg st="0" end="0"/>
                                            </p:txEl>
                                          </p:spTgt>
                                        </p:tgtEl>
                                        <p:attrNameLst>
                                          <p:attrName>style.color</p:attrName>
                                        </p:attrNameLst>
                                      </p:cBhvr>
                                      <p:to>
                                        <a:srgbClr val="FF0000"/>
                                      </p:to>
                                    </p:animClr>
                                  </p:childTnLst>
                                </p:cTn>
                              </p:par>
                            </p:childTnLst>
                          </p:cTn>
                        </p:par>
                        <p:par>
                          <p:cTn id="13" fill="hold">
                            <p:stCondLst>
                              <p:cond delay="650"/>
                            </p:stCondLst>
                            <p:childTnLst>
                              <p:par>
                                <p:cTn id="14" presetID="1" presetClass="entr" presetSubtype="0" fill="hold" grpId="0" nodeType="afterEffect">
                                  <p:stCondLst>
                                    <p:cond delay="25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2961506" y="980728"/>
            <a:ext cx="6074990" cy="3495645"/>
          </a:xfrm>
          <a:prstGeom prst="rect">
            <a:avLst/>
          </a:prstGeom>
          <a:ln>
            <a:solidFill>
              <a:srgbClr val="D816C1"/>
            </a:solidFill>
          </a:ln>
        </p:spPr>
        <p:txBody>
          <a:bodyPr/>
          <a:lstStyle>
            <a:defPPr>
              <a:defRPr lang="zh-CN"/>
            </a:defPPr>
            <a:lvl1pPr marL="342900" indent="-342900">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marL="0" indent="0"/>
            <a:r>
              <a:rPr lang="zh-CN" altLang="en-US" sz="2000" dirty="0" smtClean="0"/>
              <a:t>　　</a:t>
            </a:r>
            <a:r>
              <a:rPr lang="zh-CN" altLang="zh-CN" sz="2000" dirty="0" smtClean="0"/>
              <a:t>光盘</a:t>
            </a:r>
            <a:r>
              <a:rPr lang="zh-CN" altLang="en-US" sz="2000" dirty="0" smtClean="0"/>
              <a:t>：</a:t>
            </a:r>
            <a:r>
              <a:rPr lang="zh-CN" altLang="zh-CN" sz="2000" dirty="0" smtClean="0"/>
              <a:t>在</a:t>
            </a:r>
            <a:r>
              <a:rPr lang="zh-CN" altLang="zh-CN" sz="2000" dirty="0"/>
              <a:t>有机塑料基底上加各种镀膜制作而成的圆形盘片，由光盘驱动器通过激光原理对</a:t>
            </a:r>
            <a:r>
              <a:rPr lang="zh-CN" altLang="zh-CN" sz="2000" dirty="0" smtClean="0"/>
              <a:t>其数据读写</a:t>
            </a:r>
            <a:r>
              <a:rPr lang="zh-CN" altLang="en-US" sz="2000" dirty="0" smtClean="0"/>
              <a:t>。</a:t>
            </a:r>
            <a:endParaRPr lang="en-US" altLang="zh-CN" sz="2000" dirty="0" smtClean="0"/>
          </a:p>
          <a:p>
            <a:pPr>
              <a:buFont typeface="Arial" pitchFamily="34" charset="0"/>
              <a:buChar char="•"/>
            </a:pPr>
            <a:r>
              <a:rPr lang="zh-CN" altLang="en-US" sz="2000" dirty="0" smtClean="0"/>
              <a:t>依据</a:t>
            </a:r>
            <a:r>
              <a:rPr lang="zh-CN" altLang="en-US" sz="2000" dirty="0"/>
              <a:t>读写能力，光盘分为：</a:t>
            </a:r>
          </a:p>
          <a:p>
            <a:pPr marL="0" indent="0">
              <a:spcBef>
                <a:spcPts val="0"/>
              </a:spcBef>
              <a:spcAft>
                <a:spcPts val="0"/>
              </a:spcAft>
            </a:pPr>
            <a:r>
              <a:rPr lang="zh-CN" altLang="en-US" sz="2000" dirty="0"/>
              <a:t>　</a:t>
            </a:r>
            <a:r>
              <a:rPr lang="zh-CN" altLang="en-US" sz="2000" dirty="0" smtClean="0"/>
              <a:t>　　</a:t>
            </a:r>
            <a:r>
              <a:rPr lang="en-US" altLang="zh-CN" sz="2000" dirty="0" smtClean="0"/>
              <a:t>·</a:t>
            </a:r>
            <a:r>
              <a:rPr lang="zh-CN" altLang="en-US" sz="2000" dirty="0" smtClean="0"/>
              <a:t> 只读</a:t>
            </a:r>
            <a:r>
              <a:rPr lang="zh-CN" altLang="en-US" sz="2000" dirty="0"/>
              <a:t>型光盘（</a:t>
            </a:r>
            <a:r>
              <a:rPr lang="en-US" altLang="zh-CN" sz="2000" dirty="0"/>
              <a:t>CD-ROM</a:t>
            </a:r>
            <a:r>
              <a:rPr lang="zh-CN" altLang="en-US" sz="2000" dirty="0"/>
              <a:t>、</a:t>
            </a:r>
            <a:r>
              <a:rPr lang="en-US" altLang="zh-CN" sz="2000" dirty="0"/>
              <a:t>DVD-ROM</a:t>
            </a:r>
            <a:r>
              <a:rPr lang="zh-CN" altLang="en-US" sz="2000" dirty="0"/>
              <a:t>）</a:t>
            </a:r>
          </a:p>
          <a:p>
            <a:pPr marL="0" indent="0">
              <a:spcBef>
                <a:spcPts val="0"/>
              </a:spcBef>
              <a:spcAft>
                <a:spcPts val="0"/>
              </a:spcAft>
            </a:pPr>
            <a:r>
              <a:rPr lang="zh-CN" altLang="en-US" sz="2000" dirty="0" smtClean="0"/>
              <a:t>　　</a:t>
            </a:r>
            <a:r>
              <a:rPr lang="zh-CN" altLang="en-US" sz="2000" dirty="0"/>
              <a:t>　</a:t>
            </a:r>
            <a:r>
              <a:rPr lang="en-US" altLang="zh-CN" sz="2000" dirty="0" smtClean="0"/>
              <a:t>· </a:t>
            </a:r>
            <a:r>
              <a:rPr lang="zh-CN" altLang="en-US" sz="2000" dirty="0" smtClean="0"/>
              <a:t>一</a:t>
            </a:r>
            <a:r>
              <a:rPr lang="zh-CN" altLang="en-US" sz="2000" dirty="0"/>
              <a:t>次写入型光盘（</a:t>
            </a:r>
            <a:r>
              <a:rPr lang="en-US" altLang="zh-CN" sz="2000" dirty="0"/>
              <a:t>CD-R</a:t>
            </a:r>
            <a:r>
              <a:rPr lang="zh-CN" altLang="en-US" sz="2000" dirty="0"/>
              <a:t>、</a:t>
            </a:r>
            <a:r>
              <a:rPr lang="en-US" altLang="zh-CN" sz="2000" dirty="0"/>
              <a:t>DVD-R</a:t>
            </a:r>
            <a:r>
              <a:rPr lang="zh-CN" altLang="en-US" sz="2000" dirty="0"/>
              <a:t>）</a:t>
            </a:r>
          </a:p>
          <a:p>
            <a:pPr marL="0" indent="0">
              <a:spcBef>
                <a:spcPts val="0"/>
              </a:spcBef>
              <a:spcAft>
                <a:spcPts val="0"/>
              </a:spcAft>
            </a:pPr>
            <a:r>
              <a:rPr lang="zh-CN" altLang="en-US" sz="2000" dirty="0" smtClean="0"/>
              <a:t>　　</a:t>
            </a:r>
            <a:r>
              <a:rPr lang="zh-CN" altLang="en-US" sz="2000" dirty="0"/>
              <a:t>　</a:t>
            </a:r>
            <a:r>
              <a:rPr lang="en-US" altLang="zh-CN" sz="2000" dirty="0" smtClean="0"/>
              <a:t>· </a:t>
            </a:r>
            <a:r>
              <a:rPr lang="zh-CN" altLang="en-US" sz="2000" dirty="0" smtClean="0"/>
              <a:t>可</a:t>
            </a:r>
            <a:r>
              <a:rPr lang="zh-CN" altLang="en-US" sz="2000" dirty="0"/>
              <a:t>擦除型光盘（</a:t>
            </a:r>
            <a:r>
              <a:rPr lang="en-US" altLang="zh-CN" sz="2000" dirty="0"/>
              <a:t>CD-RW</a:t>
            </a:r>
            <a:r>
              <a:rPr lang="zh-CN" altLang="en-US" sz="2000" dirty="0"/>
              <a:t>、</a:t>
            </a:r>
            <a:r>
              <a:rPr lang="en-US" altLang="zh-CN" sz="2000" dirty="0"/>
              <a:t>DVD-RW</a:t>
            </a:r>
            <a:r>
              <a:rPr lang="zh-CN" altLang="en-US" sz="2000" dirty="0"/>
              <a:t>）</a:t>
            </a:r>
          </a:p>
          <a:p>
            <a:pPr>
              <a:buFont typeface="Arial" pitchFamily="34" charset="0"/>
              <a:buChar char="•"/>
            </a:pPr>
            <a:r>
              <a:rPr lang="zh-CN" altLang="en-US" sz="2000" dirty="0" smtClean="0"/>
              <a:t>光盘驱动器（简称光驱）分为</a:t>
            </a:r>
            <a:r>
              <a:rPr lang="zh-CN" altLang="en-US" sz="2000" dirty="0"/>
              <a:t>：</a:t>
            </a:r>
          </a:p>
          <a:p>
            <a:pPr marL="0" indent="0">
              <a:spcBef>
                <a:spcPts val="0"/>
              </a:spcBef>
              <a:spcAft>
                <a:spcPts val="0"/>
              </a:spcAft>
            </a:pPr>
            <a:r>
              <a:rPr lang="zh-CN" altLang="en-US" sz="2000" dirty="0" smtClean="0"/>
              <a:t>　　</a:t>
            </a:r>
            <a:r>
              <a:rPr lang="zh-CN" altLang="en-US" sz="2000" dirty="0"/>
              <a:t>　</a:t>
            </a:r>
            <a:r>
              <a:rPr lang="en-US" altLang="zh-CN" sz="2000" dirty="0" smtClean="0"/>
              <a:t>· CD</a:t>
            </a:r>
            <a:r>
              <a:rPr lang="zh-CN" altLang="en-US" sz="2000" dirty="0"/>
              <a:t>光驱</a:t>
            </a:r>
          </a:p>
          <a:p>
            <a:pPr marL="0" indent="0">
              <a:spcBef>
                <a:spcPts val="0"/>
              </a:spcBef>
              <a:spcAft>
                <a:spcPts val="0"/>
              </a:spcAft>
            </a:pPr>
            <a:r>
              <a:rPr lang="zh-CN" altLang="en-US" sz="2000" dirty="0"/>
              <a:t>　</a:t>
            </a:r>
            <a:r>
              <a:rPr lang="zh-CN" altLang="en-US" sz="2000" dirty="0" smtClean="0"/>
              <a:t>　　</a:t>
            </a:r>
            <a:r>
              <a:rPr lang="en-US" altLang="zh-CN" sz="2000" dirty="0" smtClean="0"/>
              <a:t>· DVD</a:t>
            </a:r>
            <a:r>
              <a:rPr lang="zh-CN" altLang="en-US" sz="2000" dirty="0"/>
              <a:t>光驱</a:t>
            </a:r>
          </a:p>
          <a:p>
            <a:pPr marL="0" indent="0">
              <a:spcBef>
                <a:spcPts val="0"/>
              </a:spcBef>
              <a:spcAft>
                <a:spcPts val="0"/>
              </a:spcAft>
            </a:pPr>
            <a:r>
              <a:rPr lang="zh-CN" altLang="en-US" sz="2000" dirty="0"/>
              <a:t>　</a:t>
            </a:r>
            <a:r>
              <a:rPr lang="zh-CN" altLang="en-US" sz="2000" dirty="0" smtClean="0"/>
              <a:t>　　</a:t>
            </a:r>
            <a:r>
              <a:rPr lang="en-US" altLang="zh-CN" sz="2000" dirty="0" smtClean="0"/>
              <a:t>· DVD</a:t>
            </a:r>
            <a:r>
              <a:rPr lang="zh-CN" altLang="en-US" sz="2000" dirty="0"/>
              <a:t>刻录光驱</a:t>
            </a:r>
          </a:p>
        </p:txBody>
      </p:sp>
      <p:sp>
        <p:nvSpPr>
          <p:cNvPr id="43" name="Rectangle 3"/>
          <p:cNvSpPr txBox="1">
            <a:spLocks noChangeArrowheads="1"/>
          </p:cNvSpPr>
          <p:nvPr/>
        </p:nvSpPr>
        <p:spPr>
          <a:xfrm>
            <a:off x="827584" y="979714"/>
            <a:ext cx="2458616" cy="359052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50000"/>
              </a:lnSpc>
              <a:buFontTx/>
              <a:buNone/>
            </a:pPr>
            <a:r>
              <a:rPr lang="en-US" altLang="zh-CN" dirty="0" smtClean="0"/>
              <a:t>1</a:t>
            </a:r>
            <a:r>
              <a:rPr lang="zh-CN" altLang="en-US" dirty="0" smtClean="0"/>
              <a:t>．硬盘</a:t>
            </a:r>
          </a:p>
          <a:p>
            <a:pPr>
              <a:lnSpc>
                <a:spcPct val="150000"/>
              </a:lnSpc>
              <a:buFontTx/>
              <a:buNone/>
            </a:pPr>
            <a:r>
              <a:rPr lang="en-US" altLang="zh-CN" dirty="0" smtClean="0"/>
              <a:t>2</a:t>
            </a:r>
            <a:r>
              <a:rPr lang="zh-CN" altLang="en-US" dirty="0" smtClean="0"/>
              <a:t>．光盘</a:t>
            </a:r>
          </a:p>
          <a:p>
            <a:pPr>
              <a:lnSpc>
                <a:spcPct val="150000"/>
              </a:lnSpc>
              <a:buFontTx/>
              <a:buNone/>
            </a:pPr>
            <a:r>
              <a:rPr lang="en-US" altLang="zh-CN" dirty="0" smtClean="0"/>
              <a:t>3</a:t>
            </a:r>
            <a:r>
              <a:rPr lang="zh-CN" altLang="en-US" dirty="0" smtClean="0"/>
              <a:t>．</a:t>
            </a:r>
            <a:r>
              <a:rPr lang="en-US" altLang="zh-CN" dirty="0" smtClean="0"/>
              <a:t>U</a:t>
            </a:r>
            <a:r>
              <a:rPr lang="zh-CN" altLang="en-US" dirty="0" smtClean="0"/>
              <a:t>盘</a:t>
            </a:r>
          </a:p>
          <a:p>
            <a:pPr>
              <a:lnSpc>
                <a:spcPct val="150000"/>
              </a:lnSpc>
              <a:buFontTx/>
              <a:buNone/>
            </a:pPr>
            <a:r>
              <a:rPr lang="en-US" altLang="zh-CN" dirty="0" smtClean="0"/>
              <a:t>4</a:t>
            </a:r>
            <a:r>
              <a:rPr lang="zh-CN" altLang="en-US" dirty="0" smtClean="0"/>
              <a:t>．移动硬盘</a:t>
            </a:r>
          </a:p>
          <a:p>
            <a:pPr>
              <a:lnSpc>
                <a:spcPct val="150000"/>
              </a:lnSpc>
              <a:buFontTx/>
              <a:buNone/>
            </a:pPr>
            <a:r>
              <a:rPr lang="en-US" altLang="zh-CN" dirty="0" smtClean="0"/>
              <a:t>5</a:t>
            </a:r>
            <a:r>
              <a:rPr lang="zh-CN" altLang="en-US" dirty="0" smtClean="0"/>
              <a:t>．存储卡</a:t>
            </a:r>
          </a:p>
          <a:p>
            <a:pPr>
              <a:lnSpc>
                <a:spcPct val="150000"/>
              </a:lnSpc>
              <a:buFontTx/>
              <a:buNone/>
            </a:pPr>
            <a:endParaRPr lang="zh-CN" altLang="en-US" dirty="0"/>
          </a:p>
        </p:txBody>
      </p:sp>
      <p:grpSp>
        <p:nvGrpSpPr>
          <p:cNvPr id="2" name="组合 1"/>
          <p:cNvGrpSpPr/>
          <p:nvPr/>
        </p:nvGrpSpPr>
        <p:grpSpPr>
          <a:xfrm>
            <a:off x="2267744" y="4767296"/>
            <a:ext cx="6579046" cy="1614032"/>
            <a:chOff x="2267744" y="4695288"/>
            <a:chExt cx="6579046" cy="1614032"/>
          </a:xfrm>
        </p:grpSpPr>
        <p:pic>
          <p:nvPicPr>
            <p:cNvPr id="24" name="Picture 20" descr="光驱-------"/>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95936" y="4695288"/>
              <a:ext cx="2376264" cy="161403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 name="Picture 21" descr="光盘---"/>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267744" y="4937933"/>
              <a:ext cx="1352872" cy="108335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6" name="Picture 22" descr="华硕"/>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732240" y="4797152"/>
              <a:ext cx="2114550" cy="1377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5510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3">
                                            <p:txEl>
                                              <p:pRg st="1" end="1"/>
                                            </p:txEl>
                                          </p:spTgt>
                                        </p:tgtEl>
                                        <p:attrNameLst>
                                          <p:attrName>ppt_x</p:attrName>
                                          <p:attrName>ppt_y</p:attrName>
                                        </p:attrNameLst>
                                      </p:cBhvr>
                                    </p:animMotion>
                                    <p:animRot by="1500000">
                                      <p:cBhvr>
                                        <p:cTn id="7" dur="125" fill="hold">
                                          <p:stCondLst>
                                            <p:cond delay="0"/>
                                          </p:stCondLst>
                                        </p:cTn>
                                        <p:tgtEl>
                                          <p:spTgt spid="43">
                                            <p:txEl>
                                              <p:pRg st="1" end="1"/>
                                            </p:txEl>
                                          </p:spTgt>
                                        </p:tgtEl>
                                        <p:attrNameLst>
                                          <p:attrName>r</p:attrName>
                                        </p:attrNameLst>
                                      </p:cBhvr>
                                    </p:animRot>
                                    <p:animRot by="-1500000">
                                      <p:cBhvr>
                                        <p:cTn id="8" dur="125" fill="hold">
                                          <p:stCondLst>
                                            <p:cond delay="125"/>
                                          </p:stCondLst>
                                        </p:cTn>
                                        <p:tgtEl>
                                          <p:spTgt spid="43">
                                            <p:txEl>
                                              <p:pRg st="1" end="1"/>
                                            </p:txEl>
                                          </p:spTgt>
                                        </p:tgtEl>
                                        <p:attrNameLst>
                                          <p:attrName>r</p:attrName>
                                        </p:attrNameLst>
                                      </p:cBhvr>
                                    </p:animRot>
                                    <p:animRot by="-1500000">
                                      <p:cBhvr>
                                        <p:cTn id="9" dur="125" fill="hold">
                                          <p:stCondLst>
                                            <p:cond delay="250"/>
                                          </p:stCondLst>
                                        </p:cTn>
                                        <p:tgtEl>
                                          <p:spTgt spid="43">
                                            <p:txEl>
                                              <p:pRg st="1" end="1"/>
                                            </p:txEl>
                                          </p:spTgt>
                                        </p:tgtEl>
                                        <p:attrNameLst>
                                          <p:attrName>r</p:attrName>
                                        </p:attrNameLst>
                                      </p:cBhvr>
                                    </p:animRot>
                                    <p:animRot by="1500000">
                                      <p:cBhvr>
                                        <p:cTn id="10" dur="125" fill="hold">
                                          <p:stCondLst>
                                            <p:cond delay="375"/>
                                          </p:stCondLst>
                                        </p:cTn>
                                        <p:tgtEl>
                                          <p:spTgt spid="43">
                                            <p:txEl>
                                              <p:pRg st="1" end="1"/>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43">
                                            <p:txEl>
                                              <p:pRg st="1" end="1"/>
                                            </p:txEl>
                                          </p:spTgt>
                                        </p:tgtEl>
                                        <p:attrNameLst>
                                          <p:attrName>style.color</p:attrName>
                                        </p:attrNameLst>
                                      </p:cBhvr>
                                      <p:to>
                                        <a:srgbClr val="FF0000"/>
                                      </p:to>
                                    </p:animClr>
                                  </p:childTnLst>
                                </p:cTn>
                              </p:par>
                            </p:childTnLst>
                          </p:cTn>
                        </p:par>
                        <p:par>
                          <p:cTn id="13" fill="hold">
                            <p:stCondLst>
                              <p:cond delay="650"/>
                            </p:stCondLst>
                            <p:childTnLst>
                              <p:par>
                                <p:cTn id="14" presetID="1" presetClass="entr" presetSubtype="0" fill="hold" grpId="0" nodeType="afterEffect">
                                  <p:stCondLst>
                                    <p:cond delay="2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900"/>
                            </p:stCondLst>
                            <p:childTnLst>
                              <p:par>
                                <p:cTn id="17" presetID="1"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3574232" y="1074597"/>
            <a:ext cx="5390256" cy="2570427"/>
          </a:xfrm>
          <a:prstGeom prst="rect">
            <a:avLst/>
          </a:prstGeom>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en-US" altLang="zh-CN" sz="2000" dirty="0" smtClean="0"/>
              <a:t>　　U</a:t>
            </a:r>
            <a:r>
              <a:rPr lang="zh-CN" altLang="zh-CN" sz="2000" dirty="0" smtClean="0"/>
              <a:t>盘</a:t>
            </a:r>
            <a:r>
              <a:rPr lang="zh-CN" altLang="en-US" sz="2000" dirty="0" smtClean="0"/>
              <a:t>：</a:t>
            </a:r>
            <a:r>
              <a:rPr lang="zh-CN" altLang="zh-CN" sz="2000" dirty="0" smtClean="0"/>
              <a:t>又</a:t>
            </a:r>
            <a:r>
              <a:rPr lang="zh-CN" altLang="zh-CN" sz="2000" dirty="0"/>
              <a:t>称闪存盘、优盘</a:t>
            </a:r>
            <a:r>
              <a:rPr lang="zh-CN" altLang="zh-CN" sz="2000" dirty="0" smtClean="0"/>
              <a:t>，以</a:t>
            </a:r>
            <a:r>
              <a:rPr lang="zh-CN" altLang="zh-CN" sz="2000" dirty="0"/>
              <a:t>闪存为存储介质的外置式移动存储器</a:t>
            </a:r>
            <a:r>
              <a:rPr lang="zh-CN" altLang="zh-CN" sz="2000" dirty="0" smtClean="0"/>
              <a:t>。一般</a:t>
            </a:r>
            <a:r>
              <a:rPr lang="zh-CN" altLang="zh-CN" sz="2000" dirty="0"/>
              <a:t>以</a:t>
            </a:r>
            <a:r>
              <a:rPr lang="en-US" altLang="zh-CN" sz="2000" dirty="0"/>
              <a:t>USB</a:t>
            </a:r>
            <a:r>
              <a:rPr lang="zh-CN" altLang="zh-CN" sz="2000" dirty="0"/>
              <a:t>接口标准与主机连接，可以热插拔</a:t>
            </a:r>
            <a:r>
              <a:rPr lang="zh-CN" altLang="zh-CN" sz="2000" dirty="0" smtClean="0"/>
              <a:t>。</a:t>
            </a:r>
            <a:endParaRPr lang="en-US" altLang="zh-CN" sz="2000" dirty="0" smtClean="0"/>
          </a:p>
          <a:p>
            <a:r>
              <a:rPr lang="zh-CN" altLang="en-US" sz="2000" dirty="0"/>
              <a:t>　</a:t>
            </a:r>
            <a:r>
              <a:rPr lang="zh-CN" altLang="en-US" sz="2000" dirty="0" smtClean="0"/>
              <a:t>　</a:t>
            </a:r>
            <a:r>
              <a:rPr lang="zh-CN" altLang="zh-CN" sz="2000" dirty="0" smtClean="0"/>
              <a:t>具有</a:t>
            </a:r>
            <a:r>
              <a:rPr lang="zh-CN" altLang="zh-CN" sz="2000" dirty="0"/>
              <a:t>外形小巧、稳定性好、携带方便、价格廉等特点，是数据传递和备份的最佳媒介。</a:t>
            </a:r>
          </a:p>
        </p:txBody>
      </p:sp>
      <p:sp>
        <p:nvSpPr>
          <p:cNvPr id="43" name="Rectangle 3"/>
          <p:cNvSpPr txBox="1">
            <a:spLocks noChangeArrowheads="1"/>
          </p:cNvSpPr>
          <p:nvPr/>
        </p:nvSpPr>
        <p:spPr>
          <a:xfrm>
            <a:off x="827584" y="979714"/>
            <a:ext cx="2458616" cy="359052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50000"/>
              </a:lnSpc>
              <a:buFontTx/>
              <a:buNone/>
            </a:pPr>
            <a:r>
              <a:rPr lang="en-US" altLang="zh-CN" dirty="0" smtClean="0"/>
              <a:t>1</a:t>
            </a:r>
            <a:r>
              <a:rPr lang="zh-CN" altLang="en-US" dirty="0" smtClean="0"/>
              <a:t>．硬盘</a:t>
            </a:r>
          </a:p>
          <a:p>
            <a:pPr>
              <a:lnSpc>
                <a:spcPct val="150000"/>
              </a:lnSpc>
              <a:buFontTx/>
              <a:buNone/>
            </a:pPr>
            <a:r>
              <a:rPr lang="en-US" altLang="zh-CN" dirty="0" smtClean="0"/>
              <a:t>2</a:t>
            </a:r>
            <a:r>
              <a:rPr lang="zh-CN" altLang="en-US" dirty="0" smtClean="0"/>
              <a:t>．光盘</a:t>
            </a:r>
          </a:p>
          <a:p>
            <a:pPr>
              <a:lnSpc>
                <a:spcPct val="150000"/>
              </a:lnSpc>
              <a:buFontTx/>
              <a:buNone/>
            </a:pPr>
            <a:r>
              <a:rPr lang="en-US" altLang="zh-CN" dirty="0" smtClean="0"/>
              <a:t>3</a:t>
            </a:r>
            <a:r>
              <a:rPr lang="zh-CN" altLang="en-US" dirty="0" smtClean="0"/>
              <a:t>．</a:t>
            </a:r>
            <a:r>
              <a:rPr lang="en-US" altLang="zh-CN" dirty="0" smtClean="0"/>
              <a:t>U</a:t>
            </a:r>
            <a:r>
              <a:rPr lang="zh-CN" altLang="en-US" dirty="0" smtClean="0"/>
              <a:t>盘</a:t>
            </a:r>
          </a:p>
          <a:p>
            <a:pPr>
              <a:lnSpc>
                <a:spcPct val="150000"/>
              </a:lnSpc>
              <a:buFontTx/>
              <a:buNone/>
            </a:pPr>
            <a:r>
              <a:rPr lang="en-US" altLang="zh-CN" dirty="0" smtClean="0"/>
              <a:t>4</a:t>
            </a:r>
            <a:r>
              <a:rPr lang="zh-CN" altLang="en-US" dirty="0" smtClean="0"/>
              <a:t>．移动硬盘</a:t>
            </a:r>
          </a:p>
          <a:p>
            <a:pPr>
              <a:lnSpc>
                <a:spcPct val="150000"/>
              </a:lnSpc>
              <a:buFontTx/>
              <a:buNone/>
            </a:pPr>
            <a:r>
              <a:rPr lang="en-US" altLang="zh-CN" dirty="0" smtClean="0"/>
              <a:t>5</a:t>
            </a:r>
            <a:r>
              <a:rPr lang="zh-CN" altLang="en-US" dirty="0" smtClean="0"/>
              <a:t>．存储卡</a:t>
            </a:r>
          </a:p>
          <a:p>
            <a:pPr>
              <a:lnSpc>
                <a:spcPct val="150000"/>
              </a:lnSpc>
              <a:buFontTx/>
              <a:buNone/>
            </a:pPr>
            <a:endParaRPr lang="zh-CN" altLang="en-US" dirty="0"/>
          </a:p>
        </p:txBody>
      </p:sp>
      <p:grpSp>
        <p:nvGrpSpPr>
          <p:cNvPr id="13" name="Group 19"/>
          <p:cNvGrpSpPr>
            <a:grpSpLocks/>
          </p:cNvGrpSpPr>
          <p:nvPr/>
        </p:nvGrpSpPr>
        <p:grpSpPr bwMode="auto">
          <a:xfrm>
            <a:off x="3257871" y="4149080"/>
            <a:ext cx="5562601" cy="2133600"/>
            <a:chOff x="2491" y="247"/>
            <a:chExt cx="6926" cy="2157"/>
          </a:xfrm>
        </p:grpSpPr>
        <p:pic>
          <p:nvPicPr>
            <p:cNvPr id="14" name="Picture 20" descr="U盘-----------------------------"/>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43" y="247"/>
              <a:ext cx="1555" cy="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1" descr="U盘----------------------"/>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491" y="247"/>
              <a:ext cx="1749" cy="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2" descr="U盘-------------------------------"/>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075" y="353"/>
              <a:ext cx="2342" cy="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936596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3">
                                            <p:txEl>
                                              <p:pRg st="2" end="2"/>
                                            </p:txEl>
                                          </p:spTgt>
                                        </p:tgtEl>
                                        <p:attrNameLst>
                                          <p:attrName>ppt_x</p:attrName>
                                          <p:attrName>ppt_y</p:attrName>
                                        </p:attrNameLst>
                                      </p:cBhvr>
                                    </p:animMotion>
                                    <p:animRot by="1500000">
                                      <p:cBhvr>
                                        <p:cTn id="7" dur="125" fill="hold">
                                          <p:stCondLst>
                                            <p:cond delay="0"/>
                                          </p:stCondLst>
                                        </p:cTn>
                                        <p:tgtEl>
                                          <p:spTgt spid="43">
                                            <p:txEl>
                                              <p:pRg st="2" end="2"/>
                                            </p:txEl>
                                          </p:spTgt>
                                        </p:tgtEl>
                                        <p:attrNameLst>
                                          <p:attrName>r</p:attrName>
                                        </p:attrNameLst>
                                      </p:cBhvr>
                                    </p:animRot>
                                    <p:animRot by="-1500000">
                                      <p:cBhvr>
                                        <p:cTn id="8" dur="125" fill="hold">
                                          <p:stCondLst>
                                            <p:cond delay="125"/>
                                          </p:stCondLst>
                                        </p:cTn>
                                        <p:tgtEl>
                                          <p:spTgt spid="43">
                                            <p:txEl>
                                              <p:pRg st="2" end="2"/>
                                            </p:txEl>
                                          </p:spTgt>
                                        </p:tgtEl>
                                        <p:attrNameLst>
                                          <p:attrName>r</p:attrName>
                                        </p:attrNameLst>
                                      </p:cBhvr>
                                    </p:animRot>
                                    <p:animRot by="-1500000">
                                      <p:cBhvr>
                                        <p:cTn id="9" dur="125" fill="hold">
                                          <p:stCondLst>
                                            <p:cond delay="250"/>
                                          </p:stCondLst>
                                        </p:cTn>
                                        <p:tgtEl>
                                          <p:spTgt spid="43">
                                            <p:txEl>
                                              <p:pRg st="2" end="2"/>
                                            </p:txEl>
                                          </p:spTgt>
                                        </p:tgtEl>
                                        <p:attrNameLst>
                                          <p:attrName>r</p:attrName>
                                        </p:attrNameLst>
                                      </p:cBhvr>
                                    </p:animRot>
                                    <p:animRot by="1500000">
                                      <p:cBhvr>
                                        <p:cTn id="10" dur="125" fill="hold">
                                          <p:stCondLst>
                                            <p:cond delay="375"/>
                                          </p:stCondLst>
                                        </p:cTn>
                                        <p:tgtEl>
                                          <p:spTgt spid="43">
                                            <p:txEl>
                                              <p:pRg st="2" end="2"/>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43">
                                            <p:txEl>
                                              <p:pRg st="2" end="2"/>
                                            </p:txEl>
                                          </p:spTgt>
                                        </p:tgtEl>
                                        <p:attrNameLst>
                                          <p:attrName>style.color</p:attrName>
                                        </p:attrNameLst>
                                      </p:cBhvr>
                                      <p:to>
                                        <a:srgbClr val="FF0000"/>
                                      </p:to>
                                    </p:animClr>
                                  </p:childTnLst>
                                </p:cTn>
                              </p:par>
                            </p:childTnLst>
                          </p:cTn>
                        </p:par>
                        <p:par>
                          <p:cTn id="13" fill="hold">
                            <p:stCondLst>
                              <p:cond delay="65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650"/>
                            </p:stCondLst>
                            <p:childTnLst>
                              <p:par>
                                <p:cTn id="17" presetID="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3574232" y="1089651"/>
            <a:ext cx="5390256" cy="2915413"/>
          </a:xfrm>
          <a:prstGeom prst="rect">
            <a:avLst/>
          </a:prstGeom>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en-US" altLang="zh-CN" sz="2000" dirty="0" smtClean="0"/>
              <a:t>　　</a:t>
            </a:r>
            <a:r>
              <a:rPr lang="zh-CN" altLang="zh-CN" sz="2000" dirty="0" smtClean="0"/>
              <a:t>移动硬盘</a:t>
            </a:r>
            <a:r>
              <a:rPr lang="zh-CN" altLang="en-US" sz="2000" dirty="0" smtClean="0"/>
              <a:t>：</a:t>
            </a:r>
            <a:r>
              <a:rPr lang="zh-CN" altLang="zh-CN" sz="2000" dirty="0" smtClean="0"/>
              <a:t>也是外置式移动</a:t>
            </a:r>
            <a:r>
              <a:rPr lang="zh-CN" altLang="zh-CN" sz="2000" dirty="0"/>
              <a:t>存储器</a:t>
            </a:r>
            <a:r>
              <a:rPr lang="zh-CN" altLang="zh-CN" sz="2000" dirty="0" smtClean="0"/>
              <a:t>，</a:t>
            </a:r>
            <a:r>
              <a:rPr lang="zh-CN" altLang="zh-CN" sz="2000" dirty="0"/>
              <a:t>其内部结构与内置硬盘几乎</a:t>
            </a:r>
            <a:r>
              <a:rPr lang="zh-CN" altLang="zh-CN" sz="2000" dirty="0" smtClean="0"/>
              <a:t>相同</a:t>
            </a:r>
            <a:r>
              <a:rPr lang="zh-CN" altLang="en-US" sz="2000" dirty="0" smtClean="0"/>
              <a:t>。</a:t>
            </a:r>
            <a:endParaRPr lang="en-US" altLang="zh-CN" sz="2000" dirty="0" smtClean="0"/>
          </a:p>
          <a:p>
            <a:r>
              <a:rPr lang="zh-CN" altLang="en-US" sz="2000" dirty="0" smtClean="0"/>
              <a:t>　　</a:t>
            </a:r>
            <a:r>
              <a:rPr lang="zh-CN" altLang="zh-CN" sz="2000" dirty="0" smtClean="0"/>
              <a:t>具有</a:t>
            </a:r>
            <a:r>
              <a:rPr lang="zh-CN" altLang="zh-CN" sz="2000" dirty="0"/>
              <a:t>存储容量大、数据安全性好、传输速度快、使用方便等特点，只要通过专用线缆与主机连接，就可以像使用</a:t>
            </a:r>
            <a:r>
              <a:rPr lang="zh-CN" altLang="zh-CN" sz="2000" dirty="0" smtClean="0"/>
              <a:t>内置硬盘</a:t>
            </a:r>
            <a:r>
              <a:rPr lang="zh-CN" altLang="zh-CN" sz="2000" dirty="0"/>
              <a:t>一样</a:t>
            </a:r>
            <a:r>
              <a:rPr lang="zh-CN" altLang="zh-CN" sz="2000" dirty="0" smtClean="0"/>
              <a:t>进行</a:t>
            </a:r>
            <a:r>
              <a:rPr lang="zh-CN" altLang="en-US" sz="2000" dirty="0" smtClean="0"/>
              <a:t>读写</a:t>
            </a:r>
            <a:r>
              <a:rPr lang="zh-CN" altLang="zh-CN" sz="2000" dirty="0" smtClean="0"/>
              <a:t>操作</a:t>
            </a:r>
            <a:r>
              <a:rPr lang="zh-CN" altLang="zh-CN" sz="2000" dirty="0"/>
              <a:t>。</a:t>
            </a:r>
          </a:p>
        </p:txBody>
      </p:sp>
      <p:sp>
        <p:nvSpPr>
          <p:cNvPr id="43" name="Rectangle 3"/>
          <p:cNvSpPr txBox="1">
            <a:spLocks noChangeArrowheads="1"/>
          </p:cNvSpPr>
          <p:nvPr/>
        </p:nvSpPr>
        <p:spPr>
          <a:xfrm>
            <a:off x="827584" y="979714"/>
            <a:ext cx="2458616" cy="359052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50000"/>
              </a:lnSpc>
              <a:buFontTx/>
              <a:buNone/>
            </a:pPr>
            <a:r>
              <a:rPr lang="en-US" altLang="zh-CN" dirty="0" smtClean="0"/>
              <a:t>1</a:t>
            </a:r>
            <a:r>
              <a:rPr lang="zh-CN" altLang="en-US" dirty="0" smtClean="0"/>
              <a:t>．硬盘</a:t>
            </a:r>
          </a:p>
          <a:p>
            <a:pPr>
              <a:lnSpc>
                <a:spcPct val="150000"/>
              </a:lnSpc>
              <a:buFontTx/>
              <a:buNone/>
            </a:pPr>
            <a:r>
              <a:rPr lang="en-US" altLang="zh-CN" dirty="0" smtClean="0"/>
              <a:t>2</a:t>
            </a:r>
            <a:r>
              <a:rPr lang="zh-CN" altLang="en-US" dirty="0" smtClean="0"/>
              <a:t>．光盘</a:t>
            </a:r>
          </a:p>
          <a:p>
            <a:pPr>
              <a:lnSpc>
                <a:spcPct val="150000"/>
              </a:lnSpc>
              <a:buFontTx/>
              <a:buNone/>
            </a:pPr>
            <a:r>
              <a:rPr lang="en-US" altLang="zh-CN" dirty="0" smtClean="0"/>
              <a:t>3</a:t>
            </a:r>
            <a:r>
              <a:rPr lang="zh-CN" altLang="en-US" dirty="0" smtClean="0"/>
              <a:t>．</a:t>
            </a:r>
            <a:r>
              <a:rPr lang="en-US" altLang="zh-CN" dirty="0" smtClean="0"/>
              <a:t>U</a:t>
            </a:r>
            <a:r>
              <a:rPr lang="zh-CN" altLang="en-US" dirty="0" smtClean="0"/>
              <a:t>盘</a:t>
            </a:r>
          </a:p>
          <a:p>
            <a:pPr>
              <a:lnSpc>
                <a:spcPct val="150000"/>
              </a:lnSpc>
              <a:buFontTx/>
              <a:buNone/>
            </a:pPr>
            <a:r>
              <a:rPr lang="en-US" altLang="zh-CN" dirty="0" smtClean="0"/>
              <a:t>4</a:t>
            </a:r>
            <a:r>
              <a:rPr lang="zh-CN" altLang="en-US" dirty="0" smtClean="0"/>
              <a:t>．移动硬盘</a:t>
            </a:r>
          </a:p>
          <a:p>
            <a:pPr>
              <a:lnSpc>
                <a:spcPct val="150000"/>
              </a:lnSpc>
              <a:buFontTx/>
              <a:buNone/>
            </a:pPr>
            <a:r>
              <a:rPr lang="en-US" altLang="zh-CN" dirty="0" smtClean="0"/>
              <a:t>5</a:t>
            </a:r>
            <a:r>
              <a:rPr lang="zh-CN" altLang="en-US" dirty="0" smtClean="0"/>
              <a:t>．存储卡</a:t>
            </a:r>
          </a:p>
          <a:p>
            <a:pPr>
              <a:lnSpc>
                <a:spcPct val="150000"/>
              </a:lnSpc>
              <a:buFontTx/>
              <a:buNone/>
            </a:pPr>
            <a:endParaRPr lang="zh-CN" altLang="en-US" dirty="0"/>
          </a:p>
        </p:txBody>
      </p:sp>
      <p:grpSp>
        <p:nvGrpSpPr>
          <p:cNvPr id="23" name="Group 24"/>
          <p:cNvGrpSpPr>
            <a:grpSpLocks/>
          </p:cNvGrpSpPr>
          <p:nvPr/>
        </p:nvGrpSpPr>
        <p:grpSpPr bwMode="auto">
          <a:xfrm>
            <a:off x="899592" y="4078560"/>
            <a:ext cx="8153400" cy="2590800"/>
            <a:chOff x="336" y="2208"/>
            <a:chExt cx="5136" cy="1632"/>
          </a:xfrm>
        </p:grpSpPr>
        <p:sp>
          <p:nvSpPr>
            <p:cNvPr id="24" name="Rectangle 23"/>
            <p:cNvSpPr>
              <a:spLocks noChangeArrowheads="1"/>
            </p:cNvSpPr>
            <p:nvPr/>
          </p:nvSpPr>
          <p:spPr bwMode="auto">
            <a:xfrm>
              <a:off x="336" y="2208"/>
              <a:ext cx="5136" cy="1632"/>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5" name="Group 19"/>
            <p:cNvGrpSpPr>
              <a:grpSpLocks/>
            </p:cNvGrpSpPr>
            <p:nvPr/>
          </p:nvGrpSpPr>
          <p:grpSpPr bwMode="auto">
            <a:xfrm>
              <a:off x="432" y="2400"/>
              <a:ext cx="4944" cy="1271"/>
              <a:chOff x="1966" y="4828"/>
              <a:chExt cx="8023" cy="2064"/>
            </a:xfrm>
          </p:grpSpPr>
          <p:pic>
            <p:nvPicPr>
              <p:cNvPr id="26" name="Picture 20" descr="移动硬盘----=--------"/>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66" y="4828"/>
                <a:ext cx="2435" cy="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1" descr="移动硬盘----=--------------"/>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133" r="-1"/>
              <a:stretch/>
            </p:blipFill>
            <p:spPr bwMode="auto">
              <a:xfrm>
                <a:off x="4381" y="4996"/>
                <a:ext cx="2911" cy="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2" descr="移动硬盘--------------"/>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264" y="5040"/>
                <a:ext cx="2725" cy="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3771605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3">
                                            <p:txEl>
                                              <p:pRg st="3" end="3"/>
                                            </p:txEl>
                                          </p:spTgt>
                                        </p:tgtEl>
                                        <p:attrNameLst>
                                          <p:attrName>ppt_x</p:attrName>
                                          <p:attrName>ppt_y</p:attrName>
                                        </p:attrNameLst>
                                      </p:cBhvr>
                                    </p:animMotion>
                                    <p:animRot by="1500000">
                                      <p:cBhvr>
                                        <p:cTn id="7" dur="125" fill="hold">
                                          <p:stCondLst>
                                            <p:cond delay="0"/>
                                          </p:stCondLst>
                                        </p:cTn>
                                        <p:tgtEl>
                                          <p:spTgt spid="43">
                                            <p:txEl>
                                              <p:pRg st="3" end="3"/>
                                            </p:txEl>
                                          </p:spTgt>
                                        </p:tgtEl>
                                        <p:attrNameLst>
                                          <p:attrName>r</p:attrName>
                                        </p:attrNameLst>
                                      </p:cBhvr>
                                    </p:animRot>
                                    <p:animRot by="-1500000">
                                      <p:cBhvr>
                                        <p:cTn id="8" dur="125" fill="hold">
                                          <p:stCondLst>
                                            <p:cond delay="125"/>
                                          </p:stCondLst>
                                        </p:cTn>
                                        <p:tgtEl>
                                          <p:spTgt spid="43">
                                            <p:txEl>
                                              <p:pRg st="3" end="3"/>
                                            </p:txEl>
                                          </p:spTgt>
                                        </p:tgtEl>
                                        <p:attrNameLst>
                                          <p:attrName>r</p:attrName>
                                        </p:attrNameLst>
                                      </p:cBhvr>
                                    </p:animRot>
                                    <p:animRot by="-1500000">
                                      <p:cBhvr>
                                        <p:cTn id="9" dur="125" fill="hold">
                                          <p:stCondLst>
                                            <p:cond delay="250"/>
                                          </p:stCondLst>
                                        </p:cTn>
                                        <p:tgtEl>
                                          <p:spTgt spid="43">
                                            <p:txEl>
                                              <p:pRg st="3" end="3"/>
                                            </p:txEl>
                                          </p:spTgt>
                                        </p:tgtEl>
                                        <p:attrNameLst>
                                          <p:attrName>r</p:attrName>
                                        </p:attrNameLst>
                                      </p:cBhvr>
                                    </p:animRot>
                                    <p:animRot by="1500000">
                                      <p:cBhvr>
                                        <p:cTn id="10" dur="125" fill="hold">
                                          <p:stCondLst>
                                            <p:cond delay="375"/>
                                          </p:stCondLst>
                                        </p:cTn>
                                        <p:tgtEl>
                                          <p:spTgt spid="43">
                                            <p:txEl>
                                              <p:pRg st="3" end="3"/>
                                            </p:txEl>
                                          </p:spTgt>
                                        </p:tgtEl>
                                        <p:attrNameLst>
                                          <p:attrName>r</p:attrName>
                                        </p:attrNameLst>
                                      </p:cBhvr>
                                    </p:animRot>
                                  </p:childTnLst>
                                </p:cTn>
                              </p:par>
                              <p:par>
                                <p:cTn id="11" presetID="3" presetClass="emph" presetSubtype="2" fill="hold" grpId="0" nodeType="withEffect">
                                  <p:stCondLst>
                                    <p:cond delay="0"/>
                                  </p:stCondLst>
                                  <p:iterate type="lt">
                                    <p:tmPct val="0"/>
                                  </p:iterate>
                                  <p:childTnLst>
                                    <p:animClr clrSpc="rgb" dir="cw">
                                      <p:cBhvr override="childStyle">
                                        <p:cTn id="12" dur="10" fill="hold"/>
                                        <p:tgtEl>
                                          <p:spTgt spid="43">
                                            <p:txEl>
                                              <p:pRg st="3" end="3"/>
                                            </p:txEl>
                                          </p:spTgt>
                                        </p:tgtEl>
                                        <p:attrNameLst>
                                          <p:attrName>style.color</p:attrName>
                                        </p:attrNameLst>
                                      </p:cBhvr>
                                      <p:to>
                                        <a:srgbClr val="FF0000"/>
                                      </p:to>
                                    </p:animClr>
                                  </p:childTnLst>
                                </p:cTn>
                              </p:par>
                            </p:childTnLst>
                          </p:cTn>
                        </p:par>
                        <p:par>
                          <p:cTn id="13" fill="hold">
                            <p:stCondLst>
                              <p:cond delay="75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750"/>
                            </p:stCondLst>
                            <p:childTnLst>
                              <p:par>
                                <p:cTn id="17" presetID="1"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build="allAtOnce"/>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1.4.5  </a:t>
            </a:r>
            <a:r>
              <a:rPr lang="zh-CN" altLang="en-US" sz="3600" dirty="0" smtClean="0"/>
              <a:t>外存储器</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
          <p:cNvSpPr txBox="1">
            <a:spLocks noChangeArrowheads="1"/>
          </p:cNvSpPr>
          <p:nvPr/>
        </p:nvSpPr>
        <p:spPr>
          <a:xfrm>
            <a:off x="3182080" y="1089651"/>
            <a:ext cx="5782408" cy="3059429"/>
          </a:xfrm>
          <a:prstGeom prst="rect">
            <a:avLst/>
          </a:prstGeom>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4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en-US" altLang="zh-CN" sz="2000" dirty="0" smtClean="0"/>
              <a:t>　　</a:t>
            </a:r>
            <a:r>
              <a:rPr lang="zh-CN" altLang="zh-CN" sz="2000" dirty="0" smtClean="0"/>
              <a:t>存储卡</a:t>
            </a:r>
            <a:r>
              <a:rPr lang="en-US" altLang="zh-CN" sz="2000" dirty="0" smtClean="0"/>
              <a:t>：</a:t>
            </a:r>
            <a:r>
              <a:rPr lang="zh-CN" altLang="zh-CN" sz="2000" dirty="0" smtClean="0"/>
              <a:t>一</a:t>
            </a:r>
            <a:r>
              <a:rPr lang="zh-CN" altLang="zh-CN" sz="2000" dirty="0"/>
              <a:t>种独立的存储介质，以卡片的形态，嵌于手机、便携式电脑</a:t>
            </a:r>
            <a:r>
              <a:rPr lang="zh-CN" altLang="zh-CN" sz="2000" dirty="0" smtClean="0"/>
              <a:t>、数码相机</a:t>
            </a:r>
            <a:r>
              <a:rPr lang="zh-CN" altLang="en-US" sz="2000" dirty="0" smtClean="0"/>
              <a:t>、数据摄像机</a:t>
            </a:r>
            <a:r>
              <a:rPr lang="zh-CN" altLang="zh-CN" sz="2000" dirty="0" smtClean="0"/>
              <a:t>等</a:t>
            </a:r>
            <a:r>
              <a:rPr lang="zh-CN" altLang="zh-CN" sz="2000" dirty="0"/>
              <a:t>数码产品</a:t>
            </a:r>
            <a:r>
              <a:rPr lang="zh-CN" altLang="zh-CN" sz="2000" dirty="0" smtClean="0"/>
              <a:t>中。</a:t>
            </a:r>
            <a:endParaRPr lang="en-US" altLang="zh-CN" sz="2000" dirty="0" smtClean="0"/>
          </a:p>
          <a:p>
            <a:r>
              <a:rPr lang="zh-CN" altLang="en-US" sz="2000" dirty="0" smtClean="0"/>
              <a:t>　　具</a:t>
            </a:r>
            <a:r>
              <a:rPr lang="zh-CN" altLang="zh-CN" sz="2000" dirty="0" smtClean="0"/>
              <a:t>有</a:t>
            </a:r>
            <a:r>
              <a:rPr lang="zh-CN" altLang="zh-CN" sz="2000" dirty="0"/>
              <a:t>体积小巧、携带方便、使用简单的特点</a:t>
            </a:r>
            <a:r>
              <a:rPr lang="zh-CN" altLang="zh-CN" sz="2000" dirty="0" smtClean="0"/>
              <a:t>，</a:t>
            </a:r>
            <a:r>
              <a:rPr lang="zh-CN" altLang="en-US" sz="2000" dirty="0" smtClean="0"/>
              <a:t>多</a:t>
            </a:r>
            <a:r>
              <a:rPr lang="zh-CN" altLang="zh-CN" sz="2000" dirty="0" smtClean="0"/>
              <a:t>具有</a:t>
            </a:r>
            <a:r>
              <a:rPr lang="zh-CN" altLang="zh-CN" sz="2000" dirty="0"/>
              <a:t>良好的兼容性，便于在不同的数码产品之间交换数据。</a:t>
            </a:r>
          </a:p>
        </p:txBody>
      </p:sp>
      <p:sp>
        <p:nvSpPr>
          <p:cNvPr id="43" name="Rectangle 3"/>
          <p:cNvSpPr txBox="1">
            <a:spLocks noChangeArrowheads="1"/>
          </p:cNvSpPr>
          <p:nvPr/>
        </p:nvSpPr>
        <p:spPr>
          <a:xfrm>
            <a:off x="827584" y="979714"/>
            <a:ext cx="2458616" cy="359052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150000"/>
              </a:lnSpc>
              <a:buFontTx/>
              <a:buNone/>
            </a:pPr>
            <a:r>
              <a:rPr lang="en-US" altLang="zh-CN" dirty="0" smtClean="0"/>
              <a:t>1</a:t>
            </a:r>
            <a:r>
              <a:rPr lang="zh-CN" altLang="en-US" dirty="0" smtClean="0"/>
              <a:t>．硬盘</a:t>
            </a:r>
          </a:p>
          <a:p>
            <a:pPr>
              <a:lnSpc>
                <a:spcPct val="150000"/>
              </a:lnSpc>
              <a:buFontTx/>
              <a:buNone/>
            </a:pPr>
            <a:r>
              <a:rPr lang="en-US" altLang="zh-CN" dirty="0" smtClean="0"/>
              <a:t>2</a:t>
            </a:r>
            <a:r>
              <a:rPr lang="zh-CN" altLang="en-US" dirty="0" smtClean="0"/>
              <a:t>．光盘</a:t>
            </a:r>
          </a:p>
          <a:p>
            <a:pPr>
              <a:lnSpc>
                <a:spcPct val="150000"/>
              </a:lnSpc>
              <a:buFontTx/>
              <a:buNone/>
            </a:pPr>
            <a:r>
              <a:rPr lang="en-US" altLang="zh-CN" dirty="0" smtClean="0"/>
              <a:t>3</a:t>
            </a:r>
            <a:r>
              <a:rPr lang="zh-CN" altLang="en-US" dirty="0" smtClean="0"/>
              <a:t>．</a:t>
            </a:r>
            <a:r>
              <a:rPr lang="en-US" altLang="zh-CN" dirty="0" smtClean="0"/>
              <a:t>U</a:t>
            </a:r>
            <a:r>
              <a:rPr lang="zh-CN" altLang="en-US" dirty="0" smtClean="0"/>
              <a:t>盘</a:t>
            </a:r>
          </a:p>
          <a:p>
            <a:pPr>
              <a:lnSpc>
                <a:spcPct val="150000"/>
              </a:lnSpc>
              <a:buFontTx/>
              <a:buNone/>
            </a:pPr>
            <a:r>
              <a:rPr lang="en-US" altLang="zh-CN" dirty="0" smtClean="0"/>
              <a:t>4</a:t>
            </a:r>
            <a:r>
              <a:rPr lang="zh-CN" altLang="en-US" dirty="0" smtClean="0"/>
              <a:t>．移动硬盘</a:t>
            </a:r>
          </a:p>
          <a:p>
            <a:pPr>
              <a:lnSpc>
                <a:spcPct val="150000"/>
              </a:lnSpc>
              <a:buFontTx/>
              <a:buNone/>
            </a:pPr>
            <a:r>
              <a:rPr lang="en-US" altLang="zh-CN" dirty="0" smtClean="0"/>
              <a:t>5</a:t>
            </a:r>
            <a:r>
              <a:rPr lang="zh-CN" altLang="en-US" dirty="0" smtClean="0"/>
              <a:t>．存储卡</a:t>
            </a:r>
          </a:p>
          <a:p>
            <a:pPr>
              <a:lnSpc>
                <a:spcPct val="150000"/>
              </a:lnSpc>
              <a:buFontTx/>
              <a:buNone/>
            </a:pPr>
            <a:endParaRPr lang="zh-CN" altLang="en-US" dirty="0"/>
          </a:p>
        </p:txBody>
      </p:sp>
      <p:grpSp>
        <p:nvGrpSpPr>
          <p:cNvPr id="13" name="Group 25"/>
          <p:cNvGrpSpPr>
            <a:grpSpLocks/>
          </p:cNvGrpSpPr>
          <p:nvPr/>
        </p:nvGrpSpPr>
        <p:grpSpPr bwMode="auto">
          <a:xfrm>
            <a:off x="879906" y="4753821"/>
            <a:ext cx="8012484" cy="1611693"/>
            <a:chOff x="843" y="1653"/>
            <a:chExt cx="5682" cy="1187"/>
          </a:xfrm>
        </p:grpSpPr>
        <p:pic>
          <p:nvPicPr>
            <p:cNvPr id="15" name="Picture 19" descr="存储卡清晰"/>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43" y="1938"/>
              <a:ext cx="678" cy="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 descr="读卡器"/>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39" y="1721"/>
              <a:ext cx="803"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1" descr="手机-----"/>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922851">
              <a:off x="2959" y="1653"/>
              <a:ext cx="572" cy="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2" descr="爱国者"/>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937" y="1832"/>
              <a:ext cx="976" cy="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3" descr="77971198584303499"/>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103" y="1698"/>
              <a:ext cx="1422" cy="1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951103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3">
                                            <p:txEl>
                                              <p:pRg st="4" end="4"/>
                                            </p:txEl>
                                          </p:spTgt>
                                        </p:tgtEl>
                                        <p:attrNameLst>
                                          <p:attrName>ppt_x</p:attrName>
                                          <p:attrName>ppt_y</p:attrName>
                                        </p:attrNameLst>
                                      </p:cBhvr>
                                    </p:animMotion>
                                    <p:animRot by="1500000">
                                      <p:cBhvr>
                                        <p:cTn id="7" dur="125" fill="hold">
                                          <p:stCondLst>
                                            <p:cond delay="0"/>
                                          </p:stCondLst>
                                        </p:cTn>
                                        <p:tgtEl>
                                          <p:spTgt spid="43">
                                            <p:txEl>
                                              <p:pRg st="4" end="4"/>
                                            </p:txEl>
                                          </p:spTgt>
                                        </p:tgtEl>
                                        <p:attrNameLst>
                                          <p:attrName>r</p:attrName>
                                        </p:attrNameLst>
                                      </p:cBhvr>
                                    </p:animRot>
                                    <p:animRot by="-1500000">
                                      <p:cBhvr>
                                        <p:cTn id="8" dur="125" fill="hold">
                                          <p:stCondLst>
                                            <p:cond delay="125"/>
                                          </p:stCondLst>
                                        </p:cTn>
                                        <p:tgtEl>
                                          <p:spTgt spid="43">
                                            <p:txEl>
                                              <p:pRg st="4" end="4"/>
                                            </p:txEl>
                                          </p:spTgt>
                                        </p:tgtEl>
                                        <p:attrNameLst>
                                          <p:attrName>r</p:attrName>
                                        </p:attrNameLst>
                                      </p:cBhvr>
                                    </p:animRot>
                                    <p:animRot by="-1500000">
                                      <p:cBhvr>
                                        <p:cTn id="9" dur="125" fill="hold">
                                          <p:stCondLst>
                                            <p:cond delay="250"/>
                                          </p:stCondLst>
                                        </p:cTn>
                                        <p:tgtEl>
                                          <p:spTgt spid="43">
                                            <p:txEl>
                                              <p:pRg st="4" end="4"/>
                                            </p:txEl>
                                          </p:spTgt>
                                        </p:tgtEl>
                                        <p:attrNameLst>
                                          <p:attrName>r</p:attrName>
                                        </p:attrNameLst>
                                      </p:cBhvr>
                                    </p:animRot>
                                    <p:animRot by="1500000">
                                      <p:cBhvr>
                                        <p:cTn id="10" dur="125" fill="hold">
                                          <p:stCondLst>
                                            <p:cond delay="375"/>
                                          </p:stCondLst>
                                        </p:cTn>
                                        <p:tgtEl>
                                          <p:spTgt spid="43">
                                            <p:txEl>
                                              <p:pRg st="4" end="4"/>
                                            </p:txEl>
                                          </p:spTgt>
                                        </p:tgtEl>
                                        <p:attrNameLst>
                                          <p:attrName>r</p:attrName>
                                        </p:attrNameLst>
                                      </p:cBhvr>
                                    </p:animRot>
                                  </p:childTnLst>
                                </p:cTn>
                              </p:par>
                              <p:par>
                                <p:cTn id="11" presetID="3" presetClass="emph" presetSubtype="2" fill="hold" nodeType="withEffect">
                                  <p:stCondLst>
                                    <p:cond delay="0"/>
                                  </p:stCondLst>
                                  <p:iterate type="lt">
                                    <p:tmPct val="0"/>
                                  </p:iterate>
                                  <p:childTnLst>
                                    <p:animClr clrSpc="rgb" dir="cw">
                                      <p:cBhvr override="childStyle">
                                        <p:cTn id="12" dur="10" fill="hold"/>
                                        <p:tgtEl>
                                          <p:spTgt spid="43">
                                            <p:txEl>
                                              <p:pRg st="4" end="4"/>
                                            </p:txEl>
                                          </p:spTgt>
                                        </p:tgtEl>
                                        <p:attrNameLst>
                                          <p:attrName>style.color</p:attrName>
                                        </p:attrNameLst>
                                      </p:cBhvr>
                                      <p:to>
                                        <a:srgbClr val="FF0000"/>
                                      </p:to>
                                    </p:animClr>
                                  </p:childTnLst>
                                </p:cTn>
                              </p:par>
                            </p:childTnLst>
                          </p:cTn>
                        </p:par>
                        <p:par>
                          <p:cTn id="13" fill="hold">
                            <p:stCondLst>
                              <p:cond delay="70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700"/>
                            </p:stCondLst>
                            <p:childTnLst>
                              <p:par>
                                <p:cTn id="17" presetID="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1.4.6  </a:t>
            </a:r>
            <a:r>
              <a:rPr lang="zh-CN" altLang="en-US" sz="3600" dirty="0"/>
              <a:t>输入设备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．键盘</a:t>
            </a:r>
          </a:p>
          <a:p>
            <a:pPr>
              <a:lnSpc>
                <a:spcPct val="250000"/>
              </a:lnSpc>
              <a:buFontTx/>
              <a:buNone/>
            </a:pPr>
            <a:r>
              <a:rPr lang="en-US" altLang="zh-CN" dirty="0" smtClean="0"/>
              <a:t>2</a:t>
            </a:r>
            <a:r>
              <a:rPr lang="zh-CN" altLang="en-US" dirty="0" smtClean="0"/>
              <a:t>．鼠标</a:t>
            </a:r>
          </a:p>
          <a:p>
            <a:pPr>
              <a:lnSpc>
                <a:spcPct val="250000"/>
              </a:lnSpc>
              <a:buFontTx/>
              <a:buNone/>
            </a:pPr>
            <a:r>
              <a:rPr lang="en-US" altLang="zh-CN" dirty="0" smtClean="0"/>
              <a:t>3</a:t>
            </a:r>
            <a:r>
              <a:rPr lang="zh-CN" altLang="en-US" dirty="0" smtClean="0"/>
              <a:t>．其他输入设备</a:t>
            </a:r>
            <a:endParaRPr lang="zh-CN" altLang="en-US" dirty="0"/>
          </a:p>
        </p:txBody>
      </p:sp>
      <p:sp>
        <p:nvSpPr>
          <p:cNvPr id="10" name="Rectangle 3"/>
          <p:cNvSpPr txBox="1">
            <a:spLocks noChangeArrowheads="1"/>
          </p:cNvSpPr>
          <p:nvPr/>
        </p:nvSpPr>
        <p:spPr>
          <a:xfrm>
            <a:off x="3779912" y="1092132"/>
            <a:ext cx="5040560" cy="2912931"/>
          </a:xfrm>
          <a:prstGeom prst="rect">
            <a:avLst/>
          </a:prstGeom>
          <a:noFill/>
          <a:ln>
            <a:solidFill>
              <a:srgbClr val="D816C1"/>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dirty="0"/>
              <a:t>　　</a:t>
            </a:r>
            <a:r>
              <a:rPr lang="zh-CN" altLang="zh-CN" dirty="0" smtClean="0"/>
              <a:t>键</a:t>
            </a:r>
            <a:r>
              <a:rPr lang="zh-CN" altLang="en-US" dirty="0" smtClean="0"/>
              <a:t>盘：</a:t>
            </a:r>
            <a:r>
              <a:rPr lang="zh-CN" altLang="zh-CN" dirty="0" smtClean="0"/>
              <a:t>微型计算机</a:t>
            </a:r>
            <a:r>
              <a:rPr lang="zh-CN" altLang="zh-CN" dirty="0"/>
              <a:t>必备的输入设备</a:t>
            </a:r>
            <a:r>
              <a:rPr lang="zh-CN" altLang="zh-CN" dirty="0" smtClean="0"/>
              <a:t>。可以</a:t>
            </a:r>
            <a:r>
              <a:rPr lang="zh-CN" altLang="zh-CN" dirty="0"/>
              <a:t>将数字、字母、汉字、标点符号以及一些操作命令输入到计算机</a:t>
            </a:r>
            <a:r>
              <a:rPr lang="zh-CN" altLang="zh-CN" dirty="0" smtClean="0"/>
              <a:t>。</a:t>
            </a:r>
            <a:endParaRPr lang="en-US" altLang="zh-CN" dirty="0" smtClean="0"/>
          </a:p>
          <a:p>
            <a:pPr>
              <a:lnSpc>
                <a:spcPct val="150000"/>
              </a:lnSpc>
            </a:pPr>
            <a:r>
              <a:rPr lang="zh-CN" altLang="en-US" dirty="0" smtClean="0"/>
              <a:t>　　</a:t>
            </a:r>
            <a:r>
              <a:rPr lang="zh-CN" altLang="zh-CN" dirty="0" smtClean="0"/>
              <a:t>键盘</a:t>
            </a:r>
            <a:r>
              <a:rPr lang="zh-CN" altLang="zh-CN" dirty="0"/>
              <a:t>通过主板上的</a:t>
            </a:r>
            <a:r>
              <a:rPr lang="en-US" altLang="zh-CN" dirty="0"/>
              <a:t>PS/2</a:t>
            </a:r>
            <a:r>
              <a:rPr lang="zh-CN" altLang="zh-CN" dirty="0" smtClean="0"/>
              <a:t>口或</a:t>
            </a:r>
            <a:r>
              <a:rPr lang="en-US" altLang="zh-CN" dirty="0"/>
              <a:t>USB</a:t>
            </a:r>
            <a:r>
              <a:rPr lang="zh-CN" altLang="zh-CN" dirty="0"/>
              <a:t>接口与主机相连</a:t>
            </a:r>
            <a:r>
              <a:rPr lang="zh-CN" altLang="zh-CN" dirty="0" smtClean="0"/>
              <a:t>；</a:t>
            </a:r>
            <a:r>
              <a:rPr lang="zh-CN" altLang="en-US" dirty="0" smtClean="0"/>
              <a:t>也有利用</a:t>
            </a:r>
            <a:r>
              <a:rPr lang="zh-CN" altLang="zh-CN" dirty="0" smtClean="0"/>
              <a:t>“蓝牙”</a:t>
            </a:r>
            <a:r>
              <a:rPr lang="zh-CN" altLang="en-US" dirty="0" smtClean="0"/>
              <a:t>等</a:t>
            </a:r>
            <a:r>
              <a:rPr lang="zh-CN" altLang="zh-CN" dirty="0" smtClean="0"/>
              <a:t>无线</a:t>
            </a:r>
            <a:r>
              <a:rPr lang="zh-CN" altLang="en-US" dirty="0" smtClean="0"/>
              <a:t>技术</a:t>
            </a:r>
            <a:r>
              <a:rPr lang="zh-CN" altLang="zh-CN" dirty="0" smtClean="0"/>
              <a:t>连接</a:t>
            </a:r>
            <a:r>
              <a:rPr lang="zh-CN" altLang="zh-CN" dirty="0"/>
              <a:t>到计算机的无线</a:t>
            </a:r>
            <a:r>
              <a:rPr lang="zh-CN" altLang="zh-CN" dirty="0" smtClean="0"/>
              <a:t>键盘</a:t>
            </a:r>
            <a:r>
              <a:rPr lang="zh-CN" altLang="en-US" dirty="0" smtClean="0"/>
              <a:t>。</a:t>
            </a:r>
            <a:endParaRPr lang="zh-CN" altLang="en-US" dirty="0"/>
          </a:p>
        </p:txBody>
      </p:sp>
      <p:grpSp>
        <p:nvGrpSpPr>
          <p:cNvPr id="31" name="Group 8"/>
          <p:cNvGrpSpPr>
            <a:grpSpLocks/>
          </p:cNvGrpSpPr>
          <p:nvPr/>
        </p:nvGrpSpPr>
        <p:grpSpPr bwMode="auto">
          <a:xfrm>
            <a:off x="1747857" y="4365779"/>
            <a:ext cx="6778361" cy="1945744"/>
            <a:chOff x="288" y="1178"/>
            <a:chExt cx="5467" cy="2180"/>
          </a:xfrm>
        </p:grpSpPr>
        <p:sp>
          <p:nvSpPr>
            <p:cNvPr id="32" name="Rectangle 7"/>
            <p:cNvSpPr>
              <a:spLocks noChangeArrowheads="1"/>
            </p:cNvSpPr>
            <p:nvPr/>
          </p:nvSpPr>
          <p:spPr bwMode="auto">
            <a:xfrm>
              <a:off x="288" y="1344"/>
              <a:ext cx="5280" cy="2014"/>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 name="Group 4"/>
            <p:cNvGrpSpPr>
              <a:grpSpLocks/>
            </p:cNvGrpSpPr>
            <p:nvPr/>
          </p:nvGrpSpPr>
          <p:grpSpPr bwMode="auto">
            <a:xfrm>
              <a:off x="480" y="1178"/>
              <a:ext cx="5275" cy="2180"/>
              <a:chOff x="2403" y="5075"/>
              <a:chExt cx="7861" cy="2034"/>
            </a:xfrm>
          </p:grpSpPr>
          <p:pic>
            <p:nvPicPr>
              <p:cNvPr id="34" name="Picture 5" descr="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963" y="5075"/>
                <a:ext cx="3301" cy="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6" descr="4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403" y="5452"/>
                <a:ext cx="3319" cy="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2802790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3">
                                            <p:txEl>
                                              <p:pRg st="0" end="0"/>
                                            </p:txEl>
                                          </p:spTgt>
                                        </p:tgtEl>
                                        <p:attrNameLst>
                                          <p:attrName>r</p:attrName>
                                        </p:attrNameLst>
                                      </p:cBhvr>
                                    </p:animRot>
                                    <p:animRot by="-240000">
                                      <p:cBhvr>
                                        <p:cTn id="7" dur="200" fill="hold">
                                          <p:stCondLst>
                                            <p:cond delay="200"/>
                                          </p:stCondLst>
                                        </p:cTn>
                                        <p:tgtEl>
                                          <p:spTgt spid="43">
                                            <p:txEl>
                                              <p:pRg st="0" end="0"/>
                                            </p:txEl>
                                          </p:spTgt>
                                        </p:tgtEl>
                                        <p:attrNameLst>
                                          <p:attrName>r</p:attrName>
                                        </p:attrNameLst>
                                      </p:cBhvr>
                                    </p:animRot>
                                    <p:animRot by="240000">
                                      <p:cBhvr>
                                        <p:cTn id="8" dur="200" fill="hold">
                                          <p:stCondLst>
                                            <p:cond delay="400"/>
                                          </p:stCondLst>
                                        </p:cTn>
                                        <p:tgtEl>
                                          <p:spTgt spid="43">
                                            <p:txEl>
                                              <p:pRg st="0" end="0"/>
                                            </p:txEl>
                                          </p:spTgt>
                                        </p:tgtEl>
                                        <p:attrNameLst>
                                          <p:attrName>r</p:attrName>
                                        </p:attrNameLst>
                                      </p:cBhvr>
                                    </p:animRot>
                                    <p:animRot by="-240000">
                                      <p:cBhvr>
                                        <p:cTn id="9" dur="200" fill="hold">
                                          <p:stCondLst>
                                            <p:cond delay="600"/>
                                          </p:stCondLst>
                                        </p:cTn>
                                        <p:tgtEl>
                                          <p:spTgt spid="43">
                                            <p:txEl>
                                              <p:pRg st="0" end="0"/>
                                            </p:txEl>
                                          </p:spTgt>
                                        </p:tgtEl>
                                        <p:attrNameLst>
                                          <p:attrName>r</p:attrName>
                                        </p:attrNameLst>
                                      </p:cBhvr>
                                    </p:animRot>
                                    <p:animRot by="120000">
                                      <p:cBhvr>
                                        <p:cTn id="10" dur="200" fill="hold">
                                          <p:stCondLst>
                                            <p:cond delay="800"/>
                                          </p:stCondLst>
                                        </p:cTn>
                                        <p:tgtEl>
                                          <p:spTgt spid="43">
                                            <p:txEl>
                                              <p:pRg st="0" end="0"/>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43">
                                            <p:txEl>
                                              <p:pRg st="0" end="0"/>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2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250"/>
                            </p:stCondLst>
                            <p:childTnLst>
                              <p:par>
                                <p:cTn id="17" presetID="1" presetClass="entr" presetSubtype="0" fill="hold" nodeType="afterEffect">
                                  <p:stCondLst>
                                    <p:cond delay="25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3203848" y="1700808"/>
            <a:ext cx="5553067" cy="4678204"/>
          </a:xfrm>
          <a:prstGeom prst="rect">
            <a:avLst/>
          </a:prstGeom>
          <a:noFill/>
        </p:spPr>
        <p:txBody>
          <a:bodyPr wrap="square" rtlCol="0">
            <a:spAutoFit/>
          </a:bodyPr>
          <a:lstStyle/>
          <a:p>
            <a:pPr>
              <a:spcAft>
                <a:spcPts val="1200"/>
              </a:spcAft>
            </a:pPr>
            <a:r>
              <a:rPr lang="zh-CN" altLang="zh-CN" sz="2400" dirty="0"/>
              <a:t>（1）第一代计算机（1946年～1957年</a:t>
            </a:r>
            <a:r>
              <a:rPr lang="zh-CN" altLang="zh-CN" sz="2400" dirty="0" smtClean="0"/>
              <a:t>）</a:t>
            </a:r>
            <a:endParaRPr lang="zh-CN" altLang="zh-CN" sz="2400" dirty="0"/>
          </a:p>
          <a:p>
            <a:r>
              <a:rPr lang="zh-CN" altLang="en-US" sz="2400" dirty="0" smtClean="0"/>
              <a:t>　　</a:t>
            </a:r>
            <a:r>
              <a:rPr lang="zh-CN" altLang="zh-CN" sz="2400" dirty="0" smtClean="0"/>
              <a:t>计算机</a:t>
            </a:r>
            <a:r>
              <a:rPr lang="zh-CN" altLang="zh-CN" sz="2400" dirty="0"/>
              <a:t>的主要逻辑元件</a:t>
            </a:r>
            <a:r>
              <a:rPr lang="zh-CN" altLang="zh-CN" sz="2400" dirty="0" smtClean="0"/>
              <a:t>采用</a:t>
            </a:r>
            <a:r>
              <a:rPr lang="zh-CN" altLang="zh-CN" sz="2400" b="1" dirty="0" smtClean="0">
                <a:solidFill>
                  <a:srgbClr val="FF0066"/>
                </a:solidFill>
              </a:rPr>
              <a:t>电子管</a:t>
            </a:r>
            <a:r>
              <a:rPr lang="zh-CN" altLang="en-US" sz="2400" dirty="0" smtClean="0"/>
              <a:t>。</a:t>
            </a:r>
            <a:r>
              <a:rPr lang="zh-CN" altLang="zh-CN" sz="2400" dirty="0" smtClean="0"/>
              <a:t>其</a:t>
            </a:r>
            <a:r>
              <a:rPr lang="zh-CN" altLang="zh-CN" sz="2400" dirty="0"/>
              <a:t>运算速度慢，每秒仅能完成几千次到几万次运算，内存容量小，仅有几千字节，使用机器语言或汇编语言编写程序，没有系统软件，输入输出设备简单，采用穿孔的纸带或卡片</a:t>
            </a:r>
            <a:r>
              <a:rPr lang="zh-CN" altLang="zh-CN" sz="2400" dirty="0" smtClean="0"/>
              <a:t>。</a:t>
            </a:r>
            <a:endParaRPr lang="en-US" altLang="zh-CN" sz="2400" dirty="0" smtClean="0"/>
          </a:p>
          <a:p>
            <a:r>
              <a:rPr lang="zh-CN" altLang="en-US" sz="2400" dirty="0"/>
              <a:t>　</a:t>
            </a:r>
            <a:r>
              <a:rPr lang="zh-CN" altLang="en-US" sz="2400" dirty="0" smtClean="0"/>
              <a:t>　</a:t>
            </a:r>
            <a:r>
              <a:rPr lang="zh-CN" altLang="zh-CN" sz="2400" dirty="0" smtClean="0"/>
              <a:t>这</a:t>
            </a:r>
            <a:r>
              <a:rPr lang="zh-CN" altLang="zh-CN" sz="2400" dirty="0"/>
              <a:t>一时期的计算机体积庞大，耗电量高，可靠性差，维护困难，造价高，寿命短，使用不便，仅应用在少数尖端领域，一般在军事和科研部门用于科学计算</a:t>
            </a:r>
            <a:r>
              <a:rPr lang="zh-CN" altLang="zh-CN" sz="2400" dirty="0" smtClean="0"/>
              <a:t>。</a:t>
            </a:r>
            <a:endParaRPr lang="zh-CN" altLang="en-US"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zh-CN" sz="2800" dirty="0"/>
              <a:t>计算机的发展过程</a:t>
            </a:r>
            <a:endParaRPr lang="zh-CN" altLang="en-US" sz="2800" dirty="0"/>
          </a:p>
        </p:txBody>
      </p:sp>
      <p:pic>
        <p:nvPicPr>
          <p:cNvPr id="7" name="Picture 9" descr="000234437"/>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374357" y="3068960"/>
            <a:ext cx="2757483" cy="2232248"/>
          </a:xfrm>
          <a:prstGeom prst="rect">
            <a:avLst/>
          </a:prstGeom>
          <a:noFill/>
          <a:ln>
            <a:noFill/>
          </a:ln>
          <a:effectLst>
            <a:softEdge rad="381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2293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1.4.6  </a:t>
            </a:r>
            <a:r>
              <a:rPr lang="zh-CN" altLang="en-US" sz="3600" dirty="0"/>
              <a:t>输入设备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．键盘</a:t>
            </a:r>
          </a:p>
          <a:p>
            <a:pPr>
              <a:lnSpc>
                <a:spcPct val="250000"/>
              </a:lnSpc>
              <a:buFontTx/>
              <a:buNone/>
            </a:pPr>
            <a:r>
              <a:rPr lang="en-US" altLang="zh-CN" dirty="0" smtClean="0"/>
              <a:t>2</a:t>
            </a:r>
            <a:r>
              <a:rPr lang="zh-CN" altLang="en-US" dirty="0" smtClean="0"/>
              <a:t>．鼠标</a:t>
            </a:r>
          </a:p>
          <a:p>
            <a:pPr>
              <a:lnSpc>
                <a:spcPct val="250000"/>
              </a:lnSpc>
              <a:buFontTx/>
              <a:buNone/>
            </a:pPr>
            <a:r>
              <a:rPr lang="en-US" altLang="zh-CN" dirty="0" smtClean="0"/>
              <a:t>3</a:t>
            </a:r>
            <a:r>
              <a:rPr lang="zh-CN" altLang="en-US" dirty="0" smtClean="0"/>
              <a:t>．其他输入设备</a:t>
            </a:r>
            <a:endParaRPr lang="zh-CN" altLang="en-US" dirty="0"/>
          </a:p>
        </p:txBody>
      </p:sp>
      <p:sp>
        <p:nvSpPr>
          <p:cNvPr id="10" name="Rectangle 3"/>
          <p:cNvSpPr txBox="1">
            <a:spLocks noChangeArrowheads="1"/>
          </p:cNvSpPr>
          <p:nvPr/>
        </p:nvSpPr>
        <p:spPr>
          <a:xfrm>
            <a:off x="3779912" y="1092131"/>
            <a:ext cx="5040560" cy="3407297"/>
          </a:xfrm>
          <a:prstGeom prst="rect">
            <a:avLst/>
          </a:prstGeom>
          <a:noFill/>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dirty="0"/>
              <a:t>　　</a:t>
            </a:r>
            <a:r>
              <a:rPr lang="zh-CN" altLang="zh-CN" dirty="0"/>
              <a:t>鼠标</a:t>
            </a:r>
            <a:r>
              <a:rPr lang="zh-CN" altLang="en-US" dirty="0"/>
              <a:t>：</a:t>
            </a:r>
            <a:r>
              <a:rPr lang="zh-CN" altLang="zh-CN" dirty="0"/>
              <a:t>微型计算机的基本输入设备</a:t>
            </a:r>
            <a:r>
              <a:rPr lang="zh-CN" altLang="zh-CN" dirty="0" smtClean="0"/>
              <a:t>。外形</a:t>
            </a:r>
            <a:r>
              <a:rPr lang="zh-CN" altLang="zh-CN" dirty="0"/>
              <a:t>轻巧、操纵简易，通过它能够控制屏幕上的鼠标箭头准确定位，并通过鼠标</a:t>
            </a:r>
            <a:r>
              <a:rPr lang="zh-CN" altLang="zh-CN" dirty="0" smtClean="0"/>
              <a:t>按键方便</a:t>
            </a:r>
            <a:r>
              <a:rPr lang="zh-CN" altLang="zh-CN" dirty="0"/>
              <a:t>地完成各种操作</a:t>
            </a:r>
            <a:r>
              <a:rPr lang="zh-CN" altLang="zh-CN" dirty="0" smtClean="0"/>
              <a:t>。</a:t>
            </a:r>
            <a:endParaRPr lang="en-US" altLang="zh-CN" dirty="0" smtClean="0"/>
          </a:p>
          <a:p>
            <a:r>
              <a:rPr lang="zh-CN" altLang="en-US" dirty="0" smtClean="0"/>
              <a:t>　　</a:t>
            </a:r>
            <a:r>
              <a:rPr lang="zh-CN" altLang="zh-CN" dirty="0" smtClean="0"/>
              <a:t>鼠标</a:t>
            </a:r>
            <a:r>
              <a:rPr lang="zh-CN" altLang="zh-CN" dirty="0"/>
              <a:t>通过主板</a:t>
            </a:r>
            <a:r>
              <a:rPr lang="zh-CN" altLang="zh-CN" dirty="0" smtClean="0"/>
              <a:t>上的</a:t>
            </a:r>
            <a:r>
              <a:rPr lang="en-US" altLang="zh-CN" dirty="0"/>
              <a:t>PS/2</a:t>
            </a:r>
            <a:r>
              <a:rPr lang="zh-CN" altLang="zh-CN" dirty="0" smtClean="0"/>
              <a:t>口或</a:t>
            </a:r>
            <a:r>
              <a:rPr lang="en-US" altLang="zh-CN" dirty="0"/>
              <a:t>USB</a:t>
            </a:r>
            <a:r>
              <a:rPr lang="zh-CN" altLang="zh-CN" dirty="0"/>
              <a:t>接口与主机相连</a:t>
            </a:r>
            <a:r>
              <a:rPr lang="zh-CN" altLang="zh-CN" dirty="0" smtClean="0"/>
              <a:t>；</a:t>
            </a:r>
            <a:r>
              <a:rPr lang="zh-CN" altLang="en-US" dirty="0"/>
              <a:t>也有利用</a:t>
            </a:r>
            <a:r>
              <a:rPr lang="zh-CN" altLang="zh-CN" dirty="0"/>
              <a:t>“蓝牙”技术无线连接到计算机</a:t>
            </a:r>
            <a:r>
              <a:rPr lang="zh-CN" altLang="zh-CN" dirty="0" smtClean="0"/>
              <a:t>的无线鼠标。</a:t>
            </a:r>
            <a:endParaRPr lang="zh-CN" altLang="zh-CN" dirty="0"/>
          </a:p>
        </p:txBody>
      </p:sp>
      <p:grpSp>
        <p:nvGrpSpPr>
          <p:cNvPr id="25" name="组合 24"/>
          <p:cNvGrpSpPr/>
          <p:nvPr/>
        </p:nvGrpSpPr>
        <p:grpSpPr>
          <a:xfrm>
            <a:off x="1217090" y="4653136"/>
            <a:ext cx="7603382" cy="1872208"/>
            <a:chOff x="1217090" y="4653136"/>
            <a:chExt cx="7603382" cy="1872208"/>
          </a:xfrm>
        </p:grpSpPr>
        <p:sp>
          <p:nvSpPr>
            <p:cNvPr id="15" name="圆角矩形 14"/>
            <p:cNvSpPr/>
            <p:nvPr/>
          </p:nvSpPr>
          <p:spPr>
            <a:xfrm>
              <a:off x="1217090" y="4653136"/>
              <a:ext cx="7603382" cy="18722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217090" y="4768609"/>
              <a:ext cx="7326951" cy="1756735"/>
              <a:chOff x="1217090" y="4768609"/>
              <a:chExt cx="7326951" cy="1756735"/>
            </a:xfrm>
          </p:grpSpPr>
          <p:grpSp>
            <p:nvGrpSpPr>
              <p:cNvPr id="23" name="组合 22"/>
              <p:cNvGrpSpPr/>
              <p:nvPr/>
            </p:nvGrpSpPr>
            <p:grpSpPr>
              <a:xfrm>
                <a:off x="1217090" y="4768609"/>
                <a:ext cx="4850878" cy="1756735"/>
                <a:chOff x="4355976" y="4509120"/>
                <a:chExt cx="4850878" cy="1756735"/>
              </a:xfrm>
            </p:grpSpPr>
            <p:pic>
              <p:nvPicPr>
                <p:cNvPr id="16" name="Picture 5" descr="鼠标--"/>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57193" y="4557477"/>
                  <a:ext cx="2633005" cy="1708378"/>
                </a:xfrm>
                <a:prstGeom prst="rect">
                  <a:avLst/>
                </a:prstGeom>
                <a:noFill/>
                <a:ln>
                  <a:noFill/>
                </a:ln>
                <a:effectLst>
                  <a:softEdge rad="177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p:cNvGrpSpPr/>
                <p:nvPr/>
              </p:nvGrpSpPr>
              <p:grpSpPr>
                <a:xfrm>
                  <a:off x="4355976" y="4509120"/>
                  <a:ext cx="4850878" cy="1296144"/>
                  <a:chOff x="4355976" y="4509120"/>
                  <a:chExt cx="4850878" cy="1296144"/>
                </a:xfrm>
              </p:grpSpPr>
              <p:grpSp>
                <p:nvGrpSpPr>
                  <p:cNvPr id="9" name="组合 8"/>
                  <p:cNvGrpSpPr/>
                  <p:nvPr/>
                </p:nvGrpSpPr>
                <p:grpSpPr>
                  <a:xfrm>
                    <a:off x="5646794" y="4636547"/>
                    <a:ext cx="2309582" cy="808677"/>
                    <a:chOff x="5423780" y="4969279"/>
                    <a:chExt cx="1133475" cy="396875"/>
                  </a:xfrm>
                </p:grpSpPr>
                <p:sp>
                  <p:nvSpPr>
                    <p:cNvPr id="3" name="Line 2"/>
                    <p:cNvSpPr>
                      <a:spLocks noChangeShapeType="1"/>
                    </p:cNvSpPr>
                    <p:nvPr/>
                  </p:nvSpPr>
                  <p:spPr bwMode="auto">
                    <a:xfrm flipV="1">
                      <a:off x="5757155" y="5266141"/>
                      <a:ext cx="133350" cy="10001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3"/>
                    <p:cNvSpPr>
                      <a:spLocks noChangeShapeType="1"/>
                    </p:cNvSpPr>
                    <p:nvPr/>
                  </p:nvSpPr>
                  <p:spPr bwMode="auto">
                    <a:xfrm flipV="1">
                      <a:off x="5423780" y="5366154"/>
                      <a:ext cx="3333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4"/>
                    <p:cNvSpPr>
                      <a:spLocks noChangeShapeType="1"/>
                    </p:cNvSpPr>
                    <p:nvPr/>
                  </p:nvSpPr>
                  <p:spPr bwMode="auto">
                    <a:xfrm flipV="1">
                      <a:off x="6090530" y="4969279"/>
                      <a:ext cx="133350" cy="984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5"/>
                    <p:cNvSpPr>
                      <a:spLocks noChangeShapeType="1"/>
                    </p:cNvSpPr>
                    <p:nvPr/>
                  </p:nvSpPr>
                  <p:spPr bwMode="auto">
                    <a:xfrm flipV="1">
                      <a:off x="6223880" y="4969279"/>
                      <a:ext cx="3333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flipV="1">
                      <a:off x="5423780" y="5132791"/>
                      <a:ext cx="5111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 Box 7"/>
                  <p:cNvSpPr txBox="1">
                    <a:spLocks noChangeArrowheads="1"/>
                  </p:cNvSpPr>
                  <p:nvPr/>
                </p:nvSpPr>
                <p:spPr bwMode="auto">
                  <a:xfrm>
                    <a:off x="8028384" y="4509120"/>
                    <a:ext cx="1178470" cy="57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右键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Text Box 8"/>
                  <p:cNvSpPr txBox="1">
                    <a:spLocks noChangeArrowheads="1"/>
                  </p:cNvSpPr>
                  <p:nvPr/>
                </p:nvSpPr>
                <p:spPr bwMode="auto">
                  <a:xfrm>
                    <a:off x="4355976" y="5346078"/>
                    <a:ext cx="1216026" cy="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左键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 name="Text Box 9"/>
                  <p:cNvSpPr txBox="1">
                    <a:spLocks noChangeArrowheads="1"/>
                  </p:cNvSpPr>
                  <p:nvPr/>
                </p:nvSpPr>
                <p:spPr bwMode="auto">
                  <a:xfrm>
                    <a:off x="4355976" y="4869160"/>
                    <a:ext cx="1216026" cy="46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8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翻页滚轮</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grpSp>
            <p:nvGrpSpPr>
              <p:cNvPr id="13" name="组合 12"/>
              <p:cNvGrpSpPr/>
              <p:nvPr/>
            </p:nvGrpSpPr>
            <p:grpSpPr>
              <a:xfrm>
                <a:off x="6410967" y="4801561"/>
                <a:ext cx="2133074" cy="1723783"/>
                <a:chOff x="6410967" y="4730117"/>
                <a:chExt cx="2133074" cy="1723783"/>
              </a:xfrm>
            </p:grpSpPr>
            <p:pic>
              <p:nvPicPr>
                <p:cNvPr id="8195" name="Picture 3" descr="无线鼠标接收器"/>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10967" y="5564327"/>
                  <a:ext cx="465289" cy="42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无线鼠标"/>
                <p:cNvPicPr>
                  <a:picLocks noChangeAspect="1" noChangeArrowheads="1"/>
                </p:cNvPicPr>
                <p:nvPr/>
              </p:nvPicPr>
              <p:blipFill>
                <a:blip r:embed="rId5" cstate="email">
                  <a:lum bright="20000"/>
                  <a:extLst>
                    <a:ext uri="{28A0092B-C50C-407E-A947-70E740481C1C}">
                      <a14:useLocalDpi xmlns:a14="http://schemas.microsoft.com/office/drawing/2010/main" val="0"/>
                    </a:ext>
                  </a:extLst>
                </a:blip>
                <a:srcRect/>
                <a:stretch>
                  <a:fillRect/>
                </a:stretch>
              </p:blipFill>
              <p:spPr bwMode="auto">
                <a:xfrm>
                  <a:off x="6858941" y="4730117"/>
                  <a:ext cx="1685100" cy="172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Tree>
    <p:extLst>
      <p:ext uri="{BB962C8B-B14F-4D97-AF65-F5344CB8AC3E}">
        <p14:creationId xmlns:p14="http://schemas.microsoft.com/office/powerpoint/2010/main" val="32141832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3">
                                            <p:txEl>
                                              <p:pRg st="1" end="1"/>
                                            </p:txEl>
                                          </p:spTgt>
                                        </p:tgtEl>
                                        <p:attrNameLst>
                                          <p:attrName>r</p:attrName>
                                        </p:attrNameLst>
                                      </p:cBhvr>
                                    </p:animRot>
                                    <p:animRot by="-240000">
                                      <p:cBhvr>
                                        <p:cTn id="7" dur="200" fill="hold">
                                          <p:stCondLst>
                                            <p:cond delay="200"/>
                                          </p:stCondLst>
                                        </p:cTn>
                                        <p:tgtEl>
                                          <p:spTgt spid="43">
                                            <p:txEl>
                                              <p:pRg st="1" end="1"/>
                                            </p:txEl>
                                          </p:spTgt>
                                        </p:tgtEl>
                                        <p:attrNameLst>
                                          <p:attrName>r</p:attrName>
                                        </p:attrNameLst>
                                      </p:cBhvr>
                                    </p:animRot>
                                    <p:animRot by="240000">
                                      <p:cBhvr>
                                        <p:cTn id="8" dur="200" fill="hold">
                                          <p:stCondLst>
                                            <p:cond delay="400"/>
                                          </p:stCondLst>
                                        </p:cTn>
                                        <p:tgtEl>
                                          <p:spTgt spid="43">
                                            <p:txEl>
                                              <p:pRg st="1" end="1"/>
                                            </p:txEl>
                                          </p:spTgt>
                                        </p:tgtEl>
                                        <p:attrNameLst>
                                          <p:attrName>r</p:attrName>
                                        </p:attrNameLst>
                                      </p:cBhvr>
                                    </p:animRot>
                                    <p:animRot by="-240000">
                                      <p:cBhvr>
                                        <p:cTn id="9" dur="200" fill="hold">
                                          <p:stCondLst>
                                            <p:cond delay="600"/>
                                          </p:stCondLst>
                                        </p:cTn>
                                        <p:tgtEl>
                                          <p:spTgt spid="43">
                                            <p:txEl>
                                              <p:pRg st="1" end="1"/>
                                            </p:txEl>
                                          </p:spTgt>
                                        </p:tgtEl>
                                        <p:attrNameLst>
                                          <p:attrName>r</p:attrName>
                                        </p:attrNameLst>
                                      </p:cBhvr>
                                    </p:animRot>
                                    <p:animRot by="120000">
                                      <p:cBhvr>
                                        <p:cTn id="10" dur="200" fill="hold">
                                          <p:stCondLst>
                                            <p:cond delay="800"/>
                                          </p:stCondLst>
                                        </p:cTn>
                                        <p:tgtEl>
                                          <p:spTgt spid="43">
                                            <p:txEl>
                                              <p:pRg st="1" end="1"/>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43">
                                            <p:txEl>
                                              <p:pRg st="1" end="1"/>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249"/>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a:t>1.4.6  </a:t>
            </a:r>
            <a:r>
              <a:rPr lang="zh-CN" altLang="en-US" sz="3600" dirty="0"/>
              <a:t>输入设备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．键盘</a:t>
            </a:r>
          </a:p>
          <a:p>
            <a:pPr>
              <a:lnSpc>
                <a:spcPct val="250000"/>
              </a:lnSpc>
              <a:buFontTx/>
              <a:buNone/>
            </a:pPr>
            <a:r>
              <a:rPr lang="en-US" altLang="zh-CN" dirty="0" smtClean="0"/>
              <a:t>2</a:t>
            </a:r>
            <a:r>
              <a:rPr lang="zh-CN" altLang="en-US" dirty="0" smtClean="0"/>
              <a:t>．鼠标</a:t>
            </a:r>
          </a:p>
          <a:p>
            <a:pPr>
              <a:lnSpc>
                <a:spcPct val="250000"/>
              </a:lnSpc>
              <a:buFontTx/>
              <a:buNone/>
            </a:pPr>
            <a:r>
              <a:rPr lang="en-US" altLang="zh-CN" dirty="0" smtClean="0"/>
              <a:t>3</a:t>
            </a:r>
            <a:r>
              <a:rPr lang="zh-CN" altLang="en-US" dirty="0" smtClean="0"/>
              <a:t>．其他输入设备</a:t>
            </a:r>
            <a:endParaRPr lang="zh-CN" altLang="en-US" dirty="0"/>
          </a:p>
        </p:txBody>
      </p:sp>
      <p:sp>
        <p:nvSpPr>
          <p:cNvPr id="10" name="Rectangle 3"/>
          <p:cNvSpPr txBox="1">
            <a:spLocks noChangeArrowheads="1"/>
          </p:cNvSpPr>
          <p:nvPr/>
        </p:nvSpPr>
        <p:spPr>
          <a:xfrm>
            <a:off x="3635896" y="1092131"/>
            <a:ext cx="5364088" cy="3128957"/>
          </a:xfrm>
          <a:prstGeom prst="rect">
            <a:avLst/>
          </a:prstGeom>
          <a:noFill/>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dirty="0"/>
              <a:t>　　</a:t>
            </a:r>
            <a:r>
              <a:rPr lang="zh-CN" altLang="zh-CN" dirty="0" smtClean="0"/>
              <a:t>扫描仪</a:t>
            </a:r>
            <a:r>
              <a:rPr lang="zh-CN" altLang="en-US" dirty="0" smtClean="0"/>
              <a:t>：</a:t>
            </a:r>
            <a:r>
              <a:rPr lang="zh-CN" altLang="zh-CN" dirty="0" smtClean="0"/>
              <a:t>以</a:t>
            </a:r>
            <a:r>
              <a:rPr lang="zh-CN" altLang="zh-CN" dirty="0"/>
              <a:t>扫描的方式捕获书稿、图片等图像信息，</a:t>
            </a:r>
            <a:r>
              <a:rPr lang="zh-CN" altLang="zh-CN" dirty="0" smtClean="0"/>
              <a:t>并转换</a:t>
            </a:r>
            <a:r>
              <a:rPr lang="zh-CN" altLang="zh-CN" dirty="0"/>
              <a:t>成计算机能够识别的数据格式</a:t>
            </a:r>
            <a:r>
              <a:rPr lang="zh-CN" altLang="zh-CN" dirty="0" smtClean="0"/>
              <a:t>输入</a:t>
            </a:r>
            <a:r>
              <a:rPr lang="zh-CN" altLang="en-US" dirty="0" smtClean="0"/>
              <a:t>到</a:t>
            </a:r>
            <a:r>
              <a:rPr lang="zh-CN" altLang="zh-CN" dirty="0" smtClean="0"/>
              <a:t>计算机</a:t>
            </a:r>
            <a:r>
              <a:rPr lang="zh-CN" altLang="zh-CN" dirty="0"/>
              <a:t>。</a:t>
            </a:r>
          </a:p>
          <a:p>
            <a:r>
              <a:rPr lang="zh-CN" altLang="en-US" dirty="0" smtClean="0"/>
              <a:t>　　</a:t>
            </a:r>
            <a:r>
              <a:rPr lang="zh-CN" altLang="zh-CN" dirty="0" smtClean="0"/>
              <a:t>麦克风</a:t>
            </a:r>
            <a:r>
              <a:rPr lang="zh-CN" altLang="en-US" dirty="0" smtClean="0"/>
              <a:t>：</a:t>
            </a:r>
            <a:r>
              <a:rPr lang="zh-CN" altLang="zh-CN" dirty="0" smtClean="0"/>
              <a:t>拾取</a:t>
            </a:r>
            <a:r>
              <a:rPr lang="zh-CN" altLang="zh-CN" dirty="0"/>
              <a:t>和传送声音的音频</a:t>
            </a:r>
            <a:r>
              <a:rPr lang="zh-CN" altLang="zh-CN" dirty="0" smtClean="0"/>
              <a:t>输入设备</a:t>
            </a:r>
            <a:r>
              <a:rPr lang="zh-CN" altLang="en-US" dirty="0" smtClean="0"/>
              <a:t>。</a:t>
            </a:r>
            <a:endParaRPr lang="zh-CN" altLang="zh-CN" dirty="0"/>
          </a:p>
          <a:p>
            <a:r>
              <a:rPr lang="zh-CN" altLang="en-US" dirty="0" smtClean="0"/>
              <a:t>　　</a:t>
            </a:r>
            <a:r>
              <a:rPr lang="zh-CN" altLang="zh-CN" dirty="0" smtClean="0"/>
              <a:t>摄像头</a:t>
            </a:r>
            <a:r>
              <a:rPr lang="zh-CN" altLang="en-US" dirty="0" smtClean="0"/>
              <a:t>：</a:t>
            </a:r>
            <a:r>
              <a:rPr lang="zh-CN" altLang="zh-CN" dirty="0" smtClean="0"/>
              <a:t>能够</a:t>
            </a:r>
            <a:r>
              <a:rPr lang="zh-CN" altLang="zh-CN" dirty="0"/>
              <a:t>将捕捉到的</a:t>
            </a:r>
            <a:r>
              <a:rPr lang="zh-CN" altLang="zh-CN" dirty="0" smtClean="0"/>
              <a:t>影像输入到</a:t>
            </a:r>
            <a:r>
              <a:rPr lang="zh-CN" altLang="en-US" dirty="0" smtClean="0"/>
              <a:t>计算机的</a:t>
            </a:r>
            <a:r>
              <a:rPr lang="zh-CN" altLang="zh-CN" dirty="0" smtClean="0"/>
              <a:t>视频</a:t>
            </a:r>
            <a:r>
              <a:rPr lang="zh-CN" altLang="zh-CN" dirty="0"/>
              <a:t>输入设备</a:t>
            </a:r>
            <a:r>
              <a:rPr lang="zh-CN" altLang="zh-CN" dirty="0" smtClean="0"/>
              <a:t>。</a:t>
            </a:r>
            <a:endParaRPr lang="zh-CN" altLang="zh-CN" dirty="0"/>
          </a:p>
        </p:txBody>
      </p:sp>
      <p:grpSp>
        <p:nvGrpSpPr>
          <p:cNvPr id="25" name="Group 10"/>
          <p:cNvGrpSpPr>
            <a:grpSpLocks/>
          </p:cNvGrpSpPr>
          <p:nvPr/>
        </p:nvGrpSpPr>
        <p:grpSpPr bwMode="auto">
          <a:xfrm>
            <a:off x="1713632" y="4293096"/>
            <a:ext cx="7034832" cy="2385923"/>
            <a:chOff x="288" y="1968"/>
            <a:chExt cx="5280" cy="2044"/>
          </a:xfrm>
        </p:grpSpPr>
        <p:sp>
          <p:nvSpPr>
            <p:cNvPr id="26" name="Rectangle 9"/>
            <p:cNvSpPr>
              <a:spLocks noChangeArrowheads="1"/>
            </p:cNvSpPr>
            <p:nvPr/>
          </p:nvSpPr>
          <p:spPr bwMode="auto">
            <a:xfrm>
              <a:off x="288" y="1968"/>
              <a:ext cx="5280" cy="1728"/>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 name="Group 4"/>
            <p:cNvGrpSpPr>
              <a:grpSpLocks/>
            </p:cNvGrpSpPr>
            <p:nvPr/>
          </p:nvGrpSpPr>
          <p:grpSpPr bwMode="auto">
            <a:xfrm>
              <a:off x="384" y="2208"/>
              <a:ext cx="5040" cy="1404"/>
              <a:chOff x="2228" y="3227"/>
              <a:chExt cx="7450" cy="2073"/>
            </a:xfrm>
          </p:grpSpPr>
          <p:pic>
            <p:nvPicPr>
              <p:cNvPr id="29" name="Picture 5" descr="2408268_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28" y="3227"/>
                <a:ext cx="2940" cy="2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 descr="sy_2009102013180046401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693" y="3227"/>
                <a:ext cx="1680"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 descr="1052685402-1_b"/>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88" y="3227"/>
                <a:ext cx="1990" cy="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 Box 8"/>
            <p:cNvSpPr txBox="1">
              <a:spLocks noChangeArrowheads="1"/>
            </p:cNvSpPr>
            <p:nvPr/>
          </p:nvSpPr>
          <p:spPr bwMode="auto">
            <a:xfrm>
              <a:off x="988" y="3696"/>
              <a:ext cx="4123"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smtClean="0"/>
                <a:t>扫描仪</a:t>
              </a:r>
              <a:r>
                <a:rPr lang="zh-CN" altLang="en-US" dirty="0"/>
                <a:t>　</a:t>
              </a:r>
              <a:r>
                <a:rPr lang="zh-CN" altLang="en-US" dirty="0" smtClean="0"/>
                <a:t>　　　　　　　麦克风　　　　　　摄像头</a:t>
              </a:r>
              <a:endParaRPr lang="zh-CN" altLang="en-US" dirty="0"/>
            </a:p>
          </p:txBody>
        </p:sp>
      </p:grpSp>
    </p:spTree>
    <p:extLst>
      <p:ext uri="{BB962C8B-B14F-4D97-AF65-F5344CB8AC3E}">
        <p14:creationId xmlns:p14="http://schemas.microsoft.com/office/powerpoint/2010/main" val="1493990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3">
                                            <p:txEl>
                                              <p:pRg st="2" end="2"/>
                                            </p:txEl>
                                          </p:spTgt>
                                        </p:tgtEl>
                                        <p:attrNameLst>
                                          <p:attrName>r</p:attrName>
                                        </p:attrNameLst>
                                      </p:cBhvr>
                                    </p:animRot>
                                    <p:animRot by="-240000">
                                      <p:cBhvr>
                                        <p:cTn id="7" dur="200" fill="hold">
                                          <p:stCondLst>
                                            <p:cond delay="200"/>
                                          </p:stCondLst>
                                        </p:cTn>
                                        <p:tgtEl>
                                          <p:spTgt spid="43">
                                            <p:txEl>
                                              <p:pRg st="2" end="2"/>
                                            </p:txEl>
                                          </p:spTgt>
                                        </p:tgtEl>
                                        <p:attrNameLst>
                                          <p:attrName>r</p:attrName>
                                        </p:attrNameLst>
                                      </p:cBhvr>
                                    </p:animRot>
                                    <p:animRot by="240000">
                                      <p:cBhvr>
                                        <p:cTn id="8" dur="200" fill="hold">
                                          <p:stCondLst>
                                            <p:cond delay="400"/>
                                          </p:stCondLst>
                                        </p:cTn>
                                        <p:tgtEl>
                                          <p:spTgt spid="43">
                                            <p:txEl>
                                              <p:pRg st="2" end="2"/>
                                            </p:txEl>
                                          </p:spTgt>
                                        </p:tgtEl>
                                        <p:attrNameLst>
                                          <p:attrName>r</p:attrName>
                                        </p:attrNameLst>
                                      </p:cBhvr>
                                    </p:animRot>
                                    <p:animRot by="-240000">
                                      <p:cBhvr>
                                        <p:cTn id="9" dur="200" fill="hold">
                                          <p:stCondLst>
                                            <p:cond delay="600"/>
                                          </p:stCondLst>
                                        </p:cTn>
                                        <p:tgtEl>
                                          <p:spTgt spid="43">
                                            <p:txEl>
                                              <p:pRg st="2" end="2"/>
                                            </p:txEl>
                                          </p:spTgt>
                                        </p:tgtEl>
                                        <p:attrNameLst>
                                          <p:attrName>r</p:attrName>
                                        </p:attrNameLst>
                                      </p:cBhvr>
                                    </p:animRot>
                                    <p:animRot by="120000">
                                      <p:cBhvr>
                                        <p:cTn id="10" dur="200" fill="hold">
                                          <p:stCondLst>
                                            <p:cond delay="800"/>
                                          </p:stCondLst>
                                        </p:cTn>
                                        <p:tgtEl>
                                          <p:spTgt spid="43">
                                            <p:txEl>
                                              <p:pRg st="2" end="2"/>
                                            </p:txEl>
                                          </p:spTgt>
                                        </p:tgtEl>
                                        <p:attrNameLst>
                                          <p:attrName>r</p:attrName>
                                        </p:attrNameLst>
                                      </p:cBhvr>
                                    </p:animRot>
                                  </p:childTnLst>
                                </p:cTn>
                              </p:par>
                              <p:par>
                                <p:cTn id="11" presetID="3" presetClass="emph" presetSubtype="2" fill="hold" grpId="0" nodeType="withEffect">
                                  <p:stCondLst>
                                    <p:cond delay="0"/>
                                  </p:stCondLst>
                                  <p:childTnLst>
                                    <p:animClr clrSpc="rgb" dir="cw">
                                      <p:cBhvr override="childStyle">
                                        <p:cTn id="12" dur="10" fill="hold"/>
                                        <p:tgtEl>
                                          <p:spTgt spid="43">
                                            <p:txEl>
                                              <p:pRg st="2" end="2"/>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allAtOnce"/>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1.4.7  </a:t>
            </a:r>
            <a:r>
              <a:rPr lang="zh-CN" altLang="en-US" sz="3600" dirty="0" smtClean="0"/>
              <a:t>输出设备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．显示器</a:t>
            </a:r>
          </a:p>
          <a:p>
            <a:pPr>
              <a:lnSpc>
                <a:spcPct val="250000"/>
              </a:lnSpc>
              <a:buFontTx/>
              <a:buNone/>
            </a:pPr>
            <a:r>
              <a:rPr lang="en-US" altLang="zh-CN" dirty="0" smtClean="0"/>
              <a:t>2</a:t>
            </a:r>
            <a:r>
              <a:rPr lang="zh-CN" altLang="en-US" dirty="0" smtClean="0"/>
              <a:t>．打印机</a:t>
            </a:r>
          </a:p>
          <a:p>
            <a:pPr>
              <a:lnSpc>
                <a:spcPct val="250000"/>
              </a:lnSpc>
              <a:buFontTx/>
              <a:buNone/>
            </a:pPr>
            <a:r>
              <a:rPr lang="en-US" altLang="zh-CN" dirty="0" smtClean="0"/>
              <a:t>3</a:t>
            </a:r>
            <a:r>
              <a:rPr lang="zh-CN" altLang="en-US" dirty="0" smtClean="0"/>
              <a:t>．其他输出设备</a:t>
            </a:r>
            <a:endParaRPr lang="zh-CN" altLang="en-US" dirty="0"/>
          </a:p>
        </p:txBody>
      </p:sp>
      <p:grpSp>
        <p:nvGrpSpPr>
          <p:cNvPr id="13" name="Group 24"/>
          <p:cNvGrpSpPr>
            <a:grpSpLocks/>
          </p:cNvGrpSpPr>
          <p:nvPr/>
        </p:nvGrpSpPr>
        <p:grpSpPr bwMode="auto">
          <a:xfrm>
            <a:off x="755901" y="3644962"/>
            <a:ext cx="8271286" cy="3038743"/>
            <a:chOff x="-883" y="916"/>
            <a:chExt cx="6307" cy="2972"/>
          </a:xfrm>
        </p:grpSpPr>
        <p:sp>
          <p:nvSpPr>
            <p:cNvPr id="14" name="Rectangle 22"/>
            <p:cNvSpPr>
              <a:spLocks noChangeArrowheads="1"/>
            </p:cNvSpPr>
            <p:nvPr/>
          </p:nvSpPr>
          <p:spPr bwMode="auto">
            <a:xfrm>
              <a:off x="-883" y="916"/>
              <a:ext cx="6307" cy="2972"/>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Text Box 6"/>
            <p:cNvSpPr txBox="1">
              <a:spLocks noChangeArrowheads="1"/>
            </p:cNvSpPr>
            <p:nvPr/>
          </p:nvSpPr>
          <p:spPr bwMode="auto">
            <a:xfrm>
              <a:off x="-593" y="3150"/>
              <a:ext cx="1906"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p>
              <a:pPr algn="ctr"/>
              <a:r>
                <a:rPr lang="zh-CN" altLang="en-US" sz="2000" dirty="0">
                  <a:latin typeface="Times New Roman" pitchFamily="18" charset="0"/>
                </a:rPr>
                <a:t>液晶显示器</a:t>
              </a:r>
              <a:endParaRPr lang="zh-CN" altLang="en-US" sz="4000" dirty="0"/>
            </a:p>
          </p:txBody>
        </p:sp>
        <p:pic>
          <p:nvPicPr>
            <p:cNvPr id="16" name="Picture 8" descr="液晶显示器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5" y="1551"/>
              <a:ext cx="1695"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9"/>
            <p:cNvGrpSpPr>
              <a:grpSpLocks/>
            </p:cNvGrpSpPr>
            <p:nvPr/>
          </p:nvGrpSpPr>
          <p:grpSpPr bwMode="auto">
            <a:xfrm>
              <a:off x="1697" y="1363"/>
              <a:ext cx="1621" cy="2090"/>
              <a:chOff x="6650" y="5681"/>
              <a:chExt cx="2410" cy="3108"/>
            </a:xfrm>
          </p:grpSpPr>
          <p:sp>
            <p:nvSpPr>
              <p:cNvPr id="23" name="Text Box 10"/>
              <p:cNvSpPr txBox="1">
                <a:spLocks noChangeArrowheads="1"/>
              </p:cNvSpPr>
              <p:nvPr/>
            </p:nvSpPr>
            <p:spPr bwMode="auto">
              <a:xfrm>
                <a:off x="6650" y="8233"/>
                <a:ext cx="2395"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p>
                <a:pPr algn="ctr"/>
                <a:r>
                  <a:rPr lang="en-US" altLang="zh-CN" sz="2000" dirty="0">
                    <a:latin typeface="Times New Roman" pitchFamily="18" charset="0"/>
                  </a:rPr>
                  <a:t>CRT</a:t>
                </a:r>
                <a:r>
                  <a:rPr lang="zh-CN" altLang="en-US" sz="2000" dirty="0">
                    <a:latin typeface="Times New Roman" pitchFamily="18" charset="0"/>
                  </a:rPr>
                  <a:t>显示器</a:t>
                </a:r>
                <a:endParaRPr lang="zh-CN" altLang="en-US" sz="4000" dirty="0"/>
              </a:p>
            </p:txBody>
          </p:sp>
          <p:pic>
            <p:nvPicPr>
              <p:cNvPr id="24" name="Picture 11" descr="CRT显示器--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14" y="5681"/>
                <a:ext cx="2246" cy="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 name="Picture 14" descr="显卡="/>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88" y="1104"/>
              <a:ext cx="1327"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5" descr="显卡=="/>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840" y="2288"/>
              <a:ext cx="1510" cy="1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23"/>
            <p:cNvSpPr txBox="1">
              <a:spLocks noChangeArrowheads="1"/>
            </p:cNvSpPr>
            <p:nvPr/>
          </p:nvSpPr>
          <p:spPr bwMode="auto">
            <a:xfrm>
              <a:off x="4202" y="3432"/>
              <a:ext cx="1174"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p>
              <a:pPr algn="ctr"/>
              <a:r>
                <a:rPr lang="zh-CN" altLang="en-US" sz="2000" dirty="0">
                  <a:latin typeface="Times New Roman" pitchFamily="18" charset="0"/>
                </a:rPr>
                <a:t>显卡</a:t>
              </a:r>
              <a:endParaRPr lang="zh-CN" altLang="en-US" sz="4000" dirty="0"/>
            </a:p>
          </p:txBody>
        </p:sp>
      </p:grpSp>
      <p:sp>
        <p:nvSpPr>
          <p:cNvPr id="10" name="Rectangle 3"/>
          <p:cNvSpPr txBox="1">
            <a:spLocks noChangeArrowheads="1"/>
          </p:cNvSpPr>
          <p:nvPr/>
        </p:nvSpPr>
        <p:spPr>
          <a:xfrm>
            <a:off x="3851920" y="1092133"/>
            <a:ext cx="5184576" cy="2552892"/>
          </a:xfrm>
          <a:prstGeom prst="rect">
            <a:avLst/>
          </a:prstGeom>
          <a:noFill/>
          <a:ln>
            <a:solidFill>
              <a:srgbClr val="D816C1"/>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dirty="0"/>
              <a:t>　　</a:t>
            </a:r>
            <a:r>
              <a:rPr lang="zh-CN" altLang="zh-CN" dirty="0" smtClean="0"/>
              <a:t>显示器</a:t>
            </a:r>
            <a:r>
              <a:rPr lang="zh-CN" altLang="en-US" dirty="0" smtClean="0"/>
              <a:t>：</a:t>
            </a:r>
            <a:r>
              <a:rPr lang="zh-CN" altLang="zh-CN" dirty="0" smtClean="0"/>
              <a:t>微型计算机</a:t>
            </a:r>
            <a:r>
              <a:rPr lang="zh-CN" altLang="zh-CN" dirty="0"/>
              <a:t>必备的输出设备</a:t>
            </a:r>
            <a:r>
              <a:rPr lang="zh-CN" altLang="zh-CN" dirty="0" smtClean="0"/>
              <a:t>。可以</a:t>
            </a:r>
            <a:r>
              <a:rPr lang="zh-CN" altLang="zh-CN" dirty="0"/>
              <a:t>把文字、图形、图像等在屏幕上显示</a:t>
            </a:r>
            <a:r>
              <a:rPr lang="zh-CN" altLang="zh-CN" dirty="0" smtClean="0"/>
              <a:t>出来</a:t>
            </a:r>
            <a:r>
              <a:rPr lang="zh-CN" altLang="en-US" dirty="0" smtClean="0"/>
              <a:t>。</a:t>
            </a:r>
            <a:r>
              <a:rPr lang="zh-CN" altLang="zh-CN" dirty="0" smtClean="0"/>
              <a:t>显示器</a:t>
            </a:r>
            <a:r>
              <a:rPr lang="zh-CN" altLang="zh-CN" dirty="0"/>
              <a:t>通过显卡接入</a:t>
            </a:r>
            <a:r>
              <a:rPr lang="zh-CN" altLang="zh-CN" dirty="0" smtClean="0"/>
              <a:t>主机</a:t>
            </a:r>
            <a:r>
              <a:rPr lang="zh-CN" altLang="en-US" dirty="0" smtClean="0"/>
              <a:t>。</a:t>
            </a:r>
            <a:endParaRPr lang="en-US" altLang="zh-CN" dirty="0" smtClean="0"/>
          </a:p>
          <a:p>
            <a:pPr>
              <a:lnSpc>
                <a:spcPct val="150000"/>
              </a:lnSpc>
            </a:pPr>
            <a:r>
              <a:rPr lang="zh-CN" altLang="en-US" dirty="0" smtClean="0"/>
              <a:t>　　显卡（</a:t>
            </a:r>
            <a:r>
              <a:rPr lang="zh-CN" altLang="zh-CN" dirty="0" smtClean="0"/>
              <a:t>显示适配器</a:t>
            </a:r>
            <a:r>
              <a:rPr lang="zh-CN" altLang="en-US" dirty="0" smtClean="0"/>
              <a:t>）：对</a:t>
            </a:r>
            <a:r>
              <a:rPr lang="zh-CN" altLang="zh-CN" dirty="0" smtClean="0"/>
              <a:t>主机</a:t>
            </a:r>
            <a:r>
              <a:rPr lang="zh-CN" altLang="zh-CN" dirty="0"/>
              <a:t>送出的显示信息</a:t>
            </a:r>
            <a:r>
              <a:rPr lang="zh-CN" altLang="zh-CN" dirty="0" smtClean="0"/>
              <a:t>转换并</a:t>
            </a:r>
            <a:r>
              <a:rPr lang="zh-CN" altLang="zh-CN" dirty="0"/>
              <a:t>控制显示器正确显示输出</a:t>
            </a:r>
            <a:r>
              <a:rPr lang="zh-CN" altLang="zh-CN" dirty="0" smtClean="0"/>
              <a:t>。</a:t>
            </a:r>
            <a:endParaRPr lang="zh-CN" altLang="en-US" dirty="0"/>
          </a:p>
        </p:txBody>
      </p:sp>
    </p:spTree>
    <p:extLst>
      <p:ext uri="{BB962C8B-B14F-4D97-AF65-F5344CB8AC3E}">
        <p14:creationId xmlns:p14="http://schemas.microsoft.com/office/powerpoint/2010/main" val="4153438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3">
                                            <p:txEl>
                                              <p:pRg st="0" end="0"/>
                                            </p:txEl>
                                          </p:spTgt>
                                        </p:tgtEl>
                                        <p:attrNameLst>
                                          <p:attrName>r</p:attrName>
                                        </p:attrNameLst>
                                      </p:cBhvr>
                                    </p:animRot>
                                    <p:animRot by="-240000">
                                      <p:cBhvr>
                                        <p:cTn id="7" dur="200" fill="hold">
                                          <p:stCondLst>
                                            <p:cond delay="200"/>
                                          </p:stCondLst>
                                        </p:cTn>
                                        <p:tgtEl>
                                          <p:spTgt spid="43">
                                            <p:txEl>
                                              <p:pRg st="0" end="0"/>
                                            </p:txEl>
                                          </p:spTgt>
                                        </p:tgtEl>
                                        <p:attrNameLst>
                                          <p:attrName>r</p:attrName>
                                        </p:attrNameLst>
                                      </p:cBhvr>
                                    </p:animRot>
                                    <p:animRot by="240000">
                                      <p:cBhvr>
                                        <p:cTn id="8" dur="200" fill="hold">
                                          <p:stCondLst>
                                            <p:cond delay="400"/>
                                          </p:stCondLst>
                                        </p:cTn>
                                        <p:tgtEl>
                                          <p:spTgt spid="43">
                                            <p:txEl>
                                              <p:pRg st="0" end="0"/>
                                            </p:txEl>
                                          </p:spTgt>
                                        </p:tgtEl>
                                        <p:attrNameLst>
                                          <p:attrName>r</p:attrName>
                                        </p:attrNameLst>
                                      </p:cBhvr>
                                    </p:animRot>
                                    <p:animRot by="-240000">
                                      <p:cBhvr>
                                        <p:cTn id="9" dur="200" fill="hold">
                                          <p:stCondLst>
                                            <p:cond delay="600"/>
                                          </p:stCondLst>
                                        </p:cTn>
                                        <p:tgtEl>
                                          <p:spTgt spid="43">
                                            <p:txEl>
                                              <p:pRg st="0" end="0"/>
                                            </p:txEl>
                                          </p:spTgt>
                                        </p:tgtEl>
                                        <p:attrNameLst>
                                          <p:attrName>r</p:attrName>
                                        </p:attrNameLst>
                                      </p:cBhvr>
                                    </p:animRot>
                                    <p:animRot by="120000">
                                      <p:cBhvr>
                                        <p:cTn id="10" dur="200" fill="hold">
                                          <p:stCondLst>
                                            <p:cond delay="800"/>
                                          </p:stCondLst>
                                        </p:cTn>
                                        <p:tgtEl>
                                          <p:spTgt spid="43">
                                            <p:txEl>
                                              <p:pRg st="0" end="0"/>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43">
                                            <p:txEl>
                                              <p:pRg st="0" end="0"/>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2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250"/>
                            </p:stCondLst>
                            <p:childTnLst>
                              <p:par>
                                <p:cTn id="17" presetID="1" presetClass="entr" presetSubtype="0" fill="hold" nodeType="afterEffect">
                                  <p:stCondLst>
                                    <p:cond delay="25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1.4.7  </a:t>
            </a:r>
            <a:r>
              <a:rPr lang="zh-CN" altLang="en-US" sz="3600" dirty="0" smtClean="0"/>
              <a:t>输出设备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．显示器</a:t>
            </a:r>
          </a:p>
          <a:p>
            <a:pPr>
              <a:lnSpc>
                <a:spcPct val="250000"/>
              </a:lnSpc>
              <a:buFontTx/>
              <a:buNone/>
            </a:pPr>
            <a:r>
              <a:rPr lang="en-US" altLang="zh-CN" dirty="0" smtClean="0"/>
              <a:t>2</a:t>
            </a:r>
            <a:r>
              <a:rPr lang="zh-CN" altLang="en-US" dirty="0" smtClean="0"/>
              <a:t>．打印机</a:t>
            </a:r>
          </a:p>
          <a:p>
            <a:pPr>
              <a:lnSpc>
                <a:spcPct val="250000"/>
              </a:lnSpc>
              <a:buFontTx/>
              <a:buNone/>
            </a:pPr>
            <a:r>
              <a:rPr lang="en-US" altLang="zh-CN" dirty="0" smtClean="0"/>
              <a:t>3</a:t>
            </a:r>
            <a:r>
              <a:rPr lang="zh-CN" altLang="en-US" dirty="0" smtClean="0"/>
              <a:t>．其他输出设备</a:t>
            </a:r>
            <a:endParaRPr lang="zh-CN" altLang="en-US" dirty="0"/>
          </a:p>
        </p:txBody>
      </p:sp>
      <p:sp>
        <p:nvSpPr>
          <p:cNvPr id="10" name="Rectangle 3"/>
          <p:cNvSpPr txBox="1">
            <a:spLocks noChangeArrowheads="1"/>
          </p:cNvSpPr>
          <p:nvPr/>
        </p:nvSpPr>
        <p:spPr>
          <a:xfrm>
            <a:off x="3851920" y="1092133"/>
            <a:ext cx="5040560" cy="2101010"/>
          </a:xfrm>
          <a:prstGeom prst="rect">
            <a:avLst/>
          </a:prstGeom>
          <a:noFill/>
          <a:ln>
            <a:solidFill>
              <a:srgbClr val="D816C1"/>
            </a:solidFill>
          </a:ln>
        </p:spPr>
        <p:txBody>
          <a:bodyPr/>
          <a:lstStyle>
            <a:defPPr>
              <a:defRPr lang="zh-CN"/>
            </a:defPPr>
            <a:lvl1pPr indent="0">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pPr>
              <a:lnSpc>
                <a:spcPct val="150000"/>
              </a:lnSpc>
            </a:pPr>
            <a:r>
              <a:rPr lang="zh-CN" altLang="en-US" dirty="0"/>
              <a:t>　　</a:t>
            </a:r>
            <a:r>
              <a:rPr lang="zh-CN" altLang="zh-CN" dirty="0" smtClean="0"/>
              <a:t>打印机</a:t>
            </a:r>
            <a:r>
              <a:rPr lang="zh-CN" altLang="en-US" dirty="0" smtClean="0"/>
              <a:t>：</a:t>
            </a:r>
            <a:r>
              <a:rPr lang="zh-CN" altLang="zh-CN" dirty="0" smtClean="0"/>
              <a:t>将</a:t>
            </a:r>
            <a:r>
              <a:rPr lang="zh-CN" altLang="zh-CN" dirty="0"/>
              <a:t>计算机的处理结果输出到纸质上，是办公场所必备的外部设备</a:t>
            </a:r>
            <a:r>
              <a:rPr lang="zh-CN" altLang="zh-CN" dirty="0" smtClean="0"/>
              <a:t>。</a:t>
            </a:r>
            <a:endParaRPr lang="en-US" altLang="zh-CN" dirty="0" smtClean="0"/>
          </a:p>
          <a:p>
            <a:pPr>
              <a:lnSpc>
                <a:spcPct val="150000"/>
              </a:lnSpc>
            </a:pPr>
            <a:r>
              <a:rPr lang="zh-CN" altLang="en-US" dirty="0" smtClean="0"/>
              <a:t>　　打印机</a:t>
            </a:r>
            <a:r>
              <a:rPr lang="zh-CN" altLang="zh-CN" dirty="0" smtClean="0"/>
              <a:t>通过</a:t>
            </a:r>
            <a:r>
              <a:rPr lang="zh-CN" altLang="zh-CN" dirty="0"/>
              <a:t>USB接口与主机相连</a:t>
            </a:r>
            <a:r>
              <a:rPr lang="zh-CN" altLang="zh-CN" dirty="0" smtClean="0"/>
              <a:t>，</a:t>
            </a:r>
            <a:r>
              <a:rPr lang="zh-CN" altLang="en-US" dirty="0" smtClean="0"/>
              <a:t>一</a:t>
            </a:r>
            <a:r>
              <a:rPr lang="zh-CN" altLang="zh-CN" dirty="0" smtClean="0"/>
              <a:t>些</a:t>
            </a:r>
            <a:r>
              <a:rPr lang="zh-CN" altLang="zh-CN" dirty="0"/>
              <a:t>专用打印机也可用LPT接口接入主机。</a:t>
            </a:r>
            <a:endParaRPr lang="zh-CN" altLang="en-US" dirty="0"/>
          </a:p>
        </p:txBody>
      </p:sp>
      <p:grpSp>
        <p:nvGrpSpPr>
          <p:cNvPr id="25" name="Group 12"/>
          <p:cNvGrpSpPr>
            <a:grpSpLocks/>
          </p:cNvGrpSpPr>
          <p:nvPr/>
        </p:nvGrpSpPr>
        <p:grpSpPr bwMode="auto">
          <a:xfrm>
            <a:off x="624334" y="3401144"/>
            <a:ext cx="8412163" cy="3124200"/>
            <a:chOff x="269" y="1632"/>
            <a:chExt cx="5299" cy="1968"/>
          </a:xfrm>
        </p:grpSpPr>
        <p:sp>
          <p:nvSpPr>
            <p:cNvPr id="26" name="Rectangle 11"/>
            <p:cNvSpPr>
              <a:spLocks noChangeArrowheads="1"/>
            </p:cNvSpPr>
            <p:nvPr/>
          </p:nvSpPr>
          <p:spPr bwMode="auto">
            <a:xfrm>
              <a:off x="269" y="1632"/>
              <a:ext cx="5299" cy="1968"/>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 name="Group 4"/>
            <p:cNvGrpSpPr>
              <a:grpSpLocks/>
            </p:cNvGrpSpPr>
            <p:nvPr/>
          </p:nvGrpSpPr>
          <p:grpSpPr bwMode="auto">
            <a:xfrm>
              <a:off x="288" y="1833"/>
              <a:ext cx="5136" cy="1575"/>
              <a:chOff x="2698" y="5032"/>
              <a:chExt cx="7235" cy="2217"/>
            </a:xfrm>
          </p:grpSpPr>
          <p:sp>
            <p:nvSpPr>
              <p:cNvPr id="28" name="Text Box 5"/>
              <p:cNvSpPr txBox="1">
                <a:spLocks noChangeArrowheads="1"/>
              </p:cNvSpPr>
              <p:nvPr/>
            </p:nvSpPr>
            <p:spPr bwMode="auto">
              <a:xfrm>
                <a:off x="5383" y="6941"/>
                <a:ext cx="1469"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p>
                <a:pPr algn="ctr"/>
                <a:r>
                  <a:rPr lang="zh-CN" altLang="en-US">
                    <a:latin typeface="Times New Roman" pitchFamily="18" charset="0"/>
                  </a:rPr>
                  <a:t>喷墨打印机</a:t>
                </a:r>
                <a:endParaRPr lang="zh-CN" altLang="en-US" sz="3600"/>
              </a:p>
            </p:txBody>
          </p:sp>
          <p:sp>
            <p:nvSpPr>
              <p:cNvPr id="29" name="Text Box 6"/>
              <p:cNvSpPr txBox="1">
                <a:spLocks noChangeArrowheads="1"/>
              </p:cNvSpPr>
              <p:nvPr/>
            </p:nvSpPr>
            <p:spPr bwMode="auto">
              <a:xfrm>
                <a:off x="2804" y="6941"/>
                <a:ext cx="1575"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p>
                <a:pPr algn="ctr"/>
                <a:r>
                  <a:rPr lang="zh-CN" altLang="en-US">
                    <a:latin typeface="Times New Roman" pitchFamily="18" charset="0"/>
                  </a:rPr>
                  <a:t>激光打印机</a:t>
                </a:r>
                <a:endParaRPr lang="zh-CN" altLang="en-US" sz="3600"/>
              </a:p>
            </p:txBody>
          </p:sp>
          <p:pic>
            <p:nvPicPr>
              <p:cNvPr id="30" name="Picture 7" descr="喷墨打印机-------"/>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18" y="5032"/>
                <a:ext cx="2585" cy="1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 descr="激光打印机-----"/>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98" y="5173"/>
                <a:ext cx="2052" cy="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9"/>
              <p:cNvSpPr txBox="1">
                <a:spLocks noChangeArrowheads="1"/>
              </p:cNvSpPr>
              <p:nvPr/>
            </p:nvSpPr>
            <p:spPr bwMode="auto">
              <a:xfrm>
                <a:off x="7968" y="6941"/>
                <a:ext cx="147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p>
                <a:pPr algn="ctr"/>
                <a:r>
                  <a:rPr lang="zh-CN" altLang="en-US">
                    <a:latin typeface="Times New Roman" pitchFamily="18" charset="0"/>
                  </a:rPr>
                  <a:t>针式打印机</a:t>
                </a:r>
                <a:endParaRPr lang="zh-CN" altLang="en-US" sz="3600"/>
              </a:p>
            </p:txBody>
          </p:sp>
          <p:pic>
            <p:nvPicPr>
              <p:cNvPr id="33" name="Picture 10" descr="联想平推式票据打印机"/>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390" y="5138"/>
                <a:ext cx="2543" cy="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2947102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43">
                                            <p:txEl>
                                              <p:pRg st="1" end="1"/>
                                            </p:txEl>
                                          </p:spTgt>
                                        </p:tgtEl>
                                        <p:attrNameLst>
                                          <p:attrName>r</p:attrName>
                                        </p:attrNameLst>
                                      </p:cBhvr>
                                    </p:animRot>
                                    <p:animRot by="-240000">
                                      <p:cBhvr>
                                        <p:cTn id="7" dur="200" fill="hold">
                                          <p:stCondLst>
                                            <p:cond delay="200"/>
                                          </p:stCondLst>
                                        </p:cTn>
                                        <p:tgtEl>
                                          <p:spTgt spid="43">
                                            <p:txEl>
                                              <p:pRg st="1" end="1"/>
                                            </p:txEl>
                                          </p:spTgt>
                                        </p:tgtEl>
                                        <p:attrNameLst>
                                          <p:attrName>r</p:attrName>
                                        </p:attrNameLst>
                                      </p:cBhvr>
                                    </p:animRot>
                                    <p:animRot by="240000">
                                      <p:cBhvr>
                                        <p:cTn id="8" dur="200" fill="hold">
                                          <p:stCondLst>
                                            <p:cond delay="400"/>
                                          </p:stCondLst>
                                        </p:cTn>
                                        <p:tgtEl>
                                          <p:spTgt spid="43">
                                            <p:txEl>
                                              <p:pRg st="1" end="1"/>
                                            </p:txEl>
                                          </p:spTgt>
                                        </p:tgtEl>
                                        <p:attrNameLst>
                                          <p:attrName>r</p:attrName>
                                        </p:attrNameLst>
                                      </p:cBhvr>
                                    </p:animRot>
                                    <p:animRot by="-240000">
                                      <p:cBhvr>
                                        <p:cTn id="9" dur="200" fill="hold">
                                          <p:stCondLst>
                                            <p:cond delay="600"/>
                                          </p:stCondLst>
                                        </p:cTn>
                                        <p:tgtEl>
                                          <p:spTgt spid="43">
                                            <p:txEl>
                                              <p:pRg st="1" end="1"/>
                                            </p:txEl>
                                          </p:spTgt>
                                        </p:tgtEl>
                                        <p:attrNameLst>
                                          <p:attrName>r</p:attrName>
                                        </p:attrNameLst>
                                      </p:cBhvr>
                                    </p:animRot>
                                    <p:animRot by="120000">
                                      <p:cBhvr>
                                        <p:cTn id="10" dur="200" fill="hold">
                                          <p:stCondLst>
                                            <p:cond delay="800"/>
                                          </p:stCondLst>
                                        </p:cTn>
                                        <p:tgtEl>
                                          <p:spTgt spid="43">
                                            <p:txEl>
                                              <p:pRg st="1" end="1"/>
                                            </p:txEl>
                                          </p:spTgt>
                                        </p:tgtEl>
                                        <p:attrNameLst>
                                          <p:attrName>r</p:attrName>
                                        </p:attrNameLst>
                                      </p:cBhvr>
                                    </p:animRot>
                                  </p:childTnLst>
                                </p:cTn>
                              </p:par>
                              <p:par>
                                <p:cTn id="11" presetID="3" presetClass="emph" presetSubtype="2" fill="hold" grpId="0" nodeType="withEffect">
                                  <p:stCondLst>
                                    <p:cond delay="0"/>
                                  </p:stCondLst>
                                  <p:childTnLst>
                                    <p:animClr clrSpc="rgb" dir="cw">
                                      <p:cBhvr override="childStyle">
                                        <p:cTn id="12" dur="10" fill="hold"/>
                                        <p:tgtEl>
                                          <p:spTgt spid="43">
                                            <p:txEl>
                                              <p:pRg st="1" end="1"/>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allAtOnce"/>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4"/>
          <p:cNvGrpSpPr>
            <a:grpSpLocks/>
          </p:cNvGrpSpPr>
          <p:nvPr/>
        </p:nvGrpSpPr>
        <p:grpSpPr bwMode="auto">
          <a:xfrm>
            <a:off x="1144114" y="4149081"/>
            <a:ext cx="3351685" cy="2376264"/>
            <a:chOff x="432" y="1824"/>
            <a:chExt cx="2208" cy="2151"/>
          </a:xfrm>
        </p:grpSpPr>
        <p:sp>
          <p:nvSpPr>
            <p:cNvPr id="17" name="Rectangle 8"/>
            <p:cNvSpPr>
              <a:spLocks noChangeArrowheads="1"/>
            </p:cNvSpPr>
            <p:nvPr/>
          </p:nvSpPr>
          <p:spPr bwMode="auto">
            <a:xfrm>
              <a:off x="432" y="1824"/>
              <a:ext cx="2208" cy="1872"/>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8" name="Picture 6" descr="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4" y="1872"/>
              <a:ext cx="1862" cy="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0" name="Rectangle 7"/>
            <p:cNvSpPr>
              <a:spLocks noChangeArrowheads="1"/>
            </p:cNvSpPr>
            <p:nvPr/>
          </p:nvSpPr>
          <p:spPr bwMode="auto">
            <a:xfrm>
              <a:off x="1056" y="3744"/>
              <a:ext cx="1008" cy="2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dirty="0"/>
                <a:t>投影仪	</a:t>
              </a:r>
            </a:p>
          </p:txBody>
        </p:sp>
      </p:grpSp>
      <p:grpSp>
        <p:nvGrpSpPr>
          <p:cNvPr id="22" name="Group 15"/>
          <p:cNvGrpSpPr>
            <a:grpSpLocks/>
          </p:cNvGrpSpPr>
          <p:nvPr/>
        </p:nvGrpSpPr>
        <p:grpSpPr bwMode="auto">
          <a:xfrm>
            <a:off x="4877914" y="4149081"/>
            <a:ext cx="3351685" cy="2376264"/>
            <a:chOff x="2784" y="1824"/>
            <a:chExt cx="2208" cy="2151"/>
          </a:xfrm>
        </p:grpSpPr>
        <p:sp>
          <p:nvSpPr>
            <p:cNvPr id="23" name="Rectangle 12"/>
            <p:cNvSpPr>
              <a:spLocks noChangeArrowheads="1"/>
            </p:cNvSpPr>
            <p:nvPr/>
          </p:nvSpPr>
          <p:spPr bwMode="auto">
            <a:xfrm>
              <a:off x="2784" y="1824"/>
              <a:ext cx="2208" cy="1872"/>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4" name="Picture 5" descr="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81" y="1872"/>
              <a:ext cx="1623" cy="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4" name="Rectangle 13"/>
            <p:cNvSpPr>
              <a:spLocks noChangeArrowheads="1"/>
            </p:cNvSpPr>
            <p:nvPr/>
          </p:nvSpPr>
          <p:spPr bwMode="auto">
            <a:xfrm>
              <a:off x="3600" y="3744"/>
              <a:ext cx="596" cy="2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dirty="0"/>
                <a:t>音箱</a:t>
              </a:r>
            </a:p>
          </p:txBody>
        </p:sp>
      </p:grpSp>
      <p:sp>
        <p:nvSpPr>
          <p:cNvPr id="5" name="标题 4"/>
          <p:cNvSpPr>
            <a:spLocks noGrp="1"/>
          </p:cNvSpPr>
          <p:nvPr>
            <p:ph type="title" idx="4294967295"/>
          </p:nvPr>
        </p:nvSpPr>
        <p:spPr>
          <a:xfrm>
            <a:off x="1079500" y="0"/>
            <a:ext cx="8064500" cy="1143000"/>
          </a:xfrm>
        </p:spPr>
        <p:txBody>
          <a:bodyPr vert="horz" lIns="91440" tIns="45720" rIns="91440" bIns="45720" rtlCol="0" anchor="ctr">
            <a:noAutofit/>
          </a:bodyPr>
          <a:lstStyle/>
          <a:p>
            <a:r>
              <a:rPr lang="en-US" altLang="zh-CN" sz="3600" dirty="0" smtClean="0"/>
              <a:t>1.4.7  </a:t>
            </a:r>
            <a:r>
              <a:rPr lang="zh-CN" altLang="en-US" sz="3600" dirty="0" smtClean="0"/>
              <a:t>输出设备</a:t>
            </a:r>
            <a:endParaRPr lang="zh-CN" altLang="zh-CN" sz="3600" dirty="0"/>
          </a:p>
        </p:txBody>
      </p:sp>
      <p:sp>
        <p:nvSpPr>
          <p:cNvPr id="19"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Rectangle 3"/>
          <p:cNvSpPr txBox="1">
            <a:spLocks noChangeArrowheads="1"/>
          </p:cNvSpPr>
          <p:nvPr/>
        </p:nvSpPr>
        <p:spPr>
          <a:xfrm>
            <a:off x="755576" y="836712"/>
            <a:ext cx="3240360" cy="3457398"/>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50000"/>
              </a:lnSpc>
              <a:buFontTx/>
              <a:buNone/>
            </a:pPr>
            <a:r>
              <a:rPr lang="en-US" altLang="zh-CN" dirty="0" smtClean="0"/>
              <a:t>1</a:t>
            </a:r>
            <a:r>
              <a:rPr lang="zh-CN" altLang="en-US" dirty="0" smtClean="0"/>
              <a:t>．显示器</a:t>
            </a:r>
          </a:p>
          <a:p>
            <a:pPr>
              <a:lnSpc>
                <a:spcPct val="250000"/>
              </a:lnSpc>
              <a:buFontTx/>
              <a:buNone/>
            </a:pPr>
            <a:r>
              <a:rPr lang="en-US" altLang="zh-CN" dirty="0" smtClean="0"/>
              <a:t>2</a:t>
            </a:r>
            <a:r>
              <a:rPr lang="zh-CN" altLang="en-US" dirty="0" smtClean="0"/>
              <a:t>．打印机</a:t>
            </a:r>
          </a:p>
          <a:p>
            <a:pPr>
              <a:lnSpc>
                <a:spcPct val="250000"/>
              </a:lnSpc>
              <a:buFontTx/>
              <a:buNone/>
            </a:pPr>
            <a:r>
              <a:rPr lang="en-US" altLang="zh-CN" dirty="0" smtClean="0"/>
              <a:t>3</a:t>
            </a:r>
            <a:r>
              <a:rPr lang="zh-CN" altLang="en-US" dirty="0" smtClean="0"/>
              <a:t>．其他输出设备</a:t>
            </a:r>
            <a:endParaRPr lang="zh-CN" altLang="en-US" dirty="0"/>
          </a:p>
        </p:txBody>
      </p:sp>
      <p:sp>
        <p:nvSpPr>
          <p:cNvPr id="10" name="Rectangle 3"/>
          <p:cNvSpPr txBox="1">
            <a:spLocks noChangeArrowheads="1"/>
          </p:cNvSpPr>
          <p:nvPr/>
        </p:nvSpPr>
        <p:spPr>
          <a:xfrm>
            <a:off x="3851920" y="1092132"/>
            <a:ext cx="5040560" cy="2624899"/>
          </a:xfrm>
          <a:prstGeom prst="rect">
            <a:avLst/>
          </a:prstGeom>
          <a:noFill/>
          <a:ln>
            <a:solidFill>
              <a:srgbClr val="D816C1"/>
            </a:solidFill>
          </a:ln>
        </p:spPr>
        <p:txBody>
          <a:bodyPr/>
          <a:lstStyle>
            <a:defPPr>
              <a:defRPr lang="zh-CN"/>
            </a:defPPr>
            <a:lvl1pPr indent="0">
              <a:lnSpc>
                <a:spcPct val="150000"/>
              </a:lnSpc>
              <a:spcBef>
                <a:spcPts val="600"/>
              </a:spcBef>
              <a:spcAft>
                <a:spcPts val="600"/>
              </a:spcAft>
              <a:buFont typeface="Arial" pitchFamily="34" charset="0"/>
              <a:buNone/>
              <a:defRPr kumimoji="0" sz="2000"/>
            </a:lvl1pPr>
            <a:lvl2pPr marL="742950" indent="-285750">
              <a:spcBef>
                <a:spcPct val="20000"/>
              </a:spcBef>
              <a:buFont typeface="Arial" pitchFamily="34" charset="0"/>
              <a:buChar char="–"/>
              <a:defRPr kumimoji="0" sz="2400"/>
            </a:lvl2pPr>
            <a:lvl3pPr marL="1143000" indent="-228600">
              <a:spcBef>
                <a:spcPct val="20000"/>
              </a:spcBef>
              <a:buFont typeface="Arial" pitchFamily="34" charset="0"/>
              <a:buChar char="•"/>
              <a:defRPr kumimoji="0" sz="2000"/>
            </a:lvl3pPr>
            <a:lvl4pPr marL="1600200" indent="-228600">
              <a:spcBef>
                <a:spcPct val="20000"/>
              </a:spcBef>
              <a:buFont typeface="Arial" pitchFamily="34" charset="0"/>
              <a:buChar char="–"/>
              <a:defRPr kumimoji="0"/>
            </a:lvl4pPr>
            <a:lvl5pPr marL="2057400" indent="-228600">
              <a:spcBef>
                <a:spcPct val="20000"/>
              </a:spcBef>
              <a:buFont typeface="Arial" pitchFamily="34" charset="0"/>
              <a:buChar char="»"/>
              <a:defRPr kumimoji="0"/>
            </a:lvl5pPr>
            <a:lvl6pPr marL="2514600" indent="-228600">
              <a:spcBef>
                <a:spcPct val="20000"/>
              </a:spcBef>
              <a:buFont typeface="Arial" pitchFamily="34" charset="0"/>
              <a:buChar char="•"/>
              <a:defRPr kumimoji="0" sz="2000"/>
            </a:lvl6pPr>
            <a:lvl7pPr marL="2971800" indent="-228600">
              <a:spcBef>
                <a:spcPct val="20000"/>
              </a:spcBef>
              <a:buFont typeface="Arial" pitchFamily="34" charset="0"/>
              <a:buChar char="•"/>
              <a:defRPr kumimoji="0" sz="2000"/>
            </a:lvl7pPr>
            <a:lvl8pPr marL="3429000" indent="-228600">
              <a:spcBef>
                <a:spcPct val="20000"/>
              </a:spcBef>
              <a:buFont typeface="Arial" pitchFamily="34" charset="0"/>
              <a:buChar char="•"/>
              <a:defRPr kumimoji="0" sz="2000"/>
            </a:lvl8pPr>
            <a:lvl9pPr marL="3886200" indent="-228600">
              <a:spcBef>
                <a:spcPct val="20000"/>
              </a:spcBef>
              <a:buFont typeface="Arial" pitchFamily="34" charset="0"/>
              <a:buChar char="•"/>
              <a:defRPr kumimoji="0" sz="2000"/>
            </a:lvl9pPr>
          </a:lstStyle>
          <a:p>
            <a:r>
              <a:rPr lang="zh-CN" altLang="en-US" dirty="0"/>
              <a:t>　　</a:t>
            </a:r>
            <a:r>
              <a:rPr lang="zh-CN" altLang="zh-CN" dirty="0" smtClean="0"/>
              <a:t>投影仪</a:t>
            </a:r>
            <a:r>
              <a:rPr lang="zh-CN" altLang="en-US" dirty="0" smtClean="0"/>
              <a:t>：</a:t>
            </a:r>
            <a:r>
              <a:rPr lang="zh-CN" altLang="zh-CN" dirty="0" smtClean="0"/>
              <a:t>将</a:t>
            </a:r>
            <a:r>
              <a:rPr lang="zh-CN" altLang="zh-CN" dirty="0"/>
              <a:t>图像或视频投射到幕布上的设备</a:t>
            </a:r>
            <a:r>
              <a:rPr lang="zh-CN" altLang="zh-CN" dirty="0" smtClean="0"/>
              <a:t>，广泛</a:t>
            </a:r>
            <a:r>
              <a:rPr lang="zh-CN" altLang="zh-CN" dirty="0"/>
              <a:t>应用于教学、会议、娱乐</a:t>
            </a:r>
            <a:r>
              <a:rPr lang="zh-CN" altLang="zh-CN" dirty="0" smtClean="0"/>
              <a:t>等场合</a:t>
            </a:r>
            <a:r>
              <a:rPr lang="zh-CN" altLang="zh-CN" dirty="0"/>
              <a:t>。</a:t>
            </a:r>
          </a:p>
          <a:p>
            <a:r>
              <a:rPr lang="zh-CN" altLang="en-US" dirty="0" smtClean="0"/>
              <a:t>　　</a:t>
            </a:r>
            <a:r>
              <a:rPr lang="zh-CN" altLang="zh-CN" dirty="0" smtClean="0"/>
              <a:t>音箱</a:t>
            </a:r>
            <a:r>
              <a:rPr lang="zh-CN" altLang="en-US" dirty="0" smtClean="0"/>
              <a:t>：</a:t>
            </a:r>
            <a:r>
              <a:rPr lang="zh-CN" altLang="zh-CN" dirty="0" smtClean="0"/>
              <a:t>将</a:t>
            </a:r>
            <a:r>
              <a:rPr lang="zh-CN" altLang="zh-CN" dirty="0"/>
              <a:t>音频信号变换为声音并放大回放的设备</a:t>
            </a:r>
            <a:r>
              <a:rPr lang="zh-CN" altLang="zh-CN" dirty="0" smtClean="0"/>
              <a:t>。音箱</a:t>
            </a:r>
            <a:r>
              <a:rPr lang="zh-CN" altLang="zh-CN" dirty="0"/>
              <a:t>和麦克风等音频设备通过声卡所提供的专用音频接口接入主机。</a:t>
            </a:r>
          </a:p>
        </p:txBody>
      </p:sp>
    </p:spTree>
    <p:extLst>
      <p:ext uri="{BB962C8B-B14F-4D97-AF65-F5344CB8AC3E}">
        <p14:creationId xmlns:p14="http://schemas.microsoft.com/office/powerpoint/2010/main" val="3571930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3">
                                            <p:txEl>
                                              <p:pRg st="2" end="2"/>
                                            </p:txEl>
                                          </p:spTgt>
                                        </p:tgtEl>
                                        <p:attrNameLst>
                                          <p:attrName>r</p:attrName>
                                        </p:attrNameLst>
                                      </p:cBhvr>
                                    </p:animRot>
                                    <p:animRot by="-240000">
                                      <p:cBhvr>
                                        <p:cTn id="7" dur="200" fill="hold">
                                          <p:stCondLst>
                                            <p:cond delay="200"/>
                                          </p:stCondLst>
                                        </p:cTn>
                                        <p:tgtEl>
                                          <p:spTgt spid="43">
                                            <p:txEl>
                                              <p:pRg st="2" end="2"/>
                                            </p:txEl>
                                          </p:spTgt>
                                        </p:tgtEl>
                                        <p:attrNameLst>
                                          <p:attrName>r</p:attrName>
                                        </p:attrNameLst>
                                      </p:cBhvr>
                                    </p:animRot>
                                    <p:animRot by="240000">
                                      <p:cBhvr>
                                        <p:cTn id="8" dur="200" fill="hold">
                                          <p:stCondLst>
                                            <p:cond delay="400"/>
                                          </p:stCondLst>
                                        </p:cTn>
                                        <p:tgtEl>
                                          <p:spTgt spid="43">
                                            <p:txEl>
                                              <p:pRg st="2" end="2"/>
                                            </p:txEl>
                                          </p:spTgt>
                                        </p:tgtEl>
                                        <p:attrNameLst>
                                          <p:attrName>r</p:attrName>
                                        </p:attrNameLst>
                                      </p:cBhvr>
                                    </p:animRot>
                                    <p:animRot by="-240000">
                                      <p:cBhvr>
                                        <p:cTn id="9" dur="200" fill="hold">
                                          <p:stCondLst>
                                            <p:cond delay="600"/>
                                          </p:stCondLst>
                                        </p:cTn>
                                        <p:tgtEl>
                                          <p:spTgt spid="43">
                                            <p:txEl>
                                              <p:pRg st="2" end="2"/>
                                            </p:txEl>
                                          </p:spTgt>
                                        </p:tgtEl>
                                        <p:attrNameLst>
                                          <p:attrName>r</p:attrName>
                                        </p:attrNameLst>
                                      </p:cBhvr>
                                    </p:animRot>
                                    <p:animRot by="120000">
                                      <p:cBhvr>
                                        <p:cTn id="10" dur="200" fill="hold">
                                          <p:stCondLst>
                                            <p:cond delay="800"/>
                                          </p:stCondLst>
                                        </p:cTn>
                                        <p:tgtEl>
                                          <p:spTgt spid="43">
                                            <p:txEl>
                                              <p:pRg st="2" end="2"/>
                                            </p:txEl>
                                          </p:spTgt>
                                        </p:tgtEl>
                                        <p:attrNameLst>
                                          <p:attrName>r</p:attrName>
                                        </p:attrNameLst>
                                      </p:cBhvr>
                                    </p:animRot>
                                  </p:childTnLst>
                                </p:cTn>
                              </p:par>
                              <p:par>
                                <p:cTn id="11" presetID="3" presetClass="emph" presetSubtype="2" fill="hold" nodeType="withEffect">
                                  <p:stCondLst>
                                    <p:cond delay="0"/>
                                  </p:stCondLst>
                                  <p:childTnLst>
                                    <p:animClr clrSpc="rgb" dir="cw">
                                      <p:cBhvr override="childStyle">
                                        <p:cTn id="12" dur="10" fill="hold"/>
                                        <p:tgtEl>
                                          <p:spTgt spid="43">
                                            <p:txEl>
                                              <p:pRg st="2" end="2"/>
                                            </p:txEl>
                                          </p:spTgt>
                                        </p:tgtEl>
                                        <p:attrNameLst>
                                          <p:attrName>style.color</p:attrName>
                                        </p:attrNameLst>
                                      </p:cBhvr>
                                      <p:to>
                                        <a:srgbClr val="FF0000"/>
                                      </p:to>
                                    </p:animClr>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000"/>
                            </p:stCondLst>
                            <p:childTnLst>
                              <p:par>
                                <p:cTn id="17" presetID="3"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par>
                          <p:cTn id="20" fill="hold">
                            <p:stCondLst>
                              <p:cond delay="1500"/>
                            </p:stCondLst>
                            <p:childTnLst>
                              <p:par>
                                <p:cTn id="21" presetID="3" presetClass="entr" presetSubtype="1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linds(horizontal)">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9"/>
          <p:cNvSpPr>
            <a:spLocks noChangeArrowheads="1"/>
          </p:cNvSpPr>
          <p:nvPr/>
        </p:nvSpPr>
        <p:spPr bwMode="auto">
          <a:xfrm rot="985332">
            <a:off x="2355009" y="654979"/>
            <a:ext cx="685800" cy="685800"/>
          </a:xfrm>
          <a:prstGeom prst="star4">
            <a:avLst>
              <a:gd name="adj" fmla="val 8267"/>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8" name="WordArt 82">
            <a:hlinkClick r:id="" action="ppaction://hlinkshowjump?jump=endshow">
              <a:snd r:embed="rId3" name="chimes.wav"/>
            </a:hlinkClick>
          </p:cNvPr>
          <p:cNvSpPr>
            <a:spLocks noChangeArrowheads="1" noChangeShapeType="1" noTextEdit="1"/>
          </p:cNvSpPr>
          <p:nvPr/>
        </p:nvSpPr>
        <p:spPr bwMode="auto">
          <a:xfrm>
            <a:off x="2293943" y="2492896"/>
            <a:ext cx="5302393" cy="1529250"/>
          </a:xfrm>
          <a:prstGeom prst="rect">
            <a:avLst/>
          </a:prstGeom>
          <a:effectLst>
            <a:outerShdw blurRad="50800" dist="38100" algn="l" rotWithShape="0">
              <a:prstClr val="black">
                <a:alpha val="40000"/>
              </a:prstClr>
            </a:outerShdw>
          </a:effectLst>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第</a:t>
            </a:r>
            <a:r>
              <a:rPr lang="en-US" altLang="zh-CN"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1</a:t>
            </a:r>
            <a:r>
              <a:rPr lang="zh-CN" altLang="en-US" sz="3600" kern="10" dirty="0">
                <a:ln w="9525">
                  <a:solidFill>
                    <a:srgbClr val="E99C03"/>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章结束</a:t>
            </a:r>
          </a:p>
        </p:txBody>
      </p:sp>
      <p:sp>
        <p:nvSpPr>
          <p:cNvPr id="13" name="AutoShape 29"/>
          <p:cNvSpPr>
            <a:spLocks noChangeArrowheads="1"/>
          </p:cNvSpPr>
          <p:nvPr/>
        </p:nvSpPr>
        <p:spPr bwMode="auto">
          <a:xfrm>
            <a:off x="7020272" y="4447919"/>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
        <p:nvSpPr>
          <p:cNvPr id="15" name="AutoShape 29"/>
          <p:cNvSpPr>
            <a:spLocks noChangeArrowheads="1"/>
          </p:cNvSpPr>
          <p:nvPr/>
        </p:nvSpPr>
        <p:spPr bwMode="auto">
          <a:xfrm>
            <a:off x="5940152" y="4898302"/>
            <a:ext cx="685800" cy="685800"/>
          </a:xfrm>
          <a:prstGeom prst="star4">
            <a:avLst>
              <a:gd name="adj" fmla="val 8267"/>
            </a:avLst>
          </a:prstGeom>
          <a:solidFill>
            <a:schemeClr val="tx2">
              <a:lumMod val="60000"/>
              <a:lumOff val="40000"/>
            </a:schemeClr>
          </a:solidFill>
          <a:ln w="6350">
            <a:solidFill>
              <a:srgbClr val="CCFFCC"/>
            </a:solidFill>
            <a:miter lim="800000"/>
            <a:headEnd/>
            <a:tailEnd/>
          </a:ln>
          <a:effec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1850639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1" presetClass="entr" presetSubtype="0" fill="hold" grpId="0" nodeType="afterEffect">
                                  <p:stCondLst>
                                    <p:cond delay="1000"/>
                                  </p:stCondLst>
                                  <p:childTnLst>
                                    <p:set>
                                      <p:cBhvr>
                                        <p:cTn id="19" dur="1" fill="hold">
                                          <p:stCondLst>
                                            <p:cond delay="499"/>
                                          </p:stCondLst>
                                        </p:cTn>
                                        <p:tgtEl>
                                          <p:spTgt spid="15"/>
                                        </p:tgtEl>
                                        <p:attrNameLst>
                                          <p:attrName>style.visibility</p:attrName>
                                        </p:attrNameLst>
                                      </p:cBhvr>
                                      <p:to>
                                        <p:strVal val="visible"/>
                                      </p:to>
                                    </p:se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2979373" y="1700808"/>
            <a:ext cx="5913107" cy="4678204"/>
          </a:xfrm>
          <a:prstGeom prst="rect">
            <a:avLst/>
          </a:prstGeom>
          <a:noFill/>
        </p:spPr>
        <p:txBody>
          <a:bodyPr wrap="square" rtlCol="0">
            <a:spAutoFit/>
          </a:bodyPr>
          <a:lstStyle/>
          <a:p>
            <a:pPr>
              <a:spcAft>
                <a:spcPts val="1200"/>
              </a:spcAft>
            </a:pPr>
            <a:r>
              <a:rPr lang="zh-CN" altLang="zh-CN" sz="2400" dirty="0"/>
              <a:t>（2）第二代计算机（1958年～1964年</a:t>
            </a:r>
            <a:r>
              <a:rPr lang="zh-CN" altLang="zh-CN" sz="2400" dirty="0" smtClean="0"/>
              <a:t>）</a:t>
            </a:r>
            <a:endParaRPr lang="en-US" altLang="zh-CN" sz="2400" dirty="0" smtClean="0"/>
          </a:p>
          <a:p>
            <a:pPr>
              <a:spcAft>
                <a:spcPts val="1200"/>
              </a:spcAft>
            </a:pPr>
            <a:r>
              <a:rPr lang="zh-CN" altLang="en-US" sz="2400" dirty="0" smtClean="0"/>
              <a:t>　　</a:t>
            </a:r>
            <a:r>
              <a:rPr lang="zh-CN" altLang="zh-CN" sz="2400" dirty="0"/>
              <a:t>计算机的主要逻辑元件采用</a:t>
            </a:r>
            <a:r>
              <a:rPr lang="zh-CN" altLang="zh-CN" sz="2400" b="1" dirty="0" smtClean="0">
                <a:solidFill>
                  <a:srgbClr val="FF0066"/>
                </a:solidFill>
              </a:rPr>
              <a:t>晶体管</a:t>
            </a:r>
            <a:r>
              <a:rPr lang="zh-CN" altLang="zh-CN" sz="2400" dirty="0" smtClean="0"/>
              <a:t>。</a:t>
            </a:r>
            <a:r>
              <a:rPr lang="zh-CN" altLang="zh-CN" sz="2400" dirty="0"/>
              <a:t>其运算速度提高，达到每秒几万次到几十万次，内存普遍使用磁芯，提高了存取速度和容量，内存容量可达数万字节，外存有了磁盘、磁带，存储容量大大增加，外设种类也有所增加。同时，计算机软件也有了较大的发展，提出了操作系统的概念，出现了高级程序设计语言，使编程工作变得简化方便，为计算机的广泛应用铺平了道路。这一时期的计算机除了科学计算外，还应用于数据处理和工业过程控制等领域。</a:t>
            </a:r>
            <a:endParaRPr lang="zh-CN" altLang="en-US"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zh-CN" sz="2800" dirty="0"/>
              <a:t>计算机的发展过程</a:t>
            </a:r>
            <a:endParaRPr lang="zh-CN" altLang="en-US" sz="2800" dirty="0"/>
          </a:p>
        </p:txBody>
      </p:sp>
      <p:pic>
        <p:nvPicPr>
          <p:cNvPr id="1026" name="Picture 2" descr="http://a3.att.hudong.com/35/40/300485859609133223409853488_950.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11522"/>
          <a:stretch/>
        </p:blipFill>
        <p:spPr bwMode="auto">
          <a:xfrm>
            <a:off x="906394" y="2852935"/>
            <a:ext cx="2081430" cy="2916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58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1871663" y="0"/>
            <a:ext cx="7272337" cy="1143000"/>
          </a:xfrm>
        </p:spPr>
        <p:txBody>
          <a:bodyPr>
            <a:normAutofit/>
          </a:bodyPr>
          <a:lstStyle/>
          <a:p>
            <a:r>
              <a:rPr lang="en-US" altLang="zh-CN" sz="3600" dirty="0"/>
              <a:t>1.1.1  </a:t>
            </a:r>
            <a:r>
              <a:rPr lang="zh-CN" altLang="zh-CN" sz="3600" dirty="0"/>
              <a:t>计算机的发展</a:t>
            </a:r>
          </a:p>
        </p:txBody>
      </p:sp>
      <p:sp>
        <p:nvSpPr>
          <p:cNvPr id="2" name="TextBox 1"/>
          <p:cNvSpPr txBox="1"/>
          <p:nvPr/>
        </p:nvSpPr>
        <p:spPr>
          <a:xfrm>
            <a:off x="2685143" y="1700808"/>
            <a:ext cx="6279346" cy="4678204"/>
          </a:xfrm>
          <a:prstGeom prst="rect">
            <a:avLst/>
          </a:prstGeom>
          <a:noFill/>
        </p:spPr>
        <p:txBody>
          <a:bodyPr wrap="square" rtlCol="0">
            <a:spAutoFit/>
          </a:bodyPr>
          <a:lstStyle/>
          <a:p>
            <a:pPr>
              <a:spcAft>
                <a:spcPts val="1200"/>
              </a:spcAft>
            </a:pPr>
            <a:r>
              <a:rPr lang="zh-CN" altLang="zh-CN" sz="2400" dirty="0" smtClean="0"/>
              <a:t>（</a:t>
            </a:r>
            <a:r>
              <a:rPr lang="en-US" altLang="zh-CN" sz="2400" dirty="0" smtClean="0"/>
              <a:t>3</a:t>
            </a:r>
            <a:r>
              <a:rPr lang="zh-CN" altLang="zh-CN" sz="2400" dirty="0" smtClean="0"/>
              <a:t>）第</a:t>
            </a:r>
            <a:r>
              <a:rPr lang="zh-CN" altLang="en-US" sz="2400" dirty="0" smtClean="0"/>
              <a:t>三</a:t>
            </a:r>
            <a:r>
              <a:rPr lang="zh-CN" altLang="zh-CN" sz="2400" dirty="0" smtClean="0"/>
              <a:t>代计算机</a:t>
            </a:r>
            <a:r>
              <a:rPr lang="zh-CN" altLang="zh-CN" sz="2400" dirty="0"/>
              <a:t>（1965年～1970年</a:t>
            </a:r>
            <a:r>
              <a:rPr lang="zh-CN" altLang="zh-CN" sz="2400" dirty="0" smtClean="0"/>
              <a:t>）</a:t>
            </a:r>
            <a:endParaRPr lang="en-US" altLang="zh-CN" sz="2400" dirty="0" smtClean="0"/>
          </a:p>
          <a:p>
            <a:pPr>
              <a:spcAft>
                <a:spcPts val="1200"/>
              </a:spcAft>
            </a:pPr>
            <a:r>
              <a:rPr lang="zh-CN" altLang="en-US" sz="2400" dirty="0" smtClean="0"/>
              <a:t>　　</a:t>
            </a:r>
            <a:r>
              <a:rPr lang="zh-CN" altLang="zh-CN" sz="2400" dirty="0" smtClean="0"/>
              <a:t>计算机</a:t>
            </a:r>
            <a:r>
              <a:rPr lang="zh-CN" altLang="en-US" sz="2400" dirty="0" smtClean="0"/>
              <a:t>的</a:t>
            </a:r>
            <a:r>
              <a:rPr lang="zh-CN" altLang="zh-CN" sz="2400" dirty="0" smtClean="0"/>
              <a:t>主要</a:t>
            </a:r>
            <a:r>
              <a:rPr lang="zh-CN" altLang="zh-CN" sz="2400" dirty="0"/>
              <a:t>逻辑元件采用</a:t>
            </a:r>
            <a:r>
              <a:rPr lang="zh-CN" altLang="zh-CN" sz="2400" b="1" dirty="0">
                <a:solidFill>
                  <a:srgbClr val="FF0066"/>
                </a:solidFill>
              </a:rPr>
              <a:t>中小规模集成电路</a:t>
            </a:r>
            <a:r>
              <a:rPr lang="zh-CN" altLang="zh-CN" sz="2400" dirty="0" smtClean="0"/>
              <a:t>技术</a:t>
            </a:r>
            <a:r>
              <a:rPr lang="zh-CN" altLang="en-US" sz="2400" dirty="0" smtClean="0"/>
              <a:t>。</a:t>
            </a:r>
            <a:r>
              <a:rPr lang="zh-CN" altLang="zh-CN" sz="2400" dirty="0" smtClean="0"/>
              <a:t>可以</a:t>
            </a:r>
            <a:r>
              <a:rPr lang="zh-CN" altLang="zh-CN" sz="2400" dirty="0"/>
              <a:t>在几平方毫米的硅片上集成几十个甚至几百个电子元件，使计算机的体积和功耗大大降低，运算速度大幅提高，可达每秒几十万次至几百万次，存储器进一步发展，存储容量进一步提高。同时，终端设备和远程终端设备迅速发展，为日后发展的计算机网络打下基础。高级程序设计语言有了很大的发展，出现了操作系统和会话式语言。计算机的应用范围更广，同时，计算机体系结构开始向标准化、通用化、系列化方向发展。</a:t>
            </a:r>
            <a:endParaRPr lang="zh-CN" altLang="en-US" sz="2400" dirty="0"/>
          </a:p>
        </p:txBody>
      </p:sp>
      <p:sp>
        <p:nvSpPr>
          <p:cNvPr id="6" name="TextBox 5"/>
          <p:cNvSpPr txBox="1"/>
          <p:nvPr/>
        </p:nvSpPr>
        <p:spPr>
          <a:xfrm>
            <a:off x="963149" y="1052736"/>
            <a:ext cx="6489172" cy="523220"/>
          </a:xfrm>
          <a:prstGeom prst="rect">
            <a:avLst/>
          </a:prstGeom>
          <a:noFill/>
        </p:spPr>
        <p:txBody>
          <a:bodyPr wrap="square" rtlCol="0">
            <a:spAutoFit/>
          </a:bodyPr>
          <a:lstStyle/>
          <a:p>
            <a:r>
              <a:rPr lang="en-US" altLang="zh-CN" sz="2800" dirty="0" smtClean="0"/>
              <a:t>2</a:t>
            </a:r>
            <a:r>
              <a:rPr lang="zh-CN" altLang="zh-CN" sz="2800" dirty="0" smtClean="0"/>
              <a:t>．</a:t>
            </a:r>
            <a:r>
              <a:rPr lang="zh-CN" altLang="zh-CN" sz="2800" dirty="0"/>
              <a:t>计算机的发展过程</a:t>
            </a:r>
            <a:endParaRPr lang="zh-CN" altLang="en-US" sz="2800" dirty="0"/>
          </a:p>
        </p:txBody>
      </p:sp>
      <p:pic>
        <p:nvPicPr>
          <p:cNvPr id="9222" name="Picture 6" descr="http://imgt1.bdstatic.com/it/u=3531030228,3971833649&amp;fm=23&amp;gp=0.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373377" y="3789040"/>
            <a:ext cx="2326415" cy="2016225"/>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843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222"/>
                                        </p:tgtEl>
                                        <p:attrNameLst>
                                          <p:attrName>style.visibility</p:attrName>
                                        </p:attrNameLst>
                                      </p:cBhvr>
                                      <p:to>
                                        <p:strVal val="visible"/>
                                      </p:to>
                                    </p:set>
                                    <p:animEffect transition="in" filter="fade">
                                      <p:cBhvr>
                                        <p:cTn id="11" dur="2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heme/theme1.xml><?xml version="1.0" encoding="utf-8"?>
<a:theme xmlns:a="http://schemas.openxmlformats.org/drawingml/2006/main" name="培训">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Template>
  <TotalTime>0</TotalTime>
  <Words>2193</Words>
  <Application>Microsoft Office PowerPoint</Application>
  <PresentationFormat>全屏显示(4:3)</PresentationFormat>
  <Paragraphs>755</Paragraphs>
  <Slides>75</Slides>
  <Notes>72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75</vt:i4>
      </vt:variant>
    </vt:vector>
  </HeadingPairs>
  <TitlesOfParts>
    <vt:vector size="77" baseType="lpstr">
      <vt:lpstr>培训</vt:lpstr>
      <vt:lpstr>Equation.DSMT4</vt:lpstr>
      <vt:lpstr>计算机基础知识</vt:lpstr>
      <vt:lpstr>本章导航</vt:lpstr>
      <vt:lpstr>1.1  认识计算机</vt:lpstr>
      <vt:lpstr>1.1  认识计算机</vt:lpstr>
      <vt:lpstr>1.1.1  计算机的发展</vt:lpstr>
      <vt:lpstr>1.1.1  计算机的发展</vt:lpstr>
      <vt:lpstr>1.1.1  计算机的发展</vt:lpstr>
      <vt:lpstr>1.1.1  计算机的发展</vt:lpstr>
      <vt:lpstr>1.1.1  计算机的发展</vt:lpstr>
      <vt:lpstr>1.1.1  计算机的发展</vt:lpstr>
      <vt:lpstr>1.1.1  计算机的发展</vt:lpstr>
      <vt:lpstr>1.1.1  计算机的发展</vt:lpstr>
      <vt:lpstr>1.1.1  计算机的发展</vt:lpstr>
      <vt:lpstr>1.1.2  计算机的特点</vt:lpstr>
      <vt:lpstr>1.1.3  计算机的应用</vt:lpstr>
      <vt:lpstr>1.1.4  计算机的分类</vt:lpstr>
      <vt:lpstr>1.1.4  计算机的分类</vt:lpstr>
      <vt:lpstr>1.1.4  计算机的分类</vt:lpstr>
      <vt:lpstr>1.1.4  计算机的分类</vt:lpstr>
      <vt:lpstr>1.1.4  计算机的分类</vt:lpstr>
      <vt:lpstr>1.1.4  计算机的分类</vt:lpstr>
      <vt:lpstr>1.1.4  计算机的分类</vt:lpstr>
      <vt:lpstr>1.2  计算机中数和字符的表示</vt:lpstr>
      <vt:lpstr>1.2  计算机中数和字符的表示</vt:lpstr>
      <vt:lpstr>1.2.1  进位计数制</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1.2.2  不同进制之间的相互转换</vt:lpstr>
      <vt:lpstr>1.2.3  二进制数的运算规则</vt:lpstr>
      <vt:lpstr>1.2.3  二进制数的运算规则</vt:lpstr>
      <vt:lpstr>1.2.3  二进制数的运算规则</vt:lpstr>
      <vt:lpstr>1.2.3  二进制数的运算规则</vt:lpstr>
      <vt:lpstr>1.2.3  二进制数的运算规则</vt:lpstr>
      <vt:lpstr>1.2.4  数据的表示单位</vt:lpstr>
      <vt:lpstr>1.2.5  数据信息的表示</vt:lpstr>
      <vt:lpstr>1.2.6  文字信息的表示</vt:lpstr>
      <vt:lpstr>1.2.6  文字信息的表示</vt:lpstr>
      <vt:lpstr>1.2.6  文字信息的表示</vt:lpstr>
      <vt:lpstr>1.3 计算机系统的组成 和工作原理</vt:lpstr>
      <vt:lpstr>1.3 计算机系统的组成和工作原理</vt:lpstr>
      <vt:lpstr>1.3.1  计算机系统的组成</vt:lpstr>
      <vt:lpstr>1.3.2  硬件系统的基本组成</vt:lpstr>
      <vt:lpstr>1.3.2  硬件系统的基本组成</vt:lpstr>
      <vt:lpstr>1.3.3  软件系统的基本组成</vt:lpstr>
      <vt:lpstr>1.3.4  计算机系统的层次结构</vt:lpstr>
      <vt:lpstr>1.3.5  计算机的基本工作原理</vt:lpstr>
      <vt:lpstr>1.3.5  计算机的基本工作原理</vt:lpstr>
      <vt:lpstr>1.4  微型计算机的硬件配置</vt:lpstr>
      <vt:lpstr>1.4  微型计算机的硬件配置</vt:lpstr>
      <vt:lpstr>1.4.1  微型计算机系统的主要性能指标</vt:lpstr>
      <vt:lpstr>1.4.1  微型计算机系统的主要性能指标</vt:lpstr>
      <vt:lpstr>1.4.2  主板</vt:lpstr>
      <vt:lpstr>1.4.3  CPU</vt:lpstr>
      <vt:lpstr>1.4.4  内存条</vt:lpstr>
      <vt:lpstr>1.4.5  外存储器</vt:lpstr>
      <vt:lpstr>1.4.5  外存储器</vt:lpstr>
      <vt:lpstr>1.4.5  外存储器</vt:lpstr>
      <vt:lpstr>1.4.5  外存储器</vt:lpstr>
      <vt:lpstr>1.4.5  外存储器</vt:lpstr>
      <vt:lpstr>1.4.5  外存储器</vt:lpstr>
      <vt:lpstr>1.4.6  输入设备</vt:lpstr>
      <vt:lpstr>1.4.6  输入设备</vt:lpstr>
      <vt:lpstr>1.4.6  输入设备</vt:lpstr>
      <vt:lpstr>1.4.7  输出设备</vt:lpstr>
      <vt:lpstr>1.4.7  输出设备</vt:lpstr>
      <vt:lpstr>1.4.7  输出设备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2013-12-31T22:24:50Z</dcterms:created>
  <dcterms:modified xsi:type="dcterms:W3CDTF">2014-05-31T07:47:59Z</dcterms:modified>
</cp:coreProperties>
</file>