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74"/>
  </p:notesMasterIdLst>
  <p:sldIdLst>
    <p:sldId id="2598" r:id="rId3"/>
    <p:sldId id="2597" r:id="rId4"/>
    <p:sldId id="521" r:id="rId5"/>
    <p:sldId id="2589" r:id="rId6"/>
    <p:sldId id="1861" r:id="rId7"/>
    <p:sldId id="2600" r:id="rId8"/>
    <p:sldId id="2601" r:id="rId9"/>
    <p:sldId id="2602" r:id="rId10"/>
    <p:sldId id="2590" r:id="rId11"/>
    <p:sldId id="2603" r:id="rId12"/>
    <p:sldId id="2604" r:id="rId13"/>
    <p:sldId id="2591" r:id="rId14"/>
    <p:sldId id="2606" r:id="rId15"/>
    <p:sldId id="2607" r:id="rId16"/>
    <p:sldId id="2608" r:id="rId17"/>
    <p:sldId id="2609" r:id="rId18"/>
    <p:sldId id="2610" r:id="rId19"/>
    <p:sldId id="2611" r:id="rId20"/>
    <p:sldId id="2592" r:id="rId21"/>
    <p:sldId id="2612" r:id="rId22"/>
    <p:sldId id="2613" r:id="rId23"/>
    <p:sldId id="2614" r:id="rId24"/>
    <p:sldId id="2615" r:id="rId25"/>
    <p:sldId id="2616" r:id="rId26"/>
    <p:sldId id="2617" r:id="rId27"/>
    <p:sldId id="2618" r:id="rId28"/>
    <p:sldId id="2619" r:id="rId29"/>
    <p:sldId id="2620" r:id="rId30"/>
    <p:sldId id="2593" r:id="rId31"/>
    <p:sldId id="2622" r:id="rId32"/>
    <p:sldId id="2623" r:id="rId33"/>
    <p:sldId id="2624" r:id="rId34"/>
    <p:sldId id="2625" r:id="rId35"/>
    <p:sldId id="2626" r:id="rId36"/>
    <p:sldId id="2594" r:id="rId37"/>
    <p:sldId id="2621" r:id="rId38"/>
    <p:sldId id="2627" r:id="rId39"/>
    <p:sldId id="2628" r:id="rId40"/>
    <p:sldId id="2629" r:id="rId41"/>
    <p:sldId id="2630" r:id="rId42"/>
    <p:sldId id="2631" r:id="rId43"/>
    <p:sldId id="2632" r:id="rId44"/>
    <p:sldId id="2633" r:id="rId45"/>
    <p:sldId id="2634" r:id="rId46"/>
    <p:sldId id="2635" r:id="rId47"/>
    <p:sldId id="2636" r:id="rId48"/>
    <p:sldId id="2637" r:id="rId49"/>
    <p:sldId id="2638" r:id="rId50"/>
    <p:sldId id="2639" r:id="rId51"/>
    <p:sldId id="2640" r:id="rId52"/>
    <p:sldId id="2641" r:id="rId53"/>
    <p:sldId id="2642" r:id="rId54"/>
    <p:sldId id="2595" r:id="rId55"/>
    <p:sldId id="2643" r:id="rId56"/>
    <p:sldId id="2644" r:id="rId57"/>
    <p:sldId id="2645" r:id="rId58"/>
    <p:sldId id="2646" r:id="rId59"/>
    <p:sldId id="2647" r:id="rId60"/>
    <p:sldId id="2648" r:id="rId61"/>
    <p:sldId id="2649" r:id="rId62"/>
    <p:sldId id="2650" r:id="rId63"/>
    <p:sldId id="2651" r:id="rId64"/>
    <p:sldId id="2653" r:id="rId65"/>
    <p:sldId id="2652" r:id="rId66"/>
    <p:sldId id="2654" r:id="rId67"/>
    <p:sldId id="2655" r:id="rId68"/>
    <p:sldId id="2656" r:id="rId69"/>
    <p:sldId id="2657" r:id="rId70"/>
    <p:sldId id="2596" r:id="rId71"/>
    <p:sldId id="2658" r:id="rId72"/>
    <p:sldId id="2659" r:id="rId73"/>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CCFF33"/>
    <a:srgbClr val="0000FF"/>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10FC27A-1C0F-4C47-8681-2CBF45B9A5DC}" type="slidenum">
              <a:rPr lang="zh-CN" altLang="en-US" smtClean="0"/>
              <a:pPr>
                <a:defRPr/>
              </a:pPr>
              <a:t>37</a:t>
            </a:fld>
            <a:endParaRPr lang="zh-CN" altLang="en-US"/>
          </a:p>
        </p:txBody>
      </p:sp>
    </p:spTree>
    <p:extLst>
      <p:ext uri="{BB962C8B-B14F-4D97-AF65-F5344CB8AC3E}">
        <p14:creationId xmlns:p14="http://schemas.microsoft.com/office/powerpoint/2010/main" val="4095405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9.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7.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1.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6.ppt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6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 Id="rId5" Type="http://schemas.openxmlformats.org/officeDocument/2006/relationships/slide" Target="slide2.xml"/><Relationship Id="rId4" Type="http://schemas.openxmlformats.org/officeDocument/2006/relationships/image" Target="../media/image9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654343"/>
            <a:ext cx="8997950" cy="1667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常用</a:t>
            </a:r>
            <a:r>
              <a:rPr lang="zh-CN" altLang="en-US" sz="2100" dirty="0">
                <a:latin typeface="Arial" pitchFamily="34" charset="0"/>
                <a:ea typeface="黑体" pitchFamily="49" charset="-122"/>
              </a:rPr>
              <a:t>以下三种方法打开已存的工作簿。</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）在“文件”选项卡中选择“打开”命令，或按</a:t>
            </a:r>
            <a:r>
              <a:rPr lang="en-US" altLang="zh-CN" sz="2100" dirty="0" err="1">
                <a:latin typeface="Arial" pitchFamily="34" charset="0"/>
                <a:ea typeface="黑体" pitchFamily="49" charset="-122"/>
              </a:rPr>
              <a:t>Ctrl+O</a:t>
            </a:r>
            <a:r>
              <a:rPr lang="zh-CN" altLang="en-US" sz="2100" dirty="0">
                <a:latin typeface="Arial" pitchFamily="34" charset="0"/>
                <a:ea typeface="黑体" pitchFamily="49" charset="-122"/>
              </a:rPr>
              <a:t>复合键。</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）单击“快速访问工具栏”中的“打开”按钮 。</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）可以使用在“文件”选项卡中选择“最近所用文件”命令，在出现的列表中查找选择最近使用过的文件，双击即可打开</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Text Box 4"/>
          <p:cNvSpPr txBox="1">
            <a:spLocks noChangeArrowheads="1"/>
          </p:cNvSpPr>
          <p:nvPr/>
        </p:nvSpPr>
        <p:spPr bwMode="auto">
          <a:xfrm>
            <a:off x="71121" y="115517"/>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5.2.2  </a:t>
            </a:r>
            <a:r>
              <a:rPr lang="zh-CN" altLang="en-US" sz="2300" dirty="0">
                <a:latin typeface="Arial" pitchFamily="34" charset="0"/>
                <a:ea typeface="黑体" pitchFamily="49" charset="-122"/>
              </a:rPr>
              <a:t>打开已存在的工作簿</a:t>
            </a:r>
          </a:p>
        </p:txBody>
      </p:sp>
      <p:sp>
        <p:nvSpPr>
          <p:cNvPr id="4" name="Text Box 3"/>
          <p:cNvSpPr txBox="1">
            <a:spLocks noChangeArrowheads="1"/>
          </p:cNvSpPr>
          <p:nvPr/>
        </p:nvSpPr>
        <p:spPr bwMode="auto">
          <a:xfrm>
            <a:off x="71121" y="3447133"/>
            <a:ext cx="8997950" cy="1627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第一次</a:t>
            </a:r>
            <a:r>
              <a:rPr lang="zh-CN" altLang="en-US" sz="2100" dirty="0">
                <a:latin typeface="Arial" pitchFamily="34" charset="0"/>
                <a:ea typeface="黑体" pitchFamily="49" charset="-122"/>
              </a:rPr>
              <a:t>保存新建文件，可以使用“文件”选项卡中“保存”命令，或“另存为”命令（或按下</a:t>
            </a:r>
            <a:r>
              <a:rPr lang="en-US" altLang="zh-CN" sz="2100" dirty="0">
                <a:latin typeface="Arial" pitchFamily="34" charset="0"/>
                <a:ea typeface="黑体" pitchFamily="49" charset="-122"/>
              </a:rPr>
              <a:t>F12</a:t>
            </a:r>
            <a:r>
              <a:rPr lang="zh-CN" altLang="en-US" sz="2100" dirty="0">
                <a:latin typeface="Arial" pitchFamily="34" charset="0"/>
                <a:ea typeface="黑体" pitchFamily="49" charset="-122"/>
              </a:rPr>
              <a:t>功能键）；也可以单击“快速访问工具栏”上的“保存”按钮 （或按下</a:t>
            </a:r>
            <a:r>
              <a:rPr lang="en-US" altLang="zh-CN" sz="2100" dirty="0" err="1">
                <a:latin typeface="Arial" pitchFamily="34" charset="0"/>
                <a:ea typeface="黑体" pitchFamily="49" charset="-122"/>
              </a:rPr>
              <a:t>Ctrl+S</a:t>
            </a:r>
            <a:r>
              <a:rPr lang="zh-CN" altLang="en-US" sz="2100" dirty="0">
                <a:latin typeface="Arial" pitchFamily="34" charset="0"/>
                <a:ea typeface="黑体" pitchFamily="49" charset="-122"/>
              </a:rPr>
              <a:t>复合键），进行保存。</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第一次保存的时候，系统总是打开“另存为”对话框，让用户选择文件保存的路径、文件类型和文件名称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4"/>
          <p:cNvSpPr txBox="1">
            <a:spLocks noChangeArrowheads="1"/>
          </p:cNvSpPr>
          <p:nvPr/>
        </p:nvSpPr>
        <p:spPr bwMode="auto">
          <a:xfrm>
            <a:off x="71121" y="2403442"/>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smtClean="0">
                <a:latin typeface="Arial" pitchFamily="34" charset="0"/>
                <a:ea typeface="黑体" pitchFamily="49" charset="-122"/>
              </a:rPr>
              <a:t>5.2.3  </a:t>
            </a:r>
            <a:r>
              <a:rPr lang="zh-CN" altLang="en-US" sz="2300" dirty="0" smtClean="0">
                <a:latin typeface="Arial" pitchFamily="34" charset="0"/>
                <a:ea typeface="黑体" pitchFamily="49" charset="-122"/>
              </a:rPr>
              <a:t>保存工作簿</a:t>
            </a:r>
            <a:endParaRPr lang="zh-CN" altLang="en-US" sz="2300" dirty="0">
              <a:latin typeface="Arial" pitchFamily="34" charset="0"/>
              <a:ea typeface="黑体" pitchFamily="49" charset="-122"/>
            </a:endParaRPr>
          </a:p>
        </p:txBody>
      </p:sp>
      <p:sp>
        <p:nvSpPr>
          <p:cNvPr id="6" name="Rectangle 8"/>
          <p:cNvSpPr>
            <a:spLocks noChangeArrowheads="1"/>
          </p:cNvSpPr>
          <p:nvPr/>
        </p:nvSpPr>
        <p:spPr bwMode="auto">
          <a:xfrm>
            <a:off x="71121" y="294226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．保存文件</a:t>
            </a:r>
          </a:p>
        </p:txBody>
      </p:sp>
      <p:sp>
        <p:nvSpPr>
          <p:cNvPr id="7" name="Text Box 3"/>
          <p:cNvSpPr txBox="1">
            <a:spLocks noChangeArrowheads="1"/>
          </p:cNvSpPr>
          <p:nvPr/>
        </p:nvSpPr>
        <p:spPr bwMode="auto">
          <a:xfrm>
            <a:off x="71121" y="5661248"/>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所谓</a:t>
            </a:r>
            <a:r>
              <a:rPr lang="zh-CN" altLang="en-US" sz="2100" dirty="0">
                <a:latin typeface="Arial" pitchFamily="34" charset="0"/>
                <a:ea typeface="黑体" pitchFamily="49" charset="-122"/>
              </a:rPr>
              <a:t>“工作区”，实质就是一个用来编辑作业的操作环境</a:t>
            </a:r>
            <a:r>
              <a:rPr lang="zh-CN" altLang="en-US" sz="2100" dirty="0" smtClean="0">
                <a:latin typeface="Arial" pitchFamily="34" charset="0"/>
                <a:ea typeface="黑体" pitchFamily="49" charset="-122"/>
              </a:rPr>
              <a:t>。打开工作区就是回到</a:t>
            </a:r>
            <a:r>
              <a:rPr lang="zh-CN" altLang="en-US" sz="2100" dirty="0">
                <a:latin typeface="Arial" pitchFamily="34" charset="0"/>
                <a:ea typeface="黑体" pitchFamily="49" charset="-122"/>
              </a:rPr>
              <a:t>上次</a:t>
            </a:r>
            <a:r>
              <a:rPr lang="zh-CN" altLang="en-US" sz="2100" dirty="0" smtClean="0">
                <a:latin typeface="Arial" pitchFamily="34" charset="0"/>
                <a:ea typeface="黑体" pitchFamily="49" charset="-122"/>
              </a:rPr>
              <a:t>操作时的工作状态。</a:t>
            </a:r>
            <a:endParaRPr lang="zh-CN" altLang="en-US" sz="2100" dirty="0">
              <a:latin typeface="Arial" pitchFamily="34" charset="0"/>
              <a:ea typeface="黑体" pitchFamily="49" charset="-122"/>
            </a:endParaRPr>
          </a:p>
        </p:txBody>
      </p:sp>
      <p:sp>
        <p:nvSpPr>
          <p:cNvPr id="8" name="Rectangle 8"/>
          <p:cNvSpPr>
            <a:spLocks noChangeArrowheads="1"/>
          </p:cNvSpPr>
          <p:nvPr/>
        </p:nvSpPr>
        <p:spPr bwMode="auto">
          <a:xfrm>
            <a:off x="71121" y="5156383"/>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．保存工作区</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1187371501"/>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116633"/>
            <a:ext cx="3348751" cy="2016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保存</a:t>
            </a:r>
            <a:r>
              <a:rPr lang="zh-CN" altLang="en-US" sz="2100" dirty="0">
                <a:latin typeface="Arial" pitchFamily="34" charset="0"/>
                <a:ea typeface="黑体" pitchFamily="49" charset="-122"/>
              </a:rPr>
              <a:t>为工作区的方法是：打开“视图”选项卡，单击“窗口”组中的“保存工作区”按钮 ，打开“保存工作区”对话框，如图</a:t>
            </a:r>
            <a:r>
              <a:rPr lang="en-US" altLang="zh-CN" sz="2100" dirty="0">
                <a:latin typeface="Arial" pitchFamily="34" charset="0"/>
                <a:ea typeface="黑体" pitchFamily="49" charset="-122"/>
              </a:rPr>
              <a:t>5-3</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4" name="Rectangle 8"/>
          <p:cNvSpPr>
            <a:spLocks noChangeArrowheads="1"/>
          </p:cNvSpPr>
          <p:nvPr/>
        </p:nvSpPr>
        <p:spPr bwMode="auto">
          <a:xfrm>
            <a:off x="71121" y="4468703"/>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．关闭工作簿</a:t>
            </a:r>
          </a:p>
        </p:txBody>
      </p:sp>
      <p:sp>
        <p:nvSpPr>
          <p:cNvPr id="5" name="Text Box 3"/>
          <p:cNvSpPr txBox="1">
            <a:spLocks noChangeArrowheads="1"/>
          </p:cNvSpPr>
          <p:nvPr/>
        </p:nvSpPr>
        <p:spPr bwMode="auto">
          <a:xfrm>
            <a:off x="71121" y="5013176"/>
            <a:ext cx="8997950" cy="1055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“文件”选项卡中的“关闭”命令（或按下</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复合键），则关闭当前的工作簿文件，工作簿将消失，但不退出</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系统，用户还可以继续编辑或打开其他文件，也可以新建一个新工作簿文件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754974" y="2881110"/>
            <a:ext cx="316835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  “</a:t>
            </a:r>
            <a:r>
              <a:rPr lang="zh-CN" altLang="en-US" dirty="0">
                <a:solidFill>
                  <a:srgbClr val="FFFFFF"/>
                </a:solidFill>
                <a:latin typeface="Arial" pitchFamily="34" charset="0"/>
                <a:ea typeface="黑体" pitchFamily="49" charset="-122"/>
              </a:rPr>
              <a:t>保存工作区”对话框</a:t>
            </a:r>
            <a:endParaRPr lang="zh-CN" altLang="en-US" dirty="0"/>
          </a:p>
        </p:txBody>
      </p:sp>
      <p:sp>
        <p:nvSpPr>
          <p:cNvPr id="8" name="Text Box 3"/>
          <p:cNvSpPr txBox="1">
            <a:spLocks noChangeArrowheads="1"/>
          </p:cNvSpPr>
          <p:nvPr/>
        </p:nvSpPr>
        <p:spPr bwMode="auto">
          <a:xfrm>
            <a:off x="71121" y="3645024"/>
            <a:ext cx="8997950" cy="702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要</a:t>
            </a:r>
            <a:r>
              <a:rPr lang="zh-CN" altLang="en-US" sz="2100" dirty="0">
                <a:latin typeface="Arial" pitchFamily="34" charset="0"/>
                <a:ea typeface="黑体" pitchFamily="49" charset="-122"/>
              </a:rPr>
              <a:t>打开一个工作区文件（*</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xlw</a:t>
            </a:r>
            <a:r>
              <a:rPr lang="zh-CN" altLang="en-US" sz="2100" dirty="0">
                <a:latin typeface="Arial" pitchFamily="34" charset="0"/>
                <a:ea typeface="黑体" pitchFamily="49" charset="-122"/>
              </a:rPr>
              <a:t>），操作方法和打开一个工作簿文件的方法一样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9" name="图片 8"/>
          <p:cNvPicPr/>
          <p:nvPr/>
        </p:nvPicPr>
        <p:blipFill>
          <a:blip r:embed="rId2"/>
          <a:stretch>
            <a:fillRect/>
          </a:stretch>
        </p:blipFill>
        <p:spPr>
          <a:xfrm>
            <a:off x="4139952" y="341184"/>
            <a:ext cx="4462592" cy="2862108"/>
          </a:xfrm>
          <a:prstGeom prst="rect">
            <a:avLst/>
          </a:prstGeom>
        </p:spPr>
      </p:pic>
    </p:spTree>
    <p:extLst>
      <p:ext uri="{BB962C8B-B14F-4D97-AF65-F5344CB8AC3E}">
        <p14:creationId xmlns:p14="http://schemas.microsoft.com/office/powerpoint/2010/main" val="3060327300"/>
      </p:ext>
    </p:extLst>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71121" y="3860401"/>
            <a:ext cx="4817891"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600" dirty="0">
                <a:latin typeface="Arial" pitchFamily="34" charset="0"/>
                <a:ea typeface="黑体" pitchFamily="49" charset="-122"/>
              </a:rPr>
              <a:t> </a:t>
            </a:r>
            <a:r>
              <a:rPr lang="en-US" altLang="zh-CN" sz="2600" dirty="0">
                <a:latin typeface="Arial" pitchFamily="34" charset="0"/>
                <a:ea typeface="黑体" pitchFamily="49" charset="-122"/>
              </a:rPr>
              <a:t>5.3  </a:t>
            </a:r>
            <a:r>
              <a:rPr lang="zh-CN" altLang="en-US" sz="2600" dirty="0">
                <a:latin typeface="Arial" pitchFamily="34" charset="0"/>
                <a:ea typeface="黑体" pitchFamily="49" charset="-122"/>
              </a:rPr>
              <a:t>数据的输入</a:t>
            </a:r>
          </a:p>
        </p:txBody>
      </p:sp>
      <p:sp>
        <p:nvSpPr>
          <p:cNvPr id="183299" name="Text Box 3"/>
          <p:cNvSpPr txBox="1">
            <a:spLocks noChangeArrowheads="1"/>
          </p:cNvSpPr>
          <p:nvPr/>
        </p:nvSpPr>
        <p:spPr bwMode="auto">
          <a:xfrm>
            <a:off x="71121" y="5408028"/>
            <a:ext cx="8997950" cy="1261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某单元格，光标就会立即移到那个单元格，使其变成活动单元格。</a:t>
            </a:r>
          </a:p>
          <a:p>
            <a:r>
              <a:rPr lang="zh-CN" altLang="en-US" sz="2000" dirty="0">
                <a:latin typeface="Arial" pitchFamily="34" charset="0"/>
                <a:ea typeface="黑体" pitchFamily="49" charset="-122"/>
              </a:rPr>
              <a:t>使用键盘也可以激活某单元格使其成为活动单元格，例如使用上、下、左、右方向键，可使相邻的单元格成为活动单元格。在工作表或工作簿中使用键盘移动和滚动活动单元格的按键如表</a:t>
            </a:r>
            <a:r>
              <a:rPr lang="en-US" altLang="zh-CN" sz="2000" dirty="0">
                <a:latin typeface="Arial" pitchFamily="34" charset="0"/>
                <a:ea typeface="黑体" pitchFamily="49" charset="-122"/>
              </a:rPr>
              <a:t>5-1</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83300" name="Text Box 4"/>
          <p:cNvSpPr txBox="1">
            <a:spLocks noChangeArrowheads="1"/>
          </p:cNvSpPr>
          <p:nvPr/>
        </p:nvSpPr>
        <p:spPr bwMode="auto">
          <a:xfrm>
            <a:off x="71121" y="4409822"/>
            <a:ext cx="481789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5.3.1  </a:t>
            </a:r>
            <a:r>
              <a:rPr lang="zh-CN" altLang="en-US" sz="2300" dirty="0">
                <a:latin typeface="Arial" pitchFamily="34" charset="0"/>
                <a:ea typeface="黑体" pitchFamily="49" charset="-122"/>
              </a:rPr>
              <a:t>光标定位</a:t>
            </a:r>
          </a:p>
        </p:txBody>
      </p:sp>
      <p:sp>
        <p:nvSpPr>
          <p:cNvPr id="5" name="Text Box 3"/>
          <p:cNvSpPr txBox="1">
            <a:spLocks noChangeArrowheads="1"/>
          </p:cNvSpPr>
          <p:nvPr/>
        </p:nvSpPr>
        <p:spPr bwMode="auto">
          <a:xfrm>
            <a:off x="71121" y="598755"/>
            <a:ext cx="8997950" cy="1271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保护</a:t>
            </a:r>
            <a:r>
              <a:rPr lang="zh-CN" altLang="en-US" sz="2000" dirty="0">
                <a:latin typeface="Arial" pitchFamily="34" charset="0"/>
                <a:ea typeface="黑体" pitchFamily="49" charset="-122"/>
              </a:rPr>
              <a:t>工作簿的步骤如下：</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“文件”选项卡中的“另存为”命令</a:t>
            </a:r>
            <a:r>
              <a:rPr lang="zh-CN" altLang="en-US" sz="2000" dirty="0" smtClean="0">
                <a:latin typeface="Arial" pitchFamily="34" charset="0"/>
                <a:ea typeface="黑体" pitchFamily="49" charset="-122"/>
              </a:rPr>
              <a:t>，打开</a:t>
            </a:r>
            <a:r>
              <a:rPr lang="zh-CN" altLang="en-US" sz="2000" dirty="0">
                <a:latin typeface="Arial" pitchFamily="34" charset="0"/>
                <a:ea typeface="黑体" pitchFamily="49" charset="-122"/>
              </a:rPr>
              <a:t>“另存为”对话框。</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对话框中下方的“工具”按钮，在弹出的命令列表框中执行“常规选项”命令，这时弹出如图</a:t>
            </a:r>
            <a:r>
              <a:rPr lang="en-US" altLang="zh-CN" sz="2000" dirty="0">
                <a:latin typeface="Arial" pitchFamily="34" charset="0"/>
                <a:ea typeface="黑体" pitchFamily="49" charset="-122"/>
              </a:rPr>
              <a:t>5-4</a:t>
            </a:r>
            <a:r>
              <a:rPr lang="zh-CN" altLang="en-US" sz="2000" dirty="0">
                <a:latin typeface="Arial" pitchFamily="34" charset="0"/>
                <a:ea typeface="黑体" pitchFamily="49" charset="-122"/>
              </a:rPr>
              <a:t>所示的“保存选项”对话框</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Rectangle 8"/>
          <p:cNvSpPr>
            <a:spLocks noChangeArrowheads="1"/>
          </p:cNvSpPr>
          <p:nvPr/>
        </p:nvSpPr>
        <p:spPr bwMode="auto">
          <a:xfrm>
            <a:off x="71121" y="11663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．保护工作簿</a:t>
            </a:r>
          </a:p>
        </p:txBody>
      </p:sp>
      <p:sp>
        <p:nvSpPr>
          <p:cNvPr id="7" name="矩形 6"/>
          <p:cNvSpPr/>
          <p:nvPr/>
        </p:nvSpPr>
        <p:spPr>
          <a:xfrm>
            <a:off x="5472100" y="4366397"/>
            <a:ext cx="2880320"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  “</a:t>
            </a:r>
            <a:r>
              <a:rPr lang="zh-CN" altLang="en-US" dirty="0">
                <a:solidFill>
                  <a:srgbClr val="FFFFFF"/>
                </a:solidFill>
                <a:latin typeface="Arial" pitchFamily="34" charset="0"/>
                <a:ea typeface="黑体" pitchFamily="49" charset="-122"/>
              </a:rPr>
              <a:t>保存选项”对话框</a:t>
            </a:r>
            <a:endParaRPr lang="zh-CN" altLang="en-US" dirty="0"/>
          </a:p>
        </p:txBody>
      </p:sp>
      <p:pic>
        <p:nvPicPr>
          <p:cNvPr id="8" name="图片 7"/>
          <p:cNvPicPr/>
          <p:nvPr/>
        </p:nvPicPr>
        <p:blipFill>
          <a:blip r:embed="rId2"/>
          <a:stretch>
            <a:fillRect/>
          </a:stretch>
        </p:blipFill>
        <p:spPr>
          <a:xfrm>
            <a:off x="5220072" y="2043664"/>
            <a:ext cx="3384376" cy="2223393"/>
          </a:xfrm>
          <a:prstGeom prst="rect">
            <a:avLst/>
          </a:prstGeom>
          <a:noFill/>
          <a:ln>
            <a:noFill/>
          </a:ln>
        </p:spPr>
      </p:pic>
      <p:sp>
        <p:nvSpPr>
          <p:cNvPr id="9" name="Text Box 3"/>
          <p:cNvSpPr txBox="1">
            <a:spLocks noChangeArrowheads="1"/>
          </p:cNvSpPr>
          <p:nvPr/>
        </p:nvSpPr>
        <p:spPr bwMode="auto">
          <a:xfrm>
            <a:off x="71121" y="1929309"/>
            <a:ext cx="4498975"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③</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“打开权限密码”和“修改权限密码”框处填入所需密码，密码显示几个连续的“*”。如果勾选“生成备份文件”选项，则可生成一个备份文件。最后单击“确定”按钮，完成对工作簿的保护。</a:t>
            </a:r>
          </a:p>
        </p:txBody>
      </p:sp>
      <p:sp>
        <p:nvSpPr>
          <p:cNvPr id="10" name="Rectangle 8"/>
          <p:cNvSpPr>
            <a:spLocks noChangeArrowheads="1"/>
          </p:cNvSpPr>
          <p:nvPr/>
        </p:nvSpPr>
        <p:spPr bwMode="auto">
          <a:xfrm>
            <a:off x="71121" y="492590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．单元格的光标定位</a:t>
            </a:r>
          </a:p>
        </p:txBody>
      </p:sp>
    </p:spTree>
    <p:extLst>
      <p:ext uri="{BB962C8B-B14F-4D97-AF65-F5344CB8AC3E}">
        <p14:creationId xmlns:p14="http://schemas.microsoft.com/office/powerpoint/2010/main" val="1900859274"/>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24850" y="59486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5-1  </a:t>
            </a:r>
            <a:r>
              <a:rPr lang="zh-CN" altLang="en-US" dirty="0">
                <a:solidFill>
                  <a:srgbClr val="FFFFFF"/>
                </a:solidFill>
                <a:latin typeface="Arial" pitchFamily="34" charset="0"/>
                <a:ea typeface="黑体" pitchFamily="49" charset="-122"/>
              </a:rPr>
              <a:t>活动单元格的定位按键及其功能</a:t>
            </a:r>
          </a:p>
        </p:txBody>
      </p:sp>
      <p:sp>
        <p:nvSpPr>
          <p:cNvPr id="5" name="矩形 4"/>
          <p:cNvSpPr/>
          <p:nvPr/>
        </p:nvSpPr>
        <p:spPr>
          <a:xfrm>
            <a:off x="394717" y="3573016"/>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5-2  </a:t>
            </a:r>
            <a:r>
              <a:rPr lang="zh-CN" altLang="en-US" dirty="0">
                <a:solidFill>
                  <a:srgbClr val="FFFFFF"/>
                </a:solidFill>
                <a:latin typeface="Arial" pitchFamily="34" charset="0"/>
                <a:ea typeface="黑体" pitchFamily="49" charset="-122"/>
              </a:rPr>
              <a:t>按下</a:t>
            </a:r>
            <a:r>
              <a:rPr lang="en-US" altLang="zh-CN" dirty="0">
                <a:solidFill>
                  <a:srgbClr val="FFFFFF"/>
                </a:solidFill>
                <a:latin typeface="Arial" pitchFamily="34" charset="0"/>
                <a:ea typeface="黑体" pitchFamily="49" charset="-122"/>
              </a:rPr>
              <a:t>End</a:t>
            </a:r>
            <a:r>
              <a:rPr lang="zh-CN" altLang="en-US" dirty="0">
                <a:solidFill>
                  <a:srgbClr val="FFFFFF"/>
                </a:solidFill>
                <a:latin typeface="Arial" pitchFamily="34" charset="0"/>
                <a:ea typeface="黑体" pitchFamily="49" charset="-122"/>
              </a:rPr>
              <a:t>键时的光标移动模式</a:t>
            </a:r>
          </a:p>
        </p:txBody>
      </p:sp>
      <p:sp>
        <p:nvSpPr>
          <p:cNvPr id="6" name="矩形 5"/>
          <p:cNvSpPr/>
          <p:nvPr/>
        </p:nvSpPr>
        <p:spPr>
          <a:xfrm>
            <a:off x="2303821" y="6333794"/>
            <a:ext cx="457817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5-3  </a:t>
            </a:r>
            <a:r>
              <a:rPr lang="zh-CN" altLang="en-US" dirty="0">
                <a:solidFill>
                  <a:srgbClr val="FFFFFF"/>
                </a:solidFill>
                <a:latin typeface="Arial" pitchFamily="34" charset="0"/>
                <a:ea typeface="黑体" pitchFamily="49" charset="-122"/>
              </a:rPr>
              <a:t>按下</a:t>
            </a:r>
            <a:r>
              <a:rPr lang="en-US" altLang="zh-CN" dirty="0">
                <a:solidFill>
                  <a:srgbClr val="FFFFFF"/>
                </a:solidFill>
                <a:latin typeface="Arial" pitchFamily="34" charset="0"/>
                <a:ea typeface="黑体" pitchFamily="49" charset="-122"/>
              </a:rPr>
              <a:t>Scroll Lock</a:t>
            </a:r>
            <a:r>
              <a:rPr lang="zh-CN" altLang="en-US" dirty="0">
                <a:solidFill>
                  <a:srgbClr val="FFFFFF"/>
                </a:solidFill>
                <a:latin typeface="Arial" pitchFamily="34" charset="0"/>
                <a:ea typeface="黑体" pitchFamily="49" charset="-122"/>
              </a:rPr>
              <a:t>键时的光标移动模式</a:t>
            </a:r>
          </a:p>
        </p:txBody>
      </p:sp>
      <p:sp>
        <p:nvSpPr>
          <p:cNvPr id="7" name="矩形 6"/>
          <p:cNvSpPr/>
          <p:nvPr/>
        </p:nvSpPr>
        <p:spPr>
          <a:xfrm>
            <a:off x="4536504" y="1719099"/>
            <a:ext cx="4572000" cy="1061829"/>
          </a:xfrm>
          <a:prstGeom prst="rect">
            <a:avLst/>
          </a:prstGeom>
        </p:spPr>
        <p:txBody>
          <a:bodyPr>
            <a:spAutoFit/>
          </a:bodyPr>
          <a:lstStyle/>
          <a:p>
            <a:r>
              <a:rPr lang="en-US" altLang="zh-CN" sz="2100" dirty="0" smtClean="0">
                <a:latin typeface="黑体" pitchFamily="49" charset="-122"/>
                <a:ea typeface="黑体" pitchFamily="49" charset="-122"/>
              </a:rPr>
              <a:t>    </a:t>
            </a:r>
            <a:r>
              <a:rPr lang="zh-CN" altLang="zh-CN" sz="2100" dirty="0" smtClean="0">
                <a:latin typeface="黑体" pitchFamily="49" charset="-122"/>
                <a:ea typeface="黑体" pitchFamily="49" charset="-122"/>
              </a:rPr>
              <a:t>当</a:t>
            </a:r>
            <a:r>
              <a:rPr lang="zh-CN" altLang="zh-CN" sz="2100" dirty="0">
                <a:latin typeface="黑体" pitchFamily="49" charset="-122"/>
                <a:ea typeface="黑体" pitchFamily="49" charset="-122"/>
              </a:rPr>
              <a:t>按下</a:t>
            </a:r>
            <a:r>
              <a:rPr lang="en-US" altLang="zh-CN" sz="2100" dirty="0">
                <a:latin typeface="黑体" pitchFamily="49" charset="-122"/>
                <a:ea typeface="黑体" pitchFamily="49" charset="-122"/>
              </a:rPr>
              <a:t>End</a:t>
            </a:r>
            <a:r>
              <a:rPr lang="zh-CN" altLang="zh-CN" sz="2100" dirty="0">
                <a:latin typeface="黑体" pitchFamily="49" charset="-122"/>
                <a:ea typeface="黑体" pitchFamily="49" charset="-122"/>
              </a:rPr>
              <a:t>键，称为系统处于</a:t>
            </a:r>
            <a:r>
              <a:rPr lang="en-US" altLang="zh-CN" sz="2100" dirty="0">
                <a:latin typeface="黑体" pitchFamily="49" charset="-122"/>
                <a:ea typeface="黑体" pitchFamily="49" charset="-122"/>
              </a:rPr>
              <a:t>End</a:t>
            </a:r>
            <a:r>
              <a:rPr lang="zh-CN" altLang="zh-CN" sz="2100" dirty="0">
                <a:latin typeface="黑体" pitchFamily="49" charset="-122"/>
                <a:ea typeface="黑体" pitchFamily="49" charset="-122"/>
              </a:rPr>
              <a:t>模式，这时进行定位时的操作如表</a:t>
            </a:r>
            <a:r>
              <a:rPr lang="en-US" altLang="zh-CN" sz="2100" dirty="0">
                <a:latin typeface="黑体" pitchFamily="49" charset="-122"/>
                <a:ea typeface="黑体" pitchFamily="49" charset="-122"/>
              </a:rPr>
              <a:t>5-2</a:t>
            </a:r>
            <a:r>
              <a:rPr lang="zh-CN" altLang="zh-CN" sz="2100" dirty="0">
                <a:latin typeface="黑体" pitchFamily="49" charset="-122"/>
                <a:ea typeface="黑体" pitchFamily="49" charset="-122"/>
              </a:rPr>
              <a:t>所示</a:t>
            </a:r>
            <a:r>
              <a:rPr lang="zh-CN" altLang="zh-CN" sz="2100" dirty="0" smtClean="0">
                <a:latin typeface="黑体" pitchFamily="49" charset="-122"/>
                <a:ea typeface="黑体" pitchFamily="49" charset="-122"/>
              </a:rPr>
              <a:t>。</a:t>
            </a:r>
            <a:endParaRPr lang="zh-CN" altLang="zh-CN" sz="2100" dirty="0">
              <a:latin typeface="黑体" pitchFamily="49" charset="-122"/>
              <a:ea typeface="黑体" pitchFamily="49" charset="-122"/>
            </a:endParaRPr>
          </a:p>
        </p:txBody>
      </p:sp>
      <p:sp>
        <p:nvSpPr>
          <p:cNvPr id="8" name="矩形 7"/>
          <p:cNvSpPr/>
          <p:nvPr/>
        </p:nvSpPr>
        <p:spPr>
          <a:xfrm>
            <a:off x="108504" y="4604381"/>
            <a:ext cx="9000000" cy="738664"/>
          </a:xfrm>
          <a:prstGeom prst="rect">
            <a:avLst/>
          </a:prstGeom>
        </p:spPr>
        <p:txBody>
          <a:bodyPr wrap="square">
            <a:spAutoFit/>
          </a:bodyPr>
          <a:lstStyle/>
          <a:p>
            <a:r>
              <a:rPr lang="en-US" altLang="zh-CN" sz="2100" dirty="0" smtClean="0">
                <a:latin typeface="黑体" pitchFamily="49" charset="-122"/>
                <a:ea typeface="黑体" pitchFamily="49" charset="-122"/>
              </a:rPr>
              <a:t>    </a:t>
            </a:r>
            <a:r>
              <a:rPr lang="zh-CN" altLang="zh-CN" sz="2100" dirty="0" smtClean="0">
                <a:latin typeface="黑体" pitchFamily="49" charset="-122"/>
                <a:ea typeface="黑体" pitchFamily="49" charset="-122"/>
              </a:rPr>
              <a:t>按下</a:t>
            </a:r>
            <a:r>
              <a:rPr lang="en-US" altLang="zh-CN" sz="2100" dirty="0">
                <a:latin typeface="黑体" pitchFamily="49" charset="-122"/>
                <a:ea typeface="黑体" pitchFamily="49" charset="-122"/>
              </a:rPr>
              <a:t>Scroll Lock</a:t>
            </a:r>
            <a:r>
              <a:rPr lang="zh-CN" altLang="zh-CN" sz="2100" dirty="0">
                <a:latin typeface="黑体" pitchFamily="49" charset="-122"/>
                <a:ea typeface="黑体" pitchFamily="49" charset="-122"/>
              </a:rPr>
              <a:t>键，光标处于滚动锁定状态时进行定位的操作如表</a:t>
            </a:r>
            <a:r>
              <a:rPr lang="en-US" altLang="zh-CN" sz="2100" dirty="0">
                <a:latin typeface="黑体" pitchFamily="49" charset="-122"/>
                <a:ea typeface="黑体" pitchFamily="49" charset="-122"/>
              </a:rPr>
              <a:t>5-3</a:t>
            </a:r>
            <a:r>
              <a:rPr lang="zh-CN" altLang="zh-CN" sz="2100" dirty="0">
                <a:latin typeface="黑体" pitchFamily="49" charset="-122"/>
                <a:ea typeface="黑体" pitchFamily="49" charset="-122"/>
              </a:rPr>
              <a:t>所示。</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28017"/>
            <a:ext cx="4320480" cy="2674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717" y="2924944"/>
            <a:ext cx="6427787"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5157192"/>
            <a:ext cx="6484937"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4915832"/>
      </p:ext>
    </p:extLst>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572064"/>
            <a:ext cx="8997950" cy="101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某单元格，使之成为活动单元格，然后按</a:t>
            </a:r>
            <a:r>
              <a:rPr lang="en-US" altLang="zh-CN" sz="2100" dirty="0">
                <a:latin typeface="Arial" pitchFamily="34" charset="0"/>
                <a:ea typeface="黑体" pitchFamily="49" charset="-122"/>
              </a:rPr>
              <a:t>F2</a:t>
            </a:r>
            <a:r>
              <a:rPr lang="zh-CN" altLang="en-US" sz="2100" dirty="0">
                <a:latin typeface="Arial" pitchFamily="34" charset="0"/>
                <a:ea typeface="黑体" pitchFamily="49" charset="-122"/>
              </a:rPr>
              <a:t>键；或双击单元格；或按</a:t>
            </a:r>
            <a:r>
              <a:rPr lang="en-US" altLang="zh-CN" sz="2100" dirty="0">
                <a:latin typeface="Arial" pitchFamily="34" charset="0"/>
                <a:ea typeface="黑体" pitchFamily="49" charset="-122"/>
              </a:rPr>
              <a:t>Backspace</a:t>
            </a:r>
            <a:r>
              <a:rPr lang="zh-CN" altLang="en-US" sz="2100" dirty="0">
                <a:latin typeface="Arial" pitchFamily="34" charset="0"/>
                <a:ea typeface="黑体" pitchFamily="49" charset="-122"/>
              </a:rPr>
              <a:t>键；或将光标定位在编辑栏，待出现光标“</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后，如果该单元格已有数据，则使用键盘左右方向键将光标进行定位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2544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．单元格内容的光标</a:t>
            </a:r>
            <a:r>
              <a:rPr lang="zh-CN" altLang="en-US" sz="2200" dirty="0" smtClean="0">
                <a:latin typeface="Arial" pitchFamily="34" charset="0"/>
                <a:ea typeface="黑体" pitchFamily="49" charset="-122"/>
              </a:rPr>
              <a:t>定位</a:t>
            </a:r>
            <a:endParaRPr lang="zh-CN" altLang="en-US" sz="2200" dirty="0">
              <a:latin typeface="Arial" pitchFamily="34" charset="0"/>
              <a:ea typeface="黑体" pitchFamily="49" charset="-122"/>
            </a:endParaRPr>
          </a:p>
        </p:txBody>
      </p:sp>
      <p:sp>
        <p:nvSpPr>
          <p:cNvPr id="4" name="Text Box 3"/>
          <p:cNvSpPr txBox="1">
            <a:spLocks noChangeArrowheads="1"/>
          </p:cNvSpPr>
          <p:nvPr/>
        </p:nvSpPr>
        <p:spPr bwMode="auto">
          <a:xfrm>
            <a:off x="71121" y="2094895"/>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单元格</a:t>
            </a:r>
            <a:r>
              <a:rPr lang="zh-CN" altLang="en-US" sz="2100" dirty="0">
                <a:latin typeface="Arial" pitchFamily="34" charset="0"/>
                <a:ea typeface="黑体" pitchFamily="49" charset="-122"/>
              </a:rPr>
              <a:t>中可以输入字符型、数值型、货币型、日期或日期时间型和逻辑型等多种类型的数据；也可以在单元格输入批注信息及公式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4"/>
          <p:cNvSpPr txBox="1">
            <a:spLocks noChangeArrowheads="1"/>
          </p:cNvSpPr>
          <p:nvPr/>
        </p:nvSpPr>
        <p:spPr bwMode="auto">
          <a:xfrm>
            <a:off x="71121" y="1614311"/>
            <a:ext cx="481789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5.3.2  </a:t>
            </a:r>
            <a:r>
              <a:rPr lang="zh-CN" altLang="en-US" sz="2300" dirty="0">
                <a:latin typeface="Arial" pitchFamily="34" charset="0"/>
                <a:ea typeface="黑体" pitchFamily="49" charset="-122"/>
              </a:rPr>
              <a:t>输入数据</a:t>
            </a:r>
          </a:p>
        </p:txBody>
      </p:sp>
      <p:sp>
        <p:nvSpPr>
          <p:cNvPr id="6" name="Text Box 3"/>
          <p:cNvSpPr txBox="1">
            <a:spLocks noChangeArrowheads="1"/>
          </p:cNvSpPr>
          <p:nvPr/>
        </p:nvSpPr>
        <p:spPr bwMode="auto">
          <a:xfrm>
            <a:off x="71121" y="3284984"/>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字符型</a:t>
            </a:r>
            <a:r>
              <a:rPr lang="zh-CN" altLang="en-US" sz="2100" dirty="0">
                <a:latin typeface="Arial" pitchFamily="34" charset="0"/>
                <a:ea typeface="黑体" pitchFamily="49" charset="-122"/>
              </a:rPr>
              <a:t>数据是指由首字符为下划线、字母、汉字或其他符号组成的字符串。输入到单元格中，默认对齐方式为左对齐。</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输入的字符数超过了该单元格宽度（默认宽度为</a:t>
            </a:r>
            <a:r>
              <a:rPr lang="en-US" altLang="zh-CN" sz="2100" dirty="0">
                <a:latin typeface="Arial" pitchFamily="34" charset="0"/>
                <a:ea typeface="黑体" pitchFamily="49" charset="-122"/>
              </a:rPr>
              <a:t>8.38</a:t>
            </a:r>
            <a:r>
              <a:rPr lang="zh-CN" altLang="en-US" sz="2100" dirty="0">
                <a:latin typeface="Arial" pitchFamily="34" charset="0"/>
                <a:ea typeface="黑体" pitchFamily="49" charset="-122"/>
              </a:rPr>
              <a:t>个字符，可显示</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个字符）仍可继续输入</a:t>
            </a:r>
            <a:r>
              <a:rPr lang="zh-CN" altLang="en-US" sz="2100" dirty="0" smtClean="0">
                <a:latin typeface="Arial" pitchFamily="34" charset="0"/>
                <a:ea typeface="黑体" pitchFamily="49" charset="-122"/>
              </a:rPr>
              <a:t>，显示</a:t>
            </a:r>
            <a:r>
              <a:rPr lang="zh-CN" altLang="en-US" sz="2100" dirty="0">
                <a:latin typeface="Arial" pitchFamily="34" charset="0"/>
                <a:ea typeface="黑体" pitchFamily="49" charset="-122"/>
              </a:rPr>
              <a:t>时，如果右侧单元格为空，当前输入的数据照原样显示，否则显示本身的内容。</a:t>
            </a:r>
          </a:p>
          <a:p>
            <a:r>
              <a:rPr lang="zh-CN" altLang="en-US" sz="2100" dirty="0" smtClean="0">
                <a:latin typeface="Arial" pitchFamily="34" charset="0"/>
                <a:ea typeface="黑体" pitchFamily="49" charset="-122"/>
              </a:rPr>
              <a:t>       一些</a:t>
            </a:r>
            <a:r>
              <a:rPr lang="zh-CN" altLang="en-US" sz="2100" dirty="0">
                <a:latin typeface="Arial" pitchFamily="34" charset="0"/>
                <a:ea typeface="黑体" pitchFamily="49" charset="-122"/>
              </a:rPr>
              <a:t>纯数字组成的数字串当作字符型数据，比如身份证号</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输入数据前面添加单引号“’”或“</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数字串”，如：’</a:t>
            </a:r>
            <a:r>
              <a:rPr lang="en-US" altLang="zh-CN" sz="2100" dirty="0">
                <a:latin typeface="Arial" pitchFamily="34" charset="0"/>
                <a:ea typeface="黑体" pitchFamily="49" charset="-122"/>
              </a:rPr>
              <a:t>87654321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=“610075”</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单元格</a:t>
            </a:r>
            <a:r>
              <a:rPr lang="zh-CN" altLang="en-US" sz="2100" dirty="0">
                <a:latin typeface="Arial" pitchFamily="34" charset="0"/>
                <a:ea typeface="黑体" pitchFamily="49" charset="-122"/>
              </a:rPr>
              <a:t>内输入的内容需要分段时，按</a:t>
            </a:r>
            <a:r>
              <a:rPr lang="en-US" altLang="zh-CN" sz="2100" dirty="0" err="1">
                <a:latin typeface="Arial" pitchFamily="34" charset="0"/>
                <a:ea typeface="黑体" pitchFamily="49" charset="-122"/>
              </a:rPr>
              <a:t>Alt+Enter</a:t>
            </a:r>
            <a:r>
              <a:rPr lang="zh-CN" altLang="en-US" sz="2100" dirty="0">
                <a:latin typeface="Arial" pitchFamily="34" charset="0"/>
                <a:ea typeface="黑体" pitchFamily="49" charset="-122"/>
              </a:rPr>
              <a:t>复合键。如果要在同一单元格中显示多行文本，请单击“开始”选项卡上“对齐方式”组中的“自动换行”按钮 </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71121" y="2838359"/>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．输入字符</a:t>
            </a:r>
          </a:p>
        </p:txBody>
      </p:sp>
    </p:spTree>
    <p:extLst>
      <p:ext uri="{BB962C8B-B14F-4D97-AF65-F5344CB8AC3E}">
        <p14:creationId xmlns:p14="http://schemas.microsoft.com/office/powerpoint/2010/main" val="3798684068"/>
      </p:ext>
    </p:extLst>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ext Box 3"/>
              <p:cNvSpPr txBox="1">
                <a:spLocks noChangeArrowheads="1"/>
              </p:cNvSpPr>
              <p:nvPr/>
            </p:nvSpPr>
            <p:spPr bwMode="auto">
              <a:xfrm>
                <a:off x="71121" y="548680"/>
                <a:ext cx="8997950" cy="1448969"/>
              </a:xfrm>
              <a:prstGeom prst="rect">
                <a:avLst/>
              </a:prstGeom>
              <a:noFill/>
              <a:ln>
                <a:noFill/>
              </a:ln>
              <a:effectLst/>
              <a:extLst>
                <a:ext uri="{909E8E84-426E-40DD-AFC4-6F175D3DCCD1}">
                  <a14:hiddenFill>
                    <a:solidFill>
                      <a:schemeClr val="accent1"/>
                    </a:solidFill>
                  </a14:hiddenFill>
                </a:ext>
                <a:ext uri="{91240B29-F687-4F45-9708-019B960494DF}">
                  <a14:hiddenLine w="9525">
                    <a:solidFill>
                      <a:srgbClr val="000000"/>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单元格可以输入像</a:t>
                </a:r>
                <a:r>
                  <a:rPr lang="en-US" altLang="zh-CN" sz="2100" dirty="0">
                    <a:latin typeface="Arial" pitchFamily="34" charset="0"/>
                    <a:ea typeface="黑体" pitchFamily="49" charset="-122"/>
                  </a:rPr>
                  <a:t>+34.56</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123</a:t>
                </a:r>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123</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1.23E-3</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0.8</a:t>
                </a:r>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.8</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12,345</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12.34</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$12.34</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12.34%</a:t>
                </a:r>
                <a:r>
                  <a:rPr lang="zh-CN" altLang="en-US" sz="2100" dirty="0" smtClean="0">
                    <a:latin typeface="Arial" pitchFamily="34" charset="0"/>
                    <a:ea typeface="黑体" pitchFamily="49" charset="-122"/>
                  </a:rPr>
                  <a:t>、</a:t>
                </a:r>
                <a14:m>
                  <m:oMath xmlns:m="http://schemas.openxmlformats.org/officeDocument/2006/math">
                    <m:r>
                      <a:rPr lang="en-US" altLang="zh-CN" sz="2100" b="0" i="1" smtClean="0">
                        <a:latin typeface="Cambria Math"/>
                        <a:ea typeface="黑体" pitchFamily="49" charset="-122"/>
                      </a:rPr>
                      <m:t>5</m:t>
                    </m:r>
                    <m:f>
                      <m:fPr>
                        <m:ctrlPr>
                          <a:rPr lang="en-US" altLang="zh-CN" sz="2100" b="0" i="1" smtClean="0">
                            <a:latin typeface="Cambria Math"/>
                            <a:ea typeface="黑体" pitchFamily="49" charset="-122"/>
                          </a:rPr>
                        </m:ctrlPr>
                      </m:fPr>
                      <m:num>
                        <m:r>
                          <a:rPr lang="en-US" altLang="zh-CN" sz="2100" b="0" i="1" smtClean="0">
                            <a:latin typeface="Cambria Math"/>
                            <a:ea typeface="黑体" pitchFamily="49" charset="-122"/>
                          </a:rPr>
                          <m:t>3</m:t>
                        </m:r>
                      </m:num>
                      <m:den>
                        <m:r>
                          <a:rPr lang="en-US" altLang="zh-CN" sz="2100" b="0" i="1" smtClean="0">
                            <a:latin typeface="Cambria Math"/>
                            <a:ea typeface="黑体" pitchFamily="49" charset="-122"/>
                          </a:rPr>
                          <m:t>4</m:t>
                        </m:r>
                      </m:den>
                    </m:f>
                  </m:oMath>
                </a14:m>
                <a:r>
                  <a:rPr lang="zh-CN" altLang="en-US" sz="2100" dirty="0" smtClean="0">
                    <a:latin typeface="Arial" pitchFamily="34" charset="0"/>
                    <a:ea typeface="黑体" pitchFamily="49" charset="-122"/>
                  </a:rPr>
                  <a:t>、</a:t>
                </a:r>
                <a14:m>
                  <m:oMath xmlns:m="http://schemas.openxmlformats.org/officeDocument/2006/math">
                    <m:f>
                      <m:fPr>
                        <m:ctrlPr>
                          <a:rPr lang="en-US" altLang="zh-CN" sz="2100" i="1" dirty="0" smtClean="0">
                            <a:latin typeface="Cambria Math"/>
                            <a:ea typeface="黑体" pitchFamily="49" charset="-122"/>
                          </a:rPr>
                        </m:ctrlPr>
                      </m:fPr>
                      <m:num>
                        <m:r>
                          <a:rPr lang="en-US" altLang="zh-CN" sz="2100" b="0" i="1" dirty="0" smtClean="0">
                            <a:latin typeface="Cambria Math"/>
                            <a:ea typeface="黑体" pitchFamily="49" charset="-122"/>
                          </a:rPr>
                          <m:t>1</m:t>
                        </m:r>
                      </m:num>
                      <m:den>
                        <m:r>
                          <a:rPr lang="en-US" altLang="zh-CN" sz="2100" b="0" i="1" dirty="0" smtClean="0">
                            <a:latin typeface="Cambria Math"/>
                            <a:ea typeface="黑体" pitchFamily="49" charset="-122"/>
                          </a:rPr>
                          <m:t>2</m:t>
                        </m:r>
                      </m:den>
                    </m:f>
                  </m:oMath>
                </a14:m>
                <a:r>
                  <a:rPr lang="zh-CN" altLang="en-US" sz="2100" dirty="0">
                    <a:latin typeface="Arial" pitchFamily="34" charset="0"/>
                    <a:ea typeface="黑体" pitchFamily="49" charset="-122"/>
                  </a:rPr>
                  <a:t>等有大小意义的数据，称为数值型数据</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数值</a:t>
                </a:r>
                <a:r>
                  <a:rPr lang="zh-CN" altLang="en-US" sz="2100" dirty="0">
                    <a:latin typeface="Arial" pitchFamily="34" charset="0"/>
                    <a:ea typeface="黑体" pitchFamily="49" charset="-122"/>
                  </a:rPr>
                  <a:t>类型的数据在单元格中右对齐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mc:Choice>
        <mc:Fallback xmlns="">
          <p:sp>
            <p:nvSpPr>
              <p:cNvPr id="2" name="Text Box 3"/>
              <p:cNvSpPr txBox="1">
                <a:spLocks noRot="1" noChangeAspect="1" noMove="1" noResize="1" noEditPoints="1" noAdjustHandles="1" noChangeArrowheads="1" noChangeShapeType="1" noTextEdit="1"/>
              </p:cNvSpPr>
              <p:nvPr/>
            </p:nvSpPr>
            <p:spPr bwMode="auto">
              <a:xfrm>
                <a:off x="71121" y="548680"/>
                <a:ext cx="8997950" cy="1448969"/>
              </a:xfrm>
              <a:prstGeom prst="rect">
                <a:avLst/>
              </a:prstGeom>
              <a:blipFill rotWithShape="1">
                <a:blip r:embed="rId2"/>
                <a:stretch>
                  <a:fillRect l="-813" t="-3782" b="-105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3" name="Rectangle 8"/>
          <p:cNvSpPr>
            <a:spLocks noChangeArrowheads="1"/>
          </p:cNvSpPr>
          <p:nvPr/>
        </p:nvSpPr>
        <p:spPr bwMode="auto">
          <a:xfrm>
            <a:off x="71121" y="12544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．数值型数据的输入</a:t>
            </a:r>
          </a:p>
        </p:txBody>
      </p:sp>
      <p:sp>
        <p:nvSpPr>
          <p:cNvPr id="4" name="Text Box 3"/>
          <p:cNvSpPr txBox="1">
            <a:spLocks noChangeArrowheads="1"/>
          </p:cNvSpPr>
          <p:nvPr/>
        </p:nvSpPr>
        <p:spPr bwMode="auto">
          <a:xfrm>
            <a:off x="71121" y="2420888"/>
            <a:ext cx="899795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输入</a:t>
            </a:r>
            <a:r>
              <a:rPr lang="zh-CN" altLang="en-US" sz="2100" dirty="0">
                <a:latin typeface="Arial" pitchFamily="34" charset="0"/>
                <a:ea typeface="黑体" pitchFamily="49" charset="-122"/>
              </a:rPr>
              <a:t>日期的格式为年</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日或月</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日，如</a:t>
            </a:r>
            <a:r>
              <a:rPr lang="en-US" altLang="zh-CN" sz="2100" dirty="0">
                <a:latin typeface="Arial" pitchFamily="34" charset="0"/>
                <a:ea typeface="黑体" pitchFamily="49" charset="-122"/>
              </a:rPr>
              <a:t>2004/3/30</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3/30</a:t>
            </a:r>
            <a:r>
              <a:rPr lang="zh-CN" altLang="en-US" sz="2100" dirty="0" smtClean="0">
                <a:latin typeface="Arial" pitchFamily="34" charset="0"/>
                <a:ea typeface="黑体" pitchFamily="49" charset="-122"/>
              </a:rPr>
              <a:t>，输入</a:t>
            </a:r>
            <a:r>
              <a:rPr lang="zh-CN" altLang="en-US" sz="2100" dirty="0">
                <a:latin typeface="Arial" pitchFamily="34" charset="0"/>
                <a:ea typeface="黑体" pitchFamily="49" charset="-122"/>
              </a:rPr>
              <a:t>时间的格式为“时：分：秒”，如</a:t>
            </a:r>
            <a:r>
              <a:rPr lang="en-US" altLang="zh-CN" sz="2100" dirty="0">
                <a:latin typeface="Arial" pitchFamily="34" charset="0"/>
                <a:ea typeface="黑体" pitchFamily="49" charset="-122"/>
              </a:rPr>
              <a:t>10:35</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Ctrl+</a:t>
            </a:r>
            <a:r>
              <a:rPr lang="zh-CN" altLang="en-US" sz="2100" dirty="0" smtClean="0">
                <a:latin typeface="Arial" pitchFamily="34" charset="0"/>
                <a:ea typeface="黑体" pitchFamily="49" charset="-122"/>
              </a:rPr>
              <a:t>：或</a:t>
            </a:r>
            <a:r>
              <a:rPr lang="zh-CN" altLang="en-US" sz="2100" dirty="0">
                <a:latin typeface="Arial" pitchFamily="34" charset="0"/>
                <a:ea typeface="黑体" pitchFamily="49" charset="-122"/>
              </a:rPr>
              <a:t>按下</a:t>
            </a:r>
            <a:r>
              <a:rPr lang="en-US" altLang="zh-CN" sz="2100" dirty="0" err="1">
                <a:latin typeface="Arial" pitchFamily="34" charset="0"/>
                <a:ea typeface="黑体" pitchFamily="49" charset="-122"/>
              </a:rPr>
              <a:t>Ctrl+Shift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：复合键，则取当前系统日期或时间。</a:t>
            </a:r>
          </a:p>
          <a:p>
            <a:r>
              <a:rPr lang="zh-CN" altLang="en-US" sz="2100" dirty="0" smtClean="0">
                <a:latin typeface="Arial" pitchFamily="34" charset="0"/>
                <a:ea typeface="黑体" pitchFamily="49" charset="-122"/>
              </a:rPr>
              <a:t>       输入</a:t>
            </a:r>
            <a:r>
              <a:rPr lang="zh-CN" altLang="en-US" sz="2100" dirty="0">
                <a:latin typeface="Arial" pitchFamily="34" charset="0"/>
                <a:ea typeface="黑体" pitchFamily="49" charset="-122"/>
              </a:rPr>
              <a:t>的日期与时间在单元格中右对齐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1997649"/>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．输入日期与时间</a:t>
            </a:r>
          </a:p>
        </p:txBody>
      </p:sp>
      <p:sp>
        <p:nvSpPr>
          <p:cNvPr id="6" name="Text Box 3"/>
          <p:cNvSpPr txBox="1">
            <a:spLocks noChangeArrowheads="1"/>
          </p:cNvSpPr>
          <p:nvPr/>
        </p:nvSpPr>
        <p:spPr bwMode="auto">
          <a:xfrm>
            <a:off x="71121" y="4212279"/>
            <a:ext cx="8997950" cy="368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直接</a:t>
            </a:r>
            <a:r>
              <a:rPr lang="zh-CN" altLang="en-US" sz="2100" dirty="0">
                <a:latin typeface="Arial" pitchFamily="34" charset="0"/>
                <a:ea typeface="黑体" pitchFamily="49" charset="-122"/>
              </a:rPr>
              <a:t>输入逻辑值</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（真）或</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（假</a:t>
            </a:r>
            <a:r>
              <a:rPr lang="zh-CN" altLang="en-US" sz="2100" dirty="0" smtClean="0">
                <a:latin typeface="Arial" pitchFamily="34" charset="0"/>
                <a:ea typeface="黑体" pitchFamily="49" charset="-122"/>
              </a:rPr>
              <a:t>），居中</a:t>
            </a:r>
            <a:r>
              <a:rPr lang="zh-CN" altLang="en-US" sz="2100" dirty="0">
                <a:latin typeface="Arial" pitchFamily="34" charset="0"/>
                <a:ea typeface="黑体" pitchFamily="49" charset="-122"/>
              </a:rPr>
              <a:t>显示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71121" y="3789040"/>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．输入逻辑值</a:t>
            </a:r>
          </a:p>
        </p:txBody>
      </p:sp>
      <p:sp>
        <p:nvSpPr>
          <p:cNvPr id="8" name="Text Box 3"/>
          <p:cNvSpPr txBox="1">
            <a:spLocks noChangeArrowheads="1"/>
          </p:cNvSpPr>
          <p:nvPr/>
        </p:nvSpPr>
        <p:spPr bwMode="auto">
          <a:xfrm>
            <a:off x="71121" y="5004367"/>
            <a:ext cx="8997950" cy="1657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选定</a:t>
            </a:r>
            <a:r>
              <a:rPr lang="zh-CN" altLang="en-US" sz="2100" dirty="0">
                <a:latin typeface="Arial" pitchFamily="34" charset="0"/>
                <a:ea typeface="黑体" pitchFamily="49" charset="-122"/>
              </a:rPr>
              <a:t>某个单元格，打开“审阅”选项卡，单击“批注”组中的“新建批注”按钮 （或按下</a:t>
            </a:r>
            <a:r>
              <a:rPr lang="en-US" altLang="zh-CN" sz="2100" dirty="0">
                <a:latin typeface="Arial" pitchFamily="34" charset="0"/>
                <a:ea typeface="黑体" pitchFamily="49" charset="-122"/>
              </a:rPr>
              <a:t>Shift+F2</a:t>
            </a:r>
            <a:r>
              <a:rPr lang="zh-CN" altLang="en-US" sz="2100" dirty="0">
                <a:latin typeface="Arial" pitchFamily="34" charset="0"/>
                <a:ea typeface="黑体" pitchFamily="49" charset="-122"/>
              </a:rPr>
              <a:t>复合键），在系统弹出的批注文本框中输入备注信息。单元格一旦输入批注信息，在其右上角出现一个红色的三角</a:t>
            </a:r>
            <a:r>
              <a:rPr lang="zh-CN" altLang="en-US" sz="2100" dirty="0" smtClean="0">
                <a:latin typeface="Arial" pitchFamily="34" charset="0"/>
                <a:ea typeface="黑体" pitchFamily="49" charset="-122"/>
              </a:rPr>
              <a:t>标记，</a:t>
            </a:r>
            <a:r>
              <a:rPr lang="zh-CN" altLang="en-US" sz="2100" dirty="0">
                <a:latin typeface="Arial" pitchFamily="34" charset="0"/>
                <a:ea typeface="黑体" pitchFamily="49" charset="-122"/>
              </a:rPr>
              <a:t>当鼠标指针指向该单元格时就会显示这些备注信息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批注</a:t>
            </a:r>
            <a:r>
              <a:rPr lang="zh-CN" altLang="en-US" sz="2100" dirty="0">
                <a:latin typeface="Arial" pitchFamily="34" charset="0"/>
                <a:ea typeface="黑体" pitchFamily="49" charset="-122"/>
              </a:rPr>
              <a:t>信息不需要时也可删除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8"/>
          <p:cNvSpPr>
            <a:spLocks noChangeArrowheads="1"/>
          </p:cNvSpPr>
          <p:nvPr/>
        </p:nvSpPr>
        <p:spPr bwMode="auto">
          <a:xfrm>
            <a:off x="71121" y="458112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．插入一个批注信息</a:t>
            </a:r>
          </a:p>
        </p:txBody>
      </p:sp>
    </p:spTree>
    <p:extLst>
      <p:ext uri="{BB962C8B-B14F-4D97-AF65-F5344CB8AC3E}">
        <p14:creationId xmlns:p14="http://schemas.microsoft.com/office/powerpoint/2010/main" val="2669340826"/>
      </p:ext>
    </p:extLst>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548680"/>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输入数据的过程中，如果取消输入，可按</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键，或单击编辑栏左侧的“取消”按钮 。</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  </a:t>
            </a:r>
            <a:r>
              <a:rPr lang="zh-CN" altLang="en-US" sz="2100" dirty="0">
                <a:latin typeface="Arial" pitchFamily="34" charset="0"/>
                <a:ea typeface="黑体" pitchFamily="49" charset="-122"/>
              </a:rPr>
              <a:t>使用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新建一工作簿，在工作表</a:t>
            </a:r>
            <a:r>
              <a:rPr lang="en-US" altLang="zh-CN" sz="2100" dirty="0">
                <a:latin typeface="Arial" pitchFamily="34" charset="0"/>
                <a:ea typeface="黑体" pitchFamily="49" charset="-122"/>
              </a:rPr>
              <a:t>Sheet1</a:t>
            </a:r>
            <a:r>
              <a:rPr lang="zh-CN" altLang="en-US" sz="2100" dirty="0">
                <a:latin typeface="Arial" pitchFamily="34" charset="0"/>
                <a:ea typeface="黑体" pitchFamily="49" charset="-122"/>
              </a:rPr>
              <a:t>中录入如图</a:t>
            </a:r>
            <a:r>
              <a:rPr lang="en-US" altLang="zh-CN" sz="2100" dirty="0">
                <a:latin typeface="Arial" pitchFamily="34" charset="0"/>
                <a:ea typeface="黑体" pitchFamily="49" charset="-122"/>
              </a:rPr>
              <a:t>5-5</a:t>
            </a:r>
            <a:r>
              <a:rPr lang="zh-CN" altLang="en-US" sz="2100" dirty="0">
                <a:latin typeface="Arial" pitchFamily="34" charset="0"/>
                <a:ea typeface="黑体" pitchFamily="49" charset="-122"/>
              </a:rPr>
              <a:t>中的数据，然后工作簿以“工资管理</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进行保存。</a:t>
            </a: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2544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．数据的取消输入</a:t>
            </a:r>
          </a:p>
        </p:txBody>
      </p:sp>
      <p:pic>
        <p:nvPicPr>
          <p:cNvPr id="4" name="图片 3"/>
          <p:cNvPicPr>
            <a:picLocks noChangeAspect="1"/>
          </p:cNvPicPr>
          <p:nvPr/>
        </p:nvPicPr>
        <p:blipFill>
          <a:blip r:embed="rId2"/>
          <a:stretch>
            <a:fillRect/>
          </a:stretch>
        </p:blipFill>
        <p:spPr>
          <a:xfrm>
            <a:off x="1795708" y="2204864"/>
            <a:ext cx="5656612" cy="2844000"/>
          </a:xfrm>
          <a:prstGeom prst="rect">
            <a:avLst/>
          </a:prstGeom>
        </p:spPr>
      </p:pic>
      <p:sp>
        <p:nvSpPr>
          <p:cNvPr id="5" name="Text Box 3"/>
          <p:cNvSpPr txBox="1">
            <a:spLocks noChangeArrowheads="1"/>
          </p:cNvSpPr>
          <p:nvPr/>
        </p:nvSpPr>
        <p:spPr bwMode="auto">
          <a:xfrm>
            <a:off x="71121" y="6093296"/>
            <a:ext cx="8997950"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Excel</a:t>
            </a:r>
            <a:r>
              <a:rPr lang="zh-CN" altLang="en-US" sz="2100" dirty="0" smtClean="0">
                <a:latin typeface="Arial" pitchFamily="34" charset="0"/>
                <a:ea typeface="黑体" pitchFamily="49" charset="-122"/>
              </a:rPr>
              <a:t>提供</a:t>
            </a:r>
            <a:r>
              <a:rPr lang="zh-CN" altLang="en-US" sz="2100" dirty="0">
                <a:latin typeface="Arial" pitchFamily="34" charset="0"/>
                <a:ea typeface="黑体" pitchFamily="49" charset="-122"/>
              </a:rPr>
              <a:t>了以下几种快速输入数据的方法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2898681" y="5147900"/>
            <a:ext cx="3185487"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5-5  Excel</a:t>
            </a:r>
            <a:r>
              <a:rPr lang="zh-CN" altLang="zh-CN" dirty="0">
                <a:latin typeface="黑体" pitchFamily="49" charset="-122"/>
                <a:ea typeface="黑体" pitchFamily="49" charset="-122"/>
              </a:rPr>
              <a:t>的数据输入形式</a:t>
            </a:r>
            <a:endParaRPr lang="zh-CN" altLang="en-US" dirty="0">
              <a:latin typeface="黑体" pitchFamily="49" charset="-122"/>
              <a:ea typeface="黑体" pitchFamily="49" charset="-122"/>
            </a:endParaRPr>
          </a:p>
        </p:txBody>
      </p:sp>
      <p:sp>
        <p:nvSpPr>
          <p:cNvPr id="7" name="Text Box 4"/>
          <p:cNvSpPr txBox="1">
            <a:spLocks noChangeArrowheads="1"/>
          </p:cNvSpPr>
          <p:nvPr/>
        </p:nvSpPr>
        <p:spPr bwMode="auto">
          <a:xfrm>
            <a:off x="71121" y="5564088"/>
            <a:ext cx="481789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5.3.3  </a:t>
            </a:r>
            <a:r>
              <a:rPr lang="zh-CN" altLang="en-US" sz="2300" dirty="0">
                <a:latin typeface="Arial" pitchFamily="34" charset="0"/>
                <a:ea typeface="黑体" pitchFamily="49" charset="-122"/>
              </a:rPr>
              <a:t>快速输入数据</a:t>
            </a:r>
          </a:p>
        </p:txBody>
      </p:sp>
    </p:spTree>
    <p:extLst>
      <p:ext uri="{BB962C8B-B14F-4D97-AF65-F5344CB8AC3E}">
        <p14:creationId xmlns:p14="http://schemas.microsoft.com/office/powerpoint/2010/main" val="818774414"/>
      </p:ext>
    </p:extLst>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599657"/>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选中</a:t>
            </a:r>
            <a:r>
              <a:rPr lang="zh-CN" altLang="en-US" sz="2100" dirty="0">
                <a:latin typeface="Arial" pitchFamily="34" charset="0"/>
                <a:ea typeface="黑体" pitchFamily="49" charset="-122"/>
              </a:rPr>
              <a:t>所要输入数据的区域，在所选中的区域内，如果要沿着行（列）输入数据，则在每个单元格输入完后按</a:t>
            </a:r>
            <a:r>
              <a:rPr lang="en-US" altLang="zh-CN" sz="2100" dirty="0">
                <a:latin typeface="Arial" pitchFamily="34" charset="0"/>
                <a:ea typeface="黑体" pitchFamily="49" charset="-122"/>
              </a:rPr>
              <a:t>Tab</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Enter</a:t>
            </a:r>
            <a:r>
              <a:rPr lang="zh-CN" altLang="en-US" sz="2100" dirty="0">
                <a:latin typeface="Arial" pitchFamily="34" charset="0"/>
                <a:ea typeface="黑体" pitchFamily="49" charset="-122"/>
              </a:rPr>
              <a:t>）键。当输入的数据到达区域边界时，光标会自动转到所选区域的下一行或下一列的开始处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2544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．在连续区域内输入数据</a:t>
            </a:r>
          </a:p>
        </p:txBody>
      </p:sp>
      <p:sp>
        <p:nvSpPr>
          <p:cNvPr id="4" name="Text Box 3"/>
          <p:cNvSpPr txBox="1">
            <a:spLocks noChangeArrowheads="1"/>
          </p:cNvSpPr>
          <p:nvPr/>
        </p:nvSpPr>
        <p:spPr bwMode="auto">
          <a:xfrm>
            <a:off x="71121" y="2132962"/>
            <a:ext cx="8997950" cy="690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内容</a:t>
            </a:r>
            <a:r>
              <a:rPr lang="zh-CN" altLang="en-US" sz="2100" dirty="0">
                <a:latin typeface="Arial" pitchFamily="34" charset="0"/>
                <a:ea typeface="黑体" pitchFamily="49" charset="-122"/>
              </a:rPr>
              <a:t>相同的单元格的输入方法：按下</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键不放，选择所要输入的相同内容的单元格。单元格选定后，输入数据并按下</a:t>
            </a:r>
            <a:r>
              <a:rPr lang="en-US" altLang="zh-CN" sz="2100" dirty="0">
                <a:latin typeface="Arial" pitchFamily="34" charset="0"/>
                <a:ea typeface="黑体" pitchFamily="49" charset="-122"/>
              </a:rPr>
              <a:t>Ctrl+ Enter</a:t>
            </a:r>
            <a:r>
              <a:rPr lang="zh-CN" altLang="en-US" sz="2100" dirty="0">
                <a:latin typeface="Arial" pitchFamily="34" charset="0"/>
                <a:ea typeface="黑体" pitchFamily="49" charset="-122"/>
              </a:rPr>
              <a:t>复合</a:t>
            </a:r>
            <a:r>
              <a:rPr lang="zh-CN" altLang="en-US" sz="2100" dirty="0" smtClean="0">
                <a:latin typeface="Arial" pitchFamily="34" charset="0"/>
                <a:ea typeface="黑体" pitchFamily="49" charset="-122"/>
              </a:rPr>
              <a:t>键。</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165874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．输入相同单元格内容</a:t>
            </a:r>
          </a:p>
        </p:txBody>
      </p:sp>
      <p:sp>
        <p:nvSpPr>
          <p:cNvPr id="6" name="Text Box 3"/>
          <p:cNvSpPr txBox="1">
            <a:spLocks noChangeArrowheads="1"/>
          </p:cNvSpPr>
          <p:nvPr/>
        </p:nvSpPr>
        <p:spPr bwMode="auto">
          <a:xfrm>
            <a:off x="4319290" y="3348183"/>
            <a:ext cx="4749780" cy="1448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设置了自动填充功能，利用鼠标拖动填充柄和定义有序系列。使用户可以很方便地输入一些有规律的序列值，如</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5-6</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71121" y="287396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．自动填充</a:t>
            </a:r>
            <a:endParaRPr lang="zh-CN" altLang="en-US" sz="2200" dirty="0">
              <a:latin typeface="Arial" pitchFamily="34" charset="0"/>
              <a:ea typeface="黑体" pitchFamily="49" charset="-122"/>
            </a:endParaRPr>
          </a:p>
        </p:txBody>
      </p:sp>
      <p:sp>
        <p:nvSpPr>
          <p:cNvPr id="8" name="矩形 7"/>
          <p:cNvSpPr/>
          <p:nvPr/>
        </p:nvSpPr>
        <p:spPr>
          <a:xfrm>
            <a:off x="357486" y="6211888"/>
            <a:ext cx="396180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  </a:t>
            </a:r>
            <a:r>
              <a:rPr lang="zh-CN" altLang="en-US" dirty="0">
                <a:solidFill>
                  <a:srgbClr val="FFFFFF"/>
                </a:solidFill>
                <a:latin typeface="Arial" pitchFamily="34" charset="0"/>
                <a:ea typeface="黑体" pitchFamily="49" charset="-122"/>
              </a:rPr>
              <a:t>利用填充柄自动输入数据 </a:t>
            </a:r>
            <a:endParaRPr lang="zh-CN" altLang="en-US" dirty="0"/>
          </a:p>
        </p:txBody>
      </p:sp>
      <p:pic>
        <p:nvPicPr>
          <p:cNvPr id="10" name="图片 9"/>
          <p:cNvPicPr/>
          <p:nvPr/>
        </p:nvPicPr>
        <p:blipFill>
          <a:blip r:embed="rId2"/>
          <a:stretch>
            <a:fillRect/>
          </a:stretch>
        </p:blipFill>
        <p:spPr>
          <a:xfrm>
            <a:off x="71121" y="3509290"/>
            <a:ext cx="4248169" cy="2702598"/>
          </a:xfrm>
          <a:prstGeom prst="rect">
            <a:avLst/>
          </a:prstGeom>
        </p:spPr>
      </p:pic>
    </p:spTree>
    <p:extLst>
      <p:ext uri="{BB962C8B-B14F-4D97-AF65-F5344CB8AC3E}">
        <p14:creationId xmlns:p14="http://schemas.microsoft.com/office/powerpoint/2010/main" val="258445122"/>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548680"/>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使用菜单命令进行自动填充，其步骤为：</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）在序列中第一个单元格输入数据，如输入</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，在后面的一个单元格中输入</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）选定序列所使用的单元格区域，如</a:t>
            </a:r>
            <a:r>
              <a:rPr lang="en-US" altLang="zh-CN" sz="2100" dirty="0">
                <a:latin typeface="Arial" pitchFamily="34" charset="0"/>
                <a:ea typeface="黑体" pitchFamily="49" charset="-122"/>
              </a:rPr>
              <a:t>C3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G3</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smtClean="0">
                <a:latin typeface="Arial" pitchFamily="34" charset="0"/>
                <a:ea typeface="黑体" pitchFamily="49" charset="-122"/>
              </a:rPr>
              <a:t>）单击“开始”</a:t>
            </a:r>
            <a:r>
              <a:rPr lang="zh-CN" altLang="en-US" sz="2100" dirty="0">
                <a:latin typeface="Arial" pitchFamily="34" charset="0"/>
                <a:ea typeface="黑体" pitchFamily="49" charset="-122"/>
              </a:rPr>
              <a:t>选项</a:t>
            </a:r>
            <a:r>
              <a:rPr lang="zh-CN" altLang="en-US" sz="2100" dirty="0" smtClean="0">
                <a:latin typeface="Arial" pitchFamily="34" charset="0"/>
                <a:ea typeface="黑体" pitchFamily="49" charset="-122"/>
              </a:rPr>
              <a:t>卡“编辑”</a:t>
            </a:r>
            <a:r>
              <a:rPr lang="zh-CN" altLang="en-US" sz="2100" dirty="0">
                <a:latin typeface="Arial" pitchFamily="34" charset="0"/>
                <a:ea typeface="黑体" pitchFamily="49" charset="-122"/>
              </a:rPr>
              <a:t>组中的“填充”按钮 。在弹出的选项列表框中，单击“序列”命令，打开“序列”对话框，如图</a:t>
            </a:r>
            <a:r>
              <a:rPr lang="en-US" altLang="zh-CN" sz="2100" dirty="0">
                <a:latin typeface="Arial" pitchFamily="34" charset="0"/>
                <a:ea typeface="黑体" pitchFamily="49" charset="-122"/>
              </a:rPr>
              <a:t>5-7</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）在该对话框中选择行、自动填充两个选项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2544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．使用填充命令输入数据</a:t>
            </a:r>
          </a:p>
        </p:txBody>
      </p:sp>
      <p:sp>
        <p:nvSpPr>
          <p:cNvPr id="4" name="Text Box 3"/>
          <p:cNvSpPr txBox="1">
            <a:spLocks noChangeArrowheads="1"/>
          </p:cNvSpPr>
          <p:nvPr/>
        </p:nvSpPr>
        <p:spPr bwMode="auto">
          <a:xfrm>
            <a:off x="71121" y="3311997"/>
            <a:ext cx="8997950" cy="1401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利用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提供的自定义序列功能来建立所需要的序列，操作</a:t>
            </a:r>
            <a:r>
              <a:rPr lang="zh-CN" altLang="en-US" sz="2100" dirty="0" smtClean="0">
                <a:latin typeface="Arial" pitchFamily="34" charset="0"/>
                <a:ea typeface="黑体" pitchFamily="49" charset="-122"/>
              </a:rPr>
              <a:t>步骤略。</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  </a:t>
            </a:r>
            <a:r>
              <a:rPr lang="zh-CN" altLang="en-US" sz="2100" dirty="0" smtClean="0">
                <a:latin typeface="Arial" pitchFamily="34" charset="0"/>
                <a:ea typeface="黑体" pitchFamily="49" charset="-122"/>
              </a:rPr>
              <a:t>分别在“</a:t>
            </a:r>
            <a:r>
              <a:rPr lang="zh-CN" altLang="en-US" sz="2100" dirty="0">
                <a:latin typeface="Arial" pitchFamily="34" charset="0"/>
                <a:ea typeface="黑体" pitchFamily="49" charset="-122"/>
              </a:rPr>
              <a:t>工资管理</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的</a:t>
            </a:r>
            <a:r>
              <a:rPr lang="en-US" altLang="zh-CN" sz="2100" dirty="0" smtClean="0">
                <a:latin typeface="Arial" pitchFamily="34" charset="0"/>
                <a:ea typeface="黑体" pitchFamily="49" charset="-122"/>
              </a:rPr>
              <a:t>Sheet1</a:t>
            </a:r>
            <a:r>
              <a:rPr lang="zh-CN" altLang="en-US" sz="2100" dirty="0">
                <a:latin typeface="Arial" pitchFamily="34" charset="0"/>
                <a:ea typeface="黑体" pitchFamily="49" charset="-122"/>
              </a:rPr>
              <a:t>和</a:t>
            </a:r>
            <a:r>
              <a:rPr lang="en-US" altLang="zh-CN" sz="2100" dirty="0" smtClean="0">
                <a:latin typeface="Arial" pitchFamily="34" charset="0"/>
                <a:ea typeface="黑体" pitchFamily="49" charset="-122"/>
              </a:rPr>
              <a:t>Sheet2</a:t>
            </a:r>
            <a:r>
              <a:rPr lang="zh-CN" altLang="en-US" sz="2100" dirty="0" smtClean="0">
                <a:latin typeface="Arial" pitchFamily="34" charset="0"/>
                <a:ea typeface="黑体" pitchFamily="49" charset="-122"/>
              </a:rPr>
              <a:t>工作中</a:t>
            </a:r>
            <a:r>
              <a:rPr lang="zh-CN" altLang="en-US" sz="2100" dirty="0">
                <a:latin typeface="Arial" pitchFamily="34" charset="0"/>
                <a:ea typeface="黑体" pitchFamily="49" charset="-122"/>
              </a:rPr>
              <a:t>录入如图</a:t>
            </a:r>
            <a:r>
              <a:rPr lang="en-US" altLang="zh-CN" sz="2100" dirty="0">
                <a:latin typeface="Arial" pitchFamily="34" charset="0"/>
                <a:ea typeface="黑体" pitchFamily="49" charset="-122"/>
              </a:rPr>
              <a:t>5-9</a:t>
            </a:r>
            <a:r>
              <a:rPr lang="zh-CN" altLang="en-US" sz="2100" dirty="0">
                <a:latin typeface="Arial" pitchFamily="34" charset="0"/>
                <a:ea typeface="黑体" pitchFamily="49" charset="-122"/>
              </a:rPr>
              <a:t>中的数据。然后，以工作簿文件名进行保存。</a:t>
            </a: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285293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．自定义序列</a:t>
            </a:r>
            <a:endParaRPr lang="zh-CN" altLang="en-US" sz="2200" dirty="0">
              <a:latin typeface="Arial" pitchFamily="34" charset="0"/>
              <a:ea typeface="黑体" pitchFamily="49" charset="-122"/>
            </a:endParaRPr>
          </a:p>
        </p:txBody>
      </p:sp>
      <p:pic>
        <p:nvPicPr>
          <p:cNvPr id="6" name="图片 5"/>
          <p:cNvPicPr/>
          <p:nvPr/>
        </p:nvPicPr>
        <p:blipFill>
          <a:blip r:embed="rId2"/>
          <a:stretch>
            <a:fillRect/>
          </a:stretch>
        </p:blipFill>
        <p:spPr>
          <a:xfrm>
            <a:off x="6069398" y="4093013"/>
            <a:ext cx="2866241" cy="1945013"/>
          </a:xfrm>
          <a:prstGeom prst="rect">
            <a:avLst/>
          </a:prstGeom>
        </p:spPr>
      </p:pic>
      <p:sp>
        <p:nvSpPr>
          <p:cNvPr id="7" name="矩形 6"/>
          <p:cNvSpPr/>
          <p:nvPr/>
        </p:nvSpPr>
        <p:spPr>
          <a:xfrm>
            <a:off x="6428090" y="6165484"/>
            <a:ext cx="2608406"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5-7  “</a:t>
            </a:r>
            <a:r>
              <a:rPr lang="zh-CN" altLang="zh-CN" dirty="0">
                <a:latin typeface="黑体" pitchFamily="49" charset="-122"/>
                <a:ea typeface="黑体" pitchFamily="49" charset="-122"/>
              </a:rPr>
              <a:t>序列</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对话框</a:t>
            </a:r>
            <a:endParaRPr lang="zh-CN" altLang="en-US" dirty="0">
              <a:latin typeface="黑体" pitchFamily="49" charset="-122"/>
              <a:ea typeface="黑体" pitchFamily="49" charset="-122"/>
            </a:endParaRPr>
          </a:p>
        </p:txBody>
      </p:sp>
      <p:pic>
        <p:nvPicPr>
          <p:cNvPr id="8" name="图片 7"/>
          <p:cNvPicPr/>
          <p:nvPr/>
        </p:nvPicPr>
        <p:blipFill>
          <a:blip r:embed="rId3"/>
          <a:stretch>
            <a:fillRect/>
          </a:stretch>
        </p:blipFill>
        <p:spPr>
          <a:xfrm>
            <a:off x="2782385" y="4437112"/>
            <a:ext cx="2121511" cy="2048326"/>
          </a:xfrm>
          <a:prstGeom prst="rect">
            <a:avLst/>
          </a:prstGeom>
        </p:spPr>
      </p:pic>
      <p:pic>
        <p:nvPicPr>
          <p:cNvPr id="9" name="图片 8"/>
          <p:cNvPicPr/>
          <p:nvPr/>
        </p:nvPicPr>
        <p:blipFill>
          <a:blip r:embed="rId4"/>
          <a:stretch>
            <a:fillRect/>
          </a:stretch>
        </p:blipFill>
        <p:spPr>
          <a:xfrm>
            <a:off x="4436665" y="5346818"/>
            <a:ext cx="2074084" cy="1382417"/>
          </a:xfrm>
          <a:prstGeom prst="rect">
            <a:avLst/>
          </a:prstGeom>
        </p:spPr>
      </p:pic>
      <p:sp>
        <p:nvSpPr>
          <p:cNvPr id="10" name="矩形 9"/>
          <p:cNvSpPr/>
          <p:nvPr/>
        </p:nvSpPr>
        <p:spPr>
          <a:xfrm>
            <a:off x="190097" y="5229557"/>
            <a:ext cx="2592288" cy="923330"/>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5-9  “</a:t>
            </a:r>
            <a:r>
              <a:rPr lang="zh-CN" altLang="en-US" dirty="0">
                <a:solidFill>
                  <a:srgbClr val="FFFFFF"/>
                </a:solidFill>
                <a:latin typeface="Arial" pitchFamily="34" charset="0"/>
                <a:ea typeface="黑体" pitchFamily="49" charset="-122"/>
              </a:rPr>
              <a:t>工资管理</a:t>
            </a:r>
            <a:r>
              <a:rPr lang="en-US" altLang="zh-CN" dirty="0">
                <a:solidFill>
                  <a:srgbClr val="FFFFFF"/>
                </a:solidFill>
                <a:latin typeface="Arial" pitchFamily="34" charset="0"/>
                <a:ea typeface="黑体" pitchFamily="49" charset="-122"/>
              </a:rPr>
              <a:t>.</a:t>
            </a:r>
            <a:r>
              <a:rPr lang="en-US" altLang="zh-CN" dirty="0" err="1">
                <a:solidFill>
                  <a:srgbClr val="FFFFFF"/>
                </a:solidFill>
                <a:latin typeface="Arial" pitchFamily="34" charset="0"/>
                <a:ea typeface="黑体" pitchFamily="49" charset="-122"/>
              </a:rPr>
              <a:t>xlsx</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中</a:t>
            </a:r>
            <a:r>
              <a:rPr lang="en-US" altLang="zh-CN" dirty="0">
                <a:solidFill>
                  <a:srgbClr val="FFFFFF"/>
                </a:solidFill>
                <a:latin typeface="Arial" pitchFamily="34" charset="0"/>
                <a:ea typeface="黑体" pitchFamily="49" charset="-122"/>
              </a:rPr>
              <a:t>Sheet2</a:t>
            </a:r>
            <a:r>
              <a:rPr lang="zh-CN" altLang="en-US" dirty="0">
                <a:solidFill>
                  <a:srgbClr val="FFFFFF"/>
                </a:solidFill>
                <a:latin typeface="Arial" pitchFamily="34" charset="0"/>
                <a:ea typeface="黑体" pitchFamily="49" charset="-122"/>
              </a:rPr>
              <a:t>（左）和</a:t>
            </a:r>
            <a:r>
              <a:rPr lang="en-US" altLang="zh-CN" dirty="0">
                <a:solidFill>
                  <a:srgbClr val="FFFFFF"/>
                </a:solidFill>
                <a:latin typeface="Arial" pitchFamily="34" charset="0"/>
                <a:ea typeface="黑体" pitchFamily="49" charset="-122"/>
              </a:rPr>
              <a:t>Sheet3</a:t>
            </a:r>
            <a:r>
              <a:rPr lang="zh-CN" altLang="en-US" dirty="0">
                <a:solidFill>
                  <a:srgbClr val="FFFFFF"/>
                </a:solidFill>
                <a:latin typeface="Arial" pitchFamily="34" charset="0"/>
                <a:ea typeface="黑体" pitchFamily="49" charset="-122"/>
              </a:rPr>
              <a:t>（右）中的数据</a:t>
            </a:r>
          </a:p>
        </p:txBody>
      </p:sp>
    </p:spTree>
    <p:extLst>
      <p:ext uri="{BB962C8B-B14F-4D97-AF65-F5344CB8AC3E}">
        <p14:creationId xmlns:p14="http://schemas.microsoft.com/office/powerpoint/2010/main" val="1806590708"/>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81025" y="163513"/>
            <a:ext cx="4683249"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600" dirty="0">
                <a:latin typeface="Arial" pitchFamily="34" charset="0"/>
                <a:ea typeface="黑体" pitchFamily="49" charset="-122"/>
              </a:rPr>
              <a:t>5.4  </a:t>
            </a:r>
            <a:r>
              <a:rPr lang="zh-CN" altLang="en-US" sz="2600" dirty="0">
                <a:latin typeface="Arial" pitchFamily="34" charset="0"/>
                <a:ea typeface="黑体" pitchFamily="49" charset="-122"/>
              </a:rPr>
              <a:t>工作的编辑表</a:t>
            </a:r>
          </a:p>
        </p:txBody>
      </p:sp>
      <p:sp>
        <p:nvSpPr>
          <p:cNvPr id="183299" name="Text Box 3"/>
          <p:cNvSpPr txBox="1">
            <a:spLocks noChangeArrowheads="1"/>
          </p:cNvSpPr>
          <p:nvPr/>
        </p:nvSpPr>
        <p:spPr bwMode="auto">
          <a:xfrm>
            <a:off x="81025" y="1179404"/>
            <a:ext cx="8997950" cy="649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选择</a:t>
            </a:r>
            <a:r>
              <a:rPr lang="zh-CN" altLang="en-US" sz="2000" dirty="0">
                <a:latin typeface="Arial" pitchFamily="34" charset="0"/>
                <a:ea typeface="黑体" pitchFamily="49" charset="-122"/>
              </a:rPr>
              <a:t>单元格区域，主要是指：单元格的选择、单元格内容的选择。单元格区域是输入、编辑的基础</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83300" name="Text Box 4"/>
          <p:cNvSpPr txBox="1">
            <a:spLocks noChangeArrowheads="1"/>
          </p:cNvSpPr>
          <p:nvPr/>
        </p:nvSpPr>
        <p:spPr bwMode="auto">
          <a:xfrm>
            <a:off x="81025" y="688127"/>
            <a:ext cx="4683249"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5.4.1  </a:t>
            </a:r>
            <a:r>
              <a:rPr lang="zh-CN" altLang="en-US" sz="2300" dirty="0">
                <a:latin typeface="Arial" pitchFamily="34" charset="0"/>
                <a:ea typeface="黑体" pitchFamily="49" charset="-122"/>
              </a:rPr>
              <a:t>选择单元格区域</a:t>
            </a:r>
          </a:p>
        </p:txBody>
      </p:sp>
      <p:sp>
        <p:nvSpPr>
          <p:cNvPr id="5" name="Rectangle 8"/>
          <p:cNvSpPr>
            <a:spLocks noChangeArrowheads="1"/>
          </p:cNvSpPr>
          <p:nvPr/>
        </p:nvSpPr>
        <p:spPr bwMode="auto">
          <a:xfrm>
            <a:off x="81025" y="1862924"/>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．单元格、列与行的选择</a:t>
            </a:r>
          </a:p>
        </p:txBody>
      </p:sp>
      <p:sp>
        <p:nvSpPr>
          <p:cNvPr id="6" name="Text Box 3"/>
          <p:cNvSpPr txBox="1">
            <a:spLocks noChangeArrowheads="1"/>
          </p:cNvSpPr>
          <p:nvPr/>
        </p:nvSpPr>
        <p:spPr bwMode="auto">
          <a:xfrm>
            <a:off x="81025" y="2320240"/>
            <a:ext cx="8997950" cy="1262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单击某个单元格可选择一个单元格；</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行标头或列标</a:t>
            </a:r>
            <a:r>
              <a:rPr lang="zh-CN" altLang="en-US" sz="2000" dirty="0" smtClean="0">
                <a:latin typeface="Arial" pitchFamily="34" charset="0"/>
                <a:ea typeface="黑体" pitchFamily="49" charset="-122"/>
              </a:rPr>
              <a:t>头，或按下</a:t>
            </a:r>
            <a:r>
              <a:rPr lang="zh-CN" altLang="en-US" sz="2000" dirty="0">
                <a:latin typeface="Arial" pitchFamily="34" charset="0"/>
                <a:ea typeface="黑体" pitchFamily="49" charset="-122"/>
              </a:rPr>
              <a:t>鼠标左键的同时，拖动行标头或列标</a:t>
            </a:r>
            <a:r>
              <a:rPr lang="zh-CN" altLang="en-US" sz="2000" dirty="0" smtClean="0">
                <a:latin typeface="Arial" pitchFamily="34" charset="0"/>
                <a:ea typeface="黑体" pitchFamily="49" charset="-122"/>
              </a:rPr>
              <a:t>头，可选择行（多行）或列（多列）。</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按下</a:t>
            </a:r>
            <a:r>
              <a:rPr lang="en-US" altLang="zh-CN" sz="2000" dirty="0" smtClean="0">
                <a:latin typeface="Arial" pitchFamily="34" charset="0"/>
                <a:ea typeface="黑体" pitchFamily="49" charset="-122"/>
              </a:rPr>
              <a:t>Ctrl</a:t>
            </a:r>
            <a:r>
              <a:rPr lang="zh-CN" altLang="en-US" sz="2000" dirty="0">
                <a:latin typeface="Arial" pitchFamily="34" charset="0"/>
                <a:ea typeface="黑体" pitchFamily="49" charset="-122"/>
              </a:rPr>
              <a:t>键可选择不连续</a:t>
            </a:r>
            <a:r>
              <a:rPr lang="zh-CN" altLang="en-US" sz="2000" dirty="0" smtClean="0">
                <a:latin typeface="Arial" pitchFamily="34" charset="0"/>
                <a:ea typeface="黑体" pitchFamily="49" charset="-122"/>
              </a:rPr>
              <a:t>的行或列。</a:t>
            </a:r>
            <a:endParaRPr lang="en-US" altLang="zh-CN" sz="2000" dirty="0" smtClean="0">
              <a:latin typeface="Arial" pitchFamily="34" charset="0"/>
              <a:ea typeface="黑体" pitchFamily="49" charset="-122"/>
            </a:endParaRPr>
          </a:p>
        </p:txBody>
      </p:sp>
      <p:sp>
        <p:nvSpPr>
          <p:cNvPr id="7" name="Rectangle 8"/>
          <p:cNvSpPr>
            <a:spLocks noChangeArrowheads="1"/>
          </p:cNvSpPr>
          <p:nvPr/>
        </p:nvSpPr>
        <p:spPr bwMode="auto">
          <a:xfrm>
            <a:off x="81025" y="3617057"/>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．选择连续单元格</a:t>
            </a:r>
            <a:endParaRPr lang="zh-CN" altLang="en-US" sz="2200" dirty="0">
              <a:latin typeface="Arial" pitchFamily="34" charset="0"/>
              <a:ea typeface="黑体" pitchFamily="49" charset="-122"/>
            </a:endParaRPr>
          </a:p>
        </p:txBody>
      </p:sp>
      <p:sp>
        <p:nvSpPr>
          <p:cNvPr id="8" name="Text Box 3"/>
          <p:cNvSpPr txBox="1">
            <a:spLocks noChangeArrowheads="1"/>
          </p:cNvSpPr>
          <p:nvPr/>
        </p:nvSpPr>
        <p:spPr bwMode="auto">
          <a:xfrm>
            <a:off x="81025" y="4074373"/>
            <a:ext cx="8997950" cy="1564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将</a:t>
            </a:r>
            <a:r>
              <a:rPr lang="zh-CN" altLang="en-US" sz="2000" dirty="0">
                <a:latin typeface="Arial" pitchFamily="34" charset="0"/>
                <a:ea typeface="黑体" pitchFamily="49" charset="-122"/>
              </a:rPr>
              <a:t>光标定位在所选连续单元格的左上角，然后将鼠标从所选单元格左上角拖动到右下角，或者在按住</a:t>
            </a:r>
            <a:r>
              <a:rPr lang="en-US" altLang="zh-CN" sz="2000" dirty="0">
                <a:latin typeface="Arial" pitchFamily="34" charset="0"/>
                <a:ea typeface="黑体" pitchFamily="49" charset="-122"/>
              </a:rPr>
              <a:t>Shift</a:t>
            </a:r>
            <a:r>
              <a:rPr lang="zh-CN" altLang="en-US" sz="2000" dirty="0">
                <a:latin typeface="Arial" pitchFamily="34" charset="0"/>
                <a:ea typeface="黑体" pitchFamily="49" charset="-122"/>
              </a:rPr>
              <a:t>键的同时，单击所选单元格的右下角，即为选定的连续区域。</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选定区域的第一个单元格为选定区域中的活动单元格，其为白色状态，其他选择区域为反黑高亮状态，名称框中显示活动单元格名</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9" name="Rectangle 8"/>
          <p:cNvSpPr>
            <a:spLocks noChangeArrowheads="1"/>
          </p:cNvSpPr>
          <p:nvPr/>
        </p:nvSpPr>
        <p:spPr bwMode="auto">
          <a:xfrm>
            <a:off x="81025" y="567309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．选择不连续单元格</a:t>
            </a:r>
            <a:endParaRPr lang="zh-CN" altLang="en-US" sz="2200" dirty="0">
              <a:latin typeface="Arial" pitchFamily="34" charset="0"/>
              <a:ea typeface="黑体" pitchFamily="49" charset="-122"/>
            </a:endParaRPr>
          </a:p>
        </p:txBody>
      </p:sp>
      <p:sp>
        <p:nvSpPr>
          <p:cNvPr id="10" name="Text Box 3"/>
          <p:cNvSpPr txBox="1">
            <a:spLocks noChangeArrowheads="1"/>
          </p:cNvSpPr>
          <p:nvPr/>
        </p:nvSpPr>
        <p:spPr bwMode="auto">
          <a:xfrm>
            <a:off x="81025" y="6130417"/>
            <a:ext cx="8997950" cy="682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按下</a:t>
            </a:r>
            <a:r>
              <a:rPr lang="en-US" altLang="zh-CN" sz="2000" dirty="0">
                <a:latin typeface="Arial" pitchFamily="34" charset="0"/>
                <a:ea typeface="黑体" pitchFamily="49" charset="-122"/>
              </a:rPr>
              <a:t>Ctrl</a:t>
            </a:r>
            <a:r>
              <a:rPr lang="zh-CN" altLang="en-US" sz="2000" dirty="0">
                <a:latin typeface="Arial" pitchFamily="34" charset="0"/>
                <a:ea typeface="黑体" pitchFamily="49" charset="-122"/>
              </a:rPr>
              <a:t>键的同时，单击所选的单元格，或在其他区域拖动，就可以选择不连续的单元格</a:t>
            </a:r>
            <a:r>
              <a:rPr lang="zh-CN" altLang="en-US" sz="2000" dirty="0" smtClean="0">
                <a:latin typeface="Arial" pitchFamily="34" charset="0"/>
                <a:ea typeface="黑体" pitchFamily="49" charset="-122"/>
              </a:rPr>
              <a:t>区域。</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100167830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0"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71121" y="4751621"/>
            <a:ext cx="8997950" cy="398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工作表左上角的“全选”</a:t>
            </a:r>
            <a:r>
              <a:rPr lang="zh-CN" altLang="en-US" sz="2100" dirty="0" smtClean="0">
                <a:latin typeface="Arial" pitchFamily="34" charset="0"/>
                <a:ea typeface="黑体" pitchFamily="49" charset="-122"/>
              </a:rPr>
              <a:t>按钮       ，</a:t>
            </a:r>
            <a:r>
              <a:rPr lang="zh-CN" altLang="en-US" sz="2100" dirty="0">
                <a:latin typeface="Arial" pitchFamily="34" charset="0"/>
                <a:ea typeface="黑体" pitchFamily="49" charset="-122"/>
              </a:rPr>
              <a:t>或者按下</a:t>
            </a:r>
            <a:r>
              <a:rPr lang="en-US" altLang="zh-CN" sz="2100" dirty="0" err="1">
                <a:latin typeface="Arial" pitchFamily="34" charset="0"/>
                <a:ea typeface="黑体" pitchFamily="49" charset="-122"/>
              </a:rPr>
              <a:t>Ctrl+A</a:t>
            </a:r>
            <a:r>
              <a:rPr lang="zh-CN" altLang="en-US" sz="2100" dirty="0">
                <a:latin typeface="Arial" pitchFamily="34" charset="0"/>
                <a:ea typeface="黑体" pitchFamily="49" charset="-122"/>
              </a:rPr>
              <a:t>复合</a:t>
            </a:r>
            <a:r>
              <a:rPr lang="zh-CN" altLang="en-US" sz="2100" dirty="0" smtClean="0">
                <a:latin typeface="Arial" pitchFamily="34" charset="0"/>
                <a:ea typeface="黑体" pitchFamily="49" charset="-122"/>
              </a:rPr>
              <a:t>键。</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429309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．选择当前工作表的全部单元格</a:t>
            </a:r>
          </a:p>
        </p:txBody>
      </p:sp>
      <p:sp>
        <p:nvSpPr>
          <p:cNvPr id="6" name="矩形 5"/>
          <p:cNvSpPr/>
          <p:nvPr/>
        </p:nvSpPr>
        <p:spPr>
          <a:xfrm>
            <a:off x="2762082" y="3933056"/>
            <a:ext cx="3690194" cy="369332"/>
          </a:xfrm>
          <a:prstGeom prst="rect">
            <a:avLst/>
          </a:prstGeom>
        </p:spPr>
        <p:txBody>
          <a:bodyPr wrap="square">
            <a:spAutoFit/>
          </a:bodyPr>
          <a:lstStyle/>
          <a:p>
            <a:pPr lvl="0"/>
            <a:r>
              <a:rPr lang="en-US" altLang="zh-CN" dirty="0">
                <a:solidFill>
                  <a:srgbClr val="FFFFFF"/>
                </a:solidFill>
                <a:latin typeface="Arial" pitchFamily="34" charset="0"/>
                <a:ea typeface="黑体" pitchFamily="49" charset="-122"/>
              </a:rPr>
              <a:t>6-10  </a:t>
            </a:r>
            <a:r>
              <a:rPr lang="zh-CN" altLang="en-US" dirty="0">
                <a:solidFill>
                  <a:srgbClr val="FFFFFF"/>
                </a:solidFill>
                <a:latin typeface="Arial" pitchFamily="34" charset="0"/>
                <a:ea typeface="黑体" pitchFamily="49" charset="-122"/>
              </a:rPr>
              <a:t>单元格选定时的不同形式</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663" y="764704"/>
            <a:ext cx="5400675"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3"/>
          <p:cNvSpPr txBox="1">
            <a:spLocks noChangeArrowheads="1"/>
          </p:cNvSpPr>
          <p:nvPr/>
        </p:nvSpPr>
        <p:spPr bwMode="auto">
          <a:xfrm>
            <a:off x="104775" y="188640"/>
            <a:ext cx="8997950" cy="67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一行或多行、一列或多列、连续或</a:t>
            </a:r>
            <a:r>
              <a:rPr lang="zh-CN" altLang="en-US" sz="2100" dirty="0" smtClean="0">
                <a:latin typeface="Arial" pitchFamily="34" charset="0"/>
                <a:ea typeface="黑体" pitchFamily="49" charset="-122"/>
              </a:rPr>
              <a:t>不连续</a:t>
            </a:r>
            <a:r>
              <a:rPr lang="zh-CN" altLang="en-US" sz="2100" dirty="0">
                <a:latin typeface="Arial" pitchFamily="34" charset="0"/>
                <a:ea typeface="黑体" pitchFamily="49" charset="-122"/>
              </a:rPr>
              <a:t>的</a:t>
            </a:r>
            <a:r>
              <a:rPr lang="zh-CN" altLang="en-US" sz="2100" dirty="0" smtClean="0">
                <a:latin typeface="Arial" pitchFamily="34" charset="0"/>
                <a:ea typeface="黑体" pitchFamily="49" charset="-122"/>
              </a:rPr>
              <a:t>单元格的各种形式，</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5-10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9" name="图片 8"/>
          <p:cNvPicPr/>
          <p:nvPr/>
        </p:nvPicPr>
        <p:blipFill>
          <a:blip r:embed="rId3"/>
          <a:stretch>
            <a:fillRect/>
          </a:stretch>
        </p:blipFill>
        <p:spPr>
          <a:xfrm>
            <a:off x="4767287" y="4906690"/>
            <a:ext cx="321945" cy="179705"/>
          </a:xfrm>
          <a:prstGeom prst="rect">
            <a:avLst/>
          </a:prstGeom>
        </p:spPr>
      </p:pic>
      <p:sp>
        <p:nvSpPr>
          <p:cNvPr id="10" name="Text Box 3"/>
          <p:cNvSpPr txBox="1">
            <a:spLocks noChangeArrowheads="1"/>
          </p:cNvSpPr>
          <p:nvPr/>
        </p:nvSpPr>
        <p:spPr bwMode="auto">
          <a:xfrm>
            <a:off x="71121" y="5643585"/>
            <a:ext cx="8997950" cy="1025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“开始”选项卡上“编辑”组中的“查找和选择”命令按钮 ，进行一些特殊的选择</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想要取消对单元格的选择，只需单击任意单元格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1" name="Rectangle 8"/>
          <p:cNvSpPr>
            <a:spLocks noChangeArrowheads="1"/>
          </p:cNvSpPr>
          <p:nvPr/>
        </p:nvSpPr>
        <p:spPr bwMode="auto">
          <a:xfrm>
            <a:off x="71121" y="5185061"/>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．使用定位命令进行选择</a:t>
            </a:r>
          </a:p>
        </p:txBody>
      </p:sp>
    </p:spTree>
    <p:extLst>
      <p:ext uri="{BB962C8B-B14F-4D97-AF65-F5344CB8AC3E}">
        <p14:creationId xmlns:p14="http://schemas.microsoft.com/office/powerpoint/2010/main" val="3947041784"/>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38085"/>
            <a:ext cx="8997950" cy="1025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F2</a:t>
            </a:r>
            <a:r>
              <a:rPr lang="zh-CN" altLang="en-US" sz="2100" dirty="0">
                <a:latin typeface="Arial" pitchFamily="34" charset="0"/>
                <a:ea typeface="黑体" pitchFamily="49" charset="-122"/>
              </a:rPr>
              <a:t>键</a:t>
            </a:r>
            <a:r>
              <a:rPr lang="zh-CN" altLang="en-US" sz="2100" dirty="0" smtClean="0">
                <a:latin typeface="Arial" pitchFamily="34" charset="0"/>
                <a:ea typeface="黑体" pitchFamily="49" charset="-122"/>
              </a:rPr>
              <a:t>，然后</a:t>
            </a:r>
            <a:r>
              <a:rPr lang="zh-CN" altLang="en-US" sz="2100" dirty="0">
                <a:latin typeface="Arial" pitchFamily="34" charset="0"/>
                <a:ea typeface="黑体" pitchFamily="49" charset="-122"/>
              </a:rPr>
              <a:t>，在所要选取内容的开始处按下鼠标左键不放，然后拖动到所要选择内容的结束处；或按下</a:t>
            </a:r>
            <a:r>
              <a:rPr lang="en-US" altLang="zh-CN" sz="2100" dirty="0">
                <a:latin typeface="Arial" pitchFamily="34" charset="0"/>
                <a:ea typeface="黑体" pitchFamily="49" charset="-122"/>
              </a:rPr>
              <a:t>Shift</a:t>
            </a:r>
            <a:r>
              <a:rPr lang="zh-CN" altLang="en-US" sz="2100" dirty="0">
                <a:latin typeface="Arial" pitchFamily="34" charset="0"/>
                <a:ea typeface="黑体" pitchFamily="49" charset="-122"/>
              </a:rPr>
              <a:t>键的同时，用左、右方向键将光标移到所要选择内容的结束处</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Text Box 4"/>
          <p:cNvSpPr txBox="1">
            <a:spLocks noChangeArrowheads="1"/>
          </p:cNvSpPr>
          <p:nvPr/>
        </p:nvSpPr>
        <p:spPr bwMode="auto">
          <a:xfrm>
            <a:off x="104775" y="116632"/>
            <a:ext cx="4323209"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5.4.2  </a:t>
            </a:r>
            <a:r>
              <a:rPr lang="zh-CN" altLang="en-US" sz="2300" dirty="0">
                <a:latin typeface="Arial" pitchFamily="34" charset="0"/>
                <a:ea typeface="黑体" pitchFamily="49" charset="-122"/>
              </a:rPr>
              <a:t>单元格内容的选择</a:t>
            </a:r>
          </a:p>
        </p:txBody>
      </p:sp>
      <p:sp>
        <p:nvSpPr>
          <p:cNvPr id="5" name="Text Box 3"/>
          <p:cNvSpPr txBox="1">
            <a:spLocks noChangeArrowheads="1"/>
          </p:cNvSpPr>
          <p:nvPr/>
        </p:nvSpPr>
        <p:spPr bwMode="auto">
          <a:xfrm>
            <a:off x="104775" y="2249567"/>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工作簿的左下角，单击工作表翻页按钮的某一个，进行工作表翻页</a:t>
            </a:r>
            <a:r>
              <a:rPr lang="zh-CN" altLang="en-US" sz="2100" dirty="0" smtClean="0">
                <a:latin typeface="Arial" pitchFamily="34" charset="0"/>
                <a:ea typeface="黑体" pitchFamily="49" charset="-122"/>
              </a:rPr>
              <a:t>，然后再单击某工作</a:t>
            </a:r>
            <a:r>
              <a:rPr lang="zh-CN" altLang="en-US" sz="2100" dirty="0">
                <a:latin typeface="Arial" pitchFamily="34" charset="0"/>
                <a:ea typeface="黑体" pitchFamily="49" charset="-122"/>
              </a:rPr>
              <a:t>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按下</a:t>
            </a:r>
            <a:r>
              <a:rPr lang="en-US" altLang="zh-CN" sz="2100" dirty="0" smtClean="0">
                <a:latin typeface="Arial" pitchFamily="34" charset="0"/>
                <a:ea typeface="黑体" pitchFamily="49" charset="-122"/>
              </a:rPr>
              <a:t>Ctrl</a:t>
            </a:r>
            <a:r>
              <a:rPr lang="zh-CN" altLang="en-US" sz="2100" dirty="0" smtClean="0">
                <a:latin typeface="Arial" pitchFamily="34" charset="0"/>
                <a:ea typeface="黑体" pitchFamily="49" charset="-122"/>
              </a:rPr>
              <a:t>或</a:t>
            </a:r>
            <a:r>
              <a:rPr lang="en-US" altLang="zh-CN" sz="2100" dirty="0" smtClean="0">
                <a:latin typeface="Arial" pitchFamily="34" charset="0"/>
                <a:ea typeface="黑体" pitchFamily="49" charset="-122"/>
              </a:rPr>
              <a:t>Shift</a:t>
            </a:r>
            <a:r>
              <a:rPr lang="zh-CN" altLang="en-US" sz="2100" dirty="0">
                <a:latin typeface="Arial" pitchFamily="34" charset="0"/>
                <a:ea typeface="黑体" pitchFamily="49" charset="-122"/>
              </a:rPr>
              <a:t>键的同时</a:t>
            </a:r>
            <a:r>
              <a:rPr lang="zh-CN" altLang="en-US" sz="2100" dirty="0" smtClean="0">
                <a:latin typeface="Arial" pitchFamily="34" charset="0"/>
                <a:ea typeface="黑体" pitchFamily="49" charset="-122"/>
              </a:rPr>
              <a:t>，可选择不连续或连续的工作表。</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多个工作表时，表明以后在其中任一工作表内的操作都将同时在所有所选的工作表中进行，例如，当在“成绩单”工作表中向</a:t>
            </a:r>
            <a:r>
              <a:rPr lang="en-US" altLang="zh-CN" sz="2100" dirty="0">
                <a:latin typeface="Arial" pitchFamily="34" charset="0"/>
                <a:ea typeface="黑体" pitchFamily="49" charset="-122"/>
              </a:rPr>
              <a:t>C3</a:t>
            </a:r>
            <a:r>
              <a:rPr lang="zh-CN" altLang="en-US" sz="2100" dirty="0">
                <a:latin typeface="Arial" pitchFamily="34" charset="0"/>
                <a:ea typeface="黑体" pitchFamily="49" charset="-122"/>
              </a:rPr>
              <a:t>单元格中输入内容时，则其他工作表中的</a:t>
            </a:r>
            <a:r>
              <a:rPr lang="en-US" altLang="zh-CN" sz="2100" dirty="0">
                <a:latin typeface="Arial" pitchFamily="34" charset="0"/>
                <a:ea typeface="黑体" pitchFamily="49" charset="-122"/>
              </a:rPr>
              <a:t>C3</a:t>
            </a:r>
            <a:r>
              <a:rPr lang="zh-CN" altLang="en-US" sz="2100" dirty="0">
                <a:latin typeface="Arial" pitchFamily="34" charset="0"/>
                <a:ea typeface="黑体" pitchFamily="49" charset="-122"/>
              </a:rPr>
              <a:t>单元格也会出现相同的内容。</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想取消对多个工作表的选择，只需单击任一工作表的</a:t>
            </a:r>
            <a:r>
              <a:rPr lang="zh-CN" altLang="en-US" sz="2100" dirty="0" smtClean="0">
                <a:latin typeface="Arial" pitchFamily="34" charset="0"/>
                <a:ea typeface="黑体" pitchFamily="49" charset="-122"/>
              </a:rPr>
              <a:t>标签即可。</a:t>
            </a:r>
            <a:endParaRPr lang="zh-CN" altLang="en-US" sz="2100" dirty="0">
              <a:latin typeface="Arial" pitchFamily="34" charset="0"/>
              <a:ea typeface="黑体" pitchFamily="49" charset="-122"/>
            </a:endParaRPr>
          </a:p>
        </p:txBody>
      </p:sp>
      <p:sp>
        <p:nvSpPr>
          <p:cNvPr id="6" name="Text Box 4"/>
          <p:cNvSpPr txBox="1">
            <a:spLocks noChangeArrowheads="1"/>
          </p:cNvSpPr>
          <p:nvPr/>
        </p:nvSpPr>
        <p:spPr bwMode="auto">
          <a:xfrm>
            <a:off x="104775" y="1728114"/>
            <a:ext cx="4323209"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5.4.3  </a:t>
            </a:r>
            <a:r>
              <a:rPr lang="zh-CN" altLang="en-US" sz="2300" dirty="0">
                <a:latin typeface="Arial" pitchFamily="34" charset="0"/>
                <a:ea typeface="黑体" pitchFamily="49" charset="-122"/>
              </a:rPr>
              <a:t>工作表的选择与编辑</a:t>
            </a:r>
          </a:p>
        </p:txBody>
      </p:sp>
      <p:sp>
        <p:nvSpPr>
          <p:cNvPr id="7" name="Text Box 3"/>
          <p:cNvSpPr txBox="1">
            <a:spLocks noChangeArrowheads="1"/>
          </p:cNvSpPr>
          <p:nvPr/>
        </p:nvSpPr>
        <p:spPr bwMode="auto">
          <a:xfrm>
            <a:off x="104775" y="5139528"/>
            <a:ext cx="8997950" cy="1385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工作</a:t>
            </a:r>
            <a:r>
              <a:rPr lang="zh-CN" altLang="en-US" sz="2100" dirty="0">
                <a:latin typeface="Arial" pitchFamily="34" charset="0"/>
                <a:ea typeface="黑体" pitchFamily="49" charset="-122"/>
              </a:rPr>
              <a:t>表的编辑工作主要包括：单元格内容的移动、复制、删除，单元格的插入，行、列的删除、插入，工作表的移动、复制、删除和插入等。</a:t>
            </a:r>
          </a:p>
          <a:p>
            <a:r>
              <a:rPr lang="zh-CN" altLang="en-US" sz="2100" dirty="0">
                <a:latin typeface="Arial" pitchFamily="34" charset="0"/>
                <a:ea typeface="黑体" pitchFamily="49" charset="-122"/>
              </a:rPr>
              <a:t>编辑过程中，可以随时使用“快速访问工具栏”上的“撤消”按钮 和“重复”按钮 来撤消误操作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Text Box 4"/>
          <p:cNvSpPr txBox="1">
            <a:spLocks noChangeArrowheads="1"/>
          </p:cNvSpPr>
          <p:nvPr/>
        </p:nvSpPr>
        <p:spPr bwMode="auto">
          <a:xfrm>
            <a:off x="104775" y="4618076"/>
            <a:ext cx="4323209"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smtClean="0">
                <a:latin typeface="Arial" pitchFamily="34" charset="0"/>
                <a:ea typeface="黑体" pitchFamily="49" charset="-122"/>
              </a:rPr>
              <a:t>5.4.4  </a:t>
            </a:r>
            <a:r>
              <a:rPr lang="zh-CN" altLang="en-US" sz="2300" dirty="0" smtClean="0">
                <a:latin typeface="Arial" pitchFamily="34" charset="0"/>
                <a:ea typeface="黑体" pitchFamily="49" charset="-122"/>
              </a:rPr>
              <a:t>编辑工作表</a:t>
            </a:r>
            <a:endParaRPr lang="zh-CN" altLang="en-US" sz="2300" dirty="0">
              <a:latin typeface="Arial" pitchFamily="34" charset="0"/>
              <a:ea typeface="黑体" pitchFamily="49" charset="-122"/>
            </a:endParaRPr>
          </a:p>
        </p:txBody>
      </p:sp>
    </p:spTree>
    <p:extLst>
      <p:ext uri="{BB962C8B-B14F-4D97-AF65-F5344CB8AC3E}">
        <p14:creationId xmlns:p14="http://schemas.microsoft.com/office/powerpoint/2010/main" val="391274209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683842"/>
            <a:ext cx="8997950" cy="36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单元格中部分内容的移动、复制与删除的操作与</a:t>
            </a:r>
            <a:r>
              <a:rPr lang="en-US" altLang="zh-CN" sz="2100" dirty="0" smtClean="0">
                <a:latin typeface="Arial" pitchFamily="34" charset="0"/>
                <a:ea typeface="黑体" pitchFamily="49" charset="-122"/>
              </a:rPr>
              <a:t>Word</a:t>
            </a:r>
            <a:r>
              <a:rPr lang="zh-CN" altLang="en-US" sz="2100" dirty="0" smtClean="0">
                <a:latin typeface="Arial" pitchFamily="34" charset="0"/>
                <a:ea typeface="黑体" pitchFamily="49" charset="-122"/>
              </a:rPr>
              <a:t>相同。</a:t>
            </a:r>
            <a:endParaRPr lang="zh-CN" altLang="en-US" sz="2100" dirty="0">
              <a:latin typeface="Arial" pitchFamily="34" charset="0"/>
              <a:ea typeface="黑体" pitchFamily="49" charset="-122"/>
            </a:endParaRPr>
          </a:p>
        </p:txBody>
      </p:sp>
      <p:sp>
        <p:nvSpPr>
          <p:cNvPr id="4" name="Rectangle 8"/>
          <p:cNvSpPr>
            <a:spLocks noChangeArrowheads="1"/>
          </p:cNvSpPr>
          <p:nvPr/>
        </p:nvSpPr>
        <p:spPr bwMode="auto">
          <a:xfrm>
            <a:off x="71120" y="197449"/>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．单元格部分内容的移动、复制、删除</a:t>
            </a:r>
          </a:p>
        </p:txBody>
      </p:sp>
      <p:sp>
        <p:nvSpPr>
          <p:cNvPr id="5" name="Text Box 3"/>
          <p:cNvSpPr txBox="1">
            <a:spLocks noChangeArrowheads="1"/>
          </p:cNvSpPr>
          <p:nvPr/>
        </p:nvSpPr>
        <p:spPr bwMode="auto">
          <a:xfrm>
            <a:off x="71121" y="1556792"/>
            <a:ext cx="5941039"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如果要复制单元格，</a:t>
            </a:r>
            <a:r>
              <a:rPr lang="zh-CN" altLang="en-US" sz="2100" dirty="0">
                <a:latin typeface="Arial" pitchFamily="34" charset="0"/>
                <a:ea typeface="黑体" pitchFamily="49" charset="-122"/>
              </a:rPr>
              <a:t>将光标移到单元格边框下侧或右侧，出现箭头状光标</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时，拖动单元格到新的位置；如要移动单元格，则直接拖动单元格到新位置之后释放</a:t>
            </a:r>
            <a:r>
              <a:rPr lang="zh-CN" altLang="en-US" sz="2100" dirty="0" smtClean="0">
                <a:latin typeface="Arial" pitchFamily="34" charset="0"/>
                <a:ea typeface="黑体" pitchFamily="49" charset="-122"/>
              </a:rPr>
              <a:t>。若如果</a:t>
            </a:r>
            <a:r>
              <a:rPr lang="zh-CN" altLang="en-US" sz="2100" dirty="0">
                <a:latin typeface="Arial" pitchFamily="34" charset="0"/>
                <a:ea typeface="黑体" pitchFamily="49" charset="-122"/>
              </a:rPr>
              <a:t>目标位置已有数据，则系统弹出询问“是否替换目标单元格内容”对话框（按下</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键的同时，拖动鼠标将不会出现该对话框），如图</a:t>
            </a:r>
            <a:r>
              <a:rPr lang="en-US" altLang="zh-CN" sz="2100" dirty="0">
                <a:latin typeface="Arial" pitchFamily="34" charset="0"/>
                <a:ea typeface="黑体" pitchFamily="49" charset="-122"/>
              </a:rPr>
              <a:t>5-13</a:t>
            </a:r>
            <a:r>
              <a:rPr lang="zh-CN" altLang="en-US" sz="2100" dirty="0">
                <a:latin typeface="Arial" pitchFamily="34" charset="0"/>
                <a:ea typeface="黑体" pitchFamily="49" charset="-122"/>
              </a:rPr>
              <a:t>所示。单击“确定”按钮进行替换，否则不替换。</a:t>
            </a:r>
          </a:p>
          <a:p>
            <a:r>
              <a:rPr lang="zh-CN" altLang="en-US" sz="2100" dirty="0" smtClean="0">
                <a:latin typeface="Arial" pitchFamily="34" charset="0"/>
                <a:ea typeface="黑体" pitchFamily="49" charset="-122"/>
              </a:rPr>
              <a:t>       单元格</a:t>
            </a:r>
            <a:r>
              <a:rPr lang="zh-CN" altLang="en-US" sz="2100" dirty="0">
                <a:latin typeface="Arial" pitchFamily="34" charset="0"/>
                <a:ea typeface="黑体" pitchFamily="49" charset="-122"/>
              </a:rPr>
              <a:t>内容的复制与移动也可使用“剪切”、“复制”和“粘贴”按钮来完成。</a:t>
            </a:r>
          </a:p>
          <a:p>
            <a:r>
              <a:rPr lang="zh-CN" altLang="en-US" sz="2100" dirty="0" smtClean="0">
                <a:latin typeface="Arial" pitchFamily="34" charset="0"/>
                <a:ea typeface="黑体" pitchFamily="49" charset="-122"/>
              </a:rPr>
              <a:t>       进行</a:t>
            </a:r>
            <a:r>
              <a:rPr lang="zh-CN" altLang="en-US" sz="2100" dirty="0">
                <a:latin typeface="Arial" pitchFamily="34" charset="0"/>
                <a:ea typeface="黑体" pitchFamily="49" charset="-122"/>
              </a:rPr>
              <a:t>复制与剪切操作时，选定的区域被闪烁的跑动虚线框所包围，称为“活动选定框”，如图</a:t>
            </a:r>
            <a:r>
              <a:rPr lang="en-US" altLang="zh-CN" sz="2100" dirty="0">
                <a:latin typeface="Arial" pitchFamily="34" charset="0"/>
                <a:ea typeface="黑体" pitchFamily="49" charset="-122"/>
              </a:rPr>
              <a:t>5-14</a:t>
            </a:r>
            <a:r>
              <a:rPr lang="zh-CN" altLang="en-US" sz="2100" dirty="0">
                <a:latin typeface="Arial" pitchFamily="34" charset="0"/>
                <a:ea typeface="黑体" pitchFamily="49" charset="-122"/>
              </a:rPr>
              <a:t>所示。按</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键可取消选择区域，单击任一非选择单元格，可取消选择区域。</a:t>
            </a:r>
          </a:p>
          <a:p>
            <a:r>
              <a:rPr lang="zh-CN" altLang="en-US" sz="2100" dirty="0">
                <a:latin typeface="Arial" pitchFamily="34" charset="0"/>
                <a:ea typeface="黑体" pitchFamily="49" charset="-122"/>
              </a:rPr>
              <a:t>      </a:t>
            </a:r>
          </a:p>
        </p:txBody>
      </p:sp>
      <p:sp>
        <p:nvSpPr>
          <p:cNvPr id="6" name="Rectangle 8"/>
          <p:cNvSpPr>
            <a:spLocks noChangeArrowheads="1"/>
          </p:cNvSpPr>
          <p:nvPr/>
        </p:nvSpPr>
        <p:spPr bwMode="auto">
          <a:xfrm>
            <a:off x="71121" y="1070400"/>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a:t>
            </a:r>
            <a:r>
              <a:rPr lang="zh-CN" altLang="en-US" sz="2200" dirty="0" smtClean="0">
                <a:latin typeface="Arial" pitchFamily="34" charset="0"/>
                <a:ea typeface="黑体" pitchFamily="49" charset="-122"/>
              </a:rPr>
              <a:t>单元格全部内容的复制与移动</a:t>
            </a:r>
            <a:endParaRPr lang="zh-CN" altLang="en-US" sz="2200" dirty="0">
              <a:latin typeface="Arial" pitchFamily="34" charset="0"/>
              <a:ea typeface="黑体" pitchFamily="49" charset="-122"/>
            </a:endParaRPr>
          </a:p>
        </p:txBody>
      </p:sp>
      <p:pic>
        <p:nvPicPr>
          <p:cNvPr id="7" name="图片 6"/>
          <p:cNvPicPr/>
          <p:nvPr/>
        </p:nvPicPr>
        <p:blipFill>
          <a:blip r:embed="rId2"/>
          <a:stretch>
            <a:fillRect/>
          </a:stretch>
        </p:blipFill>
        <p:spPr>
          <a:xfrm>
            <a:off x="3995936" y="2001746"/>
            <a:ext cx="216000" cy="252000"/>
          </a:xfrm>
          <a:prstGeom prst="rect">
            <a:avLst/>
          </a:prstGeom>
        </p:spPr>
      </p:pic>
      <p:sp>
        <p:nvSpPr>
          <p:cNvPr id="8" name="矩形 7"/>
          <p:cNvSpPr/>
          <p:nvPr/>
        </p:nvSpPr>
        <p:spPr>
          <a:xfrm>
            <a:off x="6296353" y="3246884"/>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5-13  </a:t>
            </a:r>
            <a:r>
              <a:rPr lang="zh-CN" altLang="en-US" dirty="0">
                <a:solidFill>
                  <a:srgbClr val="FFFFFF"/>
                </a:solidFill>
                <a:latin typeface="Arial" pitchFamily="34" charset="0"/>
                <a:ea typeface="黑体" pitchFamily="49" charset="-122"/>
              </a:rPr>
              <a:t>询问“是否进行替换”对话框 </a:t>
            </a:r>
            <a:endParaRPr lang="zh-CN" altLang="en-US" dirty="0"/>
          </a:p>
        </p:txBody>
      </p:sp>
      <p:sp>
        <p:nvSpPr>
          <p:cNvPr id="9" name="矩形 8"/>
          <p:cNvSpPr/>
          <p:nvPr/>
        </p:nvSpPr>
        <p:spPr>
          <a:xfrm>
            <a:off x="6296353" y="605493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5-14  </a:t>
            </a:r>
            <a:r>
              <a:rPr lang="zh-CN" altLang="en-US" dirty="0">
                <a:solidFill>
                  <a:srgbClr val="FFFFFF"/>
                </a:solidFill>
                <a:latin typeface="Arial" pitchFamily="34" charset="0"/>
                <a:ea typeface="黑体" pitchFamily="49" charset="-122"/>
              </a:rPr>
              <a:t>复制或剪切状态下的活动选定框</a:t>
            </a:r>
          </a:p>
        </p:txBody>
      </p:sp>
      <p:pic>
        <p:nvPicPr>
          <p:cNvPr id="10" name="图片 9"/>
          <p:cNvPicPr/>
          <p:nvPr/>
        </p:nvPicPr>
        <p:blipFill>
          <a:blip r:embed="rId3"/>
          <a:stretch>
            <a:fillRect/>
          </a:stretch>
        </p:blipFill>
        <p:spPr>
          <a:xfrm>
            <a:off x="6110715" y="1701256"/>
            <a:ext cx="2657277" cy="1409209"/>
          </a:xfrm>
          <a:prstGeom prst="rect">
            <a:avLst/>
          </a:prstGeom>
        </p:spPr>
      </p:pic>
      <p:pic>
        <p:nvPicPr>
          <p:cNvPr id="11" name="图片 10"/>
          <p:cNvPicPr/>
          <p:nvPr/>
        </p:nvPicPr>
        <p:blipFill>
          <a:blip r:embed="rId4"/>
          <a:stretch>
            <a:fillRect/>
          </a:stretch>
        </p:blipFill>
        <p:spPr>
          <a:xfrm>
            <a:off x="5868144" y="4029634"/>
            <a:ext cx="3142418" cy="1888877"/>
          </a:xfrm>
          <a:prstGeom prst="rect">
            <a:avLst/>
          </a:prstGeom>
        </p:spPr>
      </p:pic>
    </p:spTree>
    <p:extLst>
      <p:ext uri="{BB962C8B-B14F-4D97-AF65-F5344CB8AC3E}">
        <p14:creationId xmlns:p14="http://schemas.microsoft.com/office/powerpoint/2010/main" val="3493880568"/>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2296" y="557502"/>
            <a:ext cx="5220000" cy="191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单击</a:t>
            </a:r>
            <a:r>
              <a:rPr lang="zh-CN" altLang="en-US" sz="2000" dirty="0">
                <a:latin typeface="Arial" pitchFamily="34" charset="0"/>
                <a:ea typeface="黑体" pitchFamily="49" charset="-122"/>
              </a:rPr>
              <a:t>“开始”选项卡上“剪贴板”中的“粘贴”按钮下方的“下拉列表”按钮，并执行“选择性粘贴”命令，打开“选择性粘贴”对话框，如图</a:t>
            </a:r>
            <a:r>
              <a:rPr lang="en-US" altLang="zh-CN" sz="2000" dirty="0">
                <a:latin typeface="Arial" pitchFamily="34" charset="0"/>
                <a:ea typeface="黑体" pitchFamily="49" charset="-122"/>
              </a:rPr>
              <a:t>5-15</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“选择性粘贴”</a:t>
            </a:r>
            <a:r>
              <a:rPr lang="zh-CN" altLang="en-US" sz="2000" dirty="0">
                <a:latin typeface="Arial" pitchFamily="34" charset="0"/>
                <a:ea typeface="黑体" pitchFamily="49" charset="-122"/>
              </a:rPr>
              <a:t>命令可以实现某些特殊的复制和移动</a:t>
            </a:r>
            <a:r>
              <a:rPr lang="zh-CN" altLang="en-US" sz="2000" dirty="0" smtClean="0">
                <a:latin typeface="Arial" pitchFamily="34" charset="0"/>
                <a:ea typeface="黑体" pitchFamily="49" charset="-122"/>
              </a:rPr>
              <a:t>操作。</a:t>
            </a:r>
            <a:endParaRPr lang="en-US" altLang="zh-CN" sz="2000" dirty="0">
              <a:latin typeface="Arial" pitchFamily="34" charset="0"/>
              <a:ea typeface="黑体" pitchFamily="49" charset="-122"/>
            </a:endParaRPr>
          </a:p>
        </p:txBody>
      </p:sp>
      <p:sp>
        <p:nvSpPr>
          <p:cNvPr id="3" name="Rectangle 8"/>
          <p:cNvSpPr>
            <a:spLocks noChangeArrowheads="1"/>
          </p:cNvSpPr>
          <p:nvPr/>
        </p:nvSpPr>
        <p:spPr bwMode="auto">
          <a:xfrm>
            <a:off x="62296" y="114324"/>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使用选择性</a:t>
            </a:r>
            <a:r>
              <a:rPr lang="zh-CN" altLang="en-US" sz="2200" dirty="0" smtClean="0">
                <a:latin typeface="Arial" pitchFamily="34" charset="0"/>
                <a:ea typeface="黑体" pitchFamily="49" charset="-122"/>
              </a:rPr>
              <a:t>粘贴</a:t>
            </a:r>
            <a:endParaRPr lang="zh-CN" altLang="en-US" sz="2200" dirty="0">
              <a:latin typeface="Arial" pitchFamily="34" charset="0"/>
              <a:ea typeface="黑体" pitchFamily="49" charset="-122"/>
            </a:endParaRPr>
          </a:p>
        </p:txBody>
      </p:sp>
      <p:sp>
        <p:nvSpPr>
          <p:cNvPr id="4" name="矩形 3"/>
          <p:cNvSpPr/>
          <p:nvPr/>
        </p:nvSpPr>
        <p:spPr>
          <a:xfrm>
            <a:off x="5796135" y="2636912"/>
            <a:ext cx="324036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5-15  “</a:t>
            </a:r>
            <a:r>
              <a:rPr lang="zh-CN" altLang="en-US" dirty="0">
                <a:solidFill>
                  <a:srgbClr val="FFFFFF"/>
                </a:solidFill>
                <a:latin typeface="Arial" pitchFamily="34" charset="0"/>
                <a:ea typeface="黑体" pitchFamily="49" charset="-122"/>
              </a:rPr>
              <a:t>选择性粘贴”对话框</a:t>
            </a:r>
            <a:endParaRPr lang="en-US" altLang="zh-CN" dirty="0">
              <a:solidFill>
                <a:srgbClr val="FFFFFF"/>
              </a:solidFill>
              <a:latin typeface="Arial" pitchFamily="34" charset="0"/>
              <a:ea typeface="黑体" pitchFamily="49" charset="-122"/>
            </a:endParaRPr>
          </a:p>
        </p:txBody>
      </p:sp>
      <p:sp>
        <p:nvSpPr>
          <p:cNvPr id="5" name="Text Box 3"/>
          <p:cNvSpPr txBox="1">
            <a:spLocks noChangeArrowheads="1"/>
          </p:cNvSpPr>
          <p:nvPr/>
        </p:nvSpPr>
        <p:spPr bwMode="auto">
          <a:xfrm>
            <a:off x="62296" y="2937103"/>
            <a:ext cx="8997950" cy="100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选择</a:t>
            </a:r>
            <a:r>
              <a:rPr lang="zh-CN" altLang="en-US" sz="2000" dirty="0">
                <a:latin typeface="Arial" pitchFamily="34" charset="0"/>
                <a:ea typeface="黑体" pitchFamily="49" charset="-122"/>
              </a:rPr>
              <a:t>要删除内容的单元格，单击“开始”选项卡上“编辑”中的“清除”按钮 ，在弹出命令列表中，根据需要</a:t>
            </a:r>
            <a:r>
              <a:rPr lang="zh-CN" altLang="en-US" sz="2000" dirty="0" smtClean="0">
                <a:latin typeface="Arial" pitchFamily="34" charset="0"/>
                <a:ea typeface="黑体" pitchFamily="49" charset="-122"/>
              </a:rPr>
              <a:t>选择清除命令。</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按</a:t>
            </a:r>
            <a:r>
              <a:rPr lang="en-US" altLang="zh-CN" sz="2000" dirty="0">
                <a:latin typeface="Arial" pitchFamily="34" charset="0"/>
                <a:ea typeface="黑体" pitchFamily="49" charset="-122"/>
              </a:rPr>
              <a:t>Delete</a:t>
            </a:r>
            <a:r>
              <a:rPr lang="zh-CN" altLang="en-US" sz="2000" dirty="0">
                <a:latin typeface="Arial" pitchFamily="34" charset="0"/>
                <a:ea typeface="黑体" pitchFamily="49" charset="-122"/>
              </a:rPr>
              <a:t>键相当于仅删除内容</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Rectangle 8"/>
          <p:cNvSpPr>
            <a:spLocks noChangeArrowheads="1"/>
          </p:cNvSpPr>
          <p:nvPr/>
        </p:nvSpPr>
        <p:spPr bwMode="auto">
          <a:xfrm>
            <a:off x="62296" y="2493925"/>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．单元格内容的删除</a:t>
            </a:r>
          </a:p>
        </p:txBody>
      </p:sp>
      <p:sp>
        <p:nvSpPr>
          <p:cNvPr id="7" name="Text Box 3"/>
          <p:cNvSpPr txBox="1">
            <a:spLocks noChangeArrowheads="1"/>
          </p:cNvSpPr>
          <p:nvPr/>
        </p:nvSpPr>
        <p:spPr bwMode="auto">
          <a:xfrm>
            <a:off x="62295" y="4408331"/>
            <a:ext cx="5220000" cy="2205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单击</a:t>
            </a:r>
            <a:r>
              <a:rPr lang="zh-CN" altLang="en-US" sz="2000" dirty="0">
                <a:latin typeface="Arial" pitchFamily="34" charset="0"/>
                <a:ea typeface="黑体" pitchFamily="49" charset="-122"/>
              </a:rPr>
              <a:t>“开始”选项卡上“单元格”组中的</a:t>
            </a:r>
            <a:r>
              <a:rPr lang="zh-CN" altLang="en-US" sz="2000" dirty="0" smtClean="0">
                <a:latin typeface="Arial" pitchFamily="34" charset="0"/>
                <a:ea typeface="黑体" pitchFamily="49" charset="-122"/>
              </a:rPr>
              <a:t>“插入”或“删除”按钮 </a:t>
            </a:r>
            <a:r>
              <a:rPr lang="zh-CN" altLang="en-US" sz="2000" dirty="0">
                <a:latin typeface="Arial" pitchFamily="34" charset="0"/>
                <a:ea typeface="黑体" pitchFamily="49" charset="-122"/>
              </a:rPr>
              <a:t>，系统默认插入一个单元格，且原来的单元格</a:t>
            </a:r>
            <a:r>
              <a:rPr lang="zh-CN" altLang="en-US" sz="2000" dirty="0" smtClean="0">
                <a:latin typeface="Arial" pitchFamily="34" charset="0"/>
                <a:ea typeface="黑体" pitchFamily="49" charset="-122"/>
              </a:rPr>
              <a:t>下（上）移</a:t>
            </a:r>
            <a:r>
              <a:rPr lang="zh-CN" altLang="en-US" sz="2000" dirty="0">
                <a:latin typeface="Arial" pitchFamily="34" charset="0"/>
                <a:ea typeface="黑体" pitchFamily="49" charset="-122"/>
              </a:rPr>
              <a:t>。如果执行“插入”列表框中的</a:t>
            </a:r>
            <a:r>
              <a:rPr lang="zh-CN" altLang="en-US" sz="2000" dirty="0" smtClean="0">
                <a:latin typeface="Arial" pitchFamily="34" charset="0"/>
                <a:ea typeface="黑体" pitchFamily="49" charset="-122"/>
              </a:rPr>
              <a:t>“插入（删除）单元格”</a:t>
            </a:r>
            <a:r>
              <a:rPr lang="zh-CN" altLang="en-US" sz="2000" dirty="0">
                <a:latin typeface="Arial" pitchFamily="34" charset="0"/>
                <a:ea typeface="黑体" pitchFamily="49" charset="-122"/>
              </a:rPr>
              <a:t>命令，在出现的</a:t>
            </a:r>
            <a:r>
              <a:rPr lang="zh-CN" altLang="en-US" sz="2000" dirty="0" smtClean="0">
                <a:latin typeface="Arial" pitchFamily="34" charset="0"/>
                <a:ea typeface="黑体" pitchFamily="49" charset="-122"/>
              </a:rPr>
              <a:t>“插入（删除）”</a:t>
            </a:r>
            <a:r>
              <a:rPr lang="zh-CN" altLang="en-US" sz="2000" dirty="0">
                <a:latin typeface="Arial" pitchFamily="34" charset="0"/>
                <a:ea typeface="黑体" pitchFamily="49" charset="-122"/>
              </a:rPr>
              <a:t>对话框中选择插入之后当前单元格移动的</a:t>
            </a:r>
            <a:r>
              <a:rPr lang="zh-CN" altLang="en-US" sz="2000" dirty="0" smtClean="0">
                <a:latin typeface="Arial" pitchFamily="34" charset="0"/>
                <a:ea typeface="黑体" pitchFamily="49" charset="-122"/>
              </a:rPr>
              <a:t>方向，如图</a:t>
            </a:r>
            <a:r>
              <a:rPr lang="en-US" altLang="zh-CN" sz="2000" dirty="0" smtClean="0">
                <a:latin typeface="Arial" pitchFamily="34" charset="0"/>
                <a:ea typeface="黑体" pitchFamily="49" charset="-122"/>
              </a:rPr>
              <a:t>5-16</a:t>
            </a:r>
            <a:r>
              <a:rPr lang="zh-CN" altLang="en-US" sz="2000" dirty="0" smtClean="0">
                <a:latin typeface="Arial" pitchFamily="34" charset="0"/>
                <a:ea typeface="黑体" pitchFamily="49" charset="-122"/>
              </a:rPr>
              <a:t>所示。</a:t>
            </a:r>
            <a:endParaRPr lang="zh-CN" altLang="en-US" sz="2000" dirty="0">
              <a:latin typeface="Arial" pitchFamily="34" charset="0"/>
              <a:ea typeface="黑体" pitchFamily="49" charset="-122"/>
            </a:endParaRPr>
          </a:p>
        </p:txBody>
      </p:sp>
      <p:sp>
        <p:nvSpPr>
          <p:cNvPr id="8" name="Rectangle 8"/>
          <p:cNvSpPr>
            <a:spLocks noChangeArrowheads="1"/>
          </p:cNvSpPr>
          <p:nvPr/>
        </p:nvSpPr>
        <p:spPr bwMode="auto">
          <a:xfrm>
            <a:off x="62296" y="3965155"/>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．插入、删除单元格</a:t>
            </a:r>
          </a:p>
        </p:txBody>
      </p:sp>
      <p:pic>
        <p:nvPicPr>
          <p:cNvPr id="9" name="图片 8"/>
          <p:cNvPicPr/>
          <p:nvPr/>
        </p:nvPicPr>
        <p:blipFill>
          <a:blip r:embed="rId2"/>
          <a:stretch>
            <a:fillRect/>
          </a:stretch>
        </p:blipFill>
        <p:spPr>
          <a:xfrm>
            <a:off x="6012160" y="197449"/>
            <a:ext cx="2808312" cy="2367455"/>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04" y="3933056"/>
            <a:ext cx="1955036" cy="1819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p:nvPr/>
        </p:nvPicPr>
        <p:blipFill>
          <a:blip r:embed="rId4"/>
          <a:stretch>
            <a:fillRect/>
          </a:stretch>
        </p:blipFill>
        <p:spPr>
          <a:xfrm>
            <a:off x="6876256" y="4271028"/>
            <a:ext cx="2049726" cy="1820756"/>
          </a:xfrm>
          <a:prstGeom prst="rect">
            <a:avLst/>
          </a:prstGeom>
        </p:spPr>
      </p:pic>
      <p:sp>
        <p:nvSpPr>
          <p:cNvPr id="10" name="矩形 9"/>
          <p:cNvSpPr/>
          <p:nvPr/>
        </p:nvSpPr>
        <p:spPr>
          <a:xfrm>
            <a:off x="5375392" y="6105174"/>
            <a:ext cx="3589096" cy="646331"/>
          </a:xfrm>
          <a:prstGeom prst="rect">
            <a:avLst/>
          </a:prstGeom>
        </p:spPr>
        <p:txBody>
          <a:bodyPr wrap="squar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5-16  </a:t>
            </a:r>
            <a:r>
              <a:rPr lang="zh-CN" altLang="zh-CN" dirty="0">
                <a:latin typeface="黑体" pitchFamily="49" charset="-122"/>
                <a:ea typeface="黑体" pitchFamily="49" charset="-122"/>
              </a:rPr>
              <a:t>插入（左）与删除（右）单元格的对话框</a:t>
            </a:r>
          </a:p>
        </p:txBody>
      </p:sp>
    </p:spTree>
    <p:extLst>
      <p:ext uri="{BB962C8B-B14F-4D97-AF65-F5344CB8AC3E}">
        <p14:creationId xmlns:p14="http://schemas.microsoft.com/office/powerpoint/2010/main" val="315762808"/>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0" y="709077"/>
            <a:ext cx="8997950" cy="101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“开始”选项卡上“单元格”组中的“插入”或“删除”命令，同样也适合对行和列的插入与删除动作，这里不再细述。</a:t>
            </a:r>
          </a:p>
          <a:p>
            <a:r>
              <a:rPr lang="zh-CN" altLang="en-US" sz="2100" dirty="0" smtClean="0">
                <a:latin typeface="Arial" pitchFamily="34" charset="0"/>
                <a:ea typeface="黑体" pitchFamily="49" charset="-122"/>
              </a:rPr>
              <a:t>       插入</a:t>
            </a:r>
            <a:r>
              <a:rPr lang="zh-CN" altLang="en-US" sz="2100" dirty="0">
                <a:latin typeface="Arial" pitchFamily="34" charset="0"/>
                <a:ea typeface="黑体" pitchFamily="49" charset="-122"/>
              </a:rPr>
              <a:t>与删除行和列的操作也</a:t>
            </a:r>
            <a:r>
              <a:rPr lang="zh-CN" altLang="en-US" sz="2100" dirty="0" smtClean="0">
                <a:latin typeface="Arial" pitchFamily="34" charset="0"/>
                <a:ea typeface="黑体" pitchFamily="49" charset="-122"/>
              </a:rPr>
              <a:t>可右</a:t>
            </a:r>
            <a:r>
              <a:rPr lang="zh-CN" altLang="en-US" sz="2100" dirty="0">
                <a:latin typeface="Arial" pitchFamily="34" charset="0"/>
                <a:ea typeface="黑体" pitchFamily="49" charset="-122"/>
              </a:rPr>
              <a:t>击，执行快捷菜单中</a:t>
            </a:r>
            <a:r>
              <a:rPr lang="zh-CN" altLang="en-US" sz="2100" dirty="0" smtClean="0">
                <a:latin typeface="Arial" pitchFamily="34" charset="0"/>
                <a:ea typeface="黑体" pitchFamily="49" charset="-122"/>
              </a:rPr>
              <a:t>的相应命令。</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0" y="197449"/>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．行、列的插入与删除</a:t>
            </a:r>
          </a:p>
        </p:txBody>
      </p:sp>
      <p:sp>
        <p:nvSpPr>
          <p:cNvPr id="4" name="Text Box 4"/>
          <p:cNvSpPr txBox="1">
            <a:spLocks noChangeArrowheads="1"/>
          </p:cNvSpPr>
          <p:nvPr/>
        </p:nvSpPr>
        <p:spPr bwMode="auto">
          <a:xfrm>
            <a:off x="71120" y="1814433"/>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5.4.5  </a:t>
            </a:r>
            <a:r>
              <a:rPr lang="zh-CN" altLang="en-US" sz="2300" dirty="0">
                <a:latin typeface="Arial" pitchFamily="34" charset="0"/>
                <a:ea typeface="黑体" pitchFamily="49" charset="-122"/>
              </a:rPr>
              <a:t>工作表的操作</a:t>
            </a:r>
          </a:p>
        </p:txBody>
      </p:sp>
      <p:sp>
        <p:nvSpPr>
          <p:cNvPr id="5" name="Text Box 3"/>
          <p:cNvSpPr txBox="1">
            <a:spLocks noChangeArrowheads="1"/>
          </p:cNvSpPr>
          <p:nvPr/>
        </p:nvSpPr>
        <p:spPr bwMode="auto">
          <a:xfrm>
            <a:off x="71120" y="2871650"/>
            <a:ext cx="8997950" cy="1953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要插入</a:t>
            </a:r>
            <a:r>
              <a:rPr lang="zh-CN" altLang="en-US" sz="2100" dirty="0">
                <a:latin typeface="Arial" pitchFamily="34" charset="0"/>
                <a:ea typeface="黑体" pitchFamily="49" charset="-122"/>
              </a:rPr>
              <a:t>一张工作表的方法有下面两种。</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）单击执行“开始”选项卡上“单元格”组中的“插入”按钮右侧的“下拉列表”按钮，在弹出的命令列表框中执行“插入工作表”命令。</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）右击要插入的工作表的后一个工作表标签，在弹出的快捷菜单中选择“插入”命令，将弹出“插入”对话框，如图</a:t>
            </a:r>
            <a:r>
              <a:rPr lang="en-US" altLang="zh-CN" sz="2100" dirty="0">
                <a:latin typeface="Arial" pitchFamily="34" charset="0"/>
                <a:ea typeface="黑体" pitchFamily="49" charset="-122"/>
              </a:rPr>
              <a:t>5-17</a:t>
            </a:r>
            <a:r>
              <a:rPr lang="zh-CN" altLang="en-US" sz="2100" dirty="0">
                <a:latin typeface="Arial" pitchFamily="34" charset="0"/>
                <a:ea typeface="黑体" pitchFamily="49" charset="-122"/>
              </a:rPr>
              <a:t>所示，选择所需的工作表项，单击“确定”按钮，插入一张新工作表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8"/>
          <p:cNvSpPr>
            <a:spLocks noChangeArrowheads="1"/>
          </p:cNvSpPr>
          <p:nvPr/>
        </p:nvSpPr>
        <p:spPr bwMode="auto">
          <a:xfrm>
            <a:off x="71120" y="236002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．插入工作表</a:t>
            </a:r>
            <a:endParaRPr lang="zh-CN" altLang="en-US" sz="2200" dirty="0">
              <a:latin typeface="Arial" pitchFamily="34" charset="0"/>
              <a:ea typeface="黑体" pitchFamily="49" charset="-122"/>
            </a:endParaRPr>
          </a:p>
        </p:txBody>
      </p:sp>
      <p:sp>
        <p:nvSpPr>
          <p:cNvPr id="7" name="矩形 6"/>
          <p:cNvSpPr/>
          <p:nvPr/>
        </p:nvSpPr>
        <p:spPr>
          <a:xfrm>
            <a:off x="1547664" y="6381328"/>
            <a:ext cx="3203977"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5-17  “</a:t>
            </a:r>
            <a:r>
              <a:rPr lang="zh-CN" altLang="en-US" dirty="0">
                <a:solidFill>
                  <a:srgbClr val="FFFFFF"/>
                </a:solidFill>
                <a:latin typeface="Arial" pitchFamily="34" charset="0"/>
                <a:ea typeface="黑体" pitchFamily="49" charset="-122"/>
              </a:rPr>
              <a:t>插入”工作表对话框</a:t>
            </a:r>
          </a:p>
        </p:txBody>
      </p:sp>
      <p:sp>
        <p:nvSpPr>
          <p:cNvPr id="8" name="Text Box 3"/>
          <p:cNvSpPr txBox="1">
            <a:spLocks noChangeArrowheads="1"/>
          </p:cNvSpPr>
          <p:nvPr/>
        </p:nvSpPr>
        <p:spPr bwMode="auto">
          <a:xfrm>
            <a:off x="71120" y="4913112"/>
            <a:ext cx="4860919" cy="1318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）单击工作表标签右侧的“插入工作表”</a:t>
            </a:r>
            <a:r>
              <a:rPr lang="zh-CN" altLang="en-US" sz="2100" dirty="0" smtClean="0">
                <a:latin typeface="Arial" pitchFamily="34" charset="0"/>
                <a:ea typeface="黑体" pitchFamily="49" charset="-122"/>
              </a:rPr>
              <a:t>按钮   </a:t>
            </a:r>
            <a:r>
              <a:rPr lang="zh-CN" altLang="en-US" sz="2100" dirty="0">
                <a:latin typeface="Arial" pitchFamily="34" charset="0"/>
                <a:ea typeface="黑体" pitchFamily="49" charset="-122"/>
              </a:rPr>
              <a:t>（或按下</a:t>
            </a:r>
            <a:r>
              <a:rPr lang="en-US" altLang="zh-CN" sz="2100" dirty="0">
                <a:latin typeface="Arial" pitchFamily="34" charset="0"/>
                <a:ea typeface="黑体" pitchFamily="49" charset="-122"/>
              </a:rPr>
              <a:t>Shift+F11</a:t>
            </a:r>
            <a:r>
              <a:rPr lang="zh-CN" altLang="en-US" sz="2100" dirty="0">
                <a:latin typeface="Arial" pitchFamily="34" charset="0"/>
                <a:ea typeface="黑体" pitchFamily="49" charset="-122"/>
              </a:rPr>
              <a:t>复合键），可在当前工作表的前面插入一张新工作表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9" name="图片 8"/>
          <p:cNvPicPr/>
          <p:nvPr/>
        </p:nvPicPr>
        <p:blipFill>
          <a:blip r:embed="rId2"/>
          <a:stretch>
            <a:fillRect/>
          </a:stretch>
        </p:blipFill>
        <p:spPr>
          <a:xfrm>
            <a:off x="1763688" y="5373216"/>
            <a:ext cx="300892" cy="186308"/>
          </a:xfrm>
          <a:prstGeom prst="rect">
            <a:avLst/>
          </a:prstGeom>
        </p:spPr>
      </p:pic>
      <p:pic>
        <p:nvPicPr>
          <p:cNvPr id="10" name="图片 9"/>
          <p:cNvPicPr/>
          <p:nvPr/>
        </p:nvPicPr>
        <p:blipFill>
          <a:blip r:embed="rId3"/>
          <a:stretch>
            <a:fillRect/>
          </a:stretch>
        </p:blipFill>
        <p:spPr>
          <a:xfrm>
            <a:off x="5274064" y="4909592"/>
            <a:ext cx="3312368" cy="1831776"/>
          </a:xfrm>
          <a:prstGeom prst="rect">
            <a:avLst/>
          </a:prstGeom>
        </p:spPr>
      </p:pic>
    </p:spTree>
    <p:extLst>
      <p:ext uri="{BB962C8B-B14F-4D97-AF65-F5344CB8AC3E}">
        <p14:creationId xmlns:p14="http://schemas.microsoft.com/office/powerpoint/2010/main" val="996655919"/>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0" y="586936"/>
            <a:ext cx="8997950" cy="990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工作</a:t>
            </a:r>
            <a:r>
              <a:rPr lang="zh-CN" altLang="en-US" sz="2000" dirty="0">
                <a:latin typeface="Arial" pitchFamily="34" charset="0"/>
                <a:ea typeface="黑体" pitchFamily="49" charset="-122"/>
              </a:rPr>
              <a:t>表表名的重命名有以下几种方法。</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）双击某工作表标签，可直接输入新的工作表名称。</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）右击某工作表标签</a:t>
            </a:r>
            <a:r>
              <a:rPr lang="zh-CN" altLang="en-US" sz="2000" dirty="0" smtClean="0">
                <a:latin typeface="Arial" pitchFamily="34" charset="0"/>
                <a:ea typeface="黑体" pitchFamily="49" charset="-122"/>
              </a:rPr>
              <a:t>，执行快捷菜单“重命名”。</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71120" y="11663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．工作表的重命名</a:t>
            </a:r>
          </a:p>
        </p:txBody>
      </p:sp>
      <p:sp>
        <p:nvSpPr>
          <p:cNvPr id="4" name="Text Box 3"/>
          <p:cNvSpPr txBox="1">
            <a:spLocks noChangeArrowheads="1"/>
          </p:cNvSpPr>
          <p:nvPr/>
        </p:nvSpPr>
        <p:spPr bwMode="auto">
          <a:xfrm>
            <a:off x="71120" y="2094885"/>
            <a:ext cx="8997950" cy="951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右</a:t>
            </a:r>
            <a:r>
              <a:rPr lang="zh-CN" altLang="en-US" sz="2000" dirty="0">
                <a:latin typeface="Arial" pitchFamily="34" charset="0"/>
                <a:ea typeface="黑体" pitchFamily="49" charset="-122"/>
              </a:rPr>
              <a:t>击要删除的工作表标签</a:t>
            </a:r>
            <a:r>
              <a:rPr lang="zh-CN" altLang="en-US" sz="2000" dirty="0" smtClean="0">
                <a:latin typeface="Arial" pitchFamily="34" charset="0"/>
                <a:ea typeface="黑体" pitchFamily="49" charset="-122"/>
              </a:rPr>
              <a:t>，执行快捷菜单“删除”命令；或执行</a:t>
            </a:r>
            <a:r>
              <a:rPr lang="zh-CN" altLang="en-US" sz="2000" dirty="0">
                <a:latin typeface="Arial" pitchFamily="34" charset="0"/>
                <a:ea typeface="黑体" pitchFamily="49" charset="-122"/>
              </a:rPr>
              <a:t>“开始”选项卡上“单元格”组中的“删除”按钮右侧的“下拉列表”按钮，在弹出的命令列表框中执行“删除工作表”命令</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8"/>
          <p:cNvSpPr>
            <a:spLocks noChangeArrowheads="1"/>
          </p:cNvSpPr>
          <p:nvPr/>
        </p:nvSpPr>
        <p:spPr bwMode="auto">
          <a:xfrm>
            <a:off x="71120" y="1624581"/>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．删除工作表</a:t>
            </a:r>
            <a:endParaRPr lang="zh-CN" altLang="en-US" sz="2200" dirty="0">
              <a:latin typeface="Arial" pitchFamily="34" charset="0"/>
              <a:ea typeface="黑体" pitchFamily="49" charset="-122"/>
            </a:endParaRPr>
          </a:p>
        </p:txBody>
      </p:sp>
      <p:sp>
        <p:nvSpPr>
          <p:cNvPr id="6" name="Text Box 3"/>
          <p:cNvSpPr txBox="1">
            <a:spLocks noChangeArrowheads="1"/>
          </p:cNvSpPr>
          <p:nvPr/>
        </p:nvSpPr>
        <p:spPr bwMode="auto">
          <a:xfrm>
            <a:off x="71120" y="3564207"/>
            <a:ext cx="6610276" cy="3116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选择工作表并在标签</a:t>
            </a:r>
            <a:r>
              <a:rPr lang="zh-CN" altLang="en-US" sz="2000" dirty="0">
                <a:latin typeface="Arial" pitchFamily="34" charset="0"/>
                <a:ea typeface="黑体" pitchFamily="49" charset="-122"/>
              </a:rPr>
              <a:t>按钮处右击</a:t>
            </a:r>
            <a:r>
              <a:rPr lang="zh-CN" altLang="en-US" sz="2000" dirty="0" smtClean="0">
                <a:latin typeface="Arial" pitchFamily="34" charset="0"/>
                <a:ea typeface="黑体" pitchFamily="49" charset="-122"/>
              </a:rPr>
              <a:t>，执行快捷菜单“隐藏”</a:t>
            </a:r>
            <a:r>
              <a:rPr lang="zh-CN" altLang="en-US" sz="2000" dirty="0">
                <a:latin typeface="Arial" pitchFamily="34" charset="0"/>
                <a:ea typeface="黑体" pitchFamily="49" charset="-122"/>
              </a:rPr>
              <a:t>命令。</a:t>
            </a:r>
          </a:p>
          <a:p>
            <a:r>
              <a:rPr lang="zh-CN" altLang="en-US" sz="2000" dirty="0" smtClean="0">
                <a:latin typeface="Arial" pitchFamily="34" charset="0"/>
                <a:ea typeface="黑体" pitchFamily="49" charset="-122"/>
              </a:rPr>
              <a:t>       取消</a:t>
            </a:r>
            <a:r>
              <a:rPr lang="zh-CN" altLang="en-US" sz="2000" dirty="0">
                <a:latin typeface="Arial" pitchFamily="34" charset="0"/>
                <a:ea typeface="黑体" pitchFamily="49" charset="-122"/>
              </a:rPr>
              <a:t>隐藏工作表的方法有二个：</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）在工作表标签按钮处右击，在弹出的快捷菜单中，执行“取消隐藏”命令</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）在“开始”选项卡上“单元格”组中，单击“格式”按钮 ，在弹出的“格式”命令</a:t>
            </a:r>
            <a:r>
              <a:rPr lang="zh-CN" altLang="en-US" sz="2000" dirty="0" smtClean="0">
                <a:latin typeface="Arial" pitchFamily="34" charset="0"/>
                <a:ea typeface="黑体" pitchFamily="49" charset="-122"/>
              </a:rPr>
              <a:t>列表框中，单击</a:t>
            </a:r>
            <a:r>
              <a:rPr lang="zh-CN" altLang="en-US" sz="2000" dirty="0">
                <a:latin typeface="Arial" pitchFamily="34" charset="0"/>
                <a:ea typeface="黑体" pitchFamily="49" charset="-122"/>
              </a:rPr>
              <a:t>“隐藏和取消隐藏”菜单下的“取消隐藏工作表”命令</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以上</a:t>
            </a:r>
            <a:r>
              <a:rPr lang="zh-CN" altLang="en-US" sz="2000" dirty="0">
                <a:latin typeface="Arial" pitchFamily="34" charset="0"/>
                <a:ea typeface="黑体" pitchFamily="49" charset="-122"/>
              </a:rPr>
              <a:t>方法执行时，系统均弹出“取消隐藏”</a:t>
            </a:r>
            <a:r>
              <a:rPr lang="zh-CN" altLang="en-US" sz="2000" dirty="0" smtClean="0">
                <a:latin typeface="Arial" pitchFamily="34" charset="0"/>
                <a:ea typeface="黑体" pitchFamily="49" charset="-122"/>
              </a:rPr>
              <a:t>对话框，</a:t>
            </a:r>
            <a:r>
              <a:rPr lang="zh-CN" altLang="en-US" sz="2000" dirty="0">
                <a:latin typeface="Arial" pitchFamily="34" charset="0"/>
                <a:ea typeface="黑体" pitchFamily="49" charset="-122"/>
              </a:rPr>
              <a:t>如</a:t>
            </a:r>
            <a:r>
              <a:rPr lang="zh-CN" altLang="en-US" sz="2000" dirty="0" smtClean="0">
                <a:latin typeface="Arial" pitchFamily="34" charset="0"/>
                <a:ea typeface="黑体" pitchFamily="49" charset="-122"/>
              </a:rPr>
              <a:t>图所</a:t>
            </a:r>
            <a:r>
              <a:rPr lang="zh-CN" altLang="en-US" sz="2000" dirty="0">
                <a:latin typeface="Arial" pitchFamily="34" charset="0"/>
                <a:ea typeface="黑体" pitchFamily="49" charset="-122"/>
              </a:rPr>
              <a:t>示。。</a:t>
            </a:r>
          </a:p>
        </p:txBody>
      </p:sp>
      <p:sp>
        <p:nvSpPr>
          <p:cNvPr id="7" name="Rectangle 8"/>
          <p:cNvSpPr>
            <a:spLocks noChangeArrowheads="1"/>
          </p:cNvSpPr>
          <p:nvPr/>
        </p:nvSpPr>
        <p:spPr bwMode="auto">
          <a:xfrm>
            <a:off x="71120" y="3093904"/>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．隐藏工作表</a:t>
            </a:r>
            <a:endParaRPr lang="zh-CN" altLang="en-US" sz="22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1396" y="4293096"/>
            <a:ext cx="2352803" cy="1404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6660232" y="5805264"/>
            <a:ext cx="2376264" cy="646331"/>
          </a:xfrm>
          <a:prstGeom prst="rect">
            <a:avLst/>
          </a:prstGeom>
        </p:spPr>
        <p:txBody>
          <a:bodyPr wrap="squar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5-18  “</a:t>
            </a:r>
            <a:r>
              <a:rPr lang="zh-CN" altLang="zh-CN" dirty="0">
                <a:latin typeface="黑体" pitchFamily="49" charset="-122"/>
                <a:ea typeface="黑体" pitchFamily="49" charset="-122"/>
              </a:rPr>
              <a:t>取消隐藏</a:t>
            </a:r>
            <a:r>
              <a:rPr lang="en-US" altLang="zh-CN" dirty="0">
                <a:latin typeface="黑体" pitchFamily="49" charset="-122"/>
                <a:ea typeface="黑体" pitchFamily="49" charset="-122"/>
              </a:rPr>
              <a:t>”</a:t>
            </a:r>
            <a:r>
              <a:rPr lang="zh-CN" altLang="zh-CN" dirty="0" smtClean="0">
                <a:latin typeface="黑体" pitchFamily="49" charset="-122"/>
                <a:ea typeface="黑体" pitchFamily="49" charset="-122"/>
              </a:rPr>
              <a:t>对话框</a:t>
            </a: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val="1436897898"/>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683841"/>
            <a:ext cx="5364975" cy="2529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可以将某个工作</a:t>
            </a:r>
            <a:r>
              <a:rPr lang="zh-CN" altLang="en-US" sz="2100" dirty="0">
                <a:latin typeface="Arial" pitchFamily="34" charset="0"/>
                <a:ea typeface="黑体" pitchFamily="49" charset="-122"/>
              </a:rPr>
              <a:t>表在一个或多个工作簿中移动或复制。若将一个工作表移动或复制到不同的工作簿时，两个工作簿需同时被打开。</a:t>
            </a:r>
          </a:p>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移动或复制工作表时，可以单击工作表标签后出现的快捷菜单中选择“移动或复制表”命令。</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弹出“移动或复制工作表”对话框，如图</a:t>
            </a:r>
            <a:r>
              <a:rPr lang="en-US" altLang="zh-CN" sz="2100" dirty="0">
                <a:latin typeface="Arial" pitchFamily="34" charset="0"/>
                <a:ea typeface="黑体" pitchFamily="49" charset="-122"/>
              </a:rPr>
              <a:t>5-18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0" y="197449"/>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．移动或复制工作表</a:t>
            </a:r>
          </a:p>
        </p:txBody>
      </p:sp>
      <p:sp>
        <p:nvSpPr>
          <p:cNvPr id="4" name="矩形 3"/>
          <p:cNvSpPr/>
          <p:nvPr/>
        </p:nvSpPr>
        <p:spPr>
          <a:xfrm>
            <a:off x="5580112" y="3212976"/>
            <a:ext cx="338437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5-18  “</a:t>
            </a:r>
            <a:r>
              <a:rPr lang="zh-CN" altLang="en-US" dirty="0">
                <a:solidFill>
                  <a:srgbClr val="FFFFFF"/>
                </a:solidFill>
                <a:latin typeface="Arial" pitchFamily="34" charset="0"/>
                <a:ea typeface="黑体" pitchFamily="49" charset="-122"/>
              </a:rPr>
              <a:t>移动或复制工作表”对话框</a:t>
            </a:r>
          </a:p>
        </p:txBody>
      </p:sp>
      <p:pic>
        <p:nvPicPr>
          <p:cNvPr id="5" name="图片 4"/>
          <p:cNvPicPr/>
          <p:nvPr/>
        </p:nvPicPr>
        <p:blipFill>
          <a:blip r:embed="rId2"/>
          <a:stretch>
            <a:fillRect/>
          </a:stretch>
        </p:blipFill>
        <p:spPr>
          <a:xfrm>
            <a:off x="5580112" y="409068"/>
            <a:ext cx="3312368" cy="2803907"/>
          </a:xfrm>
          <a:prstGeom prst="rect">
            <a:avLst/>
          </a:prstGeom>
        </p:spPr>
      </p:pic>
      <p:sp>
        <p:nvSpPr>
          <p:cNvPr id="6" name="Text Box 3"/>
          <p:cNvSpPr txBox="1">
            <a:spLocks noChangeArrowheads="1"/>
          </p:cNvSpPr>
          <p:nvPr/>
        </p:nvSpPr>
        <p:spPr bwMode="auto">
          <a:xfrm>
            <a:off x="71121" y="3933056"/>
            <a:ext cx="899795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使用鼠标移动或复制工作表，方法是：选择所要移动、复制的工作表标签，如果要移动，拖动所选工作表标签到所需的位置；如果要复制，则在按住</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键的同时，拖动所选的标签到所需位置；拖动时，光标会出现一个黑三角符号</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来表示移动的位置。</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5-3】  </a:t>
            </a:r>
            <a:r>
              <a:rPr lang="zh-CN" altLang="en-US" sz="2100" dirty="0">
                <a:latin typeface="Arial" pitchFamily="34" charset="0"/>
                <a:ea typeface="黑体" pitchFamily="49" charset="-122"/>
              </a:rPr>
              <a:t>打开例</a:t>
            </a:r>
            <a:r>
              <a:rPr lang="en-US" altLang="zh-CN" sz="2100" dirty="0">
                <a:latin typeface="Arial" pitchFamily="34" charset="0"/>
                <a:ea typeface="黑体" pitchFamily="49" charset="-122"/>
              </a:rPr>
              <a:t>5-2</a:t>
            </a:r>
            <a:r>
              <a:rPr lang="zh-CN" altLang="en-US" sz="2100" dirty="0">
                <a:latin typeface="Arial" pitchFamily="34" charset="0"/>
                <a:ea typeface="黑体" pitchFamily="49" charset="-122"/>
              </a:rPr>
              <a:t>所建立的工作簿“工资管理</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，分别将工作表</a:t>
            </a:r>
            <a:r>
              <a:rPr lang="en-US" altLang="zh-CN" sz="2100" dirty="0">
                <a:latin typeface="Arial" pitchFamily="34" charset="0"/>
                <a:ea typeface="黑体" pitchFamily="49" charset="-122"/>
              </a:rPr>
              <a:t>Sheet1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Sheet2</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Sheet3</a:t>
            </a:r>
            <a:r>
              <a:rPr lang="zh-CN" altLang="en-US" sz="2100" dirty="0">
                <a:latin typeface="Arial" pitchFamily="34" charset="0"/>
                <a:ea typeface="黑体" pitchFamily="49" charset="-122"/>
              </a:rPr>
              <a:t>命名为“工资”、“职称代码”和“部门代码”。然后，“部门代码”的后面插入一张工作表并命名为“汇总”。</a:t>
            </a: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779011325"/>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0" y="1182827"/>
            <a:ext cx="5364975" cy="1016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要进行页面设置，单击</a:t>
            </a:r>
            <a:r>
              <a:rPr lang="zh-CN" altLang="en-US" sz="2100" dirty="0">
                <a:latin typeface="Arial" pitchFamily="34" charset="0"/>
                <a:ea typeface="黑体" pitchFamily="49" charset="-122"/>
              </a:rPr>
              <a:t>“页面布局”选项卡上“页面设置”组右下角的“对话框”按钮 ，打开“页面设置”对话框，如图</a:t>
            </a:r>
            <a:r>
              <a:rPr lang="en-US" altLang="zh-CN" sz="2100" dirty="0">
                <a:latin typeface="Arial" pitchFamily="34" charset="0"/>
                <a:ea typeface="黑体" pitchFamily="49" charset="-122"/>
              </a:rPr>
              <a:t>5-19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0" y="702714"/>
            <a:ext cx="477256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．页面设置</a:t>
            </a:r>
          </a:p>
        </p:txBody>
      </p:sp>
      <p:sp>
        <p:nvSpPr>
          <p:cNvPr id="4" name="Text Box 4"/>
          <p:cNvSpPr txBox="1">
            <a:spLocks noChangeArrowheads="1"/>
          </p:cNvSpPr>
          <p:nvPr/>
        </p:nvSpPr>
        <p:spPr bwMode="auto">
          <a:xfrm>
            <a:off x="71120" y="188640"/>
            <a:ext cx="487344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5.4.6  </a:t>
            </a:r>
            <a:r>
              <a:rPr lang="zh-CN" altLang="en-US" sz="2300" dirty="0">
                <a:latin typeface="Arial" pitchFamily="34" charset="0"/>
                <a:ea typeface="黑体" pitchFamily="49" charset="-122"/>
              </a:rPr>
              <a:t>页面设置与打印预览</a:t>
            </a:r>
          </a:p>
        </p:txBody>
      </p:sp>
      <p:sp>
        <p:nvSpPr>
          <p:cNvPr id="5" name="矩形 4"/>
          <p:cNvSpPr/>
          <p:nvPr/>
        </p:nvSpPr>
        <p:spPr>
          <a:xfrm>
            <a:off x="5652120" y="2710661"/>
            <a:ext cx="315961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5-19  “</a:t>
            </a:r>
            <a:r>
              <a:rPr lang="zh-CN" altLang="en-US" dirty="0">
                <a:solidFill>
                  <a:srgbClr val="FFFFFF"/>
                </a:solidFill>
                <a:latin typeface="Arial" pitchFamily="34" charset="0"/>
                <a:ea typeface="黑体" pitchFamily="49" charset="-122"/>
              </a:rPr>
              <a:t>页面设置”对话框</a:t>
            </a:r>
          </a:p>
        </p:txBody>
      </p:sp>
      <p:sp>
        <p:nvSpPr>
          <p:cNvPr id="6" name="Text Box 3"/>
          <p:cNvSpPr txBox="1">
            <a:spLocks noChangeArrowheads="1"/>
          </p:cNvSpPr>
          <p:nvPr/>
        </p:nvSpPr>
        <p:spPr bwMode="auto">
          <a:xfrm>
            <a:off x="71120" y="2736780"/>
            <a:ext cx="4555722" cy="2920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对一张较大的工作表，</a:t>
            </a:r>
            <a:r>
              <a:rPr lang="zh-CN" altLang="en-US" sz="2100" dirty="0">
                <a:latin typeface="Arial" pitchFamily="34" charset="0"/>
                <a:ea typeface="黑体" pitchFamily="49" charset="-122"/>
              </a:rPr>
              <a:t>可以根据需要</a:t>
            </a:r>
            <a:r>
              <a:rPr lang="zh-CN" altLang="en-US" sz="2100" dirty="0" smtClean="0">
                <a:latin typeface="Arial" pitchFamily="34" charset="0"/>
                <a:ea typeface="黑体" pitchFamily="49" charset="-122"/>
              </a:rPr>
              <a:t>，对</a:t>
            </a:r>
            <a:r>
              <a:rPr lang="zh-CN" altLang="en-US" sz="2100" dirty="0">
                <a:latin typeface="Arial" pitchFamily="34" charset="0"/>
                <a:ea typeface="黑体" pitchFamily="49" charset="-122"/>
              </a:rPr>
              <a:t>工作表进行人工分页</a:t>
            </a:r>
            <a:r>
              <a:rPr lang="zh-CN" altLang="en-US" sz="2100" dirty="0" smtClean="0">
                <a:latin typeface="Arial" pitchFamily="34" charset="0"/>
                <a:ea typeface="黑体" pitchFamily="49" charset="-122"/>
              </a:rPr>
              <a:t>。为</a:t>
            </a:r>
            <a:r>
              <a:rPr lang="zh-CN" altLang="en-US" sz="2100" dirty="0">
                <a:latin typeface="Arial" pitchFamily="34" charset="0"/>
                <a:ea typeface="黑体" pitchFamily="49" charset="-122"/>
              </a:rPr>
              <a:t>满足人工分页，用户可手工插入分页符。分页包括水平分页和垂直分页。</a:t>
            </a:r>
          </a:p>
          <a:p>
            <a:r>
              <a:rPr lang="zh-CN" altLang="en-US" sz="2100" dirty="0" smtClean="0">
                <a:latin typeface="Arial" pitchFamily="34" charset="0"/>
                <a:ea typeface="黑体" pitchFamily="49" charset="-122"/>
              </a:rPr>
              <a:t>       水</a:t>
            </a:r>
            <a:r>
              <a:rPr lang="zh-CN" altLang="en-US" sz="2100" dirty="0">
                <a:latin typeface="Arial" pitchFamily="34" charset="0"/>
                <a:ea typeface="黑体" pitchFamily="49" charset="-122"/>
              </a:rPr>
              <a:t>平分页（垂直分页）的操作步骤为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首先</a:t>
            </a:r>
            <a:r>
              <a:rPr lang="zh-CN" altLang="en-US" sz="2100" dirty="0">
                <a:latin typeface="Arial" pitchFamily="34" charset="0"/>
                <a:ea typeface="黑体" pitchFamily="49" charset="-122"/>
              </a:rPr>
              <a:t>单击要另起一页的起始行行（列）号或选择该行（列）最上（左）边的</a:t>
            </a:r>
            <a:r>
              <a:rPr lang="zh-CN" altLang="en-US" sz="2100" dirty="0" smtClean="0">
                <a:latin typeface="Arial" pitchFamily="34" charset="0"/>
                <a:ea typeface="黑体" pitchFamily="49" charset="-122"/>
              </a:rPr>
              <a:t>单元格。</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71120" y="2256667"/>
            <a:ext cx="477256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．人工分页与设置打印区域</a:t>
            </a:r>
          </a:p>
        </p:txBody>
      </p:sp>
      <p:pic>
        <p:nvPicPr>
          <p:cNvPr id="8" name="图片 7"/>
          <p:cNvPicPr/>
          <p:nvPr/>
        </p:nvPicPr>
        <p:blipFill>
          <a:blip r:embed="rId2"/>
          <a:stretch>
            <a:fillRect/>
          </a:stretch>
        </p:blipFill>
        <p:spPr>
          <a:xfrm>
            <a:off x="5779835" y="188640"/>
            <a:ext cx="2664296" cy="2489999"/>
          </a:xfrm>
          <a:prstGeom prst="rect">
            <a:avLst/>
          </a:prstGeom>
        </p:spPr>
      </p:pic>
      <p:sp>
        <p:nvSpPr>
          <p:cNvPr id="9" name="矩形 8"/>
          <p:cNvSpPr/>
          <p:nvPr/>
        </p:nvSpPr>
        <p:spPr>
          <a:xfrm>
            <a:off x="4708942" y="5022111"/>
            <a:ext cx="4399562"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5-20  </a:t>
            </a:r>
            <a:r>
              <a:rPr lang="zh-CN" altLang="en-US" dirty="0">
                <a:solidFill>
                  <a:srgbClr val="FFFFFF"/>
                </a:solidFill>
                <a:latin typeface="Arial" pitchFamily="34" charset="0"/>
                <a:ea typeface="黑体" pitchFamily="49" charset="-122"/>
              </a:rPr>
              <a:t>水平与垂直分页符及打印区域的设置</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070" y="3068960"/>
            <a:ext cx="4317492" cy="195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Box 3"/>
          <p:cNvSpPr txBox="1">
            <a:spLocks noChangeArrowheads="1"/>
          </p:cNvSpPr>
          <p:nvPr/>
        </p:nvSpPr>
        <p:spPr bwMode="auto">
          <a:xfrm>
            <a:off x="71120" y="5713900"/>
            <a:ext cx="900000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“页面布局”选项卡，单击“页面设置”组中的“分隔符”按钮 ，这时在起始行（列）上（左）端出现一条水平虚线表示分页</a:t>
            </a:r>
            <a:r>
              <a:rPr lang="zh-CN" altLang="en-US" sz="2100" dirty="0" smtClean="0">
                <a:latin typeface="Arial" pitchFamily="34" charset="0"/>
                <a:ea typeface="黑体" pitchFamily="49" charset="-122"/>
              </a:rPr>
              <a:t>成功，如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36159949"/>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116633"/>
            <a:ext cx="899795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删除水平分页符和垂直分页符，可选择该分页符下面的一行（列），然后单击“页面设置”组中的“分隔符”按钮下的“下拉列表”按钮，执行列表框中的“删除分页符”命令。</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只打印工作表中的一部分数据，这时可将打印区域设置为打印区域</a:t>
            </a:r>
            <a:r>
              <a:rPr lang="zh-CN" altLang="en-US" sz="2100" dirty="0" smtClean="0">
                <a:latin typeface="Arial" pitchFamily="34" charset="0"/>
                <a:ea typeface="黑体" pitchFamily="49" charset="-122"/>
              </a:rPr>
              <a:t>。操作</a:t>
            </a:r>
            <a:r>
              <a:rPr lang="zh-CN" altLang="en-US" sz="2100" dirty="0">
                <a:latin typeface="Arial" pitchFamily="34" charset="0"/>
                <a:ea typeface="黑体" pitchFamily="49" charset="-122"/>
              </a:rPr>
              <a:t>方法是：先选定单元格区域，再单击“页面设置”组中的“打印区域”按钮 ，并执行弹出的命令列表中的“设置打印区域”命令。</a:t>
            </a:r>
          </a:p>
          <a:p>
            <a:r>
              <a:rPr lang="zh-CN" altLang="en-US" sz="2100" dirty="0" smtClean="0">
                <a:latin typeface="Arial" pitchFamily="34" charset="0"/>
                <a:ea typeface="黑体" pitchFamily="49" charset="-122"/>
              </a:rPr>
              <a:t>       再次</a:t>
            </a:r>
            <a:r>
              <a:rPr lang="zh-CN" altLang="en-US" sz="2100" dirty="0">
                <a:latin typeface="Arial" pitchFamily="34" charset="0"/>
                <a:ea typeface="黑体" pitchFamily="49" charset="-122"/>
              </a:rPr>
              <a:t>“打印区域”按钮，在弹出命令列表中执行“取消打印区域”命令，可取消打印区域的设置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2749329"/>
            <a:ext cx="3636783"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．打印预览</a:t>
            </a:r>
          </a:p>
        </p:txBody>
      </p:sp>
      <p:sp>
        <p:nvSpPr>
          <p:cNvPr id="4" name="Text Box 3"/>
          <p:cNvSpPr txBox="1">
            <a:spLocks noChangeArrowheads="1"/>
          </p:cNvSpPr>
          <p:nvPr/>
        </p:nvSpPr>
        <p:spPr bwMode="auto">
          <a:xfrm>
            <a:off x="71121" y="3212977"/>
            <a:ext cx="8997950" cy="385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“快速访问工具栏”上的“打印预览 ”按钮可以进行打印预</a:t>
            </a:r>
            <a:r>
              <a:rPr lang="zh-CN" altLang="en-US" sz="2100" dirty="0" smtClean="0">
                <a:latin typeface="Arial" pitchFamily="34" charset="0"/>
                <a:ea typeface="黑体" pitchFamily="49" charset="-122"/>
              </a:rPr>
              <a:t>览。</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3645024"/>
            <a:ext cx="3636783"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．分页预</a:t>
            </a:r>
            <a:r>
              <a:rPr lang="zh-CN" altLang="en-US" sz="2200" dirty="0">
                <a:latin typeface="Arial" pitchFamily="34" charset="0"/>
                <a:ea typeface="黑体" pitchFamily="49" charset="-122"/>
              </a:rPr>
              <a:t>览</a:t>
            </a:r>
          </a:p>
        </p:txBody>
      </p:sp>
      <p:sp>
        <p:nvSpPr>
          <p:cNvPr id="6" name="Text Box 3"/>
          <p:cNvSpPr txBox="1">
            <a:spLocks noChangeArrowheads="1"/>
          </p:cNvSpPr>
          <p:nvPr/>
        </p:nvSpPr>
        <p:spPr bwMode="auto">
          <a:xfrm>
            <a:off x="71121" y="4108671"/>
            <a:ext cx="4498975" cy="1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分</a:t>
            </a:r>
            <a:r>
              <a:rPr lang="zh-CN" altLang="en-US" sz="2100" dirty="0">
                <a:latin typeface="Arial" pitchFamily="34" charset="0"/>
                <a:ea typeface="黑体" pitchFamily="49" charset="-122"/>
              </a:rPr>
              <a:t>页预览可以在窗口中直接查看工作表分页的情况。单击“视图”选项卡上“工作簿视图”组中的“分页预览”按钮 （或单击</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工作区右下角的“分页预览”按钮 ），可进入分页预览视图，如图</a:t>
            </a:r>
            <a:r>
              <a:rPr lang="en-US" altLang="zh-CN" sz="2100" dirty="0">
                <a:latin typeface="Arial" pitchFamily="34" charset="0"/>
                <a:ea typeface="黑体" pitchFamily="49" charset="-122"/>
              </a:rPr>
              <a:t>5-21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7" name="图片 6"/>
          <p:cNvPicPr/>
          <p:nvPr/>
        </p:nvPicPr>
        <p:blipFill>
          <a:blip r:embed="rId2"/>
          <a:stretch>
            <a:fillRect/>
          </a:stretch>
        </p:blipFill>
        <p:spPr>
          <a:xfrm>
            <a:off x="4570096" y="4118777"/>
            <a:ext cx="4250376" cy="2622591"/>
          </a:xfrm>
          <a:prstGeom prst="rect">
            <a:avLst/>
          </a:prstGeom>
        </p:spPr>
      </p:pic>
      <p:sp>
        <p:nvSpPr>
          <p:cNvPr id="8" name="矩形 7"/>
          <p:cNvSpPr/>
          <p:nvPr/>
        </p:nvSpPr>
        <p:spPr>
          <a:xfrm>
            <a:off x="2555776" y="6237312"/>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5-21  </a:t>
            </a:r>
            <a:r>
              <a:rPr lang="zh-CN" altLang="en-US" dirty="0">
                <a:solidFill>
                  <a:srgbClr val="FFFFFF"/>
                </a:solidFill>
                <a:latin typeface="Arial" pitchFamily="34" charset="0"/>
                <a:ea typeface="黑体" pitchFamily="49" charset="-122"/>
              </a:rPr>
              <a:t>分页预览</a:t>
            </a:r>
          </a:p>
        </p:txBody>
      </p:sp>
    </p:spTree>
    <p:extLst>
      <p:ext uri="{BB962C8B-B14F-4D97-AF65-F5344CB8AC3E}">
        <p14:creationId xmlns:p14="http://schemas.microsoft.com/office/powerpoint/2010/main" val="1412865306"/>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71121" y="1275730"/>
            <a:ext cx="5331321"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5.5  </a:t>
            </a:r>
            <a:r>
              <a:rPr lang="zh-CN" altLang="en-US" sz="2400" dirty="0">
                <a:latin typeface="Arial" pitchFamily="34" charset="0"/>
                <a:ea typeface="黑体" pitchFamily="49" charset="-122"/>
              </a:rPr>
              <a:t>工作表的格式化</a:t>
            </a:r>
          </a:p>
        </p:txBody>
      </p:sp>
      <p:sp>
        <p:nvSpPr>
          <p:cNvPr id="183299" name="Text Box 3"/>
          <p:cNvSpPr txBox="1">
            <a:spLocks noChangeArrowheads="1"/>
          </p:cNvSpPr>
          <p:nvPr/>
        </p:nvSpPr>
        <p:spPr bwMode="auto">
          <a:xfrm>
            <a:off x="71121" y="2270845"/>
            <a:ext cx="8997950" cy="68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工作</a:t>
            </a:r>
            <a:r>
              <a:rPr lang="zh-CN" altLang="en-US" sz="2000" dirty="0">
                <a:latin typeface="Arial" pitchFamily="34" charset="0"/>
                <a:ea typeface="黑体" pitchFamily="49" charset="-122"/>
              </a:rPr>
              <a:t>表中的行高和列宽是</a:t>
            </a:r>
            <a:r>
              <a:rPr lang="en-US" altLang="zh-CN" sz="2000" dirty="0">
                <a:latin typeface="Arial" pitchFamily="34" charset="0"/>
                <a:ea typeface="黑体" pitchFamily="49" charset="-122"/>
              </a:rPr>
              <a:t>Excel</a:t>
            </a:r>
            <a:r>
              <a:rPr lang="zh-CN" altLang="en-US" sz="2000" dirty="0">
                <a:latin typeface="Arial" pitchFamily="34" charset="0"/>
                <a:ea typeface="黑体" pitchFamily="49" charset="-122"/>
              </a:rPr>
              <a:t>隐含设定的，行高自动以本行中最高的字符为准，列宽预设</a:t>
            </a:r>
            <a:r>
              <a:rPr lang="en-US" altLang="zh-CN" sz="2000" dirty="0">
                <a:latin typeface="Arial" pitchFamily="34" charset="0"/>
                <a:ea typeface="黑体" pitchFamily="49" charset="-122"/>
              </a:rPr>
              <a:t>10</a:t>
            </a:r>
            <a:r>
              <a:rPr lang="zh-CN" altLang="en-US" sz="2000" dirty="0">
                <a:latin typeface="Arial" pitchFamily="34" charset="0"/>
                <a:ea typeface="黑体" pitchFamily="49" charset="-122"/>
              </a:rPr>
              <a:t>个字符位置</a:t>
            </a:r>
            <a:r>
              <a:rPr lang="zh-CN" altLang="en-US" sz="2000" dirty="0" smtClean="0">
                <a:latin typeface="Arial" pitchFamily="34" charset="0"/>
                <a:ea typeface="黑体" pitchFamily="49" charset="-122"/>
              </a:rPr>
              <a:t>。如需要</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可以进</a:t>
            </a:r>
            <a:r>
              <a:rPr lang="zh-CN" altLang="en-US" sz="2000" dirty="0">
                <a:latin typeface="Arial" pitchFamily="34" charset="0"/>
                <a:ea typeface="黑体" pitchFamily="49" charset="-122"/>
              </a:rPr>
              <a:t>行行与列的</a:t>
            </a:r>
            <a:r>
              <a:rPr lang="zh-CN" altLang="en-US" sz="2000" dirty="0" smtClean="0">
                <a:latin typeface="Arial" pitchFamily="34" charset="0"/>
                <a:ea typeface="黑体" pitchFamily="49" charset="-122"/>
              </a:rPr>
              <a:t>调整</a:t>
            </a:r>
            <a:endParaRPr lang="zh-CN" altLang="en-US" sz="2000" dirty="0">
              <a:latin typeface="Arial" pitchFamily="34" charset="0"/>
              <a:ea typeface="黑体" pitchFamily="49" charset="-122"/>
            </a:endParaRPr>
          </a:p>
        </p:txBody>
      </p:sp>
      <p:sp>
        <p:nvSpPr>
          <p:cNvPr id="183300" name="Text Box 4"/>
          <p:cNvSpPr txBox="1">
            <a:spLocks noChangeArrowheads="1"/>
          </p:cNvSpPr>
          <p:nvPr/>
        </p:nvSpPr>
        <p:spPr bwMode="auto">
          <a:xfrm>
            <a:off x="71121" y="1789956"/>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5.5.1  </a:t>
            </a:r>
            <a:r>
              <a:rPr lang="zh-CN" altLang="en-US" sz="2200" dirty="0">
                <a:latin typeface="Arial" pitchFamily="34" charset="0"/>
                <a:ea typeface="黑体" pitchFamily="49" charset="-122"/>
              </a:rPr>
              <a:t>行高与列宽的调整</a:t>
            </a:r>
          </a:p>
        </p:txBody>
      </p:sp>
      <p:sp>
        <p:nvSpPr>
          <p:cNvPr id="5" name="Rectangle 8"/>
          <p:cNvSpPr>
            <a:spLocks noChangeArrowheads="1"/>
          </p:cNvSpPr>
          <p:nvPr/>
        </p:nvSpPr>
        <p:spPr bwMode="auto">
          <a:xfrm>
            <a:off x="71121" y="11663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．打印</a:t>
            </a:r>
            <a:endParaRPr lang="zh-CN" altLang="en-US" sz="2200" dirty="0">
              <a:latin typeface="Arial" pitchFamily="34" charset="0"/>
              <a:ea typeface="黑体" pitchFamily="49" charset="-122"/>
            </a:endParaRPr>
          </a:p>
        </p:txBody>
      </p:sp>
      <p:sp>
        <p:nvSpPr>
          <p:cNvPr id="6" name="Text Box 3"/>
          <p:cNvSpPr txBox="1">
            <a:spLocks noChangeArrowheads="1"/>
          </p:cNvSpPr>
          <p:nvPr/>
        </p:nvSpPr>
        <p:spPr bwMode="auto">
          <a:xfrm>
            <a:off x="71121" y="563560"/>
            <a:ext cx="8997950" cy="688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设置打印区域、页面设置、打印预览后，工作表就可打印了。打印工作表的方法与</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方法基本相同，这里不再详述。</a:t>
            </a:r>
          </a:p>
        </p:txBody>
      </p:sp>
      <p:sp>
        <p:nvSpPr>
          <p:cNvPr id="7" name="Text Box 3"/>
          <p:cNvSpPr txBox="1">
            <a:spLocks noChangeArrowheads="1"/>
          </p:cNvSpPr>
          <p:nvPr/>
        </p:nvSpPr>
        <p:spPr bwMode="auto">
          <a:xfrm>
            <a:off x="3779911" y="3428999"/>
            <a:ext cx="5289159" cy="1903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把</a:t>
            </a:r>
            <a:r>
              <a:rPr lang="zh-CN" altLang="en-US" sz="2000" dirty="0">
                <a:latin typeface="Arial" pitchFamily="34" charset="0"/>
                <a:ea typeface="黑体" pitchFamily="49" charset="-122"/>
              </a:rPr>
              <a:t>鼠标移动</a:t>
            </a:r>
            <a:r>
              <a:rPr lang="zh-CN" altLang="en-US" sz="2000" dirty="0" smtClean="0">
                <a:latin typeface="Arial" pitchFamily="34" charset="0"/>
                <a:ea typeface="黑体" pitchFamily="49" charset="-122"/>
              </a:rPr>
              <a:t>到（多）行与下一行或（多）列与下一列</a:t>
            </a:r>
            <a:r>
              <a:rPr lang="zh-CN" altLang="en-US" sz="2000" dirty="0">
                <a:latin typeface="Arial" pitchFamily="34" charset="0"/>
                <a:ea typeface="黑体" pitchFamily="49" charset="-122"/>
              </a:rPr>
              <a:t>的分隔线上，鼠标变成双箭头“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或“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时，按下鼠标左键不放，拖动行（列）标的下（右）边界来设置所需的行高（列宽），这时将自动显示高度（宽度）值。调整到合适的高度（宽度）后放开鼠标左键</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8" name="Rectangle 8"/>
          <p:cNvSpPr>
            <a:spLocks noChangeArrowheads="1"/>
          </p:cNvSpPr>
          <p:nvPr/>
        </p:nvSpPr>
        <p:spPr bwMode="auto">
          <a:xfrm>
            <a:off x="3848112" y="2982070"/>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．使用鼠标调整行</a:t>
            </a:r>
            <a:r>
              <a:rPr lang="zh-CN" altLang="en-US" sz="2200" dirty="0" smtClean="0">
                <a:latin typeface="Arial" pitchFamily="34" charset="0"/>
                <a:ea typeface="黑体" pitchFamily="49" charset="-122"/>
              </a:rPr>
              <a:t>高与列</a:t>
            </a:r>
            <a:r>
              <a:rPr lang="zh-CN" altLang="en-US" sz="2200" dirty="0">
                <a:latin typeface="Arial" pitchFamily="34" charset="0"/>
                <a:ea typeface="黑体" pitchFamily="49" charset="-122"/>
              </a:rPr>
              <a:t>宽</a:t>
            </a:r>
          </a:p>
        </p:txBody>
      </p:sp>
      <p:sp>
        <p:nvSpPr>
          <p:cNvPr id="2" name="矩形 1"/>
          <p:cNvSpPr/>
          <p:nvPr/>
        </p:nvSpPr>
        <p:spPr>
          <a:xfrm>
            <a:off x="323528" y="6344662"/>
            <a:ext cx="3456383"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5-22  “</a:t>
            </a:r>
            <a:r>
              <a:rPr lang="zh-CN" altLang="en-US" dirty="0">
                <a:solidFill>
                  <a:srgbClr val="FFFFFF"/>
                </a:solidFill>
                <a:latin typeface="Arial" pitchFamily="34" charset="0"/>
                <a:ea typeface="黑体" pitchFamily="49" charset="-122"/>
              </a:rPr>
              <a:t>格式”按钮及其列表框 </a:t>
            </a:r>
            <a:endParaRPr lang="zh-CN" altLang="en-US" dirty="0"/>
          </a:p>
        </p:txBody>
      </p:sp>
      <p:sp>
        <p:nvSpPr>
          <p:cNvPr id="3" name="矩形 2"/>
          <p:cNvSpPr/>
          <p:nvPr/>
        </p:nvSpPr>
        <p:spPr>
          <a:xfrm>
            <a:off x="4487168" y="6351615"/>
            <a:ext cx="361322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5-23  “</a:t>
            </a:r>
            <a:r>
              <a:rPr lang="zh-CN" altLang="en-US" dirty="0">
                <a:solidFill>
                  <a:srgbClr val="FFFFFF"/>
                </a:solidFill>
                <a:latin typeface="Arial" pitchFamily="34" charset="0"/>
                <a:ea typeface="黑体" pitchFamily="49" charset="-122"/>
              </a:rPr>
              <a:t>行高”和“列宽”对话框</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005064"/>
            <a:ext cx="168000" cy="180000"/>
          </a:xfrm>
          <a:prstGeom prst="rect">
            <a:avLst/>
          </a:prstGeom>
          <a:noFill/>
          <a:ln>
            <a:noFill/>
          </a:ln>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4005064"/>
            <a:ext cx="218570" cy="180000"/>
          </a:xfrm>
          <a:prstGeom prst="rect">
            <a:avLst/>
          </a:prstGeom>
          <a:noFill/>
          <a:ln>
            <a:noFill/>
          </a:ln>
        </p:spPr>
      </p:pic>
      <p:pic>
        <p:nvPicPr>
          <p:cNvPr id="13" name="图片 12"/>
          <p:cNvPicPr/>
          <p:nvPr/>
        </p:nvPicPr>
        <p:blipFill>
          <a:blip r:embed="rId4"/>
          <a:stretch>
            <a:fillRect/>
          </a:stretch>
        </p:blipFill>
        <p:spPr>
          <a:xfrm>
            <a:off x="539552" y="2982071"/>
            <a:ext cx="2840895" cy="3362592"/>
          </a:xfrm>
          <a:prstGeom prst="rect">
            <a:avLst/>
          </a:prstGeom>
        </p:spPr>
      </p:pic>
      <p:pic>
        <p:nvPicPr>
          <p:cNvPr id="14" name="图片 13"/>
          <p:cNvPicPr/>
          <p:nvPr/>
        </p:nvPicPr>
        <p:blipFill>
          <a:blip r:embed="rId5"/>
          <a:stretch>
            <a:fillRect/>
          </a:stretch>
        </p:blipFill>
        <p:spPr>
          <a:xfrm>
            <a:off x="4516462" y="5332021"/>
            <a:ext cx="1706240" cy="1012642"/>
          </a:xfrm>
          <a:prstGeom prst="rect">
            <a:avLst/>
          </a:prstGeom>
        </p:spPr>
      </p:pic>
      <p:pic>
        <p:nvPicPr>
          <p:cNvPr id="15" name="图片 14"/>
          <p:cNvPicPr/>
          <p:nvPr/>
        </p:nvPicPr>
        <p:blipFill>
          <a:blip r:embed="rId6"/>
          <a:stretch>
            <a:fillRect/>
          </a:stretch>
        </p:blipFill>
        <p:spPr>
          <a:xfrm>
            <a:off x="6322144" y="5332021"/>
            <a:ext cx="1706240" cy="1012642"/>
          </a:xfrm>
          <a:prstGeom prst="rect">
            <a:avLst/>
          </a:prstGeom>
        </p:spPr>
      </p:pic>
    </p:spTree>
    <p:extLst>
      <p:ext uri="{BB962C8B-B14F-4D97-AF65-F5344CB8AC3E}">
        <p14:creationId xmlns:p14="http://schemas.microsoft.com/office/powerpoint/2010/main" val="1900859274"/>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 Box 2"/>
          <p:cNvSpPr txBox="1">
            <a:spLocks noChangeArrowheads="1"/>
          </p:cNvSpPr>
          <p:nvPr/>
        </p:nvSpPr>
        <p:spPr bwMode="auto">
          <a:xfrm>
            <a:off x="179512" y="2060848"/>
            <a:ext cx="8867775" cy="861774"/>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000" dirty="0" smtClean="0">
                <a:ea typeface="黑体" pitchFamily="49" charset="-122"/>
              </a:rPr>
              <a:t>第</a:t>
            </a:r>
            <a:r>
              <a:rPr lang="en-US" altLang="zh-CN" sz="5000" dirty="0" smtClean="0">
                <a:ea typeface="黑体" pitchFamily="49" charset="-122"/>
              </a:rPr>
              <a:t>5</a:t>
            </a:r>
            <a:r>
              <a:rPr lang="zh-CN" altLang="en-US" sz="5000" dirty="0" smtClean="0">
                <a:ea typeface="黑体" pitchFamily="49" charset="-122"/>
              </a:rPr>
              <a:t>章  </a:t>
            </a:r>
            <a:r>
              <a:rPr lang="zh-CN" altLang="en-US" sz="5000" dirty="0">
                <a:ea typeface="黑体" pitchFamily="49" charset="-122"/>
              </a:rPr>
              <a:t>电子表格软件Excel </a:t>
            </a:r>
            <a:r>
              <a:rPr lang="zh-CN" altLang="en-US" sz="5000" dirty="0" smtClean="0">
                <a:ea typeface="黑体" pitchFamily="49" charset="-122"/>
              </a:rPr>
              <a:t>20</a:t>
            </a:r>
            <a:r>
              <a:rPr lang="en-US" altLang="zh-CN" sz="5000" dirty="0" smtClean="0">
                <a:ea typeface="黑体" pitchFamily="49" charset="-122"/>
              </a:rPr>
              <a:t>10</a:t>
            </a:r>
            <a:endParaRPr lang="zh-CN" altLang="en-US" sz="5000" dirty="0">
              <a:ea typeface="黑体" pitchFamily="49" charset="-122"/>
            </a:endParaRPr>
          </a:p>
        </p:txBody>
      </p:sp>
      <p:sp>
        <p:nvSpPr>
          <p:cNvPr id="181251" name="Text Box 3"/>
          <p:cNvSpPr txBox="1">
            <a:spLocks noChangeArrowheads="1"/>
          </p:cNvSpPr>
          <p:nvPr/>
        </p:nvSpPr>
        <p:spPr bwMode="auto">
          <a:xfrm>
            <a:off x="104775" y="3300413"/>
            <a:ext cx="8997950"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rPr>
              <a:t>        Excel 2003中文版（以下简称Excel）可以制作出各种表格，具有丰富的数据处理函数，便于用户对表格数据进行综合管理、数据分析、统计计算；提供了丰富的绘制图表功能，方便用户创建各种统计图表、图表制作；同时它还提供了数据清单（数据库）操作，广泛应用于财务、统计、金融、审计等各个领域。</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578232"/>
            <a:ext cx="8997950" cy="165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“开始”选项卡，单击“单元格”组中的“格式”</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在弹出的命令列表框中，如图</a:t>
            </a:r>
            <a:r>
              <a:rPr lang="en-US" altLang="zh-CN" sz="2100" dirty="0">
                <a:latin typeface="Arial" pitchFamily="34" charset="0"/>
                <a:ea typeface="黑体" pitchFamily="49" charset="-122"/>
              </a:rPr>
              <a:t>5-22</a:t>
            </a:r>
            <a:r>
              <a:rPr lang="zh-CN" altLang="en-US" sz="2100" dirty="0">
                <a:latin typeface="Arial" pitchFamily="34" charset="0"/>
                <a:ea typeface="黑体" pitchFamily="49" charset="-122"/>
              </a:rPr>
              <a:t>所示。单击“行高”或“列宽”，打开“行高”或“列宽”对话框，如图</a:t>
            </a:r>
            <a:r>
              <a:rPr lang="en-US" altLang="zh-CN" sz="2100" dirty="0">
                <a:latin typeface="Arial" pitchFamily="34" charset="0"/>
                <a:ea typeface="黑体" pitchFamily="49" charset="-122"/>
              </a:rPr>
              <a:t>5-23</a:t>
            </a:r>
            <a:r>
              <a:rPr lang="zh-CN" altLang="en-US" sz="2100" dirty="0">
                <a:latin typeface="Arial" pitchFamily="34" charset="0"/>
                <a:ea typeface="黑体" pitchFamily="49" charset="-122"/>
              </a:rPr>
              <a:t>所示，在对话框中键入行高或列宽的精确数值。</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选择“最合适的行高”或“最合适的列宽”，系统将自动调整到最佳行高或列宽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1663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．精确设置行</a:t>
            </a:r>
            <a:r>
              <a:rPr lang="zh-CN" altLang="en-US" sz="2200" dirty="0" smtClean="0">
                <a:latin typeface="Arial" pitchFamily="34" charset="0"/>
                <a:ea typeface="黑体" pitchFamily="49" charset="-122"/>
              </a:rPr>
              <a:t>高与列</a:t>
            </a:r>
            <a:r>
              <a:rPr lang="zh-CN" altLang="en-US" sz="2200" dirty="0">
                <a:latin typeface="Arial" pitchFamily="34" charset="0"/>
                <a:ea typeface="黑体" pitchFamily="49" charset="-122"/>
              </a:rPr>
              <a:t>宽</a:t>
            </a:r>
          </a:p>
        </p:txBody>
      </p:sp>
      <p:sp>
        <p:nvSpPr>
          <p:cNvPr id="4" name="Text Box 3"/>
          <p:cNvSpPr txBox="1">
            <a:spLocks noChangeArrowheads="1"/>
          </p:cNvSpPr>
          <p:nvPr/>
        </p:nvSpPr>
        <p:spPr bwMode="auto">
          <a:xfrm>
            <a:off x="71121" y="2737453"/>
            <a:ext cx="8997950" cy="13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5-22</a:t>
            </a:r>
            <a:r>
              <a:rPr lang="zh-CN" altLang="en-US" sz="2100" dirty="0">
                <a:latin typeface="Arial" pitchFamily="34" charset="0"/>
                <a:ea typeface="黑体" pitchFamily="49" charset="-122"/>
              </a:rPr>
              <a:t>中，选定的行或列后，执行“隐藏行（列）”命令，所选的行或列将被隐藏起来。如果选择“取消隐藏行（列）”，则再现被隐藏的行或列。若在弹出的“行高”或“列宽”对话框中键入数值</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，那么也可以实现整行或整列的“隐藏”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71121" y="2275853"/>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．隐藏行或列</a:t>
            </a:r>
          </a:p>
        </p:txBody>
      </p:sp>
      <p:sp>
        <p:nvSpPr>
          <p:cNvPr id="6" name="Text Box 3"/>
          <p:cNvSpPr txBox="1">
            <a:spLocks noChangeArrowheads="1"/>
          </p:cNvSpPr>
          <p:nvPr/>
        </p:nvSpPr>
        <p:spPr bwMode="auto">
          <a:xfrm>
            <a:off x="71121" y="5034613"/>
            <a:ext cx="8997950" cy="134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选定</a:t>
            </a:r>
            <a:r>
              <a:rPr lang="zh-CN" altLang="en-US" sz="2100" dirty="0">
                <a:latin typeface="Arial" pitchFamily="34" charset="0"/>
                <a:ea typeface="黑体" pitchFamily="49" charset="-122"/>
              </a:rPr>
              <a:t>某单元格或一数字区域，例如</a:t>
            </a:r>
            <a:r>
              <a:rPr lang="en-US" altLang="zh-CN" sz="2100" dirty="0">
                <a:latin typeface="Arial" pitchFamily="34" charset="0"/>
                <a:ea typeface="黑体" pitchFamily="49" charset="-122"/>
              </a:rPr>
              <a:t>123.456</a:t>
            </a:r>
            <a:r>
              <a:rPr lang="zh-CN" altLang="en-US" sz="2100" dirty="0">
                <a:latin typeface="Arial" pitchFamily="34" charset="0"/>
                <a:ea typeface="黑体" pitchFamily="49" charset="-122"/>
              </a:rPr>
              <a:t>，打开“开始”选项卡，单击“数字”组中的“数字格式”列表框按钮 ，“百分比样式”按钮 ，或单击其他格式按钮。可以为选定的单元格设置“货币”、“百分比”、“千位分隔样式”、“增加小数位数”、“减少小数位数”等数字格式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Text Box 4"/>
          <p:cNvSpPr txBox="1">
            <a:spLocks noChangeArrowheads="1"/>
          </p:cNvSpPr>
          <p:nvPr/>
        </p:nvSpPr>
        <p:spPr bwMode="auto">
          <a:xfrm>
            <a:off x="71121" y="4077451"/>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5.5.2  </a:t>
            </a:r>
            <a:r>
              <a:rPr lang="zh-CN" altLang="en-US" sz="2200" dirty="0">
                <a:latin typeface="Arial" pitchFamily="34" charset="0"/>
                <a:ea typeface="黑体" pitchFamily="49" charset="-122"/>
              </a:rPr>
              <a:t>单元格、单元格区域的数字格式化</a:t>
            </a:r>
          </a:p>
        </p:txBody>
      </p:sp>
      <p:sp>
        <p:nvSpPr>
          <p:cNvPr id="8" name="Rectangle 8"/>
          <p:cNvSpPr>
            <a:spLocks noChangeArrowheads="1"/>
          </p:cNvSpPr>
          <p:nvPr/>
        </p:nvSpPr>
        <p:spPr bwMode="auto">
          <a:xfrm>
            <a:off x="71121" y="457301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．用命令按钮格式化数字</a:t>
            </a:r>
          </a:p>
        </p:txBody>
      </p:sp>
    </p:spTree>
    <p:extLst>
      <p:ext uri="{BB962C8B-B14F-4D97-AF65-F5344CB8AC3E}">
        <p14:creationId xmlns:p14="http://schemas.microsoft.com/office/powerpoint/2010/main" val="1516052311"/>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0" y="619150"/>
            <a:ext cx="5412475" cy="1657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方法是单击</a:t>
            </a:r>
            <a:r>
              <a:rPr lang="zh-CN" altLang="en-US" sz="2100" dirty="0">
                <a:latin typeface="Arial" pitchFamily="34" charset="0"/>
                <a:ea typeface="黑体" pitchFamily="49" charset="-122"/>
              </a:rPr>
              <a:t>“开始”选项卡“数字”组中右下角的“对话框”按钮（或右击某单元格，执行快捷菜单中的“设置单元格格式”命令），弹出“设置单元格格式”对话框，如图</a:t>
            </a:r>
            <a:r>
              <a:rPr lang="en-US" altLang="zh-CN" sz="2100" dirty="0">
                <a:latin typeface="Arial" pitchFamily="34" charset="0"/>
                <a:ea typeface="黑体" pitchFamily="49" charset="-122"/>
              </a:rPr>
              <a:t>5-24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71121" y="116632"/>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．用对话框格式化数字</a:t>
            </a:r>
          </a:p>
        </p:txBody>
      </p:sp>
      <p:sp>
        <p:nvSpPr>
          <p:cNvPr id="4" name="Text Box 3"/>
          <p:cNvSpPr txBox="1">
            <a:spLocks noChangeArrowheads="1"/>
          </p:cNvSpPr>
          <p:nvPr/>
        </p:nvSpPr>
        <p:spPr bwMode="auto">
          <a:xfrm>
            <a:off x="71121" y="3204079"/>
            <a:ext cx="8997950" cy="201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通常</a:t>
            </a:r>
            <a:r>
              <a:rPr lang="zh-CN" altLang="en-US" sz="2100" dirty="0">
                <a:latin typeface="Arial" pitchFamily="34" charset="0"/>
                <a:ea typeface="黑体" pitchFamily="49" charset="-122"/>
              </a:rPr>
              <a:t>情况下，输入的数据字体为“宋体”，字形为“常规”，字号为“</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（相当中文字号大小的五号字）。为了需要，可以通过“开始”选项卡上“字体”组中的有关命令进行设置。字体设置的方法与</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基本相同，在此不再细述。</a:t>
            </a:r>
          </a:p>
          <a:p>
            <a:r>
              <a:rPr lang="zh-CN" altLang="en-US" sz="2100" dirty="0" smtClean="0">
                <a:latin typeface="Arial" pitchFamily="34" charset="0"/>
                <a:ea typeface="黑体" pitchFamily="49" charset="-122"/>
              </a:rPr>
              <a:t>       单元格</a:t>
            </a:r>
            <a:r>
              <a:rPr lang="zh-CN" altLang="en-US" sz="2100" dirty="0">
                <a:latin typeface="Arial" pitchFamily="34" charset="0"/>
                <a:ea typeface="黑体" pitchFamily="49" charset="-122"/>
              </a:rPr>
              <a:t>内容的字体格式化，也可使用如图</a:t>
            </a:r>
            <a:r>
              <a:rPr lang="en-US" altLang="zh-CN" sz="2100" dirty="0">
                <a:latin typeface="Arial" pitchFamily="34" charset="0"/>
                <a:ea typeface="黑体" pitchFamily="49" charset="-122"/>
              </a:rPr>
              <a:t>5-24</a:t>
            </a:r>
            <a:r>
              <a:rPr lang="zh-CN" altLang="en-US" sz="2100" dirty="0">
                <a:latin typeface="Arial" pitchFamily="34" charset="0"/>
                <a:ea typeface="黑体" pitchFamily="49" charset="-122"/>
              </a:rPr>
              <a:t>所示“设置单元格格式”对话框来为所选单元格区域设置字体</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5483596" y="2708920"/>
            <a:ext cx="362490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5-24  “</a:t>
            </a:r>
            <a:r>
              <a:rPr lang="zh-CN" altLang="en-US" dirty="0">
                <a:solidFill>
                  <a:srgbClr val="FFFFFF"/>
                </a:solidFill>
                <a:latin typeface="Arial" pitchFamily="34" charset="0"/>
                <a:ea typeface="黑体" pitchFamily="49" charset="-122"/>
              </a:rPr>
              <a:t>设置单元格格式”对话框</a:t>
            </a:r>
            <a:endParaRPr lang="zh-CN" altLang="en-US" dirty="0"/>
          </a:p>
        </p:txBody>
      </p:sp>
      <p:sp>
        <p:nvSpPr>
          <p:cNvPr id="8" name="Text Box 4"/>
          <p:cNvSpPr txBox="1">
            <a:spLocks noChangeArrowheads="1"/>
          </p:cNvSpPr>
          <p:nvPr/>
        </p:nvSpPr>
        <p:spPr bwMode="auto">
          <a:xfrm>
            <a:off x="71121" y="2755776"/>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5.5.3  </a:t>
            </a:r>
            <a:r>
              <a:rPr lang="zh-CN" altLang="en-US" sz="2200" dirty="0">
                <a:latin typeface="Arial" pitchFamily="34" charset="0"/>
                <a:ea typeface="黑体" pitchFamily="49" charset="-122"/>
              </a:rPr>
              <a:t>单元格字体的格式化</a:t>
            </a:r>
          </a:p>
        </p:txBody>
      </p:sp>
      <p:pic>
        <p:nvPicPr>
          <p:cNvPr id="9" name="图片 8"/>
          <p:cNvPicPr/>
          <p:nvPr/>
        </p:nvPicPr>
        <p:blipFill>
          <a:blip r:embed="rId2"/>
          <a:stretch>
            <a:fillRect/>
          </a:stretch>
        </p:blipFill>
        <p:spPr>
          <a:xfrm>
            <a:off x="5580112" y="206082"/>
            <a:ext cx="3384376" cy="2430830"/>
          </a:xfrm>
          <a:prstGeom prst="rect">
            <a:avLst/>
          </a:prstGeom>
        </p:spPr>
      </p:pic>
      <p:sp>
        <p:nvSpPr>
          <p:cNvPr id="10" name="Text Box 3"/>
          <p:cNvSpPr txBox="1">
            <a:spLocks noChangeArrowheads="1"/>
          </p:cNvSpPr>
          <p:nvPr/>
        </p:nvSpPr>
        <p:spPr bwMode="auto">
          <a:xfrm>
            <a:off x="71121" y="5661248"/>
            <a:ext cx="8997950" cy="99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改变单元格的对齐方式，最方便快捷的方式是使用“开始”选项卡上“对齐方式”组中的有关命令进行设置</a:t>
            </a:r>
            <a:r>
              <a:rPr lang="zh-CN" altLang="en-US" sz="2100" dirty="0" smtClean="0">
                <a:latin typeface="Arial" pitchFamily="34" charset="0"/>
                <a:ea typeface="黑体" pitchFamily="49" charset="-122"/>
              </a:rPr>
              <a:t>。也可使用</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5-24</a:t>
            </a:r>
            <a:r>
              <a:rPr lang="zh-CN" altLang="en-US" sz="2100" dirty="0">
                <a:latin typeface="Arial" pitchFamily="34" charset="0"/>
                <a:ea typeface="黑体" pitchFamily="49" charset="-122"/>
              </a:rPr>
              <a:t>中的“对齐”选项卡，也可对单元格进行对齐方式、文字方向、合并单元格等设置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1" name="Text Box 4"/>
          <p:cNvSpPr txBox="1">
            <a:spLocks noChangeArrowheads="1"/>
          </p:cNvSpPr>
          <p:nvPr/>
        </p:nvSpPr>
        <p:spPr bwMode="auto">
          <a:xfrm>
            <a:off x="71121" y="5212944"/>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5.5.4  </a:t>
            </a:r>
            <a:r>
              <a:rPr lang="zh-CN" altLang="en-US" sz="2200" dirty="0">
                <a:latin typeface="Arial" pitchFamily="34" charset="0"/>
                <a:ea typeface="黑体" pitchFamily="49" charset="-122"/>
              </a:rPr>
              <a:t>单元格的对齐方式</a:t>
            </a:r>
          </a:p>
        </p:txBody>
      </p:sp>
    </p:spTree>
    <p:extLst>
      <p:ext uri="{BB962C8B-B14F-4D97-AF65-F5344CB8AC3E}">
        <p14:creationId xmlns:p14="http://schemas.microsoft.com/office/powerpoint/2010/main" val="966542965"/>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605040"/>
            <a:ext cx="8997950" cy="3250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为</a:t>
            </a:r>
            <a:r>
              <a:rPr lang="zh-CN" altLang="en-US" sz="2100" dirty="0">
                <a:latin typeface="Arial" pitchFamily="34" charset="0"/>
                <a:ea typeface="黑体" pitchFamily="49" charset="-122"/>
              </a:rPr>
              <a:t>所选单元格设置边框和底纹的</a:t>
            </a:r>
            <a:r>
              <a:rPr lang="zh-CN" altLang="en-US" sz="2100" dirty="0" smtClean="0">
                <a:latin typeface="Arial" pitchFamily="34" charset="0"/>
                <a:ea typeface="黑体" pitchFamily="49" charset="-122"/>
              </a:rPr>
              <a:t>方法有：</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）打开“开始”选项卡，单击“字体”组中的“边框”按钮 ，</a:t>
            </a:r>
            <a:r>
              <a:rPr lang="en-US" altLang="zh-CN" sz="2100" dirty="0" smtClean="0">
                <a:latin typeface="Arial" pitchFamily="34" charset="0"/>
                <a:ea typeface="黑体" pitchFamily="49" charset="-122"/>
              </a:rPr>
              <a:t>Excel</a:t>
            </a:r>
            <a:r>
              <a:rPr lang="zh-CN" altLang="en-US" sz="2100" dirty="0" smtClean="0">
                <a:latin typeface="Arial" pitchFamily="34" charset="0"/>
                <a:ea typeface="黑体" pitchFamily="49" charset="-122"/>
              </a:rPr>
              <a:t>弹出图</a:t>
            </a:r>
            <a:r>
              <a:rPr lang="en-US" altLang="zh-CN" sz="2100" dirty="0" smtClean="0">
                <a:latin typeface="Arial" pitchFamily="34" charset="0"/>
                <a:ea typeface="黑体" pitchFamily="49" charset="-122"/>
              </a:rPr>
              <a:t>5-24</a:t>
            </a:r>
            <a:r>
              <a:rPr lang="zh-CN" altLang="en-US" sz="2100" dirty="0" smtClean="0">
                <a:latin typeface="Arial" pitchFamily="34" charset="0"/>
                <a:ea typeface="黑体" pitchFamily="49" charset="-122"/>
              </a:rPr>
              <a:t>所示的“设置单元格格式”对话框中的“边框”选项卡，用户可以很方便地进行单元格的边框设置。</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只设置单元格的边框，也可“边框”按钮右侧的“下拉列表”</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在弹出的命令列表框中选择一种边框。</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）另外</a:t>
            </a:r>
            <a:r>
              <a:rPr lang="zh-CN" altLang="en-US" sz="2100" dirty="0">
                <a:latin typeface="Arial" pitchFamily="34" charset="0"/>
                <a:ea typeface="黑体" pitchFamily="49" charset="-122"/>
              </a:rPr>
              <a:t>，使用“设置单元格格式”对话框中的“填充”选项卡，可以设置单元格的底纹与颜色。</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）除此之外</a:t>
            </a:r>
            <a:r>
              <a:rPr lang="zh-CN" altLang="en-US" sz="2100" dirty="0">
                <a:latin typeface="Arial" pitchFamily="34" charset="0"/>
                <a:ea typeface="黑体" pitchFamily="49" charset="-122"/>
              </a:rPr>
              <a:t>，系统还允许用户使用“样式”组中的“条件格式”</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“单元格样式”</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“套用表格样式”</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来为单元格设置格式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Text Box 4"/>
          <p:cNvSpPr txBox="1">
            <a:spLocks noChangeArrowheads="1"/>
          </p:cNvSpPr>
          <p:nvPr/>
        </p:nvSpPr>
        <p:spPr bwMode="auto">
          <a:xfrm>
            <a:off x="71121" y="116632"/>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5.5.5  </a:t>
            </a:r>
            <a:r>
              <a:rPr lang="zh-CN" altLang="en-US" sz="2200" dirty="0">
                <a:latin typeface="Arial" pitchFamily="34" charset="0"/>
                <a:ea typeface="黑体" pitchFamily="49" charset="-122"/>
              </a:rPr>
              <a:t>设置单元格的边框与底纹</a:t>
            </a:r>
          </a:p>
        </p:txBody>
      </p:sp>
      <p:sp>
        <p:nvSpPr>
          <p:cNvPr id="4" name="Text Box 3"/>
          <p:cNvSpPr txBox="1">
            <a:spLocks noChangeArrowheads="1"/>
          </p:cNvSpPr>
          <p:nvPr/>
        </p:nvSpPr>
        <p:spPr bwMode="auto">
          <a:xfrm>
            <a:off x="71121" y="4375324"/>
            <a:ext cx="8997950" cy="693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格式化单元格时，某些操作可能是重复的，这时可以使用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提供的复制格式功能实现快速格式化的设置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Text Box 4"/>
          <p:cNvSpPr txBox="1">
            <a:spLocks noChangeArrowheads="1"/>
          </p:cNvSpPr>
          <p:nvPr/>
        </p:nvSpPr>
        <p:spPr bwMode="auto">
          <a:xfrm>
            <a:off x="71121" y="3886916"/>
            <a:ext cx="5331321"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5.5.6  </a:t>
            </a:r>
            <a:r>
              <a:rPr lang="zh-CN" altLang="en-US" sz="2200" dirty="0">
                <a:latin typeface="Arial" pitchFamily="34" charset="0"/>
                <a:ea typeface="黑体" pitchFamily="49" charset="-122"/>
              </a:rPr>
              <a:t>格式设置的自动化</a:t>
            </a:r>
          </a:p>
        </p:txBody>
      </p:sp>
      <p:sp>
        <p:nvSpPr>
          <p:cNvPr id="6" name="Rectangle 8"/>
          <p:cNvSpPr>
            <a:spLocks noChangeArrowheads="1"/>
          </p:cNvSpPr>
          <p:nvPr/>
        </p:nvSpPr>
        <p:spPr bwMode="auto">
          <a:xfrm>
            <a:off x="71121" y="5099560"/>
            <a:ext cx="5220959"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．使用“格式刷”按钮格式化单元格</a:t>
            </a:r>
          </a:p>
        </p:txBody>
      </p:sp>
      <p:sp>
        <p:nvSpPr>
          <p:cNvPr id="7" name="Text Box 3"/>
          <p:cNvSpPr txBox="1">
            <a:spLocks noChangeArrowheads="1"/>
          </p:cNvSpPr>
          <p:nvPr/>
        </p:nvSpPr>
        <p:spPr bwMode="auto">
          <a:xfrm>
            <a:off x="71121" y="5554005"/>
            <a:ext cx="8997950" cy="1043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“格式刷”的使用与</a:t>
            </a:r>
            <a:r>
              <a:rPr lang="en-US" altLang="zh-CN" sz="2100" dirty="0" smtClean="0">
                <a:latin typeface="Arial" pitchFamily="34" charset="0"/>
                <a:ea typeface="黑体" pitchFamily="49" charset="-122"/>
              </a:rPr>
              <a:t>Word</a:t>
            </a:r>
            <a:r>
              <a:rPr lang="zh-CN" altLang="en-US" sz="2100" dirty="0" smtClean="0">
                <a:latin typeface="Arial" pitchFamily="34" charset="0"/>
                <a:ea typeface="黑体" pitchFamily="49" charset="-122"/>
              </a:rPr>
              <a:t>中的使用方法相同，使用时所</a:t>
            </a:r>
            <a:r>
              <a:rPr lang="zh-CN" altLang="en-US" sz="2100" dirty="0">
                <a:latin typeface="Arial" pitchFamily="34" charset="0"/>
                <a:ea typeface="黑体" pitchFamily="49" charset="-122"/>
              </a:rPr>
              <a:t>选择单元格出现跑动的虚线框</a:t>
            </a:r>
            <a:r>
              <a:rPr lang="zh-CN" altLang="en-US" sz="2100" dirty="0" smtClean="0">
                <a:latin typeface="Arial" pitchFamily="34" charset="0"/>
                <a:ea typeface="黑体" pitchFamily="49" charset="-122"/>
              </a:rPr>
              <a:t>。直接</a:t>
            </a:r>
            <a:r>
              <a:rPr lang="zh-CN" altLang="en-US" sz="2100" dirty="0">
                <a:latin typeface="Arial" pitchFamily="34" charset="0"/>
                <a:ea typeface="黑体" pitchFamily="49" charset="-122"/>
              </a:rPr>
              <a:t>按下</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键，或再单击一次“格式刷”</a:t>
            </a:r>
            <a:r>
              <a:rPr lang="zh-CN" altLang="en-US" sz="2100" dirty="0" smtClean="0">
                <a:latin typeface="Arial" pitchFamily="34" charset="0"/>
                <a:ea typeface="黑体" pitchFamily="49" charset="-122"/>
              </a:rPr>
              <a:t>按钮，可取消使用。</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849645537"/>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879" y="577917"/>
            <a:ext cx="8997950" cy="1049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“剪贴板”组中</a:t>
            </a:r>
            <a:r>
              <a:rPr lang="zh-CN" altLang="en-US" sz="2100" dirty="0" smtClean="0">
                <a:latin typeface="Arial" pitchFamily="34" charset="0"/>
                <a:ea typeface="黑体" pitchFamily="49" charset="-122"/>
              </a:rPr>
              <a:t>的“粘贴”</a:t>
            </a:r>
            <a:r>
              <a:rPr lang="zh-CN" altLang="en-US" sz="2100" dirty="0">
                <a:latin typeface="Arial" pitchFamily="34" charset="0"/>
                <a:ea typeface="黑体" pitchFamily="49" charset="-122"/>
              </a:rPr>
              <a:t>图标下方的“下拉列表”按钮，执行列表框中的“选择性粘贴”命令，选择“格式”</a:t>
            </a:r>
            <a:r>
              <a:rPr lang="zh-CN" altLang="en-US" sz="2100" dirty="0" smtClean="0">
                <a:latin typeface="Arial" pitchFamily="34" charset="0"/>
                <a:ea typeface="黑体" pitchFamily="49" charset="-122"/>
              </a:rPr>
              <a:t>项，</a:t>
            </a:r>
            <a:r>
              <a:rPr lang="zh-CN" altLang="en-US" sz="2100" dirty="0">
                <a:latin typeface="Arial" pitchFamily="34" charset="0"/>
                <a:ea typeface="黑体" pitchFamily="49" charset="-122"/>
              </a:rPr>
              <a:t>完成对单元格的格式化</a:t>
            </a:r>
            <a:r>
              <a:rPr lang="zh-CN" altLang="en-US" sz="2100" dirty="0" smtClean="0">
                <a:latin typeface="Arial" pitchFamily="34" charset="0"/>
                <a:ea typeface="黑体" pitchFamily="49" charset="-122"/>
              </a:rPr>
              <a:t>操作。</a:t>
            </a:r>
            <a:endParaRPr lang="zh-CN" altLang="en-US" sz="2100" dirty="0">
              <a:latin typeface="Arial" pitchFamily="34" charset="0"/>
              <a:ea typeface="黑体" pitchFamily="49" charset="-122"/>
            </a:endParaRPr>
          </a:p>
        </p:txBody>
      </p:sp>
      <p:sp>
        <p:nvSpPr>
          <p:cNvPr id="4" name="Rectangle 8"/>
          <p:cNvSpPr>
            <a:spLocks noChangeArrowheads="1"/>
          </p:cNvSpPr>
          <p:nvPr/>
        </p:nvSpPr>
        <p:spPr bwMode="auto">
          <a:xfrm>
            <a:off x="71879" y="116632"/>
            <a:ext cx="6084297"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．使用“复制”与“粘贴”命令格式化单元格</a:t>
            </a:r>
          </a:p>
        </p:txBody>
      </p:sp>
      <p:sp>
        <p:nvSpPr>
          <p:cNvPr id="5" name="Text Box 3"/>
          <p:cNvSpPr txBox="1">
            <a:spLocks noChangeArrowheads="1"/>
          </p:cNvSpPr>
          <p:nvPr/>
        </p:nvSpPr>
        <p:spPr bwMode="auto">
          <a:xfrm>
            <a:off x="3995936" y="2088204"/>
            <a:ext cx="5073893" cy="357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“套用格式”按钮格式化单元格的步骤如下：</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选择</a:t>
            </a:r>
            <a:r>
              <a:rPr lang="zh-CN" altLang="en-US" sz="2100" dirty="0">
                <a:latin typeface="Arial" pitchFamily="34" charset="0"/>
                <a:ea typeface="黑体" pitchFamily="49" charset="-122"/>
              </a:rPr>
              <a:t>要格式化的单元格区域，单击“开始”选项卡上“样式”组中的“套用表格格式”按钮 ，出现各种表格样式列表，如图</a:t>
            </a:r>
            <a:r>
              <a:rPr lang="en-US" altLang="zh-CN" sz="2100" dirty="0">
                <a:latin typeface="Arial" pitchFamily="34" charset="0"/>
                <a:ea typeface="黑体" pitchFamily="49" charset="-122"/>
              </a:rPr>
              <a:t>5-26</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选择所需样式，弹出“套用表格式”对话框，如图</a:t>
            </a:r>
            <a:r>
              <a:rPr lang="en-US" altLang="zh-CN" sz="2100" dirty="0">
                <a:latin typeface="Arial" pitchFamily="34" charset="0"/>
                <a:ea typeface="黑体" pitchFamily="49" charset="-122"/>
              </a:rPr>
              <a:t>5-27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确定</a:t>
            </a:r>
            <a:r>
              <a:rPr lang="zh-CN" altLang="en-US" sz="2100" dirty="0">
                <a:latin typeface="Arial" pitchFamily="34" charset="0"/>
                <a:ea typeface="黑体" pitchFamily="49" charset="-122"/>
              </a:rPr>
              <a:t>表格数据范围是否正确，其中“表包含标题”是指表格的顶端是否为表头项目标题</a:t>
            </a:r>
            <a:r>
              <a:rPr lang="zh-CN" altLang="en-US" sz="2100" dirty="0" smtClean="0">
                <a:latin typeface="Arial" pitchFamily="34" charset="0"/>
                <a:ea typeface="黑体" pitchFamily="49" charset="-122"/>
              </a:rPr>
              <a:t>，默认</a:t>
            </a:r>
            <a:r>
              <a:rPr lang="zh-CN" altLang="en-US" sz="2100" dirty="0">
                <a:latin typeface="Arial" pitchFamily="34" charset="0"/>
                <a:ea typeface="黑体" pitchFamily="49" charset="-122"/>
              </a:rPr>
              <a:t>都会选中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8"/>
          <p:cNvSpPr>
            <a:spLocks noChangeArrowheads="1"/>
          </p:cNvSpPr>
          <p:nvPr/>
        </p:nvSpPr>
        <p:spPr bwMode="auto">
          <a:xfrm>
            <a:off x="3995936" y="1626918"/>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．使用“套用表格格式”格式化单元格</a:t>
            </a:r>
          </a:p>
        </p:txBody>
      </p:sp>
      <p:sp>
        <p:nvSpPr>
          <p:cNvPr id="7" name="矩形 6"/>
          <p:cNvSpPr/>
          <p:nvPr/>
        </p:nvSpPr>
        <p:spPr>
          <a:xfrm>
            <a:off x="323528" y="5014917"/>
            <a:ext cx="3346795" cy="646331"/>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5-26  “</a:t>
            </a:r>
            <a:r>
              <a:rPr lang="zh-CN" altLang="en-US" dirty="0">
                <a:solidFill>
                  <a:srgbClr val="FFFFFF"/>
                </a:solidFill>
                <a:latin typeface="Arial" pitchFamily="34" charset="0"/>
                <a:ea typeface="黑体" pitchFamily="49" charset="-122"/>
              </a:rPr>
              <a:t>套用表格格式”按钮及列表框 </a:t>
            </a:r>
            <a:endParaRPr lang="zh-CN" altLang="en-US" dirty="0"/>
          </a:p>
        </p:txBody>
      </p:sp>
      <p:sp>
        <p:nvSpPr>
          <p:cNvPr id="8" name="矩形 7"/>
          <p:cNvSpPr/>
          <p:nvPr/>
        </p:nvSpPr>
        <p:spPr>
          <a:xfrm>
            <a:off x="3995936" y="6200667"/>
            <a:ext cx="340774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5-27  “</a:t>
            </a:r>
            <a:r>
              <a:rPr lang="zh-CN" altLang="en-US" dirty="0">
                <a:solidFill>
                  <a:srgbClr val="FFFFFF"/>
                </a:solidFill>
                <a:latin typeface="Arial" pitchFamily="34" charset="0"/>
                <a:ea typeface="黑体" pitchFamily="49" charset="-122"/>
              </a:rPr>
              <a:t>套用表格式”对话框</a:t>
            </a:r>
          </a:p>
        </p:txBody>
      </p:sp>
      <p:pic>
        <p:nvPicPr>
          <p:cNvPr id="9" name="图片 8"/>
          <p:cNvPicPr/>
          <p:nvPr/>
        </p:nvPicPr>
        <p:blipFill>
          <a:blip r:embed="rId2"/>
          <a:stretch>
            <a:fillRect/>
          </a:stretch>
        </p:blipFill>
        <p:spPr>
          <a:xfrm>
            <a:off x="179293" y="1772816"/>
            <a:ext cx="3672627" cy="3242101"/>
          </a:xfrm>
          <a:prstGeom prst="rect">
            <a:avLst/>
          </a:prstGeom>
        </p:spPr>
      </p:pic>
      <p:pic>
        <p:nvPicPr>
          <p:cNvPr id="10" name="图片 9"/>
          <p:cNvPicPr/>
          <p:nvPr/>
        </p:nvPicPr>
        <p:blipFill>
          <a:blip r:embed="rId3"/>
          <a:stretch>
            <a:fillRect/>
          </a:stretch>
        </p:blipFill>
        <p:spPr>
          <a:xfrm>
            <a:off x="1601908" y="5365355"/>
            <a:ext cx="2250012" cy="1376013"/>
          </a:xfrm>
          <a:prstGeom prst="rect">
            <a:avLst/>
          </a:prstGeom>
        </p:spPr>
      </p:pic>
    </p:spTree>
    <p:extLst>
      <p:ext uri="{BB962C8B-B14F-4D97-AF65-F5344CB8AC3E}">
        <p14:creationId xmlns:p14="http://schemas.microsoft.com/office/powerpoint/2010/main" val="2212899536"/>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121" y="116633"/>
            <a:ext cx="899795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5-4】  </a:t>
            </a:r>
            <a:r>
              <a:rPr lang="zh-CN" altLang="en-US" sz="2100" dirty="0">
                <a:latin typeface="Arial" pitchFamily="34" charset="0"/>
                <a:ea typeface="黑体" pitchFamily="49" charset="-122"/>
              </a:rPr>
              <a:t>打开例</a:t>
            </a:r>
            <a:r>
              <a:rPr lang="en-US" altLang="zh-CN" sz="2100" dirty="0">
                <a:latin typeface="Arial" pitchFamily="34" charset="0"/>
                <a:ea typeface="黑体" pitchFamily="49" charset="-122"/>
              </a:rPr>
              <a:t>5-3</a:t>
            </a:r>
            <a:r>
              <a:rPr lang="zh-CN" altLang="en-US" sz="2100" dirty="0">
                <a:latin typeface="Arial" pitchFamily="34" charset="0"/>
                <a:ea typeface="黑体" pitchFamily="49" charset="-122"/>
              </a:rPr>
              <a:t>所保存的工作簿“工资管理</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，为“工资”工作表进行表格修饰，如图</a:t>
            </a:r>
            <a:r>
              <a:rPr lang="en-US" altLang="zh-CN" sz="2100" dirty="0">
                <a:latin typeface="Arial" pitchFamily="34" charset="0"/>
                <a:ea typeface="黑体" pitchFamily="49" charset="-122"/>
              </a:rPr>
              <a:t>5-28</a:t>
            </a:r>
            <a:r>
              <a:rPr lang="zh-CN" altLang="en-US" sz="2100" dirty="0">
                <a:latin typeface="Arial" pitchFamily="34" charset="0"/>
                <a:ea typeface="黑体" pitchFamily="49" charset="-122"/>
              </a:rPr>
              <a:t>所示，具体要求如下</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利用</a:t>
            </a:r>
            <a:r>
              <a:rPr lang="zh-CN" altLang="en-US" sz="2100" dirty="0">
                <a:latin typeface="Arial" pitchFamily="34" charset="0"/>
                <a:ea typeface="黑体" pitchFamily="49" charset="-122"/>
              </a:rPr>
              <a:t>“套用表格格式”中的“表样式中等深浅 </a:t>
            </a:r>
            <a:r>
              <a:rPr lang="en-US" altLang="zh-CN" sz="2100" dirty="0">
                <a:latin typeface="Arial" pitchFamily="34" charset="0"/>
                <a:ea typeface="黑体" pitchFamily="49" charset="-122"/>
              </a:rPr>
              <a:t>19”</a:t>
            </a:r>
            <a:r>
              <a:rPr lang="zh-CN" altLang="en-US" sz="2100" dirty="0">
                <a:latin typeface="Arial" pitchFamily="34" charset="0"/>
                <a:ea typeface="黑体" pitchFamily="49" charset="-122"/>
              </a:rPr>
              <a:t>样式修改工作表。</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修饰后的表格下方添加一个汇总行，并在工资和津贴栏中添写最大值。</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利用</a:t>
            </a:r>
            <a:r>
              <a:rPr lang="zh-CN" altLang="en-US" sz="2100" dirty="0">
                <a:latin typeface="Arial" pitchFamily="34" charset="0"/>
                <a:ea typeface="黑体" pitchFamily="49" charset="-122"/>
              </a:rPr>
              <a:t>“条件格式”为基本工资添加一个“红－黄－绿”色阶；为扣款添加一个“绿色数据条”。</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④</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“职称”列中的代码“</a:t>
            </a:r>
            <a:r>
              <a:rPr lang="en-US" altLang="zh-CN" sz="2100" dirty="0">
                <a:latin typeface="Arial" pitchFamily="34" charset="0"/>
                <a:ea typeface="黑体" pitchFamily="49" charset="-122"/>
              </a:rPr>
              <a:t>16”</a:t>
            </a:r>
            <a:r>
              <a:rPr lang="zh-CN" altLang="en-US" sz="2100" dirty="0">
                <a:latin typeface="Arial" pitchFamily="34" charset="0"/>
                <a:ea typeface="黑体" pitchFamily="49" charset="-122"/>
              </a:rPr>
              <a:t>添加一个条件格式，设置蓝底白字。</a:t>
            </a: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pic>
        <p:nvPicPr>
          <p:cNvPr id="4" name="图片 3"/>
          <p:cNvPicPr/>
          <p:nvPr/>
        </p:nvPicPr>
        <p:blipFill>
          <a:blip r:embed="rId2"/>
          <a:stretch>
            <a:fillRect/>
          </a:stretch>
        </p:blipFill>
        <p:spPr>
          <a:xfrm>
            <a:off x="3707904" y="2924944"/>
            <a:ext cx="5112568" cy="3066268"/>
          </a:xfrm>
          <a:prstGeom prst="rect">
            <a:avLst/>
          </a:prstGeom>
        </p:spPr>
      </p:pic>
      <p:sp>
        <p:nvSpPr>
          <p:cNvPr id="5" name="矩形 4"/>
          <p:cNvSpPr/>
          <p:nvPr/>
        </p:nvSpPr>
        <p:spPr>
          <a:xfrm>
            <a:off x="4570096" y="6131753"/>
            <a:ext cx="309634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5-28  </a:t>
            </a:r>
            <a:r>
              <a:rPr lang="zh-CN" altLang="en-US" dirty="0">
                <a:solidFill>
                  <a:srgbClr val="FFFFFF"/>
                </a:solidFill>
                <a:latin typeface="Arial" pitchFamily="34" charset="0"/>
                <a:ea typeface="黑体" pitchFamily="49" charset="-122"/>
              </a:rPr>
              <a:t>格式化后的工作表</a:t>
            </a:r>
          </a:p>
        </p:txBody>
      </p:sp>
      <p:sp>
        <p:nvSpPr>
          <p:cNvPr id="6" name="Text Box 3"/>
          <p:cNvSpPr txBox="1">
            <a:spLocks noChangeArrowheads="1"/>
          </p:cNvSpPr>
          <p:nvPr/>
        </p:nvSpPr>
        <p:spPr bwMode="auto">
          <a:xfrm>
            <a:off x="71121" y="3458597"/>
            <a:ext cx="3564775"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solidFill>
                  <a:srgbClr val="FFC000"/>
                </a:solidFill>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注</a:t>
            </a:r>
            <a:r>
              <a:rPr lang="zh-CN" altLang="en-US" sz="2000" dirty="0">
                <a:solidFill>
                  <a:srgbClr val="FFC000"/>
                </a:solidFill>
                <a:latin typeface="Arial" pitchFamily="34" charset="0"/>
                <a:ea typeface="黑体" pitchFamily="49" charset="-122"/>
              </a:rPr>
              <a:t>：工作表应用“样式”后，工作表转化为“数据库”表。为后面的例题使用方便，建议读者在做完本例题后，单击表格工具“设计”选项卡上“工具”组中的“转换为区域”按钮 ，将表转换为普通的单元格区域。</a:t>
            </a:r>
          </a:p>
        </p:txBody>
      </p:sp>
    </p:spTree>
    <p:extLst>
      <p:ext uri="{BB962C8B-B14F-4D97-AF65-F5344CB8AC3E}">
        <p14:creationId xmlns:p14="http://schemas.microsoft.com/office/powerpoint/2010/main" val="4071003619"/>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104775" y="163513"/>
            <a:ext cx="4395217"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5.6  </a:t>
            </a:r>
            <a:r>
              <a:rPr lang="zh-CN" altLang="en-US" sz="2400" dirty="0">
                <a:latin typeface="Arial" pitchFamily="34" charset="0"/>
                <a:ea typeface="黑体" pitchFamily="49" charset="-122"/>
              </a:rPr>
              <a:t>公式和函数的使用</a:t>
            </a:r>
          </a:p>
        </p:txBody>
      </p:sp>
      <p:sp>
        <p:nvSpPr>
          <p:cNvPr id="183299" name="Text Box 3"/>
          <p:cNvSpPr txBox="1">
            <a:spLocks noChangeArrowheads="1"/>
          </p:cNvSpPr>
          <p:nvPr/>
        </p:nvSpPr>
        <p:spPr bwMode="auto">
          <a:xfrm>
            <a:off x="104775" y="699771"/>
            <a:ext cx="8997950" cy="710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中，公式与函数是其重要的组成部分，它提供了强大的计算能力，为分析和处理工作表中的数据提供了极大的便利</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83300" name="Text Box 4"/>
          <p:cNvSpPr txBox="1">
            <a:spLocks noChangeArrowheads="1"/>
          </p:cNvSpPr>
          <p:nvPr/>
        </p:nvSpPr>
        <p:spPr bwMode="auto">
          <a:xfrm>
            <a:off x="104775" y="1456135"/>
            <a:ext cx="439521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5.6.1  </a:t>
            </a:r>
            <a:r>
              <a:rPr lang="zh-CN" altLang="en-US" sz="2200" dirty="0">
                <a:latin typeface="Arial" pitchFamily="34" charset="0"/>
                <a:ea typeface="黑体" pitchFamily="49" charset="-122"/>
              </a:rPr>
              <a:t>公式</a:t>
            </a:r>
          </a:p>
        </p:txBody>
      </p:sp>
      <p:sp>
        <p:nvSpPr>
          <p:cNvPr id="5" name="Rectangle 8"/>
          <p:cNvSpPr>
            <a:spLocks noChangeArrowheads="1"/>
          </p:cNvSpPr>
          <p:nvPr/>
        </p:nvSpPr>
        <p:spPr bwMode="auto">
          <a:xfrm>
            <a:off x="104775" y="2364817"/>
            <a:ext cx="5042852" cy="432048"/>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．运算符</a:t>
            </a:r>
            <a:endParaRPr lang="zh-CN" altLang="en-US" sz="2200" dirty="0">
              <a:latin typeface="Arial" pitchFamily="34" charset="0"/>
              <a:ea typeface="黑体" pitchFamily="49" charset="-122"/>
            </a:endParaRPr>
          </a:p>
        </p:txBody>
      </p:sp>
      <p:sp>
        <p:nvSpPr>
          <p:cNvPr id="6" name="Text Box 3"/>
          <p:cNvSpPr txBox="1">
            <a:spLocks noChangeArrowheads="1"/>
          </p:cNvSpPr>
          <p:nvPr/>
        </p:nvSpPr>
        <p:spPr bwMode="auto">
          <a:xfrm>
            <a:off x="104775" y="1959056"/>
            <a:ext cx="89979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公式</a:t>
            </a:r>
            <a:r>
              <a:rPr lang="zh-CN" altLang="en-US" sz="2100" dirty="0">
                <a:latin typeface="Arial" pitchFamily="34" charset="0"/>
                <a:ea typeface="黑体" pitchFamily="49" charset="-122"/>
              </a:rPr>
              <a:t>由运算符、常量、单元格引用值、名称和工作表函数等元素</a:t>
            </a:r>
            <a:r>
              <a:rPr lang="zh-CN" altLang="en-US" sz="2100" dirty="0" smtClean="0">
                <a:latin typeface="Arial" pitchFamily="34" charset="0"/>
                <a:ea typeface="黑体" pitchFamily="49" charset="-122"/>
              </a:rPr>
              <a:t>构成。</a:t>
            </a:r>
            <a:endParaRPr lang="zh-CN" altLang="en-US" sz="2100" dirty="0">
              <a:latin typeface="Arial" pitchFamily="34" charset="0"/>
              <a:ea typeface="黑体" pitchFamily="49" charset="-122"/>
            </a:endParaRPr>
          </a:p>
        </p:txBody>
      </p:sp>
      <p:sp>
        <p:nvSpPr>
          <p:cNvPr id="7" name="Text Box 3"/>
          <p:cNvSpPr txBox="1">
            <a:spLocks noChangeArrowheads="1"/>
          </p:cNvSpPr>
          <p:nvPr/>
        </p:nvSpPr>
        <p:spPr bwMode="auto">
          <a:xfrm>
            <a:off x="104775" y="2842589"/>
            <a:ext cx="8997950" cy="353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为数据加工提供了一组运算指令</a:t>
            </a:r>
            <a:r>
              <a:rPr lang="zh-CN" altLang="en-US" sz="2100" dirty="0" smtClean="0">
                <a:latin typeface="Arial" pitchFamily="34" charset="0"/>
                <a:ea typeface="黑体" pitchFamily="49" charset="-122"/>
              </a:rPr>
              <a:t>，以</a:t>
            </a:r>
            <a:r>
              <a:rPr lang="zh-CN" altLang="en-US" sz="2100" dirty="0">
                <a:latin typeface="Arial" pitchFamily="34" charset="0"/>
                <a:ea typeface="黑体" pitchFamily="49" charset="-122"/>
              </a:rPr>
              <a:t>某些特殊符号表示，称为运算符，简称算符。用运算符按一定的规则连接常量、变量和函数所组成的式子称为表达式。运算符可分为数值、文本、比较和引用等四类运算符。</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）数值运算符</a:t>
            </a:r>
            <a:r>
              <a:rPr lang="zh-CN" altLang="en-US" sz="2100" dirty="0" smtClean="0">
                <a:latin typeface="Arial" pitchFamily="34" charset="0"/>
                <a:ea typeface="黑体" pitchFamily="49" charset="-122"/>
              </a:rPr>
              <a:t>。有</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（乘方）、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（取正负）、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（百分比）、*（乘）、</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（除）、</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（加）、</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（减），其运算结果为数值型。</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）文本运算符</a:t>
            </a:r>
            <a:r>
              <a:rPr lang="zh-CN" altLang="en-US" sz="2100" dirty="0" smtClean="0">
                <a:latin typeface="Arial" pitchFamily="34" charset="0"/>
                <a:ea typeface="黑体" pitchFamily="49" charset="-122"/>
              </a:rPr>
              <a:t>。只有</a:t>
            </a:r>
            <a:r>
              <a:rPr lang="zh-CN" altLang="en-US" sz="2100" dirty="0">
                <a:latin typeface="Arial" pitchFamily="34" charset="0"/>
                <a:ea typeface="黑体" pitchFamily="49" charset="-122"/>
              </a:rPr>
              <a:t>一个</a:t>
            </a:r>
            <a:r>
              <a:rPr lang="en-US" altLang="zh-CN" sz="2100" dirty="0">
                <a:latin typeface="Arial" pitchFamily="34" charset="0"/>
                <a:ea typeface="黑体" pitchFamily="49" charset="-122"/>
              </a:rPr>
              <a:t>&amp;</a:t>
            </a:r>
            <a:r>
              <a:rPr lang="zh-CN" altLang="en-US" sz="2100" dirty="0" smtClean="0">
                <a:latin typeface="Arial" pitchFamily="34" charset="0"/>
                <a:ea typeface="黑体" pitchFamily="49" charset="-122"/>
              </a:rPr>
              <a:t>，作用</a:t>
            </a:r>
            <a:r>
              <a:rPr lang="zh-CN" altLang="en-US" sz="2100" dirty="0">
                <a:latin typeface="Arial" pitchFamily="34" charset="0"/>
                <a:ea typeface="黑体" pitchFamily="49" charset="-122"/>
              </a:rPr>
              <a:t>是将一个或多个文本连接成为一个文本串。如果连接的操作对象是文本常量，则该文本串需用一对“”括起来，例如：“</a:t>
            </a:r>
            <a:r>
              <a:rPr lang="en-US" altLang="zh-CN" sz="2100" dirty="0">
                <a:latin typeface="Arial" pitchFamily="34" charset="0"/>
                <a:ea typeface="黑体" pitchFamily="49" charset="-122"/>
              </a:rPr>
              <a:t>Excel”&amp;“2003</a:t>
            </a:r>
            <a:r>
              <a:rPr lang="zh-CN" altLang="en-US" sz="2100" dirty="0">
                <a:latin typeface="Arial" pitchFamily="34" charset="0"/>
                <a:ea typeface="黑体" pitchFamily="49" charset="-122"/>
              </a:rPr>
              <a:t>中文版”，其结果为：“</a:t>
            </a:r>
            <a:r>
              <a:rPr lang="en-US" altLang="zh-CN" sz="2100" dirty="0">
                <a:latin typeface="Arial" pitchFamily="34" charset="0"/>
                <a:ea typeface="黑体" pitchFamily="49" charset="-122"/>
              </a:rPr>
              <a:t>Excel 2010</a:t>
            </a:r>
            <a:r>
              <a:rPr lang="zh-CN" altLang="en-US" sz="2100" dirty="0">
                <a:latin typeface="Arial" pitchFamily="34" charset="0"/>
                <a:ea typeface="黑体" pitchFamily="49" charset="-122"/>
              </a:rPr>
              <a:t>中文版”</a:t>
            </a:r>
            <a:r>
              <a:rPr lang="zh-CN" altLang="en-US"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）比较运算符。用来对两个数值进行比较，产生的结果为逻辑值</a:t>
            </a:r>
            <a:r>
              <a:rPr lang="en-US" altLang="zh-CN" sz="2100" dirty="0" smtClean="0">
                <a:latin typeface="Arial" pitchFamily="34" charset="0"/>
                <a:ea typeface="黑体" pitchFamily="49" charset="-122"/>
              </a:rPr>
              <a:t>True</a:t>
            </a:r>
            <a:r>
              <a:rPr lang="zh-CN" altLang="en-US" sz="2100" dirty="0" smtClean="0">
                <a:latin typeface="Arial" pitchFamily="34" charset="0"/>
                <a:ea typeface="黑体" pitchFamily="49" charset="-122"/>
              </a:rPr>
              <a:t>（真）或逻辑</a:t>
            </a:r>
            <a:r>
              <a:rPr lang="en-US" altLang="zh-CN" sz="2100" dirty="0" smtClean="0">
                <a:latin typeface="Arial" pitchFamily="34" charset="0"/>
                <a:ea typeface="黑体" pitchFamily="49" charset="-122"/>
              </a:rPr>
              <a:t>False</a:t>
            </a:r>
            <a:r>
              <a:rPr lang="zh-CN" altLang="en-US" sz="2100" dirty="0" smtClean="0">
                <a:latin typeface="Arial" pitchFamily="34" charset="0"/>
                <a:ea typeface="黑体" pitchFamily="49" charset="-122"/>
              </a:rPr>
              <a:t>（假）。有：</a:t>
            </a:r>
            <a:r>
              <a:rPr lang="en-US" altLang="zh-CN" sz="2100" dirty="0" smtClean="0">
                <a:latin typeface="Arial" pitchFamily="34" charset="0"/>
                <a:ea typeface="黑体" pitchFamily="49" charset="-122"/>
              </a:rPr>
              <a:t>&lt;</a:t>
            </a:r>
            <a:r>
              <a:rPr lang="zh-CN" altLang="en-US" sz="2100" dirty="0" smtClean="0">
                <a:latin typeface="Arial" pitchFamily="34" charset="0"/>
                <a:ea typeface="黑体" pitchFamily="49" charset="-122"/>
              </a:rPr>
              <a:t>（小于）、</a:t>
            </a:r>
            <a:r>
              <a:rPr lang="en-US" altLang="zh-CN" sz="2100" dirty="0" smtClean="0">
                <a:latin typeface="Arial" pitchFamily="34" charset="0"/>
                <a:ea typeface="黑体" pitchFamily="49" charset="-122"/>
              </a:rPr>
              <a:t>&lt;=</a:t>
            </a:r>
            <a:r>
              <a:rPr lang="zh-CN" altLang="en-US" sz="2100" dirty="0" smtClean="0">
                <a:latin typeface="Arial" pitchFamily="34" charset="0"/>
                <a:ea typeface="黑体" pitchFamily="49" charset="-122"/>
              </a:rPr>
              <a:t>（小于等于）、</a:t>
            </a:r>
            <a:r>
              <a:rPr lang="en-US" altLang="zh-CN" sz="2100" dirty="0" smtClean="0">
                <a:latin typeface="Arial" pitchFamily="34" charset="0"/>
                <a:ea typeface="黑体" pitchFamily="49" charset="-122"/>
              </a:rPr>
              <a:t>&gt;</a:t>
            </a:r>
            <a:r>
              <a:rPr lang="zh-CN" altLang="en-US" sz="2100" dirty="0" smtClean="0">
                <a:latin typeface="Arial" pitchFamily="34" charset="0"/>
                <a:ea typeface="黑体" pitchFamily="49" charset="-122"/>
              </a:rPr>
              <a:t>（大于）、</a:t>
            </a:r>
            <a:r>
              <a:rPr lang="en-US" altLang="zh-CN" sz="2100" dirty="0" smtClean="0">
                <a:latin typeface="Arial" pitchFamily="34" charset="0"/>
                <a:ea typeface="黑体" pitchFamily="49" charset="-122"/>
              </a:rPr>
              <a:t>&gt;=</a:t>
            </a:r>
            <a:r>
              <a:rPr lang="zh-CN" altLang="en-US" sz="2100" dirty="0" smtClean="0">
                <a:latin typeface="Arial" pitchFamily="34" charset="0"/>
                <a:ea typeface="黑体" pitchFamily="49" charset="-122"/>
              </a:rPr>
              <a:t>（大于等于）、</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（等于）、</a:t>
            </a:r>
            <a:r>
              <a:rPr lang="en-US" altLang="zh-CN" sz="2100" dirty="0" smtClean="0">
                <a:latin typeface="Arial" pitchFamily="34" charset="0"/>
                <a:ea typeface="黑体" pitchFamily="49" charset="-122"/>
              </a:rPr>
              <a:t>&lt;&gt;</a:t>
            </a:r>
            <a:r>
              <a:rPr lang="zh-CN" altLang="en-US" sz="2100" dirty="0" smtClean="0">
                <a:latin typeface="Arial" pitchFamily="34" charset="0"/>
                <a:ea typeface="黑体" pitchFamily="49" charset="-122"/>
              </a:rPr>
              <a:t>（不等于）。</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001678305"/>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16632"/>
            <a:ext cx="899795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4</a:t>
            </a:r>
            <a:r>
              <a:rPr lang="zh-CN" altLang="en-US" sz="2100" dirty="0">
                <a:latin typeface="Arial" pitchFamily="34" charset="0"/>
                <a:ea typeface="黑体" pitchFamily="49" charset="-122"/>
              </a:rPr>
              <a:t>）引用运算符。引用运算符用来将单元格区域进行合并运算，引用运算符有三个，它们分别为：“：”、“，”和“空格”。</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：表示对两个在区域内的所有单元格进行引用，例如</a:t>
            </a:r>
            <a:r>
              <a:rPr lang="en-US" altLang="zh-CN" sz="2100" dirty="0">
                <a:latin typeface="Arial" pitchFamily="34" charset="0"/>
                <a:ea typeface="黑体" pitchFamily="49" charset="-122"/>
              </a:rPr>
              <a:t>AVERAGE(A1:D8)</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：表示将多个引用合并为一个引用，例如</a:t>
            </a:r>
            <a:r>
              <a:rPr lang="en-US" altLang="zh-CN" sz="2100" dirty="0">
                <a:latin typeface="Arial" pitchFamily="34" charset="0"/>
                <a:ea typeface="黑体" pitchFamily="49" charset="-122"/>
              </a:rPr>
              <a:t>SUM(A1,B2,C3,D4,E5)</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“空格”</a:t>
            </a:r>
            <a:r>
              <a:rPr lang="zh-CN" altLang="en-US" sz="2100" dirty="0">
                <a:latin typeface="Arial" pitchFamily="34" charset="0"/>
                <a:ea typeface="黑体" pitchFamily="49" charset="-122"/>
              </a:rPr>
              <a:t>：表示只处理各引用区域间相重叠的部分单元格。例如输入公式</a:t>
            </a:r>
            <a:r>
              <a:rPr lang="en-US" altLang="zh-CN" sz="2100" dirty="0">
                <a:latin typeface="Arial" pitchFamily="34" charset="0"/>
                <a:ea typeface="黑体" pitchFamily="49" charset="-122"/>
              </a:rPr>
              <a:t>=SUM(A1:C3 B2:D4)</a:t>
            </a:r>
            <a:r>
              <a:rPr lang="zh-CN" altLang="en-US" sz="2100" dirty="0">
                <a:latin typeface="Arial" pitchFamily="34" charset="0"/>
                <a:ea typeface="黑体" pitchFamily="49" charset="-122"/>
              </a:rPr>
              <a:t>，即求出这两个区域中重叠的单元格</a:t>
            </a:r>
            <a:r>
              <a:rPr lang="en-US" altLang="zh-CN" sz="2100" dirty="0">
                <a:latin typeface="Arial" pitchFamily="34" charset="0"/>
                <a:ea typeface="黑体" pitchFamily="49" charset="-122"/>
              </a:rPr>
              <a:t>B2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C3</a:t>
            </a:r>
            <a:r>
              <a:rPr lang="zh-CN" altLang="en-US" sz="2100" dirty="0">
                <a:latin typeface="Arial" pitchFamily="34" charset="0"/>
                <a:ea typeface="黑体" pitchFamily="49" charset="-122"/>
              </a:rPr>
              <a:t>的和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3131681"/>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．运算符的优先级</a:t>
            </a:r>
          </a:p>
        </p:txBody>
      </p:sp>
      <p:sp>
        <p:nvSpPr>
          <p:cNvPr id="4" name="Text Box 3"/>
          <p:cNvSpPr txBox="1">
            <a:spLocks noChangeArrowheads="1"/>
          </p:cNvSpPr>
          <p:nvPr/>
        </p:nvSpPr>
        <p:spPr bwMode="auto">
          <a:xfrm>
            <a:off x="104775" y="3617640"/>
            <a:ext cx="8997950" cy="387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各种</a:t>
            </a:r>
            <a:r>
              <a:rPr lang="zh-CN" altLang="en-US" sz="2100" dirty="0">
                <a:latin typeface="Arial" pitchFamily="34" charset="0"/>
                <a:ea typeface="黑体" pitchFamily="49" charset="-122"/>
              </a:rPr>
              <a:t>运算符及优先级如表</a:t>
            </a:r>
            <a:r>
              <a:rPr lang="en-US" altLang="zh-CN" sz="2100" dirty="0">
                <a:latin typeface="Arial" pitchFamily="34" charset="0"/>
                <a:ea typeface="黑体" pitchFamily="49" charset="-122"/>
              </a:rPr>
              <a:t>5-4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48586278"/>
              </p:ext>
            </p:extLst>
          </p:nvPr>
        </p:nvGraphicFramePr>
        <p:xfrm>
          <a:off x="899592" y="4049102"/>
          <a:ext cx="7416824" cy="2548251"/>
        </p:xfrm>
        <a:graphic>
          <a:graphicData uri="http://schemas.openxmlformats.org/drawingml/2006/table">
            <a:tbl>
              <a:tblPr firstRow="1" firstCol="1" lastRow="1" lastCol="1" bandRow="1" bandCol="1"/>
              <a:tblGrid>
                <a:gridCol w="2980388"/>
                <a:gridCol w="2206398"/>
                <a:gridCol w="2230038"/>
              </a:tblGrid>
              <a:tr h="283139">
                <a:tc>
                  <a:txBody>
                    <a:bodyPr/>
                    <a:lstStyle/>
                    <a:p>
                      <a:pPr algn="l" fontAlgn="ctr">
                        <a:lnSpc>
                          <a:spcPct val="100000"/>
                        </a:lnSpc>
                        <a:spcBef>
                          <a:spcPts val="100"/>
                        </a:spcBef>
                        <a:spcAft>
                          <a:spcPts val="100"/>
                        </a:spcAft>
                      </a:pPr>
                      <a:r>
                        <a:rPr lang="zh-CN" sz="1800" kern="100" dirty="0">
                          <a:effectLst/>
                          <a:latin typeface="Times New Roman"/>
                          <a:ea typeface="黑体"/>
                          <a:cs typeface="Times New Roman"/>
                        </a:rPr>
                        <a:t>运算符</a:t>
                      </a:r>
                      <a:endParaRPr lang="zh-CN" sz="1800" kern="100" dirty="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100"/>
                        </a:spcBef>
                        <a:spcAft>
                          <a:spcPts val="100"/>
                        </a:spcAft>
                      </a:pPr>
                      <a:r>
                        <a:rPr lang="zh-CN" sz="1800" kern="100" dirty="0">
                          <a:effectLst/>
                          <a:latin typeface="Times New Roman"/>
                          <a:ea typeface="黑体"/>
                          <a:cs typeface="Times New Roman"/>
                        </a:rPr>
                        <a:t>优先级</a:t>
                      </a:r>
                      <a:endParaRPr lang="zh-CN" sz="1800" kern="100" dirty="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100000"/>
                        </a:lnSpc>
                        <a:spcBef>
                          <a:spcPts val="100"/>
                        </a:spcBef>
                        <a:spcAft>
                          <a:spcPts val="100"/>
                        </a:spcAft>
                      </a:pPr>
                      <a:r>
                        <a:rPr lang="zh-CN" sz="1800" kern="100" dirty="0">
                          <a:effectLst/>
                          <a:latin typeface="Times New Roman"/>
                          <a:ea typeface="黑体"/>
                          <a:cs typeface="Times New Roman"/>
                        </a:rPr>
                        <a:t>说明</a:t>
                      </a:r>
                      <a:endParaRPr lang="zh-CN" sz="1800" kern="100" dirty="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zh-CN" sz="1800" kern="900">
                          <a:effectLst/>
                          <a:latin typeface="Times New Roman"/>
                          <a:ea typeface="宋体"/>
                        </a:rPr>
                        <a:t>：</a:t>
                      </a:r>
                      <a:r>
                        <a:rPr lang="en-US" sz="1800" kern="900">
                          <a:effectLst/>
                          <a:latin typeface="Times New Roman"/>
                          <a:ea typeface="宋体"/>
                        </a:rPr>
                        <a:t> , </a:t>
                      </a:r>
                      <a:r>
                        <a:rPr lang="zh-CN" sz="1800" kern="900">
                          <a:effectLst/>
                          <a:latin typeface="Times New Roman"/>
                          <a:ea typeface="宋体"/>
                        </a:rPr>
                        <a:t>空格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cs typeface="宋体"/>
                        </a:rPr>
                        <a:t>①</a:t>
                      </a:r>
                      <a:endParaRPr lang="zh-CN" sz="1800" kern="9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引用运算符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②</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负号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③</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百分号</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④</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指数</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 /</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⑤</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乘、除法</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⑥</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加、减法</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&amp;</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⑦</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字符串连接符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83139">
                <a:tc>
                  <a:txBody>
                    <a:bodyPr/>
                    <a:lstStyle/>
                    <a:p>
                      <a:pPr algn="just" fontAlgn="ctr">
                        <a:lnSpc>
                          <a:spcPct val="100000"/>
                        </a:lnSpc>
                        <a:spcBef>
                          <a:spcPts val="100"/>
                        </a:spcBef>
                        <a:spcAft>
                          <a:spcPts val="100"/>
                        </a:spcAft>
                      </a:pPr>
                      <a:r>
                        <a:rPr lang="en-US" sz="1800" kern="900">
                          <a:effectLst/>
                          <a:latin typeface="Times New Roman"/>
                          <a:ea typeface="宋体"/>
                        </a:rPr>
                        <a:t>=   &lt;   &gt;   &lt;=   &gt;=   &lt;&gt;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a:effectLst/>
                          <a:latin typeface="Times New Roman"/>
                          <a:ea typeface="宋体"/>
                          <a:cs typeface="宋体"/>
                        </a:rPr>
                        <a:t>⑧</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fontAlgn="ctr">
                        <a:lnSpc>
                          <a:spcPct val="100000"/>
                        </a:lnSpc>
                        <a:spcBef>
                          <a:spcPts val="100"/>
                        </a:spcBef>
                        <a:spcAft>
                          <a:spcPts val="100"/>
                        </a:spcAft>
                      </a:pPr>
                      <a:r>
                        <a:rPr lang="zh-CN" sz="1800" kern="900" dirty="0">
                          <a:effectLst/>
                          <a:latin typeface="Times New Roman"/>
                          <a:ea typeface="宋体"/>
                        </a:rPr>
                        <a:t>比较运算符</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矩形 5"/>
          <p:cNvSpPr/>
          <p:nvPr/>
        </p:nvSpPr>
        <p:spPr>
          <a:xfrm>
            <a:off x="6012160" y="3592916"/>
            <a:ext cx="2377574" cy="369332"/>
          </a:xfrm>
          <a:prstGeom prst="rect">
            <a:avLst/>
          </a:prstGeom>
        </p:spPr>
        <p:txBody>
          <a:bodyPr wrap="none">
            <a:spAutoFit/>
          </a:bodyPr>
          <a:lstStyle/>
          <a:p>
            <a:r>
              <a:rPr lang="zh-CN" altLang="zh-CN" dirty="0">
                <a:latin typeface="黑体" pitchFamily="49" charset="-122"/>
                <a:ea typeface="黑体" pitchFamily="49" charset="-122"/>
              </a:rPr>
              <a:t>表</a:t>
            </a:r>
            <a:r>
              <a:rPr lang="en-US" altLang="zh-CN" dirty="0">
                <a:latin typeface="黑体" pitchFamily="49" charset="-122"/>
                <a:ea typeface="黑体" pitchFamily="49" charset="-122"/>
              </a:rPr>
              <a:t>5-4  </a:t>
            </a:r>
            <a:r>
              <a:rPr lang="zh-CN" altLang="zh-CN" dirty="0">
                <a:latin typeface="黑体" pitchFamily="49" charset="-122"/>
                <a:ea typeface="黑体" pitchFamily="49" charset="-122"/>
              </a:rPr>
              <a:t>运算符优先级</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4137782408"/>
      </p:ext>
    </p:ext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0688"/>
            <a:ext cx="5058859"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在单元格</a:t>
            </a:r>
            <a:r>
              <a:rPr lang="zh-CN" altLang="en-US" sz="2100" dirty="0">
                <a:latin typeface="Arial" pitchFamily="34" charset="0"/>
                <a:ea typeface="黑体" pitchFamily="49" charset="-122"/>
              </a:rPr>
              <a:t>中输入公式，应先以“</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开始（单击“插入函数 ”按钮），然后再输入公式，如</a:t>
            </a:r>
            <a:r>
              <a:rPr lang="en-US" altLang="zh-CN" sz="2100" dirty="0">
                <a:latin typeface="Arial" pitchFamily="34" charset="0"/>
                <a:ea typeface="黑体" pitchFamily="49" charset="-122"/>
              </a:rPr>
              <a:t>J2</a:t>
            </a:r>
            <a:r>
              <a:rPr lang="zh-CN" altLang="en-US" sz="2100" dirty="0">
                <a:latin typeface="Arial" pitchFamily="34" charset="0"/>
                <a:ea typeface="黑体" pitchFamily="49" charset="-122"/>
              </a:rPr>
              <a:t>单元格处输入公式：</a:t>
            </a:r>
            <a:r>
              <a:rPr lang="en-US" altLang="zh-CN" sz="2100" dirty="0">
                <a:latin typeface="Arial" pitchFamily="34" charset="0"/>
                <a:ea typeface="黑体" pitchFamily="49" charset="-122"/>
              </a:rPr>
              <a:t>=G2+H2-I2</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公式中用到单元格中的数据，可单击所需引用的单元格（也可直接输入所引用单元格）</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如果让单元格</a:t>
            </a:r>
            <a:r>
              <a:rPr lang="zh-CN" altLang="en-US" sz="2100" dirty="0">
                <a:latin typeface="Arial" pitchFamily="34" charset="0"/>
                <a:ea typeface="黑体" pitchFamily="49" charset="-122"/>
              </a:rPr>
              <a:t>中显示公式，可以使用</a:t>
            </a:r>
            <a:r>
              <a:rPr lang="en-US" altLang="zh-CN" sz="2100" dirty="0">
                <a:latin typeface="Arial" pitchFamily="34" charset="0"/>
                <a:ea typeface="黑体" pitchFamily="49" charset="-122"/>
              </a:rPr>
              <a:t>Ctrl +`</a:t>
            </a:r>
            <a:r>
              <a:rPr lang="zh-CN" altLang="en-US" sz="2100" dirty="0">
                <a:latin typeface="Arial" pitchFamily="34" charset="0"/>
                <a:ea typeface="黑体" pitchFamily="49" charset="-122"/>
              </a:rPr>
              <a:t>，再次按下此键取消公式显示。公式输入时的情况如图</a:t>
            </a:r>
            <a:r>
              <a:rPr lang="en-US" altLang="zh-CN" sz="2100" dirty="0">
                <a:latin typeface="Arial" pitchFamily="34" charset="0"/>
                <a:ea typeface="黑体" pitchFamily="49" charset="-122"/>
              </a:rPr>
              <a:t>5-29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20782"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a:latin typeface="Arial" pitchFamily="34" charset="0"/>
                <a:ea typeface="黑体" pitchFamily="49" charset="-122"/>
              </a:rPr>
              <a:t>．公式</a:t>
            </a:r>
            <a:r>
              <a:rPr lang="zh-CN" altLang="en-US" sz="2200" dirty="0" smtClean="0">
                <a:latin typeface="Arial" pitchFamily="34" charset="0"/>
                <a:ea typeface="黑体" pitchFamily="49" charset="-122"/>
              </a:rPr>
              <a:t>输入</a:t>
            </a:r>
            <a:endParaRPr lang="zh-CN" altLang="en-US" sz="2200" dirty="0">
              <a:latin typeface="Arial" pitchFamily="34" charset="0"/>
              <a:ea typeface="黑体" pitchFamily="49" charset="-122"/>
            </a:endParaRPr>
          </a:p>
        </p:txBody>
      </p:sp>
      <p:pic>
        <p:nvPicPr>
          <p:cNvPr id="4" name="图片 3"/>
          <p:cNvPicPr/>
          <p:nvPr/>
        </p:nvPicPr>
        <p:blipFill>
          <a:blip r:embed="rId3"/>
          <a:stretch>
            <a:fillRect/>
          </a:stretch>
        </p:blipFill>
        <p:spPr>
          <a:xfrm>
            <a:off x="5163634" y="632397"/>
            <a:ext cx="3800854" cy="2436563"/>
          </a:xfrm>
          <a:prstGeom prst="rect">
            <a:avLst/>
          </a:prstGeom>
        </p:spPr>
      </p:pic>
      <p:sp>
        <p:nvSpPr>
          <p:cNvPr id="5" name="矩形 4"/>
          <p:cNvSpPr/>
          <p:nvPr/>
        </p:nvSpPr>
        <p:spPr>
          <a:xfrm>
            <a:off x="6012160" y="3132660"/>
            <a:ext cx="223224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5-29  </a:t>
            </a:r>
            <a:r>
              <a:rPr lang="zh-CN" altLang="en-US" dirty="0">
                <a:solidFill>
                  <a:srgbClr val="FFFFFF"/>
                </a:solidFill>
                <a:latin typeface="Arial" pitchFamily="34" charset="0"/>
                <a:ea typeface="黑体" pitchFamily="49" charset="-122"/>
              </a:rPr>
              <a:t>公式的输入</a:t>
            </a:r>
          </a:p>
        </p:txBody>
      </p:sp>
      <p:sp>
        <p:nvSpPr>
          <p:cNvPr id="6" name="Text Box 3"/>
          <p:cNvSpPr txBox="1">
            <a:spLocks noChangeArrowheads="1"/>
          </p:cNvSpPr>
          <p:nvPr/>
        </p:nvSpPr>
        <p:spPr bwMode="auto">
          <a:xfrm>
            <a:off x="104775" y="4437112"/>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某个单元格输入公式后，如果相邻的单元格中需要进行同类型的计算，如求学生成绩的平均分等。这时，用户不必一一输入公式，可以利用公式的自动填充功能来输入公式，方法是：</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选择</a:t>
            </a:r>
            <a:r>
              <a:rPr lang="zh-CN" altLang="en-US" sz="2100" dirty="0">
                <a:latin typeface="Arial" pitchFamily="34" charset="0"/>
                <a:ea typeface="黑体" pitchFamily="49" charset="-122"/>
              </a:rPr>
              <a:t>公式所在单元格，移动鼠标到单元格右下角的黑十字方块处。</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当</a:t>
            </a:r>
            <a:r>
              <a:rPr lang="zh-CN" altLang="en-US" sz="2100" dirty="0">
                <a:latin typeface="Arial" pitchFamily="34" charset="0"/>
                <a:ea typeface="黑体" pitchFamily="49" charset="-122"/>
              </a:rPr>
              <a:t>鼠标变成黑十字时，按住鼠标左键不放，拖动“填充柄”至目标区域</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104775" y="3933056"/>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．公式填充</a:t>
            </a:r>
          </a:p>
        </p:txBody>
      </p:sp>
    </p:spTree>
    <p:extLst>
      <p:ext uri="{BB962C8B-B14F-4D97-AF65-F5344CB8AC3E}">
        <p14:creationId xmlns:p14="http://schemas.microsoft.com/office/powerpoint/2010/main" val="3194968288"/>
      </p:ext>
    </p:extLst>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104775" y="3647961"/>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．出错信息</a:t>
            </a:r>
          </a:p>
        </p:txBody>
      </p:sp>
      <p:sp>
        <p:nvSpPr>
          <p:cNvPr id="2" name="Text Box 3"/>
          <p:cNvSpPr txBox="1">
            <a:spLocks noChangeArrowheads="1"/>
          </p:cNvSpPr>
          <p:nvPr/>
        </p:nvSpPr>
        <p:spPr bwMode="auto">
          <a:xfrm>
            <a:off x="104775" y="617752"/>
            <a:ext cx="899795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自动</a:t>
            </a:r>
            <a:r>
              <a:rPr lang="zh-CN" altLang="en-US" sz="2100" dirty="0">
                <a:latin typeface="Arial" pitchFamily="34" charset="0"/>
                <a:ea typeface="黑体" pitchFamily="49" charset="-122"/>
              </a:rPr>
              <a:t>求和是一种常用的公式计算，操作方法是：</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选定</a:t>
            </a:r>
            <a:r>
              <a:rPr lang="zh-CN" altLang="en-US" sz="2100" dirty="0">
                <a:latin typeface="Arial" pitchFamily="34" charset="0"/>
                <a:ea typeface="黑体" pitchFamily="49" charset="-122"/>
              </a:rPr>
              <a:t>要求和单元格区域的下方或右侧的空白单元格。</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“开始”选项卡上“编辑”组中的“求和”按钮 </a:t>
            </a:r>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将在选定单元格区域的下方或右方空白单元格中自动出现求和函数</a:t>
            </a:r>
            <a:r>
              <a:rPr lang="en-US" altLang="zh-CN" sz="2100" dirty="0">
                <a:latin typeface="Arial" pitchFamily="34" charset="0"/>
                <a:ea typeface="黑体" pitchFamily="49" charset="-122"/>
              </a:rPr>
              <a:t>SUM</a:t>
            </a:r>
            <a:r>
              <a:rPr lang="zh-CN" altLang="en-US" sz="2100" dirty="0">
                <a:latin typeface="Arial" pitchFamily="34" charset="0"/>
                <a:ea typeface="黑体" pitchFamily="49" charset="-122"/>
              </a:rPr>
              <a:t>以及求和数据区域，如图</a:t>
            </a:r>
            <a:r>
              <a:rPr lang="en-US" altLang="zh-CN" sz="2100" dirty="0">
                <a:latin typeface="Arial" pitchFamily="34" charset="0"/>
                <a:ea typeface="黑体" pitchFamily="49" charset="-122"/>
              </a:rPr>
              <a:t>5-30</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按下</a:t>
            </a:r>
            <a:r>
              <a:rPr lang="en-US" altLang="zh-CN" sz="2100" dirty="0">
                <a:latin typeface="Arial" pitchFamily="34" charset="0"/>
                <a:ea typeface="黑体" pitchFamily="49" charset="-122"/>
              </a:rPr>
              <a:t>Enter</a:t>
            </a:r>
            <a:r>
              <a:rPr lang="zh-CN" altLang="en-US" sz="2100" dirty="0">
                <a:latin typeface="Arial" pitchFamily="34" charset="0"/>
                <a:ea typeface="黑体" pitchFamily="49" charset="-122"/>
              </a:rPr>
              <a:t>键或单击编辑栏上的“输入”按钮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确定公式后，当前单元格自动求和并显示出结果。</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的“求和”按钮 右侧的“下拉列表”按钮，在弹出的命令列表中选择其他计算，如“平均值”，则计算的数值为单元格区域的数值平均值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．自动求和</a:t>
            </a:r>
            <a:endParaRPr lang="zh-CN" altLang="en-US" sz="2200" dirty="0">
              <a:latin typeface="Arial" pitchFamily="34" charset="0"/>
              <a:ea typeface="黑体" pitchFamily="49" charset="-122"/>
            </a:endParaRPr>
          </a:p>
        </p:txBody>
      </p:sp>
      <p:sp>
        <p:nvSpPr>
          <p:cNvPr id="4" name="矩形 3"/>
          <p:cNvSpPr/>
          <p:nvPr/>
        </p:nvSpPr>
        <p:spPr>
          <a:xfrm>
            <a:off x="5289671" y="6201673"/>
            <a:ext cx="374682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5-30  </a:t>
            </a:r>
            <a:r>
              <a:rPr lang="zh-CN" altLang="en-US" dirty="0">
                <a:solidFill>
                  <a:srgbClr val="FFFFFF"/>
                </a:solidFill>
                <a:latin typeface="Arial" pitchFamily="34" charset="0"/>
                <a:ea typeface="黑体" pitchFamily="49" charset="-122"/>
              </a:rPr>
              <a:t>自动求和按钮 </a:t>
            </a:r>
            <a:r>
              <a:rPr lang="zh-CN" altLang="en-US" dirty="0" smtClean="0">
                <a:solidFill>
                  <a:srgbClr val="FFFFFF"/>
                </a:solidFill>
                <a:latin typeface="Arial" pitchFamily="34" charset="0"/>
                <a:ea typeface="黑体" pitchFamily="49" charset="-122"/>
              </a:rPr>
              <a:t>     的</a:t>
            </a:r>
            <a:r>
              <a:rPr lang="zh-CN" altLang="en-US" dirty="0">
                <a:solidFill>
                  <a:srgbClr val="FFFFFF"/>
                </a:solidFill>
                <a:latin typeface="Arial" pitchFamily="34" charset="0"/>
                <a:ea typeface="黑体" pitchFamily="49" charset="-122"/>
              </a:rPr>
              <a:t>使用</a:t>
            </a:r>
          </a:p>
        </p:txBody>
      </p:sp>
      <p:pic>
        <p:nvPicPr>
          <p:cNvPr id="5" name="图片 4"/>
          <p:cNvPicPr/>
          <p:nvPr/>
        </p:nvPicPr>
        <p:blipFill>
          <a:blip r:embed="rId2"/>
          <a:stretch>
            <a:fillRect/>
          </a:stretch>
        </p:blipFill>
        <p:spPr>
          <a:xfrm>
            <a:off x="5004048" y="3673058"/>
            <a:ext cx="4032448" cy="2492246"/>
          </a:xfrm>
          <a:prstGeom prst="rect">
            <a:avLst/>
          </a:prstGeom>
        </p:spPr>
      </p:pic>
      <p:pic>
        <p:nvPicPr>
          <p:cNvPr id="6" name="图片 5"/>
          <p:cNvPicPr/>
          <p:nvPr/>
        </p:nvPicPr>
        <p:blipFill>
          <a:blip r:embed="rId3"/>
          <a:stretch>
            <a:fillRect/>
          </a:stretch>
        </p:blipFill>
        <p:spPr>
          <a:xfrm>
            <a:off x="7668344" y="6296486"/>
            <a:ext cx="261620" cy="179705"/>
          </a:xfrm>
          <a:prstGeom prst="rect">
            <a:avLst/>
          </a:prstGeom>
        </p:spPr>
      </p:pic>
      <p:pic>
        <p:nvPicPr>
          <p:cNvPr id="7" name="图片 6"/>
          <p:cNvPicPr/>
          <p:nvPr/>
        </p:nvPicPr>
        <p:blipFill>
          <a:blip r:embed="rId4"/>
          <a:stretch>
            <a:fillRect/>
          </a:stretch>
        </p:blipFill>
        <p:spPr>
          <a:xfrm>
            <a:off x="6156176" y="2348880"/>
            <a:ext cx="171450" cy="171450"/>
          </a:xfrm>
          <a:prstGeom prst="rect">
            <a:avLst/>
          </a:prstGeom>
        </p:spPr>
      </p:pic>
      <p:sp>
        <p:nvSpPr>
          <p:cNvPr id="8" name="Text Box 3"/>
          <p:cNvSpPr txBox="1">
            <a:spLocks noChangeArrowheads="1"/>
          </p:cNvSpPr>
          <p:nvPr/>
        </p:nvSpPr>
        <p:spPr bwMode="auto">
          <a:xfrm>
            <a:off x="104776" y="4149080"/>
            <a:ext cx="5042852"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以下是</a:t>
            </a:r>
            <a:r>
              <a:rPr lang="en-US" altLang="zh-CN" sz="2100" dirty="0" smtClean="0">
                <a:latin typeface="Arial" pitchFamily="34" charset="0"/>
                <a:ea typeface="黑体" pitchFamily="49" charset="-122"/>
              </a:rPr>
              <a:t>8</a:t>
            </a:r>
            <a:r>
              <a:rPr lang="zh-CN" altLang="en-US" sz="2100" dirty="0" smtClean="0">
                <a:latin typeface="Arial" pitchFamily="34" charset="0"/>
                <a:ea typeface="黑体" pitchFamily="49" charset="-122"/>
              </a:rPr>
              <a:t>种</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常见的错误及其解决方法。</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解决</a:t>
            </a:r>
            <a:r>
              <a:rPr lang="zh-CN" altLang="en-US" sz="2100" dirty="0">
                <a:latin typeface="Arial" pitchFamily="34" charset="0"/>
                <a:ea typeface="黑体" pitchFamily="49" charset="-122"/>
              </a:rPr>
              <a:t>方法可以通过拖动列表之间的宽度来修改列宽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 name="图片 9"/>
          <p:cNvPicPr/>
          <p:nvPr/>
        </p:nvPicPr>
        <p:blipFill>
          <a:blip r:embed="rId3"/>
          <a:stretch>
            <a:fillRect/>
          </a:stretch>
        </p:blipFill>
        <p:spPr>
          <a:xfrm>
            <a:off x="7092280" y="1412776"/>
            <a:ext cx="261620" cy="179705"/>
          </a:xfrm>
          <a:prstGeom prst="rect">
            <a:avLst/>
          </a:prstGeom>
        </p:spPr>
      </p:pic>
    </p:spTree>
    <p:extLst>
      <p:ext uri="{BB962C8B-B14F-4D97-AF65-F5344CB8AC3E}">
        <p14:creationId xmlns:p14="http://schemas.microsoft.com/office/powerpoint/2010/main" val="2850164885"/>
      </p:ext>
    </p:extLst>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9150" y="188640"/>
            <a:ext cx="8997950"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VALUE!</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使用错误的参数或运算对象类型时，或者当公式自动更正功能不能更正公式时，将产生错误值</a:t>
            </a:r>
            <a:r>
              <a:rPr lang="en-US" altLang="zh-CN" sz="2100" dirty="0">
                <a:latin typeface="Arial" pitchFamily="34" charset="0"/>
                <a:ea typeface="黑体" pitchFamily="49" charset="-122"/>
              </a:rPr>
              <a:t>#VALUE!</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DIV/0!</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公式被零除时，将会产生错误值</a:t>
            </a:r>
            <a:r>
              <a:rPr lang="en-US" altLang="zh-CN" sz="2100" dirty="0">
                <a:latin typeface="Arial" pitchFamily="34" charset="0"/>
                <a:ea typeface="黑体" pitchFamily="49" charset="-122"/>
              </a:rPr>
              <a:t>#DIV/0!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NAME?</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公式中使用了</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不能识别的文本、名称的拼写错误等情况时将产生错误值</a:t>
            </a:r>
            <a:r>
              <a:rPr lang="en-US" altLang="zh-CN" sz="2100" dirty="0">
                <a:latin typeface="Arial" pitchFamily="34" charset="0"/>
                <a:ea typeface="黑体" pitchFamily="49" charset="-122"/>
              </a:rPr>
              <a:t>#NAME?</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5</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N/A</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在函数或公式中没有可用数值时，将产生错误值</a:t>
            </a:r>
            <a:r>
              <a:rPr lang="en-US" altLang="zh-CN" sz="2100" dirty="0">
                <a:latin typeface="Arial" pitchFamily="34" charset="0"/>
                <a:ea typeface="黑体" pitchFamily="49" charset="-122"/>
              </a:rPr>
              <a:t>#N/A</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解决</a:t>
            </a:r>
            <a:r>
              <a:rPr lang="zh-CN" altLang="en-US" sz="2100" dirty="0">
                <a:latin typeface="Arial" pitchFamily="34" charset="0"/>
                <a:ea typeface="黑体" pitchFamily="49" charset="-122"/>
              </a:rPr>
              <a:t>的方法是：如果工作表中某些单元格暂时没有数值，请在这些单元格中输入“</a:t>
            </a:r>
            <a:r>
              <a:rPr lang="en-US" altLang="zh-CN" sz="2100" dirty="0">
                <a:latin typeface="Arial" pitchFamily="34" charset="0"/>
                <a:ea typeface="黑体" pitchFamily="49" charset="-122"/>
              </a:rPr>
              <a:t>#N/A”</a:t>
            </a:r>
            <a:r>
              <a:rPr lang="zh-CN" altLang="en-US" sz="2100" dirty="0">
                <a:latin typeface="Arial" pitchFamily="34" charset="0"/>
                <a:ea typeface="黑体" pitchFamily="49" charset="-122"/>
              </a:rPr>
              <a:t>，公式在引用这些单元格时，将不进行数值计算，而是返回</a:t>
            </a:r>
            <a:r>
              <a:rPr lang="en-US" altLang="zh-CN" sz="2100" dirty="0">
                <a:latin typeface="Arial" pitchFamily="34" charset="0"/>
                <a:ea typeface="黑体" pitchFamily="49" charset="-122"/>
              </a:rPr>
              <a:t>#N/A</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6</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REF!</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单元格引用无效时将产生错误值</a:t>
            </a:r>
            <a:r>
              <a:rPr lang="en-US" altLang="zh-CN" sz="2100" dirty="0">
                <a:latin typeface="Arial" pitchFamily="34" charset="0"/>
                <a:ea typeface="黑体" pitchFamily="49" charset="-122"/>
              </a:rPr>
              <a:t>#REF!</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7</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NUM!</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公式或函数中某个数字有问题时将产生错误值</a:t>
            </a:r>
            <a:r>
              <a:rPr lang="en-US" altLang="zh-CN" sz="2100" dirty="0">
                <a:latin typeface="Arial" pitchFamily="34" charset="0"/>
                <a:ea typeface="黑体" pitchFamily="49" charset="-122"/>
              </a:rPr>
              <a:t>#NUM</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8</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a:t>
            </a:r>
            <a:r>
              <a:rPr lang="en-US" altLang="zh-CN" sz="2100" dirty="0">
                <a:latin typeface="Arial" pitchFamily="34" charset="0"/>
                <a:ea typeface="黑体" pitchFamily="49" charset="-122"/>
              </a:rPr>
              <a:t>NULL!</a:t>
            </a:r>
          </a:p>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为两个并不相交的区域指定交叉点时将产生错误值</a:t>
            </a:r>
            <a:r>
              <a:rPr lang="en-US" altLang="zh-CN" sz="2100" dirty="0">
                <a:latin typeface="Arial" pitchFamily="34" charset="0"/>
                <a:ea typeface="黑体" pitchFamily="49" charset="-122"/>
              </a:rPr>
              <a:t>#NULL</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330615392"/>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AutoShape 2"/>
          <p:cNvSpPr>
            <a:spLocks noChangeArrowheads="1"/>
          </p:cNvSpPr>
          <p:nvPr/>
        </p:nvSpPr>
        <p:spPr bwMode="auto">
          <a:xfrm>
            <a:off x="2124075" y="908720"/>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2" action="ppaction://hlinksldjump"/>
              </a:rPr>
              <a:t>5.</a:t>
            </a:r>
            <a:r>
              <a:rPr lang="zh-CN" altLang="en-US" sz="2400" dirty="0" smtClean="0">
                <a:ea typeface="黑体" pitchFamily="49" charset="-122"/>
                <a:hlinkClick r:id="rId2" action="ppaction://hlinksldjump"/>
              </a:rPr>
              <a:t>1</a:t>
            </a:r>
            <a:r>
              <a:rPr lang="zh-CN" altLang="en-US" sz="2400" dirty="0" smtClean="0">
                <a:ea typeface="黑体" pitchFamily="49" charset="-122"/>
              </a:rPr>
              <a:t>  </a:t>
            </a:r>
            <a:r>
              <a:rPr lang="zh-CN" altLang="en-US" sz="2400" dirty="0">
                <a:ea typeface="黑体" pitchFamily="49" charset="-122"/>
              </a:rPr>
              <a:t>Excel的基础知识</a:t>
            </a:r>
          </a:p>
        </p:txBody>
      </p:sp>
      <p:sp>
        <p:nvSpPr>
          <p:cNvPr id="182275" name="AutoShape 3"/>
          <p:cNvSpPr>
            <a:spLocks noChangeArrowheads="1"/>
          </p:cNvSpPr>
          <p:nvPr/>
        </p:nvSpPr>
        <p:spPr bwMode="auto">
          <a:xfrm>
            <a:off x="2124075" y="1566207"/>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2</a:t>
            </a:r>
            <a:r>
              <a:rPr lang="zh-CN" altLang="en-US" sz="2400" dirty="0" smtClean="0">
                <a:ea typeface="黑体" pitchFamily="49" charset="-122"/>
              </a:rPr>
              <a:t>  </a:t>
            </a:r>
            <a:r>
              <a:rPr lang="zh-CN" altLang="en-US" sz="2400" dirty="0">
                <a:ea typeface="黑体" pitchFamily="49" charset="-122"/>
              </a:rPr>
              <a:t>工作簿的基本操作</a:t>
            </a:r>
          </a:p>
        </p:txBody>
      </p:sp>
      <p:sp>
        <p:nvSpPr>
          <p:cNvPr id="182276" name="AutoShape 4"/>
          <p:cNvSpPr>
            <a:spLocks noChangeArrowheads="1"/>
          </p:cNvSpPr>
          <p:nvPr/>
        </p:nvSpPr>
        <p:spPr bwMode="auto">
          <a:xfrm>
            <a:off x="2124075" y="2223694"/>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3</a:t>
            </a:r>
            <a:r>
              <a:rPr lang="zh-CN" altLang="en-US" sz="2400" dirty="0" smtClean="0">
                <a:ea typeface="黑体" pitchFamily="49" charset="-122"/>
              </a:rPr>
              <a:t>  </a:t>
            </a:r>
            <a:r>
              <a:rPr lang="zh-CN" altLang="en-US" sz="2400" dirty="0">
                <a:ea typeface="黑体" pitchFamily="49" charset="-122"/>
              </a:rPr>
              <a:t>数据的输入</a:t>
            </a:r>
          </a:p>
        </p:txBody>
      </p:sp>
      <p:sp>
        <p:nvSpPr>
          <p:cNvPr id="182277" name="AutoShape 5"/>
          <p:cNvSpPr>
            <a:spLocks noChangeArrowheads="1"/>
          </p:cNvSpPr>
          <p:nvPr/>
        </p:nvSpPr>
        <p:spPr bwMode="auto">
          <a:xfrm>
            <a:off x="2124075" y="3538668"/>
            <a:ext cx="5919788"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5</a:t>
            </a:r>
            <a:r>
              <a:rPr lang="zh-CN" altLang="en-US" sz="2400" dirty="0" smtClean="0">
                <a:ea typeface="黑体" pitchFamily="49" charset="-122"/>
              </a:rPr>
              <a:t>  </a:t>
            </a:r>
            <a:r>
              <a:rPr lang="zh-CN" altLang="en-US" sz="2400" dirty="0">
                <a:ea typeface="黑体" pitchFamily="49" charset="-122"/>
              </a:rPr>
              <a:t>工作表的格式化</a:t>
            </a:r>
          </a:p>
        </p:txBody>
      </p:sp>
      <p:sp>
        <p:nvSpPr>
          <p:cNvPr id="182278"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182279" name="AutoShape 7"/>
          <p:cNvSpPr>
            <a:spLocks noChangeArrowheads="1"/>
          </p:cNvSpPr>
          <p:nvPr/>
        </p:nvSpPr>
        <p:spPr bwMode="auto">
          <a:xfrm>
            <a:off x="2124075" y="4196155"/>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6</a:t>
            </a:r>
            <a:r>
              <a:rPr lang="zh-CN" altLang="en-US" sz="2400" dirty="0" smtClean="0">
                <a:ea typeface="黑体" pitchFamily="49" charset="-122"/>
              </a:rPr>
              <a:t>  </a:t>
            </a:r>
            <a:r>
              <a:rPr lang="zh-CN" altLang="en-US" sz="2400" dirty="0">
                <a:ea typeface="黑体" pitchFamily="49" charset="-122"/>
              </a:rPr>
              <a:t>公式和函数的使用</a:t>
            </a:r>
          </a:p>
        </p:txBody>
      </p:sp>
      <p:sp>
        <p:nvSpPr>
          <p:cNvPr id="182280" name="AutoShape 8"/>
          <p:cNvSpPr>
            <a:spLocks noChangeArrowheads="1"/>
          </p:cNvSpPr>
          <p:nvPr/>
        </p:nvSpPr>
        <p:spPr bwMode="auto">
          <a:xfrm>
            <a:off x="2124075" y="485364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7</a:t>
            </a:r>
            <a:r>
              <a:rPr lang="zh-CN" altLang="en-US" sz="2400" dirty="0" smtClean="0">
                <a:ea typeface="黑体" pitchFamily="49" charset="-122"/>
              </a:rPr>
              <a:t>  </a:t>
            </a:r>
            <a:r>
              <a:rPr lang="zh-CN" altLang="en-US" sz="2400" dirty="0">
                <a:ea typeface="黑体" pitchFamily="49" charset="-122"/>
              </a:rPr>
              <a:t>数据清单的管理与</a:t>
            </a:r>
            <a:r>
              <a:rPr lang="zh-CN" altLang="en-US" sz="2400" dirty="0" smtClean="0">
                <a:ea typeface="黑体" pitchFamily="49" charset="-122"/>
              </a:rPr>
              <a:t>分析</a:t>
            </a:r>
            <a:endParaRPr lang="zh-CN" altLang="en-US" sz="2400" dirty="0">
              <a:ea typeface="黑体" pitchFamily="49" charset="-122"/>
            </a:endParaRPr>
          </a:p>
        </p:txBody>
      </p:sp>
      <p:sp>
        <p:nvSpPr>
          <p:cNvPr id="182281" name="AutoShape 9"/>
          <p:cNvSpPr>
            <a:spLocks noChangeArrowheads="1"/>
          </p:cNvSpPr>
          <p:nvPr/>
        </p:nvSpPr>
        <p:spPr bwMode="auto">
          <a:xfrm>
            <a:off x="2124075" y="2881181"/>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 action="ppaction://noaction"/>
              </a:rPr>
              <a:t>5.</a:t>
            </a:r>
            <a:r>
              <a:rPr lang="zh-CN" altLang="en-US" sz="2400" dirty="0" smtClean="0">
                <a:ea typeface="黑体" pitchFamily="49" charset="-122"/>
                <a:hlinkClick r:id="" action="ppaction://noaction"/>
              </a:rPr>
              <a:t>4</a:t>
            </a:r>
            <a:r>
              <a:rPr lang="zh-CN" altLang="en-US" sz="2400" dirty="0" smtClean="0">
                <a:ea typeface="黑体" pitchFamily="49" charset="-122"/>
              </a:rPr>
              <a:t>  </a:t>
            </a:r>
            <a:r>
              <a:rPr lang="zh-CN" altLang="en-US" sz="2400" dirty="0">
                <a:ea typeface="黑体" pitchFamily="49" charset="-122"/>
              </a:rPr>
              <a:t>工作表的编辑</a:t>
            </a:r>
          </a:p>
        </p:txBody>
      </p:sp>
      <p:sp>
        <p:nvSpPr>
          <p:cNvPr id="10" name="AutoShape 8"/>
          <p:cNvSpPr>
            <a:spLocks noChangeArrowheads="1"/>
          </p:cNvSpPr>
          <p:nvPr/>
        </p:nvSpPr>
        <p:spPr bwMode="auto">
          <a:xfrm>
            <a:off x="2124075" y="5511130"/>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rPr>
              <a:t>5.8  </a:t>
            </a:r>
            <a:r>
              <a:rPr lang="zh-CN" altLang="zh-CN" sz="2400" dirty="0">
                <a:ea typeface="黑体" pitchFamily="49" charset="-122"/>
              </a:rPr>
              <a:t>保护</a:t>
            </a:r>
            <a:r>
              <a:rPr lang="zh-CN" altLang="zh-CN" sz="2400" dirty="0" smtClean="0">
                <a:ea typeface="黑体" pitchFamily="49" charset="-122"/>
              </a:rPr>
              <a:t>数据</a:t>
            </a:r>
            <a:endParaRPr lang="zh-CN" altLang="en-US" sz="2400" dirty="0">
              <a:ea typeface="黑体" pitchFamily="49" charset="-122"/>
            </a:endParaRP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48295"/>
            <a:ext cx="89979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单元格</a:t>
            </a:r>
            <a:r>
              <a:rPr lang="zh-CN" altLang="en-US" sz="2100" dirty="0">
                <a:latin typeface="Arial" pitchFamily="34" charset="0"/>
                <a:ea typeface="黑体" pitchFamily="49" charset="-122"/>
              </a:rPr>
              <a:t>的引用分三种：相对引用、绝对引用和混合引用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082798"/>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．相对引用</a:t>
            </a:r>
            <a:endParaRPr lang="zh-CN" altLang="en-US" sz="2200" dirty="0">
              <a:latin typeface="Arial" pitchFamily="34" charset="0"/>
              <a:ea typeface="黑体" pitchFamily="49" charset="-122"/>
            </a:endParaRPr>
          </a:p>
        </p:txBody>
      </p:sp>
      <p:sp>
        <p:nvSpPr>
          <p:cNvPr id="4" name="Text Box 4"/>
          <p:cNvSpPr txBox="1">
            <a:spLocks noChangeArrowheads="1"/>
          </p:cNvSpPr>
          <p:nvPr/>
        </p:nvSpPr>
        <p:spPr bwMode="auto">
          <a:xfrm>
            <a:off x="104775" y="116632"/>
            <a:ext cx="439521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smtClean="0">
                <a:latin typeface="Arial" pitchFamily="34" charset="0"/>
                <a:ea typeface="黑体" pitchFamily="49" charset="-122"/>
              </a:rPr>
              <a:t>5.6.2  </a:t>
            </a:r>
            <a:r>
              <a:rPr lang="zh-CN" altLang="en-US" sz="2200" dirty="0" smtClean="0">
                <a:latin typeface="Arial" pitchFamily="34" charset="0"/>
                <a:ea typeface="黑体" pitchFamily="49" charset="-122"/>
              </a:rPr>
              <a:t>引用单元格</a:t>
            </a:r>
            <a:endParaRPr lang="zh-CN" altLang="en-US" sz="2200" dirty="0">
              <a:latin typeface="Arial" pitchFamily="34" charset="0"/>
              <a:ea typeface="黑体" pitchFamily="49" charset="-122"/>
            </a:endParaRPr>
          </a:p>
        </p:txBody>
      </p:sp>
      <p:pic>
        <p:nvPicPr>
          <p:cNvPr id="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6767" y="4000921"/>
            <a:ext cx="3636000" cy="1659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6"/>
          <p:cNvSpPr>
            <a:spLocks noChangeArrowheads="1"/>
          </p:cNvSpPr>
          <p:nvPr/>
        </p:nvSpPr>
        <p:spPr bwMode="auto">
          <a:xfrm>
            <a:off x="5752856" y="5805264"/>
            <a:ext cx="27238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dirty="0">
                <a:latin typeface="黑体" pitchFamily="49" charset="-122"/>
                <a:ea typeface="黑体" pitchFamily="49" charset="-122"/>
              </a:rPr>
              <a:t>图  绝对引用的跟踪结果</a:t>
            </a:r>
          </a:p>
        </p:txBody>
      </p:sp>
      <p:sp>
        <p:nvSpPr>
          <p:cNvPr id="7" name="Text Box 3"/>
          <p:cNvSpPr txBox="1">
            <a:spLocks noChangeArrowheads="1"/>
          </p:cNvSpPr>
          <p:nvPr/>
        </p:nvSpPr>
        <p:spPr bwMode="auto">
          <a:xfrm>
            <a:off x="104775" y="4409728"/>
            <a:ext cx="5191992" cy="19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绝对地址</a:t>
            </a:r>
            <a:r>
              <a:rPr lang="zh-CN" altLang="en-US" sz="2100" dirty="0">
                <a:latin typeface="Arial" pitchFamily="34" charset="0"/>
                <a:ea typeface="黑体" pitchFamily="49" charset="-122"/>
              </a:rPr>
              <a:t>是指某一单元格在工作表中的绝对位置。绝对引用要在行号和列标前加一个</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符号，如：</a:t>
            </a:r>
            <a:r>
              <a:rPr lang="en-US" altLang="zh-CN" sz="2100" dirty="0">
                <a:latin typeface="Arial" pitchFamily="34" charset="0"/>
                <a:ea typeface="黑体" pitchFamily="49" charset="-122"/>
              </a:rPr>
              <a:t>$A$1+$B$2</a:t>
            </a:r>
            <a:r>
              <a:rPr lang="zh-CN" altLang="en-US" sz="2100" dirty="0">
                <a:latin typeface="Arial" pitchFamily="34" charset="0"/>
                <a:ea typeface="黑体" pitchFamily="49" charset="-122"/>
              </a:rPr>
              <a:t>等。</a:t>
            </a:r>
          </a:p>
          <a:p>
            <a:r>
              <a:rPr lang="zh-CN" altLang="en-US" sz="2100" dirty="0">
                <a:latin typeface="Arial" pitchFamily="34" charset="0"/>
                <a:ea typeface="黑体" pitchFamily="49" charset="-122"/>
              </a:rPr>
              <a:t>例如单元格</a:t>
            </a:r>
            <a:r>
              <a:rPr lang="en-US" altLang="zh-CN" sz="2100" dirty="0">
                <a:latin typeface="Arial" pitchFamily="34" charset="0"/>
                <a:ea typeface="黑体" pitchFamily="49" charset="-122"/>
              </a:rPr>
              <a:t>C7</a:t>
            </a:r>
            <a:r>
              <a:rPr lang="zh-CN" altLang="en-US" sz="2100" dirty="0">
                <a:latin typeface="Arial" pitchFamily="34" charset="0"/>
                <a:ea typeface="黑体" pitchFamily="49" charset="-122"/>
              </a:rPr>
              <a:t>有公式“</a:t>
            </a:r>
            <a:r>
              <a:rPr lang="en-US" altLang="zh-CN" sz="2100" dirty="0">
                <a:latin typeface="Arial" pitchFamily="34" charset="0"/>
                <a:ea typeface="黑体" pitchFamily="49" charset="-122"/>
              </a:rPr>
              <a:t>=$A$5+$B$6”</a:t>
            </a:r>
            <a:r>
              <a:rPr lang="zh-CN" altLang="en-US" sz="2100" dirty="0">
                <a:latin typeface="Arial" pitchFamily="34" charset="0"/>
                <a:ea typeface="黑体" pitchFamily="49" charset="-122"/>
              </a:rPr>
              <a:t>，当将此公式复制到</a:t>
            </a:r>
            <a:r>
              <a:rPr lang="en-US" altLang="zh-CN" sz="2100" dirty="0">
                <a:latin typeface="Arial" pitchFamily="34" charset="0"/>
                <a:ea typeface="黑体" pitchFamily="49" charset="-122"/>
              </a:rPr>
              <a:t>D7</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时，单元格</a:t>
            </a:r>
            <a:r>
              <a:rPr lang="en-US" altLang="zh-CN" sz="2100" dirty="0">
                <a:latin typeface="Arial" pitchFamily="34" charset="0"/>
                <a:ea typeface="黑体" pitchFamily="49" charset="-122"/>
              </a:rPr>
              <a:t>D7</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的公式仍为“</a:t>
            </a:r>
            <a:r>
              <a:rPr lang="en-US" altLang="zh-CN" sz="2100" dirty="0">
                <a:latin typeface="Arial" pitchFamily="34" charset="0"/>
                <a:ea typeface="黑体" pitchFamily="49" charset="-122"/>
              </a:rPr>
              <a:t>=$A$5+$B$6”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Text Box 3"/>
          <p:cNvSpPr txBox="1">
            <a:spLocks noChangeArrowheads="1"/>
          </p:cNvSpPr>
          <p:nvPr/>
        </p:nvSpPr>
        <p:spPr bwMode="auto">
          <a:xfrm>
            <a:off x="104775" y="1580500"/>
            <a:ext cx="5191991" cy="2257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中默认的引用为相对引用</a:t>
            </a:r>
            <a:r>
              <a:rPr lang="zh-CN" altLang="en-US" sz="2100" dirty="0" smtClean="0">
                <a:latin typeface="Arial" pitchFamily="34" charset="0"/>
                <a:ea typeface="黑体" pitchFamily="49" charset="-122"/>
              </a:rPr>
              <a:t>。相对</a:t>
            </a:r>
            <a:r>
              <a:rPr lang="zh-CN" altLang="en-US" sz="2100" dirty="0">
                <a:latin typeface="Arial" pitchFamily="34" charset="0"/>
                <a:ea typeface="黑体" pitchFamily="49" charset="-122"/>
              </a:rPr>
              <a:t>引用时，单元格的地址可用列标加行标表示，例如：</a:t>
            </a:r>
            <a:r>
              <a:rPr lang="en-US" altLang="zh-CN" sz="2100" dirty="0">
                <a:latin typeface="Arial" pitchFamily="34" charset="0"/>
                <a:ea typeface="黑体" pitchFamily="49" charset="-122"/>
              </a:rPr>
              <a:t>A5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B6</a:t>
            </a:r>
            <a:r>
              <a:rPr lang="zh-CN" altLang="en-US" sz="2100" dirty="0">
                <a:latin typeface="Arial" pitchFamily="34" charset="0"/>
                <a:ea typeface="黑体" pitchFamily="49" charset="-122"/>
              </a:rPr>
              <a:t>等。</a:t>
            </a:r>
          </a:p>
          <a:p>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现在单元格</a:t>
            </a:r>
            <a:r>
              <a:rPr lang="en-US" altLang="zh-CN" sz="2100" dirty="0">
                <a:latin typeface="Arial" pitchFamily="34" charset="0"/>
                <a:ea typeface="黑体" pitchFamily="49" charset="-122"/>
              </a:rPr>
              <a:t>C7</a:t>
            </a:r>
            <a:r>
              <a:rPr lang="zh-CN" altLang="en-US" sz="2100" dirty="0">
                <a:latin typeface="Arial" pitchFamily="34" charset="0"/>
                <a:ea typeface="黑体" pitchFamily="49" charset="-122"/>
              </a:rPr>
              <a:t>有公式“</a:t>
            </a:r>
            <a:r>
              <a:rPr lang="en-US" altLang="zh-CN" sz="2100" dirty="0">
                <a:latin typeface="Arial" pitchFamily="34" charset="0"/>
                <a:ea typeface="黑体" pitchFamily="49" charset="-122"/>
              </a:rPr>
              <a:t>=A5+B6”</a:t>
            </a:r>
            <a:r>
              <a:rPr lang="zh-CN" altLang="en-US" sz="2100" dirty="0">
                <a:latin typeface="Arial" pitchFamily="34" charset="0"/>
                <a:ea typeface="黑体" pitchFamily="49" charset="-122"/>
              </a:rPr>
              <a:t>，当将此公式复制到</a:t>
            </a:r>
            <a:r>
              <a:rPr lang="en-US" altLang="zh-CN" sz="2100" dirty="0">
                <a:latin typeface="Arial" pitchFamily="34" charset="0"/>
                <a:ea typeface="黑体" pitchFamily="49" charset="-122"/>
              </a:rPr>
              <a:t>D7</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时，单元格</a:t>
            </a:r>
            <a:r>
              <a:rPr lang="en-US" altLang="zh-CN" sz="2100" dirty="0">
                <a:latin typeface="Arial" pitchFamily="34" charset="0"/>
                <a:ea typeface="黑体" pitchFamily="49" charset="-122"/>
              </a:rPr>
              <a:t>D7</a:t>
            </a:r>
            <a:r>
              <a:rPr lang="zh-CN" altLang="en-US" sz="2100" dirty="0">
                <a:latin typeface="Arial" pitchFamily="34" charset="0"/>
                <a:ea typeface="黑体" pitchFamily="49" charset="-122"/>
              </a:rPr>
              <a:t>的公式此时变化为“</a:t>
            </a:r>
            <a:r>
              <a:rPr lang="en-US" altLang="zh-CN" sz="2100" dirty="0">
                <a:latin typeface="Arial" pitchFamily="34" charset="0"/>
                <a:ea typeface="黑体" pitchFamily="49" charset="-122"/>
              </a:rPr>
              <a:t>=B5+C6”</a:t>
            </a:r>
            <a:r>
              <a:rPr lang="zh-CN" altLang="en-US" sz="2100" dirty="0">
                <a:latin typeface="Arial" pitchFamily="34" charset="0"/>
                <a:ea typeface="黑体" pitchFamily="49" charset="-122"/>
              </a:rPr>
              <a:t>；单元格</a:t>
            </a:r>
            <a:r>
              <a:rPr lang="en-US" altLang="zh-CN" sz="2100" dirty="0">
                <a:latin typeface="Arial" pitchFamily="34" charset="0"/>
                <a:ea typeface="黑体" pitchFamily="49" charset="-122"/>
              </a:rPr>
              <a:t>C8</a:t>
            </a:r>
            <a:r>
              <a:rPr lang="zh-CN" altLang="en-US" sz="2100" dirty="0">
                <a:latin typeface="Arial" pitchFamily="34" charset="0"/>
                <a:ea typeface="黑体" pitchFamily="49" charset="-122"/>
              </a:rPr>
              <a:t>的公式这时变化为“</a:t>
            </a:r>
            <a:r>
              <a:rPr lang="en-US" altLang="zh-CN" sz="2100" dirty="0">
                <a:latin typeface="Arial" pitchFamily="34" charset="0"/>
                <a:ea typeface="黑体" pitchFamily="49" charset="-122"/>
              </a:rPr>
              <a:t>=A6+B7”</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8"/>
          <p:cNvSpPr>
            <a:spLocks noChangeArrowheads="1"/>
          </p:cNvSpPr>
          <p:nvPr/>
        </p:nvSpPr>
        <p:spPr bwMode="auto">
          <a:xfrm>
            <a:off x="104775" y="3912028"/>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．绝对引用</a:t>
            </a:r>
            <a:endParaRPr lang="zh-CN" altLang="en-US" sz="2200" dirty="0">
              <a:latin typeface="Arial" pitchFamily="34" charset="0"/>
              <a:ea typeface="黑体" pitchFamily="49" charset="-122"/>
            </a:endParaRPr>
          </a:p>
        </p:txBody>
      </p:sp>
      <p:pic>
        <p:nvPicPr>
          <p:cNvPr id="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6767" y="1406826"/>
            <a:ext cx="3636000" cy="1669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6"/>
          <p:cNvSpPr>
            <a:spLocks noChangeArrowheads="1"/>
          </p:cNvSpPr>
          <p:nvPr/>
        </p:nvSpPr>
        <p:spPr bwMode="auto">
          <a:xfrm>
            <a:off x="5752856" y="3284984"/>
            <a:ext cx="272382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dirty="0">
                <a:latin typeface="黑体" pitchFamily="49" charset="-122"/>
                <a:ea typeface="黑体" pitchFamily="49" charset="-122"/>
              </a:rPr>
              <a:t>图  相对引用的跟踪结果</a:t>
            </a:r>
          </a:p>
        </p:txBody>
      </p:sp>
    </p:spTree>
    <p:extLst>
      <p:ext uri="{BB962C8B-B14F-4D97-AF65-F5344CB8AC3E}">
        <p14:creationId xmlns:p14="http://schemas.microsoft.com/office/powerpoint/2010/main" val="3227288283"/>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586599"/>
            <a:ext cx="8997950"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混合</a:t>
            </a:r>
            <a:r>
              <a:rPr lang="zh-CN" altLang="en-US" sz="2000" dirty="0">
                <a:latin typeface="Arial" pitchFamily="34" charset="0"/>
                <a:ea typeface="黑体" pitchFamily="49" charset="-122"/>
              </a:rPr>
              <a:t>引用是相对地址与绝对地址的混合使用，例如</a:t>
            </a:r>
            <a:r>
              <a:rPr lang="en-US" altLang="zh-CN" sz="2000" dirty="0">
                <a:latin typeface="Arial" pitchFamily="34" charset="0"/>
                <a:ea typeface="黑体" pitchFamily="49" charset="-122"/>
              </a:rPr>
              <a:t>A$5</a:t>
            </a:r>
            <a:r>
              <a:rPr lang="zh-CN" altLang="en-US" sz="2000" dirty="0">
                <a:latin typeface="Arial" pitchFamily="34" charset="0"/>
                <a:ea typeface="黑体" pitchFamily="49" charset="-122"/>
              </a:rPr>
              <a:t>表示对</a:t>
            </a:r>
            <a:r>
              <a:rPr lang="en-US" altLang="zh-CN" sz="2000" dirty="0">
                <a:latin typeface="Arial" pitchFamily="34" charset="0"/>
                <a:ea typeface="黑体" pitchFamily="49" charset="-122"/>
              </a:rPr>
              <a:t>A</a:t>
            </a:r>
            <a:r>
              <a:rPr lang="zh-CN" altLang="en-US" sz="2000" dirty="0">
                <a:latin typeface="Arial" pitchFamily="34" charset="0"/>
                <a:ea typeface="黑体" pitchFamily="49" charset="-122"/>
              </a:rPr>
              <a:t>列是相对引用，第</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行是绝对引用。</a:t>
            </a:r>
          </a:p>
          <a:p>
            <a:r>
              <a:rPr lang="zh-CN" altLang="en-US" sz="2000" dirty="0" smtClean="0">
                <a:latin typeface="Arial" pitchFamily="34" charset="0"/>
                <a:ea typeface="黑体" pitchFamily="49" charset="-122"/>
              </a:rPr>
              <a:t>       例如</a:t>
            </a:r>
            <a:r>
              <a:rPr lang="zh-CN" altLang="en-US" sz="2000" dirty="0">
                <a:latin typeface="Arial" pitchFamily="34" charset="0"/>
                <a:ea typeface="黑体" pitchFamily="49" charset="-122"/>
              </a:rPr>
              <a:t>现在单元格</a:t>
            </a:r>
            <a:r>
              <a:rPr lang="en-US" altLang="zh-CN" sz="2000" dirty="0">
                <a:latin typeface="Arial" pitchFamily="34" charset="0"/>
                <a:ea typeface="黑体" pitchFamily="49" charset="-122"/>
              </a:rPr>
              <a:t>C7</a:t>
            </a:r>
            <a:r>
              <a:rPr lang="zh-CN" altLang="en-US" sz="2000" dirty="0">
                <a:latin typeface="Arial" pitchFamily="34" charset="0"/>
                <a:ea typeface="黑体" pitchFamily="49" charset="-122"/>
              </a:rPr>
              <a:t>有公式“</a:t>
            </a:r>
            <a:r>
              <a:rPr lang="en-US" altLang="zh-CN" sz="2000" dirty="0">
                <a:latin typeface="Arial" pitchFamily="34" charset="0"/>
                <a:ea typeface="黑体" pitchFamily="49" charset="-122"/>
              </a:rPr>
              <a:t>=$A5+B$6”</a:t>
            </a:r>
            <a:r>
              <a:rPr lang="zh-CN" altLang="en-US" sz="2000" dirty="0">
                <a:latin typeface="Arial" pitchFamily="34" charset="0"/>
                <a:ea typeface="黑体" pitchFamily="49" charset="-122"/>
              </a:rPr>
              <a:t>，当将此公式复制到</a:t>
            </a:r>
            <a:r>
              <a:rPr lang="en-US" altLang="zh-CN" sz="2000" dirty="0">
                <a:latin typeface="Arial" pitchFamily="34" charset="0"/>
                <a:ea typeface="黑体" pitchFamily="49" charset="-122"/>
              </a:rPr>
              <a:t>D7</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C8</a:t>
            </a:r>
            <a:r>
              <a:rPr lang="zh-CN" altLang="en-US" sz="2000" dirty="0">
                <a:latin typeface="Arial" pitchFamily="34" charset="0"/>
                <a:ea typeface="黑体" pitchFamily="49" charset="-122"/>
              </a:rPr>
              <a:t>时，单元格</a:t>
            </a:r>
            <a:r>
              <a:rPr lang="en-US" altLang="zh-CN" sz="2000" dirty="0">
                <a:latin typeface="Arial" pitchFamily="34" charset="0"/>
                <a:ea typeface="黑体" pitchFamily="49" charset="-122"/>
              </a:rPr>
              <a:t>D7</a:t>
            </a:r>
            <a:r>
              <a:rPr lang="zh-CN" altLang="en-US" sz="2000" dirty="0">
                <a:latin typeface="Arial" pitchFamily="34" charset="0"/>
                <a:ea typeface="黑体" pitchFamily="49" charset="-122"/>
              </a:rPr>
              <a:t>的公式此时变化为“</a:t>
            </a:r>
            <a:r>
              <a:rPr lang="en-US" altLang="zh-CN" sz="2000" dirty="0">
                <a:latin typeface="Arial" pitchFamily="34" charset="0"/>
                <a:ea typeface="黑体" pitchFamily="49" charset="-122"/>
              </a:rPr>
              <a:t>= $A5+C$6”</a:t>
            </a:r>
            <a:r>
              <a:rPr lang="zh-CN" altLang="en-US" sz="2000" dirty="0">
                <a:latin typeface="Arial" pitchFamily="34" charset="0"/>
                <a:ea typeface="黑体" pitchFamily="49" charset="-122"/>
              </a:rPr>
              <a:t>；单元格</a:t>
            </a:r>
            <a:r>
              <a:rPr lang="en-US" altLang="zh-CN" sz="2000" dirty="0">
                <a:latin typeface="Arial" pitchFamily="34" charset="0"/>
                <a:ea typeface="黑体" pitchFamily="49" charset="-122"/>
              </a:rPr>
              <a:t>C8</a:t>
            </a:r>
            <a:r>
              <a:rPr lang="zh-CN" altLang="en-US" sz="2000" dirty="0">
                <a:latin typeface="Arial" pitchFamily="34" charset="0"/>
                <a:ea typeface="黑体" pitchFamily="49" charset="-122"/>
              </a:rPr>
              <a:t>的公式这时变化为“</a:t>
            </a:r>
            <a:r>
              <a:rPr lang="en-US" altLang="zh-CN" sz="2000" dirty="0">
                <a:latin typeface="Arial" pitchFamily="34" charset="0"/>
                <a:ea typeface="黑体" pitchFamily="49" charset="-122"/>
              </a:rPr>
              <a:t>=$A6+B$6”</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引单元格时，反复按下</a:t>
            </a:r>
            <a:r>
              <a:rPr lang="en-US" altLang="zh-CN" sz="2000" dirty="0">
                <a:latin typeface="Arial" pitchFamily="34" charset="0"/>
                <a:ea typeface="黑体" pitchFamily="49" charset="-122"/>
              </a:rPr>
              <a:t>F4</a:t>
            </a:r>
            <a:r>
              <a:rPr lang="zh-CN" altLang="en-US" sz="2000" dirty="0">
                <a:latin typeface="Arial" pitchFamily="34" charset="0"/>
                <a:ea typeface="黑体" pitchFamily="49" charset="-122"/>
              </a:rPr>
              <a:t>功能可以在相对引用、绝对引用和混合引用之间 进行切换</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104775"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a:latin typeface="Arial" pitchFamily="34" charset="0"/>
                <a:ea typeface="黑体" pitchFamily="49" charset="-122"/>
              </a:rPr>
              <a:t>．混合引用</a:t>
            </a:r>
          </a:p>
        </p:txBody>
      </p:sp>
      <p:sp>
        <p:nvSpPr>
          <p:cNvPr id="4" name="Text Box 3"/>
          <p:cNvSpPr txBox="1">
            <a:spLocks noChangeArrowheads="1"/>
          </p:cNvSpPr>
          <p:nvPr/>
        </p:nvSpPr>
        <p:spPr bwMode="auto">
          <a:xfrm>
            <a:off x="104775" y="3263534"/>
            <a:ext cx="899795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zh-CN" altLang="en-US" sz="2000" dirty="0" smtClean="0">
                <a:latin typeface="Arial" pitchFamily="34" charset="0"/>
                <a:ea typeface="黑体" pitchFamily="49" charset="-122"/>
              </a:rPr>
              <a:t>引用</a:t>
            </a:r>
            <a:r>
              <a:rPr lang="zh-CN" altLang="en-US" sz="2000" dirty="0">
                <a:latin typeface="Arial" pitchFamily="34" charset="0"/>
                <a:ea typeface="黑体" pitchFamily="49" charset="-122"/>
              </a:rPr>
              <a:t>工作簿中其他工作表的单元格</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工作</a:t>
            </a:r>
            <a:r>
              <a:rPr lang="zh-CN" altLang="en-US" sz="2000" dirty="0">
                <a:solidFill>
                  <a:srgbClr val="FFC000"/>
                </a:solidFill>
                <a:latin typeface="Arial" pitchFamily="34" charset="0"/>
                <a:ea typeface="黑体" pitchFamily="49" charset="-122"/>
              </a:rPr>
              <a:t>表标签名！单元格地址</a:t>
            </a:r>
            <a:r>
              <a:rPr lang="zh-CN" altLang="en-US" sz="2000" dirty="0">
                <a:latin typeface="Arial" pitchFamily="34" charset="0"/>
                <a:ea typeface="黑体" pitchFamily="49" charset="-122"/>
              </a:rPr>
              <a:t>，如</a:t>
            </a:r>
            <a:r>
              <a:rPr lang="en-US" altLang="zh-CN" sz="2000" dirty="0" smtClean="0">
                <a:latin typeface="Arial" pitchFamily="34" charset="0"/>
                <a:ea typeface="黑体" pitchFamily="49" charset="-122"/>
              </a:rPr>
              <a:t>Sheet2!A1:C1</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②</a:t>
            </a:r>
            <a:r>
              <a:rPr lang="zh-CN" altLang="en-US" sz="2000" dirty="0" smtClean="0">
                <a:latin typeface="Arial" pitchFamily="34" charset="0"/>
                <a:ea typeface="黑体" pitchFamily="49" charset="-122"/>
              </a:rPr>
              <a:t>引用</a:t>
            </a:r>
            <a:r>
              <a:rPr lang="zh-CN" altLang="en-US" sz="2000" dirty="0">
                <a:latin typeface="Arial" pitchFamily="34" charset="0"/>
                <a:ea typeface="黑体" pitchFamily="49" charset="-122"/>
              </a:rPr>
              <a:t>其他工作簿中的工作表单元格</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工作簿名</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工作表标签名！单元格地址</a:t>
            </a:r>
            <a:r>
              <a:rPr lang="zh-CN" altLang="en-US" sz="2000" dirty="0">
                <a:latin typeface="Arial" pitchFamily="34" charset="0"/>
                <a:ea typeface="黑体" pitchFamily="49" charset="-122"/>
              </a:rPr>
              <a:t>，如</a:t>
            </a:r>
            <a:r>
              <a:rPr lang="en-US" altLang="zh-CN" sz="2000" dirty="0">
                <a:latin typeface="Arial" pitchFamily="34" charset="0"/>
                <a:ea typeface="黑体" pitchFamily="49" charset="-122"/>
              </a:rPr>
              <a:t>[Book2]Sheet1!$C$1:$</a:t>
            </a:r>
            <a:r>
              <a:rPr lang="en-US" altLang="zh-CN" sz="2000" dirty="0" smtClean="0">
                <a:latin typeface="Arial" pitchFamily="34" charset="0"/>
                <a:ea typeface="黑体" pitchFamily="49" charset="-122"/>
              </a:rPr>
              <a:t>D$5</a:t>
            </a:r>
            <a:endParaRPr lang="zh-CN" altLang="en-US" sz="2000" dirty="0">
              <a:latin typeface="Arial" pitchFamily="34" charset="0"/>
              <a:ea typeface="黑体" pitchFamily="49" charset="-122"/>
            </a:endParaRPr>
          </a:p>
        </p:txBody>
      </p:sp>
      <p:sp>
        <p:nvSpPr>
          <p:cNvPr id="5" name="Rectangle 8"/>
          <p:cNvSpPr>
            <a:spLocks noChangeArrowheads="1"/>
          </p:cNvSpPr>
          <p:nvPr/>
        </p:nvSpPr>
        <p:spPr bwMode="auto">
          <a:xfrm>
            <a:off x="104775" y="2793567"/>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．表外单元格的引用</a:t>
            </a:r>
          </a:p>
        </p:txBody>
      </p:sp>
      <p:sp>
        <p:nvSpPr>
          <p:cNvPr id="6" name="Text Box 3"/>
          <p:cNvSpPr txBox="1">
            <a:spLocks noChangeArrowheads="1"/>
          </p:cNvSpPr>
          <p:nvPr/>
        </p:nvSpPr>
        <p:spPr bwMode="auto">
          <a:xfrm>
            <a:off x="104775" y="5110336"/>
            <a:ext cx="8997950" cy="1559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函数</a:t>
            </a:r>
            <a:r>
              <a:rPr lang="zh-CN" altLang="en-US" sz="2000" dirty="0">
                <a:latin typeface="Arial" pitchFamily="34" charset="0"/>
                <a:ea typeface="黑体" pitchFamily="49" charset="-122"/>
              </a:rPr>
              <a:t>包括：财务、日期与时间、数学与三角函数、统计、查找与引用、数据库、文本、逻辑等。</a:t>
            </a:r>
          </a:p>
          <a:p>
            <a:r>
              <a:rPr lang="zh-CN" altLang="en-US" sz="2000" dirty="0" smtClean="0">
                <a:latin typeface="Arial" pitchFamily="34" charset="0"/>
                <a:ea typeface="黑体" pitchFamily="49" charset="-122"/>
              </a:rPr>
              <a:t>       函数</a:t>
            </a:r>
            <a:r>
              <a:rPr lang="zh-CN" altLang="en-US" sz="2000" dirty="0">
                <a:latin typeface="Arial" pitchFamily="34" charset="0"/>
                <a:ea typeface="黑体" pitchFamily="49" charset="-122"/>
              </a:rPr>
              <a:t>由函数名，后跟括号括起来的参数组成，其语法格式为：</a:t>
            </a:r>
          </a:p>
          <a:p>
            <a:r>
              <a:rPr lang="zh-CN" altLang="en-US" sz="2000" dirty="0" smtClean="0">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函数</a:t>
            </a:r>
            <a:r>
              <a:rPr lang="zh-CN" altLang="en-US" sz="2000" dirty="0">
                <a:solidFill>
                  <a:srgbClr val="FFC000"/>
                </a:solidFill>
                <a:latin typeface="Arial" pitchFamily="34" charset="0"/>
                <a:ea typeface="黑体" pitchFamily="49" charset="-122"/>
              </a:rPr>
              <a:t>名称</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参数</a:t>
            </a:r>
            <a:r>
              <a:rPr lang="en-US" altLang="zh-CN" sz="2000" dirty="0">
                <a:solidFill>
                  <a:srgbClr val="FFC000"/>
                </a:solidFill>
                <a:latin typeface="Arial" pitchFamily="34" charset="0"/>
                <a:ea typeface="黑体" pitchFamily="49" charset="-122"/>
              </a:rPr>
              <a:t>1,</a:t>
            </a:r>
            <a:r>
              <a:rPr lang="zh-CN" altLang="en-US" sz="2000" dirty="0">
                <a:solidFill>
                  <a:srgbClr val="FFC000"/>
                </a:solidFill>
                <a:latin typeface="Arial" pitchFamily="34" charset="0"/>
                <a:ea typeface="黑体" pitchFamily="49" charset="-122"/>
              </a:rPr>
              <a:t>参数</a:t>
            </a:r>
            <a:r>
              <a:rPr lang="en-US" altLang="zh-CN" sz="2000" dirty="0">
                <a:solidFill>
                  <a:srgbClr val="FFC000"/>
                </a:solidFill>
                <a:latin typeface="Arial" pitchFamily="34" charset="0"/>
                <a:ea typeface="黑体" pitchFamily="49" charset="-122"/>
              </a:rPr>
              <a:t>2,…)</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参数可以是常量、单元格、区域、区域名、公式或其他函数</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Text Box 4"/>
          <p:cNvSpPr txBox="1">
            <a:spLocks noChangeArrowheads="1"/>
          </p:cNvSpPr>
          <p:nvPr/>
        </p:nvSpPr>
        <p:spPr bwMode="auto">
          <a:xfrm>
            <a:off x="104775" y="4606406"/>
            <a:ext cx="439521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5.6.3  </a:t>
            </a:r>
            <a:r>
              <a:rPr lang="zh-CN" altLang="en-US" sz="2200" dirty="0">
                <a:latin typeface="Arial" pitchFamily="34" charset="0"/>
                <a:ea typeface="黑体" pitchFamily="49" charset="-122"/>
              </a:rPr>
              <a:t>函数</a:t>
            </a:r>
          </a:p>
        </p:txBody>
      </p:sp>
    </p:spTree>
    <p:extLst>
      <p:ext uri="{BB962C8B-B14F-4D97-AF65-F5344CB8AC3E}">
        <p14:creationId xmlns:p14="http://schemas.microsoft.com/office/powerpoint/2010/main" val="1190505483"/>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0689"/>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对于简单</a:t>
            </a:r>
            <a:r>
              <a:rPr lang="zh-CN" altLang="en-US" sz="2100" dirty="0">
                <a:latin typeface="Arial" pitchFamily="34" charset="0"/>
                <a:ea typeface="黑体" pitchFamily="49" charset="-122"/>
              </a:rPr>
              <a:t>的函数，以“</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开始，直接在单元格内输入函数及所使用的参数；其他函数的输入，可采用粘贴函数的方法引导用户正确输入。</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“公式”选项卡上“函数库”组中的“插入函数”按钮 ，打开“插入函数”对话框，如图</a:t>
            </a:r>
            <a:r>
              <a:rPr lang="en-US" altLang="zh-CN" sz="2100" dirty="0">
                <a:latin typeface="Arial" pitchFamily="34" charset="0"/>
                <a:ea typeface="黑体" pitchFamily="49" charset="-122"/>
              </a:rPr>
              <a:t>5-31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使用时会出现 “函数参数”</a:t>
            </a:r>
            <a:r>
              <a:rPr lang="zh-CN" altLang="en-US" sz="2100" dirty="0">
                <a:latin typeface="Arial" pitchFamily="34" charset="0"/>
                <a:ea typeface="黑体" pitchFamily="49" charset="-122"/>
              </a:rPr>
              <a:t>对话框，如图</a:t>
            </a:r>
            <a:r>
              <a:rPr lang="en-US" altLang="zh-CN" sz="2100" dirty="0">
                <a:latin typeface="Arial" pitchFamily="34" charset="0"/>
                <a:ea typeface="黑体" pitchFamily="49" charset="-122"/>
              </a:rPr>
              <a:t>5-32</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示及</a:t>
            </a:r>
            <a:r>
              <a:rPr lang="en-US" altLang="zh-CN" sz="2100" dirty="0" smtClean="0">
                <a:latin typeface="Arial" pitchFamily="34" charset="0"/>
                <a:ea typeface="黑体" pitchFamily="49" charset="-122"/>
              </a:rPr>
              <a:t>5-33</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p:txBody>
      </p:sp>
      <p:sp>
        <p:nvSpPr>
          <p:cNvPr id="3" name="Rectangle 8"/>
          <p:cNvSpPr>
            <a:spLocks noChangeArrowheads="1"/>
          </p:cNvSpPr>
          <p:nvPr/>
        </p:nvSpPr>
        <p:spPr bwMode="auto">
          <a:xfrm>
            <a:off x="104775"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．函数的输入</a:t>
            </a:r>
          </a:p>
        </p:txBody>
      </p:sp>
      <p:sp>
        <p:nvSpPr>
          <p:cNvPr id="4" name="矩形 3"/>
          <p:cNvSpPr/>
          <p:nvPr/>
        </p:nvSpPr>
        <p:spPr>
          <a:xfrm>
            <a:off x="353177" y="4856375"/>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5-31  “</a:t>
            </a:r>
            <a:r>
              <a:rPr lang="zh-CN" altLang="en-US" dirty="0">
                <a:solidFill>
                  <a:srgbClr val="FFFFFF"/>
                </a:solidFill>
                <a:latin typeface="Arial" pitchFamily="34" charset="0"/>
                <a:ea typeface="黑体" pitchFamily="49" charset="-122"/>
              </a:rPr>
              <a:t>插入函数”对话框</a:t>
            </a:r>
          </a:p>
        </p:txBody>
      </p:sp>
      <p:sp>
        <p:nvSpPr>
          <p:cNvPr id="5" name="矩形 4"/>
          <p:cNvSpPr/>
          <p:nvPr/>
        </p:nvSpPr>
        <p:spPr>
          <a:xfrm>
            <a:off x="2864230" y="5178980"/>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5-32  “</a:t>
            </a:r>
            <a:r>
              <a:rPr lang="zh-CN" altLang="en-US" dirty="0">
                <a:solidFill>
                  <a:srgbClr val="FFFFFF"/>
                </a:solidFill>
                <a:latin typeface="Arial" pitchFamily="34" charset="0"/>
                <a:ea typeface="黑体" pitchFamily="49" charset="-122"/>
              </a:rPr>
              <a:t>函数参数”对话框 </a:t>
            </a:r>
            <a:endParaRPr lang="zh-CN" altLang="en-US" dirty="0"/>
          </a:p>
        </p:txBody>
      </p:sp>
      <p:sp>
        <p:nvSpPr>
          <p:cNvPr id="6" name="矩形 5"/>
          <p:cNvSpPr/>
          <p:nvPr/>
        </p:nvSpPr>
        <p:spPr>
          <a:xfrm>
            <a:off x="6102350" y="558924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5-33  </a:t>
            </a:r>
            <a:r>
              <a:rPr lang="zh-CN" altLang="en-US" dirty="0">
                <a:solidFill>
                  <a:srgbClr val="FFFFFF"/>
                </a:solidFill>
                <a:latin typeface="Arial" pitchFamily="34" charset="0"/>
                <a:ea typeface="黑体" pitchFamily="49" charset="-122"/>
              </a:rPr>
              <a:t>为参数输入或选定引用区域</a:t>
            </a:r>
          </a:p>
        </p:txBody>
      </p:sp>
      <p:pic>
        <p:nvPicPr>
          <p:cNvPr id="7" name="图片 6"/>
          <p:cNvPicPr/>
          <p:nvPr/>
        </p:nvPicPr>
        <p:blipFill>
          <a:blip r:embed="rId2"/>
          <a:stretch>
            <a:fillRect/>
          </a:stretch>
        </p:blipFill>
        <p:spPr>
          <a:xfrm>
            <a:off x="323528" y="2392884"/>
            <a:ext cx="2788118" cy="2358238"/>
          </a:xfrm>
          <a:prstGeom prst="rect">
            <a:avLst/>
          </a:prstGeom>
        </p:spPr>
      </p:pic>
      <p:pic>
        <p:nvPicPr>
          <p:cNvPr id="8" name="图片 7"/>
          <p:cNvPicPr/>
          <p:nvPr/>
        </p:nvPicPr>
        <p:blipFill>
          <a:blip r:embed="rId3"/>
          <a:stretch>
            <a:fillRect/>
          </a:stretch>
        </p:blipFill>
        <p:spPr>
          <a:xfrm>
            <a:off x="2470983" y="2564904"/>
            <a:ext cx="3468640" cy="2468554"/>
          </a:xfrm>
          <a:prstGeom prst="rect">
            <a:avLst/>
          </a:prstGeom>
        </p:spPr>
      </p:pic>
      <p:pic>
        <p:nvPicPr>
          <p:cNvPr id="9" name="图片 8"/>
          <p:cNvPicPr/>
          <p:nvPr/>
        </p:nvPicPr>
        <p:blipFill>
          <a:blip r:embed="rId4"/>
          <a:stretch>
            <a:fillRect/>
          </a:stretch>
        </p:blipFill>
        <p:spPr>
          <a:xfrm>
            <a:off x="5396817" y="3120686"/>
            <a:ext cx="3468640" cy="2468554"/>
          </a:xfrm>
          <a:prstGeom prst="rect">
            <a:avLst/>
          </a:prstGeom>
        </p:spPr>
      </p:pic>
    </p:spTree>
    <p:extLst>
      <p:ext uri="{BB962C8B-B14F-4D97-AF65-F5344CB8AC3E}">
        <p14:creationId xmlns:p14="http://schemas.microsoft.com/office/powerpoint/2010/main" val="4231337444"/>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0688"/>
            <a:ext cx="8997950" cy="55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SUM()</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返回</a:t>
            </a:r>
            <a:r>
              <a:rPr lang="zh-CN" altLang="en-US" sz="2100" dirty="0">
                <a:latin typeface="Arial" pitchFamily="34" charset="0"/>
                <a:ea typeface="黑体" pitchFamily="49" charset="-122"/>
              </a:rPr>
              <a:t>某一单元格区域中所有数字之和，其使用语法为：</a:t>
            </a:r>
          </a:p>
          <a:p>
            <a:r>
              <a:rPr lang="en-US" altLang="zh-CN" sz="2100" dirty="0" smtClean="0">
                <a:latin typeface="Arial" pitchFamily="34" charset="0"/>
                <a:ea typeface="黑体" pitchFamily="49" charset="-122"/>
              </a:rPr>
              <a:t>        SUM(number1,number2</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number1, number2, ...</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到</a:t>
            </a:r>
            <a:r>
              <a:rPr lang="en-US" altLang="zh-CN" sz="2100" dirty="0">
                <a:latin typeface="Arial" pitchFamily="34" charset="0"/>
                <a:ea typeface="黑体" pitchFamily="49" charset="-122"/>
              </a:rPr>
              <a:t>255</a:t>
            </a:r>
            <a:r>
              <a:rPr lang="zh-CN" altLang="en-US" sz="2100" dirty="0">
                <a:latin typeface="Arial" pitchFamily="34" charset="0"/>
                <a:ea typeface="黑体" pitchFamily="49" charset="-122"/>
              </a:rPr>
              <a:t>个需要求和的参数。</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5-5】 SUM()</a:t>
            </a:r>
            <a:r>
              <a:rPr lang="zh-CN" altLang="en-US" sz="2100" dirty="0">
                <a:latin typeface="Arial" pitchFamily="34" charset="0"/>
                <a:ea typeface="黑体" pitchFamily="49" charset="-122"/>
              </a:rPr>
              <a:t>函数使用示例。</a:t>
            </a:r>
          </a:p>
          <a:p>
            <a:r>
              <a:rPr lang="zh-CN" altLang="en-US" sz="2100" dirty="0" smtClean="0">
                <a:latin typeface="Arial" pitchFamily="34" charset="0"/>
                <a:ea typeface="黑体" pitchFamily="49" charset="-122"/>
              </a:rPr>
              <a:t>       ①</a:t>
            </a:r>
            <a:r>
              <a:rPr lang="en-US" altLang="zh-CN" sz="2100" dirty="0">
                <a:latin typeface="Arial" pitchFamily="34" charset="0"/>
                <a:ea typeface="黑体" pitchFamily="49" charset="-122"/>
              </a:rPr>
              <a:t>SUM(3,2)</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②</a:t>
            </a:r>
            <a:r>
              <a:rPr lang="en-US" altLang="zh-CN" sz="2100" dirty="0">
                <a:latin typeface="Arial" pitchFamily="34" charset="0"/>
                <a:ea typeface="黑体" pitchFamily="49" charset="-122"/>
              </a:rPr>
              <a:t>SUM("3",2,TRUE)</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，因文本值被转换成数字，而逻辑值“</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被转换成数字</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，而逻辑值“</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，则转换成数字</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如果</a:t>
            </a:r>
            <a:r>
              <a:rPr lang="en-US" altLang="zh-CN" sz="2100" dirty="0">
                <a:latin typeface="Arial" pitchFamily="34" charset="0"/>
                <a:ea typeface="黑体" pitchFamily="49" charset="-122"/>
              </a:rPr>
              <a:t>A1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B2</a:t>
            </a:r>
            <a:r>
              <a:rPr lang="zh-CN" altLang="en-US" sz="2100" dirty="0">
                <a:latin typeface="Arial" pitchFamily="34" charset="0"/>
                <a:ea typeface="黑体" pitchFamily="49" charset="-122"/>
              </a:rPr>
              <a:t>所表示的单元格为空白，则</a:t>
            </a:r>
            <a:r>
              <a:rPr lang="en-US" altLang="zh-CN" sz="2100" dirty="0">
                <a:latin typeface="Arial" pitchFamily="34" charset="0"/>
                <a:ea typeface="黑体" pitchFamily="49" charset="-122"/>
              </a:rPr>
              <a:t>SUM(A1,B1,2)</a:t>
            </a:r>
            <a:r>
              <a:rPr lang="zh-CN" altLang="en-US" sz="2100" dirty="0">
                <a:latin typeface="Arial" pitchFamily="34" charset="0"/>
                <a:ea typeface="黑体" pitchFamily="49" charset="-122"/>
              </a:rPr>
              <a:t>等于</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如果单元格</a:t>
            </a:r>
            <a:r>
              <a:rPr lang="en-US" altLang="zh-CN" sz="2100" dirty="0">
                <a:latin typeface="Arial" pitchFamily="34" charset="0"/>
                <a:ea typeface="黑体" pitchFamily="49" charset="-122"/>
              </a:rPr>
              <a:t>A2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E2</a:t>
            </a:r>
            <a:r>
              <a:rPr lang="zh-CN" altLang="en-US" sz="2100" dirty="0">
                <a:latin typeface="Arial" pitchFamily="34" charset="0"/>
                <a:ea typeface="黑体" pitchFamily="49" charset="-122"/>
              </a:rPr>
              <a:t>中包含了</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40</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50</a:t>
            </a:r>
            <a:r>
              <a:rPr lang="zh-CN" altLang="en-US" sz="2100" dirty="0">
                <a:latin typeface="Arial" pitchFamily="34" charset="0"/>
                <a:ea typeface="黑体" pitchFamily="49" charset="-122"/>
              </a:rPr>
              <a:t>，则</a:t>
            </a:r>
            <a:r>
              <a:rPr lang="en-US" altLang="zh-CN" sz="2100" dirty="0">
                <a:latin typeface="Arial" pitchFamily="34" charset="0"/>
                <a:ea typeface="黑体" pitchFamily="49" charset="-122"/>
              </a:rPr>
              <a:t>SUM(A2:C2)</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50</a:t>
            </a:r>
            <a:r>
              <a:rPr lang="zh-CN" altLang="en-US" sz="2100" dirty="0">
                <a:latin typeface="Arial" pitchFamily="34" charset="0"/>
                <a:ea typeface="黑体" pitchFamily="49" charset="-122"/>
              </a:rPr>
              <a:t>；而</a:t>
            </a:r>
            <a:r>
              <a:rPr lang="en-US" altLang="zh-CN" sz="2100" dirty="0">
                <a:latin typeface="Arial" pitchFamily="34" charset="0"/>
                <a:ea typeface="黑体" pitchFamily="49" charset="-122"/>
              </a:rPr>
              <a:t>SUM(B2:E2,5)</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140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2</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SUMIF()</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根据</a:t>
            </a:r>
            <a:r>
              <a:rPr lang="zh-CN" altLang="en-US" sz="2100" dirty="0">
                <a:latin typeface="Arial" pitchFamily="34" charset="0"/>
                <a:ea typeface="黑体" pitchFamily="49" charset="-122"/>
              </a:rPr>
              <a:t>指定条件对若干单元格求和，使用语法为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SUMIF(</a:t>
            </a:r>
            <a:r>
              <a:rPr lang="en-US" altLang="zh-CN" sz="2100" dirty="0" err="1" smtClean="0">
                <a:latin typeface="Arial" pitchFamily="34" charset="0"/>
                <a:ea typeface="黑体" pitchFamily="49" charset="-122"/>
              </a:rPr>
              <a:t>range,criteria</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sum_range</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range</a:t>
            </a:r>
            <a:r>
              <a:rPr lang="zh-CN" altLang="en-US" sz="2100" dirty="0">
                <a:latin typeface="Arial" pitchFamily="34" charset="0"/>
                <a:ea typeface="黑体" pitchFamily="49" charset="-122"/>
              </a:rPr>
              <a:t>为用于条件判断的单元格区域；</a:t>
            </a:r>
            <a:r>
              <a:rPr lang="en-US" altLang="zh-CN" sz="2100" dirty="0">
                <a:latin typeface="Arial" pitchFamily="34" charset="0"/>
                <a:ea typeface="黑体" pitchFamily="49" charset="-122"/>
              </a:rPr>
              <a:t>criteria</a:t>
            </a:r>
            <a:r>
              <a:rPr lang="zh-CN" altLang="en-US" sz="2100" dirty="0">
                <a:latin typeface="Arial" pitchFamily="34" charset="0"/>
                <a:ea typeface="黑体" pitchFamily="49" charset="-122"/>
              </a:rPr>
              <a:t>为确定哪些单元格将被相加求和的条件，其形式可以为数字、表达式或文本。条件可以表示为</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"&gt;32"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"apples"</a:t>
            </a:r>
            <a:r>
              <a:rPr lang="zh-CN" altLang="en-US" sz="2100" dirty="0">
                <a:latin typeface="Arial" pitchFamily="34" charset="0"/>
                <a:ea typeface="黑体" pitchFamily="49" charset="-122"/>
              </a:rPr>
              <a:t>等；</a:t>
            </a:r>
            <a:r>
              <a:rPr lang="en-US" altLang="zh-CN" sz="2100" dirty="0" err="1">
                <a:latin typeface="Arial" pitchFamily="34" charset="0"/>
                <a:ea typeface="黑体" pitchFamily="49" charset="-122"/>
              </a:rPr>
              <a:t>sum_range</a:t>
            </a:r>
            <a:r>
              <a:rPr lang="zh-CN" altLang="en-US" sz="2100" dirty="0">
                <a:latin typeface="Arial" pitchFamily="34" charset="0"/>
                <a:ea typeface="黑体" pitchFamily="49" charset="-122"/>
              </a:rPr>
              <a:t>为需要求和的实际单元格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．常用函数的使用举例</a:t>
            </a:r>
          </a:p>
        </p:txBody>
      </p:sp>
    </p:spTree>
    <p:extLst>
      <p:ext uri="{BB962C8B-B14F-4D97-AF65-F5344CB8AC3E}">
        <p14:creationId xmlns:p14="http://schemas.microsoft.com/office/powerpoint/2010/main" val="611317519"/>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5-6】 SUMIF()</a:t>
            </a:r>
            <a:r>
              <a:rPr lang="zh-CN" altLang="en-US" sz="2100" dirty="0">
                <a:latin typeface="Arial" pitchFamily="34" charset="0"/>
                <a:ea typeface="黑体" pitchFamily="49" charset="-122"/>
              </a:rPr>
              <a:t>函数使用示例。</a:t>
            </a:r>
          </a:p>
          <a:p>
            <a:r>
              <a:rPr lang="zh-CN" altLang="en-US" sz="2100" dirty="0" smtClean="0">
                <a:latin typeface="Arial" pitchFamily="34" charset="0"/>
                <a:ea typeface="黑体" pitchFamily="49" charset="-122"/>
              </a:rPr>
              <a:t>       假设</a:t>
            </a:r>
            <a:r>
              <a:rPr lang="en-US" altLang="zh-CN" sz="2100" dirty="0">
                <a:latin typeface="Arial" pitchFamily="34" charset="0"/>
                <a:ea typeface="黑体" pitchFamily="49" charset="-122"/>
              </a:rPr>
              <a:t>A1:A4</a:t>
            </a:r>
            <a:r>
              <a:rPr lang="zh-CN" altLang="en-US" sz="2100" dirty="0">
                <a:latin typeface="Arial" pitchFamily="34" charset="0"/>
                <a:ea typeface="黑体" pitchFamily="49" charset="-122"/>
              </a:rPr>
              <a:t>的内容分别为：</a:t>
            </a:r>
            <a:r>
              <a:rPr lang="en-US" altLang="zh-CN" sz="2100" dirty="0">
                <a:latin typeface="Arial" pitchFamily="34" charset="0"/>
                <a:ea typeface="黑体" pitchFamily="49" charset="-122"/>
              </a:rPr>
              <a:t>100,000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200,000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300,000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400,000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B1:B4</a:t>
            </a:r>
            <a:r>
              <a:rPr lang="zh-CN" altLang="en-US" sz="2100" dirty="0">
                <a:latin typeface="Arial" pitchFamily="34" charset="0"/>
                <a:ea typeface="黑体" pitchFamily="49" charset="-122"/>
              </a:rPr>
              <a:t>的内容为：</a:t>
            </a:r>
            <a:r>
              <a:rPr lang="en-US" altLang="zh-CN" sz="2100" dirty="0">
                <a:latin typeface="Arial" pitchFamily="34" charset="0"/>
                <a:ea typeface="黑体" pitchFamily="49" charset="-122"/>
              </a:rPr>
              <a:t>7,000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14,000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21,000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28,000</a:t>
            </a:r>
            <a:r>
              <a:rPr lang="zh-CN" altLang="en-US" sz="2100" dirty="0">
                <a:latin typeface="Arial" pitchFamily="34" charset="0"/>
                <a:ea typeface="黑体" pitchFamily="49" charset="-122"/>
              </a:rPr>
              <a:t>，则</a:t>
            </a:r>
            <a:r>
              <a:rPr lang="en-US" altLang="zh-CN" sz="2100" dirty="0">
                <a:latin typeface="Arial" pitchFamily="34" charset="0"/>
                <a:ea typeface="黑体" pitchFamily="49" charset="-122"/>
              </a:rPr>
              <a:t>SUMIF(A1:A4,"&gt;160,000",B1:B4)</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$63,000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3</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MAX/MIN()</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返回</a:t>
            </a:r>
            <a:r>
              <a:rPr lang="zh-CN" altLang="en-US" sz="2100" dirty="0">
                <a:latin typeface="Arial" pitchFamily="34" charset="0"/>
                <a:ea typeface="黑体" pitchFamily="49" charset="-122"/>
              </a:rPr>
              <a:t>数据集中的最大（小）数值，使用语法为：</a:t>
            </a:r>
            <a:r>
              <a:rPr lang="en-US" altLang="zh-CN" sz="2100" dirty="0">
                <a:latin typeface="Arial" pitchFamily="34" charset="0"/>
                <a:ea typeface="黑体" pitchFamily="49" charset="-122"/>
              </a:rPr>
              <a:t>MAX(number1, number2,...)</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number1,number2,...</a:t>
            </a:r>
            <a:r>
              <a:rPr lang="zh-CN" altLang="en-US" sz="2100" dirty="0">
                <a:latin typeface="Arial" pitchFamily="34" charset="0"/>
                <a:ea typeface="黑体" pitchFamily="49" charset="-122"/>
              </a:rPr>
              <a:t>为需要找出最大数值的</a:t>
            </a:r>
            <a:r>
              <a:rPr lang="en-US" altLang="zh-CN" sz="2100" dirty="0">
                <a:latin typeface="Arial" pitchFamily="34" charset="0"/>
                <a:ea typeface="黑体" pitchFamily="49" charset="-122"/>
              </a:rPr>
              <a:t>1</a:t>
            </a:r>
            <a:r>
              <a:rPr lang="zh-CN" altLang="en-US" sz="2100" dirty="0" smtClean="0">
                <a:latin typeface="Arial" pitchFamily="34" charset="0"/>
                <a:ea typeface="黑体" pitchFamily="49" charset="-122"/>
              </a:rPr>
              <a:t>到</a:t>
            </a:r>
            <a:r>
              <a:rPr lang="en-US" altLang="zh-CN" sz="2100" dirty="0" smtClean="0">
                <a:solidFill>
                  <a:srgbClr val="FFC000"/>
                </a:solidFill>
                <a:latin typeface="Arial" pitchFamily="34" charset="0"/>
                <a:ea typeface="黑体" pitchFamily="49" charset="-122"/>
              </a:rPr>
              <a:t>255</a:t>
            </a:r>
            <a:r>
              <a:rPr lang="zh-CN" altLang="en-US" sz="2100" dirty="0" smtClean="0">
                <a:latin typeface="Arial" pitchFamily="34" charset="0"/>
                <a:ea typeface="黑体" pitchFamily="49" charset="-122"/>
              </a:rPr>
              <a:t>个</a:t>
            </a:r>
            <a:r>
              <a:rPr lang="zh-CN" altLang="en-US" sz="2100" dirty="0">
                <a:latin typeface="Arial" pitchFamily="34" charset="0"/>
                <a:ea typeface="黑体" pitchFamily="49" charset="-122"/>
              </a:rPr>
              <a:t>数值。可以将参数指定为数字、空白单元格、逻辑值或数字的文本表达式。如果参数为错误值或不能转换成数字的文本，将产生错误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5-7】 MAX/MIN()</a:t>
            </a:r>
            <a:r>
              <a:rPr lang="zh-CN" altLang="en-US" sz="2100" dirty="0">
                <a:latin typeface="Arial" pitchFamily="34" charset="0"/>
                <a:ea typeface="黑体" pitchFamily="49" charset="-122"/>
              </a:rPr>
              <a:t>函数使用示例。</a:t>
            </a:r>
          </a:p>
          <a:p>
            <a:r>
              <a:rPr lang="zh-CN" altLang="en-US" sz="2100" dirty="0" smtClean="0">
                <a:latin typeface="Arial" pitchFamily="34" charset="0"/>
                <a:ea typeface="黑体" pitchFamily="49" charset="-122"/>
              </a:rPr>
              <a:t>       如果</a:t>
            </a:r>
            <a:r>
              <a:rPr lang="en-US" altLang="zh-CN" sz="2100" dirty="0">
                <a:latin typeface="Arial" pitchFamily="34" charset="0"/>
                <a:ea typeface="黑体" pitchFamily="49" charset="-122"/>
              </a:rPr>
              <a:t>A1:A5 </a:t>
            </a:r>
            <a:r>
              <a:rPr lang="zh-CN" altLang="en-US" sz="2100" dirty="0">
                <a:latin typeface="Arial" pitchFamily="34" charset="0"/>
                <a:ea typeface="黑体" pitchFamily="49" charset="-122"/>
              </a:rPr>
              <a:t>包含数字</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27</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，则：</a:t>
            </a:r>
            <a:r>
              <a:rPr lang="en-US" altLang="zh-CN" sz="2100" dirty="0">
                <a:latin typeface="Arial" pitchFamily="34" charset="0"/>
                <a:ea typeface="黑体" pitchFamily="49" charset="-122"/>
              </a:rPr>
              <a:t>MAX(A1:A5,30)</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30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4</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ROUND()</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返回</a:t>
            </a:r>
            <a:r>
              <a:rPr lang="zh-CN" altLang="en-US" sz="2100" dirty="0">
                <a:latin typeface="Arial" pitchFamily="34" charset="0"/>
                <a:ea typeface="黑体" pitchFamily="49" charset="-122"/>
              </a:rPr>
              <a:t>某个数字按指定位数舍入后的数字，使用语法为：</a:t>
            </a:r>
          </a:p>
          <a:p>
            <a:r>
              <a:rPr lang="en-US" altLang="zh-CN" sz="2100" dirty="0" smtClean="0">
                <a:latin typeface="Arial" pitchFamily="34" charset="0"/>
                <a:ea typeface="黑体" pitchFamily="49" charset="-122"/>
              </a:rPr>
              <a:t>       ROUND(</a:t>
            </a:r>
            <a:r>
              <a:rPr lang="en-US" altLang="zh-CN" sz="2100" dirty="0" err="1" smtClean="0">
                <a:latin typeface="Arial" pitchFamily="34" charset="0"/>
                <a:ea typeface="黑体" pitchFamily="49" charset="-122"/>
              </a:rPr>
              <a:t>number,num_digits</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number</a:t>
            </a:r>
            <a:r>
              <a:rPr lang="zh-CN" altLang="en-US" sz="2100" dirty="0">
                <a:latin typeface="Arial" pitchFamily="34" charset="0"/>
                <a:ea typeface="黑体" pitchFamily="49" charset="-122"/>
              </a:rPr>
              <a:t>是需要进行舍入的数字；</a:t>
            </a:r>
            <a:r>
              <a:rPr lang="en-US" altLang="zh-CN" sz="2100" dirty="0" err="1">
                <a:latin typeface="Arial" pitchFamily="34" charset="0"/>
                <a:ea typeface="黑体" pitchFamily="49" charset="-122"/>
              </a:rPr>
              <a:t>num_digits</a:t>
            </a:r>
            <a:r>
              <a:rPr lang="zh-CN" altLang="en-US" sz="2100" dirty="0">
                <a:latin typeface="Arial" pitchFamily="34" charset="0"/>
                <a:ea typeface="黑体" pitchFamily="49" charset="-122"/>
              </a:rPr>
              <a:t>是指定的位数，按此位数进行舍入。</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说明</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如果</a:t>
            </a:r>
            <a:r>
              <a:rPr lang="en-US" altLang="zh-CN" sz="2100" dirty="0" err="1">
                <a:latin typeface="Arial" pitchFamily="34" charset="0"/>
                <a:ea typeface="黑体" pitchFamily="49" charset="-122"/>
              </a:rPr>
              <a:t>num_digits</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大于</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，则舍入到指定的小数位；如果</a:t>
            </a:r>
            <a:r>
              <a:rPr lang="en-US" altLang="zh-CN" sz="2100" dirty="0" err="1">
                <a:latin typeface="Arial" pitchFamily="34" charset="0"/>
                <a:ea typeface="黑体" pitchFamily="49" charset="-122"/>
              </a:rPr>
              <a:t>num_digits</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，则舍入到最接近的整数；如果</a:t>
            </a:r>
            <a:r>
              <a:rPr lang="en-US" altLang="zh-CN" sz="2100" dirty="0" err="1">
                <a:latin typeface="Arial" pitchFamily="34" charset="0"/>
                <a:ea typeface="黑体" pitchFamily="49" charset="-122"/>
              </a:rPr>
              <a:t>num_digits</a:t>
            </a:r>
            <a:r>
              <a:rPr lang="zh-CN" altLang="en-US" sz="2100" dirty="0">
                <a:latin typeface="Arial" pitchFamily="34" charset="0"/>
                <a:ea typeface="黑体" pitchFamily="49" charset="-122"/>
              </a:rPr>
              <a:t>小于</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，则在小数点左侧进行舍入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594585471"/>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5-8】 ROUND()</a:t>
            </a:r>
            <a:r>
              <a:rPr lang="zh-CN" altLang="en-US" sz="2100" dirty="0">
                <a:latin typeface="Arial" pitchFamily="34" charset="0"/>
                <a:ea typeface="黑体" pitchFamily="49" charset="-122"/>
              </a:rPr>
              <a:t>函数使用示例。</a:t>
            </a:r>
          </a:p>
          <a:p>
            <a:r>
              <a:rPr lang="en-US" altLang="zh-CN" sz="2100" dirty="0" smtClean="0">
                <a:latin typeface="Arial" pitchFamily="34" charset="0"/>
                <a:ea typeface="黑体" pitchFamily="49" charset="-122"/>
              </a:rPr>
              <a:t>       ROUND(2.15,1</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2.2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ROUND(2.149,1)</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2.1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ROUND(-1.475,2)</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-1.48</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ROUND(21.5,-1)</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a:t>
            </a:r>
          </a:p>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5</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COUNT()</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返回</a:t>
            </a:r>
            <a:r>
              <a:rPr lang="zh-CN" altLang="en-US" sz="2100" dirty="0">
                <a:latin typeface="Arial" pitchFamily="34" charset="0"/>
                <a:ea typeface="黑体" pitchFamily="49" charset="-122"/>
              </a:rPr>
              <a:t>参数的数字项的个数，语法为</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COUNT(value1,value2</a:t>
            </a:r>
            <a:r>
              <a:rPr lang="en-US" altLang="zh-CN" sz="2100" dirty="0">
                <a:latin typeface="Arial" pitchFamily="34" charset="0"/>
                <a:ea typeface="黑体" pitchFamily="49" charset="-122"/>
              </a:rPr>
              <a:t>, ...)</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value1, value2, ...</a:t>
            </a:r>
            <a:r>
              <a:rPr lang="zh-CN" altLang="en-US" sz="2100" dirty="0">
                <a:latin typeface="Arial" pitchFamily="34" charset="0"/>
                <a:ea typeface="黑体" pitchFamily="49" charset="-122"/>
              </a:rPr>
              <a:t>是包含或引用各种类型数据的参数（</a:t>
            </a:r>
            <a:r>
              <a:rPr lang="en-US" altLang="zh-CN" sz="2100" dirty="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solidFill>
                  <a:srgbClr val="FFC000"/>
                </a:solidFill>
                <a:latin typeface="Arial" pitchFamily="34" charset="0"/>
                <a:ea typeface="黑体" pitchFamily="49" charset="-122"/>
              </a:rPr>
              <a:t>255</a:t>
            </a:r>
            <a:r>
              <a:rPr lang="zh-CN" altLang="en-US" sz="2100" dirty="0" smtClean="0">
                <a:latin typeface="Arial" pitchFamily="34" charset="0"/>
                <a:ea typeface="黑体" pitchFamily="49" charset="-122"/>
              </a:rPr>
              <a:t>个</a:t>
            </a:r>
            <a:r>
              <a:rPr lang="zh-CN" altLang="en-US" sz="2100" dirty="0">
                <a:latin typeface="Arial" pitchFamily="34" charset="0"/>
                <a:ea typeface="黑体" pitchFamily="49" charset="-122"/>
              </a:rPr>
              <a:t>），但只有数字类型的数据才被计数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5-9】 COUNT()</a:t>
            </a:r>
            <a:r>
              <a:rPr lang="zh-CN" altLang="en-US" sz="2100" dirty="0">
                <a:latin typeface="Arial" pitchFamily="34" charset="0"/>
                <a:ea typeface="黑体" pitchFamily="49" charset="-122"/>
              </a:rPr>
              <a:t>函数使用示例。</a:t>
            </a:r>
          </a:p>
          <a:p>
            <a:r>
              <a:rPr lang="zh-CN" altLang="en-US" sz="2100" dirty="0">
                <a:latin typeface="Arial" pitchFamily="34" charset="0"/>
                <a:ea typeface="黑体" pitchFamily="49" charset="-122"/>
              </a:rPr>
              <a:t>如果</a:t>
            </a:r>
            <a:r>
              <a:rPr lang="en-US" altLang="zh-CN" sz="2100" dirty="0">
                <a:latin typeface="Arial" pitchFamily="34" charset="0"/>
                <a:ea typeface="黑体" pitchFamily="49" charset="-122"/>
              </a:rPr>
              <a:t>A1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A7</a:t>
            </a:r>
            <a:r>
              <a:rPr lang="zh-CN" altLang="en-US" sz="2100" dirty="0">
                <a:latin typeface="Arial" pitchFamily="34" charset="0"/>
                <a:ea typeface="黑体" pitchFamily="49" charset="-122"/>
              </a:rPr>
              <a:t>单元格的内容分别为：“销售”、</a:t>
            </a:r>
            <a:r>
              <a:rPr lang="en-US" altLang="zh-CN" sz="2100" dirty="0">
                <a:latin typeface="Arial" pitchFamily="34" charset="0"/>
                <a:ea typeface="黑体" pitchFamily="49" charset="-122"/>
              </a:rPr>
              <a:t>12/03/2004</a:t>
            </a:r>
            <a:r>
              <a:rPr lang="zh-CN" altLang="en-US" sz="2100" dirty="0">
                <a:latin typeface="Arial" pitchFamily="34" charset="0"/>
                <a:ea typeface="黑体" pitchFamily="49" charset="-122"/>
              </a:rPr>
              <a:t>、 （空格）、</a:t>
            </a:r>
            <a:r>
              <a:rPr lang="en-US" altLang="zh-CN" sz="2100" dirty="0">
                <a:latin typeface="Arial" pitchFamily="34" charset="0"/>
                <a:ea typeface="黑体" pitchFamily="49" charset="-122"/>
              </a:rPr>
              <a:t>19</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22.34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#DIV/0</a:t>
            </a:r>
            <a:r>
              <a:rPr lang="zh-CN" altLang="en-US" sz="2100" dirty="0">
                <a:latin typeface="Arial" pitchFamily="34" charset="0"/>
                <a:ea typeface="黑体" pitchFamily="49" charset="-122"/>
              </a:rPr>
              <a:t>！，则：</a:t>
            </a:r>
            <a:r>
              <a:rPr lang="en-US" altLang="zh-CN" sz="2100" dirty="0">
                <a:latin typeface="Arial" pitchFamily="34" charset="0"/>
                <a:ea typeface="黑体" pitchFamily="49" charset="-122"/>
              </a:rPr>
              <a:t>COUNT(A1:A7)</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COUNT(A4:A7)</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COUNT(A1:A7,2)</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a:t>
            </a:r>
          </a:p>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6</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COUNTIF()</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计算</a:t>
            </a:r>
            <a:r>
              <a:rPr lang="zh-CN" altLang="en-US" sz="2100" dirty="0">
                <a:latin typeface="Arial" pitchFamily="34" charset="0"/>
                <a:ea typeface="黑体" pitchFamily="49" charset="-122"/>
              </a:rPr>
              <a:t>给定区域内满足特定条件的单元格的数目，使用语法是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COUNTIF(</a:t>
            </a:r>
            <a:r>
              <a:rPr lang="en-US" altLang="zh-CN" sz="2100" dirty="0" err="1" smtClean="0">
                <a:latin typeface="Arial" pitchFamily="34" charset="0"/>
                <a:ea typeface="黑体" pitchFamily="49" charset="-122"/>
              </a:rPr>
              <a:t>range,criteria</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range</a:t>
            </a:r>
            <a:r>
              <a:rPr lang="zh-CN" altLang="en-US" sz="2100" dirty="0">
                <a:latin typeface="Arial" pitchFamily="34" charset="0"/>
                <a:ea typeface="黑体" pitchFamily="49" charset="-122"/>
              </a:rPr>
              <a:t>为需要计算其中满足条件的单元格数目的单元格区域；</a:t>
            </a:r>
            <a:r>
              <a:rPr lang="en-US" altLang="zh-CN" sz="2100" dirty="0">
                <a:latin typeface="Arial" pitchFamily="34" charset="0"/>
                <a:ea typeface="黑体" pitchFamily="49" charset="-122"/>
              </a:rPr>
              <a:t>criteria</a:t>
            </a:r>
            <a:r>
              <a:rPr lang="zh-CN" altLang="en-US" sz="2100" dirty="0">
                <a:latin typeface="Arial" pitchFamily="34" charset="0"/>
                <a:ea typeface="黑体" pitchFamily="49" charset="-122"/>
              </a:rPr>
              <a:t>为确定哪些单元格将被计算在内的条件，其形式可以为数字、表达式或文本。</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说明</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条件可以表示为</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"&gt;32"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"apples"</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35944424"/>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5-10】 COUNTIF()</a:t>
            </a:r>
            <a:r>
              <a:rPr lang="zh-CN" altLang="en-US" sz="2100" dirty="0">
                <a:latin typeface="Arial" pitchFamily="34" charset="0"/>
                <a:ea typeface="黑体" pitchFamily="49" charset="-122"/>
              </a:rPr>
              <a:t>函数使用示例。</a:t>
            </a:r>
          </a:p>
          <a:p>
            <a:r>
              <a:rPr lang="zh-CN" altLang="en-US" sz="2100" dirty="0" smtClean="0">
                <a:latin typeface="Arial" pitchFamily="34" charset="0"/>
                <a:ea typeface="黑体" pitchFamily="49" charset="-122"/>
              </a:rPr>
              <a:t>       假设</a:t>
            </a:r>
            <a:r>
              <a:rPr lang="en-US" altLang="zh-CN" sz="2100" dirty="0">
                <a:latin typeface="Arial" pitchFamily="34" charset="0"/>
                <a:ea typeface="黑体" pitchFamily="49" charset="-122"/>
              </a:rPr>
              <a:t>A3:A6</a:t>
            </a:r>
            <a:r>
              <a:rPr lang="zh-CN" altLang="en-US" sz="2100" dirty="0">
                <a:latin typeface="Arial" pitchFamily="34" charset="0"/>
                <a:ea typeface="黑体" pitchFamily="49" charset="-122"/>
              </a:rPr>
              <a:t>中的内容分别为</a:t>
            </a:r>
            <a:r>
              <a:rPr lang="en-US" altLang="zh-CN" sz="2100" dirty="0">
                <a:latin typeface="Arial" pitchFamily="34" charset="0"/>
                <a:ea typeface="黑体" pitchFamily="49" charset="-122"/>
              </a:rPr>
              <a:t>"apples"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"oranges"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"peaches"</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"apples"</a:t>
            </a:r>
            <a:r>
              <a:rPr lang="zh-CN" altLang="en-US" sz="2100" dirty="0">
                <a:latin typeface="Arial" pitchFamily="34" charset="0"/>
                <a:ea typeface="黑体" pitchFamily="49" charset="-122"/>
              </a:rPr>
              <a:t>，则</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COUNTIF(A3:A6</a:t>
            </a:r>
            <a:r>
              <a:rPr lang="en-US" altLang="zh-CN" sz="2100" dirty="0">
                <a:latin typeface="Arial" pitchFamily="34" charset="0"/>
                <a:ea typeface="黑体" pitchFamily="49" charset="-122"/>
              </a:rPr>
              <a:t>,"apples") </a:t>
            </a:r>
            <a:r>
              <a:rPr lang="zh-CN" altLang="en-US" sz="2100" dirty="0">
                <a:latin typeface="Arial" pitchFamily="34" charset="0"/>
                <a:ea typeface="黑体" pitchFamily="49" charset="-122"/>
              </a:rPr>
              <a:t>等于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假设 </a:t>
            </a:r>
            <a:r>
              <a:rPr lang="en-US" altLang="zh-CN" sz="2100" dirty="0">
                <a:latin typeface="Arial" pitchFamily="34" charset="0"/>
                <a:ea typeface="黑体" pitchFamily="49" charset="-122"/>
              </a:rPr>
              <a:t>B3:B6 </a:t>
            </a:r>
            <a:r>
              <a:rPr lang="zh-CN" altLang="en-US" sz="2100" dirty="0">
                <a:latin typeface="Arial" pitchFamily="34" charset="0"/>
                <a:ea typeface="黑体" pitchFamily="49" charset="-122"/>
              </a:rPr>
              <a:t>中的内容分别为 </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54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75</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86</a:t>
            </a:r>
            <a:r>
              <a:rPr lang="zh-CN" altLang="en-US" sz="2100" dirty="0">
                <a:latin typeface="Arial" pitchFamily="34" charset="0"/>
                <a:ea typeface="黑体" pitchFamily="49" charset="-122"/>
              </a:rPr>
              <a:t>，则：</a:t>
            </a:r>
          </a:p>
          <a:p>
            <a:r>
              <a:rPr lang="en-US" altLang="zh-CN" sz="2100" dirty="0" smtClean="0">
                <a:latin typeface="Arial" pitchFamily="34" charset="0"/>
                <a:ea typeface="黑体" pitchFamily="49" charset="-122"/>
              </a:rPr>
              <a:t>       COUNTIF(B3:B6</a:t>
            </a:r>
            <a:r>
              <a:rPr lang="en-US" altLang="zh-CN" sz="2100" dirty="0">
                <a:latin typeface="Arial" pitchFamily="34" charset="0"/>
                <a:ea typeface="黑体" pitchFamily="49" charset="-122"/>
              </a:rPr>
              <a:t>,"&gt;55") </a:t>
            </a:r>
            <a:r>
              <a:rPr lang="zh-CN" altLang="en-US" sz="2100" dirty="0">
                <a:latin typeface="Arial" pitchFamily="34" charset="0"/>
                <a:ea typeface="黑体" pitchFamily="49" charset="-122"/>
              </a:rPr>
              <a:t>等于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p>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7</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AVERAGE()</a:t>
            </a:r>
            <a:r>
              <a:rPr lang="zh-CN" altLang="en-US" sz="2100" dirty="0">
                <a:solidFill>
                  <a:srgbClr val="FFC000"/>
                </a:solidFill>
                <a:latin typeface="Arial" pitchFamily="34" charset="0"/>
                <a:ea typeface="黑体" pitchFamily="49" charset="-122"/>
              </a:rPr>
              <a:t>函数</a:t>
            </a:r>
          </a:p>
          <a:p>
            <a:r>
              <a:rPr lang="zh-CN" altLang="en-US" sz="2100" dirty="0">
                <a:latin typeface="Arial" pitchFamily="34" charset="0"/>
                <a:ea typeface="黑体" pitchFamily="49" charset="-122"/>
              </a:rPr>
              <a:t>返回参数平均值（算术平均），使用语法是：</a:t>
            </a:r>
            <a:r>
              <a:rPr lang="en-US" altLang="zh-CN" sz="2100" dirty="0">
                <a:latin typeface="Arial" pitchFamily="34" charset="0"/>
                <a:ea typeface="黑体" pitchFamily="49" charset="-122"/>
              </a:rPr>
              <a:t>AVERAGE(number1, number2, ...)</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number1, number2, ...</a:t>
            </a:r>
            <a:r>
              <a:rPr lang="zh-CN" altLang="en-US" sz="2100" dirty="0">
                <a:latin typeface="Arial" pitchFamily="34" charset="0"/>
                <a:ea typeface="黑体" pitchFamily="49" charset="-122"/>
              </a:rPr>
              <a:t>要计算平均值的</a:t>
            </a:r>
            <a:r>
              <a:rPr lang="en-US" altLang="zh-CN" sz="2100" dirty="0">
                <a:latin typeface="Arial" pitchFamily="34" charset="0"/>
                <a:ea typeface="黑体" pitchFamily="49" charset="-122"/>
              </a:rPr>
              <a:t>1</a:t>
            </a:r>
            <a:r>
              <a:rPr lang="zh-CN" altLang="en-US" sz="2100" dirty="0" smtClean="0">
                <a:latin typeface="Arial" pitchFamily="34" charset="0"/>
                <a:ea typeface="黑体" pitchFamily="49" charset="-122"/>
              </a:rPr>
              <a:t>～</a:t>
            </a:r>
            <a:r>
              <a:rPr lang="en-US" altLang="zh-CN" sz="2100" dirty="0" smtClean="0">
                <a:solidFill>
                  <a:srgbClr val="FFC000"/>
                </a:solidFill>
                <a:latin typeface="Arial" pitchFamily="34" charset="0"/>
                <a:ea typeface="黑体" pitchFamily="49" charset="-122"/>
              </a:rPr>
              <a:t>255</a:t>
            </a:r>
            <a:r>
              <a:rPr lang="zh-CN" altLang="en-US" sz="2100" dirty="0" smtClean="0">
                <a:latin typeface="Arial" pitchFamily="34" charset="0"/>
                <a:ea typeface="黑体" pitchFamily="49" charset="-122"/>
              </a:rPr>
              <a:t>个</a:t>
            </a:r>
            <a:r>
              <a:rPr lang="zh-CN" altLang="en-US" sz="2100" dirty="0">
                <a:latin typeface="Arial" pitchFamily="34" charset="0"/>
                <a:ea typeface="黑体" pitchFamily="49" charset="-122"/>
              </a:rPr>
              <a:t>参数。参数可以是数字，或者是涉及数字的名称、数组或引用。</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说明</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如果数组或单元格引用参数中有文字、逻辑值或空单元格，则忽略其值。但是，如果单元格包含零值则计算在内。</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5-11】 AVERAGE()</a:t>
            </a:r>
            <a:r>
              <a:rPr lang="zh-CN" altLang="en-US" sz="2100" dirty="0">
                <a:latin typeface="Arial" pitchFamily="34" charset="0"/>
                <a:ea typeface="黑体" pitchFamily="49" charset="-122"/>
              </a:rPr>
              <a:t>函数使用示例。</a:t>
            </a:r>
          </a:p>
          <a:p>
            <a:r>
              <a:rPr lang="zh-CN" altLang="en-US" sz="2100" dirty="0" smtClean="0">
                <a:latin typeface="Arial" pitchFamily="34" charset="0"/>
                <a:ea typeface="黑体" pitchFamily="49" charset="-122"/>
              </a:rPr>
              <a:t>       如果</a:t>
            </a:r>
            <a:r>
              <a:rPr lang="en-US" altLang="zh-CN" sz="2100" dirty="0">
                <a:latin typeface="Arial" pitchFamily="34" charset="0"/>
                <a:ea typeface="黑体" pitchFamily="49" charset="-122"/>
              </a:rPr>
              <a:t>A1:A5 </a:t>
            </a:r>
            <a:r>
              <a:rPr lang="zh-CN" altLang="en-US" sz="2100" dirty="0">
                <a:latin typeface="Arial" pitchFamily="34" charset="0"/>
                <a:ea typeface="黑体" pitchFamily="49" charset="-122"/>
              </a:rPr>
              <a:t>命名为</a:t>
            </a:r>
            <a:r>
              <a:rPr lang="en-US" altLang="zh-CN" sz="2100" dirty="0">
                <a:latin typeface="Arial" pitchFamily="34" charset="0"/>
                <a:ea typeface="黑体" pitchFamily="49" charset="-122"/>
              </a:rPr>
              <a:t>Scores</a:t>
            </a:r>
            <a:r>
              <a:rPr lang="zh-CN" altLang="en-US" sz="2100" dirty="0">
                <a:latin typeface="Arial" pitchFamily="34" charset="0"/>
                <a:ea typeface="黑体" pitchFamily="49" charset="-122"/>
              </a:rPr>
              <a:t>，其中的数值分别为</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9</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27</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2</a:t>
            </a:r>
            <a:r>
              <a:rPr lang="zh-CN" altLang="en-US" sz="2100" dirty="0" smtClean="0">
                <a:latin typeface="Arial" pitchFamily="34" charset="0"/>
                <a:ea typeface="黑体" pitchFamily="49" charset="-122"/>
              </a:rPr>
              <a:t>，则：</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AVERAGE(A1:A5</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等于 </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AVERAGE(Scores) </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11</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AVERAGE(A1:A5</a:t>
            </a:r>
            <a:r>
              <a:rPr lang="en-US" altLang="zh-CN" sz="2100" dirty="0">
                <a:latin typeface="Arial" pitchFamily="34" charset="0"/>
                <a:ea typeface="黑体" pitchFamily="49" charset="-122"/>
              </a:rPr>
              <a:t>, 5) </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AVERAGE(A1:A5</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等于 </a:t>
            </a:r>
            <a:r>
              <a:rPr lang="en-US" altLang="zh-CN" sz="2100" dirty="0">
                <a:latin typeface="Arial" pitchFamily="34" charset="0"/>
                <a:ea typeface="黑体" pitchFamily="49" charset="-122"/>
              </a:rPr>
              <a:t>SUM(A1:A5)/COUNT(A1:A5) </a:t>
            </a:r>
            <a:r>
              <a:rPr lang="zh-CN" altLang="en-US" sz="2100" dirty="0">
                <a:latin typeface="Arial" pitchFamily="34" charset="0"/>
                <a:ea typeface="黑体" pitchFamily="49" charset="-122"/>
              </a:rPr>
              <a:t>等于</a:t>
            </a:r>
            <a:r>
              <a:rPr lang="en-US" altLang="zh-CN" sz="2100" dirty="0">
                <a:latin typeface="Arial" pitchFamily="34" charset="0"/>
                <a:ea typeface="黑体" pitchFamily="49" charset="-122"/>
              </a:rPr>
              <a:t>11</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如果</a:t>
            </a:r>
            <a:r>
              <a:rPr lang="en-US" altLang="zh-CN" sz="2100" dirty="0">
                <a:latin typeface="Arial" pitchFamily="34" charset="0"/>
                <a:ea typeface="黑体" pitchFamily="49" charset="-122"/>
              </a:rPr>
              <a:t>C1:C3 </a:t>
            </a:r>
            <a:r>
              <a:rPr lang="zh-CN" altLang="en-US" sz="2100" dirty="0">
                <a:latin typeface="Arial" pitchFamily="34" charset="0"/>
                <a:ea typeface="黑体" pitchFamily="49" charset="-122"/>
              </a:rPr>
              <a:t>命名为 </a:t>
            </a:r>
            <a:r>
              <a:rPr lang="en-US" altLang="zh-CN" sz="2100" dirty="0" err="1">
                <a:latin typeface="Arial" pitchFamily="34" charset="0"/>
                <a:ea typeface="黑体" pitchFamily="49" charset="-122"/>
              </a:rPr>
              <a:t>OtherScore</a:t>
            </a:r>
            <a:r>
              <a:rPr lang="zh-CN" altLang="en-US" sz="2100" dirty="0">
                <a:latin typeface="Arial" pitchFamily="34" charset="0"/>
                <a:ea typeface="黑体" pitchFamily="49" charset="-122"/>
              </a:rPr>
              <a:t>，其中的数值为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18</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，那么：</a:t>
            </a:r>
          </a:p>
          <a:p>
            <a:r>
              <a:rPr lang="en-US" altLang="zh-CN" sz="2100" dirty="0">
                <a:latin typeface="Arial" pitchFamily="34" charset="0"/>
                <a:ea typeface="黑体" pitchFamily="49" charset="-122"/>
              </a:rPr>
              <a:t>AVERAGE(Scores, </a:t>
            </a:r>
            <a:r>
              <a:rPr lang="en-US" altLang="zh-CN" sz="2100" dirty="0" err="1">
                <a:latin typeface="Arial" pitchFamily="34" charset="0"/>
                <a:ea typeface="黑体" pitchFamily="49" charset="-122"/>
              </a:rPr>
              <a:t>OtherScores</a:t>
            </a:r>
            <a:r>
              <a:rPr lang="en-US" altLang="zh-CN" sz="2100" dirty="0">
                <a:latin typeface="Arial" pitchFamily="34" charset="0"/>
                <a:ea typeface="黑体" pitchFamily="49" charset="-122"/>
              </a:rPr>
              <a:t>) </a:t>
            </a:r>
            <a:r>
              <a:rPr lang="zh-CN" altLang="en-US" sz="2100" dirty="0">
                <a:latin typeface="Arial" pitchFamily="34" charset="0"/>
                <a:ea typeface="黑体" pitchFamily="49" charset="-122"/>
              </a:rPr>
              <a:t>等于 </a:t>
            </a:r>
            <a:r>
              <a:rPr lang="en-US" altLang="zh-CN" sz="2100" dirty="0">
                <a:latin typeface="Arial" pitchFamily="34" charset="0"/>
                <a:ea typeface="黑体" pitchFamily="49" charset="-122"/>
              </a:rPr>
              <a:t>10.5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47200123"/>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8</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IF()</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执行</a:t>
            </a:r>
            <a:r>
              <a:rPr lang="zh-CN" altLang="en-US" sz="2100" dirty="0">
                <a:latin typeface="Arial" pitchFamily="34" charset="0"/>
                <a:ea typeface="黑体" pitchFamily="49" charset="-122"/>
              </a:rPr>
              <a:t>真假值判断，根据逻辑测试的真假值返回不同的结果，使用语法：</a:t>
            </a:r>
          </a:p>
          <a:p>
            <a:r>
              <a:rPr lang="en-US" altLang="zh-CN" sz="2100" dirty="0" smtClean="0">
                <a:latin typeface="Arial" pitchFamily="34" charset="0"/>
                <a:ea typeface="黑体" pitchFamily="49" charset="-122"/>
              </a:rPr>
              <a:t>       IF(</a:t>
            </a:r>
            <a:r>
              <a:rPr lang="en-US" altLang="zh-CN" sz="2100" dirty="0" err="1" smtClean="0">
                <a:latin typeface="Arial" pitchFamily="34" charset="0"/>
                <a:ea typeface="黑体" pitchFamily="49" charset="-122"/>
              </a:rPr>
              <a:t>logical_test,value_if_true,value_if_false</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logical_test</a:t>
            </a:r>
            <a:r>
              <a:rPr lang="zh-CN" altLang="en-US" sz="2100" dirty="0">
                <a:latin typeface="Arial" pitchFamily="34" charset="0"/>
                <a:ea typeface="黑体" pitchFamily="49" charset="-122"/>
              </a:rPr>
              <a:t>表示计算结果为</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或</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的任意值或表达式。</a:t>
            </a:r>
            <a:r>
              <a:rPr lang="en-US" altLang="zh-CN" sz="2100" dirty="0" err="1">
                <a:latin typeface="Arial" pitchFamily="34" charset="0"/>
                <a:ea typeface="黑体" pitchFamily="49" charset="-122"/>
              </a:rPr>
              <a:t>value_if_true</a:t>
            </a:r>
            <a:r>
              <a:rPr lang="zh-CN" altLang="en-US" sz="2100" dirty="0">
                <a:latin typeface="Arial" pitchFamily="34" charset="0"/>
                <a:ea typeface="黑体" pitchFamily="49" charset="-122"/>
              </a:rPr>
              <a:t>是</a:t>
            </a:r>
            <a:r>
              <a:rPr lang="en-US" altLang="zh-CN" sz="2100" dirty="0" err="1">
                <a:latin typeface="Arial" pitchFamily="34" charset="0"/>
                <a:ea typeface="黑体" pitchFamily="49" charset="-122"/>
              </a:rPr>
              <a:t>logical_test</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时返回的值。</a:t>
            </a:r>
            <a:r>
              <a:rPr lang="en-US" altLang="zh-CN" sz="2100" dirty="0" err="1">
                <a:latin typeface="Arial" pitchFamily="34" charset="0"/>
                <a:ea typeface="黑体" pitchFamily="49" charset="-122"/>
              </a:rPr>
              <a:t>value_if_false</a:t>
            </a:r>
            <a:r>
              <a:rPr lang="zh-CN" altLang="en-US" sz="2100" dirty="0">
                <a:latin typeface="Arial" pitchFamily="34" charset="0"/>
                <a:ea typeface="黑体" pitchFamily="49" charset="-122"/>
              </a:rPr>
              <a:t>是</a:t>
            </a:r>
            <a:r>
              <a:rPr lang="en-US" altLang="zh-CN" sz="2100" dirty="0" err="1">
                <a:latin typeface="Arial" pitchFamily="34" charset="0"/>
                <a:ea typeface="黑体" pitchFamily="49" charset="-122"/>
              </a:rPr>
              <a:t>logical_test</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时返回的值。</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说明</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函数</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可以嵌套七</a:t>
            </a:r>
            <a:r>
              <a:rPr lang="zh-CN" altLang="en-US" sz="2100" dirty="0" smtClean="0">
                <a:latin typeface="Arial" pitchFamily="34" charset="0"/>
                <a:ea typeface="黑体" pitchFamily="49" charset="-122"/>
              </a:rPr>
              <a:t>层。</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5-12】 IF()</a:t>
            </a:r>
            <a:r>
              <a:rPr lang="zh-CN" altLang="en-US" sz="2100" dirty="0">
                <a:latin typeface="Arial" pitchFamily="34" charset="0"/>
                <a:ea typeface="黑体" pitchFamily="49" charset="-122"/>
              </a:rPr>
              <a:t>函数使用示例。</a:t>
            </a:r>
          </a:p>
          <a:p>
            <a:r>
              <a:rPr lang="en-US" altLang="zh-CN" sz="2100" dirty="0" smtClean="0">
                <a:latin typeface="Arial" pitchFamily="34" charset="0"/>
                <a:ea typeface="黑体" pitchFamily="49" charset="-122"/>
              </a:rPr>
              <a:t>       1</a:t>
            </a:r>
            <a:r>
              <a:rPr lang="zh-CN" altLang="en-US" sz="2100" dirty="0" smtClean="0">
                <a:latin typeface="Arial" pitchFamily="34" charset="0"/>
                <a:ea typeface="黑体" pitchFamily="49" charset="-122"/>
              </a:rPr>
              <a:t>）如果</a:t>
            </a:r>
            <a:r>
              <a:rPr lang="en-US" altLang="zh-CN" sz="2100" dirty="0">
                <a:latin typeface="Arial" pitchFamily="34" charset="0"/>
                <a:ea typeface="黑体" pitchFamily="49" charset="-122"/>
              </a:rPr>
              <a:t>A10</a:t>
            </a:r>
            <a:r>
              <a:rPr lang="zh-CN" altLang="en-US" sz="2100" dirty="0">
                <a:latin typeface="Arial" pitchFamily="34" charset="0"/>
                <a:ea typeface="黑体" pitchFamily="49" charset="-122"/>
              </a:rPr>
              <a:t>中的公式结果小于等于</a:t>
            </a:r>
            <a:r>
              <a:rPr lang="en-US" altLang="zh-CN" sz="2100" dirty="0">
                <a:latin typeface="Arial" pitchFamily="34" charset="0"/>
                <a:ea typeface="黑体" pitchFamily="49" charset="-122"/>
              </a:rPr>
              <a:t>100</a:t>
            </a:r>
            <a:r>
              <a:rPr lang="zh-CN" altLang="en-US" sz="2100" dirty="0">
                <a:latin typeface="Arial" pitchFamily="34" charset="0"/>
                <a:ea typeface="黑体" pitchFamily="49" charset="-122"/>
              </a:rPr>
              <a:t>，则下面的函数将显示“预算内”，否则将显示“超出预算”，</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使用方法是：</a:t>
            </a:r>
          </a:p>
          <a:p>
            <a:r>
              <a:rPr lang="en-US" altLang="zh-CN" sz="2100" dirty="0" smtClean="0">
                <a:latin typeface="Arial" pitchFamily="34" charset="0"/>
                <a:ea typeface="黑体" pitchFamily="49" charset="-122"/>
              </a:rPr>
              <a:t>       IF(A10</a:t>
            </a:r>
            <a:r>
              <a:rPr lang="en-US" altLang="zh-CN" sz="2100" dirty="0">
                <a:latin typeface="Arial" pitchFamily="34" charset="0"/>
                <a:ea typeface="黑体" pitchFamily="49" charset="-122"/>
              </a:rPr>
              <a:t>&lt;=100,"</a:t>
            </a:r>
            <a:r>
              <a:rPr lang="zh-CN" altLang="en-US" sz="2100" dirty="0">
                <a:latin typeface="Arial" pitchFamily="34" charset="0"/>
                <a:ea typeface="黑体" pitchFamily="49" charset="-122"/>
              </a:rPr>
              <a:t>预算内</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超出预算</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2</a:t>
            </a:r>
            <a:r>
              <a:rPr lang="zh-CN" altLang="en-US" sz="2100" dirty="0">
                <a:latin typeface="Arial" pitchFamily="34" charset="0"/>
                <a:ea typeface="黑体" pitchFamily="49" charset="-122"/>
              </a:rPr>
              <a:t>）如果单元格</a:t>
            </a:r>
            <a:r>
              <a:rPr lang="en-US" altLang="zh-CN" sz="2100" dirty="0">
                <a:latin typeface="Arial" pitchFamily="34" charset="0"/>
                <a:ea typeface="黑体" pitchFamily="49" charset="-122"/>
              </a:rPr>
              <a:t>A10</a:t>
            </a:r>
            <a:r>
              <a:rPr lang="zh-CN" altLang="en-US" sz="2100" dirty="0">
                <a:latin typeface="Arial" pitchFamily="34" charset="0"/>
                <a:ea typeface="黑体" pitchFamily="49" charset="-122"/>
              </a:rPr>
              <a:t>中的数值为</a:t>
            </a:r>
            <a:r>
              <a:rPr lang="en-US" altLang="zh-CN" sz="2100" dirty="0">
                <a:latin typeface="Arial" pitchFamily="34" charset="0"/>
                <a:ea typeface="黑体" pitchFamily="49" charset="-122"/>
              </a:rPr>
              <a:t>100</a:t>
            </a:r>
            <a:r>
              <a:rPr lang="zh-CN" altLang="en-US" sz="2100" dirty="0" smtClean="0">
                <a:latin typeface="Arial" pitchFamily="34" charset="0"/>
                <a:ea typeface="黑体" pitchFamily="49" charset="-122"/>
              </a:rPr>
              <a:t>，区域</a:t>
            </a:r>
            <a:r>
              <a:rPr lang="en-US" altLang="zh-CN" sz="2100" dirty="0">
                <a:latin typeface="Arial" pitchFamily="34" charset="0"/>
                <a:ea typeface="黑体" pitchFamily="49" charset="-122"/>
              </a:rPr>
              <a:t>B5:B15</a:t>
            </a:r>
            <a:r>
              <a:rPr lang="zh-CN" altLang="en-US" sz="2100" dirty="0">
                <a:latin typeface="Arial" pitchFamily="34" charset="0"/>
                <a:ea typeface="黑体" pitchFamily="49" charset="-122"/>
              </a:rPr>
              <a:t>中的所有数值将被计算。</a:t>
            </a:r>
            <a:r>
              <a:rPr lang="zh-CN" altLang="en-US" sz="2100" dirty="0" smtClean="0">
                <a:latin typeface="Arial" pitchFamily="34" charset="0"/>
                <a:ea typeface="黑体" pitchFamily="49" charset="-122"/>
              </a:rPr>
              <a:t>反之，</a:t>
            </a:r>
            <a:r>
              <a:rPr lang="zh-CN" altLang="en-US" sz="2100" dirty="0">
                <a:latin typeface="Arial" pitchFamily="34" charset="0"/>
                <a:ea typeface="黑体" pitchFamily="49" charset="-122"/>
              </a:rPr>
              <a:t>且包含函数</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的单元格显示为空白。</a:t>
            </a:r>
          </a:p>
          <a:p>
            <a:r>
              <a:rPr lang="en-US" altLang="zh-CN" sz="2100" dirty="0" smtClean="0">
                <a:latin typeface="Arial" pitchFamily="34" charset="0"/>
                <a:ea typeface="黑体" pitchFamily="49" charset="-122"/>
              </a:rPr>
              <a:t>       IF(A10=100,SUM(B5:B15</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）某单元格的名称</a:t>
            </a:r>
            <a:r>
              <a:rPr lang="en-US" altLang="zh-CN" sz="2100" dirty="0" err="1">
                <a:latin typeface="Arial" pitchFamily="34" charset="0"/>
                <a:ea typeface="黑体" pitchFamily="49" charset="-122"/>
              </a:rPr>
              <a:t>AverageScore</a:t>
            </a:r>
            <a:r>
              <a:rPr lang="zh-CN" altLang="en-US" sz="2100" dirty="0">
                <a:latin typeface="Arial" pitchFamily="34" charset="0"/>
                <a:ea typeface="黑体" pitchFamily="49" charset="-122"/>
              </a:rPr>
              <a:t>表示学生平均分，现依据</a:t>
            </a:r>
            <a:r>
              <a:rPr lang="en-US" altLang="zh-CN" sz="2100" dirty="0" err="1">
                <a:latin typeface="Arial" pitchFamily="34" charset="0"/>
                <a:ea typeface="黑体" pitchFamily="49" charset="-122"/>
              </a:rPr>
              <a:t>AverageScore</a:t>
            </a:r>
            <a:r>
              <a:rPr lang="zh-CN" altLang="en-US" sz="2100" dirty="0">
                <a:latin typeface="Arial" pitchFamily="34" charset="0"/>
                <a:ea typeface="黑体" pitchFamily="49" charset="-122"/>
              </a:rPr>
              <a:t>给出评语，评语标准是：大于</a:t>
            </a:r>
            <a:r>
              <a:rPr lang="en-US" altLang="zh-CN" sz="2100" dirty="0">
                <a:latin typeface="Arial" pitchFamily="34" charset="0"/>
                <a:ea typeface="黑体" pitchFamily="49" charset="-122"/>
              </a:rPr>
              <a:t>89</a:t>
            </a:r>
            <a:r>
              <a:rPr lang="zh-CN" altLang="en-US" sz="2100" dirty="0">
                <a:latin typeface="Arial" pitchFamily="34" charset="0"/>
                <a:ea typeface="黑体" pitchFamily="49" charset="-122"/>
              </a:rPr>
              <a:t>分，评语为</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80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89</a:t>
            </a:r>
            <a:r>
              <a:rPr lang="zh-CN" altLang="en-US" sz="2100" dirty="0">
                <a:latin typeface="Arial" pitchFamily="34" charset="0"/>
                <a:ea typeface="黑体" pitchFamily="49" charset="-122"/>
              </a:rPr>
              <a:t>分，评语为</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70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79</a:t>
            </a:r>
            <a:r>
              <a:rPr lang="zh-CN" altLang="en-US" sz="2100" dirty="0">
                <a:latin typeface="Arial" pitchFamily="34" charset="0"/>
                <a:ea typeface="黑体" pitchFamily="49" charset="-122"/>
              </a:rPr>
              <a:t>分，评语为</a:t>
            </a:r>
            <a:r>
              <a:rPr lang="en-US" altLang="zh-CN" sz="2100" dirty="0">
                <a:latin typeface="Arial" pitchFamily="34" charset="0"/>
                <a:ea typeface="黑体" pitchFamily="49" charset="-122"/>
              </a:rPr>
              <a:t>C</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60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69</a:t>
            </a:r>
            <a:r>
              <a:rPr lang="zh-CN" altLang="en-US" sz="2100" dirty="0">
                <a:latin typeface="Arial" pitchFamily="34" charset="0"/>
                <a:ea typeface="黑体" pitchFamily="49" charset="-122"/>
              </a:rPr>
              <a:t>分，评语为</a:t>
            </a:r>
            <a:r>
              <a:rPr lang="en-US" altLang="zh-CN" sz="2100" dirty="0">
                <a:latin typeface="Arial" pitchFamily="34" charset="0"/>
                <a:ea typeface="黑体" pitchFamily="49" charset="-122"/>
              </a:rPr>
              <a:t>D</a:t>
            </a:r>
            <a:r>
              <a:rPr lang="zh-CN" altLang="en-US" sz="2100" dirty="0">
                <a:latin typeface="Arial" pitchFamily="34" charset="0"/>
                <a:ea typeface="黑体" pitchFamily="49" charset="-122"/>
              </a:rPr>
              <a:t>；小于</a:t>
            </a:r>
            <a:r>
              <a:rPr lang="en-US" altLang="zh-CN" sz="2100" dirty="0">
                <a:latin typeface="Arial" pitchFamily="34" charset="0"/>
                <a:ea typeface="黑体" pitchFamily="49" charset="-122"/>
              </a:rPr>
              <a:t>60</a:t>
            </a:r>
            <a:r>
              <a:rPr lang="zh-CN" altLang="en-US" sz="2100" dirty="0">
                <a:latin typeface="Arial" pitchFamily="34" charset="0"/>
                <a:ea typeface="黑体" pitchFamily="49" charset="-122"/>
              </a:rPr>
              <a:t>分，评语为</a:t>
            </a:r>
            <a:r>
              <a:rPr lang="en-US" altLang="zh-CN" sz="2100" dirty="0">
                <a:latin typeface="Arial" pitchFamily="34" charset="0"/>
                <a:ea typeface="黑体" pitchFamily="49" charset="-122"/>
              </a:rPr>
              <a:t>F</a:t>
            </a:r>
            <a:r>
              <a:rPr lang="zh-CN" altLang="en-US" sz="2100" dirty="0">
                <a:latin typeface="Arial" pitchFamily="34" charset="0"/>
                <a:ea typeface="黑体" pitchFamily="49" charset="-122"/>
              </a:rPr>
              <a:t>。则可以使用下列嵌套</a:t>
            </a:r>
            <a:r>
              <a:rPr lang="en-US" altLang="zh-CN" sz="2100" dirty="0">
                <a:latin typeface="Arial" pitchFamily="34" charset="0"/>
                <a:ea typeface="黑体" pitchFamily="49" charset="-122"/>
              </a:rPr>
              <a:t>IF</a:t>
            </a:r>
            <a:r>
              <a:rPr lang="zh-CN" altLang="en-US" sz="2100" dirty="0">
                <a:latin typeface="Arial" pitchFamily="34" charset="0"/>
                <a:ea typeface="黑体" pitchFamily="49" charset="-122"/>
              </a:rPr>
              <a:t>函数：</a:t>
            </a:r>
          </a:p>
          <a:p>
            <a:r>
              <a:rPr lang="en-US" altLang="zh-CN" sz="2100" dirty="0">
                <a:latin typeface="Arial" pitchFamily="34" charset="0"/>
                <a:ea typeface="黑体" pitchFamily="49" charset="-122"/>
              </a:rPr>
              <a:t>IF(</a:t>
            </a:r>
            <a:r>
              <a:rPr lang="en-US" altLang="zh-CN" sz="2100" dirty="0" err="1">
                <a:latin typeface="Arial" pitchFamily="34" charset="0"/>
                <a:ea typeface="黑体" pitchFamily="49" charset="-122"/>
              </a:rPr>
              <a:t>AverageScore</a:t>
            </a:r>
            <a:r>
              <a:rPr lang="en-US" altLang="zh-CN" sz="2100" dirty="0">
                <a:latin typeface="Arial" pitchFamily="34" charset="0"/>
                <a:ea typeface="黑体" pitchFamily="49" charset="-122"/>
              </a:rPr>
              <a:t>&gt;89,"A",IF(</a:t>
            </a:r>
            <a:r>
              <a:rPr lang="en-US" altLang="zh-CN" sz="2100" dirty="0" err="1">
                <a:latin typeface="Arial" pitchFamily="34" charset="0"/>
                <a:ea typeface="黑体" pitchFamily="49" charset="-122"/>
              </a:rPr>
              <a:t>AverageScore</a:t>
            </a:r>
            <a:r>
              <a:rPr lang="en-US" altLang="zh-CN" sz="2100" dirty="0">
                <a:latin typeface="Arial" pitchFamily="34" charset="0"/>
                <a:ea typeface="黑体" pitchFamily="49" charset="-122"/>
              </a:rPr>
              <a:t>&gt;79,"B",IF(</a:t>
            </a:r>
            <a:r>
              <a:rPr lang="en-US" altLang="zh-CN" sz="2100" dirty="0" err="1">
                <a:latin typeface="Arial" pitchFamily="34" charset="0"/>
                <a:ea typeface="黑体" pitchFamily="49" charset="-122"/>
              </a:rPr>
              <a:t>AverageScore</a:t>
            </a:r>
            <a:r>
              <a:rPr lang="en-US" altLang="zh-CN" sz="2100" dirty="0">
                <a:latin typeface="Arial" pitchFamily="34" charset="0"/>
                <a:ea typeface="黑体" pitchFamily="49" charset="-122"/>
              </a:rPr>
              <a:t>&gt;69,"C",IF(</a:t>
            </a:r>
            <a:r>
              <a:rPr lang="en-US" altLang="zh-CN" sz="2100" dirty="0" err="1">
                <a:latin typeface="Arial" pitchFamily="34" charset="0"/>
                <a:ea typeface="黑体" pitchFamily="49" charset="-122"/>
              </a:rPr>
              <a:t>AverageScore</a:t>
            </a:r>
            <a:r>
              <a:rPr lang="en-US" altLang="zh-CN" sz="2100" dirty="0">
                <a:latin typeface="Arial" pitchFamily="34" charset="0"/>
                <a:ea typeface="黑体" pitchFamily="49" charset="-122"/>
              </a:rPr>
              <a:t>&gt;59,"D","F</a:t>
            </a:r>
            <a:r>
              <a:rPr lang="en-US" altLang="zh-CN"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453906402"/>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700808"/>
            <a:ext cx="8997950"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solidFill>
                  <a:srgbClr val="FFC000"/>
                </a:solidFill>
                <a:latin typeface="Arial" pitchFamily="34" charset="0"/>
                <a:ea typeface="黑体" pitchFamily="49" charset="-122"/>
              </a:rPr>
              <a:t>       （</a:t>
            </a:r>
            <a:r>
              <a:rPr lang="en-US" altLang="zh-CN" sz="2000" dirty="0">
                <a:solidFill>
                  <a:srgbClr val="FFC000"/>
                </a:solidFill>
                <a:latin typeface="Arial" pitchFamily="34" charset="0"/>
                <a:ea typeface="黑体" pitchFamily="49" charset="-122"/>
              </a:rPr>
              <a:t>9</a:t>
            </a:r>
            <a:r>
              <a:rPr lang="zh-CN" altLang="en-US" sz="2000" dirty="0">
                <a:solidFill>
                  <a:srgbClr val="FFC000"/>
                </a:solidFill>
                <a:latin typeface="Arial" pitchFamily="34" charset="0"/>
                <a:ea typeface="黑体" pitchFamily="49" charset="-122"/>
              </a:rPr>
              <a:t>）</a:t>
            </a:r>
            <a:r>
              <a:rPr lang="en-US" altLang="zh-CN" sz="2000" dirty="0">
                <a:solidFill>
                  <a:srgbClr val="FFC000"/>
                </a:solidFill>
                <a:latin typeface="Arial" pitchFamily="34" charset="0"/>
                <a:ea typeface="黑体" pitchFamily="49" charset="-122"/>
              </a:rPr>
              <a:t>VLOOKUP</a:t>
            </a:r>
            <a:r>
              <a:rPr lang="zh-CN" altLang="en-US" sz="2000" dirty="0">
                <a:solidFill>
                  <a:srgbClr val="FFC000"/>
                </a:solidFill>
                <a:latin typeface="Arial" pitchFamily="34" charset="0"/>
                <a:ea typeface="黑体" pitchFamily="49" charset="-122"/>
              </a:rPr>
              <a:t>函数</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指定单元格区域的第</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列查找符合条件的数据，并返回指定列对应的行数据，使用语法如下：</a:t>
            </a:r>
          </a:p>
          <a:p>
            <a:r>
              <a:rPr lang="en-US" altLang="zh-CN" sz="2000" dirty="0">
                <a:latin typeface="Arial" pitchFamily="34" charset="0"/>
                <a:ea typeface="黑体" pitchFamily="49" charset="-122"/>
              </a:rPr>
              <a:t>VLOOKUP(</a:t>
            </a:r>
            <a:r>
              <a:rPr lang="en-US" altLang="zh-CN" sz="2000" dirty="0" err="1">
                <a:latin typeface="Arial" pitchFamily="34" charset="0"/>
                <a:ea typeface="黑体" pitchFamily="49" charset="-122"/>
              </a:rPr>
              <a:t>lookup_value</a:t>
            </a:r>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table_array</a:t>
            </a:r>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col_index_num</a:t>
            </a:r>
            <a:r>
              <a:rPr lang="en-US" altLang="zh-CN" sz="2000" dirty="0">
                <a:latin typeface="Arial" pitchFamily="34" charset="0"/>
                <a:ea typeface="黑体" pitchFamily="49" charset="-122"/>
              </a:rPr>
              <a:t>, [</a:t>
            </a:r>
            <a:r>
              <a:rPr lang="en-US" altLang="zh-CN" sz="2000" dirty="0" err="1">
                <a:latin typeface="Arial" pitchFamily="34" charset="0"/>
                <a:ea typeface="黑体" pitchFamily="49" charset="-122"/>
              </a:rPr>
              <a:t>range_lookup</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1</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lookup_value</a:t>
            </a:r>
            <a:r>
              <a:rPr lang="zh-CN" altLang="en-US" sz="2000" dirty="0">
                <a:latin typeface="Arial" pitchFamily="34" charset="0"/>
                <a:ea typeface="黑体" pitchFamily="49" charset="-122"/>
              </a:rPr>
              <a:t>（必需）。要在表格或区域的第一列中搜索的值。</a:t>
            </a:r>
            <a:r>
              <a:rPr lang="en-US" altLang="zh-CN" sz="2000" dirty="0" err="1">
                <a:latin typeface="Arial" pitchFamily="34" charset="0"/>
                <a:ea typeface="黑体" pitchFamily="49" charset="-122"/>
              </a:rPr>
              <a:t>lookup_value</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参数可以是值或引用。</a:t>
            </a:r>
          </a:p>
          <a:p>
            <a:r>
              <a:rPr lang="en-US" altLang="zh-CN" sz="2000" dirty="0" smtClean="0">
                <a:latin typeface="Arial" pitchFamily="34" charset="0"/>
                <a:ea typeface="黑体" pitchFamily="49" charset="-122"/>
              </a:rPr>
              <a:t>       2</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table_array</a:t>
            </a:r>
            <a:r>
              <a:rPr lang="zh-CN" altLang="en-US" sz="2000" dirty="0">
                <a:latin typeface="Arial" pitchFamily="34" charset="0"/>
                <a:ea typeface="黑体" pitchFamily="49" charset="-122"/>
              </a:rPr>
              <a:t>（必需）。包含数据的单元格区域。可以使用对区域（例如，</a:t>
            </a:r>
            <a:r>
              <a:rPr lang="en-US" altLang="zh-CN" sz="2000" dirty="0">
                <a:latin typeface="Arial" pitchFamily="34" charset="0"/>
                <a:ea typeface="黑体" pitchFamily="49" charset="-122"/>
              </a:rPr>
              <a:t>A2:D8</a:t>
            </a:r>
            <a:r>
              <a:rPr lang="zh-CN" altLang="en-US" sz="2000" dirty="0">
                <a:latin typeface="Arial" pitchFamily="34" charset="0"/>
                <a:ea typeface="黑体" pitchFamily="49" charset="-122"/>
              </a:rPr>
              <a:t>）或区域名称的引用。</a:t>
            </a:r>
            <a:r>
              <a:rPr lang="en-US" altLang="zh-CN" sz="2000" dirty="0" err="1">
                <a:latin typeface="Arial" pitchFamily="34" charset="0"/>
                <a:ea typeface="黑体" pitchFamily="49" charset="-122"/>
              </a:rPr>
              <a:t>table_array</a:t>
            </a:r>
            <a:r>
              <a:rPr lang="zh-CN" altLang="en-US" sz="2000" dirty="0">
                <a:latin typeface="Arial" pitchFamily="34" charset="0"/>
                <a:ea typeface="黑体" pitchFamily="49" charset="-122"/>
              </a:rPr>
              <a:t>第一列中的值是由</a:t>
            </a:r>
            <a:r>
              <a:rPr lang="en-US" altLang="zh-CN" sz="2000" dirty="0" err="1">
                <a:latin typeface="Arial" pitchFamily="34" charset="0"/>
                <a:ea typeface="黑体" pitchFamily="49" charset="-122"/>
              </a:rPr>
              <a:t>lookup_value</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搜索的值。这些值可以是文本、数字或逻辑值，且文本不区分大小写。</a:t>
            </a:r>
          </a:p>
          <a:p>
            <a:r>
              <a:rPr lang="en-US" altLang="zh-CN" sz="2000" dirty="0" smtClean="0">
                <a:latin typeface="Arial" pitchFamily="34" charset="0"/>
                <a:ea typeface="黑体" pitchFamily="49" charset="-122"/>
              </a:rPr>
              <a:t>       3</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col_index_num</a:t>
            </a:r>
            <a:r>
              <a:rPr lang="zh-CN" altLang="en-US" sz="2000" dirty="0">
                <a:latin typeface="Arial" pitchFamily="34" charset="0"/>
                <a:ea typeface="黑体" pitchFamily="49" charset="-122"/>
              </a:rPr>
              <a:t>必需。</a:t>
            </a:r>
            <a:r>
              <a:rPr lang="en-US" altLang="zh-CN" sz="2000" dirty="0" err="1">
                <a:latin typeface="Arial" pitchFamily="34" charset="0"/>
                <a:ea typeface="黑体" pitchFamily="49" charset="-122"/>
              </a:rPr>
              <a:t>table_array</a:t>
            </a:r>
            <a:r>
              <a:rPr lang="zh-CN" altLang="en-US" sz="2000" dirty="0">
                <a:latin typeface="Arial" pitchFamily="34" charset="0"/>
                <a:ea typeface="黑体" pitchFamily="49" charset="-122"/>
              </a:rPr>
              <a:t>参数中必须返回的匹配值的列号。</a:t>
            </a:r>
            <a:r>
              <a:rPr lang="en-US" altLang="zh-CN" sz="2000" dirty="0" err="1">
                <a:latin typeface="Arial" pitchFamily="34" charset="0"/>
                <a:ea typeface="黑体" pitchFamily="49" charset="-122"/>
              </a:rPr>
              <a:t>col_index_num</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参数为</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时，返回</a:t>
            </a:r>
            <a:r>
              <a:rPr lang="en-US" altLang="zh-CN" sz="2000" dirty="0" err="1">
                <a:latin typeface="Arial" pitchFamily="34" charset="0"/>
                <a:ea typeface="黑体" pitchFamily="49" charset="-122"/>
              </a:rPr>
              <a:t>table_array</a:t>
            </a:r>
            <a:r>
              <a:rPr lang="zh-CN" altLang="en-US" sz="2000" dirty="0">
                <a:latin typeface="Arial" pitchFamily="34" charset="0"/>
                <a:ea typeface="黑体" pitchFamily="49" charset="-122"/>
              </a:rPr>
              <a:t>第一列中的值；</a:t>
            </a:r>
            <a:r>
              <a:rPr lang="en-US" altLang="zh-CN" sz="2000" dirty="0" err="1">
                <a:latin typeface="Arial" pitchFamily="34" charset="0"/>
                <a:ea typeface="黑体" pitchFamily="49" charset="-122"/>
              </a:rPr>
              <a:t>col_index_num</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2 </a:t>
            </a:r>
            <a:r>
              <a:rPr lang="zh-CN" altLang="en-US" sz="2000" dirty="0">
                <a:latin typeface="Arial" pitchFamily="34" charset="0"/>
                <a:ea typeface="黑体" pitchFamily="49" charset="-122"/>
              </a:rPr>
              <a:t>时，返回</a:t>
            </a:r>
            <a:r>
              <a:rPr lang="en-US" altLang="zh-CN" sz="2000" dirty="0" err="1">
                <a:latin typeface="Arial" pitchFamily="34" charset="0"/>
                <a:ea typeface="黑体" pitchFamily="49" charset="-122"/>
              </a:rPr>
              <a:t>table_array</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第二列中的值，依此类推。</a:t>
            </a:r>
          </a:p>
          <a:p>
            <a:r>
              <a:rPr lang="en-US" altLang="zh-CN" sz="2000" dirty="0" smtClean="0">
                <a:latin typeface="Arial" pitchFamily="34" charset="0"/>
                <a:ea typeface="黑体" pitchFamily="49" charset="-122"/>
              </a:rPr>
              <a:t>        4</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range_lookup</a:t>
            </a:r>
            <a:r>
              <a:rPr lang="zh-CN" altLang="en-US" sz="2000" dirty="0">
                <a:latin typeface="Arial" pitchFamily="34" charset="0"/>
                <a:ea typeface="黑体" pitchFamily="49" charset="-122"/>
              </a:rPr>
              <a:t>（可选）。一个逻辑值，指定</a:t>
            </a:r>
            <a:r>
              <a:rPr lang="en-US" altLang="zh-CN" sz="2000" dirty="0">
                <a:latin typeface="Arial" pitchFamily="34" charset="0"/>
                <a:ea typeface="黑体" pitchFamily="49" charset="-122"/>
              </a:rPr>
              <a:t>VLOOKUP</a:t>
            </a:r>
            <a:r>
              <a:rPr lang="zh-CN" altLang="en-US" sz="2000" dirty="0">
                <a:latin typeface="Arial" pitchFamily="34" charset="0"/>
                <a:ea typeface="黑体" pitchFamily="49" charset="-122"/>
              </a:rPr>
              <a:t>是精确匹配值查找还是近似匹配值查找。默认为</a:t>
            </a:r>
            <a:r>
              <a:rPr lang="en-US" altLang="zh-CN" sz="2000" dirty="0">
                <a:latin typeface="Arial" pitchFamily="34" charset="0"/>
                <a:ea typeface="黑体" pitchFamily="49" charset="-122"/>
              </a:rPr>
              <a:t>TRUE</a:t>
            </a:r>
            <a:r>
              <a:rPr lang="zh-CN" altLang="en-US" sz="2000" dirty="0">
                <a:latin typeface="Arial" pitchFamily="34" charset="0"/>
                <a:ea typeface="黑体" pitchFamily="49" charset="-122"/>
              </a:rPr>
              <a:t>，为精确查找，否则为</a:t>
            </a:r>
            <a:r>
              <a:rPr lang="en-US" altLang="zh-CN" sz="2000" dirty="0">
                <a:latin typeface="Arial" pitchFamily="34" charset="0"/>
                <a:ea typeface="黑体" pitchFamily="49" charset="-122"/>
              </a:rPr>
              <a:t>FALSE</a:t>
            </a:r>
            <a:r>
              <a:rPr lang="zh-CN" altLang="en-US" sz="2000" dirty="0">
                <a:latin typeface="Arial" pitchFamily="34" charset="0"/>
                <a:ea typeface="黑体" pitchFamily="49" charset="-122"/>
              </a:rPr>
              <a:t>，为不精确查找</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Text Box 3"/>
          <p:cNvSpPr txBox="1">
            <a:spLocks noChangeArrowheads="1"/>
          </p:cNvSpPr>
          <p:nvPr/>
        </p:nvSpPr>
        <p:spPr bwMode="auto">
          <a:xfrm>
            <a:off x="104775" y="188640"/>
            <a:ext cx="6195417"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5-13</a:t>
            </a:r>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如</a:t>
            </a:r>
            <a:r>
              <a:rPr lang="zh-CN" altLang="en-US" sz="2000" dirty="0">
                <a:latin typeface="Arial" pitchFamily="34" charset="0"/>
                <a:ea typeface="黑体" pitchFamily="49" charset="-122"/>
              </a:rPr>
              <a:t>图</a:t>
            </a:r>
            <a:r>
              <a:rPr lang="en-US" altLang="zh-CN" sz="2000" dirty="0">
                <a:latin typeface="Arial" pitchFamily="34" charset="0"/>
                <a:ea typeface="黑体" pitchFamily="49" charset="-122"/>
              </a:rPr>
              <a:t>5-34</a:t>
            </a:r>
            <a:r>
              <a:rPr lang="zh-CN" altLang="en-US" sz="2000" dirty="0">
                <a:latin typeface="Arial" pitchFamily="34" charset="0"/>
                <a:ea typeface="黑体" pitchFamily="49" charset="-122"/>
              </a:rPr>
              <a:t>所</a:t>
            </a:r>
            <a:r>
              <a:rPr lang="zh-CN" altLang="en-US" sz="2000" dirty="0" smtClean="0">
                <a:latin typeface="Arial" pitchFamily="34" charset="0"/>
                <a:ea typeface="黑体" pitchFamily="49" charset="-122"/>
              </a:rPr>
              <a:t>示，在</a:t>
            </a:r>
            <a:r>
              <a:rPr lang="en-US" altLang="zh-CN" sz="2000" dirty="0" smtClean="0">
                <a:latin typeface="Arial" pitchFamily="34" charset="0"/>
                <a:ea typeface="黑体" pitchFamily="49" charset="-122"/>
              </a:rPr>
              <a:t>A</a:t>
            </a:r>
            <a:r>
              <a:rPr lang="zh-CN" altLang="en-US" sz="2000" dirty="0" smtClean="0">
                <a:latin typeface="Arial" pitchFamily="34" charset="0"/>
                <a:ea typeface="黑体" pitchFamily="49" charset="-122"/>
              </a:rPr>
              <a:t>列</a:t>
            </a:r>
            <a:r>
              <a:rPr lang="zh-CN" altLang="en-US" sz="2000" dirty="0">
                <a:latin typeface="Arial" pitchFamily="34" charset="0"/>
                <a:ea typeface="黑体" pitchFamily="49" charset="-122"/>
              </a:rPr>
              <a:t>中查找编号为“</a:t>
            </a:r>
            <a:r>
              <a:rPr lang="en-US" altLang="zh-CN" sz="2000" dirty="0">
                <a:latin typeface="Arial" pitchFamily="34" charset="0"/>
                <a:ea typeface="黑体" pitchFamily="49" charset="-122"/>
              </a:rPr>
              <a:t>A06</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所对应行的职工姓名，即“金前”，可用下列公式进行查找。</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则</a:t>
            </a:r>
            <a:r>
              <a:rPr lang="zh-CN" altLang="en-US" sz="2000" dirty="0">
                <a:latin typeface="Arial" pitchFamily="34" charset="0"/>
                <a:ea typeface="黑体" pitchFamily="49" charset="-122"/>
              </a:rPr>
              <a:t>公式</a:t>
            </a:r>
            <a:r>
              <a:rPr lang="en-US" altLang="zh-CN" sz="2000" dirty="0">
                <a:latin typeface="Arial" pitchFamily="34" charset="0"/>
                <a:ea typeface="黑体" pitchFamily="49" charset="-122"/>
              </a:rPr>
              <a:t>VLOOKUP("A06",A2:C10,3,FALSE</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p:txBody>
      </p:sp>
      <p:sp>
        <p:nvSpPr>
          <p:cNvPr id="4" name="矩形 3"/>
          <p:cNvSpPr/>
          <p:nvPr/>
        </p:nvSpPr>
        <p:spPr>
          <a:xfrm>
            <a:off x="3635896" y="1556792"/>
            <a:ext cx="259228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5-34  “</a:t>
            </a:r>
            <a:r>
              <a:rPr lang="zh-CN" altLang="en-US" dirty="0">
                <a:solidFill>
                  <a:srgbClr val="FFFFFF"/>
                </a:solidFill>
                <a:latin typeface="Arial" pitchFamily="34" charset="0"/>
                <a:ea typeface="黑体" pitchFamily="49" charset="-122"/>
              </a:rPr>
              <a:t>职工”工作表 </a:t>
            </a:r>
            <a:endParaRPr lang="zh-CN" altLang="en-US" dirty="0"/>
          </a:p>
        </p:txBody>
      </p:sp>
      <p:pic>
        <p:nvPicPr>
          <p:cNvPr id="5" name="图片 4"/>
          <p:cNvPicPr>
            <a:picLocks noChangeAspect="1"/>
          </p:cNvPicPr>
          <p:nvPr/>
        </p:nvPicPr>
        <p:blipFill>
          <a:blip r:embed="rId2"/>
          <a:stretch>
            <a:fillRect/>
          </a:stretch>
        </p:blipFill>
        <p:spPr>
          <a:xfrm>
            <a:off x="6372199" y="188640"/>
            <a:ext cx="2449789" cy="1737484"/>
          </a:xfrm>
          <a:prstGeom prst="rect">
            <a:avLst/>
          </a:prstGeom>
        </p:spPr>
      </p:pic>
    </p:spTree>
    <p:extLst>
      <p:ext uri="{BB962C8B-B14F-4D97-AF65-F5344CB8AC3E}">
        <p14:creationId xmlns:p14="http://schemas.microsoft.com/office/powerpoint/2010/main" val="2816915213"/>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95264" y="116632"/>
            <a:ext cx="5844886"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5-14】  </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5-35</a:t>
            </a:r>
            <a:r>
              <a:rPr lang="zh-CN" altLang="en-US" sz="2100" dirty="0">
                <a:latin typeface="Arial" pitchFamily="34" charset="0"/>
                <a:ea typeface="黑体" pitchFamily="49" charset="-122"/>
              </a:rPr>
              <a:t>所示，是一张部分学生成绩的工作表，则公式：</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HLOOKUP("</a:t>
            </a:r>
            <a:r>
              <a:rPr lang="zh-CN" altLang="en-US" sz="2100" dirty="0">
                <a:latin typeface="Arial" pitchFamily="34" charset="0"/>
                <a:ea typeface="黑体" pitchFamily="49" charset="-122"/>
              </a:rPr>
              <a:t>语文</a:t>
            </a:r>
            <a:r>
              <a:rPr lang="en-US" altLang="zh-CN" sz="2100" dirty="0">
                <a:latin typeface="Arial" pitchFamily="34" charset="0"/>
                <a:ea typeface="黑体" pitchFamily="49" charset="-122"/>
              </a:rPr>
              <a:t>",A1:D7,5,0)	</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显示：</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85</a:t>
            </a:r>
            <a:r>
              <a:rPr lang="zh-CN" altLang="en-US" sz="2100" dirty="0" smtClean="0">
                <a:latin typeface="Arial" pitchFamily="34" charset="0"/>
                <a:ea typeface="黑体" pitchFamily="49" charset="-122"/>
              </a:rPr>
              <a:t>，刘侃</a:t>
            </a:r>
            <a:r>
              <a:rPr lang="zh-CN" altLang="en-US" sz="2100" dirty="0">
                <a:latin typeface="Arial" pitchFamily="34" charset="0"/>
                <a:ea typeface="黑体" pitchFamily="49" charset="-122"/>
              </a:rPr>
              <a:t>同学的语文成绩</a:t>
            </a:r>
          </a:p>
          <a:p>
            <a:r>
              <a:rPr lang="en-US" altLang="zh-CN" sz="2100" dirty="0" smtClean="0">
                <a:latin typeface="Arial" pitchFamily="34" charset="0"/>
                <a:ea typeface="黑体" pitchFamily="49" charset="-122"/>
              </a:rPr>
              <a:t>       =</a:t>
            </a:r>
            <a:r>
              <a:rPr lang="en-US" altLang="zh-CN" sz="2100" dirty="0">
                <a:latin typeface="Arial" pitchFamily="34" charset="0"/>
                <a:ea typeface="黑体" pitchFamily="49" charset="-122"/>
              </a:rPr>
              <a:t>HLOOKUP(88,B2:D7,4,0</a:t>
            </a:r>
            <a:r>
              <a:rPr lang="en-US" altLang="zh-CN" sz="2100" dirty="0" smtClean="0">
                <a:latin typeface="Arial" pitchFamily="34" charset="0"/>
                <a:ea typeface="黑体" pitchFamily="49" charset="-122"/>
              </a:rPr>
              <a:t>)</a:t>
            </a:r>
          </a:p>
          <a:p>
            <a:r>
              <a:rPr lang="zh-CN" altLang="en-US" sz="2100" dirty="0" smtClean="0">
                <a:latin typeface="Arial" pitchFamily="34" charset="0"/>
                <a:ea typeface="黑体" pitchFamily="49" charset="-122"/>
              </a:rPr>
              <a:t>显示：</a:t>
            </a:r>
            <a:r>
              <a:rPr lang="en-US" altLang="zh-CN" sz="2100" dirty="0" smtClean="0">
                <a:latin typeface="Arial" pitchFamily="34" charset="0"/>
                <a:ea typeface="黑体" pitchFamily="49" charset="-122"/>
              </a:rPr>
              <a:t>89</a:t>
            </a:r>
            <a:r>
              <a:rPr lang="zh-CN" altLang="en-US" sz="2100" dirty="0">
                <a:latin typeface="Arial" pitchFamily="34" charset="0"/>
                <a:ea typeface="黑体" pitchFamily="49" charset="-122"/>
              </a:rPr>
              <a:t>，与李琳英语同科的刘侃同学的成绩</a:t>
            </a:r>
          </a:p>
        </p:txBody>
      </p:sp>
      <p:sp>
        <p:nvSpPr>
          <p:cNvPr id="5" name="矩形 4"/>
          <p:cNvSpPr/>
          <p:nvPr/>
        </p:nvSpPr>
        <p:spPr>
          <a:xfrm>
            <a:off x="6228184" y="1556792"/>
            <a:ext cx="248736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5-35  “</a:t>
            </a:r>
            <a:r>
              <a:rPr lang="zh-CN" altLang="en-US" dirty="0">
                <a:solidFill>
                  <a:srgbClr val="FFFFFF"/>
                </a:solidFill>
                <a:latin typeface="Arial" pitchFamily="34" charset="0"/>
                <a:ea typeface="黑体" pitchFamily="49" charset="-122"/>
              </a:rPr>
              <a:t>学生”工作表</a:t>
            </a:r>
          </a:p>
        </p:txBody>
      </p:sp>
      <p:pic>
        <p:nvPicPr>
          <p:cNvPr id="7" name="图片 6"/>
          <p:cNvPicPr>
            <a:picLocks noChangeAspect="1"/>
          </p:cNvPicPr>
          <p:nvPr/>
        </p:nvPicPr>
        <p:blipFill>
          <a:blip r:embed="rId2"/>
          <a:stretch>
            <a:fillRect/>
          </a:stretch>
        </p:blipFill>
        <p:spPr>
          <a:xfrm>
            <a:off x="5940150" y="188640"/>
            <a:ext cx="3098114" cy="1368000"/>
          </a:xfrm>
          <a:prstGeom prst="rect">
            <a:avLst/>
          </a:prstGeom>
        </p:spPr>
      </p:pic>
      <p:sp>
        <p:nvSpPr>
          <p:cNvPr id="8" name="Text Box 3"/>
          <p:cNvSpPr txBox="1">
            <a:spLocks noChangeArrowheads="1"/>
          </p:cNvSpPr>
          <p:nvPr/>
        </p:nvSpPr>
        <p:spPr bwMode="auto">
          <a:xfrm>
            <a:off x="95264" y="2132856"/>
            <a:ext cx="8997950"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10</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HLOOKUP</a:t>
            </a:r>
            <a:r>
              <a:rPr lang="zh-CN" altLang="en-US" sz="2100" dirty="0">
                <a:solidFill>
                  <a:srgbClr val="FFC000"/>
                </a:solidFill>
                <a:latin typeface="Arial" pitchFamily="34" charset="0"/>
                <a:ea typeface="黑体" pitchFamily="49" charset="-122"/>
              </a:rPr>
              <a:t>函数</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指定的单元格区域中，对首行查找指定的数值，并返回单元格区域指定行的同一列中的数值。语法格式如下：</a:t>
            </a:r>
          </a:p>
          <a:p>
            <a:r>
              <a:rPr lang="en-US" altLang="zh-CN" sz="2100" dirty="0">
                <a:latin typeface="Arial" pitchFamily="34" charset="0"/>
                <a:ea typeface="黑体" pitchFamily="49" charset="-122"/>
              </a:rPr>
              <a:t>HLOOKUP(</a:t>
            </a:r>
            <a:r>
              <a:rPr lang="en-US" altLang="zh-CN" sz="2100" dirty="0" err="1">
                <a:latin typeface="Arial" pitchFamily="34" charset="0"/>
                <a:ea typeface="黑体" pitchFamily="49" charset="-122"/>
              </a:rPr>
              <a:t>lookup_value,table_array</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row_index_num</a:t>
            </a:r>
            <a:r>
              <a:rPr lang="en-US" altLang="zh-CN" sz="2100" dirty="0">
                <a:latin typeface="Arial" pitchFamily="34" charset="0"/>
                <a:ea typeface="黑体" pitchFamily="49" charset="-122"/>
              </a:rPr>
              <a:t>, [</a:t>
            </a:r>
            <a:r>
              <a:rPr lang="en-US" altLang="zh-CN" sz="2100" dirty="0" err="1">
                <a:latin typeface="Arial" pitchFamily="34" charset="0"/>
                <a:ea typeface="黑体" pitchFamily="49" charset="-122"/>
              </a:rPr>
              <a:t>range_lookup</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1</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Lookup_value</a:t>
            </a:r>
            <a:r>
              <a:rPr lang="zh-CN" altLang="en-US" sz="2100" dirty="0">
                <a:latin typeface="Arial" pitchFamily="34" charset="0"/>
                <a:ea typeface="黑体" pitchFamily="49" charset="-122"/>
              </a:rPr>
              <a:t>（必需）。指定在第一行中进行查找的数值，其值可以为数值、引用或文本字符串。</a:t>
            </a:r>
          </a:p>
          <a:p>
            <a:r>
              <a:rPr lang="en-US" altLang="zh-CN" sz="2100" dirty="0" smtClean="0">
                <a:latin typeface="Arial" pitchFamily="34" charset="0"/>
                <a:ea typeface="黑体" pitchFamily="49" charset="-122"/>
              </a:rPr>
              <a:t>       2</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Table_array</a:t>
            </a:r>
            <a:r>
              <a:rPr lang="zh-CN" altLang="en-US" sz="2100" dirty="0">
                <a:latin typeface="Arial" pitchFamily="34" charset="0"/>
                <a:ea typeface="黑体" pitchFamily="49" charset="-122"/>
              </a:rPr>
              <a:t>（必需）。指定进行查找的单元格区域，可以使用对区域或区域名称的引用。</a:t>
            </a: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a:t>
            </a:r>
            <a:r>
              <a:rPr lang="en-US" altLang="zh-CN" sz="2100" dirty="0" err="1">
                <a:latin typeface="Arial" pitchFamily="34" charset="0"/>
                <a:ea typeface="黑体" pitchFamily="49" charset="-122"/>
              </a:rPr>
              <a:t>Row_index_num</a:t>
            </a:r>
            <a:r>
              <a:rPr lang="zh-CN" altLang="en-US" sz="2100" dirty="0">
                <a:latin typeface="Arial" pitchFamily="34" charset="0"/>
                <a:ea typeface="黑体" pitchFamily="49" charset="-122"/>
              </a:rPr>
              <a:t>（必需）。</a:t>
            </a:r>
            <a:r>
              <a:rPr lang="en-US" altLang="zh-CN" sz="2100" dirty="0" err="1">
                <a:latin typeface="Arial" pitchFamily="34" charset="0"/>
                <a:ea typeface="黑体" pitchFamily="49" charset="-122"/>
              </a:rPr>
              <a:t>table_array</a:t>
            </a:r>
            <a:r>
              <a:rPr lang="zh-CN" altLang="en-US" sz="2100" dirty="0">
                <a:latin typeface="Arial" pitchFamily="34" charset="0"/>
                <a:ea typeface="黑体" pitchFamily="49" charset="-122"/>
              </a:rPr>
              <a:t>中待返回的匹配值的行</a:t>
            </a:r>
            <a:r>
              <a:rPr lang="zh-CN" altLang="en-US" sz="2100" dirty="0" smtClean="0">
                <a:latin typeface="Arial" pitchFamily="34" charset="0"/>
                <a:ea typeface="黑体" pitchFamily="49" charset="-122"/>
              </a:rPr>
              <a:t>序号</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4</a:t>
            </a:r>
            <a:r>
              <a:rPr lang="zh-CN" altLang="en-US" sz="2100" dirty="0">
                <a:latin typeface="Arial" pitchFamily="34" charset="0"/>
                <a:ea typeface="黑体" pitchFamily="49" charset="-122"/>
              </a:rPr>
              <a:t>）如果</a:t>
            </a:r>
            <a:r>
              <a:rPr lang="en-US" altLang="zh-CN" sz="2100" dirty="0" err="1">
                <a:latin typeface="Arial" pitchFamily="34" charset="0"/>
                <a:ea typeface="黑体" pitchFamily="49" charset="-122"/>
              </a:rPr>
              <a:t>range_lookup</a:t>
            </a:r>
            <a:r>
              <a:rPr lang="zh-CN" altLang="en-US" sz="2100" dirty="0">
                <a:latin typeface="Arial" pitchFamily="34" charset="0"/>
                <a:ea typeface="黑体" pitchFamily="49" charset="-122"/>
              </a:rPr>
              <a:t>为 </a:t>
            </a:r>
            <a:r>
              <a:rPr lang="en-US" altLang="zh-CN" sz="2100" dirty="0">
                <a:latin typeface="Arial" pitchFamily="34" charset="0"/>
                <a:ea typeface="黑体" pitchFamily="49" charset="-122"/>
              </a:rPr>
              <a:t>TRUE</a:t>
            </a:r>
            <a:r>
              <a:rPr lang="zh-CN" altLang="en-US" sz="2100" dirty="0">
                <a:latin typeface="Arial" pitchFamily="34" charset="0"/>
                <a:ea typeface="黑体" pitchFamily="49" charset="-122"/>
              </a:rPr>
              <a:t>，则</a:t>
            </a:r>
            <a:r>
              <a:rPr lang="en-US" altLang="zh-CN" sz="2100" dirty="0" err="1">
                <a:latin typeface="Arial" pitchFamily="34" charset="0"/>
                <a:ea typeface="黑体" pitchFamily="49" charset="-122"/>
              </a:rPr>
              <a:t>table_array</a:t>
            </a:r>
            <a:r>
              <a:rPr lang="zh-CN" altLang="en-US" sz="2100" dirty="0">
                <a:latin typeface="Arial" pitchFamily="34" charset="0"/>
                <a:ea typeface="黑体" pitchFamily="49" charset="-122"/>
              </a:rPr>
              <a:t>的第一行的数值必须按升序排列，否则，函数</a:t>
            </a:r>
            <a:r>
              <a:rPr lang="en-US" altLang="zh-CN" sz="2100" dirty="0">
                <a:latin typeface="Arial" pitchFamily="34" charset="0"/>
                <a:ea typeface="黑体" pitchFamily="49" charset="-122"/>
              </a:rPr>
              <a:t>HLOOKUP</a:t>
            </a:r>
            <a:r>
              <a:rPr lang="zh-CN" altLang="en-US" sz="2100" dirty="0">
                <a:latin typeface="Arial" pitchFamily="34" charset="0"/>
                <a:ea typeface="黑体" pitchFamily="49" charset="-122"/>
              </a:rPr>
              <a:t>将不能给出正确的数值。如果</a:t>
            </a:r>
            <a:r>
              <a:rPr lang="en-US" altLang="zh-CN" sz="2100" dirty="0" err="1">
                <a:latin typeface="Arial" pitchFamily="34" charset="0"/>
                <a:ea typeface="黑体" pitchFamily="49" charset="-122"/>
              </a:rPr>
              <a:t>range_lookup</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FALSE</a:t>
            </a:r>
            <a:r>
              <a:rPr lang="zh-CN" altLang="en-US" sz="2100" dirty="0">
                <a:latin typeface="Arial" pitchFamily="34" charset="0"/>
                <a:ea typeface="黑体" pitchFamily="49" charset="-122"/>
              </a:rPr>
              <a:t>，则</a:t>
            </a:r>
            <a:r>
              <a:rPr lang="en-US" altLang="zh-CN" sz="2100" dirty="0" err="1">
                <a:latin typeface="Arial" pitchFamily="34" charset="0"/>
                <a:ea typeface="黑体" pitchFamily="49" charset="-122"/>
              </a:rPr>
              <a:t>table_array</a:t>
            </a:r>
            <a:r>
              <a:rPr lang="zh-CN" altLang="en-US" sz="2100" dirty="0">
                <a:latin typeface="Arial" pitchFamily="34" charset="0"/>
                <a:ea typeface="黑体" pitchFamily="49" charset="-122"/>
              </a:rPr>
              <a:t>不必进行排序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309694060"/>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104775" y="163513"/>
            <a:ext cx="9032875"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600" dirty="0">
                <a:latin typeface="Arial" pitchFamily="34" charset="0"/>
                <a:ea typeface="黑体" pitchFamily="49" charset="-122"/>
              </a:rPr>
              <a:t> </a:t>
            </a:r>
            <a:r>
              <a:rPr lang="en-US" altLang="zh-CN" sz="2600" dirty="0" smtClean="0">
                <a:latin typeface="Arial" pitchFamily="34" charset="0"/>
                <a:ea typeface="黑体" pitchFamily="49" charset="-122"/>
              </a:rPr>
              <a:t>5.</a:t>
            </a:r>
            <a:r>
              <a:rPr lang="zh-CN" altLang="en-US" sz="2600" dirty="0" smtClean="0">
                <a:latin typeface="Arial" pitchFamily="34" charset="0"/>
                <a:ea typeface="黑体" pitchFamily="49" charset="-122"/>
              </a:rPr>
              <a:t>1  </a:t>
            </a:r>
            <a:r>
              <a:rPr lang="zh-CN" altLang="en-US" sz="2600" dirty="0">
                <a:latin typeface="Arial" pitchFamily="34" charset="0"/>
                <a:ea typeface="黑体" pitchFamily="49" charset="-122"/>
              </a:rPr>
              <a:t>Excel的基础知识</a:t>
            </a:r>
          </a:p>
        </p:txBody>
      </p:sp>
      <p:sp>
        <p:nvSpPr>
          <p:cNvPr id="183299" name="Text Box 3"/>
          <p:cNvSpPr txBox="1">
            <a:spLocks noChangeArrowheads="1"/>
          </p:cNvSpPr>
          <p:nvPr/>
        </p:nvSpPr>
        <p:spPr bwMode="auto">
          <a:xfrm>
            <a:off x="104775" y="1293740"/>
            <a:ext cx="8997950" cy="98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软件的启动与退出与</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一样，这里不再详述。只是要注意的是：在退出</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时，表格文件没有命名或保存，将会有文件存盘的提示信息，只需根据需要确定是否命名或保存即可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83300" name="Text Box 4"/>
          <p:cNvSpPr txBox="1">
            <a:spLocks noChangeArrowheads="1"/>
          </p:cNvSpPr>
          <p:nvPr/>
        </p:nvSpPr>
        <p:spPr bwMode="auto">
          <a:xfrm>
            <a:off x="104775" y="745295"/>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smtClean="0">
                <a:latin typeface="Arial" pitchFamily="34" charset="0"/>
                <a:ea typeface="黑体" pitchFamily="49" charset="-122"/>
              </a:rPr>
              <a:t>5.</a:t>
            </a:r>
            <a:r>
              <a:rPr lang="zh-CN" altLang="en-US" sz="2300" dirty="0" smtClean="0">
                <a:latin typeface="Arial" pitchFamily="34" charset="0"/>
                <a:ea typeface="黑体" pitchFamily="49" charset="-122"/>
              </a:rPr>
              <a:t>1</a:t>
            </a:r>
            <a:r>
              <a:rPr lang="zh-CN" altLang="en-US" sz="2300" dirty="0">
                <a:latin typeface="Arial" pitchFamily="34" charset="0"/>
                <a:ea typeface="黑体" pitchFamily="49" charset="-122"/>
              </a:rPr>
              <a:t>.1  Excel的启动与退出</a:t>
            </a:r>
          </a:p>
        </p:txBody>
      </p:sp>
      <p:sp>
        <p:nvSpPr>
          <p:cNvPr id="2" name="矩形 1"/>
          <p:cNvSpPr/>
          <p:nvPr/>
        </p:nvSpPr>
        <p:spPr>
          <a:xfrm>
            <a:off x="4814511" y="6246786"/>
            <a:ext cx="269542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5-1  Excel</a:t>
            </a:r>
            <a:r>
              <a:rPr lang="zh-CN" altLang="en-US" dirty="0">
                <a:solidFill>
                  <a:srgbClr val="FFFFFF"/>
                </a:solidFill>
                <a:latin typeface="Arial" pitchFamily="34" charset="0"/>
                <a:ea typeface="黑体" pitchFamily="49" charset="-122"/>
              </a:rPr>
              <a:t>的工作环境</a:t>
            </a:r>
          </a:p>
        </p:txBody>
      </p:sp>
      <p:sp>
        <p:nvSpPr>
          <p:cNvPr id="8" name="Text Box 3"/>
          <p:cNvSpPr txBox="1">
            <a:spLocks noChangeArrowheads="1"/>
          </p:cNvSpPr>
          <p:nvPr/>
        </p:nvSpPr>
        <p:spPr bwMode="auto">
          <a:xfrm>
            <a:off x="104775" y="2917205"/>
            <a:ext cx="2739033" cy="2960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启动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后，进入</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的工作环境并创建一个新的空白工作簿。下面我们以工作簿“职工工资</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中的“工资”表为例，介绍</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的使用。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工作区主窗口，如图</a:t>
            </a:r>
            <a:r>
              <a:rPr lang="en-US" altLang="zh-CN" sz="2100" dirty="0">
                <a:latin typeface="Arial" pitchFamily="34" charset="0"/>
                <a:ea typeface="黑体" pitchFamily="49" charset="-122"/>
              </a:rPr>
              <a:t>5-1</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p>
        </p:txBody>
      </p:sp>
      <p:sp>
        <p:nvSpPr>
          <p:cNvPr id="9" name="Text Box 4"/>
          <p:cNvSpPr txBox="1">
            <a:spLocks noChangeArrowheads="1"/>
          </p:cNvSpPr>
          <p:nvPr/>
        </p:nvSpPr>
        <p:spPr bwMode="auto">
          <a:xfrm>
            <a:off x="104775" y="2368760"/>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5.1.2  Excel</a:t>
            </a:r>
            <a:r>
              <a:rPr lang="zh-CN" altLang="en-US" sz="2300" dirty="0">
                <a:latin typeface="Arial" pitchFamily="34" charset="0"/>
                <a:ea typeface="黑体" pitchFamily="49" charset="-122"/>
              </a:rPr>
              <a:t>的窗口组成</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516" y="2917204"/>
            <a:ext cx="6181725"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16632"/>
            <a:ext cx="8997950" cy="37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a:t>
            </a:r>
            <a:r>
              <a:rPr lang="en-US" altLang="zh-CN" sz="2000" dirty="0">
                <a:solidFill>
                  <a:srgbClr val="FFC000"/>
                </a:solidFill>
                <a:latin typeface="Arial" pitchFamily="34" charset="0"/>
                <a:ea typeface="黑体" pitchFamily="49" charset="-122"/>
              </a:rPr>
              <a:t>11</a:t>
            </a:r>
            <a:r>
              <a:rPr lang="zh-CN" altLang="en-US" sz="2000" dirty="0">
                <a:solidFill>
                  <a:srgbClr val="FFC000"/>
                </a:solidFill>
                <a:latin typeface="Arial" pitchFamily="34" charset="0"/>
                <a:ea typeface="黑体" pitchFamily="49" charset="-122"/>
              </a:rPr>
              <a:t>）</a:t>
            </a:r>
            <a:r>
              <a:rPr lang="en-US" altLang="zh-CN" sz="2000" dirty="0">
                <a:solidFill>
                  <a:srgbClr val="FFC000"/>
                </a:solidFill>
                <a:latin typeface="Arial" pitchFamily="34" charset="0"/>
                <a:ea typeface="黑体" pitchFamily="49" charset="-122"/>
              </a:rPr>
              <a:t>LOOKUP </a:t>
            </a:r>
            <a:r>
              <a:rPr lang="zh-CN" altLang="en-US" sz="2000" dirty="0">
                <a:solidFill>
                  <a:srgbClr val="FFC000"/>
                </a:solidFill>
                <a:latin typeface="Arial" pitchFamily="34" charset="0"/>
                <a:ea typeface="黑体" pitchFamily="49" charset="-122"/>
              </a:rPr>
              <a:t>函数</a:t>
            </a:r>
          </a:p>
          <a:p>
            <a:r>
              <a:rPr lang="en-US" altLang="zh-CN" sz="2000" dirty="0" smtClean="0">
                <a:latin typeface="Arial" pitchFamily="34" charset="0"/>
                <a:ea typeface="黑体" pitchFamily="49" charset="-122"/>
              </a:rPr>
              <a:t>       LOOKUP</a:t>
            </a:r>
            <a:r>
              <a:rPr lang="zh-CN" altLang="en-US" sz="2000" dirty="0">
                <a:latin typeface="Arial" pitchFamily="34" charset="0"/>
                <a:ea typeface="黑体" pitchFamily="49" charset="-122"/>
              </a:rPr>
              <a:t>函数可在一行或一列区域（称为矢量）中查找值，然后返回另一行或一列区域中相同位置处的值。其语法格式如下：</a:t>
            </a:r>
          </a:p>
          <a:p>
            <a:r>
              <a:rPr lang="en-US" altLang="zh-CN" sz="2000" dirty="0" smtClean="0">
                <a:latin typeface="Arial" pitchFamily="34" charset="0"/>
                <a:ea typeface="黑体" pitchFamily="49" charset="-122"/>
              </a:rPr>
              <a:t>       LOOKUP(</a:t>
            </a:r>
            <a:r>
              <a:rPr lang="en-US" altLang="zh-CN" sz="2000" dirty="0" err="1" smtClean="0">
                <a:latin typeface="Arial" pitchFamily="34" charset="0"/>
                <a:ea typeface="黑体" pitchFamily="49" charset="-122"/>
              </a:rPr>
              <a:t>lookup_value,lookup_vector,result_vector</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①</a:t>
            </a:r>
            <a:r>
              <a:rPr lang="en-US" altLang="zh-CN" sz="2000" dirty="0" err="1" smtClean="0">
                <a:latin typeface="Arial" pitchFamily="34" charset="0"/>
                <a:ea typeface="黑体" pitchFamily="49" charset="-122"/>
              </a:rPr>
              <a:t>Lookup_value</a:t>
            </a:r>
            <a:r>
              <a:rPr lang="zh-CN" altLang="en-US" sz="2000" dirty="0">
                <a:latin typeface="Arial" pitchFamily="34" charset="0"/>
                <a:ea typeface="黑体" pitchFamily="49" charset="-122"/>
              </a:rPr>
              <a:t>是</a:t>
            </a:r>
            <a:r>
              <a:rPr lang="en-US" altLang="zh-CN" sz="2000" dirty="0">
                <a:latin typeface="Arial" pitchFamily="34" charset="0"/>
                <a:ea typeface="黑体" pitchFamily="49" charset="-122"/>
              </a:rPr>
              <a:t>LOOKUP</a:t>
            </a:r>
            <a:r>
              <a:rPr lang="zh-CN" altLang="en-US" sz="2000" dirty="0">
                <a:latin typeface="Arial" pitchFamily="34" charset="0"/>
                <a:ea typeface="黑体" pitchFamily="49" charset="-122"/>
              </a:rPr>
              <a:t>在</a:t>
            </a:r>
            <a:r>
              <a:rPr lang="en-US" altLang="zh-CN" sz="2000" dirty="0" err="1">
                <a:latin typeface="Arial" pitchFamily="34" charset="0"/>
                <a:ea typeface="黑体" pitchFamily="49" charset="-122"/>
              </a:rPr>
              <a:t>lookup_vecto</a:t>
            </a:r>
            <a:r>
              <a:rPr lang="zh-CN" altLang="en-US" sz="2000" dirty="0">
                <a:latin typeface="Arial" pitchFamily="34" charset="0"/>
                <a:ea typeface="黑体" pitchFamily="49" charset="-122"/>
              </a:rPr>
              <a:t>区域中搜索到的值</a:t>
            </a:r>
            <a:r>
              <a:rPr lang="zh-CN" altLang="en-US" sz="2000" dirty="0" smtClean="0">
                <a:latin typeface="Arial" pitchFamily="34" charset="0"/>
                <a:ea typeface="黑体" pitchFamily="49" charset="-122"/>
              </a:rPr>
              <a:t>，   </a:t>
            </a:r>
            <a:r>
              <a:rPr lang="en-US" altLang="zh-CN" sz="2000" dirty="0" err="1" smtClean="0">
                <a:latin typeface="Arial" pitchFamily="34" charset="0"/>
                <a:ea typeface="黑体" pitchFamily="49" charset="-122"/>
              </a:rPr>
              <a:t>Lookup_value</a:t>
            </a:r>
            <a:r>
              <a:rPr lang="zh-CN" altLang="en-US" sz="2000" dirty="0">
                <a:latin typeface="Arial" pitchFamily="34" charset="0"/>
                <a:ea typeface="黑体" pitchFamily="49" charset="-122"/>
              </a:rPr>
              <a:t>可以是数字、文本、逻辑值</a:t>
            </a:r>
            <a:r>
              <a:rPr lang="zh-CN" altLang="en-US" sz="2000" dirty="0" smtClean="0">
                <a:latin typeface="Arial" pitchFamily="34" charset="0"/>
                <a:ea typeface="黑体" pitchFamily="49" charset="-122"/>
              </a:rPr>
              <a:t>，代表</a:t>
            </a:r>
            <a:r>
              <a:rPr lang="zh-CN" altLang="en-US" sz="2000" dirty="0">
                <a:latin typeface="Arial" pitchFamily="34" charset="0"/>
                <a:ea typeface="黑体" pitchFamily="49" charset="-122"/>
              </a:rPr>
              <a:t>某个值的名称或引用。</a:t>
            </a:r>
          </a:p>
          <a:p>
            <a:r>
              <a:rPr lang="en-US" altLang="zh-CN" sz="2000" dirty="0" smtClean="0">
                <a:latin typeface="Arial" pitchFamily="34" charset="0"/>
                <a:ea typeface="黑体" pitchFamily="49" charset="-122"/>
              </a:rPr>
              <a:t>       ②</a:t>
            </a:r>
            <a:r>
              <a:rPr lang="en-US" altLang="zh-CN" sz="2000" dirty="0" err="1" smtClean="0">
                <a:latin typeface="Arial" pitchFamily="34" charset="0"/>
                <a:ea typeface="黑体" pitchFamily="49" charset="-122"/>
              </a:rPr>
              <a:t>Lookup_vector</a:t>
            </a:r>
            <a:r>
              <a:rPr lang="zh-CN" altLang="en-US" sz="2000" dirty="0">
                <a:latin typeface="Arial" pitchFamily="34" charset="0"/>
                <a:ea typeface="黑体" pitchFamily="49" charset="-122"/>
              </a:rPr>
              <a:t>是一个仅包含一行或一列的区域。</a:t>
            </a:r>
            <a:r>
              <a:rPr lang="en-US" altLang="zh-CN" sz="2000" dirty="0" err="1">
                <a:latin typeface="Arial" pitchFamily="34" charset="0"/>
                <a:ea typeface="黑体" pitchFamily="49" charset="-122"/>
              </a:rPr>
              <a:t>lookup_vector</a:t>
            </a:r>
            <a:r>
              <a:rPr lang="zh-CN" altLang="en-US" sz="2000" dirty="0">
                <a:latin typeface="Arial" pitchFamily="34" charset="0"/>
                <a:ea typeface="黑体" pitchFamily="49" charset="-122"/>
              </a:rPr>
              <a:t>中的值必须按升序顺序排列，否则，</a:t>
            </a:r>
            <a:r>
              <a:rPr lang="en-US" altLang="zh-CN" sz="2000" dirty="0">
                <a:latin typeface="Arial" pitchFamily="34" charset="0"/>
                <a:ea typeface="黑体" pitchFamily="49" charset="-122"/>
              </a:rPr>
              <a:t>LOOKUP</a:t>
            </a:r>
            <a:r>
              <a:rPr lang="zh-CN" altLang="en-US" sz="2000" dirty="0">
                <a:latin typeface="Arial" pitchFamily="34" charset="0"/>
                <a:ea typeface="黑体" pitchFamily="49" charset="-122"/>
              </a:rPr>
              <a:t>返回的值可能不正确。大写和小写文本是等效的。</a:t>
            </a:r>
          </a:p>
          <a:p>
            <a:r>
              <a:rPr lang="en-US" altLang="zh-CN" sz="2000" dirty="0" smtClean="0">
                <a:latin typeface="Arial" pitchFamily="34" charset="0"/>
                <a:ea typeface="黑体" pitchFamily="49" charset="-122"/>
              </a:rPr>
              <a:t>       ③</a:t>
            </a:r>
            <a:r>
              <a:rPr lang="en-US" altLang="zh-CN" sz="2000" dirty="0" err="1" smtClean="0">
                <a:latin typeface="Arial" pitchFamily="34" charset="0"/>
                <a:ea typeface="黑体" pitchFamily="49" charset="-122"/>
              </a:rPr>
              <a:t>Result_vector</a:t>
            </a:r>
            <a:r>
              <a:rPr lang="zh-CN" altLang="en-US" sz="2000" dirty="0">
                <a:latin typeface="Arial" pitchFamily="34" charset="0"/>
                <a:ea typeface="黑体" pitchFamily="49" charset="-122"/>
              </a:rPr>
              <a:t>是一个仅包含一行或一列的区域。它的大小必须与</a:t>
            </a:r>
            <a:r>
              <a:rPr lang="en-US" altLang="zh-CN" sz="2000" dirty="0" err="1">
                <a:latin typeface="Arial" pitchFamily="34" charset="0"/>
                <a:ea typeface="黑体" pitchFamily="49" charset="-122"/>
              </a:rPr>
              <a:t>lookup_vector</a:t>
            </a:r>
            <a:r>
              <a:rPr lang="zh-CN" altLang="en-US" sz="2000" dirty="0" smtClean="0">
                <a:latin typeface="Arial" pitchFamily="34" charset="0"/>
                <a:ea typeface="黑体" pitchFamily="49" charset="-122"/>
              </a:rPr>
              <a:t>相同</a:t>
            </a:r>
            <a:endParaRPr lang="zh-CN" altLang="en-US" sz="2000" dirty="0">
              <a:latin typeface="Arial" pitchFamily="34" charset="0"/>
              <a:ea typeface="黑体" pitchFamily="49" charset="-122"/>
            </a:endParaRPr>
          </a:p>
        </p:txBody>
      </p:sp>
      <p:pic>
        <p:nvPicPr>
          <p:cNvPr id="3" name="图片 2"/>
          <p:cNvPicPr/>
          <p:nvPr/>
        </p:nvPicPr>
        <p:blipFill>
          <a:blip r:embed="rId2"/>
          <a:stretch>
            <a:fillRect/>
          </a:stretch>
        </p:blipFill>
        <p:spPr>
          <a:xfrm>
            <a:off x="4940578" y="3789040"/>
            <a:ext cx="3951902" cy="1979920"/>
          </a:xfrm>
          <a:prstGeom prst="rect">
            <a:avLst/>
          </a:prstGeom>
        </p:spPr>
      </p:pic>
      <p:sp>
        <p:nvSpPr>
          <p:cNvPr id="4" name="矩形 3"/>
          <p:cNvSpPr/>
          <p:nvPr/>
        </p:nvSpPr>
        <p:spPr>
          <a:xfrm>
            <a:off x="5364088" y="5858688"/>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5-36  </a:t>
            </a:r>
            <a:r>
              <a:rPr lang="zh-CN" altLang="en-US" dirty="0">
                <a:solidFill>
                  <a:srgbClr val="FFFFFF"/>
                </a:solidFill>
                <a:latin typeface="Arial" pitchFamily="34" charset="0"/>
                <a:ea typeface="黑体" pitchFamily="49" charset="-122"/>
              </a:rPr>
              <a:t>频率与颜色的关系表</a:t>
            </a:r>
          </a:p>
        </p:txBody>
      </p:sp>
      <p:sp>
        <p:nvSpPr>
          <p:cNvPr id="5" name="Text Box 3"/>
          <p:cNvSpPr txBox="1">
            <a:spLocks noChangeArrowheads="1"/>
          </p:cNvSpPr>
          <p:nvPr/>
        </p:nvSpPr>
        <p:spPr bwMode="auto">
          <a:xfrm>
            <a:off x="104775" y="3861048"/>
            <a:ext cx="4755257"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5-15】  </a:t>
            </a:r>
            <a:r>
              <a:rPr lang="zh-CN" altLang="en-US" sz="2000" dirty="0">
                <a:latin typeface="Arial" pitchFamily="34" charset="0"/>
                <a:ea typeface="黑体" pitchFamily="49" charset="-122"/>
              </a:rPr>
              <a:t>如图</a:t>
            </a:r>
            <a:r>
              <a:rPr lang="en-US" altLang="zh-CN" sz="2000" dirty="0">
                <a:latin typeface="Arial" pitchFamily="34" charset="0"/>
                <a:ea typeface="黑体" pitchFamily="49" charset="-122"/>
              </a:rPr>
              <a:t>5-36</a:t>
            </a:r>
            <a:r>
              <a:rPr lang="zh-CN" altLang="en-US" sz="2000" dirty="0">
                <a:latin typeface="Arial" pitchFamily="34" charset="0"/>
                <a:ea typeface="黑体" pitchFamily="49" charset="-122"/>
              </a:rPr>
              <a:t>所示的为一张频率与颜色的关系表，则公式：</a:t>
            </a:r>
          </a:p>
          <a:p>
            <a:r>
              <a:rPr lang="zh-CN" altLang="en-US" sz="2000" dirty="0" smtClean="0">
                <a:latin typeface="Arial" pitchFamily="34" charset="0"/>
                <a:ea typeface="黑体" pitchFamily="49" charset="-122"/>
              </a:rPr>
              <a:t>       ①</a:t>
            </a:r>
            <a:r>
              <a:rPr lang="en-US" altLang="zh-CN" sz="2000" dirty="0">
                <a:latin typeface="Arial" pitchFamily="34" charset="0"/>
                <a:ea typeface="黑体" pitchFamily="49" charset="-122"/>
              </a:rPr>
              <a:t>=LOOKUP(4.19,A2:A6,B2:B6)</a:t>
            </a:r>
          </a:p>
          <a:p>
            <a:r>
              <a:rPr lang="zh-CN" altLang="en-US" sz="2000" dirty="0">
                <a:latin typeface="Arial" pitchFamily="34" charset="0"/>
                <a:ea typeface="黑体" pitchFamily="49" charset="-122"/>
              </a:rPr>
              <a:t>将在</a:t>
            </a:r>
            <a:r>
              <a:rPr lang="en-US" altLang="zh-CN" sz="2000" dirty="0">
                <a:latin typeface="Arial" pitchFamily="34" charset="0"/>
                <a:ea typeface="黑体" pitchFamily="49" charset="-122"/>
              </a:rPr>
              <a:t>A</a:t>
            </a:r>
            <a:r>
              <a:rPr lang="zh-CN" altLang="en-US" sz="2000" dirty="0">
                <a:latin typeface="Arial" pitchFamily="34" charset="0"/>
                <a:ea typeface="黑体" pitchFamily="49" charset="-122"/>
              </a:rPr>
              <a:t>列中查找</a:t>
            </a:r>
            <a:r>
              <a:rPr lang="en-US" altLang="zh-CN" sz="2000" dirty="0">
                <a:latin typeface="Arial" pitchFamily="34" charset="0"/>
                <a:ea typeface="黑体" pitchFamily="49" charset="-122"/>
              </a:rPr>
              <a:t>4.19</a:t>
            </a:r>
            <a:r>
              <a:rPr lang="zh-CN" altLang="en-US" sz="2000" dirty="0">
                <a:latin typeface="Arial" pitchFamily="34" charset="0"/>
                <a:ea typeface="黑体" pitchFamily="49" charset="-122"/>
              </a:rPr>
              <a:t>，然后返回</a:t>
            </a:r>
            <a:r>
              <a:rPr lang="en-US" altLang="zh-CN" sz="2000" dirty="0">
                <a:latin typeface="Arial" pitchFamily="34" charset="0"/>
                <a:ea typeface="黑体" pitchFamily="49" charset="-122"/>
              </a:rPr>
              <a:t>B</a:t>
            </a:r>
            <a:r>
              <a:rPr lang="zh-CN" altLang="en-US" sz="2000" dirty="0">
                <a:latin typeface="Arial" pitchFamily="34" charset="0"/>
                <a:ea typeface="黑体" pitchFamily="49" charset="-122"/>
              </a:rPr>
              <a:t>列中同一行内的值，结果为橙色。</a:t>
            </a:r>
          </a:p>
          <a:p>
            <a:r>
              <a:rPr lang="zh-CN" altLang="en-US" sz="2000" dirty="0" smtClean="0">
                <a:latin typeface="Arial" pitchFamily="34" charset="0"/>
                <a:ea typeface="黑体" pitchFamily="49" charset="-122"/>
              </a:rPr>
              <a:t>       ②</a:t>
            </a:r>
            <a:r>
              <a:rPr lang="en-US" altLang="zh-CN" sz="2000" dirty="0">
                <a:latin typeface="Arial" pitchFamily="34" charset="0"/>
                <a:ea typeface="黑体" pitchFamily="49" charset="-122"/>
              </a:rPr>
              <a:t>=LOOKUP(7.66,A2:A6,B2:B6)</a:t>
            </a:r>
          </a:p>
          <a:p>
            <a:r>
              <a:rPr lang="zh-CN" altLang="en-US" sz="2000" dirty="0">
                <a:latin typeface="Arial" pitchFamily="34" charset="0"/>
                <a:ea typeface="黑体" pitchFamily="49" charset="-122"/>
              </a:rPr>
              <a:t>将在</a:t>
            </a:r>
            <a:r>
              <a:rPr lang="en-US" altLang="zh-CN" sz="2000" dirty="0">
                <a:latin typeface="Arial" pitchFamily="34" charset="0"/>
                <a:ea typeface="黑体" pitchFamily="49" charset="-122"/>
              </a:rPr>
              <a:t>A</a:t>
            </a:r>
            <a:r>
              <a:rPr lang="zh-CN" altLang="en-US" sz="2000" dirty="0">
                <a:latin typeface="Arial" pitchFamily="34" charset="0"/>
                <a:ea typeface="黑体" pitchFamily="49" charset="-122"/>
              </a:rPr>
              <a:t>列中查找</a:t>
            </a:r>
            <a:r>
              <a:rPr lang="en-US" altLang="zh-CN" sz="2000" dirty="0">
                <a:latin typeface="Arial" pitchFamily="34" charset="0"/>
                <a:ea typeface="黑体" pitchFamily="49" charset="-122"/>
              </a:rPr>
              <a:t>7.66</a:t>
            </a:r>
            <a:r>
              <a:rPr lang="zh-CN" altLang="en-US" sz="2000" dirty="0">
                <a:latin typeface="Arial" pitchFamily="34" charset="0"/>
                <a:ea typeface="黑体" pitchFamily="49" charset="-122"/>
              </a:rPr>
              <a:t>，与接近它的最小值（</a:t>
            </a:r>
            <a:r>
              <a:rPr lang="en-US" altLang="zh-CN" sz="2000" dirty="0">
                <a:latin typeface="Arial" pitchFamily="34" charset="0"/>
                <a:ea typeface="黑体" pitchFamily="49" charset="-122"/>
              </a:rPr>
              <a:t>6.39</a:t>
            </a:r>
            <a:r>
              <a:rPr lang="zh-CN" altLang="en-US" sz="2000" dirty="0">
                <a:latin typeface="Arial" pitchFamily="34" charset="0"/>
                <a:ea typeface="黑体" pitchFamily="49" charset="-122"/>
              </a:rPr>
              <a:t>）匹配，然后返回</a:t>
            </a:r>
            <a:r>
              <a:rPr lang="en-US" altLang="zh-CN" sz="2000" dirty="0">
                <a:latin typeface="Arial" pitchFamily="34" charset="0"/>
                <a:ea typeface="黑体" pitchFamily="49" charset="-122"/>
              </a:rPr>
              <a:t>B</a:t>
            </a:r>
            <a:r>
              <a:rPr lang="zh-CN" altLang="en-US" sz="2000" dirty="0">
                <a:latin typeface="Arial" pitchFamily="34" charset="0"/>
                <a:ea typeface="黑体" pitchFamily="49" charset="-122"/>
              </a:rPr>
              <a:t>列中同一行内的值，结果为蓝色</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2833408966"/>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12</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RANK.AVG</a:t>
            </a:r>
            <a:r>
              <a:rPr lang="zh-CN" altLang="en-US" sz="2100" dirty="0">
                <a:solidFill>
                  <a:srgbClr val="FFC000"/>
                </a:solidFill>
                <a:latin typeface="Arial" pitchFamily="34" charset="0"/>
                <a:ea typeface="黑体" pitchFamily="49" charset="-122"/>
              </a:rPr>
              <a:t>与</a:t>
            </a:r>
            <a:r>
              <a:rPr lang="en-US" altLang="zh-CN" sz="2100" dirty="0">
                <a:solidFill>
                  <a:srgbClr val="FFC000"/>
                </a:solidFill>
                <a:latin typeface="Arial" pitchFamily="34" charset="0"/>
                <a:ea typeface="黑体" pitchFamily="49" charset="-122"/>
              </a:rPr>
              <a:t>RANK.EQ</a:t>
            </a:r>
            <a:r>
              <a:rPr lang="zh-CN" altLang="en-US" sz="2100" dirty="0">
                <a:solidFill>
                  <a:srgbClr val="FFC000"/>
                </a:solidFill>
                <a:latin typeface="Arial" pitchFamily="34" charset="0"/>
                <a:ea typeface="黑体" pitchFamily="49" charset="-122"/>
              </a:rPr>
              <a:t>函数</a:t>
            </a:r>
          </a:p>
          <a:p>
            <a:r>
              <a:rPr lang="en-US" altLang="zh-CN" sz="2100" dirty="0" smtClean="0">
                <a:latin typeface="Arial" pitchFamily="34" charset="0"/>
                <a:ea typeface="黑体" pitchFamily="49" charset="-122"/>
              </a:rPr>
              <a:t>       </a:t>
            </a:r>
            <a:r>
              <a:rPr lang="en-US" altLang="zh-CN" sz="2100" i="1" dirty="0" smtClean="0">
                <a:solidFill>
                  <a:srgbClr val="FFC000"/>
                </a:solidFill>
                <a:latin typeface="Arial" pitchFamily="34" charset="0"/>
                <a:ea typeface="黑体" pitchFamily="49" charset="-122"/>
              </a:rPr>
              <a:t>⑴RANK.AVG</a:t>
            </a:r>
            <a:r>
              <a:rPr lang="zh-CN" altLang="en-US" sz="2100" i="1" dirty="0">
                <a:solidFill>
                  <a:srgbClr val="FFC000"/>
                </a:solidFill>
                <a:latin typeface="Arial" pitchFamily="34" charset="0"/>
                <a:ea typeface="黑体" pitchFamily="49" charset="-122"/>
              </a:rPr>
              <a:t>函数</a:t>
            </a:r>
          </a:p>
          <a:p>
            <a:r>
              <a:rPr lang="en-US" altLang="zh-CN" sz="2100" dirty="0" smtClean="0">
                <a:latin typeface="Arial" pitchFamily="34" charset="0"/>
                <a:ea typeface="黑体" pitchFamily="49" charset="-122"/>
              </a:rPr>
              <a:t>        RANK.AVG</a:t>
            </a:r>
            <a:r>
              <a:rPr lang="zh-CN" altLang="en-US" sz="2100" dirty="0">
                <a:latin typeface="Arial" pitchFamily="34" charset="0"/>
                <a:ea typeface="黑体" pitchFamily="49" charset="-122"/>
              </a:rPr>
              <a:t>将返回一个数字在数字列表中的排位。数字的排位是其大小与列表中其他值的比值，如果多个值具有相同的排位，则将返回平均排位。语法格式如下：</a:t>
            </a:r>
          </a:p>
          <a:p>
            <a:r>
              <a:rPr lang="en-US" altLang="zh-CN" sz="2100" dirty="0" smtClean="0">
                <a:latin typeface="Arial" pitchFamily="34" charset="0"/>
                <a:ea typeface="黑体" pitchFamily="49" charset="-122"/>
              </a:rPr>
              <a:t>       RANK.AVG(</a:t>
            </a:r>
            <a:r>
              <a:rPr lang="en-US" altLang="zh-CN" sz="2100" dirty="0" err="1" smtClean="0">
                <a:latin typeface="Arial" pitchFamily="34" charset="0"/>
                <a:ea typeface="黑体" pitchFamily="49" charset="-122"/>
              </a:rPr>
              <a:t>number,ref</a:t>
            </a:r>
            <a:r>
              <a:rPr lang="en-US" altLang="zh-CN" sz="2100" dirty="0">
                <a:latin typeface="Arial" pitchFamily="34" charset="0"/>
                <a:ea typeface="黑体" pitchFamily="49" charset="-122"/>
              </a:rPr>
              <a:t>,[order])</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Number</a:t>
            </a:r>
            <a:r>
              <a:rPr lang="zh-CN" altLang="en-US" sz="2100" dirty="0">
                <a:latin typeface="Arial" pitchFamily="34" charset="0"/>
                <a:ea typeface="黑体" pitchFamily="49" charset="-122"/>
              </a:rPr>
              <a:t>（必需）。要查找其排位的数字。</a:t>
            </a:r>
          </a:p>
          <a:p>
            <a:r>
              <a:rPr lang="en-US" altLang="zh-CN" sz="2100" dirty="0" smtClean="0">
                <a:latin typeface="Arial" pitchFamily="34" charset="0"/>
                <a:ea typeface="黑体" pitchFamily="49" charset="-122"/>
              </a:rPr>
              <a:t>       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ref</a:t>
            </a:r>
            <a:r>
              <a:rPr lang="zh-CN" altLang="en-US" sz="2100" dirty="0">
                <a:latin typeface="Arial" pitchFamily="34" charset="0"/>
                <a:ea typeface="黑体" pitchFamily="49" charset="-122"/>
              </a:rPr>
              <a:t>（必需）。数字列表数组或对数字列表的引用，</a:t>
            </a:r>
            <a:r>
              <a:rPr lang="en-US" altLang="zh-CN" sz="2100" dirty="0">
                <a:latin typeface="Arial" pitchFamily="34" charset="0"/>
                <a:ea typeface="黑体" pitchFamily="49" charset="-122"/>
              </a:rPr>
              <a:t>ref</a:t>
            </a:r>
            <a:r>
              <a:rPr lang="zh-CN" altLang="en-US" sz="2100" dirty="0">
                <a:latin typeface="Arial" pitchFamily="34" charset="0"/>
                <a:ea typeface="黑体" pitchFamily="49" charset="-122"/>
              </a:rPr>
              <a:t>中的非数值型值将被忽略。</a:t>
            </a: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order</a:t>
            </a:r>
            <a:r>
              <a:rPr lang="zh-CN" altLang="en-US" sz="2100" dirty="0">
                <a:latin typeface="Arial" pitchFamily="34" charset="0"/>
                <a:ea typeface="黑体" pitchFamily="49" charset="-122"/>
              </a:rPr>
              <a:t>（可选）。一个指定数字的排位方式的数字。如果</a:t>
            </a:r>
            <a:r>
              <a:rPr lang="en-US" altLang="zh-CN" sz="2100" dirty="0">
                <a:latin typeface="Arial" pitchFamily="34" charset="0"/>
                <a:ea typeface="黑体" pitchFamily="49" charset="-122"/>
              </a:rPr>
              <a:t>order</a:t>
            </a:r>
            <a:r>
              <a:rPr lang="zh-CN" altLang="en-US" sz="2100" dirty="0">
                <a:latin typeface="Arial" pitchFamily="34" charset="0"/>
                <a:ea typeface="黑体" pitchFamily="49" charset="-122"/>
              </a:rPr>
              <a:t>为</a:t>
            </a:r>
            <a:r>
              <a:rPr lang="en-US" altLang="zh-CN" sz="2100" dirty="0">
                <a:latin typeface="Arial" pitchFamily="34" charset="0"/>
                <a:ea typeface="黑体" pitchFamily="49" charset="-122"/>
              </a:rPr>
              <a:t>0</a:t>
            </a:r>
            <a:r>
              <a:rPr lang="zh-CN" altLang="en-US" sz="2100" dirty="0">
                <a:latin typeface="Arial" pitchFamily="34" charset="0"/>
                <a:ea typeface="黑体" pitchFamily="49" charset="-122"/>
              </a:rPr>
              <a:t>（零）或忽略，对数字的排位就会基于</a:t>
            </a:r>
            <a:r>
              <a:rPr lang="en-US" altLang="zh-CN" sz="2100" dirty="0">
                <a:latin typeface="Arial" pitchFamily="34" charset="0"/>
                <a:ea typeface="黑体" pitchFamily="49" charset="-122"/>
              </a:rPr>
              <a:t>ref</a:t>
            </a:r>
            <a:r>
              <a:rPr lang="zh-CN" altLang="en-US" sz="2100" dirty="0">
                <a:latin typeface="Arial" pitchFamily="34" charset="0"/>
                <a:ea typeface="黑体" pitchFamily="49" charset="-122"/>
              </a:rPr>
              <a:t>是按照降序排序的列表。如果</a:t>
            </a:r>
            <a:r>
              <a:rPr lang="en-US" altLang="zh-CN" sz="2100" dirty="0">
                <a:latin typeface="Arial" pitchFamily="34" charset="0"/>
                <a:ea typeface="黑体" pitchFamily="49" charset="-122"/>
              </a:rPr>
              <a:t>order</a:t>
            </a:r>
            <a:r>
              <a:rPr lang="zh-CN" altLang="en-US" sz="2100" dirty="0">
                <a:latin typeface="Arial" pitchFamily="34" charset="0"/>
                <a:ea typeface="黑体" pitchFamily="49" charset="-122"/>
              </a:rPr>
              <a:t>不为零，</a:t>
            </a:r>
            <a:r>
              <a:rPr lang="en-US" altLang="zh-CN" sz="2100" dirty="0">
                <a:latin typeface="Arial" pitchFamily="34" charset="0"/>
                <a:ea typeface="黑体" pitchFamily="49" charset="-122"/>
              </a:rPr>
              <a:t>ref</a:t>
            </a:r>
            <a:r>
              <a:rPr lang="zh-CN" altLang="en-US" sz="2100" dirty="0">
                <a:latin typeface="Arial" pitchFamily="34" charset="0"/>
                <a:ea typeface="黑体" pitchFamily="49" charset="-122"/>
              </a:rPr>
              <a:t>是按照升序排序的列表。</a:t>
            </a:r>
          </a:p>
          <a:p>
            <a:r>
              <a:rPr lang="en-US" altLang="zh-CN" sz="2100" dirty="0" smtClean="0">
                <a:latin typeface="Arial" pitchFamily="34" charset="0"/>
                <a:ea typeface="黑体" pitchFamily="49" charset="-122"/>
              </a:rPr>
              <a:t>       </a:t>
            </a:r>
            <a:r>
              <a:rPr lang="en-US" altLang="zh-CN" sz="2100" i="1" dirty="0" smtClean="0">
                <a:solidFill>
                  <a:srgbClr val="FFC000"/>
                </a:solidFill>
                <a:latin typeface="Arial" pitchFamily="34" charset="0"/>
                <a:ea typeface="黑体" pitchFamily="49" charset="-122"/>
              </a:rPr>
              <a:t>⑵RANK.EQ </a:t>
            </a:r>
            <a:r>
              <a:rPr lang="zh-CN" altLang="en-US" sz="2100" i="1" dirty="0">
                <a:solidFill>
                  <a:srgbClr val="FFC000"/>
                </a:solidFill>
                <a:latin typeface="Arial" pitchFamily="34" charset="0"/>
                <a:ea typeface="黑体" pitchFamily="49" charset="-122"/>
              </a:rPr>
              <a:t>函数</a:t>
            </a:r>
          </a:p>
          <a:p>
            <a:r>
              <a:rPr lang="en-US" altLang="zh-CN" sz="2100" dirty="0" smtClean="0">
                <a:latin typeface="Arial" pitchFamily="34" charset="0"/>
                <a:ea typeface="黑体" pitchFamily="49" charset="-122"/>
              </a:rPr>
              <a:t>       RANK.EQ</a:t>
            </a:r>
            <a:r>
              <a:rPr lang="zh-CN" altLang="en-US" sz="2100" dirty="0">
                <a:latin typeface="Arial" pitchFamily="34" charset="0"/>
                <a:ea typeface="黑体" pitchFamily="49" charset="-122"/>
              </a:rPr>
              <a:t>返回一个数字在数字列表中的排位。其大小与列表中的其他值相关。如果多个值具有相同的排位，则返回该组数值的最高排位。语法格式如下：</a:t>
            </a:r>
          </a:p>
          <a:p>
            <a:r>
              <a:rPr lang="en-US" altLang="zh-CN" sz="2100" dirty="0" smtClean="0">
                <a:latin typeface="Arial" pitchFamily="34" charset="0"/>
                <a:ea typeface="黑体" pitchFamily="49" charset="-122"/>
              </a:rPr>
              <a:t>        RANK.EQ(</a:t>
            </a:r>
            <a:r>
              <a:rPr lang="en-US" altLang="zh-CN" sz="2100" dirty="0" err="1" smtClean="0">
                <a:latin typeface="Arial" pitchFamily="34" charset="0"/>
                <a:ea typeface="黑体" pitchFamily="49" charset="-122"/>
              </a:rPr>
              <a:t>number,ref</a:t>
            </a:r>
            <a:r>
              <a:rPr lang="en-US" altLang="zh-CN" sz="2100" dirty="0">
                <a:latin typeface="Arial" pitchFamily="34" charset="0"/>
                <a:ea typeface="黑体" pitchFamily="49" charset="-122"/>
              </a:rPr>
              <a:t>,[order])</a:t>
            </a:r>
          </a:p>
          <a:p>
            <a:r>
              <a:rPr lang="zh-CN" altLang="en-US" sz="2100" dirty="0" smtClean="0">
                <a:latin typeface="Arial" pitchFamily="34" charset="0"/>
                <a:ea typeface="黑体" pitchFamily="49" charset="-122"/>
              </a:rPr>
              <a:t>       参数</a:t>
            </a:r>
            <a:r>
              <a:rPr lang="zh-CN" altLang="en-US" sz="2100" dirty="0">
                <a:latin typeface="Arial" pitchFamily="34" charset="0"/>
                <a:ea typeface="黑体" pitchFamily="49" charset="-122"/>
              </a:rPr>
              <a:t>与</a:t>
            </a:r>
            <a:r>
              <a:rPr lang="en-US" altLang="zh-CN" sz="2100" dirty="0">
                <a:latin typeface="Arial" pitchFamily="34" charset="0"/>
                <a:ea typeface="黑体" pitchFamily="49" charset="-122"/>
              </a:rPr>
              <a:t>RANK.AVG</a:t>
            </a:r>
            <a:r>
              <a:rPr lang="zh-CN" altLang="en-US" sz="2100" dirty="0">
                <a:latin typeface="Arial" pitchFamily="34" charset="0"/>
                <a:ea typeface="黑体" pitchFamily="49" charset="-122"/>
              </a:rPr>
              <a:t>相同。此外</a:t>
            </a:r>
            <a:r>
              <a:rPr lang="zh-CN" altLang="en-US" sz="2100" dirty="0" smtClean="0">
                <a:latin typeface="Arial" pitchFamily="34" charset="0"/>
                <a:ea typeface="黑体" pitchFamily="49" charset="-122"/>
              </a:rPr>
              <a:t>，还</a:t>
            </a:r>
            <a:r>
              <a:rPr lang="zh-CN" altLang="en-US" sz="2100" dirty="0">
                <a:latin typeface="Arial" pitchFamily="34" charset="0"/>
                <a:ea typeface="黑体" pitchFamily="49" charset="-122"/>
              </a:rPr>
              <a:t>支持使用向下兼容的</a:t>
            </a:r>
            <a:r>
              <a:rPr lang="en-US" altLang="zh-CN" sz="2100" dirty="0">
                <a:latin typeface="Arial" pitchFamily="34" charset="0"/>
                <a:ea typeface="黑体" pitchFamily="49" charset="-122"/>
              </a:rPr>
              <a:t>RANK()</a:t>
            </a:r>
            <a:r>
              <a:rPr lang="zh-CN" altLang="en-US" sz="2100" dirty="0">
                <a:latin typeface="Arial" pitchFamily="34" charset="0"/>
                <a:ea typeface="黑体" pitchFamily="49" charset="-122"/>
              </a:rPr>
              <a:t>函数，其用大同小异，只不过在排序时相同的数据，产生位次一样</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707673457"/>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88640"/>
            <a:ext cx="8997950"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5-15】  </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A2~A6</a:t>
            </a:r>
            <a:r>
              <a:rPr lang="zh-CN" altLang="en-US" sz="2000" dirty="0">
                <a:latin typeface="Arial" pitchFamily="34" charset="0"/>
                <a:ea typeface="黑体" pitchFamily="49" charset="-122"/>
              </a:rPr>
              <a:t>单元格中分别有数据：</a:t>
            </a:r>
            <a:r>
              <a:rPr lang="en-US" altLang="zh-CN" sz="2000" dirty="0">
                <a:latin typeface="Arial" pitchFamily="34" charset="0"/>
                <a:ea typeface="黑体" pitchFamily="49" charset="-122"/>
              </a:rPr>
              <a:t>7</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3.5</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3.5</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，则下面的公式的含义如下。</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RANK.AVG(A3,A2:A6,1</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，结果</a:t>
            </a:r>
            <a:r>
              <a:rPr lang="zh-CN" altLang="en-US" sz="2000" dirty="0">
                <a:latin typeface="Arial" pitchFamily="34" charset="0"/>
                <a:ea typeface="黑体" pitchFamily="49" charset="-122"/>
              </a:rPr>
              <a:t>为</a:t>
            </a:r>
            <a:r>
              <a:rPr lang="en-US" altLang="zh-CN" sz="2000" dirty="0">
                <a:latin typeface="Arial" pitchFamily="34" charset="0"/>
                <a:ea typeface="黑体" pitchFamily="49" charset="-122"/>
              </a:rPr>
              <a:t>3.5</a:t>
            </a:r>
            <a:r>
              <a:rPr lang="zh-CN" altLang="en-US" sz="2000" dirty="0">
                <a:latin typeface="Arial" pitchFamily="34" charset="0"/>
                <a:ea typeface="黑体" pitchFamily="49" charset="-122"/>
              </a:rPr>
              <a:t>，其含义是：</a:t>
            </a:r>
            <a:r>
              <a:rPr lang="en-US" altLang="zh-CN" sz="2000" dirty="0">
                <a:latin typeface="Arial" pitchFamily="34" charset="0"/>
                <a:ea typeface="黑体" pitchFamily="49" charset="-122"/>
              </a:rPr>
              <a:t>A3</a:t>
            </a:r>
            <a:r>
              <a:rPr lang="zh-CN" altLang="en-US" sz="2000" dirty="0">
                <a:latin typeface="Arial" pitchFamily="34" charset="0"/>
                <a:ea typeface="黑体" pitchFamily="49" charset="-122"/>
              </a:rPr>
              <a:t>单元格（数为</a:t>
            </a:r>
            <a:r>
              <a:rPr lang="en-US" altLang="zh-CN" sz="2000" dirty="0">
                <a:latin typeface="Arial" pitchFamily="34" charset="0"/>
                <a:ea typeface="黑体" pitchFamily="49" charset="-122"/>
              </a:rPr>
              <a:t>3.5</a:t>
            </a:r>
            <a:r>
              <a:rPr lang="zh-CN" altLang="en-US" sz="2000" dirty="0">
                <a:latin typeface="Arial" pitchFamily="34" charset="0"/>
                <a:ea typeface="黑体" pitchFamily="49" charset="-122"/>
              </a:rPr>
              <a:t>）的排位是第三名和第四名之间的平均值（</a:t>
            </a:r>
            <a:r>
              <a:rPr lang="en-US" altLang="zh-CN" sz="2000" dirty="0">
                <a:latin typeface="Arial" pitchFamily="34" charset="0"/>
                <a:ea typeface="黑体" pitchFamily="49" charset="-122"/>
              </a:rPr>
              <a:t>3+4</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/2=3.5</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RANK.EQ(A2,A2:A6,1</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7</a:t>
            </a:r>
            <a:r>
              <a:rPr lang="zh-CN" altLang="en-US" sz="2000" dirty="0" smtClean="0">
                <a:latin typeface="Arial" pitchFamily="34" charset="0"/>
                <a:ea typeface="黑体" pitchFamily="49" charset="-122"/>
              </a:rPr>
              <a:t>，在表</a:t>
            </a:r>
            <a:r>
              <a:rPr lang="zh-CN" altLang="en-US" sz="2000" dirty="0">
                <a:latin typeface="Arial" pitchFamily="34" charset="0"/>
                <a:ea typeface="黑体" pitchFamily="49" charset="-122"/>
              </a:rPr>
              <a:t>中的排（</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a:t>
            </a:r>
          </a:p>
          <a:p>
            <a:r>
              <a:rPr lang="en-US" altLang="zh-CN" sz="2000" dirty="0" smtClean="0">
                <a:latin typeface="Arial" pitchFamily="34" charset="0"/>
                <a:ea typeface="黑体" pitchFamily="49" charset="-122"/>
              </a:rPr>
              <a:t>       =</a:t>
            </a:r>
            <a:r>
              <a:rPr lang="en-US" altLang="zh-CN" sz="2000" dirty="0">
                <a:latin typeface="Arial" pitchFamily="34" charset="0"/>
                <a:ea typeface="黑体" pitchFamily="49" charset="-122"/>
              </a:rPr>
              <a:t>RANK.EQ(A4,A2:A6,1)</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a:t>
            </a:r>
            <a:r>
              <a:rPr lang="en-US" altLang="zh-CN" sz="2000" dirty="0" smtClean="0">
                <a:latin typeface="Arial" pitchFamily="34" charset="0"/>
                <a:ea typeface="黑体" pitchFamily="49" charset="-122"/>
              </a:rPr>
              <a:t>RANK.EQ(A3,A2:A6,1</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，则返回的排位都是</a:t>
            </a:r>
            <a:r>
              <a:rPr lang="en-US" altLang="zh-CN" sz="2000" dirty="0" smtClean="0">
                <a:latin typeface="Arial" pitchFamily="34" charset="0"/>
                <a:ea typeface="黑体" pitchFamily="49" charset="-122"/>
              </a:rPr>
              <a:t>3</a:t>
            </a:r>
            <a:endParaRPr lang="zh-CN" altLang="en-US" sz="2000" dirty="0">
              <a:latin typeface="Arial" pitchFamily="34" charset="0"/>
              <a:ea typeface="黑体" pitchFamily="49" charset="-122"/>
            </a:endParaRPr>
          </a:p>
        </p:txBody>
      </p:sp>
      <p:pic>
        <p:nvPicPr>
          <p:cNvPr id="3" name="图片 2"/>
          <p:cNvPicPr/>
          <p:nvPr/>
        </p:nvPicPr>
        <p:blipFill>
          <a:blip r:embed="rId2"/>
          <a:stretch>
            <a:fillRect/>
          </a:stretch>
        </p:blipFill>
        <p:spPr>
          <a:xfrm>
            <a:off x="5056411" y="2096852"/>
            <a:ext cx="3836069" cy="2213909"/>
          </a:xfrm>
          <a:prstGeom prst="rect">
            <a:avLst/>
          </a:prstGeom>
        </p:spPr>
      </p:pic>
      <p:sp>
        <p:nvSpPr>
          <p:cNvPr id="4" name="矩形 3"/>
          <p:cNvSpPr/>
          <p:nvPr/>
        </p:nvSpPr>
        <p:spPr>
          <a:xfrm>
            <a:off x="5868144" y="4310762"/>
            <a:ext cx="256686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5-37  “</a:t>
            </a:r>
            <a:r>
              <a:rPr lang="zh-CN" altLang="en-US" dirty="0">
                <a:solidFill>
                  <a:srgbClr val="FFFFFF"/>
                </a:solidFill>
                <a:latin typeface="Arial" pitchFamily="34" charset="0"/>
                <a:ea typeface="黑体" pitchFamily="49" charset="-122"/>
              </a:rPr>
              <a:t>汇总”工作表</a:t>
            </a:r>
          </a:p>
        </p:txBody>
      </p:sp>
      <p:sp>
        <p:nvSpPr>
          <p:cNvPr id="5" name="Text Box 3"/>
          <p:cNvSpPr txBox="1">
            <a:spLocks noChangeArrowheads="1"/>
          </p:cNvSpPr>
          <p:nvPr/>
        </p:nvSpPr>
        <p:spPr bwMode="auto">
          <a:xfrm>
            <a:off x="104775" y="2204864"/>
            <a:ext cx="4755257" cy="2177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a:t>
            </a:r>
            <a:r>
              <a:rPr lang="zh-CN" altLang="en-US" sz="2000" dirty="0" smtClean="0">
                <a:solidFill>
                  <a:srgbClr val="FFC000"/>
                </a:solidFill>
                <a:latin typeface="Arial" pitchFamily="34" charset="0"/>
                <a:ea typeface="黑体" pitchFamily="49" charset="-122"/>
              </a:rPr>
              <a:t>例</a:t>
            </a:r>
            <a:r>
              <a:rPr lang="en-US" altLang="zh-CN" sz="2000" dirty="0" smtClean="0">
                <a:solidFill>
                  <a:srgbClr val="FFC000"/>
                </a:solidFill>
                <a:latin typeface="Arial" pitchFamily="34" charset="0"/>
                <a:ea typeface="黑体" pitchFamily="49" charset="-122"/>
              </a:rPr>
              <a:t>5-16】  </a:t>
            </a:r>
            <a:r>
              <a:rPr lang="zh-CN" altLang="en-US" sz="2000" dirty="0">
                <a:solidFill>
                  <a:srgbClr val="FFC000"/>
                </a:solidFill>
                <a:latin typeface="Arial" pitchFamily="34" charset="0"/>
                <a:ea typeface="黑体" pitchFamily="49" charset="-122"/>
              </a:rPr>
              <a:t>打开工作簿“工资管理</a:t>
            </a:r>
            <a:r>
              <a:rPr lang="en-US" altLang="zh-CN" sz="2000" dirty="0">
                <a:solidFill>
                  <a:srgbClr val="FFC000"/>
                </a:solidFill>
                <a:latin typeface="Arial" pitchFamily="34" charset="0"/>
                <a:ea typeface="黑体" pitchFamily="49" charset="-122"/>
              </a:rPr>
              <a:t>.</a:t>
            </a:r>
            <a:r>
              <a:rPr lang="en-US" altLang="zh-CN" sz="2000" dirty="0" err="1">
                <a:solidFill>
                  <a:srgbClr val="FFC000"/>
                </a:solidFill>
                <a:latin typeface="Arial" pitchFamily="34" charset="0"/>
                <a:ea typeface="黑体" pitchFamily="49" charset="-122"/>
              </a:rPr>
              <a:t>xlsx</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，完成如下计算。</a:t>
            </a:r>
          </a:p>
          <a:p>
            <a:r>
              <a:rPr lang="zh-CN" altLang="en-US" sz="2000" dirty="0" smtClean="0">
                <a:solidFill>
                  <a:srgbClr val="FFC000"/>
                </a:solidFill>
                <a:latin typeface="Arial" pitchFamily="34" charset="0"/>
                <a:ea typeface="黑体" pitchFamily="49" charset="-122"/>
              </a:rPr>
              <a:t>       （</a:t>
            </a:r>
            <a:r>
              <a:rPr lang="en-US" altLang="zh-CN" sz="2000" dirty="0">
                <a:solidFill>
                  <a:srgbClr val="FFC000"/>
                </a:solidFill>
                <a:latin typeface="Arial" pitchFamily="34" charset="0"/>
                <a:ea typeface="黑体" pitchFamily="49" charset="-122"/>
              </a:rPr>
              <a:t>1</a:t>
            </a:r>
            <a:r>
              <a:rPr lang="zh-CN" altLang="en-US" sz="2000" dirty="0">
                <a:solidFill>
                  <a:srgbClr val="FFC000"/>
                </a:solidFill>
                <a:latin typeface="Arial" pitchFamily="34" charset="0"/>
                <a:ea typeface="黑体" pitchFamily="49" charset="-122"/>
              </a:rPr>
              <a:t>）在“工资”工作表中，计算所有职工的实发工资。</a:t>
            </a:r>
          </a:p>
          <a:p>
            <a:r>
              <a:rPr lang="zh-CN" altLang="en-US" sz="2000" dirty="0" smtClean="0">
                <a:solidFill>
                  <a:srgbClr val="FFC000"/>
                </a:solidFill>
                <a:latin typeface="Arial" pitchFamily="34" charset="0"/>
                <a:ea typeface="黑体" pitchFamily="49" charset="-122"/>
              </a:rPr>
              <a:t>       （</a:t>
            </a:r>
            <a:r>
              <a:rPr lang="en-US" altLang="zh-CN" sz="2000" dirty="0">
                <a:solidFill>
                  <a:srgbClr val="FFC000"/>
                </a:solidFill>
                <a:latin typeface="Arial" pitchFamily="34" charset="0"/>
                <a:ea typeface="黑体" pitchFamily="49" charset="-122"/>
              </a:rPr>
              <a:t>2</a:t>
            </a:r>
            <a:r>
              <a:rPr lang="zh-CN" altLang="en-US" sz="2000" dirty="0">
                <a:solidFill>
                  <a:srgbClr val="FFC000"/>
                </a:solidFill>
                <a:latin typeface="Arial" pitchFamily="34" charset="0"/>
                <a:ea typeface="黑体" pitchFamily="49" charset="-122"/>
              </a:rPr>
              <a:t>）的“汇总”工作表中，对不同职称的职工基本工资、津贴、扣款和实发工资进行汇总，结果如图</a:t>
            </a:r>
            <a:r>
              <a:rPr lang="en-US" altLang="zh-CN" sz="2000" dirty="0">
                <a:solidFill>
                  <a:srgbClr val="FFC000"/>
                </a:solidFill>
                <a:latin typeface="Arial" pitchFamily="34" charset="0"/>
                <a:ea typeface="黑体" pitchFamily="49" charset="-122"/>
              </a:rPr>
              <a:t>5-37</a:t>
            </a:r>
            <a:r>
              <a:rPr lang="zh-CN" altLang="en-US" sz="2000" dirty="0">
                <a:solidFill>
                  <a:srgbClr val="FFC000"/>
                </a:solidFill>
                <a:latin typeface="Arial" pitchFamily="34" charset="0"/>
                <a:ea typeface="黑体" pitchFamily="49" charset="-122"/>
              </a:rPr>
              <a:t>所</a:t>
            </a:r>
            <a:r>
              <a:rPr lang="zh-CN" altLang="en-US" sz="2000" dirty="0" smtClean="0">
                <a:solidFill>
                  <a:srgbClr val="FFC000"/>
                </a:solidFill>
                <a:latin typeface="Arial" pitchFamily="34" charset="0"/>
                <a:ea typeface="黑体" pitchFamily="49" charset="-122"/>
              </a:rPr>
              <a:t>示</a:t>
            </a:r>
            <a:endParaRPr lang="zh-CN" altLang="en-US" sz="2000" dirty="0">
              <a:solidFill>
                <a:srgbClr val="FFC000"/>
              </a:solidFill>
              <a:latin typeface="Arial" pitchFamily="34" charset="0"/>
              <a:ea typeface="黑体" pitchFamily="49" charset="-122"/>
            </a:endParaRPr>
          </a:p>
        </p:txBody>
      </p:sp>
      <p:sp>
        <p:nvSpPr>
          <p:cNvPr id="7" name="Text Box 3"/>
          <p:cNvSpPr txBox="1">
            <a:spLocks noChangeArrowheads="1"/>
          </p:cNvSpPr>
          <p:nvPr/>
        </p:nvSpPr>
        <p:spPr bwMode="auto">
          <a:xfrm>
            <a:off x="104775" y="4526786"/>
            <a:ext cx="9000000" cy="1874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操作方法：</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①单击</a:t>
            </a:r>
            <a:r>
              <a:rPr lang="en-US" altLang="zh-CN" sz="2000" dirty="0">
                <a:latin typeface="Arial" pitchFamily="34" charset="0"/>
                <a:ea typeface="黑体" pitchFamily="49" charset="-122"/>
              </a:rPr>
              <a:t>B3</a:t>
            </a:r>
            <a:r>
              <a:rPr lang="zh-CN" altLang="en-US" sz="2000" dirty="0">
                <a:latin typeface="Arial" pitchFamily="34" charset="0"/>
                <a:ea typeface="黑体" pitchFamily="49" charset="-122"/>
              </a:rPr>
              <a:t>单元格，输入如下的公式，计算出所有职称为“教授”职工的基本工资总额。</a:t>
            </a:r>
          </a:p>
          <a:p>
            <a:r>
              <a:rPr lang="en-US" altLang="zh-CN" sz="2000" dirty="0">
                <a:latin typeface="Arial" pitchFamily="34" charset="0"/>
                <a:ea typeface="黑体" pitchFamily="49" charset="-122"/>
              </a:rPr>
              <a:t>=SUMIF(</a:t>
            </a:r>
            <a:r>
              <a:rPr lang="zh-CN" altLang="en-US" sz="2000" dirty="0">
                <a:latin typeface="Arial" pitchFamily="34" charset="0"/>
                <a:ea typeface="黑体" pitchFamily="49" charset="-122"/>
              </a:rPr>
              <a:t>工资</a:t>
            </a:r>
            <a:r>
              <a:rPr lang="en-US" altLang="zh-CN" sz="2000" dirty="0">
                <a:latin typeface="Arial" pitchFamily="34" charset="0"/>
                <a:ea typeface="黑体" pitchFamily="49" charset="-122"/>
              </a:rPr>
              <a:t>!$E$2:$E$16,VLOOKUP(A3,</a:t>
            </a:r>
            <a:r>
              <a:rPr lang="zh-CN" altLang="en-US" sz="2000" dirty="0">
                <a:latin typeface="Arial" pitchFamily="34" charset="0"/>
                <a:ea typeface="黑体" pitchFamily="49" charset="-122"/>
              </a:rPr>
              <a:t>职称代码</a:t>
            </a:r>
            <a:r>
              <a:rPr lang="en-US" altLang="zh-CN" sz="2000" dirty="0">
                <a:latin typeface="Arial" pitchFamily="34" charset="0"/>
                <a:ea typeface="黑体" pitchFamily="49" charset="-122"/>
              </a:rPr>
              <a:t>!$A$2:$B$7,2,),</a:t>
            </a:r>
            <a:r>
              <a:rPr lang="zh-CN" altLang="en-US" sz="2000" dirty="0">
                <a:latin typeface="Arial" pitchFamily="34" charset="0"/>
                <a:ea typeface="黑体" pitchFamily="49" charset="-122"/>
              </a:rPr>
              <a:t>工资</a:t>
            </a:r>
            <a:r>
              <a:rPr lang="en-US" altLang="zh-CN" sz="2000" dirty="0">
                <a:latin typeface="Arial" pitchFamily="34" charset="0"/>
                <a:ea typeface="黑体" pitchFamily="49" charset="-122"/>
              </a:rPr>
              <a:t>!$G$2:$G$16</a:t>
            </a:r>
            <a:r>
              <a:rPr lang="en-US" altLang="zh-CN"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②同理</a:t>
            </a:r>
            <a:r>
              <a:rPr lang="zh-CN" altLang="en-US" sz="2000" dirty="0">
                <a:latin typeface="Arial" pitchFamily="34" charset="0"/>
                <a:ea typeface="黑体" pitchFamily="49" charset="-122"/>
              </a:rPr>
              <a:t>，计算其他职称的工资总额、津贴、扣款和实发工资总额</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152414714"/>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104775" y="163513"/>
            <a:ext cx="4516437"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5.7  </a:t>
            </a:r>
            <a:r>
              <a:rPr lang="zh-CN" altLang="en-US" sz="2400" dirty="0">
                <a:latin typeface="Arial" pitchFamily="34" charset="0"/>
                <a:ea typeface="黑体" pitchFamily="49" charset="-122"/>
              </a:rPr>
              <a:t>数据清单的管理与分析</a:t>
            </a:r>
          </a:p>
        </p:txBody>
      </p:sp>
      <p:sp>
        <p:nvSpPr>
          <p:cNvPr id="183299" name="Text Box 3"/>
          <p:cNvSpPr txBox="1">
            <a:spLocks noChangeArrowheads="1"/>
          </p:cNvSpPr>
          <p:nvPr/>
        </p:nvSpPr>
        <p:spPr bwMode="auto">
          <a:xfrm>
            <a:off x="104775" y="693416"/>
            <a:ext cx="8997950" cy="36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的管理与分析工作主要使用“数据”选项卡中的各项命令来完成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83300" name="Text Box 4"/>
          <p:cNvSpPr txBox="1">
            <a:spLocks noChangeArrowheads="1"/>
          </p:cNvSpPr>
          <p:nvPr/>
        </p:nvSpPr>
        <p:spPr bwMode="auto">
          <a:xfrm>
            <a:off x="104775" y="1101677"/>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5.7.1  </a:t>
            </a:r>
            <a:r>
              <a:rPr lang="zh-CN" altLang="en-US" sz="2200" dirty="0">
                <a:latin typeface="Arial" pitchFamily="34" charset="0"/>
                <a:ea typeface="黑体" pitchFamily="49" charset="-122"/>
              </a:rPr>
              <a:t>建立数据清单</a:t>
            </a:r>
          </a:p>
        </p:txBody>
      </p:sp>
      <p:sp>
        <p:nvSpPr>
          <p:cNvPr id="5" name="Rectangle 8"/>
          <p:cNvSpPr>
            <a:spLocks noChangeArrowheads="1"/>
          </p:cNvSpPr>
          <p:nvPr/>
        </p:nvSpPr>
        <p:spPr bwMode="auto">
          <a:xfrm>
            <a:off x="104775" y="1598243"/>
            <a:ext cx="4516437"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．数据清单的概念</a:t>
            </a:r>
          </a:p>
        </p:txBody>
      </p:sp>
      <p:sp>
        <p:nvSpPr>
          <p:cNvPr id="6" name="Text Box 3"/>
          <p:cNvSpPr txBox="1">
            <a:spLocks noChangeArrowheads="1"/>
          </p:cNvSpPr>
          <p:nvPr/>
        </p:nvSpPr>
        <p:spPr bwMode="auto">
          <a:xfrm>
            <a:off x="104775" y="2060848"/>
            <a:ext cx="8997950"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数据清单是一</a:t>
            </a:r>
            <a:r>
              <a:rPr lang="zh-CN" altLang="en-US" sz="2100" dirty="0">
                <a:latin typeface="Arial" pitchFamily="34" charset="0"/>
                <a:ea typeface="黑体" pitchFamily="49" charset="-122"/>
              </a:rPr>
              <a:t>个包含列标题的连续数据区域。它由两部分构成，即表结构和纯数据。表结构是数据清单中的第一行，即为列</a:t>
            </a:r>
            <a:r>
              <a:rPr lang="zh-CN" altLang="en-US" sz="2100" dirty="0" smtClean="0">
                <a:latin typeface="Arial" pitchFamily="34" charset="0"/>
                <a:ea typeface="黑体" pitchFamily="49" charset="-122"/>
              </a:rPr>
              <a:t>标题。</a:t>
            </a:r>
            <a:r>
              <a:rPr lang="zh-CN" altLang="en-US" sz="2100" dirty="0">
                <a:latin typeface="Arial" pitchFamily="34" charset="0"/>
                <a:ea typeface="黑体" pitchFamily="49" charset="-122"/>
              </a:rPr>
              <a:t>每一行为一条记录，每一列为一个数据项（或字段）；纯数据是数据清单中的数据部分，是</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实施管理功能的对象，不允许有非法数据出现。</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中，创建数据清单的原则如下。</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）在同一个数据清单中列标题必须是唯一的。</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）列标题与纯数据之间不能用空行分开。如果要将数据在外观上分开，可以使用单元格边框线。</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）同一列数据的类型应相同。</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）在一个工作表上避免建立多个数据清单，因为数据清单的某些处理功能每次只能在一个数据清单中使用。</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）在纯数据区中不允许出现空行或空列。</a:t>
            </a:r>
          </a:p>
          <a:p>
            <a:r>
              <a:rPr lang="zh-CN" altLang="en-US" sz="2100" dirty="0">
                <a:latin typeface="Arial" pitchFamily="34" charset="0"/>
                <a:ea typeface="黑体" pitchFamily="49" charset="-122"/>
              </a:rPr>
              <a:t>数据清单与无关的数据之间至少留出一个空行和一个空列，例如在图</a:t>
            </a:r>
            <a:r>
              <a:rPr lang="en-US" altLang="zh-CN" sz="2100" dirty="0">
                <a:latin typeface="Arial" pitchFamily="34" charset="0"/>
                <a:ea typeface="黑体" pitchFamily="49" charset="-122"/>
              </a:rPr>
              <a:t>5-37</a:t>
            </a:r>
            <a:r>
              <a:rPr lang="zh-CN" altLang="en-US" sz="2100" dirty="0">
                <a:latin typeface="Arial" pitchFamily="34" charset="0"/>
                <a:ea typeface="黑体" pitchFamily="49" charset="-122"/>
              </a:rPr>
              <a:t>中，单元格区域</a:t>
            </a:r>
            <a:r>
              <a:rPr lang="en-US" altLang="zh-CN" sz="2100" dirty="0">
                <a:latin typeface="Arial" pitchFamily="34" charset="0"/>
                <a:ea typeface="黑体" pitchFamily="49" charset="-122"/>
              </a:rPr>
              <a:t>A2~E8</a:t>
            </a:r>
            <a:r>
              <a:rPr lang="zh-CN" altLang="en-US" sz="2100" dirty="0">
                <a:latin typeface="Arial" pitchFamily="34" charset="0"/>
                <a:ea typeface="黑体" pitchFamily="49" charset="-122"/>
              </a:rPr>
              <a:t>，它就是工作表“汇总”下的一个连续数据区域</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900859274"/>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700570"/>
            <a:ext cx="8997950" cy="1567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使用</a:t>
            </a:r>
            <a:r>
              <a:rPr lang="zh-CN" altLang="en-US" sz="2000" dirty="0">
                <a:latin typeface="Arial" pitchFamily="34" charset="0"/>
                <a:ea typeface="黑体" pitchFamily="49" charset="-122"/>
              </a:rPr>
              <a:t>“记录单”管理数据清单的操作方法为：</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smtClean="0">
                <a:latin typeface="Arial" pitchFamily="34" charset="0"/>
                <a:ea typeface="黑体" pitchFamily="49" charset="-122"/>
              </a:rPr>
              <a:t>）将光标放在数据清单所在工作表中任一单元格内。</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2</a:t>
            </a:r>
            <a:r>
              <a:rPr lang="zh-CN" altLang="en-US" sz="2000" dirty="0" smtClean="0">
                <a:latin typeface="Arial" pitchFamily="34" charset="0"/>
                <a:ea typeface="黑体" pitchFamily="49" charset="-122"/>
              </a:rPr>
              <a:t>）单击“快速访问工具栏”中的“记录单”按钮       ，打开“记录单”对话框，首先显示的是数据库中的第一条记录的基本内容（未格式化的），带有公式的字段内容是不可编辑的，如图</a:t>
            </a:r>
            <a:r>
              <a:rPr lang="en-US" altLang="zh-CN" sz="2000" dirty="0" smtClean="0">
                <a:latin typeface="Arial" pitchFamily="34" charset="0"/>
                <a:ea typeface="黑体" pitchFamily="49" charset="-122"/>
              </a:rPr>
              <a:t>5-38</a:t>
            </a:r>
            <a:r>
              <a:rPr lang="zh-CN" altLang="en-US" sz="2000" dirty="0" smtClean="0">
                <a:latin typeface="Arial" pitchFamily="34" charset="0"/>
                <a:ea typeface="黑体" pitchFamily="49" charset="-122"/>
              </a:rPr>
              <a:t>所示</a:t>
            </a:r>
          </a:p>
        </p:txBody>
      </p:sp>
      <p:sp>
        <p:nvSpPr>
          <p:cNvPr id="3" name="Rectangle 8"/>
          <p:cNvSpPr>
            <a:spLocks noChangeArrowheads="1"/>
          </p:cNvSpPr>
          <p:nvPr/>
        </p:nvSpPr>
        <p:spPr bwMode="auto">
          <a:xfrm>
            <a:off x="251520"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．使用“记录单”管理</a:t>
            </a:r>
            <a:r>
              <a:rPr lang="zh-CN" altLang="en-US" sz="2200" dirty="0" smtClean="0">
                <a:latin typeface="Arial" pitchFamily="34" charset="0"/>
                <a:ea typeface="黑体" pitchFamily="49" charset="-122"/>
              </a:rPr>
              <a:t>数据清单</a:t>
            </a:r>
            <a:endParaRPr lang="zh-CN" altLang="en-US" sz="2200" dirty="0">
              <a:latin typeface="Arial" pitchFamily="34" charset="0"/>
              <a:ea typeface="黑体" pitchFamily="49" charset="-122"/>
            </a:endParaRPr>
          </a:p>
        </p:txBody>
      </p:sp>
      <p:sp>
        <p:nvSpPr>
          <p:cNvPr id="4" name="矩形 3"/>
          <p:cNvSpPr/>
          <p:nvPr/>
        </p:nvSpPr>
        <p:spPr>
          <a:xfrm>
            <a:off x="3498706" y="4882625"/>
            <a:ext cx="304621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5-38  “</a:t>
            </a:r>
            <a:r>
              <a:rPr lang="zh-CN" altLang="en-US" dirty="0">
                <a:solidFill>
                  <a:srgbClr val="FFFFFF"/>
                </a:solidFill>
                <a:latin typeface="Arial" pitchFamily="34" charset="0"/>
                <a:ea typeface="黑体" pitchFamily="49" charset="-122"/>
              </a:rPr>
              <a:t>记录单”对话框 </a:t>
            </a:r>
            <a:endParaRPr lang="zh-CN" altLang="en-US" dirty="0"/>
          </a:p>
        </p:txBody>
      </p:sp>
      <p:sp>
        <p:nvSpPr>
          <p:cNvPr id="5" name="矩形 4"/>
          <p:cNvSpPr/>
          <p:nvPr/>
        </p:nvSpPr>
        <p:spPr>
          <a:xfrm>
            <a:off x="2843808" y="6093296"/>
            <a:ext cx="360938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5-39  </a:t>
            </a:r>
            <a:r>
              <a:rPr lang="zh-CN" altLang="en-US" dirty="0">
                <a:solidFill>
                  <a:srgbClr val="FFFFFF"/>
                </a:solidFill>
                <a:latin typeface="Arial" pitchFamily="34" charset="0"/>
                <a:ea typeface="黑体" pitchFamily="49" charset="-122"/>
              </a:rPr>
              <a:t>利用“记录单”进行定位</a:t>
            </a:r>
          </a:p>
        </p:txBody>
      </p:sp>
      <p:pic>
        <p:nvPicPr>
          <p:cNvPr id="6" name="图片 5"/>
          <p:cNvPicPr>
            <a:picLocks noChangeAspect="1"/>
          </p:cNvPicPr>
          <p:nvPr/>
        </p:nvPicPr>
        <p:blipFill>
          <a:blip r:embed="rId2"/>
          <a:stretch>
            <a:fillRect/>
          </a:stretch>
        </p:blipFill>
        <p:spPr>
          <a:xfrm>
            <a:off x="5220072" y="2349664"/>
            <a:ext cx="2415440" cy="2520000"/>
          </a:xfrm>
          <a:prstGeom prst="rect">
            <a:avLst/>
          </a:prstGeom>
        </p:spPr>
      </p:pic>
      <p:pic>
        <p:nvPicPr>
          <p:cNvPr id="7" name="图片 6"/>
          <p:cNvPicPr>
            <a:picLocks noChangeAspect="1"/>
          </p:cNvPicPr>
          <p:nvPr/>
        </p:nvPicPr>
        <p:blipFill>
          <a:blip r:embed="rId3"/>
          <a:stretch>
            <a:fillRect/>
          </a:stretch>
        </p:blipFill>
        <p:spPr>
          <a:xfrm>
            <a:off x="6372200" y="3897291"/>
            <a:ext cx="2415440" cy="2520000"/>
          </a:xfrm>
          <a:prstGeom prst="rect">
            <a:avLst/>
          </a:prstGeom>
        </p:spPr>
      </p:pic>
      <p:pic>
        <p:nvPicPr>
          <p:cNvPr id="8" name="图片 7"/>
          <p:cNvPicPr>
            <a:picLocks noChangeAspect="1"/>
          </p:cNvPicPr>
          <p:nvPr/>
        </p:nvPicPr>
        <p:blipFill>
          <a:blip r:embed="rId4"/>
          <a:stretch>
            <a:fillRect/>
          </a:stretch>
        </p:blipFill>
        <p:spPr>
          <a:xfrm>
            <a:off x="6564506" y="1412775"/>
            <a:ext cx="288000" cy="288000"/>
          </a:xfrm>
          <a:prstGeom prst="rect">
            <a:avLst/>
          </a:prstGeom>
        </p:spPr>
      </p:pic>
      <p:sp>
        <p:nvSpPr>
          <p:cNvPr id="9" name="Text Box 3"/>
          <p:cNvSpPr txBox="1">
            <a:spLocks noChangeArrowheads="1"/>
          </p:cNvSpPr>
          <p:nvPr/>
        </p:nvSpPr>
        <p:spPr bwMode="auto">
          <a:xfrm>
            <a:off x="104776" y="2348411"/>
            <a:ext cx="5115296" cy="252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3</a:t>
            </a:r>
            <a:r>
              <a:rPr lang="zh-CN" altLang="en-US" sz="2000" dirty="0" smtClean="0">
                <a:latin typeface="Arial" pitchFamily="34" charset="0"/>
                <a:ea typeface="黑体" pitchFamily="49" charset="-122"/>
              </a:rPr>
              <a:t>）使用“上一条”或“下一条”按钮或按滚动条，可在每条记录间上下移动。</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4</a:t>
            </a:r>
            <a:r>
              <a:rPr lang="zh-CN" altLang="en-US" sz="2000" dirty="0" smtClean="0">
                <a:latin typeface="Arial" pitchFamily="34" charset="0"/>
                <a:ea typeface="黑体" pitchFamily="49" charset="-122"/>
              </a:rPr>
              <a:t>）单击“新建”按钮，出现一个新记录的数据清单，按</a:t>
            </a:r>
            <a:r>
              <a:rPr lang="en-US" altLang="zh-CN" sz="2000" dirty="0" smtClean="0">
                <a:latin typeface="Arial" pitchFamily="34" charset="0"/>
                <a:ea typeface="黑体" pitchFamily="49" charset="-122"/>
              </a:rPr>
              <a:t>Tab</a:t>
            </a:r>
            <a:r>
              <a:rPr lang="zh-CN" altLang="en-US" sz="2000" dirty="0" smtClean="0">
                <a:latin typeface="Arial" pitchFamily="34" charset="0"/>
                <a:ea typeface="黑体" pitchFamily="49" charset="-122"/>
              </a:rPr>
              <a:t>键（或按</a:t>
            </a:r>
            <a:r>
              <a:rPr lang="en-US" altLang="zh-CN" sz="2000" dirty="0" err="1" smtClean="0">
                <a:latin typeface="Arial" pitchFamily="34" charset="0"/>
                <a:ea typeface="黑体" pitchFamily="49" charset="-122"/>
              </a:rPr>
              <a:t>Shift+Tab</a:t>
            </a:r>
            <a:r>
              <a:rPr lang="zh-CN" altLang="en-US" sz="2000" dirty="0" smtClean="0">
                <a:latin typeface="Arial" pitchFamily="34" charset="0"/>
                <a:ea typeface="黑体" pitchFamily="49" charset="-122"/>
              </a:rPr>
              <a:t>复合键）依次输入各项。</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5</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单击</a:t>
            </a:r>
            <a:r>
              <a:rPr lang="zh-CN" altLang="en-US" sz="2000" dirty="0" smtClean="0">
                <a:latin typeface="Arial" pitchFamily="34" charset="0"/>
                <a:ea typeface="黑体" pitchFamily="49" charset="-122"/>
              </a:rPr>
              <a:t>“删除”、“条件”和关闭”按钮，可进行删除、查找定位和关闭“记录单”对话框。</a:t>
            </a:r>
          </a:p>
        </p:txBody>
      </p:sp>
    </p:spTree>
    <p:extLst>
      <p:ext uri="{BB962C8B-B14F-4D97-AF65-F5344CB8AC3E}">
        <p14:creationId xmlns:p14="http://schemas.microsoft.com/office/powerpoint/2010/main" val="4187947200"/>
      </p:ext>
    </p:extLst>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76304"/>
            <a:ext cx="8997950" cy="198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5-17】  </a:t>
            </a:r>
            <a:r>
              <a:rPr lang="zh-CN" altLang="en-US" sz="2100" dirty="0">
                <a:latin typeface="Arial" pitchFamily="34" charset="0"/>
                <a:ea typeface="黑体" pitchFamily="49" charset="-122"/>
              </a:rPr>
              <a:t>使用“记录单”完成如下操作。</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）为“工资”工作表增加一条记录，具体数据如下：</a:t>
            </a:r>
          </a:p>
          <a:p>
            <a:r>
              <a:rPr lang="en-US" altLang="zh-CN" sz="2100" dirty="0" smtClean="0">
                <a:latin typeface="Arial" pitchFamily="34" charset="0"/>
                <a:ea typeface="黑体" pitchFamily="49" charset="-122"/>
              </a:rPr>
              <a:t>       1006</a:t>
            </a:r>
            <a:r>
              <a:rPr lang="zh-CN" altLang="en-US" sz="2100" dirty="0" smtClean="0">
                <a:latin typeface="Arial" pitchFamily="34" charset="0"/>
                <a:ea typeface="黑体" pitchFamily="49" charset="-122"/>
              </a:rPr>
              <a:t>，胡梅，女，</a:t>
            </a:r>
            <a:r>
              <a:rPr lang="en-US" altLang="zh-CN" sz="2100" dirty="0" smtClean="0">
                <a:latin typeface="Arial" pitchFamily="34" charset="0"/>
                <a:ea typeface="黑体" pitchFamily="49" charset="-122"/>
              </a:rPr>
              <a:t>2005-7-10</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13</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TRUE</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680</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550</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23.0 </a:t>
            </a:r>
            <a:endParaRPr lang="en-US" altLang="zh-CN"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）在记录单中查找姓名为“杨山”的职工。</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）删除刚才增加的记录。</a:t>
            </a: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
        <p:nvSpPr>
          <p:cNvPr id="4" name="矩形 3"/>
          <p:cNvSpPr/>
          <p:nvPr/>
        </p:nvSpPr>
        <p:spPr>
          <a:xfrm>
            <a:off x="5580112" y="6197096"/>
            <a:ext cx="3018557"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5-40  </a:t>
            </a:r>
            <a:r>
              <a:rPr lang="zh-CN" altLang="en-US" dirty="0">
                <a:solidFill>
                  <a:srgbClr val="FFFFFF"/>
                </a:solidFill>
                <a:latin typeface="Arial" pitchFamily="34" charset="0"/>
                <a:ea typeface="黑体" pitchFamily="49" charset="-122"/>
              </a:rPr>
              <a:t>数据清单按津贴字段“降序”排列</a:t>
            </a:r>
          </a:p>
        </p:txBody>
      </p:sp>
      <p:sp>
        <p:nvSpPr>
          <p:cNvPr id="5" name="Rectangle 8"/>
          <p:cNvSpPr>
            <a:spLocks noChangeArrowheads="1"/>
          </p:cNvSpPr>
          <p:nvPr/>
        </p:nvSpPr>
        <p:spPr bwMode="auto">
          <a:xfrm>
            <a:off x="104775" y="3613241"/>
            <a:ext cx="475252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．根据单列的数据内容进行排序</a:t>
            </a:r>
          </a:p>
        </p:txBody>
      </p:sp>
      <p:sp>
        <p:nvSpPr>
          <p:cNvPr id="6" name="Text Box 3"/>
          <p:cNvSpPr txBox="1">
            <a:spLocks noChangeArrowheads="1"/>
          </p:cNvSpPr>
          <p:nvPr/>
        </p:nvSpPr>
        <p:spPr bwMode="auto">
          <a:xfrm>
            <a:off x="104775" y="257610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中，可以根据一列或多列的内容按升序或降序对数据清单进行排序。在对数据进行排序时，</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是按单元格大小进行排序的，在对文本进行排序时，</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按字符逐个的自左到右进行排序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Text Box 4"/>
          <p:cNvSpPr txBox="1">
            <a:spLocks noChangeArrowheads="1"/>
          </p:cNvSpPr>
          <p:nvPr/>
        </p:nvSpPr>
        <p:spPr bwMode="auto">
          <a:xfrm>
            <a:off x="104775" y="2089875"/>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5.7.2  </a:t>
            </a:r>
            <a:r>
              <a:rPr lang="zh-CN" altLang="en-US" sz="2200" dirty="0">
                <a:latin typeface="Arial" pitchFamily="34" charset="0"/>
                <a:ea typeface="黑体" pitchFamily="49" charset="-122"/>
              </a:rPr>
              <a:t>数据的排序</a:t>
            </a:r>
          </a:p>
        </p:txBody>
      </p:sp>
      <p:sp>
        <p:nvSpPr>
          <p:cNvPr id="8" name="Text Box 3"/>
          <p:cNvSpPr txBox="1">
            <a:spLocks noChangeArrowheads="1"/>
          </p:cNvSpPr>
          <p:nvPr/>
        </p:nvSpPr>
        <p:spPr bwMode="auto">
          <a:xfrm>
            <a:off x="104775" y="4065508"/>
            <a:ext cx="4611241" cy="2620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数据清单中任意单元格，如果数据需要“升序”排列，则需单击“数据”选项卡上“排序与筛选”组中的“升序”按钮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反之单击“降序”按钮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则数据清单按“降序”排列。这时数据清单中的记录就会按要求重新排列，如图</a:t>
            </a:r>
            <a:r>
              <a:rPr lang="en-US" altLang="zh-CN" sz="2100" dirty="0">
                <a:latin typeface="Arial" pitchFamily="34" charset="0"/>
                <a:ea typeface="黑体" pitchFamily="49" charset="-122"/>
              </a:rPr>
              <a:t>5-40</a:t>
            </a:r>
            <a:r>
              <a:rPr lang="zh-CN" altLang="en-US" sz="2100" dirty="0">
                <a:latin typeface="Arial" pitchFamily="34" charset="0"/>
                <a:ea typeface="黑体" pitchFamily="49" charset="-122"/>
              </a:rPr>
              <a:t>所示。图中的数据按“津贴”字段降序排列。</a:t>
            </a:r>
          </a:p>
          <a:p>
            <a:r>
              <a:rPr lang="zh-CN" altLang="en-US" sz="2100" dirty="0">
                <a:latin typeface="Arial" pitchFamily="34" charset="0"/>
                <a:ea typeface="黑体" pitchFamily="49" charset="-122"/>
              </a:rPr>
              <a:t> </a:t>
            </a:r>
          </a:p>
        </p:txBody>
      </p:sp>
      <p:pic>
        <p:nvPicPr>
          <p:cNvPr id="9" name="图片 8"/>
          <p:cNvPicPr/>
          <p:nvPr/>
        </p:nvPicPr>
        <p:blipFill>
          <a:blip r:embed="rId2"/>
          <a:stretch>
            <a:fillRect/>
          </a:stretch>
        </p:blipFill>
        <p:spPr>
          <a:xfrm>
            <a:off x="4915828" y="3682599"/>
            <a:ext cx="4120668" cy="2514497"/>
          </a:xfrm>
          <a:prstGeom prst="rect">
            <a:avLst/>
          </a:prstGeom>
        </p:spPr>
      </p:pic>
      <p:pic>
        <p:nvPicPr>
          <p:cNvPr id="10" name="图片 9"/>
          <p:cNvPicPr/>
          <p:nvPr/>
        </p:nvPicPr>
        <p:blipFill>
          <a:blip r:embed="rId3"/>
          <a:stretch>
            <a:fillRect/>
          </a:stretch>
        </p:blipFill>
        <p:spPr>
          <a:xfrm>
            <a:off x="2370991" y="5124242"/>
            <a:ext cx="288000" cy="288000"/>
          </a:xfrm>
          <a:prstGeom prst="rect">
            <a:avLst/>
          </a:prstGeom>
        </p:spPr>
      </p:pic>
      <p:pic>
        <p:nvPicPr>
          <p:cNvPr id="11" name="图片 10"/>
          <p:cNvPicPr/>
          <p:nvPr/>
        </p:nvPicPr>
        <p:blipFill>
          <a:blip r:embed="rId4"/>
          <a:stretch>
            <a:fillRect/>
          </a:stretch>
        </p:blipFill>
        <p:spPr>
          <a:xfrm>
            <a:off x="1331639" y="5445256"/>
            <a:ext cx="288000" cy="288000"/>
          </a:xfrm>
          <a:prstGeom prst="rect">
            <a:avLst/>
          </a:prstGeom>
        </p:spPr>
      </p:pic>
    </p:spTree>
    <p:extLst>
      <p:ext uri="{BB962C8B-B14F-4D97-AF65-F5344CB8AC3E}">
        <p14:creationId xmlns:p14="http://schemas.microsoft.com/office/powerpoint/2010/main" val="3046793666"/>
      </p:ext>
    </p:extLst>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0688"/>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多列数据内容进行排序的方法步骤如下。</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）在数据清单中单击任意单元格，单击“数据”选项卡上“排序与筛选”组中的“排序”按钮 。</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）这时</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会自动选择整个数据清单，并打开“排序”对话框，如图</a:t>
            </a:r>
            <a:r>
              <a:rPr lang="en-US" altLang="zh-CN" sz="2100" dirty="0">
                <a:latin typeface="Arial" pitchFamily="34" charset="0"/>
                <a:ea typeface="黑体" pitchFamily="49" charset="-122"/>
              </a:rPr>
              <a:t>5-41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）在“排序”对话框中</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“添加条件”按钮，可增加排序的条件；单击“删除条件”按钮，可减少排序的条件；单击“复制条件”按钮，可将光标所在的条件行复制添加一个排序条件，然后再进行修改；单击“选项”按钮，弹出如图</a:t>
            </a:r>
            <a:r>
              <a:rPr lang="en-US" altLang="zh-CN" sz="2100" dirty="0">
                <a:latin typeface="Arial" pitchFamily="34" charset="0"/>
                <a:ea typeface="黑体" pitchFamily="49" charset="-122"/>
              </a:rPr>
              <a:t>5-42</a:t>
            </a:r>
            <a:r>
              <a:rPr lang="zh-CN" altLang="en-US" sz="2100" dirty="0">
                <a:latin typeface="Arial" pitchFamily="34" charset="0"/>
                <a:ea typeface="黑体" pitchFamily="49" charset="-122"/>
              </a:rPr>
              <a:t>所示“排序选项”对话框，根据需要可设置按行或按列（默认）排序，排序方法是按字母（默认）还是按笔划排序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．根据多列数据内容的进行排序</a:t>
            </a:r>
          </a:p>
        </p:txBody>
      </p:sp>
      <p:sp>
        <p:nvSpPr>
          <p:cNvPr id="4" name="矩形 3"/>
          <p:cNvSpPr/>
          <p:nvPr/>
        </p:nvSpPr>
        <p:spPr>
          <a:xfrm>
            <a:off x="1696889" y="6237312"/>
            <a:ext cx="2875111"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5-41  “</a:t>
            </a:r>
            <a:r>
              <a:rPr lang="zh-CN" altLang="en-US" dirty="0">
                <a:solidFill>
                  <a:srgbClr val="FFFFFF"/>
                </a:solidFill>
                <a:latin typeface="Arial" pitchFamily="34" charset="0"/>
                <a:ea typeface="黑体" pitchFamily="49" charset="-122"/>
              </a:rPr>
              <a:t>排序”对话框 </a:t>
            </a:r>
            <a:endParaRPr lang="zh-CN" altLang="en-US" dirty="0"/>
          </a:p>
        </p:txBody>
      </p:sp>
      <p:sp>
        <p:nvSpPr>
          <p:cNvPr id="5" name="矩形 4"/>
          <p:cNvSpPr/>
          <p:nvPr/>
        </p:nvSpPr>
        <p:spPr>
          <a:xfrm>
            <a:off x="5147627" y="6237312"/>
            <a:ext cx="314208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5-42  “</a:t>
            </a:r>
            <a:r>
              <a:rPr lang="zh-CN" altLang="en-US" dirty="0">
                <a:solidFill>
                  <a:srgbClr val="FFFFFF"/>
                </a:solidFill>
                <a:latin typeface="Arial" pitchFamily="34" charset="0"/>
                <a:ea typeface="黑体" pitchFamily="49" charset="-122"/>
              </a:rPr>
              <a:t>排序选项”对话框</a:t>
            </a:r>
          </a:p>
        </p:txBody>
      </p:sp>
      <p:pic>
        <p:nvPicPr>
          <p:cNvPr id="6" name="图片 5"/>
          <p:cNvPicPr/>
          <p:nvPr/>
        </p:nvPicPr>
        <p:blipFill>
          <a:blip r:embed="rId2"/>
          <a:stretch>
            <a:fillRect/>
          </a:stretch>
        </p:blipFill>
        <p:spPr>
          <a:xfrm>
            <a:off x="1271264" y="4113014"/>
            <a:ext cx="3672408" cy="2074030"/>
          </a:xfrm>
          <a:prstGeom prst="rect">
            <a:avLst/>
          </a:prstGeom>
        </p:spPr>
      </p:pic>
      <p:pic>
        <p:nvPicPr>
          <p:cNvPr id="7" name="图片 6"/>
          <p:cNvPicPr/>
          <p:nvPr/>
        </p:nvPicPr>
        <p:blipFill>
          <a:blip r:embed="rId3"/>
          <a:stretch>
            <a:fillRect/>
          </a:stretch>
        </p:blipFill>
        <p:spPr>
          <a:xfrm>
            <a:off x="5703068" y="4021403"/>
            <a:ext cx="1965276" cy="2165641"/>
          </a:xfrm>
          <a:prstGeom prst="rect">
            <a:avLst/>
          </a:prstGeom>
        </p:spPr>
      </p:pic>
    </p:spTree>
    <p:extLst>
      <p:ext uri="{BB962C8B-B14F-4D97-AF65-F5344CB8AC3E}">
        <p14:creationId xmlns:p14="http://schemas.microsoft.com/office/powerpoint/2010/main" val="3428062528"/>
      </p:ext>
    </p:extLst>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0688"/>
            <a:ext cx="4755257"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5-18】  </a:t>
            </a:r>
            <a:r>
              <a:rPr lang="zh-CN" altLang="en-US" sz="2000" dirty="0">
                <a:latin typeface="Arial" pitchFamily="34" charset="0"/>
                <a:ea typeface="黑体" pitchFamily="49" charset="-122"/>
              </a:rPr>
              <a:t>对“工资”工作表，建立排序依据分别为性别、基本工资和姓名的多关键字排序，如图</a:t>
            </a:r>
            <a:r>
              <a:rPr lang="en-US" altLang="zh-CN" sz="2000" dirty="0">
                <a:latin typeface="Arial" pitchFamily="34" charset="0"/>
                <a:ea typeface="黑体" pitchFamily="49" charset="-122"/>
              </a:rPr>
              <a:t>5-43</a:t>
            </a:r>
            <a:r>
              <a:rPr lang="zh-CN" altLang="en-US" sz="2000" dirty="0">
                <a:latin typeface="Arial" pitchFamily="34" charset="0"/>
                <a:ea typeface="黑体" pitchFamily="49" charset="-122"/>
              </a:rPr>
              <a:t>所</a:t>
            </a:r>
            <a:r>
              <a:rPr lang="zh-CN" altLang="en-US" sz="2000" dirty="0" smtClean="0">
                <a:latin typeface="Arial" pitchFamily="34" charset="0"/>
                <a:ea typeface="黑体" pitchFamily="49" charset="-122"/>
              </a:rPr>
              <a:t>示。</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操作方法略。</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104775"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．根据多列数据内容的进行排序</a:t>
            </a:r>
          </a:p>
        </p:txBody>
      </p:sp>
      <p:sp>
        <p:nvSpPr>
          <p:cNvPr id="4" name="矩形 3"/>
          <p:cNvSpPr/>
          <p:nvPr/>
        </p:nvSpPr>
        <p:spPr>
          <a:xfrm>
            <a:off x="4932040" y="2204864"/>
            <a:ext cx="4027249"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5-43  </a:t>
            </a:r>
            <a:r>
              <a:rPr lang="zh-CN" altLang="en-US" dirty="0">
                <a:solidFill>
                  <a:srgbClr val="FFFFFF"/>
                </a:solidFill>
                <a:latin typeface="Arial" pitchFamily="34" charset="0"/>
                <a:ea typeface="黑体" pitchFamily="49" charset="-122"/>
              </a:rPr>
              <a:t>按性别、基本工资和姓名三个多关键字排序后的“工资”</a:t>
            </a:r>
          </a:p>
        </p:txBody>
      </p:sp>
      <p:sp>
        <p:nvSpPr>
          <p:cNvPr id="5" name="Text Box 3"/>
          <p:cNvSpPr txBox="1">
            <a:spLocks noChangeArrowheads="1"/>
          </p:cNvSpPr>
          <p:nvPr/>
        </p:nvSpPr>
        <p:spPr bwMode="auto">
          <a:xfrm>
            <a:off x="104775" y="2896643"/>
            <a:ext cx="89979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筛选</a:t>
            </a:r>
            <a:r>
              <a:rPr lang="zh-CN" altLang="en-US" sz="2000" dirty="0">
                <a:latin typeface="Arial" pitchFamily="34" charset="0"/>
                <a:ea typeface="黑体" pitchFamily="49" charset="-122"/>
              </a:rPr>
              <a:t>就是指从数据清单中找出符合某些条件特征的一条或多条</a:t>
            </a:r>
            <a:r>
              <a:rPr lang="zh-CN" altLang="en-US" sz="2000" dirty="0" smtClean="0">
                <a:latin typeface="Arial" pitchFamily="34" charset="0"/>
                <a:ea typeface="黑体" pitchFamily="49" charset="-122"/>
              </a:rPr>
              <a:t>记录。</a:t>
            </a:r>
            <a:endParaRPr lang="zh-CN" altLang="en-US" sz="2000" dirty="0">
              <a:latin typeface="Arial" pitchFamily="34" charset="0"/>
              <a:ea typeface="黑体" pitchFamily="49" charset="-122"/>
            </a:endParaRPr>
          </a:p>
        </p:txBody>
      </p:sp>
      <p:sp>
        <p:nvSpPr>
          <p:cNvPr id="6" name="Text Box 4"/>
          <p:cNvSpPr txBox="1">
            <a:spLocks noChangeArrowheads="1"/>
          </p:cNvSpPr>
          <p:nvPr/>
        </p:nvSpPr>
        <p:spPr bwMode="auto">
          <a:xfrm>
            <a:off x="104775" y="2420888"/>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smtClean="0">
                <a:latin typeface="Arial" pitchFamily="34" charset="0"/>
                <a:ea typeface="黑体" pitchFamily="49" charset="-122"/>
              </a:rPr>
              <a:t>5.7.3  </a:t>
            </a:r>
            <a:r>
              <a:rPr lang="zh-CN" altLang="en-US" sz="2200" dirty="0" smtClean="0">
                <a:latin typeface="Arial" pitchFamily="34" charset="0"/>
                <a:ea typeface="黑体" pitchFamily="49" charset="-122"/>
              </a:rPr>
              <a:t>数据筛选</a:t>
            </a:r>
            <a:endParaRPr lang="zh-CN" altLang="en-US" sz="2200" dirty="0">
              <a:latin typeface="Arial" pitchFamily="34" charset="0"/>
              <a:ea typeface="黑体" pitchFamily="49" charset="-122"/>
            </a:endParaRPr>
          </a:p>
        </p:txBody>
      </p:sp>
      <p:pic>
        <p:nvPicPr>
          <p:cNvPr id="7" name="图片 6"/>
          <p:cNvPicPr/>
          <p:nvPr/>
        </p:nvPicPr>
        <p:blipFill>
          <a:blip r:embed="rId2"/>
          <a:stretch>
            <a:fillRect/>
          </a:stretch>
        </p:blipFill>
        <p:spPr>
          <a:xfrm>
            <a:off x="5147627" y="188640"/>
            <a:ext cx="3600837" cy="1944216"/>
          </a:xfrm>
          <a:prstGeom prst="rect">
            <a:avLst/>
          </a:prstGeom>
        </p:spPr>
      </p:pic>
      <p:sp>
        <p:nvSpPr>
          <p:cNvPr id="8" name="Rectangle 8"/>
          <p:cNvSpPr>
            <a:spLocks noChangeArrowheads="1"/>
          </p:cNvSpPr>
          <p:nvPr/>
        </p:nvSpPr>
        <p:spPr bwMode="auto">
          <a:xfrm>
            <a:off x="104775" y="3275238"/>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．使用记录单进行筛选</a:t>
            </a:r>
          </a:p>
        </p:txBody>
      </p:sp>
      <p:sp>
        <p:nvSpPr>
          <p:cNvPr id="9" name="Text Box 3"/>
          <p:cNvSpPr txBox="1">
            <a:spLocks noChangeArrowheads="1"/>
          </p:cNvSpPr>
          <p:nvPr/>
        </p:nvSpPr>
        <p:spPr bwMode="auto">
          <a:xfrm>
            <a:off x="104775" y="3717032"/>
            <a:ext cx="6555457"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利用</a:t>
            </a:r>
            <a:r>
              <a:rPr lang="zh-CN" altLang="en-US" sz="2000" dirty="0">
                <a:latin typeface="Arial" pitchFamily="34" charset="0"/>
                <a:ea typeface="黑体" pitchFamily="49" charset="-122"/>
              </a:rPr>
              <a:t>“记录单”对话框进行筛选的方法步骤为：</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smtClean="0">
                <a:latin typeface="Arial" pitchFamily="34" charset="0"/>
                <a:ea typeface="黑体" pitchFamily="49" charset="-122"/>
              </a:rPr>
              <a:t>）打开</a:t>
            </a:r>
            <a:r>
              <a:rPr lang="zh-CN" altLang="en-US" sz="2000" dirty="0">
                <a:latin typeface="Arial" pitchFamily="34" charset="0"/>
                <a:ea typeface="黑体" pitchFamily="49" charset="-122"/>
              </a:rPr>
              <a:t>“工资”记录单对话框，如图</a:t>
            </a:r>
            <a:r>
              <a:rPr lang="en-US" altLang="zh-CN" sz="2000" dirty="0">
                <a:latin typeface="Arial" pitchFamily="34" charset="0"/>
                <a:ea typeface="黑体" pitchFamily="49" charset="-122"/>
              </a:rPr>
              <a:t>5-44</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）单击“条件”按钮</a:t>
            </a:r>
            <a:r>
              <a:rPr lang="zh-CN" altLang="en-US" sz="2000" dirty="0" smtClean="0">
                <a:latin typeface="Arial" pitchFamily="34" charset="0"/>
                <a:ea typeface="黑体" pitchFamily="49" charset="-122"/>
              </a:rPr>
              <a:t>，“条件”</a:t>
            </a:r>
            <a:r>
              <a:rPr lang="zh-CN" altLang="en-US" sz="2000" dirty="0">
                <a:latin typeface="Arial" pitchFamily="34" charset="0"/>
                <a:ea typeface="黑体" pitchFamily="49" charset="-122"/>
              </a:rPr>
              <a:t>按钮变为“表单”按钮 。</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）在一个或几个字段框中输入查询条件</a:t>
            </a:r>
            <a:r>
              <a:rPr lang="zh-CN" altLang="en-US" sz="2000" dirty="0" smtClean="0">
                <a:latin typeface="Arial" pitchFamily="34" charset="0"/>
                <a:ea typeface="黑体" pitchFamily="49" charset="-122"/>
              </a:rPr>
              <a:t>，如</a:t>
            </a:r>
            <a:r>
              <a:rPr lang="zh-CN" altLang="en-US" sz="2000" dirty="0">
                <a:latin typeface="Arial" pitchFamily="34" charset="0"/>
                <a:ea typeface="黑体" pitchFamily="49" charset="-122"/>
              </a:rPr>
              <a:t>查找津贴在</a:t>
            </a:r>
            <a:r>
              <a:rPr lang="en-US" altLang="zh-CN" sz="2000" dirty="0">
                <a:latin typeface="Arial" pitchFamily="34" charset="0"/>
                <a:ea typeface="黑体" pitchFamily="49" charset="-122"/>
              </a:rPr>
              <a:t>750</a:t>
            </a:r>
            <a:r>
              <a:rPr lang="zh-CN" altLang="en-US" sz="2000" dirty="0">
                <a:latin typeface="Arial" pitchFamily="34" charset="0"/>
                <a:ea typeface="黑体" pitchFamily="49" charset="-122"/>
              </a:rPr>
              <a:t>元以上且扣款小于</a:t>
            </a:r>
            <a:r>
              <a:rPr lang="en-US" altLang="zh-CN" sz="2000" dirty="0">
                <a:latin typeface="Arial" pitchFamily="34" charset="0"/>
                <a:ea typeface="黑体" pitchFamily="49" charset="-122"/>
              </a:rPr>
              <a:t>50</a:t>
            </a:r>
            <a:r>
              <a:rPr lang="zh-CN" altLang="en-US" sz="2000" dirty="0">
                <a:latin typeface="Arial" pitchFamily="34" charset="0"/>
                <a:ea typeface="黑体" pitchFamily="49" charset="-122"/>
              </a:rPr>
              <a:t>元的职工记录，只要在“津贴”框中输入“</a:t>
            </a:r>
            <a:r>
              <a:rPr lang="en-US" altLang="zh-CN" sz="2000" dirty="0">
                <a:latin typeface="Arial" pitchFamily="34" charset="0"/>
                <a:ea typeface="黑体" pitchFamily="49" charset="-122"/>
              </a:rPr>
              <a:t>&gt;750”</a:t>
            </a:r>
            <a:r>
              <a:rPr lang="zh-CN" altLang="en-US" sz="2000" dirty="0">
                <a:latin typeface="Arial" pitchFamily="34" charset="0"/>
                <a:ea typeface="黑体" pitchFamily="49" charset="-122"/>
              </a:rPr>
              <a:t>，在“扣款”框中输入“</a:t>
            </a:r>
            <a:r>
              <a:rPr lang="en-US" altLang="zh-CN" sz="2000" dirty="0">
                <a:latin typeface="Arial" pitchFamily="34" charset="0"/>
                <a:ea typeface="黑体" pitchFamily="49" charset="-122"/>
              </a:rPr>
              <a:t>&lt;50</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）单击“表单”按钮，然后单击“上一条”或“下一条”按钮，可以查看筛选后的记录结果</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10" name="图片 9"/>
          <p:cNvPicPr/>
          <p:nvPr/>
        </p:nvPicPr>
        <p:blipFill>
          <a:blip r:embed="rId3"/>
          <a:stretch>
            <a:fillRect/>
          </a:stretch>
        </p:blipFill>
        <p:spPr>
          <a:xfrm>
            <a:off x="6641461" y="3964686"/>
            <a:ext cx="2317828" cy="2416642"/>
          </a:xfrm>
          <a:prstGeom prst="rect">
            <a:avLst/>
          </a:prstGeom>
        </p:spPr>
      </p:pic>
      <p:sp>
        <p:nvSpPr>
          <p:cNvPr id="11" name="矩形 10"/>
          <p:cNvSpPr/>
          <p:nvPr/>
        </p:nvSpPr>
        <p:spPr>
          <a:xfrm>
            <a:off x="5696857" y="6340678"/>
            <a:ext cx="3416320"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5-44  </a:t>
            </a:r>
            <a:r>
              <a:rPr lang="zh-CN" altLang="zh-CN" dirty="0">
                <a:latin typeface="黑体" pitchFamily="49" charset="-122"/>
                <a:ea typeface="黑体" pitchFamily="49" charset="-122"/>
              </a:rPr>
              <a:t>在记录单设置筛选条件</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768676278"/>
      </p:ext>
    </p:extLst>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90792"/>
            <a:ext cx="5691361" cy="1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自动筛选的操作方法是：</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数据清单中的任一位置，单击“数据”选项卡上“排序和筛选”组中的“筛选”</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或按下</a:t>
            </a:r>
            <a:r>
              <a:rPr lang="en-US" altLang="zh-CN" sz="2100" dirty="0" err="1">
                <a:latin typeface="Arial" pitchFamily="34" charset="0"/>
                <a:ea typeface="黑体" pitchFamily="49" charset="-122"/>
              </a:rPr>
              <a:t>Ctrl+Shift+L</a:t>
            </a:r>
            <a:r>
              <a:rPr lang="zh-CN" altLang="en-US" sz="2100" dirty="0">
                <a:latin typeface="Arial" pitchFamily="34" charset="0"/>
                <a:ea typeface="黑体" pitchFamily="49" charset="-122"/>
              </a:rPr>
              <a:t>复合键）。这时在每个字段右侧显示出黑色下拉箭头</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，此箭头称为筛选器下拉箭头，如图</a:t>
            </a:r>
            <a:r>
              <a:rPr lang="en-US" altLang="zh-CN" sz="2100" dirty="0">
                <a:latin typeface="Arial" pitchFamily="34" charset="0"/>
                <a:ea typeface="黑体" pitchFamily="49" charset="-122"/>
              </a:rPr>
              <a:t>5-45</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．自动筛选命令</a:t>
            </a:r>
          </a:p>
        </p:txBody>
      </p:sp>
      <p:sp>
        <p:nvSpPr>
          <p:cNvPr id="5" name="矩形 4"/>
          <p:cNvSpPr/>
          <p:nvPr/>
        </p:nvSpPr>
        <p:spPr>
          <a:xfrm>
            <a:off x="6052229" y="2063707"/>
            <a:ext cx="2848570"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5-45  “</a:t>
            </a:r>
            <a:r>
              <a:rPr lang="zh-CN" altLang="en-US" dirty="0">
                <a:solidFill>
                  <a:srgbClr val="FFFFFF"/>
                </a:solidFill>
                <a:latin typeface="Arial" pitchFamily="34" charset="0"/>
                <a:ea typeface="黑体" pitchFamily="49" charset="-122"/>
              </a:rPr>
              <a:t>自动筛选”及“筛选器”的使用</a:t>
            </a:r>
          </a:p>
        </p:txBody>
      </p:sp>
      <p:sp>
        <p:nvSpPr>
          <p:cNvPr id="6" name="矩形 5"/>
          <p:cNvSpPr/>
          <p:nvPr/>
        </p:nvSpPr>
        <p:spPr>
          <a:xfrm>
            <a:off x="4860032" y="6228020"/>
            <a:ext cx="412363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5-46  “</a:t>
            </a:r>
            <a:r>
              <a:rPr lang="zh-CN" altLang="en-US" dirty="0">
                <a:solidFill>
                  <a:srgbClr val="FFFFFF"/>
                </a:solidFill>
                <a:latin typeface="Arial" pitchFamily="34" charset="0"/>
                <a:ea typeface="黑体" pitchFamily="49" charset="-122"/>
              </a:rPr>
              <a:t>自定义自动筛选方式”对话框</a:t>
            </a:r>
          </a:p>
        </p:txBody>
      </p:sp>
      <p:sp>
        <p:nvSpPr>
          <p:cNvPr id="7" name="Text Box 3"/>
          <p:cNvSpPr txBox="1">
            <a:spLocks noChangeArrowheads="1"/>
          </p:cNvSpPr>
          <p:nvPr/>
        </p:nvSpPr>
        <p:spPr bwMode="auto">
          <a:xfrm>
            <a:off x="104775" y="2754330"/>
            <a:ext cx="8997950" cy="1963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每个筛选器箭头，出现筛选器的下拉列表框</a:t>
            </a:r>
            <a:r>
              <a:rPr lang="zh-CN" altLang="en-US" sz="2100" dirty="0" smtClean="0">
                <a:latin typeface="Arial" pitchFamily="34" charset="0"/>
                <a:ea typeface="黑体" pitchFamily="49" charset="-122"/>
              </a:rPr>
              <a:t>。筛选</a:t>
            </a:r>
            <a:r>
              <a:rPr lang="zh-CN" altLang="en-US" sz="2100" dirty="0">
                <a:latin typeface="Arial" pitchFamily="34" charset="0"/>
                <a:ea typeface="黑体" pitchFamily="49" charset="-122"/>
              </a:rPr>
              <a:t>可以</a:t>
            </a:r>
            <a:r>
              <a:rPr lang="zh-CN" altLang="en-US" sz="2100" dirty="0" smtClean="0">
                <a:latin typeface="Arial" pitchFamily="34" charset="0"/>
                <a:ea typeface="黑体" pitchFamily="49" charset="-122"/>
              </a:rPr>
              <a:t>“按颜色筛选”、“数字筛选”</a:t>
            </a:r>
            <a:r>
              <a:rPr lang="zh-CN" altLang="en-US" sz="2100" dirty="0">
                <a:latin typeface="Arial" pitchFamily="34" charset="0"/>
                <a:ea typeface="黑体" pitchFamily="49" charset="-122"/>
              </a:rPr>
              <a:t>，或在“搜索”框输入一个数据进行筛选，也可以直接在该字段数据列表中直接勾选进行筛选</a:t>
            </a:r>
            <a:r>
              <a:rPr lang="zh-CN" altLang="en-US" sz="2100" dirty="0" smtClean="0">
                <a:latin typeface="Arial" pitchFamily="34" charset="0"/>
                <a:ea typeface="黑体" pitchFamily="49" charset="-122"/>
              </a:rPr>
              <a:t>，还</a:t>
            </a:r>
            <a:r>
              <a:rPr lang="zh-CN" altLang="en-US" sz="2100" dirty="0">
                <a:latin typeface="Arial" pitchFamily="34" charset="0"/>
                <a:ea typeface="黑体" pitchFamily="49" charset="-122"/>
              </a:rPr>
              <a:t>可对筛选后数据进行排序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“数字筛选”项下选择“自定义筛选”选项，将打开“自定义自动筛选方式”对话框，如图</a:t>
            </a:r>
            <a:r>
              <a:rPr lang="en-US" altLang="zh-CN" sz="2100" dirty="0">
                <a:latin typeface="Arial" pitchFamily="34" charset="0"/>
                <a:ea typeface="黑体" pitchFamily="49" charset="-122"/>
              </a:rPr>
              <a:t>5-46</a:t>
            </a:r>
            <a:r>
              <a:rPr lang="zh-CN" altLang="en-US" sz="2100" dirty="0">
                <a:latin typeface="Arial" pitchFamily="34" charset="0"/>
                <a:ea typeface="黑体" pitchFamily="49" charset="-122"/>
              </a:rPr>
              <a:t>所示。在其中输入条件，如筛选出基本工资大于</a:t>
            </a:r>
            <a:r>
              <a:rPr lang="en-US" altLang="zh-CN" sz="2100" dirty="0">
                <a:latin typeface="Arial" pitchFamily="34" charset="0"/>
                <a:ea typeface="黑体" pitchFamily="49" charset="-122"/>
              </a:rPr>
              <a:t>750</a:t>
            </a:r>
            <a:r>
              <a:rPr lang="zh-CN" altLang="en-US" sz="2100" dirty="0">
                <a:latin typeface="Arial" pitchFamily="34" charset="0"/>
                <a:ea typeface="黑体" pitchFamily="49" charset="-122"/>
              </a:rPr>
              <a:t>元，且小于</a:t>
            </a:r>
            <a:r>
              <a:rPr lang="en-US" altLang="zh-CN" sz="2100" dirty="0">
                <a:latin typeface="Arial" pitchFamily="34" charset="0"/>
                <a:ea typeface="黑体" pitchFamily="49" charset="-122"/>
              </a:rPr>
              <a:t>1080</a:t>
            </a:r>
            <a:r>
              <a:rPr lang="zh-CN" altLang="en-US" sz="2100" dirty="0">
                <a:latin typeface="Arial" pitchFamily="34" charset="0"/>
                <a:ea typeface="黑体" pitchFamily="49" charset="-122"/>
              </a:rPr>
              <a:t>元的职工记录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8" name="图片 7"/>
          <p:cNvPicPr/>
          <p:nvPr/>
        </p:nvPicPr>
        <p:blipFill>
          <a:blip r:embed="rId2"/>
          <a:stretch>
            <a:fillRect/>
          </a:stretch>
        </p:blipFill>
        <p:spPr>
          <a:xfrm>
            <a:off x="5884467" y="170845"/>
            <a:ext cx="3024336" cy="1890004"/>
          </a:xfrm>
          <a:prstGeom prst="rect">
            <a:avLst/>
          </a:prstGeom>
        </p:spPr>
      </p:pic>
      <p:pic>
        <p:nvPicPr>
          <p:cNvPr id="9" name="图片 8"/>
          <p:cNvPicPr/>
          <p:nvPr/>
        </p:nvPicPr>
        <p:blipFill>
          <a:blip r:embed="rId3"/>
          <a:stretch>
            <a:fillRect/>
          </a:stretch>
        </p:blipFill>
        <p:spPr>
          <a:xfrm>
            <a:off x="4963790" y="4437112"/>
            <a:ext cx="3856682" cy="1790908"/>
          </a:xfrm>
          <a:prstGeom prst="rect">
            <a:avLst/>
          </a:prstGeom>
        </p:spPr>
      </p:pic>
      <p:sp>
        <p:nvSpPr>
          <p:cNvPr id="10" name="Text Box 3"/>
          <p:cNvSpPr txBox="1">
            <a:spLocks noChangeArrowheads="1"/>
          </p:cNvSpPr>
          <p:nvPr/>
        </p:nvSpPr>
        <p:spPr bwMode="auto">
          <a:xfrm>
            <a:off x="104776" y="4797152"/>
            <a:ext cx="4498974" cy="169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取消</a:t>
            </a:r>
            <a:r>
              <a:rPr lang="zh-CN" altLang="en-US" sz="2100" dirty="0">
                <a:solidFill>
                  <a:srgbClr val="FFC000"/>
                </a:solidFill>
                <a:latin typeface="Arial" pitchFamily="34" charset="0"/>
                <a:ea typeface="黑体" pitchFamily="49" charset="-122"/>
              </a:rPr>
              <a:t>自动筛选，恢复原来的数据清单，可在筛选箭头的下拉列表中，选择“全部显示”命令。或直接单击“排序和筛选”组中的“清除”按钮 即可</a:t>
            </a:r>
            <a:r>
              <a:rPr lang="zh-CN" altLang="en-US" sz="2100" dirty="0" smtClean="0">
                <a:solidFill>
                  <a:srgbClr val="FFC000"/>
                </a:solidFill>
                <a:latin typeface="Arial" pitchFamily="34" charset="0"/>
                <a:ea typeface="黑体" pitchFamily="49" charset="-122"/>
              </a:rPr>
              <a:t>。</a:t>
            </a:r>
            <a:endParaRPr lang="zh-CN" altLang="en-US" sz="2100" dirty="0">
              <a:solidFill>
                <a:srgbClr val="FFC000"/>
              </a:solidFill>
              <a:latin typeface="Arial" pitchFamily="34" charset="0"/>
              <a:ea typeface="黑体" pitchFamily="49" charset="-122"/>
            </a:endParaRPr>
          </a:p>
        </p:txBody>
      </p:sp>
    </p:spTree>
    <p:extLst>
      <p:ext uri="{BB962C8B-B14F-4D97-AF65-F5344CB8AC3E}">
        <p14:creationId xmlns:p14="http://schemas.microsoft.com/office/powerpoint/2010/main" val="1624287379"/>
      </p:ext>
    </p:extLst>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1663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5-19】  </a:t>
            </a:r>
            <a:r>
              <a:rPr lang="zh-CN" altLang="en-US" sz="2100" dirty="0">
                <a:latin typeface="Arial" pitchFamily="34" charset="0"/>
                <a:ea typeface="黑体" pitchFamily="49" charset="-122"/>
              </a:rPr>
              <a:t>在“工资”工作表中，选择出性别</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女”、津贴</a:t>
            </a:r>
            <a:r>
              <a:rPr lang="en-US" altLang="zh-CN" sz="2100" dirty="0">
                <a:latin typeface="Arial" pitchFamily="34" charset="0"/>
                <a:ea typeface="黑体" pitchFamily="49" charset="-122"/>
              </a:rPr>
              <a:t>&lt;890</a:t>
            </a:r>
            <a:r>
              <a:rPr lang="zh-CN" altLang="en-US" sz="2100" dirty="0">
                <a:latin typeface="Arial" pitchFamily="34" charset="0"/>
                <a:ea typeface="黑体" pitchFamily="49" charset="-122"/>
              </a:rPr>
              <a:t>和扣款≥</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的所有记录，如图</a:t>
            </a:r>
            <a:r>
              <a:rPr lang="en-US" altLang="zh-CN" sz="2100" dirty="0">
                <a:latin typeface="Arial" pitchFamily="34" charset="0"/>
                <a:ea typeface="黑体" pitchFamily="49" charset="-122"/>
              </a:rPr>
              <a:t>5-47</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操作方法略。</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227687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．高级筛选</a:t>
            </a:r>
            <a:endParaRPr lang="zh-CN" altLang="en-US" sz="2200" dirty="0">
              <a:latin typeface="Arial" pitchFamily="34" charset="0"/>
              <a:ea typeface="黑体" pitchFamily="49" charset="-122"/>
            </a:endParaRPr>
          </a:p>
        </p:txBody>
      </p:sp>
      <p:sp>
        <p:nvSpPr>
          <p:cNvPr id="4" name="Text Box 3"/>
          <p:cNvSpPr txBox="1">
            <a:spLocks noChangeArrowheads="1"/>
          </p:cNvSpPr>
          <p:nvPr/>
        </p:nvSpPr>
        <p:spPr bwMode="auto">
          <a:xfrm>
            <a:off x="104775" y="2715157"/>
            <a:ext cx="8997950" cy="359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筛选条件比较复杂时</a:t>
            </a:r>
            <a:r>
              <a:rPr lang="zh-CN" altLang="en-US" sz="2100" dirty="0" smtClean="0">
                <a:latin typeface="Arial" pitchFamily="34" charset="0"/>
                <a:ea typeface="黑体" pitchFamily="49" charset="-122"/>
              </a:rPr>
              <a:t>，可</a:t>
            </a:r>
            <a:r>
              <a:rPr lang="zh-CN" altLang="en-US" sz="2100" dirty="0">
                <a:latin typeface="Arial" pitchFamily="34" charset="0"/>
                <a:ea typeface="黑体" pitchFamily="49" charset="-122"/>
              </a:rPr>
              <a:t>利用筛选中的高级筛选功能来进行。</a:t>
            </a:r>
          </a:p>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高级筛选，首先要建立条件区域</a:t>
            </a:r>
            <a:r>
              <a:rPr lang="zh-CN" altLang="en-US" sz="2100" dirty="0" smtClean="0">
                <a:latin typeface="Arial" pitchFamily="34" charset="0"/>
                <a:ea typeface="黑体" pitchFamily="49" charset="-122"/>
              </a:rPr>
              <a:t>。一般地，高级</a:t>
            </a:r>
            <a:r>
              <a:rPr lang="zh-CN" altLang="en-US" sz="2100" dirty="0">
                <a:latin typeface="Arial" pitchFamily="34" charset="0"/>
                <a:ea typeface="黑体" pitchFamily="49" charset="-122"/>
              </a:rPr>
              <a:t>筛选要求至少在数据清单的上方或下方留出</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个空行作为条件区域。在条件区域的第一行，输入含有待筛选数据的列的标志，然后在列标志下面输入要进行筛选的条件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条件</a:t>
            </a:r>
            <a:r>
              <a:rPr lang="zh-CN" altLang="en-US" sz="2100" dirty="0">
                <a:latin typeface="Arial" pitchFamily="34" charset="0"/>
                <a:ea typeface="黑体" pitchFamily="49" charset="-122"/>
              </a:rPr>
              <a:t>设置的含义如下：</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并列</a:t>
            </a:r>
            <a:r>
              <a:rPr lang="zh-CN" altLang="en-US" sz="2100" dirty="0">
                <a:latin typeface="Arial" pitchFamily="34" charset="0"/>
                <a:ea typeface="黑体" pitchFamily="49" charset="-122"/>
              </a:rPr>
              <a:t>条件</a:t>
            </a:r>
          </a:p>
          <a:p>
            <a:r>
              <a:rPr lang="zh-CN" altLang="en-US" sz="2100" dirty="0" smtClean="0">
                <a:latin typeface="Arial" pitchFamily="34" charset="0"/>
                <a:ea typeface="黑体" pitchFamily="49" charset="-122"/>
              </a:rPr>
              <a:t>       如</a:t>
            </a:r>
            <a:r>
              <a:rPr lang="zh-CN" altLang="en-US" sz="2100" dirty="0">
                <a:latin typeface="Arial" pitchFamily="34" charset="0"/>
                <a:ea typeface="黑体" pitchFamily="49" charset="-122"/>
              </a:rPr>
              <a:t>选择的条件为</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就是</a:t>
            </a:r>
            <a:r>
              <a:rPr lang="zh-CN" altLang="en-US" sz="2100" dirty="0" smtClean="0">
                <a:latin typeface="Arial" pitchFamily="34" charset="0"/>
                <a:ea typeface="黑体" pitchFamily="49" charset="-122"/>
              </a:rPr>
              <a:t>并列</a:t>
            </a:r>
            <a:r>
              <a:rPr lang="zh-CN" altLang="en-US" sz="2100" dirty="0">
                <a:latin typeface="Arial" pitchFamily="34" charset="0"/>
                <a:ea typeface="黑体" pitchFamily="49" charset="-122"/>
              </a:rPr>
              <a:t>条件，含义为筛选出性别为“女”，和津贴小于</a:t>
            </a:r>
            <a:r>
              <a:rPr lang="en-US" altLang="zh-CN" sz="2100" dirty="0">
                <a:latin typeface="Arial" pitchFamily="34" charset="0"/>
                <a:ea typeface="黑体" pitchFamily="49" charset="-122"/>
              </a:rPr>
              <a:t>500</a:t>
            </a:r>
            <a:r>
              <a:rPr lang="zh-CN" altLang="en-US" sz="2100" dirty="0">
                <a:latin typeface="Arial" pitchFamily="34" charset="0"/>
                <a:ea typeface="黑体" pitchFamily="49" charset="-122"/>
              </a:rPr>
              <a:t>且扣款</a:t>
            </a:r>
            <a:r>
              <a:rPr lang="en-US" altLang="zh-CN" sz="2100" dirty="0">
                <a:latin typeface="Arial" pitchFamily="34" charset="0"/>
                <a:ea typeface="黑体" pitchFamily="49" charset="-122"/>
              </a:rPr>
              <a:t>25</a:t>
            </a:r>
            <a:r>
              <a:rPr lang="zh-CN" altLang="en-US" sz="2100" dirty="0">
                <a:latin typeface="Arial" pitchFamily="34" charset="0"/>
                <a:ea typeface="黑体" pitchFamily="49" charset="-122"/>
              </a:rPr>
              <a:t>元以上的所有记录。</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设置</a:t>
            </a:r>
            <a:r>
              <a:rPr lang="zh-CN" altLang="en-US" sz="2100" dirty="0">
                <a:latin typeface="Arial" pitchFamily="34" charset="0"/>
                <a:ea typeface="黑体" pitchFamily="49" charset="-122"/>
              </a:rPr>
              <a:t>多个或者条件</a:t>
            </a:r>
          </a:p>
          <a:p>
            <a:r>
              <a:rPr lang="zh-CN" altLang="en-US" sz="2100" dirty="0">
                <a:latin typeface="Arial" pitchFamily="34" charset="0"/>
                <a:ea typeface="黑体" pitchFamily="49" charset="-122"/>
              </a:rPr>
              <a:t>如选择的条件为</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就是多个或者条件，含义为筛选出性别为“女”，津贴小于</a:t>
            </a:r>
            <a:r>
              <a:rPr lang="en-US" altLang="zh-CN" sz="2100" dirty="0">
                <a:latin typeface="Arial" pitchFamily="34" charset="0"/>
                <a:ea typeface="黑体" pitchFamily="49" charset="-122"/>
              </a:rPr>
              <a:t>500</a:t>
            </a:r>
            <a:r>
              <a:rPr lang="zh-CN" altLang="en-US" sz="2100" dirty="0">
                <a:latin typeface="Arial" pitchFamily="34" charset="0"/>
                <a:ea typeface="黑体" pitchFamily="49" charset="-122"/>
              </a:rPr>
              <a:t>或者津贴大于</a:t>
            </a:r>
            <a:r>
              <a:rPr lang="en-US" altLang="zh-CN" sz="2100" dirty="0">
                <a:latin typeface="Arial" pitchFamily="34" charset="0"/>
                <a:ea typeface="黑体" pitchFamily="49" charset="-122"/>
              </a:rPr>
              <a:t>900</a:t>
            </a:r>
            <a:r>
              <a:rPr lang="zh-CN" altLang="en-US" sz="2100" dirty="0">
                <a:latin typeface="Arial" pitchFamily="34" charset="0"/>
                <a:ea typeface="黑体" pitchFamily="49" charset="-122"/>
              </a:rPr>
              <a:t>元以上的所有记录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3491443" y="1813032"/>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5-47  </a:t>
            </a:r>
            <a:r>
              <a:rPr lang="zh-CN" altLang="en-US" dirty="0">
                <a:solidFill>
                  <a:srgbClr val="FFFFFF"/>
                </a:solidFill>
                <a:latin typeface="Arial" pitchFamily="34" charset="0"/>
                <a:ea typeface="黑体" pitchFamily="49" charset="-122"/>
              </a:rPr>
              <a:t>自动筛选后的数据清单</a:t>
            </a:r>
          </a:p>
        </p:txBody>
      </p:sp>
      <p:pic>
        <p:nvPicPr>
          <p:cNvPr id="6" name="图片 5"/>
          <p:cNvPicPr/>
          <p:nvPr/>
        </p:nvPicPr>
        <p:blipFill>
          <a:blip r:embed="rId2"/>
          <a:stretch>
            <a:fillRect/>
          </a:stretch>
        </p:blipFill>
        <p:spPr>
          <a:xfrm>
            <a:off x="2828151" y="4581128"/>
            <a:ext cx="2607945" cy="359410"/>
          </a:xfrm>
          <a:prstGeom prst="rect">
            <a:avLst/>
          </a:prstGeom>
        </p:spPr>
      </p:pic>
      <p:pic>
        <p:nvPicPr>
          <p:cNvPr id="8" name="图片 7"/>
          <p:cNvPicPr/>
          <p:nvPr/>
        </p:nvPicPr>
        <p:blipFill>
          <a:blip r:embed="rId3"/>
          <a:stretch>
            <a:fillRect/>
          </a:stretch>
        </p:blipFill>
        <p:spPr>
          <a:xfrm>
            <a:off x="2411760" y="5661248"/>
            <a:ext cx="1019175" cy="359410"/>
          </a:xfrm>
          <a:prstGeom prst="rect">
            <a:avLst/>
          </a:prstGeom>
        </p:spPr>
      </p:pic>
      <p:pic>
        <p:nvPicPr>
          <p:cNvPr id="9" name="图片 8"/>
          <p:cNvPicPr/>
          <p:nvPr/>
        </p:nvPicPr>
        <p:blipFill>
          <a:blip r:embed="rId4"/>
          <a:stretch>
            <a:fillRect/>
          </a:stretch>
        </p:blipFill>
        <p:spPr>
          <a:xfrm>
            <a:off x="2828150" y="913676"/>
            <a:ext cx="4552162" cy="859140"/>
          </a:xfrm>
          <a:prstGeom prst="rect">
            <a:avLst/>
          </a:prstGeom>
        </p:spPr>
      </p:pic>
    </p:spTree>
    <p:extLst>
      <p:ext uri="{BB962C8B-B14F-4D97-AF65-F5344CB8AC3E}">
        <p14:creationId xmlns:p14="http://schemas.microsoft.com/office/powerpoint/2010/main" val="2552613779"/>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35496" y="107777"/>
            <a:ext cx="8997950" cy="728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工作环境窗口中的标题栏、菜单选项卡、命令功能区等与</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相似。这里为读者介绍与</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不同的内容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35496" y="83671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．编辑栏</a:t>
            </a:r>
            <a:endParaRPr lang="zh-CN" altLang="en-US" sz="2200" dirty="0">
              <a:latin typeface="Arial" pitchFamily="34" charset="0"/>
              <a:ea typeface="黑体" pitchFamily="49" charset="-122"/>
            </a:endParaRPr>
          </a:p>
        </p:txBody>
      </p:sp>
      <p:sp>
        <p:nvSpPr>
          <p:cNvPr id="4" name="Text Box 3"/>
          <p:cNvSpPr txBox="1">
            <a:spLocks noChangeArrowheads="1"/>
          </p:cNvSpPr>
          <p:nvPr/>
        </p:nvSpPr>
        <p:spPr bwMode="auto">
          <a:xfrm>
            <a:off x="35496" y="1340769"/>
            <a:ext cx="899795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一般</a:t>
            </a:r>
            <a:r>
              <a:rPr lang="zh-CN" altLang="en-US" sz="2100" dirty="0">
                <a:latin typeface="Arial" pitchFamily="34" charset="0"/>
                <a:ea typeface="黑体" pitchFamily="49" charset="-122"/>
              </a:rPr>
              <a:t>地，编辑栏“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在菜单选项卡的下面、编辑工作区上方。编辑栏由名称框、编辑按钮和编辑框三部分组成。</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名称</a:t>
            </a:r>
            <a:r>
              <a:rPr lang="zh-CN" altLang="en-US" sz="2100" dirty="0">
                <a:latin typeface="Arial" pitchFamily="34" charset="0"/>
                <a:ea typeface="黑体" pitchFamily="49" charset="-122"/>
              </a:rPr>
              <a:t>框：显示当前单元格地址，如</a:t>
            </a:r>
            <a:r>
              <a:rPr lang="en-US" altLang="zh-CN" sz="2100" dirty="0">
                <a:latin typeface="Arial" pitchFamily="34" charset="0"/>
                <a:ea typeface="黑体" pitchFamily="49" charset="-122"/>
              </a:rPr>
              <a:t>D2</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按钮：包括“取消” 、“确认” 和“函数” 三个按钮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编辑</a:t>
            </a:r>
            <a:r>
              <a:rPr lang="zh-CN" altLang="en-US" sz="2100" dirty="0">
                <a:latin typeface="Arial" pitchFamily="34" charset="0"/>
                <a:ea typeface="黑体" pitchFamily="49" charset="-122"/>
              </a:rPr>
              <a:t>框：最右边是编辑框，主要用来显示、编辑单元格的数据和公式，在单元格内输入或编辑数据的同时也会在编辑框中显示其内容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5" name="图片 4"/>
          <p:cNvPicPr/>
          <p:nvPr/>
        </p:nvPicPr>
        <p:blipFill>
          <a:blip r:embed="rId2"/>
          <a:stretch>
            <a:fillRect/>
          </a:stretch>
        </p:blipFill>
        <p:spPr>
          <a:xfrm>
            <a:off x="2771800" y="1628800"/>
            <a:ext cx="2315210" cy="179705"/>
          </a:xfrm>
          <a:prstGeom prst="rect">
            <a:avLst/>
          </a:prstGeom>
        </p:spPr>
      </p:pic>
      <p:sp>
        <p:nvSpPr>
          <p:cNvPr id="6" name="Rectangle 8"/>
          <p:cNvSpPr>
            <a:spLocks noChangeArrowheads="1"/>
          </p:cNvSpPr>
          <p:nvPr/>
        </p:nvSpPr>
        <p:spPr bwMode="auto">
          <a:xfrm>
            <a:off x="35496" y="338686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．全选按钮</a:t>
            </a:r>
            <a:r>
              <a:rPr lang="zh-CN" altLang="en-US" sz="2200" dirty="0" smtClean="0">
                <a:latin typeface="Arial" pitchFamily="34" charset="0"/>
                <a:ea typeface="黑体" pitchFamily="49" charset="-122"/>
              </a:rPr>
              <a:t>“         ”</a:t>
            </a:r>
            <a:endParaRPr lang="zh-CN" altLang="en-US" sz="2200" dirty="0">
              <a:latin typeface="Arial" pitchFamily="34" charset="0"/>
              <a:ea typeface="黑体" pitchFamily="49" charset="-122"/>
            </a:endParaRPr>
          </a:p>
        </p:txBody>
      </p:sp>
      <p:sp>
        <p:nvSpPr>
          <p:cNvPr id="7" name="Text Box 3"/>
          <p:cNvSpPr txBox="1">
            <a:spLocks noChangeArrowheads="1"/>
          </p:cNvSpPr>
          <p:nvPr/>
        </p:nvSpPr>
        <p:spPr bwMode="auto">
          <a:xfrm>
            <a:off x="35496" y="4437113"/>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工作</a:t>
            </a:r>
            <a:r>
              <a:rPr lang="zh-CN" altLang="en-US" sz="2100" dirty="0">
                <a:latin typeface="Arial" pitchFamily="34" charset="0"/>
                <a:ea typeface="黑体" pitchFamily="49" charset="-122"/>
              </a:rPr>
              <a:t>表是由列和行相交所形成的单元格组成的，每个单元格需用一个称为地址的名称来区别。单元格地址是列号和行号连接在一起来描述。在为单元格命名地址时，先列号后行号，如</a:t>
            </a:r>
            <a:r>
              <a:rPr lang="en-US" altLang="zh-CN" sz="2100" dirty="0">
                <a:latin typeface="Arial" pitchFamily="34" charset="0"/>
                <a:ea typeface="黑体" pitchFamily="49" charset="-122"/>
              </a:rPr>
              <a:t>A1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C12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D26</a:t>
            </a:r>
            <a:r>
              <a:rPr lang="zh-CN" altLang="en-US" sz="2100" dirty="0">
                <a:latin typeface="Arial" pitchFamily="34" charset="0"/>
                <a:ea typeface="黑体" pitchFamily="49" charset="-122"/>
              </a:rPr>
              <a:t>等。列号用字母</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Z</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AZ</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BZ</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XFA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XFD</a:t>
            </a:r>
            <a:r>
              <a:rPr lang="zh-CN" altLang="en-US" sz="2100" dirty="0">
                <a:latin typeface="Arial" pitchFamily="34" charset="0"/>
                <a:ea typeface="黑体" pitchFamily="49" charset="-122"/>
              </a:rPr>
              <a:t>表示，共</a:t>
            </a:r>
            <a:r>
              <a:rPr lang="en-US" altLang="zh-CN" sz="2100" dirty="0">
                <a:latin typeface="Arial" pitchFamily="34" charset="0"/>
                <a:ea typeface="黑体" pitchFamily="49" charset="-122"/>
              </a:rPr>
              <a:t>214</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16384</a:t>
            </a:r>
            <a:r>
              <a:rPr lang="zh-CN" altLang="en-US" sz="2100" dirty="0">
                <a:latin typeface="Arial" pitchFamily="34" charset="0"/>
                <a:ea typeface="黑体" pitchFamily="49" charset="-122"/>
              </a:rPr>
              <a:t>）列；行号用数字表示，从</a:t>
            </a:r>
            <a:r>
              <a:rPr lang="en-US" altLang="zh-CN" sz="2100" dirty="0">
                <a:latin typeface="Arial" pitchFamily="34" charset="0"/>
                <a:ea typeface="黑体" pitchFamily="49" charset="-122"/>
              </a:rPr>
              <a:t>1~220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1048576</a:t>
            </a:r>
            <a:r>
              <a:rPr lang="zh-CN" altLang="en-US" sz="2100" dirty="0">
                <a:latin typeface="Arial" pitchFamily="34" charset="0"/>
                <a:ea typeface="黑体" pitchFamily="49" charset="-122"/>
              </a:rPr>
              <a:t>）行。</a:t>
            </a:r>
          </a:p>
          <a:p>
            <a:r>
              <a:rPr lang="zh-CN" altLang="en-US" sz="2100" dirty="0">
                <a:latin typeface="Arial" pitchFamily="34" charset="0"/>
                <a:ea typeface="黑体" pitchFamily="49" charset="-122"/>
              </a:rPr>
              <a:t>每一张表的单元格总数为：</a:t>
            </a:r>
            <a:r>
              <a:rPr lang="en-US" altLang="zh-CN" sz="2100" dirty="0">
                <a:latin typeface="Arial" pitchFamily="34" charset="0"/>
                <a:ea typeface="黑体" pitchFamily="49" charset="-122"/>
              </a:rPr>
              <a:t>214×220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8" name="图片 7"/>
          <p:cNvPicPr/>
          <p:nvPr/>
        </p:nvPicPr>
        <p:blipFill>
          <a:blip r:embed="rId3"/>
          <a:stretch>
            <a:fillRect/>
          </a:stretch>
        </p:blipFill>
        <p:spPr>
          <a:xfrm>
            <a:off x="2141917" y="3508317"/>
            <a:ext cx="323215" cy="180340"/>
          </a:xfrm>
          <a:prstGeom prst="rect">
            <a:avLst/>
          </a:prstGeom>
        </p:spPr>
      </p:pic>
      <p:sp>
        <p:nvSpPr>
          <p:cNvPr id="9" name="Rectangle 8"/>
          <p:cNvSpPr>
            <a:spLocks noChangeArrowheads="1"/>
          </p:cNvSpPr>
          <p:nvPr/>
        </p:nvSpPr>
        <p:spPr bwMode="auto">
          <a:xfrm>
            <a:off x="35496" y="3911990"/>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．列号和行号</a:t>
            </a:r>
          </a:p>
        </p:txBody>
      </p:sp>
    </p:spTree>
    <p:extLst>
      <p:ext uri="{BB962C8B-B14F-4D97-AF65-F5344CB8AC3E}">
        <p14:creationId xmlns:p14="http://schemas.microsoft.com/office/powerpoint/2010/main" val="3046695263"/>
      </p:ext>
    </p:extLst>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55" y="2636912"/>
            <a:ext cx="4178621" cy="239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3"/>
          <p:cNvSpPr txBox="1">
            <a:spLocks noChangeArrowheads="1"/>
          </p:cNvSpPr>
          <p:nvPr/>
        </p:nvSpPr>
        <p:spPr bwMode="auto">
          <a:xfrm>
            <a:off x="104775" y="620688"/>
            <a:ext cx="899795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例</a:t>
            </a:r>
            <a:r>
              <a:rPr lang="en-US" altLang="zh-CN" sz="2100" dirty="0" smtClean="0">
                <a:latin typeface="Arial" pitchFamily="34" charset="0"/>
                <a:ea typeface="黑体" pitchFamily="49" charset="-122"/>
              </a:rPr>
              <a:t>5-20】 </a:t>
            </a:r>
            <a:r>
              <a:rPr lang="zh-CN" altLang="en-US" sz="2100" dirty="0" smtClean="0">
                <a:latin typeface="Arial" pitchFamily="34" charset="0"/>
                <a:ea typeface="黑体" pitchFamily="49" charset="-122"/>
              </a:rPr>
              <a:t>在“工资”工作表中，选择出性别</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女”、津贴</a:t>
            </a:r>
            <a:r>
              <a:rPr lang="en-US" altLang="zh-CN" sz="2100" dirty="0" smtClean="0">
                <a:latin typeface="Arial" pitchFamily="34" charset="0"/>
                <a:ea typeface="黑体" pitchFamily="49" charset="-122"/>
              </a:rPr>
              <a:t>&lt;500</a:t>
            </a:r>
            <a:r>
              <a:rPr lang="zh-CN" altLang="en-US" sz="2100" dirty="0" smtClean="0">
                <a:latin typeface="Arial" pitchFamily="34" charset="0"/>
                <a:ea typeface="黑体" pitchFamily="49" charset="-122"/>
              </a:rPr>
              <a:t>且≥</a:t>
            </a:r>
            <a:r>
              <a:rPr lang="en-US" altLang="zh-CN" sz="2100" dirty="0" smtClean="0">
                <a:latin typeface="Arial" pitchFamily="34" charset="0"/>
                <a:ea typeface="黑体" pitchFamily="49" charset="-122"/>
              </a:rPr>
              <a:t>900</a:t>
            </a:r>
            <a:r>
              <a:rPr lang="zh-CN" altLang="en-US" sz="2100" dirty="0" smtClean="0">
                <a:latin typeface="Arial" pitchFamily="34" charset="0"/>
                <a:ea typeface="黑体" pitchFamily="49" charset="-122"/>
              </a:rPr>
              <a:t>以及和扣款≥</a:t>
            </a:r>
            <a:r>
              <a:rPr lang="en-US" altLang="zh-CN" sz="2100" dirty="0" smtClean="0">
                <a:latin typeface="Arial" pitchFamily="34" charset="0"/>
                <a:ea typeface="黑体" pitchFamily="49" charset="-122"/>
              </a:rPr>
              <a:t>25</a:t>
            </a:r>
            <a:r>
              <a:rPr lang="zh-CN" altLang="en-US" sz="2100" dirty="0" smtClean="0">
                <a:latin typeface="Arial" pitchFamily="34" charset="0"/>
                <a:ea typeface="黑体" pitchFamily="49" charset="-122"/>
              </a:rPr>
              <a:t>的</a:t>
            </a:r>
            <a:r>
              <a:rPr lang="zh-CN" altLang="en-US" sz="2100" dirty="0">
                <a:latin typeface="Arial" pitchFamily="34" charset="0"/>
                <a:ea typeface="黑体" pitchFamily="49" charset="-122"/>
              </a:rPr>
              <a:t>所有</a:t>
            </a:r>
            <a:r>
              <a:rPr lang="zh-CN" altLang="en-US" sz="2100" dirty="0" smtClean="0">
                <a:latin typeface="Arial" pitchFamily="34" charset="0"/>
                <a:ea typeface="黑体" pitchFamily="49" charset="-122"/>
              </a:rPr>
              <a:t>记录，如图</a:t>
            </a:r>
            <a:r>
              <a:rPr lang="en-US" altLang="zh-CN" sz="2100" dirty="0">
                <a:latin typeface="Arial" pitchFamily="34" charset="0"/>
                <a:ea typeface="黑体" pitchFamily="49" charset="-122"/>
              </a:rPr>
              <a:t>5-50  </a:t>
            </a:r>
            <a:r>
              <a:rPr lang="zh-CN" altLang="en-US" sz="2100" dirty="0" smtClean="0">
                <a:latin typeface="Arial" pitchFamily="34" charset="0"/>
                <a:ea typeface="黑体" pitchFamily="49" charset="-122"/>
              </a:rPr>
              <a:t>所示。</a:t>
            </a:r>
          </a:p>
          <a:p>
            <a:r>
              <a:rPr lang="zh-CN" altLang="en-US" sz="2100" dirty="0" smtClean="0">
                <a:latin typeface="Arial" pitchFamily="34" charset="0"/>
                <a:ea typeface="黑体" pitchFamily="49" charset="-122"/>
              </a:rPr>
              <a:t>       进行</a:t>
            </a:r>
            <a:r>
              <a:rPr lang="zh-CN" altLang="en-US" sz="2100" dirty="0">
                <a:latin typeface="Arial" pitchFamily="34" charset="0"/>
                <a:ea typeface="黑体" pitchFamily="49" charset="-122"/>
              </a:rPr>
              <a:t>高级筛选的操作</a:t>
            </a:r>
            <a:r>
              <a:rPr lang="zh-CN" altLang="en-US" sz="2100" dirty="0" smtClean="0">
                <a:latin typeface="Arial" pitchFamily="34" charset="0"/>
                <a:ea typeface="黑体" pitchFamily="49" charset="-122"/>
              </a:rPr>
              <a:t>方法略。</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①建立</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条件区域</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5-48</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“数据”选项卡上“排序和筛选”组中的“高级”按钮，弹出“高级筛选”对话框，如图</a:t>
            </a:r>
            <a:r>
              <a:rPr lang="en-US" altLang="zh-CN" sz="2100" dirty="0">
                <a:latin typeface="Arial" pitchFamily="34" charset="0"/>
                <a:ea typeface="黑体" pitchFamily="49" charset="-122"/>
              </a:rPr>
              <a:t>5-49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．自动筛选命令</a:t>
            </a:r>
          </a:p>
        </p:txBody>
      </p:sp>
      <p:sp>
        <p:nvSpPr>
          <p:cNvPr id="4" name="矩形 3"/>
          <p:cNvSpPr/>
          <p:nvPr/>
        </p:nvSpPr>
        <p:spPr>
          <a:xfrm>
            <a:off x="683568" y="6079094"/>
            <a:ext cx="306293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5-50  “</a:t>
            </a:r>
            <a:r>
              <a:rPr lang="zh-CN" altLang="en-US" dirty="0">
                <a:solidFill>
                  <a:srgbClr val="FFFFFF"/>
                </a:solidFill>
                <a:latin typeface="Arial" pitchFamily="34" charset="0"/>
                <a:ea typeface="黑体" pitchFamily="49" charset="-122"/>
              </a:rPr>
              <a:t>高级”筛选的结果</a:t>
            </a:r>
          </a:p>
        </p:txBody>
      </p:sp>
      <p:sp>
        <p:nvSpPr>
          <p:cNvPr id="5" name="矩形 4"/>
          <p:cNvSpPr/>
          <p:nvPr/>
        </p:nvSpPr>
        <p:spPr>
          <a:xfrm>
            <a:off x="823913" y="5002760"/>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5-48  “</a:t>
            </a:r>
            <a:r>
              <a:rPr lang="zh-CN" altLang="en-US" dirty="0">
                <a:solidFill>
                  <a:srgbClr val="FFFFFF"/>
                </a:solidFill>
                <a:latin typeface="Arial" pitchFamily="34" charset="0"/>
                <a:ea typeface="黑体" pitchFamily="49" charset="-122"/>
              </a:rPr>
              <a:t>条件区域”的建立 </a:t>
            </a:r>
            <a:endParaRPr lang="zh-CN" altLang="en-US" dirty="0"/>
          </a:p>
        </p:txBody>
      </p:sp>
      <p:sp>
        <p:nvSpPr>
          <p:cNvPr id="6" name="矩形 5"/>
          <p:cNvSpPr/>
          <p:nvPr/>
        </p:nvSpPr>
        <p:spPr>
          <a:xfrm>
            <a:off x="4355977" y="3544463"/>
            <a:ext cx="1577054"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5-49  “</a:t>
            </a:r>
            <a:r>
              <a:rPr lang="zh-CN" altLang="en-US" dirty="0">
                <a:solidFill>
                  <a:srgbClr val="FFFFFF"/>
                </a:solidFill>
                <a:latin typeface="Arial" pitchFamily="34" charset="0"/>
                <a:ea typeface="黑体" pitchFamily="49" charset="-122"/>
              </a:rPr>
              <a:t>高级筛选”对话框</a:t>
            </a:r>
          </a:p>
        </p:txBody>
      </p:sp>
      <p:sp>
        <p:nvSpPr>
          <p:cNvPr id="8" name="Text Box 345"/>
          <p:cNvSpPr txBox="1">
            <a:spLocks noChangeArrowheads="1"/>
          </p:cNvSpPr>
          <p:nvPr/>
        </p:nvSpPr>
        <p:spPr bwMode="auto">
          <a:xfrm>
            <a:off x="4211960" y="2708920"/>
            <a:ext cx="1872208" cy="607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lgn="ctr">
              <a:spcAft>
                <a:spcPts val="0"/>
              </a:spcAft>
            </a:pPr>
            <a:r>
              <a:rPr lang="zh-CN" kern="100" dirty="0">
                <a:effectLst/>
                <a:latin typeface="黑体" pitchFamily="49" charset="-122"/>
                <a:ea typeface="黑体" pitchFamily="49" charset="-122"/>
                <a:cs typeface="宋体"/>
              </a:rPr>
              <a:t>建立筛选条件区</a:t>
            </a:r>
          </a:p>
        </p:txBody>
      </p:sp>
      <p:cxnSp>
        <p:nvCxnSpPr>
          <p:cNvPr id="9" name="Line 346"/>
          <p:cNvCxnSpPr>
            <a:cxnSpLocks noChangeShapeType="1"/>
          </p:cNvCxnSpPr>
          <p:nvPr/>
        </p:nvCxnSpPr>
        <p:spPr bwMode="auto">
          <a:xfrm>
            <a:off x="3314194" y="2880370"/>
            <a:ext cx="1200150" cy="0"/>
          </a:xfrm>
          <a:prstGeom prst="line">
            <a:avLst/>
          </a:prstGeom>
          <a:noFill/>
          <a:ln w="9525">
            <a:solidFill>
              <a:srgbClr val="FF0000"/>
            </a:solidFill>
            <a:round/>
            <a:headEnd type="arrow" w="med" len="med"/>
            <a:tailEnd type="none" w="med" len="med"/>
          </a:ln>
          <a:extLst>
            <a:ext uri="{909E8E84-426E-40DD-AFC4-6F175D3DCCD1}">
              <a14:hiddenFill xmlns:a14="http://schemas.microsoft.com/office/drawing/2010/main">
                <a:noFill/>
              </a14:hiddenFill>
            </a:ext>
          </a:extLst>
        </p:spPr>
      </p:cxnSp>
      <p:pic>
        <p:nvPicPr>
          <p:cNvPr id="10" name="图片 9"/>
          <p:cNvPicPr/>
          <p:nvPr/>
        </p:nvPicPr>
        <p:blipFill>
          <a:blip r:embed="rId3"/>
          <a:stretch>
            <a:fillRect/>
          </a:stretch>
        </p:blipFill>
        <p:spPr>
          <a:xfrm>
            <a:off x="6051366" y="2564904"/>
            <a:ext cx="2625089" cy="2088232"/>
          </a:xfrm>
          <a:prstGeom prst="rect">
            <a:avLst/>
          </a:prstGeom>
        </p:spPr>
      </p:pic>
      <p:sp>
        <p:nvSpPr>
          <p:cNvPr id="12" name="Text Box 345"/>
          <p:cNvSpPr txBox="1">
            <a:spLocks noChangeArrowheads="1"/>
          </p:cNvSpPr>
          <p:nvPr/>
        </p:nvSpPr>
        <p:spPr bwMode="auto">
          <a:xfrm>
            <a:off x="2497986" y="6367285"/>
            <a:ext cx="1223853" cy="35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zh-CN" kern="1100" dirty="0">
                <a:effectLst/>
                <a:latin typeface="黑体" pitchFamily="49" charset="-122"/>
                <a:ea typeface="黑体" pitchFamily="49" charset="-122"/>
                <a:cs typeface="宋体"/>
              </a:rPr>
              <a:t>筛选结果</a:t>
            </a:r>
          </a:p>
        </p:txBody>
      </p:sp>
      <p:cxnSp>
        <p:nvCxnSpPr>
          <p:cNvPr id="13" name="Line 346"/>
          <p:cNvCxnSpPr>
            <a:cxnSpLocks noChangeShapeType="1"/>
          </p:cNvCxnSpPr>
          <p:nvPr/>
        </p:nvCxnSpPr>
        <p:spPr bwMode="auto">
          <a:xfrm>
            <a:off x="3614524" y="6567945"/>
            <a:ext cx="215900" cy="0"/>
          </a:xfrm>
          <a:prstGeom prst="line">
            <a:avLst/>
          </a:prstGeom>
          <a:noFill/>
          <a:ln w="9525">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0548" y="4255635"/>
            <a:ext cx="3621772" cy="246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9042661"/>
      </p:ext>
    </p:extLst>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92696"/>
            <a:ext cx="4498975"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分类汇总可对</a:t>
            </a:r>
            <a:r>
              <a:rPr lang="zh-CN" altLang="en-US" sz="2100" dirty="0">
                <a:latin typeface="Arial" pitchFamily="34" charset="0"/>
                <a:ea typeface="黑体" pitchFamily="49" charset="-122"/>
              </a:rPr>
              <a:t>一系列数据进行汇总、</a:t>
            </a:r>
            <a:r>
              <a:rPr lang="zh-CN" altLang="en-US" sz="2100" dirty="0" smtClean="0">
                <a:latin typeface="Arial" pitchFamily="34" charset="0"/>
                <a:ea typeface="黑体" pitchFamily="49" charset="-122"/>
              </a:rPr>
              <a:t>分类，在分类汇总前数据应按照分类的关键字进行有序化。</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5-21】 </a:t>
            </a:r>
            <a:r>
              <a:rPr lang="zh-CN" altLang="en-US" sz="2100" dirty="0">
                <a:latin typeface="Arial" pitchFamily="34" charset="0"/>
                <a:ea typeface="黑体" pitchFamily="49" charset="-122"/>
              </a:rPr>
              <a:t>在“工资”工作表中，按性别查看基本工资、津贴、扣款和实发工资的平均值，结果如图</a:t>
            </a:r>
            <a:r>
              <a:rPr lang="en-US" altLang="zh-CN" sz="2100" dirty="0">
                <a:latin typeface="Arial" pitchFamily="34" charset="0"/>
                <a:ea typeface="黑体" pitchFamily="49" charset="-122"/>
              </a:rPr>
              <a:t>5-52</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分类</a:t>
            </a:r>
            <a:r>
              <a:rPr lang="zh-CN" altLang="en-US" sz="2100" dirty="0">
                <a:latin typeface="Arial" pitchFamily="34" charset="0"/>
                <a:ea typeface="黑体" pitchFamily="49" charset="-122"/>
              </a:rPr>
              <a:t>汇总命令的主要</a:t>
            </a:r>
            <a:r>
              <a:rPr lang="zh-CN" altLang="en-US" sz="2100" dirty="0" smtClean="0">
                <a:latin typeface="Arial" pitchFamily="34" charset="0"/>
                <a:ea typeface="黑体" pitchFamily="49" charset="-122"/>
              </a:rPr>
              <a:t>步骤略。</a:t>
            </a:r>
            <a:endParaRPr lang="zh-CN" altLang="en-US" sz="2100" dirty="0">
              <a:latin typeface="Arial" pitchFamily="34" charset="0"/>
              <a:ea typeface="黑体" pitchFamily="49" charset="-122"/>
            </a:endParaRPr>
          </a:p>
        </p:txBody>
      </p:sp>
      <p:sp>
        <p:nvSpPr>
          <p:cNvPr id="4" name="Text Box 4"/>
          <p:cNvSpPr txBox="1">
            <a:spLocks noChangeArrowheads="1"/>
          </p:cNvSpPr>
          <p:nvPr/>
        </p:nvSpPr>
        <p:spPr bwMode="auto">
          <a:xfrm>
            <a:off x="104775" y="163488"/>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5.7.4  </a:t>
            </a:r>
            <a:r>
              <a:rPr lang="zh-CN" altLang="en-US" sz="2200" dirty="0">
                <a:latin typeface="Arial" pitchFamily="34" charset="0"/>
                <a:ea typeface="黑体" pitchFamily="49" charset="-122"/>
              </a:rPr>
              <a:t>分类</a:t>
            </a:r>
            <a:r>
              <a:rPr lang="zh-CN" altLang="en-US" sz="2200" dirty="0" smtClean="0">
                <a:latin typeface="Arial" pitchFamily="34" charset="0"/>
                <a:ea typeface="黑体" pitchFamily="49" charset="-122"/>
              </a:rPr>
              <a:t>汇总</a:t>
            </a:r>
            <a:endParaRPr lang="zh-CN" altLang="en-US" sz="2200" dirty="0">
              <a:latin typeface="Arial" pitchFamily="34" charset="0"/>
              <a:ea typeface="黑体" pitchFamily="49" charset="-122"/>
            </a:endParaRPr>
          </a:p>
        </p:txBody>
      </p:sp>
      <p:sp>
        <p:nvSpPr>
          <p:cNvPr id="5" name="矩形 4"/>
          <p:cNvSpPr/>
          <p:nvPr/>
        </p:nvSpPr>
        <p:spPr>
          <a:xfrm>
            <a:off x="4716016" y="2924944"/>
            <a:ext cx="432048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5-52  </a:t>
            </a:r>
            <a:r>
              <a:rPr lang="zh-CN" altLang="en-US" dirty="0">
                <a:solidFill>
                  <a:srgbClr val="FFFFFF"/>
                </a:solidFill>
                <a:latin typeface="Arial" pitchFamily="34" charset="0"/>
                <a:ea typeface="黑体" pitchFamily="49" charset="-122"/>
              </a:rPr>
              <a:t>按性别进行“分类汇总”的结果</a:t>
            </a:r>
          </a:p>
        </p:txBody>
      </p:sp>
      <p:sp>
        <p:nvSpPr>
          <p:cNvPr id="6" name="Text Box 3"/>
          <p:cNvSpPr txBox="1">
            <a:spLocks noChangeArrowheads="1"/>
          </p:cNvSpPr>
          <p:nvPr/>
        </p:nvSpPr>
        <p:spPr bwMode="auto">
          <a:xfrm>
            <a:off x="104775" y="4246240"/>
            <a:ext cx="8997950" cy="1991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合并就是把来自不同源数据区域的数据进行汇总，并进行合并计算。不同源数据区域的数据可以是同一工作表、同一工作簿的不同工作表建立的数据区域、不同工作簿中的数据区域。数据合并是通过建立合并表的方式来进行。其中，合并表可以建立在某源数据区域所在的</a:t>
            </a:r>
            <a:r>
              <a:rPr lang="zh-CN" altLang="en-US" sz="2100" dirty="0" smtClean="0">
                <a:latin typeface="Arial" pitchFamily="34" charset="0"/>
                <a:ea typeface="黑体" pitchFamily="49" charset="-122"/>
              </a:rPr>
              <a:t>工作表</a:t>
            </a:r>
            <a:r>
              <a:rPr lang="zh-CN" altLang="en-US" sz="2100" dirty="0">
                <a:latin typeface="Arial" pitchFamily="34" charset="0"/>
                <a:ea typeface="黑体" pitchFamily="49" charset="-122"/>
              </a:rPr>
              <a:t>中，也可以建立在同一个工作簿或不同的工作簿中。数据合并可以利用“数据”选项卡上“数据工具”组中的“数据合并”按钮 来完成</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Text Box 4"/>
          <p:cNvSpPr txBox="1">
            <a:spLocks noChangeArrowheads="1"/>
          </p:cNvSpPr>
          <p:nvPr/>
        </p:nvSpPr>
        <p:spPr bwMode="auto">
          <a:xfrm>
            <a:off x="104775" y="3717032"/>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smtClean="0">
                <a:latin typeface="Arial" pitchFamily="34" charset="0"/>
                <a:ea typeface="黑体" pitchFamily="49" charset="-122"/>
              </a:rPr>
              <a:t>5.7.5  </a:t>
            </a:r>
            <a:r>
              <a:rPr lang="zh-CN" altLang="en-US" sz="2200" dirty="0" smtClean="0">
                <a:latin typeface="Arial" pitchFamily="34" charset="0"/>
                <a:ea typeface="黑体" pitchFamily="49" charset="-122"/>
              </a:rPr>
              <a:t>数据的合并</a:t>
            </a:r>
            <a:endParaRPr lang="zh-CN" altLang="en-US" sz="2200" dirty="0">
              <a:latin typeface="Arial" pitchFamily="34" charset="0"/>
              <a:ea typeface="黑体" pitchFamily="49" charset="-122"/>
            </a:endParaRPr>
          </a:p>
        </p:txBody>
      </p:sp>
      <p:pic>
        <p:nvPicPr>
          <p:cNvPr id="8" name="图片 7"/>
          <p:cNvPicPr/>
          <p:nvPr/>
        </p:nvPicPr>
        <p:blipFill>
          <a:blip r:embed="rId2"/>
          <a:stretch>
            <a:fillRect/>
          </a:stretch>
        </p:blipFill>
        <p:spPr>
          <a:xfrm>
            <a:off x="4635354" y="163488"/>
            <a:ext cx="4401141" cy="2689448"/>
          </a:xfrm>
          <a:prstGeom prst="rect">
            <a:avLst/>
          </a:prstGeom>
        </p:spPr>
      </p:pic>
    </p:spTree>
    <p:extLst>
      <p:ext uri="{BB962C8B-B14F-4D97-AF65-F5344CB8AC3E}">
        <p14:creationId xmlns:p14="http://schemas.microsoft.com/office/powerpoint/2010/main" val="3376957895"/>
      </p:ext>
    </p:extLst>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92696"/>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5-22】 </a:t>
            </a:r>
            <a:r>
              <a:rPr lang="zh-CN" altLang="en-US" sz="2100" dirty="0">
                <a:latin typeface="Arial" pitchFamily="34" charset="0"/>
                <a:ea typeface="黑体" pitchFamily="49" charset="-122"/>
              </a:rPr>
              <a:t>在图</a:t>
            </a:r>
            <a:r>
              <a:rPr lang="en-US" altLang="zh-CN" sz="2100" dirty="0">
                <a:latin typeface="Arial" pitchFamily="34" charset="0"/>
                <a:ea typeface="黑体" pitchFamily="49" charset="-122"/>
              </a:rPr>
              <a:t>5-53</a:t>
            </a:r>
            <a:r>
              <a:rPr lang="zh-CN" altLang="en-US" sz="2100" dirty="0">
                <a:latin typeface="Arial" pitchFamily="34" charset="0"/>
                <a:ea typeface="黑体" pitchFamily="49" charset="-122"/>
              </a:rPr>
              <a:t>中，有两个结构相同的数据表“表一”和“表二”（即标题相同，记录行可以不同），利用合并计算将这两个表进行各班所拥有的各类电子设备总和。</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在“函数”列表框选择一种计算方式，本例是“求和”；依次勾选“首行”复选框和“最左列”复选框，然后单击“确定”按钮，即可生成合并计算结果表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8"/>
          <p:cNvSpPr>
            <a:spLocks noChangeArrowheads="1"/>
          </p:cNvSpPr>
          <p:nvPr/>
        </p:nvSpPr>
        <p:spPr bwMode="auto">
          <a:xfrm>
            <a:off x="104775" y="197449"/>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．按类别合并</a:t>
            </a:r>
          </a:p>
        </p:txBody>
      </p:sp>
      <p:sp>
        <p:nvSpPr>
          <p:cNvPr id="5" name="矩形 4"/>
          <p:cNvSpPr/>
          <p:nvPr/>
        </p:nvSpPr>
        <p:spPr>
          <a:xfrm>
            <a:off x="583319" y="5949280"/>
            <a:ext cx="4085763"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5-52  </a:t>
            </a:r>
            <a:r>
              <a:rPr lang="zh-CN" altLang="en-US" dirty="0">
                <a:solidFill>
                  <a:srgbClr val="FFFFFF"/>
                </a:solidFill>
                <a:latin typeface="Arial" pitchFamily="34" charset="0"/>
                <a:ea typeface="黑体" pitchFamily="49" charset="-122"/>
              </a:rPr>
              <a:t>源数据表和生成合并计算</a:t>
            </a:r>
            <a:r>
              <a:rPr lang="zh-CN" altLang="en-US" dirty="0" smtClean="0">
                <a:solidFill>
                  <a:srgbClr val="FFFFFF"/>
                </a:solidFill>
                <a:latin typeface="Arial" pitchFamily="34" charset="0"/>
                <a:ea typeface="黑体" pitchFamily="49" charset="-122"/>
              </a:rPr>
              <a:t>结果</a:t>
            </a:r>
            <a:endParaRPr lang="zh-CN" altLang="en-US" dirty="0"/>
          </a:p>
        </p:txBody>
      </p:sp>
      <p:sp>
        <p:nvSpPr>
          <p:cNvPr id="6" name="矩形 5"/>
          <p:cNvSpPr/>
          <p:nvPr/>
        </p:nvSpPr>
        <p:spPr>
          <a:xfrm>
            <a:off x="5436096" y="5949280"/>
            <a:ext cx="32403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表图</a:t>
            </a:r>
            <a:r>
              <a:rPr lang="en-US" altLang="zh-CN" dirty="0">
                <a:solidFill>
                  <a:srgbClr val="FFFFFF"/>
                </a:solidFill>
                <a:latin typeface="Arial" pitchFamily="34" charset="0"/>
                <a:ea typeface="黑体" pitchFamily="49" charset="-122"/>
              </a:rPr>
              <a:t>5-53  “</a:t>
            </a:r>
            <a:r>
              <a:rPr lang="zh-CN" altLang="en-US" dirty="0">
                <a:solidFill>
                  <a:srgbClr val="FFFFFF"/>
                </a:solidFill>
                <a:latin typeface="Arial" pitchFamily="34" charset="0"/>
                <a:ea typeface="黑体" pitchFamily="49" charset="-122"/>
              </a:rPr>
              <a:t>合并计算”对话框</a:t>
            </a:r>
          </a:p>
        </p:txBody>
      </p:sp>
      <p:pic>
        <p:nvPicPr>
          <p:cNvPr id="8" name="图片 7"/>
          <p:cNvPicPr/>
          <p:nvPr/>
        </p:nvPicPr>
        <p:blipFill>
          <a:blip r:embed="rId2"/>
          <a:stretch>
            <a:fillRect/>
          </a:stretch>
        </p:blipFill>
        <p:spPr>
          <a:xfrm>
            <a:off x="179512" y="3100341"/>
            <a:ext cx="5083000" cy="2704923"/>
          </a:xfrm>
          <a:prstGeom prst="rect">
            <a:avLst/>
          </a:prstGeom>
        </p:spPr>
      </p:pic>
      <p:pic>
        <p:nvPicPr>
          <p:cNvPr id="9" name="图片 8"/>
          <p:cNvPicPr/>
          <p:nvPr/>
        </p:nvPicPr>
        <p:blipFill>
          <a:blip r:embed="rId3"/>
          <a:stretch>
            <a:fillRect/>
          </a:stretch>
        </p:blipFill>
        <p:spPr>
          <a:xfrm>
            <a:off x="5292080" y="3202898"/>
            <a:ext cx="3666629" cy="2602366"/>
          </a:xfrm>
          <a:prstGeom prst="rect">
            <a:avLst/>
          </a:prstGeom>
        </p:spPr>
      </p:pic>
    </p:spTree>
    <p:extLst>
      <p:ext uri="{BB962C8B-B14F-4D97-AF65-F5344CB8AC3E}">
        <p14:creationId xmlns:p14="http://schemas.microsoft.com/office/powerpoint/2010/main" val="3133005058"/>
      </p:ext>
    </p:extLst>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71879" y="141140"/>
            <a:ext cx="5004177" cy="1703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5-23】 </a:t>
            </a:r>
            <a:r>
              <a:rPr lang="zh-CN" altLang="en-US" sz="2100" dirty="0">
                <a:latin typeface="Arial" pitchFamily="34" charset="0"/>
                <a:ea typeface="黑体" pitchFamily="49" charset="-122"/>
              </a:rPr>
              <a:t>在“工资管理</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工作簿的“汇总”工作表中，用“合并计算”的方法统计各类职称的基本工资、津贴、扣款和实发工资</a:t>
            </a:r>
            <a:r>
              <a:rPr lang="zh-CN" altLang="en-US" sz="2100" dirty="0" smtClean="0">
                <a:latin typeface="Arial" pitchFamily="34" charset="0"/>
                <a:ea typeface="黑体" pitchFamily="49" charset="-122"/>
              </a:rPr>
              <a:t>总额，如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5-54 </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3" name="矩形 2"/>
          <p:cNvSpPr/>
          <p:nvPr/>
        </p:nvSpPr>
        <p:spPr>
          <a:xfrm>
            <a:off x="611560" y="1988840"/>
            <a:ext cx="4329652" cy="369332"/>
          </a:xfrm>
          <a:prstGeom prst="rect">
            <a:avLst/>
          </a:prstGeom>
        </p:spPr>
        <p:txBody>
          <a:bodyPr wrap="square">
            <a:spAutoFit/>
          </a:bodyPr>
          <a:lstStyle/>
          <a:p>
            <a:pPr lvl="0"/>
            <a:r>
              <a:rPr lang="zh-CN" altLang="en-US" dirty="0">
                <a:solidFill>
                  <a:srgbClr val="FFC000"/>
                </a:solidFill>
                <a:latin typeface="Arial" pitchFamily="34" charset="0"/>
                <a:ea typeface="黑体" pitchFamily="49" charset="-122"/>
              </a:rPr>
              <a:t>图</a:t>
            </a:r>
            <a:r>
              <a:rPr lang="en-US" altLang="zh-CN" dirty="0">
                <a:solidFill>
                  <a:srgbClr val="FFC000"/>
                </a:solidFill>
                <a:latin typeface="Arial" pitchFamily="34" charset="0"/>
                <a:ea typeface="黑体" pitchFamily="49" charset="-122"/>
              </a:rPr>
              <a:t>5-54  </a:t>
            </a:r>
            <a:r>
              <a:rPr lang="zh-CN" altLang="en-US" dirty="0" smtClean="0">
                <a:solidFill>
                  <a:srgbClr val="FFC000"/>
                </a:solidFill>
                <a:latin typeface="Arial" pitchFamily="34" charset="0"/>
                <a:ea typeface="黑体" pitchFamily="49" charset="-122"/>
              </a:rPr>
              <a:t>原数据表</a:t>
            </a:r>
            <a:r>
              <a:rPr lang="zh-CN" altLang="en-US" dirty="0">
                <a:solidFill>
                  <a:srgbClr val="FFC000"/>
                </a:solidFill>
                <a:latin typeface="Arial" pitchFamily="34" charset="0"/>
                <a:ea typeface="黑体" pitchFamily="49" charset="-122"/>
              </a:rPr>
              <a:t>和生成合并计算结果</a:t>
            </a:r>
            <a:r>
              <a:rPr lang="zh-CN" altLang="en-US" dirty="0" smtClean="0">
                <a:solidFill>
                  <a:srgbClr val="FFC000"/>
                </a:solidFill>
                <a:latin typeface="Arial" pitchFamily="34" charset="0"/>
                <a:ea typeface="黑体" pitchFamily="49" charset="-122"/>
              </a:rPr>
              <a:t>表</a:t>
            </a:r>
            <a:endParaRPr lang="zh-CN" altLang="en-US" dirty="0">
              <a:solidFill>
                <a:srgbClr val="FFC000"/>
              </a:solidFill>
              <a:latin typeface="Arial" pitchFamily="34" charset="0"/>
              <a:ea typeface="黑体" pitchFamily="49" charset="-122"/>
            </a:endParaRPr>
          </a:p>
        </p:txBody>
      </p:sp>
      <p:pic>
        <p:nvPicPr>
          <p:cNvPr id="4" name="图片 3"/>
          <p:cNvPicPr/>
          <p:nvPr/>
        </p:nvPicPr>
        <p:blipFill>
          <a:blip r:embed="rId2"/>
          <a:stretch>
            <a:fillRect/>
          </a:stretch>
        </p:blipFill>
        <p:spPr>
          <a:xfrm>
            <a:off x="5076056" y="209422"/>
            <a:ext cx="3960440" cy="3003554"/>
          </a:xfrm>
          <a:prstGeom prst="rect">
            <a:avLst/>
          </a:prstGeom>
        </p:spPr>
      </p:pic>
      <p:sp>
        <p:nvSpPr>
          <p:cNvPr id="5" name="Text Box 3"/>
          <p:cNvSpPr txBox="1">
            <a:spLocks noChangeArrowheads="1"/>
          </p:cNvSpPr>
          <p:nvPr/>
        </p:nvSpPr>
        <p:spPr bwMode="auto">
          <a:xfrm>
            <a:off x="104775" y="3284984"/>
            <a:ext cx="8997950" cy="130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中的“合并计算”，除了可以按类别合并计算外，还可以按数据表的数据位置进行合并计算。沿用</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5-22】</a:t>
            </a:r>
            <a:r>
              <a:rPr lang="zh-CN" altLang="en-US" sz="2100" dirty="0">
                <a:latin typeface="Arial" pitchFamily="34" charset="0"/>
                <a:ea typeface="黑体" pitchFamily="49" charset="-122"/>
              </a:rPr>
              <a:t>所用的表格，如果在执行合并计算功能，并在步骤</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中取消勾选“标签位置”的“首行”和“最左列”复选项，然后单击“确定”按钮，生成合并后的结果表如图</a:t>
            </a:r>
            <a:r>
              <a:rPr lang="en-US" altLang="zh-CN" sz="2100" dirty="0">
                <a:latin typeface="Arial" pitchFamily="34" charset="0"/>
                <a:ea typeface="黑体" pitchFamily="49" charset="-122"/>
              </a:rPr>
              <a:t>5-55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8"/>
          <p:cNvSpPr>
            <a:spLocks noChangeArrowheads="1"/>
          </p:cNvSpPr>
          <p:nvPr/>
        </p:nvSpPr>
        <p:spPr bwMode="auto">
          <a:xfrm>
            <a:off x="104775" y="2789737"/>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．按位置合并</a:t>
            </a:r>
            <a:endParaRPr lang="zh-CN" altLang="en-US" sz="2200" dirty="0">
              <a:latin typeface="Arial" pitchFamily="34" charset="0"/>
              <a:ea typeface="黑体" pitchFamily="49" charset="-122"/>
            </a:endParaRPr>
          </a:p>
        </p:txBody>
      </p:sp>
      <p:pic>
        <p:nvPicPr>
          <p:cNvPr id="7" name="图片 6"/>
          <p:cNvPicPr/>
          <p:nvPr/>
        </p:nvPicPr>
        <p:blipFill>
          <a:blip r:embed="rId3"/>
          <a:stretch>
            <a:fillRect/>
          </a:stretch>
        </p:blipFill>
        <p:spPr>
          <a:xfrm>
            <a:off x="5436096" y="4654508"/>
            <a:ext cx="3600400" cy="1726820"/>
          </a:xfrm>
          <a:prstGeom prst="rect">
            <a:avLst/>
          </a:prstGeom>
        </p:spPr>
      </p:pic>
      <p:sp>
        <p:nvSpPr>
          <p:cNvPr id="8" name="Text Box 3"/>
          <p:cNvSpPr txBox="1">
            <a:spLocks noChangeArrowheads="1"/>
          </p:cNvSpPr>
          <p:nvPr/>
        </p:nvSpPr>
        <p:spPr bwMode="auto">
          <a:xfrm>
            <a:off x="104775" y="4608990"/>
            <a:ext cx="5475337" cy="1988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按位置合并的方式，</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不关心多个数据源表的行列标题内容是否相同，而只是将数据源表格相同位置上的数据进行简单合并计算。这种合并计算多用于数据源表结构完全情况下的数据合并。如果数据源表格结构不同，则会计算错误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矩形 8"/>
          <p:cNvSpPr/>
          <p:nvPr/>
        </p:nvSpPr>
        <p:spPr>
          <a:xfrm>
            <a:off x="5944433" y="6412685"/>
            <a:ext cx="2492990"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  </a:t>
            </a:r>
            <a:r>
              <a:rPr lang="en-US" altLang="zh-CN" dirty="0" smtClean="0">
                <a:latin typeface="黑体" pitchFamily="49" charset="-122"/>
                <a:ea typeface="黑体" pitchFamily="49" charset="-122"/>
              </a:rPr>
              <a:t>5-55  </a:t>
            </a:r>
            <a:r>
              <a:rPr lang="zh-CN" altLang="zh-CN" dirty="0">
                <a:latin typeface="黑体" pitchFamily="49" charset="-122"/>
                <a:ea typeface="黑体" pitchFamily="49" charset="-122"/>
              </a:rPr>
              <a:t>按位置合并</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3346157180"/>
      </p:ext>
    </p:extLst>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1268760"/>
            <a:ext cx="899795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透视表是一种对大量数据快速汇总和建立交叉列表的交互式表格。利用透视表，可以转换行和列查看源数据的不同汇总结果；以不同的页面显示符合某种条件的数据；可以根据需要显示区域中的详细数据。</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5-24】 </a:t>
            </a:r>
            <a:r>
              <a:rPr lang="zh-CN" altLang="en-US" sz="2100" dirty="0">
                <a:latin typeface="Arial" pitchFamily="34" charset="0"/>
                <a:ea typeface="黑体" pitchFamily="49" charset="-122"/>
              </a:rPr>
              <a:t>使用“工资”工作表，创建一个数据透视表，分析不同职称的男女职工工资发放情况，如图</a:t>
            </a:r>
            <a:r>
              <a:rPr lang="en-US" altLang="zh-CN" sz="2100" dirty="0">
                <a:latin typeface="Arial" pitchFamily="34" charset="0"/>
                <a:ea typeface="黑体" pitchFamily="49" charset="-122"/>
              </a:rPr>
              <a:t>5-56</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方法</a:t>
            </a:r>
            <a:r>
              <a:rPr lang="zh-CN" altLang="en-US" sz="2100" dirty="0" smtClean="0">
                <a:latin typeface="Arial" pitchFamily="34" charset="0"/>
                <a:ea typeface="黑体" pitchFamily="49" charset="-122"/>
              </a:rPr>
              <a:t>步骤略。</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826806"/>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．创建数据透视表</a:t>
            </a:r>
          </a:p>
        </p:txBody>
      </p:sp>
      <p:sp>
        <p:nvSpPr>
          <p:cNvPr id="4" name="Text Box 4"/>
          <p:cNvSpPr txBox="1">
            <a:spLocks noChangeArrowheads="1"/>
          </p:cNvSpPr>
          <p:nvPr/>
        </p:nvSpPr>
        <p:spPr bwMode="auto">
          <a:xfrm>
            <a:off x="104775" y="235496"/>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5.7.6  </a:t>
            </a:r>
            <a:r>
              <a:rPr lang="zh-CN" altLang="en-US" sz="2200" dirty="0">
                <a:latin typeface="Arial" pitchFamily="34" charset="0"/>
                <a:ea typeface="黑体" pitchFamily="49" charset="-122"/>
              </a:rPr>
              <a:t>数据透视表</a:t>
            </a:r>
          </a:p>
          <a:p>
            <a:endParaRPr lang="zh-CN" altLang="en-US" sz="2200" dirty="0">
              <a:latin typeface="Arial" pitchFamily="34" charset="0"/>
              <a:ea typeface="黑体" pitchFamily="49" charset="-122"/>
            </a:endParaRPr>
          </a:p>
        </p:txBody>
      </p:sp>
      <p:pic>
        <p:nvPicPr>
          <p:cNvPr id="5" name="图片 4"/>
          <p:cNvPicPr/>
          <p:nvPr/>
        </p:nvPicPr>
        <p:blipFill>
          <a:blip r:embed="rId2"/>
          <a:stretch>
            <a:fillRect/>
          </a:stretch>
        </p:blipFill>
        <p:spPr>
          <a:xfrm>
            <a:off x="107504" y="3979260"/>
            <a:ext cx="3592264" cy="1412574"/>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2924945"/>
            <a:ext cx="5401286"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3563888" y="6090641"/>
            <a:ext cx="5496985"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图</a:t>
            </a:r>
            <a:r>
              <a:rPr lang="en-US" altLang="zh-CN" sz="2000" dirty="0">
                <a:solidFill>
                  <a:srgbClr val="FFFFFF"/>
                </a:solidFill>
                <a:latin typeface="Arial" pitchFamily="34" charset="0"/>
                <a:ea typeface="黑体" pitchFamily="49" charset="-122"/>
              </a:rPr>
              <a:t>5-58  </a:t>
            </a:r>
            <a:r>
              <a:rPr lang="zh-CN" altLang="en-US" sz="2000" dirty="0">
                <a:solidFill>
                  <a:srgbClr val="FFFFFF"/>
                </a:solidFill>
                <a:latin typeface="Arial" pitchFamily="34" charset="0"/>
                <a:ea typeface="黑体" pitchFamily="49" charset="-122"/>
              </a:rPr>
              <a:t>插入的空白数据透视表及其设计功能区</a:t>
            </a:r>
          </a:p>
        </p:txBody>
      </p:sp>
      <p:sp>
        <p:nvSpPr>
          <p:cNvPr id="7" name="矩形 6"/>
          <p:cNvSpPr/>
          <p:nvPr/>
        </p:nvSpPr>
        <p:spPr>
          <a:xfrm>
            <a:off x="984816" y="5400196"/>
            <a:ext cx="2286000" cy="707886"/>
          </a:xfrm>
          <a:prstGeom prst="rect">
            <a:avLst/>
          </a:prstGeom>
        </p:spPr>
        <p:txBody>
          <a:bodyPr>
            <a:spAutoFit/>
          </a:bodyPr>
          <a:lstStyle/>
          <a:p>
            <a:r>
              <a:rPr lang="zh-CN" altLang="en-US" sz="2000" dirty="0">
                <a:solidFill>
                  <a:srgbClr val="FFFFFF"/>
                </a:solidFill>
                <a:latin typeface="Arial" pitchFamily="34" charset="0"/>
                <a:ea typeface="黑体" pitchFamily="49" charset="-122"/>
              </a:rPr>
              <a:t>图</a:t>
            </a:r>
            <a:r>
              <a:rPr lang="en-US" altLang="zh-CN" sz="2000" dirty="0">
                <a:solidFill>
                  <a:srgbClr val="FFFFFF"/>
                </a:solidFill>
                <a:latin typeface="Arial" pitchFamily="34" charset="0"/>
                <a:ea typeface="黑体" pitchFamily="49" charset="-122"/>
              </a:rPr>
              <a:t>5-56  </a:t>
            </a:r>
            <a:r>
              <a:rPr lang="zh-CN" altLang="en-US" sz="2000" dirty="0">
                <a:solidFill>
                  <a:srgbClr val="FFFFFF"/>
                </a:solidFill>
                <a:latin typeface="Arial" pitchFamily="34" charset="0"/>
                <a:ea typeface="黑体" pitchFamily="49" charset="-122"/>
              </a:rPr>
              <a:t>创建一个数据透视 </a:t>
            </a:r>
            <a:endParaRPr lang="zh-CN" altLang="en-US" sz="2000" dirty="0"/>
          </a:p>
        </p:txBody>
      </p:sp>
    </p:spTree>
    <p:extLst>
      <p:ext uri="{BB962C8B-B14F-4D97-AF65-F5344CB8AC3E}">
        <p14:creationId xmlns:p14="http://schemas.microsoft.com/office/powerpoint/2010/main" val="2922230193"/>
      </p:ext>
    </p:extLst>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30594"/>
            <a:ext cx="6123409" cy="589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数据透视表中，如果要察看同一类别的个体数据，这个时候我们可以使用“切片器”。利用“切片器”就无需打开下拉列表，可以快速地查找需要筛选的项目。</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5-25】 </a:t>
            </a:r>
            <a:r>
              <a:rPr lang="zh-CN" altLang="en-US" sz="2000" dirty="0">
                <a:latin typeface="Arial" pitchFamily="34" charset="0"/>
                <a:ea typeface="黑体" pitchFamily="49" charset="-122"/>
              </a:rPr>
              <a:t>以</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5-24】</a:t>
            </a:r>
            <a:r>
              <a:rPr lang="zh-CN" altLang="en-US" sz="2000" dirty="0">
                <a:latin typeface="Arial" pitchFamily="34" charset="0"/>
                <a:ea typeface="黑体" pitchFamily="49" charset="-122"/>
              </a:rPr>
              <a:t>中所创建的数据透视表为例，说明如何使用“切片器”，操作步骤如下：</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单击</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5-24】</a:t>
            </a:r>
            <a:r>
              <a:rPr lang="zh-CN" altLang="en-US" sz="2000" dirty="0">
                <a:latin typeface="Arial" pitchFamily="34" charset="0"/>
                <a:ea typeface="黑体" pitchFamily="49" charset="-122"/>
              </a:rPr>
              <a:t>中所创建的数据透视表的任意位置。</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打开数据透视表工具“选项”选项卡，单击“排序和筛选”组中的“插入切片器”按钮 。在弹出下拉列表中选择“插入切片器”选项，弹出“插入切片器”对话框，如图</a:t>
            </a:r>
            <a:r>
              <a:rPr lang="en-US" altLang="zh-CN" sz="2000" dirty="0">
                <a:latin typeface="Arial" pitchFamily="34" charset="0"/>
                <a:ea typeface="黑体" pitchFamily="49" charset="-122"/>
              </a:rPr>
              <a:t>5-61</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在对话框中，选中要为其创建的切片器的数据透视表字段的复选框。</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单击“确定”按钮，完成切片器的创建，如图</a:t>
            </a:r>
            <a:r>
              <a:rPr lang="en-US" altLang="zh-CN" sz="2000" dirty="0">
                <a:latin typeface="Arial" pitchFamily="34" charset="0"/>
                <a:ea typeface="黑体" pitchFamily="49" charset="-122"/>
              </a:rPr>
              <a:t>5-62</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⑤</a:t>
            </a:r>
            <a:r>
              <a:rPr lang="zh-CN" altLang="en-US" sz="2000" dirty="0">
                <a:latin typeface="Arial" pitchFamily="34" charset="0"/>
                <a:ea typeface="黑体" pitchFamily="49" charset="-122"/>
              </a:rPr>
              <a:t>单击“职称”切片器中的一个职称，然后再单击“姓名”切片器中的颜色较深的一个姓名，观察数据透视表中的变化</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104775" y="188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．切换器</a:t>
            </a:r>
            <a:endParaRPr lang="zh-CN" altLang="en-US" sz="2200" dirty="0">
              <a:latin typeface="Arial" pitchFamily="34" charset="0"/>
              <a:ea typeface="黑体" pitchFamily="49" charset="-122"/>
            </a:endParaRPr>
          </a:p>
        </p:txBody>
      </p:sp>
      <p:sp>
        <p:nvSpPr>
          <p:cNvPr id="5" name="矩形 4"/>
          <p:cNvSpPr/>
          <p:nvPr/>
        </p:nvSpPr>
        <p:spPr>
          <a:xfrm>
            <a:off x="6228184" y="3284984"/>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5-61  “</a:t>
            </a:r>
            <a:r>
              <a:rPr lang="zh-CN" altLang="en-US" dirty="0">
                <a:solidFill>
                  <a:srgbClr val="FFFFFF"/>
                </a:solidFill>
                <a:latin typeface="Arial" pitchFamily="34" charset="0"/>
                <a:ea typeface="黑体" pitchFamily="49" charset="-122"/>
              </a:rPr>
              <a:t>插入切片器”对话框 </a:t>
            </a:r>
            <a:endParaRPr lang="zh-CN" altLang="en-US" dirty="0"/>
          </a:p>
        </p:txBody>
      </p:sp>
      <p:sp>
        <p:nvSpPr>
          <p:cNvPr id="6" name="矩形 5"/>
          <p:cNvSpPr/>
          <p:nvPr/>
        </p:nvSpPr>
        <p:spPr>
          <a:xfrm>
            <a:off x="6372200" y="5895386"/>
            <a:ext cx="2437570"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5-62  </a:t>
            </a:r>
            <a:r>
              <a:rPr lang="zh-CN" altLang="en-US" dirty="0">
                <a:solidFill>
                  <a:srgbClr val="FFFFFF"/>
                </a:solidFill>
                <a:latin typeface="Arial" pitchFamily="34" charset="0"/>
                <a:ea typeface="黑体" pitchFamily="49" charset="-122"/>
              </a:rPr>
              <a:t>插入的两个“切片器”</a:t>
            </a:r>
          </a:p>
        </p:txBody>
      </p:sp>
      <p:pic>
        <p:nvPicPr>
          <p:cNvPr id="7" name="图片 6"/>
          <p:cNvPicPr/>
          <p:nvPr/>
        </p:nvPicPr>
        <p:blipFill>
          <a:blip r:embed="rId2"/>
          <a:stretch>
            <a:fillRect/>
          </a:stretch>
        </p:blipFill>
        <p:spPr>
          <a:xfrm>
            <a:off x="6228184" y="400259"/>
            <a:ext cx="2160240" cy="2884725"/>
          </a:xfrm>
          <a:prstGeom prst="rect">
            <a:avLst/>
          </a:prstGeom>
        </p:spPr>
      </p:pic>
      <p:pic>
        <p:nvPicPr>
          <p:cNvPr id="8" name="图片 7"/>
          <p:cNvPicPr/>
          <p:nvPr/>
        </p:nvPicPr>
        <p:blipFill>
          <a:blip r:embed="rId3"/>
          <a:stretch>
            <a:fillRect/>
          </a:stretch>
        </p:blipFill>
        <p:spPr>
          <a:xfrm>
            <a:off x="6135904" y="4005065"/>
            <a:ext cx="1494799" cy="1849471"/>
          </a:xfrm>
          <a:prstGeom prst="rect">
            <a:avLst/>
          </a:prstGeom>
        </p:spPr>
      </p:pic>
      <p:pic>
        <p:nvPicPr>
          <p:cNvPr id="9" name="图片 8"/>
          <p:cNvPicPr/>
          <p:nvPr/>
        </p:nvPicPr>
        <p:blipFill>
          <a:blip r:embed="rId4"/>
          <a:stretch>
            <a:fillRect/>
          </a:stretch>
        </p:blipFill>
        <p:spPr>
          <a:xfrm>
            <a:off x="7596336" y="4005064"/>
            <a:ext cx="1494799" cy="1849471"/>
          </a:xfrm>
          <a:prstGeom prst="rect">
            <a:avLst/>
          </a:prstGeom>
        </p:spPr>
      </p:pic>
    </p:spTree>
    <p:extLst>
      <p:ext uri="{BB962C8B-B14F-4D97-AF65-F5344CB8AC3E}">
        <p14:creationId xmlns:p14="http://schemas.microsoft.com/office/powerpoint/2010/main" val="1108196406"/>
      </p:ext>
    </p:extLst>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23624"/>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将</a:t>
            </a:r>
            <a:r>
              <a:rPr lang="zh-CN" altLang="en-US" sz="2100" dirty="0">
                <a:latin typeface="Arial" pitchFamily="34" charset="0"/>
                <a:ea typeface="黑体" pitchFamily="49" charset="-122"/>
              </a:rPr>
              <a:t>数据以图表化的形式显示，可使数据显得清楚、易于理解、同时也可以帮助用户分析数据，比较不同数据之间的差异</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4775" y="1346640"/>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．创建数据图表</a:t>
            </a:r>
          </a:p>
        </p:txBody>
      </p:sp>
      <p:sp>
        <p:nvSpPr>
          <p:cNvPr id="4" name="Text Box 4"/>
          <p:cNvSpPr txBox="1">
            <a:spLocks noChangeArrowheads="1"/>
          </p:cNvSpPr>
          <p:nvPr/>
        </p:nvSpPr>
        <p:spPr bwMode="auto">
          <a:xfrm>
            <a:off x="104775" y="163488"/>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200" dirty="0">
                <a:latin typeface="Arial" pitchFamily="34" charset="0"/>
                <a:ea typeface="黑体" pitchFamily="49" charset="-122"/>
              </a:rPr>
              <a:t>5.7.7  </a:t>
            </a:r>
            <a:r>
              <a:rPr lang="zh-CN" altLang="en-US" sz="2200" dirty="0">
                <a:latin typeface="Arial" pitchFamily="34" charset="0"/>
                <a:ea typeface="黑体" pitchFamily="49" charset="-122"/>
              </a:rPr>
              <a:t>数据的图表</a:t>
            </a:r>
            <a:r>
              <a:rPr lang="zh-CN" altLang="en-US" sz="2200" dirty="0" smtClean="0">
                <a:latin typeface="Arial" pitchFamily="34" charset="0"/>
                <a:ea typeface="黑体" pitchFamily="49" charset="-122"/>
              </a:rPr>
              <a:t>化</a:t>
            </a:r>
            <a:endParaRPr lang="zh-CN" altLang="en-US" sz="2200" dirty="0">
              <a:latin typeface="Arial" pitchFamily="34" charset="0"/>
              <a:ea typeface="黑体" pitchFamily="49" charset="-122"/>
            </a:endParaRPr>
          </a:p>
        </p:txBody>
      </p:sp>
      <p:sp>
        <p:nvSpPr>
          <p:cNvPr id="5" name="Text Box 3"/>
          <p:cNvSpPr txBox="1">
            <a:spLocks noChangeArrowheads="1"/>
          </p:cNvSpPr>
          <p:nvPr/>
        </p:nvSpPr>
        <p:spPr bwMode="auto">
          <a:xfrm>
            <a:off x="104775" y="1772816"/>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中的图表分两种：一种是嵌入式图表，它和创建工作表上的数据源放置在一张工作表中，打印的时候会同时打印；另一种是独立图表，它是一张独立的图表工作表，打印时将与数据分开打印。</a:t>
            </a:r>
          </a:p>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的图表类型有十一大</a:t>
            </a:r>
            <a:r>
              <a:rPr lang="zh-CN" altLang="en-US" sz="2100" dirty="0" smtClean="0">
                <a:latin typeface="Arial" pitchFamily="34" charset="0"/>
                <a:ea typeface="黑体" pitchFamily="49" charset="-122"/>
              </a:rPr>
              <a:t>类。</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5-25】 </a:t>
            </a:r>
            <a:r>
              <a:rPr lang="zh-CN" altLang="en-US" sz="2100" dirty="0">
                <a:latin typeface="Arial" pitchFamily="34" charset="0"/>
                <a:ea typeface="黑体" pitchFamily="49" charset="-122"/>
              </a:rPr>
              <a:t>使用“工资”工作表中的数据，首先制作一个基本工资的“柱形图”，然后将“柱形图”修改为“饼图”，如图</a:t>
            </a:r>
            <a:r>
              <a:rPr lang="en-US" altLang="zh-CN" sz="2100" dirty="0" smtClean="0">
                <a:latin typeface="Arial" pitchFamily="34" charset="0"/>
                <a:ea typeface="黑体" pitchFamily="49" charset="-122"/>
              </a:rPr>
              <a:t>5-63</a:t>
            </a:r>
            <a:r>
              <a:rPr lang="zh-CN" altLang="en-US" sz="2100" dirty="0" smtClean="0">
                <a:latin typeface="Arial" pitchFamily="34" charset="0"/>
                <a:ea typeface="黑体" pitchFamily="49" charset="-122"/>
              </a:rPr>
              <a:t>和图</a:t>
            </a:r>
            <a:r>
              <a:rPr lang="en-US" altLang="zh-CN" sz="2100" dirty="0" smtClean="0">
                <a:latin typeface="Arial" pitchFamily="34" charset="0"/>
                <a:ea typeface="黑体" pitchFamily="49" charset="-122"/>
              </a:rPr>
              <a:t>5-65</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创建</a:t>
            </a:r>
            <a:r>
              <a:rPr lang="zh-CN" altLang="en-US" sz="2100" dirty="0">
                <a:latin typeface="Arial" pitchFamily="34" charset="0"/>
                <a:ea typeface="黑体" pitchFamily="49" charset="-122"/>
              </a:rPr>
              <a:t>图表的具体</a:t>
            </a:r>
            <a:r>
              <a:rPr lang="zh-CN" altLang="en-US" sz="2100" dirty="0" smtClean="0">
                <a:latin typeface="Arial" pitchFamily="34" charset="0"/>
                <a:ea typeface="黑体" pitchFamily="49" charset="-122"/>
              </a:rPr>
              <a:t>方法略。</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p>
        </p:txBody>
      </p:sp>
      <p:sp>
        <p:nvSpPr>
          <p:cNvPr id="6" name="矩形 5"/>
          <p:cNvSpPr/>
          <p:nvPr/>
        </p:nvSpPr>
        <p:spPr>
          <a:xfrm>
            <a:off x="5235823" y="6309320"/>
            <a:ext cx="286456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5-65  </a:t>
            </a:r>
            <a:r>
              <a:rPr lang="zh-CN" altLang="en-US" dirty="0">
                <a:solidFill>
                  <a:srgbClr val="FFFFFF"/>
                </a:solidFill>
                <a:latin typeface="Arial" pitchFamily="34" charset="0"/>
                <a:ea typeface="黑体" pitchFamily="49" charset="-122"/>
              </a:rPr>
              <a:t>更改后的“饼图”</a:t>
            </a:r>
          </a:p>
        </p:txBody>
      </p:sp>
      <p:sp>
        <p:nvSpPr>
          <p:cNvPr id="7" name="矩形 6"/>
          <p:cNvSpPr/>
          <p:nvPr/>
        </p:nvSpPr>
        <p:spPr>
          <a:xfrm>
            <a:off x="1475656" y="6309320"/>
            <a:ext cx="251777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5-63  </a:t>
            </a:r>
            <a:r>
              <a:rPr lang="zh-CN" altLang="en-US" dirty="0">
                <a:solidFill>
                  <a:srgbClr val="FFFFFF"/>
                </a:solidFill>
                <a:latin typeface="Arial" pitchFamily="34" charset="0"/>
                <a:ea typeface="黑体" pitchFamily="49" charset="-122"/>
              </a:rPr>
              <a:t>插入的柱形图 </a:t>
            </a:r>
            <a:endParaRPr lang="zh-CN" altLang="en-US" dirty="0"/>
          </a:p>
        </p:txBody>
      </p:sp>
      <p:pic>
        <p:nvPicPr>
          <p:cNvPr id="8" name="图片 7"/>
          <p:cNvPicPr/>
          <p:nvPr/>
        </p:nvPicPr>
        <p:blipFill>
          <a:blip r:embed="rId2"/>
          <a:stretch>
            <a:fillRect/>
          </a:stretch>
        </p:blipFill>
        <p:spPr>
          <a:xfrm>
            <a:off x="1029492" y="4157826"/>
            <a:ext cx="3257611" cy="2070528"/>
          </a:xfrm>
          <a:prstGeom prst="rect">
            <a:avLst/>
          </a:prstGeom>
        </p:spPr>
      </p:pic>
      <p:pic>
        <p:nvPicPr>
          <p:cNvPr id="9" name="图片 8"/>
          <p:cNvPicPr/>
          <p:nvPr/>
        </p:nvPicPr>
        <p:blipFill>
          <a:blip r:embed="rId3"/>
          <a:stretch>
            <a:fillRect/>
          </a:stretch>
        </p:blipFill>
        <p:spPr>
          <a:xfrm>
            <a:off x="4860032" y="4077072"/>
            <a:ext cx="3384813" cy="2151282"/>
          </a:xfrm>
          <a:prstGeom prst="rect">
            <a:avLst/>
          </a:prstGeom>
        </p:spPr>
      </p:pic>
    </p:spTree>
    <p:extLst>
      <p:ext uri="{BB962C8B-B14F-4D97-AF65-F5344CB8AC3E}">
        <p14:creationId xmlns:p14="http://schemas.microsoft.com/office/powerpoint/2010/main" val="503779400"/>
      </p:ext>
    </p:extLst>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104775" y="116632"/>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．图表的修改与编辑</a:t>
            </a:r>
          </a:p>
        </p:txBody>
      </p:sp>
      <p:sp>
        <p:nvSpPr>
          <p:cNvPr id="3" name="Text Box 3"/>
          <p:cNvSpPr txBox="1">
            <a:spLocks noChangeArrowheads="1"/>
          </p:cNvSpPr>
          <p:nvPr/>
        </p:nvSpPr>
        <p:spPr bwMode="auto">
          <a:xfrm>
            <a:off x="104775" y="620688"/>
            <a:ext cx="89979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一</a:t>
            </a:r>
            <a:r>
              <a:rPr lang="zh-CN" altLang="en-US" sz="2100" dirty="0">
                <a:latin typeface="Arial" pitchFamily="34" charset="0"/>
                <a:ea typeface="黑体" pitchFamily="49" charset="-122"/>
              </a:rPr>
              <a:t>个图表的构成主要由七个部分，如图</a:t>
            </a:r>
            <a:r>
              <a:rPr lang="en-US" altLang="zh-CN" sz="2100" dirty="0">
                <a:latin typeface="Arial" pitchFamily="34" charset="0"/>
                <a:ea typeface="黑体" pitchFamily="49" charset="-122"/>
              </a:rPr>
              <a:t>5-66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047" y="1124744"/>
            <a:ext cx="6273012"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7182544" y="2851762"/>
            <a:ext cx="1637928"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5-66  </a:t>
            </a:r>
            <a:r>
              <a:rPr lang="zh-CN" altLang="en-US" dirty="0">
                <a:solidFill>
                  <a:srgbClr val="FFFFFF"/>
                </a:solidFill>
                <a:latin typeface="Arial" pitchFamily="34" charset="0"/>
                <a:ea typeface="黑体" pitchFamily="49" charset="-122"/>
              </a:rPr>
              <a:t>图表的构成</a:t>
            </a:r>
          </a:p>
        </p:txBody>
      </p:sp>
      <p:sp>
        <p:nvSpPr>
          <p:cNvPr id="6" name="Text Box 3"/>
          <p:cNvSpPr txBox="1">
            <a:spLocks noChangeArrowheads="1"/>
          </p:cNvSpPr>
          <p:nvPr/>
        </p:nvSpPr>
        <p:spPr bwMode="auto">
          <a:xfrm>
            <a:off x="104775" y="4581128"/>
            <a:ext cx="8997950" cy="198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单击图表后，</a:t>
            </a:r>
            <a:r>
              <a:rPr lang="en-US" altLang="zh-CN" sz="2100" dirty="0" smtClean="0">
                <a:latin typeface="Arial" pitchFamily="34" charset="0"/>
                <a:ea typeface="黑体" pitchFamily="49" charset="-122"/>
              </a:rPr>
              <a:t>Excel</a:t>
            </a:r>
            <a:r>
              <a:rPr lang="zh-CN" altLang="en-US" sz="2100" dirty="0">
                <a:latin typeface="Arial" pitchFamily="34" charset="0"/>
                <a:ea typeface="黑体" pitchFamily="49" charset="-122"/>
              </a:rPr>
              <a:t>功能区会自动出现图表工具选项</a:t>
            </a:r>
            <a:r>
              <a:rPr lang="zh-CN" altLang="en-US" sz="2100" dirty="0" smtClean="0">
                <a:latin typeface="Arial" pitchFamily="34" charset="0"/>
                <a:ea typeface="黑体" pitchFamily="49" charset="-122"/>
              </a:rPr>
              <a:t>卡“              ”。</a:t>
            </a:r>
            <a:r>
              <a:rPr lang="zh-CN" altLang="en-US" sz="2100" dirty="0">
                <a:latin typeface="Arial" pitchFamily="34" charset="0"/>
                <a:ea typeface="黑体" pitchFamily="49" charset="-122"/>
              </a:rPr>
              <a:t>其中的“设计”、“布局”和“格式”选项卡可以完成图表图形颜色、图表位置、图表标题、图例位置、图表背景等的设计和布局以及颜色的填充格式设计。</a:t>
            </a:r>
          </a:p>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完成对图表的修改与编辑，用户也在图表区选择不同对象或区域，右击鼠标并执行快捷菜单中相应命令即可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7" name="图片 6"/>
          <p:cNvPicPr/>
          <p:nvPr/>
        </p:nvPicPr>
        <p:blipFill>
          <a:blip r:embed="rId3"/>
          <a:stretch>
            <a:fillRect/>
          </a:stretch>
        </p:blipFill>
        <p:spPr>
          <a:xfrm>
            <a:off x="7374329" y="4581128"/>
            <a:ext cx="1014095" cy="359410"/>
          </a:xfrm>
          <a:prstGeom prst="rect">
            <a:avLst/>
          </a:prstGeom>
        </p:spPr>
      </p:pic>
    </p:spTree>
    <p:extLst>
      <p:ext uri="{BB962C8B-B14F-4D97-AF65-F5344CB8AC3E}">
        <p14:creationId xmlns:p14="http://schemas.microsoft.com/office/powerpoint/2010/main" val="1299388685"/>
      </p:ext>
    </p:extLst>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260648"/>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5-26】 </a:t>
            </a:r>
            <a:r>
              <a:rPr lang="zh-CN" altLang="en-US" sz="2100" dirty="0">
                <a:latin typeface="Arial" pitchFamily="34" charset="0"/>
                <a:ea typeface="黑体" pitchFamily="49" charset="-122"/>
              </a:rPr>
              <a:t>为图</a:t>
            </a:r>
            <a:r>
              <a:rPr lang="en-US" altLang="zh-CN" sz="2100" dirty="0">
                <a:latin typeface="Arial" pitchFamily="34" charset="0"/>
                <a:ea typeface="黑体" pitchFamily="49" charset="-122"/>
              </a:rPr>
              <a:t>5-65</a:t>
            </a:r>
            <a:r>
              <a:rPr lang="zh-CN" altLang="en-US" sz="2100" dirty="0">
                <a:latin typeface="Arial" pitchFamily="34" charset="0"/>
                <a:ea typeface="黑体" pitchFamily="49" charset="-122"/>
              </a:rPr>
              <a:t>的图表区和绘图区各添加一个背景，修改图表标题文本为“员工的基本工资所占比例大小”；在数据标志上添加一个数据标记，将图标的位置移动</a:t>
            </a:r>
            <a:r>
              <a:rPr lang="en-US" altLang="zh-CN" sz="2100" dirty="0">
                <a:latin typeface="Arial" pitchFamily="34" charset="0"/>
                <a:ea typeface="黑体" pitchFamily="49" charset="-122"/>
              </a:rPr>
              <a:t>C18</a:t>
            </a:r>
            <a:r>
              <a:rPr lang="zh-CN" altLang="en-US" sz="2100" dirty="0">
                <a:latin typeface="Arial" pitchFamily="34" charset="0"/>
                <a:ea typeface="黑体" pitchFamily="49" charset="-122"/>
              </a:rPr>
              <a:t>单元格，大小固定；最后得到如图</a:t>
            </a:r>
            <a:r>
              <a:rPr lang="en-US" altLang="zh-CN" sz="2100" dirty="0">
                <a:latin typeface="Arial" pitchFamily="34" charset="0"/>
                <a:ea typeface="黑体" pitchFamily="49" charset="-122"/>
              </a:rPr>
              <a:t>5-67</a:t>
            </a:r>
            <a:r>
              <a:rPr lang="zh-CN" altLang="en-US" sz="2100" dirty="0">
                <a:latin typeface="Arial" pitchFamily="34" charset="0"/>
                <a:ea typeface="黑体" pitchFamily="49" charset="-122"/>
              </a:rPr>
              <a:t>所示的图表</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操作步骤略：。</a:t>
            </a:r>
            <a:endParaRPr lang="zh-CN" altLang="en-US" sz="2100" dirty="0">
              <a:latin typeface="Arial" pitchFamily="34" charset="0"/>
              <a:ea typeface="黑体" pitchFamily="49" charset="-122"/>
            </a:endParaRPr>
          </a:p>
        </p:txBody>
      </p:sp>
      <p:sp>
        <p:nvSpPr>
          <p:cNvPr id="3" name="矩形 2"/>
          <p:cNvSpPr/>
          <p:nvPr/>
        </p:nvSpPr>
        <p:spPr>
          <a:xfrm>
            <a:off x="251520" y="2473088"/>
            <a:ext cx="285395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5-67  </a:t>
            </a:r>
            <a:r>
              <a:rPr lang="zh-CN" altLang="en-US" dirty="0">
                <a:solidFill>
                  <a:srgbClr val="FFFFFF"/>
                </a:solidFill>
                <a:latin typeface="Arial" pitchFamily="34" charset="0"/>
                <a:ea typeface="黑体" pitchFamily="49" charset="-122"/>
              </a:rPr>
              <a:t>格式后的“饼图”</a:t>
            </a:r>
          </a:p>
        </p:txBody>
      </p:sp>
      <p:sp>
        <p:nvSpPr>
          <p:cNvPr id="5" name="Text Box 3"/>
          <p:cNvSpPr txBox="1">
            <a:spLocks noChangeArrowheads="1"/>
          </p:cNvSpPr>
          <p:nvPr/>
        </p:nvSpPr>
        <p:spPr bwMode="auto">
          <a:xfrm>
            <a:off x="104775" y="4509120"/>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“嵌入式图表”</a:t>
            </a:r>
            <a:r>
              <a:rPr lang="zh-CN" altLang="en-US" sz="2100" dirty="0">
                <a:latin typeface="Arial" pitchFamily="34" charset="0"/>
                <a:ea typeface="黑体" pitchFamily="49" charset="-122"/>
              </a:rPr>
              <a:t>与“独立图表”的创建操作基本相同，主要的区别在于它们存放的位置不同。</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嵌入式</a:t>
            </a:r>
            <a:r>
              <a:rPr lang="zh-CN" altLang="en-US" sz="2100" dirty="0">
                <a:latin typeface="Arial" pitchFamily="34" charset="0"/>
                <a:ea typeface="黑体" pitchFamily="49" charset="-122"/>
              </a:rPr>
              <a:t>图表与独立图表可以相互转化，方法是：单击图表工具“设计”选项卡上的“位置”组中的“移动位置”按钮 ，打开如图</a:t>
            </a:r>
            <a:r>
              <a:rPr lang="en-US" altLang="zh-CN" sz="2100" dirty="0">
                <a:latin typeface="Arial" pitchFamily="34" charset="0"/>
                <a:ea typeface="黑体" pitchFamily="49" charset="-122"/>
              </a:rPr>
              <a:t>5-69</a:t>
            </a:r>
            <a:r>
              <a:rPr lang="zh-CN" altLang="en-US" sz="2100" dirty="0">
                <a:latin typeface="Arial" pitchFamily="34" charset="0"/>
                <a:ea typeface="黑体" pitchFamily="49" charset="-122"/>
              </a:rPr>
              <a:t>所示的“移动图表”对话框</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在此</a:t>
            </a:r>
            <a:r>
              <a:rPr lang="zh-CN" altLang="en-US" sz="2100" dirty="0">
                <a:latin typeface="Arial" pitchFamily="34" charset="0"/>
                <a:ea typeface="黑体" pitchFamily="49" charset="-122"/>
              </a:rPr>
              <a:t>对话框中，选择图表要移动的位置选项即可。</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4947" y="1360402"/>
            <a:ext cx="3442891" cy="206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5573410" y="4074356"/>
            <a:ext cx="3214914" cy="369332"/>
          </a:xfrm>
          <a:prstGeom prst="rect">
            <a:avLst/>
          </a:prstGeom>
        </p:spPr>
        <p:txBody>
          <a:bodyPr wrap="square">
            <a:spAutoFit/>
          </a:bodyPr>
          <a:lstStyle/>
          <a:p>
            <a:pPr lvl="0"/>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5-69  “</a:t>
            </a:r>
            <a:r>
              <a:rPr lang="zh-CN" altLang="en-US" dirty="0">
                <a:solidFill>
                  <a:srgbClr val="FFFFFF"/>
                </a:solidFill>
                <a:latin typeface="黑体" pitchFamily="49" charset="-122"/>
                <a:ea typeface="黑体" pitchFamily="49" charset="-122"/>
              </a:rPr>
              <a:t>移动图表”对话框</a:t>
            </a:r>
          </a:p>
        </p:txBody>
      </p:sp>
      <p:sp>
        <p:nvSpPr>
          <p:cNvPr id="9" name="Rectangle 8"/>
          <p:cNvSpPr>
            <a:spLocks noChangeArrowheads="1"/>
          </p:cNvSpPr>
          <p:nvPr/>
        </p:nvSpPr>
        <p:spPr bwMode="auto">
          <a:xfrm>
            <a:off x="104775" y="4085881"/>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．嵌入式图表与独立图表</a:t>
            </a:r>
          </a:p>
        </p:txBody>
      </p:sp>
      <p:pic>
        <p:nvPicPr>
          <p:cNvPr id="10" name="图片 9"/>
          <p:cNvPicPr/>
          <p:nvPr/>
        </p:nvPicPr>
        <p:blipFill>
          <a:blip r:embed="rId3"/>
          <a:stretch>
            <a:fillRect/>
          </a:stretch>
        </p:blipFill>
        <p:spPr>
          <a:xfrm>
            <a:off x="5369958" y="2424113"/>
            <a:ext cx="3352135" cy="1661768"/>
          </a:xfrm>
          <a:prstGeom prst="rect">
            <a:avLst/>
          </a:prstGeom>
        </p:spPr>
      </p:pic>
    </p:spTree>
    <p:extLst>
      <p:ext uri="{BB962C8B-B14F-4D97-AF65-F5344CB8AC3E}">
        <p14:creationId xmlns:p14="http://schemas.microsoft.com/office/powerpoint/2010/main" val="4252240134"/>
      </p:ext>
    </p:extLst>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104775" y="163513"/>
            <a:ext cx="4516437"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5.8  </a:t>
            </a:r>
            <a:r>
              <a:rPr lang="zh-CN" altLang="en-US" sz="2400" dirty="0">
                <a:latin typeface="Arial" pitchFamily="34" charset="0"/>
                <a:ea typeface="黑体" pitchFamily="49" charset="-122"/>
              </a:rPr>
              <a:t>保护数据</a:t>
            </a:r>
          </a:p>
        </p:txBody>
      </p:sp>
      <p:sp>
        <p:nvSpPr>
          <p:cNvPr id="183299" name="Text Box 3"/>
          <p:cNvSpPr txBox="1">
            <a:spLocks noChangeArrowheads="1"/>
          </p:cNvSpPr>
          <p:nvPr/>
        </p:nvSpPr>
        <p:spPr bwMode="auto">
          <a:xfrm>
            <a:off x="104775" y="692696"/>
            <a:ext cx="899795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除具有数据编辑和处理功能外，用户还可对工作簿中的数据进行有效保护，如设置密码，不允许无关人员访问，也可以保护某些工作 表或工作表中的某些单元格的数据，防止不法人员非法修改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8"/>
          <p:cNvSpPr>
            <a:spLocks noChangeArrowheads="1"/>
          </p:cNvSpPr>
          <p:nvPr/>
        </p:nvSpPr>
        <p:spPr bwMode="auto">
          <a:xfrm>
            <a:off x="104775" y="1709617"/>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．保护工作簿</a:t>
            </a:r>
          </a:p>
        </p:txBody>
      </p:sp>
      <p:sp>
        <p:nvSpPr>
          <p:cNvPr id="7" name="Text Box 3"/>
          <p:cNvSpPr txBox="1">
            <a:spLocks noChangeArrowheads="1"/>
          </p:cNvSpPr>
          <p:nvPr/>
        </p:nvSpPr>
        <p:spPr bwMode="auto">
          <a:xfrm>
            <a:off x="104775" y="2204864"/>
            <a:ext cx="8997950"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1</a:t>
            </a:r>
            <a:r>
              <a:rPr lang="zh-CN" altLang="en-US" sz="2100" dirty="0" smtClean="0">
                <a:latin typeface="Arial" pitchFamily="34" charset="0"/>
                <a:ea typeface="黑体" pitchFamily="49" charset="-122"/>
              </a:rPr>
              <a:t>）保护</a:t>
            </a:r>
            <a:r>
              <a:rPr lang="zh-CN" altLang="en-US" sz="2100" dirty="0">
                <a:latin typeface="Arial" pitchFamily="34" charset="0"/>
                <a:ea typeface="黑体" pitchFamily="49" charset="-122"/>
              </a:rPr>
              <a:t>工作簿</a:t>
            </a:r>
          </a:p>
          <a:p>
            <a:r>
              <a:rPr lang="zh-CN" altLang="en-US" sz="2100" dirty="0" smtClean="0">
                <a:latin typeface="Arial" pitchFamily="34" charset="0"/>
                <a:ea typeface="黑体" pitchFamily="49" charset="-122"/>
              </a:rPr>
              <a:t>       为了</a:t>
            </a:r>
            <a:r>
              <a:rPr lang="zh-CN" altLang="en-US" sz="2100" dirty="0">
                <a:latin typeface="Arial" pitchFamily="34" charset="0"/>
                <a:ea typeface="黑体" pitchFamily="49" charset="-122"/>
              </a:rPr>
              <a:t>保护工作簿，可进行如下操作：</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工作 簿，选择“文件”选项卡中的“另存为”命令，打开“另存为”对话框，如图</a:t>
            </a:r>
            <a:r>
              <a:rPr lang="en-US" altLang="zh-CN" sz="2100" dirty="0">
                <a:latin typeface="Arial" pitchFamily="34" charset="0"/>
                <a:ea typeface="黑体" pitchFamily="49" charset="-122"/>
              </a:rPr>
              <a:t>5-3</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“另存为”对话框右下方的“工具”旁边的“下拉列表框”按钮，并在出现的下拉列表中单击“常规选项”，出现“常规选项”对话框，如图</a:t>
            </a:r>
            <a:r>
              <a:rPr lang="en-US" altLang="zh-CN" sz="2100" dirty="0">
                <a:latin typeface="Arial" pitchFamily="34" charset="0"/>
                <a:ea typeface="黑体" pitchFamily="49" charset="-122"/>
              </a:rPr>
              <a:t>5-4</a:t>
            </a:r>
            <a:r>
              <a:rPr lang="zh-CN" altLang="en-US" sz="2100" dirty="0">
                <a:latin typeface="Arial" pitchFamily="34" charset="0"/>
                <a:ea typeface="黑体" pitchFamily="49" charset="-122"/>
              </a:rPr>
              <a:t>所示。</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“常规选项”对话框的“打开权限密码”和“修改权限密码”框中输入密码</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要修改或取消设置的工作簿保护密码，可再次打开“常规选项”对话框。在打开或修改权限密码框中输入新的密码或按下</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键，可对密码进行重新设置或取消</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001678305"/>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3054" y="620247"/>
            <a:ext cx="8997950" cy="1614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在</a:t>
            </a:r>
            <a:r>
              <a:rPr lang="en-US" altLang="zh-CN" sz="2100" dirty="0" smtClean="0">
                <a:latin typeface="Arial" pitchFamily="34" charset="0"/>
                <a:ea typeface="黑体" pitchFamily="49" charset="-122"/>
              </a:rPr>
              <a:t>Excel</a:t>
            </a:r>
            <a:r>
              <a:rPr lang="zh-CN" altLang="en-US" sz="2100" dirty="0" smtClean="0">
                <a:latin typeface="Arial" pitchFamily="34" charset="0"/>
                <a:ea typeface="黑体" pitchFamily="49" charset="-122"/>
              </a:rPr>
              <a:t>中，单击</a:t>
            </a:r>
            <a:r>
              <a:rPr lang="zh-CN" altLang="en-US" sz="2100" dirty="0">
                <a:latin typeface="Arial" pitchFamily="34" charset="0"/>
                <a:ea typeface="黑体" pitchFamily="49" charset="-122"/>
              </a:rPr>
              <a:t>某单元格，它便呈现黑色的边框，这个单元格就是活动单元格。活动单元格也称为当前单元格。</a:t>
            </a:r>
          </a:p>
          <a:p>
            <a:r>
              <a:rPr lang="zh-CN" altLang="en-US" sz="2100" dirty="0" smtClean="0">
                <a:latin typeface="Arial" pitchFamily="34" charset="0"/>
                <a:ea typeface="黑体" pitchFamily="49" charset="-122"/>
              </a:rPr>
              <a:t>       活动</a:t>
            </a:r>
            <a:r>
              <a:rPr lang="zh-CN" altLang="en-US" sz="2100" dirty="0">
                <a:latin typeface="Arial" pitchFamily="34" charset="0"/>
                <a:ea typeface="黑体" pitchFamily="49" charset="-122"/>
              </a:rPr>
              <a:t>单元格是用户输入、编辑数据的地方，</a:t>
            </a:r>
            <a:r>
              <a:rPr lang="zh-CN" altLang="en-US" sz="2100" dirty="0">
                <a:solidFill>
                  <a:srgbClr val="FFC000"/>
                </a:solidFill>
                <a:latin typeface="Arial" pitchFamily="34" charset="0"/>
                <a:ea typeface="黑体" pitchFamily="49" charset="-122"/>
              </a:rPr>
              <a:t>每个单元格最多可以容纳</a:t>
            </a:r>
            <a:r>
              <a:rPr lang="en-US" altLang="zh-CN" sz="2100" dirty="0">
                <a:solidFill>
                  <a:srgbClr val="FFC000"/>
                </a:solidFill>
                <a:latin typeface="Arial" pitchFamily="34" charset="0"/>
                <a:ea typeface="黑体" pitchFamily="49" charset="-122"/>
              </a:rPr>
              <a:t>32767</a:t>
            </a:r>
            <a:r>
              <a:rPr lang="zh-CN" altLang="en-US" sz="2100" dirty="0">
                <a:solidFill>
                  <a:srgbClr val="FFC000"/>
                </a:solidFill>
                <a:latin typeface="Arial" pitchFamily="34" charset="0"/>
                <a:ea typeface="黑体" pitchFamily="49" charset="-122"/>
              </a:rPr>
              <a:t>个</a:t>
            </a:r>
            <a:r>
              <a:rPr lang="zh-CN" altLang="en-US" sz="2100" dirty="0" smtClean="0">
                <a:solidFill>
                  <a:srgbClr val="FFC000"/>
                </a:solidFill>
                <a:latin typeface="Arial" pitchFamily="34" charset="0"/>
                <a:ea typeface="黑体" pitchFamily="49" charset="-122"/>
              </a:rPr>
              <a:t>字符，</a:t>
            </a:r>
            <a:r>
              <a:rPr lang="zh-CN" altLang="en-US" sz="2100" dirty="0">
                <a:solidFill>
                  <a:srgbClr val="FFC000"/>
                </a:solidFill>
                <a:latin typeface="Arial" pitchFamily="34" charset="0"/>
                <a:ea typeface="黑体" pitchFamily="49" charset="-122"/>
              </a:rPr>
              <a:t>但是单元格中只能显示</a:t>
            </a:r>
            <a:r>
              <a:rPr lang="en-US" altLang="zh-CN" sz="2100" dirty="0">
                <a:solidFill>
                  <a:srgbClr val="FFC000"/>
                </a:solidFill>
                <a:latin typeface="Arial" pitchFamily="34" charset="0"/>
                <a:ea typeface="黑体" pitchFamily="49" charset="-122"/>
              </a:rPr>
              <a:t>1024</a:t>
            </a:r>
            <a:r>
              <a:rPr lang="zh-CN" altLang="en-US" sz="2100" dirty="0">
                <a:solidFill>
                  <a:srgbClr val="FFC000"/>
                </a:solidFill>
                <a:latin typeface="Arial" pitchFamily="34" charset="0"/>
                <a:ea typeface="黑体" pitchFamily="49" charset="-122"/>
              </a:rPr>
              <a:t>个字符，</a:t>
            </a:r>
            <a:r>
              <a:rPr lang="zh-CN" altLang="en-US" sz="2100" dirty="0">
                <a:latin typeface="Arial" pitchFamily="34" charset="0"/>
                <a:ea typeface="黑体" pitchFamily="49" charset="-122"/>
              </a:rPr>
              <a:t>不过在编辑栏中可以全部显示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63054" y="11663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．单元格与活动单元格</a:t>
            </a:r>
          </a:p>
        </p:txBody>
      </p:sp>
      <p:sp>
        <p:nvSpPr>
          <p:cNvPr id="4" name="Text Box 3"/>
          <p:cNvSpPr txBox="1">
            <a:spLocks noChangeArrowheads="1"/>
          </p:cNvSpPr>
          <p:nvPr/>
        </p:nvSpPr>
        <p:spPr bwMode="auto">
          <a:xfrm>
            <a:off x="63054" y="2818290"/>
            <a:ext cx="8997950" cy="674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工作</a:t>
            </a:r>
            <a:r>
              <a:rPr lang="zh-CN" altLang="en-US" sz="2100" dirty="0">
                <a:latin typeface="Arial" pitchFamily="34" charset="0"/>
                <a:ea typeface="黑体" pitchFamily="49" charset="-122"/>
              </a:rPr>
              <a:t>表标签栏主要包括工作表翻页按钮</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和工作表标签按钮</a:t>
            </a:r>
            <a:r>
              <a:rPr lang="zh-CN" altLang="en-US" sz="2100" dirty="0" smtClean="0">
                <a:latin typeface="Arial" pitchFamily="34" charset="0"/>
                <a:ea typeface="黑体" pitchFamily="49" charset="-122"/>
              </a:rPr>
              <a:t>“         ”，主要用于选择或切换工作表。</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63054" y="2314675"/>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．工作表标签栏</a:t>
            </a:r>
          </a:p>
        </p:txBody>
      </p:sp>
      <p:pic>
        <p:nvPicPr>
          <p:cNvPr id="6" name="图片 5"/>
          <p:cNvPicPr/>
          <p:nvPr/>
        </p:nvPicPr>
        <p:blipFill>
          <a:blip r:embed="rId2"/>
          <a:stretch>
            <a:fillRect/>
          </a:stretch>
        </p:blipFill>
        <p:spPr>
          <a:xfrm>
            <a:off x="5652120" y="2924944"/>
            <a:ext cx="609600" cy="152400"/>
          </a:xfrm>
          <a:prstGeom prst="rect">
            <a:avLst/>
          </a:prstGeom>
        </p:spPr>
      </p:pic>
      <p:pic>
        <p:nvPicPr>
          <p:cNvPr id="7" name="图片 6"/>
          <p:cNvPicPr/>
          <p:nvPr/>
        </p:nvPicPr>
        <p:blipFill>
          <a:blip r:embed="rId3"/>
          <a:stretch>
            <a:fillRect/>
          </a:stretch>
        </p:blipFill>
        <p:spPr>
          <a:xfrm>
            <a:off x="683568" y="3222133"/>
            <a:ext cx="656590" cy="151765"/>
          </a:xfrm>
          <a:prstGeom prst="rect">
            <a:avLst/>
          </a:prstGeom>
        </p:spPr>
      </p:pic>
      <p:sp>
        <p:nvSpPr>
          <p:cNvPr id="8" name="Text Box 3"/>
          <p:cNvSpPr txBox="1">
            <a:spLocks noChangeArrowheads="1"/>
          </p:cNvSpPr>
          <p:nvPr/>
        </p:nvSpPr>
        <p:spPr bwMode="auto">
          <a:xfrm>
            <a:off x="63054" y="4077073"/>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工作簿</a:t>
            </a:r>
            <a:r>
              <a:rPr lang="zh-CN" altLang="en-US" sz="2100" dirty="0">
                <a:latin typeface="Arial" pitchFamily="34" charset="0"/>
                <a:ea typeface="黑体" pitchFamily="49" charset="-122"/>
              </a:rPr>
              <a:t>是由工作表、图表等组成的。系统启动后，总是建立一个新的工作簿</a:t>
            </a:r>
            <a:r>
              <a:rPr lang="zh-CN" altLang="en-US" sz="2100" dirty="0" smtClean="0">
                <a:latin typeface="Arial" pitchFamily="34" charset="0"/>
                <a:ea typeface="黑体" pitchFamily="49" charset="-122"/>
              </a:rPr>
              <a:t>，默认</a:t>
            </a:r>
            <a:r>
              <a:rPr lang="zh-CN" altLang="en-US" sz="2100" dirty="0">
                <a:latin typeface="Arial" pitchFamily="34" charset="0"/>
                <a:ea typeface="黑体" pitchFamily="49" charset="-122"/>
              </a:rPr>
              <a:t>的文件名是“工作簿</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，其扩展名为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类似</a:t>
            </a:r>
            <a:r>
              <a:rPr lang="zh-CN" altLang="en-US" sz="2100" dirty="0">
                <a:latin typeface="Arial" pitchFamily="34" charset="0"/>
                <a:ea typeface="黑体" pitchFamily="49" charset="-122"/>
              </a:rPr>
              <a:t>一个账本，工作簿作为存储和处理数据的一个文件，将多个有内在联系的电子表格组成在一起。一个工作簿由多个工作表组成，系统默认每个工作簿有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个工作表，用户可以插入更多的工作表，但每个工作簿最多只能设置</a:t>
            </a:r>
            <a:r>
              <a:rPr lang="en-US" altLang="zh-CN" sz="2100" dirty="0">
                <a:latin typeface="Arial" pitchFamily="34" charset="0"/>
                <a:ea typeface="黑体" pitchFamily="49" charset="-122"/>
              </a:rPr>
              <a:t>255</a:t>
            </a:r>
            <a:r>
              <a:rPr lang="zh-CN" altLang="en-US" sz="2100" dirty="0">
                <a:latin typeface="Arial" pitchFamily="34" charset="0"/>
                <a:ea typeface="黑体" pitchFamily="49" charset="-122"/>
              </a:rPr>
              <a:t>张工作表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8"/>
          <p:cNvSpPr>
            <a:spLocks noChangeArrowheads="1"/>
          </p:cNvSpPr>
          <p:nvPr/>
        </p:nvSpPr>
        <p:spPr bwMode="auto">
          <a:xfrm>
            <a:off x="63054" y="3573457"/>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6</a:t>
            </a:r>
            <a:r>
              <a:rPr lang="zh-CN" altLang="en-US" sz="2200" dirty="0" smtClean="0">
                <a:latin typeface="Arial" pitchFamily="34" charset="0"/>
                <a:ea typeface="黑体" pitchFamily="49" charset="-122"/>
              </a:rPr>
              <a:t>．工作簿</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524158048"/>
      </p:ext>
    </p:extLst>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104775" y="116632"/>
            <a:ext cx="6286958"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）保护</a:t>
            </a:r>
            <a:r>
              <a:rPr lang="zh-CN" altLang="en-US" sz="2100" dirty="0">
                <a:latin typeface="Arial" pitchFamily="34" charset="0"/>
                <a:ea typeface="黑体" pitchFamily="49" charset="-122"/>
              </a:rPr>
              <a:t>工作簿的结构</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不允许对工作簿中的工作表进行移动、删除、插入、隐藏、重新命名等操作，可按下面的步骤对工作簿作如下设置。</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打开</a:t>
            </a:r>
            <a:r>
              <a:rPr lang="zh-CN" altLang="en-US" sz="2100" dirty="0">
                <a:latin typeface="Arial" pitchFamily="34" charset="0"/>
                <a:ea typeface="黑体" pitchFamily="49" charset="-122"/>
              </a:rPr>
              <a:t>“审阅”选项卡，单击“更改”组中“保护工作簿”按钮 ，出现“保护结构和窗口”对话框，如图</a:t>
            </a:r>
            <a:r>
              <a:rPr lang="en-US" altLang="zh-CN" sz="2100" dirty="0">
                <a:latin typeface="Arial" pitchFamily="34" charset="0"/>
                <a:ea typeface="黑体" pitchFamily="49" charset="-122"/>
              </a:rPr>
              <a:t>5-70</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勾选</a:t>
            </a:r>
            <a:r>
              <a:rPr lang="zh-CN" altLang="en-US" sz="2100" dirty="0">
                <a:latin typeface="Arial" pitchFamily="34" charset="0"/>
                <a:ea typeface="黑体" pitchFamily="49" charset="-122"/>
              </a:rPr>
              <a:t>“结构”复选框，表示保护工作簿的结构，工作簿中的工作表将不能进行移动、删除、插入等操作。</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勾选</a:t>
            </a:r>
            <a:r>
              <a:rPr lang="zh-CN" altLang="en-US" sz="2100" dirty="0">
                <a:latin typeface="Arial" pitchFamily="34" charset="0"/>
                <a:ea typeface="黑体" pitchFamily="49" charset="-122"/>
              </a:rPr>
              <a:t>“窗口”复选框，则表示每次打开工作簿时保持窗口的固定位置和大小，工作簿的窗口不能移动、缩放、隐藏等操作。</a:t>
            </a:r>
          </a:p>
          <a:p>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在</a:t>
            </a:r>
            <a:r>
              <a:rPr lang="zh-CN" altLang="en-US" sz="2100" dirty="0">
                <a:latin typeface="Arial" pitchFamily="34" charset="0"/>
                <a:ea typeface="黑体" pitchFamily="49" charset="-122"/>
              </a:rPr>
              <a:t>“密码”框中输入密码，可以防止他人取消工作簿保护（取消这种保护，可在图</a:t>
            </a:r>
            <a:r>
              <a:rPr lang="en-US" altLang="zh-CN" sz="2100" dirty="0">
                <a:latin typeface="Arial" pitchFamily="34" charset="0"/>
                <a:ea typeface="黑体" pitchFamily="49" charset="-122"/>
              </a:rPr>
              <a:t>5-3</a:t>
            </a:r>
            <a:r>
              <a:rPr lang="zh-CN" altLang="en-US" sz="2100" dirty="0">
                <a:latin typeface="Arial" pitchFamily="34" charset="0"/>
                <a:ea typeface="黑体" pitchFamily="49" charset="-122"/>
              </a:rPr>
              <a:t>中，打开“工具”下拉列表框，执行“保护”命令下的“撤消工作簿保护”），单击“确定”按钮，完成保护工作簿的操作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6444208" y="2636912"/>
            <a:ext cx="2509787" cy="646331"/>
          </a:xfrm>
          <a:prstGeom prst="rect">
            <a:avLst/>
          </a:prstGeom>
        </p:spPr>
        <p:txBody>
          <a:bodyPr wrap="square">
            <a:spAutoFit/>
          </a:bodyPr>
          <a:lstStyle/>
          <a:p>
            <a:r>
              <a:rPr lang="zh-CN" altLang="en-US" dirty="0">
                <a:solidFill>
                  <a:srgbClr val="FFC000"/>
                </a:solidFill>
                <a:latin typeface="Arial" pitchFamily="34" charset="0"/>
                <a:ea typeface="黑体" pitchFamily="49" charset="-122"/>
              </a:rPr>
              <a:t>图</a:t>
            </a:r>
            <a:r>
              <a:rPr lang="en-US" altLang="zh-CN" dirty="0">
                <a:solidFill>
                  <a:srgbClr val="FFC000"/>
                </a:solidFill>
                <a:latin typeface="Arial" pitchFamily="34" charset="0"/>
                <a:ea typeface="黑体" pitchFamily="49" charset="-122"/>
              </a:rPr>
              <a:t>5-70  “</a:t>
            </a:r>
            <a:r>
              <a:rPr lang="zh-CN" altLang="en-US" dirty="0">
                <a:solidFill>
                  <a:srgbClr val="FFC000"/>
                </a:solidFill>
                <a:latin typeface="Arial" pitchFamily="34" charset="0"/>
                <a:ea typeface="黑体" pitchFamily="49" charset="-122"/>
              </a:rPr>
              <a:t>保护结构和窗口”对话框 </a:t>
            </a:r>
            <a:endParaRPr lang="zh-CN" altLang="en-US" dirty="0">
              <a:solidFill>
                <a:srgbClr val="FFC000"/>
              </a:solidFill>
            </a:endParaRPr>
          </a:p>
        </p:txBody>
      </p:sp>
      <p:sp>
        <p:nvSpPr>
          <p:cNvPr id="6" name="矩形 5"/>
          <p:cNvSpPr/>
          <p:nvPr/>
        </p:nvSpPr>
        <p:spPr>
          <a:xfrm>
            <a:off x="2915816" y="6136233"/>
            <a:ext cx="3312368" cy="369332"/>
          </a:xfrm>
          <a:prstGeom prst="rect">
            <a:avLst/>
          </a:prstGeom>
        </p:spPr>
        <p:txBody>
          <a:bodyPr wrap="square">
            <a:spAutoFit/>
          </a:bodyPr>
          <a:lstStyle/>
          <a:p>
            <a:pPr lvl="0"/>
            <a:r>
              <a:rPr lang="zh-CN" altLang="en-US" dirty="0">
                <a:solidFill>
                  <a:srgbClr val="FFC000"/>
                </a:solidFill>
                <a:latin typeface="Arial" pitchFamily="34" charset="0"/>
                <a:ea typeface="黑体" pitchFamily="49" charset="-122"/>
              </a:rPr>
              <a:t>图</a:t>
            </a:r>
            <a:r>
              <a:rPr lang="en-US" altLang="zh-CN" dirty="0">
                <a:solidFill>
                  <a:srgbClr val="FFC000"/>
                </a:solidFill>
                <a:latin typeface="Arial" pitchFamily="34" charset="0"/>
                <a:ea typeface="黑体" pitchFamily="49" charset="-122"/>
              </a:rPr>
              <a:t>5-71  “</a:t>
            </a:r>
            <a:r>
              <a:rPr lang="zh-CN" altLang="en-US" dirty="0">
                <a:solidFill>
                  <a:srgbClr val="FFC000"/>
                </a:solidFill>
                <a:latin typeface="Arial" pitchFamily="34" charset="0"/>
                <a:ea typeface="黑体" pitchFamily="49" charset="-122"/>
              </a:rPr>
              <a:t>保护工作表”对话框</a:t>
            </a:r>
          </a:p>
        </p:txBody>
      </p:sp>
      <p:pic>
        <p:nvPicPr>
          <p:cNvPr id="7" name="图片 6"/>
          <p:cNvPicPr/>
          <p:nvPr/>
        </p:nvPicPr>
        <p:blipFill>
          <a:blip r:embed="rId2"/>
          <a:stretch>
            <a:fillRect/>
          </a:stretch>
        </p:blipFill>
        <p:spPr>
          <a:xfrm>
            <a:off x="6300193" y="404664"/>
            <a:ext cx="2664295" cy="2232248"/>
          </a:xfrm>
          <a:prstGeom prst="rect">
            <a:avLst/>
          </a:prstGeom>
        </p:spPr>
      </p:pic>
      <p:pic>
        <p:nvPicPr>
          <p:cNvPr id="8" name="图片 7"/>
          <p:cNvPicPr/>
          <p:nvPr/>
        </p:nvPicPr>
        <p:blipFill>
          <a:blip r:embed="rId3"/>
          <a:stretch>
            <a:fillRect/>
          </a:stretch>
        </p:blipFill>
        <p:spPr>
          <a:xfrm>
            <a:off x="6300193" y="3501007"/>
            <a:ext cx="2664295" cy="3168353"/>
          </a:xfrm>
          <a:prstGeom prst="rect">
            <a:avLst/>
          </a:prstGeom>
        </p:spPr>
      </p:pic>
    </p:spTree>
    <p:extLst>
      <p:ext uri="{BB962C8B-B14F-4D97-AF65-F5344CB8AC3E}">
        <p14:creationId xmlns:p14="http://schemas.microsoft.com/office/powerpoint/2010/main" val="2893477116"/>
      </p:ext>
    </p:extLst>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04775" y="638449"/>
            <a:ext cx="8997950" cy="21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要保护工作</a:t>
            </a:r>
            <a:r>
              <a:rPr lang="zh-CN" altLang="en-US" sz="2000" dirty="0">
                <a:latin typeface="Arial" pitchFamily="34" charset="0"/>
                <a:ea typeface="黑体" pitchFamily="49" charset="-122"/>
              </a:rPr>
              <a:t>表，操作的步骤如下：</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选择某一工作表。打开</a:t>
            </a:r>
            <a:r>
              <a:rPr lang="zh-CN" altLang="en-US" sz="2000" dirty="0">
                <a:latin typeface="Arial" pitchFamily="34" charset="0"/>
                <a:ea typeface="黑体" pitchFamily="49" charset="-122"/>
              </a:rPr>
              <a:t>“审阅”选项卡，单击“更改”组中的“保护工作表”按钮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出现“保护工作表”对话框，如图</a:t>
            </a:r>
            <a:r>
              <a:rPr lang="en-US" altLang="zh-CN" sz="2000" dirty="0">
                <a:latin typeface="Arial" pitchFamily="34" charset="0"/>
                <a:ea typeface="黑体" pitchFamily="49" charset="-122"/>
              </a:rPr>
              <a:t>5-71</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2</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勾选“保护工作表及锁定的单元格内容”复选框。</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3</a:t>
            </a:r>
            <a:r>
              <a:rPr lang="zh-CN" altLang="en-US" sz="2000" dirty="0" smtClean="0">
                <a:latin typeface="Arial" pitchFamily="34" charset="0"/>
                <a:ea typeface="黑体" pitchFamily="49" charset="-122"/>
              </a:rPr>
              <a:t>）</a:t>
            </a:r>
            <a:r>
              <a:rPr lang="zh-CN" altLang="en-US" sz="2000" dirty="0">
                <a:latin typeface="Arial" pitchFamily="34" charset="0"/>
                <a:ea typeface="黑体" pitchFamily="49" charset="-122"/>
              </a:rPr>
              <a:t>在“允许此工作表的所有用户进行”列表框中，选择允许用户操作的选项，在“取消工作表保护时使用的密码”框中输入密码，单击“确定”按钮，完成保护工作 表的保护 </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104775" y="197449"/>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保护</a:t>
            </a:r>
            <a:r>
              <a:rPr lang="zh-CN" altLang="en-US" sz="2200" dirty="0" smtClean="0">
                <a:latin typeface="Arial" pitchFamily="34" charset="0"/>
                <a:ea typeface="黑体" pitchFamily="49" charset="-122"/>
              </a:rPr>
              <a:t>工作表</a:t>
            </a:r>
            <a:endParaRPr lang="zh-CN" altLang="en-US" sz="2200" dirty="0">
              <a:latin typeface="Arial" pitchFamily="34" charset="0"/>
              <a:ea typeface="黑体" pitchFamily="49" charset="-122"/>
            </a:endParaRPr>
          </a:p>
        </p:txBody>
      </p:sp>
      <p:sp>
        <p:nvSpPr>
          <p:cNvPr id="4" name="Text Box 3"/>
          <p:cNvSpPr txBox="1">
            <a:spLocks noChangeArrowheads="1"/>
          </p:cNvSpPr>
          <p:nvPr/>
        </p:nvSpPr>
        <p:spPr bwMode="auto">
          <a:xfrm>
            <a:off x="104775" y="3267223"/>
            <a:ext cx="5619353" cy="2503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设置</a:t>
            </a:r>
            <a:r>
              <a:rPr lang="zh-CN" altLang="en-US" sz="2000" dirty="0">
                <a:latin typeface="Arial" pitchFamily="34" charset="0"/>
                <a:ea typeface="黑体" pitchFamily="49" charset="-122"/>
              </a:rPr>
              <a:t>保护公式的步骤如下：</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a:t>
            </a:r>
            <a:r>
              <a:rPr lang="zh-CN" altLang="en-US" sz="2000" dirty="0" smtClean="0">
                <a:latin typeface="Arial" pitchFamily="34" charset="0"/>
                <a:ea typeface="黑体" pitchFamily="49" charset="-122"/>
              </a:rPr>
              <a:t>选择要</a:t>
            </a:r>
            <a:r>
              <a:rPr lang="zh-CN" altLang="en-US" sz="2000" dirty="0">
                <a:latin typeface="Arial" pitchFamily="34" charset="0"/>
                <a:ea typeface="黑体" pitchFamily="49" charset="-122"/>
              </a:rPr>
              <a:t>隐藏公式的单元格，打开“开始”选项卡，单击“单元格”组中的“格式”按钮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弹出的命令列表框。执行“设置单元格格式”命令，出现如图</a:t>
            </a:r>
            <a:r>
              <a:rPr lang="en-US" altLang="zh-CN" sz="2000" dirty="0">
                <a:latin typeface="Arial" pitchFamily="34" charset="0"/>
                <a:ea typeface="黑体" pitchFamily="49" charset="-122"/>
              </a:rPr>
              <a:t>5-72</a:t>
            </a:r>
            <a:r>
              <a:rPr lang="zh-CN" altLang="en-US" sz="2000" dirty="0">
                <a:latin typeface="Arial" pitchFamily="34" charset="0"/>
                <a:ea typeface="黑体" pitchFamily="49" charset="-122"/>
              </a:rPr>
              <a:t>所示的“设置单元格格式”对话框。</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）单击“保护”选项卡，勾选“隐藏”复选框，单击“确定”按钮</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8"/>
          <p:cNvSpPr>
            <a:spLocks noChangeArrowheads="1"/>
          </p:cNvSpPr>
          <p:nvPr/>
        </p:nvSpPr>
        <p:spPr bwMode="auto">
          <a:xfrm>
            <a:off x="104775" y="2826223"/>
            <a:ext cx="5042852"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．保护公式</a:t>
            </a:r>
            <a:endParaRPr lang="zh-CN" altLang="en-US" sz="2200" dirty="0">
              <a:latin typeface="Arial" pitchFamily="34" charset="0"/>
              <a:ea typeface="黑体" pitchFamily="49" charset="-122"/>
            </a:endParaRPr>
          </a:p>
        </p:txBody>
      </p:sp>
      <p:pic>
        <p:nvPicPr>
          <p:cNvPr id="6" name="图片 5"/>
          <p:cNvPicPr/>
          <p:nvPr/>
        </p:nvPicPr>
        <p:blipFill>
          <a:blip r:embed="rId2"/>
          <a:stretch>
            <a:fillRect/>
          </a:stretch>
        </p:blipFill>
        <p:spPr>
          <a:xfrm>
            <a:off x="1763688" y="1277804"/>
            <a:ext cx="196215" cy="359410"/>
          </a:xfrm>
          <a:prstGeom prst="rect">
            <a:avLst/>
          </a:prstGeom>
        </p:spPr>
      </p:pic>
      <p:pic>
        <p:nvPicPr>
          <p:cNvPr id="7" name="图片 6"/>
          <p:cNvPicPr/>
          <p:nvPr/>
        </p:nvPicPr>
        <p:blipFill>
          <a:blip r:embed="rId3"/>
          <a:stretch>
            <a:fillRect/>
          </a:stretch>
        </p:blipFill>
        <p:spPr>
          <a:xfrm>
            <a:off x="579979" y="4275251"/>
            <a:ext cx="490855" cy="179705"/>
          </a:xfrm>
          <a:prstGeom prst="rect">
            <a:avLst/>
          </a:prstGeom>
        </p:spPr>
      </p:pic>
      <p:sp>
        <p:nvSpPr>
          <p:cNvPr id="8" name="矩形 7"/>
          <p:cNvSpPr/>
          <p:nvPr/>
        </p:nvSpPr>
        <p:spPr>
          <a:xfrm>
            <a:off x="5776796" y="4983034"/>
            <a:ext cx="3043227" cy="646331"/>
          </a:xfrm>
          <a:prstGeom prst="rect">
            <a:avLst/>
          </a:prstGeom>
        </p:spPr>
        <p:txBody>
          <a:bodyPr wrap="square">
            <a:spAutoFit/>
          </a:bodyPr>
          <a:lstStyle/>
          <a:p>
            <a:pPr lvl="0"/>
            <a:r>
              <a:rPr lang="zh-CN" altLang="en-US" dirty="0">
                <a:solidFill>
                  <a:srgbClr val="FFC000"/>
                </a:solidFill>
                <a:latin typeface="Arial" pitchFamily="34" charset="0"/>
                <a:ea typeface="黑体" pitchFamily="49" charset="-122"/>
              </a:rPr>
              <a:t>图</a:t>
            </a:r>
            <a:r>
              <a:rPr lang="en-US" altLang="zh-CN" dirty="0">
                <a:solidFill>
                  <a:srgbClr val="FFC000"/>
                </a:solidFill>
                <a:latin typeface="Arial" pitchFamily="34" charset="0"/>
                <a:ea typeface="黑体" pitchFamily="49" charset="-122"/>
              </a:rPr>
              <a:t>5-72  “</a:t>
            </a:r>
            <a:r>
              <a:rPr lang="zh-CN" altLang="en-US" dirty="0">
                <a:solidFill>
                  <a:srgbClr val="FFC000"/>
                </a:solidFill>
                <a:latin typeface="Arial" pitchFamily="34" charset="0"/>
                <a:ea typeface="黑体" pitchFamily="49" charset="-122"/>
              </a:rPr>
              <a:t>设置单元格格式”对话框中的“保护”选项卡</a:t>
            </a:r>
          </a:p>
        </p:txBody>
      </p:sp>
      <p:pic>
        <p:nvPicPr>
          <p:cNvPr id="9" name="图片 8"/>
          <p:cNvPicPr/>
          <p:nvPr/>
        </p:nvPicPr>
        <p:blipFill>
          <a:blip r:embed="rId4"/>
          <a:stretch>
            <a:fillRect/>
          </a:stretch>
        </p:blipFill>
        <p:spPr>
          <a:xfrm>
            <a:off x="5632334" y="2636912"/>
            <a:ext cx="3332153" cy="2346121"/>
          </a:xfrm>
          <a:prstGeom prst="rect">
            <a:avLst/>
          </a:prstGeom>
        </p:spPr>
      </p:pic>
      <p:sp>
        <p:nvSpPr>
          <p:cNvPr id="10" name="Text Box 3"/>
          <p:cNvSpPr txBox="1">
            <a:spLocks noChangeArrowheads="1"/>
          </p:cNvSpPr>
          <p:nvPr/>
        </p:nvSpPr>
        <p:spPr bwMode="auto">
          <a:xfrm>
            <a:off x="104775" y="5788038"/>
            <a:ext cx="9000000" cy="95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）打开“审阅”选项卡，单击“更改”组中的“保护工作表”按钮，完成保护工作表的</a:t>
            </a:r>
            <a:r>
              <a:rPr lang="zh-CN" altLang="en-US" sz="2000" dirty="0" smtClean="0">
                <a:latin typeface="Arial" pitchFamily="34" charset="0"/>
                <a:ea typeface="黑体" pitchFamily="49" charset="-122"/>
              </a:rPr>
              <a:t>设置。单击</a:t>
            </a:r>
            <a:r>
              <a:rPr lang="zh-CN" altLang="en-US" sz="2000" dirty="0">
                <a:latin typeface="Arial" pitchFamily="34" charset="0"/>
                <a:ea typeface="黑体" pitchFamily="49" charset="-122"/>
              </a:rPr>
              <a:t>“审阅”选项卡上“更改”组中的“取消保护工作表”按钮，可撤消保护公式</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11" name="AutoShape 9">
            <a:hlinkClick r:id="rId5" action="ppaction://hlinksldjump" highlightClick="1"/>
          </p:cNvPr>
          <p:cNvSpPr>
            <a:spLocks noChangeArrowheads="1"/>
          </p:cNvSpPr>
          <p:nvPr/>
        </p:nvSpPr>
        <p:spPr bwMode="auto">
          <a:xfrm>
            <a:off x="7723188" y="158007"/>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295200955"/>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3054" y="685422"/>
            <a:ext cx="8997950" cy="98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工作</a:t>
            </a:r>
            <a:r>
              <a:rPr lang="zh-CN" altLang="en-US" sz="2100" dirty="0">
                <a:latin typeface="Arial" pitchFamily="34" charset="0"/>
                <a:ea typeface="黑体" pitchFamily="49" charset="-122"/>
              </a:rPr>
              <a:t>表是由行和列构成的一个电子表格，每一个工作表有一个名称，系统默认为</a:t>
            </a:r>
            <a:r>
              <a:rPr lang="en-US" altLang="zh-CN" sz="2100" dirty="0">
                <a:latin typeface="Arial" pitchFamily="34" charset="0"/>
                <a:ea typeface="黑体" pitchFamily="49" charset="-122"/>
              </a:rPr>
              <a:t>Sheet1</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Sheet2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Sheet3</a:t>
            </a:r>
            <a:r>
              <a:rPr lang="zh-CN" altLang="en-US" sz="2100" dirty="0">
                <a:latin typeface="Arial" pitchFamily="34" charset="0"/>
                <a:ea typeface="黑体" pitchFamily="49" charset="-122"/>
              </a:rPr>
              <a:t>等。所有的工作表中，有一个是当前工作表，其标签显示为按下白色，用户可以插入、删除或重命名工作表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63054" y="11663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7</a:t>
            </a:r>
            <a:r>
              <a:rPr lang="zh-CN" altLang="en-US" sz="2200" dirty="0" smtClean="0">
                <a:latin typeface="Arial" pitchFamily="34" charset="0"/>
                <a:ea typeface="黑体" pitchFamily="49" charset="-122"/>
              </a:rPr>
              <a:t>．工作表</a:t>
            </a:r>
            <a:endParaRPr lang="zh-CN" altLang="en-US" sz="2200" dirty="0">
              <a:latin typeface="Arial" pitchFamily="34" charset="0"/>
              <a:ea typeface="黑体" pitchFamily="49" charset="-122"/>
            </a:endParaRPr>
          </a:p>
        </p:txBody>
      </p:sp>
      <p:sp>
        <p:nvSpPr>
          <p:cNvPr id="4" name="Text Box 3"/>
          <p:cNvSpPr txBox="1">
            <a:spLocks noChangeArrowheads="1"/>
          </p:cNvSpPr>
          <p:nvPr/>
        </p:nvSpPr>
        <p:spPr bwMode="auto">
          <a:xfrm>
            <a:off x="63054" y="2384928"/>
            <a:ext cx="899795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的状态栏用它来显示有关当前的状态信息，包括帮助信息、键盘以及当前状态等。另外，状态栏中有时还会显示一栏信息：“求和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，这是</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的自动计算功能。此外，在状态栏中的右侧还有一组视图按钮和一个显示比例调整器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63054" y="181613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8</a:t>
            </a:r>
            <a:r>
              <a:rPr lang="zh-CN" altLang="en-US" sz="2200" dirty="0" smtClean="0">
                <a:latin typeface="Arial" pitchFamily="34" charset="0"/>
                <a:ea typeface="黑体" pitchFamily="49" charset="-122"/>
              </a:rPr>
              <a:t>．状态栏</a:t>
            </a:r>
            <a:endParaRPr lang="zh-CN" altLang="en-US" sz="2200" dirty="0">
              <a:latin typeface="Arial" pitchFamily="34" charset="0"/>
              <a:ea typeface="黑体" pitchFamily="49" charset="-122"/>
            </a:endParaRPr>
          </a:p>
        </p:txBody>
      </p:sp>
      <p:sp>
        <p:nvSpPr>
          <p:cNvPr id="6" name="Text Box 3"/>
          <p:cNvSpPr txBox="1">
            <a:spLocks noChangeArrowheads="1"/>
          </p:cNvSpPr>
          <p:nvPr/>
        </p:nvSpPr>
        <p:spPr bwMode="auto">
          <a:xfrm>
            <a:off x="63054" y="4501381"/>
            <a:ext cx="8997950" cy="1951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使用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经过下面的五个步骤：</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）新建或打开已存在的工作簿。</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）输入或编辑数据。</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）数据的统计与计算；</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）生成图表。</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）修饰工作表和打印输出。</a:t>
            </a:r>
          </a:p>
        </p:txBody>
      </p:sp>
      <p:sp>
        <p:nvSpPr>
          <p:cNvPr id="7" name="Text Box 4"/>
          <p:cNvSpPr txBox="1">
            <a:spLocks noChangeArrowheads="1"/>
          </p:cNvSpPr>
          <p:nvPr/>
        </p:nvSpPr>
        <p:spPr bwMode="auto">
          <a:xfrm>
            <a:off x="63054" y="3898631"/>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5.1.3  Excel</a:t>
            </a:r>
            <a:r>
              <a:rPr lang="zh-CN" altLang="en-US" sz="2300" dirty="0">
                <a:latin typeface="Arial" pitchFamily="34" charset="0"/>
                <a:ea typeface="黑体" pitchFamily="49" charset="-122"/>
              </a:rPr>
              <a:t>的工作流程</a:t>
            </a:r>
          </a:p>
        </p:txBody>
      </p:sp>
    </p:spTree>
    <p:extLst>
      <p:ext uri="{BB962C8B-B14F-4D97-AF65-F5344CB8AC3E}">
        <p14:creationId xmlns:p14="http://schemas.microsoft.com/office/powerpoint/2010/main" val="3400943204"/>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104775" y="163513"/>
            <a:ext cx="9032875" cy="490537"/>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600" dirty="0">
                <a:latin typeface="Arial" pitchFamily="34" charset="0"/>
                <a:ea typeface="黑体" pitchFamily="49" charset="-122"/>
              </a:rPr>
              <a:t>5.2  </a:t>
            </a:r>
            <a:r>
              <a:rPr lang="zh-CN" altLang="en-US" sz="2600" dirty="0">
                <a:latin typeface="Arial" pitchFamily="34" charset="0"/>
                <a:ea typeface="黑体" pitchFamily="49" charset="-122"/>
              </a:rPr>
              <a:t>工作簿的基本操作</a:t>
            </a:r>
          </a:p>
        </p:txBody>
      </p:sp>
      <p:sp>
        <p:nvSpPr>
          <p:cNvPr id="183299" name="Text Box 3"/>
          <p:cNvSpPr txBox="1">
            <a:spLocks noChangeArrowheads="1"/>
          </p:cNvSpPr>
          <p:nvPr/>
        </p:nvSpPr>
        <p:spPr bwMode="auto">
          <a:xfrm>
            <a:off x="104775" y="1331913"/>
            <a:ext cx="8997950" cy="1624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100" dirty="0" smtClean="0">
                <a:latin typeface="Arial" pitchFamily="34" charset="0"/>
                <a:ea typeface="黑体" pitchFamily="49" charset="-122"/>
              </a:rPr>
              <a:t>       Excel</a:t>
            </a:r>
            <a:r>
              <a:rPr lang="zh-CN" altLang="en-US" sz="2100" dirty="0">
                <a:latin typeface="Arial" pitchFamily="34" charset="0"/>
                <a:ea typeface="黑体" pitchFamily="49" charset="-122"/>
              </a:rPr>
              <a:t>在启动后，自动建立一个名为“工作簿</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的空工作簿，光标自动定位在第一张工作表</a:t>
            </a:r>
            <a:r>
              <a:rPr lang="en-US" altLang="zh-CN" sz="2100" dirty="0">
                <a:latin typeface="Arial" pitchFamily="34" charset="0"/>
                <a:ea typeface="黑体" pitchFamily="49" charset="-122"/>
              </a:rPr>
              <a:t>Sheet1</a:t>
            </a:r>
            <a:r>
              <a:rPr lang="zh-CN" altLang="en-US" sz="2100" dirty="0">
                <a:latin typeface="Arial" pitchFamily="34" charset="0"/>
                <a:ea typeface="黑体" pitchFamily="49" charset="-122"/>
              </a:rPr>
              <a:t>的第一个单元格位置，等待用户输入数据。根据需要，用户也可以创建新的工作簿。创建新工作簿的方法有以下两种。</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①</a:t>
            </a:r>
            <a:r>
              <a:rPr lang="zh-CN" altLang="en-US" sz="2100" dirty="0" smtClean="0">
                <a:latin typeface="Arial" pitchFamily="34" charset="0"/>
                <a:ea typeface="黑体" pitchFamily="49" charset="-122"/>
              </a:rPr>
              <a:t>用</a:t>
            </a:r>
            <a:r>
              <a:rPr lang="zh-CN" altLang="en-US" sz="2100" dirty="0">
                <a:latin typeface="Arial" pitchFamily="34" charset="0"/>
                <a:ea typeface="黑体" pitchFamily="49" charset="-122"/>
              </a:rPr>
              <a:t>鼠标单击“快速访问工具栏”上的“新建”按钮 ，或按</a:t>
            </a:r>
            <a:r>
              <a:rPr lang="en-US" altLang="zh-CN" sz="2100" dirty="0" err="1">
                <a:latin typeface="Arial" pitchFamily="34" charset="0"/>
                <a:ea typeface="黑体" pitchFamily="49" charset="-122"/>
              </a:rPr>
              <a:t>Ctrl+N</a:t>
            </a:r>
            <a:r>
              <a:rPr lang="zh-CN" altLang="en-US" sz="2100" dirty="0">
                <a:latin typeface="Arial" pitchFamily="34" charset="0"/>
                <a:ea typeface="黑体" pitchFamily="49" charset="-122"/>
              </a:rPr>
              <a:t>复合键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83300" name="Text Box 4"/>
          <p:cNvSpPr txBox="1">
            <a:spLocks noChangeArrowheads="1"/>
          </p:cNvSpPr>
          <p:nvPr/>
        </p:nvSpPr>
        <p:spPr bwMode="auto">
          <a:xfrm>
            <a:off x="104775" y="763588"/>
            <a:ext cx="9032875"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300" dirty="0">
                <a:latin typeface="Arial" pitchFamily="34" charset="0"/>
                <a:ea typeface="黑体" pitchFamily="49" charset="-122"/>
              </a:rPr>
              <a:t>5.2.1  </a:t>
            </a:r>
            <a:r>
              <a:rPr lang="zh-CN" altLang="en-US" sz="2300" dirty="0">
                <a:latin typeface="Arial" pitchFamily="34" charset="0"/>
                <a:ea typeface="黑体" pitchFamily="49" charset="-122"/>
              </a:rPr>
              <a:t>新建工作簿</a:t>
            </a:r>
          </a:p>
        </p:txBody>
      </p:sp>
      <p:sp>
        <p:nvSpPr>
          <p:cNvPr id="2" name="矩形 1"/>
          <p:cNvSpPr/>
          <p:nvPr/>
        </p:nvSpPr>
        <p:spPr>
          <a:xfrm>
            <a:off x="5364089" y="5805017"/>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5-2  “</a:t>
            </a:r>
            <a:r>
              <a:rPr lang="zh-CN" altLang="en-US" dirty="0">
                <a:solidFill>
                  <a:srgbClr val="FFFFFF"/>
                </a:solidFill>
                <a:latin typeface="Arial" pitchFamily="34" charset="0"/>
                <a:ea typeface="黑体" pitchFamily="49" charset="-122"/>
              </a:rPr>
              <a:t>文件”选项卡中的“新建”命令</a:t>
            </a:r>
          </a:p>
        </p:txBody>
      </p:sp>
      <p:pic>
        <p:nvPicPr>
          <p:cNvPr id="6" name="图片 5"/>
          <p:cNvPicPr/>
          <p:nvPr/>
        </p:nvPicPr>
        <p:blipFill>
          <a:blip r:embed="rId2"/>
          <a:stretch>
            <a:fillRect/>
          </a:stretch>
        </p:blipFill>
        <p:spPr>
          <a:xfrm>
            <a:off x="4499992" y="3068960"/>
            <a:ext cx="4242693" cy="2736057"/>
          </a:xfrm>
          <a:prstGeom prst="rect">
            <a:avLst/>
          </a:prstGeom>
        </p:spPr>
      </p:pic>
      <p:sp>
        <p:nvSpPr>
          <p:cNvPr id="7" name="Text Box 3"/>
          <p:cNvSpPr txBox="1">
            <a:spLocks noChangeArrowheads="1"/>
          </p:cNvSpPr>
          <p:nvPr/>
        </p:nvSpPr>
        <p:spPr bwMode="auto">
          <a:xfrm>
            <a:off x="104775" y="2956521"/>
            <a:ext cx="4323209" cy="2992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单击</a:t>
            </a:r>
            <a:r>
              <a:rPr lang="zh-CN" altLang="en-US" sz="2100" dirty="0">
                <a:latin typeface="Arial" pitchFamily="34" charset="0"/>
                <a:ea typeface="黑体" pitchFamily="49" charset="-122"/>
              </a:rPr>
              <a:t>“文件”选项卡中的“新建”命令，打开“新建”任务列表窗格，然后根据需要，可以建立空工作簿、利用 现有模板或</a:t>
            </a:r>
            <a:r>
              <a:rPr lang="en-US" altLang="zh-CN" sz="2100" dirty="0">
                <a:latin typeface="Arial" pitchFamily="34" charset="0"/>
                <a:ea typeface="黑体" pitchFamily="49" charset="-122"/>
              </a:rPr>
              <a:t>Office.com</a:t>
            </a:r>
            <a:r>
              <a:rPr lang="zh-CN" altLang="en-US" sz="2100" dirty="0">
                <a:latin typeface="Arial" pitchFamily="34" charset="0"/>
                <a:ea typeface="黑体" pitchFamily="49" charset="-122"/>
              </a:rPr>
              <a:t>网上模板创建新的工作簿，如图</a:t>
            </a:r>
            <a:r>
              <a:rPr lang="en-US" altLang="zh-CN" sz="2100" dirty="0">
                <a:latin typeface="Arial" pitchFamily="34" charset="0"/>
                <a:ea typeface="黑体" pitchFamily="49" charset="-122"/>
              </a:rPr>
              <a:t>5-2</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新建</a:t>
            </a:r>
            <a:r>
              <a:rPr lang="zh-CN" altLang="en-US" sz="2100" dirty="0">
                <a:latin typeface="Arial" pitchFamily="34" charset="0"/>
                <a:ea typeface="黑体" pitchFamily="49" charset="-122"/>
              </a:rPr>
              <a:t>的工作簿</a:t>
            </a:r>
            <a:r>
              <a:rPr lang="zh-CN" altLang="en-US" sz="2100" dirty="0" smtClean="0">
                <a:latin typeface="Arial" pitchFamily="34" charset="0"/>
                <a:ea typeface="黑体" pitchFamily="49" charset="-122"/>
              </a:rPr>
              <a:t>名默认</a:t>
            </a:r>
            <a:r>
              <a:rPr lang="zh-CN" altLang="en-US" sz="2100" dirty="0">
                <a:latin typeface="Arial" pitchFamily="34" charset="0"/>
                <a:ea typeface="黑体" pitchFamily="49" charset="-122"/>
              </a:rPr>
              <a:t>为“工作簿</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、“工作簿</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，以后在存储时可以根据需要更改文件名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603284421"/>
      </p:ext>
    </p:extLst>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980</TotalTime>
  <Pages>0</Pages>
  <Words>13759</Words>
  <Characters>0</Characters>
  <Application>Microsoft Office PowerPoint</Application>
  <DocSecurity>0</DocSecurity>
  <PresentationFormat>全屏显示(4:3)</PresentationFormat>
  <Lines>0</Lines>
  <Paragraphs>711</Paragraphs>
  <Slides>71</Slides>
  <Notes>1</Notes>
  <HiddenSlides>0</HiddenSlides>
  <MMClips>1</MMClips>
  <ScaleCrop>false</ScaleCrop>
  <HeadingPairs>
    <vt:vector size="4" baseType="variant">
      <vt:variant>
        <vt:lpstr>主题</vt:lpstr>
      </vt:variant>
      <vt:variant>
        <vt:i4>2</vt:i4>
      </vt:variant>
      <vt:variant>
        <vt:lpstr>幻灯片标题</vt:lpstr>
      </vt:variant>
      <vt:variant>
        <vt:i4>71</vt:i4>
      </vt:variant>
    </vt:vector>
  </HeadingPairs>
  <TitlesOfParts>
    <vt:vector size="73"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2774</cp:revision>
  <dcterms:created xsi:type="dcterms:W3CDTF">1999-01-28T02:15:27Z</dcterms:created>
  <dcterms:modified xsi:type="dcterms:W3CDTF">2014-02-26T06:58:21Z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