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9" r:id="rId2"/>
  </p:sldMasterIdLst>
  <p:sldIdLst>
    <p:sldId id="256" r:id="rId3"/>
    <p:sldId id="257" r:id="rId4"/>
    <p:sldId id="258" r:id="rId5"/>
    <p:sldId id="259" r:id="rId6"/>
    <p:sldId id="261" r:id="rId7"/>
    <p:sldId id="387" r:id="rId8"/>
    <p:sldId id="263" r:id="rId9"/>
    <p:sldId id="388" r:id="rId10"/>
    <p:sldId id="389" r:id="rId11"/>
    <p:sldId id="419" r:id="rId12"/>
    <p:sldId id="420" r:id="rId13"/>
    <p:sldId id="421" r:id="rId14"/>
    <p:sldId id="422" r:id="rId15"/>
    <p:sldId id="423" r:id="rId16"/>
    <p:sldId id="424" r:id="rId17"/>
    <p:sldId id="425" r:id="rId18"/>
    <p:sldId id="426" r:id="rId19"/>
    <p:sldId id="427" r:id="rId20"/>
    <p:sldId id="428" r:id="rId21"/>
    <p:sldId id="429" r:id="rId22"/>
    <p:sldId id="430" r:id="rId23"/>
    <p:sldId id="431" r:id="rId24"/>
    <p:sldId id="432" r:id="rId25"/>
    <p:sldId id="433" r:id="rId26"/>
    <p:sldId id="434" r:id="rId27"/>
    <p:sldId id="435" r:id="rId28"/>
    <p:sldId id="436" r:id="rId29"/>
    <p:sldId id="437" r:id="rId30"/>
    <p:sldId id="438" r:id="rId31"/>
    <p:sldId id="439" r:id="rId32"/>
    <p:sldId id="440" r:id="rId33"/>
    <p:sldId id="441" r:id="rId34"/>
    <p:sldId id="442" r:id="rId35"/>
    <p:sldId id="443" r:id="rId36"/>
    <p:sldId id="444" r:id="rId37"/>
    <p:sldId id="445" r:id="rId38"/>
    <p:sldId id="446" r:id="rId39"/>
    <p:sldId id="447" r:id="rId40"/>
    <p:sldId id="448" r:id="rId41"/>
    <p:sldId id="449" r:id="rId42"/>
    <p:sldId id="450" r:id="rId43"/>
    <p:sldId id="451" r:id="rId44"/>
    <p:sldId id="452" r:id="rId45"/>
    <p:sldId id="453" r:id="rId46"/>
    <p:sldId id="454" r:id="rId47"/>
    <p:sldId id="455" r:id="rId48"/>
    <p:sldId id="456" r:id="rId49"/>
    <p:sldId id="457" r:id="rId50"/>
    <p:sldId id="459" r:id="rId51"/>
    <p:sldId id="460" r:id="rId52"/>
    <p:sldId id="458" r:id="rId53"/>
    <p:sldId id="461" r:id="rId54"/>
    <p:sldId id="462" r:id="rId55"/>
    <p:sldId id="463" r:id="rId5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42" autoAdjust="0"/>
    <p:restoredTop sz="94660"/>
  </p:normalViewPr>
  <p:slideViewPr>
    <p:cSldViewPr snapToGrid="0">
      <p:cViewPr varScale="1">
        <p:scale>
          <a:sx n="74" d="100"/>
          <a:sy n="74" d="100"/>
        </p:scale>
        <p:origin x="108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BB9DB11C-AD49-4E83-B7CF-BED2FAFDA6C7}" type="slidenum">
              <a:rPr lang="zh-CN" altLang="en-US"/>
              <a:pPr/>
              <a:t>‹#›</a:t>
            </a:fld>
            <a:endParaRPr lang="en-US" altLang="zh-CN"/>
          </a:p>
        </p:txBody>
      </p:sp>
      <p:pic>
        <p:nvPicPr>
          <p:cNvPr id="38" name="图片 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3670479" cy="894154"/>
          </a:xfrm>
          <a:prstGeom prst="rect">
            <a:avLst/>
          </a:prstGeom>
        </p:spPr>
      </p:pic>
    </p:spTree>
    <p:extLst>
      <p:ext uri="{BB962C8B-B14F-4D97-AF65-F5344CB8AC3E}">
        <p14:creationId xmlns:p14="http://schemas.microsoft.com/office/powerpoint/2010/main" val="17058814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DC4A6ED3-10C9-4240-9114-039410B22E43}" type="slidenum">
              <a:rPr lang="zh-CN" altLang="en-US"/>
              <a:pPr/>
              <a:t>‹#›</a:t>
            </a:fld>
            <a:endParaRPr lang="en-US" altLang="zh-CN"/>
          </a:p>
        </p:txBody>
      </p:sp>
    </p:spTree>
    <p:extLst>
      <p:ext uri="{BB962C8B-B14F-4D97-AF65-F5344CB8AC3E}">
        <p14:creationId xmlns:p14="http://schemas.microsoft.com/office/powerpoint/2010/main" val="427862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74A156E0-0C10-4BA0-B2FA-0F24646AC086}" type="slidenum">
              <a:rPr lang="zh-CN" altLang="en-US"/>
              <a:pPr/>
              <a:t>‹#›</a:t>
            </a:fld>
            <a:endParaRPr lang="en-US" altLang="zh-CN"/>
          </a:p>
        </p:txBody>
      </p:sp>
    </p:spTree>
    <p:extLst>
      <p:ext uri="{BB962C8B-B14F-4D97-AF65-F5344CB8AC3E}">
        <p14:creationId xmlns:p14="http://schemas.microsoft.com/office/powerpoint/2010/main" val="352762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32EF1BA6-8175-4975-97B7-C0211F0D309D}" type="slidenum">
              <a:rPr lang="zh-CN" altLang="en-US"/>
              <a:pPr/>
              <a:t>‹#›</a:t>
            </a:fld>
            <a:endParaRPr lang="en-US" altLang="zh-CN"/>
          </a:p>
        </p:txBody>
      </p:sp>
    </p:spTree>
    <p:extLst>
      <p:ext uri="{BB962C8B-B14F-4D97-AF65-F5344CB8AC3E}">
        <p14:creationId xmlns:p14="http://schemas.microsoft.com/office/powerpoint/2010/main" val="2098577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C4685C41-2A61-454B-8EB0-F5952B806B7A}" type="slidenum">
              <a:rPr lang="zh-CN" altLang="en-US"/>
              <a:pPr/>
              <a:t>‹#›</a:t>
            </a:fld>
            <a:endParaRPr lang="en-US" altLang="zh-CN"/>
          </a:p>
        </p:txBody>
      </p:sp>
    </p:spTree>
    <p:extLst>
      <p:ext uri="{BB962C8B-B14F-4D97-AF65-F5344CB8AC3E}">
        <p14:creationId xmlns:p14="http://schemas.microsoft.com/office/powerpoint/2010/main" val="231076727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6B893BA4-CF91-466F-8690-2E0CA4C0799A}" type="slidenum">
              <a:rPr lang="zh-CN" altLang="en-US"/>
              <a:pPr/>
              <a:t>‹#›</a:t>
            </a:fld>
            <a:endParaRPr lang="en-US" altLang="zh-CN"/>
          </a:p>
        </p:txBody>
      </p:sp>
    </p:spTree>
    <p:extLst>
      <p:ext uri="{BB962C8B-B14F-4D97-AF65-F5344CB8AC3E}">
        <p14:creationId xmlns:p14="http://schemas.microsoft.com/office/powerpoint/2010/main" val="1731300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9E0315-DB25-49A6-9667-F4251533C566}" type="slidenum">
              <a:rPr lang="zh-CN" altLang="en-US"/>
              <a:pPr/>
              <a:t>‹#›</a:t>
            </a:fld>
            <a:endParaRPr lang="en-US" altLang="zh-CN"/>
          </a:p>
        </p:txBody>
      </p:sp>
    </p:spTree>
    <p:extLst>
      <p:ext uri="{BB962C8B-B14F-4D97-AF65-F5344CB8AC3E}">
        <p14:creationId xmlns:p14="http://schemas.microsoft.com/office/powerpoint/2010/main" val="632439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C91B5268-440E-47FF-91EA-E58B094A4FEA}" type="slidenum">
              <a:rPr lang="zh-CN" altLang="en-US"/>
              <a:pPr/>
              <a:t>‹#›</a:t>
            </a:fld>
            <a:endParaRPr lang="en-US" altLang="zh-CN"/>
          </a:p>
        </p:txBody>
      </p:sp>
    </p:spTree>
    <p:extLst>
      <p:ext uri="{BB962C8B-B14F-4D97-AF65-F5344CB8AC3E}">
        <p14:creationId xmlns:p14="http://schemas.microsoft.com/office/powerpoint/2010/main" val="16458545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3B854E65-52D6-4B2C-9F45-498A5D0C05F4}" type="slidenum">
              <a:rPr lang="zh-CN" altLang="en-US"/>
              <a:pPr/>
              <a:t>‹#›</a:t>
            </a:fld>
            <a:endParaRPr lang="en-US" altLang="zh-CN"/>
          </a:p>
        </p:txBody>
      </p:sp>
    </p:spTree>
    <p:extLst>
      <p:ext uri="{BB962C8B-B14F-4D97-AF65-F5344CB8AC3E}">
        <p14:creationId xmlns:p14="http://schemas.microsoft.com/office/powerpoint/2010/main" val="2853940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10512DFB-FAB6-4A07-8966-2C27F87DC6F5}" type="slidenum">
              <a:rPr lang="zh-CN" altLang="en-US"/>
              <a:pPr/>
              <a:t>‹#›</a:t>
            </a:fld>
            <a:endParaRPr lang="en-US" altLang="zh-CN"/>
          </a:p>
        </p:txBody>
      </p:sp>
    </p:spTree>
    <p:extLst>
      <p:ext uri="{BB962C8B-B14F-4D97-AF65-F5344CB8AC3E}">
        <p14:creationId xmlns:p14="http://schemas.microsoft.com/office/powerpoint/2010/main" val="218505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9C0F95B6-0389-413D-861C-1E01E79F2F5B}" type="slidenum">
              <a:rPr lang="zh-CN" altLang="en-US"/>
              <a:pPr/>
              <a:t>‹#›</a:t>
            </a:fld>
            <a:endParaRPr lang="en-US" altLang="zh-CN"/>
          </a:p>
        </p:txBody>
      </p:sp>
    </p:spTree>
    <p:extLst>
      <p:ext uri="{BB962C8B-B14F-4D97-AF65-F5344CB8AC3E}">
        <p14:creationId xmlns:p14="http://schemas.microsoft.com/office/powerpoint/2010/main" val="1971116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8029D422-41E2-4C29-B763-D6FEBBA43132}" type="slidenum">
              <a:rPr lang="zh-CN" altLang="en-US"/>
              <a:pPr/>
              <a:t>‹#›</a:t>
            </a:fld>
            <a:endParaRPr lang="en-US" altLang="zh-CN"/>
          </a:p>
        </p:txBody>
      </p:sp>
    </p:spTree>
    <p:extLst>
      <p:ext uri="{BB962C8B-B14F-4D97-AF65-F5344CB8AC3E}">
        <p14:creationId xmlns:p14="http://schemas.microsoft.com/office/powerpoint/2010/main" val="232313657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3172FF3D-281D-41CB-87BF-796564D6242E}" type="slidenum">
              <a:rPr lang="zh-CN" altLang="en-US"/>
              <a:pPr/>
              <a:t>‹#›</a:t>
            </a:fld>
            <a:endParaRPr lang="en-US" altLang="zh-CN"/>
          </a:p>
        </p:txBody>
      </p:sp>
    </p:spTree>
    <p:extLst>
      <p:ext uri="{BB962C8B-B14F-4D97-AF65-F5344CB8AC3E}">
        <p14:creationId xmlns:p14="http://schemas.microsoft.com/office/powerpoint/2010/main" val="875589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1E44A3B4-AE47-46EE-8D29-E209AD960412}" type="slidenum">
              <a:rPr lang="zh-CN" altLang="en-US"/>
              <a:pPr/>
              <a:t>‹#›</a:t>
            </a:fld>
            <a:endParaRPr lang="en-US" altLang="zh-CN"/>
          </a:p>
        </p:txBody>
      </p:sp>
    </p:spTree>
    <p:extLst>
      <p:ext uri="{BB962C8B-B14F-4D97-AF65-F5344CB8AC3E}">
        <p14:creationId xmlns:p14="http://schemas.microsoft.com/office/powerpoint/2010/main" val="2599467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C6360D20-C836-4278-AC5B-F97382AFBE4B}" type="slidenum">
              <a:rPr lang="zh-CN" altLang="en-US"/>
              <a:pPr/>
              <a:t>‹#›</a:t>
            </a:fld>
            <a:endParaRPr lang="en-US" altLang="zh-CN"/>
          </a:p>
        </p:txBody>
      </p:sp>
    </p:spTree>
    <p:extLst>
      <p:ext uri="{BB962C8B-B14F-4D97-AF65-F5344CB8AC3E}">
        <p14:creationId xmlns:p14="http://schemas.microsoft.com/office/powerpoint/2010/main" val="3598663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EF364040-860D-46E8-B715-8A71EEC484E9}" type="slidenum">
              <a:rPr lang="zh-CN" altLang="en-US"/>
              <a:pPr/>
              <a:t>‹#›</a:t>
            </a:fld>
            <a:endParaRPr lang="en-US" altLang="zh-CN"/>
          </a:p>
        </p:txBody>
      </p:sp>
    </p:spTree>
    <p:extLst>
      <p:ext uri="{BB962C8B-B14F-4D97-AF65-F5344CB8AC3E}">
        <p14:creationId xmlns:p14="http://schemas.microsoft.com/office/powerpoint/2010/main" val="34007504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B5F2247E-9A18-404E-BABD-29DEABAE2CBA}" type="slidenum">
              <a:rPr lang="zh-CN" altLang="en-US"/>
              <a:pPr/>
              <a:t>‹#›</a:t>
            </a:fld>
            <a:endParaRPr lang="en-US" altLang="zh-CN"/>
          </a:p>
        </p:txBody>
      </p:sp>
    </p:spTree>
    <p:extLst>
      <p:ext uri="{BB962C8B-B14F-4D97-AF65-F5344CB8AC3E}">
        <p14:creationId xmlns:p14="http://schemas.microsoft.com/office/powerpoint/2010/main" val="1032633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灯片编号占位符 3"/>
          <p:cNvSpPr>
            <a:spLocks noGrp="1"/>
          </p:cNvSpPr>
          <p:nvPr>
            <p:ph type="sldNum" sz="quarter" idx="10"/>
          </p:nvPr>
        </p:nvSpPr>
        <p:spPr>
          <a:xfrm>
            <a:off x="3276600" y="6477000"/>
            <a:ext cx="2133600" cy="304800"/>
          </a:xfrm>
        </p:spPr>
        <p:txBody>
          <a:bodyPr/>
          <a:lstStyle>
            <a:lvl1pPr>
              <a:defRPr/>
            </a:lvl1pPr>
          </a:lstStyle>
          <a:p>
            <a:fld id="{05A7BCD3-3354-4F2C-8438-18E549B855DE}" type="slidenum">
              <a:rPr lang="zh-CN" altLang="en-US"/>
              <a:pPr/>
              <a:t>‹#›</a:t>
            </a:fld>
            <a:endParaRPr lang="en-US" altLang="zh-CN"/>
          </a:p>
        </p:txBody>
      </p:sp>
    </p:spTree>
    <p:extLst>
      <p:ext uri="{BB962C8B-B14F-4D97-AF65-F5344CB8AC3E}">
        <p14:creationId xmlns:p14="http://schemas.microsoft.com/office/powerpoint/2010/main" val="1295577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65E329-DD32-4A97-B93E-35B5FED3BB01}" type="slidenum">
              <a:rPr lang="zh-CN" altLang="en-US"/>
              <a:pPr/>
              <a:t>‹#›</a:t>
            </a:fld>
            <a:endParaRPr lang="en-US" altLang="zh-CN"/>
          </a:p>
        </p:txBody>
      </p:sp>
    </p:spTree>
    <p:extLst>
      <p:ext uri="{BB962C8B-B14F-4D97-AF65-F5344CB8AC3E}">
        <p14:creationId xmlns:p14="http://schemas.microsoft.com/office/powerpoint/2010/main" val="17404038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AC48208B-9E19-4871-A20F-422E8428E634}" type="slidenum">
              <a:rPr lang="zh-CN" altLang="en-US"/>
              <a:pPr/>
              <a:t>‹#›</a:t>
            </a:fld>
            <a:endParaRPr lang="en-US" altLang="zh-CN"/>
          </a:p>
        </p:txBody>
      </p:sp>
    </p:spTree>
    <p:extLst>
      <p:ext uri="{BB962C8B-B14F-4D97-AF65-F5344CB8AC3E}">
        <p14:creationId xmlns:p14="http://schemas.microsoft.com/office/powerpoint/2010/main" val="2000212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F5B64884-D348-491A-9775-5B7D9DBACB7B}" type="slidenum">
              <a:rPr lang="zh-CN" altLang="en-US"/>
              <a:pPr/>
              <a:t>‹#›</a:t>
            </a:fld>
            <a:endParaRPr lang="en-US" altLang="zh-CN"/>
          </a:p>
        </p:txBody>
      </p:sp>
    </p:spTree>
    <p:extLst>
      <p:ext uri="{BB962C8B-B14F-4D97-AF65-F5344CB8AC3E}">
        <p14:creationId xmlns:p14="http://schemas.microsoft.com/office/powerpoint/2010/main" val="412043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0BEC2E70-DF7A-43E8-99B8-D0860426B32F}" type="slidenum">
              <a:rPr lang="zh-CN" altLang="en-US"/>
              <a:pPr/>
              <a:t>‹#›</a:t>
            </a:fld>
            <a:endParaRPr lang="en-US" altLang="zh-CN"/>
          </a:p>
        </p:txBody>
      </p:sp>
    </p:spTree>
    <p:extLst>
      <p:ext uri="{BB962C8B-B14F-4D97-AF65-F5344CB8AC3E}">
        <p14:creationId xmlns:p14="http://schemas.microsoft.com/office/powerpoint/2010/main" val="86743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7EC3F652-A22C-470A-98A6-FD183CB8D635}" type="slidenum">
              <a:rPr lang="zh-CN" altLang="en-US"/>
              <a:pPr/>
              <a:t>‹#›</a:t>
            </a:fld>
            <a:endParaRPr lang="en-US" altLang="zh-CN"/>
          </a:p>
        </p:txBody>
      </p:sp>
    </p:spTree>
    <p:extLst>
      <p:ext uri="{BB962C8B-B14F-4D97-AF65-F5344CB8AC3E}">
        <p14:creationId xmlns:p14="http://schemas.microsoft.com/office/powerpoint/2010/main" val="1448340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A9FCCA1E-6734-4326-AB91-33728F673EB9}" type="slidenum">
              <a:rPr lang="zh-CN" altLang="en-US"/>
              <a:pPr/>
              <a:t>‹#›</a:t>
            </a:fld>
            <a:endParaRPr lang="en-US" altLang="zh-CN"/>
          </a:p>
        </p:txBody>
      </p:sp>
    </p:spTree>
    <p:extLst>
      <p:ext uri="{BB962C8B-B14F-4D97-AF65-F5344CB8AC3E}">
        <p14:creationId xmlns:p14="http://schemas.microsoft.com/office/powerpoint/2010/main" val="546356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EB10E794-C87A-458C-861C-B377796CADF5}" type="slidenum">
              <a:rPr lang="zh-CN" altLang="en-US"/>
              <a:pPr/>
              <a:t>‹#›</a:t>
            </a:fld>
            <a:endParaRPr lang="en-US" altLang="zh-CN"/>
          </a:p>
        </p:txBody>
      </p:sp>
    </p:spTree>
    <p:extLst>
      <p:ext uri="{BB962C8B-B14F-4D97-AF65-F5344CB8AC3E}">
        <p14:creationId xmlns:p14="http://schemas.microsoft.com/office/powerpoint/2010/main" val="3655847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25605"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25606"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9A9A6A0A-9B07-4950-BFB1-0B04595F6A68}"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25609"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388942970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38917"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38918"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E939F41C-DC1E-4FC6-AED7-4D14BA12ECFE}"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38921"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1621918020"/>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zh-CN" altLang="en-US" dirty="0"/>
              <a:t>网络安全产品调试与部</a:t>
            </a:r>
            <a:r>
              <a:rPr lang="zh-CN" altLang="en-US" dirty="0" smtClean="0"/>
              <a:t>署</a:t>
            </a:r>
            <a:endParaRPr lang="zh-CN" altLang="en-US" dirty="0"/>
          </a:p>
        </p:txBody>
      </p:sp>
      <p:sp>
        <p:nvSpPr>
          <p:cNvPr id="3" name="副标题 2"/>
          <p:cNvSpPr>
            <a:spLocks noGrp="1"/>
          </p:cNvSpPr>
          <p:nvPr>
            <p:ph type="subTitle" sz="quarter" idx="1"/>
          </p:nvPr>
        </p:nvSpPr>
        <p:spPr/>
        <p:txBody>
          <a:bodyPr/>
          <a:lstStyle/>
          <a:p>
            <a:r>
              <a:rPr lang="zh-CN" altLang="en-US" dirty="0" smtClean="0"/>
              <a:t>重庆电子工程职业学院 计算机学院</a:t>
            </a:r>
            <a:endParaRPr lang="zh-CN" altLang="en-US" dirty="0"/>
          </a:p>
        </p:txBody>
      </p:sp>
    </p:spTree>
    <p:extLst>
      <p:ext uri="{BB962C8B-B14F-4D97-AF65-F5344CB8AC3E}">
        <p14:creationId xmlns:p14="http://schemas.microsoft.com/office/powerpoint/2010/main" val="327874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7.2	</a:t>
            </a:r>
            <a:r>
              <a:rPr lang="zh-CN" altLang="en-US" dirty="0"/>
              <a:t>网络数据存储的主要方式</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直接附加存储（</a:t>
            </a:r>
            <a:r>
              <a:rPr lang="en-US" altLang="zh-CN" dirty="0"/>
              <a:t>DAS</a:t>
            </a:r>
            <a:r>
              <a:rPr lang="zh-CN" altLang="zh-CN" dirty="0"/>
              <a:t>）</a:t>
            </a:r>
            <a:endParaRPr lang="zh-CN" altLang="zh-CN" sz="3600" b="1" dirty="0"/>
          </a:p>
          <a:p>
            <a:pPr lvl="1"/>
            <a:r>
              <a:rPr lang="en-US" altLang="zh-CN" dirty="0"/>
              <a:t>DAS</a:t>
            </a:r>
            <a:r>
              <a:rPr lang="zh-CN" altLang="zh-CN" dirty="0"/>
              <a:t>（</a:t>
            </a:r>
            <a:r>
              <a:rPr lang="en-US" altLang="zh-CN" dirty="0"/>
              <a:t>Direct Attached Storage—</a:t>
            </a:r>
            <a:r>
              <a:rPr lang="zh-CN" altLang="zh-CN" dirty="0"/>
              <a:t>直接附加存储）是指将存储设备通过</a:t>
            </a:r>
            <a:r>
              <a:rPr lang="en-US" altLang="zh-CN" dirty="0"/>
              <a:t>SCSI</a:t>
            </a:r>
            <a:r>
              <a:rPr lang="zh-CN" altLang="zh-CN" dirty="0"/>
              <a:t>线缆或光纤通道直接连接到服务器上，起到扩展存储空间的作用</a:t>
            </a:r>
            <a:r>
              <a:rPr lang="zh-CN" altLang="zh-CN" dirty="0" smtClean="0"/>
              <a:t>。</a:t>
            </a:r>
            <a:endParaRPr lang="zh-CN" altLang="zh-CN" dirty="0"/>
          </a:p>
          <a:p>
            <a:r>
              <a:rPr lang="en-US" altLang="zh-CN" dirty="0"/>
              <a:t>DAS</a:t>
            </a:r>
            <a:r>
              <a:rPr lang="zh-CN" altLang="zh-CN" dirty="0"/>
              <a:t>方式的主要优点有：</a:t>
            </a:r>
          </a:p>
          <a:p>
            <a:pPr lvl="1"/>
            <a:r>
              <a:rPr lang="zh-CN" altLang="zh-CN" dirty="0"/>
              <a:t>（</a:t>
            </a:r>
            <a:r>
              <a:rPr lang="en-US" altLang="zh-CN" dirty="0"/>
              <a:t>1</a:t>
            </a:r>
            <a:r>
              <a:rPr lang="zh-CN" altLang="zh-CN" dirty="0"/>
              <a:t>）在最低的成本下实现大容量存储。</a:t>
            </a:r>
          </a:p>
          <a:p>
            <a:pPr lvl="1"/>
            <a:r>
              <a:rPr lang="zh-CN" altLang="zh-CN" dirty="0"/>
              <a:t>（</a:t>
            </a:r>
            <a:r>
              <a:rPr lang="en-US" altLang="zh-CN" dirty="0"/>
              <a:t>2</a:t>
            </a:r>
            <a:r>
              <a:rPr lang="zh-CN" altLang="zh-CN" dirty="0"/>
              <a:t>）实现了应用数据与操作系统的分离。</a:t>
            </a:r>
          </a:p>
          <a:p>
            <a:pPr lvl="1"/>
            <a:r>
              <a:rPr lang="zh-CN" altLang="zh-CN" dirty="0"/>
              <a:t>（</a:t>
            </a:r>
            <a:r>
              <a:rPr lang="en-US" altLang="zh-CN" dirty="0"/>
              <a:t>3</a:t>
            </a:r>
            <a:r>
              <a:rPr lang="zh-CN" altLang="zh-CN" dirty="0"/>
              <a:t>）提高了存储性能。多个物理磁盘在虚拟化技术下并行工作，可以显著提高存取性能。</a:t>
            </a:r>
          </a:p>
          <a:p>
            <a:pPr lvl="1"/>
            <a:r>
              <a:rPr lang="zh-CN" altLang="zh-CN" dirty="0"/>
              <a:t>（</a:t>
            </a:r>
            <a:r>
              <a:rPr lang="en-US" altLang="zh-CN" dirty="0"/>
              <a:t>4</a:t>
            </a:r>
            <a:r>
              <a:rPr lang="zh-CN" altLang="zh-CN" dirty="0"/>
              <a:t>）结构简单，容易实现。</a:t>
            </a:r>
          </a:p>
        </p:txBody>
      </p:sp>
    </p:spTree>
    <p:extLst>
      <p:ext uri="{BB962C8B-B14F-4D97-AF65-F5344CB8AC3E}">
        <p14:creationId xmlns:p14="http://schemas.microsoft.com/office/powerpoint/2010/main" val="887447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7.2	</a:t>
            </a:r>
            <a:r>
              <a:rPr lang="zh-CN" altLang="en-US" dirty="0"/>
              <a:t>网络数据存储的主要方式</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DSA</a:t>
            </a:r>
            <a:r>
              <a:rPr lang="zh-CN" altLang="zh-CN" dirty="0"/>
              <a:t>的缺</a:t>
            </a:r>
            <a:r>
              <a:rPr lang="zh-CN" altLang="zh-CN" dirty="0" smtClean="0"/>
              <a:t>点</a:t>
            </a:r>
            <a:endParaRPr lang="zh-CN" altLang="zh-CN" dirty="0"/>
          </a:p>
          <a:p>
            <a:pPr lvl="1"/>
            <a:r>
              <a:rPr lang="zh-CN" altLang="zh-CN" dirty="0"/>
              <a:t>（</a:t>
            </a:r>
            <a:r>
              <a:rPr lang="en-US" altLang="zh-CN" dirty="0"/>
              <a:t>1</a:t>
            </a:r>
            <a:r>
              <a:rPr lang="zh-CN" altLang="zh-CN" dirty="0"/>
              <a:t>）扩展性差，服务器与存储设备直接连接的方式导致出现新的应用需求时，只能为新增的服务器单独配置存储设备，造成重复投资。</a:t>
            </a:r>
          </a:p>
          <a:p>
            <a:pPr lvl="1"/>
            <a:r>
              <a:rPr lang="zh-CN" altLang="zh-CN" dirty="0"/>
              <a:t>（</a:t>
            </a:r>
            <a:r>
              <a:rPr lang="en-US" altLang="zh-CN" dirty="0"/>
              <a:t>2</a:t>
            </a:r>
            <a:r>
              <a:rPr lang="zh-CN" altLang="zh-CN" dirty="0"/>
              <a:t>）资源利用率低，</a:t>
            </a:r>
            <a:r>
              <a:rPr lang="en-US" altLang="zh-CN" dirty="0"/>
              <a:t>DAS</a:t>
            </a:r>
            <a:r>
              <a:rPr lang="zh-CN" altLang="zh-CN" dirty="0"/>
              <a:t>方式的存储长期来看存储空间无法充分利用，存在浪费。容易出现部分应用对应的存储空间不够用，另一些却有大量的存储空间闲置。</a:t>
            </a:r>
          </a:p>
          <a:p>
            <a:pPr lvl="1"/>
            <a:r>
              <a:rPr lang="zh-CN" altLang="zh-CN" dirty="0"/>
              <a:t>（</a:t>
            </a:r>
            <a:r>
              <a:rPr lang="en-US" altLang="zh-CN" dirty="0"/>
              <a:t>3</a:t>
            </a:r>
            <a:r>
              <a:rPr lang="zh-CN" altLang="zh-CN" dirty="0"/>
              <a:t>）可管理性差，管理分散，无法集中。</a:t>
            </a:r>
          </a:p>
          <a:p>
            <a:pPr lvl="1"/>
            <a:r>
              <a:rPr lang="zh-CN" altLang="zh-CN" dirty="0"/>
              <a:t>（</a:t>
            </a:r>
            <a:r>
              <a:rPr lang="en-US" altLang="zh-CN" dirty="0"/>
              <a:t>4</a:t>
            </a:r>
            <a:r>
              <a:rPr lang="zh-CN" altLang="zh-CN" dirty="0"/>
              <a:t>）异构化严重</a:t>
            </a:r>
          </a:p>
        </p:txBody>
      </p:sp>
    </p:spTree>
    <p:extLst>
      <p:ext uri="{BB962C8B-B14F-4D97-AF65-F5344CB8AC3E}">
        <p14:creationId xmlns:p14="http://schemas.microsoft.com/office/powerpoint/2010/main" val="440139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7.2	</a:t>
            </a:r>
            <a:r>
              <a:rPr lang="zh-CN" altLang="en-US" dirty="0"/>
              <a:t>网络数据存储的主要方式</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DAS</a:t>
            </a:r>
            <a:r>
              <a:rPr lang="zh-CN" altLang="zh-CN" dirty="0"/>
              <a:t>的适用环境：</a:t>
            </a:r>
          </a:p>
          <a:p>
            <a:pPr lvl="1"/>
            <a:r>
              <a:rPr lang="zh-CN" altLang="zh-CN" dirty="0"/>
              <a:t>（</a:t>
            </a:r>
            <a:r>
              <a:rPr lang="en-US" altLang="zh-CN" dirty="0"/>
              <a:t>1</a:t>
            </a:r>
            <a:r>
              <a:rPr lang="zh-CN" altLang="zh-CN" dirty="0"/>
              <a:t>）低成本、数据容量需求不高的网络。</a:t>
            </a:r>
          </a:p>
          <a:p>
            <a:pPr lvl="1"/>
            <a:r>
              <a:rPr lang="zh-CN" altLang="zh-CN" dirty="0"/>
              <a:t>（</a:t>
            </a:r>
            <a:r>
              <a:rPr lang="en-US" altLang="zh-CN" dirty="0"/>
              <a:t>2</a:t>
            </a:r>
            <a:r>
              <a:rPr lang="zh-CN" altLang="zh-CN" dirty="0"/>
              <a:t>）存储系统要求必须直连到服务器的应用。</a:t>
            </a:r>
          </a:p>
          <a:p>
            <a:pPr lvl="1"/>
            <a:r>
              <a:rPr lang="zh-CN" altLang="zh-CN" dirty="0"/>
              <a:t>（</a:t>
            </a:r>
            <a:r>
              <a:rPr lang="en-US" altLang="zh-CN" dirty="0"/>
              <a:t>3</a:t>
            </a:r>
            <a:r>
              <a:rPr lang="zh-CN" altLang="zh-CN" dirty="0"/>
              <a:t>）服务器地理位置很分散，通过 </a:t>
            </a:r>
            <a:r>
              <a:rPr lang="en-US" altLang="zh-CN" dirty="0"/>
              <a:t>SAN</a:t>
            </a:r>
            <a:r>
              <a:rPr lang="zh-CN" altLang="zh-CN" dirty="0"/>
              <a:t>或者</a:t>
            </a:r>
            <a:r>
              <a:rPr lang="en-US" altLang="zh-CN" dirty="0"/>
              <a:t> NAS</a:t>
            </a:r>
            <a:r>
              <a:rPr lang="zh-CN" altLang="zh-CN" dirty="0"/>
              <a:t>在它们之间进行互连非常困难时。</a:t>
            </a:r>
          </a:p>
        </p:txBody>
      </p:sp>
    </p:spTree>
    <p:extLst>
      <p:ext uri="{BB962C8B-B14F-4D97-AF65-F5344CB8AC3E}">
        <p14:creationId xmlns:p14="http://schemas.microsoft.com/office/powerpoint/2010/main" val="42432982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7.2	</a:t>
            </a:r>
            <a:r>
              <a:rPr lang="zh-CN" altLang="en-US" dirty="0"/>
              <a:t>网络数据存储的主要方式</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存储区域网络（</a:t>
            </a:r>
            <a:r>
              <a:rPr lang="en-US" altLang="zh-CN" dirty="0"/>
              <a:t>SAN</a:t>
            </a:r>
            <a:r>
              <a:rPr lang="zh-CN" altLang="zh-CN" dirty="0"/>
              <a:t>）</a:t>
            </a:r>
            <a:endParaRPr lang="zh-CN" altLang="zh-CN" sz="3600" b="1" dirty="0"/>
          </a:p>
          <a:p>
            <a:pPr lvl="1"/>
            <a:r>
              <a:rPr lang="en-US" altLang="zh-CN" dirty="0"/>
              <a:t>SAN</a:t>
            </a:r>
            <a:r>
              <a:rPr lang="zh-CN" altLang="zh-CN" dirty="0"/>
              <a:t>（</a:t>
            </a:r>
            <a:r>
              <a:rPr lang="en-US" altLang="zh-CN" dirty="0"/>
              <a:t>Storage </a:t>
            </a:r>
            <a:r>
              <a:rPr lang="en-US" altLang="zh-CN" dirty="0" err="1"/>
              <a:t>Aera</a:t>
            </a:r>
            <a:r>
              <a:rPr lang="en-US" altLang="zh-CN" dirty="0"/>
              <a:t> Network </a:t>
            </a:r>
            <a:r>
              <a:rPr lang="zh-CN" altLang="zh-CN" dirty="0"/>
              <a:t>）存储区域网络，是在存储设备和应用服务器之间构建存储网络，这个网络专用于主机和存储设备之间的访问，当有数据的存取需求时，数据可以通过存储区域网络在服务器和后台存储设备之间高速传输，不会占用局域网带宽，不会影响局域网的正常使用</a:t>
            </a:r>
            <a:r>
              <a:rPr lang="zh-CN" altLang="zh-CN" dirty="0" smtClean="0"/>
              <a:t>。</a:t>
            </a:r>
            <a:endParaRPr lang="en-US" altLang="zh-CN" dirty="0" smtClean="0"/>
          </a:p>
          <a:p>
            <a:pPr lvl="1"/>
            <a:r>
              <a:rPr lang="en-US" altLang="zh-CN" dirty="0"/>
              <a:t>SAN</a:t>
            </a:r>
            <a:r>
              <a:rPr lang="zh-CN" altLang="zh-CN" dirty="0"/>
              <a:t>由服务器、后端存储系统、</a:t>
            </a:r>
            <a:r>
              <a:rPr lang="en-US" altLang="zh-CN" dirty="0"/>
              <a:t>SAN</a:t>
            </a:r>
            <a:r>
              <a:rPr lang="zh-CN" altLang="zh-CN" dirty="0"/>
              <a:t>连接设备等三部分组成。后端存储系统由</a:t>
            </a:r>
            <a:r>
              <a:rPr lang="en-US" altLang="zh-CN" dirty="0"/>
              <a:t>SAN</a:t>
            </a:r>
            <a:r>
              <a:rPr lang="zh-CN" altLang="zh-CN" dirty="0"/>
              <a:t>控制器和磁盘系统构成，控制器是后端存储系统的关键，它提供存储接入，数据操作及备份，数据共享、数据快照等数据安全管理，及系统管理等一系列功能。</a:t>
            </a:r>
          </a:p>
        </p:txBody>
      </p:sp>
    </p:spTree>
    <p:extLst>
      <p:ext uri="{BB962C8B-B14F-4D97-AF65-F5344CB8AC3E}">
        <p14:creationId xmlns:p14="http://schemas.microsoft.com/office/powerpoint/2010/main" val="29947881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7.2	</a:t>
            </a:r>
            <a:r>
              <a:rPr lang="zh-CN" altLang="en-US" dirty="0"/>
              <a:t>网络数据存储的主要方式</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存储区域网络（</a:t>
            </a:r>
            <a:r>
              <a:rPr lang="en-US" altLang="zh-CN" dirty="0"/>
              <a:t>SAN</a:t>
            </a:r>
            <a:r>
              <a:rPr lang="zh-CN" altLang="zh-CN" dirty="0"/>
              <a:t>）</a:t>
            </a:r>
            <a:endParaRPr lang="zh-CN" altLang="zh-CN" sz="3600" b="1" dirty="0"/>
          </a:p>
          <a:p>
            <a:r>
              <a:rPr lang="en-US" altLang="zh-CN" dirty="0"/>
              <a:t>SAN</a:t>
            </a:r>
            <a:r>
              <a:rPr lang="zh-CN" altLang="zh-CN" dirty="0"/>
              <a:t>的优点主要有：</a:t>
            </a:r>
          </a:p>
          <a:p>
            <a:pPr lvl="1"/>
            <a:r>
              <a:rPr lang="zh-CN" altLang="zh-CN" dirty="0"/>
              <a:t>（</a:t>
            </a:r>
            <a:r>
              <a:rPr lang="en-US" altLang="zh-CN" dirty="0"/>
              <a:t>1</a:t>
            </a:r>
            <a:r>
              <a:rPr lang="zh-CN" altLang="zh-CN" dirty="0"/>
              <a:t>）设备整合，多台服务器可以通过存储网络同时访问后端存储系统，不必为每台服务器单独购买存储设备，降低存储设备异构化程度，减轻维护工作量，降低维护费用。</a:t>
            </a:r>
          </a:p>
          <a:p>
            <a:pPr lvl="1"/>
            <a:r>
              <a:rPr lang="zh-CN" altLang="zh-CN" dirty="0"/>
              <a:t>（</a:t>
            </a:r>
            <a:r>
              <a:rPr lang="en-US" altLang="zh-CN" dirty="0"/>
              <a:t>2</a:t>
            </a:r>
            <a:r>
              <a:rPr lang="zh-CN" altLang="zh-CN" dirty="0"/>
              <a:t>）数据集中，不同应用和服务器的数据实现了物理上的集中，空间调整和数据复制等工作可以在一台设备上完成，大大提高了存储资源利用率。</a:t>
            </a:r>
          </a:p>
          <a:p>
            <a:pPr lvl="1"/>
            <a:r>
              <a:rPr lang="zh-CN" altLang="zh-CN" dirty="0"/>
              <a:t>（</a:t>
            </a:r>
            <a:r>
              <a:rPr lang="en-US" altLang="zh-CN" dirty="0"/>
              <a:t>3</a:t>
            </a:r>
            <a:r>
              <a:rPr lang="zh-CN" altLang="zh-CN" dirty="0"/>
              <a:t>）高扩展性，存储网络架构使得服务器可以方便的接入现有</a:t>
            </a:r>
            <a:r>
              <a:rPr lang="en-US" altLang="zh-CN" dirty="0"/>
              <a:t>SAN</a:t>
            </a:r>
            <a:r>
              <a:rPr lang="zh-CN" altLang="zh-CN" dirty="0"/>
              <a:t>环境，较好的适应应用变化的需求。</a:t>
            </a:r>
          </a:p>
          <a:p>
            <a:pPr lvl="1"/>
            <a:r>
              <a:rPr lang="zh-CN" altLang="zh-CN" dirty="0"/>
              <a:t>（</a:t>
            </a:r>
            <a:r>
              <a:rPr lang="en-US" altLang="zh-CN" dirty="0"/>
              <a:t>4</a:t>
            </a:r>
            <a:r>
              <a:rPr lang="zh-CN" altLang="zh-CN" dirty="0"/>
              <a:t>）总体拥有成本低，存储设备的整合和数据集中管理，大大降低了重复投资率和长期管理维护成本。</a:t>
            </a:r>
          </a:p>
        </p:txBody>
      </p:sp>
    </p:spTree>
    <p:extLst>
      <p:ext uri="{BB962C8B-B14F-4D97-AF65-F5344CB8AC3E}">
        <p14:creationId xmlns:p14="http://schemas.microsoft.com/office/powerpoint/2010/main" val="35259219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7.2	</a:t>
            </a:r>
            <a:r>
              <a:rPr lang="zh-CN" altLang="en-US" dirty="0"/>
              <a:t>网络数据存储的主要方式</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网络附加存储（</a:t>
            </a:r>
            <a:r>
              <a:rPr lang="en-US" altLang="zh-CN" dirty="0"/>
              <a:t>NAS</a:t>
            </a:r>
            <a:r>
              <a:rPr lang="zh-CN" altLang="zh-CN" dirty="0"/>
              <a:t>）</a:t>
            </a:r>
            <a:endParaRPr lang="zh-CN" altLang="zh-CN" sz="3600" b="1" dirty="0"/>
          </a:p>
          <a:p>
            <a:pPr lvl="1"/>
            <a:r>
              <a:rPr lang="en-US" altLang="zh-CN" dirty="0"/>
              <a:t>NAS</a:t>
            </a:r>
            <a:r>
              <a:rPr lang="zh-CN" altLang="zh-CN" dirty="0"/>
              <a:t>（</a:t>
            </a:r>
            <a:r>
              <a:rPr lang="en-US" altLang="zh-CN" dirty="0"/>
              <a:t>Network Attached Storage—</a:t>
            </a:r>
            <a:r>
              <a:rPr lang="zh-CN" altLang="zh-CN" dirty="0"/>
              <a:t>网络附加存储），是一种专用、高性能的文件共享和存储设备，使其客户端能够通过 </a:t>
            </a:r>
            <a:r>
              <a:rPr lang="en-US" altLang="zh-CN" dirty="0"/>
              <a:t>IP </a:t>
            </a:r>
            <a:r>
              <a:rPr lang="zh-CN" altLang="zh-CN" dirty="0"/>
              <a:t>网络共享文件。拥有自己的文件系统，通过</a:t>
            </a:r>
            <a:r>
              <a:rPr lang="en-US" altLang="zh-CN" dirty="0"/>
              <a:t>NFS</a:t>
            </a:r>
            <a:r>
              <a:rPr lang="zh-CN" altLang="zh-CN" dirty="0"/>
              <a:t>或</a:t>
            </a:r>
            <a:r>
              <a:rPr lang="en-US" altLang="zh-CN" dirty="0"/>
              <a:t>CIFS</a:t>
            </a:r>
            <a:r>
              <a:rPr lang="zh-CN" altLang="zh-CN" dirty="0"/>
              <a:t>对外提供文件访问服务。</a:t>
            </a:r>
          </a:p>
          <a:p>
            <a:pPr lvl="1"/>
            <a:r>
              <a:rPr lang="en-US" altLang="zh-CN" dirty="0"/>
              <a:t>NAS</a:t>
            </a:r>
            <a:r>
              <a:rPr lang="zh-CN" altLang="zh-CN" dirty="0"/>
              <a:t>包括存储器件（例如硬盘驱动器阵列、</a:t>
            </a:r>
            <a:r>
              <a:rPr lang="en-US" altLang="zh-CN" dirty="0"/>
              <a:t>CD</a:t>
            </a:r>
            <a:r>
              <a:rPr lang="zh-CN" altLang="zh-CN" dirty="0"/>
              <a:t>或</a:t>
            </a:r>
            <a:r>
              <a:rPr lang="en-US" altLang="zh-CN" dirty="0"/>
              <a:t>DVD</a:t>
            </a:r>
            <a:r>
              <a:rPr lang="zh-CN" altLang="zh-CN" dirty="0"/>
              <a:t>驱动器、磁带驱动器或可移动的存储介质）和专用服务器。专用服务器上装有专门的操作系统</a:t>
            </a:r>
          </a:p>
        </p:txBody>
      </p:sp>
    </p:spTree>
    <p:extLst>
      <p:ext uri="{BB962C8B-B14F-4D97-AF65-F5344CB8AC3E}">
        <p14:creationId xmlns:p14="http://schemas.microsoft.com/office/powerpoint/2010/main" val="31678831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7.2	</a:t>
            </a:r>
            <a:r>
              <a:rPr lang="zh-CN" altLang="en-US" dirty="0"/>
              <a:t>网络数据存储的主要方式</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网络附加存储（</a:t>
            </a:r>
            <a:r>
              <a:rPr lang="en-US" altLang="zh-CN" dirty="0"/>
              <a:t>NAS</a:t>
            </a:r>
            <a:r>
              <a:rPr lang="zh-CN" altLang="zh-CN" dirty="0"/>
              <a:t>）</a:t>
            </a:r>
            <a:endParaRPr lang="zh-CN" altLang="zh-CN" sz="3600" b="1" dirty="0"/>
          </a:p>
          <a:p>
            <a:r>
              <a:rPr lang="en-US" altLang="zh-CN" dirty="0"/>
              <a:t>NAS</a:t>
            </a:r>
            <a:r>
              <a:rPr lang="zh-CN" altLang="zh-CN" dirty="0"/>
              <a:t>的优点：</a:t>
            </a:r>
          </a:p>
          <a:p>
            <a:pPr lvl="1"/>
            <a:r>
              <a:rPr lang="zh-CN" altLang="zh-CN" dirty="0"/>
              <a:t>（</a:t>
            </a:r>
            <a:r>
              <a:rPr lang="en-US" altLang="zh-CN" dirty="0"/>
              <a:t>1</a:t>
            </a:r>
            <a:r>
              <a:rPr lang="zh-CN" altLang="zh-CN" dirty="0"/>
              <a:t>）</a:t>
            </a:r>
            <a:r>
              <a:rPr lang="en-US" altLang="zh-CN" dirty="0"/>
              <a:t>NAS</a:t>
            </a:r>
            <a:r>
              <a:rPr lang="zh-CN" altLang="zh-CN" dirty="0"/>
              <a:t>可以即插即用。</a:t>
            </a:r>
          </a:p>
          <a:p>
            <a:pPr lvl="1"/>
            <a:r>
              <a:rPr lang="zh-CN" altLang="zh-CN" dirty="0"/>
              <a:t>（</a:t>
            </a:r>
            <a:r>
              <a:rPr lang="en-US" altLang="zh-CN" dirty="0"/>
              <a:t>2</a:t>
            </a:r>
            <a:r>
              <a:rPr lang="zh-CN" altLang="zh-CN" dirty="0"/>
              <a:t>）</a:t>
            </a:r>
            <a:r>
              <a:rPr lang="en-US" altLang="zh-CN" dirty="0"/>
              <a:t>NAS</a:t>
            </a:r>
            <a:r>
              <a:rPr lang="zh-CN" altLang="zh-CN" dirty="0"/>
              <a:t>通过</a:t>
            </a:r>
            <a:r>
              <a:rPr lang="en-US" altLang="zh-CN" dirty="0"/>
              <a:t>TCP/IP</a:t>
            </a:r>
            <a:r>
              <a:rPr lang="zh-CN" altLang="zh-CN" dirty="0"/>
              <a:t>网络连接到应用服务器，因此可以基于已有的企业网络方便连接。</a:t>
            </a:r>
          </a:p>
          <a:p>
            <a:pPr lvl="1"/>
            <a:r>
              <a:rPr lang="zh-CN" altLang="zh-CN" dirty="0"/>
              <a:t>（</a:t>
            </a:r>
            <a:r>
              <a:rPr lang="en-US" altLang="zh-CN" dirty="0"/>
              <a:t>3</a:t>
            </a:r>
            <a:r>
              <a:rPr lang="zh-CN" altLang="zh-CN" dirty="0"/>
              <a:t>）专用的操作系统支持不同的文件系统，提供不同操作系统的文件共享。经过优化的文件系统提高了文件的访问效率，也支持相应的网络协议。即使应用服务器不再工作了，仍然可以读出数据。</a:t>
            </a:r>
          </a:p>
        </p:txBody>
      </p:sp>
    </p:spTree>
    <p:extLst>
      <p:ext uri="{BB962C8B-B14F-4D97-AF65-F5344CB8AC3E}">
        <p14:creationId xmlns:p14="http://schemas.microsoft.com/office/powerpoint/2010/main" val="12246184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7.2	</a:t>
            </a:r>
            <a:r>
              <a:rPr lang="zh-CN" altLang="en-US" dirty="0"/>
              <a:t>网络数据存储的主要方式</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网络附加存储（</a:t>
            </a:r>
            <a:r>
              <a:rPr lang="en-US" altLang="zh-CN" dirty="0"/>
              <a:t>NAS</a:t>
            </a:r>
            <a:r>
              <a:rPr lang="zh-CN" altLang="zh-CN" dirty="0"/>
              <a:t>）</a:t>
            </a:r>
            <a:endParaRPr lang="zh-CN" altLang="zh-CN" sz="3600" b="1" dirty="0"/>
          </a:p>
          <a:p>
            <a:r>
              <a:rPr lang="en-US" altLang="zh-CN" dirty="0"/>
              <a:t>NAS</a:t>
            </a:r>
            <a:r>
              <a:rPr lang="zh-CN" altLang="zh-CN" dirty="0"/>
              <a:t>的缺点：</a:t>
            </a:r>
          </a:p>
          <a:p>
            <a:pPr lvl="1"/>
            <a:r>
              <a:rPr lang="zh-CN" altLang="zh-CN" dirty="0"/>
              <a:t>（</a:t>
            </a:r>
            <a:r>
              <a:rPr lang="en-US" altLang="zh-CN" dirty="0"/>
              <a:t>1</a:t>
            </a:r>
            <a:r>
              <a:rPr lang="zh-CN" altLang="zh-CN" dirty="0"/>
              <a:t>）</a:t>
            </a:r>
            <a:r>
              <a:rPr lang="en-US" altLang="zh-CN" dirty="0"/>
              <a:t>NAS</a:t>
            </a:r>
            <a:r>
              <a:rPr lang="zh-CN" altLang="zh-CN" dirty="0"/>
              <a:t>设备与客户机通过企业网进行连接，因此数据备份或存储过程中会占用网络的带宽。这必然会影响企业内部网络上的其他网络应用；共用网络带宽成为限制</a:t>
            </a:r>
            <a:r>
              <a:rPr lang="en-US" altLang="zh-CN" dirty="0"/>
              <a:t>NAS</a:t>
            </a:r>
            <a:r>
              <a:rPr lang="zh-CN" altLang="zh-CN" dirty="0"/>
              <a:t>性能的主要问题。</a:t>
            </a:r>
          </a:p>
          <a:p>
            <a:pPr lvl="1"/>
            <a:r>
              <a:rPr lang="zh-CN" altLang="zh-CN" dirty="0"/>
              <a:t>（</a:t>
            </a:r>
            <a:r>
              <a:rPr lang="en-US" altLang="zh-CN" dirty="0"/>
              <a:t>2</a:t>
            </a:r>
            <a:r>
              <a:rPr lang="zh-CN" altLang="zh-CN" dirty="0"/>
              <a:t>）</a:t>
            </a:r>
            <a:r>
              <a:rPr lang="en-US" altLang="zh-CN" dirty="0"/>
              <a:t>NAS</a:t>
            </a:r>
            <a:r>
              <a:rPr lang="zh-CN" altLang="zh-CN" dirty="0"/>
              <a:t>的可扩展性受到设备大小的限制。增加另一台</a:t>
            </a:r>
            <a:r>
              <a:rPr lang="en-US" altLang="zh-CN" dirty="0"/>
              <a:t>NAS</a:t>
            </a:r>
            <a:r>
              <a:rPr lang="zh-CN" altLang="zh-CN" dirty="0"/>
              <a:t>设备非常容易，但是要想将两个</a:t>
            </a:r>
            <a:r>
              <a:rPr lang="en-US" altLang="zh-CN" dirty="0"/>
              <a:t>NAS</a:t>
            </a:r>
            <a:r>
              <a:rPr lang="zh-CN" altLang="zh-CN" dirty="0"/>
              <a:t>设备的存储空间无缝合并并不容易，因为</a:t>
            </a:r>
            <a:r>
              <a:rPr lang="en-US" altLang="zh-CN" dirty="0"/>
              <a:t>NAS</a:t>
            </a:r>
            <a:r>
              <a:rPr lang="zh-CN" altLang="zh-CN" dirty="0"/>
              <a:t>设备通常具有独特的网络标识符，存储空间的扩大上有限。</a:t>
            </a:r>
          </a:p>
          <a:p>
            <a:pPr lvl="1"/>
            <a:r>
              <a:rPr lang="zh-CN" altLang="zh-CN" dirty="0"/>
              <a:t>（</a:t>
            </a:r>
            <a:r>
              <a:rPr lang="en-US" altLang="zh-CN" dirty="0"/>
              <a:t>3</a:t>
            </a:r>
            <a:r>
              <a:rPr lang="zh-CN" altLang="zh-CN" dirty="0"/>
              <a:t>）</a:t>
            </a:r>
            <a:r>
              <a:rPr lang="en-US" altLang="zh-CN" dirty="0"/>
              <a:t>NAS</a:t>
            </a:r>
            <a:r>
              <a:rPr lang="zh-CN" altLang="zh-CN" dirty="0"/>
              <a:t>访问需要经过文件系统格式转换，所以是以文件一级来访问。不适和</a:t>
            </a:r>
            <a:r>
              <a:rPr lang="en-US" altLang="zh-CN" dirty="0"/>
              <a:t>Block</a:t>
            </a:r>
            <a:r>
              <a:rPr lang="zh-CN" altLang="zh-CN" dirty="0"/>
              <a:t>级的应用，尤其是要求使用裸设备的数据库系统。</a:t>
            </a:r>
          </a:p>
        </p:txBody>
      </p:sp>
    </p:spTree>
    <p:extLst>
      <p:ext uri="{BB962C8B-B14F-4D97-AF65-F5344CB8AC3E}">
        <p14:creationId xmlns:p14="http://schemas.microsoft.com/office/powerpoint/2010/main" val="19051649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7.2	</a:t>
            </a:r>
            <a:r>
              <a:rPr lang="zh-CN" altLang="en-US" dirty="0"/>
              <a:t>网络数据存储的主要方式</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SAN</a:t>
            </a:r>
            <a:r>
              <a:rPr lang="zh-CN" altLang="zh-CN" dirty="0"/>
              <a:t>和</a:t>
            </a:r>
            <a:r>
              <a:rPr lang="en-US" altLang="zh-CN" dirty="0"/>
              <a:t>NAS</a:t>
            </a:r>
            <a:r>
              <a:rPr lang="zh-CN" altLang="zh-CN" dirty="0"/>
              <a:t>比较</a:t>
            </a:r>
            <a:endParaRPr lang="zh-CN" altLang="zh-CN" sz="3600" b="1" dirty="0"/>
          </a:p>
          <a:p>
            <a:pPr lvl="1"/>
            <a:r>
              <a:rPr lang="en-US" altLang="zh-CN" dirty="0"/>
              <a:t>SAN</a:t>
            </a:r>
            <a:r>
              <a:rPr lang="zh-CN" altLang="zh-CN" dirty="0"/>
              <a:t>和</a:t>
            </a:r>
            <a:r>
              <a:rPr lang="en-US" altLang="zh-CN" dirty="0"/>
              <a:t>NAS</a:t>
            </a:r>
            <a:r>
              <a:rPr lang="zh-CN" altLang="zh-CN" dirty="0"/>
              <a:t>经常被视为两种竞争技术，实际上，二者能够很好地相互补充，以提供对不同类型数据的访问。</a:t>
            </a:r>
            <a:r>
              <a:rPr lang="en-US" altLang="zh-CN" dirty="0"/>
              <a:t>SAN</a:t>
            </a:r>
            <a:r>
              <a:rPr lang="zh-CN" altLang="zh-CN" dirty="0"/>
              <a:t>针对海量、面向数据块的数据传输，而</a:t>
            </a:r>
            <a:r>
              <a:rPr lang="en-US" altLang="zh-CN" dirty="0"/>
              <a:t>NAS</a:t>
            </a:r>
            <a:r>
              <a:rPr lang="zh-CN" altLang="zh-CN" dirty="0"/>
              <a:t>则提供文件级的数据访问和共享服务。</a:t>
            </a:r>
            <a:r>
              <a:rPr lang="en-US" altLang="zh-CN" dirty="0"/>
              <a:t>NAS</a:t>
            </a:r>
            <a:r>
              <a:rPr lang="zh-CN" altLang="zh-CN" dirty="0"/>
              <a:t>和</a:t>
            </a:r>
            <a:r>
              <a:rPr lang="en-US" altLang="zh-CN" dirty="0"/>
              <a:t>SAN</a:t>
            </a:r>
            <a:r>
              <a:rPr lang="zh-CN" altLang="zh-CN" dirty="0"/>
              <a:t>不仅各有应用场合，也相互结合，许多</a:t>
            </a:r>
            <a:r>
              <a:rPr lang="en-US" altLang="zh-CN" dirty="0"/>
              <a:t>SAN</a:t>
            </a:r>
            <a:r>
              <a:rPr lang="zh-CN" altLang="zh-CN" dirty="0"/>
              <a:t>部署于</a:t>
            </a:r>
            <a:r>
              <a:rPr lang="en-US" altLang="zh-CN" dirty="0"/>
              <a:t>NAS</a:t>
            </a:r>
            <a:r>
              <a:rPr lang="zh-CN" altLang="zh-CN" dirty="0"/>
              <a:t>后台，为</a:t>
            </a:r>
            <a:r>
              <a:rPr lang="en-US" altLang="zh-CN" dirty="0"/>
              <a:t>NAS</a:t>
            </a:r>
            <a:r>
              <a:rPr lang="zh-CN" altLang="zh-CN" dirty="0"/>
              <a:t>设备提供高性能海量存储空间。</a:t>
            </a:r>
          </a:p>
          <a:p>
            <a:pPr lvl="1"/>
            <a:r>
              <a:rPr lang="en-US" altLang="zh-CN" dirty="0"/>
              <a:t>NAS</a:t>
            </a:r>
            <a:r>
              <a:rPr lang="zh-CN" altLang="zh-CN" dirty="0"/>
              <a:t>和</a:t>
            </a:r>
            <a:r>
              <a:rPr lang="en-US" altLang="zh-CN" dirty="0"/>
              <a:t>SAN</a:t>
            </a:r>
            <a:r>
              <a:rPr lang="zh-CN" altLang="zh-CN" dirty="0"/>
              <a:t>结合中出现了</a:t>
            </a:r>
            <a:r>
              <a:rPr lang="en-US" altLang="zh-CN" dirty="0"/>
              <a:t>NAS</a:t>
            </a:r>
            <a:r>
              <a:rPr lang="zh-CN" altLang="zh-CN" dirty="0"/>
              <a:t>网关这个部件。</a:t>
            </a:r>
            <a:r>
              <a:rPr lang="en-US" altLang="zh-CN" dirty="0"/>
              <a:t>NAS</a:t>
            </a:r>
            <a:r>
              <a:rPr lang="zh-CN" altLang="zh-CN" dirty="0"/>
              <a:t>网关主要由专为提供文件服务而优化的操作系统和相关硬件组成，可以看作是一个专门的文件管理器。</a:t>
            </a:r>
            <a:r>
              <a:rPr lang="en-US" altLang="zh-CN" dirty="0"/>
              <a:t> NAS</a:t>
            </a:r>
            <a:r>
              <a:rPr lang="zh-CN" altLang="zh-CN" dirty="0"/>
              <a:t>网关连接到后端上的</a:t>
            </a:r>
            <a:r>
              <a:rPr lang="en-US" altLang="zh-CN" dirty="0"/>
              <a:t>SAN</a:t>
            </a:r>
            <a:r>
              <a:rPr lang="zh-CN" altLang="zh-CN" dirty="0"/>
              <a:t>上，使的</a:t>
            </a:r>
            <a:r>
              <a:rPr lang="en-US" altLang="zh-CN" dirty="0"/>
              <a:t>SAN</a:t>
            </a:r>
            <a:r>
              <a:rPr lang="zh-CN" altLang="zh-CN" dirty="0"/>
              <a:t>的大容量存储空间可以为</a:t>
            </a:r>
            <a:r>
              <a:rPr lang="en-US" altLang="zh-CN" dirty="0"/>
              <a:t>NAS</a:t>
            </a:r>
            <a:r>
              <a:rPr lang="zh-CN" altLang="zh-CN" dirty="0"/>
              <a:t>所用。因此，</a:t>
            </a:r>
            <a:r>
              <a:rPr lang="en-US" altLang="zh-CN" dirty="0"/>
              <a:t>NAS</a:t>
            </a:r>
            <a:r>
              <a:rPr lang="zh-CN" altLang="zh-CN" dirty="0"/>
              <a:t>网关后面的存储空间可以根据环境的需求扩展到非常大的容量。</a:t>
            </a:r>
          </a:p>
        </p:txBody>
      </p:sp>
    </p:spTree>
    <p:extLst>
      <p:ext uri="{BB962C8B-B14F-4D97-AF65-F5344CB8AC3E}">
        <p14:creationId xmlns:p14="http://schemas.microsoft.com/office/powerpoint/2010/main" val="32215903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7.3	</a:t>
            </a:r>
            <a:r>
              <a:rPr lang="zh-CN" altLang="en-US" dirty="0"/>
              <a:t>主要协议</a:t>
            </a:r>
            <a:r>
              <a:rPr lang="en-US" altLang="zh-CN" dirty="0"/>
              <a:t>SCSI</a:t>
            </a:r>
            <a:r>
              <a:rPr lang="zh-CN" altLang="en-US" dirty="0"/>
              <a:t>、</a:t>
            </a:r>
            <a:r>
              <a:rPr lang="en-US" altLang="zh-CN" dirty="0"/>
              <a:t>FC</a:t>
            </a:r>
            <a:r>
              <a:rPr lang="zh-CN" altLang="en-US" dirty="0"/>
              <a:t>、</a:t>
            </a:r>
            <a:r>
              <a:rPr lang="en-US" altLang="zh-CN" dirty="0" err="1"/>
              <a:t>iSCSI</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SCSI</a:t>
            </a:r>
            <a:endParaRPr lang="zh-CN" altLang="zh-CN" sz="3600" b="1" dirty="0"/>
          </a:p>
          <a:p>
            <a:pPr lvl="1"/>
            <a:r>
              <a:rPr lang="en-US" altLang="zh-CN" dirty="0"/>
              <a:t>SCSI</a:t>
            </a:r>
            <a:r>
              <a:rPr lang="zh-CN" altLang="zh-CN" dirty="0"/>
              <a:t>是小型计算机系统接口（</a:t>
            </a:r>
            <a:r>
              <a:rPr lang="en-US" altLang="zh-CN" dirty="0"/>
              <a:t>Small Computer System Interface</a:t>
            </a:r>
            <a:r>
              <a:rPr lang="zh-CN" altLang="zh-CN" dirty="0"/>
              <a:t>）的简</a:t>
            </a:r>
            <a:r>
              <a:rPr lang="zh-CN" altLang="zh-CN" dirty="0" smtClean="0"/>
              <a:t>称</a:t>
            </a:r>
            <a:endParaRPr lang="en-US" altLang="zh-CN" dirty="0" smtClean="0"/>
          </a:p>
          <a:p>
            <a:pPr lvl="1"/>
            <a:r>
              <a:rPr lang="en-US" altLang="zh-CN" dirty="0"/>
              <a:t>SCSI</a:t>
            </a:r>
            <a:r>
              <a:rPr lang="zh-CN" altLang="zh-CN" dirty="0"/>
              <a:t>可以划分为</a:t>
            </a:r>
            <a:r>
              <a:rPr lang="en-US" altLang="zh-CN" dirty="0"/>
              <a:t>SCSI-1</a:t>
            </a:r>
            <a:r>
              <a:rPr lang="zh-CN" altLang="zh-CN" dirty="0"/>
              <a:t>、</a:t>
            </a:r>
            <a:r>
              <a:rPr lang="en-US" altLang="zh-CN" dirty="0"/>
              <a:t>SCSI-2</a:t>
            </a:r>
            <a:r>
              <a:rPr lang="zh-CN" altLang="zh-CN" dirty="0"/>
              <a:t>、</a:t>
            </a:r>
            <a:r>
              <a:rPr lang="en-US" altLang="zh-CN" dirty="0"/>
              <a:t>SCSI-3</a:t>
            </a:r>
            <a:r>
              <a:rPr lang="zh-CN" altLang="zh-CN" dirty="0"/>
              <a:t>，最新的为</a:t>
            </a:r>
            <a:r>
              <a:rPr lang="en-US" altLang="zh-CN" dirty="0"/>
              <a:t>SCSI-3</a:t>
            </a:r>
            <a:r>
              <a:rPr lang="zh-CN" altLang="zh-CN" dirty="0"/>
              <a:t>，也是目前应用最广泛的</a:t>
            </a:r>
            <a:r>
              <a:rPr lang="en-US" altLang="zh-CN" dirty="0"/>
              <a:t>SCSI</a:t>
            </a:r>
            <a:r>
              <a:rPr lang="zh-CN" altLang="zh-CN" dirty="0"/>
              <a:t>版本。</a:t>
            </a:r>
          </a:p>
          <a:p>
            <a:pPr lvl="1"/>
            <a:endParaRPr lang="zh-CN" altLang="zh-CN" dirty="0"/>
          </a:p>
        </p:txBody>
      </p:sp>
    </p:spTree>
    <p:extLst>
      <p:ext uri="{BB962C8B-B14F-4D97-AF65-F5344CB8AC3E}">
        <p14:creationId xmlns:p14="http://schemas.microsoft.com/office/powerpoint/2010/main" val="8476522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dirty="0"/>
              <a:t>第</a:t>
            </a:r>
            <a:r>
              <a:rPr lang="en-US" altLang="zh-CN" dirty="0"/>
              <a:t>7</a:t>
            </a:r>
            <a:r>
              <a:rPr lang="zh-CN" altLang="en-US" dirty="0" smtClean="0"/>
              <a:t>章 网</a:t>
            </a:r>
            <a:r>
              <a:rPr lang="zh-CN" altLang="en-US" dirty="0"/>
              <a:t>络存储设备调试与部署</a:t>
            </a:r>
          </a:p>
        </p:txBody>
      </p:sp>
      <p:sp>
        <p:nvSpPr>
          <p:cNvPr id="3" name="内容占位符 2"/>
          <p:cNvSpPr>
            <a:spLocks noGrp="1"/>
          </p:cNvSpPr>
          <p:nvPr>
            <p:ph idx="1"/>
          </p:nvPr>
        </p:nvSpPr>
        <p:spPr/>
        <p:txBody>
          <a:bodyPr/>
          <a:lstStyle/>
          <a:p>
            <a:r>
              <a:rPr lang="zh-CN" altLang="zh-CN" dirty="0"/>
              <a:t>知识目</a:t>
            </a:r>
            <a:r>
              <a:rPr lang="zh-CN" altLang="zh-CN" dirty="0" smtClean="0"/>
              <a:t>标</a:t>
            </a:r>
            <a:endParaRPr lang="en-US" altLang="zh-CN" dirty="0"/>
          </a:p>
          <a:p>
            <a:pPr lvl="1"/>
            <a:r>
              <a:rPr lang="zh-CN" altLang="zh-CN" dirty="0" smtClean="0"/>
              <a:t>了</a:t>
            </a:r>
            <a:r>
              <a:rPr lang="zh-CN" altLang="zh-CN" dirty="0"/>
              <a:t>解网络存储的定义及分类</a:t>
            </a:r>
          </a:p>
          <a:p>
            <a:pPr lvl="1"/>
            <a:r>
              <a:rPr lang="zh-CN" altLang="zh-CN" dirty="0" smtClean="0"/>
              <a:t>掌</a:t>
            </a:r>
            <a:r>
              <a:rPr lang="zh-CN" altLang="zh-CN" dirty="0"/>
              <a:t>握网络存储的工作原理及性能指标</a:t>
            </a:r>
          </a:p>
          <a:p>
            <a:pPr lvl="1"/>
            <a:r>
              <a:rPr lang="zh-CN" altLang="zh-CN" dirty="0" smtClean="0"/>
              <a:t>掌</a:t>
            </a:r>
            <a:r>
              <a:rPr lang="zh-CN" altLang="zh-CN" dirty="0"/>
              <a:t>握网络存储的架构和应用</a:t>
            </a:r>
          </a:p>
          <a:p>
            <a:r>
              <a:rPr lang="zh-CN" altLang="zh-CN" dirty="0"/>
              <a:t>技能目标</a:t>
            </a:r>
            <a:endParaRPr lang="zh-CN" altLang="zh-CN" sz="4000" dirty="0"/>
          </a:p>
          <a:p>
            <a:pPr lvl="1"/>
            <a:r>
              <a:rPr lang="zh-CN" altLang="zh-CN" dirty="0" smtClean="0"/>
              <a:t>能</a:t>
            </a:r>
            <a:r>
              <a:rPr lang="zh-CN" altLang="zh-CN" dirty="0"/>
              <a:t>够根据项目需求进行方案设计</a:t>
            </a:r>
          </a:p>
          <a:p>
            <a:pPr lvl="1"/>
            <a:r>
              <a:rPr lang="zh-CN" altLang="zh-CN" dirty="0" smtClean="0"/>
              <a:t>能</a:t>
            </a:r>
            <a:r>
              <a:rPr lang="zh-CN" altLang="zh-CN" dirty="0"/>
              <a:t>够对网络存储设备进行部署、配置</a:t>
            </a:r>
          </a:p>
          <a:p>
            <a:pPr lvl="1"/>
            <a:r>
              <a:rPr lang="zh-CN" altLang="zh-CN" dirty="0" smtClean="0"/>
              <a:t>能</a:t>
            </a:r>
            <a:r>
              <a:rPr lang="zh-CN" altLang="zh-CN" dirty="0"/>
              <a:t>够对网络存储设备测试和维护</a:t>
            </a:r>
          </a:p>
          <a:p>
            <a:pPr lvl="1"/>
            <a:endParaRPr lang="zh-CN" altLang="en-US" dirty="0"/>
          </a:p>
        </p:txBody>
      </p:sp>
    </p:spTree>
    <p:extLst>
      <p:ext uri="{BB962C8B-B14F-4D97-AF65-F5344CB8AC3E}">
        <p14:creationId xmlns:p14="http://schemas.microsoft.com/office/powerpoint/2010/main" val="18753332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7.3	</a:t>
            </a:r>
            <a:r>
              <a:rPr lang="zh-CN" altLang="en-US" dirty="0"/>
              <a:t>主要协议</a:t>
            </a:r>
            <a:r>
              <a:rPr lang="en-US" altLang="zh-CN" dirty="0"/>
              <a:t>SCSI</a:t>
            </a:r>
            <a:r>
              <a:rPr lang="zh-CN" altLang="en-US" dirty="0"/>
              <a:t>、</a:t>
            </a:r>
            <a:r>
              <a:rPr lang="en-US" altLang="zh-CN" dirty="0"/>
              <a:t>FC</a:t>
            </a:r>
            <a:r>
              <a:rPr lang="zh-CN" altLang="en-US" dirty="0"/>
              <a:t>、</a:t>
            </a:r>
            <a:r>
              <a:rPr lang="en-US" altLang="zh-CN" dirty="0" err="1"/>
              <a:t>iSCSI</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FC</a:t>
            </a:r>
            <a:r>
              <a:rPr lang="zh-CN" altLang="zh-CN" dirty="0"/>
              <a:t>（光纤通道）</a:t>
            </a:r>
            <a:endParaRPr lang="zh-CN" altLang="zh-CN" sz="3600" b="1" dirty="0"/>
          </a:p>
          <a:p>
            <a:pPr lvl="1"/>
            <a:r>
              <a:rPr lang="en-US" altLang="zh-CN" dirty="0"/>
              <a:t>FC</a:t>
            </a:r>
            <a:r>
              <a:rPr lang="zh-CN" altLang="zh-CN" dirty="0"/>
              <a:t>是</a:t>
            </a:r>
            <a:r>
              <a:rPr lang="en-US" altLang="zh-CN" dirty="0"/>
              <a:t>“</a:t>
            </a:r>
            <a:r>
              <a:rPr lang="en-US" altLang="zh-CN" dirty="0" err="1"/>
              <a:t>Fibre</a:t>
            </a:r>
            <a:r>
              <a:rPr lang="en-US" altLang="zh-CN" dirty="0"/>
              <a:t> Channel”</a:t>
            </a:r>
            <a:r>
              <a:rPr lang="zh-CN" altLang="zh-CN" dirty="0"/>
              <a:t>的缩写，即光纤通道技术，</a:t>
            </a:r>
            <a:r>
              <a:rPr lang="en-US" altLang="zh-CN" dirty="0"/>
              <a:t>FC-SAN</a:t>
            </a:r>
            <a:r>
              <a:rPr lang="zh-CN" altLang="zh-CN" dirty="0"/>
              <a:t>就是使用光纤通道传输数据的存储区域网络</a:t>
            </a:r>
            <a:r>
              <a:rPr lang="zh-CN" altLang="zh-CN" dirty="0" smtClean="0"/>
              <a:t>。</a:t>
            </a:r>
            <a:endParaRPr lang="en-US" altLang="zh-CN" dirty="0" smtClean="0"/>
          </a:p>
          <a:p>
            <a:pPr lvl="1"/>
            <a:r>
              <a:rPr lang="zh-CN" altLang="zh-CN" dirty="0"/>
              <a:t>光纤通道是一种基于标准的网络结构。它的协议被划分为</a:t>
            </a:r>
            <a:r>
              <a:rPr lang="en-US" altLang="zh-CN" dirty="0"/>
              <a:t>5</a:t>
            </a:r>
            <a:r>
              <a:rPr lang="zh-CN" altLang="zh-CN" dirty="0"/>
              <a:t>个层次，从</a:t>
            </a:r>
            <a:r>
              <a:rPr lang="en-US" altLang="zh-CN" dirty="0"/>
              <a:t>FC-0</a:t>
            </a:r>
            <a:r>
              <a:rPr lang="zh-CN" altLang="zh-CN" dirty="0"/>
              <a:t>到</a:t>
            </a:r>
            <a:r>
              <a:rPr lang="en-US" altLang="zh-CN" dirty="0"/>
              <a:t>FC-4</a:t>
            </a:r>
            <a:r>
              <a:rPr lang="zh-CN" altLang="zh-CN" dirty="0"/>
              <a:t>。</a:t>
            </a:r>
          </a:p>
        </p:txBody>
      </p:sp>
      <p:pic>
        <p:nvPicPr>
          <p:cNvPr id="4" name="图片 3"/>
          <p:cNvPicPr>
            <a:picLocks noChangeAspect="1"/>
          </p:cNvPicPr>
          <p:nvPr/>
        </p:nvPicPr>
        <p:blipFill>
          <a:blip r:embed="rId2"/>
          <a:stretch>
            <a:fillRect/>
          </a:stretch>
        </p:blipFill>
        <p:spPr>
          <a:xfrm>
            <a:off x="2259622" y="3532309"/>
            <a:ext cx="4176345" cy="3132259"/>
          </a:xfrm>
          <a:prstGeom prst="rect">
            <a:avLst/>
          </a:prstGeom>
        </p:spPr>
      </p:pic>
    </p:spTree>
    <p:extLst>
      <p:ext uri="{BB962C8B-B14F-4D97-AF65-F5344CB8AC3E}">
        <p14:creationId xmlns:p14="http://schemas.microsoft.com/office/powerpoint/2010/main" val="28184577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7.3	</a:t>
            </a:r>
            <a:r>
              <a:rPr lang="zh-CN" altLang="en-US" dirty="0"/>
              <a:t>主要协议</a:t>
            </a:r>
            <a:r>
              <a:rPr lang="en-US" altLang="zh-CN" dirty="0"/>
              <a:t>SCSI</a:t>
            </a:r>
            <a:r>
              <a:rPr lang="zh-CN" altLang="en-US" dirty="0"/>
              <a:t>、</a:t>
            </a:r>
            <a:r>
              <a:rPr lang="en-US" altLang="zh-CN" dirty="0"/>
              <a:t>FC</a:t>
            </a:r>
            <a:r>
              <a:rPr lang="zh-CN" altLang="en-US" dirty="0"/>
              <a:t>、</a:t>
            </a:r>
            <a:r>
              <a:rPr lang="en-US" altLang="zh-CN" dirty="0" err="1"/>
              <a:t>iSCSI</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err="1"/>
              <a:t>iSCSI</a:t>
            </a:r>
            <a:endParaRPr lang="zh-CN" altLang="zh-CN" sz="3600" b="1" dirty="0"/>
          </a:p>
          <a:p>
            <a:pPr lvl="1"/>
            <a:r>
              <a:rPr lang="en-US" altLang="zh-CN" dirty="0" err="1"/>
              <a:t>iSCSI</a:t>
            </a:r>
            <a:r>
              <a:rPr lang="zh-CN" altLang="zh-CN" dirty="0"/>
              <a:t>（互联网小型计算机系统接口）是一种在</a:t>
            </a:r>
            <a:r>
              <a:rPr lang="en-US" altLang="zh-CN" dirty="0"/>
              <a:t>TCP/IP</a:t>
            </a:r>
            <a:r>
              <a:rPr lang="zh-CN" altLang="zh-CN" dirty="0"/>
              <a:t>上进行数据块传输的标准</a:t>
            </a:r>
            <a:r>
              <a:rPr lang="zh-CN" altLang="zh-CN" dirty="0" smtClean="0"/>
              <a:t>。</a:t>
            </a:r>
            <a:endParaRPr lang="en-US" altLang="zh-CN" dirty="0" smtClean="0"/>
          </a:p>
          <a:p>
            <a:pPr lvl="1"/>
            <a:r>
              <a:rPr lang="en-US" altLang="zh-CN" dirty="0" err="1" smtClean="0"/>
              <a:t>iSCSI</a:t>
            </a:r>
            <a:r>
              <a:rPr lang="zh-CN" altLang="zh-CN" dirty="0" smtClean="0"/>
              <a:t>协议的通信过程：</a:t>
            </a:r>
          </a:p>
          <a:p>
            <a:pPr lvl="1"/>
            <a:r>
              <a:rPr lang="zh-CN" altLang="zh-CN" dirty="0" smtClean="0"/>
              <a:t>（</a:t>
            </a:r>
            <a:r>
              <a:rPr lang="en-US" altLang="zh-CN" dirty="0"/>
              <a:t>1</a:t>
            </a:r>
            <a:r>
              <a:rPr lang="zh-CN" altLang="zh-CN" dirty="0"/>
              <a:t>）</a:t>
            </a:r>
            <a:r>
              <a:rPr lang="en-US" altLang="zh-CN" dirty="0" err="1"/>
              <a:t>iSCSI</a:t>
            </a:r>
            <a:r>
              <a:rPr lang="zh-CN" altLang="zh-CN" dirty="0"/>
              <a:t>系统由</a:t>
            </a:r>
            <a:r>
              <a:rPr lang="en-US" altLang="zh-CN" dirty="0"/>
              <a:t>SCSI</a:t>
            </a:r>
            <a:r>
              <a:rPr lang="zh-CN" altLang="zh-CN" dirty="0"/>
              <a:t>适配器发送一个</a:t>
            </a:r>
            <a:r>
              <a:rPr lang="en-US" altLang="zh-CN" dirty="0"/>
              <a:t>SCSI</a:t>
            </a:r>
            <a:r>
              <a:rPr lang="zh-CN" altLang="zh-CN" dirty="0"/>
              <a:t>命令。</a:t>
            </a:r>
          </a:p>
          <a:p>
            <a:pPr lvl="1"/>
            <a:r>
              <a:rPr lang="zh-CN" altLang="zh-CN" dirty="0"/>
              <a:t>（</a:t>
            </a:r>
            <a:r>
              <a:rPr lang="en-US" altLang="zh-CN" dirty="0"/>
              <a:t>2</a:t>
            </a:r>
            <a:r>
              <a:rPr lang="zh-CN" altLang="zh-CN" dirty="0"/>
              <a:t>）命令封装到</a:t>
            </a:r>
            <a:r>
              <a:rPr lang="en-US" altLang="zh-CN" dirty="0"/>
              <a:t>TCP/IP</a:t>
            </a:r>
            <a:r>
              <a:rPr lang="zh-CN" altLang="zh-CN" dirty="0"/>
              <a:t>包中并送入到以太网络。</a:t>
            </a:r>
          </a:p>
          <a:p>
            <a:pPr lvl="1"/>
            <a:r>
              <a:rPr lang="zh-CN" altLang="zh-CN" dirty="0"/>
              <a:t>（</a:t>
            </a:r>
            <a:r>
              <a:rPr lang="en-US" altLang="zh-CN" dirty="0"/>
              <a:t>3</a:t>
            </a:r>
            <a:r>
              <a:rPr lang="zh-CN" altLang="zh-CN" dirty="0"/>
              <a:t>）接收方从</a:t>
            </a:r>
            <a:r>
              <a:rPr lang="en-US" altLang="zh-CN" dirty="0"/>
              <a:t>TCP/IP</a:t>
            </a:r>
            <a:r>
              <a:rPr lang="zh-CN" altLang="zh-CN" dirty="0"/>
              <a:t>包中抽取</a:t>
            </a:r>
            <a:r>
              <a:rPr lang="en-US" altLang="zh-CN" dirty="0"/>
              <a:t>SCSI</a:t>
            </a:r>
            <a:r>
              <a:rPr lang="zh-CN" altLang="zh-CN" dirty="0"/>
              <a:t>命令并执行相关操作。</a:t>
            </a:r>
          </a:p>
          <a:p>
            <a:pPr lvl="1"/>
            <a:r>
              <a:rPr lang="zh-CN" altLang="zh-CN" dirty="0"/>
              <a:t>（</a:t>
            </a:r>
            <a:r>
              <a:rPr lang="en-US" altLang="zh-CN" dirty="0"/>
              <a:t>4</a:t>
            </a:r>
            <a:r>
              <a:rPr lang="zh-CN" altLang="zh-CN" dirty="0"/>
              <a:t>）把返回的</a:t>
            </a:r>
            <a:r>
              <a:rPr lang="en-US" altLang="zh-CN" dirty="0"/>
              <a:t>SCSI</a:t>
            </a:r>
            <a:r>
              <a:rPr lang="zh-CN" altLang="zh-CN" dirty="0"/>
              <a:t>命令和数据封装到</a:t>
            </a:r>
            <a:r>
              <a:rPr lang="en-US" altLang="zh-CN" dirty="0"/>
              <a:t>TCP/IP</a:t>
            </a:r>
            <a:r>
              <a:rPr lang="zh-CN" altLang="zh-CN" dirty="0"/>
              <a:t>包中，将它们发回到发送方。</a:t>
            </a:r>
          </a:p>
          <a:p>
            <a:pPr lvl="1"/>
            <a:r>
              <a:rPr lang="zh-CN" altLang="zh-CN" dirty="0"/>
              <a:t>（</a:t>
            </a:r>
            <a:r>
              <a:rPr lang="en-US" altLang="zh-CN" dirty="0"/>
              <a:t>5</a:t>
            </a:r>
            <a:r>
              <a:rPr lang="zh-CN" altLang="zh-CN" dirty="0"/>
              <a:t>）系统提取出数据或命令，并把它们传回</a:t>
            </a:r>
            <a:r>
              <a:rPr lang="en-US" altLang="zh-CN" dirty="0"/>
              <a:t>SCSI</a:t>
            </a:r>
            <a:r>
              <a:rPr lang="zh-CN" altLang="zh-CN" dirty="0"/>
              <a:t>子系统。</a:t>
            </a:r>
          </a:p>
          <a:p>
            <a:pPr lvl="1"/>
            <a:endParaRPr lang="zh-CN" altLang="zh-CN" dirty="0"/>
          </a:p>
        </p:txBody>
      </p:sp>
    </p:spTree>
    <p:extLst>
      <p:ext uri="{BB962C8B-B14F-4D97-AF65-F5344CB8AC3E}">
        <p14:creationId xmlns:p14="http://schemas.microsoft.com/office/powerpoint/2010/main" val="3673832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7.3	</a:t>
            </a:r>
            <a:r>
              <a:rPr lang="zh-CN" altLang="en-US" dirty="0"/>
              <a:t>主要协议</a:t>
            </a:r>
            <a:r>
              <a:rPr lang="en-US" altLang="zh-CN" dirty="0"/>
              <a:t>SCSI</a:t>
            </a:r>
            <a:r>
              <a:rPr lang="zh-CN" altLang="en-US" dirty="0"/>
              <a:t>、</a:t>
            </a:r>
            <a:r>
              <a:rPr lang="en-US" altLang="zh-CN" dirty="0"/>
              <a:t>FC</a:t>
            </a:r>
            <a:r>
              <a:rPr lang="zh-CN" altLang="en-US" dirty="0"/>
              <a:t>、</a:t>
            </a:r>
            <a:r>
              <a:rPr lang="en-US" altLang="zh-CN" dirty="0" err="1"/>
              <a:t>iSCSI</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err="1"/>
              <a:t>iSCSI</a:t>
            </a:r>
            <a:endParaRPr lang="zh-CN" altLang="zh-CN" sz="3600" b="1" dirty="0"/>
          </a:p>
          <a:p>
            <a:r>
              <a:rPr lang="en-US" altLang="zh-CN" dirty="0" err="1"/>
              <a:t>iSCSI</a:t>
            </a:r>
            <a:r>
              <a:rPr lang="zh-CN" altLang="zh-CN" dirty="0"/>
              <a:t>的优势：</a:t>
            </a:r>
          </a:p>
          <a:p>
            <a:pPr lvl="1"/>
            <a:r>
              <a:rPr lang="zh-CN" altLang="zh-CN" dirty="0"/>
              <a:t>（</a:t>
            </a:r>
            <a:r>
              <a:rPr lang="en-US" altLang="zh-CN" dirty="0"/>
              <a:t>1</a:t>
            </a:r>
            <a:r>
              <a:rPr lang="zh-CN" altLang="zh-CN" dirty="0"/>
              <a:t>）广泛分布的以太网为</a:t>
            </a:r>
            <a:r>
              <a:rPr lang="en-US" altLang="zh-CN" dirty="0" err="1"/>
              <a:t>iSCSI</a:t>
            </a:r>
            <a:r>
              <a:rPr lang="zh-CN" altLang="zh-CN" dirty="0"/>
              <a:t>的部署提供了基础。</a:t>
            </a:r>
          </a:p>
          <a:p>
            <a:pPr lvl="1"/>
            <a:r>
              <a:rPr lang="zh-CN" altLang="zh-CN" dirty="0"/>
              <a:t>（</a:t>
            </a:r>
            <a:r>
              <a:rPr lang="en-US" altLang="zh-CN" dirty="0"/>
              <a:t>2</a:t>
            </a:r>
            <a:r>
              <a:rPr lang="zh-CN" altLang="zh-CN" dirty="0"/>
              <a:t>）千兆</a:t>
            </a:r>
            <a:r>
              <a:rPr lang="en-US" altLang="zh-CN" dirty="0"/>
              <a:t>/</a:t>
            </a:r>
            <a:r>
              <a:rPr lang="zh-CN" altLang="zh-CN" dirty="0"/>
              <a:t>万兆以太网的普及为</a:t>
            </a:r>
            <a:r>
              <a:rPr lang="en-US" altLang="zh-CN" dirty="0" err="1"/>
              <a:t>iSCSI</a:t>
            </a:r>
            <a:r>
              <a:rPr lang="zh-CN" altLang="zh-CN" dirty="0"/>
              <a:t>提供了更大的运行带宽。</a:t>
            </a:r>
          </a:p>
          <a:p>
            <a:pPr lvl="1"/>
            <a:r>
              <a:rPr lang="zh-CN" altLang="zh-CN" dirty="0"/>
              <a:t>（</a:t>
            </a:r>
            <a:r>
              <a:rPr lang="en-US" altLang="zh-CN" dirty="0"/>
              <a:t>3</a:t>
            </a:r>
            <a:r>
              <a:rPr lang="zh-CN" altLang="zh-CN" dirty="0"/>
              <a:t>）以太网知识的普及为基于</a:t>
            </a:r>
            <a:r>
              <a:rPr lang="en-US" altLang="zh-CN" dirty="0" err="1"/>
              <a:t>iSCSI</a:t>
            </a:r>
            <a:r>
              <a:rPr lang="zh-CN" altLang="zh-CN" dirty="0"/>
              <a:t>技术的存储技术提供了大量的管理人才。</a:t>
            </a:r>
          </a:p>
          <a:p>
            <a:pPr lvl="1"/>
            <a:r>
              <a:rPr lang="zh-CN" altLang="zh-CN" dirty="0"/>
              <a:t>（</a:t>
            </a:r>
            <a:r>
              <a:rPr lang="en-US" altLang="zh-CN" dirty="0"/>
              <a:t>4</a:t>
            </a:r>
            <a:r>
              <a:rPr lang="zh-CN" altLang="zh-CN" dirty="0"/>
              <a:t>）由于基于</a:t>
            </a:r>
            <a:r>
              <a:rPr lang="en-US" altLang="zh-CN" dirty="0"/>
              <a:t>TCP/IP</a:t>
            </a:r>
            <a:r>
              <a:rPr lang="zh-CN" altLang="zh-CN" dirty="0"/>
              <a:t>网络，完全解决数据远程复制（</a:t>
            </a:r>
            <a:r>
              <a:rPr lang="en-US" altLang="zh-CN" dirty="0"/>
              <a:t>Data Replication</a:t>
            </a:r>
            <a:r>
              <a:rPr lang="zh-CN" altLang="zh-CN" dirty="0"/>
              <a:t>）及灾难恢复（</a:t>
            </a:r>
            <a:r>
              <a:rPr lang="en-US" altLang="zh-CN" dirty="0"/>
              <a:t>Disaster Recover</a:t>
            </a:r>
            <a:r>
              <a:rPr lang="zh-CN" altLang="zh-CN" dirty="0"/>
              <a:t>）等传输距离上的难题。</a:t>
            </a:r>
          </a:p>
          <a:p>
            <a:pPr lvl="1"/>
            <a:r>
              <a:rPr lang="zh-CN" altLang="zh-CN" dirty="0"/>
              <a:t>（</a:t>
            </a:r>
            <a:r>
              <a:rPr lang="en-US" altLang="zh-CN" dirty="0"/>
              <a:t>5</a:t>
            </a:r>
            <a:r>
              <a:rPr lang="zh-CN" altLang="zh-CN" dirty="0"/>
              <a:t>）得益于以太网设备的价格优势和</a:t>
            </a:r>
            <a:r>
              <a:rPr lang="en-US" altLang="zh-CN" dirty="0"/>
              <a:t>TCP/IP</a:t>
            </a:r>
            <a:r>
              <a:rPr lang="zh-CN" altLang="zh-CN" dirty="0"/>
              <a:t>网络的开放性和便利的管理性，设备扩充和应用调整的成本付出小。</a:t>
            </a:r>
          </a:p>
        </p:txBody>
      </p:sp>
    </p:spTree>
    <p:extLst>
      <p:ext uri="{BB962C8B-B14F-4D97-AF65-F5344CB8AC3E}">
        <p14:creationId xmlns:p14="http://schemas.microsoft.com/office/powerpoint/2010/main" val="15725303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7.3	</a:t>
            </a:r>
            <a:r>
              <a:rPr lang="zh-CN" altLang="en-US" dirty="0"/>
              <a:t>主要协议</a:t>
            </a:r>
            <a:r>
              <a:rPr lang="en-US" altLang="zh-CN" dirty="0"/>
              <a:t>SCSI</a:t>
            </a:r>
            <a:r>
              <a:rPr lang="zh-CN" altLang="en-US" dirty="0"/>
              <a:t>、</a:t>
            </a:r>
            <a:r>
              <a:rPr lang="en-US" altLang="zh-CN" dirty="0"/>
              <a:t>FC</a:t>
            </a:r>
            <a:r>
              <a:rPr lang="zh-CN" altLang="en-US" dirty="0"/>
              <a:t>、</a:t>
            </a:r>
            <a:r>
              <a:rPr lang="en-US" altLang="zh-CN" dirty="0" err="1"/>
              <a:t>iSCSI</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err="1"/>
              <a:t>iSCSI</a:t>
            </a:r>
            <a:r>
              <a:rPr lang="zh-CN" altLang="zh-CN" dirty="0"/>
              <a:t>和</a:t>
            </a:r>
            <a:r>
              <a:rPr lang="en-US" altLang="zh-CN" dirty="0"/>
              <a:t>FC</a:t>
            </a:r>
            <a:r>
              <a:rPr lang="zh-CN" altLang="zh-CN" dirty="0"/>
              <a:t>的比较</a:t>
            </a:r>
            <a:endParaRPr lang="zh-CN" altLang="zh-CN" sz="3600" b="1" dirty="0"/>
          </a:p>
          <a:p>
            <a:pPr lvl="1"/>
            <a:r>
              <a:rPr lang="zh-CN" altLang="zh-CN" dirty="0"/>
              <a:t>从传输层看，光纤通道的传输采用</a:t>
            </a:r>
            <a:r>
              <a:rPr lang="en-US" altLang="zh-CN" dirty="0"/>
              <a:t>FC</a:t>
            </a:r>
            <a:r>
              <a:rPr lang="zh-CN" altLang="zh-CN" dirty="0"/>
              <a:t>协议，</a:t>
            </a:r>
            <a:r>
              <a:rPr lang="en-US" altLang="zh-CN" dirty="0" err="1"/>
              <a:t>iSCSI</a:t>
            </a:r>
            <a:r>
              <a:rPr lang="zh-CN" altLang="zh-CN" dirty="0"/>
              <a:t>采用</a:t>
            </a:r>
            <a:r>
              <a:rPr lang="en-US" altLang="zh-CN" dirty="0"/>
              <a:t>TCP/IP</a:t>
            </a:r>
            <a:r>
              <a:rPr lang="zh-CN" altLang="zh-CN" dirty="0"/>
              <a:t>协议。</a:t>
            </a:r>
            <a:r>
              <a:rPr lang="en-US" altLang="zh-CN" dirty="0"/>
              <a:t>FC</a:t>
            </a:r>
            <a:r>
              <a:rPr lang="zh-CN" altLang="zh-CN" dirty="0"/>
              <a:t>协议与现有的以太网是完全异构的，两者不能相互接驳</a:t>
            </a:r>
            <a:r>
              <a:rPr lang="zh-CN" altLang="zh-CN" dirty="0" smtClean="0"/>
              <a:t>。</a:t>
            </a:r>
            <a:endParaRPr lang="en-US" altLang="zh-CN" dirty="0" smtClean="0"/>
          </a:p>
          <a:p>
            <a:pPr lvl="1"/>
            <a:r>
              <a:rPr lang="en-US" altLang="zh-CN" dirty="0" err="1" smtClean="0"/>
              <a:t>iSCSI</a:t>
            </a:r>
            <a:r>
              <a:rPr lang="zh-CN" altLang="zh-CN" dirty="0"/>
              <a:t>基于的</a:t>
            </a:r>
            <a:r>
              <a:rPr lang="en-US" altLang="zh-CN" dirty="0"/>
              <a:t>TCP/IP</a:t>
            </a:r>
            <a:r>
              <a:rPr lang="zh-CN" altLang="zh-CN" dirty="0"/>
              <a:t>协议，它本身就运行于以太网之上，因此可以和现有的企业内部以太网无缝结合。</a:t>
            </a:r>
            <a:r>
              <a:rPr lang="en-US" altLang="zh-CN" dirty="0"/>
              <a:t>TCP/IP</a:t>
            </a:r>
            <a:r>
              <a:rPr lang="zh-CN" altLang="zh-CN" dirty="0"/>
              <a:t>网络设备之间的兼容性已经无需讨论，迅猛发展的因特网上运行着全球无数家网络设备厂商提供的网络设备，这是一个最好的佐证。</a:t>
            </a:r>
          </a:p>
          <a:p>
            <a:pPr lvl="1"/>
            <a:r>
              <a:rPr lang="zh-CN" altLang="zh-CN" dirty="0"/>
              <a:t>从网络管理的角度看，运行</a:t>
            </a:r>
            <a:r>
              <a:rPr lang="en-US" altLang="zh-CN" dirty="0"/>
              <a:t>FC</a:t>
            </a:r>
            <a:r>
              <a:rPr lang="zh-CN" altLang="zh-CN" dirty="0"/>
              <a:t>协议的光网络，其技术难度比较大。</a:t>
            </a:r>
          </a:p>
        </p:txBody>
      </p:sp>
    </p:spTree>
    <p:extLst>
      <p:ext uri="{BB962C8B-B14F-4D97-AF65-F5344CB8AC3E}">
        <p14:creationId xmlns:p14="http://schemas.microsoft.com/office/powerpoint/2010/main" val="37206840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7.4	RAID</a:t>
            </a:r>
            <a:r>
              <a:rPr lang="zh-CN" altLang="en-US" dirty="0"/>
              <a:t>技术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RAID</a:t>
            </a:r>
            <a:r>
              <a:rPr lang="zh-CN" altLang="zh-CN" dirty="0"/>
              <a:t>为廉价磁盘冗余阵列（</a:t>
            </a:r>
            <a:r>
              <a:rPr lang="en-US" altLang="zh-CN" dirty="0"/>
              <a:t>Redundant Array of Inexpensive Disks</a:t>
            </a:r>
            <a:r>
              <a:rPr lang="zh-CN" altLang="zh-CN" dirty="0"/>
              <a:t>）的简称，</a:t>
            </a:r>
            <a:r>
              <a:rPr lang="en-US" altLang="zh-CN" dirty="0"/>
              <a:t>RAID</a:t>
            </a:r>
            <a:r>
              <a:rPr lang="zh-CN" altLang="zh-CN" dirty="0"/>
              <a:t>技术将多个个单独的磁盘以不同的组合方式形成一个逻辑硬盘，从而提高了磁盘读取的性能和数据的安全性。不同的组合方式用</a:t>
            </a:r>
            <a:r>
              <a:rPr lang="en-US" altLang="zh-CN" dirty="0"/>
              <a:t>RAID</a:t>
            </a:r>
            <a:r>
              <a:rPr lang="zh-CN" altLang="zh-CN" dirty="0"/>
              <a:t>级别来标识。</a:t>
            </a:r>
          </a:p>
        </p:txBody>
      </p:sp>
    </p:spTree>
    <p:extLst>
      <p:ext uri="{BB962C8B-B14F-4D97-AF65-F5344CB8AC3E}">
        <p14:creationId xmlns:p14="http://schemas.microsoft.com/office/powerpoint/2010/main" val="6349235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7.4	RAID</a:t>
            </a:r>
            <a:r>
              <a:rPr lang="zh-CN" altLang="en-US" dirty="0"/>
              <a:t>技术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RAID</a:t>
            </a:r>
            <a:r>
              <a:rPr lang="zh-CN" altLang="zh-CN" dirty="0"/>
              <a:t>级别</a:t>
            </a:r>
            <a:endParaRPr lang="zh-CN" altLang="zh-CN" sz="3600" b="1" dirty="0"/>
          </a:p>
          <a:p>
            <a:pPr lvl="1"/>
            <a:r>
              <a:rPr lang="en-US" altLang="zh-CN" dirty="0"/>
              <a:t>RAID</a:t>
            </a:r>
            <a:r>
              <a:rPr lang="zh-CN" altLang="zh-CN" dirty="0"/>
              <a:t>技术经过不断的发展，现在已拥有了从</a:t>
            </a:r>
            <a:r>
              <a:rPr lang="en-US" altLang="zh-CN" dirty="0"/>
              <a:t>RAID 0</a:t>
            </a:r>
            <a:r>
              <a:rPr lang="zh-CN" altLang="zh-CN" dirty="0"/>
              <a:t>到</a:t>
            </a:r>
            <a:r>
              <a:rPr lang="en-US" altLang="zh-CN" dirty="0"/>
              <a:t>5</a:t>
            </a:r>
            <a:r>
              <a:rPr lang="zh-CN" altLang="zh-CN" dirty="0"/>
              <a:t>等</a:t>
            </a:r>
            <a:r>
              <a:rPr lang="en-US" altLang="zh-CN" dirty="0"/>
              <a:t>6</a:t>
            </a:r>
            <a:r>
              <a:rPr lang="zh-CN" altLang="zh-CN" dirty="0"/>
              <a:t>种明确标准级别的</a:t>
            </a:r>
            <a:r>
              <a:rPr lang="en-US" altLang="zh-CN" dirty="0"/>
              <a:t>RAID</a:t>
            </a:r>
            <a:r>
              <a:rPr lang="zh-CN" altLang="zh-CN" dirty="0"/>
              <a:t>级别。另外，其他还有</a:t>
            </a:r>
            <a:r>
              <a:rPr lang="en-US" altLang="zh-CN" dirty="0"/>
              <a:t>6</a:t>
            </a:r>
            <a:r>
              <a:rPr lang="zh-CN" altLang="zh-CN" dirty="0"/>
              <a:t>、</a:t>
            </a:r>
            <a:r>
              <a:rPr lang="en-US" altLang="zh-CN" dirty="0"/>
              <a:t>7</a:t>
            </a:r>
            <a:r>
              <a:rPr lang="zh-CN" altLang="zh-CN" dirty="0"/>
              <a:t>、</a:t>
            </a:r>
            <a:r>
              <a:rPr lang="en-US" altLang="zh-CN" dirty="0"/>
              <a:t>10</a:t>
            </a:r>
            <a:r>
              <a:rPr lang="zh-CN" altLang="zh-CN" dirty="0"/>
              <a:t>（</a:t>
            </a:r>
            <a:r>
              <a:rPr lang="en-US" altLang="zh-CN" dirty="0"/>
              <a:t>RAID 1</a:t>
            </a:r>
            <a:r>
              <a:rPr lang="zh-CN" altLang="zh-CN" dirty="0"/>
              <a:t>与</a:t>
            </a:r>
            <a:r>
              <a:rPr lang="en-US" altLang="zh-CN" dirty="0"/>
              <a:t>RAID 0</a:t>
            </a:r>
            <a:r>
              <a:rPr lang="zh-CN" altLang="zh-CN" dirty="0"/>
              <a:t>的组合）、</a:t>
            </a:r>
            <a:r>
              <a:rPr lang="en-US" altLang="zh-CN" dirty="0"/>
              <a:t>01</a:t>
            </a:r>
            <a:r>
              <a:rPr lang="zh-CN" altLang="zh-CN" dirty="0"/>
              <a:t>（</a:t>
            </a:r>
            <a:r>
              <a:rPr lang="en-US" altLang="zh-CN" dirty="0"/>
              <a:t>RAID 0</a:t>
            </a:r>
            <a:r>
              <a:rPr lang="zh-CN" altLang="zh-CN" dirty="0"/>
              <a:t>与</a:t>
            </a:r>
            <a:r>
              <a:rPr lang="en-US" altLang="zh-CN" dirty="0"/>
              <a:t>RAID 1</a:t>
            </a:r>
            <a:r>
              <a:rPr lang="zh-CN" altLang="zh-CN" dirty="0"/>
              <a:t>的组合）、</a:t>
            </a:r>
            <a:r>
              <a:rPr lang="en-US" altLang="zh-CN" dirty="0"/>
              <a:t>30</a:t>
            </a:r>
            <a:r>
              <a:rPr lang="zh-CN" altLang="zh-CN" dirty="0"/>
              <a:t>（</a:t>
            </a:r>
            <a:r>
              <a:rPr lang="en-US" altLang="zh-CN" dirty="0"/>
              <a:t>RAID 3</a:t>
            </a:r>
            <a:r>
              <a:rPr lang="zh-CN" altLang="zh-CN" dirty="0"/>
              <a:t>与</a:t>
            </a:r>
            <a:r>
              <a:rPr lang="en-US" altLang="zh-CN" dirty="0"/>
              <a:t>RAID 0</a:t>
            </a:r>
            <a:r>
              <a:rPr lang="zh-CN" altLang="zh-CN" dirty="0"/>
              <a:t>的组合）、</a:t>
            </a:r>
            <a:r>
              <a:rPr lang="en-US" altLang="zh-CN" dirty="0"/>
              <a:t>50</a:t>
            </a:r>
            <a:r>
              <a:rPr lang="zh-CN" altLang="zh-CN" dirty="0"/>
              <a:t>（</a:t>
            </a:r>
            <a:r>
              <a:rPr lang="en-US" altLang="zh-CN" dirty="0"/>
              <a:t>RAID 0</a:t>
            </a:r>
            <a:r>
              <a:rPr lang="zh-CN" altLang="zh-CN" dirty="0"/>
              <a:t>与</a:t>
            </a:r>
            <a:r>
              <a:rPr lang="en-US" altLang="zh-CN" dirty="0"/>
              <a:t>RAID 5</a:t>
            </a:r>
            <a:r>
              <a:rPr lang="zh-CN" altLang="zh-CN" dirty="0"/>
              <a:t>的组合）等。不同</a:t>
            </a:r>
            <a:r>
              <a:rPr lang="en-US" altLang="zh-CN" dirty="0"/>
              <a:t>RAID</a:t>
            </a:r>
            <a:r>
              <a:rPr lang="zh-CN" altLang="zh-CN" dirty="0"/>
              <a:t>级别代表着不同的存储性能、数据安全性和存储成本，在各个</a:t>
            </a:r>
            <a:r>
              <a:rPr lang="en-US" altLang="zh-CN" dirty="0"/>
              <a:t>RAID</a:t>
            </a:r>
            <a:r>
              <a:rPr lang="zh-CN" altLang="zh-CN" dirty="0"/>
              <a:t>级别中，使用最广泛的是</a:t>
            </a:r>
            <a:r>
              <a:rPr lang="en-US" altLang="zh-CN" dirty="0"/>
              <a:t>RAID0</a:t>
            </a:r>
            <a:r>
              <a:rPr lang="zh-CN" altLang="zh-CN" dirty="0"/>
              <a:t>，</a:t>
            </a:r>
            <a:r>
              <a:rPr lang="en-US" altLang="zh-CN" dirty="0"/>
              <a:t>RAID1</a:t>
            </a:r>
            <a:r>
              <a:rPr lang="zh-CN" altLang="zh-CN" dirty="0"/>
              <a:t>，</a:t>
            </a:r>
            <a:r>
              <a:rPr lang="en-US" altLang="zh-CN" dirty="0"/>
              <a:t>RAID10</a:t>
            </a:r>
            <a:r>
              <a:rPr lang="zh-CN" altLang="zh-CN" dirty="0"/>
              <a:t>，</a:t>
            </a:r>
            <a:r>
              <a:rPr lang="en-US" altLang="zh-CN" dirty="0"/>
              <a:t>RAID5</a:t>
            </a:r>
            <a:r>
              <a:rPr lang="zh-CN" altLang="zh-CN" dirty="0"/>
              <a:t>。</a:t>
            </a:r>
          </a:p>
        </p:txBody>
      </p:sp>
    </p:spTree>
    <p:extLst>
      <p:ext uri="{BB962C8B-B14F-4D97-AF65-F5344CB8AC3E}">
        <p14:creationId xmlns:p14="http://schemas.microsoft.com/office/powerpoint/2010/main" val="42080115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7.4	RAID</a:t>
            </a:r>
            <a:r>
              <a:rPr lang="zh-CN" altLang="en-US" dirty="0"/>
              <a:t>技术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RAID</a:t>
            </a:r>
            <a:r>
              <a:rPr lang="zh-CN" altLang="zh-CN" dirty="0"/>
              <a:t>级别</a:t>
            </a:r>
            <a:endParaRPr lang="zh-CN" altLang="zh-CN" sz="3600" b="1" dirty="0"/>
          </a:p>
          <a:p>
            <a:pPr lvl="1"/>
            <a:r>
              <a:rPr lang="en-US" altLang="zh-CN" dirty="0"/>
              <a:t>RAID</a:t>
            </a:r>
            <a:r>
              <a:rPr lang="zh-CN" altLang="zh-CN" dirty="0"/>
              <a:t>技术经过不断的发展，现在已拥有了从</a:t>
            </a:r>
            <a:r>
              <a:rPr lang="en-US" altLang="zh-CN" dirty="0"/>
              <a:t>RAID 0</a:t>
            </a:r>
            <a:r>
              <a:rPr lang="zh-CN" altLang="zh-CN" dirty="0"/>
              <a:t>到</a:t>
            </a:r>
            <a:r>
              <a:rPr lang="en-US" altLang="zh-CN" dirty="0"/>
              <a:t>5</a:t>
            </a:r>
            <a:r>
              <a:rPr lang="zh-CN" altLang="zh-CN" dirty="0"/>
              <a:t>等</a:t>
            </a:r>
            <a:r>
              <a:rPr lang="en-US" altLang="zh-CN" dirty="0"/>
              <a:t>6</a:t>
            </a:r>
            <a:r>
              <a:rPr lang="zh-CN" altLang="zh-CN" dirty="0"/>
              <a:t>种明确标准级别的</a:t>
            </a:r>
            <a:r>
              <a:rPr lang="en-US" altLang="zh-CN" dirty="0"/>
              <a:t>RAID</a:t>
            </a:r>
            <a:r>
              <a:rPr lang="zh-CN" altLang="zh-CN" dirty="0"/>
              <a:t>级别。另外，其他还有</a:t>
            </a:r>
            <a:r>
              <a:rPr lang="en-US" altLang="zh-CN" dirty="0"/>
              <a:t>6</a:t>
            </a:r>
            <a:r>
              <a:rPr lang="zh-CN" altLang="zh-CN" dirty="0"/>
              <a:t>、</a:t>
            </a:r>
            <a:r>
              <a:rPr lang="en-US" altLang="zh-CN" dirty="0"/>
              <a:t>7</a:t>
            </a:r>
            <a:r>
              <a:rPr lang="zh-CN" altLang="zh-CN" dirty="0"/>
              <a:t>、</a:t>
            </a:r>
            <a:r>
              <a:rPr lang="en-US" altLang="zh-CN" dirty="0"/>
              <a:t>10</a:t>
            </a:r>
            <a:r>
              <a:rPr lang="zh-CN" altLang="zh-CN" dirty="0"/>
              <a:t>（</a:t>
            </a:r>
            <a:r>
              <a:rPr lang="en-US" altLang="zh-CN" dirty="0"/>
              <a:t>RAID 1</a:t>
            </a:r>
            <a:r>
              <a:rPr lang="zh-CN" altLang="zh-CN" dirty="0"/>
              <a:t>与</a:t>
            </a:r>
            <a:r>
              <a:rPr lang="en-US" altLang="zh-CN" dirty="0"/>
              <a:t>RAID 0</a:t>
            </a:r>
            <a:r>
              <a:rPr lang="zh-CN" altLang="zh-CN" dirty="0"/>
              <a:t>的组合）、</a:t>
            </a:r>
            <a:r>
              <a:rPr lang="en-US" altLang="zh-CN" dirty="0"/>
              <a:t>01</a:t>
            </a:r>
            <a:r>
              <a:rPr lang="zh-CN" altLang="zh-CN" dirty="0"/>
              <a:t>（</a:t>
            </a:r>
            <a:r>
              <a:rPr lang="en-US" altLang="zh-CN" dirty="0"/>
              <a:t>RAID 0</a:t>
            </a:r>
            <a:r>
              <a:rPr lang="zh-CN" altLang="zh-CN" dirty="0"/>
              <a:t>与</a:t>
            </a:r>
            <a:r>
              <a:rPr lang="en-US" altLang="zh-CN" dirty="0"/>
              <a:t>RAID 1</a:t>
            </a:r>
            <a:r>
              <a:rPr lang="zh-CN" altLang="zh-CN" dirty="0"/>
              <a:t>的组合）、</a:t>
            </a:r>
            <a:r>
              <a:rPr lang="en-US" altLang="zh-CN" dirty="0"/>
              <a:t>30</a:t>
            </a:r>
            <a:r>
              <a:rPr lang="zh-CN" altLang="zh-CN" dirty="0"/>
              <a:t>（</a:t>
            </a:r>
            <a:r>
              <a:rPr lang="en-US" altLang="zh-CN" dirty="0"/>
              <a:t>RAID 3</a:t>
            </a:r>
            <a:r>
              <a:rPr lang="zh-CN" altLang="zh-CN" dirty="0"/>
              <a:t>与</a:t>
            </a:r>
            <a:r>
              <a:rPr lang="en-US" altLang="zh-CN" dirty="0"/>
              <a:t>RAID 0</a:t>
            </a:r>
            <a:r>
              <a:rPr lang="zh-CN" altLang="zh-CN" dirty="0"/>
              <a:t>的组合）、</a:t>
            </a:r>
            <a:r>
              <a:rPr lang="en-US" altLang="zh-CN" dirty="0"/>
              <a:t>50</a:t>
            </a:r>
            <a:r>
              <a:rPr lang="zh-CN" altLang="zh-CN" dirty="0"/>
              <a:t>（</a:t>
            </a:r>
            <a:r>
              <a:rPr lang="en-US" altLang="zh-CN" dirty="0"/>
              <a:t>RAID 0</a:t>
            </a:r>
            <a:r>
              <a:rPr lang="zh-CN" altLang="zh-CN" dirty="0"/>
              <a:t>与</a:t>
            </a:r>
            <a:r>
              <a:rPr lang="en-US" altLang="zh-CN" dirty="0"/>
              <a:t>RAID 5</a:t>
            </a:r>
            <a:r>
              <a:rPr lang="zh-CN" altLang="zh-CN" dirty="0"/>
              <a:t>的组合）等。不同</a:t>
            </a:r>
            <a:r>
              <a:rPr lang="en-US" altLang="zh-CN" dirty="0"/>
              <a:t>RAID</a:t>
            </a:r>
            <a:r>
              <a:rPr lang="zh-CN" altLang="zh-CN" dirty="0"/>
              <a:t>级别代表着不同的存储性能、数据安全性和存储成本，在各个</a:t>
            </a:r>
            <a:r>
              <a:rPr lang="en-US" altLang="zh-CN" dirty="0"/>
              <a:t>RAID</a:t>
            </a:r>
            <a:r>
              <a:rPr lang="zh-CN" altLang="zh-CN" dirty="0"/>
              <a:t>级别中，使用最广泛的是</a:t>
            </a:r>
            <a:r>
              <a:rPr lang="en-US" altLang="zh-CN" dirty="0"/>
              <a:t>RAID0</a:t>
            </a:r>
            <a:r>
              <a:rPr lang="zh-CN" altLang="zh-CN" dirty="0"/>
              <a:t>，</a:t>
            </a:r>
            <a:r>
              <a:rPr lang="en-US" altLang="zh-CN" dirty="0"/>
              <a:t>RAID1</a:t>
            </a:r>
            <a:r>
              <a:rPr lang="zh-CN" altLang="zh-CN" dirty="0"/>
              <a:t>，</a:t>
            </a:r>
            <a:r>
              <a:rPr lang="en-US" altLang="zh-CN" dirty="0"/>
              <a:t>RAID10</a:t>
            </a:r>
            <a:r>
              <a:rPr lang="zh-CN" altLang="zh-CN" dirty="0"/>
              <a:t>，</a:t>
            </a:r>
            <a:r>
              <a:rPr lang="en-US" altLang="zh-CN" dirty="0"/>
              <a:t>RAID5</a:t>
            </a:r>
            <a:r>
              <a:rPr lang="zh-CN" altLang="zh-CN" dirty="0"/>
              <a:t>。</a:t>
            </a:r>
          </a:p>
        </p:txBody>
      </p:sp>
    </p:spTree>
    <p:extLst>
      <p:ext uri="{BB962C8B-B14F-4D97-AF65-F5344CB8AC3E}">
        <p14:creationId xmlns:p14="http://schemas.microsoft.com/office/powerpoint/2010/main" val="39917550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7.4	RAID</a:t>
            </a:r>
            <a:r>
              <a:rPr lang="zh-CN" altLang="en-US" dirty="0"/>
              <a:t>技术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RAID</a:t>
            </a:r>
            <a:r>
              <a:rPr lang="zh-CN" altLang="zh-CN" dirty="0"/>
              <a:t>级别</a:t>
            </a:r>
            <a:endParaRPr lang="zh-CN" altLang="zh-CN" sz="3600" b="1" dirty="0"/>
          </a:p>
          <a:p>
            <a:r>
              <a:rPr lang="en-US" altLang="zh-CN" dirty="0"/>
              <a:t>1</a:t>
            </a:r>
            <a:r>
              <a:rPr lang="zh-CN" altLang="zh-CN" dirty="0"/>
              <a:t>．</a:t>
            </a:r>
            <a:r>
              <a:rPr lang="en-US" altLang="zh-CN" dirty="0"/>
              <a:t>RAID0</a:t>
            </a:r>
            <a:endParaRPr lang="zh-CN" altLang="zh-CN" dirty="0"/>
          </a:p>
          <a:p>
            <a:pPr lvl="1"/>
            <a:r>
              <a:rPr lang="en-US" altLang="zh-CN" dirty="0"/>
              <a:t>RAID0</a:t>
            </a:r>
            <a:r>
              <a:rPr lang="zh-CN" altLang="zh-CN" dirty="0"/>
              <a:t>也称为条带化（</a:t>
            </a:r>
            <a:r>
              <a:rPr lang="en-US" altLang="zh-CN" dirty="0"/>
              <a:t>stripe</a:t>
            </a:r>
            <a:r>
              <a:rPr lang="zh-CN" altLang="zh-CN" dirty="0"/>
              <a:t>），将数据分成一定的大小顺序的写到阵列的磁盘里，</a:t>
            </a:r>
            <a:r>
              <a:rPr lang="en-US" altLang="zh-CN" dirty="0"/>
              <a:t>RAID0</a:t>
            </a:r>
            <a:r>
              <a:rPr lang="zh-CN" altLang="zh-CN" dirty="0"/>
              <a:t>可以并行的执行读写操作，可以充分利用总线的带宽，理论上讲，一个由</a:t>
            </a:r>
            <a:r>
              <a:rPr lang="en-US" altLang="zh-CN" dirty="0"/>
              <a:t>N</a:t>
            </a:r>
            <a:r>
              <a:rPr lang="zh-CN" altLang="zh-CN" dirty="0"/>
              <a:t>个磁盘组成的</a:t>
            </a:r>
            <a:r>
              <a:rPr lang="en-US" altLang="zh-CN" dirty="0"/>
              <a:t>RAID0</a:t>
            </a:r>
            <a:r>
              <a:rPr lang="zh-CN" altLang="zh-CN" dirty="0"/>
              <a:t>系统，它的读写性能将是单个磁盘读取性能的</a:t>
            </a:r>
            <a:r>
              <a:rPr lang="en-US" altLang="zh-CN" dirty="0"/>
              <a:t>N</a:t>
            </a:r>
            <a:r>
              <a:rPr lang="zh-CN" altLang="zh-CN" dirty="0"/>
              <a:t>倍</a:t>
            </a:r>
            <a:r>
              <a:rPr lang="zh-CN" altLang="zh-CN" dirty="0" smtClean="0"/>
              <a:t>。</a:t>
            </a:r>
            <a:endParaRPr lang="en-US" altLang="zh-CN" dirty="0" smtClean="0"/>
          </a:p>
          <a:p>
            <a:r>
              <a:rPr lang="en-US" altLang="zh-CN" dirty="0"/>
              <a:t>2</a:t>
            </a:r>
            <a:r>
              <a:rPr lang="zh-CN" altLang="zh-CN" dirty="0"/>
              <a:t>．</a:t>
            </a:r>
            <a:r>
              <a:rPr lang="en-US" altLang="zh-CN" dirty="0"/>
              <a:t>RAID1</a:t>
            </a:r>
            <a:endParaRPr lang="zh-CN" altLang="zh-CN" dirty="0"/>
          </a:p>
          <a:p>
            <a:pPr lvl="1"/>
            <a:r>
              <a:rPr lang="en-US" altLang="zh-CN" dirty="0"/>
              <a:t>RAID1</a:t>
            </a:r>
            <a:r>
              <a:rPr lang="zh-CN" altLang="zh-CN" dirty="0"/>
              <a:t>称为镜像（</a:t>
            </a:r>
            <a:r>
              <a:rPr lang="en-US" altLang="zh-CN" dirty="0"/>
              <a:t>mirror</a:t>
            </a:r>
            <a:r>
              <a:rPr lang="zh-CN" altLang="zh-CN" dirty="0"/>
              <a:t>），它将数据完全一致地分别写到工作磁盘和镜像磁盘，因此它的磁盘空间利用率为</a:t>
            </a:r>
            <a:r>
              <a:rPr lang="en-US" altLang="zh-CN" dirty="0"/>
              <a:t>50</a:t>
            </a:r>
            <a:r>
              <a:rPr lang="zh-CN" altLang="zh-CN" dirty="0"/>
              <a:t>％</a:t>
            </a:r>
          </a:p>
        </p:txBody>
      </p:sp>
    </p:spTree>
    <p:extLst>
      <p:ext uri="{BB962C8B-B14F-4D97-AF65-F5344CB8AC3E}">
        <p14:creationId xmlns:p14="http://schemas.microsoft.com/office/powerpoint/2010/main" val="41134624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7.4	RAID</a:t>
            </a:r>
            <a:r>
              <a:rPr lang="zh-CN" altLang="en-US" dirty="0"/>
              <a:t>技术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RAID</a:t>
            </a:r>
            <a:r>
              <a:rPr lang="zh-CN" altLang="zh-CN" dirty="0"/>
              <a:t>级别</a:t>
            </a:r>
            <a:endParaRPr lang="zh-CN" altLang="zh-CN" sz="3600" b="1" dirty="0"/>
          </a:p>
          <a:p>
            <a:r>
              <a:rPr lang="en-US" altLang="zh-CN" dirty="0"/>
              <a:t>1</a:t>
            </a:r>
            <a:r>
              <a:rPr lang="zh-CN" altLang="zh-CN" dirty="0"/>
              <a:t>．</a:t>
            </a:r>
            <a:r>
              <a:rPr lang="en-US" altLang="zh-CN" dirty="0"/>
              <a:t>RAID0</a:t>
            </a:r>
            <a:endParaRPr lang="zh-CN" altLang="zh-CN" dirty="0"/>
          </a:p>
          <a:p>
            <a:pPr lvl="1"/>
            <a:r>
              <a:rPr lang="en-US" altLang="zh-CN" dirty="0"/>
              <a:t>RAID0</a:t>
            </a:r>
            <a:r>
              <a:rPr lang="zh-CN" altLang="zh-CN" dirty="0"/>
              <a:t>也称为条带化（</a:t>
            </a:r>
            <a:r>
              <a:rPr lang="en-US" altLang="zh-CN" dirty="0"/>
              <a:t>stripe</a:t>
            </a:r>
            <a:r>
              <a:rPr lang="zh-CN" altLang="zh-CN" dirty="0"/>
              <a:t>），将数据分成一定的大小顺序的写到阵列的磁盘里，</a:t>
            </a:r>
            <a:r>
              <a:rPr lang="en-US" altLang="zh-CN" dirty="0"/>
              <a:t>RAID0</a:t>
            </a:r>
            <a:r>
              <a:rPr lang="zh-CN" altLang="zh-CN" dirty="0"/>
              <a:t>可以并行的执行读写操作，可以充分利用总线的带宽，理论上讲，一个由</a:t>
            </a:r>
            <a:r>
              <a:rPr lang="en-US" altLang="zh-CN" dirty="0"/>
              <a:t>N</a:t>
            </a:r>
            <a:r>
              <a:rPr lang="zh-CN" altLang="zh-CN" dirty="0"/>
              <a:t>个磁盘组成的</a:t>
            </a:r>
            <a:r>
              <a:rPr lang="en-US" altLang="zh-CN" dirty="0"/>
              <a:t>RAID0</a:t>
            </a:r>
            <a:r>
              <a:rPr lang="zh-CN" altLang="zh-CN" dirty="0"/>
              <a:t>系统，它的读写性能将是单个磁盘读取性能的</a:t>
            </a:r>
            <a:r>
              <a:rPr lang="en-US" altLang="zh-CN" dirty="0"/>
              <a:t>N</a:t>
            </a:r>
            <a:r>
              <a:rPr lang="zh-CN" altLang="zh-CN" dirty="0"/>
              <a:t>倍</a:t>
            </a:r>
            <a:r>
              <a:rPr lang="zh-CN" altLang="zh-CN" dirty="0" smtClean="0"/>
              <a:t>。</a:t>
            </a:r>
            <a:endParaRPr lang="en-US" altLang="zh-CN" dirty="0" smtClean="0"/>
          </a:p>
          <a:p>
            <a:r>
              <a:rPr lang="en-US" altLang="zh-CN" dirty="0"/>
              <a:t>2</a:t>
            </a:r>
            <a:r>
              <a:rPr lang="zh-CN" altLang="zh-CN" dirty="0"/>
              <a:t>．</a:t>
            </a:r>
            <a:r>
              <a:rPr lang="en-US" altLang="zh-CN" dirty="0"/>
              <a:t>RAID1</a:t>
            </a:r>
            <a:endParaRPr lang="zh-CN" altLang="zh-CN" dirty="0"/>
          </a:p>
          <a:p>
            <a:pPr lvl="1"/>
            <a:r>
              <a:rPr lang="en-US" altLang="zh-CN" dirty="0"/>
              <a:t>RAID1</a:t>
            </a:r>
            <a:r>
              <a:rPr lang="zh-CN" altLang="zh-CN" dirty="0"/>
              <a:t>称为镜像（</a:t>
            </a:r>
            <a:r>
              <a:rPr lang="en-US" altLang="zh-CN" dirty="0"/>
              <a:t>mirror</a:t>
            </a:r>
            <a:r>
              <a:rPr lang="zh-CN" altLang="zh-CN" dirty="0"/>
              <a:t>），它将数据完全一致地分别写到工作磁盘和镜像磁盘，因此它的磁盘空间利用率为</a:t>
            </a:r>
            <a:r>
              <a:rPr lang="en-US" altLang="zh-CN" dirty="0"/>
              <a:t>50</a:t>
            </a:r>
            <a:r>
              <a:rPr lang="zh-CN" altLang="zh-CN" dirty="0"/>
              <a:t>％</a:t>
            </a:r>
          </a:p>
        </p:txBody>
      </p:sp>
    </p:spTree>
    <p:extLst>
      <p:ext uri="{BB962C8B-B14F-4D97-AF65-F5344CB8AC3E}">
        <p14:creationId xmlns:p14="http://schemas.microsoft.com/office/powerpoint/2010/main" val="36879593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7.4	RAID</a:t>
            </a:r>
            <a:r>
              <a:rPr lang="zh-CN" altLang="en-US" dirty="0"/>
              <a:t>技术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RAID</a:t>
            </a:r>
            <a:r>
              <a:rPr lang="zh-CN" altLang="zh-CN" dirty="0"/>
              <a:t>级别</a:t>
            </a:r>
            <a:endParaRPr lang="zh-CN" altLang="zh-CN" sz="3600" b="1" dirty="0"/>
          </a:p>
          <a:p>
            <a:r>
              <a:rPr lang="en-US" altLang="zh-CN" dirty="0"/>
              <a:t>3</a:t>
            </a:r>
            <a:r>
              <a:rPr lang="zh-CN" altLang="zh-CN" dirty="0"/>
              <a:t>．</a:t>
            </a:r>
            <a:r>
              <a:rPr lang="en-US" altLang="zh-CN" dirty="0"/>
              <a:t>RAID2</a:t>
            </a:r>
            <a:endParaRPr lang="zh-CN" altLang="zh-CN" dirty="0"/>
          </a:p>
          <a:p>
            <a:pPr lvl="1"/>
            <a:r>
              <a:rPr lang="en-US" altLang="zh-CN" dirty="0"/>
              <a:t>RAID2</a:t>
            </a:r>
            <a:r>
              <a:rPr lang="zh-CN" altLang="zh-CN" dirty="0"/>
              <a:t>称为纠错海明码磁盘阵列，阵列中序号为</a:t>
            </a:r>
            <a:r>
              <a:rPr lang="en-US" altLang="zh-CN" dirty="0"/>
              <a:t>2N</a:t>
            </a:r>
            <a:r>
              <a:rPr lang="zh-CN" altLang="zh-CN" dirty="0"/>
              <a:t>的磁盘（第</a:t>
            </a:r>
            <a:r>
              <a:rPr lang="en-US" altLang="zh-CN" dirty="0"/>
              <a:t>1</a:t>
            </a:r>
            <a:r>
              <a:rPr lang="zh-CN" altLang="zh-CN" dirty="0"/>
              <a:t>、</a:t>
            </a:r>
            <a:r>
              <a:rPr lang="en-US" altLang="zh-CN" dirty="0"/>
              <a:t>2</a:t>
            </a:r>
            <a:r>
              <a:rPr lang="zh-CN" altLang="zh-CN" dirty="0"/>
              <a:t>、</a:t>
            </a:r>
            <a:r>
              <a:rPr lang="en-US" altLang="zh-CN" dirty="0"/>
              <a:t>4</a:t>
            </a:r>
            <a:r>
              <a:rPr lang="zh-CN" altLang="zh-CN" dirty="0"/>
              <a:t>、</a:t>
            </a:r>
            <a:r>
              <a:rPr lang="en-US" altLang="zh-CN" dirty="0"/>
              <a:t>6……</a:t>
            </a:r>
            <a:r>
              <a:rPr lang="zh-CN" altLang="zh-CN" dirty="0"/>
              <a:t>）作为校验盘，其余的磁盘用于存放数据，磁盘数目越多，校验盘所占比率越少。</a:t>
            </a:r>
            <a:r>
              <a:rPr lang="en-US" altLang="zh-CN" dirty="0"/>
              <a:t>RAID2</a:t>
            </a:r>
            <a:r>
              <a:rPr lang="zh-CN" altLang="zh-CN" dirty="0"/>
              <a:t>在大数据存储额情况下性能很高，</a:t>
            </a:r>
            <a:r>
              <a:rPr lang="en-US" altLang="zh-CN" dirty="0"/>
              <a:t>RAID2</a:t>
            </a:r>
            <a:r>
              <a:rPr lang="zh-CN" altLang="zh-CN" dirty="0"/>
              <a:t>的实际应用很少</a:t>
            </a:r>
            <a:r>
              <a:rPr lang="zh-CN" altLang="zh-CN" dirty="0" smtClean="0"/>
              <a:t>。</a:t>
            </a:r>
            <a:endParaRPr lang="en-US" altLang="zh-CN" dirty="0" smtClean="0"/>
          </a:p>
          <a:p>
            <a:r>
              <a:rPr lang="en-US" altLang="zh-CN" dirty="0"/>
              <a:t>4</a:t>
            </a:r>
            <a:r>
              <a:rPr lang="zh-CN" altLang="zh-CN" dirty="0"/>
              <a:t>．</a:t>
            </a:r>
            <a:r>
              <a:rPr lang="en-US" altLang="zh-CN" dirty="0"/>
              <a:t>RAID3</a:t>
            </a:r>
            <a:endParaRPr lang="zh-CN" altLang="zh-CN" dirty="0"/>
          </a:p>
          <a:p>
            <a:pPr lvl="1"/>
            <a:r>
              <a:rPr lang="en-US" altLang="zh-CN" dirty="0"/>
              <a:t>RAID3</a:t>
            </a:r>
            <a:r>
              <a:rPr lang="zh-CN" altLang="zh-CN" dirty="0"/>
              <a:t>采用一个硬盘作为校验盘，其余磁盘作为数据盘，数据按位或字节的方式交叉的存取到各个数据盘中。不同磁盘上同一带区的数据做异或校验，并把校验值写入到校验盘中。</a:t>
            </a:r>
          </a:p>
        </p:txBody>
      </p:sp>
    </p:spTree>
    <p:extLst>
      <p:ext uri="{BB962C8B-B14F-4D97-AF65-F5344CB8AC3E}">
        <p14:creationId xmlns:p14="http://schemas.microsoft.com/office/powerpoint/2010/main" val="40304983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a:t>
            </a:r>
            <a:r>
              <a:rPr lang="zh-CN" altLang="zh-CN" dirty="0" smtClean="0"/>
              <a:t>导</a:t>
            </a:r>
            <a:endParaRPr lang="zh-CN" altLang="en-US" dirty="0"/>
          </a:p>
        </p:txBody>
      </p:sp>
      <p:sp>
        <p:nvSpPr>
          <p:cNvPr id="3" name="内容占位符 2"/>
          <p:cNvSpPr>
            <a:spLocks noGrp="1"/>
          </p:cNvSpPr>
          <p:nvPr>
            <p:ph idx="1"/>
          </p:nvPr>
        </p:nvSpPr>
        <p:spPr/>
        <p:txBody>
          <a:bodyPr/>
          <a:lstStyle/>
          <a:p>
            <a:pPr marL="0" indent="0">
              <a:buNone/>
            </a:pPr>
            <a:r>
              <a:rPr lang="zh-CN" altLang="zh-CN" dirty="0"/>
              <a:t>项目背</a:t>
            </a:r>
            <a:r>
              <a:rPr lang="zh-CN" altLang="zh-CN" dirty="0" smtClean="0"/>
              <a:t>景</a:t>
            </a:r>
            <a:endParaRPr lang="en-US" altLang="zh-CN" dirty="0"/>
          </a:p>
          <a:p>
            <a:pPr lvl="1"/>
            <a:r>
              <a:rPr lang="zh-CN" altLang="zh-CN" dirty="0"/>
              <a:t>某大学目前正在建设的电子图书馆需要存储</a:t>
            </a:r>
            <a:r>
              <a:rPr lang="en-US" altLang="zh-CN" dirty="0"/>
              <a:t>200</a:t>
            </a:r>
            <a:r>
              <a:rPr lang="zh-CN" altLang="zh-CN" dirty="0"/>
              <a:t>万册电子图书，电子期刊，以及音频和视频等多媒体文件。如此多的数据文件需要安全可靠地存放在学校内部网络上，不能因为存放介质或设备的一般性故障而丢失或无法被读取，影响学校电子图书馆的正常使用。</a:t>
            </a:r>
          </a:p>
        </p:txBody>
      </p:sp>
    </p:spTree>
    <p:extLst>
      <p:ext uri="{BB962C8B-B14F-4D97-AF65-F5344CB8AC3E}">
        <p14:creationId xmlns:p14="http://schemas.microsoft.com/office/powerpoint/2010/main" val="32312533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7.4	RAID</a:t>
            </a:r>
            <a:r>
              <a:rPr lang="zh-CN" altLang="en-US" dirty="0"/>
              <a:t>技术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RAID</a:t>
            </a:r>
            <a:r>
              <a:rPr lang="zh-CN" altLang="zh-CN" dirty="0"/>
              <a:t>级别</a:t>
            </a:r>
            <a:endParaRPr lang="zh-CN" altLang="zh-CN" sz="3600" b="1" dirty="0"/>
          </a:p>
          <a:p>
            <a:r>
              <a:rPr lang="en-US" altLang="zh-CN" dirty="0"/>
              <a:t>5</a:t>
            </a:r>
            <a:r>
              <a:rPr lang="zh-CN" altLang="zh-CN" dirty="0"/>
              <a:t>．</a:t>
            </a:r>
            <a:r>
              <a:rPr lang="en-US" altLang="zh-CN" dirty="0"/>
              <a:t>RAID4</a:t>
            </a:r>
            <a:endParaRPr lang="zh-CN" altLang="zh-CN" dirty="0"/>
          </a:p>
          <a:p>
            <a:pPr lvl="1"/>
            <a:r>
              <a:rPr lang="en-US" altLang="zh-CN" dirty="0"/>
              <a:t>RAID4</a:t>
            </a:r>
            <a:r>
              <a:rPr lang="zh-CN" altLang="zh-CN" dirty="0"/>
              <a:t>与</a:t>
            </a:r>
            <a:r>
              <a:rPr lang="en-US" altLang="zh-CN" dirty="0"/>
              <a:t>RAID3</a:t>
            </a:r>
            <a:r>
              <a:rPr lang="zh-CN" altLang="zh-CN" dirty="0"/>
              <a:t>基本一致，区别在于条带化的方式不一样，</a:t>
            </a:r>
            <a:r>
              <a:rPr lang="en-US" altLang="zh-CN" dirty="0"/>
              <a:t>RAID4</a:t>
            </a:r>
            <a:r>
              <a:rPr lang="zh-CN" altLang="zh-CN" dirty="0"/>
              <a:t>按照块的方式存放数据，所以在写操作时只涉及两块磁盘，数据盘和校验盘，提高了系统的</a:t>
            </a:r>
            <a:r>
              <a:rPr lang="en-US" altLang="zh-CN" dirty="0"/>
              <a:t>IO</a:t>
            </a:r>
            <a:r>
              <a:rPr lang="zh-CN" altLang="zh-CN" dirty="0"/>
              <a:t>性能。但面对随机的分散的写操作，单一的校验盘往往成为性能瓶颈</a:t>
            </a:r>
            <a:r>
              <a:rPr lang="zh-CN" altLang="zh-CN" dirty="0" smtClean="0"/>
              <a:t>。</a:t>
            </a:r>
            <a:endParaRPr lang="en-US" altLang="zh-CN" dirty="0" smtClean="0"/>
          </a:p>
          <a:p>
            <a:r>
              <a:rPr lang="en-US" altLang="zh-CN" dirty="0"/>
              <a:t>6</a:t>
            </a:r>
            <a:r>
              <a:rPr lang="zh-CN" altLang="zh-CN" dirty="0"/>
              <a:t>．</a:t>
            </a:r>
            <a:r>
              <a:rPr lang="en-US" altLang="zh-CN" dirty="0"/>
              <a:t>RAID5</a:t>
            </a:r>
            <a:endParaRPr lang="zh-CN" altLang="zh-CN" dirty="0"/>
          </a:p>
          <a:p>
            <a:pPr lvl="1"/>
            <a:r>
              <a:rPr lang="en-US" altLang="zh-CN" dirty="0"/>
              <a:t>RAID5</a:t>
            </a:r>
            <a:r>
              <a:rPr lang="zh-CN" altLang="zh-CN" dirty="0"/>
              <a:t>与</a:t>
            </a:r>
            <a:r>
              <a:rPr lang="en-US" altLang="zh-CN" dirty="0"/>
              <a:t>RAID3</a:t>
            </a:r>
            <a:r>
              <a:rPr lang="zh-CN" altLang="zh-CN" dirty="0"/>
              <a:t>的机制相似，但是数据校验的信息被均匀的分散到阵列的各个磁盘上，这样就不存在并发写操作时的校验盘性能瓶颈。阵列的磁盘上既有数据，又有数据校验信息，数据块和对应的校验信息会存储于不同的磁盘上</a:t>
            </a:r>
          </a:p>
        </p:txBody>
      </p:sp>
    </p:spTree>
    <p:extLst>
      <p:ext uri="{BB962C8B-B14F-4D97-AF65-F5344CB8AC3E}">
        <p14:creationId xmlns:p14="http://schemas.microsoft.com/office/powerpoint/2010/main" val="18960047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7.4	RAID</a:t>
            </a:r>
            <a:r>
              <a:rPr lang="zh-CN" altLang="en-US" dirty="0"/>
              <a:t>技术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RAID</a:t>
            </a:r>
            <a:r>
              <a:rPr lang="zh-CN" altLang="zh-CN" dirty="0"/>
              <a:t>级别</a:t>
            </a:r>
            <a:endParaRPr lang="zh-CN" altLang="zh-CN" sz="3600" b="1" dirty="0"/>
          </a:p>
          <a:p>
            <a:r>
              <a:rPr lang="en-US" altLang="zh-CN" dirty="0"/>
              <a:t>7</a:t>
            </a:r>
            <a:r>
              <a:rPr lang="zh-CN" altLang="zh-CN" dirty="0"/>
              <a:t>．</a:t>
            </a:r>
            <a:r>
              <a:rPr lang="en-US" altLang="zh-CN" dirty="0"/>
              <a:t>RAID6</a:t>
            </a:r>
            <a:endParaRPr lang="zh-CN" altLang="zh-CN" dirty="0"/>
          </a:p>
          <a:p>
            <a:pPr lvl="1"/>
            <a:r>
              <a:rPr lang="en-US" altLang="zh-CN" dirty="0"/>
              <a:t>RAID 6</a:t>
            </a:r>
            <a:r>
              <a:rPr lang="zh-CN" altLang="zh-CN" dirty="0"/>
              <a:t>提供两级冗余，即阵列中的两个驱动器失败时，阵列仍然能够继续工作。一般而言，</a:t>
            </a:r>
            <a:r>
              <a:rPr lang="en-US" altLang="zh-CN" dirty="0"/>
              <a:t>RAID 6</a:t>
            </a:r>
            <a:r>
              <a:rPr lang="zh-CN" altLang="zh-CN" dirty="0"/>
              <a:t>的实现代价最高，因为</a:t>
            </a:r>
            <a:r>
              <a:rPr lang="en-US" altLang="zh-CN" dirty="0"/>
              <a:t>RAID 6</a:t>
            </a:r>
            <a:r>
              <a:rPr lang="zh-CN" altLang="zh-CN" dirty="0"/>
              <a:t>不仅要支持数据的恢复，又要支持校验的恢复，这使</a:t>
            </a:r>
            <a:r>
              <a:rPr lang="en-US" altLang="zh-CN" dirty="0"/>
              <a:t>RAID 6</a:t>
            </a:r>
            <a:r>
              <a:rPr lang="zh-CN" altLang="zh-CN" dirty="0"/>
              <a:t>控制器比其它级</a:t>
            </a:r>
            <a:r>
              <a:rPr lang="en-US" altLang="zh-CN" dirty="0"/>
              <a:t>RAID</a:t>
            </a:r>
            <a:r>
              <a:rPr lang="zh-CN" altLang="zh-CN" dirty="0"/>
              <a:t>更复杂和更昂贵</a:t>
            </a:r>
            <a:r>
              <a:rPr lang="zh-CN" altLang="zh-CN" dirty="0" smtClean="0"/>
              <a:t>。</a:t>
            </a:r>
            <a:endParaRPr lang="en-US" altLang="zh-CN" dirty="0" smtClean="0"/>
          </a:p>
          <a:p>
            <a:r>
              <a:rPr lang="en-US" altLang="zh-CN" dirty="0"/>
              <a:t>8</a:t>
            </a:r>
            <a:r>
              <a:rPr lang="zh-CN" altLang="zh-CN" dirty="0"/>
              <a:t>．</a:t>
            </a:r>
            <a:r>
              <a:rPr lang="en-US" altLang="zh-CN" dirty="0"/>
              <a:t>RAID10</a:t>
            </a:r>
            <a:endParaRPr lang="zh-CN" altLang="zh-CN" dirty="0"/>
          </a:p>
          <a:p>
            <a:pPr lvl="1"/>
            <a:r>
              <a:rPr lang="en-US" altLang="zh-CN" dirty="0"/>
              <a:t>RAID10</a:t>
            </a:r>
            <a:r>
              <a:rPr lang="zh-CN" altLang="zh-CN" dirty="0"/>
              <a:t>是</a:t>
            </a:r>
            <a:r>
              <a:rPr lang="en-US" altLang="zh-CN" dirty="0"/>
              <a:t>RAID1</a:t>
            </a:r>
            <a:r>
              <a:rPr lang="zh-CN" altLang="zh-CN" dirty="0"/>
              <a:t>和</a:t>
            </a:r>
            <a:r>
              <a:rPr lang="en-US" altLang="zh-CN" dirty="0"/>
              <a:t>RAID0</a:t>
            </a:r>
            <a:r>
              <a:rPr lang="zh-CN" altLang="zh-CN" dirty="0"/>
              <a:t>的结合，也称为</a:t>
            </a:r>
            <a:r>
              <a:rPr lang="en-US" altLang="zh-CN" dirty="0"/>
              <a:t>RAID</a:t>
            </a:r>
            <a:r>
              <a:rPr lang="zh-CN" altLang="zh-CN" dirty="0"/>
              <a:t>（</a:t>
            </a:r>
            <a:r>
              <a:rPr lang="en-US" altLang="zh-CN" dirty="0"/>
              <a:t>0+1</a:t>
            </a:r>
            <a:r>
              <a:rPr lang="zh-CN" altLang="zh-CN" dirty="0"/>
              <a:t>），先做镜像然后做条带化，既提高了系统的读写性能，又提供了数据冗余保护</a:t>
            </a:r>
          </a:p>
        </p:txBody>
      </p:sp>
    </p:spTree>
    <p:extLst>
      <p:ext uri="{BB962C8B-B14F-4D97-AF65-F5344CB8AC3E}">
        <p14:creationId xmlns:p14="http://schemas.microsoft.com/office/powerpoint/2010/main" val="37017842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7.4	RAID</a:t>
            </a:r>
            <a:r>
              <a:rPr lang="zh-CN" altLang="en-US" dirty="0"/>
              <a:t>技术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RAID</a:t>
            </a:r>
            <a:r>
              <a:rPr lang="zh-CN" altLang="zh-CN" dirty="0"/>
              <a:t>级别</a:t>
            </a:r>
            <a:endParaRPr lang="zh-CN" altLang="zh-CN" sz="3600" b="1" dirty="0"/>
          </a:p>
          <a:p>
            <a:r>
              <a:rPr lang="en-US" altLang="zh-CN" dirty="0"/>
              <a:t>9</a:t>
            </a:r>
            <a:r>
              <a:rPr lang="zh-CN" altLang="zh-CN" dirty="0"/>
              <a:t>．</a:t>
            </a:r>
            <a:r>
              <a:rPr lang="en-US" altLang="zh-CN" dirty="0"/>
              <a:t>RAID01</a:t>
            </a:r>
            <a:endParaRPr lang="zh-CN" altLang="zh-CN" dirty="0"/>
          </a:p>
          <a:p>
            <a:pPr lvl="1"/>
            <a:r>
              <a:rPr lang="en-US" altLang="zh-CN" dirty="0"/>
              <a:t>RAID01</a:t>
            </a:r>
            <a:r>
              <a:rPr lang="zh-CN" altLang="zh-CN" dirty="0"/>
              <a:t>也是</a:t>
            </a:r>
            <a:r>
              <a:rPr lang="en-US" altLang="zh-CN" dirty="0"/>
              <a:t>RAID0</a:t>
            </a:r>
            <a:r>
              <a:rPr lang="zh-CN" altLang="zh-CN" dirty="0"/>
              <a:t>和</a:t>
            </a:r>
            <a:r>
              <a:rPr lang="en-US" altLang="zh-CN" dirty="0"/>
              <a:t>RAID1</a:t>
            </a:r>
            <a:r>
              <a:rPr lang="zh-CN" altLang="zh-CN" dirty="0"/>
              <a:t>的结合，但它是对条带化后的数据进行镜像。但与</a:t>
            </a:r>
            <a:r>
              <a:rPr lang="en-US" altLang="zh-CN" dirty="0"/>
              <a:t>RAID10</a:t>
            </a:r>
            <a:r>
              <a:rPr lang="zh-CN" altLang="zh-CN" dirty="0"/>
              <a:t>不同，一个磁盘的丢失等同于整个镜像条带的丢失，所以一旦镜像盘失败，则存储系统成为一个</a:t>
            </a:r>
            <a:r>
              <a:rPr lang="en-US" altLang="zh-CN" dirty="0"/>
              <a:t>RAID0 </a:t>
            </a:r>
            <a:r>
              <a:rPr lang="zh-CN" altLang="zh-CN" dirty="0"/>
              <a:t>系统（即只有条带化）。</a:t>
            </a:r>
            <a:r>
              <a:rPr lang="en-US" altLang="zh-CN" dirty="0"/>
              <a:t>RAID01</a:t>
            </a:r>
            <a:r>
              <a:rPr lang="zh-CN" altLang="zh-CN" dirty="0"/>
              <a:t>的实际应用非常少。</a:t>
            </a:r>
          </a:p>
        </p:txBody>
      </p:sp>
    </p:spTree>
    <p:extLst>
      <p:ext uri="{BB962C8B-B14F-4D97-AF65-F5344CB8AC3E}">
        <p14:creationId xmlns:p14="http://schemas.microsoft.com/office/powerpoint/2010/main" val="413114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7.5	</a:t>
            </a:r>
            <a:r>
              <a:rPr lang="zh-CN" altLang="en-US" dirty="0"/>
              <a:t>高可用技术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在高可用技术中，根据不同的应用环境，从性能、经济等方面考虑，主要有以下几种方法和模式</a:t>
            </a:r>
            <a:r>
              <a:rPr lang="zh-CN" altLang="zh-CN" dirty="0" smtClean="0"/>
              <a:t>。</a:t>
            </a:r>
            <a:endParaRPr lang="en-US" altLang="zh-CN" dirty="0" smtClean="0"/>
          </a:p>
          <a:p>
            <a:r>
              <a:rPr lang="en-US" altLang="zh-CN" dirty="0"/>
              <a:t>1</a:t>
            </a:r>
            <a:r>
              <a:rPr lang="zh-CN" altLang="zh-CN" dirty="0"/>
              <a:t>．双机热备份方式</a:t>
            </a:r>
          </a:p>
          <a:p>
            <a:pPr lvl="1"/>
            <a:r>
              <a:rPr lang="zh-CN" altLang="zh-CN" dirty="0"/>
              <a:t>在双机热备份方式中，主服务器运行应用，备份服务器处于空闲状态，但实时监测主服务器的运行状态。一但主服务器出现异常或故障，备份服务器立刻接管主服务器的应用</a:t>
            </a:r>
            <a:r>
              <a:rPr lang="zh-CN" altLang="zh-CN" dirty="0" smtClean="0"/>
              <a:t>。</a:t>
            </a:r>
            <a:endParaRPr lang="en-US" altLang="zh-CN" dirty="0" smtClean="0"/>
          </a:p>
          <a:p>
            <a:r>
              <a:rPr lang="en-US" altLang="zh-CN" dirty="0"/>
              <a:t>2</a:t>
            </a:r>
            <a:r>
              <a:rPr lang="zh-CN" altLang="zh-CN" dirty="0"/>
              <a:t>．双机互备份方式</a:t>
            </a:r>
          </a:p>
          <a:p>
            <a:pPr lvl="1"/>
            <a:r>
              <a:rPr lang="zh-CN" altLang="zh-CN" dirty="0"/>
              <a:t>在这种方式中，没有主服务器和备份服务器之分，两台主机互为备份。主机各自运行不同应用，同时还相互监测对方状况。当任一台主机宕机时，另一台主机立即接管它的应用，以保证业务的不间断运行</a:t>
            </a:r>
          </a:p>
        </p:txBody>
      </p:sp>
    </p:spTree>
    <p:extLst>
      <p:ext uri="{BB962C8B-B14F-4D97-AF65-F5344CB8AC3E}">
        <p14:creationId xmlns:p14="http://schemas.microsoft.com/office/powerpoint/2010/main" val="2743854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7.5	</a:t>
            </a:r>
            <a:r>
              <a:rPr lang="zh-CN" altLang="en-US" dirty="0"/>
              <a:t>高可用技术</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在高可用技术中，根据不同的应用环境，从性能、经济等方面考虑，主要有以下几种方法和模式</a:t>
            </a:r>
            <a:r>
              <a:rPr lang="zh-CN" altLang="zh-CN" dirty="0" smtClean="0"/>
              <a:t>。</a:t>
            </a:r>
            <a:endParaRPr lang="en-US" altLang="zh-CN" dirty="0" smtClean="0"/>
          </a:p>
          <a:p>
            <a:r>
              <a:rPr lang="en-US" altLang="zh-CN" dirty="0"/>
              <a:t>3</a:t>
            </a:r>
            <a:r>
              <a:rPr lang="zh-CN" altLang="zh-CN" dirty="0"/>
              <a:t>．群集并发存取方式</a:t>
            </a:r>
          </a:p>
          <a:p>
            <a:pPr lvl="1"/>
            <a:r>
              <a:rPr lang="zh-CN" altLang="zh-CN" dirty="0"/>
              <a:t>在这种方式下，多台主机一起工作，各自运行一个或几个服务。当某个主机发生故障时，运行在其上的服务就被其它主机接管。群集并发存取方式在获得高可用性的同时，也显著提高了系统整体的性能。主要的群集软件有集成了</a:t>
            </a:r>
            <a:r>
              <a:rPr lang="en-US" altLang="zh-CN" dirty="0"/>
              <a:t>Windows</a:t>
            </a:r>
            <a:r>
              <a:rPr lang="zh-CN" altLang="zh-CN" dirty="0"/>
              <a:t>群集（</a:t>
            </a:r>
            <a:r>
              <a:rPr lang="en-US" altLang="zh-CN" dirty="0"/>
              <a:t>Windows Clustering</a:t>
            </a:r>
            <a:r>
              <a:rPr lang="zh-CN" altLang="zh-CN" dirty="0"/>
              <a:t>）软件的</a:t>
            </a:r>
            <a:r>
              <a:rPr lang="en-US" altLang="zh-CN" dirty="0"/>
              <a:t>Microsoft Windows Server 2003 Enterprise Edition</a:t>
            </a:r>
            <a:r>
              <a:rPr lang="zh-CN" altLang="zh-CN" dirty="0"/>
              <a:t>，</a:t>
            </a:r>
            <a:r>
              <a:rPr lang="en-US" altLang="zh-CN" dirty="0" err="1"/>
              <a:t>Veritas</a:t>
            </a:r>
            <a:r>
              <a:rPr lang="zh-CN" altLang="zh-CN" dirty="0"/>
              <a:t>的</a:t>
            </a:r>
            <a:r>
              <a:rPr lang="en-US" altLang="zh-CN" dirty="0"/>
              <a:t>cluster server</a:t>
            </a:r>
            <a:r>
              <a:rPr lang="zh-CN" altLang="zh-CN" dirty="0"/>
              <a:t>和一些基于</a:t>
            </a:r>
            <a:r>
              <a:rPr lang="en-US" altLang="zh-CN" dirty="0"/>
              <a:t>Linux</a:t>
            </a:r>
            <a:r>
              <a:rPr lang="zh-CN" altLang="zh-CN" dirty="0"/>
              <a:t>开发的集群管理软件，一般都支持八个节点以上的群集。</a:t>
            </a:r>
          </a:p>
        </p:txBody>
      </p:sp>
    </p:spTree>
    <p:extLst>
      <p:ext uri="{BB962C8B-B14F-4D97-AF65-F5344CB8AC3E}">
        <p14:creationId xmlns:p14="http://schemas.microsoft.com/office/powerpoint/2010/main" val="9318090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：认识网络存储设</a:t>
            </a:r>
            <a:r>
              <a:rPr lang="zh-CN" altLang="zh-CN" dirty="0" smtClean="0"/>
              <a:t>备</a:t>
            </a:r>
            <a:endParaRPr lang="en-US" altLang="zh-CN" dirty="0" smtClean="0"/>
          </a:p>
          <a:p>
            <a:pPr lvl="1"/>
            <a:r>
              <a:rPr lang="zh-CN" altLang="zh-CN" dirty="0"/>
              <a:t>本次项目实训中使用的存储设备是</a:t>
            </a:r>
            <a:r>
              <a:rPr lang="en-US" altLang="zh-CN" dirty="0" err="1"/>
              <a:t>Infortrend</a:t>
            </a:r>
            <a:r>
              <a:rPr lang="zh-CN" altLang="zh-CN" dirty="0"/>
              <a:t>（普安科技）公司的产品，</a:t>
            </a:r>
            <a:r>
              <a:rPr lang="en-US" altLang="zh-CN" dirty="0" err="1"/>
              <a:t>Infortrend</a:t>
            </a:r>
            <a:r>
              <a:rPr lang="zh-CN" altLang="zh-CN" dirty="0"/>
              <a:t>成立于</a:t>
            </a:r>
            <a:r>
              <a:rPr lang="en-US" altLang="zh-CN" dirty="0"/>
              <a:t>1992</a:t>
            </a:r>
            <a:r>
              <a:rPr lang="zh-CN" altLang="zh-CN" dirty="0"/>
              <a:t>年，是目前全球第三大专业的磁盘阵列系统研发与制造商</a:t>
            </a:r>
            <a:r>
              <a:rPr lang="en-US" altLang="zh-CN" dirty="0"/>
              <a:t>, </a:t>
            </a:r>
            <a:r>
              <a:rPr lang="zh-CN" altLang="zh-CN" dirty="0"/>
              <a:t>公司总部位于中国台湾</a:t>
            </a:r>
            <a:r>
              <a:rPr lang="zh-CN" altLang="zh-CN" dirty="0" smtClean="0"/>
              <a:t>。</a:t>
            </a:r>
            <a:endParaRPr lang="en-US" altLang="zh-CN" dirty="0" smtClean="0"/>
          </a:p>
          <a:p>
            <a:pPr lvl="1"/>
            <a:endParaRPr lang="zh-CN" altLang="zh-CN" dirty="0"/>
          </a:p>
          <a:p>
            <a:endParaRPr lang="zh-CN" altLang="zh-CN" sz="3600" b="1" dirty="0"/>
          </a:p>
        </p:txBody>
      </p:sp>
      <p:pic>
        <p:nvPicPr>
          <p:cNvPr id="4" name="图片 3"/>
          <p:cNvPicPr>
            <a:picLocks noChangeAspect="1"/>
          </p:cNvPicPr>
          <p:nvPr/>
        </p:nvPicPr>
        <p:blipFill>
          <a:blip r:embed="rId2"/>
          <a:stretch>
            <a:fillRect/>
          </a:stretch>
        </p:blipFill>
        <p:spPr>
          <a:xfrm>
            <a:off x="1460621" y="3583598"/>
            <a:ext cx="6505210" cy="2776804"/>
          </a:xfrm>
          <a:prstGeom prst="rect">
            <a:avLst/>
          </a:prstGeom>
        </p:spPr>
      </p:pic>
    </p:spTree>
    <p:extLst>
      <p:ext uri="{BB962C8B-B14F-4D97-AF65-F5344CB8AC3E}">
        <p14:creationId xmlns:p14="http://schemas.microsoft.com/office/powerpoint/2010/main" val="21038709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：认识网络存储设</a:t>
            </a:r>
            <a:r>
              <a:rPr lang="zh-CN" altLang="zh-CN" dirty="0" smtClean="0"/>
              <a:t>备</a:t>
            </a:r>
            <a:endParaRPr lang="en-US" altLang="zh-CN" dirty="0" smtClean="0"/>
          </a:p>
          <a:p>
            <a:pPr lvl="1"/>
            <a:r>
              <a:rPr lang="zh-CN" altLang="zh-CN" dirty="0"/>
              <a:t>该款产品有两种型号，一种是拥有单控制器的单控产品</a:t>
            </a:r>
            <a:r>
              <a:rPr lang="zh-CN" altLang="zh-CN" dirty="0" smtClean="0"/>
              <a:t>，一</a:t>
            </a:r>
            <a:r>
              <a:rPr lang="zh-CN" altLang="zh-CN" dirty="0"/>
              <a:t>种是拥有双控制器的双控产品</a:t>
            </a:r>
            <a:r>
              <a:rPr lang="zh-CN" altLang="zh-CN" dirty="0" smtClean="0"/>
              <a:t>，每</a:t>
            </a:r>
            <a:r>
              <a:rPr lang="zh-CN" altLang="zh-CN" dirty="0"/>
              <a:t>个控制器都有几个</a:t>
            </a:r>
            <a:r>
              <a:rPr lang="en-US" altLang="zh-CN" dirty="0"/>
              <a:t>USB</a:t>
            </a:r>
            <a:r>
              <a:rPr lang="zh-CN" altLang="zh-CN" dirty="0"/>
              <a:t>接口、一个</a:t>
            </a:r>
            <a:r>
              <a:rPr lang="en-US" altLang="zh-CN" dirty="0"/>
              <a:t>RJ45</a:t>
            </a:r>
            <a:r>
              <a:rPr lang="zh-CN" altLang="zh-CN" dirty="0"/>
              <a:t>网线接口及</a:t>
            </a:r>
            <a:r>
              <a:rPr lang="en-US" altLang="zh-CN" dirty="0" err="1"/>
              <a:t>iSCSI</a:t>
            </a:r>
            <a:r>
              <a:rPr lang="zh-CN" altLang="zh-CN" dirty="0"/>
              <a:t>接口，可以用来连接到服务器或者网络</a:t>
            </a:r>
            <a:r>
              <a:rPr lang="zh-CN" altLang="zh-CN" dirty="0" smtClean="0"/>
              <a:t>。</a:t>
            </a:r>
            <a:endParaRPr lang="en-US" altLang="zh-CN" dirty="0" smtClean="0"/>
          </a:p>
          <a:p>
            <a:pPr lvl="1"/>
            <a:endParaRPr lang="zh-CN" altLang="zh-CN" dirty="0"/>
          </a:p>
          <a:p>
            <a:pPr lvl="1"/>
            <a:endParaRPr lang="zh-CN" altLang="zh-CN" dirty="0"/>
          </a:p>
          <a:p>
            <a:endParaRPr lang="zh-CN" altLang="zh-CN" sz="3600" b="1" dirty="0"/>
          </a:p>
        </p:txBody>
      </p:sp>
    </p:spTree>
    <p:extLst>
      <p:ext uri="{BB962C8B-B14F-4D97-AF65-F5344CB8AC3E}">
        <p14:creationId xmlns:p14="http://schemas.microsoft.com/office/powerpoint/2010/main" val="15965695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2</a:t>
            </a:r>
            <a:r>
              <a:rPr lang="zh-CN" altLang="zh-CN" dirty="0"/>
              <a:t>：登录网络存储设备</a:t>
            </a:r>
            <a:endParaRPr lang="zh-CN" altLang="zh-CN" sz="3600" b="1" dirty="0"/>
          </a:p>
          <a:p>
            <a:pPr lvl="1"/>
            <a:r>
              <a:rPr lang="zh-CN" altLang="zh-CN" dirty="0"/>
              <a:t>将管理端口用</a:t>
            </a:r>
            <a:r>
              <a:rPr lang="en-US" altLang="zh-CN" dirty="0"/>
              <a:t>RJ45</a:t>
            </a:r>
            <a:r>
              <a:rPr lang="zh-CN" altLang="zh-CN" dirty="0"/>
              <a:t>双绞网线将存储连接到局域网，或直接连接到管理工作站（笔记本）的网卡端口上。将设备配置好之后如果还是连接在局域网上，就将作为</a:t>
            </a:r>
            <a:r>
              <a:rPr lang="en-US" altLang="zh-CN" dirty="0"/>
              <a:t>NAS</a:t>
            </a:r>
            <a:r>
              <a:rPr lang="zh-CN" altLang="zh-CN" dirty="0"/>
              <a:t>设备使用；如果直连到服务器上，就将作为</a:t>
            </a:r>
            <a:r>
              <a:rPr lang="en-US" altLang="zh-CN" dirty="0"/>
              <a:t>DAS</a:t>
            </a:r>
            <a:r>
              <a:rPr lang="zh-CN" altLang="zh-CN" dirty="0"/>
              <a:t>使用。</a:t>
            </a:r>
          </a:p>
          <a:p>
            <a:pPr lvl="1"/>
            <a:r>
              <a:rPr lang="zh-CN" altLang="zh-CN" dirty="0"/>
              <a:t>设置本地</a:t>
            </a:r>
            <a:r>
              <a:rPr lang="en-US" altLang="zh-CN" dirty="0"/>
              <a:t>IP</a:t>
            </a:r>
            <a:r>
              <a:rPr lang="zh-CN" altLang="zh-CN" dirty="0"/>
              <a:t>为</a:t>
            </a:r>
            <a:r>
              <a:rPr lang="en-US" altLang="zh-CN" dirty="0"/>
              <a:t>10.10.1.X</a:t>
            </a:r>
            <a:r>
              <a:rPr lang="zh-CN" altLang="zh-CN" dirty="0"/>
              <a:t>网段，存储管理口</a:t>
            </a:r>
            <a:r>
              <a:rPr lang="en-US" altLang="zh-CN" dirty="0"/>
              <a:t>IP</a:t>
            </a:r>
            <a:r>
              <a:rPr lang="zh-CN" altLang="zh-CN" dirty="0"/>
              <a:t>为</a:t>
            </a:r>
            <a:r>
              <a:rPr lang="en-US" altLang="zh-CN" dirty="0"/>
              <a:t>10.10.1.1</a:t>
            </a:r>
            <a:r>
              <a:rPr lang="zh-CN" altLang="zh-CN" dirty="0"/>
              <a:t>。</a:t>
            </a:r>
          </a:p>
          <a:p>
            <a:pPr lvl="1"/>
            <a:r>
              <a:rPr lang="zh-CN" altLang="zh-CN" dirty="0"/>
              <a:t>然后打开“运行”，输入“</a:t>
            </a:r>
            <a:r>
              <a:rPr lang="en-US" altLang="zh-CN" dirty="0"/>
              <a:t>CMD</a:t>
            </a:r>
            <a:r>
              <a:rPr lang="zh-CN" altLang="zh-CN" dirty="0"/>
              <a:t>”，之后输入“</a:t>
            </a:r>
            <a:r>
              <a:rPr lang="en-US" altLang="zh-CN" dirty="0"/>
              <a:t>ping 10.10.1.1</a:t>
            </a:r>
            <a:r>
              <a:rPr lang="zh-CN" altLang="zh-CN" dirty="0"/>
              <a:t>”，测试与设备的连通性。</a:t>
            </a:r>
          </a:p>
          <a:p>
            <a:pPr lvl="1"/>
            <a:r>
              <a:rPr lang="en-US" altLang="zh-CN" dirty="0"/>
              <a:t>Ping</a:t>
            </a:r>
            <a:r>
              <a:rPr lang="zh-CN" altLang="zh-CN" dirty="0"/>
              <a:t>通后，打开</a:t>
            </a:r>
            <a:r>
              <a:rPr lang="en-US" altLang="zh-CN" dirty="0"/>
              <a:t>IE</a:t>
            </a:r>
            <a:r>
              <a:rPr lang="zh-CN" altLang="zh-CN" dirty="0"/>
              <a:t>浏览器并在地址栏中输入管理口的</a:t>
            </a:r>
            <a:r>
              <a:rPr lang="en-US" altLang="zh-CN" dirty="0"/>
              <a:t>IP</a:t>
            </a:r>
            <a:r>
              <a:rPr lang="zh-CN" altLang="zh-CN" dirty="0"/>
              <a:t>：“</a:t>
            </a:r>
            <a:r>
              <a:rPr lang="en-US" altLang="zh-CN" dirty="0"/>
              <a:t>10.10.1.1</a:t>
            </a:r>
            <a:r>
              <a:rPr lang="zh-CN" altLang="zh-CN" dirty="0"/>
              <a:t>”回车，进入存储的管理界面登录窗口</a:t>
            </a:r>
          </a:p>
          <a:p>
            <a:pPr lvl="1"/>
            <a:endParaRPr lang="zh-CN" altLang="zh-CN" sz="3200" b="1" dirty="0"/>
          </a:p>
        </p:txBody>
      </p:sp>
    </p:spTree>
    <p:extLst>
      <p:ext uri="{BB962C8B-B14F-4D97-AF65-F5344CB8AC3E}">
        <p14:creationId xmlns:p14="http://schemas.microsoft.com/office/powerpoint/2010/main" val="31334751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2</a:t>
            </a:r>
            <a:r>
              <a:rPr lang="zh-CN" altLang="zh-CN" dirty="0"/>
              <a:t>：登录网络存储设备</a:t>
            </a:r>
            <a:endParaRPr lang="zh-CN" altLang="zh-CN" sz="3600" b="1" dirty="0"/>
          </a:p>
          <a:p>
            <a:pPr lvl="1"/>
            <a:r>
              <a:rPr lang="en-US" altLang="zh-CN" dirty="0"/>
              <a:t>IP Address</a:t>
            </a:r>
            <a:r>
              <a:rPr lang="zh-CN" altLang="zh-CN" dirty="0"/>
              <a:t>中“</a:t>
            </a:r>
            <a:r>
              <a:rPr lang="en-US" altLang="zh-CN" dirty="0"/>
              <a:t>Information</a:t>
            </a:r>
            <a:r>
              <a:rPr lang="zh-CN" altLang="zh-CN" dirty="0"/>
              <a:t>”为查看信息选项，“</a:t>
            </a:r>
            <a:r>
              <a:rPr lang="en-US" altLang="zh-CN" dirty="0"/>
              <a:t>Configuration</a:t>
            </a:r>
            <a:r>
              <a:rPr lang="zh-CN" altLang="zh-CN" dirty="0"/>
              <a:t>”为配置选项。按需要我们选择“</a:t>
            </a:r>
            <a:r>
              <a:rPr lang="en-US" altLang="zh-CN" dirty="0"/>
              <a:t>Configuration</a:t>
            </a:r>
            <a:r>
              <a:rPr lang="zh-CN" altLang="zh-CN" dirty="0"/>
              <a:t>”，默认“</a:t>
            </a:r>
            <a:r>
              <a:rPr lang="en-US" altLang="zh-CN" dirty="0"/>
              <a:t>Password</a:t>
            </a:r>
            <a:r>
              <a:rPr lang="zh-CN" altLang="zh-CN" dirty="0"/>
              <a:t>”为空，没有密码，点击“</a:t>
            </a:r>
            <a:r>
              <a:rPr lang="en-US" altLang="zh-CN" dirty="0"/>
              <a:t>Login</a:t>
            </a:r>
            <a:r>
              <a:rPr lang="zh-CN" altLang="zh-CN" dirty="0"/>
              <a:t>”即可进入到配置管理界面</a:t>
            </a:r>
            <a:endParaRPr lang="zh-CN" altLang="zh-CN" sz="3200" b="1" dirty="0"/>
          </a:p>
        </p:txBody>
      </p:sp>
    </p:spTree>
    <p:extLst>
      <p:ext uri="{BB962C8B-B14F-4D97-AF65-F5344CB8AC3E}">
        <p14:creationId xmlns:p14="http://schemas.microsoft.com/office/powerpoint/2010/main" val="33899859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3</a:t>
            </a:r>
            <a:r>
              <a:rPr lang="zh-CN" altLang="zh-CN" dirty="0"/>
              <a:t>：创建并配置逻辑驱动器</a:t>
            </a:r>
            <a:endParaRPr lang="zh-CN" altLang="zh-CN" sz="3600" b="1" dirty="0"/>
          </a:p>
          <a:p>
            <a:r>
              <a:rPr lang="en-US" altLang="zh-CN" dirty="0"/>
              <a:t>1</a:t>
            </a:r>
            <a:r>
              <a:rPr lang="zh-CN" altLang="zh-CN" dirty="0"/>
              <a:t>．创建</a:t>
            </a:r>
            <a:r>
              <a:rPr lang="en-US" altLang="zh-CN" dirty="0"/>
              <a:t> Logical Drive</a:t>
            </a:r>
            <a:endParaRPr lang="zh-CN" altLang="zh-CN" dirty="0"/>
          </a:p>
          <a:p>
            <a:pPr lvl="1"/>
            <a:r>
              <a:rPr lang="zh-CN" altLang="zh-CN" dirty="0"/>
              <a:t>点击左边菜单栏中的“</a:t>
            </a:r>
            <a:r>
              <a:rPr lang="en-US" altLang="zh-CN" dirty="0"/>
              <a:t>Logical Drive</a:t>
            </a:r>
            <a:r>
              <a:rPr lang="zh-CN" altLang="zh-CN" dirty="0"/>
              <a:t>”</a:t>
            </a:r>
            <a:r>
              <a:rPr lang="en-US" altLang="zh-CN" dirty="0"/>
              <a:t>—</a:t>
            </a:r>
            <a:r>
              <a:rPr lang="zh-CN" altLang="zh-CN" dirty="0"/>
              <a:t>“</a:t>
            </a:r>
            <a:r>
              <a:rPr lang="en-US" altLang="zh-CN" dirty="0"/>
              <a:t>Set/Delete Logical Drive</a:t>
            </a:r>
            <a:r>
              <a:rPr lang="zh-CN" altLang="zh-CN" dirty="0" smtClean="0"/>
              <a:t>”，</a:t>
            </a:r>
            <a:r>
              <a:rPr lang="zh-CN" altLang="zh-CN" dirty="0"/>
              <a:t>查看原来的设</a:t>
            </a:r>
            <a:r>
              <a:rPr lang="zh-CN" altLang="zh-CN" dirty="0" smtClean="0"/>
              <a:t>置</a:t>
            </a:r>
            <a:endParaRPr lang="en-US" altLang="zh-CN" dirty="0" smtClean="0"/>
          </a:p>
          <a:p>
            <a:pPr lvl="1"/>
            <a:r>
              <a:rPr lang="zh-CN" altLang="zh-CN" dirty="0"/>
              <a:t>点击菜单栏中“</a:t>
            </a:r>
            <a:r>
              <a:rPr lang="en-US" altLang="zh-CN" dirty="0"/>
              <a:t>Logical Drive</a:t>
            </a:r>
            <a:r>
              <a:rPr lang="zh-CN" altLang="zh-CN" dirty="0"/>
              <a:t>”</a:t>
            </a:r>
            <a:r>
              <a:rPr lang="en-US" altLang="zh-CN" dirty="0"/>
              <a:t>—</a:t>
            </a:r>
            <a:r>
              <a:rPr lang="zh-CN" altLang="zh-CN" dirty="0"/>
              <a:t>“</a:t>
            </a:r>
            <a:r>
              <a:rPr lang="en-US" altLang="zh-CN" dirty="0"/>
              <a:t>Create Logical Drive</a:t>
            </a:r>
            <a:r>
              <a:rPr lang="zh-CN" altLang="zh-CN" dirty="0"/>
              <a:t>”后，可以创建一个新的逻辑驱动器。在界面上罗列出来的磁盘图案上选择所需要的磁盘（在图中，磁盘图案上有绿灯的表示已接磁盘，红灯的则表示未接磁盘。现在显示有五个绿灯，表示已经连接五块磁盘），在图</a:t>
            </a:r>
            <a:r>
              <a:rPr lang="en-US" altLang="zh-CN" dirty="0"/>
              <a:t>7-10</a:t>
            </a:r>
            <a:r>
              <a:rPr lang="zh-CN" altLang="zh-CN" dirty="0"/>
              <a:t>中，已选中了</a:t>
            </a:r>
            <a:r>
              <a:rPr lang="en-US" altLang="zh-CN" dirty="0"/>
              <a:t>3</a:t>
            </a:r>
            <a:r>
              <a:rPr lang="zh-CN" altLang="zh-CN" dirty="0"/>
              <a:t>个磁盘，并创建为“</a:t>
            </a:r>
            <a:r>
              <a:rPr lang="en-US" altLang="zh-CN" dirty="0"/>
              <a:t>RAID5</a:t>
            </a:r>
            <a:r>
              <a:rPr lang="zh-CN" altLang="zh-CN" dirty="0"/>
              <a:t>”。完成磁盘选择后，点击“</a:t>
            </a:r>
            <a:r>
              <a:rPr lang="en-US" altLang="zh-CN" dirty="0"/>
              <a:t>APPLY</a:t>
            </a:r>
            <a:r>
              <a:rPr lang="zh-CN" altLang="zh-CN" dirty="0"/>
              <a:t>”，就可创建新的</a:t>
            </a:r>
            <a:r>
              <a:rPr lang="en-US" altLang="zh-CN" dirty="0"/>
              <a:t>LD(Logical Drive)</a:t>
            </a:r>
            <a:r>
              <a:rPr lang="zh-CN" altLang="zh-CN" dirty="0" smtClean="0"/>
              <a:t>。</a:t>
            </a:r>
            <a:endParaRPr lang="zh-CN" altLang="zh-CN" dirty="0"/>
          </a:p>
        </p:txBody>
      </p:sp>
    </p:spTree>
    <p:extLst>
      <p:ext uri="{BB962C8B-B14F-4D97-AF65-F5344CB8AC3E}">
        <p14:creationId xmlns:p14="http://schemas.microsoft.com/office/powerpoint/2010/main" val="26585384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a:xfrm>
            <a:off x="0" y="955961"/>
            <a:ext cx="9143999" cy="5486402"/>
          </a:xfrm>
        </p:spPr>
        <p:txBody>
          <a:bodyPr/>
          <a:lstStyle/>
          <a:p>
            <a:pPr marL="0" indent="0">
              <a:buNone/>
            </a:pPr>
            <a:r>
              <a:rPr lang="en-US" altLang="zh-CN" dirty="0" smtClean="0"/>
              <a:t>  </a:t>
            </a:r>
            <a:r>
              <a:rPr lang="zh-CN" altLang="zh-CN" dirty="0" smtClean="0"/>
              <a:t>需</a:t>
            </a:r>
            <a:r>
              <a:rPr lang="zh-CN" altLang="zh-CN" dirty="0"/>
              <a:t>求分</a:t>
            </a:r>
            <a:r>
              <a:rPr lang="zh-CN" altLang="zh-CN" dirty="0" smtClean="0"/>
              <a:t>析</a:t>
            </a:r>
            <a:endParaRPr lang="en-US" altLang="zh-CN" dirty="0" smtClean="0"/>
          </a:p>
          <a:p>
            <a:pPr lvl="1"/>
            <a:r>
              <a:rPr lang="zh-CN" altLang="zh-CN" dirty="0"/>
              <a:t>为保证图书</a:t>
            </a:r>
            <a:r>
              <a:rPr lang="en-US" altLang="zh-CN" dirty="0"/>
              <a:t>/</a:t>
            </a:r>
            <a:r>
              <a:rPr lang="zh-CN" altLang="zh-CN" dirty="0"/>
              <a:t>期刊，以及多媒体文件的高速并发访问，要求系统具有较高的稳定性。同时由于数据增长很快，要求存储具有可扩展性。预计需要</a:t>
            </a:r>
            <a:r>
              <a:rPr lang="en-US" altLang="zh-CN" dirty="0"/>
              <a:t>40T</a:t>
            </a:r>
            <a:r>
              <a:rPr lang="zh-CN" altLang="zh-CN" dirty="0"/>
              <a:t>的存储空间。初期建设</a:t>
            </a:r>
            <a:r>
              <a:rPr lang="en-US" altLang="zh-CN" dirty="0"/>
              <a:t>12T</a:t>
            </a:r>
            <a:r>
              <a:rPr lang="zh-CN" altLang="zh-CN" dirty="0"/>
              <a:t>的存储空间以应对目前的需要，未来可能会为这套电子图书系统建设数据备份系统以提高数据安全性。</a:t>
            </a:r>
          </a:p>
          <a:p>
            <a:pPr lvl="1"/>
            <a:r>
              <a:rPr lang="zh-CN" altLang="zh-CN" dirty="0"/>
              <a:t>存储是信息化建设数据安全的需求。数据丢失在中国企业信息化建设中非常严重，根据公开的调查：</a:t>
            </a:r>
            <a:r>
              <a:rPr lang="en-US" altLang="zh-CN" dirty="0"/>
              <a:t>73.8%</a:t>
            </a:r>
            <a:r>
              <a:rPr lang="zh-CN" altLang="zh-CN" dirty="0"/>
              <a:t>的企业遭遇过数据丢失，其中</a:t>
            </a:r>
            <a:r>
              <a:rPr lang="en-US" altLang="zh-CN" dirty="0"/>
              <a:t>14.6%</a:t>
            </a:r>
            <a:r>
              <a:rPr lang="zh-CN" altLang="zh-CN" dirty="0"/>
              <a:t>的企业所有工作需要重做，</a:t>
            </a:r>
            <a:r>
              <a:rPr lang="en-US" altLang="zh-CN" dirty="0"/>
              <a:t>55.9%</a:t>
            </a:r>
            <a:r>
              <a:rPr lang="zh-CN" altLang="zh-CN" dirty="0"/>
              <a:t>的企业大部分工作需要重做，近七成左右的数据的丢失将造成企业大部分甚至全部工作重新来过。</a:t>
            </a:r>
          </a:p>
        </p:txBody>
      </p:sp>
    </p:spTree>
    <p:extLst>
      <p:ext uri="{BB962C8B-B14F-4D97-AF65-F5344CB8AC3E}">
        <p14:creationId xmlns:p14="http://schemas.microsoft.com/office/powerpoint/2010/main" val="22536139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3</a:t>
            </a:r>
            <a:r>
              <a:rPr lang="zh-CN" altLang="zh-CN" dirty="0"/>
              <a:t>：创建并配置逻辑驱动器</a:t>
            </a:r>
            <a:endParaRPr lang="zh-CN" altLang="zh-CN" sz="3600" b="1" dirty="0"/>
          </a:p>
          <a:p>
            <a:r>
              <a:rPr lang="en-US" altLang="zh-CN" dirty="0"/>
              <a:t>1</a:t>
            </a:r>
            <a:r>
              <a:rPr lang="zh-CN" altLang="zh-CN" dirty="0"/>
              <a:t>．创建</a:t>
            </a:r>
            <a:r>
              <a:rPr lang="en-US" altLang="zh-CN" dirty="0"/>
              <a:t> Logical Drive</a:t>
            </a:r>
            <a:endParaRPr lang="zh-CN" altLang="zh-CN" dirty="0"/>
          </a:p>
          <a:p>
            <a:pPr lvl="1"/>
            <a:r>
              <a:rPr lang="zh-CN" altLang="zh-CN" dirty="0"/>
              <a:t>点击左边菜单栏中的“</a:t>
            </a:r>
            <a:r>
              <a:rPr lang="en-US" altLang="zh-CN" dirty="0"/>
              <a:t>Logical Drive</a:t>
            </a:r>
            <a:r>
              <a:rPr lang="zh-CN" altLang="zh-CN" dirty="0"/>
              <a:t>”</a:t>
            </a:r>
            <a:r>
              <a:rPr lang="en-US" altLang="zh-CN" dirty="0"/>
              <a:t>—</a:t>
            </a:r>
            <a:r>
              <a:rPr lang="zh-CN" altLang="zh-CN" dirty="0"/>
              <a:t>“</a:t>
            </a:r>
            <a:r>
              <a:rPr lang="en-US" altLang="zh-CN" dirty="0"/>
              <a:t>Set/Delete Logical Drive</a:t>
            </a:r>
            <a:r>
              <a:rPr lang="zh-CN" altLang="zh-CN" dirty="0" smtClean="0"/>
              <a:t>”，</a:t>
            </a:r>
            <a:r>
              <a:rPr lang="zh-CN" altLang="zh-CN" dirty="0"/>
              <a:t>查看原来的设</a:t>
            </a:r>
            <a:r>
              <a:rPr lang="zh-CN" altLang="zh-CN" dirty="0" smtClean="0"/>
              <a:t>置</a:t>
            </a:r>
            <a:endParaRPr lang="en-US" altLang="zh-CN" dirty="0" smtClean="0"/>
          </a:p>
          <a:p>
            <a:pPr lvl="1"/>
            <a:r>
              <a:rPr lang="zh-CN" altLang="zh-CN" dirty="0"/>
              <a:t>点击菜单栏中“</a:t>
            </a:r>
            <a:r>
              <a:rPr lang="en-US" altLang="zh-CN" dirty="0"/>
              <a:t>Logical Drive</a:t>
            </a:r>
            <a:r>
              <a:rPr lang="zh-CN" altLang="zh-CN" dirty="0"/>
              <a:t>”</a:t>
            </a:r>
            <a:r>
              <a:rPr lang="en-US" altLang="zh-CN" dirty="0"/>
              <a:t>—</a:t>
            </a:r>
            <a:r>
              <a:rPr lang="zh-CN" altLang="zh-CN" dirty="0"/>
              <a:t>“</a:t>
            </a:r>
            <a:r>
              <a:rPr lang="en-US" altLang="zh-CN" dirty="0"/>
              <a:t>Create Logical Drive</a:t>
            </a:r>
            <a:r>
              <a:rPr lang="zh-CN" altLang="zh-CN" dirty="0"/>
              <a:t>”后，可以创建一个新的逻辑驱动器。在界面上罗列出来的磁盘图案上选择所需要的磁盘（在图中，磁盘图案上有绿灯的表示已接磁盘，红灯的则表示未接磁盘。现在显示有五个绿灯，表示已经连接五块磁盘），在图</a:t>
            </a:r>
            <a:r>
              <a:rPr lang="en-US" altLang="zh-CN" dirty="0"/>
              <a:t>7-10</a:t>
            </a:r>
            <a:r>
              <a:rPr lang="zh-CN" altLang="zh-CN" dirty="0"/>
              <a:t>中，已选中了</a:t>
            </a:r>
            <a:r>
              <a:rPr lang="en-US" altLang="zh-CN" dirty="0"/>
              <a:t>3</a:t>
            </a:r>
            <a:r>
              <a:rPr lang="zh-CN" altLang="zh-CN" dirty="0"/>
              <a:t>个磁盘，并创建为“</a:t>
            </a:r>
            <a:r>
              <a:rPr lang="en-US" altLang="zh-CN" dirty="0"/>
              <a:t>RAID5</a:t>
            </a:r>
            <a:r>
              <a:rPr lang="zh-CN" altLang="zh-CN" dirty="0"/>
              <a:t>”。完成磁盘选择后，点击“</a:t>
            </a:r>
            <a:r>
              <a:rPr lang="en-US" altLang="zh-CN" dirty="0"/>
              <a:t>APPLY</a:t>
            </a:r>
            <a:r>
              <a:rPr lang="zh-CN" altLang="zh-CN" dirty="0"/>
              <a:t>”，就可创建新的</a:t>
            </a:r>
            <a:r>
              <a:rPr lang="en-US" altLang="zh-CN" dirty="0"/>
              <a:t>LD(Logical Drive)</a:t>
            </a:r>
            <a:r>
              <a:rPr lang="zh-CN" altLang="zh-CN" dirty="0" smtClean="0"/>
              <a:t>。</a:t>
            </a:r>
            <a:endParaRPr lang="zh-CN" altLang="zh-CN" dirty="0"/>
          </a:p>
        </p:txBody>
      </p:sp>
      <p:pic>
        <p:nvPicPr>
          <p:cNvPr id="4" name="图片 3"/>
          <p:cNvPicPr>
            <a:picLocks noChangeAspect="1"/>
          </p:cNvPicPr>
          <p:nvPr/>
        </p:nvPicPr>
        <p:blipFill>
          <a:blip r:embed="rId2"/>
          <a:stretch>
            <a:fillRect/>
          </a:stretch>
        </p:blipFill>
        <p:spPr>
          <a:xfrm>
            <a:off x="1704781" y="2375515"/>
            <a:ext cx="6050414" cy="3894656"/>
          </a:xfrm>
          <a:prstGeom prst="rect">
            <a:avLst/>
          </a:prstGeom>
        </p:spPr>
      </p:pic>
    </p:spTree>
    <p:extLst>
      <p:ext uri="{BB962C8B-B14F-4D97-AF65-F5344CB8AC3E}">
        <p14:creationId xmlns:p14="http://schemas.microsoft.com/office/powerpoint/2010/main" val="34901914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3</a:t>
            </a:r>
            <a:r>
              <a:rPr lang="zh-CN" altLang="zh-CN" dirty="0"/>
              <a:t>：创建并配置逻辑驱动器</a:t>
            </a:r>
            <a:endParaRPr lang="zh-CN" altLang="zh-CN" sz="3600" b="1" dirty="0"/>
          </a:p>
          <a:p>
            <a:r>
              <a:rPr lang="en-US" altLang="zh-CN" dirty="0"/>
              <a:t>1</a:t>
            </a:r>
            <a:r>
              <a:rPr lang="zh-CN" altLang="zh-CN" dirty="0"/>
              <a:t>．创建</a:t>
            </a:r>
            <a:r>
              <a:rPr lang="en-US" altLang="zh-CN" dirty="0"/>
              <a:t> Logical Drive</a:t>
            </a:r>
            <a:endParaRPr lang="zh-CN" altLang="zh-CN" dirty="0"/>
          </a:p>
          <a:p>
            <a:pPr lvl="1"/>
            <a:r>
              <a:rPr lang="zh-CN" altLang="zh-CN" dirty="0"/>
              <a:t>回到“</a:t>
            </a:r>
            <a:r>
              <a:rPr lang="en-US" altLang="zh-CN" dirty="0"/>
              <a:t>Logical Drive</a:t>
            </a:r>
            <a:r>
              <a:rPr lang="zh-CN" altLang="zh-CN" dirty="0"/>
              <a:t>”</a:t>
            </a:r>
            <a:r>
              <a:rPr lang="en-US" altLang="zh-CN" dirty="0"/>
              <a:t>—</a:t>
            </a:r>
            <a:r>
              <a:rPr lang="zh-CN" altLang="zh-CN" dirty="0"/>
              <a:t>“</a:t>
            </a:r>
            <a:r>
              <a:rPr lang="en-US" altLang="zh-CN" dirty="0"/>
              <a:t>Set/Delete Logical Drive</a:t>
            </a:r>
            <a:r>
              <a:rPr lang="zh-CN" altLang="zh-CN" dirty="0"/>
              <a:t>”查看设置的情况，如图</a:t>
            </a:r>
            <a:r>
              <a:rPr lang="en-US" altLang="zh-CN" dirty="0"/>
              <a:t>7-11</a:t>
            </a:r>
            <a:r>
              <a:rPr lang="zh-CN" altLang="zh-CN" dirty="0"/>
              <a:t>，选中浅蓝色的磁盘组，就可以看到该磁盘组的设置情况</a:t>
            </a:r>
          </a:p>
        </p:txBody>
      </p:sp>
      <p:pic>
        <p:nvPicPr>
          <p:cNvPr id="5" name="图片 4"/>
          <p:cNvPicPr>
            <a:picLocks noChangeAspect="1"/>
          </p:cNvPicPr>
          <p:nvPr/>
        </p:nvPicPr>
        <p:blipFill>
          <a:blip r:embed="rId2"/>
          <a:stretch>
            <a:fillRect/>
          </a:stretch>
        </p:blipFill>
        <p:spPr>
          <a:xfrm>
            <a:off x="1840172" y="3590925"/>
            <a:ext cx="4829175" cy="3267075"/>
          </a:xfrm>
          <a:prstGeom prst="rect">
            <a:avLst/>
          </a:prstGeom>
        </p:spPr>
      </p:pic>
    </p:spTree>
    <p:extLst>
      <p:ext uri="{BB962C8B-B14F-4D97-AF65-F5344CB8AC3E}">
        <p14:creationId xmlns:p14="http://schemas.microsoft.com/office/powerpoint/2010/main" val="205088832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4</a:t>
            </a:r>
            <a:r>
              <a:rPr lang="zh-CN" altLang="zh-CN" dirty="0"/>
              <a:t>：创建并配置逻辑卷</a:t>
            </a:r>
            <a:endParaRPr lang="zh-CN" altLang="zh-CN" sz="3600" b="1" dirty="0"/>
          </a:p>
          <a:p>
            <a:pPr lvl="1"/>
            <a:r>
              <a:rPr lang="zh-CN" altLang="zh-CN" dirty="0"/>
              <a:t>点击“</a:t>
            </a:r>
            <a:r>
              <a:rPr lang="en-US" altLang="zh-CN" dirty="0"/>
              <a:t>Logical Volume</a:t>
            </a:r>
            <a:r>
              <a:rPr lang="zh-CN" altLang="zh-CN" dirty="0"/>
              <a:t>”</a:t>
            </a:r>
            <a:r>
              <a:rPr lang="en-US" altLang="zh-CN" dirty="0"/>
              <a:t>—</a:t>
            </a:r>
            <a:r>
              <a:rPr lang="zh-CN" altLang="zh-CN" dirty="0"/>
              <a:t>“</a:t>
            </a:r>
            <a:r>
              <a:rPr lang="en-US" altLang="zh-CN" dirty="0"/>
              <a:t>Create New Logical Volume</a:t>
            </a:r>
            <a:r>
              <a:rPr lang="zh-CN" altLang="zh-CN" dirty="0"/>
              <a:t>”选中之前所创建的</a:t>
            </a:r>
            <a:r>
              <a:rPr lang="en-US" altLang="zh-CN" dirty="0"/>
              <a:t>LD</a:t>
            </a:r>
            <a:r>
              <a:rPr lang="zh-CN" altLang="zh-CN" dirty="0"/>
              <a:t>，点“</a:t>
            </a:r>
            <a:r>
              <a:rPr lang="en-US" altLang="zh-CN" dirty="0"/>
              <a:t>APPLY</a:t>
            </a:r>
            <a:r>
              <a:rPr lang="zh-CN" altLang="zh-CN" dirty="0"/>
              <a:t>”，创建新的</a:t>
            </a:r>
            <a:r>
              <a:rPr lang="en-US" altLang="zh-CN" dirty="0"/>
              <a:t>LV</a:t>
            </a:r>
            <a:r>
              <a:rPr lang="zh-CN" altLang="zh-CN" dirty="0"/>
              <a:t>（</a:t>
            </a:r>
            <a:r>
              <a:rPr lang="en-US" altLang="zh-CN" dirty="0"/>
              <a:t>Logical Volume</a:t>
            </a:r>
            <a:r>
              <a:rPr lang="zh-CN" altLang="zh-CN" dirty="0"/>
              <a:t>，逻辑卷</a:t>
            </a:r>
            <a:r>
              <a:rPr lang="zh-CN" altLang="zh-CN" dirty="0" smtClean="0"/>
              <a:t>）。</a:t>
            </a:r>
            <a:endParaRPr lang="en-US" altLang="zh-CN" dirty="0" smtClean="0"/>
          </a:p>
          <a:p>
            <a:pPr lvl="1"/>
            <a:endParaRPr lang="zh-CN" altLang="zh-CN" dirty="0"/>
          </a:p>
        </p:txBody>
      </p:sp>
      <p:pic>
        <p:nvPicPr>
          <p:cNvPr id="4" name="图片 3"/>
          <p:cNvPicPr>
            <a:picLocks noChangeAspect="1"/>
          </p:cNvPicPr>
          <p:nvPr/>
        </p:nvPicPr>
        <p:blipFill>
          <a:blip r:embed="rId2"/>
          <a:stretch>
            <a:fillRect/>
          </a:stretch>
        </p:blipFill>
        <p:spPr>
          <a:xfrm>
            <a:off x="1548395" y="3367185"/>
            <a:ext cx="5076825" cy="2400300"/>
          </a:xfrm>
          <a:prstGeom prst="rect">
            <a:avLst/>
          </a:prstGeom>
        </p:spPr>
      </p:pic>
    </p:spTree>
    <p:extLst>
      <p:ext uri="{BB962C8B-B14F-4D97-AF65-F5344CB8AC3E}">
        <p14:creationId xmlns:p14="http://schemas.microsoft.com/office/powerpoint/2010/main" val="12699513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4</a:t>
            </a:r>
            <a:r>
              <a:rPr lang="zh-CN" altLang="zh-CN" dirty="0"/>
              <a:t>：创建并配置逻辑卷</a:t>
            </a:r>
            <a:endParaRPr lang="zh-CN" altLang="zh-CN" sz="3600" b="1" dirty="0"/>
          </a:p>
          <a:p>
            <a:pPr lvl="1"/>
            <a:r>
              <a:rPr lang="zh-CN" altLang="zh-CN" dirty="0"/>
              <a:t>点击“</a:t>
            </a:r>
            <a:r>
              <a:rPr lang="en-US" altLang="zh-CN" dirty="0"/>
              <a:t>Logical Volume</a:t>
            </a:r>
            <a:r>
              <a:rPr lang="zh-CN" altLang="zh-CN" dirty="0"/>
              <a:t>”</a:t>
            </a:r>
            <a:r>
              <a:rPr lang="en-US" altLang="zh-CN" dirty="0"/>
              <a:t>—</a:t>
            </a:r>
            <a:r>
              <a:rPr lang="zh-CN" altLang="zh-CN" dirty="0"/>
              <a:t>“</a:t>
            </a:r>
            <a:r>
              <a:rPr lang="en-US" altLang="zh-CN" dirty="0"/>
              <a:t>Set/Delete Logical Volume</a:t>
            </a:r>
            <a:r>
              <a:rPr lang="zh-CN" altLang="zh-CN" dirty="0"/>
              <a:t>”查看新创建的</a:t>
            </a:r>
            <a:r>
              <a:rPr lang="en-US" altLang="zh-CN" dirty="0"/>
              <a:t>LV</a:t>
            </a:r>
            <a:r>
              <a:rPr lang="zh-CN" altLang="zh-CN" dirty="0"/>
              <a:t>（</a:t>
            </a:r>
            <a:r>
              <a:rPr lang="en-US" altLang="zh-CN" dirty="0"/>
              <a:t>Logical Volume</a:t>
            </a:r>
            <a:r>
              <a:rPr lang="zh-CN" altLang="zh-CN" dirty="0"/>
              <a:t>）。</a:t>
            </a:r>
          </a:p>
        </p:txBody>
      </p:sp>
      <p:pic>
        <p:nvPicPr>
          <p:cNvPr id="5" name="图片 4"/>
          <p:cNvPicPr>
            <a:picLocks noChangeAspect="1"/>
          </p:cNvPicPr>
          <p:nvPr/>
        </p:nvPicPr>
        <p:blipFill>
          <a:blip r:embed="rId2"/>
          <a:stretch>
            <a:fillRect/>
          </a:stretch>
        </p:blipFill>
        <p:spPr>
          <a:xfrm>
            <a:off x="1651226" y="3083379"/>
            <a:ext cx="5057775" cy="2781300"/>
          </a:xfrm>
          <a:prstGeom prst="rect">
            <a:avLst/>
          </a:prstGeom>
        </p:spPr>
      </p:pic>
    </p:spTree>
    <p:extLst>
      <p:ext uri="{BB962C8B-B14F-4D97-AF65-F5344CB8AC3E}">
        <p14:creationId xmlns:p14="http://schemas.microsoft.com/office/powerpoint/2010/main" val="24501463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4</a:t>
            </a:r>
            <a:r>
              <a:rPr lang="zh-CN" altLang="zh-CN" dirty="0"/>
              <a:t>：创建并配置逻辑卷</a:t>
            </a:r>
            <a:endParaRPr lang="zh-CN" altLang="zh-CN" sz="3600" b="1" dirty="0"/>
          </a:p>
          <a:p>
            <a:pPr lvl="1"/>
            <a:r>
              <a:rPr lang="zh-CN" altLang="zh-CN" dirty="0"/>
              <a:t>选中刚才新建的</a:t>
            </a:r>
            <a:r>
              <a:rPr lang="en-US" altLang="zh-CN" dirty="0"/>
              <a:t>LV</a:t>
            </a:r>
            <a:r>
              <a:rPr lang="zh-CN" altLang="zh-CN" dirty="0"/>
              <a:t>，再点击“</a:t>
            </a:r>
            <a:r>
              <a:rPr lang="en-US" altLang="zh-CN" dirty="0"/>
              <a:t>PARTITION</a:t>
            </a:r>
            <a:r>
              <a:rPr lang="zh-CN" altLang="zh-CN" dirty="0"/>
              <a:t>”，在新建的</a:t>
            </a:r>
            <a:r>
              <a:rPr lang="en-US" altLang="zh-CN" dirty="0"/>
              <a:t>LV</a:t>
            </a:r>
            <a:r>
              <a:rPr lang="zh-CN" altLang="zh-CN" dirty="0"/>
              <a:t>中创建分区。见到下图</a:t>
            </a:r>
            <a:r>
              <a:rPr lang="en-US" altLang="zh-CN" dirty="0"/>
              <a:t>7-14</a:t>
            </a:r>
            <a:r>
              <a:rPr lang="zh-CN" altLang="zh-CN" dirty="0"/>
              <a:t>界面，点击“</a:t>
            </a:r>
            <a:r>
              <a:rPr lang="en-US" altLang="zh-CN" dirty="0"/>
              <a:t>Partition</a:t>
            </a:r>
            <a:r>
              <a:rPr lang="zh-CN" altLang="zh-CN" dirty="0"/>
              <a:t>”表格中的“</a:t>
            </a:r>
            <a:r>
              <a:rPr lang="en-US" altLang="zh-CN" dirty="0"/>
              <a:t>+</a:t>
            </a:r>
            <a:r>
              <a:rPr lang="zh-CN" altLang="zh-CN" dirty="0"/>
              <a:t>”进入到划分分区的界面。</a:t>
            </a:r>
          </a:p>
        </p:txBody>
      </p:sp>
      <p:pic>
        <p:nvPicPr>
          <p:cNvPr id="4" name="图片 3"/>
          <p:cNvPicPr>
            <a:picLocks noChangeAspect="1"/>
          </p:cNvPicPr>
          <p:nvPr/>
        </p:nvPicPr>
        <p:blipFill>
          <a:blip r:embed="rId2"/>
          <a:stretch>
            <a:fillRect/>
          </a:stretch>
        </p:blipFill>
        <p:spPr>
          <a:xfrm>
            <a:off x="2055359" y="3375544"/>
            <a:ext cx="4772025" cy="2495550"/>
          </a:xfrm>
          <a:prstGeom prst="rect">
            <a:avLst/>
          </a:prstGeom>
        </p:spPr>
      </p:pic>
    </p:spTree>
    <p:extLst>
      <p:ext uri="{BB962C8B-B14F-4D97-AF65-F5344CB8AC3E}">
        <p14:creationId xmlns:p14="http://schemas.microsoft.com/office/powerpoint/2010/main" val="8950253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4</a:t>
            </a:r>
            <a:r>
              <a:rPr lang="zh-CN" altLang="zh-CN" dirty="0"/>
              <a:t>：创建并配置逻辑卷</a:t>
            </a:r>
            <a:endParaRPr lang="zh-CN" altLang="zh-CN" sz="3600" b="1" dirty="0"/>
          </a:p>
          <a:p>
            <a:pPr lvl="1"/>
            <a:r>
              <a:rPr lang="zh-CN" altLang="zh-CN" dirty="0"/>
              <a:t>如图</a:t>
            </a:r>
            <a:r>
              <a:rPr lang="en-US" altLang="zh-CN" dirty="0"/>
              <a:t>7-15</a:t>
            </a:r>
            <a:r>
              <a:rPr lang="zh-CN" altLang="zh-CN" dirty="0"/>
              <a:t>所示为设置分区信息的界面，在“</a:t>
            </a:r>
            <a:r>
              <a:rPr lang="en-US" altLang="zh-CN" dirty="0"/>
              <a:t>Partition Size</a:t>
            </a:r>
            <a:r>
              <a:rPr lang="zh-CN" altLang="zh-CN" dirty="0"/>
              <a:t>”中输入本次分区大小后，点击“</a:t>
            </a:r>
            <a:r>
              <a:rPr lang="en-US" altLang="zh-CN" dirty="0"/>
              <a:t>APPLY</a:t>
            </a:r>
            <a:r>
              <a:rPr lang="zh-CN" altLang="zh-CN" dirty="0"/>
              <a:t>”，确认本次设置</a:t>
            </a:r>
          </a:p>
        </p:txBody>
      </p:sp>
      <p:pic>
        <p:nvPicPr>
          <p:cNvPr id="5" name="图片 4"/>
          <p:cNvPicPr>
            <a:picLocks noChangeAspect="1"/>
          </p:cNvPicPr>
          <p:nvPr/>
        </p:nvPicPr>
        <p:blipFill>
          <a:blip r:embed="rId2"/>
          <a:stretch>
            <a:fillRect/>
          </a:stretch>
        </p:blipFill>
        <p:spPr>
          <a:xfrm>
            <a:off x="2015995" y="3341720"/>
            <a:ext cx="4514850" cy="2152650"/>
          </a:xfrm>
          <a:prstGeom prst="rect">
            <a:avLst/>
          </a:prstGeom>
        </p:spPr>
      </p:pic>
    </p:spTree>
    <p:extLst>
      <p:ext uri="{BB962C8B-B14F-4D97-AF65-F5344CB8AC3E}">
        <p14:creationId xmlns:p14="http://schemas.microsoft.com/office/powerpoint/2010/main" val="217309502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4</a:t>
            </a:r>
            <a:r>
              <a:rPr lang="zh-CN" altLang="zh-CN" dirty="0"/>
              <a:t>：创建并配置逻辑卷</a:t>
            </a:r>
            <a:endParaRPr lang="zh-CN" altLang="zh-CN" sz="3600" b="1" dirty="0"/>
          </a:p>
          <a:p>
            <a:pPr lvl="1"/>
            <a:r>
              <a:rPr lang="zh-CN" altLang="zh-CN" dirty="0"/>
              <a:t>本次把整个</a:t>
            </a:r>
            <a:r>
              <a:rPr lang="en-US" altLang="zh-CN" dirty="0"/>
              <a:t>LV</a:t>
            </a:r>
            <a:r>
              <a:rPr lang="zh-CN" altLang="zh-CN" dirty="0"/>
              <a:t>创建成了一个分区</a:t>
            </a:r>
          </a:p>
        </p:txBody>
      </p:sp>
      <p:pic>
        <p:nvPicPr>
          <p:cNvPr id="4" name="图片 3"/>
          <p:cNvPicPr>
            <a:picLocks noChangeAspect="1"/>
          </p:cNvPicPr>
          <p:nvPr/>
        </p:nvPicPr>
        <p:blipFill>
          <a:blip r:embed="rId2"/>
          <a:stretch>
            <a:fillRect/>
          </a:stretch>
        </p:blipFill>
        <p:spPr>
          <a:xfrm>
            <a:off x="1891005" y="3090084"/>
            <a:ext cx="4876800" cy="2581275"/>
          </a:xfrm>
          <a:prstGeom prst="rect">
            <a:avLst/>
          </a:prstGeom>
        </p:spPr>
      </p:pic>
    </p:spTree>
    <p:extLst>
      <p:ext uri="{BB962C8B-B14F-4D97-AF65-F5344CB8AC3E}">
        <p14:creationId xmlns:p14="http://schemas.microsoft.com/office/powerpoint/2010/main" val="19749364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en-US" altLang="zh-CN" dirty="0"/>
              <a:t>7.6.5	</a:t>
            </a:r>
            <a:r>
              <a:rPr lang="zh-CN" altLang="en-US" dirty="0"/>
              <a:t>任务</a:t>
            </a:r>
            <a:r>
              <a:rPr lang="en-US" altLang="zh-CN" dirty="0"/>
              <a:t>5</a:t>
            </a:r>
            <a:r>
              <a:rPr lang="zh-CN" altLang="en-US" dirty="0"/>
              <a:t>：创建并配置</a:t>
            </a:r>
            <a:r>
              <a:rPr lang="en-US" altLang="zh-CN" dirty="0"/>
              <a:t>LUN</a:t>
            </a:r>
            <a:r>
              <a:rPr lang="zh-CN" altLang="en-US" dirty="0"/>
              <a:t>映</a:t>
            </a:r>
            <a:r>
              <a:rPr lang="zh-CN" altLang="en-US" dirty="0" smtClean="0"/>
              <a:t>射</a:t>
            </a:r>
            <a:endParaRPr lang="en-US" altLang="zh-CN" dirty="0" smtClean="0"/>
          </a:p>
          <a:p>
            <a:pPr lvl="1"/>
            <a:r>
              <a:rPr lang="zh-CN" altLang="zh-CN" dirty="0"/>
              <a:t>点击菜单栏中的“</a:t>
            </a:r>
            <a:r>
              <a:rPr lang="en-US" altLang="zh-CN" dirty="0"/>
              <a:t>Host LUN</a:t>
            </a:r>
            <a:r>
              <a:rPr lang="zh-CN" altLang="zh-CN" dirty="0"/>
              <a:t>”</a:t>
            </a:r>
            <a:r>
              <a:rPr lang="en-US" altLang="zh-CN" dirty="0"/>
              <a:t>—</a:t>
            </a:r>
            <a:r>
              <a:rPr lang="zh-CN" altLang="zh-CN" dirty="0"/>
              <a:t>“</a:t>
            </a:r>
            <a:r>
              <a:rPr lang="en-US" altLang="zh-CN" dirty="0"/>
              <a:t>Create </a:t>
            </a:r>
            <a:r>
              <a:rPr lang="en-US" altLang="zh-CN" dirty="0" err="1"/>
              <a:t>Lun</a:t>
            </a:r>
            <a:r>
              <a:rPr lang="en-US" altLang="zh-CN" dirty="0"/>
              <a:t> Map</a:t>
            </a:r>
            <a:r>
              <a:rPr lang="zh-CN" altLang="zh-CN" dirty="0"/>
              <a:t>”把新创建的</a:t>
            </a:r>
            <a:r>
              <a:rPr lang="en-US" altLang="zh-CN" dirty="0" err="1"/>
              <a:t>Lun</a:t>
            </a:r>
            <a:r>
              <a:rPr lang="zh-CN" altLang="zh-CN" dirty="0"/>
              <a:t>映射到存储的主机通道以便对外使用。选中新建的</a:t>
            </a:r>
            <a:r>
              <a:rPr lang="en-US" altLang="zh-CN" dirty="0"/>
              <a:t>LV</a:t>
            </a:r>
            <a:r>
              <a:rPr lang="zh-CN" altLang="zh-CN" dirty="0"/>
              <a:t>再选择对外映射的通道号（</a:t>
            </a:r>
            <a:r>
              <a:rPr lang="en-US" altLang="zh-CN" dirty="0"/>
              <a:t>Channel Physical No</a:t>
            </a:r>
            <a:r>
              <a:rPr lang="zh-CN" altLang="zh-CN" dirty="0"/>
              <a:t>）、控制器号（</a:t>
            </a:r>
            <a:r>
              <a:rPr lang="en-US" altLang="zh-CN" dirty="0"/>
              <a:t>SCSI ID</a:t>
            </a:r>
            <a:r>
              <a:rPr lang="zh-CN" altLang="zh-CN" dirty="0"/>
              <a:t>）和</a:t>
            </a:r>
            <a:r>
              <a:rPr lang="en-US" altLang="zh-CN" dirty="0" err="1"/>
              <a:t>Lun</a:t>
            </a:r>
            <a:r>
              <a:rPr lang="zh-CN" altLang="zh-CN" dirty="0"/>
              <a:t>号（</a:t>
            </a:r>
            <a:r>
              <a:rPr lang="en-US" altLang="zh-CN" dirty="0"/>
              <a:t>LUN No</a:t>
            </a:r>
            <a:r>
              <a:rPr lang="zh-CN" altLang="zh-CN" dirty="0" smtClean="0"/>
              <a:t>）。</a:t>
            </a:r>
            <a:endParaRPr lang="en-US" altLang="zh-CN" dirty="0" smtClean="0"/>
          </a:p>
          <a:p>
            <a:pPr lvl="1"/>
            <a:r>
              <a:rPr lang="zh-CN" altLang="zh-CN" dirty="0"/>
              <a:t>点击上图中的“</a:t>
            </a:r>
            <a:r>
              <a:rPr lang="en-US" altLang="zh-CN" dirty="0"/>
              <a:t>APPLY</a:t>
            </a:r>
            <a:r>
              <a:rPr lang="zh-CN" altLang="zh-CN" dirty="0"/>
              <a:t>”，就出现以下的提示，点击“确定”即可创建新的</a:t>
            </a:r>
            <a:r>
              <a:rPr lang="en-US" altLang="zh-CN" dirty="0"/>
              <a:t>LUN</a:t>
            </a:r>
            <a:r>
              <a:rPr lang="en-US" altLang="zh-CN" dirty="0" smtClean="0"/>
              <a:t>	</a:t>
            </a:r>
            <a:endParaRPr lang="zh-CN" altLang="zh-CN" dirty="0"/>
          </a:p>
        </p:txBody>
      </p:sp>
      <p:pic>
        <p:nvPicPr>
          <p:cNvPr id="5" name="图片 4"/>
          <p:cNvPicPr>
            <a:picLocks noChangeAspect="1"/>
          </p:cNvPicPr>
          <p:nvPr/>
        </p:nvPicPr>
        <p:blipFill>
          <a:blip r:embed="rId2"/>
          <a:stretch>
            <a:fillRect/>
          </a:stretch>
        </p:blipFill>
        <p:spPr>
          <a:xfrm>
            <a:off x="1677857" y="3907194"/>
            <a:ext cx="5191125" cy="2514600"/>
          </a:xfrm>
          <a:prstGeom prst="rect">
            <a:avLst/>
          </a:prstGeom>
        </p:spPr>
      </p:pic>
    </p:spTree>
    <p:extLst>
      <p:ext uri="{BB962C8B-B14F-4D97-AF65-F5344CB8AC3E}">
        <p14:creationId xmlns:p14="http://schemas.microsoft.com/office/powerpoint/2010/main" val="38566989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6</a:t>
            </a:r>
            <a:r>
              <a:rPr lang="zh-CN" altLang="zh-CN" dirty="0"/>
              <a:t>：原有</a:t>
            </a:r>
            <a:r>
              <a:rPr lang="en-US" altLang="zh-CN" dirty="0"/>
              <a:t>RAID5</a:t>
            </a:r>
            <a:r>
              <a:rPr lang="zh-CN" altLang="zh-CN" dirty="0"/>
              <a:t>增加磁盘而扩充储存的空间</a:t>
            </a:r>
            <a:endParaRPr lang="zh-CN" altLang="zh-CN" sz="3600" b="1" dirty="0"/>
          </a:p>
          <a:p>
            <a:pPr lvl="1"/>
            <a:r>
              <a:rPr lang="zh-CN" altLang="zh-CN" dirty="0"/>
              <a:t>本次任务我们需要往原来</a:t>
            </a:r>
            <a:r>
              <a:rPr lang="en-US" altLang="zh-CN" dirty="0"/>
              <a:t>RAID5</a:t>
            </a:r>
            <a:r>
              <a:rPr lang="zh-CN" altLang="zh-CN" dirty="0"/>
              <a:t>的</a:t>
            </a:r>
            <a:r>
              <a:rPr lang="en-US" altLang="zh-CN" dirty="0"/>
              <a:t>LV</a:t>
            </a:r>
            <a:r>
              <a:rPr lang="zh-CN" altLang="zh-CN" dirty="0"/>
              <a:t>里增加一个磁盘。</a:t>
            </a:r>
          </a:p>
          <a:p>
            <a:pPr lvl="1"/>
            <a:r>
              <a:rPr lang="zh-CN" altLang="zh-CN" dirty="0"/>
              <a:t>首先还是登录到管理界面，点击“</a:t>
            </a:r>
            <a:r>
              <a:rPr lang="en-US" altLang="zh-CN" dirty="0"/>
              <a:t>Logical Drive</a:t>
            </a:r>
            <a:r>
              <a:rPr lang="zh-CN" altLang="zh-CN" dirty="0"/>
              <a:t>”</a:t>
            </a:r>
            <a:r>
              <a:rPr lang="en-US" altLang="zh-CN" dirty="0"/>
              <a:t>—</a:t>
            </a:r>
            <a:r>
              <a:rPr lang="zh-CN" altLang="zh-CN" dirty="0"/>
              <a:t>“</a:t>
            </a:r>
            <a:r>
              <a:rPr lang="en-US" altLang="zh-CN" dirty="0"/>
              <a:t>Add Drive</a:t>
            </a:r>
            <a:r>
              <a:rPr lang="zh-CN" altLang="zh-CN" dirty="0"/>
              <a:t>”，如图</a:t>
            </a:r>
            <a:r>
              <a:rPr lang="en-US" altLang="zh-CN" dirty="0"/>
              <a:t>7-20</a:t>
            </a:r>
            <a:r>
              <a:rPr lang="zh-CN" altLang="zh-CN" dirty="0"/>
              <a:t>所示，选中新增加的磁盘。</a:t>
            </a:r>
          </a:p>
          <a:p>
            <a:pPr lvl="2"/>
            <a:r>
              <a:rPr lang="en-US" altLang="zh-CN" dirty="0" smtClean="0"/>
              <a:t>	</a:t>
            </a:r>
            <a:endParaRPr lang="zh-CN" altLang="zh-CN" dirty="0"/>
          </a:p>
        </p:txBody>
      </p:sp>
      <p:pic>
        <p:nvPicPr>
          <p:cNvPr id="4" name="图片 3"/>
          <p:cNvPicPr>
            <a:picLocks noChangeAspect="1"/>
          </p:cNvPicPr>
          <p:nvPr/>
        </p:nvPicPr>
        <p:blipFill>
          <a:blip r:embed="rId2"/>
          <a:stretch>
            <a:fillRect/>
          </a:stretch>
        </p:blipFill>
        <p:spPr>
          <a:xfrm>
            <a:off x="1817817" y="3315186"/>
            <a:ext cx="5180142" cy="2988100"/>
          </a:xfrm>
          <a:prstGeom prst="rect">
            <a:avLst/>
          </a:prstGeom>
        </p:spPr>
      </p:pic>
    </p:spTree>
    <p:extLst>
      <p:ext uri="{BB962C8B-B14F-4D97-AF65-F5344CB8AC3E}">
        <p14:creationId xmlns:p14="http://schemas.microsoft.com/office/powerpoint/2010/main" val="242676219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6</a:t>
            </a:r>
            <a:r>
              <a:rPr lang="zh-CN" altLang="zh-CN" dirty="0"/>
              <a:t>：原有</a:t>
            </a:r>
            <a:r>
              <a:rPr lang="en-US" altLang="zh-CN" dirty="0"/>
              <a:t>RAID5</a:t>
            </a:r>
            <a:r>
              <a:rPr lang="zh-CN" altLang="zh-CN" dirty="0"/>
              <a:t>增加磁盘而扩充储存的空间</a:t>
            </a:r>
            <a:endParaRPr lang="zh-CN" altLang="zh-CN" sz="3600" b="1" dirty="0"/>
          </a:p>
          <a:p>
            <a:pPr lvl="1"/>
            <a:r>
              <a:rPr lang="zh-CN" altLang="zh-CN" dirty="0"/>
              <a:t>点击“确定”后，存储设备开始为该</a:t>
            </a:r>
            <a:r>
              <a:rPr lang="en-US" altLang="zh-CN" dirty="0"/>
              <a:t>Logical Drive</a:t>
            </a:r>
            <a:r>
              <a:rPr lang="zh-CN" altLang="zh-CN" dirty="0"/>
              <a:t>增加磁盘。</a:t>
            </a:r>
          </a:p>
        </p:txBody>
      </p:sp>
      <p:pic>
        <p:nvPicPr>
          <p:cNvPr id="5" name="图片 4"/>
          <p:cNvPicPr>
            <a:picLocks noChangeAspect="1"/>
          </p:cNvPicPr>
          <p:nvPr/>
        </p:nvPicPr>
        <p:blipFill>
          <a:blip r:embed="rId2"/>
          <a:stretch>
            <a:fillRect/>
          </a:stretch>
        </p:blipFill>
        <p:spPr>
          <a:xfrm>
            <a:off x="2224476" y="3158413"/>
            <a:ext cx="4657725" cy="2743200"/>
          </a:xfrm>
          <a:prstGeom prst="rect">
            <a:avLst/>
          </a:prstGeom>
        </p:spPr>
      </p:pic>
    </p:spTree>
    <p:extLst>
      <p:ext uri="{BB962C8B-B14F-4D97-AF65-F5344CB8AC3E}">
        <p14:creationId xmlns:p14="http://schemas.microsoft.com/office/powerpoint/2010/main" val="6388122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方案设计</a:t>
            </a:r>
            <a:endParaRPr lang="zh-CN" altLang="en-US" dirty="0"/>
          </a:p>
          <a:p>
            <a:pPr lvl="1"/>
            <a:r>
              <a:rPr lang="zh-CN" altLang="zh-CN" dirty="0"/>
              <a:t>根据某大学电子图书馆的需求分析，我们为了保障应用系统的稳定性和数据安全性，保证应用系统数据安全存储，需要统一规划存储专用网络，增加一套网络存储设备。</a:t>
            </a:r>
          </a:p>
          <a:p>
            <a:pPr lvl="1"/>
            <a:r>
              <a:rPr lang="zh-CN" altLang="zh-CN" dirty="0"/>
              <a:t>根据需求分析中对数据存储容量的要求，以及设备购置成本等因素，该网络存储应配备至少</a:t>
            </a:r>
            <a:r>
              <a:rPr lang="en-US" altLang="zh-CN" dirty="0"/>
              <a:t>16</a:t>
            </a:r>
            <a:r>
              <a:rPr lang="zh-CN" altLang="zh-CN" dirty="0"/>
              <a:t>个盘位。前期需要配置</a:t>
            </a:r>
            <a:r>
              <a:rPr lang="en-US" altLang="zh-CN" dirty="0"/>
              <a:t>5</a:t>
            </a:r>
            <a:r>
              <a:rPr lang="zh-CN" altLang="zh-CN" dirty="0"/>
              <a:t>块</a:t>
            </a:r>
            <a:r>
              <a:rPr lang="en-US" altLang="zh-CN" dirty="0"/>
              <a:t>3TB</a:t>
            </a:r>
            <a:r>
              <a:rPr lang="zh-CN" altLang="zh-CN" dirty="0"/>
              <a:t>的硬盘，采用</a:t>
            </a:r>
            <a:r>
              <a:rPr lang="en-US" altLang="zh-CN" dirty="0"/>
              <a:t>4+1</a:t>
            </a:r>
            <a:r>
              <a:rPr lang="zh-CN" altLang="zh-CN" dirty="0"/>
              <a:t>的方式做</a:t>
            </a:r>
            <a:r>
              <a:rPr lang="en-US" altLang="zh-CN" dirty="0"/>
              <a:t>RAID 5</a:t>
            </a:r>
            <a:r>
              <a:rPr lang="zh-CN" altLang="zh-CN" dirty="0"/>
              <a:t>后的可用容量为</a:t>
            </a:r>
            <a:r>
              <a:rPr lang="en-US" altLang="zh-CN" dirty="0"/>
              <a:t>12TB</a:t>
            </a:r>
            <a:r>
              <a:rPr lang="zh-CN" altLang="zh-CN" dirty="0"/>
              <a:t>。当其中一块硬盘受损的时候，另外用一块磁盘做替换，替换后会自动利用奇偶校验信息去重建此磁盘上的数据。另外剩余的存储盘位可在将来数据需要扩容时增加磁盘。</a:t>
            </a:r>
          </a:p>
        </p:txBody>
      </p:sp>
    </p:spTree>
    <p:extLst>
      <p:ext uri="{BB962C8B-B14F-4D97-AF65-F5344CB8AC3E}">
        <p14:creationId xmlns:p14="http://schemas.microsoft.com/office/powerpoint/2010/main" val="26014859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任务</a:t>
            </a:r>
            <a:r>
              <a:rPr lang="en-US" altLang="zh-CN" dirty="0"/>
              <a:t>6</a:t>
            </a:r>
            <a:r>
              <a:rPr lang="zh-CN" altLang="zh-CN" dirty="0"/>
              <a:t>：原有</a:t>
            </a:r>
            <a:r>
              <a:rPr lang="en-US" altLang="zh-CN" dirty="0"/>
              <a:t>RAID5</a:t>
            </a:r>
            <a:r>
              <a:rPr lang="zh-CN" altLang="zh-CN" dirty="0"/>
              <a:t>增加磁盘而扩充储存的空间</a:t>
            </a:r>
            <a:endParaRPr lang="zh-CN" altLang="zh-CN" sz="3600" b="1" dirty="0"/>
          </a:p>
          <a:p>
            <a:pPr lvl="1"/>
            <a:r>
              <a:rPr lang="zh-CN" altLang="zh-CN" dirty="0"/>
              <a:t>进度完成后，可以看到该“</a:t>
            </a:r>
            <a:r>
              <a:rPr lang="en-US" altLang="zh-CN" dirty="0"/>
              <a:t>Logical Drive</a:t>
            </a:r>
            <a:r>
              <a:rPr lang="zh-CN" altLang="zh-CN" dirty="0"/>
              <a:t>”的“</a:t>
            </a:r>
            <a:r>
              <a:rPr lang="en-US" altLang="zh-CN" dirty="0"/>
              <a:t>Size</a:t>
            </a:r>
            <a:r>
              <a:rPr lang="zh-CN" altLang="zh-CN" dirty="0"/>
              <a:t>”产生了变化</a:t>
            </a:r>
          </a:p>
        </p:txBody>
      </p:sp>
      <p:pic>
        <p:nvPicPr>
          <p:cNvPr id="4" name="图片 3"/>
          <p:cNvPicPr>
            <a:picLocks noChangeAspect="1"/>
          </p:cNvPicPr>
          <p:nvPr/>
        </p:nvPicPr>
        <p:blipFill>
          <a:blip r:embed="rId2"/>
          <a:stretch>
            <a:fillRect/>
          </a:stretch>
        </p:blipFill>
        <p:spPr>
          <a:xfrm>
            <a:off x="2269672" y="2951973"/>
            <a:ext cx="4343400" cy="2857500"/>
          </a:xfrm>
          <a:prstGeom prst="rect">
            <a:avLst/>
          </a:prstGeom>
        </p:spPr>
      </p:pic>
    </p:spTree>
    <p:extLst>
      <p:ext uri="{BB962C8B-B14F-4D97-AF65-F5344CB8AC3E}">
        <p14:creationId xmlns:p14="http://schemas.microsoft.com/office/powerpoint/2010/main" val="210678129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en-US" dirty="0" smtClean="0"/>
              <a:t>任</a:t>
            </a:r>
            <a:r>
              <a:rPr lang="zh-CN" altLang="en-US" dirty="0"/>
              <a:t>务</a:t>
            </a:r>
            <a:r>
              <a:rPr lang="en-US" altLang="zh-CN" dirty="0"/>
              <a:t>7</a:t>
            </a:r>
            <a:r>
              <a:rPr lang="zh-CN" altLang="en-US" dirty="0"/>
              <a:t>：服务器与磁盘阵列的连接和使</a:t>
            </a:r>
            <a:r>
              <a:rPr lang="zh-CN" altLang="en-US" dirty="0" smtClean="0"/>
              <a:t>用</a:t>
            </a:r>
            <a:endParaRPr lang="en-US" altLang="zh-CN" dirty="0" smtClean="0"/>
          </a:p>
          <a:p>
            <a:pPr lvl="1"/>
            <a:r>
              <a:rPr lang="zh-CN" altLang="zh-CN" dirty="0"/>
              <a:t>本次任务中，我们将存储设备连接到服务器上。</a:t>
            </a:r>
          </a:p>
          <a:p>
            <a:pPr lvl="1"/>
            <a:r>
              <a:rPr lang="en-US" altLang="zh-CN" dirty="0" err="1"/>
              <a:t>iSCSI</a:t>
            </a:r>
            <a:r>
              <a:rPr lang="zh-CN" altLang="zh-CN" dirty="0"/>
              <a:t>接口的磁盘阵列在连接时，可以使用磁盘阵列的网口直接连接上服务器（或者通过使用交换机连接），其他类型接口的磁盘阵列，只需给</a:t>
            </a:r>
            <a:r>
              <a:rPr lang="en-US" altLang="zh-CN" dirty="0"/>
              <a:t>HBA</a:t>
            </a:r>
            <a:r>
              <a:rPr lang="zh-CN" altLang="zh-CN" dirty="0"/>
              <a:t>卡安装驱动后就可以识别磁盘阵列映射的</a:t>
            </a:r>
            <a:r>
              <a:rPr lang="en-US" altLang="zh-CN" dirty="0"/>
              <a:t>LUN</a:t>
            </a:r>
            <a:r>
              <a:rPr lang="zh-CN" altLang="zh-CN" dirty="0"/>
              <a:t>。</a:t>
            </a:r>
          </a:p>
          <a:p>
            <a:pPr lvl="1"/>
            <a:r>
              <a:rPr lang="zh-CN" altLang="zh-CN" dirty="0"/>
              <a:t>右键单击“我的电脑”</a:t>
            </a:r>
            <a:r>
              <a:rPr lang="en-US" altLang="zh-CN" dirty="0"/>
              <a:t>-&gt;</a:t>
            </a:r>
            <a:r>
              <a:rPr lang="zh-CN" altLang="zh-CN" dirty="0"/>
              <a:t>“管理”，打开“计算机管理”界面。</a:t>
            </a:r>
          </a:p>
          <a:p>
            <a:pPr lvl="1"/>
            <a:r>
              <a:rPr lang="zh-CN" altLang="zh-CN" dirty="0"/>
              <a:t>“计算机管理”</a:t>
            </a:r>
            <a:r>
              <a:rPr lang="en-US" altLang="zh-CN" dirty="0"/>
              <a:t>—</a:t>
            </a:r>
            <a:r>
              <a:rPr lang="zh-CN" altLang="zh-CN" dirty="0"/>
              <a:t>“设备管理器”</a:t>
            </a:r>
            <a:r>
              <a:rPr lang="en-US" altLang="zh-CN" dirty="0"/>
              <a:t>—</a:t>
            </a:r>
            <a:r>
              <a:rPr lang="zh-CN" altLang="zh-CN" dirty="0"/>
              <a:t>“磁盘驱动器”，可以看见磁盘阵列映射到服务器上的磁盘，</a:t>
            </a:r>
          </a:p>
        </p:txBody>
      </p:sp>
    </p:spTree>
    <p:extLst>
      <p:ext uri="{BB962C8B-B14F-4D97-AF65-F5344CB8AC3E}">
        <p14:creationId xmlns:p14="http://schemas.microsoft.com/office/powerpoint/2010/main" val="107147792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en-US" dirty="0" smtClean="0"/>
              <a:t>任</a:t>
            </a:r>
            <a:r>
              <a:rPr lang="zh-CN" altLang="en-US" dirty="0"/>
              <a:t>务</a:t>
            </a:r>
            <a:r>
              <a:rPr lang="en-US" altLang="zh-CN" dirty="0"/>
              <a:t>7</a:t>
            </a:r>
            <a:r>
              <a:rPr lang="zh-CN" altLang="en-US" dirty="0"/>
              <a:t>：服务器与磁盘阵列的连接和使</a:t>
            </a:r>
            <a:r>
              <a:rPr lang="zh-CN" altLang="en-US" dirty="0" smtClean="0"/>
              <a:t>用</a:t>
            </a:r>
            <a:endParaRPr lang="en-US" altLang="zh-CN" dirty="0" smtClean="0"/>
          </a:p>
          <a:p>
            <a:pPr lvl="1"/>
            <a:r>
              <a:rPr lang="zh-CN" altLang="zh-CN" dirty="0"/>
              <a:t>本次任务中，我们将存储设备连接到服务器上。</a:t>
            </a:r>
          </a:p>
          <a:p>
            <a:pPr lvl="1"/>
            <a:r>
              <a:rPr lang="en-US" altLang="zh-CN" dirty="0" err="1"/>
              <a:t>iSCSI</a:t>
            </a:r>
            <a:r>
              <a:rPr lang="zh-CN" altLang="zh-CN" dirty="0"/>
              <a:t>接口的磁盘阵列在连接时，可以使用磁盘阵列的网口直接连接上服务器（或者通过使用交换机连接），其他类型接口的磁盘阵列，只需给</a:t>
            </a:r>
            <a:r>
              <a:rPr lang="en-US" altLang="zh-CN" dirty="0"/>
              <a:t>HBA</a:t>
            </a:r>
            <a:r>
              <a:rPr lang="zh-CN" altLang="zh-CN" dirty="0"/>
              <a:t>卡安装驱动后就可以识别磁盘阵列映射的</a:t>
            </a:r>
            <a:r>
              <a:rPr lang="en-US" altLang="zh-CN" dirty="0"/>
              <a:t>LUN</a:t>
            </a:r>
            <a:r>
              <a:rPr lang="zh-CN" altLang="zh-CN" dirty="0"/>
              <a:t>。</a:t>
            </a:r>
          </a:p>
          <a:p>
            <a:pPr lvl="1"/>
            <a:r>
              <a:rPr lang="zh-CN" altLang="zh-CN" dirty="0"/>
              <a:t>右键单击“我的电脑”</a:t>
            </a:r>
            <a:r>
              <a:rPr lang="en-US" altLang="zh-CN" dirty="0"/>
              <a:t>-&gt;</a:t>
            </a:r>
            <a:r>
              <a:rPr lang="zh-CN" altLang="zh-CN" dirty="0"/>
              <a:t>“管理”，打开“计算机管理”界面。</a:t>
            </a:r>
          </a:p>
          <a:p>
            <a:pPr lvl="1"/>
            <a:r>
              <a:rPr lang="zh-CN" altLang="zh-CN" dirty="0"/>
              <a:t>“计算机管理”</a:t>
            </a:r>
            <a:r>
              <a:rPr lang="en-US" altLang="zh-CN" dirty="0"/>
              <a:t>—</a:t>
            </a:r>
            <a:r>
              <a:rPr lang="zh-CN" altLang="zh-CN" dirty="0"/>
              <a:t>“设备管理器”</a:t>
            </a:r>
            <a:r>
              <a:rPr lang="en-US" altLang="zh-CN" dirty="0"/>
              <a:t>—</a:t>
            </a:r>
            <a:r>
              <a:rPr lang="zh-CN" altLang="zh-CN" dirty="0"/>
              <a:t>“磁盘驱动器”，可以看见磁盘阵列映射到服务器上的磁盘，</a:t>
            </a:r>
          </a:p>
        </p:txBody>
      </p:sp>
      <p:pic>
        <p:nvPicPr>
          <p:cNvPr id="4" name="图片 3"/>
          <p:cNvPicPr>
            <a:picLocks noChangeAspect="1"/>
          </p:cNvPicPr>
          <p:nvPr/>
        </p:nvPicPr>
        <p:blipFill>
          <a:blip r:embed="rId2"/>
          <a:stretch>
            <a:fillRect/>
          </a:stretch>
        </p:blipFill>
        <p:spPr>
          <a:xfrm>
            <a:off x="1616236" y="2271810"/>
            <a:ext cx="6109364" cy="3494508"/>
          </a:xfrm>
          <a:prstGeom prst="rect">
            <a:avLst/>
          </a:prstGeom>
        </p:spPr>
      </p:pic>
    </p:spTree>
    <p:extLst>
      <p:ext uri="{BB962C8B-B14F-4D97-AF65-F5344CB8AC3E}">
        <p14:creationId xmlns:p14="http://schemas.microsoft.com/office/powerpoint/2010/main" val="264922298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7.6	</a:t>
            </a:r>
            <a:r>
              <a:rPr lang="zh-CN" altLang="en-US" dirty="0"/>
              <a:t>项目实训</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en-US" dirty="0" smtClean="0"/>
              <a:t>任</a:t>
            </a:r>
            <a:r>
              <a:rPr lang="zh-CN" altLang="en-US" dirty="0"/>
              <a:t>务</a:t>
            </a:r>
            <a:r>
              <a:rPr lang="en-US" altLang="zh-CN" dirty="0"/>
              <a:t>7</a:t>
            </a:r>
            <a:r>
              <a:rPr lang="zh-CN" altLang="en-US" dirty="0"/>
              <a:t>：服务器与磁盘阵列的连接和使</a:t>
            </a:r>
            <a:r>
              <a:rPr lang="zh-CN" altLang="en-US" dirty="0" smtClean="0"/>
              <a:t>用</a:t>
            </a:r>
            <a:endParaRPr lang="en-US" altLang="zh-CN" dirty="0" smtClean="0"/>
          </a:p>
          <a:p>
            <a:r>
              <a:rPr lang="en-US" altLang="zh-CN" dirty="0"/>
              <a:t>1</a:t>
            </a:r>
            <a:r>
              <a:rPr lang="zh-CN" altLang="zh-CN" dirty="0"/>
              <a:t>．初始化磁盘和转换分区格</a:t>
            </a:r>
            <a:r>
              <a:rPr lang="zh-CN" altLang="zh-CN" dirty="0" smtClean="0"/>
              <a:t>式</a:t>
            </a:r>
            <a:endParaRPr lang="en-US" altLang="zh-CN" dirty="0" smtClean="0"/>
          </a:p>
          <a:p>
            <a:r>
              <a:rPr lang="en-US" altLang="zh-CN" dirty="0"/>
              <a:t>2</a:t>
            </a:r>
            <a:r>
              <a:rPr lang="zh-CN" altLang="zh-CN" dirty="0"/>
              <a:t>．创建</a:t>
            </a:r>
            <a:r>
              <a:rPr lang="en-US" altLang="zh-CN" dirty="0"/>
              <a:t>NTFS</a:t>
            </a:r>
            <a:r>
              <a:rPr lang="zh-CN" altLang="zh-CN" dirty="0"/>
              <a:t>文件系统</a:t>
            </a:r>
          </a:p>
          <a:p>
            <a:endParaRPr lang="zh-CN" altLang="zh-CN" dirty="0"/>
          </a:p>
        </p:txBody>
      </p:sp>
    </p:spTree>
    <p:extLst>
      <p:ext uri="{BB962C8B-B14F-4D97-AF65-F5344CB8AC3E}">
        <p14:creationId xmlns:p14="http://schemas.microsoft.com/office/powerpoint/2010/main" val="8002684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569891" y="1602347"/>
            <a:ext cx="8153400" cy="669925"/>
          </a:xfrm>
        </p:spPr>
        <p:txBody>
          <a:bodyPr/>
          <a:lstStyle/>
          <a:p>
            <a:r>
              <a:rPr lang="en-US" altLang="zh-CN" sz="4000" dirty="0" smtClean="0"/>
              <a:t>Thanks for your attention!</a:t>
            </a:r>
            <a:endParaRPr lang="zh-CN" altLang="en-US" sz="4000" dirty="0"/>
          </a:p>
        </p:txBody>
      </p:sp>
    </p:spTree>
    <p:extLst>
      <p:ext uri="{BB962C8B-B14F-4D97-AF65-F5344CB8AC3E}">
        <p14:creationId xmlns:p14="http://schemas.microsoft.com/office/powerpoint/2010/main" val="17401804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a:t>
            </a:r>
            <a:r>
              <a:rPr lang="zh-CN" altLang="zh-CN" dirty="0" smtClean="0"/>
              <a:t>计</a:t>
            </a:r>
            <a:endParaRPr lang="zh-CN" altLang="en-US" dirty="0"/>
          </a:p>
        </p:txBody>
      </p:sp>
      <p:pic>
        <p:nvPicPr>
          <p:cNvPr id="5" name="图片 4"/>
          <p:cNvPicPr>
            <a:picLocks noChangeAspect="1"/>
          </p:cNvPicPr>
          <p:nvPr/>
        </p:nvPicPr>
        <p:blipFill>
          <a:blip r:embed="rId2"/>
          <a:stretch>
            <a:fillRect/>
          </a:stretch>
        </p:blipFill>
        <p:spPr>
          <a:xfrm>
            <a:off x="1339041" y="2010813"/>
            <a:ext cx="6853269" cy="3458961"/>
          </a:xfrm>
          <a:prstGeom prst="rect">
            <a:avLst/>
          </a:prstGeom>
        </p:spPr>
      </p:pic>
    </p:spTree>
    <p:extLst>
      <p:ext uri="{BB962C8B-B14F-4D97-AF65-F5344CB8AC3E}">
        <p14:creationId xmlns:p14="http://schemas.microsoft.com/office/powerpoint/2010/main" val="16012190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7.1	</a:t>
            </a:r>
            <a:r>
              <a:rPr lang="zh-CN" altLang="en-US" dirty="0">
                <a:latin typeface="+mj-lt"/>
                <a:ea typeface="+mj-ea"/>
                <a:cs typeface="+mj-cs"/>
              </a:rPr>
              <a:t>网络存储概述</a:t>
            </a:r>
          </a:p>
        </p:txBody>
      </p:sp>
      <p:sp>
        <p:nvSpPr>
          <p:cNvPr id="3" name="内容占位符 2"/>
          <p:cNvSpPr>
            <a:spLocks noGrp="1"/>
          </p:cNvSpPr>
          <p:nvPr>
            <p:ph idx="1"/>
          </p:nvPr>
        </p:nvSpPr>
        <p:spPr/>
        <p:txBody>
          <a:bodyPr/>
          <a:lstStyle/>
          <a:p>
            <a:r>
              <a:rPr lang="zh-CN" altLang="zh-CN" dirty="0"/>
              <a:t>存储设备是数据信息生存的地方，是信息的载体。在存储行业内，狭义上的存储指的是根据不同的业务，采用合适、安全、有效的技术方案将信息存放在具有冗余、保护、迁移等功能的物理媒介</a:t>
            </a:r>
            <a:r>
              <a:rPr lang="zh-CN" altLang="zh-CN" dirty="0" smtClean="0"/>
              <a:t>。</a:t>
            </a:r>
            <a:endParaRPr lang="en-US" altLang="zh-CN" dirty="0" smtClean="0"/>
          </a:p>
          <a:p>
            <a:r>
              <a:rPr lang="zh-CN" altLang="zh-CN" dirty="0" smtClean="0"/>
              <a:t>磁</a:t>
            </a:r>
            <a:r>
              <a:rPr lang="zh-CN" altLang="zh-CN" dirty="0"/>
              <a:t>盘阵列和相关外围连接设备是存储中最重要的组成部分。</a:t>
            </a:r>
          </a:p>
        </p:txBody>
      </p:sp>
    </p:spTree>
    <p:extLst>
      <p:ext uri="{BB962C8B-B14F-4D97-AF65-F5344CB8AC3E}">
        <p14:creationId xmlns:p14="http://schemas.microsoft.com/office/powerpoint/2010/main" val="25797466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7.2	</a:t>
            </a:r>
            <a:r>
              <a:rPr lang="zh-CN" altLang="en-US" dirty="0">
                <a:latin typeface="+mj-lt"/>
                <a:ea typeface="+mj-ea"/>
                <a:cs typeface="+mj-cs"/>
              </a:rPr>
              <a:t>网络数据存储的主要方式</a:t>
            </a:r>
          </a:p>
        </p:txBody>
      </p:sp>
      <p:sp>
        <p:nvSpPr>
          <p:cNvPr id="3" name="内容占位符 2"/>
          <p:cNvSpPr>
            <a:spLocks noGrp="1"/>
          </p:cNvSpPr>
          <p:nvPr>
            <p:ph idx="1"/>
          </p:nvPr>
        </p:nvSpPr>
        <p:spPr/>
        <p:txBody>
          <a:bodyPr/>
          <a:lstStyle/>
          <a:p>
            <a:r>
              <a:rPr lang="zh-CN" altLang="zh-CN" dirty="0"/>
              <a:t>网络数据存储的方式主要有</a:t>
            </a:r>
            <a:r>
              <a:rPr lang="en-US" altLang="zh-CN" dirty="0"/>
              <a:t>DAS</a:t>
            </a:r>
            <a:r>
              <a:rPr lang="zh-CN" altLang="zh-CN" dirty="0"/>
              <a:t>、</a:t>
            </a:r>
            <a:r>
              <a:rPr lang="en-US" altLang="zh-CN" dirty="0"/>
              <a:t>SAN</a:t>
            </a:r>
            <a:r>
              <a:rPr lang="zh-CN" altLang="zh-CN" dirty="0"/>
              <a:t>、</a:t>
            </a:r>
            <a:r>
              <a:rPr lang="en-US" altLang="zh-CN" dirty="0"/>
              <a:t>NAS</a:t>
            </a:r>
            <a:r>
              <a:rPr lang="zh-CN" altLang="zh-CN" dirty="0"/>
              <a:t>等，它们分别有各自的优缺点和实用环境</a:t>
            </a:r>
          </a:p>
        </p:txBody>
      </p:sp>
      <p:pic>
        <p:nvPicPr>
          <p:cNvPr id="4" name="图片 3"/>
          <p:cNvPicPr>
            <a:picLocks noChangeAspect="1"/>
          </p:cNvPicPr>
          <p:nvPr/>
        </p:nvPicPr>
        <p:blipFill>
          <a:blip r:embed="rId2"/>
          <a:stretch>
            <a:fillRect/>
          </a:stretch>
        </p:blipFill>
        <p:spPr>
          <a:xfrm>
            <a:off x="1306309" y="2516332"/>
            <a:ext cx="6158519" cy="3933714"/>
          </a:xfrm>
          <a:prstGeom prst="rect">
            <a:avLst/>
          </a:prstGeom>
        </p:spPr>
      </p:pic>
    </p:spTree>
    <p:extLst>
      <p:ext uri="{BB962C8B-B14F-4D97-AF65-F5344CB8AC3E}">
        <p14:creationId xmlns:p14="http://schemas.microsoft.com/office/powerpoint/2010/main" val="39975025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t>7.2	</a:t>
            </a:r>
            <a:r>
              <a:rPr lang="zh-CN" altLang="en-US" dirty="0"/>
              <a:t>网络数据存储的主要方式</a:t>
            </a:r>
            <a:endParaRPr lang="zh-CN" altLang="en-US" dirty="0">
              <a:latin typeface="+mj-lt"/>
              <a:ea typeface="+mj-ea"/>
              <a:cs typeface="+mj-cs"/>
            </a:endParaRPr>
          </a:p>
        </p:txBody>
      </p:sp>
      <p:sp>
        <p:nvSpPr>
          <p:cNvPr id="3" name="内容占位符 2"/>
          <p:cNvSpPr>
            <a:spLocks noGrp="1"/>
          </p:cNvSpPr>
          <p:nvPr>
            <p:ph idx="1"/>
          </p:nvPr>
        </p:nvSpPr>
        <p:spPr/>
        <p:txBody>
          <a:bodyPr/>
          <a:lstStyle/>
          <a:p>
            <a:r>
              <a:rPr lang="zh-CN" altLang="zh-CN" dirty="0"/>
              <a:t>直接附加存储（</a:t>
            </a:r>
            <a:r>
              <a:rPr lang="en-US" altLang="zh-CN" dirty="0"/>
              <a:t>DAS</a:t>
            </a:r>
            <a:r>
              <a:rPr lang="zh-CN" altLang="zh-CN" dirty="0"/>
              <a:t>）</a:t>
            </a:r>
            <a:endParaRPr lang="zh-CN" altLang="zh-CN" sz="3600" b="1" dirty="0"/>
          </a:p>
          <a:p>
            <a:pPr lvl="1"/>
            <a:r>
              <a:rPr lang="en-US" altLang="zh-CN" dirty="0"/>
              <a:t>DAS</a:t>
            </a:r>
            <a:r>
              <a:rPr lang="zh-CN" altLang="zh-CN" dirty="0"/>
              <a:t>（</a:t>
            </a:r>
            <a:r>
              <a:rPr lang="en-US" altLang="zh-CN" dirty="0"/>
              <a:t>Direct Attached Storage—</a:t>
            </a:r>
            <a:r>
              <a:rPr lang="zh-CN" altLang="zh-CN" dirty="0"/>
              <a:t>直接附加存储）是指将存储设备通过</a:t>
            </a:r>
            <a:r>
              <a:rPr lang="en-US" altLang="zh-CN" dirty="0"/>
              <a:t>SCSI</a:t>
            </a:r>
            <a:r>
              <a:rPr lang="zh-CN" altLang="zh-CN" dirty="0"/>
              <a:t>线缆或光纤通道直接连接到服务器上，起到扩展存储空间的作用</a:t>
            </a:r>
            <a:r>
              <a:rPr lang="zh-CN" altLang="zh-CN" dirty="0" smtClean="0"/>
              <a:t>。</a:t>
            </a:r>
            <a:endParaRPr lang="zh-CN" altLang="zh-CN" dirty="0"/>
          </a:p>
          <a:p>
            <a:r>
              <a:rPr lang="en-US" altLang="zh-CN" dirty="0"/>
              <a:t>DAS</a:t>
            </a:r>
            <a:r>
              <a:rPr lang="zh-CN" altLang="zh-CN" dirty="0"/>
              <a:t>方式的主要优点有：</a:t>
            </a:r>
          </a:p>
          <a:p>
            <a:pPr lvl="1"/>
            <a:r>
              <a:rPr lang="zh-CN" altLang="zh-CN" dirty="0"/>
              <a:t>（</a:t>
            </a:r>
            <a:r>
              <a:rPr lang="en-US" altLang="zh-CN" dirty="0"/>
              <a:t>1</a:t>
            </a:r>
            <a:r>
              <a:rPr lang="zh-CN" altLang="zh-CN" dirty="0"/>
              <a:t>）在最低的成本下实现大容量存储。</a:t>
            </a:r>
          </a:p>
          <a:p>
            <a:pPr lvl="1"/>
            <a:r>
              <a:rPr lang="zh-CN" altLang="zh-CN" dirty="0"/>
              <a:t>（</a:t>
            </a:r>
            <a:r>
              <a:rPr lang="en-US" altLang="zh-CN" dirty="0"/>
              <a:t>2</a:t>
            </a:r>
            <a:r>
              <a:rPr lang="zh-CN" altLang="zh-CN" dirty="0"/>
              <a:t>）实现了应用数据与操作系统的分离。</a:t>
            </a:r>
          </a:p>
          <a:p>
            <a:pPr lvl="1"/>
            <a:r>
              <a:rPr lang="zh-CN" altLang="zh-CN" dirty="0"/>
              <a:t>（</a:t>
            </a:r>
            <a:r>
              <a:rPr lang="en-US" altLang="zh-CN" dirty="0"/>
              <a:t>3</a:t>
            </a:r>
            <a:r>
              <a:rPr lang="zh-CN" altLang="zh-CN" dirty="0"/>
              <a:t>）提高了存储性能。多个物理磁盘在虚拟化技术下并行工作，可以显著提高存取性能。</a:t>
            </a:r>
          </a:p>
          <a:p>
            <a:pPr lvl="1"/>
            <a:r>
              <a:rPr lang="zh-CN" altLang="zh-CN" dirty="0"/>
              <a:t>（</a:t>
            </a:r>
            <a:r>
              <a:rPr lang="en-US" altLang="zh-CN" dirty="0"/>
              <a:t>4</a:t>
            </a:r>
            <a:r>
              <a:rPr lang="zh-CN" altLang="zh-CN" dirty="0"/>
              <a:t>）结构简单，容易实现。</a:t>
            </a:r>
          </a:p>
        </p:txBody>
      </p:sp>
    </p:spTree>
    <p:extLst>
      <p:ext uri="{BB962C8B-B14F-4D97-AF65-F5344CB8AC3E}">
        <p14:creationId xmlns:p14="http://schemas.microsoft.com/office/powerpoint/2010/main" val="806134099"/>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474</TotalTime>
  <Words>6897</Words>
  <Application>Microsoft Office PowerPoint</Application>
  <PresentationFormat>全屏显示(4:3)</PresentationFormat>
  <Paragraphs>246</Paragraphs>
  <Slides>54</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54</vt:i4>
      </vt:variant>
    </vt:vector>
  </HeadingPairs>
  <TitlesOfParts>
    <vt:vector size="64" baseType="lpstr">
      <vt:lpstr>굴림</vt:lpstr>
      <vt:lpstr>굴림</vt:lpstr>
      <vt:lpstr>楷体_GB2312</vt:lpstr>
      <vt:lpstr>Arial</vt:lpstr>
      <vt:lpstr>Times New Roman</vt:lpstr>
      <vt:lpstr>Verdana</vt:lpstr>
      <vt:lpstr>Wingdings</vt:lpstr>
      <vt:lpstr>Wingdings</vt:lpstr>
      <vt:lpstr>主题16</vt:lpstr>
      <vt:lpstr>1_主题16</vt:lpstr>
      <vt:lpstr>网络安全产品调试与部署</vt:lpstr>
      <vt:lpstr>第7章 网络存储设备调试与部署</vt:lpstr>
      <vt:lpstr>项目引导</vt:lpstr>
      <vt:lpstr>项目引导</vt:lpstr>
      <vt:lpstr>项目引导</vt:lpstr>
      <vt:lpstr>项目引导</vt:lpstr>
      <vt:lpstr>7.1 网络存储概述</vt:lpstr>
      <vt:lpstr>7.2 网络数据存储的主要方式</vt:lpstr>
      <vt:lpstr>7.2 网络数据存储的主要方式</vt:lpstr>
      <vt:lpstr>7.2 网络数据存储的主要方式</vt:lpstr>
      <vt:lpstr>7.2 网络数据存储的主要方式</vt:lpstr>
      <vt:lpstr>7.2 网络数据存储的主要方式</vt:lpstr>
      <vt:lpstr>7.2 网络数据存储的主要方式</vt:lpstr>
      <vt:lpstr>7.2 网络数据存储的主要方式</vt:lpstr>
      <vt:lpstr>7.2 网络数据存储的主要方式</vt:lpstr>
      <vt:lpstr>7.2 网络数据存储的主要方式</vt:lpstr>
      <vt:lpstr>7.2 网络数据存储的主要方式</vt:lpstr>
      <vt:lpstr>7.2 网络数据存储的主要方式</vt:lpstr>
      <vt:lpstr>7.3 主要协议SCSI、FC、iSCSI</vt:lpstr>
      <vt:lpstr>7.3 主要协议SCSI、FC、iSCSI</vt:lpstr>
      <vt:lpstr>7.3 主要协议SCSI、FC、iSCSI</vt:lpstr>
      <vt:lpstr>7.3 主要协议SCSI、FC、iSCSI</vt:lpstr>
      <vt:lpstr>7.3 主要协议SCSI、FC、iSCSI</vt:lpstr>
      <vt:lpstr>7.4 RAID技术</vt:lpstr>
      <vt:lpstr>7.4 RAID技术</vt:lpstr>
      <vt:lpstr>7.4 RAID技术</vt:lpstr>
      <vt:lpstr>7.4 RAID技术</vt:lpstr>
      <vt:lpstr>7.4 RAID技术</vt:lpstr>
      <vt:lpstr>7.4 RAID技术</vt:lpstr>
      <vt:lpstr>7.4 RAID技术</vt:lpstr>
      <vt:lpstr>7.4 RAID技术</vt:lpstr>
      <vt:lpstr>7.4 RAID技术</vt:lpstr>
      <vt:lpstr>7.5 高可用技术</vt:lpstr>
      <vt:lpstr>7.5 高可用技术</vt:lpstr>
      <vt:lpstr>7.6 项目实训</vt:lpstr>
      <vt:lpstr>7.6 项目实训</vt:lpstr>
      <vt:lpstr>7.6 项目实训</vt:lpstr>
      <vt:lpstr>7.6 项目实训</vt:lpstr>
      <vt:lpstr>7.6 项目实训</vt:lpstr>
      <vt:lpstr>7.6 项目实训</vt:lpstr>
      <vt:lpstr>7.6 项目实训</vt:lpstr>
      <vt:lpstr>7.6 项目实训</vt:lpstr>
      <vt:lpstr>7.6 项目实训</vt:lpstr>
      <vt:lpstr>7.6 项目实训</vt:lpstr>
      <vt:lpstr>7.6 项目实训</vt:lpstr>
      <vt:lpstr>7.6 项目实训</vt:lpstr>
      <vt:lpstr>7.6 项目实训</vt:lpstr>
      <vt:lpstr>7.6 项目实训</vt:lpstr>
      <vt:lpstr>7.6 项目实训</vt:lpstr>
      <vt:lpstr>7.6 项目实训</vt:lpstr>
      <vt:lpstr>7.6 项目实训</vt:lpstr>
      <vt:lpstr>7.6 项目实训</vt:lpstr>
      <vt:lpstr>7.6 项目实训</vt:lpstr>
      <vt:lpstr>Thanks for your attention!</vt:lpstr>
    </vt:vector>
  </TitlesOfParts>
  <Company>cqcet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网络安全产品调试与部署</dc:title>
  <dc:creator>lujah</dc:creator>
  <cp:lastModifiedBy>lujah</cp:lastModifiedBy>
  <cp:revision>61</cp:revision>
  <dcterms:created xsi:type="dcterms:W3CDTF">2014-12-10T08:02:11Z</dcterms:created>
  <dcterms:modified xsi:type="dcterms:W3CDTF">2014-12-23T08:56:49Z</dcterms:modified>
</cp:coreProperties>
</file>