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3" r:id="rId3"/>
    <p:sldId id="304" r:id="rId4"/>
    <p:sldId id="305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4" r:id="rId18"/>
    <p:sldId id="275" r:id="rId19"/>
    <p:sldId id="276" r:id="rId20"/>
    <p:sldId id="277" r:id="rId21"/>
    <p:sldId id="278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700213"/>
            <a:ext cx="77724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D4B1C3D-8D6B-4E49-A278-0B7130A2051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9834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67744" y="1700808"/>
            <a:ext cx="6172200" cy="1894362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5</a:t>
            </a:r>
            <a:r>
              <a:rPr lang="zh-CN" altLang="zh-CN" dirty="0"/>
              <a:t>章  </a:t>
            </a:r>
            <a:r>
              <a:rPr lang="en-US" altLang="zh-CN" dirty="0"/>
              <a:t>ASP.NET</a:t>
            </a:r>
            <a:r>
              <a:rPr lang="zh-CN" altLang="zh-CN" dirty="0"/>
              <a:t>内置对象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6428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65FEC8E1-20CD-4CE5-8978-15171B59BF11}" type="slidenum">
              <a:rPr lang="zh-CN" altLang="en-US"/>
              <a:pPr/>
              <a:t>10</a:t>
            </a:fld>
            <a:endParaRPr lang="en-US" altLang="zh-CN"/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protected void </a:t>
            </a:r>
            <a:r>
              <a:rPr lang="en-US" altLang="zh-CN" dirty="0" err="1"/>
              <a:t>Page_Load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r>
              <a:rPr lang="en-US" altLang="zh-CN" dirty="0"/>
              <a:t>{</a:t>
            </a:r>
            <a:endParaRPr lang="zh-CN" altLang="zh-CN" dirty="0"/>
          </a:p>
          <a:p>
            <a:r>
              <a:rPr lang="en-US" altLang="zh-CN" dirty="0"/>
              <a:t>    string name = </a:t>
            </a:r>
            <a:r>
              <a:rPr lang="en-US" altLang="zh-CN" dirty="0" err="1"/>
              <a:t>Request.QueryString</a:t>
            </a:r>
            <a:r>
              <a:rPr lang="en-US" altLang="zh-CN" dirty="0"/>
              <a:t>["Name"];</a:t>
            </a:r>
            <a:endParaRPr lang="zh-CN" altLang="zh-CN" dirty="0"/>
          </a:p>
          <a:p>
            <a:r>
              <a:rPr lang="en-US" altLang="zh-CN" dirty="0"/>
              <a:t>        string sex = </a:t>
            </a:r>
            <a:r>
              <a:rPr lang="en-US" altLang="zh-CN" dirty="0" err="1"/>
              <a:t>Request.QueryString</a:t>
            </a:r>
            <a:r>
              <a:rPr lang="en-US" altLang="zh-CN" dirty="0"/>
              <a:t>["Sex"];</a:t>
            </a:r>
            <a:endParaRPr lang="zh-CN" altLang="zh-CN" dirty="0"/>
          </a:p>
          <a:p>
            <a:r>
              <a:rPr lang="en-US" altLang="zh-CN" dirty="0"/>
              <a:t>        </a:t>
            </a:r>
            <a:r>
              <a:rPr lang="en-US" altLang="zh-CN" dirty="0" err="1"/>
              <a:t>Response.Write</a:t>
            </a:r>
            <a:r>
              <a:rPr lang="en-US" altLang="zh-CN" dirty="0"/>
              <a:t>("</a:t>
            </a:r>
            <a:r>
              <a:rPr lang="zh-CN" altLang="zh-CN" dirty="0"/>
              <a:t>欢迎</a:t>
            </a:r>
            <a:r>
              <a:rPr lang="en-US" altLang="zh-CN" dirty="0"/>
              <a:t>" + name + sex +"</a:t>
            </a:r>
            <a:r>
              <a:rPr lang="zh-CN" altLang="zh-CN" dirty="0"/>
              <a:t>学习</a:t>
            </a:r>
            <a:r>
              <a:rPr lang="en-US" altLang="zh-CN" dirty="0"/>
              <a:t>ASP.NET</a:t>
            </a:r>
            <a:r>
              <a:rPr lang="zh-CN" altLang="zh-CN" dirty="0"/>
              <a:t>编程</a:t>
            </a:r>
            <a:r>
              <a:rPr lang="en-US" altLang="zh-CN" dirty="0"/>
              <a:t>!"); </a:t>
            </a:r>
            <a:endParaRPr lang="zh-CN" altLang="zh-CN" dirty="0"/>
          </a:p>
          <a:p>
            <a:r>
              <a:rPr lang="en-US" altLang="zh-CN" dirty="0"/>
              <a:t>}</a:t>
            </a:r>
            <a:endParaRPr lang="zh-CN" altLang="zh-CN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192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8960358-9E90-4FA9-B671-7E42B70C9D3C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609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ServerVariables</a:t>
            </a:r>
            <a:r>
              <a:rPr lang="zh-CN" altLang="en-US"/>
              <a:t>数据集合 </a:t>
            </a:r>
          </a:p>
        </p:txBody>
      </p:sp>
      <p:sp>
        <p:nvSpPr>
          <p:cNvPr id="60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可很方便地取得服务器端或客户端的环境变量信息，如客户端的</a:t>
            </a:r>
            <a:r>
              <a:rPr lang="en-US" altLang="zh-CN"/>
              <a:t>IP</a:t>
            </a:r>
            <a:r>
              <a:rPr lang="zh-CN" altLang="en-US"/>
              <a:t>地址等。语法格式如下：</a:t>
            </a:r>
          </a:p>
          <a:p>
            <a:pPr>
              <a:buFontTx/>
              <a:buNone/>
            </a:pPr>
            <a:r>
              <a:rPr lang="en-US" altLang="zh-CN"/>
              <a:t>	Request.ServerVariables["</a:t>
            </a:r>
            <a:r>
              <a:rPr lang="zh-CN" altLang="en-US"/>
              <a:t>环境变量名</a:t>
            </a:r>
            <a:r>
              <a:rPr lang="en-US" altLang="zh-CN"/>
              <a:t>"]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61150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DA7743-25B8-4ED7-9022-D85DBA7D2BEC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61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常用的环境变量表 </a:t>
            </a:r>
          </a:p>
        </p:txBody>
      </p:sp>
      <p:graphicFrame>
        <p:nvGraphicFramePr>
          <p:cNvPr id="610410" name="Group 106"/>
          <p:cNvGraphicFramePr>
            <a:graphicFrameLocks noGrp="1"/>
          </p:cNvGraphicFramePr>
          <p:nvPr>
            <p:ph idx="1"/>
          </p:nvPr>
        </p:nvGraphicFramePr>
        <p:xfrm>
          <a:off x="685800" y="1700213"/>
          <a:ext cx="7772400" cy="4316415"/>
        </p:xfrm>
        <a:graphic>
          <a:graphicData uri="http://schemas.openxmlformats.org/drawingml/2006/table">
            <a:tbl>
              <a:tblPr/>
              <a:tblGrid>
                <a:gridCol w="3435350"/>
                <a:gridCol w="4337050"/>
              </a:tblGrid>
              <a:tr h="357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环境变量名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说明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CONTENT_LENGTH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发送到客户端的文件长度。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CONTENT_TYPE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发送到客户端的文件类型。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LOCAL_ADDR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服务器端的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IP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地址。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REMOTE_ADDR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客户端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IP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地址。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REMOTE_HOST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客户端计算机名。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SERVER_NAME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服务器端计算机名。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SERVER_PORT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服务器端网站的端口号。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692491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62D76A89-7D69-4CAF-A178-4E16E4E1C417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611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Browser</a:t>
            </a:r>
            <a:r>
              <a:rPr lang="zh-CN" altLang="en-US"/>
              <a:t>数据集合 </a:t>
            </a:r>
          </a:p>
        </p:txBody>
      </p:sp>
      <p:sp>
        <p:nvSpPr>
          <p:cNvPr id="61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用于判断用户的浏览器类型、版本等，以便根据不同的浏览器编写不同的网页。</a:t>
            </a:r>
          </a:p>
          <a:p>
            <a:r>
              <a:rPr lang="zh-CN" altLang="en-US"/>
              <a:t>语法格式为：</a:t>
            </a:r>
          </a:p>
          <a:p>
            <a:pPr>
              <a:buFontTx/>
              <a:buNone/>
            </a:pPr>
            <a:r>
              <a:rPr lang="en-US" altLang="zh-CN"/>
              <a:t>	Request.Browser["</a:t>
            </a:r>
            <a:r>
              <a:rPr lang="zh-CN" altLang="en-US"/>
              <a:t>浏览器特性名</a:t>
            </a:r>
            <a:r>
              <a:rPr lang="en-US" altLang="zh-CN"/>
              <a:t>"]</a:t>
            </a:r>
            <a:r>
              <a:rPr lang="zh-CN" altLang="en-US"/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259879290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B6F00-29B5-4483-8BFA-F82E9589437C}" type="slidenum">
              <a:rPr lang="zh-CN" altLang="en-US"/>
              <a:pPr/>
              <a:t>14</a:t>
            </a:fld>
            <a:endParaRPr lang="en-US" altLang="zh-CN"/>
          </a:p>
        </p:txBody>
      </p:sp>
      <p:sp>
        <p:nvSpPr>
          <p:cNvPr id="615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浏览器特性名对应表 </a:t>
            </a:r>
          </a:p>
        </p:txBody>
      </p:sp>
      <p:graphicFrame>
        <p:nvGraphicFramePr>
          <p:cNvPr id="615542" name="Group 118"/>
          <p:cNvGraphicFramePr>
            <a:graphicFrameLocks noGrp="1"/>
          </p:cNvGraphicFramePr>
          <p:nvPr>
            <p:ph idx="1"/>
          </p:nvPr>
        </p:nvGraphicFramePr>
        <p:xfrm>
          <a:off x="0" y="1700213"/>
          <a:ext cx="9144000" cy="4591052"/>
        </p:xfrm>
        <a:graphic>
          <a:graphicData uri="http://schemas.openxmlformats.org/drawingml/2006/table">
            <a:tbl>
              <a:tblPr/>
              <a:tblGrid>
                <a:gridCol w="2482850"/>
                <a:gridCol w="6661150"/>
              </a:tblGrid>
              <a:tr h="3619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名称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说明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Browser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浏览器类型。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Version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浏览器版本号。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MajorVersion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浏览器主版本号。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MinorVersion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浏览器次版本号。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Frames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逻辑值，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true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表示支持框架功能。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Cookies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逻辑值，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true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表示支持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Cookie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。。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JavaScript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逻辑值，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true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表示支持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JavaScript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ActiveXControls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逻辑值，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true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表示支持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ActiveXControl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78112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0B30D9C2-B015-48CD-8B7B-7A931A8307D2}" type="slidenum">
              <a:rPr lang="zh-CN" altLang="en-US"/>
              <a:pPr/>
              <a:t>15</a:t>
            </a:fld>
            <a:endParaRPr lang="en-US" altLang="zh-CN"/>
          </a:p>
        </p:txBody>
      </p:sp>
      <p:sp>
        <p:nvSpPr>
          <p:cNvPr id="616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200"/>
              <a:t>实例</a:t>
            </a:r>
            <a:r>
              <a:rPr lang="en-US" altLang="zh-CN" sz="3200"/>
              <a:t>6-2  ServerVariables</a:t>
            </a:r>
            <a:r>
              <a:rPr lang="zh-CN" altLang="en-US" sz="3200"/>
              <a:t>和</a:t>
            </a:r>
            <a:r>
              <a:rPr lang="en-US" altLang="zh-CN" sz="3200"/>
              <a:t>Browser</a:t>
            </a:r>
            <a:r>
              <a:rPr lang="zh-CN" altLang="en-US" sz="3200"/>
              <a:t>应用</a:t>
            </a:r>
          </a:p>
        </p:txBody>
      </p:sp>
      <p:sp>
        <p:nvSpPr>
          <p:cNvPr id="61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界面显示信息为</a:t>
            </a:r>
            <a:r>
              <a:rPr lang="en-US" altLang="zh-CN"/>
              <a:t>ServerVariables</a:t>
            </a:r>
            <a:r>
              <a:rPr lang="zh-CN" altLang="en-US"/>
              <a:t>和</a:t>
            </a:r>
            <a:r>
              <a:rPr lang="en-US" altLang="zh-CN"/>
              <a:t>Brower</a:t>
            </a:r>
            <a:r>
              <a:rPr lang="zh-CN" altLang="en-US"/>
              <a:t>数据集合中相应值。</a:t>
            </a:r>
          </a:p>
          <a:p>
            <a:r>
              <a:rPr lang="zh-CN" altLang="en-US"/>
              <a:t>源程序：</a:t>
            </a:r>
            <a:r>
              <a:rPr lang="en-US" altLang="zh-CN"/>
              <a:t>Request.aspx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41443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D3F13C5-8036-4140-955A-55424D53AD71}" type="slidenum">
              <a:rPr lang="zh-CN" altLang="en-US"/>
              <a:pPr/>
              <a:t>16</a:t>
            </a:fld>
            <a:endParaRPr lang="en-US" altLang="zh-CN"/>
          </a:p>
        </p:txBody>
      </p:sp>
      <p:sp>
        <p:nvSpPr>
          <p:cNvPr id="67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92150"/>
            <a:ext cx="8134350" cy="6049963"/>
          </a:xfrm>
        </p:spPr>
        <p:txBody>
          <a:bodyPr/>
          <a:lstStyle/>
          <a:p>
            <a:r>
              <a:rPr lang="en-US" altLang="zh-CN" sz="2400" noProof="1"/>
              <a:t>protected void Page_Load(object sender, EventArgs e)</a:t>
            </a:r>
          </a:p>
          <a:p>
            <a:r>
              <a:rPr lang="en-US" altLang="zh-CN" sz="2400" noProof="1"/>
              <a:t>    {</a:t>
            </a:r>
          </a:p>
          <a:p>
            <a:r>
              <a:rPr lang="en-US" altLang="zh-CN" sz="2400" noProof="1"/>
              <a:t>        lblMsg.Text = "</a:t>
            </a:r>
            <a:r>
              <a:rPr lang="zh-CN" altLang="en-US" sz="2400" noProof="1"/>
              <a:t>服务器</a:t>
            </a:r>
            <a:r>
              <a:rPr lang="en-US" altLang="zh-CN" sz="2400" noProof="1"/>
              <a:t>IP</a:t>
            </a:r>
            <a:r>
              <a:rPr lang="zh-CN" altLang="en-US" sz="2400" noProof="1"/>
              <a:t>地址：</a:t>
            </a:r>
            <a:r>
              <a:rPr lang="en-US" altLang="zh-CN" sz="2400" noProof="1"/>
              <a:t>" + Request.ServerVariables["Local_ADDR"] + "&lt;br /&gt;";</a:t>
            </a:r>
          </a:p>
          <a:p>
            <a:r>
              <a:rPr lang="en-US" altLang="zh-CN" sz="2400" noProof="1"/>
              <a:t>        lblMsg.Text += "</a:t>
            </a:r>
            <a:r>
              <a:rPr lang="zh-CN" altLang="en-US" sz="2400" noProof="1"/>
              <a:t>客户端</a:t>
            </a:r>
            <a:r>
              <a:rPr lang="en-US" altLang="zh-CN" sz="2400" noProof="1"/>
              <a:t>IP</a:t>
            </a:r>
            <a:r>
              <a:rPr lang="zh-CN" altLang="en-US" sz="2400" noProof="1"/>
              <a:t>地址：</a:t>
            </a:r>
            <a:r>
              <a:rPr lang="en-US" altLang="zh-CN" sz="2400" noProof="1"/>
              <a:t>" + Request.ServerVariables["Remote_ADDR"] + "&lt;br /&gt;";</a:t>
            </a:r>
          </a:p>
          <a:p>
            <a:r>
              <a:rPr lang="en-US" altLang="zh-CN" sz="2400" noProof="1"/>
              <a:t>        lblMsg.Text += "</a:t>
            </a:r>
            <a:r>
              <a:rPr lang="zh-CN" altLang="en-US" sz="2400" noProof="1"/>
              <a:t>浏览器类型：</a:t>
            </a:r>
            <a:r>
              <a:rPr lang="en-US" altLang="zh-CN" sz="2400" noProof="1"/>
              <a:t>" + Request.Browser["Browser"] + "&lt;br /&gt;";</a:t>
            </a:r>
          </a:p>
          <a:p>
            <a:r>
              <a:rPr lang="en-US" altLang="zh-CN" sz="2400" noProof="1"/>
              <a:t>        lblMsg.Text += "</a:t>
            </a:r>
            <a:r>
              <a:rPr lang="zh-CN" altLang="en-US" sz="2400" noProof="1"/>
              <a:t>浏览器版本：</a:t>
            </a:r>
            <a:r>
              <a:rPr lang="en-US" altLang="zh-CN" sz="2400" noProof="1"/>
              <a:t>" + Request.Browser["Version"] + "&lt;br /&gt;";</a:t>
            </a:r>
          </a:p>
          <a:p>
            <a:r>
              <a:rPr lang="en-US" altLang="zh-CN" sz="2400" noProof="1"/>
              <a:t>        lblMsg.Text += "</a:t>
            </a:r>
            <a:r>
              <a:rPr lang="zh-CN" altLang="en-US" sz="2400" noProof="1"/>
              <a:t>是否支持</a:t>
            </a:r>
            <a:r>
              <a:rPr lang="en-US" altLang="zh-CN" sz="2400" noProof="1"/>
              <a:t>Cookies</a:t>
            </a:r>
            <a:r>
              <a:rPr lang="en-US" altLang="en-US" sz="2400" noProof="1"/>
              <a:t>：</a:t>
            </a:r>
            <a:r>
              <a:rPr lang="en-US" altLang="zh-CN" sz="2400" noProof="1"/>
              <a:t>" + Request.Browser["Cookies"];</a:t>
            </a:r>
          </a:p>
          <a:p>
            <a:endParaRPr lang="en-US" altLang="zh-CN" sz="2400" noProof="1"/>
          </a:p>
          <a:p>
            <a:r>
              <a:rPr lang="en-US" altLang="zh-CN" sz="2400" noProof="1"/>
              <a:t>    }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3387582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413A4D00-ADD9-401F-9EDF-E75F88AA6AED}" type="slidenum">
              <a:rPr lang="zh-CN" altLang="en-US"/>
              <a:pPr/>
              <a:t>17</a:t>
            </a:fld>
            <a:endParaRPr lang="en-US" altLang="zh-CN"/>
          </a:p>
        </p:txBody>
      </p:sp>
      <p:sp>
        <p:nvSpPr>
          <p:cNvPr id="562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4000" dirty="0" smtClean="0"/>
              <a:t> </a:t>
            </a:r>
            <a:r>
              <a:rPr lang="en-US" altLang="zh-CN" sz="4000" dirty="0" err="1"/>
              <a:t>HttpServerUtility</a:t>
            </a:r>
            <a:endParaRPr lang="zh-CN" altLang="en-US" sz="4000" dirty="0"/>
          </a:p>
        </p:txBody>
      </p:sp>
      <p:sp>
        <p:nvSpPr>
          <p:cNvPr id="562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/>
              <a:t>Page</a:t>
            </a:r>
            <a:r>
              <a:rPr lang="zh-CN" altLang="en-US"/>
              <a:t>类的属性</a:t>
            </a:r>
            <a:r>
              <a:rPr lang="en-US" altLang="zh-CN"/>
              <a:t>Server</a:t>
            </a:r>
            <a:r>
              <a:rPr lang="zh-CN" altLang="en-US"/>
              <a:t>（即</a:t>
            </a:r>
            <a:r>
              <a:rPr lang="en-US" altLang="zh-CN"/>
              <a:t>HttpServerUtility</a:t>
            </a:r>
            <a:r>
              <a:rPr lang="zh-CN" altLang="en-US"/>
              <a:t>对象）封装了服务器端的一些操作，如转换</a:t>
            </a:r>
            <a:r>
              <a:rPr lang="en-US" altLang="zh-CN"/>
              <a:t>XHTML</a:t>
            </a:r>
            <a:r>
              <a:rPr lang="zh-CN" altLang="en-US"/>
              <a:t>元素标志、获取网页的物理路径等。 </a:t>
            </a:r>
          </a:p>
        </p:txBody>
      </p:sp>
    </p:spTree>
    <p:extLst>
      <p:ext uri="{BB962C8B-B14F-4D97-AF65-F5344CB8AC3E}">
        <p14:creationId xmlns:p14="http://schemas.microsoft.com/office/powerpoint/2010/main" val="366051088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CCA3D-6873-4281-9035-C5A22E704EF8}" type="slidenum">
              <a:rPr lang="zh-CN" altLang="en-US"/>
              <a:pPr/>
              <a:t>18</a:t>
            </a:fld>
            <a:endParaRPr lang="en-US" altLang="zh-CN"/>
          </a:p>
        </p:txBody>
      </p:sp>
      <p:sp>
        <p:nvSpPr>
          <p:cNvPr id="6195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1143000"/>
          </a:xfrm>
        </p:spPr>
        <p:txBody>
          <a:bodyPr/>
          <a:lstStyle/>
          <a:p>
            <a:pPr algn="just"/>
            <a:r>
              <a:rPr lang="en-US" altLang="zh-CN" sz="3200"/>
              <a:t>HttpServerUtility</a:t>
            </a:r>
            <a:r>
              <a:rPr lang="zh-CN" altLang="en-US" sz="3200"/>
              <a:t>对象的常用属性和方法表 </a:t>
            </a:r>
          </a:p>
        </p:txBody>
      </p:sp>
      <p:graphicFrame>
        <p:nvGraphicFramePr>
          <p:cNvPr id="619642" name="Group 122"/>
          <p:cNvGraphicFramePr>
            <a:graphicFrameLocks noGrp="1"/>
          </p:cNvGraphicFramePr>
          <p:nvPr>
            <p:ph idx="1"/>
          </p:nvPr>
        </p:nvGraphicFramePr>
        <p:xfrm>
          <a:off x="0" y="1341438"/>
          <a:ext cx="9144000" cy="4944428"/>
        </p:xfrm>
        <a:graphic>
          <a:graphicData uri="http://schemas.openxmlformats.org/drawingml/2006/table">
            <a:tbl>
              <a:tblPr/>
              <a:tblGrid>
                <a:gridCol w="2047875"/>
                <a:gridCol w="7096125"/>
              </a:tblGrid>
              <a:tr h="5222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ScriptTimeout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1143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设置脚本文件执行的最长时间，如：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华文行楷" pitchFamily="2" charset="-122"/>
                        <a:cs typeface="Times New Roman" pitchFamily="18" charset="0"/>
                      </a:endParaRPr>
                    </a:p>
                    <a:p>
                      <a:pPr marL="342900" marR="0" lvl="0" indent="-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Server.ScriptTimeout=60;   //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设置最长时间为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60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秒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Execute()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停止执行当前网页，转到新的网页执行，执行完毕后返回到原网页，继续执行后续语句。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HtmlEncode()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将字符串中的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XHTML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元素标记转换为字符实体，如将“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&lt;”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转换为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&amp;lt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HtmlDecode()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与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HtmlEncode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作用相反。 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MapPath()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获取网页的物理路径。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Transfer()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停止执行当前网页，转到新的网页执行，执行完毕后不再返回原网页。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UrlEncode()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将字符串中某些特殊字符转换为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URL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编码，如将“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/”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转换为“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%2f”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，空格转换为“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+”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等。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UrlDecode()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与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UrlEncode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作用相反。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93498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3245752-4C88-4D1B-BF1B-DD2A89D2B66A}" type="slidenum">
              <a:rPr lang="zh-CN" altLang="en-US"/>
              <a:pPr/>
              <a:t>19</a:t>
            </a:fld>
            <a:endParaRPr lang="en-US" altLang="zh-CN"/>
          </a:p>
        </p:txBody>
      </p:sp>
      <p:sp>
        <p:nvSpPr>
          <p:cNvPr id="567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6.5  </a:t>
            </a:r>
            <a:r>
              <a:rPr lang="zh-CN" altLang="en-US"/>
              <a:t>状态管理 </a:t>
            </a:r>
          </a:p>
        </p:txBody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客户端状态是将信息保留在客户端计算机上，当客户端向服务器端发送请求时，状态信息会随之发送到服务器端。具体实现时可选择</a:t>
            </a:r>
            <a:r>
              <a:rPr lang="en-US" altLang="zh-CN"/>
              <a:t>ViewState</a:t>
            </a:r>
            <a:r>
              <a:rPr lang="zh-CN" altLang="en-US"/>
              <a:t>、</a:t>
            </a:r>
            <a:r>
              <a:rPr lang="en-US" altLang="zh-CN"/>
              <a:t>ControlState</a:t>
            </a:r>
            <a:r>
              <a:rPr lang="zh-CN" altLang="en-US"/>
              <a:t>、</a:t>
            </a:r>
            <a:r>
              <a:rPr lang="en-US" altLang="zh-CN"/>
              <a:t>HiddenField</a:t>
            </a:r>
            <a:r>
              <a:rPr lang="zh-CN" altLang="en-US"/>
              <a:t>、</a:t>
            </a:r>
            <a:r>
              <a:rPr lang="en-US" altLang="zh-CN"/>
              <a:t>Cookie</a:t>
            </a:r>
            <a:r>
              <a:rPr lang="zh-CN" altLang="en-US"/>
              <a:t>和前面提及的查询字符串，其中</a:t>
            </a:r>
            <a:r>
              <a:rPr lang="en-US" altLang="zh-CN"/>
              <a:t>ControlState</a:t>
            </a:r>
            <a:r>
              <a:rPr lang="zh-CN" altLang="en-US"/>
              <a:t>只能用于自定义控件的状态管理。</a:t>
            </a:r>
          </a:p>
          <a:p>
            <a:r>
              <a:rPr lang="zh-CN" altLang="en-US"/>
              <a:t>服务器状态是指状态的信息保存于服务器。具体实现时可选择</a:t>
            </a:r>
            <a:r>
              <a:rPr lang="en-US" altLang="zh-CN"/>
              <a:t>Session</a:t>
            </a:r>
            <a:r>
              <a:rPr lang="zh-CN" altLang="en-US"/>
              <a:t>状态、</a:t>
            </a:r>
            <a:r>
              <a:rPr lang="en-US" altLang="zh-CN"/>
              <a:t>Application</a:t>
            </a:r>
            <a:r>
              <a:rPr lang="zh-CN" altLang="en-US"/>
              <a:t>状态或数据库支持。 </a:t>
            </a:r>
          </a:p>
        </p:txBody>
      </p:sp>
    </p:spTree>
    <p:extLst>
      <p:ext uri="{BB962C8B-B14F-4D97-AF65-F5344CB8AC3E}">
        <p14:creationId xmlns:p14="http://schemas.microsoft.com/office/powerpoint/2010/main" val="170759255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6A082F0-B8FE-4208-96B4-4B1BF81198B1}" type="slidenum">
              <a:rPr lang="zh-CN" altLang="en-US"/>
              <a:pPr/>
              <a:t>2</a:t>
            </a:fld>
            <a:endParaRPr lang="en-US" altLang="zh-CN"/>
          </a:p>
        </p:txBody>
      </p:sp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4000" dirty="0" smtClean="0"/>
              <a:t>5.1HTTP</a:t>
            </a:r>
            <a:r>
              <a:rPr lang="zh-CN" altLang="en-US" sz="4000" dirty="0"/>
              <a:t>响应</a:t>
            </a:r>
          </a:p>
        </p:txBody>
      </p:sp>
      <p:sp>
        <p:nvSpPr>
          <p:cNvPr id="613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algn="just"/>
            <a:r>
              <a:rPr lang="en-US" altLang="zh-CN"/>
              <a:t>ASP.NET</a:t>
            </a:r>
            <a:r>
              <a:rPr lang="zh-CN" altLang="en-US"/>
              <a:t>通过</a:t>
            </a:r>
            <a:r>
              <a:rPr lang="en-US" altLang="zh-CN"/>
              <a:t>Page</a:t>
            </a:r>
            <a:r>
              <a:rPr lang="zh-CN" altLang="en-US"/>
              <a:t>类的属性</a:t>
            </a:r>
            <a:r>
              <a:rPr lang="en-US" altLang="zh-CN"/>
              <a:t>Response</a:t>
            </a:r>
            <a:r>
              <a:rPr lang="zh-CN" altLang="en-US"/>
              <a:t>（即</a:t>
            </a:r>
            <a:r>
              <a:rPr lang="en-US" altLang="zh-CN"/>
              <a:t>HttpResponse</a:t>
            </a:r>
            <a:r>
              <a:rPr lang="zh-CN" altLang="en-US"/>
              <a:t>对象）可以很好地控制输出的内容和方式，如页面重定向、保存</a:t>
            </a:r>
            <a:r>
              <a:rPr lang="en-US" altLang="zh-CN"/>
              <a:t>Cookie</a:t>
            </a:r>
            <a:r>
              <a:rPr lang="zh-CN" altLang="en-US"/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77211146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004F81D8-CE5B-4686-B13B-B5D461A451D5}" type="slidenum">
              <a:rPr lang="zh-CN" altLang="en-US"/>
              <a:pPr/>
              <a:t>20</a:t>
            </a:fld>
            <a:endParaRPr lang="en-US" altLang="zh-CN"/>
          </a:p>
        </p:txBody>
      </p:sp>
      <p:sp>
        <p:nvSpPr>
          <p:cNvPr id="569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200"/>
              <a:t>比较客户端状态和服务器端状态</a:t>
            </a:r>
          </a:p>
        </p:txBody>
      </p:sp>
      <p:sp>
        <p:nvSpPr>
          <p:cNvPr id="569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客户端状态由于状态数据保存在客户端，所以不消耗服务器内存资源，但容易泄露数据信息，安全性较差。</a:t>
            </a:r>
          </a:p>
          <a:p>
            <a:r>
              <a:rPr lang="zh-CN" altLang="en-US"/>
              <a:t>服务器端状态将消耗服务器端内存资源，但具有较高的安全性。 </a:t>
            </a:r>
          </a:p>
        </p:txBody>
      </p:sp>
    </p:spTree>
    <p:extLst>
      <p:ext uri="{BB962C8B-B14F-4D97-AF65-F5344CB8AC3E}">
        <p14:creationId xmlns:p14="http://schemas.microsoft.com/office/powerpoint/2010/main" val="414034527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9347DE3B-E37E-41A2-8319-ECD804B40018}" type="slidenum">
              <a:rPr lang="zh-CN" altLang="en-US"/>
              <a:pPr/>
              <a:t>21</a:t>
            </a:fld>
            <a:endParaRPr lang="en-US" altLang="zh-CN"/>
          </a:p>
        </p:txBody>
      </p:sp>
      <p:sp>
        <p:nvSpPr>
          <p:cNvPr id="570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dirty="0"/>
              <a:t>6.5.1  </a:t>
            </a:r>
            <a:r>
              <a:rPr lang="en-US" altLang="zh-CN" dirty="0" err="1"/>
              <a:t>ViewState</a:t>
            </a:r>
            <a:endParaRPr lang="zh-CN" altLang="en-US" dirty="0"/>
          </a:p>
        </p:txBody>
      </p:sp>
      <p:sp>
        <p:nvSpPr>
          <p:cNvPr id="570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zh-CN"/>
              <a:t>又称为视图状态，用于维护自身</a:t>
            </a:r>
            <a:r>
              <a:rPr lang="en-US" altLang="zh-CN"/>
              <a:t>Web</a:t>
            </a:r>
            <a:r>
              <a:rPr lang="zh-CN" altLang="en-US"/>
              <a:t>窗体的状态。当用户请求</a:t>
            </a:r>
            <a:r>
              <a:rPr lang="en-US" altLang="zh-CN"/>
              <a:t>ASP.NET</a:t>
            </a:r>
            <a:r>
              <a:rPr lang="zh-CN" altLang="en-US"/>
              <a:t>网页时，</a:t>
            </a:r>
            <a:r>
              <a:rPr lang="en-US" altLang="zh-CN"/>
              <a:t>ASP.NET</a:t>
            </a:r>
            <a:r>
              <a:rPr lang="zh-CN" altLang="en-US"/>
              <a:t>将</a:t>
            </a:r>
            <a:r>
              <a:rPr lang="en-US" altLang="zh-CN"/>
              <a:t>ViewState</a:t>
            </a:r>
            <a:r>
              <a:rPr lang="zh-CN" altLang="en-US"/>
              <a:t>封装为一个或几个隐藏的表单域传递到客户端。当用户再次提交网页时，</a:t>
            </a:r>
            <a:r>
              <a:rPr lang="en-US" altLang="zh-CN"/>
              <a:t>ViewState</a:t>
            </a:r>
            <a:r>
              <a:rPr lang="zh-CN" altLang="en-US"/>
              <a:t>也将被提交到服务器端。这样后续的请求就可以获得上一次请求时的状态。</a:t>
            </a:r>
          </a:p>
          <a:p>
            <a:r>
              <a:rPr lang="zh-CN" altLang="en-US"/>
              <a:t>选择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查看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→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源文件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可查看</a:t>
            </a:r>
            <a:r>
              <a:rPr lang="en-US" altLang="zh-CN"/>
              <a:t>ViewState</a:t>
            </a:r>
            <a:r>
              <a:rPr lang="zh-CN" altLang="en-US"/>
              <a:t>。 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47668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A2B52BF-242C-4DF6-A432-1880D2FD7CE4}" type="slidenum">
              <a:rPr lang="zh-CN" altLang="en-US"/>
              <a:pPr/>
              <a:t>22</a:t>
            </a:fld>
            <a:endParaRPr lang="en-US" altLang="zh-CN"/>
          </a:p>
        </p:txBody>
      </p:sp>
      <p:sp>
        <p:nvSpPr>
          <p:cNvPr id="572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4000" dirty="0" smtClean="0"/>
              <a:t>  </a:t>
            </a:r>
            <a:r>
              <a:rPr lang="en-US" altLang="zh-CN" sz="4000" dirty="0"/>
              <a:t>Cookie</a:t>
            </a:r>
            <a:endParaRPr lang="zh-CN" altLang="en-US" sz="4000" dirty="0"/>
          </a:p>
        </p:txBody>
      </p:sp>
      <p:sp>
        <p:nvSpPr>
          <p:cNvPr id="572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保存到客户端硬盘或内存中的一小段文本信息，如站点、客户、会话等有关的信息。 </a:t>
            </a:r>
          </a:p>
          <a:p>
            <a:r>
              <a:rPr lang="zh-CN" altLang="en-US"/>
              <a:t>与网站关联，而不是与特定的网页关联。 </a:t>
            </a:r>
          </a:p>
          <a:p>
            <a:r>
              <a:rPr lang="zh-CN" altLang="en-US"/>
              <a:t>用户访问不同站点时，各个站点都可能会向用户的浏览器发送一个</a:t>
            </a:r>
            <a:r>
              <a:rPr lang="en-US" altLang="zh-CN"/>
              <a:t>Cookie</a:t>
            </a:r>
            <a:r>
              <a:rPr lang="zh-CN" altLang="en-US"/>
              <a:t>，浏览器会分别存储所有的</a:t>
            </a:r>
            <a:r>
              <a:rPr lang="en-US" altLang="zh-CN"/>
              <a:t>Cookie</a:t>
            </a:r>
            <a:r>
              <a:rPr lang="zh-CN" altLang="en-US"/>
              <a:t>。 </a:t>
            </a:r>
          </a:p>
          <a:p>
            <a:r>
              <a:rPr lang="zh-CN" altLang="en-US"/>
              <a:t>可以在客户端修改</a:t>
            </a:r>
            <a:r>
              <a:rPr lang="en-US" altLang="zh-CN"/>
              <a:t>Cookie</a:t>
            </a:r>
            <a:r>
              <a:rPr lang="zh-CN" altLang="en-US"/>
              <a:t>设置和禁用</a:t>
            </a:r>
            <a:r>
              <a:rPr lang="en-US" altLang="zh-CN"/>
              <a:t>Cookie</a:t>
            </a:r>
            <a:r>
              <a:rPr lang="zh-CN" altLang="en-US"/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5790269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93400B6-7BAD-45CE-8A46-86C15C3F5D76}" type="slidenum">
              <a:rPr lang="zh-CN" altLang="en-US"/>
              <a:pPr/>
              <a:t>23</a:t>
            </a:fld>
            <a:endParaRPr lang="en-US" altLang="zh-CN"/>
          </a:p>
        </p:txBody>
      </p:sp>
      <p:sp>
        <p:nvSpPr>
          <p:cNvPr id="66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4000" dirty="0" smtClean="0"/>
              <a:t> </a:t>
            </a:r>
            <a:r>
              <a:rPr lang="en-US" altLang="zh-CN" sz="4000" dirty="0"/>
              <a:t>Cookie</a:t>
            </a:r>
            <a:r>
              <a:rPr lang="zh-CN" altLang="en-US" sz="4000" dirty="0"/>
              <a:t>（续）</a:t>
            </a:r>
          </a:p>
        </p:txBody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当用户的浏览器关闭对</a:t>
            </a:r>
            <a:r>
              <a:rPr lang="en-US" altLang="zh-CN"/>
              <a:t>Cookie</a:t>
            </a:r>
            <a:r>
              <a:rPr lang="zh-CN" altLang="en-US"/>
              <a:t>的支持，而不能有效地识别用户时，只需在</a:t>
            </a:r>
            <a:r>
              <a:rPr lang="en-US" altLang="zh-CN"/>
              <a:t>web.config</a:t>
            </a:r>
            <a:r>
              <a:rPr lang="zh-CN" altLang="en-US"/>
              <a:t>中加入以下语句：</a:t>
            </a:r>
          </a:p>
          <a:p>
            <a:pPr lvl="1"/>
            <a:r>
              <a:rPr lang="en-US" altLang="zh-CN"/>
              <a:t>&lt;sessionState cookieless="AutoDetect"&gt;</a:t>
            </a:r>
          </a:p>
          <a:p>
            <a:pPr lvl="1"/>
            <a:r>
              <a:rPr lang="en-US" altLang="zh-CN"/>
              <a:t>&lt;sessionState cookieless="UseUri"&gt; </a:t>
            </a:r>
          </a:p>
          <a:p>
            <a:r>
              <a:rPr lang="en-US" altLang="zh-CN"/>
              <a:t>Cookie</a:t>
            </a:r>
            <a:r>
              <a:rPr lang="zh-CN" altLang="en-US"/>
              <a:t>文本文件存储于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盘符</a:t>
            </a:r>
            <a:r>
              <a:rPr lang="en-US" altLang="zh-CN"/>
              <a:t>: \Documents and Settings\&lt;</a:t>
            </a:r>
            <a:r>
              <a:rPr lang="zh-CN" altLang="en-US"/>
              <a:t>用户名</a:t>
            </a:r>
            <a:r>
              <a:rPr lang="en-US" altLang="zh-CN"/>
              <a:t>&gt;\Cookies</a:t>
            </a:r>
            <a:r>
              <a:rPr lang="en-US" altLang="zh-CN">
                <a:latin typeface="宋体"/>
              </a:rPr>
              <a:t>”</a:t>
            </a:r>
            <a:r>
              <a:rPr lang="zh-CN" altLang="en-US"/>
              <a:t>文件夹 。</a:t>
            </a:r>
          </a:p>
          <a:p>
            <a:r>
              <a:rPr lang="en-US" altLang="zh-CN"/>
              <a:t>ASP.NET</a:t>
            </a:r>
            <a:r>
              <a:rPr lang="zh-CN" altLang="en-US"/>
              <a:t>提供</a:t>
            </a:r>
            <a:r>
              <a:rPr lang="en-US" altLang="zh-CN"/>
              <a:t>System.Web.HttpCookie</a:t>
            </a:r>
            <a:r>
              <a:rPr lang="zh-CN" altLang="en-US"/>
              <a:t>类来处理</a:t>
            </a:r>
            <a:r>
              <a:rPr lang="en-US" altLang="zh-CN"/>
              <a:t>Cookie</a:t>
            </a:r>
            <a:r>
              <a:rPr lang="zh-CN" altLang="en-US"/>
              <a:t>，常用的属性是</a:t>
            </a:r>
            <a:r>
              <a:rPr lang="en-US" altLang="zh-CN"/>
              <a:t>Value</a:t>
            </a:r>
            <a:r>
              <a:rPr lang="zh-CN" altLang="en-US"/>
              <a:t>和</a:t>
            </a:r>
            <a:r>
              <a:rPr lang="en-US" altLang="zh-CN"/>
              <a:t>Expires</a:t>
            </a:r>
            <a:r>
              <a:rPr lang="zh-CN" altLang="en-US"/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225986898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D39DD819-7816-4A5A-ABFD-CD10972F7883}" type="slidenum">
              <a:rPr lang="zh-CN" altLang="en-US"/>
              <a:pPr/>
              <a:t>24</a:t>
            </a:fld>
            <a:endParaRPr lang="en-US" altLang="zh-CN"/>
          </a:p>
        </p:txBody>
      </p:sp>
      <p:sp>
        <p:nvSpPr>
          <p:cNvPr id="66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4000" dirty="0" smtClean="0"/>
              <a:t>  </a:t>
            </a:r>
            <a:r>
              <a:rPr lang="en-US" altLang="zh-CN" sz="4000" dirty="0"/>
              <a:t>Cookie</a:t>
            </a:r>
            <a:r>
              <a:rPr lang="zh-CN" altLang="en-US" sz="4000" dirty="0"/>
              <a:t>（续）</a:t>
            </a:r>
          </a:p>
        </p:txBody>
      </p:sp>
      <p:sp>
        <p:nvSpPr>
          <p:cNvPr id="66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每个</a:t>
            </a:r>
            <a:r>
              <a:rPr lang="en-US" altLang="zh-CN"/>
              <a:t>Cookie</a:t>
            </a:r>
            <a:r>
              <a:rPr lang="zh-CN" altLang="en-US"/>
              <a:t>一般都会有一个有效期限，当用户访问网站时，浏览器会自动删除过期的</a:t>
            </a:r>
            <a:r>
              <a:rPr lang="en-US" altLang="zh-CN"/>
              <a:t>Cookie</a:t>
            </a:r>
            <a:r>
              <a:rPr lang="zh-CN" altLang="en-US"/>
              <a:t>。</a:t>
            </a:r>
          </a:p>
          <a:p>
            <a:r>
              <a:rPr lang="zh-CN" altLang="en-US"/>
              <a:t>没有设置有效期的</a:t>
            </a:r>
            <a:r>
              <a:rPr lang="en-US" altLang="zh-CN"/>
              <a:t>Cookie</a:t>
            </a:r>
            <a:r>
              <a:rPr lang="zh-CN" altLang="en-US"/>
              <a:t>将不会保存到硬盘文件中，而是作为用户会话信息的一部分。当用户关闭浏览器时，</a:t>
            </a:r>
            <a:r>
              <a:rPr lang="en-US" altLang="zh-CN"/>
              <a:t>Cookie</a:t>
            </a:r>
            <a:r>
              <a:rPr lang="zh-CN" altLang="en-US"/>
              <a:t>就会被丢弃。这种类型的</a:t>
            </a:r>
            <a:r>
              <a:rPr lang="en-US" altLang="zh-CN"/>
              <a:t>Cookie</a:t>
            </a:r>
            <a:r>
              <a:rPr lang="zh-CN" altLang="en-US"/>
              <a:t>很适合用来保存只需短时间存储的信息，或者保存由于安全原因不应写入客户端硬盘文件的信息。 </a:t>
            </a:r>
          </a:p>
        </p:txBody>
      </p:sp>
    </p:spTree>
    <p:extLst>
      <p:ext uri="{BB962C8B-B14F-4D97-AF65-F5344CB8AC3E}">
        <p14:creationId xmlns:p14="http://schemas.microsoft.com/office/powerpoint/2010/main" val="326812152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0971FC8F-284B-473F-8B9F-9144B874562C}" type="slidenum">
              <a:rPr lang="zh-CN" altLang="en-US"/>
              <a:pPr/>
              <a:t>25</a:t>
            </a:fld>
            <a:endParaRPr lang="en-US" altLang="zh-CN"/>
          </a:p>
        </p:txBody>
      </p:sp>
      <p:sp>
        <p:nvSpPr>
          <p:cNvPr id="67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4000" dirty="0" smtClean="0"/>
              <a:t>  </a:t>
            </a:r>
            <a:r>
              <a:rPr lang="en-US" altLang="zh-CN" sz="4000" dirty="0"/>
              <a:t>Cookie</a:t>
            </a:r>
            <a:r>
              <a:rPr lang="zh-CN" altLang="en-US" sz="4000" dirty="0"/>
              <a:t>（续）</a:t>
            </a:r>
          </a:p>
        </p:txBody>
      </p:sp>
      <p:sp>
        <p:nvSpPr>
          <p:cNvPr id="67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使用</a:t>
            </a:r>
            <a:r>
              <a:rPr lang="en-US" altLang="zh-CN"/>
              <a:t>Response.Cookies</a:t>
            </a:r>
            <a:r>
              <a:rPr lang="zh-CN" altLang="en-US"/>
              <a:t>数据集合建立</a:t>
            </a:r>
            <a:r>
              <a:rPr lang="en-US" altLang="zh-CN"/>
              <a:t>Cookie</a:t>
            </a:r>
            <a:r>
              <a:rPr lang="zh-CN" altLang="en-US"/>
              <a:t>。</a:t>
            </a:r>
          </a:p>
          <a:p>
            <a:pPr>
              <a:buFontTx/>
              <a:buNone/>
            </a:pPr>
            <a:r>
              <a:rPr lang="en-US" altLang="zh-CN" sz="2000"/>
              <a:t>	Response.Cookies["Name"].Value=</a:t>
            </a:r>
            <a:r>
              <a:rPr lang="en-US" altLang="zh-CN" sz="2000">
                <a:latin typeface="宋体"/>
              </a:rPr>
              <a:t>“</a:t>
            </a:r>
            <a:r>
              <a:rPr lang="zh-CN" altLang="en-US" sz="2000"/>
              <a:t>张三</a:t>
            </a:r>
            <a:r>
              <a:rPr lang="zh-CN" altLang="en-US" sz="2000">
                <a:latin typeface="宋体"/>
              </a:rPr>
              <a:t>”</a:t>
            </a:r>
            <a:r>
              <a:rPr lang="zh-CN" altLang="en-US" sz="2000"/>
              <a:t>；</a:t>
            </a:r>
          </a:p>
          <a:p>
            <a:r>
              <a:rPr lang="zh-CN" altLang="en-US"/>
              <a:t>也可以先创建</a:t>
            </a:r>
            <a:r>
              <a:rPr lang="en-US" altLang="zh-CN"/>
              <a:t>HttpCookie</a:t>
            </a:r>
            <a:r>
              <a:rPr lang="zh-CN" altLang="en-US"/>
              <a:t>对象，设置其属性，然后通过</a:t>
            </a:r>
            <a:r>
              <a:rPr lang="en-US" altLang="zh-CN"/>
              <a:t>Response.Cookies.Add()</a:t>
            </a:r>
            <a:r>
              <a:rPr lang="zh-CN" altLang="en-US"/>
              <a:t>方法添加。</a:t>
            </a:r>
            <a:r>
              <a:rPr lang="en-US" altLang="zh-CN" sz="2000"/>
              <a:t>HttpCookie cookie = new HttpCookie("Name");</a:t>
            </a:r>
          </a:p>
          <a:p>
            <a:pPr>
              <a:buFontTx/>
              <a:buNone/>
            </a:pPr>
            <a:r>
              <a:rPr lang="en-US" altLang="zh-CN" sz="2000"/>
              <a:t>	cookie.Value = "</a:t>
            </a:r>
            <a:r>
              <a:rPr lang="zh-CN" altLang="en-US" sz="2000"/>
              <a:t>张三</a:t>
            </a:r>
            <a:r>
              <a:rPr lang="en-US" altLang="zh-CN" sz="2000"/>
              <a:t>";</a:t>
            </a:r>
          </a:p>
          <a:p>
            <a:pPr>
              <a:buFontTx/>
              <a:buNone/>
            </a:pPr>
            <a:r>
              <a:rPr lang="en-US" altLang="zh-CN" sz="2000"/>
              <a:t>	cookie.Expires = DateTime.Now.AddDays(1);</a:t>
            </a:r>
          </a:p>
          <a:p>
            <a:pPr>
              <a:buFontTx/>
              <a:buNone/>
            </a:pPr>
            <a:r>
              <a:rPr lang="en-US" altLang="zh-CN" sz="2000"/>
              <a:t>	Response.Cookies.Add(cookie);</a:t>
            </a:r>
          </a:p>
          <a:p>
            <a:r>
              <a:rPr lang="zh-CN" altLang="en-US"/>
              <a:t>使用</a:t>
            </a:r>
            <a:r>
              <a:rPr lang="en-US" altLang="zh-CN"/>
              <a:t>Request.Cookies</a:t>
            </a:r>
            <a:r>
              <a:rPr lang="zh-CN" altLang="en-US"/>
              <a:t>数据集合获取</a:t>
            </a:r>
            <a:r>
              <a:rPr lang="en-US" altLang="zh-CN"/>
              <a:t>Cookie</a:t>
            </a:r>
            <a:r>
              <a:rPr lang="zh-CN" altLang="en-US"/>
              <a:t>值。</a:t>
            </a:r>
          </a:p>
          <a:p>
            <a:pPr>
              <a:buFontTx/>
              <a:buNone/>
            </a:pPr>
            <a:r>
              <a:rPr lang="en-US" altLang="zh-CN" sz="2000"/>
              <a:t>	string name=Request.Cookies.["Name"].Value;</a:t>
            </a:r>
            <a:r>
              <a:rPr lang="en-US" altLang="zh-CN"/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9261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F6B8F025-C6F6-41D9-AB5A-37FA650AC88E}" type="slidenum">
              <a:rPr lang="zh-CN" altLang="en-US"/>
              <a:pPr/>
              <a:t>26</a:t>
            </a:fld>
            <a:endParaRPr lang="en-US" altLang="zh-CN"/>
          </a:p>
        </p:txBody>
      </p:sp>
      <p:sp>
        <p:nvSpPr>
          <p:cNvPr id="64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4000" dirty="0" smtClean="0"/>
              <a:t>  </a:t>
            </a:r>
            <a:r>
              <a:rPr lang="en-US" altLang="zh-CN" sz="4000" dirty="0"/>
              <a:t>Cookie</a:t>
            </a:r>
            <a:r>
              <a:rPr lang="zh-CN" altLang="en-US" sz="4000" dirty="0"/>
              <a:t>应用</a:t>
            </a:r>
          </a:p>
        </p:txBody>
      </p:sp>
      <p:sp>
        <p:nvSpPr>
          <p:cNvPr id="64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marL="533400" indent="-533400"/>
            <a:r>
              <a:rPr lang="zh-CN" altLang="en-US"/>
              <a:t>本实例主要实现利用</a:t>
            </a:r>
            <a:r>
              <a:rPr lang="en-US" altLang="zh-CN"/>
              <a:t>Cookie</a:t>
            </a:r>
            <a:r>
              <a:rPr lang="zh-CN" altLang="en-US"/>
              <a:t>确认用户是否已登录，其中</a:t>
            </a:r>
            <a:r>
              <a:rPr lang="en-US" altLang="zh-CN"/>
              <a:t>Cookie.aspx</a:t>
            </a:r>
            <a:r>
              <a:rPr lang="zh-CN" altLang="en-US"/>
              <a:t>页面只有在用户登录后才能显示。 </a:t>
            </a:r>
          </a:p>
          <a:p>
            <a:pPr marL="533400" indent="-533400"/>
            <a:r>
              <a:rPr lang="zh-CN" altLang="en-US"/>
              <a:t>源程序：</a:t>
            </a:r>
            <a:r>
              <a:rPr lang="en-US" altLang="zh-CN"/>
              <a:t>Cookie.aspx </a:t>
            </a:r>
          </a:p>
          <a:p>
            <a:pPr marL="533400" indent="-533400"/>
            <a:r>
              <a:rPr lang="zh-CN" altLang="en-US"/>
              <a:t>源程序：</a:t>
            </a:r>
            <a:r>
              <a:rPr lang="en-US" altLang="zh-CN"/>
              <a:t>CookieLogin.aspx </a:t>
            </a:r>
          </a:p>
          <a:p>
            <a:pPr marL="533400" indent="-533400"/>
            <a:r>
              <a:rPr lang="zh-CN" altLang="en-US"/>
              <a:t>程序说明：测试时先浏览</a:t>
            </a:r>
            <a:r>
              <a:rPr lang="en-US" altLang="zh-CN"/>
              <a:t>Cookie.aspx</a:t>
            </a:r>
            <a:r>
              <a:rPr lang="zh-CN" altLang="en-US"/>
              <a:t>，此时因无用户名</a:t>
            </a:r>
            <a:r>
              <a:rPr lang="en-US" altLang="zh-CN"/>
              <a:t>Cookie</a:t>
            </a:r>
            <a:r>
              <a:rPr lang="zh-CN" altLang="en-US"/>
              <a:t>信息，页面重定向到</a:t>
            </a:r>
            <a:r>
              <a:rPr lang="en-US" altLang="zh-CN"/>
              <a:t>CookieLogin.aspx</a:t>
            </a:r>
            <a:r>
              <a:rPr lang="zh-CN" altLang="en-US"/>
              <a:t>，输入用户名单击确定将用户名信息存入</a:t>
            </a:r>
            <a:r>
              <a:rPr lang="en-US" altLang="zh-CN"/>
              <a:t>Cookie</a:t>
            </a:r>
            <a:r>
              <a:rPr lang="zh-CN" altLang="en-US"/>
              <a:t>。关闭浏览器。再次浏览</a:t>
            </a:r>
            <a:r>
              <a:rPr lang="en-US" altLang="zh-CN"/>
              <a:t>Cookie.aspx</a:t>
            </a:r>
            <a:r>
              <a:rPr lang="zh-CN" altLang="en-US"/>
              <a:t>可看到欢迎信息。</a:t>
            </a:r>
          </a:p>
        </p:txBody>
      </p:sp>
    </p:spTree>
    <p:extLst>
      <p:ext uri="{BB962C8B-B14F-4D97-AF65-F5344CB8AC3E}">
        <p14:creationId xmlns:p14="http://schemas.microsoft.com/office/powerpoint/2010/main" val="232349032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97E1223-E40C-42B6-AAD7-EE39F4412469}" type="slidenum">
              <a:rPr lang="zh-CN" altLang="en-US"/>
              <a:pPr/>
              <a:t>27</a:t>
            </a:fld>
            <a:endParaRPr lang="en-US" altLang="zh-CN"/>
          </a:p>
        </p:txBody>
      </p:sp>
      <p:sp>
        <p:nvSpPr>
          <p:cNvPr id="573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  </a:t>
            </a:r>
            <a:r>
              <a:rPr lang="en-US" altLang="zh-CN" dirty="0"/>
              <a:t>Session</a:t>
            </a:r>
            <a:endParaRPr lang="zh-CN" altLang="en-US" dirty="0"/>
          </a:p>
        </p:txBody>
      </p:sp>
      <p:sp>
        <p:nvSpPr>
          <p:cNvPr id="573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又称会话状态，典型的应用有储存用户信息、多网页间信息传递、购物车等。</a:t>
            </a:r>
          </a:p>
          <a:p>
            <a:r>
              <a:rPr lang="en-US" altLang="zh-CN"/>
              <a:t>Session</a:t>
            </a:r>
            <a:r>
              <a:rPr lang="zh-CN" altLang="en-US"/>
              <a:t>产生在服务器端，只能为当前访问的用户服务。</a:t>
            </a:r>
          </a:p>
          <a:p>
            <a:r>
              <a:rPr lang="zh-CN" altLang="en-US"/>
              <a:t>以用户对网站的最后一次访问开始计时，当计时达到会话设定时间并且期间没有访问操作时，则会话自动结束。如果同一个用户在浏览期间关闭浏览器后再访问同一个网页，服务器会为该用户产生新的</a:t>
            </a:r>
            <a:r>
              <a:rPr lang="en-US" altLang="zh-CN"/>
              <a:t>Session</a:t>
            </a:r>
            <a:r>
              <a:rPr lang="zh-CN" altLang="en-US"/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186218911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EBD71877-254A-4C31-970E-E9A94D858ECA}" type="slidenum">
              <a:rPr lang="zh-CN" altLang="en-US"/>
              <a:pPr/>
              <a:t>28</a:t>
            </a:fld>
            <a:endParaRPr lang="en-US" altLang="zh-CN"/>
          </a:p>
        </p:txBody>
      </p:sp>
      <p:sp>
        <p:nvSpPr>
          <p:cNvPr id="64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  </a:t>
            </a:r>
            <a:r>
              <a:rPr lang="en-US" altLang="zh-CN" dirty="0"/>
              <a:t>Session</a:t>
            </a:r>
            <a:r>
              <a:rPr lang="zh-CN" altLang="en-US" dirty="0"/>
              <a:t> （续）</a:t>
            </a:r>
          </a:p>
        </p:txBody>
      </p:sp>
      <p:sp>
        <p:nvSpPr>
          <p:cNvPr id="64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>
            <a:normAutofit lnSpcReduction="10000"/>
          </a:bodyPr>
          <a:lstStyle/>
          <a:p>
            <a:r>
              <a:rPr lang="en-US" altLang="zh-CN"/>
              <a:t>ASP.NET</a:t>
            </a:r>
            <a:r>
              <a:rPr lang="zh-CN" altLang="en-US"/>
              <a:t>用一个唯一的</a:t>
            </a:r>
            <a:r>
              <a:rPr lang="en-US" altLang="zh-CN"/>
              <a:t>120</a:t>
            </a:r>
            <a:r>
              <a:rPr lang="zh-CN" altLang="en-US"/>
              <a:t>位</a:t>
            </a:r>
            <a:r>
              <a:rPr lang="en-US" altLang="zh-CN"/>
              <a:t>Session ID</a:t>
            </a:r>
            <a:r>
              <a:rPr lang="zh-CN" altLang="en-US"/>
              <a:t>来标识每一个会话。</a:t>
            </a:r>
          </a:p>
          <a:p>
            <a:r>
              <a:rPr lang="zh-CN" altLang="en-US"/>
              <a:t>若客户端支持</a:t>
            </a:r>
            <a:r>
              <a:rPr lang="en-US" altLang="zh-CN"/>
              <a:t>Cookie</a:t>
            </a:r>
            <a:r>
              <a:rPr lang="zh-CN" altLang="en-US"/>
              <a:t>，</a:t>
            </a:r>
            <a:r>
              <a:rPr lang="en-US" altLang="zh-CN"/>
              <a:t>ASP.NET</a:t>
            </a:r>
            <a:r>
              <a:rPr lang="zh-CN" altLang="en-US"/>
              <a:t>会将</a:t>
            </a:r>
            <a:r>
              <a:rPr lang="en-US" altLang="zh-CN"/>
              <a:t>Session ID</a:t>
            </a:r>
            <a:r>
              <a:rPr lang="zh-CN" altLang="en-US"/>
              <a:t>保存到相应的</a:t>
            </a:r>
            <a:r>
              <a:rPr lang="en-US" altLang="zh-CN"/>
              <a:t>Cookie</a:t>
            </a:r>
            <a:r>
              <a:rPr lang="zh-CN" altLang="en-US"/>
              <a:t>中；若不支持，就将</a:t>
            </a:r>
            <a:r>
              <a:rPr lang="en-US" altLang="zh-CN"/>
              <a:t>Session ID</a:t>
            </a:r>
            <a:r>
              <a:rPr lang="zh-CN" altLang="en-US"/>
              <a:t>添加到</a:t>
            </a:r>
            <a:r>
              <a:rPr lang="en-US" altLang="zh-CN"/>
              <a:t>URL</a:t>
            </a:r>
            <a:r>
              <a:rPr lang="zh-CN" altLang="en-US"/>
              <a:t>中。</a:t>
            </a:r>
          </a:p>
          <a:p>
            <a:r>
              <a:rPr lang="zh-CN" altLang="en-US">
                <a:solidFill>
                  <a:srgbClr val="FF0000"/>
                </a:solidFill>
              </a:rPr>
              <a:t>注意：</a:t>
            </a:r>
            <a:r>
              <a:rPr lang="zh-CN" altLang="en-US"/>
              <a:t>不管</a:t>
            </a:r>
            <a:r>
              <a:rPr lang="en-US" altLang="zh-CN"/>
              <a:t>Session ID</a:t>
            </a:r>
            <a:r>
              <a:rPr lang="zh-CN" altLang="en-US"/>
              <a:t>保存在</a:t>
            </a:r>
            <a:r>
              <a:rPr lang="en-US" altLang="zh-CN"/>
              <a:t>Cookie</a:t>
            </a:r>
            <a:r>
              <a:rPr lang="zh-CN" altLang="en-US"/>
              <a:t>还是添加在</a:t>
            </a:r>
            <a:r>
              <a:rPr lang="en-US" altLang="zh-CN"/>
              <a:t>URL</a:t>
            </a:r>
            <a:r>
              <a:rPr lang="zh-CN" altLang="en-US"/>
              <a:t>中，都是明文。如果需要保护</a:t>
            </a:r>
            <a:r>
              <a:rPr lang="en-US" altLang="zh-CN"/>
              <a:t>Session ID</a:t>
            </a:r>
            <a:r>
              <a:rPr lang="zh-CN" altLang="en-US"/>
              <a:t>，可考虑采用</a:t>
            </a:r>
            <a:r>
              <a:rPr lang="en-US" altLang="zh-CN"/>
              <a:t>SSL</a:t>
            </a:r>
            <a:r>
              <a:rPr lang="zh-CN" altLang="en-US"/>
              <a:t>通信。</a:t>
            </a:r>
          </a:p>
          <a:p>
            <a:r>
              <a:rPr lang="en-US" altLang="zh-CN"/>
              <a:t>Session</a:t>
            </a:r>
            <a:r>
              <a:rPr lang="zh-CN" altLang="en-US"/>
              <a:t>由</a:t>
            </a:r>
            <a:r>
              <a:rPr lang="en-US" altLang="zh-CN"/>
              <a:t>System.Web.HttpSessionState</a:t>
            </a:r>
            <a:r>
              <a:rPr lang="zh-CN" altLang="en-US"/>
              <a:t>类实现，使用时，常直接通过</a:t>
            </a:r>
            <a:r>
              <a:rPr lang="en-US" altLang="zh-CN"/>
              <a:t>Page</a:t>
            </a:r>
            <a:r>
              <a:rPr lang="zh-CN" altLang="en-US"/>
              <a:t>类的</a:t>
            </a:r>
            <a:r>
              <a:rPr lang="en-US" altLang="zh-CN"/>
              <a:t>Session</a:t>
            </a:r>
            <a:r>
              <a:rPr lang="zh-CN" altLang="en-US"/>
              <a:t>属性访问</a:t>
            </a:r>
            <a:r>
              <a:rPr lang="en-US" altLang="zh-CN"/>
              <a:t>HttpSessionState</a:t>
            </a:r>
            <a:r>
              <a:rPr lang="zh-CN" altLang="en-US"/>
              <a:t>类的实例。 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901449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DA35-BC90-4F7C-8CA4-ECC2AFE3A2B1}" type="slidenum">
              <a:rPr lang="zh-CN" altLang="en-US"/>
              <a:pPr/>
              <a:t>29</a:t>
            </a:fld>
            <a:endParaRPr lang="en-US" altLang="zh-CN"/>
          </a:p>
        </p:txBody>
      </p:sp>
      <p:sp>
        <p:nvSpPr>
          <p:cNvPr id="5744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1143000"/>
          </a:xfrm>
        </p:spPr>
        <p:txBody>
          <a:bodyPr/>
          <a:lstStyle/>
          <a:p>
            <a:pPr algn="just"/>
            <a:r>
              <a:rPr lang="zh-CN" altLang="en-US" sz="3200"/>
              <a:t> </a:t>
            </a:r>
            <a:r>
              <a:rPr lang="en-US" altLang="zh-CN" sz="3000"/>
              <a:t>HttpSessionState</a:t>
            </a:r>
            <a:r>
              <a:rPr lang="zh-CN" altLang="en-US" sz="3000"/>
              <a:t>常用的属性、方法和事件表</a:t>
            </a:r>
            <a:r>
              <a:rPr lang="zh-CN" altLang="en-US" sz="3200"/>
              <a:t> </a:t>
            </a:r>
          </a:p>
        </p:txBody>
      </p:sp>
      <p:graphicFrame>
        <p:nvGraphicFramePr>
          <p:cNvPr id="574609" name="Group 145"/>
          <p:cNvGraphicFramePr>
            <a:graphicFrameLocks noGrp="1"/>
          </p:cNvGraphicFramePr>
          <p:nvPr>
            <p:ph idx="1"/>
          </p:nvPr>
        </p:nvGraphicFramePr>
        <p:xfrm>
          <a:off x="0" y="1196975"/>
          <a:ext cx="9144000" cy="5181600"/>
        </p:xfrm>
        <a:graphic>
          <a:graphicData uri="http://schemas.openxmlformats.org/drawingml/2006/table">
            <a:tbl>
              <a:tblPr/>
              <a:tblGrid>
                <a:gridCol w="2555875"/>
                <a:gridCol w="6588125"/>
              </a:tblGrid>
              <a:tr h="354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Contents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获取对当前会话状态对象的引用。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IsCookieless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逻辑值，确定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Session ID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嵌入在 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URL 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中还是存储在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Cookie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中。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true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表示存储在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Cookie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中。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IsNewSession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逻辑值，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true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表示是与当前请求一起创建的。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Mode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获取当前会话状态的模式。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SessionID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获取会话的唯一标识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ID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Timeout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获取或设置会话状态持续时间，单位为分钟，默认为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20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分钟。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Abandon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方法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取消当前会话。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Remove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方法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删除会话状态集合中的项。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Session_Start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事件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用户请求网页时触发，相应的事件代码包含于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Global.asax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文件中。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Session_End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事件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用户会话结束时触发，相应的事件代码包含于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Global.asax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文件中。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974912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0608-F9C6-433B-9BB7-05B95F9240C0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551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3200"/>
              <a:t>HttpResponse</a:t>
            </a:r>
            <a:r>
              <a:rPr lang="zh-CN" altLang="en-US" sz="3200"/>
              <a:t>对象的常用属性和方法表 </a:t>
            </a:r>
          </a:p>
        </p:txBody>
      </p:sp>
      <p:graphicFrame>
        <p:nvGraphicFramePr>
          <p:cNvPr id="552045" name="Group 109"/>
          <p:cNvGraphicFramePr>
            <a:graphicFrameLocks noGrp="1"/>
          </p:cNvGraphicFramePr>
          <p:nvPr>
            <p:ph idx="1"/>
          </p:nvPr>
        </p:nvGraphicFramePr>
        <p:xfrm>
          <a:off x="0" y="1700213"/>
          <a:ext cx="9144000" cy="4463733"/>
        </p:xfrm>
        <a:graphic>
          <a:graphicData uri="http://schemas.openxmlformats.org/drawingml/2006/table">
            <a:tbl>
              <a:tblPr/>
              <a:tblGrid>
                <a:gridCol w="2555875"/>
                <a:gridCol w="6588125"/>
              </a:tblGrid>
              <a:tr h="7127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Buffer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逻辑值，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true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表示先输出到缓冲区，在处理完整个响应后再将数据输出到客户端浏览器；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false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表示直接将信息输出到客户端浏览器。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Clear()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当属性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Buffer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值为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true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时，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Response.Clear()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表示清除缓冲区中数据信息。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End()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终止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ASP.NET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应用程序的执行。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Flush()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立刻输出缓冲区中的网页。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Redirect()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页面重定向，可通过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URL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附加查询字符串在不同网页之间传递数据。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Write()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在页面上输出信息。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AppendToLog()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将自定义日志信息添加到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IIS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日志文件中。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734916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13197C4-790B-40D8-B64B-D43B6A273D40}" type="slidenum">
              <a:rPr lang="zh-CN" altLang="en-US"/>
              <a:pPr/>
              <a:t>30</a:t>
            </a:fld>
            <a:endParaRPr lang="en-US" altLang="zh-CN"/>
          </a:p>
        </p:txBody>
      </p:sp>
      <p:sp>
        <p:nvSpPr>
          <p:cNvPr id="575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Session</a:t>
            </a:r>
            <a:r>
              <a:rPr lang="zh-CN" altLang="en-US" dirty="0" smtClean="0"/>
              <a:t> </a:t>
            </a:r>
            <a:r>
              <a:rPr lang="zh-CN" altLang="en-US" dirty="0"/>
              <a:t>（续）</a:t>
            </a:r>
          </a:p>
        </p:txBody>
      </p:sp>
      <p:sp>
        <p:nvSpPr>
          <p:cNvPr id="575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只有在 </a:t>
            </a:r>
            <a:r>
              <a:rPr lang="en-US" altLang="zh-CN"/>
              <a:t>web.config </a:t>
            </a:r>
            <a:r>
              <a:rPr lang="zh-CN" altLang="en-US"/>
              <a:t>文件中的 </a:t>
            </a:r>
            <a:r>
              <a:rPr lang="en-US" altLang="zh-CN"/>
              <a:t>sessionstate </a:t>
            </a:r>
            <a:r>
              <a:rPr lang="zh-CN" altLang="en-US"/>
              <a:t>模式设置为</a:t>
            </a:r>
            <a:r>
              <a:rPr lang="en-US" altLang="zh-CN"/>
              <a:t>InProc</a:t>
            </a:r>
            <a:r>
              <a:rPr lang="zh-CN" altLang="en-US"/>
              <a:t>时，才会引发</a:t>
            </a:r>
            <a:r>
              <a:rPr lang="en-US" altLang="zh-CN"/>
              <a:t>Session_End</a:t>
            </a:r>
            <a:r>
              <a:rPr lang="zh-CN" altLang="en-US"/>
              <a:t>事件。如果会话模式设置为</a:t>
            </a:r>
            <a:r>
              <a:rPr lang="en-US" altLang="zh-CN"/>
              <a:t>StateServer</a:t>
            </a:r>
            <a:r>
              <a:rPr lang="zh-CN" altLang="en-US"/>
              <a:t>或</a:t>
            </a:r>
            <a:r>
              <a:rPr lang="en-US" altLang="zh-CN"/>
              <a:t>SQLServer</a:t>
            </a:r>
            <a:r>
              <a:rPr lang="zh-CN" altLang="en-US"/>
              <a:t>，则不会引发该事件。</a:t>
            </a:r>
          </a:p>
          <a:p>
            <a:r>
              <a:rPr lang="zh-CN" altLang="en-US"/>
              <a:t>对</a:t>
            </a:r>
            <a:r>
              <a:rPr lang="en-US" altLang="zh-CN"/>
              <a:t>Session</a:t>
            </a:r>
            <a:r>
              <a:rPr lang="zh-CN" altLang="en-US"/>
              <a:t>状态的赋值：</a:t>
            </a:r>
          </a:p>
          <a:p>
            <a:pPr>
              <a:buFontTx/>
              <a:buNone/>
            </a:pPr>
            <a:r>
              <a:rPr lang="en-US" altLang="zh-CN"/>
              <a:t>	Session["Name"]="</a:t>
            </a:r>
            <a:r>
              <a:rPr lang="zh-CN" altLang="en-US"/>
              <a:t>张三</a:t>
            </a:r>
            <a:r>
              <a:rPr lang="en-US" altLang="zh-CN"/>
              <a:t>";</a:t>
            </a:r>
          </a:p>
          <a:p>
            <a:pPr>
              <a:buFontTx/>
              <a:buNone/>
            </a:pPr>
            <a:r>
              <a:rPr lang="en-US" altLang="zh-CN"/>
              <a:t>	Session.Contents["Name"]="</a:t>
            </a:r>
            <a:r>
              <a:rPr lang="zh-CN" altLang="en-US"/>
              <a:t>张三</a:t>
            </a:r>
            <a:r>
              <a:rPr lang="en-US" altLang="zh-CN"/>
              <a:t>"</a:t>
            </a:r>
            <a:r>
              <a:rPr lang="zh-CN" altLang="en-US"/>
              <a:t>； </a:t>
            </a:r>
          </a:p>
          <a:p>
            <a:r>
              <a:rPr lang="zh-CN" altLang="en-US">
                <a:solidFill>
                  <a:srgbClr val="FF0000"/>
                </a:solidFill>
              </a:rPr>
              <a:t>注意：</a:t>
            </a:r>
            <a:r>
              <a:rPr lang="en-US" altLang="zh-CN"/>
              <a:t>Session</a:t>
            </a:r>
            <a:r>
              <a:rPr lang="zh-CN" altLang="en-US"/>
              <a:t>使用的名称不区分大小写，因此不要用大小写区分不同变量。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6429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F01B41E-7427-4AD2-97BF-B402CCA7C144}" type="slidenum">
              <a:rPr lang="zh-CN" altLang="en-US"/>
              <a:pPr/>
              <a:t>31</a:t>
            </a:fld>
            <a:endParaRPr lang="en-US" altLang="zh-CN"/>
          </a:p>
        </p:txBody>
      </p:sp>
      <p:sp>
        <p:nvSpPr>
          <p:cNvPr id="65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Session</a:t>
            </a:r>
            <a:r>
              <a:rPr lang="zh-CN" altLang="en-US"/>
              <a:t>状态的存储方式 </a:t>
            </a:r>
          </a:p>
        </p:txBody>
      </p:sp>
      <p:sp>
        <p:nvSpPr>
          <p:cNvPr id="65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可以在</a:t>
            </a:r>
            <a:r>
              <a:rPr lang="en-US" altLang="zh-CN"/>
              <a:t>web.config</a:t>
            </a:r>
            <a:r>
              <a:rPr lang="zh-CN" altLang="en-US"/>
              <a:t>中通过</a:t>
            </a:r>
            <a:r>
              <a:rPr lang="en-US" altLang="zh-CN"/>
              <a:t>&lt;SessionState&gt;</a:t>
            </a:r>
            <a:r>
              <a:rPr lang="zh-CN" altLang="en-US"/>
              <a:t>元素的</a:t>
            </a:r>
            <a:r>
              <a:rPr lang="en-US" altLang="zh-CN"/>
              <a:t>mode</a:t>
            </a:r>
            <a:r>
              <a:rPr lang="zh-CN" altLang="en-US"/>
              <a:t>属性来指定，共有</a:t>
            </a:r>
            <a:r>
              <a:rPr lang="en-US" altLang="zh-CN"/>
              <a:t>Off</a:t>
            </a:r>
            <a:r>
              <a:rPr lang="zh-CN" altLang="en-US"/>
              <a:t>、</a:t>
            </a:r>
            <a:r>
              <a:rPr lang="en-US" altLang="zh-CN"/>
              <a:t>InProc</a:t>
            </a:r>
            <a:r>
              <a:rPr lang="zh-CN" altLang="en-US"/>
              <a:t>、</a:t>
            </a:r>
            <a:r>
              <a:rPr lang="en-US" altLang="zh-CN"/>
              <a:t>StateServer</a:t>
            </a:r>
            <a:r>
              <a:rPr lang="zh-CN" altLang="en-US"/>
              <a:t>、</a:t>
            </a:r>
            <a:r>
              <a:rPr lang="en-US" altLang="zh-CN"/>
              <a:t>SQLServer</a:t>
            </a:r>
            <a:r>
              <a:rPr lang="zh-CN" altLang="en-US"/>
              <a:t>和</a:t>
            </a:r>
            <a:r>
              <a:rPr lang="en-US" altLang="zh-CN"/>
              <a:t>Custom</a:t>
            </a:r>
            <a:r>
              <a:rPr lang="zh-CN" altLang="en-US"/>
              <a:t>五个枚举值供选择，分别代表禁用、进程内、独立的状态服务、</a:t>
            </a:r>
            <a:r>
              <a:rPr lang="en-US" altLang="zh-CN"/>
              <a:t>SQLServer</a:t>
            </a:r>
            <a:r>
              <a:rPr lang="zh-CN" altLang="en-US"/>
              <a:t>和自定义数据存储。</a:t>
            </a:r>
          </a:p>
          <a:p>
            <a:r>
              <a:rPr lang="zh-CN" altLang="en-US"/>
              <a:t>在实际工程项目中，一般选择</a:t>
            </a:r>
            <a:r>
              <a:rPr lang="en-US" altLang="zh-CN"/>
              <a:t>StateServer</a:t>
            </a:r>
            <a:r>
              <a:rPr lang="zh-CN" altLang="en-US"/>
              <a:t>，而对于大型网站常选用</a:t>
            </a:r>
            <a:r>
              <a:rPr lang="en-US" altLang="zh-CN"/>
              <a:t>SQLServer</a:t>
            </a:r>
            <a:r>
              <a:rPr lang="zh-CN" altLang="en-US"/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42772448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698B06F-8C12-418C-A8D8-D851AD821449}" type="slidenum">
              <a:rPr lang="zh-CN" altLang="en-US"/>
              <a:pPr/>
              <a:t>32</a:t>
            </a:fld>
            <a:endParaRPr lang="en-US" altLang="zh-CN"/>
          </a:p>
        </p:txBody>
      </p:sp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4000"/>
              <a:t>某考试系统的</a:t>
            </a:r>
            <a:r>
              <a:rPr lang="en-US" altLang="zh-CN" sz="4000"/>
              <a:t>Session</a:t>
            </a:r>
            <a:r>
              <a:rPr lang="zh-CN" altLang="en-US" sz="4000"/>
              <a:t>状态设置 </a:t>
            </a:r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813435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/>
              <a:t>&lt;configuration&gt;</a:t>
            </a:r>
          </a:p>
          <a:p>
            <a:pPr>
              <a:buFontTx/>
              <a:buNone/>
            </a:pPr>
            <a:r>
              <a:rPr lang="en-US" altLang="zh-CN"/>
              <a:t>  &lt;system.web&gt;</a:t>
            </a:r>
          </a:p>
          <a:p>
            <a:pPr>
              <a:buFontTx/>
              <a:buNone/>
            </a:pPr>
            <a:r>
              <a:rPr lang="en-US" altLang="zh-CN"/>
              <a:t>    &lt;sessionState mode="StateServer" stateConnectionString="tcpip=StateServerName:42424" cookieless="false" timeout="90"&gt;      </a:t>
            </a:r>
          </a:p>
          <a:p>
            <a:pPr>
              <a:buFontTx/>
              <a:buNone/>
            </a:pPr>
            <a:r>
              <a:rPr lang="en-US" altLang="zh-CN"/>
              <a:t>    &lt;/sessionState&gt;</a:t>
            </a:r>
          </a:p>
          <a:p>
            <a:pPr>
              <a:buFontTx/>
              <a:buNone/>
            </a:pPr>
            <a:r>
              <a:rPr lang="en-US" altLang="zh-CN"/>
              <a:t>  &lt;/system.web&gt;</a:t>
            </a:r>
          </a:p>
          <a:p>
            <a:pPr>
              <a:buFontTx/>
              <a:buNone/>
            </a:pPr>
            <a:r>
              <a:rPr lang="en-US" altLang="zh-CN"/>
              <a:t>&lt;/configuration&gt;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44851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C99A189-E0A8-4671-8BCC-EF3DCC1EAF79}" type="slidenum">
              <a:rPr lang="zh-CN" altLang="en-US"/>
              <a:pPr/>
              <a:t>33</a:t>
            </a:fld>
            <a:endParaRPr lang="en-US" altLang="zh-CN"/>
          </a:p>
        </p:txBody>
      </p:sp>
      <p:sp>
        <p:nvSpPr>
          <p:cNvPr id="576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   </a:t>
            </a:r>
            <a:r>
              <a:rPr lang="en-US" altLang="zh-CN" dirty="0"/>
              <a:t>Session</a:t>
            </a:r>
            <a:r>
              <a:rPr lang="zh-CN" altLang="en-US" dirty="0"/>
              <a:t>应用</a:t>
            </a:r>
          </a:p>
        </p:txBody>
      </p:sp>
      <p:sp>
        <p:nvSpPr>
          <p:cNvPr id="576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本实例能保护某些网页，如要进入</a:t>
            </a:r>
            <a:r>
              <a:rPr lang="en-US" altLang="zh-CN"/>
              <a:t>Session.aspx</a:t>
            </a:r>
            <a:r>
              <a:rPr lang="zh-CN" altLang="en-US"/>
              <a:t>页面，则首先要通过登录认证。 </a:t>
            </a:r>
          </a:p>
          <a:p>
            <a:r>
              <a:rPr lang="zh-CN" altLang="en-US"/>
              <a:t>源程序：</a:t>
            </a:r>
            <a:r>
              <a:rPr lang="en-US" altLang="zh-CN"/>
              <a:t>Session.aspx </a:t>
            </a:r>
          </a:p>
          <a:p>
            <a:r>
              <a:rPr lang="zh-CN" altLang="en-US"/>
              <a:t>程序说明：</a:t>
            </a:r>
          </a:p>
          <a:p>
            <a:pPr lvl="1"/>
            <a:r>
              <a:rPr lang="zh-CN" altLang="en-US"/>
              <a:t>当用户直接访问</a:t>
            </a:r>
            <a:r>
              <a:rPr lang="en-US" altLang="zh-CN"/>
              <a:t>Session.aspx</a:t>
            </a:r>
            <a:r>
              <a:rPr lang="zh-CN" altLang="en-US"/>
              <a:t>时，会判断</a:t>
            </a:r>
            <a:r>
              <a:rPr lang="en-US" altLang="zh-CN"/>
              <a:t>Session["Name"]</a:t>
            </a:r>
            <a:r>
              <a:rPr lang="zh-CN" altLang="en-US"/>
              <a:t>状态值，若为空则重定向到</a:t>
            </a:r>
            <a:r>
              <a:rPr lang="en-US" altLang="zh-CN"/>
              <a:t>SessionLogin.aspx</a:t>
            </a:r>
            <a:r>
              <a:rPr lang="zh-CN" altLang="en-US"/>
              <a:t>，否则显示欢迎信息。</a:t>
            </a:r>
          </a:p>
          <a:p>
            <a:pPr lvl="1"/>
            <a:r>
              <a:rPr lang="zh-CN" altLang="en-US"/>
              <a:t>在</a:t>
            </a:r>
            <a:r>
              <a:rPr lang="en-US" altLang="zh-CN"/>
              <a:t>SessionLogin.aspx</a:t>
            </a:r>
            <a:r>
              <a:rPr lang="zh-CN" altLang="en-US"/>
              <a:t>中用户登录成功后，将建立</a:t>
            </a:r>
            <a:r>
              <a:rPr lang="en-US" altLang="zh-CN"/>
              <a:t>Session["Name"]</a:t>
            </a:r>
            <a:r>
              <a:rPr lang="zh-CN" altLang="en-US"/>
              <a:t>状态值。此时要测试是否存在</a:t>
            </a:r>
            <a:r>
              <a:rPr lang="en-US" altLang="zh-CN"/>
              <a:t>Session["Name"]</a:t>
            </a:r>
            <a:r>
              <a:rPr lang="zh-CN" altLang="en-US"/>
              <a:t>状态值，应在打开</a:t>
            </a:r>
            <a:r>
              <a:rPr lang="en-US" altLang="zh-CN"/>
              <a:t>SessionLogin.aspx</a:t>
            </a:r>
            <a:r>
              <a:rPr lang="zh-CN" altLang="en-US"/>
              <a:t>页面的浏览器中直接更改地址来访问</a:t>
            </a:r>
            <a:r>
              <a:rPr lang="en-US" altLang="zh-CN"/>
              <a:t>Session.aspx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7198127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1D529B52-2767-4A46-AB87-C51DD9950FA4}" type="slidenum">
              <a:rPr lang="zh-CN" altLang="en-US"/>
              <a:pPr/>
              <a:t>34</a:t>
            </a:fld>
            <a:endParaRPr lang="en-US" altLang="zh-CN"/>
          </a:p>
        </p:txBody>
      </p:sp>
      <p:sp>
        <p:nvSpPr>
          <p:cNvPr id="65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  </a:t>
            </a:r>
            <a:r>
              <a:rPr lang="en-US" altLang="zh-CN" dirty="0"/>
              <a:t>Application</a:t>
            </a:r>
            <a:endParaRPr lang="zh-CN" altLang="en-US" dirty="0"/>
          </a:p>
        </p:txBody>
      </p:sp>
      <p:sp>
        <p:nvSpPr>
          <p:cNvPr id="65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Blip>
                <a:blip r:embed="rId2"/>
              </a:buBlip>
            </a:pPr>
            <a:r>
              <a:rPr lang="zh-CN" altLang="en-US"/>
              <a:t>又称应用程序状态，与应用于单个用户的</a:t>
            </a:r>
            <a:r>
              <a:rPr lang="en-US" altLang="zh-CN"/>
              <a:t>Session</a:t>
            </a:r>
            <a:r>
              <a:rPr lang="zh-CN" altLang="en-US"/>
              <a:t>状态不同，它应用于所有的用户。 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zh-CN" altLang="en-US"/>
              <a:t>在网站运行时存在，网站关闭时将被释放。因此，如果需要将状态数据保存下来，则适宜保存在数据库中。 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zh-CN" altLang="en-US"/>
              <a:t>由</a:t>
            </a:r>
            <a:r>
              <a:rPr lang="en-US" altLang="zh-CN"/>
              <a:t>System.Web.HttpApplicationState</a:t>
            </a:r>
            <a:r>
              <a:rPr lang="zh-CN" altLang="en-US"/>
              <a:t>类来实现。 </a:t>
            </a:r>
          </a:p>
        </p:txBody>
      </p:sp>
    </p:spTree>
    <p:extLst>
      <p:ext uri="{BB962C8B-B14F-4D97-AF65-F5344CB8AC3E}">
        <p14:creationId xmlns:p14="http://schemas.microsoft.com/office/powerpoint/2010/main" val="172265780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579D0D5-7D4D-4D06-9BB0-7CE16855FE8F}" type="slidenum">
              <a:rPr lang="zh-CN" altLang="en-US"/>
              <a:pPr/>
              <a:t>35</a:t>
            </a:fld>
            <a:endParaRPr lang="en-US" altLang="zh-CN"/>
          </a:p>
        </p:txBody>
      </p:sp>
      <p:sp>
        <p:nvSpPr>
          <p:cNvPr id="577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 </a:t>
            </a:r>
            <a:r>
              <a:rPr lang="en-US" altLang="zh-CN" dirty="0"/>
              <a:t>Application</a:t>
            </a:r>
            <a:r>
              <a:rPr lang="zh-CN" altLang="en-US" dirty="0"/>
              <a:t>（续）</a:t>
            </a:r>
          </a:p>
        </p:txBody>
      </p:sp>
      <p:sp>
        <p:nvSpPr>
          <p:cNvPr id="577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/>
              <a:t>Application</a:t>
            </a:r>
            <a:r>
              <a:rPr lang="zh-CN" altLang="en-US"/>
              <a:t>是面对所有用户的，当要修改</a:t>
            </a:r>
            <a:r>
              <a:rPr lang="en-US" altLang="zh-CN"/>
              <a:t>Application</a:t>
            </a:r>
            <a:r>
              <a:rPr lang="zh-CN" altLang="en-US"/>
              <a:t>状态值时，首先要调用</a:t>
            </a:r>
            <a:r>
              <a:rPr lang="en-US" altLang="zh-CN"/>
              <a:t>Application.Lock()</a:t>
            </a:r>
            <a:r>
              <a:rPr lang="zh-CN" altLang="en-US"/>
              <a:t>方法锁定，值修改后再调用</a:t>
            </a:r>
            <a:r>
              <a:rPr lang="en-US" altLang="zh-CN"/>
              <a:t>Application.UnLock()</a:t>
            </a:r>
            <a:r>
              <a:rPr lang="zh-CN" altLang="en-US"/>
              <a:t>方法解除锁定。 </a:t>
            </a:r>
          </a:p>
          <a:p>
            <a:pPr>
              <a:buFontTx/>
              <a:buNone/>
            </a:pPr>
            <a:r>
              <a:rPr lang="en-US" altLang="zh-CN" sz="2000"/>
              <a:t>Application.Lock();</a:t>
            </a:r>
          </a:p>
          <a:p>
            <a:pPr>
              <a:buFontTx/>
              <a:buNone/>
            </a:pPr>
            <a:r>
              <a:rPr lang="en-US" altLang="zh-CN" sz="2000"/>
              <a:t>Application["Count"] = (int)Application["Count"] + 1;</a:t>
            </a:r>
          </a:p>
          <a:p>
            <a:pPr>
              <a:buFontTx/>
              <a:buNone/>
            </a:pPr>
            <a:r>
              <a:rPr lang="en-US" altLang="zh-CN" sz="2000"/>
              <a:t>Application.UnLock(); </a:t>
            </a:r>
          </a:p>
          <a:p>
            <a:r>
              <a:rPr lang="zh-CN" altLang="en-US"/>
              <a:t>与</a:t>
            </a:r>
            <a:r>
              <a:rPr lang="en-US" altLang="zh-CN"/>
              <a:t>Application</a:t>
            </a:r>
            <a:r>
              <a:rPr lang="zh-CN" altLang="en-US"/>
              <a:t>相关的事件主要有</a:t>
            </a:r>
            <a:r>
              <a:rPr lang="en-US" altLang="zh-CN"/>
              <a:t>Application_Start</a:t>
            </a:r>
            <a:r>
              <a:rPr lang="zh-CN" altLang="en-US"/>
              <a:t>、</a:t>
            </a:r>
            <a:r>
              <a:rPr lang="en-US" altLang="zh-CN"/>
              <a:t>Application_End</a:t>
            </a:r>
            <a:r>
              <a:rPr lang="zh-CN" altLang="en-US"/>
              <a:t>、</a:t>
            </a:r>
            <a:r>
              <a:rPr lang="en-US" altLang="zh-CN"/>
              <a:t>Application_Error</a:t>
            </a:r>
            <a:r>
              <a:rPr lang="zh-CN" altLang="en-US"/>
              <a:t>与</a:t>
            </a:r>
            <a:r>
              <a:rPr lang="en-US" altLang="zh-CN"/>
              <a:t>Session</a:t>
            </a:r>
            <a:r>
              <a:rPr lang="zh-CN" altLang="en-US"/>
              <a:t>类似，这些事件代码都存放于</a:t>
            </a:r>
            <a:r>
              <a:rPr lang="en-US" altLang="zh-CN"/>
              <a:t>Global.asax</a:t>
            </a:r>
            <a:r>
              <a:rPr lang="zh-CN" altLang="en-US"/>
              <a:t>文件中。 </a:t>
            </a:r>
          </a:p>
        </p:txBody>
      </p:sp>
    </p:spTree>
    <p:extLst>
      <p:ext uri="{BB962C8B-B14F-4D97-AF65-F5344CB8AC3E}">
        <p14:creationId xmlns:p14="http://schemas.microsoft.com/office/powerpoint/2010/main" val="135450366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F2D6316-D9AA-497A-8A2C-9CCBC1ACE9AC}" type="slidenum">
              <a:rPr lang="zh-CN" altLang="en-US"/>
              <a:pPr/>
              <a:t>36</a:t>
            </a:fld>
            <a:endParaRPr lang="en-US" altLang="zh-CN"/>
          </a:p>
        </p:txBody>
      </p:sp>
      <p:sp>
        <p:nvSpPr>
          <p:cNvPr id="578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  </a:t>
            </a:r>
            <a:r>
              <a:rPr lang="zh-CN" altLang="en-US" dirty="0"/>
              <a:t>统计网站在线人数 </a:t>
            </a:r>
          </a:p>
        </p:txBody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页面呈现网站在线人数。需考虑</a:t>
            </a:r>
            <a:r>
              <a:rPr lang="en-US" altLang="zh-CN"/>
              <a:t>3</a:t>
            </a:r>
            <a:r>
              <a:rPr lang="zh-CN" altLang="en-US"/>
              <a:t>个方面：初始化计数器；当一个用户访问网站时，计数器增</a:t>
            </a:r>
            <a:r>
              <a:rPr lang="en-US" altLang="zh-CN"/>
              <a:t>1</a:t>
            </a:r>
            <a:r>
              <a:rPr lang="zh-CN" altLang="en-US"/>
              <a:t>；当一个用户离开网站时，计数器减</a:t>
            </a:r>
            <a:r>
              <a:rPr lang="en-US" altLang="zh-CN"/>
              <a:t>1</a:t>
            </a:r>
            <a:r>
              <a:rPr lang="zh-CN" altLang="en-US"/>
              <a:t>。</a:t>
            </a:r>
          </a:p>
          <a:p>
            <a:r>
              <a:rPr lang="zh-CN" altLang="en-US"/>
              <a:t>初始化计数器要利用</a:t>
            </a:r>
            <a:r>
              <a:rPr lang="en-US" altLang="zh-CN"/>
              <a:t>Application_Start</a:t>
            </a:r>
            <a:r>
              <a:rPr lang="zh-CN" altLang="en-US"/>
              <a:t>事件，并在事件代码中定义</a:t>
            </a:r>
            <a:r>
              <a:rPr lang="en-US" altLang="zh-CN"/>
              <a:t>Application</a:t>
            </a:r>
            <a:r>
              <a:rPr lang="zh-CN" altLang="en-US"/>
              <a:t>状态。用户访问网站时增加计数要利用</a:t>
            </a:r>
            <a:r>
              <a:rPr lang="en-US" altLang="zh-CN"/>
              <a:t>Session_Start</a:t>
            </a:r>
            <a:r>
              <a:rPr lang="zh-CN" altLang="en-US"/>
              <a:t>事件，并在事件代码中增加</a:t>
            </a:r>
            <a:r>
              <a:rPr lang="en-US" altLang="zh-CN"/>
              <a:t>Application</a:t>
            </a:r>
            <a:r>
              <a:rPr lang="zh-CN" altLang="en-US"/>
              <a:t>状态值。用户离开网站时减少计数要利用</a:t>
            </a:r>
            <a:r>
              <a:rPr lang="en-US" altLang="zh-CN"/>
              <a:t>Session_End</a:t>
            </a:r>
            <a:r>
              <a:rPr lang="zh-CN" altLang="en-US"/>
              <a:t>事件，并在事件代码中减小</a:t>
            </a:r>
            <a:r>
              <a:rPr lang="en-US" altLang="zh-CN"/>
              <a:t>Application</a:t>
            </a:r>
            <a:r>
              <a:rPr lang="zh-CN" altLang="en-US"/>
              <a:t>状态值。</a:t>
            </a:r>
          </a:p>
          <a:p>
            <a:r>
              <a:rPr lang="zh-CN" altLang="en-US"/>
              <a:t>源程序：</a:t>
            </a:r>
            <a:r>
              <a:rPr lang="en-US" altLang="zh-CN"/>
              <a:t>Global.asax</a:t>
            </a:r>
            <a:r>
              <a:rPr lang="zh-CN" altLang="en-US"/>
              <a:t>、</a:t>
            </a:r>
            <a:r>
              <a:rPr lang="en-US" altLang="zh-CN"/>
              <a:t>Application.aspx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83302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A3A6FE7C-D3DA-4BB4-906E-443838DC68B6}" type="slidenum">
              <a:rPr lang="zh-CN" altLang="en-US"/>
              <a:pPr/>
              <a:t>37</a:t>
            </a:fld>
            <a:endParaRPr lang="en-US" altLang="zh-CN"/>
          </a:p>
        </p:txBody>
      </p:sp>
      <p:sp>
        <p:nvSpPr>
          <p:cNvPr id="579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zh-CN"/>
              <a:t>程序说明</a:t>
            </a:r>
            <a:endParaRPr lang="zh-CN" altLang="en-US"/>
          </a:p>
        </p:txBody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zh-CN"/>
              <a:t>可同时利用多个浏览器或多台计算机访问</a:t>
            </a:r>
            <a:r>
              <a:rPr lang="en-US" altLang="zh-CN"/>
              <a:t>Application.aspx</a:t>
            </a:r>
            <a:r>
              <a:rPr lang="zh-CN" altLang="en-US"/>
              <a:t>，进行测试。当然，若通过多台计算机进行测试，需要先将网站发布到</a:t>
            </a:r>
            <a:r>
              <a:rPr lang="en-US" altLang="zh-CN"/>
              <a:t>IIS</a:t>
            </a:r>
            <a:r>
              <a:rPr lang="zh-CN" altLang="en-US"/>
              <a:t>。</a:t>
            </a:r>
          </a:p>
          <a:p>
            <a:r>
              <a:rPr lang="zh-CN" altLang="en-US">
                <a:solidFill>
                  <a:srgbClr val="FF0000"/>
                </a:solidFill>
              </a:rPr>
              <a:t>注意：</a:t>
            </a:r>
            <a:r>
              <a:rPr lang="en-US" altLang="zh-CN"/>
              <a:t>Session_End</a:t>
            </a:r>
            <a:r>
              <a:rPr lang="zh-CN" altLang="en-US"/>
              <a:t>事件是在会话结束时触发，所以关闭浏览器不会立即触发该事件，只有到达属性</a:t>
            </a:r>
            <a:r>
              <a:rPr lang="en-US" altLang="zh-CN"/>
              <a:t>Timeout</a:t>
            </a:r>
            <a:r>
              <a:rPr lang="zh-CN" altLang="en-US"/>
              <a:t>设置的时间时该事件才被触发，此时，相应的当前在线人数才会减少。</a:t>
            </a:r>
          </a:p>
        </p:txBody>
      </p:sp>
    </p:spTree>
    <p:extLst>
      <p:ext uri="{BB962C8B-B14F-4D97-AF65-F5344CB8AC3E}">
        <p14:creationId xmlns:p14="http://schemas.microsoft.com/office/powerpoint/2010/main" val="142584930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A6A8A26F-5066-45A9-ACB0-4AF2F6142F6E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dirty="0" smtClean="0"/>
              <a:t>实例</a:t>
            </a:r>
            <a:r>
              <a:rPr lang="en-US" altLang="zh-CN" dirty="0" smtClean="0"/>
              <a:t>5-1  </a:t>
            </a:r>
            <a:r>
              <a:rPr lang="en-US" altLang="zh-CN" dirty="0"/>
              <a:t>Write()</a:t>
            </a:r>
            <a:r>
              <a:rPr lang="zh-CN" altLang="en-US" dirty="0"/>
              <a:t>方法应用 </a:t>
            </a:r>
          </a:p>
        </p:txBody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algn="just"/>
            <a:r>
              <a:rPr lang="zh-CN" altLang="en-US"/>
              <a:t>利用</a:t>
            </a:r>
            <a:r>
              <a:rPr lang="en-US" altLang="zh-CN"/>
              <a:t>Write()</a:t>
            </a:r>
            <a:r>
              <a:rPr lang="zh-CN" altLang="en-US"/>
              <a:t>方法除可以输出提示信息、变量值外，也可以输出</a:t>
            </a:r>
            <a:r>
              <a:rPr lang="en-US" altLang="zh-CN"/>
              <a:t>XHTML</a:t>
            </a:r>
            <a:r>
              <a:rPr lang="zh-CN" altLang="en-US"/>
              <a:t>文本或</a:t>
            </a:r>
            <a:r>
              <a:rPr lang="en-US" altLang="zh-CN"/>
              <a:t>JavaScript</a:t>
            </a:r>
            <a:r>
              <a:rPr lang="zh-CN" altLang="en-US"/>
              <a:t>脚本等。 </a:t>
            </a:r>
          </a:p>
          <a:p>
            <a:pPr algn="just"/>
            <a:r>
              <a:rPr lang="zh-CN" altLang="en-US"/>
              <a:t>源程序：</a:t>
            </a:r>
            <a:r>
              <a:rPr lang="en-US" altLang="zh-CN"/>
              <a:t>Write.aspx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66830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48FD148-580C-4E8E-88D9-2C942AC75696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41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5.2  </a:t>
            </a:r>
            <a:r>
              <a:rPr lang="en-US" altLang="zh-CN" dirty="0"/>
              <a:t>HTTP</a:t>
            </a:r>
            <a:r>
              <a:rPr lang="zh-CN" altLang="en-US" dirty="0"/>
              <a:t>请求</a:t>
            </a:r>
          </a:p>
        </p:txBody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00213"/>
            <a:ext cx="7989888" cy="4114800"/>
          </a:xfrm>
        </p:spPr>
        <p:txBody>
          <a:bodyPr/>
          <a:lstStyle/>
          <a:p>
            <a:r>
              <a:rPr lang="en-US" altLang="zh-CN"/>
              <a:t>ASP.NET</a:t>
            </a:r>
            <a:r>
              <a:rPr lang="zh-CN" altLang="en-US"/>
              <a:t>通过</a:t>
            </a:r>
            <a:r>
              <a:rPr lang="en-US" altLang="zh-CN"/>
              <a:t>Page</a:t>
            </a:r>
            <a:r>
              <a:rPr lang="zh-CN" altLang="en-US"/>
              <a:t>类的属性</a:t>
            </a:r>
            <a:r>
              <a:rPr lang="en-US" altLang="zh-CN"/>
              <a:t>Request</a:t>
            </a:r>
            <a:r>
              <a:rPr lang="zh-CN" altLang="en-US"/>
              <a:t>能很好地控制请求数据，如访问客户端的浏览器信息、查询字符串、</a:t>
            </a:r>
            <a:r>
              <a:rPr lang="en-US" altLang="zh-CN"/>
              <a:t>Cookie</a:t>
            </a:r>
            <a:r>
              <a:rPr lang="zh-CN" altLang="en-US"/>
              <a:t>等信息。</a:t>
            </a:r>
          </a:p>
          <a:p>
            <a:r>
              <a:rPr lang="en-US" altLang="zh-CN"/>
              <a:t>Page</a:t>
            </a:r>
            <a:r>
              <a:rPr lang="zh-CN" altLang="en-US"/>
              <a:t>类的属性</a:t>
            </a:r>
            <a:r>
              <a:rPr lang="en-US" altLang="zh-CN"/>
              <a:t>Request</a:t>
            </a:r>
            <a:r>
              <a:rPr lang="zh-CN" altLang="en-US"/>
              <a:t>是一个</a:t>
            </a:r>
            <a:r>
              <a:rPr lang="en-US" altLang="zh-CN"/>
              <a:t>HttpRequest</a:t>
            </a:r>
            <a:r>
              <a:rPr lang="zh-CN" altLang="en-US"/>
              <a:t>对象，它封装了</a:t>
            </a:r>
            <a:r>
              <a:rPr lang="en-US" altLang="zh-CN"/>
              <a:t>HTTP</a:t>
            </a:r>
            <a:r>
              <a:rPr lang="zh-CN" altLang="en-US"/>
              <a:t>请求信息。 </a:t>
            </a:r>
          </a:p>
          <a:p>
            <a:pPr>
              <a:buFontTx/>
              <a:buNone/>
            </a:pP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3282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F0868-59EC-4BFB-8100-9B6E4586B30B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HttpRequest</a:t>
            </a:r>
            <a:r>
              <a:rPr lang="zh-CN" altLang="en-US"/>
              <a:t>对象的数据集合对应表 </a:t>
            </a:r>
          </a:p>
        </p:txBody>
      </p:sp>
      <p:graphicFrame>
        <p:nvGraphicFramePr>
          <p:cNvPr id="417877" name="Group 85"/>
          <p:cNvGraphicFramePr>
            <a:graphicFrameLocks noGrp="1"/>
          </p:cNvGraphicFramePr>
          <p:nvPr>
            <p:ph idx="1"/>
          </p:nvPr>
        </p:nvGraphicFramePr>
        <p:xfrm>
          <a:off x="0" y="1628775"/>
          <a:ext cx="9144000" cy="3600450"/>
        </p:xfrm>
        <a:graphic>
          <a:graphicData uri="http://schemas.openxmlformats.org/drawingml/2006/table">
            <a:tbl>
              <a:tblPr/>
              <a:tblGrid>
                <a:gridCol w="2627313"/>
                <a:gridCol w="6516687"/>
              </a:tblGrid>
              <a:tr h="5016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数据集合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说明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QueryString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从查询字符串中读取用户提交的数据。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Cookies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获得客户端的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Cookies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数据。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ServerVariables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获得服务器端或客户端环境变量信息。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ClientCertificate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获得客户端的身份验证信息。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Browser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获得客户端浏览器信息。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7878" name="Rectangle 86"/>
          <p:cNvSpPr>
            <a:spLocks noChangeArrowheads="1"/>
          </p:cNvSpPr>
          <p:nvPr/>
        </p:nvSpPr>
        <p:spPr bwMode="auto">
          <a:xfrm>
            <a:off x="685800" y="5373688"/>
            <a:ext cx="7772400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Blip>
                <a:blip r:embed="rId2"/>
              </a:buBlip>
            </a:pPr>
            <a:r>
              <a:rPr kumimoji="1"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获取</a:t>
            </a:r>
            <a:r>
              <a:rPr kumimoji="1"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HttpRequest</a:t>
            </a:r>
            <a:r>
              <a:rPr kumimoji="1"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对象的</a:t>
            </a:r>
            <a:r>
              <a:rPr kumimoji="1"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Browser</a:t>
            </a:r>
            <a:r>
              <a:rPr kumimoji="1"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数据集合的语法格式：</a:t>
            </a:r>
            <a:r>
              <a:rPr kumimoji="1"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Request.Browser</a:t>
            </a:r>
            <a:r>
              <a:rPr kumimoji="1"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7529615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F5BDB0DE-773C-484C-88C7-713AEEF6C377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QueryString</a:t>
            </a:r>
            <a:r>
              <a:rPr lang="zh-CN" altLang="en-US"/>
              <a:t>数据集合 </a:t>
            </a:r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/>
              <a:t>使用</a:t>
            </a:r>
            <a:r>
              <a:rPr lang="en-US" altLang="zh-CN"/>
              <a:t>QueryString</a:t>
            </a:r>
            <a:r>
              <a:rPr lang="zh-CN" altLang="en-US"/>
              <a:t>获得的查询字符串是指跟在</a:t>
            </a:r>
            <a:r>
              <a:rPr lang="en-US" altLang="zh-CN"/>
              <a:t>URL</a:t>
            </a:r>
            <a:r>
              <a:rPr lang="zh-CN" altLang="en-US"/>
              <a:t>后面的变量及值，以</a:t>
            </a:r>
            <a:r>
              <a:rPr lang="zh-CN" altLang="en-US">
                <a:latin typeface="宋体"/>
              </a:rPr>
              <a:t>“</a:t>
            </a:r>
            <a:r>
              <a:rPr lang="en-US" altLang="zh-CN"/>
              <a:t>?</a:t>
            </a:r>
            <a:r>
              <a:rPr lang="en-US" altLang="zh-CN">
                <a:latin typeface="宋体"/>
              </a:rPr>
              <a:t>”</a:t>
            </a:r>
            <a:r>
              <a:rPr lang="zh-CN" altLang="en-US"/>
              <a:t>与</a:t>
            </a:r>
            <a:r>
              <a:rPr lang="en-US" altLang="zh-CN"/>
              <a:t>URL</a:t>
            </a:r>
            <a:r>
              <a:rPr lang="zh-CN" altLang="en-US"/>
              <a:t>间隔，不同的变量之间以</a:t>
            </a:r>
            <a:r>
              <a:rPr lang="zh-CN" altLang="en-US">
                <a:latin typeface="宋体"/>
              </a:rPr>
              <a:t>“</a:t>
            </a:r>
            <a:r>
              <a:rPr lang="en-US" altLang="zh-CN"/>
              <a:t>&amp;</a:t>
            </a:r>
            <a:r>
              <a:rPr lang="en-US" altLang="zh-CN">
                <a:latin typeface="宋体"/>
              </a:rPr>
              <a:t>”</a:t>
            </a:r>
            <a:r>
              <a:rPr lang="zh-CN" altLang="en-US"/>
              <a:t>间隔。 </a:t>
            </a:r>
          </a:p>
        </p:txBody>
      </p:sp>
    </p:spTree>
    <p:extLst>
      <p:ext uri="{BB962C8B-B14F-4D97-AF65-F5344CB8AC3E}">
        <p14:creationId xmlns:p14="http://schemas.microsoft.com/office/powerpoint/2010/main" val="205786025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4176433A-FD52-4A04-ABB8-C33FEC4081D5}" type="slidenum">
              <a:rPr lang="zh-CN" altLang="en-US"/>
              <a:pPr/>
              <a:t>8</a:t>
            </a:fld>
            <a:endParaRPr lang="en-US" altLang="zh-CN"/>
          </a:p>
        </p:txBody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本</a:t>
            </a:r>
            <a:r>
              <a:rPr lang="zh-CN" altLang="zh-CN" dirty="0"/>
              <a:t>实例主要是使用</a:t>
            </a:r>
            <a:r>
              <a:rPr lang="en-US" altLang="zh-CN" dirty="0"/>
              <a:t>Response</a:t>
            </a:r>
            <a:r>
              <a:rPr lang="zh-CN" altLang="zh-CN" dirty="0"/>
              <a:t>对象的</a:t>
            </a:r>
            <a:r>
              <a:rPr lang="en-US" altLang="zh-CN" dirty="0"/>
              <a:t>Redirect</a:t>
            </a:r>
            <a:r>
              <a:rPr lang="zh-CN" altLang="zh-CN" dirty="0"/>
              <a:t>方法实现页面跳转并传递参数。然后运用</a:t>
            </a:r>
            <a:r>
              <a:rPr lang="en-US" altLang="zh-CN" dirty="0" err="1"/>
              <a:t>QueryString</a:t>
            </a:r>
            <a:r>
              <a:rPr lang="zh-CN" altLang="zh-CN" dirty="0"/>
              <a:t>获取传递的参数。</a:t>
            </a:r>
          </a:p>
          <a:p>
            <a:r>
              <a:rPr lang="zh-CN" altLang="zh-CN" dirty="0"/>
              <a:t>程序开发步骤如下：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）在</a:t>
            </a:r>
            <a:r>
              <a:rPr lang="en-US" altLang="zh-CN" dirty="0"/>
              <a:t>Chap5</a:t>
            </a:r>
            <a:r>
              <a:rPr lang="zh-CN" altLang="zh-CN" dirty="0"/>
              <a:t>网站中新建网页</a:t>
            </a:r>
            <a:r>
              <a:rPr lang="en-US" altLang="zh-CN" dirty="0"/>
              <a:t>5-2Querystring.aspx</a:t>
            </a:r>
            <a:r>
              <a:rPr lang="zh-CN" altLang="zh-CN" dirty="0"/>
              <a:t>和</a:t>
            </a:r>
            <a:r>
              <a:rPr lang="en-US" altLang="zh-CN" dirty="0"/>
              <a:t>welcome.aspx,</a:t>
            </a:r>
            <a:r>
              <a:rPr lang="zh-CN" altLang="zh-CN" dirty="0"/>
              <a:t>，在</a:t>
            </a:r>
            <a:r>
              <a:rPr lang="en-US" altLang="zh-CN" dirty="0"/>
              <a:t>5-2Querystring.aspx</a:t>
            </a:r>
            <a:r>
              <a:rPr lang="zh-CN" altLang="zh-CN" dirty="0"/>
              <a:t>页面上添加一个</a:t>
            </a:r>
            <a:r>
              <a:rPr lang="en-US" altLang="zh-CN" dirty="0" err="1"/>
              <a:t>TextBox</a:t>
            </a:r>
            <a:r>
              <a:rPr lang="zh-CN" altLang="zh-CN" dirty="0"/>
              <a:t>控件、一个</a:t>
            </a:r>
            <a:r>
              <a:rPr lang="en-US" altLang="zh-CN" dirty="0"/>
              <a:t>Button</a:t>
            </a:r>
            <a:r>
              <a:rPr lang="zh-CN" altLang="zh-CN" dirty="0"/>
              <a:t>控件和两个</a:t>
            </a:r>
            <a:r>
              <a:rPr lang="en-US" altLang="zh-CN" dirty="0" err="1"/>
              <a:t>RadioButton</a:t>
            </a:r>
            <a:r>
              <a:rPr lang="zh-CN" altLang="zh-CN" dirty="0"/>
              <a:t>控件。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）单击</a:t>
            </a:r>
            <a:r>
              <a:rPr lang="en-US" altLang="zh-CN" dirty="0"/>
              <a:t>Default.aspx </a:t>
            </a:r>
            <a:r>
              <a:rPr lang="zh-CN" altLang="zh-CN" dirty="0"/>
              <a:t>页面中的“确定”按钮，触发其</a:t>
            </a:r>
            <a:r>
              <a:rPr lang="en-US" altLang="zh-CN" dirty="0"/>
              <a:t>Click</a:t>
            </a:r>
            <a:r>
              <a:rPr lang="zh-CN" altLang="zh-CN" dirty="0"/>
              <a:t>事件，该事件中，实现跳转到</a:t>
            </a:r>
            <a:r>
              <a:rPr lang="en-US" altLang="zh-CN" dirty="0"/>
              <a:t>welcome.aspx</a:t>
            </a:r>
            <a:r>
              <a:rPr lang="zh-CN" altLang="zh-CN" dirty="0"/>
              <a:t>页面并传递参数</a:t>
            </a:r>
            <a:r>
              <a:rPr lang="en-US" altLang="zh-CN" dirty="0"/>
              <a:t>Name</a:t>
            </a:r>
            <a:r>
              <a:rPr lang="zh-CN" altLang="zh-CN" dirty="0"/>
              <a:t>和</a:t>
            </a:r>
            <a:r>
              <a:rPr lang="en-US" altLang="zh-CN" dirty="0"/>
              <a:t>Sex</a:t>
            </a:r>
            <a:r>
              <a:rPr lang="zh-CN" altLang="zh-CN" dirty="0"/>
              <a:t>的功能。代码如下：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实例</a:t>
            </a:r>
            <a:r>
              <a:rPr lang="en-US" altLang="zh-CN" b="1" dirty="0"/>
              <a:t>5-2 </a:t>
            </a:r>
            <a:r>
              <a:rPr lang="en-US" altLang="zh-CN" b="1" dirty="0" err="1"/>
              <a:t>Querystring</a:t>
            </a:r>
            <a:r>
              <a:rPr lang="zh-CN" altLang="zh-CN" b="1" dirty="0"/>
              <a:t>进行跨页面提交数据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081659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997E644E-2219-42CF-B7BE-FF2A51FCBBED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protected void </a:t>
            </a:r>
            <a:r>
              <a:rPr lang="en-US" altLang="zh-CN" dirty="0" err="1"/>
              <a:t>BtnOk_Click</a:t>
            </a:r>
            <a:r>
              <a:rPr lang="en-US" altLang="zh-CN" dirty="0"/>
              <a:t>(object sender, </a:t>
            </a:r>
            <a:r>
              <a:rPr lang="en-US" altLang="zh-CN" dirty="0" err="1"/>
              <a:t>EventArgs</a:t>
            </a:r>
            <a:r>
              <a:rPr lang="en-US" altLang="zh-CN" dirty="0"/>
              <a:t> e)</a:t>
            </a:r>
            <a:endParaRPr lang="zh-CN" altLang="zh-CN" dirty="0"/>
          </a:p>
          <a:p>
            <a:r>
              <a:rPr lang="en-US" altLang="zh-CN" dirty="0"/>
              <a:t>    {</a:t>
            </a:r>
            <a:endParaRPr lang="zh-CN" altLang="zh-CN" dirty="0"/>
          </a:p>
          <a:p>
            <a:r>
              <a:rPr lang="en-US" altLang="zh-CN" dirty="0"/>
              <a:t>        string name = </a:t>
            </a:r>
            <a:r>
              <a:rPr lang="en-US" altLang="zh-CN" dirty="0" err="1"/>
              <a:t>txtName.Text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        string sex = "</a:t>
            </a:r>
            <a:r>
              <a:rPr lang="zh-CN" altLang="zh-CN" dirty="0"/>
              <a:t>先生</a:t>
            </a:r>
            <a:r>
              <a:rPr lang="en-US" altLang="zh-CN" dirty="0"/>
              <a:t>";</a:t>
            </a:r>
            <a:endParaRPr lang="zh-CN" altLang="zh-CN" dirty="0"/>
          </a:p>
          <a:p>
            <a:r>
              <a:rPr lang="en-US" altLang="zh-CN" dirty="0"/>
              <a:t>        if (rbtnsex2.Checked)</a:t>
            </a:r>
            <a:endParaRPr lang="zh-CN" altLang="zh-CN" dirty="0"/>
          </a:p>
          <a:p>
            <a:r>
              <a:rPr lang="en-US" altLang="zh-CN" dirty="0"/>
              <a:t>            sex = "</a:t>
            </a:r>
            <a:r>
              <a:rPr lang="zh-CN" altLang="zh-CN" dirty="0"/>
              <a:t>女士</a:t>
            </a:r>
            <a:r>
              <a:rPr lang="en-US" altLang="zh-CN" dirty="0"/>
              <a:t>";</a:t>
            </a:r>
            <a:endParaRPr lang="zh-CN" altLang="zh-CN" dirty="0"/>
          </a:p>
          <a:p>
            <a:r>
              <a:rPr lang="en-US" altLang="zh-CN" dirty="0"/>
              <a:t>        </a:t>
            </a:r>
            <a:r>
              <a:rPr lang="en-US" altLang="zh-CN" dirty="0" err="1"/>
              <a:t>Response.Redirect</a:t>
            </a:r>
            <a:r>
              <a:rPr lang="en-US" altLang="zh-CN" dirty="0"/>
              <a:t>("~/</a:t>
            </a:r>
            <a:r>
              <a:rPr lang="en-US" altLang="zh-CN" dirty="0" err="1"/>
              <a:t>welcome.aspx?Name</a:t>
            </a:r>
            <a:r>
              <a:rPr lang="en-US" altLang="zh-CN" dirty="0"/>
              <a:t>=" + name + "&amp;Sex=" + sex);     </a:t>
            </a:r>
            <a:endParaRPr lang="zh-CN" altLang="zh-CN" dirty="0"/>
          </a:p>
          <a:p>
            <a:r>
              <a:rPr lang="en-US" altLang="zh-CN" dirty="0"/>
              <a:t>    }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107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</TotalTime>
  <Words>2517</Words>
  <Application>Microsoft Office PowerPoint</Application>
  <PresentationFormat>全屏显示(4:3)</PresentationFormat>
  <Paragraphs>276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凸显</vt:lpstr>
      <vt:lpstr>第5章  ASP.NET内置对象 </vt:lpstr>
      <vt:lpstr>5.1HTTP响应</vt:lpstr>
      <vt:lpstr>HttpResponse对象的常用属性和方法表 </vt:lpstr>
      <vt:lpstr>实例5-1  Write()方法应用 </vt:lpstr>
      <vt:lpstr>5.2  HTTP请求</vt:lpstr>
      <vt:lpstr>HttpRequest对象的数据集合对应表 </vt:lpstr>
      <vt:lpstr>QueryString数据集合 </vt:lpstr>
      <vt:lpstr>实例5-2 Querystring进行跨页面提交数据 </vt:lpstr>
      <vt:lpstr>PowerPoint 演示文稿</vt:lpstr>
      <vt:lpstr>PowerPoint 演示文稿</vt:lpstr>
      <vt:lpstr>ServerVariables数据集合 </vt:lpstr>
      <vt:lpstr>常用的环境变量表 </vt:lpstr>
      <vt:lpstr>Browser数据集合 </vt:lpstr>
      <vt:lpstr>浏览器特性名对应表 </vt:lpstr>
      <vt:lpstr>实例6-2  ServerVariables和Browser应用</vt:lpstr>
      <vt:lpstr>PowerPoint 演示文稿</vt:lpstr>
      <vt:lpstr> HttpServerUtility</vt:lpstr>
      <vt:lpstr>HttpServerUtility对象的常用属性和方法表 </vt:lpstr>
      <vt:lpstr>6.5  状态管理 </vt:lpstr>
      <vt:lpstr>比较客户端状态和服务器端状态</vt:lpstr>
      <vt:lpstr>6.5.1  ViewState</vt:lpstr>
      <vt:lpstr>  Cookie</vt:lpstr>
      <vt:lpstr> Cookie（续）</vt:lpstr>
      <vt:lpstr>  Cookie（续）</vt:lpstr>
      <vt:lpstr>  Cookie（续）</vt:lpstr>
      <vt:lpstr>  Cookie应用</vt:lpstr>
      <vt:lpstr>  Session</vt:lpstr>
      <vt:lpstr>  Session （续）</vt:lpstr>
      <vt:lpstr> HttpSessionState常用的属性、方法和事件表 </vt:lpstr>
      <vt:lpstr>Session （续）</vt:lpstr>
      <vt:lpstr>Session状态的存储方式 </vt:lpstr>
      <vt:lpstr>某考试系统的Session状态设置 </vt:lpstr>
      <vt:lpstr>   Session应用</vt:lpstr>
      <vt:lpstr>  Application</vt:lpstr>
      <vt:lpstr> Application（续）</vt:lpstr>
      <vt:lpstr>  统计网站在线人数 </vt:lpstr>
      <vt:lpstr>程序说明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第5章  ASP.NET内置对象 </dc:title>
  <dc:creator>Administrator</dc:creator>
  <cp:lastModifiedBy>pc</cp:lastModifiedBy>
  <cp:revision>3</cp:revision>
  <dcterms:created xsi:type="dcterms:W3CDTF">2017-04-12T09:49:04Z</dcterms:created>
  <dcterms:modified xsi:type="dcterms:W3CDTF">2017-04-12T09:57:31Z</dcterms:modified>
</cp:coreProperties>
</file>