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0"/>
  </p:notesMasterIdLst>
  <p:sldIdLst>
    <p:sldId id="256" r:id="rId2"/>
    <p:sldId id="257" r:id="rId3"/>
    <p:sldId id="259" r:id="rId4"/>
    <p:sldId id="260" r:id="rId5"/>
    <p:sldId id="316" r:id="rId6"/>
    <p:sldId id="317" r:id="rId7"/>
    <p:sldId id="318" r:id="rId8"/>
    <p:sldId id="31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15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CA1FA-30FB-47E9-8C10-7298A9DAF803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10911-CD3E-4F73-A26F-1FFD826539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98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21792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92606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668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zh-CN" sz="5000" b="1" dirty="0" smtClean="0"/>
              <a:t>Java</a:t>
            </a:r>
            <a:r>
              <a:rPr lang="zh-CN" altLang="en-US" sz="5000" b="1" smtClean="0"/>
              <a:t>高级程序设计</a:t>
            </a:r>
            <a:endParaRPr lang="zh-CN" altLang="en-US" sz="5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4052664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b="1"/>
              <a:t>第</a:t>
            </a:r>
            <a:r>
              <a:rPr lang="en-US" altLang="zh-CN" sz="3200" b="1"/>
              <a:t>9</a:t>
            </a:r>
            <a:r>
              <a:rPr lang="zh-CN" altLang="en-US" sz="3200" b="1"/>
              <a:t>章 综合应用</a:t>
            </a:r>
            <a:endParaRPr lang="zh-CN" altLang="en-US" sz="3200" b="1"/>
          </a:p>
        </p:txBody>
      </p:sp>
    </p:spTree>
    <p:extLst>
      <p:ext uri="{BB962C8B-B14F-4D97-AF65-F5344CB8AC3E}">
        <p14:creationId xmlns:p14="http://schemas.microsoft.com/office/powerpoint/2010/main" val="16324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4  </a:t>
            </a:r>
            <a:r>
              <a:rPr lang="zh-CN" altLang="zh-CN" b="1"/>
              <a:t>开发</a:t>
            </a:r>
            <a:r>
              <a:rPr lang="zh-CN" altLang="zh-CN" b="1"/>
              <a:t>登陆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此模块包含一个类</a:t>
            </a:r>
            <a:r>
              <a:rPr lang="en-US" altLang="zh-CN" sz="2200"/>
              <a:t>Login</a:t>
            </a:r>
            <a:r>
              <a:rPr lang="zh-CN" altLang="zh-CN" sz="2200"/>
              <a:t>，该类实现登陆验证的界面，以及登陆验证</a:t>
            </a:r>
            <a:r>
              <a:rPr lang="zh-CN" altLang="zh-CN" sz="2200"/>
              <a:t>的</a:t>
            </a:r>
            <a:r>
              <a:rPr lang="zh-CN" altLang="zh-CN" sz="2200" smtClean="0"/>
              <a:t>逻辑</a:t>
            </a:r>
            <a:r>
              <a:rPr lang="zh-CN" altLang="en-US" sz="2200" smtClean="0"/>
              <a:t>。</a:t>
            </a:r>
            <a:r>
              <a:rPr lang="zh-CN" altLang="zh-CN" sz="2200"/>
              <a:t>登陆模块的运行效果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</a:t>
            </a:r>
            <a:endParaRPr lang="zh-CN" altLang="zh-CN" sz="2200" b="1"/>
          </a:p>
          <a:p>
            <a:endParaRPr lang="zh-CN" altLang="en-US"/>
          </a:p>
        </p:txBody>
      </p:sp>
      <p:pic>
        <p:nvPicPr>
          <p:cNvPr id="3074" name="Picture 2" descr="图9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4077072"/>
            <a:ext cx="336106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图9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365072"/>
            <a:ext cx="2595956" cy="12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48582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5  </a:t>
            </a:r>
            <a:r>
              <a:rPr lang="zh-CN" altLang="zh-CN" b="1"/>
              <a:t>开发</a:t>
            </a:r>
            <a:r>
              <a:rPr lang="zh-CN" altLang="zh-CN" b="1"/>
              <a:t>主</a:t>
            </a:r>
            <a:r>
              <a:rPr lang="zh-CN" altLang="zh-CN" b="1" smtClean="0"/>
              <a:t>界面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000"/>
              <a:t>主界面负责提供所有的用户与系统交互的操作</a:t>
            </a:r>
            <a:r>
              <a:rPr lang="zh-CN" altLang="zh-CN" sz="2000"/>
              <a:t>方式</a:t>
            </a:r>
            <a:r>
              <a:rPr lang="zh-CN" altLang="zh-CN" sz="2000" smtClean="0"/>
              <a:t>，根据</a:t>
            </a:r>
            <a:r>
              <a:rPr lang="zh-CN" altLang="zh-CN" sz="2000"/>
              <a:t>用户所做的选择，将从主界面启动其它功能模块界面。主界面效果</a:t>
            </a:r>
            <a:r>
              <a:rPr lang="zh-CN" altLang="zh-CN" sz="2000"/>
              <a:t>如</a:t>
            </a:r>
            <a:r>
              <a:rPr lang="zh-CN" altLang="zh-CN" sz="2000" smtClean="0"/>
              <a:t>图所</a:t>
            </a:r>
            <a:r>
              <a:rPr lang="zh-CN" altLang="zh-CN" sz="20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4098" name="Picture 2" descr="图9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645024"/>
            <a:ext cx="3564679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75450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6  </a:t>
            </a:r>
            <a:r>
              <a:rPr lang="zh-CN" altLang="zh-CN" b="1"/>
              <a:t>开发查找</a:t>
            </a:r>
            <a:r>
              <a:rPr lang="zh-CN" altLang="zh-CN" b="1"/>
              <a:t>联系人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 sz="2200"/>
              <a:t>（</a:t>
            </a:r>
            <a:r>
              <a:rPr lang="en-US" altLang="zh-CN" sz="2200"/>
              <a:t>1</a:t>
            </a:r>
            <a:r>
              <a:rPr lang="zh-CN" altLang="zh-CN" sz="2200"/>
              <a:t>）实现查找并显示所有联系人信息，效果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</a:t>
            </a:r>
            <a:endParaRPr lang="zh-CN" altLang="en-US" sz="2200"/>
          </a:p>
        </p:txBody>
      </p:sp>
      <p:pic>
        <p:nvPicPr>
          <p:cNvPr id="5122" name="Picture 2" descr="图9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1" y="3140967"/>
            <a:ext cx="483859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5418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lnSpc>
                <a:spcPct val="150000"/>
              </a:lnSpc>
              <a:buNone/>
            </a:pPr>
            <a:r>
              <a:rPr lang="zh-CN" altLang="zh-CN" sz="2200" smtClean="0"/>
              <a:t>（</a:t>
            </a:r>
            <a:r>
              <a:rPr lang="en-US" altLang="zh-CN" sz="2200" smtClean="0"/>
              <a:t>2</a:t>
            </a:r>
            <a:r>
              <a:rPr lang="zh-CN" altLang="zh-CN" sz="2200" smtClean="0"/>
              <a:t>）</a:t>
            </a:r>
            <a:r>
              <a:rPr lang="zh-CN" altLang="zh-CN" sz="2200"/>
              <a:t>提供文本框给用户输入姓名关键字，可以根据关键字模糊检索联系人信息并显示，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</a:t>
            </a:r>
            <a:endParaRPr lang="zh-CN" altLang="en-US" sz="2200"/>
          </a:p>
        </p:txBody>
      </p:sp>
      <p:pic>
        <p:nvPicPr>
          <p:cNvPr id="6146" name="Picture 2" descr="图9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24944"/>
            <a:ext cx="4810044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90412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（</a:t>
            </a:r>
            <a:r>
              <a:rPr lang="en-US" altLang="zh-CN" sz="2200"/>
              <a:t>3</a:t>
            </a:r>
            <a:r>
              <a:rPr lang="zh-CN" altLang="zh-CN" sz="2200"/>
              <a:t>）若关键字留空而点击“查询”，则以友好的对话框给予操作提示，</a:t>
            </a:r>
            <a:r>
              <a:rPr lang="zh-CN" altLang="zh-CN" sz="2200"/>
              <a:t>如</a:t>
            </a:r>
            <a:r>
              <a:rPr lang="zh-CN" altLang="zh-CN" sz="2200" smtClean="0"/>
              <a:t>图所</a:t>
            </a:r>
            <a:r>
              <a:rPr lang="zh-CN" altLang="zh-CN" sz="2200"/>
              <a:t>示</a:t>
            </a:r>
            <a:endParaRPr lang="zh-CN" altLang="en-US" sz="2200"/>
          </a:p>
        </p:txBody>
      </p:sp>
      <p:pic>
        <p:nvPicPr>
          <p:cNvPr id="7170" name="Picture 2" descr="图9-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996952"/>
            <a:ext cx="4973245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29805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7  </a:t>
            </a:r>
            <a:r>
              <a:rPr lang="zh-CN" altLang="zh-CN" b="1"/>
              <a:t>开发添加</a:t>
            </a:r>
            <a:r>
              <a:rPr lang="zh-CN" altLang="zh-CN" b="1"/>
              <a:t>联系人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000"/>
              <a:t>添加联系人：提供输入组件供用户填写联系人资料，并适时给出友好的提示，比如说姓名是必填的。添加联系人效果</a:t>
            </a:r>
            <a:r>
              <a:rPr lang="zh-CN" altLang="zh-CN" sz="2000"/>
              <a:t>如</a:t>
            </a:r>
            <a:r>
              <a:rPr lang="zh-CN" altLang="zh-CN" sz="2000" smtClean="0"/>
              <a:t>图所</a:t>
            </a:r>
            <a:r>
              <a:rPr lang="zh-CN" altLang="zh-CN" sz="20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8194" name="Picture 2" descr="图9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50" y="3717031"/>
            <a:ext cx="3786667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315537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8  </a:t>
            </a:r>
            <a:r>
              <a:rPr lang="zh-CN" altLang="zh-CN" b="1"/>
              <a:t>开发编辑</a:t>
            </a:r>
            <a:r>
              <a:rPr lang="zh-CN" altLang="zh-CN" b="1"/>
              <a:t>联系人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000"/>
              <a:t>编辑联系人模块提供“查询”功能让用户先检索出待修改的联系人资料，方便用户修改；“更新”按钮实现修改功能，更新数据库，并反馈更新成功与否的信息。更新联系人效果</a:t>
            </a:r>
            <a:r>
              <a:rPr lang="zh-CN" altLang="zh-CN" sz="2000"/>
              <a:t>如</a:t>
            </a:r>
            <a:r>
              <a:rPr lang="zh-CN" altLang="zh-CN" sz="2000" smtClean="0"/>
              <a:t>图所</a:t>
            </a:r>
            <a:r>
              <a:rPr lang="zh-CN" altLang="zh-CN" sz="2000"/>
              <a:t>示</a:t>
            </a:r>
            <a:endParaRPr lang="zh-CN" altLang="zh-CN" sz="2000" b="1"/>
          </a:p>
          <a:p>
            <a:endParaRPr lang="zh-CN" altLang="en-US"/>
          </a:p>
        </p:txBody>
      </p:sp>
      <p:pic>
        <p:nvPicPr>
          <p:cNvPr id="9218" name="Picture 2" descr="图9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077072"/>
            <a:ext cx="3137885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图9-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6591" y="4077072"/>
            <a:ext cx="3125769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084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9  </a:t>
            </a:r>
            <a:r>
              <a:rPr lang="zh-CN" altLang="zh-CN" b="1"/>
              <a:t>开发删除</a:t>
            </a:r>
            <a:r>
              <a:rPr lang="zh-CN" altLang="zh-CN" b="1"/>
              <a:t>联系人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1800"/>
              <a:t>删除联系人模块提供“查询”功能让用户先检索并显示拟删除的联系人资料；“删除”按钮实现删除功能，更新数据库，并反馈删除成功与否的信息到界面上；若欲删除的联系人姓名留空，则利用对话框给予友好的提示</a:t>
            </a:r>
            <a:endParaRPr lang="zh-CN" altLang="zh-CN" sz="1800" b="1"/>
          </a:p>
          <a:p>
            <a:endParaRPr lang="zh-CN" altLang="en-US"/>
          </a:p>
        </p:txBody>
      </p:sp>
      <p:pic>
        <p:nvPicPr>
          <p:cNvPr id="10242" name="Picture 2" descr="图9-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21088"/>
            <a:ext cx="3557647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图9-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221088"/>
            <a:ext cx="3557647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99491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实训任务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1800"/>
              <a:t>[</a:t>
            </a:r>
            <a:r>
              <a:rPr lang="zh-CN" altLang="en-US" sz="1800"/>
              <a:t>实训</a:t>
            </a:r>
            <a:r>
              <a:rPr lang="en-US" altLang="zh-CN" sz="1800"/>
              <a:t>9-1</a:t>
            </a:r>
            <a:r>
              <a:rPr lang="en-US" altLang="zh-CN" sz="1800"/>
              <a:t>] </a:t>
            </a:r>
            <a:endParaRPr lang="en-US" altLang="zh-CN" sz="1800" smtClean="0"/>
          </a:p>
          <a:p>
            <a:pPr marL="109728" indent="0">
              <a:lnSpc>
                <a:spcPct val="200000"/>
              </a:lnSpc>
              <a:buNone/>
            </a:pPr>
            <a:r>
              <a:rPr lang="zh-CN" altLang="en-US" sz="1800" smtClean="0"/>
              <a:t>在</a:t>
            </a:r>
            <a:r>
              <a:rPr lang="zh-CN" altLang="en-US" sz="1800"/>
              <a:t>本章实现的系统的基础上完善“系统管理”模块。添加用户注册，用户信息修改，用户删除等功能；并实现多个用户共同使用该系统，每个用户拥有自己的联系人信息及对自己所属联系人的操作</a:t>
            </a:r>
            <a:r>
              <a:rPr lang="zh-CN" altLang="en-US" sz="1800"/>
              <a:t>权限</a:t>
            </a:r>
            <a:r>
              <a:rPr lang="zh-CN" altLang="en-US" sz="1800" smtClean="0"/>
              <a:t>。</a:t>
            </a:r>
            <a:endParaRPr lang="en-US" altLang="zh-CN" sz="1800" smtClean="0"/>
          </a:p>
          <a:p>
            <a:pPr marL="109728" indent="0">
              <a:lnSpc>
                <a:spcPct val="200000"/>
              </a:lnSpc>
              <a:buNone/>
            </a:pPr>
            <a:endParaRPr lang="zh-CN" altLang="en-US" sz="180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1800"/>
              <a:t>[</a:t>
            </a:r>
            <a:r>
              <a:rPr lang="zh-CN" altLang="en-US" sz="1800"/>
              <a:t>实训</a:t>
            </a:r>
            <a:r>
              <a:rPr lang="en-US" altLang="zh-CN" sz="1800"/>
              <a:t>9-2</a:t>
            </a:r>
            <a:r>
              <a:rPr lang="en-US" altLang="zh-CN" sz="1800"/>
              <a:t>] </a:t>
            </a:r>
            <a:endParaRPr lang="en-US" altLang="zh-CN" sz="1800" smtClean="0"/>
          </a:p>
          <a:p>
            <a:pPr marL="109728" indent="0">
              <a:lnSpc>
                <a:spcPct val="200000"/>
              </a:lnSpc>
              <a:buNone/>
            </a:pPr>
            <a:r>
              <a:rPr lang="zh-CN" altLang="en-US" sz="1800" smtClean="0"/>
              <a:t>在</a:t>
            </a:r>
            <a:r>
              <a:rPr lang="zh-CN" altLang="en-US" sz="1800"/>
              <a:t>本章实现的系统的基础上做修改，为联系人增加照片信息，并在查找、添加和编辑联系人时实现显示或上传联系人照片的功能。</a:t>
            </a:r>
          </a:p>
        </p:txBody>
      </p:sp>
    </p:spTree>
    <p:extLst>
      <p:ext uri="{BB962C8B-B14F-4D97-AF65-F5344CB8AC3E}">
        <p14:creationId xmlns:p14="http://schemas.microsoft.com/office/powerpoint/2010/main" val="307035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/>
              <a:t>第</a:t>
            </a:r>
            <a:r>
              <a:rPr lang="en-US" altLang="zh-CN" b="1"/>
              <a:t>9</a:t>
            </a:r>
            <a:r>
              <a:rPr lang="zh-CN" altLang="en-US" b="1"/>
              <a:t>章 综合应用</a:t>
            </a:r>
            <a:endParaRPr lang="zh-CN" altLang="en-US" b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endParaRPr lang="en-US" altLang="zh-CN" b="1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 smtClean="0"/>
              <a:t>9.1</a:t>
            </a:r>
            <a:r>
              <a:rPr lang="en-US" altLang="zh-CN" b="1"/>
              <a:t>	</a:t>
            </a:r>
            <a:r>
              <a:rPr lang="zh-CN" altLang="en-US" b="1"/>
              <a:t>需求分析</a:t>
            </a:r>
            <a:r>
              <a:rPr lang="zh-CN" altLang="en-US" b="1"/>
              <a:t>及</a:t>
            </a:r>
            <a:r>
              <a:rPr lang="zh-CN" altLang="en-US" b="1" smtClean="0"/>
              <a:t>系统设计</a:t>
            </a:r>
            <a:endParaRPr lang="en-US" altLang="zh-CN" b="1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9.2	</a:t>
            </a:r>
            <a:r>
              <a:rPr lang="zh-CN" altLang="zh-CN" b="1"/>
              <a:t>系统实现及编码</a:t>
            </a:r>
          </a:p>
          <a:p>
            <a:pPr marL="109728" indent="0">
              <a:lnSpc>
                <a:spcPct val="200000"/>
              </a:lnSpc>
              <a:buNone/>
            </a:pPr>
            <a:endParaRPr lang="en-US" altLang="zh-CN" b="1"/>
          </a:p>
        </p:txBody>
      </p:sp>
    </p:spTree>
    <p:extLst>
      <p:ext uri="{BB962C8B-B14F-4D97-AF65-F5344CB8AC3E}">
        <p14:creationId xmlns:p14="http://schemas.microsoft.com/office/powerpoint/2010/main" val="3308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endParaRPr lang="en-US" altLang="zh-CN" smtClean="0"/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 综合</a:t>
            </a:r>
            <a:r>
              <a:rPr lang="zh-CN" altLang="en-US"/>
              <a:t>运用</a:t>
            </a:r>
            <a:r>
              <a:rPr lang="en-US" altLang="zh-CN"/>
              <a:t>Java</a:t>
            </a:r>
            <a:r>
              <a:rPr lang="zh-CN" altLang="en-US"/>
              <a:t>面向对象编程，</a:t>
            </a:r>
            <a:r>
              <a:rPr lang="en-US" altLang="zh-CN"/>
              <a:t>GUI</a:t>
            </a:r>
            <a:r>
              <a:rPr lang="zh-CN" altLang="en-US"/>
              <a:t>程序设计及</a:t>
            </a:r>
            <a:r>
              <a:rPr lang="en-US" altLang="zh-CN"/>
              <a:t>JDBC</a:t>
            </a:r>
            <a:r>
              <a:rPr lang="zh-CN" altLang="en-US"/>
              <a:t>编程技术等知识与技术进行</a:t>
            </a:r>
            <a:r>
              <a:rPr lang="en-US" altLang="zh-CN"/>
              <a:t>Java</a:t>
            </a:r>
            <a:r>
              <a:rPr lang="zh-CN" altLang="en-US"/>
              <a:t>数据库应用系统开发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本章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1  </a:t>
            </a:r>
            <a:r>
              <a:rPr lang="zh-CN" altLang="zh-CN" sz="2200"/>
              <a:t>数据库设计及实施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2  </a:t>
            </a:r>
            <a:r>
              <a:rPr lang="zh-CN" altLang="zh-CN" sz="2200"/>
              <a:t>界面设计与功能模块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3  </a:t>
            </a:r>
            <a:r>
              <a:rPr lang="zh-CN" altLang="zh-CN" sz="2200"/>
              <a:t>开发公共模块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4  </a:t>
            </a:r>
            <a:r>
              <a:rPr lang="zh-CN" altLang="zh-CN" sz="2200"/>
              <a:t>开发登陆模块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5  </a:t>
            </a:r>
            <a:r>
              <a:rPr lang="zh-CN" altLang="zh-CN" sz="2200"/>
              <a:t>开发主界面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6  </a:t>
            </a:r>
            <a:r>
              <a:rPr lang="zh-CN" altLang="zh-CN" sz="2200"/>
              <a:t>开发查找联系人模块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7  </a:t>
            </a:r>
            <a:r>
              <a:rPr lang="zh-CN" altLang="zh-CN" sz="2200"/>
              <a:t>开发添加联系人模块</a:t>
            </a:r>
          </a:p>
          <a:p>
            <a:pPr lvl="0"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8  </a:t>
            </a:r>
            <a:r>
              <a:rPr lang="zh-CN" altLang="zh-CN" sz="2200"/>
              <a:t>开发编辑联系人模块</a:t>
            </a:r>
          </a:p>
          <a:p>
            <a:pPr>
              <a:lnSpc>
                <a:spcPct val="150000"/>
              </a:lnSpc>
            </a:pPr>
            <a:r>
              <a:rPr lang="zh-CN" altLang="zh-CN" sz="2200"/>
              <a:t>任务</a:t>
            </a:r>
            <a:r>
              <a:rPr lang="en-US" altLang="zh-CN" sz="2200"/>
              <a:t>9  </a:t>
            </a:r>
            <a:r>
              <a:rPr lang="zh-CN" altLang="zh-CN" sz="2200"/>
              <a:t>开发删除联系人模块</a:t>
            </a:r>
            <a:endParaRPr lang="zh-CN" altLang="zh-CN" sz="2200"/>
          </a:p>
        </p:txBody>
      </p:sp>
    </p:spTree>
    <p:extLst>
      <p:ext uri="{BB962C8B-B14F-4D97-AF65-F5344CB8AC3E}">
        <p14:creationId xmlns:p14="http://schemas.microsoft.com/office/powerpoint/2010/main" val="1247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9.1	</a:t>
            </a:r>
            <a:r>
              <a:rPr lang="zh-CN" altLang="zh-CN" b="1"/>
              <a:t>需求分析</a:t>
            </a:r>
            <a:r>
              <a:rPr lang="zh-CN" altLang="zh-CN" b="1"/>
              <a:t>及</a:t>
            </a:r>
            <a:r>
              <a:rPr lang="zh-CN" altLang="zh-CN" b="1" smtClean="0"/>
              <a:t>系统设计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/>
              <a:t>小型通讯录系统的系统目标</a:t>
            </a:r>
            <a:r>
              <a:rPr lang="zh-CN" altLang="zh-CN"/>
              <a:t>如下</a:t>
            </a:r>
            <a:r>
              <a:rPr lang="zh-CN" altLang="zh-CN" smtClean="0"/>
              <a:t>：</a:t>
            </a:r>
            <a:endParaRPr lang="en-US" altLang="zh-CN" smtClean="0"/>
          </a:p>
          <a:p>
            <a:pPr lvl="1">
              <a:lnSpc>
                <a:spcPct val="150000"/>
              </a:lnSpc>
            </a:pPr>
            <a:r>
              <a:rPr lang="zh-CN" altLang="zh-CN" sz="2000"/>
              <a:t>用户使用系统需要合法的账户名和密码，确保联系人资料的安全性和隐私性；</a:t>
            </a:r>
          </a:p>
          <a:p>
            <a:pPr lvl="1">
              <a:lnSpc>
                <a:spcPct val="150000"/>
              </a:lnSpc>
            </a:pPr>
            <a:r>
              <a:rPr lang="zh-CN" altLang="zh-CN" sz="2000"/>
              <a:t>联系人资料应该较齐全；</a:t>
            </a:r>
          </a:p>
          <a:p>
            <a:pPr lvl="1">
              <a:lnSpc>
                <a:spcPct val="150000"/>
              </a:lnSpc>
            </a:pPr>
            <a:r>
              <a:rPr lang="zh-CN" altLang="zh-CN" sz="2000"/>
              <a:t>可以查看目前所有的联系人信息；</a:t>
            </a:r>
          </a:p>
          <a:p>
            <a:pPr lvl="1">
              <a:lnSpc>
                <a:spcPct val="150000"/>
              </a:lnSpc>
            </a:pPr>
            <a:r>
              <a:rPr lang="zh-CN" altLang="zh-CN" sz="2000"/>
              <a:t>可以根据姓名查找联系人；</a:t>
            </a:r>
          </a:p>
          <a:p>
            <a:pPr lvl="1">
              <a:lnSpc>
                <a:spcPct val="150000"/>
              </a:lnSpc>
            </a:pPr>
            <a:r>
              <a:rPr lang="zh-CN" altLang="zh-CN" sz="2000"/>
              <a:t>可以添加新的联系人；</a:t>
            </a:r>
          </a:p>
          <a:p>
            <a:pPr lvl="1">
              <a:lnSpc>
                <a:spcPct val="150000"/>
              </a:lnSpc>
            </a:pPr>
            <a:r>
              <a:rPr lang="zh-CN" altLang="zh-CN" sz="2000"/>
              <a:t>可以对已经存在的联系人信息进行修改；</a:t>
            </a:r>
            <a:r>
              <a:rPr lang="en-US" altLang="zh-CN" sz="2000"/>
              <a:t> </a:t>
            </a:r>
            <a:endParaRPr lang="zh-CN" altLang="zh-CN" sz="2000"/>
          </a:p>
          <a:p>
            <a:pPr lvl="1">
              <a:lnSpc>
                <a:spcPct val="150000"/>
              </a:lnSpc>
            </a:pPr>
            <a:r>
              <a:rPr lang="zh-CN" altLang="zh-CN" sz="2000"/>
              <a:t>可以根据姓名删除已经存在的联系人</a:t>
            </a:r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106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zh-CN" sz="2400"/>
              <a:t>系统功能模块如图</a:t>
            </a:r>
            <a:endParaRPr lang="zh-CN" altLang="en-US" sz="2400"/>
          </a:p>
        </p:txBody>
      </p:sp>
      <p:pic>
        <p:nvPicPr>
          <p:cNvPr id="1026" name="Picture 2" descr="图9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2420888"/>
            <a:ext cx="4291472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423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1  </a:t>
            </a:r>
            <a:r>
              <a:rPr lang="zh-CN" altLang="zh-CN" b="1"/>
              <a:t>数据库设计</a:t>
            </a:r>
            <a:r>
              <a:rPr lang="zh-CN" altLang="zh-CN" b="1"/>
              <a:t>及</a:t>
            </a:r>
            <a:r>
              <a:rPr lang="zh-CN" altLang="zh-CN" b="1" smtClean="0"/>
              <a:t>实施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/>
              <a:t>（</a:t>
            </a:r>
            <a:r>
              <a:rPr lang="en-US" altLang="zh-CN"/>
              <a:t>1</a:t>
            </a:r>
            <a:r>
              <a:rPr lang="zh-CN" altLang="zh-CN"/>
              <a:t>）</a:t>
            </a:r>
            <a:r>
              <a:rPr lang="zh-CN" altLang="zh-CN"/>
              <a:t>用户</a:t>
            </a:r>
            <a:r>
              <a:rPr lang="zh-CN" altLang="zh-CN" smtClean="0"/>
              <a:t>表</a:t>
            </a:r>
            <a:endParaRPr lang="en-US" altLang="zh-CN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zh-CN" altLang="zh-CN"/>
              <a:t>（</a:t>
            </a:r>
            <a:r>
              <a:rPr lang="en-US" altLang="zh-CN"/>
              <a:t>2</a:t>
            </a:r>
            <a:r>
              <a:rPr lang="zh-CN" altLang="zh-CN"/>
              <a:t>）联系人表</a:t>
            </a: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10219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2  </a:t>
            </a:r>
            <a:r>
              <a:rPr lang="zh-CN" altLang="zh-CN" b="1"/>
              <a:t>界面设计与</a:t>
            </a:r>
            <a:r>
              <a:rPr lang="zh-CN" altLang="zh-CN" b="1"/>
              <a:t>功能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r>
              <a:rPr lang="en-US" altLang="zh-CN"/>
              <a:t>1</a:t>
            </a:r>
            <a:r>
              <a:rPr lang="zh-CN" altLang="zh-CN"/>
              <a:t>、界面设计</a:t>
            </a:r>
          </a:p>
          <a:p>
            <a:pPr marL="109728" indent="0">
              <a:buNone/>
            </a:pPr>
            <a:endParaRPr lang="en-US" altLang="zh-CN" b="1" smtClean="0"/>
          </a:p>
          <a:p>
            <a:pPr marL="109728" indent="0">
              <a:buNone/>
            </a:pPr>
            <a:r>
              <a:rPr lang="en-US" altLang="zh-CN"/>
              <a:t>2</a:t>
            </a:r>
            <a:r>
              <a:rPr lang="zh-CN" altLang="zh-CN"/>
              <a:t>、模块设计</a:t>
            </a:r>
          </a:p>
          <a:p>
            <a:pPr marL="109728" indent="0">
              <a:buNone/>
            </a:pPr>
            <a:endParaRPr lang="en-US" altLang="zh-CN" b="1" smtClean="0"/>
          </a:p>
          <a:p>
            <a:pPr marL="109728" indent="0">
              <a:buNone/>
            </a:pPr>
            <a:endParaRPr lang="en-US" altLang="zh-CN" smtClean="0"/>
          </a:p>
          <a:p>
            <a:pPr marL="109728" indent="0">
              <a:buNone/>
            </a:pPr>
            <a:r>
              <a:rPr lang="zh-CN" altLang="zh-CN" smtClean="0"/>
              <a:t>系统</a:t>
            </a:r>
            <a:r>
              <a:rPr lang="zh-CN" altLang="zh-CN"/>
              <a:t>的项目</a:t>
            </a:r>
            <a:r>
              <a:rPr lang="zh-CN" altLang="zh-CN"/>
              <a:t>文件夹</a:t>
            </a:r>
            <a:r>
              <a:rPr lang="zh-CN" altLang="zh-CN" smtClean="0"/>
              <a:t>结构</a:t>
            </a:r>
            <a:r>
              <a:rPr lang="zh-CN" altLang="en-US" smtClean="0"/>
              <a:t>如图所示</a:t>
            </a:r>
            <a:endParaRPr lang="zh-CN" altLang="zh-CN" b="1"/>
          </a:p>
          <a:p>
            <a:endParaRPr lang="zh-CN" altLang="en-US"/>
          </a:p>
        </p:txBody>
      </p:sp>
      <p:pic>
        <p:nvPicPr>
          <p:cNvPr id="2050" name="Picture 2" descr="图9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52936"/>
            <a:ext cx="2961060" cy="324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1159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9.2	</a:t>
            </a:r>
            <a:r>
              <a:rPr lang="zh-CN" altLang="zh-CN" b="1"/>
              <a:t>系统实现</a:t>
            </a:r>
            <a:r>
              <a:rPr lang="zh-CN" altLang="zh-CN" b="1"/>
              <a:t>及</a:t>
            </a:r>
            <a:r>
              <a:rPr lang="zh-CN" altLang="zh-CN" b="1" smtClean="0"/>
              <a:t>编码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3  </a:t>
            </a:r>
            <a:r>
              <a:rPr lang="zh-CN" altLang="zh-CN" b="1"/>
              <a:t>开发</a:t>
            </a:r>
            <a:r>
              <a:rPr lang="zh-CN" altLang="zh-CN" b="1"/>
              <a:t>公共</a:t>
            </a:r>
            <a:r>
              <a:rPr lang="zh-CN" altLang="zh-CN" b="1" smtClean="0"/>
              <a:t>模块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zh-CN" altLang="zh-CN" sz="2200"/>
              <a:t>公共模块包含一下三个类：</a:t>
            </a:r>
          </a:p>
          <a:p>
            <a:pPr lvl="1">
              <a:lnSpc>
                <a:spcPct val="150000"/>
              </a:lnSpc>
            </a:pPr>
            <a:r>
              <a:rPr lang="en-US" altLang="zh-CN" sz="2200"/>
              <a:t>Contact</a:t>
            </a:r>
            <a:r>
              <a:rPr lang="zh-CN" altLang="zh-CN" sz="2200"/>
              <a:t>：联系人实体类，对应于数据库中的</a:t>
            </a:r>
            <a:r>
              <a:rPr lang="en-US" altLang="zh-CN" sz="2200"/>
              <a:t>contact</a:t>
            </a:r>
            <a:r>
              <a:rPr lang="zh-CN" altLang="zh-CN" sz="2200"/>
              <a:t>表；</a:t>
            </a:r>
          </a:p>
          <a:p>
            <a:pPr lvl="1">
              <a:lnSpc>
                <a:spcPct val="150000"/>
              </a:lnSpc>
            </a:pPr>
            <a:r>
              <a:rPr lang="en-US" altLang="zh-CN" sz="2200"/>
              <a:t>DBConnection</a:t>
            </a:r>
            <a:r>
              <a:rPr lang="zh-CN" altLang="zh-CN" sz="2200"/>
              <a:t>：获取数据连接类，提供获得数据库连接对象的方法；</a:t>
            </a:r>
          </a:p>
          <a:p>
            <a:pPr lvl="1">
              <a:lnSpc>
                <a:spcPct val="150000"/>
              </a:lnSpc>
            </a:pPr>
            <a:r>
              <a:rPr lang="en-US" altLang="zh-CN" sz="2200"/>
              <a:t>ContactDao</a:t>
            </a:r>
            <a:r>
              <a:rPr lang="zh-CN" altLang="zh-CN" sz="2200"/>
              <a:t>：数据库访问操作</a:t>
            </a:r>
            <a:r>
              <a:rPr lang="en-US" altLang="zh-CN" sz="2200"/>
              <a:t>DAO</a:t>
            </a:r>
            <a:r>
              <a:rPr lang="zh-CN" altLang="zh-CN" sz="2200"/>
              <a:t>类，提供对联系人表进行添、删、改、查等各种操作的方法。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5332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1098</TotalTime>
  <Words>677</Words>
  <Application>Microsoft Office PowerPoint</Application>
  <PresentationFormat>全屏显示(4:3)</PresentationFormat>
  <Paragraphs>75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都市</vt:lpstr>
      <vt:lpstr>Java高级程序设计</vt:lpstr>
      <vt:lpstr>第9章 综合应用</vt:lpstr>
      <vt:lpstr>本章目标</vt:lpstr>
      <vt:lpstr>本章任务</vt:lpstr>
      <vt:lpstr>9.1 需求分析及系统设计</vt:lpstr>
      <vt:lpstr>PowerPoint 演示文稿</vt:lpstr>
      <vt:lpstr>PowerPoint 演示文稿</vt:lpstr>
      <vt:lpstr>PowerPoint 演示文稿</vt:lpstr>
      <vt:lpstr>9.2 系统实现及编码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实训任务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Java入门基础</dc:title>
  <dc:creator>xyy</dc:creator>
  <cp:lastModifiedBy>xyy</cp:lastModifiedBy>
  <cp:revision>181</cp:revision>
  <dcterms:created xsi:type="dcterms:W3CDTF">2015-05-21T00:11:37Z</dcterms:created>
  <dcterms:modified xsi:type="dcterms:W3CDTF">2015-05-29T06:00:55Z</dcterms:modified>
</cp:coreProperties>
</file>