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74" r:id="rId15"/>
    <p:sldId id="273" r:id="rId16"/>
    <p:sldId id="269" r:id="rId17"/>
    <p:sldId id="270" r:id="rId18"/>
    <p:sldId id="271" r:id="rId19"/>
    <p:sldId id="276" r:id="rId20"/>
    <p:sldId id="277" r:id="rId21"/>
    <p:sldId id="278" r:id="rId22"/>
    <p:sldId id="279" r:id="rId23"/>
    <p:sldId id="272" r:id="rId24"/>
    <p:sldId id="275"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22" r:id="rId65"/>
    <p:sldId id="319" r:id="rId66"/>
    <p:sldId id="320" r:id="rId67"/>
    <p:sldId id="321" r:id="rId68"/>
    <p:sldId id="323" r:id="rId6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5" d="100"/>
          <a:sy n="65" d="100"/>
        </p:scale>
        <p:origin x="-1536"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3">
        <a:schemeClr val="bg2"/>
      </p:bgRef>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173157"/>
            <a:ext cx="7772400" cy="1470025"/>
          </a:xfrm>
        </p:spPr>
        <p:txBody>
          <a:bodyPr anchor="b"/>
          <a:lstStyle>
            <a:lvl1pPr algn="l">
              <a:defRPr sz="4800"/>
            </a:lvl1pPr>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687716" y="2643182"/>
            <a:ext cx="6670366" cy="1752600"/>
          </a:xfrm>
        </p:spPr>
        <p:txBody>
          <a:bodyPr/>
          <a:lstStyle>
            <a:lvl1pPr marL="0" indent="0" algn="l">
              <a:buNone/>
              <a:defRPr sz="2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473DB70C-2D24-4285-A130-316C5B49067F}" type="datetimeFigureOut">
              <a:rPr lang="zh-CN" altLang="en-US" smtClean="0"/>
              <a:pPr/>
              <a:t>2012/11/12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9CFA585-0A14-4263-9B5C-51E119AE98DC}"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473DB70C-2D24-4285-A130-316C5B49067F}" type="datetimeFigureOut">
              <a:rPr lang="zh-CN" altLang="en-US" smtClean="0"/>
              <a:pPr/>
              <a:t>2012/11/12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9CFA585-0A14-4263-9B5C-51E119AE98DC}"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43768" y="274639"/>
            <a:ext cx="1543032"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9"/>
            <a:ext cx="661513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473DB70C-2D24-4285-A130-316C5B49067F}" type="datetimeFigureOut">
              <a:rPr lang="zh-CN" altLang="en-US" smtClean="0"/>
              <a:pPr/>
              <a:t>2012/11/12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9CFA585-0A14-4263-9B5C-51E119AE98DC}"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473DB70C-2D24-4285-A130-316C5B49067F}" type="datetimeFigureOut">
              <a:rPr lang="zh-CN" altLang="en-US" smtClean="0"/>
              <a:pPr/>
              <a:t>2012/11/12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9CFA585-0A14-4263-9B5C-51E119AE98DC}"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3">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685800" y="2924181"/>
            <a:ext cx="7772400" cy="1362075"/>
          </a:xfrm>
        </p:spPr>
        <p:txBody>
          <a:bodyPr anchor="t"/>
          <a:lstStyle>
            <a:lvl1pPr algn="l">
              <a:defRPr sz="4400" b="0"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685800" y="1428747"/>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473DB70C-2D24-4285-A130-316C5B49067F}" type="datetimeFigureOut">
              <a:rPr lang="zh-CN" altLang="en-US" smtClean="0"/>
              <a:pPr/>
              <a:t>2012/11/12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9CFA585-0A14-4263-9B5C-51E119AE98DC}"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473DB70C-2D24-4285-A130-316C5B49067F}" type="datetimeFigureOut">
              <a:rPr lang="zh-CN" altLang="en-US" smtClean="0"/>
              <a:pPr/>
              <a:t>2012/11/12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9CFA585-0A14-4263-9B5C-51E119AE98DC}"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473DB70C-2D24-4285-A130-316C5B49067F}" type="datetimeFigureOut">
              <a:rPr lang="zh-CN" altLang="en-US" smtClean="0"/>
              <a:pPr/>
              <a:t>2012/11/12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9CFA585-0A14-4263-9B5C-51E119AE98DC}"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473DB70C-2D24-4285-A130-316C5B49067F}" type="datetimeFigureOut">
              <a:rPr lang="zh-CN" altLang="en-US" smtClean="0"/>
              <a:pPr/>
              <a:t>2012/11/12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9CFA585-0A14-4263-9B5C-51E119AE98DC}"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73DB70C-2D24-4285-A130-316C5B49067F}" type="datetimeFigureOut">
              <a:rPr lang="zh-CN" altLang="en-US" smtClean="0"/>
              <a:pPr/>
              <a:t>2012/11/12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9CFA585-0A14-4263-9B5C-51E119AE98DC}"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3" name="内容占位符 2"/>
          <p:cNvSpPr>
            <a:spLocks noGrp="1"/>
          </p:cNvSpPr>
          <p:nvPr>
            <p:ph idx="1"/>
          </p:nvPr>
        </p:nvSpPr>
        <p:spPr>
          <a:xfrm>
            <a:off x="460382" y="1071546"/>
            <a:ext cx="5111750" cy="50497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5679083" y="1071546"/>
            <a:ext cx="3008313" cy="342902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473DB70C-2D24-4285-A130-316C5B49067F}" type="datetimeFigureOut">
              <a:rPr lang="zh-CN" altLang="en-US" smtClean="0"/>
              <a:pPr/>
              <a:t>2012/11/12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9CFA585-0A14-4263-9B5C-51E119AE98DC}" type="slidenum">
              <a:rPr lang="zh-CN" altLang="en-US" smtClean="0"/>
              <a:pPr/>
              <a:t>‹#›</a:t>
            </a:fld>
            <a:endParaRPr lang="zh-CN" altLang="en-US"/>
          </a:p>
        </p:txBody>
      </p:sp>
      <p:sp>
        <p:nvSpPr>
          <p:cNvPr id="2" name="标题 1"/>
          <p:cNvSpPr>
            <a:spLocks noGrp="1"/>
          </p:cNvSpPr>
          <p:nvPr>
            <p:ph type="title"/>
          </p:nvPr>
        </p:nvSpPr>
        <p:spPr>
          <a:xfrm>
            <a:off x="457205" y="285728"/>
            <a:ext cx="8230993" cy="696626"/>
          </a:xfrm>
        </p:spPr>
        <p:txBody>
          <a:bodyPr anchor="ctr"/>
          <a:lstStyle>
            <a:lvl1pPr algn="ctr">
              <a:defRPr sz="3600" b="0"/>
            </a:lvl1pPr>
          </a:lstStyle>
          <a:p>
            <a:r>
              <a:rPr kumimoji="0" lang="zh-CN" altLang="en-US" smtClean="0"/>
              <a:t>单击此处编辑母版标题样式</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001024" y="642918"/>
            <a:ext cx="785818" cy="4572032"/>
          </a:xfrm>
        </p:spPr>
        <p:txBody>
          <a:bodyPr vert="eaVert" anchor="ctr"/>
          <a:lstStyle>
            <a:lvl1pPr algn="l">
              <a:defRPr sz="2400" b="0"/>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442922" y="541340"/>
            <a:ext cx="6415094" cy="5459428"/>
          </a:xfrm>
          <a:prstGeom prst="roundRect">
            <a:avLst>
              <a:gd name="adj" fmla="val 4800"/>
            </a:avLst>
          </a:prstGeom>
          <a:solidFill>
            <a:schemeClr val="accent1">
              <a:tint val="20000"/>
            </a:schemeClr>
          </a:solidFill>
          <a:ln w="38100">
            <a:gradFill flip="none" rotWithShape="1">
              <a:gsLst>
                <a:gs pos="0">
                  <a:schemeClr val="accent1">
                    <a:alpha val="50000"/>
                  </a:schemeClr>
                </a:gs>
                <a:gs pos="100000">
                  <a:schemeClr val="accent1">
                    <a:tint val="20000"/>
                  </a:schemeClr>
                </a:gs>
              </a:gsLst>
              <a:lin ang="16200000" scaled="1"/>
              <a:tileRect/>
            </a:gradFill>
          </a:ln>
          <a:effectLst>
            <a:outerShdw blurRad="76200" dist="38100" dir="5400000" sx="100500" sy="100500" algn="tl" rotWithShape="0">
              <a:srgbClr val="000000">
                <a:alpha val="50000"/>
              </a:srgb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7072330" y="1000108"/>
            <a:ext cx="914368" cy="4214842"/>
          </a:xfrm>
        </p:spPr>
        <p:txBody>
          <a:bodyPr vert="eaVert" anchor="ctr"/>
          <a:lstStyle>
            <a:lvl1pPr marL="0" indent="0" algn="ctr">
              <a:buNone/>
              <a:defRPr sz="1400"/>
            </a:lvl1pPr>
            <a:lvl2pPr marL="457200" indent="0" algn="ctr">
              <a:buNone/>
              <a:defRPr sz="1200"/>
            </a:lvl2pPr>
            <a:lvl3pPr marL="914400" indent="0" algn="ctr">
              <a:buNone/>
              <a:defRPr sz="1000"/>
            </a:lvl3pPr>
            <a:lvl4pPr marL="1371600" indent="0" algn="ctr">
              <a:buNone/>
              <a:defRPr sz="900"/>
            </a:lvl4pPr>
            <a:lvl5pPr marL="1828800" indent="0" algn="ct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473DB70C-2D24-4285-A130-316C5B49067F}" type="datetimeFigureOut">
              <a:rPr lang="zh-CN" altLang="en-US" smtClean="0"/>
              <a:pPr/>
              <a:t>2012/11/12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9CFA585-0A14-4263-9B5C-51E119AE98DC}"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pic>
        <p:nvPicPr>
          <p:cNvPr id="8" name="图片 7"/>
          <p:cNvPicPr>
            <a:picLocks noChangeAspect="1"/>
          </p:cNvPicPr>
          <p:nvPr/>
        </p:nvPicPr>
        <p:blipFill>
          <a:blip r:embed="rId13">
            <a:duotone>
              <a:schemeClr val="accent1"/>
              <a:srgbClr val="FFFFFF"/>
            </a:duotone>
            <a:lum bright="12000" contrast="40000"/>
          </a:blip>
          <a:stretch>
            <a:fillRect/>
          </a:stretch>
        </p:blipFill>
        <p:spPr>
          <a:xfrm>
            <a:off x="6667809" y="4915143"/>
            <a:ext cx="2476191" cy="1942857"/>
          </a:xfrm>
          <a:prstGeom prst="rect">
            <a:avLst/>
          </a:prstGeom>
          <a:noFill/>
          <a:ln>
            <a:noFill/>
          </a:ln>
        </p:spPr>
      </p:pic>
      <p:sp>
        <p:nvSpPr>
          <p:cNvPr id="10" name="矩形 9"/>
          <p:cNvSpPr/>
          <p:nvPr/>
        </p:nvSpPr>
        <p:spPr>
          <a:xfrm>
            <a:off x="0" y="0"/>
            <a:ext cx="9144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20000"/>
                </a:schemeClr>
              </a:gs>
              <a:gs pos="100000">
                <a:schemeClr val="accent1">
                  <a:tint val="50000"/>
                  <a:shade val="100000"/>
                  <a:hueMod val="100000"/>
                  <a:satMod val="500000"/>
                </a:schemeClr>
              </a:gs>
            </a:gsLst>
            <a:lin ang="18900000" scaled="1"/>
            <a:tileRect/>
          </a:gradFill>
          <a:ln w="12700" cap="rnd" cmpd="sng" algn="ctr">
            <a:noFill/>
            <a:prstDash val="solid"/>
          </a:ln>
        </p:spPr>
        <p:style>
          <a:lnRef idx="1">
            <a:schemeClr val="accent1"/>
          </a:lnRef>
          <a:fillRef idx="2">
            <a:schemeClr val="accent1"/>
          </a:fillRef>
          <a:effectRef idx="1">
            <a:schemeClr val="accent1"/>
          </a:effectRef>
          <a:fontRef idx="minor">
            <a:schemeClr val="dk1"/>
          </a:fontRef>
        </p:style>
        <p:txBody>
          <a:bodyPr rtlCol="0" anchor="ctr"/>
          <a:lstStyle/>
          <a:p>
            <a:pPr algn="ctr" eaLnBrk="1" latinLnBrk="0" hangingPunct="1"/>
            <a:endParaRPr kumimoji="0" lang="zh-CN" altLang="en-US"/>
          </a:p>
        </p:txBody>
      </p:sp>
      <p:sp>
        <p:nvSpPr>
          <p:cNvPr id="11" name="矩形 10"/>
          <p:cNvSpPr/>
          <p:nvPr/>
        </p:nvSpPr>
        <p:spPr>
          <a:xfrm>
            <a:off x="0" y="40951"/>
            <a:ext cx="4572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5000"/>
                </a:schemeClr>
              </a:gs>
              <a:gs pos="100000">
                <a:schemeClr val="accent1">
                  <a:tint val="50000"/>
                  <a:shade val="100000"/>
                  <a:hueMod val="100000"/>
                  <a:satMod val="500000"/>
                  <a:alpha val="60000"/>
                </a:schemeClr>
              </a:gs>
            </a:gsLst>
            <a:lin ang="8100000" scaled="1"/>
            <a:tileRect/>
          </a:gradFill>
          <a:ln w="12700" cap="rnd" cmpd="sng" algn="ctr">
            <a:noFill/>
            <a:prstDash val="solid"/>
          </a:ln>
          <a:effectLst>
            <a:glow>
              <a:schemeClr val="accent1">
                <a:tint val="100000"/>
                <a:shade val="100000"/>
                <a:hueMod val="100000"/>
                <a:satMod val="100000"/>
              </a:schemeClr>
            </a:glow>
            <a:softEdge rad="12700"/>
          </a:effectLst>
        </p:spPr>
        <p:style>
          <a:lnRef idx="1">
            <a:schemeClr val="accent1"/>
          </a:lnRef>
          <a:fillRef idx="2">
            <a:schemeClr val="accent1"/>
          </a:fillRef>
          <a:effectRef idx="1">
            <a:schemeClr val="accent1"/>
          </a:effectRef>
          <a:fontRef idx="minor">
            <a:schemeClr val="dk1"/>
          </a:fontRef>
        </p:style>
        <p:txBody>
          <a:bodyPr rtlCol="0" anchor="ctr"/>
          <a:lstStyle/>
          <a:p>
            <a:pPr algn="ctr" eaLnBrk="1" latinLnBrk="0" hangingPunct="1"/>
            <a:endParaRPr kumimoji="0" lang="zh-CN" altLang="en-US"/>
          </a:p>
        </p:txBody>
      </p:sp>
      <p:pic>
        <p:nvPicPr>
          <p:cNvPr id="9" name="图片 8"/>
          <p:cNvPicPr>
            <a:picLocks noChangeAspect="1"/>
          </p:cNvPicPr>
          <p:nvPr/>
        </p:nvPicPr>
        <p:blipFill>
          <a:blip r:embed="rId14">
            <a:duotone>
              <a:schemeClr val="accent1"/>
              <a:srgbClr val="FFFFFF"/>
            </a:duotone>
            <a:lum bright="35000" contrast="40000"/>
          </a:blip>
          <a:stretch>
            <a:fillRect/>
          </a:stretch>
        </p:blipFill>
        <p:spPr>
          <a:xfrm>
            <a:off x="0" y="6420445"/>
            <a:ext cx="9144000" cy="437555"/>
          </a:xfrm>
          <a:prstGeom prst="rect">
            <a:avLst/>
          </a:prstGeom>
          <a:noFill/>
          <a:ln>
            <a:noFill/>
          </a:ln>
          <a:effectLst/>
        </p:spPr>
      </p:pic>
      <p:sp>
        <p:nvSpPr>
          <p:cNvPr id="2" name="标题占位符 1"/>
          <p:cNvSpPr>
            <a:spLocks noGrp="1"/>
          </p:cNvSpPr>
          <p:nvPr>
            <p:ph type="title"/>
          </p:nvPr>
        </p:nvSpPr>
        <p:spPr>
          <a:xfrm>
            <a:off x="457200" y="274638"/>
            <a:ext cx="8229600" cy="1143000"/>
          </a:xfrm>
          <a:prstGeom prst="rect">
            <a:avLst/>
          </a:prstGeom>
        </p:spPr>
        <p:txBody>
          <a:bodyPr vert="horz" rtlCol="0" anchor="ctr">
            <a:normAutofit/>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525963"/>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457200" y="6356350"/>
            <a:ext cx="2133600" cy="365125"/>
          </a:xfrm>
          <a:prstGeom prst="rect">
            <a:avLst/>
          </a:prstGeom>
        </p:spPr>
        <p:txBody>
          <a:bodyPr vert="horz" rtlCol="0" anchor="ctr"/>
          <a:lstStyle>
            <a:lvl1pPr algn="l" eaLnBrk="1" latinLnBrk="0" hangingPunct="1">
              <a:defRPr kumimoji="0" sz="1200">
                <a:solidFill>
                  <a:schemeClr val="tx1">
                    <a:tint val="75000"/>
                  </a:schemeClr>
                </a:solidFill>
              </a:defRPr>
            </a:lvl1pPr>
          </a:lstStyle>
          <a:p>
            <a:fld id="{473DB70C-2D24-4285-A130-316C5B49067F}" type="datetimeFigureOut">
              <a:rPr lang="zh-CN" altLang="en-US" smtClean="0"/>
              <a:pPr/>
              <a:t>2012/11/12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rtlCol="0" anchor="ctr"/>
          <a:lstStyle>
            <a:lvl1pPr algn="ctr" eaLnBrk="1" latinLnBrk="0" hangingPunct="1">
              <a:defRPr kumimoji="0"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rtlCol="0" anchor="ctr"/>
          <a:lstStyle>
            <a:lvl1pPr algn="r" eaLnBrk="1" latinLnBrk="0" hangingPunct="1">
              <a:defRPr kumimoji="0" sz="1200">
                <a:solidFill>
                  <a:schemeClr val="tx1">
                    <a:tint val="75000"/>
                  </a:schemeClr>
                </a:solidFill>
              </a:defRPr>
            </a:lvl1pPr>
          </a:lstStyle>
          <a:p>
            <a:fld id="{39CFA585-0A14-4263-9B5C-51E119AE98DC}"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accent1"/>
        </a:buClr>
        <a:buSzPct val="50000"/>
        <a:buFont typeface="Wingdings 2"/>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accent2"/>
        </a:buClr>
        <a:buSzPct val="50000"/>
        <a:buFont typeface="Wingdings 2"/>
        <a:buChar char="³"/>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accent3"/>
        </a:buClr>
        <a:buSzPct val="6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accent5"/>
        </a:buClr>
        <a:buSzPct val="45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accent6"/>
        </a:buClr>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4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pPr algn="ctr"/>
            <a:r>
              <a:rPr lang="zh-CN" altLang="en-US" dirty="0" smtClean="0"/>
              <a:t>第五章 黑盒测试</a:t>
            </a:r>
            <a:endParaRPr lang="zh-CN" altLang="en-US" dirty="0"/>
          </a:p>
        </p:txBody>
      </p:sp>
      <p:sp>
        <p:nvSpPr>
          <p:cNvPr id="3" name="副标题 2"/>
          <p:cNvSpPr>
            <a:spLocks noGrp="1"/>
          </p:cNvSpPr>
          <p:nvPr>
            <p:ph type="subTitle" idx="1"/>
          </p:nvPr>
        </p:nvSpPr>
        <p:spPr>
          <a:xfrm>
            <a:off x="928662" y="3857628"/>
            <a:ext cx="6670366" cy="1752600"/>
          </a:xfrm>
        </p:spPr>
        <p:txBody>
          <a:bodyPr/>
          <a:lstStyle/>
          <a:p>
            <a:pPr algn="ctr"/>
            <a:r>
              <a:rPr lang="zh-CN" altLang="en-US" dirty="0" smtClean="0"/>
              <a:t>宁华</a:t>
            </a:r>
            <a:endParaRPr lang="en-US" altLang="zh-CN" dirty="0" smtClean="0"/>
          </a:p>
          <a:p>
            <a:pPr algn="ctr"/>
            <a:r>
              <a:rPr lang="en-US" altLang="zh-CN" dirty="0" smtClean="0"/>
              <a:t>287263358@qq.com</a:t>
            </a:r>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457200" y="357188"/>
          <a:ext cx="8115330" cy="5572142"/>
        </p:xfrm>
        <a:graphic>
          <a:graphicData uri="http://schemas.openxmlformats.org/drawingml/2006/table">
            <a:tbl>
              <a:tblPr firstRow="1" bandRow="1">
                <a:tableStyleId>{5C22544A-7EE6-4342-B048-85BDC9FD1C3A}</a:tableStyleId>
              </a:tblPr>
              <a:tblGrid>
                <a:gridCol w="1623066"/>
                <a:gridCol w="1623066"/>
                <a:gridCol w="1623066"/>
                <a:gridCol w="1623066"/>
                <a:gridCol w="1623066"/>
              </a:tblGrid>
              <a:tr h="1184627">
                <a:tc>
                  <a:txBody>
                    <a:bodyPr/>
                    <a:lstStyle/>
                    <a:p>
                      <a:r>
                        <a:rPr kumimoji="0" lang="zh-CN" altLang="en-US" sz="1800" b="1" kern="1200" dirty="0" smtClean="0">
                          <a:solidFill>
                            <a:schemeClr val="lt1"/>
                          </a:solidFill>
                          <a:latin typeface="+mn-lt"/>
                          <a:ea typeface="+mn-ea"/>
                          <a:cs typeface="+mn-cs"/>
                        </a:rPr>
                        <a:t>输入条件</a:t>
                      </a:r>
                      <a:endParaRPr lang="zh-CN" altLang="en-US" dirty="0"/>
                    </a:p>
                  </a:txBody>
                  <a:tcPr/>
                </a:tc>
                <a:tc>
                  <a:txBody>
                    <a:bodyPr/>
                    <a:lstStyle/>
                    <a:p>
                      <a:r>
                        <a:rPr kumimoji="0" lang="zh-CN" altLang="en-US" sz="1800" b="1" kern="1200" dirty="0" smtClean="0">
                          <a:solidFill>
                            <a:schemeClr val="lt1"/>
                          </a:solidFill>
                          <a:latin typeface="+mn-lt"/>
                          <a:ea typeface="+mn-ea"/>
                          <a:cs typeface="+mn-cs"/>
                        </a:rPr>
                        <a:t>有效等价类编号</a:t>
                      </a:r>
                      <a:endParaRPr lang="zh-CN" altLang="en-US" dirty="0"/>
                    </a:p>
                  </a:txBody>
                  <a:tcPr/>
                </a:tc>
                <a:tc>
                  <a:txBody>
                    <a:bodyPr/>
                    <a:lstStyle/>
                    <a:p>
                      <a:r>
                        <a:rPr kumimoji="0" lang="zh-CN" altLang="en-US" sz="1800" b="1" kern="1200" dirty="0" smtClean="0">
                          <a:solidFill>
                            <a:schemeClr val="lt1"/>
                          </a:solidFill>
                          <a:latin typeface="+mn-lt"/>
                          <a:ea typeface="+mn-ea"/>
                          <a:cs typeface="+mn-cs"/>
                        </a:rPr>
                        <a:t>有效等价类</a:t>
                      </a:r>
                      <a:endParaRPr lang="zh-CN" altLang="en-US" dirty="0"/>
                    </a:p>
                  </a:txBody>
                  <a:tcPr/>
                </a:tc>
                <a:tc>
                  <a:txBody>
                    <a:bodyPr/>
                    <a:lstStyle/>
                    <a:p>
                      <a:r>
                        <a:rPr kumimoji="0" lang="zh-CN" altLang="en-US" sz="1800" b="1" kern="1200" dirty="0" smtClean="0">
                          <a:solidFill>
                            <a:schemeClr val="lt1"/>
                          </a:solidFill>
                          <a:latin typeface="+mn-lt"/>
                          <a:ea typeface="+mn-ea"/>
                          <a:cs typeface="+mn-cs"/>
                        </a:rPr>
                        <a:t>无效等价类编号</a:t>
                      </a:r>
                      <a:endParaRPr lang="zh-CN" altLang="en-US" dirty="0"/>
                    </a:p>
                  </a:txBody>
                  <a:tcPr/>
                </a:tc>
                <a:tc>
                  <a:txBody>
                    <a:bodyPr/>
                    <a:lstStyle/>
                    <a:p>
                      <a:r>
                        <a:rPr kumimoji="0" lang="zh-CN" altLang="en-US" sz="1800" b="1" kern="1200" dirty="0" smtClean="0">
                          <a:solidFill>
                            <a:schemeClr val="lt1"/>
                          </a:solidFill>
                          <a:latin typeface="+mn-lt"/>
                          <a:ea typeface="+mn-ea"/>
                          <a:cs typeface="+mn-cs"/>
                        </a:rPr>
                        <a:t>无效等价类</a:t>
                      </a:r>
                      <a:endParaRPr lang="zh-CN" altLang="en-US" dirty="0"/>
                    </a:p>
                  </a:txBody>
                  <a:tcPr/>
                </a:tc>
              </a:tr>
              <a:tr h="2137507">
                <a:tc>
                  <a:txBody>
                    <a:bodyPr/>
                    <a:lstStyle/>
                    <a:p>
                      <a:r>
                        <a:rPr kumimoji="0" lang="zh-CN" altLang="en-US" sz="1800" kern="1200" dirty="0" smtClean="0">
                          <a:solidFill>
                            <a:schemeClr val="dk1"/>
                          </a:solidFill>
                          <a:latin typeface="+mn-lt"/>
                          <a:ea typeface="+mn-ea"/>
                          <a:cs typeface="+mn-cs"/>
                        </a:rPr>
                        <a:t>是否三角形的三条边</a:t>
                      </a:r>
                      <a:endParaRPr lang="zh-CN" altLang="en-US" dirty="0"/>
                    </a:p>
                  </a:txBody>
                  <a:tcPr/>
                </a:tc>
                <a:tc>
                  <a:txBody>
                    <a:bodyPr/>
                    <a:lstStyle/>
                    <a:p>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1</a:t>
                      </a:r>
                      <a:r>
                        <a:rPr kumimoji="0" lang="zh-CN" altLang="en-US" sz="1800" kern="1200" dirty="0" smtClean="0">
                          <a:solidFill>
                            <a:schemeClr val="dk1"/>
                          </a:solidFill>
                          <a:latin typeface="+mn-lt"/>
                          <a:ea typeface="+mn-ea"/>
                          <a:cs typeface="+mn-cs"/>
                        </a:rPr>
                        <a:t>）</a:t>
                      </a:r>
                    </a:p>
                    <a:p>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2</a:t>
                      </a:r>
                      <a:r>
                        <a:rPr kumimoji="0" lang="zh-CN" altLang="en-US" sz="1800" kern="1200" dirty="0" smtClean="0">
                          <a:solidFill>
                            <a:schemeClr val="dk1"/>
                          </a:solidFill>
                          <a:latin typeface="+mn-lt"/>
                          <a:ea typeface="+mn-ea"/>
                          <a:cs typeface="+mn-cs"/>
                        </a:rPr>
                        <a:t>）</a:t>
                      </a:r>
                    </a:p>
                    <a:p>
                      <a:r>
                        <a:rPr kumimoji="0" lang="en-US" sz="1800" kern="1200" dirty="0" smtClean="0">
                          <a:solidFill>
                            <a:schemeClr val="dk1"/>
                          </a:solidFill>
                          <a:latin typeface="+mn-lt"/>
                          <a:ea typeface="+mn-ea"/>
                          <a:cs typeface="+mn-cs"/>
                        </a:rPr>
                        <a:t> </a:t>
                      </a:r>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3</a:t>
                      </a:r>
                      <a:r>
                        <a:rPr kumimoji="0" lang="zh-CN" altLang="en-US" sz="1800" kern="1200" dirty="0" smtClean="0">
                          <a:solidFill>
                            <a:schemeClr val="dk1"/>
                          </a:solidFill>
                          <a:latin typeface="+mn-lt"/>
                          <a:ea typeface="+mn-ea"/>
                          <a:cs typeface="+mn-cs"/>
                        </a:rPr>
                        <a:t>）</a:t>
                      </a:r>
                    </a:p>
                    <a:p>
                      <a:r>
                        <a:rPr kumimoji="0" lang="en-US" sz="1800" kern="1200" dirty="0" smtClean="0">
                          <a:solidFill>
                            <a:schemeClr val="dk1"/>
                          </a:solidFill>
                          <a:latin typeface="+mn-lt"/>
                          <a:ea typeface="+mn-ea"/>
                          <a:cs typeface="+mn-cs"/>
                        </a:rPr>
                        <a:t> </a:t>
                      </a:r>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4</a:t>
                      </a:r>
                      <a:r>
                        <a:rPr kumimoji="0" lang="zh-CN" altLang="en-US" sz="1800" kern="1200" dirty="0" smtClean="0">
                          <a:solidFill>
                            <a:schemeClr val="dk1"/>
                          </a:solidFill>
                          <a:latin typeface="+mn-lt"/>
                          <a:ea typeface="+mn-ea"/>
                          <a:cs typeface="+mn-cs"/>
                        </a:rPr>
                        <a:t>）</a:t>
                      </a:r>
                    </a:p>
                    <a:p>
                      <a:r>
                        <a:rPr kumimoji="0" lang="en-US" sz="1800" kern="1200" dirty="0" smtClean="0">
                          <a:solidFill>
                            <a:schemeClr val="dk1"/>
                          </a:solidFill>
                          <a:latin typeface="+mn-lt"/>
                          <a:ea typeface="+mn-ea"/>
                          <a:cs typeface="+mn-cs"/>
                        </a:rPr>
                        <a:t> </a:t>
                      </a:r>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5</a:t>
                      </a:r>
                      <a:r>
                        <a:rPr kumimoji="0" lang="zh-CN" altLang="en-US" sz="1800" kern="1200" dirty="0" smtClean="0">
                          <a:solidFill>
                            <a:schemeClr val="dk1"/>
                          </a:solidFill>
                          <a:latin typeface="+mn-lt"/>
                          <a:ea typeface="+mn-ea"/>
                          <a:cs typeface="+mn-cs"/>
                        </a:rPr>
                        <a:t>）</a:t>
                      </a:r>
                    </a:p>
                    <a:p>
                      <a:r>
                        <a:rPr kumimoji="0" lang="en-US" sz="1800" kern="1200" dirty="0" smtClean="0">
                          <a:solidFill>
                            <a:schemeClr val="dk1"/>
                          </a:solidFill>
                          <a:latin typeface="+mn-lt"/>
                          <a:ea typeface="+mn-ea"/>
                          <a:cs typeface="+mn-cs"/>
                        </a:rPr>
                        <a:t> </a:t>
                      </a:r>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6</a:t>
                      </a:r>
                      <a:r>
                        <a:rPr kumimoji="0" lang="zh-CN" altLang="en-US" sz="1800" kern="1200" dirty="0" smtClean="0">
                          <a:solidFill>
                            <a:schemeClr val="dk1"/>
                          </a:solidFill>
                          <a:latin typeface="+mn-lt"/>
                          <a:ea typeface="+mn-ea"/>
                          <a:cs typeface="+mn-cs"/>
                        </a:rPr>
                        <a:t>）</a:t>
                      </a:r>
                      <a:endParaRPr lang="zh-CN" altLang="en-US" dirty="0"/>
                    </a:p>
                  </a:txBody>
                  <a:tcPr/>
                </a:tc>
                <a:tc>
                  <a:txBody>
                    <a:bodyPr/>
                    <a:lstStyle/>
                    <a:p>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A&gt;0</a:t>
                      </a:r>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     </a:t>
                      </a:r>
                      <a:endParaRPr kumimoji="0" lang="zh-CN" altLang="en-US" sz="1800" kern="1200" dirty="0" smtClean="0">
                        <a:solidFill>
                          <a:schemeClr val="dk1"/>
                        </a:solidFill>
                        <a:latin typeface="+mn-lt"/>
                        <a:ea typeface="+mn-ea"/>
                        <a:cs typeface="+mn-cs"/>
                      </a:endParaRPr>
                    </a:p>
                    <a:p>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B&gt;0</a:t>
                      </a:r>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     </a:t>
                      </a:r>
                      <a:endParaRPr kumimoji="0" lang="zh-CN" altLang="en-US" sz="1800" kern="1200" dirty="0" smtClean="0">
                        <a:solidFill>
                          <a:schemeClr val="dk1"/>
                        </a:solidFill>
                        <a:latin typeface="+mn-lt"/>
                        <a:ea typeface="+mn-ea"/>
                        <a:cs typeface="+mn-cs"/>
                      </a:endParaRPr>
                    </a:p>
                    <a:p>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C&gt;0</a:t>
                      </a:r>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     </a:t>
                      </a:r>
                      <a:endParaRPr kumimoji="0" lang="zh-CN" altLang="en-US" sz="1800" kern="1200" dirty="0" smtClean="0">
                        <a:solidFill>
                          <a:schemeClr val="dk1"/>
                        </a:solidFill>
                        <a:latin typeface="+mn-lt"/>
                        <a:ea typeface="+mn-ea"/>
                        <a:cs typeface="+mn-cs"/>
                      </a:endParaRPr>
                    </a:p>
                    <a:p>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A+B&gt;C</a:t>
                      </a:r>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   </a:t>
                      </a:r>
                      <a:endParaRPr kumimoji="0" lang="zh-CN" altLang="en-US" sz="1800" kern="1200" dirty="0" smtClean="0">
                        <a:solidFill>
                          <a:schemeClr val="dk1"/>
                        </a:solidFill>
                        <a:latin typeface="+mn-lt"/>
                        <a:ea typeface="+mn-ea"/>
                        <a:cs typeface="+mn-cs"/>
                      </a:endParaRPr>
                    </a:p>
                    <a:p>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B+C&gt;A</a:t>
                      </a:r>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   </a:t>
                      </a:r>
                      <a:endParaRPr kumimoji="0" lang="zh-CN" altLang="en-US" sz="1800" kern="1200" dirty="0" smtClean="0">
                        <a:solidFill>
                          <a:schemeClr val="dk1"/>
                        </a:solidFill>
                        <a:latin typeface="+mn-lt"/>
                        <a:ea typeface="+mn-ea"/>
                        <a:cs typeface="+mn-cs"/>
                      </a:endParaRPr>
                    </a:p>
                    <a:p>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A+C&gt;B</a:t>
                      </a:r>
                      <a:r>
                        <a:rPr kumimoji="0" lang="zh-CN" altLang="en-US" sz="1800" kern="1200" dirty="0" smtClean="0">
                          <a:solidFill>
                            <a:schemeClr val="dk1"/>
                          </a:solidFill>
                          <a:latin typeface="+mn-lt"/>
                          <a:ea typeface="+mn-ea"/>
                          <a:cs typeface="+mn-cs"/>
                        </a:rPr>
                        <a:t>），</a:t>
                      </a:r>
                      <a:endParaRPr lang="zh-CN" altLang="en-US" dirty="0"/>
                    </a:p>
                  </a:txBody>
                  <a:tcPr/>
                </a:tc>
                <a:tc>
                  <a:txBody>
                    <a:bodyPr/>
                    <a:lstStyle/>
                    <a:p>
                      <a:r>
                        <a:rPr kumimoji="0" lang="zh-CN" altLang="en-US" sz="1800" kern="1200" dirty="0" smtClean="0">
                          <a:solidFill>
                            <a:schemeClr val="dk1"/>
                          </a:solidFill>
                          <a:latin typeface="+mn-lt"/>
                          <a:ea typeface="+mn-ea"/>
                          <a:cs typeface="+mn-cs"/>
                        </a:rPr>
                        <a:t>    （</a:t>
                      </a:r>
                      <a:r>
                        <a:rPr kumimoji="0" lang="en-US" sz="1800" kern="1200" dirty="0" smtClean="0">
                          <a:solidFill>
                            <a:schemeClr val="dk1"/>
                          </a:solidFill>
                          <a:latin typeface="+mn-lt"/>
                          <a:ea typeface="+mn-ea"/>
                          <a:cs typeface="+mn-cs"/>
                        </a:rPr>
                        <a:t>7</a:t>
                      </a:r>
                      <a:r>
                        <a:rPr kumimoji="0" lang="zh-CN" altLang="en-US" sz="1800" kern="1200" dirty="0" smtClean="0">
                          <a:solidFill>
                            <a:schemeClr val="dk1"/>
                          </a:solidFill>
                          <a:latin typeface="+mn-lt"/>
                          <a:ea typeface="+mn-ea"/>
                          <a:cs typeface="+mn-cs"/>
                        </a:rPr>
                        <a:t>）</a:t>
                      </a:r>
                    </a:p>
                    <a:p>
                      <a:r>
                        <a:rPr kumimoji="0" lang="en-US" sz="1800" kern="1200" dirty="0" smtClean="0">
                          <a:solidFill>
                            <a:schemeClr val="dk1"/>
                          </a:solidFill>
                          <a:latin typeface="+mn-lt"/>
                          <a:ea typeface="+mn-ea"/>
                          <a:cs typeface="+mn-cs"/>
                        </a:rPr>
                        <a:t>     </a:t>
                      </a:r>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8</a:t>
                      </a:r>
                      <a:r>
                        <a:rPr kumimoji="0" lang="zh-CN" altLang="en-US" sz="1800" kern="1200" dirty="0" smtClean="0">
                          <a:solidFill>
                            <a:schemeClr val="dk1"/>
                          </a:solidFill>
                          <a:latin typeface="+mn-lt"/>
                          <a:ea typeface="+mn-ea"/>
                          <a:cs typeface="+mn-cs"/>
                        </a:rPr>
                        <a:t>）</a:t>
                      </a:r>
                    </a:p>
                    <a:p>
                      <a:r>
                        <a:rPr kumimoji="0" lang="en-US" sz="1800" kern="1200" dirty="0" smtClean="0">
                          <a:solidFill>
                            <a:schemeClr val="dk1"/>
                          </a:solidFill>
                          <a:latin typeface="+mn-lt"/>
                          <a:ea typeface="+mn-ea"/>
                          <a:cs typeface="+mn-cs"/>
                        </a:rPr>
                        <a:t>     </a:t>
                      </a:r>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9</a:t>
                      </a:r>
                      <a:r>
                        <a:rPr kumimoji="0" lang="zh-CN" altLang="en-US" sz="1800" kern="1200" dirty="0" smtClean="0">
                          <a:solidFill>
                            <a:schemeClr val="dk1"/>
                          </a:solidFill>
                          <a:latin typeface="+mn-lt"/>
                          <a:ea typeface="+mn-ea"/>
                          <a:cs typeface="+mn-cs"/>
                        </a:rPr>
                        <a:t>）</a:t>
                      </a:r>
                    </a:p>
                    <a:p>
                      <a:r>
                        <a:rPr kumimoji="0" lang="en-US" sz="1800" kern="1200" dirty="0" smtClean="0">
                          <a:solidFill>
                            <a:schemeClr val="dk1"/>
                          </a:solidFill>
                          <a:latin typeface="+mn-lt"/>
                          <a:ea typeface="+mn-ea"/>
                          <a:cs typeface="+mn-cs"/>
                        </a:rPr>
                        <a:t>    </a:t>
                      </a:r>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10</a:t>
                      </a:r>
                      <a:r>
                        <a:rPr kumimoji="0" lang="zh-CN" altLang="en-US" sz="1800" kern="1200" dirty="0" smtClean="0">
                          <a:solidFill>
                            <a:schemeClr val="dk1"/>
                          </a:solidFill>
                          <a:latin typeface="+mn-lt"/>
                          <a:ea typeface="+mn-ea"/>
                          <a:cs typeface="+mn-cs"/>
                        </a:rPr>
                        <a:t>）</a:t>
                      </a:r>
                    </a:p>
                    <a:p>
                      <a:r>
                        <a:rPr kumimoji="0" lang="en-US" sz="1800" kern="1200" dirty="0" smtClean="0">
                          <a:solidFill>
                            <a:schemeClr val="dk1"/>
                          </a:solidFill>
                          <a:latin typeface="+mn-lt"/>
                          <a:ea typeface="+mn-ea"/>
                          <a:cs typeface="+mn-cs"/>
                        </a:rPr>
                        <a:t>    </a:t>
                      </a:r>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11</a:t>
                      </a:r>
                      <a:r>
                        <a:rPr kumimoji="0" lang="zh-CN" altLang="en-US" sz="1800" kern="1200" dirty="0" smtClean="0">
                          <a:solidFill>
                            <a:schemeClr val="dk1"/>
                          </a:solidFill>
                          <a:latin typeface="+mn-lt"/>
                          <a:ea typeface="+mn-ea"/>
                          <a:cs typeface="+mn-cs"/>
                        </a:rPr>
                        <a:t>）</a:t>
                      </a:r>
                    </a:p>
                    <a:p>
                      <a:r>
                        <a:rPr kumimoji="0" lang="en-US" sz="1800" kern="1200" dirty="0" smtClean="0">
                          <a:solidFill>
                            <a:schemeClr val="dk1"/>
                          </a:solidFill>
                          <a:latin typeface="+mn-lt"/>
                          <a:ea typeface="+mn-ea"/>
                          <a:cs typeface="+mn-cs"/>
                        </a:rPr>
                        <a:t>    </a:t>
                      </a:r>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12</a:t>
                      </a:r>
                      <a:r>
                        <a:rPr kumimoji="0" lang="zh-CN" altLang="en-US" sz="1800" kern="1200" dirty="0" smtClean="0">
                          <a:solidFill>
                            <a:schemeClr val="dk1"/>
                          </a:solidFill>
                          <a:latin typeface="+mn-lt"/>
                          <a:ea typeface="+mn-ea"/>
                          <a:cs typeface="+mn-cs"/>
                        </a:rPr>
                        <a:t>）</a:t>
                      </a:r>
                      <a:endParaRPr lang="zh-CN" altLang="en-US" dirty="0"/>
                    </a:p>
                  </a:txBody>
                  <a:tcPr/>
                </a:tc>
                <a:tc>
                  <a:txBody>
                    <a:bodyPr/>
                    <a:lstStyle/>
                    <a:p>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A</a:t>
                      </a:r>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0</a:t>
                      </a:r>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     </a:t>
                      </a:r>
                      <a:endParaRPr kumimoji="0" lang="zh-CN" altLang="en-US" sz="1800" kern="1200" dirty="0" smtClean="0">
                        <a:solidFill>
                          <a:schemeClr val="dk1"/>
                        </a:solidFill>
                        <a:latin typeface="+mn-lt"/>
                        <a:ea typeface="+mn-ea"/>
                        <a:cs typeface="+mn-cs"/>
                      </a:endParaRPr>
                    </a:p>
                    <a:p>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B</a:t>
                      </a:r>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0</a:t>
                      </a:r>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     </a:t>
                      </a:r>
                      <a:endParaRPr kumimoji="0" lang="zh-CN" altLang="en-US" sz="1800" kern="1200" dirty="0" smtClean="0">
                        <a:solidFill>
                          <a:schemeClr val="dk1"/>
                        </a:solidFill>
                        <a:latin typeface="+mn-lt"/>
                        <a:ea typeface="+mn-ea"/>
                        <a:cs typeface="+mn-cs"/>
                      </a:endParaRPr>
                    </a:p>
                    <a:p>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C</a:t>
                      </a:r>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0</a:t>
                      </a:r>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     </a:t>
                      </a:r>
                      <a:endParaRPr kumimoji="0" lang="zh-CN" altLang="en-US" sz="1800" kern="1200" dirty="0" smtClean="0">
                        <a:solidFill>
                          <a:schemeClr val="dk1"/>
                        </a:solidFill>
                        <a:latin typeface="+mn-lt"/>
                        <a:ea typeface="+mn-ea"/>
                        <a:cs typeface="+mn-cs"/>
                      </a:endParaRPr>
                    </a:p>
                    <a:p>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A+B</a:t>
                      </a:r>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C</a:t>
                      </a:r>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    </a:t>
                      </a:r>
                      <a:endParaRPr kumimoji="0" lang="zh-CN" altLang="en-US" sz="1800" kern="1200" dirty="0" smtClean="0">
                        <a:solidFill>
                          <a:schemeClr val="dk1"/>
                        </a:solidFill>
                        <a:latin typeface="+mn-lt"/>
                        <a:ea typeface="+mn-ea"/>
                        <a:cs typeface="+mn-cs"/>
                      </a:endParaRPr>
                    </a:p>
                    <a:p>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B+C</a:t>
                      </a:r>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A</a:t>
                      </a:r>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    </a:t>
                      </a:r>
                      <a:endParaRPr kumimoji="0" lang="zh-CN" altLang="en-US" sz="1800" kern="1200" dirty="0" smtClean="0">
                        <a:solidFill>
                          <a:schemeClr val="dk1"/>
                        </a:solidFill>
                        <a:latin typeface="+mn-lt"/>
                        <a:ea typeface="+mn-ea"/>
                        <a:cs typeface="+mn-cs"/>
                      </a:endParaRPr>
                    </a:p>
                    <a:p>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A+C</a:t>
                      </a:r>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B</a:t>
                      </a:r>
                      <a:r>
                        <a:rPr kumimoji="0" lang="zh-CN" altLang="en-US" sz="1800" kern="1200" dirty="0" smtClean="0">
                          <a:solidFill>
                            <a:schemeClr val="dk1"/>
                          </a:solidFill>
                          <a:latin typeface="+mn-lt"/>
                          <a:ea typeface="+mn-ea"/>
                          <a:cs typeface="+mn-cs"/>
                        </a:rPr>
                        <a:t>），</a:t>
                      </a:r>
                      <a:endParaRPr lang="zh-CN" altLang="en-US" dirty="0"/>
                    </a:p>
                  </a:txBody>
                  <a:tcPr/>
                </a:tc>
              </a:tr>
              <a:tr h="1125004">
                <a:tc>
                  <a:txBody>
                    <a:bodyPr/>
                    <a:lstStyle/>
                    <a:p>
                      <a:r>
                        <a:rPr kumimoji="0" lang="zh-CN" altLang="en-US" sz="1800" kern="1200" dirty="0" smtClean="0">
                          <a:solidFill>
                            <a:schemeClr val="dk1"/>
                          </a:solidFill>
                          <a:latin typeface="+mn-lt"/>
                          <a:ea typeface="+mn-ea"/>
                          <a:cs typeface="+mn-cs"/>
                        </a:rPr>
                        <a:t>是否等腰三角形</a:t>
                      </a:r>
                      <a:endParaRPr lang="zh-CN" altLang="en-US" dirty="0"/>
                    </a:p>
                  </a:txBody>
                  <a:tcPr/>
                </a:tc>
                <a:tc>
                  <a:txBody>
                    <a:bodyPr/>
                    <a:lstStyle/>
                    <a:p>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13</a:t>
                      </a:r>
                      <a:r>
                        <a:rPr kumimoji="0" lang="zh-CN" altLang="en-US" sz="1800" kern="1200" dirty="0" smtClean="0">
                          <a:solidFill>
                            <a:schemeClr val="dk1"/>
                          </a:solidFill>
                          <a:latin typeface="+mn-lt"/>
                          <a:ea typeface="+mn-ea"/>
                          <a:cs typeface="+mn-cs"/>
                        </a:rPr>
                        <a:t>）</a:t>
                      </a:r>
                    </a:p>
                    <a:p>
                      <a:r>
                        <a:rPr kumimoji="0" lang="en-US" sz="1800" kern="1200" dirty="0" smtClean="0">
                          <a:solidFill>
                            <a:schemeClr val="dk1"/>
                          </a:solidFill>
                          <a:latin typeface="+mn-lt"/>
                          <a:ea typeface="+mn-ea"/>
                          <a:cs typeface="+mn-cs"/>
                        </a:rPr>
                        <a:t> </a:t>
                      </a:r>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14</a:t>
                      </a:r>
                      <a:r>
                        <a:rPr kumimoji="0" lang="zh-CN" altLang="en-US" sz="1800" kern="1200" dirty="0" smtClean="0">
                          <a:solidFill>
                            <a:schemeClr val="dk1"/>
                          </a:solidFill>
                          <a:latin typeface="+mn-lt"/>
                          <a:ea typeface="+mn-ea"/>
                          <a:cs typeface="+mn-cs"/>
                        </a:rPr>
                        <a:t>）</a:t>
                      </a:r>
                    </a:p>
                    <a:p>
                      <a:r>
                        <a:rPr kumimoji="0" lang="en-US" sz="1800" kern="1200" dirty="0" smtClean="0">
                          <a:solidFill>
                            <a:schemeClr val="dk1"/>
                          </a:solidFill>
                          <a:latin typeface="+mn-lt"/>
                          <a:ea typeface="+mn-ea"/>
                          <a:cs typeface="+mn-cs"/>
                        </a:rPr>
                        <a:t> </a:t>
                      </a:r>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15</a:t>
                      </a:r>
                      <a:r>
                        <a:rPr kumimoji="0" lang="zh-CN" altLang="en-US" sz="1800" kern="1200" dirty="0" smtClean="0">
                          <a:solidFill>
                            <a:schemeClr val="dk1"/>
                          </a:solidFill>
                          <a:latin typeface="+mn-lt"/>
                          <a:ea typeface="+mn-ea"/>
                          <a:cs typeface="+mn-cs"/>
                        </a:rPr>
                        <a:t>）</a:t>
                      </a:r>
                      <a:endParaRPr lang="zh-CN" altLang="en-US" dirty="0"/>
                    </a:p>
                  </a:txBody>
                  <a:tcPr/>
                </a:tc>
                <a:tc>
                  <a:txBody>
                    <a:bodyPr/>
                    <a:lstStyle/>
                    <a:p>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A=B</a:t>
                      </a:r>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    </a:t>
                      </a:r>
                      <a:endParaRPr kumimoji="0" lang="zh-CN" altLang="en-US" sz="1800" kern="1200" dirty="0" smtClean="0">
                        <a:solidFill>
                          <a:schemeClr val="dk1"/>
                        </a:solidFill>
                        <a:latin typeface="+mn-lt"/>
                        <a:ea typeface="+mn-ea"/>
                        <a:cs typeface="+mn-cs"/>
                      </a:endParaRPr>
                    </a:p>
                    <a:p>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B=C</a:t>
                      </a:r>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     </a:t>
                      </a:r>
                      <a:endParaRPr kumimoji="0" lang="zh-CN" altLang="en-US" sz="1800" kern="1200" dirty="0" smtClean="0">
                        <a:solidFill>
                          <a:schemeClr val="dk1"/>
                        </a:solidFill>
                        <a:latin typeface="+mn-lt"/>
                        <a:ea typeface="+mn-ea"/>
                        <a:cs typeface="+mn-cs"/>
                      </a:endParaRPr>
                    </a:p>
                    <a:p>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C=A</a:t>
                      </a:r>
                      <a:r>
                        <a:rPr kumimoji="0" lang="zh-CN" altLang="en-US" sz="1800" kern="1200" dirty="0" smtClean="0">
                          <a:solidFill>
                            <a:schemeClr val="dk1"/>
                          </a:solidFill>
                          <a:latin typeface="+mn-lt"/>
                          <a:ea typeface="+mn-ea"/>
                          <a:cs typeface="+mn-cs"/>
                        </a:rPr>
                        <a:t>），</a:t>
                      </a:r>
                      <a:endParaRPr lang="zh-CN" altLang="en-US" dirty="0"/>
                    </a:p>
                  </a:txBody>
                  <a:tcPr/>
                </a:tc>
                <a:tc>
                  <a:txBody>
                    <a:bodyPr/>
                    <a:lstStyle/>
                    <a:p>
                      <a:endParaRPr kumimoji="0" lang="en-US" altLang="zh-CN" sz="1800" kern="1200" dirty="0" smtClean="0">
                        <a:solidFill>
                          <a:schemeClr val="dk1"/>
                        </a:solidFill>
                        <a:latin typeface="+mn-lt"/>
                        <a:ea typeface="+mn-ea"/>
                        <a:cs typeface="+mn-cs"/>
                      </a:endParaRPr>
                    </a:p>
                    <a:p>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16</a:t>
                      </a:r>
                      <a:r>
                        <a:rPr kumimoji="0" lang="zh-CN" altLang="en-US" sz="1800" kern="1200" dirty="0" smtClean="0">
                          <a:solidFill>
                            <a:schemeClr val="dk1"/>
                          </a:solidFill>
                          <a:latin typeface="+mn-lt"/>
                          <a:ea typeface="+mn-ea"/>
                          <a:cs typeface="+mn-cs"/>
                        </a:rPr>
                        <a:t>）</a:t>
                      </a:r>
                      <a:endParaRPr lang="zh-CN" altLang="en-US" dirty="0"/>
                    </a:p>
                  </a:txBody>
                  <a:tcPr/>
                </a:tc>
                <a:tc>
                  <a:txBody>
                    <a:bodyPr/>
                    <a:lstStyle/>
                    <a:p>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A</a:t>
                      </a:r>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B</a:t>
                      </a:r>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and</a:t>
                      </a:r>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B</a:t>
                      </a:r>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C</a:t>
                      </a:r>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and</a:t>
                      </a:r>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C</a:t>
                      </a:r>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A</a:t>
                      </a:r>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 </a:t>
                      </a:r>
                      <a:endParaRPr lang="zh-CN" altLang="en-US" dirty="0"/>
                    </a:p>
                  </a:txBody>
                  <a:tcPr/>
                </a:tc>
              </a:tr>
              <a:tr h="1125004">
                <a:tc>
                  <a:txBody>
                    <a:bodyPr/>
                    <a:lstStyle/>
                    <a:p>
                      <a:r>
                        <a:rPr kumimoji="0" lang="zh-CN" altLang="en-US" sz="1800" kern="1200" dirty="0" smtClean="0">
                          <a:solidFill>
                            <a:schemeClr val="dk1"/>
                          </a:solidFill>
                          <a:latin typeface="+mn-lt"/>
                          <a:ea typeface="+mn-ea"/>
                          <a:cs typeface="+mn-cs"/>
                        </a:rPr>
                        <a:t>是否等边三角形</a:t>
                      </a:r>
                      <a:endParaRPr lang="zh-CN" altLang="en-US" dirty="0"/>
                    </a:p>
                  </a:txBody>
                  <a:tcPr/>
                </a:tc>
                <a:tc>
                  <a:txBody>
                    <a:bodyPr/>
                    <a:lstStyle/>
                    <a:p>
                      <a:endParaRPr kumimoji="0" lang="en-US" altLang="zh-CN" sz="1800" kern="1200" dirty="0" smtClean="0">
                        <a:solidFill>
                          <a:schemeClr val="dk1"/>
                        </a:solidFill>
                        <a:latin typeface="+mn-lt"/>
                        <a:ea typeface="+mn-ea"/>
                        <a:cs typeface="+mn-cs"/>
                      </a:endParaRPr>
                    </a:p>
                    <a:p>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17</a:t>
                      </a:r>
                      <a:r>
                        <a:rPr kumimoji="0" lang="zh-CN" altLang="en-US" sz="1800" kern="1200" dirty="0" smtClean="0">
                          <a:solidFill>
                            <a:schemeClr val="dk1"/>
                          </a:solidFill>
                          <a:latin typeface="+mn-lt"/>
                          <a:ea typeface="+mn-ea"/>
                          <a:cs typeface="+mn-cs"/>
                        </a:rPr>
                        <a:t>）</a:t>
                      </a:r>
                      <a:endParaRPr lang="zh-CN" altLang="en-US" dirty="0"/>
                    </a:p>
                  </a:txBody>
                  <a:tcPr/>
                </a:tc>
                <a:tc>
                  <a:txBody>
                    <a:bodyPr/>
                    <a:lstStyle/>
                    <a:p>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A=B</a:t>
                      </a:r>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and</a:t>
                      </a:r>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B=C</a:t>
                      </a:r>
                      <a:r>
                        <a:rPr kumimoji="0" lang="zh-CN" altLang="en-US" sz="1800" kern="1200" dirty="0" smtClean="0">
                          <a:solidFill>
                            <a:schemeClr val="dk1"/>
                          </a:solidFill>
                          <a:latin typeface="+mn-lt"/>
                          <a:ea typeface="+mn-ea"/>
                          <a:cs typeface="+mn-cs"/>
                        </a:rPr>
                        <a:t>）</a:t>
                      </a:r>
                    </a:p>
                    <a:p>
                      <a:r>
                        <a:rPr kumimoji="0" lang="en-US" sz="1800" kern="1200" dirty="0" smtClean="0">
                          <a:solidFill>
                            <a:schemeClr val="dk1"/>
                          </a:solidFill>
                          <a:latin typeface="+mn-lt"/>
                          <a:ea typeface="+mn-ea"/>
                          <a:cs typeface="+mn-cs"/>
                        </a:rPr>
                        <a:t>and</a:t>
                      </a:r>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C=A</a:t>
                      </a:r>
                      <a:r>
                        <a:rPr kumimoji="0" lang="zh-CN" altLang="en-US" sz="1800" kern="1200" dirty="0" smtClean="0">
                          <a:solidFill>
                            <a:schemeClr val="dk1"/>
                          </a:solidFill>
                          <a:latin typeface="+mn-lt"/>
                          <a:ea typeface="+mn-ea"/>
                          <a:cs typeface="+mn-cs"/>
                        </a:rPr>
                        <a:t>）</a:t>
                      </a:r>
                      <a:endParaRPr lang="zh-CN" altLang="en-US" dirty="0"/>
                    </a:p>
                  </a:txBody>
                  <a:tcPr/>
                </a:tc>
                <a:tc>
                  <a:txBody>
                    <a:bodyPr/>
                    <a:lstStyle/>
                    <a:p>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18</a:t>
                      </a:r>
                      <a:r>
                        <a:rPr kumimoji="0" lang="zh-CN" altLang="en-US" sz="1800" kern="1200" dirty="0" smtClean="0">
                          <a:solidFill>
                            <a:schemeClr val="dk1"/>
                          </a:solidFill>
                          <a:latin typeface="+mn-lt"/>
                          <a:ea typeface="+mn-ea"/>
                          <a:cs typeface="+mn-cs"/>
                        </a:rPr>
                        <a:t>）</a:t>
                      </a:r>
                    </a:p>
                    <a:p>
                      <a:r>
                        <a:rPr kumimoji="0" lang="en-US" sz="1800" kern="1200" dirty="0" smtClean="0">
                          <a:solidFill>
                            <a:schemeClr val="dk1"/>
                          </a:solidFill>
                          <a:latin typeface="+mn-lt"/>
                          <a:ea typeface="+mn-ea"/>
                          <a:cs typeface="+mn-cs"/>
                        </a:rPr>
                        <a:t>    </a:t>
                      </a:r>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19</a:t>
                      </a:r>
                      <a:r>
                        <a:rPr kumimoji="0" lang="zh-CN" altLang="en-US" sz="1800" kern="1200" dirty="0" smtClean="0">
                          <a:solidFill>
                            <a:schemeClr val="dk1"/>
                          </a:solidFill>
                          <a:latin typeface="+mn-lt"/>
                          <a:ea typeface="+mn-ea"/>
                          <a:cs typeface="+mn-cs"/>
                        </a:rPr>
                        <a:t>）</a:t>
                      </a:r>
                    </a:p>
                    <a:p>
                      <a:r>
                        <a:rPr kumimoji="0" lang="en-US" sz="1800" kern="1200" dirty="0" smtClean="0">
                          <a:solidFill>
                            <a:schemeClr val="dk1"/>
                          </a:solidFill>
                          <a:latin typeface="+mn-lt"/>
                          <a:ea typeface="+mn-ea"/>
                          <a:cs typeface="+mn-cs"/>
                        </a:rPr>
                        <a:t>    </a:t>
                      </a:r>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20</a:t>
                      </a:r>
                      <a:r>
                        <a:rPr kumimoji="0" lang="zh-CN" altLang="en-US" sz="1800" kern="1200" dirty="0" smtClean="0">
                          <a:solidFill>
                            <a:schemeClr val="dk1"/>
                          </a:solidFill>
                          <a:latin typeface="+mn-lt"/>
                          <a:ea typeface="+mn-ea"/>
                          <a:cs typeface="+mn-cs"/>
                        </a:rPr>
                        <a:t>）</a:t>
                      </a:r>
                      <a:endParaRPr lang="zh-CN" altLang="en-US" dirty="0"/>
                    </a:p>
                  </a:txBody>
                  <a:tcPr/>
                </a:tc>
                <a:tc>
                  <a:txBody>
                    <a:bodyPr/>
                    <a:lstStyle/>
                    <a:p>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A</a:t>
                      </a:r>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B</a:t>
                      </a:r>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      </a:t>
                      </a:r>
                      <a:endParaRPr kumimoji="0" lang="zh-CN" altLang="en-US" sz="1800" kern="1200" dirty="0" smtClean="0">
                        <a:solidFill>
                          <a:schemeClr val="dk1"/>
                        </a:solidFill>
                        <a:latin typeface="+mn-lt"/>
                        <a:ea typeface="+mn-ea"/>
                        <a:cs typeface="+mn-cs"/>
                      </a:endParaRPr>
                    </a:p>
                    <a:p>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B</a:t>
                      </a:r>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C</a:t>
                      </a:r>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      </a:t>
                      </a:r>
                      <a:endParaRPr kumimoji="0" lang="zh-CN" altLang="en-US" sz="1800" kern="1200" dirty="0" smtClean="0">
                        <a:solidFill>
                          <a:schemeClr val="dk1"/>
                        </a:solidFill>
                        <a:latin typeface="+mn-lt"/>
                        <a:ea typeface="+mn-ea"/>
                        <a:cs typeface="+mn-cs"/>
                      </a:endParaRPr>
                    </a:p>
                    <a:p>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C</a:t>
                      </a:r>
                      <a:r>
                        <a:rPr kumimoji="0" lang="zh-CN" altLang="en-US" sz="1800" kern="1200" dirty="0" smtClean="0">
                          <a:solidFill>
                            <a:schemeClr val="dk1"/>
                          </a:solidFill>
                          <a:latin typeface="+mn-lt"/>
                          <a:ea typeface="+mn-ea"/>
                          <a:cs typeface="+mn-cs"/>
                        </a:rPr>
                        <a:t>≠</a:t>
                      </a:r>
                      <a:r>
                        <a:rPr kumimoji="0" lang="en-US" sz="1800" kern="1200" dirty="0" smtClean="0">
                          <a:solidFill>
                            <a:schemeClr val="dk1"/>
                          </a:solidFill>
                          <a:latin typeface="+mn-lt"/>
                          <a:ea typeface="+mn-ea"/>
                          <a:cs typeface="+mn-cs"/>
                        </a:rPr>
                        <a:t>A</a:t>
                      </a:r>
                      <a:r>
                        <a:rPr kumimoji="0" lang="zh-CN" altLang="en-US" sz="1800" kern="1200" dirty="0" smtClean="0">
                          <a:solidFill>
                            <a:schemeClr val="dk1"/>
                          </a:solidFill>
                          <a:latin typeface="+mn-lt"/>
                          <a:ea typeface="+mn-ea"/>
                          <a:cs typeface="+mn-cs"/>
                        </a:rPr>
                        <a:t>）， </a:t>
                      </a:r>
                      <a:endParaRPr lang="zh-CN" altLang="en-US" dirty="0"/>
                    </a:p>
                  </a:txBody>
                  <a:tcPr/>
                </a:tc>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28604"/>
            <a:ext cx="8229600" cy="5697559"/>
          </a:xfrm>
        </p:spPr>
        <p:txBody>
          <a:bodyPr/>
          <a:lstStyle/>
          <a:p>
            <a:r>
              <a:rPr lang="zh-CN" altLang="en-US" dirty="0" smtClean="0"/>
              <a:t>       </a:t>
            </a:r>
            <a:r>
              <a:rPr lang="zh-CN" altLang="en-US" sz="2400" dirty="0" smtClean="0"/>
              <a:t>三角形等价类划分测试用例</a:t>
            </a:r>
            <a:endParaRPr lang="en-US" altLang="zh-CN" sz="2400" dirty="0" smtClean="0"/>
          </a:p>
          <a:p>
            <a:endParaRPr lang="zh-CN" altLang="en-US" dirty="0"/>
          </a:p>
        </p:txBody>
      </p:sp>
      <p:graphicFrame>
        <p:nvGraphicFramePr>
          <p:cNvPr id="5" name="表格 4"/>
          <p:cNvGraphicFramePr>
            <a:graphicFrameLocks noGrp="1"/>
          </p:cNvGraphicFramePr>
          <p:nvPr/>
        </p:nvGraphicFramePr>
        <p:xfrm>
          <a:off x="785786" y="1357298"/>
          <a:ext cx="7643868" cy="4786347"/>
        </p:xfrm>
        <a:graphic>
          <a:graphicData uri="http://schemas.openxmlformats.org/drawingml/2006/table">
            <a:tbl>
              <a:tblPr firstRow="1" bandRow="1">
                <a:tableStyleId>{5C22544A-7EE6-4342-B048-85BDC9FD1C3A}</a:tableStyleId>
              </a:tblPr>
              <a:tblGrid>
                <a:gridCol w="642942"/>
                <a:gridCol w="1857388"/>
                <a:gridCol w="3643338"/>
                <a:gridCol w="1500200"/>
              </a:tblGrid>
              <a:tr h="394711">
                <a:tc>
                  <a:txBody>
                    <a:bodyPr/>
                    <a:lstStyle/>
                    <a:p>
                      <a:r>
                        <a:rPr lang="zh-CN" altLang="en-US" dirty="0" smtClean="0"/>
                        <a:t>序号</a:t>
                      </a:r>
                      <a:endParaRPr lang="zh-CN" altLang="en-US" dirty="0"/>
                    </a:p>
                  </a:txBody>
                  <a:tcPr/>
                </a:tc>
                <a:tc>
                  <a:txBody>
                    <a:bodyPr/>
                    <a:lstStyle/>
                    <a:p>
                      <a:r>
                        <a:rPr lang="zh-CN" altLang="en-US" dirty="0" smtClean="0"/>
                        <a:t>输入值（</a:t>
                      </a:r>
                      <a:r>
                        <a:rPr lang="en-US" altLang="zh-CN" dirty="0" smtClean="0"/>
                        <a:t>A/B/C</a:t>
                      </a:r>
                      <a:r>
                        <a:rPr lang="zh-CN" altLang="en-US" dirty="0" smtClean="0"/>
                        <a:t>）</a:t>
                      </a:r>
                      <a:endParaRPr lang="zh-CN" altLang="en-US" dirty="0"/>
                    </a:p>
                  </a:txBody>
                  <a:tcPr/>
                </a:tc>
                <a:tc>
                  <a:txBody>
                    <a:bodyPr/>
                    <a:lstStyle/>
                    <a:p>
                      <a:r>
                        <a:rPr lang="zh-CN" altLang="en-US" dirty="0" smtClean="0"/>
                        <a:t>覆盖等价类编号</a:t>
                      </a:r>
                      <a:endParaRPr lang="zh-CN" altLang="en-US" dirty="0"/>
                    </a:p>
                  </a:txBody>
                  <a:tcPr/>
                </a:tc>
                <a:tc>
                  <a:txBody>
                    <a:bodyPr/>
                    <a:lstStyle/>
                    <a:p>
                      <a:r>
                        <a:rPr lang="zh-CN" altLang="en-US" dirty="0" smtClean="0"/>
                        <a:t>输出</a:t>
                      </a:r>
                      <a:endParaRPr lang="zh-CN" altLang="en-US" dirty="0"/>
                    </a:p>
                  </a:txBody>
                  <a:tcPr/>
                </a:tc>
              </a:tr>
              <a:tr h="548210">
                <a:tc>
                  <a:txBody>
                    <a:bodyPr/>
                    <a:lstStyle/>
                    <a:p>
                      <a:pPr indent="266700">
                        <a:lnSpc>
                          <a:spcPts val="2000"/>
                        </a:lnSpc>
                        <a:spcAft>
                          <a:spcPts val="0"/>
                        </a:spcAft>
                      </a:pPr>
                      <a:r>
                        <a:rPr lang="en-US" sz="1050" kern="100" dirty="0">
                          <a:latin typeface="Times New Roman"/>
                          <a:ea typeface="宋体"/>
                          <a:cs typeface="Times New Roman"/>
                        </a:rPr>
                        <a:t>1</a:t>
                      </a:r>
                      <a:endParaRPr lang="zh-CN" sz="1050" kern="100" dirty="0">
                        <a:latin typeface="Times New Roman"/>
                        <a:ea typeface="宋体"/>
                        <a:cs typeface="Times New Roman"/>
                      </a:endParaRPr>
                    </a:p>
                  </a:txBody>
                  <a:tcPr marL="0" marR="0" marT="0" marB="0" anchor="ctr"/>
                </a:tc>
                <a:tc>
                  <a:txBody>
                    <a:bodyPr/>
                    <a:lstStyle/>
                    <a:p>
                      <a:pPr indent="266700">
                        <a:lnSpc>
                          <a:spcPts val="2000"/>
                        </a:lnSpc>
                        <a:spcAft>
                          <a:spcPts val="0"/>
                        </a:spcAft>
                      </a:pPr>
                      <a:r>
                        <a:rPr lang="zh-CN" sz="1050" kern="100">
                          <a:latin typeface="Times New Roman"/>
                          <a:ea typeface="宋体"/>
                          <a:cs typeface="Times New Roman"/>
                        </a:rPr>
                        <a:t>【</a:t>
                      </a:r>
                      <a:r>
                        <a:rPr lang="en-US" sz="1050" kern="100">
                          <a:latin typeface="Times New Roman"/>
                          <a:ea typeface="宋体"/>
                          <a:cs typeface="Times New Roman"/>
                        </a:rPr>
                        <a:t>3</a:t>
                      </a:r>
                      <a:r>
                        <a:rPr lang="zh-CN" sz="1050" kern="100">
                          <a:latin typeface="Times New Roman"/>
                          <a:ea typeface="宋体"/>
                          <a:cs typeface="Times New Roman"/>
                        </a:rPr>
                        <a:t>，</a:t>
                      </a:r>
                      <a:r>
                        <a:rPr lang="en-US" sz="1050" kern="100">
                          <a:latin typeface="Times New Roman"/>
                          <a:ea typeface="宋体"/>
                          <a:cs typeface="Times New Roman"/>
                        </a:rPr>
                        <a:t>4</a:t>
                      </a:r>
                      <a:r>
                        <a:rPr lang="zh-CN" sz="1050" kern="100">
                          <a:latin typeface="Times New Roman"/>
                          <a:ea typeface="宋体"/>
                          <a:cs typeface="Times New Roman"/>
                        </a:rPr>
                        <a:t>，</a:t>
                      </a:r>
                      <a:r>
                        <a:rPr lang="en-US" sz="1050" kern="100">
                          <a:latin typeface="Times New Roman"/>
                          <a:ea typeface="宋体"/>
                          <a:cs typeface="Times New Roman"/>
                        </a:rPr>
                        <a:t>5</a:t>
                      </a:r>
                      <a:r>
                        <a:rPr lang="zh-CN" sz="1050" kern="100">
                          <a:latin typeface="Times New Roman"/>
                          <a:ea typeface="宋体"/>
                          <a:cs typeface="Times New Roman"/>
                        </a:rPr>
                        <a:t>】</a:t>
                      </a:r>
                    </a:p>
                  </a:txBody>
                  <a:tcPr marL="0" marR="0" marT="0" marB="0" anchor="ctr"/>
                </a:tc>
                <a:tc>
                  <a:txBody>
                    <a:bodyPr/>
                    <a:lstStyle/>
                    <a:p>
                      <a:pPr indent="266700">
                        <a:lnSpc>
                          <a:spcPts val="2000"/>
                        </a:lnSpc>
                        <a:spcAft>
                          <a:spcPts val="0"/>
                        </a:spcAft>
                      </a:pPr>
                      <a:r>
                        <a:rPr lang="zh-CN" sz="1050" kern="100">
                          <a:latin typeface="Times New Roman"/>
                          <a:ea typeface="宋体"/>
                          <a:cs typeface="Times New Roman"/>
                        </a:rPr>
                        <a:t>（</a:t>
                      </a:r>
                      <a:r>
                        <a:rPr lang="en-US" sz="1050" kern="100">
                          <a:latin typeface="Times New Roman"/>
                          <a:ea typeface="宋体"/>
                          <a:cs typeface="Times New Roman"/>
                        </a:rPr>
                        <a:t>1</a:t>
                      </a:r>
                      <a:r>
                        <a:rPr lang="zh-CN" sz="1050" kern="100">
                          <a:latin typeface="Times New Roman"/>
                          <a:ea typeface="宋体"/>
                          <a:cs typeface="Times New Roman"/>
                        </a:rPr>
                        <a:t>），（</a:t>
                      </a:r>
                      <a:r>
                        <a:rPr lang="en-US" sz="1050" kern="100">
                          <a:latin typeface="Times New Roman"/>
                          <a:ea typeface="宋体"/>
                          <a:cs typeface="Times New Roman"/>
                        </a:rPr>
                        <a:t>2</a:t>
                      </a:r>
                      <a:r>
                        <a:rPr lang="zh-CN" sz="1050" kern="100">
                          <a:latin typeface="Times New Roman"/>
                          <a:ea typeface="宋体"/>
                          <a:cs typeface="Times New Roman"/>
                        </a:rPr>
                        <a:t>），（</a:t>
                      </a:r>
                      <a:r>
                        <a:rPr lang="en-US" sz="1050" kern="100">
                          <a:latin typeface="Times New Roman"/>
                          <a:ea typeface="宋体"/>
                          <a:cs typeface="Times New Roman"/>
                        </a:rPr>
                        <a:t>3</a:t>
                      </a:r>
                      <a:r>
                        <a:rPr lang="zh-CN" sz="1050" kern="100">
                          <a:latin typeface="Times New Roman"/>
                          <a:ea typeface="宋体"/>
                          <a:cs typeface="Times New Roman"/>
                        </a:rPr>
                        <a:t>），（</a:t>
                      </a:r>
                      <a:r>
                        <a:rPr lang="en-US" sz="1050" kern="100">
                          <a:latin typeface="Times New Roman"/>
                          <a:ea typeface="宋体"/>
                          <a:cs typeface="Times New Roman"/>
                        </a:rPr>
                        <a:t>4</a:t>
                      </a:r>
                      <a:r>
                        <a:rPr lang="zh-CN" sz="1050" kern="100">
                          <a:latin typeface="Times New Roman"/>
                          <a:ea typeface="宋体"/>
                          <a:cs typeface="Times New Roman"/>
                        </a:rPr>
                        <a:t>），（</a:t>
                      </a:r>
                      <a:r>
                        <a:rPr lang="en-US" sz="1050" kern="100">
                          <a:latin typeface="Times New Roman"/>
                          <a:ea typeface="宋体"/>
                          <a:cs typeface="Times New Roman"/>
                        </a:rPr>
                        <a:t>5</a:t>
                      </a:r>
                      <a:r>
                        <a:rPr lang="zh-CN" sz="1050" kern="100">
                          <a:latin typeface="Times New Roman"/>
                          <a:ea typeface="宋体"/>
                          <a:cs typeface="Times New Roman"/>
                        </a:rPr>
                        <a:t>），（</a:t>
                      </a:r>
                      <a:r>
                        <a:rPr lang="en-US" sz="1050" kern="100">
                          <a:latin typeface="Times New Roman"/>
                          <a:ea typeface="宋体"/>
                          <a:cs typeface="Times New Roman"/>
                        </a:rPr>
                        <a:t>6</a:t>
                      </a:r>
                      <a:r>
                        <a:rPr lang="zh-CN" sz="1050" kern="100">
                          <a:latin typeface="Times New Roman"/>
                          <a:ea typeface="宋体"/>
                          <a:cs typeface="Times New Roman"/>
                        </a:rPr>
                        <a:t>）</a:t>
                      </a:r>
                    </a:p>
                  </a:txBody>
                  <a:tcPr marL="0" marR="0" marT="0" marB="0" anchor="ctr"/>
                </a:tc>
                <a:tc>
                  <a:txBody>
                    <a:bodyPr/>
                    <a:lstStyle/>
                    <a:p>
                      <a:pPr indent="266700">
                        <a:lnSpc>
                          <a:spcPts val="2000"/>
                        </a:lnSpc>
                        <a:spcAft>
                          <a:spcPts val="0"/>
                        </a:spcAft>
                      </a:pPr>
                      <a:r>
                        <a:rPr lang="zh-CN" sz="1050" kern="100" dirty="0">
                          <a:latin typeface="Times New Roman"/>
                          <a:ea typeface="宋体"/>
                          <a:cs typeface="Times New Roman"/>
                        </a:rPr>
                        <a:t>一般三角形</a:t>
                      </a:r>
                    </a:p>
                  </a:txBody>
                  <a:tcPr marL="0" marR="0" marT="0" marB="0" anchor="ctr"/>
                </a:tc>
              </a:tr>
              <a:tr h="366466">
                <a:tc>
                  <a:txBody>
                    <a:bodyPr/>
                    <a:lstStyle/>
                    <a:p>
                      <a:pPr indent="266700">
                        <a:lnSpc>
                          <a:spcPts val="2000"/>
                        </a:lnSpc>
                        <a:spcAft>
                          <a:spcPts val="0"/>
                        </a:spcAft>
                      </a:pPr>
                      <a:r>
                        <a:rPr lang="en-US" sz="1050" kern="100" dirty="0">
                          <a:latin typeface="Times New Roman"/>
                          <a:ea typeface="宋体"/>
                          <a:cs typeface="Times New Roman"/>
                        </a:rPr>
                        <a:t>2</a:t>
                      </a:r>
                      <a:endParaRPr lang="zh-CN" sz="1050" kern="100" dirty="0">
                        <a:latin typeface="Times New Roman"/>
                        <a:ea typeface="宋体"/>
                        <a:cs typeface="Times New Roman"/>
                      </a:endParaRPr>
                    </a:p>
                  </a:txBody>
                  <a:tcPr marL="0" marR="0" marT="0" marB="0" anchor="ctr"/>
                </a:tc>
                <a:tc>
                  <a:txBody>
                    <a:bodyPr/>
                    <a:lstStyle/>
                    <a:p>
                      <a:pPr indent="266700">
                        <a:lnSpc>
                          <a:spcPts val="2000"/>
                        </a:lnSpc>
                        <a:spcAft>
                          <a:spcPts val="0"/>
                        </a:spcAft>
                      </a:pPr>
                      <a:r>
                        <a:rPr lang="zh-CN" sz="1050" kern="100">
                          <a:latin typeface="Times New Roman"/>
                          <a:ea typeface="宋体"/>
                          <a:cs typeface="Times New Roman"/>
                        </a:rPr>
                        <a:t>【</a:t>
                      </a:r>
                      <a:r>
                        <a:rPr lang="en-US" sz="1050" kern="100">
                          <a:latin typeface="Times New Roman"/>
                          <a:ea typeface="宋体"/>
                          <a:cs typeface="Times New Roman"/>
                        </a:rPr>
                        <a:t>0</a:t>
                      </a:r>
                      <a:r>
                        <a:rPr lang="zh-CN" sz="1050" kern="100">
                          <a:latin typeface="Times New Roman"/>
                          <a:ea typeface="宋体"/>
                          <a:cs typeface="Times New Roman"/>
                        </a:rPr>
                        <a:t>，</a:t>
                      </a:r>
                      <a:r>
                        <a:rPr lang="en-US" sz="1050" kern="100">
                          <a:latin typeface="Times New Roman"/>
                          <a:ea typeface="宋体"/>
                          <a:cs typeface="Times New Roman"/>
                        </a:rPr>
                        <a:t>1</a:t>
                      </a:r>
                      <a:r>
                        <a:rPr lang="zh-CN" sz="1050" kern="100">
                          <a:latin typeface="Times New Roman"/>
                          <a:ea typeface="宋体"/>
                          <a:cs typeface="Times New Roman"/>
                        </a:rPr>
                        <a:t>，</a:t>
                      </a:r>
                      <a:r>
                        <a:rPr lang="en-US" sz="1050" kern="100">
                          <a:latin typeface="Times New Roman"/>
                          <a:ea typeface="宋体"/>
                          <a:cs typeface="Times New Roman"/>
                        </a:rPr>
                        <a:t>2</a:t>
                      </a:r>
                      <a:r>
                        <a:rPr lang="zh-CN" sz="1050" kern="100">
                          <a:latin typeface="Times New Roman"/>
                          <a:ea typeface="宋体"/>
                          <a:cs typeface="Times New Roman"/>
                        </a:rPr>
                        <a:t>】</a:t>
                      </a:r>
                    </a:p>
                  </a:txBody>
                  <a:tcPr marL="0" marR="0" marT="0" marB="0" anchor="ctr"/>
                </a:tc>
                <a:tc>
                  <a:txBody>
                    <a:bodyPr/>
                    <a:lstStyle/>
                    <a:p>
                      <a:pPr indent="266700">
                        <a:lnSpc>
                          <a:spcPts val="2000"/>
                        </a:lnSpc>
                        <a:spcAft>
                          <a:spcPts val="0"/>
                        </a:spcAft>
                      </a:pPr>
                      <a:r>
                        <a:rPr lang="zh-CN" sz="1050" kern="100">
                          <a:latin typeface="Times New Roman"/>
                          <a:ea typeface="宋体"/>
                          <a:cs typeface="Times New Roman"/>
                        </a:rPr>
                        <a:t>（</a:t>
                      </a:r>
                      <a:r>
                        <a:rPr lang="en-US" sz="1050" kern="100">
                          <a:latin typeface="Times New Roman"/>
                          <a:ea typeface="宋体"/>
                          <a:cs typeface="Times New Roman"/>
                        </a:rPr>
                        <a:t>7</a:t>
                      </a:r>
                      <a:r>
                        <a:rPr lang="zh-CN" sz="1050" kern="100">
                          <a:latin typeface="Times New Roman"/>
                          <a:ea typeface="宋体"/>
                          <a:cs typeface="Times New Roman"/>
                        </a:rPr>
                        <a:t>）</a:t>
                      </a:r>
                    </a:p>
                  </a:txBody>
                  <a:tcPr marL="0" marR="0" marT="0" marB="0" anchor="ctr"/>
                </a:tc>
                <a:tc rowSpan="6">
                  <a:txBody>
                    <a:bodyPr/>
                    <a:lstStyle/>
                    <a:p>
                      <a:r>
                        <a:rPr kumimoji="0" lang="zh-CN" altLang="en-US" sz="1800" kern="1200" dirty="0" smtClean="0">
                          <a:solidFill>
                            <a:schemeClr val="dk1"/>
                          </a:solidFill>
                          <a:latin typeface="+mn-lt"/>
                          <a:ea typeface="+mn-ea"/>
                          <a:cs typeface="+mn-cs"/>
                        </a:rPr>
                        <a:t>不能构成三角形</a:t>
                      </a:r>
                      <a:endParaRPr lang="zh-CN" altLang="en-US" dirty="0"/>
                    </a:p>
                  </a:txBody>
                  <a:tcPr/>
                </a:tc>
              </a:tr>
              <a:tr h="366466">
                <a:tc>
                  <a:txBody>
                    <a:bodyPr/>
                    <a:lstStyle/>
                    <a:p>
                      <a:pPr indent="266700">
                        <a:lnSpc>
                          <a:spcPts val="2000"/>
                        </a:lnSpc>
                        <a:spcAft>
                          <a:spcPts val="0"/>
                        </a:spcAft>
                      </a:pPr>
                      <a:r>
                        <a:rPr lang="en-US" sz="1050" kern="100">
                          <a:latin typeface="Times New Roman"/>
                          <a:ea typeface="宋体"/>
                          <a:cs typeface="Times New Roman"/>
                        </a:rPr>
                        <a:t>3</a:t>
                      </a:r>
                      <a:endParaRPr lang="zh-CN" sz="1050" kern="100">
                        <a:latin typeface="Times New Roman"/>
                        <a:ea typeface="宋体"/>
                        <a:cs typeface="Times New Roman"/>
                      </a:endParaRPr>
                    </a:p>
                  </a:txBody>
                  <a:tcPr marL="0" marR="0" marT="0" marB="0" anchor="ctr"/>
                </a:tc>
                <a:tc>
                  <a:txBody>
                    <a:bodyPr/>
                    <a:lstStyle/>
                    <a:p>
                      <a:pPr indent="266700">
                        <a:lnSpc>
                          <a:spcPts val="2000"/>
                        </a:lnSpc>
                        <a:spcAft>
                          <a:spcPts val="0"/>
                        </a:spcAft>
                      </a:pPr>
                      <a:r>
                        <a:rPr lang="zh-CN" sz="1050" kern="100">
                          <a:latin typeface="Times New Roman"/>
                          <a:ea typeface="宋体"/>
                          <a:cs typeface="Times New Roman"/>
                        </a:rPr>
                        <a:t>【</a:t>
                      </a:r>
                      <a:r>
                        <a:rPr lang="en-US" sz="1050" kern="100">
                          <a:latin typeface="Times New Roman"/>
                          <a:ea typeface="宋体"/>
                          <a:cs typeface="Times New Roman"/>
                        </a:rPr>
                        <a:t>1</a:t>
                      </a:r>
                      <a:r>
                        <a:rPr lang="zh-CN" sz="1050" kern="100">
                          <a:latin typeface="Times New Roman"/>
                          <a:ea typeface="宋体"/>
                          <a:cs typeface="Times New Roman"/>
                        </a:rPr>
                        <a:t>，</a:t>
                      </a:r>
                      <a:r>
                        <a:rPr lang="en-US" sz="1050" kern="100">
                          <a:latin typeface="Times New Roman"/>
                          <a:ea typeface="宋体"/>
                          <a:cs typeface="Times New Roman"/>
                        </a:rPr>
                        <a:t>0</a:t>
                      </a:r>
                      <a:r>
                        <a:rPr lang="zh-CN" sz="1050" kern="100">
                          <a:latin typeface="Times New Roman"/>
                          <a:ea typeface="宋体"/>
                          <a:cs typeface="Times New Roman"/>
                        </a:rPr>
                        <a:t>，</a:t>
                      </a:r>
                      <a:r>
                        <a:rPr lang="en-US" sz="1050" kern="100">
                          <a:latin typeface="Times New Roman"/>
                          <a:ea typeface="宋体"/>
                          <a:cs typeface="Times New Roman"/>
                        </a:rPr>
                        <a:t>2</a:t>
                      </a:r>
                      <a:r>
                        <a:rPr lang="zh-CN" sz="1050" kern="100">
                          <a:latin typeface="Times New Roman"/>
                          <a:ea typeface="宋体"/>
                          <a:cs typeface="Times New Roman"/>
                        </a:rPr>
                        <a:t>】</a:t>
                      </a:r>
                    </a:p>
                  </a:txBody>
                  <a:tcPr marL="0" marR="0" marT="0" marB="0" anchor="ctr"/>
                </a:tc>
                <a:tc>
                  <a:txBody>
                    <a:bodyPr/>
                    <a:lstStyle/>
                    <a:p>
                      <a:pPr indent="266700">
                        <a:lnSpc>
                          <a:spcPts val="2000"/>
                        </a:lnSpc>
                        <a:spcAft>
                          <a:spcPts val="0"/>
                        </a:spcAft>
                      </a:pPr>
                      <a:r>
                        <a:rPr lang="zh-CN" sz="1050" kern="100">
                          <a:latin typeface="Times New Roman"/>
                          <a:ea typeface="宋体"/>
                          <a:cs typeface="Times New Roman"/>
                        </a:rPr>
                        <a:t>（</a:t>
                      </a:r>
                      <a:r>
                        <a:rPr lang="en-US" sz="1050" kern="100">
                          <a:latin typeface="Times New Roman"/>
                          <a:ea typeface="宋体"/>
                          <a:cs typeface="Times New Roman"/>
                        </a:rPr>
                        <a:t>8</a:t>
                      </a:r>
                      <a:r>
                        <a:rPr lang="zh-CN" sz="1050" kern="100">
                          <a:latin typeface="Times New Roman"/>
                          <a:ea typeface="宋体"/>
                          <a:cs typeface="Times New Roman"/>
                        </a:rPr>
                        <a:t>）</a:t>
                      </a:r>
                    </a:p>
                  </a:txBody>
                  <a:tcPr marL="0" marR="0" marT="0" marB="0" anchor="ctr"/>
                </a:tc>
                <a:tc vMerge="1">
                  <a:txBody>
                    <a:bodyPr/>
                    <a:lstStyle/>
                    <a:p>
                      <a:endParaRPr lang="zh-CN" altLang="en-US" dirty="0"/>
                    </a:p>
                  </a:txBody>
                  <a:tcPr/>
                </a:tc>
              </a:tr>
              <a:tr h="366466">
                <a:tc>
                  <a:txBody>
                    <a:bodyPr/>
                    <a:lstStyle/>
                    <a:p>
                      <a:pPr indent="266700">
                        <a:lnSpc>
                          <a:spcPts val="2000"/>
                        </a:lnSpc>
                        <a:spcAft>
                          <a:spcPts val="0"/>
                        </a:spcAft>
                      </a:pPr>
                      <a:r>
                        <a:rPr lang="en-US" sz="1050" kern="100">
                          <a:latin typeface="Times New Roman"/>
                          <a:ea typeface="宋体"/>
                          <a:cs typeface="Times New Roman"/>
                        </a:rPr>
                        <a:t>4</a:t>
                      </a:r>
                      <a:endParaRPr lang="zh-CN" sz="1050" kern="100">
                        <a:latin typeface="Times New Roman"/>
                        <a:ea typeface="宋体"/>
                        <a:cs typeface="Times New Roman"/>
                      </a:endParaRPr>
                    </a:p>
                  </a:txBody>
                  <a:tcPr marL="0" marR="0" marT="0" marB="0" anchor="ctr"/>
                </a:tc>
                <a:tc>
                  <a:txBody>
                    <a:bodyPr/>
                    <a:lstStyle/>
                    <a:p>
                      <a:pPr indent="266700">
                        <a:lnSpc>
                          <a:spcPts val="2000"/>
                        </a:lnSpc>
                        <a:spcAft>
                          <a:spcPts val="0"/>
                        </a:spcAft>
                      </a:pPr>
                      <a:r>
                        <a:rPr lang="zh-CN" sz="1050" kern="100">
                          <a:latin typeface="Times New Roman"/>
                          <a:ea typeface="宋体"/>
                          <a:cs typeface="Times New Roman"/>
                        </a:rPr>
                        <a:t>【</a:t>
                      </a:r>
                      <a:r>
                        <a:rPr lang="en-US" sz="1050" kern="100">
                          <a:latin typeface="Times New Roman"/>
                          <a:ea typeface="宋体"/>
                          <a:cs typeface="Times New Roman"/>
                        </a:rPr>
                        <a:t>1</a:t>
                      </a:r>
                      <a:r>
                        <a:rPr lang="zh-CN" sz="1050" kern="100">
                          <a:latin typeface="Times New Roman"/>
                          <a:ea typeface="宋体"/>
                          <a:cs typeface="Times New Roman"/>
                        </a:rPr>
                        <a:t>，</a:t>
                      </a:r>
                      <a:r>
                        <a:rPr lang="en-US" sz="1050" kern="100">
                          <a:latin typeface="Times New Roman"/>
                          <a:ea typeface="宋体"/>
                          <a:cs typeface="Times New Roman"/>
                        </a:rPr>
                        <a:t>2</a:t>
                      </a:r>
                      <a:r>
                        <a:rPr lang="zh-CN" sz="1050" kern="100">
                          <a:latin typeface="Times New Roman"/>
                          <a:ea typeface="宋体"/>
                          <a:cs typeface="Times New Roman"/>
                        </a:rPr>
                        <a:t>，</a:t>
                      </a:r>
                      <a:r>
                        <a:rPr lang="en-US" sz="1050" kern="100">
                          <a:latin typeface="Times New Roman"/>
                          <a:ea typeface="宋体"/>
                          <a:cs typeface="Times New Roman"/>
                        </a:rPr>
                        <a:t>0</a:t>
                      </a:r>
                      <a:r>
                        <a:rPr lang="zh-CN" sz="1050" kern="100">
                          <a:latin typeface="Times New Roman"/>
                          <a:ea typeface="宋体"/>
                          <a:cs typeface="Times New Roman"/>
                        </a:rPr>
                        <a:t>】</a:t>
                      </a:r>
                    </a:p>
                  </a:txBody>
                  <a:tcPr marL="0" marR="0" marT="0" marB="0" anchor="ctr"/>
                </a:tc>
                <a:tc>
                  <a:txBody>
                    <a:bodyPr/>
                    <a:lstStyle/>
                    <a:p>
                      <a:pPr indent="266700">
                        <a:lnSpc>
                          <a:spcPts val="2000"/>
                        </a:lnSpc>
                        <a:spcAft>
                          <a:spcPts val="0"/>
                        </a:spcAft>
                      </a:pPr>
                      <a:r>
                        <a:rPr lang="zh-CN" sz="1050" kern="100">
                          <a:latin typeface="Times New Roman"/>
                          <a:ea typeface="宋体"/>
                          <a:cs typeface="Times New Roman"/>
                        </a:rPr>
                        <a:t>（</a:t>
                      </a:r>
                      <a:r>
                        <a:rPr lang="en-US" sz="1050" kern="100">
                          <a:latin typeface="Times New Roman"/>
                          <a:ea typeface="宋体"/>
                          <a:cs typeface="Times New Roman"/>
                        </a:rPr>
                        <a:t>9</a:t>
                      </a:r>
                      <a:r>
                        <a:rPr lang="zh-CN" sz="1050" kern="100">
                          <a:latin typeface="Times New Roman"/>
                          <a:ea typeface="宋体"/>
                          <a:cs typeface="Times New Roman"/>
                        </a:rPr>
                        <a:t>）</a:t>
                      </a:r>
                    </a:p>
                  </a:txBody>
                  <a:tcPr marL="0" marR="0" marT="0" marB="0" anchor="ctr"/>
                </a:tc>
                <a:tc vMerge="1">
                  <a:txBody>
                    <a:bodyPr/>
                    <a:lstStyle/>
                    <a:p>
                      <a:endParaRPr lang="zh-CN" altLang="en-US" dirty="0"/>
                    </a:p>
                  </a:txBody>
                  <a:tcPr/>
                </a:tc>
              </a:tr>
              <a:tr h="366466">
                <a:tc>
                  <a:txBody>
                    <a:bodyPr/>
                    <a:lstStyle/>
                    <a:p>
                      <a:pPr indent="266700">
                        <a:lnSpc>
                          <a:spcPts val="2000"/>
                        </a:lnSpc>
                        <a:spcAft>
                          <a:spcPts val="0"/>
                        </a:spcAft>
                      </a:pPr>
                      <a:r>
                        <a:rPr lang="en-US" sz="1050" kern="100">
                          <a:latin typeface="Times New Roman"/>
                          <a:ea typeface="宋体"/>
                          <a:cs typeface="Times New Roman"/>
                        </a:rPr>
                        <a:t>5</a:t>
                      </a:r>
                      <a:endParaRPr lang="zh-CN" sz="1050" kern="100">
                        <a:latin typeface="Times New Roman"/>
                        <a:ea typeface="宋体"/>
                        <a:cs typeface="Times New Roman"/>
                      </a:endParaRPr>
                    </a:p>
                  </a:txBody>
                  <a:tcPr marL="0" marR="0" marT="0" marB="0" anchor="ctr"/>
                </a:tc>
                <a:tc>
                  <a:txBody>
                    <a:bodyPr/>
                    <a:lstStyle/>
                    <a:p>
                      <a:pPr indent="266700">
                        <a:lnSpc>
                          <a:spcPts val="2000"/>
                        </a:lnSpc>
                        <a:spcAft>
                          <a:spcPts val="0"/>
                        </a:spcAft>
                      </a:pPr>
                      <a:r>
                        <a:rPr lang="zh-CN" sz="1050" kern="100">
                          <a:latin typeface="Times New Roman"/>
                          <a:ea typeface="宋体"/>
                          <a:cs typeface="Times New Roman"/>
                        </a:rPr>
                        <a:t>【</a:t>
                      </a:r>
                      <a:r>
                        <a:rPr lang="en-US" sz="1050" kern="100">
                          <a:latin typeface="Times New Roman"/>
                          <a:ea typeface="宋体"/>
                          <a:cs typeface="Times New Roman"/>
                        </a:rPr>
                        <a:t>1</a:t>
                      </a:r>
                      <a:r>
                        <a:rPr lang="zh-CN" sz="1050" kern="100">
                          <a:latin typeface="Times New Roman"/>
                          <a:ea typeface="宋体"/>
                          <a:cs typeface="Times New Roman"/>
                        </a:rPr>
                        <a:t>，</a:t>
                      </a:r>
                      <a:r>
                        <a:rPr lang="en-US" sz="1050" kern="100">
                          <a:latin typeface="Times New Roman"/>
                          <a:ea typeface="宋体"/>
                          <a:cs typeface="Times New Roman"/>
                        </a:rPr>
                        <a:t>2</a:t>
                      </a:r>
                      <a:r>
                        <a:rPr lang="zh-CN" sz="1050" kern="100">
                          <a:latin typeface="Times New Roman"/>
                          <a:ea typeface="宋体"/>
                          <a:cs typeface="Times New Roman"/>
                        </a:rPr>
                        <a:t>，</a:t>
                      </a:r>
                      <a:r>
                        <a:rPr lang="en-US" sz="1050" kern="100">
                          <a:latin typeface="Times New Roman"/>
                          <a:ea typeface="宋体"/>
                          <a:cs typeface="Times New Roman"/>
                        </a:rPr>
                        <a:t>3</a:t>
                      </a:r>
                      <a:r>
                        <a:rPr lang="zh-CN" sz="1050" kern="100">
                          <a:latin typeface="Times New Roman"/>
                          <a:ea typeface="宋体"/>
                          <a:cs typeface="Times New Roman"/>
                        </a:rPr>
                        <a:t>】</a:t>
                      </a:r>
                    </a:p>
                  </a:txBody>
                  <a:tcPr marL="0" marR="0" marT="0" marB="0" anchor="ctr"/>
                </a:tc>
                <a:tc>
                  <a:txBody>
                    <a:bodyPr/>
                    <a:lstStyle/>
                    <a:p>
                      <a:pPr indent="266700">
                        <a:lnSpc>
                          <a:spcPts val="2000"/>
                        </a:lnSpc>
                        <a:spcAft>
                          <a:spcPts val="0"/>
                        </a:spcAft>
                      </a:pPr>
                      <a:r>
                        <a:rPr lang="zh-CN" sz="1050" kern="100">
                          <a:latin typeface="Times New Roman"/>
                          <a:ea typeface="宋体"/>
                          <a:cs typeface="Times New Roman"/>
                        </a:rPr>
                        <a:t>（</a:t>
                      </a:r>
                      <a:r>
                        <a:rPr lang="en-US" sz="1050" kern="100">
                          <a:latin typeface="Times New Roman"/>
                          <a:ea typeface="宋体"/>
                          <a:cs typeface="Times New Roman"/>
                        </a:rPr>
                        <a:t>10</a:t>
                      </a:r>
                      <a:r>
                        <a:rPr lang="zh-CN" sz="1050" kern="100">
                          <a:latin typeface="Times New Roman"/>
                          <a:ea typeface="宋体"/>
                          <a:cs typeface="Times New Roman"/>
                        </a:rPr>
                        <a:t>）</a:t>
                      </a:r>
                    </a:p>
                  </a:txBody>
                  <a:tcPr marL="0" marR="0" marT="0" marB="0" anchor="ctr"/>
                </a:tc>
                <a:tc vMerge="1">
                  <a:txBody>
                    <a:bodyPr/>
                    <a:lstStyle/>
                    <a:p>
                      <a:endParaRPr lang="zh-CN" altLang="en-US" dirty="0"/>
                    </a:p>
                  </a:txBody>
                  <a:tcPr/>
                </a:tc>
              </a:tr>
              <a:tr h="366466">
                <a:tc>
                  <a:txBody>
                    <a:bodyPr/>
                    <a:lstStyle/>
                    <a:p>
                      <a:pPr indent="266700">
                        <a:lnSpc>
                          <a:spcPts val="2000"/>
                        </a:lnSpc>
                        <a:spcAft>
                          <a:spcPts val="0"/>
                        </a:spcAft>
                      </a:pPr>
                      <a:r>
                        <a:rPr lang="en-US" sz="1050" kern="100">
                          <a:latin typeface="Times New Roman"/>
                          <a:ea typeface="宋体"/>
                          <a:cs typeface="Times New Roman"/>
                        </a:rPr>
                        <a:t>6</a:t>
                      </a:r>
                      <a:endParaRPr lang="zh-CN" sz="1050" kern="100">
                        <a:latin typeface="Times New Roman"/>
                        <a:ea typeface="宋体"/>
                        <a:cs typeface="Times New Roman"/>
                      </a:endParaRPr>
                    </a:p>
                  </a:txBody>
                  <a:tcPr marL="0" marR="0" marT="0" marB="0" anchor="ctr"/>
                </a:tc>
                <a:tc>
                  <a:txBody>
                    <a:bodyPr/>
                    <a:lstStyle/>
                    <a:p>
                      <a:pPr indent="266700">
                        <a:lnSpc>
                          <a:spcPts val="2000"/>
                        </a:lnSpc>
                        <a:spcAft>
                          <a:spcPts val="0"/>
                        </a:spcAft>
                      </a:pPr>
                      <a:r>
                        <a:rPr lang="zh-CN" sz="1050" kern="100">
                          <a:latin typeface="Times New Roman"/>
                          <a:ea typeface="宋体"/>
                          <a:cs typeface="Times New Roman"/>
                        </a:rPr>
                        <a:t>【</a:t>
                      </a:r>
                      <a:r>
                        <a:rPr lang="en-US" sz="1050" kern="100">
                          <a:latin typeface="Times New Roman"/>
                          <a:ea typeface="宋体"/>
                          <a:cs typeface="Times New Roman"/>
                        </a:rPr>
                        <a:t>1</a:t>
                      </a:r>
                      <a:r>
                        <a:rPr lang="zh-CN" sz="1050" kern="100">
                          <a:latin typeface="Times New Roman"/>
                          <a:ea typeface="宋体"/>
                          <a:cs typeface="Times New Roman"/>
                        </a:rPr>
                        <a:t>，</a:t>
                      </a:r>
                      <a:r>
                        <a:rPr lang="en-US" sz="1050" kern="100">
                          <a:latin typeface="Times New Roman"/>
                          <a:ea typeface="宋体"/>
                          <a:cs typeface="Times New Roman"/>
                        </a:rPr>
                        <a:t>3</a:t>
                      </a:r>
                      <a:r>
                        <a:rPr lang="zh-CN" sz="1050" kern="100">
                          <a:latin typeface="Times New Roman"/>
                          <a:ea typeface="宋体"/>
                          <a:cs typeface="Times New Roman"/>
                        </a:rPr>
                        <a:t>，</a:t>
                      </a:r>
                      <a:r>
                        <a:rPr lang="en-US" sz="1050" kern="100">
                          <a:latin typeface="Times New Roman"/>
                          <a:ea typeface="宋体"/>
                          <a:cs typeface="Times New Roman"/>
                        </a:rPr>
                        <a:t>2</a:t>
                      </a:r>
                      <a:r>
                        <a:rPr lang="zh-CN" sz="1050" kern="100">
                          <a:latin typeface="Times New Roman"/>
                          <a:ea typeface="宋体"/>
                          <a:cs typeface="Times New Roman"/>
                        </a:rPr>
                        <a:t>】</a:t>
                      </a:r>
                    </a:p>
                  </a:txBody>
                  <a:tcPr marL="0" marR="0" marT="0" marB="0" anchor="ctr"/>
                </a:tc>
                <a:tc>
                  <a:txBody>
                    <a:bodyPr/>
                    <a:lstStyle/>
                    <a:p>
                      <a:pPr indent="266700">
                        <a:lnSpc>
                          <a:spcPts val="2000"/>
                        </a:lnSpc>
                        <a:spcAft>
                          <a:spcPts val="0"/>
                        </a:spcAft>
                      </a:pPr>
                      <a:r>
                        <a:rPr lang="zh-CN" sz="1050" kern="100" dirty="0">
                          <a:latin typeface="Times New Roman"/>
                          <a:ea typeface="宋体"/>
                          <a:cs typeface="Times New Roman"/>
                        </a:rPr>
                        <a:t>（</a:t>
                      </a:r>
                      <a:r>
                        <a:rPr lang="en-US" sz="1050" kern="100" dirty="0">
                          <a:latin typeface="Times New Roman"/>
                          <a:ea typeface="宋体"/>
                          <a:cs typeface="Times New Roman"/>
                        </a:rPr>
                        <a:t>11</a:t>
                      </a:r>
                      <a:r>
                        <a:rPr lang="zh-CN" sz="1050" kern="100" dirty="0">
                          <a:latin typeface="Times New Roman"/>
                          <a:ea typeface="宋体"/>
                          <a:cs typeface="Times New Roman"/>
                        </a:rPr>
                        <a:t>）</a:t>
                      </a:r>
                    </a:p>
                  </a:txBody>
                  <a:tcPr marL="0" marR="0" marT="0" marB="0" anchor="ctr"/>
                </a:tc>
                <a:tc vMerge="1">
                  <a:txBody>
                    <a:bodyPr/>
                    <a:lstStyle/>
                    <a:p>
                      <a:endParaRPr lang="zh-CN" altLang="en-US" dirty="0"/>
                    </a:p>
                  </a:txBody>
                  <a:tcPr/>
                </a:tc>
              </a:tr>
              <a:tr h="366466">
                <a:tc>
                  <a:txBody>
                    <a:bodyPr/>
                    <a:lstStyle/>
                    <a:p>
                      <a:pPr indent="266700">
                        <a:lnSpc>
                          <a:spcPts val="2000"/>
                        </a:lnSpc>
                        <a:spcAft>
                          <a:spcPts val="0"/>
                        </a:spcAft>
                      </a:pPr>
                      <a:r>
                        <a:rPr lang="en-US" sz="1050" kern="100">
                          <a:latin typeface="Times New Roman"/>
                          <a:ea typeface="宋体"/>
                          <a:cs typeface="Times New Roman"/>
                        </a:rPr>
                        <a:t>7</a:t>
                      </a:r>
                      <a:endParaRPr lang="zh-CN" sz="1050" kern="100">
                        <a:latin typeface="Times New Roman"/>
                        <a:ea typeface="宋体"/>
                        <a:cs typeface="Times New Roman"/>
                      </a:endParaRPr>
                    </a:p>
                  </a:txBody>
                  <a:tcPr marL="0" marR="0" marT="0" marB="0" anchor="ctr"/>
                </a:tc>
                <a:tc>
                  <a:txBody>
                    <a:bodyPr/>
                    <a:lstStyle/>
                    <a:p>
                      <a:pPr indent="266700">
                        <a:lnSpc>
                          <a:spcPts val="2000"/>
                        </a:lnSpc>
                        <a:spcAft>
                          <a:spcPts val="0"/>
                        </a:spcAft>
                      </a:pPr>
                      <a:r>
                        <a:rPr lang="zh-CN" sz="1050" kern="100">
                          <a:latin typeface="Times New Roman"/>
                          <a:ea typeface="宋体"/>
                          <a:cs typeface="Times New Roman"/>
                        </a:rPr>
                        <a:t>【</a:t>
                      </a:r>
                      <a:r>
                        <a:rPr lang="en-US" sz="1050" kern="100">
                          <a:latin typeface="Times New Roman"/>
                          <a:ea typeface="宋体"/>
                          <a:cs typeface="Times New Roman"/>
                        </a:rPr>
                        <a:t>3</a:t>
                      </a:r>
                      <a:r>
                        <a:rPr lang="zh-CN" sz="1050" kern="100">
                          <a:latin typeface="Times New Roman"/>
                          <a:ea typeface="宋体"/>
                          <a:cs typeface="Times New Roman"/>
                        </a:rPr>
                        <a:t>，</a:t>
                      </a:r>
                      <a:r>
                        <a:rPr lang="en-US" sz="1050" kern="100">
                          <a:latin typeface="Times New Roman"/>
                          <a:ea typeface="宋体"/>
                          <a:cs typeface="Times New Roman"/>
                        </a:rPr>
                        <a:t>1</a:t>
                      </a:r>
                      <a:r>
                        <a:rPr lang="zh-CN" sz="1050" kern="100">
                          <a:latin typeface="Times New Roman"/>
                          <a:ea typeface="宋体"/>
                          <a:cs typeface="Times New Roman"/>
                        </a:rPr>
                        <a:t>，</a:t>
                      </a:r>
                      <a:r>
                        <a:rPr lang="en-US" sz="1050" kern="100">
                          <a:latin typeface="Times New Roman"/>
                          <a:ea typeface="宋体"/>
                          <a:cs typeface="Times New Roman"/>
                        </a:rPr>
                        <a:t>2</a:t>
                      </a:r>
                      <a:r>
                        <a:rPr lang="zh-CN" sz="1050" kern="100">
                          <a:latin typeface="Times New Roman"/>
                          <a:ea typeface="宋体"/>
                          <a:cs typeface="Times New Roman"/>
                        </a:rPr>
                        <a:t>】</a:t>
                      </a:r>
                    </a:p>
                  </a:txBody>
                  <a:tcPr marL="0" marR="0" marT="0" marB="0" anchor="ctr"/>
                </a:tc>
                <a:tc>
                  <a:txBody>
                    <a:bodyPr/>
                    <a:lstStyle/>
                    <a:p>
                      <a:pPr indent="266700">
                        <a:lnSpc>
                          <a:spcPts val="2000"/>
                        </a:lnSpc>
                        <a:spcAft>
                          <a:spcPts val="0"/>
                        </a:spcAft>
                      </a:pPr>
                      <a:r>
                        <a:rPr lang="zh-CN" sz="1050" kern="100" dirty="0">
                          <a:latin typeface="Times New Roman"/>
                          <a:ea typeface="宋体"/>
                          <a:cs typeface="Times New Roman"/>
                        </a:rPr>
                        <a:t>（</a:t>
                      </a:r>
                      <a:r>
                        <a:rPr lang="en-US" sz="1050" kern="100" dirty="0">
                          <a:latin typeface="Times New Roman"/>
                          <a:ea typeface="宋体"/>
                          <a:cs typeface="Times New Roman"/>
                        </a:rPr>
                        <a:t>12</a:t>
                      </a:r>
                      <a:r>
                        <a:rPr lang="zh-CN" sz="1050" kern="100" dirty="0">
                          <a:latin typeface="Times New Roman"/>
                          <a:ea typeface="宋体"/>
                          <a:cs typeface="Times New Roman"/>
                        </a:rPr>
                        <a:t>）</a:t>
                      </a:r>
                    </a:p>
                  </a:txBody>
                  <a:tcPr marL="0" marR="0" marT="0" marB="0" anchor="ctr"/>
                </a:tc>
                <a:tc vMerge="1">
                  <a:txBody>
                    <a:bodyPr/>
                    <a:lstStyle/>
                    <a:p>
                      <a:endParaRPr lang="zh-CN" altLang="en-US" dirty="0"/>
                    </a:p>
                  </a:txBody>
                  <a:tcPr/>
                </a:tc>
              </a:tr>
              <a:tr h="548210">
                <a:tc>
                  <a:txBody>
                    <a:bodyPr/>
                    <a:lstStyle/>
                    <a:p>
                      <a:pPr indent="266700">
                        <a:lnSpc>
                          <a:spcPts val="2000"/>
                        </a:lnSpc>
                        <a:spcAft>
                          <a:spcPts val="0"/>
                        </a:spcAft>
                      </a:pPr>
                      <a:r>
                        <a:rPr lang="en-US" sz="1050" kern="100" dirty="0">
                          <a:latin typeface="Times New Roman"/>
                          <a:ea typeface="宋体"/>
                          <a:cs typeface="Times New Roman"/>
                        </a:rPr>
                        <a:t>8</a:t>
                      </a:r>
                      <a:endParaRPr lang="zh-CN" sz="1050" kern="100" dirty="0">
                        <a:latin typeface="Times New Roman"/>
                        <a:ea typeface="宋体"/>
                        <a:cs typeface="Times New Roman"/>
                      </a:endParaRPr>
                    </a:p>
                  </a:txBody>
                  <a:tcPr marL="0" marR="0" marT="0" marB="0" anchor="ctr"/>
                </a:tc>
                <a:tc>
                  <a:txBody>
                    <a:bodyPr/>
                    <a:lstStyle/>
                    <a:p>
                      <a:pPr indent="266700">
                        <a:lnSpc>
                          <a:spcPts val="2000"/>
                        </a:lnSpc>
                        <a:spcAft>
                          <a:spcPts val="0"/>
                        </a:spcAft>
                      </a:pPr>
                      <a:r>
                        <a:rPr lang="zh-CN" sz="1050" kern="100">
                          <a:latin typeface="Times New Roman"/>
                          <a:ea typeface="宋体"/>
                          <a:cs typeface="Times New Roman"/>
                        </a:rPr>
                        <a:t>【</a:t>
                      </a:r>
                      <a:r>
                        <a:rPr lang="en-US" sz="1050" kern="100">
                          <a:latin typeface="Times New Roman"/>
                          <a:ea typeface="宋体"/>
                          <a:cs typeface="Times New Roman"/>
                        </a:rPr>
                        <a:t>3</a:t>
                      </a:r>
                      <a:r>
                        <a:rPr lang="zh-CN" sz="1050" kern="100">
                          <a:latin typeface="Times New Roman"/>
                          <a:ea typeface="宋体"/>
                          <a:cs typeface="Times New Roman"/>
                        </a:rPr>
                        <a:t>，</a:t>
                      </a:r>
                      <a:r>
                        <a:rPr lang="en-US" sz="1050" kern="100">
                          <a:latin typeface="Times New Roman"/>
                          <a:ea typeface="宋体"/>
                          <a:cs typeface="Times New Roman"/>
                        </a:rPr>
                        <a:t>3</a:t>
                      </a:r>
                      <a:r>
                        <a:rPr lang="zh-CN" sz="1050" kern="100">
                          <a:latin typeface="Times New Roman"/>
                          <a:ea typeface="宋体"/>
                          <a:cs typeface="Times New Roman"/>
                        </a:rPr>
                        <a:t>，</a:t>
                      </a:r>
                      <a:r>
                        <a:rPr lang="en-US" sz="1050" kern="100">
                          <a:latin typeface="Times New Roman"/>
                          <a:ea typeface="宋体"/>
                          <a:cs typeface="Times New Roman"/>
                        </a:rPr>
                        <a:t>4</a:t>
                      </a:r>
                      <a:r>
                        <a:rPr lang="zh-CN" sz="1050" kern="100">
                          <a:latin typeface="Times New Roman"/>
                          <a:ea typeface="宋体"/>
                          <a:cs typeface="Times New Roman"/>
                        </a:rPr>
                        <a:t>】</a:t>
                      </a:r>
                    </a:p>
                  </a:txBody>
                  <a:tcPr marL="0" marR="0" marT="0" marB="0" anchor="ctr"/>
                </a:tc>
                <a:tc>
                  <a:txBody>
                    <a:bodyPr/>
                    <a:lstStyle/>
                    <a:p>
                      <a:pPr indent="266700">
                        <a:lnSpc>
                          <a:spcPts val="2000"/>
                        </a:lnSpc>
                        <a:spcAft>
                          <a:spcPts val="0"/>
                        </a:spcAft>
                      </a:pPr>
                      <a:r>
                        <a:rPr lang="zh-CN" sz="1050" kern="100" dirty="0">
                          <a:latin typeface="Times New Roman"/>
                          <a:ea typeface="宋体"/>
                          <a:cs typeface="Times New Roman"/>
                        </a:rPr>
                        <a:t>（</a:t>
                      </a:r>
                      <a:r>
                        <a:rPr lang="en-US" sz="1050" kern="100" dirty="0">
                          <a:latin typeface="Times New Roman"/>
                          <a:ea typeface="宋体"/>
                          <a:cs typeface="Times New Roman"/>
                        </a:rPr>
                        <a:t>1</a:t>
                      </a:r>
                      <a:r>
                        <a:rPr lang="zh-CN" sz="1050" kern="100" dirty="0">
                          <a:latin typeface="Times New Roman"/>
                          <a:ea typeface="宋体"/>
                          <a:cs typeface="Times New Roman"/>
                        </a:rPr>
                        <a:t>），（</a:t>
                      </a:r>
                      <a:r>
                        <a:rPr lang="en-US" sz="1050" kern="100" dirty="0">
                          <a:latin typeface="Times New Roman"/>
                          <a:ea typeface="宋体"/>
                          <a:cs typeface="Times New Roman"/>
                        </a:rPr>
                        <a:t>2</a:t>
                      </a:r>
                      <a:r>
                        <a:rPr lang="zh-CN" sz="1050" kern="100" dirty="0">
                          <a:latin typeface="Times New Roman"/>
                          <a:ea typeface="宋体"/>
                          <a:cs typeface="Times New Roman"/>
                        </a:rPr>
                        <a:t>），（</a:t>
                      </a:r>
                      <a:r>
                        <a:rPr lang="en-US" sz="1050" kern="100" dirty="0">
                          <a:latin typeface="Times New Roman"/>
                          <a:ea typeface="宋体"/>
                          <a:cs typeface="Times New Roman"/>
                        </a:rPr>
                        <a:t>3</a:t>
                      </a:r>
                      <a:r>
                        <a:rPr lang="zh-CN" sz="1050" kern="100" dirty="0">
                          <a:latin typeface="Times New Roman"/>
                          <a:ea typeface="宋体"/>
                          <a:cs typeface="Times New Roman"/>
                        </a:rPr>
                        <a:t>），（</a:t>
                      </a:r>
                      <a:r>
                        <a:rPr lang="en-US" sz="1050" kern="100" dirty="0">
                          <a:latin typeface="Times New Roman"/>
                          <a:ea typeface="宋体"/>
                          <a:cs typeface="Times New Roman"/>
                        </a:rPr>
                        <a:t>4</a:t>
                      </a:r>
                      <a:r>
                        <a:rPr lang="zh-CN" sz="1050" kern="100" dirty="0">
                          <a:latin typeface="Times New Roman"/>
                          <a:ea typeface="宋体"/>
                          <a:cs typeface="Times New Roman"/>
                        </a:rPr>
                        <a:t>），（</a:t>
                      </a:r>
                      <a:r>
                        <a:rPr lang="en-US" sz="1050" kern="100" dirty="0">
                          <a:latin typeface="Times New Roman"/>
                          <a:ea typeface="宋体"/>
                          <a:cs typeface="Times New Roman"/>
                        </a:rPr>
                        <a:t>5</a:t>
                      </a:r>
                      <a:r>
                        <a:rPr lang="zh-CN" sz="1050" kern="100" dirty="0">
                          <a:latin typeface="Times New Roman"/>
                          <a:ea typeface="宋体"/>
                          <a:cs typeface="Times New Roman"/>
                        </a:rPr>
                        <a:t>），（</a:t>
                      </a:r>
                      <a:r>
                        <a:rPr lang="en-US" sz="1050" kern="100" dirty="0">
                          <a:latin typeface="Times New Roman"/>
                          <a:ea typeface="宋体"/>
                          <a:cs typeface="Times New Roman"/>
                        </a:rPr>
                        <a:t>6</a:t>
                      </a:r>
                      <a:r>
                        <a:rPr lang="zh-CN" sz="1050" kern="100" dirty="0">
                          <a:latin typeface="Times New Roman"/>
                          <a:ea typeface="宋体"/>
                          <a:cs typeface="Times New Roman"/>
                        </a:rPr>
                        <a:t>），（</a:t>
                      </a:r>
                      <a:r>
                        <a:rPr lang="en-US" sz="1050" kern="100" dirty="0">
                          <a:latin typeface="Times New Roman"/>
                          <a:ea typeface="宋体"/>
                          <a:cs typeface="Times New Roman"/>
                        </a:rPr>
                        <a:t>13</a:t>
                      </a:r>
                      <a:r>
                        <a:rPr lang="zh-CN" sz="1050" kern="100" dirty="0">
                          <a:latin typeface="Times New Roman"/>
                          <a:ea typeface="宋体"/>
                          <a:cs typeface="Times New Roman"/>
                        </a:rPr>
                        <a:t>）</a:t>
                      </a:r>
                    </a:p>
                  </a:txBody>
                  <a:tcPr marL="0" marR="0" marT="0" marB="0" anchor="ctr"/>
                </a:tc>
                <a:tc rowSpan="3">
                  <a:txBody>
                    <a:bodyPr/>
                    <a:lstStyle/>
                    <a:p>
                      <a:pPr indent="266700">
                        <a:lnSpc>
                          <a:spcPts val="2000"/>
                        </a:lnSpc>
                        <a:spcAft>
                          <a:spcPts val="0"/>
                        </a:spcAft>
                      </a:pPr>
                      <a:r>
                        <a:rPr lang="zh-CN" sz="1050" kern="100">
                          <a:latin typeface="Times New Roman"/>
                          <a:ea typeface="宋体"/>
                          <a:cs typeface="Times New Roman"/>
                        </a:rPr>
                        <a:t>等腰三角形</a:t>
                      </a:r>
                    </a:p>
                  </a:txBody>
                  <a:tcPr marL="0" marR="0" marT="0" marB="0" anchor="ctr"/>
                </a:tc>
              </a:tr>
              <a:tr h="548210">
                <a:tc>
                  <a:txBody>
                    <a:bodyPr/>
                    <a:lstStyle/>
                    <a:p>
                      <a:pPr indent="266700">
                        <a:lnSpc>
                          <a:spcPts val="2000"/>
                        </a:lnSpc>
                        <a:spcAft>
                          <a:spcPts val="0"/>
                        </a:spcAft>
                      </a:pPr>
                      <a:r>
                        <a:rPr lang="en-US" sz="1050" kern="100">
                          <a:latin typeface="Times New Roman"/>
                          <a:ea typeface="宋体"/>
                          <a:cs typeface="Times New Roman"/>
                        </a:rPr>
                        <a:t>9</a:t>
                      </a:r>
                      <a:endParaRPr lang="zh-CN" sz="1050" kern="100">
                        <a:latin typeface="Times New Roman"/>
                        <a:ea typeface="宋体"/>
                        <a:cs typeface="Times New Roman"/>
                      </a:endParaRPr>
                    </a:p>
                  </a:txBody>
                  <a:tcPr marL="0" marR="0" marT="0" marB="0" anchor="ctr"/>
                </a:tc>
                <a:tc>
                  <a:txBody>
                    <a:bodyPr/>
                    <a:lstStyle/>
                    <a:p>
                      <a:pPr indent="266700">
                        <a:lnSpc>
                          <a:spcPts val="2000"/>
                        </a:lnSpc>
                        <a:spcAft>
                          <a:spcPts val="0"/>
                        </a:spcAft>
                      </a:pPr>
                      <a:r>
                        <a:rPr lang="zh-CN" sz="1050" kern="100">
                          <a:latin typeface="Times New Roman"/>
                          <a:ea typeface="宋体"/>
                          <a:cs typeface="Times New Roman"/>
                        </a:rPr>
                        <a:t>【</a:t>
                      </a:r>
                      <a:r>
                        <a:rPr lang="en-US" sz="1050" kern="100">
                          <a:latin typeface="Times New Roman"/>
                          <a:ea typeface="宋体"/>
                          <a:cs typeface="Times New Roman"/>
                        </a:rPr>
                        <a:t>3</a:t>
                      </a:r>
                      <a:r>
                        <a:rPr lang="zh-CN" sz="1050" kern="100">
                          <a:latin typeface="Times New Roman"/>
                          <a:ea typeface="宋体"/>
                          <a:cs typeface="Times New Roman"/>
                        </a:rPr>
                        <a:t>，</a:t>
                      </a:r>
                      <a:r>
                        <a:rPr lang="en-US" sz="1050" kern="100">
                          <a:latin typeface="Times New Roman"/>
                          <a:ea typeface="宋体"/>
                          <a:cs typeface="Times New Roman"/>
                        </a:rPr>
                        <a:t>4</a:t>
                      </a:r>
                      <a:r>
                        <a:rPr lang="zh-CN" sz="1050" kern="100">
                          <a:latin typeface="Times New Roman"/>
                          <a:ea typeface="宋体"/>
                          <a:cs typeface="Times New Roman"/>
                        </a:rPr>
                        <a:t>，</a:t>
                      </a:r>
                      <a:r>
                        <a:rPr lang="en-US" sz="1050" kern="100">
                          <a:latin typeface="Times New Roman"/>
                          <a:ea typeface="宋体"/>
                          <a:cs typeface="Times New Roman"/>
                        </a:rPr>
                        <a:t>4</a:t>
                      </a:r>
                      <a:r>
                        <a:rPr lang="zh-CN" sz="1050" kern="100">
                          <a:latin typeface="Times New Roman"/>
                          <a:ea typeface="宋体"/>
                          <a:cs typeface="Times New Roman"/>
                        </a:rPr>
                        <a:t>】</a:t>
                      </a:r>
                    </a:p>
                  </a:txBody>
                  <a:tcPr marL="0" marR="0" marT="0" marB="0" anchor="ctr"/>
                </a:tc>
                <a:tc>
                  <a:txBody>
                    <a:bodyPr/>
                    <a:lstStyle/>
                    <a:p>
                      <a:pPr indent="266700">
                        <a:lnSpc>
                          <a:spcPts val="2000"/>
                        </a:lnSpc>
                        <a:spcAft>
                          <a:spcPts val="0"/>
                        </a:spcAft>
                      </a:pPr>
                      <a:r>
                        <a:rPr lang="zh-CN" sz="1050" kern="100">
                          <a:latin typeface="Times New Roman"/>
                          <a:ea typeface="宋体"/>
                          <a:cs typeface="Times New Roman"/>
                        </a:rPr>
                        <a:t>（</a:t>
                      </a:r>
                      <a:r>
                        <a:rPr lang="en-US" sz="1050" kern="100">
                          <a:latin typeface="Times New Roman"/>
                          <a:ea typeface="宋体"/>
                          <a:cs typeface="Times New Roman"/>
                        </a:rPr>
                        <a:t>1</a:t>
                      </a:r>
                      <a:r>
                        <a:rPr lang="zh-CN" sz="1050" kern="100">
                          <a:latin typeface="Times New Roman"/>
                          <a:ea typeface="宋体"/>
                          <a:cs typeface="Times New Roman"/>
                        </a:rPr>
                        <a:t>），（</a:t>
                      </a:r>
                      <a:r>
                        <a:rPr lang="en-US" sz="1050" kern="100">
                          <a:latin typeface="Times New Roman"/>
                          <a:ea typeface="宋体"/>
                          <a:cs typeface="Times New Roman"/>
                        </a:rPr>
                        <a:t>2</a:t>
                      </a:r>
                      <a:r>
                        <a:rPr lang="zh-CN" sz="1050" kern="100">
                          <a:latin typeface="Times New Roman"/>
                          <a:ea typeface="宋体"/>
                          <a:cs typeface="Times New Roman"/>
                        </a:rPr>
                        <a:t>），（</a:t>
                      </a:r>
                      <a:r>
                        <a:rPr lang="en-US" sz="1050" kern="100">
                          <a:latin typeface="Times New Roman"/>
                          <a:ea typeface="宋体"/>
                          <a:cs typeface="Times New Roman"/>
                        </a:rPr>
                        <a:t>3</a:t>
                      </a:r>
                      <a:r>
                        <a:rPr lang="zh-CN" sz="1050" kern="100">
                          <a:latin typeface="Times New Roman"/>
                          <a:ea typeface="宋体"/>
                          <a:cs typeface="Times New Roman"/>
                        </a:rPr>
                        <a:t>），（</a:t>
                      </a:r>
                      <a:r>
                        <a:rPr lang="en-US" sz="1050" kern="100">
                          <a:latin typeface="Times New Roman"/>
                          <a:ea typeface="宋体"/>
                          <a:cs typeface="Times New Roman"/>
                        </a:rPr>
                        <a:t>4</a:t>
                      </a:r>
                      <a:r>
                        <a:rPr lang="zh-CN" sz="1050" kern="100">
                          <a:latin typeface="Times New Roman"/>
                          <a:ea typeface="宋体"/>
                          <a:cs typeface="Times New Roman"/>
                        </a:rPr>
                        <a:t>），（</a:t>
                      </a:r>
                      <a:r>
                        <a:rPr lang="en-US" sz="1050" kern="100">
                          <a:latin typeface="Times New Roman"/>
                          <a:ea typeface="宋体"/>
                          <a:cs typeface="Times New Roman"/>
                        </a:rPr>
                        <a:t>5</a:t>
                      </a:r>
                      <a:r>
                        <a:rPr lang="zh-CN" sz="1050" kern="100">
                          <a:latin typeface="Times New Roman"/>
                          <a:ea typeface="宋体"/>
                          <a:cs typeface="Times New Roman"/>
                        </a:rPr>
                        <a:t>），（</a:t>
                      </a:r>
                      <a:r>
                        <a:rPr lang="en-US" sz="1050" kern="100">
                          <a:latin typeface="Times New Roman"/>
                          <a:ea typeface="宋体"/>
                          <a:cs typeface="Times New Roman"/>
                        </a:rPr>
                        <a:t>6</a:t>
                      </a:r>
                      <a:r>
                        <a:rPr lang="zh-CN" sz="1050" kern="100">
                          <a:latin typeface="Times New Roman"/>
                          <a:ea typeface="宋体"/>
                          <a:cs typeface="Times New Roman"/>
                        </a:rPr>
                        <a:t>），（</a:t>
                      </a:r>
                      <a:r>
                        <a:rPr lang="en-US" sz="1050" kern="100">
                          <a:latin typeface="Times New Roman"/>
                          <a:ea typeface="宋体"/>
                          <a:cs typeface="Times New Roman"/>
                        </a:rPr>
                        <a:t>14</a:t>
                      </a:r>
                      <a:r>
                        <a:rPr lang="zh-CN" sz="1050" kern="100">
                          <a:latin typeface="Times New Roman"/>
                          <a:ea typeface="宋体"/>
                          <a:cs typeface="Times New Roman"/>
                        </a:rPr>
                        <a:t>）</a:t>
                      </a:r>
                    </a:p>
                  </a:txBody>
                  <a:tcPr marL="0" marR="0" marT="0" marB="0" anchor="ctr"/>
                </a:tc>
                <a:tc vMerge="1">
                  <a:txBody>
                    <a:bodyPr/>
                    <a:lstStyle/>
                    <a:p>
                      <a:endParaRPr lang="zh-CN" altLang="en-US"/>
                    </a:p>
                  </a:txBody>
                  <a:tcPr/>
                </a:tc>
              </a:tr>
              <a:tr h="548210">
                <a:tc>
                  <a:txBody>
                    <a:bodyPr/>
                    <a:lstStyle/>
                    <a:p>
                      <a:pPr indent="266700">
                        <a:lnSpc>
                          <a:spcPts val="2000"/>
                        </a:lnSpc>
                        <a:spcAft>
                          <a:spcPts val="0"/>
                        </a:spcAft>
                      </a:pPr>
                      <a:r>
                        <a:rPr lang="en-US" sz="1050" kern="100">
                          <a:latin typeface="Times New Roman"/>
                          <a:ea typeface="宋体"/>
                          <a:cs typeface="Times New Roman"/>
                        </a:rPr>
                        <a:t>10</a:t>
                      </a:r>
                      <a:endParaRPr lang="zh-CN" sz="1050" kern="100">
                        <a:latin typeface="Times New Roman"/>
                        <a:ea typeface="宋体"/>
                        <a:cs typeface="Times New Roman"/>
                      </a:endParaRPr>
                    </a:p>
                  </a:txBody>
                  <a:tcPr marL="0" marR="0" marT="0" marB="0" anchor="ctr"/>
                </a:tc>
                <a:tc>
                  <a:txBody>
                    <a:bodyPr/>
                    <a:lstStyle/>
                    <a:p>
                      <a:pPr indent="266700">
                        <a:lnSpc>
                          <a:spcPts val="2000"/>
                        </a:lnSpc>
                        <a:spcAft>
                          <a:spcPts val="0"/>
                        </a:spcAft>
                      </a:pPr>
                      <a:r>
                        <a:rPr lang="zh-CN" sz="1050" kern="100">
                          <a:latin typeface="Times New Roman"/>
                          <a:ea typeface="宋体"/>
                          <a:cs typeface="Times New Roman"/>
                        </a:rPr>
                        <a:t>【</a:t>
                      </a:r>
                      <a:r>
                        <a:rPr lang="en-US" sz="1050" kern="100">
                          <a:latin typeface="Times New Roman"/>
                          <a:ea typeface="宋体"/>
                          <a:cs typeface="Times New Roman"/>
                        </a:rPr>
                        <a:t>3</a:t>
                      </a:r>
                      <a:r>
                        <a:rPr lang="zh-CN" sz="1050" kern="100">
                          <a:latin typeface="Times New Roman"/>
                          <a:ea typeface="宋体"/>
                          <a:cs typeface="Times New Roman"/>
                        </a:rPr>
                        <a:t>，</a:t>
                      </a:r>
                      <a:r>
                        <a:rPr lang="en-US" sz="1050" kern="100">
                          <a:latin typeface="Times New Roman"/>
                          <a:ea typeface="宋体"/>
                          <a:cs typeface="Times New Roman"/>
                        </a:rPr>
                        <a:t>4</a:t>
                      </a:r>
                      <a:r>
                        <a:rPr lang="zh-CN" sz="1050" kern="100">
                          <a:latin typeface="Times New Roman"/>
                          <a:ea typeface="宋体"/>
                          <a:cs typeface="Times New Roman"/>
                        </a:rPr>
                        <a:t>，</a:t>
                      </a:r>
                      <a:r>
                        <a:rPr lang="en-US" sz="1050" kern="100">
                          <a:latin typeface="Times New Roman"/>
                          <a:ea typeface="宋体"/>
                          <a:cs typeface="Times New Roman"/>
                        </a:rPr>
                        <a:t>3</a:t>
                      </a:r>
                      <a:r>
                        <a:rPr lang="zh-CN" sz="1050" kern="100">
                          <a:latin typeface="Times New Roman"/>
                          <a:ea typeface="宋体"/>
                          <a:cs typeface="Times New Roman"/>
                        </a:rPr>
                        <a:t>】</a:t>
                      </a:r>
                    </a:p>
                  </a:txBody>
                  <a:tcPr marL="0" marR="0" marT="0" marB="0" anchor="ctr"/>
                </a:tc>
                <a:tc>
                  <a:txBody>
                    <a:bodyPr/>
                    <a:lstStyle/>
                    <a:p>
                      <a:pPr indent="266700">
                        <a:lnSpc>
                          <a:spcPts val="2000"/>
                        </a:lnSpc>
                        <a:spcAft>
                          <a:spcPts val="0"/>
                        </a:spcAft>
                      </a:pPr>
                      <a:r>
                        <a:rPr lang="zh-CN" sz="1050" kern="100" dirty="0">
                          <a:latin typeface="Times New Roman"/>
                          <a:ea typeface="宋体"/>
                          <a:cs typeface="Times New Roman"/>
                        </a:rPr>
                        <a:t>（</a:t>
                      </a:r>
                      <a:r>
                        <a:rPr lang="en-US" sz="1050" kern="100" dirty="0">
                          <a:latin typeface="Times New Roman"/>
                          <a:ea typeface="宋体"/>
                          <a:cs typeface="Times New Roman"/>
                        </a:rPr>
                        <a:t>1</a:t>
                      </a:r>
                      <a:r>
                        <a:rPr lang="zh-CN" sz="1050" kern="100" dirty="0">
                          <a:latin typeface="Times New Roman"/>
                          <a:ea typeface="宋体"/>
                          <a:cs typeface="Times New Roman"/>
                        </a:rPr>
                        <a:t>），（</a:t>
                      </a:r>
                      <a:r>
                        <a:rPr lang="en-US" sz="1050" kern="100" dirty="0">
                          <a:latin typeface="Times New Roman"/>
                          <a:ea typeface="宋体"/>
                          <a:cs typeface="Times New Roman"/>
                        </a:rPr>
                        <a:t>2</a:t>
                      </a:r>
                      <a:r>
                        <a:rPr lang="zh-CN" sz="1050" kern="100" dirty="0">
                          <a:latin typeface="Times New Roman"/>
                          <a:ea typeface="宋体"/>
                          <a:cs typeface="Times New Roman"/>
                        </a:rPr>
                        <a:t>），（</a:t>
                      </a:r>
                      <a:r>
                        <a:rPr lang="en-US" sz="1050" kern="100" dirty="0">
                          <a:latin typeface="Times New Roman"/>
                          <a:ea typeface="宋体"/>
                          <a:cs typeface="Times New Roman"/>
                        </a:rPr>
                        <a:t>3</a:t>
                      </a:r>
                      <a:r>
                        <a:rPr lang="zh-CN" sz="1050" kern="100" dirty="0">
                          <a:latin typeface="Times New Roman"/>
                          <a:ea typeface="宋体"/>
                          <a:cs typeface="Times New Roman"/>
                        </a:rPr>
                        <a:t>），（</a:t>
                      </a:r>
                      <a:r>
                        <a:rPr lang="en-US" sz="1050" kern="100" dirty="0">
                          <a:latin typeface="Times New Roman"/>
                          <a:ea typeface="宋体"/>
                          <a:cs typeface="Times New Roman"/>
                        </a:rPr>
                        <a:t>4</a:t>
                      </a:r>
                      <a:r>
                        <a:rPr lang="zh-CN" sz="1050" kern="100" dirty="0">
                          <a:latin typeface="Times New Roman"/>
                          <a:ea typeface="宋体"/>
                          <a:cs typeface="Times New Roman"/>
                        </a:rPr>
                        <a:t>），（</a:t>
                      </a:r>
                      <a:r>
                        <a:rPr lang="en-US" sz="1050" kern="100" dirty="0">
                          <a:latin typeface="Times New Roman"/>
                          <a:ea typeface="宋体"/>
                          <a:cs typeface="Times New Roman"/>
                        </a:rPr>
                        <a:t>5</a:t>
                      </a:r>
                      <a:r>
                        <a:rPr lang="zh-CN" sz="1050" kern="100" dirty="0">
                          <a:latin typeface="Times New Roman"/>
                          <a:ea typeface="宋体"/>
                          <a:cs typeface="Times New Roman"/>
                        </a:rPr>
                        <a:t>），（</a:t>
                      </a:r>
                      <a:r>
                        <a:rPr lang="en-US" sz="1050" kern="100" dirty="0">
                          <a:latin typeface="Times New Roman"/>
                          <a:ea typeface="宋体"/>
                          <a:cs typeface="Times New Roman"/>
                        </a:rPr>
                        <a:t>6</a:t>
                      </a:r>
                      <a:r>
                        <a:rPr lang="zh-CN" sz="1050" kern="100" dirty="0">
                          <a:latin typeface="Times New Roman"/>
                          <a:ea typeface="宋体"/>
                          <a:cs typeface="Times New Roman"/>
                        </a:rPr>
                        <a:t>），（</a:t>
                      </a:r>
                      <a:r>
                        <a:rPr lang="en-US" sz="1050" kern="100" dirty="0">
                          <a:latin typeface="Times New Roman"/>
                          <a:ea typeface="宋体"/>
                          <a:cs typeface="Times New Roman"/>
                        </a:rPr>
                        <a:t>15</a:t>
                      </a:r>
                      <a:r>
                        <a:rPr lang="zh-CN" sz="1050" kern="100" dirty="0">
                          <a:latin typeface="Times New Roman"/>
                          <a:ea typeface="宋体"/>
                          <a:cs typeface="Times New Roman"/>
                        </a:rPr>
                        <a:t>）</a:t>
                      </a:r>
                    </a:p>
                  </a:txBody>
                  <a:tcPr marL="0" marR="0" marT="0" marB="0" anchor="ctr"/>
                </a:tc>
                <a:tc vMerge="1">
                  <a:txBody>
                    <a:bodyPr/>
                    <a:lstStyle/>
                    <a:p>
                      <a:endParaRPr lang="zh-CN" altLang="en-US"/>
                    </a:p>
                  </a:txBody>
                  <a:tcPr/>
                </a:tc>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457200" y="428626"/>
          <a:ext cx="8186768" cy="3143249"/>
        </p:xfrm>
        <a:graphic>
          <a:graphicData uri="http://schemas.openxmlformats.org/drawingml/2006/table">
            <a:tbl>
              <a:tblPr firstRow="1" bandRow="1">
                <a:tableStyleId>{5C22544A-7EE6-4342-B048-85BDC9FD1C3A}</a:tableStyleId>
              </a:tblPr>
              <a:tblGrid>
                <a:gridCol w="900090"/>
                <a:gridCol w="1785950"/>
                <a:gridCol w="4071966"/>
                <a:gridCol w="1428762"/>
              </a:tblGrid>
              <a:tr h="400449">
                <a:tc>
                  <a:txBody>
                    <a:bodyPr/>
                    <a:lstStyle/>
                    <a:p>
                      <a:r>
                        <a:rPr lang="zh-CN" altLang="en-US" dirty="0" smtClean="0"/>
                        <a:t>序号</a:t>
                      </a:r>
                      <a:endParaRPr lang="zh-CN" altLang="en-US" dirty="0"/>
                    </a:p>
                  </a:txBody>
                  <a:tcPr/>
                </a:tc>
                <a:tc>
                  <a:txBody>
                    <a:bodyPr/>
                    <a:lstStyle/>
                    <a:p>
                      <a:r>
                        <a:rPr lang="zh-CN" altLang="en-US" dirty="0" smtClean="0"/>
                        <a:t>输入值（</a:t>
                      </a:r>
                      <a:r>
                        <a:rPr lang="en-US" altLang="zh-CN" dirty="0" smtClean="0"/>
                        <a:t>A/B/C</a:t>
                      </a:r>
                      <a:r>
                        <a:rPr lang="zh-CN" altLang="en-US" dirty="0" smtClean="0"/>
                        <a:t>）</a:t>
                      </a:r>
                      <a:endParaRPr lang="zh-CN" altLang="en-US" dirty="0"/>
                    </a:p>
                  </a:txBody>
                  <a:tcPr/>
                </a:tc>
                <a:tc>
                  <a:txBody>
                    <a:bodyPr/>
                    <a:lstStyle/>
                    <a:p>
                      <a:r>
                        <a:rPr lang="zh-CN" altLang="en-US" dirty="0" smtClean="0"/>
                        <a:t>覆盖等价类编号</a:t>
                      </a:r>
                      <a:endParaRPr lang="zh-CN" altLang="en-US" dirty="0"/>
                    </a:p>
                  </a:txBody>
                  <a:tcPr/>
                </a:tc>
                <a:tc>
                  <a:txBody>
                    <a:bodyPr/>
                    <a:lstStyle/>
                    <a:p>
                      <a:r>
                        <a:rPr lang="zh-CN" altLang="en-US" dirty="0" smtClean="0"/>
                        <a:t>输出</a:t>
                      </a:r>
                      <a:endParaRPr lang="zh-CN" altLang="en-US" dirty="0"/>
                    </a:p>
                  </a:txBody>
                  <a:tcPr/>
                </a:tc>
              </a:tr>
              <a:tr h="548560">
                <a:tc>
                  <a:txBody>
                    <a:bodyPr/>
                    <a:lstStyle/>
                    <a:p>
                      <a:pPr indent="266700">
                        <a:lnSpc>
                          <a:spcPts val="2000"/>
                        </a:lnSpc>
                        <a:spcAft>
                          <a:spcPts val="0"/>
                        </a:spcAft>
                      </a:pPr>
                      <a:r>
                        <a:rPr lang="en-US" sz="1050" kern="100" dirty="0">
                          <a:latin typeface="Times New Roman"/>
                          <a:ea typeface="宋体"/>
                          <a:cs typeface="Times New Roman"/>
                        </a:rPr>
                        <a:t>11</a:t>
                      </a:r>
                      <a:endParaRPr lang="zh-CN" sz="1050" kern="100" dirty="0">
                        <a:latin typeface="Times New Roman"/>
                        <a:ea typeface="宋体"/>
                        <a:cs typeface="Times New Roman"/>
                      </a:endParaRPr>
                    </a:p>
                  </a:txBody>
                  <a:tcPr marL="0" marR="0" marT="0" marB="0" anchor="ctr"/>
                </a:tc>
                <a:tc>
                  <a:txBody>
                    <a:bodyPr/>
                    <a:lstStyle/>
                    <a:p>
                      <a:pPr indent="266700">
                        <a:lnSpc>
                          <a:spcPts val="2000"/>
                        </a:lnSpc>
                        <a:spcAft>
                          <a:spcPts val="0"/>
                        </a:spcAft>
                      </a:pPr>
                      <a:r>
                        <a:rPr lang="zh-CN" sz="1050" kern="100">
                          <a:latin typeface="Times New Roman"/>
                          <a:ea typeface="宋体"/>
                          <a:cs typeface="Times New Roman"/>
                        </a:rPr>
                        <a:t>【</a:t>
                      </a:r>
                      <a:r>
                        <a:rPr lang="en-US" sz="1050" kern="100">
                          <a:latin typeface="Times New Roman"/>
                          <a:ea typeface="宋体"/>
                          <a:cs typeface="Times New Roman"/>
                        </a:rPr>
                        <a:t>3</a:t>
                      </a:r>
                      <a:r>
                        <a:rPr lang="zh-CN" sz="1050" kern="100">
                          <a:latin typeface="Times New Roman"/>
                          <a:ea typeface="宋体"/>
                          <a:cs typeface="Times New Roman"/>
                        </a:rPr>
                        <a:t>，</a:t>
                      </a:r>
                      <a:r>
                        <a:rPr lang="en-US" sz="1050" kern="100">
                          <a:latin typeface="Times New Roman"/>
                          <a:ea typeface="宋体"/>
                          <a:cs typeface="Times New Roman"/>
                        </a:rPr>
                        <a:t>4</a:t>
                      </a:r>
                      <a:r>
                        <a:rPr lang="zh-CN" sz="1050" kern="100">
                          <a:latin typeface="Times New Roman"/>
                          <a:ea typeface="宋体"/>
                          <a:cs typeface="Times New Roman"/>
                        </a:rPr>
                        <a:t>，</a:t>
                      </a:r>
                      <a:r>
                        <a:rPr lang="en-US" sz="1050" kern="100">
                          <a:latin typeface="Times New Roman"/>
                          <a:ea typeface="宋体"/>
                          <a:cs typeface="Times New Roman"/>
                        </a:rPr>
                        <a:t>5</a:t>
                      </a:r>
                      <a:r>
                        <a:rPr lang="zh-CN" sz="1050" kern="100">
                          <a:latin typeface="Times New Roman"/>
                          <a:ea typeface="宋体"/>
                          <a:cs typeface="Times New Roman"/>
                        </a:rPr>
                        <a:t>】</a:t>
                      </a:r>
                    </a:p>
                  </a:txBody>
                  <a:tcPr marL="0" marR="0" marT="0" marB="0" anchor="ctr"/>
                </a:tc>
                <a:tc>
                  <a:txBody>
                    <a:bodyPr/>
                    <a:lstStyle/>
                    <a:p>
                      <a:pPr indent="266700">
                        <a:lnSpc>
                          <a:spcPts val="2000"/>
                        </a:lnSpc>
                        <a:spcAft>
                          <a:spcPts val="0"/>
                        </a:spcAft>
                      </a:pPr>
                      <a:r>
                        <a:rPr lang="zh-CN" sz="1050" kern="100">
                          <a:latin typeface="Times New Roman"/>
                          <a:ea typeface="宋体"/>
                          <a:cs typeface="Times New Roman"/>
                        </a:rPr>
                        <a:t>（</a:t>
                      </a:r>
                      <a:r>
                        <a:rPr lang="en-US" sz="1050" kern="100">
                          <a:latin typeface="Times New Roman"/>
                          <a:ea typeface="宋体"/>
                          <a:cs typeface="Times New Roman"/>
                        </a:rPr>
                        <a:t>1</a:t>
                      </a:r>
                      <a:r>
                        <a:rPr lang="zh-CN" sz="1050" kern="100">
                          <a:latin typeface="Times New Roman"/>
                          <a:ea typeface="宋体"/>
                          <a:cs typeface="Times New Roman"/>
                        </a:rPr>
                        <a:t>），（</a:t>
                      </a:r>
                      <a:r>
                        <a:rPr lang="en-US" sz="1050" kern="100">
                          <a:latin typeface="Times New Roman"/>
                          <a:ea typeface="宋体"/>
                          <a:cs typeface="Times New Roman"/>
                        </a:rPr>
                        <a:t>2</a:t>
                      </a:r>
                      <a:r>
                        <a:rPr lang="zh-CN" sz="1050" kern="100">
                          <a:latin typeface="Times New Roman"/>
                          <a:ea typeface="宋体"/>
                          <a:cs typeface="Times New Roman"/>
                        </a:rPr>
                        <a:t>），（</a:t>
                      </a:r>
                      <a:r>
                        <a:rPr lang="en-US" sz="1050" kern="100">
                          <a:latin typeface="Times New Roman"/>
                          <a:ea typeface="宋体"/>
                          <a:cs typeface="Times New Roman"/>
                        </a:rPr>
                        <a:t>3</a:t>
                      </a:r>
                      <a:r>
                        <a:rPr lang="zh-CN" sz="1050" kern="100">
                          <a:latin typeface="Times New Roman"/>
                          <a:ea typeface="宋体"/>
                          <a:cs typeface="Times New Roman"/>
                        </a:rPr>
                        <a:t>），（</a:t>
                      </a:r>
                      <a:r>
                        <a:rPr lang="en-US" sz="1050" kern="100">
                          <a:latin typeface="Times New Roman"/>
                          <a:ea typeface="宋体"/>
                          <a:cs typeface="Times New Roman"/>
                        </a:rPr>
                        <a:t>4</a:t>
                      </a:r>
                      <a:r>
                        <a:rPr lang="zh-CN" sz="1050" kern="100">
                          <a:latin typeface="Times New Roman"/>
                          <a:ea typeface="宋体"/>
                          <a:cs typeface="Times New Roman"/>
                        </a:rPr>
                        <a:t>），（</a:t>
                      </a:r>
                      <a:r>
                        <a:rPr lang="en-US" sz="1050" kern="100">
                          <a:latin typeface="Times New Roman"/>
                          <a:ea typeface="宋体"/>
                          <a:cs typeface="Times New Roman"/>
                        </a:rPr>
                        <a:t>5</a:t>
                      </a:r>
                      <a:r>
                        <a:rPr lang="zh-CN" sz="1050" kern="100">
                          <a:latin typeface="Times New Roman"/>
                          <a:ea typeface="宋体"/>
                          <a:cs typeface="Times New Roman"/>
                        </a:rPr>
                        <a:t>），（</a:t>
                      </a:r>
                      <a:r>
                        <a:rPr lang="en-US" sz="1050" kern="100">
                          <a:latin typeface="Times New Roman"/>
                          <a:ea typeface="宋体"/>
                          <a:cs typeface="Times New Roman"/>
                        </a:rPr>
                        <a:t>6</a:t>
                      </a:r>
                      <a:r>
                        <a:rPr lang="zh-CN" sz="1050" kern="100">
                          <a:latin typeface="Times New Roman"/>
                          <a:ea typeface="宋体"/>
                          <a:cs typeface="Times New Roman"/>
                        </a:rPr>
                        <a:t>），（</a:t>
                      </a:r>
                      <a:r>
                        <a:rPr lang="en-US" sz="1050" kern="100">
                          <a:latin typeface="Times New Roman"/>
                          <a:ea typeface="宋体"/>
                          <a:cs typeface="Times New Roman"/>
                        </a:rPr>
                        <a:t>16</a:t>
                      </a:r>
                      <a:r>
                        <a:rPr lang="zh-CN" sz="1050" kern="100">
                          <a:latin typeface="Times New Roman"/>
                          <a:ea typeface="宋体"/>
                          <a:cs typeface="Times New Roman"/>
                        </a:rPr>
                        <a:t>）</a:t>
                      </a:r>
                    </a:p>
                  </a:txBody>
                  <a:tcPr marL="0" marR="0" marT="0" marB="0" anchor="ctr"/>
                </a:tc>
                <a:tc>
                  <a:txBody>
                    <a:bodyPr/>
                    <a:lstStyle/>
                    <a:p>
                      <a:pPr indent="266700">
                        <a:lnSpc>
                          <a:spcPts val="2000"/>
                        </a:lnSpc>
                        <a:spcAft>
                          <a:spcPts val="0"/>
                        </a:spcAft>
                      </a:pPr>
                      <a:r>
                        <a:rPr lang="zh-CN" sz="1050" kern="100" dirty="0">
                          <a:latin typeface="Times New Roman"/>
                          <a:ea typeface="宋体"/>
                          <a:cs typeface="Times New Roman"/>
                        </a:rPr>
                        <a:t>非等腰三角形</a:t>
                      </a:r>
                    </a:p>
                  </a:txBody>
                  <a:tcPr marL="0" marR="0" marT="0" marB="0" anchor="ctr"/>
                </a:tc>
              </a:tr>
              <a:tr h="548560">
                <a:tc>
                  <a:txBody>
                    <a:bodyPr/>
                    <a:lstStyle/>
                    <a:p>
                      <a:pPr indent="266700">
                        <a:lnSpc>
                          <a:spcPts val="2000"/>
                        </a:lnSpc>
                        <a:spcAft>
                          <a:spcPts val="0"/>
                        </a:spcAft>
                      </a:pPr>
                      <a:r>
                        <a:rPr lang="en-US" sz="1050" kern="100">
                          <a:latin typeface="Times New Roman"/>
                          <a:ea typeface="宋体"/>
                          <a:cs typeface="Times New Roman"/>
                        </a:rPr>
                        <a:t>12</a:t>
                      </a:r>
                      <a:endParaRPr lang="zh-CN" sz="1050" kern="100">
                        <a:latin typeface="Times New Roman"/>
                        <a:ea typeface="宋体"/>
                        <a:cs typeface="Times New Roman"/>
                      </a:endParaRPr>
                    </a:p>
                  </a:txBody>
                  <a:tcPr marL="0" marR="0" marT="0" marB="0" anchor="ctr"/>
                </a:tc>
                <a:tc>
                  <a:txBody>
                    <a:bodyPr/>
                    <a:lstStyle/>
                    <a:p>
                      <a:pPr indent="266700">
                        <a:lnSpc>
                          <a:spcPts val="2000"/>
                        </a:lnSpc>
                        <a:spcAft>
                          <a:spcPts val="0"/>
                        </a:spcAft>
                      </a:pPr>
                      <a:r>
                        <a:rPr lang="zh-CN" sz="1050" kern="100">
                          <a:latin typeface="Times New Roman"/>
                          <a:ea typeface="宋体"/>
                          <a:cs typeface="Times New Roman"/>
                        </a:rPr>
                        <a:t>【</a:t>
                      </a:r>
                      <a:r>
                        <a:rPr lang="en-US" sz="1050" kern="100">
                          <a:latin typeface="Times New Roman"/>
                          <a:ea typeface="宋体"/>
                          <a:cs typeface="Times New Roman"/>
                        </a:rPr>
                        <a:t>3</a:t>
                      </a:r>
                      <a:r>
                        <a:rPr lang="zh-CN" sz="1050" kern="100">
                          <a:latin typeface="Times New Roman"/>
                          <a:ea typeface="宋体"/>
                          <a:cs typeface="Times New Roman"/>
                        </a:rPr>
                        <a:t>，</a:t>
                      </a:r>
                      <a:r>
                        <a:rPr lang="en-US" sz="1050" kern="100">
                          <a:latin typeface="Times New Roman"/>
                          <a:ea typeface="宋体"/>
                          <a:cs typeface="Times New Roman"/>
                        </a:rPr>
                        <a:t>3</a:t>
                      </a:r>
                      <a:r>
                        <a:rPr lang="zh-CN" sz="1050" kern="100">
                          <a:latin typeface="Times New Roman"/>
                          <a:ea typeface="宋体"/>
                          <a:cs typeface="Times New Roman"/>
                        </a:rPr>
                        <a:t>，</a:t>
                      </a:r>
                      <a:r>
                        <a:rPr lang="en-US" sz="1050" kern="100">
                          <a:latin typeface="Times New Roman"/>
                          <a:ea typeface="宋体"/>
                          <a:cs typeface="Times New Roman"/>
                        </a:rPr>
                        <a:t>3</a:t>
                      </a:r>
                      <a:r>
                        <a:rPr lang="zh-CN" sz="1050" kern="100">
                          <a:latin typeface="Times New Roman"/>
                          <a:ea typeface="宋体"/>
                          <a:cs typeface="Times New Roman"/>
                        </a:rPr>
                        <a:t>】</a:t>
                      </a:r>
                    </a:p>
                  </a:txBody>
                  <a:tcPr marL="0" marR="0" marT="0" marB="0" anchor="ctr"/>
                </a:tc>
                <a:tc>
                  <a:txBody>
                    <a:bodyPr/>
                    <a:lstStyle/>
                    <a:p>
                      <a:pPr indent="266700">
                        <a:lnSpc>
                          <a:spcPts val="2000"/>
                        </a:lnSpc>
                        <a:spcAft>
                          <a:spcPts val="0"/>
                        </a:spcAft>
                      </a:pPr>
                      <a:r>
                        <a:rPr lang="zh-CN" sz="1050" kern="100">
                          <a:latin typeface="Times New Roman"/>
                          <a:ea typeface="宋体"/>
                          <a:cs typeface="Times New Roman"/>
                        </a:rPr>
                        <a:t>（</a:t>
                      </a:r>
                      <a:r>
                        <a:rPr lang="en-US" sz="1050" kern="100">
                          <a:latin typeface="Times New Roman"/>
                          <a:ea typeface="宋体"/>
                          <a:cs typeface="Times New Roman"/>
                        </a:rPr>
                        <a:t>1</a:t>
                      </a:r>
                      <a:r>
                        <a:rPr lang="zh-CN" sz="1050" kern="100">
                          <a:latin typeface="Times New Roman"/>
                          <a:ea typeface="宋体"/>
                          <a:cs typeface="Times New Roman"/>
                        </a:rPr>
                        <a:t>），（</a:t>
                      </a:r>
                      <a:r>
                        <a:rPr lang="en-US" sz="1050" kern="100">
                          <a:latin typeface="Times New Roman"/>
                          <a:ea typeface="宋体"/>
                          <a:cs typeface="Times New Roman"/>
                        </a:rPr>
                        <a:t>2</a:t>
                      </a:r>
                      <a:r>
                        <a:rPr lang="zh-CN" sz="1050" kern="100">
                          <a:latin typeface="Times New Roman"/>
                          <a:ea typeface="宋体"/>
                          <a:cs typeface="Times New Roman"/>
                        </a:rPr>
                        <a:t>），（</a:t>
                      </a:r>
                      <a:r>
                        <a:rPr lang="en-US" sz="1050" kern="100">
                          <a:latin typeface="Times New Roman"/>
                          <a:ea typeface="宋体"/>
                          <a:cs typeface="Times New Roman"/>
                        </a:rPr>
                        <a:t>3</a:t>
                      </a:r>
                      <a:r>
                        <a:rPr lang="zh-CN" sz="1050" kern="100">
                          <a:latin typeface="Times New Roman"/>
                          <a:ea typeface="宋体"/>
                          <a:cs typeface="Times New Roman"/>
                        </a:rPr>
                        <a:t>），（</a:t>
                      </a:r>
                      <a:r>
                        <a:rPr lang="en-US" sz="1050" kern="100">
                          <a:latin typeface="Times New Roman"/>
                          <a:ea typeface="宋体"/>
                          <a:cs typeface="Times New Roman"/>
                        </a:rPr>
                        <a:t>4</a:t>
                      </a:r>
                      <a:r>
                        <a:rPr lang="zh-CN" sz="1050" kern="100">
                          <a:latin typeface="Times New Roman"/>
                          <a:ea typeface="宋体"/>
                          <a:cs typeface="Times New Roman"/>
                        </a:rPr>
                        <a:t>），（</a:t>
                      </a:r>
                      <a:r>
                        <a:rPr lang="en-US" sz="1050" kern="100">
                          <a:latin typeface="Times New Roman"/>
                          <a:ea typeface="宋体"/>
                          <a:cs typeface="Times New Roman"/>
                        </a:rPr>
                        <a:t>5</a:t>
                      </a:r>
                      <a:r>
                        <a:rPr lang="zh-CN" sz="1050" kern="100">
                          <a:latin typeface="Times New Roman"/>
                          <a:ea typeface="宋体"/>
                          <a:cs typeface="Times New Roman"/>
                        </a:rPr>
                        <a:t>），（</a:t>
                      </a:r>
                      <a:r>
                        <a:rPr lang="en-US" sz="1050" kern="100">
                          <a:latin typeface="Times New Roman"/>
                          <a:ea typeface="宋体"/>
                          <a:cs typeface="Times New Roman"/>
                        </a:rPr>
                        <a:t>6</a:t>
                      </a:r>
                      <a:r>
                        <a:rPr lang="zh-CN" sz="1050" kern="100">
                          <a:latin typeface="Times New Roman"/>
                          <a:ea typeface="宋体"/>
                          <a:cs typeface="Times New Roman"/>
                        </a:rPr>
                        <a:t>），（</a:t>
                      </a:r>
                      <a:r>
                        <a:rPr lang="en-US" sz="1050" kern="100">
                          <a:latin typeface="Times New Roman"/>
                          <a:ea typeface="宋体"/>
                          <a:cs typeface="Times New Roman"/>
                        </a:rPr>
                        <a:t>17</a:t>
                      </a:r>
                      <a:r>
                        <a:rPr lang="zh-CN" sz="1050" kern="100">
                          <a:latin typeface="Times New Roman"/>
                          <a:ea typeface="宋体"/>
                          <a:cs typeface="Times New Roman"/>
                        </a:rPr>
                        <a:t>）</a:t>
                      </a:r>
                    </a:p>
                  </a:txBody>
                  <a:tcPr marL="0" marR="0" marT="0" marB="0" anchor="ctr"/>
                </a:tc>
                <a:tc>
                  <a:txBody>
                    <a:bodyPr/>
                    <a:lstStyle/>
                    <a:p>
                      <a:pPr indent="266700">
                        <a:lnSpc>
                          <a:spcPts val="2000"/>
                        </a:lnSpc>
                        <a:spcAft>
                          <a:spcPts val="0"/>
                        </a:spcAft>
                      </a:pPr>
                      <a:r>
                        <a:rPr lang="zh-CN" sz="1050" kern="100" dirty="0">
                          <a:latin typeface="Times New Roman"/>
                          <a:ea typeface="宋体"/>
                          <a:cs typeface="Times New Roman"/>
                        </a:rPr>
                        <a:t>是等边三角形</a:t>
                      </a:r>
                    </a:p>
                  </a:txBody>
                  <a:tcPr marL="0" marR="0" marT="0" marB="0" anchor="ctr"/>
                </a:tc>
              </a:tr>
              <a:tr h="548560">
                <a:tc>
                  <a:txBody>
                    <a:bodyPr/>
                    <a:lstStyle/>
                    <a:p>
                      <a:pPr indent="266700">
                        <a:lnSpc>
                          <a:spcPts val="2000"/>
                        </a:lnSpc>
                        <a:spcAft>
                          <a:spcPts val="0"/>
                        </a:spcAft>
                      </a:pPr>
                      <a:r>
                        <a:rPr lang="en-US" sz="1050" kern="100">
                          <a:latin typeface="Times New Roman"/>
                          <a:ea typeface="宋体"/>
                          <a:cs typeface="Times New Roman"/>
                        </a:rPr>
                        <a:t>13</a:t>
                      </a:r>
                      <a:endParaRPr lang="zh-CN" sz="1050" kern="100">
                        <a:latin typeface="Times New Roman"/>
                        <a:ea typeface="宋体"/>
                        <a:cs typeface="Times New Roman"/>
                      </a:endParaRPr>
                    </a:p>
                  </a:txBody>
                  <a:tcPr marL="0" marR="0" marT="0" marB="0" anchor="ctr"/>
                </a:tc>
                <a:tc>
                  <a:txBody>
                    <a:bodyPr/>
                    <a:lstStyle/>
                    <a:p>
                      <a:pPr indent="266700">
                        <a:lnSpc>
                          <a:spcPts val="2000"/>
                        </a:lnSpc>
                        <a:spcAft>
                          <a:spcPts val="0"/>
                        </a:spcAft>
                      </a:pPr>
                      <a:r>
                        <a:rPr lang="zh-CN" sz="1050" kern="100">
                          <a:latin typeface="Times New Roman"/>
                          <a:ea typeface="宋体"/>
                          <a:cs typeface="Times New Roman"/>
                        </a:rPr>
                        <a:t>【</a:t>
                      </a:r>
                      <a:r>
                        <a:rPr lang="en-US" sz="1050" kern="100">
                          <a:latin typeface="Times New Roman"/>
                          <a:ea typeface="宋体"/>
                          <a:cs typeface="Times New Roman"/>
                        </a:rPr>
                        <a:t>3</a:t>
                      </a:r>
                      <a:r>
                        <a:rPr lang="zh-CN" sz="1050" kern="100">
                          <a:latin typeface="Times New Roman"/>
                          <a:ea typeface="宋体"/>
                          <a:cs typeface="Times New Roman"/>
                        </a:rPr>
                        <a:t>，</a:t>
                      </a:r>
                      <a:r>
                        <a:rPr lang="en-US" sz="1050" kern="100">
                          <a:latin typeface="Times New Roman"/>
                          <a:ea typeface="宋体"/>
                          <a:cs typeface="Times New Roman"/>
                        </a:rPr>
                        <a:t>4</a:t>
                      </a:r>
                      <a:r>
                        <a:rPr lang="zh-CN" sz="1050" kern="100">
                          <a:latin typeface="Times New Roman"/>
                          <a:ea typeface="宋体"/>
                          <a:cs typeface="Times New Roman"/>
                        </a:rPr>
                        <a:t>，</a:t>
                      </a:r>
                      <a:r>
                        <a:rPr lang="en-US" sz="1050" kern="100">
                          <a:latin typeface="Times New Roman"/>
                          <a:ea typeface="宋体"/>
                          <a:cs typeface="Times New Roman"/>
                        </a:rPr>
                        <a:t>4</a:t>
                      </a:r>
                      <a:r>
                        <a:rPr lang="zh-CN" sz="1050" kern="100">
                          <a:latin typeface="Times New Roman"/>
                          <a:ea typeface="宋体"/>
                          <a:cs typeface="Times New Roman"/>
                        </a:rPr>
                        <a:t>】</a:t>
                      </a:r>
                    </a:p>
                  </a:txBody>
                  <a:tcPr marL="0" marR="0" marT="0" marB="0" anchor="ctr"/>
                </a:tc>
                <a:tc>
                  <a:txBody>
                    <a:bodyPr/>
                    <a:lstStyle/>
                    <a:p>
                      <a:pPr indent="266700">
                        <a:lnSpc>
                          <a:spcPts val="2000"/>
                        </a:lnSpc>
                        <a:spcAft>
                          <a:spcPts val="0"/>
                        </a:spcAft>
                      </a:pPr>
                      <a:r>
                        <a:rPr lang="zh-CN" sz="1050" kern="100">
                          <a:latin typeface="Times New Roman"/>
                          <a:ea typeface="宋体"/>
                          <a:cs typeface="Times New Roman"/>
                        </a:rPr>
                        <a:t>（</a:t>
                      </a:r>
                      <a:r>
                        <a:rPr lang="en-US" sz="1050" kern="100">
                          <a:latin typeface="Times New Roman"/>
                          <a:ea typeface="宋体"/>
                          <a:cs typeface="Times New Roman"/>
                        </a:rPr>
                        <a:t>1</a:t>
                      </a:r>
                      <a:r>
                        <a:rPr lang="zh-CN" sz="1050" kern="100">
                          <a:latin typeface="Times New Roman"/>
                          <a:ea typeface="宋体"/>
                          <a:cs typeface="Times New Roman"/>
                        </a:rPr>
                        <a:t>），（</a:t>
                      </a:r>
                      <a:r>
                        <a:rPr lang="en-US" sz="1050" kern="100">
                          <a:latin typeface="Times New Roman"/>
                          <a:ea typeface="宋体"/>
                          <a:cs typeface="Times New Roman"/>
                        </a:rPr>
                        <a:t>2</a:t>
                      </a:r>
                      <a:r>
                        <a:rPr lang="zh-CN" sz="1050" kern="100">
                          <a:latin typeface="Times New Roman"/>
                          <a:ea typeface="宋体"/>
                          <a:cs typeface="Times New Roman"/>
                        </a:rPr>
                        <a:t>），（</a:t>
                      </a:r>
                      <a:r>
                        <a:rPr lang="en-US" sz="1050" kern="100">
                          <a:latin typeface="Times New Roman"/>
                          <a:ea typeface="宋体"/>
                          <a:cs typeface="Times New Roman"/>
                        </a:rPr>
                        <a:t>3</a:t>
                      </a:r>
                      <a:r>
                        <a:rPr lang="zh-CN" sz="1050" kern="100">
                          <a:latin typeface="Times New Roman"/>
                          <a:ea typeface="宋体"/>
                          <a:cs typeface="Times New Roman"/>
                        </a:rPr>
                        <a:t>），（</a:t>
                      </a:r>
                      <a:r>
                        <a:rPr lang="en-US" sz="1050" kern="100">
                          <a:latin typeface="Times New Roman"/>
                          <a:ea typeface="宋体"/>
                          <a:cs typeface="Times New Roman"/>
                        </a:rPr>
                        <a:t>4</a:t>
                      </a:r>
                      <a:r>
                        <a:rPr lang="zh-CN" sz="1050" kern="100">
                          <a:latin typeface="Times New Roman"/>
                          <a:ea typeface="宋体"/>
                          <a:cs typeface="Times New Roman"/>
                        </a:rPr>
                        <a:t>），（</a:t>
                      </a:r>
                      <a:r>
                        <a:rPr lang="en-US" sz="1050" kern="100">
                          <a:latin typeface="Times New Roman"/>
                          <a:ea typeface="宋体"/>
                          <a:cs typeface="Times New Roman"/>
                        </a:rPr>
                        <a:t>5</a:t>
                      </a:r>
                      <a:r>
                        <a:rPr lang="zh-CN" sz="1050" kern="100">
                          <a:latin typeface="Times New Roman"/>
                          <a:ea typeface="宋体"/>
                          <a:cs typeface="Times New Roman"/>
                        </a:rPr>
                        <a:t>），（</a:t>
                      </a:r>
                      <a:r>
                        <a:rPr lang="en-US" sz="1050" kern="100">
                          <a:latin typeface="Times New Roman"/>
                          <a:ea typeface="宋体"/>
                          <a:cs typeface="Times New Roman"/>
                        </a:rPr>
                        <a:t>6</a:t>
                      </a:r>
                      <a:r>
                        <a:rPr lang="zh-CN" sz="1050" kern="100">
                          <a:latin typeface="Times New Roman"/>
                          <a:ea typeface="宋体"/>
                          <a:cs typeface="Times New Roman"/>
                        </a:rPr>
                        <a:t>），（</a:t>
                      </a:r>
                      <a:r>
                        <a:rPr lang="en-US" sz="1050" kern="100">
                          <a:latin typeface="Times New Roman"/>
                          <a:ea typeface="宋体"/>
                          <a:cs typeface="Times New Roman"/>
                        </a:rPr>
                        <a:t>14</a:t>
                      </a:r>
                      <a:r>
                        <a:rPr lang="zh-CN" sz="1050" kern="100">
                          <a:latin typeface="Times New Roman"/>
                          <a:ea typeface="宋体"/>
                          <a:cs typeface="Times New Roman"/>
                        </a:rPr>
                        <a:t>），（</a:t>
                      </a:r>
                      <a:r>
                        <a:rPr lang="en-US" sz="1050" kern="100">
                          <a:latin typeface="Times New Roman"/>
                          <a:ea typeface="宋体"/>
                          <a:cs typeface="Times New Roman"/>
                        </a:rPr>
                        <a:t>18</a:t>
                      </a:r>
                      <a:r>
                        <a:rPr lang="zh-CN" sz="1050" kern="100">
                          <a:latin typeface="Times New Roman"/>
                          <a:ea typeface="宋体"/>
                          <a:cs typeface="Times New Roman"/>
                        </a:rPr>
                        <a:t>）</a:t>
                      </a:r>
                    </a:p>
                  </a:txBody>
                  <a:tcPr marL="0" marR="0" marT="0" marB="0" anchor="ctr"/>
                </a:tc>
                <a:tc rowSpan="3">
                  <a:txBody>
                    <a:bodyPr/>
                    <a:lstStyle/>
                    <a:p>
                      <a:endParaRPr kumimoji="0" lang="en-US" altLang="zh-CN" sz="1800" kern="1200" dirty="0" smtClean="0">
                        <a:solidFill>
                          <a:schemeClr val="dk1"/>
                        </a:solidFill>
                        <a:latin typeface="+mn-lt"/>
                        <a:ea typeface="+mn-ea"/>
                        <a:cs typeface="+mn-cs"/>
                      </a:endParaRPr>
                    </a:p>
                    <a:p>
                      <a:endParaRPr kumimoji="0" lang="en-US" altLang="zh-CN" sz="1800" kern="1200" dirty="0" smtClean="0">
                        <a:solidFill>
                          <a:schemeClr val="dk1"/>
                        </a:solidFill>
                        <a:latin typeface="+mn-lt"/>
                        <a:ea typeface="+mn-ea"/>
                        <a:cs typeface="+mn-cs"/>
                      </a:endParaRPr>
                    </a:p>
                    <a:p>
                      <a:r>
                        <a:rPr kumimoji="0" lang="zh-CN" altLang="en-US" sz="1800" kern="1200" dirty="0" smtClean="0">
                          <a:solidFill>
                            <a:schemeClr val="dk1"/>
                          </a:solidFill>
                          <a:latin typeface="+mn-lt"/>
                          <a:ea typeface="+mn-ea"/>
                          <a:cs typeface="+mn-cs"/>
                        </a:rPr>
                        <a:t>非等边三角形</a:t>
                      </a:r>
                      <a:endParaRPr lang="zh-CN" altLang="en-US" dirty="0"/>
                    </a:p>
                  </a:txBody>
                  <a:tcPr/>
                </a:tc>
              </a:tr>
              <a:tr h="548560">
                <a:tc>
                  <a:txBody>
                    <a:bodyPr/>
                    <a:lstStyle/>
                    <a:p>
                      <a:pPr indent="266700">
                        <a:lnSpc>
                          <a:spcPts val="2000"/>
                        </a:lnSpc>
                        <a:spcAft>
                          <a:spcPts val="0"/>
                        </a:spcAft>
                      </a:pPr>
                      <a:r>
                        <a:rPr lang="en-US" sz="1050" kern="100">
                          <a:latin typeface="Times New Roman"/>
                          <a:ea typeface="宋体"/>
                          <a:cs typeface="Times New Roman"/>
                        </a:rPr>
                        <a:t>14</a:t>
                      </a:r>
                      <a:endParaRPr lang="zh-CN" sz="1050" kern="100">
                        <a:latin typeface="Times New Roman"/>
                        <a:ea typeface="宋体"/>
                        <a:cs typeface="Times New Roman"/>
                      </a:endParaRPr>
                    </a:p>
                  </a:txBody>
                  <a:tcPr marL="0" marR="0" marT="0" marB="0" anchor="ctr"/>
                </a:tc>
                <a:tc>
                  <a:txBody>
                    <a:bodyPr/>
                    <a:lstStyle/>
                    <a:p>
                      <a:pPr indent="266700">
                        <a:lnSpc>
                          <a:spcPts val="2000"/>
                        </a:lnSpc>
                        <a:spcAft>
                          <a:spcPts val="0"/>
                        </a:spcAft>
                      </a:pPr>
                      <a:r>
                        <a:rPr lang="zh-CN" sz="1050" kern="100">
                          <a:latin typeface="Times New Roman"/>
                          <a:ea typeface="宋体"/>
                          <a:cs typeface="Times New Roman"/>
                        </a:rPr>
                        <a:t>【</a:t>
                      </a:r>
                      <a:r>
                        <a:rPr lang="en-US" sz="1050" kern="100">
                          <a:latin typeface="Times New Roman"/>
                          <a:ea typeface="宋体"/>
                          <a:cs typeface="Times New Roman"/>
                        </a:rPr>
                        <a:t>3</a:t>
                      </a:r>
                      <a:r>
                        <a:rPr lang="zh-CN" sz="1050" kern="100">
                          <a:latin typeface="Times New Roman"/>
                          <a:ea typeface="宋体"/>
                          <a:cs typeface="Times New Roman"/>
                        </a:rPr>
                        <a:t>，</a:t>
                      </a:r>
                      <a:r>
                        <a:rPr lang="en-US" sz="1050" kern="100">
                          <a:latin typeface="Times New Roman"/>
                          <a:ea typeface="宋体"/>
                          <a:cs typeface="Times New Roman"/>
                        </a:rPr>
                        <a:t>4</a:t>
                      </a:r>
                      <a:r>
                        <a:rPr lang="zh-CN" sz="1050" kern="100">
                          <a:latin typeface="Times New Roman"/>
                          <a:ea typeface="宋体"/>
                          <a:cs typeface="Times New Roman"/>
                        </a:rPr>
                        <a:t>，</a:t>
                      </a:r>
                      <a:r>
                        <a:rPr lang="en-US" sz="1050" kern="100">
                          <a:latin typeface="Times New Roman"/>
                          <a:ea typeface="宋体"/>
                          <a:cs typeface="Times New Roman"/>
                        </a:rPr>
                        <a:t>3</a:t>
                      </a:r>
                      <a:r>
                        <a:rPr lang="zh-CN" sz="1050" kern="100">
                          <a:latin typeface="Times New Roman"/>
                          <a:ea typeface="宋体"/>
                          <a:cs typeface="Times New Roman"/>
                        </a:rPr>
                        <a:t>】</a:t>
                      </a:r>
                    </a:p>
                  </a:txBody>
                  <a:tcPr marL="0" marR="0" marT="0" marB="0" anchor="ctr"/>
                </a:tc>
                <a:tc>
                  <a:txBody>
                    <a:bodyPr/>
                    <a:lstStyle/>
                    <a:p>
                      <a:pPr indent="266700">
                        <a:lnSpc>
                          <a:spcPts val="2000"/>
                        </a:lnSpc>
                        <a:spcAft>
                          <a:spcPts val="0"/>
                        </a:spcAft>
                      </a:pPr>
                      <a:r>
                        <a:rPr lang="zh-CN" sz="1050" kern="100">
                          <a:latin typeface="Times New Roman"/>
                          <a:ea typeface="宋体"/>
                          <a:cs typeface="Times New Roman"/>
                        </a:rPr>
                        <a:t>（</a:t>
                      </a:r>
                      <a:r>
                        <a:rPr lang="en-US" sz="1050" kern="100">
                          <a:latin typeface="Times New Roman"/>
                          <a:ea typeface="宋体"/>
                          <a:cs typeface="Times New Roman"/>
                        </a:rPr>
                        <a:t>1</a:t>
                      </a:r>
                      <a:r>
                        <a:rPr lang="zh-CN" sz="1050" kern="100">
                          <a:latin typeface="Times New Roman"/>
                          <a:ea typeface="宋体"/>
                          <a:cs typeface="Times New Roman"/>
                        </a:rPr>
                        <a:t>），（</a:t>
                      </a:r>
                      <a:r>
                        <a:rPr lang="en-US" sz="1050" kern="100">
                          <a:latin typeface="Times New Roman"/>
                          <a:ea typeface="宋体"/>
                          <a:cs typeface="Times New Roman"/>
                        </a:rPr>
                        <a:t>2</a:t>
                      </a:r>
                      <a:r>
                        <a:rPr lang="zh-CN" sz="1050" kern="100">
                          <a:latin typeface="Times New Roman"/>
                          <a:ea typeface="宋体"/>
                          <a:cs typeface="Times New Roman"/>
                        </a:rPr>
                        <a:t>），（</a:t>
                      </a:r>
                      <a:r>
                        <a:rPr lang="en-US" sz="1050" kern="100">
                          <a:latin typeface="Times New Roman"/>
                          <a:ea typeface="宋体"/>
                          <a:cs typeface="Times New Roman"/>
                        </a:rPr>
                        <a:t>3</a:t>
                      </a:r>
                      <a:r>
                        <a:rPr lang="zh-CN" sz="1050" kern="100">
                          <a:latin typeface="Times New Roman"/>
                          <a:ea typeface="宋体"/>
                          <a:cs typeface="Times New Roman"/>
                        </a:rPr>
                        <a:t>），（</a:t>
                      </a:r>
                      <a:r>
                        <a:rPr lang="en-US" sz="1050" kern="100">
                          <a:latin typeface="Times New Roman"/>
                          <a:ea typeface="宋体"/>
                          <a:cs typeface="Times New Roman"/>
                        </a:rPr>
                        <a:t>4</a:t>
                      </a:r>
                      <a:r>
                        <a:rPr lang="zh-CN" sz="1050" kern="100">
                          <a:latin typeface="Times New Roman"/>
                          <a:ea typeface="宋体"/>
                          <a:cs typeface="Times New Roman"/>
                        </a:rPr>
                        <a:t>），（</a:t>
                      </a:r>
                      <a:r>
                        <a:rPr lang="en-US" sz="1050" kern="100">
                          <a:latin typeface="Times New Roman"/>
                          <a:ea typeface="宋体"/>
                          <a:cs typeface="Times New Roman"/>
                        </a:rPr>
                        <a:t>5</a:t>
                      </a:r>
                      <a:r>
                        <a:rPr lang="zh-CN" sz="1050" kern="100">
                          <a:latin typeface="Times New Roman"/>
                          <a:ea typeface="宋体"/>
                          <a:cs typeface="Times New Roman"/>
                        </a:rPr>
                        <a:t>），（</a:t>
                      </a:r>
                      <a:r>
                        <a:rPr lang="en-US" sz="1050" kern="100">
                          <a:latin typeface="Times New Roman"/>
                          <a:ea typeface="宋体"/>
                          <a:cs typeface="Times New Roman"/>
                        </a:rPr>
                        <a:t>6</a:t>
                      </a:r>
                      <a:r>
                        <a:rPr lang="zh-CN" sz="1050" kern="100">
                          <a:latin typeface="Times New Roman"/>
                          <a:ea typeface="宋体"/>
                          <a:cs typeface="Times New Roman"/>
                        </a:rPr>
                        <a:t>），（</a:t>
                      </a:r>
                      <a:r>
                        <a:rPr lang="en-US" sz="1050" kern="100">
                          <a:latin typeface="Times New Roman"/>
                          <a:ea typeface="宋体"/>
                          <a:cs typeface="Times New Roman"/>
                        </a:rPr>
                        <a:t>15</a:t>
                      </a:r>
                      <a:r>
                        <a:rPr lang="zh-CN" sz="1050" kern="100">
                          <a:latin typeface="Times New Roman"/>
                          <a:ea typeface="宋体"/>
                          <a:cs typeface="Times New Roman"/>
                        </a:rPr>
                        <a:t>），（</a:t>
                      </a:r>
                      <a:r>
                        <a:rPr lang="en-US" sz="1050" kern="100">
                          <a:latin typeface="Times New Roman"/>
                          <a:ea typeface="宋体"/>
                          <a:cs typeface="Times New Roman"/>
                        </a:rPr>
                        <a:t>19</a:t>
                      </a:r>
                      <a:r>
                        <a:rPr lang="zh-CN" sz="1050" kern="100">
                          <a:latin typeface="Times New Roman"/>
                          <a:ea typeface="宋体"/>
                          <a:cs typeface="Times New Roman"/>
                        </a:rPr>
                        <a:t>）</a:t>
                      </a:r>
                    </a:p>
                  </a:txBody>
                  <a:tcPr marL="0" marR="0" marT="0" marB="0" anchor="ctr"/>
                </a:tc>
                <a:tc vMerge="1">
                  <a:txBody>
                    <a:bodyPr/>
                    <a:lstStyle/>
                    <a:p>
                      <a:endParaRPr lang="zh-CN" altLang="en-US"/>
                    </a:p>
                  </a:txBody>
                  <a:tcPr/>
                </a:tc>
              </a:tr>
              <a:tr h="548560">
                <a:tc>
                  <a:txBody>
                    <a:bodyPr/>
                    <a:lstStyle/>
                    <a:p>
                      <a:pPr indent="266700">
                        <a:lnSpc>
                          <a:spcPts val="2000"/>
                        </a:lnSpc>
                        <a:spcAft>
                          <a:spcPts val="0"/>
                        </a:spcAft>
                      </a:pPr>
                      <a:r>
                        <a:rPr lang="en-US" sz="1050" kern="100">
                          <a:latin typeface="Times New Roman"/>
                          <a:ea typeface="宋体"/>
                          <a:cs typeface="Times New Roman"/>
                        </a:rPr>
                        <a:t>15</a:t>
                      </a:r>
                      <a:endParaRPr lang="zh-CN" sz="1050" kern="100">
                        <a:latin typeface="Times New Roman"/>
                        <a:ea typeface="宋体"/>
                        <a:cs typeface="Times New Roman"/>
                      </a:endParaRPr>
                    </a:p>
                  </a:txBody>
                  <a:tcPr marL="0" marR="0" marT="0" marB="0" anchor="ctr"/>
                </a:tc>
                <a:tc>
                  <a:txBody>
                    <a:bodyPr/>
                    <a:lstStyle/>
                    <a:p>
                      <a:pPr indent="266700">
                        <a:lnSpc>
                          <a:spcPts val="2000"/>
                        </a:lnSpc>
                        <a:spcAft>
                          <a:spcPts val="0"/>
                        </a:spcAft>
                      </a:pPr>
                      <a:r>
                        <a:rPr lang="zh-CN" sz="1050" kern="100">
                          <a:latin typeface="Times New Roman"/>
                          <a:ea typeface="宋体"/>
                          <a:cs typeface="Times New Roman"/>
                        </a:rPr>
                        <a:t>【</a:t>
                      </a:r>
                      <a:r>
                        <a:rPr lang="en-US" sz="1050" kern="100">
                          <a:latin typeface="Times New Roman"/>
                          <a:ea typeface="宋体"/>
                          <a:cs typeface="Times New Roman"/>
                        </a:rPr>
                        <a:t>3</a:t>
                      </a:r>
                      <a:r>
                        <a:rPr lang="zh-CN" sz="1050" kern="100">
                          <a:latin typeface="Times New Roman"/>
                          <a:ea typeface="宋体"/>
                          <a:cs typeface="Times New Roman"/>
                        </a:rPr>
                        <a:t>，</a:t>
                      </a:r>
                      <a:r>
                        <a:rPr lang="en-US" sz="1050" kern="100">
                          <a:latin typeface="Times New Roman"/>
                          <a:ea typeface="宋体"/>
                          <a:cs typeface="Times New Roman"/>
                        </a:rPr>
                        <a:t>3</a:t>
                      </a:r>
                      <a:r>
                        <a:rPr lang="zh-CN" sz="1050" kern="100">
                          <a:latin typeface="Times New Roman"/>
                          <a:ea typeface="宋体"/>
                          <a:cs typeface="Times New Roman"/>
                        </a:rPr>
                        <a:t>，</a:t>
                      </a:r>
                      <a:r>
                        <a:rPr lang="en-US" sz="1050" kern="100">
                          <a:latin typeface="Times New Roman"/>
                          <a:ea typeface="宋体"/>
                          <a:cs typeface="Times New Roman"/>
                        </a:rPr>
                        <a:t>4</a:t>
                      </a:r>
                      <a:r>
                        <a:rPr lang="zh-CN" sz="1050" kern="100">
                          <a:latin typeface="Times New Roman"/>
                          <a:ea typeface="宋体"/>
                          <a:cs typeface="Times New Roman"/>
                        </a:rPr>
                        <a:t>】</a:t>
                      </a:r>
                    </a:p>
                  </a:txBody>
                  <a:tcPr marL="0" marR="0" marT="0" marB="0" anchor="ctr"/>
                </a:tc>
                <a:tc>
                  <a:txBody>
                    <a:bodyPr/>
                    <a:lstStyle/>
                    <a:p>
                      <a:pPr indent="266700">
                        <a:lnSpc>
                          <a:spcPts val="2000"/>
                        </a:lnSpc>
                        <a:spcAft>
                          <a:spcPts val="0"/>
                        </a:spcAft>
                      </a:pPr>
                      <a:r>
                        <a:rPr lang="zh-CN" sz="1050" kern="100" dirty="0">
                          <a:latin typeface="Times New Roman"/>
                          <a:ea typeface="宋体"/>
                          <a:cs typeface="Times New Roman"/>
                        </a:rPr>
                        <a:t>（</a:t>
                      </a:r>
                      <a:r>
                        <a:rPr lang="en-US" sz="1050" kern="100" dirty="0">
                          <a:latin typeface="Times New Roman"/>
                          <a:ea typeface="宋体"/>
                          <a:cs typeface="Times New Roman"/>
                        </a:rPr>
                        <a:t>1</a:t>
                      </a:r>
                      <a:r>
                        <a:rPr lang="zh-CN" sz="1050" kern="100" dirty="0">
                          <a:latin typeface="Times New Roman"/>
                          <a:ea typeface="宋体"/>
                          <a:cs typeface="Times New Roman"/>
                        </a:rPr>
                        <a:t>），（</a:t>
                      </a:r>
                      <a:r>
                        <a:rPr lang="en-US" sz="1050" kern="100" dirty="0">
                          <a:latin typeface="Times New Roman"/>
                          <a:ea typeface="宋体"/>
                          <a:cs typeface="Times New Roman"/>
                        </a:rPr>
                        <a:t>2</a:t>
                      </a:r>
                      <a:r>
                        <a:rPr lang="zh-CN" sz="1050" kern="100" dirty="0">
                          <a:latin typeface="Times New Roman"/>
                          <a:ea typeface="宋体"/>
                          <a:cs typeface="Times New Roman"/>
                        </a:rPr>
                        <a:t>），（</a:t>
                      </a:r>
                      <a:r>
                        <a:rPr lang="en-US" sz="1050" kern="100" dirty="0">
                          <a:latin typeface="Times New Roman"/>
                          <a:ea typeface="宋体"/>
                          <a:cs typeface="Times New Roman"/>
                        </a:rPr>
                        <a:t>3</a:t>
                      </a:r>
                      <a:r>
                        <a:rPr lang="zh-CN" sz="1050" kern="100" dirty="0">
                          <a:latin typeface="Times New Roman"/>
                          <a:ea typeface="宋体"/>
                          <a:cs typeface="Times New Roman"/>
                        </a:rPr>
                        <a:t>），（</a:t>
                      </a:r>
                      <a:r>
                        <a:rPr lang="en-US" sz="1050" kern="100" dirty="0">
                          <a:latin typeface="Times New Roman"/>
                          <a:ea typeface="宋体"/>
                          <a:cs typeface="Times New Roman"/>
                        </a:rPr>
                        <a:t>4</a:t>
                      </a:r>
                      <a:r>
                        <a:rPr lang="zh-CN" sz="1050" kern="100" dirty="0">
                          <a:latin typeface="Times New Roman"/>
                          <a:ea typeface="宋体"/>
                          <a:cs typeface="Times New Roman"/>
                        </a:rPr>
                        <a:t>），（</a:t>
                      </a:r>
                      <a:r>
                        <a:rPr lang="en-US" sz="1050" kern="100" dirty="0">
                          <a:latin typeface="Times New Roman"/>
                          <a:ea typeface="宋体"/>
                          <a:cs typeface="Times New Roman"/>
                        </a:rPr>
                        <a:t>5</a:t>
                      </a:r>
                      <a:r>
                        <a:rPr lang="zh-CN" sz="1050" kern="100" dirty="0">
                          <a:latin typeface="Times New Roman"/>
                          <a:ea typeface="宋体"/>
                          <a:cs typeface="Times New Roman"/>
                        </a:rPr>
                        <a:t>），（</a:t>
                      </a:r>
                      <a:r>
                        <a:rPr lang="en-US" sz="1050" kern="100" dirty="0">
                          <a:latin typeface="Times New Roman"/>
                          <a:ea typeface="宋体"/>
                          <a:cs typeface="Times New Roman"/>
                        </a:rPr>
                        <a:t>6</a:t>
                      </a:r>
                      <a:r>
                        <a:rPr lang="zh-CN" sz="1050" kern="100" dirty="0">
                          <a:latin typeface="Times New Roman"/>
                          <a:ea typeface="宋体"/>
                          <a:cs typeface="Times New Roman"/>
                        </a:rPr>
                        <a:t>），（</a:t>
                      </a:r>
                      <a:r>
                        <a:rPr lang="en-US" sz="1050" kern="100" dirty="0">
                          <a:latin typeface="Times New Roman"/>
                          <a:ea typeface="宋体"/>
                          <a:cs typeface="Times New Roman"/>
                        </a:rPr>
                        <a:t>13</a:t>
                      </a:r>
                      <a:r>
                        <a:rPr lang="zh-CN" sz="1050" kern="100" dirty="0">
                          <a:latin typeface="Times New Roman"/>
                          <a:ea typeface="宋体"/>
                          <a:cs typeface="Times New Roman"/>
                        </a:rPr>
                        <a:t>），（</a:t>
                      </a:r>
                      <a:r>
                        <a:rPr lang="en-US" sz="1050" kern="100" dirty="0">
                          <a:latin typeface="Times New Roman"/>
                          <a:ea typeface="宋体"/>
                          <a:cs typeface="Times New Roman"/>
                        </a:rPr>
                        <a:t>20</a:t>
                      </a:r>
                      <a:r>
                        <a:rPr lang="zh-CN" sz="1050" kern="100" dirty="0">
                          <a:latin typeface="Times New Roman"/>
                          <a:ea typeface="宋体"/>
                          <a:cs typeface="Times New Roman"/>
                        </a:rPr>
                        <a:t>）</a:t>
                      </a:r>
                    </a:p>
                  </a:txBody>
                  <a:tcPr marL="0" marR="0" marT="0" marB="0" anchor="ctr"/>
                </a:tc>
                <a:tc vMerge="1">
                  <a:txBody>
                    <a:bodyPr/>
                    <a:lstStyle/>
                    <a:p>
                      <a:endParaRPr lang="zh-CN" altLang="en-US" dirty="0"/>
                    </a:p>
                  </a:txBody>
                  <a:tcPr/>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等价类划分的分类</a:t>
            </a:r>
            <a:endParaRPr lang="zh-CN" altLang="en-US" dirty="0"/>
          </a:p>
        </p:txBody>
      </p:sp>
      <p:sp>
        <p:nvSpPr>
          <p:cNvPr id="3" name="内容占位符 2"/>
          <p:cNvSpPr>
            <a:spLocks noGrp="1"/>
          </p:cNvSpPr>
          <p:nvPr>
            <p:ph idx="1"/>
          </p:nvPr>
        </p:nvSpPr>
        <p:spPr/>
        <p:txBody>
          <a:bodyPr/>
          <a:lstStyle/>
          <a:p>
            <a:r>
              <a:rPr lang="zh-CN" altLang="en-US" dirty="0" smtClean="0"/>
              <a:t>补充了解</a:t>
            </a:r>
            <a:endParaRPr lang="en-US" altLang="zh-CN" dirty="0" smtClean="0"/>
          </a:p>
          <a:p>
            <a:r>
              <a:rPr lang="zh-CN" altLang="en-US" dirty="0" smtClean="0">
                <a:latin typeface="Times New Roman" pitchFamily="18" charset="0"/>
                <a:ea typeface="宋体" pitchFamily="2" charset="-122"/>
                <a:cs typeface="Times New Roman" pitchFamily="18" charset="0"/>
              </a:rPr>
              <a:t>针对是否对无效数据进行测试，可以将等价类测试分为：</a:t>
            </a:r>
            <a:endParaRPr lang="en-US" altLang="zh-CN" dirty="0" smtClean="0">
              <a:latin typeface="Times New Roman" pitchFamily="18" charset="0"/>
              <a:ea typeface="宋体" pitchFamily="2" charset="-122"/>
              <a:cs typeface="Times New Roman" pitchFamily="18" charset="0"/>
            </a:endParaRPr>
          </a:p>
          <a:p>
            <a:r>
              <a:rPr lang="zh-CN" altLang="en-US" dirty="0" smtClean="0">
                <a:latin typeface="Times New Roman" pitchFamily="18" charset="0"/>
                <a:ea typeface="宋体" pitchFamily="2" charset="-122"/>
                <a:cs typeface="Times New Roman" pitchFamily="18" charset="0"/>
              </a:rPr>
              <a:t>标准等价类测试、</a:t>
            </a:r>
            <a:endParaRPr lang="en-US" altLang="zh-CN" dirty="0" smtClean="0">
              <a:latin typeface="Times New Roman" pitchFamily="18" charset="0"/>
              <a:ea typeface="宋体" pitchFamily="2" charset="-122"/>
              <a:cs typeface="Times New Roman" pitchFamily="18" charset="0"/>
            </a:endParaRPr>
          </a:p>
          <a:p>
            <a:r>
              <a:rPr lang="zh-CN" altLang="en-US" dirty="0" smtClean="0">
                <a:latin typeface="Times New Roman" pitchFamily="18" charset="0"/>
                <a:ea typeface="宋体" pitchFamily="2" charset="-122"/>
                <a:cs typeface="Times New Roman" pitchFamily="18" charset="0"/>
              </a:rPr>
              <a:t>健壮等价类测试、</a:t>
            </a:r>
            <a:endParaRPr lang="en-US" altLang="zh-CN" dirty="0" smtClean="0">
              <a:latin typeface="Times New Roman" pitchFamily="18" charset="0"/>
              <a:ea typeface="宋体" pitchFamily="2" charset="-122"/>
              <a:cs typeface="Times New Roman" pitchFamily="18" charset="0"/>
            </a:endParaRPr>
          </a:p>
          <a:p>
            <a:r>
              <a:rPr lang="zh-CN" altLang="en-US" dirty="0" smtClean="0">
                <a:latin typeface="Times New Roman" pitchFamily="18" charset="0"/>
                <a:ea typeface="宋体" pitchFamily="2" charset="-122"/>
                <a:cs typeface="Times New Roman" pitchFamily="18" charset="0"/>
              </a:rPr>
              <a:t>对等区间的划分。</a:t>
            </a:r>
            <a:endParaRPr lang="zh-CN" altLang="en-US" dirty="0" smtClean="0">
              <a:latin typeface="Arial" pitchFamily="34" charset="0"/>
              <a:ea typeface="宋体" pitchFamily="2" charset="-122"/>
              <a:cs typeface="宋体" pitchFamily="2" charset="-122"/>
            </a:endParaRPr>
          </a:p>
          <a:p>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练习题一</a:t>
            </a:r>
            <a:endParaRPr lang="zh-CN" altLang="en-US" dirty="0"/>
          </a:p>
        </p:txBody>
      </p:sp>
      <p:sp>
        <p:nvSpPr>
          <p:cNvPr id="3" name="内容占位符 2"/>
          <p:cNvSpPr>
            <a:spLocks noGrp="1"/>
          </p:cNvSpPr>
          <p:nvPr>
            <p:ph idx="1"/>
          </p:nvPr>
        </p:nvSpPr>
        <p:spPr/>
        <p:txBody>
          <a:bodyPr>
            <a:normAutofit fontScale="77500" lnSpcReduction="20000"/>
          </a:bodyPr>
          <a:lstStyle/>
          <a:p>
            <a:r>
              <a:rPr lang="zh-CN" altLang="en-US" b="1" dirty="0" smtClean="0"/>
              <a:t>准考证号码</a:t>
            </a:r>
            <a:endParaRPr lang="zh-CN" altLang="en-US" dirty="0" smtClean="0"/>
          </a:p>
          <a:p>
            <a:r>
              <a:rPr lang="zh-CN" altLang="en-US" dirty="0" smtClean="0"/>
              <a:t>对招干考试系统“输入学生成绩”子模块设计测试用例。招干考试分三个专业</a:t>
            </a:r>
            <a:r>
              <a:rPr lang="en-US" dirty="0" smtClean="0"/>
              <a:t>,</a:t>
            </a:r>
            <a:r>
              <a:rPr lang="zh-CN" altLang="en-US" dirty="0" smtClean="0"/>
              <a:t>准考证号第一位为专业代号，如：</a:t>
            </a:r>
          </a:p>
          <a:p>
            <a:r>
              <a:rPr lang="en-US" dirty="0" smtClean="0"/>
              <a:t>    1-</a:t>
            </a:r>
            <a:r>
              <a:rPr lang="zh-CN" altLang="en-US" dirty="0" smtClean="0"/>
              <a:t>行政专业，</a:t>
            </a:r>
          </a:p>
          <a:p>
            <a:r>
              <a:rPr lang="en-US" dirty="0" smtClean="0"/>
              <a:t>    2-</a:t>
            </a:r>
            <a:r>
              <a:rPr lang="zh-CN" altLang="en-US" dirty="0" smtClean="0"/>
              <a:t>法律专业，</a:t>
            </a:r>
          </a:p>
          <a:p>
            <a:r>
              <a:rPr lang="en-US" dirty="0" smtClean="0"/>
              <a:t>    3-</a:t>
            </a:r>
            <a:r>
              <a:rPr lang="zh-CN" altLang="en-US" dirty="0" smtClean="0"/>
              <a:t>财经专业。</a:t>
            </a:r>
          </a:p>
          <a:p>
            <a:r>
              <a:rPr lang="en-US" dirty="0" smtClean="0"/>
              <a:t> </a:t>
            </a:r>
            <a:endParaRPr lang="zh-CN" altLang="en-US" dirty="0" smtClean="0"/>
          </a:p>
          <a:p>
            <a:r>
              <a:rPr lang="en-US" dirty="0" smtClean="0"/>
              <a:t>    </a:t>
            </a:r>
            <a:r>
              <a:rPr lang="zh-CN" altLang="en-US" dirty="0" smtClean="0"/>
              <a:t>行政专业准考证号码为：</a:t>
            </a:r>
            <a:r>
              <a:rPr lang="en-US" dirty="0" smtClean="0"/>
              <a:t>110001</a:t>
            </a:r>
            <a:r>
              <a:rPr lang="zh-CN" altLang="en-US" dirty="0" smtClean="0"/>
              <a:t>～</a:t>
            </a:r>
            <a:r>
              <a:rPr lang="en-US" dirty="0" smtClean="0"/>
              <a:t>111215</a:t>
            </a:r>
            <a:endParaRPr lang="zh-CN" altLang="en-US" dirty="0" smtClean="0"/>
          </a:p>
          <a:p>
            <a:r>
              <a:rPr lang="en-US" dirty="0" smtClean="0"/>
              <a:t>    </a:t>
            </a:r>
            <a:r>
              <a:rPr lang="zh-CN" altLang="en-US" dirty="0" smtClean="0"/>
              <a:t>法律专业准考证号码为：</a:t>
            </a:r>
            <a:r>
              <a:rPr lang="en-US" dirty="0" smtClean="0"/>
              <a:t>210001</a:t>
            </a:r>
            <a:r>
              <a:rPr lang="zh-CN" altLang="en-US" dirty="0" smtClean="0"/>
              <a:t>～</a:t>
            </a:r>
            <a:r>
              <a:rPr lang="en-US" dirty="0" smtClean="0"/>
              <a:t>212006</a:t>
            </a:r>
            <a:endParaRPr lang="zh-CN" altLang="en-US" dirty="0" smtClean="0"/>
          </a:p>
          <a:p>
            <a:r>
              <a:rPr lang="en-US" dirty="0" smtClean="0"/>
              <a:t>    </a:t>
            </a:r>
            <a:r>
              <a:rPr lang="zh-CN" altLang="en-US" dirty="0" smtClean="0"/>
              <a:t>财经专业准考证号码为：</a:t>
            </a:r>
            <a:r>
              <a:rPr lang="en-US" dirty="0" smtClean="0"/>
              <a:t>310001</a:t>
            </a:r>
            <a:r>
              <a:rPr lang="zh-CN" altLang="en-US" dirty="0" smtClean="0"/>
              <a:t>～</a:t>
            </a:r>
            <a:r>
              <a:rPr lang="en-US" dirty="0" smtClean="0"/>
              <a:t>314015</a:t>
            </a:r>
            <a:endParaRPr lang="zh-CN" altLang="en-US" dirty="0" smtClean="0"/>
          </a:p>
          <a:p>
            <a:r>
              <a:rPr lang="zh-CN" altLang="en-US" dirty="0" smtClean="0"/>
              <a:t>请划分准考证号码的等价类。</a:t>
            </a:r>
          </a:p>
          <a:p>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练习题二</a:t>
            </a:r>
            <a:endParaRPr lang="zh-CN" altLang="en-US" dirty="0"/>
          </a:p>
        </p:txBody>
      </p:sp>
      <p:sp>
        <p:nvSpPr>
          <p:cNvPr id="3" name="内容占位符 2"/>
          <p:cNvSpPr>
            <a:spLocks noGrp="1"/>
          </p:cNvSpPr>
          <p:nvPr>
            <p:ph idx="1"/>
          </p:nvPr>
        </p:nvSpPr>
        <p:spPr/>
        <p:txBody>
          <a:bodyPr>
            <a:normAutofit fontScale="92500"/>
          </a:bodyPr>
          <a:lstStyle/>
          <a:p>
            <a:r>
              <a:rPr lang="zh-CN" altLang="en-US" dirty="0" smtClean="0"/>
              <a:t>城市的电话号码由两部分组成。这两部分的名称和内容分别是：</a:t>
            </a:r>
          </a:p>
          <a:p>
            <a:r>
              <a:rPr lang="en-US" dirty="0" smtClean="0"/>
              <a:t>1</a:t>
            </a:r>
            <a:r>
              <a:rPr lang="zh-CN" altLang="en-US" dirty="0" smtClean="0"/>
              <a:t>）地区码：以</a:t>
            </a:r>
            <a:r>
              <a:rPr lang="en-US" dirty="0" smtClean="0"/>
              <a:t>0</a:t>
            </a:r>
            <a:r>
              <a:rPr lang="zh-CN" altLang="en-US" dirty="0" smtClean="0"/>
              <a:t>开头的三位或者四位数字（包括</a:t>
            </a:r>
            <a:r>
              <a:rPr lang="en-US" dirty="0" smtClean="0"/>
              <a:t>0</a:t>
            </a:r>
            <a:r>
              <a:rPr lang="zh-CN" altLang="en-US" dirty="0" smtClean="0"/>
              <a:t>）；</a:t>
            </a:r>
          </a:p>
          <a:p>
            <a:r>
              <a:rPr lang="en-US" dirty="0" smtClean="0"/>
              <a:t>2</a:t>
            </a:r>
            <a:r>
              <a:rPr lang="zh-CN" altLang="en-US" dirty="0" smtClean="0"/>
              <a:t>）电话号码：以非</a:t>
            </a:r>
            <a:r>
              <a:rPr lang="en-US" dirty="0" smtClean="0"/>
              <a:t>0</a:t>
            </a:r>
            <a:r>
              <a:rPr lang="zh-CN" altLang="en-US" dirty="0" smtClean="0"/>
              <a:t>、非</a:t>
            </a:r>
            <a:r>
              <a:rPr lang="en-US" dirty="0" smtClean="0"/>
              <a:t>1</a:t>
            </a:r>
            <a:r>
              <a:rPr lang="zh-CN" altLang="en-US" dirty="0" smtClean="0"/>
              <a:t>开头的七位或者八位数字。</a:t>
            </a:r>
          </a:p>
          <a:p>
            <a:r>
              <a:rPr lang="zh-CN" altLang="en-US" dirty="0" smtClean="0"/>
              <a:t>假定被调试的程序能接受一切符合上述规定的电话号码，拒绝所有不符合规定的号码，请使用等价分类法来设计它的测试用例。</a:t>
            </a:r>
          </a:p>
          <a:p>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四、边界值分析法</a:t>
            </a:r>
            <a:endParaRPr lang="zh-CN" altLang="en-US" dirty="0"/>
          </a:p>
        </p:txBody>
      </p:sp>
      <p:sp>
        <p:nvSpPr>
          <p:cNvPr id="3" name="内容占位符 2"/>
          <p:cNvSpPr>
            <a:spLocks noGrp="1"/>
          </p:cNvSpPr>
          <p:nvPr>
            <p:ph idx="1"/>
          </p:nvPr>
        </p:nvSpPr>
        <p:spPr/>
        <p:txBody>
          <a:bodyPr>
            <a:normAutofit fontScale="92500" lnSpcReduction="10000"/>
          </a:bodyPr>
          <a:lstStyle/>
          <a:p>
            <a:r>
              <a:rPr lang="zh-CN" altLang="en-US" dirty="0" smtClean="0"/>
              <a:t>概述：</a:t>
            </a:r>
            <a:endParaRPr lang="en-US" altLang="zh-CN" dirty="0" smtClean="0"/>
          </a:p>
          <a:p>
            <a:r>
              <a:rPr lang="zh-CN" altLang="en-US" dirty="0" smtClean="0"/>
              <a:t>由测试工作的经验得知，大量的错误是发生在输入或输出范围的边界上，而不是在输入范围的内部。因此针对各种边界情况设计测试用例，可以查出更多的错误。 </a:t>
            </a:r>
          </a:p>
          <a:p>
            <a:r>
              <a:rPr lang="zh-CN" altLang="en-US" dirty="0" smtClean="0"/>
              <a:t>边界值分析法（</a:t>
            </a:r>
            <a:r>
              <a:rPr lang="en-US" altLang="zh-CN" dirty="0" smtClean="0">
                <a:latin typeface="Times New Roman" pitchFamily="18" charset="0"/>
                <a:ea typeface="宋体" pitchFamily="2" charset="-122"/>
                <a:cs typeface="Times New Roman" pitchFamily="18" charset="0"/>
              </a:rPr>
              <a:t> BVA</a:t>
            </a:r>
            <a:r>
              <a:rPr lang="zh-CN" altLang="en-US" dirty="0" smtClean="0">
                <a:latin typeface="Times New Roman" pitchFamily="18" charset="0"/>
                <a:ea typeface="宋体" pitchFamily="2" charset="-122"/>
                <a:cs typeface="Times New Roman" pitchFamily="18" charset="0"/>
              </a:rPr>
              <a:t>）</a:t>
            </a:r>
            <a:r>
              <a:rPr lang="zh-CN" altLang="en-US" dirty="0" smtClean="0"/>
              <a:t>是一种补充等价划分的测试用例设计技术，它不是选择等价类的任意元素，而是选择等价类边界的测试用例。实践证明为检验边界附近的处理专门设计测试用例，常常取得良好的测试效果。</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28604"/>
            <a:ext cx="8229600" cy="5697559"/>
          </a:xfrm>
        </p:spPr>
        <p:txBody>
          <a:bodyPr>
            <a:normAutofit fontScale="77500" lnSpcReduction="20000"/>
          </a:bodyPr>
          <a:lstStyle/>
          <a:p>
            <a:r>
              <a:rPr lang="zh-CN" altLang="en-US" dirty="0" smtClean="0"/>
              <a:t>边界值设计原则</a:t>
            </a:r>
          </a:p>
          <a:p>
            <a:r>
              <a:rPr lang="zh-CN" altLang="en-US" dirty="0" smtClean="0"/>
              <a:t>对边界值设计测试用例，应遵循以下几条原则：</a:t>
            </a:r>
          </a:p>
          <a:p>
            <a:pPr lvl="0"/>
            <a:r>
              <a:rPr lang="en-US" altLang="zh-CN" dirty="0" smtClean="0"/>
              <a:t>1</a:t>
            </a:r>
            <a:r>
              <a:rPr lang="zh-CN" altLang="en-US" dirty="0" smtClean="0"/>
              <a:t>、如果输入条件规定了值的范围，则应取刚达到这个范围的边界的值，以及刚刚超越这个范围边界的值作为测试输入数据。</a:t>
            </a:r>
          </a:p>
          <a:p>
            <a:pPr lvl="0"/>
            <a:r>
              <a:rPr lang="en-US" altLang="zh-CN" dirty="0" smtClean="0"/>
              <a:t>2</a:t>
            </a:r>
            <a:r>
              <a:rPr lang="zh-CN" altLang="en-US" dirty="0" smtClean="0"/>
              <a:t>、如果输入条件规定了值的个数，则用最大个数、最小个数、比最小个数少一、比最大个数多一的数作为测试数据。</a:t>
            </a:r>
          </a:p>
          <a:p>
            <a:pPr lvl="0"/>
            <a:r>
              <a:rPr lang="en-US" altLang="zh-CN" dirty="0" smtClean="0"/>
              <a:t>3</a:t>
            </a:r>
            <a:r>
              <a:rPr lang="zh-CN" altLang="en-US" dirty="0" smtClean="0"/>
              <a:t>、根据规格说明的每个输出条件，使用前面的原则</a:t>
            </a:r>
            <a:r>
              <a:rPr lang="en-US" dirty="0" smtClean="0"/>
              <a:t>1</a:t>
            </a:r>
            <a:r>
              <a:rPr lang="zh-CN" altLang="en-US" dirty="0" smtClean="0"/>
              <a:t>。</a:t>
            </a:r>
          </a:p>
          <a:p>
            <a:pPr lvl="0"/>
            <a:r>
              <a:rPr lang="en-US" altLang="zh-CN" dirty="0" smtClean="0"/>
              <a:t>4</a:t>
            </a:r>
            <a:r>
              <a:rPr lang="zh-CN" altLang="en-US" dirty="0" smtClean="0"/>
              <a:t>、根据规格说明的每个输出条件，应用前面的原则</a:t>
            </a:r>
            <a:r>
              <a:rPr lang="en-US" dirty="0" smtClean="0"/>
              <a:t>2</a:t>
            </a:r>
            <a:r>
              <a:rPr lang="zh-CN" altLang="en-US" dirty="0" smtClean="0"/>
              <a:t>。</a:t>
            </a:r>
          </a:p>
          <a:p>
            <a:r>
              <a:rPr lang="en-US" dirty="0" smtClean="0"/>
              <a:t>5</a:t>
            </a:r>
            <a:r>
              <a:rPr lang="zh-CN" altLang="en-US" dirty="0" smtClean="0"/>
              <a:t>、如果程序的规格说明给出的输入域或输出域是有序集合，则应选取集合的第一个元素和最后一个元素作为测试用例。</a:t>
            </a:r>
          </a:p>
          <a:p>
            <a:pPr lvl="0"/>
            <a:r>
              <a:rPr lang="en-US" altLang="zh-CN" dirty="0" smtClean="0"/>
              <a:t>6</a:t>
            </a:r>
            <a:r>
              <a:rPr lang="zh-CN" altLang="en-US" dirty="0" smtClean="0"/>
              <a:t>、如果程序中使用了一个内部数据结构，则应当选择这个内部数据结构的边界上的值作为测试用例。</a:t>
            </a:r>
          </a:p>
          <a:p>
            <a:pPr lvl="0"/>
            <a:r>
              <a:rPr lang="en-US" altLang="zh-CN" dirty="0" smtClean="0"/>
              <a:t>7</a:t>
            </a:r>
            <a:r>
              <a:rPr lang="zh-CN" altLang="en-US" dirty="0" smtClean="0"/>
              <a:t>、分析规格说明，找出其他可能的边界条件。</a:t>
            </a:r>
          </a:p>
          <a:p>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28604"/>
            <a:ext cx="8229600" cy="5697559"/>
          </a:xfrm>
        </p:spPr>
        <p:txBody>
          <a:bodyPr/>
          <a:lstStyle/>
          <a:p>
            <a:r>
              <a:rPr lang="zh-CN" altLang="en-US" dirty="0" smtClean="0"/>
              <a:t>边界值分析法分类：</a:t>
            </a:r>
            <a:endParaRPr lang="en-US" altLang="zh-CN" dirty="0" smtClean="0"/>
          </a:p>
          <a:p>
            <a:r>
              <a:rPr lang="zh-CN" altLang="en-US" dirty="0" smtClean="0"/>
              <a:t>标准边界值分析</a:t>
            </a:r>
          </a:p>
          <a:p>
            <a:r>
              <a:rPr lang="fr-FR" dirty="0" smtClean="0"/>
              <a:t>Min   min+   nom    max-    max</a:t>
            </a:r>
            <a:endParaRPr lang="zh-CN" altLang="en-US" dirty="0" smtClean="0"/>
          </a:p>
          <a:p>
            <a:r>
              <a:rPr lang="zh-CN" altLang="en-US" dirty="0" smtClean="0"/>
              <a:t>健壮边界值分析</a:t>
            </a:r>
          </a:p>
          <a:p>
            <a:r>
              <a:rPr lang="fr-FR" dirty="0" smtClean="0"/>
              <a:t>Min- (Min   min+   nom    max-    max)  Max+</a:t>
            </a:r>
            <a:endParaRPr lang="zh-CN" altLang="en-US" dirty="0" smtClean="0"/>
          </a:p>
          <a:p>
            <a:pPr lvl="0"/>
            <a:r>
              <a:rPr lang="zh-CN" altLang="en-US" dirty="0" smtClean="0"/>
              <a:t>边界值分析的例子</a:t>
            </a:r>
          </a:p>
          <a:p>
            <a:pPr lvl="0"/>
            <a:r>
              <a:rPr lang="en-US" dirty="0" smtClean="0"/>
              <a:t>0 &lt;= x &lt;=100</a:t>
            </a:r>
            <a:endParaRPr lang="zh-CN" altLang="en-US" dirty="0" smtClean="0"/>
          </a:p>
          <a:p>
            <a:pPr lvl="0"/>
            <a:r>
              <a:rPr lang="en-US" dirty="0" smtClean="0"/>
              <a:t>0 &lt; x &lt; 100</a:t>
            </a:r>
            <a:endParaRPr lang="zh-CN" altLang="en-US" dirty="0" smtClean="0"/>
          </a:p>
          <a:p>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5332" name="Group 36"/>
          <p:cNvGraphicFramePr>
            <a:graphicFrameLocks noGrp="1"/>
          </p:cNvGraphicFramePr>
          <p:nvPr/>
        </p:nvGraphicFramePr>
        <p:xfrm>
          <a:off x="571500" y="2857498"/>
          <a:ext cx="8180388" cy="2736856"/>
        </p:xfrm>
        <a:graphic>
          <a:graphicData uri="http://schemas.openxmlformats.org/drawingml/2006/table">
            <a:tbl>
              <a:tblPr/>
              <a:tblGrid>
                <a:gridCol w="2854325"/>
                <a:gridCol w="5326063"/>
              </a:tblGrid>
              <a:tr h="342107">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宋体" pitchFamily="2" charset="-122"/>
                        </a:rPr>
                        <a:t>项</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范围或值</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42107">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位（</a:t>
                      </a: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bit</a:t>
                      </a:r>
                      <a:r>
                        <a:rPr kumimoji="0" lang="zh-CN" altLang="en-US"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宋体" pitchFamily="2" charset="-122"/>
                          <a:ea typeface="宋体" pitchFamily="2" charset="-122"/>
                        </a:rPr>
                        <a:t>0</a:t>
                      </a:r>
                      <a:r>
                        <a:rPr kumimoji="0" lang="zh-CN" altLang="en-US"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或</a:t>
                      </a: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1</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42107">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字节（</a:t>
                      </a: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byte</a:t>
                      </a:r>
                      <a:r>
                        <a:rPr kumimoji="0" lang="zh-CN" altLang="en-US"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宋体" pitchFamily="2" charset="-122"/>
                          <a:ea typeface="宋体" pitchFamily="2" charset="-122"/>
                        </a:rPr>
                        <a:t>0~255</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42107">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字（</a:t>
                      </a: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word</a:t>
                      </a:r>
                      <a:r>
                        <a:rPr kumimoji="0" lang="zh-CN" altLang="en-US"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outerShdw blurRad="38100" dist="38100" dir="2700000" algn="tl">
                              <a:srgbClr val="000000"/>
                            </a:outerShdw>
                          </a:effectLst>
                          <a:latin typeface="宋体" pitchFamily="2" charset="-122"/>
                          <a:ea typeface="宋体" pitchFamily="2" charset="-122"/>
                        </a:rPr>
                        <a:t>0~65</a:t>
                      </a:r>
                      <a:r>
                        <a:rPr kumimoji="0" lang="zh-CN" altLang="en-U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宋体" pitchFamily="2" charset="-122"/>
                        </a:rPr>
                        <a:t>535</a:t>
                      </a:r>
                      <a:r>
                        <a:rPr kumimoji="0" lang="zh-CN" altLang="en-U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宋体" pitchFamily="2" charset="-122"/>
                        </a:rPr>
                        <a:t>（单字）或</a:t>
                      </a:r>
                      <a:r>
                        <a:rPr kumimoji="0" lang="en-US" altLang="zh-CN"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宋体" pitchFamily="2" charset="-122"/>
                        </a:rPr>
                        <a:t>0~4</a:t>
                      </a:r>
                      <a:r>
                        <a:rPr kumimoji="0" lang="zh-CN" altLang="en-U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宋体" pitchFamily="2" charset="-122"/>
                        </a:rPr>
                        <a:t>294</a:t>
                      </a:r>
                      <a:r>
                        <a:rPr kumimoji="0" lang="zh-CN" altLang="en-U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宋体" pitchFamily="2" charset="-122"/>
                        </a:rPr>
                        <a:t>967</a:t>
                      </a:r>
                      <a:r>
                        <a:rPr kumimoji="0" lang="zh-CN" altLang="en-U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en-US" altLang="zh-CN"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宋体" pitchFamily="2" charset="-122"/>
                        </a:rPr>
                        <a:t>295</a:t>
                      </a:r>
                      <a:r>
                        <a:rPr kumimoji="0" lang="zh-CN" altLang="en-U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宋体" pitchFamily="2" charset="-122"/>
                        </a:rPr>
                        <a:t>（双字）</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42107">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宋体" pitchFamily="2" charset="-122"/>
                        </a:rPr>
                        <a:t>千（</a:t>
                      </a:r>
                      <a:r>
                        <a:rPr kumimoji="0" lang="en-US" altLang="zh-CN"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宋体" pitchFamily="2" charset="-122"/>
                        </a:rPr>
                        <a:t>K</a:t>
                      </a:r>
                      <a:r>
                        <a:rPr kumimoji="0" lang="zh-CN" altLang="en-U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outerShdw blurRad="38100" dist="38100" dir="2700000" algn="tl">
                              <a:srgbClr val="000000"/>
                            </a:outerShdw>
                          </a:effectLst>
                          <a:latin typeface="宋体" pitchFamily="2" charset="-122"/>
                          <a:ea typeface="宋体" pitchFamily="2" charset="-122"/>
                        </a:rPr>
                        <a:t>1 024</a:t>
                      </a:r>
                      <a:endParaRPr kumimoji="0" lang="zh-CN" altLang="zh-CN"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42107">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宋体" pitchFamily="2" charset="-122"/>
                        </a:rPr>
                        <a:t>兆（</a:t>
                      </a:r>
                      <a:r>
                        <a:rPr kumimoji="0" lang="en-US" altLang="zh-CN"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宋体" pitchFamily="2" charset="-122"/>
                        </a:rPr>
                        <a:t>M</a:t>
                      </a:r>
                      <a:r>
                        <a:rPr kumimoji="0" lang="zh-CN" altLang="en-U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宋体" pitchFamily="2" charset="-122"/>
                          <a:ea typeface="宋体" pitchFamily="2" charset="-122"/>
                        </a:rPr>
                        <a:t>1 048 576</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42107">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吉（</a:t>
                      </a: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G</a:t>
                      </a:r>
                      <a:r>
                        <a:rPr kumimoji="0" lang="zh-CN" altLang="en-US"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宋体" pitchFamily="2" charset="-122"/>
                          <a:ea typeface="宋体" pitchFamily="2" charset="-122"/>
                        </a:rPr>
                        <a:t>1 073 741 824</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42107">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太（</a:t>
                      </a: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a:t>
                      </a:r>
                      <a:r>
                        <a:rPr kumimoji="0" lang="zh-CN" altLang="en-US"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outerShdw blurRad="38100" dist="38100" dir="2700000" algn="tl">
                              <a:srgbClr val="000000"/>
                            </a:outerShdw>
                          </a:effectLst>
                          <a:latin typeface="宋体" pitchFamily="2" charset="-122"/>
                          <a:ea typeface="宋体" pitchFamily="2" charset="-122"/>
                        </a:rPr>
                        <a:t>1 099 511 627 776</a:t>
                      </a:r>
                      <a:endParaRPr kumimoji="0" lang="zh-CN" altLang="zh-CN"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59425" name="Rectangle 1"/>
          <p:cNvSpPr>
            <a:spLocks noChangeArrowheads="1"/>
          </p:cNvSpPr>
          <p:nvPr/>
        </p:nvSpPr>
        <p:spPr bwMode="auto">
          <a:xfrm>
            <a:off x="285720" y="642918"/>
            <a:ext cx="8501063" cy="1815882"/>
          </a:xfrm>
          <a:prstGeom prst="rect">
            <a:avLst/>
          </a:prstGeom>
          <a:noFill/>
          <a:ln w="9525">
            <a:noFill/>
            <a:miter lim="800000"/>
            <a:headEnd/>
            <a:tailEnd/>
          </a:ln>
        </p:spPr>
        <p:txBody>
          <a:bodyPr wrap="square" anchor="ctr">
            <a:spAutoFit/>
          </a:bodyPr>
          <a:lstStyle/>
          <a:p>
            <a:pPr indent="269875">
              <a:buFontTx/>
              <a:buChar char="•"/>
              <a:tabLst>
                <a:tab pos="517525" algn="l"/>
              </a:tabLst>
            </a:pPr>
            <a:r>
              <a:rPr lang="zh-CN" altLang="en-US" sz="2800" dirty="0">
                <a:latin typeface="Times New Roman" pitchFamily="18" charset="0"/>
                <a:cs typeface="Times New Roman" pitchFamily="18" charset="0"/>
              </a:rPr>
              <a:t>数值的边界值检验</a:t>
            </a:r>
            <a:endParaRPr lang="zh-CN" altLang="en-US" sz="2800" dirty="0">
              <a:cs typeface="Times New Roman" pitchFamily="18" charset="0"/>
            </a:endParaRPr>
          </a:p>
          <a:p>
            <a:pPr indent="269875" eaLnBrk="0" hangingPunct="0">
              <a:tabLst>
                <a:tab pos="517525" algn="l"/>
              </a:tabLst>
            </a:pPr>
            <a:r>
              <a:rPr lang="zh-CN" altLang="en-US" sz="2800" dirty="0">
                <a:latin typeface="Times New Roman" pitchFamily="18" charset="0"/>
                <a:cs typeface="Times New Roman" pitchFamily="18" charset="0"/>
              </a:rPr>
              <a:t>    计算机是基于二进制进行工作的，因此，任何数值运算都有一定的范围限制，如</a:t>
            </a:r>
            <a:r>
              <a:rPr lang="zh-CN" altLang="en-US" sz="2800" dirty="0" smtClean="0">
                <a:latin typeface="Times New Roman" pitchFamily="18" charset="0"/>
                <a:cs typeface="Times New Roman" pitchFamily="18" charset="0"/>
              </a:rPr>
              <a:t>表所</a:t>
            </a:r>
            <a:r>
              <a:rPr lang="zh-CN" altLang="en-US" sz="2800" dirty="0">
                <a:latin typeface="Times New Roman" pitchFamily="18" charset="0"/>
                <a:cs typeface="Times New Roman" pitchFamily="18" charset="0"/>
              </a:rPr>
              <a:t>示。</a:t>
            </a:r>
            <a:endParaRPr lang="zh-CN" altLang="en-US" sz="2800" dirty="0">
              <a:cs typeface="Times New Roman" pitchFamily="18" charset="0"/>
            </a:endParaRPr>
          </a:p>
          <a:p>
            <a:pPr indent="269875" eaLnBrk="0" hangingPunct="0">
              <a:tabLst>
                <a:tab pos="517525" algn="l"/>
              </a:tabLst>
            </a:pPr>
            <a:r>
              <a:rPr lang="zh-CN" altLang="en-US" sz="2800" dirty="0">
                <a:latin typeface="黑体" pitchFamily="2" charset="-122"/>
                <a:ea typeface="黑体" pitchFamily="2" charset="-122"/>
                <a:cs typeface="Times New Roman" pitchFamily="18" charset="0"/>
              </a:rPr>
              <a:t>            </a:t>
            </a:r>
            <a:r>
              <a:rPr lang="zh-CN" altLang="en-US" sz="2800" dirty="0" smtClean="0">
                <a:latin typeface="黑体" pitchFamily="2" charset="-122"/>
                <a:ea typeface="黑体" pitchFamily="2" charset="-122"/>
                <a:cs typeface="Times New Roman" pitchFamily="18" charset="0"/>
              </a:rPr>
              <a:t>计算机</a:t>
            </a:r>
            <a:r>
              <a:rPr lang="zh-CN" altLang="en-US" sz="2800" dirty="0">
                <a:latin typeface="黑体" pitchFamily="2" charset="-122"/>
                <a:ea typeface="黑体" pitchFamily="2" charset="-122"/>
                <a:cs typeface="Times New Roman" pitchFamily="18" charset="0"/>
              </a:rPr>
              <a:t>数值运算的范围</a:t>
            </a:r>
          </a:p>
        </p:txBody>
      </p:sp>
      <p:sp>
        <p:nvSpPr>
          <p:cNvPr id="59426" name="矩形 6"/>
          <p:cNvSpPr>
            <a:spLocks noChangeArrowheads="1"/>
          </p:cNvSpPr>
          <p:nvPr/>
        </p:nvSpPr>
        <p:spPr bwMode="auto">
          <a:xfrm>
            <a:off x="357188" y="5715000"/>
            <a:ext cx="8643937" cy="369888"/>
          </a:xfrm>
          <a:prstGeom prst="rect">
            <a:avLst/>
          </a:prstGeom>
          <a:noFill/>
          <a:ln w="9525">
            <a:noFill/>
            <a:miter lim="800000"/>
            <a:headEnd/>
            <a:tailEnd/>
          </a:ln>
        </p:spPr>
        <p:txBody>
          <a:bodyPr>
            <a:spAutoFit/>
          </a:bodyPr>
          <a:lstStyle/>
          <a:p>
            <a:r>
              <a:rPr lang="zh-CN" altLang="en-US">
                <a:latin typeface="Times New Roman" pitchFamily="18" charset="0"/>
                <a:cs typeface="Times New Roman" pitchFamily="18" charset="0"/>
              </a:rPr>
              <a:t>例如对字节进行检验，边界值条件可以设置成</a:t>
            </a:r>
            <a:r>
              <a:rPr lang="en-US" altLang="zh-CN">
                <a:latin typeface="Times New Roman" pitchFamily="18" charset="0"/>
                <a:cs typeface="Times New Roman" pitchFamily="18" charset="0"/>
              </a:rPr>
              <a:t>254</a:t>
            </a:r>
            <a:r>
              <a:rPr lang="zh-CN" altLang="en-US">
                <a:latin typeface="Times New Roman" pitchFamily="18" charset="0"/>
                <a:cs typeface="Times New Roman" pitchFamily="18" charset="0"/>
              </a:rPr>
              <a:t>、</a:t>
            </a:r>
            <a:r>
              <a:rPr lang="en-US" altLang="zh-CN">
                <a:latin typeface="Times New Roman" pitchFamily="18" charset="0"/>
                <a:cs typeface="Times New Roman" pitchFamily="18" charset="0"/>
              </a:rPr>
              <a:t>255</a:t>
            </a:r>
            <a:r>
              <a:rPr lang="zh-CN" altLang="en-US">
                <a:latin typeface="Times New Roman" pitchFamily="18" charset="0"/>
                <a:cs typeface="Times New Roman" pitchFamily="18" charset="0"/>
              </a:rPr>
              <a:t>和</a:t>
            </a:r>
            <a:r>
              <a:rPr lang="en-US" altLang="zh-CN">
                <a:latin typeface="Times New Roman" pitchFamily="18" charset="0"/>
                <a:cs typeface="Times New Roman" pitchFamily="18" charset="0"/>
              </a:rPr>
              <a:t>256</a:t>
            </a:r>
            <a:r>
              <a:rPr lang="zh-CN" altLang="en-US">
                <a:latin typeface="Times New Roman" pitchFamily="18" charset="0"/>
                <a:cs typeface="Times New Roman" pitchFamily="18" charset="0"/>
              </a:rPr>
              <a:t>。</a:t>
            </a:r>
            <a:endParaRPr lang="zh-CN" altLang="en-US">
              <a:latin typeface="Franklin Gothic Book" pitchFamily="34"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第五章 黑盒测试</a:t>
            </a:r>
            <a:endParaRPr lang="zh-CN" altLang="en-US" dirty="0"/>
          </a:p>
        </p:txBody>
      </p:sp>
      <p:sp>
        <p:nvSpPr>
          <p:cNvPr id="3" name="内容占位符 2"/>
          <p:cNvSpPr>
            <a:spLocks noGrp="1"/>
          </p:cNvSpPr>
          <p:nvPr>
            <p:ph idx="1"/>
          </p:nvPr>
        </p:nvSpPr>
        <p:spPr/>
        <p:txBody>
          <a:bodyPr>
            <a:normAutofit lnSpcReduction="10000"/>
          </a:bodyPr>
          <a:lstStyle/>
          <a:p>
            <a:r>
              <a:rPr lang="zh-CN" altLang="en-US" dirty="0" smtClean="0"/>
              <a:t>本章重点：</a:t>
            </a:r>
            <a:endParaRPr lang="en-US" altLang="zh-CN" dirty="0" smtClean="0"/>
          </a:p>
          <a:p>
            <a:r>
              <a:rPr lang="zh-CN" altLang="en-US" dirty="0" smtClean="0"/>
              <a:t>什么是黑盒测试</a:t>
            </a:r>
            <a:endParaRPr lang="en-US" altLang="zh-CN" dirty="0" smtClean="0"/>
          </a:p>
          <a:p>
            <a:r>
              <a:rPr lang="zh-CN" altLang="en-US" dirty="0" smtClean="0"/>
              <a:t>黑盒测试的方法</a:t>
            </a:r>
            <a:endParaRPr lang="en-US" altLang="zh-CN" dirty="0" smtClean="0"/>
          </a:p>
          <a:p>
            <a:r>
              <a:rPr lang="zh-CN" altLang="en-US" dirty="0" smtClean="0"/>
              <a:t>什么是等价类划分法</a:t>
            </a:r>
            <a:endParaRPr lang="en-US" altLang="zh-CN" dirty="0" smtClean="0"/>
          </a:p>
          <a:p>
            <a:r>
              <a:rPr lang="zh-CN" altLang="en-US" dirty="0" smtClean="0"/>
              <a:t>什么是边界值分析法</a:t>
            </a:r>
            <a:endParaRPr lang="en-US" altLang="zh-CN" dirty="0" smtClean="0"/>
          </a:p>
          <a:p>
            <a:r>
              <a:rPr lang="zh-CN" altLang="en-US" dirty="0" smtClean="0"/>
              <a:t>什么是决策表法</a:t>
            </a:r>
            <a:endParaRPr lang="en-US" altLang="zh-CN" dirty="0" smtClean="0"/>
          </a:p>
          <a:p>
            <a:r>
              <a:rPr lang="zh-CN" altLang="en-US" dirty="0" smtClean="0"/>
              <a:t>什么是因果图法</a:t>
            </a:r>
            <a:endParaRPr lang="en-US" altLang="zh-CN" dirty="0" smtClean="0"/>
          </a:p>
          <a:p>
            <a:r>
              <a:rPr lang="zh-CN" altLang="en-US" dirty="0" smtClean="0"/>
              <a:t>什么是场景法</a:t>
            </a:r>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6368" name="Group 48"/>
          <p:cNvGraphicFramePr>
            <a:graphicFrameLocks noGrp="1"/>
          </p:cNvGraphicFramePr>
          <p:nvPr/>
        </p:nvGraphicFramePr>
        <p:xfrm>
          <a:off x="428625" y="3071813"/>
          <a:ext cx="8486775" cy="2955925"/>
        </p:xfrm>
        <a:graphic>
          <a:graphicData uri="http://schemas.openxmlformats.org/drawingml/2006/table">
            <a:tbl>
              <a:tblPr/>
              <a:tblGrid>
                <a:gridCol w="2120900"/>
                <a:gridCol w="2122488"/>
                <a:gridCol w="2120900"/>
                <a:gridCol w="2122487"/>
              </a:tblGrid>
              <a:tr h="422275">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宋体" pitchFamily="2" charset="-122"/>
                        </a:rPr>
                        <a:t>字符</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宋体" pitchFamily="2" charset="-122"/>
                          <a:ea typeface="宋体" pitchFamily="2" charset="-122"/>
                        </a:rPr>
                        <a:t>ASCII</a:t>
                      </a:r>
                      <a:r>
                        <a:rPr kumimoji="0" lang="zh-CN" altLang="en-US"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码值</a:t>
                      </a:r>
                    </a:p>
                  </a:txBody>
                  <a:tcPr marL="68580" marR="68580" marT="0" marB="0" anchor="ctr" horzOverflow="overflow">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字符</a:t>
                      </a:r>
                    </a:p>
                  </a:txBody>
                  <a:tcPr marL="68580" marR="68580" marT="0" marB="0" anchor="ctr" horzOverflow="overflow">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宋体" pitchFamily="2" charset="-122"/>
                          <a:ea typeface="宋体" pitchFamily="2" charset="-122"/>
                        </a:rPr>
                        <a:t>ASCII</a:t>
                      </a:r>
                      <a:r>
                        <a:rPr kumimoji="0" lang="zh-CN" altLang="en-US"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码值</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2275">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空（</a:t>
                      </a: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null</a:t>
                      </a:r>
                      <a:r>
                        <a:rPr kumimoji="0" lang="zh-CN" altLang="en-US"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宋体" pitchFamily="2" charset="-122"/>
                          <a:ea typeface="宋体" pitchFamily="2" charset="-122"/>
                        </a:rPr>
                        <a:t>0</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宋体" pitchFamily="2" charset="-122"/>
                          <a:ea typeface="宋体" pitchFamily="2" charset="-122"/>
                        </a:rPr>
                        <a:t>A</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宋体" pitchFamily="2" charset="-122"/>
                          <a:ea typeface="宋体" pitchFamily="2" charset="-122"/>
                        </a:rPr>
                        <a:t>65</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2275">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空格（</a:t>
                      </a: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space</a:t>
                      </a:r>
                      <a:r>
                        <a:rPr kumimoji="0" lang="zh-CN" altLang="en-US"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宋体" pitchFamily="2" charset="-122"/>
                          <a:ea typeface="宋体" pitchFamily="2" charset="-122"/>
                        </a:rPr>
                        <a:t>32</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宋体" pitchFamily="2" charset="-122"/>
                          <a:ea typeface="宋体" pitchFamily="2" charset="-122"/>
                        </a:rPr>
                        <a:t>a</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宋体" pitchFamily="2" charset="-122"/>
                          <a:ea typeface="宋体" pitchFamily="2" charset="-122"/>
                        </a:rPr>
                        <a:t>97</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2275">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斜杠（</a:t>
                      </a: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zh-CN" altLang="en-US"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宋体" pitchFamily="2" charset="-122"/>
                          <a:ea typeface="宋体" pitchFamily="2" charset="-122"/>
                        </a:rPr>
                        <a:t>47</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左中括号（</a:t>
                      </a: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r>
                        <a:rPr kumimoji="0" lang="zh-CN" altLang="en-US"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t>
                      </a:r>
                    </a:p>
                  </a:txBody>
                  <a:tcPr marL="68580" marR="68580" marT="0" marB="0" anchor="ctr" horzOverflow="overflow">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宋体" pitchFamily="2" charset="-122"/>
                          <a:ea typeface="宋体" pitchFamily="2" charset="-122"/>
                        </a:rPr>
                        <a:t>91</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2275">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宋体" pitchFamily="2" charset="-122"/>
                          <a:ea typeface="宋体" pitchFamily="2" charset="-122"/>
                        </a:rPr>
                        <a:t>0</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宋体" pitchFamily="2" charset="-122"/>
                          <a:ea typeface="宋体" pitchFamily="2" charset="-122"/>
                        </a:rPr>
                        <a:t>48</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宋体" pitchFamily="2" charset="-122"/>
                          <a:ea typeface="宋体" pitchFamily="2" charset="-122"/>
                        </a:rPr>
                        <a:t>Z</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宋体" pitchFamily="2" charset="-122"/>
                          <a:ea typeface="宋体" pitchFamily="2" charset="-122"/>
                        </a:rPr>
                        <a:t>122</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2275">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冒号（：）</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宋体" pitchFamily="2" charset="-122"/>
                          <a:ea typeface="宋体" pitchFamily="2" charset="-122"/>
                        </a:rPr>
                        <a:t>58</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outerShdw blurRad="38100" dist="38100" dir="2700000" algn="tl">
                              <a:srgbClr val="000000"/>
                            </a:outerShdw>
                          </a:effectLst>
                          <a:latin typeface="宋体" pitchFamily="2" charset="-122"/>
                          <a:ea typeface="宋体" pitchFamily="2" charset="-122"/>
                        </a:rPr>
                        <a:t>Z</a:t>
                      </a:r>
                      <a:endParaRPr kumimoji="0" lang="zh-CN" altLang="zh-CN"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宋体" pitchFamily="2" charset="-122"/>
                          <a:ea typeface="宋体" pitchFamily="2" charset="-122"/>
                        </a:rPr>
                        <a:t>90</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2275">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宋体" pitchFamily="2" charset="-122"/>
                          <a:ea typeface="宋体" pitchFamily="2" charset="-122"/>
                        </a:rPr>
                        <a:t>@</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宋体" pitchFamily="2" charset="-122"/>
                          <a:ea typeface="宋体" pitchFamily="2" charset="-122"/>
                        </a:rPr>
                        <a:t>64</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单引号（‘）</a:t>
                      </a:r>
                    </a:p>
                  </a:txBody>
                  <a:tcPr marL="68580" marR="68580" marT="0" marB="0" anchor="ctr" horzOverflow="overflow">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宋体" pitchFamily="2" charset="-122"/>
                          <a:ea typeface="宋体" pitchFamily="2" charset="-122"/>
                        </a:rPr>
                        <a:t>96</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60462" name="Rectangle 1"/>
          <p:cNvSpPr>
            <a:spLocks noChangeArrowheads="1"/>
          </p:cNvSpPr>
          <p:nvPr/>
        </p:nvSpPr>
        <p:spPr bwMode="auto">
          <a:xfrm>
            <a:off x="357188" y="1142984"/>
            <a:ext cx="8501062" cy="1569660"/>
          </a:xfrm>
          <a:prstGeom prst="rect">
            <a:avLst/>
          </a:prstGeom>
          <a:noFill/>
          <a:ln w="9525">
            <a:noFill/>
            <a:miter lim="800000"/>
            <a:headEnd/>
            <a:tailEnd/>
          </a:ln>
        </p:spPr>
        <p:txBody>
          <a:bodyPr wrap="square" anchor="ctr">
            <a:spAutoFit/>
          </a:bodyPr>
          <a:lstStyle/>
          <a:p>
            <a:pPr indent="269875">
              <a:buFontTx/>
              <a:buChar char="•"/>
              <a:tabLst>
                <a:tab pos="517525" algn="l"/>
              </a:tabLst>
            </a:pPr>
            <a:r>
              <a:rPr lang="zh-CN" altLang="en-US" sz="2400" dirty="0">
                <a:latin typeface="Times New Roman" pitchFamily="18" charset="0"/>
                <a:cs typeface="Times New Roman" pitchFamily="18" charset="0"/>
              </a:rPr>
              <a:t>字符的边界值检验</a:t>
            </a:r>
            <a:endParaRPr lang="zh-CN" altLang="en-US" sz="2400" dirty="0">
              <a:cs typeface="Times New Roman" pitchFamily="18" charset="0"/>
            </a:endParaRPr>
          </a:p>
          <a:p>
            <a:pPr indent="269875" eaLnBrk="0" hangingPunct="0">
              <a:tabLst>
                <a:tab pos="517525" algn="l"/>
              </a:tabLst>
            </a:pPr>
            <a:r>
              <a:rPr lang="zh-CN" altLang="en-US" sz="2400" dirty="0">
                <a:latin typeface="Times New Roman" pitchFamily="18" charset="0"/>
                <a:cs typeface="Times New Roman" pitchFamily="18" charset="0"/>
              </a:rPr>
              <a:t>    在字符的编码方式中，</a:t>
            </a:r>
            <a:r>
              <a:rPr lang="en-US" altLang="zh-CN" sz="2400" dirty="0" smtClean="0">
                <a:latin typeface="Times New Roman" pitchFamily="18" charset="0"/>
                <a:cs typeface="Times New Roman" pitchFamily="18" charset="0"/>
              </a:rPr>
              <a:t>ASCII</a:t>
            </a:r>
            <a:r>
              <a:rPr lang="zh-CN" altLang="en-US" sz="2400" dirty="0" smtClean="0">
                <a:latin typeface="Times New Roman" pitchFamily="18" charset="0"/>
                <a:cs typeface="Times New Roman" pitchFamily="18" charset="0"/>
              </a:rPr>
              <a:t>是</a:t>
            </a:r>
            <a:r>
              <a:rPr lang="zh-CN" altLang="en-US" sz="2400" dirty="0">
                <a:latin typeface="Times New Roman" pitchFamily="18" charset="0"/>
                <a:cs typeface="Times New Roman" pitchFamily="18" charset="0"/>
              </a:rPr>
              <a:t>比较常见的编码方式，</a:t>
            </a:r>
            <a:r>
              <a:rPr lang="zh-CN" altLang="en-US" sz="2400" dirty="0" smtClean="0">
                <a:latin typeface="Times New Roman" pitchFamily="18" charset="0"/>
                <a:cs typeface="Times New Roman" pitchFamily="18" charset="0"/>
              </a:rPr>
              <a:t>表中</a:t>
            </a:r>
            <a:r>
              <a:rPr lang="zh-CN" altLang="en-US" sz="2400" dirty="0">
                <a:latin typeface="Times New Roman" pitchFamily="18" charset="0"/>
                <a:cs typeface="Times New Roman" pitchFamily="18" charset="0"/>
              </a:rPr>
              <a:t>列出了一些简单的</a:t>
            </a:r>
            <a:r>
              <a:rPr lang="en-US" altLang="zh-CN" sz="2400" dirty="0">
                <a:latin typeface="Times New Roman" pitchFamily="18" charset="0"/>
                <a:cs typeface="Times New Roman" pitchFamily="18" charset="0"/>
              </a:rPr>
              <a:t>ASCII</a:t>
            </a:r>
            <a:r>
              <a:rPr lang="zh-CN" altLang="en-US" sz="2400" dirty="0">
                <a:latin typeface="Times New Roman" pitchFamily="18" charset="0"/>
                <a:cs typeface="Times New Roman" pitchFamily="18" charset="0"/>
              </a:rPr>
              <a:t>码对应表。</a:t>
            </a:r>
            <a:endParaRPr lang="zh-CN" altLang="en-US" sz="2400" dirty="0">
              <a:cs typeface="Times New Roman" pitchFamily="18" charset="0"/>
            </a:endParaRPr>
          </a:p>
          <a:p>
            <a:pPr indent="269875" eaLnBrk="0" hangingPunct="0">
              <a:tabLst>
                <a:tab pos="517525" algn="l"/>
              </a:tabLst>
            </a:pPr>
            <a:r>
              <a:rPr lang="zh-CN" altLang="en-US" sz="2400" dirty="0">
                <a:latin typeface="黑体" pitchFamily="2" charset="-122"/>
                <a:ea typeface="黑体" pitchFamily="2" charset="-122"/>
                <a:cs typeface="Times New Roman" pitchFamily="18" charset="0"/>
              </a:rPr>
              <a:t>                   </a:t>
            </a:r>
            <a:r>
              <a:rPr lang="zh-CN" altLang="en-US" sz="2400" dirty="0" smtClean="0">
                <a:latin typeface="黑体" pitchFamily="2" charset="-122"/>
                <a:ea typeface="黑体" pitchFamily="2" charset="-122"/>
                <a:cs typeface="Times New Roman" pitchFamily="18" charset="0"/>
              </a:rPr>
              <a:t>字符</a:t>
            </a:r>
            <a:r>
              <a:rPr lang="zh-CN" altLang="en-US" sz="2400" dirty="0">
                <a:latin typeface="黑体" pitchFamily="2" charset="-122"/>
                <a:ea typeface="黑体" pitchFamily="2" charset="-122"/>
                <a:cs typeface="Times New Roman" pitchFamily="18" charset="0"/>
              </a:rPr>
              <a:t>的</a:t>
            </a:r>
            <a:r>
              <a:rPr lang="en-US" altLang="zh-CN" sz="2400" dirty="0">
                <a:latin typeface="黑体" pitchFamily="2" charset="-122"/>
                <a:ea typeface="黑体" pitchFamily="2" charset="-122"/>
                <a:cs typeface="Times New Roman" pitchFamily="18" charset="0"/>
              </a:rPr>
              <a:t>ASCII</a:t>
            </a:r>
            <a:r>
              <a:rPr lang="zh-CN" altLang="en-US" sz="2400" dirty="0">
                <a:latin typeface="黑体" pitchFamily="2" charset="-122"/>
                <a:ea typeface="黑体" pitchFamily="2" charset="-122"/>
                <a:cs typeface="Times New Roman" pitchFamily="18" charset="0"/>
              </a:rPr>
              <a:t>码对应表</a:t>
            </a:r>
            <a:endParaRPr lang="zh-CN" altLang="en-US" sz="2400" dirty="0">
              <a:cs typeface="Times New Roman" pitchFamily="18"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4" name="矩形 4"/>
          <p:cNvSpPr>
            <a:spLocks noChangeArrowheads="1"/>
          </p:cNvSpPr>
          <p:nvPr/>
        </p:nvSpPr>
        <p:spPr bwMode="auto">
          <a:xfrm>
            <a:off x="571500" y="714356"/>
            <a:ext cx="8215313" cy="4832092"/>
          </a:xfrm>
          <a:prstGeom prst="rect">
            <a:avLst/>
          </a:prstGeom>
          <a:noFill/>
          <a:ln w="9525">
            <a:noFill/>
            <a:miter lim="800000"/>
            <a:headEnd/>
            <a:tailEnd/>
          </a:ln>
        </p:spPr>
        <p:txBody>
          <a:bodyPr wrap="square">
            <a:spAutoFit/>
          </a:bodyPr>
          <a:lstStyle/>
          <a:p>
            <a:r>
              <a:rPr lang="zh-CN" altLang="en-US" sz="2800" dirty="0">
                <a:latin typeface="Franklin Gothic Book" pitchFamily="34" charset="0"/>
                <a:ea typeface="华文楷体" pitchFamily="2" charset="-122"/>
              </a:rPr>
              <a:t>        在做文本输入或者文本转换的测试过程中，需要非常清晰地了解</a:t>
            </a:r>
            <a:r>
              <a:rPr lang="en-US" altLang="zh-CN" sz="2800" dirty="0">
                <a:latin typeface="Franklin Gothic Book" pitchFamily="34" charset="0"/>
                <a:ea typeface="华文楷体" pitchFamily="2" charset="-122"/>
              </a:rPr>
              <a:t>ASCII</a:t>
            </a:r>
            <a:r>
              <a:rPr lang="zh-CN" altLang="en-US" sz="2800" dirty="0">
                <a:latin typeface="Franklin Gothic Book" pitchFamily="34" charset="0"/>
                <a:ea typeface="华文楷体" pitchFamily="2" charset="-122"/>
              </a:rPr>
              <a:t>码的一些基本对应关系，例如小写字母</a:t>
            </a:r>
            <a:r>
              <a:rPr lang="en-US" altLang="zh-CN" sz="2800" dirty="0">
                <a:latin typeface="Franklin Gothic Book" pitchFamily="34" charset="0"/>
                <a:ea typeface="华文楷体" pitchFamily="2" charset="-122"/>
              </a:rPr>
              <a:t>z</a:t>
            </a:r>
            <a:r>
              <a:rPr lang="zh-CN" altLang="en-US" sz="2800" dirty="0">
                <a:latin typeface="Franklin Gothic Book" pitchFamily="34" charset="0"/>
                <a:ea typeface="华文楷体" pitchFamily="2" charset="-122"/>
              </a:rPr>
              <a:t>和大写字母</a:t>
            </a:r>
            <a:r>
              <a:rPr lang="en-US" altLang="zh-CN" sz="2800" dirty="0">
                <a:latin typeface="Franklin Gothic Book" pitchFamily="34" charset="0"/>
                <a:ea typeface="华文楷体" pitchFamily="2" charset="-122"/>
              </a:rPr>
              <a:t>Z</a:t>
            </a:r>
            <a:r>
              <a:rPr lang="zh-CN" altLang="en-US" sz="2800" dirty="0">
                <a:latin typeface="Franklin Gothic Book" pitchFamily="34" charset="0"/>
                <a:ea typeface="华文楷体" pitchFamily="2" charset="-122"/>
              </a:rPr>
              <a:t>在表中的对应是不同的，这些也必须被考虑到数据区域划分的过程中，从而定义等价有效类，来设计测试用例。</a:t>
            </a:r>
            <a:endParaRPr lang="en-US" altLang="zh-CN" sz="2800" dirty="0">
              <a:latin typeface="Franklin Gothic Book" pitchFamily="34" charset="0"/>
              <a:ea typeface="华文楷体" pitchFamily="2" charset="-122"/>
            </a:endParaRPr>
          </a:p>
          <a:p>
            <a:r>
              <a:rPr lang="zh-CN" altLang="en-US" sz="2800" dirty="0">
                <a:latin typeface="Franklin Gothic Book" pitchFamily="34" charset="0"/>
                <a:ea typeface="华文楷体" pitchFamily="2" charset="-122"/>
              </a:rPr>
              <a:t>其他边界值检验</a:t>
            </a:r>
          </a:p>
          <a:p>
            <a:r>
              <a:rPr lang="en-US" sz="2800" dirty="0">
                <a:latin typeface="Franklin Gothic Book" pitchFamily="34" charset="0"/>
                <a:ea typeface="华文楷体" pitchFamily="2" charset="-122"/>
              </a:rPr>
              <a:t>    </a:t>
            </a:r>
            <a:r>
              <a:rPr lang="zh-CN" altLang="en-US" sz="2800" dirty="0">
                <a:latin typeface="Franklin Gothic Book" pitchFamily="34" charset="0"/>
                <a:ea typeface="华文楷体" pitchFamily="2" charset="-122"/>
              </a:rPr>
              <a:t>    包括默认值</a:t>
            </a:r>
            <a:r>
              <a:rPr lang="en-US" altLang="zh-CN" sz="2800" dirty="0">
                <a:latin typeface="Franklin Gothic Book" pitchFamily="34" charset="0"/>
                <a:ea typeface="华文楷体" pitchFamily="2" charset="-122"/>
              </a:rPr>
              <a:t>/</a:t>
            </a:r>
            <a:r>
              <a:rPr lang="zh-CN" altLang="en-US" sz="2800" dirty="0">
                <a:latin typeface="Franklin Gothic Book" pitchFamily="34" charset="0"/>
                <a:ea typeface="华文楷体" pitchFamily="2" charset="-122"/>
              </a:rPr>
              <a:t>空值</a:t>
            </a:r>
            <a:r>
              <a:rPr lang="en-US" altLang="zh-CN" sz="2800" dirty="0">
                <a:latin typeface="Franklin Gothic Book" pitchFamily="34" charset="0"/>
                <a:ea typeface="华文楷体" pitchFamily="2" charset="-122"/>
              </a:rPr>
              <a:t>/</a:t>
            </a:r>
            <a:r>
              <a:rPr lang="zh-CN" altLang="en-US" sz="2800" dirty="0">
                <a:latin typeface="Franklin Gothic Book" pitchFamily="34" charset="0"/>
                <a:ea typeface="华文楷体" pitchFamily="2" charset="-122"/>
              </a:rPr>
              <a:t>空格</a:t>
            </a:r>
            <a:r>
              <a:rPr lang="en-US" altLang="zh-CN" sz="2800" dirty="0">
                <a:latin typeface="Franklin Gothic Book" pitchFamily="34" charset="0"/>
                <a:ea typeface="华文楷体" pitchFamily="2" charset="-122"/>
              </a:rPr>
              <a:t>/</a:t>
            </a:r>
            <a:r>
              <a:rPr lang="zh-CN" altLang="en-US" sz="2800" dirty="0">
                <a:latin typeface="Franklin Gothic Book" pitchFamily="34" charset="0"/>
                <a:ea typeface="华文楷体" pitchFamily="2" charset="-122"/>
              </a:rPr>
              <a:t>未输入值</a:t>
            </a:r>
            <a:r>
              <a:rPr lang="en-US" altLang="zh-CN" sz="2800" dirty="0">
                <a:latin typeface="Franklin Gothic Book" pitchFamily="34" charset="0"/>
                <a:ea typeface="华文楷体" pitchFamily="2" charset="-122"/>
              </a:rPr>
              <a:t>/</a:t>
            </a:r>
            <a:r>
              <a:rPr lang="zh-CN" altLang="en-US" sz="2800" dirty="0">
                <a:latin typeface="Franklin Gothic Book" pitchFamily="34" charset="0"/>
                <a:ea typeface="华文楷体" pitchFamily="2" charset="-122"/>
              </a:rPr>
              <a:t>零、无效数据</a:t>
            </a:r>
            <a:r>
              <a:rPr lang="en-US" altLang="zh-CN" sz="2800" dirty="0">
                <a:latin typeface="Franklin Gothic Book" pitchFamily="34" charset="0"/>
                <a:ea typeface="华文楷体" pitchFamily="2" charset="-122"/>
              </a:rPr>
              <a:t>/</a:t>
            </a:r>
            <a:r>
              <a:rPr lang="zh-CN" altLang="en-US" sz="2800" dirty="0">
                <a:latin typeface="Franklin Gothic Book" pitchFamily="34" charset="0"/>
                <a:ea typeface="华文楷体" pitchFamily="2" charset="-122"/>
              </a:rPr>
              <a:t>不正确数据和干扰数据等。</a:t>
            </a:r>
          </a:p>
          <a:p>
            <a:r>
              <a:rPr lang="en-US" altLang="zh-CN" sz="2800" dirty="0">
                <a:latin typeface="Franklin Gothic Book" pitchFamily="34" charset="0"/>
                <a:ea typeface="华文楷体" pitchFamily="2" charset="-122"/>
              </a:rPr>
              <a:t>    </a:t>
            </a:r>
            <a:r>
              <a:rPr lang="zh-CN" altLang="en-US" sz="2800" dirty="0">
                <a:latin typeface="Franklin Gothic Book" pitchFamily="34" charset="0"/>
                <a:ea typeface="华文楷体" pitchFamily="2" charset="-122"/>
              </a:rPr>
              <a:t>在实际的测试用例设计中，需要将基本的软件设计要求和程序定义的要求结合起来，即结合基本边界值条件和子边界值条件来设计有效的测试用例。</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1"/>
          <p:cNvSpPr>
            <a:spLocks noChangeArrowheads="1"/>
          </p:cNvSpPr>
          <p:nvPr/>
        </p:nvSpPr>
        <p:spPr bwMode="auto">
          <a:xfrm>
            <a:off x="428596" y="214290"/>
            <a:ext cx="8501062" cy="1446550"/>
          </a:xfrm>
          <a:prstGeom prst="rect">
            <a:avLst/>
          </a:prstGeom>
          <a:noFill/>
          <a:ln w="9525">
            <a:noFill/>
            <a:miter lim="800000"/>
            <a:headEnd/>
            <a:tailEnd/>
          </a:ln>
          <a:effectLst/>
        </p:spPr>
        <p:txBody>
          <a:bodyPr anchor="ctr">
            <a:spAutoFit/>
          </a:bodyPr>
          <a:lstStyle/>
          <a:p>
            <a:pPr indent="266700" eaLnBrk="0" hangingPunct="0">
              <a:defRPr/>
            </a:pPr>
            <a:r>
              <a:rPr lang="zh-CN" altLang="en-US" sz="2200" dirty="0" smtClean="0">
                <a:latin typeface="Times New Roman" pitchFamily="18" charset="0"/>
                <a:ea typeface="宋体" pitchFamily="2" charset="-122"/>
                <a:cs typeface="Times New Roman" pitchFamily="18" charset="0"/>
              </a:rPr>
              <a:t>以</a:t>
            </a:r>
            <a:r>
              <a:rPr lang="zh-CN" altLang="en-US" sz="2200" dirty="0">
                <a:latin typeface="Times New Roman" pitchFamily="18" charset="0"/>
                <a:ea typeface="宋体" pitchFamily="2" charset="-122"/>
                <a:cs typeface="Times New Roman" pitchFamily="18" charset="0"/>
              </a:rPr>
              <a:t>三角形问题为例，要求输入三个整数</a:t>
            </a:r>
            <a:r>
              <a:rPr lang="en-US" altLang="zh-CN" sz="2200" dirty="0">
                <a:latin typeface="Times New Roman" pitchFamily="18" charset="0"/>
                <a:ea typeface="宋体" pitchFamily="2" charset="-122"/>
                <a:cs typeface="Times New Roman" pitchFamily="18" charset="0"/>
              </a:rPr>
              <a:t>a</a:t>
            </a:r>
            <a:r>
              <a:rPr lang="zh-CN" altLang="en-US" sz="2200" dirty="0">
                <a:latin typeface="Times New Roman" pitchFamily="18" charset="0"/>
                <a:ea typeface="宋体" pitchFamily="2" charset="-122"/>
                <a:cs typeface="Times New Roman" pitchFamily="18" charset="0"/>
              </a:rPr>
              <a:t>、</a:t>
            </a:r>
            <a:r>
              <a:rPr lang="en-US" altLang="zh-CN" sz="2200" dirty="0">
                <a:latin typeface="Times New Roman" pitchFamily="18" charset="0"/>
                <a:ea typeface="宋体" pitchFamily="2" charset="-122"/>
                <a:cs typeface="Times New Roman" pitchFamily="18" charset="0"/>
              </a:rPr>
              <a:t>b</a:t>
            </a:r>
            <a:r>
              <a:rPr lang="zh-CN" altLang="en-US" sz="2200" dirty="0">
                <a:latin typeface="Times New Roman" pitchFamily="18" charset="0"/>
                <a:ea typeface="宋体" pitchFamily="2" charset="-122"/>
                <a:cs typeface="Times New Roman" pitchFamily="18" charset="0"/>
              </a:rPr>
              <a:t>、</a:t>
            </a:r>
            <a:r>
              <a:rPr lang="en-US" altLang="zh-CN" sz="2200" dirty="0">
                <a:latin typeface="Times New Roman" pitchFamily="18" charset="0"/>
                <a:ea typeface="宋体" pitchFamily="2" charset="-122"/>
                <a:cs typeface="Times New Roman" pitchFamily="18" charset="0"/>
              </a:rPr>
              <a:t>c</a:t>
            </a:r>
            <a:r>
              <a:rPr lang="zh-CN" altLang="en-US" sz="2200" dirty="0">
                <a:latin typeface="Times New Roman" pitchFamily="18" charset="0"/>
                <a:ea typeface="宋体" pitchFamily="2" charset="-122"/>
                <a:cs typeface="Times New Roman" pitchFamily="18" charset="0"/>
              </a:rPr>
              <a:t>，分别作为三角形的三条边，取值范围在</a:t>
            </a:r>
            <a:r>
              <a:rPr lang="en-US" altLang="zh-CN" sz="2200" dirty="0">
                <a:latin typeface="Times New Roman" pitchFamily="18" charset="0"/>
                <a:ea typeface="宋体" pitchFamily="2" charset="-122"/>
                <a:cs typeface="Times New Roman" pitchFamily="18" charset="0"/>
              </a:rPr>
              <a:t>1</a:t>
            </a:r>
            <a:r>
              <a:rPr lang="zh-CN" altLang="en-US" sz="2200" dirty="0">
                <a:latin typeface="Times New Roman" pitchFamily="18" charset="0"/>
                <a:ea typeface="宋体" pitchFamily="2" charset="-122"/>
                <a:cs typeface="Times New Roman" pitchFamily="18" charset="0"/>
              </a:rPr>
              <a:t>～</a:t>
            </a:r>
            <a:r>
              <a:rPr lang="en-US" altLang="zh-CN" sz="2200" dirty="0">
                <a:latin typeface="Times New Roman" pitchFamily="18" charset="0"/>
                <a:ea typeface="宋体" pitchFamily="2" charset="-122"/>
                <a:cs typeface="Times New Roman" pitchFamily="18" charset="0"/>
              </a:rPr>
              <a:t>100</a:t>
            </a:r>
            <a:r>
              <a:rPr lang="zh-CN" altLang="en-US" sz="2200" dirty="0">
                <a:latin typeface="Times New Roman" pitchFamily="18" charset="0"/>
                <a:ea typeface="宋体" pitchFamily="2" charset="-122"/>
                <a:cs typeface="Times New Roman" pitchFamily="18" charset="0"/>
              </a:rPr>
              <a:t>之间，判断由三条边构成的三角形类型为等边三角形、等腰三角形、一般三角形（包括直角三角形）以及非三角形。如</a:t>
            </a:r>
            <a:r>
              <a:rPr lang="zh-CN" altLang="en-US" sz="2200" dirty="0" smtClean="0">
                <a:latin typeface="Times New Roman" pitchFamily="18" charset="0"/>
                <a:ea typeface="宋体" pitchFamily="2" charset="-122"/>
                <a:cs typeface="Times New Roman" pitchFamily="18" charset="0"/>
              </a:rPr>
              <a:t>表所</a:t>
            </a:r>
            <a:r>
              <a:rPr lang="zh-CN" altLang="en-US" sz="2200" dirty="0">
                <a:latin typeface="Times New Roman" pitchFamily="18" charset="0"/>
                <a:ea typeface="宋体" pitchFamily="2" charset="-122"/>
                <a:cs typeface="Times New Roman" pitchFamily="18" charset="0"/>
              </a:rPr>
              <a:t>示给出了边界值分析测试用例。</a:t>
            </a:r>
            <a:endParaRPr lang="zh-CN" altLang="en-US" sz="2200" dirty="0">
              <a:latin typeface="Arial" pitchFamily="34" charset="0"/>
              <a:ea typeface="宋体" pitchFamily="2" charset="-122"/>
              <a:cs typeface="宋体" pitchFamily="2" charset="-122"/>
            </a:endParaRPr>
          </a:p>
        </p:txBody>
      </p:sp>
      <p:graphicFrame>
        <p:nvGraphicFramePr>
          <p:cNvPr id="5" name="Group 98"/>
          <p:cNvGraphicFramePr>
            <a:graphicFrameLocks noGrp="1"/>
          </p:cNvGraphicFramePr>
          <p:nvPr/>
        </p:nvGraphicFramePr>
        <p:xfrm>
          <a:off x="500063" y="1714500"/>
          <a:ext cx="8358187" cy="4786330"/>
        </p:xfrm>
        <a:graphic>
          <a:graphicData uri="http://schemas.openxmlformats.org/drawingml/2006/table">
            <a:tbl>
              <a:tblPr/>
              <a:tblGrid>
                <a:gridCol w="1874837"/>
                <a:gridCol w="1538288"/>
                <a:gridCol w="1538287"/>
                <a:gridCol w="1539875"/>
                <a:gridCol w="1866900"/>
              </a:tblGrid>
              <a:tr h="332430">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宋体" pitchFamily="2" charset="-122"/>
                        </a:rPr>
                        <a:t>测试用例</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b</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c</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预期输出</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2430">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Test Case 1</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1</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50</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50</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等腰三角形</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2430">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Test Case 2</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2</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50</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50</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等腰三角形</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2430">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Test Case 3</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50</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50</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50</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宋体" pitchFamily="2" charset="-122"/>
                        </a:rPr>
                        <a:t>等边三角形</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2430">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Test Case 4</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99</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50</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50</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等腰三角形</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2430">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宋体" pitchFamily="2" charset="-122"/>
                        </a:rPr>
                        <a:t>Test Case 5</a:t>
                      </a:r>
                      <a:endParaRPr kumimoji="0" lang="zh-CN" altLang="zh-CN" sz="12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100</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50</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50</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非三角形</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2430">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Test Case 6</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50</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1</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50</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等腰三角形</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2430">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Test Case 7</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50</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2</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50</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等腰三角形</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2430">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Test Case 8</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50</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99</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50</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等腰三角形</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2430">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Test Case 9</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50</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100</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50</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非三角形</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2430">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Test Case 10</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50</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50</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1</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等腰三角形</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64740">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Test Case 11</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50</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50</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2</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等腰三角形</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2430">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Test Case 12</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50</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50</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99</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等腰三角形</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2430">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Test Case 13</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宋体" pitchFamily="2" charset="-122"/>
                        </a:rPr>
                        <a:t>50</a:t>
                      </a:r>
                      <a:endParaRPr kumimoji="0" lang="zh-CN" altLang="zh-CN" sz="12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50</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100</a:t>
                      </a:r>
                      <a:endParaRPr kumimoji="0" lang="zh-CN" altLang="zh-CN"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宋体" pitchFamily="2" charset="-122"/>
                        </a:rPr>
                        <a:t>非三角形</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练习题</a:t>
            </a:r>
            <a:endParaRPr lang="zh-CN" altLang="en-US" dirty="0"/>
          </a:p>
        </p:txBody>
      </p:sp>
      <p:sp>
        <p:nvSpPr>
          <p:cNvPr id="3" name="内容占位符 2"/>
          <p:cNvSpPr>
            <a:spLocks noGrp="1"/>
          </p:cNvSpPr>
          <p:nvPr>
            <p:ph idx="1"/>
          </p:nvPr>
        </p:nvSpPr>
        <p:spPr/>
        <p:txBody>
          <a:bodyPr>
            <a:normAutofit/>
          </a:bodyPr>
          <a:lstStyle/>
          <a:p>
            <a:r>
              <a:rPr lang="zh-CN" altLang="en-US" dirty="0" smtClean="0"/>
              <a:t>设有一个档案管理系统，要求用户输入以年月表示的日期。假设日期限定在</a:t>
            </a:r>
            <a:r>
              <a:rPr lang="en-US" dirty="0" smtClean="0"/>
              <a:t>1990</a:t>
            </a:r>
            <a:r>
              <a:rPr lang="zh-CN" altLang="en-US" dirty="0" smtClean="0"/>
              <a:t>年</a:t>
            </a:r>
            <a:r>
              <a:rPr lang="en-US" dirty="0" smtClean="0"/>
              <a:t>1</a:t>
            </a:r>
            <a:r>
              <a:rPr lang="zh-CN" altLang="en-US" dirty="0" smtClean="0"/>
              <a:t>月</a:t>
            </a:r>
            <a:r>
              <a:rPr lang="en-US" dirty="0" smtClean="0"/>
              <a:t>~2049</a:t>
            </a:r>
            <a:r>
              <a:rPr lang="zh-CN" altLang="en-US" dirty="0" smtClean="0"/>
              <a:t>年</a:t>
            </a:r>
            <a:r>
              <a:rPr lang="en-US" dirty="0" smtClean="0"/>
              <a:t>12</a:t>
            </a:r>
            <a:r>
              <a:rPr lang="zh-CN" altLang="en-US" dirty="0" smtClean="0"/>
              <a:t>月，并规定日期由</a:t>
            </a:r>
            <a:r>
              <a:rPr lang="en-US" dirty="0" smtClean="0"/>
              <a:t>6</a:t>
            </a:r>
            <a:r>
              <a:rPr lang="zh-CN" altLang="en-US" dirty="0" smtClean="0"/>
              <a:t>位数字字符组成，前</a:t>
            </a:r>
            <a:r>
              <a:rPr lang="en-US" dirty="0" smtClean="0"/>
              <a:t>4</a:t>
            </a:r>
            <a:r>
              <a:rPr lang="zh-CN" altLang="en-US" dirty="0" smtClean="0"/>
              <a:t>位表示年，后</a:t>
            </a:r>
            <a:r>
              <a:rPr lang="en-US" dirty="0" smtClean="0"/>
              <a:t>2</a:t>
            </a:r>
            <a:r>
              <a:rPr lang="zh-CN" altLang="en-US" dirty="0" smtClean="0"/>
              <a:t>位表示月。现用边界值分析法设计测试用例，来测试程序的</a:t>
            </a:r>
            <a:r>
              <a:rPr lang="en-US" dirty="0" smtClean="0"/>
              <a:t>"</a:t>
            </a:r>
            <a:r>
              <a:rPr lang="zh-CN" altLang="en-US" dirty="0" smtClean="0"/>
              <a:t>日期检查功能</a:t>
            </a:r>
            <a:r>
              <a:rPr lang="en-US" dirty="0" smtClean="0"/>
              <a:t>"</a:t>
            </a:r>
            <a:r>
              <a:rPr lang="zh-CN" altLang="en-US" dirty="0" smtClean="0"/>
              <a:t>。</a:t>
            </a:r>
            <a:endParaRPr lang="zh-CN" alt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五、决策表法</a:t>
            </a:r>
            <a:endParaRPr lang="zh-CN" altLang="en-US" dirty="0"/>
          </a:p>
        </p:txBody>
      </p:sp>
      <p:sp>
        <p:nvSpPr>
          <p:cNvPr id="3" name="内容占位符 2"/>
          <p:cNvSpPr>
            <a:spLocks noGrp="1"/>
          </p:cNvSpPr>
          <p:nvPr>
            <p:ph idx="1"/>
          </p:nvPr>
        </p:nvSpPr>
        <p:spPr/>
        <p:txBody>
          <a:bodyPr>
            <a:normAutofit fontScale="70000" lnSpcReduction="20000"/>
          </a:bodyPr>
          <a:lstStyle/>
          <a:p>
            <a:r>
              <a:rPr lang="zh-CN" altLang="en-US" dirty="0" smtClean="0"/>
              <a:t>在一些数据处理问题中，某些操作是否实施依赖于多个逻辑条件的取值。也即在这些逻辑条件取值的组合所构成的多种情况下，分别执行不同的操作。处理这类问题的一个非常有力的分析和表达工具是决策表。</a:t>
            </a:r>
          </a:p>
          <a:p>
            <a:r>
              <a:rPr lang="zh-CN" altLang="en-US" dirty="0" smtClean="0"/>
              <a:t>早在程序设计发展的初期，决策表就已被当作编写程序的辅助工具使用。由于它可以把复杂的逻辑关系和多种条件组合的情况表达得既明确又得体，因而给编写者、检查者和读者均带来很大方便。</a:t>
            </a:r>
          </a:p>
          <a:p>
            <a:r>
              <a:rPr lang="zh-CN" altLang="en-US" dirty="0" smtClean="0"/>
              <a:t>例：在翻开一本技术书的几页目录后，读者看到一张表，名为</a:t>
            </a:r>
            <a:r>
              <a:rPr lang="en-US" dirty="0" smtClean="0"/>
              <a:t>“</a:t>
            </a:r>
            <a:r>
              <a:rPr lang="zh-CN" altLang="en-US" dirty="0" smtClean="0"/>
              <a:t>本书阅读指南（图</a:t>
            </a:r>
            <a:r>
              <a:rPr lang="en-US" dirty="0" smtClean="0"/>
              <a:t>5-4</a:t>
            </a:r>
            <a:r>
              <a:rPr lang="zh-CN" altLang="en-US" dirty="0" smtClean="0"/>
              <a:t>）</a:t>
            </a:r>
            <a:r>
              <a:rPr lang="en-US" dirty="0" smtClean="0"/>
              <a:t>”</a:t>
            </a:r>
            <a:r>
              <a:rPr lang="zh-CN" altLang="en-US" dirty="0" smtClean="0"/>
              <a:t>。表的内容给读者指明了在读书过程中可能遇到的种种情况，以及作者针对各种情况给读者的建议。表中列举了读者读书时可能遇到的三个问题。若读者的回答是肯定的，标以字母</a:t>
            </a:r>
            <a:r>
              <a:rPr lang="en-US" dirty="0" smtClean="0"/>
              <a:t>“Y”</a:t>
            </a:r>
            <a:r>
              <a:rPr lang="zh-CN" altLang="en-US" dirty="0" smtClean="0"/>
              <a:t>；若回答是否定的，标以字母</a:t>
            </a:r>
            <a:r>
              <a:rPr lang="en-US" dirty="0" smtClean="0"/>
              <a:t>“N”</a:t>
            </a:r>
            <a:r>
              <a:rPr lang="zh-CN" altLang="en-US" dirty="0" smtClean="0"/>
              <a:t>。三个判定条件，其取值的组合共有</a:t>
            </a:r>
            <a:r>
              <a:rPr lang="en-US" dirty="0" smtClean="0"/>
              <a:t>8</a:t>
            </a:r>
            <a:r>
              <a:rPr lang="zh-CN" altLang="en-US" dirty="0" smtClean="0"/>
              <a:t>种情况。该表为读者提供了</a:t>
            </a:r>
            <a:r>
              <a:rPr lang="en-US" dirty="0" smtClean="0"/>
              <a:t>4</a:t>
            </a:r>
            <a:r>
              <a:rPr lang="zh-CN" altLang="en-US" dirty="0" smtClean="0"/>
              <a:t>条建议，但并不需要每种情况都施行。这里把要实施的建议在相应栏内标以</a:t>
            </a:r>
            <a:r>
              <a:rPr lang="en-US" dirty="0" smtClean="0"/>
              <a:t>“X”</a:t>
            </a:r>
            <a:r>
              <a:rPr lang="zh-CN" altLang="en-US" dirty="0" smtClean="0"/>
              <a:t>，其它建议相应的栏内什么也不标。</a:t>
            </a:r>
            <a:endParaRPr lang="zh-CN" alt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357158" y="642918"/>
          <a:ext cx="8229600" cy="5542916"/>
        </p:xfrm>
        <a:graphic>
          <a:graphicData uri="http://schemas.openxmlformats.org/drawingml/2006/table">
            <a:tbl>
              <a:tblPr firstRow="1" bandRow="1">
                <a:tableStyleId>{5C22544A-7EE6-4342-B048-85BDC9FD1C3A}</a:tableStyleId>
              </a:tblPr>
              <a:tblGrid>
                <a:gridCol w="822960"/>
                <a:gridCol w="1291576"/>
                <a:gridCol w="571504"/>
                <a:gridCol w="605800"/>
                <a:gridCol w="822960"/>
                <a:gridCol w="822960"/>
                <a:gridCol w="822960"/>
                <a:gridCol w="822960"/>
                <a:gridCol w="822960"/>
                <a:gridCol w="822960"/>
              </a:tblGrid>
              <a:tr h="513716">
                <a:tc>
                  <a:txBody>
                    <a:bodyPr/>
                    <a:lstStyle/>
                    <a:p>
                      <a:endParaRPr lang="zh-CN" altLang="en-US" dirty="0"/>
                    </a:p>
                  </a:txBody>
                  <a:tcPr/>
                </a:tc>
                <a:tc>
                  <a:txBody>
                    <a:bodyPr/>
                    <a:lstStyle/>
                    <a:p>
                      <a:endParaRPr lang="zh-CN" altLang="en-US" dirty="0"/>
                    </a:p>
                  </a:txBody>
                  <a:tcPr/>
                </a:tc>
                <a:tc>
                  <a:txBody>
                    <a:bodyPr/>
                    <a:lstStyle/>
                    <a:p>
                      <a:r>
                        <a:rPr lang="en-US" altLang="zh-CN" dirty="0" smtClean="0"/>
                        <a:t>1</a:t>
                      </a:r>
                      <a:endParaRPr lang="zh-CN" altLang="en-US" dirty="0"/>
                    </a:p>
                  </a:txBody>
                  <a:tcPr/>
                </a:tc>
                <a:tc>
                  <a:txBody>
                    <a:bodyPr/>
                    <a:lstStyle/>
                    <a:p>
                      <a:r>
                        <a:rPr lang="en-US" altLang="zh-CN" dirty="0" smtClean="0"/>
                        <a:t>2</a:t>
                      </a:r>
                      <a:endParaRPr lang="zh-CN" altLang="en-US" dirty="0"/>
                    </a:p>
                  </a:txBody>
                  <a:tcPr/>
                </a:tc>
                <a:tc>
                  <a:txBody>
                    <a:bodyPr/>
                    <a:lstStyle/>
                    <a:p>
                      <a:r>
                        <a:rPr lang="en-US" altLang="zh-CN" dirty="0" smtClean="0"/>
                        <a:t>3</a:t>
                      </a:r>
                      <a:endParaRPr lang="zh-CN" altLang="en-US" dirty="0"/>
                    </a:p>
                  </a:txBody>
                  <a:tcPr/>
                </a:tc>
                <a:tc>
                  <a:txBody>
                    <a:bodyPr/>
                    <a:lstStyle/>
                    <a:p>
                      <a:r>
                        <a:rPr lang="en-US" altLang="zh-CN" dirty="0" smtClean="0"/>
                        <a:t>4</a:t>
                      </a:r>
                      <a:endParaRPr lang="zh-CN" altLang="en-US" dirty="0"/>
                    </a:p>
                  </a:txBody>
                  <a:tcPr/>
                </a:tc>
                <a:tc>
                  <a:txBody>
                    <a:bodyPr/>
                    <a:lstStyle/>
                    <a:p>
                      <a:r>
                        <a:rPr lang="en-US" altLang="zh-CN" dirty="0" smtClean="0"/>
                        <a:t>5</a:t>
                      </a:r>
                      <a:endParaRPr lang="zh-CN" altLang="en-US" dirty="0"/>
                    </a:p>
                  </a:txBody>
                  <a:tcPr/>
                </a:tc>
                <a:tc>
                  <a:txBody>
                    <a:bodyPr/>
                    <a:lstStyle/>
                    <a:p>
                      <a:r>
                        <a:rPr lang="en-US" altLang="zh-CN" dirty="0" smtClean="0"/>
                        <a:t>6</a:t>
                      </a:r>
                      <a:endParaRPr lang="zh-CN" altLang="en-US" dirty="0"/>
                    </a:p>
                  </a:txBody>
                  <a:tcPr/>
                </a:tc>
                <a:tc>
                  <a:txBody>
                    <a:bodyPr/>
                    <a:lstStyle/>
                    <a:p>
                      <a:r>
                        <a:rPr lang="en-US" altLang="zh-CN" dirty="0" smtClean="0"/>
                        <a:t>7</a:t>
                      </a:r>
                      <a:endParaRPr lang="zh-CN" altLang="en-US" dirty="0"/>
                    </a:p>
                  </a:txBody>
                  <a:tcPr/>
                </a:tc>
                <a:tc>
                  <a:txBody>
                    <a:bodyPr/>
                    <a:lstStyle/>
                    <a:p>
                      <a:r>
                        <a:rPr lang="en-US" altLang="zh-CN" dirty="0" smtClean="0"/>
                        <a:t>8</a:t>
                      </a:r>
                      <a:endParaRPr lang="zh-CN" altLang="en-US" dirty="0"/>
                    </a:p>
                  </a:txBody>
                  <a:tcPr/>
                </a:tc>
              </a:tr>
              <a:tr h="370840">
                <a:tc rowSpan="3">
                  <a:txBody>
                    <a:bodyPr/>
                    <a:lstStyle/>
                    <a:p>
                      <a:r>
                        <a:rPr lang="zh-CN" altLang="en-US" dirty="0" smtClean="0"/>
                        <a:t>问题</a:t>
                      </a:r>
                      <a:endParaRPr lang="zh-CN" altLang="en-US" dirty="0"/>
                    </a:p>
                  </a:txBody>
                  <a:tcPr/>
                </a:tc>
                <a:tc>
                  <a:txBody>
                    <a:bodyPr/>
                    <a:lstStyle/>
                    <a:p>
                      <a:r>
                        <a:rPr lang="zh-CN" altLang="en-US" dirty="0" smtClean="0"/>
                        <a:t>你觉得疲倦吗？</a:t>
                      </a:r>
                      <a:endParaRPr lang="zh-CN" altLang="en-US" dirty="0"/>
                    </a:p>
                  </a:txBody>
                  <a:tcPr/>
                </a:tc>
                <a:tc>
                  <a:txBody>
                    <a:bodyPr/>
                    <a:lstStyle/>
                    <a:p>
                      <a:r>
                        <a:rPr lang="en-US" altLang="zh-CN" dirty="0" smtClean="0"/>
                        <a:t>Y</a:t>
                      </a:r>
                      <a:endParaRPr lang="zh-CN" altLang="en-US" dirty="0"/>
                    </a:p>
                  </a:txBody>
                  <a:tcPr/>
                </a:tc>
                <a:tc>
                  <a:txBody>
                    <a:bodyPr/>
                    <a:lstStyle/>
                    <a:p>
                      <a:r>
                        <a:rPr lang="en-US" altLang="zh-CN" dirty="0" smtClean="0"/>
                        <a:t>Y</a:t>
                      </a:r>
                      <a:endParaRPr lang="zh-CN" altLang="en-US" dirty="0"/>
                    </a:p>
                  </a:txBody>
                  <a:tcPr/>
                </a:tc>
                <a:tc>
                  <a:txBody>
                    <a:bodyPr/>
                    <a:lstStyle/>
                    <a:p>
                      <a:r>
                        <a:rPr lang="en-US" altLang="zh-CN" dirty="0" smtClean="0"/>
                        <a:t>Y</a:t>
                      </a:r>
                      <a:endParaRPr lang="zh-CN" altLang="en-US" dirty="0"/>
                    </a:p>
                  </a:txBody>
                  <a:tcPr/>
                </a:tc>
                <a:tc>
                  <a:txBody>
                    <a:bodyPr/>
                    <a:lstStyle/>
                    <a:p>
                      <a:r>
                        <a:rPr lang="en-US" altLang="zh-CN" dirty="0" smtClean="0"/>
                        <a:t>Y</a:t>
                      </a:r>
                      <a:endParaRPr lang="zh-CN" altLang="en-US" dirty="0"/>
                    </a:p>
                  </a:txBody>
                  <a:tcPr/>
                </a:tc>
                <a:tc>
                  <a:txBody>
                    <a:bodyPr/>
                    <a:lstStyle/>
                    <a:p>
                      <a:r>
                        <a:rPr lang="en-US" altLang="zh-CN" dirty="0" smtClean="0"/>
                        <a:t>N</a:t>
                      </a:r>
                      <a:endParaRPr lang="zh-CN" altLang="en-US" dirty="0"/>
                    </a:p>
                  </a:txBody>
                  <a:tcPr/>
                </a:tc>
                <a:tc>
                  <a:txBody>
                    <a:bodyPr/>
                    <a:lstStyle/>
                    <a:p>
                      <a:r>
                        <a:rPr lang="en-US" altLang="zh-CN" dirty="0" smtClean="0"/>
                        <a:t>N</a:t>
                      </a:r>
                      <a:endParaRPr lang="zh-CN" altLang="en-US" dirty="0"/>
                    </a:p>
                  </a:txBody>
                  <a:tcPr/>
                </a:tc>
                <a:tc>
                  <a:txBody>
                    <a:bodyPr/>
                    <a:lstStyle/>
                    <a:p>
                      <a:r>
                        <a:rPr lang="en-US" altLang="zh-CN" dirty="0" smtClean="0"/>
                        <a:t>N</a:t>
                      </a:r>
                      <a:endParaRPr lang="zh-CN" altLang="en-US" dirty="0"/>
                    </a:p>
                  </a:txBody>
                  <a:tcPr/>
                </a:tc>
                <a:tc>
                  <a:txBody>
                    <a:bodyPr/>
                    <a:lstStyle/>
                    <a:p>
                      <a:r>
                        <a:rPr lang="en-US" altLang="zh-CN" dirty="0" smtClean="0"/>
                        <a:t>N</a:t>
                      </a:r>
                      <a:endParaRPr lang="zh-CN" altLang="en-US" dirty="0"/>
                    </a:p>
                  </a:txBody>
                  <a:tcPr/>
                </a:tc>
              </a:tr>
              <a:tr h="370840">
                <a:tc vMerge="1">
                  <a:txBody>
                    <a:bodyPr/>
                    <a:lstStyle/>
                    <a:p>
                      <a:endParaRPr lang="zh-CN" altLang="en-US" dirty="0"/>
                    </a:p>
                  </a:txBody>
                  <a:tcPr/>
                </a:tc>
                <a:tc>
                  <a:txBody>
                    <a:bodyPr/>
                    <a:lstStyle/>
                    <a:p>
                      <a:r>
                        <a:rPr lang="zh-CN" altLang="en-US" dirty="0" smtClean="0"/>
                        <a:t>你对内容感兴趣吗？</a:t>
                      </a:r>
                      <a:endParaRPr lang="zh-CN" altLang="en-US" dirty="0"/>
                    </a:p>
                  </a:txBody>
                  <a:tcPr/>
                </a:tc>
                <a:tc>
                  <a:txBody>
                    <a:bodyPr/>
                    <a:lstStyle/>
                    <a:p>
                      <a:r>
                        <a:rPr lang="en-US" altLang="zh-CN" dirty="0" smtClean="0"/>
                        <a:t>Y</a:t>
                      </a:r>
                      <a:endParaRPr lang="zh-CN" altLang="en-US" dirty="0"/>
                    </a:p>
                  </a:txBody>
                  <a:tcPr/>
                </a:tc>
                <a:tc>
                  <a:txBody>
                    <a:bodyPr/>
                    <a:lstStyle/>
                    <a:p>
                      <a:r>
                        <a:rPr lang="en-US" altLang="zh-CN" dirty="0" smtClean="0"/>
                        <a:t>Y</a:t>
                      </a:r>
                      <a:endParaRPr lang="zh-CN" altLang="en-US" dirty="0"/>
                    </a:p>
                  </a:txBody>
                  <a:tcPr/>
                </a:tc>
                <a:tc>
                  <a:txBody>
                    <a:bodyPr/>
                    <a:lstStyle/>
                    <a:p>
                      <a:r>
                        <a:rPr lang="en-US" altLang="zh-CN" dirty="0" smtClean="0"/>
                        <a:t>N</a:t>
                      </a:r>
                      <a:endParaRPr lang="zh-CN" altLang="en-US" dirty="0"/>
                    </a:p>
                  </a:txBody>
                  <a:tcPr/>
                </a:tc>
                <a:tc>
                  <a:txBody>
                    <a:bodyPr/>
                    <a:lstStyle/>
                    <a:p>
                      <a:r>
                        <a:rPr lang="en-US" altLang="zh-CN" dirty="0" smtClean="0"/>
                        <a:t>N</a:t>
                      </a:r>
                      <a:endParaRPr lang="zh-CN" altLang="en-US" dirty="0"/>
                    </a:p>
                  </a:txBody>
                  <a:tcPr/>
                </a:tc>
                <a:tc>
                  <a:txBody>
                    <a:bodyPr/>
                    <a:lstStyle/>
                    <a:p>
                      <a:r>
                        <a:rPr lang="en-US" altLang="zh-CN" dirty="0" smtClean="0"/>
                        <a:t>Y</a:t>
                      </a:r>
                      <a:endParaRPr lang="zh-CN" altLang="en-US" dirty="0"/>
                    </a:p>
                  </a:txBody>
                  <a:tcPr/>
                </a:tc>
                <a:tc>
                  <a:txBody>
                    <a:bodyPr/>
                    <a:lstStyle/>
                    <a:p>
                      <a:r>
                        <a:rPr lang="en-US" altLang="zh-CN" dirty="0" smtClean="0"/>
                        <a:t>Y</a:t>
                      </a:r>
                      <a:endParaRPr lang="zh-CN" altLang="en-US" dirty="0"/>
                    </a:p>
                  </a:txBody>
                  <a:tcPr/>
                </a:tc>
                <a:tc>
                  <a:txBody>
                    <a:bodyPr/>
                    <a:lstStyle/>
                    <a:p>
                      <a:r>
                        <a:rPr lang="en-US" altLang="zh-CN" dirty="0" smtClean="0"/>
                        <a:t>N</a:t>
                      </a:r>
                      <a:endParaRPr lang="zh-CN" altLang="en-US" dirty="0"/>
                    </a:p>
                  </a:txBody>
                  <a:tcPr/>
                </a:tc>
                <a:tc>
                  <a:txBody>
                    <a:bodyPr/>
                    <a:lstStyle/>
                    <a:p>
                      <a:r>
                        <a:rPr lang="en-US" altLang="zh-CN" dirty="0" smtClean="0"/>
                        <a:t>N</a:t>
                      </a:r>
                      <a:endParaRPr lang="zh-CN" altLang="en-US" dirty="0"/>
                    </a:p>
                  </a:txBody>
                  <a:tcPr/>
                </a:tc>
              </a:tr>
              <a:tr h="370840">
                <a:tc vMerge="1">
                  <a:txBody>
                    <a:bodyPr/>
                    <a:lstStyle/>
                    <a:p>
                      <a:endParaRPr lang="zh-CN" altLang="en-US" dirty="0"/>
                    </a:p>
                  </a:txBody>
                  <a:tcPr/>
                </a:tc>
                <a:tc>
                  <a:txBody>
                    <a:bodyPr/>
                    <a:lstStyle/>
                    <a:p>
                      <a:r>
                        <a:rPr lang="zh-CN" altLang="en-US" dirty="0" smtClean="0"/>
                        <a:t>书中的内容使你糊涂吗？</a:t>
                      </a:r>
                      <a:endParaRPr lang="zh-CN" altLang="en-US" dirty="0"/>
                    </a:p>
                  </a:txBody>
                  <a:tcPr/>
                </a:tc>
                <a:tc>
                  <a:txBody>
                    <a:bodyPr/>
                    <a:lstStyle/>
                    <a:p>
                      <a:r>
                        <a:rPr lang="en-US" altLang="zh-CN" dirty="0" smtClean="0"/>
                        <a:t>Y</a:t>
                      </a:r>
                      <a:endParaRPr lang="zh-CN" altLang="en-US" dirty="0"/>
                    </a:p>
                  </a:txBody>
                  <a:tcPr/>
                </a:tc>
                <a:tc>
                  <a:txBody>
                    <a:bodyPr/>
                    <a:lstStyle/>
                    <a:p>
                      <a:r>
                        <a:rPr lang="en-US" altLang="zh-CN" dirty="0" smtClean="0"/>
                        <a:t>N</a:t>
                      </a:r>
                      <a:endParaRPr lang="zh-CN" altLang="en-US" dirty="0"/>
                    </a:p>
                  </a:txBody>
                  <a:tcPr/>
                </a:tc>
                <a:tc>
                  <a:txBody>
                    <a:bodyPr/>
                    <a:lstStyle/>
                    <a:p>
                      <a:r>
                        <a:rPr lang="en-US" altLang="zh-CN" dirty="0" smtClean="0"/>
                        <a:t>Y</a:t>
                      </a:r>
                      <a:endParaRPr lang="zh-CN" altLang="en-US" dirty="0"/>
                    </a:p>
                  </a:txBody>
                  <a:tcPr/>
                </a:tc>
                <a:tc>
                  <a:txBody>
                    <a:bodyPr/>
                    <a:lstStyle/>
                    <a:p>
                      <a:r>
                        <a:rPr lang="en-US" altLang="zh-CN" dirty="0" smtClean="0"/>
                        <a:t>N</a:t>
                      </a:r>
                      <a:endParaRPr lang="zh-CN" altLang="en-US" dirty="0"/>
                    </a:p>
                  </a:txBody>
                  <a:tcPr/>
                </a:tc>
                <a:tc>
                  <a:txBody>
                    <a:bodyPr/>
                    <a:lstStyle/>
                    <a:p>
                      <a:r>
                        <a:rPr lang="en-US" altLang="zh-CN" dirty="0" smtClean="0"/>
                        <a:t>Y</a:t>
                      </a:r>
                      <a:endParaRPr lang="zh-CN" altLang="en-US" dirty="0"/>
                    </a:p>
                  </a:txBody>
                  <a:tcPr/>
                </a:tc>
                <a:tc>
                  <a:txBody>
                    <a:bodyPr/>
                    <a:lstStyle/>
                    <a:p>
                      <a:r>
                        <a:rPr lang="en-US" altLang="zh-CN" dirty="0" smtClean="0"/>
                        <a:t>N</a:t>
                      </a:r>
                      <a:endParaRPr lang="zh-CN" altLang="en-US" dirty="0"/>
                    </a:p>
                  </a:txBody>
                  <a:tcPr/>
                </a:tc>
                <a:tc>
                  <a:txBody>
                    <a:bodyPr/>
                    <a:lstStyle/>
                    <a:p>
                      <a:r>
                        <a:rPr lang="en-US" altLang="zh-CN" dirty="0" smtClean="0"/>
                        <a:t>Y</a:t>
                      </a:r>
                      <a:endParaRPr lang="zh-CN" altLang="en-US" dirty="0"/>
                    </a:p>
                  </a:txBody>
                  <a:tcPr/>
                </a:tc>
                <a:tc>
                  <a:txBody>
                    <a:bodyPr/>
                    <a:lstStyle/>
                    <a:p>
                      <a:r>
                        <a:rPr lang="en-US" altLang="zh-CN" dirty="0" smtClean="0"/>
                        <a:t>N</a:t>
                      </a:r>
                      <a:endParaRPr lang="zh-CN" altLang="en-US" dirty="0"/>
                    </a:p>
                  </a:txBody>
                  <a:tcPr/>
                </a:tc>
              </a:tr>
              <a:tr h="370840">
                <a:tc rowSpan="4">
                  <a:txBody>
                    <a:bodyPr/>
                    <a:lstStyle/>
                    <a:p>
                      <a:r>
                        <a:rPr lang="zh-CN" altLang="en-US" dirty="0" smtClean="0"/>
                        <a:t>建议</a:t>
                      </a:r>
                      <a:endParaRPr lang="zh-CN" altLang="en-US" dirty="0"/>
                    </a:p>
                  </a:txBody>
                  <a:tcPr/>
                </a:tc>
                <a:tc>
                  <a:txBody>
                    <a:bodyPr/>
                    <a:lstStyle/>
                    <a:p>
                      <a:r>
                        <a:rPr lang="zh-CN" altLang="en-US" dirty="0" smtClean="0"/>
                        <a:t>请回到本章开头重读</a:t>
                      </a:r>
                      <a:endParaRPr lang="zh-CN" altLang="en-US" dirty="0"/>
                    </a:p>
                  </a:txBody>
                  <a:tcPr/>
                </a:tc>
                <a:tc>
                  <a:txBody>
                    <a:bodyPr/>
                    <a:lstStyle/>
                    <a:p>
                      <a:r>
                        <a:rPr lang="en-US" altLang="zh-CN" dirty="0" smtClean="0"/>
                        <a:t>X</a:t>
                      </a:r>
                      <a:endParaRPr lang="zh-CN" altLang="en-US" dirty="0"/>
                    </a:p>
                  </a:txBody>
                  <a:tcPr/>
                </a:tc>
                <a:tc>
                  <a:txBody>
                    <a:bodyPr/>
                    <a:lstStyle/>
                    <a:p>
                      <a:endParaRPr lang="zh-CN" altLang="en-US" dirty="0"/>
                    </a:p>
                  </a:txBody>
                  <a:tcPr/>
                </a:tc>
                <a:tc>
                  <a:txBody>
                    <a:bodyPr/>
                    <a:lstStyle/>
                    <a:p>
                      <a:endParaRPr lang="zh-CN" altLang="en-US" dirty="0"/>
                    </a:p>
                  </a:txBody>
                  <a:tcPr/>
                </a:tc>
                <a:tc>
                  <a:txBody>
                    <a:bodyPr/>
                    <a:lstStyle/>
                    <a:p>
                      <a:endParaRPr lang="zh-CN" altLang="en-US" dirty="0"/>
                    </a:p>
                  </a:txBody>
                  <a:tcPr/>
                </a:tc>
                <a:tc>
                  <a:txBody>
                    <a:bodyPr/>
                    <a:lstStyle/>
                    <a:p>
                      <a:r>
                        <a:rPr lang="en-US" altLang="zh-CN" dirty="0" smtClean="0"/>
                        <a:t>X</a:t>
                      </a:r>
                      <a:endParaRPr lang="zh-CN" altLang="en-US" dirty="0"/>
                    </a:p>
                  </a:txBody>
                  <a:tcPr/>
                </a:tc>
                <a:tc>
                  <a:txBody>
                    <a:bodyPr/>
                    <a:lstStyle/>
                    <a:p>
                      <a:endParaRPr lang="zh-CN" altLang="en-US"/>
                    </a:p>
                  </a:txBody>
                  <a:tcPr/>
                </a:tc>
                <a:tc>
                  <a:txBody>
                    <a:bodyPr/>
                    <a:lstStyle/>
                    <a:p>
                      <a:endParaRPr lang="zh-CN" altLang="en-US"/>
                    </a:p>
                  </a:txBody>
                  <a:tcPr/>
                </a:tc>
                <a:tc>
                  <a:txBody>
                    <a:bodyPr/>
                    <a:lstStyle/>
                    <a:p>
                      <a:endParaRPr lang="zh-CN" altLang="en-US" dirty="0"/>
                    </a:p>
                  </a:txBody>
                  <a:tcPr/>
                </a:tc>
              </a:tr>
              <a:tr h="370840">
                <a:tc vMerge="1">
                  <a:txBody>
                    <a:bodyPr/>
                    <a:lstStyle/>
                    <a:p>
                      <a:endParaRPr lang="zh-CN" altLang="en-US"/>
                    </a:p>
                  </a:txBody>
                  <a:tcPr/>
                </a:tc>
                <a:tc>
                  <a:txBody>
                    <a:bodyPr/>
                    <a:lstStyle/>
                    <a:p>
                      <a:r>
                        <a:rPr lang="zh-CN" altLang="en-US" dirty="0" smtClean="0"/>
                        <a:t>继续读下去</a:t>
                      </a:r>
                      <a:endParaRPr lang="zh-CN" altLang="en-US" dirty="0"/>
                    </a:p>
                  </a:txBody>
                  <a:tcPr/>
                </a:tc>
                <a:tc>
                  <a:txBody>
                    <a:bodyPr/>
                    <a:lstStyle/>
                    <a:p>
                      <a:endParaRPr lang="zh-CN" altLang="en-US"/>
                    </a:p>
                  </a:txBody>
                  <a:tcPr/>
                </a:tc>
                <a:tc>
                  <a:txBody>
                    <a:bodyPr/>
                    <a:lstStyle/>
                    <a:p>
                      <a:r>
                        <a:rPr lang="en-US" altLang="zh-CN" dirty="0" smtClean="0"/>
                        <a:t>X</a:t>
                      </a:r>
                      <a:endParaRPr lang="zh-CN" altLang="en-US" dirty="0"/>
                    </a:p>
                  </a:txBody>
                  <a:tcPr/>
                </a:tc>
                <a:tc>
                  <a:txBody>
                    <a:bodyPr/>
                    <a:lstStyle/>
                    <a:p>
                      <a:endParaRPr lang="zh-CN" altLang="en-US" dirty="0"/>
                    </a:p>
                  </a:txBody>
                  <a:tcPr/>
                </a:tc>
                <a:tc>
                  <a:txBody>
                    <a:bodyPr/>
                    <a:lstStyle/>
                    <a:p>
                      <a:endParaRPr lang="zh-CN" altLang="en-US" dirty="0"/>
                    </a:p>
                  </a:txBody>
                  <a:tcPr/>
                </a:tc>
                <a:tc>
                  <a:txBody>
                    <a:bodyPr/>
                    <a:lstStyle/>
                    <a:p>
                      <a:endParaRPr lang="zh-CN" altLang="en-US" dirty="0"/>
                    </a:p>
                  </a:txBody>
                  <a:tcPr/>
                </a:tc>
                <a:tc>
                  <a:txBody>
                    <a:bodyPr/>
                    <a:lstStyle/>
                    <a:p>
                      <a:r>
                        <a:rPr lang="en-US" altLang="zh-CN" dirty="0" smtClean="0"/>
                        <a:t>X</a:t>
                      </a:r>
                      <a:endParaRPr lang="zh-CN" altLang="en-US" dirty="0"/>
                    </a:p>
                  </a:txBody>
                  <a:tcPr/>
                </a:tc>
                <a:tc>
                  <a:txBody>
                    <a:bodyPr/>
                    <a:lstStyle/>
                    <a:p>
                      <a:endParaRPr lang="zh-CN" altLang="en-US" dirty="0"/>
                    </a:p>
                  </a:txBody>
                  <a:tcPr/>
                </a:tc>
                <a:tc>
                  <a:txBody>
                    <a:bodyPr/>
                    <a:lstStyle/>
                    <a:p>
                      <a:endParaRPr lang="zh-CN" altLang="en-US"/>
                    </a:p>
                  </a:txBody>
                  <a:tcPr/>
                </a:tc>
              </a:tr>
              <a:tr h="370840">
                <a:tc vMerge="1">
                  <a:txBody>
                    <a:bodyPr/>
                    <a:lstStyle/>
                    <a:p>
                      <a:endParaRPr lang="zh-CN" altLang="en-US"/>
                    </a:p>
                  </a:txBody>
                  <a:tcPr/>
                </a:tc>
                <a:tc>
                  <a:txBody>
                    <a:bodyPr/>
                    <a:lstStyle/>
                    <a:p>
                      <a:r>
                        <a:rPr lang="zh-CN" altLang="en-US" dirty="0" smtClean="0"/>
                        <a:t>跳到下一章去读</a:t>
                      </a:r>
                      <a:endParaRPr lang="zh-CN" altLang="en-US" dirty="0"/>
                    </a:p>
                  </a:txBody>
                  <a:tcPr/>
                </a:tc>
                <a:tc>
                  <a:txBody>
                    <a:bodyPr/>
                    <a:lstStyle/>
                    <a:p>
                      <a:endParaRPr lang="zh-CN" altLang="en-US"/>
                    </a:p>
                  </a:txBody>
                  <a:tcPr/>
                </a:tc>
                <a:tc>
                  <a:txBody>
                    <a:bodyPr/>
                    <a:lstStyle/>
                    <a:p>
                      <a:endParaRPr lang="zh-CN" altLang="en-US" dirty="0"/>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dirty="0"/>
                    </a:p>
                  </a:txBody>
                  <a:tcPr/>
                </a:tc>
                <a:tc>
                  <a:txBody>
                    <a:bodyPr/>
                    <a:lstStyle/>
                    <a:p>
                      <a:r>
                        <a:rPr lang="en-US" altLang="zh-CN" dirty="0" smtClean="0"/>
                        <a:t>X</a:t>
                      </a:r>
                      <a:endParaRPr lang="zh-CN" altLang="en-US" dirty="0"/>
                    </a:p>
                  </a:txBody>
                  <a:tcPr/>
                </a:tc>
                <a:tc>
                  <a:txBody>
                    <a:bodyPr/>
                    <a:lstStyle/>
                    <a:p>
                      <a:r>
                        <a:rPr lang="en-US" altLang="zh-CN" dirty="0" smtClean="0"/>
                        <a:t>X</a:t>
                      </a:r>
                      <a:endParaRPr lang="zh-CN" altLang="en-US" dirty="0"/>
                    </a:p>
                  </a:txBody>
                  <a:tcPr/>
                </a:tc>
              </a:tr>
              <a:tr h="370840">
                <a:tc vMerge="1">
                  <a:txBody>
                    <a:bodyPr/>
                    <a:lstStyle/>
                    <a:p>
                      <a:endParaRPr lang="zh-CN" altLang="en-US"/>
                    </a:p>
                  </a:txBody>
                  <a:tcPr/>
                </a:tc>
                <a:tc>
                  <a:txBody>
                    <a:bodyPr/>
                    <a:lstStyle/>
                    <a:p>
                      <a:r>
                        <a:rPr lang="zh-CN" altLang="en-US" dirty="0" smtClean="0"/>
                        <a:t>停止阅读，请休息</a:t>
                      </a:r>
                      <a:endParaRPr lang="zh-CN" altLang="en-US" dirty="0"/>
                    </a:p>
                  </a:txBody>
                  <a:tcPr/>
                </a:tc>
                <a:tc>
                  <a:txBody>
                    <a:bodyPr/>
                    <a:lstStyle/>
                    <a:p>
                      <a:endParaRPr lang="zh-CN" altLang="en-US"/>
                    </a:p>
                  </a:txBody>
                  <a:tcPr/>
                </a:tc>
                <a:tc>
                  <a:txBody>
                    <a:bodyPr/>
                    <a:lstStyle/>
                    <a:p>
                      <a:endParaRPr lang="zh-CN" altLang="en-US" dirty="0"/>
                    </a:p>
                  </a:txBody>
                  <a:tcPr/>
                </a:tc>
                <a:tc>
                  <a:txBody>
                    <a:bodyPr/>
                    <a:lstStyle/>
                    <a:p>
                      <a:r>
                        <a:rPr lang="en-US" altLang="zh-CN" dirty="0" smtClean="0"/>
                        <a:t>X</a:t>
                      </a:r>
                      <a:endParaRPr lang="zh-CN" altLang="en-US" dirty="0"/>
                    </a:p>
                  </a:txBody>
                  <a:tcPr/>
                </a:tc>
                <a:tc>
                  <a:txBody>
                    <a:bodyPr/>
                    <a:lstStyle/>
                    <a:p>
                      <a:r>
                        <a:rPr lang="en-US" altLang="zh-CN" dirty="0" smtClean="0"/>
                        <a:t>X</a:t>
                      </a:r>
                      <a:endParaRPr lang="zh-CN" altLang="en-US" dirty="0"/>
                    </a:p>
                  </a:txBody>
                  <a:tcPr/>
                </a:tc>
                <a:tc>
                  <a:txBody>
                    <a:bodyPr/>
                    <a:lstStyle/>
                    <a:p>
                      <a:endParaRPr lang="zh-CN" altLang="en-US" dirty="0"/>
                    </a:p>
                  </a:txBody>
                  <a:tcPr/>
                </a:tc>
                <a:tc>
                  <a:txBody>
                    <a:bodyPr/>
                    <a:lstStyle/>
                    <a:p>
                      <a:endParaRPr lang="zh-CN" altLang="en-US" dirty="0"/>
                    </a:p>
                  </a:txBody>
                  <a:tcPr/>
                </a:tc>
                <a:tc>
                  <a:txBody>
                    <a:bodyPr/>
                    <a:lstStyle/>
                    <a:p>
                      <a:endParaRPr lang="zh-CN" altLang="en-US"/>
                    </a:p>
                  </a:txBody>
                  <a:tcPr/>
                </a:tc>
                <a:tc>
                  <a:txBody>
                    <a:bodyPr/>
                    <a:lstStyle/>
                    <a:p>
                      <a:endParaRPr lang="zh-CN" altLang="en-US" dirty="0"/>
                    </a:p>
                  </a:txBody>
                  <a:tcPr/>
                </a:tc>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1"/>
          <p:cNvSpPr>
            <a:spLocks noChangeArrowheads="1"/>
          </p:cNvSpPr>
          <p:nvPr/>
        </p:nvSpPr>
        <p:spPr bwMode="auto">
          <a:xfrm>
            <a:off x="357188" y="1000108"/>
            <a:ext cx="8572500" cy="4832092"/>
          </a:xfrm>
          <a:prstGeom prst="rect">
            <a:avLst/>
          </a:prstGeom>
          <a:noFill/>
          <a:ln w="9525">
            <a:noFill/>
            <a:miter lim="800000"/>
            <a:headEnd/>
            <a:tailEnd/>
          </a:ln>
          <a:effectLst/>
        </p:spPr>
        <p:txBody>
          <a:bodyPr wrap="square" anchor="ctr">
            <a:spAutoFit/>
          </a:bodyPr>
          <a:lstStyle/>
          <a:p>
            <a:pPr indent="269875">
              <a:tabLst>
                <a:tab pos="495300" algn="l"/>
              </a:tabLst>
              <a:defRPr/>
            </a:pPr>
            <a:r>
              <a:rPr lang="en-US" altLang="zh-CN" sz="2200" dirty="0">
                <a:latin typeface="Times New Roman" pitchFamily="18" charset="0"/>
                <a:ea typeface="黑体" pitchFamily="49" charset="-122"/>
                <a:cs typeface="Times New Roman" pitchFamily="18" charset="0"/>
              </a:rPr>
              <a:t>1</a:t>
            </a:r>
            <a:r>
              <a:rPr lang="en-US" altLang="zh-CN" sz="2200" dirty="0" bmk="">
                <a:latin typeface="Times New Roman" pitchFamily="18" charset="0"/>
                <a:ea typeface="黑体" pitchFamily="49" charset="-122"/>
                <a:cs typeface="Times New Roman" pitchFamily="18" charset="0"/>
              </a:rPr>
              <a:t>. </a:t>
            </a:r>
            <a:r>
              <a:rPr lang="zh-CN" altLang="en-US" sz="2200" dirty="0" bmk="_Toc172054869">
                <a:latin typeface="Times New Roman" pitchFamily="18" charset="0"/>
                <a:ea typeface="黑体" pitchFamily="49" charset="-122"/>
                <a:cs typeface="Times New Roman" pitchFamily="18" charset="0"/>
              </a:rPr>
              <a:t>决策表法</a:t>
            </a:r>
            <a:endParaRPr lang="zh-CN" altLang="en-US" sz="2200" dirty="0">
              <a:latin typeface="Arial" pitchFamily="34" charset="0"/>
              <a:ea typeface="宋体" pitchFamily="2" charset="-122"/>
              <a:cs typeface="宋体" pitchFamily="2" charset="-122"/>
            </a:endParaRPr>
          </a:p>
          <a:p>
            <a:pPr indent="266700" eaLnBrk="0" hangingPunct="0">
              <a:tabLst>
                <a:tab pos="495300" algn="l"/>
              </a:tabLst>
              <a:defRPr/>
            </a:pPr>
            <a:r>
              <a:rPr lang="zh-CN" altLang="en-US" sz="2200" dirty="0">
                <a:latin typeface="Times New Roman" pitchFamily="18" charset="0"/>
                <a:ea typeface="宋体" pitchFamily="2" charset="-122"/>
                <a:cs typeface="Times New Roman" pitchFamily="18" charset="0"/>
              </a:rPr>
              <a:t>在所有的黑盒测试方法中，基于决策表（也称判定表）的测试是最为严格、最具有逻辑性的测试方法。决策表是分析和表达多个逻辑条件下执行不同操作情况的工具。由于决策表可以把复杂的逻辑关系和多种条件组合的情况表达得既具体又明确，在程序设计发展的初期，决策表就已被当作编写程序的辅助工具了。</a:t>
            </a:r>
            <a:endParaRPr lang="zh-CN" altLang="en-US" sz="2200" dirty="0">
              <a:latin typeface="Arial" pitchFamily="34" charset="0"/>
              <a:ea typeface="宋体" pitchFamily="2" charset="-122"/>
              <a:cs typeface="宋体" pitchFamily="2" charset="-122"/>
            </a:endParaRPr>
          </a:p>
          <a:p>
            <a:pPr indent="266700" eaLnBrk="0" hangingPunct="0">
              <a:tabLst>
                <a:tab pos="495300" algn="l"/>
              </a:tabLst>
              <a:defRPr/>
            </a:pPr>
            <a:r>
              <a:rPr lang="zh-CN" altLang="en-US" sz="2200" dirty="0">
                <a:latin typeface="Times New Roman" pitchFamily="18" charset="0"/>
                <a:ea typeface="宋体" pitchFamily="2" charset="-122"/>
                <a:cs typeface="Times New Roman" pitchFamily="18" charset="0"/>
              </a:rPr>
              <a:t>决策表通常由四个部分组成，如</a:t>
            </a:r>
            <a:r>
              <a:rPr lang="zh-CN" altLang="en-US" sz="2200" dirty="0" smtClean="0">
                <a:latin typeface="Times New Roman" pitchFamily="18" charset="0"/>
                <a:ea typeface="宋体" pitchFamily="2" charset="-122"/>
                <a:cs typeface="Times New Roman" pitchFamily="18" charset="0"/>
              </a:rPr>
              <a:t>图</a:t>
            </a:r>
            <a:r>
              <a:rPr lang="en-US" altLang="zh-CN" sz="2200" dirty="0" smtClean="0">
                <a:latin typeface="Times New Roman" pitchFamily="18" charset="0"/>
                <a:ea typeface="宋体" pitchFamily="2" charset="-122"/>
                <a:cs typeface="Times New Roman" pitchFamily="18" charset="0"/>
              </a:rPr>
              <a:t>5-5</a:t>
            </a:r>
            <a:r>
              <a:rPr lang="zh-CN" altLang="en-US" sz="2200" dirty="0" smtClean="0">
                <a:latin typeface="Times New Roman" pitchFamily="18" charset="0"/>
                <a:ea typeface="宋体" pitchFamily="2" charset="-122"/>
                <a:cs typeface="Times New Roman" pitchFamily="18" charset="0"/>
              </a:rPr>
              <a:t>所</a:t>
            </a:r>
            <a:r>
              <a:rPr lang="zh-CN" altLang="en-US" sz="2200" dirty="0">
                <a:latin typeface="Times New Roman" pitchFamily="18" charset="0"/>
                <a:ea typeface="宋体" pitchFamily="2" charset="-122"/>
                <a:cs typeface="Times New Roman" pitchFamily="18" charset="0"/>
              </a:rPr>
              <a:t>示。</a:t>
            </a:r>
            <a:endParaRPr lang="zh-CN" altLang="en-US" sz="2200" dirty="0">
              <a:latin typeface="Arial" pitchFamily="34" charset="0"/>
              <a:ea typeface="宋体" pitchFamily="2" charset="-122"/>
              <a:cs typeface="宋体" pitchFamily="2" charset="-122"/>
            </a:endParaRPr>
          </a:p>
          <a:p>
            <a:pPr indent="266700" eaLnBrk="0" hangingPunct="0">
              <a:buFontTx/>
              <a:buChar char="•"/>
              <a:tabLst>
                <a:tab pos="495300" algn="l"/>
              </a:tabLst>
              <a:defRPr/>
            </a:pPr>
            <a:r>
              <a:rPr lang="zh-CN" altLang="en-US" sz="2200" dirty="0">
                <a:latin typeface="Times New Roman" pitchFamily="18" charset="0"/>
                <a:ea typeface="宋体" pitchFamily="2" charset="-122"/>
                <a:cs typeface="Times New Roman" pitchFamily="18" charset="0"/>
              </a:rPr>
              <a:t>条件桩：列出了问题的所有条件，通常认为列出的条件的先后次序无关紧要。</a:t>
            </a:r>
            <a:endParaRPr lang="zh-CN" altLang="en-US" sz="2200" dirty="0">
              <a:latin typeface="Arial" pitchFamily="34" charset="0"/>
              <a:ea typeface="宋体" pitchFamily="2" charset="-122"/>
              <a:cs typeface="宋体" pitchFamily="2" charset="-122"/>
            </a:endParaRPr>
          </a:p>
          <a:p>
            <a:pPr indent="266700" eaLnBrk="0" hangingPunct="0">
              <a:buFontTx/>
              <a:buChar char="•"/>
              <a:tabLst>
                <a:tab pos="495300" algn="l"/>
              </a:tabLst>
              <a:defRPr/>
            </a:pPr>
            <a:r>
              <a:rPr lang="zh-CN" altLang="en-US" sz="2200" dirty="0">
                <a:latin typeface="Times New Roman" pitchFamily="18" charset="0"/>
                <a:ea typeface="宋体" pitchFamily="2" charset="-122"/>
                <a:cs typeface="Times New Roman" pitchFamily="18" charset="0"/>
              </a:rPr>
              <a:t>动作桩：列出了问题规定的可能采取的操作，这些操作的排列顺序没有约束。</a:t>
            </a:r>
            <a:endParaRPr lang="zh-CN" altLang="en-US" sz="2200" dirty="0">
              <a:latin typeface="Arial" pitchFamily="34" charset="0"/>
              <a:ea typeface="宋体" pitchFamily="2" charset="-122"/>
              <a:cs typeface="宋体" pitchFamily="2" charset="-122"/>
            </a:endParaRPr>
          </a:p>
          <a:p>
            <a:pPr indent="266700" eaLnBrk="0" hangingPunct="0">
              <a:buFontTx/>
              <a:buChar char="•"/>
              <a:tabLst>
                <a:tab pos="495300" algn="l"/>
              </a:tabLst>
              <a:defRPr/>
            </a:pPr>
            <a:r>
              <a:rPr lang="zh-CN" altLang="en-US" sz="2200" dirty="0">
                <a:latin typeface="Times New Roman" pitchFamily="18" charset="0"/>
                <a:ea typeface="宋体" pitchFamily="2" charset="-122"/>
                <a:cs typeface="Times New Roman" pitchFamily="18" charset="0"/>
              </a:rPr>
              <a:t>条件项：针对条件桩给出的条件列出所有可能的取值。</a:t>
            </a:r>
            <a:endParaRPr lang="zh-CN" altLang="en-US" sz="2200" dirty="0">
              <a:latin typeface="Arial" pitchFamily="34" charset="0"/>
              <a:ea typeface="宋体" pitchFamily="2" charset="-122"/>
              <a:cs typeface="宋体" pitchFamily="2" charset="-122"/>
            </a:endParaRPr>
          </a:p>
          <a:p>
            <a:pPr indent="266700" eaLnBrk="0" hangingPunct="0">
              <a:buFontTx/>
              <a:buChar char="•"/>
              <a:tabLst>
                <a:tab pos="495300" algn="l"/>
              </a:tabLst>
              <a:defRPr/>
            </a:pPr>
            <a:r>
              <a:rPr lang="zh-CN" altLang="en-US" sz="2200" dirty="0">
                <a:latin typeface="Times New Roman" pitchFamily="18" charset="0"/>
                <a:ea typeface="宋体" pitchFamily="2" charset="-122"/>
                <a:cs typeface="Times New Roman" pitchFamily="18" charset="0"/>
              </a:rPr>
              <a:t>动作项：与条件项紧密相关，列出在条件项的各组取值情况下应该采取的动作。</a:t>
            </a:r>
            <a:endParaRPr lang="zh-CN" altLang="en-US" sz="2200" dirty="0">
              <a:latin typeface="Arial" pitchFamily="34" charset="0"/>
              <a:ea typeface="宋体" pitchFamily="2" charset="-122"/>
              <a:cs typeface="宋体" pitchFamily="2"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40" name="Picture 2" descr="3-1"/>
          <p:cNvPicPr>
            <a:picLocks noChangeAspect="1" noChangeArrowheads="1"/>
          </p:cNvPicPr>
          <p:nvPr/>
        </p:nvPicPr>
        <p:blipFill>
          <a:blip r:embed="rId2"/>
          <a:srcRect/>
          <a:stretch>
            <a:fillRect/>
          </a:stretch>
        </p:blipFill>
        <p:spPr bwMode="auto">
          <a:xfrm>
            <a:off x="857250" y="1500188"/>
            <a:ext cx="7715250" cy="3360737"/>
          </a:xfrm>
          <a:prstGeom prst="rect">
            <a:avLst/>
          </a:prstGeom>
          <a:noFill/>
          <a:ln w="9525">
            <a:noFill/>
            <a:miter lim="800000"/>
            <a:headEnd/>
            <a:tailEnd/>
          </a:ln>
        </p:spPr>
      </p:pic>
      <p:sp>
        <p:nvSpPr>
          <p:cNvPr id="65541" name="矩形 5"/>
          <p:cNvSpPr>
            <a:spLocks noChangeArrowheads="1"/>
          </p:cNvSpPr>
          <p:nvPr/>
        </p:nvSpPr>
        <p:spPr bwMode="auto">
          <a:xfrm>
            <a:off x="3143250" y="5286375"/>
            <a:ext cx="1864613" cy="369332"/>
          </a:xfrm>
          <a:prstGeom prst="rect">
            <a:avLst/>
          </a:prstGeom>
          <a:noFill/>
          <a:ln w="9525">
            <a:noFill/>
            <a:miter lim="800000"/>
            <a:headEnd/>
            <a:tailEnd/>
          </a:ln>
        </p:spPr>
        <p:txBody>
          <a:bodyPr wrap="none">
            <a:spAutoFit/>
          </a:bodyPr>
          <a:lstStyle/>
          <a:p>
            <a:r>
              <a:rPr lang="zh-CN" altLang="en-US" dirty="0" smtClean="0">
                <a:latin typeface="Franklin Gothic Book" pitchFamily="34" charset="0"/>
                <a:ea typeface="华文楷体" pitchFamily="2" charset="-122"/>
              </a:rPr>
              <a:t>图</a:t>
            </a:r>
            <a:r>
              <a:rPr lang="en-US" altLang="zh-CN" dirty="0" smtClean="0">
                <a:latin typeface="Franklin Gothic Book" pitchFamily="34" charset="0"/>
                <a:ea typeface="华文楷体" pitchFamily="2" charset="-122"/>
              </a:rPr>
              <a:t> </a:t>
            </a:r>
            <a:r>
              <a:rPr lang="zh-CN" altLang="en-US" dirty="0">
                <a:latin typeface="Franklin Gothic Book" pitchFamily="34" charset="0"/>
                <a:ea typeface="华文楷体" pitchFamily="2" charset="-122"/>
              </a:rPr>
              <a:t>决策表的组成</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ph type="title" idx="4294967295"/>
          </p:nvPr>
        </p:nvSpPr>
        <p:spPr>
          <a:xfrm>
            <a:off x="457200" y="730250"/>
            <a:ext cx="8686800" cy="841375"/>
          </a:xfrm>
        </p:spPr>
        <p:txBody>
          <a:bodyPr>
            <a:normAutofit fontScale="90000"/>
          </a:bodyPr>
          <a:lstStyle/>
          <a:p>
            <a:pPr eaLnBrk="1" fontAlgn="auto" hangingPunct="1">
              <a:spcAft>
                <a:spcPts val="0"/>
              </a:spcAft>
              <a:defRPr/>
            </a:pPr>
            <a:r>
              <a:rPr lang="en-US" sz="3600" cap="all" dirty="0">
                <a:effectLst>
                  <a:reflection blurRad="12700" stA="48000" endA="300" endPos="55000" dir="5400000" sy="-90000" algn="bl" rotWithShape="0"/>
                </a:effectLst>
              </a:rPr>
              <a:t>2.3.4</a:t>
            </a:r>
            <a:r>
              <a:rPr lang="zh-CN" altLang="en-US" sz="3600" cap="all" dirty="0">
                <a:effectLst>
                  <a:reflection blurRad="12700" stA="48000" endA="300" endPos="55000" dir="5400000" sy="-90000" algn="bl" rotWithShape="0"/>
                </a:effectLst>
              </a:rPr>
              <a:t>决策表法</a:t>
            </a:r>
            <a:br>
              <a:rPr lang="zh-CN" altLang="en-US" sz="3600" cap="all" dirty="0">
                <a:effectLst>
                  <a:reflection blurRad="12700" stA="48000" endA="300" endPos="55000" dir="5400000" sy="-90000" algn="bl" rotWithShape="0"/>
                </a:effectLst>
              </a:rPr>
            </a:br>
            <a:endParaRPr lang="zh-CN" altLang="en-US" sz="3600" cap="all" dirty="0">
              <a:effectLst>
                <a:reflection blurRad="12700" stA="48000" endA="300" endPos="55000" dir="5400000" sy="-90000" algn="bl" rotWithShape="0"/>
              </a:effectLst>
            </a:endParaRPr>
          </a:p>
        </p:txBody>
      </p:sp>
      <p:sp>
        <p:nvSpPr>
          <p:cNvPr id="5" name="矩形 4"/>
          <p:cNvSpPr/>
          <p:nvPr/>
        </p:nvSpPr>
        <p:spPr>
          <a:xfrm>
            <a:off x="428625" y="1428750"/>
            <a:ext cx="8358188" cy="3816350"/>
          </a:xfrm>
          <a:prstGeom prst="rect">
            <a:avLst/>
          </a:prstGeom>
        </p:spPr>
        <p:txBody>
          <a:bodyPr>
            <a:spAutoFit/>
          </a:bodyPr>
          <a:lstStyle/>
          <a:p>
            <a:pPr fontAlgn="auto">
              <a:spcBef>
                <a:spcPts val="0"/>
              </a:spcBef>
              <a:spcAft>
                <a:spcPts val="0"/>
              </a:spcAft>
              <a:defRPr/>
            </a:pPr>
            <a:r>
              <a:rPr lang="zh-CN" altLang="en-US" sz="2200" dirty="0">
                <a:latin typeface="+mn-lt"/>
                <a:ea typeface="+mn-ea"/>
              </a:rPr>
              <a:t>任何一个条件组合的特定取值及其相应要执行的操作称为一条规则，在决策表中贯穿条件项和动作项的一列就是一条规则。显然，决策表中列出多少组条件取值，也就有多少条规则，即条件项和动作项有多少列。</a:t>
            </a:r>
          </a:p>
          <a:p>
            <a:pPr fontAlgn="auto">
              <a:spcBef>
                <a:spcPts val="0"/>
              </a:spcBef>
              <a:spcAft>
                <a:spcPts val="0"/>
              </a:spcAft>
              <a:defRPr/>
            </a:pPr>
            <a:r>
              <a:rPr lang="zh-CN" altLang="en-US" sz="2200" dirty="0">
                <a:latin typeface="+mn-lt"/>
                <a:ea typeface="+mn-ea"/>
              </a:rPr>
              <a:t>根据软件规格说明，建立决策表的步骤如下：</a:t>
            </a:r>
          </a:p>
          <a:p>
            <a:pPr marL="457200" indent="-457200" fontAlgn="auto">
              <a:spcBef>
                <a:spcPts val="0"/>
              </a:spcBef>
              <a:spcAft>
                <a:spcPts val="0"/>
              </a:spcAft>
              <a:buFont typeface="+mj-ea"/>
              <a:buAutoNum type="circleNumDbPlain"/>
              <a:defRPr/>
            </a:pPr>
            <a:r>
              <a:rPr lang="zh-CN" altLang="en-US" sz="2200" dirty="0">
                <a:latin typeface="+mn-lt"/>
                <a:ea typeface="+mn-ea"/>
              </a:rPr>
              <a:t>确定规则的个数。假如有</a:t>
            </a:r>
            <a:r>
              <a:rPr lang="en-US" sz="2200" dirty="0">
                <a:latin typeface="+mn-lt"/>
                <a:ea typeface="+mn-ea"/>
              </a:rPr>
              <a:t>n</a:t>
            </a:r>
            <a:r>
              <a:rPr lang="zh-CN" altLang="en-US" sz="2200" dirty="0">
                <a:latin typeface="+mn-lt"/>
                <a:ea typeface="+mn-ea"/>
              </a:rPr>
              <a:t>个条件，每个条件有两个取值，故有</a:t>
            </a:r>
            <a:r>
              <a:rPr lang="en-US" sz="2200" dirty="0">
                <a:latin typeface="+mn-lt"/>
                <a:ea typeface="+mn-ea"/>
              </a:rPr>
              <a:t>2</a:t>
            </a:r>
            <a:r>
              <a:rPr lang="en-US" sz="2200" baseline="30000" dirty="0">
                <a:latin typeface="+mn-lt"/>
                <a:ea typeface="+mn-ea"/>
              </a:rPr>
              <a:t>n</a:t>
            </a:r>
            <a:r>
              <a:rPr lang="zh-CN" altLang="en-US" sz="2200" dirty="0">
                <a:latin typeface="+mn-lt"/>
                <a:ea typeface="+mn-ea"/>
              </a:rPr>
              <a:t>种规则。</a:t>
            </a:r>
          </a:p>
          <a:p>
            <a:pPr marL="457200" indent="-457200" fontAlgn="auto">
              <a:spcBef>
                <a:spcPts val="0"/>
              </a:spcBef>
              <a:spcAft>
                <a:spcPts val="0"/>
              </a:spcAft>
              <a:buFont typeface="+mj-ea"/>
              <a:buAutoNum type="circleNumDbPlain"/>
              <a:defRPr/>
            </a:pPr>
            <a:r>
              <a:rPr lang="zh-CN" altLang="en-US" sz="2200" dirty="0">
                <a:latin typeface="+mn-lt"/>
                <a:ea typeface="+mn-ea"/>
              </a:rPr>
              <a:t>列出所有的条件桩和动作桩。</a:t>
            </a:r>
          </a:p>
          <a:p>
            <a:pPr marL="457200" indent="-457200" fontAlgn="auto">
              <a:spcBef>
                <a:spcPts val="0"/>
              </a:spcBef>
              <a:spcAft>
                <a:spcPts val="0"/>
              </a:spcAft>
              <a:buFont typeface="+mj-ea"/>
              <a:buAutoNum type="circleNumDbPlain"/>
              <a:defRPr/>
            </a:pPr>
            <a:r>
              <a:rPr lang="zh-CN" altLang="en-US" sz="2200" dirty="0">
                <a:latin typeface="+mn-lt"/>
                <a:ea typeface="+mn-ea"/>
              </a:rPr>
              <a:t>填入条件项。</a:t>
            </a:r>
          </a:p>
          <a:p>
            <a:pPr marL="457200" indent="-457200" fontAlgn="auto">
              <a:spcBef>
                <a:spcPts val="0"/>
              </a:spcBef>
              <a:spcAft>
                <a:spcPts val="0"/>
              </a:spcAft>
              <a:buFont typeface="+mj-ea"/>
              <a:buAutoNum type="circleNumDbPlain"/>
              <a:defRPr/>
            </a:pPr>
            <a:r>
              <a:rPr lang="zh-CN" altLang="en-US" sz="2200" dirty="0">
                <a:latin typeface="+mn-lt"/>
                <a:ea typeface="+mn-ea"/>
              </a:rPr>
              <a:t>填入动作项，得到初始决策表。</a:t>
            </a:r>
          </a:p>
          <a:p>
            <a:pPr marL="457200" indent="-457200" fontAlgn="auto">
              <a:spcBef>
                <a:spcPts val="0"/>
              </a:spcBef>
              <a:spcAft>
                <a:spcPts val="0"/>
              </a:spcAft>
              <a:buFont typeface="+mj-ea"/>
              <a:buAutoNum type="circleNumDbPlain"/>
              <a:defRPr/>
            </a:pPr>
            <a:r>
              <a:rPr lang="zh-CN" altLang="en-US" sz="2200" dirty="0">
                <a:latin typeface="+mn-lt"/>
                <a:ea typeface="+mn-ea"/>
              </a:rPr>
              <a:t>化简。合并相似规则（相同动作）。</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00042"/>
            <a:ext cx="8229600" cy="5626121"/>
          </a:xfrm>
        </p:spPr>
        <p:txBody>
          <a:bodyPr/>
          <a:lstStyle/>
          <a:p>
            <a:r>
              <a:rPr lang="zh-CN" altLang="en-US" dirty="0" smtClean="0"/>
              <a:t>化简后的本书阅读指南判定表</a:t>
            </a:r>
            <a:endParaRPr lang="en-US" altLang="zh-CN" dirty="0" smtClean="0"/>
          </a:p>
          <a:p>
            <a:endParaRPr lang="zh-CN" altLang="en-US" dirty="0"/>
          </a:p>
        </p:txBody>
      </p:sp>
      <p:graphicFrame>
        <p:nvGraphicFramePr>
          <p:cNvPr id="4" name="内容占位符 3"/>
          <p:cNvGraphicFramePr>
            <a:graphicFrameLocks/>
          </p:cNvGraphicFramePr>
          <p:nvPr/>
        </p:nvGraphicFramePr>
        <p:xfrm>
          <a:off x="642910" y="1503734"/>
          <a:ext cx="8001056" cy="4425596"/>
        </p:xfrm>
        <a:graphic>
          <a:graphicData uri="http://schemas.openxmlformats.org/drawingml/2006/table">
            <a:tbl>
              <a:tblPr firstRow="1" bandRow="1">
                <a:tableStyleId>{5C22544A-7EE6-4342-B048-85BDC9FD1C3A}</a:tableStyleId>
              </a:tblPr>
              <a:tblGrid>
                <a:gridCol w="1333509"/>
                <a:gridCol w="2326549"/>
                <a:gridCol w="936294"/>
                <a:gridCol w="1021412"/>
                <a:gridCol w="1049783"/>
                <a:gridCol w="1333509"/>
              </a:tblGrid>
              <a:tr h="369411">
                <a:tc>
                  <a:txBody>
                    <a:bodyPr/>
                    <a:lstStyle/>
                    <a:p>
                      <a:endParaRPr lang="zh-CN" altLang="en-US" dirty="0"/>
                    </a:p>
                  </a:txBody>
                  <a:tcPr/>
                </a:tc>
                <a:tc>
                  <a:txBody>
                    <a:bodyPr/>
                    <a:lstStyle/>
                    <a:p>
                      <a:endParaRPr lang="zh-CN" altLang="en-US"/>
                    </a:p>
                  </a:txBody>
                  <a:tcPr/>
                </a:tc>
                <a:tc>
                  <a:txBody>
                    <a:bodyPr/>
                    <a:lstStyle/>
                    <a:p>
                      <a:r>
                        <a:rPr lang="en-US" altLang="zh-CN" dirty="0" smtClean="0"/>
                        <a:t>1</a:t>
                      </a:r>
                      <a:endParaRPr lang="zh-CN" altLang="en-US" dirty="0"/>
                    </a:p>
                  </a:txBody>
                  <a:tcPr/>
                </a:tc>
                <a:tc>
                  <a:txBody>
                    <a:bodyPr/>
                    <a:lstStyle/>
                    <a:p>
                      <a:r>
                        <a:rPr lang="en-US" altLang="zh-CN" dirty="0" smtClean="0"/>
                        <a:t>2</a:t>
                      </a:r>
                      <a:endParaRPr lang="zh-CN" altLang="en-US" dirty="0"/>
                    </a:p>
                  </a:txBody>
                  <a:tcPr/>
                </a:tc>
                <a:tc>
                  <a:txBody>
                    <a:bodyPr/>
                    <a:lstStyle/>
                    <a:p>
                      <a:r>
                        <a:rPr lang="en-US" altLang="zh-CN" dirty="0" smtClean="0"/>
                        <a:t>3</a:t>
                      </a:r>
                      <a:endParaRPr lang="zh-CN" altLang="en-US" dirty="0"/>
                    </a:p>
                  </a:txBody>
                  <a:tcPr/>
                </a:tc>
                <a:tc>
                  <a:txBody>
                    <a:bodyPr/>
                    <a:lstStyle/>
                    <a:p>
                      <a:r>
                        <a:rPr lang="en-US" altLang="zh-CN" dirty="0" smtClean="0"/>
                        <a:t>4</a:t>
                      </a:r>
                      <a:endParaRPr lang="zh-CN" altLang="en-US" dirty="0"/>
                    </a:p>
                  </a:txBody>
                  <a:tcPr/>
                </a:tc>
              </a:tr>
              <a:tr h="498854">
                <a:tc rowSpan="3">
                  <a:txBody>
                    <a:bodyPr/>
                    <a:lstStyle/>
                    <a:p>
                      <a:r>
                        <a:rPr lang="zh-CN" altLang="en-US" dirty="0" smtClean="0"/>
                        <a:t>问题</a:t>
                      </a:r>
                      <a:endParaRPr lang="zh-CN" altLang="en-US" dirty="0"/>
                    </a:p>
                  </a:txBody>
                  <a:tcPr/>
                </a:tc>
                <a:tc>
                  <a:txBody>
                    <a:bodyPr/>
                    <a:lstStyle/>
                    <a:p>
                      <a:r>
                        <a:rPr lang="zh-CN" altLang="en-US" dirty="0" smtClean="0"/>
                        <a:t>你觉得疲倦吗？</a:t>
                      </a:r>
                      <a:endParaRPr lang="zh-CN" altLang="en-US" dirty="0"/>
                    </a:p>
                  </a:txBody>
                  <a:tcPr/>
                </a:tc>
                <a:tc>
                  <a:txBody>
                    <a:bodyPr/>
                    <a:lstStyle/>
                    <a:p>
                      <a:r>
                        <a:rPr lang="en-US" altLang="zh-CN" dirty="0" smtClean="0"/>
                        <a:t>---</a:t>
                      </a:r>
                      <a:endParaRPr lang="zh-CN" altLang="en-US" dirty="0"/>
                    </a:p>
                  </a:txBody>
                  <a:tcPr/>
                </a:tc>
                <a:tc>
                  <a:txBody>
                    <a:bodyPr/>
                    <a:lstStyle/>
                    <a:p>
                      <a:r>
                        <a:rPr lang="en-US" altLang="zh-CN" dirty="0" smtClean="0"/>
                        <a:t>---</a:t>
                      </a:r>
                      <a:endParaRPr lang="zh-CN" altLang="en-US" dirty="0"/>
                    </a:p>
                  </a:txBody>
                  <a:tcPr/>
                </a:tc>
                <a:tc>
                  <a:txBody>
                    <a:bodyPr/>
                    <a:lstStyle/>
                    <a:p>
                      <a:r>
                        <a:rPr lang="en-US" altLang="zh-CN" dirty="0" smtClean="0"/>
                        <a:t>Y</a:t>
                      </a:r>
                      <a:endParaRPr lang="zh-CN" altLang="en-US" dirty="0"/>
                    </a:p>
                  </a:txBody>
                  <a:tcPr/>
                </a:tc>
                <a:tc>
                  <a:txBody>
                    <a:bodyPr/>
                    <a:lstStyle/>
                    <a:p>
                      <a:r>
                        <a:rPr lang="en-US" altLang="zh-CN" dirty="0" smtClean="0"/>
                        <a:t>N</a:t>
                      </a:r>
                      <a:endParaRPr lang="zh-CN" altLang="en-US" dirty="0"/>
                    </a:p>
                  </a:txBody>
                  <a:tcPr/>
                </a:tc>
              </a:tr>
              <a:tr h="544393">
                <a:tc vMerge="1">
                  <a:txBody>
                    <a:bodyPr/>
                    <a:lstStyle/>
                    <a:p>
                      <a:endParaRPr lang="zh-CN" altLang="en-US" dirty="0"/>
                    </a:p>
                  </a:txBody>
                  <a:tcPr/>
                </a:tc>
                <a:tc>
                  <a:txBody>
                    <a:bodyPr/>
                    <a:lstStyle/>
                    <a:p>
                      <a:r>
                        <a:rPr lang="zh-CN" altLang="en-US" dirty="0" smtClean="0"/>
                        <a:t>你对内容感兴趣吗？</a:t>
                      </a:r>
                      <a:endParaRPr lang="zh-CN" altLang="en-US" dirty="0"/>
                    </a:p>
                  </a:txBody>
                  <a:tcPr/>
                </a:tc>
                <a:tc>
                  <a:txBody>
                    <a:bodyPr/>
                    <a:lstStyle/>
                    <a:p>
                      <a:r>
                        <a:rPr lang="en-US" altLang="zh-CN" dirty="0" smtClean="0"/>
                        <a:t>Y</a:t>
                      </a:r>
                      <a:endParaRPr lang="zh-CN" altLang="en-US" dirty="0"/>
                    </a:p>
                  </a:txBody>
                  <a:tcPr/>
                </a:tc>
                <a:tc>
                  <a:txBody>
                    <a:bodyPr/>
                    <a:lstStyle/>
                    <a:p>
                      <a:r>
                        <a:rPr lang="en-US" altLang="zh-CN" dirty="0" smtClean="0"/>
                        <a:t>Y</a:t>
                      </a:r>
                      <a:endParaRPr lang="zh-CN" altLang="en-US" dirty="0"/>
                    </a:p>
                  </a:txBody>
                  <a:tcPr/>
                </a:tc>
                <a:tc>
                  <a:txBody>
                    <a:bodyPr/>
                    <a:lstStyle/>
                    <a:p>
                      <a:r>
                        <a:rPr lang="en-US" altLang="zh-CN" dirty="0" smtClean="0"/>
                        <a:t>N</a:t>
                      </a:r>
                      <a:endParaRPr lang="zh-CN" altLang="en-US" dirty="0"/>
                    </a:p>
                  </a:txBody>
                  <a:tcPr/>
                </a:tc>
                <a:tc>
                  <a:txBody>
                    <a:bodyPr/>
                    <a:lstStyle/>
                    <a:p>
                      <a:r>
                        <a:rPr lang="en-US" altLang="zh-CN" dirty="0" smtClean="0"/>
                        <a:t>N</a:t>
                      </a:r>
                      <a:endParaRPr lang="zh-CN" altLang="en-US" dirty="0"/>
                    </a:p>
                  </a:txBody>
                  <a:tcPr/>
                </a:tc>
              </a:tr>
              <a:tr h="712649">
                <a:tc vMerge="1">
                  <a:txBody>
                    <a:bodyPr/>
                    <a:lstStyle/>
                    <a:p>
                      <a:endParaRPr lang="zh-CN" altLang="en-US" dirty="0"/>
                    </a:p>
                  </a:txBody>
                  <a:tcPr/>
                </a:tc>
                <a:tc>
                  <a:txBody>
                    <a:bodyPr/>
                    <a:lstStyle/>
                    <a:p>
                      <a:r>
                        <a:rPr lang="zh-CN" altLang="en-US" dirty="0" smtClean="0"/>
                        <a:t>书中的内容使你糊涂吗？</a:t>
                      </a:r>
                      <a:endParaRPr lang="zh-CN" altLang="en-US" dirty="0"/>
                    </a:p>
                  </a:txBody>
                  <a:tcPr/>
                </a:tc>
                <a:tc>
                  <a:txBody>
                    <a:bodyPr/>
                    <a:lstStyle/>
                    <a:p>
                      <a:r>
                        <a:rPr lang="en-US" altLang="zh-CN" dirty="0" smtClean="0"/>
                        <a:t>Y</a:t>
                      </a:r>
                      <a:endParaRPr lang="zh-CN" altLang="en-US" dirty="0"/>
                    </a:p>
                  </a:txBody>
                  <a:tcPr/>
                </a:tc>
                <a:tc>
                  <a:txBody>
                    <a:bodyPr/>
                    <a:lstStyle/>
                    <a:p>
                      <a:r>
                        <a:rPr lang="en-US" altLang="zh-CN" dirty="0" smtClean="0"/>
                        <a:t>N</a:t>
                      </a:r>
                      <a:endParaRPr lang="zh-CN" altLang="en-US" dirty="0"/>
                    </a:p>
                  </a:txBody>
                  <a:tcPr/>
                </a:tc>
                <a:tc>
                  <a:txBody>
                    <a:bodyPr/>
                    <a:lstStyle/>
                    <a:p>
                      <a:r>
                        <a:rPr lang="en-US" altLang="zh-CN" dirty="0" smtClean="0"/>
                        <a:t>---</a:t>
                      </a:r>
                      <a:endParaRPr lang="zh-CN" altLang="en-US" dirty="0"/>
                    </a:p>
                  </a:txBody>
                  <a:tcPr/>
                </a:tc>
                <a:tc>
                  <a:txBody>
                    <a:bodyPr/>
                    <a:lstStyle/>
                    <a:p>
                      <a:r>
                        <a:rPr lang="en-US" altLang="zh-CN" dirty="0" smtClean="0"/>
                        <a:t>---</a:t>
                      </a:r>
                      <a:endParaRPr lang="zh-CN" altLang="en-US" dirty="0"/>
                    </a:p>
                  </a:txBody>
                  <a:tcPr/>
                </a:tc>
              </a:tr>
              <a:tr h="712649">
                <a:tc rowSpan="4">
                  <a:txBody>
                    <a:bodyPr/>
                    <a:lstStyle/>
                    <a:p>
                      <a:r>
                        <a:rPr lang="zh-CN" altLang="en-US" dirty="0" smtClean="0"/>
                        <a:t>建议</a:t>
                      </a:r>
                      <a:endParaRPr lang="zh-CN" altLang="en-US" dirty="0"/>
                    </a:p>
                  </a:txBody>
                  <a:tcPr/>
                </a:tc>
                <a:tc>
                  <a:txBody>
                    <a:bodyPr/>
                    <a:lstStyle/>
                    <a:p>
                      <a:r>
                        <a:rPr lang="zh-CN" altLang="en-US" dirty="0" smtClean="0"/>
                        <a:t>情回到本章开头重读</a:t>
                      </a:r>
                      <a:endParaRPr lang="zh-CN" altLang="en-US" dirty="0"/>
                    </a:p>
                  </a:txBody>
                  <a:tcPr/>
                </a:tc>
                <a:tc>
                  <a:txBody>
                    <a:bodyPr/>
                    <a:lstStyle/>
                    <a:p>
                      <a:r>
                        <a:rPr lang="en-US" altLang="zh-CN" dirty="0" smtClean="0"/>
                        <a:t>X</a:t>
                      </a:r>
                      <a:endParaRPr lang="zh-CN" altLang="en-US" dirty="0"/>
                    </a:p>
                  </a:txBody>
                  <a:tcPr/>
                </a:tc>
                <a:tc>
                  <a:txBody>
                    <a:bodyPr/>
                    <a:lstStyle/>
                    <a:p>
                      <a:endParaRPr lang="zh-CN" altLang="en-US" dirty="0"/>
                    </a:p>
                  </a:txBody>
                  <a:tcPr/>
                </a:tc>
                <a:tc>
                  <a:txBody>
                    <a:bodyPr/>
                    <a:lstStyle/>
                    <a:p>
                      <a:endParaRPr lang="zh-CN" altLang="en-US" dirty="0"/>
                    </a:p>
                  </a:txBody>
                  <a:tcPr/>
                </a:tc>
                <a:tc>
                  <a:txBody>
                    <a:bodyPr/>
                    <a:lstStyle/>
                    <a:p>
                      <a:endParaRPr lang="zh-CN" altLang="en-US" dirty="0"/>
                    </a:p>
                  </a:txBody>
                  <a:tcPr/>
                </a:tc>
              </a:tr>
              <a:tr h="498854">
                <a:tc vMerge="1">
                  <a:txBody>
                    <a:bodyPr/>
                    <a:lstStyle/>
                    <a:p>
                      <a:endParaRPr lang="zh-CN" altLang="en-US"/>
                    </a:p>
                  </a:txBody>
                  <a:tcPr/>
                </a:tc>
                <a:tc>
                  <a:txBody>
                    <a:bodyPr/>
                    <a:lstStyle/>
                    <a:p>
                      <a:r>
                        <a:rPr lang="zh-CN" altLang="en-US" dirty="0" smtClean="0"/>
                        <a:t>继续读下去</a:t>
                      </a:r>
                      <a:endParaRPr lang="zh-CN" altLang="en-US" dirty="0"/>
                    </a:p>
                  </a:txBody>
                  <a:tcPr/>
                </a:tc>
                <a:tc>
                  <a:txBody>
                    <a:bodyPr/>
                    <a:lstStyle/>
                    <a:p>
                      <a:endParaRPr lang="zh-CN" altLang="en-US"/>
                    </a:p>
                  </a:txBody>
                  <a:tcPr/>
                </a:tc>
                <a:tc>
                  <a:txBody>
                    <a:bodyPr/>
                    <a:lstStyle/>
                    <a:p>
                      <a:r>
                        <a:rPr lang="en-US" altLang="zh-CN" dirty="0" smtClean="0"/>
                        <a:t>X</a:t>
                      </a:r>
                      <a:endParaRPr lang="zh-CN" altLang="en-US" dirty="0"/>
                    </a:p>
                  </a:txBody>
                  <a:tcPr/>
                </a:tc>
                <a:tc>
                  <a:txBody>
                    <a:bodyPr/>
                    <a:lstStyle/>
                    <a:p>
                      <a:endParaRPr lang="zh-CN" altLang="en-US" dirty="0"/>
                    </a:p>
                  </a:txBody>
                  <a:tcPr/>
                </a:tc>
                <a:tc>
                  <a:txBody>
                    <a:bodyPr/>
                    <a:lstStyle/>
                    <a:p>
                      <a:endParaRPr lang="zh-CN" altLang="en-US" dirty="0"/>
                    </a:p>
                  </a:txBody>
                  <a:tcPr/>
                </a:tc>
              </a:tr>
              <a:tr h="544393">
                <a:tc vMerge="1">
                  <a:txBody>
                    <a:bodyPr/>
                    <a:lstStyle/>
                    <a:p>
                      <a:endParaRPr lang="zh-CN" altLang="en-US"/>
                    </a:p>
                  </a:txBody>
                  <a:tcPr/>
                </a:tc>
                <a:tc>
                  <a:txBody>
                    <a:bodyPr/>
                    <a:lstStyle/>
                    <a:p>
                      <a:r>
                        <a:rPr lang="zh-CN" altLang="en-US" dirty="0" smtClean="0"/>
                        <a:t>跳到下一章去读</a:t>
                      </a:r>
                      <a:endParaRPr lang="zh-CN" altLang="en-US" dirty="0"/>
                    </a:p>
                  </a:txBody>
                  <a:tcPr/>
                </a:tc>
                <a:tc>
                  <a:txBody>
                    <a:bodyPr/>
                    <a:lstStyle/>
                    <a:p>
                      <a:endParaRPr lang="zh-CN" altLang="en-US"/>
                    </a:p>
                  </a:txBody>
                  <a:tcPr/>
                </a:tc>
                <a:tc>
                  <a:txBody>
                    <a:bodyPr/>
                    <a:lstStyle/>
                    <a:p>
                      <a:endParaRPr lang="zh-CN" altLang="en-US" dirty="0"/>
                    </a:p>
                  </a:txBody>
                  <a:tcPr/>
                </a:tc>
                <a:tc>
                  <a:txBody>
                    <a:bodyPr/>
                    <a:lstStyle/>
                    <a:p>
                      <a:endParaRPr lang="zh-CN" altLang="en-US"/>
                    </a:p>
                  </a:txBody>
                  <a:tcPr/>
                </a:tc>
                <a:tc>
                  <a:txBody>
                    <a:bodyPr/>
                    <a:lstStyle/>
                    <a:p>
                      <a:r>
                        <a:rPr lang="en-US" altLang="zh-CN" dirty="0" smtClean="0"/>
                        <a:t>X</a:t>
                      </a:r>
                      <a:endParaRPr lang="zh-CN" altLang="en-US" dirty="0"/>
                    </a:p>
                  </a:txBody>
                  <a:tcPr/>
                </a:tc>
              </a:tr>
              <a:tr h="544393">
                <a:tc vMerge="1">
                  <a:txBody>
                    <a:bodyPr/>
                    <a:lstStyle/>
                    <a:p>
                      <a:endParaRPr lang="zh-CN" altLang="en-US"/>
                    </a:p>
                  </a:txBody>
                  <a:tcPr/>
                </a:tc>
                <a:tc>
                  <a:txBody>
                    <a:bodyPr/>
                    <a:lstStyle/>
                    <a:p>
                      <a:r>
                        <a:rPr lang="zh-CN" altLang="en-US" dirty="0" smtClean="0"/>
                        <a:t>停止阅读，请休息</a:t>
                      </a:r>
                      <a:endParaRPr lang="zh-CN" altLang="en-US" dirty="0"/>
                    </a:p>
                  </a:txBody>
                  <a:tcPr/>
                </a:tc>
                <a:tc>
                  <a:txBody>
                    <a:bodyPr/>
                    <a:lstStyle/>
                    <a:p>
                      <a:endParaRPr lang="zh-CN" altLang="en-US"/>
                    </a:p>
                  </a:txBody>
                  <a:tcPr/>
                </a:tc>
                <a:tc>
                  <a:txBody>
                    <a:bodyPr/>
                    <a:lstStyle/>
                    <a:p>
                      <a:endParaRPr lang="zh-CN" altLang="en-US" dirty="0"/>
                    </a:p>
                  </a:txBody>
                  <a:tcPr/>
                </a:tc>
                <a:tc>
                  <a:txBody>
                    <a:bodyPr/>
                    <a:lstStyle/>
                    <a:p>
                      <a:r>
                        <a:rPr lang="en-US" altLang="zh-CN" dirty="0" smtClean="0"/>
                        <a:t>X</a:t>
                      </a:r>
                      <a:endParaRPr lang="zh-CN" altLang="en-US" dirty="0"/>
                    </a:p>
                  </a:txBody>
                  <a:tcPr/>
                </a:tc>
                <a:tc>
                  <a:txBody>
                    <a:bodyPr/>
                    <a:lstStyle/>
                    <a:p>
                      <a:endParaRPr lang="zh-CN" altLang="en-US" dirty="0"/>
                    </a:p>
                  </a:txBody>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一、什么的黑盒测试</a:t>
            </a:r>
            <a:endParaRPr lang="zh-CN" altLang="en-US" dirty="0"/>
          </a:p>
        </p:txBody>
      </p:sp>
      <p:sp>
        <p:nvSpPr>
          <p:cNvPr id="3" name="内容占位符 2"/>
          <p:cNvSpPr>
            <a:spLocks noGrp="1"/>
          </p:cNvSpPr>
          <p:nvPr>
            <p:ph idx="1"/>
          </p:nvPr>
        </p:nvSpPr>
        <p:spPr/>
        <p:txBody>
          <a:bodyPr>
            <a:normAutofit fontScale="92500" lnSpcReduction="10000"/>
          </a:bodyPr>
          <a:lstStyle/>
          <a:p>
            <a:r>
              <a:rPr lang="zh-CN" altLang="en-US" dirty="0" smtClean="0"/>
              <a:t>         黑盒测试也称功能测试，它是通过测试来检测每个功能是否都能正常使用。在测试中，把程序看作一个不能打开的黑盒子，在完全不考虑程序内部结构和内部特性的情况下，在程序接口进行测试，它只检查程序功能是否按照需求规格说明书的规定正常使用，程序是否能适当地接收输入数据而产生正确的输出信息。黑盒测试着眼于程序外部结构，不考虑内部逻辑结构，主要针对软件界面和软件功能进行测试。</a:t>
            </a:r>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00042"/>
            <a:ext cx="8229600" cy="5626121"/>
          </a:xfrm>
        </p:spPr>
        <p:txBody>
          <a:bodyPr/>
          <a:lstStyle/>
          <a:p>
            <a:r>
              <a:rPr lang="zh-CN" altLang="en-US" dirty="0" smtClean="0"/>
              <a:t>从决策表可得测试用例是：</a:t>
            </a:r>
            <a:endParaRPr lang="en-US" altLang="zh-CN" dirty="0" smtClean="0"/>
          </a:p>
          <a:p>
            <a:endParaRPr lang="zh-CN" altLang="en-US" dirty="0"/>
          </a:p>
        </p:txBody>
      </p:sp>
      <p:graphicFrame>
        <p:nvGraphicFramePr>
          <p:cNvPr id="4" name="表格 3"/>
          <p:cNvGraphicFramePr>
            <a:graphicFrameLocks noGrp="1"/>
          </p:cNvGraphicFramePr>
          <p:nvPr/>
        </p:nvGraphicFramePr>
        <p:xfrm>
          <a:off x="785786" y="1397000"/>
          <a:ext cx="7786743" cy="4662902"/>
        </p:xfrm>
        <a:graphic>
          <a:graphicData uri="http://schemas.openxmlformats.org/drawingml/2006/table">
            <a:tbl>
              <a:tblPr firstRow="1" bandRow="1">
                <a:tableStyleId>{5C22544A-7EE6-4342-B048-85BDC9FD1C3A}</a:tableStyleId>
              </a:tblPr>
              <a:tblGrid>
                <a:gridCol w="1143008"/>
                <a:gridCol w="4210388"/>
                <a:gridCol w="2433347"/>
              </a:tblGrid>
              <a:tr h="474754">
                <a:tc>
                  <a:txBody>
                    <a:bodyPr/>
                    <a:lstStyle/>
                    <a:p>
                      <a:pPr algn="ctr"/>
                      <a:r>
                        <a:rPr lang="zh-CN" altLang="en-US" dirty="0" smtClean="0"/>
                        <a:t>用例序号</a:t>
                      </a:r>
                      <a:endParaRPr lang="zh-CN" altLang="en-US" dirty="0"/>
                    </a:p>
                  </a:txBody>
                  <a:tcPr/>
                </a:tc>
                <a:tc>
                  <a:txBody>
                    <a:bodyPr/>
                    <a:lstStyle/>
                    <a:p>
                      <a:pPr algn="ctr"/>
                      <a:r>
                        <a:rPr lang="zh-CN" altLang="en-US" dirty="0" smtClean="0"/>
                        <a:t>输入操作</a:t>
                      </a:r>
                      <a:endParaRPr lang="zh-CN" altLang="en-US" dirty="0"/>
                    </a:p>
                  </a:txBody>
                  <a:tcPr/>
                </a:tc>
                <a:tc>
                  <a:txBody>
                    <a:bodyPr/>
                    <a:lstStyle/>
                    <a:p>
                      <a:pPr algn="ctr"/>
                      <a:r>
                        <a:rPr lang="zh-CN" altLang="en-US" dirty="0" smtClean="0"/>
                        <a:t>预期输出</a:t>
                      </a:r>
                      <a:endParaRPr lang="zh-CN" altLang="en-US" dirty="0"/>
                    </a:p>
                  </a:txBody>
                  <a:tcPr/>
                </a:tc>
              </a:tr>
              <a:tr h="819440">
                <a:tc>
                  <a:txBody>
                    <a:bodyPr/>
                    <a:lstStyle/>
                    <a:p>
                      <a:r>
                        <a:rPr lang="en-US" altLang="zh-CN" sz="2000" dirty="0" smtClean="0"/>
                        <a:t>1</a:t>
                      </a:r>
                      <a:endParaRPr lang="zh-CN" altLang="en-US" sz="2000" dirty="0"/>
                    </a:p>
                  </a:txBody>
                  <a:tcPr/>
                </a:tc>
                <a:tc>
                  <a:txBody>
                    <a:bodyPr/>
                    <a:lstStyle/>
                    <a:p>
                      <a:r>
                        <a:rPr lang="zh-CN" altLang="en-US" sz="2000" dirty="0" smtClean="0"/>
                        <a:t>无论你是否疲倦，当你对书的内容感兴趣，但是对书的内容糊涂的情况下</a:t>
                      </a:r>
                      <a:endParaRPr lang="zh-CN" altLang="en-US" sz="2000" dirty="0"/>
                    </a:p>
                  </a:txBody>
                  <a:tcPr/>
                </a:tc>
                <a:tc>
                  <a:txBody>
                    <a:bodyPr/>
                    <a:lstStyle/>
                    <a:p>
                      <a:r>
                        <a:rPr lang="zh-CN" altLang="en-US" sz="2000" dirty="0" smtClean="0"/>
                        <a:t>请回到本章开头从读</a:t>
                      </a:r>
                      <a:endParaRPr lang="zh-CN" altLang="en-US" sz="2000" dirty="0"/>
                    </a:p>
                  </a:txBody>
                  <a:tcPr/>
                </a:tc>
              </a:tr>
              <a:tr h="819440">
                <a:tc>
                  <a:txBody>
                    <a:bodyPr/>
                    <a:lstStyle/>
                    <a:p>
                      <a:r>
                        <a:rPr lang="en-US" altLang="zh-CN" sz="2000" dirty="0" smtClean="0"/>
                        <a:t>2</a:t>
                      </a:r>
                      <a:endParaRPr lang="zh-CN" altLang="en-US" sz="20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2000" dirty="0" smtClean="0"/>
                        <a:t>无论你是否疲倦，当你对书的内容感兴趣，但是对书的内容不糊涂的情况下</a:t>
                      </a:r>
                    </a:p>
                  </a:txBody>
                  <a:tcPr/>
                </a:tc>
                <a:tc>
                  <a:txBody>
                    <a:bodyPr/>
                    <a:lstStyle/>
                    <a:p>
                      <a:r>
                        <a:rPr lang="zh-CN" altLang="en-US" sz="2000" dirty="0" smtClean="0"/>
                        <a:t>继续读下去</a:t>
                      </a:r>
                      <a:endParaRPr lang="zh-CN" altLang="en-US" sz="2000" dirty="0"/>
                    </a:p>
                  </a:txBody>
                  <a:tcPr/>
                </a:tc>
              </a:tr>
              <a:tr h="819440">
                <a:tc>
                  <a:txBody>
                    <a:bodyPr/>
                    <a:lstStyle/>
                    <a:p>
                      <a:r>
                        <a:rPr lang="en-US" altLang="zh-CN" sz="2000" dirty="0" smtClean="0"/>
                        <a:t>3</a:t>
                      </a:r>
                      <a:endParaRPr lang="zh-CN" altLang="en-US" sz="2000" dirty="0"/>
                    </a:p>
                  </a:txBody>
                  <a:tcPr/>
                </a:tc>
                <a:tc>
                  <a:txBody>
                    <a:bodyPr/>
                    <a:lstStyle/>
                    <a:p>
                      <a:r>
                        <a:rPr lang="zh-CN" altLang="en-US" sz="2000" dirty="0" smtClean="0"/>
                        <a:t>无论你对书的内容是否糊涂，当你感到疲倦时，同时对书内容没兴趣的情况下</a:t>
                      </a:r>
                      <a:endParaRPr lang="zh-CN" altLang="en-US" sz="2000" dirty="0"/>
                    </a:p>
                  </a:txBody>
                  <a:tcPr/>
                </a:tc>
                <a:tc>
                  <a:txBody>
                    <a:bodyPr/>
                    <a:lstStyle/>
                    <a:p>
                      <a:r>
                        <a:rPr lang="zh-CN" altLang="en-US" sz="2000" dirty="0" smtClean="0"/>
                        <a:t>停止阅读，请休息</a:t>
                      </a:r>
                      <a:endParaRPr lang="zh-CN" altLang="en-US" sz="2000" dirty="0"/>
                    </a:p>
                  </a:txBody>
                  <a:tcPr/>
                </a:tc>
              </a:tr>
              <a:tr h="1170628">
                <a:tc>
                  <a:txBody>
                    <a:bodyPr/>
                    <a:lstStyle/>
                    <a:p>
                      <a:r>
                        <a:rPr lang="en-US" altLang="zh-CN" sz="2000" dirty="0" smtClean="0"/>
                        <a:t>4</a:t>
                      </a:r>
                      <a:endParaRPr lang="zh-CN" altLang="en-US" sz="20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2000" dirty="0" smtClean="0"/>
                        <a:t>无论你对书的内容是否糊涂，当你感到不疲倦时，同时对书内容没兴趣的情况下</a:t>
                      </a:r>
                    </a:p>
                  </a:txBody>
                  <a:tcPr/>
                </a:tc>
                <a:tc>
                  <a:txBody>
                    <a:bodyPr/>
                    <a:lstStyle/>
                    <a:p>
                      <a:r>
                        <a:rPr lang="zh-CN" altLang="en-US" sz="2000" dirty="0" smtClean="0"/>
                        <a:t>跳到下一章去读</a:t>
                      </a:r>
                      <a:endParaRPr lang="zh-CN" altLang="en-US" sz="2000" dirty="0"/>
                    </a:p>
                  </a:txBody>
                  <a:tcPr/>
                </a:tc>
              </a:tr>
            </a:tbl>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案例一</a:t>
            </a:r>
            <a:endParaRPr lang="zh-CN" altLang="en-US" dirty="0"/>
          </a:p>
        </p:txBody>
      </p:sp>
      <p:sp>
        <p:nvSpPr>
          <p:cNvPr id="3" name="内容占位符 2"/>
          <p:cNvSpPr>
            <a:spLocks noGrp="1"/>
          </p:cNvSpPr>
          <p:nvPr>
            <p:ph idx="1"/>
          </p:nvPr>
        </p:nvSpPr>
        <p:spPr/>
        <p:txBody>
          <a:bodyPr>
            <a:normAutofit fontScale="85000" lnSpcReduction="10000"/>
          </a:bodyPr>
          <a:lstStyle/>
          <a:p>
            <a:r>
              <a:rPr lang="zh-CN" altLang="en-US" dirty="0" smtClean="0"/>
              <a:t>以下列问题为例给出构造决策表的具体过程。</a:t>
            </a:r>
          </a:p>
          <a:p>
            <a:r>
              <a:rPr lang="zh-CN" altLang="en-US" dirty="0" smtClean="0"/>
              <a:t>问题要求：</a:t>
            </a:r>
            <a:r>
              <a:rPr lang="en-US" dirty="0" smtClean="0"/>
              <a:t>“… …</a:t>
            </a:r>
            <a:r>
              <a:rPr lang="zh-CN" altLang="en-US" dirty="0" smtClean="0"/>
              <a:t>对功率大于</a:t>
            </a:r>
            <a:r>
              <a:rPr lang="en-US" dirty="0" smtClean="0"/>
              <a:t>50</a:t>
            </a:r>
            <a:r>
              <a:rPr lang="zh-CN" altLang="en-US" dirty="0" smtClean="0"/>
              <a:t>马力的机器或维修记录不全且已运行</a:t>
            </a:r>
            <a:r>
              <a:rPr lang="en-US" dirty="0" smtClean="0"/>
              <a:t>10</a:t>
            </a:r>
            <a:r>
              <a:rPr lang="zh-CN" altLang="en-US" dirty="0" smtClean="0"/>
              <a:t>年以上的机器，应给予优先的维修处理</a:t>
            </a:r>
            <a:r>
              <a:rPr lang="en-US" dirty="0" smtClean="0"/>
              <a:t>… …”</a:t>
            </a:r>
            <a:r>
              <a:rPr lang="zh-CN" altLang="en-US" dirty="0" smtClean="0"/>
              <a:t>。这里假定，</a:t>
            </a:r>
            <a:r>
              <a:rPr lang="en-US" dirty="0" smtClean="0"/>
              <a:t>“</a:t>
            </a:r>
            <a:r>
              <a:rPr lang="zh-CN" altLang="en-US" dirty="0" smtClean="0"/>
              <a:t>维修记录不全</a:t>
            </a:r>
            <a:r>
              <a:rPr lang="en-US" dirty="0" smtClean="0"/>
              <a:t>”</a:t>
            </a:r>
            <a:r>
              <a:rPr lang="zh-CN" altLang="en-US" dirty="0" smtClean="0"/>
              <a:t>和</a:t>
            </a:r>
            <a:r>
              <a:rPr lang="en-US" dirty="0" smtClean="0"/>
              <a:t>“</a:t>
            </a:r>
            <a:r>
              <a:rPr lang="zh-CN" altLang="en-US" dirty="0" smtClean="0"/>
              <a:t>优先维修处理</a:t>
            </a:r>
            <a:r>
              <a:rPr lang="en-US" dirty="0" smtClean="0"/>
              <a:t>”</a:t>
            </a:r>
            <a:r>
              <a:rPr lang="zh-CN" altLang="en-US" dirty="0" smtClean="0"/>
              <a:t>均已在别处有更严格的定义</a:t>
            </a:r>
          </a:p>
          <a:p>
            <a:r>
              <a:rPr lang="en-US" dirty="0" smtClean="0"/>
              <a:t>1</a:t>
            </a:r>
            <a:r>
              <a:rPr lang="zh-CN" altLang="en-US" dirty="0" smtClean="0"/>
              <a:t>：确定规则的个数。有</a:t>
            </a:r>
            <a:r>
              <a:rPr lang="en-US" dirty="0" smtClean="0"/>
              <a:t>3</a:t>
            </a:r>
            <a:r>
              <a:rPr lang="zh-CN" altLang="en-US" dirty="0" smtClean="0"/>
              <a:t>个条件，</a:t>
            </a:r>
            <a:r>
              <a:rPr lang="en-US" dirty="0" smtClean="0"/>
              <a:t>8 </a:t>
            </a:r>
            <a:r>
              <a:rPr lang="zh-CN" altLang="en-US" dirty="0" smtClean="0"/>
              <a:t>种规则。</a:t>
            </a:r>
          </a:p>
          <a:p>
            <a:r>
              <a:rPr lang="en-US" dirty="0" smtClean="0"/>
              <a:t>2</a:t>
            </a:r>
            <a:r>
              <a:rPr lang="zh-CN" altLang="en-US" dirty="0" smtClean="0"/>
              <a:t>：列出所有的条件桩和动作桩。</a:t>
            </a:r>
          </a:p>
          <a:p>
            <a:r>
              <a:rPr lang="en-US" dirty="0" smtClean="0"/>
              <a:t>3</a:t>
            </a:r>
            <a:r>
              <a:rPr lang="zh-CN" altLang="en-US" dirty="0" smtClean="0"/>
              <a:t>：填入条件项。</a:t>
            </a:r>
          </a:p>
          <a:p>
            <a:r>
              <a:rPr lang="en-US" dirty="0" smtClean="0"/>
              <a:t>4</a:t>
            </a:r>
            <a:r>
              <a:rPr lang="zh-CN" altLang="en-US" dirty="0" smtClean="0"/>
              <a:t>：填入动作项。得到初始判定表（图</a:t>
            </a:r>
            <a:r>
              <a:rPr lang="en-US" dirty="0" smtClean="0"/>
              <a:t>5-8</a:t>
            </a:r>
            <a:r>
              <a:rPr lang="zh-CN" altLang="en-US" dirty="0" smtClean="0"/>
              <a:t>）。</a:t>
            </a:r>
          </a:p>
          <a:p>
            <a:r>
              <a:rPr lang="en-US" dirty="0" smtClean="0"/>
              <a:t>5</a:t>
            </a:r>
            <a:r>
              <a:rPr lang="zh-CN" altLang="en-US" dirty="0" smtClean="0"/>
              <a:t>：简化判定表（图</a:t>
            </a:r>
            <a:r>
              <a:rPr lang="en-US" dirty="0" smtClean="0"/>
              <a:t>5-9</a:t>
            </a:r>
            <a:r>
              <a:rPr lang="zh-CN" altLang="en-US" dirty="0" smtClean="0"/>
              <a:t>）。</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28604"/>
            <a:ext cx="8229600" cy="5697559"/>
          </a:xfrm>
        </p:spPr>
        <p:txBody>
          <a:bodyPr/>
          <a:lstStyle/>
          <a:p>
            <a:r>
              <a:rPr lang="zh-CN" altLang="en-US" dirty="0" smtClean="0"/>
              <a:t>初始判定表（图</a:t>
            </a:r>
            <a:r>
              <a:rPr lang="en-US" dirty="0" smtClean="0"/>
              <a:t>5-8</a:t>
            </a:r>
            <a:r>
              <a:rPr lang="zh-CN" altLang="en-US" dirty="0" smtClean="0"/>
              <a:t>）</a:t>
            </a:r>
          </a:p>
          <a:p>
            <a:endParaRPr lang="en-US" altLang="zh-CN" dirty="0" smtClean="0"/>
          </a:p>
        </p:txBody>
      </p:sp>
      <p:graphicFrame>
        <p:nvGraphicFramePr>
          <p:cNvPr id="4" name="表格 3"/>
          <p:cNvGraphicFramePr>
            <a:graphicFrameLocks noGrp="1"/>
          </p:cNvGraphicFramePr>
          <p:nvPr/>
        </p:nvGraphicFramePr>
        <p:xfrm>
          <a:off x="500034" y="1000108"/>
          <a:ext cx="8358251" cy="2338264"/>
        </p:xfrm>
        <a:graphic>
          <a:graphicData uri="http://schemas.openxmlformats.org/drawingml/2006/table">
            <a:tbl>
              <a:tblPr firstRow="1" bandRow="1">
                <a:tableStyleId>{5C22544A-7EE6-4342-B048-85BDC9FD1C3A}</a:tableStyleId>
              </a:tblPr>
              <a:tblGrid>
                <a:gridCol w="835825"/>
                <a:gridCol w="2406603"/>
                <a:gridCol w="792592"/>
                <a:gridCol w="720539"/>
                <a:gridCol w="720539"/>
                <a:gridCol w="648485"/>
                <a:gridCol w="648485"/>
                <a:gridCol w="504377"/>
                <a:gridCol w="576431"/>
                <a:gridCol w="504375"/>
              </a:tblGrid>
              <a:tr h="347370">
                <a:tc>
                  <a:txBody>
                    <a:bodyPr/>
                    <a:lstStyle/>
                    <a:p>
                      <a:endParaRPr lang="zh-CN" altLang="en-US" dirty="0"/>
                    </a:p>
                  </a:txBody>
                  <a:tcPr/>
                </a:tc>
                <a:tc>
                  <a:txBody>
                    <a:bodyPr/>
                    <a:lstStyle/>
                    <a:p>
                      <a:endParaRPr lang="zh-CN" altLang="en-US" dirty="0"/>
                    </a:p>
                  </a:txBody>
                  <a:tcPr/>
                </a:tc>
                <a:tc>
                  <a:txBody>
                    <a:bodyPr/>
                    <a:lstStyle/>
                    <a:p>
                      <a:r>
                        <a:rPr lang="en-US" altLang="zh-CN" dirty="0" smtClean="0"/>
                        <a:t>1</a:t>
                      </a:r>
                      <a:endParaRPr lang="zh-CN" altLang="en-US" dirty="0"/>
                    </a:p>
                  </a:txBody>
                  <a:tcPr/>
                </a:tc>
                <a:tc>
                  <a:txBody>
                    <a:bodyPr/>
                    <a:lstStyle/>
                    <a:p>
                      <a:r>
                        <a:rPr lang="en-US" altLang="zh-CN" dirty="0" smtClean="0"/>
                        <a:t>2</a:t>
                      </a:r>
                      <a:endParaRPr lang="zh-CN" altLang="en-US" dirty="0"/>
                    </a:p>
                  </a:txBody>
                  <a:tcPr/>
                </a:tc>
                <a:tc>
                  <a:txBody>
                    <a:bodyPr/>
                    <a:lstStyle/>
                    <a:p>
                      <a:r>
                        <a:rPr lang="en-US" altLang="zh-CN" dirty="0" smtClean="0"/>
                        <a:t>3</a:t>
                      </a:r>
                      <a:endParaRPr lang="zh-CN" altLang="en-US" dirty="0"/>
                    </a:p>
                  </a:txBody>
                  <a:tcPr/>
                </a:tc>
                <a:tc>
                  <a:txBody>
                    <a:bodyPr/>
                    <a:lstStyle/>
                    <a:p>
                      <a:r>
                        <a:rPr lang="en-US" altLang="zh-CN" dirty="0" smtClean="0"/>
                        <a:t>4</a:t>
                      </a:r>
                      <a:endParaRPr lang="zh-CN" altLang="en-US" dirty="0"/>
                    </a:p>
                  </a:txBody>
                  <a:tcPr/>
                </a:tc>
                <a:tc>
                  <a:txBody>
                    <a:bodyPr/>
                    <a:lstStyle/>
                    <a:p>
                      <a:r>
                        <a:rPr lang="en-US" altLang="zh-CN" dirty="0" smtClean="0"/>
                        <a:t>5</a:t>
                      </a:r>
                      <a:endParaRPr lang="zh-CN" altLang="en-US" dirty="0"/>
                    </a:p>
                  </a:txBody>
                  <a:tcPr/>
                </a:tc>
                <a:tc>
                  <a:txBody>
                    <a:bodyPr/>
                    <a:lstStyle/>
                    <a:p>
                      <a:r>
                        <a:rPr lang="en-US" altLang="zh-CN" dirty="0" smtClean="0"/>
                        <a:t>6</a:t>
                      </a:r>
                      <a:endParaRPr lang="zh-CN" altLang="en-US" dirty="0"/>
                    </a:p>
                  </a:txBody>
                  <a:tcPr/>
                </a:tc>
                <a:tc>
                  <a:txBody>
                    <a:bodyPr/>
                    <a:lstStyle/>
                    <a:p>
                      <a:r>
                        <a:rPr lang="en-US" altLang="zh-CN" dirty="0" smtClean="0"/>
                        <a:t>7</a:t>
                      </a:r>
                      <a:endParaRPr lang="zh-CN" altLang="en-US" dirty="0"/>
                    </a:p>
                  </a:txBody>
                  <a:tcPr/>
                </a:tc>
                <a:tc>
                  <a:txBody>
                    <a:bodyPr/>
                    <a:lstStyle/>
                    <a:p>
                      <a:r>
                        <a:rPr lang="en-US" altLang="zh-CN" dirty="0" smtClean="0"/>
                        <a:t>8</a:t>
                      </a:r>
                      <a:endParaRPr lang="zh-CN" altLang="en-US" dirty="0"/>
                    </a:p>
                  </a:txBody>
                  <a:tcPr/>
                </a:tc>
              </a:tr>
              <a:tr h="347370">
                <a:tc rowSpan="3">
                  <a:txBody>
                    <a:bodyPr/>
                    <a:lstStyle/>
                    <a:p>
                      <a:pPr algn="ctr"/>
                      <a:r>
                        <a:rPr lang="zh-CN" altLang="en-US" dirty="0" smtClean="0"/>
                        <a:t>条件桩</a:t>
                      </a:r>
                      <a:endParaRPr lang="zh-CN" altLang="en-US" dirty="0"/>
                    </a:p>
                  </a:txBody>
                  <a:tcPr/>
                </a:tc>
                <a:tc>
                  <a:txBody>
                    <a:bodyPr/>
                    <a:lstStyle/>
                    <a:p>
                      <a:r>
                        <a:rPr lang="zh-CN" altLang="en-US" dirty="0" smtClean="0"/>
                        <a:t>功率大于</a:t>
                      </a:r>
                      <a:r>
                        <a:rPr lang="en-US" altLang="zh-CN" dirty="0" smtClean="0"/>
                        <a:t>50</a:t>
                      </a:r>
                      <a:r>
                        <a:rPr lang="zh-CN" altLang="en-US" dirty="0" smtClean="0"/>
                        <a:t>马力吗</a:t>
                      </a:r>
                      <a:endParaRPr lang="zh-CN" altLang="en-US" dirty="0"/>
                    </a:p>
                  </a:txBody>
                  <a:tcPr/>
                </a:tc>
                <a:tc>
                  <a:txBody>
                    <a:bodyPr/>
                    <a:lstStyle/>
                    <a:p>
                      <a:r>
                        <a:rPr lang="en-US" altLang="zh-CN" dirty="0" smtClean="0"/>
                        <a:t>Y</a:t>
                      </a:r>
                      <a:endParaRPr lang="zh-CN" altLang="en-US" dirty="0"/>
                    </a:p>
                  </a:txBody>
                  <a:tcPr/>
                </a:tc>
                <a:tc>
                  <a:txBody>
                    <a:bodyPr/>
                    <a:lstStyle/>
                    <a:p>
                      <a:r>
                        <a:rPr lang="en-US" altLang="zh-CN" dirty="0" smtClean="0"/>
                        <a:t>Y</a:t>
                      </a:r>
                      <a:endParaRPr lang="zh-CN" altLang="en-US" dirty="0"/>
                    </a:p>
                  </a:txBody>
                  <a:tcPr/>
                </a:tc>
                <a:tc>
                  <a:txBody>
                    <a:bodyPr/>
                    <a:lstStyle/>
                    <a:p>
                      <a:r>
                        <a:rPr lang="en-US" altLang="zh-CN" dirty="0" smtClean="0"/>
                        <a:t>Y</a:t>
                      </a:r>
                      <a:endParaRPr lang="zh-CN" altLang="en-US" dirty="0"/>
                    </a:p>
                  </a:txBody>
                  <a:tcPr/>
                </a:tc>
                <a:tc>
                  <a:txBody>
                    <a:bodyPr/>
                    <a:lstStyle/>
                    <a:p>
                      <a:r>
                        <a:rPr lang="en-US" altLang="zh-CN" dirty="0" smtClean="0"/>
                        <a:t>Y</a:t>
                      </a:r>
                      <a:endParaRPr lang="zh-CN" altLang="en-US" dirty="0"/>
                    </a:p>
                  </a:txBody>
                  <a:tcPr/>
                </a:tc>
                <a:tc>
                  <a:txBody>
                    <a:bodyPr/>
                    <a:lstStyle/>
                    <a:p>
                      <a:r>
                        <a:rPr lang="en-US" altLang="zh-CN" dirty="0" smtClean="0"/>
                        <a:t>N</a:t>
                      </a:r>
                      <a:endParaRPr lang="zh-CN" altLang="en-US" dirty="0"/>
                    </a:p>
                  </a:txBody>
                  <a:tcPr/>
                </a:tc>
                <a:tc>
                  <a:txBody>
                    <a:bodyPr/>
                    <a:lstStyle/>
                    <a:p>
                      <a:r>
                        <a:rPr lang="en-US" altLang="zh-CN" dirty="0" smtClean="0"/>
                        <a:t>N</a:t>
                      </a:r>
                      <a:endParaRPr lang="zh-CN" altLang="en-US" dirty="0"/>
                    </a:p>
                  </a:txBody>
                  <a:tcPr/>
                </a:tc>
                <a:tc>
                  <a:txBody>
                    <a:bodyPr/>
                    <a:lstStyle/>
                    <a:p>
                      <a:r>
                        <a:rPr lang="en-US" altLang="zh-CN" dirty="0" smtClean="0"/>
                        <a:t>N</a:t>
                      </a:r>
                      <a:endParaRPr lang="zh-CN" altLang="en-US" dirty="0"/>
                    </a:p>
                  </a:txBody>
                  <a:tcPr/>
                </a:tc>
                <a:tc>
                  <a:txBody>
                    <a:bodyPr/>
                    <a:lstStyle/>
                    <a:p>
                      <a:r>
                        <a:rPr lang="en-US" altLang="zh-CN" dirty="0" smtClean="0"/>
                        <a:t>N</a:t>
                      </a:r>
                      <a:endParaRPr lang="zh-CN" altLang="en-US" dirty="0"/>
                    </a:p>
                  </a:txBody>
                  <a:tcPr/>
                </a:tc>
              </a:tr>
              <a:tr h="347370">
                <a:tc vMerge="1">
                  <a:txBody>
                    <a:bodyPr/>
                    <a:lstStyle/>
                    <a:p>
                      <a:endParaRPr lang="zh-CN" altLang="en-US"/>
                    </a:p>
                  </a:txBody>
                  <a:tcPr/>
                </a:tc>
                <a:tc>
                  <a:txBody>
                    <a:bodyPr/>
                    <a:lstStyle/>
                    <a:p>
                      <a:r>
                        <a:rPr lang="zh-CN" altLang="en-US" dirty="0" smtClean="0"/>
                        <a:t>维修记录不全</a:t>
                      </a:r>
                      <a:r>
                        <a:rPr lang="en-US" altLang="zh-CN" dirty="0" smtClean="0"/>
                        <a:t>?</a:t>
                      </a:r>
                      <a:endParaRPr lang="zh-CN" altLang="en-US" dirty="0"/>
                    </a:p>
                  </a:txBody>
                  <a:tcPr/>
                </a:tc>
                <a:tc>
                  <a:txBody>
                    <a:bodyPr/>
                    <a:lstStyle/>
                    <a:p>
                      <a:r>
                        <a:rPr lang="en-US" altLang="zh-CN" dirty="0" smtClean="0"/>
                        <a:t>Y</a:t>
                      </a:r>
                      <a:endParaRPr lang="zh-CN" altLang="en-US" dirty="0"/>
                    </a:p>
                  </a:txBody>
                  <a:tcPr/>
                </a:tc>
                <a:tc>
                  <a:txBody>
                    <a:bodyPr/>
                    <a:lstStyle/>
                    <a:p>
                      <a:r>
                        <a:rPr lang="en-US" altLang="zh-CN" dirty="0" smtClean="0"/>
                        <a:t>Y</a:t>
                      </a:r>
                      <a:endParaRPr lang="zh-CN" altLang="en-US" dirty="0"/>
                    </a:p>
                  </a:txBody>
                  <a:tcPr/>
                </a:tc>
                <a:tc>
                  <a:txBody>
                    <a:bodyPr/>
                    <a:lstStyle/>
                    <a:p>
                      <a:r>
                        <a:rPr lang="en-US" altLang="zh-CN" dirty="0" smtClean="0"/>
                        <a:t>N</a:t>
                      </a:r>
                      <a:endParaRPr lang="zh-CN" altLang="en-US" dirty="0"/>
                    </a:p>
                  </a:txBody>
                  <a:tcPr/>
                </a:tc>
                <a:tc>
                  <a:txBody>
                    <a:bodyPr/>
                    <a:lstStyle/>
                    <a:p>
                      <a:r>
                        <a:rPr lang="en-US" altLang="zh-CN" dirty="0" smtClean="0"/>
                        <a:t>N</a:t>
                      </a:r>
                      <a:endParaRPr lang="zh-CN" altLang="en-US" dirty="0"/>
                    </a:p>
                  </a:txBody>
                  <a:tcPr/>
                </a:tc>
                <a:tc>
                  <a:txBody>
                    <a:bodyPr/>
                    <a:lstStyle/>
                    <a:p>
                      <a:r>
                        <a:rPr lang="en-US" altLang="zh-CN" dirty="0" smtClean="0"/>
                        <a:t>Y</a:t>
                      </a:r>
                      <a:endParaRPr lang="zh-CN" altLang="en-US" dirty="0"/>
                    </a:p>
                  </a:txBody>
                  <a:tcPr/>
                </a:tc>
                <a:tc>
                  <a:txBody>
                    <a:bodyPr/>
                    <a:lstStyle/>
                    <a:p>
                      <a:r>
                        <a:rPr lang="en-US" altLang="zh-CN" dirty="0" smtClean="0"/>
                        <a:t>Y</a:t>
                      </a:r>
                      <a:endParaRPr lang="zh-CN" altLang="en-US" dirty="0"/>
                    </a:p>
                  </a:txBody>
                  <a:tcPr/>
                </a:tc>
                <a:tc>
                  <a:txBody>
                    <a:bodyPr/>
                    <a:lstStyle/>
                    <a:p>
                      <a:r>
                        <a:rPr lang="en-US" altLang="zh-CN" dirty="0" smtClean="0"/>
                        <a:t>N</a:t>
                      </a:r>
                      <a:endParaRPr lang="zh-CN" altLang="en-US" dirty="0"/>
                    </a:p>
                  </a:txBody>
                  <a:tcPr/>
                </a:tc>
                <a:tc>
                  <a:txBody>
                    <a:bodyPr/>
                    <a:lstStyle/>
                    <a:p>
                      <a:r>
                        <a:rPr lang="en-US" altLang="zh-CN" dirty="0" smtClean="0"/>
                        <a:t>N</a:t>
                      </a:r>
                      <a:endParaRPr lang="zh-CN" altLang="en-US" dirty="0"/>
                    </a:p>
                  </a:txBody>
                  <a:tcPr/>
                </a:tc>
              </a:tr>
              <a:tr h="347370">
                <a:tc vMerge="1">
                  <a:txBody>
                    <a:bodyPr/>
                    <a:lstStyle/>
                    <a:p>
                      <a:endParaRPr lang="zh-CN" altLang="en-US"/>
                    </a:p>
                  </a:txBody>
                  <a:tcPr/>
                </a:tc>
                <a:tc>
                  <a:txBody>
                    <a:bodyPr/>
                    <a:lstStyle/>
                    <a:p>
                      <a:r>
                        <a:rPr lang="zh-CN" altLang="en-US" dirty="0" smtClean="0"/>
                        <a:t>运行超过</a:t>
                      </a:r>
                      <a:r>
                        <a:rPr lang="en-US" altLang="zh-CN" dirty="0" smtClean="0"/>
                        <a:t>10</a:t>
                      </a:r>
                      <a:r>
                        <a:rPr lang="zh-CN" altLang="en-US" dirty="0" smtClean="0"/>
                        <a:t>年吗？</a:t>
                      </a:r>
                      <a:endParaRPr lang="zh-CN" altLang="en-US" dirty="0"/>
                    </a:p>
                  </a:txBody>
                  <a:tcPr/>
                </a:tc>
                <a:tc>
                  <a:txBody>
                    <a:bodyPr/>
                    <a:lstStyle/>
                    <a:p>
                      <a:r>
                        <a:rPr lang="en-US" altLang="zh-CN" dirty="0" smtClean="0"/>
                        <a:t>Y</a:t>
                      </a:r>
                      <a:endParaRPr lang="zh-CN" altLang="en-US" dirty="0"/>
                    </a:p>
                  </a:txBody>
                  <a:tcPr/>
                </a:tc>
                <a:tc>
                  <a:txBody>
                    <a:bodyPr/>
                    <a:lstStyle/>
                    <a:p>
                      <a:r>
                        <a:rPr lang="en-US" altLang="zh-CN" dirty="0" smtClean="0"/>
                        <a:t>N</a:t>
                      </a:r>
                      <a:endParaRPr lang="zh-CN" altLang="en-US" dirty="0"/>
                    </a:p>
                  </a:txBody>
                  <a:tcPr/>
                </a:tc>
                <a:tc>
                  <a:txBody>
                    <a:bodyPr/>
                    <a:lstStyle/>
                    <a:p>
                      <a:r>
                        <a:rPr lang="en-US" altLang="zh-CN" dirty="0" smtClean="0"/>
                        <a:t>Y</a:t>
                      </a:r>
                      <a:endParaRPr lang="zh-CN" altLang="en-US" dirty="0"/>
                    </a:p>
                  </a:txBody>
                  <a:tcPr/>
                </a:tc>
                <a:tc>
                  <a:txBody>
                    <a:bodyPr/>
                    <a:lstStyle/>
                    <a:p>
                      <a:r>
                        <a:rPr lang="en-US" altLang="zh-CN" dirty="0" smtClean="0"/>
                        <a:t>N</a:t>
                      </a:r>
                      <a:endParaRPr lang="zh-CN" altLang="en-US" dirty="0"/>
                    </a:p>
                  </a:txBody>
                  <a:tcPr/>
                </a:tc>
                <a:tc>
                  <a:txBody>
                    <a:bodyPr/>
                    <a:lstStyle/>
                    <a:p>
                      <a:r>
                        <a:rPr lang="en-US" altLang="zh-CN" dirty="0" smtClean="0"/>
                        <a:t>Y</a:t>
                      </a:r>
                      <a:endParaRPr lang="zh-CN" altLang="en-US" dirty="0"/>
                    </a:p>
                  </a:txBody>
                  <a:tcPr/>
                </a:tc>
                <a:tc>
                  <a:txBody>
                    <a:bodyPr/>
                    <a:lstStyle/>
                    <a:p>
                      <a:r>
                        <a:rPr lang="en-US" altLang="zh-CN" dirty="0" smtClean="0"/>
                        <a:t>N</a:t>
                      </a:r>
                      <a:endParaRPr lang="zh-CN" altLang="en-US" dirty="0"/>
                    </a:p>
                  </a:txBody>
                  <a:tcPr/>
                </a:tc>
                <a:tc>
                  <a:txBody>
                    <a:bodyPr/>
                    <a:lstStyle/>
                    <a:p>
                      <a:r>
                        <a:rPr lang="en-US" altLang="zh-CN" dirty="0" smtClean="0"/>
                        <a:t>Y</a:t>
                      </a:r>
                      <a:endParaRPr lang="zh-CN" altLang="en-US" dirty="0"/>
                    </a:p>
                  </a:txBody>
                  <a:tcPr/>
                </a:tc>
                <a:tc>
                  <a:txBody>
                    <a:bodyPr/>
                    <a:lstStyle/>
                    <a:p>
                      <a:r>
                        <a:rPr lang="en-US" altLang="zh-CN" dirty="0" smtClean="0"/>
                        <a:t>N</a:t>
                      </a:r>
                      <a:endParaRPr lang="zh-CN" altLang="en-US" dirty="0"/>
                    </a:p>
                  </a:txBody>
                  <a:tcPr/>
                </a:tc>
              </a:tr>
              <a:tr h="347370">
                <a:tc rowSpan="2">
                  <a:txBody>
                    <a:bodyPr/>
                    <a:lstStyle/>
                    <a:p>
                      <a:pPr algn="ctr"/>
                      <a:r>
                        <a:rPr lang="zh-CN" altLang="en-US" dirty="0" smtClean="0"/>
                        <a:t>动作</a:t>
                      </a:r>
                      <a:endParaRPr lang="zh-CN" altLang="en-US" dirty="0"/>
                    </a:p>
                  </a:txBody>
                  <a:tcPr/>
                </a:tc>
                <a:tc>
                  <a:txBody>
                    <a:bodyPr/>
                    <a:lstStyle/>
                    <a:p>
                      <a:r>
                        <a:rPr lang="zh-CN" altLang="en-US" dirty="0" smtClean="0"/>
                        <a:t>进行优先维修</a:t>
                      </a:r>
                      <a:endParaRPr lang="zh-CN" altLang="en-US" dirty="0"/>
                    </a:p>
                  </a:txBody>
                  <a:tcPr/>
                </a:tc>
                <a:tc>
                  <a:txBody>
                    <a:bodyPr/>
                    <a:lstStyle/>
                    <a:p>
                      <a:r>
                        <a:rPr lang="en-US" altLang="zh-CN" dirty="0" smtClean="0"/>
                        <a:t>X</a:t>
                      </a:r>
                      <a:endParaRPr lang="zh-CN" altLang="en-US" dirty="0"/>
                    </a:p>
                  </a:txBody>
                  <a:tcPr/>
                </a:tc>
                <a:tc>
                  <a:txBody>
                    <a:bodyPr/>
                    <a:lstStyle/>
                    <a:p>
                      <a:r>
                        <a:rPr lang="en-US" altLang="zh-CN" dirty="0" smtClean="0"/>
                        <a:t>X</a:t>
                      </a:r>
                      <a:endParaRPr lang="zh-CN" altLang="en-US" dirty="0"/>
                    </a:p>
                  </a:txBody>
                  <a:tcPr/>
                </a:tc>
                <a:tc>
                  <a:txBody>
                    <a:bodyPr/>
                    <a:lstStyle/>
                    <a:p>
                      <a:r>
                        <a:rPr lang="en-US" altLang="zh-CN" dirty="0" smtClean="0"/>
                        <a:t>X</a:t>
                      </a:r>
                      <a:endParaRPr lang="zh-CN" altLang="en-US" dirty="0"/>
                    </a:p>
                  </a:txBody>
                  <a:tcPr/>
                </a:tc>
                <a:tc>
                  <a:txBody>
                    <a:bodyPr/>
                    <a:lstStyle/>
                    <a:p>
                      <a:r>
                        <a:rPr lang="en-US" altLang="zh-CN" dirty="0" smtClean="0"/>
                        <a:t>X</a:t>
                      </a:r>
                      <a:endParaRPr lang="zh-CN" altLang="en-US" dirty="0"/>
                    </a:p>
                  </a:txBody>
                  <a:tcPr/>
                </a:tc>
                <a:tc>
                  <a:txBody>
                    <a:bodyPr/>
                    <a:lstStyle/>
                    <a:p>
                      <a:r>
                        <a:rPr lang="en-US" altLang="zh-CN" dirty="0" smtClean="0"/>
                        <a:t>X</a:t>
                      </a:r>
                      <a:endParaRPr lang="zh-CN" altLang="en-US" dirty="0"/>
                    </a:p>
                  </a:txBody>
                  <a:tcPr/>
                </a:tc>
                <a:tc>
                  <a:txBody>
                    <a:bodyPr/>
                    <a:lstStyle/>
                    <a:p>
                      <a:endParaRPr lang="zh-CN" altLang="en-US" dirty="0"/>
                    </a:p>
                  </a:txBody>
                  <a:tcPr/>
                </a:tc>
                <a:tc>
                  <a:txBody>
                    <a:bodyPr/>
                    <a:lstStyle/>
                    <a:p>
                      <a:endParaRPr lang="zh-CN" altLang="en-US"/>
                    </a:p>
                  </a:txBody>
                  <a:tcPr/>
                </a:tc>
                <a:tc>
                  <a:txBody>
                    <a:bodyPr/>
                    <a:lstStyle/>
                    <a:p>
                      <a:endParaRPr lang="zh-CN" altLang="en-US" dirty="0"/>
                    </a:p>
                  </a:txBody>
                  <a:tcPr/>
                </a:tc>
              </a:tr>
              <a:tr h="509464">
                <a:tc vMerge="1">
                  <a:txBody>
                    <a:bodyPr/>
                    <a:lstStyle/>
                    <a:p>
                      <a:endParaRPr lang="zh-CN" altLang="en-US"/>
                    </a:p>
                  </a:txBody>
                  <a:tcPr/>
                </a:tc>
                <a:tc>
                  <a:txBody>
                    <a:bodyPr/>
                    <a:lstStyle/>
                    <a:p>
                      <a:r>
                        <a:rPr lang="zh-CN" altLang="en-US" dirty="0" smtClean="0"/>
                        <a:t>做其他处理</a:t>
                      </a:r>
                      <a:endParaRPr lang="zh-CN" altLang="en-US" dirty="0"/>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r>
                        <a:rPr lang="en-US" altLang="zh-CN" dirty="0" smtClean="0"/>
                        <a:t>X</a:t>
                      </a:r>
                      <a:endParaRPr lang="zh-CN" altLang="en-US" dirty="0"/>
                    </a:p>
                  </a:txBody>
                  <a:tcPr/>
                </a:tc>
                <a:tc>
                  <a:txBody>
                    <a:bodyPr/>
                    <a:lstStyle/>
                    <a:p>
                      <a:r>
                        <a:rPr lang="en-US" altLang="zh-CN" dirty="0" smtClean="0"/>
                        <a:t>X</a:t>
                      </a:r>
                      <a:endParaRPr lang="zh-CN" altLang="en-US" dirty="0"/>
                    </a:p>
                  </a:txBody>
                  <a:tcPr/>
                </a:tc>
                <a:tc>
                  <a:txBody>
                    <a:bodyPr/>
                    <a:lstStyle/>
                    <a:p>
                      <a:r>
                        <a:rPr lang="en-US" altLang="zh-CN" dirty="0" smtClean="0"/>
                        <a:t>X</a:t>
                      </a:r>
                      <a:endParaRPr lang="zh-CN" altLang="en-US" dirty="0"/>
                    </a:p>
                  </a:txBody>
                  <a:tcPr/>
                </a:tc>
              </a:tr>
            </a:tbl>
          </a:graphicData>
        </a:graphic>
      </p:graphicFrame>
      <p:graphicFrame>
        <p:nvGraphicFramePr>
          <p:cNvPr id="5" name="表格 4"/>
          <p:cNvGraphicFramePr>
            <a:graphicFrameLocks noGrp="1"/>
          </p:cNvGraphicFramePr>
          <p:nvPr/>
        </p:nvGraphicFramePr>
        <p:xfrm>
          <a:off x="571472" y="3714752"/>
          <a:ext cx="6124583" cy="2338264"/>
        </p:xfrm>
        <a:graphic>
          <a:graphicData uri="http://schemas.openxmlformats.org/drawingml/2006/table">
            <a:tbl>
              <a:tblPr firstRow="1" bandRow="1">
                <a:tableStyleId>{5C22544A-7EE6-4342-B048-85BDC9FD1C3A}</a:tableStyleId>
              </a:tblPr>
              <a:tblGrid>
                <a:gridCol w="835825"/>
                <a:gridCol w="2406603"/>
                <a:gridCol w="792592"/>
                <a:gridCol w="720539"/>
                <a:gridCol w="720539"/>
                <a:gridCol w="648485"/>
              </a:tblGrid>
              <a:tr h="347370">
                <a:tc>
                  <a:txBody>
                    <a:bodyPr/>
                    <a:lstStyle/>
                    <a:p>
                      <a:endParaRPr lang="zh-CN" altLang="en-US" dirty="0"/>
                    </a:p>
                  </a:txBody>
                  <a:tcPr/>
                </a:tc>
                <a:tc>
                  <a:txBody>
                    <a:bodyPr/>
                    <a:lstStyle/>
                    <a:p>
                      <a:endParaRPr lang="zh-CN" altLang="en-US"/>
                    </a:p>
                  </a:txBody>
                  <a:tcPr/>
                </a:tc>
                <a:tc>
                  <a:txBody>
                    <a:bodyPr/>
                    <a:lstStyle/>
                    <a:p>
                      <a:r>
                        <a:rPr lang="en-US" altLang="zh-CN" dirty="0" smtClean="0"/>
                        <a:t>1</a:t>
                      </a:r>
                      <a:endParaRPr lang="zh-CN" altLang="en-US" dirty="0"/>
                    </a:p>
                  </a:txBody>
                  <a:tcPr/>
                </a:tc>
                <a:tc>
                  <a:txBody>
                    <a:bodyPr/>
                    <a:lstStyle/>
                    <a:p>
                      <a:r>
                        <a:rPr lang="en-US" altLang="zh-CN" dirty="0" smtClean="0"/>
                        <a:t>2</a:t>
                      </a:r>
                      <a:endParaRPr lang="zh-CN" altLang="en-US" dirty="0"/>
                    </a:p>
                  </a:txBody>
                  <a:tcPr/>
                </a:tc>
                <a:tc>
                  <a:txBody>
                    <a:bodyPr/>
                    <a:lstStyle/>
                    <a:p>
                      <a:r>
                        <a:rPr lang="en-US" altLang="zh-CN" dirty="0" smtClean="0"/>
                        <a:t>3</a:t>
                      </a:r>
                      <a:endParaRPr lang="zh-CN" altLang="en-US" dirty="0"/>
                    </a:p>
                  </a:txBody>
                  <a:tcPr/>
                </a:tc>
                <a:tc>
                  <a:txBody>
                    <a:bodyPr/>
                    <a:lstStyle/>
                    <a:p>
                      <a:r>
                        <a:rPr lang="en-US" altLang="zh-CN" dirty="0" smtClean="0"/>
                        <a:t>4</a:t>
                      </a:r>
                      <a:endParaRPr lang="zh-CN" altLang="en-US" dirty="0"/>
                    </a:p>
                  </a:txBody>
                  <a:tcPr/>
                </a:tc>
              </a:tr>
              <a:tr h="347370">
                <a:tc rowSpan="3">
                  <a:txBody>
                    <a:bodyPr/>
                    <a:lstStyle/>
                    <a:p>
                      <a:pPr algn="ctr"/>
                      <a:r>
                        <a:rPr lang="zh-CN" altLang="en-US" dirty="0" smtClean="0"/>
                        <a:t>条件桩</a:t>
                      </a:r>
                      <a:endParaRPr lang="zh-CN" altLang="en-US" dirty="0"/>
                    </a:p>
                  </a:txBody>
                  <a:tcPr/>
                </a:tc>
                <a:tc>
                  <a:txBody>
                    <a:bodyPr/>
                    <a:lstStyle/>
                    <a:p>
                      <a:r>
                        <a:rPr lang="zh-CN" altLang="en-US" dirty="0" smtClean="0"/>
                        <a:t>功率大于</a:t>
                      </a:r>
                      <a:r>
                        <a:rPr lang="en-US" altLang="zh-CN" dirty="0" smtClean="0"/>
                        <a:t>50</a:t>
                      </a:r>
                      <a:r>
                        <a:rPr lang="zh-CN" altLang="en-US" dirty="0" smtClean="0"/>
                        <a:t>马力吗</a:t>
                      </a:r>
                      <a:endParaRPr lang="zh-CN" altLang="en-US" dirty="0"/>
                    </a:p>
                  </a:txBody>
                  <a:tcPr/>
                </a:tc>
                <a:tc>
                  <a:txBody>
                    <a:bodyPr/>
                    <a:lstStyle/>
                    <a:p>
                      <a:r>
                        <a:rPr lang="en-US" altLang="zh-CN" dirty="0" smtClean="0"/>
                        <a:t>Y</a:t>
                      </a:r>
                      <a:endParaRPr lang="zh-CN" altLang="en-US" dirty="0"/>
                    </a:p>
                  </a:txBody>
                  <a:tcPr/>
                </a:tc>
                <a:tc>
                  <a:txBody>
                    <a:bodyPr/>
                    <a:lstStyle/>
                    <a:p>
                      <a:r>
                        <a:rPr lang="en-US" altLang="zh-CN" dirty="0" smtClean="0"/>
                        <a:t>N</a:t>
                      </a:r>
                      <a:endParaRPr lang="zh-CN" altLang="en-US" dirty="0"/>
                    </a:p>
                  </a:txBody>
                  <a:tcPr/>
                </a:tc>
                <a:tc>
                  <a:txBody>
                    <a:bodyPr/>
                    <a:lstStyle/>
                    <a:p>
                      <a:r>
                        <a:rPr lang="en-US" altLang="zh-CN" dirty="0" smtClean="0"/>
                        <a:t>N</a:t>
                      </a:r>
                      <a:endParaRPr lang="zh-CN" altLang="en-US" dirty="0"/>
                    </a:p>
                  </a:txBody>
                  <a:tcPr/>
                </a:tc>
                <a:tc>
                  <a:txBody>
                    <a:bodyPr/>
                    <a:lstStyle/>
                    <a:p>
                      <a:r>
                        <a:rPr lang="en-US" altLang="zh-CN" dirty="0" smtClean="0"/>
                        <a:t>N</a:t>
                      </a:r>
                      <a:endParaRPr lang="zh-CN" altLang="en-US" dirty="0"/>
                    </a:p>
                  </a:txBody>
                  <a:tcPr/>
                </a:tc>
              </a:tr>
              <a:tr h="347370">
                <a:tc vMerge="1">
                  <a:txBody>
                    <a:bodyPr/>
                    <a:lstStyle/>
                    <a:p>
                      <a:endParaRPr lang="zh-CN" altLang="en-US"/>
                    </a:p>
                  </a:txBody>
                  <a:tcPr/>
                </a:tc>
                <a:tc>
                  <a:txBody>
                    <a:bodyPr/>
                    <a:lstStyle/>
                    <a:p>
                      <a:r>
                        <a:rPr lang="zh-CN" altLang="en-US" dirty="0" smtClean="0"/>
                        <a:t>维修记录不全</a:t>
                      </a:r>
                      <a:r>
                        <a:rPr lang="en-US" altLang="zh-CN" dirty="0" smtClean="0"/>
                        <a:t>?</a:t>
                      </a:r>
                      <a:endParaRPr lang="zh-CN" altLang="en-US" dirty="0"/>
                    </a:p>
                  </a:txBody>
                  <a:tcPr/>
                </a:tc>
                <a:tc>
                  <a:txBody>
                    <a:bodyPr/>
                    <a:lstStyle/>
                    <a:p>
                      <a:r>
                        <a:rPr lang="en-US" altLang="zh-CN" dirty="0" smtClean="0"/>
                        <a:t>---</a:t>
                      </a:r>
                      <a:endParaRPr lang="zh-CN" altLang="en-US" dirty="0"/>
                    </a:p>
                  </a:txBody>
                  <a:tcPr/>
                </a:tc>
                <a:tc>
                  <a:txBody>
                    <a:bodyPr/>
                    <a:lstStyle/>
                    <a:p>
                      <a:r>
                        <a:rPr lang="en-US" altLang="zh-CN" dirty="0" smtClean="0"/>
                        <a:t>Y</a:t>
                      </a:r>
                      <a:endParaRPr lang="zh-CN" altLang="en-US" dirty="0"/>
                    </a:p>
                  </a:txBody>
                  <a:tcPr/>
                </a:tc>
                <a:tc>
                  <a:txBody>
                    <a:bodyPr/>
                    <a:lstStyle/>
                    <a:p>
                      <a:r>
                        <a:rPr lang="en-US" altLang="zh-CN" dirty="0" smtClean="0"/>
                        <a:t>Y</a:t>
                      </a:r>
                      <a:endParaRPr lang="zh-CN" altLang="en-US" dirty="0"/>
                    </a:p>
                  </a:txBody>
                  <a:tcPr/>
                </a:tc>
                <a:tc>
                  <a:txBody>
                    <a:bodyPr/>
                    <a:lstStyle/>
                    <a:p>
                      <a:r>
                        <a:rPr lang="en-US" altLang="zh-CN" dirty="0" smtClean="0"/>
                        <a:t>N</a:t>
                      </a:r>
                      <a:endParaRPr lang="zh-CN" altLang="en-US" dirty="0"/>
                    </a:p>
                  </a:txBody>
                  <a:tcPr/>
                </a:tc>
              </a:tr>
              <a:tr h="347370">
                <a:tc vMerge="1">
                  <a:txBody>
                    <a:bodyPr/>
                    <a:lstStyle/>
                    <a:p>
                      <a:endParaRPr lang="zh-CN" altLang="en-US"/>
                    </a:p>
                  </a:txBody>
                  <a:tcPr/>
                </a:tc>
                <a:tc>
                  <a:txBody>
                    <a:bodyPr/>
                    <a:lstStyle/>
                    <a:p>
                      <a:r>
                        <a:rPr lang="zh-CN" altLang="en-US" dirty="0" smtClean="0"/>
                        <a:t>运行超过</a:t>
                      </a:r>
                      <a:r>
                        <a:rPr lang="en-US" altLang="zh-CN" dirty="0" smtClean="0"/>
                        <a:t>10</a:t>
                      </a:r>
                      <a:r>
                        <a:rPr lang="zh-CN" altLang="en-US" dirty="0" smtClean="0"/>
                        <a:t>年吗？</a:t>
                      </a:r>
                      <a:endParaRPr lang="zh-CN" altLang="en-US" dirty="0"/>
                    </a:p>
                  </a:txBody>
                  <a:tcPr/>
                </a:tc>
                <a:tc>
                  <a:txBody>
                    <a:bodyPr/>
                    <a:lstStyle/>
                    <a:p>
                      <a:r>
                        <a:rPr lang="en-US" altLang="zh-CN" dirty="0" smtClean="0"/>
                        <a:t>---</a:t>
                      </a:r>
                      <a:endParaRPr lang="zh-CN" altLang="en-US" dirty="0"/>
                    </a:p>
                  </a:txBody>
                  <a:tcPr/>
                </a:tc>
                <a:tc>
                  <a:txBody>
                    <a:bodyPr/>
                    <a:lstStyle/>
                    <a:p>
                      <a:r>
                        <a:rPr lang="en-US" altLang="zh-CN" dirty="0" smtClean="0"/>
                        <a:t>Y</a:t>
                      </a:r>
                      <a:endParaRPr lang="zh-CN" altLang="en-US" dirty="0"/>
                    </a:p>
                  </a:txBody>
                  <a:tcPr/>
                </a:tc>
                <a:tc>
                  <a:txBody>
                    <a:bodyPr/>
                    <a:lstStyle/>
                    <a:p>
                      <a:r>
                        <a:rPr lang="en-US" altLang="zh-CN" dirty="0" smtClean="0"/>
                        <a:t>N</a:t>
                      </a:r>
                      <a:endParaRPr lang="zh-CN" altLang="en-US" dirty="0"/>
                    </a:p>
                  </a:txBody>
                  <a:tcPr/>
                </a:tc>
                <a:tc>
                  <a:txBody>
                    <a:bodyPr/>
                    <a:lstStyle/>
                    <a:p>
                      <a:r>
                        <a:rPr lang="en-US" altLang="zh-CN" dirty="0" smtClean="0"/>
                        <a:t>---</a:t>
                      </a:r>
                      <a:endParaRPr lang="zh-CN" altLang="en-US" dirty="0"/>
                    </a:p>
                  </a:txBody>
                  <a:tcPr/>
                </a:tc>
              </a:tr>
              <a:tr h="347370">
                <a:tc rowSpan="2">
                  <a:txBody>
                    <a:bodyPr/>
                    <a:lstStyle/>
                    <a:p>
                      <a:pPr algn="ctr"/>
                      <a:r>
                        <a:rPr lang="zh-CN" altLang="en-US" dirty="0" smtClean="0"/>
                        <a:t>动作</a:t>
                      </a:r>
                      <a:endParaRPr lang="zh-CN" altLang="en-US" dirty="0"/>
                    </a:p>
                  </a:txBody>
                  <a:tcPr/>
                </a:tc>
                <a:tc>
                  <a:txBody>
                    <a:bodyPr/>
                    <a:lstStyle/>
                    <a:p>
                      <a:r>
                        <a:rPr lang="zh-CN" altLang="en-US" dirty="0" smtClean="0"/>
                        <a:t>进行优先维修</a:t>
                      </a:r>
                      <a:endParaRPr lang="zh-CN" altLang="en-US" dirty="0"/>
                    </a:p>
                  </a:txBody>
                  <a:tcPr/>
                </a:tc>
                <a:tc>
                  <a:txBody>
                    <a:bodyPr/>
                    <a:lstStyle/>
                    <a:p>
                      <a:r>
                        <a:rPr lang="en-US" altLang="zh-CN" dirty="0" smtClean="0"/>
                        <a:t>X</a:t>
                      </a:r>
                      <a:endParaRPr lang="zh-CN" altLang="en-US" dirty="0"/>
                    </a:p>
                  </a:txBody>
                  <a:tcPr/>
                </a:tc>
                <a:tc>
                  <a:txBody>
                    <a:bodyPr/>
                    <a:lstStyle/>
                    <a:p>
                      <a:r>
                        <a:rPr lang="en-US" altLang="zh-CN" dirty="0" smtClean="0"/>
                        <a:t>X</a:t>
                      </a:r>
                      <a:endParaRPr lang="zh-CN" altLang="en-US" dirty="0"/>
                    </a:p>
                  </a:txBody>
                  <a:tcPr/>
                </a:tc>
                <a:tc>
                  <a:txBody>
                    <a:bodyPr/>
                    <a:lstStyle/>
                    <a:p>
                      <a:endParaRPr lang="zh-CN" altLang="en-US" dirty="0"/>
                    </a:p>
                  </a:txBody>
                  <a:tcPr/>
                </a:tc>
                <a:tc>
                  <a:txBody>
                    <a:bodyPr/>
                    <a:lstStyle/>
                    <a:p>
                      <a:endParaRPr lang="zh-CN" altLang="en-US" dirty="0"/>
                    </a:p>
                  </a:txBody>
                  <a:tcPr/>
                </a:tc>
              </a:tr>
              <a:tr h="509464">
                <a:tc vMerge="1">
                  <a:txBody>
                    <a:bodyPr/>
                    <a:lstStyle/>
                    <a:p>
                      <a:endParaRPr lang="zh-CN" altLang="en-US"/>
                    </a:p>
                  </a:txBody>
                  <a:tcPr/>
                </a:tc>
                <a:tc>
                  <a:txBody>
                    <a:bodyPr/>
                    <a:lstStyle/>
                    <a:p>
                      <a:r>
                        <a:rPr lang="zh-CN" altLang="en-US" dirty="0" smtClean="0"/>
                        <a:t>做其他处理</a:t>
                      </a:r>
                      <a:endParaRPr lang="zh-CN" altLang="en-US" dirty="0"/>
                    </a:p>
                  </a:txBody>
                  <a:tcPr/>
                </a:tc>
                <a:tc>
                  <a:txBody>
                    <a:bodyPr/>
                    <a:lstStyle/>
                    <a:p>
                      <a:endParaRPr lang="zh-CN" altLang="en-US"/>
                    </a:p>
                  </a:txBody>
                  <a:tcPr/>
                </a:tc>
                <a:tc>
                  <a:txBody>
                    <a:bodyPr/>
                    <a:lstStyle/>
                    <a:p>
                      <a:endParaRPr lang="zh-CN" altLang="en-US"/>
                    </a:p>
                  </a:txBody>
                  <a:tcPr/>
                </a:tc>
                <a:tc>
                  <a:txBody>
                    <a:bodyPr/>
                    <a:lstStyle/>
                    <a:p>
                      <a:r>
                        <a:rPr lang="en-US" altLang="zh-CN" dirty="0" smtClean="0"/>
                        <a:t>X</a:t>
                      </a:r>
                      <a:endParaRPr lang="zh-CN" altLang="en-US" dirty="0"/>
                    </a:p>
                  </a:txBody>
                  <a:tcPr/>
                </a:tc>
                <a:tc>
                  <a:txBody>
                    <a:bodyPr/>
                    <a:lstStyle/>
                    <a:p>
                      <a:r>
                        <a:rPr lang="en-US" altLang="zh-CN" dirty="0" smtClean="0"/>
                        <a:t>X</a:t>
                      </a:r>
                      <a:endParaRPr lang="zh-CN" altLang="en-US" dirty="0"/>
                    </a:p>
                  </a:txBody>
                  <a:tcPr/>
                </a:tc>
              </a:tr>
            </a:tbl>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28604"/>
            <a:ext cx="8229600" cy="5697559"/>
          </a:xfrm>
        </p:spPr>
        <p:txBody>
          <a:bodyPr/>
          <a:lstStyle/>
          <a:p>
            <a:r>
              <a:rPr lang="zh-CN" altLang="en-US" dirty="0" smtClean="0"/>
              <a:t>测试用例：</a:t>
            </a:r>
            <a:endParaRPr lang="en-US" altLang="zh-CN" dirty="0" smtClean="0"/>
          </a:p>
          <a:p>
            <a:endParaRPr lang="zh-CN" altLang="en-US" dirty="0"/>
          </a:p>
        </p:txBody>
      </p:sp>
      <p:graphicFrame>
        <p:nvGraphicFramePr>
          <p:cNvPr id="4" name="表格 3"/>
          <p:cNvGraphicFramePr>
            <a:graphicFrameLocks noGrp="1"/>
          </p:cNvGraphicFramePr>
          <p:nvPr/>
        </p:nvGraphicFramePr>
        <p:xfrm>
          <a:off x="785786" y="1397000"/>
          <a:ext cx="7429551" cy="3989706"/>
        </p:xfrm>
        <a:graphic>
          <a:graphicData uri="http://schemas.openxmlformats.org/drawingml/2006/table">
            <a:tbl>
              <a:tblPr firstRow="1" bandRow="1">
                <a:tableStyleId>{5C22544A-7EE6-4342-B048-85BDC9FD1C3A}</a:tableStyleId>
              </a:tblPr>
              <a:tblGrid>
                <a:gridCol w="1456774"/>
                <a:gridCol w="3496260"/>
                <a:gridCol w="2476517"/>
              </a:tblGrid>
              <a:tr h="606426">
                <a:tc>
                  <a:txBody>
                    <a:bodyPr/>
                    <a:lstStyle/>
                    <a:p>
                      <a:r>
                        <a:rPr lang="zh-CN" altLang="en-US" dirty="0" smtClean="0"/>
                        <a:t>用例序号</a:t>
                      </a:r>
                      <a:endParaRPr lang="zh-CN" altLang="en-US" dirty="0"/>
                    </a:p>
                  </a:txBody>
                  <a:tcPr/>
                </a:tc>
                <a:tc>
                  <a:txBody>
                    <a:bodyPr/>
                    <a:lstStyle/>
                    <a:p>
                      <a:r>
                        <a:rPr lang="zh-CN" altLang="en-US" dirty="0" smtClean="0"/>
                        <a:t>输入操作</a:t>
                      </a:r>
                      <a:endParaRPr lang="zh-CN" altLang="en-US" dirty="0"/>
                    </a:p>
                  </a:txBody>
                  <a:tcPr/>
                </a:tc>
                <a:tc>
                  <a:txBody>
                    <a:bodyPr/>
                    <a:lstStyle/>
                    <a:p>
                      <a:r>
                        <a:rPr lang="zh-CN" altLang="en-US" dirty="0" smtClean="0"/>
                        <a:t>预期输出</a:t>
                      </a:r>
                      <a:endParaRPr lang="zh-CN" altLang="en-US" dirty="0"/>
                    </a:p>
                  </a:txBody>
                  <a:tcPr/>
                </a:tc>
              </a:tr>
              <a:tr h="606426">
                <a:tc>
                  <a:txBody>
                    <a:bodyPr/>
                    <a:lstStyle/>
                    <a:p>
                      <a:r>
                        <a:rPr lang="en-US" altLang="zh-CN" dirty="0" smtClean="0"/>
                        <a:t>1</a:t>
                      </a:r>
                      <a:endParaRPr lang="zh-CN" altLang="en-US" dirty="0"/>
                    </a:p>
                  </a:txBody>
                  <a:tcPr/>
                </a:tc>
                <a:tc>
                  <a:txBody>
                    <a:bodyPr/>
                    <a:lstStyle/>
                    <a:p>
                      <a:r>
                        <a:rPr lang="zh-CN" altLang="en-US" dirty="0" smtClean="0"/>
                        <a:t>无论维修记录是否齐全，是否运行超过</a:t>
                      </a:r>
                      <a:r>
                        <a:rPr lang="en-US" altLang="zh-CN" dirty="0" smtClean="0"/>
                        <a:t>10</a:t>
                      </a:r>
                      <a:r>
                        <a:rPr lang="zh-CN" altLang="en-US" dirty="0" smtClean="0"/>
                        <a:t>年，只要功率大于</a:t>
                      </a:r>
                      <a:r>
                        <a:rPr lang="en-US" altLang="zh-CN" dirty="0" smtClean="0"/>
                        <a:t>50</a:t>
                      </a:r>
                      <a:r>
                        <a:rPr lang="zh-CN" altLang="en-US" dirty="0" smtClean="0"/>
                        <a:t>马力的情况</a:t>
                      </a:r>
                      <a:endParaRPr lang="zh-CN" altLang="en-US" dirty="0"/>
                    </a:p>
                  </a:txBody>
                  <a:tcPr/>
                </a:tc>
                <a:tc>
                  <a:txBody>
                    <a:bodyPr/>
                    <a:lstStyle/>
                    <a:p>
                      <a:r>
                        <a:rPr lang="zh-CN" altLang="en-US" dirty="0" smtClean="0"/>
                        <a:t>进行优先维修</a:t>
                      </a:r>
                      <a:endParaRPr lang="zh-CN" altLang="en-US" dirty="0"/>
                    </a:p>
                  </a:txBody>
                  <a:tcPr/>
                </a:tc>
              </a:tr>
              <a:tr h="606426">
                <a:tc>
                  <a:txBody>
                    <a:bodyPr/>
                    <a:lstStyle/>
                    <a:p>
                      <a:r>
                        <a:rPr lang="en-US" altLang="zh-CN" dirty="0" smtClean="0"/>
                        <a:t>2</a:t>
                      </a:r>
                      <a:endParaRPr lang="zh-CN" altLang="en-US" dirty="0"/>
                    </a:p>
                  </a:txBody>
                  <a:tcPr/>
                </a:tc>
                <a:tc>
                  <a:txBody>
                    <a:bodyPr/>
                    <a:lstStyle/>
                    <a:p>
                      <a:r>
                        <a:rPr lang="zh-CN" altLang="en-US" dirty="0" smtClean="0"/>
                        <a:t>当功率没有大于</a:t>
                      </a:r>
                      <a:r>
                        <a:rPr lang="en-US" altLang="zh-CN" dirty="0" smtClean="0"/>
                        <a:t>50</a:t>
                      </a:r>
                      <a:r>
                        <a:rPr lang="zh-CN" altLang="en-US" dirty="0" smtClean="0"/>
                        <a:t>马力和维修记录不全时，运行超过</a:t>
                      </a:r>
                      <a:r>
                        <a:rPr lang="en-US" altLang="zh-CN" dirty="0" smtClean="0"/>
                        <a:t>10</a:t>
                      </a:r>
                      <a:r>
                        <a:rPr lang="zh-CN" altLang="en-US" dirty="0" smtClean="0"/>
                        <a:t>年的情况</a:t>
                      </a:r>
                      <a:endParaRPr lang="zh-CN" altLang="en-US" dirty="0"/>
                    </a:p>
                  </a:txBody>
                  <a:tcPr/>
                </a:tc>
                <a:tc>
                  <a:txBody>
                    <a:bodyPr/>
                    <a:lstStyle/>
                    <a:p>
                      <a:r>
                        <a:rPr lang="zh-CN" altLang="en-US" dirty="0" smtClean="0"/>
                        <a:t>进行优先维修</a:t>
                      </a:r>
                      <a:endParaRPr lang="zh-CN" altLang="en-US" dirty="0"/>
                    </a:p>
                  </a:txBody>
                  <a:tcPr/>
                </a:tc>
              </a:tr>
              <a:tr h="606426">
                <a:tc>
                  <a:txBody>
                    <a:bodyPr/>
                    <a:lstStyle/>
                    <a:p>
                      <a:r>
                        <a:rPr lang="en-US" altLang="zh-CN" dirty="0" smtClean="0"/>
                        <a:t>3</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当功率没有大于</a:t>
                      </a:r>
                      <a:r>
                        <a:rPr lang="en-US" altLang="zh-CN" dirty="0" smtClean="0"/>
                        <a:t>50</a:t>
                      </a:r>
                      <a:r>
                        <a:rPr lang="zh-CN" altLang="en-US" dirty="0" smtClean="0"/>
                        <a:t>马力和维修记录不全时，运行没有超过</a:t>
                      </a:r>
                      <a:r>
                        <a:rPr lang="en-US" altLang="zh-CN" dirty="0" smtClean="0"/>
                        <a:t>10</a:t>
                      </a:r>
                      <a:r>
                        <a:rPr lang="zh-CN" altLang="en-US" dirty="0" smtClean="0"/>
                        <a:t>年的情况</a:t>
                      </a:r>
                    </a:p>
                  </a:txBody>
                  <a:tcPr/>
                </a:tc>
                <a:tc>
                  <a:txBody>
                    <a:bodyPr/>
                    <a:lstStyle/>
                    <a:p>
                      <a:r>
                        <a:rPr lang="zh-CN" altLang="en-US" dirty="0" smtClean="0"/>
                        <a:t>做其他处理</a:t>
                      </a:r>
                      <a:endParaRPr lang="zh-CN" altLang="en-US" dirty="0"/>
                    </a:p>
                  </a:txBody>
                  <a:tcPr/>
                </a:tc>
              </a:tr>
              <a:tr h="606426">
                <a:tc>
                  <a:txBody>
                    <a:bodyPr/>
                    <a:lstStyle/>
                    <a:p>
                      <a:r>
                        <a:rPr lang="en-US" altLang="zh-CN" dirty="0" smtClean="0"/>
                        <a:t>4</a:t>
                      </a:r>
                      <a:endParaRPr lang="zh-CN" altLang="en-US" dirty="0"/>
                    </a:p>
                  </a:txBody>
                  <a:tcPr/>
                </a:tc>
                <a:tc>
                  <a:txBody>
                    <a:bodyPr/>
                    <a:lstStyle/>
                    <a:p>
                      <a:r>
                        <a:rPr lang="zh-CN" altLang="en-US" dirty="0" smtClean="0"/>
                        <a:t>无论运行是否超过</a:t>
                      </a:r>
                      <a:r>
                        <a:rPr lang="en-US" altLang="zh-CN" dirty="0" smtClean="0"/>
                        <a:t>10</a:t>
                      </a:r>
                      <a:r>
                        <a:rPr lang="zh-CN" altLang="en-US" dirty="0" smtClean="0"/>
                        <a:t>年，当功率不大于</a:t>
                      </a:r>
                      <a:r>
                        <a:rPr lang="en-US" altLang="zh-CN" dirty="0" smtClean="0"/>
                        <a:t>50</a:t>
                      </a:r>
                      <a:r>
                        <a:rPr lang="zh-CN" altLang="en-US" dirty="0" smtClean="0"/>
                        <a:t>马力和维修记录不去的情况</a:t>
                      </a:r>
                      <a:endParaRPr lang="zh-CN" altLang="en-US" dirty="0"/>
                    </a:p>
                  </a:txBody>
                  <a:tcPr/>
                </a:tc>
                <a:tc>
                  <a:txBody>
                    <a:bodyPr/>
                    <a:lstStyle/>
                    <a:p>
                      <a:r>
                        <a:rPr lang="zh-CN" altLang="en-US" dirty="0" smtClean="0"/>
                        <a:t>做其他处理</a:t>
                      </a:r>
                      <a:endParaRPr lang="zh-CN" altLang="en-US" dirty="0"/>
                    </a:p>
                  </a:txBody>
                  <a:tcPr/>
                </a:tc>
              </a:tr>
            </a:tbl>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57166"/>
            <a:ext cx="8229600" cy="5768997"/>
          </a:xfrm>
        </p:spPr>
        <p:txBody>
          <a:bodyPr>
            <a:normAutofit fontScale="85000" lnSpcReduction="20000"/>
          </a:bodyPr>
          <a:lstStyle/>
          <a:p>
            <a:r>
              <a:rPr lang="zh-CN" altLang="en-US" dirty="0" smtClean="0"/>
              <a:t>每种测试方法都有适用的范围，决策表法适用于下列情况：</a:t>
            </a:r>
          </a:p>
          <a:p>
            <a:r>
              <a:rPr lang="en-US" altLang="zh-CN" dirty="0" smtClean="0"/>
              <a:t>1</a:t>
            </a:r>
            <a:r>
              <a:rPr lang="zh-CN" altLang="en-US" dirty="0" smtClean="0"/>
              <a:t>：规格说明以决策表形式给出，或很容易转换成决策表。</a:t>
            </a:r>
          </a:p>
          <a:p>
            <a:r>
              <a:rPr lang="en-US" altLang="zh-CN" dirty="0" smtClean="0"/>
              <a:t>2</a:t>
            </a:r>
            <a:r>
              <a:rPr lang="zh-CN" altLang="en-US" dirty="0" smtClean="0"/>
              <a:t>：条件的排列顺序不会也不应影响执行哪些操作。</a:t>
            </a:r>
          </a:p>
          <a:p>
            <a:r>
              <a:rPr lang="en-US" altLang="zh-CN" dirty="0" smtClean="0"/>
              <a:t>3</a:t>
            </a:r>
            <a:r>
              <a:rPr lang="zh-CN" altLang="en-US" dirty="0" smtClean="0"/>
              <a:t>：规则的排列顺序不会也不应影响执行哪些操作。</a:t>
            </a:r>
          </a:p>
          <a:p>
            <a:r>
              <a:rPr lang="en-US" altLang="zh-CN" dirty="0" smtClean="0"/>
              <a:t>4</a:t>
            </a:r>
            <a:r>
              <a:rPr lang="zh-CN" altLang="en-US" dirty="0" smtClean="0"/>
              <a:t>：每当某一规则的条件已经满足，并确定要执行的操作后，不必检验别的规则。</a:t>
            </a:r>
          </a:p>
          <a:p>
            <a:r>
              <a:rPr lang="en-US" altLang="zh-CN" dirty="0" smtClean="0"/>
              <a:t>5</a:t>
            </a:r>
            <a:r>
              <a:rPr lang="zh-CN" altLang="en-US" dirty="0" smtClean="0"/>
              <a:t>：如果某一规则得到满足要执行多个操作，这些操作的执行顺序无关紧要。</a:t>
            </a:r>
          </a:p>
          <a:p>
            <a:r>
              <a:rPr lang="zh-CN" altLang="en-US" b="1" dirty="0" smtClean="0"/>
              <a:t>        决策表最突出的优点：是能够将复杂的问题按照各种可能的情况全部列举出来，简明并避免遗漏。</a:t>
            </a:r>
            <a:r>
              <a:rPr lang="zh-CN" altLang="en-US" dirty="0" smtClean="0"/>
              <a:t>因此，利用决策表能够设计出完整的测试用例集合。运用决策表设计测试用例，可以将条件理解为输入，将动作理解为输出。</a:t>
            </a:r>
          </a:p>
          <a:p>
            <a:endParaRPr lang="zh-CN" alt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练习题一</a:t>
            </a:r>
            <a:endParaRPr lang="zh-CN" altLang="en-US" dirty="0"/>
          </a:p>
        </p:txBody>
      </p:sp>
      <p:sp>
        <p:nvSpPr>
          <p:cNvPr id="3" name="内容占位符 2"/>
          <p:cNvSpPr>
            <a:spLocks noGrp="1"/>
          </p:cNvSpPr>
          <p:nvPr>
            <p:ph idx="1"/>
          </p:nvPr>
        </p:nvSpPr>
        <p:spPr/>
        <p:txBody>
          <a:bodyPr/>
          <a:lstStyle/>
          <a:p>
            <a:r>
              <a:rPr lang="zh-CN" altLang="en-US" dirty="0" smtClean="0">
                <a:latin typeface="Franklin Gothic Book" pitchFamily="34" charset="0"/>
                <a:ea typeface="华文楷体" pitchFamily="2" charset="-122"/>
              </a:rPr>
              <a:t>以下列问题为例给出构造决策表的具体过程。</a:t>
            </a:r>
          </a:p>
          <a:p>
            <a:r>
              <a:rPr lang="zh-CN" altLang="en-US" dirty="0" smtClean="0">
                <a:latin typeface="Franklin Gothic Book" pitchFamily="34" charset="0"/>
                <a:ea typeface="华文楷体" pitchFamily="2" charset="-122"/>
              </a:rPr>
              <a:t>      如果某产品销售好并且库存低，则增加该产品的生产；如果该产品销售好，但库存量不低，则继续生产；若该产品销售不好，但库存量低，则继续生产；若该产品销售不好，且库存量不低，则停止生产。</a:t>
            </a:r>
          </a:p>
          <a:p>
            <a:endParaRPr lang="zh-CN" alt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练习题二</a:t>
            </a:r>
            <a:endParaRPr lang="zh-CN" altLang="en-US" dirty="0"/>
          </a:p>
        </p:txBody>
      </p:sp>
      <p:sp>
        <p:nvSpPr>
          <p:cNvPr id="3" name="内容占位符 2"/>
          <p:cNvSpPr>
            <a:spLocks noGrp="1"/>
          </p:cNvSpPr>
          <p:nvPr>
            <p:ph idx="1"/>
          </p:nvPr>
        </p:nvSpPr>
        <p:spPr/>
        <p:txBody>
          <a:bodyPr/>
          <a:lstStyle/>
          <a:p>
            <a:r>
              <a:rPr lang="zh-CN" altLang="en-US" dirty="0" smtClean="0">
                <a:latin typeface="Times New Roman" pitchFamily="18" charset="0"/>
                <a:ea typeface="宋体" pitchFamily="2" charset="-122"/>
                <a:cs typeface="Times New Roman" pitchFamily="18" charset="0"/>
              </a:rPr>
              <a:t>   以三角形问题为例，要求输入三个整数</a:t>
            </a:r>
            <a:r>
              <a:rPr lang="en-US" altLang="zh-CN" dirty="0" smtClean="0">
                <a:latin typeface="Times New Roman" pitchFamily="18" charset="0"/>
                <a:ea typeface="宋体" pitchFamily="2" charset="-122"/>
                <a:cs typeface="Times New Roman" pitchFamily="18" charset="0"/>
              </a:rPr>
              <a:t>a</a:t>
            </a:r>
            <a:r>
              <a:rPr lang="zh-CN" altLang="en-US" dirty="0" smtClean="0">
                <a:latin typeface="Times New Roman" pitchFamily="18" charset="0"/>
                <a:ea typeface="宋体" pitchFamily="2" charset="-122"/>
                <a:cs typeface="Times New Roman" pitchFamily="18" charset="0"/>
              </a:rPr>
              <a:t>、</a:t>
            </a:r>
            <a:r>
              <a:rPr lang="en-US" altLang="zh-CN" dirty="0" smtClean="0">
                <a:latin typeface="Times New Roman" pitchFamily="18" charset="0"/>
                <a:ea typeface="宋体" pitchFamily="2" charset="-122"/>
                <a:cs typeface="Times New Roman" pitchFamily="18" charset="0"/>
              </a:rPr>
              <a:t>b</a:t>
            </a:r>
            <a:r>
              <a:rPr lang="zh-CN" altLang="en-US" dirty="0" smtClean="0">
                <a:latin typeface="Times New Roman" pitchFamily="18" charset="0"/>
                <a:ea typeface="宋体" pitchFamily="2" charset="-122"/>
                <a:cs typeface="Times New Roman" pitchFamily="18" charset="0"/>
              </a:rPr>
              <a:t>、</a:t>
            </a:r>
            <a:r>
              <a:rPr lang="en-US" altLang="zh-CN" dirty="0" smtClean="0">
                <a:latin typeface="Times New Roman" pitchFamily="18" charset="0"/>
                <a:ea typeface="宋体" pitchFamily="2" charset="-122"/>
                <a:cs typeface="Times New Roman" pitchFamily="18" charset="0"/>
              </a:rPr>
              <a:t>c</a:t>
            </a:r>
            <a:r>
              <a:rPr lang="zh-CN" altLang="en-US" dirty="0" smtClean="0">
                <a:latin typeface="Times New Roman" pitchFamily="18" charset="0"/>
                <a:ea typeface="宋体" pitchFamily="2" charset="-122"/>
                <a:cs typeface="Times New Roman" pitchFamily="18" charset="0"/>
              </a:rPr>
              <a:t>，分别作为三角形的三条边，</a:t>
            </a:r>
            <a:r>
              <a:rPr lang="en-US" altLang="zh-CN" dirty="0" err="1" smtClean="0">
                <a:latin typeface="Times New Roman" pitchFamily="18" charset="0"/>
                <a:ea typeface="宋体" pitchFamily="2" charset="-122"/>
                <a:cs typeface="Times New Roman" pitchFamily="18" charset="0"/>
              </a:rPr>
              <a:t>a,b,c</a:t>
            </a:r>
            <a:r>
              <a:rPr lang="zh-CN" altLang="en-US" dirty="0" smtClean="0">
                <a:latin typeface="Times New Roman" pitchFamily="18" charset="0"/>
                <a:ea typeface="宋体" pitchFamily="2" charset="-122"/>
                <a:cs typeface="Times New Roman" pitchFamily="18" charset="0"/>
              </a:rPr>
              <a:t>的取值范围是</a:t>
            </a:r>
            <a:r>
              <a:rPr lang="en-US" altLang="zh-CN" dirty="0" smtClean="0">
                <a:latin typeface="Times New Roman" pitchFamily="18" charset="0"/>
                <a:ea typeface="宋体" pitchFamily="2" charset="-122"/>
                <a:cs typeface="Times New Roman" pitchFamily="18" charset="0"/>
              </a:rPr>
              <a:t>1-100</a:t>
            </a:r>
            <a:r>
              <a:rPr lang="zh-CN" altLang="en-US" smtClean="0">
                <a:latin typeface="Times New Roman" pitchFamily="18" charset="0"/>
                <a:ea typeface="宋体" pitchFamily="2" charset="-122"/>
                <a:cs typeface="Times New Roman" pitchFamily="18" charset="0"/>
              </a:rPr>
              <a:t>之间，判断</a:t>
            </a:r>
            <a:r>
              <a:rPr lang="zh-CN" altLang="en-US" dirty="0" smtClean="0">
                <a:latin typeface="Times New Roman" pitchFamily="18" charset="0"/>
                <a:ea typeface="宋体" pitchFamily="2" charset="-122"/>
                <a:cs typeface="Times New Roman" pitchFamily="18" charset="0"/>
              </a:rPr>
              <a:t>由三条边构成的三角形类型为等边三角形、等腰三角形、一般三角形（包括直角三角形）以及非三角形。</a:t>
            </a:r>
            <a:endParaRPr lang="zh-CN" altLang="en-US" dirty="0" smtClean="0">
              <a:latin typeface="Arial" pitchFamily="34" charset="0"/>
              <a:ea typeface="宋体" pitchFamily="2" charset="-122"/>
              <a:cs typeface="宋体" pitchFamily="2" charset="-122"/>
            </a:endParaRPr>
          </a:p>
          <a:p>
            <a:endParaRPr lang="zh-CN" alt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因果图法</a:t>
            </a:r>
            <a:endParaRPr lang="zh-CN" altLang="en-US" dirty="0"/>
          </a:p>
        </p:txBody>
      </p:sp>
      <p:sp>
        <p:nvSpPr>
          <p:cNvPr id="3" name="内容占位符 2"/>
          <p:cNvSpPr>
            <a:spLocks noGrp="1"/>
          </p:cNvSpPr>
          <p:nvPr>
            <p:ph idx="1"/>
          </p:nvPr>
        </p:nvSpPr>
        <p:spPr/>
        <p:txBody>
          <a:bodyPr>
            <a:normAutofit fontScale="70000" lnSpcReduction="20000"/>
          </a:bodyPr>
          <a:lstStyle/>
          <a:p>
            <a:pPr indent="269875">
              <a:defRPr/>
            </a:pPr>
            <a:r>
              <a:rPr lang="en-US" altLang="zh-CN" dirty="0" smtClean="0">
                <a:latin typeface="Times New Roman" pitchFamily="18" charset="0"/>
                <a:ea typeface="黑体" pitchFamily="49" charset="-122"/>
                <a:cs typeface="Times New Roman" pitchFamily="18" charset="0"/>
              </a:rPr>
              <a:t>1</a:t>
            </a:r>
            <a:r>
              <a:rPr lang="en-US" altLang="zh-CN" dirty="0" smtClean="0" bmk="">
                <a:latin typeface="Times New Roman" pitchFamily="18" charset="0"/>
                <a:ea typeface="黑体" pitchFamily="49" charset="-122"/>
                <a:cs typeface="Times New Roman" pitchFamily="18" charset="0"/>
              </a:rPr>
              <a:t>. </a:t>
            </a:r>
            <a:r>
              <a:rPr lang="zh-CN" altLang="en-US" dirty="0" smtClean="0" bmk="_Toc172054872">
                <a:latin typeface="Times New Roman" pitchFamily="18" charset="0"/>
                <a:ea typeface="黑体" pitchFamily="49" charset="-122"/>
                <a:cs typeface="Times New Roman" pitchFamily="18" charset="0"/>
              </a:rPr>
              <a:t>因果图法的概述</a:t>
            </a:r>
            <a:endParaRPr lang="zh-CN" altLang="en-US" dirty="0" smtClean="0">
              <a:latin typeface="Arial" pitchFamily="34" charset="0"/>
              <a:ea typeface="宋体" pitchFamily="2" charset="-122"/>
              <a:cs typeface="宋体" pitchFamily="2" charset="-122"/>
            </a:endParaRPr>
          </a:p>
          <a:p>
            <a:r>
              <a:rPr lang="zh-CN" altLang="en-US" dirty="0" smtClean="0"/>
              <a:t>          等价类划分方法和边界值分析方法着重考虑输入条件，而不考虑输入条件的各种组合，也不考虑输入条件之间的相互制约的关系，但有时一些具体问题中的输入之间存在着相互依赖的关系。</a:t>
            </a:r>
          </a:p>
          <a:p>
            <a:r>
              <a:rPr lang="zh-CN" altLang="en-US" dirty="0" smtClean="0"/>
              <a:t>        如果输入之间有关系，我们在测试时必须考虑输入条件的各种组合，那么可以考虑使用一种适合于描述对于多种条件的组合，相应产生多个动作的形式来设计测试用例，这就需要利用因果图。</a:t>
            </a:r>
          </a:p>
          <a:p>
            <a:r>
              <a:rPr lang="zh-CN" altLang="en-US" dirty="0" smtClean="0"/>
              <a:t>        因果图方法最终生成的就是判定表。它适合于检查程序输入条件的各种组合情况。</a:t>
            </a:r>
          </a:p>
          <a:p>
            <a:r>
              <a:rPr lang="zh-CN" altLang="en-US" dirty="0" smtClean="0"/>
              <a:t>         使用因果图法设计测试用例时，首先从程序规格说明书的描述中</a:t>
            </a:r>
            <a:r>
              <a:rPr lang="en-US" dirty="0" smtClean="0"/>
              <a:t>,</a:t>
            </a:r>
            <a:r>
              <a:rPr lang="zh-CN" altLang="en-US" dirty="0" smtClean="0"/>
              <a:t>找出</a:t>
            </a:r>
            <a:r>
              <a:rPr lang="zh-CN" altLang="en-US" u="sng" dirty="0" smtClean="0"/>
              <a:t>因</a:t>
            </a:r>
            <a:r>
              <a:rPr lang="en-US" dirty="0" smtClean="0"/>
              <a:t>(</a:t>
            </a:r>
            <a:r>
              <a:rPr lang="zh-CN" altLang="en-US" dirty="0" smtClean="0"/>
              <a:t>输入条件</a:t>
            </a:r>
            <a:r>
              <a:rPr lang="en-US" dirty="0" smtClean="0"/>
              <a:t>)</a:t>
            </a:r>
            <a:r>
              <a:rPr lang="zh-CN" altLang="en-US" dirty="0" smtClean="0"/>
              <a:t>和</a:t>
            </a:r>
            <a:r>
              <a:rPr lang="zh-CN" altLang="en-US" u="sng" dirty="0" smtClean="0"/>
              <a:t>果</a:t>
            </a:r>
            <a:r>
              <a:rPr lang="en-US" dirty="0" smtClean="0"/>
              <a:t>(</a:t>
            </a:r>
            <a:r>
              <a:rPr lang="zh-CN" altLang="en-US" dirty="0" smtClean="0"/>
              <a:t>输出结果或者程序状态的改变</a:t>
            </a:r>
            <a:r>
              <a:rPr lang="en-US" dirty="0" smtClean="0"/>
              <a:t>),</a:t>
            </a:r>
            <a:r>
              <a:rPr lang="zh-CN" altLang="en-US" dirty="0" smtClean="0"/>
              <a:t>然后通过因果图转换为判定表</a:t>
            </a:r>
            <a:r>
              <a:rPr lang="en-US" dirty="0" smtClean="0"/>
              <a:t>,</a:t>
            </a:r>
            <a:r>
              <a:rPr lang="zh-CN" altLang="en-US" dirty="0" smtClean="0"/>
              <a:t>最后为判定表中的每一列设计一个测试用例</a:t>
            </a:r>
            <a:r>
              <a:rPr lang="en-US" dirty="0" smtClean="0"/>
              <a:t>.</a:t>
            </a:r>
            <a:endParaRPr lang="zh-CN" altLang="en-US" dirty="0" smtClean="0"/>
          </a:p>
          <a:p>
            <a:endParaRPr lang="zh-CN" alt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8" name="Picture 4" descr="3-1(a)"/>
          <p:cNvPicPr>
            <a:picLocks noChangeAspect="1" noChangeArrowheads="1"/>
          </p:cNvPicPr>
          <p:nvPr/>
        </p:nvPicPr>
        <p:blipFill>
          <a:blip r:embed="rId2"/>
          <a:srcRect/>
          <a:stretch>
            <a:fillRect/>
          </a:stretch>
        </p:blipFill>
        <p:spPr bwMode="auto">
          <a:xfrm>
            <a:off x="1714480" y="2285992"/>
            <a:ext cx="2214578" cy="653214"/>
          </a:xfrm>
          <a:prstGeom prst="rect">
            <a:avLst/>
          </a:prstGeom>
          <a:noFill/>
          <a:ln w="9525">
            <a:noFill/>
            <a:miter lim="800000"/>
            <a:headEnd/>
            <a:tailEnd/>
          </a:ln>
        </p:spPr>
      </p:pic>
      <p:pic>
        <p:nvPicPr>
          <p:cNvPr id="77829" name="Picture 3" descr="3-1(b)"/>
          <p:cNvPicPr>
            <a:picLocks noChangeAspect="1" noChangeArrowheads="1"/>
          </p:cNvPicPr>
          <p:nvPr/>
        </p:nvPicPr>
        <p:blipFill>
          <a:blip r:embed="rId3"/>
          <a:srcRect/>
          <a:stretch>
            <a:fillRect/>
          </a:stretch>
        </p:blipFill>
        <p:spPr bwMode="auto">
          <a:xfrm>
            <a:off x="1785918" y="3500438"/>
            <a:ext cx="2232011" cy="658356"/>
          </a:xfrm>
          <a:prstGeom prst="rect">
            <a:avLst/>
          </a:prstGeom>
          <a:noFill/>
          <a:ln w="9525">
            <a:noFill/>
            <a:miter lim="800000"/>
            <a:headEnd/>
            <a:tailEnd/>
          </a:ln>
        </p:spPr>
      </p:pic>
      <p:pic>
        <p:nvPicPr>
          <p:cNvPr id="77830" name="Picture 2" descr="3-1(c)"/>
          <p:cNvPicPr>
            <a:picLocks noChangeAspect="1" noChangeArrowheads="1"/>
          </p:cNvPicPr>
          <p:nvPr/>
        </p:nvPicPr>
        <p:blipFill>
          <a:blip r:embed="rId4"/>
          <a:srcRect/>
          <a:stretch>
            <a:fillRect/>
          </a:stretch>
        </p:blipFill>
        <p:spPr bwMode="auto">
          <a:xfrm>
            <a:off x="4572000" y="2214554"/>
            <a:ext cx="2000264" cy="1855801"/>
          </a:xfrm>
          <a:prstGeom prst="rect">
            <a:avLst/>
          </a:prstGeom>
          <a:noFill/>
          <a:ln w="9525">
            <a:noFill/>
            <a:miter lim="800000"/>
            <a:headEnd/>
            <a:tailEnd/>
          </a:ln>
        </p:spPr>
      </p:pic>
      <p:pic>
        <p:nvPicPr>
          <p:cNvPr id="77831" name="Picture 1" descr="3-1(d)"/>
          <p:cNvPicPr>
            <a:picLocks noChangeAspect="1" noChangeArrowheads="1"/>
          </p:cNvPicPr>
          <p:nvPr/>
        </p:nvPicPr>
        <p:blipFill>
          <a:blip r:embed="rId5"/>
          <a:srcRect/>
          <a:stretch>
            <a:fillRect/>
          </a:stretch>
        </p:blipFill>
        <p:spPr bwMode="auto">
          <a:xfrm>
            <a:off x="6951701" y="2285992"/>
            <a:ext cx="1835141" cy="1702604"/>
          </a:xfrm>
          <a:prstGeom prst="rect">
            <a:avLst/>
          </a:prstGeom>
          <a:noFill/>
          <a:ln w="9525">
            <a:noFill/>
            <a:miter lim="800000"/>
            <a:headEnd/>
            <a:tailEnd/>
          </a:ln>
        </p:spPr>
      </p:pic>
      <p:sp>
        <p:nvSpPr>
          <p:cNvPr id="77832" name="Rectangle 5"/>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pPr indent="876300"/>
            <a:endParaRPr lang="zh-CN" altLang="zh-CN"/>
          </a:p>
        </p:txBody>
      </p:sp>
      <p:sp>
        <p:nvSpPr>
          <p:cNvPr id="77833" name="Rectangle 6"/>
          <p:cNvSpPr>
            <a:spLocks noChangeArrowheads="1"/>
          </p:cNvSpPr>
          <p:nvPr/>
        </p:nvSpPr>
        <p:spPr bwMode="auto">
          <a:xfrm>
            <a:off x="0" y="847725"/>
            <a:ext cx="9144000" cy="0"/>
          </a:xfrm>
          <a:prstGeom prst="rect">
            <a:avLst/>
          </a:prstGeom>
          <a:noFill/>
          <a:ln w="9525">
            <a:noFill/>
            <a:miter lim="800000"/>
            <a:headEnd/>
            <a:tailEnd/>
          </a:ln>
        </p:spPr>
        <p:txBody>
          <a:bodyPr wrap="none" anchor="ctr">
            <a:spAutoFit/>
          </a:bodyPr>
          <a:lstStyle/>
          <a:p>
            <a:pPr indent="876300"/>
            <a:r>
              <a:rPr lang="en-US" altLang="zh-CN" sz="1000">
                <a:solidFill>
                  <a:srgbClr val="FF9900"/>
                </a:solidFill>
                <a:latin typeface="Times New Roman" pitchFamily="18" charset="0"/>
                <a:cs typeface="Times New Roman" pitchFamily="18" charset="0"/>
              </a:rPr>
              <a:t>                </a:t>
            </a:r>
            <a:endParaRPr lang="en-US" altLang="zh-CN">
              <a:cs typeface="Times New Roman" pitchFamily="18" charset="0"/>
            </a:endParaRPr>
          </a:p>
        </p:txBody>
      </p:sp>
      <p:sp>
        <p:nvSpPr>
          <p:cNvPr id="77835" name="Rectangle 8"/>
          <p:cNvSpPr>
            <a:spLocks noChangeArrowheads="1"/>
          </p:cNvSpPr>
          <p:nvPr/>
        </p:nvSpPr>
        <p:spPr bwMode="auto">
          <a:xfrm>
            <a:off x="0" y="2924175"/>
            <a:ext cx="9144000" cy="0"/>
          </a:xfrm>
          <a:prstGeom prst="rect">
            <a:avLst/>
          </a:prstGeom>
          <a:noFill/>
          <a:ln w="9525">
            <a:noFill/>
            <a:miter lim="800000"/>
            <a:headEnd/>
            <a:tailEnd/>
          </a:ln>
        </p:spPr>
        <p:txBody>
          <a:bodyPr wrap="none" anchor="ctr">
            <a:spAutoFit/>
          </a:bodyPr>
          <a:lstStyle/>
          <a:p>
            <a:pPr indent="914400"/>
            <a:r>
              <a:rPr lang="en-US" altLang="zh-CN" sz="900">
                <a:latin typeface="Times New Roman" pitchFamily="18" charset="0"/>
                <a:cs typeface="Times New Roman" pitchFamily="18" charset="0"/>
              </a:rPr>
              <a:t>                  </a:t>
            </a:r>
            <a:endParaRPr lang="en-US" altLang="zh-CN">
              <a:cs typeface="Times New Roman" pitchFamily="18" charset="0"/>
            </a:endParaRPr>
          </a:p>
        </p:txBody>
      </p:sp>
      <p:sp>
        <p:nvSpPr>
          <p:cNvPr id="77836" name="Rectangle 9"/>
          <p:cNvSpPr>
            <a:spLocks noChangeArrowheads="1"/>
          </p:cNvSpPr>
          <p:nvPr/>
        </p:nvSpPr>
        <p:spPr bwMode="auto">
          <a:xfrm>
            <a:off x="2928926" y="4214818"/>
            <a:ext cx="2106987" cy="338554"/>
          </a:xfrm>
          <a:prstGeom prst="rect">
            <a:avLst/>
          </a:prstGeom>
          <a:noFill/>
          <a:ln w="9525">
            <a:noFill/>
            <a:miter lim="800000"/>
            <a:headEnd/>
            <a:tailEnd/>
          </a:ln>
        </p:spPr>
        <p:txBody>
          <a:bodyPr wrap="none" anchor="ctr">
            <a:spAutoFit/>
          </a:bodyPr>
          <a:lstStyle/>
          <a:p>
            <a:pPr indent="277813" algn="ctr" eaLnBrk="0" hangingPunct="0"/>
            <a:r>
              <a:rPr lang="zh-CN" altLang="en-US" sz="1600" dirty="0" smtClean="0">
                <a:latin typeface="Times New Roman" pitchFamily="18" charset="0"/>
                <a:cs typeface="Times New Roman" pitchFamily="18" charset="0"/>
              </a:rPr>
              <a:t>因</a:t>
            </a:r>
            <a:r>
              <a:rPr lang="zh-CN" altLang="en-US" sz="1600" dirty="0">
                <a:latin typeface="Times New Roman" pitchFamily="18" charset="0"/>
                <a:cs typeface="Times New Roman" pitchFamily="18" charset="0"/>
              </a:rPr>
              <a:t>果图的基本符号</a:t>
            </a:r>
            <a:endParaRPr lang="zh-CN" altLang="en-US" sz="1600" dirty="0">
              <a:cs typeface="Times New Roman" pitchFamily="18" charset="0"/>
            </a:endParaRPr>
          </a:p>
        </p:txBody>
      </p:sp>
      <p:sp>
        <p:nvSpPr>
          <p:cNvPr id="77837" name="矩形 13"/>
          <p:cNvSpPr>
            <a:spLocks noChangeArrowheads="1"/>
          </p:cNvSpPr>
          <p:nvPr/>
        </p:nvSpPr>
        <p:spPr bwMode="auto">
          <a:xfrm>
            <a:off x="357158" y="3714752"/>
            <a:ext cx="992187" cy="369888"/>
          </a:xfrm>
          <a:prstGeom prst="rect">
            <a:avLst/>
          </a:prstGeom>
          <a:noFill/>
          <a:ln w="9525">
            <a:noFill/>
            <a:miter lim="800000"/>
            <a:headEnd/>
            <a:tailEnd/>
          </a:ln>
        </p:spPr>
        <p:txBody>
          <a:bodyPr wrap="none">
            <a:spAutoFit/>
          </a:bodyPr>
          <a:lstStyle/>
          <a:p>
            <a:r>
              <a:rPr lang="zh-CN" altLang="en-US" dirty="0">
                <a:latin typeface="Times New Roman" pitchFamily="18" charset="0"/>
                <a:cs typeface="Times New Roman" pitchFamily="18" charset="0"/>
              </a:rPr>
              <a:t>（</a:t>
            </a:r>
            <a:r>
              <a:rPr lang="en-US" altLang="zh-CN" dirty="0">
                <a:latin typeface="Times New Roman" pitchFamily="18" charset="0"/>
                <a:cs typeface="Times New Roman" pitchFamily="18" charset="0"/>
              </a:rPr>
              <a:t>b</a:t>
            </a:r>
            <a:r>
              <a:rPr lang="zh-CN" altLang="en-US" dirty="0">
                <a:latin typeface="Times New Roman" pitchFamily="18" charset="0"/>
                <a:cs typeface="Times New Roman" pitchFamily="18" charset="0"/>
              </a:rPr>
              <a:t>）非</a:t>
            </a:r>
            <a:endParaRPr lang="zh-CN" altLang="en-US" dirty="0">
              <a:latin typeface="Franklin Gothic Book" pitchFamily="34" charset="0"/>
              <a:cs typeface="Times New Roman" pitchFamily="18" charset="0"/>
            </a:endParaRPr>
          </a:p>
        </p:txBody>
      </p:sp>
      <p:sp>
        <p:nvSpPr>
          <p:cNvPr id="77838" name="矩形 14"/>
          <p:cNvSpPr>
            <a:spLocks noChangeArrowheads="1"/>
          </p:cNvSpPr>
          <p:nvPr/>
        </p:nvSpPr>
        <p:spPr bwMode="auto">
          <a:xfrm>
            <a:off x="5072066" y="4143380"/>
            <a:ext cx="1038225" cy="369888"/>
          </a:xfrm>
          <a:prstGeom prst="rect">
            <a:avLst/>
          </a:prstGeom>
          <a:noFill/>
          <a:ln w="9525">
            <a:noFill/>
            <a:miter lim="800000"/>
            <a:headEnd/>
            <a:tailEnd/>
          </a:ln>
        </p:spPr>
        <p:txBody>
          <a:bodyPr wrap="none">
            <a:spAutoFit/>
          </a:bodyPr>
          <a:lstStyle/>
          <a:p>
            <a:r>
              <a:rPr lang="zh-CN" altLang="en-US" dirty="0">
                <a:latin typeface="Times New Roman" pitchFamily="18" charset="0"/>
                <a:cs typeface="Times New Roman" pitchFamily="18" charset="0"/>
              </a:rPr>
              <a:t>（</a:t>
            </a:r>
            <a:r>
              <a:rPr lang="en-US" altLang="zh-CN" dirty="0">
                <a:latin typeface="Times New Roman" pitchFamily="18" charset="0"/>
                <a:cs typeface="Times New Roman" pitchFamily="18" charset="0"/>
              </a:rPr>
              <a:t>c</a:t>
            </a:r>
            <a:r>
              <a:rPr lang="zh-CN" altLang="en-US" dirty="0">
                <a:latin typeface="Times New Roman" pitchFamily="18" charset="0"/>
                <a:cs typeface="Times New Roman" pitchFamily="18" charset="0"/>
              </a:rPr>
              <a:t>）或 </a:t>
            </a:r>
            <a:endParaRPr lang="zh-CN" altLang="en-US" dirty="0">
              <a:latin typeface="Franklin Gothic Book" pitchFamily="34" charset="0"/>
              <a:cs typeface="Times New Roman" pitchFamily="18" charset="0"/>
            </a:endParaRPr>
          </a:p>
        </p:txBody>
      </p:sp>
      <p:sp>
        <p:nvSpPr>
          <p:cNvPr id="77839" name="矩形 15"/>
          <p:cNvSpPr>
            <a:spLocks noChangeArrowheads="1"/>
          </p:cNvSpPr>
          <p:nvPr/>
        </p:nvSpPr>
        <p:spPr bwMode="auto">
          <a:xfrm>
            <a:off x="6000760" y="4071942"/>
            <a:ext cx="2367957" cy="369332"/>
          </a:xfrm>
          <a:prstGeom prst="rect">
            <a:avLst/>
          </a:prstGeom>
          <a:noFill/>
          <a:ln w="9525">
            <a:noFill/>
            <a:miter lim="800000"/>
            <a:headEnd/>
            <a:tailEnd/>
          </a:ln>
        </p:spPr>
        <p:txBody>
          <a:bodyPr wrap="none">
            <a:spAutoFit/>
          </a:bodyPr>
          <a:lstStyle/>
          <a:p>
            <a:pPr indent="1247775"/>
            <a:r>
              <a:rPr lang="zh-CN" altLang="en-US" dirty="0">
                <a:latin typeface="Times New Roman" pitchFamily="18" charset="0"/>
                <a:cs typeface="Times New Roman" pitchFamily="18" charset="0"/>
              </a:rPr>
              <a:t>（</a:t>
            </a:r>
            <a:r>
              <a:rPr lang="en-US" altLang="zh-CN" dirty="0">
                <a:latin typeface="Times New Roman" pitchFamily="18" charset="0"/>
                <a:cs typeface="Times New Roman" pitchFamily="18" charset="0"/>
              </a:rPr>
              <a:t>d</a:t>
            </a:r>
            <a:r>
              <a:rPr lang="zh-CN" altLang="en-US" dirty="0">
                <a:latin typeface="Times New Roman" pitchFamily="18" charset="0"/>
                <a:cs typeface="Times New Roman" pitchFamily="18" charset="0"/>
              </a:rPr>
              <a:t>）</a:t>
            </a:r>
            <a:r>
              <a:rPr lang="zh-CN" altLang="en-US" dirty="0" smtClean="0">
                <a:latin typeface="Times New Roman" pitchFamily="18" charset="0"/>
                <a:cs typeface="Times New Roman" pitchFamily="18" charset="0"/>
              </a:rPr>
              <a:t>与  </a:t>
            </a:r>
            <a:endParaRPr lang="zh-CN" altLang="en-US" dirty="0">
              <a:cs typeface="Times New Roman" pitchFamily="18" charset="0"/>
            </a:endParaRPr>
          </a:p>
        </p:txBody>
      </p:sp>
      <p:sp>
        <p:nvSpPr>
          <p:cNvPr id="16" name="TextBox 15"/>
          <p:cNvSpPr txBox="1"/>
          <p:nvPr/>
        </p:nvSpPr>
        <p:spPr>
          <a:xfrm>
            <a:off x="1214414" y="4714884"/>
            <a:ext cx="7215238" cy="1908215"/>
          </a:xfrm>
          <a:prstGeom prst="rect">
            <a:avLst/>
          </a:prstGeom>
          <a:noFill/>
        </p:spPr>
        <p:txBody>
          <a:bodyPr wrap="square" rtlCol="0">
            <a:spAutoFit/>
          </a:bodyPr>
          <a:lstStyle/>
          <a:p>
            <a:pPr>
              <a:buNone/>
            </a:pPr>
            <a:r>
              <a:rPr lang="zh-CN" altLang="en-US" sz="2000" dirty="0" smtClean="0"/>
              <a:t>因果图中的关系：</a:t>
            </a:r>
            <a:endParaRPr lang="en-US" altLang="zh-CN" sz="2000" dirty="0" smtClean="0"/>
          </a:p>
          <a:p>
            <a:r>
              <a:rPr lang="zh-CN" altLang="en-US" sz="2000" b="1" dirty="0" smtClean="0"/>
              <a:t>恒等</a:t>
            </a:r>
            <a:r>
              <a:rPr lang="en-US" sz="2000" b="1" dirty="0" smtClean="0"/>
              <a:t>: </a:t>
            </a:r>
            <a:r>
              <a:rPr lang="zh-CN" altLang="en-US" sz="2000" dirty="0" smtClean="0"/>
              <a:t>若</a:t>
            </a:r>
            <a:r>
              <a:rPr lang="en-US" sz="2000" dirty="0" smtClean="0"/>
              <a:t>c1</a:t>
            </a:r>
            <a:r>
              <a:rPr lang="zh-CN" altLang="en-US" sz="2000" dirty="0" smtClean="0"/>
              <a:t>为</a:t>
            </a:r>
            <a:r>
              <a:rPr lang="en-US" sz="2000" dirty="0" smtClean="0"/>
              <a:t>1,</a:t>
            </a:r>
            <a:r>
              <a:rPr lang="zh-CN" altLang="en-US" sz="2000" dirty="0" smtClean="0"/>
              <a:t>则</a:t>
            </a:r>
            <a:r>
              <a:rPr lang="en-US" sz="2000" dirty="0" smtClean="0"/>
              <a:t>e1</a:t>
            </a:r>
            <a:r>
              <a:rPr lang="zh-CN" altLang="en-US" sz="2000" dirty="0" smtClean="0"/>
              <a:t>也为</a:t>
            </a:r>
            <a:r>
              <a:rPr lang="en-US" sz="2000" dirty="0" smtClean="0"/>
              <a:t>1,</a:t>
            </a:r>
            <a:r>
              <a:rPr lang="zh-CN" altLang="en-US" sz="2000" dirty="0" smtClean="0"/>
              <a:t>否则</a:t>
            </a:r>
            <a:r>
              <a:rPr lang="en-US" sz="2000" dirty="0" smtClean="0"/>
              <a:t>e1</a:t>
            </a:r>
            <a:r>
              <a:rPr lang="zh-CN" altLang="en-US" sz="2000" dirty="0" smtClean="0"/>
              <a:t>为</a:t>
            </a:r>
            <a:r>
              <a:rPr lang="en-US" sz="2000" dirty="0" smtClean="0"/>
              <a:t>0</a:t>
            </a:r>
            <a:r>
              <a:rPr lang="zh-CN" altLang="en-US" sz="2000" dirty="0" smtClean="0"/>
              <a:t>。</a:t>
            </a:r>
            <a:endParaRPr lang="en-US" altLang="zh-CN" sz="2000" dirty="0" smtClean="0"/>
          </a:p>
          <a:p>
            <a:r>
              <a:rPr lang="zh-CN" altLang="en-US" sz="2000" b="1" dirty="0" smtClean="0"/>
              <a:t>非</a:t>
            </a:r>
            <a:r>
              <a:rPr lang="en-US" sz="2000" b="1" dirty="0" smtClean="0"/>
              <a:t>: </a:t>
            </a:r>
            <a:r>
              <a:rPr lang="zh-CN" altLang="en-US" sz="2000" dirty="0" smtClean="0"/>
              <a:t>若</a:t>
            </a:r>
            <a:r>
              <a:rPr lang="en-US" sz="2000" dirty="0" smtClean="0"/>
              <a:t>c1</a:t>
            </a:r>
            <a:r>
              <a:rPr lang="zh-CN" altLang="en-US" sz="2000" dirty="0" smtClean="0"/>
              <a:t>是</a:t>
            </a:r>
            <a:r>
              <a:rPr lang="en-US" sz="2000" dirty="0" smtClean="0"/>
              <a:t>1,</a:t>
            </a:r>
            <a:r>
              <a:rPr lang="zh-CN" altLang="en-US" sz="2000" dirty="0" smtClean="0"/>
              <a:t>则</a:t>
            </a:r>
            <a:r>
              <a:rPr lang="en-US" sz="2000" dirty="0" smtClean="0"/>
              <a:t>e1</a:t>
            </a:r>
            <a:r>
              <a:rPr lang="zh-CN" altLang="en-US" sz="2000" dirty="0" smtClean="0"/>
              <a:t>为</a:t>
            </a:r>
            <a:r>
              <a:rPr lang="en-US" sz="2000" dirty="0" smtClean="0"/>
              <a:t>0,</a:t>
            </a:r>
            <a:r>
              <a:rPr lang="zh-CN" altLang="en-US" sz="2000" dirty="0" smtClean="0"/>
              <a:t>否则</a:t>
            </a:r>
            <a:r>
              <a:rPr lang="en-US" sz="2000" dirty="0" smtClean="0"/>
              <a:t>e1</a:t>
            </a:r>
            <a:r>
              <a:rPr lang="zh-CN" altLang="en-US" sz="2000" dirty="0" smtClean="0"/>
              <a:t>是</a:t>
            </a:r>
            <a:r>
              <a:rPr lang="en-US" sz="2000" dirty="0" smtClean="0"/>
              <a:t>1</a:t>
            </a:r>
            <a:r>
              <a:rPr lang="zh-CN" altLang="en-US" sz="2000" dirty="0" smtClean="0"/>
              <a:t>。</a:t>
            </a:r>
          </a:p>
          <a:p>
            <a:r>
              <a:rPr lang="zh-CN" altLang="en-US" sz="2000" b="1" dirty="0" smtClean="0"/>
              <a:t>或</a:t>
            </a:r>
            <a:r>
              <a:rPr lang="en-US" sz="2000" b="1" dirty="0" smtClean="0"/>
              <a:t>:</a:t>
            </a:r>
            <a:r>
              <a:rPr lang="en-US" sz="2000" dirty="0" smtClean="0"/>
              <a:t> </a:t>
            </a:r>
            <a:r>
              <a:rPr lang="zh-CN" altLang="en-US" sz="2000" dirty="0" smtClean="0"/>
              <a:t>若</a:t>
            </a:r>
            <a:r>
              <a:rPr lang="en-US" sz="2000" dirty="0" smtClean="0"/>
              <a:t>c1</a:t>
            </a:r>
            <a:r>
              <a:rPr lang="zh-CN" altLang="en-US" sz="2000" dirty="0" smtClean="0"/>
              <a:t>或</a:t>
            </a:r>
            <a:r>
              <a:rPr lang="en-US" sz="2000" dirty="0" smtClean="0"/>
              <a:t>c2</a:t>
            </a:r>
            <a:r>
              <a:rPr lang="zh-CN" altLang="en-US" sz="2000" dirty="0" smtClean="0"/>
              <a:t>或</a:t>
            </a:r>
            <a:r>
              <a:rPr lang="en-US" sz="2000" dirty="0" smtClean="0"/>
              <a:t>c3</a:t>
            </a:r>
            <a:r>
              <a:rPr lang="zh-CN" altLang="en-US" sz="2000" dirty="0" smtClean="0"/>
              <a:t>是</a:t>
            </a:r>
            <a:r>
              <a:rPr lang="en-US" sz="2000" dirty="0" smtClean="0"/>
              <a:t>1,</a:t>
            </a:r>
            <a:r>
              <a:rPr lang="zh-CN" altLang="en-US" sz="2000" dirty="0" smtClean="0"/>
              <a:t>则</a:t>
            </a:r>
            <a:r>
              <a:rPr lang="en-US" sz="2000" dirty="0" smtClean="0"/>
              <a:t>e1</a:t>
            </a:r>
            <a:r>
              <a:rPr lang="zh-CN" altLang="en-US" sz="2000" dirty="0" smtClean="0"/>
              <a:t>是</a:t>
            </a:r>
            <a:r>
              <a:rPr lang="en-US" sz="2000" dirty="0" smtClean="0"/>
              <a:t>1,</a:t>
            </a:r>
            <a:r>
              <a:rPr lang="zh-CN" altLang="en-US" sz="2000" dirty="0" smtClean="0"/>
              <a:t>若三者都不为</a:t>
            </a:r>
            <a:r>
              <a:rPr lang="en-US" sz="2000" dirty="0" smtClean="0"/>
              <a:t>1,</a:t>
            </a:r>
            <a:r>
              <a:rPr lang="zh-CN" altLang="en-US" sz="2000" dirty="0" smtClean="0"/>
              <a:t>则</a:t>
            </a:r>
            <a:r>
              <a:rPr lang="en-US" sz="2000" dirty="0" smtClean="0"/>
              <a:t>e1</a:t>
            </a:r>
            <a:r>
              <a:rPr lang="zh-CN" altLang="en-US" sz="2000" dirty="0" smtClean="0"/>
              <a:t>为</a:t>
            </a:r>
            <a:r>
              <a:rPr lang="en-US" sz="2000" dirty="0" smtClean="0"/>
              <a:t>0</a:t>
            </a:r>
            <a:r>
              <a:rPr lang="zh-CN" altLang="en-US" sz="2000" dirty="0" smtClean="0"/>
              <a:t>。</a:t>
            </a:r>
          </a:p>
          <a:p>
            <a:r>
              <a:rPr lang="zh-CN" altLang="en-US" sz="2000" b="1" dirty="0" smtClean="0"/>
              <a:t>与</a:t>
            </a:r>
            <a:r>
              <a:rPr lang="en-US" sz="2000" b="1" dirty="0" smtClean="0"/>
              <a:t>: </a:t>
            </a:r>
            <a:r>
              <a:rPr lang="zh-CN" altLang="en-US" sz="2000" dirty="0" smtClean="0"/>
              <a:t>若</a:t>
            </a:r>
            <a:r>
              <a:rPr lang="en-US" sz="2000" dirty="0" smtClean="0"/>
              <a:t>c1</a:t>
            </a:r>
            <a:r>
              <a:rPr lang="zh-CN" altLang="en-US" sz="2000" dirty="0" smtClean="0"/>
              <a:t>和</a:t>
            </a:r>
            <a:r>
              <a:rPr lang="en-US" sz="2000" dirty="0" smtClean="0"/>
              <a:t>c2</a:t>
            </a:r>
            <a:r>
              <a:rPr lang="zh-CN" altLang="en-US" sz="2000" dirty="0" smtClean="0"/>
              <a:t>都是</a:t>
            </a:r>
            <a:r>
              <a:rPr lang="en-US" sz="2000" dirty="0" smtClean="0"/>
              <a:t>1,</a:t>
            </a:r>
            <a:r>
              <a:rPr lang="zh-CN" altLang="en-US" sz="2000" dirty="0" smtClean="0"/>
              <a:t>则</a:t>
            </a:r>
            <a:r>
              <a:rPr lang="en-US" sz="2000" dirty="0" smtClean="0"/>
              <a:t>e1</a:t>
            </a:r>
            <a:r>
              <a:rPr lang="zh-CN" altLang="en-US" sz="2000" dirty="0" smtClean="0"/>
              <a:t>为</a:t>
            </a:r>
            <a:r>
              <a:rPr lang="en-US" sz="2000" dirty="0" smtClean="0"/>
              <a:t>1,</a:t>
            </a:r>
            <a:r>
              <a:rPr lang="zh-CN" altLang="en-US" sz="2000" dirty="0" smtClean="0"/>
              <a:t>否则若有其中一个不为</a:t>
            </a:r>
            <a:r>
              <a:rPr lang="en-US" sz="2000" dirty="0" smtClean="0"/>
              <a:t>1,</a:t>
            </a:r>
            <a:r>
              <a:rPr lang="zh-CN" altLang="en-US" sz="2000" dirty="0" smtClean="0"/>
              <a:t>则</a:t>
            </a:r>
            <a:r>
              <a:rPr lang="en-US" sz="2000" dirty="0" smtClean="0"/>
              <a:t>e1</a:t>
            </a:r>
            <a:r>
              <a:rPr lang="zh-CN" altLang="en-US" sz="2000" dirty="0" smtClean="0"/>
              <a:t>为</a:t>
            </a:r>
            <a:r>
              <a:rPr lang="en-US" sz="2000" dirty="0" smtClean="0"/>
              <a:t>0</a:t>
            </a:r>
            <a:r>
              <a:rPr lang="zh-CN" altLang="en-US" sz="2000" dirty="0" smtClean="0"/>
              <a:t>。</a:t>
            </a:r>
          </a:p>
          <a:p>
            <a:endParaRPr lang="zh-CN" altLang="en-US" dirty="0"/>
          </a:p>
        </p:txBody>
      </p:sp>
      <p:sp>
        <p:nvSpPr>
          <p:cNvPr id="17" name="矩形 13"/>
          <p:cNvSpPr>
            <a:spLocks noChangeArrowheads="1"/>
          </p:cNvSpPr>
          <p:nvPr/>
        </p:nvSpPr>
        <p:spPr bwMode="auto">
          <a:xfrm>
            <a:off x="357158" y="2500306"/>
            <a:ext cx="1223412" cy="369332"/>
          </a:xfrm>
          <a:prstGeom prst="rect">
            <a:avLst/>
          </a:prstGeom>
          <a:noFill/>
          <a:ln w="9525">
            <a:noFill/>
            <a:miter lim="800000"/>
            <a:headEnd/>
            <a:tailEnd/>
          </a:ln>
        </p:spPr>
        <p:txBody>
          <a:bodyPr wrap="none">
            <a:spAutoFit/>
          </a:bodyPr>
          <a:lstStyle/>
          <a:p>
            <a:r>
              <a:rPr lang="zh-CN" altLang="en-US" dirty="0" smtClean="0">
                <a:latin typeface="Times New Roman" pitchFamily="18" charset="0"/>
                <a:cs typeface="Times New Roman" pitchFamily="18" charset="0"/>
              </a:rPr>
              <a:t>（</a:t>
            </a:r>
            <a:r>
              <a:rPr lang="en-US" altLang="zh-CN" dirty="0" smtClean="0">
                <a:latin typeface="Times New Roman" pitchFamily="18" charset="0"/>
                <a:cs typeface="Times New Roman" pitchFamily="18" charset="0"/>
              </a:rPr>
              <a:t>a</a:t>
            </a:r>
            <a:r>
              <a:rPr lang="zh-CN" altLang="en-US" dirty="0" smtClean="0">
                <a:latin typeface="Times New Roman" pitchFamily="18" charset="0"/>
                <a:cs typeface="Times New Roman" pitchFamily="18" charset="0"/>
              </a:rPr>
              <a:t>）恒等</a:t>
            </a:r>
            <a:endParaRPr lang="zh-CN" altLang="en-US" dirty="0">
              <a:latin typeface="Franklin Gothic Book" pitchFamily="34" charset="0"/>
              <a:cs typeface="Times New Roman" pitchFamily="18" charset="0"/>
            </a:endParaRPr>
          </a:p>
        </p:txBody>
      </p:sp>
      <p:sp>
        <p:nvSpPr>
          <p:cNvPr id="18" name="内容占位符 2"/>
          <p:cNvSpPr txBox="1">
            <a:spLocks/>
          </p:cNvSpPr>
          <p:nvPr/>
        </p:nvSpPr>
        <p:spPr>
          <a:xfrm>
            <a:off x="285720" y="285728"/>
            <a:ext cx="8401080" cy="1911345"/>
          </a:xfrm>
          <a:prstGeom prst="rect">
            <a:avLst/>
          </a:prstGeom>
        </p:spPr>
        <p:txBody>
          <a:bodyPr>
            <a:normAutofit fontScale="92500" lnSpcReduction="10000"/>
          </a:bodyPr>
          <a:lstStyle/>
          <a:p>
            <a:pPr marL="342900" marR="0" lvl="0" indent="-342900" algn="l" defTabSz="914400" rtl="0" eaLnBrk="1" fontAlgn="auto" latinLnBrk="0" hangingPunct="1">
              <a:lnSpc>
                <a:spcPct val="100000"/>
              </a:lnSpc>
              <a:spcBef>
                <a:spcPct val="20000"/>
              </a:spcBef>
              <a:spcAft>
                <a:spcPts val="0"/>
              </a:spcAft>
              <a:buClr>
                <a:schemeClr val="accent1"/>
              </a:buClr>
              <a:buSzPct val="50000"/>
              <a:buFont typeface="Wingdings 2"/>
              <a:buChar char=""/>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2</a:t>
            </a: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、因果图中出现的基本符号</a:t>
            </a:r>
          </a:p>
          <a:p>
            <a:pPr marL="342900" marR="0" lvl="0" indent="-342900" algn="l" defTabSz="914400" rtl="0" eaLnBrk="1" fontAlgn="auto" latinLnBrk="0" hangingPunct="1">
              <a:lnSpc>
                <a:spcPct val="100000"/>
              </a:lnSpc>
              <a:spcBef>
                <a:spcPct val="20000"/>
              </a:spcBef>
              <a:spcAft>
                <a:spcPts val="0"/>
              </a:spcAft>
              <a:buClr>
                <a:schemeClr val="accent1"/>
              </a:buClr>
              <a:buSzPct val="50000"/>
              <a:buFont typeface="Wingdings 2"/>
              <a:buChar char=""/>
              <a:tabLst/>
              <a:defRPr/>
            </a:pP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    通常在因果图中用</a:t>
            </a:r>
            <a:r>
              <a:rPr kumimoji="0" lang="en-US" sz="3200" b="0" i="0" u="none" strike="noStrike" kern="1200" cap="none" spc="0" normalizeH="0" baseline="0" noProof="0" dirty="0" smtClean="0">
                <a:ln>
                  <a:noFill/>
                </a:ln>
                <a:solidFill>
                  <a:schemeClr val="tx1"/>
                </a:solidFill>
                <a:effectLst/>
                <a:uLnTx/>
                <a:uFillTx/>
                <a:latin typeface="+mn-lt"/>
                <a:ea typeface="+mn-ea"/>
                <a:cs typeface="+mn-cs"/>
              </a:rPr>
              <a:t>Ci</a:t>
            </a: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表示原因，用</a:t>
            </a:r>
            <a:r>
              <a:rPr kumimoji="0" lang="en-US" sz="3200" b="0" i="0" u="none" strike="noStrike" kern="1200" cap="none" spc="0" normalizeH="0" baseline="0" noProof="0" dirty="0" smtClean="0">
                <a:ln>
                  <a:noFill/>
                </a:ln>
                <a:solidFill>
                  <a:schemeClr val="tx1"/>
                </a:solidFill>
                <a:effectLst/>
                <a:uLnTx/>
                <a:uFillTx/>
                <a:latin typeface="+mn-lt"/>
                <a:ea typeface="+mn-ea"/>
                <a:cs typeface="+mn-cs"/>
              </a:rPr>
              <a:t>Ei</a:t>
            </a: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表示结果，各结点表示状态，可取值“</a:t>
            </a:r>
            <a:r>
              <a:rPr kumimoji="0" lang="en-US" sz="3200" b="0" i="0" u="none" strike="noStrike" kern="1200" cap="none" spc="0" normalizeH="0" baseline="0" noProof="0" dirty="0" smtClean="0">
                <a:ln>
                  <a:noFill/>
                </a:ln>
                <a:solidFill>
                  <a:schemeClr val="tx1"/>
                </a:solidFill>
                <a:effectLst/>
                <a:uLnTx/>
                <a:uFillTx/>
                <a:latin typeface="+mn-lt"/>
                <a:ea typeface="+mn-ea"/>
                <a:cs typeface="+mn-cs"/>
              </a:rPr>
              <a:t>0</a:t>
            </a: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”或“</a:t>
            </a:r>
            <a:r>
              <a:rPr kumimoji="0" lang="en-US" sz="3200" b="0" i="0" u="none" strike="noStrike" kern="1200" cap="none" spc="0" normalizeH="0" baseline="0" noProof="0" dirty="0" smtClean="0">
                <a:ln>
                  <a:noFill/>
                </a:ln>
                <a:solidFill>
                  <a:schemeClr val="tx1"/>
                </a:solidFill>
                <a:effectLst/>
                <a:uLnTx/>
                <a:uFillTx/>
                <a:latin typeface="+mn-lt"/>
                <a:ea typeface="+mn-ea"/>
                <a:cs typeface="+mn-cs"/>
              </a:rPr>
              <a:t>1</a:t>
            </a: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a:t>
            </a:r>
            <a:r>
              <a:rPr kumimoji="0" lang="en-US" sz="3200" b="0" i="0" u="none" strike="noStrike" kern="1200" cap="none" spc="0" normalizeH="0" baseline="0" noProof="0" dirty="0" smtClean="0">
                <a:ln>
                  <a:noFill/>
                </a:ln>
                <a:solidFill>
                  <a:schemeClr val="tx1"/>
                </a:solidFill>
                <a:effectLst/>
                <a:uLnTx/>
                <a:uFillTx/>
                <a:latin typeface="+mn-lt"/>
                <a:ea typeface="+mn-ea"/>
                <a:cs typeface="+mn-cs"/>
              </a:rPr>
              <a:t>0</a:t>
            </a: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”表示某状态不出现，“</a:t>
            </a:r>
            <a:r>
              <a:rPr kumimoji="0" lang="en-US" sz="3200" b="0" i="0" u="none" strike="noStrike" kern="1200" cap="none" spc="0" normalizeH="0" baseline="0" noProof="0" dirty="0" smtClean="0">
                <a:ln>
                  <a:noFill/>
                </a:ln>
                <a:solidFill>
                  <a:schemeClr val="tx1"/>
                </a:solidFill>
                <a:effectLst/>
                <a:uLnTx/>
                <a:uFillTx/>
                <a:latin typeface="+mn-lt"/>
                <a:ea typeface="+mn-ea"/>
                <a:cs typeface="+mn-cs"/>
              </a:rPr>
              <a:t>1</a:t>
            </a: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”表示某状态出现。</a:t>
            </a:r>
            <a:endParaRPr kumimoji="0" lang="en-US" altLang="zh-CN"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
                <a:schemeClr val="accent1"/>
              </a:buClr>
              <a:buSzPct val="50000"/>
              <a:buFont typeface="Wingdings 2"/>
              <a:buChar char=""/>
              <a:tabLst/>
              <a:defRPr/>
            </a:pPr>
            <a:endParaRPr kumimoji="0" lang="en-US" altLang="zh-CN" sz="32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Effect transition="in" filter="wipe(down)">
                                      <p:cBhvr>
                                        <p:cTn id="7" dur="500"/>
                                        <p:tgtEl>
                                          <p:spTgt spid="1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8">
                                            <p:txEl>
                                              <p:pRg st="1" end="1"/>
                                            </p:txEl>
                                          </p:spTgt>
                                        </p:tgtEl>
                                        <p:attrNameLst>
                                          <p:attrName>style.visibility</p:attrName>
                                        </p:attrNameLst>
                                      </p:cBhvr>
                                      <p:to>
                                        <p:strVal val="visible"/>
                                      </p:to>
                                    </p:set>
                                    <p:animEffect transition="in" filter="wipe(down)">
                                      <p:cBhvr>
                                        <p:cTn id="12" dur="500"/>
                                        <p:tgtEl>
                                          <p:spTgt spid="1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ppt_x"/>
                                          </p:val>
                                        </p:tav>
                                        <p:tav tm="100000">
                                          <p:val>
                                            <p:strVal val="#ppt_x"/>
                                          </p:val>
                                        </p:tav>
                                      </p:tavLst>
                                    </p:anim>
                                    <p:anim calcmode="lin" valueType="num">
                                      <p:cBhvr additive="base">
                                        <p:cTn id="18" dur="500" fill="hold"/>
                                        <p:tgtEl>
                                          <p:spTgt spid="17"/>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77828"/>
                                        </p:tgtEl>
                                        <p:attrNameLst>
                                          <p:attrName>style.visibility</p:attrName>
                                        </p:attrNameLst>
                                      </p:cBhvr>
                                      <p:to>
                                        <p:strVal val="visible"/>
                                      </p:to>
                                    </p:set>
                                    <p:anim calcmode="lin" valueType="num">
                                      <p:cBhvr additive="base">
                                        <p:cTn id="21" dur="500" fill="hold"/>
                                        <p:tgtEl>
                                          <p:spTgt spid="77828"/>
                                        </p:tgtEl>
                                        <p:attrNameLst>
                                          <p:attrName>ppt_x</p:attrName>
                                        </p:attrNameLst>
                                      </p:cBhvr>
                                      <p:tavLst>
                                        <p:tav tm="0">
                                          <p:val>
                                            <p:strVal val="#ppt_x"/>
                                          </p:val>
                                        </p:tav>
                                        <p:tav tm="100000">
                                          <p:val>
                                            <p:strVal val="#ppt_x"/>
                                          </p:val>
                                        </p:tav>
                                      </p:tavLst>
                                    </p:anim>
                                    <p:anim calcmode="lin" valueType="num">
                                      <p:cBhvr additive="base">
                                        <p:cTn id="22" dur="500" fill="hold"/>
                                        <p:tgtEl>
                                          <p:spTgt spid="77828"/>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77837"/>
                                        </p:tgtEl>
                                        <p:attrNameLst>
                                          <p:attrName>style.visibility</p:attrName>
                                        </p:attrNameLst>
                                      </p:cBhvr>
                                      <p:to>
                                        <p:strVal val="visible"/>
                                      </p:to>
                                    </p:set>
                                    <p:anim calcmode="lin" valueType="num">
                                      <p:cBhvr additive="base">
                                        <p:cTn id="25" dur="500" fill="hold"/>
                                        <p:tgtEl>
                                          <p:spTgt spid="77837"/>
                                        </p:tgtEl>
                                        <p:attrNameLst>
                                          <p:attrName>ppt_x</p:attrName>
                                        </p:attrNameLst>
                                      </p:cBhvr>
                                      <p:tavLst>
                                        <p:tav tm="0">
                                          <p:val>
                                            <p:strVal val="#ppt_x"/>
                                          </p:val>
                                        </p:tav>
                                        <p:tav tm="100000">
                                          <p:val>
                                            <p:strVal val="#ppt_x"/>
                                          </p:val>
                                        </p:tav>
                                      </p:tavLst>
                                    </p:anim>
                                    <p:anim calcmode="lin" valueType="num">
                                      <p:cBhvr additive="base">
                                        <p:cTn id="26" dur="500" fill="hold"/>
                                        <p:tgtEl>
                                          <p:spTgt spid="77837"/>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77829"/>
                                        </p:tgtEl>
                                        <p:attrNameLst>
                                          <p:attrName>style.visibility</p:attrName>
                                        </p:attrNameLst>
                                      </p:cBhvr>
                                      <p:to>
                                        <p:strVal val="visible"/>
                                      </p:to>
                                    </p:set>
                                    <p:anim calcmode="lin" valueType="num">
                                      <p:cBhvr additive="base">
                                        <p:cTn id="29" dur="500" fill="hold"/>
                                        <p:tgtEl>
                                          <p:spTgt spid="77829"/>
                                        </p:tgtEl>
                                        <p:attrNameLst>
                                          <p:attrName>ppt_x</p:attrName>
                                        </p:attrNameLst>
                                      </p:cBhvr>
                                      <p:tavLst>
                                        <p:tav tm="0">
                                          <p:val>
                                            <p:strVal val="#ppt_x"/>
                                          </p:val>
                                        </p:tav>
                                        <p:tav tm="100000">
                                          <p:val>
                                            <p:strVal val="#ppt_x"/>
                                          </p:val>
                                        </p:tav>
                                      </p:tavLst>
                                    </p:anim>
                                    <p:anim calcmode="lin" valueType="num">
                                      <p:cBhvr additive="base">
                                        <p:cTn id="30" dur="500" fill="hold"/>
                                        <p:tgtEl>
                                          <p:spTgt spid="77829"/>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77830"/>
                                        </p:tgtEl>
                                        <p:attrNameLst>
                                          <p:attrName>style.visibility</p:attrName>
                                        </p:attrNameLst>
                                      </p:cBhvr>
                                      <p:to>
                                        <p:strVal val="visible"/>
                                      </p:to>
                                    </p:set>
                                    <p:anim calcmode="lin" valueType="num">
                                      <p:cBhvr additive="base">
                                        <p:cTn id="33" dur="500" fill="hold"/>
                                        <p:tgtEl>
                                          <p:spTgt spid="77830"/>
                                        </p:tgtEl>
                                        <p:attrNameLst>
                                          <p:attrName>ppt_x</p:attrName>
                                        </p:attrNameLst>
                                      </p:cBhvr>
                                      <p:tavLst>
                                        <p:tav tm="0">
                                          <p:val>
                                            <p:strVal val="#ppt_x"/>
                                          </p:val>
                                        </p:tav>
                                        <p:tav tm="100000">
                                          <p:val>
                                            <p:strVal val="#ppt_x"/>
                                          </p:val>
                                        </p:tav>
                                      </p:tavLst>
                                    </p:anim>
                                    <p:anim calcmode="lin" valueType="num">
                                      <p:cBhvr additive="base">
                                        <p:cTn id="34" dur="500" fill="hold"/>
                                        <p:tgtEl>
                                          <p:spTgt spid="77830"/>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77838"/>
                                        </p:tgtEl>
                                        <p:attrNameLst>
                                          <p:attrName>style.visibility</p:attrName>
                                        </p:attrNameLst>
                                      </p:cBhvr>
                                      <p:to>
                                        <p:strVal val="visible"/>
                                      </p:to>
                                    </p:set>
                                    <p:anim calcmode="lin" valueType="num">
                                      <p:cBhvr additive="base">
                                        <p:cTn id="37" dur="500" fill="hold"/>
                                        <p:tgtEl>
                                          <p:spTgt spid="77838"/>
                                        </p:tgtEl>
                                        <p:attrNameLst>
                                          <p:attrName>ppt_x</p:attrName>
                                        </p:attrNameLst>
                                      </p:cBhvr>
                                      <p:tavLst>
                                        <p:tav tm="0">
                                          <p:val>
                                            <p:strVal val="#ppt_x"/>
                                          </p:val>
                                        </p:tav>
                                        <p:tav tm="100000">
                                          <p:val>
                                            <p:strVal val="#ppt_x"/>
                                          </p:val>
                                        </p:tav>
                                      </p:tavLst>
                                    </p:anim>
                                    <p:anim calcmode="lin" valueType="num">
                                      <p:cBhvr additive="base">
                                        <p:cTn id="38" dur="500" fill="hold"/>
                                        <p:tgtEl>
                                          <p:spTgt spid="77838"/>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77831"/>
                                        </p:tgtEl>
                                        <p:attrNameLst>
                                          <p:attrName>style.visibility</p:attrName>
                                        </p:attrNameLst>
                                      </p:cBhvr>
                                      <p:to>
                                        <p:strVal val="visible"/>
                                      </p:to>
                                    </p:set>
                                    <p:anim calcmode="lin" valueType="num">
                                      <p:cBhvr additive="base">
                                        <p:cTn id="41" dur="500" fill="hold"/>
                                        <p:tgtEl>
                                          <p:spTgt spid="77831"/>
                                        </p:tgtEl>
                                        <p:attrNameLst>
                                          <p:attrName>ppt_x</p:attrName>
                                        </p:attrNameLst>
                                      </p:cBhvr>
                                      <p:tavLst>
                                        <p:tav tm="0">
                                          <p:val>
                                            <p:strVal val="#ppt_x"/>
                                          </p:val>
                                        </p:tav>
                                        <p:tav tm="100000">
                                          <p:val>
                                            <p:strVal val="#ppt_x"/>
                                          </p:val>
                                        </p:tav>
                                      </p:tavLst>
                                    </p:anim>
                                    <p:anim calcmode="lin" valueType="num">
                                      <p:cBhvr additive="base">
                                        <p:cTn id="42" dur="500" fill="hold"/>
                                        <p:tgtEl>
                                          <p:spTgt spid="77831"/>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77839"/>
                                        </p:tgtEl>
                                        <p:attrNameLst>
                                          <p:attrName>style.visibility</p:attrName>
                                        </p:attrNameLst>
                                      </p:cBhvr>
                                      <p:to>
                                        <p:strVal val="visible"/>
                                      </p:to>
                                    </p:set>
                                    <p:anim calcmode="lin" valueType="num">
                                      <p:cBhvr additive="base">
                                        <p:cTn id="45" dur="500" fill="hold"/>
                                        <p:tgtEl>
                                          <p:spTgt spid="77839"/>
                                        </p:tgtEl>
                                        <p:attrNameLst>
                                          <p:attrName>ppt_x</p:attrName>
                                        </p:attrNameLst>
                                      </p:cBhvr>
                                      <p:tavLst>
                                        <p:tav tm="0">
                                          <p:val>
                                            <p:strVal val="#ppt_x"/>
                                          </p:val>
                                        </p:tav>
                                        <p:tav tm="100000">
                                          <p:val>
                                            <p:strVal val="#ppt_x"/>
                                          </p:val>
                                        </p:tav>
                                      </p:tavLst>
                                    </p:anim>
                                    <p:anim calcmode="lin" valueType="num">
                                      <p:cBhvr additive="base">
                                        <p:cTn id="46" dur="500" fill="hold"/>
                                        <p:tgtEl>
                                          <p:spTgt spid="77839"/>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6">
                                            <p:txEl>
                                              <p:pRg st="0" end="0"/>
                                            </p:txEl>
                                          </p:spTgt>
                                        </p:tgtEl>
                                        <p:attrNameLst>
                                          <p:attrName>style.visibility</p:attrName>
                                        </p:attrNameLst>
                                      </p:cBhvr>
                                      <p:to>
                                        <p:strVal val="visible"/>
                                      </p:to>
                                    </p:set>
                                    <p:animEffect transition="in" filter="fade">
                                      <p:cBhvr>
                                        <p:cTn id="51" dur="2000"/>
                                        <p:tgtEl>
                                          <p:spTgt spid="16">
                                            <p:txEl>
                                              <p:pRg st="0" end="0"/>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16">
                                            <p:txEl>
                                              <p:pRg st="1" end="1"/>
                                            </p:txEl>
                                          </p:spTgt>
                                        </p:tgtEl>
                                        <p:attrNameLst>
                                          <p:attrName>style.visibility</p:attrName>
                                        </p:attrNameLst>
                                      </p:cBhvr>
                                      <p:to>
                                        <p:strVal val="visible"/>
                                      </p:to>
                                    </p:set>
                                    <p:animEffect transition="in" filter="fade">
                                      <p:cBhvr>
                                        <p:cTn id="56" dur="2000"/>
                                        <p:tgtEl>
                                          <p:spTgt spid="16">
                                            <p:txEl>
                                              <p:pRg st="1" end="1"/>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16">
                                            <p:txEl>
                                              <p:pRg st="2" end="2"/>
                                            </p:txEl>
                                          </p:spTgt>
                                        </p:tgtEl>
                                        <p:attrNameLst>
                                          <p:attrName>style.visibility</p:attrName>
                                        </p:attrNameLst>
                                      </p:cBhvr>
                                      <p:to>
                                        <p:strVal val="visible"/>
                                      </p:to>
                                    </p:set>
                                    <p:animEffect transition="in" filter="fade">
                                      <p:cBhvr>
                                        <p:cTn id="61" dur="2000"/>
                                        <p:tgtEl>
                                          <p:spTgt spid="16">
                                            <p:txEl>
                                              <p:pRg st="2" end="2"/>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16">
                                            <p:txEl>
                                              <p:pRg st="3" end="3"/>
                                            </p:txEl>
                                          </p:spTgt>
                                        </p:tgtEl>
                                        <p:attrNameLst>
                                          <p:attrName>style.visibility</p:attrName>
                                        </p:attrNameLst>
                                      </p:cBhvr>
                                      <p:to>
                                        <p:strVal val="visible"/>
                                      </p:to>
                                    </p:set>
                                    <p:animEffect transition="in" filter="fade">
                                      <p:cBhvr>
                                        <p:cTn id="66" dur="2000"/>
                                        <p:tgtEl>
                                          <p:spTgt spid="16">
                                            <p:txEl>
                                              <p:pRg st="3" end="3"/>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16">
                                            <p:txEl>
                                              <p:pRg st="4" end="4"/>
                                            </p:txEl>
                                          </p:spTgt>
                                        </p:tgtEl>
                                        <p:attrNameLst>
                                          <p:attrName>style.visibility</p:attrName>
                                        </p:attrNameLst>
                                      </p:cBhvr>
                                      <p:to>
                                        <p:strVal val="visible"/>
                                      </p:to>
                                    </p:set>
                                    <p:animEffect transition="in" filter="fade">
                                      <p:cBhvr>
                                        <p:cTn id="71" dur="2000"/>
                                        <p:tgtEl>
                                          <p:spTgt spid="1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37" grpId="0"/>
      <p:bldP spid="77838" grpId="0"/>
      <p:bldP spid="77839" grpId="0"/>
      <p:bldP spid="16" grpId="0" build="p"/>
      <p:bldP spid="17" grpId="0"/>
      <p:bldP spid="18"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71480"/>
            <a:ext cx="8229600" cy="5554683"/>
          </a:xfrm>
        </p:spPr>
        <p:txBody>
          <a:bodyPr>
            <a:normAutofit/>
          </a:bodyPr>
          <a:lstStyle/>
          <a:p>
            <a:r>
              <a:rPr lang="zh-CN" altLang="en-US" dirty="0" smtClean="0"/>
              <a:t>       实际问题中</a:t>
            </a:r>
            <a:r>
              <a:rPr lang="en-US" dirty="0" smtClean="0"/>
              <a:t>,</a:t>
            </a:r>
            <a:r>
              <a:rPr lang="zh-CN" altLang="en-US" dirty="0" smtClean="0"/>
              <a:t>输入状态之间可能存在某些</a:t>
            </a:r>
            <a:r>
              <a:rPr lang="zh-CN" altLang="en-US" u="sng" dirty="0" smtClean="0"/>
              <a:t>依赖关系</a:t>
            </a:r>
            <a:r>
              <a:rPr lang="en-US" dirty="0" smtClean="0"/>
              <a:t>,</a:t>
            </a:r>
            <a:r>
              <a:rPr lang="zh-CN" altLang="en-US" dirty="0" smtClean="0"/>
              <a:t>这种依赖关系被称为</a:t>
            </a:r>
            <a:r>
              <a:rPr lang="en-US" dirty="0" smtClean="0"/>
              <a:t>”</a:t>
            </a:r>
            <a:r>
              <a:rPr lang="zh-CN" altLang="en-US" dirty="0" smtClean="0"/>
              <a:t>约束</a:t>
            </a:r>
            <a:r>
              <a:rPr lang="en-US" dirty="0" smtClean="0"/>
              <a:t>”</a:t>
            </a:r>
            <a:r>
              <a:rPr lang="zh-CN" altLang="en-US" dirty="0" smtClean="0"/>
              <a:t>。</a:t>
            </a:r>
          </a:p>
          <a:p>
            <a:r>
              <a:rPr lang="zh-CN" altLang="en-US" dirty="0" smtClean="0"/>
              <a:t>      在因果图中使用特定的符号来表示这些约束关系：</a:t>
            </a:r>
            <a:endParaRPr lang="en-US" altLang="zh-CN" dirty="0" smtClean="0"/>
          </a:p>
          <a:p>
            <a:r>
              <a:rPr lang="en-US" dirty="0" smtClean="0"/>
              <a:t>E</a:t>
            </a:r>
            <a:r>
              <a:rPr lang="zh-CN" altLang="en-US" dirty="0" smtClean="0"/>
              <a:t>约束</a:t>
            </a:r>
            <a:r>
              <a:rPr lang="en-US" dirty="0" smtClean="0"/>
              <a:t>(</a:t>
            </a:r>
            <a:r>
              <a:rPr lang="zh-CN" altLang="en-US" dirty="0" smtClean="0"/>
              <a:t>异</a:t>
            </a:r>
            <a:r>
              <a:rPr lang="en-US" altLang="zh-CN" dirty="0" smtClean="0"/>
              <a:t>)</a:t>
            </a:r>
          </a:p>
          <a:p>
            <a:r>
              <a:rPr lang="en-US" dirty="0" smtClean="0"/>
              <a:t>I</a:t>
            </a:r>
            <a:r>
              <a:rPr lang="zh-CN" altLang="en-US" dirty="0" smtClean="0"/>
              <a:t>约束</a:t>
            </a:r>
            <a:r>
              <a:rPr lang="en-US" dirty="0" smtClean="0"/>
              <a:t>(</a:t>
            </a:r>
            <a:r>
              <a:rPr lang="zh-CN" altLang="en-US" dirty="0" smtClean="0"/>
              <a:t>或</a:t>
            </a:r>
            <a:r>
              <a:rPr lang="en-US" dirty="0" smtClean="0"/>
              <a:t>)</a:t>
            </a:r>
          </a:p>
          <a:p>
            <a:r>
              <a:rPr lang="en-US" b="1" dirty="0" smtClean="0"/>
              <a:t>O</a:t>
            </a:r>
            <a:r>
              <a:rPr lang="zh-CN" altLang="en-US" dirty="0" smtClean="0"/>
              <a:t>约束</a:t>
            </a:r>
            <a:r>
              <a:rPr lang="en-US" dirty="0" smtClean="0"/>
              <a:t>(</a:t>
            </a:r>
            <a:r>
              <a:rPr lang="zh-CN" altLang="en-US" dirty="0" smtClean="0"/>
              <a:t>惟一</a:t>
            </a:r>
            <a:r>
              <a:rPr lang="en-US" dirty="0" smtClean="0"/>
              <a:t>)</a:t>
            </a:r>
          </a:p>
          <a:p>
            <a:r>
              <a:rPr lang="en-US" dirty="0" smtClean="0"/>
              <a:t>R</a:t>
            </a:r>
            <a:r>
              <a:rPr lang="zh-CN" altLang="en-US" dirty="0" smtClean="0"/>
              <a:t>约束</a:t>
            </a:r>
            <a:r>
              <a:rPr lang="en-US" dirty="0" smtClean="0"/>
              <a:t>(</a:t>
            </a:r>
            <a:r>
              <a:rPr lang="zh-CN" altLang="en-US" dirty="0" smtClean="0"/>
              <a:t>要求</a:t>
            </a:r>
            <a:r>
              <a:rPr lang="en-US" dirty="0" smtClean="0"/>
              <a:t>)</a:t>
            </a:r>
          </a:p>
          <a:p>
            <a:r>
              <a:rPr lang="en-US" b="1" dirty="0" smtClean="0"/>
              <a:t>M</a:t>
            </a:r>
            <a:r>
              <a:rPr lang="zh-CN" altLang="en-US" dirty="0" smtClean="0"/>
              <a:t>约束</a:t>
            </a:r>
            <a:r>
              <a:rPr lang="en-US" altLang="zh-CN" dirty="0" smtClean="0"/>
              <a:t>(</a:t>
            </a:r>
            <a:r>
              <a:rPr lang="zh-CN" altLang="en-US" dirty="0" smtClean="0"/>
              <a:t>强制</a:t>
            </a:r>
            <a:r>
              <a:rPr lang="en-US" altLang="zh-CN" dirty="0" smtClean="0"/>
              <a:t>)</a:t>
            </a:r>
            <a:endParaRPr lang="zh-CN" altLang="en-US" dirty="0" smtClean="0"/>
          </a:p>
          <a:p>
            <a:endParaRPr lang="zh-CN" altLang="en-US" dirty="0" smtClean="0"/>
          </a:p>
          <a:p>
            <a:endParaRPr lang="zh-CN" altLang="en-US" dirty="0" smtClean="0"/>
          </a:p>
          <a:p>
            <a:endParaRPr lang="zh-CN" altLang="en-US" dirty="0" smtClean="0"/>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2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二、黑盒测试的方法分类</a:t>
            </a:r>
            <a:endParaRPr lang="zh-CN" altLang="en-US" dirty="0"/>
          </a:p>
        </p:txBody>
      </p:sp>
      <p:sp>
        <p:nvSpPr>
          <p:cNvPr id="3" name="内容占位符 2"/>
          <p:cNvSpPr>
            <a:spLocks noGrp="1"/>
          </p:cNvSpPr>
          <p:nvPr>
            <p:ph idx="1"/>
          </p:nvPr>
        </p:nvSpPr>
        <p:spPr/>
        <p:txBody>
          <a:bodyPr>
            <a:normAutofit fontScale="77500" lnSpcReduction="20000"/>
          </a:bodyPr>
          <a:lstStyle/>
          <a:p>
            <a:r>
              <a:rPr lang="zh-CN" altLang="en-US" dirty="0" smtClean="0">
                <a:latin typeface="Times New Roman" pitchFamily="18" charset="0"/>
                <a:ea typeface="宋体" pitchFamily="2" charset="-122"/>
                <a:cs typeface="Times New Roman" pitchFamily="18" charset="0"/>
              </a:rPr>
              <a:t>黑盒测试有两种基本方法，即通过测试和失败测试。</a:t>
            </a:r>
            <a:endParaRPr lang="en-US" altLang="zh-CN" dirty="0" smtClean="0">
              <a:latin typeface="Times New Roman" pitchFamily="18" charset="0"/>
              <a:ea typeface="宋体" pitchFamily="2" charset="-122"/>
              <a:cs typeface="Times New Roman" pitchFamily="18" charset="0"/>
            </a:endParaRPr>
          </a:p>
          <a:p>
            <a:endParaRPr lang="en-US" altLang="zh-CN" dirty="0" smtClean="0"/>
          </a:p>
          <a:p>
            <a:r>
              <a:rPr lang="zh-CN" altLang="en-US" dirty="0" smtClean="0"/>
              <a:t>具体的黑盒测试用例技术设计方法包括：</a:t>
            </a:r>
            <a:endParaRPr lang="en-US" altLang="zh-CN" dirty="0" smtClean="0"/>
          </a:p>
          <a:p>
            <a:r>
              <a:rPr lang="zh-CN" altLang="en-US" dirty="0" smtClean="0"/>
              <a:t>等价类划分法、</a:t>
            </a:r>
            <a:endParaRPr lang="en-US" altLang="zh-CN" dirty="0" smtClean="0"/>
          </a:p>
          <a:p>
            <a:r>
              <a:rPr lang="zh-CN" altLang="en-US" dirty="0" smtClean="0"/>
              <a:t>边界值分析法、</a:t>
            </a:r>
            <a:endParaRPr lang="en-US" altLang="zh-CN" dirty="0" smtClean="0"/>
          </a:p>
          <a:p>
            <a:r>
              <a:rPr lang="zh-CN" altLang="en-US" dirty="0" smtClean="0"/>
              <a:t>判定表驱动法（决策表法）、</a:t>
            </a:r>
            <a:endParaRPr lang="en-US" altLang="zh-CN" dirty="0" smtClean="0"/>
          </a:p>
          <a:p>
            <a:r>
              <a:rPr lang="zh-CN" altLang="en-US" dirty="0" smtClean="0"/>
              <a:t>场景法、</a:t>
            </a:r>
            <a:endParaRPr lang="en-US" altLang="zh-CN" dirty="0" smtClean="0"/>
          </a:p>
          <a:p>
            <a:r>
              <a:rPr lang="zh-CN" altLang="en-US" dirty="0" smtClean="0"/>
              <a:t>错误推测法、</a:t>
            </a:r>
            <a:endParaRPr lang="en-US" altLang="zh-CN" dirty="0" smtClean="0"/>
          </a:p>
          <a:p>
            <a:r>
              <a:rPr lang="zh-CN" altLang="en-US" dirty="0" smtClean="0"/>
              <a:t>因果图法、</a:t>
            </a:r>
            <a:endParaRPr lang="en-US" altLang="zh-CN" dirty="0" smtClean="0"/>
          </a:p>
          <a:p>
            <a:r>
              <a:rPr lang="zh-CN" altLang="en-US" dirty="0" smtClean="0"/>
              <a:t>正交试验设计法、</a:t>
            </a:r>
            <a:endParaRPr lang="en-US" altLang="zh-CN" dirty="0" smtClean="0"/>
          </a:p>
          <a:p>
            <a:r>
              <a:rPr lang="zh-CN" altLang="en-US" dirty="0" smtClean="0"/>
              <a:t>功能图法等。</a:t>
            </a:r>
            <a:r>
              <a:rPr lang="zh-CN" altLang="en-US" dirty="0" smtClean="0">
                <a:latin typeface="Times New Roman" pitchFamily="18" charset="0"/>
                <a:ea typeface="宋体" pitchFamily="2" charset="-122"/>
                <a:cs typeface="Times New Roman" pitchFamily="18" charset="0"/>
              </a:rPr>
              <a:t> </a:t>
            </a:r>
            <a:endParaRPr lang="zh-CN" altLang="en-US" dirty="0" smtClean="0">
              <a:latin typeface="Arial" pitchFamily="34" charset="0"/>
              <a:ea typeface="宋体" pitchFamily="2" charset="-122"/>
              <a:cs typeface="宋体" pitchFamily="2" charset="-122"/>
            </a:endParaRPr>
          </a:p>
          <a:p>
            <a:endParaRPr lang="zh-CN" alt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ph type="title" idx="4294967295"/>
          </p:nvPr>
        </p:nvSpPr>
        <p:spPr>
          <a:xfrm>
            <a:off x="457200" y="714375"/>
            <a:ext cx="8686800" cy="841375"/>
          </a:xfrm>
        </p:spPr>
        <p:txBody>
          <a:bodyPr>
            <a:normAutofit fontScale="90000"/>
          </a:bodyPr>
          <a:lstStyle/>
          <a:p>
            <a:pPr>
              <a:defRPr/>
            </a:pPr>
            <a:r>
              <a:rPr lang="zh-CN" altLang="en-US" sz="3200" dirty="0" smtClean="0">
                <a:latin typeface="Times New Roman" pitchFamily="18" charset="0"/>
                <a:cs typeface="Times New Roman" pitchFamily="18" charset="0"/>
              </a:rPr>
              <a:t>约束符号</a:t>
            </a:r>
            <a:r>
              <a:rPr lang="zh-CN" altLang="en-US" sz="3600" cap="all" dirty="0">
                <a:effectLst>
                  <a:reflection blurRad="12700" stA="48000" endA="300" endPos="55000" dir="5400000" sy="-90000" algn="bl" rotWithShape="0"/>
                </a:effectLst>
              </a:rPr>
              <a:t/>
            </a:r>
            <a:br>
              <a:rPr lang="zh-CN" altLang="en-US" sz="3600" cap="all" dirty="0">
                <a:effectLst>
                  <a:reflection blurRad="12700" stA="48000" endA="300" endPos="55000" dir="5400000" sy="-90000" algn="bl" rotWithShape="0"/>
                </a:effectLst>
              </a:rPr>
            </a:br>
            <a:endParaRPr lang="zh-CN" altLang="en-US" sz="3600" cap="all" dirty="0">
              <a:effectLst>
                <a:reflection blurRad="12700" stA="48000" endA="300" endPos="55000" dir="5400000" sy="-90000" algn="bl" rotWithShape="0"/>
              </a:effectLst>
            </a:endParaRPr>
          </a:p>
        </p:txBody>
      </p:sp>
      <p:pic>
        <p:nvPicPr>
          <p:cNvPr id="79876" name="Picture 3" descr="3-2(a)"/>
          <p:cNvPicPr>
            <a:picLocks noChangeAspect="1" noChangeArrowheads="1"/>
          </p:cNvPicPr>
          <p:nvPr/>
        </p:nvPicPr>
        <p:blipFill>
          <a:blip r:embed="rId2"/>
          <a:srcRect/>
          <a:stretch>
            <a:fillRect/>
          </a:stretch>
        </p:blipFill>
        <p:spPr bwMode="auto">
          <a:xfrm>
            <a:off x="285750" y="2286000"/>
            <a:ext cx="2571750" cy="2635250"/>
          </a:xfrm>
          <a:prstGeom prst="rect">
            <a:avLst/>
          </a:prstGeom>
          <a:noFill/>
          <a:ln w="9525">
            <a:noFill/>
            <a:miter lim="800000"/>
            <a:headEnd/>
            <a:tailEnd/>
          </a:ln>
        </p:spPr>
      </p:pic>
      <p:pic>
        <p:nvPicPr>
          <p:cNvPr id="79877" name="Picture 2" descr="3-2(b)"/>
          <p:cNvPicPr>
            <a:picLocks noChangeAspect="1" noChangeArrowheads="1"/>
          </p:cNvPicPr>
          <p:nvPr/>
        </p:nvPicPr>
        <p:blipFill>
          <a:blip r:embed="rId3"/>
          <a:srcRect/>
          <a:stretch>
            <a:fillRect/>
          </a:stretch>
        </p:blipFill>
        <p:spPr bwMode="auto">
          <a:xfrm>
            <a:off x="3286125" y="2214563"/>
            <a:ext cx="2649538" cy="2714625"/>
          </a:xfrm>
          <a:prstGeom prst="rect">
            <a:avLst/>
          </a:prstGeom>
          <a:noFill/>
          <a:ln w="9525">
            <a:noFill/>
            <a:miter lim="800000"/>
            <a:headEnd/>
            <a:tailEnd/>
          </a:ln>
        </p:spPr>
      </p:pic>
      <p:pic>
        <p:nvPicPr>
          <p:cNvPr id="79878" name="Picture 1" descr="3-2(c)"/>
          <p:cNvPicPr>
            <a:picLocks noChangeAspect="1" noChangeArrowheads="1"/>
          </p:cNvPicPr>
          <p:nvPr/>
        </p:nvPicPr>
        <p:blipFill>
          <a:blip r:embed="rId4"/>
          <a:srcRect/>
          <a:stretch>
            <a:fillRect/>
          </a:stretch>
        </p:blipFill>
        <p:spPr bwMode="auto">
          <a:xfrm>
            <a:off x="6286500" y="2214563"/>
            <a:ext cx="2649538" cy="2714625"/>
          </a:xfrm>
          <a:prstGeom prst="rect">
            <a:avLst/>
          </a:prstGeom>
          <a:noFill/>
          <a:ln w="9525">
            <a:noFill/>
            <a:miter lim="800000"/>
            <a:headEnd/>
            <a:tailEnd/>
          </a:ln>
        </p:spPr>
      </p:pic>
      <p:sp>
        <p:nvSpPr>
          <p:cNvPr id="79879" name="Rectangle 4"/>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zh-CN" altLang="en-US">
              <a:latin typeface="Franklin Gothic Book" pitchFamily="34" charset="0"/>
              <a:ea typeface="华文楷体" pitchFamily="2" charset="-122"/>
            </a:endParaRPr>
          </a:p>
        </p:txBody>
      </p:sp>
      <p:sp>
        <p:nvSpPr>
          <p:cNvPr id="79880" name="Rectangle 5"/>
          <p:cNvSpPr>
            <a:spLocks noChangeArrowheads="1"/>
          </p:cNvSpPr>
          <p:nvPr/>
        </p:nvSpPr>
        <p:spPr bwMode="auto">
          <a:xfrm>
            <a:off x="0" y="1647825"/>
            <a:ext cx="9144000" cy="0"/>
          </a:xfrm>
          <a:prstGeom prst="rect">
            <a:avLst/>
          </a:prstGeom>
          <a:noFill/>
          <a:ln w="9525">
            <a:noFill/>
            <a:miter lim="800000"/>
            <a:headEnd/>
            <a:tailEnd/>
          </a:ln>
        </p:spPr>
        <p:txBody>
          <a:bodyPr wrap="none" anchor="ctr">
            <a:spAutoFit/>
          </a:bodyPr>
          <a:lstStyle/>
          <a:p>
            <a:pPr indent="276225" algn="ctr"/>
            <a:r>
              <a:rPr lang="en-US" altLang="zh-CN" sz="1000">
                <a:solidFill>
                  <a:srgbClr val="FF9900"/>
                </a:solidFill>
                <a:latin typeface="Times New Roman" pitchFamily="18" charset="0"/>
                <a:cs typeface="Times New Roman" pitchFamily="18" charset="0"/>
              </a:rPr>
              <a:t>    </a:t>
            </a:r>
            <a:endParaRPr lang="en-US" altLang="zh-CN">
              <a:cs typeface="Times New Roman" pitchFamily="18" charset="0"/>
            </a:endParaRPr>
          </a:p>
        </p:txBody>
      </p:sp>
      <p:sp>
        <p:nvSpPr>
          <p:cNvPr id="79881" name="Rectangle 6"/>
          <p:cNvSpPr>
            <a:spLocks noChangeArrowheads="1"/>
          </p:cNvSpPr>
          <p:nvPr/>
        </p:nvSpPr>
        <p:spPr bwMode="auto">
          <a:xfrm>
            <a:off x="0" y="2838450"/>
            <a:ext cx="9144000" cy="0"/>
          </a:xfrm>
          <a:prstGeom prst="rect">
            <a:avLst/>
          </a:prstGeom>
          <a:noFill/>
          <a:ln w="9525">
            <a:noFill/>
            <a:miter lim="800000"/>
            <a:headEnd/>
            <a:tailEnd/>
          </a:ln>
        </p:spPr>
        <p:txBody>
          <a:bodyPr wrap="none" anchor="ctr">
            <a:spAutoFit/>
          </a:bodyPr>
          <a:lstStyle/>
          <a:p>
            <a:pPr indent="276225" algn="ctr"/>
            <a:r>
              <a:rPr lang="en-US" altLang="zh-CN" sz="1000">
                <a:solidFill>
                  <a:srgbClr val="FF9900"/>
                </a:solidFill>
                <a:latin typeface="Times New Roman" pitchFamily="18" charset="0"/>
                <a:cs typeface="Times New Roman" pitchFamily="18" charset="0"/>
              </a:rPr>
              <a:t>    </a:t>
            </a:r>
            <a:endParaRPr lang="en-US" altLang="zh-CN">
              <a:cs typeface="Times New Roman" pitchFamily="18" charset="0"/>
            </a:endParaRPr>
          </a:p>
        </p:txBody>
      </p:sp>
      <p:sp>
        <p:nvSpPr>
          <p:cNvPr id="79882" name="矩形 11"/>
          <p:cNvSpPr>
            <a:spLocks noChangeArrowheads="1"/>
          </p:cNvSpPr>
          <p:nvPr/>
        </p:nvSpPr>
        <p:spPr bwMode="auto">
          <a:xfrm>
            <a:off x="357159" y="5286388"/>
            <a:ext cx="2571767" cy="646331"/>
          </a:xfrm>
          <a:prstGeom prst="rect">
            <a:avLst/>
          </a:prstGeom>
          <a:noFill/>
          <a:ln w="9525">
            <a:noFill/>
            <a:miter lim="800000"/>
            <a:headEnd/>
            <a:tailEnd/>
          </a:ln>
        </p:spPr>
        <p:txBody>
          <a:bodyPr wrap="square">
            <a:spAutoFit/>
          </a:bodyPr>
          <a:lstStyle/>
          <a:p>
            <a:r>
              <a:rPr lang="zh-CN" altLang="en-US" dirty="0">
                <a:latin typeface="Times New Roman" pitchFamily="18" charset="0"/>
                <a:cs typeface="Times New Roman" pitchFamily="18" charset="0"/>
              </a:rPr>
              <a:t>（</a:t>
            </a:r>
            <a:r>
              <a:rPr lang="en-US" altLang="zh-CN" dirty="0">
                <a:latin typeface="Times New Roman" pitchFamily="18" charset="0"/>
                <a:cs typeface="Times New Roman" pitchFamily="18" charset="0"/>
              </a:rPr>
              <a:t>a</a:t>
            </a:r>
            <a:r>
              <a:rPr lang="zh-CN" altLang="en-US" dirty="0">
                <a:latin typeface="Times New Roman" pitchFamily="18" charset="0"/>
                <a:cs typeface="Times New Roman" pitchFamily="18" charset="0"/>
              </a:rPr>
              <a:t>）</a:t>
            </a:r>
            <a:r>
              <a:rPr lang="zh-CN" altLang="en-US" dirty="0" smtClean="0">
                <a:latin typeface="Times New Roman" pitchFamily="18" charset="0"/>
                <a:cs typeface="Times New Roman" pitchFamily="18" charset="0"/>
              </a:rPr>
              <a:t>异：</a:t>
            </a:r>
            <a:r>
              <a:rPr lang="en-US" dirty="0" smtClean="0"/>
              <a:t> </a:t>
            </a:r>
            <a:r>
              <a:rPr lang="zh-CN" altLang="en-US" dirty="0" smtClean="0"/>
              <a:t> </a:t>
            </a:r>
            <a:r>
              <a:rPr lang="en-US" dirty="0" smtClean="0"/>
              <a:t>a,b</a:t>
            </a:r>
            <a:r>
              <a:rPr lang="zh-CN" altLang="en-US" dirty="0" smtClean="0"/>
              <a:t>最多有一个可能为</a:t>
            </a:r>
            <a:r>
              <a:rPr lang="en-US" dirty="0" smtClean="0"/>
              <a:t>1,</a:t>
            </a:r>
            <a:r>
              <a:rPr lang="zh-CN" altLang="en-US" dirty="0" smtClean="0"/>
              <a:t>不能同时为</a:t>
            </a:r>
            <a:r>
              <a:rPr lang="en-US" dirty="0" smtClean="0"/>
              <a:t>1</a:t>
            </a:r>
            <a:r>
              <a:rPr lang="zh-CN" altLang="en-US" dirty="0" smtClean="0"/>
              <a:t>。</a:t>
            </a:r>
            <a:endParaRPr lang="zh-CN" altLang="en-US" dirty="0">
              <a:latin typeface="Franklin Gothic Book" pitchFamily="34" charset="0"/>
              <a:cs typeface="Times New Roman" pitchFamily="18" charset="0"/>
            </a:endParaRPr>
          </a:p>
        </p:txBody>
      </p:sp>
      <p:sp>
        <p:nvSpPr>
          <p:cNvPr id="79883" name="矩形 12"/>
          <p:cNvSpPr>
            <a:spLocks noChangeArrowheads="1"/>
          </p:cNvSpPr>
          <p:nvPr/>
        </p:nvSpPr>
        <p:spPr bwMode="auto">
          <a:xfrm>
            <a:off x="3214678" y="5214950"/>
            <a:ext cx="2643206" cy="923330"/>
          </a:xfrm>
          <a:prstGeom prst="rect">
            <a:avLst/>
          </a:prstGeom>
          <a:noFill/>
          <a:ln w="9525">
            <a:noFill/>
            <a:miter lim="800000"/>
            <a:headEnd/>
            <a:tailEnd/>
          </a:ln>
        </p:spPr>
        <p:txBody>
          <a:bodyPr wrap="square">
            <a:spAutoFit/>
          </a:bodyPr>
          <a:lstStyle/>
          <a:p>
            <a:r>
              <a:rPr lang="zh-CN" altLang="en-US" dirty="0">
                <a:latin typeface="Times New Roman" pitchFamily="18" charset="0"/>
                <a:cs typeface="Times New Roman" pitchFamily="18" charset="0"/>
              </a:rPr>
              <a:t>（</a:t>
            </a:r>
            <a:r>
              <a:rPr lang="en-US" altLang="zh-CN" dirty="0">
                <a:latin typeface="Times New Roman" pitchFamily="18" charset="0"/>
                <a:cs typeface="Times New Roman" pitchFamily="18" charset="0"/>
              </a:rPr>
              <a:t>b</a:t>
            </a:r>
            <a:r>
              <a:rPr lang="zh-CN" altLang="en-US" dirty="0">
                <a:latin typeface="Times New Roman" pitchFamily="18" charset="0"/>
                <a:cs typeface="Times New Roman" pitchFamily="18" charset="0"/>
              </a:rPr>
              <a:t>）</a:t>
            </a:r>
            <a:r>
              <a:rPr lang="zh-CN" altLang="en-US" dirty="0" smtClean="0">
                <a:latin typeface="Times New Roman" pitchFamily="18" charset="0"/>
                <a:cs typeface="Times New Roman" pitchFamily="18" charset="0"/>
              </a:rPr>
              <a:t>或：</a:t>
            </a:r>
            <a:r>
              <a:rPr lang="en-US" dirty="0" smtClean="0"/>
              <a:t> a,b,c</a:t>
            </a:r>
            <a:r>
              <a:rPr lang="zh-CN" altLang="en-US" dirty="0" smtClean="0"/>
              <a:t>中至少有一个必须为</a:t>
            </a:r>
            <a:r>
              <a:rPr lang="en-US" dirty="0" smtClean="0"/>
              <a:t>1,</a:t>
            </a:r>
            <a:r>
              <a:rPr lang="zh-CN" altLang="en-US" dirty="0" smtClean="0"/>
              <a:t>不能同时为</a:t>
            </a:r>
            <a:r>
              <a:rPr lang="en-US" dirty="0" smtClean="0"/>
              <a:t>0</a:t>
            </a:r>
            <a:r>
              <a:rPr lang="zh-CN" altLang="en-US" dirty="0" smtClean="0"/>
              <a:t>。</a:t>
            </a:r>
            <a:r>
              <a:rPr lang="zh-CN" altLang="en-US" dirty="0" smtClean="0">
                <a:latin typeface="Times New Roman" pitchFamily="18" charset="0"/>
                <a:cs typeface="Times New Roman" pitchFamily="18" charset="0"/>
              </a:rPr>
              <a:t> </a:t>
            </a:r>
            <a:endParaRPr lang="zh-CN" altLang="en-US" dirty="0">
              <a:latin typeface="Franklin Gothic Book" pitchFamily="34" charset="0"/>
              <a:cs typeface="Times New Roman" pitchFamily="18" charset="0"/>
            </a:endParaRPr>
          </a:p>
        </p:txBody>
      </p:sp>
      <p:sp>
        <p:nvSpPr>
          <p:cNvPr id="79884" name="矩形 13"/>
          <p:cNvSpPr>
            <a:spLocks noChangeArrowheads="1"/>
          </p:cNvSpPr>
          <p:nvPr/>
        </p:nvSpPr>
        <p:spPr bwMode="auto">
          <a:xfrm>
            <a:off x="6286512" y="5286388"/>
            <a:ext cx="2571768" cy="923330"/>
          </a:xfrm>
          <a:prstGeom prst="rect">
            <a:avLst/>
          </a:prstGeom>
          <a:noFill/>
          <a:ln w="9525">
            <a:noFill/>
            <a:miter lim="800000"/>
            <a:headEnd/>
            <a:tailEnd/>
          </a:ln>
        </p:spPr>
        <p:txBody>
          <a:bodyPr wrap="square">
            <a:spAutoFit/>
          </a:bodyPr>
          <a:lstStyle/>
          <a:p>
            <a:pPr indent="277813"/>
            <a:r>
              <a:rPr lang="zh-CN" altLang="en-US" dirty="0">
                <a:latin typeface="Times New Roman" pitchFamily="18" charset="0"/>
                <a:cs typeface="Times New Roman" pitchFamily="18" charset="0"/>
              </a:rPr>
              <a:t>（</a:t>
            </a:r>
            <a:r>
              <a:rPr lang="en-US" altLang="zh-CN" dirty="0">
                <a:latin typeface="Times New Roman" pitchFamily="18" charset="0"/>
                <a:cs typeface="Times New Roman" pitchFamily="18" charset="0"/>
              </a:rPr>
              <a:t>c</a:t>
            </a:r>
            <a:r>
              <a:rPr lang="zh-CN" altLang="en-US" dirty="0">
                <a:latin typeface="Times New Roman" pitchFamily="18" charset="0"/>
                <a:cs typeface="Times New Roman" pitchFamily="18" charset="0"/>
              </a:rPr>
              <a:t>）惟</a:t>
            </a:r>
            <a:r>
              <a:rPr lang="zh-CN" altLang="en-US" dirty="0" smtClean="0">
                <a:latin typeface="Times New Roman" pitchFamily="18" charset="0"/>
                <a:cs typeface="Times New Roman" pitchFamily="18" charset="0"/>
              </a:rPr>
              <a:t>一</a:t>
            </a:r>
            <a:r>
              <a:rPr lang="zh-CN" altLang="en-US" dirty="0" smtClean="0"/>
              <a:t>：</a:t>
            </a:r>
            <a:r>
              <a:rPr lang="en-US" dirty="0" smtClean="0"/>
              <a:t> a</a:t>
            </a:r>
            <a:r>
              <a:rPr lang="zh-CN" altLang="en-US" dirty="0" smtClean="0"/>
              <a:t>和</a:t>
            </a:r>
            <a:r>
              <a:rPr lang="en-US" dirty="0" smtClean="0"/>
              <a:t>b</a:t>
            </a:r>
            <a:r>
              <a:rPr lang="zh-CN" altLang="en-US" dirty="0" smtClean="0"/>
              <a:t>必须有一个且仅有一个为</a:t>
            </a:r>
            <a:r>
              <a:rPr lang="en-US" dirty="0" smtClean="0"/>
              <a:t>1</a:t>
            </a:r>
            <a:r>
              <a:rPr lang="zh-CN" altLang="en-US" dirty="0" smtClean="0"/>
              <a:t>。</a:t>
            </a:r>
            <a:endParaRPr lang="zh-CN" altLang="en-US" dirty="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9876"/>
                                        </p:tgtEl>
                                        <p:attrNameLst>
                                          <p:attrName>style.visibility</p:attrName>
                                        </p:attrNameLst>
                                      </p:cBhvr>
                                      <p:to>
                                        <p:strVal val="visible"/>
                                      </p:to>
                                    </p:set>
                                    <p:anim calcmode="lin" valueType="num">
                                      <p:cBhvr additive="base">
                                        <p:cTn id="7" dur="500" fill="hold"/>
                                        <p:tgtEl>
                                          <p:spTgt spid="79876"/>
                                        </p:tgtEl>
                                        <p:attrNameLst>
                                          <p:attrName>ppt_x</p:attrName>
                                        </p:attrNameLst>
                                      </p:cBhvr>
                                      <p:tavLst>
                                        <p:tav tm="0">
                                          <p:val>
                                            <p:strVal val="0-#ppt_w/2"/>
                                          </p:val>
                                        </p:tav>
                                        <p:tav tm="100000">
                                          <p:val>
                                            <p:strVal val="#ppt_x"/>
                                          </p:val>
                                        </p:tav>
                                      </p:tavLst>
                                    </p:anim>
                                    <p:anim calcmode="lin" valueType="num">
                                      <p:cBhvr additive="base">
                                        <p:cTn id="8" dur="500" fill="hold"/>
                                        <p:tgtEl>
                                          <p:spTgt spid="7987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9882"/>
                                        </p:tgtEl>
                                        <p:attrNameLst>
                                          <p:attrName>style.visibility</p:attrName>
                                        </p:attrNameLst>
                                      </p:cBhvr>
                                      <p:to>
                                        <p:strVal val="visible"/>
                                      </p:to>
                                    </p:set>
                                    <p:anim calcmode="lin" valueType="num">
                                      <p:cBhvr additive="base">
                                        <p:cTn id="13" dur="500" fill="hold"/>
                                        <p:tgtEl>
                                          <p:spTgt spid="79882"/>
                                        </p:tgtEl>
                                        <p:attrNameLst>
                                          <p:attrName>ppt_x</p:attrName>
                                        </p:attrNameLst>
                                      </p:cBhvr>
                                      <p:tavLst>
                                        <p:tav tm="0">
                                          <p:val>
                                            <p:strVal val="0-#ppt_w/2"/>
                                          </p:val>
                                        </p:tav>
                                        <p:tav tm="100000">
                                          <p:val>
                                            <p:strVal val="#ppt_x"/>
                                          </p:val>
                                        </p:tav>
                                      </p:tavLst>
                                    </p:anim>
                                    <p:anim calcmode="lin" valueType="num">
                                      <p:cBhvr additive="base">
                                        <p:cTn id="14" dur="500" fill="hold"/>
                                        <p:tgtEl>
                                          <p:spTgt spid="7988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9877"/>
                                        </p:tgtEl>
                                        <p:attrNameLst>
                                          <p:attrName>style.visibility</p:attrName>
                                        </p:attrNameLst>
                                      </p:cBhvr>
                                      <p:to>
                                        <p:strVal val="visible"/>
                                      </p:to>
                                    </p:set>
                                    <p:anim calcmode="lin" valueType="num">
                                      <p:cBhvr additive="base">
                                        <p:cTn id="19" dur="500" fill="hold"/>
                                        <p:tgtEl>
                                          <p:spTgt spid="79877"/>
                                        </p:tgtEl>
                                        <p:attrNameLst>
                                          <p:attrName>ppt_x</p:attrName>
                                        </p:attrNameLst>
                                      </p:cBhvr>
                                      <p:tavLst>
                                        <p:tav tm="0">
                                          <p:val>
                                            <p:strVal val="#ppt_x"/>
                                          </p:val>
                                        </p:tav>
                                        <p:tav tm="100000">
                                          <p:val>
                                            <p:strVal val="#ppt_x"/>
                                          </p:val>
                                        </p:tav>
                                      </p:tavLst>
                                    </p:anim>
                                    <p:anim calcmode="lin" valueType="num">
                                      <p:cBhvr additive="base">
                                        <p:cTn id="20" dur="500" fill="hold"/>
                                        <p:tgtEl>
                                          <p:spTgt spid="7987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9883"/>
                                        </p:tgtEl>
                                        <p:attrNameLst>
                                          <p:attrName>style.visibility</p:attrName>
                                        </p:attrNameLst>
                                      </p:cBhvr>
                                      <p:to>
                                        <p:strVal val="visible"/>
                                      </p:to>
                                    </p:set>
                                    <p:anim calcmode="lin" valueType="num">
                                      <p:cBhvr additive="base">
                                        <p:cTn id="25" dur="500" fill="hold"/>
                                        <p:tgtEl>
                                          <p:spTgt spid="79883"/>
                                        </p:tgtEl>
                                        <p:attrNameLst>
                                          <p:attrName>ppt_x</p:attrName>
                                        </p:attrNameLst>
                                      </p:cBhvr>
                                      <p:tavLst>
                                        <p:tav tm="0">
                                          <p:val>
                                            <p:strVal val="#ppt_x"/>
                                          </p:val>
                                        </p:tav>
                                        <p:tav tm="100000">
                                          <p:val>
                                            <p:strVal val="#ppt_x"/>
                                          </p:val>
                                        </p:tav>
                                      </p:tavLst>
                                    </p:anim>
                                    <p:anim calcmode="lin" valueType="num">
                                      <p:cBhvr additive="base">
                                        <p:cTn id="26" dur="500" fill="hold"/>
                                        <p:tgtEl>
                                          <p:spTgt spid="7988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79878"/>
                                        </p:tgtEl>
                                        <p:attrNameLst>
                                          <p:attrName>style.visibility</p:attrName>
                                        </p:attrNameLst>
                                      </p:cBhvr>
                                      <p:to>
                                        <p:strVal val="visible"/>
                                      </p:to>
                                    </p:set>
                                    <p:anim calcmode="lin" valueType="num">
                                      <p:cBhvr additive="base">
                                        <p:cTn id="31" dur="500" fill="hold"/>
                                        <p:tgtEl>
                                          <p:spTgt spid="79878"/>
                                        </p:tgtEl>
                                        <p:attrNameLst>
                                          <p:attrName>ppt_x</p:attrName>
                                        </p:attrNameLst>
                                      </p:cBhvr>
                                      <p:tavLst>
                                        <p:tav tm="0">
                                          <p:val>
                                            <p:strVal val="1+#ppt_w/2"/>
                                          </p:val>
                                        </p:tav>
                                        <p:tav tm="100000">
                                          <p:val>
                                            <p:strVal val="#ppt_x"/>
                                          </p:val>
                                        </p:tav>
                                      </p:tavLst>
                                    </p:anim>
                                    <p:anim calcmode="lin" valueType="num">
                                      <p:cBhvr additive="base">
                                        <p:cTn id="32" dur="500" fill="hold"/>
                                        <p:tgtEl>
                                          <p:spTgt spid="79878"/>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79884"/>
                                        </p:tgtEl>
                                        <p:attrNameLst>
                                          <p:attrName>style.visibility</p:attrName>
                                        </p:attrNameLst>
                                      </p:cBhvr>
                                      <p:to>
                                        <p:strVal val="visible"/>
                                      </p:to>
                                    </p:set>
                                    <p:anim calcmode="lin" valueType="num">
                                      <p:cBhvr additive="base">
                                        <p:cTn id="37" dur="500" fill="hold"/>
                                        <p:tgtEl>
                                          <p:spTgt spid="79884"/>
                                        </p:tgtEl>
                                        <p:attrNameLst>
                                          <p:attrName>ppt_x</p:attrName>
                                        </p:attrNameLst>
                                      </p:cBhvr>
                                      <p:tavLst>
                                        <p:tav tm="0">
                                          <p:val>
                                            <p:strVal val="1+#ppt_w/2"/>
                                          </p:val>
                                        </p:tav>
                                        <p:tav tm="100000">
                                          <p:val>
                                            <p:strVal val="#ppt_x"/>
                                          </p:val>
                                        </p:tav>
                                      </p:tavLst>
                                    </p:anim>
                                    <p:anim calcmode="lin" valueType="num">
                                      <p:cBhvr additive="base">
                                        <p:cTn id="38" dur="500" fill="hold"/>
                                        <p:tgtEl>
                                          <p:spTgt spid="798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82" grpId="0"/>
      <p:bldP spid="79883" grpId="0"/>
      <p:bldP spid="7988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2" descr="3-2(d)"/>
          <p:cNvPicPr>
            <a:picLocks noChangeAspect="1" noChangeArrowheads="1"/>
          </p:cNvPicPr>
          <p:nvPr/>
        </p:nvPicPr>
        <p:blipFill>
          <a:blip r:embed="rId2"/>
          <a:srcRect/>
          <a:stretch>
            <a:fillRect/>
          </a:stretch>
        </p:blipFill>
        <p:spPr bwMode="auto">
          <a:xfrm>
            <a:off x="1000100" y="1357313"/>
            <a:ext cx="2071687" cy="3648075"/>
          </a:xfrm>
          <a:prstGeom prst="rect">
            <a:avLst/>
          </a:prstGeom>
          <a:noFill/>
          <a:ln w="9525">
            <a:noFill/>
            <a:miter lim="800000"/>
            <a:headEnd/>
            <a:tailEnd/>
          </a:ln>
        </p:spPr>
      </p:pic>
      <p:pic>
        <p:nvPicPr>
          <p:cNvPr id="80899" name="Picture 1" descr="3-2(e)"/>
          <p:cNvPicPr>
            <a:picLocks noChangeAspect="1" noChangeArrowheads="1"/>
          </p:cNvPicPr>
          <p:nvPr/>
        </p:nvPicPr>
        <p:blipFill>
          <a:blip r:embed="rId3"/>
          <a:srcRect/>
          <a:stretch>
            <a:fillRect/>
          </a:stretch>
        </p:blipFill>
        <p:spPr bwMode="auto">
          <a:xfrm>
            <a:off x="5715000" y="1285875"/>
            <a:ext cx="2109788" cy="3714750"/>
          </a:xfrm>
          <a:prstGeom prst="rect">
            <a:avLst/>
          </a:prstGeom>
          <a:noFill/>
          <a:ln w="9525">
            <a:noFill/>
            <a:miter lim="800000"/>
            <a:headEnd/>
            <a:tailEnd/>
          </a:ln>
        </p:spPr>
      </p:pic>
      <p:sp>
        <p:nvSpPr>
          <p:cNvPr id="80900" name="Rectangle 3"/>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zh-CN" altLang="en-US">
              <a:latin typeface="Franklin Gothic Book" pitchFamily="34" charset="0"/>
              <a:ea typeface="华文楷体" pitchFamily="2" charset="-122"/>
            </a:endParaRPr>
          </a:p>
        </p:txBody>
      </p:sp>
      <p:sp>
        <p:nvSpPr>
          <p:cNvPr id="80901" name="Rectangle 4"/>
          <p:cNvSpPr>
            <a:spLocks noChangeArrowheads="1"/>
          </p:cNvSpPr>
          <p:nvPr/>
        </p:nvSpPr>
        <p:spPr bwMode="auto">
          <a:xfrm>
            <a:off x="0" y="1647825"/>
            <a:ext cx="9144000" cy="0"/>
          </a:xfrm>
          <a:prstGeom prst="rect">
            <a:avLst/>
          </a:prstGeom>
          <a:noFill/>
          <a:ln w="9525">
            <a:noFill/>
            <a:miter lim="800000"/>
            <a:headEnd/>
            <a:tailEnd/>
          </a:ln>
        </p:spPr>
        <p:txBody>
          <a:bodyPr wrap="none" anchor="ctr">
            <a:spAutoFit/>
          </a:bodyPr>
          <a:lstStyle/>
          <a:p>
            <a:pPr indent="276225" algn="ctr"/>
            <a:r>
              <a:rPr lang="en-US" altLang="zh-CN" sz="1000">
                <a:solidFill>
                  <a:srgbClr val="FF9900"/>
                </a:solidFill>
                <a:latin typeface="Times New Roman" pitchFamily="18" charset="0"/>
                <a:cs typeface="Times New Roman" pitchFamily="18" charset="0"/>
              </a:rPr>
              <a:t>               </a:t>
            </a:r>
            <a:endParaRPr lang="en-US" altLang="zh-CN">
              <a:cs typeface="Times New Roman" pitchFamily="18" charset="0"/>
            </a:endParaRPr>
          </a:p>
        </p:txBody>
      </p:sp>
      <p:sp>
        <p:nvSpPr>
          <p:cNvPr id="80903" name="矩形 8"/>
          <p:cNvSpPr>
            <a:spLocks noChangeArrowheads="1"/>
          </p:cNvSpPr>
          <p:nvPr/>
        </p:nvSpPr>
        <p:spPr bwMode="auto">
          <a:xfrm>
            <a:off x="1000100" y="5214938"/>
            <a:ext cx="2071687" cy="923330"/>
          </a:xfrm>
          <a:prstGeom prst="rect">
            <a:avLst/>
          </a:prstGeom>
          <a:noFill/>
          <a:ln w="9525">
            <a:noFill/>
            <a:miter lim="800000"/>
            <a:headEnd/>
            <a:tailEnd/>
          </a:ln>
        </p:spPr>
        <p:txBody>
          <a:bodyPr wrap="square">
            <a:spAutoFit/>
          </a:bodyPr>
          <a:lstStyle/>
          <a:p>
            <a:r>
              <a:rPr lang="zh-CN" altLang="en-US" dirty="0">
                <a:latin typeface="Times New Roman" pitchFamily="18" charset="0"/>
                <a:cs typeface="Times New Roman" pitchFamily="18" charset="0"/>
              </a:rPr>
              <a:t>（</a:t>
            </a:r>
            <a:r>
              <a:rPr lang="en-US" altLang="zh-CN" dirty="0">
                <a:latin typeface="Times New Roman" pitchFamily="18" charset="0"/>
                <a:cs typeface="Times New Roman" pitchFamily="18" charset="0"/>
              </a:rPr>
              <a:t>d</a:t>
            </a:r>
            <a:r>
              <a:rPr lang="zh-CN" altLang="en-US" dirty="0">
                <a:latin typeface="Times New Roman" pitchFamily="18" charset="0"/>
                <a:cs typeface="Times New Roman" pitchFamily="18" charset="0"/>
              </a:rPr>
              <a:t>）要求 </a:t>
            </a:r>
            <a:r>
              <a:rPr lang="en-US" altLang="zh-CN" dirty="0" smtClean="0">
                <a:latin typeface="Times New Roman" pitchFamily="18" charset="0"/>
                <a:cs typeface="Times New Roman" pitchFamily="18" charset="0"/>
              </a:rPr>
              <a:t>:</a:t>
            </a:r>
            <a:r>
              <a:rPr lang="en-US" dirty="0" smtClean="0"/>
              <a:t> a</a:t>
            </a:r>
            <a:r>
              <a:rPr lang="zh-CN" altLang="en-US" dirty="0" smtClean="0"/>
              <a:t>是</a:t>
            </a:r>
            <a:r>
              <a:rPr lang="en-US" dirty="0" smtClean="0"/>
              <a:t>1</a:t>
            </a:r>
            <a:r>
              <a:rPr lang="zh-CN" altLang="en-US" dirty="0" smtClean="0"/>
              <a:t>时</a:t>
            </a:r>
            <a:r>
              <a:rPr lang="en-US" dirty="0" smtClean="0"/>
              <a:t>,b</a:t>
            </a:r>
            <a:r>
              <a:rPr lang="zh-CN" altLang="en-US" dirty="0" smtClean="0"/>
              <a:t>必须是</a:t>
            </a:r>
            <a:r>
              <a:rPr lang="en-US" dirty="0" smtClean="0"/>
              <a:t>1,</a:t>
            </a:r>
            <a:r>
              <a:rPr lang="zh-CN" altLang="en-US" dirty="0" smtClean="0"/>
              <a:t>即</a:t>
            </a:r>
            <a:r>
              <a:rPr lang="en-US" dirty="0" smtClean="0"/>
              <a:t>a</a:t>
            </a:r>
            <a:r>
              <a:rPr lang="zh-CN" altLang="en-US" dirty="0" smtClean="0"/>
              <a:t>为</a:t>
            </a:r>
            <a:r>
              <a:rPr lang="en-US" dirty="0" smtClean="0"/>
              <a:t>1</a:t>
            </a:r>
            <a:r>
              <a:rPr lang="zh-CN" altLang="en-US" dirty="0" smtClean="0"/>
              <a:t>时</a:t>
            </a:r>
            <a:r>
              <a:rPr lang="en-US" dirty="0" smtClean="0"/>
              <a:t>,b</a:t>
            </a:r>
            <a:r>
              <a:rPr lang="zh-CN" altLang="en-US" dirty="0" smtClean="0"/>
              <a:t>不能为</a:t>
            </a:r>
            <a:r>
              <a:rPr lang="en-US" dirty="0" smtClean="0"/>
              <a:t>0</a:t>
            </a:r>
            <a:r>
              <a:rPr lang="zh-CN" altLang="en-US" dirty="0" smtClean="0"/>
              <a:t>。</a:t>
            </a:r>
            <a:endParaRPr lang="zh-CN" altLang="en-US" dirty="0">
              <a:latin typeface="Franklin Gothic Book" pitchFamily="34" charset="0"/>
              <a:cs typeface="Times New Roman" pitchFamily="18" charset="0"/>
            </a:endParaRPr>
          </a:p>
        </p:txBody>
      </p:sp>
      <p:sp>
        <p:nvSpPr>
          <p:cNvPr id="80904" name="矩形 9"/>
          <p:cNvSpPr>
            <a:spLocks noChangeArrowheads="1"/>
          </p:cNvSpPr>
          <p:nvPr/>
        </p:nvSpPr>
        <p:spPr bwMode="auto">
          <a:xfrm>
            <a:off x="5715008" y="5214938"/>
            <a:ext cx="2428891" cy="923330"/>
          </a:xfrm>
          <a:prstGeom prst="rect">
            <a:avLst/>
          </a:prstGeom>
          <a:noFill/>
          <a:ln w="9525">
            <a:noFill/>
            <a:miter lim="800000"/>
            <a:headEnd/>
            <a:tailEnd/>
          </a:ln>
        </p:spPr>
        <p:txBody>
          <a:bodyPr wrap="square">
            <a:spAutoFit/>
          </a:bodyPr>
          <a:lstStyle/>
          <a:p>
            <a:pPr indent="277813" algn="ctr"/>
            <a:r>
              <a:rPr lang="zh-CN" altLang="en-US" dirty="0">
                <a:latin typeface="Times New Roman" pitchFamily="18" charset="0"/>
                <a:cs typeface="Times New Roman" pitchFamily="18" charset="0"/>
              </a:rPr>
              <a:t>（</a:t>
            </a:r>
            <a:r>
              <a:rPr lang="en-US" altLang="zh-CN" dirty="0">
                <a:latin typeface="Times New Roman" pitchFamily="18" charset="0"/>
                <a:cs typeface="Times New Roman" pitchFamily="18" charset="0"/>
              </a:rPr>
              <a:t>e</a:t>
            </a:r>
            <a:r>
              <a:rPr lang="zh-CN" altLang="en-US" dirty="0">
                <a:latin typeface="Times New Roman" pitchFamily="18" charset="0"/>
                <a:cs typeface="Times New Roman" pitchFamily="18" charset="0"/>
              </a:rPr>
              <a:t>）强</a:t>
            </a:r>
            <a:r>
              <a:rPr lang="zh-CN" altLang="en-US" dirty="0" smtClean="0">
                <a:latin typeface="Times New Roman" pitchFamily="18" charset="0"/>
                <a:cs typeface="Times New Roman" pitchFamily="18" charset="0"/>
              </a:rPr>
              <a:t>制</a:t>
            </a:r>
            <a:r>
              <a:rPr lang="en-US" altLang="zh-CN" dirty="0" smtClean="0">
                <a:latin typeface="Times New Roman" pitchFamily="18" charset="0"/>
                <a:cs typeface="Times New Roman" pitchFamily="18" charset="0"/>
              </a:rPr>
              <a:t>:</a:t>
            </a:r>
            <a:r>
              <a:rPr lang="zh-CN" altLang="en-US" dirty="0" smtClean="0"/>
              <a:t>对输出条件的约束</a:t>
            </a:r>
            <a:r>
              <a:rPr lang="en-US" dirty="0" smtClean="0"/>
              <a:t>,</a:t>
            </a:r>
            <a:r>
              <a:rPr lang="zh-CN" altLang="en-US" dirty="0" smtClean="0"/>
              <a:t>若结果</a:t>
            </a:r>
            <a:r>
              <a:rPr lang="en-US" dirty="0" smtClean="0"/>
              <a:t>a</a:t>
            </a:r>
            <a:r>
              <a:rPr lang="zh-CN" altLang="en-US" dirty="0" smtClean="0"/>
              <a:t>为</a:t>
            </a:r>
            <a:r>
              <a:rPr lang="en-US" dirty="0" smtClean="0"/>
              <a:t>1,</a:t>
            </a:r>
            <a:r>
              <a:rPr lang="zh-CN" altLang="en-US" dirty="0" smtClean="0"/>
              <a:t>则结果</a:t>
            </a:r>
            <a:r>
              <a:rPr lang="en-US" dirty="0" smtClean="0"/>
              <a:t>b</a:t>
            </a:r>
            <a:r>
              <a:rPr lang="zh-CN" altLang="en-US" dirty="0" smtClean="0"/>
              <a:t>必须为</a:t>
            </a:r>
            <a:r>
              <a:rPr lang="en-US" dirty="0" smtClean="0"/>
              <a:t>0</a:t>
            </a:r>
            <a:r>
              <a:rPr lang="zh-CN" altLang="en-US" dirty="0" smtClean="0"/>
              <a:t>。</a:t>
            </a:r>
            <a:endParaRPr lang="zh-CN" altLang="en-US" dirty="0">
              <a:cs typeface="Times New Roman" pitchFamily="18" charset="0"/>
            </a:endParaRPr>
          </a:p>
        </p:txBody>
      </p:sp>
      <p:sp>
        <p:nvSpPr>
          <p:cNvPr id="11" name="标题 1"/>
          <p:cNvSpPr>
            <a:spLocks noGrp="1"/>
          </p:cNvSpPr>
          <p:nvPr>
            <p:ph type="title" idx="4294967295"/>
          </p:nvPr>
        </p:nvSpPr>
        <p:spPr>
          <a:xfrm>
            <a:off x="457200" y="714375"/>
            <a:ext cx="8686800" cy="841375"/>
          </a:xfrm>
        </p:spPr>
        <p:txBody>
          <a:bodyPr>
            <a:normAutofit fontScale="90000"/>
          </a:bodyPr>
          <a:lstStyle/>
          <a:p>
            <a:pPr>
              <a:defRPr/>
            </a:pPr>
            <a:r>
              <a:rPr lang="zh-CN" altLang="en-US" sz="3200" dirty="0" smtClean="0">
                <a:latin typeface="Times New Roman" pitchFamily="18" charset="0"/>
                <a:cs typeface="Times New Roman" pitchFamily="18" charset="0"/>
              </a:rPr>
              <a:t>约束符号</a:t>
            </a:r>
            <a:r>
              <a:rPr lang="zh-CN" altLang="en-US" sz="3600" cap="all" dirty="0">
                <a:effectLst>
                  <a:reflection blurRad="12700" stA="48000" endA="300" endPos="55000" dir="5400000" sy="-90000" algn="bl" rotWithShape="0"/>
                </a:effectLst>
              </a:rPr>
              <a:t/>
            </a:r>
            <a:br>
              <a:rPr lang="zh-CN" altLang="en-US" sz="3600" cap="all" dirty="0">
                <a:effectLst>
                  <a:reflection blurRad="12700" stA="48000" endA="300" endPos="55000" dir="5400000" sy="-90000" algn="bl" rotWithShape="0"/>
                </a:effectLst>
              </a:rPr>
            </a:br>
            <a:endParaRPr lang="zh-CN" altLang="en-US" sz="3600" cap="all" dirty="0">
              <a:effectLst>
                <a:reflection blurRad="12700" stA="48000" endA="300" endPos="55000" dir="5400000" sy="-90000" algn="bl"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80898"/>
                                        </p:tgtEl>
                                        <p:attrNameLst>
                                          <p:attrName>style.visibility</p:attrName>
                                        </p:attrNameLst>
                                      </p:cBhvr>
                                      <p:to>
                                        <p:strVal val="visible"/>
                                      </p:to>
                                    </p:set>
                                    <p:anim calcmode="lin" valueType="num">
                                      <p:cBhvr additive="base">
                                        <p:cTn id="7" dur="500" fill="hold"/>
                                        <p:tgtEl>
                                          <p:spTgt spid="80898"/>
                                        </p:tgtEl>
                                        <p:attrNameLst>
                                          <p:attrName>ppt_x</p:attrName>
                                        </p:attrNameLst>
                                      </p:cBhvr>
                                      <p:tavLst>
                                        <p:tav tm="0">
                                          <p:val>
                                            <p:strVal val="0-#ppt_w/2"/>
                                          </p:val>
                                        </p:tav>
                                        <p:tav tm="100000">
                                          <p:val>
                                            <p:strVal val="#ppt_x"/>
                                          </p:val>
                                        </p:tav>
                                      </p:tavLst>
                                    </p:anim>
                                    <p:anim calcmode="lin" valueType="num">
                                      <p:cBhvr additive="base">
                                        <p:cTn id="8" dur="500" fill="hold"/>
                                        <p:tgtEl>
                                          <p:spTgt spid="8089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0903"/>
                                        </p:tgtEl>
                                        <p:attrNameLst>
                                          <p:attrName>style.visibility</p:attrName>
                                        </p:attrNameLst>
                                      </p:cBhvr>
                                      <p:to>
                                        <p:strVal val="visible"/>
                                      </p:to>
                                    </p:set>
                                    <p:anim calcmode="lin" valueType="num">
                                      <p:cBhvr additive="base">
                                        <p:cTn id="13" dur="500" fill="hold"/>
                                        <p:tgtEl>
                                          <p:spTgt spid="80903"/>
                                        </p:tgtEl>
                                        <p:attrNameLst>
                                          <p:attrName>ppt_x</p:attrName>
                                        </p:attrNameLst>
                                      </p:cBhvr>
                                      <p:tavLst>
                                        <p:tav tm="0">
                                          <p:val>
                                            <p:strVal val="0-#ppt_w/2"/>
                                          </p:val>
                                        </p:tav>
                                        <p:tav tm="100000">
                                          <p:val>
                                            <p:strVal val="#ppt_x"/>
                                          </p:val>
                                        </p:tav>
                                      </p:tavLst>
                                    </p:anim>
                                    <p:anim calcmode="lin" valueType="num">
                                      <p:cBhvr additive="base">
                                        <p:cTn id="14" dur="500" fill="hold"/>
                                        <p:tgtEl>
                                          <p:spTgt spid="8090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80899"/>
                                        </p:tgtEl>
                                        <p:attrNameLst>
                                          <p:attrName>style.visibility</p:attrName>
                                        </p:attrNameLst>
                                      </p:cBhvr>
                                      <p:to>
                                        <p:strVal val="visible"/>
                                      </p:to>
                                    </p:set>
                                    <p:anim calcmode="lin" valueType="num">
                                      <p:cBhvr additive="base">
                                        <p:cTn id="19" dur="500" fill="hold"/>
                                        <p:tgtEl>
                                          <p:spTgt spid="80899"/>
                                        </p:tgtEl>
                                        <p:attrNameLst>
                                          <p:attrName>ppt_x</p:attrName>
                                        </p:attrNameLst>
                                      </p:cBhvr>
                                      <p:tavLst>
                                        <p:tav tm="0">
                                          <p:val>
                                            <p:strVal val="1+#ppt_w/2"/>
                                          </p:val>
                                        </p:tav>
                                        <p:tav tm="100000">
                                          <p:val>
                                            <p:strVal val="#ppt_x"/>
                                          </p:val>
                                        </p:tav>
                                      </p:tavLst>
                                    </p:anim>
                                    <p:anim calcmode="lin" valueType="num">
                                      <p:cBhvr additive="base">
                                        <p:cTn id="20" dur="500" fill="hold"/>
                                        <p:tgtEl>
                                          <p:spTgt spid="8089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80904"/>
                                        </p:tgtEl>
                                        <p:attrNameLst>
                                          <p:attrName>style.visibility</p:attrName>
                                        </p:attrNameLst>
                                      </p:cBhvr>
                                      <p:to>
                                        <p:strVal val="visible"/>
                                      </p:to>
                                    </p:set>
                                    <p:anim calcmode="lin" valueType="num">
                                      <p:cBhvr additive="base">
                                        <p:cTn id="25" dur="500" fill="hold"/>
                                        <p:tgtEl>
                                          <p:spTgt spid="80904"/>
                                        </p:tgtEl>
                                        <p:attrNameLst>
                                          <p:attrName>ppt_x</p:attrName>
                                        </p:attrNameLst>
                                      </p:cBhvr>
                                      <p:tavLst>
                                        <p:tav tm="0">
                                          <p:val>
                                            <p:strVal val="1+#ppt_w/2"/>
                                          </p:val>
                                        </p:tav>
                                        <p:tav tm="100000">
                                          <p:val>
                                            <p:strVal val="#ppt_x"/>
                                          </p:val>
                                        </p:tav>
                                      </p:tavLst>
                                    </p:anim>
                                    <p:anim calcmode="lin" valueType="num">
                                      <p:cBhvr additive="base">
                                        <p:cTn id="26" dur="500" fill="hold"/>
                                        <p:tgtEl>
                                          <p:spTgt spid="8090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3" grpId="0"/>
      <p:bldP spid="8090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57166"/>
            <a:ext cx="8229600" cy="5768997"/>
          </a:xfrm>
        </p:spPr>
        <p:txBody>
          <a:bodyPr>
            <a:normAutofit fontScale="92500" lnSpcReduction="20000"/>
          </a:bodyPr>
          <a:lstStyle/>
          <a:p>
            <a:r>
              <a:rPr lang="en-US" altLang="zh-CN" dirty="0" smtClean="0"/>
              <a:t>3</a:t>
            </a:r>
            <a:r>
              <a:rPr lang="zh-CN" altLang="en-US" dirty="0" smtClean="0"/>
              <a:t>、用因果图生成测试用例的基本步骤</a:t>
            </a:r>
          </a:p>
          <a:p>
            <a:r>
              <a:rPr lang="en-US" dirty="0" smtClean="0"/>
              <a:t>    (1) </a:t>
            </a:r>
            <a:r>
              <a:rPr lang="zh-CN" altLang="en-US" dirty="0" smtClean="0"/>
              <a:t>分析软件规格说明描述中，哪些是原因</a:t>
            </a:r>
            <a:r>
              <a:rPr lang="en-US" dirty="0" smtClean="0"/>
              <a:t> (</a:t>
            </a:r>
            <a:r>
              <a:rPr lang="zh-CN" altLang="en-US" dirty="0" smtClean="0"/>
              <a:t>即输入条件或输入条件的等价类</a:t>
            </a:r>
            <a:r>
              <a:rPr lang="en-US" dirty="0" smtClean="0"/>
              <a:t>)</a:t>
            </a:r>
            <a:r>
              <a:rPr lang="zh-CN" altLang="en-US" dirty="0" smtClean="0"/>
              <a:t>，哪些是结果</a:t>
            </a:r>
            <a:r>
              <a:rPr lang="en-US" dirty="0" smtClean="0"/>
              <a:t> (</a:t>
            </a:r>
            <a:r>
              <a:rPr lang="zh-CN" altLang="en-US" dirty="0" smtClean="0"/>
              <a:t>即输出条件</a:t>
            </a:r>
            <a:r>
              <a:rPr lang="en-US" dirty="0" smtClean="0"/>
              <a:t>)</a:t>
            </a:r>
            <a:r>
              <a:rPr lang="zh-CN" altLang="en-US" dirty="0" smtClean="0"/>
              <a:t>，并给每个原因和结果赋予一个标识符。</a:t>
            </a:r>
            <a:r>
              <a:rPr lang="en-US" dirty="0" smtClean="0"/>
              <a:t/>
            </a:r>
            <a:br>
              <a:rPr lang="en-US" dirty="0" smtClean="0"/>
            </a:br>
            <a:r>
              <a:rPr lang="en-US" dirty="0" smtClean="0"/>
              <a:t>    (2) </a:t>
            </a:r>
            <a:r>
              <a:rPr lang="zh-CN" altLang="en-US" dirty="0" smtClean="0"/>
              <a:t>分析软件规格说明描述中的语义，找出原因与结果之间，原因与原因之间对应的是什么关系</a:t>
            </a:r>
            <a:r>
              <a:rPr lang="en-US" dirty="0" smtClean="0"/>
              <a:t>? </a:t>
            </a:r>
            <a:r>
              <a:rPr lang="zh-CN" altLang="en-US" dirty="0" smtClean="0"/>
              <a:t>根据这些关系，画出因果图。</a:t>
            </a:r>
          </a:p>
          <a:p>
            <a:r>
              <a:rPr lang="en-US" dirty="0" smtClean="0"/>
              <a:t>    (3) </a:t>
            </a:r>
            <a:r>
              <a:rPr lang="zh-CN" altLang="en-US" dirty="0" smtClean="0"/>
              <a:t>由于语法或环境限制，有些原因与原因之间，原因与结果之间的组合情况不可能出现。为表明这些特殊情况，在因果图上用一些记号标明约束或限制条件。</a:t>
            </a:r>
            <a:r>
              <a:rPr lang="en-US" dirty="0" smtClean="0"/>
              <a:t/>
            </a:r>
            <a:br>
              <a:rPr lang="en-US" dirty="0" smtClean="0"/>
            </a:br>
            <a:r>
              <a:rPr lang="en-US" dirty="0" smtClean="0"/>
              <a:t>    (4) </a:t>
            </a:r>
            <a:r>
              <a:rPr lang="zh-CN" altLang="en-US" dirty="0" smtClean="0"/>
              <a:t>把因果图转换成判定表。</a:t>
            </a:r>
            <a:r>
              <a:rPr lang="en-US" dirty="0" smtClean="0"/>
              <a:t/>
            </a:r>
            <a:br>
              <a:rPr lang="en-US" dirty="0" smtClean="0"/>
            </a:br>
            <a:r>
              <a:rPr lang="en-US" dirty="0" smtClean="0"/>
              <a:t>    (5) </a:t>
            </a:r>
            <a:r>
              <a:rPr lang="zh-CN" altLang="en-US" dirty="0" smtClean="0"/>
              <a:t>把判定表的每一列拿出来作为依据，设计测试用例。</a:t>
            </a: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案例一</a:t>
            </a:r>
            <a:endParaRPr lang="zh-CN" altLang="en-US" dirty="0"/>
          </a:p>
        </p:txBody>
      </p:sp>
      <p:sp>
        <p:nvSpPr>
          <p:cNvPr id="3" name="内容占位符 2"/>
          <p:cNvSpPr>
            <a:spLocks noGrp="1"/>
          </p:cNvSpPr>
          <p:nvPr>
            <p:ph idx="1"/>
          </p:nvPr>
        </p:nvSpPr>
        <p:spPr>
          <a:xfrm>
            <a:off x="457200" y="1214422"/>
            <a:ext cx="8229600" cy="4911741"/>
          </a:xfrm>
        </p:spPr>
        <p:txBody>
          <a:bodyPr>
            <a:normAutofit fontScale="70000" lnSpcReduction="20000"/>
          </a:bodyPr>
          <a:lstStyle/>
          <a:p>
            <a:r>
              <a:rPr lang="zh-CN" altLang="en-US" dirty="0" smtClean="0">
                <a:latin typeface="Franklin Gothic Book" pitchFamily="34" charset="0"/>
                <a:ea typeface="华文楷体" pitchFamily="2" charset="-122"/>
              </a:rPr>
              <a:t>        某软件规格说明中包含这样的要求：输入的第一个字符必须是</a:t>
            </a:r>
            <a:r>
              <a:rPr lang="en-US" altLang="zh-CN" dirty="0" smtClean="0">
                <a:latin typeface="Franklin Gothic Book" pitchFamily="34" charset="0"/>
                <a:ea typeface="华文楷体" pitchFamily="2" charset="-122"/>
              </a:rPr>
              <a:t>A</a:t>
            </a:r>
            <a:r>
              <a:rPr lang="zh-CN" altLang="en-US" dirty="0" smtClean="0">
                <a:latin typeface="Franklin Gothic Book" pitchFamily="34" charset="0"/>
                <a:ea typeface="华文楷体" pitchFamily="2" charset="-122"/>
              </a:rPr>
              <a:t>或</a:t>
            </a:r>
            <a:r>
              <a:rPr lang="en-US" altLang="zh-CN" dirty="0" smtClean="0">
                <a:latin typeface="Franklin Gothic Book" pitchFamily="34" charset="0"/>
                <a:ea typeface="华文楷体" pitchFamily="2" charset="-122"/>
              </a:rPr>
              <a:t>B</a:t>
            </a:r>
            <a:r>
              <a:rPr lang="zh-CN" altLang="en-US" dirty="0" smtClean="0">
                <a:latin typeface="Franklin Gothic Book" pitchFamily="34" charset="0"/>
                <a:ea typeface="华文楷体" pitchFamily="2" charset="-122"/>
              </a:rPr>
              <a:t>，第二个字符必须是一个数字，在此情况下进行文件的修改；但如果第一个字符不正确，则给出信息</a:t>
            </a:r>
            <a:r>
              <a:rPr lang="en-US" altLang="zh-CN" dirty="0" smtClean="0">
                <a:latin typeface="Franklin Gothic Book" pitchFamily="34" charset="0"/>
                <a:ea typeface="华文楷体" pitchFamily="2" charset="-122"/>
              </a:rPr>
              <a:t>L</a:t>
            </a:r>
            <a:r>
              <a:rPr lang="zh-CN" altLang="en-US" dirty="0" smtClean="0">
                <a:latin typeface="Franklin Gothic Book" pitchFamily="34" charset="0"/>
                <a:ea typeface="华文楷体" pitchFamily="2" charset="-122"/>
              </a:rPr>
              <a:t>；如果第二个字符不是数字，则给出信息</a:t>
            </a:r>
            <a:r>
              <a:rPr lang="en-US" altLang="zh-CN" dirty="0" smtClean="0">
                <a:latin typeface="Franklin Gothic Book" pitchFamily="34" charset="0"/>
                <a:ea typeface="华文楷体" pitchFamily="2" charset="-122"/>
              </a:rPr>
              <a:t>M</a:t>
            </a:r>
            <a:r>
              <a:rPr lang="zh-CN" altLang="en-US" dirty="0" smtClean="0">
                <a:latin typeface="Franklin Gothic Book" pitchFamily="34" charset="0"/>
                <a:ea typeface="华文楷体" pitchFamily="2" charset="-122"/>
              </a:rPr>
              <a:t>。</a:t>
            </a:r>
            <a:endParaRPr lang="en-US" altLang="zh-CN" dirty="0" smtClean="0">
              <a:latin typeface="Franklin Gothic Book" pitchFamily="34" charset="0"/>
              <a:ea typeface="华文楷体" pitchFamily="2" charset="-122"/>
            </a:endParaRPr>
          </a:p>
          <a:p>
            <a:endParaRPr lang="en-US" altLang="zh-CN" dirty="0" smtClean="0">
              <a:latin typeface="Franklin Gothic Book" pitchFamily="34" charset="0"/>
              <a:ea typeface="华文楷体" pitchFamily="2" charset="-122"/>
            </a:endParaRPr>
          </a:p>
          <a:p>
            <a:r>
              <a:rPr lang="zh-CN" altLang="en-US" dirty="0" smtClean="0">
                <a:latin typeface="Franklin Gothic Book" pitchFamily="34" charset="0"/>
                <a:ea typeface="华文楷体" pitchFamily="2" charset="-122"/>
              </a:rPr>
              <a:t>解法如下：</a:t>
            </a:r>
          </a:p>
          <a:p>
            <a:r>
              <a:rPr lang="en-US" altLang="zh-CN" dirty="0" smtClean="0">
                <a:latin typeface="Franklin Gothic Book" pitchFamily="34" charset="0"/>
                <a:ea typeface="华文楷体" pitchFamily="2" charset="-122"/>
              </a:rPr>
              <a:t>1</a:t>
            </a:r>
            <a:r>
              <a:rPr lang="zh-CN" altLang="en-US" dirty="0" smtClean="0">
                <a:latin typeface="Franklin Gothic Book" pitchFamily="34" charset="0"/>
                <a:ea typeface="华文楷体" pitchFamily="2" charset="-122"/>
              </a:rPr>
              <a:t>、分析程序的规格说明，列出原因和结果。</a:t>
            </a:r>
          </a:p>
          <a:p>
            <a:r>
              <a:rPr lang="zh-CN" altLang="en-US" dirty="0" smtClean="0">
                <a:latin typeface="Franklin Gothic Book" pitchFamily="34" charset="0"/>
                <a:ea typeface="华文楷体" pitchFamily="2" charset="-122"/>
              </a:rPr>
              <a:t>原因：</a:t>
            </a:r>
            <a:r>
              <a:rPr lang="en-US" altLang="zh-CN" dirty="0" smtClean="0">
                <a:latin typeface="Franklin Gothic Book" pitchFamily="34" charset="0"/>
                <a:ea typeface="华文楷体" pitchFamily="2" charset="-122"/>
              </a:rPr>
              <a:t>C</a:t>
            </a:r>
            <a:r>
              <a:rPr lang="en-US" altLang="zh-CN" baseline="-25000" dirty="0" smtClean="0">
                <a:latin typeface="Franklin Gothic Book" pitchFamily="34" charset="0"/>
                <a:ea typeface="华文楷体" pitchFamily="2" charset="-122"/>
              </a:rPr>
              <a:t>1</a:t>
            </a:r>
            <a:r>
              <a:rPr lang="en-US" altLang="zh-CN" dirty="0" smtClean="0">
                <a:latin typeface="Franklin Gothic Book" pitchFamily="34" charset="0"/>
                <a:ea typeface="华文楷体" pitchFamily="2" charset="-122"/>
              </a:rPr>
              <a:t>----</a:t>
            </a:r>
            <a:r>
              <a:rPr lang="zh-CN" altLang="en-US" dirty="0" smtClean="0">
                <a:latin typeface="Franklin Gothic Book" pitchFamily="34" charset="0"/>
                <a:ea typeface="华文楷体" pitchFamily="2" charset="-122"/>
              </a:rPr>
              <a:t>第一个字符是</a:t>
            </a:r>
            <a:r>
              <a:rPr lang="en-US" altLang="zh-CN" dirty="0" smtClean="0">
                <a:latin typeface="Franklin Gothic Book" pitchFamily="34" charset="0"/>
                <a:ea typeface="华文楷体" pitchFamily="2" charset="-122"/>
              </a:rPr>
              <a:t>A</a:t>
            </a:r>
            <a:endParaRPr lang="zh-CN" altLang="en-US" dirty="0" smtClean="0">
              <a:latin typeface="Franklin Gothic Book" pitchFamily="34" charset="0"/>
              <a:ea typeface="华文楷体" pitchFamily="2" charset="-122"/>
            </a:endParaRPr>
          </a:p>
          <a:p>
            <a:r>
              <a:rPr lang="en-US" altLang="zh-CN" dirty="0" smtClean="0">
                <a:latin typeface="Franklin Gothic Book" pitchFamily="34" charset="0"/>
                <a:ea typeface="华文楷体" pitchFamily="2" charset="-122"/>
              </a:rPr>
              <a:t>           C</a:t>
            </a:r>
            <a:r>
              <a:rPr lang="en-US" altLang="zh-CN" baseline="-25000" dirty="0" smtClean="0">
                <a:latin typeface="Franklin Gothic Book" pitchFamily="34" charset="0"/>
                <a:ea typeface="华文楷体" pitchFamily="2" charset="-122"/>
              </a:rPr>
              <a:t>2</a:t>
            </a:r>
            <a:r>
              <a:rPr lang="en-US" altLang="zh-CN" dirty="0" smtClean="0">
                <a:latin typeface="Franklin Gothic Book" pitchFamily="34" charset="0"/>
                <a:ea typeface="华文楷体" pitchFamily="2" charset="-122"/>
              </a:rPr>
              <a:t>----</a:t>
            </a:r>
            <a:r>
              <a:rPr lang="zh-CN" altLang="en-US" dirty="0" smtClean="0">
                <a:latin typeface="Franklin Gothic Book" pitchFamily="34" charset="0"/>
                <a:ea typeface="华文楷体" pitchFamily="2" charset="-122"/>
              </a:rPr>
              <a:t>第一个字符是</a:t>
            </a:r>
            <a:r>
              <a:rPr lang="en-US" altLang="zh-CN" dirty="0" smtClean="0">
                <a:latin typeface="Franklin Gothic Book" pitchFamily="34" charset="0"/>
                <a:ea typeface="华文楷体" pitchFamily="2" charset="-122"/>
              </a:rPr>
              <a:t>B</a:t>
            </a:r>
            <a:endParaRPr lang="zh-CN" altLang="en-US" dirty="0" smtClean="0">
              <a:latin typeface="Franklin Gothic Book" pitchFamily="34" charset="0"/>
              <a:ea typeface="华文楷体" pitchFamily="2" charset="-122"/>
            </a:endParaRPr>
          </a:p>
          <a:p>
            <a:r>
              <a:rPr lang="en-US" altLang="zh-CN" dirty="0" smtClean="0">
                <a:latin typeface="Franklin Gothic Book" pitchFamily="34" charset="0"/>
                <a:ea typeface="华文楷体" pitchFamily="2" charset="-122"/>
              </a:rPr>
              <a:t>           C</a:t>
            </a:r>
            <a:r>
              <a:rPr lang="en-US" altLang="zh-CN" baseline="-25000" dirty="0" smtClean="0">
                <a:latin typeface="Franklin Gothic Book" pitchFamily="34" charset="0"/>
                <a:ea typeface="华文楷体" pitchFamily="2" charset="-122"/>
              </a:rPr>
              <a:t>3</a:t>
            </a:r>
            <a:r>
              <a:rPr lang="en-US" altLang="zh-CN" dirty="0" smtClean="0">
                <a:latin typeface="Franklin Gothic Book" pitchFamily="34" charset="0"/>
                <a:ea typeface="华文楷体" pitchFamily="2" charset="-122"/>
              </a:rPr>
              <a:t>----</a:t>
            </a:r>
            <a:r>
              <a:rPr lang="zh-CN" altLang="en-US" dirty="0" smtClean="0">
                <a:latin typeface="Franklin Gothic Book" pitchFamily="34" charset="0"/>
                <a:ea typeface="华文楷体" pitchFamily="2" charset="-122"/>
              </a:rPr>
              <a:t>第二个字符是一个数字</a:t>
            </a:r>
            <a:endParaRPr lang="en-US" altLang="zh-CN" dirty="0" smtClean="0">
              <a:latin typeface="Franklin Gothic Book" pitchFamily="34" charset="0"/>
              <a:ea typeface="华文楷体" pitchFamily="2" charset="-122"/>
            </a:endParaRPr>
          </a:p>
          <a:p>
            <a:r>
              <a:rPr lang="en-US" altLang="zh-CN" dirty="0" smtClean="0">
                <a:latin typeface="Times New Roman" pitchFamily="18" charset="0"/>
                <a:cs typeface="Times New Roman" pitchFamily="18" charset="0"/>
              </a:rPr>
              <a:t>          11</a:t>
            </a:r>
            <a:r>
              <a:rPr lang="zh-CN" altLang="en-US" dirty="0" smtClean="0">
                <a:latin typeface="Times New Roman" pitchFamily="18" charset="0"/>
                <a:cs typeface="Times New Roman" pitchFamily="18" charset="0"/>
              </a:rPr>
              <a:t>为中间节点是导出结果的进一步原因。</a:t>
            </a:r>
            <a:endParaRPr lang="zh-CN" altLang="en-US" dirty="0" smtClean="0">
              <a:latin typeface="Franklin Gothic Book" pitchFamily="34" charset="0"/>
              <a:ea typeface="华文楷体" pitchFamily="2" charset="-122"/>
            </a:endParaRPr>
          </a:p>
          <a:p>
            <a:r>
              <a:rPr lang="zh-CN" altLang="en-US" dirty="0" smtClean="0">
                <a:latin typeface="Franklin Gothic Book" pitchFamily="34" charset="0"/>
                <a:ea typeface="华文楷体" pitchFamily="2" charset="-122"/>
              </a:rPr>
              <a:t>结果：</a:t>
            </a:r>
            <a:r>
              <a:rPr lang="en-US" altLang="zh-CN" dirty="0" smtClean="0">
                <a:latin typeface="Franklin Gothic Book" pitchFamily="34" charset="0"/>
                <a:ea typeface="华文楷体" pitchFamily="2" charset="-122"/>
              </a:rPr>
              <a:t>e</a:t>
            </a:r>
            <a:r>
              <a:rPr lang="en-US" altLang="zh-CN" baseline="-25000" dirty="0" smtClean="0">
                <a:latin typeface="Franklin Gothic Book" pitchFamily="34" charset="0"/>
                <a:ea typeface="华文楷体" pitchFamily="2" charset="-122"/>
              </a:rPr>
              <a:t>1</a:t>
            </a:r>
            <a:r>
              <a:rPr lang="en-US" altLang="zh-CN" dirty="0" smtClean="0">
                <a:latin typeface="Franklin Gothic Book" pitchFamily="34" charset="0"/>
                <a:ea typeface="华文楷体" pitchFamily="2" charset="-122"/>
              </a:rPr>
              <a:t>----</a:t>
            </a:r>
            <a:r>
              <a:rPr lang="zh-CN" altLang="en-US" dirty="0" smtClean="0">
                <a:latin typeface="Franklin Gothic Book" pitchFamily="34" charset="0"/>
                <a:ea typeface="华文楷体" pitchFamily="2" charset="-122"/>
              </a:rPr>
              <a:t>给出信息</a:t>
            </a:r>
            <a:r>
              <a:rPr lang="en-US" altLang="zh-CN" dirty="0" smtClean="0">
                <a:latin typeface="Franklin Gothic Book" pitchFamily="34" charset="0"/>
                <a:ea typeface="华文楷体" pitchFamily="2" charset="-122"/>
              </a:rPr>
              <a:t>L</a:t>
            </a:r>
            <a:endParaRPr lang="zh-CN" altLang="en-US" dirty="0" smtClean="0">
              <a:latin typeface="Franklin Gothic Book" pitchFamily="34" charset="0"/>
              <a:ea typeface="华文楷体" pitchFamily="2" charset="-122"/>
            </a:endParaRPr>
          </a:p>
          <a:p>
            <a:r>
              <a:rPr lang="zh-CN" altLang="en-US" b="1" dirty="0" smtClean="0">
                <a:latin typeface="Franklin Gothic Book" pitchFamily="34" charset="0"/>
                <a:ea typeface="华文楷体" pitchFamily="2" charset="-122"/>
              </a:rPr>
              <a:t>　　　</a:t>
            </a:r>
            <a:r>
              <a:rPr lang="en-US" altLang="zh-CN" dirty="0" smtClean="0">
                <a:latin typeface="Franklin Gothic Book" pitchFamily="34" charset="0"/>
                <a:ea typeface="华文楷体" pitchFamily="2" charset="-122"/>
              </a:rPr>
              <a:t>e</a:t>
            </a:r>
            <a:r>
              <a:rPr lang="en-US" altLang="zh-CN" baseline="-25000" dirty="0" smtClean="0">
                <a:latin typeface="Franklin Gothic Book" pitchFamily="34" charset="0"/>
                <a:ea typeface="华文楷体" pitchFamily="2" charset="-122"/>
              </a:rPr>
              <a:t>2</a:t>
            </a:r>
            <a:r>
              <a:rPr lang="en-US" altLang="zh-CN" dirty="0" smtClean="0">
                <a:latin typeface="Franklin Gothic Book" pitchFamily="34" charset="0"/>
                <a:ea typeface="华文楷体" pitchFamily="2" charset="-122"/>
              </a:rPr>
              <a:t>----</a:t>
            </a:r>
            <a:r>
              <a:rPr lang="zh-CN" altLang="en-US" dirty="0" smtClean="0">
                <a:latin typeface="Franklin Gothic Book" pitchFamily="34" charset="0"/>
                <a:ea typeface="华文楷体" pitchFamily="2" charset="-122"/>
              </a:rPr>
              <a:t>修改文件</a:t>
            </a:r>
          </a:p>
          <a:p>
            <a:r>
              <a:rPr lang="zh-CN" altLang="en-US" b="1" dirty="0" smtClean="0">
                <a:latin typeface="Franklin Gothic Book" pitchFamily="34" charset="0"/>
                <a:ea typeface="华文楷体" pitchFamily="2" charset="-122"/>
              </a:rPr>
              <a:t>　　　</a:t>
            </a:r>
            <a:r>
              <a:rPr lang="en-US" altLang="zh-CN" dirty="0" smtClean="0">
                <a:latin typeface="Franklin Gothic Book" pitchFamily="34" charset="0"/>
                <a:ea typeface="华文楷体" pitchFamily="2" charset="-122"/>
              </a:rPr>
              <a:t>e</a:t>
            </a:r>
            <a:r>
              <a:rPr lang="en-US" altLang="zh-CN" baseline="-25000" dirty="0" smtClean="0">
                <a:latin typeface="Franklin Gothic Book" pitchFamily="34" charset="0"/>
                <a:ea typeface="华文楷体" pitchFamily="2" charset="-122"/>
              </a:rPr>
              <a:t>3</a:t>
            </a:r>
            <a:r>
              <a:rPr lang="en-US" altLang="zh-CN" dirty="0" smtClean="0">
                <a:latin typeface="Franklin Gothic Book" pitchFamily="34" charset="0"/>
                <a:ea typeface="华文楷体" pitchFamily="2" charset="-122"/>
              </a:rPr>
              <a:t>----</a:t>
            </a:r>
            <a:r>
              <a:rPr lang="zh-CN" altLang="en-US" dirty="0" smtClean="0">
                <a:latin typeface="Franklin Gothic Book" pitchFamily="34" charset="0"/>
                <a:ea typeface="华文楷体" pitchFamily="2" charset="-122"/>
              </a:rPr>
              <a:t>给出信息</a:t>
            </a:r>
            <a:r>
              <a:rPr lang="en-US" altLang="zh-CN" dirty="0" smtClean="0">
                <a:latin typeface="Franklin Gothic Book" pitchFamily="34" charset="0"/>
                <a:ea typeface="华文楷体" pitchFamily="2" charset="-122"/>
              </a:rPr>
              <a:t>M</a:t>
            </a:r>
            <a:endParaRPr lang="zh-CN" altLang="en-US" dirty="0" smtClean="0">
              <a:latin typeface="Franklin Gothic Book" pitchFamily="34" charset="0"/>
              <a:ea typeface="华文楷体" pitchFamily="2" charset="-122"/>
            </a:endParaRPr>
          </a:p>
          <a:p>
            <a:endParaRPr lang="zh-CN" altLang="en-US" dirty="0" smtClean="0">
              <a:latin typeface="Franklin Gothic Book" pitchFamily="34" charset="0"/>
              <a:ea typeface="华文楷体" pitchFamily="2" charset="-122"/>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calcmode="lin" valueType="num">
                                      <p:cBhvr additive="base">
                                        <p:cTn id="12"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3" dur="2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 calcmode="lin" valueType="num">
                                      <p:cBhvr additive="base">
                                        <p:cTn id="18" dur="2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9" dur="2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 calcmode="lin" valueType="num">
                                      <p:cBhvr additive="base">
                                        <p:cTn id="24" dur="2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5" dur="2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 calcmode="lin" valueType="num">
                                      <p:cBhvr additive="base">
                                        <p:cTn id="30" dur="20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1" dur="20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3">
                                            <p:txEl>
                                              <p:pRg st="6" end="6"/>
                                            </p:txEl>
                                          </p:spTgt>
                                        </p:tgtEl>
                                        <p:attrNameLst>
                                          <p:attrName>style.visibility</p:attrName>
                                        </p:attrNameLst>
                                      </p:cBhvr>
                                      <p:to>
                                        <p:strVal val="visible"/>
                                      </p:to>
                                    </p:set>
                                    <p:anim calcmode="lin" valueType="num">
                                      <p:cBhvr additive="base">
                                        <p:cTn id="36" dur="20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7" dur="20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 calcmode="lin" valueType="num">
                                      <p:cBhvr additive="base">
                                        <p:cTn id="42" dur="20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3" dur="20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3">
                                            <p:txEl>
                                              <p:pRg st="8" end="8"/>
                                            </p:txEl>
                                          </p:spTgt>
                                        </p:tgtEl>
                                        <p:attrNameLst>
                                          <p:attrName>style.visibility</p:attrName>
                                        </p:attrNameLst>
                                      </p:cBhvr>
                                      <p:to>
                                        <p:strVal val="visible"/>
                                      </p:to>
                                    </p:set>
                                    <p:anim calcmode="lin" valueType="num">
                                      <p:cBhvr additive="base">
                                        <p:cTn id="48" dur="20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9" dur="20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3">
                                            <p:txEl>
                                              <p:pRg st="9" end="9"/>
                                            </p:txEl>
                                          </p:spTgt>
                                        </p:tgtEl>
                                        <p:attrNameLst>
                                          <p:attrName>style.visibility</p:attrName>
                                        </p:attrNameLst>
                                      </p:cBhvr>
                                      <p:to>
                                        <p:strVal val="visible"/>
                                      </p:to>
                                    </p:set>
                                    <p:anim calcmode="lin" valueType="num">
                                      <p:cBhvr additive="base">
                                        <p:cTn id="54" dur="20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55" dur="20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nodeType="clickEffect">
                                  <p:stCondLst>
                                    <p:cond delay="0"/>
                                  </p:stCondLst>
                                  <p:childTnLst>
                                    <p:set>
                                      <p:cBhvr>
                                        <p:cTn id="59" dur="1" fill="hold">
                                          <p:stCondLst>
                                            <p:cond delay="0"/>
                                          </p:stCondLst>
                                        </p:cTn>
                                        <p:tgtEl>
                                          <p:spTgt spid="3">
                                            <p:txEl>
                                              <p:pRg st="10" end="10"/>
                                            </p:txEl>
                                          </p:spTgt>
                                        </p:tgtEl>
                                        <p:attrNameLst>
                                          <p:attrName>style.visibility</p:attrName>
                                        </p:attrNameLst>
                                      </p:cBhvr>
                                      <p:to>
                                        <p:strVal val="visible"/>
                                      </p:to>
                                    </p:set>
                                    <p:anim calcmode="lin" valueType="num">
                                      <p:cBhvr additive="base">
                                        <p:cTn id="60" dur="20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61" dur="20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4" name="Rectangle 2"/>
          <p:cNvSpPr>
            <a:spLocks noChangeArrowheads="1"/>
          </p:cNvSpPr>
          <p:nvPr/>
        </p:nvSpPr>
        <p:spPr bwMode="auto">
          <a:xfrm>
            <a:off x="357188" y="1571625"/>
            <a:ext cx="8429625" cy="338554"/>
          </a:xfrm>
          <a:prstGeom prst="rect">
            <a:avLst/>
          </a:prstGeom>
          <a:noFill/>
          <a:ln w="9525">
            <a:noFill/>
            <a:miter lim="800000"/>
            <a:headEnd/>
            <a:tailEnd/>
          </a:ln>
        </p:spPr>
        <p:txBody>
          <a:bodyPr anchor="ctr">
            <a:spAutoFit/>
          </a:bodyPr>
          <a:lstStyle/>
          <a:p>
            <a:pPr indent="266700">
              <a:tabLst>
                <a:tab pos="495300" algn="l"/>
              </a:tabLst>
            </a:pPr>
            <a:r>
              <a:rPr lang="en-US" altLang="zh-CN" sz="1600" dirty="0" smtClean="0">
                <a:latin typeface="Times New Roman" pitchFamily="18" charset="0"/>
                <a:cs typeface="Times New Roman" pitchFamily="18" charset="0"/>
              </a:rPr>
              <a:t>2</a:t>
            </a:r>
            <a:r>
              <a:rPr lang="zh-CN" altLang="en-US" sz="1600" dirty="0" smtClean="0">
                <a:latin typeface="Times New Roman" pitchFamily="18" charset="0"/>
                <a:cs typeface="Times New Roman" pitchFamily="18" charset="0"/>
              </a:rPr>
              <a:t>、将</a:t>
            </a:r>
            <a:r>
              <a:rPr lang="zh-CN" altLang="en-US" sz="1600" dirty="0">
                <a:latin typeface="Times New Roman" pitchFamily="18" charset="0"/>
                <a:cs typeface="Times New Roman" pitchFamily="18" charset="0"/>
              </a:rPr>
              <a:t>原因和结果之间的因果关系用逻辑符号连接起来，得到因果</a:t>
            </a:r>
            <a:r>
              <a:rPr lang="zh-CN" altLang="en-US" sz="1600" dirty="0" smtClean="0">
                <a:latin typeface="Times New Roman" pitchFamily="18" charset="0"/>
                <a:cs typeface="Times New Roman" pitchFamily="18" charset="0"/>
              </a:rPr>
              <a:t>图</a:t>
            </a:r>
            <a:endParaRPr lang="zh-CN" altLang="en-US" sz="1600" dirty="0">
              <a:cs typeface="Times New Roman" pitchFamily="18" charset="0"/>
            </a:endParaRPr>
          </a:p>
        </p:txBody>
      </p:sp>
      <p:pic>
        <p:nvPicPr>
          <p:cNvPr id="87045" name="Picture 1" descr="3-3"/>
          <p:cNvPicPr>
            <a:picLocks noChangeAspect="1" noChangeArrowheads="1"/>
          </p:cNvPicPr>
          <p:nvPr/>
        </p:nvPicPr>
        <p:blipFill>
          <a:blip r:embed="rId2"/>
          <a:srcRect/>
          <a:stretch>
            <a:fillRect/>
          </a:stretch>
        </p:blipFill>
        <p:spPr bwMode="auto">
          <a:xfrm>
            <a:off x="1714500" y="2143125"/>
            <a:ext cx="5653088" cy="3556000"/>
          </a:xfrm>
          <a:prstGeom prst="rect">
            <a:avLst/>
          </a:prstGeom>
          <a:noFill/>
          <a:ln w="9525">
            <a:noFill/>
            <a:miter lim="800000"/>
            <a:headEnd/>
            <a:tailEnd/>
          </a:ln>
        </p:spPr>
      </p:pic>
      <p:sp>
        <p:nvSpPr>
          <p:cNvPr id="87046" name="矩形 7"/>
          <p:cNvSpPr>
            <a:spLocks noChangeArrowheads="1"/>
          </p:cNvSpPr>
          <p:nvPr/>
        </p:nvSpPr>
        <p:spPr bwMode="auto">
          <a:xfrm>
            <a:off x="3429000" y="5643563"/>
            <a:ext cx="2073003" cy="369332"/>
          </a:xfrm>
          <a:prstGeom prst="rect">
            <a:avLst/>
          </a:prstGeom>
          <a:noFill/>
          <a:ln w="9525">
            <a:noFill/>
            <a:miter lim="800000"/>
            <a:headEnd/>
            <a:tailEnd/>
          </a:ln>
        </p:spPr>
        <p:txBody>
          <a:bodyPr wrap="none">
            <a:spAutoFit/>
          </a:bodyPr>
          <a:lstStyle/>
          <a:p>
            <a:pPr indent="269875" algn="ctr"/>
            <a:r>
              <a:rPr lang="zh-CN" altLang="en-US" dirty="0" smtClean="0">
                <a:latin typeface="Times New Roman" pitchFamily="18" charset="0"/>
                <a:cs typeface="Times New Roman" pitchFamily="18" charset="0"/>
              </a:rPr>
              <a:t>图</a:t>
            </a:r>
            <a:r>
              <a:rPr lang="en-US" altLang="zh-CN" dirty="0" smtClean="0">
                <a:latin typeface="Times New Roman" pitchFamily="18" charset="0"/>
                <a:cs typeface="Times New Roman" pitchFamily="18" charset="0"/>
              </a:rPr>
              <a:t>    </a:t>
            </a:r>
            <a:r>
              <a:rPr lang="zh-CN" altLang="en-US" dirty="0">
                <a:latin typeface="Times New Roman" pitchFamily="18" charset="0"/>
                <a:cs typeface="Times New Roman" pitchFamily="18" charset="0"/>
              </a:rPr>
              <a:t>因果图示例</a:t>
            </a:r>
            <a:endParaRPr lang="zh-CN" altLang="en-US" sz="4400" dirty="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7045"/>
                                        </p:tgtEl>
                                        <p:attrNameLst>
                                          <p:attrName>style.visibility</p:attrName>
                                        </p:attrNameLst>
                                      </p:cBhvr>
                                      <p:to>
                                        <p:strVal val="visible"/>
                                      </p:to>
                                    </p:set>
                                    <p:animEffect transition="in" filter="blinds(horizontal)">
                                      <p:cBhvr>
                                        <p:cTn id="7" dur="2000"/>
                                        <p:tgtEl>
                                          <p:spTgt spid="870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8" name="矩形 4"/>
          <p:cNvSpPr>
            <a:spLocks noChangeArrowheads="1"/>
          </p:cNvSpPr>
          <p:nvPr/>
        </p:nvSpPr>
        <p:spPr bwMode="auto">
          <a:xfrm>
            <a:off x="428625" y="1428750"/>
            <a:ext cx="8501063" cy="646113"/>
          </a:xfrm>
          <a:prstGeom prst="rect">
            <a:avLst/>
          </a:prstGeom>
          <a:noFill/>
          <a:ln w="9525">
            <a:noFill/>
            <a:miter lim="800000"/>
            <a:headEnd/>
            <a:tailEnd/>
          </a:ln>
        </p:spPr>
        <p:txBody>
          <a:bodyPr>
            <a:spAutoFit/>
          </a:bodyPr>
          <a:lstStyle/>
          <a:p>
            <a:r>
              <a:rPr lang="en-US" altLang="zh-CN" dirty="0" smtClean="0">
                <a:latin typeface="Franklin Gothic Book" pitchFamily="34" charset="0"/>
                <a:ea typeface="华文楷体" pitchFamily="2" charset="-122"/>
              </a:rPr>
              <a:t>3</a:t>
            </a:r>
            <a:r>
              <a:rPr lang="zh-CN" altLang="en-US" dirty="0" smtClean="0">
                <a:latin typeface="Franklin Gothic Book" pitchFamily="34" charset="0"/>
                <a:ea typeface="华文楷体" pitchFamily="2" charset="-122"/>
              </a:rPr>
              <a:t>、因</a:t>
            </a:r>
            <a:r>
              <a:rPr lang="zh-CN" altLang="en-US" dirty="0">
                <a:latin typeface="Franklin Gothic Book" pitchFamily="34" charset="0"/>
                <a:ea typeface="华文楷体" pitchFamily="2" charset="-122"/>
              </a:rPr>
              <a:t>为</a:t>
            </a:r>
            <a:r>
              <a:rPr lang="en-US" altLang="zh-CN" dirty="0">
                <a:latin typeface="Franklin Gothic Book" pitchFamily="34" charset="0"/>
                <a:ea typeface="华文楷体" pitchFamily="2" charset="-122"/>
              </a:rPr>
              <a:t>C</a:t>
            </a:r>
            <a:r>
              <a:rPr lang="en-US" altLang="zh-CN" baseline="-25000" dirty="0">
                <a:latin typeface="Franklin Gothic Book" pitchFamily="34" charset="0"/>
                <a:ea typeface="华文楷体" pitchFamily="2" charset="-122"/>
              </a:rPr>
              <a:t>1</a:t>
            </a:r>
            <a:r>
              <a:rPr lang="zh-CN" altLang="en-US" dirty="0">
                <a:latin typeface="Franklin Gothic Book" pitchFamily="34" charset="0"/>
                <a:ea typeface="华文楷体" pitchFamily="2" charset="-122"/>
              </a:rPr>
              <a:t>和</a:t>
            </a:r>
            <a:r>
              <a:rPr lang="en-US" altLang="zh-CN" dirty="0">
                <a:latin typeface="Franklin Gothic Book" pitchFamily="34" charset="0"/>
                <a:ea typeface="华文楷体" pitchFamily="2" charset="-122"/>
              </a:rPr>
              <a:t>C</a:t>
            </a:r>
            <a:r>
              <a:rPr lang="en-US" altLang="zh-CN" baseline="-25000" dirty="0">
                <a:latin typeface="Franklin Gothic Book" pitchFamily="34" charset="0"/>
                <a:ea typeface="华文楷体" pitchFamily="2" charset="-122"/>
              </a:rPr>
              <a:t>2</a:t>
            </a:r>
            <a:r>
              <a:rPr lang="zh-CN" altLang="en-US" dirty="0">
                <a:latin typeface="Franklin Gothic Book" pitchFamily="34" charset="0"/>
                <a:ea typeface="华文楷体" pitchFamily="2" charset="-122"/>
              </a:rPr>
              <a:t>不可能同时为</a:t>
            </a:r>
            <a:r>
              <a:rPr lang="en-US" altLang="zh-CN" dirty="0">
                <a:latin typeface="Franklin Gothic Book" pitchFamily="34" charset="0"/>
                <a:ea typeface="华文楷体" pitchFamily="2" charset="-122"/>
              </a:rPr>
              <a:t>1</a:t>
            </a:r>
            <a:r>
              <a:rPr lang="zh-CN" altLang="en-US" dirty="0">
                <a:latin typeface="Franklin Gothic Book" pitchFamily="34" charset="0"/>
                <a:ea typeface="华文楷体" pitchFamily="2" charset="-122"/>
              </a:rPr>
              <a:t>，即第一个字符不可能既是</a:t>
            </a:r>
            <a:r>
              <a:rPr lang="en-US" altLang="zh-CN" dirty="0">
                <a:latin typeface="Franklin Gothic Book" pitchFamily="34" charset="0"/>
                <a:ea typeface="华文楷体" pitchFamily="2" charset="-122"/>
              </a:rPr>
              <a:t>A</a:t>
            </a:r>
            <a:r>
              <a:rPr lang="zh-CN" altLang="en-US" dirty="0">
                <a:latin typeface="Franklin Gothic Book" pitchFamily="34" charset="0"/>
                <a:ea typeface="华文楷体" pitchFamily="2" charset="-122"/>
              </a:rPr>
              <a:t>又是</a:t>
            </a:r>
            <a:r>
              <a:rPr lang="en-US" altLang="zh-CN" dirty="0">
                <a:latin typeface="Franklin Gothic Book" pitchFamily="34" charset="0"/>
                <a:ea typeface="华文楷体" pitchFamily="2" charset="-122"/>
              </a:rPr>
              <a:t>B</a:t>
            </a:r>
            <a:r>
              <a:rPr lang="zh-CN" altLang="en-US" dirty="0">
                <a:latin typeface="Franklin Gothic Book" pitchFamily="34" charset="0"/>
                <a:ea typeface="华文楷体" pitchFamily="2" charset="-122"/>
              </a:rPr>
              <a:t>，在因果图上可对其施加</a:t>
            </a:r>
            <a:r>
              <a:rPr lang="en-US" altLang="zh-CN" dirty="0">
                <a:latin typeface="Franklin Gothic Book" pitchFamily="34" charset="0"/>
                <a:ea typeface="华文楷体" pitchFamily="2" charset="-122"/>
              </a:rPr>
              <a:t>E</a:t>
            </a:r>
            <a:r>
              <a:rPr lang="zh-CN" altLang="en-US" dirty="0">
                <a:latin typeface="Franklin Gothic Book" pitchFamily="34" charset="0"/>
                <a:ea typeface="华文楷体" pitchFamily="2" charset="-122"/>
              </a:rPr>
              <a:t>约束，得到具有约束的因果图</a:t>
            </a:r>
            <a:r>
              <a:rPr lang="zh-CN" altLang="en-US" dirty="0" smtClean="0">
                <a:latin typeface="Franklin Gothic Book" pitchFamily="34" charset="0"/>
                <a:ea typeface="华文楷体" pitchFamily="2" charset="-122"/>
              </a:rPr>
              <a:t>，</a:t>
            </a:r>
            <a:endParaRPr lang="zh-CN" altLang="en-US" dirty="0">
              <a:latin typeface="Franklin Gothic Book" pitchFamily="34" charset="0"/>
              <a:ea typeface="华文楷体" pitchFamily="2" charset="-122"/>
            </a:endParaRPr>
          </a:p>
        </p:txBody>
      </p:sp>
      <p:sp>
        <p:nvSpPr>
          <p:cNvPr id="88069" name="Rectangle 2"/>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zh-CN" altLang="en-US">
              <a:latin typeface="Franklin Gothic Book" pitchFamily="34" charset="0"/>
              <a:ea typeface="华文楷体" pitchFamily="2" charset="-122"/>
            </a:endParaRPr>
          </a:p>
        </p:txBody>
      </p:sp>
      <p:pic>
        <p:nvPicPr>
          <p:cNvPr id="88070" name="Picture 1" descr="3-4"/>
          <p:cNvPicPr>
            <a:picLocks noChangeAspect="1" noChangeArrowheads="1"/>
          </p:cNvPicPr>
          <p:nvPr/>
        </p:nvPicPr>
        <p:blipFill>
          <a:blip r:embed="rId2"/>
          <a:srcRect/>
          <a:stretch>
            <a:fillRect/>
          </a:stretch>
        </p:blipFill>
        <p:spPr bwMode="auto">
          <a:xfrm>
            <a:off x="928688" y="2143125"/>
            <a:ext cx="7429500" cy="3452813"/>
          </a:xfrm>
          <a:prstGeom prst="rect">
            <a:avLst/>
          </a:prstGeom>
          <a:noFill/>
          <a:ln w="9525">
            <a:noFill/>
            <a:miter lim="800000"/>
            <a:headEnd/>
            <a:tailEnd/>
          </a:ln>
        </p:spPr>
      </p:pic>
      <p:sp>
        <p:nvSpPr>
          <p:cNvPr id="88071" name="矩形 8"/>
          <p:cNvSpPr>
            <a:spLocks noChangeArrowheads="1"/>
          </p:cNvSpPr>
          <p:nvPr/>
        </p:nvSpPr>
        <p:spPr bwMode="auto">
          <a:xfrm>
            <a:off x="3000375" y="5643563"/>
            <a:ext cx="3088026" cy="369332"/>
          </a:xfrm>
          <a:prstGeom prst="rect">
            <a:avLst/>
          </a:prstGeom>
          <a:noFill/>
          <a:ln w="9525">
            <a:noFill/>
            <a:miter lim="800000"/>
            <a:headEnd/>
            <a:tailEnd/>
          </a:ln>
        </p:spPr>
        <p:txBody>
          <a:bodyPr wrap="none">
            <a:spAutoFit/>
          </a:bodyPr>
          <a:lstStyle/>
          <a:p>
            <a:pPr indent="277813" algn="ctr"/>
            <a:r>
              <a:rPr lang="zh-CN" altLang="en-US" dirty="0" smtClean="0">
                <a:latin typeface="Times New Roman" pitchFamily="18" charset="0"/>
                <a:cs typeface="Times New Roman" pitchFamily="18" charset="0"/>
              </a:rPr>
              <a:t>图       具</a:t>
            </a:r>
            <a:r>
              <a:rPr lang="zh-CN" altLang="en-US" dirty="0">
                <a:latin typeface="Times New Roman" pitchFamily="18" charset="0"/>
                <a:cs typeface="Times New Roman" pitchFamily="18" charset="0"/>
              </a:rPr>
              <a:t>有</a:t>
            </a:r>
            <a:r>
              <a:rPr lang="en-US" altLang="zh-CN" dirty="0">
                <a:latin typeface="Times New Roman" pitchFamily="18" charset="0"/>
                <a:cs typeface="Times New Roman" pitchFamily="18" charset="0"/>
              </a:rPr>
              <a:t>E</a:t>
            </a:r>
            <a:r>
              <a:rPr lang="zh-CN" altLang="en-US" dirty="0">
                <a:latin typeface="Times New Roman" pitchFamily="18" charset="0"/>
                <a:cs typeface="Times New Roman" pitchFamily="18" charset="0"/>
              </a:rPr>
              <a:t>约束的因果图</a:t>
            </a:r>
            <a:endParaRPr lang="zh-CN" altLang="en-US" sz="4400" dirty="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8070"/>
                                        </p:tgtEl>
                                        <p:attrNameLst>
                                          <p:attrName>style.visibility</p:attrName>
                                        </p:attrNameLst>
                                      </p:cBhvr>
                                      <p:to>
                                        <p:strVal val="visible"/>
                                      </p:to>
                                    </p:set>
                                    <p:animEffect transition="in" filter="blinds(horizontal)">
                                      <p:cBhvr>
                                        <p:cTn id="7" dur="2000"/>
                                        <p:tgtEl>
                                          <p:spTgt spid="880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ph type="title" idx="4294967295"/>
          </p:nvPr>
        </p:nvSpPr>
        <p:spPr>
          <a:xfrm>
            <a:off x="457200" y="714375"/>
            <a:ext cx="8686800" cy="841375"/>
          </a:xfrm>
        </p:spPr>
        <p:txBody>
          <a:bodyPr>
            <a:normAutofit fontScale="90000"/>
          </a:bodyPr>
          <a:lstStyle/>
          <a:p>
            <a:pPr eaLnBrk="1" fontAlgn="auto" hangingPunct="1">
              <a:spcAft>
                <a:spcPts val="0"/>
              </a:spcAft>
              <a:defRPr/>
            </a:pPr>
            <a:r>
              <a:rPr lang="en-US" sz="3600" cap="all" dirty="0">
                <a:effectLst>
                  <a:reflection blurRad="12700" stA="48000" endA="300" endPos="55000" dir="5400000" sy="-90000" algn="bl" rotWithShape="0"/>
                </a:effectLst>
              </a:rPr>
              <a:t>2.3.5</a:t>
            </a:r>
            <a:r>
              <a:rPr lang="zh-CN" altLang="en-US" sz="3600" cap="all" dirty="0">
                <a:effectLst>
                  <a:reflection blurRad="12700" stA="48000" endA="300" endPos="55000" dir="5400000" sy="-90000" algn="bl" rotWithShape="0"/>
                </a:effectLst>
              </a:rPr>
              <a:t>因果图法</a:t>
            </a:r>
            <a:br>
              <a:rPr lang="zh-CN" altLang="en-US" sz="3600" cap="all" dirty="0">
                <a:effectLst>
                  <a:reflection blurRad="12700" stA="48000" endA="300" endPos="55000" dir="5400000" sy="-90000" algn="bl" rotWithShape="0"/>
                </a:effectLst>
              </a:rPr>
            </a:br>
            <a:endParaRPr lang="zh-CN" altLang="en-US" sz="3600" cap="all" dirty="0">
              <a:effectLst>
                <a:reflection blurRad="12700" stA="48000" endA="300" endPos="55000" dir="5400000" sy="-90000" algn="bl" rotWithShape="0"/>
              </a:effectLst>
            </a:endParaRPr>
          </a:p>
        </p:txBody>
      </p:sp>
      <p:sp>
        <p:nvSpPr>
          <p:cNvPr id="89092" name="矩形 4"/>
          <p:cNvSpPr>
            <a:spLocks noChangeArrowheads="1"/>
          </p:cNvSpPr>
          <p:nvPr/>
        </p:nvSpPr>
        <p:spPr bwMode="auto">
          <a:xfrm>
            <a:off x="468313" y="1557338"/>
            <a:ext cx="4237057" cy="369332"/>
          </a:xfrm>
          <a:prstGeom prst="rect">
            <a:avLst/>
          </a:prstGeom>
          <a:noFill/>
          <a:ln w="9525">
            <a:noFill/>
            <a:miter lim="800000"/>
            <a:headEnd/>
            <a:tailEnd/>
          </a:ln>
        </p:spPr>
        <p:txBody>
          <a:bodyPr wrap="none">
            <a:spAutoFit/>
          </a:bodyPr>
          <a:lstStyle/>
          <a:p>
            <a:r>
              <a:rPr lang="en-US" altLang="zh-CN" dirty="0" smtClean="0">
                <a:latin typeface="Franklin Gothic Book" pitchFamily="34" charset="0"/>
                <a:ea typeface="华文楷体" pitchFamily="2" charset="-122"/>
              </a:rPr>
              <a:t>4</a:t>
            </a:r>
            <a:r>
              <a:rPr lang="zh-CN" altLang="en-US" dirty="0" smtClean="0">
                <a:latin typeface="Franklin Gothic Book" pitchFamily="34" charset="0"/>
                <a:ea typeface="华文楷体" pitchFamily="2" charset="-122"/>
              </a:rPr>
              <a:t>、将</a:t>
            </a:r>
            <a:r>
              <a:rPr lang="zh-CN" altLang="en-US" dirty="0">
                <a:latin typeface="Franklin Gothic Book" pitchFamily="34" charset="0"/>
                <a:ea typeface="华文楷体" pitchFamily="2" charset="-122"/>
              </a:rPr>
              <a:t>因果图转换成决策表，如</a:t>
            </a:r>
            <a:r>
              <a:rPr lang="zh-CN" altLang="en-US" dirty="0" smtClean="0">
                <a:latin typeface="Franklin Gothic Book" pitchFamily="34" charset="0"/>
                <a:ea typeface="华文楷体" pitchFamily="2" charset="-122"/>
              </a:rPr>
              <a:t>表所</a:t>
            </a:r>
            <a:r>
              <a:rPr lang="zh-CN" altLang="en-US" dirty="0">
                <a:latin typeface="Franklin Gothic Book" pitchFamily="34" charset="0"/>
                <a:ea typeface="华文楷体" pitchFamily="2" charset="-122"/>
              </a:rPr>
              <a:t>示。</a:t>
            </a:r>
          </a:p>
        </p:txBody>
      </p:sp>
      <p:graphicFrame>
        <p:nvGraphicFramePr>
          <p:cNvPr id="6" name="表格 5"/>
          <p:cNvGraphicFramePr>
            <a:graphicFrameLocks noGrp="1"/>
          </p:cNvGraphicFramePr>
          <p:nvPr/>
        </p:nvGraphicFramePr>
        <p:xfrm>
          <a:off x="571500" y="2428875"/>
          <a:ext cx="8285163" cy="3597279"/>
        </p:xfrm>
        <a:graphic>
          <a:graphicData uri="http://schemas.openxmlformats.org/drawingml/2006/table">
            <a:tbl>
              <a:tblPr/>
              <a:tblGrid>
                <a:gridCol w="1009650"/>
                <a:gridCol w="1008063"/>
                <a:gridCol w="809625"/>
                <a:gridCol w="809625"/>
                <a:gridCol w="811212"/>
                <a:gridCol w="808038"/>
                <a:gridCol w="809625"/>
                <a:gridCol w="811212"/>
                <a:gridCol w="809625"/>
                <a:gridCol w="598488"/>
              </a:tblGrid>
              <a:tr h="715963">
                <a:tc gridSpan="2">
                  <a:txBody>
                    <a:bodyPr/>
                    <a:lstStyle/>
                    <a:p>
                      <a:pPr marL="0" marR="0" lvl="0" indent="457200" algn="ctr"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宋体" pitchFamily="2" charset="-122"/>
                        </a:rPr>
                        <a:t>规则</a:t>
                      </a:r>
                    </a:p>
                    <a:p>
                      <a:pPr marL="0" marR="0" lvl="0" indent="457200" algn="just"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宋体" pitchFamily="2" charset="-122"/>
                        </a:rPr>
                        <a:t>选项</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lnBlToTr>
                      <a:noFill/>
                    </a:lnBlToTr>
                    <a:noFill/>
                  </a:tcPr>
                </a:tc>
                <a:tc hMerge="1">
                  <a:txBody>
                    <a:bodyPr/>
                    <a:lstStyle/>
                    <a:p>
                      <a:endParaRPr lang="zh-CN" altLang="en-US"/>
                    </a:p>
                  </a:txBody>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1</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2</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3</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4</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5</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6</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7</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8</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61938">
                <a:tc rowSpan="4">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条件</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C</a:t>
                      </a:r>
                      <a:r>
                        <a:rPr kumimoji="0" lang="en-US" altLang="zh-CN" sz="1400" b="0" i="0" u="none" strike="noStrike" cap="none" normalizeH="0" baseline="-25000" smtClean="0">
                          <a:ln>
                            <a:noFill/>
                          </a:ln>
                          <a:solidFill>
                            <a:schemeClr val="tx1"/>
                          </a:solidFill>
                          <a:effectLst>
                            <a:outerShdw blurRad="38100" dist="38100" dir="2700000" algn="tl">
                              <a:srgbClr val="000000"/>
                            </a:outerShdw>
                          </a:effectLst>
                          <a:latin typeface="Times New Roman" pitchFamily="18" charset="0"/>
                          <a:ea typeface="宋体" pitchFamily="2" charset="-122"/>
                        </a:rPr>
                        <a:t>1</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1</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1</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1</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1</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0</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0</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0</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0</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61938">
                <a:tc vMerge="1">
                  <a:txBody>
                    <a:bodyPr/>
                    <a:lstStyle/>
                    <a:p>
                      <a:endParaRPr lang="zh-CN" altLang="en-US"/>
                    </a:p>
                  </a:txBody>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C</a:t>
                      </a:r>
                      <a:r>
                        <a:rPr kumimoji="0" lang="en-US" altLang="zh-CN" sz="1400" b="0" i="0" u="none" strike="noStrike" cap="none" normalizeH="0" baseline="-25000" smtClean="0">
                          <a:ln>
                            <a:noFill/>
                          </a:ln>
                          <a:solidFill>
                            <a:schemeClr val="tx1"/>
                          </a:solidFill>
                          <a:effectLst>
                            <a:outerShdw blurRad="38100" dist="38100" dir="2700000" algn="tl">
                              <a:srgbClr val="000000"/>
                            </a:outerShdw>
                          </a:effectLst>
                          <a:latin typeface="Times New Roman" pitchFamily="18" charset="0"/>
                          <a:ea typeface="宋体" pitchFamily="2" charset="-122"/>
                        </a:rPr>
                        <a:t>2</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1</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1</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0</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0</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1</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1</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0</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0</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61938">
                <a:tc vMerge="1">
                  <a:txBody>
                    <a:bodyPr/>
                    <a:lstStyle/>
                    <a:p>
                      <a:endParaRPr lang="zh-CN" altLang="en-US"/>
                    </a:p>
                  </a:txBody>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C</a:t>
                      </a:r>
                      <a:r>
                        <a:rPr kumimoji="0" lang="en-US" altLang="zh-CN" sz="1400" b="0" i="0" u="none" strike="noStrike" cap="none" normalizeH="0" baseline="-25000" smtClean="0">
                          <a:ln>
                            <a:noFill/>
                          </a:ln>
                          <a:solidFill>
                            <a:schemeClr val="tx1"/>
                          </a:solidFill>
                          <a:effectLst>
                            <a:outerShdw blurRad="38100" dist="38100" dir="2700000" algn="tl">
                              <a:srgbClr val="000000"/>
                            </a:outerShdw>
                          </a:effectLst>
                          <a:latin typeface="Times New Roman" pitchFamily="18" charset="0"/>
                          <a:ea typeface="宋体" pitchFamily="2" charset="-122"/>
                        </a:rPr>
                        <a:t>3</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1</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0</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1</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0</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1</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0</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1</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0</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61938">
                <a:tc vMerge="1">
                  <a:txBody>
                    <a:bodyPr/>
                    <a:lstStyle/>
                    <a:p>
                      <a:endParaRPr lang="zh-CN" altLang="en-US"/>
                    </a:p>
                  </a:txBody>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宋体" pitchFamily="2" charset="-122"/>
                        </a:rPr>
                        <a:t>11</a:t>
                      </a:r>
                      <a:endParaRPr kumimoji="0" lang="zh-CN" altLang="zh-CN"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endPar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endPar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1</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1</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1</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1</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0</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0</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61938">
                <a:tc rowSpan="4">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动作</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e</a:t>
                      </a:r>
                      <a:r>
                        <a:rPr kumimoji="0" lang="en-US" altLang="zh-CN" sz="1400" b="0" i="0" u="none" strike="noStrike" cap="none" normalizeH="0" baseline="-25000" smtClean="0">
                          <a:ln>
                            <a:noFill/>
                          </a:ln>
                          <a:solidFill>
                            <a:schemeClr val="tx1"/>
                          </a:solidFill>
                          <a:effectLst>
                            <a:outerShdw blurRad="38100" dist="38100" dir="2700000" algn="tl">
                              <a:srgbClr val="000000"/>
                            </a:outerShdw>
                          </a:effectLst>
                          <a:latin typeface="Times New Roman" pitchFamily="18" charset="0"/>
                          <a:ea typeface="宋体" pitchFamily="2" charset="-122"/>
                        </a:rPr>
                        <a:t>1</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endPar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endPar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0</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0</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0</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0</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1</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1</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61938">
                <a:tc vMerge="1">
                  <a:txBody>
                    <a:bodyPr/>
                    <a:lstStyle/>
                    <a:p>
                      <a:endParaRPr lang="zh-CN" altLang="en-US"/>
                    </a:p>
                  </a:txBody>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e</a:t>
                      </a:r>
                      <a:r>
                        <a:rPr kumimoji="0" lang="en-US" altLang="zh-CN" sz="1400" b="0" i="0" u="none" strike="noStrike" cap="none" normalizeH="0" baseline="-25000" smtClean="0">
                          <a:ln>
                            <a:noFill/>
                          </a:ln>
                          <a:solidFill>
                            <a:schemeClr val="tx1"/>
                          </a:solidFill>
                          <a:effectLst>
                            <a:outerShdw blurRad="38100" dist="38100" dir="2700000" algn="tl">
                              <a:srgbClr val="000000"/>
                            </a:outerShdw>
                          </a:effectLst>
                          <a:latin typeface="Times New Roman" pitchFamily="18" charset="0"/>
                          <a:ea typeface="宋体" pitchFamily="2" charset="-122"/>
                        </a:rPr>
                        <a:t>2</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endPar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endPar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1</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0</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1</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0</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0</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0</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61938">
                <a:tc vMerge="1">
                  <a:txBody>
                    <a:bodyPr/>
                    <a:lstStyle/>
                    <a:p>
                      <a:endParaRPr lang="zh-CN" altLang="en-US"/>
                    </a:p>
                  </a:txBody>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e</a:t>
                      </a:r>
                      <a:r>
                        <a:rPr kumimoji="0" lang="en-US" altLang="zh-CN" sz="1400" b="0" i="0" u="none" strike="noStrike" cap="none" normalizeH="0" baseline="-25000" smtClean="0">
                          <a:ln>
                            <a:noFill/>
                          </a:ln>
                          <a:solidFill>
                            <a:schemeClr val="tx1"/>
                          </a:solidFill>
                          <a:effectLst>
                            <a:outerShdw blurRad="38100" dist="38100" dir="2700000" algn="tl">
                              <a:srgbClr val="000000"/>
                            </a:outerShdw>
                          </a:effectLst>
                          <a:latin typeface="Times New Roman" pitchFamily="18" charset="0"/>
                          <a:ea typeface="宋体" pitchFamily="2" charset="-122"/>
                        </a:rPr>
                        <a:t>3</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endPar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endPar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0</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1</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0</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1</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0</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1</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23875">
                <a:tc vMerge="1">
                  <a:txBody>
                    <a:bodyPr/>
                    <a:lstStyle/>
                    <a:p>
                      <a:endParaRPr lang="zh-CN" altLang="en-US"/>
                    </a:p>
                  </a:txBody>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宋体" pitchFamily="2" charset="-122"/>
                        </a:rPr>
                        <a:t>不可能</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1</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1</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endPar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endPar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endPar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endPar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endPar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endPar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23875">
                <a:tc gridSpan="2">
                  <a:txBody>
                    <a:bodyPr/>
                    <a:lstStyle/>
                    <a:p>
                      <a:pPr marL="0" marR="0" lvl="0" indent="269875" algn="just"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宋体" pitchFamily="2" charset="-122"/>
                        </a:rPr>
                        <a:t>测试用例</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endPar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endParaRPr kumimoji="0" lang="en-US" altLang="zh-CN"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A5</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B9</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B?</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X2</a:t>
                      </a:r>
                      <a:endParaRPr kumimoji="0" lang="zh-CN" altLang="zh-CN"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宋体" pitchFamily="2" charset="-122"/>
                        </a:rPr>
                        <a:t>Y%</a:t>
                      </a:r>
                      <a:endParaRPr kumimoji="0" lang="zh-CN" altLang="zh-CN"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89209" name="矩形 7"/>
          <p:cNvSpPr>
            <a:spLocks noChangeArrowheads="1"/>
          </p:cNvSpPr>
          <p:nvPr/>
        </p:nvSpPr>
        <p:spPr bwMode="auto">
          <a:xfrm>
            <a:off x="2357438" y="2071688"/>
            <a:ext cx="4572000" cy="369887"/>
          </a:xfrm>
          <a:prstGeom prst="rect">
            <a:avLst/>
          </a:prstGeom>
          <a:noFill/>
          <a:ln w="9525">
            <a:noFill/>
            <a:miter lim="800000"/>
            <a:headEnd/>
            <a:tailEnd/>
          </a:ln>
        </p:spPr>
        <p:txBody>
          <a:bodyPr>
            <a:spAutoFit/>
          </a:bodyPr>
          <a:lstStyle/>
          <a:p>
            <a:pPr indent="269875"/>
            <a:r>
              <a:rPr lang="zh-CN" altLang="en-US" dirty="0" smtClean="0">
                <a:latin typeface="黑体" pitchFamily="2" charset="-122"/>
                <a:ea typeface="黑体" pitchFamily="2" charset="-122"/>
                <a:cs typeface="Times New Roman" pitchFamily="18" charset="0"/>
              </a:rPr>
              <a:t>表决</a:t>
            </a:r>
            <a:r>
              <a:rPr lang="zh-CN" altLang="en-US" dirty="0">
                <a:latin typeface="黑体" pitchFamily="2" charset="-122"/>
                <a:ea typeface="黑体" pitchFamily="2" charset="-122"/>
                <a:cs typeface="Times New Roman" pitchFamily="18" charset="0"/>
              </a:rPr>
              <a:t>策表</a:t>
            </a:r>
            <a:endParaRPr lang="zh-CN" altLang="en-US" sz="4400" dirty="0">
              <a:ea typeface="黑体" pitchFamily="2" charset="-122"/>
              <a:cs typeface="Times New Roman" pitchFamily="18"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txBox="1">
            <a:spLocks/>
          </p:cNvSpPr>
          <p:nvPr/>
        </p:nvSpPr>
        <p:spPr>
          <a:xfrm>
            <a:off x="6429388" y="6215082"/>
            <a:ext cx="2428892" cy="484058"/>
          </a:xfrm>
          <a:prstGeom prst="rect">
            <a:avLst/>
          </a:prstGeom>
        </p:spPr>
        <p:txBody>
          <a:bodyPr anchor="ctr">
            <a:normAutofit/>
          </a:bodyPr>
          <a:lstStyle/>
          <a:p>
            <a:pPr fontAlgn="auto">
              <a:spcAft>
                <a:spcPts val="0"/>
              </a:spcAft>
              <a:defRPr/>
            </a:pPr>
            <a:r>
              <a:rPr lang="zh-CN" altLang="en-US" cap="all" dirty="0">
                <a:solidFill>
                  <a:schemeClr val="tx2"/>
                </a:solidFill>
                <a:effectLst>
                  <a:reflection blurRad="12700" stA="48000" endA="300" endPos="55000" dir="5400000" sy="-90000" algn="bl" rotWithShape="0"/>
                </a:effectLst>
                <a:latin typeface="+mj-lt"/>
                <a:ea typeface="+mj-ea"/>
                <a:cs typeface="+mj-cs"/>
              </a:rPr>
              <a:t>第二章 软件测试方法</a:t>
            </a:r>
          </a:p>
        </p:txBody>
      </p:sp>
      <p:sp>
        <p:nvSpPr>
          <p:cNvPr id="90116" name="矩形 4"/>
          <p:cNvSpPr>
            <a:spLocks noChangeArrowheads="1"/>
          </p:cNvSpPr>
          <p:nvPr/>
        </p:nvSpPr>
        <p:spPr bwMode="auto">
          <a:xfrm>
            <a:off x="428625" y="1428750"/>
            <a:ext cx="8358188" cy="646113"/>
          </a:xfrm>
          <a:prstGeom prst="rect">
            <a:avLst/>
          </a:prstGeom>
          <a:noFill/>
          <a:ln w="9525">
            <a:noFill/>
            <a:miter lim="800000"/>
            <a:headEnd/>
            <a:tailEnd/>
          </a:ln>
        </p:spPr>
        <p:txBody>
          <a:bodyPr>
            <a:spAutoFit/>
          </a:bodyPr>
          <a:lstStyle/>
          <a:p>
            <a:r>
              <a:rPr lang="en-US" altLang="zh-CN" dirty="0" smtClean="0">
                <a:latin typeface="Franklin Gothic Book" pitchFamily="34" charset="0"/>
                <a:ea typeface="华文楷体" pitchFamily="2" charset="-122"/>
              </a:rPr>
              <a:t>5</a:t>
            </a:r>
            <a:r>
              <a:rPr lang="zh-CN" altLang="en-US" dirty="0" smtClean="0">
                <a:latin typeface="Franklin Gothic Book" pitchFamily="34" charset="0"/>
                <a:ea typeface="华文楷体" pitchFamily="2" charset="-122"/>
              </a:rPr>
              <a:t>、设</a:t>
            </a:r>
            <a:r>
              <a:rPr lang="zh-CN" altLang="en-US" dirty="0">
                <a:latin typeface="Franklin Gothic Book" pitchFamily="34" charset="0"/>
                <a:ea typeface="华文楷体" pitchFamily="2" charset="-122"/>
              </a:rPr>
              <a:t>计测试用例。表</a:t>
            </a:r>
            <a:r>
              <a:rPr lang="en-US" altLang="zh-CN" dirty="0">
                <a:latin typeface="Franklin Gothic Book" pitchFamily="34" charset="0"/>
                <a:ea typeface="华文楷体" pitchFamily="2" charset="-122"/>
              </a:rPr>
              <a:t>2-14</a:t>
            </a:r>
            <a:r>
              <a:rPr lang="zh-CN" altLang="en-US" dirty="0">
                <a:latin typeface="Franklin Gothic Book" pitchFamily="34" charset="0"/>
                <a:ea typeface="华文楷体" pitchFamily="2" charset="-122"/>
              </a:rPr>
              <a:t>中的前两种情况，因为</a:t>
            </a:r>
            <a:r>
              <a:rPr lang="en-US" altLang="zh-CN" dirty="0">
                <a:latin typeface="Franklin Gothic Book" pitchFamily="34" charset="0"/>
                <a:ea typeface="华文楷体" pitchFamily="2" charset="-122"/>
              </a:rPr>
              <a:t>C</a:t>
            </a:r>
            <a:r>
              <a:rPr lang="en-US" altLang="zh-CN" baseline="-25000" dirty="0">
                <a:latin typeface="Franklin Gothic Book" pitchFamily="34" charset="0"/>
                <a:ea typeface="华文楷体" pitchFamily="2" charset="-122"/>
              </a:rPr>
              <a:t>1</a:t>
            </a:r>
            <a:r>
              <a:rPr lang="zh-CN" altLang="en-US" dirty="0">
                <a:latin typeface="Franklin Gothic Book" pitchFamily="34" charset="0"/>
                <a:ea typeface="华文楷体" pitchFamily="2" charset="-122"/>
              </a:rPr>
              <a:t>和</a:t>
            </a:r>
            <a:r>
              <a:rPr lang="en-US" altLang="zh-CN" dirty="0">
                <a:latin typeface="Franklin Gothic Book" pitchFamily="34" charset="0"/>
                <a:ea typeface="华文楷体" pitchFamily="2" charset="-122"/>
              </a:rPr>
              <a:t>C</a:t>
            </a:r>
            <a:r>
              <a:rPr lang="en-US" altLang="zh-CN" baseline="-25000" dirty="0">
                <a:latin typeface="Franklin Gothic Book" pitchFamily="34" charset="0"/>
                <a:ea typeface="华文楷体" pitchFamily="2" charset="-122"/>
              </a:rPr>
              <a:t>2</a:t>
            </a:r>
            <a:r>
              <a:rPr lang="zh-CN" altLang="en-US" dirty="0">
                <a:latin typeface="Franklin Gothic Book" pitchFamily="34" charset="0"/>
                <a:ea typeface="华文楷体" pitchFamily="2" charset="-122"/>
              </a:rPr>
              <a:t>不可能同时为</a:t>
            </a:r>
            <a:r>
              <a:rPr lang="en-US" altLang="zh-CN" dirty="0">
                <a:latin typeface="Franklin Gothic Book" pitchFamily="34" charset="0"/>
                <a:ea typeface="华文楷体" pitchFamily="2" charset="-122"/>
              </a:rPr>
              <a:t>1</a:t>
            </a:r>
            <a:r>
              <a:rPr lang="zh-CN" altLang="en-US" dirty="0">
                <a:latin typeface="Franklin Gothic Book" pitchFamily="34" charset="0"/>
                <a:ea typeface="华文楷体" pitchFamily="2" charset="-122"/>
              </a:rPr>
              <a:t>，所以应排除这两种情况。根据此表，可以设计出</a:t>
            </a:r>
            <a:r>
              <a:rPr lang="en-US" altLang="zh-CN" dirty="0">
                <a:latin typeface="Franklin Gothic Book" pitchFamily="34" charset="0"/>
                <a:ea typeface="华文楷体" pitchFamily="2" charset="-122"/>
              </a:rPr>
              <a:t>6</a:t>
            </a:r>
            <a:r>
              <a:rPr lang="zh-CN" altLang="en-US" dirty="0">
                <a:latin typeface="Franklin Gothic Book" pitchFamily="34" charset="0"/>
                <a:ea typeface="华文楷体" pitchFamily="2" charset="-122"/>
              </a:rPr>
              <a:t>个测试用例，如</a:t>
            </a:r>
            <a:r>
              <a:rPr lang="zh-CN" altLang="en-US" dirty="0" smtClean="0">
                <a:latin typeface="Franklin Gothic Book" pitchFamily="34" charset="0"/>
                <a:ea typeface="华文楷体" pitchFamily="2" charset="-122"/>
              </a:rPr>
              <a:t>表所</a:t>
            </a:r>
            <a:r>
              <a:rPr lang="zh-CN" altLang="en-US" dirty="0">
                <a:latin typeface="Franklin Gothic Book" pitchFamily="34" charset="0"/>
                <a:ea typeface="华文楷体" pitchFamily="2" charset="-122"/>
              </a:rPr>
              <a:t>示。</a:t>
            </a:r>
          </a:p>
        </p:txBody>
      </p:sp>
      <p:graphicFrame>
        <p:nvGraphicFramePr>
          <p:cNvPr id="6" name="表格 5"/>
          <p:cNvGraphicFramePr>
            <a:graphicFrameLocks noGrp="1"/>
          </p:cNvGraphicFramePr>
          <p:nvPr/>
        </p:nvGraphicFramePr>
        <p:xfrm>
          <a:off x="357188" y="2571750"/>
          <a:ext cx="8420100" cy="3389316"/>
        </p:xfrm>
        <a:graphic>
          <a:graphicData uri="http://schemas.openxmlformats.org/drawingml/2006/table">
            <a:tbl>
              <a:tblPr/>
              <a:tblGrid>
                <a:gridCol w="2066925"/>
                <a:gridCol w="2625725"/>
                <a:gridCol w="3727450"/>
              </a:tblGrid>
              <a:tr h="484188">
                <a:tc>
                  <a:txBody>
                    <a:bodyPr/>
                    <a:lstStyle/>
                    <a:p>
                      <a:pPr marL="0" marR="0" lvl="0" indent="11113" algn="ctr" defTabSz="914400" rtl="0" eaLnBrk="1" fontAlgn="base" latinLnBrk="0" hangingPunct="1">
                        <a:lnSpc>
                          <a:spcPct val="100000"/>
                        </a:lnSpc>
                        <a:spcBef>
                          <a:spcPct val="0"/>
                        </a:spcBef>
                        <a:spcAft>
                          <a:spcPct val="0"/>
                        </a:spcAft>
                        <a:buClrTx/>
                        <a:buSzTx/>
                        <a:buFontTx/>
                        <a:buNone/>
                        <a:tabLst/>
                      </a:pPr>
                      <a:r>
                        <a:rPr kumimoji="0" lang="zh-CN" altLang="en-US" sz="9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宋体" pitchFamily="2" charset="-122"/>
                        </a:rPr>
                        <a:t>编号</a:t>
                      </a:r>
                      <a:endParaRPr kumimoji="0" lang="zh-CN" altLang="en-US" sz="10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zh-CN" altLang="en-US"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输入数据</a:t>
                      </a:r>
                      <a:endParaRPr kumimoji="0" lang="zh-CN" altLang="en-US"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zh-CN" altLang="en-US"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预期输出</a:t>
                      </a:r>
                      <a:endParaRPr kumimoji="0" lang="zh-CN" altLang="en-US"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84188">
                <a:tc>
                  <a:txBody>
                    <a:bodyPr/>
                    <a:lstStyle/>
                    <a:p>
                      <a:pPr marL="0" marR="0" lvl="0" indent="11113" algn="ctr"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宋体" pitchFamily="2" charset="-122"/>
                        </a:rPr>
                        <a:t>Test Case 1</a:t>
                      </a:r>
                      <a:endParaRPr kumimoji="0" lang="zh-CN" altLang="zh-CN" sz="10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A5</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zh-CN" altLang="en-US"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修改文件</a:t>
                      </a:r>
                      <a:endParaRPr kumimoji="0" lang="zh-CN" altLang="en-US"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84188">
                <a:tc>
                  <a:txBody>
                    <a:bodyPr/>
                    <a:lstStyle/>
                    <a:p>
                      <a:pPr marL="0" marR="0" lvl="0" indent="11113" algn="ctr"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Test Case 2</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A#</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zh-CN" altLang="en-US"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给出信息</a:t>
                      </a: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M</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84188">
                <a:tc>
                  <a:txBody>
                    <a:bodyPr/>
                    <a:lstStyle/>
                    <a:p>
                      <a:pPr marL="0" marR="0" lvl="0" indent="11113" algn="ctr"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宋体" pitchFamily="2" charset="-122"/>
                        </a:rPr>
                        <a:t>Test Case 3</a:t>
                      </a:r>
                      <a:endParaRPr kumimoji="0" lang="zh-CN" altLang="zh-CN" sz="10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B9</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zh-CN" altLang="en-US"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修改文件</a:t>
                      </a:r>
                      <a:endParaRPr kumimoji="0" lang="zh-CN" altLang="en-US"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84188">
                <a:tc>
                  <a:txBody>
                    <a:bodyPr/>
                    <a:lstStyle/>
                    <a:p>
                      <a:pPr marL="0" marR="0" lvl="0" indent="11113" algn="ctr"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宋体" pitchFamily="2" charset="-122"/>
                        </a:rPr>
                        <a:t>Test Case 4</a:t>
                      </a:r>
                      <a:endParaRPr kumimoji="0" lang="zh-CN" altLang="zh-CN" sz="10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B?</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zh-CN" altLang="en-US"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给出信息</a:t>
                      </a: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M</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84188">
                <a:tc>
                  <a:txBody>
                    <a:bodyPr/>
                    <a:lstStyle/>
                    <a:p>
                      <a:pPr marL="0" marR="0" lvl="0" indent="11113" algn="ctr"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Test Case 5</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X2</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zh-CN" altLang="en-US"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给出信息</a:t>
                      </a: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L</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84188">
                <a:tc>
                  <a:txBody>
                    <a:bodyPr/>
                    <a:lstStyle/>
                    <a:p>
                      <a:pPr marL="0" marR="0" lvl="0" indent="11113" algn="ctr"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Test Case 6</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Y%</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zh-CN" altLang="en-US"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给出信息</a:t>
                      </a: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L</a:t>
                      </a:r>
                      <a:r>
                        <a:rPr kumimoji="0" lang="zh-CN" altLang="en-US"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和信息</a:t>
                      </a:r>
                      <a:r>
                        <a:rPr kumimoji="0" lang="en-US" altLang="zh-CN" sz="9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rPr>
                        <a:t>M</a:t>
                      </a:r>
                      <a:endParaRPr kumimoji="0" lang="zh-CN" altLang="zh-CN" sz="10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a typeface="宋体"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90151" name="矩形 7"/>
          <p:cNvSpPr>
            <a:spLocks noChangeArrowheads="1"/>
          </p:cNvSpPr>
          <p:nvPr/>
        </p:nvSpPr>
        <p:spPr bwMode="auto">
          <a:xfrm>
            <a:off x="2214563" y="2143125"/>
            <a:ext cx="4572000" cy="369888"/>
          </a:xfrm>
          <a:prstGeom prst="rect">
            <a:avLst/>
          </a:prstGeom>
          <a:noFill/>
          <a:ln w="9525">
            <a:noFill/>
            <a:miter lim="800000"/>
            <a:headEnd/>
            <a:tailEnd/>
          </a:ln>
        </p:spPr>
        <p:txBody>
          <a:bodyPr>
            <a:spAutoFit/>
          </a:bodyPr>
          <a:lstStyle/>
          <a:p>
            <a:pPr indent="269875"/>
            <a:r>
              <a:rPr lang="zh-CN" altLang="en-US" dirty="0" smtClean="0">
                <a:latin typeface="黑体" pitchFamily="2" charset="-122"/>
                <a:ea typeface="黑体" pitchFamily="2" charset="-122"/>
                <a:cs typeface="Times New Roman" pitchFamily="18" charset="0"/>
              </a:rPr>
              <a:t>表测</a:t>
            </a:r>
            <a:r>
              <a:rPr lang="zh-CN" altLang="en-US" dirty="0">
                <a:latin typeface="黑体" pitchFamily="2" charset="-122"/>
                <a:ea typeface="黑体" pitchFamily="2" charset="-122"/>
                <a:cs typeface="Times New Roman" pitchFamily="18" charset="0"/>
              </a:rPr>
              <a:t>试用例</a:t>
            </a:r>
            <a:endParaRPr lang="zh-CN" altLang="en-US" sz="4400" dirty="0">
              <a:ea typeface="黑体" pitchFamily="2" charset="-122"/>
              <a:cs typeface="Times New Roman" pitchFamily="18" charset="0"/>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案例二</a:t>
            </a:r>
            <a:endParaRPr lang="zh-CN" altLang="en-US" dirty="0"/>
          </a:p>
        </p:txBody>
      </p:sp>
      <p:sp>
        <p:nvSpPr>
          <p:cNvPr id="3" name="内容占位符 2"/>
          <p:cNvSpPr>
            <a:spLocks noGrp="1"/>
          </p:cNvSpPr>
          <p:nvPr>
            <p:ph idx="1"/>
          </p:nvPr>
        </p:nvSpPr>
        <p:spPr/>
        <p:txBody>
          <a:bodyPr>
            <a:normAutofit fontScale="92500" lnSpcReduction="10000"/>
          </a:bodyPr>
          <a:lstStyle/>
          <a:p>
            <a:r>
              <a:rPr lang="zh-CN" altLang="en-US" dirty="0" smtClean="0"/>
              <a:t>       例如，有一个处理单价为</a:t>
            </a:r>
            <a:r>
              <a:rPr lang="en-US" dirty="0" smtClean="0"/>
              <a:t>5</a:t>
            </a:r>
            <a:r>
              <a:rPr lang="zh-CN" altLang="en-US" dirty="0" smtClean="0"/>
              <a:t>角钱的饮料的自动售货机软件测试用例的设计。其规格说明如下：</a:t>
            </a:r>
          </a:p>
          <a:p>
            <a:r>
              <a:rPr lang="zh-CN" altLang="en-US" dirty="0" smtClean="0"/>
              <a:t>若投入</a:t>
            </a:r>
            <a:r>
              <a:rPr lang="en-US" dirty="0" smtClean="0"/>
              <a:t>5</a:t>
            </a:r>
            <a:r>
              <a:rPr lang="zh-CN" altLang="en-US" dirty="0" smtClean="0"/>
              <a:t>角钱或</a:t>
            </a:r>
            <a:r>
              <a:rPr lang="en-US" dirty="0" smtClean="0"/>
              <a:t>1</a:t>
            </a:r>
            <a:r>
              <a:rPr lang="zh-CN" altLang="en-US" dirty="0" smtClean="0"/>
              <a:t>元钱的硬币，按下</a:t>
            </a:r>
            <a:r>
              <a:rPr lang="en-US" altLang="zh-CN" dirty="0" smtClean="0"/>
              <a:t>〖</a:t>
            </a:r>
            <a:r>
              <a:rPr lang="zh-CN" altLang="en-US" dirty="0" smtClean="0"/>
              <a:t>橙汁</a:t>
            </a:r>
            <a:r>
              <a:rPr lang="en-US" altLang="zh-CN" dirty="0" smtClean="0"/>
              <a:t>〗</a:t>
            </a:r>
            <a:r>
              <a:rPr lang="zh-CN" altLang="en-US" dirty="0" smtClean="0"/>
              <a:t>或</a:t>
            </a:r>
            <a:r>
              <a:rPr lang="en-US" altLang="zh-CN" dirty="0" smtClean="0"/>
              <a:t>〖</a:t>
            </a:r>
            <a:r>
              <a:rPr lang="zh-CN" altLang="en-US" dirty="0" smtClean="0"/>
              <a:t>啤酒</a:t>
            </a:r>
            <a:r>
              <a:rPr lang="en-US" altLang="zh-CN" dirty="0" smtClean="0"/>
              <a:t>〗</a:t>
            </a:r>
            <a:r>
              <a:rPr lang="zh-CN" altLang="en-US" dirty="0" smtClean="0"/>
              <a:t>的按钮，则相应的饮料就送出来。若售货机没有零钱找，则一个显示</a:t>
            </a:r>
            <a:r>
              <a:rPr lang="en-US" altLang="zh-CN" dirty="0" smtClean="0"/>
              <a:t>〖</a:t>
            </a:r>
            <a:r>
              <a:rPr lang="zh-CN" altLang="en-US" dirty="0" smtClean="0"/>
              <a:t>零钱找完</a:t>
            </a:r>
            <a:r>
              <a:rPr lang="en-US" altLang="zh-CN" dirty="0" smtClean="0"/>
              <a:t>〗</a:t>
            </a:r>
            <a:r>
              <a:rPr lang="zh-CN" altLang="en-US" dirty="0" smtClean="0"/>
              <a:t>的红灯亮，这时在投入</a:t>
            </a:r>
            <a:r>
              <a:rPr lang="en-US" dirty="0" smtClean="0"/>
              <a:t>1</a:t>
            </a:r>
            <a:r>
              <a:rPr lang="zh-CN" altLang="en-US" dirty="0" smtClean="0"/>
              <a:t>元硬币并按下按钮后，饮料不送出来而且</a:t>
            </a:r>
            <a:r>
              <a:rPr lang="en-US" dirty="0" smtClean="0"/>
              <a:t>1</a:t>
            </a:r>
            <a:r>
              <a:rPr lang="zh-CN" altLang="en-US" dirty="0" smtClean="0"/>
              <a:t>元硬币也退出来；若有零钱找，则显示</a:t>
            </a:r>
            <a:r>
              <a:rPr lang="en-US" altLang="zh-CN" dirty="0" smtClean="0"/>
              <a:t>〖</a:t>
            </a:r>
            <a:r>
              <a:rPr lang="zh-CN" altLang="en-US" dirty="0" smtClean="0"/>
              <a:t>零钱找完</a:t>
            </a:r>
            <a:r>
              <a:rPr lang="en-US" altLang="zh-CN" dirty="0" smtClean="0"/>
              <a:t>〗</a:t>
            </a:r>
            <a:r>
              <a:rPr lang="zh-CN" altLang="en-US" dirty="0" smtClean="0"/>
              <a:t>的红灯灭，在送出饮料的同时退还</a:t>
            </a:r>
            <a:r>
              <a:rPr lang="en-US" dirty="0" smtClean="0"/>
              <a:t>5</a:t>
            </a:r>
            <a:r>
              <a:rPr lang="zh-CN" altLang="en-US" dirty="0" smtClean="0"/>
              <a:t>角硬币。</a:t>
            </a:r>
            <a:endParaRPr lang="zh-CN" altLang="en-US" dirty="0"/>
          </a:p>
        </p:txBody>
      </p:sp>
    </p:spTree>
  </p:cSld>
  <p:clrMapOvr>
    <a:masterClrMapping/>
  </p:clrMapOvr>
  <p:transition>
    <p:dissolv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57166"/>
            <a:ext cx="8229600" cy="5768997"/>
          </a:xfrm>
        </p:spPr>
        <p:txBody>
          <a:bodyPr>
            <a:normAutofit fontScale="70000" lnSpcReduction="20000"/>
          </a:bodyPr>
          <a:lstStyle/>
          <a:p>
            <a:r>
              <a:rPr lang="en-US" dirty="0" smtClean="0"/>
              <a:t>(1) </a:t>
            </a:r>
            <a:r>
              <a:rPr lang="zh-CN" altLang="en-US" dirty="0" smtClean="0"/>
              <a:t>分析这一段说明，列出原因和结果</a:t>
            </a:r>
            <a:r>
              <a:rPr lang="en-US" dirty="0" smtClean="0"/>
              <a:t/>
            </a:r>
            <a:br>
              <a:rPr lang="en-US" dirty="0" smtClean="0"/>
            </a:br>
            <a:r>
              <a:rPr lang="zh-CN" altLang="en-US" dirty="0" smtClean="0"/>
              <a:t>原因</a:t>
            </a:r>
            <a:r>
              <a:rPr lang="en-US" dirty="0" smtClean="0"/>
              <a:t>: 1. </a:t>
            </a:r>
            <a:r>
              <a:rPr lang="zh-CN" altLang="en-US" dirty="0" smtClean="0"/>
              <a:t>售货机有零钱找</a:t>
            </a:r>
          </a:p>
          <a:p>
            <a:r>
              <a:rPr lang="en-US" dirty="0" smtClean="0"/>
              <a:t> 2. </a:t>
            </a:r>
            <a:r>
              <a:rPr lang="zh-CN" altLang="en-US" dirty="0" smtClean="0"/>
              <a:t>投入</a:t>
            </a:r>
            <a:r>
              <a:rPr lang="en-US" dirty="0" smtClean="0"/>
              <a:t>1</a:t>
            </a:r>
            <a:r>
              <a:rPr lang="zh-CN" altLang="en-US" dirty="0" smtClean="0"/>
              <a:t>元硬币 </a:t>
            </a:r>
          </a:p>
          <a:p>
            <a:r>
              <a:rPr lang="en-US" dirty="0" smtClean="0"/>
              <a:t> 3. </a:t>
            </a:r>
            <a:r>
              <a:rPr lang="zh-CN" altLang="en-US" dirty="0" smtClean="0"/>
              <a:t>投入</a:t>
            </a:r>
            <a:r>
              <a:rPr lang="en-US" dirty="0" smtClean="0"/>
              <a:t>5</a:t>
            </a:r>
            <a:r>
              <a:rPr lang="zh-CN" altLang="en-US" dirty="0" smtClean="0"/>
              <a:t>角硬币</a:t>
            </a:r>
          </a:p>
          <a:p>
            <a:r>
              <a:rPr lang="en-US" dirty="0" smtClean="0"/>
              <a:t> 4. </a:t>
            </a:r>
            <a:r>
              <a:rPr lang="zh-CN" altLang="en-US" dirty="0" smtClean="0"/>
              <a:t>按下橙汁按钮</a:t>
            </a:r>
          </a:p>
          <a:p>
            <a:r>
              <a:rPr lang="en-US" dirty="0" smtClean="0"/>
              <a:t> 5. </a:t>
            </a:r>
            <a:r>
              <a:rPr lang="zh-CN" altLang="en-US" dirty="0" smtClean="0"/>
              <a:t>按下啤酒按钮</a:t>
            </a:r>
          </a:p>
          <a:p>
            <a:r>
              <a:rPr lang="zh-CN" altLang="en-US" dirty="0" smtClean="0"/>
              <a:t>建立中间结点，表示处理中间状态</a:t>
            </a:r>
            <a:r>
              <a:rPr lang="en-US" dirty="0" smtClean="0"/>
              <a:t/>
            </a:r>
            <a:br>
              <a:rPr lang="en-US" dirty="0" smtClean="0"/>
            </a:br>
            <a:r>
              <a:rPr lang="en-US" dirty="0" smtClean="0"/>
              <a:t>11. </a:t>
            </a:r>
            <a:r>
              <a:rPr lang="zh-CN" altLang="en-US" dirty="0" smtClean="0"/>
              <a:t>投入</a:t>
            </a:r>
            <a:r>
              <a:rPr lang="en-US" dirty="0" smtClean="0"/>
              <a:t>1</a:t>
            </a:r>
            <a:r>
              <a:rPr lang="zh-CN" altLang="en-US" dirty="0" smtClean="0"/>
              <a:t>元硬币且按下饮料按钮，应找</a:t>
            </a:r>
            <a:r>
              <a:rPr lang="en-US" altLang="zh-CN" dirty="0" smtClean="0"/>
              <a:t>5</a:t>
            </a:r>
            <a:r>
              <a:rPr lang="zh-CN" altLang="en-US" dirty="0" smtClean="0"/>
              <a:t>角钱</a:t>
            </a:r>
            <a:r>
              <a:rPr lang="en-US" dirty="0" smtClean="0"/>
              <a:t/>
            </a:r>
            <a:br>
              <a:rPr lang="en-US" dirty="0" smtClean="0"/>
            </a:br>
            <a:r>
              <a:rPr lang="en-US" dirty="0" smtClean="0"/>
              <a:t>12. </a:t>
            </a:r>
            <a:r>
              <a:rPr lang="zh-CN" altLang="en-US" dirty="0" smtClean="0"/>
              <a:t>按下</a:t>
            </a:r>
            <a:r>
              <a:rPr lang="en-US" altLang="zh-CN" dirty="0" smtClean="0"/>
              <a:t>〖</a:t>
            </a:r>
            <a:r>
              <a:rPr lang="zh-CN" altLang="en-US" dirty="0" smtClean="0"/>
              <a:t>橙汁</a:t>
            </a:r>
            <a:r>
              <a:rPr lang="en-US" altLang="zh-CN" dirty="0" smtClean="0"/>
              <a:t>〗</a:t>
            </a:r>
            <a:r>
              <a:rPr lang="zh-CN" altLang="en-US" dirty="0" smtClean="0"/>
              <a:t>或</a:t>
            </a:r>
            <a:r>
              <a:rPr lang="en-US" altLang="zh-CN" dirty="0" smtClean="0"/>
              <a:t>〖</a:t>
            </a:r>
            <a:r>
              <a:rPr lang="zh-CN" altLang="en-US" dirty="0" smtClean="0"/>
              <a:t>啤酒</a:t>
            </a:r>
            <a:r>
              <a:rPr lang="en-US" altLang="zh-CN" dirty="0" smtClean="0"/>
              <a:t>〗</a:t>
            </a:r>
            <a:r>
              <a:rPr lang="zh-CN" altLang="en-US" dirty="0" smtClean="0"/>
              <a:t>的按钮</a:t>
            </a:r>
            <a:r>
              <a:rPr lang="en-US" dirty="0" smtClean="0"/>
              <a:t/>
            </a:r>
            <a:br>
              <a:rPr lang="en-US" dirty="0" smtClean="0"/>
            </a:br>
            <a:r>
              <a:rPr lang="en-US" dirty="0" smtClean="0"/>
              <a:t>13. </a:t>
            </a:r>
            <a:r>
              <a:rPr lang="zh-CN" altLang="en-US" dirty="0" smtClean="0"/>
              <a:t>应当找</a:t>
            </a:r>
            <a:r>
              <a:rPr lang="en-US" dirty="0" smtClean="0"/>
              <a:t>5</a:t>
            </a:r>
            <a:r>
              <a:rPr lang="zh-CN" altLang="en-US" dirty="0" smtClean="0"/>
              <a:t>角零钱并且售货机有零钱找</a:t>
            </a:r>
            <a:r>
              <a:rPr lang="en-US" dirty="0" smtClean="0"/>
              <a:t/>
            </a:r>
            <a:br>
              <a:rPr lang="en-US" dirty="0" smtClean="0"/>
            </a:br>
            <a:r>
              <a:rPr lang="en-US" dirty="0" smtClean="0"/>
              <a:t>14. </a:t>
            </a:r>
            <a:r>
              <a:rPr lang="zh-CN" altLang="en-US" dirty="0" smtClean="0"/>
              <a:t>钱已付清</a:t>
            </a:r>
          </a:p>
          <a:p>
            <a:r>
              <a:rPr lang="zh-CN" altLang="en-US" dirty="0" smtClean="0"/>
              <a:t>结果： </a:t>
            </a:r>
          </a:p>
          <a:p>
            <a:r>
              <a:rPr lang="en-US" dirty="0" smtClean="0"/>
              <a:t>21. </a:t>
            </a:r>
            <a:r>
              <a:rPr lang="zh-CN" altLang="en-US" dirty="0" smtClean="0"/>
              <a:t>售货机</a:t>
            </a:r>
            <a:r>
              <a:rPr lang="en-US" altLang="zh-CN" dirty="0" smtClean="0"/>
              <a:t>〖</a:t>
            </a:r>
            <a:r>
              <a:rPr lang="zh-CN" altLang="en-US" dirty="0" smtClean="0"/>
              <a:t>零钱找完</a:t>
            </a:r>
            <a:r>
              <a:rPr lang="en-US" altLang="zh-CN" dirty="0" smtClean="0"/>
              <a:t>〗</a:t>
            </a:r>
            <a:r>
              <a:rPr lang="zh-CN" altLang="en-US" dirty="0" smtClean="0"/>
              <a:t>灯亮</a:t>
            </a:r>
            <a:r>
              <a:rPr lang="en-US" dirty="0" smtClean="0"/>
              <a:t> </a:t>
            </a:r>
            <a:endParaRPr lang="zh-CN" altLang="en-US" dirty="0" smtClean="0"/>
          </a:p>
          <a:p>
            <a:r>
              <a:rPr lang="en-US" dirty="0" smtClean="0"/>
              <a:t>22. </a:t>
            </a:r>
            <a:r>
              <a:rPr lang="zh-CN" altLang="en-US" dirty="0" smtClean="0"/>
              <a:t>退还</a:t>
            </a:r>
            <a:r>
              <a:rPr lang="en-US" dirty="0" smtClean="0"/>
              <a:t>1</a:t>
            </a:r>
            <a:r>
              <a:rPr lang="zh-CN" altLang="en-US" dirty="0" smtClean="0"/>
              <a:t>元硬币 </a:t>
            </a:r>
            <a:endParaRPr lang="en-US" altLang="zh-CN" dirty="0" smtClean="0"/>
          </a:p>
          <a:p>
            <a:r>
              <a:rPr lang="en-US" dirty="0" smtClean="0"/>
              <a:t> 23. </a:t>
            </a:r>
            <a:r>
              <a:rPr lang="zh-CN" altLang="en-US" dirty="0" smtClean="0"/>
              <a:t>退还</a:t>
            </a:r>
            <a:r>
              <a:rPr lang="en-US" dirty="0" smtClean="0"/>
              <a:t>5</a:t>
            </a:r>
            <a:r>
              <a:rPr lang="zh-CN" altLang="en-US" dirty="0" smtClean="0"/>
              <a:t>角硬币</a:t>
            </a:r>
          </a:p>
          <a:p>
            <a:r>
              <a:rPr lang="en-US" dirty="0" smtClean="0"/>
              <a:t> 24. </a:t>
            </a:r>
            <a:r>
              <a:rPr lang="zh-CN" altLang="en-US" dirty="0" smtClean="0"/>
              <a:t>送出橙汁饮料</a:t>
            </a:r>
          </a:p>
          <a:p>
            <a:r>
              <a:rPr lang="en-US" dirty="0" smtClean="0"/>
              <a:t> 25. </a:t>
            </a:r>
            <a:r>
              <a:rPr lang="zh-CN" altLang="en-US" dirty="0" smtClean="0"/>
              <a:t>送出啤酒饮料</a:t>
            </a:r>
          </a:p>
          <a:p>
            <a:endParaRPr lang="zh-CN" altLang="en-US" dirty="0" smtClean="0"/>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2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2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2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2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2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20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20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 calcmode="lin" valueType="num">
                                      <p:cBhvr additive="base">
                                        <p:cTn id="43" dur="20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4" dur="20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8" end="8"/>
                                            </p:txEl>
                                          </p:spTgt>
                                        </p:tgtEl>
                                        <p:attrNameLst>
                                          <p:attrName>style.visibility</p:attrName>
                                        </p:attrNameLst>
                                      </p:cBhvr>
                                      <p:to>
                                        <p:strVal val="visible"/>
                                      </p:to>
                                    </p:set>
                                    <p:anim calcmode="lin" valueType="num">
                                      <p:cBhvr additive="base">
                                        <p:cTn id="49" dur="20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0" dur="20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3">
                                            <p:txEl>
                                              <p:pRg st="9" end="9"/>
                                            </p:txEl>
                                          </p:spTgt>
                                        </p:tgtEl>
                                        <p:attrNameLst>
                                          <p:attrName>style.visibility</p:attrName>
                                        </p:attrNameLst>
                                      </p:cBhvr>
                                      <p:to>
                                        <p:strVal val="visible"/>
                                      </p:to>
                                    </p:set>
                                    <p:anim calcmode="lin" valueType="num">
                                      <p:cBhvr additive="base">
                                        <p:cTn id="55" dur="20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56" dur="20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3">
                                            <p:txEl>
                                              <p:pRg st="10" end="10"/>
                                            </p:txEl>
                                          </p:spTgt>
                                        </p:tgtEl>
                                        <p:attrNameLst>
                                          <p:attrName>style.visibility</p:attrName>
                                        </p:attrNameLst>
                                      </p:cBhvr>
                                      <p:to>
                                        <p:strVal val="visible"/>
                                      </p:to>
                                    </p:set>
                                    <p:anim calcmode="lin" valueType="num">
                                      <p:cBhvr additive="base">
                                        <p:cTn id="61" dur="20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62" dur="20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3">
                                            <p:txEl>
                                              <p:pRg st="11" end="11"/>
                                            </p:txEl>
                                          </p:spTgt>
                                        </p:tgtEl>
                                        <p:attrNameLst>
                                          <p:attrName>style.visibility</p:attrName>
                                        </p:attrNameLst>
                                      </p:cBhvr>
                                      <p:to>
                                        <p:strVal val="visible"/>
                                      </p:to>
                                    </p:set>
                                    <p:anim calcmode="lin" valueType="num">
                                      <p:cBhvr additive="base">
                                        <p:cTn id="67" dur="20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68" dur="20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8" presetClass="entr" presetSubtype="16" fill="hold" nodeType="clickEffect">
                                  <p:stCondLst>
                                    <p:cond delay="0"/>
                                  </p:stCondLst>
                                  <p:childTnLst>
                                    <p:set>
                                      <p:cBhvr>
                                        <p:cTn id="72" dur="1" fill="hold">
                                          <p:stCondLst>
                                            <p:cond delay="0"/>
                                          </p:stCondLst>
                                        </p:cTn>
                                        <p:tgtEl>
                                          <p:spTgt spid="3">
                                            <p:txEl>
                                              <p:pRg st="5" end="5"/>
                                            </p:txEl>
                                          </p:spTgt>
                                        </p:tgtEl>
                                        <p:attrNameLst>
                                          <p:attrName>style.visibility</p:attrName>
                                        </p:attrNameLst>
                                      </p:cBhvr>
                                      <p:to>
                                        <p:strVal val="visible"/>
                                      </p:to>
                                    </p:set>
                                    <p:animEffect transition="in" filter="diamond(in)">
                                      <p:cBhvr>
                                        <p:cTn id="73"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三、等价类划分法</a:t>
            </a:r>
            <a:endParaRPr lang="zh-CN" altLang="en-US" dirty="0"/>
          </a:p>
        </p:txBody>
      </p:sp>
      <p:sp>
        <p:nvSpPr>
          <p:cNvPr id="3" name="内容占位符 2"/>
          <p:cNvSpPr>
            <a:spLocks noGrp="1"/>
          </p:cNvSpPr>
          <p:nvPr>
            <p:ph idx="1"/>
          </p:nvPr>
        </p:nvSpPr>
        <p:spPr/>
        <p:txBody>
          <a:bodyPr>
            <a:normAutofit fontScale="70000" lnSpcReduction="20000"/>
          </a:bodyPr>
          <a:lstStyle/>
          <a:p>
            <a:r>
              <a:rPr lang="zh-CN" altLang="en-US" dirty="0" smtClean="0"/>
              <a:t>概述：</a:t>
            </a:r>
            <a:endParaRPr lang="en-US" altLang="zh-CN" dirty="0" smtClean="0"/>
          </a:p>
          <a:p>
            <a:r>
              <a:rPr lang="zh-CN" altLang="en-US" dirty="0" smtClean="0"/>
              <a:t>        等价类划分是一种典型的黑盒测试方法，用这一方法设计测试用例完全不考虑程序的内部结构，只根据对程序的需求和说明，即需求规格说明书。</a:t>
            </a:r>
            <a:endParaRPr lang="en-US" altLang="zh-CN" dirty="0" smtClean="0"/>
          </a:p>
          <a:p>
            <a:r>
              <a:rPr lang="zh-CN" altLang="en-US" dirty="0" smtClean="0"/>
              <a:t>        由于穷举测试工作量太大，以致于无法实际完成，促使我们在大量的可能数据中选取其中的一部分作为测试用例。 </a:t>
            </a:r>
          </a:p>
          <a:p>
            <a:r>
              <a:rPr lang="zh-CN" altLang="en-US" dirty="0" smtClean="0"/>
              <a:t>        等价类划分法是把程序的输入域划分成若干部分，然后从每个部分中选取少数代表性数据当作测试用例。</a:t>
            </a:r>
          </a:p>
          <a:p>
            <a:r>
              <a:rPr lang="zh-CN" altLang="en-US" dirty="0" smtClean="0"/>
              <a:t>     每一类的代表性数据在测试中的作用等价于这一类中的其他值，也就是说，如果某一类中的一个例子发现了错误，这一等价类中的其他例子也能发现同样的错误；反之，如果某一类中的一个例子没有发现错误，则这一类中的其他例子也不会查出错误。</a:t>
            </a:r>
          </a:p>
          <a:p>
            <a:r>
              <a:rPr lang="zh-CN" altLang="en-US" dirty="0" smtClean="0"/>
              <a:t>         使用这一方法设计测试用例，首先必须在分析需求规格说明的基础上划分等价类，列出等价类表。</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14290"/>
            <a:ext cx="8229600" cy="5911873"/>
          </a:xfrm>
        </p:spPr>
        <p:txBody>
          <a:bodyPr/>
          <a:lstStyle/>
          <a:p>
            <a:r>
              <a:rPr lang="en-US" altLang="zh-CN" sz="2400" dirty="0" smtClean="0"/>
              <a:t>(</a:t>
            </a:r>
            <a:r>
              <a:rPr lang="en-US" sz="2400" dirty="0" smtClean="0"/>
              <a:t>2) </a:t>
            </a:r>
            <a:r>
              <a:rPr lang="zh-CN" altLang="en-US" sz="2400" dirty="0" smtClean="0"/>
              <a:t>画出因果图。所有原因结点列在左边，所有结果结点列在右边。</a:t>
            </a:r>
            <a:endParaRPr lang="en-US" altLang="zh-CN" sz="2400" dirty="0" smtClean="0"/>
          </a:p>
          <a:p>
            <a:r>
              <a:rPr lang="en-US" altLang="zh-CN" sz="2400" dirty="0" smtClean="0"/>
              <a:t>(3)</a:t>
            </a:r>
            <a:r>
              <a:rPr lang="zh-CN" altLang="en-US" sz="2400" dirty="0" smtClean="0"/>
              <a:t>由于</a:t>
            </a:r>
            <a:r>
              <a:rPr lang="en-US" sz="2400" dirty="0" smtClean="0"/>
              <a:t> 2 </a:t>
            </a:r>
            <a:r>
              <a:rPr lang="zh-CN" altLang="en-US" sz="2400" dirty="0" smtClean="0"/>
              <a:t>与</a:t>
            </a:r>
            <a:r>
              <a:rPr lang="en-US" sz="2400" dirty="0" smtClean="0"/>
              <a:t> 3 </a:t>
            </a:r>
            <a:r>
              <a:rPr lang="zh-CN" altLang="en-US" sz="2400" dirty="0" smtClean="0"/>
              <a:t>，</a:t>
            </a:r>
            <a:r>
              <a:rPr lang="en-US" sz="2400" dirty="0" smtClean="0"/>
              <a:t>4 </a:t>
            </a:r>
            <a:r>
              <a:rPr lang="zh-CN" altLang="en-US" sz="2400" dirty="0" smtClean="0"/>
              <a:t>与</a:t>
            </a:r>
            <a:r>
              <a:rPr lang="en-US" sz="2400" dirty="0" smtClean="0"/>
              <a:t> 5 </a:t>
            </a:r>
            <a:r>
              <a:rPr lang="zh-CN" altLang="en-US" sz="2400" dirty="0" smtClean="0"/>
              <a:t>不能同时发生，分别加上约束条件</a:t>
            </a:r>
            <a:r>
              <a:rPr lang="en-US" sz="2400" dirty="0" smtClean="0"/>
              <a:t>E</a:t>
            </a:r>
            <a:r>
              <a:rPr lang="zh-CN" altLang="en-US" sz="2400" dirty="0" smtClean="0"/>
              <a:t>。</a:t>
            </a:r>
          </a:p>
          <a:p>
            <a:endParaRPr lang="zh-CN" altLang="en-US" dirty="0"/>
          </a:p>
        </p:txBody>
      </p:sp>
      <p:pic>
        <p:nvPicPr>
          <p:cNvPr id="4" name="图片 3" descr="自动售货机.png"/>
          <p:cNvPicPr>
            <a:picLocks noChangeAspect="1"/>
          </p:cNvPicPr>
          <p:nvPr/>
        </p:nvPicPr>
        <p:blipFill>
          <a:blip r:embed="rId2"/>
          <a:stretch>
            <a:fillRect/>
          </a:stretch>
        </p:blipFill>
        <p:spPr>
          <a:xfrm>
            <a:off x="785786" y="1928802"/>
            <a:ext cx="7859560" cy="450059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42852"/>
            <a:ext cx="8229600" cy="428628"/>
          </a:xfrm>
        </p:spPr>
        <p:txBody>
          <a:bodyPr>
            <a:normAutofit fontScale="85000" lnSpcReduction="20000"/>
          </a:bodyPr>
          <a:lstStyle/>
          <a:p>
            <a:r>
              <a:rPr lang="en-US" dirty="0" smtClean="0"/>
              <a:t>(4) </a:t>
            </a:r>
            <a:r>
              <a:rPr lang="zh-CN" altLang="en-US" dirty="0" smtClean="0"/>
              <a:t>因果图转换成判定表</a:t>
            </a:r>
            <a:endParaRPr lang="en-US" altLang="zh-CN" dirty="0" smtClean="0"/>
          </a:p>
          <a:p>
            <a:endParaRPr lang="zh-CN" altLang="en-US" dirty="0"/>
          </a:p>
        </p:txBody>
      </p:sp>
      <p:graphicFrame>
        <p:nvGraphicFramePr>
          <p:cNvPr id="4" name="表格 3"/>
          <p:cNvGraphicFramePr>
            <a:graphicFrameLocks noGrp="1"/>
          </p:cNvGraphicFramePr>
          <p:nvPr/>
        </p:nvGraphicFramePr>
        <p:xfrm>
          <a:off x="142865" y="640080"/>
          <a:ext cx="8858290" cy="5852160"/>
        </p:xfrm>
        <a:graphic>
          <a:graphicData uri="http://schemas.openxmlformats.org/drawingml/2006/table">
            <a:tbl>
              <a:tblPr firstRow="1" bandRow="1">
                <a:tableStyleId>{5C22544A-7EE6-4342-B048-85BDC9FD1C3A}</a:tableStyleId>
              </a:tblPr>
              <a:tblGrid>
                <a:gridCol w="357169"/>
                <a:gridCol w="428628"/>
                <a:gridCol w="226579"/>
                <a:gridCol w="253094"/>
                <a:gridCol w="253094"/>
                <a:gridCol w="253094"/>
                <a:gridCol w="253094"/>
                <a:gridCol w="253094"/>
                <a:gridCol w="253094"/>
                <a:gridCol w="253094"/>
                <a:gridCol w="253094"/>
                <a:gridCol w="253094"/>
                <a:gridCol w="253094"/>
                <a:gridCol w="242877"/>
                <a:gridCol w="263311"/>
                <a:gridCol w="253094"/>
                <a:gridCol w="253094"/>
                <a:gridCol w="253094"/>
                <a:gridCol w="253094"/>
                <a:gridCol w="253094"/>
                <a:gridCol w="253094"/>
                <a:gridCol w="253094"/>
                <a:gridCol w="253094"/>
                <a:gridCol w="253094"/>
                <a:gridCol w="253094"/>
                <a:gridCol w="253094"/>
                <a:gridCol w="253094"/>
                <a:gridCol w="253094"/>
                <a:gridCol w="253094"/>
                <a:gridCol w="253094"/>
                <a:gridCol w="253094"/>
                <a:gridCol w="253094"/>
                <a:gridCol w="253094"/>
                <a:gridCol w="253094"/>
              </a:tblGrid>
              <a:tr h="331977">
                <a:tc gridSpan="2">
                  <a:txBody>
                    <a:bodyPr/>
                    <a:lstStyle/>
                    <a:p>
                      <a:endParaRPr lang="zh-CN" altLang="en-US" dirty="0"/>
                    </a:p>
                  </a:txBody>
                  <a:tcPr/>
                </a:tc>
                <a:tc hMerge="1">
                  <a:txBody>
                    <a:bodyPr/>
                    <a:lstStyle/>
                    <a:p>
                      <a:endParaRPr lang="zh-CN" altLang="en-US" dirty="0"/>
                    </a:p>
                  </a:txBody>
                  <a:tcPr/>
                </a:tc>
                <a:tc>
                  <a:txBody>
                    <a:bodyPr/>
                    <a:lstStyle/>
                    <a:p>
                      <a:r>
                        <a:rPr lang="en-US" altLang="zh-CN" dirty="0" smtClean="0"/>
                        <a:t>1</a:t>
                      </a:r>
                      <a:endParaRPr lang="zh-CN" altLang="en-US" dirty="0"/>
                    </a:p>
                  </a:txBody>
                  <a:tcPr/>
                </a:tc>
                <a:tc>
                  <a:txBody>
                    <a:bodyPr/>
                    <a:lstStyle/>
                    <a:p>
                      <a:r>
                        <a:rPr lang="en-US" altLang="zh-CN" dirty="0" smtClean="0"/>
                        <a:t>2</a:t>
                      </a:r>
                      <a:endParaRPr lang="zh-CN" altLang="en-US" dirty="0"/>
                    </a:p>
                  </a:txBody>
                  <a:tcPr/>
                </a:tc>
                <a:tc>
                  <a:txBody>
                    <a:bodyPr/>
                    <a:lstStyle/>
                    <a:p>
                      <a:r>
                        <a:rPr lang="en-US" altLang="zh-CN" dirty="0" smtClean="0"/>
                        <a:t>3</a:t>
                      </a:r>
                      <a:endParaRPr lang="zh-CN" altLang="en-US" dirty="0"/>
                    </a:p>
                  </a:txBody>
                  <a:tcPr/>
                </a:tc>
                <a:tc>
                  <a:txBody>
                    <a:bodyPr/>
                    <a:lstStyle/>
                    <a:p>
                      <a:r>
                        <a:rPr lang="en-US" altLang="zh-CN" dirty="0" smtClean="0"/>
                        <a:t>4</a:t>
                      </a:r>
                      <a:endParaRPr lang="zh-CN" altLang="en-US" dirty="0"/>
                    </a:p>
                  </a:txBody>
                  <a:tcPr/>
                </a:tc>
                <a:tc>
                  <a:txBody>
                    <a:bodyPr/>
                    <a:lstStyle/>
                    <a:p>
                      <a:r>
                        <a:rPr lang="en-US" altLang="zh-CN" dirty="0" smtClean="0"/>
                        <a:t>5</a:t>
                      </a:r>
                      <a:endParaRPr lang="zh-CN" altLang="en-US" dirty="0"/>
                    </a:p>
                  </a:txBody>
                  <a:tcPr/>
                </a:tc>
                <a:tc>
                  <a:txBody>
                    <a:bodyPr/>
                    <a:lstStyle/>
                    <a:p>
                      <a:r>
                        <a:rPr lang="en-US" altLang="zh-CN" dirty="0" smtClean="0"/>
                        <a:t>6</a:t>
                      </a:r>
                      <a:endParaRPr lang="zh-CN" altLang="en-US" dirty="0"/>
                    </a:p>
                  </a:txBody>
                  <a:tcPr/>
                </a:tc>
                <a:tc>
                  <a:txBody>
                    <a:bodyPr/>
                    <a:lstStyle/>
                    <a:p>
                      <a:r>
                        <a:rPr lang="en-US" altLang="zh-CN" dirty="0" smtClean="0"/>
                        <a:t>7</a:t>
                      </a:r>
                      <a:endParaRPr lang="zh-CN" altLang="en-US" dirty="0"/>
                    </a:p>
                  </a:txBody>
                  <a:tcPr/>
                </a:tc>
                <a:tc>
                  <a:txBody>
                    <a:bodyPr/>
                    <a:lstStyle/>
                    <a:p>
                      <a:r>
                        <a:rPr lang="en-US" altLang="zh-CN" dirty="0" smtClean="0"/>
                        <a:t>8</a:t>
                      </a:r>
                      <a:endParaRPr lang="zh-CN" altLang="en-US" dirty="0"/>
                    </a:p>
                  </a:txBody>
                  <a:tcPr/>
                </a:tc>
                <a:tc>
                  <a:txBody>
                    <a:bodyPr/>
                    <a:lstStyle/>
                    <a:p>
                      <a:r>
                        <a:rPr lang="en-US" altLang="zh-CN" dirty="0" smtClean="0"/>
                        <a:t>9</a:t>
                      </a:r>
                      <a:endParaRPr lang="zh-CN" altLang="en-US" dirty="0"/>
                    </a:p>
                  </a:txBody>
                  <a:tcPr/>
                </a:tc>
                <a:tc>
                  <a:txBody>
                    <a:bodyPr/>
                    <a:lstStyle/>
                    <a:p>
                      <a:r>
                        <a:rPr lang="en-US" altLang="zh-CN" dirty="0" smtClean="0"/>
                        <a:t>0</a:t>
                      </a:r>
                      <a:endParaRPr lang="zh-CN" altLang="en-US" dirty="0"/>
                    </a:p>
                  </a:txBody>
                  <a:tcPr/>
                </a:tc>
                <a:tc>
                  <a:txBody>
                    <a:bodyPr/>
                    <a:lstStyle/>
                    <a:p>
                      <a:r>
                        <a:rPr lang="en-US" altLang="zh-CN" dirty="0" smtClean="0"/>
                        <a:t>1</a:t>
                      </a:r>
                      <a:endParaRPr lang="zh-CN" altLang="en-US" dirty="0"/>
                    </a:p>
                  </a:txBody>
                  <a:tcPr/>
                </a:tc>
                <a:tc>
                  <a:txBody>
                    <a:bodyPr/>
                    <a:lstStyle/>
                    <a:p>
                      <a:r>
                        <a:rPr lang="en-US" altLang="zh-CN" dirty="0" smtClean="0"/>
                        <a:t>2</a:t>
                      </a:r>
                      <a:endParaRPr lang="zh-CN" altLang="en-US" dirty="0"/>
                    </a:p>
                  </a:txBody>
                  <a:tcPr/>
                </a:tc>
                <a:tc>
                  <a:txBody>
                    <a:bodyPr/>
                    <a:lstStyle/>
                    <a:p>
                      <a:r>
                        <a:rPr lang="en-US" altLang="zh-CN" dirty="0" smtClean="0"/>
                        <a:t>3</a:t>
                      </a:r>
                      <a:endParaRPr lang="zh-CN" altLang="en-US" dirty="0"/>
                    </a:p>
                  </a:txBody>
                  <a:tcPr/>
                </a:tc>
                <a:tc>
                  <a:txBody>
                    <a:bodyPr/>
                    <a:lstStyle/>
                    <a:p>
                      <a:r>
                        <a:rPr lang="en-US" altLang="zh-CN" dirty="0" smtClean="0"/>
                        <a:t>4</a:t>
                      </a:r>
                      <a:endParaRPr lang="zh-CN" altLang="en-US" dirty="0"/>
                    </a:p>
                  </a:txBody>
                  <a:tcPr/>
                </a:tc>
                <a:tc>
                  <a:txBody>
                    <a:bodyPr/>
                    <a:lstStyle/>
                    <a:p>
                      <a:r>
                        <a:rPr lang="en-US" altLang="zh-CN" dirty="0" smtClean="0"/>
                        <a:t>5</a:t>
                      </a:r>
                      <a:endParaRPr lang="zh-CN" altLang="en-US" dirty="0"/>
                    </a:p>
                  </a:txBody>
                  <a:tcPr/>
                </a:tc>
                <a:tc>
                  <a:txBody>
                    <a:bodyPr/>
                    <a:lstStyle/>
                    <a:p>
                      <a:r>
                        <a:rPr lang="en-US" altLang="zh-CN" dirty="0" smtClean="0"/>
                        <a:t>6</a:t>
                      </a:r>
                      <a:endParaRPr lang="zh-CN" altLang="en-US" dirty="0"/>
                    </a:p>
                  </a:txBody>
                  <a:tcPr/>
                </a:tc>
                <a:tc>
                  <a:txBody>
                    <a:bodyPr/>
                    <a:lstStyle/>
                    <a:p>
                      <a:r>
                        <a:rPr lang="en-US" altLang="zh-CN" dirty="0" smtClean="0"/>
                        <a:t>7</a:t>
                      </a:r>
                      <a:endParaRPr lang="zh-CN" altLang="en-US" dirty="0"/>
                    </a:p>
                  </a:txBody>
                  <a:tcPr/>
                </a:tc>
                <a:tc>
                  <a:txBody>
                    <a:bodyPr/>
                    <a:lstStyle/>
                    <a:p>
                      <a:r>
                        <a:rPr lang="en-US" altLang="zh-CN" dirty="0" smtClean="0"/>
                        <a:t>8</a:t>
                      </a:r>
                      <a:endParaRPr lang="zh-CN" altLang="en-US" dirty="0"/>
                    </a:p>
                  </a:txBody>
                  <a:tcPr/>
                </a:tc>
                <a:tc>
                  <a:txBody>
                    <a:bodyPr/>
                    <a:lstStyle/>
                    <a:p>
                      <a:r>
                        <a:rPr lang="en-US" altLang="zh-CN" dirty="0" smtClean="0"/>
                        <a:t>9</a:t>
                      </a:r>
                      <a:endParaRPr lang="zh-CN" altLang="en-US" dirty="0"/>
                    </a:p>
                  </a:txBody>
                  <a:tcPr/>
                </a:tc>
                <a:tc>
                  <a:txBody>
                    <a:bodyPr/>
                    <a:lstStyle/>
                    <a:p>
                      <a:r>
                        <a:rPr lang="en-US" altLang="zh-CN" dirty="0" smtClean="0"/>
                        <a:t>0</a:t>
                      </a:r>
                      <a:endParaRPr lang="zh-CN" altLang="en-US" dirty="0"/>
                    </a:p>
                  </a:txBody>
                  <a:tcPr/>
                </a:tc>
                <a:tc>
                  <a:txBody>
                    <a:bodyPr/>
                    <a:lstStyle/>
                    <a:p>
                      <a:r>
                        <a:rPr lang="en-US" altLang="zh-CN" dirty="0" smtClean="0"/>
                        <a:t>1</a:t>
                      </a:r>
                      <a:endParaRPr lang="zh-CN" altLang="en-US" dirty="0"/>
                    </a:p>
                  </a:txBody>
                  <a:tcPr/>
                </a:tc>
                <a:tc>
                  <a:txBody>
                    <a:bodyPr/>
                    <a:lstStyle/>
                    <a:p>
                      <a:r>
                        <a:rPr lang="en-US" altLang="zh-CN" dirty="0" smtClean="0"/>
                        <a:t>2</a:t>
                      </a:r>
                      <a:endParaRPr lang="zh-CN" altLang="en-US" dirty="0"/>
                    </a:p>
                  </a:txBody>
                  <a:tcPr/>
                </a:tc>
                <a:tc>
                  <a:txBody>
                    <a:bodyPr/>
                    <a:lstStyle/>
                    <a:p>
                      <a:r>
                        <a:rPr lang="en-US" altLang="zh-CN" dirty="0" smtClean="0"/>
                        <a:t>3</a:t>
                      </a:r>
                      <a:endParaRPr lang="zh-CN" altLang="en-US" dirty="0"/>
                    </a:p>
                  </a:txBody>
                  <a:tcPr/>
                </a:tc>
                <a:tc>
                  <a:txBody>
                    <a:bodyPr/>
                    <a:lstStyle/>
                    <a:p>
                      <a:r>
                        <a:rPr lang="en-US" altLang="zh-CN" dirty="0" smtClean="0"/>
                        <a:t>4</a:t>
                      </a:r>
                      <a:endParaRPr lang="zh-CN" altLang="en-US" dirty="0"/>
                    </a:p>
                  </a:txBody>
                  <a:tcPr/>
                </a:tc>
                <a:tc>
                  <a:txBody>
                    <a:bodyPr/>
                    <a:lstStyle/>
                    <a:p>
                      <a:r>
                        <a:rPr lang="en-US" altLang="zh-CN" dirty="0" smtClean="0"/>
                        <a:t>5</a:t>
                      </a:r>
                      <a:endParaRPr lang="zh-CN" altLang="en-US" dirty="0"/>
                    </a:p>
                  </a:txBody>
                  <a:tcPr/>
                </a:tc>
                <a:tc>
                  <a:txBody>
                    <a:bodyPr/>
                    <a:lstStyle/>
                    <a:p>
                      <a:r>
                        <a:rPr lang="en-US" altLang="zh-CN" dirty="0" smtClean="0"/>
                        <a:t>6</a:t>
                      </a:r>
                      <a:endParaRPr lang="zh-CN" altLang="en-US" dirty="0"/>
                    </a:p>
                  </a:txBody>
                  <a:tcPr/>
                </a:tc>
                <a:tc>
                  <a:txBody>
                    <a:bodyPr/>
                    <a:lstStyle/>
                    <a:p>
                      <a:r>
                        <a:rPr lang="en-US" altLang="zh-CN" dirty="0" smtClean="0"/>
                        <a:t>7</a:t>
                      </a:r>
                      <a:endParaRPr lang="zh-CN" altLang="en-US" dirty="0"/>
                    </a:p>
                  </a:txBody>
                  <a:tcPr/>
                </a:tc>
                <a:tc>
                  <a:txBody>
                    <a:bodyPr/>
                    <a:lstStyle/>
                    <a:p>
                      <a:r>
                        <a:rPr lang="en-US" altLang="zh-CN" dirty="0" smtClean="0"/>
                        <a:t>8</a:t>
                      </a:r>
                      <a:endParaRPr lang="zh-CN" altLang="en-US" dirty="0"/>
                    </a:p>
                  </a:txBody>
                  <a:tcPr/>
                </a:tc>
                <a:tc>
                  <a:txBody>
                    <a:bodyPr/>
                    <a:lstStyle/>
                    <a:p>
                      <a:r>
                        <a:rPr lang="en-US" altLang="zh-CN" dirty="0" smtClean="0"/>
                        <a:t>9</a:t>
                      </a:r>
                      <a:endParaRPr lang="zh-CN" altLang="en-US" dirty="0"/>
                    </a:p>
                  </a:txBody>
                  <a:tcPr/>
                </a:tc>
                <a:tc>
                  <a:txBody>
                    <a:bodyPr/>
                    <a:lstStyle/>
                    <a:p>
                      <a:r>
                        <a:rPr lang="en-US" altLang="zh-CN" dirty="0" smtClean="0"/>
                        <a:t>0</a:t>
                      </a:r>
                      <a:endParaRPr lang="zh-CN" altLang="en-US" dirty="0"/>
                    </a:p>
                  </a:txBody>
                  <a:tcPr/>
                </a:tc>
                <a:tc>
                  <a:txBody>
                    <a:bodyPr/>
                    <a:lstStyle/>
                    <a:p>
                      <a:r>
                        <a:rPr lang="en-US" altLang="zh-CN" dirty="0" smtClean="0"/>
                        <a:t>1</a:t>
                      </a:r>
                      <a:endParaRPr lang="zh-CN" altLang="en-US" dirty="0"/>
                    </a:p>
                  </a:txBody>
                  <a:tcPr/>
                </a:tc>
                <a:tc>
                  <a:txBody>
                    <a:bodyPr/>
                    <a:lstStyle/>
                    <a:p>
                      <a:r>
                        <a:rPr lang="en-US" altLang="zh-CN" dirty="0" smtClean="0"/>
                        <a:t>2</a:t>
                      </a:r>
                      <a:endParaRPr lang="zh-CN" altLang="en-US" dirty="0"/>
                    </a:p>
                  </a:txBody>
                  <a:tcPr/>
                </a:tc>
              </a:tr>
              <a:tr h="331977">
                <a:tc rowSpan="5">
                  <a:txBody>
                    <a:bodyPr/>
                    <a:lstStyle/>
                    <a:p>
                      <a:endParaRPr lang="en-US" altLang="zh-CN" sz="1400" dirty="0" smtClean="0"/>
                    </a:p>
                    <a:p>
                      <a:endParaRPr lang="en-US" altLang="zh-CN" sz="1400" dirty="0" smtClean="0"/>
                    </a:p>
                    <a:p>
                      <a:endParaRPr lang="en-US" altLang="zh-CN" sz="1400" dirty="0" smtClean="0"/>
                    </a:p>
                    <a:p>
                      <a:r>
                        <a:rPr lang="zh-CN" altLang="en-US" sz="1400" dirty="0" smtClean="0"/>
                        <a:t>条件</a:t>
                      </a:r>
                      <a:endParaRPr lang="zh-CN" altLang="en-US" sz="1400" dirty="0"/>
                    </a:p>
                  </a:txBody>
                  <a:tcPr/>
                </a:tc>
                <a:tc>
                  <a:txBody>
                    <a:bodyPr/>
                    <a:lstStyle/>
                    <a:p>
                      <a:r>
                        <a:rPr lang="en-US" altLang="zh-CN" sz="1400" dirty="0" smtClean="0"/>
                        <a:t>1</a:t>
                      </a:r>
                      <a:endParaRPr lang="zh-CN" altLang="en-US" sz="1400" dirty="0"/>
                    </a:p>
                  </a:txBody>
                  <a:tcPr/>
                </a:tc>
                <a:tc>
                  <a:txBody>
                    <a:bodyPr/>
                    <a:lstStyle/>
                    <a:p>
                      <a:r>
                        <a:rPr lang="en-US" altLang="zh-CN" dirty="0" smtClean="0"/>
                        <a:t>1</a:t>
                      </a:r>
                      <a:endParaRPr lang="zh-CN" altLang="en-US" dirty="0"/>
                    </a:p>
                  </a:txBody>
                  <a:tcPr>
                    <a:solidFill>
                      <a:srgbClr val="FF0000"/>
                    </a:solidFill>
                  </a:tcPr>
                </a:tc>
                <a:tc>
                  <a:txBody>
                    <a:bodyPr/>
                    <a:lstStyle/>
                    <a:p>
                      <a:r>
                        <a:rPr lang="en-US" altLang="zh-CN" dirty="0" smtClean="0"/>
                        <a:t>1</a:t>
                      </a:r>
                      <a:endParaRPr lang="zh-CN" altLang="en-US" dirty="0"/>
                    </a:p>
                  </a:txBody>
                  <a:tcPr>
                    <a:solidFill>
                      <a:srgbClr val="FF0000"/>
                    </a:solidFill>
                  </a:tcPr>
                </a:tc>
                <a:tc>
                  <a:txBody>
                    <a:bodyPr/>
                    <a:lstStyle/>
                    <a:p>
                      <a:r>
                        <a:rPr lang="en-US" altLang="zh-CN" dirty="0" smtClean="0"/>
                        <a:t>1</a:t>
                      </a:r>
                      <a:endParaRPr lang="zh-CN" altLang="en-US" dirty="0"/>
                    </a:p>
                  </a:txBody>
                  <a:tcPr>
                    <a:solidFill>
                      <a:srgbClr val="FF0000"/>
                    </a:solidFill>
                  </a:tcPr>
                </a:tc>
                <a:tc>
                  <a:txBody>
                    <a:bodyPr/>
                    <a:lstStyle/>
                    <a:p>
                      <a:r>
                        <a:rPr lang="en-US" altLang="zh-CN" dirty="0" smtClean="0"/>
                        <a:t>1</a:t>
                      </a:r>
                      <a:endParaRPr lang="zh-CN" altLang="en-US" dirty="0"/>
                    </a:p>
                  </a:txBody>
                  <a:tcPr>
                    <a:solidFill>
                      <a:srgbClr val="FF0000"/>
                    </a:solidFill>
                  </a:tcPr>
                </a:tc>
                <a:tc>
                  <a:txBody>
                    <a:bodyPr/>
                    <a:lstStyle/>
                    <a:p>
                      <a:r>
                        <a:rPr lang="en-US" altLang="zh-CN" dirty="0" smtClean="0"/>
                        <a:t>1</a:t>
                      </a:r>
                      <a:endParaRPr lang="zh-CN" altLang="en-US" dirty="0"/>
                    </a:p>
                  </a:txBody>
                  <a:tcPr>
                    <a:solidFill>
                      <a:srgbClr val="92D050"/>
                    </a:solidFill>
                  </a:tcPr>
                </a:tc>
                <a:tc>
                  <a:txBody>
                    <a:bodyPr/>
                    <a:lstStyle/>
                    <a:p>
                      <a:r>
                        <a:rPr lang="en-US" altLang="zh-CN" dirty="0" smtClean="0"/>
                        <a:t>1</a:t>
                      </a:r>
                      <a:endParaRPr lang="zh-CN" altLang="en-US" dirty="0"/>
                    </a:p>
                  </a:txBody>
                  <a:tcPr/>
                </a:tc>
                <a:tc>
                  <a:txBody>
                    <a:bodyPr/>
                    <a:lstStyle/>
                    <a:p>
                      <a:r>
                        <a:rPr lang="en-US" altLang="zh-CN" dirty="0" smtClean="0"/>
                        <a:t>1</a:t>
                      </a:r>
                      <a:endParaRPr lang="zh-CN" altLang="en-US" dirty="0"/>
                    </a:p>
                  </a:txBody>
                  <a:tcPr/>
                </a:tc>
                <a:tc>
                  <a:txBody>
                    <a:bodyPr/>
                    <a:lstStyle/>
                    <a:p>
                      <a:r>
                        <a:rPr lang="en-US" altLang="zh-CN" dirty="0" smtClean="0"/>
                        <a:t>1</a:t>
                      </a:r>
                      <a:endParaRPr lang="zh-CN" altLang="en-US" dirty="0"/>
                    </a:p>
                  </a:txBody>
                  <a:tcPr/>
                </a:tc>
                <a:tc>
                  <a:txBody>
                    <a:bodyPr/>
                    <a:lstStyle/>
                    <a:p>
                      <a:r>
                        <a:rPr lang="en-US" altLang="zh-CN" dirty="0" smtClean="0"/>
                        <a:t>1</a:t>
                      </a:r>
                      <a:endParaRPr lang="zh-CN" altLang="en-US" dirty="0"/>
                    </a:p>
                  </a:txBody>
                  <a:tcPr>
                    <a:solidFill>
                      <a:srgbClr val="92D050"/>
                    </a:solidFill>
                  </a:tcPr>
                </a:tc>
                <a:tc>
                  <a:txBody>
                    <a:bodyPr/>
                    <a:lstStyle/>
                    <a:p>
                      <a:r>
                        <a:rPr lang="en-US" altLang="zh-CN" dirty="0" smtClean="0"/>
                        <a:t>1</a:t>
                      </a:r>
                      <a:endParaRPr lang="zh-CN" altLang="en-US" dirty="0"/>
                    </a:p>
                  </a:txBody>
                  <a:tcPr/>
                </a:tc>
                <a:tc>
                  <a:txBody>
                    <a:bodyPr/>
                    <a:lstStyle/>
                    <a:p>
                      <a:r>
                        <a:rPr lang="en-US" altLang="zh-CN" dirty="0" smtClean="0"/>
                        <a:t>1</a:t>
                      </a:r>
                      <a:endParaRPr lang="zh-CN" altLang="en-US" dirty="0"/>
                    </a:p>
                  </a:txBody>
                  <a:tcPr/>
                </a:tc>
                <a:tc>
                  <a:txBody>
                    <a:bodyPr/>
                    <a:lstStyle/>
                    <a:p>
                      <a:r>
                        <a:rPr lang="en-US" altLang="zh-CN" dirty="0" smtClean="0"/>
                        <a:t>1</a:t>
                      </a:r>
                      <a:endParaRPr lang="zh-CN" altLang="en-US" dirty="0"/>
                    </a:p>
                  </a:txBody>
                  <a:tcPr/>
                </a:tc>
                <a:tc>
                  <a:txBody>
                    <a:bodyPr/>
                    <a:lstStyle/>
                    <a:p>
                      <a:r>
                        <a:rPr lang="en-US" altLang="zh-CN" dirty="0" smtClean="0"/>
                        <a:t>1</a:t>
                      </a:r>
                      <a:endParaRPr lang="zh-CN" altLang="en-US" dirty="0"/>
                    </a:p>
                  </a:txBody>
                  <a:tcPr>
                    <a:solidFill>
                      <a:srgbClr val="92D050"/>
                    </a:solidFill>
                  </a:tcPr>
                </a:tc>
                <a:tc>
                  <a:txBody>
                    <a:bodyPr/>
                    <a:lstStyle/>
                    <a:p>
                      <a:r>
                        <a:rPr lang="en-US" altLang="zh-CN" dirty="0" smtClean="0"/>
                        <a:t>1</a:t>
                      </a:r>
                      <a:endParaRPr lang="zh-CN" altLang="en-US" dirty="0"/>
                    </a:p>
                  </a:txBody>
                  <a:tcPr/>
                </a:tc>
                <a:tc>
                  <a:txBody>
                    <a:bodyPr/>
                    <a:lstStyle/>
                    <a:p>
                      <a:r>
                        <a:rPr lang="en-US" altLang="zh-CN" dirty="0" smtClean="0"/>
                        <a:t>1</a:t>
                      </a:r>
                      <a:endParaRPr lang="zh-CN" altLang="en-US" dirty="0"/>
                    </a:p>
                  </a:txBody>
                  <a:tcPr/>
                </a:tc>
                <a:tc>
                  <a:txBody>
                    <a:bodyPr/>
                    <a:lstStyle/>
                    <a:p>
                      <a:r>
                        <a:rPr lang="en-US" altLang="zh-CN" dirty="0" smtClean="0"/>
                        <a:t>1</a:t>
                      </a:r>
                      <a:endParaRPr lang="zh-CN" altLang="en-US" dirty="0"/>
                    </a:p>
                  </a:txBody>
                  <a:tcPr>
                    <a:solidFill>
                      <a:srgbClr val="FFFF00"/>
                    </a:solidFill>
                  </a:tcPr>
                </a:tc>
                <a:tc>
                  <a:txBody>
                    <a:bodyPr/>
                    <a:lstStyle/>
                    <a:p>
                      <a:r>
                        <a:rPr lang="en-US" altLang="zh-CN" dirty="0" smtClean="0"/>
                        <a:t>0</a:t>
                      </a:r>
                      <a:endParaRPr lang="zh-CN" altLang="en-US" dirty="0"/>
                    </a:p>
                  </a:txBody>
                  <a:tcPr>
                    <a:solidFill>
                      <a:srgbClr val="FF0000"/>
                    </a:solidFill>
                  </a:tcPr>
                </a:tc>
                <a:tc>
                  <a:txBody>
                    <a:bodyPr/>
                    <a:lstStyle/>
                    <a:p>
                      <a:r>
                        <a:rPr lang="en-US" altLang="zh-CN" dirty="0" smtClean="0"/>
                        <a:t>0</a:t>
                      </a:r>
                      <a:endParaRPr lang="zh-CN" altLang="en-US" dirty="0"/>
                    </a:p>
                  </a:txBody>
                  <a:tcPr>
                    <a:solidFill>
                      <a:srgbClr val="FF0000"/>
                    </a:solidFill>
                  </a:tcPr>
                </a:tc>
                <a:tc>
                  <a:txBody>
                    <a:bodyPr/>
                    <a:lstStyle/>
                    <a:p>
                      <a:r>
                        <a:rPr lang="en-US" altLang="zh-CN" dirty="0" smtClean="0"/>
                        <a:t>0</a:t>
                      </a:r>
                      <a:endParaRPr lang="zh-CN" altLang="en-US" dirty="0"/>
                    </a:p>
                  </a:txBody>
                  <a:tcPr>
                    <a:solidFill>
                      <a:srgbClr val="FF0000"/>
                    </a:solidFill>
                  </a:tcPr>
                </a:tc>
                <a:tc>
                  <a:txBody>
                    <a:bodyPr/>
                    <a:lstStyle/>
                    <a:p>
                      <a:r>
                        <a:rPr lang="en-US" altLang="zh-CN" dirty="0" smtClean="0"/>
                        <a:t>0</a:t>
                      </a:r>
                      <a:endParaRPr lang="zh-CN" altLang="en-US" dirty="0"/>
                    </a:p>
                  </a:txBody>
                  <a:tcPr>
                    <a:solidFill>
                      <a:srgbClr val="FF0000"/>
                    </a:solidFill>
                  </a:tcPr>
                </a:tc>
                <a:tc>
                  <a:txBody>
                    <a:bodyPr/>
                    <a:lstStyle/>
                    <a:p>
                      <a:r>
                        <a:rPr lang="en-US" altLang="zh-CN" dirty="0" smtClean="0"/>
                        <a:t>0</a:t>
                      </a:r>
                      <a:endParaRPr lang="zh-CN" altLang="en-US" dirty="0"/>
                    </a:p>
                  </a:txBody>
                  <a:tcPr>
                    <a:solidFill>
                      <a:srgbClr val="92D050"/>
                    </a:solidFill>
                  </a:tcPr>
                </a:tc>
                <a:tc>
                  <a:txBody>
                    <a:bodyPr/>
                    <a:lstStyle/>
                    <a:p>
                      <a:r>
                        <a:rPr lang="en-US" altLang="zh-CN" dirty="0" smtClean="0"/>
                        <a:t>0</a:t>
                      </a:r>
                      <a:endParaRPr lang="zh-CN" altLang="en-US" dirty="0"/>
                    </a:p>
                  </a:txBody>
                  <a:tcPr/>
                </a:tc>
                <a:tc>
                  <a:txBody>
                    <a:bodyPr/>
                    <a:lstStyle/>
                    <a:p>
                      <a:r>
                        <a:rPr lang="en-US" altLang="zh-CN" dirty="0" smtClean="0"/>
                        <a:t>0</a:t>
                      </a:r>
                      <a:endParaRPr lang="zh-CN" altLang="en-US" dirty="0"/>
                    </a:p>
                  </a:txBody>
                  <a:tcPr/>
                </a:tc>
                <a:tc>
                  <a:txBody>
                    <a:bodyPr/>
                    <a:lstStyle/>
                    <a:p>
                      <a:r>
                        <a:rPr lang="en-US" altLang="zh-CN" dirty="0" smtClean="0"/>
                        <a:t>0</a:t>
                      </a:r>
                      <a:endParaRPr lang="zh-CN" altLang="en-US" dirty="0"/>
                    </a:p>
                  </a:txBody>
                  <a:tcPr/>
                </a:tc>
                <a:tc>
                  <a:txBody>
                    <a:bodyPr/>
                    <a:lstStyle/>
                    <a:p>
                      <a:r>
                        <a:rPr lang="en-US" altLang="zh-CN" dirty="0" smtClean="0"/>
                        <a:t>0</a:t>
                      </a:r>
                      <a:endParaRPr lang="zh-CN" altLang="en-US" dirty="0"/>
                    </a:p>
                  </a:txBody>
                  <a:tcPr>
                    <a:solidFill>
                      <a:srgbClr val="92D050"/>
                    </a:solidFill>
                  </a:tcPr>
                </a:tc>
                <a:tc>
                  <a:txBody>
                    <a:bodyPr/>
                    <a:lstStyle/>
                    <a:p>
                      <a:r>
                        <a:rPr lang="en-US" altLang="zh-CN" dirty="0" smtClean="0"/>
                        <a:t>0</a:t>
                      </a:r>
                      <a:endParaRPr lang="zh-CN" altLang="en-US" dirty="0"/>
                    </a:p>
                  </a:txBody>
                  <a:tcPr/>
                </a:tc>
                <a:tc>
                  <a:txBody>
                    <a:bodyPr/>
                    <a:lstStyle/>
                    <a:p>
                      <a:r>
                        <a:rPr lang="en-US" altLang="zh-CN" dirty="0" smtClean="0"/>
                        <a:t>0</a:t>
                      </a:r>
                      <a:endParaRPr lang="zh-CN" altLang="en-US" dirty="0"/>
                    </a:p>
                  </a:txBody>
                  <a:tcPr/>
                </a:tc>
                <a:tc>
                  <a:txBody>
                    <a:bodyPr/>
                    <a:lstStyle/>
                    <a:p>
                      <a:r>
                        <a:rPr lang="en-US" altLang="zh-CN" dirty="0" smtClean="0"/>
                        <a:t>0</a:t>
                      </a:r>
                      <a:endParaRPr lang="zh-CN" altLang="en-US" dirty="0"/>
                    </a:p>
                  </a:txBody>
                  <a:tcPr/>
                </a:tc>
                <a:tc>
                  <a:txBody>
                    <a:bodyPr/>
                    <a:lstStyle/>
                    <a:p>
                      <a:r>
                        <a:rPr lang="en-US" altLang="zh-CN" dirty="0" smtClean="0"/>
                        <a:t>0</a:t>
                      </a:r>
                      <a:endParaRPr lang="zh-CN" altLang="en-US" dirty="0"/>
                    </a:p>
                  </a:txBody>
                  <a:tcPr>
                    <a:solidFill>
                      <a:srgbClr val="92D050"/>
                    </a:solidFill>
                  </a:tcPr>
                </a:tc>
                <a:tc>
                  <a:txBody>
                    <a:bodyPr/>
                    <a:lstStyle/>
                    <a:p>
                      <a:r>
                        <a:rPr lang="en-US" altLang="zh-CN" dirty="0" smtClean="0"/>
                        <a:t>0</a:t>
                      </a:r>
                      <a:endParaRPr lang="zh-CN" altLang="en-US" dirty="0"/>
                    </a:p>
                  </a:txBody>
                  <a:tcPr/>
                </a:tc>
                <a:tc>
                  <a:txBody>
                    <a:bodyPr/>
                    <a:lstStyle/>
                    <a:p>
                      <a:r>
                        <a:rPr lang="en-US" altLang="zh-CN" dirty="0" smtClean="0"/>
                        <a:t>0</a:t>
                      </a:r>
                      <a:endParaRPr lang="zh-CN" altLang="en-US" dirty="0"/>
                    </a:p>
                  </a:txBody>
                  <a:tcPr/>
                </a:tc>
                <a:tc>
                  <a:txBody>
                    <a:bodyPr/>
                    <a:lstStyle/>
                    <a:p>
                      <a:r>
                        <a:rPr lang="en-US" altLang="zh-CN" dirty="0" smtClean="0"/>
                        <a:t>0</a:t>
                      </a:r>
                      <a:endParaRPr lang="zh-CN" altLang="en-US" dirty="0"/>
                    </a:p>
                  </a:txBody>
                  <a:tcPr>
                    <a:solidFill>
                      <a:srgbClr val="FFFF00"/>
                    </a:solidFill>
                  </a:tcPr>
                </a:tc>
              </a:tr>
              <a:tr h="331977">
                <a:tc vMerge="1">
                  <a:txBody>
                    <a:bodyPr/>
                    <a:lstStyle/>
                    <a:p>
                      <a:endParaRPr lang="zh-CN" altLang="en-US"/>
                    </a:p>
                  </a:txBody>
                  <a:tcPr/>
                </a:tc>
                <a:tc>
                  <a:txBody>
                    <a:bodyPr/>
                    <a:lstStyle/>
                    <a:p>
                      <a:r>
                        <a:rPr lang="en-US" altLang="zh-CN" sz="1400" dirty="0" smtClean="0"/>
                        <a:t>2</a:t>
                      </a:r>
                      <a:endParaRPr lang="zh-CN" altLang="en-US" sz="1400" dirty="0"/>
                    </a:p>
                  </a:txBody>
                  <a:tcPr/>
                </a:tc>
                <a:tc>
                  <a:txBody>
                    <a:bodyPr/>
                    <a:lstStyle/>
                    <a:p>
                      <a:r>
                        <a:rPr lang="en-US" altLang="zh-CN" dirty="0" smtClean="0"/>
                        <a:t>1</a:t>
                      </a:r>
                      <a:endParaRPr lang="zh-CN" altLang="en-US" dirty="0"/>
                    </a:p>
                  </a:txBody>
                  <a:tcPr>
                    <a:solidFill>
                      <a:srgbClr val="FF0000"/>
                    </a:solidFill>
                  </a:tcPr>
                </a:tc>
                <a:tc>
                  <a:txBody>
                    <a:bodyPr/>
                    <a:lstStyle/>
                    <a:p>
                      <a:r>
                        <a:rPr lang="en-US" altLang="zh-CN" dirty="0" smtClean="0"/>
                        <a:t>1</a:t>
                      </a:r>
                      <a:endParaRPr lang="zh-CN" altLang="en-US" dirty="0"/>
                    </a:p>
                  </a:txBody>
                  <a:tcPr>
                    <a:solidFill>
                      <a:srgbClr val="FF0000"/>
                    </a:solidFill>
                  </a:tcPr>
                </a:tc>
                <a:tc>
                  <a:txBody>
                    <a:bodyPr/>
                    <a:lstStyle/>
                    <a:p>
                      <a:r>
                        <a:rPr lang="en-US" altLang="zh-CN" dirty="0" smtClean="0"/>
                        <a:t>1</a:t>
                      </a:r>
                      <a:endParaRPr lang="zh-CN" altLang="en-US" dirty="0"/>
                    </a:p>
                  </a:txBody>
                  <a:tcPr>
                    <a:solidFill>
                      <a:srgbClr val="FF0000"/>
                    </a:solidFill>
                  </a:tcPr>
                </a:tc>
                <a:tc>
                  <a:txBody>
                    <a:bodyPr/>
                    <a:lstStyle/>
                    <a:p>
                      <a:r>
                        <a:rPr lang="en-US" altLang="zh-CN" dirty="0" smtClean="0"/>
                        <a:t>1</a:t>
                      </a:r>
                      <a:endParaRPr lang="zh-CN" altLang="en-US" dirty="0"/>
                    </a:p>
                  </a:txBody>
                  <a:tcPr>
                    <a:solidFill>
                      <a:srgbClr val="FF0000"/>
                    </a:solidFill>
                  </a:tcPr>
                </a:tc>
                <a:tc>
                  <a:txBody>
                    <a:bodyPr/>
                    <a:lstStyle/>
                    <a:p>
                      <a:r>
                        <a:rPr lang="en-US" altLang="zh-CN" dirty="0" smtClean="0"/>
                        <a:t>1</a:t>
                      </a:r>
                      <a:endParaRPr lang="zh-CN" altLang="en-US" dirty="0"/>
                    </a:p>
                  </a:txBody>
                  <a:tcPr>
                    <a:solidFill>
                      <a:srgbClr val="92D050"/>
                    </a:solidFill>
                  </a:tcPr>
                </a:tc>
                <a:tc>
                  <a:txBody>
                    <a:bodyPr/>
                    <a:lstStyle/>
                    <a:p>
                      <a:r>
                        <a:rPr lang="en-US" altLang="zh-CN" dirty="0" smtClean="0"/>
                        <a:t>1</a:t>
                      </a:r>
                      <a:endParaRPr lang="zh-CN" altLang="en-US" dirty="0"/>
                    </a:p>
                  </a:txBody>
                  <a:tcPr/>
                </a:tc>
                <a:tc>
                  <a:txBody>
                    <a:bodyPr/>
                    <a:lstStyle/>
                    <a:p>
                      <a:r>
                        <a:rPr lang="en-US" altLang="zh-CN" dirty="0" smtClean="0"/>
                        <a:t>1</a:t>
                      </a:r>
                      <a:endParaRPr lang="zh-CN" altLang="en-US" dirty="0"/>
                    </a:p>
                  </a:txBody>
                  <a:tcPr/>
                </a:tc>
                <a:tc>
                  <a:txBody>
                    <a:bodyPr/>
                    <a:lstStyle/>
                    <a:p>
                      <a:r>
                        <a:rPr lang="en-US" altLang="zh-CN" dirty="0" smtClean="0"/>
                        <a:t>1</a:t>
                      </a:r>
                      <a:endParaRPr lang="zh-CN" altLang="en-US" dirty="0"/>
                    </a:p>
                  </a:txBody>
                  <a:tcPr/>
                </a:tc>
                <a:tc>
                  <a:txBody>
                    <a:bodyPr/>
                    <a:lstStyle/>
                    <a:p>
                      <a:r>
                        <a:rPr lang="en-US" altLang="zh-CN" dirty="0" smtClean="0"/>
                        <a:t>0</a:t>
                      </a:r>
                      <a:endParaRPr lang="zh-CN" altLang="en-US" dirty="0"/>
                    </a:p>
                  </a:txBody>
                  <a:tcPr>
                    <a:solidFill>
                      <a:srgbClr val="92D050"/>
                    </a:solidFill>
                  </a:tcPr>
                </a:tc>
                <a:tc>
                  <a:txBody>
                    <a:bodyPr/>
                    <a:lstStyle/>
                    <a:p>
                      <a:r>
                        <a:rPr lang="en-US" altLang="zh-CN" dirty="0" smtClean="0"/>
                        <a:t>0</a:t>
                      </a:r>
                      <a:endParaRPr lang="zh-CN" altLang="en-US" dirty="0"/>
                    </a:p>
                  </a:txBody>
                  <a:tcPr/>
                </a:tc>
                <a:tc>
                  <a:txBody>
                    <a:bodyPr/>
                    <a:lstStyle/>
                    <a:p>
                      <a:r>
                        <a:rPr lang="en-US" altLang="zh-CN" dirty="0" smtClean="0"/>
                        <a:t>0</a:t>
                      </a:r>
                      <a:endParaRPr lang="zh-CN" altLang="en-US" dirty="0"/>
                    </a:p>
                  </a:txBody>
                  <a:tcPr/>
                </a:tc>
                <a:tc>
                  <a:txBody>
                    <a:bodyPr/>
                    <a:lstStyle/>
                    <a:p>
                      <a:r>
                        <a:rPr lang="en-US" altLang="zh-CN" dirty="0" smtClean="0"/>
                        <a:t>0</a:t>
                      </a:r>
                      <a:endParaRPr lang="zh-CN" altLang="en-US" dirty="0"/>
                    </a:p>
                  </a:txBody>
                  <a:tcPr/>
                </a:tc>
                <a:tc>
                  <a:txBody>
                    <a:bodyPr/>
                    <a:lstStyle/>
                    <a:p>
                      <a:r>
                        <a:rPr lang="en-US" altLang="zh-CN" dirty="0" smtClean="0"/>
                        <a:t>0</a:t>
                      </a:r>
                      <a:endParaRPr lang="zh-CN" altLang="en-US" dirty="0"/>
                    </a:p>
                  </a:txBody>
                  <a:tcPr>
                    <a:solidFill>
                      <a:srgbClr val="92D050"/>
                    </a:solidFill>
                  </a:tcPr>
                </a:tc>
                <a:tc>
                  <a:txBody>
                    <a:bodyPr/>
                    <a:lstStyle/>
                    <a:p>
                      <a:r>
                        <a:rPr lang="en-US" altLang="zh-CN" dirty="0" smtClean="0"/>
                        <a:t>0</a:t>
                      </a:r>
                      <a:endParaRPr lang="zh-CN" altLang="en-US" dirty="0"/>
                    </a:p>
                  </a:txBody>
                  <a:tcPr/>
                </a:tc>
                <a:tc>
                  <a:txBody>
                    <a:bodyPr/>
                    <a:lstStyle/>
                    <a:p>
                      <a:r>
                        <a:rPr lang="en-US" altLang="zh-CN" dirty="0" smtClean="0"/>
                        <a:t>0</a:t>
                      </a:r>
                      <a:endParaRPr lang="zh-CN" altLang="en-US" dirty="0"/>
                    </a:p>
                  </a:txBody>
                  <a:tcPr/>
                </a:tc>
                <a:tc>
                  <a:txBody>
                    <a:bodyPr/>
                    <a:lstStyle/>
                    <a:p>
                      <a:r>
                        <a:rPr lang="en-US" altLang="zh-CN" dirty="0" smtClean="0"/>
                        <a:t>0</a:t>
                      </a:r>
                      <a:endParaRPr lang="zh-CN" altLang="en-US" dirty="0"/>
                    </a:p>
                  </a:txBody>
                  <a:tcPr>
                    <a:solidFill>
                      <a:srgbClr val="FFFF00"/>
                    </a:solidFill>
                  </a:tcPr>
                </a:tc>
                <a:tc>
                  <a:txBody>
                    <a:bodyPr/>
                    <a:lstStyle/>
                    <a:p>
                      <a:r>
                        <a:rPr lang="en-US" altLang="zh-CN" dirty="0" smtClean="0"/>
                        <a:t>1</a:t>
                      </a:r>
                      <a:endParaRPr lang="zh-CN" altLang="en-US" dirty="0"/>
                    </a:p>
                  </a:txBody>
                  <a:tcPr>
                    <a:solidFill>
                      <a:srgbClr val="FF0000"/>
                    </a:solidFill>
                  </a:tcPr>
                </a:tc>
                <a:tc>
                  <a:txBody>
                    <a:bodyPr/>
                    <a:lstStyle/>
                    <a:p>
                      <a:r>
                        <a:rPr lang="en-US" altLang="zh-CN" dirty="0" smtClean="0"/>
                        <a:t>1</a:t>
                      </a:r>
                      <a:endParaRPr lang="zh-CN" altLang="en-US" dirty="0"/>
                    </a:p>
                  </a:txBody>
                  <a:tcPr>
                    <a:solidFill>
                      <a:srgbClr val="FF0000"/>
                    </a:solidFill>
                  </a:tcPr>
                </a:tc>
                <a:tc>
                  <a:txBody>
                    <a:bodyPr/>
                    <a:lstStyle/>
                    <a:p>
                      <a:r>
                        <a:rPr lang="en-US" altLang="zh-CN" dirty="0" smtClean="0"/>
                        <a:t>1</a:t>
                      </a:r>
                      <a:endParaRPr lang="zh-CN" altLang="en-US" dirty="0"/>
                    </a:p>
                  </a:txBody>
                  <a:tcPr>
                    <a:solidFill>
                      <a:srgbClr val="FF0000"/>
                    </a:solidFill>
                  </a:tcPr>
                </a:tc>
                <a:tc>
                  <a:txBody>
                    <a:bodyPr/>
                    <a:lstStyle/>
                    <a:p>
                      <a:r>
                        <a:rPr lang="en-US" altLang="zh-CN" dirty="0" smtClean="0"/>
                        <a:t>1</a:t>
                      </a:r>
                      <a:endParaRPr lang="zh-CN" altLang="en-US" dirty="0"/>
                    </a:p>
                  </a:txBody>
                  <a:tcPr>
                    <a:solidFill>
                      <a:srgbClr val="FF0000"/>
                    </a:solidFill>
                  </a:tcPr>
                </a:tc>
                <a:tc>
                  <a:txBody>
                    <a:bodyPr/>
                    <a:lstStyle/>
                    <a:p>
                      <a:r>
                        <a:rPr lang="en-US" altLang="zh-CN" dirty="0" smtClean="0"/>
                        <a:t>1</a:t>
                      </a:r>
                      <a:endParaRPr lang="zh-CN" altLang="en-US" dirty="0"/>
                    </a:p>
                  </a:txBody>
                  <a:tcPr>
                    <a:solidFill>
                      <a:srgbClr val="92D050"/>
                    </a:solidFill>
                  </a:tcPr>
                </a:tc>
                <a:tc>
                  <a:txBody>
                    <a:bodyPr/>
                    <a:lstStyle/>
                    <a:p>
                      <a:r>
                        <a:rPr lang="en-US" altLang="zh-CN" dirty="0" smtClean="0"/>
                        <a:t>1</a:t>
                      </a:r>
                      <a:endParaRPr lang="zh-CN" altLang="en-US" dirty="0"/>
                    </a:p>
                  </a:txBody>
                  <a:tcPr/>
                </a:tc>
                <a:tc>
                  <a:txBody>
                    <a:bodyPr/>
                    <a:lstStyle/>
                    <a:p>
                      <a:r>
                        <a:rPr lang="en-US" altLang="zh-CN" dirty="0" smtClean="0"/>
                        <a:t>1</a:t>
                      </a:r>
                      <a:endParaRPr lang="zh-CN" altLang="en-US" dirty="0"/>
                    </a:p>
                  </a:txBody>
                  <a:tcPr/>
                </a:tc>
                <a:tc>
                  <a:txBody>
                    <a:bodyPr/>
                    <a:lstStyle/>
                    <a:p>
                      <a:r>
                        <a:rPr lang="en-US" altLang="zh-CN" dirty="0" smtClean="0"/>
                        <a:t>1</a:t>
                      </a:r>
                      <a:endParaRPr lang="zh-CN" altLang="en-US" dirty="0"/>
                    </a:p>
                  </a:txBody>
                  <a:tcPr/>
                </a:tc>
                <a:tc>
                  <a:txBody>
                    <a:bodyPr/>
                    <a:lstStyle/>
                    <a:p>
                      <a:r>
                        <a:rPr lang="en-US" altLang="zh-CN" dirty="0" smtClean="0"/>
                        <a:t>0</a:t>
                      </a:r>
                      <a:endParaRPr lang="zh-CN" altLang="en-US" dirty="0"/>
                    </a:p>
                  </a:txBody>
                  <a:tcPr>
                    <a:solidFill>
                      <a:srgbClr val="92D050"/>
                    </a:solidFill>
                  </a:tcPr>
                </a:tc>
                <a:tc>
                  <a:txBody>
                    <a:bodyPr/>
                    <a:lstStyle/>
                    <a:p>
                      <a:r>
                        <a:rPr lang="en-US" altLang="zh-CN" dirty="0" smtClean="0"/>
                        <a:t>0</a:t>
                      </a:r>
                      <a:endParaRPr lang="zh-CN" altLang="en-US" dirty="0"/>
                    </a:p>
                  </a:txBody>
                  <a:tcPr/>
                </a:tc>
                <a:tc>
                  <a:txBody>
                    <a:bodyPr/>
                    <a:lstStyle/>
                    <a:p>
                      <a:r>
                        <a:rPr lang="en-US" altLang="zh-CN" dirty="0" smtClean="0"/>
                        <a:t>0</a:t>
                      </a:r>
                      <a:endParaRPr lang="zh-CN" altLang="en-US" dirty="0"/>
                    </a:p>
                  </a:txBody>
                  <a:tcPr/>
                </a:tc>
                <a:tc>
                  <a:txBody>
                    <a:bodyPr/>
                    <a:lstStyle/>
                    <a:p>
                      <a:r>
                        <a:rPr lang="en-US" altLang="zh-CN" dirty="0" smtClean="0"/>
                        <a:t>0</a:t>
                      </a:r>
                      <a:endParaRPr lang="zh-CN" altLang="en-US" dirty="0"/>
                    </a:p>
                  </a:txBody>
                  <a:tcPr/>
                </a:tc>
                <a:tc>
                  <a:txBody>
                    <a:bodyPr/>
                    <a:lstStyle/>
                    <a:p>
                      <a:r>
                        <a:rPr lang="en-US" altLang="zh-CN" dirty="0" smtClean="0"/>
                        <a:t>0</a:t>
                      </a:r>
                      <a:endParaRPr lang="zh-CN" altLang="en-US" dirty="0"/>
                    </a:p>
                  </a:txBody>
                  <a:tcPr>
                    <a:solidFill>
                      <a:srgbClr val="92D050"/>
                    </a:solidFill>
                  </a:tcPr>
                </a:tc>
                <a:tc>
                  <a:txBody>
                    <a:bodyPr/>
                    <a:lstStyle/>
                    <a:p>
                      <a:r>
                        <a:rPr lang="en-US" altLang="zh-CN" dirty="0" smtClean="0"/>
                        <a:t>0</a:t>
                      </a:r>
                      <a:endParaRPr lang="zh-CN" altLang="en-US" dirty="0"/>
                    </a:p>
                  </a:txBody>
                  <a:tcPr/>
                </a:tc>
                <a:tc>
                  <a:txBody>
                    <a:bodyPr/>
                    <a:lstStyle/>
                    <a:p>
                      <a:r>
                        <a:rPr lang="en-US" altLang="zh-CN" dirty="0" smtClean="0"/>
                        <a:t>0</a:t>
                      </a:r>
                      <a:endParaRPr lang="zh-CN" altLang="en-US" dirty="0"/>
                    </a:p>
                  </a:txBody>
                  <a:tcPr/>
                </a:tc>
                <a:tc>
                  <a:txBody>
                    <a:bodyPr/>
                    <a:lstStyle/>
                    <a:p>
                      <a:r>
                        <a:rPr lang="en-US" altLang="zh-CN" dirty="0" smtClean="0"/>
                        <a:t>0</a:t>
                      </a:r>
                      <a:endParaRPr lang="zh-CN" altLang="en-US" dirty="0"/>
                    </a:p>
                  </a:txBody>
                  <a:tcPr>
                    <a:solidFill>
                      <a:srgbClr val="FFFF00"/>
                    </a:solidFill>
                  </a:tcPr>
                </a:tc>
              </a:tr>
              <a:tr h="331977">
                <a:tc vMerge="1">
                  <a:txBody>
                    <a:bodyPr/>
                    <a:lstStyle/>
                    <a:p>
                      <a:endParaRPr lang="zh-CN" altLang="en-US"/>
                    </a:p>
                  </a:txBody>
                  <a:tcPr/>
                </a:tc>
                <a:tc>
                  <a:txBody>
                    <a:bodyPr/>
                    <a:lstStyle/>
                    <a:p>
                      <a:r>
                        <a:rPr lang="en-US" altLang="zh-CN" sz="1400" dirty="0" smtClean="0"/>
                        <a:t>3</a:t>
                      </a:r>
                      <a:endParaRPr lang="zh-CN" altLang="en-US" sz="1400" dirty="0"/>
                    </a:p>
                  </a:txBody>
                  <a:tcPr/>
                </a:tc>
                <a:tc>
                  <a:txBody>
                    <a:bodyPr/>
                    <a:lstStyle/>
                    <a:p>
                      <a:r>
                        <a:rPr lang="en-US" altLang="zh-CN" dirty="0" smtClean="0"/>
                        <a:t>1</a:t>
                      </a:r>
                      <a:endParaRPr lang="zh-CN" altLang="en-US" dirty="0"/>
                    </a:p>
                  </a:txBody>
                  <a:tcPr>
                    <a:solidFill>
                      <a:srgbClr val="FF0000"/>
                    </a:solidFill>
                  </a:tcPr>
                </a:tc>
                <a:tc>
                  <a:txBody>
                    <a:bodyPr/>
                    <a:lstStyle/>
                    <a:p>
                      <a:r>
                        <a:rPr lang="en-US" altLang="zh-CN" dirty="0" smtClean="0"/>
                        <a:t>1</a:t>
                      </a:r>
                      <a:endParaRPr lang="zh-CN" altLang="en-US" dirty="0"/>
                    </a:p>
                  </a:txBody>
                  <a:tcPr>
                    <a:solidFill>
                      <a:srgbClr val="FF0000"/>
                    </a:solidFill>
                  </a:tcPr>
                </a:tc>
                <a:tc>
                  <a:txBody>
                    <a:bodyPr/>
                    <a:lstStyle/>
                    <a:p>
                      <a:r>
                        <a:rPr lang="en-US" altLang="zh-CN" dirty="0" smtClean="0"/>
                        <a:t>1</a:t>
                      </a:r>
                      <a:endParaRPr lang="zh-CN" altLang="en-US" dirty="0"/>
                    </a:p>
                  </a:txBody>
                  <a:tcPr>
                    <a:solidFill>
                      <a:srgbClr val="FF0000"/>
                    </a:solidFill>
                  </a:tcPr>
                </a:tc>
                <a:tc>
                  <a:txBody>
                    <a:bodyPr/>
                    <a:lstStyle/>
                    <a:p>
                      <a:r>
                        <a:rPr lang="en-US" altLang="zh-CN" dirty="0" smtClean="0"/>
                        <a:t>1</a:t>
                      </a:r>
                      <a:endParaRPr lang="zh-CN" altLang="en-US" dirty="0"/>
                    </a:p>
                  </a:txBody>
                  <a:tcPr>
                    <a:solidFill>
                      <a:srgbClr val="FF0000"/>
                    </a:solidFill>
                  </a:tcPr>
                </a:tc>
                <a:tc>
                  <a:txBody>
                    <a:bodyPr/>
                    <a:lstStyle/>
                    <a:p>
                      <a:r>
                        <a:rPr lang="en-US" altLang="zh-CN" dirty="0" smtClean="0"/>
                        <a:t>0</a:t>
                      </a:r>
                      <a:endParaRPr lang="zh-CN" altLang="en-US" dirty="0"/>
                    </a:p>
                  </a:txBody>
                  <a:tcPr>
                    <a:solidFill>
                      <a:srgbClr val="92D050"/>
                    </a:solidFill>
                  </a:tcPr>
                </a:tc>
                <a:tc>
                  <a:txBody>
                    <a:bodyPr/>
                    <a:lstStyle/>
                    <a:p>
                      <a:r>
                        <a:rPr lang="en-US" altLang="zh-CN" dirty="0" smtClean="0"/>
                        <a:t>0</a:t>
                      </a:r>
                      <a:endParaRPr lang="zh-CN" altLang="en-US" dirty="0"/>
                    </a:p>
                  </a:txBody>
                  <a:tcPr/>
                </a:tc>
                <a:tc>
                  <a:txBody>
                    <a:bodyPr/>
                    <a:lstStyle/>
                    <a:p>
                      <a:r>
                        <a:rPr lang="en-US" altLang="zh-CN" dirty="0" smtClean="0"/>
                        <a:t>0</a:t>
                      </a:r>
                      <a:endParaRPr lang="zh-CN" altLang="en-US" dirty="0"/>
                    </a:p>
                  </a:txBody>
                  <a:tcPr/>
                </a:tc>
                <a:tc>
                  <a:txBody>
                    <a:bodyPr/>
                    <a:lstStyle/>
                    <a:p>
                      <a:r>
                        <a:rPr lang="en-US" altLang="zh-CN" dirty="0" smtClean="0"/>
                        <a:t>0</a:t>
                      </a:r>
                      <a:endParaRPr lang="zh-CN" altLang="en-US" dirty="0"/>
                    </a:p>
                  </a:txBody>
                  <a:tcPr/>
                </a:tc>
                <a:tc>
                  <a:txBody>
                    <a:bodyPr/>
                    <a:lstStyle/>
                    <a:p>
                      <a:r>
                        <a:rPr lang="en-US" altLang="zh-CN" dirty="0" smtClean="0"/>
                        <a:t>1</a:t>
                      </a:r>
                      <a:endParaRPr lang="zh-CN" altLang="en-US" dirty="0"/>
                    </a:p>
                  </a:txBody>
                  <a:tcPr>
                    <a:solidFill>
                      <a:srgbClr val="92D050"/>
                    </a:solidFill>
                  </a:tcPr>
                </a:tc>
                <a:tc>
                  <a:txBody>
                    <a:bodyPr/>
                    <a:lstStyle/>
                    <a:p>
                      <a:r>
                        <a:rPr lang="en-US" altLang="zh-CN" dirty="0" smtClean="0"/>
                        <a:t>1</a:t>
                      </a:r>
                      <a:endParaRPr lang="zh-CN" altLang="en-US" dirty="0"/>
                    </a:p>
                  </a:txBody>
                  <a:tcPr/>
                </a:tc>
                <a:tc>
                  <a:txBody>
                    <a:bodyPr/>
                    <a:lstStyle/>
                    <a:p>
                      <a:r>
                        <a:rPr lang="en-US" altLang="zh-CN" dirty="0" smtClean="0"/>
                        <a:t>1</a:t>
                      </a:r>
                      <a:endParaRPr lang="zh-CN" altLang="en-US" dirty="0"/>
                    </a:p>
                  </a:txBody>
                  <a:tcPr/>
                </a:tc>
                <a:tc>
                  <a:txBody>
                    <a:bodyPr/>
                    <a:lstStyle/>
                    <a:p>
                      <a:r>
                        <a:rPr lang="en-US" altLang="zh-CN" dirty="0" smtClean="0"/>
                        <a:t>1</a:t>
                      </a:r>
                      <a:endParaRPr lang="zh-CN" altLang="en-US" dirty="0"/>
                    </a:p>
                  </a:txBody>
                  <a:tcPr/>
                </a:tc>
                <a:tc>
                  <a:txBody>
                    <a:bodyPr/>
                    <a:lstStyle/>
                    <a:p>
                      <a:r>
                        <a:rPr lang="en-US" altLang="zh-CN" dirty="0" smtClean="0"/>
                        <a:t>0</a:t>
                      </a:r>
                      <a:endParaRPr lang="zh-CN" altLang="en-US" dirty="0"/>
                    </a:p>
                  </a:txBody>
                  <a:tcPr>
                    <a:solidFill>
                      <a:srgbClr val="92D050"/>
                    </a:solidFill>
                  </a:tcPr>
                </a:tc>
                <a:tc>
                  <a:txBody>
                    <a:bodyPr/>
                    <a:lstStyle/>
                    <a:p>
                      <a:r>
                        <a:rPr lang="en-US" altLang="zh-CN" dirty="0" smtClean="0"/>
                        <a:t>0</a:t>
                      </a:r>
                      <a:endParaRPr lang="zh-CN" altLang="en-US" dirty="0"/>
                    </a:p>
                  </a:txBody>
                  <a:tcPr/>
                </a:tc>
                <a:tc>
                  <a:txBody>
                    <a:bodyPr/>
                    <a:lstStyle/>
                    <a:p>
                      <a:r>
                        <a:rPr lang="en-US" altLang="zh-CN" dirty="0" smtClean="0"/>
                        <a:t>0</a:t>
                      </a:r>
                      <a:endParaRPr lang="zh-CN" altLang="en-US" dirty="0"/>
                    </a:p>
                  </a:txBody>
                  <a:tcPr/>
                </a:tc>
                <a:tc>
                  <a:txBody>
                    <a:bodyPr/>
                    <a:lstStyle/>
                    <a:p>
                      <a:r>
                        <a:rPr lang="en-US" altLang="zh-CN" dirty="0" smtClean="0"/>
                        <a:t>0</a:t>
                      </a:r>
                      <a:endParaRPr lang="zh-CN" altLang="en-US" dirty="0"/>
                    </a:p>
                  </a:txBody>
                  <a:tcPr>
                    <a:solidFill>
                      <a:srgbClr val="FFFF00"/>
                    </a:solidFill>
                  </a:tcPr>
                </a:tc>
                <a:tc>
                  <a:txBody>
                    <a:bodyPr/>
                    <a:lstStyle/>
                    <a:p>
                      <a:r>
                        <a:rPr lang="en-US" altLang="zh-CN" dirty="0" smtClean="0"/>
                        <a:t>1</a:t>
                      </a:r>
                      <a:endParaRPr lang="zh-CN" altLang="en-US" dirty="0"/>
                    </a:p>
                  </a:txBody>
                  <a:tcPr>
                    <a:solidFill>
                      <a:srgbClr val="FF0000"/>
                    </a:solidFill>
                  </a:tcPr>
                </a:tc>
                <a:tc>
                  <a:txBody>
                    <a:bodyPr/>
                    <a:lstStyle/>
                    <a:p>
                      <a:r>
                        <a:rPr lang="en-US" altLang="zh-CN" dirty="0" smtClean="0"/>
                        <a:t>1</a:t>
                      </a:r>
                      <a:endParaRPr lang="zh-CN" altLang="en-US" dirty="0"/>
                    </a:p>
                  </a:txBody>
                  <a:tcPr>
                    <a:solidFill>
                      <a:srgbClr val="FF0000"/>
                    </a:solidFill>
                  </a:tcPr>
                </a:tc>
                <a:tc>
                  <a:txBody>
                    <a:bodyPr/>
                    <a:lstStyle/>
                    <a:p>
                      <a:r>
                        <a:rPr lang="en-US" altLang="zh-CN" dirty="0" smtClean="0"/>
                        <a:t>1</a:t>
                      </a:r>
                      <a:endParaRPr lang="zh-CN" altLang="en-US" dirty="0"/>
                    </a:p>
                  </a:txBody>
                  <a:tcPr>
                    <a:solidFill>
                      <a:srgbClr val="FF0000"/>
                    </a:solidFill>
                  </a:tcPr>
                </a:tc>
                <a:tc>
                  <a:txBody>
                    <a:bodyPr/>
                    <a:lstStyle/>
                    <a:p>
                      <a:r>
                        <a:rPr lang="en-US" altLang="zh-CN" dirty="0" smtClean="0"/>
                        <a:t>1</a:t>
                      </a:r>
                      <a:endParaRPr lang="zh-CN" altLang="en-US" dirty="0"/>
                    </a:p>
                  </a:txBody>
                  <a:tcPr>
                    <a:solidFill>
                      <a:srgbClr val="FF0000"/>
                    </a:solidFill>
                  </a:tcPr>
                </a:tc>
                <a:tc>
                  <a:txBody>
                    <a:bodyPr/>
                    <a:lstStyle/>
                    <a:p>
                      <a:r>
                        <a:rPr lang="en-US" altLang="zh-CN" dirty="0" smtClean="0"/>
                        <a:t>0</a:t>
                      </a:r>
                      <a:endParaRPr lang="zh-CN" altLang="en-US" dirty="0"/>
                    </a:p>
                  </a:txBody>
                  <a:tcPr>
                    <a:solidFill>
                      <a:srgbClr val="92D050"/>
                    </a:solidFill>
                  </a:tcPr>
                </a:tc>
                <a:tc>
                  <a:txBody>
                    <a:bodyPr/>
                    <a:lstStyle/>
                    <a:p>
                      <a:r>
                        <a:rPr lang="en-US" altLang="zh-CN" dirty="0" smtClean="0"/>
                        <a:t>0</a:t>
                      </a:r>
                      <a:endParaRPr lang="zh-CN" altLang="en-US" dirty="0"/>
                    </a:p>
                  </a:txBody>
                  <a:tcPr/>
                </a:tc>
                <a:tc>
                  <a:txBody>
                    <a:bodyPr/>
                    <a:lstStyle/>
                    <a:p>
                      <a:r>
                        <a:rPr lang="en-US" altLang="zh-CN" dirty="0" smtClean="0"/>
                        <a:t>0</a:t>
                      </a:r>
                      <a:endParaRPr lang="zh-CN" altLang="en-US" dirty="0"/>
                    </a:p>
                  </a:txBody>
                  <a:tcPr/>
                </a:tc>
                <a:tc>
                  <a:txBody>
                    <a:bodyPr/>
                    <a:lstStyle/>
                    <a:p>
                      <a:r>
                        <a:rPr lang="en-US" altLang="zh-CN" dirty="0" smtClean="0"/>
                        <a:t>0</a:t>
                      </a:r>
                      <a:endParaRPr lang="zh-CN" altLang="en-US" dirty="0"/>
                    </a:p>
                  </a:txBody>
                  <a:tcPr/>
                </a:tc>
                <a:tc>
                  <a:txBody>
                    <a:bodyPr/>
                    <a:lstStyle/>
                    <a:p>
                      <a:r>
                        <a:rPr lang="en-US" altLang="zh-CN" dirty="0" smtClean="0"/>
                        <a:t>1</a:t>
                      </a:r>
                      <a:endParaRPr lang="zh-CN" altLang="en-US" dirty="0"/>
                    </a:p>
                  </a:txBody>
                  <a:tcPr>
                    <a:solidFill>
                      <a:srgbClr val="92D050"/>
                    </a:solidFill>
                  </a:tcPr>
                </a:tc>
                <a:tc>
                  <a:txBody>
                    <a:bodyPr/>
                    <a:lstStyle/>
                    <a:p>
                      <a:r>
                        <a:rPr lang="en-US" altLang="zh-CN" dirty="0" smtClean="0"/>
                        <a:t>1</a:t>
                      </a:r>
                      <a:endParaRPr lang="zh-CN" altLang="en-US" dirty="0"/>
                    </a:p>
                  </a:txBody>
                  <a:tcPr/>
                </a:tc>
                <a:tc>
                  <a:txBody>
                    <a:bodyPr/>
                    <a:lstStyle/>
                    <a:p>
                      <a:r>
                        <a:rPr lang="en-US" altLang="zh-CN" dirty="0" smtClean="0"/>
                        <a:t>1</a:t>
                      </a:r>
                      <a:endParaRPr lang="zh-CN" altLang="en-US" dirty="0"/>
                    </a:p>
                  </a:txBody>
                  <a:tcPr/>
                </a:tc>
                <a:tc>
                  <a:txBody>
                    <a:bodyPr/>
                    <a:lstStyle/>
                    <a:p>
                      <a:r>
                        <a:rPr lang="en-US" altLang="zh-CN" dirty="0" smtClean="0"/>
                        <a:t>1</a:t>
                      </a:r>
                      <a:endParaRPr lang="zh-CN" altLang="en-US" dirty="0"/>
                    </a:p>
                  </a:txBody>
                  <a:tcPr/>
                </a:tc>
                <a:tc>
                  <a:txBody>
                    <a:bodyPr/>
                    <a:lstStyle/>
                    <a:p>
                      <a:r>
                        <a:rPr lang="en-US" altLang="zh-CN" dirty="0" smtClean="0"/>
                        <a:t>0</a:t>
                      </a:r>
                      <a:endParaRPr lang="zh-CN" altLang="en-US" dirty="0"/>
                    </a:p>
                  </a:txBody>
                  <a:tcPr>
                    <a:solidFill>
                      <a:srgbClr val="92D050"/>
                    </a:solidFill>
                  </a:tcPr>
                </a:tc>
                <a:tc>
                  <a:txBody>
                    <a:bodyPr/>
                    <a:lstStyle/>
                    <a:p>
                      <a:r>
                        <a:rPr lang="en-US" altLang="zh-CN" dirty="0" smtClean="0"/>
                        <a:t>0</a:t>
                      </a:r>
                      <a:endParaRPr lang="zh-CN" altLang="en-US" dirty="0"/>
                    </a:p>
                  </a:txBody>
                  <a:tcPr/>
                </a:tc>
                <a:tc>
                  <a:txBody>
                    <a:bodyPr/>
                    <a:lstStyle/>
                    <a:p>
                      <a:r>
                        <a:rPr lang="en-US" altLang="zh-CN" dirty="0" smtClean="0"/>
                        <a:t>0</a:t>
                      </a:r>
                      <a:endParaRPr lang="zh-CN" altLang="en-US" dirty="0"/>
                    </a:p>
                  </a:txBody>
                  <a:tcPr/>
                </a:tc>
                <a:tc>
                  <a:txBody>
                    <a:bodyPr/>
                    <a:lstStyle/>
                    <a:p>
                      <a:r>
                        <a:rPr lang="en-US" altLang="zh-CN" dirty="0" smtClean="0"/>
                        <a:t>0</a:t>
                      </a:r>
                      <a:endParaRPr lang="zh-CN" altLang="en-US" dirty="0"/>
                    </a:p>
                  </a:txBody>
                  <a:tcPr>
                    <a:solidFill>
                      <a:srgbClr val="FFFF00"/>
                    </a:solidFill>
                  </a:tcPr>
                </a:tc>
              </a:tr>
              <a:tr h="331977">
                <a:tc vMerge="1">
                  <a:txBody>
                    <a:bodyPr/>
                    <a:lstStyle/>
                    <a:p>
                      <a:endParaRPr lang="zh-CN" altLang="en-US"/>
                    </a:p>
                  </a:txBody>
                  <a:tcPr/>
                </a:tc>
                <a:tc>
                  <a:txBody>
                    <a:bodyPr/>
                    <a:lstStyle/>
                    <a:p>
                      <a:r>
                        <a:rPr lang="en-US" altLang="zh-CN" sz="1400" dirty="0" smtClean="0"/>
                        <a:t>4</a:t>
                      </a:r>
                      <a:endParaRPr lang="zh-CN" altLang="en-US" sz="1400" dirty="0"/>
                    </a:p>
                  </a:txBody>
                  <a:tcPr/>
                </a:tc>
                <a:tc>
                  <a:txBody>
                    <a:bodyPr/>
                    <a:lstStyle/>
                    <a:p>
                      <a:r>
                        <a:rPr lang="en-US" altLang="zh-CN" dirty="0" smtClean="0"/>
                        <a:t>1</a:t>
                      </a:r>
                      <a:endParaRPr lang="zh-CN" altLang="en-US" dirty="0"/>
                    </a:p>
                  </a:txBody>
                  <a:tcPr>
                    <a:solidFill>
                      <a:srgbClr val="FF0000"/>
                    </a:solidFill>
                  </a:tcPr>
                </a:tc>
                <a:tc>
                  <a:txBody>
                    <a:bodyPr/>
                    <a:lstStyle/>
                    <a:p>
                      <a:r>
                        <a:rPr lang="en-US" altLang="zh-CN" dirty="0" smtClean="0"/>
                        <a:t>1</a:t>
                      </a:r>
                      <a:endParaRPr lang="zh-CN" altLang="en-US" dirty="0"/>
                    </a:p>
                  </a:txBody>
                  <a:tcPr>
                    <a:solidFill>
                      <a:srgbClr val="FF0000"/>
                    </a:solidFill>
                  </a:tcPr>
                </a:tc>
                <a:tc>
                  <a:txBody>
                    <a:bodyPr/>
                    <a:lstStyle/>
                    <a:p>
                      <a:r>
                        <a:rPr lang="en-US" altLang="zh-CN" dirty="0" smtClean="0"/>
                        <a:t>0</a:t>
                      </a:r>
                      <a:endParaRPr lang="zh-CN" altLang="en-US" dirty="0"/>
                    </a:p>
                  </a:txBody>
                  <a:tcPr>
                    <a:solidFill>
                      <a:srgbClr val="FF0000"/>
                    </a:solidFill>
                  </a:tcPr>
                </a:tc>
                <a:tc>
                  <a:txBody>
                    <a:bodyPr/>
                    <a:lstStyle/>
                    <a:p>
                      <a:r>
                        <a:rPr lang="en-US" altLang="zh-CN" dirty="0" smtClean="0"/>
                        <a:t>0</a:t>
                      </a:r>
                      <a:endParaRPr lang="zh-CN" altLang="en-US" dirty="0"/>
                    </a:p>
                  </a:txBody>
                  <a:tcPr>
                    <a:solidFill>
                      <a:srgbClr val="FF0000"/>
                    </a:solidFill>
                  </a:tcPr>
                </a:tc>
                <a:tc>
                  <a:txBody>
                    <a:bodyPr/>
                    <a:lstStyle/>
                    <a:p>
                      <a:r>
                        <a:rPr lang="en-US" altLang="zh-CN" dirty="0" smtClean="0"/>
                        <a:t>1</a:t>
                      </a:r>
                      <a:endParaRPr lang="zh-CN" altLang="en-US" dirty="0"/>
                    </a:p>
                  </a:txBody>
                  <a:tcPr>
                    <a:solidFill>
                      <a:srgbClr val="92D050"/>
                    </a:solidFill>
                  </a:tcPr>
                </a:tc>
                <a:tc>
                  <a:txBody>
                    <a:bodyPr/>
                    <a:lstStyle/>
                    <a:p>
                      <a:r>
                        <a:rPr lang="en-US" altLang="zh-CN" dirty="0" smtClean="0"/>
                        <a:t>1</a:t>
                      </a:r>
                      <a:endParaRPr lang="zh-CN" altLang="en-US" dirty="0"/>
                    </a:p>
                  </a:txBody>
                  <a:tcPr/>
                </a:tc>
                <a:tc>
                  <a:txBody>
                    <a:bodyPr/>
                    <a:lstStyle/>
                    <a:p>
                      <a:r>
                        <a:rPr lang="en-US" altLang="zh-CN" dirty="0" smtClean="0"/>
                        <a:t>0</a:t>
                      </a:r>
                      <a:endParaRPr lang="zh-CN" altLang="en-US" dirty="0"/>
                    </a:p>
                  </a:txBody>
                  <a:tcPr/>
                </a:tc>
                <a:tc>
                  <a:txBody>
                    <a:bodyPr/>
                    <a:lstStyle/>
                    <a:p>
                      <a:r>
                        <a:rPr lang="en-US" altLang="zh-CN" dirty="0" smtClean="0"/>
                        <a:t>0</a:t>
                      </a:r>
                      <a:endParaRPr lang="zh-CN" altLang="en-US" dirty="0"/>
                    </a:p>
                  </a:txBody>
                  <a:tcPr/>
                </a:tc>
                <a:tc>
                  <a:txBody>
                    <a:bodyPr/>
                    <a:lstStyle/>
                    <a:p>
                      <a:r>
                        <a:rPr lang="en-US" altLang="zh-CN" dirty="0" smtClean="0"/>
                        <a:t>1</a:t>
                      </a:r>
                      <a:endParaRPr lang="zh-CN" altLang="en-US" dirty="0"/>
                    </a:p>
                  </a:txBody>
                  <a:tcPr>
                    <a:solidFill>
                      <a:srgbClr val="92D050"/>
                    </a:solidFill>
                  </a:tcPr>
                </a:tc>
                <a:tc>
                  <a:txBody>
                    <a:bodyPr/>
                    <a:lstStyle/>
                    <a:p>
                      <a:r>
                        <a:rPr lang="en-US" altLang="zh-CN" dirty="0" smtClean="0"/>
                        <a:t>1</a:t>
                      </a:r>
                      <a:endParaRPr lang="zh-CN" altLang="en-US" dirty="0"/>
                    </a:p>
                  </a:txBody>
                  <a:tcPr/>
                </a:tc>
                <a:tc>
                  <a:txBody>
                    <a:bodyPr/>
                    <a:lstStyle/>
                    <a:p>
                      <a:r>
                        <a:rPr lang="en-US" altLang="zh-CN" dirty="0" smtClean="0"/>
                        <a:t>0</a:t>
                      </a:r>
                      <a:endParaRPr lang="zh-CN" altLang="en-US" dirty="0"/>
                    </a:p>
                  </a:txBody>
                  <a:tcPr/>
                </a:tc>
                <a:tc>
                  <a:txBody>
                    <a:bodyPr/>
                    <a:lstStyle/>
                    <a:p>
                      <a:r>
                        <a:rPr lang="en-US" altLang="zh-CN" dirty="0" smtClean="0"/>
                        <a:t>0</a:t>
                      </a:r>
                      <a:endParaRPr lang="zh-CN" altLang="en-US" dirty="0"/>
                    </a:p>
                  </a:txBody>
                  <a:tcPr/>
                </a:tc>
                <a:tc>
                  <a:txBody>
                    <a:bodyPr/>
                    <a:lstStyle/>
                    <a:p>
                      <a:r>
                        <a:rPr lang="en-US" altLang="zh-CN" dirty="0" smtClean="0"/>
                        <a:t>1</a:t>
                      </a:r>
                      <a:endParaRPr lang="zh-CN" altLang="en-US" dirty="0"/>
                    </a:p>
                  </a:txBody>
                  <a:tcPr>
                    <a:solidFill>
                      <a:srgbClr val="92D050"/>
                    </a:solidFill>
                  </a:tcPr>
                </a:tc>
                <a:tc>
                  <a:txBody>
                    <a:bodyPr/>
                    <a:lstStyle/>
                    <a:p>
                      <a:r>
                        <a:rPr lang="en-US" altLang="zh-CN" dirty="0" smtClean="0"/>
                        <a:t>1</a:t>
                      </a:r>
                      <a:endParaRPr lang="zh-CN" altLang="en-US" dirty="0"/>
                    </a:p>
                  </a:txBody>
                  <a:tcPr/>
                </a:tc>
                <a:tc>
                  <a:txBody>
                    <a:bodyPr/>
                    <a:lstStyle/>
                    <a:p>
                      <a:r>
                        <a:rPr lang="en-US" altLang="zh-CN" dirty="0" smtClean="0"/>
                        <a:t>0</a:t>
                      </a:r>
                      <a:endParaRPr lang="zh-CN" altLang="en-US" dirty="0"/>
                    </a:p>
                  </a:txBody>
                  <a:tcPr/>
                </a:tc>
                <a:tc>
                  <a:txBody>
                    <a:bodyPr/>
                    <a:lstStyle/>
                    <a:p>
                      <a:r>
                        <a:rPr lang="en-US" altLang="zh-CN" dirty="0" smtClean="0"/>
                        <a:t>0</a:t>
                      </a:r>
                      <a:endParaRPr lang="zh-CN" altLang="en-US" dirty="0"/>
                    </a:p>
                  </a:txBody>
                  <a:tcPr>
                    <a:solidFill>
                      <a:srgbClr val="FFFF00"/>
                    </a:solidFill>
                  </a:tcPr>
                </a:tc>
                <a:tc>
                  <a:txBody>
                    <a:bodyPr/>
                    <a:lstStyle/>
                    <a:p>
                      <a:r>
                        <a:rPr lang="en-US" altLang="zh-CN" dirty="0" smtClean="0"/>
                        <a:t>1</a:t>
                      </a:r>
                      <a:endParaRPr lang="zh-CN" altLang="en-US" dirty="0"/>
                    </a:p>
                  </a:txBody>
                  <a:tcPr>
                    <a:solidFill>
                      <a:srgbClr val="FF0000"/>
                    </a:solidFill>
                  </a:tcPr>
                </a:tc>
                <a:tc>
                  <a:txBody>
                    <a:bodyPr/>
                    <a:lstStyle/>
                    <a:p>
                      <a:r>
                        <a:rPr lang="en-US" altLang="zh-CN" dirty="0" smtClean="0"/>
                        <a:t>1</a:t>
                      </a:r>
                      <a:endParaRPr lang="zh-CN" altLang="en-US" dirty="0"/>
                    </a:p>
                  </a:txBody>
                  <a:tcPr>
                    <a:solidFill>
                      <a:srgbClr val="FF0000"/>
                    </a:solidFill>
                  </a:tcPr>
                </a:tc>
                <a:tc>
                  <a:txBody>
                    <a:bodyPr/>
                    <a:lstStyle/>
                    <a:p>
                      <a:r>
                        <a:rPr lang="en-US" altLang="zh-CN" dirty="0" smtClean="0"/>
                        <a:t>0</a:t>
                      </a:r>
                      <a:endParaRPr lang="zh-CN" altLang="en-US" dirty="0"/>
                    </a:p>
                  </a:txBody>
                  <a:tcPr>
                    <a:solidFill>
                      <a:srgbClr val="FF0000"/>
                    </a:solidFill>
                  </a:tcPr>
                </a:tc>
                <a:tc>
                  <a:txBody>
                    <a:bodyPr/>
                    <a:lstStyle/>
                    <a:p>
                      <a:r>
                        <a:rPr lang="en-US" altLang="zh-CN" dirty="0" smtClean="0"/>
                        <a:t>0</a:t>
                      </a:r>
                      <a:endParaRPr lang="zh-CN" altLang="en-US" dirty="0"/>
                    </a:p>
                  </a:txBody>
                  <a:tcPr>
                    <a:solidFill>
                      <a:srgbClr val="FF0000"/>
                    </a:solidFill>
                  </a:tcPr>
                </a:tc>
                <a:tc>
                  <a:txBody>
                    <a:bodyPr/>
                    <a:lstStyle/>
                    <a:p>
                      <a:r>
                        <a:rPr lang="en-US" altLang="zh-CN" dirty="0" smtClean="0"/>
                        <a:t>1</a:t>
                      </a:r>
                      <a:endParaRPr lang="zh-CN" altLang="en-US" dirty="0"/>
                    </a:p>
                  </a:txBody>
                  <a:tcPr>
                    <a:solidFill>
                      <a:srgbClr val="92D050"/>
                    </a:solidFill>
                  </a:tcPr>
                </a:tc>
                <a:tc>
                  <a:txBody>
                    <a:bodyPr/>
                    <a:lstStyle/>
                    <a:p>
                      <a:r>
                        <a:rPr lang="en-US" altLang="zh-CN" dirty="0" smtClean="0"/>
                        <a:t>1</a:t>
                      </a:r>
                      <a:endParaRPr lang="zh-CN" altLang="en-US" dirty="0"/>
                    </a:p>
                  </a:txBody>
                  <a:tcPr/>
                </a:tc>
                <a:tc>
                  <a:txBody>
                    <a:bodyPr/>
                    <a:lstStyle/>
                    <a:p>
                      <a:r>
                        <a:rPr lang="en-US" altLang="zh-CN" dirty="0" smtClean="0"/>
                        <a:t>0</a:t>
                      </a:r>
                      <a:endParaRPr lang="zh-CN" altLang="en-US" dirty="0"/>
                    </a:p>
                  </a:txBody>
                  <a:tcPr/>
                </a:tc>
                <a:tc>
                  <a:txBody>
                    <a:bodyPr/>
                    <a:lstStyle/>
                    <a:p>
                      <a:r>
                        <a:rPr lang="en-US" altLang="zh-CN" dirty="0" smtClean="0"/>
                        <a:t>0</a:t>
                      </a:r>
                      <a:endParaRPr lang="zh-CN" altLang="en-US" dirty="0"/>
                    </a:p>
                  </a:txBody>
                  <a:tcPr/>
                </a:tc>
                <a:tc>
                  <a:txBody>
                    <a:bodyPr/>
                    <a:lstStyle/>
                    <a:p>
                      <a:r>
                        <a:rPr lang="en-US" altLang="zh-CN" dirty="0" smtClean="0"/>
                        <a:t>1</a:t>
                      </a:r>
                      <a:endParaRPr lang="zh-CN" altLang="en-US" dirty="0"/>
                    </a:p>
                  </a:txBody>
                  <a:tcPr>
                    <a:solidFill>
                      <a:srgbClr val="92D050"/>
                    </a:solidFill>
                  </a:tcPr>
                </a:tc>
                <a:tc>
                  <a:txBody>
                    <a:bodyPr/>
                    <a:lstStyle/>
                    <a:p>
                      <a:r>
                        <a:rPr lang="en-US" altLang="zh-CN" dirty="0" smtClean="0"/>
                        <a:t>1</a:t>
                      </a:r>
                      <a:endParaRPr lang="zh-CN" altLang="en-US" dirty="0"/>
                    </a:p>
                  </a:txBody>
                  <a:tcPr/>
                </a:tc>
                <a:tc>
                  <a:txBody>
                    <a:bodyPr/>
                    <a:lstStyle/>
                    <a:p>
                      <a:r>
                        <a:rPr lang="en-US" altLang="zh-CN" dirty="0" smtClean="0"/>
                        <a:t>0</a:t>
                      </a:r>
                      <a:endParaRPr lang="zh-CN" altLang="en-US" dirty="0"/>
                    </a:p>
                  </a:txBody>
                  <a:tcPr/>
                </a:tc>
                <a:tc>
                  <a:txBody>
                    <a:bodyPr/>
                    <a:lstStyle/>
                    <a:p>
                      <a:r>
                        <a:rPr lang="en-US" altLang="zh-CN" dirty="0" smtClean="0"/>
                        <a:t>0</a:t>
                      </a:r>
                      <a:endParaRPr lang="zh-CN" altLang="en-US" dirty="0"/>
                    </a:p>
                  </a:txBody>
                  <a:tcPr/>
                </a:tc>
                <a:tc>
                  <a:txBody>
                    <a:bodyPr/>
                    <a:lstStyle/>
                    <a:p>
                      <a:r>
                        <a:rPr lang="en-US" altLang="zh-CN" dirty="0" smtClean="0"/>
                        <a:t>1</a:t>
                      </a:r>
                      <a:endParaRPr lang="zh-CN" altLang="en-US" dirty="0"/>
                    </a:p>
                  </a:txBody>
                  <a:tcPr>
                    <a:solidFill>
                      <a:srgbClr val="92D050"/>
                    </a:solidFill>
                  </a:tcPr>
                </a:tc>
                <a:tc>
                  <a:txBody>
                    <a:bodyPr/>
                    <a:lstStyle/>
                    <a:p>
                      <a:r>
                        <a:rPr lang="en-US" altLang="zh-CN" dirty="0" smtClean="0"/>
                        <a:t>1</a:t>
                      </a:r>
                      <a:endParaRPr lang="zh-CN" altLang="en-US" dirty="0"/>
                    </a:p>
                  </a:txBody>
                  <a:tcPr/>
                </a:tc>
                <a:tc>
                  <a:txBody>
                    <a:bodyPr/>
                    <a:lstStyle/>
                    <a:p>
                      <a:r>
                        <a:rPr lang="en-US" altLang="zh-CN" dirty="0" smtClean="0"/>
                        <a:t>0</a:t>
                      </a:r>
                      <a:endParaRPr lang="zh-CN" altLang="en-US" dirty="0"/>
                    </a:p>
                  </a:txBody>
                  <a:tcPr/>
                </a:tc>
                <a:tc>
                  <a:txBody>
                    <a:bodyPr/>
                    <a:lstStyle/>
                    <a:p>
                      <a:r>
                        <a:rPr lang="en-US" altLang="zh-CN" dirty="0" smtClean="0"/>
                        <a:t>0</a:t>
                      </a:r>
                      <a:endParaRPr lang="zh-CN" altLang="en-US" dirty="0"/>
                    </a:p>
                  </a:txBody>
                  <a:tcPr>
                    <a:solidFill>
                      <a:srgbClr val="FFFF00"/>
                    </a:solidFill>
                  </a:tcPr>
                </a:tc>
              </a:tr>
              <a:tr h="331977">
                <a:tc vMerge="1">
                  <a:txBody>
                    <a:bodyPr/>
                    <a:lstStyle/>
                    <a:p>
                      <a:endParaRPr lang="zh-CN" altLang="en-US" dirty="0"/>
                    </a:p>
                  </a:txBody>
                  <a:tcPr/>
                </a:tc>
                <a:tc>
                  <a:txBody>
                    <a:bodyPr/>
                    <a:lstStyle/>
                    <a:p>
                      <a:r>
                        <a:rPr lang="en-US" altLang="zh-CN" sz="1400" dirty="0" smtClean="0"/>
                        <a:t>5</a:t>
                      </a:r>
                      <a:endParaRPr lang="zh-CN" altLang="en-US" sz="1400" dirty="0"/>
                    </a:p>
                  </a:txBody>
                  <a:tcPr/>
                </a:tc>
                <a:tc>
                  <a:txBody>
                    <a:bodyPr/>
                    <a:lstStyle/>
                    <a:p>
                      <a:r>
                        <a:rPr lang="en-US" altLang="zh-CN" dirty="0" smtClean="0"/>
                        <a:t>1</a:t>
                      </a:r>
                      <a:endParaRPr lang="zh-CN" altLang="en-US" dirty="0"/>
                    </a:p>
                  </a:txBody>
                  <a:tcPr>
                    <a:solidFill>
                      <a:srgbClr val="FF0000"/>
                    </a:solidFill>
                  </a:tcPr>
                </a:tc>
                <a:tc>
                  <a:txBody>
                    <a:bodyPr/>
                    <a:lstStyle/>
                    <a:p>
                      <a:r>
                        <a:rPr lang="en-US" altLang="zh-CN" dirty="0" smtClean="0"/>
                        <a:t>0</a:t>
                      </a:r>
                      <a:endParaRPr lang="zh-CN" altLang="en-US" dirty="0"/>
                    </a:p>
                  </a:txBody>
                  <a:tcPr>
                    <a:solidFill>
                      <a:srgbClr val="FF0000"/>
                    </a:solidFill>
                  </a:tcPr>
                </a:tc>
                <a:tc>
                  <a:txBody>
                    <a:bodyPr/>
                    <a:lstStyle/>
                    <a:p>
                      <a:r>
                        <a:rPr lang="en-US" altLang="zh-CN" dirty="0" smtClean="0"/>
                        <a:t>1</a:t>
                      </a:r>
                      <a:endParaRPr lang="zh-CN" altLang="en-US" dirty="0"/>
                    </a:p>
                  </a:txBody>
                  <a:tcPr>
                    <a:solidFill>
                      <a:srgbClr val="FF0000"/>
                    </a:solidFill>
                  </a:tcPr>
                </a:tc>
                <a:tc>
                  <a:txBody>
                    <a:bodyPr/>
                    <a:lstStyle/>
                    <a:p>
                      <a:r>
                        <a:rPr lang="en-US" altLang="zh-CN" dirty="0" smtClean="0"/>
                        <a:t>0</a:t>
                      </a:r>
                      <a:endParaRPr lang="zh-CN" altLang="en-US" dirty="0"/>
                    </a:p>
                  </a:txBody>
                  <a:tcPr>
                    <a:solidFill>
                      <a:srgbClr val="FF0000"/>
                    </a:solidFill>
                  </a:tcPr>
                </a:tc>
                <a:tc>
                  <a:txBody>
                    <a:bodyPr/>
                    <a:lstStyle/>
                    <a:p>
                      <a:r>
                        <a:rPr lang="en-US" altLang="zh-CN" dirty="0" smtClean="0"/>
                        <a:t>1</a:t>
                      </a:r>
                      <a:endParaRPr lang="zh-CN" altLang="en-US" dirty="0"/>
                    </a:p>
                  </a:txBody>
                  <a:tcPr>
                    <a:solidFill>
                      <a:srgbClr val="92D050"/>
                    </a:solidFill>
                  </a:tcPr>
                </a:tc>
                <a:tc>
                  <a:txBody>
                    <a:bodyPr/>
                    <a:lstStyle/>
                    <a:p>
                      <a:r>
                        <a:rPr lang="en-US" altLang="zh-CN" dirty="0" smtClean="0"/>
                        <a:t>0</a:t>
                      </a:r>
                      <a:endParaRPr lang="zh-CN" altLang="en-US" dirty="0"/>
                    </a:p>
                  </a:txBody>
                  <a:tcPr/>
                </a:tc>
                <a:tc>
                  <a:txBody>
                    <a:bodyPr/>
                    <a:lstStyle/>
                    <a:p>
                      <a:r>
                        <a:rPr lang="en-US" altLang="zh-CN" dirty="0" smtClean="0"/>
                        <a:t>1</a:t>
                      </a:r>
                      <a:endParaRPr lang="zh-CN" altLang="en-US" dirty="0"/>
                    </a:p>
                  </a:txBody>
                  <a:tcPr/>
                </a:tc>
                <a:tc>
                  <a:txBody>
                    <a:bodyPr/>
                    <a:lstStyle/>
                    <a:p>
                      <a:r>
                        <a:rPr lang="en-US" altLang="zh-CN" dirty="0" smtClean="0"/>
                        <a:t>0</a:t>
                      </a:r>
                      <a:endParaRPr lang="zh-CN" altLang="en-US" dirty="0"/>
                    </a:p>
                  </a:txBody>
                  <a:tcPr/>
                </a:tc>
                <a:tc>
                  <a:txBody>
                    <a:bodyPr/>
                    <a:lstStyle/>
                    <a:p>
                      <a:r>
                        <a:rPr lang="en-US" altLang="zh-CN" dirty="0" smtClean="0"/>
                        <a:t>1</a:t>
                      </a:r>
                      <a:endParaRPr lang="zh-CN" altLang="en-US" dirty="0"/>
                    </a:p>
                  </a:txBody>
                  <a:tcPr>
                    <a:solidFill>
                      <a:srgbClr val="92D050"/>
                    </a:solidFill>
                  </a:tcPr>
                </a:tc>
                <a:tc>
                  <a:txBody>
                    <a:bodyPr/>
                    <a:lstStyle/>
                    <a:p>
                      <a:r>
                        <a:rPr lang="en-US" altLang="zh-CN" dirty="0" smtClean="0"/>
                        <a:t>0</a:t>
                      </a:r>
                      <a:endParaRPr lang="zh-CN" altLang="en-US" dirty="0"/>
                    </a:p>
                  </a:txBody>
                  <a:tcPr/>
                </a:tc>
                <a:tc>
                  <a:txBody>
                    <a:bodyPr/>
                    <a:lstStyle/>
                    <a:p>
                      <a:r>
                        <a:rPr lang="en-US" altLang="zh-CN" dirty="0" smtClean="0"/>
                        <a:t>1</a:t>
                      </a:r>
                      <a:endParaRPr lang="zh-CN" altLang="en-US" dirty="0"/>
                    </a:p>
                  </a:txBody>
                  <a:tcPr/>
                </a:tc>
                <a:tc>
                  <a:txBody>
                    <a:bodyPr/>
                    <a:lstStyle/>
                    <a:p>
                      <a:r>
                        <a:rPr lang="en-US" altLang="zh-CN" dirty="0" smtClean="0"/>
                        <a:t>0</a:t>
                      </a:r>
                      <a:endParaRPr lang="zh-CN" altLang="en-US" dirty="0"/>
                    </a:p>
                  </a:txBody>
                  <a:tcPr/>
                </a:tc>
                <a:tc>
                  <a:txBody>
                    <a:bodyPr/>
                    <a:lstStyle/>
                    <a:p>
                      <a:r>
                        <a:rPr lang="en-US" altLang="zh-CN" dirty="0" smtClean="0"/>
                        <a:t>1</a:t>
                      </a:r>
                      <a:endParaRPr lang="zh-CN" altLang="en-US" dirty="0"/>
                    </a:p>
                  </a:txBody>
                  <a:tcPr>
                    <a:solidFill>
                      <a:srgbClr val="92D050"/>
                    </a:solidFill>
                  </a:tcPr>
                </a:tc>
                <a:tc>
                  <a:txBody>
                    <a:bodyPr/>
                    <a:lstStyle/>
                    <a:p>
                      <a:r>
                        <a:rPr lang="en-US" altLang="zh-CN" dirty="0" smtClean="0"/>
                        <a:t>0</a:t>
                      </a:r>
                      <a:endParaRPr lang="zh-CN" altLang="en-US" dirty="0"/>
                    </a:p>
                  </a:txBody>
                  <a:tcPr/>
                </a:tc>
                <a:tc>
                  <a:txBody>
                    <a:bodyPr/>
                    <a:lstStyle/>
                    <a:p>
                      <a:r>
                        <a:rPr lang="en-US" altLang="zh-CN" dirty="0" smtClean="0"/>
                        <a:t>1</a:t>
                      </a:r>
                      <a:endParaRPr lang="zh-CN" altLang="en-US" dirty="0"/>
                    </a:p>
                  </a:txBody>
                  <a:tcPr/>
                </a:tc>
                <a:tc>
                  <a:txBody>
                    <a:bodyPr/>
                    <a:lstStyle/>
                    <a:p>
                      <a:r>
                        <a:rPr lang="en-US" altLang="zh-CN" dirty="0" smtClean="0"/>
                        <a:t>0</a:t>
                      </a:r>
                      <a:endParaRPr lang="zh-CN" altLang="en-US" dirty="0"/>
                    </a:p>
                  </a:txBody>
                  <a:tcPr>
                    <a:solidFill>
                      <a:srgbClr val="FFFF00"/>
                    </a:solidFill>
                  </a:tcPr>
                </a:tc>
                <a:tc>
                  <a:txBody>
                    <a:bodyPr/>
                    <a:lstStyle/>
                    <a:p>
                      <a:r>
                        <a:rPr lang="en-US" altLang="zh-CN" dirty="0" smtClean="0"/>
                        <a:t>1</a:t>
                      </a:r>
                      <a:endParaRPr lang="zh-CN" altLang="en-US" dirty="0"/>
                    </a:p>
                  </a:txBody>
                  <a:tcPr>
                    <a:solidFill>
                      <a:srgbClr val="FF0000"/>
                    </a:solidFill>
                  </a:tcPr>
                </a:tc>
                <a:tc>
                  <a:txBody>
                    <a:bodyPr/>
                    <a:lstStyle/>
                    <a:p>
                      <a:r>
                        <a:rPr lang="en-US" altLang="zh-CN" dirty="0" smtClean="0"/>
                        <a:t>0</a:t>
                      </a:r>
                      <a:endParaRPr lang="zh-CN" altLang="en-US" dirty="0"/>
                    </a:p>
                  </a:txBody>
                  <a:tcPr>
                    <a:solidFill>
                      <a:srgbClr val="FF0000"/>
                    </a:solidFill>
                  </a:tcPr>
                </a:tc>
                <a:tc>
                  <a:txBody>
                    <a:bodyPr/>
                    <a:lstStyle/>
                    <a:p>
                      <a:r>
                        <a:rPr lang="en-US" altLang="zh-CN" dirty="0" smtClean="0"/>
                        <a:t>1</a:t>
                      </a:r>
                      <a:endParaRPr lang="zh-CN" altLang="en-US" dirty="0"/>
                    </a:p>
                  </a:txBody>
                  <a:tcPr>
                    <a:solidFill>
                      <a:srgbClr val="FF0000"/>
                    </a:solidFill>
                  </a:tcPr>
                </a:tc>
                <a:tc>
                  <a:txBody>
                    <a:bodyPr/>
                    <a:lstStyle/>
                    <a:p>
                      <a:r>
                        <a:rPr lang="en-US" altLang="zh-CN" dirty="0" smtClean="0"/>
                        <a:t>0</a:t>
                      </a:r>
                      <a:endParaRPr lang="zh-CN" altLang="en-US" dirty="0"/>
                    </a:p>
                  </a:txBody>
                  <a:tcPr>
                    <a:solidFill>
                      <a:srgbClr val="FF0000"/>
                    </a:solidFill>
                  </a:tcPr>
                </a:tc>
                <a:tc>
                  <a:txBody>
                    <a:bodyPr/>
                    <a:lstStyle/>
                    <a:p>
                      <a:r>
                        <a:rPr lang="en-US" altLang="zh-CN" dirty="0" smtClean="0"/>
                        <a:t>1</a:t>
                      </a:r>
                      <a:endParaRPr lang="zh-CN" altLang="en-US" dirty="0"/>
                    </a:p>
                  </a:txBody>
                  <a:tcPr>
                    <a:solidFill>
                      <a:srgbClr val="92D050"/>
                    </a:solidFill>
                  </a:tcPr>
                </a:tc>
                <a:tc>
                  <a:txBody>
                    <a:bodyPr/>
                    <a:lstStyle/>
                    <a:p>
                      <a:r>
                        <a:rPr lang="en-US" altLang="zh-CN" dirty="0" smtClean="0"/>
                        <a:t>0</a:t>
                      </a:r>
                      <a:endParaRPr lang="zh-CN" altLang="en-US" dirty="0"/>
                    </a:p>
                  </a:txBody>
                  <a:tcPr/>
                </a:tc>
                <a:tc>
                  <a:txBody>
                    <a:bodyPr/>
                    <a:lstStyle/>
                    <a:p>
                      <a:r>
                        <a:rPr lang="en-US" altLang="zh-CN" dirty="0" smtClean="0"/>
                        <a:t>1</a:t>
                      </a:r>
                      <a:endParaRPr lang="zh-CN" altLang="en-US" dirty="0"/>
                    </a:p>
                  </a:txBody>
                  <a:tcPr/>
                </a:tc>
                <a:tc>
                  <a:txBody>
                    <a:bodyPr/>
                    <a:lstStyle/>
                    <a:p>
                      <a:r>
                        <a:rPr lang="en-US" altLang="zh-CN" dirty="0" smtClean="0"/>
                        <a:t>0</a:t>
                      </a:r>
                      <a:endParaRPr lang="zh-CN" altLang="en-US" dirty="0"/>
                    </a:p>
                  </a:txBody>
                  <a:tcPr/>
                </a:tc>
                <a:tc>
                  <a:txBody>
                    <a:bodyPr/>
                    <a:lstStyle/>
                    <a:p>
                      <a:r>
                        <a:rPr lang="en-US" altLang="zh-CN" dirty="0" smtClean="0"/>
                        <a:t>1</a:t>
                      </a:r>
                      <a:endParaRPr lang="zh-CN" altLang="en-US" dirty="0"/>
                    </a:p>
                  </a:txBody>
                  <a:tcPr>
                    <a:solidFill>
                      <a:srgbClr val="92D050"/>
                    </a:solidFill>
                  </a:tcPr>
                </a:tc>
                <a:tc>
                  <a:txBody>
                    <a:bodyPr/>
                    <a:lstStyle/>
                    <a:p>
                      <a:r>
                        <a:rPr lang="en-US" altLang="zh-CN" dirty="0" smtClean="0"/>
                        <a:t>0</a:t>
                      </a:r>
                      <a:endParaRPr lang="zh-CN" altLang="en-US" dirty="0"/>
                    </a:p>
                  </a:txBody>
                  <a:tcPr/>
                </a:tc>
                <a:tc>
                  <a:txBody>
                    <a:bodyPr/>
                    <a:lstStyle/>
                    <a:p>
                      <a:r>
                        <a:rPr lang="en-US" altLang="zh-CN" dirty="0" smtClean="0"/>
                        <a:t>1</a:t>
                      </a:r>
                      <a:endParaRPr lang="zh-CN" altLang="en-US" dirty="0"/>
                    </a:p>
                  </a:txBody>
                  <a:tcPr/>
                </a:tc>
                <a:tc>
                  <a:txBody>
                    <a:bodyPr/>
                    <a:lstStyle/>
                    <a:p>
                      <a:r>
                        <a:rPr lang="en-US" altLang="zh-CN" dirty="0" smtClean="0"/>
                        <a:t>0</a:t>
                      </a:r>
                      <a:endParaRPr lang="zh-CN" altLang="en-US" dirty="0"/>
                    </a:p>
                  </a:txBody>
                  <a:tcPr/>
                </a:tc>
                <a:tc>
                  <a:txBody>
                    <a:bodyPr/>
                    <a:lstStyle/>
                    <a:p>
                      <a:r>
                        <a:rPr lang="en-US" altLang="zh-CN" dirty="0" smtClean="0"/>
                        <a:t>1</a:t>
                      </a:r>
                      <a:endParaRPr lang="zh-CN" altLang="en-US" dirty="0"/>
                    </a:p>
                  </a:txBody>
                  <a:tcPr>
                    <a:solidFill>
                      <a:srgbClr val="92D050"/>
                    </a:solidFill>
                  </a:tcPr>
                </a:tc>
                <a:tc>
                  <a:txBody>
                    <a:bodyPr/>
                    <a:lstStyle/>
                    <a:p>
                      <a:r>
                        <a:rPr lang="en-US" altLang="zh-CN" dirty="0" smtClean="0"/>
                        <a:t>0</a:t>
                      </a:r>
                      <a:endParaRPr lang="zh-CN" altLang="en-US" dirty="0"/>
                    </a:p>
                  </a:txBody>
                  <a:tcPr/>
                </a:tc>
                <a:tc>
                  <a:txBody>
                    <a:bodyPr/>
                    <a:lstStyle/>
                    <a:p>
                      <a:r>
                        <a:rPr lang="en-US" altLang="zh-CN" dirty="0" smtClean="0"/>
                        <a:t>1</a:t>
                      </a:r>
                      <a:endParaRPr lang="zh-CN" altLang="en-US" dirty="0"/>
                    </a:p>
                  </a:txBody>
                  <a:tcPr/>
                </a:tc>
                <a:tc>
                  <a:txBody>
                    <a:bodyPr/>
                    <a:lstStyle/>
                    <a:p>
                      <a:r>
                        <a:rPr lang="en-US" altLang="zh-CN" dirty="0" smtClean="0"/>
                        <a:t>0</a:t>
                      </a:r>
                      <a:endParaRPr lang="zh-CN" altLang="en-US" dirty="0"/>
                    </a:p>
                  </a:txBody>
                  <a:tcPr>
                    <a:solidFill>
                      <a:srgbClr val="FFFF00"/>
                    </a:solidFill>
                  </a:tcPr>
                </a:tc>
              </a:tr>
              <a:tr h="331977">
                <a:tc rowSpan="4">
                  <a:txBody>
                    <a:bodyPr/>
                    <a:lstStyle/>
                    <a:p>
                      <a:endParaRPr lang="en-US" altLang="zh-CN" sz="1400" dirty="0" smtClean="0"/>
                    </a:p>
                    <a:p>
                      <a:r>
                        <a:rPr lang="zh-CN" altLang="en-US" sz="1400" dirty="0" smtClean="0"/>
                        <a:t>中间节点</a:t>
                      </a:r>
                      <a:endParaRPr lang="zh-CN" altLang="en-US" sz="1400" dirty="0"/>
                    </a:p>
                  </a:txBody>
                  <a:tcPr/>
                </a:tc>
                <a:tc>
                  <a:txBody>
                    <a:bodyPr/>
                    <a:lstStyle/>
                    <a:p>
                      <a:r>
                        <a:rPr lang="en-US" altLang="zh-CN" sz="1400" dirty="0" smtClean="0"/>
                        <a:t>11</a:t>
                      </a:r>
                      <a:endParaRPr lang="zh-CN" altLang="en-US" sz="1400" dirty="0"/>
                    </a:p>
                  </a:txBody>
                  <a:tcPr/>
                </a:tc>
                <a:tc>
                  <a:txBody>
                    <a:bodyPr/>
                    <a:lstStyle/>
                    <a:p>
                      <a:endParaRPr lang="zh-CN" altLang="en-US" dirty="0">
                        <a:solidFill>
                          <a:schemeClr val="accent6">
                            <a:lumMod val="75000"/>
                          </a:schemeClr>
                        </a:solidFill>
                      </a:endParaRPr>
                    </a:p>
                  </a:txBody>
                  <a:tcPr>
                    <a:solidFill>
                      <a:srgbClr val="FF0000"/>
                    </a:solidFill>
                  </a:tcPr>
                </a:tc>
                <a:tc>
                  <a:txBody>
                    <a:bodyPr/>
                    <a:lstStyle/>
                    <a:p>
                      <a:endParaRPr lang="zh-CN" altLang="en-US" dirty="0">
                        <a:solidFill>
                          <a:schemeClr val="accent6">
                            <a:lumMod val="75000"/>
                          </a:schemeClr>
                        </a:solidFill>
                      </a:endParaRPr>
                    </a:p>
                  </a:txBody>
                  <a:tcPr>
                    <a:solidFill>
                      <a:srgbClr val="FF0000"/>
                    </a:solidFill>
                  </a:tcPr>
                </a:tc>
                <a:tc>
                  <a:txBody>
                    <a:bodyPr/>
                    <a:lstStyle/>
                    <a:p>
                      <a:endParaRPr lang="zh-CN" altLang="en-US" dirty="0">
                        <a:solidFill>
                          <a:schemeClr val="accent6">
                            <a:lumMod val="75000"/>
                          </a:schemeClr>
                        </a:solidFill>
                      </a:endParaRPr>
                    </a:p>
                  </a:txBody>
                  <a:tcPr>
                    <a:solidFill>
                      <a:srgbClr val="FF0000"/>
                    </a:solidFill>
                  </a:tcPr>
                </a:tc>
                <a:tc>
                  <a:txBody>
                    <a:bodyPr/>
                    <a:lstStyle/>
                    <a:p>
                      <a:endParaRPr lang="zh-CN" altLang="en-US" dirty="0">
                        <a:solidFill>
                          <a:schemeClr val="accent6">
                            <a:lumMod val="75000"/>
                          </a:schemeClr>
                        </a:solidFill>
                      </a:endParaRPr>
                    </a:p>
                  </a:txBody>
                  <a:tcPr>
                    <a:solidFill>
                      <a:srgbClr val="FF0000"/>
                    </a:solidFill>
                  </a:tcPr>
                </a:tc>
                <a:tc>
                  <a:txBody>
                    <a:bodyPr/>
                    <a:lstStyle/>
                    <a:p>
                      <a:endParaRPr lang="zh-CN" altLang="en-US" dirty="0">
                        <a:solidFill>
                          <a:schemeClr val="accent6">
                            <a:lumMod val="75000"/>
                          </a:schemeClr>
                        </a:solidFill>
                      </a:endParaRPr>
                    </a:p>
                  </a:txBody>
                  <a:tcPr>
                    <a:solidFill>
                      <a:srgbClr val="92D050"/>
                    </a:solidFill>
                  </a:tcPr>
                </a:tc>
                <a:tc>
                  <a:txBody>
                    <a:bodyPr/>
                    <a:lstStyle/>
                    <a:p>
                      <a:r>
                        <a:rPr lang="en-US" altLang="zh-CN" dirty="0" smtClean="0">
                          <a:solidFill>
                            <a:schemeClr val="accent6">
                              <a:lumMod val="75000"/>
                            </a:schemeClr>
                          </a:solidFill>
                        </a:rPr>
                        <a:t>1</a:t>
                      </a:r>
                      <a:endParaRPr lang="zh-CN" altLang="en-US" dirty="0">
                        <a:solidFill>
                          <a:schemeClr val="accent6">
                            <a:lumMod val="75000"/>
                          </a:schemeClr>
                        </a:solidFill>
                      </a:endParaRPr>
                    </a:p>
                  </a:txBody>
                  <a:tcPr/>
                </a:tc>
                <a:tc>
                  <a:txBody>
                    <a:bodyPr/>
                    <a:lstStyle/>
                    <a:p>
                      <a:r>
                        <a:rPr lang="en-US" altLang="zh-CN" dirty="0" smtClean="0">
                          <a:solidFill>
                            <a:schemeClr val="accent6">
                              <a:lumMod val="75000"/>
                            </a:schemeClr>
                          </a:solidFill>
                        </a:rPr>
                        <a:t>1</a:t>
                      </a:r>
                      <a:endParaRPr lang="zh-CN" altLang="en-US" dirty="0">
                        <a:solidFill>
                          <a:schemeClr val="accent6">
                            <a:lumMod val="75000"/>
                          </a:schemeClr>
                        </a:solidFill>
                      </a:endParaRPr>
                    </a:p>
                  </a:txBody>
                  <a:tcPr/>
                </a:tc>
                <a:tc>
                  <a:txBody>
                    <a:bodyPr/>
                    <a:lstStyle/>
                    <a:p>
                      <a:r>
                        <a:rPr lang="en-US" altLang="zh-CN" dirty="0" smtClean="0">
                          <a:solidFill>
                            <a:schemeClr val="accent6">
                              <a:lumMod val="75000"/>
                            </a:schemeClr>
                          </a:solidFill>
                        </a:rPr>
                        <a:t>1</a:t>
                      </a:r>
                      <a:endParaRPr lang="zh-CN" altLang="en-US" dirty="0">
                        <a:solidFill>
                          <a:schemeClr val="accent6">
                            <a:lumMod val="75000"/>
                          </a:schemeClr>
                        </a:solidFill>
                      </a:endParaRPr>
                    </a:p>
                  </a:txBody>
                  <a:tcPr/>
                </a:tc>
                <a:tc>
                  <a:txBody>
                    <a:bodyPr/>
                    <a:lstStyle/>
                    <a:p>
                      <a:endParaRPr lang="zh-CN" altLang="en-US" dirty="0">
                        <a:solidFill>
                          <a:schemeClr val="accent6">
                            <a:lumMod val="75000"/>
                          </a:schemeClr>
                        </a:solidFill>
                      </a:endParaRPr>
                    </a:p>
                  </a:txBody>
                  <a:tcPr>
                    <a:solidFill>
                      <a:srgbClr val="92D050"/>
                    </a:solidFill>
                  </a:tcPr>
                </a:tc>
                <a:tc>
                  <a:txBody>
                    <a:bodyPr/>
                    <a:lstStyle/>
                    <a:p>
                      <a:r>
                        <a:rPr lang="en-US" altLang="zh-CN" dirty="0" smtClean="0">
                          <a:solidFill>
                            <a:schemeClr val="accent6">
                              <a:lumMod val="75000"/>
                            </a:schemeClr>
                          </a:solidFill>
                        </a:rPr>
                        <a:t>0</a:t>
                      </a:r>
                      <a:endParaRPr lang="zh-CN" altLang="en-US" dirty="0">
                        <a:solidFill>
                          <a:schemeClr val="accent6">
                            <a:lumMod val="75000"/>
                          </a:schemeClr>
                        </a:solidFill>
                      </a:endParaRPr>
                    </a:p>
                  </a:txBody>
                  <a:tcPr/>
                </a:tc>
                <a:tc>
                  <a:txBody>
                    <a:bodyPr/>
                    <a:lstStyle/>
                    <a:p>
                      <a:r>
                        <a:rPr lang="en-US" altLang="zh-CN" dirty="0" smtClean="0">
                          <a:solidFill>
                            <a:schemeClr val="accent6">
                              <a:lumMod val="75000"/>
                            </a:schemeClr>
                          </a:solidFill>
                        </a:rPr>
                        <a:t>0</a:t>
                      </a:r>
                      <a:endParaRPr lang="zh-CN" altLang="en-US" dirty="0">
                        <a:solidFill>
                          <a:schemeClr val="accent6">
                            <a:lumMod val="75000"/>
                          </a:schemeClr>
                        </a:solidFill>
                      </a:endParaRPr>
                    </a:p>
                  </a:txBody>
                  <a:tcPr/>
                </a:tc>
                <a:tc>
                  <a:txBody>
                    <a:bodyPr/>
                    <a:lstStyle/>
                    <a:p>
                      <a:r>
                        <a:rPr lang="en-US" altLang="zh-CN" dirty="0" smtClean="0">
                          <a:solidFill>
                            <a:schemeClr val="accent6">
                              <a:lumMod val="75000"/>
                            </a:schemeClr>
                          </a:solidFill>
                        </a:rPr>
                        <a:t>0</a:t>
                      </a:r>
                      <a:endParaRPr lang="zh-CN" altLang="en-US" dirty="0">
                        <a:solidFill>
                          <a:schemeClr val="accent6">
                            <a:lumMod val="75000"/>
                          </a:schemeClr>
                        </a:solidFill>
                      </a:endParaRPr>
                    </a:p>
                  </a:txBody>
                  <a:tcPr/>
                </a:tc>
                <a:tc>
                  <a:txBody>
                    <a:bodyPr/>
                    <a:lstStyle/>
                    <a:p>
                      <a:endParaRPr lang="zh-CN" altLang="en-US" dirty="0">
                        <a:solidFill>
                          <a:schemeClr val="accent6">
                            <a:lumMod val="75000"/>
                          </a:schemeClr>
                        </a:solidFill>
                      </a:endParaRPr>
                    </a:p>
                  </a:txBody>
                  <a:tcPr>
                    <a:solidFill>
                      <a:srgbClr val="92D050"/>
                    </a:solidFill>
                  </a:tcPr>
                </a:tc>
                <a:tc>
                  <a:txBody>
                    <a:bodyPr/>
                    <a:lstStyle/>
                    <a:p>
                      <a:r>
                        <a:rPr lang="en-US" altLang="zh-CN" dirty="0" smtClean="0">
                          <a:solidFill>
                            <a:schemeClr val="accent6">
                              <a:lumMod val="75000"/>
                            </a:schemeClr>
                          </a:solidFill>
                        </a:rPr>
                        <a:t>0</a:t>
                      </a:r>
                      <a:endParaRPr lang="zh-CN" altLang="en-US" dirty="0">
                        <a:solidFill>
                          <a:schemeClr val="accent6">
                            <a:lumMod val="75000"/>
                          </a:schemeClr>
                        </a:solidFill>
                      </a:endParaRPr>
                    </a:p>
                  </a:txBody>
                  <a:tcPr/>
                </a:tc>
                <a:tc>
                  <a:txBody>
                    <a:bodyPr/>
                    <a:lstStyle/>
                    <a:p>
                      <a:r>
                        <a:rPr lang="en-US" altLang="zh-CN" dirty="0" smtClean="0">
                          <a:solidFill>
                            <a:schemeClr val="accent6">
                              <a:lumMod val="75000"/>
                            </a:schemeClr>
                          </a:solidFill>
                        </a:rPr>
                        <a:t>0</a:t>
                      </a:r>
                      <a:endParaRPr lang="zh-CN" altLang="en-US" dirty="0">
                        <a:solidFill>
                          <a:schemeClr val="accent6">
                            <a:lumMod val="75000"/>
                          </a:schemeClr>
                        </a:solidFill>
                      </a:endParaRPr>
                    </a:p>
                  </a:txBody>
                  <a:tcPr/>
                </a:tc>
                <a:tc>
                  <a:txBody>
                    <a:bodyPr/>
                    <a:lstStyle/>
                    <a:p>
                      <a:endParaRPr lang="zh-CN" altLang="en-US" dirty="0">
                        <a:solidFill>
                          <a:schemeClr val="accent6">
                            <a:lumMod val="75000"/>
                          </a:schemeClr>
                        </a:solidFill>
                      </a:endParaRPr>
                    </a:p>
                  </a:txBody>
                  <a:tcPr>
                    <a:solidFill>
                      <a:srgbClr val="FFFF00"/>
                    </a:solidFill>
                  </a:tcPr>
                </a:tc>
                <a:tc>
                  <a:txBody>
                    <a:bodyPr/>
                    <a:lstStyle/>
                    <a:p>
                      <a:endParaRPr lang="zh-CN" altLang="en-US" dirty="0">
                        <a:solidFill>
                          <a:schemeClr val="accent6">
                            <a:lumMod val="75000"/>
                          </a:schemeClr>
                        </a:solidFill>
                      </a:endParaRPr>
                    </a:p>
                  </a:txBody>
                  <a:tcPr>
                    <a:solidFill>
                      <a:srgbClr val="FF0000"/>
                    </a:solidFill>
                  </a:tcPr>
                </a:tc>
                <a:tc>
                  <a:txBody>
                    <a:bodyPr/>
                    <a:lstStyle/>
                    <a:p>
                      <a:endParaRPr lang="zh-CN" altLang="en-US" dirty="0">
                        <a:solidFill>
                          <a:schemeClr val="accent6">
                            <a:lumMod val="75000"/>
                          </a:schemeClr>
                        </a:solidFill>
                      </a:endParaRPr>
                    </a:p>
                  </a:txBody>
                  <a:tcPr>
                    <a:solidFill>
                      <a:srgbClr val="FF0000"/>
                    </a:solidFill>
                  </a:tcPr>
                </a:tc>
                <a:tc>
                  <a:txBody>
                    <a:bodyPr/>
                    <a:lstStyle/>
                    <a:p>
                      <a:endParaRPr lang="zh-CN" altLang="en-US">
                        <a:solidFill>
                          <a:schemeClr val="accent6">
                            <a:lumMod val="75000"/>
                          </a:schemeClr>
                        </a:solidFill>
                      </a:endParaRPr>
                    </a:p>
                  </a:txBody>
                  <a:tcPr>
                    <a:solidFill>
                      <a:srgbClr val="FF0000"/>
                    </a:solidFill>
                  </a:tcPr>
                </a:tc>
                <a:tc>
                  <a:txBody>
                    <a:bodyPr/>
                    <a:lstStyle/>
                    <a:p>
                      <a:endParaRPr lang="zh-CN" altLang="en-US" dirty="0">
                        <a:solidFill>
                          <a:schemeClr val="accent6">
                            <a:lumMod val="75000"/>
                          </a:schemeClr>
                        </a:solidFill>
                      </a:endParaRPr>
                    </a:p>
                  </a:txBody>
                  <a:tcPr>
                    <a:solidFill>
                      <a:srgbClr val="FF0000"/>
                    </a:solidFill>
                  </a:tcPr>
                </a:tc>
                <a:tc>
                  <a:txBody>
                    <a:bodyPr/>
                    <a:lstStyle/>
                    <a:p>
                      <a:endParaRPr lang="zh-CN" altLang="en-US" dirty="0">
                        <a:solidFill>
                          <a:schemeClr val="accent6">
                            <a:lumMod val="75000"/>
                          </a:schemeClr>
                        </a:solidFill>
                      </a:endParaRPr>
                    </a:p>
                  </a:txBody>
                  <a:tcPr>
                    <a:solidFill>
                      <a:srgbClr val="92D050"/>
                    </a:solidFill>
                  </a:tcPr>
                </a:tc>
                <a:tc>
                  <a:txBody>
                    <a:bodyPr/>
                    <a:lstStyle/>
                    <a:p>
                      <a:r>
                        <a:rPr lang="en-US" altLang="zh-CN" dirty="0" smtClean="0">
                          <a:solidFill>
                            <a:schemeClr val="accent6">
                              <a:lumMod val="75000"/>
                            </a:schemeClr>
                          </a:solidFill>
                        </a:rPr>
                        <a:t>1</a:t>
                      </a:r>
                      <a:endParaRPr lang="zh-CN" altLang="en-US" dirty="0">
                        <a:solidFill>
                          <a:schemeClr val="accent6">
                            <a:lumMod val="75000"/>
                          </a:schemeClr>
                        </a:solidFill>
                      </a:endParaRPr>
                    </a:p>
                  </a:txBody>
                  <a:tcPr/>
                </a:tc>
                <a:tc>
                  <a:txBody>
                    <a:bodyPr/>
                    <a:lstStyle/>
                    <a:p>
                      <a:r>
                        <a:rPr lang="en-US" altLang="zh-CN" dirty="0" smtClean="0">
                          <a:solidFill>
                            <a:schemeClr val="accent6">
                              <a:lumMod val="75000"/>
                            </a:schemeClr>
                          </a:solidFill>
                        </a:rPr>
                        <a:t>1</a:t>
                      </a:r>
                      <a:endParaRPr lang="zh-CN" altLang="en-US" dirty="0">
                        <a:solidFill>
                          <a:schemeClr val="accent6">
                            <a:lumMod val="75000"/>
                          </a:schemeClr>
                        </a:solidFill>
                      </a:endParaRPr>
                    </a:p>
                  </a:txBody>
                  <a:tcPr/>
                </a:tc>
                <a:tc>
                  <a:txBody>
                    <a:bodyPr/>
                    <a:lstStyle/>
                    <a:p>
                      <a:r>
                        <a:rPr lang="en-US" altLang="zh-CN" dirty="0" smtClean="0">
                          <a:solidFill>
                            <a:schemeClr val="accent6">
                              <a:lumMod val="75000"/>
                            </a:schemeClr>
                          </a:solidFill>
                        </a:rPr>
                        <a:t>1</a:t>
                      </a:r>
                      <a:endParaRPr lang="zh-CN" altLang="en-US" dirty="0">
                        <a:solidFill>
                          <a:schemeClr val="accent6">
                            <a:lumMod val="75000"/>
                          </a:schemeClr>
                        </a:solidFill>
                      </a:endParaRPr>
                    </a:p>
                  </a:txBody>
                  <a:tcPr/>
                </a:tc>
                <a:tc>
                  <a:txBody>
                    <a:bodyPr/>
                    <a:lstStyle/>
                    <a:p>
                      <a:endParaRPr lang="zh-CN" altLang="en-US" dirty="0">
                        <a:solidFill>
                          <a:schemeClr val="accent6">
                            <a:lumMod val="75000"/>
                          </a:schemeClr>
                        </a:solidFill>
                      </a:endParaRPr>
                    </a:p>
                  </a:txBody>
                  <a:tcPr>
                    <a:solidFill>
                      <a:srgbClr val="92D050"/>
                    </a:solidFill>
                  </a:tcPr>
                </a:tc>
                <a:tc>
                  <a:txBody>
                    <a:bodyPr/>
                    <a:lstStyle/>
                    <a:p>
                      <a:r>
                        <a:rPr lang="en-US" altLang="zh-CN" dirty="0" smtClean="0">
                          <a:solidFill>
                            <a:schemeClr val="accent6">
                              <a:lumMod val="75000"/>
                            </a:schemeClr>
                          </a:solidFill>
                        </a:rPr>
                        <a:t>0</a:t>
                      </a:r>
                      <a:endParaRPr lang="zh-CN" altLang="en-US" dirty="0">
                        <a:solidFill>
                          <a:schemeClr val="accent6">
                            <a:lumMod val="75000"/>
                          </a:schemeClr>
                        </a:solidFill>
                      </a:endParaRPr>
                    </a:p>
                  </a:txBody>
                  <a:tcPr/>
                </a:tc>
                <a:tc>
                  <a:txBody>
                    <a:bodyPr/>
                    <a:lstStyle/>
                    <a:p>
                      <a:r>
                        <a:rPr lang="en-US" altLang="zh-CN" dirty="0" smtClean="0">
                          <a:solidFill>
                            <a:schemeClr val="accent6">
                              <a:lumMod val="75000"/>
                            </a:schemeClr>
                          </a:solidFill>
                        </a:rPr>
                        <a:t>0</a:t>
                      </a:r>
                      <a:endParaRPr lang="zh-CN" altLang="en-US" dirty="0">
                        <a:solidFill>
                          <a:schemeClr val="accent6">
                            <a:lumMod val="75000"/>
                          </a:schemeClr>
                        </a:solidFill>
                      </a:endParaRPr>
                    </a:p>
                  </a:txBody>
                  <a:tcPr/>
                </a:tc>
                <a:tc>
                  <a:txBody>
                    <a:bodyPr/>
                    <a:lstStyle/>
                    <a:p>
                      <a:r>
                        <a:rPr lang="en-US" altLang="zh-CN" dirty="0" smtClean="0">
                          <a:solidFill>
                            <a:schemeClr val="accent6">
                              <a:lumMod val="75000"/>
                            </a:schemeClr>
                          </a:solidFill>
                        </a:rPr>
                        <a:t>0</a:t>
                      </a:r>
                      <a:endParaRPr lang="zh-CN" altLang="en-US" dirty="0">
                        <a:solidFill>
                          <a:schemeClr val="accent6">
                            <a:lumMod val="75000"/>
                          </a:schemeClr>
                        </a:solidFill>
                      </a:endParaRPr>
                    </a:p>
                  </a:txBody>
                  <a:tcPr/>
                </a:tc>
                <a:tc>
                  <a:txBody>
                    <a:bodyPr/>
                    <a:lstStyle/>
                    <a:p>
                      <a:endParaRPr lang="zh-CN" altLang="en-US" dirty="0">
                        <a:solidFill>
                          <a:schemeClr val="accent6">
                            <a:lumMod val="75000"/>
                          </a:schemeClr>
                        </a:solidFill>
                      </a:endParaRPr>
                    </a:p>
                  </a:txBody>
                  <a:tcPr>
                    <a:solidFill>
                      <a:srgbClr val="92D050"/>
                    </a:solidFill>
                  </a:tcPr>
                </a:tc>
                <a:tc>
                  <a:txBody>
                    <a:bodyPr/>
                    <a:lstStyle/>
                    <a:p>
                      <a:r>
                        <a:rPr lang="en-US" altLang="zh-CN" dirty="0" smtClean="0">
                          <a:solidFill>
                            <a:schemeClr val="accent6">
                              <a:lumMod val="75000"/>
                            </a:schemeClr>
                          </a:solidFill>
                        </a:rPr>
                        <a:t>0</a:t>
                      </a:r>
                      <a:endParaRPr lang="zh-CN" altLang="en-US" dirty="0">
                        <a:solidFill>
                          <a:schemeClr val="accent6">
                            <a:lumMod val="75000"/>
                          </a:schemeClr>
                        </a:solidFill>
                      </a:endParaRPr>
                    </a:p>
                  </a:txBody>
                  <a:tcPr/>
                </a:tc>
                <a:tc>
                  <a:txBody>
                    <a:bodyPr/>
                    <a:lstStyle/>
                    <a:p>
                      <a:r>
                        <a:rPr lang="en-US" altLang="zh-CN" dirty="0" smtClean="0">
                          <a:solidFill>
                            <a:schemeClr val="accent6">
                              <a:lumMod val="75000"/>
                            </a:schemeClr>
                          </a:solidFill>
                        </a:rPr>
                        <a:t>0</a:t>
                      </a:r>
                      <a:endParaRPr lang="zh-CN" altLang="en-US" dirty="0">
                        <a:solidFill>
                          <a:schemeClr val="accent6">
                            <a:lumMod val="75000"/>
                          </a:schemeClr>
                        </a:solidFill>
                      </a:endParaRPr>
                    </a:p>
                  </a:txBody>
                  <a:tcPr/>
                </a:tc>
                <a:tc>
                  <a:txBody>
                    <a:bodyPr/>
                    <a:lstStyle/>
                    <a:p>
                      <a:endParaRPr lang="zh-CN" altLang="en-US">
                        <a:solidFill>
                          <a:schemeClr val="accent6">
                            <a:lumMod val="75000"/>
                          </a:schemeClr>
                        </a:solidFill>
                      </a:endParaRPr>
                    </a:p>
                  </a:txBody>
                  <a:tcPr>
                    <a:solidFill>
                      <a:srgbClr val="FFFF00"/>
                    </a:solidFill>
                  </a:tcPr>
                </a:tc>
              </a:tr>
              <a:tr h="331977">
                <a:tc vMerge="1">
                  <a:txBody>
                    <a:bodyPr/>
                    <a:lstStyle/>
                    <a:p>
                      <a:endParaRPr lang="zh-CN" altLang="en-US"/>
                    </a:p>
                  </a:txBody>
                  <a:tcPr/>
                </a:tc>
                <a:tc>
                  <a:txBody>
                    <a:bodyPr/>
                    <a:lstStyle/>
                    <a:p>
                      <a:r>
                        <a:rPr lang="en-US" altLang="zh-CN" sz="1400" dirty="0" smtClean="0"/>
                        <a:t>12</a:t>
                      </a:r>
                      <a:endParaRPr lang="zh-CN" altLang="en-US" sz="1400" dirty="0"/>
                    </a:p>
                  </a:txBody>
                  <a:tcPr/>
                </a:tc>
                <a:tc>
                  <a:txBody>
                    <a:bodyPr/>
                    <a:lstStyle/>
                    <a:p>
                      <a:endParaRPr lang="zh-CN" altLang="en-US">
                        <a:solidFill>
                          <a:schemeClr val="accent6">
                            <a:lumMod val="75000"/>
                          </a:schemeClr>
                        </a:solidFill>
                      </a:endParaRPr>
                    </a:p>
                  </a:txBody>
                  <a:tcPr>
                    <a:solidFill>
                      <a:srgbClr val="FF0000"/>
                    </a:solidFill>
                  </a:tcPr>
                </a:tc>
                <a:tc>
                  <a:txBody>
                    <a:bodyPr/>
                    <a:lstStyle/>
                    <a:p>
                      <a:endParaRPr lang="zh-CN" altLang="en-US">
                        <a:solidFill>
                          <a:schemeClr val="accent6">
                            <a:lumMod val="75000"/>
                          </a:schemeClr>
                        </a:solidFill>
                      </a:endParaRPr>
                    </a:p>
                  </a:txBody>
                  <a:tcPr>
                    <a:solidFill>
                      <a:srgbClr val="FF0000"/>
                    </a:solidFill>
                  </a:tcPr>
                </a:tc>
                <a:tc>
                  <a:txBody>
                    <a:bodyPr/>
                    <a:lstStyle/>
                    <a:p>
                      <a:endParaRPr lang="zh-CN" altLang="en-US" dirty="0">
                        <a:solidFill>
                          <a:schemeClr val="accent6">
                            <a:lumMod val="75000"/>
                          </a:schemeClr>
                        </a:solidFill>
                      </a:endParaRPr>
                    </a:p>
                  </a:txBody>
                  <a:tcPr>
                    <a:solidFill>
                      <a:srgbClr val="FF0000"/>
                    </a:solidFill>
                  </a:tcPr>
                </a:tc>
                <a:tc>
                  <a:txBody>
                    <a:bodyPr/>
                    <a:lstStyle/>
                    <a:p>
                      <a:endParaRPr lang="zh-CN" altLang="en-US" dirty="0">
                        <a:solidFill>
                          <a:schemeClr val="accent6">
                            <a:lumMod val="75000"/>
                          </a:schemeClr>
                        </a:solidFill>
                      </a:endParaRPr>
                    </a:p>
                  </a:txBody>
                  <a:tcPr>
                    <a:solidFill>
                      <a:srgbClr val="FF0000"/>
                    </a:solidFill>
                  </a:tcPr>
                </a:tc>
                <a:tc>
                  <a:txBody>
                    <a:bodyPr/>
                    <a:lstStyle/>
                    <a:p>
                      <a:endParaRPr lang="zh-CN" altLang="en-US" dirty="0">
                        <a:solidFill>
                          <a:schemeClr val="accent6">
                            <a:lumMod val="75000"/>
                          </a:schemeClr>
                        </a:solidFill>
                      </a:endParaRPr>
                    </a:p>
                  </a:txBody>
                  <a:tcPr>
                    <a:solidFill>
                      <a:srgbClr val="92D050"/>
                    </a:solidFill>
                  </a:tcPr>
                </a:tc>
                <a:tc>
                  <a:txBody>
                    <a:bodyPr/>
                    <a:lstStyle/>
                    <a:p>
                      <a:r>
                        <a:rPr lang="en-US" altLang="zh-CN" dirty="0" smtClean="0">
                          <a:solidFill>
                            <a:schemeClr val="accent6">
                              <a:lumMod val="75000"/>
                            </a:schemeClr>
                          </a:solidFill>
                        </a:rPr>
                        <a:t>1</a:t>
                      </a:r>
                      <a:endParaRPr lang="zh-CN" altLang="en-US" dirty="0">
                        <a:solidFill>
                          <a:schemeClr val="accent6">
                            <a:lumMod val="75000"/>
                          </a:schemeClr>
                        </a:solidFill>
                      </a:endParaRPr>
                    </a:p>
                  </a:txBody>
                  <a:tcPr/>
                </a:tc>
                <a:tc>
                  <a:txBody>
                    <a:bodyPr/>
                    <a:lstStyle/>
                    <a:p>
                      <a:r>
                        <a:rPr lang="en-US" altLang="zh-CN" dirty="0" smtClean="0">
                          <a:solidFill>
                            <a:schemeClr val="accent6">
                              <a:lumMod val="75000"/>
                            </a:schemeClr>
                          </a:solidFill>
                        </a:rPr>
                        <a:t>1</a:t>
                      </a:r>
                      <a:endParaRPr lang="zh-CN" altLang="en-US" dirty="0">
                        <a:solidFill>
                          <a:schemeClr val="accent6">
                            <a:lumMod val="75000"/>
                          </a:schemeClr>
                        </a:solidFill>
                      </a:endParaRPr>
                    </a:p>
                  </a:txBody>
                  <a:tcPr/>
                </a:tc>
                <a:tc>
                  <a:txBody>
                    <a:bodyPr/>
                    <a:lstStyle/>
                    <a:p>
                      <a:r>
                        <a:rPr lang="en-US" altLang="zh-CN" dirty="0" smtClean="0">
                          <a:solidFill>
                            <a:schemeClr val="accent6">
                              <a:lumMod val="75000"/>
                            </a:schemeClr>
                          </a:solidFill>
                        </a:rPr>
                        <a:t>0</a:t>
                      </a:r>
                      <a:endParaRPr lang="zh-CN" altLang="en-US" dirty="0">
                        <a:solidFill>
                          <a:schemeClr val="accent6">
                            <a:lumMod val="75000"/>
                          </a:schemeClr>
                        </a:solidFill>
                      </a:endParaRPr>
                    </a:p>
                  </a:txBody>
                  <a:tcPr/>
                </a:tc>
                <a:tc>
                  <a:txBody>
                    <a:bodyPr/>
                    <a:lstStyle/>
                    <a:p>
                      <a:endParaRPr lang="zh-CN" altLang="en-US" dirty="0">
                        <a:solidFill>
                          <a:schemeClr val="accent6">
                            <a:lumMod val="75000"/>
                          </a:schemeClr>
                        </a:solidFill>
                      </a:endParaRPr>
                    </a:p>
                  </a:txBody>
                  <a:tcPr>
                    <a:solidFill>
                      <a:srgbClr val="92D050"/>
                    </a:solidFill>
                  </a:tcPr>
                </a:tc>
                <a:tc>
                  <a:txBody>
                    <a:bodyPr/>
                    <a:lstStyle/>
                    <a:p>
                      <a:r>
                        <a:rPr lang="en-US" altLang="zh-CN" dirty="0" smtClean="0">
                          <a:solidFill>
                            <a:schemeClr val="accent6">
                              <a:lumMod val="75000"/>
                            </a:schemeClr>
                          </a:solidFill>
                        </a:rPr>
                        <a:t>0</a:t>
                      </a:r>
                      <a:endParaRPr lang="zh-CN" altLang="en-US" dirty="0">
                        <a:solidFill>
                          <a:schemeClr val="accent6">
                            <a:lumMod val="75000"/>
                          </a:schemeClr>
                        </a:solidFill>
                      </a:endParaRPr>
                    </a:p>
                  </a:txBody>
                  <a:tcPr/>
                </a:tc>
                <a:tc>
                  <a:txBody>
                    <a:bodyPr/>
                    <a:lstStyle/>
                    <a:p>
                      <a:r>
                        <a:rPr lang="en-US" altLang="zh-CN" dirty="0" smtClean="0">
                          <a:solidFill>
                            <a:schemeClr val="accent6">
                              <a:lumMod val="75000"/>
                            </a:schemeClr>
                          </a:solidFill>
                        </a:rPr>
                        <a:t>0</a:t>
                      </a:r>
                      <a:endParaRPr lang="zh-CN" altLang="en-US" dirty="0">
                        <a:solidFill>
                          <a:schemeClr val="accent6">
                            <a:lumMod val="75000"/>
                          </a:schemeClr>
                        </a:solidFill>
                      </a:endParaRPr>
                    </a:p>
                  </a:txBody>
                  <a:tcPr/>
                </a:tc>
                <a:tc>
                  <a:txBody>
                    <a:bodyPr/>
                    <a:lstStyle/>
                    <a:p>
                      <a:r>
                        <a:rPr lang="en-US" altLang="zh-CN" dirty="0" smtClean="0">
                          <a:solidFill>
                            <a:schemeClr val="accent6">
                              <a:lumMod val="75000"/>
                            </a:schemeClr>
                          </a:solidFill>
                        </a:rPr>
                        <a:t>0</a:t>
                      </a:r>
                      <a:endParaRPr lang="zh-CN" altLang="en-US" dirty="0">
                        <a:solidFill>
                          <a:schemeClr val="accent6">
                            <a:lumMod val="75000"/>
                          </a:schemeClr>
                        </a:solidFill>
                      </a:endParaRPr>
                    </a:p>
                  </a:txBody>
                  <a:tcPr/>
                </a:tc>
                <a:tc>
                  <a:txBody>
                    <a:bodyPr/>
                    <a:lstStyle/>
                    <a:p>
                      <a:endParaRPr lang="zh-CN" altLang="en-US" dirty="0">
                        <a:solidFill>
                          <a:schemeClr val="accent6">
                            <a:lumMod val="75000"/>
                          </a:schemeClr>
                        </a:solidFill>
                      </a:endParaRPr>
                    </a:p>
                  </a:txBody>
                  <a:tcPr>
                    <a:solidFill>
                      <a:srgbClr val="92D050"/>
                    </a:solidFill>
                  </a:tcPr>
                </a:tc>
                <a:tc>
                  <a:txBody>
                    <a:bodyPr/>
                    <a:lstStyle/>
                    <a:p>
                      <a:r>
                        <a:rPr lang="en-US" altLang="zh-CN" dirty="0" smtClean="0">
                          <a:solidFill>
                            <a:schemeClr val="accent6">
                              <a:lumMod val="75000"/>
                            </a:schemeClr>
                          </a:solidFill>
                        </a:rPr>
                        <a:t>0</a:t>
                      </a:r>
                      <a:endParaRPr lang="zh-CN" altLang="en-US" dirty="0">
                        <a:solidFill>
                          <a:schemeClr val="accent6">
                            <a:lumMod val="75000"/>
                          </a:schemeClr>
                        </a:solidFill>
                      </a:endParaRPr>
                    </a:p>
                  </a:txBody>
                  <a:tcPr/>
                </a:tc>
                <a:tc>
                  <a:txBody>
                    <a:bodyPr/>
                    <a:lstStyle/>
                    <a:p>
                      <a:r>
                        <a:rPr lang="en-US" altLang="zh-CN" dirty="0" smtClean="0">
                          <a:solidFill>
                            <a:schemeClr val="accent6">
                              <a:lumMod val="75000"/>
                            </a:schemeClr>
                          </a:solidFill>
                        </a:rPr>
                        <a:t>0</a:t>
                      </a:r>
                      <a:endParaRPr lang="zh-CN" altLang="en-US" dirty="0">
                        <a:solidFill>
                          <a:schemeClr val="accent6">
                            <a:lumMod val="75000"/>
                          </a:schemeClr>
                        </a:solidFill>
                      </a:endParaRPr>
                    </a:p>
                  </a:txBody>
                  <a:tcPr/>
                </a:tc>
                <a:tc>
                  <a:txBody>
                    <a:bodyPr/>
                    <a:lstStyle/>
                    <a:p>
                      <a:endParaRPr lang="zh-CN" altLang="en-US" dirty="0">
                        <a:solidFill>
                          <a:schemeClr val="accent6">
                            <a:lumMod val="75000"/>
                          </a:schemeClr>
                        </a:solidFill>
                      </a:endParaRPr>
                    </a:p>
                  </a:txBody>
                  <a:tcPr>
                    <a:solidFill>
                      <a:srgbClr val="FFFF00"/>
                    </a:solidFill>
                  </a:tcPr>
                </a:tc>
                <a:tc>
                  <a:txBody>
                    <a:bodyPr/>
                    <a:lstStyle/>
                    <a:p>
                      <a:endParaRPr lang="zh-CN" altLang="en-US" dirty="0">
                        <a:solidFill>
                          <a:schemeClr val="accent6">
                            <a:lumMod val="75000"/>
                          </a:schemeClr>
                        </a:solidFill>
                      </a:endParaRPr>
                    </a:p>
                  </a:txBody>
                  <a:tcPr>
                    <a:solidFill>
                      <a:srgbClr val="FF0000"/>
                    </a:solidFill>
                  </a:tcPr>
                </a:tc>
                <a:tc>
                  <a:txBody>
                    <a:bodyPr/>
                    <a:lstStyle/>
                    <a:p>
                      <a:endParaRPr lang="zh-CN" altLang="en-US" dirty="0">
                        <a:solidFill>
                          <a:schemeClr val="accent6">
                            <a:lumMod val="75000"/>
                          </a:schemeClr>
                        </a:solidFill>
                      </a:endParaRPr>
                    </a:p>
                  </a:txBody>
                  <a:tcPr>
                    <a:solidFill>
                      <a:srgbClr val="FF0000"/>
                    </a:solidFill>
                  </a:tcPr>
                </a:tc>
                <a:tc>
                  <a:txBody>
                    <a:bodyPr/>
                    <a:lstStyle/>
                    <a:p>
                      <a:endParaRPr lang="zh-CN" altLang="en-US">
                        <a:solidFill>
                          <a:schemeClr val="accent6">
                            <a:lumMod val="75000"/>
                          </a:schemeClr>
                        </a:solidFill>
                      </a:endParaRPr>
                    </a:p>
                  </a:txBody>
                  <a:tcPr>
                    <a:solidFill>
                      <a:srgbClr val="FF0000"/>
                    </a:solidFill>
                  </a:tcPr>
                </a:tc>
                <a:tc>
                  <a:txBody>
                    <a:bodyPr/>
                    <a:lstStyle/>
                    <a:p>
                      <a:endParaRPr lang="zh-CN" altLang="en-US" dirty="0">
                        <a:solidFill>
                          <a:schemeClr val="accent6">
                            <a:lumMod val="75000"/>
                          </a:schemeClr>
                        </a:solidFill>
                      </a:endParaRPr>
                    </a:p>
                  </a:txBody>
                  <a:tcPr>
                    <a:solidFill>
                      <a:srgbClr val="FF0000"/>
                    </a:solidFill>
                  </a:tcPr>
                </a:tc>
                <a:tc>
                  <a:txBody>
                    <a:bodyPr/>
                    <a:lstStyle/>
                    <a:p>
                      <a:endParaRPr lang="zh-CN" altLang="en-US" dirty="0">
                        <a:solidFill>
                          <a:schemeClr val="accent6">
                            <a:lumMod val="75000"/>
                          </a:schemeClr>
                        </a:solidFill>
                      </a:endParaRPr>
                    </a:p>
                  </a:txBody>
                  <a:tcPr>
                    <a:solidFill>
                      <a:srgbClr val="92D050"/>
                    </a:solidFill>
                  </a:tcPr>
                </a:tc>
                <a:tc>
                  <a:txBody>
                    <a:bodyPr/>
                    <a:lstStyle/>
                    <a:p>
                      <a:r>
                        <a:rPr lang="en-US" altLang="zh-CN" dirty="0" smtClean="0">
                          <a:solidFill>
                            <a:schemeClr val="accent6">
                              <a:lumMod val="75000"/>
                            </a:schemeClr>
                          </a:solidFill>
                        </a:rPr>
                        <a:t>1</a:t>
                      </a:r>
                      <a:endParaRPr lang="zh-CN" altLang="en-US" dirty="0">
                        <a:solidFill>
                          <a:schemeClr val="accent6">
                            <a:lumMod val="75000"/>
                          </a:schemeClr>
                        </a:solidFill>
                      </a:endParaRPr>
                    </a:p>
                  </a:txBody>
                  <a:tcPr/>
                </a:tc>
                <a:tc>
                  <a:txBody>
                    <a:bodyPr/>
                    <a:lstStyle/>
                    <a:p>
                      <a:r>
                        <a:rPr lang="en-US" altLang="zh-CN" dirty="0" smtClean="0">
                          <a:solidFill>
                            <a:schemeClr val="accent6">
                              <a:lumMod val="75000"/>
                            </a:schemeClr>
                          </a:solidFill>
                        </a:rPr>
                        <a:t>1</a:t>
                      </a:r>
                      <a:endParaRPr lang="zh-CN" altLang="en-US" dirty="0">
                        <a:solidFill>
                          <a:schemeClr val="accent6">
                            <a:lumMod val="75000"/>
                          </a:schemeClr>
                        </a:solidFill>
                      </a:endParaRPr>
                    </a:p>
                  </a:txBody>
                  <a:tcPr/>
                </a:tc>
                <a:tc>
                  <a:txBody>
                    <a:bodyPr/>
                    <a:lstStyle/>
                    <a:p>
                      <a:r>
                        <a:rPr lang="en-US" altLang="zh-CN" dirty="0" smtClean="0">
                          <a:solidFill>
                            <a:schemeClr val="accent6">
                              <a:lumMod val="75000"/>
                            </a:schemeClr>
                          </a:solidFill>
                        </a:rPr>
                        <a:t>0</a:t>
                      </a:r>
                      <a:endParaRPr lang="zh-CN" altLang="en-US" dirty="0">
                        <a:solidFill>
                          <a:schemeClr val="accent6">
                            <a:lumMod val="75000"/>
                          </a:schemeClr>
                        </a:solidFill>
                      </a:endParaRPr>
                    </a:p>
                  </a:txBody>
                  <a:tcPr/>
                </a:tc>
                <a:tc>
                  <a:txBody>
                    <a:bodyPr/>
                    <a:lstStyle/>
                    <a:p>
                      <a:endParaRPr lang="zh-CN" altLang="en-US" dirty="0">
                        <a:solidFill>
                          <a:schemeClr val="accent6">
                            <a:lumMod val="75000"/>
                          </a:schemeClr>
                        </a:solidFill>
                      </a:endParaRPr>
                    </a:p>
                  </a:txBody>
                  <a:tcPr>
                    <a:solidFill>
                      <a:srgbClr val="92D050"/>
                    </a:solidFill>
                  </a:tcPr>
                </a:tc>
                <a:tc>
                  <a:txBody>
                    <a:bodyPr/>
                    <a:lstStyle/>
                    <a:p>
                      <a:r>
                        <a:rPr lang="en-US" altLang="zh-CN" dirty="0" smtClean="0">
                          <a:solidFill>
                            <a:schemeClr val="accent6">
                              <a:lumMod val="75000"/>
                            </a:schemeClr>
                          </a:solidFill>
                        </a:rPr>
                        <a:t>0</a:t>
                      </a:r>
                      <a:endParaRPr lang="zh-CN" altLang="en-US" dirty="0">
                        <a:solidFill>
                          <a:schemeClr val="accent6">
                            <a:lumMod val="75000"/>
                          </a:schemeClr>
                        </a:solidFill>
                      </a:endParaRPr>
                    </a:p>
                  </a:txBody>
                  <a:tcPr/>
                </a:tc>
                <a:tc>
                  <a:txBody>
                    <a:bodyPr/>
                    <a:lstStyle/>
                    <a:p>
                      <a:r>
                        <a:rPr lang="en-US" altLang="zh-CN" dirty="0" smtClean="0">
                          <a:solidFill>
                            <a:schemeClr val="accent6">
                              <a:lumMod val="75000"/>
                            </a:schemeClr>
                          </a:solidFill>
                        </a:rPr>
                        <a:t>0</a:t>
                      </a:r>
                      <a:endParaRPr lang="zh-CN" altLang="en-US" dirty="0">
                        <a:solidFill>
                          <a:schemeClr val="accent6">
                            <a:lumMod val="75000"/>
                          </a:schemeClr>
                        </a:solidFill>
                      </a:endParaRPr>
                    </a:p>
                  </a:txBody>
                  <a:tcPr/>
                </a:tc>
                <a:tc>
                  <a:txBody>
                    <a:bodyPr/>
                    <a:lstStyle/>
                    <a:p>
                      <a:r>
                        <a:rPr lang="en-US" altLang="zh-CN" dirty="0" smtClean="0">
                          <a:solidFill>
                            <a:schemeClr val="accent6">
                              <a:lumMod val="75000"/>
                            </a:schemeClr>
                          </a:solidFill>
                        </a:rPr>
                        <a:t>0</a:t>
                      </a:r>
                      <a:endParaRPr lang="zh-CN" altLang="en-US" dirty="0">
                        <a:solidFill>
                          <a:schemeClr val="accent6">
                            <a:lumMod val="75000"/>
                          </a:schemeClr>
                        </a:solidFill>
                      </a:endParaRPr>
                    </a:p>
                  </a:txBody>
                  <a:tcPr/>
                </a:tc>
                <a:tc>
                  <a:txBody>
                    <a:bodyPr/>
                    <a:lstStyle/>
                    <a:p>
                      <a:endParaRPr lang="zh-CN" altLang="en-US" dirty="0">
                        <a:solidFill>
                          <a:schemeClr val="accent6">
                            <a:lumMod val="75000"/>
                          </a:schemeClr>
                        </a:solidFill>
                      </a:endParaRPr>
                    </a:p>
                  </a:txBody>
                  <a:tcPr>
                    <a:solidFill>
                      <a:srgbClr val="92D050"/>
                    </a:solidFill>
                  </a:tcPr>
                </a:tc>
                <a:tc>
                  <a:txBody>
                    <a:bodyPr/>
                    <a:lstStyle/>
                    <a:p>
                      <a:r>
                        <a:rPr lang="en-US" altLang="zh-CN" dirty="0" smtClean="0">
                          <a:solidFill>
                            <a:schemeClr val="accent6">
                              <a:lumMod val="75000"/>
                            </a:schemeClr>
                          </a:solidFill>
                        </a:rPr>
                        <a:t>1</a:t>
                      </a:r>
                      <a:endParaRPr lang="zh-CN" altLang="en-US" dirty="0">
                        <a:solidFill>
                          <a:schemeClr val="accent6">
                            <a:lumMod val="75000"/>
                          </a:schemeClr>
                        </a:solidFill>
                      </a:endParaRPr>
                    </a:p>
                  </a:txBody>
                  <a:tcPr/>
                </a:tc>
                <a:tc>
                  <a:txBody>
                    <a:bodyPr/>
                    <a:lstStyle/>
                    <a:p>
                      <a:r>
                        <a:rPr lang="en-US" altLang="zh-CN" dirty="0" smtClean="0">
                          <a:solidFill>
                            <a:schemeClr val="accent6">
                              <a:lumMod val="75000"/>
                            </a:schemeClr>
                          </a:solidFill>
                        </a:rPr>
                        <a:t>1</a:t>
                      </a:r>
                      <a:endParaRPr lang="zh-CN" altLang="en-US" dirty="0">
                        <a:solidFill>
                          <a:schemeClr val="accent6">
                            <a:lumMod val="75000"/>
                          </a:schemeClr>
                        </a:solidFill>
                      </a:endParaRPr>
                    </a:p>
                  </a:txBody>
                  <a:tcPr/>
                </a:tc>
                <a:tc>
                  <a:txBody>
                    <a:bodyPr/>
                    <a:lstStyle/>
                    <a:p>
                      <a:endParaRPr lang="zh-CN" altLang="en-US" dirty="0">
                        <a:solidFill>
                          <a:schemeClr val="accent6">
                            <a:lumMod val="75000"/>
                          </a:schemeClr>
                        </a:solidFill>
                      </a:endParaRPr>
                    </a:p>
                  </a:txBody>
                  <a:tcPr>
                    <a:solidFill>
                      <a:srgbClr val="FFFF00"/>
                    </a:solidFill>
                  </a:tcPr>
                </a:tc>
              </a:tr>
              <a:tr h="331977">
                <a:tc vMerge="1">
                  <a:txBody>
                    <a:bodyPr/>
                    <a:lstStyle/>
                    <a:p>
                      <a:endParaRPr lang="zh-CN" altLang="en-US" dirty="0"/>
                    </a:p>
                  </a:txBody>
                  <a:tcPr/>
                </a:tc>
                <a:tc>
                  <a:txBody>
                    <a:bodyPr/>
                    <a:lstStyle/>
                    <a:p>
                      <a:r>
                        <a:rPr lang="en-US" altLang="zh-CN" sz="1400" dirty="0" smtClean="0"/>
                        <a:t>13</a:t>
                      </a:r>
                      <a:endParaRPr lang="zh-CN" altLang="en-US" sz="1400" dirty="0"/>
                    </a:p>
                  </a:txBody>
                  <a:tcPr/>
                </a:tc>
                <a:tc>
                  <a:txBody>
                    <a:bodyPr/>
                    <a:lstStyle/>
                    <a:p>
                      <a:endParaRPr lang="zh-CN" altLang="en-US">
                        <a:solidFill>
                          <a:schemeClr val="accent6">
                            <a:lumMod val="75000"/>
                          </a:schemeClr>
                        </a:solidFill>
                      </a:endParaRPr>
                    </a:p>
                  </a:txBody>
                  <a:tcPr>
                    <a:solidFill>
                      <a:srgbClr val="FF0000"/>
                    </a:solidFill>
                  </a:tcPr>
                </a:tc>
                <a:tc>
                  <a:txBody>
                    <a:bodyPr/>
                    <a:lstStyle/>
                    <a:p>
                      <a:endParaRPr lang="zh-CN" altLang="en-US">
                        <a:solidFill>
                          <a:schemeClr val="accent6">
                            <a:lumMod val="75000"/>
                          </a:schemeClr>
                        </a:solidFill>
                      </a:endParaRPr>
                    </a:p>
                  </a:txBody>
                  <a:tcPr>
                    <a:solidFill>
                      <a:srgbClr val="FF0000"/>
                    </a:solidFill>
                  </a:tcPr>
                </a:tc>
                <a:tc>
                  <a:txBody>
                    <a:bodyPr/>
                    <a:lstStyle/>
                    <a:p>
                      <a:endParaRPr lang="zh-CN" altLang="en-US" dirty="0">
                        <a:solidFill>
                          <a:schemeClr val="accent6">
                            <a:lumMod val="75000"/>
                          </a:schemeClr>
                        </a:solidFill>
                      </a:endParaRPr>
                    </a:p>
                  </a:txBody>
                  <a:tcPr>
                    <a:solidFill>
                      <a:srgbClr val="FF0000"/>
                    </a:solidFill>
                  </a:tcPr>
                </a:tc>
                <a:tc>
                  <a:txBody>
                    <a:bodyPr/>
                    <a:lstStyle/>
                    <a:p>
                      <a:endParaRPr lang="zh-CN" altLang="en-US">
                        <a:solidFill>
                          <a:schemeClr val="accent6">
                            <a:lumMod val="75000"/>
                          </a:schemeClr>
                        </a:solidFill>
                      </a:endParaRPr>
                    </a:p>
                  </a:txBody>
                  <a:tcPr>
                    <a:solidFill>
                      <a:srgbClr val="FF0000"/>
                    </a:solidFill>
                  </a:tcPr>
                </a:tc>
                <a:tc>
                  <a:txBody>
                    <a:bodyPr/>
                    <a:lstStyle/>
                    <a:p>
                      <a:endParaRPr lang="zh-CN" altLang="en-US" dirty="0">
                        <a:solidFill>
                          <a:schemeClr val="accent6">
                            <a:lumMod val="75000"/>
                          </a:schemeClr>
                        </a:solidFill>
                      </a:endParaRPr>
                    </a:p>
                  </a:txBody>
                  <a:tcPr>
                    <a:solidFill>
                      <a:srgbClr val="92D050"/>
                    </a:solidFill>
                  </a:tcPr>
                </a:tc>
                <a:tc>
                  <a:txBody>
                    <a:bodyPr/>
                    <a:lstStyle/>
                    <a:p>
                      <a:r>
                        <a:rPr lang="en-US" altLang="zh-CN" dirty="0" smtClean="0">
                          <a:solidFill>
                            <a:schemeClr val="accent6">
                              <a:lumMod val="75000"/>
                            </a:schemeClr>
                          </a:solidFill>
                        </a:rPr>
                        <a:t>1</a:t>
                      </a:r>
                      <a:endParaRPr lang="zh-CN" altLang="en-US" dirty="0">
                        <a:solidFill>
                          <a:schemeClr val="accent6">
                            <a:lumMod val="75000"/>
                          </a:schemeClr>
                        </a:solidFill>
                      </a:endParaRPr>
                    </a:p>
                  </a:txBody>
                  <a:tcPr/>
                </a:tc>
                <a:tc>
                  <a:txBody>
                    <a:bodyPr/>
                    <a:lstStyle/>
                    <a:p>
                      <a:r>
                        <a:rPr lang="en-US" altLang="zh-CN" dirty="0" smtClean="0">
                          <a:solidFill>
                            <a:schemeClr val="accent6">
                              <a:lumMod val="75000"/>
                            </a:schemeClr>
                          </a:solidFill>
                        </a:rPr>
                        <a:t>1</a:t>
                      </a:r>
                      <a:endParaRPr lang="zh-CN" altLang="en-US" dirty="0">
                        <a:solidFill>
                          <a:schemeClr val="accent6">
                            <a:lumMod val="75000"/>
                          </a:schemeClr>
                        </a:solidFill>
                      </a:endParaRPr>
                    </a:p>
                  </a:txBody>
                  <a:tcPr/>
                </a:tc>
                <a:tc>
                  <a:txBody>
                    <a:bodyPr/>
                    <a:lstStyle/>
                    <a:p>
                      <a:r>
                        <a:rPr lang="en-US" altLang="zh-CN" dirty="0" smtClean="0">
                          <a:solidFill>
                            <a:schemeClr val="accent6">
                              <a:lumMod val="75000"/>
                            </a:schemeClr>
                          </a:solidFill>
                        </a:rPr>
                        <a:t>0</a:t>
                      </a:r>
                      <a:endParaRPr lang="zh-CN" altLang="en-US" dirty="0">
                        <a:solidFill>
                          <a:schemeClr val="accent6">
                            <a:lumMod val="75000"/>
                          </a:schemeClr>
                        </a:solidFill>
                      </a:endParaRPr>
                    </a:p>
                  </a:txBody>
                  <a:tcPr/>
                </a:tc>
                <a:tc>
                  <a:txBody>
                    <a:bodyPr/>
                    <a:lstStyle/>
                    <a:p>
                      <a:endParaRPr lang="zh-CN" altLang="en-US" dirty="0">
                        <a:solidFill>
                          <a:schemeClr val="accent6">
                            <a:lumMod val="75000"/>
                          </a:schemeClr>
                        </a:solidFill>
                      </a:endParaRPr>
                    </a:p>
                  </a:txBody>
                  <a:tcPr>
                    <a:solidFill>
                      <a:srgbClr val="92D050"/>
                    </a:solidFill>
                  </a:tcPr>
                </a:tc>
                <a:tc>
                  <a:txBody>
                    <a:bodyPr/>
                    <a:lstStyle/>
                    <a:p>
                      <a:r>
                        <a:rPr lang="en-US" altLang="zh-CN" dirty="0" smtClean="0">
                          <a:solidFill>
                            <a:schemeClr val="accent6">
                              <a:lumMod val="75000"/>
                            </a:schemeClr>
                          </a:solidFill>
                        </a:rPr>
                        <a:t>0</a:t>
                      </a:r>
                      <a:endParaRPr lang="zh-CN" altLang="en-US" dirty="0">
                        <a:solidFill>
                          <a:schemeClr val="accent6">
                            <a:lumMod val="75000"/>
                          </a:schemeClr>
                        </a:solidFill>
                      </a:endParaRPr>
                    </a:p>
                  </a:txBody>
                  <a:tcPr/>
                </a:tc>
                <a:tc>
                  <a:txBody>
                    <a:bodyPr/>
                    <a:lstStyle/>
                    <a:p>
                      <a:r>
                        <a:rPr lang="en-US" altLang="zh-CN" dirty="0" smtClean="0">
                          <a:solidFill>
                            <a:schemeClr val="accent6">
                              <a:lumMod val="75000"/>
                            </a:schemeClr>
                          </a:solidFill>
                        </a:rPr>
                        <a:t>0</a:t>
                      </a:r>
                      <a:endParaRPr lang="zh-CN" altLang="en-US" dirty="0">
                        <a:solidFill>
                          <a:schemeClr val="accent6">
                            <a:lumMod val="75000"/>
                          </a:schemeClr>
                        </a:solidFill>
                      </a:endParaRPr>
                    </a:p>
                  </a:txBody>
                  <a:tcPr/>
                </a:tc>
                <a:tc>
                  <a:txBody>
                    <a:bodyPr/>
                    <a:lstStyle/>
                    <a:p>
                      <a:r>
                        <a:rPr lang="en-US" altLang="zh-CN" dirty="0" smtClean="0">
                          <a:solidFill>
                            <a:schemeClr val="accent6">
                              <a:lumMod val="75000"/>
                            </a:schemeClr>
                          </a:solidFill>
                        </a:rPr>
                        <a:t>0</a:t>
                      </a:r>
                      <a:endParaRPr lang="zh-CN" altLang="en-US" dirty="0">
                        <a:solidFill>
                          <a:schemeClr val="accent6">
                            <a:lumMod val="75000"/>
                          </a:schemeClr>
                        </a:solidFill>
                      </a:endParaRPr>
                    </a:p>
                  </a:txBody>
                  <a:tcPr/>
                </a:tc>
                <a:tc>
                  <a:txBody>
                    <a:bodyPr/>
                    <a:lstStyle/>
                    <a:p>
                      <a:endParaRPr lang="zh-CN" altLang="en-US" dirty="0">
                        <a:solidFill>
                          <a:schemeClr val="accent6">
                            <a:lumMod val="75000"/>
                          </a:schemeClr>
                        </a:solidFill>
                      </a:endParaRPr>
                    </a:p>
                  </a:txBody>
                  <a:tcPr>
                    <a:solidFill>
                      <a:srgbClr val="92D050"/>
                    </a:solidFill>
                  </a:tcPr>
                </a:tc>
                <a:tc>
                  <a:txBody>
                    <a:bodyPr/>
                    <a:lstStyle/>
                    <a:p>
                      <a:r>
                        <a:rPr lang="en-US" altLang="zh-CN" dirty="0" smtClean="0">
                          <a:solidFill>
                            <a:schemeClr val="accent6">
                              <a:lumMod val="75000"/>
                            </a:schemeClr>
                          </a:solidFill>
                        </a:rPr>
                        <a:t>0</a:t>
                      </a:r>
                      <a:endParaRPr lang="zh-CN" altLang="en-US" dirty="0">
                        <a:solidFill>
                          <a:schemeClr val="accent6">
                            <a:lumMod val="75000"/>
                          </a:schemeClr>
                        </a:solidFill>
                      </a:endParaRPr>
                    </a:p>
                  </a:txBody>
                  <a:tcPr/>
                </a:tc>
                <a:tc>
                  <a:txBody>
                    <a:bodyPr/>
                    <a:lstStyle/>
                    <a:p>
                      <a:r>
                        <a:rPr lang="en-US" altLang="zh-CN" dirty="0" smtClean="0">
                          <a:solidFill>
                            <a:schemeClr val="accent6">
                              <a:lumMod val="75000"/>
                            </a:schemeClr>
                          </a:solidFill>
                        </a:rPr>
                        <a:t>0</a:t>
                      </a:r>
                      <a:endParaRPr lang="zh-CN" altLang="en-US" dirty="0">
                        <a:solidFill>
                          <a:schemeClr val="accent6">
                            <a:lumMod val="75000"/>
                          </a:schemeClr>
                        </a:solidFill>
                      </a:endParaRPr>
                    </a:p>
                  </a:txBody>
                  <a:tcPr/>
                </a:tc>
                <a:tc>
                  <a:txBody>
                    <a:bodyPr/>
                    <a:lstStyle/>
                    <a:p>
                      <a:endParaRPr lang="zh-CN" altLang="en-US" dirty="0">
                        <a:solidFill>
                          <a:schemeClr val="accent6">
                            <a:lumMod val="75000"/>
                          </a:schemeClr>
                        </a:solidFill>
                      </a:endParaRPr>
                    </a:p>
                  </a:txBody>
                  <a:tcPr>
                    <a:solidFill>
                      <a:srgbClr val="FFFF00"/>
                    </a:solidFill>
                  </a:tcPr>
                </a:tc>
                <a:tc>
                  <a:txBody>
                    <a:bodyPr/>
                    <a:lstStyle/>
                    <a:p>
                      <a:endParaRPr lang="zh-CN" altLang="en-US" dirty="0">
                        <a:solidFill>
                          <a:schemeClr val="accent6">
                            <a:lumMod val="75000"/>
                          </a:schemeClr>
                        </a:solidFill>
                      </a:endParaRPr>
                    </a:p>
                  </a:txBody>
                  <a:tcPr>
                    <a:solidFill>
                      <a:srgbClr val="FF0000"/>
                    </a:solidFill>
                  </a:tcPr>
                </a:tc>
                <a:tc>
                  <a:txBody>
                    <a:bodyPr/>
                    <a:lstStyle/>
                    <a:p>
                      <a:endParaRPr lang="zh-CN" altLang="en-US" dirty="0">
                        <a:solidFill>
                          <a:schemeClr val="accent6">
                            <a:lumMod val="75000"/>
                          </a:schemeClr>
                        </a:solidFill>
                      </a:endParaRPr>
                    </a:p>
                  </a:txBody>
                  <a:tcPr>
                    <a:solidFill>
                      <a:srgbClr val="FF0000"/>
                    </a:solidFill>
                  </a:tcPr>
                </a:tc>
                <a:tc>
                  <a:txBody>
                    <a:bodyPr/>
                    <a:lstStyle/>
                    <a:p>
                      <a:endParaRPr lang="zh-CN" altLang="en-US" dirty="0">
                        <a:solidFill>
                          <a:schemeClr val="accent6">
                            <a:lumMod val="75000"/>
                          </a:schemeClr>
                        </a:solidFill>
                      </a:endParaRPr>
                    </a:p>
                  </a:txBody>
                  <a:tcPr>
                    <a:solidFill>
                      <a:srgbClr val="FF0000"/>
                    </a:solidFill>
                  </a:tcPr>
                </a:tc>
                <a:tc>
                  <a:txBody>
                    <a:bodyPr/>
                    <a:lstStyle/>
                    <a:p>
                      <a:endParaRPr lang="zh-CN" altLang="en-US" dirty="0">
                        <a:solidFill>
                          <a:schemeClr val="accent6">
                            <a:lumMod val="75000"/>
                          </a:schemeClr>
                        </a:solidFill>
                      </a:endParaRPr>
                    </a:p>
                  </a:txBody>
                  <a:tcPr>
                    <a:solidFill>
                      <a:srgbClr val="FF0000"/>
                    </a:solidFill>
                  </a:tcPr>
                </a:tc>
                <a:tc>
                  <a:txBody>
                    <a:bodyPr/>
                    <a:lstStyle/>
                    <a:p>
                      <a:endParaRPr lang="zh-CN" altLang="en-US" dirty="0">
                        <a:solidFill>
                          <a:schemeClr val="accent6">
                            <a:lumMod val="75000"/>
                          </a:schemeClr>
                        </a:solidFill>
                      </a:endParaRPr>
                    </a:p>
                  </a:txBody>
                  <a:tcPr>
                    <a:solidFill>
                      <a:srgbClr val="92D050"/>
                    </a:solidFill>
                  </a:tcPr>
                </a:tc>
                <a:tc>
                  <a:txBody>
                    <a:bodyPr/>
                    <a:lstStyle/>
                    <a:p>
                      <a:r>
                        <a:rPr lang="en-US" altLang="zh-CN" dirty="0" smtClean="0">
                          <a:solidFill>
                            <a:schemeClr val="accent6">
                              <a:lumMod val="75000"/>
                            </a:schemeClr>
                          </a:solidFill>
                        </a:rPr>
                        <a:t>0</a:t>
                      </a:r>
                      <a:endParaRPr lang="zh-CN" altLang="en-US" dirty="0">
                        <a:solidFill>
                          <a:schemeClr val="accent6">
                            <a:lumMod val="75000"/>
                          </a:schemeClr>
                        </a:solidFill>
                      </a:endParaRPr>
                    </a:p>
                  </a:txBody>
                  <a:tcPr/>
                </a:tc>
                <a:tc>
                  <a:txBody>
                    <a:bodyPr/>
                    <a:lstStyle/>
                    <a:p>
                      <a:r>
                        <a:rPr lang="en-US" altLang="zh-CN" dirty="0" smtClean="0">
                          <a:solidFill>
                            <a:schemeClr val="accent6">
                              <a:lumMod val="75000"/>
                            </a:schemeClr>
                          </a:solidFill>
                        </a:rPr>
                        <a:t>0</a:t>
                      </a:r>
                      <a:endParaRPr lang="zh-CN" altLang="en-US" dirty="0">
                        <a:solidFill>
                          <a:schemeClr val="accent6">
                            <a:lumMod val="75000"/>
                          </a:schemeClr>
                        </a:solidFill>
                      </a:endParaRPr>
                    </a:p>
                  </a:txBody>
                  <a:tcPr/>
                </a:tc>
                <a:tc>
                  <a:txBody>
                    <a:bodyPr/>
                    <a:lstStyle/>
                    <a:p>
                      <a:r>
                        <a:rPr lang="en-US" altLang="zh-CN" dirty="0" smtClean="0">
                          <a:solidFill>
                            <a:schemeClr val="accent6">
                              <a:lumMod val="75000"/>
                            </a:schemeClr>
                          </a:solidFill>
                        </a:rPr>
                        <a:t>0</a:t>
                      </a:r>
                      <a:endParaRPr lang="zh-CN" altLang="en-US" dirty="0">
                        <a:solidFill>
                          <a:schemeClr val="accent6">
                            <a:lumMod val="75000"/>
                          </a:schemeClr>
                        </a:solidFill>
                      </a:endParaRPr>
                    </a:p>
                  </a:txBody>
                  <a:tcPr/>
                </a:tc>
                <a:tc>
                  <a:txBody>
                    <a:bodyPr/>
                    <a:lstStyle/>
                    <a:p>
                      <a:endParaRPr lang="zh-CN" altLang="en-US" dirty="0">
                        <a:solidFill>
                          <a:schemeClr val="accent6">
                            <a:lumMod val="75000"/>
                          </a:schemeClr>
                        </a:solidFill>
                      </a:endParaRPr>
                    </a:p>
                  </a:txBody>
                  <a:tcPr>
                    <a:solidFill>
                      <a:srgbClr val="92D050"/>
                    </a:solidFill>
                  </a:tcPr>
                </a:tc>
                <a:tc>
                  <a:txBody>
                    <a:bodyPr/>
                    <a:lstStyle/>
                    <a:p>
                      <a:r>
                        <a:rPr lang="en-US" altLang="zh-CN" dirty="0" smtClean="0">
                          <a:solidFill>
                            <a:schemeClr val="accent6">
                              <a:lumMod val="75000"/>
                            </a:schemeClr>
                          </a:solidFill>
                        </a:rPr>
                        <a:t>0</a:t>
                      </a:r>
                      <a:endParaRPr lang="zh-CN" altLang="en-US" dirty="0">
                        <a:solidFill>
                          <a:schemeClr val="accent6">
                            <a:lumMod val="75000"/>
                          </a:schemeClr>
                        </a:solidFill>
                      </a:endParaRPr>
                    </a:p>
                  </a:txBody>
                  <a:tcPr/>
                </a:tc>
                <a:tc>
                  <a:txBody>
                    <a:bodyPr/>
                    <a:lstStyle/>
                    <a:p>
                      <a:r>
                        <a:rPr lang="en-US" altLang="zh-CN" dirty="0" smtClean="0">
                          <a:solidFill>
                            <a:schemeClr val="accent6">
                              <a:lumMod val="75000"/>
                            </a:schemeClr>
                          </a:solidFill>
                        </a:rPr>
                        <a:t>0</a:t>
                      </a:r>
                      <a:endParaRPr lang="zh-CN" altLang="en-US" dirty="0">
                        <a:solidFill>
                          <a:schemeClr val="accent6">
                            <a:lumMod val="75000"/>
                          </a:schemeClr>
                        </a:solidFill>
                      </a:endParaRPr>
                    </a:p>
                  </a:txBody>
                  <a:tcPr/>
                </a:tc>
                <a:tc>
                  <a:txBody>
                    <a:bodyPr/>
                    <a:lstStyle/>
                    <a:p>
                      <a:r>
                        <a:rPr lang="en-US" altLang="zh-CN" dirty="0" smtClean="0">
                          <a:solidFill>
                            <a:schemeClr val="accent6">
                              <a:lumMod val="75000"/>
                            </a:schemeClr>
                          </a:solidFill>
                        </a:rPr>
                        <a:t>0</a:t>
                      </a:r>
                      <a:endParaRPr lang="zh-CN" altLang="en-US" dirty="0">
                        <a:solidFill>
                          <a:schemeClr val="accent6">
                            <a:lumMod val="75000"/>
                          </a:schemeClr>
                        </a:solidFill>
                      </a:endParaRPr>
                    </a:p>
                  </a:txBody>
                  <a:tcPr/>
                </a:tc>
                <a:tc>
                  <a:txBody>
                    <a:bodyPr/>
                    <a:lstStyle/>
                    <a:p>
                      <a:endParaRPr lang="zh-CN" altLang="en-US" dirty="0">
                        <a:solidFill>
                          <a:schemeClr val="accent6">
                            <a:lumMod val="75000"/>
                          </a:schemeClr>
                        </a:solidFill>
                      </a:endParaRPr>
                    </a:p>
                  </a:txBody>
                  <a:tcPr>
                    <a:solidFill>
                      <a:srgbClr val="92D050"/>
                    </a:solidFill>
                  </a:tcPr>
                </a:tc>
                <a:tc>
                  <a:txBody>
                    <a:bodyPr/>
                    <a:lstStyle/>
                    <a:p>
                      <a:r>
                        <a:rPr lang="en-US" altLang="zh-CN" dirty="0" smtClean="0">
                          <a:solidFill>
                            <a:schemeClr val="accent6">
                              <a:lumMod val="75000"/>
                            </a:schemeClr>
                          </a:solidFill>
                        </a:rPr>
                        <a:t>0</a:t>
                      </a:r>
                      <a:endParaRPr lang="zh-CN" altLang="en-US" dirty="0">
                        <a:solidFill>
                          <a:schemeClr val="accent6">
                            <a:lumMod val="75000"/>
                          </a:schemeClr>
                        </a:solidFill>
                      </a:endParaRPr>
                    </a:p>
                  </a:txBody>
                  <a:tcPr/>
                </a:tc>
                <a:tc>
                  <a:txBody>
                    <a:bodyPr/>
                    <a:lstStyle/>
                    <a:p>
                      <a:r>
                        <a:rPr lang="en-US" altLang="zh-CN" dirty="0" smtClean="0">
                          <a:solidFill>
                            <a:schemeClr val="accent6">
                              <a:lumMod val="75000"/>
                            </a:schemeClr>
                          </a:solidFill>
                        </a:rPr>
                        <a:t>0</a:t>
                      </a:r>
                      <a:endParaRPr lang="zh-CN" altLang="en-US" dirty="0">
                        <a:solidFill>
                          <a:schemeClr val="accent6">
                            <a:lumMod val="75000"/>
                          </a:schemeClr>
                        </a:solidFill>
                      </a:endParaRPr>
                    </a:p>
                  </a:txBody>
                  <a:tcPr/>
                </a:tc>
                <a:tc>
                  <a:txBody>
                    <a:bodyPr/>
                    <a:lstStyle/>
                    <a:p>
                      <a:endParaRPr lang="zh-CN" altLang="en-US" dirty="0">
                        <a:solidFill>
                          <a:schemeClr val="accent6">
                            <a:lumMod val="75000"/>
                          </a:schemeClr>
                        </a:solidFill>
                      </a:endParaRPr>
                    </a:p>
                  </a:txBody>
                  <a:tcPr>
                    <a:solidFill>
                      <a:srgbClr val="FFFF00"/>
                    </a:solidFill>
                  </a:tcPr>
                </a:tc>
              </a:tr>
              <a:tr h="331977">
                <a:tc vMerge="1">
                  <a:txBody>
                    <a:bodyPr/>
                    <a:lstStyle/>
                    <a:p>
                      <a:endParaRPr lang="zh-CN" altLang="en-US"/>
                    </a:p>
                  </a:txBody>
                  <a:tcPr/>
                </a:tc>
                <a:tc>
                  <a:txBody>
                    <a:bodyPr/>
                    <a:lstStyle/>
                    <a:p>
                      <a:r>
                        <a:rPr lang="en-US" altLang="zh-CN" sz="1400" dirty="0" smtClean="0"/>
                        <a:t>14</a:t>
                      </a:r>
                      <a:endParaRPr lang="zh-CN" altLang="en-US" sz="1400" dirty="0"/>
                    </a:p>
                  </a:txBody>
                  <a:tcPr/>
                </a:tc>
                <a:tc>
                  <a:txBody>
                    <a:bodyPr/>
                    <a:lstStyle/>
                    <a:p>
                      <a:endParaRPr lang="zh-CN" altLang="en-US">
                        <a:solidFill>
                          <a:schemeClr val="accent6">
                            <a:lumMod val="75000"/>
                          </a:schemeClr>
                        </a:solidFill>
                      </a:endParaRPr>
                    </a:p>
                  </a:txBody>
                  <a:tcPr>
                    <a:solidFill>
                      <a:srgbClr val="FF0000"/>
                    </a:solidFill>
                  </a:tcPr>
                </a:tc>
                <a:tc>
                  <a:txBody>
                    <a:bodyPr/>
                    <a:lstStyle/>
                    <a:p>
                      <a:endParaRPr lang="zh-CN" altLang="en-US">
                        <a:solidFill>
                          <a:schemeClr val="accent6">
                            <a:lumMod val="75000"/>
                          </a:schemeClr>
                        </a:solidFill>
                      </a:endParaRPr>
                    </a:p>
                  </a:txBody>
                  <a:tcPr>
                    <a:solidFill>
                      <a:srgbClr val="FF0000"/>
                    </a:solidFill>
                  </a:tcPr>
                </a:tc>
                <a:tc>
                  <a:txBody>
                    <a:bodyPr/>
                    <a:lstStyle/>
                    <a:p>
                      <a:endParaRPr lang="zh-CN" altLang="en-US" dirty="0">
                        <a:solidFill>
                          <a:schemeClr val="accent6">
                            <a:lumMod val="75000"/>
                          </a:schemeClr>
                        </a:solidFill>
                      </a:endParaRPr>
                    </a:p>
                  </a:txBody>
                  <a:tcPr>
                    <a:solidFill>
                      <a:srgbClr val="FF0000"/>
                    </a:solidFill>
                  </a:tcPr>
                </a:tc>
                <a:tc>
                  <a:txBody>
                    <a:bodyPr/>
                    <a:lstStyle/>
                    <a:p>
                      <a:endParaRPr lang="zh-CN" altLang="en-US">
                        <a:solidFill>
                          <a:schemeClr val="accent6">
                            <a:lumMod val="75000"/>
                          </a:schemeClr>
                        </a:solidFill>
                      </a:endParaRPr>
                    </a:p>
                  </a:txBody>
                  <a:tcPr>
                    <a:solidFill>
                      <a:srgbClr val="FF0000"/>
                    </a:solidFill>
                  </a:tcPr>
                </a:tc>
                <a:tc>
                  <a:txBody>
                    <a:bodyPr/>
                    <a:lstStyle/>
                    <a:p>
                      <a:endParaRPr lang="zh-CN" altLang="en-US" dirty="0">
                        <a:solidFill>
                          <a:schemeClr val="accent6">
                            <a:lumMod val="75000"/>
                          </a:schemeClr>
                        </a:solidFill>
                      </a:endParaRPr>
                    </a:p>
                  </a:txBody>
                  <a:tcPr>
                    <a:solidFill>
                      <a:srgbClr val="92D050"/>
                    </a:solidFill>
                  </a:tcPr>
                </a:tc>
                <a:tc>
                  <a:txBody>
                    <a:bodyPr/>
                    <a:lstStyle/>
                    <a:p>
                      <a:r>
                        <a:rPr lang="en-US" altLang="zh-CN" dirty="0" smtClean="0">
                          <a:solidFill>
                            <a:schemeClr val="accent6">
                              <a:lumMod val="75000"/>
                            </a:schemeClr>
                          </a:solidFill>
                        </a:rPr>
                        <a:t>1</a:t>
                      </a:r>
                      <a:endParaRPr lang="zh-CN" altLang="en-US" dirty="0">
                        <a:solidFill>
                          <a:schemeClr val="accent6">
                            <a:lumMod val="75000"/>
                          </a:schemeClr>
                        </a:solidFill>
                      </a:endParaRPr>
                    </a:p>
                  </a:txBody>
                  <a:tcPr/>
                </a:tc>
                <a:tc>
                  <a:txBody>
                    <a:bodyPr/>
                    <a:lstStyle/>
                    <a:p>
                      <a:r>
                        <a:rPr lang="en-US" altLang="zh-CN" dirty="0" smtClean="0">
                          <a:solidFill>
                            <a:schemeClr val="accent6">
                              <a:lumMod val="75000"/>
                            </a:schemeClr>
                          </a:solidFill>
                        </a:rPr>
                        <a:t>1</a:t>
                      </a:r>
                      <a:endParaRPr lang="zh-CN" altLang="en-US" dirty="0">
                        <a:solidFill>
                          <a:schemeClr val="accent6">
                            <a:lumMod val="75000"/>
                          </a:schemeClr>
                        </a:solidFill>
                      </a:endParaRPr>
                    </a:p>
                  </a:txBody>
                  <a:tcPr/>
                </a:tc>
                <a:tc>
                  <a:txBody>
                    <a:bodyPr/>
                    <a:lstStyle/>
                    <a:p>
                      <a:r>
                        <a:rPr lang="en-US" altLang="zh-CN" dirty="0" smtClean="0">
                          <a:solidFill>
                            <a:schemeClr val="accent6">
                              <a:lumMod val="75000"/>
                            </a:schemeClr>
                          </a:solidFill>
                        </a:rPr>
                        <a:t>0</a:t>
                      </a:r>
                      <a:endParaRPr lang="zh-CN" altLang="en-US" dirty="0">
                        <a:solidFill>
                          <a:schemeClr val="accent6">
                            <a:lumMod val="75000"/>
                          </a:schemeClr>
                        </a:solidFill>
                      </a:endParaRPr>
                    </a:p>
                  </a:txBody>
                  <a:tcPr/>
                </a:tc>
                <a:tc>
                  <a:txBody>
                    <a:bodyPr/>
                    <a:lstStyle/>
                    <a:p>
                      <a:endParaRPr lang="zh-CN" altLang="en-US" dirty="0">
                        <a:solidFill>
                          <a:schemeClr val="accent6">
                            <a:lumMod val="75000"/>
                          </a:schemeClr>
                        </a:solidFill>
                      </a:endParaRPr>
                    </a:p>
                  </a:txBody>
                  <a:tcPr>
                    <a:solidFill>
                      <a:srgbClr val="92D050"/>
                    </a:solidFill>
                  </a:tcPr>
                </a:tc>
                <a:tc>
                  <a:txBody>
                    <a:bodyPr/>
                    <a:lstStyle/>
                    <a:p>
                      <a:r>
                        <a:rPr lang="en-US" altLang="zh-CN" dirty="0" smtClean="0">
                          <a:solidFill>
                            <a:schemeClr val="accent6">
                              <a:lumMod val="75000"/>
                            </a:schemeClr>
                          </a:solidFill>
                        </a:rPr>
                        <a:t>1</a:t>
                      </a:r>
                      <a:endParaRPr lang="zh-CN" altLang="en-US" dirty="0">
                        <a:solidFill>
                          <a:schemeClr val="accent6">
                            <a:lumMod val="75000"/>
                          </a:schemeClr>
                        </a:solidFill>
                      </a:endParaRPr>
                    </a:p>
                  </a:txBody>
                  <a:tcPr/>
                </a:tc>
                <a:tc>
                  <a:txBody>
                    <a:bodyPr/>
                    <a:lstStyle/>
                    <a:p>
                      <a:r>
                        <a:rPr lang="en-US" altLang="zh-CN" dirty="0" smtClean="0">
                          <a:solidFill>
                            <a:schemeClr val="accent6">
                              <a:lumMod val="75000"/>
                            </a:schemeClr>
                          </a:solidFill>
                        </a:rPr>
                        <a:t>1</a:t>
                      </a:r>
                      <a:endParaRPr lang="zh-CN" altLang="en-US" dirty="0">
                        <a:solidFill>
                          <a:schemeClr val="accent6">
                            <a:lumMod val="75000"/>
                          </a:schemeClr>
                        </a:solidFill>
                      </a:endParaRPr>
                    </a:p>
                  </a:txBody>
                  <a:tcPr/>
                </a:tc>
                <a:tc>
                  <a:txBody>
                    <a:bodyPr/>
                    <a:lstStyle/>
                    <a:p>
                      <a:r>
                        <a:rPr lang="en-US" altLang="zh-CN" dirty="0" smtClean="0">
                          <a:solidFill>
                            <a:schemeClr val="accent6">
                              <a:lumMod val="75000"/>
                            </a:schemeClr>
                          </a:solidFill>
                        </a:rPr>
                        <a:t>1</a:t>
                      </a:r>
                      <a:endParaRPr lang="zh-CN" altLang="en-US" dirty="0">
                        <a:solidFill>
                          <a:schemeClr val="accent6">
                            <a:lumMod val="75000"/>
                          </a:schemeClr>
                        </a:solidFill>
                      </a:endParaRPr>
                    </a:p>
                  </a:txBody>
                  <a:tcPr/>
                </a:tc>
                <a:tc>
                  <a:txBody>
                    <a:bodyPr/>
                    <a:lstStyle/>
                    <a:p>
                      <a:endParaRPr lang="zh-CN" altLang="en-US" dirty="0">
                        <a:solidFill>
                          <a:schemeClr val="accent6">
                            <a:lumMod val="75000"/>
                          </a:schemeClr>
                        </a:solidFill>
                      </a:endParaRPr>
                    </a:p>
                  </a:txBody>
                  <a:tcPr>
                    <a:solidFill>
                      <a:srgbClr val="92D050"/>
                    </a:solidFill>
                  </a:tcPr>
                </a:tc>
                <a:tc>
                  <a:txBody>
                    <a:bodyPr/>
                    <a:lstStyle/>
                    <a:p>
                      <a:r>
                        <a:rPr lang="en-US" altLang="zh-CN" dirty="0" smtClean="0">
                          <a:solidFill>
                            <a:schemeClr val="accent6">
                              <a:lumMod val="75000"/>
                            </a:schemeClr>
                          </a:solidFill>
                        </a:rPr>
                        <a:t>0</a:t>
                      </a:r>
                      <a:endParaRPr lang="zh-CN" altLang="en-US" dirty="0">
                        <a:solidFill>
                          <a:schemeClr val="accent6">
                            <a:lumMod val="75000"/>
                          </a:schemeClr>
                        </a:solidFill>
                      </a:endParaRPr>
                    </a:p>
                  </a:txBody>
                  <a:tcPr/>
                </a:tc>
                <a:tc>
                  <a:txBody>
                    <a:bodyPr/>
                    <a:lstStyle/>
                    <a:p>
                      <a:r>
                        <a:rPr lang="en-US" altLang="zh-CN" dirty="0" smtClean="0">
                          <a:solidFill>
                            <a:schemeClr val="accent6">
                              <a:lumMod val="75000"/>
                            </a:schemeClr>
                          </a:solidFill>
                        </a:rPr>
                        <a:t>0</a:t>
                      </a:r>
                      <a:endParaRPr lang="zh-CN" altLang="en-US" dirty="0">
                        <a:solidFill>
                          <a:schemeClr val="accent6">
                            <a:lumMod val="75000"/>
                          </a:schemeClr>
                        </a:solidFill>
                      </a:endParaRPr>
                    </a:p>
                  </a:txBody>
                  <a:tcPr/>
                </a:tc>
                <a:tc>
                  <a:txBody>
                    <a:bodyPr/>
                    <a:lstStyle/>
                    <a:p>
                      <a:endParaRPr lang="zh-CN" altLang="en-US" dirty="0">
                        <a:solidFill>
                          <a:schemeClr val="accent6">
                            <a:lumMod val="75000"/>
                          </a:schemeClr>
                        </a:solidFill>
                      </a:endParaRPr>
                    </a:p>
                  </a:txBody>
                  <a:tcPr>
                    <a:solidFill>
                      <a:srgbClr val="FFFF00"/>
                    </a:solidFill>
                  </a:tcPr>
                </a:tc>
                <a:tc>
                  <a:txBody>
                    <a:bodyPr/>
                    <a:lstStyle/>
                    <a:p>
                      <a:endParaRPr lang="zh-CN" altLang="en-US" dirty="0">
                        <a:solidFill>
                          <a:schemeClr val="accent6">
                            <a:lumMod val="75000"/>
                          </a:schemeClr>
                        </a:solidFill>
                      </a:endParaRPr>
                    </a:p>
                  </a:txBody>
                  <a:tcPr>
                    <a:solidFill>
                      <a:srgbClr val="FF0000"/>
                    </a:solidFill>
                  </a:tcPr>
                </a:tc>
                <a:tc>
                  <a:txBody>
                    <a:bodyPr/>
                    <a:lstStyle/>
                    <a:p>
                      <a:endParaRPr lang="zh-CN" altLang="en-US">
                        <a:solidFill>
                          <a:schemeClr val="accent6">
                            <a:lumMod val="75000"/>
                          </a:schemeClr>
                        </a:solidFill>
                      </a:endParaRPr>
                    </a:p>
                  </a:txBody>
                  <a:tcPr>
                    <a:solidFill>
                      <a:srgbClr val="FF0000"/>
                    </a:solidFill>
                  </a:tcPr>
                </a:tc>
                <a:tc>
                  <a:txBody>
                    <a:bodyPr/>
                    <a:lstStyle/>
                    <a:p>
                      <a:endParaRPr lang="zh-CN" altLang="en-US">
                        <a:solidFill>
                          <a:schemeClr val="accent6">
                            <a:lumMod val="75000"/>
                          </a:schemeClr>
                        </a:solidFill>
                      </a:endParaRPr>
                    </a:p>
                  </a:txBody>
                  <a:tcPr>
                    <a:solidFill>
                      <a:srgbClr val="FF0000"/>
                    </a:solidFill>
                  </a:tcPr>
                </a:tc>
                <a:tc>
                  <a:txBody>
                    <a:bodyPr/>
                    <a:lstStyle/>
                    <a:p>
                      <a:endParaRPr lang="zh-CN" altLang="en-US" dirty="0">
                        <a:solidFill>
                          <a:schemeClr val="accent6">
                            <a:lumMod val="75000"/>
                          </a:schemeClr>
                        </a:solidFill>
                      </a:endParaRPr>
                    </a:p>
                  </a:txBody>
                  <a:tcPr>
                    <a:solidFill>
                      <a:srgbClr val="FF0000"/>
                    </a:solidFill>
                  </a:tcPr>
                </a:tc>
                <a:tc>
                  <a:txBody>
                    <a:bodyPr/>
                    <a:lstStyle/>
                    <a:p>
                      <a:endParaRPr lang="zh-CN" altLang="en-US" dirty="0">
                        <a:solidFill>
                          <a:schemeClr val="accent6">
                            <a:lumMod val="75000"/>
                          </a:schemeClr>
                        </a:solidFill>
                      </a:endParaRPr>
                    </a:p>
                  </a:txBody>
                  <a:tcPr>
                    <a:solidFill>
                      <a:srgbClr val="92D050"/>
                    </a:solidFill>
                  </a:tcPr>
                </a:tc>
                <a:tc>
                  <a:txBody>
                    <a:bodyPr/>
                    <a:lstStyle/>
                    <a:p>
                      <a:r>
                        <a:rPr lang="en-US" altLang="zh-CN" dirty="0" smtClean="0">
                          <a:solidFill>
                            <a:schemeClr val="accent6">
                              <a:lumMod val="75000"/>
                            </a:schemeClr>
                          </a:solidFill>
                        </a:rPr>
                        <a:t>0</a:t>
                      </a:r>
                      <a:endParaRPr lang="zh-CN" altLang="en-US" dirty="0">
                        <a:solidFill>
                          <a:schemeClr val="accent6">
                            <a:lumMod val="75000"/>
                          </a:schemeClr>
                        </a:solidFill>
                      </a:endParaRPr>
                    </a:p>
                  </a:txBody>
                  <a:tcPr/>
                </a:tc>
                <a:tc>
                  <a:txBody>
                    <a:bodyPr/>
                    <a:lstStyle/>
                    <a:p>
                      <a:r>
                        <a:rPr lang="en-US" altLang="zh-CN" dirty="0" smtClean="0">
                          <a:solidFill>
                            <a:schemeClr val="accent6">
                              <a:lumMod val="75000"/>
                            </a:schemeClr>
                          </a:solidFill>
                        </a:rPr>
                        <a:t>0</a:t>
                      </a:r>
                      <a:endParaRPr lang="zh-CN" altLang="en-US" dirty="0">
                        <a:solidFill>
                          <a:schemeClr val="accent6">
                            <a:lumMod val="75000"/>
                          </a:schemeClr>
                        </a:solidFill>
                      </a:endParaRPr>
                    </a:p>
                  </a:txBody>
                  <a:tcPr/>
                </a:tc>
                <a:tc>
                  <a:txBody>
                    <a:bodyPr/>
                    <a:lstStyle/>
                    <a:p>
                      <a:r>
                        <a:rPr lang="en-US" altLang="zh-CN" dirty="0" smtClean="0">
                          <a:solidFill>
                            <a:schemeClr val="accent6">
                              <a:lumMod val="75000"/>
                            </a:schemeClr>
                          </a:solidFill>
                        </a:rPr>
                        <a:t>0</a:t>
                      </a:r>
                      <a:endParaRPr lang="zh-CN" altLang="en-US" dirty="0">
                        <a:solidFill>
                          <a:schemeClr val="accent6">
                            <a:lumMod val="75000"/>
                          </a:schemeClr>
                        </a:solidFill>
                      </a:endParaRPr>
                    </a:p>
                  </a:txBody>
                  <a:tcPr/>
                </a:tc>
                <a:tc>
                  <a:txBody>
                    <a:bodyPr/>
                    <a:lstStyle/>
                    <a:p>
                      <a:endParaRPr lang="zh-CN" altLang="en-US" dirty="0">
                        <a:solidFill>
                          <a:schemeClr val="accent6">
                            <a:lumMod val="75000"/>
                          </a:schemeClr>
                        </a:solidFill>
                      </a:endParaRPr>
                    </a:p>
                  </a:txBody>
                  <a:tcPr>
                    <a:solidFill>
                      <a:srgbClr val="92D050"/>
                    </a:solidFill>
                  </a:tcPr>
                </a:tc>
                <a:tc>
                  <a:txBody>
                    <a:bodyPr/>
                    <a:lstStyle/>
                    <a:p>
                      <a:r>
                        <a:rPr lang="en-US" altLang="zh-CN" dirty="0" smtClean="0">
                          <a:solidFill>
                            <a:schemeClr val="accent6">
                              <a:lumMod val="75000"/>
                            </a:schemeClr>
                          </a:solidFill>
                        </a:rPr>
                        <a:t>1</a:t>
                      </a:r>
                      <a:endParaRPr lang="zh-CN" altLang="en-US" dirty="0">
                        <a:solidFill>
                          <a:schemeClr val="accent6">
                            <a:lumMod val="75000"/>
                          </a:schemeClr>
                        </a:solidFill>
                      </a:endParaRPr>
                    </a:p>
                  </a:txBody>
                  <a:tcPr/>
                </a:tc>
                <a:tc>
                  <a:txBody>
                    <a:bodyPr/>
                    <a:lstStyle/>
                    <a:p>
                      <a:r>
                        <a:rPr lang="en-US" altLang="zh-CN" dirty="0" smtClean="0">
                          <a:solidFill>
                            <a:schemeClr val="accent6">
                              <a:lumMod val="75000"/>
                            </a:schemeClr>
                          </a:solidFill>
                        </a:rPr>
                        <a:t>1</a:t>
                      </a:r>
                      <a:endParaRPr lang="zh-CN" altLang="en-US" dirty="0">
                        <a:solidFill>
                          <a:schemeClr val="accent6">
                            <a:lumMod val="75000"/>
                          </a:schemeClr>
                        </a:solidFill>
                      </a:endParaRPr>
                    </a:p>
                  </a:txBody>
                  <a:tcPr/>
                </a:tc>
                <a:tc>
                  <a:txBody>
                    <a:bodyPr/>
                    <a:lstStyle/>
                    <a:p>
                      <a:r>
                        <a:rPr lang="en-US" altLang="zh-CN" dirty="0" smtClean="0">
                          <a:solidFill>
                            <a:schemeClr val="accent6">
                              <a:lumMod val="75000"/>
                            </a:schemeClr>
                          </a:solidFill>
                        </a:rPr>
                        <a:t>1</a:t>
                      </a:r>
                      <a:endParaRPr lang="zh-CN" altLang="en-US" dirty="0">
                        <a:solidFill>
                          <a:schemeClr val="accent6">
                            <a:lumMod val="75000"/>
                          </a:schemeClr>
                        </a:solidFill>
                      </a:endParaRPr>
                    </a:p>
                  </a:txBody>
                  <a:tcPr/>
                </a:tc>
                <a:tc>
                  <a:txBody>
                    <a:bodyPr/>
                    <a:lstStyle/>
                    <a:p>
                      <a:endParaRPr lang="zh-CN" altLang="en-US" dirty="0">
                        <a:solidFill>
                          <a:schemeClr val="accent6">
                            <a:lumMod val="75000"/>
                          </a:schemeClr>
                        </a:solidFill>
                      </a:endParaRPr>
                    </a:p>
                  </a:txBody>
                  <a:tcPr>
                    <a:solidFill>
                      <a:srgbClr val="92D050"/>
                    </a:solidFill>
                  </a:tcPr>
                </a:tc>
                <a:tc>
                  <a:txBody>
                    <a:bodyPr/>
                    <a:lstStyle/>
                    <a:p>
                      <a:r>
                        <a:rPr lang="en-US" altLang="zh-CN" dirty="0" smtClean="0">
                          <a:solidFill>
                            <a:schemeClr val="accent6">
                              <a:lumMod val="75000"/>
                            </a:schemeClr>
                          </a:solidFill>
                        </a:rPr>
                        <a:t>0</a:t>
                      </a:r>
                      <a:endParaRPr lang="zh-CN" altLang="en-US" dirty="0">
                        <a:solidFill>
                          <a:schemeClr val="accent6">
                            <a:lumMod val="75000"/>
                          </a:schemeClr>
                        </a:solidFill>
                      </a:endParaRPr>
                    </a:p>
                  </a:txBody>
                  <a:tcPr/>
                </a:tc>
                <a:tc>
                  <a:txBody>
                    <a:bodyPr/>
                    <a:lstStyle/>
                    <a:p>
                      <a:r>
                        <a:rPr lang="en-US" altLang="zh-CN" dirty="0" smtClean="0">
                          <a:solidFill>
                            <a:schemeClr val="accent6">
                              <a:lumMod val="75000"/>
                            </a:schemeClr>
                          </a:solidFill>
                        </a:rPr>
                        <a:t>0</a:t>
                      </a:r>
                      <a:endParaRPr lang="zh-CN" altLang="en-US" dirty="0">
                        <a:solidFill>
                          <a:schemeClr val="accent6">
                            <a:lumMod val="75000"/>
                          </a:schemeClr>
                        </a:solidFill>
                      </a:endParaRPr>
                    </a:p>
                  </a:txBody>
                  <a:tcPr/>
                </a:tc>
                <a:tc>
                  <a:txBody>
                    <a:bodyPr/>
                    <a:lstStyle/>
                    <a:p>
                      <a:endParaRPr lang="zh-CN" altLang="en-US" dirty="0">
                        <a:solidFill>
                          <a:schemeClr val="accent6">
                            <a:lumMod val="75000"/>
                          </a:schemeClr>
                        </a:solidFill>
                      </a:endParaRPr>
                    </a:p>
                  </a:txBody>
                  <a:tcPr>
                    <a:solidFill>
                      <a:srgbClr val="FFFF00"/>
                    </a:solidFill>
                  </a:tcPr>
                </a:tc>
              </a:tr>
              <a:tr h="331977">
                <a:tc rowSpan="5">
                  <a:txBody>
                    <a:bodyPr/>
                    <a:lstStyle/>
                    <a:p>
                      <a:endParaRPr lang="en-US" altLang="zh-CN" sz="1400" dirty="0" smtClean="0"/>
                    </a:p>
                    <a:p>
                      <a:endParaRPr lang="en-US" altLang="zh-CN" sz="1400" dirty="0" smtClean="0"/>
                    </a:p>
                    <a:p>
                      <a:endParaRPr lang="en-US" altLang="zh-CN" sz="1400" dirty="0" smtClean="0"/>
                    </a:p>
                    <a:p>
                      <a:r>
                        <a:rPr lang="zh-CN" altLang="en-US" sz="1400" dirty="0" smtClean="0"/>
                        <a:t>结果</a:t>
                      </a:r>
                      <a:endParaRPr lang="zh-CN" altLang="en-US" sz="1400" dirty="0"/>
                    </a:p>
                  </a:txBody>
                  <a:tcPr/>
                </a:tc>
                <a:tc>
                  <a:txBody>
                    <a:bodyPr/>
                    <a:lstStyle/>
                    <a:p>
                      <a:r>
                        <a:rPr lang="en-US" altLang="zh-CN" sz="1400" dirty="0" smtClean="0"/>
                        <a:t>21</a:t>
                      </a:r>
                      <a:endParaRPr lang="zh-CN" altLang="en-US" sz="1400" dirty="0"/>
                    </a:p>
                  </a:txBody>
                  <a:tcPr/>
                </a:tc>
                <a:tc>
                  <a:txBody>
                    <a:bodyPr/>
                    <a:lstStyle/>
                    <a:p>
                      <a:endParaRPr lang="zh-CN" altLang="en-US" dirty="0">
                        <a:solidFill>
                          <a:schemeClr val="bg2">
                            <a:lumMod val="50000"/>
                          </a:schemeClr>
                        </a:solidFill>
                      </a:endParaRPr>
                    </a:p>
                  </a:txBody>
                  <a:tcPr>
                    <a:solidFill>
                      <a:srgbClr val="FF0000"/>
                    </a:solidFill>
                  </a:tcPr>
                </a:tc>
                <a:tc>
                  <a:txBody>
                    <a:bodyPr/>
                    <a:lstStyle/>
                    <a:p>
                      <a:endParaRPr lang="zh-CN" altLang="en-US" dirty="0">
                        <a:solidFill>
                          <a:schemeClr val="bg2">
                            <a:lumMod val="50000"/>
                          </a:schemeClr>
                        </a:solidFill>
                      </a:endParaRPr>
                    </a:p>
                  </a:txBody>
                  <a:tcPr>
                    <a:solidFill>
                      <a:srgbClr val="FF0000"/>
                    </a:solidFill>
                  </a:tcPr>
                </a:tc>
                <a:tc>
                  <a:txBody>
                    <a:bodyPr/>
                    <a:lstStyle/>
                    <a:p>
                      <a:endParaRPr lang="zh-CN" altLang="en-US" dirty="0">
                        <a:solidFill>
                          <a:schemeClr val="bg2">
                            <a:lumMod val="50000"/>
                          </a:schemeClr>
                        </a:solidFill>
                      </a:endParaRPr>
                    </a:p>
                  </a:txBody>
                  <a:tcPr>
                    <a:solidFill>
                      <a:srgbClr val="FF0000"/>
                    </a:solidFill>
                  </a:tcPr>
                </a:tc>
                <a:tc>
                  <a:txBody>
                    <a:bodyPr/>
                    <a:lstStyle/>
                    <a:p>
                      <a:endParaRPr lang="zh-CN" altLang="en-US">
                        <a:solidFill>
                          <a:schemeClr val="bg2">
                            <a:lumMod val="50000"/>
                          </a:schemeClr>
                        </a:solidFill>
                      </a:endParaRPr>
                    </a:p>
                  </a:txBody>
                  <a:tcPr>
                    <a:solidFill>
                      <a:srgbClr val="FF0000"/>
                    </a:solidFill>
                  </a:tcPr>
                </a:tc>
                <a:tc>
                  <a:txBody>
                    <a:bodyPr/>
                    <a:lstStyle/>
                    <a:p>
                      <a:endParaRPr lang="zh-CN" altLang="en-US" dirty="0">
                        <a:solidFill>
                          <a:schemeClr val="bg2">
                            <a:lumMod val="50000"/>
                          </a:schemeClr>
                        </a:solidFill>
                      </a:endParaRPr>
                    </a:p>
                  </a:txBody>
                  <a:tcPr>
                    <a:solidFill>
                      <a:srgbClr val="92D050"/>
                    </a:solidFill>
                  </a:tcPr>
                </a:tc>
                <a:tc>
                  <a:txBody>
                    <a:bodyPr/>
                    <a:lstStyle/>
                    <a:p>
                      <a:r>
                        <a:rPr lang="en-US" altLang="zh-CN" dirty="0" smtClean="0">
                          <a:solidFill>
                            <a:schemeClr val="bg2">
                              <a:lumMod val="50000"/>
                            </a:schemeClr>
                          </a:solidFill>
                        </a:rPr>
                        <a:t>0</a:t>
                      </a:r>
                      <a:endParaRPr lang="zh-CN" altLang="en-US" dirty="0">
                        <a:solidFill>
                          <a:schemeClr val="bg2">
                            <a:lumMod val="50000"/>
                          </a:schemeClr>
                        </a:solidFill>
                      </a:endParaRPr>
                    </a:p>
                  </a:txBody>
                  <a:tcPr/>
                </a:tc>
                <a:tc>
                  <a:txBody>
                    <a:bodyPr/>
                    <a:lstStyle/>
                    <a:p>
                      <a:r>
                        <a:rPr lang="en-US" altLang="zh-CN" dirty="0" smtClean="0">
                          <a:solidFill>
                            <a:schemeClr val="bg2">
                              <a:lumMod val="50000"/>
                            </a:schemeClr>
                          </a:solidFill>
                        </a:rPr>
                        <a:t>0</a:t>
                      </a:r>
                      <a:endParaRPr lang="zh-CN" altLang="en-US" dirty="0">
                        <a:solidFill>
                          <a:schemeClr val="bg2">
                            <a:lumMod val="50000"/>
                          </a:schemeClr>
                        </a:solidFill>
                      </a:endParaRPr>
                    </a:p>
                  </a:txBody>
                  <a:tcPr/>
                </a:tc>
                <a:tc>
                  <a:txBody>
                    <a:bodyPr/>
                    <a:lstStyle/>
                    <a:p>
                      <a:r>
                        <a:rPr lang="en-US" altLang="zh-CN" dirty="0" smtClean="0">
                          <a:solidFill>
                            <a:schemeClr val="bg2">
                              <a:lumMod val="50000"/>
                            </a:schemeClr>
                          </a:solidFill>
                        </a:rPr>
                        <a:t>0</a:t>
                      </a:r>
                      <a:endParaRPr lang="zh-CN" altLang="en-US" dirty="0">
                        <a:solidFill>
                          <a:schemeClr val="bg2">
                            <a:lumMod val="50000"/>
                          </a:schemeClr>
                        </a:solidFill>
                      </a:endParaRPr>
                    </a:p>
                  </a:txBody>
                  <a:tcPr/>
                </a:tc>
                <a:tc>
                  <a:txBody>
                    <a:bodyPr/>
                    <a:lstStyle/>
                    <a:p>
                      <a:endParaRPr lang="zh-CN" altLang="en-US" dirty="0">
                        <a:solidFill>
                          <a:schemeClr val="bg2">
                            <a:lumMod val="50000"/>
                          </a:schemeClr>
                        </a:solidFill>
                      </a:endParaRPr>
                    </a:p>
                  </a:txBody>
                  <a:tcPr>
                    <a:solidFill>
                      <a:srgbClr val="92D050"/>
                    </a:solidFill>
                  </a:tcPr>
                </a:tc>
                <a:tc>
                  <a:txBody>
                    <a:bodyPr/>
                    <a:lstStyle/>
                    <a:p>
                      <a:r>
                        <a:rPr lang="en-US" altLang="zh-CN" dirty="0" smtClean="0">
                          <a:solidFill>
                            <a:schemeClr val="bg2">
                              <a:lumMod val="50000"/>
                            </a:schemeClr>
                          </a:solidFill>
                        </a:rPr>
                        <a:t>0</a:t>
                      </a:r>
                      <a:endParaRPr lang="zh-CN" altLang="en-US" dirty="0">
                        <a:solidFill>
                          <a:schemeClr val="bg2">
                            <a:lumMod val="50000"/>
                          </a:schemeClr>
                        </a:solidFill>
                      </a:endParaRPr>
                    </a:p>
                  </a:txBody>
                  <a:tcPr/>
                </a:tc>
                <a:tc>
                  <a:txBody>
                    <a:bodyPr/>
                    <a:lstStyle/>
                    <a:p>
                      <a:r>
                        <a:rPr lang="en-US" altLang="zh-CN" dirty="0" smtClean="0">
                          <a:solidFill>
                            <a:schemeClr val="bg2">
                              <a:lumMod val="50000"/>
                            </a:schemeClr>
                          </a:solidFill>
                        </a:rPr>
                        <a:t>0</a:t>
                      </a:r>
                      <a:endParaRPr lang="zh-CN" altLang="en-US" dirty="0">
                        <a:solidFill>
                          <a:schemeClr val="bg2">
                            <a:lumMod val="50000"/>
                          </a:schemeClr>
                        </a:solidFill>
                      </a:endParaRPr>
                    </a:p>
                  </a:txBody>
                  <a:tcPr/>
                </a:tc>
                <a:tc>
                  <a:txBody>
                    <a:bodyPr/>
                    <a:lstStyle/>
                    <a:p>
                      <a:r>
                        <a:rPr lang="en-US" altLang="zh-CN" dirty="0" smtClean="0">
                          <a:solidFill>
                            <a:schemeClr val="bg2">
                              <a:lumMod val="50000"/>
                            </a:schemeClr>
                          </a:solidFill>
                        </a:rPr>
                        <a:t>0</a:t>
                      </a:r>
                      <a:endParaRPr lang="zh-CN" altLang="en-US" dirty="0">
                        <a:solidFill>
                          <a:schemeClr val="bg2">
                            <a:lumMod val="50000"/>
                          </a:schemeClr>
                        </a:solidFill>
                      </a:endParaRPr>
                    </a:p>
                  </a:txBody>
                  <a:tcPr/>
                </a:tc>
                <a:tc>
                  <a:txBody>
                    <a:bodyPr/>
                    <a:lstStyle/>
                    <a:p>
                      <a:endParaRPr lang="zh-CN" altLang="en-US" dirty="0">
                        <a:solidFill>
                          <a:schemeClr val="bg2">
                            <a:lumMod val="50000"/>
                          </a:schemeClr>
                        </a:solidFill>
                      </a:endParaRPr>
                    </a:p>
                  </a:txBody>
                  <a:tcPr>
                    <a:solidFill>
                      <a:srgbClr val="92D050"/>
                    </a:solidFill>
                  </a:tcPr>
                </a:tc>
                <a:tc>
                  <a:txBody>
                    <a:bodyPr/>
                    <a:lstStyle/>
                    <a:p>
                      <a:r>
                        <a:rPr lang="en-US" altLang="zh-CN" dirty="0" smtClean="0">
                          <a:solidFill>
                            <a:schemeClr val="bg2">
                              <a:lumMod val="50000"/>
                            </a:schemeClr>
                          </a:solidFill>
                        </a:rPr>
                        <a:t>0</a:t>
                      </a:r>
                      <a:endParaRPr lang="zh-CN" altLang="en-US" dirty="0">
                        <a:solidFill>
                          <a:schemeClr val="bg2">
                            <a:lumMod val="50000"/>
                          </a:schemeClr>
                        </a:solidFill>
                      </a:endParaRPr>
                    </a:p>
                  </a:txBody>
                  <a:tcPr/>
                </a:tc>
                <a:tc>
                  <a:txBody>
                    <a:bodyPr/>
                    <a:lstStyle/>
                    <a:p>
                      <a:r>
                        <a:rPr lang="en-US" altLang="zh-CN" dirty="0" smtClean="0">
                          <a:solidFill>
                            <a:schemeClr val="bg2">
                              <a:lumMod val="50000"/>
                            </a:schemeClr>
                          </a:solidFill>
                        </a:rPr>
                        <a:t>0</a:t>
                      </a:r>
                      <a:endParaRPr lang="zh-CN" altLang="en-US" dirty="0">
                        <a:solidFill>
                          <a:schemeClr val="bg2">
                            <a:lumMod val="50000"/>
                          </a:schemeClr>
                        </a:solidFill>
                      </a:endParaRPr>
                    </a:p>
                  </a:txBody>
                  <a:tcPr/>
                </a:tc>
                <a:tc>
                  <a:txBody>
                    <a:bodyPr/>
                    <a:lstStyle/>
                    <a:p>
                      <a:endParaRPr lang="zh-CN" altLang="en-US" dirty="0">
                        <a:solidFill>
                          <a:schemeClr val="bg2">
                            <a:lumMod val="50000"/>
                          </a:schemeClr>
                        </a:solidFill>
                      </a:endParaRPr>
                    </a:p>
                  </a:txBody>
                  <a:tcPr>
                    <a:solidFill>
                      <a:srgbClr val="FFFF00"/>
                    </a:solidFill>
                  </a:tcPr>
                </a:tc>
                <a:tc>
                  <a:txBody>
                    <a:bodyPr/>
                    <a:lstStyle/>
                    <a:p>
                      <a:endParaRPr lang="zh-CN" altLang="en-US" dirty="0">
                        <a:solidFill>
                          <a:schemeClr val="bg2">
                            <a:lumMod val="50000"/>
                          </a:schemeClr>
                        </a:solidFill>
                      </a:endParaRPr>
                    </a:p>
                  </a:txBody>
                  <a:tcPr>
                    <a:solidFill>
                      <a:srgbClr val="FF0000"/>
                    </a:solidFill>
                  </a:tcPr>
                </a:tc>
                <a:tc>
                  <a:txBody>
                    <a:bodyPr/>
                    <a:lstStyle/>
                    <a:p>
                      <a:endParaRPr lang="zh-CN" altLang="en-US">
                        <a:solidFill>
                          <a:schemeClr val="bg2">
                            <a:lumMod val="50000"/>
                          </a:schemeClr>
                        </a:solidFill>
                      </a:endParaRPr>
                    </a:p>
                  </a:txBody>
                  <a:tcPr>
                    <a:solidFill>
                      <a:srgbClr val="FF0000"/>
                    </a:solidFill>
                  </a:tcPr>
                </a:tc>
                <a:tc>
                  <a:txBody>
                    <a:bodyPr/>
                    <a:lstStyle/>
                    <a:p>
                      <a:endParaRPr lang="zh-CN" altLang="en-US" dirty="0">
                        <a:solidFill>
                          <a:schemeClr val="bg2">
                            <a:lumMod val="50000"/>
                          </a:schemeClr>
                        </a:solidFill>
                      </a:endParaRPr>
                    </a:p>
                  </a:txBody>
                  <a:tcPr>
                    <a:solidFill>
                      <a:srgbClr val="FF0000"/>
                    </a:solidFill>
                  </a:tcPr>
                </a:tc>
                <a:tc>
                  <a:txBody>
                    <a:bodyPr/>
                    <a:lstStyle/>
                    <a:p>
                      <a:endParaRPr lang="zh-CN" altLang="en-US" dirty="0">
                        <a:solidFill>
                          <a:schemeClr val="bg2">
                            <a:lumMod val="50000"/>
                          </a:schemeClr>
                        </a:solidFill>
                      </a:endParaRPr>
                    </a:p>
                  </a:txBody>
                  <a:tcPr>
                    <a:solidFill>
                      <a:srgbClr val="FF0000"/>
                    </a:solidFill>
                  </a:tcPr>
                </a:tc>
                <a:tc>
                  <a:txBody>
                    <a:bodyPr/>
                    <a:lstStyle/>
                    <a:p>
                      <a:endParaRPr lang="zh-CN" altLang="en-US" dirty="0">
                        <a:solidFill>
                          <a:schemeClr val="bg2">
                            <a:lumMod val="50000"/>
                          </a:schemeClr>
                        </a:solidFill>
                      </a:endParaRPr>
                    </a:p>
                  </a:txBody>
                  <a:tcPr>
                    <a:solidFill>
                      <a:srgbClr val="92D050"/>
                    </a:solidFill>
                  </a:tcPr>
                </a:tc>
                <a:tc>
                  <a:txBody>
                    <a:bodyPr/>
                    <a:lstStyle/>
                    <a:p>
                      <a:r>
                        <a:rPr lang="en-US" altLang="zh-CN" dirty="0" smtClean="0">
                          <a:solidFill>
                            <a:schemeClr val="bg2">
                              <a:lumMod val="50000"/>
                            </a:schemeClr>
                          </a:solidFill>
                        </a:rPr>
                        <a:t>1</a:t>
                      </a:r>
                      <a:endParaRPr lang="zh-CN" altLang="en-US" dirty="0">
                        <a:solidFill>
                          <a:schemeClr val="bg2">
                            <a:lumMod val="50000"/>
                          </a:schemeClr>
                        </a:solidFill>
                      </a:endParaRPr>
                    </a:p>
                  </a:txBody>
                  <a:tcPr/>
                </a:tc>
                <a:tc>
                  <a:txBody>
                    <a:bodyPr/>
                    <a:lstStyle/>
                    <a:p>
                      <a:r>
                        <a:rPr lang="en-US" altLang="zh-CN" dirty="0" smtClean="0">
                          <a:solidFill>
                            <a:schemeClr val="bg2">
                              <a:lumMod val="50000"/>
                            </a:schemeClr>
                          </a:solidFill>
                        </a:rPr>
                        <a:t>1</a:t>
                      </a:r>
                      <a:endParaRPr lang="zh-CN" altLang="en-US" dirty="0">
                        <a:solidFill>
                          <a:schemeClr val="bg2">
                            <a:lumMod val="50000"/>
                          </a:schemeClr>
                        </a:solidFill>
                      </a:endParaRPr>
                    </a:p>
                  </a:txBody>
                  <a:tcPr/>
                </a:tc>
                <a:tc>
                  <a:txBody>
                    <a:bodyPr/>
                    <a:lstStyle/>
                    <a:p>
                      <a:r>
                        <a:rPr lang="en-US" altLang="zh-CN" dirty="0" smtClean="0">
                          <a:solidFill>
                            <a:schemeClr val="bg2">
                              <a:lumMod val="50000"/>
                            </a:schemeClr>
                          </a:solidFill>
                        </a:rPr>
                        <a:t>1</a:t>
                      </a:r>
                      <a:endParaRPr lang="zh-CN" altLang="en-US" dirty="0">
                        <a:solidFill>
                          <a:schemeClr val="bg2">
                            <a:lumMod val="50000"/>
                          </a:schemeClr>
                        </a:solidFill>
                      </a:endParaRPr>
                    </a:p>
                  </a:txBody>
                  <a:tcPr/>
                </a:tc>
                <a:tc>
                  <a:txBody>
                    <a:bodyPr/>
                    <a:lstStyle/>
                    <a:p>
                      <a:endParaRPr lang="zh-CN" altLang="en-US" dirty="0">
                        <a:solidFill>
                          <a:schemeClr val="bg2">
                            <a:lumMod val="50000"/>
                          </a:schemeClr>
                        </a:solidFill>
                      </a:endParaRPr>
                    </a:p>
                  </a:txBody>
                  <a:tcPr>
                    <a:solidFill>
                      <a:srgbClr val="92D050"/>
                    </a:solidFill>
                  </a:tcPr>
                </a:tc>
                <a:tc>
                  <a:txBody>
                    <a:bodyPr/>
                    <a:lstStyle/>
                    <a:p>
                      <a:r>
                        <a:rPr lang="en-US" altLang="zh-CN" dirty="0" smtClean="0">
                          <a:solidFill>
                            <a:schemeClr val="bg2">
                              <a:lumMod val="50000"/>
                            </a:schemeClr>
                          </a:solidFill>
                        </a:rPr>
                        <a:t>1</a:t>
                      </a:r>
                      <a:endParaRPr lang="zh-CN" altLang="en-US" dirty="0">
                        <a:solidFill>
                          <a:schemeClr val="bg2">
                            <a:lumMod val="50000"/>
                          </a:schemeClr>
                        </a:solidFill>
                      </a:endParaRPr>
                    </a:p>
                  </a:txBody>
                  <a:tcPr/>
                </a:tc>
                <a:tc>
                  <a:txBody>
                    <a:bodyPr/>
                    <a:lstStyle/>
                    <a:p>
                      <a:r>
                        <a:rPr lang="en-US" altLang="zh-CN" dirty="0" smtClean="0">
                          <a:solidFill>
                            <a:schemeClr val="bg2">
                              <a:lumMod val="50000"/>
                            </a:schemeClr>
                          </a:solidFill>
                        </a:rPr>
                        <a:t>1</a:t>
                      </a:r>
                      <a:endParaRPr lang="zh-CN" altLang="en-US" dirty="0">
                        <a:solidFill>
                          <a:schemeClr val="bg2">
                            <a:lumMod val="50000"/>
                          </a:schemeClr>
                        </a:solidFill>
                      </a:endParaRPr>
                    </a:p>
                  </a:txBody>
                  <a:tcPr/>
                </a:tc>
                <a:tc>
                  <a:txBody>
                    <a:bodyPr/>
                    <a:lstStyle/>
                    <a:p>
                      <a:r>
                        <a:rPr lang="en-US" altLang="zh-CN" dirty="0" smtClean="0">
                          <a:solidFill>
                            <a:schemeClr val="bg2">
                              <a:lumMod val="50000"/>
                            </a:schemeClr>
                          </a:solidFill>
                        </a:rPr>
                        <a:t>1</a:t>
                      </a:r>
                      <a:endParaRPr lang="zh-CN" altLang="en-US" dirty="0">
                        <a:solidFill>
                          <a:schemeClr val="bg2">
                            <a:lumMod val="50000"/>
                          </a:schemeClr>
                        </a:solidFill>
                      </a:endParaRPr>
                    </a:p>
                  </a:txBody>
                  <a:tcPr/>
                </a:tc>
                <a:tc>
                  <a:txBody>
                    <a:bodyPr/>
                    <a:lstStyle/>
                    <a:p>
                      <a:endParaRPr lang="zh-CN" altLang="en-US" dirty="0">
                        <a:solidFill>
                          <a:schemeClr val="bg2">
                            <a:lumMod val="50000"/>
                          </a:schemeClr>
                        </a:solidFill>
                      </a:endParaRPr>
                    </a:p>
                  </a:txBody>
                  <a:tcPr>
                    <a:solidFill>
                      <a:srgbClr val="92D050"/>
                    </a:solidFill>
                  </a:tcPr>
                </a:tc>
                <a:tc>
                  <a:txBody>
                    <a:bodyPr/>
                    <a:lstStyle/>
                    <a:p>
                      <a:r>
                        <a:rPr lang="en-US" altLang="zh-CN" dirty="0" smtClean="0">
                          <a:solidFill>
                            <a:schemeClr val="bg2">
                              <a:lumMod val="50000"/>
                            </a:schemeClr>
                          </a:solidFill>
                        </a:rPr>
                        <a:t>1</a:t>
                      </a:r>
                      <a:endParaRPr lang="zh-CN" altLang="en-US" dirty="0">
                        <a:solidFill>
                          <a:schemeClr val="bg2">
                            <a:lumMod val="50000"/>
                          </a:schemeClr>
                        </a:solidFill>
                      </a:endParaRPr>
                    </a:p>
                  </a:txBody>
                  <a:tcPr/>
                </a:tc>
                <a:tc>
                  <a:txBody>
                    <a:bodyPr/>
                    <a:lstStyle/>
                    <a:p>
                      <a:r>
                        <a:rPr lang="en-US" altLang="zh-CN" dirty="0" smtClean="0">
                          <a:solidFill>
                            <a:schemeClr val="bg2">
                              <a:lumMod val="50000"/>
                            </a:schemeClr>
                          </a:solidFill>
                        </a:rPr>
                        <a:t>1</a:t>
                      </a:r>
                      <a:endParaRPr lang="zh-CN" altLang="en-US" dirty="0">
                        <a:solidFill>
                          <a:schemeClr val="bg2">
                            <a:lumMod val="50000"/>
                          </a:schemeClr>
                        </a:solidFill>
                      </a:endParaRPr>
                    </a:p>
                  </a:txBody>
                  <a:tcPr/>
                </a:tc>
                <a:tc>
                  <a:txBody>
                    <a:bodyPr/>
                    <a:lstStyle/>
                    <a:p>
                      <a:endParaRPr lang="zh-CN" altLang="en-US" dirty="0">
                        <a:solidFill>
                          <a:schemeClr val="bg2">
                            <a:lumMod val="50000"/>
                          </a:schemeClr>
                        </a:solidFill>
                      </a:endParaRPr>
                    </a:p>
                  </a:txBody>
                  <a:tcPr>
                    <a:solidFill>
                      <a:srgbClr val="FFFF00"/>
                    </a:solidFill>
                  </a:tcPr>
                </a:tc>
              </a:tr>
              <a:tr h="331977">
                <a:tc vMerge="1">
                  <a:txBody>
                    <a:bodyPr/>
                    <a:lstStyle/>
                    <a:p>
                      <a:endParaRPr lang="zh-CN" altLang="en-US" dirty="0"/>
                    </a:p>
                  </a:txBody>
                  <a:tcPr/>
                </a:tc>
                <a:tc>
                  <a:txBody>
                    <a:bodyPr/>
                    <a:lstStyle/>
                    <a:p>
                      <a:r>
                        <a:rPr lang="en-US" altLang="zh-CN" sz="1400" dirty="0" smtClean="0"/>
                        <a:t>22</a:t>
                      </a:r>
                      <a:endParaRPr lang="zh-CN" altLang="en-US" sz="1400" dirty="0"/>
                    </a:p>
                  </a:txBody>
                  <a:tcPr/>
                </a:tc>
                <a:tc>
                  <a:txBody>
                    <a:bodyPr/>
                    <a:lstStyle/>
                    <a:p>
                      <a:endParaRPr lang="zh-CN" altLang="en-US">
                        <a:solidFill>
                          <a:schemeClr val="bg2">
                            <a:lumMod val="50000"/>
                          </a:schemeClr>
                        </a:solidFill>
                      </a:endParaRPr>
                    </a:p>
                  </a:txBody>
                  <a:tcPr>
                    <a:solidFill>
                      <a:srgbClr val="FF0000"/>
                    </a:solidFill>
                  </a:tcPr>
                </a:tc>
                <a:tc>
                  <a:txBody>
                    <a:bodyPr/>
                    <a:lstStyle/>
                    <a:p>
                      <a:endParaRPr lang="zh-CN" altLang="en-US" dirty="0">
                        <a:solidFill>
                          <a:schemeClr val="bg2">
                            <a:lumMod val="50000"/>
                          </a:schemeClr>
                        </a:solidFill>
                      </a:endParaRPr>
                    </a:p>
                  </a:txBody>
                  <a:tcPr>
                    <a:solidFill>
                      <a:srgbClr val="FF0000"/>
                    </a:solidFill>
                  </a:tcPr>
                </a:tc>
                <a:tc>
                  <a:txBody>
                    <a:bodyPr/>
                    <a:lstStyle/>
                    <a:p>
                      <a:endParaRPr lang="zh-CN" altLang="en-US" dirty="0">
                        <a:solidFill>
                          <a:schemeClr val="bg2">
                            <a:lumMod val="50000"/>
                          </a:schemeClr>
                        </a:solidFill>
                      </a:endParaRPr>
                    </a:p>
                  </a:txBody>
                  <a:tcPr>
                    <a:solidFill>
                      <a:srgbClr val="FF0000"/>
                    </a:solidFill>
                  </a:tcPr>
                </a:tc>
                <a:tc>
                  <a:txBody>
                    <a:bodyPr/>
                    <a:lstStyle/>
                    <a:p>
                      <a:endParaRPr lang="zh-CN" altLang="en-US" dirty="0">
                        <a:solidFill>
                          <a:schemeClr val="bg2">
                            <a:lumMod val="50000"/>
                          </a:schemeClr>
                        </a:solidFill>
                      </a:endParaRPr>
                    </a:p>
                  </a:txBody>
                  <a:tcPr>
                    <a:solidFill>
                      <a:srgbClr val="FF0000"/>
                    </a:solidFill>
                  </a:tcPr>
                </a:tc>
                <a:tc>
                  <a:txBody>
                    <a:bodyPr/>
                    <a:lstStyle/>
                    <a:p>
                      <a:endParaRPr lang="zh-CN" altLang="en-US" dirty="0">
                        <a:solidFill>
                          <a:schemeClr val="bg2">
                            <a:lumMod val="50000"/>
                          </a:schemeClr>
                        </a:solidFill>
                      </a:endParaRPr>
                    </a:p>
                  </a:txBody>
                  <a:tcPr>
                    <a:solidFill>
                      <a:srgbClr val="92D050"/>
                    </a:solidFill>
                  </a:tcPr>
                </a:tc>
                <a:tc>
                  <a:txBody>
                    <a:bodyPr/>
                    <a:lstStyle/>
                    <a:p>
                      <a:r>
                        <a:rPr lang="en-US" altLang="zh-CN" dirty="0" smtClean="0">
                          <a:solidFill>
                            <a:schemeClr val="bg2">
                              <a:lumMod val="50000"/>
                            </a:schemeClr>
                          </a:solidFill>
                        </a:rPr>
                        <a:t>0</a:t>
                      </a:r>
                      <a:endParaRPr lang="zh-CN" altLang="en-US" dirty="0">
                        <a:solidFill>
                          <a:schemeClr val="bg2">
                            <a:lumMod val="50000"/>
                          </a:schemeClr>
                        </a:solidFill>
                      </a:endParaRPr>
                    </a:p>
                  </a:txBody>
                  <a:tcPr/>
                </a:tc>
                <a:tc>
                  <a:txBody>
                    <a:bodyPr/>
                    <a:lstStyle/>
                    <a:p>
                      <a:r>
                        <a:rPr lang="en-US" altLang="zh-CN" dirty="0" smtClean="0">
                          <a:solidFill>
                            <a:schemeClr val="bg2">
                              <a:lumMod val="50000"/>
                            </a:schemeClr>
                          </a:solidFill>
                        </a:rPr>
                        <a:t>0</a:t>
                      </a:r>
                      <a:endParaRPr lang="zh-CN" altLang="en-US" dirty="0">
                        <a:solidFill>
                          <a:schemeClr val="bg2">
                            <a:lumMod val="50000"/>
                          </a:schemeClr>
                        </a:solidFill>
                      </a:endParaRPr>
                    </a:p>
                  </a:txBody>
                  <a:tcPr/>
                </a:tc>
                <a:tc>
                  <a:txBody>
                    <a:bodyPr/>
                    <a:lstStyle/>
                    <a:p>
                      <a:r>
                        <a:rPr lang="en-US" altLang="zh-CN" dirty="0" smtClean="0">
                          <a:solidFill>
                            <a:schemeClr val="bg2">
                              <a:lumMod val="50000"/>
                            </a:schemeClr>
                          </a:solidFill>
                        </a:rPr>
                        <a:t>0</a:t>
                      </a:r>
                      <a:endParaRPr lang="zh-CN" altLang="en-US" dirty="0">
                        <a:solidFill>
                          <a:schemeClr val="bg2">
                            <a:lumMod val="50000"/>
                          </a:schemeClr>
                        </a:solidFill>
                      </a:endParaRPr>
                    </a:p>
                  </a:txBody>
                  <a:tcPr/>
                </a:tc>
                <a:tc>
                  <a:txBody>
                    <a:bodyPr/>
                    <a:lstStyle/>
                    <a:p>
                      <a:endParaRPr lang="zh-CN" altLang="en-US" dirty="0">
                        <a:solidFill>
                          <a:schemeClr val="bg2">
                            <a:lumMod val="50000"/>
                          </a:schemeClr>
                        </a:solidFill>
                      </a:endParaRPr>
                    </a:p>
                  </a:txBody>
                  <a:tcPr>
                    <a:solidFill>
                      <a:srgbClr val="92D050"/>
                    </a:solidFill>
                  </a:tcPr>
                </a:tc>
                <a:tc>
                  <a:txBody>
                    <a:bodyPr/>
                    <a:lstStyle/>
                    <a:p>
                      <a:r>
                        <a:rPr lang="en-US" altLang="zh-CN" dirty="0" smtClean="0">
                          <a:solidFill>
                            <a:schemeClr val="bg2">
                              <a:lumMod val="50000"/>
                            </a:schemeClr>
                          </a:solidFill>
                        </a:rPr>
                        <a:t>0</a:t>
                      </a:r>
                      <a:endParaRPr lang="zh-CN" altLang="en-US" dirty="0">
                        <a:solidFill>
                          <a:schemeClr val="bg2">
                            <a:lumMod val="50000"/>
                          </a:schemeClr>
                        </a:solidFill>
                      </a:endParaRPr>
                    </a:p>
                  </a:txBody>
                  <a:tcPr/>
                </a:tc>
                <a:tc>
                  <a:txBody>
                    <a:bodyPr/>
                    <a:lstStyle/>
                    <a:p>
                      <a:r>
                        <a:rPr lang="en-US" altLang="zh-CN" dirty="0" smtClean="0">
                          <a:solidFill>
                            <a:schemeClr val="bg2">
                              <a:lumMod val="50000"/>
                            </a:schemeClr>
                          </a:solidFill>
                        </a:rPr>
                        <a:t>0</a:t>
                      </a:r>
                      <a:endParaRPr lang="zh-CN" altLang="en-US" dirty="0">
                        <a:solidFill>
                          <a:schemeClr val="bg2">
                            <a:lumMod val="50000"/>
                          </a:schemeClr>
                        </a:solidFill>
                      </a:endParaRPr>
                    </a:p>
                  </a:txBody>
                  <a:tcPr/>
                </a:tc>
                <a:tc>
                  <a:txBody>
                    <a:bodyPr/>
                    <a:lstStyle/>
                    <a:p>
                      <a:r>
                        <a:rPr lang="en-US" altLang="zh-CN" dirty="0" smtClean="0">
                          <a:solidFill>
                            <a:schemeClr val="bg2">
                              <a:lumMod val="50000"/>
                            </a:schemeClr>
                          </a:solidFill>
                        </a:rPr>
                        <a:t>0</a:t>
                      </a:r>
                      <a:endParaRPr lang="zh-CN" altLang="en-US" dirty="0">
                        <a:solidFill>
                          <a:schemeClr val="bg2">
                            <a:lumMod val="50000"/>
                          </a:schemeClr>
                        </a:solidFill>
                      </a:endParaRPr>
                    </a:p>
                  </a:txBody>
                  <a:tcPr/>
                </a:tc>
                <a:tc>
                  <a:txBody>
                    <a:bodyPr/>
                    <a:lstStyle/>
                    <a:p>
                      <a:endParaRPr lang="zh-CN" altLang="en-US">
                        <a:solidFill>
                          <a:schemeClr val="bg2">
                            <a:lumMod val="50000"/>
                          </a:schemeClr>
                        </a:solidFill>
                      </a:endParaRPr>
                    </a:p>
                  </a:txBody>
                  <a:tcPr>
                    <a:solidFill>
                      <a:srgbClr val="92D050"/>
                    </a:solidFill>
                  </a:tcPr>
                </a:tc>
                <a:tc>
                  <a:txBody>
                    <a:bodyPr/>
                    <a:lstStyle/>
                    <a:p>
                      <a:r>
                        <a:rPr lang="en-US" altLang="zh-CN" dirty="0" smtClean="0">
                          <a:solidFill>
                            <a:schemeClr val="bg2">
                              <a:lumMod val="50000"/>
                            </a:schemeClr>
                          </a:solidFill>
                        </a:rPr>
                        <a:t>0</a:t>
                      </a:r>
                      <a:endParaRPr lang="zh-CN" altLang="en-US" dirty="0">
                        <a:solidFill>
                          <a:schemeClr val="bg2">
                            <a:lumMod val="50000"/>
                          </a:schemeClr>
                        </a:solidFill>
                      </a:endParaRPr>
                    </a:p>
                  </a:txBody>
                  <a:tcPr/>
                </a:tc>
                <a:tc>
                  <a:txBody>
                    <a:bodyPr/>
                    <a:lstStyle/>
                    <a:p>
                      <a:r>
                        <a:rPr lang="en-US" altLang="zh-CN" dirty="0" smtClean="0">
                          <a:solidFill>
                            <a:schemeClr val="bg2">
                              <a:lumMod val="50000"/>
                            </a:schemeClr>
                          </a:solidFill>
                        </a:rPr>
                        <a:t>0</a:t>
                      </a:r>
                      <a:endParaRPr lang="zh-CN" altLang="en-US" dirty="0">
                        <a:solidFill>
                          <a:schemeClr val="bg2">
                            <a:lumMod val="50000"/>
                          </a:schemeClr>
                        </a:solidFill>
                      </a:endParaRPr>
                    </a:p>
                  </a:txBody>
                  <a:tcPr/>
                </a:tc>
                <a:tc>
                  <a:txBody>
                    <a:bodyPr/>
                    <a:lstStyle/>
                    <a:p>
                      <a:endParaRPr lang="zh-CN" altLang="en-US" dirty="0">
                        <a:solidFill>
                          <a:schemeClr val="bg2">
                            <a:lumMod val="50000"/>
                          </a:schemeClr>
                        </a:solidFill>
                      </a:endParaRPr>
                    </a:p>
                  </a:txBody>
                  <a:tcPr>
                    <a:solidFill>
                      <a:srgbClr val="FFFF00"/>
                    </a:solidFill>
                  </a:tcPr>
                </a:tc>
                <a:tc>
                  <a:txBody>
                    <a:bodyPr/>
                    <a:lstStyle/>
                    <a:p>
                      <a:endParaRPr lang="zh-CN" altLang="en-US">
                        <a:solidFill>
                          <a:schemeClr val="bg2">
                            <a:lumMod val="50000"/>
                          </a:schemeClr>
                        </a:solidFill>
                      </a:endParaRPr>
                    </a:p>
                  </a:txBody>
                  <a:tcPr>
                    <a:solidFill>
                      <a:srgbClr val="FF0000"/>
                    </a:solidFill>
                  </a:tcPr>
                </a:tc>
                <a:tc>
                  <a:txBody>
                    <a:bodyPr/>
                    <a:lstStyle/>
                    <a:p>
                      <a:endParaRPr lang="zh-CN" altLang="en-US">
                        <a:solidFill>
                          <a:schemeClr val="bg2">
                            <a:lumMod val="50000"/>
                          </a:schemeClr>
                        </a:solidFill>
                      </a:endParaRPr>
                    </a:p>
                  </a:txBody>
                  <a:tcPr>
                    <a:solidFill>
                      <a:srgbClr val="FF0000"/>
                    </a:solidFill>
                  </a:tcPr>
                </a:tc>
                <a:tc>
                  <a:txBody>
                    <a:bodyPr/>
                    <a:lstStyle/>
                    <a:p>
                      <a:endParaRPr lang="zh-CN" altLang="en-US">
                        <a:solidFill>
                          <a:schemeClr val="bg2">
                            <a:lumMod val="50000"/>
                          </a:schemeClr>
                        </a:solidFill>
                      </a:endParaRPr>
                    </a:p>
                  </a:txBody>
                  <a:tcPr>
                    <a:solidFill>
                      <a:srgbClr val="FF0000"/>
                    </a:solidFill>
                  </a:tcPr>
                </a:tc>
                <a:tc>
                  <a:txBody>
                    <a:bodyPr/>
                    <a:lstStyle/>
                    <a:p>
                      <a:endParaRPr lang="zh-CN" altLang="en-US">
                        <a:solidFill>
                          <a:schemeClr val="bg2">
                            <a:lumMod val="50000"/>
                          </a:schemeClr>
                        </a:solidFill>
                      </a:endParaRPr>
                    </a:p>
                  </a:txBody>
                  <a:tcPr>
                    <a:solidFill>
                      <a:srgbClr val="FF0000"/>
                    </a:solidFill>
                  </a:tcPr>
                </a:tc>
                <a:tc>
                  <a:txBody>
                    <a:bodyPr/>
                    <a:lstStyle/>
                    <a:p>
                      <a:endParaRPr lang="zh-CN" altLang="en-US" dirty="0">
                        <a:solidFill>
                          <a:schemeClr val="bg2">
                            <a:lumMod val="50000"/>
                          </a:schemeClr>
                        </a:solidFill>
                      </a:endParaRPr>
                    </a:p>
                  </a:txBody>
                  <a:tcPr>
                    <a:solidFill>
                      <a:srgbClr val="92D050"/>
                    </a:solidFill>
                  </a:tcPr>
                </a:tc>
                <a:tc>
                  <a:txBody>
                    <a:bodyPr/>
                    <a:lstStyle/>
                    <a:p>
                      <a:r>
                        <a:rPr lang="en-US" altLang="zh-CN" dirty="0" smtClean="0">
                          <a:solidFill>
                            <a:schemeClr val="bg2">
                              <a:lumMod val="50000"/>
                            </a:schemeClr>
                          </a:solidFill>
                        </a:rPr>
                        <a:t>1</a:t>
                      </a:r>
                      <a:endParaRPr lang="zh-CN" altLang="en-US" dirty="0">
                        <a:solidFill>
                          <a:schemeClr val="bg2">
                            <a:lumMod val="50000"/>
                          </a:schemeClr>
                        </a:solidFill>
                      </a:endParaRPr>
                    </a:p>
                  </a:txBody>
                  <a:tcPr/>
                </a:tc>
                <a:tc>
                  <a:txBody>
                    <a:bodyPr/>
                    <a:lstStyle/>
                    <a:p>
                      <a:r>
                        <a:rPr lang="en-US" altLang="zh-CN" dirty="0" smtClean="0">
                          <a:solidFill>
                            <a:schemeClr val="bg2">
                              <a:lumMod val="50000"/>
                            </a:schemeClr>
                          </a:solidFill>
                        </a:rPr>
                        <a:t>1</a:t>
                      </a:r>
                      <a:endParaRPr lang="zh-CN" altLang="en-US" dirty="0">
                        <a:solidFill>
                          <a:schemeClr val="bg2">
                            <a:lumMod val="50000"/>
                          </a:schemeClr>
                        </a:solidFill>
                      </a:endParaRPr>
                    </a:p>
                  </a:txBody>
                  <a:tcPr/>
                </a:tc>
                <a:tc>
                  <a:txBody>
                    <a:bodyPr/>
                    <a:lstStyle/>
                    <a:p>
                      <a:r>
                        <a:rPr lang="en-US" altLang="zh-CN" dirty="0" smtClean="0">
                          <a:solidFill>
                            <a:schemeClr val="bg2">
                              <a:lumMod val="50000"/>
                            </a:schemeClr>
                          </a:solidFill>
                        </a:rPr>
                        <a:t>0</a:t>
                      </a:r>
                      <a:endParaRPr lang="zh-CN" altLang="en-US" dirty="0">
                        <a:solidFill>
                          <a:schemeClr val="bg2">
                            <a:lumMod val="50000"/>
                          </a:schemeClr>
                        </a:solidFill>
                      </a:endParaRPr>
                    </a:p>
                  </a:txBody>
                  <a:tcPr/>
                </a:tc>
                <a:tc>
                  <a:txBody>
                    <a:bodyPr/>
                    <a:lstStyle/>
                    <a:p>
                      <a:endParaRPr lang="zh-CN" altLang="en-US" dirty="0">
                        <a:solidFill>
                          <a:schemeClr val="bg2">
                            <a:lumMod val="50000"/>
                          </a:schemeClr>
                        </a:solidFill>
                      </a:endParaRPr>
                    </a:p>
                  </a:txBody>
                  <a:tcPr>
                    <a:solidFill>
                      <a:srgbClr val="92D050"/>
                    </a:solidFill>
                  </a:tcPr>
                </a:tc>
                <a:tc>
                  <a:txBody>
                    <a:bodyPr/>
                    <a:lstStyle/>
                    <a:p>
                      <a:r>
                        <a:rPr lang="en-US" altLang="zh-CN" dirty="0" smtClean="0">
                          <a:solidFill>
                            <a:schemeClr val="bg2">
                              <a:lumMod val="50000"/>
                            </a:schemeClr>
                          </a:solidFill>
                        </a:rPr>
                        <a:t>0</a:t>
                      </a:r>
                      <a:endParaRPr lang="zh-CN" altLang="en-US" dirty="0">
                        <a:solidFill>
                          <a:schemeClr val="bg2">
                            <a:lumMod val="50000"/>
                          </a:schemeClr>
                        </a:solidFill>
                      </a:endParaRPr>
                    </a:p>
                  </a:txBody>
                  <a:tcPr/>
                </a:tc>
                <a:tc>
                  <a:txBody>
                    <a:bodyPr/>
                    <a:lstStyle/>
                    <a:p>
                      <a:r>
                        <a:rPr lang="en-US" altLang="zh-CN" dirty="0" smtClean="0">
                          <a:solidFill>
                            <a:schemeClr val="bg2">
                              <a:lumMod val="50000"/>
                            </a:schemeClr>
                          </a:solidFill>
                        </a:rPr>
                        <a:t>0</a:t>
                      </a:r>
                      <a:endParaRPr lang="zh-CN" altLang="en-US" dirty="0">
                        <a:solidFill>
                          <a:schemeClr val="bg2">
                            <a:lumMod val="50000"/>
                          </a:schemeClr>
                        </a:solidFill>
                      </a:endParaRPr>
                    </a:p>
                  </a:txBody>
                  <a:tcPr/>
                </a:tc>
                <a:tc>
                  <a:txBody>
                    <a:bodyPr/>
                    <a:lstStyle/>
                    <a:p>
                      <a:r>
                        <a:rPr lang="en-US" altLang="zh-CN" dirty="0" smtClean="0">
                          <a:solidFill>
                            <a:schemeClr val="bg2">
                              <a:lumMod val="50000"/>
                            </a:schemeClr>
                          </a:solidFill>
                        </a:rPr>
                        <a:t>0</a:t>
                      </a:r>
                      <a:endParaRPr lang="zh-CN" altLang="en-US" dirty="0">
                        <a:solidFill>
                          <a:schemeClr val="bg2">
                            <a:lumMod val="50000"/>
                          </a:schemeClr>
                        </a:solidFill>
                      </a:endParaRPr>
                    </a:p>
                  </a:txBody>
                  <a:tcPr/>
                </a:tc>
                <a:tc>
                  <a:txBody>
                    <a:bodyPr/>
                    <a:lstStyle/>
                    <a:p>
                      <a:endParaRPr lang="zh-CN" altLang="en-US" dirty="0">
                        <a:solidFill>
                          <a:schemeClr val="bg2">
                            <a:lumMod val="50000"/>
                          </a:schemeClr>
                        </a:solidFill>
                      </a:endParaRPr>
                    </a:p>
                  </a:txBody>
                  <a:tcPr>
                    <a:solidFill>
                      <a:srgbClr val="92D050"/>
                    </a:solidFill>
                  </a:tcPr>
                </a:tc>
                <a:tc>
                  <a:txBody>
                    <a:bodyPr/>
                    <a:lstStyle/>
                    <a:p>
                      <a:r>
                        <a:rPr lang="en-US" altLang="zh-CN" dirty="0" smtClean="0">
                          <a:solidFill>
                            <a:schemeClr val="bg2">
                              <a:lumMod val="50000"/>
                            </a:schemeClr>
                          </a:solidFill>
                        </a:rPr>
                        <a:t>0</a:t>
                      </a:r>
                      <a:endParaRPr lang="zh-CN" altLang="en-US" dirty="0">
                        <a:solidFill>
                          <a:schemeClr val="bg2">
                            <a:lumMod val="50000"/>
                          </a:schemeClr>
                        </a:solidFill>
                      </a:endParaRPr>
                    </a:p>
                  </a:txBody>
                  <a:tcPr/>
                </a:tc>
                <a:tc>
                  <a:txBody>
                    <a:bodyPr/>
                    <a:lstStyle/>
                    <a:p>
                      <a:r>
                        <a:rPr lang="en-US" altLang="zh-CN" dirty="0" smtClean="0">
                          <a:solidFill>
                            <a:schemeClr val="bg2">
                              <a:lumMod val="50000"/>
                            </a:schemeClr>
                          </a:solidFill>
                        </a:rPr>
                        <a:t>0</a:t>
                      </a:r>
                      <a:endParaRPr lang="zh-CN" altLang="en-US" dirty="0">
                        <a:solidFill>
                          <a:schemeClr val="bg2">
                            <a:lumMod val="50000"/>
                          </a:schemeClr>
                        </a:solidFill>
                      </a:endParaRPr>
                    </a:p>
                  </a:txBody>
                  <a:tcPr/>
                </a:tc>
                <a:tc>
                  <a:txBody>
                    <a:bodyPr/>
                    <a:lstStyle/>
                    <a:p>
                      <a:endParaRPr lang="zh-CN" altLang="en-US" dirty="0">
                        <a:solidFill>
                          <a:schemeClr val="bg2">
                            <a:lumMod val="50000"/>
                          </a:schemeClr>
                        </a:solidFill>
                      </a:endParaRPr>
                    </a:p>
                  </a:txBody>
                  <a:tcPr>
                    <a:solidFill>
                      <a:srgbClr val="FFFF00"/>
                    </a:solidFill>
                  </a:tcPr>
                </a:tc>
              </a:tr>
              <a:tr h="331977">
                <a:tc vMerge="1">
                  <a:txBody>
                    <a:bodyPr/>
                    <a:lstStyle/>
                    <a:p>
                      <a:endParaRPr lang="zh-CN" altLang="en-US"/>
                    </a:p>
                  </a:txBody>
                  <a:tcPr/>
                </a:tc>
                <a:tc>
                  <a:txBody>
                    <a:bodyPr/>
                    <a:lstStyle/>
                    <a:p>
                      <a:r>
                        <a:rPr lang="en-US" altLang="zh-CN" sz="1400" dirty="0" smtClean="0"/>
                        <a:t>23</a:t>
                      </a:r>
                      <a:endParaRPr lang="zh-CN" altLang="en-US" sz="1400" dirty="0"/>
                    </a:p>
                  </a:txBody>
                  <a:tcPr/>
                </a:tc>
                <a:tc>
                  <a:txBody>
                    <a:bodyPr/>
                    <a:lstStyle/>
                    <a:p>
                      <a:endParaRPr lang="zh-CN" altLang="en-US">
                        <a:solidFill>
                          <a:schemeClr val="bg2">
                            <a:lumMod val="50000"/>
                          </a:schemeClr>
                        </a:solidFill>
                      </a:endParaRPr>
                    </a:p>
                  </a:txBody>
                  <a:tcPr>
                    <a:solidFill>
                      <a:srgbClr val="FF0000"/>
                    </a:solidFill>
                  </a:tcPr>
                </a:tc>
                <a:tc>
                  <a:txBody>
                    <a:bodyPr/>
                    <a:lstStyle/>
                    <a:p>
                      <a:endParaRPr lang="zh-CN" altLang="en-US">
                        <a:solidFill>
                          <a:schemeClr val="bg2">
                            <a:lumMod val="50000"/>
                          </a:schemeClr>
                        </a:solidFill>
                      </a:endParaRPr>
                    </a:p>
                  </a:txBody>
                  <a:tcPr>
                    <a:solidFill>
                      <a:srgbClr val="FF0000"/>
                    </a:solidFill>
                  </a:tcPr>
                </a:tc>
                <a:tc>
                  <a:txBody>
                    <a:bodyPr/>
                    <a:lstStyle/>
                    <a:p>
                      <a:endParaRPr lang="zh-CN" altLang="en-US" dirty="0">
                        <a:solidFill>
                          <a:schemeClr val="bg2">
                            <a:lumMod val="50000"/>
                          </a:schemeClr>
                        </a:solidFill>
                      </a:endParaRPr>
                    </a:p>
                  </a:txBody>
                  <a:tcPr>
                    <a:solidFill>
                      <a:srgbClr val="FF0000"/>
                    </a:solidFill>
                  </a:tcPr>
                </a:tc>
                <a:tc>
                  <a:txBody>
                    <a:bodyPr/>
                    <a:lstStyle/>
                    <a:p>
                      <a:endParaRPr lang="zh-CN" altLang="en-US" dirty="0">
                        <a:solidFill>
                          <a:schemeClr val="bg2">
                            <a:lumMod val="50000"/>
                          </a:schemeClr>
                        </a:solidFill>
                      </a:endParaRPr>
                    </a:p>
                  </a:txBody>
                  <a:tcPr>
                    <a:solidFill>
                      <a:srgbClr val="FF0000"/>
                    </a:solidFill>
                  </a:tcPr>
                </a:tc>
                <a:tc>
                  <a:txBody>
                    <a:bodyPr/>
                    <a:lstStyle/>
                    <a:p>
                      <a:endParaRPr lang="zh-CN" altLang="en-US" dirty="0">
                        <a:solidFill>
                          <a:schemeClr val="bg2">
                            <a:lumMod val="50000"/>
                          </a:schemeClr>
                        </a:solidFill>
                      </a:endParaRPr>
                    </a:p>
                  </a:txBody>
                  <a:tcPr>
                    <a:solidFill>
                      <a:srgbClr val="92D050"/>
                    </a:solidFill>
                  </a:tcPr>
                </a:tc>
                <a:tc>
                  <a:txBody>
                    <a:bodyPr/>
                    <a:lstStyle/>
                    <a:p>
                      <a:r>
                        <a:rPr lang="en-US" altLang="zh-CN" dirty="0" smtClean="0">
                          <a:solidFill>
                            <a:schemeClr val="bg2">
                              <a:lumMod val="50000"/>
                            </a:schemeClr>
                          </a:solidFill>
                        </a:rPr>
                        <a:t>1</a:t>
                      </a:r>
                      <a:endParaRPr lang="zh-CN" altLang="en-US" dirty="0">
                        <a:solidFill>
                          <a:schemeClr val="bg2">
                            <a:lumMod val="50000"/>
                          </a:schemeClr>
                        </a:solidFill>
                      </a:endParaRPr>
                    </a:p>
                  </a:txBody>
                  <a:tcPr/>
                </a:tc>
                <a:tc>
                  <a:txBody>
                    <a:bodyPr/>
                    <a:lstStyle/>
                    <a:p>
                      <a:r>
                        <a:rPr lang="en-US" altLang="zh-CN" dirty="0" smtClean="0">
                          <a:solidFill>
                            <a:schemeClr val="bg2">
                              <a:lumMod val="50000"/>
                            </a:schemeClr>
                          </a:solidFill>
                        </a:rPr>
                        <a:t>1</a:t>
                      </a:r>
                      <a:endParaRPr lang="zh-CN" altLang="en-US" dirty="0">
                        <a:solidFill>
                          <a:schemeClr val="bg2">
                            <a:lumMod val="50000"/>
                          </a:schemeClr>
                        </a:solidFill>
                      </a:endParaRPr>
                    </a:p>
                  </a:txBody>
                  <a:tcPr/>
                </a:tc>
                <a:tc>
                  <a:txBody>
                    <a:bodyPr/>
                    <a:lstStyle/>
                    <a:p>
                      <a:r>
                        <a:rPr lang="en-US" altLang="zh-CN" dirty="0" smtClean="0">
                          <a:solidFill>
                            <a:schemeClr val="bg2">
                              <a:lumMod val="50000"/>
                            </a:schemeClr>
                          </a:solidFill>
                        </a:rPr>
                        <a:t>0</a:t>
                      </a:r>
                      <a:endParaRPr lang="zh-CN" altLang="en-US" dirty="0">
                        <a:solidFill>
                          <a:schemeClr val="bg2">
                            <a:lumMod val="50000"/>
                          </a:schemeClr>
                        </a:solidFill>
                      </a:endParaRPr>
                    </a:p>
                  </a:txBody>
                  <a:tcPr/>
                </a:tc>
                <a:tc>
                  <a:txBody>
                    <a:bodyPr/>
                    <a:lstStyle/>
                    <a:p>
                      <a:endParaRPr lang="zh-CN" altLang="en-US" dirty="0">
                        <a:solidFill>
                          <a:schemeClr val="bg2">
                            <a:lumMod val="50000"/>
                          </a:schemeClr>
                        </a:solidFill>
                      </a:endParaRPr>
                    </a:p>
                  </a:txBody>
                  <a:tcPr>
                    <a:solidFill>
                      <a:srgbClr val="92D050"/>
                    </a:solidFill>
                  </a:tcPr>
                </a:tc>
                <a:tc>
                  <a:txBody>
                    <a:bodyPr/>
                    <a:lstStyle/>
                    <a:p>
                      <a:r>
                        <a:rPr lang="en-US" altLang="zh-CN" dirty="0" smtClean="0">
                          <a:solidFill>
                            <a:schemeClr val="bg2">
                              <a:lumMod val="50000"/>
                            </a:schemeClr>
                          </a:solidFill>
                        </a:rPr>
                        <a:t>0</a:t>
                      </a:r>
                      <a:endParaRPr lang="zh-CN" altLang="en-US" dirty="0">
                        <a:solidFill>
                          <a:schemeClr val="bg2">
                            <a:lumMod val="50000"/>
                          </a:schemeClr>
                        </a:solidFill>
                      </a:endParaRPr>
                    </a:p>
                  </a:txBody>
                  <a:tcPr/>
                </a:tc>
                <a:tc>
                  <a:txBody>
                    <a:bodyPr/>
                    <a:lstStyle/>
                    <a:p>
                      <a:r>
                        <a:rPr lang="en-US" altLang="zh-CN" dirty="0" smtClean="0">
                          <a:solidFill>
                            <a:schemeClr val="bg2">
                              <a:lumMod val="50000"/>
                            </a:schemeClr>
                          </a:solidFill>
                        </a:rPr>
                        <a:t>0</a:t>
                      </a:r>
                      <a:endParaRPr lang="zh-CN" altLang="en-US" dirty="0">
                        <a:solidFill>
                          <a:schemeClr val="bg2">
                            <a:lumMod val="50000"/>
                          </a:schemeClr>
                        </a:solidFill>
                      </a:endParaRPr>
                    </a:p>
                  </a:txBody>
                  <a:tcPr/>
                </a:tc>
                <a:tc>
                  <a:txBody>
                    <a:bodyPr/>
                    <a:lstStyle/>
                    <a:p>
                      <a:r>
                        <a:rPr lang="en-US" altLang="zh-CN" dirty="0" smtClean="0">
                          <a:solidFill>
                            <a:schemeClr val="bg2">
                              <a:lumMod val="50000"/>
                            </a:schemeClr>
                          </a:solidFill>
                        </a:rPr>
                        <a:t>0</a:t>
                      </a:r>
                      <a:endParaRPr lang="zh-CN" altLang="en-US" dirty="0">
                        <a:solidFill>
                          <a:schemeClr val="bg2">
                            <a:lumMod val="50000"/>
                          </a:schemeClr>
                        </a:solidFill>
                      </a:endParaRPr>
                    </a:p>
                  </a:txBody>
                  <a:tcPr/>
                </a:tc>
                <a:tc>
                  <a:txBody>
                    <a:bodyPr/>
                    <a:lstStyle/>
                    <a:p>
                      <a:endParaRPr lang="zh-CN" altLang="en-US">
                        <a:solidFill>
                          <a:schemeClr val="bg2">
                            <a:lumMod val="50000"/>
                          </a:schemeClr>
                        </a:solidFill>
                      </a:endParaRPr>
                    </a:p>
                  </a:txBody>
                  <a:tcPr>
                    <a:solidFill>
                      <a:srgbClr val="92D050"/>
                    </a:solidFill>
                  </a:tcPr>
                </a:tc>
                <a:tc>
                  <a:txBody>
                    <a:bodyPr/>
                    <a:lstStyle/>
                    <a:p>
                      <a:r>
                        <a:rPr lang="en-US" altLang="zh-CN" dirty="0" smtClean="0">
                          <a:solidFill>
                            <a:schemeClr val="bg2">
                              <a:lumMod val="50000"/>
                            </a:schemeClr>
                          </a:solidFill>
                        </a:rPr>
                        <a:t>0</a:t>
                      </a:r>
                      <a:endParaRPr lang="zh-CN" altLang="en-US" dirty="0">
                        <a:solidFill>
                          <a:schemeClr val="bg2">
                            <a:lumMod val="50000"/>
                          </a:schemeClr>
                        </a:solidFill>
                      </a:endParaRPr>
                    </a:p>
                  </a:txBody>
                  <a:tcPr/>
                </a:tc>
                <a:tc>
                  <a:txBody>
                    <a:bodyPr/>
                    <a:lstStyle/>
                    <a:p>
                      <a:r>
                        <a:rPr lang="en-US" altLang="zh-CN" dirty="0" smtClean="0">
                          <a:solidFill>
                            <a:schemeClr val="bg2">
                              <a:lumMod val="50000"/>
                            </a:schemeClr>
                          </a:solidFill>
                        </a:rPr>
                        <a:t>0</a:t>
                      </a:r>
                      <a:endParaRPr lang="zh-CN" altLang="en-US" dirty="0">
                        <a:solidFill>
                          <a:schemeClr val="bg2">
                            <a:lumMod val="50000"/>
                          </a:schemeClr>
                        </a:solidFill>
                      </a:endParaRPr>
                    </a:p>
                  </a:txBody>
                  <a:tcPr/>
                </a:tc>
                <a:tc>
                  <a:txBody>
                    <a:bodyPr/>
                    <a:lstStyle/>
                    <a:p>
                      <a:endParaRPr lang="zh-CN" altLang="en-US" dirty="0">
                        <a:solidFill>
                          <a:schemeClr val="bg2">
                            <a:lumMod val="50000"/>
                          </a:schemeClr>
                        </a:solidFill>
                      </a:endParaRPr>
                    </a:p>
                  </a:txBody>
                  <a:tcPr>
                    <a:solidFill>
                      <a:srgbClr val="FFFF00"/>
                    </a:solidFill>
                  </a:tcPr>
                </a:tc>
                <a:tc>
                  <a:txBody>
                    <a:bodyPr/>
                    <a:lstStyle/>
                    <a:p>
                      <a:endParaRPr lang="zh-CN" altLang="en-US" dirty="0">
                        <a:solidFill>
                          <a:schemeClr val="bg2">
                            <a:lumMod val="50000"/>
                          </a:schemeClr>
                        </a:solidFill>
                      </a:endParaRPr>
                    </a:p>
                  </a:txBody>
                  <a:tcPr>
                    <a:solidFill>
                      <a:srgbClr val="FF0000"/>
                    </a:solidFill>
                  </a:tcPr>
                </a:tc>
                <a:tc>
                  <a:txBody>
                    <a:bodyPr/>
                    <a:lstStyle/>
                    <a:p>
                      <a:endParaRPr lang="zh-CN" altLang="en-US" dirty="0">
                        <a:solidFill>
                          <a:schemeClr val="bg2">
                            <a:lumMod val="50000"/>
                          </a:schemeClr>
                        </a:solidFill>
                      </a:endParaRPr>
                    </a:p>
                  </a:txBody>
                  <a:tcPr>
                    <a:solidFill>
                      <a:srgbClr val="FF0000"/>
                    </a:solidFill>
                  </a:tcPr>
                </a:tc>
                <a:tc>
                  <a:txBody>
                    <a:bodyPr/>
                    <a:lstStyle/>
                    <a:p>
                      <a:endParaRPr lang="zh-CN" altLang="en-US" dirty="0">
                        <a:solidFill>
                          <a:schemeClr val="bg2">
                            <a:lumMod val="50000"/>
                          </a:schemeClr>
                        </a:solidFill>
                      </a:endParaRPr>
                    </a:p>
                  </a:txBody>
                  <a:tcPr>
                    <a:solidFill>
                      <a:srgbClr val="FF0000"/>
                    </a:solidFill>
                  </a:tcPr>
                </a:tc>
                <a:tc>
                  <a:txBody>
                    <a:bodyPr/>
                    <a:lstStyle/>
                    <a:p>
                      <a:endParaRPr lang="zh-CN" altLang="en-US" dirty="0">
                        <a:solidFill>
                          <a:schemeClr val="bg2">
                            <a:lumMod val="50000"/>
                          </a:schemeClr>
                        </a:solidFill>
                      </a:endParaRPr>
                    </a:p>
                  </a:txBody>
                  <a:tcPr>
                    <a:solidFill>
                      <a:srgbClr val="FF0000"/>
                    </a:solidFill>
                  </a:tcPr>
                </a:tc>
                <a:tc>
                  <a:txBody>
                    <a:bodyPr/>
                    <a:lstStyle/>
                    <a:p>
                      <a:endParaRPr lang="zh-CN" altLang="en-US" dirty="0">
                        <a:solidFill>
                          <a:schemeClr val="bg2">
                            <a:lumMod val="50000"/>
                          </a:schemeClr>
                        </a:solidFill>
                      </a:endParaRPr>
                    </a:p>
                  </a:txBody>
                  <a:tcPr>
                    <a:solidFill>
                      <a:srgbClr val="92D050"/>
                    </a:solidFill>
                  </a:tcPr>
                </a:tc>
                <a:tc>
                  <a:txBody>
                    <a:bodyPr/>
                    <a:lstStyle/>
                    <a:p>
                      <a:r>
                        <a:rPr lang="en-US" altLang="zh-CN" dirty="0" smtClean="0">
                          <a:solidFill>
                            <a:schemeClr val="bg2">
                              <a:lumMod val="50000"/>
                            </a:schemeClr>
                          </a:solidFill>
                        </a:rPr>
                        <a:t>0</a:t>
                      </a:r>
                      <a:endParaRPr lang="zh-CN" altLang="en-US" dirty="0">
                        <a:solidFill>
                          <a:schemeClr val="bg2">
                            <a:lumMod val="50000"/>
                          </a:schemeClr>
                        </a:solidFill>
                      </a:endParaRPr>
                    </a:p>
                  </a:txBody>
                  <a:tcPr/>
                </a:tc>
                <a:tc>
                  <a:txBody>
                    <a:bodyPr/>
                    <a:lstStyle/>
                    <a:p>
                      <a:r>
                        <a:rPr lang="en-US" altLang="zh-CN" dirty="0" smtClean="0">
                          <a:solidFill>
                            <a:schemeClr val="bg2">
                              <a:lumMod val="50000"/>
                            </a:schemeClr>
                          </a:solidFill>
                        </a:rPr>
                        <a:t>0</a:t>
                      </a:r>
                      <a:endParaRPr lang="zh-CN" altLang="en-US" dirty="0">
                        <a:solidFill>
                          <a:schemeClr val="bg2">
                            <a:lumMod val="50000"/>
                          </a:schemeClr>
                        </a:solidFill>
                      </a:endParaRPr>
                    </a:p>
                  </a:txBody>
                  <a:tcPr/>
                </a:tc>
                <a:tc>
                  <a:txBody>
                    <a:bodyPr/>
                    <a:lstStyle/>
                    <a:p>
                      <a:r>
                        <a:rPr lang="en-US" altLang="zh-CN" dirty="0" smtClean="0">
                          <a:solidFill>
                            <a:schemeClr val="bg2">
                              <a:lumMod val="50000"/>
                            </a:schemeClr>
                          </a:solidFill>
                        </a:rPr>
                        <a:t>0</a:t>
                      </a:r>
                      <a:endParaRPr lang="zh-CN" altLang="en-US" dirty="0">
                        <a:solidFill>
                          <a:schemeClr val="bg2">
                            <a:lumMod val="50000"/>
                          </a:schemeClr>
                        </a:solidFill>
                      </a:endParaRPr>
                    </a:p>
                  </a:txBody>
                  <a:tcPr/>
                </a:tc>
                <a:tc>
                  <a:txBody>
                    <a:bodyPr/>
                    <a:lstStyle/>
                    <a:p>
                      <a:endParaRPr lang="zh-CN" altLang="en-US" dirty="0">
                        <a:solidFill>
                          <a:schemeClr val="bg2">
                            <a:lumMod val="50000"/>
                          </a:schemeClr>
                        </a:solidFill>
                      </a:endParaRPr>
                    </a:p>
                  </a:txBody>
                  <a:tcPr>
                    <a:solidFill>
                      <a:srgbClr val="92D050"/>
                    </a:solidFill>
                  </a:tcPr>
                </a:tc>
                <a:tc>
                  <a:txBody>
                    <a:bodyPr/>
                    <a:lstStyle/>
                    <a:p>
                      <a:r>
                        <a:rPr lang="en-US" altLang="zh-CN" dirty="0" smtClean="0">
                          <a:solidFill>
                            <a:schemeClr val="bg2">
                              <a:lumMod val="50000"/>
                            </a:schemeClr>
                          </a:solidFill>
                        </a:rPr>
                        <a:t>0</a:t>
                      </a:r>
                      <a:endParaRPr lang="zh-CN" altLang="en-US" dirty="0">
                        <a:solidFill>
                          <a:schemeClr val="bg2">
                            <a:lumMod val="50000"/>
                          </a:schemeClr>
                        </a:solidFill>
                      </a:endParaRPr>
                    </a:p>
                  </a:txBody>
                  <a:tcPr/>
                </a:tc>
                <a:tc>
                  <a:txBody>
                    <a:bodyPr/>
                    <a:lstStyle/>
                    <a:p>
                      <a:r>
                        <a:rPr lang="en-US" altLang="zh-CN" dirty="0" smtClean="0">
                          <a:solidFill>
                            <a:schemeClr val="bg2">
                              <a:lumMod val="50000"/>
                            </a:schemeClr>
                          </a:solidFill>
                        </a:rPr>
                        <a:t>0</a:t>
                      </a:r>
                      <a:endParaRPr lang="zh-CN" altLang="en-US" dirty="0">
                        <a:solidFill>
                          <a:schemeClr val="bg2">
                            <a:lumMod val="50000"/>
                          </a:schemeClr>
                        </a:solidFill>
                      </a:endParaRPr>
                    </a:p>
                  </a:txBody>
                  <a:tcPr/>
                </a:tc>
                <a:tc>
                  <a:txBody>
                    <a:bodyPr/>
                    <a:lstStyle/>
                    <a:p>
                      <a:r>
                        <a:rPr lang="en-US" altLang="zh-CN" dirty="0" smtClean="0">
                          <a:solidFill>
                            <a:schemeClr val="bg2">
                              <a:lumMod val="50000"/>
                            </a:schemeClr>
                          </a:solidFill>
                        </a:rPr>
                        <a:t>0</a:t>
                      </a:r>
                      <a:endParaRPr lang="zh-CN" altLang="en-US" dirty="0">
                        <a:solidFill>
                          <a:schemeClr val="bg2">
                            <a:lumMod val="50000"/>
                          </a:schemeClr>
                        </a:solidFill>
                      </a:endParaRPr>
                    </a:p>
                  </a:txBody>
                  <a:tcPr/>
                </a:tc>
                <a:tc>
                  <a:txBody>
                    <a:bodyPr/>
                    <a:lstStyle/>
                    <a:p>
                      <a:endParaRPr lang="zh-CN" altLang="en-US" dirty="0">
                        <a:solidFill>
                          <a:schemeClr val="bg2">
                            <a:lumMod val="50000"/>
                          </a:schemeClr>
                        </a:solidFill>
                      </a:endParaRPr>
                    </a:p>
                  </a:txBody>
                  <a:tcPr>
                    <a:solidFill>
                      <a:srgbClr val="92D050"/>
                    </a:solidFill>
                  </a:tcPr>
                </a:tc>
                <a:tc>
                  <a:txBody>
                    <a:bodyPr/>
                    <a:lstStyle/>
                    <a:p>
                      <a:r>
                        <a:rPr lang="en-US" altLang="zh-CN" dirty="0" smtClean="0">
                          <a:solidFill>
                            <a:schemeClr val="bg2">
                              <a:lumMod val="50000"/>
                            </a:schemeClr>
                          </a:solidFill>
                        </a:rPr>
                        <a:t>0</a:t>
                      </a:r>
                      <a:endParaRPr lang="zh-CN" altLang="en-US" dirty="0">
                        <a:solidFill>
                          <a:schemeClr val="bg2">
                            <a:lumMod val="50000"/>
                          </a:schemeClr>
                        </a:solidFill>
                      </a:endParaRPr>
                    </a:p>
                  </a:txBody>
                  <a:tcPr/>
                </a:tc>
                <a:tc>
                  <a:txBody>
                    <a:bodyPr/>
                    <a:lstStyle/>
                    <a:p>
                      <a:r>
                        <a:rPr lang="en-US" altLang="zh-CN" dirty="0" smtClean="0">
                          <a:solidFill>
                            <a:schemeClr val="bg2">
                              <a:lumMod val="50000"/>
                            </a:schemeClr>
                          </a:solidFill>
                        </a:rPr>
                        <a:t>0</a:t>
                      </a:r>
                      <a:endParaRPr lang="zh-CN" altLang="en-US" dirty="0">
                        <a:solidFill>
                          <a:schemeClr val="bg2">
                            <a:lumMod val="50000"/>
                          </a:schemeClr>
                        </a:solidFill>
                      </a:endParaRPr>
                    </a:p>
                  </a:txBody>
                  <a:tcPr/>
                </a:tc>
                <a:tc>
                  <a:txBody>
                    <a:bodyPr/>
                    <a:lstStyle/>
                    <a:p>
                      <a:endParaRPr lang="zh-CN" altLang="en-US" dirty="0">
                        <a:solidFill>
                          <a:schemeClr val="bg2">
                            <a:lumMod val="50000"/>
                          </a:schemeClr>
                        </a:solidFill>
                      </a:endParaRPr>
                    </a:p>
                  </a:txBody>
                  <a:tcPr>
                    <a:solidFill>
                      <a:srgbClr val="FFFF00"/>
                    </a:solidFill>
                  </a:tcPr>
                </a:tc>
              </a:tr>
              <a:tr h="331977">
                <a:tc vMerge="1">
                  <a:txBody>
                    <a:bodyPr/>
                    <a:lstStyle/>
                    <a:p>
                      <a:endParaRPr lang="zh-CN" altLang="en-US"/>
                    </a:p>
                  </a:txBody>
                  <a:tcPr/>
                </a:tc>
                <a:tc>
                  <a:txBody>
                    <a:bodyPr/>
                    <a:lstStyle/>
                    <a:p>
                      <a:r>
                        <a:rPr lang="en-US" altLang="zh-CN" sz="1400" dirty="0" smtClean="0"/>
                        <a:t>24</a:t>
                      </a:r>
                      <a:endParaRPr lang="zh-CN" altLang="en-US" sz="1400" dirty="0"/>
                    </a:p>
                  </a:txBody>
                  <a:tcPr/>
                </a:tc>
                <a:tc>
                  <a:txBody>
                    <a:bodyPr/>
                    <a:lstStyle/>
                    <a:p>
                      <a:endParaRPr lang="zh-CN" altLang="en-US">
                        <a:solidFill>
                          <a:schemeClr val="bg2">
                            <a:lumMod val="50000"/>
                          </a:schemeClr>
                        </a:solidFill>
                      </a:endParaRPr>
                    </a:p>
                  </a:txBody>
                  <a:tcPr>
                    <a:solidFill>
                      <a:srgbClr val="FF0000"/>
                    </a:solidFill>
                  </a:tcPr>
                </a:tc>
                <a:tc>
                  <a:txBody>
                    <a:bodyPr/>
                    <a:lstStyle/>
                    <a:p>
                      <a:endParaRPr lang="zh-CN" altLang="en-US">
                        <a:solidFill>
                          <a:schemeClr val="bg2">
                            <a:lumMod val="50000"/>
                          </a:schemeClr>
                        </a:solidFill>
                      </a:endParaRPr>
                    </a:p>
                  </a:txBody>
                  <a:tcPr>
                    <a:solidFill>
                      <a:srgbClr val="FF0000"/>
                    </a:solidFill>
                  </a:tcPr>
                </a:tc>
                <a:tc>
                  <a:txBody>
                    <a:bodyPr/>
                    <a:lstStyle/>
                    <a:p>
                      <a:endParaRPr lang="zh-CN" altLang="en-US" dirty="0">
                        <a:solidFill>
                          <a:schemeClr val="bg2">
                            <a:lumMod val="50000"/>
                          </a:schemeClr>
                        </a:solidFill>
                      </a:endParaRPr>
                    </a:p>
                  </a:txBody>
                  <a:tcPr>
                    <a:solidFill>
                      <a:srgbClr val="FF0000"/>
                    </a:solidFill>
                  </a:tcPr>
                </a:tc>
                <a:tc>
                  <a:txBody>
                    <a:bodyPr/>
                    <a:lstStyle/>
                    <a:p>
                      <a:endParaRPr lang="zh-CN" altLang="en-US" dirty="0">
                        <a:solidFill>
                          <a:schemeClr val="bg2">
                            <a:lumMod val="50000"/>
                          </a:schemeClr>
                        </a:solidFill>
                      </a:endParaRPr>
                    </a:p>
                  </a:txBody>
                  <a:tcPr>
                    <a:solidFill>
                      <a:srgbClr val="FF0000"/>
                    </a:solidFill>
                  </a:tcPr>
                </a:tc>
                <a:tc>
                  <a:txBody>
                    <a:bodyPr/>
                    <a:lstStyle/>
                    <a:p>
                      <a:endParaRPr lang="zh-CN" altLang="en-US" dirty="0">
                        <a:solidFill>
                          <a:schemeClr val="bg2">
                            <a:lumMod val="50000"/>
                          </a:schemeClr>
                        </a:solidFill>
                      </a:endParaRPr>
                    </a:p>
                  </a:txBody>
                  <a:tcPr>
                    <a:solidFill>
                      <a:srgbClr val="92D050"/>
                    </a:solidFill>
                  </a:tcPr>
                </a:tc>
                <a:tc>
                  <a:txBody>
                    <a:bodyPr/>
                    <a:lstStyle/>
                    <a:p>
                      <a:r>
                        <a:rPr lang="en-US" altLang="zh-CN" dirty="0" smtClean="0">
                          <a:solidFill>
                            <a:schemeClr val="bg2">
                              <a:lumMod val="50000"/>
                            </a:schemeClr>
                          </a:solidFill>
                        </a:rPr>
                        <a:t>1</a:t>
                      </a:r>
                      <a:endParaRPr lang="zh-CN" altLang="en-US" dirty="0">
                        <a:solidFill>
                          <a:schemeClr val="bg2">
                            <a:lumMod val="50000"/>
                          </a:schemeClr>
                        </a:solidFill>
                      </a:endParaRPr>
                    </a:p>
                  </a:txBody>
                  <a:tcPr/>
                </a:tc>
                <a:tc>
                  <a:txBody>
                    <a:bodyPr/>
                    <a:lstStyle/>
                    <a:p>
                      <a:r>
                        <a:rPr lang="en-US" altLang="zh-CN" dirty="0" smtClean="0">
                          <a:solidFill>
                            <a:schemeClr val="bg2">
                              <a:lumMod val="50000"/>
                            </a:schemeClr>
                          </a:solidFill>
                        </a:rPr>
                        <a:t>0</a:t>
                      </a:r>
                      <a:endParaRPr lang="zh-CN" altLang="en-US" dirty="0">
                        <a:solidFill>
                          <a:schemeClr val="bg2">
                            <a:lumMod val="50000"/>
                          </a:schemeClr>
                        </a:solidFill>
                      </a:endParaRPr>
                    </a:p>
                  </a:txBody>
                  <a:tcPr/>
                </a:tc>
                <a:tc>
                  <a:txBody>
                    <a:bodyPr/>
                    <a:lstStyle/>
                    <a:p>
                      <a:r>
                        <a:rPr lang="en-US" altLang="zh-CN" dirty="0" smtClean="0">
                          <a:solidFill>
                            <a:schemeClr val="bg2">
                              <a:lumMod val="50000"/>
                            </a:schemeClr>
                          </a:solidFill>
                        </a:rPr>
                        <a:t>0</a:t>
                      </a:r>
                      <a:endParaRPr lang="zh-CN" altLang="en-US" dirty="0">
                        <a:solidFill>
                          <a:schemeClr val="bg2">
                            <a:lumMod val="50000"/>
                          </a:schemeClr>
                        </a:solidFill>
                      </a:endParaRPr>
                    </a:p>
                  </a:txBody>
                  <a:tcPr/>
                </a:tc>
                <a:tc>
                  <a:txBody>
                    <a:bodyPr/>
                    <a:lstStyle/>
                    <a:p>
                      <a:endParaRPr lang="zh-CN" altLang="en-US" dirty="0">
                        <a:solidFill>
                          <a:schemeClr val="bg2">
                            <a:lumMod val="50000"/>
                          </a:schemeClr>
                        </a:solidFill>
                      </a:endParaRPr>
                    </a:p>
                  </a:txBody>
                  <a:tcPr>
                    <a:solidFill>
                      <a:srgbClr val="92D050"/>
                    </a:solidFill>
                  </a:tcPr>
                </a:tc>
                <a:tc>
                  <a:txBody>
                    <a:bodyPr/>
                    <a:lstStyle/>
                    <a:p>
                      <a:r>
                        <a:rPr lang="en-US" altLang="zh-CN" dirty="0" smtClean="0">
                          <a:solidFill>
                            <a:schemeClr val="bg2">
                              <a:lumMod val="50000"/>
                            </a:schemeClr>
                          </a:solidFill>
                        </a:rPr>
                        <a:t>1</a:t>
                      </a:r>
                      <a:endParaRPr lang="zh-CN" altLang="en-US" dirty="0">
                        <a:solidFill>
                          <a:schemeClr val="bg2">
                            <a:lumMod val="50000"/>
                          </a:schemeClr>
                        </a:solidFill>
                      </a:endParaRPr>
                    </a:p>
                  </a:txBody>
                  <a:tcPr/>
                </a:tc>
                <a:tc>
                  <a:txBody>
                    <a:bodyPr/>
                    <a:lstStyle/>
                    <a:p>
                      <a:r>
                        <a:rPr lang="en-US" altLang="zh-CN" dirty="0" smtClean="0">
                          <a:solidFill>
                            <a:schemeClr val="bg2">
                              <a:lumMod val="50000"/>
                            </a:schemeClr>
                          </a:solidFill>
                        </a:rPr>
                        <a:t>0</a:t>
                      </a:r>
                      <a:endParaRPr lang="zh-CN" altLang="en-US" dirty="0">
                        <a:solidFill>
                          <a:schemeClr val="bg2">
                            <a:lumMod val="50000"/>
                          </a:schemeClr>
                        </a:solidFill>
                      </a:endParaRPr>
                    </a:p>
                  </a:txBody>
                  <a:tcPr/>
                </a:tc>
                <a:tc>
                  <a:txBody>
                    <a:bodyPr/>
                    <a:lstStyle/>
                    <a:p>
                      <a:r>
                        <a:rPr lang="en-US" altLang="zh-CN" dirty="0" smtClean="0">
                          <a:solidFill>
                            <a:schemeClr val="bg2">
                              <a:lumMod val="50000"/>
                            </a:schemeClr>
                          </a:solidFill>
                        </a:rPr>
                        <a:t>0</a:t>
                      </a:r>
                      <a:endParaRPr lang="zh-CN" altLang="en-US" dirty="0">
                        <a:solidFill>
                          <a:schemeClr val="bg2">
                            <a:lumMod val="50000"/>
                          </a:schemeClr>
                        </a:solidFill>
                      </a:endParaRPr>
                    </a:p>
                  </a:txBody>
                  <a:tcPr/>
                </a:tc>
                <a:tc>
                  <a:txBody>
                    <a:bodyPr/>
                    <a:lstStyle/>
                    <a:p>
                      <a:endParaRPr lang="zh-CN" altLang="en-US" dirty="0">
                        <a:solidFill>
                          <a:schemeClr val="bg2">
                            <a:lumMod val="50000"/>
                          </a:schemeClr>
                        </a:solidFill>
                      </a:endParaRPr>
                    </a:p>
                  </a:txBody>
                  <a:tcPr>
                    <a:solidFill>
                      <a:srgbClr val="92D050"/>
                    </a:solidFill>
                  </a:tcPr>
                </a:tc>
                <a:tc>
                  <a:txBody>
                    <a:bodyPr/>
                    <a:lstStyle/>
                    <a:p>
                      <a:r>
                        <a:rPr lang="en-US" altLang="zh-CN" dirty="0" smtClean="0">
                          <a:solidFill>
                            <a:schemeClr val="bg2">
                              <a:lumMod val="50000"/>
                            </a:schemeClr>
                          </a:solidFill>
                        </a:rPr>
                        <a:t>0</a:t>
                      </a:r>
                      <a:endParaRPr lang="zh-CN" altLang="en-US" dirty="0">
                        <a:solidFill>
                          <a:schemeClr val="bg2">
                            <a:lumMod val="50000"/>
                          </a:schemeClr>
                        </a:solidFill>
                      </a:endParaRPr>
                    </a:p>
                  </a:txBody>
                  <a:tcPr/>
                </a:tc>
                <a:tc>
                  <a:txBody>
                    <a:bodyPr/>
                    <a:lstStyle/>
                    <a:p>
                      <a:r>
                        <a:rPr lang="en-US" altLang="zh-CN" dirty="0" smtClean="0">
                          <a:solidFill>
                            <a:schemeClr val="bg2">
                              <a:lumMod val="50000"/>
                            </a:schemeClr>
                          </a:solidFill>
                        </a:rPr>
                        <a:t>0</a:t>
                      </a:r>
                      <a:endParaRPr lang="zh-CN" altLang="en-US" dirty="0">
                        <a:solidFill>
                          <a:schemeClr val="bg2">
                            <a:lumMod val="50000"/>
                          </a:schemeClr>
                        </a:solidFill>
                      </a:endParaRPr>
                    </a:p>
                  </a:txBody>
                  <a:tcPr/>
                </a:tc>
                <a:tc>
                  <a:txBody>
                    <a:bodyPr/>
                    <a:lstStyle/>
                    <a:p>
                      <a:endParaRPr lang="zh-CN" altLang="en-US" dirty="0">
                        <a:solidFill>
                          <a:schemeClr val="bg2">
                            <a:lumMod val="50000"/>
                          </a:schemeClr>
                        </a:solidFill>
                      </a:endParaRPr>
                    </a:p>
                  </a:txBody>
                  <a:tcPr>
                    <a:solidFill>
                      <a:srgbClr val="FFFF00"/>
                    </a:solidFill>
                  </a:tcPr>
                </a:tc>
                <a:tc>
                  <a:txBody>
                    <a:bodyPr/>
                    <a:lstStyle/>
                    <a:p>
                      <a:endParaRPr lang="zh-CN" altLang="en-US">
                        <a:solidFill>
                          <a:schemeClr val="bg2">
                            <a:lumMod val="50000"/>
                          </a:schemeClr>
                        </a:solidFill>
                      </a:endParaRPr>
                    </a:p>
                  </a:txBody>
                  <a:tcPr>
                    <a:solidFill>
                      <a:srgbClr val="FF0000"/>
                    </a:solidFill>
                  </a:tcPr>
                </a:tc>
                <a:tc>
                  <a:txBody>
                    <a:bodyPr/>
                    <a:lstStyle/>
                    <a:p>
                      <a:endParaRPr lang="zh-CN" altLang="en-US">
                        <a:solidFill>
                          <a:schemeClr val="bg2">
                            <a:lumMod val="50000"/>
                          </a:schemeClr>
                        </a:solidFill>
                      </a:endParaRPr>
                    </a:p>
                  </a:txBody>
                  <a:tcPr>
                    <a:solidFill>
                      <a:srgbClr val="FF0000"/>
                    </a:solidFill>
                  </a:tcPr>
                </a:tc>
                <a:tc>
                  <a:txBody>
                    <a:bodyPr/>
                    <a:lstStyle/>
                    <a:p>
                      <a:endParaRPr lang="zh-CN" altLang="en-US" dirty="0">
                        <a:solidFill>
                          <a:schemeClr val="bg2">
                            <a:lumMod val="50000"/>
                          </a:schemeClr>
                        </a:solidFill>
                      </a:endParaRPr>
                    </a:p>
                  </a:txBody>
                  <a:tcPr>
                    <a:solidFill>
                      <a:srgbClr val="FF0000"/>
                    </a:solidFill>
                  </a:tcPr>
                </a:tc>
                <a:tc>
                  <a:txBody>
                    <a:bodyPr/>
                    <a:lstStyle/>
                    <a:p>
                      <a:endParaRPr lang="zh-CN" altLang="en-US">
                        <a:solidFill>
                          <a:schemeClr val="bg2">
                            <a:lumMod val="50000"/>
                          </a:schemeClr>
                        </a:solidFill>
                      </a:endParaRPr>
                    </a:p>
                  </a:txBody>
                  <a:tcPr>
                    <a:solidFill>
                      <a:srgbClr val="FF0000"/>
                    </a:solidFill>
                  </a:tcPr>
                </a:tc>
                <a:tc>
                  <a:txBody>
                    <a:bodyPr/>
                    <a:lstStyle/>
                    <a:p>
                      <a:endParaRPr lang="zh-CN" altLang="en-US" dirty="0">
                        <a:solidFill>
                          <a:schemeClr val="bg2">
                            <a:lumMod val="50000"/>
                          </a:schemeClr>
                        </a:solidFill>
                      </a:endParaRPr>
                    </a:p>
                  </a:txBody>
                  <a:tcPr>
                    <a:solidFill>
                      <a:srgbClr val="92D050"/>
                    </a:solidFill>
                  </a:tcPr>
                </a:tc>
                <a:tc>
                  <a:txBody>
                    <a:bodyPr/>
                    <a:lstStyle/>
                    <a:p>
                      <a:r>
                        <a:rPr lang="en-US" altLang="zh-CN" dirty="0" smtClean="0">
                          <a:solidFill>
                            <a:schemeClr val="bg2">
                              <a:lumMod val="50000"/>
                            </a:schemeClr>
                          </a:solidFill>
                        </a:rPr>
                        <a:t>0</a:t>
                      </a:r>
                      <a:endParaRPr lang="zh-CN" altLang="en-US" dirty="0">
                        <a:solidFill>
                          <a:schemeClr val="bg2">
                            <a:lumMod val="50000"/>
                          </a:schemeClr>
                        </a:solidFill>
                      </a:endParaRPr>
                    </a:p>
                  </a:txBody>
                  <a:tcPr/>
                </a:tc>
                <a:tc>
                  <a:txBody>
                    <a:bodyPr/>
                    <a:lstStyle/>
                    <a:p>
                      <a:r>
                        <a:rPr lang="en-US" altLang="zh-CN" dirty="0" smtClean="0">
                          <a:solidFill>
                            <a:schemeClr val="bg2">
                              <a:lumMod val="50000"/>
                            </a:schemeClr>
                          </a:solidFill>
                        </a:rPr>
                        <a:t>0</a:t>
                      </a:r>
                      <a:endParaRPr lang="zh-CN" altLang="en-US" dirty="0">
                        <a:solidFill>
                          <a:schemeClr val="bg2">
                            <a:lumMod val="50000"/>
                          </a:schemeClr>
                        </a:solidFill>
                      </a:endParaRPr>
                    </a:p>
                  </a:txBody>
                  <a:tcPr/>
                </a:tc>
                <a:tc>
                  <a:txBody>
                    <a:bodyPr/>
                    <a:lstStyle/>
                    <a:p>
                      <a:r>
                        <a:rPr lang="en-US" altLang="zh-CN" dirty="0" smtClean="0">
                          <a:solidFill>
                            <a:schemeClr val="bg2">
                              <a:lumMod val="50000"/>
                            </a:schemeClr>
                          </a:solidFill>
                        </a:rPr>
                        <a:t>0</a:t>
                      </a:r>
                      <a:endParaRPr lang="zh-CN" altLang="en-US" dirty="0">
                        <a:solidFill>
                          <a:schemeClr val="bg2">
                            <a:lumMod val="50000"/>
                          </a:schemeClr>
                        </a:solidFill>
                      </a:endParaRPr>
                    </a:p>
                  </a:txBody>
                  <a:tcPr/>
                </a:tc>
                <a:tc>
                  <a:txBody>
                    <a:bodyPr/>
                    <a:lstStyle/>
                    <a:p>
                      <a:endParaRPr lang="zh-CN" altLang="en-US" dirty="0">
                        <a:solidFill>
                          <a:schemeClr val="bg2">
                            <a:lumMod val="50000"/>
                          </a:schemeClr>
                        </a:solidFill>
                      </a:endParaRPr>
                    </a:p>
                  </a:txBody>
                  <a:tcPr>
                    <a:solidFill>
                      <a:srgbClr val="92D050"/>
                    </a:solidFill>
                  </a:tcPr>
                </a:tc>
                <a:tc>
                  <a:txBody>
                    <a:bodyPr/>
                    <a:lstStyle/>
                    <a:p>
                      <a:r>
                        <a:rPr lang="en-US" altLang="zh-CN" dirty="0" smtClean="0">
                          <a:solidFill>
                            <a:schemeClr val="bg2">
                              <a:lumMod val="50000"/>
                            </a:schemeClr>
                          </a:solidFill>
                        </a:rPr>
                        <a:t>1</a:t>
                      </a:r>
                      <a:endParaRPr lang="zh-CN" altLang="en-US" dirty="0">
                        <a:solidFill>
                          <a:schemeClr val="bg2">
                            <a:lumMod val="50000"/>
                          </a:schemeClr>
                        </a:solidFill>
                      </a:endParaRPr>
                    </a:p>
                  </a:txBody>
                  <a:tcPr/>
                </a:tc>
                <a:tc>
                  <a:txBody>
                    <a:bodyPr/>
                    <a:lstStyle/>
                    <a:p>
                      <a:r>
                        <a:rPr lang="en-US" altLang="zh-CN" dirty="0" smtClean="0">
                          <a:solidFill>
                            <a:schemeClr val="bg2">
                              <a:lumMod val="50000"/>
                            </a:schemeClr>
                          </a:solidFill>
                        </a:rPr>
                        <a:t>0</a:t>
                      </a:r>
                      <a:endParaRPr lang="zh-CN" altLang="en-US" dirty="0">
                        <a:solidFill>
                          <a:schemeClr val="bg2">
                            <a:lumMod val="50000"/>
                          </a:schemeClr>
                        </a:solidFill>
                      </a:endParaRPr>
                    </a:p>
                  </a:txBody>
                  <a:tcPr/>
                </a:tc>
                <a:tc>
                  <a:txBody>
                    <a:bodyPr/>
                    <a:lstStyle/>
                    <a:p>
                      <a:r>
                        <a:rPr lang="en-US" altLang="zh-CN" dirty="0" smtClean="0">
                          <a:solidFill>
                            <a:schemeClr val="bg2">
                              <a:lumMod val="50000"/>
                            </a:schemeClr>
                          </a:solidFill>
                        </a:rPr>
                        <a:t>0</a:t>
                      </a:r>
                      <a:endParaRPr lang="zh-CN" altLang="en-US" dirty="0">
                        <a:solidFill>
                          <a:schemeClr val="bg2">
                            <a:lumMod val="50000"/>
                          </a:schemeClr>
                        </a:solidFill>
                      </a:endParaRPr>
                    </a:p>
                  </a:txBody>
                  <a:tcPr/>
                </a:tc>
                <a:tc>
                  <a:txBody>
                    <a:bodyPr/>
                    <a:lstStyle/>
                    <a:p>
                      <a:endParaRPr lang="zh-CN" altLang="en-US" dirty="0">
                        <a:solidFill>
                          <a:schemeClr val="bg2">
                            <a:lumMod val="50000"/>
                          </a:schemeClr>
                        </a:solidFill>
                      </a:endParaRPr>
                    </a:p>
                  </a:txBody>
                  <a:tcPr>
                    <a:solidFill>
                      <a:srgbClr val="92D050"/>
                    </a:solidFill>
                  </a:tcPr>
                </a:tc>
                <a:tc>
                  <a:txBody>
                    <a:bodyPr/>
                    <a:lstStyle/>
                    <a:p>
                      <a:r>
                        <a:rPr lang="en-US" altLang="zh-CN" dirty="0" smtClean="0">
                          <a:solidFill>
                            <a:schemeClr val="bg2">
                              <a:lumMod val="50000"/>
                            </a:schemeClr>
                          </a:solidFill>
                        </a:rPr>
                        <a:t>0</a:t>
                      </a:r>
                      <a:endParaRPr lang="zh-CN" altLang="en-US" dirty="0">
                        <a:solidFill>
                          <a:schemeClr val="bg2">
                            <a:lumMod val="50000"/>
                          </a:schemeClr>
                        </a:solidFill>
                      </a:endParaRPr>
                    </a:p>
                  </a:txBody>
                  <a:tcPr/>
                </a:tc>
                <a:tc>
                  <a:txBody>
                    <a:bodyPr/>
                    <a:lstStyle/>
                    <a:p>
                      <a:r>
                        <a:rPr lang="en-US" altLang="zh-CN" dirty="0" smtClean="0">
                          <a:solidFill>
                            <a:schemeClr val="bg2">
                              <a:lumMod val="50000"/>
                            </a:schemeClr>
                          </a:solidFill>
                        </a:rPr>
                        <a:t>0</a:t>
                      </a:r>
                      <a:endParaRPr lang="zh-CN" altLang="en-US" dirty="0">
                        <a:solidFill>
                          <a:schemeClr val="bg2">
                            <a:lumMod val="50000"/>
                          </a:schemeClr>
                        </a:solidFill>
                      </a:endParaRPr>
                    </a:p>
                  </a:txBody>
                  <a:tcPr/>
                </a:tc>
                <a:tc>
                  <a:txBody>
                    <a:bodyPr/>
                    <a:lstStyle/>
                    <a:p>
                      <a:endParaRPr lang="zh-CN" altLang="en-US" dirty="0">
                        <a:solidFill>
                          <a:schemeClr val="bg2">
                            <a:lumMod val="50000"/>
                          </a:schemeClr>
                        </a:solidFill>
                      </a:endParaRPr>
                    </a:p>
                  </a:txBody>
                  <a:tcPr>
                    <a:solidFill>
                      <a:srgbClr val="FFFF00"/>
                    </a:solidFill>
                  </a:tcPr>
                </a:tc>
              </a:tr>
              <a:tr h="331977">
                <a:tc vMerge="1">
                  <a:txBody>
                    <a:bodyPr/>
                    <a:lstStyle/>
                    <a:p>
                      <a:endParaRPr lang="zh-CN" altLang="en-US" dirty="0"/>
                    </a:p>
                  </a:txBody>
                  <a:tcPr/>
                </a:tc>
                <a:tc>
                  <a:txBody>
                    <a:bodyPr/>
                    <a:lstStyle/>
                    <a:p>
                      <a:r>
                        <a:rPr lang="en-US" altLang="zh-CN" sz="1400" dirty="0" smtClean="0"/>
                        <a:t>25</a:t>
                      </a:r>
                      <a:endParaRPr lang="zh-CN" altLang="en-US" sz="1400" dirty="0"/>
                    </a:p>
                  </a:txBody>
                  <a:tcPr/>
                </a:tc>
                <a:tc>
                  <a:txBody>
                    <a:bodyPr/>
                    <a:lstStyle/>
                    <a:p>
                      <a:endParaRPr lang="zh-CN" altLang="en-US">
                        <a:solidFill>
                          <a:schemeClr val="bg2">
                            <a:lumMod val="50000"/>
                          </a:schemeClr>
                        </a:solidFill>
                      </a:endParaRPr>
                    </a:p>
                  </a:txBody>
                  <a:tcPr>
                    <a:solidFill>
                      <a:srgbClr val="FF0000"/>
                    </a:solidFill>
                  </a:tcPr>
                </a:tc>
                <a:tc>
                  <a:txBody>
                    <a:bodyPr/>
                    <a:lstStyle/>
                    <a:p>
                      <a:endParaRPr lang="zh-CN" altLang="en-US">
                        <a:solidFill>
                          <a:schemeClr val="bg2">
                            <a:lumMod val="50000"/>
                          </a:schemeClr>
                        </a:solidFill>
                      </a:endParaRPr>
                    </a:p>
                  </a:txBody>
                  <a:tcPr>
                    <a:solidFill>
                      <a:srgbClr val="FF0000"/>
                    </a:solidFill>
                  </a:tcPr>
                </a:tc>
                <a:tc>
                  <a:txBody>
                    <a:bodyPr/>
                    <a:lstStyle/>
                    <a:p>
                      <a:endParaRPr lang="zh-CN" altLang="en-US" dirty="0">
                        <a:solidFill>
                          <a:schemeClr val="bg2">
                            <a:lumMod val="50000"/>
                          </a:schemeClr>
                        </a:solidFill>
                      </a:endParaRPr>
                    </a:p>
                  </a:txBody>
                  <a:tcPr>
                    <a:solidFill>
                      <a:srgbClr val="FF0000"/>
                    </a:solidFill>
                  </a:tcPr>
                </a:tc>
                <a:tc>
                  <a:txBody>
                    <a:bodyPr/>
                    <a:lstStyle/>
                    <a:p>
                      <a:endParaRPr lang="zh-CN" altLang="en-US" dirty="0">
                        <a:solidFill>
                          <a:schemeClr val="bg2">
                            <a:lumMod val="50000"/>
                          </a:schemeClr>
                        </a:solidFill>
                      </a:endParaRPr>
                    </a:p>
                  </a:txBody>
                  <a:tcPr>
                    <a:solidFill>
                      <a:srgbClr val="FF0000"/>
                    </a:solidFill>
                  </a:tcPr>
                </a:tc>
                <a:tc>
                  <a:txBody>
                    <a:bodyPr/>
                    <a:lstStyle/>
                    <a:p>
                      <a:endParaRPr lang="zh-CN" altLang="en-US" dirty="0">
                        <a:solidFill>
                          <a:schemeClr val="bg2">
                            <a:lumMod val="50000"/>
                          </a:schemeClr>
                        </a:solidFill>
                      </a:endParaRPr>
                    </a:p>
                  </a:txBody>
                  <a:tcPr>
                    <a:solidFill>
                      <a:srgbClr val="92D050"/>
                    </a:solidFill>
                  </a:tcPr>
                </a:tc>
                <a:tc>
                  <a:txBody>
                    <a:bodyPr/>
                    <a:lstStyle/>
                    <a:p>
                      <a:r>
                        <a:rPr lang="en-US" altLang="zh-CN" dirty="0" smtClean="0">
                          <a:solidFill>
                            <a:schemeClr val="bg2">
                              <a:lumMod val="50000"/>
                            </a:schemeClr>
                          </a:solidFill>
                        </a:rPr>
                        <a:t>0</a:t>
                      </a:r>
                      <a:endParaRPr lang="zh-CN" altLang="en-US" dirty="0">
                        <a:solidFill>
                          <a:schemeClr val="bg2">
                            <a:lumMod val="50000"/>
                          </a:schemeClr>
                        </a:solidFill>
                      </a:endParaRPr>
                    </a:p>
                  </a:txBody>
                  <a:tcPr/>
                </a:tc>
                <a:tc>
                  <a:txBody>
                    <a:bodyPr/>
                    <a:lstStyle/>
                    <a:p>
                      <a:r>
                        <a:rPr lang="en-US" altLang="zh-CN" dirty="0" smtClean="0">
                          <a:solidFill>
                            <a:schemeClr val="bg2">
                              <a:lumMod val="50000"/>
                            </a:schemeClr>
                          </a:solidFill>
                        </a:rPr>
                        <a:t>1</a:t>
                      </a:r>
                      <a:endParaRPr lang="zh-CN" altLang="en-US" dirty="0">
                        <a:solidFill>
                          <a:schemeClr val="bg2">
                            <a:lumMod val="50000"/>
                          </a:schemeClr>
                        </a:solidFill>
                      </a:endParaRPr>
                    </a:p>
                  </a:txBody>
                  <a:tcPr/>
                </a:tc>
                <a:tc>
                  <a:txBody>
                    <a:bodyPr/>
                    <a:lstStyle/>
                    <a:p>
                      <a:r>
                        <a:rPr lang="en-US" altLang="zh-CN" dirty="0" smtClean="0">
                          <a:solidFill>
                            <a:schemeClr val="bg2">
                              <a:lumMod val="50000"/>
                            </a:schemeClr>
                          </a:solidFill>
                        </a:rPr>
                        <a:t>0</a:t>
                      </a:r>
                      <a:endParaRPr lang="zh-CN" altLang="en-US" dirty="0">
                        <a:solidFill>
                          <a:schemeClr val="bg2">
                            <a:lumMod val="50000"/>
                          </a:schemeClr>
                        </a:solidFill>
                      </a:endParaRPr>
                    </a:p>
                  </a:txBody>
                  <a:tcPr/>
                </a:tc>
                <a:tc>
                  <a:txBody>
                    <a:bodyPr/>
                    <a:lstStyle/>
                    <a:p>
                      <a:endParaRPr lang="zh-CN" altLang="en-US" dirty="0">
                        <a:solidFill>
                          <a:schemeClr val="bg2">
                            <a:lumMod val="50000"/>
                          </a:schemeClr>
                        </a:solidFill>
                      </a:endParaRPr>
                    </a:p>
                  </a:txBody>
                  <a:tcPr>
                    <a:solidFill>
                      <a:srgbClr val="92D050"/>
                    </a:solidFill>
                  </a:tcPr>
                </a:tc>
                <a:tc>
                  <a:txBody>
                    <a:bodyPr/>
                    <a:lstStyle/>
                    <a:p>
                      <a:r>
                        <a:rPr lang="en-US" altLang="zh-CN" dirty="0" smtClean="0">
                          <a:solidFill>
                            <a:schemeClr val="bg2">
                              <a:lumMod val="50000"/>
                            </a:schemeClr>
                          </a:solidFill>
                        </a:rPr>
                        <a:t>0</a:t>
                      </a:r>
                      <a:endParaRPr lang="zh-CN" altLang="en-US" dirty="0">
                        <a:solidFill>
                          <a:schemeClr val="bg2">
                            <a:lumMod val="50000"/>
                          </a:schemeClr>
                        </a:solidFill>
                      </a:endParaRPr>
                    </a:p>
                  </a:txBody>
                  <a:tcPr/>
                </a:tc>
                <a:tc>
                  <a:txBody>
                    <a:bodyPr/>
                    <a:lstStyle/>
                    <a:p>
                      <a:r>
                        <a:rPr lang="en-US" altLang="zh-CN" dirty="0" smtClean="0">
                          <a:solidFill>
                            <a:schemeClr val="bg2">
                              <a:lumMod val="50000"/>
                            </a:schemeClr>
                          </a:solidFill>
                        </a:rPr>
                        <a:t>1</a:t>
                      </a:r>
                      <a:endParaRPr lang="zh-CN" altLang="en-US" dirty="0">
                        <a:solidFill>
                          <a:schemeClr val="bg2">
                            <a:lumMod val="50000"/>
                          </a:schemeClr>
                        </a:solidFill>
                      </a:endParaRPr>
                    </a:p>
                  </a:txBody>
                  <a:tcPr/>
                </a:tc>
                <a:tc>
                  <a:txBody>
                    <a:bodyPr/>
                    <a:lstStyle/>
                    <a:p>
                      <a:r>
                        <a:rPr lang="en-US" altLang="zh-CN" dirty="0" smtClean="0">
                          <a:solidFill>
                            <a:schemeClr val="bg2">
                              <a:lumMod val="50000"/>
                            </a:schemeClr>
                          </a:solidFill>
                        </a:rPr>
                        <a:t>0</a:t>
                      </a:r>
                      <a:endParaRPr lang="zh-CN" altLang="en-US" dirty="0">
                        <a:solidFill>
                          <a:schemeClr val="bg2">
                            <a:lumMod val="50000"/>
                          </a:schemeClr>
                        </a:solidFill>
                      </a:endParaRPr>
                    </a:p>
                  </a:txBody>
                  <a:tcPr/>
                </a:tc>
                <a:tc>
                  <a:txBody>
                    <a:bodyPr/>
                    <a:lstStyle/>
                    <a:p>
                      <a:endParaRPr lang="zh-CN" altLang="en-US" dirty="0">
                        <a:solidFill>
                          <a:schemeClr val="bg2">
                            <a:lumMod val="50000"/>
                          </a:schemeClr>
                        </a:solidFill>
                      </a:endParaRPr>
                    </a:p>
                  </a:txBody>
                  <a:tcPr>
                    <a:solidFill>
                      <a:srgbClr val="92D050"/>
                    </a:solidFill>
                  </a:tcPr>
                </a:tc>
                <a:tc>
                  <a:txBody>
                    <a:bodyPr/>
                    <a:lstStyle/>
                    <a:p>
                      <a:r>
                        <a:rPr lang="en-US" altLang="zh-CN" dirty="0" smtClean="0">
                          <a:solidFill>
                            <a:schemeClr val="bg2">
                              <a:lumMod val="50000"/>
                            </a:schemeClr>
                          </a:solidFill>
                        </a:rPr>
                        <a:t>0</a:t>
                      </a:r>
                      <a:endParaRPr lang="zh-CN" altLang="en-US" dirty="0">
                        <a:solidFill>
                          <a:schemeClr val="bg2">
                            <a:lumMod val="50000"/>
                          </a:schemeClr>
                        </a:solidFill>
                      </a:endParaRPr>
                    </a:p>
                  </a:txBody>
                  <a:tcPr/>
                </a:tc>
                <a:tc>
                  <a:txBody>
                    <a:bodyPr/>
                    <a:lstStyle/>
                    <a:p>
                      <a:r>
                        <a:rPr lang="en-US" altLang="zh-CN" dirty="0" smtClean="0">
                          <a:solidFill>
                            <a:schemeClr val="bg2">
                              <a:lumMod val="50000"/>
                            </a:schemeClr>
                          </a:solidFill>
                        </a:rPr>
                        <a:t>0</a:t>
                      </a:r>
                      <a:endParaRPr lang="zh-CN" altLang="en-US" dirty="0">
                        <a:solidFill>
                          <a:schemeClr val="bg2">
                            <a:lumMod val="50000"/>
                          </a:schemeClr>
                        </a:solidFill>
                      </a:endParaRPr>
                    </a:p>
                  </a:txBody>
                  <a:tcPr/>
                </a:tc>
                <a:tc>
                  <a:txBody>
                    <a:bodyPr/>
                    <a:lstStyle/>
                    <a:p>
                      <a:endParaRPr lang="zh-CN" altLang="en-US" dirty="0">
                        <a:solidFill>
                          <a:schemeClr val="bg2">
                            <a:lumMod val="50000"/>
                          </a:schemeClr>
                        </a:solidFill>
                      </a:endParaRPr>
                    </a:p>
                  </a:txBody>
                  <a:tcPr>
                    <a:solidFill>
                      <a:srgbClr val="FFFF00"/>
                    </a:solidFill>
                  </a:tcPr>
                </a:tc>
                <a:tc>
                  <a:txBody>
                    <a:bodyPr/>
                    <a:lstStyle/>
                    <a:p>
                      <a:endParaRPr lang="zh-CN" altLang="en-US">
                        <a:solidFill>
                          <a:schemeClr val="bg2">
                            <a:lumMod val="50000"/>
                          </a:schemeClr>
                        </a:solidFill>
                      </a:endParaRPr>
                    </a:p>
                  </a:txBody>
                  <a:tcPr>
                    <a:solidFill>
                      <a:srgbClr val="FF0000"/>
                    </a:solidFill>
                  </a:tcPr>
                </a:tc>
                <a:tc>
                  <a:txBody>
                    <a:bodyPr/>
                    <a:lstStyle/>
                    <a:p>
                      <a:endParaRPr lang="zh-CN" altLang="en-US" dirty="0">
                        <a:solidFill>
                          <a:schemeClr val="bg2">
                            <a:lumMod val="50000"/>
                          </a:schemeClr>
                        </a:solidFill>
                      </a:endParaRPr>
                    </a:p>
                  </a:txBody>
                  <a:tcPr>
                    <a:solidFill>
                      <a:srgbClr val="FF0000"/>
                    </a:solidFill>
                  </a:tcPr>
                </a:tc>
                <a:tc>
                  <a:txBody>
                    <a:bodyPr/>
                    <a:lstStyle/>
                    <a:p>
                      <a:endParaRPr lang="zh-CN" altLang="en-US" dirty="0">
                        <a:solidFill>
                          <a:schemeClr val="bg2">
                            <a:lumMod val="50000"/>
                          </a:schemeClr>
                        </a:solidFill>
                      </a:endParaRPr>
                    </a:p>
                  </a:txBody>
                  <a:tcPr>
                    <a:solidFill>
                      <a:srgbClr val="FF0000"/>
                    </a:solidFill>
                  </a:tcPr>
                </a:tc>
                <a:tc>
                  <a:txBody>
                    <a:bodyPr/>
                    <a:lstStyle/>
                    <a:p>
                      <a:endParaRPr lang="zh-CN" altLang="en-US">
                        <a:solidFill>
                          <a:schemeClr val="bg2">
                            <a:lumMod val="50000"/>
                          </a:schemeClr>
                        </a:solidFill>
                      </a:endParaRPr>
                    </a:p>
                  </a:txBody>
                  <a:tcPr>
                    <a:solidFill>
                      <a:srgbClr val="FF0000"/>
                    </a:solidFill>
                  </a:tcPr>
                </a:tc>
                <a:tc>
                  <a:txBody>
                    <a:bodyPr/>
                    <a:lstStyle/>
                    <a:p>
                      <a:endParaRPr lang="zh-CN" altLang="en-US" dirty="0">
                        <a:solidFill>
                          <a:schemeClr val="bg2">
                            <a:lumMod val="50000"/>
                          </a:schemeClr>
                        </a:solidFill>
                      </a:endParaRPr>
                    </a:p>
                  </a:txBody>
                  <a:tcPr>
                    <a:solidFill>
                      <a:srgbClr val="92D050"/>
                    </a:solidFill>
                  </a:tcPr>
                </a:tc>
                <a:tc>
                  <a:txBody>
                    <a:bodyPr/>
                    <a:lstStyle/>
                    <a:p>
                      <a:r>
                        <a:rPr lang="en-US" altLang="zh-CN" dirty="0" smtClean="0">
                          <a:solidFill>
                            <a:schemeClr val="bg2">
                              <a:lumMod val="50000"/>
                            </a:schemeClr>
                          </a:solidFill>
                        </a:rPr>
                        <a:t>0</a:t>
                      </a:r>
                      <a:endParaRPr lang="zh-CN" altLang="en-US" dirty="0">
                        <a:solidFill>
                          <a:schemeClr val="bg2">
                            <a:lumMod val="50000"/>
                          </a:schemeClr>
                        </a:solidFill>
                      </a:endParaRPr>
                    </a:p>
                  </a:txBody>
                  <a:tcPr/>
                </a:tc>
                <a:tc>
                  <a:txBody>
                    <a:bodyPr/>
                    <a:lstStyle/>
                    <a:p>
                      <a:r>
                        <a:rPr lang="en-US" altLang="zh-CN" dirty="0" smtClean="0">
                          <a:solidFill>
                            <a:schemeClr val="bg2">
                              <a:lumMod val="50000"/>
                            </a:schemeClr>
                          </a:solidFill>
                        </a:rPr>
                        <a:t>0</a:t>
                      </a:r>
                      <a:endParaRPr lang="zh-CN" altLang="en-US" dirty="0">
                        <a:solidFill>
                          <a:schemeClr val="bg2">
                            <a:lumMod val="50000"/>
                          </a:schemeClr>
                        </a:solidFill>
                      </a:endParaRPr>
                    </a:p>
                  </a:txBody>
                  <a:tcPr/>
                </a:tc>
                <a:tc>
                  <a:txBody>
                    <a:bodyPr/>
                    <a:lstStyle/>
                    <a:p>
                      <a:r>
                        <a:rPr lang="en-US" altLang="zh-CN" dirty="0" smtClean="0">
                          <a:solidFill>
                            <a:schemeClr val="bg2">
                              <a:lumMod val="50000"/>
                            </a:schemeClr>
                          </a:solidFill>
                        </a:rPr>
                        <a:t>0</a:t>
                      </a:r>
                      <a:endParaRPr lang="zh-CN" altLang="en-US" dirty="0">
                        <a:solidFill>
                          <a:schemeClr val="bg2">
                            <a:lumMod val="50000"/>
                          </a:schemeClr>
                        </a:solidFill>
                      </a:endParaRPr>
                    </a:p>
                  </a:txBody>
                  <a:tcPr/>
                </a:tc>
                <a:tc>
                  <a:txBody>
                    <a:bodyPr/>
                    <a:lstStyle/>
                    <a:p>
                      <a:endParaRPr lang="zh-CN" altLang="en-US" dirty="0">
                        <a:solidFill>
                          <a:schemeClr val="bg2">
                            <a:lumMod val="50000"/>
                          </a:schemeClr>
                        </a:solidFill>
                      </a:endParaRPr>
                    </a:p>
                  </a:txBody>
                  <a:tcPr>
                    <a:solidFill>
                      <a:srgbClr val="92D050"/>
                    </a:solidFill>
                  </a:tcPr>
                </a:tc>
                <a:tc>
                  <a:txBody>
                    <a:bodyPr/>
                    <a:lstStyle/>
                    <a:p>
                      <a:r>
                        <a:rPr lang="en-US" altLang="zh-CN" dirty="0" smtClean="0">
                          <a:solidFill>
                            <a:schemeClr val="bg2">
                              <a:lumMod val="50000"/>
                            </a:schemeClr>
                          </a:solidFill>
                        </a:rPr>
                        <a:t>0</a:t>
                      </a:r>
                      <a:endParaRPr lang="zh-CN" altLang="en-US" dirty="0">
                        <a:solidFill>
                          <a:schemeClr val="bg2">
                            <a:lumMod val="50000"/>
                          </a:schemeClr>
                        </a:solidFill>
                      </a:endParaRPr>
                    </a:p>
                  </a:txBody>
                  <a:tcPr/>
                </a:tc>
                <a:tc>
                  <a:txBody>
                    <a:bodyPr/>
                    <a:lstStyle/>
                    <a:p>
                      <a:r>
                        <a:rPr lang="en-US" altLang="zh-CN" dirty="0" smtClean="0">
                          <a:solidFill>
                            <a:schemeClr val="bg2">
                              <a:lumMod val="50000"/>
                            </a:schemeClr>
                          </a:solidFill>
                        </a:rPr>
                        <a:t>1</a:t>
                      </a:r>
                      <a:endParaRPr lang="zh-CN" altLang="en-US" dirty="0">
                        <a:solidFill>
                          <a:schemeClr val="bg2">
                            <a:lumMod val="50000"/>
                          </a:schemeClr>
                        </a:solidFill>
                      </a:endParaRPr>
                    </a:p>
                  </a:txBody>
                  <a:tcPr/>
                </a:tc>
                <a:tc>
                  <a:txBody>
                    <a:bodyPr/>
                    <a:lstStyle/>
                    <a:p>
                      <a:r>
                        <a:rPr lang="en-US" altLang="zh-CN" dirty="0" smtClean="0">
                          <a:solidFill>
                            <a:schemeClr val="bg2">
                              <a:lumMod val="50000"/>
                            </a:schemeClr>
                          </a:solidFill>
                        </a:rPr>
                        <a:t>0</a:t>
                      </a:r>
                      <a:endParaRPr lang="zh-CN" altLang="en-US" dirty="0">
                        <a:solidFill>
                          <a:schemeClr val="bg2">
                            <a:lumMod val="50000"/>
                          </a:schemeClr>
                        </a:solidFill>
                      </a:endParaRPr>
                    </a:p>
                  </a:txBody>
                  <a:tcPr/>
                </a:tc>
                <a:tc>
                  <a:txBody>
                    <a:bodyPr/>
                    <a:lstStyle/>
                    <a:p>
                      <a:endParaRPr lang="zh-CN" altLang="en-US" dirty="0">
                        <a:solidFill>
                          <a:schemeClr val="bg2">
                            <a:lumMod val="50000"/>
                          </a:schemeClr>
                        </a:solidFill>
                      </a:endParaRPr>
                    </a:p>
                  </a:txBody>
                  <a:tcPr>
                    <a:solidFill>
                      <a:srgbClr val="92D050"/>
                    </a:solidFill>
                  </a:tcPr>
                </a:tc>
                <a:tc>
                  <a:txBody>
                    <a:bodyPr/>
                    <a:lstStyle/>
                    <a:p>
                      <a:r>
                        <a:rPr lang="en-US" altLang="zh-CN" dirty="0" smtClean="0">
                          <a:solidFill>
                            <a:schemeClr val="bg2">
                              <a:lumMod val="50000"/>
                            </a:schemeClr>
                          </a:solidFill>
                        </a:rPr>
                        <a:t>0</a:t>
                      </a:r>
                      <a:endParaRPr lang="zh-CN" altLang="en-US" dirty="0">
                        <a:solidFill>
                          <a:schemeClr val="bg2">
                            <a:lumMod val="50000"/>
                          </a:schemeClr>
                        </a:solidFill>
                      </a:endParaRPr>
                    </a:p>
                  </a:txBody>
                  <a:tcPr/>
                </a:tc>
                <a:tc>
                  <a:txBody>
                    <a:bodyPr/>
                    <a:lstStyle/>
                    <a:p>
                      <a:r>
                        <a:rPr lang="en-US" altLang="zh-CN" dirty="0" smtClean="0">
                          <a:solidFill>
                            <a:schemeClr val="bg2">
                              <a:lumMod val="50000"/>
                            </a:schemeClr>
                          </a:solidFill>
                        </a:rPr>
                        <a:t>0</a:t>
                      </a:r>
                      <a:endParaRPr lang="zh-CN" altLang="en-US" dirty="0">
                        <a:solidFill>
                          <a:schemeClr val="bg2">
                            <a:lumMod val="50000"/>
                          </a:schemeClr>
                        </a:solidFill>
                      </a:endParaRPr>
                    </a:p>
                  </a:txBody>
                  <a:tcPr/>
                </a:tc>
                <a:tc>
                  <a:txBody>
                    <a:bodyPr/>
                    <a:lstStyle/>
                    <a:p>
                      <a:endParaRPr lang="zh-CN" altLang="en-US" dirty="0">
                        <a:solidFill>
                          <a:schemeClr val="bg2">
                            <a:lumMod val="50000"/>
                          </a:schemeClr>
                        </a:solidFill>
                      </a:endParaRPr>
                    </a:p>
                  </a:txBody>
                  <a:tcPr>
                    <a:solidFill>
                      <a:srgbClr val="FFFF00"/>
                    </a:solidFill>
                  </a:tcPr>
                </a:tc>
              </a:tr>
              <a:tr h="331977">
                <a:tc gridSpan="2">
                  <a:txBody>
                    <a:bodyPr/>
                    <a:lstStyle/>
                    <a:p>
                      <a:r>
                        <a:rPr lang="zh-CN" altLang="en-US" dirty="0" smtClean="0"/>
                        <a:t>用例</a:t>
                      </a:r>
                      <a:endParaRPr lang="zh-CN" altLang="en-US" dirty="0"/>
                    </a:p>
                  </a:txBody>
                  <a:tcPr/>
                </a:tc>
                <a:tc hMerge="1">
                  <a:txBody>
                    <a:bodyPr/>
                    <a:lstStyle/>
                    <a:p>
                      <a:endParaRPr lang="zh-CN" altLang="en-US" dirty="0"/>
                    </a:p>
                  </a:txBody>
                  <a:tcPr/>
                </a:tc>
                <a:tc>
                  <a:txBody>
                    <a:bodyPr/>
                    <a:lstStyle/>
                    <a:p>
                      <a:endParaRPr lang="zh-CN" altLang="en-US"/>
                    </a:p>
                  </a:txBody>
                  <a:tcPr>
                    <a:solidFill>
                      <a:srgbClr val="FF0000"/>
                    </a:solidFill>
                  </a:tcPr>
                </a:tc>
                <a:tc>
                  <a:txBody>
                    <a:bodyPr/>
                    <a:lstStyle/>
                    <a:p>
                      <a:endParaRPr lang="zh-CN" altLang="en-US"/>
                    </a:p>
                  </a:txBody>
                  <a:tcPr>
                    <a:solidFill>
                      <a:srgbClr val="FF0000"/>
                    </a:solidFill>
                  </a:tcPr>
                </a:tc>
                <a:tc>
                  <a:txBody>
                    <a:bodyPr/>
                    <a:lstStyle/>
                    <a:p>
                      <a:endParaRPr lang="zh-CN" altLang="en-US"/>
                    </a:p>
                  </a:txBody>
                  <a:tcPr>
                    <a:solidFill>
                      <a:srgbClr val="FF0000"/>
                    </a:solidFill>
                  </a:tcPr>
                </a:tc>
                <a:tc>
                  <a:txBody>
                    <a:bodyPr/>
                    <a:lstStyle/>
                    <a:p>
                      <a:endParaRPr lang="zh-CN" altLang="en-US" dirty="0"/>
                    </a:p>
                  </a:txBody>
                  <a:tcPr>
                    <a:solidFill>
                      <a:srgbClr val="FF0000"/>
                    </a:solidFill>
                  </a:tcPr>
                </a:tc>
                <a:tc>
                  <a:txBody>
                    <a:bodyPr/>
                    <a:lstStyle/>
                    <a:p>
                      <a:endParaRPr lang="zh-CN" altLang="en-US" dirty="0"/>
                    </a:p>
                  </a:txBody>
                  <a:tcPr>
                    <a:solidFill>
                      <a:srgbClr val="92D050"/>
                    </a:solidFill>
                  </a:tcPr>
                </a:tc>
                <a:tc>
                  <a:txBody>
                    <a:bodyPr/>
                    <a:lstStyle/>
                    <a:p>
                      <a:r>
                        <a:rPr lang="en-US" altLang="zh-CN" dirty="0" smtClean="0"/>
                        <a:t>Y</a:t>
                      </a:r>
                      <a:endParaRPr lang="zh-CN" altLang="en-US" dirty="0"/>
                    </a:p>
                  </a:txBody>
                  <a:tcPr/>
                </a:tc>
                <a:tc>
                  <a:txBody>
                    <a:bodyPr/>
                    <a:lstStyle/>
                    <a:p>
                      <a:r>
                        <a:rPr lang="en-US" altLang="zh-CN" dirty="0" smtClean="0"/>
                        <a:t>Y</a:t>
                      </a:r>
                      <a:endParaRPr lang="zh-CN" altLang="en-US" dirty="0"/>
                    </a:p>
                  </a:txBody>
                  <a:tcPr/>
                </a:tc>
                <a:tc>
                  <a:txBody>
                    <a:bodyPr/>
                    <a:lstStyle/>
                    <a:p>
                      <a:r>
                        <a:rPr lang="en-US" altLang="zh-CN" dirty="0" smtClean="0"/>
                        <a:t>Y</a:t>
                      </a:r>
                      <a:endParaRPr lang="zh-CN" altLang="en-US" dirty="0"/>
                    </a:p>
                  </a:txBody>
                  <a:tcPr/>
                </a:tc>
                <a:tc>
                  <a:txBody>
                    <a:bodyPr/>
                    <a:lstStyle/>
                    <a:p>
                      <a:endParaRPr lang="zh-CN" altLang="en-US" dirty="0"/>
                    </a:p>
                  </a:txBody>
                  <a:tcPr>
                    <a:solidFill>
                      <a:srgbClr val="92D050"/>
                    </a:solidFill>
                  </a:tcPr>
                </a:tc>
                <a:tc>
                  <a:txBody>
                    <a:bodyPr/>
                    <a:lstStyle/>
                    <a:p>
                      <a:r>
                        <a:rPr lang="en-US" altLang="zh-CN" dirty="0" smtClean="0"/>
                        <a:t>Y</a:t>
                      </a:r>
                      <a:endParaRPr lang="zh-CN" altLang="en-US" dirty="0"/>
                    </a:p>
                  </a:txBody>
                  <a:tcPr/>
                </a:tc>
                <a:tc>
                  <a:txBody>
                    <a:bodyPr/>
                    <a:lstStyle/>
                    <a:p>
                      <a:r>
                        <a:rPr lang="en-US" altLang="zh-CN" dirty="0" smtClean="0"/>
                        <a:t>Y</a:t>
                      </a:r>
                      <a:endParaRPr lang="zh-CN" altLang="en-US" dirty="0"/>
                    </a:p>
                  </a:txBody>
                  <a:tcPr/>
                </a:tc>
                <a:tc>
                  <a:txBody>
                    <a:bodyPr/>
                    <a:lstStyle/>
                    <a:p>
                      <a:r>
                        <a:rPr lang="en-US" altLang="zh-CN" dirty="0" smtClean="0"/>
                        <a:t>Y</a:t>
                      </a:r>
                      <a:endParaRPr lang="zh-CN" altLang="en-US" dirty="0"/>
                    </a:p>
                  </a:txBody>
                  <a:tcPr/>
                </a:tc>
                <a:tc>
                  <a:txBody>
                    <a:bodyPr/>
                    <a:lstStyle/>
                    <a:p>
                      <a:endParaRPr lang="zh-CN" altLang="en-US" dirty="0"/>
                    </a:p>
                  </a:txBody>
                  <a:tcPr>
                    <a:solidFill>
                      <a:srgbClr val="92D050"/>
                    </a:solidFill>
                  </a:tcPr>
                </a:tc>
                <a:tc>
                  <a:txBody>
                    <a:bodyPr/>
                    <a:lstStyle/>
                    <a:p>
                      <a:r>
                        <a:rPr lang="en-US" altLang="zh-CN" dirty="0" smtClean="0"/>
                        <a:t>Y</a:t>
                      </a:r>
                      <a:endParaRPr lang="zh-CN" altLang="en-US" dirty="0"/>
                    </a:p>
                  </a:txBody>
                  <a:tcPr/>
                </a:tc>
                <a:tc>
                  <a:txBody>
                    <a:bodyPr/>
                    <a:lstStyle/>
                    <a:p>
                      <a:r>
                        <a:rPr lang="en-US" altLang="zh-CN" dirty="0" smtClean="0"/>
                        <a:t>Y</a:t>
                      </a:r>
                      <a:endParaRPr lang="zh-CN" altLang="en-US" dirty="0"/>
                    </a:p>
                  </a:txBody>
                  <a:tcPr/>
                </a:tc>
                <a:tc>
                  <a:txBody>
                    <a:bodyPr/>
                    <a:lstStyle/>
                    <a:p>
                      <a:endParaRPr lang="zh-CN" altLang="en-US" dirty="0"/>
                    </a:p>
                  </a:txBody>
                  <a:tcPr>
                    <a:solidFill>
                      <a:srgbClr val="FFFF00"/>
                    </a:solidFill>
                  </a:tcPr>
                </a:tc>
                <a:tc>
                  <a:txBody>
                    <a:bodyPr/>
                    <a:lstStyle/>
                    <a:p>
                      <a:endParaRPr lang="zh-CN" altLang="en-US" dirty="0"/>
                    </a:p>
                  </a:txBody>
                  <a:tcPr>
                    <a:solidFill>
                      <a:srgbClr val="FF0000"/>
                    </a:solidFill>
                  </a:tcPr>
                </a:tc>
                <a:tc>
                  <a:txBody>
                    <a:bodyPr/>
                    <a:lstStyle/>
                    <a:p>
                      <a:endParaRPr lang="zh-CN" altLang="en-US" dirty="0"/>
                    </a:p>
                  </a:txBody>
                  <a:tcPr>
                    <a:solidFill>
                      <a:srgbClr val="FF0000"/>
                    </a:solidFill>
                  </a:tcPr>
                </a:tc>
                <a:tc>
                  <a:txBody>
                    <a:bodyPr/>
                    <a:lstStyle/>
                    <a:p>
                      <a:endParaRPr lang="zh-CN" altLang="en-US" dirty="0"/>
                    </a:p>
                  </a:txBody>
                  <a:tcPr>
                    <a:solidFill>
                      <a:srgbClr val="FF0000"/>
                    </a:solidFill>
                  </a:tcPr>
                </a:tc>
                <a:tc>
                  <a:txBody>
                    <a:bodyPr/>
                    <a:lstStyle/>
                    <a:p>
                      <a:endParaRPr lang="zh-CN" altLang="en-US" dirty="0"/>
                    </a:p>
                  </a:txBody>
                  <a:tcPr>
                    <a:solidFill>
                      <a:srgbClr val="FF0000"/>
                    </a:solidFill>
                  </a:tcPr>
                </a:tc>
                <a:tc>
                  <a:txBody>
                    <a:bodyPr/>
                    <a:lstStyle/>
                    <a:p>
                      <a:endParaRPr lang="zh-CN" altLang="en-US" dirty="0"/>
                    </a:p>
                  </a:txBody>
                  <a:tcPr>
                    <a:solidFill>
                      <a:srgbClr val="92D050"/>
                    </a:solidFill>
                  </a:tcPr>
                </a:tc>
                <a:tc>
                  <a:txBody>
                    <a:bodyPr/>
                    <a:lstStyle/>
                    <a:p>
                      <a:r>
                        <a:rPr lang="en-US" altLang="zh-CN" dirty="0" smtClean="0"/>
                        <a:t>Y</a:t>
                      </a:r>
                      <a:endParaRPr lang="zh-CN" altLang="en-US" dirty="0"/>
                    </a:p>
                  </a:txBody>
                  <a:tcPr/>
                </a:tc>
                <a:tc>
                  <a:txBody>
                    <a:bodyPr/>
                    <a:lstStyle/>
                    <a:p>
                      <a:r>
                        <a:rPr lang="en-US" altLang="zh-CN" dirty="0" smtClean="0"/>
                        <a:t>Y</a:t>
                      </a:r>
                      <a:endParaRPr lang="zh-CN" altLang="en-US" dirty="0"/>
                    </a:p>
                  </a:txBody>
                  <a:tcPr/>
                </a:tc>
                <a:tc>
                  <a:txBody>
                    <a:bodyPr/>
                    <a:lstStyle/>
                    <a:p>
                      <a:r>
                        <a:rPr lang="en-US" altLang="zh-CN" dirty="0" smtClean="0"/>
                        <a:t>Y</a:t>
                      </a:r>
                      <a:endParaRPr lang="zh-CN" altLang="en-US" dirty="0"/>
                    </a:p>
                  </a:txBody>
                  <a:tcPr/>
                </a:tc>
                <a:tc>
                  <a:txBody>
                    <a:bodyPr/>
                    <a:lstStyle/>
                    <a:p>
                      <a:endParaRPr lang="zh-CN" altLang="en-US" dirty="0"/>
                    </a:p>
                  </a:txBody>
                  <a:tcPr>
                    <a:solidFill>
                      <a:srgbClr val="92D050"/>
                    </a:solidFill>
                  </a:tcPr>
                </a:tc>
                <a:tc>
                  <a:txBody>
                    <a:bodyPr/>
                    <a:lstStyle/>
                    <a:p>
                      <a:r>
                        <a:rPr lang="en-US" altLang="zh-CN" dirty="0" smtClean="0"/>
                        <a:t>Y</a:t>
                      </a:r>
                      <a:endParaRPr lang="zh-CN" altLang="en-US" dirty="0"/>
                    </a:p>
                  </a:txBody>
                  <a:tcPr/>
                </a:tc>
                <a:tc>
                  <a:txBody>
                    <a:bodyPr/>
                    <a:lstStyle/>
                    <a:p>
                      <a:r>
                        <a:rPr lang="en-US" altLang="zh-CN" dirty="0" smtClean="0"/>
                        <a:t>Y</a:t>
                      </a:r>
                      <a:endParaRPr lang="zh-CN" altLang="en-US" dirty="0"/>
                    </a:p>
                  </a:txBody>
                  <a:tcPr/>
                </a:tc>
                <a:tc>
                  <a:txBody>
                    <a:bodyPr/>
                    <a:lstStyle/>
                    <a:p>
                      <a:r>
                        <a:rPr lang="en-US" altLang="zh-CN" dirty="0" smtClean="0"/>
                        <a:t>Y</a:t>
                      </a:r>
                      <a:endParaRPr lang="zh-CN" altLang="en-US" dirty="0"/>
                    </a:p>
                  </a:txBody>
                  <a:tcPr/>
                </a:tc>
                <a:tc>
                  <a:txBody>
                    <a:bodyPr/>
                    <a:lstStyle/>
                    <a:p>
                      <a:endParaRPr lang="zh-CN" altLang="en-US" dirty="0"/>
                    </a:p>
                  </a:txBody>
                  <a:tcPr>
                    <a:solidFill>
                      <a:srgbClr val="92D050"/>
                    </a:solidFill>
                  </a:tcPr>
                </a:tc>
                <a:tc>
                  <a:txBody>
                    <a:bodyPr/>
                    <a:lstStyle/>
                    <a:p>
                      <a:r>
                        <a:rPr lang="en-US" altLang="zh-CN" dirty="0" smtClean="0"/>
                        <a:t>Y</a:t>
                      </a:r>
                      <a:endParaRPr lang="zh-CN" altLang="en-US" dirty="0"/>
                    </a:p>
                  </a:txBody>
                  <a:tcPr/>
                </a:tc>
                <a:tc>
                  <a:txBody>
                    <a:bodyPr/>
                    <a:lstStyle/>
                    <a:p>
                      <a:r>
                        <a:rPr lang="en-US" altLang="zh-CN" dirty="0" smtClean="0"/>
                        <a:t>Y</a:t>
                      </a:r>
                      <a:endParaRPr lang="zh-CN" altLang="en-US" dirty="0"/>
                    </a:p>
                  </a:txBody>
                  <a:tcPr/>
                </a:tc>
                <a:tc>
                  <a:txBody>
                    <a:bodyPr/>
                    <a:lstStyle/>
                    <a:p>
                      <a:endParaRPr lang="zh-CN" altLang="en-US" dirty="0"/>
                    </a:p>
                  </a:txBody>
                  <a:tcPr>
                    <a:solidFill>
                      <a:srgbClr val="FFFF00"/>
                    </a:solid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428596" y="500042"/>
          <a:ext cx="8229600" cy="6217920"/>
        </p:xfrm>
        <a:graphic>
          <a:graphicData uri="http://schemas.openxmlformats.org/drawingml/2006/table">
            <a:tbl>
              <a:tblPr firstRow="1" bandRow="1">
                <a:tableStyleId>{5C22544A-7EE6-4342-B048-85BDC9FD1C3A}</a:tableStyleId>
              </a:tblPr>
              <a:tblGrid>
                <a:gridCol w="1714512"/>
                <a:gridCol w="2143140"/>
                <a:gridCol w="4371948"/>
              </a:tblGrid>
              <a:tr h="347906">
                <a:tc>
                  <a:txBody>
                    <a:bodyPr/>
                    <a:lstStyle/>
                    <a:p>
                      <a:r>
                        <a:rPr lang="zh-CN" altLang="en-US" dirty="0" smtClean="0"/>
                        <a:t>用例序号</a:t>
                      </a:r>
                      <a:endParaRPr lang="zh-CN" altLang="en-US" dirty="0"/>
                    </a:p>
                  </a:txBody>
                  <a:tcPr/>
                </a:tc>
                <a:tc>
                  <a:txBody>
                    <a:bodyPr/>
                    <a:lstStyle/>
                    <a:p>
                      <a:r>
                        <a:rPr lang="zh-CN" altLang="en-US" dirty="0" smtClean="0"/>
                        <a:t>输入条件</a:t>
                      </a:r>
                      <a:endParaRPr lang="zh-CN" altLang="en-US" dirty="0"/>
                    </a:p>
                  </a:txBody>
                  <a:tcPr/>
                </a:tc>
                <a:tc>
                  <a:txBody>
                    <a:bodyPr/>
                    <a:lstStyle/>
                    <a:p>
                      <a:r>
                        <a:rPr lang="zh-CN" altLang="en-US" dirty="0" smtClean="0"/>
                        <a:t>输出结果</a:t>
                      </a:r>
                      <a:endParaRPr lang="zh-CN" altLang="en-US" dirty="0"/>
                    </a:p>
                  </a:txBody>
                  <a:tcPr/>
                </a:tc>
              </a:tr>
              <a:tr h="347906">
                <a:tc>
                  <a:txBody>
                    <a:bodyPr/>
                    <a:lstStyle/>
                    <a:p>
                      <a:r>
                        <a:rPr lang="en-US" altLang="zh-CN" dirty="0" smtClean="0"/>
                        <a:t>Test1</a:t>
                      </a:r>
                      <a:endParaRPr lang="zh-CN" altLang="en-US" dirty="0"/>
                    </a:p>
                  </a:txBody>
                  <a:tcPr/>
                </a:tc>
                <a:tc>
                  <a:txBody>
                    <a:bodyPr/>
                    <a:lstStyle/>
                    <a:p>
                      <a:pPr indent="266700">
                        <a:lnSpc>
                          <a:spcPts val="2000"/>
                        </a:lnSpc>
                        <a:spcAft>
                          <a:spcPts val="0"/>
                        </a:spcAft>
                      </a:pPr>
                      <a:r>
                        <a:rPr lang="en-US" sz="1800" kern="100" dirty="0">
                          <a:latin typeface="Times New Roman"/>
                          <a:ea typeface="宋体"/>
                          <a:cs typeface="Times New Roman"/>
                        </a:rPr>
                        <a:t>11010</a:t>
                      </a:r>
                      <a:endParaRPr lang="zh-CN" sz="1800" kern="100" dirty="0">
                        <a:latin typeface="Times New Roman"/>
                        <a:ea typeface="宋体"/>
                        <a:cs typeface="Times New Roman"/>
                      </a:endParaRPr>
                    </a:p>
                  </a:txBody>
                  <a:tcPr marL="68580" marR="68580" marT="0" marB="0"/>
                </a:tc>
                <a:tc>
                  <a:txBody>
                    <a:bodyPr/>
                    <a:lstStyle/>
                    <a:p>
                      <a:r>
                        <a:rPr lang="zh-CN" altLang="en-US" dirty="0" smtClean="0"/>
                        <a:t>退还</a:t>
                      </a:r>
                      <a:r>
                        <a:rPr lang="en-US" altLang="zh-CN" dirty="0" smtClean="0"/>
                        <a:t>5</a:t>
                      </a:r>
                      <a:r>
                        <a:rPr lang="zh-CN" altLang="en-US" dirty="0" smtClean="0"/>
                        <a:t>角，送出橙汁饮料</a:t>
                      </a:r>
                      <a:endParaRPr lang="zh-CN" altLang="en-US" dirty="0"/>
                    </a:p>
                  </a:txBody>
                  <a:tcPr/>
                </a:tc>
              </a:tr>
              <a:tr h="347906">
                <a:tc>
                  <a:txBody>
                    <a:bodyPr/>
                    <a:lstStyle/>
                    <a:p>
                      <a:r>
                        <a:rPr lang="en-US" altLang="zh-CN" dirty="0" smtClean="0"/>
                        <a:t>Test2</a:t>
                      </a:r>
                      <a:endParaRPr lang="zh-CN" altLang="en-US" dirty="0"/>
                    </a:p>
                  </a:txBody>
                  <a:tcPr/>
                </a:tc>
                <a:tc>
                  <a:txBody>
                    <a:bodyPr/>
                    <a:lstStyle/>
                    <a:p>
                      <a:pPr indent="266700">
                        <a:lnSpc>
                          <a:spcPts val="2000"/>
                        </a:lnSpc>
                        <a:spcAft>
                          <a:spcPts val="0"/>
                        </a:spcAft>
                      </a:pPr>
                      <a:r>
                        <a:rPr lang="en-US" sz="1800" kern="100" dirty="0">
                          <a:latin typeface="Times New Roman"/>
                          <a:ea typeface="宋体"/>
                          <a:cs typeface="Times New Roman"/>
                        </a:rPr>
                        <a:t>11001</a:t>
                      </a:r>
                      <a:endParaRPr lang="zh-CN" sz="1800" kern="100" dirty="0">
                        <a:latin typeface="Times New Roman"/>
                        <a:ea typeface="宋体"/>
                        <a:cs typeface="Times New Roman"/>
                      </a:endParaRPr>
                    </a:p>
                  </a:txBody>
                  <a:tcPr marL="68580" marR="68580" marT="0" marB="0"/>
                </a:tc>
                <a:tc>
                  <a:txBody>
                    <a:bodyPr/>
                    <a:lstStyle/>
                    <a:p>
                      <a:r>
                        <a:rPr lang="zh-CN" altLang="en-US" dirty="0" smtClean="0"/>
                        <a:t>退还</a:t>
                      </a:r>
                      <a:r>
                        <a:rPr lang="en-US" altLang="zh-CN" dirty="0" smtClean="0"/>
                        <a:t>5</a:t>
                      </a:r>
                      <a:r>
                        <a:rPr lang="zh-CN" altLang="en-US" dirty="0" smtClean="0"/>
                        <a:t>角，送出啤酒饮料</a:t>
                      </a:r>
                      <a:endParaRPr lang="zh-CN" altLang="en-US" dirty="0"/>
                    </a:p>
                  </a:txBody>
                  <a:tcPr/>
                </a:tc>
              </a:tr>
              <a:tr h="347906">
                <a:tc>
                  <a:txBody>
                    <a:bodyPr/>
                    <a:lstStyle/>
                    <a:p>
                      <a:r>
                        <a:rPr lang="en-US" altLang="zh-CN" dirty="0" smtClean="0"/>
                        <a:t>Test3</a:t>
                      </a:r>
                      <a:endParaRPr lang="zh-CN" altLang="en-US" dirty="0"/>
                    </a:p>
                  </a:txBody>
                  <a:tcPr/>
                </a:tc>
                <a:tc>
                  <a:txBody>
                    <a:bodyPr/>
                    <a:lstStyle/>
                    <a:p>
                      <a:pPr indent="266700">
                        <a:lnSpc>
                          <a:spcPts val="2000"/>
                        </a:lnSpc>
                        <a:spcAft>
                          <a:spcPts val="0"/>
                        </a:spcAft>
                      </a:pPr>
                      <a:r>
                        <a:rPr lang="en-US" sz="1800" kern="100" dirty="0">
                          <a:latin typeface="Times New Roman"/>
                          <a:ea typeface="宋体"/>
                          <a:cs typeface="Times New Roman"/>
                        </a:rPr>
                        <a:t>11000</a:t>
                      </a:r>
                      <a:endParaRPr lang="zh-CN" sz="1800" kern="100" dirty="0">
                        <a:latin typeface="Times New Roman"/>
                        <a:ea typeface="宋体"/>
                        <a:cs typeface="Times New Roman"/>
                      </a:endParaRPr>
                    </a:p>
                  </a:txBody>
                  <a:tcPr marL="68580" marR="68580" marT="0" marB="0"/>
                </a:tc>
                <a:tc>
                  <a:txBody>
                    <a:bodyPr/>
                    <a:lstStyle/>
                    <a:p>
                      <a:r>
                        <a:rPr lang="zh-CN" altLang="en-US" dirty="0" smtClean="0"/>
                        <a:t>空</a:t>
                      </a:r>
                      <a:endParaRPr lang="zh-CN" altLang="en-US" dirty="0"/>
                    </a:p>
                  </a:txBody>
                  <a:tcPr/>
                </a:tc>
              </a:tr>
              <a:tr h="0">
                <a:tc>
                  <a:txBody>
                    <a:bodyPr/>
                    <a:lstStyle/>
                    <a:p>
                      <a:r>
                        <a:rPr lang="en-US" altLang="zh-CN" dirty="0" smtClean="0"/>
                        <a:t>Test4</a:t>
                      </a:r>
                      <a:endParaRPr lang="zh-CN" altLang="en-US" dirty="0"/>
                    </a:p>
                  </a:txBody>
                  <a:tcPr/>
                </a:tc>
                <a:tc>
                  <a:txBody>
                    <a:bodyPr/>
                    <a:lstStyle/>
                    <a:p>
                      <a:pPr indent="266700">
                        <a:lnSpc>
                          <a:spcPts val="2000"/>
                        </a:lnSpc>
                        <a:spcAft>
                          <a:spcPts val="0"/>
                        </a:spcAft>
                      </a:pPr>
                      <a:r>
                        <a:rPr lang="en-US" sz="1800" kern="100">
                          <a:latin typeface="Times New Roman"/>
                          <a:ea typeface="宋体"/>
                          <a:cs typeface="Times New Roman"/>
                        </a:rPr>
                        <a:t>10110</a:t>
                      </a:r>
                      <a:endParaRPr lang="zh-CN" sz="1800" kern="100">
                        <a:latin typeface="Times New Roman"/>
                        <a:ea typeface="宋体"/>
                        <a:cs typeface="Times New Roman"/>
                      </a:endParaRPr>
                    </a:p>
                  </a:txBody>
                  <a:tcPr marL="68580" marR="68580" marT="0" marB="0"/>
                </a:tc>
                <a:tc>
                  <a:txBody>
                    <a:bodyPr/>
                    <a:lstStyle/>
                    <a:p>
                      <a:r>
                        <a:rPr lang="zh-CN" altLang="en-US" dirty="0" smtClean="0"/>
                        <a:t>送出橙汁饮料</a:t>
                      </a:r>
                      <a:endParaRPr lang="zh-CN" altLang="en-US" dirty="0"/>
                    </a:p>
                  </a:txBody>
                  <a:tcPr/>
                </a:tc>
              </a:tr>
              <a:tr h="347906">
                <a:tc>
                  <a:txBody>
                    <a:bodyPr/>
                    <a:lstStyle/>
                    <a:p>
                      <a:r>
                        <a:rPr lang="en-US" altLang="zh-CN" dirty="0" smtClean="0"/>
                        <a:t>Test5</a:t>
                      </a:r>
                      <a:endParaRPr lang="zh-CN" altLang="en-US" dirty="0"/>
                    </a:p>
                  </a:txBody>
                  <a:tcPr/>
                </a:tc>
                <a:tc>
                  <a:txBody>
                    <a:bodyPr/>
                    <a:lstStyle/>
                    <a:p>
                      <a:pPr indent="266700">
                        <a:lnSpc>
                          <a:spcPts val="2000"/>
                        </a:lnSpc>
                        <a:spcAft>
                          <a:spcPts val="0"/>
                        </a:spcAft>
                      </a:pPr>
                      <a:r>
                        <a:rPr lang="en-US" sz="1800" kern="100">
                          <a:latin typeface="Times New Roman"/>
                          <a:ea typeface="宋体"/>
                          <a:cs typeface="Times New Roman"/>
                        </a:rPr>
                        <a:t>10101</a:t>
                      </a:r>
                      <a:endParaRPr lang="zh-CN" sz="1800" kern="100">
                        <a:latin typeface="Times New Roman"/>
                        <a:ea typeface="宋体"/>
                        <a:cs typeface="Times New Roman"/>
                      </a:endParaRPr>
                    </a:p>
                  </a:txBody>
                  <a:tcPr marL="68580" marR="68580" marT="0" marB="0"/>
                </a:tc>
                <a:tc>
                  <a:txBody>
                    <a:bodyPr/>
                    <a:lstStyle/>
                    <a:p>
                      <a:r>
                        <a:rPr lang="zh-CN" altLang="en-US" dirty="0" smtClean="0"/>
                        <a:t>送出啤酒饮料</a:t>
                      </a:r>
                      <a:endParaRPr lang="zh-CN" altLang="en-US" dirty="0"/>
                    </a:p>
                  </a:txBody>
                  <a:tcPr/>
                </a:tc>
              </a:tr>
              <a:tr h="347906">
                <a:tc>
                  <a:txBody>
                    <a:bodyPr/>
                    <a:lstStyle/>
                    <a:p>
                      <a:r>
                        <a:rPr lang="en-US" altLang="zh-CN" dirty="0" smtClean="0"/>
                        <a:t>Test6</a:t>
                      </a:r>
                      <a:endParaRPr lang="zh-CN" altLang="en-US" dirty="0"/>
                    </a:p>
                  </a:txBody>
                  <a:tcPr/>
                </a:tc>
                <a:tc>
                  <a:txBody>
                    <a:bodyPr/>
                    <a:lstStyle/>
                    <a:p>
                      <a:pPr indent="266700">
                        <a:lnSpc>
                          <a:spcPts val="2000"/>
                        </a:lnSpc>
                        <a:spcAft>
                          <a:spcPts val="0"/>
                        </a:spcAft>
                      </a:pPr>
                      <a:r>
                        <a:rPr lang="en-US" sz="1800" kern="100">
                          <a:latin typeface="Times New Roman"/>
                          <a:ea typeface="宋体"/>
                          <a:cs typeface="Times New Roman"/>
                        </a:rPr>
                        <a:t>10100</a:t>
                      </a:r>
                      <a:endParaRPr lang="zh-CN" sz="1800" kern="100">
                        <a:latin typeface="Times New Roman"/>
                        <a:ea typeface="宋体"/>
                        <a:cs typeface="Times New Roman"/>
                      </a:endParaRPr>
                    </a:p>
                  </a:txBody>
                  <a:tcPr marL="68580" marR="68580" marT="0" marB="0"/>
                </a:tc>
                <a:tc>
                  <a:txBody>
                    <a:bodyPr/>
                    <a:lstStyle/>
                    <a:p>
                      <a:r>
                        <a:rPr lang="zh-CN" altLang="en-US" dirty="0" smtClean="0"/>
                        <a:t>空</a:t>
                      </a:r>
                      <a:endParaRPr lang="zh-CN" altLang="en-US" dirty="0"/>
                    </a:p>
                  </a:txBody>
                  <a:tcPr/>
                </a:tc>
              </a:tr>
              <a:tr h="347906">
                <a:tc>
                  <a:txBody>
                    <a:bodyPr/>
                    <a:lstStyle/>
                    <a:p>
                      <a:r>
                        <a:rPr lang="en-US" altLang="zh-CN" dirty="0" smtClean="0"/>
                        <a:t>Test7</a:t>
                      </a:r>
                      <a:endParaRPr lang="zh-CN" altLang="en-US" dirty="0"/>
                    </a:p>
                  </a:txBody>
                  <a:tcPr/>
                </a:tc>
                <a:tc>
                  <a:txBody>
                    <a:bodyPr/>
                    <a:lstStyle/>
                    <a:p>
                      <a:pPr indent="266700">
                        <a:lnSpc>
                          <a:spcPts val="2000"/>
                        </a:lnSpc>
                        <a:spcAft>
                          <a:spcPts val="0"/>
                        </a:spcAft>
                      </a:pPr>
                      <a:r>
                        <a:rPr lang="en-US" sz="1800" kern="100">
                          <a:latin typeface="Times New Roman"/>
                          <a:ea typeface="宋体"/>
                          <a:cs typeface="Times New Roman"/>
                        </a:rPr>
                        <a:t>10010</a:t>
                      </a:r>
                      <a:endParaRPr lang="zh-CN" sz="1800" kern="100">
                        <a:latin typeface="Times New Roman"/>
                        <a:ea typeface="宋体"/>
                        <a:cs typeface="Times New Roman"/>
                      </a:endParaRPr>
                    </a:p>
                  </a:txBody>
                  <a:tcPr marL="68580" marR="68580" marT="0" marB="0"/>
                </a:tc>
                <a:tc>
                  <a:txBody>
                    <a:bodyPr/>
                    <a:lstStyle/>
                    <a:p>
                      <a:r>
                        <a:rPr lang="zh-CN" altLang="en-US" dirty="0" smtClean="0"/>
                        <a:t>空</a:t>
                      </a:r>
                      <a:endParaRPr lang="zh-CN" altLang="en-US" dirty="0"/>
                    </a:p>
                  </a:txBody>
                  <a:tcPr/>
                </a:tc>
              </a:tr>
              <a:tr h="347906">
                <a:tc>
                  <a:txBody>
                    <a:bodyPr/>
                    <a:lstStyle/>
                    <a:p>
                      <a:r>
                        <a:rPr lang="en-US" altLang="zh-CN" dirty="0" smtClean="0"/>
                        <a:t>Test8</a:t>
                      </a:r>
                      <a:endParaRPr lang="zh-CN" altLang="en-US" dirty="0"/>
                    </a:p>
                  </a:txBody>
                  <a:tcPr/>
                </a:tc>
                <a:tc>
                  <a:txBody>
                    <a:bodyPr/>
                    <a:lstStyle/>
                    <a:p>
                      <a:pPr indent="266700">
                        <a:lnSpc>
                          <a:spcPts val="2000"/>
                        </a:lnSpc>
                        <a:spcAft>
                          <a:spcPts val="0"/>
                        </a:spcAft>
                      </a:pPr>
                      <a:r>
                        <a:rPr lang="en-US" sz="1800" kern="100">
                          <a:latin typeface="Times New Roman"/>
                          <a:ea typeface="宋体"/>
                          <a:cs typeface="Times New Roman"/>
                        </a:rPr>
                        <a:t>10001</a:t>
                      </a:r>
                      <a:endParaRPr lang="zh-CN" sz="1800" kern="100">
                        <a:latin typeface="Times New Roman"/>
                        <a:ea typeface="宋体"/>
                        <a:cs typeface="Times New Roman"/>
                      </a:endParaRPr>
                    </a:p>
                  </a:txBody>
                  <a:tcPr marL="68580" marR="68580" marT="0" marB="0"/>
                </a:tc>
                <a:tc>
                  <a:txBody>
                    <a:bodyPr/>
                    <a:lstStyle/>
                    <a:p>
                      <a:r>
                        <a:rPr lang="zh-CN" altLang="en-US" dirty="0" smtClean="0"/>
                        <a:t>空</a:t>
                      </a:r>
                      <a:endParaRPr lang="zh-CN" altLang="en-US" dirty="0"/>
                    </a:p>
                  </a:txBody>
                  <a:tcPr/>
                </a:tc>
              </a:tr>
              <a:tr h="347906">
                <a:tc>
                  <a:txBody>
                    <a:bodyPr/>
                    <a:lstStyle/>
                    <a:p>
                      <a:r>
                        <a:rPr lang="en-US" altLang="zh-CN" dirty="0" smtClean="0"/>
                        <a:t>Test9</a:t>
                      </a:r>
                      <a:endParaRPr lang="zh-CN" altLang="en-US" dirty="0"/>
                    </a:p>
                  </a:txBody>
                  <a:tcPr/>
                </a:tc>
                <a:tc>
                  <a:txBody>
                    <a:bodyPr/>
                    <a:lstStyle/>
                    <a:p>
                      <a:pPr indent="266700">
                        <a:lnSpc>
                          <a:spcPts val="2000"/>
                        </a:lnSpc>
                        <a:spcAft>
                          <a:spcPts val="0"/>
                        </a:spcAft>
                      </a:pPr>
                      <a:r>
                        <a:rPr lang="en-US" sz="1800" kern="100">
                          <a:latin typeface="Times New Roman"/>
                          <a:ea typeface="宋体"/>
                          <a:cs typeface="Times New Roman"/>
                        </a:rPr>
                        <a:t>01010</a:t>
                      </a:r>
                      <a:endParaRPr lang="zh-CN" sz="1800" kern="100">
                        <a:latin typeface="Times New Roman"/>
                        <a:ea typeface="宋体"/>
                        <a:cs typeface="Times New Roman"/>
                      </a:endParaRPr>
                    </a:p>
                  </a:txBody>
                  <a:tcPr marL="68580" marR="68580" marT="0" marB="0"/>
                </a:tc>
                <a:tc>
                  <a:txBody>
                    <a:bodyPr/>
                    <a:lstStyle/>
                    <a:p>
                      <a:r>
                        <a:rPr lang="zh-CN" altLang="en-US" dirty="0" smtClean="0"/>
                        <a:t>售货机</a:t>
                      </a:r>
                      <a:r>
                        <a:rPr lang="en-US" altLang="zh-CN" dirty="0" smtClean="0"/>
                        <a:t>【</a:t>
                      </a:r>
                      <a:r>
                        <a:rPr lang="zh-CN" altLang="en-US" dirty="0" smtClean="0"/>
                        <a:t>零钱找完</a:t>
                      </a:r>
                      <a:r>
                        <a:rPr lang="en-US" altLang="zh-CN" dirty="0" smtClean="0"/>
                        <a:t>】</a:t>
                      </a:r>
                      <a:r>
                        <a:rPr lang="zh-CN" altLang="en-US" dirty="0" smtClean="0"/>
                        <a:t>灯亮，退还</a:t>
                      </a:r>
                      <a:r>
                        <a:rPr lang="en-US" altLang="zh-CN" dirty="0" smtClean="0"/>
                        <a:t>1</a:t>
                      </a:r>
                      <a:r>
                        <a:rPr lang="zh-CN" altLang="en-US" dirty="0" smtClean="0"/>
                        <a:t>元</a:t>
                      </a:r>
                      <a:endParaRPr lang="zh-CN" altLang="en-US" dirty="0"/>
                    </a:p>
                  </a:txBody>
                  <a:tcPr/>
                </a:tc>
              </a:tr>
              <a:tr h="347906">
                <a:tc>
                  <a:txBody>
                    <a:bodyPr/>
                    <a:lstStyle/>
                    <a:p>
                      <a:r>
                        <a:rPr lang="en-US" altLang="zh-CN" dirty="0" smtClean="0"/>
                        <a:t>Test10</a:t>
                      </a:r>
                      <a:endParaRPr lang="zh-CN" altLang="en-US" dirty="0"/>
                    </a:p>
                  </a:txBody>
                  <a:tcPr/>
                </a:tc>
                <a:tc>
                  <a:txBody>
                    <a:bodyPr/>
                    <a:lstStyle/>
                    <a:p>
                      <a:pPr indent="266700">
                        <a:lnSpc>
                          <a:spcPts val="2000"/>
                        </a:lnSpc>
                        <a:spcAft>
                          <a:spcPts val="0"/>
                        </a:spcAft>
                      </a:pPr>
                      <a:r>
                        <a:rPr lang="en-US" sz="1800" kern="100">
                          <a:latin typeface="Times New Roman"/>
                          <a:ea typeface="宋体"/>
                          <a:cs typeface="Times New Roman"/>
                        </a:rPr>
                        <a:t>01001</a:t>
                      </a:r>
                      <a:endParaRPr lang="zh-CN" sz="1800" kern="100">
                        <a:latin typeface="Times New Roman"/>
                        <a:ea typeface="宋体"/>
                        <a:cs typeface="Times New Roman"/>
                      </a:endParaRPr>
                    </a:p>
                  </a:txBody>
                  <a:tcPr marL="68580" marR="68580" marT="0"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售货机</a:t>
                      </a:r>
                      <a:r>
                        <a:rPr lang="en-US" altLang="zh-CN" dirty="0" smtClean="0"/>
                        <a:t>【</a:t>
                      </a:r>
                      <a:r>
                        <a:rPr lang="zh-CN" altLang="en-US" dirty="0" smtClean="0"/>
                        <a:t>零钱找完</a:t>
                      </a:r>
                      <a:r>
                        <a:rPr lang="en-US" altLang="zh-CN" dirty="0" smtClean="0"/>
                        <a:t>】</a:t>
                      </a:r>
                      <a:r>
                        <a:rPr lang="zh-CN" altLang="en-US" dirty="0" smtClean="0"/>
                        <a:t>灯亮，退还</a:t>
                      </a:r>
                      <a:r>
                        <a:rPr lang="en-US" altLang="zh-CN" dirty="0" smtClean="0"/>
                        <a:t>1</a:t>
                      </a:r>
                      <a:r>
                        <a:rPr lang="zh-CN" altLang="en-US" dirty="0" smtClean="0"/>
                        <a:t>元</a:t>
                      </a:r>
                    </a:p>
                  </a:txBody>
                  <a:tcPr/>
                </a:tc>
              </a:tr>
              <a:tr h="347906">
                <a:tc>
                  <a:txBody>
                    <a:bodyPr/>
                    <a:lstStyle/>
                    <a:p>
                      <a:r>
                        <a:rPr lang="en-US" altLang="zh-CN" dirty="0" smtClean="0"/>
                        <a:t>Test11</a:t>
                      </a:r>
                      <a:endParaRPr lang="zh-CN" altLang="en-US" dirty="0"/>
                    </a:p>
                  </a:txBody>
                  <a:tcPr/>
                </a:tc>
                <a:tc>
                  <a:txBody>
                    <a:bodyPr/>
                    <a:lstStyle/>
                    <a:p>
                      <a:pPr indent="266700">
                        <a:lnSpc>
                          <a:spcPts val="2000"/>
                        </a:lnSpc>
                        <a:spcAft>
                          <a:spcPts val="0"/>
                        </a:spcAft>
                      </a:pPr>
                      <a:r>
                        <a:rPr lang="en-US" sz="1800" kern="100">
                          <a:latin typeface="Times New Roman"/>
                          <a:ea typeface="宋体"/>
                          <a:cs typeface="Times New Roman"/>
                        </a:rPr>
                        <a:t>01000</a:t>
                      </a:r>
                      <a:endParaRPr lang="zh-CN" sz="1800" kern="100">
                        <a:latin typeface="Times New Roman"/>
                        <a:ea typeface="宋体"/>
                        <a:cs typeface="Times New Roman"/>
                      </a:endParaRPr>
                    </a:p>
                  </a:txBody>
                  <a:tcPr marL="68580" marR="68580" marT="0"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售货机</a:t>
                      </a:r>
                      <a:r>
                        <a:rPr lang="en-US" altLang="zh-CN" dirty="0" smtClean="0"/>
                        <a:t>【</a:t>
                      </a:r>
                      <a:r>
                        <a:rPr lang="zh-CN" altLang="en-US" dirty="0" smtClean="0"/>
                        <a:t>零钱找完</a:t>
                      </a:r>
                      <a:r>
                        <a:rPr lang="en-US" altLang="zh-CN" dirty="0" smtClean="0"/>
                        <a:t>】</a:t>
                      </a:r>
                      <a:r>
                        <a:rPr lang="zh-CN" altLang="en-US" dirty="0" smtClean="0"/>
                        <a:t>灯亮</a:t>
                      </a:r>
                    </a:p>
                  </a:txBody>
                  <a:tcPr/>
                </a:tc>
              </a:tr>
              <a:tr h="347906">
                <a:tc>
                  <a:txBody>
                    <a:bodyPr/>
                    <a:lstStyle/>
                    <a:p>
                      <a:r>
                        <a:rPr lang="en-US" altLang="zh-CN" dirty="0" smtClean="0"/>
                        <a:t>Test12</a:t>
                      </a:r>
                      <a:endParaRPr lang="zh-CN" altLang="en-US" dirty="0"/>
                    </a:p>
                  </a:txBody>
                  <a:tcPr/>
                </a:tc>
                <a:tc>
                  <a:txBody>
                    <a:bodyPr/>
                    <a:lstStyle/>
                    <a:p>
                      <a:pPr indent="266700">
                        <a:lnSpc>
                          <a:spcPts val="2000"/>
                        </a:lnSpc>
                        <a:spcAft>
                          <a:spcPts val="0"/>
                        </a:spcAft>
                      </a:pPr>
                      <a:r>
                        <a:rPr lang="en-US" sz="1800" kern="100">
                          <a:latin typeface="Times New Roman"/>
                          <a:ea typeface="宋体"/>
                          <a:cs typeface="Times New Roman"/>
                        </a:rPr>
                        <a:t>00110</a:t>
                      </a:r>
                      <a:endParaRPr lang="zh-CN" sz="1800" kern="100">
                        <a:latin typeface="Times New Roman"/>
                        <a:ea typeface="宋体"/>
                        <a:cs typeface="Times New Roman"/>
                      </a:endParaRPr>
                    </a:p>
                  </a:txBody>
                  <a:tcPr marL="68580" marR="68580" marT="0"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售货机</a:t>
                      </a:r>
                      <a:r>
                        <a:rPr lang="en-US" altLang="zh-CN" dirty="0" smtClean="0"/>
                        <a:t>【</a:t>
                      </a:r>
                      <a:r>
                        <a:rPr lang="zh-CN" altLang="en-US" dirty="0" smtClean="0"/>
                        <a:t>零钱找完</a:t>
                      </a:r>
                      <a:r>
                        <a:rPr lang="en-US" altLang="zh-CN" dirty="0" smtClean="0"/>
                        <a:t>】</a:t>
                      </a:r>
                      <a:r>
                        <a:rPr lang="zh-CN" altLang="en-US" dirty="0" smtClean="0"/>
                        <a:t>灯亮，送出橙汁饮料</a:t>
                      </a:r>
                    </a:p>
                  </a:txBody>
                  <a:tcPr/>
                </a:tc>
              </a:tr>
              <a:tr h="347906">
                <a:tc>
                  <a:txBody>
                    <a:bodyPr/>
                    <a:lstStyle/>
                    <a:p>
                      <a:r>
                        <a:rPr lang="en-US" altLang="zh-CN" dirty="0" smtClean="0"/>
                        <a:t>Test13</a:t>
                      </a:r>
                      <a:endParaRPr lang="zh-CN" altLang="en-US" dirty="0"/>
                    </a:p>
                  </a:txBody>
                  <a:tcPr/>
                </a:tc>
                <a:tc>
                  <a:txBody>
                    <a:bodyPr/>
                    <a:lstStyle/>
                    <a:p>
                      <a:pPr indent="266700">
                        <a:lnSpc>
                          <a:spcPts val="2000"/>
                        </a:lnSpc>
                        <a:spcAft>
                          <a:spcPts val="0"/>
                        </a:spcAft>
                      </a:pPr>
                      <a:r>
                        <a:rPr lang="en-US" sz="1800" kern="100">
                          <a:latin typeface="Times New Roman"/>
                          <a:ea typeface="宋体"/>
                          <a:cs typeface="Times New Roman"/>
                        </a:rPr>
                        <a:t>00101</a:t>
                      </a:r>
                      <a:endParaRPr lang="zh-CN" sz="1800" kern="100">
                        <a:latin typeface="Times New Roman"/>
                        <a:ea typeface="宋体"/>
                        <a:cs typeface="Times New Roman"/>
                      </a:endParaRPr>
                    </a:p>
                  </a:txBody>
                  <a:tcPr marL="68580" marR="68580" marT="0"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售货机</a:t>
                      </a:r>
                      <a:r>
                        <a:rPr lang="en-US" altLang="zh-CN" dirty="0" smtClean="0"/>
                        <a:t>【</a:t>
                      </a:r>
                      <a:r>
                        <a:rPr lang="zh-CN" altLang="en-US" dirty="0" smtClean="0"/>
                        <a:t>零钱找完</a:t>
                      </a:r>
                      <a:r>
                        <a:rPr lang="en-US" altLang="zh-CN" dirty="0" smtClean="0"/>
                        <a:t>】</a:t>
                      </a:r>
                      <a:r>
                        <a:rPr lang="zh-CN" altLang="en-US" dirty="0" smtClean="0"/>
                        <a:t>灯亮，送出啤酒饮料</a:t>
                      </a:r>
                    </a:p>
                  </a:txBody>
                  <a:tcPr/>
                </a:tc>
              </a:tr>
              <a:tr h="347906">
                <a:tc>
                  <a:txBody>
                    <a:bodyPr/>
                    <a:lstStyle/>
                    <a:p>
                      <a:r>
                        <a:rPr lang="en-US" altLang="zh-CN" dirty="0" smtClean="0"/>
                        <a:t>Test14</a:t>
                      </a:r>
                      <a:endParaRPr lang="zh-CN" altLang="en-US" dirty="0"/>
                    </a:p>
                  </a:txBody>
                  <a:tcPr/>
                </a:tc>
                <a:tc>
                  <a:txBody>
                    <a:bodyPr/>
                    <a:lstStyle/>
                    <a:p>
                      <a:pPr indent="266700">
                        <a:lnSpc>
                          <a:spcPts val="2000"/>
                        </a:lnSpc>
                        <a:spcAft>
                          <a:spcPts val="0"/>
                        </a:spcAft>
                      </a:pPr>
                      <a:r>
                        <a:rPr lang="en-US" sz="1800" kern="100">
                          <a:latin typeface="Times New Roman"/>
                          <a:ea typeface="宋体"/>
                          <a:cs typeface="Times New Roman"/>
                        </a:rPr>
                        <a:t>00100</a:t>
                      </a:r>
                      <a:endParaRPr lang="zh-CN" sz="1800" kern="100">
                        <a:latin typeface="Times New Roman"/>
                        <a:ea typeface="宋体"/>
                        <a:cs typeface="Times New Roman"/>
                      </a:endParaRPr>
                    </a:p>
                  </a:txBody>
                  <a:tcPr marL="68580" marR="68580" marT="0" marB="0"/>
                </a:tc>
                <a:tc>
                  <a:txBody>
                    <a:bodyPr/>
                    <a:lstStyle/>
                    <a:p>
                      <a:r>
                        <a:rPr lang="zh-CN" altLang="en-US" dirty="0" smtClean="0"/>
                        <a:t>售货机</a:t>
                      </a:r>
                      <a:r>
                        <a:rPr lang="en-US" altLang="zh-CN" dirty="0" smtClean="0"/>
                        <a:t>【</a:t>
                      </a:r>
                      <a:r>
                        <a:rPr lang="zh-CN" altLang="en-US" dirty="0" smtClean="0"/>
                        <a:t>零钱找完</a:t>
                      </a:r>
                      <a:r>
                        <a:rPr lang="en-US" altLang="zh-CN" dirty="0" smtClean="0"/>
                        <a:t>】</a:t>
                      </a:r>
                      <a:r>
                        <a:rPr lang="zh-CN" altLang="en-US" dirty="0" smtClean="0"/>
                        <a:t>灯亮</a:t>
                      </a:r>
                      <a:endParaRPr lang="zh-CN" altLang="en-US" dirty="0"/>
                    </a:p>
                  </a:txBody>
                  <a:tcPr/>
                </a:tc>
              </a:tr>
              <a:tr h="347906">
                <a:tc>
                  <a:txBody>
                    <a:bodyPr/>
                    <a:lstStyle/>
                    <a:p>
                      <a:r>
                        <a:rPr lang="en-US" altLang="zh-CN" dirty="0" smtClean="0"/>
                        <a:t>Test15</a:t>
                      </a:r>
                      <a:endParaRPr lang="zh-CN" altLang="en-US" dirty="0"/>
                    </a:p>
                  </a:txBody>
                  <a:tcPr/>
                </a:tc>
                <a:tc>
                  <a:txBody>
                    <a:bodyPr/>
                    <a:lstStyle/>
                    <a:p>
                      <a:pPr indent="266700">
                        <a:lnSpc>
                          <a:spcPts val="2000"/>
                        </a:lnSpc>
                        <a:spcAft>
                          <a:spcPts val="0"/>
                        </a:spcAft>
                      </a:pPr>
                      <a:r>
                        <a:rPr lang="en-US" sz="1800" kern="100">
                          <a:latin typeface="Times New Roman"/>
                          <a:ea typeface="宋体"/>
                          <a:cs typeface="Times New Roman"/>
                        </a:rPr>
                        <a:t>00010</a:t>
                      </a:r>
                      <a:endParaRPr lang="zh-CN" sz="1800" kern="100">
                        <a:latin typeface="Times New Roman"/>
                        <a:ea typeface="宋体"/>
                        <a:cs typeface="Times New Roman"/>
                      </a:endParaRPr>
                    </a:p>
                  </a:txBody>
                  <a:tcPr marL="68580" marR="68580" marT="0" marB="0"/>
                </a:tc>
                <a:tc>
                  <a:txBody>
                    <a:bodyPr/>
                    <a:lstStyle/>
                    <a:p>
                      <a:r>
                        <a:rPr lang="zh-CN" altLang="en-US" dirty="0" smtClean="0"/>
                        <a:t>售货机</a:t>
                      </a:r>
                      <a:r>
                        <a:rPr lang="en-US" altLang="zh-CN" dirty="0" smtClean="0"/>
                        <a:t>【</a:t>
                      </a:r>
                      <a:r>
                        <a:rPr lang="zh-CN" altLang="en-US" dirty="0" smtClean="0"/>
                        <a:t>零钱找完</a:t>
                      </a:r>
                      <a:r>
                        <a:rPr lang="en-US" altLang="zh-CN" dirty="0" smtClean="0"/>
                        <a:t>】</a:t>
                      </a:r>
                      <a:r>
                        <a:rPr lang="zh-CN" altLang="en-US" dirty="0" smtClean="0"/>
                        <a:t>灯亮</a:t>
                      </a:r>
                      <a:endParaRPr lang="zh-CN" altLang="en-US" dirty="0"/>
                    </a:p>
                  </a:txBody>
                  <a:tcPr/>
                </a:tc>
              </a:tr>
              <a:tr h="347906">
                <a:tc>
                  <a:txBody>
                    <a:bodyPr/>
                    <a:lstStyle/>
                    <a:p>
                      <a:r>
                        <a:rPr lang="en-US" altLang="zh-CN" dirty="0" smtClean="0"/>
                        <a:t>Test16</a:t>
                      </a:r>
                      <a:endParaRPr lang="zh-CN" altLang="en-US" dirty="0"/>
                    </a:p>
                  </a:txBody>
                  <a:tcPr/>
                </a:tc>
                <a:tc>
                  <a:txBody>
                    <a:bodyPr/>
                    <a:lstStyle/>
                    <a:p>
                      <a:pPr indent="266700">
                        <a:lnSpc>
                          <a:spcPts val="2000"/>
                        </a:lnSpc>
                        <a:spcAft>
                          <a:spcPts val="0"/>
                        </a:spcAft>
                      </a:pPr>
                      <a:r>
                        <a:rPr lang="en-US" sz="1800" kern="100" dirty="0">
                          <a:latin typeface="Times New Roman"/>
                          <a:ea typeface="宋体"/>
                          <a:cs typeface="Times New Roman"/>
                        </a:rPr>
                        <a:t>00001</a:t>
                      </a:r>
                      <a:endParaRPr lang="zh-CN" sz="1800" kern="100" dirty="0">
                        <a:latin typeface="Times New Roman"/>
                        <a:ea typeface="宋体"/>
                        <a:cs typeface="Times New Roman"/>
                      </a:endParaRPr>
                    </a:p>
                  </a:txBody>
                  <a:tcPr marL="68580" marR="68580" marT="0" marB="0"/>
                </a:tc>
                <a:tc>
                  <a:txBody>
                    <a:bodyPr/>
                    <a:lstStyle/>
                    <a:p>
                      <a:r>
                        <a:rPr lang="zh-CN" altLang="en-US" dirty="0" smtClean="0"/>
                        <a:t>售货机</a:t>
                      </a:r>
                      <a:r>
                        <a:rPr lang="en-US" altLang="zh-CN" dirty="0" smtClean="0"/>
                        <a:t>【</a:t>
                      </a:r>
                      <a:r>
                        <a:rPr lang="zh-CN" altLang="en-US" dirty="0" smtClean="0"/>
                        <a:t>零钱找完</a:t>
                      </a:r>
                      <a:r>
                        <a:rPr lang="en-US" altLang="zh-CN" dirty="0" smtClean="0"/>
                        <a:t>】</a:t>
                      </a:r>
                      <a:r>
                        <a:rPr lang="zh-CN" altLang="en-US" dirty="0" smtClean="0"/>
                        <a:t>灯亮</a:t>
                      </a:r>
                      <a:endParaRPr lang="zh-CN" altLang="en-US" dirty="0"/>
                    </a:p>
                  </a:txBody>
                  <a:tcPr/>
                </a:tc>
              </a:tr>
            </a:tbl>
          </a:graphicData>
        </a:graphic>
      </p:graphicFrame>
      <p:sp>
        <p:nvSpPr>
          <p:cNvPr id="5" name="TextBox 4"/>
          <p:cNvSpPr txBox="1"/>
          <p:nvPr/>
        </p:nvSpPr>
        <p:spPr>
          <a:xfrm>
            <a:off x="357158" y="142852"/>
            <a:ext cx="1874231" cy="369332"/>
          </a:xfrm>
          <a:prstGeom prst="rect">
            <a:avLst/>
          </a:prstGeom>
          <a:noFill/>
        </p:spPr>
        <p:txBody>
          <a:bodyPr wrap="none" rtlCol="0">
            <a:spAutoFit/>
          </a:bodyPr>
          <a:lstStyle/>
          <a:p>
            <a:r>
              <a:rPr lang="en-US" altLang="zh-CN" dirty="0" smtClean="0"/>
              <a:t>(5)</a:t>
            </a:r>
            <a:r>
              <a:rPr lang="zh-CN" altLang="en-US" dirty="0" smtClean="0"/>
              <a:t>设计测试用例</a:t>
            </a:r>
            <a:endParaRPr lang="zh-CN" altLang="en-US" dirty="0"/>
          </a:p>
        </p:txBody>
      </p:sp>
    </p:spTree>
  </p:cSld>
  <p:clrMapOvr>
    <a:masterClrMapping/>
  </p:clrMapOvr>
  <p:transition>
    <p:dissolv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课后作业</a:t>
            </a:r>
            <a:endParaRPr lang="zh-CN" altLang="en-US" dirty="0"/>
          </a:p>
        </p:txBody>
      </p:sp>
      <p:sp>
        <p:nvSpPr>
          <p:cNvPr id="3" name="内容占位符 2"/>
          <p:cNvSpPr>
            <a:spLocks noGrp="1"/>
          </p:cNvSpPr>
          <p:nvPr>
            <p:ph idx="1"/>
          </p:nvPr>
        </p:nvSpPr>
        <p:spPr>
          <a:xfrm>
            <a:off x="457200" y="1357298"/>
            <a:ext cx="8229600" cy="4768865"/>
          </a:xfrm>
        </p:spPr>
        <p:txBody>
          <a:bodyPr>
            <a:normAutofit fontScale="77500" lnSpcReduction="20000"/>
          </a:bodyPr>
          <a:lstStyle/>
          <a:p>
            <a:r>
              <a:rPr lang="zh-CN" altLang="en-US" dirty="0" smtClean="0"/>
              <a:t>      分析中国象棋中走马的实际情况（下面未注明的均指的是对马的说明）</a:t>
            </a:r>
          </a:p>
          <a:p>
            <a:r>
              <a:rPr lang="en-US" dirty="0" smtClean="0"/>
              <a:t>1</a:t>
            </a:r>
            <a:r>
              <a:rPr lang="zh-CN" altLang="en-US" dirty="0" smtClean="0"/>
              <a:t>、如果落点在棋盘外，则不移动棋子；</a:t>
            </a:r>
            <a:endParaRPr lang="en-US" altLang="zh-CN" dirty="0" smtClean="0"/>
          </a:p>
          <a:p>
            <a:r>
              <a:rPr lang="en-US" dirty="0" smtClean="0"/>
              <a:t>2</a:t>
            </a:r>
            <a:r>
              <a:rPr lang="zh-CN" altLang="en-US" dirty="0" smtClean="0"/>
              <a:t>、如果落点与起点不构成日字型，则不移动棋子；</a:t>
            </a:r>
            <a:endParaRPr lang="en-US" altLang="zh-CN" dirty="0" smtClean="0"/>
          </a:p>
          <a:p>
            <a:r>
              <a:rPr lang="en-US" dirty="0" smtClean="0"/>
              <a:t>3</a:t>
            </a:r>
            <a:r>
              <a:rPr lang="zh-CN" altLang="en-US" dirty="0" smtClean="0"/>
              <a:t>、如果落点处有自己方棋子，则不移动棋子；</a:t>
            </a:r>
            <a:endParaRPr lang="en-US" altLang="zh-CN" dirty="0" smtClean="0"/>
          </a:p>
          <a:p>
            <a:r>
              <a:rPr lang="en-US" dirty="0" smtClean="0"/>
              <a:t>4</a:t>
            </a:r>
            <a:r>
              <a:rPr lang="zh-CN" altLang="en-US" dirty="0" smtClean="0"/>
              <a:t>、如果在落点方向的邻近交叉点有棋</a:t>
            </a:r>
          </a:p>
          <a:p>
            <a:r>
              <a:rPr lang="zh-CN" altLang="en-US" dirty="0" smtClean="0"/>
              <a:t>子（绊马腿），则不移动棋子；</a:t>
            </a:r>
            <a:endParaRPr lang="en-US" altLang="zh-CN" dirty="0" smtClean="0"/>
          </a:p>
          <a:p>
            <a:r>
              <a:rPr lang="en-US" dirty="0" smtClean="0"/>
              <a:t>5</a:t>
            </a:r>
            <a:r>
              <a:rPr lang="zh-CN" altLang="en-US" dirty="0" smtClean="0"/>
              <a:t>、如果不属于</a:t>
            </a:r>
            <a:r>
              <a:rPr lang="en-US" dirty="0" smtClean="0"/>
              <a:t>1-4 </a:t>
            </a:r>
            <a:r>
              <a:rPr lang="zh-CN" altLang="en-US" dirty="0" smtClean="0"/>
              <a:t>条，且落点处无棋子，则移动棋子；</a:t>
            </a:r>
            <a:endParaRPr lang="en-US" altLang="zh-CN" dirty="0" smtClean="0"/>
          </a:p>
          <a:p>
            <a:r>
              <a:rPr lang="en-US" dirty="0" smtClean="0"/>
              <a:t>6</a:t>
            </a:r>
            <a:r>
              <a:rPr lang="zh-CN" altLang="en-US" dirty="0" smtClean="0"/>
              <a:t>、如果不属于</a:t>
            </a:r>
            <a:r>
              <a:rPr lang="en-US" dirty="0" smtClean="0"/>
              <a:t>1-4 </a:t>
            </a:r>
            <a:r>
              <a:rPr lang="zh-CN" altLang="en-US" dirty="0" smtClean="0"/>
              <a:t>条，且落点处为对方棋子</a:t>
            </a:r>
            <a:r>
              <a:rPr lang="en-US" dirty="0" smtClean="0"/>
              <a:t>(</a:t>
            </a:r>
            <a:r>
              <a:rPr lang="zh-CN" altLang="en-US" dirty="0" smtClean="0"/>
              <a:t>非老将</a:t>
            </a:r>
            <a:r>
              <a:rPr lang="en-US" dirty="0" smtClean="0"/>
              <a:t>)</a:t>
            </a:r>
            <a:r>
              <a:rPr lang="zh-CN" altLang="en-US" dirty="0" smtClean="0"/>
              <a:t>，则移动棋子并除去对方棋子；</a:t>
            </a:r>
            <a:endParaRPr lang="en-US" altLang="zh-CN" dirty="0" smtClean="0"/>
          </a:p>
          <a:p>
            <a:r>
              <a:rPr lang="en-US" dirty="0" smtClean="0"/>
              <a:t>7 </a:t>
            </a:r>
            <a:r>
              <a:rPr lang="zh-CN" altLang="en-US" dirty="0" smtClean="0"/>
              <a:t>如果不属于</a:t>
            </a:r>
            <a:r>
              <a:rPr lang="en-US" dirty="0" smtClean="0"/>
              <a:t>1-4 </a:t>
            </a:r>
            <a:r>
              <a:rPr lang="zh-CN" altLang="en-US" dirty="0" smtClean="0"/>
              <a:t>条，且落点处为对方老将，则移动棋子，并提示战胜对方，游戏结束。</a:t>
            </a:r>
          </a:p>
          <a:p>
            <a:endParaRPr lang="zh-CN" altLang="en-US"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场景法</a:t>
            </a:r>
            <a:endParaRPr lang="zh-CN" altLang="en-US" dirty="0"/>
          </a:p>
        </p:txBody>
      </p:sp>
      <p:sp>
        <p:nvSpPr>
          <p:cNvPr id="3" name="内容占位符 2"/>
          <p:cNvSpPr>
            <a:spLocks noGrp="1"/>
          </p:cNvSpPr>
          <p:nvPr>
            <p:ph idx="1"/>
          </p:nvPr>
        </p:nvSpPr>
        <p:spPr>
          <a:xfrm>
            <a:off x="457200" y="1500174"/>
            <a:ext cx="8229600" cy="4625989"/>
          </a:xfrm>
        </p:spPr>
        <p:txBody>
          <a:bodyPr>
            <a:noAutofit/>
          </a:bodyPr>
          <a:lstStyle/>
          <a:p>
            <a:r>
              <a:rPr lang="zh-CN" altLang="en-US" sz="2800" dirty="0" smtClean="0"/>
              <a:t>         用例场景用来描述流经用例的路径，从用例开始到结束遍历这条路径上所有基本流和备选流。</a:t>
            </a:r>
          </a:p>
          <a:p>
            <a:r>
              <a:rPr lang="zh-CN" altLang="en-US" sz="2800" dirty="0" smtClean="0"/>
              <a:t>         现在的软件几乎都是用事件触发来控制流程的，事件触发时的情景便形成了场景，而同一事件不同的触发顺序和处理结果就形成事件流。这种在软件设计方面的思想也可引入到软件测试中，可以比较生动地描绘出事件触发时的情景，有利于测试设计者设计测试用例，同时使测试用例更容易理解和执行。</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场景法.png"/>
          <p:cNvPicPr>
            <a:picLocks noGrp="1" noChangeAspect="1"/>
          </p:cNvPicPr>
          <p:nvPr>
            <p:ph idx="1"/>
          </p:nvPr>
        </p:nvPicPr>
        <p:blipFill>
          <a:blip r:embed="rId2"/>
          <a:stretch>
            <a:fillRect/>
          </a:stretch>
        </p:blipFill>
        <p:spPr>
          <a:xfrm>
            <a:off x="428596" y="428604"/>
            <a:ext cx="4088817" cy="5214974"/>
          </a:xfrm>
        </p:spPr>
      </p:pic>
      <p:sp>
        <p:nvSpPr>
          <p:cNvPr id="5" name="TextBox 4"/>
          <p:cNvSpPr txBox="1"/>
          <p:nvPr/>
        </p:nvSpPr>
        <p:spPr>
          <a:xfrm>
            <a:off x="4929190" y="357166"/>
            <a:ext cx="3714775" cy="5643602"/>
          </a:xfrm>
          <a:prstGeom prst="rect">
            <a:avLst/>
          </a:prstGeom>
          <a:noFill/>
        </p:spPr>
        <p:txBody>
          <a:bodyPr wrap="square" rtlCol="0">
            <a:spAutoFit/>
          </a:bodyPr>
          <a:lstStyle/>
          <a:p>
            <a:r>
              <a:rPr lang="zh-CN" altLang="en-US" sz="2400" dirty="0" smtClean="0"/>
              <a:t>（图</a:t>
            </a:r>
            <a:r>
              <a:rPr lang="en-US" sz="2400" dirty="0" smtClean="0"/>
              <a:t>5-1</a:t>
            </a:r>
            <a:r>
              <a:rPr lang="zh-CN" altLang="en-US" sz="2400" dirty="0" smtClean="0"/>
              <a:t>）中经过用例的每条路径都用基本流和备选流来表示，直黑线表示基本流，是经过用例的最简单的路径。备选流用不同的彩色表示，一个备选流可能从基本流开始，在某个特定条件下执行，然后重新加入基本流中（如备选流</a:t>
            </a:r>
            <a:r>
              <a:rPr lang="en-US" sz="2400" dirty="0" smtClean="0"/>
              <a:t> 1 </a:t>
            </a:r>
            <a:r>
              <a:rPr lang="zh-CN" altLang="en-US" sz="2400" dirty="0" smtClean="0"/>
              <a:t>和</a:t>
            </a:r>
            <a:r>
              <a:rPr lang="en-US" sz="2400" dirty="0" smtClean="0"/>
              <a:t> 3</a:t>
            </a:r>
            <a:r>
              <a:rPr lang="zh-CN" altLang="en-US" sz="2400" dirty="0" smtClean="0"/>
              <a:t>）；也可能起源于另一个备选流（如备选流</a:t>
            </a:r>
            <a:r>
              <a:rPr lang="en-US" sz="2400" dirty="0" smtClean="0"/>
              <a:t> 2</a:t>
            </a:r>
            <a:r>
              <a:rPr lang="zh-CN" altLang="en-US" sz="2400" dirty="0" smtClean="0"/>
              <a:t>），或者终止用例而不再重新加入到某个流（如备选流</a:t>
            </a:r>
            <a:r>
              <a:rPr lang="en-US" sz="2400" dirty="0" smtClean="0"/>
              <a:t> 2 </a:t>
            </a:r>
            <a:r>
              <a:rPr lang="zh-CN" altLang="en-US" sz="2400" dirty="0" smtClean="0"/>
              <a:t>和</a:t>
            </a:r>
            <a:r>
              <a:rPr lang="en-US" sz="2400" dirty="0" smtClean="0"/>
              <a:t> 4</a:t>
            </a:r>
            <a:r>
              <a:rPr lang="zh-CN" altLang="en-US" sz="2400" dirty="0" smtClean="0"/>
              <a:t>）。</a:t>
            </a:r>
          </a:p>
          <a:p>
            <a:endParaRPr lang="zh-CN" altLang="en-US" sz="2400" dirty="0"/>
          </a:p>
        </p:txBody>
      </p:sp>
      <p:sp>
        <p:nvSpPr>
          <p:cNvPr id="6" name="TextBox 5"/>
          <p:cNvSpPr txBox="1"/>
          <p:nvPr/>
        </p:nvSpPr>
        <p:spPr>
          <a:xfrm>
            <a:off x="1571604" y="5929330"/>
            <a:ext cx="800219" cy="369332"/>
          </a:xfrm>
          <a:prstGeom prst="rect">
            <a:avLst/>
          </a:prstGeom>
          <a:noFill/>
        </p:spPr>
        <p:txBody>
          <a:bodyPr wrap="none" rtlCol="0">
            <a:spAutoFit/>
          </a:bodyPr>
          <a:lstStyle/>
          <a:p>
            <a:r>
              <a:rPr lang="zh-CN" altLang="en-US" dirty="0" smtClean="0"/>
              <a:t>图 </a:t>
            </a:r>
            <a:r>
              <a:rPr lang="en-US" altLang="zh-CN" dirty="0" smtClean="0"/>
              <a:t>5-1</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57166"/>
            <a:ext cx="8229600" cy="6072230"/>
          </a:xfrm>
        </p:spPr>
        <p:txBody>
          <a:bodyPr>
            <a:normAutofit fontScale="92500" lnSpcReduction="10000"/>
          </a:bodyPr>
          <a:lstStyle/>
          <a:p>
            <a:r>
              <a:rPr lang="zh-CN" altLang="en-US" dirty="0" smtClean="0"/>
              <a:t>基本流和备选流</a:t>
            </a:r>
          </a:p>
          <a:p>
            <a:r>
              <a:rPr lang="zh-CN" altLang="en-US" dirty="0" smtClean="0"/>
              <a:t>按照上图中每 个经过用例的路径，可以确定以下不同的用例场景：</a:t>
            </a:r>
          </a:p>
          <a:p>
            <a:pPr lvl="1"/>
            <a:r>
              <a:rPr lang="zh-CN" altLang="en-US" dirty="0" smtClean="0"/>
              <a:t>场景</a:t>
            </a:r>
            <a:r>
              <a:rPr lang="en-US" dirty="0" smtClean="0"/>
              <a:t> 1 </a:t>
            </a:r>
            <a:r>
              <a:rPr lang="zh-CN" altLang="en-US" dirty="0" smtClean="0"/>
              <a:t>基本流</a:t>
            </a:r>
          </a:p>
          <a:p>
            <a:pPr lvl="1"/>
            <a:r>
              <a:rPr lang="zh-CN" altLang="en-US" dirty="0" smtClean="0"/>
              <a:t>场景</a:t>
            </a:r>
            <a:r>
              <a:rPr lang="en-US" dirty="0" smtClean="0"/>
              <a:t> 2 </a:t>
            </a:r>
            <a:r>
              <a:rPr lang="zh-CN" altLang="en-US" dirty="0" smtClean="0"/>
              <a:t>基本流 备选流</a:t>
            </a:r>
            <a:r>
              <a:rPr lang="en-US" dirty="0" smtClean="0"/>
              <a:t> 1</a:t>
            </a:r>
            <a:endParaRPr lang="zh-CN" altLang="en-US" dirty="0" smtClean="0"/>
          </a:p>
          <a:p>
            <a:pPr lvl="1"/>
            <a:r>
              <a:rPr lang="zh-CN" altLang="en-US" dirty="0" smtClean="0"/>
              <a:t>场景</a:t>
            </a:r>
            <a:r>
              <a:rPr lang="en-US" dirty="0" smtClean="0"/>
              <a:t> 3 </a:t>
            </a:r>
            <a:r>
              <a:rPr lang="zh-CN" altLang="en-US" dirty="0" smtClean="0"/>
              <a:t>基本流 备选流</a:t>
            </a:r>
            <a:r>
              <a:rPr lang="en-US" dirty="0" smtClean="0"/>
              <a:t> 1 </a:t>
            </a:r>
            <a:r>
              <a:rPr lang="zh-CN" altLang="en-US" dirty="0" smtClean="0"/>
              <a:t>备选流</a:t>
            </a:r>
            <a:r>
              <a:rPr lang="en-US" dirty="0" smtClean="0"/>
              <a:t> 2</a:t>
            </a:r>
            <a:endParaRPr lang="zh-CN" altLang="en-US" dirty="0" smtClean="0"/>
          </a:p>
          <a:p>
            <a:pPr lvl="1"/>
            <a:r>
              <a:rPr lang="zh-CN" altLang="en-US" dirty="0" smtClean="0"/>
              <a:t>场景</a:t>
            </a:r>
            <a:r>
              <a:rPr lang="en-US" dirty="0" smtClean="0"/>
              <a:t> 4 </a:t>
            </a:r>
            <a:r>
              <a:rPr lang="zh-CN" altLang="en-US" dirty="0" smtClean="0"/>
              <a:t>基本流 备选流</a:t>
            </a:r>
            <a:r>
              <a:rPr lang="en-US" dirty="0" smtClean="0"/>
              <a:t> 3</a:t>
            </a:r>
            <a:endParaRPr lang="zh-CN" altLang="en-US" dirty="0" smtClean="0"/>
          </a:p>
          <a:p>
            <a:pPr lvl="1"/>
            <a:r>
              <a:rPr lang="zh-CN" altLang="en-US" dirty="0" smtClean="0"/>
              <a:t>场景</a:t>
            </a:r>
            <a:r>
              <a:rPr lang="en-US" dirty="0" smtClean="0"/>
              <a:t> 5 </a:t>
            </a:r>
            <a:r>
              <a:rPr lang="zh-CN" altLang="en-US" dirty="0" smtClean="0"/>
              <a:t>基本流 备选流</a:t>
            </a:r>
            <a:r>
              <a:rPr lang="en-US" dirty="0" smtClean="0"/>
              <a:t> 3 </a:t>
            </a:r>
            <a:r>
              <a:rPr lang="zh-CN" altLang="en-US" dirty="0" smtClean="0"/>
              <a:t>备选流</a:t>
            </a:r>
            <a:r>
              <a:rPr lang="en-US" dirty="0" smtClean="0"/>
              <a:t> 1</a:t>
            </a:r>
            <a:endParaRPr lang="zh-CN" altLang="en-US" dirty="0" smtClean="0"/>
          </a:p>
          <a:p>
            <a:pPr lvl="1"/>
            <a:r>
              <a:rPr lang="zh-CN" altLang="en-US" dirty="0" smtClean="0"/>
              <a:t>场景</a:t>
            </a:r>
            <a:r>
              <a:rPr lang="en-US" dirty="0" smtClean="0"/>
              <a:t> 6 </a:t>
            </a:r>
            <a:r>
              <a:rPr lang="zh-CN" altLang="en-US" dirty="0" smtClean="0"/>
              <a:t>基本流 备选流</a:t>
            </a:r>
            <a:r>
              <a:rPr lang="en-US" dirty="0" smtClean="0"/>
              <a:t> 3 </a:t>
            </a:r>
            <a:r>
              <a:rPr lang="zh-CN" altLang="en-US" dirty="0" smtClean="0"/>
              <a:t>备选流</a:t>
            </a:r>
            <a:r>
              <a:rPr lang="en-US" dirty="0" smtClean="0"/>
              <a:t> 1 </a:t>
            </a:r>
            <a:r>
              <a:rPr lang="zh-CN" altLang="en-US" dirty="0" smtClean="0"/>
              <a:t>备选流</a:t>
            </a:r>
            <a:r>
              <a:rPr lang="en-US" dirty="0" smtClean="0"/>
              <a:t> 2</a:t>
            </a:r>
            <a:endParaRPr lang="zh-CN" altLang="en-US" dirty="0" smtClean="0"/>
          </a:p>
          <a:p>
            <a:pPr lvl="1"/>
            <a:r>
              <a:rPr lang="zh-CN" altLang="en-US" dirty="0" smtClean="0"/>
              <a:t>场景</a:t>
            </a:r>
            <a:r>
              <a:rPr lang="en-US" dirty="0" smtClean="0"/>
              <a:t> 7 </a:t>
            </a:r>
            <a:r>
              <a:rPr lang="zh-CN" altLang="en-US" dirty="0" smtClean="0"/>
              <a:t>基本流 备选流</a:t>
            </a:r>
            <a:r>
              <a:rPr lang="en-US" dirty="0" smtClean="0"/>
              <a:t> 4</a:t>
            </a:r>
            <a:endParaRPr lang="zh-CN" altLang="en-US" dirty="0" smtClean="0"/>
          </a:p>
          <a:p>
            <a:pPr lvl="1"/>
            <a:r>
              <a:rPr lang="zh-CN" altLang="en-US" dirty="0" smtClean="0"/>
              <a:t>场景</a:t>
            </a:r>
            <a:r>
              <a:rPr lang="en-US" dirty="0" smtClean="0"/>
              <a:t> 8 </a:t>
            </a:r>
            <a:r>
              <a:rPr lang="zh-CN" altLang="en-US" dirty="0" smtClean="0"/>
              <a:t>基本流 备选流</a:t>
            </a:r>
            <a:r>
              <a:rPr lang="en-US" dirty="0" smtClean="0"/>
              <a:t> 3 </a:t>
            </a:r>
            <a:r>
              <a:rPr lang="zh-CN" altLang="en-US" dirty="0" smtClean="0"/>
              <a:t>备选流</a:t>
            </a:r>
            <a:r>
              <a:rPr lang="en-US" dirty="0" smtClean="0"/>
              <a:t> 4</a:t>
            </a:r>
          </a:p>
          <a:p>
            <a:pPr lvl="1"/>
            <a:r>
              <a:rPr lang="zh-CN" altLang="en-US" b="1" dirty="0" smtClean="0"/>
              <a:t>注：为方便起见，场景</a:t>
            </a:r>
            <a:r>
              <a:rPr lang="en-US" b="1" dirty="0" smtClean="0"/>
              <a:t> 5</a:t>
            </a:r>
            <a:r>
              <a:rPr lang="zh-CN" altLang="en-US" b="1" dirty="0" smtClean="0"/>
              <a:t>、</a:t>
            </a:r>
            <a:r>
              <a:rPr lang="en-US" b="1" dirty="0" smtClean="0"/>
              <a:t>6 </a:t>
            </a:r>
            <a:r>
              <a:rPr lang="zh-CN" altLang="en-US" b="1" dirty="0" smtClean="0"/>
              <a:t>和</a:t>
            </a:r>
            <a:r>
              <a:rPr lang="en-US" b="1" dirty="0" smtClean="0"/>
              <a:t> 8 </a:t>
            </a:r>
            <a:r>
              <a:rPr lang="zh-CN" altLang="en-US" b="1" dirty="0" smtClean="0"/>
              <a:t>只考虑了备选流</a:t>
            </a:r>
            <a:r>
              <a:rPr lang="en-US" b="1" dirty="0" smtClean="0"/>
              <a:t> 3</a:t>
            </a:r>
            <a:r>
              <a:rPr lang="zh-CN" altLang="en-US" b="1" dirty="0" smtClean="0"/>
              <a:t>循环执行一次的情况。</a:t>
            </a:r>
          </a:p>
          <a:p>
            <a:endParaRPr lang="zh-CN" altLang="en-US"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案例一</a:t>
            </a:r>
            <a:endParaRPr lang="zh-CN" altLang="en-US" dirty="0"/>
          </a:p>
        </p:txBody>
      </p:sp>
      <p:sp>
        <p:nvSpPr>
          <p:cNvPr id="3" name="内容占位符 2"/>
          <p:cNvSpPr>
            <a:spLocks noGrp="1"/>
          </p:cNvSpPr>
          <p:nvPr>
            <p:ph idx="1"/>
          </p:nvPr>
        </p:nvSpPr>
        <p:spPr>
          <a:xfrm>
            <a:off x="457200" y="1285860"/>
            <a:ext cx="8229600" cy="4840303"/>
          </a:xfrm>
        </p:spPr>
        <p:txBody>
          <a:bodyPr/>
          <a:lstStyle/>
          <a:p>
            <a:r>
              <a:rPr lang="en-US" dirty="0" smtClean="0"/>
              <a:t>ATM</a:t>
            </a:r>
            <a:r>
              <a:rPr lang="zh-CN" altLang="en-US" dirty="0" smtClean="0"/>
              <a:t>例子</a:t>
            </a:r>
          </a:p>
          <a:p>
            <a:r>
              <a:rPr lang="zh-CN" altLang="en-US" dirty="0" smtClean="0"/>
              <a:t>（</a:t>
            </a:r>
            <a:r>
              <a:rPr lang="en-US" dirty="0" smtClean="0"/>
              <a:t>1</a:t>
            </a:r>
            <a:r>
              <a:rPr lang="zh-CN" altLang="en-US" dirty="0" smtClean="0"/>
              <a:t>）例子描述</a:t>
            </a:r>
          </a:p>
          <a:p>
            <a:r>
              <a:rPr lang="zh-CN" altLang="en-US" dirty="0" smtClean="0"/>
              <a:t>以下所示是</a:t>
            </a:r>
            <a:r>
              <a:rPr lang="en-US" dirty="0" smtClean="0"/>
              <a:t>ATM</a:t>
            </a:r>
            <a:r>
              <a:rPr lang="zh-CN" altLang="en-US" dirty="0" smtClean="0"/>
              <a:t>例子的示意图（图</a:t>
            </a:r>
            <a:r>
              <a:rPr lang="en-US" dirty="0" smtClean="0"/>
              <a:t>5-2</a:t>
            </a:r>
            <a:r>
              <a:rPr lang="zh-CN" altLang="en-US" dirty="0" smtClean="0"/>
              <a:t>）。</a:t>
            </a:r>
            <a:endParaRPr lang="en-US" altLang="zh-CN" dirty="0" smtClean="0"/>
          </a:p>
          <a:p>
            <a:endParaRPr lang="zh-CN" altLang="en-US" dirty="0"/>
          </a:p>
        </p:txBody>
      </p:sp>
      <p:pic>
        <p:nvPicPr>
          <p:cNvPr id="4" name="图片 3" descr="图5-2.png"/>
          <p:cNvPicPr>
            <a:picLocks noChangeAspect="1"/>
          </p:cNvPicPr>
          <p:nvPr/>
        </p:nvPicPr>
        <p:blipFill>
          <a:blip r:embed="rId2"/>
          <a:stretch>
            <a:fillRect/>
          </a:stretch>
        </p:blipFill>
        <p:spPr>
          <a:xfrm>
            <a:off x="785786" y="3000372"/>
            <a:ext cx="7429552" cy="3241715"/>
          </a:xfrm>
          <a:prstGeom prst="rect">
            <a:avLst/>
          </a:prstGeom>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428596" y="1285860"/>
          <a:ext cx="8229600" cy="4429158"/>
        </p:xfrm>
        <a:graphic>
          <a:graphicData uri="http://schemas.openxmlformats.org/drawingml/2006/table">
            <a:tbl>
              <a:tblPr firstRow="1" bandRow="1">
                <a:tableStyleId>{5C22544A-7EE6-4342-B048-85BDC9FD1C3A}</a:tableStyleId>
              </a:tblPr>
              <a:tblGrid>
                <a:gridCol w="471462"/>
                <a:gridCol w="7758138"/>
              </a:tblGrid>
              <a:tr h="657172">
                <a:tc>
                  <a:txBody>
                    <a:bodyPr/>
                    <a:lstStyle/>
                    <a:p>
                      <a:pPr indent="266700">
                        <a:lnSpc>
                          <a:spcPts val="2000"/>
                        </a:lnSpc>
                        <a:spcAft>
                          <a:spcPts val="0"/>
                        </a:spcAft>
                      </a:pPr>
                      <a:r>
                        <a:rPr lang="en-US" sz="1800" kern="100" dirty="0">
                          <a:latin typeface="Times New Roman"/>
                          <a:ea typeface="宋体"/>
                        </a:rPr>
                        <a:t>1</a:t>
                      </a:r>
                      <a:endParaRPr lang="zh-CN" sz="1800" kern="100" dirty="0">
                        <a:latin typeface="Times New Roman"/>
                        <a:ea typeface="宋体"/>
                      </a:endParaRPr>
                    </a:p>
                  </a:txBody>
                  <a:tcPr marL="0" marR="0" marT="0" marB="0" anchor="ctr"/>
                </a:tc>
                <a:tc>
                  <a:txBody>
                    <a:bodyPr/>
                    <a:lstStyle/>
                    <a:p>
                      <a:pPr indent="266700">
                        <a:lnSpc>
                          <a:spcPts val="2000"/>
                        </a:lnSpc>
                        <a:spcAft>
                          <a:spcPts val="0"/>
                        </a:spcAft>
                      </a:pPr>
                      <a:r>
                        <a:rPr lang="zh-CN" sz="1800" kern="100" dirty="0">
                          <a:latin typeface="Times New Roman"/>
                          <a:ea typeface="宋体"/>
                        </a:rPr>
                        <a:t>验证银行卡</a:t>
                      </a:r>
                    </a:p>
                  </a:txBody>
                  <a:tcPr marL="0" marR="0" marT="0" marB="0" anchor="ctr"/>
                </a:tc>
              </a:tr>
              <a:tr h="657172">
                <a:tc>
                  <a:txBody>
                    <a:bodyPr/>
                    <a:lstStyle/>
                    <a:p>
                      <a:pPr indent="266700">
                        <a:lnSpc>
                          <a:spcPts val="2000"/>
                        </a:lnSpc>
                        <a:spcAft>
                          <a:spcPts val="0"/>
                        </a:spcAft>
                      </a:pPr>
                      <a:r>
                        <a:rPr lang="en-US" sz="1800" kern="100">
                          <a:latin typeface="Times New Roman"/>
                          <a:ea typeface="宋体"/>
                        </a:rPr>
                        <a:t>2</a:t>
                      </a:r>
                      <a:endParaRPr lang="zh-CN" sz="1800" kern="100">
                        <a:latin typeface="Times New Roman"/>
                        <a:ea typeface="宋体"/>
                      </a:endParaRPr>
                    </a:p>
                  </a:txBody>
                  <a:tcPr marL="0" marR="0" marT="0" marB="0" anchor="ctr"/>
                </a:tc>
                <a:tc>
                  <a:txBody>
                    <a:bodyPr/>
                    <a:lstStyle/>
                    <a:p>
                      <a:pPr indent="266700">
                        <a:lnSpc>
                          <a:spcPts val="2000"/>
                        </a:lnSpc>
                        <a:spcAft>
                          <a:spcPts val="0"/>
                        </a:spcAft>
                      </a:pPr>
                      <a:r>
                        <a:rPr lang="zh-CN" sz="1800" kern="100" dirty="0">
                          <a:latin typeface="Times New Roman"/>
                          <a:ea typeface="宋体"/>
                        </a:rPr>
                        <a:t>验证账户</a:t>
                      </a:r>
                    </a:p>
                  </a:txBody>
                  <a:tcPr marL="0" marR="0" marT="0" marB="0" anchor="ctr"/>
                </a:tc>
              </a:tr>
              <a:tr h="657172">
                <a:tc>
                  <a:txBody>
                    <a:bodyPr/>
                    <a:lstStyle/>
                    <a:p>
                      <a:pPr indent="266700">
                        <a:lnSpc>
                          <a:spcPts val="2000"/>
                        </a:lnSpc>
                        <a:spcAft>
                          <a:spcPts val="0"/>
                        </a:spcAft>
                      </a:pPr>
                      <a:r>
                        <a:rPr lang="en-US" sz="1800" kern="100">
                          <a:latin typeface="Times New Roman"/>
                          <a:ea typeface="宋体"/>
                        </a:rPr>
                        <a:t>3</a:t>
                      </a:r>
                      <a:endParaRPr lang="zh-CN" sz="1800" kern="100">
                        <a:latin typeface="Times New Roman"/>
                        <a:ea typeface="宋体"/>
                      </a:endParaRPr>
                    </a:p>
                  </a:txBody>
                  <a:tcPr marL="0" marR="0" marT="0" marB="0" anchor="ctr"/>
                </a:tc>
                <a:tc>
                  <a:txBody>
                    <a:bodyPr/>
                    <a:lstStyle/>
                    <a:p>
                      <a:pPr indent="266700">
                        <a:lnSpc>
                          <a:spcPts val="2000"/>
                        </a:lnSpc>
                        <a:spcAft>
                          <a:spcPts val="0"/>
                        </a:spcAft>
                      </a:pPr>
                      <a:r>
                        <a:rPr lang="zh-CN" sz="1800" kern="100" dirty="0">
                          <a:latin typeface="Times New Roman"/>
                          <a:ea typeface="宋体"/>
                        </a:rPr>
                        <a:t>输入密码，如果超过</a:t>
                      </a:r>
                      <a:r>
                        <a:rPr lang="en-US" sz="1800" kern="100" dirty="0">
                          <a:latin typeface="Times New Roman"/>
                          <a:ea typeface="宋体"/>
                        </a:rPr>
                        <a:t>3</a:t>
                      </a:r>
                      <a:r>
                        <a:rPr lang="zh-CN" sz="1800" kern="100" dirty="0">
                          <a:latin typeface="Times New Roman"/>
                          <a:ea typeface="宋体"/>
                        </a:rPr>
                        <a:t>次输入错误则吞卡并 提示</a:t>
                      </a:r>
                    </a:p>
                  </a:txBody>
                  <a:tcPr marL="0" marR="0" marT="0" marB="0" anchor="ctr"/>
                </a:tc>
              </a:tr>
              <a:tr h="900235">
                <a:tc>
                  <a:txBody>
                    <a:bodyPr/>
                    <a:lstStyle/>
                    <a:p>
                      <a:pPr indent="266700">
                        <a:lnSpc>
                          <a:spcPts val="2000"/>
                        </a:lnSpc>
                        <a:spcAft>
                          <a:spcPts val="0"/>
                        </a:spcAft>
                      </a:pPr>
                      <a:r>
                        <a:rPr lang="en-US" sz="1800" kern="100">
                          <a:latin typeface="Times New Roman"/>
                          <a:ea typeface="宋体"/>
                        </a:rPr>
                        <a:t>4</a:t>
                      </a:r>
                      <a:endParaRPr lang="zh-CN" sz="1800" kern="100">
                        <a:latin typeface="Times New Roman"/>
                        <a:ea typeface="宋体"/>
                      </a:endParaRPr>
                    </a:p>
                  </a:txBody>
                  <a:tcPr marL="0" marR="0" marT="0" marB="0" anchor="ctr"/>
                </a:tc>
                <a:tc>
                  <a:txBody>
                    <a:bodyPr/>
                    <a:lstStyle/>
                    <a:p>
                      <a:pPr indent="266700">
                        <a:lnSpc>
                          <a:spcPts val="2000"/>
                        </a:lnSpc>
                        <a:spcAft>
                          <a:spcPts val="0"/>
                        </a:spcAft>
                      </a:pPr>
                      <a:r>
                        <a:rPr lang="zh-CN" sz="1800" kern="100" dirty="0">
                          <a:latin typeface="Times New Roman"/>
                          <a:ea typeface="宋体"/>
                        </a:rPr>
                        <a:t>输入金额，每次最多</a:t>
                      </a:r>
                      <a:r>
                        <a:rPr lang="en-US" sz="1800" kern="100" dirty="0">
                          <a:latin typeface="Times New Roman"/>
                          <a:ea typeface="宋体"/>
                        </a:rPr>
                        <a:t>2000</a:t>
                      </a:r>
                      <a:r>
                        <a:rPr lang="zh-CN" sz="1800" kern="100" dirty="0">
                          <a:latin typeface="Times New Roman"/>
                          <a:ea typeface="宋体"/>
                        </a:rPr>
                        <a:t>元，每日最多</a:t>
                      </a:r>
                      <a:r>
                        <a:rPr lang="en-US" sz="1800" kern="100" dirty="0">
                          <a:latin typeface="Times New Roman"/>
                          <a:ea typeface="宋体"/>
                        </a:rPr>
                        <a:t>5000</a:t>
                      </a:r>
                      <a:r>
                        <a:rPr lang="zh-CN" sz="1800" kern="100" dirty="0">
                          <a:latin typeface="Times New Roman"/>
                          <a:ea typeface="宋体"/>
                        </a:rPr>
                        <a:t>元。只提供</a:t>
                      </a:r>
                      <a:r>
                        <a:rPr lang="en-US" sz="1800" kern="100" dirty="0">
                          <a:latin typeface="Times New Roman"/>
                          <a:ea typeface="宋体"/>
                        </a:rPr>
                        <a:t>50</a:t>
                      </a:r>
                      <a:r>
                        <a:rPr lang="zh-CN" sz="1800" kern="100" dirty="0">
                          <a:latin typeface="Times New Roman"/>
                          <a:ea typeface="宋体"/>
                        </a:rPr>
                        <a:t>、</a:t>
                      </a:r>
                      <a:r>
                        <a:rPr lang="en-US" sz="1800" kern="100" dirty="0">
                          <a:latin typeface="Times New Roman"/>
                          <a:ea typeface="宋体"/>
                        </a:rPr>
                        <a:t>100</a:t>
                      </a:r>
                      <a:r>
                        <a:rPr lang="zh-CN" sz="1800" kern="100" dirty="0">
                          <a:latin typeface="Times New Roman"/>
                          <a:ea typeface="宋体"/>
                        </a:rPr>
                        <a:t>面额的钞票</a:t>
                      </a:r>
                    </a:p>
                  </a:txBody>
                  <a:tcPr marL="0" marR="0" marT="0" marB="0" anchor="ctr"/>
                </a:tc>
              </a:tr>
              <a:tr h="900235">
                <a:tc>
                  <a:txBody>
                    <a:bodyPr/>
                    <a:lstStyle/>
                    <a:p>
                      <a:pPr indent="266700">
                        <a:lnSpc>
                          <a:spcPts val="2000"/>
                        </a:lnSpc>
                        <a:spcAft>
                          <a:spcPts val="0"/>
                        </a:spcAft>
                      </a:pPr>
                      <a:r>
                        <a:rPr lang="en-US" sz="1800" kern="100">
                          <a:latin typeface="Times New Roman"/>
                          <a:ea typeface="宋体"/>
                        </a:rPr>
                        <a:t>5</a:t>
                      </a:r>
                      <a:endParaRPr lang="zh-CN" sz="1800" kern="100">
                        <a:latin typeface="Times New Roman"/>
                        <a:ea typeface="宋体"/>
                      </a:endParaRPr>
                    </a:p>
                  </a:txBody>
                  <a:tcPr marL="0" marR="0" marT="0" marB="0" anchor="ctr"/>
                </a:tc>
                <a:tc>
                  <a:txBody>
                    <a:bodyPr/>
                    <a:lstStyle/>
                    <a:p>
                      <a:pPr indent="266700">
                        <a:lnSpc>
                          <a:spcPts val="2000"/>
                        </a:lnSpc>
                        <a:spcAft>
                          <a:spcPts val="0"/>
                        </a:spcAft>
                      </a:pPr>
                      <a:r>
                        <a:rPr lang="zh-CN" sz="1800" kern="100" dirty="0">
                          <a:latin typeface="Times New Roman"/>
                          <a:ea typeface="宋体"/>
                        </a:rPr>
                        <a:t>验证金额，如果金额不是所要求的整数，或者提款机没有足够的钱，或者账户没有足够金额，则返回重新输入，并给出适当提示。</a:t>
                      </a:r>
                    </a:p>
                  </a:txBody>
                  <a:tcPr marL="0" marR="0" marT="0" marB="0" anchor="ctr"/>
                </a:tc>
              </a:tr>
              <a:tr h="657172">
                <a:tc>
                  <a:txBody>
                    <a:bodyPr/>
                    <a:lstStyle/>
                    <a:p>
                      <a:pPr indent="266700">
                        <a:lnSpc>
                          <a:spcPts val="2000"/>
                        </a:lnSpc>
                        <a:spcAft>
                          <a:spcPts val="0"/>
                        </a:spcAft>
                      </a:pPr>
                      <a:r>
                        <a:rPr lang="en-US" sz="1800" kern="100">
                          <a:latin typeface="Times New Roman"/>
                          <a:ea typeface="宋体"/>
                        </a:rPr>
                        <a:t>6</a:t>
                      </a:r>
                      <a:endParaRPr lang="zh-CN" sz="1800" kern="100">
                        <a:latin typeface="Times New Roman"/>
                        <a:ea typeface="宋体"/>
                      </a:endParaRPr>
                    </a:p>
                  </a:txBody>
                  <a:tcPr marL="0" marR="0" marT="0" marB="0" anchor="ctr"/>
                </a:tc>
                <a:tc>
                  <a:txBody>
                    <a:bodyPr/>
                    <a:lstStyle/>
                    <a:p>
                      <a:pPr indent="266700">
                        <a:lnSpc>
                          <a:spcPts val="2000"/>
                        </a:lnSpc>
                        <a:spcAft>
                          <a:spcPts val="0"/>
                        </a:spcAft>
                      </a:pPr>
                      <a:r>
                        <a:rPr lang="zh-CN" sz="1800" kern="100" dirty="0">
                          <a:latin typeface="Times New Roman"/>
                          <a:ea typeface="宋体"/>
                        </a:rPr>
                        <a:t>出现金，并退卡</a:t>
                      </a:r>
                    </a:p>
                  </a:txBody>
                  <a:tcPr marL="0" marR="0" marT="0" marB="0" anchor="ctr"/>
                </a:tc>
              </a:tr>
            </a:tbl>
          </a:graphicData>
        </a:graphic>
      </p:graphicFrame>
      <p:sp>
        <p:nvSpPr>
          <p:cNvPr id="5" name="TextBox 4"/>
          <p:cNvSpPr txBox="1"/>
          <p:nvPr/>
        </p:nvSpPr>
        <p:spPr>
          <a:xfrm>
            <a:off x="3786182" y="5786454"/>
            <a:ext cx="877163" cy="369332"/>
          </a:xfrm>
          <a:prstGeom prst="rect">
            <a:avLst/>
          </a:prstGeom>
          <a:noFill/>
        </p:spPr>
        <p:txBody>
          <a:bodyPr wrap="none" rtlCol="0">
            <a:spAutoFit/>
          </a:bodyPr>
          <a:lstStyle/>
          <a:p>
            <a:r>
              <a:rPr lang="zh-CN" altLang="en-US" dirty="0" smtClean="0"/>
              <a:t>基本流</a:t>
            </a:r>
            <a:endParaRPr lang="zh-CN" altLang="en-US" dirty="0"/>
          </a:p>
        </p:txBody>
      </p:sp>
      <p:sp>
        <p:nvSpPr>
          <p:cNvPr id="7" name="TextBox 6"/>
          <p:cNvSpPr txBox="1"/>
          <p:nvPr/>
        </p:nvSpPr>
        <p:spPr>
          <a:xfrm>
            <a:off x="428596" y="642918"/>
            <a:ext cx="4185761" cy="461665"/>
          </a:xfrm>
          <a:prstGeom prst="rect">
            <a:avLst/>
          </a:prstGeom>
          <a:noFill/>
        </p:spPr>
        <p:txBody>
          <a:bodyPr wrap="none" rtlCol="0">
            <a:spAutoFit/>
          </a:bodyPr>
          <a:lstStyle/>
          <a:p>
            <a:r>
              <a:rPr lang="zh-CN" altLang="en-US" sz="2400" dirty="0" smtClean="0"/>
              <a:t>分析出相应的基本流和备选流</a:t>
            </a:r>
            <a:endParaRPr lang="zh-CN" alt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内容占位符 4"/>
          <p:cNvGraphicFramePr>
            <a:graphicFrameLocks noGrp="1"/>
          </p:cNvGraphicFramePr>
          <p:nvPr>
            <p:ph idx="1"/>
          </p:nvPr>
        </p:nvGraphicFramePr>
        <p:xfrm>
          <a:off x="457200" y="428626"/>
          <a:ext cx="8229600" cy="4500573"/>
        </p:xfrm>
        <a:graphic>
          <a:graphicData uri="http://schemas.openxmlformats.org/drawingml/2006/table">
            <a:tbl>
              <a:tblPr firstRow="1" bandRow="1">
                <a:tableStyleId>{5C22544A-7EE6-4342-B048-85BDC9FD1C3A}</a:tableStyleId>
              </a:tblPr>
              <a:tblGrid>
                <a:gridCol w="1257280"/>
                <a:gridCol w="6972320"/>
              </a:tblGrid>
              <a:tr h="838117">
                <a:tc>
                  <a:txBody>
                    <a:bodyPr/>
                    <a:lstStyle/>
                    <a:p>
                      <a:pPr indent="266700">
                        <a:lnSpc>
                          <a:spcPts val="2000"/>
                        </a:lnSpc>
                        <a:spcAft>
                          <a:spcPts val="0"/>
                        </a:spcAft>
                      </a:pPr>
                      <a:r>
                        <a:rPr lang="zh-CN" sz="1800" kern="100" dirty="0">
                          <a:latin typeface="Times New Roman"/>
                          <a:ea typeface="宋体"/>
                        </a:rPr>
                        <a:t>备选流</a:t>
                      </a:r>
                      <a:r>
                        <a:rPr lang="en-US" sz="1800" kern="100" dirty="0">
                          <a:latin typeface="Times New Roman"/>
                          <a:ea typeface="宋体"/>
                        </a:rPr>
                        <a:t>B</a:t>
                      </a:r>
                      <a:endParaRPr lang="zh-CN" sz="1800" kern="100" dirty="0">
                        <a:latin typeface="Times New Roman"/>
                        <a:ea typeface="宋体"/>
                      </a:endParaRPr>
                    </a:p>
                  </a:txBody>
                  <a:tcPr marL="0" marR="0" marT="0" marB="0" anchor="ctr"/>
                </a:tc>
                <a:tc>
                  <a:txBody>
                    <a:bodyPr/>
                    <a:lstStyle/>
                    <a:p>
                      <a:pPr indent="266700">
                        <a:lnSpc>
                          <a:spcPts val="2000"/>
                        </a:lnSpc>
                        <a:spcAft>
                          <a:spcPts val="0"/>
                        </a:spcAft>
                      </a:pPr>
                      <a:r>
                        <a:rPr lang="zh-CN" sz="1800" kern="100">
                          <a:latin typeface="Times New Roman"/>
                          <a:ea typeface="宋体"/>
                        </a:rPr>
                        <a:t>银行卡无效（如无法读取的卡），直接退出</a:t>
                      </a:r>
                    </a:p>
                  </a:txBody>
                  <a:tcPr marL="0" marR="0" marT="0" marB="0" anchor="ctr"/>
                </a:tc>
              </a:tr>
              <a:tr h="838117">
                <a:tc>
                  <a:txBody>
                    <a:bodyPr/>
                    <a:lstStyle/>
                    <a:p>
                      <a:pPr indent="266700">
                        <a:lnSpc>
                          <a:spcPts val="2000"/>
                        </a:lnSpc>
                        <a:spcAft>
                          <a:spcPts val="0"/>
                        </a:spcAft>
                      </a:pPr>
                      <a:r>
                        <a:rPr lang="zh-CN" sz="1800" kern="100">
                          <a:latin typeface="Times New Roman"/>
                          <a:ea typeface="宋体"/>
                        </a:rPr>
                        <a:t>备选流</a:t>
                      </a:r>
                      <a:r>
                        <a:rPr lang="en-US" sz="1800" kern="100">
                          <a:latin typeface="Times New Roman"/>
                          <a:ea typeface="宋体"/>
                        </a:rPr>
                        <a:t>C</a:t>
                      </a:r>
                      <a:endParaRPr lang="zh-CN" sz="1800" kern="100">
                        <a:latin typeface="Times New Roman"/>
                        <a:ea typeface="宋体"/>
                      </a:endParaRPr>
                    </a:p>
                  </a:txBody>
                  <a:tcPr marL="0" marR="0" marT="0" marB="0" anchor="ctr"/>
                </a:tc>
                <a:tc>
                  <a:txBody>
                    <a:bodyPr/>
                    <a:lstStyle/>
                    <a:p>
                      <a:pPr indent="266700">
                        <a:lnSpc>
                          <a:spcPts val="2000"/>
                        </a:lnSpc>
                        <a:spcAft>
                          <a:spcPts val="0"/>
                        </a:spcAft>
                      </a:pPr>
                      <a:r>
                        <a:rPr lang="zh-CN" sz="1800" kern="100" dirty="0">
                          <a:latin typeface="Times New Roman"/>
                          <a:ea typeface="宋体"/>
                        </a:rPr>
                        <a:t>密码错误（</a:t>
                      </a:r>
                      <a:r>
                        <a:rPr lang="en-US" sz="1800" kern="100" dirty="0">
                          <a:latin typeface="Times New Roman"/>
                          <a:ea typeface="宋体"/>
                        </a:rPr>
                        <a:t>&lt;3</a:t>
                      </a:r>
                      <a:r>
                        <a:rPr lang="zh-CN" sz="1800" kern="100" dirty="0">
                          <a:latin typeface="Times New Roman"/>
                          <a:ea typeface="宋体"/>
                        </a:rPr>
                        <a:t>次），返回重新输入</a:t>
                      </a:r>
                    </a:p>
                  </a:txBody>
                  <a:tcPr marL="0" marR="0" marT="0" marB="0" anchor="ctr"/>
                </a:tc>
              </a:tr>
              <a:tr h="838117">
                <a:tc>
                  <a:txBody>
                    <a:bodyPr/>
                    <a:lstStyle/>
                    <a:p>
                      <a:pPr indent="266700">
                        <a:lnSpc>
                          <a:spcPts val="2000"/>
                        </a:lnSpc>
                        <a:spcAft>
                          <a:spcPts val="0"/>
                        </a:spcAft>
                      </a:pPr>
                      <a:r>
                        <a:rPr lang="zh-CN" sz="1800" kern="100">
                          <a:latin typeface="Times New Roman"/>
                          <a:ea typeface="宋体"/>
                        </a:rPr>
                        <a:t>备选流</a:t>
                      </a:r>
                      <a:r>
                        <a:rPr lang="en-US" sz="1800" kern="100">
                          <a:latin typeface="Times New Roman"/>
                          <a:ea typeface="宋体"/>
                        </a:rPr>
                        <a:t>D</a:t>
                      </a:r>
                      <a:endParaRPr lang="zh-CN" sz="1800" kern="100">
                        <a:latin typeface="Times New Roman"/>
                        <a:ea typeface="宋体"/>
                      </a:endParaRPr>
                    </a:p>
                  </a:txBody>
                  <a:tcPr marL="0" marR="0" marT="0" marB="0" anchor="ctr"/>
                </a:tc>
                <a:tc>
                  <a:txBody>
                    <a:bodyPr/>
                    <a:lstStyle/>
                    <a:p>
                      <a:pPr indent="266700">
                        <a:lnSpc>
                          <a:spcPts val="2000"/>
                        </a:lnSpc>
                        <a:spcAft>
                          <a:spcPts val="0"/>
                        </a:spcAft>
                      </a:pPr>
                      <a:r>
                        <a:rPr lang="zh-CN" sz="1800" kern="100" dirty="0">
                          <a:latin typeface="Times New Roman"/>
                          <a:ea typeface="宋体"/>
                        </a:rPr>
                        <a:t>密码错误（</a:t>
                      </a:r>
                      <a:r>
                        <a:rPr lang="en-US" sz="1800" kern="100" dirty="0">
                          <a:latin typeface="Times New Roman"/>
                          <a:ea typeface="宋体"/>
                        </a:rPr>
                        <a:t>&gt;=3</a:t>
                      </a:r>
                      <a:r>
                        <a:rPr lang="zh-CN" sz="1800" kern="100" dirty="0">
                          <a:latin typeface="Times New Roman"/>
                          <a:ea typeface="宋体"/>
                        </a:rPr>
                        <a:t>次），吞卡并 提示</a:t>
                      </a:r>
                    </a:p>
                  </a:txBody>
                  <a:tcPr marL="0" marR="0" marT="0" marB="0" anchor="ctr"/>
                </a:tc>
              </a:tr>
              <a:tr h="838117">
                <a:tc>
                  <a:txBody>
                    <a:bodyPr/>
                    <a:lstStyle/>
                    <a:p>
                      <a:pPr indent="266700">
                        <a:lnSpc>
                          <a:spcPts val="2000"/>
                        </a:lnSpc>
                        <a:spcAft>
                          <a:spcPts val="0"/>
                        </a:spcAft>
                      </a:pPr>
                      <a:r>
                        <a:rPr lang="zh-CN" sz="1800" kern="100">
                          <a:latin typeface="Times New Roman"/>
                          <a:ea typeface="宋体"/>
                        </a:rPr>
                        <a:t>备选流</a:t>
                      </a:r>
                      <a:r>
                        <a:rPr lang="en-US" sz="1800" kern="100">
                          <a:latin typeface="Times New Roman"/>
                          <a:ea typeface="宋体"/>
                        </a:rPr>
                        <a:t>E</a:t>
                      </a:r>
                      <a:endParaRPr lang="zh-CN" sz="1800" kern="100">
                        <a:latin typeface="Times New Roman"/>
                        <a:ea typeface="宋体"/>
                      </a:endParaRPr>
                    </a:p>
                  </a:txBody>
                  <a:tcPr marL="0" marR="0" marT="0" marB="0" anchor="ctr"/>
                </a:tc>
                <a:tc>
                  <a:txBody>
                    <a:bodyPr/>
                    <a:lstStyle/>
                    <a:p>
                      <a:pPr indent="266700">
                        <a:lnSpc>
                          <a:spcPts val="2000"/>
                        </a:lnSpc>
                        <a:spcAft>
                          <a:spcPts val="0"/>
                        </a:spcAft>
                      </a:pPr>
                      <a:r>
                        <a:rPr lang="zh-CN" sz="1800" kern="100" dirty="0">
                          <a:latin typeface="Times New Roman"/>
                          <a:ea typeface="宋体"/>
                        </a:rPr>
                        <a:t>账户数据无效，如没有此账户</a:t>
                      </a:r>
                    </a:p>
                  </a:txBody>
                  <a:tcPr marL="0" marR="0" marT="0" marB="0" anchor="ctr"/>
                </a:tc>
              </a:tr>
              <a:tr h="1148105">
                <a:tc>
                  <a:txBody>
                    <a:bodyPr/>
                    <a:lstStyle/>
                    <a:p>
                      <a:pPr indent="266700">
                        <a:lnSpc>
                          <a:spcPts val="2000"/>
                        </a:lnSpc>
                        <a:spcAft>
                          <a:spcPts val="0"/>
                        </a:spcAft>
                      </a:pPr>
                      <a:r>
                        <a:rPr lang="zh-CN" sz="1800" kern="100">
                          <a:latin typeface="Times New Roman"/>
                          <a:ea typeface="宋体"/>
                        </a:rPr>
                        <a:t>备选流</a:t>
                      </a:r>
                      <a:r>
                        <a:rPr lang="en-US" sz="1800" kern="100">
                          <a:latin typeface="Times New Roman"/>
                          <a:ea typeface="宋体"/>
                        </a:rPr>
                        <a:t>F</a:t>
                      </a:r>
                      <a:endParaRPr lang="zh-CN" sz="1800" kern="100">
                        <a:latin typeface="Times New Roman"/>
                        <a:ea typeface="宋体"/>
                      </a:endParaRPr>
                    </a:p>
                  </a:txBody>
                  <a:tcPr marL="0" marR="0" marT="0" marB="0" anchor="ctr"/>
                </a:tc>
                <a:tc>
                  <a:txBody>
                    <a:bodyPr/>
                    <a:lstStyle/>
                    <a:p>
                      <a:pPr indent="266700">
                        <a:lnSpc>
                          <a:spcPts val="2000"/>
                        </a:lnSpc>
                        <a:spcAft>
                          <a:spcPts val="0"/>
                        </a:spcAft>
                      </a:pPr>
                      <a:r>
                        <a:rPr lang="zh-CN" sz="1800" kern="100" dirty="0">
                          <a:latin typeface="Times New Roman"/>
                          <a:ea typeface="宋体"/>
                        </a:rPr>
                        <a:t>如果金额不是所要求的整数，或者提款机没有足够的钱，或者账户没有足够金额，则返回重新输入，并给出适当提示。</a:t>
                      </a:r>
                    </a:p>
                  </a:txBody>
                  <a:tcPr marL="0" marR="0" marT="0" marB="0" anchor="ctr"/>
                </a:tc>
              </a:tr>
            </a:tbl>
          </a:graphicData>
        </a:graphic>
      </p:graphicFrame>
      <p:sp>
        <p:nvSpPr>
          <p:cNvPr id="6" name="TextBox 5"/>
          <p:cNvSpPr txBox="1"/>
          <p:nvPr/>
        </p:nvSpPr>
        <p:spPr>
          <a:xfrm>
            <a:off x="3571868" y="5072074"/>
            <a:ext cx="1071570" cy="369332"/>
          </a:xfrm>
          <a:prstGeom prst="rect">
            <a:avLst/>
          </a:prstGeom>
          <a:noFill/>
        </p:spPr>
        <p:txBody>
          <a:bodyPr wrap="square" rtlCol="0">
            <a:spAutoFit/>
          </a:bodyPr>
          <a:lstStyle/>
          <a:p>
            <a:r>
              <a:rPr lang="zh-CN" altLang="en-US" dirty="0" smtClean="0"/>
              <a:t>备选流</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57166"/>
            <a:ext cx="8229600" cy="5768997"/>
          </a:xfrm>
        </p:spPr>
        <p:txBody>
          <a:bodyPr>
            <a:normAutofit fontScale="92500" lnSpcReduction="10000"/>
          </a:bodyPr>
          <a:lstStyle/>
          <a:p>
            <a:r>
              <a:rPr lang="zh-CN" altLang="en-US" dirty="0" smtClean="0"/>
              <a:t>        使用这一方法设计测试用例，首先必须在分析需求规格说明的基础上划分等价类，列出等价类表。</a:t>
            </a:r>
          </a:p>
          <a:p>
            <a:r>
              <a:rPr lang="zh-CN" altLang="en-US" dirty="0" smtClean="0"/>
              <a:t>划分等价类的原则如下：</a:t>
            </a:r>
          </a:p>
          <a:p>
            <a:r>
              <a:rPr lang="zh-CN" altLang="en-US" dirty="0" smtClean="0"/>
              <a:t>① 按区间划分</a:t>
            </a:r>
          </a:p>
          <a:p>
            <a:r>
              <a:rPr lang="zh-CN" altLang="en-US" dirty="0" smtClean="0"/>
              <a:t>② 按数值划分</a:t>
            </a:r>
          </a:p>
          <a:p>
            <a:r>
              <a:rPr lang="zh-CN" altLang="en-US" dirty="0" smtClean="0"/>
              <a:t>③ 按数值集合划分</a:t>
            </a:r>
          </a:p>
          <a:p>
            <a:r>
              <a:rPr lang="zh-CN" altLang="en-US" dirty="0" smtClean="0"/>
              <a:t>④ 按限制条件或规则划分</a:t>
            </a:r>
            <a:endParaRPr lang="en-US" altLang="zh-CN" dirty="0" smtClean="0"/>
          </a:p>
          <a:p>
            <a:r>
              <a:rPr lang="zh-CN" altLang="en-US" dirty="0" smtClean="0"/>
              <a:t>        可以把全部输入数据合理划分为若干等价类，在每一个等价类中取一个数据作为测试的输入条件，就可以用少量代表性的测试数据取得较好的测试结果。</a:t>
            </a:r>
          </a:p>
          <a:p>
            <a:endParaRPr lang="zh-CN" altLang="en-US"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4214810" y="1142982"/>
          <a:ext cx="4071966" cy="4714906"/>
        </p:xfrm>
        <a:graphic>
          <a:graphicData uri="http://schemas.openxmlformats.org/drawingml/2006/table">
            <a:tbl>
              <a:tblPr firstRow="1" bandRow="1">
                <a:tableStyleId>{5C22544A-7EE6-4342-B048-85BDC9FD1C3A}</a:tableStyleId>
              </a:tblPr>
              <a:tblGrid>
                <a:gridCol w="1194231"/>
                <a:gridCol w="2877735"/>
              </a:tblGrid>
              <a:tr h="673558">
                <a:tc>
                  <a:txBody>
                    <a:bodyPr/>
                    <a:lstStyle/>
                    <a:p>
                      <a:pPr indent="266700">
                        <a:lnSpc>
                          <a:spcPts val="2000"/>
                        </a:lnSpc>
                        <a:spcAft>
                          <a:spcPts val="0"/>
                        </a:spcAft>
                      </a:pPr>
                      <a:r>
                        <a:rPr lang="en-US" sz="1800" kern="100" dirty="0">
                          <a:latin typeface="Times New Roman"/>
                          <a:ea typeface="宋体"/>
                        </a:rPr>
                        <a:t>  </a:t>
                      </a:r>
                      <a:r>
                        <a:rPr lang="zh-CN" sz="1800" kern="100" dirty="0">
                          <a:latin typeface="Times New Roman"/>
                          <a:ea typeface="宋体"/>
                        </a:rPr>
                        <a:t>场景</a:t>
                      </a:r>
                      <a:r>
                        <a:rPr lang="en-US" sz="1800" kern="100" dirty="0">
                          <a:latin typeface="Times New Roman"/>
                          <a:ea typeface="宋体"/>
                        </a:rPr>
                        <a:t>1</a:t>
                      </a:r>
                      <a:endParaRPr lang="zh-CN" sz="1800" kern="100" dirty="0">
                        <a:latin typeface="Times New Roman"/>
                        <a:ea typeface="宋体"/>
                      </a:endParaRPr>
                    </a:p>
                  </a:txBody>
                  <a:tcPr marL="0" marR="0" marT="0" marB="0" anchor="ctr"/>
                </a:tc>
                <a:tc>
                  <a:txBody>
                    <a:bodyPr/>
                    <a:lstStyle/>
                    <a:p>
                      <a:pPr indent="266700">
                        <a:lnSpc>
                          <a:spcPts val="2000"/>
                        </a:lnSpc>
                        <a:spcAft>
                          <a:spcPts val="0"/>
                        </a:spcAft>
                      </a:pPr>
                      <a:r>
                        <a:rPr lang="en-US" sz="1800" kern="100" dirty="0">
                          <a:latin typeface="Times New Roman"/>
                          <a:ea typeface="宋体"/>
                        </a:rPr>
                        <a:t>A</a:t>
                      </a:r>
                      <a:endParaRPr lang="zh-CN" sz="1800" kern="100" dirty="0">
                        <a:latin typeface="Times New Roman"/>
                        <a:ea typeface="宋体"/>
                      </a:endParaRPr>
                    </a:p>
                  </a:txBody>
                  <a:tcPr marL="0" marR="0" marT="0" marB="0" anchor="ctr"/>
                </a:tc>
              </a:tr>
              <a:tr h="673558">
                <a:tc>
                  <a:txBody>
                    <a:bodyPr/>
                    <a:lstStyle/>
                    <a:p>
                      <a:pPr indent="266700">
                        <a:lnSpc>
                          <a:spcPts val="2000"/>
                        </a:lnSpc>
                        <a:spcAft>
                          <a:spcPts val="0"/>
                        </a:spcAft>
                      </a:pPr>
                      <a:r>
                        <a:rPr lang="zh-CN" sz="1800" kern="100" dirty="0">
                          <a:latin typeface="Times New Roman"/>
                          <a:ea typeface="宋体"/>
                        </a:rPr>
                        <a:t>　场景</a:t>
                      </a:r>
                      <a:r>
                        <a:rPr lang="en-US" sz="1800" kern="100" dirty="0">
                          <a:latin typeface="Times New Roman"/>
                          <a:ea typeface="宋体"/>
                        </a:rPr>
                        <a:t>2</a:t>
                      </a:r>
                      <a:endParaRPr lang="zh-CN" sz="1800" kern="100" dirty="0">
                        <a:latin typeface="Times New Roman"/>
                        <a:ea typeface="宋体"/>
                      </a:endParaRPr>
                    </a:p>
                  </a:txBody>
                  <a:tcPr marL="0" marR="0" marT="0" marB="0" anchor="ctr"/>
                </a:tc>
                <a:tc>
                  <a:txBody>
                    <a:bodyPr/>
                    <a:lstStyle/>
                    <a:p>
                      <a:pPr indent="266700">
                        <a:lnSpc>
                          <a:spcPts val="2000"/>
                        </a:lnSpc>
                        <a:spcAft>
                          <a:spcPts val="0"/>
                        </a:spcAft>
                      </a:pPr>
                      <a:r>
                        <a:rPr lang="en-US" sz="1800" kern="100">
                          <a:latin typeface="Times New Roman"/>
                          <a:ea typeface="宋体"/>
                        </a:rPr>
                        <a:t>AB</a:t>
                      </a:r>
                      <a:endParaRPr lang="zh-CN" sz="1800" kern="100">
                        <a:latin typeface="Times New Roman"/>
                        <a:ea typeface="宋体"/>
                      </a:endParaRPr>
                    </a:p>
                  </a:txBody>
                  <a:tcPr marL="0" marR="0" marT="0" marB="0" anchor="ctr"/>
                </a:tc>
              </a:tr>
              <a:tr h="673558">
                <a:tc>
                  <a:txBody>
                    <a:bodyPr/>
                    <a:lstStyle/>
                    <a:p>
                      <a:pPr indent="266700">
                        <a:lnSpc>
                          <a:spcPts val="2000"/>
                        </a:lnSpc>
                        <a:spcAft>
                          <a:spcPts val="0"/>
                        </a:spcAft>
                      </a:pPr>
                      <a:r>
                        <a:rPr lang="zh-CN" sz="1800" kern="100" dirty="0">
                          <a:latin typeface="Times New Roman"/>
                          <a:ea typeface="宋体"/>
                        </a:rPr>
                        <a:t>　场景</a:t>
                      </a:r>
                      <a:r>
                        <a:rPr lang="en-US" sz="1800" kern="100" dirty="0">
                          <a:latin typeface="Times New Roman"/>
                          <a:ea typeface="宋体"/>
                        </a:rPr>
                        <a:t>3</a:t>
                      </a:r>
                      <a:endParaRPr lang="zh-CN" sz="1800" kern="100" dirty="0">
                        <a:latin typeface="Times New Roman"/>
                        <a:ea typeface="宋体"/>
                      </a:endParaRPr>
                    </a:p>
                  </a:txBody>
                  <a:tcPr marL="0" marR="0" marT="0" marB="0" anchor="ctr"/>
                </a:tc>
                <a:tc>
                  <a:txBody>
                    <a:bodyPr/>
                    <a:lstStyle/>
                    <a:p>
                      <a:pPr indent="266700">
                        <a:lnSpc>
                          <a:spcPts val="2000"/>
                        </a:lnSpc>
                        <a:spcAft>
                          <a:spcPts val="0"/>
                        </a:spcAft>
                      </a:pPr>
                      <a:r>
                        <a:rPr lang="en-US" sz="1800" kern="100" dirty="0">
                          <a:latin typeface="Times New Roman"/>
                          <a:ea typeface="宋体"/>
                        </a:rPr>
                        <a:t>AC  (A1,A2,A3,C)</a:t>
                      </a:r>
                      <a:endParaRPr lang="zh-CN" sz="1800" kern="100" dirty="0">
                        <a:latin typeface="Times New Roman"/>
                        <a:ea typeface="宋体"/>
                      </a:endParaRPr>
                    </a:p>
                  </a:txBody>
                  <a:tcPr marL="0" marR="0" marT="0" marB="0" anchor="ctr"/>
                </a:tc>
              </a:tr>
              <a:tr h="673558">
                <a:tc>
                  <a:txBody>
                    <a:bodyPr/>
                    <a:lstStyle/>
                    <a:p>
                      <a:pPr indent="266700">
                        <a:lnSpc>
                          <a:spcPts val="2000"/>
                        </a:lnSpc>
                        <a:spcAft>
                          <a:spcPts val="0"/>
                        </a:spcAft>
                      </a:pPr>
                      <a:r>
                        <a:rPr lang="zh-CN" sz="1800" kern="100">
                          <a:latin typeface="Times New Roman"/>
                          <a:ea typeface="宋体"/>
                        </a:rPr>
                        <a:t>　场景</a:t>
                      </a:r>
                      <a:r>
                        <a:rPr lang="en-US" sz="1800" kern="100">
                          <a:latin typeface="Times New Roman"/>
                          <a:ea typeface="宋体"/>
                        </a:rPr>
                        <a:t>4</a:t>
                      </a:r>
                      <a:endParaRPr lang="zh-CN" sz="1800" kern="100">
                        <a:latin typeface="Times New Roman"/>
                        <a:ea typeface="宋体"/>
                      </a:endParaRPr>
                    </a:p>
                  </a:txBody>
                  <a:tcPr marL="0" marR="0" marT="0" marB="0" anchor="ctr"/>
                </a:tc>
                <a:tc>
                  <a:txBody>
                    <a:bodyPr/>
                    <a:lstStyle/>
                    <a:p>
                      <a:pPr indent="266700">
                        <a:lnSpc>
                          <a:spcPts val="2000"/>
                        </a:lnSpc>
                        <a:spcAft>
                          <a:spcPts val="0"/>
                        </a:spcAft>
                      </a:pPr>
                      <a:r>
                        <a:rPr lang="en-US" sz="1800" kern="100" dirty="0">
                          <a:latin typeface="Times New Roman"/>
                          <a:ea typeface="宋体"/>
                        </a:rPr>
                        <a:t>AD</a:t>
                      </a:r>
                      <a:endParaRPr lang="zh-CN" sz="1800" kern="100" dirty="0">
                        <a:latin typeface="Times New Roman"/>
                        <a:ea typeface="宋体"/>
                      </a:endParaRPr>
                    </a:p>
                  </a:txBody>
                  <a:tcPr marL="0" marR="0" marT="0" marB="0" anchor="ctr"/>
                </a:tc>
              </a:tr>
              <a:tr h="673558">
                <a:tc>
                  <a:txBody>
                    <a:bodyPr/>
                    <a:lstStyle/>
                    <a:p>
                      <a:pPr indent="266700">
                        <a:lnSpc>
                          <a:spcPts val="2000"/>
                        </a:lnSpc>
                        <a:spcAft>
                          <a:spcPts val="0"/>
                        </a:spcAft>
                      </a:pPr>
                      <a:r>
                        <a:rPr lang="zh-CN" sz="1800" kern="100">
                          <a:latin typeface="Times New Roman"/>
                          <a:ea typeface="宋体"/>
                        </a:rPr>
                        <a:t>　场景</a:t>
                      </a:r>
                      <a:r>
                        <a:rPr lang="en-US" sz="1800" kern="100">
                          <a:latin typeface="Times New Roman"/>
                          <a:ea typeface="宋体"/>
                        </a:rPr>
                        <a:t>5</a:t>
                      </a:r>
                      <a:endParaRPr lang="zh-CN" sz="1800" kern="100">
                        <a:latin typeface="Times New Roman"/>
                        <a:ea typeface="宋体"/>
                      </a:endParaRPr>
                    </a:p>
                  </a:txBody>
                  <a:tcPr marL="0" marR="0" marT="0" marB="0" anchor="ctr"/>
                </a:tc>
                <a:tc>
                  <a:txBody>
                    <a:bodyPr/>
                    <a:lstStyle/>
                    <a:p>
                      <a:pPr indent="266700">
                        <a:lnSpc>
                          <a:spcPts val="2000"/>
                        </a:lnSpc>
                        <a:spcAft>
                          <a:spcPts val="0"/>
                        </a:spcAft>
                      </a:pPr>
                      <a:r>
                        <a:rPr lang="en-US" sz="1800" kern="100" dirty="0">
                          <a:latin typeface="Times New Roman"/>
                          <a:ea typeface="宋体"/>
                        </a:rPr>
                        <a:t>AE</a:t>
                      </a:r>
                      <a:endParaRPr lang="zh-CN" sz="1800" kern="100" dirty="0">
                        <a:latin typeface="Times New Roman"/>
                        <a:ea typeface="宋体"/>
                      </a:endParaRPr>
                    </a:p>
                  </a:txBody>
                  <a:tcPr marL="0" marR="0" marT="0" marB="0" anchor="ctr"/>
                </a:tc>
              </a:tr>
              <a:tr h="673558">
                <a:tc>
                  <a:txBody>
                    <a:bodyPr/>
                    <a:lstStyle/>
                    <a:p>
                      <a:pPr indent="266700">
                        <a:lnSpc>
                          <a:spcPts val="2000"/>
                        </a:lnSpc>
                        <a:spcAft>
                          <a:spcPts val="0"/>
                        </a:spcAft>
                      </a:pPr>
                      <a:r>
                        <a:rPr lang="zh-CN" sz="1800" kern="100">
                          <a:latin typeface="Times New Roman"/>
                          <a:ea typeface="宋体"/>
                        </a:rPr>
                        <a:t>　场景</a:t>
                      </a:r>
                      <a:r>
                        <a:rPr lang="en-US" sz="1800" kern="100">
                          <a:latin typeface="Times New Roman"/>
                          <a:ea typeface="宋体"/>
                        </a:rPr>
                        <a:t>6</a:t>
                      </a:r>
                      <a:endParaRPr lang="zh-CN" sz="1800" kern="100">
                        <a:latin typeface="Times New Roman"/>
                        <a:ea typeface="宋体"/>
                      </a:endParaRPr>
                    </a:p>
                  </a:txBody>
                  <a:tcPr marL="0" marR="0" marT="0" marB="0" anchor="ctr"/>
                </a:tc>
                <a:tc>
                  <a:txBody>
                    <a:bodyPr/>
                    <a:lstStyle/>
                    <a:p>
                      <a:pPr indent="266700">
                        <a:lnSpc>
                          <a:spcPts val="2000"/>
                        </a:lnSpc>
                        <a:spcAft>
                          <a:spcPts val="0"/>
                        </a:spcAft>
                      </a:pPr>
                      <a:r>
                        <a:rPr lang="en-US" sz="1800" kern="100" dirty="0">
                          <a:latin typeface="Times New Roman"/>
                          <a:ea typeface="宋体"/>
                        </a:rPr>
                        <a:t>AF</a:t>
                      </a:r>
                      <a:endParaRPr lang="zh-CN" sz="1800" kern="100" dirty="0">
                        <a:latin typeface="Times New Roman"/>
                        <a:ea typeface="宋体"/>
                      </a:endParaRPr>
                    </a:p>
                  </a:txBody>
                  <a:tcPr marL="0" marR="0" marT="0" marB="0" anchor="ctr"/>
                </a:tc>
              </a:tr>
              <a:tr h="673558">
                <a:tc>
                  <a:txBody>
                    <a:bodyPr/>
                    <a:lstStyle/>
                    <a:p>
                      <a:pPr indent="266700">
                        <a:lnSpc>
                          <a:spcPts val="2000"/>
                        </a:lnSpc>
                        <a:spcAft>
                          <a:spcPts val="0"/>
                        </a:spcAft>
                      </a:pPr>
                      <a:r>
                        <a:rPr lang="zh-CN" sz="1800" kern="100">
                          <a:latin typeface="Times New Roman"/>
                          <a:ea typeface="宋体"/>
                        </a:rPr>
                        <a:t>　场景</a:t>
                      </a:r>
                      <a:r>
                        <a:rPr lang="en-US" sz="1800" kern="100">
                          <a:latin typeface="Times New Roman"/>
                          <a:ea typeface="宋体"/>
                        </a:rPr>
                        <a:t>7</a:t>
                      </a:r>
                      <a:endParaRPr lang="zh-CN" sz="1800" kern="100">
                        <a:latin typeface="Times New Roman"/>
                        <a:ea typeface="宋体"/>
                      </a:endParaRPr>
                    </a:p>
                  </a:txBody>
                  <a:tcPr marL="0" marR="0" marT="0" marB="0" anchor="ctr"/>
                </a:tc>
                <a:tc>
                  <a:txBody>
                    <a:bodyPr/>
                    <a:lstStyle/>
                    <a:p>
                      <a:pPr indent="266700">
                        <a:lnSpc>
                          <a:spcPts val="2000"/>
                        </a:lnSpc>
                        <a:spcAft>
                          <a:spcPts val="0"/>
                        </a:spcAft>
                      </a:pPr>
                      <a:r>
                        <a:rPr lang="en-US" sz="1800" kern="100" dirty="0">
                          <a:latin typeface="Times New Roman"/>
                          <a:ea typeface="宋体"/>
                        </a:rPr>
                        <a:t>ACF</a:t>
                      </a:r>
                      <a:endParaRPr lang="zh-CN" sz="1800" kern="100" dirty="0">
                        <a:latin typeface="Times New Roman"/>
                        <a:ea typeface="宋体"/>
                      </a:endParaRPr>
                    </a:p>
                  </a:txBody>
                  <a:tcPr marL="0" marR="0" marT="0" marB="0" anchor="ctr"/>
                </a:tc>
              </a:tr>
            </a:tbl>
          </a:graphicData>
        </a:graphic>
      </p:graphicFrame>
      <p:pic>
        <p:nvPicPr>
          <p:cNvPr id="5" name="图片 4" descr="图5-3.png"/>
          <p:cNvPicPr>
            <a:picLocks noChangeAspect="1"/>
          </p:cNvPicPr>
          <p:nvPr/>
        </p:nvPicPr>
        <p:blipFill>
          <a:blip r:embed="rId2"/>
          <a:stretch>
            <a:fillRect/>
          </a:stretch>
        </p:blipFill>
        <p:spPr>
          <a:xfrm>
            <a:off x="428596" y="714356"/>
            <a:ext cx="3133419" cy="5214974"/>
          </a:xfrm>
          <a:prstGeom prst="rect">
            <a:avLst/>
          </a:prstGeom>
        </p:spPr>
      </p:pic>
      <p:sp>
        <p:nvSpPr>
          <p:cNvPr id="6" name="TextBox 5"/>
          <p:cNvSpPr txBox="1"/>
          <p:nvPr/>
        </p:nvSpPr>
        <p:spPr>
          <a:xfrm>
            <a:off x="1071538" y="6072206"/>
            <a:ext cx="1338828" cy="369332"/>
          </a:xfrm>
          <a:prstGeom prst="rect">
            <a:avLst/>
          </a:prstGeom>
          <a:noFill/>
        </p:spPr>
        <p:txBody>
          <a:bodyPr wrap="none" rtlCol="0">
            <a:spAutoFit/>
          </a:bodyPr>
          <a:lstStyle/>
          <a:p>
            <a:r>
              <a:rPr lang="zh-CN" altLang="en-US" dirty="0" smtClean="0"/>
              <a:t>场景分析图</a:t>
            </a:r>
            <a:endParaRPr lang="zh-CN" altLang="en-US" dirty="0"/>
          </a:p>
        </p:txBody>
      </p:sp>
      <p:sp>
        <p:nvSpPr>
          <p:cNvPr id="7" name="TextBox 6"/>
          <p:cNvSpPr txBox="1"/>
          <p:nvPr/>
        </p:nvSpPr>
        <p:spPr>
          <a:xfrm>
            <a:off x="5429256" y="6072206"/>
            <a:ext cx="1338828" cy="369332"/>
          </a:xfrm>
          <a:prstGeom prst="rect">
            <a:avLst/>
          </a:prstGeom>
          <a:noFill/>
        </p:spPr>
        <p:txBody>
          <a:bodyPr wrap="none" rtlCol="0">
            <a:spAutoFit/>
          </a:bodyPr>
          <a:lstStyle/>
          <a:p>
            <a:r>
              <a:rPr lang="zh-CN" altLang="en-US" dirty="0" smtClean="0"/>
              <a:t>场景生成表</a:t>
            </a:r>
            <a:endParaRPr lang="zh-CN" altLang="en-US" dirty="0"/>
          </a:p>
        </p:txBody>
      </p:sp>
      <p:sp>
        <p:nvSpPr>
          <p:cNvPr id="8" name="TextBox 7"/>
          <p:cNvSpPr txBox="1"/>
          <p:nvPr/>
        </p:nvSpPr>
        <p:spPr>
          <a:xfrm>
            <a:off x="428596" y="285729"/>
            <a:ext cx="3000396" cy="461665"/>
          </a:xfrm>
          <a:prstGeom prst="rect">
            <a:avLst/>
          </a:prstGeom>
          <a:noFill/>
        </p:spPr>
        <p:txBody>
          <a:bodyPr wrap="square" rtlCol="0">
            <a:spAutoFit/>
          </a:bodyPr>
          <a:lstStyle/>
          <a:p>
            <a:r>
              <a:rPr lang="zh-CN" altLang="en-US" sz="2400" dirty="0" smtClean="0"/>
              <a:t>分析出相应的场景</a:t>
            </a:r>
            <a:endParaRPr lang="zh-CN" alt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1+#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28604"/>
            <a:ext cx="8229600" cy="5697559"/>
          </a:xfrm>
        </p:spPr>
        <p:txBody>
          <a:bodyPr/>
          <a:lstStyle/>
          <a:p>
            <a:r>
              <a:rPr lang="zh-CN" altLang="en-US" sz="2000" dirty="0" smtClean="0"/>
              <a:t>        分析出相应的测试用例 </a:t>
            </a:r>
            <a:endParaRPr lang="en-US" altLang="zh-CN" sz="2000" dirty="0" smtClean="0"/>
          </a:p>
          <a:p>
            <a:r>
              <a:rPr lang="en-US" altLang="zh-CN" sz="2000" dirty="0" smtClean="0"/>
              <a:t>        </a:t>
            </a:r>
            <a:r>
              <a:rPr lang="zh-CN" altLang="en-US" sz="2000" dirty="0" smtClean="0"/>
              <a:t>对于每一个场景都需要确定测试用例。可以采用矩阵或决策表来确定和管理测试用例。下面显示了一种通用格式，其中各行代表各个测试用例，而各列则代表测试用例的信息。本示例中，对于每个测试用例，存在一个测试用例</a:t>
            </a:r>
            <a:r>
              <a:rPr lang="en-US" sz="2000" dirty="0" smtClean="0"/>
              <a:t>ID</a:t>
            </a:r>
            <a:r>
              <a:rPr lang="zh-CN" altLang="en-US" sz="2000" dirty="0" smtClean="0"/>
              <a:t>、条件（或说明）、测试用例中涉及的所有数据元素（作为输入或已经存在于数据库中）以及预期结果。</a:t>
            </a:r>
            <a:endParaRPr lang="en-US" altLang="zh-CN" sz="2000" dirty="0" smtClean="0"/>
          </a:p>
          <a:p>
            <a:endParaRPr lang="en-US" altLang="zh-CN" sz="2000"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zh-CN" altLang="en-US" dirty="0"/>
          </a:p>
        </p:txBody>
      </p:sp>
      <p:graphicFrame>
        <p:nvGraphicFramePr>
          <p:cNvPr id="4" name="表格 3"/>
          <p:cNvGraphicFramePr>
            <a:graphicFrameLocks noGrp="1"/>
          </p:cNvGraphicFramePr>
          <p:nvPr/>
        </p:nvGraphicFramePr>
        <p:xfrm>
          <a:off x="1000100" y="2569036"/>
          <a:ext cx="7572430" cy="3957698"/>
        </p:xfrm>
        <a:graphic>
          <a:graphicData uri="http://schemas.openxmlformats.org/drawingml/2006/table">
            <a:tbl>
              <a:tblPr firstRow="1" bandRow="1">
                <a:tableStyleId>{5C22544A-7EE6-4342-B048-85BDC9FD1C3A}</a:tableStyleId>
              </a:tblPr>
              <a:tblGrid>
                <a:gridCol w="946554"/>
                <a:gridCol w="640050"/>
                <a:gridCol w="721184"/>
                <a:gridCol w="1009657"/>
                <a:gridCol w="865420"/>
                <a:gridCol w="793302"/>
                <a:gridCol w="865420"/>
                <a:gridCol w="1730843"/>
              </a:tblGrid>
              <a:tr h="759295">
                <a:tc>
                  <a:txBody>
                    <a:bodyPr/>
                    <a:lstStyle/>
                    <a:p>
                      <a:pPr indent="266700" algn="l">
                        <a:lnSpc>
                          <a:spcPts val="2000"/>
                        </a:lnSpc>
                        <a:spcAft>
                          <a:spcPts val="0"/>
                        </a:spcAft>
                      </a:pPr>
                      <a:r>
                        <a:rPr lang="zh-CN" sz="1800" kern="100" dirty="0">
                          <a:latin typeface="Times New Roman"/>
                          <a:ea typeface="宋体"/>
                        </a:rPr>
                        <a:t>（测试用例）</a:t>
                      </a:r>
                      <a:r>
                        <a:rPr lang="en-US" sz="1800" kern="100" dirty="0">
                          <a:latin typeface="Times New Roman"/>
                          <a:ea typeface="宋体"/>
                        </a:rPr>
                        <a:t>ID</a:t>
                      </a:r>
                      <a:r>
                        <a:rPr lang="zh-CN" sz="1800" kern="100" dirty="0">
                          <a:latin typeface="Times New Roman"/>
                          <a:ea typeface="宋体"/>
                        </a:rPr>
                        <a:t>号</a:t>
                      </a:r>
                    </a:p>
                  </a:txBody>
                  <a:tcPr marL="0" marR="0" marT="0" marB="0" anchor="ctr"/>
                </a:tc>
                <a:tc>
                  <a:txBody>
                    <a:bodyPr/>
                    <a:lstStyle/>
                    <a:p>
                      <a:pPr indent="266700" algn="l">
                        <a:lnSpc>
                          <a:spcPts val="2000"/>
                        </a:lnSpc>
                        <a:spcAft>
                          <a:spcPts val="0"/>
                        </a:spcAft>
                      </a:pPr>
                      <a:r>
                        <a:rPr lang="zh-CN" sz="1800" kern="100" dirty="0">
                          <a:latin typeface="Times New Roman"/>
                          <a:ea typeface="宋体"/>
                        </a:rPr>
                        <a:t>场景</a:t>
                      </a:r>
                      <a:r>
                        <a:rPr lang="en-US" sz="1800" kern="100" dirty="0">
                          <a:latin typeface="Times New Roman"/>
                          <a:ea typeface="宋体"/>
                        </a:rPr>
                        <a:t>/</a:t>
                      </a:r>
                      <a:r>
                        <a:rPr lang="zh-CN" sz="1800" kern="100" dirty="0">
                          <a:latin typeface="Times New Roman"/>
                          <a:ea typeface="宋体"/>
                        </a:rPr>
                        <a:t>条件</a:t>
                      </a:r>
                    </a:p>
                  </a:txBody>
                  <a:tcPr marL="0" marR="0" marT="0" marB="0" anchor="ctr"/>
                </a:tc>
                <a:tc>
                  <a:txBody>
                    <a:bodyPr/>
                    <a:lstStyle/>
                    <a:p>
                      <a:pPr indent="266700" algn="l">
                        <a:lnSpc>
                          <a:spcPts val="2000"/>
                        </a:lnSpc>
                        <a:spcAft>
                          <a:spcPts val="0"/>
                        </a:spcAft>
                      </a:pPr>
                      <a:r>
                        <a:rPr lang="zh-CN" sz="1800" kern="100" dirty="0">
                          <a:latin typeface="Times New Roman"/>
                          <a:ea typeface="宋体"/>
                        </a:rPr>
                        <a:t>卡有效</a:t>
                      </a:r>
                    </a:p>
                  </a:txBody>
                  <a:tcPr marL="0" marR="0" marT="0" marB="0" anchor="ctr"/>
                </a:tc>
                <a:tc>
                  <a:txBody>
                    <a:bodyPr/>
                    <a:lstStyle/>
                    <a:p>
                      <a:pPr indent="266700" algn="l">
                        <a:lnSpc>
                          <a:spcPts val="2000"/>
                        </a:lnSpc>
                        <a:spcAft>
                          <a:spcPts val="0"/>
                        </a:spcAft>
                      </a:pPr>
                      <a:r>
                        <a:rPr lang="zh-CN" sz="1800" kern="100">
                          <a:latin typeface="Times New Roman"/>
                          <a:ea typeface="宋体"/>
                        </a:rPr>
                        <a:t>帐户有效　</a:t>
                      </a:r>
                    </a:p>
                  </a:txBody>
                  <a:tcPr marL="0" marR="0" marT="0" marB="0" anchor="ctr"/>
                </a:tc>
                <a:tc>
                  <a:txBody>
                    <a:bodyPr/>
                    <a:lstStyle/>
                    <a:p>
                      <a:pPr indent="266700" algn="l">
                        <a:lnSpc>
                          <a:spcPts val="2000"/>
                        </a:lnSpc>
                        <a:spcAft>
                          <a:spcPts val="0"/>
                        </a:spcAft>
                      </a:pPr>
                      <a:r>
                        <a:rPr lang="zh-CN" sz="1800" kern="100" dirty="0">
                          <a:latin typeface="Times New Roman"/>
                          <a:ea typeface="宋体"/>
                        </a:rPr>
                        <a:t>密码正确</a:t>
                      </a:r>
                    </a:p>
                  </a:txBody>
                  <a:tcPr marL="0" marR="0" marT="0" marB="0" anchor="ctr"/>
                </a:tc>
                <a:tc>
                  <a:txBody>
                    <a:bodyPr/>
                    <a:lstStyle/>
                    <a:p>
                      <a:pPr indent="266700" algn="l">
                        <a:lnSpc>
                          <a:spcPts val="2000"/>
                        </a:lnSpc>
                        <a:spcAft>
                          <a:spcPts val="0"/>
                        </a:spcAft>
                      </a:pPr>
                      <a:r>
                        <a:rPr lang="zh-CN" sz="1800" kern="100">
                          <a:latin typeface="Times New Roman"/>
                          <a:ea typeface="宋体"/>
                        </a:rPr>
                        <a:t>金额</a:t>
                      </a:r>
                    </a:p>
                  </a:txBody>
                  <a:tcPr marL="0" marR="0" marT="0" marB="0" anchor="ctr"/>
                </a:tc>
                <a:tc>
                  <a:txBody>
                    <a:bodyPr/>
                    <a:lstStyle/>
                    <a:p>
                      <a:pPr indent="266700" algn="l">
                        <a:lnSpc>
                          <a:spcPts val="2000"/>
                        </a:lnSpc>
                        <a:spcAft>
                          <a:spcPts val="0"/>
                        </a:spcAft>
                      </a:pPr>
                      <a:r>
                        <a:rPr lang="zh-CN" sz="1800" kern="100">
                          <a:latin typeface="Times New Roman"/>
                          <a:ea typeface="宋体"/>
                        </a:rPr>
                        <a:t>金额规则验证</a:t>
                      </a:r>
                    </a:p>
                  </a:txBody>
                  <a:tcPr marL="0" marR="0" marT="0" marB="0" anchor="ctr"/>
                </a:tc>
                <a:tc>
                  <a:txBody>
                    <a:bodyPr/>
                    <a:lstStyle/>
                    <a:p>
                      <a:pPr indent="266700" algn="l">
                        <a:lnSpc>
                          <a:spcPts val="2000"/>
                        </a:lnSpc>
                        <a:spcAft>
                          <a:spcPts val="0"/>
                        </a:spcAft>
                      </a:pPr>
                      <a:r>
                        <a:rPr lang="zh-CN" sz="1800" kern="100">
                          <a:latin typeface="Times New Roman"/>
                          <a:ea typeface="宋体"/>
                        </a:rPr>
                        <a:t>预期结果</a:t>
                      </a:r>
                    </a:p>
                  </a:txBody>
                  <a:tcPr marL="0" marR="0" marT="0" marB="0" anchor="ctr"/>
                </a:tc>
              </a:tr>
              <a:tr h="474159">
                <a:tc>
                  <a:txBody>
                    <a:bodyPr/>
                    <a:lstStyle/>
                    <a:p>
                      <a:pPr indent="266700" algn="l">
                        <a:lnSpc>
                          <a:spcPts val="2000"/>
                        </a:lnSpc>
                        <a:spcAft>
                          <a:spcPts val="0"/>
                        </a:spcAft>
                      </a:pPr>
                      <a:r>
                        <a:rPr lang="en-US" sz="1800" kern="100">
                          <a:latin typeface="Times New Roman"/>
                          <a:ea typeface="宋体"/>
                        </a:rPr>
                        <a:t>1</a:t>
                      </a:r>
                      <a:endParaRPr lang="zh-CN" sz="1800" kern="100">
                        <a:latin typeface="Times New Roman"/>
                        <a:ea typeface="宋体"/>
                      </a:endParaRPr>
                    </a:p>
                  </a:txBody>
                  <a:tcPr marL="0" marR="0" marT="0" marB="0" anchor="ctr"/>
                </a:tc>
                <a:tc>
                  <a:txBody>
                    <a:bodyPr/>
                    <a:lstStyle/>
                    <a:p>
                      <a:pPr indent="200025" algn="l">
                        <a:lnSpc>
                          <a:spcPts val="2000"/>
                        </a:lnSpc>
                        <a:spcAft>
                          <a:spcPts val="0"/>
                        </a:spcAft>
                      </a:pPr>
                      <a:r>
                        <a:rPr lang="en-US" sz="1800" kern="100" dirty="0">
                          <a:latin typeface="Times New Roman"/>
                          <a:ea typeface="宋体"/>
                        </a:rPr>
                        <a:t>A</a:t>
                      </a:r>
                      <a:endParaRPr lang="zh-CN" sz="1800" kern="100" dirty="0">
                        <a:latin typeface="Times New Roman"/>
                        <a:ea typeface="宋体"/>
                      </a:endParaRPr>
                    </a:p>
                  </a:txBody>
                  <a:tcPr marL="0" marR="0" marT="0" marB="0" anchor="ctr"/>
                </a:tc>
                <a:tc>
                  <a:txBody>
                    <a:bodyPr/>
                    <a:lstStyle/>
                    <a:p>
                      <a:pPr indent="133350" algn="l">
                        <a:lnSpc>
                          <a:spcPts val="2000"/>
                        </a:lnSpc>
                        <a:spcAft>
                          <a:spcPts val="0"/>
                        </a:spcAft>
                      </a:pPr>
                      <a:r>
                        <a:rPr lang="en-US" sz="1800" kern="100" dirty="0">
                          <a:latin typeface="Times New Roman"/>
                          <a:ea typeface="宋体"/>
                        </a:rPr>
                        <a:t>Y</a:t>
                      </a:r>
                      <a:endParaRPr lang="zh-CN" sz="1800" kern="100" dirty="0">
                        <a:latin typeface="Times New Roman"/>
                        <a:ea typeface="宋体"/>
                      </a:endParaRPr>
                    </a:p>
                  </a:txBody>
                  <a:tcPr marL="0" marR="0" marT="0" marB="0" anchor="ctr"/>
                </a:tc>
                <a:tc>
                  <a:txBody>
                    <a:bodyPr/>
                    <a:lstStyle/>
                    <a:p>
                      <a:pPr indent="266700" algn="l">
                        <a:lnSpc>
                          <a:spcPts val="2000"/>
                        </a:lnSpc>
                        <a:spcAft>
                          <a:spcPts val="0"/>
                        </a:spcAft>
                      </a:pPr>
                      <a:r>
                        <a:rPr lang="en-US" sz="1800" kern="100" dirty="0">
                          <a:latin typeface="Times New Roman"/>
                          <a:ea typeface="宋体"/>
                        </a:rPr>
                        <a:t>Y</a:t>
                      </a:r>
                      <a:endParaRPr lang="zh-CN" sz="1800" kern="100" dirty="0">
                        <a:latin typeface="Times New Roman"/>
                        <a:ea typeface="宋体"/>
                      </a:endParaRPr>
                    </a:p>
                  </a:txBody>
                  <a:tcPr marL="0" marR="0" marT="0" marB="0" anchor="ctr"/>
                </a:tc>
                <a:tc>
                  <a:txBody>
                    <a:bodyPr/>
                    <a:lstStyle/>
                    <a:p>
                      <a:pPr indent="200025" algn="l">
                        <a:lnSpc>
                          <a:spcPts val="2000"/>
                        </a:lnSpc>
                        <a:spcAft>
                          <a:spcPts val="0"/>
                        </a:spcAft>
                      </a:pPr>
                      <a:r>
                        <a:rPr lang="en-US" sz="1800" kern="100" dirty="0">
                          <a:latin typeface="Times New Roman"/>
                          <a:ea typeface="宋体"/>
                        </a:rPr>
                        <a:t>Y</a:t>
                      </a:r>
                      <a:endParaRPr lang="zh-CN" sz="1800" kern="100" dirty="0">
                        <a:latin typeface="Times New Roman"/>
                        <a:ea typeface="宋体"/>
                      </a:endParaRPr>
                    </a:p>
                  </a:txBody>
                  <a:tcPr marL="0" marR="0" marT="0" marB="0" anchor="ctr"/>
                </a:tc>
                <a:tc>
                  <a:txBody>
                    <a:bodyPr/>
                    <a:lstStyle/>
                    <a:p>
                      <a:pPr indent="266700" algn="l">
                        <a:lnSpc>
                          <a:spcPts val="2000"/>
                        </a:lnSpc>
                        <a:spcAft>
                          <a:spcPts val="0"/>
                        </a:spcAft>
                      </a:pPr>
                      <a:r>
                        <a:rPr lang="en-US" sz="1800" kern="100">
                          <a:latin typeface="Times New Roman"/>
                          <a:ea typeface="宋体"/>
                        </a:rPr>
                        <a:t>Y</a:t>
                      </a:r>
                      <a:r>
                        <a:rPr lang="zh-CN" sz="1800" kern="100">
                          <a:latin typeface="Times New Roman"/>
                          <a:ea typeface="宋体"/>
                        </a:rPr>
                        <a:t>　</a:t>
                      </a:r>
                    </a:p>
                  </a:txBody>
                  <a:tcPr marL="0" marR="0" marT="0" marB="0" anchor="ctr"/>
                </a:tc>
                <a:tc>
                  <a:txBody>
                    <a:bodyPr/>
                    <a:lstStyle/>
                    <a:p>
                      <a:pPr indent="266700" algn="l">
                        <a:lnSpc>
                          <a:spcPts val="2000"/>
                        </a:lnSpc>
                        <a:spcAft>
                          <a:spcPts val="0"/>
                        </a:spcAft>
                      </a:pPr>
                      <a:r>
                        <a:rPr lang="en-US" sz="1800" kern="100">
                          <a:latin typeface="Times New Roman"/>
                          <a:ea typeface="宋体"/>
                        </a:rPr>
                        <a:t>Y</a:t>
                      </a:r>
                      <a:r>
                        <a:rPr lang="zh-CN" sz="1800" kern="100">
                          <a:latin typeface="Times New Roman"/>
                          <a:ea typeface="宋体"/>
                        </a:rPr>
                        <a:t>　</a:t>
                      </a:r>
                    </a:p>
                  </a:txBody>
                  <a:tcPr marL="0" marR="0" marT="0" marB="0" anchor="ctr"/>
                </a:tc>
                <a:tc>
                  <a:txBody>
                    <a:bodyPr/>
                    <a:lstStyle/>
                    <a:p>
                      <a:pPr indent="266700" algn="l">
                        <a:lnSpc>
                          <a:spcPts val="2000"/>
                        </a:lnSpc>
                        <a:spcAft>
                          <a:spcPts val="0"/>
                        </a:spcAft>
                      </a:pPr>
                      <a:r>
                        <a:rPr lang="zh-CN" sz="1800" kern="100">
                          <a:latin typeface="Times New Roman"/>
                          <a:ea typeface="宋体"/>
                        </a:rPr>
                        <a:t>取款</a:t>
                      </a:r>
                    </a:p>
                  </a:txBody>
                  <a:tcPr marL="0" marR="0" marT="0" marB="0"/>
                </a:tc>
              </a:tr>
              <a:tr h="474159">
                <a:tc>
                  <a:txBody>
                    <a:bodyPr/>
                    <a:lstStyle/>
                    <a:p>
                      <a:pPr indent="266700" algn="l">
                        <a:lnSpc>
                          <a:spcPts val="2000"/>
                        </a:lnSpc>
                        <a:spcAft>
                          <a:spcPts val="0"/>
                        </a:spcAft>
                      </a:pPr>
                      <a:r>
                        <a:rPr lang="en-US" sz="1800" kern="100">
                          <a:latin typeface="Times New Roman"/>
                          <a:ea typeface="宋体"/>
                        </a:rPr>
                        <a:t>2</a:t>
                      </a:r>
                      <a:endParaRPr lang="zh-CN" sz="1800" kern="100">
                        <a:latin typeface="Times New Roman"/>
                        <a:ea typeface="宋体"/>
                      </a:endParaRPr>
                    </a:p>
                  </a:txBody>
                  <a:tcPr marL="0" marR="0" marT="0" marB="0" anchor="ctr"/>
                </a:tc>
                <a:tc>
                  <a:txBody>
                    <a:bodyPr/>
                    <a:lstStyle/>
                    <a:p>
                      <a:pPr indent="200025" algn="l">
                        <a:lnSpc>
                          <a:spcPts val="2000"/>
                        </a:lnSpc>
                        <a:spcAft>
                          <a:spcPts val="0"/>
                        </a:spcAft>
                      </a:pPr>
                      <a:r>
                        <a:rPr lang="en-US" sz="1800" kern="100" dirty="0">
                          <a:latin typeface="Times New Roman"/>
                          <a:ea typeface="宋体"/>
                        </a:rPr>
                        <a:t>AB</a:t>
                      </a:r>
                      <a:endParaRPr lang="zh-CN" sz="1800" kern="100" dirty="0">
                        <a:latin typeface="Times New Roman"/>
                        <a:ea typeface="宋体"/>
                      </a:endParaRPr>
                    </a:p>
                  </a:txBody>
                  <a:tcPr marL="0" marR="0" marT="0" marB="0" anchor="ctr"/>
                </a:tc>
                <a:tc>
                  <a:txBody>
                    <a:bodyPr/>
                    <a:lstStyle/>
                    <a:p>
                      <a:pPr indent="133350" algn="l">
                        <a:lnSpc>
                          <a:spcPts val="2000"/>
                        </a:lnSpc>
                        <a:spcAft>
                          <a:spcPts val="0"/>
                        </a:spcAft>
                      </a:pPr>
                      <a:r>
                        <a:rPr lang="en-US" sz="1800" kern="100" dirty="0">
                          <a:latin typeface="Times New Roman"/>
                          <a:ea typeface="宋体"/>
                        </a:rPr>
                        <a:t>N</a:t>
                      </a:r>
                      <a:endParaRPr lang="zh-CN" sz="1800" kern="100" dirty="0">
                        <a:latin typeface="Times New Roman"/>
                        <a:ea typeface="宋体"/>
                      </a:endParaRPr>
                    </a:p>
                  </a:txBody>
                  <a:tcPr marL="0" marR="0" marT="0" marB="0" anchor="ctr"/>
                </a:tc>
                <a:tc>
                  <a:txBody>
                    <a:bodyPr/>
                    <a:lstStyle/>
                    <a:p>
                      <a:pPr indent="200025" algn="l">
                        <a:lnSpc>
                          <a:spcPts val="2000"/>
                        </a:lnSpc>
                        <a:spcAft>
                          <a:spcPts val="0"/>
                        </a:spcAft>
                      </a:pPr>
                      <a:r>
                        <a:rPr lang="en-US" sz="1800" kern="100">
                          <a:latin typeface="Times New Roman"/>
                          <a:ea typeface="宋体"/>
                        </a:rPr>
                        <a:t>---</a:t>
                      </a:r>
                      <a:endParaRPr lang="zh-CN" sz="1800" kern="100">
                        <a:latin typeface="Times New Roman"/>
                        <a:ea typeface="宋体"/>
                      </a:endParaRPr>
                    </a:p>
                  </a:txBody>
                  <a:tcPr marL="0" marR="0" marT="0" marB="0" anchor="ctr"/>
                </a:tc>
                <a:tc>
                  <a:txBody>
                    <a:bodyPr/>
                    <a:lstStyle/>
                    <a:p>
                      <a:pPr indent="200025" algn="l">
                        <a:lnSpc>
                          <a:spcPts val="2000"/>
                        </a:lnSpc>
                        <a:spcAft>
                          <a:spcPts val="0"/>
                        </a:spcAft>
                      </a:pPr>
                      <a:r>
                        <a:rPr lang="en-US" sz="1800" kern="100" dirty="0">
                          <a:latin typeface="Times New Roman"/>
                          <a:ea typeface="宋体"/>
                        </a:rPr>
                        <a:t>--</a:t>
                      </a:r>
                      <a:endParaRPr lang="zh-CN" sz="1800" kern="100" dirty="0">
                        <a:latin typeface="Times New Roman"/>
                        <a:ea typeface="宋体"/>
                      </a:endParaRPr>
                    </a:p>
                  </a:txBody>
                  <a:tcPr marL="0" marR="0" marT="0" marB="0" anchor="ctr"/>
                </a:tc>
                <a:tc>
                  <a:txBody>
                    <a:bodyPr/>
                    <a:lstStyle/>
                    <a:p>
                      <a:pPr indent="266700" algn="l">
                        <a:lnSpc>
                          <a:spcPts val="2000"/>
                        </a:lnSpc>
                        <a:spcAft>
                          <a:spcPts val="0"/>
                        </a:spcAft>
                      </a:pPr>
                      <a:r>
                        <a:rPr lang="en-US" sz="1800" kern="100" dirty="0">
                          <a:latin typeface="Times New Roman"/>
                          <a:ea typeface="宋体"/>
                        </a:rPr>
                        <a:t>--</a:t>
                      </a:r>
                      <a:r>
                        <a:rPr lang="zh-CN" sz="1800" kern="100" dirty="0">
                          <a:latin typeface="Times New Roman"/>
                          <a:ea typeface="宋体"/>
                        </a:rPr>
                        <a:t>　</a:t>
                      </a:r>
                    </a:p>
                  </a:txBody>
                  <a:tcPr marL="0" marR="0" marT="0" marB="0" anchor="ctr"/>
                </a:tc>
                <a:tc>
                  <a:txBody>
                    <a:bodyPr/>
                    <a:lstStyle/>
                    <a:p>
                      <a:pPr indent="200025" algn="l">
                        <a:lnSpc>
                          <a:spcPts val="2000"/>
                        </a:lnSpc>
                        <a:spcAft>
                          <a:spcPts val="0"/>
                        </a:spcAft>
                      </a:pPr>
                      <a:r>
                        <a:rPr lang="en-US" sz="1800" kern="100" dirty="0">
                          <a:latin typeface="Times New Roman"/>
                          <a:ea typeface="宋体"/>
                        </a:rPr>
                        <a:t>--</a:t>
                      </a:r>
                      <a:r>
                        <a:rPr lang="zh-CN" sz="1800" kern="100" dirty="0">
                          <a:latin typeface="Times New Roman"/>
                          <a:ea typeface="宋体"/>
                        </a:rPr>
                        <a:t>　</a:t>
                      </a:r>
                    </a:p>
                  </a:txBody>
                  <a:tcPr marL="0" marR="0" marT="0" marB="0" anchor="ctr"/>
                </a:tc>
                <a:tc>
                  <a:txBody>
                    <a:bodyPr/>
                    <a:lstStyle/>
                    <a:p>
                      <a:pPr indent="266700" algn="l">
                        <a:lnSpc>
                          <a:spcPts val="2000"/>
                        </a:lnSpc>
                        <a:spcAft>
                          <a:spcPts val="0"/>
                        </a:spcAft>
                      </a:pPr>
                      <a:r>
                        <a:rPr lang="zh-CN" sz="1800" kern="100">
                          <a:latin typeface="Times New Roman"/>
                          <a:ea typeface="宋体"/>
                        </a:rPr>
                        <a:t>退卡</a:t>
                      </a:r>
                    </a:p>
                  </a:txBody>
                  <a:tcPr marL="0" marR="0" marT="0" marB="0"/>
                </a:tc>
              </a:tr>
              <a:tr h="649531">
                <a:tc>
                  <a:txBody>
                    <a:bodyPr/>
                    <a:lstStyle/>
                    <a:p>
                      <a:pPr indent="266700" algn="l">
                        <a:lnSpc>
                          <a:spcPts val="2000"/>
                        </a:lnSpc>
                        <a:spcAft>
                          <a:spcPts val="0"/>
                        </a:spcAft>
                      </a:pPr>
                      <a:r>
                        <a:rPr lang="en-US" sz="1800" kern="100">
                          <a:latin typeface="Times New Roman"/>
                          <a:ea typeface="宋体"/>
                        </a:rPr>
                        <a:t>3</a:t>
                      </a:r>
                      <a:endParaRPr lang="zh-CN" sz="1800" kern="100">
                        <a:latin typeface="Times New Roman"/>
                        <a:ea typeface="宋体"/>
                      </a:endParaRPr>
                    </a:p>
                  </a:txBody>
                  <a:tcPr marL="0" marR="0" marT="0" marB="0" anchor="ctr"/>
                </a:tc>
                <a:tc>
                  <a:txBody>
                    <a:bodyPr/>
                    <a:lstStyle/>
                    <a:p>
                      <a:pPr indent="200025" algn="l">
                        <a:lnSpc>
                          <a:spcPts val="2000"/>
                        </a:lnSpc>
                        <a:spcAft>
                          <a:spcPts val="0"/>
                        </a:spcAft>
                      </a:pPr>
                      <a:r>
                        <a:rPr lang="en-US" sz="1800" kern="100" dirty="0">
                          <a:latin typeface="Times New Roman"/>
                          <a:ea typeface="宋体"/>
                        </a:rPr>
                        <a:t>AC</a:t>
                      </a:r>
                      <a:endParaRPr lang="zh-CN" sz="1800" kern="100" dirty="0">
                        <a:latin typeface="Times New Roman"/>
                        <a:ea typeface="宋体"/>
                      </a:endParaRPr>
                    </a:p>
                  </a:txBody>
                  <a:tcPr marL="0" marR="0" marT="0" marB="0" anchor="ctr"/>
                </a:tc>
                <a:tc>
                  <a:txBody>
                    <a:bodyPr/>
                    <a:lstStyle/>
                    <a:p>
                      <a:pPr indent="200025" algn="l">
                        <a:lnSpc>
                          <a:spcPts val="2000"/>
                        </a:lnSpc>
                        <a:spcAft>
                          <a:spcPts val="0"/>
                        </a:spcAft>
                      </a:pPr>
                      <a:r>
                        <a:rPr lang="en-US" sz="1800" kern="100">
                          <a:latin typeface="Times New Roman"/>
                          <a:ea typeface="宋体"/>
                        </a:rPr>
                        <a:t>Y</a:t>
                      </a:r>
                      <a:endParaRPr lang="zh-CN" sz="1800" kern="100">
                        <a:latin typeface="Times New Roman"/>
                        <a:ea typeface="宋体"/>
                      </a:endParaRPr>
                    </a:p>
                  </a:txBody>
                  <a:tcPr marL="0" marR="0" marT="0" marB="0" anchor="ctr"/>
                </a:tc>
                <a:tc>
                  <a:txBody>
                    <a:bodyPr/>
                    <a:lstStyle/>
                    <a:p>
                      <a:pPr indent="200025" algn="l">
                        <a:lnSpc>
                          <a:spcPts val="2000"/>
                        </a:lnSpc>
                        <a:spcAft>
                          <a:spcPts val="0"/>
                        </a:spcAft>
                      </a:pPr>
                      <a:r>
                        <a:rPr lang="en-US" sz="1800" kern="100">
                          <a:latin typeface="Times New Roman"/>
                          <a:ea typeface="宋体"/>
                        </a:rPr>
                        <a:t>Y</a:t>
                      </a:r>
                      <a:endParaRPr lang="zh-CN" sz="1800" kern="100">
                        <a:latin typeface="Times New Roman"/>
                        <a:ea typeface="宋体"/>
                      </a:endParaRPr>
                    </a:p>
                  </a:txBody>
                  <a:tcPr marL="0" marR="0" marT="0" marB="0" anchor="ctr"/>
                </a:tc>
                <a:tc>
                  <a:txBody>
                    <a:bodyPr/>
                    <a:lstStyle/>
                    <a:p>
                      <a:pPr indent="200025" algn="l">
                        <a:lnSpc>
                          <a:spcPts val="2000"/>
                        </a:lnSpc>
                        <a:spcAft>
                          <a:spcPts val="0"/>
                        </a:spcAft>
                      </a:pPr>
                      <a:r>
                        <a:rPr lang="en-US" sz="1800" kern="100">
                          <a:latin typeface="Times New Roman"/>
                          <a:ea typeface="宋体"/>
                        </a:rPr>
                        <a:t>N</a:t>
                      </a:r>
                      <a:endParaRPr lang="zh-CN" sz="1800" kern="100">
                        <a:latin typeface="Times New Roman"/>
                        <a:ea typeface="宋体"/>
                      </a:endParaRPr>
                    </a:p>
                  </a:txBody>
                  <a:tcPr marL="0" marR="0" marT="0" marB="0" anchor="ctr"/>
                </a:tc>
                <a:tc>
                  <a:txBody>
                    <a:bodyPr/>
                    <a:lstStyle/>
                    <a:p>
                      <a:pPr indent="266700" algn="l">
                        <a:lnSpc>
                          <a:spcPts val="2000"/>
                        </a:lnSpc>
                        <a:spcAft>
                          <a:spcPts val="0"/>
                        </a:spcAft>
                      </a:pPr>
                      <a:r>
                        <a:rPr lang="en-US" sz="1800" kern="100">
                          <a:latin typeface="Times New Roman"/>
                          <a:ea typeface="宋体"/>
                        </a:rPr>
                        <a:t>---</a:t>
                      </a:r>
                      <a:r>
                        <a:rPr lang="zh-CN" sz="1800" kern="100">
                          <a:latin typeface="Times New Roman"/>
                          <a:ea typeface="宋体"/>
                        </a:rPr>
                        <a:t>　</a:t>
                      </a:r>
                    </a:p>
                  </a:txBody>
                  <a:tcPr marL="0" marR="0" marT="0" marB="0" anchor="ctr"/>
                </a:tc>
                <a:tc>
                  <a:txBody>
                    <a:bodyPr/>
                    <a:lstStyle/>
                    <a:p>
                      <a:pPr indent="200025" algn="l">
                        <a:lnSpc>
                          <a:spcPts val="2000"/>
                        </a:lnSpc>
                        <a:spcAft>
                          <a:spcPts val="0"/>
                        </a:spcAft>
                      </a:pPr>
                      <a:r>
                        <a:rPr lang="en-US" sz="1800" kern="100" dirty="0">
                          <a:latin typeface="Times New Roman"/>
                          <a:ea typeface="宋体"/>
                        </a:rPr>
                        <a:t>----</a:t>
                      </a:r>
                      <a:r>
                        <a:rPr lang="zh-CN" sz="1800" kern="100" dirty="0">
                          <a:latin typeface="Times New Roman"/>
                          <a:ea typeface="宋体"/>
                        </a:rPr>
                        <a:t>　</a:t>
                      </a:r>
                    </a:p>
                  </a:txBody>
                  <a:tcPr marL="0" marR="0" marT="0" marB="0" anchor="ctr"/>
                </a:tc>
                <a:tc>
                  <a:txBody>
                    <a:bodyPr/>
                    <a:lstStyle/>
                    <a:p>
                      <a:pPr indent="266700" algn="l">
                        <a:lnSpc>
                          <a:spcPts val="2000"/>
                        </a:lnSpc>
                        <a:spcAft>
                          <a:spcPts val="0"/>
                        </a:spcAft>
                      </a:pPr>
                      <a:r>
                        <a:rPr lang="zh-CN" sz="1800" kern="100">
                          <a:latin typeface="Times New Roman"/>
                          <a:ea typeface="宋体"/>
                        </a:rPr>
                        <a:t>返回输入　</a:t>
                      </a:r>
                    </a:p>
                  </a:txBody>
                  <a:tcPr marL="0" marR="0" marT="0" marB="0"/>
                </a:tc>
              </a:tr>
              <a:tr h="474159">
                <a:tc>
                  <a:txBody>
                    <a:bodyPr/>
                    <a:lstStyle/>
                    <a:p>
                      <a:pPr indent="266700" algn="l">
                        <a:lnSpc>
                          <a:spcPts val="2000"/>
                        </a:lnSpc>
                        <a:spcAft>
                          <a:spcPts val="0"/>
                        </a:spcAft>
                      </a:pPr>
                      <a:r>
                        <a:rPr lang="en-US" sz="1800" kern="100">
                          <a:latin typeface="Times New Roman"/>
                          <a:ea typeface="宋体"/>
                        </a:rPr>
                        <a:t>4</a:t>
                      </a:r>
                      <a:endParaRPr lang="zh-CN" sz="1800" kern="100">
                        <a:latin typeface="Times New Roman"/>
                        <a:ea typeface="宋体"/>
                      </a:endParaRPr>
                    </a:p>
                  </a:txBody>
                  <a:tcPr marL="0" marR="0" marT="0" marB="0" anchor="ctr"/>
                </a:tc>
                <a:tc>
                  <a:txBody>
                    <a:bodyPr/>
                    <a:lstStyle/>
                    <a:p>
                      <a:pPr indent="200025" algn="l">
                        <a:lnSpc>
                          <a:spcPts val="2000"/>
                        </a:lnSpc>
                        <a:spcAft>
                          <a:spcPts val="0"/>
                        </a:spcAft>
                      </a:pPr>
                      <a:r>
                        <a:rPr lang="en-US" sz="1800" kern="100" dirty="0">
                          <a:latin typeface="Times New Roman"/>
                          <a:ea typeface="宋体"/>
                        </a:rPr>
                        <a:t>AD</a:t>
                      </a:r>
                      <a:endParaRPr lang="zh-CN" sz="1800" kern="100" dirty="0">
                        <a:latin typeface="Times New Roman"/>
                        <a:ea typeface="宋体"/>
                      </a:endParaRPr>
                    </a:p>
                  </a:txBody>
                  <a:tcPr marL="0" marR="0" marT="0" marB="0" anchor="ctr"/>
                </a:tc>
                <a:tc>
                  <a:txBody>
                    <a:bodyPr/>
                    <a:lstStyle/>
                    <a:p>
                      <a:pPr indent="200025" algn="l">
                        <a:lnSpc>
                          <a:spcPts val="2000"/>
                        </a:lnSpc>
                        <a:spcAft>
                          <a:spcPts val="0"/>
                        </a:spcAft>
                      </a:pPr>
                      <a:r>
                        <a:rPr lang="en-US" sz="1800" kern="100">
                          <a:latin typeface="Times New Roman"/>
                          <a:ea typeface="宋体"/>
                        </a:rPr>
                        <a:t>Y</a:t>
                      </a:r>
                      <a:r>
                        <a:rPr lang="zh-CN" sz="1800" kern="100">
                          <a:latin typeface="Times New Roman"/>
                          <a:ea typeface="宋体"/>
                        </a:rPr>
                        <a:t>　</a:t>
                      </a:r>
                    </a:p>
                  </a:txBody>
                  <a:tcPr marL="0" marR="0" marT="0" marB="0" anchor="ctr"/>
                </a:tc>
                <a:tc>
                  <a:txBody>
                    <a:bodyPr/>
                    <a:lstStyle/>
                    <a:p>
                      <a:pPr indent="200025" algn="l">
                        <a:lnSpc>
                          <a:spcPts val="2000"/>
                        </a:lnSpc>
                        <a:spcAft>
                          <a:spcPts val="0"/>
                        </a:spcAft>
                      </a:pPr>
                      <a:r>
                        <a:rPr lang="en-US" sz="1800" kern="100">
                          <a:latin typeface="Times New Roman"/>
                          <a:ea typeface="宋体"/>
                        </a:rPr>
                        <a:t>Y</a:t>
                      </a:r>
                      <a:endParaRPr lang="zh-CN" sz="1800" kern="100">
                        <a:latin typeface="Times New Roman"/>
                        <a:ea typeface="宋体"/>
                      </a:endParaRPr>
                    </a:p>
                  </a:txBody>
                  <a:tcPr marL="0" marR="0" marT="0" marB="0" anchor="ctr"/>
                </a:tc>
                <a:tc>
                  <a:txBody>
                    <a:bodyPr/>
                    <a:lstStyle/>
                    <a:p>
                      <a:pPr indent="200025" algn="l">
                        <a:lnSpc>
                          <a:spcPts val="2000"/>
                        </a:lnSpc>
                        <a:spcAft>
                          <a:spcPts val="0"/>
                        </a:spcAft>
                      </a:pPr>
                      <a:r>
                        <a:rPr lang="en-US" sz="1800" kern="100">
                          <a:latin typeface="Times New Roman"/>
                          <a:ea typeface="宋体"/>
                        </a:rPr>
                        <a:t>N</a:t>
                      </a:r>
                      <a:endParaRPr lang="zh-CN" sz="1800" kern="100">
                        <a:latin typeface="Times New Roman"/>
                        <a:ea typeface="宋体"/>
                      </a:endParaRPr>
                    </a:p>
                  </a:txBody>
                  <a:tcPr marL="0" marR="0" marT="0" marB="0" anchor="ctr"/>
                </a:tc>
                <a:tc>
                  <a:txBody>
                    <a:bodyPr/>
                    <a:lstStyle/>
                    <a:p>
                      <a:pPr indent="266700" algn="l">
                        <a:lnSpc>
                          <a:spcPts val="2000"/>
                        </a:lnSpc>
                        <a:spcAft>
                          <a:spcPts val="0"/>
                        </a:spcAft>
                      </a:pPr>
                      <a:r>
                        <a:rPr lang="en-US" sz="1800" kern="100">
                          <a:latin typeface="Times New Roman"/>
                          <a:ea typeface="宋体"/>
                        </a:rPr>
                        <a:t>---</a:t>
                      </a:r>
                      <a:r>
                        <a:rPr lang="zh-CN" sz="1800" kern="100">
                          <a:latin typeface="Times New Roman"/>
                          <a:ea typeface="宋体"/>
                        </a:rPr>
                        <a:t>　</a:t>
                      </a:r>
                    </a:p>
                  </a:txBody>
                  <a:tcPr marL="0" marR="0" marT="0" marB="0" anchor="ctr"/>
                </a:tc>
                <a:tc>
                  <a:txBody>
                    <a:bodyPr/>
                    <a:lstStyle/>
                    <a:p>
                      <a:pPr indent="200025" algn="l">
                        <a:lnSpc>
                          <a:spcPts val="2000"/>
                        </a:lnSpc>
                        <a:spcAft>
                          <a:spcPts val="0"/>
                        </a:spcAft>
                      </a:pPr>
                      <a:r>
                        <a:rPr lang="en-US" sz="1800" kern="100" dirty="0">
                          <a:latin typeface="Times New Roman"/>
                          <a:ea typeface="宋体"/>
                        </a:rPr>
                        <a:t>---</a:t>
                      </a:r>
                      <a:r>
                        <a:rPr lang="zh-CN" sz="1800" kern="100" dirty="0">
                          <a:latin typeface="Times New Roman"/>
                          <a:ea typeface="宋体"/>
                        </a:rPr>
                        <a:t>　</a:t>
                      </a:r>
                    </a:p>
                  </a:txBody>
                  <a:tcPr marL="0" marR="0" marT="0" marB="0" anchor="ctr"/>
                </a:tc>
                <a:tc>
                  <a:txBody>
                    <a:bodyPr/>
                    <a:lstStyle/>
                    <a:p>
                      <a:pPr indent="266700" algn="l">
                        <a:lnSpc>
                          <a:spcPts val="2000"/>
                        </a:lnSpc>
                        <a:spcAft>
                          <a:spcPts val="0"/>
                        </a:spcAft>
                      </a:pPr>
                      <a:r>
                        <a:rPr lang="zh-CN" sz="1800" kern="100">
                          <a:latin typeface="Times New Roman"/>
                          <a:ea typeface="宋体"/>
                        </a:rPr>
                        <a:t>吞卡　</a:t>
                      </a:r>
                    </a:p>
                  </a:txBody>
                  <a:tcPr marL="0" marR="0" marT="0" marB="0"/>
                </a:tc>
              </a:tr>
              <a:tr h="474159">
                <a:tc>
                  <a:txBody>
                    <a:bodyPr/>
                    <a:lstStyle/>
                    <a:p>
                      <a:pPr indent="266700" algn="l">
                        <a:lnSpc>
                          <a:spcPts val="2000"/>
                        </a:lnSpc>
                        <a:spcAft>
                          <a:spcPts val="0"/>
                        </a:spcAft>
                      </a:pPr>
                      <a:r>
                        <a:rPr lang="en-US" sz="1800" kern="100">
                          <a:latin typeface="Times New Roman"/>
                          <a:ea typeface="宋体"/>
                        </a:rPr>
                        <a:t>5</a:t>
                      </a:r>
                      <a:endParaRPr lang="zh-CN" sz="1800" kern="100">
                        <a:latin typeface="Times New Roman"/>
                        <a:ea typeface="宋体"/>
                      </a:endParaRPr>
                    </a:p>
                  </a:txBody>
                  <a:tcPr marL="0" marR="0" marT="0" marB="0" anchor="ctr"/>
                </a:tc>
                <a:tc>
                  <a:txBody>
                    <a:bodyPr/>
                    <a:lstStyle/>
                    <a:p>
                      <a:pPr indent="200025" algn="l">
                        <a:lnSpc>
                          <a:spcPts val="2000"/>
                        </a:lnSpc>
                        <a:spcAft>
                          <a:spcPts val="0"/>
                        </a:spcAft>
                      </a:pPr>
                      <a:r>
                        <a:rPr lang="en-US" sz="1800" kern="100" dirty="0">
                          <a:latin typeface="Times New Roman"/>
                          <a:ea typeface="宋体"/>
                        </a:rPr>
                        <a:t>AE</a:t>
                      </a:r>
                      <a:r>
                        <a:rPr lang="zh-CN" sz="1800" kern="100" dirty="0">
                          <a:latin typeface="Times New Roman"/>
                          <a:ea typeface="宋体"/>
                        </a:rPr>
                        <a:t>　</a:t>
                      </a:r>
                    </a:p>
                  </a:txBody>
                  <a:tcPr marL="0" marR="0" marT="0" marB="0" anchor="ctr"/>
                </a:tc>
                <a:tc>
                  <a:txBody>
                    <a:bodyPr/>
                    <a:lstStyle/>
                    <a:p>
                      <a:pPr indent="200025" algn="l">
                        <a:lnSpc>
                          <a:spcPts val="2000"/>
                        </a:lnSpc>
                        <a:spcAft>
                          <a:spcPts val="0"/>
                        </a:spcAft>
                      </a:pPr>
                      <a:r>
                        <a:rPr lang="en-US" sz="1800" kern="100">
                          <a:latin typeface="Times New Roman"/>
                          <a:ea typeface="宋体"/>
                        </a:rPr>
                        <a:t>Y</a:t>
                      </a:r>
                      <a:endParaRPr lang="zh-CN" sz="1800" kern="100">
                        <a:latin typeface="Times New Roman"/>
                        <a:ea typeface="宋体"/>
                      </a:endParaRPr>
                    </a:p>
                  </a:txBody>
                  <a:tcPr marL="0" marR="0" marT="0" marB="0" anchor="ctr"/>
                </a:tc>
                <a:tc>
                  <a:txBody>
                    <a:bodyPr/>
                    <a:lstStyle/>
                    <a:p>
                      <a:pPr indent="266700" algn="l">
                        <a:lnSpc>
                          <a:spcPts val="2000"/>
                        </a:lnSpc>
                        <a:spcAft>
                          <a:spcPts val="0"/>
                        </a:spcAft>
                      </a:pPr>
                      <a:r>
                        <a:rPr lang="en-US" sz="1800" kern="100">
                          <a:latin typeface="Times New Roman"/>
                          <a:ea typeface="宋体"/>
                        </a:rPr>
                        <a:t>N</a:t>
                      </a:r>
                      <a:r>
                        <a:rPr lang="zh-CN" sz="1800" kern="100">
                          <a:latin typeface="Times New Roman"/>
                          <a:ea typeface="宋体"/>
                        </a:rPr>
                        <a:t>　</a:t>
                      </a:r>
                    </a:p>
                  </a:txBody>
                  <a:tcPr marL="0" marR="0" marT="0" marB="0" anchor="ctr"/>
                </a:tc>
                <a:tc>
                  <a:txBody>
                    <a:bodyPr/>
                    <a:lstStyle/>
                    <a:p>
                      <a:pPr indent="266700" algn="l">
                        <a:lnSpc>
                          <a:spcPts val="2000"/>
                        </a:lnSpc>
                        <a:spcAft>
                          <a:spcPts val="0"/>
                        </a:spcAft>
                      </a:pPr>
                      <a:r>
                        <a:rPr lang="en-US" sz="1800" kern="100">
                          <a:latin typeface="Times New Roman"/>
                          <a:ea typeface="宋体"/>
                        </a:rPr>
                        <a:t>----</a:t>
                      </a:r>
                      <a:r>
                        <a:rPr lang="zh-CN" sz="1800" kern="100">
                          <a:latin typeface="Times New Roman"/>
                          <a:ea typeface="宋体"/>
                        </a:rPr>
                        <a:t>　</a:t>
                      </a:r>
                    </a:p>
                  </a:txBody>
                  <a:tcPr marL="0" marR="0" marT="0" marB="0" anchor="ctr"/>
                </a:tc>
                <a:tc>
                  <a:txBody>
                    <a:bodyPr/>
                    <a:lstStyle/>
                    <a:p>
                      <a:pPr indent="266700" algn="l">
                        <a:lnSpc>
                          <a:spcPts val="2000"/>
                        </a:lnSpc>
                        <a:spcAft>
                          <a:spcPts val="0"/>
                        </a:spcAft>
                      </a:pPr>
                      <a:r>
                        <a:rPr lang="en-US" sz="1800" kern="100">
                          <a:latin typeface="Times New Roman"/>
                          <a:ea typeface="宋体"/>
                        </a:rPr>
                        <a:t>----</a:t>
                      </a:r>
                      <a:endParaRPr lang="zh-CN" sz="1800" kern="100">
                        <a:latin typeface="Times New Roman"/>
                        <a:ea typeface="宋体"/>
                      </a:endParaRPr>
                    </a:p>
                  </a:txBody>
                  <a:tcPr marL="0" marR="0" marT="0" marB="0" anchor="ctr"/>
                </a:tc>
                <a:tc>
                  <a:txBody>
                    <a:bodyPr/>
                    <a:lstStyle/>
                    <a:p>
                      <a:pPr indent="266700" algn="l">
                        <a:lnSpc>
                          <a:spcPts val="2000"/>
                        </a:lnSpc>
                        <a:spcAft>
                          <a:spcPts val="0"/>
                        </a:spcAft>
                      </a:pPr>
                      <a:r>
                        <a:rPr lang="zh-CN" sz="1800" kern="100">
                          <a:latin typeface="Times New Roman"/>
                          <a:ea typeface="宋体"/>
                        </a:rPr>
                        <a:t>　</a:t>
                      </a:r>
                      <a:r>
                        <a:rPr lang="en-US" sz="1800" kern="100">
                          <a:latin typeface="Times New Roman"/>
                          <a:ea typeface="宋体"/>
                        </a:rPr>
                        <a:t>----</a:t>
                      </a:r>
                      <a:endParaRPr lang="zh-CN" sz="1800" kern="100">
                        <a:latin typeface="Times New Roman"/>
                        <a:ea typeface="宋体"/>
                      </a:endParaRPr>
                    </a:p>
                  </a:txBody>
                  <a:tcPr marL="0" marR="0" marT="0" marB="0" anchor="ctr"/>
                </a:tc>
                <a:tc>
                  <a:txBody>
                    <a:bodyPr/>
                    <a:lstStyle/>
                    <a:p>
                      <a:pPr indent="266700" algn="l">
                        <a:lnSpc>
                          <a:spcPts val="2000"/>
                        </a:lnSpc>
                        <a:spcAft>
                          <a:spcPts val="0"/>
                        </a:spcAft>
                      </a:pPr>
                      <a:r>
                        <a:rPr lang="zh-CN" sz="1800" kern="100" dirty="0">
                          <a:latin typeface="Times New Roman"/>
                          <a:ea typeface="宋体"/>
                        </a:rPr>
                        <a:t>退卡　</a:t>
                      </a:r>
                    </a:p>
                  </a:txBody>
                  <a:tcPr marL="0" marR="0" marT="0" marB="0"/>
                </a:tc>
              </a:tr>
              <a:tr h="649531">
                <a:tc>
                  <a:txBody>
                    <a:bodyPr/>
                    <a:lstStyle/>
                    <a:p>
                      <a:pPr indent="266700" algn="l">
                        <a:lnSpc>
                          <a:spcPts val="2000"/>
                        </a:lnSpc>
                        <a:spcAft>
                          <a:spcPts val="0"/>
                        </a:spcAft>
                      </a:pPr>
                      <a:r>
                        <a:rPr lang="en-US" sz="1800" kern="100">
                          <a:latin typeface="Times New Roman"/>
                          <a:ea typeface="宋体"/>
                        </a:rPr>
                        <a:t>6</a:t>
                      </a:r>
                      <a:endParaRPr lang="zh-CN" sz="1800" kern="100">
                        <a:latin typeface="Times New Roman"/>
                        <a:ea typeface="宋体"/>
                      </a:endParaRPr>
                    </a:p>
                  </a:txBody>
                  <a:tcPr marL="0" marR="0" marT="0" marB="0" anchor="ctr"/>
                </a:tc>
                <a:tc>
                  <a:txBody>
                    <a:bodyPr/>
                    <a:lstStyle/>
                    <a:p>
                      <a:pPr indent="200025" algn="l">
                        <a:lnSpc>
                          <a:spcPts val="2000"/>
                        </a:lnSpc>
                        <a:spcAft>
                          <a:spcPts val="0"/>
                        </a:spcAft>
                      </a:pPr>
                      <a:r>
                        <a:rPr lang="zh-CN" sz="1800" kern="100" dirty="0">
                          <a:latin typeface="Times New Roman"/>
                          <a:ea typeface="宋体"/>
                        </a:rPr>
                        <a:t>　</a:t>
                      </a:r>
                      <a:r>
                        <a:rPr lang="en-US" sz="1800" kern="100" dirty="0">
                          <a:latin typeface="Times New Roman"/>
                          <a:ea typeface="宋体"/>
                        </a:rPr>
                        <a:t>AF</a:t>
                      </a:r>
                      <a:endParaRPr lang="zh-CN" sz="1800" kern="100" dirty="0">
                        <a:latin typeface="Times New Roman"/>
                        <a:ea typeface="宋体"/>
                      </a:endParaRPr>
                    </a:p>
                  </a:txBody>
                  <a:tcPr marL="0" marR="0" marT="0" marB="0" anchor="ctr"/>
                </a:tc>
                <a:tc>
                  <a:txBody>
                    <a:bodyPr/>
                    <a:lstStyle/>
                    <a:p>
                      <a:pPr indent="200025" algn="l">
                        <a:lnSpc>
                          <a:spcPts val="2000"/>
                        </a:lnSpc>
                        <a:spcAft>
                          <a:spcPts val="0"/>
                        </a:spcAft>
                      </a:pPr>
                      <a:r>
                        <a:rPr lang="en-US" sz="1800" kern="100">
                          <a:latin typeface="Times New Roman"/>
                          <a:ea typeface="宋体"/>
                        </a:rPr>
                        <a:t>Y</a:t>
                      </a:r>
                      <a:r>
                        <a:rPr lang="zh-CN" sz="1800" kern="100">
                          <a:latin typeface="Times New Roman"/>
                          <a:ea typeface="宋体"/>
                        </a:rPr>
                        <a:t>　</a:t>
                      </a:r>
                    </a:p>
                  </a:txBody>
                  <a:tcPr marL="0" marR="0" marT="0" marB="0" anchor="ctr"/>
                </a:tc>
                <a:tc>
                  <a:txBody>
                    <a:bodyPr/>
                    <a:lstStyle/>
                    <a:p>
                      <a:pPr indent="200025" algn="l">
                        <a:lnSpc>
                          <a:spcPts val="2000"/>
                        </a:lnSpc>
                        <a:spcAft>
                          <a:spcPts val="0"/>
                        </a:spcAft>
                      </a:pPr>
                      <a:r>
                        <a:rPr lang="en-US" sz="1800" kern="100">
                          <a:latin typeface="Times New Roman"/>
                          <a:ea typeface="宋体"/>
                        </a:rPr>
                        <a:t>Y</a:t>
                      </a:r>
                      <a:r>
                        <a:rPr lang="zh-CN" sz="1800" kern="100">
                          <a:latin typeface="Times New Roman"/>
                          <a:ea typeface="宋体"/>
                        </a:rPr>
                        <a:t>　</a:t>
                      </a:r>
                    </a:p>
                  </a:txBody>
                  <a:tcPr marL="0" marR="0" marT="0" marB="0" anchor="ctr"/>
                </a:tc>
                <a:tc>
                  <a:txBody>
                    <a:bodyPr/>
                    <a:lstStyle/>
                    <a:p>
                      <a:pPr indent="200025" algn="l">
                        <a:lnSpc>
                          <a:spcPts val="2000"/>
                        </a:lnSpc>
                        <a:spcAft>
                          <a:spcPts val="0"/>
                        </a:spcAft>
                      </a:pPr>
                      <a:r>
                        <a:rPr lang="en-US" sz="1800" kern="100">
                          <a:latin typeface="Times New Roman"/>
                          <a:ea typeface="宋体"/>
                        </a:rPr>
                        <a:t>Y</a:t>
                      </a:r>
                      <a:r>
                        <a:rPr lang="zh-CN" sz="1800" kern="100">
                          <a:latin typeface="Times New Roman"/>
                          <a:ea typeface="宋体"/>
                        </a:rPr>
                        <a:t>　</a:t>
                      </a:r>
                    </a:p>
                  </a:txBody>
                  <a:tcPr marL="0" marR="0" marT="0" marB="0" anchor="ctr"/>
                </a:tc>
                <a:tc>
                  <a:txBody>
                    <a:bodyPr/>
                    <a:lstStyle/>
                    <a:p>
                      <a:pPr indent="200025" algn="l">
                        <a:lnSpc>
                          <a:spcPts val="2000"/>
                        </a:lnSpc>
                        <a:spcAft>
                          <a:spcPts val="0"/>
                        </a:spcAft>
                      </a:pPr>
                      <a:r>
                        <a:rPr lang="en-US" sz="1800" kern="100">
                          <a:latin typeface="Times New Roman"/>
                          <a:ea typeface="宋体"/>
                        </a:rPr>
                        <a:t>Y</a:t>
                      </a:r>
                      <a:r>
                        <a:rPr lang="zh-CN" sz="1800" kern="100">
                          <a:latin typeface="Times New Roman"/>
                          <a:ea typeface="宋体"/>
                        </a:rPr>
                        <a:t>　</a:t>
                      </a:r>
                    </a:p>
                  </a:txBody>
                  <a:tcPr marL="0" marR="0" marT="0" marB="0" anchor="ctr"/>
                </a:tc>
                <a:tc>
                  <a:txBody>
                    <a:bodyPr/>
                    <a:lstStyle/>
                    <a:p>
                      <a:pPr indent="200025" algn="l">
                        <a:lnSpc>
                          <a:spcPts val="2000"/>
                        </a:lnSpc>
                        <a:spcAft>
                          <a:spcPts val="0"/>
                        </a:spcAft>
                      </a:pPr>
                      <a:r>
                        <a:rPr lang="en-US" sz="1800" kern="100">
                          <a:latin typeface="Times New Roman"/>
                          <a:ea typeface="宋体"/>
                        </a:rPr>
                        <a:t>N</a:t>
                      </a:r>
                      <a:r>
                        <a:rPr lang="zh-CN" sz="1800" kern="100">
                          <a:latin typeface="Times New Roman"/>
                          <a:ea typeface="宋体"/>
                        </a:rPr>
                        <a:t>　</a:t>
                      </a:r>
                    </a:p>
                  </a:txBody>
                  <a:tcPr marL="0" marR="0" marT="0" marB="0" anchor="ctr"/>
                </a:tc>
                <a:tc>
                  <a:txBody>
                    <a:bodyPr/>
                    <a:lstStyle/>
                    <a:p>
                      <a:pPr indent="266700" algn="l">
                        <a:lnSpc>
                          <a:spcPts val="2000"/>
                        </a:lnSpc>
                        <a:spcAft>
                          <a:spcPts val="0"/>
                        </a:spcAft>
                      </a:pPr>
                      <a:r>
                        <a:rPr lang="zh-CN" sz="1800" kern="100" dirty="0">
                          <a:latin typeface="Times New Roman"/>
                          <a:ea typeface="宋体"/>
                        </a:rPr>
                        <a:t>重新输入金额　</a:t>
                      </a:r>
                    </a:p>
                  </a:txBody>
                  <a:tcPr marL="0" marR="0" marT="0" marB="0"/>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85728"/>
            <a:ext cx="8229600" cy="6572272"/>
          </a:xfrm>
        </p:spPr>
        <p:txBody>
          <a:bodyPr/>
          <a:lstStyle/>
          <a:p>
            <a:r>
              <a:rPr lang="zh-CN" altLang="en-US" dirty="0" smtClean="0"/>
              <a:t>生成数据</a:t>
            </a:r>
          </a:p>
          <a:p>
            <a:r>
              <a:rPr lang="en-US" sz="2000" dirty="0" smtClean="0"/>
              <a:t>        </a:t>
            </a:r>
            <a:r>
              <a:rPr lang="zh-CN" altLang="en-US" sz="2000" dirty="0" smtClean="0"/>
              <a:t>一旦确定了所有的测试用例，则应对这些用例进行复审和验证以确保其准确且适度，并取消多余或等效的测试用例。</a:t>
            </a:r>
          </a:p>
          <a:p>
            <a:r>
              <a:rPr lang="zh-CN" altLang="en-US" sz="2000" dirty="0" smtClean="0"/>
              <a:t>测试用例一经认可，就可以确定实际数据值（在测试用例实施矩阵中）并且设定测试数据，如表所示。</a:t>
            </a:r>
            <a:endParaRPr lang="en-US" altLang="zh-CN" sz="2000" dirty="0" smtClean="0"/>
          </a:p>
          <a:p>
            <a:endParaRPr lang="zh-CN" altLang="en-US" sz="2000" dirty="0" smtClean="0"/>
          </a:p>
          <a:p>
            <a:endParaRPr lang="zh-CN" altLang="en-US" dirty="0"/>
          </a:p>
        </p:txBody>
      </p:sp>
      <p:graphicFrame>
        <p:nvGraphicFramePr>
          <p:cNvPr id="4" name="表格 3"/>
          <p:cNvGraphicFramePr>
            <a:graphicFrameLocks noGrp="1"/>
          </p:cNvGraphicFramePr>
          <p:nvPr/>
        </p:nvGraphicFramePr>
        <p:xfrm>
          <a:off x="285722" y="2285993"/>
          <a:ext cx="8572560" cy="4387258"/>
        </p:xfrm>
        <a:graphic>
          <a:graphicData uri="http://schemas.openxmlformats.org/drawingml/2006/table">
            <a:tbl>
              <a:tblPr firstRow="1" bandRow="1">
                <a:tableStyleId>{5C22544A-7EE6-4342-B048-85BDC9FD1C3A}</a:tableStyleId>
              </a:tblPr>
              <a:tblGrid>
                <a:gridCol w="857254"/>
                <a:gridCol w="785818"/>
                <a:gridCol w="571504"/>
                <a:gridCol w="1285884"/>
                <a:gridCol w="1500198"/>
                <a:gridCol w="1071570"/>
                <a:gridCol w="1357322"/>
                <a:gridCol w="1143010"/>
              </a:tblGrid>
              <a:tr h="732460">
                <a:tc>
                  <a:txBody>
                    <a:bodyPr/>
                    <a:lstStyle/>
                    <a:p>
                      <a:pPr indent="266700" algn="l">
                        <a:lnSpc>
                          <a:spcPts val="2000"/>
                        </a:lnSpc>
                        <a:spcAft>
                          <a:spcPts val="0"/>
                        </a:spcAft>
                      </a:pPr>
                      <a:r>
                        <a:rPr lang="en-US" sz="1600" kern="100" dirty="0">
                          <a:latin typeface="Times New Roman"/>
                          <a:ea typeface="宋体"/>
                        </a:rPr>
                        <a:t>TC</a:t>
                      </a:r>
                      <a:r>
                        <a:rPr lang="zh-CN" sz="1600" kern="100" dirty="0">
                          <a:latin typeface="Times New Roman"/>
                          <a:ea typeface="宋体"/>
                        </a:rPr>
                        <a:t>（测试用例）</a:t>
                      </a:r>
                      <a:r>
                        <a:rPr lang="en-US" sz="1600" kern="100" dirty="0">
                          <a:latin typeface="Times New Roman"/>
                          <a:ea typeface="宋体"/>
                        </a:rPr>
                        <a:t>ID</a:t>
                      </a:r>
                      <a:r>
                        <a:rPr lang="zh-CN" sz="1600" kern="100" dirty="0">
                          <a:latin typeface="Times New Roman"/>
                          <a:ea typeface="宋体"/>
                        </a:rPr>
                        <a:t>号</a:t>
                      </a:r>
                    </a:p>
                  </a:txBody>
                  <a:tcPr marL="0" marR="0" marT="0" marB="0" anchor="ctr"/>
                </a:tc>
                <a:tc>
                  <a:txBody>
                    <a:bodyPr/>
                    <a:lstStyle/>
                    <a:p>
                      <a:pPr indent="266700" algn="l">
                        <a:lnSpc>
                          <a:spcPts val="2000"/>
                        </a:lnSpc>
                        <a:spcAft>
                          <a:spcPts val="0"/>
                        </a:spcAft>
                      </a:pPr>
                      <a:r>
                        <a:rPr lang="zh-CN" sz="1600" kern="100" dirty="0">
                          <a:latin typeface="Times New Roman"/>
                          <a:ea typeface="宋体"/>
                        </a:rPr>
                        <a:t>场景</a:t>
                      </a:r>
                      <a:r>
                        <a:rPr lang="en-US" sz="1600" kern="100" dirty="0">
                          <a:latin typeface="Times New Roman"/>
                          <a:ea typeface="宋体"/>
                        </a:rPr>
                        <a:t>/</a:t>
                      </a:r>
                      <a:r>
                        <a:rPr lang="zh-CN" sz="1600" kern="100" dirty="0">
                          <a:latin typeface="Times New Roman"/>
                          <a:ea typeface="宋体"/>
                        </a:rPr>
                        <a:t>条件</a:t>
                      </a:r>
                    </a:p>
                  </a:txBody>
                  <a:tcPr marL="0" marR="0" marT="0" marB="0" anchor="ctr"/>
                </a:tc>
                <a:tc>
                  <a:txBody>
                    <a:bodyPr/>
                    <a:lstStyle/>
                    <a:p>
                      <a:pPr indent="266700" algn="l">
                        <a:lnSpc>
                          <a:spcPts val="2000"/>
                        </a:lnSpc>
                        <a:spcAft>
                          <a:spcPts val="0"/>
                        </a:spcAft>
                      </a:pPr>
                      <a:r>
                        <a:rPr lang="zh-CN" sz="1600" kern="100" dirty="0">
                          <a:latin typeface="Times New Roman"/>
                          <a:ea typeface="宋体"/>
                        </a:rPr>
                        <a:t>卡有效</a:t>
                      </a:r>
                    </a:p>
                  </a:txBody>
                  <a:tcPr marL="0" marR="0" marT="0" marB="0" anchor="ctr"/>
                </a:tc>
                <a:tc>
                  <a:txBody>
                    <a:bodyPr/>
                    <a:lstStyle/>
                    <a:p>
                      <a:pPr indent="266700" algn="l">
                        <a:lnSpc>
                          <a:spcPts val="2000"/>
                        </a:lnSpc>
                        <a:spcAft>
                          <a:spcPts val="0"/>
                        </a:spcAft>
                      </a:pPr>
                      <a:r>
                        <a:rPr lang="zh-CN" sz="1600" kern="100" dirty="0">
                          <a:latin typeface="Times New Roman"/>
                          <a:ea typeface="宋体"/>
                        </a:rPr>
                        <a:t>帐户有效　</a:t>
                      </a:r>
                    </a:p>
                  </a:txBody>
                  <a:tcPr marL="0" marR="0" marT="0" marB="0" anchor="ctr"/>
                </a:tc>
                <a:tc>
                  <a:txBody>
                    <a:bodyPr/>
                    <a:lstStyle/>
                    <a:p>
                      <a:pPr indent="266700" algn="l">
                        <a:lnSpc>
                          <a:spcPts val="2000"/>
                        </a:lnSpc>
                        <a:spcAft>
                          <a:spcPts val="0"/>
                        </a:spcAft>
                      </a:pPr>
                      <a:r>
                        <a:rPr lang="zh-CN" sz="1600" kern="100" dirty="0">
                          <a:latin typeface="Times New Roman"/>
                          <a:ea typeface="宋体"/>
                        </a:rPr>
                        <a:t>密码正确　</a:t>
                      </a:r>
                    </a:p>
                  </a:txBody>
                  <a:tcPr marL="0" marR="0" marT="0" marB="0" anchor="ctr"/>
                </a:tc>
                <a:tc>
                  <a:txBody>
                    <a:bodyPr/>
                    <a:lstStyle/>
                    <a:p>
                      <a:pPr indent="266700" algn="l">
                        <a:lnSpc>
                          <a:spcPts val="2000"/>
                        </a:lnSpc>
                        <a:spcAft>
                          <a:spcPts val="0"/>
                        </a:spcAft>
                      </a:pPr>
                      <a:r>
                        <a:rPr lang="zh-CN" sz="1600" kern="100" dirty="0">
                          <a:latin typeface="Times New Roman"/>
                          <a:ea typeface="宋体"/>
                        </a:rPr>
                        <a:t>金额　</a:t>
                      </a:r>
                    </a:p>
                  </a:txBody>
                  <a:tcPr marL="0" marR="0" marT="0" marB="0" anchor="ctr"/>
                </a:tc>
                <a:tc>
                  <a:txBody>
                    <a:bodyPr/>
                    <a:lstStyle/>
                    <a:p>
                      <a:pPr indent="266700" algn="l">
                        <a:lnSpc>
                          <a:spcPts val="2000"/>
                        </a:lnSpc>
                        <a:spcAft>
                          <a:spcPts val="0"/>
                        </a:spcAft>
                      </a:pPr>
                      <a:r>
                        <a:rPr lang="zh-CN" sz="1600" kern="100" dirty="0">
                          <a:latin typeface="Times New Roman"/>
                          <a:ea typeface="宋体"/>
                        </a:rPr>
                        <a:t>金额规则验证</a:t>
                      </a:r>
                    </a:p>
                  </a:txBody>
                  <a:tcPr marL="0" marR="0" marT="0" marB="0" anchor="ctr"/>
                </a:tc>
                <a:tc>
                  <a:txBody>
                    <a:bodyPr/>
                    <a:lstStyle/>
                    <a:p>
                      <a:pPr indent="266700" algn="l">
                        <a:lnSpc>
                          <a:spcPts val="2000"/>
                        </a:lnSpc>
                        <a:spcAft>
                          <a:spcPts val="0"/>
                        </a:spcAft>
                      </a:pPr>
                      <a:r>
                        <a:rPr lang="zh-CN" sz="1600" kern="100" dirty="0">
                          <a:latin typeface="Times New Roman"/>
                          <a:ea typeface="宋体"/>
                        </a:rPr>
                        <a:t>预期结果</a:t>
                      </a:r>
                    </a:p>
                  </a:txBody>
                  <a:tcPr marL="0" marR="0" marT="0" marB="0" anchor="ctr"/>
                </a:tc>
              </a:tr>
              <a:tr h="529729">
                <a:tc>
                  <a:txBody>
                    <a:bodyPr/>
                    <a:lstStyle/>
                    <a:p>
                      <a:pPr indent="266700" algn="l">
                        <a:lnSpc>
                          <a:spcPts val="2000"/>
                        </a:lnSpc>
                        <a:spcAft>
                          <a:spcPts val="0"/>
                        </a:spcAft>
                      </a:pPr>
                      <a:r>
                        <a:rPr lang="en-US" sz="1600" kern="100" dirty="0">
                          <a:latin typeface="Times New Roman"/>
                          <a:ea typeface="宋体"/>
                        </a:rPr>
                        <a:t>1</a:t>
                      </a:r>
                      <a:endParaRPr lang="zh-CN" sz="1600" kern="100" dirty="0">
                        <a:latin typeface="Times New Roman"/>
                        <a:ea typeface="宋体"/>
                      </a:endParaRPr>
                    </a:p>
                  </a:txBody>
                  <a:tcPr marL="0" marR="0" marT="0" marB="0" anchor="ctr"/>
                </a:tc>
                <a:tc>
                  <a:txBody>
                    <a:bodyPr/>
                    <a:lstStyle/>
                    <a:p>
                      <a:pPr indent="266700" algn="l">
                        <a:lnSpc>
                          <a:spcPts val="2000"/>
                        </a:lnSpc>
                        <a:spcAft>
                          <a:spcPts val="0"/>
                        </a:spcAft>
                      </a:pPr>
                      <a:r>
                        <a:rPr lang="en-US" sz="1600" kern="100" dirty="0" smtClean="0">
                          <a:latin typeface="Times New Roman"/>
                          <a:ea typeface="宋体"/>
                        </a:rPr>
                        <a:t>A</a:t>
                      </a:r>
                      <a:endParaRPr lang="zh-CN" sz="1600" kern="100" dirty="0">
                        <a:latin typeface="Times New Roman"/>
                        <a:ea typeface="宋体"/>
                      </a:endParaRPr>
                    </a:p>
                  </a:txBody>
                  <a:tcPr marL="0" marR="0" marT="0" marB="0" anchor="ctr"/>
                </a:tc>
                <a:tc>
                  <a:txBody>
                    <a:bodyPr/>
                    <a:lstStyle/>
                    <a:p>
                      <a:pPr indent="266700" algn="l">
                        <a:lnSpc>
                          <a:spcPts val="2000"/>
                        </a:lnSpc>
                        <a:spcAft>
                          <a:spcPts val="0"/>
                        </a:spcAft>
                      </a:pPr>
                      <a:r>
                        <a:rPr lang="en-US" sz="1600" kern="100" dirty="0">
                          <a:latin typeface="Times New Roman"/>
                          <a:ea typeface="宋体"/>
                        </a:rPr>
                        <a:t>T</a:t>
                      </a:r>
                      <a:endParaRPr lang="zh-CN" sz="1600" kern="100" dirty="0">
                        <a:latin typeface="Times New Roman"/>
                        <a:ea typeface="宋体"/>
                      </a:endParaRPr>
                    </a:p>
                  </a:txBody>
                  <a:tcPr marL="0" marR="0" marT="0" marB="0" anchor="ctr"/>
                </a:tc>
                <a:tc>
                  <a:txBody>
                    <a:bodyPr/>
                    <a:lstStyle/>
                    <a:p>
                      <a:pPr indent="266700" algn="l">
                        <a:lnSpc>
                          <a:spcPts val="2000"/>
                        </a:lnSpc>
                        <a:spcAft>
                          <a:spcPts val="0"/>
                        </a:spcAft>
                      </a:pPr>
                      <a:r>
                        <a:rPr lang="en-US" sz="1600" kern="100" dirty="0">
                          <a:latin typeface="Times New Roman"/>
                          <a:ea typeface="宋体"/>
                        </a:rPr>
                        <a:t>T(1,200)</a:t>
                      </a:r>
                      <a:endParaRPr lang="zh-CN" sz="1600" kern="100" dirty="0">
                        <a:latin typeface="Times New Roman"/>
                        <a:ea typeface="宋体"/>
                      </a:endParaRPr>
                    </a:p>
                  </a:txBody>
                  <a:tcPr marL="0" marR="0" marT="0" marB="0" anchor="ctr"/>
                </a:tc>
                <a:tc>
                  <a:txBody>
                    <a:bodyPr/>
                    <a:lstStyle/>
                    <a:p>
                      <a:pPr indent="266700" algn="l">
                        <a:lnSpc>
                          <a:spcPts val="2000"/>
                        </a:lnSpc>
                        <a:spcAft>
                          <a:spcPts val="0"/>
                        </a:spcAft>
                      </a:pPr>
                      <a:r>
                        <a:rPr lang="en-US" sz="1600" kern="100" dirty="0">
                          <a:latin typeface="Times New Roman"/>
                          <a:ea typeface="宋体"/>
                        </a:rPr>
                        <a:t>111111</a:t>
                      </a:r>
                      <a:endParaRPr lang="zh-CN" sz="1600" kern="100" dirty="0">
                        <a:latin typeface="Times New Roman"/>
                        <a:ea typeface="宋体"/>
                      </a:endParaRPr>
                    </a:p>
                  </a:txBody>
                  <a:tcPr marL="0" marR="0" marT="0" marB="0" anchor="ctr"/>
                </a:tc>
                <a:tc>
                  <a:txBody>
                    <a:bodyPr/>
                    <a:lstStyle/>
                    <a:p>
                      <a:pPr indent="266700" algn="l">
                        <a:lnSpc>
                          <a:spcPts val="2000"/>
                        </a:lnSpc>
                        <a:spcAft>
                          <a:spcPts val="0"/>
                        </a:spcAft>
                      </a:pPr>
                      <a:r>
                        <a:rPr lang="en-US" sz="1600" kern="100" dirty="0">
                          <a:latin typeface="Times New Roman"/>
                          <a:ea typeface="宋体"/>
                        </a:rPr>
                        <a:t>100</a:t>
                      </a:r>
                      <a:endParaRPr lang="zh-CN" sz="1600" kern="100" dirty="0">
                        <a:latin typeface="Times New Roman"/>
                        <a:ea typeface="宋体"/>
                      </a:endParaRPr>
                    </a:p>
                  </a:txBody>
                  <a:tcPr marL="0" marR="0" marT="0" marB="0" anchor="ctr"/>
                </a:tc>
                <a:tc>
                  <a:txBody>
                    <a:bodyPr/>
                    <a:lstStyle/>
                    <a:p>
                      <a:pPr indent="266700" algn="l">
                        <a:lnSpc>
                          <a:spcPts val="2000"/>
                        </a:lnSpc>
                        <a:spcAft>
                          <a:spcPts val="0"/>
                        </a:spcAft>
                      </a:pPr>
                      <a:r>
                        <a:rPr lang="en-US" sz="1600" kern="100" dirty="0">
                          <a:latin typeface="Times New Roman"/>
                          <a:ea typeface="宋体"/>
                        </a:rPr>
                        <a:t>T</a:t>
                      </a:r>
                      <a:endParaRPr lang="zh-CN" sz="1600" kern="100" dirty="0">
                        <a:latin typeface="Times New Roman"/>
                        <a:ea typeface="宋体"/>
                      </a:endParaRPr>
                    </a:p>
                  </a:txBody>
                  <a:tcPr marL="0" marR="0" marT="0" marB="0" anchor="ctr"/>
                </a:tc>
                <a:tc>
                  <a:txBody>
                    <a:bodyPr/>
                    <a:lstStyle/>
                    <a:p>
                      <a:pPr indent="266700" algn="l">
                        <a:lnSpc>
                          <a:spcPts val="2000"/>
                        </a:lnSpc>
                        <a:spcAft>
                          <a:spcPts val="0"/>
                        </a:spcAft>
                      </a:pPr>
                      <a:r>
                        <a:rPr lang="zh-CN" sz="1600" kern="100" dirty="0">
                          <a:latin typeface="Times New Roman"/>
                          <a:ea typeface="宋体"/>
                        </a:rPr>
                        <a:t>取款</a:t>
                      </a:r>
                    </a:p>
                  </a:txBody>
                  <a:tcPr marL="0" marR="0" marT="0" marB="0"/>
                </a:tc>
              </a:tr>
              <a:tr h="529729">
                <a:tc>
                  <a:txBody>
                    <a:bodyPr/>
                    <a:lstStyle/>
                    <a:p>
                      <a:pPr indent="266700" algn="l">
                        <a:lnSpc>
                          <a:spcPts val="2000"/>
                        </a:lnSpc>
                        <a:spcAft>
                          <a:spcPts val="0"/>
                        </a:spcAft>
                      </a:pPr>
                      <a:r>
                        <a:rPr lang="en-US" sz="1600" kern="100">
                          <a:latin typeface="Times New Roman"/>
                          <a:ea typeface="宋体"/>
                        </a:rPr>
                        <a:t>2</a:t>
                      </a:r>
                      <a:endParaRPr lang="zh-CN" sz="1600" kern="100">
                        <a:latin typeface="Times New Roman"/>
                        <a:ea typeface="宋体"/>
                      </a:endParaRPr>
                    </a:p>
                  </a:txBody>
                  <a:tcPr marL="0" marR="0" marT="0" marB="0" anchor="ctr"/>
                </a:tc>
                <a:tc>
                  <a:txBody>
                    <a:bodyPr/>
                    <a:lstStyle/>
                    <a:p>
                      <a:pPr indent="133350" algn="l">
                        <a:lnSpc>
                          <a:spcPts val="2000"/>
                        </a:lnSpc>
                        <a:spcAft>
                          <a:spcPts val="0"/>
                        </a:spcAft>
                      </a:pPr>
                      <a:r>
                        <a:rPr lang="en-US" sz="1600" kern="100" dirty="0">
                          <a:latin typeface="Times New Roman"/>
                          <a:ea typeface="宋体"/>
                        </a:rPr>
                        <a:t>AB</a:t>
                      </a:r>
                      <a:endParaRPr lang="zh-CN" sz="1600" kern="100" dirty="0">
                        <a:latin typeface="Times New Roman"/>
                        <a:ea typeface="宋体"/>
                      </a:endParaRPr>
                    </a:p>
                  </a:txBody>
                  <a:tcPr marL="0" marR="0" marT="0" marB="0" anchor="ctr"/>
                </a:tc>
                <a:tc>
                  <a:txBody>
                    <a:bodyPr/>
                    <a:lstStyle/>
                    <a:p>
                      <a:pPr indent="266700" algn="l">
                        <a:lnSpc>
                          <a:spcPts val="2000"/>
                        </a:lnSpc>
                        <a:spcAft>
                          <a:spcPts val="0"/>
                        </a:spcAft>
                      </a:pPr>
                      <a:r>
                        <a:rPr lang="en-US" sz="1600" kern="100" dirty="0">
                          <a:latin typeface="Times New Roman"/>
                          <a:ea typeface="宋体"/>
                        </a:rPr>
                        <a:t>F</a:t>
                      </a:r>
                      <a:endParaRPr lang="zh-CN" sz="1600" kern="100" dirty="0">
                        <a:latin typeface="Times New Roman"/>
                        <a:ea typeface="宋体"/>
                      </a:endParaRPr>
                    </a:p>
                  </a:txBody>
                  <a:tcPr marL="0" marR="0" marT="0" marB="0" anchor="ctr"/>
                </a:tc>
                <a:tc>
                  <a:txBody>
                    <a:bodyPr/>
                    <a:lstStyle/>
                    <a:p>
                      <a:pPr indent="266700" algn="l">
                        <a:lnSpc>
                          <a:spcPts val="2000"/>
                        </a:lnSpc>
                        <a:spcAft>
                          <a:spcPts val="0"/>
                        </a:spcAft>
                      </a:pPr>
                      <a:r>
                        <a:rPr lang="en-US" sz="1600" kern="100" dirty="0">
                          <a:latin typeface="Times New Roman"/>
                          <a:ea typeface="宋体"/>
                        </a:rPr>
                        <a:t>--</a:t>
                      </a:r>
                      <a:endParaRPr lang="zh-CN" sz="1600" kern="100" dirty="0">
                        <a:latin typeface="Times New Roman"/>
                        <a:ea typeface="宋体"/>
                      </a:endParaRPr>
                    </a:p>
                  </a:txBody>
                  <a:tcPr marL="0" marR="0" marT="0" marB="0" anchor="ctr"/>
                </a:tc>
                <a:tc>
                  <a:txBody>
                    <a:bodyPr/>
                    <a:lstStyle/>
                    <a:p>
                      <a:pPr indent="266700" algn="l">
                        <a:lnSpc>
                          <a:spcPts val="2000"/>
                        </a:lnSpc>
                        <a:spcAft>
                          <a:spcPts val="0"/>
                        </a:spcAft>
                      </a:pPr>
                      <a:r>
                        <a:rPr lang="en-US" sz="1600" kern="100" dirty="0">
                          <a:latin typeface="Times New Roman"/>
                          <a:ea typeface="宋体"/>
                        </a:rPr>
                        <a:t>--</a:t>
                      </a:r>
                      <a:endParaRPr lang="zh-CN" sz="1600" kern="100" dirty="0">
                        <a:latin typeface="Times New Roman"/>
                        <a:ea typeface="宋体"/>
                      </a:endParaRPr>
                    </a:p>
                  </a:txBody>
                  <a:tcPr marL="0" marR="0" marT="0" marB="0" anchor="ctr"/>
                </a:tc>
                <a:tc>
                  <a:txBody>
                    <a:bodyPr/>
                    <a:lstStyle/>
                    <a:p>
                      <a:pPr indent="266700" algn="l">
                        <a:lnSpc>
                          <a:spcPts val="2000"/>
                        </a:lnSpc>
                        <a:spcAft>
                          <a:spcPts val="0"/>
                        </a:spcAft>
                      </a:pPr>
                      <a:r>
                        <a:rPr lang="en-US" sz="1600" kern="100" dirty="0">
                          <a:latin typeface="Times New Roman"/>
                          <a:ea typeface="宋体"/>
                        </a:rPr>
                        <a:t>--</a:t>
                      </a:r>
                      <a:endParaRPr lang="zh-CN" sz="1600" kern="100" dirty="0">
                        <a:latin typeface="Times New Roman"/>
                        <a:ea typeface="宋体"/>
                      </a:endParaRPr>
                    </a:p>
                  </a:txBody>
                  <a:tcPr marL="0" marR="0" marT="0" marB="0" anchor="ctr"/>
                </a:tc>
                <a:tc>
                  <a:txBody>
                    <a:bodyPr/>
                    <a:lstStyle/>
                    <a:p>
                      <a:pPr indent="266700" algn="l">
                        <a:lnSpc>
                          <a:spcPts val="2000"/>
                        </a:lnSpc>
                        <a:spcAft>
                          <a:spcPts val="0"/>
                        </a:spcAft>
                      </a:pPr>
                      <a:r>
                        <a:rPr lang="en-US" sz="1600" kern="100">
                          <a:latin typeface="Times New Roman"/>
                          <a:ea typeface="宋体"/>
                        </a:rPr>
                        <a:t>--</a:t>
                      </a:r>
                      <a:endParaRPr lang="zh-CN" sz="1600" kern="100">
                        <a:latin typeface="Times New Roman"/>
                        <a:ea typeface="宋体"/>
                      </a:endParaRPr>
                    </a:p>
                  </a:txBody>
                  <a:tcPr marL="0" marR="0" marT="0" marB="0" anchor="ctr"/>
                </a:tc>
                <a:tc>
                  <a:txBody>
                    <a:bodyPr/>
                    <a:lstStyle/>
                    <a:p>
                      <a:pPr indent="266700" algn="l">
                        <a:lnSpc>
                          <a:spcPts val="2000"/>
                        </a:lnSpc>
                        <a:spcAft>
                          <a:spcPts val="0"/>
                        </a:spcAft>
                      </a:pPr>
                      <a:r>
                        <a:rPr lang="zh-CN" sz="1600" kern="100">
                          <a:latin typeface="Times New Roman"/>
                          <a:ea typeface="宋体"/>
                        </a:rPr>
                        <a:t>退卡</a:t>
                      </a:r>
                    </a:p>
                  </a:txBody>
                  <a:tcPr marL="0" marR="0" marT="0" marB="0"/>
                </a:tc>
              </a:tr>
              <a:tr h="976613">
                <a:tc>
                  <a:txBody>
                    <a:bodyPr/>
                    <a:lstStyle/>
                    <a:p>
                      <a:pPr indent="266700" algn="l">
                        <a:lnSpc>
                          <a:spcPts val="2000"/>
                        </a:lnSpc>
                        <a:spcAft>
                          <a:spcPts val="0"/>
                        </a:spcAft>
                      </a:pPr>
                      <a:r>
                        <a:rPr lang="en-US" sz="1600" kern="100">
                          <a:latin typeface="Times New Roman"/>
                          <a:ea typeface="宋体"/>
                        </a:rPr>
                        <a:t>3</a:t>
                      </a:r>
                      <a:endParaRPr lang="zh-CN" sz="1600" kern="100">
                        <a:latin typeface="Times New Roman"/>
                        <a:ea typeface="宋体"/>
                      </a:endParaRPr>
                    </a:p>
                  </a:txBody>
                  <a:tcPr marL="0" marR="0" marT="0" marB="0" anchor="ctr"/>
                </a:tc>
                <a:tc>
                  <a:txBody>
                    <a:bodyPr/>
                    <a:lstStyle/>
                    <a:p>
                      <a:pPr indent="266700" algn="l">
                        <a:lnSpc>
                          <a:spcPts val="2000"/>
                        </a:lnSpc>
                        <a:spcAft>
                          <a:spcPts val="0"/>
                        </a:spcAft>
                      </a:pPr>
                      <a:r>
                        <a:rPr lang="en-US" sz="1600" kern="100" dirty="0" smtClean="0">
                          <a:latin typeface="Times New Roman"/>
                          <a:ea typeface="宋体"/>
                        </a:rPr>
                        <a:t>AC</a:t>
                      </a:r>
                      <a:endParaRPr lang="zh-CN" sz="1600" kern="100" dirty="0">
                        <a:latin typeface="Times New Roman"/>
                        <a:ea typeface="宋体"/>
                      </a:endParaRPr>
                    </a:p>
                  </a:txBody>
                  <a:tcPr marL="0" marR="0" marT="0" marB="0" anchor="ctr"/>
                </a:tc>
                <a:tc>
                  <a:txBody>
                    <a:bodyPr/>
                    <a:lstStyle/>
                    <a:p>
                      <a:pPr indent="266700" algn="l">
                        <a:lnSpc>
                          <a:spcPts val="2000"/>
                        </a:lnSpc>
                        <a:spcAft>
                          <a:spcPts val="0"/>
                        </a:spcAft>
                      </a:pPr>
                      <a:r>
                        <a:rPr lang="en-US" sz="1600" kern="100" dirty="0">
                          <a:latin typeface="Times New Roman"/>
                          <a:ea typeface="宋体"/>
                        </a:rPr>
                        <a:t>T</a:t>
                      </a:r>
                      <a:endParaRPr lang="zh-CN" sz="1600" kern="100" dirty="0">
                        <a:latin typeface="Times New Roman"/>
                        <a:ea typeface="宋体"/>
                      </a:endParaRPr>
                    </a:p>
                  </a:txBody>
                  <a:tcPr marL="0" marR="0" marT="0" marB="0" anchor="ctr"/>
                </a:tc>
                <a:tc>
                  <a:txBody>
                    <a:bodyPr/>
                    <a:lstStyle/>
                    <a:p>
                      <a:pPr indent="266700" algn="l">
                        <a:lnSpc>
                          <a:spcPts val="2000"/>
                        </a:lnSpc>
                        <a:spcAft>
                          <a:spcPts val="0"/>
                        </a:spcAft>
                      </a:pPr>
                      <a:r>
                        <a:rPr lang="en-US" sz="1600" kern="100">
                          <a:latin typeface="Times New Roman"/>
                          <a:ea typeface="宋体"/>
                        </a:rPr>
                        <a:t>T(1,200)</a:t>
                      </a:r>
                      <a:endParaRPr lang="zh-CN" sz="1600" kern="100">
                        <a:latin typeface="Times New Roman"/>
                        <a:ea typeface="宋体"/>
                      </a:endParaRPr>
                    </a:p>
                  </a:txBody>
                  <a:tcPr marL="0" marR="0" marT="0" marB="0" anchor="ctr"/>
                </a:tc>
                <a:tc>
                  <a:txBody>
                    <a:bodyPr/>
                    <a:lstStyle/>
                    <a:p>
                      <a:pPr indent="266700" algn="l">
                        <a:lnSpc>
                          <a:spcPts val="2000"/>
                        </a:lnSpc>
                        <a:spcAft>
                          <a:spcPts val="0"/>
                        </a:spcAft>
                      </a:pPr>
                      <a:r>
                        <a:rPr lang="en-US" sz="1600" kern="100">
                          <a:latin typeface="Times New Roman"/>
                          <a:ea typeface="宋体"/>
                        </a:rPr>
                        <a:t>000000</a:t>
                      </a:r>
                      <a:endParaRPr lang="zh-CN" sz="1600" kern="100">
                        <a:latin typeface="Times New Roman"/>
                        <a:ea typeface="宋体"/>
                      </a:endParaRPr>
                    </a:p>
                    <a:p>
                      <a:pPr indent="266700" algn="l">
                        <a:lnSpc>
                          <a:spcPts val="2000"/>
                        </a:lnSpc>
                        <a:spcAft>
                          <a:spcPts val="0"/>
                        </a:spcAft>
                      </a:pPr>
                      <a:r>
                        <a:rPr lang="zh-CN" sz="1600" kern="100">
                          <a:latin typeface="Times New Roman"/>
                          <a:ea typeface="宋体"/>
                        </a:rPr>
                        <a:t>（</a:t>
                      </a:r>
                      <a:r>
                        <a:rPr lang="en-US" sz="1600" kern="100">
                          <a:latin typeface="Times New Roman"/>
                          <a:ea typeface="宋体"/>
                        </a:rPr>
                        <a:t>---/=1111111</a:t>
                      </a:r>
                      <a:r>
                        <a:rPr lang="zh-CN" sz="1600" kern="100">
                          <a:latin typeface="Times New Roman"/>
                          <a:ea typeface="宋体"/>
                        </a:rPr>
                        <a:t>，</a:t>
                      </a:r>
                      <a:r>
                        <a:rPr lang="en-US" sz="1600" kern="100">
                          <a:latin typeface="Times New Roman"/>
                          <a:ea typeface="宋体"/>
                        </a:rPr>
                        <a:t>=3</a:t>
                      </a:r>
                      <a:r>
                        <a:rPr lang="zh-CN" sz="1600" kern="100">
                          <a:latin typeface="Times New Roman"/>
                          <a:ea typeface="宋体"/>
                        </a:rPr>
                        <a:t>）</a:t>
                      </a:r>
                    </a:p>
                  </a:txBody>
                  <a:tcPr marL="0" marR="0" marT="0" marB="0" anchor="ctr"/>
                </a:tc>
                <a:tc>
                  <a:txBody>
                    <a:bodyPr/>
                    <a:lstStyle/>
                    <a:p>
                      <a:pPr indent="266700" algn="l">
                        <a:lnSpc>
                          <a:spcPts val="2000"/>
                        </a:lnSpc>
                        <a:spcAft>
                          <a:spcPts val="0"/>
                        </a:spcAft>
                      </a:pPr>
                      <a:r>
                        <a:rPr lang="en-US" sz="1600" kern="100" dirty="0">
                          <a:latin typeface="Times New Roman"/>
                          <a:ea typeface="宋体"/>
                        </a:rPr>
                        <a:t>---</a:t>
                      </a:r>
                      <a:endParaRPr lang="zh-CN" sz="1600" kern="100" dirty="0">
                        <a:latin typeface="Times New Roman"/>
                        <a:ea typeface="宋体"/>
                      </a:endParaRPr>
                    </a:p>
                  </a:txBody>
                  <a:tcPr marL="0" marR="0" marT="0" marB="0" anchor="ctr"/>
                </a:tc>
                <a:tc>
                  <a:txBody>
                    <a:bodyPr/>
                    <a:lstStyle/>
                    <a:p>
                      <a:pPr indent="266700" algn="l">
                        <a:lnSpc>
                          <a:spcPts val="2000"/>
                        </a:lnSpc>
                        <a:spcAft>
                          <a:spcPts val="0"/>
                        </a:spcAft>
                      </a:pPr>
                      <a:r>
                        <a:rPr lang="en-US" sz="1600" kern="100">
                          <a:latin typeface="Times New Roman"/>
                          <a:ea typeface="宋体"/>
                        </a:rPr>
                        <a:t>---</a:t>
                      </a:r>
                      <a:endParaRPr lang="zh-CN" sz="1600" kern="100">
                        <a:latin typeface="Times New Roman"/>
                        <a:ea typeface="宋体"/>
                      </a:endParaRPr>
                    </a:p>
                  </a:txBody>
                  <a:tcPr marL="0" marR="0" marT="0" marB="0" anchor="ctr"/>
                </a:tc>
                <a:tc>
                  <a:txBody>
                    <a:bodyPr/>
                    <a:lstStyle/>
                    <a:p>
                      <a:pPr indent="266700" algn="l">
                        <a:lnSpc>
                          <a:spcPts val="2000"/>
                        </a:lnSpc>
                        <a:spcAft>
                          <a:spcPts val="0"/>
                        </a:spcAft>
                      </a:pPr>
                      <a:r>
                        <a:rPr lang="zh-CN" sz="1600" kern="100">
                          <a:latin typeface="Times New Roman"/>
                          <a:ea typeface="宋体"/>
                        </a:rPr>
                        <a:t>返回输入　</a:t>
                      </a:r>
                    </a:p>
                  </a:txBody>
                  <a:tcPr marL="0" marR="0" marT="0" marB="0"/>
                </a:tc>
              </a:tr>
              <a:tr h="529729">
                <a:tc>
                  <a:txBody>
                    <a:bodyPr/>
                    <a:lstStyle/>
                    <a:p>
                      <a:pPr indent="266700" algn="l">
                        <a:lnSpc>
                          <a:spcPts val="2000"/>
                        </a:lnSpc>
                        <a:spcAft>
                          <a:spcPts val="0"/>
                        </a:spcAft>
                      </a:pPr>
                      <a:r>
                        <a:rPr lang="en-US" sz="1600" kern="100">
                          <a:latin typeface="Times New Roman"/>
                          <a:ea typeface="宋体"/>
                        </a:rPr>
                        <a:t>4</a:t>
                      </a:r>
                      <a:endParaRPr lang="zh-CN" sz="1600" kern="100">
                        <a:latin typeface="Times New Roman"/>
                        <a:ea typeface="宋体"/>
                      </a:endParaRPr>
                    </a:p>
                  </a:txBody>
                  <a:tcPr marL="0" marR="0" marT="0" marB="0" anchor="ctr"/>
                </a:tc>
                <a:tc>
                  <a:txBody>
                    <a:bodyPr/>
                    <a:lstStyle/>
                    <a:p>
                      <a:pPr indent="266700" algn="l">
                        <a:lnSpc>
                          <a:spcPts val="2000"/>
                        </a:lnSpc>
                        <a:spcAft>
                          <a:spcPts val="0"/>
                        </a:spcAft>
                      </a:pPr>
                      <a:r>
                        <a:rPr lang="en-US" sz="1600" kern="100" dirty="0" smtClean="0">
                          <a:latin typeface="Times New Roman"/>
                          <a:ea typeface="宋体"/>
                        </a:rPr>
                        <a:t>AD</a:t>
                      </a:r>
                      <a:endParaRPr lang="zh-CN" sz="1600" kern="100" dirty="0">
                        <a:latin typeface="Times New Roman"/>
                        <a:ea typeface="宋体"/>
                      </a:endParaRPr>
                    </a:p>
                  </a:txBody>
                  <a:tcPr marL="0" marR="0" marT="0" marB="0" anchor="ctr"/>
                </a:tc>
                <a:tc>
                  <a:txBody>
                    <a:bodyPr/>
                    <a:lstStyle/>
                    <a:p>
                      <a:pPr indent="266700" algn="l">
                        <a:lnSpc>
                          <a:spcPts val="2000"/>
                        </a:lnSpc>
                        <a:spcAft>
                          <a:spcPts val="0"/>
                        </a:spcAft>
                      </a:pPr>
                      <a:r>
                        <a:rPr lang="en-US" sz="1600" kern="100">
                          <a:latin typeface="Times New Roman"/>
                          <a:ea typeface="宋体"/>
                        </a:rPr>
                        <a:t>T</a:t>
                      </a:r>
                      <a:endParaRPr lang="zh-CN" sz="1600" kern="100">
                        <a:latin typeface="Times New Roman"/>
                        <a:ea typeface="宋体"/>
                      </a:endParaRPr>
                    </a:p>
                  </a:txBody>
                  <a:tcPr marL="0" marR="0" marT="0" marB="0" anchor="ctr"/>
                </a:tc>
                <a:tc>
                  <a:txBody>
                    <a:bodyPr/>
                    <a:lstStyle/>
                    <a:p>
                      <a:pPr indent="266700" algn="l">
                        <a:lnSpc>
                          <a:spcPts val="2000"/>
                        </a:lnSpc>
                        <a:spcAft>
                          <a:spcPts val="0"/>
                        </a:spcAft>
                      </a:pPr>
                      <a:r>
                        <a:rPr lang="en-US" sz="1600" kern="100">
                          <a:latin typeface="Times New Roman"/>
                          <a:ea typeface="宋体"/>
                        </a:rPr>
                        <a:t>T(1,200)</a:t>
                      </a:r>
                      <a:endParaRPr lang="zh-CN" sz="1600" kern="100">
                        <a:latin typeface="Times New Roman"/>
                        <a:ea typeface="宋体"/>
                      </a:endParaRPr>
                    </a:p>
                  </a:txBody>
                  <a:tcPr marL="0" marR="0" marT="0" marB="0" anchor="ctr"/>
                </a:tc>
                <a:tc>
                  <a:txBody>
                    <a:bodyPr/>
                    <a:lstStyle/>
                    <a:p>
                      <a:pPr indent="266700" algn="l">
                        <a:lnSpc>
                          <a:spcPts val="2000"/>
                        </a:lnSpc>
                        <a:spcAft>
                          <a:spcPts val="0"/>
                        </a:spcAft>
                      </a:pPr>
                      <a:r>
                        <a:rPr lang="en-US" sz="1600" kern="100">
                          <a:latin typeface="Times New Roman"/>
                          <a:ea typeface="宋体"/>
                        </a:rPr>
                        <a:t>22222      </a:t>
                      </a:r>
                      <a:endParaRPr lang="zh-CN" sz="1600" kern="100">
                        <a:latin typeface="Times New Roman"/>
                        <a:ea typeface="宋体"/>
                      </a:endParaRPr>
                    </a:p>
                    <a:p>
                      <a:pPr indent="266700" algn="l">
                        <a:lnSpc>
                          <a:spcPts val="2000"/>
                        </a:lnSpc>
                        <a:spcAft>
                          <a:spcPts val="0"/>
                        </a:spcAft>
                      </a:pPr>
                      <a:r>
                        <a:rPr lang="en-US" sz="1600" kern="100">
                          <a:latin typeface="Times New Roman"/>
                          <a:ea typeface="宋体"/>
                        </a:rPr>
                        <a:t>2(3</a:t>
                      </a:r>
                      <a:r>
                        <a:rPr lang="zh-CN" sz="1600" kern="100">
                          <a:latin typeface="Times New Roman"/>
                          <a:ea typeface="宋体"/>
                        </a:rPr>
                        <a:t>次后</a:t>
                      </a:r>
                      <a:r>
                        <a:rPr lang="en-US" sz="1600" kern="100">
                          <a:latin typeface="Times New Roman"/>
                          <a:ea typeface="宋体"/>
                        </a:rPr>
                        <a:t>)</a:t>
                      </a:r>
                      <a:endParaRPr lang="zh-CN" sz="1600" kern="100">
                        <a:latin typeface="Times New Roman"/>
                        <a:ea typeface="宋体"/>
                      </a:endParaRPr>
                    </a:p>
                  </a:txBody>
                  <a:tcPr marL="0" marR="0" marT="0" marB="0" anchor="ctr"/>
                </a:tc>
                <a:tc>
                  <a:txBody>
                    <a:bodyPr/>
                    <a:lstStyle/>
                    <a:p>
                      <a:pPr indent="266700" algn="l">
                        <a:lnSpc>
                          <a:spcPts val="2000"/>
                        </a:lnSpc>
                        <a:spcAft>
                          <a:spcPts val="0"/>
                        </a:spcAft>
                      </a:pPr>
                      <a:r>
                        <a:rPr lang="en-US" sz="1600" kern="100">
                          <a:latin typeface="Times New Roman"/>
                          <a:ea typeface="宋体"/>
                        </a:rPr>
                        <a:t>---</a:t>
                      </a:r>
                      <a:endParaRPr lang="zh-CN" sz="1600" kern="100">
                        <a:latin typeface="Times New Roman"/>
                        <a:ea typeface="宋体"/>
                      </a:endParaRPr>
                    </a:p>
                  </a:txBody>
                  <a:tcPr marL="0" marR="0" marT="0" marB="0" anchor="ctr"/>
                </a:tc>
                <a:tc>
                  <a:txBody>
                    <a:bodyPr/>
                    <a:lstStyle/>
                    <a:p>
                      <a:pPr indent="266700" algn="l">
                        <a:lnSpc>
                          <a:spcPts val="2000"/>
                        </a:lnSpc>
                        <a:spcAft>
                          <a:spcPts val="0"/>
                        </a:spcAft>
                      </a:pPr>
                      <a:r>
                        <a:rPr lang="en-US" sz="1600" kern="100" dirty="0">
                          <a:latin typeface="Times New Roman"/>
                          <a:ea typeface="宋体"/>
                        </a:rPr>
                        <a:t>---</a:t>
                      </a:r>
                      <a:endParaRPr lang="zh-CN" sz="1600" kern="100" dirty="0">
                        <a:latin typeface="Times New Roman"/>
                        <a:ea typeface="宋体"/>
                      </a:endParaRPr>
                    </a:p>
                  </a:txBody>
                  <a:tcPr marL="0" marR="0" marT="0" marB="0" anchor="ctr"/>
                </a:tc>
                <a:tc>
                  <a:txBody>
                    <a:bodyPr/>
                    <a:lstStyle/>
                    <a:p>
                      <a:pPr indent="266700" algn="l">
                        <a:lnSpc>
                          <a:spcPts val="2000"/>
                        </a:lnSpc>
                        <a:spcAft>
                          <a:spcPts val="0"/>
                        </a:spcAft>
                      </a:pPr>
                      <a:r>
                        <a:rPr lang="zh-CN" sz="1600" kern="100" dirty="0">
                          <a:latin typeface="Times New Roman"/>
                          <a:ea typeface="宋体"/>
                        </a:rPr>
                        <a:t>吞卡　</a:t>
                      </a:r>
                    </a:p>
                  </a:txBody>
                  <a:tcPr marL="0" marR="0" marT="0" marB="0"/>
                </a:tc>
              </a:tr>
              <a:tr h="529729">
                <a:tc>
                  <a:txBody>
                    <a:bodyPr/>
                    <a:lstStyle/>
                    <a:p>
                      <a:pPr indent="266700" algn="l">
                        <a:lnSpc>
                          <a:spcPts val="2000"/>
                        </a:lnSpc>
                        <a:spcAft>
                          <a:spcPts val="0"/>
                        </a:spcAft>
                      </a:pPr>
                      <a:r>
                        <a:rPr lang="en-US" sz="1600" kern="100">
                          <a:latin typeface="Times New Roman"/>
                          <a:ea typeface="宋体"/>
                        </a:rPr>
                        <a:t>5</a:t>
                      </a:r>
                      <a:endParaRPr lang="zh-CN" sz="1600" kern="100">
                        <a:latin typeface="Times New Roman"/>
                        <a:ea typeface="宋体"/>
                      </a:endParaRPr>
                    </a:p>
                  </a:txBody>
                  <a:tcPr marL="0" marR="0" marT="0" marB="0" anchor="ctr"/>
                </a:tc>
                <a:tc>
                  <a:txBody>
                    <a:bodyPr/>
                    <a:lstStyle/>
                    <a:p>
                      <a:pPr indent="133350" algn="l">
                        <a:lnSpc>
                          <a:spcPts val="2000"/>
                        </a:lnSpc>
                        <a:spcAft>
                          <a:spcPts val="0"/>
                        </a:spcAft>
                      </a:pPr>
                      <a:r>
                        <a:rPr lang="en-US" sz="1600" kern="100">
                          <a:latin typeface="Times New Roman"/>
                          <a:ea typeface="宋体"/>
                        </a:rPr>
                        <a:t>AE</a:t>
                      </a:r>
                      <a:endParaRPr lang="zh-CN" sz="1600" kern="100">
                        <a:latin typeface="Times New Roman"/>
                        <a:ea typeface="宋体"/>
                      </a:endParaRPr>
                    </a:p>
                  </a:txBody>
                  <a:tcPr marL="0" marR="0" marT="0" marB="0" anchor="ctr"/>
                </a:tc>
                <a:tc>
                  <a:txBody>
                    <a:bodyPr/>
                    <a:lstStyle/>
                    <a:p>
                      <a:pPr indent="266700" algn="l">
                        <a:lnSpc>
                          <a:spcPts val="2000"/>
                        </a:lnSpc>
                        <a:spcAft>
                          <a:spcPts val="0"/>
                        </a:spcAft>
                      </a:pPr>
                      <a:r>
                        <a:rPr lang="en-US" sz="1600" kern="100">
                          <a:latin typeface="Times New Roman"/>
                          <a:ea typeface="宋体"/>
                        </a:rPr>
                        <a:t>T</a:t>
                      </a:r>
                      <a:endParaRPr lang="zh-CN" sz="1600" kern="100">
                        <a:latin typeface="Times New Roman"/>
                        <a:ea typeface="宋体"/>
                      </a:endParaRPr>
                    </a:p>
                  </a:txBody>
                  <a:tcPr marL="0" marR="0" marT="0" marB="0" anchor="ctr"/>
                </a:tc>
                <a:tc>
                  <a:txBody>
                    <a:bodyPr/>
                    <a:lstStyle/>
                    <a:p>
                      <a:pPr indent="266700" algn="l">
                        <a:lnSpc>
                          <a:spcPts val="2000"/>
                        </a:lnSpc>
                        <a:spcAft>
                          <a:spcPts val="0"/>
                        </a:spcAft>
                      </a:pPr>
                      <a:r>
                        <a:rPr lang="en-US" sz="1600" kern="100">
                          <a:latin typeface="Times New Roman"/>
                          <a:ea typeface="宋体"/>
                        </a:rPr>
                        <a:t>F(NULL)</a:t>
                      </a:r>
                      <a:endParaRPr lang="zh-CN" sz="1600" kern="100">
                        <a:latin typeface="Times New Roman"/>
                        <a:ea typeface="宋体"/>
                      </a:endParaRPr>
                    </a:p>
                  </a:txBody>
                  <a:tcPr marL="0" marR="0" marT="0" marB="0" anchor="ctr"/>
                </a:tc>
                <a:tc>
                  <a:txBody>
                    <a:bodyPr/>
                    <a:lstStyle/>
                    <a:p>
                      <a:pPr indent="266700" algn="l">
                        <a:lnSpc>
                          <a:spcPts val="2000"/>
                        </a:lnSpc>
                        <a:spcAft>
                          <a:spcPts val="0"/>
                        </a:spcAft>
                      </a:pPr>
                      <a:r>
                        <a:rPr lang="en-US" sz="1600" kern="100">
                          <a:latin typeface="Times New Roman"/>
                          <a:ea typeface="宋体"/>
                        </a:rPr>
                        <a:t>---</a:t>
                      </a:r>
                      <a:endParaRPr lang="zh-CN" sz="1600" kern="100">
                        <a:latin typeface="Times New Roman"/>
                        <a:ea typeface="宋体"/>
                      </a:endParaRPr>
                    </a:p>
                  </a:txBody>
                  <a:tcPr marL="0" marR="0" marT="0" marB="0" anchor="ctr"/>
                </a:tc>
                <a:tc>
                  <a:txBody>
                    <a:bodyPr/>
                    <a:lstStyle/>
                    <a:p>
                      <a:pPr indent="266700" algn="l">
                        <a:lnSpc>
                          <a:spcPts val="2000"/>
                        </a:lnSpc>
                        <a:spcAft>
                          <a:spcPts val="0"/>
                        </a:spcAft>
                      </a:pPr>
                      <a:r>
                        <a:rPr lang="en-US" sz="1600" kern="100">
                          <a:latin typeface="Times New Roman"/>
                          <a:ea typeface="宋体"/>
                        </a:rPr>
                        <a:t>---</a:t>
                      </a:r>
                      <a:endParaRPr lang="zh-CN" sz="1600" kern="100">
                        <a:latin typeface="Times New Roman"/>
                        <a:ea typeface="宋体"/>
                      </a:endParaRPr>
                    </a:p>
                  </a:txBody>
                  <a:tcPr marL="0" marR="0" marT="0" marB="0" anchor="ctr"/>
                </a:tc>
                <a:tc>
                  <a:txBody>
                    <a:bodyPr/>
                    <a:lstStyle/>
                    <a:p>
                      <a:pPr indent="266700" algn="l">
                        <a:lnSpc>
                          <a:spcPts val="2000"/>
                        </a:lnSpc>
                        <a:spcAft>
                          <a:spcPts val="0"/>
                        </a:spcAft>
                      </a:pPr>
                      <a:r>
                        <a:rPr lang="en-US" sz="1600" kern="100" dirty="0">
                          <a:latin typeface="Times New Roman"/>
                          <a:ea typeface="宋体"/>
                        </a:rPr>
                        <a:t>--</a:t>
                      </a:r>
                      <a:endParaRPr lang="zh-CN" sz="1600" kern="100" dirty="0">
                        <a:latin typeface="Times New Roman"/>
                        <a:ea typeface="宋体"/>
                      </a:endParaRPr>
                    </a:p>
                  </a:txBody>
                  <a:tcPr marL="0" marR="0" marT="0" marB="0" anchor="ctr"/>
                </a:tc>
                <a:tc>
                  <a:txBody>
                    <a:bodyPr/>
                    <a:lstStyle/>
                    <a:p>
                      <a:pPr indent="266700" algn="l">
                        <a:lnSpc>
                          <a:spcPts val="2000"/>
                        </a:lnSpc>
                        <a:spcAft>
                          <a:spcPts val="0"/>
                        </a:spcAft>
                      </a:pPr>
                      <a:r>
                        <a:rPr lang="zh-CN" sz="1600" kern="100" dirty="0">
                          <a:latin typeface="Times New Roman"/>
                          <a:ea typeface="宋体"/>
                        </a:rPr>
                        <a:t>退卡　</a:t>
                      </a:r>
                    </a:p>
                  </a:txBody>
                  <a:tcPr marL="0" marR="0" marT="0" marB="0"/>
                </a:tc>
              </a:tr>
              <a:tr h="529729">
                <a:tc>
                  <a:txBody>
                    <a:bodyPr/>
                    <a:lstStyle/>
                    <a:p>
                      <a:pPr indent="266700" algn="l">
                        <a:lnSpc>
                          <a:spcPts val="2000"/>
                        </a:lnSpc>
                        <a:spcAft>
                          <a:spcPts val="0"/>
                        </a:spcAft>
                      </a:pPr>
                      <a:r>
                        <a:rPr lang="en-US" sz="1600" kern="100">
                          <a:latin typeface="Times New Roman"/>
                          <a:ea typeface="宋体"/>
                        </a:rPr>
                        <a:t>6</a:t>
                      </a:r>
                      <a:endParaRPr lang="zh-CN" sz="1600" kern="100">
                        <a:latin typeface="Times New Roman"/>
                        <a:ea typeface="宋体"/>
                      </a:endParaRPr>
                    </a:p>
                  </a:txBody>
                  <a:tcPr marL="0" marR="0" marT="0" marB="0" anchor="ctr"/>
                </a:tc>
                <a:tc>
                  <a:txBody>
                    <a:bodyPr/>
                    <a:lstStyle/>
                    <a:p>
                      <a:pPr indent="266700" algn="l">
                        <a:lnSpc>
                          <a:spcPts val="2000"/>
                        </a:lnSpc>
                        <a:spcAft>
                          <a:spcPts val="0"/>
                        </a:spcAft>
                      </a:pPr>
                      <a:r>
                        <a:rPr lang="en-US" sz="1600" kern="100" dirty="0" smtClean="0">
                          <a:latin typeface="Times New Roman"/>
                          <a:ea typeface="宋体"/>
                        </a:rPr>
                        <a:t>AF</a:t>
                      </a:r>
                      <a:endParaRPr lang="zh-CN" sz="1600" kern="100" dirty="0">
                        <a:latin typeface="Times New Roman"/>
                        <a:ea typeface="宋体"/>
                      </a:endParaRPr>
                    </a:p>
                  </a:txBody>
                  <a:tcPr marL="0" marR="0" marT="0" marB="0" anchor="ctr"/>
                </a:tc>
                <a:tc>
                  <a:txBody>
                    <a:bodyPr/>
                    <a:lstStyle/>
                    <a:p>
                      <a:pPr indent="266700" algn="l">
                        <a:lnSpc>
                          <a:spcPts val="2000"/>
                        </a:lnSpc>
                        <a:spcAft>
                          <a:spcPts val="0"/>
                        </a:spcAft>
                      </a:pPr>
                      <a:r>
                        <a:rPr lang="en-US" sz="1600" kern="100">
                          <a:latin typeface="Times New Roman"/>
                          <a:ea typeface="宋体"/>
                        </a:rPr>
                        <a:t>T</a:t>
                      </a:r>
                      <a:endParaRPr lang="zh-CN" sz="1600" kern="100">
                        <a:latin typeface="Times New Roman"/>
                        <a:ea typeface="宋体"/>
                      </a:endParaRPr>
                    </a:p>
                  </a:txBody>
                  <a:tcPr marL="0" marR="0" marT="0" marB="0" anchor="ctr"/>
                </a:tc>
                <a:tc>
                  <a:txBody>
                    <a:bodyPr/>
                    <a:lstStyle/>
                    <a:p>
                      <a:pPr indent="266700" algn="l">
                        <a:lnSpc>
                          <a:spcPts val="2000"/>
                        </a:lnSpc>
                        <a:spcAft>
                          <a:spcPts val="0"/>
                        </a:spcAft>
                      </a:pPr>
                      <a:r>
                        <a:rPr lang="en-US" sz="1600" kern="100">
                          <a:latin typeface="Times New Roman"/>
                          <a:ea typeface="宋体"/>
                        </a:rPr>
                        <a:t>T</a:t>
                      </a:r>
                      <a:r>
                        <a:rPr lang="zh-CN" sz="1600" kern="100">
                          <a:latin typeface="Times New Roman"/>
                          <a:ea typeface="宋体"/>
                        </a:rPr>
                        <a:t>（</a:t>
                      </a:r>
                      <a:r>
                        <a:rPr lang="en-US" sz="1600" kern="100">
                          <a:latin typeface="Times New Roman"/>
                          <a:ea typeface="宋体"/>
                        </a:rPr>
                        <a:t>1</a:t>
                      </a:r>
                      <a:r>
                        <a:rPr lang="zh-CN" sz="1600" kern="100">
                          <a:latin typeface="Times New Roman"/>
                          <a:ea typeface="宋体"/>
                        </a:rPr>
                        <a:t>，</a:t>
                      </a:r>
                      <a:r>
                        <a:rPr lang="en-US" sz="1600" kern="100">
                          <a:latin typeface="Times New Roman"/>
                          <a:ea typeface="宋体"/>
                        </a:rPr>
                        <a:t>200</a:t>
                      </a:r>
                      <a:r>
                        <a:rPr lang="zh-CN" sz="1600" kern="100">
                          <a:latin typeface="Times New Roman"/>
                          <a:ea typeface="宋体"/>
                        </a:rPr>
                        <a:t>）</a:t>
                      </a:r>
                    </a:p>
                  </a:txBody>
                  <a:tcPr marL="0" marR="0" marT="0" marB="0" anchor="ctr"/>
                </a:tc>
                <a:tc>
                  <a:txBody>
                    <a:bodyPr/>
                    <a:lstStyle/>
                    <a:p>
                      <a:pPr indent="266700" algn="l">
                        <a:lnSpc>
                          <a:spcPts val="2000"/>
                        </a:lnSpc>
                        <a:spcAft>
                          <a:spcPts val="0"/>
                        </a:spcAft>
                      </a:pPr>
                      <a:r>
                        <a:rPr lang="en-US" sz="1600" kern="100" dirty="0">
                          <a:latin typeface="Times New Roman"/>
                          <a:ea typeface="宋体"/>
                        </a:rPr>
                        <a:t>111111</a:t>
                      </a:r>
                      <a:endParaRPr lang="zh-CN" sz="1600" kern="100" dirty="0">
                        <a:latin typeface="Times New Roman"/>
                        <a:ea typeface="宋体"/>
                      </a:endParaRPr>
                    </a:p>
                  </a:txBody>
                  <a:tcPr marL="0" marR="0" marT="0" marB="0" anchor="ctr"/>
                </a:tc>
                <a:tc>
                  <a:txBody>
                    <a:bodyPr/>
                    <a:lstStyle/>
                    <a:p>
                      <a:pPr indent="266700" algn="l">
                        <a:lnSpc>
                          <a:spcPts val="2000"/>
                        </a:lnSpc>
                        <a:spcAft>
                          <a:spcPts val="0"/>
                        </a:spcAft>
                      </a:pPr>
                      <a:r>
                        <a:rPr lang="en-US" sz="1600" kern="100" dirty="0">
                          <a:latin typeface="Times New Roman"/>
                          <a:ea typeface="宋体"/>
                        </a:rPr>
                        <a:t>10</a:t>
                      </a:r>
                      <a:endParaRPr lang="zh-CN" sz="1600" kern="100" dirty="0">
                        <a:latin typeface="Times New Roman"/>
                        <a:ea typeface="宋体"/>
                      </a:endParaRPr>
                    </a:p>
                  </a:txBody>
                  <a:tcPr marL="0" marR="0" marT="0" marB="0" anchor="ctr"/>
                </a:tc>
                <a:tc>
                  <a:txBody>
                    <a:bodyPr/>
                    <a:lstStyle/>
                    <a:p>
                      <a:pPr indent="266700" algn="l">
                        <a:lnSpc>
                          <a:spcPts val="2000"/>
                        </a:lnSpc>
                        <a:spcAft>
                          <a:spcPts val="0"/>
                        </a:spcAft>
                      </a:pPr>
                      <a:r>
                        <a:rPr lang="en-US" sz="1600" kern="100" dirty="0">
                          <a:latin typeface="Times New Roman"/>
                          <a:ea typeface="宋体"/>
                        </a:rPr>
                        <a:t>F</a:t>
                      </a:r>
                      <a:r>
                        <a:rPr lang="zh-CN" sz="1600" kern="100" dirty="0">
                          <a:latin typeface="Times New Roman"/>
                          <a:ea typeface="宋体"/>
                        </a:rPr>
                        <a:t>（违反</a:t>
                      </a:r>
                      <a:r>
                        <a:rPr lang="en-US" sz="1600" kern="100" dirty="0">
                          <a:latin typeface="Times New Roman"/>
                          <a:ea typeface="宋体"/>
                        </a:rPr>
                        <a:t>50</a:t>
                      </a:r>
                      <a:r>
                        <a:rPr lang="zh-CN" sz="1600" kern="100" dirty="0">
                          <a:latin typeface="Times New Roman"/>
                          <a:ea typeface="宋体"/>
                        </a:rPr>
                        <a:t>，</a:t>
                      </a:r>
                      <a:r>
                        <a:rPr lang="en-US" sz="1600" kern="100" dirty="0">
                          <a:latin typeface="Times New Roman"/>
                          <a:ea typeface="宋体"/>
                        </a:rPr>
                        <a:t>100</a:t>
                      </a:r>
                      <a:r>
                        <a:rPr lang="zh-CN" sz="1600" kern="100" dirty="0">
                          <a:latin typeface="Times New Roman"/>
                          <a:ea typeface="宋体"/>
                        </a:rPr>
                        <a:t>）</a:t>
                      </a:r>
                    </a:p>
                  </a:txBody>
                  <a:tcPr marL="0" marR="0" marT="0" marB="0" anchor="ctr"/>
                </a:tc>
                <a:tc>
                  <a:txBody>
                    <a:bodyPr/>
                    <a:lstStyle/>
                    <a:p>
                      <a:pPr indent="266700" algn="l">
                        <a:lnSpc>
                          <a:spcPts val="2000"/>
                        </a:lnSpc>
                        <a:spcAft>
                          <a:spcPts val="0"/>
                        </a:spcAft>
                      </a:pPr>
                      <a:r>
                        <a:rPr lang="zh-CN" sz="1600" kern="100" dirty="0">
                          <a:latin typeface="Times New Roman"/>
                          <a:ea typeface="宋体"/>
                        </a:rPr>
                        <a:t>重新输入金额　</a:t>
                      </a:r>
                    </a:p>
                  </a:txBody>
                  <a:tcPr marL="0" marR="0" marT="0" marB="0"/>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28604"/>
            <a:ext cx="8229600" cy="5697559"/>
          </a:xfrm>
        </p:spPr>
        <p:txBody>
          <a:bodyPr/>
          <a:lstStyle/>
          <a:p>
            <a:r>
              <a:rPr lang="zh-CN" altLang="en-US" dirty="0" smtClean="0"/>
              <a:t>测试用例生成数据</a:t>
            </a:r>
            <a:endParaRPr lang="en-US" altLang="zh-CN" dirty="0" smtClean="0"/>
          </a:p>
          <a:p>
            <a:r>
              <a:rPr lang="zh-CN" altLang="en-US" sz="2000" dirty="0" smtClean="0"/>
              <a:t>假定正确数据：银行卡：农行卡、卡号：</a:t>
            </a:r>
            <a:r>
              <a:rPr lang="en-US" altLang="zh-CN" sz="2000" dirty="0" smtClean="0"/>
              <a:t>6222333323231111</a:t>
            </a:r>
            <a:r>
              <a:rPr lang="zh-CN" altLang="en-US" sz="2000" dirty="0" smtClean="0"/>
              <a:t>、密码：</a:t>
            </a:r>
            <a:r>
              <a:rPr lang="en-US" altLang="zh-CN" sz="2000" dirty="0" smtClean="0"/>
              <a:t>123456</a:t>
            </a:r>
            <a:r>
              <a:rPr lang="zh-CN" altLang="en-US" sz="2000" dirty="0" smtClean="0"/>
              <a:t>、卡里金额：</a:t>
            </a:r>
            <a:r>
              <a:rPr lang="en-US" altLang="zh-CN" sz="2000" dirty="0" smtClean="0"/>
              <a:t>5000</a:t>
            </a:r>
            <a:r>
              <a:rPr lang="zh-CN" altLang="en-US" sz="2000" dirty="0" smtClean="0"/>
              <a:t>元</a:t>
            </a:r>
            <a:endParaRPr lang="en-US" altLang="zh-CN" sz="2000" dirty="0" smtClean="0"/>
          </a:p>
          <a:p>
            <a:endParaRPr lang="zh-CN" altLang="en-US" dirty="0"/>
          </a:p>
        </p:txBody>
      </p:sp>
      <p:graphicFrame>
        <p:nvGraphicFramePr>
          <p:cNvPr id="4" name="表格 3"/>
          <p:cNvGraphicFramePr>
            <a:graphicFrameLocks noGrp="1"/>
          </p:cNvGraphicFramePr>
          <p:nvPr/>
        </p:nvGraphicFramePr>
        <p:xfrm>
          <a:off x="285716" y="1714489"/>
          <a:ext cx="8358251" cy="5044190"/>
        </p:xfrm>
        <a:graphic>
          <a:graphicData uri="http://schemas.openxmlformats.org/drawingml/2006/table">
            <a:tbl>
              <a:tblPr firstRow="1" bandRow="1">
                <a:tableStyleId>{5C22544A-7EE6-4342-B048-85BDC9FD1C3A}</a:tableStyleId>
              </a:tblPr>
              <a:tblGrid>
                <a:gridCol w="741130"/>
                <a:gridCol w="823472"/>
                <a:gridCol w="1070514"/>
                <a:gridCol w="2635111"/>
                <a:gridCol w="944883"/>
                <a:gridCol w="949105"/>
                <a:gridCol w="1194036"/>
              </a:tblGrid>
              <a:tr h="673558">
                <a:tc>
                  <a:txBody>
                    <a:bodyPr/>
                    <a:lstStyle/>
                    <a:p>
                      <a:pPr indent="266700" algn="l">
                        <a:lnSpc>
                          <a:spcPts val="2000"/>
                        </a:lnSpc>
                        <a:spcAft>
                          <a:spcPts val="0"/>
                        </a:spcAft>
                      </a:pPr>
                      <a:r>
                        <a:rPr lang="en-US" sz="1050" kern="100" dirty="0">
                          <a:latin typeface="Times New Roman"/>
                          <a:ea typeface="宋体"/>
                        </a:rPr>
                        <a:t>TC</a:t>
                      </a:r>
                      <a:r>
                        <a:rPr lang="zh-CN" sz="1050" kern="100" dirty="0">
                          <a:latin typeface="Times New Roman"/>
                          <a:ea typeface="宋体"/>
                        </a:rPr>
                        <a:t>（测试用例）</a:t>
                      </a:r>
                      <a:r>
                        <a:rPr lang="en-US" sz="1050" kern="100" dirty="0">
                          <a:latin typeface="Times New Roman"/>
                          <a:ea typeface="宋体"/>
                        </a:rPr>
                        <a:t>ID</a:t>
                      </a:r>
                      <a:r>
                        <a:rPr lang="zh-CN" sz="1050" kern="100" dirty="0">
                          <a:latin typeface="Times New Roman"/>
                          <a:ea typeface="宋体"/>
                        </a:rPr>
                        <a:t>号</a:t>
                      </a:r>
                    </a:p>
                  </a:txBody>
                  <a:tcPr marL="0" marR="0" marT="0" marB="0" anchor="ctr"/>
                </a:tc>
                <a:tc>
                  <a:txBody>
                    <a:bodyPr/>
                    <a:lstStyle/>
                    <a:p>
                      <a:pPr indent="266700" algn="l">
                        <a:lnSpc>
                          <a:spcPts val="2000"/>
                        </a:lnSpc>
                        <a:spcAft>
                          <a:spcPts val="0"/>
                        </a:spcAft>
                      </a:pPr>
                      <a:r>
                        <a:rPr lang="zh-CN" sz="1050" kern="100" dirty="0">
                          <a:latin typeface="Times New Roman"/>
                          <a:ea typeface="宋体"/>
                        </a:rPr>
                        <a:t>场景</a:t>
                      </a:r>
                      <a:r>
                        <a:rPr lang="en-US" sz="1050" kern="100" dirty="0">
                          <a:latin typeface="Times New Roman"/>
                          <a:ea typeface="宋体"/>
                        </a:rPr>
                        <a:t>/</a:t>
                      </a:r>
                      <a:r>
                        <a:rPr lang="zh-CN" sz="1050" kern="100" dirty="0">
                          <a:latin typeface="Times New Roman"/>
                          <a:ea typeface="宋体"/>
                        </a:rPr>
                        <a:t>条件</a:t>
                      </a:r>
                    </a:p>
                  </a:txBody>
                  <a:tcPr marL="0" marR="0" marT="0" marB="0" anchor="ctr"/>
                </a:tc>
                <a:tc>
                  <a:txBody>
                    <a:bodyPr/>
                    <a:lstStyle/>
                    <a:p>
                      <a:pPr indent="266700" algn="l">
                        <a:lnSpc>
                          <a:spcPts val="2000"/>
                        </a:lnSpc>
                        <a:spcAft>
                          <a:spcPts val="0"/>
                        </a:spcAft>
                      </a:pPr>
                      <a:r>
                        <a:rPr lang="zh-CN" sz="1050" kern="100">
                          <a:latin typeface="Times New Roman"/>
                          <a:ea typeface="宋体"/>
                        </a:rPr>
                        <a:t>卡有效</a:t>
                      </a:r>
                    </a:p>
                  </a:txBody>
                  <a:tcPr marL="0" marR="0" marT="0" marB="0" anchor="ctr"/>
                </a:tc>
                <a:tc>
                  <a:txBody>
                    <a:bodyPr/>
                    <a:lstStyle/>
                    <a:p>
                      <a:pPr indent="266700" algn="l">
                        <a:lnSpc>
                          <a:spcPts val="2000"/>
                        </a:lnSpc>
                        <a:spcAft>
                          <a:spcPts val="0"/>
                        </a:spcAft>
                      </a:pPr>
                      <a:r>
                        <a:rPr lang="zh-CN" sz="1050" kern="100">
                          <a:latin typeface="Times New Roman"/>
                          <a:ea typeface="宋体"/>
                        </a:rPr>
                        <a:t>帐户有效　</a:t>
                      </a:r>
                    </a:p>
                  </a:txBody>
                  <a:tcPr marL="0" marR="0" marT="0" marB="0" anchor="ctr"/>
                </a:tc>
                <a:tc>
                  <a:txBody>
                    <a:bodyPr/>
                    <a:lstStyle/>
                    <a:p>
                      <a:pPr indent="266700" algn="l">
                        <a:lnSpc>
                          <a:spcPts val="2000"/>
                        </a:lnSpc>
                        <a:spcAft>
                          <a:spcPts val="0"/>
                        </a:spcAft>
                      </a:pPr>
                      <a:r>
                        <a:rPr lang="zh-CN" sz="1050" kern="100">
                          <a:latin typeface="Times New Roman"/>
                          <a:ea typeface="宋体"/>
                        </a:rPr>
                        <a:t>密码正确　</a:t>
                      </a:r>
                    </a:p>
                  </a:txBody>
                  <a:tcPr marL="0" marR="0" marT="0" marB="0" anchor="ctr"/>
                </a:tc>
                <a:tc>
                  <a:txBody>
                    <a:bodyPr/>
                    <a:lstStyle/>
                    <a:p>
                      <a:pPr indent="266700" algn="l">
                        <a:lnSpc>
                          <a:spcPts val="2000"/>
                        </a:lnSpc>
                        <a:spcAft>
                          <a:spcPts val="0"/>
                        </a:spcAft>
                      </a:pPr>
                      <a:r>
                        <a:rPr lang="zh-CN" sz="1050" kern="100">
                          <a:latin typeface="Times New Roman"/>
                          <a:ea typeface="宋体"/>
                        </a:rPr>
                        <a:t>金额　</a:t>
                      </a:r>
                    </a:p>
                  </a:txBody>
                  <a:tcPr marL="0" marR="0" marT="0" marB="0" anchor="ctr"/>
                </a:tc>
                <a:tc>
                  <a:txBody>
                    <a:bodyPr/>
                    <a:lstStyle/>
                    <a:p>
                      <a:pPr indent="266700" algn="l">
                        <a:lnSpc>
                          <a:spcPts val="2000"/>
                        </a:lnSpc>
                        <a:spcAft>
                          <a:spcPts val="0"/>
                        </a:spcAft>
                      </a:pPr>
                      <a:r>
                        <a:rPr lang="zh-CN" sz="1050" kern="100" dirty="0">
                          <a:latin typeface="Times New Roman"/>
                          <a:ea typeface="宋体"/>
                        </a:rPr>
                        <a:t>预期结果</a:t>
                      </a:r>
                    </a:p>
                  </a:txBody>
                  <a:tcPr marL="0" marR="0" marT="0" marB="0" anchor="ctr"/>
                </a:tc>
              </a:tr>
              <a:tr h="673558">
                <a:tc>
                  <a:txBody>
                    <a:bodyPr/>
                    <a:lstStyle/>
                    <a:p>
                      <a:r>
                        <a:rPr lang="en-US" altLang="zh-CN" dirty="0" smtClean="0"/>
                        <a:t>1</a:t>
                      </a:r>
                      <a:endParaRPr lang="zh-CN" altLang="en-US" dirty="0"/>
                    </a:p>
                  </a:txBody>
                  <a:tcPr/>
                </a:tc>
                <a:tc>
                  <a:txBody>
                    <a:bodyPr/>
                    <a:lstStyle/>
                    <a:p>
                      <a:pPr indent="200025" algn="l">
                        <a:lnSpc>
                          <a:spcPts val="2000"/>
                        </a:lnSpc>
                        <a:spcAft>
                          <a:spcPts val="0"/>
                        </a:spcAft>
                      </a:pPr>
                      <a:r>
                        <a:rPr lang="en-US" sz="1800" kern="100" dirty="0">
                          <a:latin typeface="Times New Roman"/>
                          <a:ea typeface="宋体"/>
                        </a:rPr>
                        <a:t>A</a:t>
                      </a:r>
                      <a:endParaRPr lang="zh-CN" sz="1800" kern="100" dirty="0">
                        <a:latin typeface="Times New Roman"/>
                        <a:ea typeface="宋体"/>
                      </a:endParaRPr>
                    </a:p>
                  </a:txBody>
                  <a:tcPr marL="0" marR="0" marT="0" marB="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农行卡</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800" dirty="0" smtClean="0"/>
                        <a:t>6222333323231111</a:t>
                      </a:r>
                      <a:endParaRPr lang="zh-CN" altLang="en-US" dirty="0" smtClean="0"/>
                    </a:p>
                  </a:txBody>
                  <a:tcPr/>
                </a:tc>
                <a:tc>
                  <a:txBody>
                    <a:bodyPr/>
                    <a:lstStyle/>
                    <a:p>
                      <a:r>
                        <a:rPr lang="en-US" altLang="zh-CN" dirty="0" smtClean="0"/>
                        <a:t>123456</a:t>
                      </a:r>
                      <a:endParaRPr lang="zh-CN" altLang="en-US" dirty="0"/>
                    </a:p>
                  </a:txBody>
                  <a:tcPr/>
                </a:tc>
                <a:tc>
                  <a:txBody>
                    <a:bodyPr/>
                    <a:lstStyle/>
                    <a:p>
                      <a:r>
                        <a:rPr lang="en-US" altLang="zh-CN" dirty="0" smtClean="0"/>
                        <a:t>1000</a:t>
                      </a:r>
                      <a:endParaRPr lang="zh-CN" altLang="en-US" dirty="0"/>
                    </a:p>
                  </a:txBody>
                  <a:tcPr/>
                </a:tc>
                <a:tc>
                  <a:txBody>
                    <a:bodyPr/>
                    <a:lstStyle/>
                    <a:p>
                      <a:r>
                        <a:rPr lang="zh-CN" altLang="en-US" dirty="0" smtClean="0"/>
                        <a:t>取</a:t>
                      </a:r>
                      <a:r>
                        <a:rPr lang="en-US" altLang="zh-CN" dirty="0" smtClean="0"/>
                        <a:t>1000</a:t>
                      </a:r>
                      <a:r>
                        <a:rPr lang="zh-CN" altLang="en-US" dirty="0" smtClean="0"/>
                        <a:t>元</a:t>
                      </a:r>
                      <a:endParaRPr lang="zh-CN" altLang="en-US" dirty="0"/>
                    </a:p>
                  </a:txBody>
                  <a:tcPr/>
                </a:tc>
              </a:tr>
              <a:tr h="673558">
                <a:tc>
                  <a:txBody>
                    <a:bodyPr/>
                    <a:lstStyle/>
                    <a:p>
                      <a:r>
                        <a:rPr lang="en-US" altLang="zh-CN" dirty="0" smtClean="0"/>
                        <a:t>2</a:t>
                      </a:r>
                      <a:endParaRPr lang="zh-CN" altLang="en-US" dirty="0"/>
                    </a:p>
                  </a:txBody>
                  <a:tcPr/>
                </a:tc>
                <a:tc>
                  <a:txBody>
                    <a:bodyPr/>
                    <a:lstStyle/>
                    <a:p>
                      <a:pPr indent="200025" algn="l">
                        <a:lnSpc>
                          <a:spcPts val="2000"/>
                        </a:lnSpc>
                        <a:spcAft>
                          <a:spcPts val="0"/>
                        </a:spcAft>
                      </a:pPr>
                      <a:r>
                        <a:rPr lang="en-US" sz="1800" kern="100" dirty="0">
                          <a:latin typeface="Times New Roman"/>
                          <a:ea typeface="宋体"/>
                        </a:rPr>
                        <a:t>AB</a:t>
                      </a:r>
                      <a:endParaRPr lang="zh-CN" sz="1800" kern="100" dirty="0">
                        <a:latin typeface="Times New Roman"/>
                        <a:ea typeface="宋体"/>
                      </a:endParaRPr>
                    </a:p>
                  </a:txBody>
                  <a:tcPr marL="0" marR="0" marT="0" marB="0" anchor="ctr"/>
                </a:tc>
                <a:tc>
                  <a:txBody>
                    <a:bodyPr/>
                    <a:lstStyle/>
                    <a:p>
                      <a:r>
                        <a:rPr lang="zh-CN" altLang="en-US" dirty="0" smtClean="0"/>
                        <a:t>公交卡</a:t>
                      </a:r>
                      <a:endParaRPr lang="zh-CN" altLang="en-US" dirty="0"/>
                    </a:p>
                  </a:txBody>
                  <a:tcPr/>
                </a:tc>
                <a:tc>
                  <a:txBody>
                    <a:bodyPr/>
                    <a:lstStyle/>
                    <a:p>
                      <a:r>
                        <a:rPr lang="en-US" altLang="zh-CN" dirty="0" smtClean="0"/>
                        <a:t>---</a:t>
                      </a:r>
                      <a:endParaRPr lang="zh-CN" altLang="en-US" dirty="0"/>
                    </a:p>
                  </a:txBody>
                  <a:tcPr/>
                </a:tc>
                <a:tc>
                  <a:txBody>
                    <a:bodyPr/>
                    <a:lstStyle/>
                    <a:p>
                      <a:r>
                        <a:rPr lang="en-US" altLang="zh-CN" dirty="0" smtClean="0"/>
                        <a:t>---</a:t>
                      </a:r>
                      <a:endParaRPr lang="zh-CN" altLang="en-US" dirty="0"/>
                    </a:p>
                  </a:txBody>
                  <a:tcPr/>
                </a:tc>
                <a:tc>
                  <a:txBody>
                    <a:bodyPr/>
                    <a:lstStyle/>
                    <a:p>
                      <a:r>
                        <a:rPr lang="en-US" altLang="zh-CN" dirty="0" smtClean="0"/>
                        <a:t>---</a:t>
                      </a:r>
                      <a:endParaRPr lang="zh-CN" altLang="en-US" dirty="0"/>
                    </a:p>
                  </a:txBody>
                  <a:tcPr/>
                </a:tc>
                <a:tc>
                  <a:txBody>
                    <a:bodyPr/>
                    <a:lstStyle/>
                    <a:p>
                      <a:r>
                        <a:rPr lang="zh-CN" altLang="en-US" dirty="0" smtClean="0"/>
                        <a:t>退卡</a:t>
                      </a:r>
                      <a:endParaRPr lang="zh-CN" altLang="en-US" dirty="0"/>
                    </a:p>
                  </a:txBody>
                  <a:tcPr/>
                </a:tc>
              </a:tr>
              <a:tr h="673558">
                <a:tc>
                  <a:txBody>
                    <a:bodyPr/>
                    <a:lstStyle/>
                    <a:p>
                      <a:r>
                        <a:rPr lang="en-US" altLang="zh-CN" dirty="0" smtClean="0"/>
                        <a:t>3</a:t>
                      </a:r>
                      <a:endParaRPr lang="zh-CN" altLang="en-US" dirty="0"/>
                    </a:p>
                  </a:txBody>
                  <a:tcPr/>
                </a:tc>
                <a:tc>
                  <a:txBody>
                    <a:bodyPr/>
                    <a:lstStyle/>
                    <a:p>
                      <a:pPr indent="200025" algn="l">
                        <a:lnSpc>
                          <a:spcPts val="2000"/>
                        </a:lnSpc>
                        <a:spcAft>
                          <a:spcPts val="0"/>
                        </a:spcAft>
                      </a:pPr>
                      <a:r>
                        <a:rPr lang="en-US" sz="1800" kern="100" dirty="0">
                          <a:latin typeface="Times New Roman"/>
                          <a:ea typeface="宋体"/>
                        </a:rPr>
                        <a:t>AC</a:t>
                      </a:r>
                      <a:endParaRPr lang="zh-CN" sz="1800" kern="100" dirty="0">
                        <a:latin typeface="Times New Roman"/>
                        <a:ea typeface="宋体"/>
                      </a:endParaRPr>
                    </a:p>
                  </a:txBody>
                  <a:tcPr marL="0" marR="0" marT="0" marB="0" anchor="ctr"/>
                </a:tc>
                <a:tc>
                  <a:txBody>
                    <a:bodyPr/>
                    <a:lstStyle/>
                    <a:p>
                      <a:r>
                        <a:rPr lang="zh-CN" altLang="en-US" dirty="0" smtClean="0"/>
                        <a:t>农行卡</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800" dirty="0" smtClean="0"/>
                        <a:t>6222333323231111</a:t>
                      </a:r>
                      <a:endParaRPr lang="zh-CN" altLang="en-US" dirty="0" smtClean="0"/>
                    </a:p>
                    <a:p>
                      <a:endParaRPr lang="zh-CN" altLang="en-US" dirty="0"/>
                    </a:p>
                  </a:txBody>
                  <a:tcPr/>
                </a:tc>
                <a:tc>
                  <a:txBody>
                    <a:bodyPr/>
                    <a:lstStyle/>
                    <a:p>
                      <a:r>
                        <a:rPr lang="en-US" altLang="zh-CN" dirty="0" smtClean="0"/>
                        <a:t>111111</a:t>
                      </a:r>
                      <a:endParaRPr lang="zh-CN" altLang="en-US" dirty="0"/>
                    </a:p>
                  </a:txBody>
                  <a:tcPr/>
                </a:tc>
                <a:tc>
                  <a:txBody>
                    <a:bodyPr/>
                    <a:lstStyle/>
                    <a:p>
                      <a:r>
                        <a:rPr lang="en-US" altLang="zh-CN" dirty="0" smtClean="0"/>
                        <a:t>---</a:t>
                      </a:r>
                      <a:endParaRPr lang="zh-CN" altLang="en-US" dirty="0"/>
                    </a:p>
                  </a:txBody>
                  <a:tcPr/>
                </a:tc>
                <a:tc>
                  <a:txBody>
                    <a:bodyPr/>
                    <a:lstStyle/>
                    <a:p>
                      <a:r>
                        <a:rPr lang="zh-CN" altLang="en-US" dirty="0" smtClean="0"/>
                        <a:t>返回输入</a:t>
                      </a:r>
                      <a:endParaRPr lang="zh-CN" altLang="en-US" dirty="0"/>
                    </a:p>
                  </a:txBody>
                  <a:tcPr/>
                </a:tc>
              </a:tr>
              <a:tr h="673558">
                <a:tc>
                  <a:txBody>
                    <a:bodyPr/>
                    <a:lstStyle/>
                    <a:p>
                      <a:r>
                        <a:rPr lang="en-US" altLang="zh-CN" dirty="0" smtClean="0"/>
                        <a:t>4</a:t>
                      </a:r>
                      <a:endParaRPr lang="zh-CN" altLang="en-US" dirty="0"/>
                    </a:p>
                  </a:txBody>
                  <a:tcPr/>
                </a:tc>
                <a:tc>
                  <a:txBody>
                    <a:bodyPr/>
                    <a:lstStyle/>
                    <a:p>
                      <a:pPr indent="200025" algn="l">
                        <a:lnSpc>
                          <a:spcPts val="2000"/>
                        </a:lnSpc>
                        <a:spcAft>
                          <a:spcPts val="0"/>
                        </a:spcAft>
                      </a:pPr>
                      <a:r>
                        <a:rPr lang="en-US" sz="1800" kern="100" dirty="0">
                          <a:latin typeface="Times New Roman"/>
                          <a:ea typeface="宋体"/>
                        </a:rPr>
                        <a:t>AD</a:t>
                      </a:r>
                      <a:endParaRPr lang="zh-CN" sz="1800" kern="100" dirty="0">
                        <a:latin typeface="Times New Roman"/>
                        <a:ea typeface="宋体"/>
                      </a:endParaRPr>
                    </a:p>
                  </a:txBody>
                  <a:tcPr marL="0" marR="0" marT="0" marB="0" anchor="ctr"/>
                </a:tc>
                <a:tc>
                  <a:txBody>
                    <a:bodyPr/>
                    <a:lstStyle/>
                    <a:p>
                      <a:r>
                        <a:rPr lang="zh-CN" altLang="en-US" dirty="0" smtClean="0"/>
                        <a:t>农行卡</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800" dirty="0" smtClean="0"/>
                        <a:t>6222333323231111</a:t>
                      </a:r>
                      <a:endParaRPr lang="zh-CN" altLang="en-US" dirty="0" smtClean="0"/>
                    </a:p>
                  </a:txBody>
                  <a:tcPr/>
                </a:tc>
                <a:tc>
                  <a:txBody>
                    <a:bodyPr/>
                    <a:lstStyle/>
                    <a:p>
                      <a:r>
                        <a:rPr lang="en-US" altLang="zh-CN" dirty="0" smtClean="0"/>
                        <a:t>111111</a:t>
                      </a:r>
                      <a:r>
                        <a:rPr lang="zh-CN" altLang="en-US" dirty="0" smtClean="0"/>
                        <a:t>、</a:t>
                      </a:r>
                      <a:r>
                        <a:rPr lang="en-US" altLang="zh-CN" dirty="0" smtClean="0"/>
                        <a:t>121212</a:t>
                      </a:r>
                      <a:r>
                        <a:rPr lang="zh-CN" altLang="en-US" dirty="0" smtClean="0"/>
                        <a:t>、</a:t>
                      </a:r>
                      <a:r>
                        <a:rPr lang="en-US" altLang="zh-CN" dirty="0" smtClean="0"/>
                        <a:t>123321</a:t>
                      </a:r>
                      <a:endParaRPr lang="zh-CN" altLang="en-US" dirty="0"/>
                    </a:p>
                  </a:txBody>
                  <a:tcPr/>
                </a:tc>
                <a:tc>
                  <a:txBody>
                    <a:bodyPr/>
                    <a:lstStyle/>
                    <a:p>
                      <a:r>
                        <a:rPr lang="en-US" altLang="zh-CN" dirty="0" smtClean="0"/>
                        <a:t>---</a:t>
                      </a:r>
                      <a:endParaRPr lang="zh-CN" altLang="en-US" dirty="0"/>
                    </a:p>
                  </a:txBody>
                  <a:tcPr/>
                </a:tc>
                <a:tc>
                  <a:txBody>
                    <a:bodyPr/>
                    <a:lstStyle/>
                    <a:p>
                      <a:r>
                        <a:rPr lang="zh-CN" altLang="en-US" dirty="0" smtClean="0"/>
                        <a:t>吞卡</a:t>
                      </a:r>
                      <a:endParaRPr lang="zh-CN" altLang="en-US" dirty="0"/>
                    </a:p>
                  </a:txBody>
                  <a:tcPr/>
                </a:tc>
              </a:tr>
              <a:tr h="673558">
                <a:tc>
                  <a:txBody>
                    <a:bodyPr/>
                    <a:lstStyle/>
                    <a:p>
                      <a:r>
                        <a:rPr lang="en-US" altLang="zh-CN" dirty="0" smtClean="0"/>
                        <a:t>5</a:t>
                      </a:r>
                      <a:endParaRPr lang="zh-CN" altLang="en-US" dirty="0"/>
                    </a:p>
                  </a:txBody>
                  <a:tcPr/>
                </a:tc>
                <a:tc>
                  <a:txBody>
                    <a:bodyPr/>
                    <a:lstStyle/>
                    <a:p>
                      <a:pPr indent="200025" algn="l">
                        <a:lnSpc>
                          <a:spcPts val="2000"/>
                        </a:lnSpc>
                        <a:spcAft>
                          <a:spcPts val="0"/>
                        </a:spcAft>
                      </a:pPr>
                      <a:r>
                        <a:rPr lang="en-US" sz="1800" kern="100" dirty="0">
                          <a:latin typeface="Times New Roman"/>
                          <a:ea typeface="宋体"/>
                        </a:rPr>
                        <a:t>AE</a:t>
                      </a:r>
                      <a:r>
                        <a:rPr lang="zh-CN" sz="1800" kern="100" dirty="0">
                          <a:latin typeface="Times New Roman"/>
                          <a:ea typeface="宋体"/>
                        </a:rPr>
                        <a:t>　</a:t>
                      </a:r>
                    </a:p>
                  </a:txBody>
                  <a:tcPr marL="0" marR="0" marT="0" marB="0" anchor="ctr"/>
                </a:tc>
                <a:tc>
                  <a:txBody>
                    <a:bodyPr/>
                    <a:lstStyle/>
                    <a:p>
                      <a:r>
                        <a:rPr lang="zh-CN" altLang="en-US" dirty="0" smtClean="0"/>
                        <a:t>农行卡</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800" dirty="0" smtClean="0"/>
                        <a:t>6222333323233322</a:t>
                      </a:r>
                      <a:endParaRPr lang="zh-CN" altLang="en-US" dirty="0" smtClean="0"/>
                    </a:p>
                  </a:txBody>
                  <a:tcPr/>
                </a:tc>
                <a:tc>
                  <a:txBody>
                    <a:bodyPr/>
                    <a:lstStyle/>
                    <a:p>
                      <a:r>
                        <a:rPr lang="en-US" altLang="zh-CN" dirty="0" smtClean="0"/>
                        <a:t>-----</a:t>
                      </a:r>
                      <a:endParaRPr lang="zh-CN" altLang="en-US" dirty="0"/>
                    </a:p>
                  </a:txBody>
                  <a:tcPr/>
                </a:tc>
                <a:tc>
                  <a:txBody>
                    <a:bodyPr/>
                    <a:lstStyle/>
                    <a:p>
                      <a:r>
                        <a:rPr lang="en-US" altLang="zh-CN" dirty="0" smtClean="0"/>
                        <a:t>---</a:t>
                      </a:r>
                      <a:endParaRPr lang="zh-CN" altLang="en-US" dirty="0"/>
                    </a:p>
                  </a:txBody>
                  <a:tcPr/>
                </a:tc>
                <a:tc>
                  <a:txBody>
                    <a:bodyPr/>
                    <a:lstStyle/>
                    <a:p>
                      <a:r>
                        <a:rPr lang="zh-CN" altLang="en-US" dirty="0" smtClean="0"/>
                        <a:t>退卡</a:t>
                      </a:r>
                      <a:endParaRPr lang="zh-CN" altLang="en-US" dirty="0"/>
                    </a:p>
                  </a:txBody>
                  <a:tcPr/>
                </a:tc>
              </a:tr>
              <a:tr h="673558">
                <a:tc>
                  <a:txBody>
                    <a:bodyPr/>
                    <a:lstStyle/>
                    <a:p>
                      <a:r>
                        <a:rPr lang="en-US" altLang="zh-CN" dirty="0" smtClean="0"/>
                        <a:t>6</a:t>
                      </a:r>
                      <a:endParaRPr lang="zh-CN" altLang="en-US" dirty="0"/>
                    </a:p>
                  </a:txBody>
                  <a:tcPr/>
                </a:tc>
                <a:tc>
                  <a:txBody>
                    <a:bodyPr/>
                    <a:lstStyle/>
                    <a:p>
                      <a:pPr indent="200025" algn="l">
                        <a:lnSpc>
                          <a:spcPts val="2000"/>
                        </a:lnSpc>
                        <a:spcAft>
                          <a:spcPts val="0"/>
                        </a:spcAft>
                      </a:pPr>
                      <a:r>
                        <a:rPr lang="zh-CN" sz="1800" kern="100" dirty="0">
                          <a:latin typeface="Times New Roman"/>
                          <a:ea typeface="宋体"/>
                        </a:rPr>
                        <a:t>　</a:t>
                      </a:r>
                      <a:r>
                        <a:rPr lang="en-US" altLang="zh-CN" sz="1800" kern="100" dirty="0" smtClean="0">
                          <a:latin typeface="Times New Roman"/>
                          <a:ea typeface="宋体"/>
                        </a:rPr>
                        <a:t>  </a:t>
                      </a:r>
                      <a:r>
                        <a:rPr lang="en-US" sz="1800" kern="100" dirty="0" smtClean="0">
                          <a:latin typeface="Times New Roman"/>
                          <a:ea typeface="宋体"/>
                        </a:rPr>
                        <a:t>AF</a:t>
                      </a:r>
                      <a:endParaRPr lang="zh-CN" sz="1800" kern="100" dirty="0">
                        <a:latin typeface="Times New Roman"/>
                        <a:ea typeface="宋体"/>
                      </a:endParaRPr>
                    </a:p>
                  </a:txBody>
                  <a:tcPr marL="0" marR="0" marT="0" marB="0" anchor="ctr"/>
                </a:tc>
                <a:tc>
                  <a:txBody>
                    <a:bodyPr/>
                    <a:lstStyle/>
                    <a:p>
                      <a:r>
                        <a:rPr lang="zh-CN" altLang="en-US" dirty="0" smtClean="0"/>
                        <a:t>农行卡</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800" dirty="0" smtClean="0"/>
                        <a:t>6222333323231111</a:t>
                      </a:r>
                      <a:endParaRPr lang="zh-CN" altLang="en-US" dirty="0" smtClean="0"/>
                    </a:p>
                    <a:p>
                      <a:endParaRPr lang="zh-CN" altLang="en-US" dirty="0"/>
                    </a:p>
                  </a:txBody>
                  <a:tcPr/>
                </a:tc>
                <a:tc>
                  <a:txBody>
                    <a:bodyPr/>
                    <a:lstStyle/>
                    <a:p>
                      <a:r>
                        <a:rPr lang="en-US" altLang="zh-CN" dirty="0" smtClean="0"/>
                        <a:t>123456</a:t>
                      </a:r>
                      <a:endParaRPr lang="zh-CN" altLang="en-US" dirty="0"/>
                    </a:p>
                  </a:txBody>
                  <a:tcPr/>
                </a:tc>
                <a:tc>
                  <a:txBody>
                    <a:bodyPr/>
                    <a:lstStyle/>
                    <a:p>
                      <a:r>
                        <a:rPr lang="en-US" altLang="zh-CN" dirty="0" smtClean="0"/>
                        <a:t>520</a:t>
                      </a:r>
                      <a:endParaRPr lang="zh-CN" altLang="en-US" dirty="0"/>
                    </a:p>
                  </a:txBody>
                  <a:tcPr/>
                </a:tc>
                <a:tc>
                  <a:txBody>
                    <a:bodyPr/>
                    <a:lstStyle/>
                    <a:p>
                      <a:r>
                        <a:rPr lang="zh-CN" altLang="en-US" dirty="0" smtClean="0"/>
                        <a:t>重新输入金额</a:t>
                      </a:r>
                      <a:endParaRPr lang="zh-CN" altLang="en-US" dirty="0"/>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作业</a:t>
            </a:r>
            <a:endParaRPr lang="zh-CN" altLang="en-US" dirty="0"/>
          </a:p>
        </p:txBody>
      </p:sp>
      <p:sp>
        <p:nvSpPr>
          <p:cNvPr id="3" name="内容占位符 2"/>
          <p:cNvSpPr>
            <a:spLocks noGrp="1"/>
          </p:cNvSpPr>
          <p:nvPr>
            <p:ph idx="1"/>
          </p:nvPr>
        </p:nvSpPr>
        <p:spPr/>
        <p:txBody>
          <a:bodyPr>
            <a:normAutofit fontScale="92500" lnSpcReduction="20000"/>
          </a:bodyPr>
          <a:lstStyle/>
          <a:p>
            <a:r>
              <a:rPr lang="zh-CN" altLang="en-US" dirty="0" smtClean="0"/>
              <a:t>         有</a:t>
            </a:r>
            <a:r>
              <a:rPr lang="zh-CN" altLang="en-US" dirty="0" smtClean="0"/>
              <a:t>一个在线购物的实例，用户进入一个在线购物网站进行购物，选购物品后，进行在线购买，这时需要使用帐号登录，登录成功后，进行付钱交易，交易成功后，生成订购单，完成整个购物过程</a:t>
            </a:r>
            <a:r>
              <a:rPr lang="zh-CN" altLang="en-US" dirty="0" smtClean="0"/>
              <a:t>。</a:t>
            </a:r>
            <a:endParaRPr lang="en-US" altLang="zh-CN" dirty="0" smtClean="0"/>
          </a:p>
          <a:p>
            <a:r>
              <a:rPr lang="en-US" dirty="0" smtClean="0"/>
              <a:t>1</a:t>
            </a:r>
            <a:r>
              <a:rPr lang="en-US" dirty="0" smtClean="0"/>
              <a:t>.  </a:t>
            </a:r>
            <a:r>
              <a:rPr lang="zh-CN" altLang="en-US" dirty="0" smtClean="0"/>
              <a:t>根据说明，描述出程序的基本流及各项备选流</a:t>
            </a:r>
          </a:p>
          <a:p>
            <a:r>
              <a:rPr lang="en-US" dirty="0" smtClean="0"/>
              <a:t>2</a:t>
            </a:r>
            <a:r>
              <a:rPr lang="en-US" dirty="0" smtClean="0"/>
              <a:t>.       </a:t>
            </a:r>
            <a:r>
              <a:rPr lang="zh-CN" altLang="en-US" dirty="0" smtClean="0"/>
              <a:t>根据基本流和各项备选流生成不同的</a:t>
            </a:r>
            <a:r>
              <a:rPr lang="zh-CN" altLang="en-US" dirty="0" smtClean="0"/>
              <a:t>场景</a:t>
            </a:r>
            <a:endParaRPr lang="en-US" altLang="zh-CN" dirty="0" smtClean="0"/>
          </a:p>
          <a:p>
            <a:r>
              <a:rPr lang="en-US" dirty="0" smtClean="0"/>
              <a:t>3.       </a:t>
            </a:r>
            <a:r>
              <a:rPr lang="zh-CN" altLang="en-US" dirty="0" smtClean="0"/>
              <a:t>根据场景生成相应的测试用例</a:t>
            </a:r>
          </a:p>
          <a:p>
            <a:r>
              <a:rPr lang="en-US" dirty="0" smtClean="0"/>
              <a:t>4.       </a:t>
            </a:r>
            <a:r>
              <a:rPr lang="zh-CN" altLang="en-US" dirty="0" smtClean="0"/>
              <a:t>根据上表，设计数据，填入数据</a:t>
            </a:r>
          </a:p>
          <a:p>
            <a:endParaRPr lang="en-US" altLang="zh-CN" dirty="0" smtClean="0"/>
          </a:p>
          <a:p>
            <a:endParaRPr lang="zh-CN" altLang="en-US"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测试方法的选择</a:t>
            </a:r>
            <a:endParaRPr lang="zh-CN" altLang="en-US" dirty="0"/>
          </a:p>
        </p:txBody>
      </p:sp>
      <p:sp>
        <p:nvSpPr>
          <p:cNvPr id="3" name="内容占位符 2"/>
          <p:cNvSpPr>
            <a:spLocks noGrp="1"/>
          </p:cNvSpPr>
          <p:nvPr>
            <p:ph idx="1"/>
          </p:nvPr>
        </p:nvSpPr>
        <p:spPr/>
        <p:txBody>
          <a:bodyPr>
            <a:normAutofit fontScale="70000" lnSpcReduction="20000"/>
          </a:bodyPr>
          <a:lstStyle/>
          <a:p>
            <a:r>
              <a:rPr lang="zh-CN" altLang="en-US" dirty="0" smtClean="0"/>
              <a:t>为了最大程度地减少测试遗留的缺陷，同时也为了最大限度地发现存在的缺陷，在测试实施之前，测试工程师必须确定将要采用的黑盒测试策略和方法，并以此为依据制定详细的测试方案。通常，一个好的测试策略和测试方法必将给整个测试工作带来事半功倍的效果。</a:t>
            </a:r>
          </a:p>
          <a:p>
            <a:r>
              <a:rPr lang="zh-CN" altLang="en-US" dirty="0" smtClean="0"/>
              <a:t>如何才能确定好的黑盒测试策略和测试方法呢？通常，在确定黑盒测试方法时，应该遵循以下原则：</a:t>
            </a:r>
          </a:p>
          <a:p>
            <a:r>
              <a:rPr lang="zh-CN" altLang="en-US" dirty="0" smtClean="0"/>
              <a:t>根据程序的重要性和一旦发生故障将造成的损失程度来确定测试等级和测试重点。</a:t>
            </a:r>
          </a:p>
          <a:p>
            <a:r>
              <a:rPr lang="zh-CN" altLang="en-US" dirty="0" smtClean="0"/>
              <a:t>认真选择测试策略，以便能尽可能少地使用测试用例，发现尽可能多的程序错误。因为一次完整的软件测试过后，如果程序中遗留的错误过多并且严重，则表明该次测试是不足的，而测试不足则意味着让用户承担隐藏错误带来的危险，但测试过度又会带来资源的浪费。因此，测试需要找到一个平衡点。</a:t>
            </a:r>
            <a:endParaRPr lang="zh-CN" altLang="en-US" dirty="0"/>
          </a:p>
        </p:txBody>
      </p:sp>
    </p:spTree>
  </p:cSld>
  <p:clrMapOvr>
    <a:masterClrMapping/>
  </p:clrMapOvr>
  <p:transition>
    <p:dissolv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57166"/>
            <a:ext cx="8229600" cy="5768997"/>
          </a:xfrm>
        </p:spPr>
        <p:txBody>
          <a:bodyPr>
            <a:normAutofit fontScale="92500" lnSpcReduction="20000"/>
          </a:bodyPr>
          <a:lstStyle/>
          <a:p>
            <a:r>
              <a:rPr lang="zh-CN" altLang="en-US" dirty="0" smtClean="0"/>
              <a:t>         以下是各种黑盒测试方法选择的综合策略，可在实际应用过程中参考。</a:t>
            </a:r>
          </a:p>
          <a:p>
            <a:r>
              <a:rPr lang="zh-CN" altLang="en-US" dirty="0" smtClean="0"/>
              <a:t>          首先进行等价类划分，包括输入条件和输出条件的等价划分，将无限测试变成有限测试，这是减少工作量和提高测试效率的最有效方法。</a:t>
            </a:r>
          </a:p>
          <a:p>
            <a:r>
              <a:rPr lang="zh-CN" altLang="en-US" dirty="0" smtClean="0"/>
              <a:t>         在任何情况下都必须使用边界值分析方法。经验表明用这种方法设计出测试用例发现程序错误的能力最强。</a:t>
            </a:r>
          </a:p>
          <a:p>
            <a:r>
              <a:rPr lang="zh-CN" altLang="en-US" dirty="0" smtClean="0"/>
              <a:t>          对照程序逻辑，检查已设计出的测试用例的逻辑覆盖程度。如果没有达到要求的覆盖标准，应当再补充足够的测试用例。</a:t>
            </a:r>
          </a:p>
          <a:p>
            <a:r>
              <a:rPr lang="zh-CN" altLang="en-US" dirty="0" smtClean="0"/>
              <a:t>          如果程序的功能说明中含有输入条件的组合情况，则应在一开始就选用因果图法。</a:t>
            </a:r>
          </a:p>
          <a:p>
            <a:endParaRPr lang="zh-CN" altLang="en-US" dirty="0"/>
          </a:p>
        </p:txBody>
      </p:sp>
    </p:spTree>
  </p:cSld>
  <p:clrMapOvr>
    <a:masterClrMapping/>
  </p:clrMapOvr>
  <p:transition>
    <p:dissolv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28604"/>
            <a:ext cx="8229600" cy="5697559"/>
          </a:xfrm>
        </p:spPr>
        <p:txBody>
          <a:bodyPr>
            <a:normAutofit fontScale="77500" lnSpcReduction="20000"/>
          </a:bodyPr>
          <a:lstStyle/>
          <a:p>
            <a:r>
              <a:rPr lang="zh-CN" altLang="en-US" dirty="0" smtClean="0"/>
              <a:t>        黑盒测试是一种确认技术，目的是确认</a:t>
            </a:r>
            <a:r>
              <a:rPr lang="en-US" dirty="0" smtClean="0"/>
              <a:t>“</a:t>
            </a:r>
            <a:r>
              <a:rPr lang="zh-CN" altLang="en-US" dirty="0" smtClean="0"/>
              <a:t>设计的系统是否正确</a:t>
            </a:r>
            <a:r>
              <a:rPr lang="en-US" dirty="0" smtClean="0"/>
              <a:t>”</a:t>
            </a:r>
            <a:r>
              <a:rPr lang="zh-CN" altLang="en-US" dirty="0" smtClean="0"/>
              <a:t>。黑盒测试是以用户的观点，从输入数据与输出数据的对应关系，也就是根据程序外部特性进行的测试，而不考虑内部结构及工作情况；黑盒测试技术注重于软件的信息域（范围），通过划分程序的输入和输出域来确定测试用例；若外部特性本身存在问题或规格说明的规定有误，则应用黑盒测试方法是不能发现问题的。</a:t>
            </a:r>
          </a:p>
          <a:p>
            <a:r>
              <a:rPr lang="zh-CN" altLang="en-US" b="1" dirty="0" smtClean="0"/>
              <a:t>黑盒测试的优点如下：</a:t>
            </a:r>
          </a:p>
          <a:p>
            <a:pPr lvl="1"/>
            <a:r>
              <a:rPr lang="zh-CN" altLang="en-US" dirty="0" smtClean="0"/>
              <a:t>适用于各个测试阶段；</a:t>
            </a:r>
          </a:p>
          <a:p>
            <a:pPr lvl="1"/>
            <a:r>
              <a:rPr lang="zh-CN" altLang="en-US" dirty="0" smtClean="0"/>
              <a:t>从产品功能角度进行测试；</a:t>
            </a:r>
          </a:p>
          <a:p>
            <a:pPr lvl="1"/>
            <a:r>
              <a:rPr lang="zh-CN" altLang="en-US" dirty="0" smtClean="0"/>
              <a:t>容易入手生成测试数据。</a:t>
            </a:r>
          </a:p>
          <a:p>
            <a:r>
              <a:rPr lang="zh-CN" altLang="en-US" b="1" dirty="0" smtClean="0"/>
              <a:t>黑盒测试的缺点如下</a:t>
            </a:r>
            <a:r>
              <a:rPr lang="zh-CN" altLang="en-US" dirty="0" smtClean="0"/>
              <a:t>：</a:t>
            </a:r>
          </a:p>
          <a:p>
            <a:pPr lvl="0"/>
            <a:r>
              <a:rPr lang="zh-CN" altLang="en-US" dirty="0" smtClean="0"/>
              <a:t>      某些代码得不到测试；</a:t>
            </a:r>
          </a:p>
          <a:p>
            <a:pPr lvl="0"/>
            <a:r>
              <a:rPr lang="zh-CN" altLang="en-US" dirty="0" smtClean="0"/>
              <a:t>       如果规则说明有误，无法发现；</a:t>
            </a:r>
          </a:p>
          <a:p>
            <a:pPr lvl="0"/>
            <a:r>
              <a:rPr lang="zh-CN" altLang="en-US" dirty="0" smtClean="0"/>
              <a:t>       不易进行充分行测试。</a:t>
            </a:r>
          </a:p>
          <a:p>
            <a:endParaRPr lang="zh-CN" altLang="en-US"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2000"/>
                                        <p:tgtEl>
                                          <p:spTgt spid="3">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2000"/>
                                        <p:tgtEl>
                                          <p:spTgt spid="3">
                                            <p:txEl>
                                              <p:pRg st="3" end="3"/>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2000"/>
                                        <p:tgtEl>
                                          <p:spTgt spid="3">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2000"/>
                                        <p:tgtEl>
                                          <p:spTgt spid="3">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2000"/>
                                        <p:tgtEl>
                                          <p:spTgt spid="3">
                                            <p:txEl>
                                              <p:pRg st="6" end="6"/>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3">
                                            <p:txEl>
                                              <p:pRg st="7" end="7"/>
                                            </p:txEl>
                                          </p:spTgt>
                                        </p:tgtEl>
                                        <p:attrNameLst>
                                          <p:attrName>style.visibility</p:attrName>
                                        </p:attrNameLst>
                                      </p:cBhvr>
                                      <p:to>
                                        <p:strVal val="visible"/>
                                      </p:to>
                                    </p:set>
                                    <p:animEffect transition="in" filter="fade">
                                      <p:cBhvr>
                                        <p:cTn id="36" dur="2000"/>
                                        <p:tgtEl>
                                          <p:spTgt spid="3">
                                            <p:txEl>
                                              <p:pRg st="7" end="7"/>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3">
                                            <p:txEl>
                                              <p:pRg st="8" end="8"/>
                                            </p:txEl>
                                          </p:spTgt>
                                        </p:tgtEl>
                                        <p:attrNameLst>
                                          <p:attrName>style.visibility</p:attrName>
                                        </p:attrNameLst>
                                      </p:cBhvr>
                                      <p:to>
                                        <p:strVal val="visible"/>
                                      </p:to>
                                    </p:set>
                                    <p:animEffect transition="in" filter="fade">
                                      <p:cBhvr>
                                        <p:cTn id="41" dur="2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357290" y="2643182"/>
            <a:ext cx="6029215" cy="923330"/>
          </a:xfrm>
          <a:prstGeom prst="rect">
            <a:avLst/>
          </a:prstGeom>
          <a:noFill/>
        </p:spPr>
        <p:txBody>
          <a:bodyPr wrap="none" lIns="91440" tIns="45720" rIns="91440" bIns="45720">
            <a:spAutoFit/>
          </a:bodyPr>
          <a:lstStyle/>
          <a:p>
            <a:pPr algn="ctr"/>
            <a:r>
              <a:rPr lang="zh-CN" altLang="en-US" sz="54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本章结束，谢谢！</a:t>
            </a:r>
            <a:endParaRPr lang="zh-CN" altLang="en-US" sz="54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57166"/>
            <a:ext cx="8229600" cy="5768997"/>
          </a:xfrm>
        </p:spPr>
        <p:txBody>
          <a:bodyPr/>
          <a:lstStyle/>
          <a:p>
            <a:r>
              <a:rPr lang="zh-CN" altLang="en-US" dirty="0" smtClean="0"/>
              <a:t>等价类划分有两种不同的情况：</a:t>
            </a:r>
          </a:p>
          <a:p>
            <a:r>
              <a:rPr lang="zh-CN" altLang="en-US" b="1" dirty="0" smtClean="0"/>
              <a:t>有效等价类：</a:t>
            </a:r>
            <a:r>
              <a:rPr lang="zh-CN" altLang="en-US" dirty="0" smtClean="0"/>
              <a:t>是指对于程序的规格说明来说是合理的、有意义的输入数据构成的集合。利用有效等价类可检验程序是否实现了规格说明中所规定的功能和性能。</a:t>
            </a:r>
          </a:p>
          <a:p>
            <a:r>
              <a:rPr lang="zh-CN" altLang="en-US" b="1" dirty="0" smtClean="0"/>
              <a:t>无效等价类：</a:t>
            </a:r>
            <a:r>
              <a:rPr lang="zh-CN" altLang="en-US" dirty="0" smtClean="0"/>
              <a:t>与有效等价类的定义恰巧相反。</a:t>
            </a:r>
          </a:p>
          <a:p>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57166"/>
            <a:ext cx="8229600" cy="5768997"/>
          </a:xfrm>
        </p:spPr>
        <p:txBody>
          <a:bodyPr>
            <a:normAutofit fontScale="70000" lnSpcReduction="20000"/>
          </a:bodyPr>
          <a:lstStyle/>
          <a:p>
            <a:r>
              <a:rPr lang="zh-CN" altLang="en-US" dirty="0" smtClean="0"/>
              <a:t>在确立了等价类之后，建立等价类表，列出所有划分出的等价类：</a:t>
            </a:r>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pPr>
              <a:buNone/>
            </a:pPr>
            <a:endParaRPr lang="en-US" altLang="zh-CN" dirty="0" smtClean="0"/>
          </a:p>
          <a:p>
            <a:endParaRPr lang="en-US" altLang="zh-CN" dirty="0" smtClean="0"/>
          </a:p>
          <a:p>
            <a:endParaRPr lang="en-US" altLang="zh-CN" dirty="0" smtClean="0"/>
          </a:p>
          <a:p>
            <a:endParaRPr lang="en-US" altLang="zh-CN" dirty="0" smtClean="0"/>
          </a:p>
          <a:p>
            <a:r>
              <a:rPr lang="zh-CN" altLang="en-US" dirty="0" smtClean="0"/>
              <a:t>根据已列出的等价类表，按以下步骤确定测试用例：</a:t>
            </a:r>
          </a:p>
          <a:p>
            <a:r>
              <a:rPr lang="en-US" altLang="zh-CN" dirty="0" smtClean="0"/>
              <a:t>1</a:t>
            </a:r>
            <a:r>
              <a:rPr lang="zh-CN" altLang="en-US" dirty="0" smtClean="0"/>
              <a:t>、为每个等价类规定一个唯一的编号；</a:t>
            </a:r>
          </a:p>
          <a:p>
            <a:r>
              <a:rPr lang="en-US" altLang="zh-CN" dirty="0" smtClean="0"/>
              <a:t>2</a:t>
            </a:r>
            <a:r>
              <a:rPr lang="zh-CN" altLang="en-US" dirty="0" smtClean="0"/>
              <a:t>、设计一个新的测试用例，使其尽可能多地覆盖尚未覆盖的有效等价类。重复这一步，最后使得所有有效等价类均被测试用例所覆盖；</a:t>
            </a:r>
          </a:p>
          <a:p>
            <a:r>
              <a:rPr lang="en-US" altLang="zh-CN" dirty="0" smtClean="0"/>
              <a:t>2</a:t>
            </a:r>
            <a:r>
              <a:rPr lang="zh-CN" altLang="en-US" dirty="0" smtClean="0"/>
              <a:t>、设计一个新的测试用例，使其只覆盖一个无效等价类。重复这一步使所有无效等价类均被覆盖。</a:t>
            </a:r>
          </a:p>
        </p:txBody>
      </p:sp>
      <p:graphicFrame>
        <p:nvGraphicFramePr>
          <p:cNvPr id="4" name="表格 3"/>
          <p:cNvGraphicFramePr>
            <a:graphicFrameLocks noGrp="1"/>
          </p:cNvGraphicFramePr>
          <p:nvPr/>
        </p:nvGraphicFramePr>
        <p:xfrm>
          <a:off x="928662" y="1214422"/>
          <a:ext cx="6715170" cy="2071701"/>
        </p:xfrm>
        <a:graphic>
          <a:graphicData uri="http://schemas.openxmlformats.org/drawingml/2006/table">
            <a:tbl>
              <a:tblPr firstRow="1" bandRow="1">
                <a:tableStyleId>{5C22544A-7EE6-4342-B048-85BDC9FD1C3A}</a:tableStyleId>
              </a:tblPr>
              <a:tblGrid>
                <a:gridCol w="1343034"/>
                <a:gridCol w="1514486"/>
                <a:gridCol w="1171582"/>
                <a:gridCol w="1343034"/>
                <a:gridCol w="1343034"/>
              </a:tblGrid>
              <a:tr h="959685">
                <a:tc>
                  <a:txBody>
                    <a:bodyPr/>
                    <a:lstStyle/>
                    <a:p>
                      <a:r>
                        <a:rPr lang="zh-CN" altLang="en-US" dirty="0" smtClean="0"/>
                        <a:t>输入条件</a:t>
                      </a:r>
                      <a:endParaRPr lang="zh-CN" altLang="en-US" dirty="0"/>
                    </a:p>
                  </a:txBody>
                  <a:tcPr/>
                </a:tc>
                <a:tc>
                  <a:txBody>
                    <a:bodyPr/>
                    <a:lstStyle/>
                    <a:p>
                      <a:r>
                        <a:rPr lang="zh-CN" altLang="en-US" dirty="0" smtClean="0"/>
                        <a:t>有效等价类 编号</a:t>
                      </a:r>
                      <a:endParaRPr lang="zh-CN" altLang="en-US" dirty="0"/>
                    </a:p>
                  </a:txBody>
                  <a:tcPr/>
                </a:tc>
                <a:tc>
                  <a:txBody>
                    <a:bodyPr/>
                    <a:lstStyle/>
                    <a:p>
                      <a:r>
                        <a:rPr lang="zh-CN" altLang="en-US" dirty="0" smtClean="0"/>
                        <a:t>有效等价类</a:t>
                      </a:r>
                      <a:endParaRPr lang="zh-CN" altLang="en-US" dirty="0"/>
                    </a:p>
                  </a:txBody>
                  <a:tcPr/>
                </a:tc>
                <a:tc>
                  <a:txBody>
                    <a:bodyPr/>
                    <a:lstStyle/>
                    <a:p>
                      <a:r>
                        <a:rPr lang="zh-CN" altLang="en-US" dirty="0" smtClean="0"/>
                        <a:t>无效等价类标号</a:t>
                      </a:r>
                      <a:endParaRPr lang="zh-CN" altLang="en-US" dirty="0"/>
                    </a:p>
                  </a:txBody>
                  <a:tcPr/>
                </a:tc>
                <a:tc>
                  <a:txBody>
                    <a:bodyPr/>
                    <a:lstStyle/>
                    <a:p>
                      <a:r>
                        <a:rPr lang="zh-CN" altLang="en-US" dirty="0" smtClean="0"/>
                        <a:t>无效等价类</a:t>
                      </a:r>
                      <a:endParaRPr lang="zh-CN" altLang="en-US" dirty="0"/>
                    </a:p>
                  </a:txBody>
                  <a:tcPr/>
                </a:tc>
              </a:tr>
              <a:tr h="556008">
                <a:tc>
                  <a:txBody>
                    <a:bodyPr/>
                    <a:lstStyle/>
                    <a:p>
                      <a:endParaRPr lang="zh-CN" altLang="en-US" dirty="0"/>
                    </a:p>
                  </a:txBody>
                  <a:tcPr/>
                </a:tc>
                <a:tc>
                  <a:txBody>
                    <a:bodyPr/>
                    <a:lstStyle/>
                    <a:p>
                      <a:r>
                        <a:rPr lang="en-US" altLang="zh-CN" dirty="0" smtClean="0"/>
                        <a:t>1</a:t>
                      </a:r>
                      <a:endParaRPr lang="zh-CN" altLang="en-US" dirty="0"/>
                    </a:p>
                  </a:txBody>
                  <a:tcPr/>
                </a:tc>
                <a:tc>
                  <a:txBody>
                    <a:bodyPr/>
                    <a:lstStyle/>
                    <a:p>
                      <a:r>
                        <a:rPr lang="zh-CN" altLang="en-US" dirty="0" smtClean="0"/>
                        <a:t>。。。</a:t>
                      </a:r>
                      <a:endParaRPr lang="zh-CN" altLang="en-US" dirty="0"/>
                    </a:p>
                  </a:txBody>
                  <a:tcPr/>
                </a:tc>
                <a:tc>
                  <a:txBody>
                    <a:bodyPr/>
                    <a:lstStyle/>
                    <a:p>
                      <a:r>
                        <a:rPr lang="en-US" altLang="zh-CN" dirty="0" smtClean="0"/>
                        <a:t>3</a:t>
                      </a:r>
                      <a:endParaRPr lang="zh-CN" altLang="en-US" dirty="0"/>
                    </a:p>
                  </a:txBody>
                  <a:tcPr/>
                </a:tc>
                <a:tc>
                  <a:txBody>
                    <a:bodyPr/>
                    <a:lstStyle/>
                    <a:p>
                      <a:r>
                        <a:rPr lang="zh-CN" altLang="en-US" dirty="0" smtClean="0"/>
                        <a:t>。。。</a:t>
                      </a:r>
                      <a:endParaRPr lang="zh-CN" altLang="en-US" dirty="0"/>
                    </a:p>
                  </a:txBody>
                  <a:tcPr/>
                </a:tc>
              </a:tr>
              <a:tr h="556008">
                <a:tc>
                  <a:txBody>
                    <a:bodyPr/>
                    <a:lstStyle/>
                    <a:p>
                      <a:endParaRPr lang="zh-CN" altLang="en-US"/>
                    </a:p>
                  </a:txBody>
                  <a:tcPr/>
                </a:tc>
                <a:tc>
                  <a:txBody>
                    <a:bodyPr/>
                    <a:lstStyle/>
                    <a:p>
                      <a:r>
                        <a:rPr lang="en-US" altLang="zh-CN" dirty="0" smtClean="0"/>
                        <a:t>2</a:t>
                      </a:r>
                      <a:endParaRPr lang="zh-CN" altLang="en-US" dirty="0"/>
                    </a:p>
                  </a:txBody>
                  <a:tcPr/>
                </a:tc>
                <a:tc>
                  <a:txBody>
                    <a:bodyPr/>
                    <a:lstStyle/>
                    <a:p>
                      <a:r>
                        <a:rPr lang="zh-CN" altLang="en-US" dirty="0" smtClean="0"/>
                        <a:t>。。。。</a:t>
                      </a:r>
                      <a:endParaRPr lang="zh-CN" altLang="en-US" dirty="0"/>
                    </a:p>
                  </a:txBody>
                  <a:tcPr/>
                </a:tc>
                <a:tc>
                  <a:txBody>
                    <a:bodyPr/>
                    <a:lstStyle/>
                    <a:p>
                      <a:r>
                        <a:rPr lang="en-US" altLang="zh-CN" dirty="0" smtClean="0"/>
                        <a:t>4</a:t>
                      </a:r>
                      <a:endParaRPr lang="zh-CN" altLang="en-US" dirty="0"/>
                    </a:p>
                  </a:txBody>
                  <a:tcPr/>
                </a:tc>
                <a:tc>
                  <a:txBody>
                    <a:bodyPr/>
                    <a:lstStyle/>
                    <a:p>
                      <a:r>
                        <a:rPr lang="zh-CN" altLang="en-US" dirty="0" smtClean="0"/>
                        <a:t>。。。</a:t>
                      </a:r>
                      <a:endParaRPr lang="zh-CN" altLang="en-US" dirty="0"/>
                    </a:p>
                  </a:txBody>
                  <a:tcPr/>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案例一</a:t>
            </a:r>
            <a:endParaRPr lang="zh-CN" altLang="en-US" dirty="0"/>
          </a:p>
        </p:txBody>
      </p:sp>
      <p:sp>
        <p:nvSpPr>
          <p:cNvPr id="3" name="内容占位符 2"/>
          <p:cNvSpPr>
            <a:spLocks noGrp="1"/>
          </p:cNvSpPr>
          <p:nvPr>
            <p:ph idx="1"/>
          </p:nvPr>
        </p:nvSpPr>
        <p:spPr/>
        <p:txBody>
          <a:bodyPr>
            <a:normAutofit fontScale="85000" lnSpcReduction="10000"/>
          </a:bodyPr>
          <a:lstStyle/>
          <a:p>
            <a:r>
              <a:rPr lang="zh-CN" altLang="en-US" dirty="0" smtClean="0"/>
              <a:t>“一个程序读入</a:t>
            </a:r>
            <a:r>
              <a:rPr lang="en-US" dirty="0" smtClean="0"/>
              <a:t>3</a:t>
            </a:r>
            <a:r>
              <a:rPr lang="zh-CN" altLang="en-US" dirty="0" smtClean="0"/>
              <a:t>个整数，把这三个数值看作一个三角形的</a:t>
            </a:r>
            <a:r>
              <a:rPr lang="en-US" dirty="0" smtClean="0"/>
              <a:t>3</a:t>
            </a:r>
            <a:r>
              <a:rPr lang="zh-CN" altLang="en-US" dirty="0" smtClean="0"/>
              <a:t>条边的长度值。这个程序要打印出信息，说明这个三角形是不等边的、是等腰的、还是等边的。”</a:t>
            </a:r>
            <a:r>
              <a:rPr lang="en-US" dirty="0" smtClean="0"/>
              <a:t> </a:t>
            </a:r>
            <a:endParaRPr lang="zh-CN" altLang="en-US" dirty="0" smtClean="0"/>
          </a:p>
          <a:p>
            <a:r>
              <a:rPr lang="zh-CN" altLang="en-US" dirty="0" smtClean="0"/>
              <a:t>解：三角形判断的分析</a:t>
            </a:r>
          </a:p>
          <a:p>
            <a:r>
              <a:rPr lang="zh-CN" altLang="en-US" dirty="0" smtClean="0"/>
              <a:t>我们可以设三角形的</a:t>
            </a:r>
            <a:r>
              <a:rPr lang="en-US" dirty="0" smtClean="0"/>
              <a:t>3</a:t>
            </a:r>
            <a:r>
              <a:rPr lang="zh-CN" altLang="en-US" dirty="0" smtClean="0"/>
              <a:t>条边分别为</a:t>
            </a:r>
            <a:r>
              <a:rPr lang="en-US" dirty="0" smtClean="0"/>
              <a:t>A</a:t>
            </a:r>
            <a:r>
              <a:rPr lang="zh-CN" altLang="en-US" dirty="0" smtClean="0"/>
              <a:t>，</a:t>
            </a:r>
            <a:r>
              <a:rPr lang="en-US" dirty="0" smtClean="0"/>
              <a:t>B</a:t>
            </a:r>
            <a:r>
              <a:rPr lang="zh-CN" altLang="en-US" dirty="0" smtClean="0"/>
              <a:t>，</a:t>
            </a:r>
            <a:r>
              <a:rPr lang="en-US" dirty="0" smtClean="0"/>
              <a:t>C</a:t>
            </a:r>
            <a:r>
              <a:rPr lang="zh-CN" altLang="en-US" dirty="0" smtClean="0"/>
              <a:t>。如果它们能够构成三角形的</a:t>
            </a:r>
            <a:r>
              <a:rPr lang="en-US" dirty="0" smtClean="0"/>
              <a:t>3</a:t>
            </a:r>
            <a:r>
              <a:rPr lang="zh-CN" altLang="en-US" dirty="0" smtClean="0"/>
              <a:t>条边，必须满足：</a:t>
            </a:r>
          </a:p>
          <a:p>
            <a:r>
              <a:rPr lang="en-US" dirty="0" smtClean="0"/>
              <a:t>A&gt;0</a:t>
            </a:r>
            <a:r>
              <a:rPr lang="zh-CN" altLang="en-US" dirty="0" smtClean="0"/>
              <a:t>，</a:t>
            </a:r>
            <a:r>
              <a:rPr lang="en-US" dirty="0" smtClean="0"/>
              <a:t>B&gt;0</a:t>
            </a:r>
            <a:r>
              <a:rPr lang="zh-CN" altLang="en-US" dirty="0" smtClean="0"/>
              <a:t>，</a:t>
            </a:r>
            <a:r>
              <a:rPr lang="en-US" dirty="0" smtClean="0"/>
              <a:t>C&gt;0</a:t>
            </a:r>
            <a:r>
              <a:rPr lang="zh-CN" altLang="en-US" dirty="0" smtClean="0"/>
              <a:t>，且</a:t>
            </a:r>
            <a:r>
              <a:rPr lang="en-US" dirty="0" smtClean="0"/>
              <a:t>A+B&gt;C</a:t>
            </a:r>
            <a:r>
              <a:rPr lang="zh-CN" altLang="en-US" dirty="0" smtClean="0"/>
              <a:t>，</a:t>
            </a:r>
            <a:r>
              <a:rPr lang="en-US" dirty="0" smtClean="0"/>
              <a:t>B+C&gt;A</a:t>
            </a:r>
            <a:r>
              <a:rPr lang="zh-CN" altLang="en-US" dirty="0" smtClean="0"/>
              <a:t>，</a:t>
            </a:r>
            <a:r>
              <a:rPr lang="en-US" dirty="0" smtClean="0"/>
              <a:t>A+C&gt;B</a:t>
            </a:r>
            <a:r>
              <a:rPr lang="zh-CN" altLang="en-US" dirty="0" smtClean="0"/>
              <a:t>。</a:t>
            </a:r>
          </a:p>
          <a:p>
            <a:r>
              <a:rPr lang="zh-CN" altLang="en-US" dirty="0" smtClean="0"/>
              <a:t>如果是等腰的，还要判断</a:t>
            </a:r>
            <a:r>
              <a:rPr lang="en-US" dirty="0" smtClean="0"/>
              <a:t>A=B</a:t>
            </a:r>
            <a:r>
              <a:rPr lang="zh-CN" altLang="en-US" dirty="0" smtClean="0"/>
              <a:t>，或</a:t>
            </a:r>
            <a:r>
              <a:rPr lang="en-US" dirty="0" smtClean="0"/>
              <a:t>B=C</a:t>
            </a:r>
            <a:r>
              <a:rPr lang="zh-CN" altLang="en-US" dirty="0" smtClean="0"/>
              <a:t>，或</a:t>
            </a:r>
            <a:r>
              <a:rPr lang="en-US" dirty="0" smtClean="0"/>
              <a:t>A=C</a:t>
            </a:r>
            <a:r>
              <a:rPr lang="zh-CN" altLang="en-US" dirty="0" smtClean="0"/>
              <a:t>。</a:t>
            </a:r>
          </a:p>
          <a:p>
            <a:r>
              <a:rPr lang="zh-CN" altLang="en-US" dirty="0" smtClean="0"/>
              <a:t>如果是等边的，则需判断是否</a:t>
            </a:r>
            <a:r>
              <a:rPr lang="en-US" dirty="0" smtClean="0"/>
              <a:t>A=B</a:t>
            </a:r>
            <a:r>
              <a:rPr lang="zh-CN" altLang="en-US" dirty="0" smtClean="0"/>
              <a:t>，且</a:t>
            </a:r>
            <a:r>
              <a:rPr lang="en-US" dirty="0" smtClean="0"/>
              <a:t>B=C</a:t>
            </a:r>
            <a:r>
              <a:rPr lang="zh-CN" altLang="en-US" dirty="0" smtClean="0"/>
              <a:t>，且</a:t>
            </a:r>
            <a:r>
              <a:rPr lang="en-US" dirty="0" smtClean="0"/>
              <a:t>A=C</a:t>
            </a:r>
            <a:r>
              <a:rPr lang="zh-CN" altLang="en-US" dirty="0" smtClean="0"/>
              <a:t>。</a:t>
            </a:r>
            <a:endParaRPr lang="zh-CN" altLang="en-US" dirty="0"/>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龙腾四海">
  <a:themeElements>
    <a:clrScheme name="龙腾四海">
      <a:dk1>
        <a:sysClr val="windowText" lastClr="000000"/>
      </a:dk1>
      <a:lt1>
        <a:sysClr val="window" lastClr="FFFFFF"/>
      </a:lt1>
      <a:dk2>
        <a:srgbClr val="001B36"/>
      </a:dk2>
      <a:lt2>
        <a:srgbClr val="EDF8FE"/>
      </a:lt2>
      <a:accent1>
        <a:srgbClr val="477AB1"/>
      </a:accent1>
      <a:accent2>
        <a:srgbClr val="51848E"/>
      </a:accent2>
      <a:accent3>
        <a:srgbClr val="7B9B57"/>
      </a:accent3>
      <a:accent4>
        <a:srgbClr val="8B8D8C"/>
      </a:accent4>
      <a:accent5>
        <a:srgbClr val="8B7396"/>
      </a:accent5>
      <a:accent6>
        <a:srgbClr val="E89A53"/>
      </a:accent6>
      <a:hlink>
        <a:srgbClr val="0080FF"/>
      </a:hlink>
      <a:folHlink>
        <a:srgbClr val="FF00FF"/>
      </a:folHlink>
    </a:clrScheme>
    <a:fontScheme name="龙腾四海">
      <a:majorFont>
        <a:latin typeface="Maiandra GD"/>
        <a:ea typeface=""/>
        <a:cs typeface=""/>
        <a:font script="CYRL" typeface="Times New Roman"/>
        <a:font script="GREK" typeface="Times New Roman"/>
        <a:font script="Jpan" typeface="ＭＳ Ｐゴシック"/>
        <a:font script="Hang" typeface="HY중고딕"/>
        <a:font script="Hans" typeface="隶书"/>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ambria"/>
        <a:ea typeface=""/>
        <a:cs typeface=""/>
        <a:font script="Jpan" typeface="ＭＳ Ｐ明朝"/>
        <a:font script="Hang" typeface="HY견명조"/>
        <a:font script="Hans" typeface="华文楷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龙腾四海">
      <a:fillStyleLst>
        <a:solidFill>
          <a:schemeClr val="phClr">
            <a:tint val="100000"/>
            <a:shade val="100000"/>
            <a:hueMod val="100000"/>
            <a:satMod val="100000"/>
          </a:schemeClr>
        </a:solidFill>
        <a:gradFill rotWithShape="1">
          <a:gsLst>
            <a:gs pos="0">
              <a:schemeClr val="phClr">
                <a:tint val="100000"/>
                <a:shade val="50000"/>
                <a:hueMod val="100000"/>
                <a:satMod val="250000"/>
              </a:schemeClr>
            </a:gs>
            <a:gs pos="75000">
              <a:schemeClr val="phClr">
                <a:tint val="80000"/>
                <a:shade val="100000"/>
                <a:hueMod val="100000"/>
                <a:satMod val="375000"/>
              </a:schemeClr>
            </a:gs>
            <a:gs pos="100000">
              <a:schemeClr val="phClr">
                <a:tint val="50000"/>
                <a:shade val="100000"/>
                <a:hueMod val="100000"/>
                <a:satMod val="500000"/>
              </a:schemeClr>
            </a:gs>
          </a:gsLst>
          <a:lin ang="16200000" scaled="1"/>
        </a:gradFill>
        <a:blipFill>
          <a:blip xmlns:r="http://schemas.openxmlformats.org/officeDocument/2006/relationships" r:embed="rId1">
            <a:duotone>
              <a:schemeClr val="phClr">
                <a:tint val="100000"/>
                <a:shade val="50000"/>
                <a:hueMod val="100000"/>
                <a:satMod val="100000"/>
              </a:schemeClr>
              <a:schemeClr val="phClr">
                <a:tint val="100000"/>
                <a:shade val="75000"/>
                <a:hueMod val="100000"/>
                <a:satMod val="100000"/>
              </a:schemeClr>
            </a:duotone>
          </a:blip>
          <a:tile tx="0" ty="0" sx="50000" sy="50000" flip="none" algn="ctr"/>
        </a:blipFill>
      </a:fillStyleLst>
      <a:lnStyleLst>
        <a:ln w="127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glow>
              <a:schemeClr val="phClr">
                <a:tint val="100000"/>
                <a:shade val="100000"/>
                <a:hueMod val="100000"/>
                <a:satMod val="100000"/>
              </a:schemeClr>
            </a:glow>
          </a:effectLst>
        </a:effectStyle>
        <a:effectStyle>
          <a:effectLst>
            <a:glow>
              <a:schemeClr val="phClr">
                <a:tint val="100000"/>
                <a:shade val="100000"/>
                <a:hueMod val="100000"/>
                <a:satMod val="100000"/>
              </a:schemeClr>
            </a:glow>
          </a:effectLst>
          <a:scene3d>
            <a:camera prst="orthographicFront" fov="0">
              <a:rot lat="0" lon="0" rev="0"/>
            </a:camera>
            <a:lightRig rig="threePt" dir="tl">
              <a:rot lat="0" lon="0" rev="0"/>
            </a:lightRig>
          </a:scene3d>
          <a:sp3d prstMaterial="metal">
            <a:bevelT w="12700" h="12700" prst="relaxedInset"/>
            <a:contourClr>
              <a:schemeClr val="phClr">
                <a:tint val="100000"/>
                <a:shade val="100000"/>
                <a:hueMod val="100000"/>
                <a:satMod val="100000"/>
              </a:schemeClr>
            </a:contourClr>
          </a:sp3d>
        </a:effectStyle>
        <a:effectStyle>
          <a:effectLst>
            <a:glow>
              <a:schemeClr val="phClr">
                <a:tint val="100000"/>
                <a:shade val="100000"/>
                <a:hueMod val="100000"/>
                <a:satMod val="100000"/>
              </a:schemeClr>
            </a:glow>
            <a:outerShdw blurRad="44450" dist="50800" dir="3300000" sx="99000" sy="99000" algn="tl" rotWithShape="0">
              <a:srgbClr val="000000">
                <a:alpha val="55000"/>
              </a:srgbClr>
            </a:outerShdw>
          </a:effectLst>
          <a:scene3d>
            <a:camera prst="orthographicFront">
              <a:rot lat="0" lon="0" rev="0"/>
            </a:camera>
            <a:lightRig rig="contrasting" dir="tl">
              <a:rot lat="0" lon="0" rev="14220000"/>
            </a:lightRig>
          </a:scene3d>
          <a:sp3d prstMaterial="dkEdge">
            <a:bevelT w="63500" h="63500"/>
            <a:bevelB w="0" h="0"/>
            <a:contourClr>
              <a:schemeClr val="phClr">
                <a:tint val="100000"/>
                <a:shade val="100000"/>
                <a:hueMod val="100000"/>
                <a:satMod val="100000"/>
              </a:schemeClr>
            </a:contourClr>
          </a:sp3d>
        </a:effectStyle>
      </a:effectStyleLst>
      <a:bgFillStyleLst>
        <a:solidFill>
          <a:schemeClr val="phClr">
            <a:tint val="100000"/>
            <a:shade val="100000"/>
            <a:hueMod val="100000"/>
            <a:satMod val="100000"/>
          </a:schemeClr>
        </a:solidFill>
        <a:gradFill rotWithShape="1">
          <a:gsLst>
            <a:gs pos="0">
              <a:schemeClr val="bg1">
                <a:tint val="100000"/>
                <a:shade val="100000"/>
                <a:hueMod val="100000"/>
                <a:satMod val="150000"/>
              </a:schemeClr>
            </a:gs>
            <a:gs pos="55000">
              <a:schemeClr val="bg1">
                <a:tint val="100000"/>
                <a:shade val="90000"/>
                <a:hueMod val="100000"/>
                <a:satMod val="375000"/>
              </a:schemeClr>
            </a:gs>
            <a:gs pos="100000">
              <a:schemeClr val="phClr">
                <a:tint val="88000"/>
                <a:shade val="100000"/>
                <a:hueMod val="100000"/>
                <a:satMod val="500000"/>
              </a:schemeClr>
            </a:gs>
          </a:gsLst>
          <a:lin ang="5400000" scaled="1"/>
        </a:gradFill>
        <a:blipFill>
          <a:blip xmlns:r="http://schemas.openxmlformats.org/officeDocument/2006/relationships" r:embed="rId2">
            <a:duotone>
              <a:schemeClr val="phClr">
                <a:shade val="30000"/>
                <a:satMod val="555000"/>
              </a:schemeClr>
              <a:schemeClr val="phClr">
                <a:tint val="96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Dragon</Template>
  <TotalTime>410</TotalTime>
  <Words>7383</Words>
  <Application>Microsoft Office PowerPoint</Application>
  <PresentationFormat>全屏显示(4:3)</PresentationFormat>
  <Paragraphs>1469</Paragraphs>
  <Slides>68</Slides>
  <Notes>0</Notes>
  <HiddenSlides>0</HiddenSlides>
  <MMClips>0</MMClips>
  <ScaleCrop>false</ScaleCrop>
  <HeadingPairs>
    <vt:vector size="4" baseType="variant">
      <vt:variant>
        <vt:lpstr>主题</vt:lpstr>
      </vt:variant>
      <vt:variant>
        <vt:i4>1</vt:i4>
      </vt:variant>
      <vt:variant>
        <vt:lpstr>幻灯片标题</vt:lpstr>
      </vt:variant>
      <vt:variant>
        <vt:i4>68</vt:i4>
      </vt:variant>
    </vt:vector>
  </HeadingPairs>
  <TitlesOfParts>
    <vt:vector size="69" baseType="lpstr">
      <vt:lpstr>龙腾四海</vt:lpstr>
      <vt:lpstr>第五章 黑盒测试</vt:lpstr>
      <vt:lpstr>第五章 黑盒测试</vt:lpstr>
      <vt:lpstr>一、什么的黑盒测试</vt:lpstr>
      <vt:lpstr>二、黑盒测试的方法分类</vt:lpstr>
      <vt:lpstr>三、等价类划分法</vt:lpstr>
      <vt:lpstr>幻灯片 6</vt:lpstr>
      <vt:lpstr>幻灯片 7</vt:lpstr>
      <vt:lpstr>幻灯片 8</vt:lpstr>
      <vt:lpstr>案例一</vt:lpstr>
      <vt:lpstr>幻灯片 10</vt:lpstr>
      <vt:lpstr>幻灯片 11</vt:lpstr>
      <vt:lpstr>幻灯片 12</vt:lpstr>
      <vt:lpstr>等价类划分的分类</vt:lpstr>
      <vt:lpstr>练习题一</vt:lpstr>
      <vt:lpstr>练习题二</vt:lpstr>
      <vt:lpstr>四、边界值分析法</vt:lpstr>
      <vt:lpstr>幻灯片 17</vt:lpstr>
      <vt:lpstr>幻灯片 18</vt:lpstr>
      <vt:lpstr>幻灯片 19</vt:lpstr>
      <vt:lpstr>幻灯片 20</vt:lpstr>
      <vt:lpstr>幻灯片 21</vt:lpstr>
      <vt:lpstr>幻灯片 22</vt:lpstr>
      <vt:lpstr>练习题</vt:lpstr>
      <vt:lpstr>五、决策表法</vt:lpstr>
      <vt:lpstr>幻灯片 25</vt:lpstr>
      <vt:lpstr>幻灯片 26</vt:lpstr>
      <vt:lpstr>幻灯片 27</vt:lpstr>
      <vt:lpstr>2.3.4决策表法 </vt:lpstr>
      <vt:lpstr>幻灯片 29</vt:lpstr>
      <vt:lpstr>幻灯片 30</vt:lpstr>
      <vt:lpstr>案例一</vt:lpstr>
      <vt:lpstr>幻灯片 32</vt:lpstr>
      <vt:lpstr>幻灯片 33</vt:lpstr>
      <vt:lpstr>幻灯片 34</vt:lpstr>
      <vt:lpstr>练习题一</vt:lpstr>
      <vt:lpstr>练习题二</vt:lpstr>
      <vt:lpstr>因果图法</vt:lpstr>
      <vt:lpstr>幻灯片 38</vt:lpstr>
      <vt:lpstr>幻灯片 39</vt:lpstr>
      <vt:lpstr>约束符号 </vt:lpstr>
      <vt:lpstr>约束符号 </vt:lpstr>
      <vt:lpstr>幻灯片 42</vt:lpstr>
      <vt:lpstr>案例一</vt:lpstr>
      <vt:lpstr>幻灯片 44</vt:lpstr>
      <vt:lpstr>幻灯片 45</vt:lpstr>
      <vt:lpstr>2.3.5因果图法 </vt:lpstr>
      <vt:lpstr>幻灯片 47</vt:lpstr>
      <vt:lpstr>案例二</vt:lpstr>
      <vt:lpstr>幻灯片 49</vt:lpstr>
      <vt:lpstr>幻灯片 50</vt:lpstr>
      <vt:lpstr>幻灯片 51</vt:lpstr>
      <vt:lpstr>幻灯片 52</vt:lpstr>
      <vt:lpstr>课后作业</vt:lpstr>
      <vt:lpstr>场景法</vt:lpstr>
      <vt:lpstr>幻灯片 55</vt:lpstr>
      <vt:lpstr>幻灯片 56</vt:lpstr>
      <vt:lpstr>案例一</vt:lpstr>
      <vt:lpstr>幻灯片 58</vt:lpstr>
      <vt:lpstr>幻灯片 59</vt:lpstr>
      <vt:lpstr>幻灯片 60</vt:lpstr>
      <vt:lpstr>幻灯片 61</vt:lpstr>
      <vt:lpstr>幻灯片 62</vt:lpstr>
      <vt:lpstr>幻灯片 63</vt:lpstr>
      <vt:lpstr>作业</vt:lpstr>
      <vt:lpstr>测试方法的选择</vt:lpstr>
      <vt:lpstr>幻灯片 66</vt:lpstr>
      <vt:lpstr>幻灯片 67</vt:lpstr>
      <vt:lpstr>幻灯片 68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第五章 黑盒测试</dc:title>
  <dc:creator>sony</dc:creator>
  <cp:lastModifiedBy>sony</cp:lastModifiedBy>
  <cp:revision>28</cp:revision>
  <dcterms:created xsi:type="dcterms:W3CDTF">2012-10-14T11:36:57Z</dcterms:created>
  <dcterms:modified xsi:type="dcterms:W3CDTF">2012-11-12T06:25:30Z</dcterms:modified>
</cp:coreProperties>
</file>