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Default Extension="emf" ContentType="image/x-emf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1" r:id="rId8"/>
    <p:sldId id="264" r:id="rId9"/>
    <p:sldId id="265" r:id="rId10"/>
    <p:sldId id="266" r:id="rId11"/>
    <p:sldId id="268" r:id="rId12"/>
    <p:sldId id="270" r:id="rId13"/>
    <p:sldId id="271" r:id="rId14"/>
    <p:sldId id="272" r:id="rId15"/>
    <p:sldId id="273" r:id="rId16"/>
    <p:sldId id="274" r:id="rId17"/>
    <p:sldId id="321" r:id="rId18"/>
    <p:sldId id="322" r:id="rId19"/>
    <p:sldId id="323" r:id="rId20"/>
    <p:sldId id="324" r:id="rId21"/>
    <p:sldId id="325" r:id="rId22"/>
    <p:sldId id="275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88" r:id="rId36"/>
    <p:sldId id="289" r:id="rId37"/>
    <p:sldId id="290" r:id="rId38"/>
    <p:sldId id="291" r:id="rId39"/>
    <p:sldId id="292" r:id="rId40"/>
    <p:sldId id="293" r:id="rId41"/>
    <p:sldId id="294" r:id="rId42"/>
    <p:sldId id="295" r:id="rId43"/>
    <p:sldId id="297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6" r:id="rId53"/>
    <p:sldId id="307" r:id="rId54"/>
    <p:sldId id="308" r:id="rId55"/>
    <p:sldId id="309" r:id="rId56"/>
    <p:sldId id="310" r:id="rId57"/>
    <p:sldId id="311" r:id="rId58"/>
    <p:sldId id="312" r:id="rId59"/>
    <p:sldId id="314" r:id="rId60"/>
    <p:sldId id="315" r:id="rId61"/>
    <p:sldId id="316" r:id="rId62"/>
    <p:sldId id="317" r:id="rId63"/>
    <p:sldId id="318" r:id="rId64"/>
    <p:sldId id="319" r:id="rId65"/>
    <p:sldId id="320" r:id="rId6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68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726" y="-21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90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9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93.e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95.emf"/><Relationship Id="rId1" Type="http://schemas.openxmlformats.org/officeDocument/2006/relationships/image" Target="../media/image9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5" Type="http://schemas.openxmlformats.org/officeDocument/2006/relationships/slide" Target="slide65.xml"/><Relationship Id="rId4" Type="http://schemas.openxmlformats.org/officeDocument/2006/relationships/slide" Target="slide3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6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7" Type="http://schemas.openxmlformats.org/officeDocument/2006/relationships/image" Target="../media/image62.jpeg"/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1.jpeg"/><Relationship Id="rId5" Type="http://schemas.openxmlformats.org/officeDocument/2006/relationships/image" Target="../media/image60.jpeg"/><Relationship Id="rId4" Type="http://schemas.openxmlformats.org/officeDocument/2006/relationships/image" Target="../media/image59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jpeg"/><Relationship Id="rId3" Type="http://schemas.openxmlformats.org/officeDocument/2006/relationships/image" Target="../media/image71.jpeg"/><Relationship Id="rId7" Type="http://schemas.openxmlformats.org/officeDocument/2006/relationships/image" Target="../media/image75.jpeg"/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4.jpeg"/><Relationship Id="rId5" Type="http://schemas.openxmlformats.org/officeDocument/2006/relationships/image" Target="../media/image73.jpeg"/><Relationship Id="rId4" Type="http://schemas.openxmlformats.org/officeDocument/2006/relationships/image" Target="../media/image72.jpeg"/><Relationship Id="rId9" Type="http://schemas.openxmlformats.org/officeDocument/2006/relationships/image" Target="../media/image77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2.jpeg"/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7.jpe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8.jpe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1.jpeg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475656" y="1916832"/>
            <a:ext cx="5208477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第四章 零件图</a:t>
            </a:r>
            <a:endParaRPr lang="zh-CN" altLang="en-US" sz="600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971600" y="2492896"/>
            <a:ext cx="7477125" cy="1641475"/>
            <a:chOff x="576" y="1776"/>
            <a:chExt cx="4710" cy="1034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577" y="2232"/>
              <a:ext cx="4656" cy="48"/>
            </a:xfrm>
            <a:prstGeom prst="rect">
              <a:avLst/>
            </a:pr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100000">
                  <a:srgbClr val="99C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dirty="0">
                <a:solidFill>
                  <a:srgbClr val="0070C0"/>
                </a:solidFill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576" y="2325"/>
              <a:ext cx="4656" cy="81"/>
            </a:xfrm>
            <a:prstGeom prst="rect">
              <a:avLst/>
            </a:pr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100000">
                  <a:srgbClr val="99C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 rot="-606377">
              <a:off x="4122" y="1776"/>
              <a:ext cx="1164" cy="745"/>
            </a:xfrm>
            <a:prstGeom prst="sun">
              <a:avLst>
                <a:gd name="adj" fmla="val 32653"/>
              </a:avLst>
            </a:prstGeom>
            <a:solidFill>
              <a:srgbClr val="FFFFCC"/>
            </a:solidFill>
            <a:ln w="12700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CC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 rot="632089">
              <a:off x="3467" y="2158"/>
              <a:ext cx="1051" cy="652"/>
            </a:xfrm>
            <a:prstGeom prst="sun">
              <a:avLst>
                <a:gd name="adj" fmla="val 25421"/>
              </a:avLst>
            </a:prstGeom>
            <a:solidFill>
              <a:srgbClr val="FFFFCC"/>
            </a:solidFill>
            <a:ln w="12700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CC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73115" y="2852936"/>
            <a:ext cx="615553" cy="10801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tx1"/>
                </a:solidFill>
              </a:rPr>
              <a:t> 左  </a:t>
            </a:r>
            <a:r>
              <a:rPr lang="zh-CN" altLang="en-US" sz="2800" b="1" dirty="0">
                <a:solidFill>
                  <a:schemeClr val="tx1"/>
                </a:solidFill>
              </a:rPr>
              <a:t>旋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236296" y="2924944"/>
            <a:ext cx="615553" cy="103745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eaVert"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 smtClean="0">
                <a:solidFill>
                  <a:schemeClr val="tx1"/>
                </a:solidFill>
              </a:rPr>
              <a:t> 右  旋 </a:t>
            </a:r>
            <a:endParaRPr lang="zh-CN" altLang="en-US" sz="2800" b="1" dirty="0">
              <a:solidFill>
                <a:schemeClr val="tx1"/>
              </a:solidFill>
            </a:endParaRPr>
          </a:p>
        </p:txBody>
      </p:sp>
      <p:pic>
        <p:nvPicPr>
          <p:cNvPr id="8" name="Picture 8" descr="10-2czhuddd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2276872"/>
            <a:ext cx="1194184" cy="2448271"/>
          </a:xfrm>
          <a:prstGeom prst="rect">
            <a:avLst/>
          </a:prstGeom>
          <a:noFill/>
        </p:spPr>
      </p:pic>
      <p:pic>
        <p:nvPicPr>
          <p:cNvPr id="9" name="Picture 9" descr="10-2czhudddzx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907704" y="2274379"/>
            <a:ext cx="1214869" cy="2450765"/>
          </a:xfrm>
          <a:prstGeom prst="rect">
            <a:avLst/>
          </a:prstGeom>
          <a:noFill/>
        </p:spPr>
      </p:pic>
      <p:sp>
        <p:nvSpPr>
          <p:cNvPr id="11" name="Rectangle 12"/>
          <p:cNvSpPr>
            <a:spLocks noChangeArrowheads="1"/>
          </p:cNvSpPr>
          <p:nvPr/>
        </p:nvSpPr>
        <p:spPr bwMode="auto">
          <a:xfrm>
            <a:off x="467544" y="764704"/>
            <a:ext cx="360040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ea typeface="隶书" pitchFamily="49" charset="-122"/>
              </a:rPr>
              <a:t>螺纹要素 </a:t>
            </a:r>
            <a:r>
              <a:rPr lang="en-US" altLang="zh-CN" sz="3600" b="1" dirty="0" smtClean="0">
                <a:solidFill>
                  <a:schemeClr val="tx1"/>
                </a:solidFill>
                <a:ea typeface="隶书" pitchFamily="49" charset="-122"/>
              </a:rPr>
              <a:t>—</a:t>
            </a:r>
            <a:r>
              <a:rPr lang="zh-CN" altLang="en-US" sz="3600" b="1" dirty="0" smtClean="0">
                <a:solidFill>
                  <a:schemeClr val="tx1"/>
                </a:solidFill>
                <a:ea typeface="隶书" pitchFamily="49" charset="-122"/>
              </a:rPr>
              <a:t>旋向</a:t>
            </a:r>
            <a:r>
              <a:rPr lang="en-US" altLang="zh-CN" sz="3600" b="1" dirty="0" smtClean="0">
                <a:solidFill>
                  <a:schemeClr val="tx1"/>
                </a:solidFill>
                <a:ea typeface="隶书" pitchFamily="49" charset="-122"/>
              </a:rPr>
              <a:t> </a:t>
            </a:r>
            <a:endParaRPr lang="zh-CN" altLang="en-US" sz="3600" b="1" dirty="0">
              <a:solidFill>
                <a:schemeClr val="tx1"/>
              </a:solidFill>
              <a:ea typeface="隶书" pitchFamily="49" charset="-122"/>
            </a:endParaRPr>
          </a:p>
        </p:txBody>
      </p:sp>
      <p:sp>
        <p:nvSpPr>
          <p:cNvPr id="12" name="Text Box 87"/>
          <p:cNvSpPr txBox="1">
            <a:spLocks noChangeArrowheads="1"/>
          </p:cNvSpPr>
          <p:nvPr/>
        </p:nvSpPr>
        <p:spPr bwMode="auto">
          <a:xfrm>
            <a:off x="1331640" y="5013176"/>
            <a:ext cx="2709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ea typeface="隶书" pitchFamily="49" charset="-122"/>
              </a:rPr>
              <a:t>（逆时针旋入）</a:t>
            </a:r>
          </a:p>
        </p:txBody>
      </p:sp>
      <p:sp>
        <p:nvSpPr>
          <p:cNvPr id="13" name="Text Box 93"/>
          <p:cNvSpPr txBox="1">
            <a:spLocks noChangeArrowheads="1"/>
          </p:cNvSpPr>
          <p:nvPr/>
        </p:nvSpPr>
        <p:spPr bwMode="auto">
          <a:xfrm>
            <a:off x="4644008" y="5013176"/>
            <a:ext cx="270939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ea typeface="隶书" pitchFamily="49" charset="-122"/>
              </a:rPr>
              <a:t>（顺时针旋入）</a:t>
            </a:r>
          </a:p>
        </p:txBody>
      </p:sp>
      <p:sp>
        <p:nvSpPr>
          <p:cNvPr id="14" name="AutoShape 82"/>
          <p:cNvSpPr>
            <a:spLocks noChangeArrowheads="1"/>
          </p:cNvSpPr>
          <p:nvPr/>
        </p:nvSpPr>
        <p:spPr bwMode="auto">
          <a:xfrm rot="16200000">
            <a:off x="3296840" y="3408016"/>
            <a:ext cx="658813" cy="412750"/>
          </a:xfrm>
          <a:custGeom>
            <a:avLst/>
            <a:gdLst>
              <a:gd name="G0" fmla="+- 16654 0 0"/>
              <a:gd name="G1" fmla="+- 5732 0 0"/>
              <a:gd name="G2" fmla="+- 21600 0 5732"/>
              <a:gd name="G3" fmla="+- 10800 0 5732"/>
              <a:gd name="G4" fmla="+- 21600 0 16654"/>
              <a:gd name="G5" fmla="*/ G4 G3 10800"/>
              <a:gd name="G6" fmla="+- 21600 0 G5"/>
              <a:gd name="T0" fmla="*/ 16654 w 21600"/>
              <a:gd name="T1" fmla="*/ 0 h 21600"/>
              <a:gd name="T2" fmla="*/ 0 w 21600"/>
              <a:gd name="T3" fmla="*/ 10800 h 21600"/>
              <a:gd name="T4" fmla="*/ 16654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654" y="0"/>
                </a:moveTo>
                <a:lnTo>
                  <a:pt x="16654" y="5732"/>
                </a:lnTo>
                <a:lnTo>
                  <a:pt x="3375" y="5732"/>
                </a:lnTo>
                <a:lnTo>
                  <a:pt x="3375" y="15868"/>
                </a:lnTo>
                <a:lnTo>
                  <a:pt x="16654" y="15868"/>
                </a:lnTo>
                <a:lnTo>
                  <a:pt x="1665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732"/>
                </a:moveTo>
                <a:lnTo>
                  <a:pt x="1350" y="15868"/>
                </a:lnTo>
                <a:lnTo>
                  <a:pt x="2700" y="15868"/>
                </a:lnTo>
                <a:lnTo>
                  <a:pt x="2700" y="5732"/>
                </a:lnTo>
                <a:close/>
              </a:path>
              <a:path w="21600" h="21600">
                <a:moveTo>
                  <a:pt x="0" y="5732"/>
                </a:moveTo>
                <a:lnTo>
                  <a:pt x="0" y="15868"/>
                </a:lnTo>
                <a:lnTo>
                  <a:pt x="675" y="15868"/>
                </a:lnTo>
                <a:lnTo>
                  <a:pt x="675" y="5732"/>
                </a:lnTo>
                <a:close/>
              </a:path>
            </a:pathLst>
          </a:custGeom>
          <a:gradFill rotWithShape="0">
            <a:gsLst>
              <a:gs pos="0">
                <a:srgbClr val="CCFFCC">
                  <a:gamma/>
                  <a:shade val="46275"/>
                  <a:invGamma/>
                </a:srgbClr>
              </a:gs>
              <a:gs pos="100000">
                <a:srgbClr val="CCFFCC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AutoShape 82"/>
          <p:cNvSpPr>
            <a:spLocks noChangeArrowheads="1"/>
          </p:cNvSpPr>
          <p:nvPr/>
        </p:nvSpPr>
        <p:spPr bwMode="auto">
          <a:xfrm rot="16200000">
            <a:off x="4376961" y="3408016"/>
            <a:ext cx="658813" cy="412750"/>
          </a:xfrm>
          <a:custGeom>
            <a:avLst/>
            <a:gdLst>
              <a:gd name="G0" fmla="+- 16654 0 0"/>
              <a:gd name="G1" fmla="+- 5732 0 0"/>
              <a:gd name="G2" fmla="+- 21600 0 5732"/>
              <a:gd name="G3" fmla="+- 10800 0 5732"/>
              <a:gd name="G4" fmla="+- 21600 0 16654"/>
              <a:gd name="G5" fmla="*/ G4 G3 10800"/>
              <a:gd name="G6" fmla="+- 21600 0 G5"/>
              <a:gd name="T0" fmla="*/ 16654 w 21600"/>
              <a:gd name="T1" fmla="*/ 0 h 21600"/>
              <a:gd name="T2" fmla="*/ 0 w 21600"/>
              <a:gd name="T3" fmla="*/ 10800 h 21600"/>
              <a:gd name="T4" fmla="*/ 16654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654" y="0"/>
                </a:moveTo>
                <a:lnTo>
                  <a:pt x="16654" y="5732"/>
                </a:lnTo>
                <a:lnTo>
                  <a:pt x="3375" y="5732"/>
                </a:lnTo>
                <a:lnTo>
                  <a:pt x="3375" y="15868"/>
                </a:lnTo>
                <a:lnTo>
                  <a:pt x="16654" y="15868"/>
                </a:lnTo>
                <a:lnTo>
                  <a:pt x="16654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732"/>
                </a:moveTo>
                <a:lnTo>
                  <a:pt x="1350" y="15868"/>
                </a:lnTo>
                <a:lnTo>
                  <a:pt x="2700" y="15868"/>
                </a:lnTo>
                <a:lnTo>
                  <a:pt x="2700" y="5732"/>
                </a:lnTo>
                <a:close/>
              </a:path>
              <a:path w="21600" h="21600">
                <a:moveTo>
                  <a:pt x="0" y="5732"/>
                </a:moveTo>
                <a:lnTo>
                  <a:pt x="0" y="15868"/>
                </a:lnTo>
                <a:lnTo>
                  <a:pt x="675" y="15868"/>
                </a:lnTo>
                <a:lnTo>
                  <a:pt x="675" y="5732"/>
                </a:lnTo>
                <a:close/>
              </a:path>
            </a:pathLst>
          </a:custGeom>
          <a:gradFill rotWithShape="0">
            <a:gsLst>
              <a:gs pos="0">
                <a:srgbClr val="CCFFCC">
                  <a:gamma/>
                  <a:shade val="46275"/>
                  <a:invGamma/>
                </a:srgbClr>
              </a:gs>
              <a:gs pos="100000">
                <a:srgbClr val="CCFFCC"/>
              </a:gs>
            </a:gsLst>
            <a:lin ang="5400000" scaled="1"/>
          </a:gradFill>
          <a:ln w="19050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 autoUpdateAnimBg="0"/>
      <p:bldP spid="11" grpId="0" animBg="1" autoUpdateAnimBg="0"/>
      <p:bldP spid="12" grpId="0" autoUpdateAnimBg="0"/>
      <p:bldP spid="13" grpId="0" autoUpdateAnimBg="0"/>
      <p:bldP spid="14" grpId="0" animBg="1"/>
      <p:bldP spid="1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2215" name="Picture 7" descr="10-2aa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39952" y="4437112"/>
            <a:ext cx="4268290" cy="2054115"/>
          </a:xfrm>
          <a:prstGeom prst="rect">
            <a:avLst/>
          </a:prstGeom>
          <a:noFill/>
        </p:spPr>
      </p:pic>
      <p:pic>
        <p:nvPicPr>
          <p:cNvPr id="222216" name="Picture 8" descr="10-2dd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2132856"/>
            <a:ext cx="3552387" cy="1343253"/>
          </a:xfrm>
          <a:prstGeom prst="rect">
            <a:avLst/>
          </a:prstGeom>
          <a:noFill/>
        </p:spPr>
      </p:pic>
      <p:grpSp>
        <p:nvGrpSpPr>
          <p:cNvPr id="2" name="Group 9"/>
          <p:cNvGrpSpPr>
            <a:grpSpLocks/>
          </p:cNvGrpSpPr>
          <p:nvPr/>
        </p:nvGrpSpPr>
        <p:grpSpPr bwMode="auto">
          <a:xfrm>
            <a:off x="5271095" y="3501008"/>
            <a:ext cx="2181225" cy="960437"/>
            <a:chOff x="2928" y="1843"/>
            <a:chExt cx="1374" cy="605"/>
          </a:xfrm>
        </p:grpSpPr>
        <p:sp>
          <p:nvSpPr>
            <p:cNvPr id="222218" name="Line 10"/>
            <p:cNvSpPr>
              <a:spLocks noChangeShapeType="1"/>
            </p:cNvSpPr>
            <p:nvPr/>
          </p:nvSpPr>
          <p:spPr bwMode="auto">
            <a:xfrm flipH="1" flipV="1">
              <a:off x="3168" y="2151"/>
              <a:ext cx="0" cy="29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2219" name="Line 11"/>
            <p:cNvSpPr>
              <a:spLocks noChangeShapeType="1"/>
            </p:cNvSpPr>
            <p:nvPr/>
          </p:nvSpPr>
          <p:spPr bwMode="auto">
            <a:xfrm flipH="1" flipV="1">
              <a:off x="3360" y="2151"/>
              <a:ext cx="0" cy="297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2220" name="Line 12"/>
            <p:cNvSpPr>
              <a:spLocks noChangeShapeType="1"/>
            </p:cNvSpPr>
            <p:nvPr/>
          </p:nvSpPr>
          <p:spPr bwMode="auto">
            <a:xfrm>
              <a:off x="3024" y="2208"/>
              <a:ext cx="76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2221" name="Line 13"/>
            <p:cNvSpPr>
              <a:spLocks noChangeShapeType="1"/>
            </p:cNvSpPr>
            <p:nvPr/>
          </p:nvSpPr>
          <p:spPr bwMode="auto">
            <a:xfrm>
              <a:off x="2928" y="2208"/>
              <a:ext cx="240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2222" name="Line 14"/>
            <p:cNvSpPr>
              <a:spLocks noChangeShapeType="1"/>
            </p:cNvSpPr>
            <p:nvPr/>
          </p:nvSpPr>
          <p:spPr bwMode="auto">
            <a:xfrm>
              <a:off x="3360" y="2208"/>
              <a:ext cx="192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sm" len="lg"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2223" name="Text Box 15"/>
            <p:cNvSpPr txBox="1">
              <a:spLocks noChangeArrowheads="1"/>
            </p:cNvSpPr>
            <p:nvPr/>
          </p:nvSpPr>
          <p:spPr bwMode="auto">
            <a:xfrm>
              <a:off x="3438" y="1843"/>
              <a:ext cx="86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CC3300"/>
                  </a:solidFill>
                </a:rPr>
                <a:t>螺距</a:t>
              </a:r>
              <a:r>
                <a:rPr lang="en-US" altLang="zh-CN" sz="2400" b="1" dirty="0">
                  <a:solidFill>
                    <a:srgbClr val="CC3300"/>
                  </a:solidFill>
                </a:rPr>
                <a:t>P</a:t>
              </a:r>
            </a:p>
          </p:txBody>
        </p:sp>
      </p:grpSp>
      <p:grpSp>
        <p:nvGrpSpPr>
          <p:cNvPr id="3" name="Group 16"/>
          <p:cNvGrpSpPr>
            <a:grpSpLocks/>
          </p:cNvGrpSpPr>
          <p:nvPr/>
        </p:nvGrpSpPr>
        <p:grpSpPr bwMode="auto">
          <a:xfrm>
            <a:off x="2051820" y="3356654"/>
            <a:ext cx="1296044" cy="1271066"/>
            <a:chOff x="791" y="1861"/>
            <a:chExt cx="1056" cy="816"/>
          </a:xfrm>
        </p:grpSpPr>
        <p:sp>
          <p:nvSpPr>
            <p:cNvPr id="222225" name="Line 17"/>
            <p:cNvSpPr>
              <a:spLocks noChangeShapeType="1"/>
            </p:cNvSpPr>
            <p:nvPr/>
          </p:nvSpPr>
          <p:spPr bwMode="auto">
            <a:xfrm>
              <a:off x="1847" y="1861"/>
              <a:ext cx="0" cy="81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2226" name="Line 18"/>
            <p:cNvSpPr>
              <a:spLocks noChangeShapeType="1"/>
            </p:cNvSpPr>
            <p:nvPr/>
          </p:nvSpPr>
          <p:spPr bwMode="auto">
            <a:xfrm>
              <a:off x="791" y="2590"/>
              <a:ext cx="1056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2227" name="Text Box 19"/>
            <p:cNvSpPr txBox="1">
              <a:spLocks noChangeArrowheads="1"/>
            </p:cNvSpPr>
            <p:nvPr/>
          </p:nvSpPr>
          <p:spPr bwMode="auto">
            <a:xfrm>
              <a:off x="882" y="2318"/>
              <a:ext cx="86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CC3300"/>
                  </a:solidFill>
                </a:rPr>
                <a:t>导程</a:t>
              </a:r>
              <a:r>
                <a:rPr lang="en-US" altLang="zh-CN" sz="2400" b="1" dirty="0">
                  <a:solidFill>
                    <a:srgbClr val="CC3300"/>
                  </a:solidFill>
                </a:rPr>
                <a:t>S</a:t>
              </a:r>
            </a:p>
          </p:txBody>
        </p:sp>
      </p:grpSp>
      <p:sp>
        <p:nvSpPr>
          <p:cNvPr id="222228" name="Text Box 20"/>
          <p:cNvSpPr txBox="1">
            <a:spLocks noChangeArrowheads="1"/>
          </p:cNvSpPr>
          <p:nvPr/>
        </p:nvSpPr>
        <p:spPr bwMode="auto">
          <a:xfrm>
            <a:off x="4860032" y="2636912"/>
            <a:ext cx="216024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zh-CN" altLang="en-US" sz="2800" b="1" dirty="0"/>
              <a:t>导程</a:t>
            </a:r>
            <a:r>
              <a:rPr lang="en-US" altLang="zh-CN" sz="2800" b="1" dirty="0"/>
              <a:t>S=</a:t>
            </a:r>
            <a:r>
              <a:rPr lang="en-US" altLang="zh-CN" sz="2800" b="1" dirty="0" err="1"/>
              <a:t>P×n</a:t>
            </a:r>
            <a:endParaRPr lang="en-US" altLang="zh-CN" sz="2800" b="1" dirty="0"/>
          </a:p>
        </p:txBody>
      </p: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899592" y="3433564"/>
            <a:ext cx="1899493" cy="1147564"/>
            <a:chOff x="0" y="2016"/>
            <a:chExt cx="1296" cy="816"/>
          </a:xfrm>
        </p:grpSpPr>
        <p:sp>
          <p:nvSpPr>
            <p:cNvPr id="222230" name="Line 22"/>
            <p:cNvSpPr>
              <a:spLocks noChangeShapeType="1"/>
            </p:cNvSpPr>
            <p:nvPr/>
          </p:nvSpPr>
          <p:spPr bwMode="auto">
            <a:xfrm>
              <a:off x="768" y="2016"/>
              <a:ext cx="0" cy="816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2231" name="Line 23"/>
            <p:cNvSpPr>
              <a:spLocks noChangeShapeType="1"/>
            </p:cNvSpPr>
            <p:nvPr/>
          </p:nvSpPr>
          <p:spPr bwMode="auto">
            <a:xfrm>
              <a:off x="1296" y="2016"/>
              <a:ext cx="0" cy="432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2232" name="Line 24"/>
            <p:cNvSpPr>
              <a:spLocks noChangeShapeType="1"/>
            </p:cNvSpPr>
            <p:nvPr/>
          </p:nvSpPr>
          <p:spPr bwMode="auto">
            <a:xfrm>
              <a:off x="768" y="2400"/>
              <a:ext cx="528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2233" name="Text Box 25"/>
            <p:cNvSpPr txBox="1">
              <a:spLocks noChangeArrowheads="1"/>
            </p:cNvSpPr>
            <p:nvPr/>
          </p:nvSpPr>
          <p:spPr bwMode="auto">
            <a:xfrm>
              <a:off x="0" y="2083"/>
              <a:ext cx="864" cy="3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zh-CN" altLang="en-US" sz="2400" b="1" dirty="0">
                  <a:solidFill>
                    <a:srgbClr val="CC3300"/>
                  </a:solidFill>
                </a:rPr>
                <a:t>螺距</a:t>
              </a:r>
              <a:r>
                <a:rPr lang="en-US" altLang="zh-CN" sz="2400" b="1" dirty="0">
                  <a:solidFill>
                    <a:srgbClr val="CC3300"/>
                  </a:solidFill>
                </a:rPr>
                <a:t>P</a:t>
              </a:r>
            </a:p>
          </p:txBody>
        </p:sp>
        <p:sp>
          <p:nvSpPr>
            <p:cNvPr id="222234" name="Line 26"/>
            <p:cNvSpPr>
              <a:spLocks noChangeShapeType="1"/>
            </p:cNvSpPr>
            <p:nvPr/>
          </p:nvSpPr>
          <p:spPr bwMode="auto">
            <a:xfrm flipH="1">
              <a:off x="144" y="2400"/>
              <a:ext cx="624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" name="Rectangle 12"/>
          <p:cNvSpPr>
            <a:spLocks noChangeArrowheads="1"/>
          </p:cNvSpPr>
          <p:nvPr/>
        </p:nvSpPr>
        <p:spPr bwMode="auto">
          <a:xfrm>
            <a:off x="467544" y="692696"/>
            <a:ext cx="4392488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ea typeface="隶书" pitchFamily="49" charset="-122"/>
              </a:rPr>
              <a:t>螺纹要素</a:t>
            </a:r>
            <a:r>
              <a:rPr lang="en-US" altLang="zh-CN" sz="3200" b="1" dirty="0" smtClean="0">
                <a:solidFill>
                  <a:schemeClr val="tx1"/>
                </a:solidFill>
                <a:ea typeface="隶书" pitchFamily="49" charset="-122"/>
              </a:rPr>
              <a:t>—</a:t>
            </a:r>
            <a:r>
              <a:rPr lang="zh-CN" altLang="en-US" sz="3200" b="1" dirty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螺距和螺距</a:t>
            </a:r>
            <a:endParaRPr lang="zh-CN" altLang="en-US" sz="3200" b="1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222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222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2222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2228" grpId="0" autoUpdateAnimBg="0"/>
      <p:bldP spid="24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Rectangle 3"/>
          <p:cNvSpPr txBox="1">
            <a:spLocks noChangeArrowheads="1"/>
          </p:cNvSpPr>
          <p:nvPr/>
        </p:nvSpPr>
        <p:spPr>
          <a:xfrm>
            <a:off x="395536" y="908720"/>
            <a:ext cx="3389313" cy="7302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990033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外螺纹的画法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990033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9" name="Oval 4"/>
          <p:cNvSpPr>
            <a:spLocks noChangeArrowheads="1"/>
          </p:cNvSpPr>
          <p:nvPr/>
        </p:nvSpPr>
        <p:spPr bwMode="auto">
          <a:xfrm>
            <a:off x="835968" y="4972050"/>
            <a:ext cx="1371600" cy="1371600"/>
          </a:xfrm>
          <a:prstGeom prst="ellipse">
            <a:avLst/>
          </a:prstGeom>
          <a:noFill/>
          <a:ln w="57150">
            <a:solidFill>
              <a:srgbClr val="00B05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Oval 7"/>
          <p:cNvSpPr>
            <a:spLocks noChangeArrowheads="1"/>
          </p:cNvSpPr>
          <p:nvPr/>
        </p:nvSpPr>
        <p:spPr bwMode="auto">
          <a:xfrm>
            <a:off x="988368" y="5124450"/>
            <a:ext cx="1066800" cy="1066800"/>
          </a:xfrm>
          <a:prstGeom prst="ellipse">
            <a:avLst/>
          </a:prstGeom>
          <a:noFill/>
          <a:ln w="28575">
            <a:solidFill>
              <a:srgbClr val="0033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" name="Arc 8"/>
          <p:cNvSpPr>
            <a:spLocks/>
          </p:cNvSpPr>
          <p:nvPr/>
        </p:nvSpPr>
        <p:spPr bwMode="auto">
          <a:xfrm rot="16200000" flipH="1">
            <a:off x="988368" y="5657850"/>
            <a:ext cx="533400" cy="5334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2" name="Group 61"/>
          <p:cNvGrpSpPr>
            <a:grpSpLocks/>
          </p:cNvGrpSpPr>
          <p:nvPr/>
        </p:nvGrpSpPr>
        <p:grpSpPr bwMode="auto">
          <a:xfrm>
            <a:off x="683568" y="1524000"/>
            <a:ext cx="1676400" cy="4972050"/>
            <a:chOff x="432" y="528"/>
            <a:chExt cx="1056" cy="3420"/>
          </a:xfrm>
        </p:grpSpPr>
        <p:sp>
          <p:nvSpPr>
            <p:cNvPr id="73" name="Line 5"/>
            <p:cNvSpPr>
              <a:spLocks noChangeShapeType="1"/>
            </p:cNvSpPr>
            <p:nvPr/>
          </p:nvSpPr>
          <p:spPr bwMode="auto">
            <a:xfrm>
              <a:off x="960" y="2892"/>
              <a:ext cx="0" cy="1056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Line 6"/>
            <p:cNvSpPr>
              <a:spLocks noChangeShapeType="1"/>
            </p:cNvSpPr>
            <p:nvPr/>
          </p:nvSpPr>
          <p:spPr bwMode="auto">
            <a:xfrm>
              <a:off x="432" y="3420"/>
              <a:ext cx="1056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Line 9"/>
            <p:cNvSpPr>
              <a:spLocks noChangeShapeType="1"/>
            </p:cNvSpPr>
            <p:nvPr/>
          </p:nvSpPr>
          <p:spPr bwMode="auto">
            <a:xfrm flipV="1">
              <a:off x="960" y="528"/>
              <a:ext cx="0" cy="2304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6" name="Group 60"/>
          <p:cNvGrpSpPr>
            <a:grpSpLocks/>
          </p:cNvGrpSpPr>
          <p:nvPr/>
        </p:nvGrpSpPr>
        <p:grpSpPr bwMode="auto">
          <a:xfrm>
            <a:off x="988368" y="1752600"/>
            <a:ext cx="1066800" cy="1981200"/>
            <a:chOff x="624" y="720"/>
            <a:chExt cx="672" cy="1488"/>
          </a:xfrm>
        </p:grpSpPr>
        <p:sp>
          <p:nvSpPr>
            <p:cNvPr id="77" name="Line 17"/>
            <p:cNvSpPr>
              <a:spLocks noChangeShapeType="1"/>
            </p:cNvSpPr>
            <p:nvPr/>
          </p:nvSpPr>
          <p:spPr bwMode="auto">
            <a:xfrm>
              <a:off x="624" y="720"/>
              <a:ext cx="0" cy="1488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Line 18"/>
            <p:cNvSpPr>
              <a:spLocks noChangeShapeType="1"/>
            </p:cNvSpPr>
            <p:nvPr/>
          </p:nvSpPr>
          <p:spPr bwMode="auto">
            <a:xfrm>
              <a:off x="1296" y="720"/>
              <a:ext cx="0" cy="1488"/>
            </a:xfrm>
            <a:prstGeom prst="line">
              <a:avLst/>
            </a:prstGeom>
            <a:noFill/>
            <a:ln w="28575">
              <a:solidFill>
                <a:srgbClr val="00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9" name="Group 59"/>
          <p:cNvGrpSpPr>
            <a:grpSpLocks/>
          </p:cNvGrpSpPr>
          <p:nvPr/>
        </p:nvGrpSpPr>
        <p:grpSpPr bwMode="auto">
          <a:xfrm>
            <a:off x="835968" y="1752600"/>
            <a:ext cx="1371600" cy="2832100"/>
            <a:chOff x="528" y="720"/>
            <a:chExt cx="864" cy="2024"/>
          </a:xfrm>
        </p:grpSpPr>
        <p:sp>
          <p:nvSpPr>
            <p:cNvPr id="80" name="Line 10"/>
            <p:cNvSpPr>
              <a:spLocks noChangeShapeType="1"/>
            </p:cNvSpPr>
            <p:nvPr/>
          </p:nvSpPr>
          <p:spPr bwMode="auto">
            <a:xfrm flipV="1">
              <a:off x="528" y="816"/>
              <a:ext cx="0" cy="1920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Line 11"/>
            <p:cNvSpPr>
              <a:spLocks noChangeShapeType="1"/>
            </p:cNvSpPr>
            <p:nvPr/>
          </p:nvSpPr>
          <p:spPr bwMode="auto">
            <a:xfrm flipV="1">
              <a:off x="1392" y="816"/>
              <a:ext cx="0" cy="1824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Line 12"/>
            <p:cNvSpPr>
              <a:spLocks noChangeShapeType="1"/>
            </p:cNvSpPr>
            <p:nvPr/>
          </p:nvSpPr>
          <p:spPr bwMode="auto">
            <a:xfrm>
              <a:off x="528" y="816"/>
              <a:ext cx="864" cy="0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" name="Line 13"/>
            <p:cNvSpPr>
              <a:spLocks noChangeShapeType="1"/>
            </p:cNvSpPr>
            <p:nvPr/>
          </p:nvSpPr>
          <p:spPr bwMode="auto">
            <a:xfrm flipV="1">
              <a:off x="528" y="720"/>
              <a:ext cx="96" cy="96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" name="Line 14"/>
            <p:cNvSpPr>
              <a:spLocks noChangeShapeType="1"/>
            </p:cNvSpPr>
            <p:nvPr/>
          </p:nvSpPr>
          <p:spPr bwMode="auto">
            <a:xfrm>
              <a:off x="624" y="720"/>
              <a:ext cx="672" cy="0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Line 15"/>
            <p:cNvSpPr>
              <a:spLocks noChangeShapeType="1"/>
            </p:cNvSpPr>
            <p:nvPr/>
          </p:nvSpPr>
          <p:spPr bwMode="auto">
            <a:xfrm flipH="1" flipV="1">
              <a:off x="1296" y="720"/>
              <a:ext cx="96" cy="96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" name="Line 16"/>
            <p:cNvSpPr>
              <a:spLocks noChangeShapeType="1"/>
            </p:cNvSpPr>
            <p:nvPr/>
          </p:nvSpPr>
          <p:spPr bwMode="auto">
            <a:xfrm>
              <a:off x="528" y="2208"/>
              <a:ext cx="864" cy="0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" name="Freeform 19"/>
            <p:cNvSpPr>
              <a:spLocks/>
            </p:cNvSpPr>
            <p:nvPr/>
          </p:nvSpPr>
          <p:spPr bwMode="auto">
            <a:xfrm>
              <a:off x="536" y="2616"/>
              <a:ext cx="856" cy="128"/>
            </a:xfrm>
            <a:custGeom>
              <a:avLst/>
              <a:gdLst/>
              <a:ahLst/>
              <a:cxnLst>
                <a:cxn ang="0">
                  <a:pos x="856" y="24"/>
                </a:cxn>
                <a:cxn ang="0">
                  <a:pos x="824" y="32"/>
                </a:cxn>
                <a:cxn ang="0">
                  <a:pos x="776" y="48"/>
                </a:cxn>
                <a:cxn ang="0">
                  <a:pos x="528" y="0"/>
                </a:cxn>
                <a:cxn ang="0">
                  <a:pos x="328" y="32"/>
                </a:cxn>
                <a:cxn ang="0">
                  <a:pos x="280" y="48"/>
                </a:cxn>
                <a:cxn ang="0">
                  <a:pos x="256" y="56"/>
                </a:cxn>
                <a:cxn ang="0">
                  <a:pos x="88" y="128"/>
                </a:cxn>
                <a:cxn ang="0">
                  <a:pos x="0" y="120"/>
                </a:cxn>
              </a:cxnLst>
              <a:rect l="0" t="0" r="r" b="b"/>
              <a:pathLst>
                <a:path w="856" h="128">
                  <a:moveTo>
                    <a:pt x="856" y="24"/>
                  </a:moveTo>
                  <a:cubicBezTo>
                    <a:pt x="845" y="27"/>
                    <a:pt x="835" y="29"/>
                    <a:pt x="824" y="32"/>
                  </a:cubicBezTo>
                  <a:cubicBezTo>
                    <a:pt x="808" y="37"/>
                    <a:pt x="776" y="48"/>
                    <a:pt x="776" y="48"/>
                  </a:cubicBezTo>
                  <a:cubicBezTo>
                    <a:pt x="692" y="36"/>
                    <a:pt x="612" y="11"/>
                    <a:pt x="528" y="0"/>
                  </a:cubicBezTo>
                  <a:cubicBezTo>
                    <a:pt x="456" y="6"/>
                    <a:pt x="395" y="10"/>
                    <a:pt x="328" y="32"/>
                  </a:cubicBezTo>
                  <a:cubicBezTo>
                    <a:pt x="312" y="37"/>
                    <a:pt x="296" y="43"/>
                    <a:pt x="280" y="48"/>
                  </a:cubicBezTo>
                  <a:cubicBezTo>
                    <a:pt x="272" y="51"/>
                    <a:pt x="256" y="56"/>
                    <a:pt x="256" y="56"/>
                  </a:cubicBezTo>
                  <a:cubicBezTo>
                    <a:pt x="211" y="101"/>
                    <a:pt x="150" y="118"/>
                    <a:pt x="88" y="128"/>
                  </a:cubicBezTo>
                  <a:cubicBezTo>
                    <a:pt x="21" y="118"/>
                    <a:pt x="51" y="120"/>
                    <a:pt x="0" y="120"/>
                  </a:cubicBezTo>
                </a:path>
              </a:pathLst>
            </a:custGeom>
            <a:noFill/>
            <a:ln w="28575" cap="flat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8" name="Oval 23"/>
          <p:cNvSpPr>
            <a:spLocks noChangeArrowheads="1"/>
          </p:cNvSpPr>
          <p:nvPr/>
        </p:nvSpPr>
        <p:spPr bwMode="auto">
          <a:xfrm>
            <a:off x="6169968" y="5124450"/>
            <a:ext cx="1066800" cy="1066800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 dirty="0"/>
          </a:p>
        </p:txBody>
      </p:sp>
      <p:sp>
        <p:nvSpPr>
          <p:cNvPr id="89" name="Arc 24"/>
          <p:cNvSpPr>
            <a:spLocks/>
          </p:cNvSpPr>
          <p:nvPr/>
        </p:nvSpPr>
        <p:spPr bwMode="auto">
          <a:xfrm rot="16200000" flipH="1">
            <a:off x="6169968" y="5657850"/>
            <a:ext cx="533400" cy="5334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90" name="Group 62"/>
          <p:cNvGrpSpPr>
            <a:grpSpLocks/>
          </p:cNvGrpSpPr>
          <p:nvPr/>
        </p:nvGrpSpPr>
        <p:grpSpPr bwMode="auto">
          <a:xfrm>
            <a:off x="5865168" y="1524000"/>
            <a:ext cx="1676400" cy="4972050"/>
            <a:chOff x="3072" y="528"/>
            <a:chExt cx="1056" cy="3420"/>
          </a:xfrm>
        </p:grpSpPr>
        <p:sp>
          <p:nvSpPr>
            <p:cNvPr id="91" name="Line 21"/>
            <p:cNvSpPr>
              <a:spLocks noChangeShapeType="1"/>
            </p:cNvSpPr>
            <p:nvPr/>
          </p:nvSpPr>
          <p:spPr bwMode="auto">
            <a:xfrm>
              <a:off x="3600" y="2892"/>
              <a:ext cx="0" cy="1056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Line 22"/>
            <p:cNvSpPr>
              <a:spLocks noChangeShapeType="1"/>
            </p:cNvSpPr>
            <p:nvPr/>
          </p:nvSpPr>
          <p:spPr bwMode="auto">
            <a:xfrm>
              <a:off x="3072" y="3420"/>
              <a:ext cx="1056" cy="0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" name="Line 25"/>
            <p:cNvSpPr>
              <a:spLocks noChangeShapeType="1"/>
            </p:cNvSpPr>
            <p:nvPr/>
          </p:nvSpPr>
          <p:spPr bwMode="auto">
            <a:xfrm flipV="1">
              <a:off x="3600" y="528"/>
              <a:ext cx="0" cy="2304"/>
            </a:xfrm>
            <a:prstGeom prst="line">
              <a:avLst/>
            </a:prstGeom>
            <a:noFill/>
            <a:ln w="9525">
              <a:solidFill>
                <a:srgbClr val="FF3300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4" name="Group 64"/>
          <p:cNvGrpSpPr>
            <a:grpSpLocks/>
          </p:cNvGrpSpPr>
          <p:nvPr/>
        </p:nvGrpSpPr>
        <p:grpSpPr bwMode="auto">
          <a:xfrm>
            <a:off x="6169968" y="1752600"/>
            <a:ext cx="1066800" cy="1981200"/>
            <a:chOff x="3264" y="720"/>
            <a:chExt cx="672" cy="1488"/>
          </a:xfrm>
        </p:grpSpPr>
        <p:sp>
          <p:nvSpPr>
            <p:cNvPr id="95" name="Line 33"/>
            <p:cNvSpPr>
              <a:spLocks noChangeShapeType="1"/>
            </p:cNvSpPr>
            <p:nvPr/>
          </p:nvSpPr>
          <p:spPr bwMode="auto">
            <a:xfrm>
              <a:off x="3264" y="720"/>
              <a:ext cx="0" cy="14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Line 34"/>
            <p:cNvSpPr>
              <a:spLocks noChangeShapeType="1"/>
            </p:cNvSpPr>
            <p:nvPr/>
          </p:nvSpPr>
          <p:spPr bwMode="auto">
            <a:xfrm>
              <a:off x="3936" y="720"/>
              <a:ext cx="0" cy="14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7" name="Group 120"/>
          <p:cNvGrpSpPr>
            <a:grpSpLocks/>
          </p:cNvGrpSpPr>
          <p:nvPr/>
        </p:nvGrpSpPr>
        <p:grpSpPr bwMode="auto">
          <a:xfrm>
            <a:off x="6017568" y="3733800"/>
            <a:ext cx="1371600" cy="0"/>
            <a:chOff x="3792" y="2208"/>
            <a:chExt cx="864" cy="0"/>
          </a:xfrm>
        </p:grpSpPr>
        <p:sp>
          <p:nvSpPr>
            <p:cNvPr id="98" name="Line 32"/>
            <p:cNvSpPr>
              <a:spLocks noChangeShapeType="1"/>
            </p:cNvSpPr>
            <p:nvPr/>
          </p:nvSpPr>
          <p:spPr bwMode="auto">
            <a:xfrm>
              <a:off x="3792" y="2208"/>
              <a:ext cx="96" cy="0"/>
            </a:xfrm>
            <a:prstGeom prst="line">
              <a:avLst/>
            </a:prstGeom>
            <a:noFill/>
            <a:ln w="57150">
              <a:solidFill>
                <a:srgbClr val="D6009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" name="Line 38"/>
            <p:cNvSpPr>
              <a:spLocks noChangeShapeType="1"/>
            </p:cNvSpPr>
            <p:nvPr/>
          </p:nvSpPr>
          <p:spPr bwMode="auto">
            <a:xfrm>
              <a:off x="4560" y="2208"/>
              <a:ext cx="96" cy="0"/>
            </a:xfrm>
            <a:prstGeom prst="line">
              <a:avLst/>
            </a:prstGeom>
            <a:noFill/>
            <a:ln w="57150">
              <a:solidFill>
                <a:srgbClr val="D6009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0" name="Group 57"/>
          <p:cNvGrpSpPr>
            <a:grpSpLocks/>
          </p:cNvGrpSpPr>
          <p:nvPr/>
        </p:nvGrpSpPr>
        <p:grpSpPr bwMode="auto">
          <a:xfrm>
            <a:off x="6017568" y="1881188"/>
            <a:ext cx="1371600" cy="2686050"/>
            <a:chOff x="3168" y="816"/>
            <a:chExt cx="864" cy="1928"/>
          </a:xfrm>
        </p:grpSpPr>
        <p:sp>
          <p:nvSpPr>
            <p:cNvPr id="101" name="Line 39"/>
            <p:cNvSpPr>
              <a:spLocks noChangeShapeType="1"/>
            </p:cNvSpPr>
            <p:nvPr/>
          </p:nvSpPr>
          <p:spPr bwMode="auto">
            <a:xfrm flipH="1">
              <a:off x="3168" y="816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" name="Line 40"/>
            <p:cNvSpPr>
              <a:spLocks noChangeShapeType="1"/>
            </p:cNvSpPr>
            <p:nvPr/>
          </p:nvSpPr>
          <p:spPr bwMode="auto">
            <a:xfrm flipH="1">
              <a:off x="3168" y="1056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" name="Line 41"/>
            <p:cNvSpPr>
              <a:spLocks noChangeShapeType="1"/>
            </p:cNvSpPr>
            <p:nvPr/>
          </p:nvSpPr>
          <p:spPr bwMode="auto">
            <a:xfrm flipH="1">
              <a:off x="3176" y="1296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" name="Line 42"/>
            <p:cNvSpPr>
              <a:spLocks noChangeShapeType="1"/>
            </p:cNvSpPr>
            <p:nvPr/>
          </p:nvSpPr>
          <p:spPr bwMode="auto">
            <a:xfrm flipH="1">
              <a:off x="3168" y="1488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" name="Line 43"/>
            <p:cNvSpPr>
              <a:spLocks noChangeShapeType="1"/>
            </p:cNvSpPr>
            <p:nvPr/>
          </p:nvSpPr>
          <p:spPr bwMode="auto">
            <a:xfrm flipH="1">
              <a:off x="3168" y="1680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Line 44"/>
            <p:cNvSpPr>
              <a:spLocks noChangeShapeType="1"/>
            </p:cNvSpPr>
            <p:nvPr/>
          </p:nvSpPr>
          <p:spPr bwMode="auto">
            <a:xfrm flipH="1">
              <a:off x="3176" y="1872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7" name="Line 45"/>
            <p:cNvSpPr>
              <a:spLocks noChangeShapeType="1"/>
            </p:cNvSpPr>
            <p:nvPr/>
          </p:nvSpPr>
          <p:spPr bwMode="auto">
            <a:xfrm flipH="1">
              <a:off x="3168" y="2112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" name="Line 46"/>
            <p:cNvSpPr>
              <a:spLocks noChangeShapeType="1"/>
            </p:cNvSpPr>
            <p:nvPr/>
          </p:nvSpPr>
          <p:spPr bwMode="auto">
            <a:xfrm flipH="1">
              <a:off x="3168" y="2304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Line 47"/>
            <p:cNvSpPr>
              <a:spLocks noChangeShapeType="1"/>
            </p:cNvSpPr>
            <p:nvPr/>
          </p:nvSpPr>
          <p:spPr bwMode="auto">
            <a:xfrm flipH="1">
              <a:off x="3168" y="2504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0" name="Line 48"/>
            <p:cNvSpPr>
              <a:spLocks noChangeShapeType="1"/>
            </p:cNvSpPr>
            <p:nvPr/>
          </p:nvSpPr>
          <p:spPr bwMode="auto">
            <a:xfrm flipH="1">
              <a:off x="3792" y="816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1" name="Line 49"/>
            <p:cNvSpPr>
              <a:spLocks noChangeShapeType="1"/>
            </p:cNvSpPr>
            <p:nvPr/>
          </p:nvSpPr>
          <p:spPr bwMode="auto">
            <a:xfrm flipH="1">
              <a:off x="3792" y="1056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" name="Line 50"/>
            <p:cNvSpPr>
              <a:spLocks noChangeShapeType="1"/>
            </p:cNvSpPr>
            <p:nvPr/>
          </p:nvSpPr>
          <p:spPr bwMode="auto">
            <a:xfrm flipH="1">
              <a:off x="3792" y="1296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" name="Line 51"/>
            <p:cNvSpPr>
              <a:spLocks noChangeShapeType="1"/>
            </p:cNvSpPr>
            <p:nvPr/>
          </p:nvSpPr>
          <p:spPr bwMode="auto">
            <a:xfrm flipH="1">
              <a:off x="3792" y="1536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4" name="Line 52"/>
            <p:cNvSpPr>
              <a:spLocks noChangeShapeType="1"/>
            </p:cNvSpPr>
            <p:nvPr/>
          </p:nvSpPr>
          <p:spPr bwMode="auto">
            <a:xfrm flipH="1">
              <a:off x="3792" y="1776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5" name="Line 53"/>
            <p:cNvSpPr>
              <a:spLocks noChangeShapeType="1"/>
            </p:cNvSpPr>
            <p:nvPr/>
          </p:nvSpPr>
          <p:spPr bwMode="auto">
            <a:xfrm flipH="1">
              <a:off x="3792" y="2016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" name="Line 54"/>
            <p:cNvSpPr>
              <a:spLocks noChangeShapeType="1"/>
            </p:cNvSpPr>
            <p:nvPr/>
          </p:nvSpPr>
          <p:spPr bwMode="auto">
            <a:xfrm flipH="1">
              <a:off x="3792" y="2208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" name="Line 55"/>
            <p:cNvSpPr>
              <a:spLocks noChangeShapeType="1"/>
            </p:cNvSpPr>
            <p:nvPr/>
          </p:nvSpPr>
          <p:spPr bwMode="auto">
            <a:xfrm flipH="1">
              <a:off x="3792" y="2376"/>
              <a:ext cx="240" cy="240"/>
            </a:xfrm>
            <a:prstGeom prst="line">
              <a:avLst/>
            </a:prstGeom>
            <a:noFill/>
            <a:ln w="28575">
              <a:solidFill>
                <a:srgbClr val="00B0F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8" name="Group 63"/>
          <p:cNvGrpSpPr>
            <a:grpSpLocks/>
          </p:cNvGrpSpPr>
          <p:nvPr/>
        </p:nvGrpSpPr>
        <p:grpSpPr bwMode="auto">
          <a:xfrm>
            <a:off x="6017568" y="1752600"/>
            <a:ext cx="1381125" cy="3095625"/>
            <a:chOff x="3162" y="720"/>
            <a:chExt cx="870" cy="2190"/>
          </a:xfrm>
        </p:grpSpPr>
        <p:sp>
          <p:nvSpPr>
            <p:cNvPr id="119" name="Line 26"/>
            <p:cNvSpPr>
              <a:spLocks noChangeShapeType="1"/>
            </p:cNvSpPr>
            <p:nvPr/>
          </p:nvSpPr>
          <p:spPr bwMode="auto">
            <a:xfrm flipV="1">
              <a:off x="3168" y="816"/>
              <a:ext cx="0" cy="2064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" name="Line 27"/>
            <p:cNvSpPr>
              <a:spLocks noChangeShapeType="1"/>
            </p:cNvSpPr>
            <p:nvPr/>
          </p:nvSpPr>
          <p:spPr bwMode="auto">
            <a:xfrm flipV="1">
              <a:off x="4032" y="816"/>
              <a:ext cx="0" cy="1968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" name="Line 29"/>
            <p:cNvSpPr>
              <a:spLocks noChangeShapeType="1"/>
            </p:cNvSpPr>
            <p:nvPr/>
          </p:nvSpPr>
          <p:spPr bwMode="auto">
            <a:xfrm flipV="1">
              <a:off x="3168" y="720"/>
              <a:ext cx="96" cy="96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" name="Line 30"/>
            <p:cNvSpPr>
              <a:spLocks noChangeShapeType="1"/>
            </p:cNvSpPr>
            <p:nvPr/>
          </p:nvSpPr>
          <p:spPr bwMode="auto">
            <a:xfrm>
              <a:off x="3264" y="720"/>
              <a:ext cx="672" cy="0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" name="Line 31"/>
            <p:cNvSpPr>
              <a:spLocks noChangeShapeType="1"/>
            </p:cNvSpPr>
            <p:nvPr/>
          </p:nvSpPr>
          <p:spPr bwMode="auto">
            <a:xfrm flipH="1" flipV="1">
              <a:off x="3936" y="720"/>
              <a:ext cx="96" cy="96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" name="Line 36"/>
            <p:cNvSpPr>
              <a:spLocks noChangeShapeType="1"/>
            </p:cNvSpPr>
            <p:nvPr/>
          </p:nvSpPr>
          <p:spPr bwMode="auto">
            <a:xfrm>
              <a:off x="3408" y="720"/>
              <a:ext cx="0" cy="1920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5" name="Line 37"/>
            <p:cNvSpPr>
              <a:spLocks noChangeShapeType="1"/>
            </p:cNvSpPr>
            <p:nvPr/>
          </p:nvSpPr>
          <p:spPr bwMode="auto">
            <a:xfrm>
              <a:off x="3792" y="720"/>
              <a:ext cx="0" cy="1896"/>
            </a:xfrm>
            <a:prstGeom prst="lin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6" name="Freeform 56"/>
            <p:cNvSpPr>
              <a:spLocks/>
            </p:cNvSpPr>
            <p:nvPr/>
          </p:nvSpPr>
          <p:spPr bwMode="auto">
            <a:xfrm>
              <a:off x="3162" y="2604"/>
              <a:ext cx="864" cy="132"/>
            </a:xfrm>
            <a:custGeom>
              <a:avLst/>
              <a:gdLst/>
              <a:ahLst/>
              <a:cxnLst>
                <a:cxn ang="0">
                  <a:pos x="0" y="132"/>
                </a:cxn>
                <a:cxn ang="0">
                  <a:pos x="42" y="126"/>
                </a:cxn>
                <a:cxn ang="0">
                  <a:pos x="78" y="114"/>
                </a:cxn>
                <a:cxn ang="0">
                  <a:pos x="252" y="30"/>
                </a:cxn>
                <a:cxn ang="0">
                  <a:pos x="390" y="54"/>
                </a:cxn>
                <a:cxn ang="0">
                  <a:pos x="576" y="42"/>
                </a:cxn>
                <a:cxn ang="0">
                  <a:pos x="630" y="12"/>
                </a:cxn>
                <a:cxn ang="0">
                  <a:pos x="648" y="0"/>
                </a:cxn>
                <a:cxn ang="0">
                  <a:pos x="864" y="24"/>
                </a:cxn>
              </a:cxnLst>
              <a:rect l="0" t="0" r="r" b="b"/>
              <a:pathLst>
                <a:path w="864" h="132">
                  <a:moveTo>
                    <a:pt x="0" y="132"/>
                  </a:moveTo>
                  <a:cubicBezTo>
                    <a:pt x="14" y="130"/>
                    <a:pt x="28" y="129"/>
                    <a:pt x="42" y="126"/>
                  </a:cubicBezTo>
                  <a:cubicBezTo>
                    <a:pt x="54" y="123"/>
                    <a:pt x="78" y="114"/>
                    <a:pt x="78" y="114"/>
                  </a:cubicBezTo>
                  <a:cubicBezTo>
                    <a:pt x="109" y="68"/>
                    <a:pt x="199" y="41"/>
                    <a:pt x="252" y="30"/>
                  </a:cubicBezTo>
                  <a:cubicBezTo>
                    <a:pt x="305" y="34"/>
                    <a:pt x="341" y="42"/>
                    <a:pt x="390" y="54"/>
                  </a:cubicBezTo>
                  <a:cubicBezTo>
                    <a:pt x="428" y="52"/>
                    <a:pt x="526" y="50"/>
                    <a:pt x="576" y="42"/>
                  </a:cubicBezTo>
                  <a:cubicBezTo>
                    <a:pt x="597" y="39"/>
                    <a:pt x="614" y="23"/>
                    <a:pt x="630" y="12"/>
                  </a:cubicBezTo>
                  <a:cubicBezTo>
                    <a:pt x="636" y="8"/>
                    <a:pt x="648" y="0"/>
                    <a:pt x="648" y="0"/>
                  </a:cubicBezTo>
                  <a:cubicBezTo>
                    <a:pt x="720" y="12"/>
                    <a:pt x="791" y="24"/>
                    <a:pt x="864" y="24"/>
                  </a:cubicBezTo>
                </a:path>
              </a:pathLst>
            </a:custGeom>
            <a:noFill/>
            <a:ln w="28575" cap="flat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" name="Freeform 58"/>
            <p:cNvSpPr>
              <a:spLocks/>
            </p:cNvSpPr>
            <p:nvPr/>
          </p:nvSpPr>
          <p:spPr bwMode="auto">
            <a:xfrm>
              <a:off x="3168" y="2784"/>
              <a:ext cx="864" cy="126"/>
            </a:xfrm>
            <a:custGeom>
              <a:avLst/>
              <a:gdLst/>
              <a:ahLst/>
              <a:cxnLst>
                <a:cxn ang="0">
                  <a:pos x="864" y="0"/>
                </a:cxn>
                <a:cxn ang="0">
                  <a:pos x="750" y="6"/>
                </a:cxn>
                <a:cxn ang="0">
                  <a:pos x="732" y="18"/>
                </a:cxn>
                <a:cxn ang="0">
                  <a:pos x="678" y="36"/>
                </a:cxn>
                <a:cxn ang="0">
                  <a:pos x="660" y="42"/>
                </a:cxn>
                <a:cxn ang="0">
                  <a:pos x="528" y="18"/>
                </a:cxn>
                <a:cxn ang="0">
                  <a:pos x="384" y="36"/>
                </a:cxn>
                <a:cxn ang="0">
                  <a:pos x="288" y="102"/>
                </a:cxn>
                <a:cxn ang="0">
                  <a:pos x="186" y="126"/>
                </a:cxn>
                <a:cxn ang="0">
                  <a:pos x="24" y="108"/>
                </a:cxn>
                <a:cxn ang="0">
                  <a:pos x="6" y="96"/>
                </a:cxn>
                <a:cxn ang="0">
                  <a:pos x="0" y="78"/>
                </a:cxn>
              </a:cxnLst>
              <a:rect l="0" t="0" r="r" b="b"/>
              <a:pathLst>
                <a:path w="864" h="126">
                  <a:moveTo>
                    <a:pt x="864" y="0"/>
                  </a:moveTo>
                  <a:cubicBezTo>
                    <a:pt x="826" y="2"/>
                    <a:pt x="788" y="1"/>
                    <a:pt x="750" y="6"/>
                  </a:cubicBezTo>
                  <a:cubicBezTo>
                    <a:pt x="743" y="7"/>
                    <a:pt x="739" y="15"/>
                    <a:pt x="732" y="18"/>
                  </a:cubicBezTo>
                  <a:cubicBezTo>
                    <a:pt x="715" y="26"/>
                    <a:pt x="696" y="30"/>
                    <a:pt x="678" y="36"/>
                  </a:cubicBezTo>
                  <a:cubicBezTo>
                    <a:pt x="672" y="38"/>
                    <a:pt x="660" y="42"/>
                    <a:pt x="660" y="42"/>
                  </a:cubicBezTo>
                  <a:cubicBezTo>
                    <a:pt x="609" y="38"/>
                    <a:pt x="574" y="33"/>
                    <a:pt x="528" y="18"/>
                  </a:cubicBezTo>
                  <a:cubicBezTo>
                    <a:pt x="501" y="20"/>
                    <a:pt x="421" y="15"/>
                    <a:pt x="384" y="36"/>
                  </a:cubicBezTo>
                  <a:cubicBezTo>
                    <a:pt x="351" y="55"/>
                    <a:pt x="322" y="85"/>
                    <a:pt x="288" y="102"/>
                  </a:cubicBezTo>
                  <a:cubicBezTo>
                    <a:pt x="259" y="117"/>
                    <a:pt x="217" y="122"/>
                    <a:pt x="186" y="126"/>
                  </a:cubicBezTo>
                  <a:cubicBezTo>
                    <a:pt x="128" y="122"/>
                    <a:pt x="79" y="119"/>
                    <a:pt x="24" y="108"/>
                  </a:cubicBezTo>
                  <a:cubicBezTo>
                    <a:pt x="18" y="104"/>
                    <a:pt x="11" y="102"/>
                    <a:pt x="6" y="96"/>
                  </a:cubicBezTo>
                  <a:cubicBezTo>
                    <a:pt x="2" y="91"/>
                    <a:pt x="0" y="78"/>
                    <a:pt x="0" y="78"/>
                  </a:cubicBezTo>
                </a:path>
              </a:pathLst>
            </a:custGeom>
            <a:noFill/>
            <a:ln w="28575" cap="flat" cmpd="sng">
              <a:solidFill>
                <a:schemeClr val="accent6">
                  <a:lumMod val="75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8" name="Group 126"/>
          <p:cNvGrpSpPr>
            <a:grpSpLocks/>
          </p:cNvGrpSpPr>
          <p:nvPr/>
        </p:nvGrpSpPr>
        <p:grpSpPr bwMode="auto">
          <a:xfrm>
            <a:off x="2796531" y="1412876"/>
            <a:ext cx="3359150" cy="792163"/>
            <a:chOff x="1707" y="286"/>
            <a:chExt cx="2116" cy="499"/>
          </a:xfrm>
        </p:grpSpPr>
        <p:sp>
          <p:nvSpPr>
            <p:cNvPr id="129" name="AutoShape 105"/>
            <p:cNvSpPr>
              <a:spLocks noChangeArrowheads="1"/>
            </p:cNvSpPr>
            <p:nvPr/>
          </p:nvSpPr>
          <p:spPr bwMode="auto">
            <a:xfrm>
              <a:off x="1707" y="286"/>
              <a:ext cx="1481" cy="462"/>
            </a:xfrm>
            <a:prstGeom prst="wedgeRectCallout">
              <a:avLst>
                <a:gd name="adj1" fmla="val -81251"/>
                <a:gd name="adj2" fmla="val 41806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zh-CN" altLang="en-US" b="1" dirty="0" smtClean="0">
                  <a:solidFill>
                    <a:srgbClr val="FF3300"/>
                  </a:solidFill>
                </a:rPr>
                <a:t>       </a:t>
              </a:r>
              <a:r>
                <a:rPr lang="zh-CN" altLang="en-US" b="1" dirty="0" smtClean="0">
                  <a:solidFill>
                    <a:schemeClr val="tx1"/>
                  </a:solidFill>
                </a:rPr>
                <a:t>螺纹小径</a:t>
              </a:r>
              <a:r>
                <a:rPr lang="zh-CN" altLang="en-US" b="1" dirty="0">
                  <a:solidFill>
                    <a:schemeClr val="tx1"/>
                  </a:solidFill>
                </a:rPr>
                <a:t>的细</a:t>
              </a:r>
            </a:p>
            <a:p>
              <a:r>
                <a:rPr lang="zh-CN" altLang="en-US" b="1" dirty="0" smtClean="0">
                  <a:solidFill>
                    <a:schemeClr val="tx1"/>
                  </a:solidFill>
                </a:rPr>
                <a:t>       实线</a:t>
              </a:r>
              <a:r>
                <a:rPr lang="zh-CN" altLang="en-US" b="1" dirty="0">
                  <a:solidFill>
                    <a:schemeClr val="tx1"/>
                  </a:solidFill>
                </a:rPr>
                <a:t>画入倒角</a:t>
              </a:r>
            </a:p>
          </p:txBody>
        </p:sp>
        <p:sp>
          <p:nvSpPr>
            <p:cNvPr id="130" name="Line 106"/>
            <p:cNvSpPr>
              <a:spLocks noChangeShapeType="1"/>
            </p:cNvSpPr>
            <p:nvPr/>
          </p:nvSpPr>
          <p:spPr bwMode="auto">
            <a:xfrm>
              <a:off x="3188" y="513"/>
              <a:ext cx="635" cy="272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1" name="Group 127"/>
          <p:cNvGrpSpPr>
            <a:grpSpLocks/>
          </p:cNvGrpSpPr>
          <p:nvPr/>
        </p:nvGrpSpPr>
        <p:grpSpPr bwMode="auto">
          <a:xfrm>
            <a:off x="3057600" y="2361456"/>
            <a:ext cx="2944223" cy="533400"/>
            <a:chOff x="1972" y="961"/>
            <a:chExt cx="1803" cy="336"/>
          </a:xfrm>
        </p:grpSpPr>
        <p:sp>
          <p:nvSpPr>
            <p:cNvPr id="132" name="AutoShape 107"/>
            <p:cNvSpPr>
              <a:spLocks noChangeArrowheads="1"/>
            </p:cNvSpPr>
            <p:nvPr/>
          </p:nvSpPr>
          <p:spPr bwMode="auto">
            <a:xfrm>
              <a:off x="1972" y="961"/>
              <a:ext cx="1164" cy="336"/>
            </a:xfrm>
            <a:prstGeom prst="wedgeRectCallout">
              <a:avLst>
                <a:gd name="adj1" fmla="val -92107"/>
                <a:gd name="adj2" fmla="val 8713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zh-CN" altLang="en-US" b="1" dirty="0" smtClean="0">
                  <a:solidFill>
                    <a:schemeClr val="accent2"/>
                  </a:solidFill>
                </a:rPr>
                <a:t>  </a:t>
              </a:r>
              <a:r>
                <a:rPr lang="zh-CN" altLang="en-US" b="1" dirty="0" smtClean="0">
                  <a:solidFill>
                    <a:schemeClr val="tx1"/>
                  </a:solidFill>
                </a:rPr>
                <a:t>大径</a:t>
              </a:r>
              <a:r>
                <a:rPr lang="zh-CN" altLang="en-US" b="1" dirty="0">
                  <a:solidFill>
                    <a:schemeClr val="tx1"/>
                  </a:solidFill>
                </a:rPr>
                <a:t>画粗实线</a:t>
              </a:r>
            </a:p>
          </p:txBody>
        </p:sp>
        <p:sp>
          <p:nvSpPr>
            <p:cNvPr id="133" name="Line 113"/>
            <p:cNvSpPr>
              <a:spLocks noChangeShapeType="1"/>
            </p:cNvSpPr>
            <p:nvPr/>
          </p:nvSpPr>
          <p:spPr bwMode="auto">
            <a:xfrm flipV="1">
              <a:off x="3163" y="1097"/>
              <a:ext cx="612" cy="0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4" name="Group 128"/>
          <p:cNvGrpSpPr>
            <a:grpSpLocks/>
          </p:cNvGrpSpPr>
          <p:nvPr/>
        </p:nvGrpSpPr>
        <p:grpSpPr bwMode="auto">
          <a:xfrm>
            <a:off x="2969209" y="3217865"/>
            <a:ext cx="3184735" cy="475408"/>
            <a:chOff x="1829" y="1536"/>
            <a:chExt cx="2059" cy="268"/>
          </a:xfrm>
        </p:grpSpPr>
        <p:sp>
          <p:nvSpPr>
            <p:cNvPr id="135" name="AutoShape 108"/>
            <p:cNvSpPr>
              <a:spLocks noChangeArrowheads="1"/>
            </p:cNvSpPr>
            <p:nvPr/>
          </p:nvSpPr>
          <p:spPr bwMode="auto">
            <a:xfrm>
              <a:off x="1829" y="1540"/>
              <a:ext cx="1333" cy="264"/>
            </a:xfrm>
            <a:prstGeom prst="wedgeRectCallout">
              <a:avLst>
                <a:gd name="adj1" fmla="val -91524"/>
                <a:gd name="adj2" fmla="val -63093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zh-CN" altLang="en-US" b="1" dirty="0" smtClean="0">
                  <a:solidFill>
                    <a:srgbClr val="FF3300"/>
                  </a:solidFill>
                </a:rPr>
                <a:t>    </a:t>
              </a:r>
              <a:r>
                <a:rPr lang="zh-CN" altLang="en-US" b="1" dirty="0" smtClean="0">
                  <a:solidFill>
                    <a:schemeClr val="tx1"/>
                  </a:solidFill>
                </a:rPr>
                <a:t>小径</a:t>
              </a:r>
              <a:r>
                <a:rPr lang="zh-CN" altLang="en-US" b="1" dirty="0">
                  <a:solidFill>
                    <a:schemeClr val="tx1"/>
                  </a:solidFill>
                </a:rPr>
                <a:t>画细实线</a:t>
              </a:r>
            </a:p>
          </p:txBody>
        </p:sp>
        <p:sp>
          <p:nvSpPr>
            <p:cNvPr id="136" name="Line 114"/>
            <p:cNvSpPr>
              <a:spLocks noChangeShapeType="1"/>
            </p:cNvSpPr>
            <p:nvPr/>
          </p:nvSpPr>
          <p:spPr bwMode="auto">
            <a:xfrm flipV="1">
              <a:off x="3190" y="1536"/>
              <a:ext cx="698" cy="126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37" name="Group 133"/>
          <p:cNvGrpSpPr>
            <a:grpSpLocks/>
          </p:cNvGrpSpPr>
          <p:nvPr/>
        </p:nvGrpSpPr>
        <p:grpSpPr bwMode="auto">
          <a:xfrm>
            <a:off x="3201343" y="3733802"/>
            <a:ext cx="2828925" cy="985838"/>
            <a:chOff x="2018" y="2208"/>
            <a:chExt cx="1782" cy="621"/>
          </a:xfrm>
        </p:grpSpPr>
        <p:sp>
          <p:nvSpPr>
            <p:cNvPr id="138" name="AutoShape 109"/>
            <p:cNvSpPr>
              <a:spLocks noChangeArrowheads="1"/>
            </p:cNvSpPr>
            <p:nvPr/>
          </p:nvSpPr>
          <p:spPr bwMode="auto">
            <a:xfrm>
              <a:off x="2018" y="2523"/>
              <a:ext cx="1008" cy="306"/>
            </a:xfrm>
            <a:prstGeom prst="wedgeRectCallout">
              <a:avLst>
                <a:gd name="adj1" fmla="val -136903"/>
                <a:gd name="adj2" fmla="val -155227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zh-CN" altLang="en-US" b="1" dirty="0" smtClean="0">
                  <a:solidFill>
                    <a:srgbClr val="FF3300"/>
                  </a:solidFill>
                </a:rPr>
                <a:t>    </a:t>
              </a:r>
              <a:r>
                <a:rPr lang="zh-CN" altLang="en-US" b="1" dirty="0" smtClean="0">
                  <a:solidFill>
                    <a:schemeClr val="tx1"/>
                  </a:solidFill>
                </a:rPr>
                <a:t>螺纹</a:t>
              </a:r>
              <a:r>
                <a:rPr lang="zh-CN" altLang="en-US" b="1" dirty="0">
                  <a:solidFill>
                    <a:schemeClr val="tx1"/>
                  </a:solidFill>
                </a:rPr>
                <a:t>界线</a:t>
              </a:r>
            </a:p>
          </p:txBody>
        </p:sp>
        <p:sp>
          <p:nvSpPr>
            <p:cNvPr id="139" name="Line 115"/>
            <p:cNvSpPr>
              <a:spLocks noChangeShapeType="1"/>
            </p:cNvSpPr>
            <p:nvPr/>
          </p:nvSpPr>
          <p:spPr bwMode="auto">
            <a:xfrm flipV="1">
              <a:off x="3024" y="2208"/>
              <a:ext cx="776" cy="432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0" name="Group 130"/>
          <p:cNvGrpSpPr>
            <a:grpSpLocks/>
          </p:cNvGrpSpPr>
          <p:nvPr/>
        </p:nvGrpSpPr>
        <p:grpSpPr bwMode="auto">
          <a:xfrm>
            <a:off x="2969568" y="4864100"/>
            <a:ext cx="3060700" cy="582613"/>
            <a:chOff x="1872" y="2920"/>
            <a:chExt cx="1928" cy="367"/>
          </a:xfrm>
        </p:grpSpPr>
        <p:sp>
          <p:nvSpPr>
            <p:cNvPr id="141" name="AutoShape 110"/>
            <p:cNvSpPr>
              <a:spLocks noChangeArrowheads="1"/>
            </p:cNvSpPr>
            <p:nvPr/>
          </p:nvSpPr>
          <p:spPr bwMode="auto">
            <a:xfrm>
              <a:off x="1872" y="2920"/>
              <a:ext cx="1584" cy="367"/>
            </a:xfrm>
            <a:prstGeom prst="wedgeRectCallout">
              <a:avLst>
                <a:gd name="adj1" fmla="val -84847"/>
                <a:gd name="adj2" fmla="val 21389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spcBef>
                  <a:spcPct val="50000"/>
                </a:spcBef>
              </a:pPr>
              <a:r>
                <a:rPr lang="zh-CN" altLang="en-US" b="1" dirty="0" smtClean="0">
                  <a:solidFill>
                    <a:srgbClr val="FF3300"/>
                  </a:solidFill>
                </a:rPr>
                <a:t>    </a:t>
              </a:r>
              <a:r>
                <a:rPr lang="zh-CN" altLang="en-US" b="1" dirty="0" smtClean="0">
                  <a:solidFill>
                    <a:schemeClr val="tx1"/>
                  </a:solidFill>
                </a:rPr>
                <a:t>大径</a:t>
              </a:r>
              <a:r>
                <a:rPr lang="zh-CN" altLang="en-US" b="1" dirty="0">
                  <a:solidFill>
                    <a:schemeClr val="tx1"/>
                  </a:solidFill>
                </a:rPr>
                <a:t>画粗实线圆</a:t>
              </a:r>
            </a:p>
          </p:txBody>
        </p:sp>
        <p:sp>
          <p:nvSpPr>
            <p:cNvPr id="142" name="Line 116"/>
            <p:cNvSpPr>
              <a:spLocks noChangeShapeType="1"/>
            </p:cNvSpPr>
            <p:nvPr/>
          </p:nvSpPr>
          <p:spPr bwMode="auto">
            <a:xfrm>
              <a:off x="3456" y="3084"/>
              <a:ext cx="344" cy="203"/>
            </a:xfrm>
            <a:prstGeom prst="line">
              <a:avLst/>
            </a:prstGeom>
            <a:noFill/>
            <a:ln w="38100">
              <a:solidFill>
                <a:srgbClr val="0070C0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3" name="Group 134"/>
          <p:cNvGrpSpPr>
            <a:grpSpLocks/>
          </p:cNvGrpSpPr>
          <p:nvPr/>
        </p:nvGrpSpPr>
        <p:grpSpPr bwMode="auto">
          <a:xfrm>
            <a:off x="2359968" y="5586412"/>
            <a:ext cx="3819525" cy="506412"/>
            <a:chOff x="1488" y="3375"/>
            <a:chExt cx="2406" cy="319"/>
          </a:xfrm>
        </p:grpSpPr>
        <p:sp>
          <p:nvSpPr>
            <p:cNvPr id="144" name="AutoShape 111"/>
            <p:cNvSpPr>
              <a:spLocks noChangeArrowheads="1"/>
            </p:cNvSpPr>
            <p:nvPr/>
          </p:nvSpPr>
          <p:spPr bwMode="auto">
            <a:xfrm>
              <a:off x="1488" y="3375"/>
              <a:ext cx="1924" cy="319"/>
            </a:xfrm>
            <a:prstGeom prst="wedgeRectCallout">
              <a:avLst>
                <a:gd name="adj1" fmla="val -60134"/>
                <a:gd name="adj2" fmla="val -3019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zh-CN" altLang="en-US" b="1" dirty="0" smtClean="0">
                  <a:solidFill>
                    <a:srgbClr val="FF3300"/>
                  </a:solidFill>
                </a:rPr>
                <a:t>             </a:t>
              </a:r>
              <a:r>
                <a:rPr lang="zh-CN" altLang="en-US" b="1" dirty="0" smtClean="0">
                  <a:solidFill>
                    <a:schemeClr val="tx1"/>
                  </a:solidFill>
                </a:rPr>
                <a:t>小径</a:t>
              </a:r>
              <a:r>
                <a:rPr lang="zh-CN" altLang="en-US" b="1" dirty="0">
                  <a:solidFill>
                    <a:schemeClr val="tx1"/>
                  </a:solidFill>
                </a:rPr>
                <a:t>画</a:t>
              </a:r>
              <a:r>
                <a:rPr lang="en-US" altLang="zh-CN" b="1" dirty="0">
                  <a:solidFill>
                    <a:schemeClr val="tx1"/>
                  </a:solidFill>
                </a:rPr>
                <a:t>3/4</a:t>
              </a:r>
              <a:r>
                <a:rPr lang="zh-CN" altLang="en-US" b="1" dirty="0">
                  <a:solidFill>
                    <a:schemeClr val="tx1"/>
                  </a:solidFill>
                </a:rPr>
                <a:t>细实线圆</a:t>
              </a:r>
            </a:p>
          </p:txBody>
        </p:sp>
        <p:sp>
          <p:nvSpPr>
            <p:cNvPr id="145" name="Line 117"/>
            <p:cNvSpPr>
              <a:spLocks noChangeShapeType="1"/>
            </p:cNvSpPr>
            <p:nvPr/>
          </p:nvSpPr>
          <p:spPr bwMode="auto">
            <a:xfrm flipV="1">
              <a:off x="3412" y="3375"/>
              <a:ext cx="482" cy="225"/>
            </a:xfrm>
            <a:prstGeom prst="line">
              <a:avLst/>
            </a:prstGeom>
            <a:ln>
              <a:headEnd/>
              <a:tailEnd type="triangle" w="sm" len="lg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6" name="Group 132"/>
          <p:cNvGrpSpPr>
            <a:grpSpLocks/>
          </p:cNvGrpSpPr>
          <p:nvPr/>
        </p:nvGrpSpPr>
        <p:grpSpPr bwMode="auto">
          <a:xfrm>
            <a:off x="1750368" y="6191250"/>
            <a:ext cx="3541712" cy="631825"/>
            <a:chOff x="1104" y="3756"/>
            <a:chExt cx="2352" cy="398"/>
          </a:xfrm>
        </p:grpSpPr>
        <p:sp>
          <p:nvSpPr>
            <p:cNvPr id="147" name="AutoShape 112"/>
            <p:cNvSpPr>
              <a:spLocks noChangeArrowheads="1"/>
            </p:cNvSpPr>
            <p:nvPr/>
          </p:nvSpPr>
          <p:spPr bwMode="auto">
            <a:xfrm>
              <a:off x="1878" y="3830"/>
              <a:ext cx="1578" cy="324"/>
            </a:xfrm>
            <a:prstGeom prst="wedgeRectCallout">
              <a:avLst>
                <a:gd name="adj1" fmla="val 88130"/>
                <a:gd name="adj2" fmla="val -97532"/>
              </a:avLst>
            </a:prstGeom>
            <a:ln>
              <a:headEnd/>
              <a:tailEnd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r>
                <a:rPr lang="zh-CN" altLang="en-US" b="1" dirty="0" smtClean="0">
                  <a:solidFill>
                    <a:srgbClr val="FF3300"/>
                  </a:solidFill>
                </a:rPr>
                <a:t>       </a:t>
              </a:r>
              <a:r>
                <a:rPr lang="zh-CN" altLang="en-US" b="1" dirty="0" smtClean="0">
                  <a:solidFill>
                    <a:schemeClr val="tx1"/>
                  </a:solidFill>
                </a:rPr>
                <a:t>不</a:t>
              </a:r>
              <a:r>
                <a:rPr lang="zh-CN" altLang="en-US" b="1" dirty="0">
                  <a:solidFill>
                    <a:schemeClr val="tx1"/>
                  </a:solidFill>
                </a:rPr>
                <a:t>画倒角圆</a:t>
              </a:r>
            </a:p>
          </p:txBody>
        </p:sp>
        <p:sp>
          <p:nvSpPr>
            <p:cNvPr id="148" name="Line 118"/>
            <p:cNvSpPr>
              <a:spLocks noChangeShapeType="1"/>
            </p:cNvSpPr>
            <p:nvPr/>
          </p:nvSpPr>
          <p:spPr bwMode="auto">
            <a:xfrm flipH="1" flipV="1">
              <a:off x="1104" y="3756"/>
              <a:ext cx="747" cy="192"/>
            </a:xfrm>
            <a:prstGeom prst="line">
              <a:avLst/>
            </a:prstGeom>
            <a:ln>
              <a:headEnd/>
              <a:tailEnd type="triangle" w="sm" len="lg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49" name="AutoShape 119"/>
          <p:cNvSpPr>
            <a:spLocks noChangeArrowheads="1"/>
          </p:cNvSpPr>
          <p:nvPr/>
        </p:nvSpPr>
        <p:spPr bwMode="auto">
          <a:xfrm>
            <a:off x="7810128" y="2649488"/>
            <a:ext cx="1080120" cy="1166936"/>
          </a:xfrm>
          <a:prstGeom prst="wedgeRectCallout">
            <a:avLst>
              <a:gd name="adj1" fmla="val -116382"/>
              <a:gd name="adj2" fmla="val -63669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b="1" dirty="0" smtClean="0">
                <a:solidFill>
                  <a:schemeClr val="tx1"/>
                </a:solidFill>
              </a:rPr>
              <a:t>  剖面线</a:t>
            </a:r>
            <a:endParaRPr lang="zh-CN" altLang="en-US" b="1" dirty="0">
              <a:solidFill>
                <a:schemeClr val="tx1"/>
              </a:solidFill>
            </a:endParaRPr>
          </a:p>
          <a:p>
            <a:r>
              <a:rPr lang="zh-CN" altLang="en-US" b="1" dirty="0" smtClean="0">
                <a:solidFill>
                  <a:schemeClr val="tx1"/>
                </a:solidFill>
              </a:rPr>
              <a:t>  画</a:t>
            </a:r>
            <a:r>
              <a:rPr lang="zh-CN" altLang="en-US" b="1" dirty="0">
                <a:solidFill>
                  <a:schemeClr val="tx1"/>
                </a:solidFill>
              </a:rPr>
              <a:t>到</a:t>
            </a:r>
          </a:p>
          <a:p>
            <a:r>
              <a:rPr lang="zh-CN" altLang="en-US" b="1" dirty="0" smtClean="0">
                <a:solidFill>
                  <a:schemeClr val="tx1"/>
                </a:solidFill>
              </a:rPr>
              <a:t>  大径</a:t>
            </a:r>
            <a:endParaRPr lang="zh-CN" altLang="en-US" b="1" dirty="0">
              <a:solidFill>
                <a:schemeClr val="tx1"/>
              </a:solidFill>
            </a:endParaRPr>
          </a:p>
        </p:txBody>
      </p:sp>
      <p:grpSp>
        <p:nvGrpSpPr>
          <p:cNvPr id="153" name="Group 125"/>
          <p:cNvGrpSpPr>
            <a:grpSpLocks/>
          </p:cNvGrpSpPr>
          <p:nvPr/>
        </p:nvGrpSpPr>
        <p:grpSpPr bwMode="auto">
          <a:xfrm>
            <a:off x="6017568" y="4972050"/>
            <a:ext cx="1371600" cy="1371600"/>
            <a:chOff x="3792" y="2988"/>
            <a:chExt cx="864" cy="864"/>
          </a:xfrm>
        </p:grpSpPr>
        <p:sp>
          <p:nvSpPr>
            <p:cNvPr id="154" name="Oval 20"/>
            <p:cNvSpPr>
              <a:spLocks noChangeArrowheads="1"/>
            </p:cNvSpPr>
            <p:nvPr/>
          </p:nvSpPr>
          <p:spPr bwMode="auto">
            <a:xfrm>
              <a:off x="3792" y="2988"/>
              <a:ext cx="864" cy="864"/>
            </a:xfrm>
            <a:prstGeom prst="ellips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" name="Oval 124"/>
            <p:cNvSpPr>
              <a:spLocks noChangeArrowheads="1"/>
            </p:cNvSpPr>
            <p:nvPr/>
          </p:nvSpPr>
          <p:spPr bwMode="auto">
            <a:xfrm>
              <a:off x="4032" y="3216"/>
              <a:ext cx="384" cy="384"/>
            </a:xfrm>
            <a:prstGeom prst="ellipse">
              <a:avLst/>
            </a:prstGeom>
            <a:noFill/>
            <a:ln w="57150">
              <a:solidFill>
                <a:srgbClr val="00B05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6" name="Rectangle 136"/>
          <p:cNvSpPr>
            <a:spLocks noChangeArrowheads="1"/>
          </p:cNvSpPr>
          <p:nvPr/>
        </p:nvSpPr>
        <p:spPr bwMode="auto">
          <a:xfrm>
            <a:off x="2843808" y="260648"/>
            <a:ext cx="3168352" cy="5794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螺纹的规定画法</a:t>
            </a:r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</p:txBody>
      </p:sp>
      <p:cxnSp>
        <p:nvCxnSpPr>
          <p:cNvPr id="157" name="直接连接符 156"/>
          <p:cNvCxnSpPr/>
          <p:nvPr/>
        </p:nvCxnSpPr>
        <p:spPr bwMode="auto">
          <a:xfrm>
            <a:off x="848668" y="3733800"/>
            <a:ext cx="1358900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D60093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2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2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7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2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07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 animBg="1"/>
      <p:bldP spid="70" grpId="0" animBg="1"/>
      <p:bldP spid="71" grpId="0" animBg="1"/>
      <p:bldP spid="88" grpId="0" animBg="1"/>
      <p:bldP spid="89" grpId="0" animBg="1"/>
      <p:bldP spid="149" grpId="0" animBg="1" autoUpdateAnimBg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16"/>
          <p:cNvSpPr txBox="1">
            <a:spLocks noChangeArrowheads="1"/>
          </p:cNvSpPr>
          <p:nvPr/>
        </p:nvSpPr>
        <p:spPr>
          <a:xfrm>
            <a:off x="323528" y="476672"/>
            <a:ext cx="3581400" cy="757238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8000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</a:rPr>
              <a:t>内螺纹的画法</a:t>
            </a:r>
            <a:endParaRPr kumimoji="0" lang="zh-CN" altLang="en-US" sz="3600" b="1" i="0" u="none" strike="noStrike" kern="1200" cap="none" spc="0" normalizeH="0" baseline="0" noProof="0" dirty="0">
              <a:ln>
                <a:noFill/>
              </a:ln>
              <a:solidFill>
                <a:srgbClr val="68000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Rectangle 131"/>
          <p:cNvSpPr>
            <a:spLocks noChangeArrowheads="1"/>
          </p:cNvSpPr>
          <p:nvPr/>
        </p:nvSpPr>
        <p:spPr bwMode="auto">
          <a:xfrm>
            <a:off x="3683000" y="2009775"/>
            <a:ext cx="1358900" cy="1512888"/>
          </a:xfrm>
          <a:prstGeom prst="rect">
            <a:avLst/>
          </a:prstGeom>
          <a:noFill/>
          <a:ln w="28575">
            <a:solidFill>
              <a:srgbClr val="000066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grpSp>
        <p:nvGrpSpPr>
          <p:cNvPr id="7" name="Group 174"/>
          <p:cNvGrpSpPr>
            <a:grpSpLocks/>
          </p:cNvGrpSpPr>
          <p:nvPr/>
        </p:nvGrpSpPr>
        <p:grpSpPr bwMode="auto">
          <a:xfrm>
            <a:off x="3835400" y="1649413"/>
            <a:ext cx="1066800" cy="2722562"/>
            <a:chOff x="1440" y="2221"/>
            <a:chExt cx="672" cy="1715"/>
          </a:xfrm>
        </p:grpSpPr>
        <p:sp>
          <p:nvSpPr>
            <p:cNvPr id="8" name="Rectangle 130"/>
            <p:cNvSpPr>
              <a:spLocks noChangeArrowheads="1"/>
            </p:cNvSpPr>
            <p:nvPr/>
          </p:nvSpPr>
          <p:spPr bwMode="auto">
            <a:xfrm>
              <a:off x="1440" y="2352"/>
              <a:ext cx="672" cy="1326"/>
            </a:xfrm>
            <a:prstGeom prst="rect">
              <a:avLst/>
            </a:prstGeom>
            <a:noFill/>
            <a:ln w="57150">
              <a:solidFill>
                <a:srgbClr val="009900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9" name="Line 134"/>
            <p:cNvSpPr>
              <a:spLocks noChangeShapeType="1"/>
            </p:cNvSpPr>
            <p:nvPr/>
          </p:nvSpPr>
          <p:spPr bwMode="auto">
            <a:xfrm>
              <a:off x="1776" y="2221"/>
              <a:ext cx="0" cy="1715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sp>
        <p:nvSpPr>
          <p:cNvPr id="10" name="Line 138"/>
          <p:cNvSpPr>
            <a:spLocks noChangeShapeType="1"/>
          </p:cNvSpPr>
          <p:nvPr/>
        </p:nvSpPr>
        <p:spPr bwMode="auto">
          <a:xfrm>
            <a:off x="3683000" y="2009775"/>
            <a:ext cx="13589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grpSp>
        <p:nvGrpSpPr>
          <p:cNvPr id="11" name="Group 141"/>
          <p:cNvGrpSpPr>
            <a:grpSpLocks/>
          </p:cNvGrpSpPr>
          <p:nvPr/>
        </p:nvGrpSpPr>
        <p:grpSpPr bwMode="auto">
          <a:xfrm>
            <a:off x="3835400" y="3962400"/>
            <a:ext cx="1066800" cy="333375"/>
            <a:chOff x="1440" y="3678"/>
            <a:chExt cx="672" cy="210"/>
          </a:xfrm>
        </p:grpSpPr>
        <p:sp>
          <p:nvSpPr>
            <p:cNvPr id="12" name="Line 139"/>
            <p:cNvSpPr>
              <a:spLocks noChangeShapeType="1"/>
            </p:cNvSpPr>
            <p:nvPr/>
          </p:nvSpPr>
          <p:spPr bwMode="auto">
            <a:xfrm flipH="1">
              <a:off x="1776" y="3678"/>
              <a:ext cx="336" cy="210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13" name="Line 140"/>
            <p:cNvSpPr>
              <a:spLocks noChangeShapeType="1"/>
            </p:cNvSpPr>
            <p:nvPr/>
          </p:nvSpPr>
          <p:spPr bwMode="auto">
            <a:xfrm flipH="1" flipV="1">
              <a:off x="1440" y="3678"/>
              <a:ext cx="336" cy="210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sp>
        <p:nvSpPr>
          <p:cNvPr id="14" name="Line 144"/>
          <p:cNvSpPr>
            <a:spLocks noChangeShapeType="1"/>
          </p:cNvSpPr>
          <p:nvPr/>
        </p:nvSpPr>
        <p:spPr bwMode="auto">
          <a:xfrm>
            <a:off x="3683000" y="3522663"/>
            <a:ext cx="1358900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5" name="Line 148"/>
          <p:cNvSpPr>
            <a:spLocks noChangeShapeType="1"/>
          </p:cNvSpPr>
          <p:nvPr/>
        </p:nvSpPr>
        <p:spPr bwMode="auto">
          <a:xfrm>
            <a:off x="3835400" y="1857375"/>
            <a:ext cx="0" cy="228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6" name="Line 149"/>
          <p:cNvSpPr>
            <a:spLocks noChangeShapeType="1"/>
          </p:cNvSpPr>
          <p:nvPr/>
        </p:nvSpPr>
        <p:spPr bwMode="auto">
          <a:xfrm>
            <a:off x="4902200" y="1857375"/>
            <a:ext cx="0" cy="2286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17" name="Line 135"/>
          <p:cNvSpPr>
            <a:spLocks noChangeShapeType="1"/>
          </p:cNvSpPr>
          <p:nvPr/>
        </p:nvSpPr>
        <p:spPr bwMode="auto">
          <a:xfrm>
            <a:off x="3302000" y="1857375"/>
            <a:ext cx="2133600" cy="0"/>
          </a:xfrm>
          <a:prstGeom prst="line">
            <a:avLst/>
          </a:prstGeom>
          <a:noFill/>
          <a:ln w="57150">
            <a:solidFill>
              <a:srgbClr val="00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grpSp>
        <p:nvGrpSpPr>
          <p:cNvPr id="18" name="Group 147"/>
          <p:cNvGrpSpPr>
            <a:grpSpLocks/>
          </p:cNvGrpSpPr>
          <p:nvPr/>
        </p:nvGrpSpPr>
        <p:grpSpPr bwMode="auto">
          <a:xfrm>
            <a:off x="3530600" y="1857375"/>
            <a:ext cx="1676400" cy="228600"/>
            <a:chOff x="1248" y="2352"/>
            <a:chExt cx="1056" cy="144"/>
          </a:xfrm>
        </p:grpSpPr>
        <p:grpSp>
          <p:nvGrpSpPr>
            <p:cNvPr id="19" name="Group 145"/>
            <p:cNvGrpSpPr>
              <a:grpSpLocks/>
            </p:cNvGrpSpPr>
            <p:nvPr/>
          </p:nvGrpSpPr>
          <p:grpSpPr bwMode="auto">
            <a:xfrm>
              <a:off x="1248" y="2352"/>
              <a:ext cx="1056" cy="144"/>
              <a:chOff x="1248" y="2352"/>
              <a:chExt cx="1056" cy="144"/>
            </a:xfrm>
          </p:grpSpPr>
          <p:sp>
            <p:nvSpPr>
              <p:cNvPr id="21" name="Line 136"/>
              <p:cNvSpPr>
                <a:spLocks noChangeShapeType="1"/>
              </p:cNvSpPr>
              <p:nvPr/>
            </p:nvSpPr>
            <p:spPr bwMode="auto">
              <a:xfrm flipV="1">
                <a:off x="2112" y="2352"/>
                <a:ext cx="192" cy="144"/>
              </a:xfrm>
              <a:prstGeom prst="line">
                <a:avLst/>
              </a:prstGeom>
              <a:noFill/>
              <a:ln w="57150">
                <a:solidFill>
                  <a:srgbClr val="0099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  <p:sp>
            <p:nvSpPr>
              <p:cNvPr id="22" name="Line 137"/>
              <p:cNvSpPr>
                <a:spLocks noChangeShapeType="1"/>
              </p:cNvSpPr>
              <p:nvPr/>
            </p:nvSpPr>
            <p:spPr bwMode="auto">
              <a:xfrm flipH="1" flipV="1">
                <a:off x="1248" y="2352"/>
                <a:ext cx="183" cy="144"/>
              </a:xfrm>
              <a:prstGeom prst="line">
                <a:avLst/>
              </a:prstGeom>
              <a:noFill/>
              <a:ln w="57150">
                <a:solidFill>
                  <a:srgbClr val="0099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sz="2400"/>
              </a:p>
            </p:txBody>
          </p:sp>
        </p:grpSp>
        <p:sp>
          <p:nvSpPr>
            <p:cNvPr id="20" name="Line 146"/>
            <p:cNvSpPr>
              <a:spLocks noChangeShapeType="1"/>
            </p:cNvSpPr>
            <p:nvPr/>
          </p:nvSpPr>
          <p:spPr bwMode="auto">
            <a:xfrm>
              <a:off x="1431" y="2496"/>
              <a:ext cx="681" cy="0"/>
            </a:xfrm>
            <a:prstGeom prst="lin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grpSp>
        <p:nvGrpSpPr>
          <p:cNvPr id="23" name="Group 168"/>
          <p:cNvGrpSpPr>
            <a:grpSpLocks/>
          </p:cNvGrpSpPr>
          <p:nvPr/>
        </p:nvGrpSpPr>
        <p:grpSpPr bwMode="auto">
          <a:xfrm>
            <a:off x="3287713" y="1857375"/>
            <a:ext cx="2147887" cy="2819400"/>
            <a:chOff x="1095" y="2352"/>
            <a:chExt cx="1353" cy="1776"/>
          </a:xfrm>
        </p:grpSpPr>
        <p:sp>
          <p:nvSpPr>
            <p:cNvPr id="24" name="Line 150"/>
            <p:cNvSpPr>
              <a:spLocks noChangeShapeType="1"/>
            </p:cNvSpPr>
            <p:nvPr/>
          </p:nvSpPr>
          <p:spPr bwMode="auto">
            <a:xfrm flipH="1">
              <a:off x="2112" y="2352"/>
              <a:ext cx="336" cy="336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5" name="Line 151"/>
            <p:cNvSpPr>
              <a:spLocks noChangeShapeType="1"/>
            </p:cNvSpPr>
            <p:nvPr/>
          </p:nvSpPr>
          <p:spPr bwMode="auto">
            <a:xfrm flipH="1">
              <a:off x="2112" y="2592"/>
              <a:ext cx="336" cy="336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6" name="Line 152"/>
            <p:cNvSpPr>
              <a:spLocks noChangeShapeType="1"/>
            </p:cNvSpPr>
            <p:nvPr/>
          </p:nvSpPr>
          <p:spPr bwMode="auto">
            <a:xfrm flipH="1">
              <a:off x="2112" y="2807"/>
              <a:ext cx="336" cy="336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7" name="Line 153"/>
            <p:cNvSpPr>
              <a:spLocks noChangeShapeType="1"/>
            </p:cNvSpPr>
            <p:nvPr/>
          </p:nvSpPr>
          <p:spPr bwMode="auto">
            <a:xfrm flipH="1">
              <a:off x="2112" y="3024"/>
              <a:ext cx="336" cy="336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8" name="Line 154"/>
            <p:cNvSpPr>
              <a:spLocks noChangeShapeType="1"/>
            </p:cNvSpPr>
            <p:nvPr/>
          </p:nvSpPr>
          <p:spPr bwMode="auto">
            <a:xfrm flipH="1">
              <a:off x="2112" y="3247"/>
              <a:ext cx="336" cy="336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29" name="Line 155"/>
            <p:cNvSpPr>
              <a:spLocks noChangeShapeType="1"/>
            </p:cNvSpPr>
            <p:nvPr/>
          </p:nvSpPr>
          <p:spPr bwMode="auto">
            <a:xfrm flipH="1">
              <a:off x="1776" y="3456"/>
              <a:ext cx="672" cy="672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0" name="Line 156"/>
            <p:cNvSpPr>
              <a:spLocks noChangeShapeType="1"/>
            </p:cNvSpPr>
            <p:nvPr/>
          </p:nvSpPr>
          <p:spPr bwMode="auto">
            <a:xfrm flipH="1">
              <a:off x="2064" y="3696"/>
              <a:ext cx="384" cy="384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1" name="Line 157"/>
            <p:cNvSpPr>
              <a:spLocks noChangeShapeType="1"/>
            </p:cNvSpPr>
            <p:nvPr/>
          </p:nvSpPr>
          <p:spPr bwMode="auto">
            <a:xfrm flipH="1">
              <a:off x="1104" y="2352"/>
              <a:ext cx="144" cy="144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2" name="Line 158"/>
            <p:cNvSpPr>
              <a:spLocks noChangeShapeType="1"/>
            </p:cNvSpPr>
            <p:nvPr/>
          </p:nvSpPr>
          <p:spPr bwMode="auto">
            <a:xfrm flipH="1">
              <a:off x="1104" y="2448"/>
              <a:ext cx="255" cy="240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3" name="Line 159"/>
            <p:cNvSpPr>
              <a:spLocks noChangeShapeType="1"/>
            </p:cNvSpPr>
            <p:nvPr/>
          </p:nvSpPr>
          <p:spPr bwMode="auto">
            <a:xfrm flipH="1">
              <a:off x="1095" y="2603"/>
              <a:ext cx="336" cy="336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4" name="Line 160"/>
            <p:cNvSpPr>
              <a:spLocks noChangeShapeType="1"/>
            </p:cNvSpPr>
            <p:nvPr/>
          </p:nvSpPr>
          <p:spPr bwMode="auto">
            <a:xfrm flipH="1">
              <a:off x="1104" y="2807"/>
              <a:ext cx="336" cy="336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5" name="Line 161"/>
            <p:cNvSpPr>
              <a:spLocks noChangeShapeType="1"/>
            </p:cNvSpPr>
            <p:nvPr/>
          </p:nvSpPr>
          <p:spPr bwMode="auto">
            <a:xfrm flipH="1">
              <a:off x="1095" y="3024"/>
              <a:ext cx="336" cy="336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6" name="Line 162"/>
            <p:cNvSpPr>
              <a:spLocks noChangeShapeType="1"/>
            </p:cNvSpPr>
            <p:nvPr/>
          </p:nvSpPr>
          <p:spPr bwMode="auto">
            <a:xfrm flipH="1">
              <a:off x="1104" y="3216"/>
              <a:ext cx="336" cy="336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7" name="Line 163"/>
            <p:cNvSpPr>
              <a:spLocks noChangeShapeType="1"/>
            </p:cNvSpPr>
            <p:nvPr/>
          </p:nvSpPr>
          <p:spPr bwMode="auto">
            <a:xfrm flipH="1">
              <a:off x="1095" y="3408"/>
              <a:ext cx="336" cy="336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8" name="Line 164"/>
            <p:cNvSpPr>
              <a:spLocks noChangeShapeType="1"/>
            </p:cNvSpPr>
            <p:nvPr/>
          </p:nvSpPr>
          <p:spPr bwMode="auto">
            <a:xfrm flipH="1">
              <a:off x="1095" y="3583"/>
              <a:ext cx="336" cy="336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39" name="Line 165"/>
            <p:cNvSpPr>
              <a:spLocks noChangeShapeType="1"/>
            </p:cNvSpPr>
            <p:nvPr/>
          </p:nvSpPr>
          <p:spPr bwMode="auto">
            <a:xfrm flipH="1">
              <a:off x="1104" y="3744"/>
              <a:ext cx="384" cy="384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40" name="Line 166"/>
            <p:cNvSpPr>
              <a:spLocks noChangeShapeType="1"/>
            </p:cNvSpPr>
            <p:nvPr/>
          </p:nvSpPr>
          <p:spPr bwMode="auto">
            <a:xfrm flipH="1">
              <a:off x="1344" y="3840"/>
              <a:ext cx="290" cy="288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41" name="Line 167"/>
            <p:cNvSpPr>
              <a:spLocks noChangeShapeType="1"/>
            </p:cNvSpPr>
            <p:nvPr/>
          </p:nvSpPr>
          <p:spPr bwMode="auto">
            <a:xfrm flipH="1">
              <a:off x="1584" y="3840"/>
              <a:ext cx="288" cy="288"/>
            </a:xfrm>
            <a:prstGeom prst="line">
              <a:avLst/>
            </a:pr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</p:grpSp>
      <p:sp>
        <p:nvSpPr>
          <p:cNvPr id="42" name="Oval 169"/>
          <p:cNvSpPr>
            <a:spLocks noChangeArrowheads="1"/>
          </p:cNvSpPr>
          <p:nvPr/>
        </p:nvSpPr>
        <p:spPr bwMode="auto">
          <a:xfrm>
            <a:off x="3683000" y="4832350"/>
            <a:ext cx="1358900" cy="1312863"/>
          </a:xfrm>
          <a:prstGeom prst="ellipse">
            <a:avLst/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grpSp>
        <p:nvGrpSpPr>
          <p:cNvPr id="43" name="Group 175"/>
          <p:cNvGrpSpPr>
            <a:grpSpLocks/>
          </p:cNvGrpSpPr>
          <p:nvPr/>
        </p:nvGrpSpPr>
        <p:grpSpPr bwMode="auto">
          <a:xfrm>
            <a:off x="3530600" y="4676775"/>
            <a:ext cx="1676400" cy="1679575"/>
            <a:chOff x="4552" y="1534"/>
            <a:chExt cx="1056" cy="1058"/>
          </a:xfrm>
        </p:grpSpPr>
        <p:sp>
          <p:nvSpPr>
            <p:cNvPr id="44" name="Line 170"/>
            <p:cNvSpPr>
              <a:spLocks noChangeShapeType="1"/>
            </p:cNvSpPr>
            <p:nvPr/>
          </p:nvSpPr>
          <p:spPr bwMode="auto">
            <a:xfrm>
              <a:off x="4552" y="2054"/>
              <a:ext cx="1056" cy="1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45" name="Line 171"/>
            <p:cNvSpPr>
              <a:spLocks noChangeShapeType="1"/>
            </p:cNvSpPr>
            <p:nvPr/>
          </p:nvSpPr>
          <p:spPr bwMode="auto">
            <a:xfrm>
              <a:off x="5080" y="1534"/>
              <a:ext cx="0" cy="105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sz="2400"/>
            </a:p>
          </p:txBody>
        </p:sp>
        <p:sp>
          <p:nvSpPr>
            <p:cNvPr id="46" name="Oval 173"/>
            <p:cNvSpPr>
              <a:spLocks noChangeArrowheads="1"/>
            </p:cNvSpPr>
            <p:nvPr/>
          </p:nvSpPr>
          <p:spPr bwMode="auto">
            <a:xfrm>
              <a:off x="4744" y="1737"/>
              <a:ext cx="663" cy="615"/>
            </a:xfrm>
            <a:prstGeom prst="ellipse">
              <a:avLst/>
            </a:prstGeom>
            <a:noFill/>
            <a:ln w="57150">
              <a:solidFill>
                <a:srgbClr val="00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eaLnBrk="1" hangingPunct="1"/>
              <a:endParaRPr lang="zh-CN" altLang="zh-CN" sz="2400">
                <a:solidFill>
                  <a:schemeClr val="accent2"/>
                </a:solidFill>
              </a:endParaRPr>
            </a:p>
          </p:txBody>
        </p:sp>
      </p:grpSp>
      <p:sp>
        <p:nvSpPr>
          <p:cNvPr id="47" name="Arc 176"/>
          <p:cNvSpPr>
            <a:spLocks/>
          </p:cNvSpPr>
          <p:nvPr/>
        </p:nvSpPr>
        <p:spPr bwMode="auto">
          <a:xfrm rot="15820520" flipH="1">
            <a:off x="3779838" y="5541962"/>
            <a:ext cx="552450" cy="650875"/>
          </a:xfrm>
          <a:custGeom>
            <a:avLst/>
            <a:gdLst>
              <a:gd name="G0" fmla="+- 0 0 0"/>
              <a:gd name="G1" fmla="+- 21582 0 0"/>
              <a:gd name="G2" fmla="+- 21600 0 0"/>
              <a:gd name="T0" fmla="*/ 881 w 21084"/>
              <a:gd name="T1" fmla="*/ 0 h 21582"/>
              <a:gd name="T2" fmla="*/ 21084 w 21084"/>
              <a:gd name="T3" fmla="*/ 16888 h 21582"/>
              <a:gd name="T4" fmla="*/ 0 w 21084"/>
              <a:gd name="T5" fmla="*/ 21582 h 215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084" h="21582" fill="none" extrusionOk="0">
                <a:moveTo>
                  <a:pt x="881" y="-1"/>
                </a:moveTo>
                <a:cubicBezTo>
                  <a:pt x="10664" y="399"/>
                  <a:pt x="18955" y="7330"/>
                  <a:pt x="21083" y="16888"/>
                </a:cubicBezTo>
              </a:path>
              <a:path w="21084" h="21582" stroke="0" extrusionOk="0">
                <a:moveTo>
                  <a:pt x="881" y="-1"/>
                </a:moveTo>
                <a:cubicBezTo>
                  <a:pt x="10664" y="399"/>
                  <a:pt x="18955" y="7330"/>
                  <a:pt x="21083" y="16888"/>
                </a:cubicBezTo>
                <a:lnTo>
                  <a:pt x="0" y="21582"/>
                </a:lnTo>
                <a:close/>
              </a:path>
            </a:pathLst>
          </a:custGeom>
          <a:noFill/>
          <a:ln w="762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sz="2400"/>
          </a:p>
        </p:txBody>
      </p:sp>
      <p:sp>
        <p:nvSpPr>
          <p:cNvPr id="48" name="AutoShape 177"/>
          <p:cNvSpPr>
            <a:spLocks noChangeArrowheads="1"/>
          </p:cNvSpPr>
          <p:nvPr/>
        </p:nvSpPr>
        <p:spPr bwMode="auto">
          <a:xfrm>
            <a:off x="5292080" y="476672"/>
            <a:ext cx="2636862" cy="975320"/>
          </a:xfrm>
          <a:prstGeom prst="wedgeRectCallout">
            <a:avLst>
              <a:gd name="adj1" fmla="val -59170"/>
              <a:gd name="adj2" fmla="val 11589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表达螺纹大径的细</a:t>
            </a:r>
          </a:p>
          <a:p>
            <a:r>
              <a:rPr lang="zh-CN" altLang="en-US" sz="2400" b="1" dirty="0">
                <a:solidFill>
                  <a:schemeClr val="tx1"/>
                </a:solidFill>
              </a:rPr>
              <a:t>实线不画入倒角</a:t>
            </a:r>
          </a:p>
        </p:txBody>
      </p:sp>
      <p:sp>
        <p:nvSpPr>
          <p:cNvPr id="49" name="AutoShape 178"/>
          <p:cNvSpPr>
            <a:spLocks noChangeArrowheads="1"/>
          </p:cNvSpPr>
          <p:nvPr/>
        </p:nvSpPr>
        <p:spPr bwMode="auto">
          <a:xfrm>
            <a:off x="6732240" y="1772816"/>
            <a:ext cx="1151904" cy="806872"/>
          </a:xfrm>
          <a:prstGeom prst="wedgeRectCallout">
            <a:avLst>
              <a:gd name="adj1" fmla="val -196446"/>
              <a:gd name="adj2" fmla="val 27633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大径画</a:t>
            </a:r>
          </a:p>
          <a:p>
            <a:r>
              <a:rPr lang="zh-CN" altLang="en-US" sz="2400" b="1" dirty="0">
                <a:solidFill>
                  <a:schemeClr val="tx1"/>
                </a:solidFill>
              </a:rPr>
              <a:t>细实线</a:t>
            </a:r>
          </a:p>
        </p:txBody>
      </p:sp>
      <p:sp>
        <p:nvSpPr>
          <p:cNvPr id="50" name="AutoShape 179"/>
          <p:cNvSpPr>
            <a:spLocks noChangeArrowheads="1"/>
          </p:cNvSpPr>
          <p:nvPr/>
        </p:nvSpPr>
        <p:spPr bwMode="auto">
          <a:xfrm>
            <a:off x="6516216" y="2852936"/>
            <a:ext cx="1152128" cy="850007"/>
          </a:xfrm>
          <a:prstGeom prst="wedgeRectCallout">
            <a:avLst>
              <a:gd name="adj1" fmla="val -189005"/>
              <a:gd name="adj2" fmla="val -4238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小径画</a:t>
            </a:r>
          </a:p>
          <a:p>
            <a:r>
              <a:rPr lang="zh-CN" altLang="en-US" sz="2400" b="1" dirty="0">
                <a:solidFill>
                  <a:schemeClr val="tx1"/>
                </a:solidFill>
              </a:rPr>
              <a:t>粗实线</a:t>
            </a:r>
          </a:p>
        </p:txBody>
      </p:sp>
      <p:sp>
        <p:nvSpPr>
          <p:cNvPr id="51" name="AutoShape 180"/>
          <p:cNvSpPr>
            <a:spLocks noChangeArrowheads="1"/>
          </p:cNvSpPr>
          <p:nvPr/>
        </p:nvSpPr>
        <p:spPr bwMode="auto">
          <a:xfrm>
            <a:off x="6172200" y="4433888"/>
            <a:ext cx="1856184" cy="939328"/>
          </a:xfrm>
          <a:prstGeom prst="wedgeRectCallout">
            <a:avLst>
              <a:gd name="adj1" fmla="val -118509"/>
              <a:gd name="adj2" fmla="val -149159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螺纹终止线</a:t>
            </a:r>
          </a:p>
          <a:p>
            <a:r>
              <a:rPr lang="zh-CN" altLang="en-US" sz="2400" b="1" dirty="0">
                <a:solidFill>
                  <a:schemeClr val="tx1"/>
                </a:solidFill>
              </a:rPr>
              <a:t>画粗实线</a:t>
            </a:r>
          </a:p>
        </p:txBody>
      </p:sp>
      <p:sp>
        <p:nvSpPr>
          <p:cNvPr id="52" name="AutoShape 181"/>
          <p:cNvSpPr>
            <a:spLocks noChangeArrowheads="1"/>
          </p:cNvSpPr>
          <p:nvPr/>
        </p:nvSpPr>
        <p:spPr bwMode="auto">
          <a:xfrm>
            <a:off x="827584" y="4797152"/>
            <a:ext cx="1152128" cy="843856"/>
          </a:xfrm>
          <a:prstGeom prst="wedgeRectCallout">
            <a:avLst>
              <a:gd name="adj1" fmla="val 216662"/>
              <a:gd name="adj2" fmla="val 61384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</a:rPr>
              <a:t>小径画</a:t>
            </a:r>
          </a:p>
          <a:p>
            <a:pPr>
              <a:lnSpc>
                <a:spcPct val="4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chemeClr val="tx1"/>
                </a:solidFill>
              </a:rPr>
              <a:t>粗实圆</a:t>
            </a:r>
          </a:p>
        </p:txBody>
      </p:sp>
      <p:sp>
        <p:nvSpPr>
          <p:cNvPr id="53" name="AutoShape 182"/>
          <p:cNvSpPr>
            <a:spLocks noChangeArrowheads="1"/>
          </p:cNvSpPr>
          <p:nvPr/>
        </p:nvSpPr>
        <p:spPr bwMode="auto">
          <a:xfrm>
            <a:off x="827584" y="3501008"/>
            <a:ext cx="1710655" cy="886271"/>
          </a:xfrm>
          <a:prstGeom prst="wedgeRectCallout">
            <a:avLst>
              <a:gd name="adj1" fmla="val 123485"/>
              <a:gd name="adj2" fmla="val 114802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大径画</a:t>
            </a:r>
            <a:r>
              <a:rPr lang="en-US" altLang="zh-CN" sz="2400" b="1" dirty="0">
                <a:solidFill>
                  <a:schemeClr val="tx1"/>
                </a:solidFill>
              </a:rPr>
              <a:t>3/4</a:t>
            </a:r>
          </a:p>
          <a:p>
            <a:r>
              <a:rPr lang="zh-CN" altLang="en-US" sz="2400" b="1" dirty="0">
                <a:solidFill>
                  <a:schemeClr val="tx1"/>
                </a:solidFill>
              </a:rPr>
              <a:t>细实圆</a:t>
            </a:r>
          </a:p>
        </p:txBody>
      </p:sp>
      <p:sp>
        <p:nvSpPr>
          <p:cNvPr id="54" name="AutoShape 183"/>
          <p:cNvSpPr>
            <a:spLocks noChangeArrowheads="1"/>
          </p:cNvSpPr>
          <p:nvPr/>
        </p:nvSpPr>
        <p:spPr bwMode="auto">
          <a:xfrm>
            <a:off x="773113" y="5915025"/>
            <a:ext cx="1782663" cy="638175"/>
          </a:xfrm>
          <a:prstGeom prst="wedgeRectCallout">
            <a:avLst>
              <a:gd name="adj1" fmla="val 123743"/>
              <a:gd name="adj2" fmla="val -52851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2400" b="1" dirty="0">
                <a:solidFill>
                  <a:schemeClr val="tx1"/>
                </a:solidFill>
              </a:rPr>
              <a:t>不画倒角圆</a:t>
            </a:r>
          </a:p>
        </p:txBody>
      </p:sp>
      <p:sp>
        <p:nvSpPr>
          <p:cNvPr id="55" name="AutoShape 184"/>
          <p:cNvSpPr>
            <a:spLocks noChangeArrowheads="1"/>
          </p:cNvSpPr>
          <p:nvPr/>
        </p:nvSpPr>
        <p:spPr bwMode="auto">
          <a:xfrm>
            <a:off x="1259632" y="1844824"/>
            <a:ext cx="1498873" cy="864096"/>
          </a:xfrm>
          <a:prstGeom prst="wedgeRectCallout">
            <a:avLst>
              <a:gd name="adj1" fmla="val 94203"/>
              <a:gd name="adj2" fmla="val 37322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2400" b="1" dirty="0" smtClean="0">
                <a:solidFill>
                  <a:schemeClr val="tx1"/>
                </a:solidFill>
              </a:rPr>
              <a:t>剖面线</a:t>
            </a:r>
            <a:r>
              <a:rPr lang="zh-CN" altLang="en-US" sz="2400" b="1" dirty="0">
                <a:solidFill>
                  <a:schemeClr val="tx1"/>
                </a:solidFill>
              </a:rPr>
              <a:t>画</a:t>
            </a:r>
          </a:p>
          <a:p>
            <a:r>
              <a:rPr lang="zh-CN" altLang="en-US" sz="2400" b="1" dirty="0" smtClean="0">
                <a:solidFill>
                  <a:schemeClr val="tx1"/>
                </a:solidFill>
              </a:rPr>
              <a:t>到小径</a:t>
            </a:r>
            <a:endParaRPr lang="zh-CN" altLang="en-US" sz="2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4" grpId="0" animBg="1"/>
      <p:bldP spid="15" grpId="0" animBg="1"/>
      <p:bldP spid="16" grpId="0" animBg="1"/>
      <p:bldP spid="17" grpId="0" animBg="1"/>
      <p:bldP spid="42" grpId="0" uiExpand="1" animBg="1"/>
      <p:bldP spid="47" grpId="0" animBg="1"/>
      <p:bldP spid="48" grpId="0" animBg="1" autoUpdateAnimBg="0"/>
      <p:bldP spid="49" grpId="0" animBg="1" autoUpdateAnimBg="0"/>
      <p:bldP spid="50" grpId="0" animBg="1" autoUpdateAnimBg="0"/>
      <p:bldP spid="51" grpId="0" animBg="1" autoUpdateAnimBg="0"/>
      <p:bldP spid="52" grpId="0" animBg="1" autoUpdateAnimBg="0"/>
      <p:bldP spid="53" grpId="0" animBg="1" autoUpdateAnimBg="0"/>
      <p:bldP spid="54" grpId="0" animBg="1" autoUpdateAnimBg="0"/>
      <p:bldP spid="55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Text Box 2" descr="棕色大理石"/>
          <p:cNvSpPr txBox="1">
            <a:spLocks noChangeArrowheads="1"/>
          </p:cNvSpPr>
          <p:nvPr/>
        </p:nvSpPr>
        <p:spPr bwMode="auto">
          <a:xfrm>
            <a:off x="323528" y="332656"/>
            <a:ext cx="43540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680000"/>
                </a:solidFill>
                <a:ea typeface="隶书" pitchFamily="49" charset="-122"/>
              </a:rPr>
              <a:t>内、外螺纹连接画法</a:t>
            </a:r>
          </a:p>
        </p:txBody>
      </p:sp>
      <p:sp>
        <p:nvSpPr>
          <p:cNvPr id="98" name="Text Box 3"/>
          <p:cNvSpPr txBox="1">
            <a:spLocks noChangeArrowheads="1"/>
          </p:cNvSpPr>
          <p:nvPr/>
        </p:nvSpPr>
        <p:spPr bwMode="auto">
          <a:xfrm>
            <a:off x="611560" y="980728"/>
            <a:ext cx="3941762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螺纹五要素必须相同</a:t>
            </a:r>
          </a:p>
        </p:txBody>
      </p:sp>
      <p:sp>
        <p:nvSpPr>
          <p:cNvPr id="99" name="Text Box 4"/>
          <p:cNvSpPr txBox="1">
            <a:spLocks noChangeArrowheads="1"/>
          </p:cNvSpPr>
          <p:nvPr/>
        </p:nvSpPr>
        <p:spPr bwMode="auto">
          <a:xfrm>
            <a:off x="3865563" y="785813"/>
            <a:ext cx="9842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CCEC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Marlett" pitchFamily="2" charset="2"/>
              </a:rPr>
              <a:t> </a:t>
            </a:r>
            <a:endParaRPr lang="en-US" altLang="zh-CN" sz="2800" b="1">
              <a:solidFill>
                <a:srgbClr val="CCECFF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00" name="Text Box 5"/>
          <p:cNvSpPr txBox="1">
            <a:spLocks noChangeArrowheads="1"/>
          </p:cNvSpPr>
          <p:nvPr/>
        </p:nvSpPr>
        <p:spPr bwMode="auto">
          <a:xfrm>
            <a:off x="251520" y="5301208"/>
            <a:ext cx="378982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</a:t>
            </a:r>
            <a:r>
              <a:rPr lang="zh-CN" altLang="en-US" sz="2800" b="1" dirty="0">
                <a:solidFill>
                  <a:srgbClr val="002060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大经、小经分别对齐</a:t>
            </a:r>
            <a:endParaRPr lang="zh-CN" altLang="en-US" sz="2800" b="1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1" name="Rectangle 6"/>
          <p:cNvSpPr>
            <a:spLocks noChangeArrowheads="1"/>
          </p:cNvSpPr>
          <p:nvPr/>
        </p:nvSpPr>
        <p:spPr bwMode="auto">
          <a:xfrm>
            <a:off x="251520" y="5877272"/>
            <a:ext cx="81179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2060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</a:t>
            </a:r>
            <a:r>
              <a:rPr lang="zh-CN" altLang="en-US" sz="2800" b="1" dirty="0">
                <a:solidFill>
                  <a:srgbClr val="002060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旋合部分按外螺纹</a:t>
            </a:r>
            <a:r>
              <a:rPr lang="zh-CN" altLang="en-US" sz="28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画，旋合部分剖面线画到大径</a:t>
            </a:r>
            <a:endParaRPr lang="zh-CN" altLang="en-US" sz="2800" b="1" dirty="0">
              <a:solidFill>
                <a:srgbClr val="002060"/>
              </a:solidFill>
              <a:latin typeface="隶书" pitchFamily="49" charset="-122"/>
              <a:ea typeface="隶书" pitchFamily="49" charset="-122"/>
              <a:sym typeface="Marlett" pitchFamily="2" charset="2"/>
            </a:endParaRPr>
          </a:p>
        </p:txBody>
      </p:sp>
      <p:sp>
        <p:nvSpPr>
          <p:cNvPr id="102" name="Line 7"/>
          <p:cNvSpPr>
            <a:spLocks noChangeShapeType="1"/>
          </p:cNvSpPr>
          <p:nvPr/>
        </p:nvSpPr>
        <p:spPr bwMode="auto">
          <a:xfrm>
            <a:off x="3067050" y="1768475"/>
            <a:ext cx="0" cy="338138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3" name="Line 8"/>
          <p:cNvSpPr>
            <a:spLocks noChangeShapeType="1"/>
          </p:cNvSpPr>
          <p:nvPr/>
        </p:nvSpPr>
        <p:spPr bwMode="auto">
          <a:xfrm>
            <a:off x="3062288" y="4224338"/>
            <a:ext cx="0" cy="338137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" name="Text Box 9"/>
          <p:cNvSpPr txBox="1">
            <a:spLocks noChangeArrowheads="1"/>
          </p:cNvSpPr>
          <p:nvPr/>
        </p:nvSpPr>
        <p:spPr bwMode="auto">
          <a:xfrm>
            <a:off x="2568575" y="1617663"/>
            <a:ext cx="4026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05" name="Text Box 10"/>
          <p:cNvSpPr txBox="1">
            <a:spLocks noChangeArrowheads="1"/>
          </p:cNvSpPr>
          <p:nvPr/>
        </p:nvSpPr>
        <p:spPr bwMode="auto">
          <a:xfrm>
            <a:off x="2584450" y="4146550"/>
            <a:ext cx="4026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06" name="Text Box 11"/>
          <p:cNvSpPr txBox="1">
            <a:spLocks noChangeArrowheads="1"/>
          </p:cNvSpPr>
          <p:nvPr/>
        </p:nvSpPr>
        <p:spPr bwMode="auto">
          <a:xfrm>
            <a:off x="6710363" y="1595438"/>
            <a:ext cx="8418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A--A</a:t>
            </a:r>
          </a:p>
        </p:txBody>
      </p:sp>
      <p:grpSp>
        <p:nvGrpSpPr>
          <p:cNvPr id="107" name="Group 12"/>
          <p:cNvGrpSpPr>
            <a:grpSpLocks/>
          </p:cNvGrpSpPr>
          <p:nvPr/>
        </p:nvGrpSpPr>
        <p:grpSpPr bwMode="auto">
          <a:xfrm>
            <a:off x="1785938" y="2209800"/>
            <a:ext cx="3694112" cy="1912938"/>
            <a:chOff x="597" y="1075"/>
            <a:chExt cx="2327" cy="1205"/>
          </a:xfrm>
        </p:grpSpPr>
        <p:sp>
          <p:nvSpPr>
            <p:cNvPr id="108" name="Rectangle 13"/>
            <p:cNvSpPr>
              <a:spLocks noChangeArrowheads="1"/>
            </p:cNvSpPr>
            <p:nvPr/>
          </p:nvSpPr>
          <p:spPr bwMode="auto">
            <a:xfrm>
              <a:off x="770" y="1080"/>
              <a:ext cx="2041" cy="120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Line 14"/>
            <p:cNvSpPr>
              <a:spLocks noChangeShapeType="1"/>
            </p:cNvSpPr>
            <p:nvPr/>
          </p:nvSpPr>
          <p:spPr bwMode="auto">
            <a:xfrm flipV="1">
              <a:off x="597" y="1674"/>
              <a:ext cx="2327" cy="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0" name="Line 15"/>
            <p:cNvSpPr>
              <a:spLocks noChangeShapeType="1"/>
            </p:cNvSpPr>
            <p:nvPr/>
          </p:nvSpPr>
          <p:spPr bwMode="auto">
            <a:xfrm>
              <a:off x="761" y="1387"/>
              <a:ext cx="162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1" name="Line 16"/>
            <p:cNvSpPr>
              <a:spLocks noChangeShapeType="1"/>
            </p:cNvSpPr>
            <p:nvPr/>
          </p:nvSpPr>
          <p:spPr bwMode="auto">
            <a:xfrm>
              <a:off x="766" y="1975"/>
              <a:ext cx="162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" name="Line 17"/>
            <p:cNvSpPr>
              <a:spLocks noChangeShapeType="1"/>
            </p:cNvSpPr>
            <p:nvPr/>
          </p:nvSpPr>
          <p:spPr bwMode="auto">
            <a:xfrm flipV="1">
              <a:off x="772" y="1075"/>
              <a:ext cx="205" cy="2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" name="Line 18"/>
            <p:cNvSpPr>
              <a:spLocks noChangeShapeType="1"/>
            </p:cNvSpPr>
            <p:nvPr/>
          </p:nvSpPr>
          <p:spPr bwMode="auto">
            <a:xfrm flipV="1">
              <a:off x="868" y="1088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4" name="Line 19"/>
            <p:cNvSpPr>
              <a:spLocks noChangeShapeType="1"/>
            </p:cNvSpPr>
            <p:nvPr/>
          </p:nvSpPr>
          <p:spPr bwMode="auto">
            <a:xfrm flipV="1">
              <a:off x="1066" y="1081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5" name="Line 20"/>
            <p:cNvSpPr>
              <a:spLocks noChangeShapeType="1"/>
            </p:cNvSpPr>
            <p:nvPr/>
          </p:nvSpPr>
          <p:spPr bwMode="auto">
            <a:xfrm flipV="1">
              <a:off x="1246" y="1088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" name="Line 21"/>
            <p:cNvSpPr>
              <a:spLocks noChangeShapeType="1"/>
            </p:cNvSpPr>
            <p:nvPr/>
          </p:nvSpPr>
          <p:spPr bwMode="auto">
            <a:xfrm flipV="1">
              <a:off x="1439" y="1082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" name="Line 22"/>
            <p:cNvSpPr>
              <a:spLocks noChangeShapeType="1"/>
            </p:cNvSpPr>
            <p:nvPr/>
          </p:nvSpPr>
          <p:spPr bwMode="auto">
            <a:xfrm flipV="1">
              <a:off x="1617" y="1081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" name="Line 23"/>
            <p:cNvSpPr>
              <a:spLocks noChangeShapeType="1"/>
            </p:cNvSpPr>
            <p:nvPr/>
          </p:nvSpPr>
          <p:spPr bwMode="auto">
            <a:xfrm flipV="1">
              <a:off x="1803" y="1088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" name="Line 24"/>
            <p:cNvSpPr>
              <a:spLocks noChangeShapeType="1"/>
            </p:cNvSpPr>
            <p:nvPr/>
          </p:nvSpPr>
          <p:spPr bwMode="auto">
            <a:xfrm flipV="1">
              <a:off x="1988" y="1075"/>
              <a:ext cx="301" cy="3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" name="Line 25"/>
            <p:cNvSpPr>
              <a:spLocks noChangeShapeType="1"/>
            </p:cNvSpPr>
            <p:nvPr/>
          </p:nvSpPr>
          <p:spPr bwMode="auto">
            <a:xfrm flipV="1">
              <a:off x="2162" y="1080"/>
              <a:ext cx="308" cy="3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" name="Line 26"/>
            <p:cNvSpPr>
              <a:spLocks noChangeShapeType="1"/>
            </p:cNvSpPr>
            <p:nvPr/>
          </p:nvSpPr>
          <p:spPr bwMode="auto">
            <a:xfrm flipV="1">
              <a:off x="773" y="1976"/>
              <a:ext cx="212" cy="2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" name="Line 27"/>
            <p:cNvSpPr>
              <a:spLocks noChangeShapeType="1"/>
            </p:cNvSpPr>
            <p:nvPr/>
          </p:nvSpPr>
          <p:spPr bwMode="auto">
            <a:xfrm flipV="1">
              <a:off x="881" y="1977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" name="Line 28"/>
            <p:cNvSpPr>
              <a:spLocks noChangeShapeType="1"/>
            </p:cNvSpPr>
            <p:nvPr/>
          </p:nvSpPr>
          <p:spPr bwMode="auto">
            <a:xfrm flipV="1">
              <a:off x="1080" y="1970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" name="Line 29"/>
            <p:cNvSpPr>
              <a:spLocks noChangeShapeType="1"/>
            </p:cNvSpPr>
            <p:nvPr/>
          </p:nvSpPr>
          <p:spPr bwMode="auto">
            <a:xfrm flipV="1">
              <a:off x="1279" y="1970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5" name="Line 30"/>
            <p:cNvSpPr>
              <a:spLocks noChangeShapeType="1"/>
            </p:cNvSpPr>
            <p:nvPr/>
          </p:nvSpPr>
          <p:spPr bwMode="auto">
            <a:xfrm flipV="1">
              <a:off x="1464" y="1977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6" name="Line 31"/>
            <p:cNvSpPr>
              <a:spLocks noChangeShapeType="1"/>
            </p:cNvSpPr>
            <p:nvPr/>
          </p:nvSpPr>
          <p:spPr bwMode="auto">
            <a:xfrm flipV="1">
              <a:off x="1663" y="1970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" name="Line 32"/>
            <p:cNvSpPr>
              <a:spLocks noChangeShapeType="1"/>
            </p:cNvSpPr>
            <p:nvPr/>
          </p:nvSpPr>
          <p:spPr bwMode="auto">
            <a:xfrm flipV="1">
              <a:off x="1849" y="1983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8" name="Line 33"/>
            <p:cNvSpPr>
              <a:spLocks noChangeShapeType="1"/>
            </p:cNvSpPr>
            <p:nvPr/>
          </p:nvSpPr>
          <p:spPr bwMode="auto">
            <a:xfrm flipV="1">
              <a:off x="2040" y="1976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9" name="Line 34"/>
            <p:cNvSpPr>
              <a:spLocks noChangeShapeType="1"/>
            </p:cNvSpPr>
            <p:nvPr/>
          </p:nvSpPr>
          <p:spPr bwMode="auto">
            <a:xfrm flipV="1">
              <a:off x="2226" y="1707"/>
              <a:ext cx="563" cy="5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" name="Line 35"/>
            <p:cNvSpPr>
              <a:spLocks noChangeShapeType="1"/>
            </p:cNvSpPr>
            <p:nvPr/>
          </p:nvSpPr>
          <p:spPr bwMode="auto">
            <a:xfrm>
              <a:off x="2394" y="1376"/>
              <a:ext cx="0" cy="60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1" name="Line 36"/>
            <p:cNvSpPr>
              <a:spLocks noChangeShapeType="1"/>
            </p:cNvSpPr>
            <p:nvPr/>
          </p:nvSpPr>
          <p:spPr bwMode="auto">
            <a:xfrm>
              <a:off x="2400" y="1376"/>
              <a:ext cx="174" cy="30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2" name="Line 37"/>
            <p:cNvSpPr>
              <a:spLocks noChangeShapeType="1"/>
            </p:cNvSpPr>
            <p:nvPr/>
          </p:nvSpPr>
          <p:spPr bwMode="auto">
            <a:xfrm flipH="1">
              <a:off x="2401" y="1670"/>
              <a:ext cx="178" cy="3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" name="Line 38"/>
            <p:cNvSpPr>
              <a:spLocks noChangeShapeType="1"/>
            </p:cNvSpPr>
            <p:nvPr/>
          </p:nvSpPr>
          <p:spPr bwMode="auto">
            <a:xfrm flipV="1">
              <a:off x="2354" y="1080"/>
              <a:ext cx="308" cy="3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4" name="Line 39"/>
            <p:cNvSpPr>
              <a:spLocks noChangeShapeType="1"/>
            </p:cNvSpPr>
            <p:nvPr/>
          </p:nvSpPr>
          <p:spPr bwMode="auto">
            <a:xfrm flipV="1">
              <a:off x="2456" y="1130"/>
              <a:ext cx="347" cy="3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5" name="Line 40"/>
            <p:cNvSpPr>
              <a:spLocks noChangeShapeType="1"/>
            </p:cNvSpPr>
            <p:nvPr/>
          </p:nvSpPr>
          <p:spPr bwMode="auto">
            <a:xfrm flipV="1">
              <a:off x="2533" y="1323"/>
              <a:ext cx="270" cy="2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6" name="Line 41"/>
            <p:cNvSpPr>
              <a:spLocks noChangeShapeType="1"/>
            </p:cNvSpPr>
            <p:nvPr/>
          </p:nvSpPr>
          <p:spPr bwMode="auto">
            <a:xfrm flipV="1">
              <a:off x="2501" y="1509"/>
              <a:ext cx="308" cy="3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7" name="Line 42"/>
            <p:cNvSpPr>
              <a:spLocks noChangeShapeType="1"/>
            </p:cNvSpPr>
            <p:nvPr/>
          </p:nvSpPr>
          <p:spPr bwMode="auto">
            <a:xfrm flipV="1">
              <a:off x="2411" y="1887"/>
              <a:ext cx="390" cy="3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8" name="Line 43"/>
            <p:cNvSpPr>
              <a:spLocks noChangeShapeType="1"/>
            </p:cNvSpPr>
            <p:nvPr/>
          </p:nvSpPr>
          <p:spPr bwMode="auto">
            <a:xfrm flipV="1">
              <a:off x="2603" y="2065"/>
              <a:ext cx="212" cy="2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9" name="Line 44"/>
          <p:cNvSpPr>
            <a:spLocks noChangeShapeType="1"/>
          </p:cNvSpPr>
          <p:nvPr/>
        </p:nvSpPr>
        <p:spPr bwMode="auto">
          <a:xfrm>
            <a:off x="4183063" y="2563813"/>
            <a:ext cx="0" cy="12192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0" name="Line 45"/>
          <p:cNvSpPr>
            <a:spLocks noChangeShapeType="1"/>
          </p:cNvSpPr>
          <p:nvPr/>
        </p:nvSpPr>
        <p:spPr bwMode="auto">
          <a:xfrm>
            <a:off x="2063750" y="2565400"/>
            <a:ext cx="2133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" name="Line 46"/>
          <p:cNvSpPr>
            <a:spLocks noChangeShapeType="1"/>
          </p:cNvSpPr>
          <p:nvPr/>
        </p:nvSpPr>
        <p:spPr bwMode="auto">
          <a:xfrm>
            <a:off x="2041525" y="3786188"/>
            <a:ext cx="215423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2" name="Group 47"/>
          <p:cNvGrpSpPr>
            <a:grpSpLocks/>
          </p:cNvGrpSpPr>
          <p:nvPr/>
        </p:nvGrpSpPr>
        <p:grpSpPr bwMode="auto">
          <a:xfrm>
            <a:off x="4711700" y="2955925"/>
            <a:ext cx="284163" cy="420688"/>
            <a:chOff x="2440" y="1559"/>
            <a:chExt cx="179" cy="265"/>
          </a:xfrm>
        </p:grpSpPr>
        <p:sp>
          <p:nvSpPr>
            <p:cNvPr id="143" name="Arc 48"/>
            <p:cNvSpPr>
              <a:spLocks/>
            </p:cNvSpPr>
            <p:nvPr/>
          </p:nvSpPr>
          <p:spPr bwMode="auto">
            <a:xfrm flipV="1">
              <a:off x="2440" y="1559"/>
              <a:ext cx="179" cy="259"/>
            </a:xfrm>
            <a:custGeom>
              <a:avLst/>
              <a:gdLst>
                <a:gd name="G0" fmla="+- 21600 0 0"/>
                <a:gd name="G1" fmla="+- 13923 0 0"/>
                <a:gd name="G2" fmla="+- 21600 0 0"/>
                <a:gd name="T0" fmla="*/ 8551 w 21600"/>
                <a:gd name="T1" fmla="*/ 31136 h 31136"/>
                <a:gd name="T2" fmla="*/ 5086 w 21600"/>
                <a:gd name="T3" fmla="*/ 0 h 31136"/>
                <a:gd name="T4" fmla="*/ 21600 w 21600"/>
                <a:gd name="T5" fmla="*/ 13923 h 31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1136" fill="none" extrusionOk="0">
                  <a:moveTo>
                    <a:pt x="8551" y="31135"/>
                  </a:moveTo>
                  <a:cubicBezTo>
                    <a:pt x="3164" y="27052"/>
                    <a:pt x="0" y="20682"/>
                    <a:pt x="0" y="13923"/>
                  </a:cubicBezTo>
                  <a:cubicBezTo>
                    <a:pt x="-1" y="8827"/>
                    <a:pt x="1801" y="3895"/>
                    <a:pt x="5086" y="0"/>
                  </a:cubicBezTo>
                </a:path>
                <a:path w="21600" h="31136" stroke="0" extrusionOk="0">
                  <a:moveTo>
                    <a:pt x="8551" y="31135"/>
                  </a:moveTo>
                  <a:cubicBezTo>
                    <a:pt x="3164" y="27052"/>
                    <a:pt x="0" y="20682"/>
                    <a:pt x="0" y="13923"/>
                  </a:cubicBezTo>
                  <a:cubicBezTo>
                    <a:pt x="-1" y="8827"/>
                    <a:pt x="1801" y="3895"/>
                    <a:pt x="5086" y="0"/>
                  </a:cubicBezTo>
                  <a:lnTo>
                    <a:pt x="21600" y="13923"/>
                  </a:lnTo>
                  <a:close/>
                </a:path>
              </a:pathLst>
            </a:custGeom>
            <a:noFill/>
            <a:ln w="9525">
              <a:solidFill>
                <a:srgbClr val="CCFF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" name="Line 49"/>
            <p:cNvSpPr>
              <a:spLocks noChangeShapeType="1"/>
            </p:cNvSpPr>
            <p:nvPr/>
          </p:nvSpPr>
          <p:spPr bwMode="auto">
            <a:xfrm flipH="1">
              <a:off x="2463" y="1566"/>
              <a:ext cx="41" cy="38"/>
            </a:xfrm>
            <a:prstGeom prst="line">
              <a:avLst/>
            </a:prstGeom>
            <a:noFill/>
            <a:ln w="9525">
              <a:solidFill>
                <a:srgbClr val="CCFF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5" name="Line 50"/>
            <p:cNvSpPr>
              <a:spLocks noChangeShapeType="1"/>
            </p:cNvSpPr>
            <p:nvPr/>
          </p:nvSpPr>
          <p:spPr bwMode="auto">
            <a:xfrm flipH="1">
              <a:off x="2474" y="1566"/>
              <a:ext cx="29" cy="40"/>
            </a:xfrm>
            <a:prstGeom prst="line">
              <a:avLst/>
            </a:prstGeom>
            <a:noFill/>
            <a:ln w="9525">
              <a:solidFill>
                <a:srgbClr val="CCFF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6" name="Line 51"/>
            <p:cNvSpPr>
              <a:spLocks noChangeShapeType="1"/>
            </p:cNvSpPr>
            <p:nvPr/>
          </p:nvSpPr>
          <p:spPr bwMode="auto">
            <a:xfrm flipH="1" flipV="1">
              <a:off x="2453" y="1783"/>
              <a:ext cx="31" cy="39"/>
            </a:xfrm>
            <a:prstGeom prst="line">
              <a:avLst/>
            </a:prstGeom>
            <a:noFill/>
            <a:ln w="9525">
              <a:solidFill>
                <a:srgbClr val="CCFF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7" name="Line 52"/>
            <p:cNvSpPr>
              <a:spLocks noChangeShapeType="1"/>
            </p:cNvSpPr>
            <p:nvPr/>
          </p:nvSpPr>
          <p:spPr bwMode="auto">
            <a:xfrm flipH="1" flipV="1">
              <a:off x="2460" y="1778"/>
              <a:ext cx="24" cy="46"/>
            </a:xfrm>
            <a:prstGeom prst="line">
              <a:avLst/>
            </a:prstGeom>
            <a:noFill/>
            <a:ln w="9525">
              <a:solidFill>
                <a:srgbClr val="CCFF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50" name="Line 55"/>
          <p:cNvSpPr>
            <a:spLocks noChangeShapeType="1"/>
          </p:cNvSpPr>
          <p:nvPr/>
        </p:nvSpPr>
        <p:spPr bwMode="auto">
          <a:xfrm>
            <a:off x="5432425" y="3543300"/>
            <a:ext cx="323850" cy="0"/>
          </a:xfrm>
          <a:prstGeom prst="line">
            <a:avLst/>
          </a:prstGeom>
          <a:noFill/>
          <a:ln w="9525">
            <a:solidFill>
              <a:srgbClr val="CCFF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2" name="Group 57"/>
          <p:cNvGrpSpPr>
            <a:grpSpLocks/>
          </p:cNvGrpSpPr>
          <p:nvPr/>
        </p:nvGrpSpPr>
        <p:grpSpPr bwMode="auto">
          <a:xfrm>
            <a:off x="363538" y="2535238"/>
            <a:ext cx="3414712" cy="1260475"/>
            <a:chOff x="902" y="1280"/>
            <a:chExt cx="2151" cy="794"/>
          </a:xfrm>
        </p:grpSpPr>
        <p:sp>
          <p:nvSpPr>
            <p:cNvPr id="153" name="Freeform 58"/>
            <p:cNvSpPr>
              <a:spLocks/>
            </p:cNvSpPr>
            <p:nvPr/>
          </p:nvSpPr>
          <p:spPr bwMode="auto">
            <a:xfrm>
              <a:off x="1050" y="1299"/>
              <a:ext cx="1914" cy="762"/>
            </a:xfrm>
            <a:custGeom>
              <a:avLst/>
              <a:gdLst/>
              <a:ahLst/>
              <a:cxnLst>
                <a:cxn ang="0">
                  <a:pos x="39" y="0"/>
                </a:cxn>
                <a:cxn ang="0">
                  <a:pos x="1844" y="0"/>
                </a:cxn>
                <a:cxn ang="0">
                  <a:pos x="1914" y="70"/>
                </a:cxn>
                <a:cxn ang="0">
                  <a:pos x="1914" y="665"/>
                </a:cxn>
                <a:cxn ang="0">
                  <a:pos x="1843" y="762"/>
                </a:cxn>
                <a:cxn ang="0">
                  <a:pos x="32" y="762"/>
                </a:cxn>
                <a:cxn ang="0">
                  <a:pos x="32" y="743"/>
                </a:cxn>
                <a:cxn ang="0">
                  <a:pos x="6" y="666"/>
                </a:cxn>
                <a:cxn ang="0">
                  <a:pos x="19" y="576"/>
                </a:cxn>
                <a:cxn ang="0">
                  <a:pos x="25" y="499"/>
                </a:cxn>
                <a:cxn ang="0">
                  <a:pos x="19" y="429"/>
                </a:cxn>
                <a:cxn ang="0">
                  <a:pos x="25" y="333"/>
                </a:cxn>
                <a:cxn ang="0">
                  <a:pos x="0" y="237"/>
                </a:cxn>
                <a:cxn ang="0">
                  <a:pos x="0" y="122"/>
                </a:cxn>
                <a:cxn ang="0">
                  <a:pos x="20" y="44"/>
                </a:cxn>
                <a:cxn ang="0">
                  <a:pos x="39" y="0"/>
                </a:cxn>
              </a:cxnLst>
              <a:rect l="0" t="0" r="r" b="b"/>
              <a:pathLst>
                <a:path w="1914" h="762">
                  <a:moveTo>
                    <a:pt x="39" y="0"/>
                  </a:moveTo>
                  <a:lnTo>
                    <a:pt x="1844" y="0"/>
                  </a:lnTo>
                  <a:lnTo>
                    <a:pt x="1914" y="70"/>
                  </a:lnTo>
                  <a:lnTo>
                    <a:pt x="1914" y="665"/>
                  </a:lnTo>
                  <a:lnTo>
                    <a:pt x="1843" y="762"/>
                  </a:lnTo>
                  <a:lnTo>
                    <a:pt x="32" y="762"/>
                  </a:lnTo>
                  <a:lnTo>
                    <a:pt x="32" y="743"/>
                  </a:lnTo>
                  <a:lnTo>
                    <a:pt x="6" y="666"/>
                  </a:lnTo>
                  <a:lnTo>
                    <a:pt x="19" y="576"/>
                  </a:lnTo>
                  <a:lnTo>
                    <a:pt x="25" y="499"/>
                  </a:lnTo>
                  <a:lnTo>
                    <a:pt x="19" y="429"/>
                  </a:lnTo>
                  <a:lnTo>
                    <a:pt x="25" y="333"/>
                  </a:lnTo>
                  <a:lnTo>
                    <a:pt x="0" y="237"/>
                  </a:lnTo>
                  <a:lnTo>
                    <a:pt x="0" y="122"/>
                  </a:lnTo>
                  <a:lnTo>
                    <a:pt x="20" y="44"/>
                  </a:lnTo>
                  <a:lnTo>
                    <a:pt x="39" y="0"/>
                  </a:lnTo>
                  <a:close/>
                </a:path>
              </a:pathLst>
            </a:custGeom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" name="Line 59"/>
            <p:cNvSpPr>
              <a:spLocks noChangeShapeType="1"/>
            </p:cNvSpPr>
            <p:nvPr/>
          </p:nvSpPr>
          <p:spPr bwMode="auto">
            <a:xfrm>
              <a:off x="2880" y="1300"/>
              <a:ext cx="0" cy="7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" name="Line 60"/>
            <p:cNvSpPr>
              <a:spLocks noChangeShapeType="1"/>
            </p:cNvSpPr>
            <p:nvPr/>
          </p:nvSpPr>
          <p:spPr bwMode="auto">
            <a:xfrm>
              <a:off x="1658" y="1294"/>
              <a:ext cx="0" cy="7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6" name="Line 61"/>
            <p:cNvSpPr>
              <a:spLocks noChangeShapeType="1"/>
            </p:cNvSpPr>
            <p:nvPr/>
          </p:nvSpPr>
          <p:spPr bwMode="auto">
            <a:xfrm>
              <a:off x="902" y="1677"/>
              <a:ext cx="215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7" name="Line 62"/>
            <p:cNvSpPr>
              <a:spLocks noChangeShapeType="1"/>
            </p:cNvSpPr>
            <p:nvPr/>
          </p:nvSpPr>
          <p:spPr bwMode="auto">
            <a:xfrm>
              <a:off x="1088" y="1293"/>
              <a:ext cx="17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8" name="Line 63"/>
            <p:cNvSpPr>
              <a:spLocks noChangeShapeType="1"/>
            </p:cNvSpPr>
            <p:nvPr/>
          </p:nvSpPr>
          <p:spPr bwMode="auto">
            <a:xfrm>
              <a:off x="1089" y="2067"/>
              <a:ext cx="179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9" name="Line 64"/>
            <p:cNvSpPr>
              <a:spLocks noChangeShapeType="1"/>
            </p:cNvSpPr>
            <p:nvPr/>
          </p:nvSpPr>
          <p:spPr bwMode="auto">
            <a:xfrm>
              <a:off x="2880" y="1280"/>
              <a:ext cx="83" cy="8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0" name="Line 65"/>
            <p:cNvSpPr>
              <a:spLocks noChangeShapeType="1"/>
            </p:cNvSpPr>
            <p:nvPr/>
          </p:nvSpPr>
          <p:spPr bwMode="auto">
            <a:xfrm>
              <a:off x="2963" y="1363"/>
              <a:ext cx="0" cy="60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1" name="Line 66"/>
            <p:cNvSpPr>
              <a:spLocks noChangeShapeType="1"/>
            </p:cNvSpPr>
            <p:nvPr/>
          </p:nvSpPr>
          <p:spPr bwMode="auto">
            <a:xfrm flipH="1">
              <a:off x="2868" y="1971"/>
              <a:ext cx="97" cy="9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2" name="Line 67"/>
            <p:cNvSpPr>
              <a:spLocks noChangeShapeType="1"/>
            </p:cNvSpPr>
            <p:nvPr/>
          </p:nvSpPr>
          <p:spPr bwMode="auto">
            <a:xfrm>
              <a:off x="1645" y="1388"/>
              <a:ext cx="131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" name="Line 68"/>
            <p:cNvSpPr>
              <a:spLocks noChangeShapeType="1"/>
            </p:cNvSpPr>
            <p:nvPr/>
          </p:nvSpPr>
          <p:spPr bwMode="auto">
            <a:xfrm>
              <a:off x="1658" y="1971"/>
              <a:ext cx="131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4" name="Line 69"/>
          <p:cNvSpPr>
            <a:spLocks noChangeShapeType="1"/>
          </p:cNvSpPr>
          <p:nvPr/>
        </p:nvSpPr>
        <p:spPr bwMode="auto">
          <a:xfrm>
            <a:off x="3621088" y="3622675"/>
            <a:ext cx="0" cy="162560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5" name="Line 70"/>
          <p:cNvSpPr>
            <a:spLocks noChangeShapeType="1"/>
          </p:cNvSpPr>
          <p:nvPr/>
        </p:nvSpPr>
        <p:spPr bwMode="auto">
          <a:xfrm>
            <a:off x="2036763" y="3814763"/>
            <a:ext cx="0" cy="1443037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6" name="Line 71"/>
          <p:cNvSpPr>
            <a:spLocks noChangeShapeType="1"/>
          </p:cNvSpPr>
          <p:nvPr/>
        </p:nvSpPr>
        <p:spPr bwMode="auto">
          <a:xfrm>
            <a:off x="2036763" y="5116513"/>
            <a:ext cx="1595437" cy="0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 type="triangle" w="sm" len="lg"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7" name="Text Box 72"/>
          <p:cNvSpPr txBox="1">
            <a:spLocks noChangeArrowheads="1"/>
          </p:cNvSpPr>
          <p:nvPr/>
        </p:nvSpPr>
        <p:spPr bwMode="auto">
          <a:xfrm>
            <a:off x="2123728" y="4653136"/>
            <a:ext cx="154401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00B05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L</a:t>
            </a:r>
            <a:r>
              <a:rPr lang="en-US" altLang="zh-CN" sz="2000" b="1" dirty="0">
                <a:solidFill>
                  <a:srgbClr val="00B050"/>
                </a:solidFill>
              </a:rPr>
              <a:t> (</a:t>
            </a:r>
            <a:r>
              <a:rPr lang="zh-CN" altLang="en-US" sz="2000" b="1" dirty="0">
                <a:solidFill>
                  <a:srgbClr val="00B050"/>
                </a:solidFill>
              </a:rPr>
              <a:t>旋合长度</a:t>
            </a:r>
            <a:r>
              <a:rPr lang="en-US" altLang="zh-CN" sz="2000" b="1" dirty="0">
                <a:solidFill>
                  <a:srgbClr val="00B050"/>
                </a:solidFill>
              </a:rPr>
              <a:t>)</a:t>
            </a:r>
          </a:p>
        </p:txBody>
      </p:sp>
      <p:grpSp>
        <p:nvGrpSpPr>
          <p:cNvPr id="168" name="Group 73"/>
          <p:cNvGrpSpPr>
            <a:grpSpLocks/>
          </p:cNvGrpSpPr>
          <p:nvPr/>
        </p:nvGrpSpPr>
        <p:grpSpPr bwMode="auto">
          <a:xfrm>
            <a:off x="5891213" y="2032000"/>
            <a:ext cx="2574925" cy="2327275"/>
            <a:chOff x="3711" y="1038"/>
            <a:chExt cx="1622" cy="1466"/>
          </a:xfrm>
          <a:solidFill>
            <a:schemeClr val="bg1"/>
          </a:solidFill>
        </p:grpSpPr>
        <p:sp>
          <p:nvSpPr>
            <p:cNvPr id="169" name="Oval 74"/>
            <p:cNvSpPr>
              <a:spLocks noChangeArrowheads="1"/>
            </p:cNvSpPr>
            <p:nvPr/>
          </p:nvSpPr>
          <p:spPr bwMode="auto">
            <a:xfrm>
              <a:off x="3895" y="1153"/>
              <a:ext cx="1251" cy="1203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0" name="Line 75"/>
            <p:cNvSpPr>
              <a:spLocks noChangeShapeType="1"/>
            </p:cNvSpPr>
            <p:nvPr/>
          </p:nvSpPr>
          <p:spPr bwMode="auto">
            <a:xfrm flipV="1">
              <a:off x="3931" y="1204"/>
              <a:ext cx="363" cy="363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1" name="Line 76"/>
            <p:cNvSpPr>
              <a:spLocks noChangeShapeType="1"/>
            </p:cNvSpPr>
            <p:nvPr/>
          </p:nvSpPr>
          <p:spPr bwMode="auto">
            <a:xfrm flipV="1">
              <a:off x="3906" y="1171"/>
              <a:ext cx="613" cy="613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2" name="Line 77"/>
            <p:cNvSpPr>
              <a:spLocks noChangeShapeType="1"/>
            </p:cNvSpPr>
            <p:nvPr/>
          </p:nvSpPr>
          <p:spPr bwMode="auto">
            <a:xfrm flipV="1">
              <a:off x="3924" y="1184"/>
              <a:ext cx="774" cy="774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3" name="Line 78"/>
            <p:cNvSpPr>
              <a:spLocks noChangeShapeType="1"/>
            </p:cNvSpPr>
            <p:nvPr/>
          </p:nvSpPr>
          <p:spPr bwMode="auto">
            <a:xfrm flipV="1">
              <a:off x="3995" y="1242"/>
              <a:ext cx="837" cy="837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" name="Line 79"/>
            <p:cNvSpPr>
              <a:spLocks noChangeShapeType="1"/>
            </p:cNvSpPr>
            <p:nvPr/>
          </p:nvSpPr>
          <p:spPr bwMode="auto">
            <a:xfrm flipV="1">
              <a:off x="4084" y="1325"/>
              <a:ext cx="857" cy="857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" name="Line 80"/>
            <p:cNvSpPr>
              <a:spLocks noChangeShapeType="1"/>
            </p:cNvSpPr>
            <p:nvPr/>
          </p:nvSpPr>
          <p:spPr bwMode="auto">
            <a:xfrm flipV="1">
              <a:off x="4193" y="1427"/>
              <a:ext cx="838" cy="838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" name="Line 81"/>
            <p:cNvSpPr>
              <a:spLocks noChangeShapeType="1"/>
            </p:cNvSpPr>
            <p:nvPr/>
          </p:nvSpPr>
          <p:spPr bwMode="auto">
            <a:xfrm flipV="1">
              <a:off x="4321" y="1536"/>
              <a:ext cx="793" cy="793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" name="Line 82"/>
            <p:cNvSpPr>
              <a:spLocks noChangeShapeType="1"/>
            </p:cNvSpPr>
            <p:nvPr/>
          </p:nvSpPr>
          <p:spPr bwMode="auto">
            <a:xfrm flipV="1">
              <a:off x="4494" y="1714"/>
              <a:ext cx="639" cy="639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" name="Line 83"/>
            <p:cNvSpPr>
              <a:spLocks noChangeShapeType="1"/>
            </p:cNvSpPr>
            <p:nvPr/>
          </p:nvSpPr>
          <p:spPr bwMode="auto">
            <a:xfrm flipV="1">
              <a:off x="4705" y="1920"/>
              <a:ext cx="409" cy="409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" name="Oval 84"/>
            <p:cNvSpPr>
              <a:spLocks noChangeArrowheads="1"/>
            </p:cNvSpPr>
            <p:nvPr/>
          </p:nvSpPr>
          <p:spPr bwMode="auto">
            <a:xfrm>
              <a:off x="4111" y="1363"/>
              <a:ext cx="806" cy="780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" name="Arc 85"/>
            <p:cNvSpPr>
              <a:spLocks/>
            </p:cNvSpPr>
            <p:nvPr/>
          </p:nvSpPr>
          <p:spPr bwMode="auto">
            <a:xfrm flipV="1">
              <a:off x="4222" y="1461"/>
              <a:ext cx="582" cy="582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21600 w 43200"/>
                <a:gd name="T1" fmla="*/ 0 h 43200"/>
                <a:gd name="T2" fmla="*/ 0 w 43200"/>
                <a:gd name="T3" fmla="*/ 21504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21599" y="0"/>
                  </a:move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21568"/>
                    <a:pt x="0" y="21536"/>
                    <a:pt x="0" y="21504"/>
                  </a:cubicBezTo>
                </a:path>
                <a:path w="43200" h="43200" stroke="0" extrusionOk="0">
                  <a:moveTo>
                    <a:pt x="21599" y="0"/>
                  </a:move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33529"/>
                    <a:pt x="33529" y="43200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-1" y="21568"/>
                    <a:pt x="0" y="21536"/>
                    <a:pt x="0" y="21504"/>
                  </a:cubicBezTo>
                  <a:lnTo>
                    <a:pt x="21600" y="21600"/>
                  </a:lnTo>
                  <a:close/>
                </a:path>
              </a:pathLst>
            </a:custGeom>
            <a:grp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" name="Line 86"/>
            <p:cNvSpPr>
              <a:spLocks noChangeShapeType="1"/>
            </p:cNvSpPr>
            <p:nvPr/>
          </p:nvSpPr>
          <p:spPr bwMode="auto">
            <a:xfrm>
              <a:off x="4533" y="1361"/>
              <a:ext cx="372" cy="372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" name="Line 87"/>
            <p:cNvSpPr>
              <a:spLocks noChangeShapeType="1"/>
            </p:cNvSpPr>
            <p:nvPr/>
          </p:nvSpPr>
          <p:spPr bwMode="auto">
            <a:xfrm>
              <a:off x="4379" y="1386"/>
              <a:ext cx="500" cy="50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3" name="Line 88"/>
            <p:cNvSpPr>
              <a:spLocks noChangeShapeType="1"/>
            </p:cNvSpPr>
            <p:nvPr/>
          </p:nvSpPr>
          <p:spPr bwMode="auto">
            <a:xfrm>
              <a:off x="4245" y="1444"/>
              <a:ext cx="564" cy="564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4" name="Line 89"/>
            <p:cNvSpPr>
              <a:spLocks noChangeShapeType="1"/>
            </p:cNvSpPr>
            <p:nvPr/>
          </p:nvSpPr>
          <p:spPr bwMode="auto">
            <a:xfrm>
              <a:off x="4137" y="1884"/>
              <a:ext cx="218" cy="218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5" name="Line 90"/>
            <p:cNvSpPr>
              <a:spLocks noChangeShapeType="1"/>
            </p:cNvSpPr>
            <p:nvPr/>
          </p:nvSpPr>
          <p:spPr bwMode="auto">
            <a:xfrm>
              <a:off x="4167" y="1560"/>
              <a:ext cx="532" cy="532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6" name="Line 91"/>
            <p:cNvSpPr>
              <a:spLocks noChangeShapeType="1"/>
            </p:cNvSpPr>
            <p:nvPr/>
          </p:nvSpPr>
          <p:spPr bwMode="auto">
            <a:xfrm>
              <a:off x="4110" y="1694"/>
              <a:ext cx="449" cy="449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7" name="Line 92"/>
            <p:cNvSpPr>
              <a:spLocks noChangeShapeType="1"/>
            </p:cNvSpPr>
            <p:nvPr/>
          </p:nvSpPr>
          <p:spPr bwMode="auto">
            <a:xfrm>
              <a:off x="3711" y="1753"/>
              <a:ext cx="1622" cy="0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8" name="Line 93"/>
            <p:cNvSpPr>
              <a:spLocks noChangeShapeType="1"/>
            </p:cNvSpPr>
            <p:nvPr/>
          </p:nvSpPr>
          <p:spPr bwMode="auto">
            <a:xfrm>
              <a:off x="4515" y="1038"/>
              <a:ext cx="0" cy="1466"/>
            </a:xfrm>
            <a:prstGeom prst="line">
              <a:avLst/>
            </a:prstGeom>
            <a:grp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"/>
                            </p:stCondLst>
                            <p:childTnLst>
                              <p:par>
                                <p:cTn id="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500"/>
                                        <p:tgtEl>
                                          <p:spTgt spid="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0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0" autoUpdateAnimBg="0"/>
      <p:bldP spid="98" grpId="0" autoUpdateAnimBg="0"/>
      <p:bldP spid="99" grpId="0" autoUpdateAnimBg="0"/>
      <p:bldP spid="100" grpId="0" autoUpdateAnimBg="0"/>
      <p:bldP spid="101" grpId="0" autoUpdateAnimBg="0"/>
      <p:bldP spid="102" grpId="0" animBg="1"/>
      <p:bldP spid="103" grpId="0" animBg="1"/>
      <p:bldP spid="104" grpId="0" autoUpdateAnimBg="0"/>
      <p:bldP spid="105" grpId="0" autoUpdateAnimBg="0"/>
      <p:bldP spid="106" grpId="0" autoUpdateAnimBg="0"/>
      <p:bldP spid="139" grpId="0" animBg="1"/>
      <p:bldP spid="140" grpId="0" animBg="1"/>
      <p:bldP spid="141" grpId="0" animBg="1"/>
      <p:bldP spid="150" grpId="0" animBg="1"/>
      <p:bldP spid="164" grpId="0" animBg="1"/>
      <p:bldP spid="165" grpId="0" animBg="1"/>
      <p:bldP spid="166" grpId="0" animBg="1"/>
      <p:bldP spid="167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 descr="棕色大理石"/>
          <p:cNvSpPr txBox="1">
            <a:spLocks noChangeArrowheads="1"/>
          </p:cNvSpPr>
          <p:nvPr/>
        </p:nvSpPr>
        <p:spPr bwMode="auto">
          <a:xfrm>
            <a:off x="611560" y="548680"/>
            <a:ext cx="34275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680000"/>
                </a:solidFill>
                <a:ea typeface="隶书" pitchFamily="49" charset="-122"/>
              </a:rPr>
              <a:t>螺纹牙型表示法</a:t>
            </a:r>
            <a:endParaRPr lang="zh-CN" altLang="en-US" sz="3600" b="1" dirty="0">
              <a:solidFill>
                <a:srgbClr val="680000"/>
              </a:solidFill>
              <a:ea typeface="隶书" pitchFamily="49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772816"/>
            <a:ext cx="7416824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6"/>
          <p:cNvSpPr>
            <a:spLocks noChangeArrowheads="1"/>
          </p:cNvSpPr>
          <p:nvPr/>
        </p:nvSpPr>
        <p:spPr bwMode="auto">
          <a:xfrm>
            <a:off x="3419872" y="260648"/>
            <a:ext cx="2664296" cy="5794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螺纹的标注法</a:t>
            </a:r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Text Box 3" descr="棕色大理石"/>
          <p:cNvSpPr txBox="1">
            <a:spLocks noChangeArrowheads="1"/>
          </p:cNvSpPr>
          <p:nvPr/>
        </p:nvSpPr>
        <p:spPr bwMode="auto">
          <a:xfrm>
            <a:off x="395536" y="1124744"/>
            <a:ext cx="20256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680000"/>
                </a:solidFill>
                <a:ea typeface="隶书" pitchFamily="49" charset="-122"/>
              </a:rPr>
              <a:t>普通螺纹</a:t>
            </a:r>
          </a:p>
        </p:txBody>
      </p:sp>
      <p:sp>
        <p:nvSpPr>
          <p:cNvPr id="5" name="Rectangle 14"/>
          <p:cNvSpPr>
            <a:spLocks noChangeArrowheads="1"/>
          </p:cNvSpPr>
          <p:nvPr/>
        </p:nvSpPr>
        <p:spPr bwMode="auto">
          <a:xfrm>
            <a:off x="3419872" y="1124744"/>
            <a:ext cx="17970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代号：</a:t>
            </a:r>
            <a:r>
              <a:rPr lang="en-US" altLang="zh-CN" sz="3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M</a:t>
            </a:r>
          </a:p>
        </p:txBody>
      </p:sp>
      <p:sp>
        <p:nvSpPr>
          <p:cNvPr id="6" name="矩形 5"/>
          <p:cNvSpPr/>
          <p:nvPr/>
        </p:nvSpPr>
        <p:spPr>
          <a:xfrm>
            <a:off x="251520" y="2103239"/>
            <a:ext cx="87484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00B0F0"/>
                </a:solidFill>
              </a:rPr>
              <a:t>格式：</a:t>
            </a:r>
            <a:r>
              <a:rPr lang="zh-CN" altLang="zh-CN" sz="2400" b="1" dirty="0" smtClean="0"/>
              <a:t>螺纹代号</a:t>
            </a:r>
            <a:r>
              <a:rPr lang="en-US" altLang="zh-CN" sz="2400" b="1" dirty="0" smtClean="0"/>
              <a:t>-</a:t>
            </a:r>
            <a:r>
              <a:rPr lang="zh-CN" altLang="zh-CN" sz="2400" b="1" dirty="0" smtClean="0"/>
              <a:t>中径公差代号 顶径公差带代号</a:t>
            </a:r>
            <a:r>
              <a:rPr lang="en-US" altLang="zh-CN" sz="2400" b="1" dirty="0" smtClean="0"/>
              <a:t>-</a:t>
            </a:r>
            <a:r>
              <a:rPr lang="zh-CN" altLang="zh-CN" sz="2400" b="1" dirty="0" smtClean="0"/>
              <a:t>旋合长度代号</a:t>
            </a:r>
            <a:endParaRPr lang="zh-CN" altLang="en-US" sz="2400" b="1" dirty="0"/>
          </a:p>
        </p:txBody>
      </p:sp>
      <p:pic>
        <p:nvPicPr>
          <p:cNvPr id="98305" name="图片 5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780928"/>
            <a:ext cx="566395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8306" name="图片 6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4869160"/>
            <a:ext cx="5328592" cy="1852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899592" y="34290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粗牙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971600" y="5661248"/>
            <a:ext cx="8034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细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牙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棕色大理石"/>
          <p:cNvSpPr txBox="1">
            <a:spLocks noChangeArrowheads="1"/>
          </p:cNvSpPr>
          <p:nvPr/>
        </p:nvSpPr>
        <p:spPr bwMode="auto">
          <a:xfrm>
            <a:off x="395536" y="910461"/>
            <a:ext cx="20377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680000"/>
                </a:solidFill>
                <a:ea typeface="隶书" pitchFamily="49" charset="-122"/>
              </a:rPr>
              <a:t>梯形螺纹</a:t>
            </a:r>
            <a:endParaRPr lang="zh-CN" altLang="en-US" sz="3600" b="1" dirty="0">
              <a:solidFill>
                <a:srgbClr val="680000"/>
              </a:solidFill>
              <a:ea typeface="隶书" pitchFamily="49" charset="-122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3419872" y="766445"/>
            <a:ext cx="20393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代号</a:t>
            </a:r>
            <a:r>
              <a:rPr lang="zh-CN" altLang="en-US" sz="36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en-US" altLang="zh-CN" sz="3600" b="1" dirty="0" err="1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Tr</a:t>
            </a:r>
            <a:endParaRPr lang="en-US" altLang="zh-CN" sz="3600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959223"/>
            <a:ext cx="67687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格式：</a:t>
            </a:r>
            <a:r>
              <a:rPr lang="zh-CN" altLang="zh-CN" sz="2400" b="1" dirty="0" smtClean="0"/>
              <a:t>螺纹代号</a:t>
            </a:r>
            <a:r>
              <a:rPr lang="en-US" altLang="zh-CN" sz="2400" b="1" dirty="0" smtClean="0"/>
              <a:t>-</a:t>
            </a:r>
            <a:r>
              <a:rPr lang="zh-CN" altLang="zh-CN" sz="2400" b="1" dirty="0" smtClean="0"/>
              <a:t>中径公差代号</a:t>
            </a:r>
            <a:r>
              <a:rPr lang="en-US" altLang="zh-CN" sz="2400" b="1" dirty="0" smtClean="0"/>
              <a:t>-</a:t>
            </a:r>
            <a:r>
              <a:rPr lang="zh-CN" altLang="zh-CN" sz="2400" b="1" dirty="0" smtClean="0"/>
              <a:t>旋合长度</a:t>
            </a:r>
            <a:endParaRPr lang="zh-CN" altLang="en-US" sz="2400" b="1" dirty="0"/>
          </a:p>
        </p:txBody>
      </p:sp>
      <p:pic>
        <p:nvPicPr>
          <p:cNvPr id="136194" name="图片 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924944"/>
            <a:ext cx="5184576" cy="2016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棕色大理石"/>
          <p:cNvSpPr txBox="1">
            <a:spLocks noChangeArrowheads="1"/>
          </p:cNvSpPr>
          <p:nvPr/>
        </p:nvSpPr>
        <p:spPr bwMode="auto">
          <a:xfrm>
            <a:off x="395536" y="910461"/>
            <a:ext cx="25010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680000"/>
                </a:solidFill>
                <a:ea typeface="隶书" pitchFamily="49" charset="-122"/>
              </a:rPr>
              <a:t>锯齿形螺纹</a:t>
            </a:r>
            <a:endParaRPr lang="zh-CN" altLang="en-US" sz="3600" b="1" dirty="0">
              <a:solidFill>
                <a:srgbClr val="680000"/>
              </a:solidFill>
              <a:ea typeface="隶书" pitchFamily="49" charset="-122"/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3419872" y="838453"/>
            <a:ext cx="18069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代号</a:t>
            </a:r>
            <a:r>
              <a:rPr lang="zh-CN" altLang="en-US" sz="36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en-US" altLang="zh-CN" sz="36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B</a:t>
            </a:r>
            <a:endParaRPr lang="en-US" altLang="zh-CN" sz="3600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5536" y="1844824"/>
            <a:ext cx="777686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格式</a:t>
            </a:r>
            <a:r>
              <a:rPr lang="zh-CN" altLang="zh-CN" sz="2400" b="1" dirty="0" smtClean="0"/>
              <a:t>：螺纹代号</a:t>
            </a:r>
            <a:r>
              <a:rPr lang="en-US" altLang="zh-CN" sz="2400" b="1" dirty="0" smtClean="0"/>
              <a:t>-</a:t>
            </a:r>
            <a:r>
              <a:rPr lang="zh-CN" altLang="zh-CN" sz="2400" b="1" dirty="0" smtClean="0"/>
              <a:t>公称直径</a:t>
            </a:r>
            <a:r>
              <a:rPr lang="en-US" altLang="zh-CN" sz="2400" b="1" dirty="0" smtClean="0"/>
              <a:t>×</a:t>
            </a:r>
            <a:r>
              <a:rPr lang="zh-CN" altLang="zh-CN" sz="2400" b="1" dirty="0" smtClean="0"/>
              <a:t>导程</a:t>
            </a:r>
            <a:r>
              <a:rPr lang="en-US" altLang="zh-CN" sz="2400" b="1" dirty="0" smtClean="0"/>
              <a:t>-</a:t>
            </a:r>
            <a:r>
              <a:rPr lang="zh-CN" altLang="zh-CN" sz="2400" b="1" dirty="0" smtClean="0"/>
              <a:t>精度等级</a:t>
            </a:r>
            <a:r>
              <a:rPr lang="en-US" altLang="zh-CN" sz="2400" b="1" dirty="0" smtClean="0"/>
              <a:t>-</a:t>
            </a:r>
            <a:r>
              <a:rPr lang="zh-CN" altLang="zh-CN" sz="2400" b="1" dirty="0" smtClean="0"/>
              <a:t>旋向</a:t>
            </a:r>
            <a:endParaRPr lang="zh-CN" altLang="en-US" sz="2400" b="1" dirty="0"/>
          </a:p>
        </p:txBody>
      </p:sp>
      <p:pic>
        <p:nvPicPr>
          <p:cNvPr id="137218" name="图片 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996952"/>
            <a:ext cx="5515319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棕色大理石"/>
          <p:cNvSpPr txBox="1">
            <a:spLocks noChangeArrowheads="1"/>
          </p:cNvSpPr>
          <p:nvPr/>
        </p:nvSpPr>
        <p:spPr bwMode="auto">
          <a:xfrm>
            <a:off x="395536" y="910461"/>
            <a:ext cx="157447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680000"/>
                </a:solidFill>
                <a:ea typeface="隶书" pitchFamily="49" charset="-122"/>
              </a:rPr>
              <a:t>管螺纹</a:t>
            </a:r>
            <a:endParaRPr lang="zh-CN" altLang="en-US" sz="3600" b="1" dirty="0">
              <a:solidFill>
                <a:srgbClr val="680000"/>
              </a:solidFill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700808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非螺纹密封管螺纹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3635896" y="1556792"/>
            <a:ext cx="180690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代号</a:t>
            </a:r>
            <a:r>
              <a:rPr lang="zh-CN" altLang="en-US" sz="36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en-US" altLang="zh-CN" sz="36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G</a:t>
            </a:r>
            <a:endParaRPr lang="en-US" altLang="zh-CN" sz="3600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467544" y="2420888"/>
            <a:ext cx="718978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/>
              <a:t>格式：</a:t>
            </a:r>
            <a:r>
              <a:rPr lang="zh-CN" altLang="en-US" sz="2400" b="1" dirty="0" smtClean="0"/>
              <a:t>特征</a:t>
            </a:r>
            <a:r>
              <a:rPr lang="zh-CN" altLang="zh-CN" sz="2400" b="1" dirty="0" smtClean="0"/>
              <a:t>代号</a:t>
            </a:r>
            <a:r>
              <a:rPr lang="en-US" altLang="zh-CN" sz="2400" b="1" dirty="0" smtClean="0"/>
              <a:t>   </a:t>
            </a:r>
            <a:r>
              <a:rPr lang="zh-CN" altLang="zh-CN" sz="2400" b="1" dirty="0" smtClean="0"/>
              <a:t>尺寸代号</a:t>
            </a:r>
            <a:r>
              <a:rPr lang="en-US" altLang="zh-CN" sz="2400" b="1" dirty="0" smtClean="0"/>
              <a:t>   </a:t>
            </a:r>
            <a:r>
              <a:rPr lang="zh-CN" altLang="zh-CN" sz="2400" b="1" dirty="0" smtClean="0"/>
              <a:t>公差等级</a:t>
            </a:r>
            <a:r>
              <a:rPr lang="zh-CN" altLang="en-US" sz="2400" b="1" dirty="0" smtClean="0"/>
              <a:t>代号</a:t>
            </a:r>
            <a:r>
              <a:rPr lang="en-US" altLang="zh-CN" sz="2400" b="1" dirty="0" smtClean="0"/>
              <a:t>-</a:t>
            </a:r>
            <a:r>
              <a:rPr lang="zh-CN" altLang="zh-CN" sz="2400" b="1" dirty="0" smtClean="0"/>
              <a:t>旋向</a:t>
            </a:r>
            <a:r>
              <a:rPr lang="zh-CN" altLang="en-US" sz="2400" b="1" dirty="0" smtClean="0"/>
              <a:t>代号</a:t>
            </a:r>
            <a:endParaRPr lang="zh-CN" altLang="en-US" sz="2400" b="1" dirty="0"/>
          </a:p>
        </p:txBody>
      </p:sp>
      <p:pic>
        <p:nvPicPr>
          <p:cNvPr id="138242" name="图片 7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3429000"/>
            <a:ext cx="5910165" cy="20882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71600" y="1988840"/>
            <a:ext cx="64807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第一节</a:t>
            </a:r>
            <a:r>
              <a:rPr lang="en-US" altLang="zh-CN" sz="32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零件图的作用和内容</a:t>
            </a:r>
            <a:endParaRPr lang="zh-CN" altLang="zh-CN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971600" y="2708920"/>
            <a:ext cx="430598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第二节</a:t>
            </a:r>
            <a:r>
              <a:rPr lang="en-US" altLang="zh-CN" sz="32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零件常见结构</a:t>
            </a:r>
            <a:endParaRPr lang="zh-CN" altLang="zh-CN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Text 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971600" y="3356992"/>
            <a:ext cx="718978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第三节</a:t>
            </a:r>
            <a:r>
              <a:rPr lang="en-US" altLang="zh-CN" sz="32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零件图的尺寸标注及技术要求</a:t>
            </a:r>
            <a:endParaRPr lang="zh-CN" altLang="zh-CN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71600" y="4005064"/>
            <a:ext cx="34820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第四节</a:t>
            </a:r>
            <a:r>
              <a:rPr lang="en-US" altLang="zh-CN" sz="32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看零件图</a:t>
            </a:r>
            <a:endParaRPr lang="zh-CN" altLang="zh-CN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990600" y="1781175"/>
            <a:ext cx="7391400" cy="76200"/>
          </a:xfrm>
          <a:prstGeom prst="rect">
            <a:avLst/>
          </a:prstGeom>
          <a:gradFill rotWithShape="0">
            <a:gsLst>
              <a:gs pos="0">
                <a:srgbClr val="99CCFF">
                  <a:gamma/>
                  <a:shade val="46275"/>
                  <a:invGamma/>
                </a:srgbClr>
              </a:gs>
              <a:gs pos="100000">
                <a:srgbClr val="99CC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308350" y="838200"/>
            <a:ext cx="22923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内   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39552" y="980728"/>
            <a:ext cx="26597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用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螺纹密封管螺纹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Rectangle 14"/>
          <p:cNvSpPr>
            <a:spLocks noChangeArrowheads="1"/>
          </p:cNvSpPr>
          <p:nvPr/>
        </p:nvSpPr>
        <p:spPr bwMode="auto">
          <a:xfrm>
            <a:off x="3707904" y="836712"/>
            <a:ext cx="486543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代号</a:t>
            </a:r>
            <a:r>
              <a:rPr lang="zh-CN" altLang="en-US" sz="36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en-US" altLang="zh-CN" sz="3600" dirty="0" err="1" smtClean="0">
                <a:solidFill>
                  <a:srgbClr val="0070C0"/>
                </a:solidFill>
              </a:rPr>
              <a:t>Rp</a:t>
            </a:r>
            <a:r>
              <a:rPr lang="zh-CN" altLang="zh-CN" sz="3600" dirty="0" smtClean="0">
                <a:solidFill>
                  <a:srgbClr val="0070C0"/>
                </a:solidFill>
              </a:rPr>
              <a:t>、</a:t>
            </a:r>
            <a:r>
              <a:rPr lang="en-US" altLang="zh-CN" sz="3600" dirty="0" err="1" smtClean="0">
                <a:solidFill>
                  <a:srgbClr val="0070C0"/>
                </a:solidFill>
              </a:rPr>
              <a:t>Rc</a:t>
            </a:r>
            <a:r>
              <a:rPr lang="zh-CN" altLang="zh-CN" sz="3600" dirty="0" smtClean="0">
                <a:solidFill>
                  <a:srgbClr val="0070C0"/>
                </a:solidFill>
              </a:rPr>
              <a:t>、</a:t>
            </a:r>
            <a:r>
              <a:rPr lang="en-US" altLang="zh-CN" sz="3600" dirty="0" smtClean="0">
                <a:solidFill>
                  <a:srgbClr val="0070C0"/>
                </a:solidFill>
              </a:rPr>
              <a:t>R1</a:t>
            </a:r>
            <a:r>
              <a:rPr lang="zh-CN" altLang="zh-CN" sz="3600" dirty="0" smtClean="0">
                <a:solidFill>
                  <a:srgbClr val="0070C0"/>
                </a:solidFill>
              </a:rPr>
              <a:t>、</a:t>
            </a:r>
            <a:r>
              <a:rPr lang="en-US" altLang="zh-CN" sz="3600" dirty="0" smtClean="0">
                <a:solidFill>
                  <a:srgbClr val="0070C0"/>
                </a:solidFill>
              </a:rPr>
              <a:t>R2</a:t>
            </a:r>
            <a:endParaRPr lang="en-US" altLang="zh-CN" sz="3600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611560" y="1916832"/>
            <a:ext cx="82089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格式：</a:t>
            </a:r>
            <a:r>
              <a:rPr lang="zh-CN" altLang="en-US" sz="2400" b="1" dirty="0" smtClean="0"/>
              <a:t>特征</a:t>
            </a:r>
            <a:r>
              <a:rPr lang="zh-CN" altLang="zh-CN" sz="2400" b="1" dirty="0" smtClean="0"/>
              <a:t>代号</a:t>
            </a:r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尺寸代号</a:t>
            </a:r>
            <a:r>
              <a:rPr lang="en-US" altLang="zh-CN" sz="2400" b="1" dirty="0" smtClean="0"/>
              <a:t>  - </a:t>
            </a:r>
            <a:r>
              <a:rPr lang="zh-CN" altLang="zh-CN" sz="2400" b="1" dirty="0" smtClean="0"/>
              <a:t>旋向</a:t>
            </a:r>
            <a:r>
              <a:rPr lang="zh-CN" altLang="en-US" sz="2400" b="1" dirty="0" smtClean="0"/>
              <a:t>代号</a:t>
            </a:r>
            <a:endParaRPr lang="zh-CN" altLang="en-US" sz="2400" b="1" dirty="0"/>
          </a:p>
        </p:txBody>
      </p:sp>
      <p:pic>
        <p:nvPicPr>
          <p:cNvPr id="139266" name="图片 7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284984"/>
            <a:ext cx="2513613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9267" name="图片 7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284984"/>
            <a:ext cx="5030113" cy="1688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 descr="棕色大理石"/>
          <p:cNvSpPr txBox="1">
            <a:spLocks noChangeArrowheads="1"/>
          </p:cNvSpPr>
          <p:nvPr/>
        </p:nvSpPr>
        <p:spPr bwMode="auto">
          <a:xfrm>
            <a:off x="395536" y="910461"/>
            <a:ext cx="20377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680000"/>
                </a:solidFill>
                <a:ea typeface="隶书" pitchFamily="49" charset="-122"/>
              </a:rPr>
              <a:t>矩形螺纹</a:t>
            </a:r>
            <a:endParaRPr lang="zh-CN" altLang="en-US" sz="3600" b="1" dirty="0">
              <a:solidFill>
                <a:srgbClr val="680000"/>
              </a:solidFill>
              <a:ea typeface="隶书" pitchFamily="49" charset="-122"/>
            </a:endParaRPr>
          </a:p>
        </p:txBody>
      </p:sp>
      <p:pic>
        <p:nvPicPr>
          <p:cNvPr id="140290" name="图片 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72816"/>
            <a:ext cx="6552728" cy="344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332656"/>
            <a:ext cx="718818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二、</a:t>
            </a:r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铸件和压塑件的工艺结构、过渡线</a:t>
            </a:r>
            <a:endParaRPr lang="zh-CN" altLang="zh-CN" sz="32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268760"/>
            <a:ext cx="721864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28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28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）</a:t>
            </a:r>
            <a:r>
              <a:rPr lang="zh-CN" altLang="zh-CN" sz="28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压塑件和铸件的工艺结构及其表示方法</a:t>
            </a:r>
            <a:endParaRPr lang="zh-CN" altLang="en-US" sz="2800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Rectangle 1028"/>
          <p:cNvSpPr>
            <a:spLocks noChangeArrowheads="1"/>
          </p:cNvSpPr>
          <p:nvPr/>
        </p:nvSpPr>
        <p:spPr bwMode="auto">
          <a:xfrm>
            <a:off x="755576" y="2060848"/>
            <a:ext cx="2160240" cy="61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壁</a:t>
            </a:r>
            <a:r>
              <a:rPr lang="zh-CN" altLang="en-US" sz="2800" b="1" dirty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厚</a:t>
            </a:r>
            <a:r>
              <a:rPr lang="zh-CN" altLang="en-US" sz="2800" dirty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2800" dirty="0" smtClean="0">
                <a:latin typeface="隶书" pitchFamily="49" charset="-122"/>
                <a:ea typeface="隶书" pitchFamily="49" charset="-122"/>
              </a:rPr>
              <a:t>  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5" name="图片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3645024"/>
            <a:ext cx="5760640" cy="1584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2123728" y="5445224"/>
            <a:ext cx="490070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合理</a:t>
            </a:r>
            <a:r>
              <a:rPr lang="en-US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                   </a:t>
            </a:r>
            <a:r>
              <a:rPr lang="zh-CN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合理</a:t>
            </a:r>
            <a:r>
              <a:rPr lang="en-US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                  </a:t>
            </a:r>
            <a:r>
              <a:rPr lang="zh-CN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不合理</a:t>
            </a:r>
            <a:endParaRPr lang="zh-CN" alt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775492" y="2708920"/>
            <a:ext cx="6676828" cy="5407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均匀或逐渐变化，以免产生缩孔或裂纹。</a:t>
            </a:r>
            <a:endParaRPr lang="zh-CN" altLang="en-US" sz="2800" b="1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8"/>
          <p:cNvSpPr>
            <a:spLocks noChangeArrowheads="1"/>
          </p:cNvSpPr>
          <p:nvPr/>
        </p:nvSpPr>
        <p:spPr bwMode="auto">
          <a:xfrm>
            <a:off x="467544" y="692696"/>
            <a:ext cx="936104" cy="610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圆角</a:t>
            </a:r>
            <a:r>
              <a:rPr lang="zh-CN" altLang="en-US" sz="2800" dirty="0" smtClean="0">
                <a:latin typeface="隶书" pitchFamily="49" charset="-122"/>
                <a:ea typeface="隶书" pitchFamily="49" charset="-122"/>
              </a:rPr>
              <a:t>   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2267744" y="5661248"/>
            <a:ext cx="497123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合理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                                              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不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合理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 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pic>
        <p:nvPicPr>
          <p:cNvPr id="1025" name="Picture 1" descr="C:\Users\qiushui1987\AppData\Roaming\Tencent\Users\530457307\QQ\WinTemp\RichOle\@)0AOFC3D2ZULPP%~_`(9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2650155"/>
            <a:ext cx="2952328" cy="2680849"/>
          </a:xfrm>
          <a:prstGeom prst="rect">
            <a:avLst/>
          </a:prstGeom>
          <a:noFill/>
        </p:spPr>
      </p:pic>
      <p:pic>
        <p:nvPicPr>
          <p:cNvPr id="1026" name="Picture 2" descr="C:\Users\qiushui1987\AppData\Roaming\Tencent\Users\530457307\QQ\WinTemp\RichOle\1CGSW2B@99F[CEV]RIT6G[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48064" y="2909363"/>
            <a:ext cx="2880320" cy="2391845"/>
          </a:xfrm>
          <a:prstGeom prst="rect">
            <a:avLst/>
          </a:prstGeom>
          <a:noFill/>
        </p:spPr>
      </p:pic>
      <p:sp>
        <p:nvSpPr>
          <p:cNvPr id="7" name="矩形 6"/>
          <p:cNvSpPr/>
          <p:nvPr/>
        </p:nvSpPr>
        <p:spPr>
          <a:xfrm>
            <a:off x="539552" y="1340768"/>
            <a:ext cx="784887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28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在铸件表面各转角处要做成圆角，以防铸造砂型落砂或在尖角处产生裂纹和缩孔。</a:t>
            </a:r>
            <a:endParaRPr lang="zh-CN" altLang="en-US" sz="2800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96752"/>
            <a:ext cx="813690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zh-CN" sz="28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为了使铸件在造型时拔模方便，零件表面沿拔模或脱模方向应有适当的斜度，当这种斜度无特殊要求时，图上可以不表示。</a:t>
            </a:r>
            <a:endParaRPr lang="zh-CN" altLang="en-US" sz="2800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Rectangle 1028"/>
          <p:cNvSpPr>
            <a:spLocks noChangeArrowheads="1"/>
          </p:cNvSpPr>
          <p:nvPr/>
        </p:nvSpPr>
        <p:spPr bwMode="auto">
          <a:xfrm>
            <a:off x="323528" y="332656"/>
            <a:ext cx="2232248" cy="683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pPr>
              <a:lnSpc>
                <a:spcPct val="120000"/>
              </a:lnSpc>
              <a:spcBef>
                <a:spcPct val="50000"/>
              </a:spcBef>
            </a:pPr>
            <a:r>
              <a:rPr lang="zh-CN" altLang="en-US" sz="32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拔模斜度</a:t>
            </a:r>
            <a:r>
              <a:rPr lang="zh-CN" altLang="en-US" sz="3200" dirty="0" smtClean="0">
                <a:latin typeface="隶书" pitchFamily="49" charset="-122"/>
                <a:ea typeface="隶书" pitchFamily="49" charset="-122"/>
              </a:rPr>
              <a:t>   </a:t>
            </a:r>
            <a:endParaRPr lang="zh-CN" altLang="en-US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475656" y="5589240"/>
            <a:ext cx="642355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000" b="1" dirty="0" smtClean="0"/>
              <a:t>  </a:t>
            </a:r>
            <a:r>
              <a:rPr lang="zh-CN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无</a:t>
            </a:r>
            <a:r>
              <a:rPr lang="zh-CN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特殊情况</a:t>
            </a:r>
            <a:r>
              <a:rPr lang="zh-CN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时</a:t>
            </a:r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                       </a:t>
            </a:r>
            <a:r>
              <a:rPr lang="zh-CN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有一定结构要求时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996952"/>
            <a:ext cx="2952328" cy="2547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906422"/>
            <a:ext cx="3384376" cy="25014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8"/>
          <p:cNvSpPr>
            <a:spLocks noChangeArrowheads="1"/>
          </p:cNvSpPr>
          <p:nvPr/>
        </p:nvSpPr>
        <p:spPr bwMode="auto">
          <a:xfrm>
            <a:off x="323528" y="332656"/>
            <a:ext cx="6624736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r>
              <a:rPr lang="zh-CN" altLang="zh-CN" sz="32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箱座类零件底面上的凹槽</a:t>
            </a:r>
            <a:endParaRPr lang="zh-CN" altLang="en-US" sz="32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2996952"/>
            <a:ext cx="61926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051720" y="5805264"/>
            <a:ext cx="52453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合理</a:t>
            </a:r>
            <a:r>
              <a:rPr lang="en-US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                     </a:t>
            </a:r>
            <a:r>
              <a:rPr lang="zh-CN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合理</a:t>
            </a:r>
            <a:r>
              <a:rPr lang="en-US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                    </a:t>
            </a:r>
            <a:r>
              <a:rPr lang="zh-CN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不合理</a:t>
            </a:r>
            <a:endParaRPr lang="zh-CN" altLang="en-US" sz="2400" b="1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23528" y="1196752"/>
            <a:ext cx="83529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zh-CN" sz="2400" b="1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为了使箱座类零件的底面在装配时接触良好，应合理地减少接触面积，这样的结构对铸件还可减少加工面积，节省加工费用。</a:t>
            </a:r>
            <a:endParaRPr lang="zh-CN" altLang="en-US" sz="2400" b="1" dirty="0">
              <a:solidFill>
                <a:srgbClr val="002060"/>
              </a:solidFill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28"/>
          <p:cNvSpPr>
            <a:spLocks noChangeArrowheads="1"/>
          </p:cNvSpPr>
          <p:nvPr/>
        </p:nvSpPr>
        <p:spPr bwMode="auto">
          <a:xfrm>
            <a:off x="323528" y="332656"/>
            <a:ext cx="6624736" cy="585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92075" tIns="46038" rIns="92075" bIns="46038">
            <a:spAutoFit/>
          </a:bodyPr>
          <a:lstStyle/>
          <a:p>
            <a:r>
              <a:rPr lang="zh-CN" altLang="en-US" sz="32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铸件上的凸台和凹坑</a:t>
            </a:r>
            <a:endParaRPr lang="zh-CN" altLang="en-US" sz="32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196752"/>
            <a:ext cx="4624085" cy="21482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91880" y="3861048"/>
            <a:ext cx="4824536" cy="172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467544" y="1700808"/>
            <a:ext cx="252028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zh-CN" sz="2400" dirty="0" smtClean="0">
                <a:solidFill>
                  <a:srgbClr val="002060"/>
                </a:solidFill>
                <a:latin typeface="隶书" pitchFamily="49" charset="-122"/>
                <a:ea typeface="隶书" pitchFamily="49" charset="-122"/>
              </a:rPr>
              <a:t>装配时为了使螺栓、螺母、垫圈等紧固件或其他零件与相邻铸件表面接触良好，并减少加工面积，或为了使钻孔时钻头不致偏斜或折断，常在铸件上制出凸台、沉孔或锪平等结构</a:t>
            </a:r>
            <a:r>
              <a:rPr lang="zh-CN" altLang="zh-CN" sz="2400" dirty="0" smtClean="0">
                <a:latin typeface="隶书" pitchFamily="49" charset="-122"/>
                <a:ea typeface="隶书" pitchFamily="49" charset="-122"/>
              </a:rPr>
              <a:t>。</a:t>
            </a:r>
            <a:endParaRPr lang="zh-CN" altLang="en-US" sz="2400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3779912" y="3284984"/>
            <a:ext cx="409919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143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凸台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沉孔          锪平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accent2">
                  <a:lumMod val="5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730339" y="5733256"/>
            <a:ext cx="541366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不正确</a:t>
            </a:r>
            <a:r>
              <a:rPr lang="en-US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         </a:t>
            </a:r>
            <a:r>
              <a:rPr lang="zh-CN" altLang="zh-CN" sz="2400" b="1" dirty="0" smtClean="0">
                <a:solidFill>
                  <a:schemeClr val="accent2">
                    <a:lumMod val="50000"/>
                  </a:schemeClr>
                </a:solidFill>
              </a:rPr>
              <a:t>正确（凸台） 正确（凹坑</a:t>
            </a:r>
            <a:r>
              <a:rPr lang="zh-CN" altLang="zh-CN" dirty="0" smtClean="0">
                <a:solidFill>
                  <a:schemeClr val="accent2">
                    <a:lumMod val="50000"/>
                  </a:schemeClr>
                </a:solidFill>
              </a:rPr>
              <a:t>）</a:t>
            </a:r>
            <a:endParaRPr lang="zh-CN" altLang="en-US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88640"/>
            <a:ext cx="725455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28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28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）过渡线</a:t>
            </a:r>
            <a:endParaRPr lang="zh-CN" altLang="en-US" sz="2800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268760"/>
            <a:ext cx="6552728" cy="5589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611560" y="764704"/>
            <a:ext cx="6858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当两个面相交时，过渡线两端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不应与轮廓线接触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332656"/>
            <a:ext cx="8532440" cy="6309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70385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当两曲面的轮廓线相切时，过渡线在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切点处应断开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052736"/>
            <a:ext cx="7776864" cy="46805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8024" y="3933056"/>
            <a:ext cx="3816424" cy="292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188640"/>
            <a:ext cx="6336704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第一节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零件图的作用和内容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3528" y="3356992"/>
            <a:ext cx="70104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 smtClean="0">
                <a:effectLst/>
                <a:latin typeface="华文行楷" pitchFamily="2" charset="-122"/>
                <a:ea typeface="华文行楷" pitchFamily="2" charset="-122"/>
              </a:rPr>
              <a:t>二、零件图</a:t>
            </a:r>
            <a:r>
              <a:rPr lang="zh-CN" altLang="en-US" sz="2800" b="1" dirty="0">
                <a:effectLst/>
                <a:latin typeface="华文行楷" pitchFamily="2" charset="-122"/>
                <a:ea typeface="华文行楷" pitchFamily="2" charset="-122"/>
              </a:rPr>
              <a:t>的四项基本</a:t>
            </a:r>
            <a:r>
              <a:rPr lang="zh-CN" altLang="en-US" sz="2800" b="1" dirty="0" smtClean="0">
                <a:effectLst/>
                <a:latin typeface="华文行楷" pitchFamily="2" charset="-122"/>
                <a:ea typeface="华文行楷" pitchFamily="2" charset="-122"/>
              </a:rPr>
              <a:t>内容</a:t>
            </a:r>
            <a:endParaRPr lang="zh-CN" altLang="en-US" sz="2800" b="1" dirty="0">
              <a:effectLst/>
              <a:latin typeface="华文行楷" pitchFamily="2" charset="-122"/>
              <a:ea typeface="华文行楷" pitchFamily="2" charset="-122"/>
            </a:endParaRP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762000" y="404624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ffectLst/>
                <a:latin typeface="+mn-ea"/>
              </a:rPr>
              <a:t>(</a:t>
            </a:r>
            <a:r>
              <a:rPr lang="zh-CN" altLang="en-US" sz="2400" b="1" dirty="0">
                <a:solidFill>
                  <a:srgbClr val="002060"/>
                </a:solidFill>
                <a:effectLst/>
                <a:latin typeface="+mn-ea"/>
              </a:rPr>
              <a:t>一</a:t>
            </a:r>
            <a:r>
              <a:rPr lang="en-US" altLang="zh-CN" sz="2400" b="1" dirty="0">
                <a:solidFill>
                  <a:srgbClr val="002060"/>
                </a:solidFill>
                <a:effectLst/>
                <a:latin typeface="+mn-ea"/>
              </a:rPr>
              <a:t>) </a:t>
            </a:r>
            <a:r>
              <a:rPr lang="zh-CN" altLang="en-US" sz="2400" b="1" dirty="0">
                <a:solidFill>
                  <a:srgbClr val="002060"/>
                </a:solidFill>
                <a:effectLst/>
                <a:latin typeface="+mn-ea"/>
              </a:rPr>
              <a:t>表达零件形状的一组</a:t>
            </a:r>
            <a:r>
              <a:rPr lang="zh-CN" altLang="en-US" sz="2400" b="1" dirty="0">
                <a:solidFill>
                  <a:srgbClr val="FF0000"/>
                </a:solidFill>
                <a:effectLst/>
                <a:latin typeface="+mn-ea"/>
              </a:rPr>
              <a:t>视图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762000" y="4655840"/>
            <a:ext cx="7620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ffectLst/>
                <a:latin typeface="+mn-ea"/>
              </a:rPr>
              <a:t>(</a:t>
            </a:r>
            <a:r>
              <a:rPr lang="zh-CN" altLang="en-US" sz="2400" b="1" dirty="0">
                <a:solidFill>
                  <a:srgbClr val="002060"/>
                </a:solidFill>
                <a:effectLst/>
                <a:latin typeface="+mn-ea"/>
              </a:rPr>
              <a:t>二</a:t>
            </a:r>
            <a:r>
              <a:rPr lang="en-US" altLang="zh-CN" sz="2400" b="1" dirty="0" smtClean="0">
                <a:solidFill>
                  <a:srgbClr val="002060"/>
                </a:solidFill>
                <a:effectLst/>
                <a:latin typeface="+mn-ea"/>
              </a:rPr>
              <a:t>)</a:t>
            </a:r>
            <a:r>
              <a:rPr lang="zh-CN" altLang="zh-CN" sz="2400" b="1" dirty="0" smtClean="0">
                <a:solidFill>
                  <a:srgbClr val="002060"/>
                </a:solidFill>
                <a:latin typeface="+mn-ea"/>
              </a:rPr>
              <a:t>制造零件所需的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尺寸</a:t>
            </a:r>
            <a:endParaRPr lang="zh-CN" altLang="en-US" sz="2400" b="1" dirty="0">
              <a:solidFill>
                <a:srgbClr val="FF0000"/>
              </a:solidFill>
              <a:effectLst/>
              <a:latin typeface="+mn-ea"/>
            </a:endParaRPr>
          </a:p>
        </p:txBody>
      </p:sp>
      <p:sp>
        <p:nvSpPr>
          <p:cNvPr id="9" name="Text Box 8"/>
          <p:cNvSpPr txBox="1">
            <a:spLocks noChangeArrowheads="1"/>
          </p:cNvSpPr>
          <p:nvPr/>
        </p:nvSpPr>
        <p:spPr bwMode="auto">
          <a:xfrm>
            <a:off x="762000" y="5265440"/>
            <a:ext cx="64770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ffectLst/>
                <a:latin typeface="+mn-ea"/>
              </a:rPr>
              <a:t>(</a:t>
            </a:r>
            <a:r>
              <a:rPr lang="zh-CN" altLang="en-US" sz="2400" b="1" dirty="0">
                <a:solidFill>
                  <a:srgbClr val="002060"/>
                </a:solidFill>
                <a:effectLst/>
                <a:latin typeface="+mn-ea"/>
              </a:rPr>
              <a:t>三</a:t>
            </a:r>
            <a:r>
              <a:rPr lang="en-US" altLang="zh-CN" sz="2400" b="1" dirty="0">
                <a:solidFill>
                  <a:srgbClr val="002060"/>
                </a:solidFill>
                <a:effectLst/>
                <a:latin typeface="+mn-ea"/>
              </a:rPr>
              <a:t>) </a:t>
            </a:r>
            <a:r>
              <a:rPr lang="zh-CN" altLang="en-US" sz="2400" b="1" dirty="0" smtClean="0">
                <a:solidFill>
                  <a:srgbClr val="FF0000"/>
                </a:solidFill>
                <a:effectLst/>
                <a:latin typeface="+mn-ea"/>
              </a:rPr>
              <a:t>技术</a:t>
            </a:r>
            <a:r>
              <a:rPr lang="zh-CN" altLang="en-US" sz="2400" b="1" dirty="0">
                <a:solidFill>
                  <a:srgbClr val="002060"/>
                </a:solidFill>
                <a:effectLst/>
                <a:latin typeface="+mn-ea"/>
              </a:rPr>
              <a:t>要求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827584" y="587504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400" b="1" dirty="0">
                <a:solidFill>
                  <a:srgbClr val="002060"/>
                </a:solidFill>
                <a:effectLst/>
              </a:rPr>
              <a:t>(</a:t>
            </a:r>
            <a:r>
              <a:rPr lang="zh-CN" altLang="en-US" sz="2400" b="1" dirty="0">
                <a:solidFill>
                  <a:srgbClr val="002060"/>
                </a:solidFill>
                <a:effectLst/>
              </a:rPr>
              <a:t>四</a:t>
            </a:r>
            <a:r>
              <a:rPr lang="en-US" altLang="zh-CN" sz="2400" b="1" dirty="0">
                <a:solidFill>
                  <a:srgbClr val="002060"/>
                </a:solidFill>
                <a:effectLst/>
              </a:rPr>
              <a:t>)</a:t>
            </a:r>
            <a:r>
              <a:rPr lang="en-US" altLang="zh-CN" sz="2400" b="1" dirty="0">
                <a:solidFill>
                  <a:srgbClr val="0070C0"/>
                </a:solidFill>
                <a:effectLst/>
              </a:rPr>
              <a:t> </a:t>
            </a:r>
            <a:r>
              <a:rPr lang="zh-CN" altLang="en-US" sz="2400" b="1" dirty="0">
                <a:solidFill>
                  <a:srgbClr val="FF0000"/>
                </a:solidFill>
                <a:effectLst/>
              </a:rPr>
              <a:t>标题栏</a:t>
            </a:r>
          </a:p>
        </p:txBody>
      </p:sp>
      <p:sp>
        <p:nvSpPr>
          <p:cNvPr id="11" name="Rectangle 3"/>
          <p:cNvSpPr txBox="1">
            <a:spLocks noChangeArrowheads="1"/>
          </p:cNvSpPr>
          <p:nvPr/>
        </p:nvSpPr>
        <p:spPr bwMode="auto">
          <a:xfrm>
            <a:off x="395536" y="1340768"/>
            <a:ext cx="8001000" cy="2016224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华文行楷" pitchFamily="2" charset="-122"/>
                <a:ea typeface="华文行楷" pitchFamily="2" charset="-122"/>
              </a:rPr>
              <a:t>一、零件图的作用 </a:t>
            </a:r>
          </a:p>
          <a:p>
            <a:pPr marL="342900" lvl="0" indent="-342900" algn="just">
              <a:lnSpc>
                <a:spcPct val="110000"/>
              </a:lnSpc>
              <a:spcBef>
                <a:spcPct val="20000"/>
              </a:spcBef>
            </a:pPr>
            <a:r>
              <a:rPr lang="zh-CN" altLang="en-US" sz="2400" b="1" dirty="0" smtClean="0">
                <a:latin typeface="宋体" pitchFamily="2" charset="-122"/>
              </a:rPr>
              <a:t>   </a:t>
            </a: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</a:rPr>
              <a:t>零件图是制造和检验零件的依据，用它来表达零件的结</a:t>
            </a:r>
            <a:endParaRPr lang="en-US" altLang="zh-CN" sz="2400" b="1" dirty="0" smtClean="0">
              <a:solidFill>
                <a:srgbClr val="002060"/>
              </a:solidFill>
              <a:latin typeface="宋体" pitchFamily="2" charset="-122"/>
            </a:endParaRPr>
          </a:p>
          <a:p>
            <a:pPr marL="342900" lvl="0" indent="-342900" algn="just">
              <a:lnSpc>
                <a:spcPct val="11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</a:rPr>
              <a:t>构形状，尺寸大小及制造时要求达到的技术要求，是直接</a:t>
            </a:r>
            <a:endParaRPr lang="en-US" altLang="zh-CN" sz="2400" b="1" dirty="0" smtClean="0">
              <a:solidFill>
                <a:srgbClr val="002060"/>
              </a:solidFill>
              <a:latin typeface="宋体" pitchFamily="2" charset="-122"/>
            </a:endParaRPr>
          </a:p>
          <a:p>
            <a:pPr marL="342900" lvl="0" indent="-342900" algn="just">
              <a:lnSpc>
                <a:spcPct val="110000"/>
              </a:lnSpc>
              <a:spcBef>
                <a:spcPct val="20000"/>
              </a:spcBef>
            </a:pPr>
            <a:r>
              <a:rPr lang="zh-CN" altLang="en-US" sz="2400" b="1" dirty="0" smtClean="0">
                <a:solidFill>
                  <a:srgbClr val="002060"/>
                </a:solidFill>
                <a:latin typeface="宋体" pitchFamily="2" charset="-122"/>
              </a:rPr>
              <a:t>用于指导生产的</a:t>
            </a:r>
            <a:r>
              <a:rPr lang="zh-CN" altLang="en-US" sz="2400" b="1" dirty="0" smtClean="0">
                <a:solidFill>
                  <a:srgbClr val="FF0000"/>
                </a:solidFill>
                <a:latin typeface="宋体" pitchFamily="2" charset="-122"/>
              </a:rPr>
              <a:t>重要技术文件</a:t>
            </a:r>
            <a:r>
              <a:rPr lang="zh-CN" altLang="en-US" sz="2400" b="1" dirty="0" smtClean="0">
                <a:solidFill>
                  <a:srgbClr val="0070C0"/>
                </a:solidFill>
                <a:latin typeface="宋体" pitchFamily="2" charset="-122"/>
              </a:rPr>
              <a:t>。</a:t>
            </a:r>
            <a:endParaRPr kumimoji="0" lang="zh-CN" altLang="en-US" sz="24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黑体" pitchFamily="49" charset="-122"/>
              <a:cs typeface="+mn-cs"/>
            </a:endParaRPr>
          </a:p>
        </p:txBody>
      </p:sp>
      <p:sp>
        <p:nvSpPr>
          <p:cNvPr id="12" name="动作按钮: 后退或前一项 11">
            <a:hlinkClick r:id="rId2" action="ppaction://hlinksldjump" highlightClick="1"/>
          </p:cNvPr>
          <p:cNvSpPr/>
          <p:nvPr/>
        </p:nvSpPr>
        <p:spPr>
          <a:xfrm>
            <a:off x="7740352" y="6021288"/>
            <a:ext cx="792088" cy="57606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23528" y="908720"/>
            <a:ext cx="55053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三、其他常见结构及其尺寸注法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itchFamily="49" charset="-122"/>
              <a:ea typeface="隶书" pitchFamily="49" charset="-122"/>
              <a:cs typeface="宋体" pitchFamily="2" charset="-122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683568" y="2060848"/>
            <a:ext cx="1107996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平键槽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1027" name="Picture 3" descr="C:\Users\qiushui1987\AppData\Roaming\Tencent\Users\530457307\QQ\WinTemp\RichOle\6AJ27I@PB58EI~]1]G{X_0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0072" y="3284984"/>
            <a:ext cx="3240360" cy="2642139"/>
          </a:xfrm>
          <a:prstGeom prst="rect">
            <a:avLst/>
          </a:prstGeom>
          <a:noFill/>
        </p:spPr>
      </p:pic>
      <p:pic>
        <p:nvPicPr>
          <p:cNvPr id="1028" name="Picture 4" descr="C:\Users\qiushui1987\AppData\Roaming\Tencent\Users\530457307\QQ\WinTemp\RichOle\4P~SE[90B~GVB(QKK)]_CM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212976"/>
            <a:ext cx="3816424" cy="26520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79512" y="188640"/>
            <a:ext cx="1728192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zh-CN" altLang="zh-CN" sz="2400" b="1" dirty="0" smtClean="0"/>
              <a:t>砂轮越程槽</a:t>
            </a:r>
            <a:endParaRPr lang="zh-CN" altLang="zh-CN" sz="2400" b="1" dirty="0"/>
          </a:p>
        </p:txBody>
      </p:sp>
      <p:pic>
        <p:nvPicPr>
          <p:cNvPr id="38913" name="Picture 1" descr="C:\Users\qiushui1987\AppData\Roaming\Tencent\Users\530457307\QQ\WinTemp\RichOle\N$_WWFP}DVQZ[U{G[H6@L{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56176" y="764704"/>
            <a:ext cx="2019599" cy="2068069"/>
          </a:xfrm>
          <a:prstGeom prst="rect">
            <a:avLst/>
          </a:prstGeom>
          <a:noFill/>
        </p:spPr>
      </p:pic>
      <p:pic>
        <p:nvPicPr>
          <p:cNvPr id="38914" name="Picture 2" descr="C:\Users\qiushui1987\AppData\Roaming\Tencent\Users\530457307\QQ\WinTemp\RichOle\HD2S7{0G1ZRH0HMG$CL9B0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9872" y="836712"/>
            <a:ext cx="2088232" cy="2071659"/>
          </a:xfrm>
          <a:prstGeom prst="rect">
            <a:avLst/>
          </a:prstGeom>
          <a:noFill/>
        </p:spPr>
      </p:pic>
      <p:pic>
        <p:nvPicPr>
          <p:cNvPr id="38915" name="Picture 3" descr="C:\Users\qiushui1987\AppData\Roaming\Tencent\Users\530457307\QQ\WinTemp\RichOle\%W)3R)X6I5$EKEH)4MOZXFM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3568" y="836712"/>
            <a:ext cx="2087079" cy="2070515"/>
          </a:xfrm>
          <a:prstGeom prst="rect">
            <a:avLst/>
          </a:prstGeom>
          <a:noFill/>
        </p:spPr>
      </p:pic>
      <p:sp>
        <p:nvSpPr>
          <p:cNvPr id="38916" name="Rectangle 4"/>
          <p:cNvSpPr>
            <a:spLocks noChangeArrowheads="1"/>
          </p:cNvSpPr>
          <p:nvPr/>
        </p:nvSpPr>
        <p:spPr bwMode="auto">
          <a:xfrm>
            <a:off x="1331640" y="2996952"/>
            <a:ext cx="66111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注法一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注法二                               注法三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8" name="图片 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3573016"/>
            <a:ext cx="748883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1331640" y="6021288"/>
            <a:ext cx="6611105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注法一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注法二                               注法三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971600" y="980728"/>
            <a:ext cx="1008112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r>
              <a:rPr lang="en-US" altLang="zh-CN" sz="2400" b="1" dirty="0" smtClean="0"/>
              <a:t>  </a:t>
            </a:r>
            <a:r>
              <a:rPr lang="zh-CN" altLang="zh-CN" sz="2400" b="1" dirty="0" smtClean="0"/>
              <a:t>钻孔</a:t>
            </a:r>
            <a:endParaRPr lang="zh-CN" altLang="zh-CN" sz="2400" b="1" dirty="0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204864"/>
            <a:ext cx="604867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548680"/>
            <a:ext cx="5109091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400" b="1" dirty="0" smtClean="0"/>
              <a:t>几种直径大小相近而又重复出现的孔</a:t>
            </a:r>
            <a:endParaRPr lang="zh-CN" altLang="en-US" sz="2400" b="1" dirty="0"/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700808"/>
            <a:ext cx="7272808" cy="43204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683568" y="476672"/>
            <a:ext cx="1008112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倒角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9938" name="Picture 2" descr="C:\Users\qiushui1987\AppData\Roaming\Tencent\Users\530457307\QQ\WinTemp\RichOle\6R)6(RFP~)5]5K56KHFMH$G.jpg"/>
          <p:cNvPicPr>
            <a:picLocks noChangeAspect="1" noChangeArrowheads="1"/>
          </p:cNvPicPr>
          <p:nvPr/>
        </p:nvPicPr>
        <p:blipFill>
          <a:blip r:embed="rId2" cstate="print"/>
          <a:srcRect l="49585"/>
          <a:stretch>
            <a:fillRect/>
          </a:stretch>
        </p:blipFill>
        <p:spPr bwMode="auto">
          <a:xfrm>
            <a:off x="6300192" y="3573016"/>
            <a:ext cx="2843808" cy="2676982"/>
          </a:xfrm>
          <a:prstGeom prst="rect">
            <a:avLst/>
          </a:prstGeom>
          <a:noFill/>
        </p:spPr>
      </p:pic>
      <p:pic>
        <p:nvPicPr>
          <p:cNvPr id="39939" name="Picture 3" descr="C:\Users\qiushui1987\AppData\Roaming\Tencent\Users\530457307\QQ\WinTemp\RichOle\{XITZ4K2[FVWB`)4J)__FZ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3968" y="836712"/>
            <a:ext cx="3168352" cy="2306561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683568" y="1628800"/>
            <a:ext cx="297068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非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45°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倒角尺寸注法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323528" y="4581128"/>
            <a:ext cx="26500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45°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倒角尺寸注法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563888" y="6341258"/>
            <a:ext cx="475252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000" b="1" dirty="0" smtClean="0">
                <a:solidFill>
                  <a:srgbClr val="0070C0"/>
                </a:solidFill>
              </a:rPr>
              <a:t>简化前</a:t>
            </a:r>
            <a:r>
              <a:rPr lang="en-US" altLang="zh-CN" sz="2000" b="1" dirty="0" smtClean="0">
                <a:solidFill>
                  <a:srgbClr val="0070C0"/>
                </a:solidFill>
              </a:rPr>
              <a:t>                                               </a:t>
            </a:r>
            <a:r>
              <a:rPr lang="zh-CN" altLang="zh-CN" sz="2000" b="1" dirty="0" smtClean="0">
                <a:solidFill>
                  <a:srgbClr val="0070C0"/>
                </a:solidFill>
              </a:rPr>
              <a:t>简化后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pic>
        <p:nvPicPr>
          <p:cNvPr id="39941" name="Picture 5" descr="C:\Users\qiushui1987\AppData\Roaming\Tencent\Users\530457307\QQ\WinTemp\RichOle\%$A[}OQ(70GS1LHXMP82F}J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3501008"/>
            <a:ext cx="2952328" cy="27536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395536" y="620688"/>
            <a:ext cx="1008112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方头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340768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/>
              <a:t>简化画法</a:t>
            </a:r>
            <a:endParaRPr lang="zh-CN" altLang="en-US" sz="2400" dirty="0"/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824" y="836712"/>
            <a:ext cx="482453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3933056"/>
            <a:ext cx="7200800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467544" y="2780928"/>
            <a:ext cx="1008112" cy="46166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400" b="1" dirty="0" smtClean="0">
                <a:solidFill>
                  <a:schemeClr val="tx1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滚花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67544" y="3429000"/>
            <a:ext cx="14221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dirty="0" smtClean="0"/>
              <a:t>简化画法</a:t>
            </a:r>
            <a:endParaRPr lang="zh-CN" altLang="en-US" sz="2400" dirty="0"/>
          </a:p>
        </p:txBody>
      </p:sp>
      <p:sp>
        <p:nvSpPr>
          <p:cNvPr id="8" name="矩形 7"/>
          <p:cNvSpPr/>
          <p:nvPr/>
        </p:nvSpPr>
        <p:spPr>
          <a:xfrm>
            <a:off x="2051720" y="6237312"/>
            <a:ext cx="465063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螺钉</a:t>
            </a:r>
            <a:r>
              <a:rPr lang="en-US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                                      </a:t>
            </a:r>
            <a:r>
              <a:rPr lang="zh-CN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嵌装螺母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88640"/>
            <a:ext cx="7992888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三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零件图的尺寸标注及技术要求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 Box 51"/>
          <p:cNvSpPr txBox="1">
            <a:spLocks noChangeArrowheads="1"/>
          </p:cNvSpPr>
          <p:nvPr/>
        </p:nvSpPr>
        <p:spPr bwMode="auto">
          <a:xfrm>
            <a:off x="323528" y="1196752"/>
            <a:ext cx="5048177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ea typeface="隶书" pitchFamily="49" charset="-122"/>
              </a:rPr>
              <a:t>  </a:t>
            </a:r>
            <a:r>
              <a:rPr lang="zh-CN" altLang="en-US" sz="3600" b="1" dirty="0" smtClean="0">
                <a:ea typeface="隶书" pitchFamily="49" charset="-122"/>
              </a:rPr>
              <a:t>一、零件图的尺寸标注</a:t>
            </a:r>
            <a:endParaRPr lang="zh-CN" altLang="en-US" sz="3600" b="1" dirty="0">
              <a:ea typeface="隶书" pitchFamily="49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39552" y="2924944"/>
            <a:ext cx="6984776" cy="9073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400"/>
              </a:lnSpc>
            </a:pPr>
            <a:r>
              <a:rPr lang="en-US" altLang="zh-CN" sz="2400" b="1" dirty="0" smtClean="0">
                <a:latin typeface="+mn-ea"/>
              </a:rPr>
              <a:t>(1)</a:t>
            </a:r>
            <a:r>
              <a:rPr lang="zh-CN" altLang="zh-CN" sz="2400" b="1" dirty="0" smtClean="0">
                <a:latin typeface="+mn-ea"/>
              </a:rPr>
              <a:t>满足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设计</a:t>
            </a:r>
            <a:r>
              <a:rPr lang="zh-CN" altLang="zh-CN" sz="2400" b="1" dirty="0" smtClean="0">
                <a:latin typeface="+mn-ea"/>
              </a:rPr>
              <a:t>要求，以保证机器的质量</a:t>
            </a:r>
            <a:r>
              <a:rPr lang="en-US" altLang="zh-CN" sz="2400" b="1" dirty="0" smtClean="0">
                <a:latin typeface="+mn-ea"/>
              </a:rPr>
              <a:t>;</a:t>
            </a:r>
          </a:p>
          <a:p>
            <a:pPr>
              <a:lnSpc>
                <a:spcPts val="3400"/>
              </a:lnSpc>
            </a:pPr>
            <a:r>
              <a:rPr lang="en-US" altLang="zh-CN" sz="2400" b="1" dirty="0" smtClean="0">
                <a:latin typeface="+mn-ea"/>
              </a:rPr>
              <a:t>(2)</a:t>
            </a:r>
            <a:r>
              <a:rPr lang="zh-CN" altLang="zh-CN" sz="2400" b="1" dirty="0" smtClean="0">
                <a:latin typeface="+mn-ea"/>
              </a:rPr>
              <a:t>满足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工艺</a:t>
            </a:r>
            <a:r>
              <a:rPr lang="zh-CN" altLang="zh-CN" sz="2400" b="1" dirty="0" smtClean="0">
                <a:latin typeface="+mn-ea"/>
              </a:rPr>
              <a:t>要求，以便于加工制造和检测。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3568" y="2204864"/>
            <a:ext cx="1656184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基本要求</a:t>
            </a:r>
            <a:endParaRPr lang="zh-CN" altLang="en-US" sz="2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4221088"/>
            <a:ext cx="1627369" cy="52322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尺寸基准</a:t>
            </a:r>
            <a:endParaRPr lang="zh-CN" altLang="en-US" sz="2800" b="1" dirty="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9552" y="4941168"/>
            <a:ext cx="655272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长、宽、高三个方向都至少要有一个尺寸基准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  <p:sp>
        <p:nvSpPr>
          <p:cNvPr id="8" name="矩形 7"/>
          <p:cNvSpPr/>
          <p:nvPr/>
        </p:nvSpPr>
        <p:spPr>
          <a:xfrm>
            <a:off x="683568" y="5517232"/>
            <a:ext cx="6062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/>
              <a:t>可作为尺寸基准的有</a:t>
            </a:r>
            <a:r>
              <a:rPr lang="zh-CN" altLang="en-US" sz="2400" b="1" dirty="0" smtClean="0"/>
              <a:t>：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设计基准</a:t>
            </a:r>
            <a:r>
              <a:rPr lang="zh-CN" altLang="zh-CN" sz="2400" b="1" dirty="0" smtClean="0"/>
              <a:t>和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工艺基淮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9" name="动作按钮: 后退或前一项 8">
            <a:hlinkClick r:id="rId2" action="ppaction://hlinksldjump" highlightClick="1"/>
          </p:cNvPr>
          <p:cNvSpPr/>
          <p:nvPr/>
        </p:nvSpPr>
        <p:spPr>
          <a:xfrm>
            <a:off x="7740352" y="6021288"/>
            <a:ext cx="792088" cy="57606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332656"/>
            <a:ext cx="3892412" cy="58477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zh-CN" sz="32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合理标注尺寸</a:t>
            </a:r>
            <a:r>
              <a:rPr lang="zh-CN" altLang="en-US" sz="3200" b="1" dirty="0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要求：</a:t>
            </a:r>
            <a:endParaRPr lang="zh-CN" altLang="zh-CN" sz="3200" b="1" dirty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1196752"/>
            <a:ext cx="8568952" cy="83099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（</a:t>
            </a:r>
            <a:r>
              <a:rPr lang="en-US" altLang="zh-CN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1</a:t>
            </a:r>
            <a:r>
              <a:rPr lang="zh-CN" altLang="en-US" sz="2400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）按设计要求，标注出功能尺寸；主要功能尺寸从设计基准引出。</a:t>
            </a:r>
            <a:endParaRPr lang="zh-CN" altLang="en-US" sz="2400" b="1" dirty="0">
              <a:solidFill>
                <a:srgbClr val="D60093"/>
              </a:solidFill>
              <a:effectLst>
                <a:outerShdw blurRad="38100" dist="38100" dir="2700000" algn="tl">
                  <a:srgbClr val="FFFFFF"/>
                </a:outerShdw>
              </a:effectLst>
            </a:endParaRPr>
          </a:p>
        </p:txBody>
      </p:sp>
      <p:pic>
        <p:nvPicPr>
          <p:cNvPr id="4" name="图片 3" descr="7-25-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276872"/>
            <a:ext cx="4104456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7-25-b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4048" y="2348880"/>
            <a:ext cx="4139952" cy="35324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09" name="Rectangle 1"/>
          <p:cNvSpPr>
            <a:spLocks noChangeArrowheads="1"/>
          </p:cNvSpPr>
          <p:nvPr/>
        </p:nvSpPr>
        <p:spPr bwMode="auto">
          <a:xfrm>
            <a:off x="1619672" y="6021288"/>
            <a:ext cx="623760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正确注法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错误注法</a:t>
            </a:r>
            <a:endParaRPr kumimoji="0" lang="zh-CN" altLang="en-US" sz="32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548680"/>
            <a:ext cx="7220246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2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非功能尺寸的注法要符合制造工艺要求</a:t>
            </a:r>
            <a:endParaRPr lang="zh-CN" altLang="zh-CN" sz="2800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1268760"/>
            <a:ext cx="5760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</a:rPr>
              <a:t>例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780928"/>
            <a:ext cx="216024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这类零件</a:t>
            </a:r>
            <a:r>
              <a:rPr lang="zh-CN" altLang="zh-CN" sz="2400" b="1" dirty="0" smtClean="0"/>
              <a:t>常制有退刀槽</a:t>
            </a:r>
            <a:r>
              <a:rPr lang="en-US" altLang="zh-CN" sz="2400" b="1" dirty="0" smtClean="0"/>
              <a:t>(</a:t>
            </a:r>
            <a:r>
              <a:rPr lang="zh-CN" altLang="zh-CN" sz="2400" b="1" dirty="0" smtClean="0"/>
              <a:t>或砂轮越程槽</a:t>
            </a:r>
            <a:r>
              <a:rPr lang="en-US" altLang="zh-CN" sz="2400" b="1" dirty="0" smtClean="0"/>
              <a:t>)</a:t>
            </a:r>
            <a:r>
              <a:rPr lang="zh-CN" altLang="zh-CN" sz="2400" b="1" dirty="0" smtClean="0"/>
              <a:t>和倒角，在标注有关孔或轴的分段的长度尺寸时，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必须把这些工艺结构包括在内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  <p:pic>
        <p:nvPicPr>
          <p:cNvPr id="5" name="图片 4" descr="7-28-a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3928" y="1340768"/>
            <a:ext cx="4248472" cy="1944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7-28-b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35896" y="3789040"/>
            <a:ext cx="4896544" cy="2441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5148064" y="335699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正确注法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220072" y="623731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错误注法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51520" y="2060848"/>
            <a:ext cx="29690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D60093"/>
                </a:solidFill>
                <a:latin typeface="宋体"/>
              </a:rPr>
              <a:t>①</a:t>
            </a:r>
            <a:r>
              <a:rPr lang="zh-CN" altLang="zh-CN" sz="2400" b="1" dirty="0" smtClean="0">
                <a:solidFill>
                  <a:srgbClr val="D60093"/>
                </a:solidFill>
              </a:rPr>
              <a:t>阶梯轴及套类零件</a:t>
            </a:r>
            <a:endParaRPr lang="en-US" altLang="zh-CN" sz="2400" b="1" dirty="0" smtClean="0">
              <a:solidFill>
                <a:srgbClr val="D6009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692696"/>
            <a:ext cx="34307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D60093"/>
                </a:solidFill>
                <a:latin typeface="宋体"/>
                <a:ea typeface="宋体"/>
              </a:rPr>
              <a:t>②</a:t>
            </a:r>
            <a:r>
              <a:rPr lang="zh-CN" altLang="zh-CN" sz="2800" b="1" dirty="0" smtClean="0">
                <a:solidFill>
                  <a:srgbClr val="D60093"/>
                </a:solidFill>
                <a:latin typeface="+mn-ea"/>
              </a:rPr>
              <a:t>阶梯孔的尺寸注法</a:t>
            </a:r>
            <a:endParaRPr lang="zh-CN" altLang="en-US" sz="2800" b="1" dirty="0">
              <a:solidFill>
                <a:srgbClr val="D60093"/>
              </a:solidFill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1340768"/>
            <a:ext cx="83164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</a:t>
            </a:r>
            <a:r>
              <a:rPr lang="zh-CN" altLang="zh-CN" sz="2400" b="1" dirty="0" smtClean="0"/>
              <a:t>在标注轴向尺寸时，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应从端面标注大孔深度</a:t>
            </a:r>
            <a:r>
              <a:rPr lang="zh-CN" altLang="zh-CN" sz="2400" dirty="0" smtClean="0"/>
              <a:t>，</a:t>
            </a:r>
            <a:r>
              <a:rPr lang="zh-CN" altLang="zh-CN" sz="2400" b="1" dirty="0" smtClean="0"/>
              <a:t>以便测量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  <p:pic>
        <p:nvPicPr>
          <p:cNvPr id="4" name="图片 3" descr="7-29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420888"/>
            <a:ext cx="6912768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2339752" y="5373216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正确注法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68144" y="5445224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错误注法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>
            <a:spLocks noChangeArrowheads="1"/>
          </p:cNvSpPr>
          <p:nvPr/>
        </p:nvSpPr>
        <p:spPr>
          <a:xfrm>
            <a:off x="2843808" y="44624"/>
            <a:ext cx="3370312" cy="476672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US" altLang="zh-CN" sz="3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     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uLnTx/>
                <a:uFillTx/>
                <a:latin typeface="+mn-lt"/>
                <a:ea typeface="+mn-ea"/>
                <a:cs typeface="+mn-cs"/>
              </a:rPr>
              <a:t>支架的零件图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>
                <a:outerShdw blurRad="38100" dist="38100" dir="2700000" algn="tl">
                  <a:srgbClr val="FFFFFF"/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4" name="Picture 4" descr="tt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" y="608013"/>
            <a:ext cx="8001000" cy="5808662"/>
          </a:xfrm>
          <a:prstGeom prst="rect">
            <a:avLst/>
          </a:prstGeom>
          <a:noFill/>
        </p:spPr>
      </p:pic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228600" y="609600"/>
            <a:ext cx="1905000" cy="609600"/>
          </a:xfrm>
          <a:prstGeom prst="wedgeRoundRectCallout">
            <a:avLst>
              <a:gd name="adj1" fmla="val 35833"/>
              <a:gd name="adj2" fmla="val 100782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solidFill>
                  <a:srgbClr val="A50021"/>
                </a:solidFill>
              </a:rPr>
              <a:t>一组视图</a:t>
            </a: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304800" y="5791200"/>
            <a:ext cx="1905000" cy="609600"/>
          </a:xfrm>
          <a:prstGeom prst="wedgeRoundRectCallout">
            <a:avLst>
              <a:gd name="adj1" fmla="val 45500"/>
              <a:gd name="adj2" fmla="val -114583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solidFill>
                  <a:srgbClr val="A50021"/>
                </a:solidFill>
              </a:rPr>
              <a:t>一组尺寸</a:t>
            </a:r>
          </a:p>
        </p:txBody>
      </p:sp>
      <p:sp>
        <p:nvSpPr>
          <p:cNvPr id="10" name="AutoShape 13"/>
          <p:cNvSpPr>
            <a:spLocks noChangeArrowheads="1"/>
          </p:cNvSpPr>
          <p:nvPr/>
        </p:nvSpPr>
        <p:spPr bwMode="auto">
          <a:xfrm>
            <a:off x="7086600" y="2895600"/>
            <a:ext cx="1905000" cy="609600"/>
          </a:xfrm>
          <a:prstGeom prst="wedgeRoundRectCallout">
            <a:avLst>
              <a:gd name="adj1" fmla="val -38000"/>
              <a:gd name="adj2" fmla="val 110157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solidFill>
                  <a:srgbClr val="A50021"/>
                </a:solidFill>
              </a:rPr>
              <a:t>技术要求</a:t>
            </a:r>
          </a:p>
        </p:txBody>
      </p:sp>
      <p:sp>
        <p:nvSpPr>
          <p:cNvPr id="11" name="AutoShape 14"/>
          <p:cNvSpPr>
            <a:spLocks noChangeArrowheads="1"/>
          </p:cNvSpPr>
          <p:nvPr/>
        </p:nvSpPr>
        <p:spPr bwMode="auto">
          <a:xfrm>
            <a:off x="2819400" y="5791200"/>
            <a:ext cx="1447800" cy="609600"/>
          </a:xfrm>
          <a:prstGeom prst="wedgeRoundRectCallout">
            <a:avLst>
              <a:gd name="adj1" fmla="val 77852"/>
              <a:gd name="adj2" fmla="val -34375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anchor="ctr"/>
          <a:lstStyle/>
          <a:p>
            <a:r>
              <a:rPr lang="zh-CN" altLang="en-US" sz="2800" b="1" dirty="0">
                <a:solidFill>
                  <a:srgbClr val="A50021"/>
                </a:solidFill>
              </a:rPr>
              <a:t>标题栏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 autoUpdateAnimBg="0"/>
      <p:bldP spid="9" grpId="0" animBg="1" autoUpdateAnimBg="0"/>
      <p:bldP spid="10" grpId="0" animBg="1" autoUpdateAnimBg="0"/>
      <p:bldP spid="11" grpId="0" animBg="1" autoUpdateAnimBg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69269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 smtClean="0">
                <a:solidFill>
                  <a:srgbClr val="D60093"/>
                </a:solidFill>
                <a:latin typeface="宋体"/>
                <a:ea typeface="宋体"/>
              </a:rPr>
              <a:t>③</a:t>
            </a:r>
            <a:r>
              <a:rPr lang="zh-CN" altLang="zh-CN" sz="2800" b="1" dirty="0" smtClean="0">
                <a:solidFill>
                  <a:srgbClr val="D60093"/>
                </a:solidFill>
              </a:rPr>
              <a:t>毛面的尺寸注法</a:t>
            </a:r>
            <a:endParaRPr lang="zh-CN" altLang="en-US" sz="2800" b="1" dirty="0">
              <a:solidFill>
                <a:srgbClr val="D60093"/>
              </a:solidFill>
            </a:endParaRPr>
          </a:p>
        </p:txBody>
      </p:sp>
      <p:pic>
        <p:nvPicPr>
          <p:cNvPr id="3" name="图片 2" descr="7-30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1916832"/>
            <a:ext cx="6768752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339752" y="515719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正确注法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724128" y="5157192"/>
            <a:ext cx="14157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chemeClr val="accent2">
                    <a:lumMod val="75000"/>
                  </a:schemeClr>
                </a:solidFill>
              </a:rPr>
              <a:t>错误注法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908720"/>
            <a:ext cx="4464496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</a:t>
            </a:r>
            <a:r>
              <a:rPr lang="zh-CN" altLang="zh-CN" sz="2800" b="1" dirty="0" smtClean="0"/>
              <a:t>不能注成封闭尺寸链</a:t>
            </a:r>
            <a:endParaRPr lang="zh-CN" altLang="zh-CN" sz="2800" b="1" dirty="0"/>
          </a:p>
        </p:txBody>
      </p:sp>
      <p:pic>
        <p:nvPicPr>
          <p:cNvPr id="3" name="图片 2" descr="7-3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276872"/>
            <a:ext cx="8784976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755576" y="5301208"/>
            <a:ext cx="79928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FF0000"/>
                </a:solidFill>
              </a:rPr>
              <a:t>封闭尺寸链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     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有开口环的尺寸注法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         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参考尺寸注法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20688"/>
            <a:ext cx="8568952" cy="830997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+mn-ea"/>
              </a:rPr>
              <a:t>(4) </a:t>
            </a:r>
            <a:r>
              <a:rPr lang="zh-CN" altLang="zh-CN" sz="2400" b="1" dirty="0" smtClean="0">
                <a:latin typeface="+mn-ea"/>
              </a:rPr>
              <a:t>零件上各种孔的尺寸，除采用普通注法外，还可采用简化</a:t>
            </a:r>
            <a:endParaRPr lang="en-US" altLang="zh-CN" sz="2400" b="1" dirty="0" smtClean="0">
              <a:latin typeface="+mn-ea"/>
            </a:endParaRPr>
          </a:p>
          <a:p>
            <a:r>
              <a:rPr lang="zh-CN" altLang="zh-CN" sz="2400" b="1" dirty="0" smtClean="0">
                <a:latin typeface="+mn-ea"/>
              </a:rPr>
              <a:t>注法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1916832"/>
            <a:ext cx="1415772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不通光孔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pic>
        <p:nvPicPr>
          <p:cNvPr id="4" name="图片 3" descr="表7-6-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924944"/>
            <a:ext cx="298782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表7-6-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7864" y="2924944"/>
            <a:ext cx="2592288" cy="21828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表7-6-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28184" y="2924944"/>
            <a:ext cx="2304256" cy="21486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043608" y="5363924"/>
            <a:ext cx="1107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普通注法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5364088" y="53732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简化注法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548680"/>
            <a:ext cx="2031325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400" b="1" dirty="0" smtClean="0"/>
              <a:t>埋头孔和沉孔</a:t>
            </a:r>
            <a:endParaRPr lang="zh-CN" altLang="en-US" sz="2400" b="1" dirty="0"/>
          </a:p>
        </p:txBody>
      </p:sp>
      <p:pic>
        <p:nvPicPr>
          <p:cNvPr id="3" name="图片 2" descr="表7-6-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2592288" cy="20718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表7-6-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1484784"/>
            <a:ext cx="2376264" cy="2068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表7-6-6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516216" y="1628800"/>
            <a:ext cx="2232248" cy="18878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表7-6-7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99592" y="4005064"/>
            <a:ext cx="2304256" cy="18607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表7-6-8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923928" y="3789040"/>
            <a:ext cx="2448272" cy="1798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表7-6-9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660232" y="3861048"/>
            <a:ext cx="2088232" cy="16913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矩形 8"/>
          <p:cNvSpPr/>
          <p:nvPr/>
        </p:nvSpPr>
        <p:spPr>
          <a:xfrm>
            <a:off x="1547664" y="6021288"/>
            <a:ext cx="110799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普通注法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796136" y="6021288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b="1" dirty="0" smtClean="0">
                <a:solidFill>
                  <a:srgbClr val="FF0000"/>
                </a:solidFill>
              </a:rPr>
              <a:t>简化注法</a:t>
            </a:r>
            <a:endParaRPr lang="zh-CN" altLang="en-US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1"/>
          <p:cNvSpPr>
            <a:spLocks noChangeArrowheads="1"/>
          </p:cNvSpPr>
          <p:nvPr/>
        </p:nvSpPr>
        <p:spPr bwMode="auto">
          <a:xfrm>
            <a:off x="251520" y="692696"/>
            <a:ext cx="704744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二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、</a:t>
            </a:r>
            <a:r>
              <a:rPr kumimoji="0" lang="zh-CN" alt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表面粗糙度符号、代号及其注法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itchFamily="49" charset="-122"/>
              <a:ea typeface="隶书" pitchFamily="49" charset="-122"/>
              <a:cs typeface="宋体" pitchFamily="2" charset="-122"/>
            </a:endParaRPr>
          </a:p>
        </p:txBody>
      </p:sp>
      <p:sp>
        <p:nvSpPr>
          <p:cNvPr id="4" name="Oval 8"/>
          <p:cNvSpPr>
            <a:spLocks noChangeArrowheads="1"/>
          </p:cNvSpPr>
          <p:nvPr/>
        </p:nvSpPr>
        <p:spPr bwMode="auto">
          <a:xfrm>
            <a:off x="2904406" y="3960738"/>
            <a:ext cx="552450" cy="552450"/>
          </a:xfrm>
          <a:prstGeom prst="ellipse">
            <a:avLst/>
          </a:prstGeom>
          <a:noFill/>
          <a:ln w="28575">
            <a:solidFill>
              <a:srgbClr val="FF00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" name="Group 9"/>
          <p:cNvGrpSpPr>
            <a:grpSpLocks/>
          </p:cNvGrpSpPr>
          <p:nvPr/>
        </p:nvGrpSpPr>
        <p:grpSpPr bwMode="auto">
          <a:xfrm>
            <a:off x="5076056" y="4149080"/>
            <a:ext cx="3019425" cy="976313"/>
            <a:chOff x="2784" y="1425"/>
            <a:chExt cx="1902" cy="615"/>
          </a:xfrm>
        </p:grpSpPr>
        <p:sp>
          <p:nvSpPr>
            <p:cNvPr id="6" name="Line 10"/>
            <p:cNvSpPr>
              <a:spLocks noChangeShapeType="1"/>
            </p:cNvSpPr>
            <p:nvPr/>
          </p:nvSpPr>
          <p:spPr bwMode="auto">
            <a:xfrm>
              <a:off x="2784" y="1722"/>
              <a:ext cx="1902" cy="0"/>
            </a:xfrm>
            <a:prstGeom prst="line">
              <a:avLst/>
            </a:prstGeom>
            <a:noFill/>
            <a:ln w="28575">
              <a:solidFill>
                <a:srgbClr val="FF0066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Freeform 11"/>
            <p:cNvSpPr>
              <a:spLocks/>
            </p:cNvSpPr>
            <p:nvPr/>
          </p:nvSpPr>
          <p:spPr bwMode="auto">
            <a:xfrm>
              <a:off x="2994" y="1425"/>
              <a:ext cx="1560" cy="615"/>
            </a:xfrm>
            <a:custGeom>
              <a:avLst/>
              <a:gdLst/>
              <a:ahLst/>
              <a:cxnLst>
                <a:cxn ang="0">
                  <a:pos x="0" y="519"/>
                </a:cxn>
                <a:cxn ang="0">
                  <a:pos x="42" y="429"/>
                </a:cxn>
                <a:cxn ang="0">
                  <a:pos x="54" y="393"/>
                </a:cxn>
                <a:cxn ang="0">
                  <a:pos x="114" y="285"/>
                </a:cxn>
                <a:cxn ang="0">
                  <a:pos x="228" y="165"/>
                </a:cxn>
                <a:cxn ang="0">
                  <a:pos x="258" y="111"/>
                </a:cxn>
                <a:cxn ang="0">
                  <a:pos x="270" y="93"/>
                </a:cxn>
                <a:cxn ang="0">
                  <a:pos x="318" y="129"/>
                </a:cxn>
                <a:cxn ang="0">
                  <a:pos x="366" y="147"/>
                </a:cxn>
                <a:cxn ang="0">
                  <a:pos x="522" y="3"/>
                </a:cxn>
                <a:cxn ang="0">
                  <a:pos x="534" y="75"/>
                </a:cxn>
                <a:cxn ang="0">
                  <a:pos x="576" y="213"/>
                </a:cxn>
                <a:cxn ang="0">
                  <a:pos x="588" y="249"/>
                </a:cxn>
                <a:cxn ang="0">
                  <a:pos x="624" y="261"/>
                </a:cxn>
                <a:cxn ang="0">
                  <a:pos x="660" y="249"/>
                </a:cxn>
                <a:cxn ang="0">
                  <a:pos x="756" y="147"/>
                </a:cxn>
                <a:cxn ang="0">
                  <a:pos x="798" y="237"/>
                </a:cxn>
                <a:cxn ang="0">
                  <a:pos x="828" y="423"/>
                </a:cxn>
                <a:cxn ang="0">
                  <a:pos x="852" y="513"/>
                </a:cxn>
                <a:cxn ang="0">
                  <a:pos x="888" y="537"/>
                </a:cxn>
                <a:cxn ang="0">
                  <a:pos x="954" y="531"/>
                </a:cxn>
                <a:cxn ang="0">
                  <a:pos x="1020" y="441"/>
                </a:cxn>
                <a:cxn ang="0">
                  <a:pos x="1080" y="345"/>
                </a:cxn>
                <a:cxn ang="0">
                  <a:pos x="1104" y="285"/>
                </a:cxn>
                <a:cxn ang="0">
                  <a:pos x="1140" y="231"/>
                </a:cxn>
                <a:cxn ang="0">
                  <a:pos x="1164" y="195"/>
                </a:cxn>
                <a:cxn ang="0">
                  <a:pos x="1194" y="93"/>
                </a:cxn>
                <a:cxn ang="0">
                  <a:pos x="1206" y="57"/>
                </a:cxn>
                <a:cxn ang="0">
                  <a:pos x="1212" y="39"/>
                </a:cxn>
                <a:cxn ang="0">
                  <a:pos x="1254" y="171"/>
                </a:cxn>
                <a:cxn ang="0">
                  <a:pos x="1356" y="69"/>
                </a:cxn>
                <a:cxn ang="0">
                  <a:pos x="1362" y="93"/>
                </a:cxn>
                <a:cxn ang="0">
                  <a:pos x="1374" y="111"/>
                </a:cxn>
                <a:cxn ang="0">
                  <a:pos x="1404" y="219"/>
                </a:cxn>
                <a:cxn ang="0">
                  <a:pos x="1434" y="285"/>
                </a:cxn>
                <a:cxn ang="0">
                  <a:pos x="1446" y="321"/>
                </a:cxn>
                <a:cxn ang="0">
                  <a:pos x="1470" y="369"/>
                </a:cxn>
                <a:cxn ang="0">
                  <a:pos x="1482" y="393"/>
                </a:cxn>
                <a:cxn ang="0">
                  <a:pos x="1530" y="543"/>
                </a:cxn>
                <a:cxn ang="0">
                  <a:pos x="1548" y="597"/>
                </a:cxn>
                <a:cxn ang="0">
                  <a:pos x="1560" y="615"/>
                </a:cxn>
              </a:cxnLst>
              <a:rect l="0" t="0" r="r" b="b"/>
              <a:pathLst>
                <a:path w="1560" h="615">
                  <a:moveTo>
                    <a:pt x="0" y="519"/>
                  </a:moveTo>
                  <a:cubicBezTo>
                    <a:pt x="18" y="493"/>
                    <a:pt x="29" y="458"/>
                    <a:pt x="42" y="429"/>
                  </a:cubicBezTo>
                  <a:cubicBezTo>
                    <a:pt x="47" y="417"/>
                    <a:pt x="47" y="404"/>
                    <a:pt x="54" y="393"/>
                  </a:cubicBezTo>
                  <a:cubicBezTo>
                    <a:pt x="77" y="359"/>
                    <a:pt x="92" y="318"/>
                    <a:pt x="114" y="285"/>
                  </a:cubicBezTo>
                  <a:cubicBezTo>
                    <a:pt x="135" y="254"/>
                    <a:pt x="195" y="187"/>
                    <a:pt x="228" y="165"/>
                  </a:cubicBezTo>
                  <a:cubicBezTo>
                    <a:pt x="239" y="133"/>
                    <a:pt x="230" y="152"/>
                    <a:pt x="258" y="111"/>
                  </a:cubicBezTo>
                  <a:cubicBezTo>
                    <a:pt x="262" y="105"/>
                    <a:pt x="270" y="93"/>
                    <a:pt x="270" y="93"/>
                  </a:cubicBezTo>
                  <a:cubicBezTo>
                    <a:pt x="293" y="101"/>
                    <a:pt x="298" y="116"/>
                    <a:pt x="318" y="129"/>
                  </a:cubicBezTo>
                  <a:cubicBezTo>
                    <a:pt x="327" y="156"/>
                    <a:pt x="341" y="155"/>
                    <a:pt x="366" y="147"/>
                  </a:cubicBezTo>
                  <a:cubicBezTo>
                    <a:pt x="396" y="103"/>
                    <a:pt x="469" y="21"/>
                    <a:pt x="522" y="3"/>
                  </a:cubicBezTo>
                  <a:cubicBezTo>
                    <a:pt x="535" y="43"/>
                    <a:pt x="523" y="0"/>
                    <a:pt x="534" y="75"/>
                  </a:cubicBezTo>
                  <a:cubicBezTo>
                    <a:pt x="541" y="121"/>
                    <a:pt x="563" y="168"/>
                    <a:pt x="576" y="213"/>
                  </a:cubicBezTo>
                  <a:cubicBezTo>
                    <a:pt x="580" y="225"/>
                    <a:pt x="576" y="245"/>
                    <a:pt x="588" y="249"/>
                  </a:cubicBezTo>
                  <a:cubicBezTo>
                    <a:pt x="600" y="253"/>
                    <a:pt x="624" y="261"/>
                    <a:pt x="624" y="261"/>
                  </a:cubicBezTo>
                  <a:cubicBezTo>
                    <a:pt x="636" y="257"/>
                    <a:pt x="653" y="260"/>
                    <a:pt x="660" y="249"/>
                  </a:cubicBezTo>
                  <a:cubicBezTo>
                    <a:pt x="681" y="218"/>
                    <a:pt x="721" y="159"/>
                    <a:pt x="756" y="147"/>
                  </a:cubicBezTo>
                  <a:cubicBezTo>
                    <a:pt x="788" y="158"/>
                    <a:pt x="790" y="207"/>
                    <a:pt x="798" y="237"/>
                  </a:cubicBezTo>
                  <a:cubicBezTo>
                    <a:pt x="813" y="298"/>
                    <a:pt x="814" y="361"/>
                    <a:pt x="828" y="423"/>
                  </a:cubicBezTo>
                  <a:cubicBezTo>
                    <a:pt x="835" y="453"/>
                    <a:pt x="842" y="483"/>
                    <a:pt x="852" y="513"/>
                  </a:cubicBezTo>
                  <a:cubicBezTo>
                    <a:pt x="857" y="527"/>
                    <a:pt x="888" y="537"/>
                    <a:pt x="888" y="537"/>
                  </a:cubicBezTo>
                  <a:cubicBezTo>
                    <a:pt x="910" y="535"/>
                    <a:pt x="932" y="536"/>
                    <a:pt x="954" y="531"/>
                  </a:cubicBezTo>
                  <a:cubicBezTo>
                    <a:pt x="986" y="524"/>
                    <a:pt x="1002" y="464"/>
                    <a:pt x="1020" y="441"/>
                  </a:cubicBezTo>
                  <a:cubicBezTo>
                    <a:pt x="1032" y="405"/>
                    <a:pt x="1063" y="379"/>
                    <a:pt x="1080" y="345"/>
                  </a:cubicBezTo>
                  <a:cubicBezTo>
                    <a:pt x="1090" y="326"/>
                    <a:pt x="1092" y="303"/>
                    <a:pt x="1104" y="285"/>
                  </a:cubicBezTo>
                  <a:cubicBezTo>
                    <a:pt x="1110" y="276"/>
                    <a:pt x="1131" y="245"/>
                    <a:pt x="1140" y="231"/>
                  </a:cubicBezTo>
                  <a:cubicBezTo>
                    <a:pt x="1148" y="219"/>
                    <a:pt x="1164" y="195"/>
                    <a:pt x="1164" y="195"/>
                  </a:cubicBezTo>
                  <a:cubicBezTo>
                    <a:pt x="1173" y="161"/>
                    <a:pt x="1183" y="127"/>
                    <a:pt x="1194" y="93"/>
                  </a:cubicBezTo>
                  <a:cubicBezTo>
                    <a:pt x="1198" y="81"/>
                    <a:pt x="1202" y="69"/>
                    <a:pt x="1206" y="57"/>
                  </a:cubicBezTo>
                  <a:cubicBezTo>
                    <a:pt x="1208" y="51"/>
                    <a:pt x="1212" y="39"/>
                    <a:pt x="1212" y="39"/>
                  </a:cubicBezTo>
                  <a:cubicBezTo>
                    <a:pt x="1227" y="85"/>
                    <a:pt x="1227" y="130"/>
                    <a:pt x="1254" y="171"/>
                  </a:cubicBezTo>
                  <a:cubicBezTo>
                    <a:pt x="1286" y="139"/>
                    <a:pt x="1318" y="94"/>
                    <a:pt x="1356" y="69"/>
                  </a:cubicBezTo>
                  <a:cubicBezTo>
                    <a:pt x="1358" y="77"/>
                    <a:pt x="1359" y="85"/>
                    <a:pt x="1362" y="93"/>
                  </a:cubicBezTo>
                  <a:cubicBezTo>
                    <a:pt x="1365" y="100"/>
                    <a:pt x="1372" y="104"/>
                    <a:pt x="1374" y="111"/>
                  </a:cubicBezTo>
                  <a:cubicBezTo>
                    <a:pt x="1387" y="146"/>
                    <a:pt x="1392" y="184"/>
                    <a:pt x="1404" y="219"/>
                  </a:cubicBezTo>
                  <a:cubicBezTo>
                    <a:pt x="1412" y="244"/>
                    <a:pt x="1424" y="262"/>
                    <a:pt x="1434" y="285"/>
                  </a:cubicBezTo>
                  <a:cubicBezTo>
                    <a:pt x="1439" y="297"/>
                    <a:pt x="1440" y="310"/>
                    <a:pt x="1446" y="321"/>
                  </a:cubicBezTo>
                  <a:cubicBezTo>
                    <a:pt x="1454" y="337"/>
                    <a:pt x="1462" y="353"/>
                    <a:pt x="1470" y="369"/>
                  </a:cubicBezTo>
                  <a:cubicBezTo>
                    <a:pt x="1474" y="377"/>
                    <a:pt x="1482" y="393"/>
                    <a:pt x="1482" y="393"/>
                  </a:cubicBezTo>
                  <a:cubicBezTo>
                    <a:pt x="1492" y="443"/>
                    <a:pt x="1514" y="494"/>
                    <a:pt x="1530" y="543"/>
                  </a:cubicBezTo>
                  <a:cubicBezTo>
                    <a:pt x="1536" y="561"/>
                    <a:pt x="1542" y="579"/>
                    <a:pt x="1548" y="597"/>
                  </a:cubicBezTo>
                  <a:cubicBezTo>
                    <a:pt x="1550" y="604"/>
                    <a:pt x="1560" y="615"/>
                    <a:pt x="1560" y="615"/>
                  </a:cubicBezTo>
                </a:path>
              </a:pathLst>
            </a:custGeom>
            <a:noFill/>
            <a:ln w="28575" cmpd="sng">
              <a:solidFill>
                <a:srgbClr val="FF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" name="Group 12"/>
          <p:cNvGrpSpPr>
            <a:grpSpLocks/>
          </p:cNvGrpSpPr>
          <p:nvPr/>
        </p:nvGrpSpPr>
        <p:grpSpPr bwMode="auto">
          <a:xfrm>
            <a:off x="1475656" y="4221088"/>
            <a:ext cx="2362200" cy="387350"/>
            <a:chOff x="936" y="1604"/>
            <a:chExt cx="1488" cy="244"/>
          </a:xfrm>
        </p:grpSpPr>
        <p:sp>
          <p:nvSpPr>
            <p:cNvPr id="9" name="Rectangle 13"/>
            <p:cNvSpPr>
              <a:spLocks noChangeArrowheads="1"/>
            </p:cNvSpPr>
            <p:nvPr/>
          </p:nvSpPr>
          <p:spPr bwMode="auto">
            <a:xfrm>
              <a:off x="936" y="1608"/>
              <a:ext cx="1488" cy="240"/>
            </a:xfrm>
            <a:prstGeom prst="rect">
              <a:avLst/>
            </a:prstGeom>
            <a:noFill/>
            <a:ln w="57150">
              <a:solidFill>
                <a:schemeClr val="accent2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0" name="Group 14"/>
            <p:cNvGrpSpPr>
              <a:grpSpLocks/>
            </p:cNvGrpSpPr>
            <p:nvPr/>
          </p:nvGrpSpPr>
          <p:grpSpPr bwMode="auto">
            <a:xfrm>
              <a:off x="944" y="1604"/>
              <a:ext cx="1456" cy="240"/>
              <a:chOff x="944" y="1604"/>
              <a:chExt cx="1456" cy="240"/>
            </a:xfrm>
          </p:grpSpPr>
          <p:sp>
            <p:nvSpPr>
              <p:cNvPr id="11" name="Line 15"/>
              <p:cNvSpPr>
                <a:spLocks noChangeShapeType="1"/>
              </p:cNvSpPr>
              <p:nvPr/>
            </p:nvSpPr>
            <p:spPr bwMode="auto">
              <a:xfrm flipH="1">
                <a:off x="944" y="1604"/>
                <a:ext cx="216" cy="2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" name="Line 16"/>
              <p:cNvSpPr>
                <a:spLocks noChangeShapeType="1"/>
              </p:cNvSpPr>
              <p:nvPr/>
            </p:nvSpPr>
            <p:spPr bwMode="auto">
              <a:xfrm flipH="1">
                <a:off x="1112" y="1612"/>
                <a:ext cx="224" cy="2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" name="Line 17"/>
              <p:cNvSpPr>
                <a:spLocks noChangeShapeType="1"/>
              </p:cNvSpPr>
              <p:nvPr/>
            </p:nvSpPr>
            <p:spPr bwMode="auto">
              <a:xfrm flipH="1">
                <a:off x="1304" y="1628"/>
                <a:ext cx="208" cy="20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" name="Line 18"/>
              <p:cNvSpPr>
                <a:spLocks noChangeShapeType="1"/>
              </p:cNvSpPr>
              <p:nvPr/>
            </p:nvSpPr>
            <p:spPr bwMode="auto">
              <a:xfrm flipH="1">
                <a:off x="1496" y="1612"/>
                <a:ext cx="224" cy="2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" name="Line 19"/>
              <p:cNvSpPr>
                <a:spLocks noChangeShapeType="1"/>
              </p:cNvSpPr>
              <p:nvPr/>
            </p:nvSpPr>
            <p:spPr bwMode="auto">
              <a:xfrm flipH="1">
                <a:off x="1688" y="1620"/>
                <a:ext cx="224" cy="22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" name="Line 20"/>
              <p:cNvSpPr>
                <a:spLocks noChangeShapeType="1"/>
              </p:cNvSpPr>
              <p:nvPr/>
            </p:nvSpPr>
            <p:spPr bwMode="auto">
              <a:xfrm flipH="1">
                <a:off x="1880" y="1628"/>
                <a:ext cx="208" cy="20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Line 21"/>
              <p:cNvSpPr>
                <a:spLocks noChangeShapeType="1"/>
              </p:cNvSpPr>
              <p:nvPr/>
            </p:nvSpPr>
            <p:spPr bwMode="auto">
              <a:xfrm flipH="1">
                <a:off x="2072" y="1628"/>
                <a:ext cx="216" cy="2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Line 22"/>
              <p:cNvSpPr>
                <a:spLocks noChangeShapeType="1"/>
              </p:cNvSpPr>
              <p:nvPr/>
            </p:nvSpPr>
            <p:spPr bwMode="auto">
              <a:xfrm flipH="1">
                <a:off x="2272" y="1708"/>
                <a:ext cx="128" cy="12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9" name="AutoShape 23"/>
          <p:cNvSpPr>
            <a:spLocks noChangeArrowheads="1"/>
          </p:cNvSpPr>
          <p:nvPr/>
        </p:nvSpPr>
        <p:spPr bwMode="auto">
          <a:xfrm>
            <a:off x="751756" y="3198738"/>
            <a:ext cx="1676400" cy="400050"/>
          </a:xfrm>
          <a:prstGeom prst="wedgeRectCallout">
            <a:avLst>
              <a:gd name="adj1" fmla="val 87500"/>
              <a:gd name="adj2" fmla="val 196824"/>
            </a:avLst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zh-CN" altLang="en-US" sz="2800" b="1" dirty="0">
                <a:solidFill>
                  <a:srgbClr val="800080"/>
                </a:solidFill>
                <a:effectLst/>
              </a:rPr>
              <a:t>理想表面</a:t>
            </a:r>
          </a:p>
        </p:txBody>
      </p:sp>
      <p:sp>
        <p:nvSpPr>
          <p:cNvPr id="20" name="AutoShape 24"/>
          <p:cNvSpPr>
            <a:spLocks noChangeArrowheads="1"/>
          </p:cNvSpPr>
          <p:nvPr/>
        </p:nvSpPr>
        <p:spPr bwMode="auto">
          <a:xfrm>
            <a:off x="5228456" y="3234680"/>
            <a:ext cx="1676400" cy="457200"/>
          </a:xfrm>
          <a:prstGeom prst="wedgeRectCallout">
            <a:avLst>
              <a:gd name="adj1" fmla="val -4167"/>
              <a:gd name="adj2" fmla="val 155903"/>
            </a:avLst>
          </a:prstGeom>
          <a:noFill/>
          <a:ln w="38100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pPr>
              <a:lnSpc>
                <a:spcPct val="90000"/>
              </a:lnSpc>
            </a:pPr>
            <a:r>
              <a:rPr lang="zh-CN" altLang="en-US" sz="2800" b="1">
                <a:solidFill>
                  <a:srgbClr val="800080"/>
                </a:solidFill>
                <a:effectLst/>
              </a:rPr>
              <a:t>实际表面</a:t>
            </a:r>
          </a:p>
        </p:txBody>
      </p:sp>
      <p:sp>
        <p:nvSpPr>
          <p:cNvPr id="21" name="矩形 20"/>
          <p:cNvSpPr/>
          <p:nvPr/>
        </p:nvSpPr>
        <p:spPr>
          <a:xfrm>
            <a:off x="467544" y="1700808"/>
            <a:ext cx="838402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、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表面粗糙度</a:t>
            </a:r>
            <a:r>
              <a:rPr lang="zh-CN" altLang="en-US" sz="2400" b="1" dirty="0" smtClean="0"/>
              <a:t>：</a:t>
            </a:r>
            <a:r>
              <a:rPr lang="zh-CN" altLang="zh-CN" sz="2400" b="1" dirty="0" smtClean="0"/>
              <a:t>零件加</a:t>
            </a:r>
            <a:r>
              <a:rPr lang="zh-CN" altLang="en-US" sz="2400" b="1" dirty="0" smtClean="0"/>
              <a:t>工</a:t>
            </a:r>
            <a:r>
              <a:rPr lang="zh-CN" altLang="zh-CN" sz="2400" b="1" dirty="0" smtClean="0"/>
              <a:t>后，微小区域内表面高低不平度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9" grpId="0" animBg="1" autoUpdateAnimBg="0"/>
      <p:bldP spid="20" grpId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7-3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556792"/>
            <a:ext cx="5616624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图片 2" descr="7-35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23728" y="4221088"/>
            <a:ext cx="5616624" cy="2420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395536" y="260648"/>
            <a:ext cx="374173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表面粗糙度的评定参数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539552" y="908720"/>
            <a:ext cx="3600400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1</a:t>
            </a:r>
            <a:r>
              <a:rPr lang="zh-CN" altLang="en-US" sz="2000" b="1" dirty="0" smtClean="0"/>
              <a:t>）</a:t>
            </a:r>
            <a:r>
              <a:rPr lang="zh-CN" altLang="zh-CN" sz="2000" b="1" dirty="0" smtClean="0"/>
              <a:t>轮廓的算术平均偏差</a:t>
            </a:r>
            <a:r>
              <a:rPr lang="en-US" altLang="zh-CN" sz="2000" b="1" dirty="0" smtClean="0"/>
              <a:t>Ra</a:t>
            </a:r>
            <a:endParaRPr lang="zh-CN" altLang="en-US" sz="2000" b="1" dirty="0"/>
          </a:p>
        </p:txBody>
      </p:sp>
      <p:sp>
        <p:nvSpPr>
          <p:cNvPr id="6" name="矩形 5"/>
          <p:cNvSpPr/>
          <p:nvPr/>
        </p:nvSpPr>
        <p:spPr>
          <a:xfrm>
            <a:off x="467544" y="4005064"/>
            <a:ext cx="2884123" cy="40011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2</a:t>
            </a:r>
            <a:r>
              <a:rPr lang="zh-CN" altLang="en-US" sz="2000" b="1" dirty="0" smtClean="0"/>
              <a:t>）</a:t>
            </a:r>
            <a:r>
              <a:rPr lang="zh-CN" altLang="zh-CN" sz="2000" b="1" dirty="0" smtClean="0"/>
              <a:t>轮廓的最大高度</a:t>
            </a:r>
            <a:r>
              <a:rPr lang="en-US" altLang="zh-CN" sz="2000" b="1" dirty="0" err="1" smtClean="0"/>
              <a:t>Rz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Rectangle 1"/>
          <p:cNvSpPr>
            <a:spLocks noChangeArrowheads="1"/>
          </p:cNvSpPr>
          <p:nvPr/>
        </p:nvSpPr>
        <p:spPr bwMode="auto">
          <a:xfrm>
            <a:off x="395536" y="435441"/>
            <a:ext cx="497924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表面粗糙度符号、代号及其标注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" name="图片 2" descr="表7-10-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060848"/>
            <a:ext cx="864096" cy="7674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矩形 3"/>
          <p:cNvSpPr/>
          <p:nvPr/>
        </p:nvSpPr>
        <p:spPr>
          <a:xfrm>
            <a:off x="251520" y="1124744"/>
            <a:ext cx="311014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）</a:t>
            </a:r>
            <a:r>
              <a:rPr lang="zh-CN" altLang="zh-CN" sz="2400" b="1" dirty="0" smtClean="0"/>
              <a:t>表面粗糙度符号</a:t>
            </a:r>
            <a:endParaRPr lang="zh-CN" altLang="en-US" sz="2400" b="1" dirty="0"/>
          </a:p>
        </p:txBody>
      </p:sp>
      <p:sp>
        <p:nvSpPr>
          <p:cNvPr id="5" name="矩形 4"/>
          <p:cNvSpPr/>
          <p:nvPr/>
        </p:nvSpPr>
        <p:spPr>
          <a:xfrm>
            <a:off x="3101986" y="2204864"/>
            <a:ext cx="58625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dirty="0" smtClean="0"/>
              <a:t>  </a:t>
            </a:r>
            <a:r>
              <a:rPr lang="zh-CN" altLang="zh-CN" sz="2400" b="1" dirty="0" smtClean="0">
                <a:solidFill>
                  <a:srgbClr val="002060"/>
                </a:solidFill>
              </a:rPr>
              <a:t>基本符号，表示表面可用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任何</a:t>
            </a:r>
            <a:r>
              <a:rPr lang="zh-CN" altLang="zh-CN" sz="2400" b="1" dirty="0" smtClean="0">
                <a:solidFill>
                  <a:srgbClr val="002060"/>
                </a:solidFill>
              </a:rPr>
              <a:t>方法获得。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pic>
        <p:nvPicPr>
          <p:cNvPr id="6" name="图片 5" descr="表7-10-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2708920"/>
            <a:ext cx="1296144" cy="1008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表7-10-3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3717032"/>
            <a:ext cx="1008112" cy="8272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表7-10-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797152"/>
            <a:ext cx="3096344" cy="8323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表7-10-5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9512" y="5805264"/>
            <a:ext cx="3024336" cy="9488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3279333" y="3140968"/>
            <a:ext cx="510909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2060"/>
                </a:solidFill>
              </a:rPr>
              <a:t>表面粗糙度是用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去除材料</a:t>
            </a:r>
            <a:r>
              <a:rPr lang="zh-CN" altLang="zh-CN" sz="2400" b="1" dirty="0" smtClean="0">
                <a:solidFill>
                  <a:srgbClr val="002060"/>
                </a:solidFill>
              </a:rPr>
              <a:t>的方法获得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3259588" y="3933056"/>
            <a:ext cx="541686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</a:rPr>
              <a:t>表</a:t>
            </a:r>
            <a:r>
              <a:rPr lang="zh-CN" altLang="zh-CN" sz="2400" b="1" dirty="0" smtClean="0">
                <a:solidFill>
                  <a:srgbClr val="002060"/>
                </a:solidFill>
              </a:rPr>
              <a:t>面粗糙度是用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不去除材料</a:t>
            </a:r>
            <a:r>
              <a:rPr lang="zh-CN" altLang="zh-CN" sz="2400" b="1" dirty="0" smtClean="0">
                <a:solidFill>
                  <a:srgbClr val="002060"/>
                </a:solidFill>
              </a:rPr>
              <a:t>的方法获得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355976" y="4725144"/>
            <a:ext cx="4320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002060"/>
                </a:solidFill>
              </a:rPr>
              <a:t>符号的长边上均可加一横线，用于标注有关参数和说明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。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283968" y="5877272"/>
            <a:ext cx="468052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002060"/>
                </a:solidFill>
              </a:rPr>
              <a:t>符号上均可加一小圆，表示所有表面具有相同的表面粗糙度要求。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  <p:cxnSp>
        <p:nvCxnSpPr>
          <p:cNvPr id="15" name="直接连接符 14"/>
          <p:cNvCxnSpPr/>
          <p:nvPr/>
        </p:nvCxnSpPr>
        <p:spPr>
          <a:xfrm flipV="1">
            <a:off x="2195736" y="2492896"/>
            <a:ext cx="792088" cy="1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V="1">
            <a:off x="2195736" y="3356992"/>
            <a:ext cx="792088" cy="1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/>
        </p:nvCxnSpPr>
        <p:spPr>
          <a:xfrm flipV="1">
            <a:off x="2267744" y="4149080"/>
            <a:ext cx="792088" cy="1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/>
        </p:nvCxnSpPr>
        <p:spPr>
          <a:xfrm flipV="1">
            <a:off x="3419872" y="5229200"/>
            <a:ext cx="792088" cy="1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 flipV="1">
            <a:off x="3419872" y="6381328"/>
            <a:ext cx="792088" cy="1"/>
          </a:xfrm>
          <a:prstGeom prst="line">
            <a:avLst/>
          </a:prstGeom>
          <a:ln w="22225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67544" y="332656"/>
            <a:ext cx="1008112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 举例</a:t>
            </a:r>
            <a:endParaRPr lang="zh-CN" altLang="en-US" sz="2400" b="1" dirty="0"/>
          </a:p>
        </p:txBody>
      </p:sp>
      <p:pic>
        <p:nvPicPr>
          <p:cNvPr id="3" name="图片 2" descr="表7-12-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1584176" cy="1247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表7-12-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1988840"/>
            <a:ext cx="115212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表7-12-2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8024" y="1988840"/>
            <a:ext cx="1224136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表7-12-4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32240" y="1916832"/>
            <a:ext cx="1224136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6" descr="表7-13-1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584" y="4005064"/>
            <a:ext cx="1296144" cy="1152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图片 7" descr="表7-13-3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4005064"/>
            <a:ext cx="1368152" cy="112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图片 8" descr="表7-13-2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8024" y="4077072"/>
            <a:ext cx="1152128" cy="1080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图片 9" descr="表7-13-4"/>
          <p:cNvPicPr/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660232" y="4005064"/>
            <a:ext cx="1224136" cy="1050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1"/>
          <p:cNvSpPr>
            <a:spLocks noChangeArrowheads="1"/>
          </p:cNvSpPr>
          <p:nvPr/>
        </p:nvSpPr>
        <p:spPr bwMode="auto">
          <a:xfrm>
            <a:off x="179512" y="404664"/>
            <a:ext cx="62600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表面粗糙度代号在图样上的注法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340768"/>
            <a:ext cx="8892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表面粗糙度代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(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符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)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号一般应注在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可见轮廓线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、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尺寸界线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或它们的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延长线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上；对于镀涂表面，可注在表示线（粗点划线）上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。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2852936"/>
            <a:ext cx="698477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83568" y="620688"/>
            <a:ext cx="48013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符号的尖端必须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从材料外指向表面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611560" y="1340768"/>
            <a:ext cx="72635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表面粗糙度代号中数字及符号的方向必须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按下图标注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2204864"/>
            <a:ext cx="806489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23728" y="188640"/>
            <a:ext cx="4968552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二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零件常见结构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AutoShape 2"/>
          <p:cNvSpPr>
            <a:spLocks noChangeArrowheads="1"/>
          </p:cNvSpPr>
          <p:nvPr/>
        </p:nvSpPr>
        <p:spPr bwMode="auto">
          <a:xfrm rot="5400000">
            <a:off x="980877" y="2858096"/>
            <a:ext cx="1524000" cy="1371600"/>
          </a:xfrm>
          <a:prstGeom prst="can">
            <a:avLst>
              <a:gd name="adj" fmla="val 50000"/>
            </a:avLst>
          </a:prstGeom>
          <a:gradFill rotWithShape="0">
            <a:gsLst>
              <a:gs pos="0">
                <a:schemeClr val="bg1">
                  <a:gamma/>
                  <a:shade val="46275"/>
                  <a:invGamma/>
                </a:schemeClr>
              </a:gs>
              <a:gs pos="50000">
                <a:schemeClr val="bg1"/>
              </a:gs>
              <a:gs pos="100000">
                <a:schemeClr val="bg1">
                  <a:gamma/>
                  <a:shade val="46275"/>
                  <a:invGamma/>
                </a:scheme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AutoShape 3"/>
          <p:cNvSpPr>
            <a:spLocks noChangeArrowheads="1"/>
          </p:cNvSpPr>
          <p:nvPr/>
        </p:nvSpPr>
        <p:spPr bwMode="auto">
          <a:xfrm rot="5400000">
            <a:off x="3146227" y="1983383"/>
            <a:ext cx="762000" cy="3124200"/>
          </a:xfrm>
          <a:prstGeom prst="can">
            <a:avLst>
              <a:gd name="adj" fmla="val 53110"/>
            </a:avLst>
          </a:prstGeom>
          <a:gradFill rotWithShape="0">
            <a:gsLst>
              <a:gs pos="0">
                <a:srgbClr val="99CCFF">
                  <a:gamma/>
                  <a:shade val="46275"/>
                  <a:invGamma/>
                </a:srgbClr>
              </a:gs>
              <a:gs pos="50000">
                <a:srgbClr val="99CCFF"/>
              </a:gs>
              <a:gs pos="100000">
                <a:srgbClr val="99CCFF">
                  <a:gamma/>
                  <a:shade val="46275"/>
                  <a:invGamma/>
                </a:srgbClr>
              </a:gs>
            </a:gsLst>
            <a:lin ang="5400000" scaled="1"/>
          </a:gradFill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1830190" y="2704108"/>
            <a:ext cx="617537" cy="509588"/>
            <a:chOff x="1111" y="1151"/>
            <a:chExt cx="389" cy="321"/>
          </a:xfrm>
        </p:grpSpPr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1117" y="1181"/>
              <a:ext cx="349" cy="291"/>
            </a:xfrm>
            <a:custGeom>
              <a:avLst/>
              <a:gdLst/>
              <a:ahLst/>
              <a:cxnLst>
                <a:cxn ang="0">
                  <a:pos x="16" y="61"/>
                </a:cxn>
                <a:cxn ang="0">
                  <a:pos x="80" y="61"/>
                </a:cxn>
                <a:cxn ang="0">
                  <a:pos x="144" y="291"/>
                </a:cxn>
                <a:cxn ang="0">
                  <a:pos x="349" y="291"/>
                </a:cxn>
                <a:cxn ang="0">
                  <a:pos x="335" y="187"/>
                </a:cxn>
                <a:cxn ang="0">
                  <a:pos x="261" y="187"/>
                </a:cxn>
                <a:cxn ang="0">
                  <a:pos x="239" y="96"/>
                </a:cxn>
                <a:cxn ang="0">
                  <a:pos x="166" y="93"/>
                </a:cxn>
                <a:cxn ang="0">
                  <a:pos x="166" y="89"/>
                </a:cxn>
                <a:cxn ang="0">
                  <a:pos x="134" y="0"/>
                </a:cxn>
                <a:cxn ang="0">
                  <a:pos x="0" y="3"/>
                </a:cxn>
                <a:cxn ang="0">
                  <a:pos x="16" y="61"/>
                </a:cxn>
              </a:cxnLst>
              <a:rect l="0" t="0" r="r" b="b"/>
              <a:pathLst>
                <a:path w="349" h="291">
                  <a:moveTo>
                    <a:pt x="16" y="61"/>
                  </a:moveTo>
                  <a:lnTo>
                    <a:pt x="80" y="61"/>
                  </a:lnTo>
                  <a:lnTo>
                    <a:pt x="144" y="291"/>
                  </a:lnTo>
                  <a:lnTo>
                    <a:pt x="349" y="291"/>
                  </a:lnTo>
                  <a:lnTo>
                    <a:pt x="335" y="187"/>
                  </a:lnTo>
                  <a:lnTo>
                    <a:pt x="261" y="187"/>
                  </a:lnTo>
                  <a:lnTo>
                    <a:pt x="239" y="96"/>
                  </a:lnTo>
                  <a:lnTo>
                    <a:pt x="166" y="93"/>
                  </a:lnTo>
                  <a:lnTo>
                    <a:pt x="166" y="89"/>
                  </a:lnTo>
                  <a:lnTo>
                    <a:pt x="134" y="0"/>
                  </a:lnTo>
                  <a:lnTo>
                    <a:pt x="0" y="3"/>
                  </a:lnTo>
                  <a:lnTo>
                    <a:pt x="16" y="61"/>
                  </a:ln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1111" y="1151"/>
              <a:ext cx="374" cy="220"/>
            </a:xfrm>
            <a:custGeom>
              <a:avLst/>
              <a:gdLst/>
              <a:ahLst/>
              <a:cxnLst>
                <a:cxn ang="0">
                  <a:pos x="0" y="31"/>
                </a:cxn>
                <a:cxn ang="0">
                  <a:pos x="35" y="0"/>
                </a:cxn>
                <a:cxn ang="0">
                  <a:pos x="172" y="0"/>
                </a:cxn>
                <a:cxn ang="0">
                  <a:pos x="204" y="91"/>
                </a:cxn>
                <a:cxn ang="0">
                  <a:pos x="273" y="93"/>
                </a:cxn>
                <a:cxn ang="0">
                  <a:pos x="300" y="191"/>
                </a:cxn>
                <a:cxn ang="0">
                  <a:pos x="374" y="191"/>
                </a:cxn>
                <a:cxn ang="0">
                  <a:pos x="338" y="220"/>
                </a:cxn>
                <a:cxn ang="0">
                  <a:pos x="264" y="220"/>
                </a:cxn>
                <a:cxn ang="0">
                  <a:pos x="242" y="124"/>
                </a:cxn>
                <a:cxn ang="0">
                  <a:pos x="168" y="122"/>
                </a:cxn>
                <a:cxn ang="0">
                  <a:pos x="139" y="31"/>
                </a:cxn>
                <a:cxn ang="0">
                  <a:pos x="0" y="31"/>
                </a:cxn>
              </a:cxnLst>
              <a:rect l="0" t="0" r="r" b="b"/>
              <a:pathLst>
                <a:path w="374" h="220">
                  <a:moveTo>
                    <a:pt x="0" y="31"/>
                  </a:moveTo>
                  <a:lnTo>
                    <a:pt x="35" y="0"/>
                  </a:lnTo>
                  <a:lnTo>
                    <a:pt x="172" y="0"/>
                  </a:lnTo>
                  <a:lnTo>
                    <a:pt x="204" y="91"/>
                  </a:lnTo>
                  <a:lnTo>
                    <a:pt x="273" y="93"/>
                  </a:lnTo>
                  <a:lnTo>
                    <a:pt x="300" y="191"/>
                  </a:lnTo>
                  <a:lnTo>
                    <a:pt x="374" y="191"/>
                  </a:lnTo>
                  <a:lnTo>
                    <a:pt x="338" y="220"/>
                  </a:lnTo>
                  <a:lnTo>
                    <a:pt x="264" y="220"/>
                  </a:lnTo>
                  <a:lnTo>
                    <a:pt x="242" y="124"/>
                  </a:lnTo>
                  <a:lnTo>
                    <a:pt x="168" y="122"/>
                  </a:lnTo>
                  <a:lnTo>
                    <a:pt x="139" y="31"/>
                  </a:lnTo>
                  <a:lnTo>
                    <a:pt x="0" y="31"/>
                  </a:ln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1450" y="1346"/>
              <a:ext cx="50" cy="125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50" y="97"/>
                </a:cxn>
                <a:cxn ang="0">
                  <a:pos x="18" y="125"/>
                </a:cxn>
                <a:cxn ang="0">
                  <a:pos x="0" y="23"/>
                </a:cxn>
                <a:cxn ang="0">
                  <a:pos x="34" y="0"/>
                </a:cxn>
              </a:cxnLst>
              <a:rect l="0" t="0" r="r" b="b"/>
              <a:pathLst>
                <a:path w="50" h="125">
                  <a:moveTo>
                    <a:pt x="34" y="0"/>
                  </a:moveTo>
                  <a:lnTo>
                    <a:pt x="50" y="97"/>
                  </a:lnTo>
                  <a:lnTo>
                    <a:pt x="18" y="125"/>
                  </a:lnTo>
                  <a:lnTo>
                    <a:pt x="0" y="23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8"/>
            <p:cNvSpPr>
              <a:spLocks noChangeShapeType="1"/>
            </p:cNvSpPr>
            <p:nvPr/>
          </p:nvSpPr>
          <p:spPr bwMode="auto">
            <a:xfrm flipH="1">
              <a:off x="1252" y="1154"/>
              <a:ext cx="34" cy="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9"/>
            <p:cNvSpPr>
              <a:spLocks noChangeShapeType="1"/>
            </p:cNvSpPr>
            <p:nvPr/>
          </p:nvSpPr>
          <p:spPr bwMode="auto">
            <a:xfrm flipH="1">
              <a:off x="1348" y="1245"/>
              <a:ext cx="38" cy="3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10"/>
            <p:cNvSpPr>
              <a:spLocks noChangeShapeType="1"/>
            </p:cNvSpPr>
            <p:nvPr/>
          </p:nvSpPr>
          <p:spPr bwMode="auto">
            <a:xfrm flipH="1">
              <a:off x="1376" y="1340"/>
              <a:ext cx="33" cy="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11"/>
            <p:cNvSpPr>
              <a:spLocks noChangeShapeType="1"/>
            </p:cNvSpPr>
            <p:nvPr/>
          </p:nvSpPr>
          <p:spPr bwMode="auto">
            <a:xfrm flipH="1">
              <a:off x="1282" y="1244"/>
              <a:ext cx="35" cy="2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4" name="Group 12"/>
          <p:cNvGrpSpPr>
            <a:grpSpLocks/>
          </p:cNvGrpSpPr>
          <p:nvPr/>
        </p:nvGrpSpPr>
        <p:grpSpPr bwMode="auto">
          <a:xfrm>
            <a:off x="1750815" y="3878858"/>
            <a:ext cx="720725" cy="477838"/>
            <a:chOff x="1061" y="1891"/>
            <a:chExt cx="454" cy="301"/>
          </a:xfrm>
        </p:grpSpPr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1061" y="1891"/>
              <a:ext cx="419" cy="269"/>
            </a:xfrm>
            <a:custGeom>
              <a:avLst/>
              <a:gdLst/>
              <a:ahLst/>
              <a:cxnLst>
                <a:cxn ang="0">
                  <a:pos x="206" y="0"/>
                </a:cxn>
                <a:cxn ang="0">
                  <a:pos x="101" y="197"/>
                </a:cxn>
                <a:cxn ang="0">
                  <a:pos x="33" y="197"/>
                </a:cxn>
                <a:cxn ang="0">
                  <a:pos x="0" y="269"/>
                </a:cxn>
                <a:cxn ang="0">
                  <a:pos x="158" y="269"/>
                </a:cxn>
                <a:cxn ang="0">
                  <a:pos x="201" y="178"/>
                </a:cxn>
                <a:cxn ang="0">
                  <a:pos x="270" y="178"/>
                </a:cxn>
                <a:cxn ang="0">
                  <a:pos x="309" y="98"/>
                </a:cxn>
                <a:cxn ang="0">
                  <a:pos x="384" y="96"/>
                </a:cxn>
                <a:cxn ang="0">
                  <a:pos x="387" y="96"/>
                </a:cxn>
                <a:cxn ang="0">
                  <a:pos x="419" y="2"/>
                </a:cxn>
                <a:cxn ang="0">
                  <a:pos x="206" y="0"/>
                </a:cxn>
              </a:cxnLst>
              <a:rect l="0" t="0" r="r" b="b"/>
              <a:pathLst>
                <a:path w="419" h="269">
                  <a:moveTo>
                    <a:pt x="206" y="0"/>
                  </a:moveTo>
                  <a:lnTo>
                    <a:pt x="101" y="197"/>
                  </a:lnTo>
                  <a:lnTo>
                    <a:pt x="33" y="197"/>
                  </a:lnTo>
                  <a:lnTo>
                    <a:pt x="0" y="269"/>
                  </a:lnTo>
                  <a:lnTo>
                    <a:pt x="158" y="269"/>
                  </a:lnTo>
                  <a:lnTo>
                    <a:pt x="201" y="178"/>
                  </a:lnTo>
                  <a:lnTo>
                    <a:pt x="270" y="178"/>
                  </a:lnTo>
                  <a:lnTo>
                    <a:pt x="309" y="98"/>
                  </a:lnTo>
                  <a:lnTo>
                    <a:pt x="384" y="96"/>
                  </a:lnTo>
                  <a:lnTo>
                    <a:pt x="387" y="96"/>
                  </a:lnTo>
                  <a:lnTo>
                    <a:pt x="419" y="2"/>
                  </a:lnTo>
                  <a:lnTo>
                    <a:pt x="206" y="0"/>
                  </a:ln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1061" y="1894"/>
              <a:ext cx="454" cy="298"/>
            </a:xfrm>
            <a:custGeom>
              <a:avLst/>
              <a:gdLst/>
              <a:ahLst/>
              <a:cxnLst>
                <a:cxn ang="0">
                  <a:pos x="0" y="266"/>
                </a:cxn>
                <a:cxn ang="0">
                  <a:pos x="45" y="298"/>
                </a:cxn>
                <a:cxn ang="0">
                  <a:pos x="190" y="298"/>
                </a:cxn>
                <a:cxn ang="0">
                  <a:pos x="233" y="205"/>
                </a:cxn>
                <a:cxn ang="0">
                  <a:pos x="309" y="207"/>
                </a:cxn>
                <a:cxn ang="0">
                  <a:pos x="349" y="122"/>
                </a:cxn>
                <a:cxn ang="0">
                  <a:pos x="425" y="120"/>
                </a:cxn>
                <a:cxn ang="0">
                  <a:pos x="454" y="26"/>
                </a:cxn>
                <a:cxn ang="0">
                  <a:pos x="417" y="0"/>
                </a:cxn>
                <a:cxn ang="0">
                  <a:pos x="387" y="93"/>
                </a:cxn>
                <a:cxn ang="0">
                  <a:pos x="310" y="93"/>
                </a:cxn>
                <a:cxn ang="0">
                  <a:pos x="269" y="175"/>
                </a:cxn>
                <a:cxn ang="0">
                  <a:pos x="200" y="175"/>
                </a:cxn>
                <a:cxn ang="0">
                  <a:pos x="158" y="264"/>
                </a:cxn>
                <a:cxn ang="0">
                  <a:pos x="0" y="266"/>
                </a:cxn>
              </a:cxnLst>
              <a:rect l="0" t="0" r="r" b="b"/>
              <a:pathLst>
                <a:path w="454" h="298">
                  <a:moveTo>
                    <a:pt x="0" y="266"/>
                  </a:moveTo>
                  <a:lnTo>
                    <a:pt x="45" y="298"/>
                  </a:lnTo>
                  <a:lnTo>
                    <a:pt x="190" y="298"/>
                  </a:lnTo>
                  <a:lnTo>
                    <a:pt x="233" y="205"/>
                  </a:lnTo>
                  <a:lnTo>
                    <a:pt x="309" y="207"/>
                  </a:lnTo>
                  <a:lnTo>
                    <a:pt x="349" y="122"/>
                  </a:lnTo>
                  <a:lnTo>
                    <a:pt x="425" y="120"/>
                  </a:lnTo>
                  <a:lnTo>
                    <a:pt x="454" y="26"/>
                  </a:lnTo>
                  <a:lnTo>
                    <a:pt x="417" y="0"/>
                  </a:lnTo>
                  <a:lnTo>
                    <a:pt x="387" y="93"/>
                  </a:lnTo>
                  <a:lnTo>
                    <a:pt x="310" y="93"/>
                  </a:lnTo>
                  <a:lnTo>
                    <a:pt x="269" y="175"/>
                  </a:lnTo>
                  <a:lnTo>
                    <a:pt x="200" y="175"/>
                  </a:lnTo>
                  <a:lnTo>
                    <a:pt x="158" y="264"/>
                  </a:lnTo>
                  <a:lnTo>
                    <a:pt x="0" y="266"/>
                  </a:lnTo>
                  <a:close/>
                </a:path>
              </a:pathLst>
            </a:custGeom>
            <a:solidFill>
              <a:schemeClr val="bg1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15"/>
            <p:cNvSpPr>
              <a:spLocks noChangeShapeType="1"/>
            </p:cNvSpPr>
            <p:nvPr/>
          </p:nvSpPr>
          <p:spPr bwMode="auto">
            <a:xfrm>
              <a:off x="1215" y="2159"/>
              <a:ext cx="40" cy="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16"/>
            <p:cNvSpPr>
              <a:spLocks noChangeShapeType="1"/>
            </p:cNvSpPr>
            <p:nvPr/>
          </p:nvSpPr>
          <p:spPr bwMode="auto">
            <a:xfrm>
              <a:off x="1259" y="2072"/>
              <a:ext cx="40" cy="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1328" y="2070"/>
              <a:ext cx="40" cy="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>
              <a:off x="1447" y="1985"/>
              <a:ext cx="40" cy="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>
              <a:off x="1371" y="1990"/>
              <a:ext cx="40" cy="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" name="Group 20"/>
          <p:cNvGrpSpPr>
            <a:grpSpLocks/>
          </p:cNvGrpSpPr>
          <p:nvPr/>
        </p:nvGrpSpPr>
        <p:grpSpPr bwMode="auto">
          <a:xfrm>
            <a:off x="1915915" y="4764683"/>
            <a:ext cx="1460500" cy="1335088"/>
            <a:chOff x="4324" y="2051"/>
            <a:chExt cx="920" cy="841"/>
          </a:xfrm>
        </p:grpSpPr>
        <p:sp>
          <p:nvSpPr>
            <p:cNvPr id="23" name="AutoShape 21"/>
            <p:cNvSpPr>
              <a:spLocks noChangeArrowheads="1"/>
            </p:cNvSpPr>
            <p:nvPr/>
          </p:nvSpPr>
          <p:spPr bwMode="auto">
            <a:xfrm rot="5400000">
              <a:off x="4363" y="2012"/>
              <a:ext cx="841" cy="920"/>
            </a:xfrm>
            <a:prstGeom prst="can">
              <a:avLst>
                <a:gd name="adj" fmla="val 50589"/>
              </a:avLst>
            </a:pr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5000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Oval 22"/>
            <p:cNvSpPr>
              <a:spLocks noChangeArrowheads="1"/>
            </p:cNvSpPr>
            <p:nvPr/>
          </p:nvSpPr>
          <p:spPr bwMode="auto">
            <a:xfrm>
              <a:off x="4898" y="2191"/>
              <a:ext cx="274" cy="574"/>
            </a:xfrm>
            <a:prstGeom prst="ellipse">
              <a:avLst/>
            </a:pr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5000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Freeform 23"/>
            <p:cNvSpPr>
              <a:spLocks/>
            </p:cNvSpPr>
            <p:nvPr/>
          </p:nvSpPr>
          <p:spPr bwMode="auto">
            <a:xfrm>
              <a:off x="4906" y="2327"/>
              <a:ext cx="44" cy="285"/>
            </a:xfrm>
            <a:custGeom>
              <a:avLst/>
              <a:gdLst/>
              <a:ahLst/>
              <a:cxnLst>
                <a:cxn ang="0">
                  <a:pos x="0" y="285"/>
                </a:cxn>
                <a:cxn ang="0">
                  <a:pos x="19" y="259"/>
                </a:cxn>
                <a:cxn ang="0">
                  <a:pos x="32" y="185"/>
                </a:cxn>
                <a:cxn ang="0">
                  <a:pos x="42" y="93"/>
                </a:cxn>
                <a:cxn ang="0">
                  <a:pos x="38" y="35"/>
                </a:cxn>
                <a:cxn ang="0">
                  <a:pos x="35" y="0"/>
                </a:cxn>
              </a:cxnLst>
              <a:rect l="0" t="0" r="r" b="b"/>
              <a:pathLst>
                <a:path w="44" h="285">
                  <a:moveTo>
                    <a:pt x="0" y="285"/>
                  </a:moveTo>
                  <a:cubicBezTo>
                    <a:pt x="1" y="281"/>
                    <a:pt x="14" y="276"/>
                    <a:pt x="19" y="259"/>
                  </a:cubicBezTo>
                  <a:cubicBezTo>
                    <a:pt x="24" y="242"/>
                    <a:pt x="28" y="213"/>
                    <a:pt x="32" y="185"/>
                  </a:cubicBezTo>
                  <a:cubicBezTo>
                    <a:pt x="30" y="181"/>
                    <a:pt x="44" y="97"/>
                    <a:pt x="42" y="93"/>
                  </a:cubicBezTo>
                  <a:cubicBezTo>
                    <a:pt x="40" y="66"/>
                    <a:pt x="41" y="51"/>
                    <a:pt x="38" y="35"/>
                  </a:cubicBezTo>
                  <a:cubicBezTo>
                    <a:pt x="37" y="20"/>
                    <a:pt x="36" y="7"/>
                    <a:pt x="35" y="0"/>
                  </a:cubicBezTo>
                </a:path>
              </a:pathLst>
            </a:cu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5000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Freeform 24"/>
            <p:cNvSpPr>
              <a:spLocks/>
            </p:cNvSpPr>
            <p:nvPr/>
          </p:nvSpPr>
          <p:spPr bwMode="auto">
            <a:xfrm>
              <a:off x="4986" y="2221"/>
              <a:ext cx="112" cy="512"/>
            </a:xfrm>
            <a:custGeom>
              <a:avLst/>
              <a:gdLst/>
              <a:ahLst/>
              <a:cxnLst>
                <a:cxn ang="0">
                  <a:pos x="19" y="0"/>
                </a:cxn>
                <a:cxn ang="0">
                  <a:pos x="74" y="45"/>
                </a:cxn>
                <a:cxn ang="0">
                  <a:pos x="99" y="128"/>
                </a:cxn>
                <a:cxn ang="0">
                  <a:pos x="112" y="240"/>
                </a:cxn>
                <a:cxn ang="0">
                  <a:pos x="99" y="375"/>
                </a:cxn>
                <a:cxn ang="0">
                  <a:pos x="58" y="467"/>
                </a:cxn>
                <a:cxn ang="0">
                  <a:pos x="0" y="512"/>
                </a:cxn>
              </a:cxnLst>
              <a:rect l="0" t="0" r="r" b="b"/>
              <a:pathLst>
                <a:path w="112" h="512">
                  <a:moveTo>
                    <a:pt x="19" y="0"/>
                  </a:moveTo>
                  <a:cubicBezTo>
                    <a:pt x="25" y="12"/>
                    <a:pt x="61" y="24"/>
                    <a:pt x="74" y="45"/>
                  </a:cubicBezTo>
                  <a:cubicBezTo>
                    <a:pt x="87" y="66"/>
                    <a:pt x="93" y="96"/>
                    <a:pt x="99" y="128"/>
                  </a:cubicBezTo>
                  <a:cubicBezTo>
                    <a:pt x="109" y="199"/>
                    <a:pt x="112" y="199"/>
                    <a:pt x="112" y="240"/>
                  </a:cubicBezTo>
                  <a:cubicBezTo>
                    <a:pt x="112" y="281"/>
                    <a:pt x="108" y="337"/>
                    <a:pt x="99" y="375"/>
                  </a:cubicBezTo>
                  <a:cubicBezTo>
                    <a:pt x="92" y="397"/>
                    <a:pt x="74" y="451"/>
                    <a:pt x="58" y="467"/>
                  </a:cubicBezTo>
                  <a:cubicBezTo>
                    <a:pt x="47" y="478"/>
                    <a:pt x="12" y="503"/>
                    <a:pt x="0" y="512"/>
                  </a:cubicBezTo>
                </a:path>
              </a:pathLst>
            </a:cu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5000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Freeform 25"/>
            <p:cNvSpPr>
              <a:spLocks/>
            </p:cNvSpPr>
            <p:nvPr/>
          </p:nvSpPr>
          <p:spPr bwMode="auto">
            <a:xfrm>
              <a:off x="4948" y="2266"/>
              <a:ext cx="74" cy="406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32" y="16"/>
                </a:cxn>
                <a:cxn ang="0">
                  <a:pos x="51" y="45"/>
                </a:cxn>
                <a:cxn ang="0">
                  <a:pos x="64" y="93"/>
                </a:cxn>
                <a:cxn ang="0">
                  <a:pos x="70" y="182"/>
                </a:cxn>
                <a:cxn ang="0">
                  <a:pos x="60" y="278"/>
                </a:cxn>
                <a:cxn ang="0">
                  <a:pos x="38" y="358"/>
                </a:cxn>
                <a:cxn ang="0">
                  <a:pos x="0" y="406"/>
                </a:cxn>
              </a:cxnLst>
              <a:rect l="0" t="0" r="r" b="b"/>
              <a:pathLst>
                <a:path w="74" h="406">
                  <a:moveTo>
                    <a:pt x="16" y="0"/>
                  </a:moveTo>
                  <a:cubicBezTo>
                    <a:pt x="26" y="3"/>
                    <a:pt x="26" y="9"/>
                    <a:pt x="32" y="16"/>
                  </a:cubicBezTo>
                  <a:cubicBezTo>
                    <a:pt x="38" y="23"/>
                    <a:pt x="46" y="32"/>
                    <a:pt x="51" y="45"/>
                  </a:cubicBezTo>
                  <a:cubicBezTo>
                    <a:pt x="56" y="58"/>
                    <a:pt x="61" y="70"/>
                    <a:pt x="64" y="93"/>
                  </a:cubicBezTo>
                  <a:cubicBezTo>
                    <a:pt x="74" y="164"/>
                    <a:pt x="71" y="151"/>
                    <a:pt x="70" y="182"/>
                  </a:cubicBezTo>
                  <a:cubicBezTo>
                    <a:pt x="69" y="213"/>
                    <a:pt x="65" y="249"/>
                    <a:pt x="60" y="278"/>
                  </a:cubicBezTo>
                  <a:cubicBezTo>
                    <a:pt x="53" y="300"/>
                    <a:pt x="54" y="342"/>
                    <a:pt x="38" y="358"/>
                  </a:cubicBezTo>
                  <a:cubicBezTo>
                    <a:pt x="27" y="369"/>
                    <a:pt x="8" y="396"/>
                    <a:pt x="0" y="406"/>
                  </a:cubicBezTo>
                </a:path>
              </a:pathLst>
            </a:cu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5000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5400000" scaled="1"/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8" name="Freeform 27"/>
          <p:cNvSpPr>
            <a:spLocks/>
          </p:cNvSpPr>
          <p:nvPr/>
        </p:nvSpPr>
        <p:spPr bwMode="auto">
          <a:xfrm>
            <a:off x="3627240" y="3153371"/>
            <a:ext cx="436562" cy="765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" y="13"/>
              </a:cxn>
              <a:cxn ang="0">
                <a:pos x="49" y="31"/>
              </a:cxn>
              <a:cxn ang="0">
                <a:pos x="64" y="55"/>
              </a:cxn>
              <a:cxn ang="0">
                <a:pos x="75" y="74"/>
              </a:cxn>
              <a:cxn ang="0">
                <a:pos x="88" y="107"/>
              </a:cxn>
              <a:cxn ang="0">
                <a:pos x="104" y="146"/>
              </a:cxn>
              <a:cxn ang="0">
                <a:pos x="110" y="175"/>
              </a:cxn>
              <a:cxn ang="0">
                <a:pos x="121" y="197"/>
              </a:cxn>
              <a:cxn ang="0">
                <a:pos x="124" y="219"/>
              </a:cxn>
              <a:cxn ang="0">
                <a:pos x="132" y="243"/>
              </a:cxn>
              <a:cxn ang="0">
                <a:pos x="140" y="279"/>
              </a:cxn>
              <a:cxn ang="0">
                <a:pos x="153" y="338"/>
              </a:cxn>
              <a:cxn ang="0">
                <a:pos x="169" y="391"/>
              </a:cxn>
              <a:cxn ang="0">
                <a:pos x="203" y="439"/>
              </a:cxn>
              <a:cxn ang="0">
                <a:pos x="246" y="472"/>
              </a:cxn>
              <a:cxn ang="0">
                <a:pos x="275" y="482"/>
              </a:cxn>
            </a:cxnLst>
            <a:rect l="0" t="0" r="r" b="b"/>
            <a:pathLst>
              <a:path w="275" h="482">
                <a:moveTo>
                  <a:pt x="0" y="0"/>
                </a:moveTo>
                <a:cubicBezTo>
                  <a:pt x="7" y="1"/>
                  <a:pt x="21" y="9"/>
                  <a:pt x="27" y="13"/>
                </a:cubicBezTo>
                <a:cubicBezTo>
                  <a:pt x="30" y="19"/>
                  <a:pt x="44" y="27"/>
                  <a:pt x="49" y="31"/>
                </a:cubicBezTo>
                <a:cubicBezTo>
                  <a:pt x="54" y="39"/>
                  <a:pt x="60" y="48"/>
                  <a:pt x="64" y="55"/>
                </a:cubicBezTo>
                <a:cubicBezTo>
                  <a:pt x="68" y="62"/>
                  <a:pt x="71" y="65"/>
                  <a:pt x="75" y="74"/>
                </a:cubicBezTo>
                <a:cubicBezTo>
                  <a:pt x="83" y="90"/>
                  <a:pt x="83" y="95"/>
                  <a:pt x="88" y="107"/>
                </a:cubicBezTo>
                <a:cubicBezTo>
                  <a:pt x="94" y="109"/>
                  <a:pt x="101" y="141"/>
                  <a:pt x="104" y="146"/>
                </a:cubicBezTo>
                <a:cubicBezTo>
                  <a:pt x="106" y="156"/>
                  <a:pt x="106" y="165"/>
                  <a:pt x="110" y="175"/>
                </a:cubicBezTo>
                <a:cubicBezTo>
                  <a:pt x="111" y="183"/>
                  <a:pt x="118" y="190"/>
                  <a:pt x="121" y="197"/>
                </a:cubicBezTo>
                <a:cubicBezTo>
                  <a:pt x="123" y="205"/>
                  <a:pt x="120" y="211"/>
                  <a:pt x="124" y="219"/>
                </a:cubicBezTo>
                <a:cubicBezTo>
                  <a:pt x="126" y="227"/>
                  <a:pt x="128" y="235"/>
                  <a:pt x="132" y="243"/>
                </a:cubicBezTo>
                <a:cubicBezTo>
                  <a:pt x="134" y="255"/>
                  <a:pt x="137" y="267"/>
                  <a:pt x="140" y="279"/>
                </a:cubicBezTo>
                <a:cubicBezTo>
                  <a:pt x="142" y="301"/>
                  <a:pt x="146" y="317"/>
                  <a:pt x="153" y="338"/>
                </a:cubicBezTo>
                <a:cubicBezTo>
                  <a:pt x="154" y="346"/>
                  <a:pt x="166" y="384"/>
                  <a:pt x="169" y="391"/>
                </a:cubicBezTo>
                <a:cubicBezTo>
                  <a:pt x="187" y="426"/>
                  <a:pt x="195" y="432"/>
                  <a:pt x="203" y="439"/>
                </a:cubicBezTo>
                <a:cubicBezTo>
                  <a:pt x="216" y="456"/>
                  <a:pt x="211" y="457"/>
                  <a:pt x="246" y="472"/>
                </a:cubicBezTo>
                <a:cubicBezTo>
                  <a:pt x="253" y="475"/>
                  <a:pt x="269" y="482"/>
                  <a:pt x="275" y="482"/>
                </a:cubicBezTo>
              </a:path>
            </a:pathLst>
          </a:custGeom>
          <a:noFill/>
          <a:ln w="38100" cmpd="sng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Freeform 28"/>
          <p:cNvSpPr>
            <a:spLocks/>
          </p:cNvSpPr>
          <p:nvPr/>
        </p:nvSpPr>
        <p:spPr bwMode="auto">
          <a:xfrm>
            <a:off x="2739827" y="3156546"/>
            <a:ext cx="436563" cy="7651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" y="13"/>
              </a:cxn>
              <a:cxn ang="0">
                <a:pos x="49" y="31"/>
              </a:cxn>
              <a:cxn ang="0">
                <a:pos x="64" y="55"/>
              </a:cxn>
              <a:cxn ang="0">
                <a:pos x="75" y="74"/>
              </a:cxn>
              <a:cxn ang="0">
                <a:pos x="88" y="107"/>
              </a:cxn>
              <a:cxn ang="0">
                <a:pos x="104" y="146"/>
              </a:cxn>
              <a:cxn ang="0">
                <a:pos x="110" y="175"/>
              </a:cxn>
              <a:cxn ang="0">
                <a:pos x="121" y="197"/>
              </a:cxn>
              <a:cxn ang="0">
                <a:pos x="124" y="219"/>
              </a:cxn>
              <a:cxn ang="0">
                <a:pos x="132" y="243"/>
              </a:cxn>
              <a:cxn ang="0">
                <a:pos x="140" y="279"/>
              </a:cxn>
              <a:cxn ang="0">
                <a:pos x="153" y="338"/>
              </a:cxn>
              <a:cxn ang="0">
                <a:pos x="169" y="391"/>
              </a:cxn>
              <a:cxn ang="0">
                <a:pos x="203" y="439"/>
              </a:cxn>
              <a:cxn ang="0">
                <a:pos x="246" y="472"/>
              </a:cxn>
              <a:cxn ang="0">
                <a:pos x="275" y="482"/>
              </a:cxn>
            </a:cxnLst>
            <a:rect l="0" t="0" r="r" b="b"/>
            <a:pathLst>
              <a:path w="275" h="482">
                <a:moveTo>
                  <a:pt x="0" y="0"/>
                </a:moveTo>
                <a:cubicBezTo>
                  <a:pt x="7" y="1"/>
                  <a:pt x="21" y="9"/>
                  <a:pt x="27" y="13"/>
                </a:cubicBezTo>
                <a:cubicBezTo>
                  <a:pt x="30" y="19"/>
                  <a:pt x="44" y="27"/>
                  <a:pt x="49" y="31"/>
                </a:cubicBezTo>
                <a:cubicBezTo>
                  <a:pt x="54" y="39"/>
                  <a:pt x="60" y="48"/>
                  <a:pt x="64" y="55"/>
                </a:cubicBezTo>
                <a:cubicBezTo>
                  <a:pt x="68" y="62"/>
                  <a:pt x="71" y="65"/>
                  <a:pt x="75" y="74"/>
                </a:cubicBezTo>
                <a:cubicBezTo>
                  <a:pt x="83" y="90"/>
                  <a:pt x="83" y="95"/>
                  <a:pt x="88" y="107"/>
                </a:cubicBezTo>
                <a:cubicBezTo>
                  <a:pt x="94" y="109"/>
                  <a:pt x="101" y="141"/>
                  <a:pt x="104" y="146"/>
                </a:cubicBezTo>
                <a:cubicBezTo>
                  <a:pt x="106" y="156"/>
                  <a:pt x="106" y="165"/>
                  <a:pt x="110" y="175"/>
                </a:cubicBezTo>
                <a:cubicBezTo>
                  <a:pt x="111" y="183"/>
                  <a:pt x="118" y="190"/>
                  <a:pt x="121" y="197"/>
                </a:cubicBezTo>
                <a:cubicBezTo>
                  <a:pt x="123" y="205"/>
                  <a:pt x="120" y="211"/>
                  <a:pt x="124" y="219"/>
                </a:cubicBezTo>
                <a:cubicBezTo>
                  <a:pt x="126" y="227"/>
                  <a:pt x="128" y="235"/>
                  <a:pt x="132" y="243"/>
                </a:cubicBezTo>
                <a:cubicBezTo>
                  <a:pt x="134" y="255"/>
                  <a:pt x="137" y="267"/>
                  <a:pt x="140" y="279"/>
                </a:cubicBezTo>
                <a:cubicBezTo>
                  <a:pt x="142" y="301"/>
                  <a:pt x="146" y="317"/>
                  <a:pt x="153" y="338"/>
                </a:cubicBezTo>
                <a:cubicBezTo>
                  <a:pt x="154" y="346"/>
                  <a:pt x="166" y="384"/>
                  <a:pt x="169" y="391"/>
                </a:cubicBezTo>
                <a:cubicBezTo>
                  <a:pt x="187" y="426"/>
                  <a:pt x="195" y="432"/>
                  <a:pt x="203" y="439"/>
                </a:cubicBezTo>
                <a:cubicBezTo>
                  <a:pt x="216" y="456"/>
                  <a:pt x="211" y="457"/>
                  <a:pt x="246" y="472"/>
                </a:cubicBezTo>
                <a:cubicBezTo>
                  <a:pt x="253" y="475"/>
                  <a:pt x="269" y="482"/>
                  <a:pt x="275" y="482"/>
                </a:cubicBezTo>
              </a:path>
            </a:pathLst>
          </a:custGeom>
          <a:noFill/>
          <a:ln w="38100" cmpd="sng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Freeform 29"/>
          <p:cNvSpPr>
            <a:spLocks/>
          </p:cNvSpPr>
          <p:nvPr/>
        </p:nvSpPr>
        <p:spPr bwMode="auto">
          <a:xfrm>
            <a:off x="4490840" y="3148608"/>
            <a:ext cx="247650" cy="504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7" y="13"/>
              </a:cxn>
              <a:cxn ang="0">
                <a:pos x="49" y="31"/>
              </a:cxn>
              <a:cxn ang="0">
                <a:pos x="64" y="55"/>
              </a:cxn>
              <a:cxn ang="0">
                <a:pos x="75" y="74"/>
              </a:cxn>
              <a:cxn ang="0">
                <a:pos x="88" y="107"/>
              </a:cxn>
              <a:cxn ang="0">
                <a:pos x="104" y="146"/>
              </a:cxn>
              <a:cxn ang="0">
                <a:pos x="110" y="175"/>
              </a:cxn>
              <a:cxn ang="0">
                <a:pos x="121" y="197"/>
              </a:cxn>
              <a:cxn ang="0">
                <a:pos x="124" y="219"/>
              </a:cxn>
              <a:cxn ang="0">
                <a:pos x="132" y="243"/>
              </a:cxn>
              <a:cxn ang="0">
                <a:pos x="139" y="267"/>
              </a:cxn>
              <a:cxn ang="0">
                <a:pos x="142" y="277"/>
              </a:cxn>
              <a:cxn ang="0">
                <a:pos x="136" y="280"/>
              </a:cxn>
              <a:cxn ang="0">
                <a:pos x="142" y="290"/>
              </a:cxn>
              <a:cxn ang="0">
                <a:pos x="142" y="293"/>
              </a:cxn>
              <a:cxn ang="0">
                <a:pos x="149" y="306"/>
              </a:cxn>
              <a:cxn ang="0">
                <a:pos x="152" y="309"/>
              </a:cxn>
            </a:cxnLst>
            <a:rect l="0" t="0" r="r" b="b"/>
            <a:pathLst>
              <a:path w="156" h="318">
                <a:moveTo>
                  <a:pt x="0" y="0"/>
                </a:moveTo>
                <a:cubicBezTo>
                  <a:pt x="7" y="1"/>
                  <a:pt x="21" y="9"/>
                  <a:pt x="27" y="13"/>
                </a:cubicBezTo>
                <a:cubicBezTo>
                  <a:pt x="30" y="19"/>
                  <a:pt x="44" y="27"/>
                  <a:pt x="49" y="31"/>
                </a:cubicBezTo>
                <a:cubicBezTo>
                  <a:pt x="54" y="39"/>
                  <a:pt x="60" y="48"/>
                  <a:pt x="64" y="55"/>
                </a:cubicBezTo>
                <a:cubicBezTo>
                  <a:pt x="68" y="62"/>
                  <a:pt x="71" y="65"/>
                  <a:pt x="75" y="74"/>
                </a:cubicBezTo>
                <a:cubicBezTo>
                  <a:pt x="83" y="90"/>
                  <a:pt x="83" y="95"/>
                  <a:pt x="88" y="107"/>
                </a:cubicBezTo>
                <a:cubicBezTo>
                  <a:pt x="94" y="109"/>
                  <a:pt x="101" y="141"/>
                  <a:pt x="104" y="146"/>
                </a:cubicBezTo>
                <a:cubicBezTo>
                  <a:pt x="106" y="156"/>
                  <a:pt x="106" y="165"/>
                  <a:pt x="110" y="175"/>
                </a:cubicBezTo>
                <a:cubicBezTo>
                  <a:pt x="111" y="183"/>
                  <a:pt x="118" y="190"/>
                  <a:pt x="121" y="197"/>
                </a:cubicBezTo>
                <a:cubicBezTo>
                  <a:pt x="123" y="205"/>
                  <a:pt x="120" y="211"/>
                  <a:pt x="124" y="219"/>
                </a:cubicBezTo>
                <a:cubicBezTo>
                  <a:pt x="126" y="227"/>
                  <a:pt x="128" y="235"/>
                  <a:pt x="132" y="243"/>
                </a:cubicBezTo>
                <a:cubicBezTo>
                  <a:pt x="134" y="255"/>
                  <a:pt x="136" y="255"/>
                  <a:pt x="139" y="267"/>
                </a:cubicBezTo>
                <a:cubicBezTo>
                  <a:pt x="142" y="299"/>
                  <a:pt x="135" y="256"/>
                  <a:pt x="142" y="277"/>
                </a:cubicBezTo>
                <a:cubicBezTo>
                  <a:pt x="143" y="285"/>
                  <a:pt x="133" y="273"/>
                  <a:pt x="136" y="280"/>
                </a:cubicBezTo>
                <a:cubicBezTo>
                  <a:pt x="154" y="315"/>
                  <a:pt x="134" y="283"/>
                  <a:pt x="142" y="290"/>
                </a:cubicBezTo>
                <a:cubicBezTo>
                  <a:pt x="154" y="318"/>
                  <a:pt x="125" y="263"/>
                  <a:pt x="142" y="293"/>
                </a:cubicBezTo>
                <a:cubicBezTo>
                  <a:pt x="143" y="296"/>
                  <a:pt x="147" y="304"/>
                  <a:pt x="149" y="306"/>
                </a:cubicBezTo>
                <a:cubicBezTo>
                  <a:pt x="156" y="309"/>
                  <a:pt x="152" y="309"/>
                  <a:pt x="152" y="309"/>
                </a:cubicBezTo>
              </a:path>
            </a:pathLst>
          </a:custGeom>
          <a:noFill/>
          <a:ln w="38100" cmpd="sng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AutoShape 30"/>
          <p:cNvSpPr>
            <a:spLocks noChangeArrowheads="1"/>
          </p:cNvSpPr>
          <p:nvPr/>
        </p:nvSpPr>
        <p:spPr bwMode="auto">
          <a:xfrm rot="5102923">
            <a:off x="2873177" y="2319934"/>
            <a:ext cx="357187" cy="1020762"/>
          </a:xfrm>
          <a:prstGeom prst="curvedRightArrow">
            <a:avLst>
              <a:gd name="adj1" fmla="val 57156"/>
              <a:gd name="adj2" fmla="val 114311"/>
              <a:gd name="adj3" fmla="val 36181"/>
            </a:avLst>
          </a:prstGeom>
          <a:solidFill>
            <a:srgbClr val="0070C0"/>
          </a:solidFill>
          <a:ln w="9525">
            <a:solidFill>
              <a:srgbClr val="FFFFCC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AutoShape 31"/>
          <p:cNvSpPr>
            <a:spLocks noChangeArrowheads="1"/>
          </p:cNvSpPr>
          <p:nvPr/>
        </p:nvSpPr>
        <p:spPr bwMode="auto">
          <a:xfrm>
            <a:off x="3841552" y="4039196"/>
            <a:ext cx="592138" cy="485775"/>
          </a:xfrm>
          <a:prstGeom prst="leftArrow">
            <a:avLst>
              <a:gd name="adj1" fmla="val 50000"/>
              <a:gd name="adj2" fmla="val 30474"/>
            </a:avLst>
          </a:prstGeom>
          <a:solidFill>
            <a:srgbClr val="0070C0"/>
          </a:solidFill>
          <a:ln w="9525">
            <a:solidFill>
              <a:srgbClr val="FFFFCC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Freeform 32"/>
          <p:cNvSpPr>
            <a:spLocks/>
          </p:cNvSpPr>
          <p:nvPr/>
        </p:nvSpPr>
        <p:spPr bwMode="auto">
          <a:xfrm>
            <a:off x="4055865" y="3154958"/>
            <a:ext cx="411162" cy="765175"/>
          </a:xfrm>
          <a:custGeom>
            <a:avLst/>
            <a:gdLst/>
            <a:ahLst/>
            <a:cxnLst>
              <a:cxn ang="0">
                <a:pos x="259" y="0"/>
              </a:cxn>
              <a:cxn ang="0">
                <a:pos x="218" y="31"/>
              </a:cxn>
              <a:cxn ang="0">
                <a:pos x="189" y="67"/>
              </a:cxn>
              <a:cxn ang="0">
                <a:pos x="175" y="89"/>
              </a:cxn>
              <a:cxn ang="0">
                <a:pos x="149" y="146"/>
              </a:cxn>
              <a:cxn ang="0">
                <a:pos x="129" y="206"/>
              </a:cxn>
              <a:cxn ang="0">
                <a:pos x="91" y="336"/>
              </a:cxn>
              <a:cxn ang="0">
                <a:pos x="81" y="365"/>
              </a:cxn>
              <a:cxn ang="0">
                <a:pos x="69" y="396"/>
              </a:cxn>
              <a:cxn ang="0">
                <a:pos x="55" y="427"/>
              </a:cxn>
              <a:cxn ang="0">
                <a:pos x="0" y="482"/>
              </a:cxn>
            </a:cxnLst>
            <a:rect l="0" t="0" r="r" b="b"/>
            <a:pathLst>
              <a:path w="259" h="482">
                <a:moveTo>
                  <a:pt x="259" y="0"/>
                </a:moveTo>
                <a:cubicBezTo>
                  <a:pt x="248" y="16"/>
                  <a:pt x="231" y="17"/>
                  <a:pt x="218" y="31"/>
                </a:cubicBezTo>
                <a:cubicBezTo>
                  <a:pt x="209" y="41"/>
                  <a:pt x="198" y="57"/>
                  <a:pt x="189" y="67"/>
                </a:cubicBezTo>
                <a:cubicBezTo>
                  <a:pt x="183" y="74"/>
                  <a:pt x="182" y="82"/>
                  <a:pt x="175" y="89"/>
                </a:cubicBezTo>
                <a:cubicBezTo>
                  <a:pt x="170" y="108"/>
                  <a:pt x="157" y="128"/>
                  <a:pt x="149" y="146"/>
                </a:cubicBezTo>
                <a:cubicBezTo>
                  <a:pt x="140" y="165"/>
                  <a:pt x="136" y="186"/>
                  <a:pt x="129" y="206"/>
                </a:cubicBezTo>
                <a:cubicBezTo>
                  <a:pt x="115" y="248"/>
                  <a:pt x="111" y="296"/>
                  <a:pt x="91" y="336"/>
                </a:cubicBezTo>
                <a:cubicBezTo>
                  <a:pt x="89" y="347"/>
                  <a:pt x="86" y="355"/>
                  <a:pt x="81" y="365"/>
                </a:cubicBezTo>
                <a:cubicBezTo>
                  <a:pt x="78" y="377"/>
                  <a:pt x="76" y="386"/>
                  <a:pt x="69" y="396"/>
                </a:cubicBezTo>
                <a:cubicBezTo>
                  <a:pt x="66" y="407"/>
                  <a:pt x="61" y="418"/>
                  <a:pt x="55" y="427"/>
                </a:cubicBezTo>
                <a:cubicBezTo>
                  <a:pt x="50" y="445"/>
                  <a:pt x="19" y="482"/>
                  <a:pt x="0" y="482"/>
                </a:cubicBezTo>
              </a:path>
            </a:pathLst>
          </a:custGeom>
          <a:noFill/>
          <a:ln w="19050" cap="flat" cmpd="sng">
            <a:solidFill>
              <a:srgbClr val="A50021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Freeform 33"/>
          <p:cNvSpPr>
            <a:spLocks/>
          </p:cNvSpPr>
          <p:nvPr/>
        </p:nvSpPr>
        <p:spPr bwMode="auto">
          <a:xfrm>
            <a:off x="3185915" y="3151783"/>
            <a:ext cx="411162" cy="765175"/>
          </a:xfrm>
          <a:custGeom>
            <a:avLst/>
            <a:gdLst/>
            <a:ahLst/>
            <a:cxnLst>
              <a:cxn ang="0">
                <a:pos x="259" y="0"/>
              </a:cxn>
              <a:cxn ang="0">
                <a:pos x="218" y="31"/>
              </a:cxn>
              <a:cxn ang="0">
                <a:pos x="189" y="67"/>
              </a:cxn>
              <a:cxn ang="0">
                <a:pos x="175" y="89"/>
              </a:cxn>
              <a:cxn ang="0">
                <a:pos x="149" y="146"/>
              </a:cxn>
              <a:cxn ang="0">
                <a:pos x="129" y="206"/>
              </a:cxn>
              <a:cxn ang="0">
                <a:pos x="91" y="336"/>
              </a:cxn>
              <a:cxn ang="0">
                <a:pos x="81" y="365"/>
              </a:cxn>
              <a:cxn ang="0">
                <a:pos x="69" y="396"/>
              </a:cxn>
              <a:cxn ang="0">
                <a:pos x="55" y="427"/>
              </a:cxn>
              <a:cxn ang="0">
                <a:pos x="0" y="482"/>
              </a:cxn>
            </a:cxnLst>
            <a:rect l="0" t="0" r="r" b="b"/>
            <a:pathLst>
              <a:path w="259" h="482">
                <a:moveTo>
                  <a:pt x="259" y="0"/>
                </a:moveTo>
                <a:cubicBezTo>
                  <a:pt x="248" y="16"/>
                  <a:pt x="231" y="17"/>
                  <a:pt x="218" y="31"/>
                </a:cubicBezTo>
                <a:cubicBezTo>
                  <a:pt x="209" y="41"/>
                  <a:pt x="198" y="57"/>
                  <a:pt x="189" y="67"/>
                </a:cubicBezTo>
                <a:cubicBezTo>
                  <a:pt x="183" y="74"/>
                  <a:pt x="182" y="82"/>
                  <a:pt x="175" y="89"/>
                </a:cubicBezTo>
                <a:cubicBezTo>
                  <a:pt x="170" y="108"/>
                  <a:pt x="157" y="128"/>
                  <a:pt x="149" y="146"/>
                </a:cubicBezTo>
                <a:cubicBezTo>
                  <a:pt x="140" y="165"/>
                  <a:pt x="136" y="186"/>
                  <a:pt x="129" y="206"/>
                </a:cubicBezTo>
                <a:cubicBezTo>
                  <a:pt x="115" y="248"/>
                  <a:pt x="111" y="296"/>
                  <a:pt x="91" y="336"/>
                </a:cubicBezTo>
                <a:cubicBezTo>
                  <a:pt x="89" y="347"/>
                  <a:pt x="86" y="355"/>
                  <a:pt x="81" y="365"/>
                </a:cubicBezTo>
                <a:cubicBezTo>
                  <a:pt x="78" y="377"/>
                  <a:pt x="76" y="386"/>
                  <a:pt x="69" y="396"/>
                </a:cubicBezTo>
                <a:cubicBezTo>
                  <a:pt x="66" y="407"/>
                  <a:pt x="61" y="418"/>
                  <a:pt x="55" y="427"/>
                </a:cubicBezTo>
                <a:cubicBezTo>
                  <a:pt x="50" y="445"/>
                  <a:pt x="19" y="482"/>
                  <a:pt x="0" y="482"/>
                </a:cubicBezTo>
              </a:path>
            </a:pathLst>
          </a:custGeom>
          <a:noFill/>
          <a:ln w="19050" cap="flat" cmpd="sng">
            <a:solidFill>
              <a:srgbClr val="A50021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Freeform 34"/>
          <p:cNvSpPr>
            <a:spLocks/>
          </p:cNvSpPr>
          <p:nvPr/>
        </p:nvSpPr>
        <p:spPr bwMode="auto">
          <a:xfrm>
            <a:off x="2368352" y="3143846"/>
            <a:ext cx="344488" cy="715962"/>
          </a:xfrm>
          <a:custGeom>
            <a:avLst/>
            <a:gdLst/>
            <a:ahLst/>
            <a:cxnLst>
              <a:cxn ang="0">
                <a:pos x="217" y="0"/>
              </a:cxn>
              <a:cxn ang="0">
                <a:pos x="176" y="31"/>
              </a:cxn>
              <a:cxn ang="0">
                <a:pos x="147" y="67"/>
              </a:cxn>
              <a:cxn ang="0">
                <a:pos x="133" y="89"/>
              </a:cxn>
              <a:cxn ang="0">
                <a:pos x="107" y="146"/>
              </a:cxn>
              <a:cxn ang="0">
                <a:pos x="87" y="206"/>
              </a:cxn>
              <a:cxn ang="0">
                <a:pos x="49" y="336"/>
              </a:cxn>
              <a:cxn ang="0">
                <a:pos x="39" y="365"/>
              </a:cxn>
              <a:cxn ang="0">
                <a:pos x="27" y="396"/>
              </a:cxn>
              <a:cxn ang="0">
                <a:pos x="13" y="427"/>
              </a:cxn>
              <a:cxn ang="0">
                <a:pos x="0" y="451"/>
              </a:cxn>
            </a:cxnLst>
            <a:rect l="0" t="0" r="r" b="b"/>
            <a:pathLst>
              <a:path w="217" h="451">
                <a:moveTo>
                  <a:pt x="217" y="0"/>
                </a:moveTo>
                <a:cubicBezTo>
                  <a:pt x="206" y="16"/>
                  <a:pt x="189" y="17"/>
                  <a:pt x="176" y="31"/>
                </a:cubicBezTo>
                <a:cubicBezTo>
                  <a:pt x="167" y="41"/>
                  <a:pt x="156" y="57"/>
                  <a:pt x="147" y="67"/>
                </a:cubicBezTo>
                <a:cubicBezTo>
                  <a:pt x="141" y="74"/>
                  <a:pt x="140" y="82"/>
                  <a:pt x="133" y="89"/>
                </a:cubicBezTo>
                <a:cubicBezTo>
                  <a:pt x="128" y="108"/>
                  <a:pt x="115" y="128"/>
                  <a:pt x="107" y="146"/>
                </a:cubicBezTo>
                <a:cubicBezTo>
                  <a:pt x="98" y="165"/>
                  <a:pt x="94" y="186"/>
                  <a:pt x="87" y="206"/>
                </a:cubicBezTo>
                <a:cubicBezTo>
                  <a:pt x="73" y="248"/>
                  <a:pt x="69" y="296"/>
                  <a:pt x="49" y="336"/>
                </a:cubicBezTo>
                <a:cubicBezTo>
                  <a:pt x="47" y="347"/>
                  <a:pt x="44" y="355"/>
                  <a:pt x="39" y="365"/>
                </a:cubicBezTo>
                <a:cubicBezTo>
                  <a:pt x="36" y="377"/>
                  <a:pt x="34" y="386"/>
                  <a:pt x="27" y="396"/>
                </a:cubicBezTo>
                <a:cubicBezTo>
                  <a:pt x="24" y="407"/>
                  <a:pt x="19" y="418"/>
                  <a:pt x="13" y="427"/>
                </a:cubicBezTo>
                <a:cubicBezTo>
                  <a:pt x="8" y="445"/>
                  <a:pt x="3" y="446"/>
                  <a:pt x="0" y="451"/>
                </a:cubicBezTo>
              </a:path>
            </a:pathLst>
          </a:custGeom>
          <a:noFill/>
          <a:ln w="19050" cap="flat" cmpd="sng">
            <a:solidFill>
              <a:srgbClr val="A50021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4600377" y="3518496"/>
            <a:ext cx="212725" cy="212725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4627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7" name="Group 36"/>
          <p:cNvGrpSpPr>
            <a:grpSpLocks/>
          </p:cNvGrpSpPr>
          <p:nvPr/>
        </p:nvGrpSpPr>
        <p:grpSpPr bwMode="auto">
          <a:xfrm>
            <a:off x="4368602" y="3642321"/>
            <a:ext cx="333375" cy="427037"/>
            <a:chOff x="2500" y="1558"/>
            <a:chExt cx="210" cy="269"/>
          </a:xfrm>
        </p:grpSpPr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2500" y="1560"/>
              <a:ext cx="210" cy="208"/>
            </a:xfrm>
            <a:custGeom>
              <a:avLst/>
              <a:gdLst/>
              <a:ahLst/>
              <a:cxnLst>
                <a:cxn ang="0">
                  <a:pos x="210" y="0"/>
                </a:cxn>
                <a:cxn ang="0">
                  <a:pos x="144" y="23"/>
                </a:cxn>
                <a:cxn ang="0">
                  <a:pos x="0" y="190"/>
                </a:cxn>
                <a:cxn ang="0">
                  <a:pos x="60" y="208"/>
                </a:cxn>
                <a:cxn ang="0">
                  <a:pos x="197" y="43"/>
                </a:cxn>
                <a:cxn ang="0">
                  <a:pos x="210" y="0"/>
                </a:cxn>
              </a:cxnLst>
              <a:rect l="0" t="0" r="r" b="b"/>
              <a:pathLst>
                <a:path w="210" h="208">
                  <a:moveTo>
                    <a:pt x="210" y="0"/>
                  </a:moveTo>
                  <a:lnTo>
                    <a:pt x="144" y="23"/>
                  </a:lnTo>
                  <a:lnTo>
                    <a:pt x="0" y="190"/>
                  </a:lnTo>
                  <a:lnTo>
                    <a:pt x="60" y="208"/>
                  </a:lnTo>
                  <a:lnTo>
                    <a:pt x="197" y="43"/>
                  </a:lnTo>
                  <a:lnTo>
                    <a:pt x="210" y="0"/>
                  </a:lnTo>
                  <a:close/>
                </a:path>
              </a:pathLst>
            </a:custGeom>
            <a:solidFill>
              <a:srgbClr val="99CCFF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2500" y="1558"/>
              <a:ext cx="209" cy="268"/>
            </a:xfrm>
            <a:custGeom>
              <a:avLst/>
              <a:gdLst/>
              <a:ahLst/>
              <a:cxnLst>
                <a:cxn ang="0">
                  <a:pos x="0" y="195"/>
                </a:cxn>
                <a:cxn ang="0">
                  <a:pos x="0" y="248"/>
                </a:cxn>
                <a:cxn ang="0">
                  <a:pos x="59" y="268"/>
                </a:cxn>
                <a:cxn ang="0">
                  <a:pos x="195" y="107"/>
                </a:cxn>
                <a:cxn ang="0">
                  <a:pos x="207" y="68"/>
                </a:cxn>
                <a:cxn ang="0">
                  <a:pos x="209" y="0"/>
                </a:cxn>
                <a:cxn ang="0">
                  <a:pos x="198" y="48"/>
                </a:cxn>
                <a:cxn ang="0">
                  <a:pos x="61" y="212"/>
                </a:cxn>
                <a:cxn ang="0">
                  <a:pos x="0" y="195"/>
                </a:cxn>
              </a:cxnLst>
              <a:rect l="0" t="0" r="r" b="b"/>
              <a:pathLst>
                <a:path w="209" h="268">
                  <a:moveTo>
                    <a:pt x="0" y="195"/>
                  </a:moveTo>
                  <a:lnTo>
                    <a:pt x="0" y="248"/>
                  </a:lnTo>
                  <a:lnTo>
                    <a:pt x="59" y="268"/>
                  </a:lnTo>
                  <a:lnTo>
                    <a:pt x="195" y="107"/>
                  </a:lnTo>
                  <a:lnTo>
                    <a:pt x="207" y="68"/>
                  </a:lnTo>
                  <a:lnTo>
                    <a:pt x="209" y="0"/>
                  </a:lnTo>
                  <a:lnTo>
                    <a:pt x="198" y="48"/>
                  </a:lnTo>
                  <a:lnTo>
                    <a:pt x="61" y="212"/>
                  </a:lnTo>
                  <a:lnTo>
                    <a:pt x="0" y="195"/>
                  </a:lnTo>
                  <a:close/>
                </a:path>
              </a:pathLst>
            </a:custGeom>
            <a:solidFill>
              <a:srgbClr val="99CCFF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>
              <a:off x="2561" y="1766"/>
              <a:ext cx="0" cy="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2698" y="1603"/>
              <a:ext cx="0" cy="6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2" name="Line 41"/>
          <p:cNvSpPr>
            <a:spLocks noChangeShapeType="1"/>
          </p:cNvSpPr>
          <p:nvPr/>
        </p:nvSpPr>
        <p:spPr bwMode="auto">
          <a:xfrm flipV="1">
            <a:off x="3744715" y="2654896"/>
            <a:ext cx="784225" cy="611187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Text Box 42" descr="棕色大理石"/>
          <p:cNvSpPr txBox="1">
            <a:spLocks noChangeArrowheads="1"/>
          </p:cNvSpPr>
          <p:nvPr/>
        </p:nvSpPr>
        <p:spPr bwMode="auto">
          <a:xfrm>
            <a:off x="4052690" y="2124671"/>
            <a:ext cx="14128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D60093"/>
                </a:solidFill>
                <a:ea typeface="隶书" pitchFamily="49" charset="-122"/>
              </a:rPr>
              <a:t>螺旋线</a:t>
            </a:r>
          </a:p>
        </p:txBody>
      </p:sp>
      <p:sp>
        <p:nvSpPr>
          <p:cNvPr id="45" name="Text Box 44"/>
          <p:cNvSpPr txBox="1">
            <a:spLocks noChangeArrowheads="1"/>
          </p:cNvSpPr>
          <p:nvPr/>
        </p:nvSpPr>
        <p:spPr bwMode="auto">
          <a:xfrm>
            <a:off x="4744840" y="3377208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A</a:t>
            </a:r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>
            <a:off x="4570215" y="3934421"/>
            <a:ext cx="698500" cy="477837"/>
          </a:xfrm>
          <a:prstGeom prst="line">
            <a:avLst/>
          </a:prstGeom>
          <a:noFill/>
          <a:ln w="19050">
            <a:solidFill>
              <a:srgbClr val="00B0F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AutoShape 46" descr="蓝色砂纸"/>
          <p:cNvSpPr>
            <a:spLocks noChangeArrowheads="1"/>
          </p:cNvSpPr>
          <p:nvPr/>
        </p:nvSpPr>
        <p:spPr bwMode="auto">
          <a:xfrm>
            <a:off x="5640190" y="2748558"/>
            <a:ext cx="3216275" cy="962025"/>
          </a:xfrm>
          <a:prstGeom prst="wedgeRectCallout">
            <a:avLst>
              <a:gd name="adj1" fmla="val -106764"/>
              <a:gd name="adj2" fmla="val 1072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zh-CN" sz="2800" b="1"/>
          </a:p>
        </p:txBody>
      </p:sp>
      <p:sp>
        <p:nvSpPr>
          <p:cNvPr id="48" name="Text Box 47"/>
          <p:cNvSpPr txBox="1">
            <a:spLocks noChangeArrowheads="1"/>
          </p:cNvSpPr>
          <p:nvPr/>
        </p:nvSpPr>
        <p:spPr bwMode="auto">
          <a:xfrm>
            <a:off x="5743377" y="2731096"/>
            <a:ext cx="3230563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000066"/>
                </a:solidFill>
                <a:ea typeface="隶书" pitchFamily="49" charset="-122"/>
              </a:rPr>
              <a:t>制在回转体外表面</a:t>
            </a:r>
          </a:p>
          <a:p>
            <a:r>
              <a:rPr lang="zh-CN" altLang="en-US" sz="2800" b="1" dirty="0">
                <a:solidFill>
                  <a:srgbClr val="000066"/>
                </a:solidFill>
                <a:ea typeface="隶书" pitchFamily="49" charset="-122"/>
              </a:rPr>
              <a:t>的螺纹为</a:t>
            </a:r>
            <a:r>
              <a:rPr lang="zh-CN" altLang="en-US" sz="2800" b="1" dirty="0">
                <a:solidFill>
                  <a:srgbClr val="A50021"/>
                </a:solidFill>
                <a:ea typeface="隶书" pitchFamily="49" charset="-122"/>
              </a:rPr>
              <a:t>外螺纹</a:t>
            </a:r>
            <a:endParaRPr lang="zh-CN" altLang="en-US" sz="2800" b="1" dirty="0">
              <a:solidFill>
                <a:srgbClr val="000066"/>
              </a:solidFill>
              <a:ea typeface="隶书" pitchFamily="49" charset="-122"/>
            </a:endParaRPr>
          </a:p>
        </p:txBody>
      </p:sp>
      <p:sp>
        <p:nvSpPr>
          <p:cNvPr id="49" name="Rectangle 48"/>
          <p:cNvSpPr>
            <a:spLocks noChangeArrowheads="1"/>
          </p:cNvSpPr>
          <p:nvPr/>
        </p:nvSpPr>
        <p:spPr bwMode="auto">
          <a:xfrm>
            <a:off x="4775002" y="4397971"/>
            <a:ext cx="920750" cy="53816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>
                <a:ea typeface="隶书" pitchFamily="49" charset="-122"/>
              </a:rPr>
              <a:t>车刀</a:t>
            </a:r>
          </a:p>
        </p:txBody>
      </p:sp>
      <p:sp>
        <p:nvSpPr>
          <p:cNvPr id="50" name="AutoShape 49" descr="蓝色砂纸"/>
          <p:cNvSpPr>
            <a:spLocks noChangeArrowheads="1"/>
          </p:cNvSpPr>
          <p:nvPr/>
        </p:nvSpPr>
        <p:spPr bwMode="auto">
          <a:xfrm>
            <a:off x="4770240" y="5391746"/>
            <a:ext cx="3335337" cy="989012"/>
          </a:xfrm>
          <a:prstGeom prst="wedgeRectCallout">
            <a:avLst>
              <a:gd name="adj1" fmla="val -102310"/>
              <a:gd name="adj2" fmla="val -63162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zh-CN" sz="2800" b="1"/>
          </a:p>
        </p:txBody>
      </p:sp>
      <p:sp>
        <p:nvSpPr>
          <p:cNvPr id="51" name="Text Box 50"/>
          <p:cNvSpPr txBox="1">
            <a:spLocks noChangeArrowheads="1"/>
          </p:cNvSpPr>
          <p:nvPr/>
        </p:nvSpPr>
        <p:spPr bwMode="auto">
          <a:xfrm>
            <a:off x="4944865" y="5396508"/>
            <a:ext cx="30543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66"/>
                </a:solidFill>
                <a:ea typeface="隶书" pitchFamily="49" charset="-122"/>
              </a:rPr>
              <a:t>制在回转体内表面</a:t>
            </a:r>
          </a:p>
          <a:p>
            <a:r>
              <a:rPr lang="zh-CN" altLang="en-US" sz="2800" b="1" dirty="0">
                <a:solidFill>
                  <a:srgbClr val="000066"/>
                </a:solidFill>
                <a:ea typeface="隶书" pitchFamily="49" charset="-122"/>
              </a:rPr>
              <a:t>的螺纹为</a:t>
            </a:r>
            <a:r>
              <a:rPr lang="zh-CN" altLang="en-US" sz="2800" b="1" dirty="0">
                <a:solidFill>
                  <a:srgbClr val="A50021"/>
                </a:solidFill>
                <a:ea typeface="隶书" pitchFamily="49" charset="-122"/>
              </a:rPr>
              <a:t>内螺纹</a:t>
            </a:r>
            <a:endParaRPr lang="zh-CN" altLang="en-US" sz="2800" b="1" dirty="0">
              <a:solidFill>
                <a:srgbClr val="000066"/>
              </a:solidFill>
              <a:ea typeface="隶书" pitchFamily="49" charset="-122"/>
            </a:endParaRPr>
          </a:p>
        </p:txBody>
      </p:sp>
      <p:sp>
        <p:nvSpPr>
          <p:cNvPr id="52" name="Text Box 51"/>
          <p:cNvSpPr txBox="1">
            <a:spLocks noChangeArrowheads="1"/>
          </p:cNvSpPr>
          <p:nvPr/>
        </p:nvSpPr>
        <p:spPr bwMode="auto">
          <a:xfrm>
            <a:off x="467544" y="1340768"/>
            <a:ext cx="2242922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ea typeface="隶书" pitchFamily="49" charset="-122"/>
              </a:rPr>
              <a:t>一、螺纹</a:t>
            </a:r>
            <a:endParaRPr lang="zh-CN" altLang="en-US" sz="4000" b="1" dirty="0">
              <a:ea typeface="隶书" pitchFamily="49" charset="-122"/>
            </a:endParaRPr>
          </a:p>
        </p:txBody>
      </p:sp>
      <p:sp>
        <p:nvSpPr>
          <p:cNvPr id="53" name="Text Box 52"/>
          <p:cNvSpPr txBox="1">
            <a:spLocks noChangeArrowheads="1"/>
          </p:cNvSpPr>
          <p:nvPr/>
        </p:nvSpPr>
        <p:spPr bwMode="auto">
          <a:xfrm>
            <a:off x="485577" y="4567833"/>
            <a:ext cx="911225" cy="5286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ea typeface="隶书" pitchFamily="49" charset="-122"/>
              </a:rPr>
              <a:t>卡盘</a:t>
            </a:r>
          </a:p>
        </p:txBody>
      </p:sp>
      <p:sp>
        <p:nvSpPr>
          <p:cNvPr id="54" name="Line 53"/>
          <p:cNvSpPr>
            <a:spLocks noChangeShapeType="1"/>
          </p:cNvSpPr>
          <p:nvPr/>
        </p:nvSpPr>
        <p:spPr bwMode="auto">
          <a:xfrm flipH="1">
            <a:off x="939602" y="3956646"/>
            <a:ext cx="463550" cy="609600"/>
          </a:xfrm>
          <a:prstGeom prst="line">
            <a:avLst/>
          </a:prstGeom>
          <a:noFill/>
          <a:ln w="9525">
            <a:solidFill>
              <a:srgbClr val="00B0F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动作按钮: 后退或前一项 54">
            <a:hlinkClick r:id="rId2" action="ppaction://hlinksldjump" highlightClick="1"/>
          </p:cNvPr>
          <p:cNvSpPr/>
          <p:nvPr/>
        </p:nvSpPr>
        <p:spPr>
          <a:xfrm>
            <a:off x="8244408" y="6165304"/>
            <a:ext cx="720080" cy="432048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500"/>
                            </p:stCondLst>
                            <p:childTnLst>
                              <p:par>
                                <p:cTn id="4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2000"/>
                            </p:stCondLst>
                            <p:childTnLst>
                              <p:par>
                                <p:cTn id="6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500"/>
                            </p:stCondLst>
                            <p:childTnLst>
                              <p:par>
                                <p:cTn id="7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500"/>
                            </p:stCondLst>
                            <p:childTnLst>
                              <p:par>
                                <p:cTn id="8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500"/>
                            </p:stCondLst>
                            <p:childTnLst>
                              <p:par>
                                <p:cTn id="10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2" grpId="0" animBg="1"/>
      <p:bldP spid="43" grpId="0" autoUpdateAnimBg="0"/>
      <p:bldP spid="45" grpId="0" autoUpdateAnimBg="0"/>
      <p:bldP spid="46" grpId="0" animBg="1"/>
      <p:bldP spid="47" grpId="0" animBg="1" autoUpdateAnimBg="0"/>
      <p:bldP spid="48" grpId="0" autoUpdateAnimBg="0"/>
      <p:bldP spid="49" grpId="0" animBg="1" autoUpdateAnimBg="0"/>
      <p:bldP spid="50" grpId="0" animBg="1" autoUpdateAnimBg="0"/>
      <p:bldP spid="51" grpId="0" autoUpdateAnimBg="0"/>
      <p:bldP spid="52" grpId="0" autoUpdateAnimBg="0"/>
      <p:bldP spid="53" grpId="0" animBg="1" autoUpdateAnimBg="0"/>
      <p:bldP spid="54" grpId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196752"/>
            <a:ext cx="5724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带有横线的表面粗糙度符号应按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下图标注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pic>
        <p:nvPicPr>
          <p:cNvPr id="3" name="图片 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20888"/>
            <a:ext cx="8064896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652120" y="620688"/>
            <a:ext cx="309634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          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在同一图样上，每一表面一般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只标注一次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表面粗糙度代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(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符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)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号，并尽可能靠近有关的尺寸线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。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当地位狭小或不便标注时，代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(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符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)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号可以引出标注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。</a:t>
            </a:r>
            <a:r>
              <a:rPr lang="en-US" altLang="zh-CN" sz="2400" b="1" dirty="0" smtClean="0"/>
              <a:t> 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64088" y="4509120"/>
            <a:ext cx="367240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       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当零件所有表面具有</a:t>
            </a:r>
            <a:r>
              <a:rPr lang="zh-CN" altLang="zh-CN" sz="2400" b="1" u="sng" dirty="0" smtClean="0">
                <a:solidFill>
                  <a:srgbClr val="0070C0"/>
                </a:solidFill>
              </a:rPr>
              <a:t>相同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的表面粗糙度要求时，其代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(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符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)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号可在</a:t>
            </a:r>
            <a:r>
              <a:rPr lang="zh-CN" altLang="zh-CN" sz="2400" b="1" u="sng" dirty="0" smtClean="0">
                <a:solidFill>
                  <a:srgbClr val="FF0000"/>
                </a:solidFill>
              </a:rPr>
              <a:t>图样的右上角统一标注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。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pic>
        <p:nvPicPr>
          <p:cNvPr id="4" name="图片 3"/>
          <p:cNvPicPr/>
          <p:nvPr/>
        </p:nvPicPr>
        <p:blipFill>
          <a:blip r:embed="rId2" cstate="print"/>
          <a:srcRect r="45455"/>
          <a:stretch>
            <a:fillRect/>
          </a:stretch>
        </p:blipFill>
        <p:spPr bwMode="auto">
          <a:xfrm>
            <a:off x="179512" y="476672"/>
            <a:ext cx="5400600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69" name="Picture 1" descr="C:\Users\qiushui1987\AppData\Roaming\Tencent\Users\530457307\QQ\WinTemp\RichOle\7{KH6D7T$H{~9P~69S@X3$V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3977680"/>
            <a:ext cx="4627095" cy="28803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Rectangle 1"/>
          <p:cNvSpPr>
            <a:spLocks noChangeArrowheads="1"/>
          </p:cNvSpPr>
          <p:nvPr/>
        </p:nvSpPr>
        <p:spPr bwMode="auto">
          <a:xfrm>
            <a:off x="-252536" y="219998"/>
            <a:ext cx="942277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当零件的部分表面具有相同的表面粗糙度要求时，对其中使用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最多的一种代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符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)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号，可以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统一注在图样的右上角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，并加注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其余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二字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。</a:t>
            </a:r>
          </a:p>
        </p:txBody>
      </p:sp>
      <p:sp>
        <p:nvSpPr>
          <p:cNvPr id="3" name="矩形 2"/>
          <p:cNvSpPr/>
          <p:nvPr/>
        </p:nvSpPr>
        <p:spPr>
          <a:xfrm>
            <a:off x="0" y="1556792"/>
            <a:ext cx="871296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         </a:t>
            </a:r>
            <a:r>
              <a:rPr lang="zh-CN" altLang="zh-CN" sz="2400" b="1" dirty="0" smtClean="0">
                <a:solidFill>
                  <a:schemeClr val="accent6">
                    <a:lumMod val="50000"/>
                  </a:schemeClr>
                </a:solidFill>
              </a:rPr>
              <a:t>统一标注代号和文字说明均应是图形上其他表面所注代号和文字的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1.4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倍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  <p:pic>
        <p:nvPicPr>
          <p:cNvPr id="61442" name="Picture 2" descr="C:\Users\qiushui1987\AppData\Roaming\Tencent\Users\530457307\QQ\WinTemp\RichOle\{IS70)5JYX7`JZ{5)~1_2Y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6016" y="2708920"/>
            <a:ext cx="4104456" cy="3502469"/>
          </a:xfrm>
          <a:prstGeom prst="rect">
            <a:avLst/>
          </a:prstGeom>
          <a:noFill/>
        </p:spPr>
      </p:pic>
      <p:pic>
        <p:nvPicPr>
          <p:cNvPr id="61443" name="Picture 3" descr="C:\Users\qiushui1987\AppData\Roaming\Tencent\Users\530457307\QQ\WinTemp\RichOle\$86ABC93ZM_A{P_L~`L`_MJ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64904"/>
            <a:ext cx="4572000" cy="34631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060848"/>
            <a:ext cx="7704856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83568" y="836712"/>
            <a:ext cx="23042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</a:rPr>
              <a:t>简化标注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Rectangle 1"/>
          <p:cNvSpPr>
            <a:spLocks noChangeArrowheads="1"/>
          </p:cNvSpPr>
          <p:nvPr/>
        </p:nvSpPr>
        <p:spPr bwMode="auto">
          <a:xfrm>
            <a:off x="0" y="188640"/>
            <a:ext cx="9201558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零件上的连续表面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及重复要素的表面，和用细实线连接不连续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的表面其表面粗糙度代号只标注一次。</a:t>
            </a: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0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</a:t>
            </a:r>
            <a:endParaRPr kumimoji="0" lang="en-US" altLang="zh-CN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dirty="0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同一表面有不同的表面祖糙度要求时，须用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细实线画出其分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0002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界线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，并注出相应的表面粗糙度代号和尺寸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。</a:t>
            </a:r>
          </a:p>
        </p:txBody>
      </p:sp>
      <p:pic>
        <p:nvPicPr>
          <p:cNvPr id="3" name="Picture 2" descr="C:\Users\qiushui1987\AppData\Roaming\Tencent\Users\530457307\QQ\WinTemp\RichOle\{IS70)5JYX7`JZ{5)~1_2Y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2708920"/>
            <a:ext cx="3344996" cy="2854397"/>
          </a:xfrm>
          <a:prstGeom prst="rect">
            <a:avLst/>
          </a:prstGeom>
          <a:noFill/>
        </p:spPr>
      </p:pic>
      <p:pic>
        <p:nvPicPr>
          <p:cNvPr id="64514" name="Picture 2" descr="C:\Users\qiushui1987\AppData\Roaming\Tencent\Users\530457307\QQ\WinTemp\RichOle\VM[4S]$RXV(ZD{)O2A%CY]P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2564904"/>
            <a:ext cx="2267744" cy="3062282"/>
          </a:xfrm>
          <a:prstGeom prst="rect">
            <a:avLst/>
          </a:prstGeom>
          <a:noFill/>
        </p:spPr>
      </p:pic>
      <p:pic>
        <p:nvPicPr>
          <p:cNvPr id="64515" name="Picture 3" descr="C:\Users\qiushui1987\AppData\Roaming\Tencent\Users\530457307\QQ\WinTemp\RichOle\19XB%~9W~QXBTF~3_VVNE6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7296" y="2852936"/>
            <a:ext cx="3684275" cy="239419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692696"/>
            <a:ext cx="842493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 smtClean="0"/>
              <a:t>        </a:t>
            </a:r>
            <a:r>
              <a:rPr lang="zh-CN" altLang="zh-CN" sz="2400" b="1" dirty="0" smtClean="0">
                <a:solidFill>
                  <a:schemeClr val="accent6">
                    <a:lumMod val="50000"/>
                  </a:schemeClr>
                </a:solidFill>
              </a:rPr>
              <a:t>需要将零件局部热处理或局部镀</a:t>
            </a:r>
            <a:r>
              <a:rPr lang="en-US" altLang="zh-CN" sz="2400" b="1" dirty="0" smtClean="0">
                <a:solidFill>
                  <a:schemeClr val="accent6">
                    <a:lumMod val="50000"/>
                  </a:schemeClr>
                </a:solidFill>
              </a:rPr>
              <a:t>(</a:t>
            </a:r>
            <a:r>
              <a:rPr lang="zh-CN" altLang="zh-CN" sz="2400" b="1" dirty="0" smtClean="0">
                <a:solidFill>
                  <a:schemeClr val="accent6">
                    <a:lumMod val="50000"/>
                  </a:schemeClr>
                </a:solidFill>
              </a:rPr>
              <a:t>涂</a:t>
            </a:r>
            <a:r>
              <a:rPr lang="en-US" altLang="zh-CN" sz="2400" b="1" dirty="0" smtClean="0">
                <a:solidFill>
                  <a:schemeClr val="accent6">
                    <a:lumMod val="50000"/>
                  </a:schemeClr>
                </a:solidFill>
              </a:rPr>
              <a:t>)</a:t>
            </a:r>
            <a:r>
              <a:rPr lang="zh-CN" altLang="zh-CN" sz="2400" b="1" dirty="0" smtClean="0">
                <a:solidFill>
                  <a:schemeClr val="accent6">
                    <a:lumMod val="50000"/>
                  </a:schemeClr>
                </a:solidFill>
              </a:rPr>
              <a:t>时，应用点划线画出其范围并标注相应尺寸，也可将其要求注写在表面粗糙度符号内</a:t>
            </a:r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</a:rPr>
              <a:t>。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pic>
        <p:nvPicPr>
          <p:cNvPr id="3" name="图片 2" descr="7-5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708920"/>
            <a:ext cx="410445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3" descr="7-5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2564904"/>
            <a:ext cx="4968552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179512" y="548680"/>
            <a:ext cx="333969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3200" b="1" dirty="0" smtClean="0">
                <a:latin typeface="隶书" pitchFamily="49" charset="-122"/>
                <a:ea typeface="隶书" pitchFamily="49" charset="-122"/>
                <a:cs typeface="Times New Roman" pitchFamily="18" charset="0"/>
              </a:rPr>
              <a:t>三、公差与配合</a:t>
            </a:r>
            <a:endParaRPr kumimoji="0" lang="zh-CN" altLang="en-US" sz="3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itchFamily="49" charset="-122"/>
              <a:ea typeface="隶书" pitchFamily="49" charset="-122"/>
              <a:cs typeface="宋体" pitchFamily="2" charset="-122"/>
            </a:endParaRPr>
          </a:p>
        </p:txBody>
      </p:sp>
      <p:sp>
        <p:nvSpPr>
          <p:cNvPr id="624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2465" name="Object 1"/>
          <p:cNvGraphicFramePr>
            <a:graphicFrameLocks noChangeAspect="1"/>
          </p:cNvGraphicFramePr>
          <p:nvPr/>
        </p:nvGraphicFramePr>
        <p:xfrm>
          <a:off x="144016" y="2348880"/>
          <a:ext cx="8892480" cy="3888432"/>
        </p:xfrm>
        <a:graphic>
          <a:graphicData uri="http://schemas.openxmlformats.org/presentationml/2006/ole">
            <p:oleObj spid="_x0000_s62465" name="Visio" r:id="rId3" imgW="6802435" imgH="2926945" progId="Visio.Drawing.11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611560" y="1988840"/>
            <a:ext cx="3877985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zh-CN" sz="2400" b="1" dirty="0" smtClean="0"/>
              <a:t>公差尺寸的相关术语及定义</a:t>
            </a:r>
            <a:endParaRPr lang="zh-CN" altLang="zh-CN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611560" y="1268760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、公差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323528" y="1844824"/>
          <a:ext cx="8163698" cy="3744416"/>
        </p:xfrm>
        <a:graphic>
          <a:graphicData uri="http://schemas.openxmlformats.org/presentationml/2006/ole">
            <p:oleObj spid="_x0000_s66561" name="Visio" r:id="rId3" imgW="4669374" imgH="2153596" progId="Visio.Drawing.11">
              <p:embed/>
            </p:oleObj>
          </a:graphicData>
        </a:graphic>
      </p:graphicFrame>
      <p:sp>
        <p:nvSpPr>
          <p:cNvPr id="4" name="矩形 3"/>
          <p:cNvSpPr/>
          <p:nvPr/>
        </p:nvSpPr>
        <p:spPr>
          <a:xfrm>
            <a:off x="611560" y="836712"/>
            <a:ext cx="1723549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zh-CN" sz="2400" b="1" dirty="0" smtClean="0"/>
              <a:t>尺寸公差带</a:t>
            </a:r>
            <a:endParaRPr lang="zh-CN" altLang="zh-CN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1124744"/>
            <a:ext cx="1415772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zh-CN" sz="2400" b="1" dirty="0" smtClean="0"/>
              <a:t>标准公差</a:t>
            </a:r>
            <a:endParaRPr lang="zh-CN" altLang="zh-CN" sz="2400" b="1" dirty="0"/>
          </a:p>
        </p:txBody>
      </p:sp>
      <p:sp>
        <p:nvSpPr>
          <p:cNvPr id="5" name="Text Box 23"/>
          <p:cNvSpPr txBox="1">
            <a:spLocks noChangeArrowheads="1"/>
          </p:cNvSpPr>
          <p:nvPr/>
        </p:nvSpPr>
        <p:spPr bwMode="auto">
          <a:xfrm>
            <a:off x="539552" y="1988840"/>
            <a:ext cx="8352928" cy="2309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lnSpc>
                <a:spcPct val="80000"/>
              </a:lnSpc>
              <a:spcBef>
                <a:spcPct val="50000"/>
              </a:spcBef>
            </a:pPr>
            <a:endParaRPr lang="zh-CN" altLang="en-US" sz="2400" b="1" dirty="0">
              <a:solidFill>
                <a:srgbClr val="990099"/>
              </a:solidFill>
              <a:effectLst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990099"/>
                </a:solidFill>
                <a:effectLst/>
              </a:rPr>
              <a:t>代号：</a:t>
            </a:r>
            <a:r>
              <a:rPr lang="en-US" altLang="zh-CN" sz="2400" b="1" dirty="0">
                <a:solidFill>
                  <a:srgbClr val="990099"/>
                </a:solidFill>
                <a:effectLst/>
              </a:rPr>
              <a:t>IT</a:t>
            </a: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990099"/>
                </a:solidFill>
                <a:effectLst/>
              </a:rPr>
              <a:t>等级 ：</a:t>
            </a:r>
            <a:r>
              <a:rPr lang="en-US" altLang="zh-CN" sz="2400" b="1" dirty="0">
                <a:solidFill>
                  <a:srgbClr val="990099"/>
                </a:solidFill>
                <a:effectLst/>
              </a:rPr>
              <a:t>IT01, IT0, IT1 ……IT7,IT8……</a:t>
            </a:r>
            <a:r>
              <a:rPr lang="en-US" altLang="zh-CN" sz="2400" b="1" dirty="0" smtClean="0">
                <a:solidFill>
                  <a:srgbClr val="990099"/>
                </a:solidFill>
                <a:effectLst/>
              </a:rPr>
              <a:t>IT18</a:t>
            </a:r>
            <a:r>
              <a:rPr lang="zh-CN" altLang="en-US" sz="2400" b="1" dirty="0" smtClean="0">
                <a:solidFill>
                  <a:srgbClr val="990099"/>
                </a:solidFill>
                <a:effectLst/>
              </a:rPr>
              <a:t>。</a:t>
            </a:r>
            <a:endParaRPr lang="en-US" altLang="zh-CN" sz="2400" b="1" dirty="0" smtClean="0">
              <a:solidFill>
                <a:srgbClr val="990099"/>
              </a:solidFill>
              <a:effectLst/>
            </a:endParaRPr>
          </a:p>
          <a:p>
            <a:pPr>
              <a:lnSpc>
                <a:spcPct val="80000"/>
              </a:lnSpc>
              <a:spcBef>
                <a:spcPct val="50000"/>
              </a:spcBef>
            </a:pPr>
            <a:r>
              <a:rPr lang="en-US" altLang="zh-CN" sz="2400" b="1" dirty="0" smtClean="0">
                <a:solidFill>
                  <a:srgbClr val="D60093"/>
                </a:solidFill>
              </a:rPr>
              <a:t>               IT01</a:t>
            </a:r>
            <a:r>
              <a:rPr lang="zh-CN" altLang="zh-CN" sz="2400" b="1" dirty="0" smtClean="0">
                <a:solidFill>
                  <a:srgbClr val="D60093"/>
                </a:solidFill>
              </a:rPr>
              <a:t>的精度最高，即其公差最小，以下逐级降低。</a:t>
            </a:r>
            <a:endParaRPr lang="en-US" altLang="zh-CN" sz="2400" b="1" dirty="0">
              <a:solidFill>
                <a:srgbClr val="D60093"/>
              </a:solidFill>
              <a:effectLst/>
            </a:endParaRPr>
          </a:p>
          <a:p>
            <a:pPr algn="l">
              <a:lnSpc>
                <a:spcPct val="80000"/>
              </a:lnSpc>
              <a:spcBef>
                <a:spcPct val="50000"/>
              </a:spcBef>
            </a:pPr>
            <a:r>
              <a:rPr lang="zh-CN" altLang="en-US" sz="2400" b="1" dirty="0">
                <a:solidFill>
                  <a:srgbClr val="990099"/>
                </a:solidFill>
                <a:effectLst/>
              </a:rPr>
              <a:t>组成：数值大小</a:t>
            </a:r>
            <a:r>
              <a:rPr lang="zh-CN" altLang="en-US" sz="2400" b="1" dirty="0" smtClean="0">
                <a:solidFill>
                  <a:srgbClr val="990099"/>
                </a:solidFill>
                <a:effectLst/>
              </a:rPr>
              <a:t>由</a:t>
            </a:r>
            <a:r>
              <a:rPr lang="zh-CN" altLang="en-US" sz="2400" b="1" u="sng" dirty="0" smtClean="0">
                <a:solidFill>
                  <a:srgbClr val="990099"/>
                </a:solidFill>
              </a:rPr>
              <a:t>公称</a:t>
            </a:r>
            <a:r>
              <a:rPr lang="zh-CN" altLang="en-US" sz="2400" b="1" u="sng" dirty="0" smtClean="0">
                <a:solidFill>
                  <a:srgbClr val="990099"/>
                </a:solidFill>
                <a:effectLst/>
              </a:rPr>
              <a:t>尺寸</a:t>
            </a:r>
            <a:r>
              <a:rPr lang="zh-CN" altLang="en-US" sz="2400" b="1" dirty="0">
                <a:solidFill>
                  <a:srgbClr val="990099"/>
                </a:solidFill>
                <a:effectLst/>
              </a:rPr>
              <a:t>和</a:t>
            </a:r>
            <a:r>
              <a:rPr lang="zh-CN" altLang="en-US" sz="2400" b="1" u="sng" dirty="0">
                <a:solidFill>
                  <a:srgbClr val="990099"/>
                </a:solidFill>
                <a:effectLst/>
              </a:rPr>
              <a:t>公差等级</a:t>
            </a:r>
            <a:r>
              <a:rPr lang="zh-CN" altLang="en-US" sz="2400" b="1" dirty="0">
                <a:solidFill>
                  <a:srgbClr val="990099"/>
                </a:solidFill>
                <a:effectLst/>
              </a:rPr>
              <a:t>确定。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23528" y="260648"/>
            <a:ext cx="1422184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/>
            <a:r>
              <a:rPr lang="zh-CN" altLang="en-US" sz="2400" b="1" dirty="0" smtClean="0"/>
              <a:t>基本偏差</a:t>
            </a:r>
            <a:endParaRPr lang="zh-CN" altLang="zh-CN" sz="2400" b="1" dirty="0"/>
          </a:p>
        </p:txBody>
      </p:sp>
      <p:pic>
        <p:nvPicPr>
          <p:cNvPr id="6758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980728"/>
            <a:ext cx="7596336" cy="5687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75856" y="692696"/>
            <a:ext cx="2501006" cy="646331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 smtClean="0">
                <a:ea typeface="隶书" pitchFamily="49" charset="-122"/>
              </a:rPr>
              <a:t>螺纹五要素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683568" y="1628800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  <a:ea typeface="隶书" pitchFamily="49" charset="-122"/>
              </a:rPr>
              <a:t>1</a:t>
            </a:r>
            <a:r>
              <a:rPr lang="zh-CN" altLang="en-US" sz="3200" b="1" dirty="0" smtClean="0">
                <a:solidFill>
                  <a:srgbClr val="0070C0"/>
                </a:solidFill>
                <a:ea typeface="隶书" pitchFamily="49" charset="-122"/>
              </a:rPr>
              <a:t>、牙型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672386" y="2348880"/>
            <a:ext cx="2864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  <a:ea typeface="隶书" pitchFamily="49" charset="-122"/>
              </a:rPr>
              <a:t>2</a:t>
            </a:r>
            <a:r>
              <a:rPr lang="zh-CN" altLang="en-US" sz="3200" b="1" dirty="0" smtClean="0">
                <a:solidFill>
                  <a:srgbClr val="0070C0"/>
                </a:solidFill>
                <a:ea typeface="隶书" pitchFamily="49" charset="-122"/>
              </a:rPr>
              <a:t>、大径和小径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683568" y="3140968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  <a:ea typeface="隶书" pitchFamily="49" charset="-122"/>
              </a:rPr>
              <a:t>3</a:t>
            </a:r>
            <a:r>
              <a:rPr lang="zh-CN" altLang="en-US" sz="3200" b="1" dirty="0" smtClean="0">
                <a:solidFill>
                  <a:srgbClr val="0070C0"/>
                </a:solidFill>
                <a:ea typeface="隶书" pitchFamily="49" charset="-122"/>
              </a:rPr>
              <a:t>、线数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683568" y="3933056"/>
            <a:ext cx="16289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  <a:ea typeface="隶书" pitchFamily="49" charset="-122"/>
              </a:rPr>
              <a:t>4</a:t>
            </a:r>
            <a:r>
              <a:rPr lang="zh-CN" altLang="en-US" sz="3200" b="1" dirty="0" smtClean="0">
                <a:solidFill>
                  <a:srgbClr val="0070C0"/>
                </a:solidFill>
                <a:ea typeface="隶书" pitchFamily="49" charset="-122"/>
              </a:rPr>
              <a:t>、旋向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683568" y="4653136"/>
            <a:ext cx="286488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0070C0"/>
                </a:solidFill>
                <a:ea typeface="隶书" pitchFamily="49" charset="-122"/>
              </a:rPr>
              <a:t>5</a:t>
            </a:r>
            <a:r>
              <a:rPr lang="zh-CN" altLang="en-US" sz="3200" b="1" dirty="0" smtClean="0">
                <a:solidFill>
                  <a:srgbClr val="0070C0"/>
                </a:solidFill>
                <a:ea typeface="隶书" pitchFamily="49" charset="-122"/>
              </a:rPr>
              <a:t>、螺距和导程</a:t>
            </a:r>
            <a:endParaRPr lang="zh-CN" altLang="en-US" sz="3200" dirty="0">
              <a:solidFill>
                <a:srgbClr val="0070C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44008" y="2204864"/>
            <a:ext cx="3528392" cy="224676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zh-CN" sz="2800" dirty="0" smtClean="0">
                <a:latin typeface="隶书" pitchFamily="49" charset="-122"/>
                <a:ea typeface="隶书" pitchFamily="49" charset="-122"/>
              </a:rPr>
              <a:t>内、外螺纹是配合使用的，只有五个螺纹要素</a:t>
            </a:r>
            <a:r>
              <a:rPr lang="zh-CN" altLang="zh-CN" sz="2800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完全相同</a:t>
            </a:r>
            <a:r>
              <a:rPr lang="zh-CN" altLang="zh-CN" sz="2800" dirty="0" smtClean="0">
                <a:latin typeface="隶书" pitchFamily="49" charset="-122"/>
                <a:ea typeface="隶书" pitchFamily="49" charset="-122"/>
              </a:rPr>
              <a:t>的外螺纹和内螺纹才能互相旋合</a:t>
            </a:r>
            <a:endParaRPr lang="zh-CN" altLang="en-US" sz="2800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67544" y="404664"/>
            <a:ext cx="289213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、配合与配合制</a:t>
            </a:r>
            <a:endParaRPr lang="zh-CN" altLang="en-US" sz="2800" b="1" dirty="0">
              <a:solidFill>
                <a:srgbClr val="FF0000"/>
              </a:solidFill>
            </a:endParaRPr>
          </a:p>
        </p:txBody>
      </p:sp>
      <p:sp>
        <p:nvSpPr>
          <p:cNvPr id="6861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09" name="Object 1"/>
          <p:cNvGraphicFramePr>
            <a:graphicFrameLocks noChangeAspect="1"/>
          </p:cNvGraphicFramePr>
          <p:nvPr/>
        </p:nvGraphicFramePr>
        <p:xfrm>
          <a:off x="1" y="2184660"/>
          <a:ext cx="9144000" cy="2756507"/>
        </p:xfrm>
        <a:graphic>
          <a:graphicData uri="http://schemas.openxmlformats.org/presentationml/2006/ole">
            <p:oleObj spid="_x0000_s68609" name="Visio" r:id="rId3" imgW="8208291" imgH="2475419" progId="Visio.Drawing.11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539552" y="1268760"/>
            <a:ext cx="800219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B050"/>
                </a:solidFill>
              </a:rPr>
              <a:t>配合</a:t>
            </a:r>
            <a:endParaRPr lang="zh-CN" altLang="en-US" sz="2400" b="1" dirty="0">
              <a:solidFill>
                <a:srgbClr val="00B050"/>
              </a:solidFill>
            </a:endParaRPr>
          </a:p>
        </p:txBody>
      </p:sp>
      <p:sp>
        <p:nvSpPr>
          <p:cNvPr id="68611" name="Rectangle 3"/>
          <p:cNvSpPr>
            <a:spLocks noChangeArrowheads="1"/>
          </p:cNvSpPr>
          <p:nvPr/>
        </p:nvSpPr>
        <p:spPr bwMode="auto">
          <a:xfrm>
            <a:off x="0" y="5301208"/>
            <a:ext cx="83631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6667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）间隙配合       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）过盈配合             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）过渡配合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473825" y="692696"/>
          <a:ext cx="8778695" cy="2520280"/>
        </p:xfrm>
        <a:graphic>
          <a:graphicData uri="http://schemas.openxmlformats.org/presentationml/2006/ole">
            <p:oleObj spid="_x0000_s72705" name="Visio" r:id="rId3" imgW="6490891" imgH="1870683" progId="Visio.Drawing.11">
              <p:embed/>
            </p:oleObj>
          </a:graphicData>
        </a:graphic>
      </p:graphicFrame>
      <p:sp>
        <p:nvSpPr>
          <p:cNvPr id="72708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7" name="Object 3"/>
          <p:cNvGraphicFramePr>
            <a:graphicFrameLocks noChangeAspect="1"/>
          </p:cNvGraphicFramePr>
          <p:nvPr/>
        </p:nvGraphicFramePr>
        <p:xfrm>
          <a:off x="251520" y="3717032"/>
          <a:ext cx="8765499" cy="2520280"/>
        </p:xfrm>
        <a:graphic>
          <a:graphicData uri="http://schemas.openxmlformats.org/presentationml/2006/ole">
            <p:oleObj spid="_x0000_s72707" name="Visio" r:id="rId4" imgW="6655160" imgH="1907702" progId="Visio.Drawing.11">
              <p:embed/>
            </p:oleObj>
          </a:graphicData>
        </a:graphic>
      </p:graphicFrame>
      <p:sp>
        <p:nvSpPr>
          <p:cNvPr id="8" name="矩形 7"/>
          <p:cNvSpPr/>
          <p:nvPr/>
        </p:nvSpPr>
        <p:spPr>
          <a:xfrm>
            <a:off x="3851920" y="6237312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基轴制配合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2" name="矩形 1"/>
          <p:cNvSpPr/>
          <p:nvPr/>
        </p:nvSpPr>
        <p:spPr>
          <a:xfrm>
            <a:off x="395536" y="188640"/>
            <a:ext cx="1440160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B050"/>
                </a:solidFill>
              </a:rPr>
              <a:t>配合制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3707904" y="3212976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基孔制配合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836712"/>
            <a:ext cx="3775393" cy="52322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800" b="1" dirty="0" smtClean="0">
                <a:solidFill>
                  <a:srgbClr val="00B050"/>
                </a:solidFill>
                <a:latin typeface="+mn-ea"/>
              </a:rPr>
              <a:t>公差带代号和配合代号</a:t>
            </a:r>
            <a:endParaRPr lang="zh-CN" altLang="en-US" sz="2800" b="1" dirty="0">
              <a:solidFill>
                <a:srgbClr val="00B050"/>
              </a:solidFill>
              <a:latin typeface="+mn-ea"/>
            </a:endParaRPr>
          </a:p>
        </p:txBody>
      </p:sp>
      <p:sp>
        <p:nvSpPr>
          <p:cNvPr id="73729" name="Rectangle 1"/>
          <p:cNvSpPr>
            <a:spLocks noChangeArrowheads="1"/>
          </p:cNvSpPr>
          <p:nvPr/>
        </p:nvSpPr>
        <p:spPr bwMode="auto">
          <a:xfrm>
            <a:off x="0" y="1772816"/>
            <a:ext cx="7560840" cy="1261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71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①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公差带代号 </a:t>
            </a:r>
            <a:endParaRPr lang="en-US" altLang="zh-CN" sz="2800" b="1" dirty="0" smtClean="0">
              <a:solidFill>
                <a:srgbClr val="0070C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57175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由基本偏差代号后跟标准公差等级数字组成，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lvl="0" indent="25717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如：孔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K7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轴  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s7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0" y="3284984"/>
            <a:ext cx="8254183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71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②</a:t>
            </a: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配合代号 </a:t>
            </a:r>
            <a:endParaRPr kumimoji="0" lang="en-US" altLang="zh-CN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571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由组成配合的孔、轴公差带代号组成，写成分数形式，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571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分子为孔的公差带代号，分母为轴的公差带代号，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571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如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H8/s7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K7/h6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3733" name="Rectangle 5"/>
          <p:cNvSpPr>
            <a:spLocks noChangeArrowheads="1"/>
          </p:cNvSpPr>
          <p:nvPr/>
        </p:nvSpPr>
        <p:spPr bwMode="auto">
          <a:xfrm>
            <a:off x="0" y="8477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71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3734" name="Rectangle 6"/>
          <p:cNvSpPr>
            <a:spLocks noChangeArrowheads="1"/>
          </p:cNvSpPr>
          <p:nvPr/>
        </p:nvSpPr>
        <p:spPr bwMode="auto">
          <a:xfrm>
            <a:off x="0" y="12382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71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。</a:t>
            </a:r>
            <a:endParaRPr kumimoji="0" 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1"/>
          <p:cNvSpPr>
            <a:spLocks noChangeArrowheads="1"/>
          </p:cNvSpPr>
          <p:nvPr/>
        </p:nvSpPr>
        <p:spPr bwMode="auto">
          <a:xfrm>
            <a:off x="35496" y="188640"/>
            <a:ext cx="53222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公差与配合在图样中的注法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7544" y="836712"/>
            <a:ext cx="2339102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2400" b="1" dirty="0" smtClean="0"/>
              <a:t>公差尺寸的注法</a:t>
            </a:r>
            <a:endParaRPr lang="zh-CN" altLang="en-US" sz="2400" b="1" dirty="0"/>
          </a:p>
        </p:txBody>
      </p:sp>
      <p:pic>
        <p:nvPicPr>
          <p:cNvPr id="133121" name="Picture 1" descr="C:\Users\qiushui1987\AppData\Roaming\Tencent\Users\530457307\QQ\WinTemp\RichOle\T0DH`Y9R8~9DJENTH)M~]2W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4365104"/>
            <a:ext cx="2908920" cy="1939280"/>
          </a:xfrm>
          <a:prstGeom prst="rect">
            <a:avLst/>
          </a:prstGeom>
          <a:noFill/>
        </p:spPr>
      </p:pic>
      <p:pic>
        <p:nvPicPr>
          <p:cNvPr id="133122" name="Picture 2" descr="C:\Users\qiushui1987\AppData\Roaming\Tencent\Users\530457307\QQ\WinTemp\RichOle\73CSKKXV~PQ$OO_VEV(4YR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60032" y="1268760"/>
            <a:ext cx="2880320" cy="2066316"/>
          </a:xfrm>
          <a:prstGeom prst="rect">
            <a:avLst/>
          </a:prstGeom>
          <a:noFill/>
        </p:spPr>
      </p:pic>
      <p:pic>
        <p:nvPicPr>
          <p:cNvPr id="133123" name="Picture 3" descr="C:\Users\qiushui1987\AppData\Roaming\Tencent\Users\530457307\QQ\WinTemp\RichOle\@)~@P1DW1PPMW5P]IR3%3XA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340768"/>
            <a:ext cx="2520280" cy="1832931"/>
          </a:xfrm>
          <a:prstGeom prst="rect">
            <a:avLst/>
          </a:prstGeom>
          <a:noFill/>
        </p:spPr>
      </p:pic>
      <p:sp>
        <p:nvSpPr>
          <p:cNvPr id="8" name="矩形 7"/>
          <p:cNvSpPr/>
          <p:nvPr/>
        </p:nvSpPr>
        <p:spPr>
          <a:xfrm>
            <a:off x="1331640" y="3212976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 smtClean="0">
                <a:solidFill>
                  <a:srgbClr val="0070C0"/>
                </a:solidFill>
              </a:rPr>
              <a:t>在公称尺寸右边，</a:t>
            </a:r>
            <a:endParaRPr lang="en-US" altLang="zh-CN" sz="2000" b="1" dirty="0" smtClean="0">
              <a:solidFill>
                <a:srgbClr val="0070C0"/>
              </a:solidFill>
            </a:endParaRPr>
          </a:p>
          <a:p>
            <a:r>
              <a:rPr lang="zh-CN" altLang="zh-CN" sz="2000" b="1" dirty="0" smtClean="0">
                <a:solidFill>
                  <a:srgbClr val="0070C0"/>
                </a:solidFill>
              </a:rPr>
              <a:t>标注公差带代号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4860032" y="3212976"/>
            <a:ext cx="2765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000" b="1" dirty="0" smtClean="0">
                <a:solidFill>
                  <a:srgbClr val="0070C0"/>
                </a:solidFill>
              </a:rPr>
              <a:t>在公称尺寸右边，标</a:t>
            </a:r>
            <a:endParaRPr lang="en-US" altLang="zh-CN" sz="2000" b="1" dirty="0" smtClean="0">
              <a:solidFill>
                <a:srgbClr val="0070C0"/>
              </a:solidFill>
            </a:endParaRPr>
          </a:p>
          <a:p>
            <a:r>
              <a:rPr lang="zh-CN" altLang="zh-CN" sz="2000" b="1" dirty="0" smtClean="0">
                <a:solidFill>
                  <a:srgbClr val="0070C0"/>
                </a:solidFill>
              </a:rPr>
              <a:t>注上极限、下极限偏差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72000" y="4725144"/>
            <a:ext cx="374441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0070C0"/>
                </a:solidFill>
              </a:rPr>
              <a:t>         </a:t>
            </a:r>
            <a:r>
              <a:rPr lang="zh-CN" altLang="zh-CN" sz="2000" b="1" dirty="0" smtClean="0">
                <a:solidFill>
                  <a:srgbClr val="0070C0"/>
                </a:solidFill>
              </a:rPr>
              <a:t>在孔或轴的基本尺寸后面，</a:t>
            </a:r>
            <a:endParaRPr lang="en-US" altLang="zh-CN" sz="2000" b="1" dirty="0" smtClean="0">
              <a:solidFill>
                <a:srgbClr val="0070C0"/>
              </a:solidFill>
            </a:endParaRPr>
          </a:p>
          <a:p>
            <a:r>
              <a:rPr lang="zh-CN" altLang="zh-CN" sz="2000" b="1" dirty="0" smtClean="0">
                <a:solidFill>
                  <a:srgbClr val="0070C0"/>
                </a:solidFill>
              </a:rPr>
              <a:t>同时标注公差带代号和上、下</a:t>
            </a:r>
            <a:endParaRPr lang="en-US" altLang="zh-CN" sz="2000" b="1" dirty="0" smtClean="0">
              <a:solidFill>
                <a:srgbClr val="0070C0"/>
              </a:solidFill>
            </a:endParaRPr>
          </a:p>
          <a:p>
            <a:r>
              <a:rPr lang="zh-CN" altLang="zh-CN" sz="2000" b="1" dirty="0" smtClean="0">
                <a:solidFill>
                  <a:srgbClr val="0070C0"/>
                </a:solidFill>
              </a:rPr>
              <a:t>极限偏差，这时，上、下极限</a:t>
            </a:r>
            <a:endParaRPr lang="en-US" altLang="zh-CN" sz="2000" b="1" dirty="0" smtClean="0">
              <a:solidFill>
                <a:srgbClr val="0070C0"/>
              </a:solidFill>
            </a:endParaRPr>
          </a:p>
          <a:p>
            <a:r>
              <a:rPr lang="zh-CN" altLang="zh-CN" sz="2000" b="1" dirty="0" smtClean="0">
                <a:solidFill>
                  <a:srgbClr val="0070C0"/>
                </a:solidFill>
              </a:rPr>
              <a:t>偏差必须加上括号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04664"/>
            <a:ext cx="2040943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400" b="1" dirty="0" smtClean="0"/>
              <a:t>配合尺寸</a:t>
            </a:r>
            <a:r>
              <a:rPr lang="zh-CN" altLang="zh-CN" sz="2400" b="1" dirty="0" smtClean="0"/>
              <a:t>注法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4283968" y="4653136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</a:rPr>
              <a:t>       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配合尺寸是在公称尺寸后面标注孔、轴公差带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。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pic>
        <p:nvPicPr>
          <p:cNvPr id="132100" name="Picture 4" descr="C:\Users\qiushui1987\AppData\Roaming\Tencent\Users\530457307\QQ\WinTemp\RichOle\OAB[]UQIK{XEP9OS$PYJLE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789040"/>
            <a:ext cx="3066147" cy="2376264"/>
          </a:xfrm>
          <a:prstGeom prst="rect">
            <a:avLst/>
          </a:prstGeom>
          <a:noFill/>
        </p:spPr>
      </p:pic>
      <p:pic>
        <p:nvPicPr>
          <p:cNvPr id="132101" name="Picture 5" descr="C:\Users\qiushui1987\AppData\Roaming\Tencent\Users\530457307\QQ\WinTemp\RichOle\@YM6TM$`KMF@R@)1(L]HM{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268760"/>
            <a:ext cx="2880320" cy="2336260"/>
          </a:xfrm>
          <a:prstGeom prst="rect">
            <a:avLst/>
          </a:prstGeom>
          <a:noFill/>
        </p:spPr>
      </p:pic>
      <p:pic>
        <p:nvPicPr>
          <p:cNvPr id="132102" name="Picture 6" descr="C:\Users\qiushui1987\AppData\Roaming\Tencent\Users\530457307\QQ\WinTemp\RichOle\EFIPVID3@PWD33G8LZAT3VK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1268760"/>
            <a:ext cx="2664296" cy="21810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411760" y="334397"/>
            <a:ext cx="4104456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四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看零件图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268760"/>
            <a:ext cx="424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/>
              <a:t>看零件图的方法和步骤</a:t>
            </a:r>
            <a:endParaRPr lang="zh-CN" altLang="en-US" sz="2800" b="1" dirty="0"/>
          </a:p>
        </p:txBody>
      </p:sp>
      <p:sp>
        <p:nvSpPr>
          <p:cNvPr id="132097" name="Rectangle 1"/>
          <p:cNvSpPr>
            <a:spLocks noChangeArrowheads="1"/>
          </p:cNvSpPr>
          <p:nvPr/>
        </p:nvSpPr>
        <p:spPr bwMode="auto">
          <a:xfrm>
            <a:off x="251520" y="1988840"/>
            <a:ext cx="215315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en-US" altLang="zh-CN" sz="2400" b="1" dirty="0" smtClean="0">
                <a:solidFill>
                  <a:srgbClr val="00206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一般了解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2098" name="Rectangle 2"/>
          <p:cNvSpPr>
            <a:spLocks noChangeArrowheads="1"/>
          </p:cNvSpPr>
          <p:nvPr/>
        </p:nvSpPr>
        <p:spPr bwMode="auto">
          <a:xfrm>
            <a:off x="251520" y="2706688"/>
            <a:ext cx="37625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．看懂零件的结构形状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2099" name="Rectangle 3"/>
          <p:cNvSpPr>
            <a:spLocks noChangeArrowheads="1"/>
          </p:cNvSpPr>
          <p:nvPr/>
        </p:nvSpPr>
        <p:spPr bwMode="auto">
          <a:xfrm>
            <a:off x="260082" y="3426768"/>
            <a:ext cx="22236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．分析尺寸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32100" name="Rectangle 4"/>
          <p:cNvSpPr>
            <a:spLocks noChangeArrowheads="1"/>
          </p:cNvSpPr>
          <p:nvPr/>
        </p:nvSpPr>
        <p:spPr bwMode="auto">
          <a:xfrm>
            <a:off x="220593" y="4074840"/>
            <a:ext cx="283923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．了解技术要求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动作按钮: 后退或前一项 7">
            <a:hlinkClick r:id="rId2" action="ppaction://hlinksldjump" highlightClick="1"/>
          </p:cNvPr>
          <p:cNvSpPr/>
          <p:nvPr/>
        </p:nvSpPr>
        <p:spPr>
          <a:xfrm>
            <a:off x="7812360" y="6021288"/>
            <a:ext cx="792088" cy="432048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467544" y="3769876"/>
            <a:ext cx="1627369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梯形螺纹</a:t>
            </a: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467544" y="5426060"/>
            <a:ext cx="1988045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锯齿形螺纹</a:t>
            </a:r>
          </a:p>
        </p:txBody>
      </p:sp>
      <p:sp>
        <p:nvSpPr>
          <p:cNvPr id="120" name="Rectangle 12"/>
          <p:cNvSpPr>
            <a:spLocks noChangeArrowheads="1"/>
          </p:cNvSpPr>
          <p:nvPr/>
        </p:nvSpPr>
        <p:spPr bwMode="auto">
          <a:xfrm>
            <a:off x="251520" y="476672"/>
            <a:ext cx="3852337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tx1"/>
                </a:solidFill>
                <a:ea typeface="隶书" pitchFamily="49" charset="-122"/>
              </a:rPr>
              <a:t>螺纹要素</a:t>
            </a:r>
            <a:r>
              <a:rPr lang="en-US" altLang="zh-CN" sz="4000" b="1" dirty="0" smtClean="0">
                <a:solidFill>
                  <a:schemeClr val="tx1"/>
                </a:solidFill>
                <a:ea typeface="隶书" pitchFamily="49" charset="-122"/>
              </a:rPr>
              <a:t>— </a:t>
            </a:r>
            <a:r>
              <a:rPr lang="zh-CN" altLang="en-US" sz="4000" b="1" dirty="0" smtClean="0">
                <a:solidFill>
                  <a:schemeClr val="tx1"/>
                </a:solidFill>
                <a:ea typeface="隶书" pitchFamily="49" charset="-122"/>
              </a:rPr>
              <a:t>牙型</a:t>
            </a:r>
            <a:endParaRPr lang="zh-CN" altLang="en-US" sz="4000" b="1" dirty="0">
              <a:solidFill>
                <a:schemeClr val="tx1"/>
              </a:solidFill>
              <a:ea typeface="隶书" pitchFamily="49" charset="-122"/>
            </a:endParaRPr>
          </a:p>
        </p:txBody>
      </p:sp>
      <p:sp>
        <p:nvSpPr>
          <p:cNvPr id="232" name="Text Box 116"/>
          <p:cNvSpPr txBox="1">
            <a:spLocks noChangeArrowheads="1"/>
          </p:cNvSpPr>
          <p:nvPr/>
        </p:nvSpPr>
        <p:spPr bwMode="auto">
          <a:xfrm>
            <a:off x="467544" y="2041684"/>
            <a:ext cx="1627369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普通螺纹</a:t>
            </a:r>
          </a:p>
        </p:txBody>
      </p:sp>
      <p:sp>
        <p:nvSpPr>
          <p:cNvPr id="233" name="Text Box 117"/>
          <p:cNvSpPr txBox="1">
            <a:spLocks noChangeArrowheads="1"/>
          </p:cNvSpPr>
          <p:nvPr/>
        </p:nvSpPr>
        <p:spPr bwMode="auto">
          <a:xfrm>
            <a:off x="5076056" y="2041684"/>
            <a:ext cx="1266693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管螺纹</a:t>
            </a:r>
          </a:p>
        </p:txBody>
      </p:sp>
      <p:pic>
        <p:nvPicPr>
          <p:cNvPr id="1028" name="Picture 4" descr="C:\Users\QIUSHU~1\AppData\Local\Temp\QU16`7W)0]CS`99O(K76D6R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64288" y="3573016"/>
            <a:ext cx="1656184" cy="1008112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030" name="Picture 6" descr="C:\Users\QIUSHU~1\AppData\Local\Temp\U)$@HJ2}75WY%{(ZWS~X}`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64288" y="1484784"/>
            <a:ext cx="1512168" cy="1381194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032" name="Picture 8" descr="C:\Users\QIUSHU~1\AppData\Local\Temp\JDV{Y%97I2GLP2ASK4N_3OO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1484784"/>
            <a:ext cx="1800200" cy="1405302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034" name="Picture 10" descr="C:\Users\QIUSHU~1\AppData\Local\Temp\@`4L763_R[]9}SZ]9}U@LWL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3140968"/>
            <a:ext cx="1656184" cy="1460572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pic>
        <p:nvPicPr>
          <p:cNvPr id="1036" name="Picture 12" descr="C:\Users\QIUSHU~1\AppData\Local\Temp\W]3Q55_B]FJJ2OSLQK5}BBO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843807" y="4941168"/>
            <a:ext cx="1625527" cy="1368152"/>
          </a:xfrm>
          <a:prstGeom prst="rect">
            <a:avLst/>
          </a:prstGeom>
          <a:ln>
            <a:noFill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</p:pic>
      <p:sp>
        <p:nvSpPr>
          <p:cNvPr id="12" name="Text Box 4"/>
          <p:cNvSpPr txBox="1">
            <a:spLocks noChangeArrowheads="1"/>
          </p:cNvSpPr>
          <p:nvPr/>
        </p:nvSpPr>
        <p:spPr bwMode="auto">
          <a:xfrm>
            <a:off x="5076056" y="3769876"/>
            <a:ext cx="1627369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矩</a:t>
            </a:r>
            <a:r>
              <a:rPr lang="zh-CN" altLang="en-US" sz="2800" b="1" dirty="0" smtClean="0">
                <a:latin typeface="隶书" pitchFamily="49" charset="-122"/>
                <a:ea typeface="隶书" pitchFamily="49" charset="-122"/>
              </a:rPr>
              <a:t>形</a:t>
            </a:r>
            <a:r>
              <a:rPr lang="zh-CN" altLang="en-US" sz="2800" b="1" dirty="0">
                <a:latin typeface="隶书" pitchFamily="49" charset="-122"/>
                <a:ea typeface="隶书" pitchFamily="49" charset="-122"/>
              </a:rPr>
              <a:t>螺纹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2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7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 autoUpdateAnimBg="0"/>
      <p:bldP spid="31" grpId="0" animBg="1" autoUpdateAnimBg="0"/>
      <p:bldP spid="120" grpId="0" animBg="1" autoUpdateAnimBg="0"/>
      <p:bldP spid="232" grpId="0" animBg="1" autoUpdateAnimBg="0"/>
      <p:bldP spid="233" grpId="0" animBg="1" autoUpdateAnimBg="0"/>
      <p:bldP spid="12" grpId="0" animBg="1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10-2b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9752" y="1556792"/>
            <a:ext cx="4248472" cy="4323701"/>
          </a:xfrm>
          <a:prstGeom prst="rect">
            <a:avLst/>
          </a:prstGeom>
          <a:noFill/>
        </p:spPr>
      </p:pic>
      <p:sp>
        <p:nvSpPr>
          <p:cNvPr id="7" name="AutoShape 7"/>
          <p:cNvSpPr>
            <a:spLocks noChangeArrowheads="1"/>
          </p:cNvSpPr>
          <p:nvPr/>
        </p:nvSpPr>
        <p:spPr bwMode="auto">
          <a:xfrm>
            <a:off x="6804248" y="2996952"/>
            <a:ext cx="1296144" cy="504056"/>
          </a:xfrm>
          <a:prstGeom prst="wedgeRectCallout">
            <a:avLst>
              <a:gd name="adj1" fmla="val -116202"/>
              <a:gd name="adj2" fmla="val 178388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r>
              <a:rPr lang="zh-CN" altLang="en-US" sz="2800" b="1" dirty="0" smtClean="0">
                <a:solidFill>
                  <a:schemeClr val="tx1"/>
                </a:solidFill>
                <a:latin typeface="Tahoma" pitchFamily="34" charset="0"/>
              </a:rPr>
              <a:t>内螺纹</a:t>
            </a:r>
            <a:endParaRPr lang="zh-CN" altLang="en-US" sz="2800" b="1" dirty="0">
              <a:solidFill>
                <a:schemeClr val="tx1"/>
              </a:solidFill>
              <a:latin typeface="Tahoma" pitchFamily="34" charset="0"/>
            </a:endParaRPr>
          </a:p>
        </p:txBody>
      </p:sp>
      <p:sp>
        <p:nvSpPr>
          <p:cNvPr id="8" name="AutoShape 8"/>
          <p:cNvSpPr>
            <a:spLocks noChangeArrowheads="1"/>
          </p:cNvSpPr>
          <p:nvPr/>
        </p:nvSpPr>
        <p:spPr bwMode="auto">
          <a:xfrm>
            <a:off x="1115616" y="2780928"/>
            <a:ext cx="504056" cy="1368152"/>
          </a:xfrm>
          <a:prstGeom prst="wedgeRectCallout">
            <a:avLst>
              <a:gd name="adj1" fmla="val 221960"/>
              <a:gd name="adj2" fmla="val 34002"/>
            </a:avLst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lIns="90000" tIns="46800" rIns="90000" bIns="46800"/>
          <a:lstStyle/>
          <a:p>
            <a:pPr eaLnBrk="1" hangingPunct="1"/>
            <a:r>
              <a:rPr lang="zh-CN" altLang="en-US" sz="2800" b="1" dirty="0">
                <a:solidFill>
                  <a:schemeClr val="tx1"/>
                </a:solidFill>
                <a:latin typeface="Tahoma" pitchFamily="34" charset="0"/>
              </a:rPr>
              <a:t>外螺纹</a:t>
            </a:r>
          </a:p>
        </p:txBody>
      </p:sp>
      <p:sp>
        <p:nvSpPr>
          <p:cNvPr id="9" name="Rectangle 12"/>
          <p:cNvSpPr>
            <a:spLocks noChangeArrowheads="1"/>
          </p:cNvSpPr>
          <p:nvPr/>
        </p:nvSpPr>
        <p:spPr bwMode="auto">
          <a:xfrm>
            <a:off x="251520" y="476672"/>
            <a:ext cx="5396029" cy="707886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chemeClr val="tx1"/>
                </a:solidFill>
                <a:ea typeface="隶书" pitchFamily="49" charset="-122"/>
              </a:rPr>
              <a:t>螺纹要素</a:t>
            </a:r>
            <a:r>
              <a:rPr lang="en-US" altLang="zh-CN" sz="4000" b="1" dirty="0" smtClean="0">
                <a:solidFill>
                  <a:schemeClr val="tx1"/>
                </a:solidFill>
                <a:ea typeface="隶书" pitchFamily="49" charset="-122"/>
              </a:rPr>
              <a:t>— </a:t>
            </a:r>
            <a:r>
              <a:rPr lang="zh-CN" altLang="en-US" sz="4000" b="1" dirty="0" smtClean="0">
                <a:solidFill>
                  <a:schemeClr val="tx1"/>
                </a:solidFill>
                <a:ea typeface="隶书" pitchFamily="49" charset="-122"/>
              </a:rPr>
              <a:t>大径、小径</a:t>
            </a:r>
            <a:endParaRPr lang="zh-CN" altLang="en-US" sz="4000" b="1" dirty="0">
              <a:solidFill>
                <a:schemeClr val="tx1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glas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 autoUpdateAnimBg="0"/>
      <p:bldP spid="8" grpId="0" animBg="1" autoUpdateAnimBg="0"/>
      <p:bldP spid="9" grpId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68313" y="3673475"/>
            <a:ext cx="3556000" cy="762000"/>
            <a:chOff x="256" y="963"/>
            <a:chExt cx="2240" cy="480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auto">
            <a:xfrm>
              <a:off x="317" y="963"/>
              <a:ext cx="2053" cy="480"/>
            </a:xfrm>
            <a:prstGeom prst="rect">
              <a:avLst/>
            </a:prstGeom>
            <a:noFill/>
            <a:ln w="38100">
              <a:solidFill>
                <a:schemeClr val="bg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" name="Line 4"/>
            <p:cNvSpPr>
              <a:spLocks noChangeShapeType="1"/>
            </p:cNvSpPr>
            <p:nvPr/>
          </p:nvSpPr>
          <p:spPr bwMode="auto">
            <a:xfrm>
              <a:off x="256" y="1196"/>
              <a:ext cx="2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45" name="Line 45"/>
          <p:cNvSpPr>
            <a:spLocks noChangeShapeType="1"/>
          </p:cNvSpPr>
          <p:nvPr/>
        </p:nvSpPr>
        <p:spPr bwMode="auto">
          <a:xfrm flipV="1">
            <a:off x="3711575" y="1971675"/>
            <a:ext cx="639763" cy="1190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6" name="Line 46"/>
          <p:cNvSpPr>
            <a:spLocks noChangeShapeType="1"/>
          </p:cNvSpPr>
          <p:nvPr/>
        </p:nvSpPr>
        <p:spPr bwMode="auto">
          <a:xfrm>
            <a:off x="3754438" y="3914775"/>
            <a:ext cx="655637" cy="2524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7" name="Text Box 47" descr="蓝色砂纸"/>
          <p:cNvSpPr txBox="1">
            <a:spLocks noChangeArrowheads="1"/>
          </p:cNvSpPr>
          <p:nvPr/>
        </p:nvSpPr>
        <p:spPr bwMode="auto">
          <a:xfrm>
            <a:off x="4067944" y="1844824"/>
            <a:ext cx="1832553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>
                <a:ea typeface="隶书" pitchFamily="49" charset="-122"/>
              </a:rPr>
              <a:t>单线螺纹</a:t>
            </a:r>
          </a:p>
        </p:txBody>
      </p:sp>
      <p:sp>
        <p:nvSpPr>
          <p:cNvPr id="48" name="Text Box 48" descr="蓝色砂纸"/>
          <p:cNvSpPr txBox="1">
            <a:spLocks noChangeArrowheads="1"/>
          </p:cNvSpPr>
          <p:nvPr/>
        </p:nvSpPr>
        <p:spPr bwMode="auto">
          <a:xfrm>
            <a:off x="4067944" y="4005064"/>
            <a:ext cx="1832553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>
                <a:ea typeface="隶书" pitchFamily="49" charset="-122"/>
              </a:rPr>
              <a:t>多线螺纹</a:t>
            </a:r>
          </a:p>
        </p:txBody>
      </p:sp>
      <p:sp>
        <p:nvSpPr>
          <p:cNvPr id="50" name="Text Box 50"/>
          <p:cNvSpPr txBox="1">
            <a:spLocks noChangeArrowheads="1"/>
          </p:cNvSpPr>
          <p:nvPr/>
        </p:nvSpPr>
        <p:spPr bwMode="auto">
          <a:xfrm>
            <a:off x="4067944" y="2636912"/>
            <a:ext cx="37914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ea typeface="隶书" pitchFamily="49" charset="-122"/>
              </a:rPr>
              <a:t>沿一条螺旋线形成螺纹</a:t>
            </a:r>
          </a:p>
        </p:txBody>
      </p:sp>
      <p:sp>
        <p:nvSpPr>
          <p:cNvPr id="51" name="Text Box 51"/>
          <p:cNvSpPr txBox="1">
            <a:spLocks noChangeArrowheads="1"/>
          </p:cNvSpPr>
          <p:nvPr/>
        </p:nvSpPr>
        <p:spPr bwMode="auto">
          <a:xfrm>
            <a:off x="4020301" y="4869160"/>
            <a:ext cx="4152099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ea typeface="隶书" pitchFamily="49" charset="-122"/>
              </a:rPr>
              <a:t>沿两条以上、在轴向等距</a:t>
            </a:r>
          </a:p>
          <a:p>
            <a:r>
              <a:rPr lang="zh-CN" altLang="en-US" sz="2800" b="1" dirty="0">
                <a:solidFill>
                  <a:srgbClr val="002060"/>
                </a:solidFill>
                <a:ea typeface="隶书" pitchFamily="49" charset="-122"/>
              </a:rPr>
              <a:t>分布的螺旋线形成螺纹</a:t>
            </a:r>
          </a:p>
        </p:txBody>
      </p:sp>
      <p:pic>
        <p:nvPicPr>
          <p:cNvPr id="68" name="Picture 9" descr="10-2danzh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1394352" y="1350064"/>
            <a:ext cx="1098712" cy="2232248"/>
          </a:xfrm>
          <a:prstGeom prst="rect">
            <a:avLst/>
          </a:prstGeom>
          <a:noFill/>
        </p:spPr>
      </p:pic>
      <p:pic>
        <p:nvPicPr>
          <p:cNvPr id="70" name="Picture 8" descr="10-2dd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5576" y="3861048"/>
            <a:ext cx="2808312" cy="1061898"/>
          </a:xfrm>
          <a:prstGeom prst="rect">
            <a:avLst/>
          </a:prstGeom>
          <a:noFill/>
        </p:spPr>
      </p:pic>
      <p:sp>
        <p:nvSpPr>
          <p:cNvPr id="15" name="Rectangle 12"/>
          <p:cNvSpPr>
            <a:spLocks noChangeArrowheads="1"/>
          </p:cNvSpPr>
          <p:nvPr/>
        </p:nvSpPr>
        <p:spPr bwMode="auto">
          <a:xfrm>
            <a:off x="467544" y="476672"/>
            <a:ext cx="4608512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ea typeface="隶书" pitchFamily="49" charset="-122"/>
              </a:rPr>
              <a:t>螺纹要素 </a:t>
            </a:r>
            <a:r>
              <a:rPr lang="en-US" altLang="zh-CN" sz="3600" b="1" dirty="0" smtClean="0">
                <a:solidFill>
                  <a:schemeClr val="tx1"/>
                </a:solidFill>
                <a:ea typeface="隶书" pitchFamily="49" charset="-122"/>
              </a:rPr>
              <a:t>—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线数（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n)</a:t>
            </a:r>
            <a:endParaRPr lang="zh-CN" altLang="en-US" sz="3600" b="1" dirty="0">
              <a:solidFill>
                <a:schemeClr val="tx1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75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6" grpId="0" animBg="1"/>
      <p:bldP spid="47" grpId="0" animBg="1" autoUpdateAnimBg="0"/>
      <p:bldP spid="48" grpId="0" animBg="1" autoUpdateAnimBg="0"/>
      <p:bldP spid="50" grpId="0" autoUpdateAnimBg="0"/>
      <p:bldP spid="51" grpId="0" autoUpdateAnimBg="0"/>
      <p:bldP spid="15" grpId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1968</TotalTime>
  <Words>1923</Words>
  <Application>Microsoft Office PowerPoint</Application>
  <PresentationFormat>全屏显示(4:3)</PresentationFormat>
  <Paragraphs>271</Paragraphs>
  <Slides>65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65</vt:i4>
      </vt:variant>
    </vt:vector>
  </HeadingPairs>
  <TitlesOfParts>
    <vt:vector size="67" baseType="lpstr">
      <vt:lpstr>Office 主题</vt:lpstr>
      <vt:lpstr>Visio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秋水无痕</dc:creator>
  <cp:lastModifiedBy>qiushui1987</cp:lastModifiedBy>
  <cp:revision>185</cp:revision>
  <dcterms:created xsi:type="dcterms:W3CDTF">2011-03-31T02:39:24Z</dcterms:created>
  <dcterms:modified xsi:type="dcterms:W3CDTF">2011-04-13T06:25:00Z</dcterms:modified>
</cp:coreProperties>
</file>