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00" r:id="rId2"/>
    <p:sldId id="277" r:id="rId3"/>
    <p:sldId id="302" r:id="rId4"/>
    <p:sldId id="395" r:id="rId5"/>
    <p:sldId id="332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34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6" r:id="rId23"/>
    <p:sldId id="399" r:id="rId24"/>
    <p:sldId id="400" r:id="rId25"/>
    <p:sldId id="401" r:id="rId26"/>
    <p:sldId id="402" r:id="rId27"/>
    <p:sldId id="397" r:id="rId28"/>
    <p:sldId id="398" r:id="rId29"/>
    <p:sldId id="301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0" autoAdjust="0"/>
    <p:restoredTop sz="94660"/>
  </p:normalViewPr>
  <p:slideViewPr>
    <p:cSldViewPr>
      <p:cViewPr varScale="1">
        <p:scale>
          <a:sx n="64" d="100"/>
          <a:sy n="64" d="100"/>
        </p:scale>
        <p:origin x="-846" y="-96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http://img.ruten.com.tw/s1/8/d1/27/11080915984679_591.jpg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日韩车系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图1：日本厂商主要的资本与业务合作关系"/>
          <p:cNvPicPr>
            <a:picLocks noChangeAspect="1" noChangeArrowheads="1"/>
          </p:cNvPicPr>
          <p:nvPr/>
        </p:nvPicPr>
        <p:blipFill>
          <a:blip r:embed="rId2" cstate="print"/>
          <a:srcRect t="5000" b="7382"/>
          <a:stretch>
            <a:fillRect/>
          </a:stretch>
        </p:blipFill>
        <p:spPr bwMode="auto">
          <a:xfrm>
            <a:off x="1259632" y="692697"/>
            <a:ext cx="6435539" cy="5760640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1074" name="Picture 2" descr="http://www.jamabj.cn/world/foreign_prdct/images/foreign_prdct_1t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764704"/>
            <a:ext cx="8964488" cy="5633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95536" y="879103"/>
            <a:ext cx="475252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韩国汽车工业发展的五个阶段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251520" y="1381418"/>
            <a:ext cx="864096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(1)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组装起步阶段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(1962-1966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。在这期间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韩国的起亚、新进汽车等企业先后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开始利用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外国技术组装汽车。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(2)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技术改良及国产化初期阶段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(1967-1971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。在这五年期间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政府集中力量扶持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汽车工业进入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国产化阶段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形成了有特色的生产管理模式和产业发展格局。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(3)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开发国产车及出口准备阶段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(1972-1976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1972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韩国现代公司独立投资开发国产车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建设生产能力为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8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万辆的汽车工厂。在这一阶段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国产化水平有了实质性提高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生产技术开始由简单组装转向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国内独立开发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indent="304800" eaLnBrk="0" hangingPunct="0"/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(4) 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大规模生产及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实验性出口阶段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(1977-1981 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年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) 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。在这一时期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汽车产业的大规模生产体制基本形成。以现代汽车为首的各生产厂家也把战略重点由国内转向国际市场。</a:t>
            </a:r>
          </a:p>
          <a:p>
            <a:pPr indent="304800" eaLnBrk="0" hangingPunct="0"/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(5) 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巩固出口基础及推进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国际化阶段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(1982 -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现在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)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3341"/>
            <a:ext cx="9145588" cy="432051"/>
            <a:chOff x="-2241" y="6453882"/>
            <a:chExt cx="9146241" cy="431137"/>
          </a:xfrm>
        </p:grpSpPr>
        <p:sp>
          <p:nvSpPr>
            <p:cNvPr id="10" name="矩形​​ 9"/>
            <p:cNvSpPr/>
            <p:nvPr/>
          </p:nvSpPr>
          <p:spPr>
            <a:xfrm>
              <a:off x="-2241" y="6504019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3882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 dirty="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 dirty="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6194" name="Picture 2" descr="http://auto.guser.cn/system/2011/07/pic/001008_131898_1.jpg"/>
          <p:cNvPicPr>
            <a:picLocks noChangeAspect="1" noChangeArrowheads="1"/>
          </p:cNvPicPr>
          <p:nvPr/>
        </p:nvPicPr>
        <p:blipFill>
          <a:blip r:embed="rId2" cstate="print"/>
          <a:srcRect r="4790" b="578"/>
          <a:stretch>
            <a:fillRect/>
          </a:stretch>
        </p:blipFill>
        <p:spPr bwMode="auto">
          <a:xfrm>
            <a:off x="-1" y="764704"/>
            <a:ext cx="9144001" cy="5729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1772816"/>
            <a:ext cx="3888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丰田汽车公司（トヨタ自动车株式会社，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Toyota Motor Corporation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；）简称“丰田”（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TOYOTA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），创始人为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丰田喜一郎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，是一家总部设在日本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爱知县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丰田市和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东京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都文京区的汽车工业制造公司，前身为日本大井公司，隶属于日本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三井产业财阀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sz="22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81921" name="il_fi" descr="a7815f0358744675b0ba3636f27d63b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628800"/>
            <a:ext cx="4248472" cy="326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7218" name=" 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7488832" cy="4857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843808" y="5878433"/>
            <a:ext cx="250581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2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丰田汽车品牌体系</a:t>
            </a:r>
            <a:endParaRPr lang="zh-CN" altLang="en-US" sz="22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611560" y="1947604"/>
            <a:ext cx="46085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事业在于人；</a:t>
            </a:r>
            <a:endParaRPr kumimoji="0" 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上下同心协力，忠实于公司事业，以产业成果报效国家；</a:t>
            </a:r>
            <a:endParaRPr kumimoji="0" 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潜心研究与创造，不断开拓，时刻站在时代潮流的最前端；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切戒奢侈浮华，力求朴实稳健； 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发扬友爱精神，以公司为家，相亲相爱。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尊崇神佛，心存感激，为报恩而生活。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683568" y="1340768"/>
            <a:ext cx="324036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丰田管理哲学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138244" name="Picture 4" descr="http://a.hiphotos.baidu.com/baike/pic/item/838ba61ea8d3fd1f6155046c304e251f95ca5f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56792"/>
            <a:ext cx="3405758" cy="3687949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328592" y="5229200"/>
            <a:ext cx="4139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丰田喜一郎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(Kiichiro Toyoda)</a:t>
            </a:r>
          </a:p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(1894 11.06 --1952 03.27)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980728"/>
            <a:ext cx="8625391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347864" y="5805264"/>
            <a:ext cx="2037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雷克萨斯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GS350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 r="-1480" b="1888"/>
          <a:stretch>
            <a:fillRect/>
          </a:stretch>
        </p:blipFill>
        <p:spPr bwMode="auto">
          <a:xfrm>
            <a:off x="1331640" y="836712"/>
            <a:ext cx="5976664" cy="518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275856" y="6021288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丰田文化五个核心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1314" name="Picture 2" descr="6335240543199175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3312368" cy="44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052736"/>
            <a:ext cx="3672408" cy="4404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187624" y="5621178"/>
            <a:ext cx="6840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丰田生产方式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TPS(Toyota Production System)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与精益生产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引言：案例一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9283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日韩汽车工业发展历程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丰田汽车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本田汽车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丰田汽车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2338" name="il_fi" descr="U644P33T2D591689F9DT20100419185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496944" cy="544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836712"/>
            <a:ext cx="24098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23528" y="846866"/>
            <a:ext cx="561662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本田汽车公司的全称是本田技术研究工业有限责任公司。因为本田公司的创始人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本田宗一郞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先生是一个技术狂，追求科学技术的“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无休止完美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”是他人生的准则，所以一开始就把自己开办的公司命名为技术研究所，延续至今。</a:t>
            </a:r>
            <a:r>
              <a:rPr kumimoji="0" lang="zh-CN" alt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 </a:t>
            </a:r>
            <a:endParaRPr kumimoji="0" lang="en-US" altLang="zh-CN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本田技研是日本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第三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大汽车制造厂家。</a:t>
            </a:r>
            <a:endParaRPr lang="en-US" altLang="zh-CN" sz="2200" dirty="0" smtClean="0"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本田汽车公司产品以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轿车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为主，兼产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摩托车、轻型货车、船舶发动机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及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发电机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和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其他通用机械。</a:t>
            </a:r>
            <a:endParaRPr lang="en-US" altLang="zh-CN" sz="2200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“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H”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是“本田”汽车和“本田”摩托的图形商标，是“本田”日文拼音“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HONDA”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的第一个大写字母。本田汽车商标中字母“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HM”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是“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HONDA MOTOR”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的缩写，在这两个字母上有鹰的翅膀，象征着“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飞跃的本田的技术和本田公司前途无量。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”</a:t>
            </a:r>
            <a:endParaRPr kumimoji="0" lang="zh-CN" altLang="en-US" sz="2200" i="0" u="none" strike="noStrike" cap="none" normalizeH="0" baseline="0" dirty="0" smtClean="0">
              <a:ln>
                <a:noFill/>
              </a:ln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2944" y="2852936"/>
            <a:ext cx="2748827" cy="344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sp-image" descr="4abae5ed829bb52379f055c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272808" cy="4552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835696" y="5825589"/>
            <a:ext cx="4896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2.4L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豪华版思铂睿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￥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23.78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万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68313" y="831875"/>
            <a:ext cx="8229600" cy="7969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dobe 仿宋 Std R" pitchFamily="18" charset="-122"/>
                <a:ea typeface="Adobe 仿宋 Std R" pitchFamily="18" charset="-122"/>
                <a:cs typeface="+mj-cs"/>
              </a:rPr>
              <a:t>本田汽车近年销量排行</a:t>
            </a:r>
          </a:p>
        </p:txBody>
      </p:sp>
      <p:grpSp>
        <p:nvGrpSpPr>
          <p:cNvPr id="12" name="组合 17"/>
          <p:cNvGrpSpPr>
            <a:grpSpLocks/>
          </p:cNvGrpSpPr>
          <p:nvPr/>
        </p:nvGrpSpPr>
        <p:grpSpPr bwMode="auto">
          <a:xfrm>
            <a:off x="250825" y="1339826"/>
            <a:ext cx="8726488" cy="4752975"/>
            <a:chOff x="251520" y="1628775"/>
            <a:chExt cx="8725346" cy="4752553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20" y="1628775"/>
              <a:ext cx="8049077" cy="4750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32844" y="1628775"/>
              <a:ext cx="744022" cy="4752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32844" y="2234925"/>
              <a:ext cx="676383" cy="284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03226" y="2599668"/>
              <a:ext cx="706002" cy="255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03226" y="2981157"/>
              <a:ext cx="706002" cy="232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218035" y="3293541"/>
              <a:ext cx="691193" cy="298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203226" y="3731863"/>
              <a:ext cx="676383" cy="231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213989" y="4079310"/>
              <a:ext cx="659212" cy="255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240523" y="4417886"/>
              <a:ext cx="632678" cy="297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262463" y="4804801"/>
              <a:ext cx="610738" cy="28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6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8264456" y="5183966"/>
              <a:ext cx="608745" cy="30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7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270864" y="5564483"/>
              <a:ext cx="620326" cy="297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Box 17"/>
            <p:cNvSpPr txBox="1">
              <a:spLocks noChangeArrowheads="1"/>
            </p:cNvSpPr>
            <p:nvPr/>
          </p:nvSpPr>
          <p:spPr bwMode="auto">
            <a:xfrm>
              <a:off x="8165206" y="1777292"/>
              <a:ext cx="811660" cy="365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700" b="1">
                  <a:solidFill>
                    <a:schemeClr val="bg1"/>
                  </a:solidFill>
                </a:rPr>
                <a:t>2010</a:t>
              </a:r>
              <a:endParaRPr lang="zh-CN" altLang="en-US" sz="1700" b="1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18"/>
          <p:cNvSpPr txBox="1">
            <a:spLocks noChangeArrowheads="1"/>
          </p:cNvSpPr>
          <p:nvPr/>
        </p:nvSpPr>
        <p:spPr bwMode="auto">
          <a:xfrm>
            <a:off x="250825" y="6093296"/>
            <a:ext cx="3168650" cy="277813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dirty="0">
                <a:latin typeface="Adobe 仿宋 Std R" pitchFamily="18" charset="-122"/>
                <a:ea typeface="Adobe 仿宋 Std R" pitchFamily="18" charset="-122"/>
              </a:rPr>
              <a:t>注：变色醒目者为现代，勿与本田混淆</a:t>
            </a:r>
          </a:p>
        </p:txBody>
      </p:sp>
      <p:sp>
        <p:nvSpPr>
          <p:cNvPr id="27" name="椭圆 26"/>
          <p:cNvSpPr/>
          <p:nvPr/>
        </p:nvSpPr>
        <p:spPr>
          <a:xfrm>
            <a:off x="611188" y="4868838"/>
            <a:ext cx="576262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76375" y="4868838"/>
            <a:ext cx="574675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339975" y="4148113"/>
            <a:ext cx="576263" cy="288925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132138" y="4868838"/>
            <a:ext cx="576262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59338" y="4148113"/>
            <a:ext cx="576262" cy="288925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51500" y="3789338"/>
            <a:ext cx="576263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995738" y="4868838"/>
            <a:ext cx="576262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16688" y="3789338"/>
            <a:ext cx="576262" cy="287338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380288" y="4148113"/>
            <a:ext cx="576262" cy="288925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243888" y="4148113"/>
            <a:ext cx="576262" cy="288925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Picture 4" descr="機踏車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2804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940152" y="6021288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本田</a:t>
            </a:r>
            <a:r>
              <a:rPr lang="en-US" altLang="zh-TW" dirty="0" smtClean="0">
                <a:latin typeface="华文楷体" pitchFamily="2" charset="-122"/>
                <a:ea typeface="华文楷体" pitchFamily="2" charset="-122"/>
              </a:rPr>
              <a:t>1948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年第一代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产品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ruten_pic_a" descr="http://img.ruten.com.tw/s1/8/d1/27/11080915984679_591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7544" y="908521"/>
            <a:ext cx="80645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860032" y="6021288"/>
            <a:ext cx="3682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本田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外销美国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失利的</a:t>
            </a:r>
            <a:r>
              <a:rPr lang="en-US" altLang="zh-TW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型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摩托车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shilei080515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3242" y="3645024"/>
            <a:ext cx="4363254" cy="2664296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6" name="Picture 4" descr="nc-20050729-122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934330"/>
            <a:ext cx="4307359" cy="2591014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Picture 10" descr="honda_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5" y="764704"/>
            <a:ext cx="4896545" cy="2859581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971600" y="3573016"/>
            <a:ext cx="29193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本田第一代</a:t>
            </a:r>
            <a:r>
              <a:rPr lang="en-US" altLang="zh-TW" dirty="0" smtClean="0">
                <a:latin typeface="华文楷体" pitchFamily="2" charset="-122"/>
                <a:ea typeface="华文楷体" pitchFamily="2" charset="-122"/>
              </a:rPr>
              <a:t>CIVIC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轿车</a:t>
            </a:r>
            <a:endParaRPr lang="zh-CN" altLang="en-US" dirty="0"/>
          </a:p>
        </p:txBody>
      </p:sp>
      <p:pic>
        <p:nvPicPr>
          <p:cNvPr id="14" name="Picture 4" descr="nsx_r_gt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908720"/>
            <a:ext cx="4130719" cy="252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6300192" y="3316922"/>
            <a:ext cx="2225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本田</a:t>
            </a:r>
            <a:r>
              <a:rPr lang="en-US" altLang="zh-TW" dirty="0" smtClean="0">
                <a:latin typeface="华文楷体" pitchFamily="2" charset="-122"/>
                <a:ea typeface="华文楷体" pitchFamily="2" charset="-122"/>
              </a:rPr>
              <a:t>NSX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超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级</a:t>
            </a:r>
            <a:r>
              <a:rPr lang="zh-TW" altLang="en-US" dirty="0" smtClean="0">
                <a:latin typeface="华文楷体" pitchFamily="2" charset="-122"/>
                <a:ea typeface="华文楷体" pitchFamily="2" charset="-122"/>
              </a:rPr>
              <a:t>跑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车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263482" y="60932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本田小型</a:t>
            </a:r>
            <a:r>
              <a:rPr lang="zh-CN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喷气客机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68144" y="6125234"/>
            <a:ext cx="3188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本田智慧型</a:t>
            </a:r>
            <a:r>
              <a:rPr lang="zh-CN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机器人</a:t>
            </a:r>
            <a:r>
              <a:rPr lang="en-US" altLang="zh-CN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TW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ASIMO)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560" y="5157192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本田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赛车队（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Honda Racing F1 Team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）是一级方程式使用日产车制造商本田的车队，车队总部位于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英国布莱克雷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，本田车队继承了已经退出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舞台的英美车队。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2009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3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6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日，本田将车队卖给罗斯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·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布朗，车队亦会改名为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布朗</a:t>
            </a:r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F1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车队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1985" name="Picture 1" descr="File:Rubens Barrichello 2006 U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48536"/>
            <a:ext cx="7272808" cy="409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23528" y="4890646"/>
            <a:ext cx="8280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0" dirty="0" smtClean="0">
                <a:latin typeface="Cambria Math" pitchFamily="18" charset="0"/>
                <a:ea typeface="Cambria Math" pitchFamily="18" charset="0"/>
              </a:rPr>
              <a:t>Rubens </a:t>
            </a:r>
            <a:r>
              <a:rPr lang="en-US" altLang="zh-CN" sz="1600" b="0" dirty="0" err="1" smtClean="0">
                <a:latin typeface="Cambria Math" pitchFamily="18" charset="0"/>
                <a:ea typeface="Cambria Math" pitchFamily="18" charset="0"/>
              </a:rPr>
              <a:t>Barrichello</a:t>
            </a:r>
            <a:r>
              <a:rPr lang="en-US" altLang="zh-CN" sz="1600" b="0" dirty="0" smtClean="0">
                <a:latin typeface="Cambria Math" pitchFamily="18" charset="0"/>
                <a:ea typeface="Cambria Math" pitchFamily="18" charset="0"/>
              </a:rPr>
              <a:t> driving for </a:t>
            </a:r>
            <a:r>
              <a:rPr lang="en-US" altLang="zh-CN" sz="1600" b="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Honda F1 </a:t>
            </a:r>
            <a:r>
              <a:rPr lang="en-US" altLang="zh-CN" sz="1600" b="0" dirty="0" smtClean="0">
                <a:latin typeface="Cambria Math" pitchFamily="18" charset="0"/>
                <a:ea typeface="Cambria Math" pitchFamily="18" charset="0"/>
              </a:rPr>
              <a:t>at the 2006 United States Grand Prix</a:t>
            </a:r>
            <a:endParaRPr lang="zh-CN" altLang="en-US" sz="1600" b="0" dirty="0">
              <a:latin typeface="Cambria Math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本田汽车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5013176"/>
            <a:ext cx="88204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“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尊重个性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”、重视每一个人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个性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的观念，使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Honda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形成了推崇员工创造性、自由豁达的企业文化。现在，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Honda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已经发展成为从小型通用发动机、踏板摩托车乃至跑车等各个领域都拥有独创技术，并不断研发、生产新产品的企业。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1913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71600" y="1052736"/>
            <a:ext cx="2581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www.honda.com.cn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案例一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012086"/>
            <a:ext cx="496855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/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日本国（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Japan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），由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本州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四国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九州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北海道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四个大岛及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6900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多个小岛组成的东亚群岛国家。日本国的名意为“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日出之国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”。</a:t>
            </a:r>
            <a:endParaRPr lang="en-US" altLang="zh-CN" sz="2400" dirty="0" smtClean="0"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indent="304800"/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在二战期间侵略中国、朝鲜等亚洲国家，二战战败后实行以天皇为国家象征的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君主立宪制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，经济实力迅速提高，日本以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大和民族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为主体。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</p:txBody>
      </p:sp>
      <p:pic>
        <p:nvPicPr>
          <p:cNvPr id="21506" name="Picture 2" descr="http://c.hiphotos.baidu.com/album/w%3D2048/sign=8081bb32b812c8fcb4f3f1cdc83b9245/ac4bd11373f08202a8a5582d4afbfbedab641b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541" y="836712"/>
            <a:ext cx="4128459" cy="3096344"/>
          </a:xfrm>
          <a:prstGeom prst="rect">
            <a:avLst/>
          </a:prstGeom>
          <a:noFill/>
        </p:spPr>
      </p:pic>
      <p:pic>
        <p:nvPicPr>
          <p:cNvPr id="21508" name="Picture 4" descr="日本国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077072"/>
            <a:ext cx="2095500" cy="1390650"/>
          </a:xfrm>
          <a:prstGeom prst="rect">
            <a:avLst/>
          </a:prstGeom>
          <a:noFill/>
        </p:spPr>
      </p:pic>
      <p:pic>
        <p:nvPicPr>
          <p:cNvPr id="21510" name="Picture 6" descr="日本国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77072"/>
            <a:ext cx="2095500" cy="2095500"/>
          </a:xfrm>
          <a:prstGeom prst="rect">
            <a:avLst/>
          </a:prstGeom>
          <a:noFill/>
        </p:spPr>
      </p:pic>
      <p:pic>
        <p:nvPicPr>
          <p:cNvPr id="21514" name="Picture 10" descr="哆啦A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4149080"/>
            <a:ext cx="1885950" cy="2095500"/>
          </a:xfrm>
          <a:prstGeom prst="rect">
            <a:avLst/>
          </a:prstGeom>
          <a:noFill/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05064"/>
            <a:ext cx="1656184" cy="240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6012160" y="5877272"/>
            <a:ext cx="2702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04800" eaLnBrk="0" hangingPunct="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你眼里的日本？</a:t>
            </a:r>
            <a:endParaRPr lang="zh-CN" altLang="en-US" sz="2400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://img.szzgc.com/news/201111/201111104_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836712"/>
            <a:ext cx="5210175" cy="3838576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案例一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764704"/>
            <a:ext cx="3923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汽車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豐田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本田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日產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三菱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,MAZDA,SUBARU,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鈴木</a:t>
            </a:r>
            <a:b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高鐵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川崎重工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日立制作所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日本车辆制造</a:t>
            </a:r>
            <a:b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核電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東芝</a:t>
            </a:r>
            <a:r>
              <a:rPr lang="en-US" altLang="zh-TW" sz="2400" dirty="0" err="1" smtClean="0">
                <a:latin typeface="Adobe 仿宋 Std R" pitchFamily="18" charset="-122"/>
                <a:ea typeface="Adobe 仿宋 Std R" pitchFamily="18" charset="-122"/>
              </a:rPr>
              <a:t>Westinghous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日立制作所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三菱重工</a:t>
            </a:r>
            <a:b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機床</a:t>
            </a:r>
            <a:r>
              <a:rPr lang="en-US" altLang="zh-TW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马扎克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en-US" altLang="zh-TW" sz="2400" dirty="0" err="1" smtClean="0">
                <a:latin typeface="Adobe 仿宋 Std R" pitchFamily="18" charset="-122"/>
                <a:ea typeface="Adobe 仿宋 Std R" pitchFamily="18" charset="-122"/>
              </a:rPr>
              <a:t>fanuc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牧野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,AMADA,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仓敷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不二越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小松机械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富士機械</a:t>
            </a:r>
            <a:b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半導體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東芝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latin typeface="Adobe 仿宋 Std R" pitchFamily="18" charset="-122"/>
                <a:ea typeface="Adobe 仿宋 Std R" pitchFamily="18" charset="-122"/>
              </a:rPr>
              <a:t>瑞薩</a:t>
            </a:r>
            <a:r>
              <a:rPr lang="en-US" altLang="zh-TW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en-US" altLang="zh-TW" sz="2400" dirty="0" err="1" smtClean="0">
                <a:latin typeface="Adobe 仿宋 Std R" pitchFamily="18" charset="-122"/>
                <a:ea typeface="Adobe 仿宋 Std R" pitchFamily="18" charset="-122"/>
              </a:rPr>
              <a:t>fujisu,sony,elpida,rohm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496" y="4883676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工程机械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小松制作所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日立建机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神鋼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住友重机械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多田野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久保田</a:t>
            </a:r>
            <a:b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電子設備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: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東京威力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,canon,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尼康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愛德萬測試</a:t>
            </a:r>
            <a:b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光學相機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:canon,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尼康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en-US" altLang="zh-TW" sz="2400" dirty="0" err="1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panasonic,sony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/>
            </a:r>
            <a:b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</a:br>
            <a:r>
              <a:rPr lang="zh-TW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航天</a:t>
            </a:r>
            <a:r>
              <a:rPr lang="zh-CN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：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三菱重工</a:t>
            </a:r>
            <a:r>
              <a:rPr lang="en-US" altLang="zh-TW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TW" altLang="en-US" sz="2400" dirty="0" smtClean="0">
                <a:solidFill>
                  <a:prstClr val="black"/>
                </a:solidFill>
                <a:latin typeface="Adobe 仿宋 Std R" pitchFamily="18" charset="-122"/>
                <a:ea typeface="Adobe 仿宋 Std R" pitchFamily="18" charset="-122"/>
              </a:rPr>
              <a:t>川崎</a:t>
            </a:r>
            <a:endParaRPr lang="zh-CN" altLang="en-US" sz="2400" dirty="0">
              <a:solidFill>
                <a:prstClr val="black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6136" y="5877272"/>
            <a:ext cx="3334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04800" eaLnBrk="0" hangingPunct="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你眼里的日本品牌？</a:t>
            </a:r>
            <a:endParaRPr lang="zh-CN" altLang="en-US" sz="2400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Freeform 3"/>
          <p:cNvSpPr>
            <a:spLocks/>
          </p:cNvSpPr>
          <p:nvPr/>
        </p:nvSpPr>
        <p:spPr bwMode="gray">
          <a:xfrm>
            <a:off x="711150" y="1745521"/>
            <a:ext cx="3659188" cy="1879600"/>
          </a:xfrm>
          <a:custGeom>
            <a:avLst/>
            <a:gdLst/>
            <a:ahLst/>
            <a:cxnLst>
              <a:cxn ang="0">
                <a:pos x="2304" y="691"/>
              </a:cxn>
              <a:cxn ang="0">
                <a:pos x="1991" y="833"/>
              </a:cxn>
              <a:cxn ang="0">
                <a:pos x="1817" y="1184"/>
              </a:cxn>
              <a:cxn ang="0">
                <a:pos x="0" y="1184"/>
              </a:cxn>
              <a:cxn ang="0">
                <a:pos x="0" y="1"/>
              </a:cxn>
              <a:cxn ang="0">
                <a:pos x="2305" y="0"/>
              </a:cxn>
              <a:cxn ang="0">
                <a:pos x="2304" y="691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gray">
          <a:xfrm>
            <a:off x="711150" y="1864584"/>
            <a:ext cx="3652838" cy="422275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gray">
          <a:xfrm>
            <a:off x="4513213" y="1748696"/>
            <a:ext cx="3659187" cy="1879600"/>
          </a:xfrm>
          <a:custGeom>
            <a:avLst/>
            <a:gdLst/>
            <a:ahLst/>
            <a:cxnLst>
              <a:cxn ang="0">
                <a:pos x="1" y="691"/>
              </a:cxn>
              <a:cxn ang="0">
                <a:pos x="314" y="833"/>
              </a:cxn>
              <a:cxn ang="0">
                <a:pos x="481" y="1182"/>
              </a:cxn>
              <a:cxn ang="0">
                <a:pos x="2305" y="1184"/>
              </a:cxn>
              <a:cxn ang="0">
                <a:pos x="2305" y="1"/>
              </a:cxn>
              <a:cxn ang="0">
                <a:pos x="0" y="0"/>
              </a:cxn>
              <a:cxn ang="0">
                <a:pos x="1" y="691"/>
              </a:cxn>
            </a:cxnLst>
            <a:rect l="0" t="0" r="r" b="b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gray">
          <a:xfrm flipH="1">
            <a:off x="4505275" y="1867759"/>
            <a:ext cx="3663950" cy="422275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blackGray">
          <a:xfrm>
            <a:off x="707975" y="3755296"/>
            <a:ext cx="3659188" cy="1879600"/>
          </a:xfrm>
          <a:custGeom>
            <a:avLst/>
            <a:gdLst/>
            <a:ahLst/>
            <a:cxnLst>
              <a:cxn ang="0">
                <a:pos x="2304" y="493"/>
              </a:cxn>
              <a:cxn ang="0">
                <a:pos x="1991" y="351"/>
              </a:cxn>
              <a:cxn ang="0">
                <a:pos x="1813" y="1"/>
              </a:cxn>
              <a:cxn ang="0">
                <a:pos x="0" y="0"/>
              </a:cxn>
              <a:cxn ang="0">
                <a:pos x="0" y="1183"/>
              </a:cxn>
              <a:cxn ang="0">
                <a:pos x="2305" y="1184"/>
              </a:cxn>
              <a:cxn ang="0">
                <a:pos x="2304" y="49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gray">
          <a:xfrm>
            <a:off x="4510038" y="3745771"/>
            <a:ext cx="3659187" cy="1881188"/>
          </a:xfrm>
          <a:custGeom>
            <a:avLst/>
            <a:gdLst/>
            <a:ahLst/>
            <a:cxnLst>
              <a:cxn ang="0">
                <a:pos x="1" y="494"/>
              </a:cxn>
              <a:cxn ang="0">
                <a:pos x="314" y="352"/>
              </a:cxn>
              <a:cxn ang="0">
                <a:pos x="483" y="0"/>
              </a:cxn>
              <a:cxn ang="0">
                <a:pos x="2305" y="1"/>
              </a:cxn>
              <a:cxn ang="0">
                <a:pos x="2305" y="1184"/>
              </a:cxn>
              <a:cxn ang="0">
                <a:pos x="0" y="1185"/>
              </a:cxn>
              <a:cxn ang="0">
                <a:pos x="1" y="494"/>
              </a:cxn>
            </a:cxnLst>
            <a:rect l="0" t="0" r="r" b="b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4972000" y="3885471"/>
            <a:ext cx="3186113" cy="461963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gray">
          <a:xfrm flipH="1">
            <a:off x="707975" y="3861659"/>
            <a:ext cx="3165475" cy="461962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857200" y="1867759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20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世纪</a:t>
            </a:r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50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年代</a:t>
            </a:r>
            <a:endParaRPr lang="en-US" altLang="zh-CN" sz="2000" dirty="0">
              <a:solidFill>
                <a:srgbClr val="FFFFFF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gray">
          <a:xfrm>
            <a:off x="857200" y="3890234"/>
            <a:ext cx="259025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20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世纪</a:t>
            </a:r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70 -80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年代</a:t>
            </a:r>
            <a:endParaRPr lang="en-US" altLang="zh-CN" sz="2000" dirty="0">
              <a:solidFill>
                <a:srgbClr val="FFFFFF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gray">
          <a:xfrm>
            <a:off x="5762575" y="1878871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/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20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世纪</a:t>
            </a:r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60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年代</a:t>
            </a:r>
            <a:endParaRPr lang="en-US" altLang="zh-CN" sz="2000" dirty="0">
              <a:solidFill>
                <a:srgbClr val="FFFFFF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gray">
          <a:xfrm>
            <a:off x="5535687" y="3914046"/>
            <a:ext cx="248431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20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世纪</a:t>
            </a:r>
            <a:r>
              <a:rPr lang="en-US" altLang="zh-CN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90 </a:t>
            </a:r>
            <a:r>
              <a:rPr lang="zh-CN" altLang="en-US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年代至今</a:t>
            </a:r>
            <a:endParaRPr lang="en-US" altLang="zh-CN" sz="2000" dirty="0">
              <a:solidFill>
                <a:srgbClr val="FFFFFF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gray">
          <a:xfrm>
            <a:off x="839738" y="2491646"/>
            <a:ext cx="2954337" cy="10064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日本经济处于恢复时期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汽车产业非常弱小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技术以引进为主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主要生产卡车。</a:t>
            </a:r>
            <a:endParaRPr lang="en-US" altLang="zh-CN" sz="1800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gray">
          <a:xfrm>
            <a:off x="5103638" y="2249577"/>
            <a:ext cx="2948112" cy="144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进入经济自由时期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也是汽车产业发展的规模化阶段。经过多年技术和设备的引进消化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自主创新能力快速提高</a:t>
            </a:r>
            <a:r>
              <a:rPr lang="en-US" altLang="zh-CN" sz="16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开始自主设计生产新车型</a:t>
            </a:r>
            <a:endParaRPr lang="en-US" altLang="zh-CN" sz="1600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gray">
          <a:xfrm>
            <a:off x="781000" y="4409817"/>
            <a:ext cx="335280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Adobe 仿宋 Std R" pitchFamily="18" charset="-122"/>
                <a:ea typeface="Adobe 仿宋 Std R" pitchFamily="18" charset="-122"/>
              </a:rPr>
              <a:t>发展速度、生产效率、出口增长都明显加快</a:t>
            </a:r>
            <a:r>
              <a:rPr lang="en-US" altLang="zh-CN" dirty="0" smtClean="0">
                <a:solidFill>
                  <a:srgbClr val="000000"/>
                </a:solidFill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Adobe 仿宋 Std R" pitchFamily="18" charset="-122"/>
                <a:ea typeface="Adobe 仿宋 Std R" pitchFamily="18" charset="-122"/>
              </a:rPr>
              <a:t>超过了欧美国家汽车产业</a:t>
            </a:r>
            <a:endParaRPr lang="en-US" altLang="zh-CN" dirty="0">
              <a:solidFill>
                <a:srgbClr val="00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gray">
          <a:xfrm>
            <a:off x="4743598" y="4337809"/>
            <a:ext cx="335280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FontTx/>
              <a:buChar char="•"/>
            </a:pP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日本经济进入低迷时期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也是世界汽车市场饱和时期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日本围绕汽车生产、新产品开发等方面同其他国家竞争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特别是在</a:t>
            </a:r>
            <a:r>
              <a:rPr lang="zh-CN" altLang="en-US" sz="16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开发新型环保车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方面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开拓创新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1600" dirty="0" smtClean="0">
                <a:latin typeface="Adobe 仿宋 Std R" pitchFamily="18" charset="-122"/>
                <a:ea typeface="Adobe 仿宋 Std R" pitchFamily="18" charset="-122"/>
              </a:rPr>
              <a:t>抢占技术领先地位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endParaRPr lang="en-US" altLang="zh-CN" sz="1600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8" name="Group 35"/>
          <p:cNvGrpSpPr>
            <a:grpSpLocks/>
          </p:cNvGrpSpPr>
          <p:nvPr/>
        </p:nvGrpSpPr>
        <p:grpSpPr bwMode="auto">
          <a:xfrm>
            <a:off x="3597225" y="2845659"/>
            <a:ext cx="1682750" cy="1682750"/>
            <a:chOff x="2350" y="2010"/>
            <a:chExt cx="1060" cy="1060"/>
          </a:xfrm>
        </p:grpSpPr>
        <p:sp>
          <p:nvSpPr>
            <p:cNvPr id="29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0" name="Group 30"/>
            <p:cNvGrpSpPr>
              <a:grpSpLocks/>
            </p:cNvGrpSpPr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32" name="Picture 31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3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4" name="Picture 33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1" name="Picture 34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5" name="Text Box 37"/>
          <p:cNvSpPr txBox="1">
            <a:spLocks noChangeArrowheads="1"/>
          </p:cNvSpPr>
          <p:nvPr/>
        </p:nvSpPr>
        <p:spPr bwMode="black">
          <a:xfrm>
            <a:off x="3840113" y="3386996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FFFF"/>
                </a:solidFill>
                <a:latin typeface="Adobe 仿宋 Std R" pitchFamily="18" charset="-122"/>
                <a:ea typeface="Adobe 仿宋 Std R" pitchFamily="18" charset="-122"/>
              </a:rPr>
              <a:t>日本</a:t>
            </a:r>
            <a:endParaRPr lang="en-US" altLang="zh-CN" sz="3200" dirty="0">
              <a:solidFill>
                <a:srgbClr val="FFFFFF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1560" y="1124744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日本汽车发展的四个阶段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mep128.mofcom.gov.cn/mep/xwzx/cyzx/images/2013/7/31/D547ABFEEF974CD0BA8A9B7C4D15F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5450" y="3861048"/>
            <a:ext cx="3638550" cy="2581275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683568" y="1628800"/>
            <a:ext cx="7992888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/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第一次是战后经济萧条，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朝鲜战争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爆发，美国大量的战争特需使日本汽车工业免于破产命运；第二次是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60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年代，当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欧美国家汽车市场开始饱和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时，日本国内却出现了爆发式的汽车需求增长；第三次是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石油危机带来的对小型车的大量需求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9552" y="378904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阅读材料，谈谈你对日本汽车发展的认识？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1560" y="105273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日本汽车发展的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3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个机遇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9" name="Picture 6" descr="3e4943e702000ky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10272"/>
            <a:ext cx="5616624" cy="21037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4" descr="http://www.jamabj.cn/world/tieup/images/7_2_1_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52936"/>
            <a:ext cx="7048500" cy="3200400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51520" y="980728"/>
            <a:ext cx="410445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日本汽车发展的经验和启发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7984" y="1273984"/>
            <a:ext cx="4248472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竞争促进发展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政府协调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积极开发技术，占领制高点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培植汽车文化，适应客观条件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尊重科学、尊重实际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30054" name="Picture 6" descr="http://www.jamabj.cn/children/encyclopedia/images/08_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28800"/>
            <a:ext cx="3238500" cy="1724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4146" name="Picture 2" descr="http://www.jamabj.cn/world/tieup/images/7_2_1_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36712"/>
            <a:ext cx="8892480" cy="1278594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092280" y="98072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http://www.jamabj.cn/world/tieup/images/7_2_1_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8919"/>
            <a:ext cx="6336704" cy="5831481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活动一日韩汽车工业发展历程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067944" y="4325034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2011.3</a:t>
            </a:r>
            <a:r>
              <a:rPr lang="zh-CN" altLang="en-US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日本汽车工业协会</a:t>
            </a:r>
            <a:r>
              <a:rPr lang="en-US" altLang="zh-CN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JAMA</a:t>
            </a:r>
            <a:r>
              <a:rPr lang="zh-CN" altLang="en-US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数据</a:t>
            </a:r>
            <a:endParaRPr lang="zh-CN" altLang="en-US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1869</TotalTime>
  <Words>1667</Words>
  <Application>Microsoft Office PowerPoint</Application>
  <PresentationFormat>全屏显示(4:3)</PresentationFormat>
  <Paragraphs>165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861</cp:revision>
  <dcterms:created xsi:type="dcterms:W3CDTF">2008-11-29T01:41:59Z</dcterms:created>
  <dcterms:modified xsi:type="dcterms:W3CDTF">2013-08-20T01:55:12Z</dcterms:modified>
</cp:coreProperties>
</file>