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4"/>
  </p:notesMasterIdLst>
  <p:handoutMasterIdLst>
    <p:handoutMasterId r:id="rId15"/>
  </p:handoutMasterIdLst>
  <p:sldIdLst>
    <p:sldId id="370" r:id="rId3"/>
    <p:sldId id="371" r:id="rId4"/>
    <p:sldId id="379" r:id="rId5"/>
    <p:sldId id="380" r:id="rId6"/>
    <p:sldId id="386" r:id="rId7"/>
    <p:sldId id="387" r:id="rId8"/>
    <p:sldId id="388" r:id="rId9"/>
    <p:sldId id="382" r:id="rId10"/>
    <p:sldId id="383" r:id="rId11"/>
    <p:sldId id="385" r:id="rId12"/>
    <p:sldId id="384" r:id="rId13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38B1BF"/>
    <a:srgbClr val="EF7768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617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87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867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0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80039" y="3750941"/>
            <a:ext cx="6227954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直角坐标系统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要执行输入的命令可按回车键或空格键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通过相对坐标定位点，应在坐标前加入“</a:t>
            </a:r>
            <a:r>
              <a:rPr lang="en-US" altLang="zh-CN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”符号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可利用对象捕捉精确定为坐标点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8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8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8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8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利用相对直角坐标系统定位点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A-H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，并绘制下面的图形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46D679F-6D8F-4BC3-9CD2-F81D16C14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597" y="2742575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B7C2DDE-4F85-464F-88CD-45EBEBC54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8942" y="2968454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DE56EBA6-EE5F-499E-B842-FEF211AE4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560186"/>
              </p:ext>
            </p:extLst>
          </p:nvPr>
        </p:nvGraphicFramePr>
        <p:xfrm>
          <a:off x="3430910" y="2258305"/>
          <a:ext cx="10256493" cy="485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AutoCAD Drawing" r:id="rId5" imgW="13249275" imgH="5619750" progId="AutoCAD.Drawing.18">
                  <p:embed/>
                </p:oleObj>
              </mc:Choice>
              <mc:Fallback>
                <p:oleObj name="AutoCAD Drawing" r:id="rId5" imgW="13249275" imgH="5619750" progId="AutoCAD.Drawing.1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4416" t="16606" r="25323" b="11339"/>
                      <a:stretch>
                        <a:fillRect/>
                      </a:stretch>
                    </p:blipFill>
                    <p:spPr bwMode="auto">
                      <a:xfrm>
                        <a:off x="3430910" y="2258305"/>
                        <a:ext cx="10256493" cy="4853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id="{0882C238-07EA-4116-9ECD-DBB1B37EA02C}"/>
              </a:ext>
            </a:extLst>
          </p:cNvPr>
          <p:cNvSpPr/>
          <p:nvPr/>
        </p:nvSpPr>
        <p:spPr>
          <a:xfrm>
            <a:off x="5915206" y="3969869"/>
            <a:ext cx="360000" cy="360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78364124-4C8E-4ECE-94D2-AFC29579691E}"/>
              </a:ext>
            </a:extLst>
          </p:cNvPr>
          <p:cNvCxnSpPr/>
          <p:nvPr/>
        </p:nvCxnSpPr>
        <p:spPr>
          <a:xfrm>
            <a:off x="3177098" y="4149870"/>
            <a:ext cx="6120680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5D8849BF-9D0A-4F85-84C2-A732DFF9617F}"/>
              </a:ext>
            </a:extLst>
          </p:cNvPr>
          <p:cNvCxnSpPr>
            <a:cxnSpLocks/>
          </p:cNvCxnSpPr>
          <p:nvPr/>
        </p:nvCxnSpPr>
        <p:spPr>
          <a:xfrm flipH="1" flipV="1">
            <a:off x="6095206" y="1485578"/>
            <a:ext cx="12596" cy="479794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D864554-3C67-4177-BF19-AF82BC875532}"/>
              </a:ext>
            </a:extLst>
          </p:cNvPr>
          <p:cNvSpPr txBox="1"/>
          <p:nvPr/>
        </p:nvSpPr>
        <p:spPr>
          <a:xfrm>
            <a:off x="9335566" y="3929658"/>
            <a:ext cx="502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X</a:t>
            </a:r>
            <a:endParaRPr lang="zh-CN" altLang="en-US" sz="2400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E05C96D-019C-49B2-9C6B-52D6CAC66270}"/>
              </a:ext>
            </a:extLst>
          </p:cNvPr>
          <p:cNvSpPr txBox="1"/>
          <p:nvPr/>
        </p:nvSpPr>
        <p:spPr>
          <a:xfrm>
            <a:off x="5927482" y="1058744"/>
            <a:ext cx="502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Y</a:t>
            </a:r>
            <a:endParaRPr lang="zh-CN" altLang="en-US" sz="24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B3FECE8-E38E-4CD8-8C6D-5837870C2B55}"/>
              </a:ext>
            </a:extLst>
          </p:cNvPr>
          <p:cNvCxnSpPr/>
          <p:nvPr/>
        </p:nvCxnSpPr>
        <p:spPr>
          <a:xfrm>
            <a:off x="7755789" y="2448108"/>
            <a:ext cx="0" cy="170176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2404799-0B39-4F10-9ADA-AF2192E0D911}"/>
              </a:ext>
            </a:extLst>
          </p:cNvPr>
          <p:cNvCxnSpPr>
            <a:cxnSpLocks/>
          </p:cNvCxnSpPr>
          <p:nvPr/>
        </p:nvCxnSpPr>
        <p:spPr>
          <a:xfrm flipH="1">
            <a:off x="6107802" y="2448108"/>
            <a:ext cx="16479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左大括号 40">
            <a:extLst>
              <a:ext uri="{FF2B5EF4-FFF2-40B4-BE49-F238E27FC236}">
                <a16:creationId xmlns:a16="http://schemas.microsoft.com/office/drawing/2014/main" id="{06C4797A-2543-4F59-9974-4517D14359D3}"/>
              </a:ext>
            </a:extLst>
          </p:cNvPr>
          <p:cNvSpPr/>
          <p:nvPr/>
        </p:nvSpPr>
        <p:spPr>
          <a:xfrm rot="5400000">
            <a:off x="6678262" y="1347604"/>
            <a:ext cx="520664" cy="1634389"/>
          </a:xfrm>
          <a:prstGeom prst="leftBrace">
            <a:avLst/>
          </a:prstGeom>
          <a:ln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A09ABFC-E7B3-47C6-8FE4-6A0B0A40FFD0}"/>
              </a:ext>
            </a:extLst>
          </p:cNvPr>
          <p:cNvSpPr txBox="1"/>
          <p:nvPr/>
        </p:nvSpPr>
        <p:spPr>
          <a:xfrm>
            <a:off x="6483710" y="1542829"/>
            <a:ext cx="1088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X</a:t>
            </a:r>
            <a:r>
              <a:rPr lang="zh-CN" altLang="en-US" sz="2400" dirty="0"/>
              <a:t>坐标</a:t>
            </a:r>
          </a:p>
        </p:txBody>
      </p:sp>
      <p:sp>
        <p:nvSpPr>
          <p:cNvPr id="43" name="左大括号 42">
            <a:extLst>
              <a:ext uri="{FF2B5EF4-FFF2-40B4-BE49-F238E27FC236}">
                <a16:creationId xmlns:a16="http://schemas.microsoft.com/office/drawing/2014/main" id="{85080831-D70A-43AC-86DB-1AE0B8D91171}"/>
              </a:ext>
            </a:extLst>
          </p:cNvPr>
          <p:cNvSpPr/>
          <p:nvPr/>
        </p:nvSpPr>
        <p:spPr>
          <a:xfrm rot="10800000">
            <a:off x="7767327" y="2455144"/>
            <a:ext cx="520664" cy="1694725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8068450-478F-4FFC-BB52-C62BB2AAE9DC}"/>
              </a:ext>
            </a:extLst>
          </p:cNvPr>
          <p:cNvSpPr txBox="1"/>
          <p:nvPr/>
        </p:nvSpPr>
        <p:spPr>
          <a:xfrm>
            <a:off x="8215659" y="3083441"/>
            <a:ext cx="1088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Y</a:t>
            </a:r>
            <a:r>
              <a:rPr lang="zh-CN" altLang="en-US" sz="2400" dirty="0"/>
              <a:t>坐标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F49A9115-7507-4AEF-8EAA-5557C9D4E3A5}"/>
              </a:ext>
            </a:extLst>
          </p:cNvPr>
          <p:cNvCxnSpPr/>
          <p:nvPr/>
        </p:nvCxnSpPr>
        <p:spPr>
          <a:xfrm>
            <a:off x="7755789" y="2447389"/>
            <a:ext cx="130790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4A52DE53-A0DA-4ED4-BF21-4D5058712210}"/>
              </a:ext>
            </a:extLst>
          </p:cNvPr>
          <p:cNvCxnSpPr>
            <a:cxnSpLocks/>
          </p:cNvCxnSpPr>
          <p:nvPr/>
        </p:nvCxnSpPr>
        <p:spPr>
          <a:xfrm flipV="1">
            <a:off x="9063696" y="2447390"/>
            <a:ext cx="0" cy="820565"/>
          </a:xfrm>
          <a:prstGeom prst="line">
            <a:avLst/>
          </a:prstGeom>
          <a:ln w="28575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C402B495-85E8-4741-AB2E-251989689786}"/>
              </a:ext>
            </a:extLst>
          </p:cNvPr>
          <p:cNvSpPr txBox="1"/>
          <p:nvPr/>
        </p:nvSpPr>
        <p:spPr>
          <a:xfrm>
            <a:off x="7483920" y="218649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×</a:t>
            </a:r>
            <a:endParaRPr lang="zh-CN" altLang="en-US" sz="28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04C50AC-2A96-4911-A0C0-7DEC08063724}"/>
              </a:ext>
            </a:extLst>
          </p:cNvPr>
          <p:cNvSpPr txBox="1"/>
          <p:nvPr/>
        </p:nvSpPr>
        <p:spPr>
          <a:xfrm>
            <a:off x="8791827" y="30274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×</a:t>
            </a:r>
            <a:endParaRPr lang="zh-CN" altLang="en-US" sz="28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007F767-575F-4706-8617-D439B0EA5BDD}"/>
              </a:ext>
            </a:extLst>
          </p:cNvPr>
          <p:cNvSpPr txBox="1"/>
          <p:nvPr/>
        </p:nvSpPr>
        <p:spPr>
          <a:xfrm>
            <a:off x="7253286" y="2180750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A</a:t>
            </a:r>
            <a:endParaRPr lang="zh-CN" altLang="en-US" sz="28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1320BFC-1C79-4819-971C-C2DC1FEFF774}"/>
              </a:ext>
            </a:extLst>
          </p:cNvPr>
          <p:cNvSpPr txBox="1"/>
          <p:nvPr/>
        </p:nvSpPr>
        <p:spPr>
          <a:xfrm>
            <a:off x="8867168" y="3343915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B</a:t>
            </a:r>
            <a:endParaRPr lang="zh-CN" altLang="en-US" sz="2800" dirty="0"/>
          </a:p>
        </p:txBody>
      </p:sp>
      <p:sp>
        <p:nvSpPr>
          <p:cNvPr id="53" name="左大括号 52">
            <a:extLst>
              <a:ext uri="{FF2B5EF4-FFF2-40B4-BE49-F238E27FC236}">
                <a16:creationId xmlns:a16="http://schemas.microsoft.com/office/drawing/2014/main" id="{9573FF25-A565-4264-8337-A7B6C50BB487}"/>
              </a:ext>
            </a:extLst>
          </p:cNvPr>
          <p:cNvSpPr/>
          <p:nvPr/>
        </p:nvSpPr>
        <p:spPr>
          <a:xfrm rot="5400000">
            <a:off x="8272526" y="1637119"/>
            <a:ext cx="280349" cy="1301990"/>
          </a:xfrm>
          <a:prstGeom prst="leftBrac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CE9E4BF-C9BB-4D66-8E30-0D7D918F4CAF}"/>
              </a:ext>
            </a:extLst>
          </p:cNvPr>
          <p:cNvSpPr txBox="1"/>
          <p:nvPr/>
        </p:nvSpPr>
        <p:spPr>
          <a:xfrm>
            <a:off x="7563988" y="1716779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沿</a:t>
            </a:r>
            <a:r>
              <a:rPr lang="en-US" altLang="zh-CN" sz="2000" dirty="0"/>
              <a:t>X</a:t>
            </a:r>
            <a:r>
              <a:rPr lang="zh-CN" altLang="en-US" sz="2000" dirty="0"/>
              <a:t>正方向变化</a:t>
            </a:r>
          </a:p>
        </p:txBody>
      </p:sp>
      <p:sp>
        <p:nvSpPr>
          <p:cNvPr id="55" name="左大括号 54">
            <a:extLst>
              <a:ext uri="{FF2B5EF4-FFF2-40B4-BE49-F238E27FC236}">
                <a16:creationId xmlns:a16="http://schemas.microsoft.com/office/drawing/2014/main" id="{47B0E8F6-2AD4-4796-8308-98E87C688EC8}"/>
              </a:ext>
            </a:extLst>
          </p:cNvPr>
          <p:cNvSpPr/>
          <p:nvPr/>
        </p:nvSpPr>
        <p:spPr>
          <a:xfrm rot="10800000">
            <a:off x="9092149" y="2455482"/>
            <a:ext cx="328437" cy="812473"/>
          </a:xfrm>
          <a:prstGeom prst="leftBrac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F43C71E-2F65-4D41-9118-F41189CAD81E}"/>
              </a:ext>
            </a:extLst>
          </p:cNvPr>
          <p:cNvSpPr txBox="1"/>
          <p:nvPr/>
        </p:nvSpPr>
        <p:spPr>
          <a:xfrm>
            <a:off x="9364018" y="2657617"/>
            <a:ext cx="18485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沿</a:t>
            </a:r>
            <a:r>
              <a:rPr lang="en-US" altLang="zh-CN" sz="2000" dirty="0"/>
              <a:t>Y</a:t>
            </a:r>
            <a:r>
              <a:rPr lang="zh-CN" altLang="en-US" sz="2000" dirty="0"/>
              <a:t>负方向变化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A2A5862-737B-4B72-AD82-79225C4E1588}"/>
              </a:ext>
            </a:extLst>
          </p:cNvPr>
          <p:cNvSpPr txBox="1"/>
          <p:nvPr/>
        </p:nvSpPr>
        <p:spPr>
          <a:xfrm>
            <a:off x="9345460" y="3397776"/>
            <a:ext cx="84670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@2,-1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3B5734B-DBEA-4A1C-AD46-EFD3DAF4208D}"/>
              </a:ext>
            </a:extLst>
          </p:cNvPr>
          <p:cNvSpPr txBox="1"/>
          <p:nvPr/>
        </p:nvSpPr>
        <p:spPr>
          <a:xfrm>
            <a:off x="8238938" y="2408145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E73BFC8-56E6-4401-99BE-8B5ADF9235D4}"/>
              </a:ext>
            </a:extLst>
          </p:cNvPr>
          <p:cNvSpPr txBox="1"/>
          <p:nvPr/>
        </p:nvSpPr>
        <p:spPr>
          <a:xfrm>
            <a:off x="8700264" y="2649923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</a:rPr>
              <a:t>1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7" grpId="0"/>
      <p:bldP spid="37" grpId="0"/>
      <p:bldP spid="41" grpId="0" animBg="1"/>
      <p:bldP spid="41" grpId="1" animBg="1"/>
      <p:bldP spid="42" grpId="0"/>
      <p:bldP spid="42" grpId="1"/>
      <p:bldP spid="43" grpId="0" animBg="1"/>
      <p:bldP spid="43" grpId="1" animBg="1"/>
      <p:bldP spid="44" grpId="0"/>
      <p:bldP spid="44" grpId="1"/>
      <p:bldP spid="9" grpId="0"/>
      <p:bldP spid="45" grpId="0"/>
      <p:bldP spid="51" grpId="0"/>
      <p:bldP spid="52" grpId="0"/>
      <p:bldP spid="53" grpId="0" animBg="1"/>
      <p:bldP spid="54" grpId="0"/>
      <p:bldP spid="55" grpId="0" animBg="1"/>
      <p:bldP spid="56" grpId="0"/>
      <p:bldP spid="58" grpId="0"/>
      <p:bldP spid="58" grpId="1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8691BD29-EC50-4F14-AA18-169F3D41EC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870663"/>
              </p:ext>
            </p:extLst>
          </p:nvPr>
        </p:nvGraphicFramePr>
        <p:xfrm>
          <a:off x="2066770" y="418519"/>
          <a:ext cx="19017670" cy="90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AutoCAD Drawing" r:id="rId5" imgW="13249275" imgH="5619750" progId="AutoCAD.Drawing.18">
                  <p:embed/>
                </p:oleObj>
              </mc:Choice>
              <mc:Fallback>
                <p:oleObj name="AutoCAD Drawing" r:id="rId5" imgW="13249275" imgH="5619750" progId="AutoCAD.Drawing.18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DE56EBA6-EE5F-499E-B842-FEF211AE4E8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4416" t="16606" r="25323" b="11339"/>
                      <a:stretch>
                        <a:fillRect/>
                      </a:stretch>
                    </p:blipFill>
                    <p:spPr bwMode="auto">
                      <a:xfrm>
                        <a:off x="2066770" y="418519"/>
                        <a:ext cx="19017670" cy="900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387114CB-2E77-4B38-964F-45A75E857919}"/>
              </a:ext>
            </a:extLst>
          </p:cNvPr>
          <p:cNvSpPr txBox="1"/>
          <p:nvPr/>
        </p:nvSpPr>
        <p:spPr>
          <a:xfrm>
            <a:off x="6556414" y="5157986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@30,0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DFC350D-D6AF-487A-BD53-6DA799264219}"/>
              </a:ext>
            </a:extLst>
          </p:cNvPr>
          <p:cNvSpPr txBox="1"/>
          <p:nvPr/>
        </p:nvSpPr>
        <p:spPr>
          <a:xfrm>
            <a:off x="8903518" y="2133650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@20,30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74FD1EC-461C-4735-9C9E-08EA97FC5969}"/>
              </a:ext>
            </a:extLst>
          </p:cNvPr>
          <p:cNvSpPr txBox="1"/>
          <p:nvPr/>
        </p:nvSpPr>
        <p:spPr>
          <a:xfrm>
            <a:off x="6400923" y="1588196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@-15,0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A18A967-C745-4D17-AEBE-CCDD070DC964}"/>
              </a:ext>
            </a:extLst>
          </p:cNvPr>
          <p:cNvSpPr txBox="1"/>
          <p:nvPr/>
        </p:nvSpPr>
        <p:spPr>
          <a:xfrm>
            <a:off x="6007225" y="3555975"/>
            <a:ext cx="942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@0,-5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2B4F35B-DC79-421C-9B69-0957B0C4C0AA}"/>
              </a:ext>
            </a:extLst>
          </p:cNvPr>
          <p:cNvSpPr txBox="1"/>
          <p:nvPr/>
        </p:nvSpPr>
        <p:spPr>
          <a:xfrm>
            <a:off x="4655046" y="3555975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@-10,0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98E93B8-2B02-4CBF-A097-1A2BC60EBFFA}"/>
              </a:ext>
            </a:extLst>
          </p:cNvPr>
          <p:cNvSpPr txBox="1"/>
          <p:nvPr/>
        </p:nvSpPr>
        <p:spPr>
          <a:xfrm>
            <a:off x="4691112" y="1671985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@0,5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05221-60CA-4255-BC04-9044C48F225F}"/>
              </a:ext>
            </a:extLst>
          </p:cNvPr>
          <p:cNvSpPr txBox="1"/>
          <p:nvPr/>
        </p:nvSpPr>
        <p:spPr>
          <a:xfrm>
            <a:off x="2840579" y="1671985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@-10,0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084270" y="3010943"/>
            <a:ext cx="517831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如果目标点在当前点的右侧，则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坐标变化值为正，反之为负。</a:t>
            </a:r>
            <a:endParaRPr lang="en-US" altLang="zh-CN" sz="2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endParaRPr lang="en-US" altLang="zh-CN" sz="2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如果目标点在当前点的上方，则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坐标变化值为正，反之为负。</a:t>
            </a:r>
            <a:endParaRPr lang="en-US" altLang="zh-CN" sz="2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03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3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右箭头 30"/>
          <p:cNvSpPr/>
          <p:nvPr/>
        </p:nvSpPr>
        <p:spPr>
          <a:xfrm>
            <a:off x="7695222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5990946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269513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2565237" y="3313471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01404" y="3500759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602149" y="2822712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449165" y="1232973"/>
            <a:ext cx="264467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执行任意一种方法后，命令行将提示用户指定第一点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71502" y="4683133"/>
            <a:ext cx="297177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输入第一点后，命令行将提示用户指定下一点的坐标值或放弃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5306424" y="3877184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805680" y="3500759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27113" y="3500759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190230" y="3500759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7027858" y="2822712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735166" y="1232972"/>
            <a:ext cx="317266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输入第二点后，命令行将提示用户再次指定下一点的坐标值或放弃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97210" y="4683133"/>
            <a:ext cx="285843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完成以上操作后，命令行将提示用户指定下一点或闭合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放弃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732133" y="3877184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3" name="Picture 9" descr="绘制直线-指定第一点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6" r="-1691" b="5797"/>
          <a:stretch>
            <a:fillRect/>
          </a:stretch>
        </p:blipFill>
        <p:spPr bwMode="auto">
          <a:xfrm>
            <a:off x="2565237" y="1801380"/>
            <a:ext cx="2290173" cy="1021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0" descr="绘制直线-指定第二点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038" y="5445760"/>
            <a:ext cx="21336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1" descr="绘制直线-指定第三点后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101" y="1764053"/>
            <a:ext cx="20193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2" descr="绘制直线-闭合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883" y="5338008"/>
            <a:ext cx="17145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33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"/>
                            </p:stCondLst>
                            <p:childTnLst>
                              <p:par>
                                <p:cTn id="7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76083"/>
              </p:ext>
            </p:extLst>
          </p:nvPr>
        </p:nvGraphicFramePr>
        <p:xfrm>
          <a:off x="2378441" y="1819028"/>
          <a:ext cx="6840760" cy="4485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AutoCAD Drawing" r:id="rId5" imgW="8448675" imgH="4972050" progId="AutoCAD.Drawing.18">
                  <p:embed/>
                </p:oleObj>
              </mc:Choice>
              <mc:Fallback>
                <p:oleObj name="AutoCAD Drawing" r:id="rId5" imgW="8448675" imgH="4972050" progId="AutoCAD.Drawing.18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4577" t="19261" r="19843" b="7216"/>
                      <a:stretch>
                        <a:fillRect/>
                      </a:stretch>
                    </p:blipFill>
                    <p:spPr bwMode="auto">
                      <a:xfrm>
                        <a:off x="2378441" y="1819028"/>
                        <a:ext cx="6840760" cy="448528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246</Words>
  <Application>Microsoft Office PowerPoint</Application>
  <PresentationFormat>自定义</PresentationFormat>
  <Paragraphs>58</Paragraphs>
  <Slides>11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AutoCAD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269</cp:revision>
  <dcterms:created xsi:type="dcterms:W3CDTF">2015-04-23T03:04:00Z</dcterms:created>
  <dcterms:modified xsi:type="dcterms:W3CDTF">2018-08-20T08:05:01Z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