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648" r:id="rId1"/>
  </p:sldMasterIdLst>
  <p:notesMasterIdLst>
    <p:notesMasterId r:id="rId48"/>
  </p:notesMasterIdLst>
  <p:handoutMasterIdLst>
    <p:handoutMasterId r:id="rId49"/>
  </p:handoutMasterIdLst>
  <p:sldIdLst>
    <p:sldId id="350" r:id="rId2"/>
    <p:sldId id="405" r:id="rId3"/>
    <p:sldId id="563" r:id="rId4"/>
    <p:sldId id="357" r:id="rId5"/>
    <p:sldId id="362" r:id="rId6"/>
    <p:sldId id="497" r:id="rId7"/>
    <p:sldId id="524" r:id="rId8"/>
    <p:sldId id="525" r:id="rId9"/>
    <p:sldId id="526" r:id="rId10"/>
    <p:sldId id="527" r:id="rId11"/>
    <p:sldId id="529" r:id="rId12"/>
    <p:sldId id="530" r:id="rId13"/>
    <p:sldId id="531" r:id="rId14"/>
    <p:sldId id="532" r:id="rId15"/>
    <p:sldId id="533" r:id="rId16"/>
    <p:sldId id="534" r:id="rId17"/>
    <p:sldId id="535" r:id="rId18"/>
    <p:sldId id="536" r:id="rId19"/>
    <p:sldId id="537" r:id="rId20"/>
    <p:sldId id="538" r:id="rId21"/>
    <p:sldId id="539" r:id="rId22"/>
    <p:sldId id="540" r:id="rId23"/>
    <p:sldId id="541" r:id="rId24"/>
    <p:sldId id="542" r:id="rId25"/>
    <p:sldId id="543" r:id="rId26"/>
    <p:sldId id="544" r:id="rId27"/>
    <p:sldId id="545" r:id="rId28"/>
    <p:sldId id="546" r:id="rId29"/>
    <p:sldId id="547" r:id="rId30"/>
    <p:sldId id="548" r:id="rId31"/>
    <p:sldId id="549" r:id="rId32"/>
    <p:sldId id="550" r:id="rId33"/>
    <p:sldId id="551" r:id="rId34"/>
    <p:sldId id="552" r:id="rId35"/>
    <p:sldId id="553" r:id="rId36"/>
    <p:sldId id="554" r:id="rId37"/>
    <p:sldId id="555" r:id="rId38"/>
    <p:sldId id="556" r:id="rId39"/>
    <p:sldId id="557" r:id="rId40"/>
    <p:sldId id="558" r:id="rId41"/>
    <p:sldId id="559" r:id="rId42"/>
    <p:sldId id="560" r:id="rId43"/>
    <p:sldId id="561" r:id="rId44"/>
    <p:sldId id="562" r:id="rId45"/>
    <p:sldId id="523" r:id="rId46"/>
    <p:sldId id="496" r:id="rId47"/>
  </p:sldIdLst>
  <p:sldSz cx="9144000" cy="6858000" type="screen4x3"/>
  <p:notesSz cx="6858000" cy="9144000"/>
  <p:embeddedFontLst>
    <p:embeddedFont>
      <p:font typeface="微软雅黑" pitchFamily="34" charset="-122"/>
      <p:regular r:id="rId50"/>
      <p:bold r:id="rId51"/>
    </p:embeddedFont>
    <p:embeddedFont>
      <p:font typeface="Calibri" pitchFamily="34" charset="0"/>
      <p:regular r:id="rId52"/>
      <p:bold r:id="rId53"/>
      <p:italic r:id="rId54"/>
      <p:boldItalic r:id="rId55"/>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9AC"/>
    <a:srgbClr val="0049DA"/>
    <a:srgbClr val="002060"/>
    <a:srgbClr val="007DDA"/>
    <a:srgbClr val="3E0000"/>
    <a:srgbClr val="F8CD14"/>
    <a:srgbClr val="20A891"/>
    <a:srgbClr val="1A4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3731" autoAdjust="0"/>
  </p:normalViewPr>
  <p:slideViewPr>
    <p:cSldViewPr snapToGrid="0">
      <p:cViewPr>
        <p:scale>
          <a:sx n="66" d="100"/>
          <a:sy n="66" d="100"/>
        </p:scale>
        <p:origin x="-1958" y="-542"/>
      </p:cViewPr>
      <p:guideLst>
        <p:guide orient="horz" pos="2160"/>
        <p:guide orient="horz" pos="3460"/>
        <p:guide orient="horz" pos="652"/>
        <p:guide orient="horz" pos="916"/>
        <p:guide pos="2880"/>
        <p:guide pos="4014"/>
        <p:guide pos="1746"/>
        <p:guide pos="1646"/>
        <p:guide pos="4114"/>
        <p:guide pos="1510"/>
        <p:guide pos="425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45.xml"/><Relationship Id="rId1" Type="http://schemas.openxmlformats.org/officeDocument/2006/relationships/slide" Target="../slides/slide4.xml"/><Relationship Id="rId4" Type="http://schemas.openxmlformats.org/officeDocument/2006/relationships/slide" Target="../slides/slide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993E8E-2FDE-4D51-9A5E-E2FF86A2BC83}"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51C48050-051B-43F4-83BB-4D2D289A67B1}">
      <dgm:prSet phldrT="[文本]"/>
      <dgm:spPr/>
      <dgm:t>
        <a:bodyPr/>
        <a:lstStyle/>
        <a:p>
          <a:r>
            <a:rPr lang="en-US" dirty="0" smtClean="0"/>
            <a:t>8.1  PowerPoint</a:t>
          </a:r>
          <a:r>
            <a:rPr lang="zh-CN" dirty="0" smtClean="0"/>
            <a:t>实现交互的方法</a:t>
          </a:r>
          <a:r>
            <a:rPr lang="en-US" altLang="zh-CN" dirty="0" smtClean="0"/>
            <a:t>	</a:t>
          </a:r>
          <a:endParaRPr lang="zh-CN" altLang="en-US"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73F81BD-EDA7-42E1-BEBB-95F39DDC820B}" type="parTrans" cxnId="{90850573-8E48-42EC-B282-76C913F44E17}">
      <dgm:prSet/>
      <dgm:spPr/>
      <dgm:t>
        <a:bodyPr/>
        <a:lstStyle/>
        <a:p>
          <a:endParaRPr lang="zh-CN" altLang="en-US"/>
        </a:p>
      </dgm:t>
    </dgm:pt>
    <dgm:pt modelId="{34625F13-A041-4564-85D2-B043AB821BC5}" type="sibTrans" cxnId="{90850573-8E48-42EC-B282-76C913F44E17}">
      <dgm:prSet/>
      <dgm:spPr/>
      <dgm:t>
        <a:bodyPr/>
        <a:lstStyle/>
        <a:p>
          <a:endParaRPr lang="zh-CN" altLang="en-US"/>
        </a:p>
      </dgm:t>
    </dgm:pt>
    <dgm:pt modelId="{A8E01503-E014-41F5-8B9F-5492A110C7C6}">
      <dgm:prSet phldrT="[文本]"/>
      <dgm:spPr/>
      <dgm:t>
        <a:bodyPr/>
        <a:lstStyle/>
        <a:p>
          <a:r>
            <a:rPr lang="en-US" dirty="0" smtClean="0"/>
            <a:t>8.4  PowerPoint</a:t>
          </a:r>
          <a:r>
            <a:rPr lang="zh-CN" dirty="0" smtClean="0"/>
            <a:t>课件交互设计实训</a:t>
          </a:r>
          <a:endParaRPr lang="zh-CN" altLang="en-US"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681A88F8-EA39-47DE-96FD-AE4213A17AB9}" type="parTrans" cxnId="{F56A75C8-EBF0-4734-B887-33E26D46E084}">
      <dgm:prSet/>
      <dgm:spPr/>
      <dgm:t>
        <a:bodyPr/>
        <a:lstStyle/>
        <a:p>
          <a:endParaRPr lang="zh-CN" altLang="en-US"/>
        </a:p>
      </dgm:t>
    </dgm:pt>
    <dgm:pt modelId="{E49FDFF7-D04D-43A9-BC63-D3197EE7D8F6}" type="sibTrans" cxnId="{F56A75C8-EBF0-4734-B887-33E26D46E084}">
      <dgm:prSet/>
      <dgm:spPr/>
      <dgm:t>
        <a:bodyPr/>
        <a:lstStyle/>
        <a:p>
          <a:endParaRPr lang="zh-CN" altLang="en-US"/>
        </a:p>
      </dgm:t>
    </dgm:pt>
    <dgm:pt modelId="{85DEC2EA-7F19-48D8-B43A-7E49B80FC267}">
      <dgm:prSet/>
      <dgm:spPr/>
      <dgm:t>
        <a:bodyPr/>
        <a:lstStyle/>
        <a:p>
          <a:r>
            <a:rPr lang="en-US" dirty="0" smtClean="0"/>
            <a:t>8.2  PowerPoint</a:t>
          </a:r>
          <a:r>
            <a:rPr lang="zh-CN" dirty="0" smtClean="0"/>
            <a:t>简单交互应用</a:t>
          </a:r>
          <a:endParaRPr lang="zh-CN" altLang="zh-CN" dirty="0" smtClean="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1B62B2D7-6C03-4DCB-B955-67B77F944CED}" type="parTrans" cxnId="{E8C845C5-230C-415F-A5F6-043A878A829B}">
      <dgm:prSet/>
      <dgm:spPr/>
      <dgm:t>
        <a:bodyPr/>
        <a:lstStyle/>
        <a:p>
          <a:endParaRPr lang="zh-CN" altLang="en-US"/>
        </a:p>
      </dgm:t>
    </dgm:pt>
    <dgm:pt modelId="{C91498EF-7143-43C3-9243-2E9A596551EF}" type="sibTrans" cxnId="{E8C845C5-230C-415F-A5F6-043A878A829B}">
      <dgm:prSet/>
      <dgm:spPr/>
      <dgm:t>
        <a:bodyPr/>
        <a:lstStyle/>
        <a:p>
          <a:endParaRPr lang="zh-CN" altLang="en-US"/>
        </a:p>
      </dgm:t>
    </dgm:pt>
    <dgm:pt modelId="{FCB5209B-A061-418E-AC74-1B100D6B0D93}">
      <dgm:prSet/>
      <dgm:spPr/>
      <dgm:t>
        <a:bodyPr/>
        <a:lstStyle/>
        <a:p>
          <a:r>
            <a:rPr lang="en-US" dirty="0" smtClean="0"/>
            <a:t>8.3  PowerPoint</a:t>
          </a:r>
          <a:r>
            <a:rPr lang="zh-CN" dirty="0" smtClean="0"/>
            <a:t>的控件及</a:t>
          </a:r>
          <a:r>
            <a:rPr lang="en-US" dirty="0" smtClean="0"/>
            <a:t>VBA</a:t>
          </a:r>
          <a:r>
            <a:rPr lang="zh-CN" dirty="0" smtClean="0"/>
            <a:t>编程</a:t>
          </a:r>
          <a:endParaRPr lang="zh-CN" altLang="en-US" dirty="0"/>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12862C58-FD82-4545-AB0D-55153A28F7C4}" type="parTrans" cxnId="{673B5D57-5EFC-4293-8E65-A6E48B464DEB}">
      <dgm:prSet/>
      <dgm:spPr/>
      <dgm:t>
        <a:bodyPr/>
        <a:lstStyle/>
        <a:p>
          <a:endParaRPr lang="zh-CN" altLang="en-US"/>
        </a:p>
      </dgm:t>
    </dgm:pt>
    <dgm:pt modelId="{48D9B9BD-27CF-49E9-B23A-836F50DAEA1F}" type="sibTrans" cxnId="{673B5D57-5EFC-4293-8E65-A6E48B464DEB}">
      <dgm:prSet/>
      <dgm:spPr/>
      <dgm:t>
        <a:bodyPr/>
        <a:lstStyle/>
        <a:p>
          <a:endParaRPr lang="zh-CN" altLang="en-US"/>
        </a:p>
      </dgm:t>
    </dgm:pt>
    <dgm:pt modelId="{6A5669AC-E245-45E7-96C8-39C505B547E2}" type="pres">
      <dgm:prSet presAssocID="{41993E8E-2FDE-4D51-9A5E-E2FF86A2BC83}" presName="Name0" presStyleCnt="0">
        <dgm:presLayoutVars>
          <dgm:dir/>
          <dgm:resizeHandles val="exact"/>
        </dgm:presLayoutVars>
      </dgm:prSet>
      <dgm:spPr/>
      <dgm:t>
        <a:bodyPr/>
        <a:lstStyle/>
        <a:p>
          <a:endParaRPr lang="zh-CN" altLang="en-US"/>
        </a:p>
      </dgm:t>
    </dgm:pt>
    <dgm:pt modelId="{A746BE98-4FAD-476F-82E0-60E694C7A6FC}" type="pres">
      <dgm:prSet presAssocID="{51C48050-051B-43F4-83BB-4D2D289A67B1}" presName="node" presStyleLbl="node1" presStyleIdx="0" presStyleCnt="4">
        <dgm:presLayoutVars>
          <dgm:bulletEnabled val="1"/>
        </dgm:presLayoutVars>
      </dgm:prSet>
      <dgm:spPr/>
      <dgm:t>
        <a:bodyPr/>
        <a:lstStyle/>
        <a:p>
          <a:endParaRPr lang="zh-CN" altLang="en-US"/>
        </a:p>
      </dgm:t>
    </dgm:pt>
    <dgm:pt modelId="{C5E18224-B693-4AC5-84E7-087B201DA30B}" type="pres">
      <dgm:prSet presAssocID="{34625F13-A041-4564-85D2-B043AB821BC5}" presName="sibTrans" presStyleCnt="0"/>
      <dgm:spPr/>
    </dgm:pt>
    <dgm:pt modelId="{84D6EA4E-F46C-4FBF-A15B-BD2DA258100A}" type="pres">
      <dgm:prSet presAssocID="{85DEC2EA-7F19-48D8-B43A-7E49B80FC267}" presName="node" presStyleLbl="node1" presStyleIdx="1" presStyleCnt="4">
        <dgm:presLayoutVars>
          <dgm:bulletEnabled val="1"/>
        </dgm:presLayoutVars>
      </dgm:prSet>
      <dgm:spPr/>
      <dgm:t>
        <a:bodyPr/>
        <a:lstStyle/>
        <a:p>
          <a:endParaRPr lang="zh-CN" altLang="en-US"/>
        </a:p>
      </dgm:t>
    </dgm:pt>
    <dgm:pt modelId="{A8E93DB2-B932-42D1-8DFA-2A88435F73B7}" type="pres">
      <dgm:prSet presAssocID="{C91498EF-7143-43C3-9243-2E9A596551EF}" presName="sibTrans" presStyleCnt="0"/>
      <dgm:spPr/>
    </dgm:pt>
    <dgm:pt modelId="{14366050-73C5-4398-AF34-D1E92ABC1DA5}" type="pres">
      <dgm:prSet presAssocID="{FCB5209B-A061-418E-AC74-1B100D6B0D93}" presName="node" presStyleLbl="node1" presStyleIdx="2" presStyleCnt="4">
        <dgm:presLayoutVars>
          <dgm:bulletEnabled val="1"/>
        </dgm:presLayoutVars>
      </dgm:prSet>
      <dgm:spPr/>
      <dgm:t>
        <a:bodyPr/>
        <a:lstStyle/>
        <a:p>
          <a:endParaRPr lang="zh-CN" altLang="en-US"/>
        </a:p>
      </dgm:t>
    </dgm:pt>
    <dgm:pt modelId="{BE750F18-8A57-48AD-AF98-2C54BE1D3491}" type="pres">
      <dgm:prSet presAssocID="{48D9B9BD-27CF-49E9-B23A-836F50DAEA1F}" presName="sibTrans" presStyleCnt="0"/>
      <dgm:spPr/>
    </dgm:pt>
    <dgm:pt modelId="{1863A27A-748C-4040-A32B-A266E61475D0}" type="pres">
      <dgm:prSet presAssocID="{A8E01503-E014-41F5-8B9F-5492A110C7C6}" presName="node" presStyleLbl="node1" presStyleIdx="3" presStyleCnt="4">
        <dgm:presLayoutVars>
          <dgm:bulletEnabled val="1"/>
        </dgm:presLayoutVars>
      </dgm:prSet>
      <dgm:spPr/>
      <dgm:t>
        <a:bodyPr/>
        <a:lstStyle/>
        <a:p>
          <a:endParaRPr lang="zh-CN" altLang="en-US"/>
        </a:p>
      </dgm:t>
    </dgm:pt>
  </dgm:ptLst>
  <dgm:cxnLst>
    <dgm:cxn modelId="{F56A75C8-EBF0-4734-B887-33E26D46E084}" srcId="{41993E8E-2FDE-4D51-9A5E-E2FF86A2BC83}" destId="{A8E01503-E014-41F5-8B9F-5492A110C7C6}" srcOrd="3" destOrd="0" parTransId="{681A88F8-EA39-47DE-96FD-AE4213A17AB9}" sibTransId="{E49FDFF7-D04D-43A9-BC63-D3197EE7D8F6}"/>
    <dgm:cxn modelId="{90850573-8E48-42EC-B282-76C913F44E17}" srcId="{41993E8E-2FDE-4D51-9A5E-E2FF86A2BC83}" destId="{51C48050-051B-43F4-83BB-4D2D289A67B1}" srcOrd="0" destOrd="0" parTransId="{E73F81BD-EDA7-42E1-BEBB-95F39DDC820B}" sibTransId="{34625F13-A041-4564-85D2-B043AB821BC5}"/>
    <dgm:cxn modelId="{E8C845C5-230C-415F-A5F6-043A878A829B}" srcId="{41993E8E-2FDE-4D51-9A5E-E2FF86A2BC83}" destId="{85DEC2EA-7F19-48D8-B43A-7E49B80FC267}" srcOrd="1" destOrd="0" parTransId="{1B62B2D7-6C03-4DCB-B955-67B77F944CED}" sibTransId="{C91498EF-7143-43C3-9243-2E9A596551EF}"/>
    <dgm:cxn modelId="{98FF583D-A276-43F2-B3FD-91E17168E740}" type="presOf" srcId="{51C48050-051B-43F4-83BB-4D2D289A67B1}" destId="{A746BE98-4FAD-476F-82E0-60E694C7A6FC}" srcOrd="0" destOrd="0" presId="urn:microsoft.com/office/officeart/2005/8/layout/hList6"/>
    <dgm:cxn modelId="{FB94398B-7F1E-4F4D-87BF-910E898B7882}" type="presOf" srcId="{85DEC2EA-7F19-48D8-B43A-7E49B80FC267}" destId="{84D6EA4E-F46C-4FBF-A15B-BD2DA258100A}" srcOrd="0" destOrd="0" presId="urn:microsoft.com/office/officeart/2005/8/layout/hList6"/>
    <dgm:cxn modelId="{673B5D57-5EFC-4293-8E65-A6E48B464DEB}" srcId="{41993E8E-2FDE-4D51-9A5E-E2FF86A2BC83}" destId="{FCB5209B-A061-418E-AC74-1B100D6B0D93}" srcOrd="2" destOrd="0" parTransId="{12862C58-FD82-4545-AB0D-55153A28F7C4}" sibTransId="{48D9B9BD-27CF-49E9-B23A-836F50DAEA1F}"/>
    <dgm:cxn modelId="{E204368D-4272-4DE0-AF07-1B2836BD6B7B}" type="presOf" srcId="{A8E01503-E014-41F5-8B9F-5492A110C7C6}" destId="{1863A27A-748C-4040-A32B-A266E61475D0}" srcOrd="0" destOrd="0" presId="urn:microsoft.com/office/officeart/2005/8/layout/hList6"/>
    <dgm:cxn modelId="{6A5E1B64-D713-4663-A5E5-8C4656D529C3}" type="presOf" srcId="{FCB5209B-A061-418E-AC74-1B100D6B0D93}" destId="{14366050-73C5-4398-AF34-D1E92ABC1DA5}" srcOrd="0" destOrd="0" presId="urn:microsoft.com/office/officeart/2005/8/layout/hList6"/>
    <dgm:cxn modelId="{2BD31EDB-23EC-43B4-8529-93F2B682DA3A}" type="presOf" srcId="{41993E8E-2FDE-4D51-9A5E-E2FF86A2BC83}" destId="{6A5669AC-E245-45E7-96C8-39C505B547E2}" srcOrd="0" destOrd="0" presId="urn:microsoft.com/office/officeart/2005/8/layout/hList6"/>
    <dgm:cxn modelId="{5E4C09F1-3A13-402D-B3FF-4018A33BE4CD}" type="presParOf" srcId="{6A5669AC-E245-45E7-96C8-39C505B547E2}" destId="{A746BE98-4FAD-476F-82E0-60E694C7A6FC}" srcOrd="0" destOrd="0" presId="urn:microsoft.com/office/officeart/2005/8/layout/hList6"/>
    <dgm:cxn modelId="{27FCDA40-C350-4F28-AE16-C1BE691D52B2}" type="presParOf" srcId="{6A5669AC-E245-45E7-96C8-39C505B547E2}" destId="{C5E18224-B693-4AC5-84E7-087B201DA30B}" srcOrd="1" destOrd="0" presId="urn:microsoft.com/office/officeart/2005/8/layout/hList6"/>
    <dgm:cxn modelId="{5D455973-BFB0-44B7-8AB4-9FAE090BF0A3}" type="presParOf" srcId="{6A5669AC-E245-45E7-96C8-39C505B547E2}" destId="{84D6EA4E-F46C-4FBF-A15B-BD2DA258100A}" srcOrd="2" destOrd="0" presId="urn:microsoft.com/office/officeart/2005/8/layout/hList6"/>
    <dgm:cxn modelId="{BF343F6C-EC76-417F-AF97-FA836B6EA054}" type="presParOf" srcId="{6A5669AC-E245-45E7-96C8-39C505B547E2}" destId="{A8E93DB2-B932-42D1-8DFA-2A88435F73B7}" srcOrd="3" destOrd="0" presId="urn:microsoft.com/office/officeart/2005/8/layout/hList6"/>
    <dgm:cxn modelId="{107ACA8C-546B-409F-B995-01C06542824B}" type="presParOf" srcId="{6A5669AC-E245-45E7-96C8-39C505B547E2}" destId="{14366050-73C5-4398-AF34-D1E92ABC1DA5}" srcOrd="4" destOrd="0" presId="urn:microsoft.com/office/officeart/2005/8/layout/hList6"/>
    <dgm:cxn modelId="{9621B0AE-094B-4734-82A0-808FC51D3DDE}" type="presParOf" srcId="{6A5669AC-E245-45E7-96C8-39C505B547E2}" destId="{BE750F18-8A57-48AD-AF98-2C54BE1D3491}" srcOrd="5" destOrd="0" presId="urn:microsoft.com/office/officeart/2005/8/layout/hList6"/>
    <dgm:cxn modelId="{1401DE43-8FE9-4146-A3A1-33B3B99EC36E}" type="presParOf" srcId="{6A5669AC-E245-45E7-96C8-39C505B547E2}" destId="{1863A27A-748C-4040-A32B-A266E61475D0}"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46BE98-4FAD-476F-82E0-60E694C7A6FC}">
      <dsp:nvSpPr>
        <dsp:cNvPr id="0" name=""/>
        <dsp:cNvSpPr/>
      </dsp:nvSpPr>
      <dsp:spPr>
        <a:xfrm rot="16200000">
          <a:off x="-1309458" y="1310927"/>
          <a:ext cx="4064000" cy="144214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3837" bIns="0" numCol="1" spcCol="1270" anchor="ctr" anchorCtr="0">
          <a:noAutofit/>
        </a:bodyPr>
        <a:lstStyle/>
        <a:p>
          <a:pPr lvl="0" algn="ctr" defTabSz="889000">
            <a:lnSpc>
              <a:spcPct val="90000"/>
            </a:lnSpc>
            <a:spcBef>
              <a:spcPct val="0"/>
            </a:spcBef>
            <a:spcAft>
              <a:spcPct val="35000"/>
            </a:spcAft>
          </a:pPr>
          <a:r>
            <a:rPr lang="en-US" sz="2000" kern="1200" dirty="0" smtClean="0"/>
            <a:t>8.1  PowerPoint</a:t>
          </a:r>
          <a:r>
            <a:rPr lang="zh-CN" sz="2000" kern="1200" dirty="0" smtClean="0"/>
            <a:t>实现交互的方法</a:t>
          </a:r>
          <a:r>
            <a:rPr lang="en-US" altLang="zh-CN" sz="2000" kern="1200" dirty="0" smtClean="0"/>
            <a:t>	</a:t>
          </a:r>
          <a:endParaRPr lang="zh-CN" altLang="en-US" sz="2000" kern="1200" dirty="0"/>
        </a:p>
      </dsp:txBody>
      <dsp:txXfrm rot="5400000">
        <a:off x="1470" y="812799"/>
        <a:ext cx="1442144" cy="2438400"/>
      </dsp:txXfrm>
    </dsp:sp>
    <dsp:sp modelId="{84D6EA4E-F46C-4FBF-A15B-BD2DA258100A}">
      <dsp:nvSpPr>
        <dsp:cNvPr id="0" name=""/>
        <dsp:cNvSpPr/>
      </dsp:nvSpPr>
      <dsp:spPr>
        <a:xfrm rot="16200000">
          <a:off x="240847" y="1310927"/>
          <a:ext cx="4064000" cy="144214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3837" bIns="0" numCol="1" spcCol="1270" anchor="ctr" anchorCtr="0">
          <a:noAutofit/>
        </a:bodyPr>
        <a:lstStyle/>
        <a:p>
          <a:pPr lvl="0" algn="ctr" defTabSz="889000">
            <a:lnSpc>
              <a:spcPct val="90000"/>
            </a:lnSpc>
            <a:spcBef>
              <a:spcPct val="0"/>
            </a:spcBef>
            <a:spcAft>
              <a:spcPct val="35000"/>
            </a:spcAft>
          </a:pPr>
          <a:r>
            <a:rPr lang="en-US" sz="2000" kern="1200" dirty="0" smtClean="0"/>
            <a:t>8.2  PowerPoint</a:t>
          </a:r>
          <a:r>
            <a:rPr lang="zh-CN" sz="2000" kern="1200" dirty="0" smtClean="0"/>
            <a:t>简单交互应用</a:t>
          </a:r>
          <a:endParaRPr lang="zh-CN" altLang="zh-CN" sz="2000" kern="1200" dirty="0" smtClean="0"/>
        </a:p>
      </dsp:txBody>
      <dsp:txXfrm rot="5400000">
        <a:off x="1551775" y="812799"/>
        <a:ext cx="1442144" cy="2438400"/>
      </dsp:txXfrm>
    </dsp:sp>
    <dsp:sp modelId="{14366050-73C5-4398-AF34-D1E92ABC1DA5}">
      <dsp:nvSpPr>
        <dsp:cNvPr id="0" name=""/>
        <dsp:cNvSpPr/>
      </dsp:nvSpPr>
      <dsp:spPr>
        <a:xfrm rot="16200000">
          <a:off x="1791152" y="1310927"/>
          <a:ext cx="4064000" cy="144214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3837" bIns="0" numCol="1" spcCol="1270" anchor="ctr" anchorCtr="0">
          <a:noAutofit/>
        </a:bodyPr>
        <a:lstStyle/>
        <a:p>
          <a:pPr lvl="0" algn="ctr" defTabSz="889000">
            <a:lnSpc>
              <a:spcPct val="90000"/>
            </a:lnSpc>
            <a:spcBef>
              <a:spcPct val="0"/>
            </a:spcBef>
            <a:spcAft>
              <a:spcPct val="35000"/>
            </a:spcAft>
          </a:pPr>
          <a:r>
            <a:rPr lang="en-US" sz="2000" kern="1200" dirty="0" smtClean="0"/>
            <a:t>8.3  PowerPoint</a:t>
          </a:r>
          <a:r>
            <a:rPr lang="zh-CN" sz="2000" kern="1200" dirty="0" smtClean="0"/>
            <a:t>的控件及</a:t>
          </a:r>
          <a:r>
            <a:rPr lang="en-US" sz="2000" kern="1200" dirty="0" smtClean="0"/>
            <a:t>VBA</a:t>
          </a:r>
          <a:r>
            <a:rPr lang="zh-CN" sz="2000" kern="1200" dirty="0" smtClean="0"/>
            <a:t>编程</a:t>
          </a:r>
          <a:endParaRPr lang="zh-CN" altLang="en-US" sz="2000" kern="1200" dirty="0"/>
        </a:p>
      </dsp:txBody>
      <dsp:txXfrm rot="5400000">
        <a:off x="3102080" y="812799"/>
        <a:ext cx="1442144" cy="2438400"/>
      </dsp:txXfrm>
    </dsp:sp>
    <dsp:sp modelId="{1863A27A-748C-4040-A32B-A266E61475D0}">
      <dsp:nvSpPr>
        <dsp:cNvPr id="0" name=""/>
        <dsp:cNvSpPr/>
      </dsp:nvSpPr>
      <dsp:spPr>
        <a:xfrm rot="16200000">
          <a:off x="3341458" y="1310927"/>
          <a:ext cx="4064000" cy="1442144"/>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0" tIns="0" rIns="123837" bIns="0" numCol="1" spcCol="1270" anchor="ctr" anchorCtr="0">
          <a:noAutofit/>
        </a:bodyPr>
        <a:lstStyle/>
        <a:p>
          <a:pPr lvl="0" algn="ctr" defTabSz="889000">
            <a:lnSpc>
              <a:spcPct val="90000"/>
            </a:lnSpc>
            <a:spcBef>
              <a:spcPct val="0"/>
            </a:spcBef>
            <a:spcAft>
              <a:spcPct val="35000"/>
            </a:spcAft>
          </a:pPr>
          <a:r>
            <a:rPr lang="en-US" sz="2000" kern="1200" dirty="0" smtClean="0"/>
            <a:t>8.4  PowerPoint</a:t>
          </a:r>
          <a:r>
            <a:rPr lang="zh-CN" sz="2000" kern="1200" dirty="0" smtClean="0"/>
            <a:t>课件交互设计实训</a:t>
          </a:r>
          <a:endParaRPr lang="zh-CN" altLang="en-US" sz="2000" kern="1200" dirty="0"/>
        </a:p>
      </dsp:txBody>
      <dsp:txXfrm rot="5400000">
        <a:off x="4652386" y="812799"/>
        <a:ext cx="1442144" cy="2438400"/>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4E3019FE-6358-4B7E-9372-00F2311C8639}" type="datetimeFigureOut">
              <a:rPr lang="zh-CN" altLang="en-US"/>
              <a:pPr>
                <a:defRPr/>
              </a:pPr>
              <a:t>2015/10/13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4B964204-9CDE-4884-99F5-B47DC87A7763}" type="slidenum">
              <a:rPr lang="zh-CN" altLang="en-US"/>
              <a:pPr>
                <a:defRPr/>
              </a:pPr>
              <a:t>‹#›</a:t>
            </a:fld>
            <a:endParaRPr lang="zh-CN" altLang="en-US"/>
          </a:p>
        </p:txBody>
      </p:sp>
    </p:spTree>
    <p:extLst>
      <p:ext uri="{BB962C8B-B14F-4D97-AF65-F5344CB8AC3E}">
        <p14:creationId xmlns:p14="http://schemas.microsoft.com/office/powerpoint/2010/main" val="9724978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8F731DF-CC23-4B90-88DD-DAE901CE74F4}" type="datetimeFigureOut">
              <a:rPr lang="zh-CN" altLang="en-US"/>
              <a:pPr>
                <a:defRPr/>
              </a:pPr>
              <a:t>2015/10/13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C88D889-9230-4126-8E09-7328A636947B}" type="slidenum">
              <a:rPr lang="zh-CN" altLang="en-US"/>
              <a:pPr>
                <a:defRPr/>
              </a:pPr>
              <a:t>‹#›</a:t>
            </a:fld>
            <a:endParaRPr lang="zh-CN" altLang="en-US"/>
          </a:p>
        </p:txBody>
      </p:sp>
    </p:spTree>
    <p:extLst>
      <p:ext uri="{BB962C8B-B14F-4D97-AF65-F5344CB8AC3E}">
        <p14:creationId xmlns:p14="http://schemas.microsoft.com/office/powerpoint/2010/main" val="12136312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3774679"/>
            <a:ext cx="9156700" cy="2123090"/>
          </a:xfrm>
          <a:prstGeom prst="rect">
            <a:avLst/>
          </a:prstGeom>
          <a:gradFill flip="none" rotWithShape="1">
            <a:gsLst>
              <a:gs pos="0">
                <a:srgbClr val="00B0F0"/>
              </a:gs>
              <a:gs pos="100000">
                <a:srgbClr val="002060"/>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3" name="直接连接符 2"/>
          <p:cNvCxnSpPr/>
          <p:nvPr userDrawn="1"/>
        </p:nvCxnSpPr>
        <p:spPr>
          <a:xfrm rot="5400000">
            <a:off x="-113506" y="4841081"/>
            <a:ext cx="2133600" cy="1588"/>
          </a:xfrm>
          <a:prstGeom prst="line">
            <a:avLst/>
          </a:prstGeom>
          <a:ln w="254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4" name="TextBox 3"/>
          <p:cNvSpPr txBox="1">
            <a:spLocks noChangeArrowheads="1"/>
          </p:cNvSpPr>
          <p:nvPr userDrawn="1"/>
        </p:nvSpPr>
        <p:spPr bwMode="auto">
          <a:xfrm>
            <a:off x="220663" y="4073525"/>
            <a:ext cx="615950" cy="1555750"/>
          </a:xfrm>
          <a:prstGeom prst="rect">
            <a:avLst/>
          </a:prstGeom>
          <a:noFill/>
          <a:ln>
            <a:noFill/>
          </a:ln>
          <a:extLst/>
        </p:spPr>
        <p:txBody>
          <a:bodyPr vert="eaVert">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800" smtClean="0">
                <a:solidFill>
                  <a:schemeClr val="bg1"/>
                </a:solidFill>
                <a:latin typeface="微软雅黑" pitchFamily="34" charset="-122"/>
                <a:ea typeface="微软雅黑" pitchFamily="34" charset="-122"/>
              </a:rPr>
              <a:t>第 </a:t>
            </a:r>
            <a:r>
              <a:rPr lang="en-US" altLang="zh-CN" sz="2800" smtClean="0">
                <a:solidFill>
                  <a:schemeClr val="bg1"/>
                </a:solidFill>
                <a:latin typeface="微软雅黑" pitchFamily="34" charset="-122"/>
                <a:ea typeface="微软雅黑" pitchFamily="34" charset="-122"/>
              </a:rPr>
              <a:t>     </a:t>
            </a:r>
            <a:r>
              <a:rPr lang="zh-CN" altLang="en-US" sz="2800" smtClean="0">
                <a:solidFill>
                  <a:schemeClr val="bg1"/>
                </a:solidFill>
                <a:latin typeface="微软雅黑" pitchFamily="34" charset="-122"/>
                <a:ea typeface="微软雅黑" pitchFamily="34" charset="-122"/>
              </a:rPr>
              <a:t>章</a:t>
            </a:r>
          </a:p>
        </p:txBody>
      </p:sp>
      <p:sp>
        <p:nvSpPr>
          <p:cNvPr id="5" name="TextBox 4" hidden="1"/>
          <p:cNvSpPr txBox="1">
            <a:spLocks noChangeArrowheads="1"/>
          </p:cNvSpPr>
          <p:nvPr userDrawn="1"/>
        </p:nvSpPr>
        <p:spPr bwMode="auto">
          <a:xfrm>
            <a:off x="965200" y="2303463"/>
            <a:ext cx="4667250" cy="175418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5400" b="1" smtClean="0">
                <a:solidFill>
                  <a:schemeClr val="bg1"/>
                </a:solidFill>
                <a:latin typeface="微软雅黑" pitchFamily="34" charset="-122"/>
                <a:ea typeface="微软雅黑" pitchFamily="34" charset="-122"/>
              </a:rPr>
              <a:t>PowerPoint</a:t>
            </a:r>
          </a:p>
          <a:p>
            <a:pPr eaLnBrk="1" hangingPunct="1">
              <a:defRPr/>
            </a:pPr>
            <a:r>
              <a:rPr lang="zh-CN" altLang="en-US" sz="5400" b="1" smtClean="0">
                <a:solidFill>
                  <a:schemeClr val="bg1"/>
                </a:solidFill>
                <a:latin typeface="微软雅黑" pitchFamily="34" charset="-122"/>
                <a:ea typeface="微软雅黑" pitchFamily="34" charset="-122"/>
              </a:rPr>
              <a:t>课件制作基础</a:t>
            </a:r>
          </a:p>
        </p:txBody>
      </p:sp>
    </p:spTree>
    <p:extLst>
      <p:ext uri="{BB962C8B-B14F-4D97-AF65-F5344CB8AC3E}">
        <p14:creationId xmlns:p14="http://schemas.microsoft.com/office/powerpoint/2010/main" val="1037984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0" y="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6061934"/>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287818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75000"/>
              </a:schemeClr>
            </a:gs>
            <a:gs pos="28000">
              <a:schemeClr val="bg1"/>
            </a:gs>
          </a:gsLst>
          <a:lin ang="5400000" scaled="1"/>
          <a:tileRect/>
        </a:gradFill>
        <a:effectLst/>
      </p:bgPr>
    </p:bg>
    <p:spTree>
      <p:nvGrpSpPr>
        <p:cNvPr id="1" name=""/>
        <p:cNvGrpSpPr/>
        <p:nvPr/>
      </p:nvGrpSpPr>
      <p:grpSpPr>
        <a:xfrm>
          <a:off x="0" y="0"/>
          <a:ext cx="0" cy="0"/>
          <a:chOff x="0" y="0"/>
          <a:chExt cx="0" cy="0"/>
        </a:xfrm>
      </p:grpSpPr>
      <p:sp>
        <p:nvSpPr>
          <p:cNvPr id="4" name="矩形 3"/>
          <p:cNvSpPr/>
          <p:nvPr userDrawn="1"/>
        </p:nvSpPr>
        <p:spPr>
          <a:xfrm>
            <a:off x="0" y="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a:spLocks noChangeArrowheads="1"/>
          </p:cNvSpPr>
          <p:nvPr userDrawn="1"/>
        </p:nvSpPr>
        <p:spPr bwMode="auto">
          <a:xfrm>
            <a:off x="319088" y="6451600"/>
            <a:ext cx="4529137" cy="37782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50000"/>
              </a:lnSpc>
              <a:buFont typeface="Wingdings" pitchFamily="2" charset="2"/>
              <a:buNone/>
              <a:defRPr/>
            </a:pPr>
            <a:r>
              <a:rPr lang="zh-CN" altLang="en-US" sz="1400" b="1" dirty="0" smtClean="0">
                <a:solidFill>
                  <a:schemeClr val="bg1"/>
                </a:solidFill>
                <a:latin typeface="微软雅黑" pitchFamily="34" charset="-122"/>
                <a:ea typeface="微软雅黑" pitchFamily="34" charset="-122"/>
              </a:rPr>
              <a:t>第二章   让</a:t>
            </a:r>
            <a:r>
              <a:rPr lang="en-US" altLang="zh-CN" sz="1400" b="1" dirty="0" smtClean="0">
                <a:solidFill>
                  <a:schemeClr val="bg1"/>
                </a:solidFill>
                <a:latin typeface="微软雅黑" pitchFamily="34" charset="-122"/>
                <a:ea typeface="微软雅黑" pitchFamily="34" charset="-122"/>
              </a:rPr>
              <a:t>PowerPoint</a:t>
            </a:r>
            <a:r>
              <a:rPr lang="zh-CN" altLang="en-US" sz="1400" b="1" dirty="0" smtClean="0">
                <a:solidFill>
                  <a:schemeClr val="bg1"/>
                </a:solidFill>
                <a:latin typeface="微软雅黑" pitchFamily="34" charset="-122"/>
                <a:ea typeface="微软雅黑" pitchFamily="34" charset="-122"/>
              </a:rPr>
              <a:t>课件清晰表达</a:t>
            </a: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文字</a:t>
            </a:r>
          </a:p>
        </p:txBody>
      </p:sp>
      <p:sp>
        <p:nvSpPr>
          <p:cNvPr id="6" name="标题 1"/>
          <p:cNvSpPr>
            <a:spLocks noGrp="1"/>
          </p:cNvSpPr>
          <p:nvPr>
            <p:ph type="title"/>
          </p:nvPr>
        </p:nvSpPr>
        <p:spPr>
          <a:xfrm>
            <a:off x="457200" y="0"/>
            <a:ext cx="8229600" cy="842962"/>
          </a:xfrm>
        </p:spPr>
        <p:txBody>
          <a:bodyPr/>
          <a:lstStyle>
            <a:lvl1pPr algn="l">
              <a:defRPr sz="2800" b="1">
                <a:solidFill>
                  <a:schemeClr val="bg1"/>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10"/>
          <p:cNvSpPr>
            <a:spLocks noGrp="1"/>
          </p:cNvSpPr>
          <p:nvPr>
            <p:ph sz="quarter" idx="13"/>
          </p:nvPr>
        </p:nvSpPr>
        <p:spPr>
          <a:xfrm>
            <a:off x="609600" y="1233488"/>
            <a:ext cx="7199313" cy="4035425"/>
          </a:xfrm>
        </p:spPr>
        <p:txBody>
          <a:bodyPr/>
          <a:lstStyle>
            <a:lvl1pPr marL="342900" indent="-342900" algn="l" rtl="0" fontAlgn="base">
              <a:lnSpc>
                <a:spcPct val="150000"/>
              </a:lnSpc>
              <a:spcBef>
                <a:spcPct val="0"/>
              </a:spcBef>
              <a:spcAft>
                <a:spcPct val="0"/>
              </a:spcAft>
              <a:buFont typeface="Wingdings" pitchFamily="2" charset="2"/>
              <a:buChar char="Ø"/>
              <a:defRPr lang="zh-CN" altLang="en-US" sz="2800" kern="1200" dirty="0" smtClean="0">
                <a:solidFill>
                  <a:schemeClr val="accent1">
                    <a:lumMod val="50000"/>
                  </a:schemeClr>
                </a:solidFill>
                <a:latin typeface="微软雅黑" pitchFamily="34" charset="-122"/>
                <a:ea typeface="微软雅黑" pitchFamily="34" charset="-122"/>
                <a:cs typeface="+mn-cs"/>
              </a:defRPr>
            </a:lvl1pPr>
          </a:lstStyle>
          <a:p>
            <a:pPr lvl="0"/>
            <a:r>
              <a:rPr lang="zh-CN" altLang="en-US" dirty="0" smtClean="0"/>
              <a:t>单击此处编辑母版文本样式</a:t>
            </a:r>
          </a:p>
        </p:txBody>
      </p:sp>
      <p:sp>
        <p:nvSpPr>
          <p:cNvPr id="8" name="日期占位符 16" hidden="1"/>
          <p:cNvSpPr>
            <a:spLocks noGrp="1"/>
          </p:cNvSpPr>
          <p:nvPr>
            <p:ph type="dt" sz="half" idx="14"/>
          </p:nvPr>
        </p:nvSpPr>
        <p:spPr/>
        <p:txBody>
          <a:bodyPr/>
          <a:lstStyle>
            <a:lvl1pPr>
              <a:defRPr/>
            </a:lvl1pPr>
          </a:lstStyle>
          <a:p>
            <a:pPr>
              <a:defRPr/>
            </a:pPr>
            <a:endParaRPr lang="zh-CN" altLang="en-US"/>
          </a:p>
        </p:txBody>
      </p:sp>
      <p:sp>
        <p:nvSpPr>
          <p:cNvPr id="9" name="灯片编号占位符 17"/>
          <p:cNvSpPr>
            <a:spLocks noGrp="1"/>
          </p:cNvSpPr>
          <p:nvPr>
            <p:ph type="sldNum" sz="quarter" idx="15"/>
          </p:nvPr>
        </p:nvSpPr>
        <p:spPr>
          <a:xfrm>
            <a:off x="6713538" y="6457950"/>
            <a:ext cx="2133600" cy="365125"/>
          </a:xfrm>
        </p:spPr>
        <p:txBody>
          <a:bodyPr/>
          <a:lstStyle>
            <a:lvl1pPr>
              <a:defRPr sz="1800" b="1">
                <a:solidFill>
                  <a:schemeClr val="bg1"/>
                </a:solidFill>
                <a:latin typeface="微软雅黑" pitchFamily="34" charset="-122"/>
                <a:ea typeface="微软雅黑" pitchFamily="34" charset="-122"/>
              </a:defRPr>
            </a:lvl1pPr>
          </a:lstStyle>
          <a:p>
            <a:pPr>
              <a:defRPr/>
            </a:pPr>
            <a:fld id="{E9603F63-BCA1-4900-921A-4B3617D47F57}" type="slidenum">
              <a:rPr lang="zh-CN" altLang="en-US"/>
              <a:pPr>
                <a:defRPr/>
              </a:pPr>
              <a:t>‹#›</a:t>
            </a:fld>
            <a:endParaRPr lang="zh-CN" altLang="en-US" dirty="0"/>
          </a:p>
        </p:txBody>
      </p:sp>
      <p:sp>
        <p:nvSpPr>
          <p:cNvPr id="10" name="页脚占位符 18" hidden="1"/>
          <p:cNvSpPr>
            <a:spLocks noGrp="1"/>
          </p:cNvSpPr>
          <p:nvPr>
            <p:ph type="ftr" sz="quarter" idx="16"/>
          </p:nvPr>
        </p:nvSpPr>
        <p:spPr/>
        <p:txBody>
          <a:bodyPr/>
          <a:lstStyle>
            <a:lvl1pPr>
              <a:defRPr/>
            </a:lvl1pPr>
          </a:lstStyle>
          <a:p>
            <a:pPr>
              <a:defRPr/>
            </a:pPr>
            <a:endParaRPr lang="zh-CN" altLang="en-US"/>
          </a:p>
        </p:txBody>
      </p:sp>
      <p:sp>
        <p:nvSpPr>
          <p:cNvPr id="12" name="矩形 11"/>
          <p:cNvSpPr/>
          <p:nvPr userDrawn="1"/>
        </p:nvSpPr>
        <p:spPr>
          <a:xfrm>
            <a:off x="0" y="609822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b="1" dirty="0" smtClean="0">
                <a:solidFill>
                  <a:schemeClr val="bg1"/>
                </a:solidFill>
                <a:latin typeface="微软雅黑" panose="020B0503020204020204" pitchFamily="34" charset="-122"/>
                <a:ea typeface="微软雅黑" panose="020B0503020204020204" pitchFamily="34" charset="-122"/>
              </a:rPr>
              <a:t>第八章   </a:t>
            </a:r>
            <a:r>
              <a:rPr lang="en-US" altLang="zh-CN" sz="1800" b="1" dirty="0" smtClean="0">
                <a:solidFill>
                  <a:schemeClr val="bg1"/>
                </a:solidFill>
                <a:latin typeface="微软雅黑" panose="020B0503020204020204" pitchFamily="34" charset="-122"/>
                <a:ea typeface="微软雅黑" panose="020B0503020204020204" pitchFamily="34" charset="-122"/>
              </a:rPr>
              <a:t>PowerPoint</a:t>
            </a:r>
            <a:r>
              <a:rPr lang="zh-CN" altLang="zh-CN" sz="1800" b="1" dirty="0" smtClean="0">
                <a:solidFill>
                  <a:schemeClr val="bg1"/>
                </a:solidFill>
                <a:latin typeface="微软雅黑" panose="020B0503020204020204" pitchFamily="34" charset="-122"/>
                <a:ea typeface="微软雅黑" panose="020B0503020204020204" pitchFamily="34" charset="-122"/>
              </a:rPr>
              <a:t>课件</a:t>
            </a:r>
            <a:r>
              <a:rPr lang="zh-CN" altLang="en-US" sz="1800" b="1" dirty="0" smtClean="0">
                <a:solidFill>
                  <a:schemeClr val="bg1"/>
                </a:solidFill>
                <a:latin typeface="微软雅黑" panose="020B0503020204020204" pitchFamily="34" charset="-122"/>
                <a:ea typeface="微软雅黑" panose="020B0503020204020204" pitchFamily="34" charset="-122"/>
              </a:rPr>
              <a:t>交互设计</a:t>
            </a:r>
            <a:endParaRPr lang="zh-CN" altLang="zh-CN"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8322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338BCA-017F-4731-8A15-016074EABFD1}" type="slidenum">
              <a:rPr lang="zh-CN" altLang="en-US"/>
              <a:pPr>
                <a:defRPr/>
              </a:pPr>
              <a:t>‹#›</a:t>
            </a:fld>
            <a:endParaRPr lang="zh-CN" altLang="en-US"/>
          </a:p>
        </p:txBody>
      </p:sp>
    </p:spTree>
    <p:extLst>
      <p:ext uri="{BB962C8B-B14F-4D97-AF65-F5344CB8AC3E}">
        <p14:creationId xmlns:p14="http://schemas.microsoft.com/office/powerpoint/2010/main" val="73195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1A7E4BE-6022-42B2-8C6A-B4CDC11C923B}" type="slidenum">
              <a:rPr lang="zh-CN" altLang="en-US"/>
              <a:pPr>
                <a:defRPr/>
              </a:pPr>
              <a:t>‹#›</a:t>
            </a:fld>
            <a:endParaRPr lang="zh-CN" altLang="en-US"/>
          </a:p>
        </p:txBody>
      </p:sp>
    </p:spTree>
    <p:extLst>
      <p:ext uri="{BB962C8B-B14F-4D97-AF65-F5344CB8AC3E}">
        <p14:creationId xmlns:p14="http://schemas.microsoft.com/office/powerpoint/2010/main" val="1447873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A490EE6-0195-4BEB-8BDB-81F082E4AFB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3" r:id="rId4"/>
    <p:sldLayoutId id="2147483944" r:id="rId5"/>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p:cNvSpPr txBox="1">
            <a:spLocks noChangeArrowheads="1"/>
          </p:cNvSpPr>
          <p:nvPr/>
        </p:nvSpPr>
        <p:spPr bwMode="auto">
          <a:xfrm>
            <a:off x="1182688" y="4017963"/>
            <a:ext cx="7681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4800" b="1" dirty="0">
                <a:solidFill>
                  <a:schemeClr val="bg1"/>
                </a:solidFill>
                <a:latin typeface="微软雅黑" panose="020B0503020204020204" pitchFamily="34" charset="-122"/>
                <a:ea typeface="微软雅黑" panose="020B0503020204020204" pitchFamily="34" charset="-122"/>
              </a:rPr>
              <a:t>PowerPoint</a:t>
            </a:r>
            <a:r>
              <a:rPr lang="zh-CN" altLang="zh-CN" sz="4800" b="1" dirty="0" smtClean="0">
                <a:solidFill>
                  <a:schemeClr val="bg1"/>
                </a:solidFill>
                <a:latin typeface="微软雅黑" panose="020B0503020204020204" pitchFamily="34" charset="-122"/>
                <a:ea typeface="微软雅黑" panose="020B0503020204020204" pitchFamily="34" charset="-122"/>
              </a:rPr>
              <a:t>课件</a:t>
            </a:r>
            <a:r>
              <a:rPr lang="zh-CN" altLang="en-US" sz="4800" b="1" dirty="0" smtClean="0">
                <a:solidFill>
                  <a:schemeClr val="bg1"/>
                </a:solidFill>
                <a:latin typeface="微软雅黑" panose="020B0503020204020204" pitchFamily="34" charset="-122"/>
                <a:ea typeface="微软雅黑" panose="020B0503020204020204" pitchFamily="34" charset="-122"/>
              </a:rPr>
              <a:t>交互设计</a:t>
            </a:r>
            <a:endParaRPr lang="zh-CN" altLang="zh-CN" sz="4800" b="1" dirty="0">
              <a:solidFill>
                <a:schemeClr val="bg1"/>
              </a:solidFill>
              <a:latin typeface="微软雅黑" panose="020B0503020204020204" pitchFamily="34" charset="-122"/>
              <a:ea typeface="微软雅黑" panose="020B0503020204020204" pitchFamily="34" charset="-122"/>
            </a:endParaRPr>
          </a:p>
        </p:txBody>
      </p:sp>
      <p:sp>
        <p:nvSpPr>
          <p:cNvPr id="5123" name="TextBox 3"/>
          <p:cNvSpPr txBox="1">
            <a:spLocks noChangeArrowheads="1"/>
          </p:cNvSpPr>
          <p:nvPr/>
        </p:nvSpPr>
        <p:spPr bwMode="auto">
          <a:xfrm>
            <a:off x="188460" y="4480605"/>
            <a:ext cx="654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600" i="1" dirty="0" smtClean="0">
                <a:solidFill>
                  <a:schemeClr val="bg1"/>
                </a:solidFill>
                <a:latin typeface="微软雅黑" pitchFamily="34" charset="-122"/>
                <a:ea typeface="微软雅黑" pitchFamily="34" charset="-122"/>
              </a:rPr>
              <a:t>8</a:t>
            </a:r>
            <a:endParaRPr lang="zh-CN" altLang="en-US" sz="3600" i="1" dirty="0">
              <a:solidFill>
                <a:schemeClr val="bg1"/>
              </a:solidFill>
              <a:latin typeface="微软雅黑" pitchFamily="34" charset="-122"/>
              <a:ea typeface="微软雅黑" pitchFamily="34" charset="-122"/>
            </a:endParaRPr>
          </a:p>
        </p:txBody>
      </p:sp>
      <p:sp>
        <p:nvSpPr>
          <p:cNvPr id="5127" name="AutoShape 9"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8" name="AutoShape 11"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463"/>
            <a:ext cx="9144000" cy="395060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8.1.4  </a:t>
            </a:r>
            <a:r>
              <a:rPr lang="en-US" altLang="zh-CN" dirty="0"/>
              <a:t>ActiveX</a:t>
            </a:r>
            <a:r>
              <a:rPr lang="zh-CN" altLang="zh-CN" dirty="0"/>
              <a:t>控件及</a:t>
            </a:r>
            <a:r>
              <a:rPr lang="en-US" altLang="zh-CN" dirty="0"/>
              <a:t>VBA</a:t>
            </a:r>
            <a:r>
              <a:rPr lang="zh-CN" altLang="zh-CN" dirty="0"/>
              <a:t>编程</a:t>
            </a:r>
            <a:br>
              <a:rPr lang="zh-CN" altLang="zh-CN" dirty="0"/>
            </a:br>
            <a:endParaRPr lang="zh-CN" altLang="en-US" dirty="0"/>
          </a:p>
        </p:txBody>
      </p:sp>
      <p:sp>
        <p:nvSpPr>
          <p:cNvPr id="3" name="内容占位符 2"/>
          <p:cNvSpPr>
            <a:spLocks noGrp="1"/>
          </p:cNvSpPr>
          <p:nvPr>
            <p:ph sz="quarter" idx="13"/>
          </p:nvPr>
        </p:nvSpPr>
        <p:spPr>
          <a:xfrm>
            <a:off x="1016000" y="1523774"/>
            <a:ext cx="7199313" cy="4035425"/>
          </a:xfrm>
        </p:spPr>
        <p:txBody>
          <a:bodyPr/>
          <a:lstStyle/>
          <a:p>
            <a:r>
              <a:rPr lang="zh-CN" altLang="zh-CN" dirty="0"/>
              <a:t>以上的三种交互方法都只能实现简单的交互功能，要想设计较为复杂的交互效果，就要使用</a:t>
            </a:r>
            <a:r>
              <a:rPr lang="en-US" altLang="zh-CN" dirty="0"/>
              <a:t>PowerPoint</a:t>
            </a:r>
            <a:r>
              <a:rPr lang="zh-CN" altLang="zh-CN" dirty="0"/>
              <a:t>提供的</a:t>
            </a:r>
            <a:r>
              <a:rPr lang="en-US" altLang="zh-CN" dirty="0"/>
              <a:t>ActiveX</a:t>
            </a:r>
            <a:r>
              <a:rPr lang="zh-CN" altLang="zh-CN" dirty="0"/>
              <a:t>控件，并配合ＶＢＡ编程。</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10</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3309262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8.1.4  </a:t>
            </a:r>
            <a:r>
              <a:rPr lang="en-US" altLang="zh-CN" dirty="0"/>
              <a:t>ActiveX</a:t>
            </a:r>
            <a:r>
              <a:rPr lang="zh-CN" altLang="zh-CN" dirty="0"/>
              <a:t>控件及</a:t>
            </a:r>
            <a:r>
              <a:rPr lang="en-US" altLang="zh-CN" dirty="0"/>
              <a:t>VBA</a:t>
            </a:r>
            <a:r>
              <a:rPr lang="zh-CN" altLang="zh-CN" dirty="0"/>
              <a:t>编程</a:t>
            </a:r>
            <a:br>
              <a:rPr lang="zh-CN" altLang="zh-CN" dirty="0"/>
            </a:br>
            <a:endParaRPr lang="zh-CN" altLang="en-US" dirty="0"/>
          </a:p>
        </p:txBody>
      </p:sp>
      <p:sp>
        <p:nvSpPr>
          <p:cNvPr id="3" name="内容占位符 2"/>
          <p:cNvSpPr>
            <a:spLocks noGrp="1"/>
          </p:cNvSpPr>
          <p:nvPr>
            <p:ph sz="quarter" idx="13"/>
          </p:nvPr>
        </p:nvSpPr>
        <p:spPr>
          <a:xfrm>
            <a:off x="204509" y="1042809"/>
            <a:ext cx="8824685" cy="2220912"/>
          </a:xfrm>
        </p:spPr>
        <p:txBody>
          <a:bodyPr/>
          <a:lstStyle/>
          <a:p>
            <a:r>
              <a:rPr lang="zh-CN" altLang="zh-CN" sz="2000" dirty="0"/>
              <a:t>使用方法：</a:t>
            </a:r>
            <a:r>
              <a:rPr lang="zh-CN" altLang="zh-CN" sz="2000" dirty="0" smtClean="0"/>
              <a:t>在文件</a:t>
            </a:r>
            <a:r>
              <a:rPr lang="en-US" altLang="zh-CN" sz="2000" dirty="0" smtClean="0"/>
              <a:t>-</a:t>
            </a:r>
            <a:r>
              <a:rPr lang="zh-CN" altLang="zh-CN" sz="2000" dirty="0" smtClean="0"/>
              <a:t> 选项</a:t>
            </a:r>
            <a:r>
              <a:rPr lang="en-US" altLang="zh-CN" sz="2000" dirty="0" smtClean="0"/>
              <a:t>-</a:t>
            </a:r>
            <a:r>
              <a:rPr lang="zh-CN" altLang="en-US" sz="2000" dirty="0" smtClean="0"/>
              <a:t>开发工具</a:t>
            </a:r>
            <a:r>
              <a:rPr lang="en-US" altLang="zh-CN" sz="2000" dirty="0" smtClean="0"/>
              <a:t>-ActiveX</a:t>
            </a:r>
            <a:r>
              <a:rPr lang="zh-CN" altLang="zh-CN" sz="2000" dirty="0" smtClean="0"/>
              <a:t>控件</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11</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60"/>
          <p:cNvGrpSpPr>
            <a:grpSpLocks/>
          </p:cNvGrpSpPr>
          <p:nvPr/>
        </p:nvGrpSpPr>
        <p:grpSpPr bwMode="auto">
          <a:xfrm>
            <a:off x="540416" y="1654629"/>
            <a:ext cx="8269755" cy="4078125"/>
            <a:chOff x="0" y="0"/>
            <a:chExt cx="5127955" cy="2334387"/>
          </a:xfrm>
        </p:grpSpPr>
        <p:pic>
          <p:nvPicPr>
            <p:cNvPr id="116061" name="图片 1160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450592" cy="213603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6062" name="图片 1160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70048" y="21946"/>
              <a:ext cx="2399385" cy="211409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2"/>
            <p:cNvSpPr txBox="1">
              <a:spLocks noChangeArrowheads="1"/>
            </p:cNvSpPr>
            <p:nvPr/>
          </p:nvSpPr>
          <p:spPr bwMode="auto">
            <a:xfrm>
              <a:off x="511780" y="2158210"/>
              <a:ext cx="2106804" cy="176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8-4(a)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使用</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ActiveX</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控件</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8" name="文本框 2"/>
            <p:cNvSpPr txBox="1">
              <a:spLocks noChangeArrowheads="1"/>
            </p:cNvSpPr>
            <p:nvPr/>
          </p:nvSpPr>
          <p:spPr bwMode="auto">
            <a:xfrm>
              <a:off x="3021150" y="2158210"/>
              <a:ext cx="2106805" cy="176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8-4(b)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使用</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VBA</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编程</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402597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8.1.5  </a:t>
            </a:r>
            <a:r>
              <a:rPr lang="en-US" altLang="zh-CN" dirty="0"/>
              <a:t>PowerPoint</a:t>
            </a:r>
            <a:r>
              <a:rPr lang="zh-CN" altLang="zh-CN" dirty="0"/>
              <a:t>交互策略</a:t>
            </a:r>
            <a:br>
              <a:rPr lang="zh-CN" altLang="zh-CN" dirty="0"/>
            </a:br>
            <a:endParaRPr lang="zh-CN" altLang="en-US" dirty="0"/>
          </a:p>
        </p:txBody>
      </p:sp>
      <p:sp>
        <p:nvSpPr>
          <p:cNvPr id="3" name="内容占位符 2"/>
          <p:cNvSpPr>
            <a:spLocks noGrp="1"/>
          </p:cNvSpPr>
          <p:nvPr>
            <p:ph sz="quarter" idx="13"/>
          </p:nvPr>
        </p:nvSpPr>
        <p:spPr>
          <a:xfrm>
            <a:off x="638629" y="1001260"/>
            <a:ext cx="7199313" cy="4035425"/>
          </a:xfrm>
        </p:spPr>
        <p:txBody>
          <a:bodyPr/>
          <a:lstStyle/>
          <a:p>
            <a:r>
              <a:rPr lang="en-US" altLang="zh-CN" sz="2000" dirty="0"/>
              <a:t>PowerPoint</a:t>
            </a:r>
            <a:r>
              <a:rPr lang="zh-CN" altLang="zh-CN" sz="2000" dirty="0"/>
              <a:t>课件交互设计的基本策略是以简单易用的超链接和动作设置为主，以</a:t>
            </a:r>
            <a:r>
              <a:rPr lang="en-US" altLang="zh-CN" sz="2000" dirty="0"/>
              <a:t>ActiveX</a:t>
            </a:r>
            <a:r>
              <a:rPr lang="zh-CN" altLang="zh-CN" sz="2000" dirty="0"/>
              <a:t>控件（配合</a:t>
            </a:r>
            <a:r>
              <a:rPr lang="en-US" altLang="zh-CN" sz="2000" dirty="0"/>
              <a:t>VBA</a:t>
            </a:r>
            <a:r>
              <a:rPr lang="zh-CN" altLang="zh-CN" sz="2000" dirty="0"/>
              <a:t>代码）和触发器</a:t>
            </a:r>
            <a:r>
              <a:rPr lang="zh-CN" altLang="zh-CN" sz="2000" dirty="0" smtClean="0"/>
              <a:t>为辅</a:t>
            </a:r>
            <a:r>
              <a:rPr lang="zh-CN" altLang="en-US" sz="2000" dirty="0" smtClean="0"/>
              <a:t>。</a:t>
            </a:r>
            <a:endParaRPr lang="en-US" altLang="zh-CN" sz="2000" dirty="0" smtClean="0"/>
          </a:p>
          <a:p>
            <a:endParaRPr lang="en-US" altLang="zh-CN" sz="2000" dirty="0"/>
          </a:p>
          <a:p>
            <a:r>
              <a:rPr lang="zh-CN" altLang="zh-CN" sz="2000" dirty="0" smtClean="0"/>
              <a:t>前者</a:t>
            </a:r>
            <a:r>
              <a:rPr lang="zh-CN" altLang="zh-CN" sz="2000" dirty="0"/>
              <a:t>主要用来实现永久性导航、制作主界面、屏幕提示、内部或外部跳转、调用外部课件或素材等</a:t>
            </a:r>
            <a:r>
              <a:rPr lang="zh-CN" altLang="zh-CN" sz="2000" dirty="0" smtClean="0"/>
              <a:t>；</a:t>
            </a:r>
            <a:endParaRPr lang="en-US" altLang="zh-CN" sz="2000" dirty="0" smtClean="0"/>
          </a:p>
          <a:p>
            <a:endParaRPr lang="en-US" altLang="zh-CN" sz="2000" dirty="0"/>
          </a:p>
          <a:p>
            <a:r>
              <a:rPr lang="zh-CN" altLang="zh-CN" sz="2000" dirty="0" smtClean="0"/>
              <a:t>后者</a:t>
            </a:r>
            <a:r>
              <a:rPr lang="zh-CN" altLang="zh-CN" sz="2000" dirty="0"/>
              <a:t>主要用来制作多样化的交互练习，使交互具有智能性和可控性，两者结合使用可以实现多样化的交互类型，提高交互的智能性与可控性。</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12</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996551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  </a:t>
            </a:r>
            <a:r>
              <a:rPr lang="en-US" altLang="zh-CN" dirty="0"/>
              <a:t>PowerPoint</a:t>
            </a:r>
            <a:r>
              <a:rPr lang="zh-CN" altLang="zh-CN" dirty="0"/>
              <a:t>简单交互应用</a:t>
            </a:r>
            <a:br>
              <a:rPr lang="zh-CN" altLang="zh-CN" dirty="0"/>
            </a:br>
            <a:endParaRPr lang="zh-CN" altLang="en-US" dirty="0"/>
          </a:p>
        </p:txBody>
      </p:sp>
      <p:sp>
        <p:nvSpPr>
          <p:cNvPr id="3" name="内容占位符 2"/>
          <p:cNvSpPr>
            <a:spLocks noGrp="1"/>
          </p:cNvSpPr>
          <p:nvPr>
            <p:ph sz="quarter" idx="13"/>
          </p:nvPr>
        </p:nvSpPr>
        <p:spPr>
          <a:xfrm>
            <a:off x="754743" y="1407659"/>
            <a:ext cx="7199313" cy="4035425"/>
          </a:xfrm>
        </p:spPr>
        <p:txBody>
          <a:bodyPr/>
          <a:lstStyle/>
          <a:p>
            <a:r>
              <a:rPr lang="zh-CN" altLang="zh-CN" dirty="0"/>
              <a:t>在多媒体课件中，交互的作用主要体现在控制跳转和习题设计这两个方面。为了使课件容易操作，课件中应设计相应的按钮、菜单、热区、习题等。</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13</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082111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zh-CN" dirty="0"/>
              <a:t/>
            </a:r>
            <a:br>
              <a:rPr lang="zh-CN" altLang="zh-CN" dirty="0"/>
            </a:br>
            <a:r>
              <a:rPr lang="en-US" altLang="zh-CN" dirty="0"/>
              <a:t>8.2.1  PowerPoint</a:t>
            </a:r>
            <a:r>
              <a:rPr lang="zh-CN" altLang="zh-CN" dirty="0"/>
              <a:t>的按钮交互</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sz="2000" dirty="0"/>
              <a:t>按钮是课件制作中最常见的交互方式，是一个可以响应鼠标点击的指定对象。制作按钮可以通过选择“插入”选项卡中“插图”组的“形状”中的图形来设计，同时为制作好的图形设置效果（如设置填充颜色和填充方式，添加阴影、发光、</a:t>
            </a:r>
            <a:r>
              <a:rPr lang="en-US" altLang="zh-CN" sz="2000" dirty="0"/>
              <a:t>3D</a:t>
            </a:r>
            <a:r>
              <a:rPr lang="zh-CN" altLang="zh-CN" sz="2000" dirty="0"/>
              <a:t>等），如图</a:t>
            </a:r>
            <a:r>
              <a:rPr lang="en-US" altLang="zh-CN" sz="2000" dirty="0"/>
              <a:t>8-5</a:t>
            </a:r>
            <a:r>
              <a:rPr lang="zh-CN" altLang="zh-CN" sz="2000" dirty="0"/>
              <a:t>（</a:t>
            </a:r>
            <a:r>
              <a:rPr lang="en-US" altLang="zh-CN" sz="2000" dirty="0"/>
              <a:t>a</a:t>
            </a:r>
            <a:r>
              <a:rPr lang="zh-CN" altLang="zh-CN" sz="2000" dirty="0"/>
              <a:t>）</a:t>
            </a:r>
            <a:r>
              <a:rPr lang="en-US" altLang="zh-CN" sz="2000" dirty="0"/>
              <a:t> </a:t>
            </a:r>
            <a:r>
              <a:rPr lang="zh-CN" altLang="zh-CN" sz="2000" dirty="0"/>
              <a:t>所示。</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14</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7" name="组合 116065"/>
          <p:cNvGrpSpPr>
            <a:grpSpLocks/>
          </p:cNvGrpSpPr>
          <p:nvPr/>
        </p:nvGrpSpPr>
        <p:grpSpPr bwMode="auto">
          <a:xfrm>
            <a:off x="2667453" y="3861921"/>
            <a:ext cx="3501117" cy="1758043"/>
            <a:chOff x="0" y="0"/>
            <a:chExt cx="2955341" cy="1456465"/>
          </a:xfrm>
        </p:grpSpPr>
        <p:pic>
          <p:nvPicPr>
            <p:cNvPr id="116066" name="图片 116066"/>
            <p:cNvPicPr>
              <a:picLocks noChangeAspect="1"/>
            </p:cNvPicPr>
            <p:nvPr/>
          </p:nvPicPr>
          <p:blipFill>
            <a:blip r:embed="rId2">
              <a:extLst>
                <a:ext uri="{28A0092B-C50C-407E-A947-70E740481C1C}">
                  <a14:useLocalDpi xmlns:a14="http://schemas.microsoft.com/office/drawing/2010/main" val="0"/>
                </a:ext>
              </a:extLst>
            </a:blip>
            <a:srcRect t="15790" b="19856"/>
            <a:stretch>
              <a:fillRect/>
            </a:stretch>
          </p:blipFill>
          <p:spPr bwMode="auto">
            <a:xfrm>
              <a:off x="0" y="0"/>
              <a:ext cx="2955341" cy="115580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2"/>
            <p:cNvSpPr txBox="1">
              <a:spLocks noChangeArrowheads="1"/>
            </p:cNvSpPr>
            <p:nvPr/>
          </p:nvSpPr>
          <p:spPr bwMode="auto">
            <a:xfrm>
              <a:off x="826784" y="1148694"/>
              <a:ext cx="2106332"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自绘图形按钮</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430191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zh-CN" dirty="0"/>
              <a:t/>
            </a:r>
            <a:br>
              <a:rPr lang="zh-CN" altLang="zh-CN" dirty="0"/>
            </a:br>
            <a:r>
              <a:rPr lang="en-US" altLang="zh-CN" dirty="0"/>
              <a:t>8.2.1  PowerPoint</a:t>
            </a:r>
            <a:r>
              <a:rPr lang="zh-CN" altLang="zh-CN" dirty="0"/>
              <a:t>的按钮交互</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sz="2000" dirty="0"/>
              <a:t>按钮的交互可以使用超链接或动作设置功能实现，</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15</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68"/>
          <p:cNvGrpSpPr>
            <a:grpSpLocks/>
          </p:cNvGrpSpPr>
          <p:nvPr/>
        </p:nvGrpSpPr>
        <p:grpSpPr bwMode="auto">
          <a:xfrm>
            <a:off x="942133" y="1828800"/>
            <a:ext cx="6678530" cy="3889540"/>
            <a:chOff x="0" y="0"/>
            <a:chExt cx="5201107" cy="2315781"/>
          </a:xfrm>
        </p:grpSpPr>
        <p:pic>
          <p:nvPicPr>
            <p:cNvPr id="116069" name="图片 11606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9261"/>
              <a:ext cx="3167481" cy="20702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6070" name="图片 11607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45459" y="0"/>
              <a:ext cx="1755648" cy="20994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文本框 2"/>
            <p:cNvSpPr txBox="1">
              <a:spLocks noChangeArrowheads="1"/>
            </p:cNvSpPr>
            <p:nvPr/>
          </p:nvSpPr>
          <p:spPr bwMode="auto">
            <a:xfrm>
              <a:off x="697498" y="2132535"/>
              <a:ext cx="2106968" cy="183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5(b)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为按钮添加超链接</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10" name="矩形 9"/>
          <p:cNvSpPr/>
          <p:nvPr/>
        </p:nvSpPr>
        <p:spPr>
          <a:xfrm>
            <a:off x="5565944" y="5604166"/>
            <a:ext cx="2496196" cy="307777"/>
          </a:xfrm>
          <a:prstGeom prst="rect">
            <a:avLst/>
          </a:prstGeom>
        </p:spPr>
        <p:txBody>
          <a:bodyPr wrap="none">
            <a:spAutoFit/>
          </a:bodyPr>
          <a:lstStyle/>
          <a:p>
            <a:r>
              <a:rPr lang="zh-CN" altLang="zh-CN" sz="1400" dirty="0"/>
              <a:t>图</a:t>
            </a:r>
            <a:r>
              <a:rPr lang="en-US" altLang="zh-CN" sz="1400" dirty="0"/>
              <a:t>8-5(c) </a:t>
            </a:r>
            <a:r>
              <a:rPr lang="zh-CN" altLang="zh-CN" sz="1400" dirty="0"/>
              <a:t>为按钮添加动作设置</a:t>
            </a:r>
          </a:p>
        </p:txBody>
      </p:sp>
    </p:spTree>
    <p:extLst>
      <p:ext uri="{BB962C8B-B14F-4D97-AF65-F5344CB8AC3E}">
        <p14:creationId xmlns:p14="http://schemas.microsoft.com/office/powerpoint/2010/main" val="3896811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8.2.2  </a:t>
            </a:r>
            <a:r>
              <a:rPr lang="en-US" altLang="zh-CN" dirty="0"/>
              <a:t>PowerPoint</a:t>
            </a:r>
            <a:r>
              <a:rPr lang="zh-CN" altLang="zh-CN" dirty="0"/>
              <a:t>的菜单</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sz="2000" dirty="0"/>
              <a:t>菜单是计算机中一种常见的交互方式，菜单最大的特性是可以折叠，所以在一定的场合可以起到节省空间的作用。下面以课件章节展开菜单为例来讲解“菜单”的实现方法</a:t>
            </a:r>
            <a:r>
              <a:rPr lang="zh-CN" altLang="zh-CN" sz="2000" dirty="0" smtClean="0"/>
              <a:t>。</a:t>
            </a:r>
            <a:endParaRPr lang="en-US" altLang="zh-CN" sz="2000" dirty="0" smtClean="0"/>
          </a:p>
          <a:p>
            <a:endParaRPr lang="zh-CN" altLang="zh-CN" sz="2000" dirty="0"/>
          </a:p>
          <a:p>
            <a:r>
              <a:rPr lang="en-US" altLang="zh-CN" sz="2000" b="1" dirty="0"/>
              <a:t>1.</a:t>
            </a:r>
            <a:r>
              <a:rPr lang="zh-CN" altLang="zh-CN" sz="2000" b="1" dirty="0"/>
              <a:t>设计方法</a:t>
            </a:r>
            <a:endParaRPr lang="zh-CN" altLang="zh-CN" sz="2000" dirty="0"/>
          </a:p>
          <a:p>
            <a:r>
              <a:rPr lang="zh-CN" altLang="zh-CN" sz="2000" dirty="0"/>
              <a:t>菜单有两种状态：一种是展开，一种是收起。所以我们要用动画的进入和退出效果来</a:t>
            </a:r>
            <a:r>
              <a:rPr lang="en-US" altLang="zh-CN" sz="2000" dirty="0"/>
              <a:t> </a:t>
            </a:r>
            <a:r>
              <a:rPr lang="zh-CN" altLang="zh-CN" sz="2000" dirty="0"/>
              <a:t>触发菜单的展开和收拢状态。</a:t>
            </a:r>
          </a:p>
          <a:p>
            <a:r>
              <a:rPr lang="en-US" altLang="zh-CN" sz="2000" dirty="0"/>
              <a:t> </a:t>
            </a:r>
            <a:r>
              <a:rPr lang="zh-CN" altLang="zh-CN" sz="2000" dirty="0"/>
              <a:t>删除“来触发器”</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16</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39197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8.2.2  </a:t>
            </a:r>
            <a:r>
              <a:rPr lang="en-US" altLang="zh-CN" dirty="0"/>
              <a:t>PowerPoint</a:t>
            </a:r>
            <a:r>
              <a:rPr lang="zh-CN" altLang="zh-CN" dirty="0"/>
              <a:t>的菜单</a:t>
            </a:r>
            <a:br>
              <a:rPr lang="zh-CN" altLang="zh-CN" dirty="0"/>
            </a:br>
            <a:endParaRPr lang="zh-CN" altLang="en-US" dirty="0"/>
          </a:p>
        </p:txBody>
      </p:sp>
      <p:sp>
        <p:nvSpPr>
          <p:cNvPr id="3" name="内容占位符 2"/>
          <p:cNvSpPr>
            <a:spLocks noGrp="1"/>
          </p:cNvSpPr>
          <p:nvPr>
            <p:ph sz="quarter" idx="13"/>
          </p:nvPr>
        </p:nvSpPr>
        <p:spPr>
          <a:xfrm>
            <a:off x="580571" y="841603"/>
            <a:ext cx="7199313" cy="4035425"/>
          </a:xfrm>
        </p:spPr>
        <p:txBody>
          <a:bodyPr/>
          <a:lstStyle/>
          <a:p>
            <a:r>
              <a:rPr lang="en-US" altLang="zh-CN" sz="2000" b="1" dirty="0" smtClean="0"/>
              <a:t>2</a:t>
            </a:r>
            <a:r>
              <a:rPr lang="en-US" altLang="zh-CN" sz="2000" b="1" dirty="0"/>
              <a:t>.</a:t>
            </a:r>
            <a:r>
              <a:rPr lang="zh-CN" altLang="zh-CN" sz="2000" b="1" dirty="0"/>
              <a:t>实现方法</a:t>
            </a:r>
            <a:endParaRPr lang="zh-CN" altLang="zh-CN" sz="2000" dirty="0"/>
          </a:p>
          <a:p>
            <a:r>
              <a:rPr lang="zh-CN" altLang="en-US" sz="2000" dirty="0" smtClean="0"/>
              <a:t>（</a:t>
            </a:r>
            <a:r>
              <a:rPr lang="en-US" altLang="zh-CN" sz="2000" dirty="0" smtClean="0"/>
              <a:t>1</a:t>
            </a:r>
            <a:r>
              <a:rPr lang="zh-CN" altLang="en-US" sz="2000" dirty="0" smtClean="0"/>
              <a:t>）</a:t>
            </a:r>
            <a:r>
              <a:rPr lang="zh-CN" altLang="zh-CN" sz="2000" dirty="0" smtClean="0"/>
              <a:t>设计</a:t>
            </a:r>
            <a:r>
              <a:rPr lang="zh-CN" altLang="zh-CN" sz="2000" dirty="0"/>
              <a:t>菜单和菜单项，用文本框或自绘图形都可以，要分开制作，将菜单项单独复制后，用选择性粘贴工具将其粘贴为图片（增强型图元文件），将原来菜单项删除，将图片移动到菜单标题下方，如图</a:t>
            </a:r>
            <a:r>
              <a:rPr lang="en-US" altLang="zh-CN" sz="2000" dirty="0"/>
              <a:t>8-6(a)</a:t>
            </a:r>
            <a:r>
              <a:rPr lang="zh-CN" altLang="zh-CN" sz="2000" dirty="0"/>
              <a:t>所示。</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17</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73"/>
          <p:cNvGrpSpPr>
            <a:grpSpLocks/>
          </p:cNvGrpSpPr>
          <p:nvPr/>
        </p:nvGrpSpPr>
        <p:grpSpPr bwMode="auto">
          <a:xfrm>
            <a:off x="1225173" y="3251200"/>
            <a:ext cx="7047970" cy="2755985"/>
            <a:chOff x="0" y="0"/>
            <a:chExt cx="3335731" cy="2062886"/>
          </a:xfrm>
        </p:grpSpPr>
        <p:pic>
          <p:nvPicPr>
            <p:cNvPr id="116075" name="图片 116075"/>
            <p:cNvPicPr>
              <a:picLocks noChangeAspect="1"/>
            </p:cNvPicPr>
            <p:nvPr/>
          </p:nvPicPr>
          <p:blipFill>
            <a:blip r:embed="rId2">
              <a:extLst>
                <a:ext uri="{28A0092B-C50C-407E-A947-70E740481C1C}">
                  <a14:useLocalDpi xmlns:a14="http://schemas.microsoft.com/office/drawing/2010/main" val="0"/>
                </a:ext>
              </a:extLst>
            </a:blip>
            <a:srcRect l="4256" r="-1277"/>
            <a:stretch>
              <a:fillRect/>
            </a:stretch>
          </p:blipFill>
          <p:spPr bwMode="auto">
            <a:xfrm>
              <a:off x="0" y="0"/>
              <a:ext cx="3335731" cy="17629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2"/>
            <p:cNvSpPr txBox="1">
              <a:spLocks noChangeArrowheads="1"/>
            </p:cNvSpPr>
            <p:nvPr/>
          </p:nvSpPr>
          <p:spPr bwMode="auto">
            <a:xfrm>
              <a:off x="993576" y="1762963"/>
              <a:ext cx="1972233" cy="29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6(a)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将菜单项粘贴为图片</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416046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8.2.2  </a:t>
            </a:r>
            <a:r>
              <a:rPr lang="en-US" altLang="zh-CN" dirty="0"/>
              <a:t>PowerPoint</a:t>
            </a:r>
            <a:r>
              <a:rPr lang="zh-CN" altLang="zh-CN" dirty="0"/>
              <a:t>的菜单</a:t>
            </a:r>
            <a:br>
              <a:rPr lang="zh-CN" altLang="zh-CN" dirty="0"/>
            </a:br>
            <a:endParaRPr lang="zh-CN" altLang="en-US" dirty="0"/>
          </a:p>
        </p:txBody>
      </p:sp>
      <p:sp>
        <p:nvSpPr>
          <p:cNvPr id="3" name="内容占位符 2"/>
          <p:cNvSpPr>
            <a:spLocks noGrp="1"/>
          </p:cNvSpPr>
          <p:nvPr>
            <p:ph sz="quarter" idx="13"/>
          </p:nvPr>
        </p:nvSpPr>
        <p:spPr>
          <a:xfrm>
            <a:off x="580571" y="841603"/>
            <a:ext cx="7199313" cy="4035425"/>
          </a:xfrm>
        </p:spPr>
        <p:txBody>
          <a:bodyPr/>
          <a:lstStyle/>
          <a:p>
            <a:r>
              <a:rPr lang="en-US" altLang="zh-CN" sz="2000" b="1" dirty="0" smtClean="0"/>
              <a:t>2</a:t>
            </a:r>
            <a:r>
              <a:rPr lang="en-US" altLang="zh-CN" sz="2000" b="1" dirty="0"/>
              <a:t>.</a:t>
            </a:r>
            <a:r>
              <a:rPr lang="zh-CN" altLang="zh-CN" sz="2000" b="1" dirty="0"/>
              <a:t>实现方法</a:t>
            </a:r>
            <a:endParaRPr lang="zh-CN" altLang="zh-CN" sz="2000" dirty="0"/>
          </a:p>
          <a:p>
            <a:r>
              <a:rPr lang="zh-CN" altLang="en-US" sz="2000" dirty="0" smtClean="0"/>
              <a:t>（</a:t>
            </a:r>
            <a:r>
              <a:rPr lang="en-US" altLang="zh-CN" sz="2000" dirty="0" smtClean="0"/>
              <a:t>2</a:t>
            </a:r>
            <a:r>
              <a:rPr lang="zh-CN" altLang="en-US" sz="2000" dirty="0" smtClean="0"/>
              <a:t>）</a:t>
            </a:r>
            <a:r>
              <a:rPr lang="zh-CN" altLang="zh-CN" sz="2000" dirty="0" smtClean="0"/>
              <a:t>给</a:t>
            </a:r>
            <a:r>
              <a:rPr lang="zh-CN" altLang="zh-CN" sz="2000" dirty="0"/>
              <a:t>每一菜单项用一透明的矩形形状将其覆盖，为每一矩形形状设置相应超链接，如图</a:t>
            </a:r>
            <a:r>
              <a:rPr lang="en-US" altLang="zh-CN" sz="2000" dirty="0"/>
              <a:t>8-6(b)</a:t>
            </a:r>
            <a:r>
              <a:rPr lang="zh-CN" altLang="zh-CN" sz="2000" dirty="0"/>
              <a:t>所示。</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18</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8" name="组合 116073"/>
          <p:cNvGrpSpPr>
            <a:grpSpLocks/>
          </p:cNvGrpSpPr>
          <p:nvPr/>
        </p:nvGrpSpPr>
        <p:grpSpPr bwMode="auto">
          <a:xfrm>
            <a:off x="1988405" y="2435906"/>
            <a:ext cx="5123568" cy="3427866"/>
            <a:chOff x="3423513" y="0"/>
            <a:chExt cx="2523744" cy="2011680"/>
          </a:xfrm>
        </p:grpSpPr>
        <p:pic>
          <p:nvPicPr>
            <p:cNvPr id="116074" name="图片 11607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23513" y="0"/>
              <a:ext cx="2523744" cy="171175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文本框 2"/>
            <p:cNvSpPr txBox="1">
              <a:spLocks noChangeArrowheads="1"/>
            </p:cNvSpPr>
            <p:nvPr/>
          </p:nvSpPr>
          <p:spPr bwMode="auto">
            <a:xfrm>
              <a:off x="3467396" y="1711757"/>
              <a:ext cx="2479847" cy="299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6(b)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通过透明矩形为菜单项添加超链接</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517427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8.2.2  </a:t>
            </a:r>
            <a:r>
              <a:rPr lang="en-US" altLang="zh-CN" dirty="0"/>
              <a:t>PowerPoint</a:t>
            </a:r>
            <a:r>
              <a:rPr lang="zh-CN" altLang="zh-CN" dirty="0"/>
              <a:t>的菜单</a:t>
            </a:r>
            <a:br>
              <a:rPr lang="zh-CN" altLang="zh-CN" dirty="0"/>
            </a:br>
            <a:endParaRPr lang="zh-CN" altLang="en-US" dirty="0"/>
          </a:p>
        </p:txBody>
      </p:sp>
      <p:sp>
        <p:nvSpPr>
          <p:cNvPr id="3" name="内容占位符 2"/>
          <p:cNvSpPr>
            <a:spLocks noGrp="1"/>
          </p:cNvSpPr>
          <p:nvPr>
            <p:ph sz="quarter" idx="13"/>
          </p:nvPr>
        </p:nvSpPr>
        <p:spPr>
          <a:xfrm>
            <a:off x="580571" y="841603"/>
            <a:ext cx="7199313" cy="4035425"/>
          </a:xfrm>
        </p:spPr>
        <p:txBody>
          <a:bodyPr/>
          <a:lstStyle/>
          <a:p>
            <a:r>
              <a:rPr lang="en-US" altLang="zh-CN" sz="2000" b="1" dirty="0" smtClean="0"/>
              <a:t>2</a:t>
            </a:r>
            <a:r>
              <a:rPr lang="en-US" altLang="zh-CN" sz="2000" b="1" dirty="0"/>
              <a:t>.</a:t>
            </a:r>
            <a:r>
              <a:rPr lang="zh-CN" altLang="zh-CN" sz="2000" b="1" dirty="0"/>
              <a:t>实现方法</a:t>
            </a:r>
            <a:endParaRPr lang="zh-CN" altLang="zh-CN" sz="2000" dirty="0"/>
          </a:p>
          <a:p>
            <a:r>
              <a:rPr lang="zh-CN" altLang="en-US" sz="1800" dirty="0" smtClean="0"/>
              <a:t>（</a:t>
            </a:r>
            <a:r>
              <a:rPr lang="en-US" altLang="zh-CN" sz="1800" dirty="0" smtClean="0"/>
              <a:t>3</a:t>
            </a:r>
            <a:r>
              <a:rPr lang="zh-CN" altLang="en-US" sz="1800" dirty="0" smtClean="0"/>
              <a:t>）</a:t>
            </a:r>
            <a:r>
              <a:rPr lang="zh-CN" altLang="zh-CN" sz="1800" dirty="0" smtClean="0"/>
              <a:t>展开</a:t>
            </a:r>
            <a:r>
              <a:rPr lang="zh-CN" altLang="zh-CN" sz="1800" dirty="0"/>
              <a:t>菜单：选择菜单项图片，为其添加进入动画中的“出现”效果，在触发器处选择菜单标题矩形，</a:t>
            </a:r>
            <a:r>
              <a:rPr lang="en-US" altLang="zh-CN" sz="1800" dirty="0"/>
              <a:t>8-6(c)</a:t>
            </a:r>
            <a:r>
              <a:rPr lang="zh-CN" altLang="zh-CN" sz="1800" dirty="0"/>
              <a:t>所示。这时单击菜单标题，就会弹出菜单项，通过菜单项的超链接就可以访问相应幻灯片。</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19</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pic>
        <p:nvPicPr>
          <p:cNvPr id="116076" name="图片 11607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25325" y="2788784"/>
            <a:ext cx="3926629" cy="286555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0" name="矩形 9"/>
          <p:cNvSpPr/>
          <p:nvPr/>
        </p:nvSpPr>
        <p:spPr>
          <a:xfrm>
            <a:off x="3230309" y="5654342"/>
            <a:ext cx="2316660" cy="307777"/>
          </a:xfrm>
          <a:prstGeom prst="rect">
            <a:avLst/>
          </a:prstGeom>
        </p:spPr>
        <p:txBody>
          <a:bodyPr wrap="none">
            <a:spAutoFit/>
          </a:bodyPr>
          <a:lstStyle/>
          <a:p>
            <a:r>
              <a:rPr lang="zh-CN" altLang="zh-CN" sz="1400" dirty="0"/>
              <a:t>图</a:t>
            </a:r>
            <a:r>
              <a:rPr lang="en-US" altLang="zh-CN" sz="1400" dirty="0"/>
              <a:t>8-6(c)</a:t>
            </a:r>
            <a:r>
              <a:rPr lang="zh-CN" altLang="zh-CN" sz="1400" dirty="0"/>
              <a:t>展开菜单触发设计 </a:t>
            </a:r>
            <a:endParaRPr lang="zh-CN" altLang="en-US" sz="1400" dirty="0"/>
          </a:p>
        </p:txBody>
      </p:sp>
    </p:spTree>
    <p:extLst>
      <p:ext uri="{BB962C8B-B14F-4D97-AF65-F5344CB8AC3E}">
        <p14:creationId xmlns:p14="http://schemas.microsoft.com/office/powerpoint/2010/main" val="1625544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56700" cy="6858000"/>
          </a:xfrm>
          <a:prstGeom prst="rect">
            <a:avLst/>
          </a:prstGeom>
          <a:gradFill flip="none" rotWithShape="1">
            <a:gsLst>
              <a:gs pos="0">
                <a:srgbClr val="00B0F0"/>
              </a:gs>
              <a:gs pos="100000">
                <a:srgbClr val="002060"/>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矩形 4"/>
          <p:cNvSpPr/>
          <p:nvPr/>
        </p:nvSpPr>
        <p:spPr>
          <a:xfrm>
            <a:off x="754063" y="725488"/>
            <a:ext cx="7721600" cy="5514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200000"/>
              </a:lnSpc>
            </a:pPr>
            <a:r>
              <a:rPr lang="zh-CN" altLang="zh-CN" dirty="0"/>
              <a:t>所谓交互性，是指计算机和学习者之间的信息传递是双向的，计算机可以向学习者输出信息，也可以接收学习者的输入命令，并根据命令进行相应处理。课件的交互性是多媒体课件区别于传统媒体的一个重要特征。</a:t>
            </a:r>
            <a:r>
              <a:rPr lang="en-US" altLang="zh-CN" dirty="0"/>
              <a:t>PowerPoint</a:t>
            </a:r>
            <a:r>
              <a:rPr lang="zh-CN" altLang="zh-CN" dirty="0"/>
              <a:t>方便快捷、简单易用，是目前教师制作课件最常用的工具，我们可以通过它的超链接、动作设置、触发器、</a:t>
            </a:r>
            <a:r>
              <a:rPr lang="en-US" altLang="zh-CN" dirty="0"/>
              <a:t>ActiveX</a:t>
            </a:r>
            <a:r>
              <a:rPr lang="zh-CN" altLang="zh-CN" dirty="0"/>
              <a:t>控件及</a:t>
            </a:r>
            <a:r>
              <a:rPr lang="en-US" altLang="zh-CN" dirty="0"/>
              <a:t>VBA</a:t>
            </a:r>
            <a:r>
              <a:rPr lang="zh-CN" altLang="zh-CN" dirty="0"/>
              <a:t>编程等方式来制作交互性课件，使之实现在</a:t>
            </a:r>
            <a:r>
              <a:rPr lang="en-US" altLang="zh-CN" dirty="0" err="1"/>
              <a:t>Authorware</a:t>
            </a:r>
            <a:r>
              <a:rPr lang="zh-CN" altLang="zh-CN" dirty="0"/>
              <a:t>、</a:t>
            </a:r>
            <a:r>
              <a:rPr lang="en-US" altLang="zh-CN" dirty="0"/>
              <a:t>Flash</a:t>
            </a:r>
            <a:r>
              <a:rPr lang="zh-CN" altLang="zh-CN" dirty="0"/>
              <a:t>等软件中才能提供的诸如按钮、热区等交互方法，使</a:t>
            </a:r>
            <a:r>
              <a:rPr lang="en-US" altLang="zh-CN" dirty="0"/>
              <a:t>PowerPoint</a:t>
            </a:r>
            <a:r>
              <a:rPr lang="zh-CN" altLang="zh-CN" dirty="0"/>
              <a:t>课件变“静态”为“动态”。</a:t>
            </a:r>
          </a:p>
        </p:txBody>
      </p:sp>
      <p:sp>
        <p:nvSpPr>
          <p:cNvPr id="6" name="矩形 5"/>
          <p:cNvSpPr/>
          <p:nvPr/>
        </p:nvSpPr>
        <p:spPr>
          <a:xfrm>
            <a:off x="1393370" y="420913"/>
            <a:ext cx="1538515" cy="653143"/>
          </a:xfrm>
          <a:prstGeom prst="rect">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solidFill>
                  <a:schemeClr val="tx1"/>
                </a:solidFill>
                <a:latin typeface="微软雅黑" pitchFamily="34" charset="-122"/>
                <a:ea typeface="微软雅黑" pitchFamily="34" charset="-122"/>
              </a:rPr>
              <a:t>第八章</a:t>
            </a:r>
            <a:endParaRPr lang="zh-CN" altLang="en-US" sz="2400" b="1" dirty="0">
              <a:solidFill>
                <a:schemeClr val="tx1"/>
              </a:solidFill>
              <a:latin typeface="微软雅黑" pitchFamily="34" charset="-122"/>
              <a:ea typeface="微软雅黑" pitchFamily="34" charset="-122"/>
            </a:endParaRPr>
          </a:p>
        </p:txBody>
      </p:sp>
      <p:cxnSp>
        <p:nvCxnSpPr>
          <p:cNvPr id="13" name="直接连接符 12"/>
          <p:cNvCxnSpPr/>
          <p:nvPr/>
        </p:nvCxnSpPr>
        <p:spPr>
          <a:xfrm>
            <a:off x="992527" y="1509486"/>
            <a:ext cx="7126288"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4" name="直接连接符 13"/>
          <p:cNvCxnSpPr/>
          <p:nvPr/>
        </p:nvCxnSpPr>
        <p:spPr>
          <a:xfrm>
            <a:off x="992527" y="5602743"/>
            <a:ext cx="7126288"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901089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8.2.2  </a:t>
            </a:r>
            <a:r>
              <a:rPr lang="en-US" altLang="zh-CN" dirty="0"/>
              <a:t>PowerPoint</a:t>
            </a:r>
            <a:r>
              <a:rPr lang="zh-CN" altLang="zh-CN" dirty="0"/>
              <a:t>的菜单</a:t>
            </a:r>
            <a:br>
              <a:rPr lang="zh-CN" altLang="zh-CN" dirty="0"/>
            </a:br>
            <a:endParaRPr lang="zh-CN" altLang="en-US" dirty="0"/>
          </a:p>
        </p:txBody>
      </p:sp>
      <p:sp>
        <p:nvSpPr>
          <p:cNvPr id="3" name="内容占位符 2"/>
          <p:cNvSpPr>
            <a:spLocks noGrp="1"/>
          </p:cNvSpPr>
          <p:nvPr>
            <p:ph sz="quarter" idx="13"/>
          </p:nvPr>
        </p:nvSpPr>
        <p:spPr>
          <a:xfrm>
            <a:off x="580571" y="841603"/>
            <a:ext cx="7199313" cy="4035425"/>
          </a:xfrm>
        </p:spPr>
        <p:txBody>
          <a:bodyPr/>
          <a:lstStyle/>
          <a:p>
            <a:r>
              <a:rPr lang="en-US" altLang="zh-CN" sz="2000" b="1" dirty="0" smtClean="0"/>
              <a:t>2</a:t>
            </a:r>
            <a:r>
              <a:rPr lang="en-US" altLang="zh-CN" sz="2000" b="1" dirty="0"/>
              <a:t>.</a:t>
            </a:r>
            <a:r>
              <a:rPr lang="zh-CN" altLang="zh-CN" sz="2000" b="1" dirty="0"/>
              <a:t>实现方法</a:t>
            </a:r>
            <a:endParaRPr lang="zh-CN" altLang="zh-CN" sz="2000" dirty="0"/>
          </a:p>
          <a:p>
            <a:r>
              <a:rPr lang="zh-CN" altLang="en-US" sz="1800" dirty="0" smtClean="0"/>
              <a:t>（</a:t>
            </a:r>
            <a:r>
              <a:rPr lang="en-US" altLang="zh-CN" sz="1800" dirty="0" smtClean="0"/>
              <a:t>4</a:t>
            </a:r>
            <a:r>
              <a:rPr lang="zh-CN" altLang="en-US" sz="1800" dirty="0" smtClean="0"/>
              <a:t>）</a:t>
            </a:r>
            <a:r>
              <a:rPr lang="zh-CN" altLang="zh-CN" sz="1800" dirty="0" smtClean="0"/>
              <a:t>收缩</a:t>
            </a:r>
            <a:r>
              <a:rPr lang="zh-CN" altLang="zh-CN" sz="1800" dirty="0"/>
              <a:t>菜单：选择菜单项图片，单击“添加动画”按钮，为其再添加退出动画中“细微型”组中的“收缩”效果，在触发器处选择菜单标题矩形，</a:t>
            </a:r>
            <a:r>
              <a:rPr lang="en-US" altLang="zh-CN" sz="1800" dirty="0"/>
              <a:t>8-6(d)</a:t>
            </a:r>
            <a:r>
              <a:rPr lang="zh-CN" altLang="zh-CN" sz="1800" dirty="0"/>
              <a:t>所示。这时单击菜单标题，就会收拢菜单项。</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20</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pic>
        <p:nvPicPr>
          <p:cNvPr id="116077" name="图片 11607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48555" y="2685143"/>
            <a:ext cx="4246886" cy="299759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矩形 11"/>
          <p:cNvSpPr/>
          <p:nvPr/>
        </p:nvSpPr>
        <p:spPr>
          <a:xfrm>
            <a:off x="3319892" y="5682734"/>
            <a:ext cx="2504212" cy="369332"/>
          </a:xfrm>
          <a:prstGeom prst="rect">
            <a:avLst/>
          </a:prstGeom>
        </p:spPr>
        <p:txBody>
          <a:bodyPr wrap="none">
            <a:spAutoFit/>
          </a:bodyPr>
          <a:lstStyle/>
          <a:p>
            <a:r>
              <a:rPr lang="zh-CN" altLang="zh-CN" sz="1400" dirty="0"/>
              <a:t> 图</a:t>
            </a:r>
            <a:r>
              <a:rPr lang="en-US" altLang="zh-CN" sz="1400" dirty="0"/>
              <a:t>8-6(d)</a:t>
            </a:r>
            <a:r>
              <a:rPr lang="zh-CN" altLang="zh-CN" sz="1400" dirty="0"/>
              <a:t>收缩菜单触发设计</a:t>
            </a:r>
            <a:r>
              <a:rPr lang="en-US" altLang="zh-CN" sz="1400" dirty="0"/>
              <a:t> </a:t>
            </a:r>
            <a:r>
              <a:rPr lang="en-US" altLang="zh-CN" dirty="0"/>
              <a:t>  </a:t>
            </a:r>
            <a:endParaRPr lang="zh-CN" altLang="zh-CN" dirty="0"/>
          </a:p>
        </p:txBody>
      </p:sp>
    </p:spTree>
    <p:extLst>
      <p:ext uri="{BB962C8B-B14F-4D97-AF65-F5344CB8AC3E}">
        <p14:creationId xmlns:p14="http://schemas.microsoft.com/office/powerpoint/2010/main" val="29240020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8.2.3  </a:t>
            </a:r>
            <a:r>
              <a:rPr lang="en-US" altLang="zh-CN" dirty="0"/>
              <a:t>PowerPoint</a:t>
            </a:r>
            <a:r>
              <a:rPr lang="zh-CN" altLang="zh-CN" dirty="0"/>
              <a:t>的热区</a:t>
            </a:r>
            <a:br>
              <a:rPr lang="zh-CN" altLang="zh-CN" dirty="0"/>
            </a:br>
            <a:endParaRPr lang="zh-CN" altLang="en-US" dirty="0"/>
          </a:p>
        </p:txBody>
      </p:sp>
      <p:sp>
        <p:nvSpPr>
          <p:cNvPr id="3" name="内容占位符 2"/>
          <p:cNvSpPr>
            <a:spLocks noGrp="1"/>
          </p:cNvSpPr>
          <p:nvPr>
            <p:ph sz="quarter" idx="13"/>
          </p:nvPr>
        </p:nvSpPr>
        <p:spPr>
          <a:xfrm>
            <a:off x="609600" y="1291546"/>
            <a:ext cx="7199313" cy="4035425"/>
          </a:xfrm>
        </p:spPr>
        <p:txBody>
          <a:bodyPr/>
          <a:lstStyle/>
          <a:p>
            <a:r>
              <a:rPr lang="zh-CN" altLang="zh-CN" sz="2000" dirty="0"/>
              <a:t>何谓“热区”，这里引用网页制作中“热区”工具的概念。在网页制作中“热区”工具是用来创建图像</a:t>
            </a:r>
            <a:r>
              <a:rPr lang="en-US" altLang="zh-CN" sz="2000" dirty="0"/>
              <a:t> </a:t>
            </a:r>
            <a:r>
              <a:rPr lang="zh-CN" altLang="zh-CN" sz="2000" dirty="0"/>
              <a:t>交互效果的重要工具，可以在一张图片上创建多个热区，当我们浏览网页时，单击“热区”，就会链接到相应网站，显示相关信息</a:t>
            </a:r>
            <a:r>
              <a:rPr lang="zh-CN" altLang="zh-CN" sz="2000" dirty="0" smtClean="0"/>
              <a:t>。</a:t>
            </a:r>
            <a:endParaRPr lang="en-US" altLang="zh-CN" sz="2000" dirty="0" smtClean="0"/>
          </a:p>
          <a:p>
            <a:endParaRPr lang="en-US" altLang="zh-CN" sz="2000" dirty="0"/>
          </a:p>
          <a:p>
            <a:r>
              <a:rPr lang="zh-CN" altLang="zh-CN" sz="2000" dirty="0" smtClean="0"/>
              <a:t>若</a:t>
            </a:r>
            <a:r>
              <a:rPr lang="zh-CN" altLang="zh-CN" sz="2000" dirty="0"/>
              <a:t>将这种方法借鉴到</a:t>
            </a:r>
            <a:r>
              <a:rPr lang="en-US" altLang="zh-CN" sz="2000" dirty="0"/>
              <a:t>PPT</a:t>
            </a:r>
            <a:r>
              <a:rPr lang="zh-CN" altLang="zh-CN" sz="2000" dirty="0"/>
              <a:t>课件制作中，具有</a:t>
            </a:r>
            <a:r>
              <a:rPr lang="en-US" altLang="zh-CN" sz="2000" dirty="0"/>
              <a:t> </a:t>
            </a:r>
            <a:r>
              <a:rPr lang="zh-CN" altLang="zh-CN" sz="2000" dirty="0"/>
              <a:t>很大的实用性。下面以《计算机应用基础》课件中鼠标移动“电脑硬件图片”中的“</a:t>
            </a:r>
            <a:r>
              <a:rPr lang="en-US" altLang="zh-CN" sz="2000" dirty="0"/>
              <a:t>CPU</a:t>
            </a:r>
            <a:r>
              <a:rPr lang="zh-CN" altLang="zh-CN" sz="2000" dirty="0"/>
              <a:t>”插槽处便出现该硬件的相关介绍为例来讲解“热区”的实现方法。</a:t>
            </a:r>
          </a:p>
          <a:p>
            <a:pPr marL="0" indent="0">
              <a:buNone/>
            </a:pP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21</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3222087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8.2.3  </a:t>
            </a:r>
            <a:r>
              <a:rPr lang="en-US" altLang="zh-CN" dirty="0"/>
              <a:t>PowerPoint</a:t>
            </a:r>
            <a:r>
              <a:rPr lang="zh-CN" altLang="zh-CN" dirty="0"/>
              <a:t>的热区</a:t>
            </a:r>
            <a:br>
              <a:rPr lang="zh-CN" altLang="zh-CN" dirty="0"/>
            </a:br>
            <a:endParaRPr lang="zh-CN" altLang="en-US" dirty="0"/>
          </a:p>
        </p:txBody>
      </p:sp>
      <p:sp>
        <p:nvSpPr>
          <p:cNvPr id="3" name="内容占位符 2"/>
          <p:cNvSpPr>
            <a:spLocks noGrp="1"/>
          </p:cNvSpPr>
          <p:nvPr>
            <p:ph sz="quarter" idx="13"/>
          </p:nvPr>
        </p:nvSpPr>
        <p:spPr>
          <a:xfrm>
            <a:off x="609600" y="1291546"/>
            <a:ext cx="7199313" cy="4035425"/>
          </a:xfrm>
        </p:spPr>
        <p:txBody>
          <a:bodyPr/>
          <a:lstStyle/>
          <a:p>
            <a:r>
              <a:rPr lang="en-US" altLang="zh-CN" b="1" dirty="0"/>
              <a:t>1.</a:t>
            </a:r>
            <a:r>
              <a:rPr lang="zh-CN" altLang="zh-CN" b="1" dirty="0"/>
              <a:t>设计方法</a:t>
            </a:r>
            <a:endParaRPr lang="zh-CN" altLang="zh-CN" dirty="0"/>
          </a:p>
          <a:p>
            <a:r>
              <a:rPr lang="zh-CN" altLang="zh-CN" dirty="0"/>
              <a:t>热区的实现可以使用动作设置，也有两种状态：一种是展开，一种是收起。所以我们要用两张幻灯片来转换热区的展开和收拢状态。</a:t>
            </a:r>
          </a:p>
          <a:p>
            <a:pPr marL="0" indent="0">
              <a:buNone/>
            </a:pP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22</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363895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8.2.3  </a:t>
            </a:r>
            <a:r>
              <a:rPr lang="en-US" altLang="zh-CN" dirty="0"/>
              <a:t>PowerPoint</a:t>
            </a:r>
            <a:r>
              <a:rPr lang="zh-CN" altLang="zh-CN" dirty="0"/>
              <a:t>的热区</a:t>
            </a:r>
            <a:br>
              <a:rPr lang="zh-CN" altLang="zh-CN" dirty="0"/>
            </a:br>
            <a:endParaRPr lang="zh-CN" altLang="en-US" dirty="0"/>
          </a:p>
        </p:txBody>
      </p:sp>
      <p:sp>
        <p:nvSpPr>
          <p:cNvPr id="3" name="内容占位符 2"/>
          <p:cNvSpPr>
            <a:spLocks noGrp="1"/>
          </p:cNvSpPr>
          <p:nvPr>
            <p:ph sz="quarter" idx="13"/>
          </p:nvPr>
        </p:nvSpPr>
        <p:spPr>
          <a:xfrm>
            <a:off x="653143" y="1015775"/>
            <a:ext cx="7199313" cy="4035425"/>
          </a:xfrm>
        </p:spPr>
        <p:txBody>
          <a:bodyPr/>
          <a:lstStyle/>
          <a:p>
            <a:r>
              <a:rPr lang="en-US" altLang="zh-CN" sz="2000" b="1" dirty="0"/>
              <a:t>2.</a:t>
            </a:r>
            <a:r>
              <a:rPr lang="zh-CN" altLang="zh-CN" sz="2000" b="1" dirty="0"/>
              <a:t>实现方法</a:t>
            </a:r>
            <a:endParaRPr lang="zh-CN" altLang="zh-CN" sz="2000" dirty="0"/>
          </a:p>
          <a:p>
            <a:r>
              <a:rPr lang="zh-CN" altLang="en-US" sz="2000" dirty="0" smtClean="0"/>
              <a:t>（</a:t>
            </a:r>
            <a:r>
              <a:rPr lang="en-US" altLang="zh-CN" sz="2000" dirty="0" smtClean="0"/>
              <a:t>1</a:t>
            </a:r>
            <a:r>
              <a:rPr lang="zh-CN" altLang="en-US" sz="2000" dirty="0" smtClean="0"/>
              <a:t>）</a:t>
            </a:r>
            <a:r>
              <a:rPr lang="zh-CN" altLang="zh-CN" sz="2000" dirty="0" smtClean="0"/>
              <a:t>准备</a:t>
            </a:r>
            <a:r>
              <a:rPr lang="zh-CN" altLang="zh-CN" sz="2000" dirty="0"/>
              <a:t>一张电脑硬件图片，在图片的</a:t>
            </a:r>
            <a:r>
              <a:rPr lang="en-US" altLang="zh-CN" sz="2000" dirty="0"/>
              <a:t>CPU</a:t>
            </a:r>
            <a:r>
              <a:rPr lang="zh-CN" altLang="zh-CN" sz="2000" dirty="0"/>
              <a:t>插槽处绘制一透明圆角矩形将其覆盖，将此幻灯片复制一张，复制的那张用来显示介绍信息，如图</a:t>
            </a:r>
            <a:r>
              <a:rPr lang="en-US" altLang="zh-CN" sz="2000" dirty="0"/>
              <a:t>8-7(a)</a:t>
            </a:r>
            <a:r>
              <a:rPr lang="zh-CN" altLang="zh-CN" sz="2000" dirty="0"/>
              <a:t>所示。</a:t>
            </a:r>
          </a:p>
          <a:p>
            <a:pPr marL="0" indent="0">
              <a:buNone/>
            </a:pP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23</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82"/>
          <p:cNvGrpSpPr>
            <a:grpSpLocks/>
          </p:cNvGrpSpPr>
          <p:nvPr/>
        </p:nvGrpSpPr>
        <p:grpSpPr bwMode="auto">
          <a:xfrm>
            <a:off x="1636293" y="3077029"/>
            <a:ext cx="5911136" cy="2689375"/>
            <a:chOff x="131674" y="0"/>
            <a:chExt cx="3972153" cy="1792947"/>
          </a:xfrm>
        </p:grpSpPr>
        <p:pic>
          <p:nvPicPr>
            <p:cNvPr id="116083" name="图片 11608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674" y="0"/>
              <a:ext cx="3972153" cy="150693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2"/>
            <p:cNvSpPr txBox="1">
              <a:spLocks noChangeArrowheads="1"/>
            </p:cNvSpPr>
            <p:nvPr/>
          </p:nvSpPr>
          <p:spPr bwMode="auto">
            <a:xfrm>
              <a:off x="1360748" y="1485199"/>
              <a:ext cx="2106843" cy="3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准备两张幻灯片</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0553886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8.2.3  </a:t>
            </a:r>
            <a:r>
              <a:rPr lang="en-US" altLang="zh-CN" dirty="0"/>
              <a:t>PowerPoint</a:t>
            </a:r>
            <a:r>
              <a:rPr lang="zh-CN" altLang="zh-CN" dirty="0"/>
              <a:t>的热区</a:t>
            </a:r>
            <a:br>
              <a:rPr lang="zh-CN" altLang="zh-CN" dirty="0"/>
            </a:br>
            <a:endParaRPr lang="zh-CN" altLang="en-US" dirty="0"/>
          </a:p>
        </p:txBody>
      </p:sp>
      <p:sp>
        <p:nvSpPr>
          <p:cNvPr id="3" name="内容占位符 2"/>
          <p:cNvSpPr>
            <a:spLocks noGrp="1"/>
          </p:cNvSpPr>
          <p:nvPr>
            <p:ph sz="quarter" idx="13"/>
          </p:nvPr>
        </p:nvSpPr>
        <p:spPr>
          <a:xfrm>
            <a:off x="567832" y="725490"/>
            <a:ext cx="8082682" cy="4035425"/>
          </a:xfrm>
        </p:spPr>
        <p:txBody>
          <a:bodyPr/>
          <a:lstStyle/>
          <a:p>
            <a:r>
              <a:rPr lang="en-US" altLang="zh-CN" sz="2000" b="1" dirty="0"/>
              <a:t>2.</a:t>
            </a:r>
            <a:r>
              <a:rPr lang="zh-CN" altLang="zh-CN" sz="2000" b="1" dirty="0"/>
              <a:t>实现方法</a:t>
            </a:r>
            <a:endParaRPr lang="zh-CN" altLang="zh-CN" sz="2000" dirty="0"/>
          </a:p>
          <a:p>
            <a:r>
              <a:rPr lang="zh-CN" altLang="en-US" sz="2000" dirty="0" smtClean="0"/>
              <a:t>（</a:t>
            </a:r>
            <a:r>
              <a:rPr lang="en-US" altLang="zh-CN" sz="2000" dirty="0" smtClean="0"/>
              <a:t>2</a:t>
            </a:r>
            <a:r>
              <a:rPr lang="zh-CN" altLang="en-US" sz="2000" dirty="0" smtClean="0"/>
              <a:t>）</a:t>
            </a:r>
            <a:r>
              <a:rPr lang="zh-CN" altLang="zh-CN" sz="2000" dirty="0" smtClean="0"/>
              <a:t>选择</a:t>
            </a:r>
            <a:r>
              <a:rPr lang="zh-CN" altLang="zh-CN" sz="2000" dirty="0"/>
              <a:t>刚才绘制的透明圆角矩形，分别给这两张幻灯片设置动作，让其鼠标滑过时相互返回，如图</a:t>
            </a:r>
            <a:r>
              <a:rPr lang="en-US" altLang="zh-CN" sz="2000" dirty="0"/>
              <a:t>8-7(b)</a:t>
            </a:r>
            <a:r>
              <a:rPr lang="zh-CN" altLang="zh-CN" sz="2000" dirty="0"/>
              <a:t>和图</a:t>
            </a:r>
            <a:r>
              <a:rPr lang="en-US" altLang="zh-CN" sz="2000" dirty="0"/>
              <a:t>8-7(c)</a:t>
            </a:r>
            <a:r>
              <a:rPr lang="zh-CN" altLang="zh-CN" sz="2000" dirty="0"/>
              <a:t>所示。</a:t>
            </a:r>
          </a:p>
          <a:p>
            <a:pPr marL="0" indent="0">
              <a:buNone/>
            </a:pP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24</a:t>
            </a:fld>
            <a:endParaRPr lang="zh-CN" altLang="en-US" dirty="0"/>
          </a:p>
        </p:txBody>
      </p:sp>
      <p:grpSp>
        <p:nvGrpSpPr>
          <p:cNvPr id="8" name="组合 116082"/>
          <p:cNvGrpSpPr>
            <a:grpSpLocks/>
          </p:cNvGrpSpPr>
          <p:nvPr/>
        </p:nvGrpSpPr>
        <p:grpSpPr bwMode="auto">
          <a:xfrm>
            <a:off x="740196" y="2119086"/>
            <a:ext cx="7634547" cy="3983912"/>
            <a:chOff x="0" y="1784909"/>
            <a:chExt cx="4286707" cy="3964839"/>
          </a:xfrm>
        </p:grpSpPr>
        <p:pic>
          <p:nvPicPr>
            <p:cNvPr id="116084" name="图片 11608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837" y="1784909"/>
              <a:ext cx="4133088" cy="168981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6085" name="图片 11608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825850"/>
              <a:ext cx="4286707" cy="192389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文本框 2"/>
            <p:cNvSpPr txBox="1">
              <a:spLocks noChangeArrowheads="1"/>
            </p:cNvSpPr>
            <p:nvPr/>
          </p:nvSpPr>
          <p:spPr bwMode="auto">
            <a:xfrm>
              <a:off x="1404562" y="3401543"/>
              <a:ext cx="2106842" cy="756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7(b)</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跳转到介绍幻灯片</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12" name="矩形 11"/>
          <p:cNvSpPr/>
          <p:nvPr/>
        </p:nvSpPr>
        <p:spPr>
          <a:xfrm>
            <a:off x="3625606" y="5795221"/>
            <a:ext cx="2276585" cy="307777"/>
          </a:xfrm>
          <a:prstGeom prst="rect">
            <a:avLst/>
          </a:prstGeom>
        </p:spPr>
        <p:txBody>
          <a:bodyPr wrap="none">
            <a:spAutoFit/>
          </a:bodyPr>
          <a:lstStyle/>
          <a:p>
            <a:r>
              <a:rPr lang="zh-CN" altLang="zh-CN" sz="1400" dirty="0"/>
              <a:t>图</a:t>
            </a:r>
            <a:r>
              <a:rPr lang="en-US" altLang="zh-CN" sz="1400" dirty="0"/>
              <a:t>8-7(b)</a:t>
            </a:r>
            <a:r>
              <a:rPr lang="zh-CN" altLang="zh-CN" sz="1400" dirty="0"/>
              <a:t>跳转到介绍幻灯片</a:t>
            </a:r>
          </a:p>
        </p:txBody>
      </p:sp>
    </p:spTree>
    <p:extLst>
      <p:ext uri="{BB962C8B-B14F-4D97-AF65-F5344CB8AC3E}">
        <p14:creationId xmlns:p14="http://schemas.microsoft.com/office/powerpoint/2010/main" val="35356622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8.2.3  PowerPoint</a:t>
            </a:r>
            <a:r>
              <a:rPr lang="zh-CN" altLang="zh-CN" dirty="0"/>
              <a:t>的习题设计</a:t>
            </a:r>
          </a:p>
        </p:txBody>
      </p:sp>
      <p:sp>
        <p:nvSpPr>
          <p:cNvPr id="3" name="内容占位符 2"/>
          <p:cNvSpPr>
            <a:spLocks noGrp="1"/>
          </p:cNvSpPr>
          <p:nvPr>
            <p:ph sz="quarter" idx="13"/>
          </p:nvPr>
        </p:nvSpPr>
        <p:spPr>
          <a:xfrm>
            <a:off x="1030514" y="1320573"/>
            <a:ext cx="7199313" cy="4035425"/>
          </a:xfrm>
        </p:spPr>
        <p:txBody>
          <a:bodyPr/>
          <a:lstStyle/>
          <a:p>
            <a:pPr>
              <a:lnSpc>
                <a:spcPts val="6000"/>
              </a:lnSpc>
            </a:pPr>
            <a:r>
              <a:rPr lang="zh-CN" altLang="zh-CN" sz="2400" dirty="0"/>
              <a:t>习题的设计可用自定义动画配合触发器实现，在第</a:t>
            </a:r>
            <a:r>
              <a:rPr lang="en-US" altLang="zh-CN" sz="2400" dirty="0"/>
              <a:t>2</a:t>
            </a:r>
            <a:r>
              <a:rPr lang="zh-CN" altLang="zh-CN" sz="2400" dirty="0"/>
              <a:t>章讲解动画时已经作过类似的例子，这里就不再复述，填空题、判断题和连</a:t>
            </a:r>
            <a:r>
              <a:rPr lang="en-US" altLang="zh-CN" sz="2400" dirty="0"/>
              <a:t> </a:t>
            </a:r>
            <a:r>
              <a:rPr lang="zh-CN" altLang="zh-CN" sz="2400" dirty="0"/>
              <a:t>线题的实现都可参照前面章节实训中选择题的实现方法。</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25</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594567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8.3  </a:t>
            </a:r>
            <a:r>
              <a:rPr lang="en-US" altLang="zh-CN" dirty="0"/>
              <a:t>PowerPoint</a:t>
            </a:r>
            <a:r>
              <a:rPr lang="zh-CN" altLang="zh-CN" dirty="0"/>
              <a:t>的控件及</a:t>
            </a:r>
            <a:r>
              <a:rPr lang="en-US" altLang="zh-CN" dirty="0"/>
              <a:t>VBA</a:t>
            </a:r>
            <a:r>
              <a:rPr lang="zh-CN" altLang="zh-CN" dirty="0"/>
              <a:t>编程</a:t>
            </a:r>
            <a:br>
              <a:rPr lang="zh-CN" altLang="zh-CN" dirty="0"/>
            </a:br>
            <a:endParaRPr lang="zh-CN" altLang="en-US" dirty="0"/>
          </a:p>
        </p:txBody>
      </p:sp>
      <p:sp>
        <p:nvSpPr>
          <p:cNvPr id="3" name="内容占位符 2"/>
          <p:cNvSpPr>
            <a:spLocks noGrp="1"/>
          </p:cNvSpPr>
          <p:nvPr>
            <p:ph sz="quarter" idx="13"/>
          </p:nvPr>
        </p:nvSpPr>
        <p:spPr>
          <a:xfrm>
            <a:off x="595086" y="1059318"/>
            <a:ext cx="7199313" cy="3353026"/>
          </a:xfrm>
        </p:spPr>
        <p:txBody>
          <a:bodyPr/>
          <a:lstStyle/>
          <a:p>
            <a:r>
              <a:rPr lang="en-US" altLang="zh-CN" sz="2000" b="1" dirty="0"/>
              <a:t>8.3.1 VBA</a:t>
            </a:r>
            <a:r>
              <a:rPr lang="zh-CN" altLang="zh-CN" sz="2000" b="1" dirty="0"/>
              <a:t>基础</a:t>
            </a:r>
            <a:r>
              <a:rPr lang="en-US" altLang="zh-CN" sz="2000" b="1" dirty="0"/>
              <a:t/>
            </a:r>
            <a:br>
              <a:rPr lang="en-US" altLang="zh-CN" sz="2000" b="1" dirty="0"/>
            </a:br>
            <a:r>
              <a:rPr lang="en-US" altLang="zh-CN" sz="2000" b="1" dirty="0" smtClean="0"/>
              <a:t>      </a:t>
            </a:r>
            <a:r>
              <a:rPr lang="zh-CN" altLang="zh-CN" sz="2000" dirty="0" smtClean="0"/>
              <a:t>要</a:t>
            </a:r>
            <a:r>
              <a:rPr lang="zh-CN" altLang="zh-CN" sz="2000" dirty="0"/>
              <a:t>用</a:t>
            </a:r>
            <a:r>
              <a:rPr lang="en-US" altLang="zh-CN" sz="2000" dirty="0"/>
              <a:t>VBA</a:t>
            </a:r>
            <a:r>
              <a:rPr lang="zh-CN" altLang="zh-CN" sz="2000" dirty="0"/>
              <a:t>编程，就必须用到控件工具箱，我们需要利用其中的控件搭建需要的环境。</a:t>
            </a:r>
          </a:p>
          <a:p>
            <a:r>
              <a:rPr lang="zh-CN" altLang="zh-CN" sz="2000" dirty="0"/>
              <a:t>　　</a:t>
            </a:r>
            <a:r>
              <a:rPr lang="en-US" altLang="zh-CN" sz="2000" b="1" dirty="0"/>
              <a:t>1</a:t>
            </a:r>
            <a:r>
              <a:rPr lang="zh-CN" altLang="zh-CN" sz="2000" b="1" dirty="0"/>
              <a:t>．显示控件工具箱</a:t>
            </a:r>
            <a:endParaRPr lang="zh-CN" altLang="zh-CN" sz="2000" dirty="0"/>
          </a:p>
          <a:p>
            <a:r>
              <a:rPr lang="zh-CN" altLang="zh-CN" sz="2000" dirty="0"/>
              <a:t>　　单击“文件”菜单，在“选项”对话框中调出“开发工具”选项卡，在“开发工具”工具栏中就有控件工具箱，如图</a:t>
            </a:r>
            <a:r>
              <a:rPr lang="en-US" altLang="zh-CN" sz="2000" dirty="0"/>
              <a:t>8-8</a:t>
            </a:r>
            <a:r>
              <a:rPr lang="zh-CN" altLang="zh-CN" sz="2000" dirty="0"/>
              <a:t>所示</a:t>
            </a:r>
            <a:r>
              <a:rPr lang="zh-CN" altLang="zh-CN" sz="2000" dirty="0" smtClean="0"/>
              <a:t>。</a:t>
            </a:r>
            <a:r>
              <a:rPr lang="en-US" altLang="zh-CN" sz="2000" dirty="0"/>
              <a:t> </a:t>
            </a:r>
            <a:endParaRPr lang="zh-CN" altLang="zh-CN" sz="2000" dirty="0"/>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26</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89"/>
          <p:cNvGrpSpPr>
            <a:grpSpLocks/>
          </p:cNvGrpSpPr>
          <p:nvPr/>
        </p:nvGrpSpPr>
        <p:grpSpPr bwMode="auto">
          <a:xfrm>
            <a:off x="2898770" y="4154916"/>
            <a:ext cx="3885294" cy="2197664"/>
            <a:chOff x="0" y="0"/>
            <a:chExt cx="2553005" cy="1484516"/>
          </a:xfrm>
        </p:grpSpPr>
        <p:pic>
          <p:nvPicPr>
            <p:cNvPr id="116090" name="图片 11609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194560" cy="1002183"/>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文本框 2"/>
            <p:cNvSpPr txBox="1">
              <a:spLocks noChangeArrowheads="1"/>
            </p:cNvSpPr>
            <p:nvPr/>
          </p:nvSpPr>
          <p:spPr bwMode="auto">
            <a:xfrm>
              <a:off x="446458" y="1002183"/>
              <a:ext cx="2106547" cy="48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控制工具箱</a:t>
              </a:r>
              <a:endParaRPr kumimoji="0" lang="zh-CN" altLang="en-US"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8394295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a:t>8.3.1 VBA</a:t>
            </a:r>
            <a:r>
              <a:rPr lang="zh-CN" altLang="zh-CN" dirty="0"/>
              <a:t>基础</a:t>
            </a:r>
            <a:br>
              <a:rPr lang="zh-CN" altLang="zh-CN" dirty="0"/>
            </a:br>
            <a:endParaRPr lang="zh-CN" altLang="en-US" dirty="0"/>
          </a:p>
        </p:txBody>
      </p:sp>
      <p:sp>
        <p:nvSpPr>
          <p:cNvPr id="3" name="内容占位符 2"/>
          <p:cNvSpPr>
            <a:spLocks noGrp="1"/>
          </p:cNvSpPr>
          <p:nvPr>
            <p:ph sz="quarter" idx="13"/>
          </p:nvPr>
        </p:nvSpPr>
        <p:spPr>
          <a:xfrm>
            <a:off x="580572" y="885147"/>
            <a:ext cx="7199313" cy="3353026"/>
          </a:xfrm>
        </p:spPr>
        <p:txBody>
          <a:bodyPr/>
          <a:lstStyle/>
          <a:p>
            <a:r>
              <a:rPr lang="en-US" altLang="zh-CN" sz="2000" b="1" dirty="0" smtClean="0"/>
              <a:t> 2</a:t>
            </a:r>
            <a:r>
              <a:rPr lang="zh-CN" altLang="zh-CN" sz="2000" b="1" dirty="0" smtClean="0"/>
              <a:t>．控件工具箱中常用按钮的介绍</a:t>
            </a:r>
            <a:endParaRPr lang="zh-CN" altLang="zh-CN" sz="2000" dirty="0" smtClean="0"/>
          </a:p>
          <a:p>
            <a:r>
              <a:rPr lang="zh-CN" altLang="zh-CN" sz="2000" dirty="0" smtClean="0"/>
              <a:t>（</a:t>
            </a:r>
            <a:r>
              <a:rPr lang="en-US" altLang="zh-CN" sz="2000" dirty="0"/>
              <a:t>1</a:t>
            </a:r>
            <a:r>
              <a:rPr lang="zh-CN" altLang="zh-CN" sz="2000" dirty="0"/>
              <a:t>）</a:t>
            </a:r>
            <a:r>
              <a:rPr lang="en-US" altLang="zh-CN" sz="2000" dirty="0"/>
              <a:t> </a:t>
            </a:r>
            <a:r>
              <a:rPr lang="zh-CN" altLang="zh-CN" sz="2000" dirty="0"/>
              <a:t>复选框（</a:t>
            </a:r>
            <a:r>
              <a:rPr lang="en-US" altLang="zh-CN" sz="2000" dirty="0"/>
              <a:t>CheckBox</a:t>
            </a:r>
            <a:r>
              <a:rPr lang="zh-CN" altLang="zh-CN" sz="2000" dirty="0"/>
              <a:t>）：可以选择多个选项，常用来设计多选题；</a:t>
            </a:r>
          </a:p>
          <a:p>
            <a:r>
              <a:rPr lang="zh-CN" altLang="zh-CN" sz="2000" dirty="0"/>
              <a:t>（</a:t>
            </a:r>
            <a:r>
              <a:rPr lang="en-US" altLang="zh-CN" sz="2000" dirty="0"/>
              <a:t>2</a:t>
            </a:r>
            <a:r>
              <a:rPr lang="zh-CN" altLang="zh-CN" sz="2000" dirty="0"/>
              <a:t>）</a:t>
            </a:r>
            <a:r>
              <a:rPr lang="en-US" altLang="zh-CN" sz="2000" dirty="0"/>
              <a:t> </a:t>
            </a:r>
            <a:r>
              <a:rPr lang="zh-CN" altLang="zh-CN" sz="2000" dirty="0"/>
              <a:t>文本框（</a:t>
            </a:r>
            <a:r>
              <a:rPr lang="en-US" altLang="zh-CN" sz="2000" dirty="0"/>
              <a:t>TextBox</a:t>
            </a:r>
            <a:r>
              <a:rPr lang="zh-CN" altLang="zh-CN" sz="2000" dirty="0"/>
              <a:t>）：可以输入文本，常用来设计填空题；</a:t>
            </a:r>
          </a:p>
          <a:p>
            <a:r>
              <a:rPr lang="zh-CN" altLang="zh-CN" sz="2000" dirty="0"/>
              <a:t>（</a:t>
            </a:r>
            <a:r>
              <a:rPr lang="en-US" altLang="zh-CN" sz="2000" dirty="0"/>
              <a:t>3</a:t>
            </a:r>
            <a:r>
              <a:rPr lang="zh-CN" altLang="zh-CN" sz="2000" dirty="0"/>
              <a:t>）</a:t>
            </a:r>
            <a:r>
              <a:rPr lang="en-US" altLang="zh-CN" sz="2000" dirty="0"/>
              <a:t> </a:t>
            </a:r>
            <a:r>
              <a:rPr lang="zh-CN" altLang="zh-CN" sz="2000" dirty="0"/>
              <a:t>命令按钮（</a:t>
            </a:r>
            <a:r>
              <a:rPr lang="en-US" altLang="zh-CN" sz="2000" dirty="0"/>
              <a:t>CommandButton</a:t>
            </a:r>
            <a:r>
              <a:rPr lang="zh-CN" altLang="zh-CN" sz="2000" dirty="0"/>
              <a:t>）：用来确定选择或输入，也可设计超级链接；</a:t>
            </a:r>
          </a:p>
          <a:p>
            <a:r>
              <a:rPr lang="zh-CN" altLang="zh-CN" sz="2000" dirty="0"/>
              <a:t>（</a:t>
            </a:r>
            <a:r>
              <a:rPr lang="en-US" altLang="zh-CN" sz="2000" dirty="0"/>
              <a:t>4</a:t>
            </a:r>
            <a:r>
              <a:rPr lang="zh-CN" altLang="zh-CN" sz="2000" dirty="0"/>
              <a:t>）</a:t>
            </a:r>
            <a:r>
              <a:rPr lang="en-US" altLang="zh-CN" sz="2000" dirty="0"/>
              <a:t>   </a:t>
            </a:r>
            <a:r>
              <a:rPr lang="zh-CN" altLang="zh-CN" sz="2000" dirty="0"/>
              <a:t>单选框（</a:t>
            </a:r>
            <a:r>
              <a:rPr lang="en-US" altLang="zh-CN" sz="2000" dirty="0"/>
              <a:t>OptionButton</a:t>
            </a:r>
            <a:r>
              <a:rPr lang="zh-CN" altLang="zh-CN" sz="2000" dirty="0"/>
              <a:t>）：只能选中一个选项，常用来设计单选题或判断题；</a:t>
            </a:r>
          </a:p>
          <a:p>
            <a:r>
              <a:rPr lang="zh-CN" altLang="zh-CN" sz="2000" dirty="0"/>
              <a:t>（</a:t>
            </a:r>
            <a:r>
              <a:rPr lang="en-US" altLang="zh-CN" sz="2000" dirty="0"/>
              <a:t>5</a:t>
            </a:r>
            <a:r>
              <a:rPr lang="zh-CN" altLang="zh-CN" sz="2000" dirty="0"/>
              <a:t>）</a:t>
            </a:r>
            <a:r>
              <a:rPr lang="en-US" altLang="zh-CN" sz="2000" dirty="0"/>
              <a:t>   </a:t>
            </a:r>
            <a:r>
              <a:rPr lang="zh-CN" altLang="zh-CN" sz="2000" dirty="0"/>
              <a:t>标签（</a:t>
            </a:r>
            <a:r>
              <a:rPr lang="en-US" altLang="zh-CN" sz="2000" dirty="0"/>
              <a:t>Label</a:t>
            </a:r>
            <a:r>
              <a:rPr lang="zh-CN" altLang="zh-CN" sz="2000" dirty="0"/>
              <a:t>）：用来显示文字信息。</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27</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9812717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a:t>8.3.1 VBA</a:t>
            </a:r>
            <a:r>
              <a:rPr lang="zh-CN" altLang="zh-CN" dirty="0"/>
              <a:t>基础</a:t>
            </a:r>
            <a:br>
              <a:rPr lang="zh-CN" altLang="zh-CN" dirty="0"/>
            </a:br>
            <a:endParaRPr lang="zh-CN" altLang="en-US" dirty="0"/>
          </a:p>
        </p:txBody>
      </p:sp>
      <p:sp>
        <p:nvSpPr>
          <p:cNvPr id="3" name="内容占位符 2"/>
          <p:cNvSpPr>
            <a:spLocks noGrp="1"/>
          </p:cNvSpPr>
          <p:nvPr>
            <p:ph sz="quarter" idx="13"/>
          </p:nvPr>
        </p:nvSpPr>
        <p:spPr>
          <a:xfrm>
            <a:off x="580572" y="885147"/>
            <a:ext cx="7199313" cy="4572224"/>
          </a:xfrm>
        </p:spPr>
        <p:txBody>
          <a:bodyPr/>
          <a:lstStyle/>
          <a:p>
            <a:r>
              <a:rPr lang="en-US" altLang="zh-CN" sz="2000" b="1" dirty="0" smtClean="0"/>
              <a:t/>
            </a:r>
            <a:br>
              <a:rPr lang="en-US" altLang="zh-CN" sz="2000" b="1" dirty="0" smtClean="0"/>
            </a:br>
            <a:r>
              <a:rPr lang="en-US" altLang="zh-CN" sz="2000" b="1" dirty="0" smtClean="0"/>
              <a:t>3</a:t>
            </a:r>
            <a:r>
              <a:rPr lang="zh-CN" altLang="zh-CN" sz="2000" b="1" dirty="0"/>
              <a:t>．插入控件的方法</a:t>
            </a:r>
            <a:endParaRPr lang="zh-CN" altLang="zh-CN" sz="2000" dirty="0"/>
          </a:p>
          <a:p>
            <a:r>
              <a:rPr lang="zh-CN" altLang="zh-CN" sz="2000" dirty="0"/>
              <a:t>单击控件工具箱上的工具按钮，然后在幻灯片中拖动到适当大小即可</a:t>
            </a:r>
            <a:r>
              <a:rPr lang="zh-CN" altLang="zh-CN" sz="2000" dirty="0" smtClean="0"/>
              <a:t>。</a:t>
            </a:r>
            <a:endParaRPr lang="en-US" altLang="zh-CN" sz="2000" dirty="0" smtClean="0"/>
          </a:p>
          <a:p>
            <a:endParaRPr lang="zh-CN" altLang="zh-CN" sz="2000" dirty="0"/>
          </a:p>
          <a:p>
            <a:r>
              <a:rPr lang="en-US" altLang="zh-CN" sz="2000" b="1" dirty="0"/>
              <a:t>4</a:t>
            </a:r>
            <a:r>
              <a:rPr lang="zh-CN" altLang="zh-CN" sz="2000" b="1" dirty="0"/>
              <a:t>．进入</a:t>
            </a:r>
            <a:r>
              <a:rPr lang="en-US" altLang="zh-CN" sz="2000" b="1" dirty="0"/>
              <a:t>VBA</a:t>
            </a:r>
            <a:r>
              <a:rPr lang="zh-CN" altLang="zh-CN" sz="2000" b="1" dirty="0"/>
              <a:t>的方法</a:t>
            </a:r>
            <a:endParaRPr lang="zh-CN" altLang="zh-CN" sz="2000" dirty="0"/>
          </a:p>
          <a:p>
            <a:r>
              <a:rPr lang="zh-CN" altLang="zh-CN" sz="2000" dirty="0"/>
              <a:t>双击幻灯片中的控件或单击“开发工具”选项卡“代码”组中的</a:t>
            </a:r>
            <a:r>
              <a:rPr lang="en-US" altLang="zh-CN" sz="2000" dirty="0"/>
              <a:t>Visual basic</a:t>
            </a:r>
            <a:r>
              <a:rPr lang="zh-CN" altLang="zh-CN" sz="2000" dirty="0"/>
              <a:t>”按钮即可进入</a:t>
            </a:r>
            <a:r>
              <a:rPr lang="en-US" altLang="zh-CN" sz="2000" dirty="0"/>
              <a:t>VBA</a:t>
            </a:r>
            <a:r>
              <a:rPr lang="zh-CN" altLang="zh-CN" sz="2000" dirty="0"/>
              <a:t>编程状态。</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28</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373475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a:t>8.3.1 VBA</a:t>
            </a:r>
            <a:r>
              <a:rPr lang="zh-CN" altLang="zh-CN" dirty="0"/>
              <a:t>基础</a:t>
            </a:r>
            <a:br>
              <a:rPr lang="zh-CN" altLang="zh-CN" dirty="0"/>
            </a:br>
            <a:endParaRPr lang="zh-CN" altLang="en-US" dirty="0"/>
          </a:p>
        </p:txBody>
      </p:sp>
      <p:sp>
        <p:nvSpPr>
          <p:cNvPr id="3" name="内容占位符 2"/>
          <p:cNvSpPr>
            <a:spLocks noGrp="1"/>
          </p:cNvSpPr>
          <p:nvPr>
            <p:ph sz="quarter" idx="13"/>
          </p:nvPr>
        </p:nvSpPr>
        <p:spPr>
          <a:xfrm>
            <a:off x="580572" y="885147"/>
            <a:ext cx="7199313" cy="4572224"/>
          </a:xfrm>
        </p:spPr>
        <p:txBody>
          <a:bodyPr/>
          <a:lstStyle/>
          <a:p>
            <a:r>
              <a:rPr lang="en-US" altLang="zh-CN" sz="2000" b="1" dirty="0" smtClean="0"/>
              <a:t/>
            </a:r>
            <a:br>
              <a:rPr lang="en-US" altLang="zh-CN" sz="2000" b="1" dirty="0" smtClean="0"/>
            </a:br>
            <a:r>
              <a:rPr lang="en-US" altLang="zh-CN" sz="2000" b="1" dirty="0" smtClean="0"/>
              <a:t>5</a:t>
            </a:r>
            <a:r>
              <a:rPr lang="zh-CN" altLang="zh-CN" sz="2000" b="1" dirty="0"/>
              <a:t>．控件的主要属性及设置方法</a:t>
            </a:r>
            <a:endParaRPr lang="zh-CN" altLang="zh-CN" sz="2000" dirty="0"/>
          </a:p>
          <a:p>
            <a:endParaRPr lang="en-US" altLang="zh-CN" sz="2000" dirty="0" smtClean="0"/>
          </a:p>
          <a:p>
            <a:r>
              <a:rPr lang="zh-CN" altLang="zh-CN" sz="2000" dirty="0" smtClean="0"/>
              <a:t>进入</a:t>
            </a:r>
            <a:r>
              <a:rPr lang="en-US" altLang="zh-CN" sz="2000" dirty="0"/>
              <a:t>VBA</a:t>
            </a:r>
            <a:r>
              <a:rPr lang="zh-CN" altLang="zh-CN" sz="2000" dirty="0"/>
              <a:t>后，需要在“属性”窗口中对控件的属性进行设置。如果没有出现“属性”窗口，按</a:t>
            </a:r>
            <a:r>
              <a:rPr lang="en-US" altLang="zh-CN" sz="2000" dirty="0"/>
              <a:t>F4</a:t>
            </a:r>
            <a:r>
              <a:rPr lang="zh-CN" altLang="zh-CN" sz="2000" dirty="0"/>
              <a:t>键即可调出该窗口。下面我们就不同的控件，来说明常用属性的设置方法。</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29</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4030068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3367089" y="801373"/>
            <a:ext cx="33242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chemeClr val="tx2"/>
                </a:solidFill>
                <a:latin typeface="微软雅黑" pitchFamily="34" charset="-122"/>
                <a:ea typeface="微软雅黑" pitchFamily="34" charset="-122"/>
              </a:rPr>
              <a:t>本章目录</a:t>
            </a:r>
            <a:endParaRPr lang="zh-CN" altLang="en-US" sz="4000" b="1" dirty="0">
              <a:solidFill>
                <a:schemeClr val="tx2"/>
              </a:solidFill>
              <a:latin typeface="微软雅黑" pitchFamily="34" charset="-122"/>
              <a:ea typeface="微软雅黑" pitchFamily="34" charset="-122"/>
            </a:endParaRPr>
          </a:p>
        </p:txBody>
      </p:sp>
      <p:graphicFrame>
        <p:nvGraphicFramePr>
          <p:cNvPr id="2" name="图示 1"/>
          <p:cNvGraphicFramePr/>
          <p:nvPr>
            <p:extLst>
              <p:ext uri="{D42A27DB-BD31-4B8C-83A1-F6EECF244321}">
                <p14:modId xmlns:p14="http://schemas.microsoft.com/office/powerpoint/2010/main" val="2064304485"/>
              </p:ext>
            </p:extLst>
          </p:nvPr>
        </p:nvGraphicFramePr>
        <p:xfrm>
          <a:off x="1574800" y="169794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198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8.3.1 VBA</a:t>
            </a:r>
            <a:r>
              <a:rPr lang="zh-CN" altLang="zh-CN" dirty="0"/>
              <a:t>基础</a:t>
            </a:r>
            <a:endParaRPr lang="zh-CN" altLang="en-US" dirty="0"/>
          </a:p>
        </p:txBody>
      </p:sp>
      <p:sp>
        <p:nvSpPr>
          <p:cNvPr id="3" name="内容占位符 2"/>
          <p:cNvSpPr>
            <a:spLocks noGrp="1"/>
          </p:cNvSpPr>
          <p:nvPr>
            <p:ph sz="quarter" idx="13"/>
          </p:nvPr>
        </p:nvSpPr>
        <p:spPr>
          <a:xfrm>
            <a:off x="580572" y="885147"/>
            <a:ext cx="7199313" cy="4572224"/>
          </a:xfrm>
        </p:spPr>
        <p:txBody>
          <a:bodyPr/>
          <a:lstStyle/>
          <a:p>
            <a:pPr marL="0" indent="0">
              <a:buNone/>
            </a:pPr>
            <a:r>
              <a:rPr lang="zh-CN" altLang="zh-CN" sz="2000" b="1" dirty="0" smtClean="0"/>
              <a:t>（</a:t>
            </a:r>
            <a:r>
              <a:rPr lang="en-US" altLang="zh-CN" sz="2000" b="1" dirty="0"/>
              <a:t>1</a:t>
            </a:r>
            <a:r>
              <a:rPr lang="zh-CN" altLang="zh-CN" sz="2000" b="1" dirty="0"/>
              <a:t>）复选框</a:t>
            </a:r>
          </a:p>
          <a:p>
            <a:r>
              <a:rPr lang="en-US" altLang="zh-CN" sz="1600" dirty="0"/>
              <a:t>AutoSize</a:t>
            </a:r>
            <a:r>
              <a:rPr lang="zh-CN" altLang="zh-CN" sz="1600" dirty="0"/>
              <a:t>：有两个值，</a:t>
            </a:r>
            <a:r>
              <a:rPr lang="en-US" altLang="zh-CN" sz="1600" dirty="0"/>
              <a:t>True</a:t>
            </a:r>
            <a:r>
              <a:rPr lang="zh-CN" altLang="zh-CN" sz="1600" dirty="0"/>
              <a:t>表示根据字的多少调整复选框的大小，</a:t>
            </a:r>
            <a:r>
              <a:rPr lang="en-US" altLang="zh-CN" sz="1600" dirty="0"/>
              <a:t>False</a:t>
            </a:r>
            <a:r>
              <a:rPr lang="zh-CN" altLang="zh-CN" sz="1600" dirty="0"/>
              <a:t>表示复选框为固定大小；</a:t>
            </a:r>
          </a:p>
          <a:p>
            <a:r>
              <a:rPr lang="en-US" altLang="zh-CN" sz="1600" dirty="0"/>
              <a:t>BackColor</a:t>
            </a:r>
            <a:r>
              <a:rPr lang="zh-CN" altLang="zh-CN" sz="1600" dirty="0"/>
              <a:t>：设置复选框的背景颜色，单击该属性框出现下拉按钮，选择“调色板”选项卡后选择颜色；</a:t>
            </a:r>
          </a:p>
          <a:p>
            <a:r>
              <a:rPr lang="en-US" altLang="zh-CN" sz="1600" dirty="0"/>
              <a:t>Caption</a:t>
            </a:r>
            <a:r>
              <a:rPr lang="zh-CN" altLang="zh-CN" sz="1600" dirty="0"/>
              <a:t>：控件的名称，把默认值删除再重新输入新名称；</a:t>
            </a:r>
          </a:p>
          <a:p>
            <a:r>
              <a:rPr lang="en-US" altLang="zh-CN" sz="1600" dirty="0"/>
              <a:t>Font</a:t>
            </a:r>
            <a:r>
              <a:rPr lang="zh-CN" altLang="zh-CN" sz="1600" dirty="0"/>
              <a:t>：设置字体、字号及字形，单击该属性框出现按钮，单击该按钮出现字体对话框，再在对话框中设置；</a:t>
            </a:r>
          </a:p>
          <a:p>
            <a:r>
              <a:rPr lang="en-US" altLang="zh-CN" sz="1600" dirty="0"/>
              <a:t>Forecolor</a:t>
            </a:r>
            <a:r>
              <a:rPr lang="zh-CN" altLang="zh-CN" sz="1600" dirty="0"/>
              <a:t>：设置字的颜色，设置方法同</a:t>
            </a:r>
            <a:r>
              <a:rPr lang="en-US" altLang="zh-CN" sz="1600" dirty="0"/>
              <a:t>BackColor</a:t>
            </a:r>
            <a:r>
              <a:rPr lang="zh-CN" altLang="zh-CN" sz="1600" dirty="0"/>
              <a:t>；</a:t>
            </a:r>
          </a:p>
          <a:p>
            <a:r>
              <a:rPr lang="en-US" altLang="zh-CN" sz="1600" dirty="0"/>
              <a:t>Height</a:t>
            </a:r>
            <a:r>
              <a:rPr lang="zh-CN" altLang="zh-CN" sz="1600" dirty="0"/>
              <a:t>：复选框的高度，直接输入数字即可；</a:t>
            </a:r>
          </a:p>
          <a:p>
            <a:r>
              <a:rPr lang="en-US" altLang="zh-CN" sz="1600" dirty="0"/>
              <a:t>Width</a:t>
            </a:r>
            <a:r>
              <a:rPr lang="zh-CN" altLang="zh-CN" sz="1600" dirty="0"/>
              <a:t>：复选框的宽度，直接输入数字即可；</a:t>
            </a:r>
          </a:p>
          <a:p>
            <a:r>
              <a:rPr lang="en-US" altLang="zh-CN" sz="1600" dirty="0"/>
              <a:t>Value</a:t>
            </a:r>
            <a:r>
              <a:rPr lang="zh-CN" altLang="zh-CN" sz="1600" dirty="0"/>
              <a:t>：复选框的值，</a:t>
            </a:r>
            <a:r>
              <a:rPr lang="en-US" altLang="zh-CN" sz="1600" dirty="0"/>
              <a:t>True</a:t>
            </a:r>
            <a:r>
              <a:rPr lang="zh-CN" altLang="zh-CN" sz="1600" dirty="0"/>
              <a:t>为选中，</a:t>
            </a:r>
            <a:r>
              <a:rPr lang="en-US" altLang="zh-CN" sz="1600" dirty="0"/>
              <a:t>False</a:t>
            </a:r>
            <a:r>
              <a:rPr lang="zh-CN" altLang="zh-CN" sz="1600" dirty="0"/>
              <a:t>则相反。</a:t>
            </a:r>
            <a:endParaRPr lang="zh-CN" altLang="en-US" sz="16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30</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3693109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a:t>8.3.1 VBA</a:t>
            </a:r>
            <a:r>
              <a:rPr lang="zh-CN" altLang="zh-CN" dirty="0"/>
              <a:t>基础</a:t>
            </a:r>
            <a:br>
              <a:rPr lang="zh-CN" altLang="zh-CN" dirty="0"/>
            </a:br>
            <a:endParaRPr lang="zh-CN" altLang="en-US" dirty="0"/>
          </a:p>
        </p:txBody>
      </p:sp>
      <p:sp>
        <p:nvSpPr>
          <p:cNvPr id="3" name="内容占位符 2"/>
          <p:cNvSpPr>
            <a:spLocks noGrp="1"/>
          </p:cNvSpPr>
          <p:nvPr>
            <p:ph sz="quarter" idx="13"/>
          </p:nvPr>
        </p:nvSpPr>
        <p:spPr>
          <a:xfrm>
            <a:off x="711200" y="986747"/>
            <a:ext cx="7199313" cy="4949596"/>
          </a:xfrm>
        </p:spPr>
        <p:txBody>
          <a:bodyPr/>
          <a:lstStyle/>
          <a:p>
            <a:r>
              <a:rPr lang="zh-CN" altLang="zh-CN" sz="2000" b="1" dirty="0" smtClean="0"/>
              <a:t>（</a:t>
            </a:r>
            <a:r>
              <a:rPr lang="en-US" altLang="zh-CN" sz="2000" b="1" dirty="0"/>
              <a:t>2</a:t>
            </a:r>
            <a:r>
              <a:rPr lang="zh-CN" altLang="zh-CN" sz="2000" b="1" dirty="0"/>
              <a:t>）文本框</a:t>
            </a:r>
          </a:p>
          <a:p>
            <a:r>
              <a:rPr lang="en-US" altLang="zh-CN" sz="1600" dirty="0"/>
              <a:t>AutoSize</a:t>
            </a:r>
            <a:r>
              <a:rPr lang="zh-CN" altLang="zh-CN" sz="1600" dirty="0"/>
              <a:t>、</a:t>
            </a:r>
            <a:r>
              <a:rPr lang="en-US" altLang="zh-CN" sz="1600" dirty="0"/>
              <a:t>BackColor</a:t>
            </a:r>
            <a:r>
              <a:rPr lang="zh-CN" altLang="zh-CN" sz="1600" dirty="0"/>
              <a:t>、</a:t>
            </a:r>
            <a:r>
              <a:rPr lang="en-US" altLang="zh-CN" sz="1600" dirty="0"/>
              <a:t>Font</a:t>
            </a:r>
            <a:r>
              <a:rPr lang="zh-CN" altLang="zh-CN" sz="1600" dirty="0"/>
              <a:t>、</a:t>
            </a:r>
            <a:r>
              <a:rPr lang="en-US" altLang="zh-CN" sz="1600" dirty="0"/>
              <a:t>ForeColor</a:t>
            </a:r>
            <a:r>
              <a:rPr lang="zh-CN" altLang="zh-CN" sz="1600" dirty="0"/>
              <a:t>、</a:t>
            </a:r>
            <a:r>
              <a:rPr lang="en-US" altLang="zh-CN" sz="1600" dirty="0"/>
              <a:t>Height</a:t>
            </a:r>
            <a:r>
              <a:rPr lang="zh-CN" altLang="zh-CN" sz="1600" dirty="0"/>
              <a:t>、</a:t>
            </a:r>
            <a:r>
              <a:rPr lang="en-US" altLang="zh-CN" sz="1600" dirty="0"/>
              <a:t>Width</a:t>
            </a:r>
            <a:r>
              <a:rPr lang="zh-CN" altLang="zh-CN" sz="1600" dirty="0"/>
              <a:t>等属性的设置方法同复选框；</a:t>
            </a:r>
            <a:r>
              <a:rPr lang="en-US" altLang="zh-CN" sz="1600" dirty="0"/>
              <a:t>Value</a:t>
            </a:r>
            <a:r>
              <a:rPr lang="zh-CN" altLang="zh-CN" sz="1600" dirty="0"/>
              <a:t>：文本框的值，用来保存输入的文本；</a:t>
            </a:r>
          </a:p>
          <a:p>
            <a:r>
              <a:rPr lang="en-US" altLang="zh-CN" sz="1600" dirty="0"/>
              <a:t>TextAlign</a:t>
            </a:r>
            <a:r>
              <a:rPr lang="zh-CN" altLang="zh-CN" sz="1600" dirty="0"/>
              <a:t>：设置文本对齐方式。</a:t>
            </a:r>
          </a:p>
          <a:p>
            <a:r>
              <a:rPr lang="zh-CN" altLang="zh-CN" sz="1600" dirty="0"/>
              <a:t>（</a:t>
            </a:r>
            <a:r>
              <a:rPr lang="en-US" altLang="zh-CN" sz="1600" dirty="0"/>
              <a:t>3</a:t>
            </a:r>
            <a:r>
              <a:rPr lang="zh-CN" altLang="zh-CN" sz="1600" dirty="0"/>
              <a:t>）单选框</a:t>
            </a:r>
          </a:p>
          <a:p>
            <a:r>
              <a:rPr lang="zh-CN" altLang="zh-CN" sz="1600" dirty="0"/>
              <a:t>属性设置同复选框。</a:t>
            </a:r>
          </a:p>
          <a:p>
            <a:r>
              <a:rPr lang="zh-CN" altLang="zh-CN" sz="1600" dirty="0"/>
              <a:t>（</a:t>
            </a:r>
            <a:r>
              <a:rPr lang="en-US" altLang="zh-CN" sz="1600" dirty="0"/>
              <a:t>4</a:t>
            </a:r>
            <a:r>
              <a:rPr lang="zh-CN" altLang="zh-CN" sz="1600" dirty="0"/>
              <a:t>）标签</a:t>
            </a:r>
          </a:p>
          <a:p>
            <a:r>
              <a:rPr lang="zh-CN" altLang="zh-CN" sz="1600" dirty="0"/>
              <a:t>除</a:t>
            </a:r>
            <a:r>
              <a:rPr lang="en-US" altLang="zh-CN" sz="1600" dirty="0"/>
              <a:t>Value</a:t>
            </a:r>
            <a:r>
              <a:rPr lang="zh-CN" altLang="zh-CN" sz="1600" dirty="0"/>
              <a:t>外，其他同复选框。</a:t>
            </a:r>
          </a:p>
          <a:p>
            <a:r>
              <a:rPr lang="zh-CN" altLang="zh-CN" sz="1600" dirty="0"/>
              <a:t>（</a:t>
            </a:r>
            <a:r>
              <a:rPr lang="en-US" altLang="zh-CN" sz="1600" dirty="0"/>
              <a:t>5</a:t>
            </a:r>
            <a:r>
              <a:rPr lang="zh-CN" altLang="zh-CN" sz="1600" dirty="0"/>
              <a:t>）命令按钮</a:t>
            </a:r>
          </a:p>
          <a:p>
            <a:r>
              <a:rPr lang="zh-CN" altLang="zh-CN" sz="1600" dirty="0"/>
              <a:t>同标签。</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31</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705746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8.3.1 </a:t>
            </a:r>
            <a:r>
              <a:rPr lang="en-US" altLang="zh-CN" dirty="0"/>
              <a:t>VBA</a:t>
            </a:r>
            <a:r>
              <a:rPr lang="zh-CN" altLang="zh-CN" dirty="0"/>
              <a:t>基础</a:t>
            </a:r>
            <a:endParaRPr lang="zh-CN" altLang="en-US" dirty="0"/>
          </a:p>
        </p:txBody>
      </p:sp>
      <p:sp>
        <p:nvSpPr>
          <p:cNvPr id="3" name="内容占位符 2"/>
          <p:cNvSpPr>
            <a:spLocks noGrp="1"/>
          </p:cNvSpPr>
          <p:nvPr>
            <p:ph sz="quarter" idx="13"/>
          </p:nvPr>
        </p:nvSpPr>
        <p:spPr>
          <a:xfrm>
            <a:off x="711200" y="986747"/>
            <a:ext cx="7199313" cy="4949596"/>
          </a:xfrm>
        </p:spPr>
        <p:txBody>
          <a:bodyPr/>
          <a:lstStyle/>
          <a:p>
            <a:pPr marL="0" indent="0">
              <a:buNone/>
            </a:pPr>
            <a:r>
              <a:rPr lang="en-US" altLang="zh-CN" sz="2000" b="1" dirty="0" smtClean="0"/>
              <a:t>6</a:t>
            </a:r>
            <a:r>
              <a:rPr lang="zh-CN" altLang="zh-CN" sz="2000" b="1" dirty="0"/>
              <a:t>．消息框</a:t>
            </a:r>
            <a:r>
              <a:rPr lang="en-US" altLang="zh-CN" sz="2000" b="1" dirty="0"/>
              <a:t>MsgBox</a:t>
            </a:r>
            <a:r>
              <a:rPr lang="zh-CN" altLang="zh-CN" sz="2000" b="1" dirty="0"/>
              <a:t>的功能</a:t>
            </a:r>
            <a:endParaRPr lang="zh-CN" altLang="zh-CN" sz="2000" dirty="0"/>
          </a:p>
          <a:p>
            <a:r>
              <a:rPr lang="zh-CN" altLang="zh-CN" sz="2000" dirty="0"/>
              <a:t>我们常用消息框显示一些交互的信息，如图</a:t>
            </a:r>
            <a:r>
              <a:rPr lang="en-US" altLang="zh-CN" sz="2000" dirty="0"/>
              <a:t>8-9</a:t>
            </a:r>
            <a:r>
              <a:rPr lang="zh-CN" altLang="zh-CN" sz="2000" dirty="0"/>
              <a:t>所示的消息框用下面的语句可实现：</a:t>
            </a:r>
            <a:r>
              <a:rPr lang="en-US" altLang="zh-CN" sz="2000" dirty="0"/>
              <a:t/>
            </a:r>
            <a:br>
              <a:rPr lang="en-US" altLang="zh-CN" sz="2000" dirty="0"/>
            </a:br>
            <a:r>
              <a:rPr lang="zh-CN" altLang="zh-CN" sz="2000" dirty="0"/>
              <a:t>　　</a:t>
            </a:r>
            <a:r>
              <a:rPr lang="en-US" altLang="zh-CN" sz="2000" dirty="0"/>
              <a:t>Msgbox("</a:t>
            </a:r>
            <a:r>
              <a:rPr lang="zh-CN" altLang="zh-CN" sz="2000" dirty="0"/>
              <a:t>这是一个例题</a:t>
            </a:r>
            <a:r>
              <a:rPr lang="en-US" altLang="zh-CN" sz="2000" dirty="0"/>
              <a:t>",VbYesNo,"</a:t>
            </a:r>
            <a:r>
              <a:rPr lang="zh-CN" altLang="zh-CN" sz="2000" dirty="0"/>
              <a:t>示例</a:t>
            </a:r>
            <a:r>
              <a:rPr lang="en-US" altLang="zh-CN" sz="2000" dirty="0" smtClean="0"/>
              <a:t>")</a:t>
            </a:r>
            <a:r>
              <a:rPr lang="zh-CN" altLang="zh-CN" sz="2000" dirty="0"/>
              <a:t>　 </a:t>
            </a:r>
            <a:r>
              <a:rPr lang="en-US" altLang="zh-CN" sz="2000" dirty="0"/>
              <a:t> </a:t>
            </a:r>
            <a:endParaRPr lang="zh-CN" altLang="zh-CN" sz="20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32</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92"/>
          <p:cNvGrpSpPr>
            <a:grpSpLocks/>
          </p:cNvGrpSpPr>
          <p:nvPr/>
        </p:nvGrpSpPr>
        <p:grpSpPr bwMode="auto">
          <a:xfrm>
            <a:off x="2427344" y="3727685"/>
            <a:ext cx="4133113" cy="2264063"/>
            <a:chOff x="0" y="0"/>
            <a:chExt cx="2918808" cy="1598270"/>
          </a:xfrm>
        </p:grpSpPr>
        <p:pic>
          <p:nvPicPr>
            <p:cNvPr id="116093" name="图片 11609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531059" cy="1192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2"/>
            <p:cNvSpPr txBox="1">
              <a:spLocks noChangeArrowheads="1"/>
            </p:cNvSpPr>
            <p:nvPr/>
          </p:nvSpPr>
          <p:spPr bwMode="auto">
            <a:xfrm>
              <a:off x="812031" y="1225195"/>
              <a:ext cx="2106777" cy="3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9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消息框</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5552322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11200" y="986747"/>
            <a:ext cx="7199313" cy="4949596"/>
          </a:xfrm>
        </p:spPr>
        <p:txBody>
          <a:bodyPr/>
          <a:lstStyle/>
          <a:p>
            <a:r>
              <a:rPr lang="en-US" altLang="zh-CN" sz="2000" b="1" dirty="0"/>
              <a:t>1</a:t>
            </a:r>
            <a:r>
              <a:rPr lang="zh-CN" altLang="zh-CN" sz="2000" b="1" dirty="0"/>
              <a:t>．题目</a:t>
            </a:r>
            <a:endParaRPr lang="zh-CN" altLang="zh-CN" sz="2000" dirty="0"/>
          </a:p>
          <a:p>
            <a:r>
              <a:rPr lang="zh-CN" altLang="zh-CN" sz="2000" dirty="0"/>
              <a:t>可用文本框，也可用标签。如果用文本框，直接输入文本即可。如果用标签，插入后双击该标签启动</a:t>
            </a:r>
            <a:r>
              <a:rPr lang="en-US" altLang="zh-CN" sz="2000" dirty="0"/>
              <a:t>VBA</a:t>
            </a:r>
            <a:r>
              <a:rPr lang="zh-CN" altLang="zh-CN" sz="2000" dirty="0"/>
              <a:t>，修改</a:t>
            </a:r>
            <a:r>
              <a:rPr lang="en-US" altLang="zh-CN" sz="2000" dirty="0"/>
              <a:t>Caption</a:t>
            </a:r>
            <a:r>
              <a:rPr lang="zh-CN" altLang="zh-CN" sz="2000" dirty="0"/>
              <a:t>属性为“</a:t>
            </a:r>
            <a:r>
              <a:rPr lang="en-US" altLang="zh-CN" sz="2000" dirty="0"/>
              <a:t>5X-15=0</a:t>
            </a:r>
            <a:r>
              <a:rPr lang="zh-CN" altLang="zh-CN" sz="2000" dirty="0"/>
              <a:t>的解是：”，再根据需要修改其他属性（如颜色等）。</a:t>
            </a:r>
          </a:p>
          <a:p>
            <a:r>
              <a:rPr lang="en-US" altLang="zh-CN" sz="2000" b="1" dirty="0"/>
              <a:t>2</a:t>
            </a:r>
            <a:r>
              <a:rPr lang="zh-CN" altLang="zh-CN" sz="2000" b="1" dirty="0"/>
              <a:t>．选项</a:t>
            </a:r>
            <a:endParaRPr lang="zh-CN" altLang="zh-CN" sz="2000" dirty="0"/>
          </a:p>
          <a:p>
            <a:r>
              <a:rPr lang="zh-CN" altLang="zh-CN" sz="2000" dirty="0"/>
              <a:t>插入一单选框，修改其</a:t>
            </a:r>
            <a:r>
              <a:rPr lang="en-US" altLang="zh-CN" sz="2000" dirty="0"/>
              <a:t>Caption</a:t>
            </a:r>
            <a:r>
              <a:rPr lang="zh-CN" altLang="zh-CN" sz="2000" dirty="0"/>
              <a:t>属性为“</a:t>
            </a:r>
            <a:r>
              <a:rPr lang="en-US" altLang="zh-CN" sz="2000" dirty="0"/>
              <a:t>0</a:t>
            </a:r>
            <a:r>
              <a:rPr lang="zh-CN" altLang="zh-CN" sz="2000" dirty="0"/>
              <a:t>”，其他属性可自行修改。其他的单选项可复制制作好的单选框，然后再修改它们的</a:t>
            </a:r>
            <a:r>
              <a:rPr lang="en-US" altLang="zh-CN" sz="2000" dirty="0"/>
              <a:t>Caption</a:t>
            </a:r>
            <a:r>
              <a:rPr lang="zh-CN" altLang="zh-CN" sz="2000" dirty="0"/>
              <a:t>属性。</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33</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2446553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11200" y="986747"/>
            <a:ext cx="7199313" cy="4949596"/>
          </a:xfrm>
        </p:spPr>
        <p:txBody>
          <a:bodyPr/>
          <a:lstStyle/>
          <a:p>
            <a:r>
              <a:rPr lang="en-US" altLang="zh-CN" sz="2000" b="1" dirty="0"/>
              <a:t>3</a:t>
            </a:r>
            <a:r>
              <a:rPr lang="zh-CN" altLang="zh-CN" sz="2000" b="1" dirty="0"/>
              <a:t>．命令按钮</a:t>
            </a:r>
            <a:endParaRPr lang="zh-CN" altLang="zh-CN" sz="2000" dirty="0"/>
          </a:p>
          <a:p>
            <a:r>
              <a:rPr lang="zh-CN" altLang="zh-CN" sz="2000" dirty="0"/>
              <a:t>插入一命令按钮，修改其</a:t>
            </a:r>
            <a:r>
              <a:rPr lang="en-US" altLang="zh-CN" sz="2000" dirty="0"/>
              <a:t>Caption</a:t>
            </a:r>
            <a:r>
              <a:rPr lang="zh-CN" altLang="zh-CN" sz="2000" dirty="0"/>
              <a:t>属性为“重新选择”，其他属性可自行修改。其他的单选项可复制制作好的命令按钮，然后再修改它们的</a:t>
            </a:r>
            <a:r>
              <a:rPr lang="en-US" altLang="zh-CN" sz="2000" dirty="0"/>
              <a:t>Caption</a:t>
            </a:r>
            <a:r>
              <a:rPr lang="zh-CN" altLang="zh-CN" sz="2000" dirty="0"/>
              <a:t>属性，如图</a:t>
            </a:r>
            <a:r>
              <a:rPr lang="en-US" altLang="zh-CN" sz="2000" dirty="0"/>
              <a:t>8-10</a:t>
            </a:r>
            <a:r>
              <a:rPr lang="zh-CN" altLang="zh-CN" sz="2000" dirty="0"/>
              <a:t>所示。</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34</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95"/>
          <p:cNvGrpSpPr>
            <a:grpSpLocks/>
          </p:cNvGrpSpPr>
          <p:nvPr/>
        </p:nvGrpSpPr>
        <p:grpSpPr bwMode="auto">
          <a:xfrm>
            <a:off x="1712686" y="3003550"/>
            <a:ext cx="5892800" cy="3092450"/>
            <a:chOff x="0" y="0"/>
            <a:chExt cx="3056368" cy="1990818"/>
          </a:xfrm>
        </p:grpSpPr>
        <p:pic>
          <p:nvPicPr>
            <p:cNvPr id="116096" name="图片 1160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626157" cy="174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2"/>
            <p:cNvSpPr txBox="1">
              <a:spLocks noChangeArrowheads="1"/>
            </p:cNvSpPr>
            <p:nvPr/>
          </p:nvSpPr>
          <p:spPr bwMode="auto">
            <a:xfrm>
              <a:off x="949631" y="1682517"/>
              <a:ext cx="2106737" cy="308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10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题目框</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9238614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11200" y="986747"/>
            <a:ext cx="7199313" cy="4949596"/>
          </a:xfrm>
        </p:spPr>
        <p:txBody>
          <a:bodyPr/>
          <a:lstStyle/>
          <a:p>
            <a:r>
              <a:rPr lang="en-US" altLang="zh-CN" sz="2000" b="1" dirty="0"/>
              <a:t>4.</a:t>
            </a:r>
            <a:r>
              <a:rPr lang="zh-CN" altLang="zh-CN" sz="2000" b="1" dirty="0"/>
              <a:t>查看答案</a:t>
            </a:r>
            <a:endParaRPr lang="zh-CN" altLang="zh-CN" sz="2000" dirty="0"/>
          </a:p>
          <a:p>
            <a:endParaRPr lang="en-US" altLang="zh-CN" sz="2000" dirty="0" smtClean="0"/>
          </a:p>
          <a:p>
            <a:r>
              <a:rPr lang="zh-CN" altLang="zh-CN" sz="2000" dirty="0" smtClean="0"/>
              <a:t>在此</a:t>
            </a:r>
            <a:r>
              <a:rPr lang="zh-CN" altLang="zh-CN" sz="2000" dirty="0"/>
              <a:t>使用命令按钮，我们也可根据单选框的</a:t>
            </a:r>
            <a:r>
              <a:rPr lang="en-US" altLang="zh-CN" sz="2000" dirty="0"/>
              <a:t>Value</a:t>
            </a:r>
            <a:r>
              <a:rPr lang="zh-CN" altLang="zh-CN" sz="2000" dirty="0"/>
              <a:t>属性的值来判断答案，如正确选项（单选框）的</a:t>
            </a:r>
            <a:r>
              <a:rPr lang="en-US" altLang="zh-CN" sz="2000" dirty="0"/>
              <a:t>Value</a:t>
            </a:r>
            <a:r>
              <a:rPr lang="zh-CN" altLang="zh-CN" sz="2000" dirty="0"/>
              <a:t>的值为</a:t>
            </a:r>
            <a:r>
              <a:rPr lang="en-US" altLang="zh-CN" sz="2000" dirty="0"/>
              <a:t>True</a:t>
            </a:r>
            <a:r>
              <a:rPr lang="zh-CN" altLang="zh-CN" sz="2000" dirty="0"/>
              <a:t>，则为该题选择正确，否则为选择错误，我们还可根据选择正误来给出信息，有两种方法。</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35</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37068258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11200" y="870633"/>
            <a:ext cx="7199313" cy="4949596"/>
          </a:xfrm>
        </p:spPr>
        <p:txBody>
          <a:bodyPr/>
          <a:lstStyle/>
          <a:p>
            <a:r>
              <a:rPr lang="en-US" altLang="zh-CN" sz="2000" b="1" dirty="0"/>
              <a:t>4.</a:t>
            </a:r>
            <a:r>
              <a:rPr lang="zh-CN" altLang="zh-CN" sz="2000" b="1" dirty="0"/>
              <a:t>查看答案</a:t>
            </a:r>
            <a:endParaRPr lang="zh-CN" altLang="zh-CN" sz="2000" dirty="0"/>
          </a:p>
          <a:p>
            <a:pPr marL="0" indent="0">
              <a:buNone/>
            </a:pPr>
            <a:r>
              <a:rPr lang="zh-CN" altLang="zh-CN" sz="1800" dirty="0" smtClean="0"/>
              <a:t>（</a:t>
            </a:r>
            <a:r>
              <a:rPr lang="en-US" altLang="zh-CN" sz="1800" dirty="0"/>
              <a:t>1</a:t>
            </a:r>
            <a:r>
              <a:rPr lang="zh-CN" altLang="zh-CN" sz="1800" dirty="0"/>
              <a:t>）方法一：利用单选框查看答案</a:t>
            </a:r>
          </a:p>
          <a:p>
            <a:r>
              <a:rPr lang="zh-CN" altLang="zh-CN" sz="1800" dirty="0"/>
              <a:t>用</a:t>
            </a:r>
            <a:r>
              <a:rPr lang="en-US" altLang="zh-CN" sz="1800" dirty="0"/>
              <a:t>MsgBox</a:t>
            </a:r>
            <a:r>
              <a:rPr lang="zh-CN" altLang="zh-CN" sz="1800" dirty="0"/>
              <a:t>（），如果选择正确，显示信息“</a:t>
            </a:r>
            <a:r>
              <a:rPr lang="en-US" altLang="zh-CN" sz="1800" dirty="0"/>
              <a:t>Very Good!</a:t>
            </a:r>
            <a:r>
              <a:rPr lang="zh-CN" altLang="zh-CN" sz="1800" dirty="0"/>
              <a:t>请继续！”，错误则显示“</a:t>
            </a:r>
            <a:r>
              <a:rPr lang="en-US" altLang="zh-CN" sz="1800" dirty="0"/>
              <a:t>Sorry,</a:t>
            </a:r>
            <a:r>
              <a:rPr lang="zh-CN" altLang="zh-CN" sz="1800" dirty="0"/>
              <a:t>你选错了！正确答案是</a:t>
            </a:r>
            <a:r>
              <a:rPr lang="en-US" altLang="zh-CN" sz="1800" dirty="0"/>
              <a:t>3</a:t>
            </a:r>
            <a:r>
              <a:rPr lang="zh-CN" altLang="zh-CN" sz="1800" dirty="0"/>
              <a:t>，请继续努力。”</a:t>
            </a:r>
          </a:p>
          <a:p>
            <a:r>
              <a:rPr lang="zh-CN" altLang="zh-CN" sz="1800" dirty="0"/>
              <a:t>操作步骤：双击单选框进入</a:t>
            </a:r>
            <a:r>
              <a:rPr lang="en-US" altLang="zh-CN" sz="1800" dirty="0"/>
              <a:t>VBA</a:t>
            </a:r>
            <a:r>
              <a:rPr lang="zh-CN" altLang="zh-CN" sz="1800" dirty="0"/>
              <a:t>，在编辑窗口中完成以下操作。</a:t>
            </a:r>
          </a:p>
          <a:p>
            <a:r>
              <a:rPr lang="en-US" altLang="zh-CN" sz="1800" dirty="0"/>
              <a:t>A. </a:t>
            </a:r>
            <a:r>
              <a:rPr lang="zh-CN" altLang="zh-CN" sz="1800" dirty="0"/>
              <a:t>在编辑窗口中找到如下两条语句：</a:t>
            </a:r>
          </a:p>
          <a:p>
            <a:r>
              <a:rPr lang="en-US" altLang="zh-CN" sz="1800" dirty="0"/>
              <a:t>Private Sub OptionButton3_Click()</a:t>
            </a:r>
            <a:endParaRPr lang="zh-CN" altLang="zh-CN" sz="1800" dirty="0"/>
          </a:p>
          <a:p>
            <a:r>
              <a:rPr lang="en-US" altLang="zh-CN" sz="1800" dirty="0"/>
              <a:t>End Sub</a:t>
            </a:r>
            <a:endParaRPr lang="zh-CN" altLang="zh-CN" sz="1800" dirty="0"/>
          </a:p>
          <a:p>
            <a:r>
              <a:rPr lang="zh-CN" altLang="zh-CN" sz="1800" dirty="0"/>
              <a:t>然后在上面这两条语句中间插入以下语句：</a:t>
            </a:r>
          </a:p>
          <a:p>
            <a:r>
              <a:rPr lang="en-US" altLang="zh-CN" sz="1800" dirty="0"/>
              <a:t>If OptionButton3.Value=True Then ex=MsgBox("Very Good!</a:t>
            </a:r>
            <a:r>
              <a:rPr lang="zh-CN" altLang="zh-CN" sz="1800" dirty="0"/>
              <a:t>请继续努力。</a:t>
            </a:r>
            <a:r>
              <a:rPr lang="en-US" altLang="zh-CN" sz="1800" dirty="0"/>
              <a:t>",Vbokonly)</a:t>
            </a:r>
            <a:endParaRPr lang="zh-CN" altLang="zh-CN" sz="18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36</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8644589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25714" y="696461"/>
            <a:ext cx="7199313" cy="4949596"/>
          </a:xfrm>
        </p:spPr>
        <p:txBody>
          <a:bodyPr/>
          <a:lstStyle/>
          <a:p>
            <a:r>
              <a:rPr lang="en-US" altLang="zh-CN" sz="2000" b="1" dirty="0"/>
              <a:t>4.</a:t>
            </a:r>
            <a:r>
              <a:rPr lang="zh-CN" altLang="zh-CN" sz="2000" b="1" dirty="0"/>
              <a:t>查看答案</a:t>
            </a:r>
            <a:endParaRPr lang="zh-CN" altLang="zh-CN" sz="2000" dirty="0"/>
          </a:p>
          <a:p>
            <a:pPr marL="0" indent="0">
              <a:buNone/>
            </a:pPr>
            <a:r>
              <a:rPr lang="zh-CN" altLang="zh-CN" sz="1600" dirty="0" smtClean="0"/>
              <a:t>（</a:t>
            </a:r>
            <a:r>
              <a:rPr lang="en-US" altLang="zh-CN" sz="1600" dirty="0"/>
              <a:t>1</a:t>
            </a:r>
            <a:r>
              <a:rPr lang="zh-CN" altLang="zh-CN" sz="1600" dirty="0"/>
              <a:t>）方法一：利用单选框查看答案</a:t>
            </a:r>
          </a:p>
          <a:p>
            <a:r>
              <a:rPr lang="en-US" altLang="zh-CN" sz="1600" dirty="0"/>
              <a:t>B. </a:t>
            </a:r>
            <a:r>
              <a:rPr lang="zh-CN" altLang="zh-CN" sz="1600" dirty="0"/>
              <a:t>同理，找到如下两条语句：</a:t>
            </a:r>
          </a:p>
          <a:p>
            <a:r>
              <a:rPr lang="en-US" altLang="zh-CN" sz="1600" dirty="0"/>
              <a:t>Private Sub OptionButton1_Click()</a:t>
            </a:r>
            <a:endParaRPr lang="zh-CN" altLang="zh-CN" sz="1600" dirty="0"/>
          </a:p>
          <a:p>
            <a:r>
              <a:rPr lang="en-US" altLang="zh-CN" sz="1600" dirty="0"/>
              <a:t>End Sub</a:t>
            </a:r>
            <a:endParaRPr lang="zh-CN" altLang="zh-CN" sz="1600" dirty="0"/>
          </a:p>
          <a:p>
            <a:r>
              <a:rPr lang="zh-CN" altLang="zh-CN" sz="1600" dirty="0"/>
              <a:t>在这两条语句中间插入语句：</a:t>
            </a:r>
          </a:p>
          <a:p>
            <a:r>
              <a:rPr lang="en-US" altLang="zh-CN" sz="1600" dirty="0"/>
              <a:t>If OptionButton1.Value=True Then ex=MsgBox</a:t>
            </a:r>
            <a:r>
              <a:rPr lang="zh-CN" altLang="zh-CN" sz="1600" dirty="0"/>
              <a:t>（</a:t>
            </a:r>
            <a:r>
              <a:rPr lang="en-US" altLang="zh-CN" sz="1600" dirty="0"/>
              <a:t>"</a:t>
            </a:r>
            <a:r>
              <a:rPr lang="zh-CN" altLang="zh-CN" sz="1600" dirty="0"/>
              <a:t>正确答案</a:t>
            </a:r>
            <a:r>
              <a:rPr lang="en-US" altLang="zh-CN" sz="1600" dirty="0"/>
              <a:t>3</a:t>
            </a:r>
            <a:r>
              <a:rPr lang="zh-CN" altLang="zh-CN" sz="1600" dirty="0"/>
              <a:t>，请继续努力。</a:t>
            </a:r>
            <a:r>
              <a:rPr lang="en-US" altLang="zh-CN" sz="1600" dirty="0"/>
              <a:t>",Vbokonly</a:t>
            </a:r>
            <a:r>
              <a:rPr lang="zh-CN" altLang="zh-CN" sz="1600" dirty="0"/>
              <a:t>）</a:t>
            </a:r>
          </a:p>
          <a:p>
            <a:r>
              <a:rPr lang="en-US" altLang="zh-CN" sz="1600" dirty="0"/>
              <a:t>C. </a:t>
            </a:r>
            <a:r>
              <a:rPr lang="zh-CN" altLang="zh-CN" sz="1600" dirty="0"/>
              <a:t>找到如下两条语句</a:t>
            </a:r>
          </a:p>
          <a:p>
            <a:r>
              <a:rPr lang="en-US" altLang="zh-CN" sz="1600" dirty="0"/>
              <a:t>Private Sub OptionButton2_Click()</a:t>
            </a:r>
            <a:endParaRPr lang="zh-CN" altLang="zh-CN" sz="1600" dirty="0"/>
          </a:p>
          <a:p>
            <a:r>
              <a:rPr lang="en-US" altLang="zh-CN" sz="1600" dirty="0"/>
              <a:t>End Sub</a:t>
            </a:r>
            <a:endParaRPr lang="zh-CN" altLang="zh-CN" sz="1600" dirty="0"/>
          </a:p>
          <a:p>
            <a:r>
              <a:rPr lang="zh-CN" altLang="zh-CN" sz="1600" dirty="0"/>
              <a:t>在这两条语句中间插入语句</a:t>
            </a:r>
          </a:p>
          <a:p>
            <a:r>
              <a:rPr lang="en-US" altLang="zh-CN" sz="1600" dirty="0"/>
              <a:t>If OptionButton2.Value=True Then ex=MsgBox</a:t>
            </a:r>
            <a:r>
              <a:rPr lang="zh-CN" altLang="zh-CN" sz="1600" dirty="0"/>
              <a:t>（</a:t>
            </a:r>
            <a:r>
              <a:rPr lang="en-US" altLang="zh-CN" sz="1600" dirty="0"/>
              <a:t>"</a:t>
            </a:r>
            <a:r>
              <a:rPr lang="zh-CN" altLang="zh-CN" sz="1600" dirty="0"/>
              <a:t>正确答案</a:t>
            </a:r>
            <a:r>
              <a:rPr lang="en-US" altLang="zh-CN" sz="1600" dirty="0"/>
              <a:t>3</a:t>
            </a:r>
            <a:r>
              <a:rPr lang="zh-CN" altLang="zh-CN" sz="1600" dirty="0"/>
              <a:t>，请继续努力。</a:t>
            </a:r>
            <a:r>
              <a:rPr lang="en-US" altLang="zh-CN" sz="1600" dirty="0"/>
              <a:t>",</a:t>
            </a:r>
            <a:r>
              <a:rPr lang="en-US" altLang="zh-CN" sz="1600" dirty="0" err="1"/>
              <a:t>Vbokonly</a:t>
            </a:r>
            <a:r>
              <a:rPr lang="zh-CN" altLang="zh-CN" sz="1600" dirty="0" smtClean="0"/>
              <a:t>）说明</a:t>
            </a:r>
            <a:r>
              <a:rPr lang="zh-CN" altLang="zh-CN" sz="1600" dirty="0"/>
              <a:t>：</a:t>
            </a:r>
            <a:r>
              <a:rPr lang="en-US" altLang="zh-CN" sz="1600" dirty="0"/>
              <a:t>ex</a:t>
            </a:r>
            <a:r>
              <a:rPr lang="zh-CN" altLang="zh-CN" sz="1600" dirty="0"/>
              <a:t>为自定义变量</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37</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8073131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25714" y="696461"/>
            <a:ext cx="7199313" cy="4949596"/>
          </a:xfrm>
        </p:spPr>
        <p:txBody>
          <a:bodyPr/>
          <a:lstStyle/>
          <a:p>
            <a:endParaRPr lang="en-US" altLang="zh-CN" sz="2000" b="1" dirty="0" smtClean="0"/>
          </a:p>
          <a:p>
            <a:r>
              <a:rPr lang="en-US" altLang="zh-CN" sz="2000" b="1" dirty="0" smtClean="0"/>
              <a:t>4</a:t>
            </a:r>
            <a:r>
              <a:rPr lang="en-US" altLang="zh-CN" sz="2000" b="1" dirty="0"/>
              <a:t>.</a:t>
            </a:r>
            <a:r>
              <a:rPr lang="zh-CN" altLang="zh-CN" sz="2000" b="1" dirty="0"/>
              <a:t>查看答案</a:t>
            </a:r>
            <a:endParaRPr lang="zh-CN" altLang="zh-CN" sz="2000" dirty="0"/>
          </a:p>
          <a:p>
            <a:endParaRPr lang="en-US" altLang="zh-CN" sz="2000" dirty="0" smtClean="0"/>
          </a:p>
          <a:p>
            <a:r>
              <a:rPr lang="zh-CN" altLang="zh-CN" sz="2000" dirty="0" smtClean="0"/>
              <a:t>（</a:t>
            </a:r>
            <a:r>
              <a:rPr lang="en-US" altLang="zh-CN" sz="2000" dirty="0"/>
              <a:t>2</a:t>
            </a:r>
            <a:r>
              <a:rPr lang="zh-CN" altLang="zh-CN" sz="2000" dirty="0"/>
              <a:t>）方法二：利用命令按钮查看答案</a:t>
            </a:r>
          </a:p>
          <a:p>
            <a:r>
              <a:rPr lang="zh-CN" altLang="zh-CN" sz="2000" dirty="0"/>
              <a:t>在幻灯片合适的地方插入一标签，修改其</a:t>
            </a:r>
            <a:r>
              <a:rPr lang="en-US" altLang="zh-CN" sz="2000" dirty="0"/>
              <a:t>Caption</a:t>
            </a:r>
            <a:r>
              <a:rPr lang="zh-CN" altLang="zh-CN" sz="2000" dirty="0"/>
              <a:t>属性为空</a:t>
            </a:r>
            <a:r>
              <a:rPr lang="zh-CN" altLang="zh-CN" sz="2000" dirty="0" smtClean="0"/>
              <a:t>，找到</a:t>
            </a:r>
            <a:r>
              <a:rPr lang="zh-CN" altLang="zh-CN" sz="2000" dirty="0"/>
              <a:t>如下两条语句 </a:t>
            </a:r>
            <a:r>
              <a:rPr lang="en-US" altLang="zh-CN" sz="2000" dirty="0"/>
              <a:t>Private Sub CommandButton3_Click()</a:t>
            </a:r>
            <a:endParaRPr lang="zh-CN" altLang="zh-CN" sz="2000" dirty="0"/>
          </a:p>
          <a:p>
            <a:r>
              <a:rPr lang="en-US" altLang="zh-CN" sz="2000" dirty="0"/>
              <a:t>                 End Sub</a:t>
            </a:r>
            <a:endParaRPr lang="zh-CN" altLang="zh-CN" sz="2000" dirty="0"/>
          </a:p>
          <a:p>
            <a:r>
              <a:rPr lang="zh-CN" altLang="zh-CN" sz="2000" dirty="0"/>
              <a:t>在这两条语句中间插入语句“</a:t>
            </a:r>
            <a:r>
              <a:rPr lang="en-US" altLang="zh-CN" sz="2000" dirty="0"/>
              <a:t>label2.caption="</a:t>
            </a:r>
            <a:r>
              <a:rPr lang="zh-CN" altLang="zh-CN" sz="2000" dirty="0"/>
              <a:t>正确答案是</a:t>
            </a:r>
            <a:r>
              <a:rPr lang="en-US" altLang="zh-CN" sz="2000" dirty="0"/>
              <a:t>3 </a:t>
            </a:r>
            <a:r>
              <a:rPr lang="zh-CN" altLang="zh-CN" sz="2000" dirty="0"/>
              <a:t>，请继续努力。</a:t>
            </a:r>
            <a:r>
              <a:rPr lang="en-US" altLang="zh-CN" sz="2000" dirty="0"/>
              <a:t>"</a:t>
            </a:r>
            <a:r>
              <a:rPr lang="zh-CN" altLang="zh-CN" sz="2000" dirty="0"/>
              <a:t>”即可。</a:t>
            </a:r>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38</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327591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54743" y="783547"/>
            <a:ext cx="7736115" cy="4949596"/>
          </a:xfrm>
        </p:spPr>
        <p:txBody>
          <a:bodyPr/>
          <a:lstStyle/>
          <a:p>
            <a:endParaRPr lang="en-US" altLang="zh-CN" sz="2000" b="1" dirty="0" smtClean="0"/>
          </a:p>
          <a:p>
            <a:r>
              <a:rPr lang="en-US" altLang="zh-CN" sz="2000" b="1" dirty="0"/>
              <a:t>5</a:t>
            </a:r>
            <a:r>
              <a:rPr lang="zh-CN" altLang="zh-CN" sz="2000" b="1" dirty="0"/>
              <a:t>．重新</a:t>
            </a:r>
            <a:r>
              <a:rPr lang="zh-CN" altLang="zh-CN" sz="2000" b="1" dirty="0" smtClean="0"/>
              <a:t>选择</a:t>
            </a:r>
            <a:endParaRPr lang="en-US" altLang="zh-CN" sz="2000" b="1" dirty="0" smtClean="0"/>
          </a:p>
          <a:p>
            <a:endParaRPr lang="zh-CN" altLang="zh-CN" sz="2000" dirty="0"/>
          </a:p>
          <a:p>
            <a:r>
              <a:rPr lang="zh-CN" altLang="zh-CN" sz="2000" dirty="0"/>
              <a:t>双击“重新选择”按钮，在编辑窗口中的</a:t>
            </a:r>
            <a:r>
              <a:rPr lang="en-US" altLang="zh-CN" sz="2000" dirty="0"/>
              <a:t>Private Sub CommandButton1_Click()</a:t>
            </a:r>
            <a:r>
              <a:rPr lang="zh-CN" altLang="zh-CN" sz="2000" dirty="0"/>
              <a:t>和</a:t>
            </a:r>
            <a:r>
              <a:rPr lang="en-US" altLang="zh-CN" sz="2000" dirty="0"/>
              <a:t>End Sub</a:t>
            </a:r>
            <a:r>
              <a:rPr lang="zh-CN" altLang="zh-CN" sz="2000" dirty="0"/>
              <a:t>语句间插入：</a:t>
            </a:r>
          </a:p>
          <a:p>
            <a:r>
              <a:rPr lang="en-US" altLang="zh-CN" sz="2000" cap="all" dirty="0"/>
              <a:t>OptionButton1.Value = False</a:t>
            </a:r>
            <a:endParaRPr lang="zh-CN" altLang="zh-CN" sz="2000" dirty="0"/>
          </a:p>
          <a:p>
            <a:r>
              <a:rPr lang="en-US" altLang="zh-CN" sz="2000" cap="all" dirty="0"/>
              <a:t>OptionButton2.Value = False</a:t>
            </a:r>
            <a:endParaRPr lang="zh-CN" altLang="zh-CN" sz="2000" dirty="0"/>
          </a:p>
          <a:p>
            <a:r>
              <a:rPr lang="en-US" altLang="zh-CN" sz="2000" cap="all" dirty="0"/>
              <a:t>OptionButton3.Value = False</a:t>
            </a:r>
            <a:endParaRPr lang="zh-CN" altLang="zh-CN" sz="2000" dirty="0"/>
          </a:p>
          <a:p>
            <a:r>
              <a:rPr lang="en-US" altLang="zh-CN" sz="2000" cap="all" dirty="0"/>
              <a:t>Label2.Caption =""</a:t>
            </a:r>
            <a:r>
              <a:rPr lang="zh-CN" altLang="zh-CN" sz="2000" cap="all" dirty="0"/>
              <a:t>如判断正误用的是方法一，此语句不要）</a:t>
            </a:r>
            <a:endParaRPr lang="zh-CN" altLang="zh-CN" sz="20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39</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787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57200" y="0"/>
            <a:ext cx="8229600" cy="842963"/>
          </a:xfrm>
        </p:spPr>
        <p:txBody>
          <a:bodyPr/>
          <a:lstStyle/>
          <a:p>
            <a:r>
              <a:rPr lang="en-US" altLang="zh-CN" dirty="0"/>
              <a:t>8.1 PowerPoint</a:t>
            </a:r>
            <a:r>
              <a:rPr lang="zh-CN" altLang="zh-CN" dirty="0"/>
              <a:t>实现交互的方法</a:t>
            </a:r>
          </a:p>
        </p:txBody>
      </p:sp>
      <p:sp>
        <p:nvSpPr>
          <p:cNvPr id="1024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D8758B4-5561-4B38-8A07-2BD1C9BB7D54}"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4</a:t>
            </a:fld>
            <a:endParaRPr lang="en-US" altLang="zh-CN" smtClean="0">
              <a:solidFill>
                <a:schemeClr val="bg1"/>
              </a:solidFill>
              <a:latin typeface="微软雅黑" pitchFamily="34" charset="-122"/>
              <a:ea typeface="微软雅黑" pitchFamily="34" charset="-122"/>
            </a:endParaRPr>
          </a:p>
        </p:txBody>
      </p:sp>
      <p:sp>
        <p:nvSpPr>
          <p:cNvPr id="24" name="椭圆 23" hidden="1"/>
          <p:cNvSpPr/>
          <p:nvPr/>
        </p:nvSpPr>
        <p:spPr>
          <a:xfrm>
            <a:off x="1827213" y="708025"/>
            <a:ext cx="5443537" cy="54435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p:nvSpPr>
        <p:spPr>
          <a:xfrm>
            <a:off x="275770" y="1218539"/>
            <a:ext cx="8258630" cy="4062651"/>
          </a:xfrm>
          <a:prstGeom prst="rect">
            <a:avLst/>
          </a:prstGeom>
        </p:spPr>
        <p:txBody>
          <a:bodyPr wrap="square">
            <a:spAutoFit/>
          </a:bodyPr>
          <a:lstStyle/>
          <a:p>
            <a:r>
              <a:rPr lang="en-US" altLang="zh-CN" sz="2400" b="1" dirty="0">
                <a:solidFill>
                  <a:schemeClr val="accent1">
                    <a:lumMod val="50000"/>
                  </a:schemeClr>
                </a:solidFill>
              </a:rPr>
              <a:t>8.1.1  </a:t>
            </a:r>
            <a:r>
              <a:rPr lang="zh-CN" altLang="zh-CN" sz="2400" b="1" dirty="0">
                <a:solidFill>
                  <a:schemeClr val="accent1">
                    <a:lumMod val="50000"/>
                  </a:schemeClr>
                </a:solidFill>
              </a:rPr>
              <a:t>超链接</a:t>
            </a:r>
          </a:p>
          <a:p>
            <a:r>
              <a:rPr lang="en-US" altLang="zh-CN" b="1" dirty="0">
                <a:solidFill>
                  <a:schemeClr val="accent1">
                    <a:lumMod val="50000"/>
                  </a:schemeClr>
                </a:solidFill>
              </a:rPr>
              <a:t>    </a:t>
            </a:r>
            <a:endParaRPr lang="zh-CN" altLang="zh-CN" b="1" dirty="0">
              <a:solidFill>
                <a:schemeClr val="accent1">
                  <a:lumMod val="50000"/>
                </a:schemeClr>
              </a:solidFill>
            </a:endParaRPr>
          </a:p>
          <a:p>
            <a:r>
              <a:rPr lang="zh-CN" altLang="zh-CN" dirty="0">
                <a:solidFill>
                  <a:schemeClr val="accent1">
                    <a:lumMod val="50000"/>
                  </a:schemeClr>
                </a:solidFill>
              </a:rPr>
              <a:t>超链接是一种内容跳转技术，使用超链接可以实现从课件中的任意一点内容跳转到任意其他内容上</a:t>
            </a:r>
            <a:r>
              <a:rPr lang="zh-CN" altLang="zh-CN" dirty="0" smtClean="0">
                <a:solidFill>
                  <a:schemeClr val="accent1">
                    <a:lumMod val="50000"/>
                  </a:schemeClr>
                </a:solidFill>
              </a:rPr>
              <a:t>。</a:t>
            </a:r>
            <a:endParaRPr lang="en-US" altLang="zh-CN" dirty="0" smtClean="0">
              <a:solidFill>
                <a:schemeClr val="accent1">
                  <a:lumMod val="50000"/>
                </a:schemeClr>
              </a:solidFill>
            </a:endParaRPr>
          </a:p>
          <a:p>
            <a:endParaRPr lang="en-US" altLang="zh-CN" dirty="0" smtClean="0">
              <a:solidFill>
                <a:schemeClr val="accent1">
                  <a:lumMod val="50000"/>
                </a:schemeClr>
              </a:solidFill>
            </a:endParaRPr>
          </a:p>
          <a:p>
            <a:endParaRPr lang="zh-CN" altLang="zh-CN" dirty="0">
              <a:solidFill>
                <a:schemeClr val="accent1">
                  <a:lumMod val="50000"/>
                </a:schemeClr>
              </a:solidFill>
            </a:endParaRPr>
          </a:p>
          <a:p>
            <a:r>
              <a:rPr lang="en-US" altLang="zh-CN" dirty="0">
                <a:solidFill>
                  <a:schemeClr val="accent1">
                    <a:lumMod val="50000"/>
                  </a:schemeClr>
                </a:solidFill>
              </a:rPr>
              <a:t>PowerPoint</a:t>
            </a:r>
            <a:r>
              <a:rPr lang="zh-CN" altLang="zh-CN" dirty="0">
                <a:solidFill>
                  <a:schemeClr val="accent1">
                    <a:lumMod val="50000"/>
                  </a:schemeClr>
                </a:solidFill>
              </a:rPr>
              <a:t>提供了功能强大的超链接功能，幻灯片中的文字（文本框）、自选图形、艺术字、图片、按钮、视频、</a:t>
            </a:r>
            <a:r>
              <a:rPr lang="en-US" altLang="zh-CN" dirty="0">
                <a:solidFill>
                  <a:schemeClr val="accent1">
                    <a:lumMod val="50000"/>
                  </a:schemeClr>
                </a:solidFill>
              </a:rPr>
              <a:t>gif</a:t>
            </a:r>
            <a:r>
              <a:rPr lang="zh-CN" altLang="zh-CN" dirty="0">
                <a:solidFill>
                  <a:schemeClr val="accent1">
                    <a:lumMod val="50000"/>
                  </a:schemeClr>
                </a:solidFill>
              </a:rPr>
              <a:t>动画等都可以用来设置超链接</a:t>
            </a:r>
            <a:r>
              <a:rPr lang="zh-CN" altLang="zh-CN" dirty="0" smtClean="0">
                <a:solidFill>
                  <a:schemeClr val="accent1">
                    <a:lumMod val="50000"/>
                  </a:schemeClr>
                </a:solidFill>
              </a:rPr>
              <a:t>。</a:t>
            </a:r>
            <a:endParaRPr lang="en-US" altLang="zh-CN" dirty="0" smtClean="0">
              <a:solidFill>
                <a:schemeClr val="accent1">
                  <a:lumMod val="50000"/>
                </a:schemeClr>
              </a:solidFill>
            </a:endParaRPr>
          </a:p>
          <a:p>
            <a:endParaRPr lang="en-US" altLang="zh-CN" dirty="0">
              <a:solidFill>
                <a:schemeClr val="accent1">
                  <a:lumMod val="50000"/>
                </a:schemeClr>
              </a:solidFill>
            </a:endParaRPr>
          </a:p>
          <a:p>
            <a:endParaRPr lang="en-US" altLang="zh-CN" dirty="0" smtClean="0">
              <a:solidFill>
                <a:schemeClr val="accent1">
                  <a:lumMod val="50000"/>
                </a:schemeClr>
              </a:solidFill>
            </a:endParaRPr>
          </a:p>
          <a:p>
            <a:endParaRPr lang="en-US" altLang="zh-CN" dirty="0">
              <a:solidFill>
                <a:schemeClr val="accent1">
                  <a:lumMod val="50000"/>
                </a:schemeClr>
              </a:solidFill>
            </a:endParaRPr>
          </a:p>
          <a:p>
            <a:r>
              <a:rPr lang="en-US" altLang="zh-CN" dirty="0" smtClean="0">
                <a:solidFill>
                  <a:schemeClr val="accent1">
                    <a:lumMod val="50000"/>
                  </a:schemeClr>
                </a:solidFill>
              </a:rPr>
              <a:t>PowerPoint</a:t>
            </a:r>
            <a:r>
              <a:rPr lang="zh-CN" altLang="zh-CN" dirty="0">
                <a:solidFill>
                  <a:schemeClr val="accent1">
                    <a:lumMod val="50000"/>
                  </a:schemeClr>
                </a:solidFill>
              </a:rPr>
              <a:t>中的超链接大体上可以分为两类：一是内部超链接，即在演示文稿的内部之间跳转，跳转到任意指定的幻灯片。二是外部超链接，即跳转到演示文稿的外部，包括跳转到其它演示文稿、其他文件、</a:t>
            </a:r>
            <a:r>
              <a:rPr lang="en-US" altLang="zh-CN" dirty="0">
                <a:solidFill>
                  <a:schemeClr val="accent1">
                    <a:lumMod val="50000"/>
                  </a:schemeClr>
                </a:solidFill>
              </a:rPr>
              <a:t>URL</a:t>
            </a:r>
            <a:r>
              <a:rPr lang="zh-CN" altLang="zh-CN" dirty="0">
                <a:solidFill>
                  <a:schemeClr val="accent1">
                    <a:lumMod val="50000"/>
                  </a:schemeClr>
                </a:solidFill>
              </a:rPr>
              <a:t>网页和电子邮件等。</a:t>
            </a:r>
          </a:p>
        </p:txBody>
      </p:sp>
      <p:cxnSp>
        <p:nvCxnSpPr>
          <p:cNvPr id="19" name="直接连接符 18"/>
          <p:cNvCxnSpPr/>
          <p:nvPr/>
        </p:nvCxnSpPr>
        <p:spPr>
          <a:xfrm>
            <a:off x="377371" y="2699657"/>
            <a:ext cx="7895772"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457199" y="4064000"/>
            <a:ext cx="7895772"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3" name="直接连接符 22"/>
          <p:cNvCxnSpPr/>
          <p:nvPr/>
        </p:nvCxnSpPr>
        <p:spPr>
          <a:xfrm>
            <a:off x="377371" y="5602514"/>
            <a:ext cx="7895772"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8.3.2</a:t>
            </a:r>
            <a:r>
              <a:rPr lang="zh-CN" altLang="zh-CN" dirty="0"/>
              <a:t>单选题的制作</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40229" y="493262"/>
            <a:ext cx="7736115" cy="4949596"/>
          </a:xfrm>
        </p:spPr>
        <p:txBody>
          <a:bodyPr/>
          <a:lstStyle/>
          <a:p>
            <a:endParaRPr lang="en-US" altLang="zh-CN" sz="2000" b="1" dirty="0" smtClean="0"/>
          </a:p>
          <a:p>
            <a:r>
              <a:rPr lang="en-US" altLang="zh-CN" sz="2000" b="1" dirty="0"/>
              <a:t>6</a:t>
            </a:r>
            <a:r>
              <a:rPr lang="zh-CN" altLang="zh-CN" sz="2000" b="1" dirty="0"/>
              <a:t>．下一题</a:t>
            </a:r>
            <a:endParaRPr lang="zh-CN" altLang="zh-CN" sz="2000" dirty="0"/>
          </a:p>
          <a:p>
            <a:r>
              <a:rPr lang="zh-CN" altLang="zh-CN" sz="2000" dirty="0"/>
              <a:t>双击“下一题”按钮，在编辑窗口中的</a:t>
            </a:r>
            <a:r>
              <a:rPr lang="en-US" altLang="zh-CN" sz="2000" dirty="0"/>
              <a:t>Private Sub CommandButton2_Click()</a:t>
            </a:r>
            <a:r>
              <a:rPr lang="zh-CN" altLang="zh-CN" sz="2000" dirty="0"/>
              <a:t>和</a:t>
            </a:r>
            <a:r>
              <a:rPr lang="en-US" altLang="zh-CN" sz="2000" dirty="0"/>
              <a:t>End Sub</a:t>
            </a:r>
            <a:r>
              <a:rPr lang="zh-CN" altLang="zh-CN" sz="2000" dirty="0"/>
              <a:t>语句间插入</a:t>
            </a:r>
          </a:p>
          <a:p>
            <a:r>
              <a:rPr lang="en-US" altLang="zh-CN" sz="2000" dirty="0"/>
              <a:t>If MsgBox("</a:t>
            </a:r>
            <a:r>
              <a:rPr lang="zh-CN" altLang="zh-CN" sz="2000" dirty="0"/>
              <a:t>是否继续</a:t>
            </a:r>
            <a:r>
              <a:rPr lang="en-US" altLang="zh-CN" sz="2000" dirty="0"/>
              <a:t>", vbYesNo + vbQuestion,"</a:t>
            </a:r>
            <a:r>
              <a:rPr lang="zh-CN" altLang="zh-CN" sz="2000" dirty="0"/>
              <a:t>下一题</a:t>
            </a:r>
            <a:r>
              <a:rPr lang="en-US" altLang="zh-CN" sz="2000" dirty="0"/>
              <a:t>")=vbYes Then</a:t>
            </a:r>
            <a:endParaRPr lang="zh-CN" altLang="zh-CN" sz="2000" dirty="0"/>
          </a:p>
          <a:p>
            <a:r>
              <a:rPr lang="en-US" altLang="zh-CN" sz="2000" dirty="0"/>
              <a:t>End if</a:t>
            </a:r>
            <a:endParaRPr lang="zh-CN" altLang="zh-CN" sz="2000" dirty="0"/>
          </a:p>
          <a:p>
            <a:r>
              <a:rPr lang="zh-CN" altLang="zh-CN" sz="2000" dirty="0"/>
              <a:t>如果要根据条件的不同转到不同的幻灯片，可用下面语句：</a:t>
            </a:r>
          </a:p>
          <a:p>
            <a:r>
              <a:rPr lang="en-US" altLang="zh-CN" sz="2000" dirty="0"/>
              <a:t>If </a:t>
            </a:r>
            <a:r>
              <a:rPr lang="zh-CN" altLang="zh-CN" sz="2000" dirty="0"/>
              <a:t>条件　</a:t>
            </a:r>
            <a:r>
              <a:rPr lang="en-US" altLang="zh-CN" sz="2000" dirty="0"/>
              <a:t>then</a:t>
            </a:r>
            <a:endParaRPr lang="zh-CN" altLang="zh-CN" sz="2000" dirty="0"/>
          </a:p>
          <a:p>
            <a:r>
              <a:rPr lang="en-US" altLang="zh-CN" sz="2000" dirty="0"/>
              <a:t>With SlideShowWindows(1).View</a:t>
            </a:r>
            <a:endParaRPr lang="zh-CN" altLang="zh-CN" sz="2000" dirty="0"/>
          </a:p>
          <a:p>
            <a:r>
              <a:rPr lang="en-US" altLang="zh-CN" sz="2000" dirty="0"/>
              <a:t>.GotoSlide 2</a:t>
            </a:r>
            <a:endParaRPr lang="zh-CN" altLang="zh-CN" sz="2000" dirty="0"/>
          </a:p>
          <a:p>
            <a:r>
              <a:rPr lang="en-US" altLang="zh-CN" sz="2000" dirty="0"/>
              <a:t>End With</a:t>
            </a:r>
            <a:endParaRPr lang="zh-CN" altLang="zh-CN" sz="2000" dirty="0"/>
          </a:p>
          <a:p>
            <a:r>
              <a:rPr lang="en-US" altLang="zh-CN" sz="2000" dirty="0"/>
              <a:t>End if</a:t>
            </a:r>
            <a:endParaRPr lang="zh-CN" altLang="zh-CN" sz="20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40</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6356777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8.3.3</a:t>
            </a:r>
            <a:r>
              <a:rPr lang="zh-CN" altLang="zh-CN" dirty="0"/>
              <a:t>多选题的制作</a:t>
            </a:r>
            <a:br>
              <a:rPr lang="zh-CN" altLang="zh-CN" dirty="0"/>
            </a:br>
            <a:r>
              <a:rPr lang="zh-CN" altLang="zh-CN" dirty="0"/>
              <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40229" y="493262"/>
            <a:ext cx="8229600" cy="4949596"/>
          </a:xfrm>
        </p:spPr>
        <p:txBody>
          <a:bodyPr/>
          <a:lstStyle/>
          <a:p>
            <a:endParaRPr lang="en-US" altLang="zh-CN" sz="2000" b="1" dirty="0" smtClean="0"/>
          </a:p>
          <a:p>
            <a:r>
              <a:rPr lang="en-US" altLang="zh-CN" sz="1600" b="1" dirty="0"/>
              <a:t>1. </a:t>
            </a:r>
            <a:r>
              <a:rPr lang="zh-CN" altLang="zh-CN" sz="1600" b="1" dirty="0"/>
              <a:t>题目的设计</a:t>
            </a:r>
            <a:endParaRPr lang="zh-CN" altLang="zh-CN" sz="1600" dirty="0"/>
          </a:p>
          <a:p>
            <a:r>
              <a:rPr lang="zh-CN" altLang="zh-CN" sz="1600" dirty="0"/>
              <a:t>同单选题</a:t>
            </a:r>
          </a:p>
          <a:p>
            <a:r>
              <a:rPr lang="en-US" altLang="zh-CN" sz="1600" b="1" dirty="0"/>
              <a:t>2. </a:t>
            </a:r>
            <a:r>
              <a:rPr lang="zh-CN" altLang="zh-CN" sz="1600" b="1" dirty="0"/>
              <a:t>选项</a:t>
            </a:r>
            <a:endParaRPr lang="zh-CN" altLang="zh-CN" sz="1600" dirty="0"/>
          </a:p>
          <a:p>
            <a:r>
              <a:rPr lang="zh-CN" altLang="zh-CN" sz="1600" dirty="0"/>
              <a:t>用复选框（</a:t>
            </a:r>
            <a:r>
              <a:rPr lang="en-US" altLang="zh-CN" sz="1600" dirty="0"/>
              <a:t>CheckBox)</a:t>
            </a:r>
            <a:r>
              <a:rPr lang="zh-CN" altLang="zh-CN" sz="1600" dirty="0"/>
              <a:t>，其他设置同单选题。</a:t>
            </a:r>
          </a:p>
          <a:p>
            <a:r>
              <a:rPr lang="en-US" altLang="zh-CN" sz="1600" b="1" dirty="0"/>
              <a:t>3. </a:t>
            </a:r>
            <a:r>
              <a:rPr lang="zh-CN" altLang="zh-CN" sz="1600" b="1" dirty="0"/>
              <a:t>查看答案</a:t>
            </a:r>
            <a:endParaRPr lang="zh-CN" altLang="zh-CN" sz="1600" dirty="0"/>
          </a:p>
          <a:p>
            <a:r>
              <a:rPr lang="zh-CN" altLang="zh-CN" sz="1600" dirty="0"/>
              <a:t>因为是多选题，答案有多个，所以要书写多个条件，条件之间用</a:t>
            </a:r>
            <a:r>
              <a:rPr lang="en-US" altLang="zh-CN" sz="1600" dirty="0"/>
              <a:t>and</a:t>
            </a:r>
            <a:r>
              <a:rPr lang="zh-CN" altLang="zh-CN" sz="1600" dirty="0"/>
              <a:t>连接，表示同时满足这几个条件，例如第一、三、五的选项是正确的，则需要输入如下语句：</a:t>
            </a:r>
          </a:p>
          <a:p>
            <a:r>
              <a:rPr lang="en-US" altLang="zh-CN" sz="1600" dirty="0"/>
              <a:t>If CheckBox1.Value=True And CheckBox3.Value=True And CheckBox5.Value=True Then</a:t>
            </a:r>
            <a:endParaRPr lang="zh-CN" altLang="zh-CN" sz="1600" dirty="0"/>
          </a:p>
          <a:p>
            <a:r>
              <a:rPr lang="zh-CN" altLang="zh-CN" sz="1600" dirty="0"/>
              <a:t>给出正确的提示信息同单选题</a:t>
            </a:r>
          </a:p>
          <a:p>
            <a:r>
              <a:rPr lang="en-US" altLang="zh-CN" sz="1600" dirty="0"/>
              <a:t>Else</a:t>
            </a:r>
            <a:endParaRPr lang="zh-CN" altLang="zh-CN" sz="1600" dirty="0"/>
          </a:p>
          <a:p>
            <a:r>
              <a:rPr lang="zh-CN" altLang="zh-CN" sz="1600" dirty="0"/>
              <a:t>给出错误的提示信息同单选题</a:t>
            </a:r>
          </a:p>
          <a:p>
            <a:r>
              <a:rPr lang="en-US" altLang="zh-CN" sz="1600" dirty="0"/>
              <a:t>End if </a:t>
            </a:r>
            <a:endParaRPr lang="zh-CN" altLang="zh-CN" sz="1600" dirty="0"/>
          </a:p>
          <a:p>
            <a:r>
              <a:rPr lang="en-US" altLang="zh-CN" sz="1600" dirty="0" smtClean="0"/>
              <a:t>End </a:t>
            </a:r>
            <a:r>
              <a:rPr lang="en-US" altLang="zh-CN" sz="1600" dirty="0"/>
              <a:t>if</a:t>
            </a:r>
            <a:endParaRPr lang="zh-CN" altLang="zh-CN" sz="16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41</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42296431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8.3.4 </a:t>
            </a:r>
            <a:r>
              <a:rPr lang="zh-CN" altLang="zh-CN" dirty="0"/>
              <a:t>填空题的制作</a:t>
            </a:r>
            <a:br>
              <a:rPr lang="zh-CN" altLang="zh-CN" dirty="0"/>
            </a:br>
            <a:r>
              <a:rPr lang="zh-CN" altLang="zh-CN" dirty="0"/>
              <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40229" y="493262"/>
            <a:ext cx="8229600" cy="4949596"/>
          </a:xfrm>
        </p:spPr>
        <p:txBody>
          <a:bodyPr/>
          <a:lstStyle/>
          <a:p>
            <a:endParaRPr lang="en-US" altLang="zh-CN" sz="2000" b="1" dirty="0" smtClean="0"/>
          </a:p>
          <a:p>
            <a:r>
              <a:rPr lang="en-US" altLang="zh-CN" sz="2000" b="1" dirty="0"/>
              <a:t>1.</a:t>
            </a:r>
            <a:r>
              <a:rPr lang="zh-CN" altLang="zh-CN" sz="2000" b="1" dirty="0"/>
              <a:t>题目的设置</a:t>
            </a:r>
            <a:endParaRPr lang="zh-CN" altLang="zh-CN" sz="2000" dirty="0"/>
          </a:p>
          <a:p>
            <a:r>
              <a:rPr lang="zh-CN" altLang="zh-CN" sz="2000" dirty="0"/>
              <a:t>同单选题，填空的地方用文本框。</a:t>
            </a:r>
          </a:p>
          <a:p>
            <a:r>
              <a:rPr lang="en-US" altLang="zh-CN" sz="2000" b="1" dirty="0"/>
              <a:t>2.</a:t>
            </a:r>
            <a:r>
              <a:rPr lang="zh-CN" altLang="zh-CN" sz="2000" b="1" dirty="0"/>
              <a:t>判断正误</a:t>
            </a:r>
            <a:endParaRPr lang="zh-CN" altLang="zh-CN" sz="2000" dirty="0"/>
          </a:p>
          <a:p>
            <a:r>
              <a:rPr lang="zh-CN" altLang="zh-CN" sz="2000" dirty="0"/>
              <a:t>因为是填空题，所填答案是文本，所以条件书写为：</a:t>
            </a:r>
          </a:p>
          <a:p>
            <a:r>
              <a:rPr lang="en-US" altLang="zh-CN" sz="2000" dirty="0"/>
              <a:t>If TextBox1.value="</a:t>
            </a:r>
            <a:r>
              <a:rPr lang="zh-CN" altLang="zh-CN" sz="2000" dirty="0"/>
              <a:t>正确的文本</a:t>
            </a:r>
            <a:r>
              <a:rPr lang="en-US" altLang="zh-CN" sz="2000" dirty="0"/>
              <a:t>" </a:t>
            </a:r>
            <a:endParaRPr lang="zh-CN" altLang="zh-CN" sz="2000" dirty="0"/>
          </a:p>
          <a:p>
            <a:r>
              <a:rPr lang="en-US" altLang="zh-CN" sz="2000" dirty="0"/>
              <a:t>Then </a:t>
            </a:r>
            <a:r>
              <a:rPr lang="zh-CN" altLang="zh-CN" sz="2000" dirty="0"/>
              <a:t>给出正确的提示信息同单选题</a:t>
            </a:r>
          </a:p>
          <a:p>
            <a:r>
              <a:rPr lang="en-US" altLang="zh-CN" sz="2000" dirty="0"/>
              <a:t>Else</a:t>
            </a:r>
            <a:endParaRPr lang="zh-CN" altLang="zh-CN" sz="2000" dirty="0"/>
          </a:p>
          <a:p>
            <a:r>
              <a:rPr lang="zh-CN" altLang="zh-CN" sz="2000" dirty="0"/>
              <a:t>给出错误的提示信息同单选题</a:t>
            </a:r>
          </a:p>
          <a:p>
            <a:r>
              <a:rPr lang="en-US" altLang="zh-CN" sz="2000" dirty="0"/>
              <a:t>End </a:t>
            </a:r>
            <a:r>
              <a:rPr lang="en-US" altLang="zh-CN" sz="2000" dirty="0" smtClean="0"/>
              <a:t>if</a:t>
            </a:r>
            <a:endParaRPr lang="zh-CN" altLang="zh-CN" sz="20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42</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3195390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en-US" altLang="zh-CN" dirty="0" smtClean="0"/>
              <a:t/>
            </a:r>
            <a:br>
              <a:rPr lang="en-US" altLang="zh-CN" dirty="0" smtClean="0"/>
            </a:br>
            <a:r>
              <a:rPr lang="en-US" altLang="zh-CN" dirty="0" smtClean="0"/>
              <a:t>8.3.4 </a:t>
            </a:r>
            <a:r>
              <a:rPr lang="zh-CN" altLang="zh-CN" dirty="0"/>
              <a:t>填空题的制作</a:t>
            </a:r>
            <a:br>
              <a:rPr lang="zh-CN" altLang="zh-CN" dirty="0"/>
            </a:br>
            <a:r>
              <a:rPr lang="zh-CN" altLang="zh-CN" dirty="0"/>
              <a:t/>
            </a:r>
            <a:br>
              <a:rPr lang="zh-CN" altLang="zh-CN" dirty="0"/>
            </a:br>
            <a:r>
              <a:rPr lang="en-US" altLang="zh-CN" dirty="0"/>
              <a:t> </a:t>
            </a:r>
            <a:r>
              <a:rPr lang="zh-CN" altLang="zh-CN" dirty="0"/>
              <a:t/>
            </a:r>
            <a:br>
              <a:rPr lang="zh-CN" altLang="zh-CN" dirty="0"/>
            </a:br>
            <a:r>
              <a:rPr lang="zh-CN" altLang="zh-CN" dirty="0" smtClean="0"/>
              <a:t>程</a:t>
            </a:r>
            <a:r>
              <a:rPr lang="zh-CN" altLang="zh-CN" dirty="0"/>
              <a:t/>
            </a:r>
            <a:br>
              <a:rPr lang="zh-CN" altLang="zh-CN" dirty="0"/>
            </a:br>
            <a:endParaRPr lang="zh-CN" altLang="en-US" dirty="0"/>
          </a:p>
        </p:txBody>
      </p:sp>
      <p:sp>
        <p:nvSpPr>
          <p:cNvPr id="3" name="内容占位符 2"/>
          <p:cNvSpPr>
            <a:spLocks noGrp="1"/>
          </p:cNvSpPr>
          <p:nvPr>
            <p:ph sz="quarter" idx="13"/>
          </p:nvPr>
        </p:nvSpPr>
        <p:spPr>
          <a:xfrm>
            <a:off x="740229" y="493262"/>
            <a:ext cx="8229600" cy="4949596"/>
          </a:xfrm>
        </p:spPr>
        <p:txBody>
          <a:bodyPr/>
          <a:lstStyle/>
          <a:p>
            <a:endParaRPr lang="en-US" altLang="zh-CN" sz="2000" b="1" dirty="0" smtClean="0"/>
          </a:p>
          <a:p>
            <a:r>
              <a:rPr lang="en-US" altLang="zh-CN" sz="2000" b="1" dirty="0"/>
              <a:t>3.</a:t>
            </a:r>
            <a:r>
              <a:rPr lang="zh-CN" altLang="zh-CN" sz="2000" b="1" dirty="0"/>
              <a:t>重新填空</a:t>
            </a:r>
            <a:endParaRPr lang="zh-CN" altLang="zh-CN" sz="2000" dirty="0"/>
          </a:p>
          <a:p>
            <a:r>
              <a:rPr lang="zh-CN" altLang="zh-CN" sz="2000" dirty="0"/>
              <a:t>需要完成如下语句的设置：</a:t>
            </a:r>
          </a:p>
          <a:p>
            <a:r>
              <a:rPr lang="en-US" altLang="zh-CN" sz="2000" dirty="0"/>
              <a:t>Private Sub CommandButton2_Click()</a:t>
            </a:r>
            <a:endParaRPr lang="zh-CN" altLang="zh-CN" sz="2000" dirty="0"/>
          </a:p>
          <a:p>
            <a:r>
              <a:rPr lang="en-US" altLang="zh-CN" sz="2000" dirty="0"/>
              <a:t>TextBox1.Value = "</a:t>
            </a:r>
            <a:r>
              <a:rPr lang="zh-CN" altLang="zh-CN" sz="2000" dirty="0"/>
              <a:t>请双击后填入你的答案！</a:t>
            </a:r>
            <a:r>
              <a:rPr lang="en-US" altLang="zh-CN" sz="2000" dirty="0"/>
              <a:t>"</a:t>
            </a:r>
            <a:endParaRPr lang="zh-CN" altLang="zh-CN" sz="2000" dirty="0"/>
          </a:p>
          <a:p>
            <a:r>
              <a:rPr lang="en-US" altLang="zh-CN" sz="2000" dirty="0"/>
              <a:t>End Sub</a:t>
            </a:r>
            <a:endParaRPr lang="zh-CN" altLang="zh-CN" sz="2000" dirty="0"/>
          </a:p>
          <a:p>
            <a:r>
              <a:rPr lang="en-US" altLang="zh-CN" sz="2000" dirty="0"/>
              <a:t>Private Sub TextBox1_DblClick(ByVal Cancel As MSForms.ReturnBoolean)</a:t>
            </a:r>
            <a:endParaRPr lang="zh-CN" altLang="zh-CN" sz="2000" dirty="0"/>
          </a:p>
          <a:p>
            <a:r>
              <a:rPr lang="en-US" altLang="zh-CN" sz="2000" dirty="0"/>
              <a:t>TextBox1.Value = " "</a:t>
            </a:r>
            <a:endParaRPr lang="zh-CN" altLang="zh-CN" sz="2000" dirty="0"/>
          </a:p>
          <a:p>
            <a:r>
              <a:rPr lang="en-US" altLang="zh-CN" sz="2000" dirty="0"/>
              <a:t>End Sub</a:t>
            </a:r>
            <a:endParaRPr lang="zh-CN" altLang="zh-CN" sz="2000"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43</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33123865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en-US" altLang="zh-CN" dirty="0" smtClean="0"/>
              <a:t>8.3.5</a:t>
            </a:r>
            <a:r>
              <a:rPr lang="zh-CN" altLang="zh-CN" dirty="0"/>
              <a:t>判断题的制作</a:t>
            </a:r>
            <a:br>
              <a:rPr lang="zh-CN" altLang="zh-CN" dirty="0"/>
            </a:br>
            <a:endParaRPr lang="zh-CN" altLang="en-US" dirty="0"/>
          </a:p>
        </p:txBody>
      </p:sp>
      <p:sp>
        <p:nvSpPr>
          <p:cNvPr id="3" name="内容占位符 2"/>
          <p:cNvSpPr>
            <a:spLocks noGrp="1"/>
          </p:cNvSpPr>
          <p:nvPr>
            <p:ph sz="quarter" idx="13"/>
          </p:nvPr>
        </p:nvSpPr>
        <p:spPr>
          <a:xfrm>
            <a:off x="740228" y="1480231"/>
            <a:ext cx="7199313" cy="4035425"/>
          </a:xfrm>
        </p:spPr>
        <p:txBody>
          <a:bodyPr/>
          <a:lstStyle/>
          <a:p>
            <a:r>
              <a:rPr lang="zh-CN" altLang="zh-CN" dirty="0"/>
              <a:t>所有的设置与单选题类似，只不过是设计两个选项“√”和“×”，这两个符号可先在</a:t>
            </a:r>
            <a:r>
              <a:rPr lang="en-US" altLang="zh-CN" dirty="0"/>
              <a:t>Word</a:t>
            </a:r>
            <a:r>
              <a:rPr lang="zh-CN" altLang="zh-CN" dirty="0"/>
              <a:t>中插入，然后再复制过来。</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44</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9731777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171" y="203200"/>
            <a:ext cx="8229600" cy="842962"/>
          </a:xfrm>
        </p:spPr>
        <p:txBody>
          <a:bodyPr/>
          <a:lstStyle/>
          <a:p>
            <a:r>
              <a:rPr lang="en-US" altLang="zh-CN" dirty="0" smtClean="0"/>
              <a:t/>
            </a:r>
            <a:br>
              <a:rPr lang="en-US" altLang="zh-CN" dirty="0" smtClean="0"/>
            </a:br>
            <a:r>
              <a:rPr lang="en-US" altLang="zh-CN" dirty="0" smtClean="0"/>
              <a:t>8.4  </a:t>
            </a:r>
            <a:r>
              <a:rPr lang="en-US" altLang="zh-CN" dirty="0"/>
              <a:t>PowerPoint</a:t>
            </a:r>
            <a:r>
              <a:rPr lang="zh-CN" altLang="zh-CN" dirty="0"/>
              <a:t>课件交互设计实训</a:t>
            </a:r>
            <a:br>
              <a:rPr lang="zh-CN" altLang="zh-CN" dirty="0"/>
            </a:br>
            <a:r>
              <a:rPr lang="zh-CN" altLang="zh-CN" dirty="0"/>
              <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en-US" dirty="0" smtClean="0"/>
              <a:t>略</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45</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6331797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zh-CN" altLang="zh-CN" dirty="0" smtClean="0"/>
              <a:t>本章</a:t>
            </a:r>
            <a:r>
              <a:rPr lang="zh-CN" altLang="zh-CN" dirty="0"/>
              <a:t>小结</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dirty="0"/>
              <a:t>本章主要介绍了</a:t>
            </a:r>
            <a:r>
              <a:rPr lang="en-US" altLang="zh-CN" dirty="0"/>
              <a:t>PowerPoint 2010</a:t>
            </a:r>
            <a:r>
              <a:rPr lang="zh-CN" altLang="zh-CN" dirty="0"/>
              <a:t>的交互实现方法。通过本章的学习，要求了解</a:t>
            </a:r>
            <a:r>
              <a:rPr lang="en-US" altLang="zh-CN" dirty="0"/>
              <a:t>PowerPoint 2010</a:t>
            </a:r>
            <a:r>
              <a:rPr lang="zh-CN" altLang="zh-CN" dirty="0"/>
              <a:t>的常用交互设计方法，掌握超链接、动作设置、触发器、</a:t>
            </a:r>
            <a:r>
              <a:rPr lang="en-US" altLang="zh-CN" dirty="0"/>
              <a:t>Activex</a:t>
            </a:r>
            <a:r>
              <a:rPr lang="zh-CN" altLang="zh-CN" dirty="0"/>
              <a:t>控件与</a:t>
            </a:r>
            <a:r>
              <a:rPr lang="en-US" altLang="zh-CN" dirty="0"/>
              <a:t>VBA</a:t>
            </a:r>
            <a:r>
              <a:rPr lang="zh-CN" altLang="zh-CN" dirty="0"/>
              <a:t>编程实现交互的运用技巧，能熟练设计目录、内容、习题的交互界面。</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46</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8147305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27830" y="0"/>
            <a:ext cx="8229600" cy="842963"/>
          </a:xfrm>
        </p:spPr>
        <p:txBody>
          <a:bodyPr/>
          <a:lstStyle/>
          <a:p>
            <a:r>
              <a:rPr lang="en-US" altLang="zh-CN" dirty="0"/>
              <a:t>8.1 PowerPoint</a:t>
            </a:r>
            <a:r>
              <a:rPr lang="zh-CN" altLang="zh-CN" dirty="0"/>
              <a:t>实现交互的方法</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5</a:t>
            </a:fld>
            <a:endParaRPr lang="zh-CN" altLang="en-US" smtClean="0">
              <a:solidFill>
                <a:schemeClr val="bg1"/>
              </a:solidFill>
              <a:latin typeface="微软雅黑" pitchFamily="34" charset="-122"/>
              <a:ea typeface="微软雅黑" pitchFamily="34" charset="-122"/>
            </a:endParaRPr>
          </a:p>
        </p:txBody>
      </p:sp>
      <p:grpSp>
        <p:nvGrpSpPr>
          <p:cNvPr id="2" name="组合 115780"/>
          <p:cNvGrpSpPr>
            <a:grpSpLocks/>
          </p:cNvGrpSpPr>
          <p:nvPr/>
        </p:nvGrpSpPr>
        <p:grpSpPr bwMode="auto">
          <a:xfrm>
            <a:off x="1494289" y="2540001"/>
            <a:ext cx="6285367" cy="3600859"/>
            <a:chOff x="-1" y="0"/>
            <a:chExt cx="4352544" cy="1956208"/>
          </a:xfrm>
        </p:grpSpPr>
        <p:pic>
          <p:nvPicPr>
            <p:cNvPr id="115789" name="图片 11578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4352544" cy="161665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文本框 2"/>
            <p:cNvSpPr txBox="1">
              <a:spLocks noChangeArrowheads="1"/>
            </p:cNvSpPr>
            <p:nvPr/>
          </p:nvSpPr>
          <p:spPr bwMode="auto">
            <a:xfrm>
              <a:off x="1491203" y="1616659"/>
              <a:ext cx="1770278" cy="33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背景图太多</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
        <p:nvSpPr>
          <p:cNvPr id="4" name="内容占位符 3"/>
          <p:cNvSpPr>
            <a:spLocks noGrp="1"/>
          </p:cNvSpPr>
          <p:nvPr>
            <p:ph sz="quarter" idx="13"/>
          </p:nvPr>
        </p:nvSpPr>
        <p:spPr>
          <a:xfrm>
            <a:off x="595085" y="986745"/>
            <a:ext cx="7692572" cy="1567769"/>
          </a:xfrm>
        </p:spPr>
        <p:txBody>
          <a:bodyPr/>
          <a:lstStyle/>
          <a:p>
            <a:r>
              <a:rPr lang="zh-CN" altLang="zh-CN" sz="2000" dirty="0"/>
              <a:t>使用方法：选中要添加超链接的对象，单击“插入”选项卡，选择“链接”组的“超链接”按钮，会弹出如图</a:t>
            </a:r>
            <a:r>
              <a:rPr lang="en-US" altLang="zh-CN" sz="2000" dirty="0"/>
              <a:t>8-1</a:t>
            </a:r>
            <a:r>
              <a:rPr lang="zh-CN" altLang="zh-CN" sz="2000" dirty="0"/>
              <a:t>所示对话框，使用此对话框即可选择要链接的目标对象。</a:t>
            </a:r>
          </a:p>
          <a:p>
            <a:endParaRPr lang="zh-CN" altLang="zh-CN" dirty="0"/>
          </a:p>
          <a:p>
            <a:endParaRPr lang="zh-CN" altLang="en-US" dirty="0"/>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57200" y="0"/>
            <a:ext cx="8229600" cy="842963"/>
          </a:xfrm>
        </p:spPr>
        <p:txBody>
          <a:bodyPr/>
          <a:lstStyle/>
          <a:p>
            <a:r>
              <a:rPr lang="en-US" altLang="zh-CN" dirty="0"/>
              <a:t>8.1.2  </a:t>
            </a:r>
            <a:r>
              <a:rPr lang="zh-CN" altLang="zh-CN" dirty="0"/>
              <a:t>动作设置</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6</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749299" y="1514021"/>
            <a:ext cx="7828643" cy="1606550"/>
          </a:xfrm>
        </p:spPr>
        <p:txBody>
          <a:bodyPr/>
          <a:lstStyle/>
          <a:p>
            <a:pPr>
              <a:lnSpc>
                <a:spcPts val="4500"/>
              </a:lnSpc>
            </a:pPr>
            <a:r>
              <a:rPr lang="en-US" altLang="zh-CN" sz="2000" dirty="0"/>
              <a:t>PowerPoint</a:t>
            </a:r>
            <a:r>
              <a:rPr lang="zh-CN" altLang="zh-CN" sz="2000" dirty="0"/>
              <a:t>提供了一种单纯为实现各种跳转而设置的动作按钮（也可以自己制作按钮），这些按钮加上动作设置，都可以跳转到其他页面，动作设置的功能跟超链接非常相似，</a:t>
            </a:r>
            <a:r>
              <a:rPr lang="en-US" altLang="zh-CN" sz="2000" dirty="0"/>
              <a:t> </a:t>
            </a:r>
            <a:r>
              <a:rPr lang="zh-CN" altLang="zh-CN" sz="2000" dirty="0"/>
              <a:t>唯一不同的是动作设置增加了一个鼠标移过的功能，利用这个功能我们可以设计出丰富多彩的交互界面</a:t>
            </a:r>
            <a:r>
              <a:rPr lang="zh-CN" altLang="zh-CN" sz="2000" dirty="0" smtClean="0"/>
              <a:t>。</a:t>
            </a:r>
            <a:endParaRPr lang="zh-CN" altLang="zh-CN" sz="2000" dirty="0"/>
          </a:p>
        </p:txBody>
      </p:sp>
    </p:spTree>
    <p:extLst>
      <p:ext uri="{BB962C8B-B14F-4D97-AF65-F5344CB8AC3E}">
        <p14:creationId xmlns:p14="http://schemas.microsoft.com/office/powerpoint/2010/main" val="226762367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57200" y="0"/>
            <a:ext cx="8229600" cy="842963"/>
          </a:xfrm>
        </p:spPr>
        <p:txBody>
          <a:bodyPr/>
          <a:lstStyle/>
          <a:p>
            <a:r>
              <a:rPr lang="en-US" altLang="zh-CN" dirty="0"/>
              <a:t>8.1.2  </a:t>
            </a:r>
            <a:r>
              <a:rPr lang="zh-CN" altLang="zh-CN" dirty="0"/>
              <a:t>动作设置</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7</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568382" y="991507"/>
            <a:ext cx="7828643" cy="1606550"/>
          </a:xfrm>
        </p:spPr>
        <p:txBody>
          <a:bodyPr/>
          <a:lstStyle/>
          <a:p>
            <a:pPr>
              <a:lnSpc>
                <a:spcPts val="2500"/>
              </a:lnSpc>
            </a:pPr>
            <a:r>
              <a:rPr lang="zh-CN" altLang="zh-CN" sz="2000" dirty="0"/>
              <a:t>使用方法：选择“插入”选项卡 中“插图”组的“形状”下拉按钮，在弹出菜单的底部可以看到一些常用动作按钮，选择某个按钮后，可以在幻灯片上绘制，绘制结束会弹出动作设置</a:t>
            </a:r>
            <a:r>
              <a:rPr lang="zh-CN" altLang="zh-CN" sz="2000" dirty="0" smtClean="0"/>
              <a:t>对话框</a:t>
            </a:r>
            <a:r>
              <a:rPr lang="zh-CN" altLang="en-US" sz="2000" dirty="0"/>
              <a:t>。</a:t>
            </a:r>
            <a:endParaRPr lang="zh-CN" altLang="zh-CN" sz="2000" dirty="0"/>
          </a:p>
        </p:txBody>
      </p:sp>
      <p:grpSp>
        <p:nvGrpSpPr>
          <p:cNvPr id="2" name="组合 116051"/>
          <p:cNvGrpSpPr>
            <a:grpSpLocks/>
          </p:cNvGrpSpPr>
          <p:nvPr/>
        </p:nvGrpSpPr>
        <p:grpSpPr bwMode="auto">
          <a:xfrm>
            <a:off x="1401590" y="2026135"/>
            <a:ext cx="6901030" cy="4103495"/>
            <a:chOff x="159571" y="0"/>
            <a:chExt cx="4298055" cy="3155356"/>
          </a:xfrm>
        </p:grpSpPr>
        <p:pic>
          <p:nvPicPr>
            <p:cNvPr id="116052" name="图片 11605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87321" y="373075"/>
              <a:ext cx="2326234" cy="212872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6053" name="图片 11605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771" y="0"/>
              <a:ext cx="1185062" cy="294802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文本框 2"/>
            <p:cNvSpPr txBox="1">
              <a:spLocks noChangeArrowheads="1"/>
            </p:cNvSpPr>
            <p:nvPr/>
          </p:nvSpPr>
          <p:spPr bwMode="auto">
            <a:xfrm>
              <a:off x="159571" y="2918693"/>
              <a:ext cx="2106778" cy="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选择“动作按钮”</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文本框 2"/>
            <p:cNvSpPr txBox="1">
              <a:spLocks noChangeArrowheads="1"/>
            </p:cNvSpPr>
            <p:nvPr/>
          </p:nvSpPr>
          <p:spPr bwMode="auto">
            <a:xfrm>
              <a:off x="2350849" y="2502095"/>
              <a:ext cx="2106777" cy="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2(b)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动作设置对话框</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424873275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zh-CN" dirty="0"/>
              <a:t/>
            </a:r>
            <a:br>
              <a:rPr lang="zh-CN" altLang="zh-CN" dirty="0"/>
            </a:br>
            <a:r>
              <a:rPr lang="en-US" altLang="zh-CN" dirty="0"/>
              <a:t>8.1.3  </a:t>
            </a:r>
            <a:r>
              <a:rPr lang="zh-CN" altLang="zh-CN" dirty="0"/>
              <a:t>触发器</a:t>
            </a:r>
            <a:br>
              <a:rPr lang="zh-CN" altLang="zh-CN" dirty="0"/>
            </a:br>
            <a:endParaRPr lang="zh-CN" altLang="en-US" dirty="0"/>
          </a:p>
        </p:txBody>
      </p:sp>
      <p:sp>
        <p:nvSpPr>
          <p:cNvPr id="3" name="内容占位符 2"/>
          <p:cNvSpPr>
            <a:spLocks noGrp="1"/>
          </p:cNvSpPr>
          <p:nvPr>
            <p:ph sz="quarter" idx="13"/>
          </p:nvPr>
        </p:nvSpPr>
        <p:spPr>
          <a:xfrm>
            <a:off x="682171" y="1509260"/>
            <a:ext cx="7199313" cy="4035425"/>
          </a:xfrm>
        </p:spPr>
        <p:txBody>
          <a:bodyPr/>
          <a:lstStyle/>
          <a:p>
            <a:r>
              <a:rPr lang="zh-CN" altLang="zh-CN" sz="2000" dirty="0"/>
              <a:t>触发器是</a:t>
            </a:r>
            <a:r>
              <a:rPr lang="en-US" altLang="zh-CN" sz="2000" dirty="0"/>
              <a:t>PowerPoint 2003</a:t>
            </a:r>
            <a:r>
              <a:rPr lang="zh-CN" altLang="zh-CN" sz="2000" dirty="0"/>
              <a:t>以上版本自定义动画效果中一个非常有用的功能，幻灯片中的任何对象都可以设置为触发器，利用它可以轻松制作出交互效果，例如：交互练习题、声音播放控制、视频播放控制、动画演示按钮等</a:t>
            </a:r>
            <a:r>
              <a:rPr lang="zh-CN" altLang="zh-CN" sz="2000" dirty="0" smtClean="0"/>
              <a:t>。</a:t>
            </a:r>
            <a:endParaRPr lang="en-US" altLang="zh-CN" sz="2000" dirty="0" smtClean="0"/>
          </a:p>
          <a:p>
            <a:endParaRPr lang="en-US" altLang="zh-CN" sz="2000" dirty="0"/>
          </a:p>
          <a:p>
            <a:r>
              <a:rPr lang="zh-CN" altLang="zh-CN" sz="2000" dirty="0" smtClean="0"/>
              <a:t>播放</a:t>
            </a:r>
            <a:r>
              <a:rPr lang="zh-CN" altLang="zh-CN" sz="2000" dirty="0"/>
              <a:t>幻灯片时单击触发器，该触发器控制下的所有对象就能根据预先设定的动画效果开始运动。在第</a:t>
            </a:r>
            <a:r>
              <a:rPr lang="en-US" altLang="zh-CN" sz="2000" dirty="0"/>
              <a:t>2</a:t>
            </a:r>
            <a:r>
              <a:rPr lang="zh-CN" altLang="zh-CN" sz="2000" dirty="0"/>
              <a:t>章中已经在播放视频和动画设置实训中将其应用过。</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8</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1443351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zh-CN" dirty="0"/>
              <a:t/>
            </a:r>
            <a:br>
              <a:rPr lang="zh-CN" altLang="zh-CN" dirty="0"/>
            </a:br>
            <a:r>
              <a:rPr lang="en-US" altLang="zh-CN" dirty="0"/>
              <a:t>8.1.3  </a:t>
            </a:r>
            <a:r>
              <a:rPr lang="zh-CN" altLang="zh-CN" dirty="0"/>
              <a:t>触发器</a:t>
            </a:r>
            <a:br>
              <a:rPr lang="zh-CN" altLang="zh-CN" dirty="0"/>
            </a:br>
            <a:endParaRPr lang="zh-CN" altLang="en-US" dirty="0"/>
          </a:p>
        </p:txBody>
      </p:sp>
      <p:sp>
        <p:nvSpPr>
          <p:cNvPr id="3" name="内容占位符 2"/>
          <p:cNvSpPr>
            <a:spLocks noGrp="1"/>
          </p:cNvSpPr>
          <p:nvPr>
            <p:ph sz="quarter" idx="13"/>
          </p:nvPr>
        </p:nvSpPr>
        <p:spPr>
          <a:xfrm>
            <a:off x="551542" y="867523"/>
            <a:ext cx="7199313" cy="4035425"/>
          </a:xfrm>
        </p:spPr>
        <p:txBody>
          <a:bodyPr/>
          <a:lstStyle/>
          <a:p>
            <a:r>
              <a:rPr lang="zh-CN" altLang="zh-CN" sz="2000" dirty="0"/>
              <a:t>使用方法：选中某个对象，为其设置动画效果后，选择“动画”选项卡 “高级动画”组中的“触发”下拉按钮，在弹出列表中选择要触发的对象，如图</a:t>
            </a:r>
            <a:r>
              <a:rPr lang="en-US" altLang="zh-CN" sz="2000" dirty="0"/>
              <a:t>8-3</a:t>
            </a:r>
            <a:r>
              <a:rPr lang="zh-CN" altLang="zh-CN" sz="2000" dirty="0"/>
              <a:t>所示。</a:t>
            </a:r>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9</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grpSp>
        <p:nvGrpSpPr>
          <p:cNvPr id="6" name="组合 116057"/>
          <p:cNvGrpSpPr>
            <a:grpSpLocks/>
          </p:cNvGrpSpPr>
          <p:nvPr/>
        </p:nvGrpSpPr>
        <p:grpSpPr bwMode="auto">
          <a:xfrm>
            <a:off x="1407283" y="2578150"/>
            <a:ext cx="6561059" cy="3809683"/>
            <a:chOff x="0" y="0"/>
            <a:chExt cx="3114764" cy="1689951"/>
          </a:xfrm>
        </p:grpSpPr>
        <p:pic>
          <p:nvPicPr>
            <p:cNvPr id="116058"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735885" cy="1397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2"/>
            <p:cNvSpPr txBox="1">
              <a:spLocks noChangeArrowheads="1"/>
            </p:cNvSpPr>
            <p:nvPr/>
          </p:nvSpPr>
          <p:spPr bwMode="auto">
            <a:xfrm>
              <a:off x="1007928" y="1397203"/>
              <a:ext cx="2106836" cy="292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使用触发器</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386447280"/>
      </p:ext>
    </p:extLst>
  </p:cSld>
  <p:clrMapOvr>
    <a:masterClrMapping/>
  </p:clrMapOvr>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1F497D"/>
      </a:dk2>
      <a:lt2>
        <a:srgbClr val="EEECE1"/>
      </a:lt2>
      <a:accent1>
        <a:srgbClr val="00B0F0"/>
      </a:accent1>
      <a:accent2>
        <a:srgbClr val="00206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4925">
          <a:solidFill>
            <a:schemeClr val="accent1">
              <a:lumMod val="75000"/>
            </a:schemeClr>
          </a:solidFill>
          <a:headEnd type="none"/>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150000"/>
          </a:lnSpc>
          <a:defRPr sz="2000" dirty="0">
            <a:solidFill>
              <a:schemeClr val="accent1">
                <a:lumMod val="50000"/>
              </a:schemeClr>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3750</TotalTime>
  <Words>2829</Words>
  <Application>Microsoft Office PowerPoint</Application>
  <PresentationFormat>全屏显示(4:3)</PresentationFormat>
  <Paragraphs>297</Paragraphs>
  <Slides>46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Arial</vt:lpstr>
      <vt:lpstr>宋体</vt:lpstr>
      <vt:lpstr>微软雅黑</vt:lpstr>
      <vt:lpstr>Wingdings</vt:lpstr>
      <vt:lpstr>Calibri</vt:lpstr>
      <vt:lpstr>Times New Roman</vt:lpstr>
      <vt:lpstr>Office 主题</vt:lpstr>
      <vt:lpstr>PowerPoint 演示文稿</vt:lpstr>
      <vt:lpstr>PowerPoint 演示文稿</vt:lpstr>
      <vt:lpstr>PowerPoint 演示文稿</vt:lpstr>
      <vt:lpstr>8.1 PowerPoint实现交互的方法</vt:lpstr>
      <vt:lpstr>8.1 PowerPoint实现交互的方法</vt:lpstr>
      <vt:lpstr>8.1.2  动作设置</vt:lpstr>
      <vt:lpstr>8.1.2  动作设置</vt:lpstr>
      <vt:lpstr>  8.1.3  触发器 </vt:lpstr>
      <vt:lpstr>  8.1.3  触发器 </vt:lpstr>
      <vt:lpstr> 8.1.4  ActiveX控件及VBA编程 </vt:lpstr>
      <vt:lpstr> 8.1.4  ActiveX控件及VBA编程 </vt:lpstr>
      <vt:lpstr> 8.1.5  PowerPoint交互策略 </vt:lpstr>
      <vt:lpstr> 8.2  PowerPoint简单交互应用 </vt:lpstr>
      <vt:lpstr>  8.2.1  PowerPoint的按钮交互 </vt:lpstr>
      <vt:lpstr>  8.2.1  PowerPoint的按钮交互 </vt:lpstr>
      <vt:lpstr> 8.2.2  PowerPoint的菜单 </vt:lpstr>
      <vt:lpstr> 8.2.2  PowerPoint的菜单 </vt:lpstr>
      <vt:lpstr> 8.2.2  PowerPoint的菜单 </vt:lpstr>
      <vt:lpstr> 8.2.2  PowerPoint的菜单 </vt:lpstr>
      <vt:lpstr> 8.2.2  PowerPoint的菜单 </vt:lpstr>
      <vt:lpstr> 8.2.3  PowerPoint的热区 </vt:lpstr>
      <vt:lpstr> 8.2.3  PowerPoint的热区 </vt:lpstr>
      <vt:lpstr> 8.2.3  PowerPoint的热区 </vt:lpstr>
      <vt:lpstr> 8.2.3  PowerPoint的热区 </vt:lpstr>
      <vt:lpstr>8.2.3  PowerPoint的习题设计</vt:lpstr>
      <vt:lpstr> 8.3  PowerPoint的控件及VBA编程 </vt:lpstr>
      <vt:lpstr> 8.3.1 VBA基础 </vt:lpstr>
      <vt:lpstr> 8.3.1 VBA基础 </vt:lpstr>
      <vt:lpstr> 8.3.1 VBA基础 </vt:lpstr>
      <vt:lpstr>8.3.1 VBA基础</vt:lpstr>
      <vt:lpstr> 8.3.1 VBA基础 </vt:lpstr>
      <vt:lpstr>8.3.1 VBA基础</vt:lpstr>
      <vt:lpstr>   8.3.2单选题的制作   程 </vt:lpstr>
      <vt:lpstr>   8.3.2单选题的制作   程 </vt:lpstr>
      <vt:lpstr>   8.3.2单选题的制作   程 </vt:lpstr>
      <vt:lpstr>   8.3.2单选题的制作   程 </vt:lpstr>
      <vt:lpstr>   8.3.2单选题的制作   程 </vt:lpstr>
      <vt:lpstr>   8.3.2单选题的制作   程 </vt:lpstr>
      <vt:lpstr>   8.3.2单选题的制作   程 </vt:lpstr>
      <vt:lpstr>   8.3.2单选题的制作   程 </vt:lpstr>
      <vt:lpstr>    8.3.3多选题的制作    程 </vt:lpstr>
      <vt:lpstr>    8.3.4 填空题的制作    程 </vt:lpstr>
      <vt:lpstr>    8.3.4 填空题的制作    程 </vt:lpstr>
      <vt:lpstr> 8.3.5判断题的制作 </vt:lpstr>
      <vt:lpstr> 8.4  PowerPoint课件交互设计实训  </vt:lpstr>
      <vt:lpstr> 本章小结 </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zzz</cp:lastModifiedBy>
  <cp:revision>468</cp:revision>
  <dcterms:created xsi:type="dcterms:W3CDTF">2009-07-06T02:47:02Z</dcterms:created>
  <dcterms:modified xsi:type="dcterms:W3CDTF">2015-10-13T07:17:30Z</dcterms:modified>
</cp:coreProperties>
</file>