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34"/>
  </p:notesMasterIdLst>
  <p:sldIdLst>
    <p:sldId id="256" r:id="rId2"/>
    <p:sldId id="527" r:id="rId3"/>
    <p:sldId id="528" r:id="rId4"/>
    <p:sldId id="526" r:id="rId5"/>
    <p:sldId id="365" r:id="rId6"/>
    <p:sldId id="364" r:id="rId7"/>
    <p:sldId id="529" r:id="rId8"/>
    <p:sldId id="552" r:id="rId9"/>
    <p:sldId id="553" r:id="rId10"/>
    <p:sldId id="555" r:id="rId11"/>
    <p:sldId id="530" r:id="rId12"/>
    <p:sldId id="531" r:id="rId13"/>
    <p:sldId id="556" r:id="rId14"/>
    <p:sldId id="557" r:id="rId15"/>
    <p:sldId id="558" r:id="rId16"/>
    <p:sldId id="560" r:id="rId17"/>
    <p:sldId id="559" r:id="rId18"/>
    <p:sldId id="533" r:id="rId19"/>
    <p:sldId id="535" r:id="rId20"/>
    <p:sldId id="536" r:id="rId21"/>
    <p:sldId id="561" r:id="rId22"/>
    <p:sldId id="562" r:id="rId23"/>
    <p:sldId id="540" r:id="rId24"/>
    <p:sldId id="541" r:id="rId25"/>
    <p:sldId id="542" r:id="rId26"/>
    <p:sldId id="543" r:id="rId27"/>
    <p:sldId id="551" r:id="rId28"/>
    <p:sldId id="545" r:id="rId29"/>
    <p:sldId id="550" r:id="rId30"/>
    <p:sldId id="546" r:id="rId31"/>
    <p:sldId id="547" r:id="rId32"/>
    <p:sldId id="549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B8F89"/>
    <a:srgbClr val="FFBFEA"/>
    <a:srgbClr val="61FF61"/>
    <a:srgbClr val="CCECFF"/>
    <a:srgbClr val="FFF8B7"/>
    <a:srgbClr val="969696"/>
    <a:srgbClr val="0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83" autoAdjust="0"/>
    <p:restoredTop sz="94718" autoAdjust="0"/>
  </p:normalViewPr>
  <p:slideViewPr>
    <p:cSldViewPr>
      <p:cViewPr varScale="1">
        <p:scale>
          <a:sx n="61" d="100"/>
          <a:sy n="61" d="100"/>
        </p:scale>
        <p:origin x="-90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1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4.xml"/><Relationship Id="rId13" Type="http://schemas.openxmlformats.org/officeDocument/2006/relationships/slide" Target="slides/slide22.xml"/><Relationship Id="rId3" Type="http://schemas.openxmlformats.org/officeDocument/2006/relationships/slide" Target="slides/slide9.xml"/><Relationship Id="rId7" Type="http://schemas.openxmlformats.org/officeDocument/2006/relationships/slide" Target="slides/slide13.xml"/><Relationship Id="rId12" Type="http://schemas.openxmlformats.org/officeDocument/2006/relationships/slide" Target="slides/slide21.xml"/><Relationship Id="rId2" Type="http://schemas.openxmlformats.org/officeDocument/2006/relationships/slide" Target="slides/slide8.xml"/><Relationship Id="rId1" Type="http://schemas.openxmlformats.org/officeDocument/2006/relationships/slide" Target="slides/slide7.xml"/><Relationship Id="rId6" Type="http://schemas.openxmlformats.org/officeDocument/2006/relationships/slide" Target="slides/slide12.xml"/><Relationship Id="rId11" Type="http://schemas.openxmlformats.org/officeDocument/2006/relationships/slide" Target="slides/slide17.xml"/><Relationship Id="rId5" Type="http://schemas.openxmlformats.org/officeDocument/2006/relationships/slide" Target="slides/slide11.xml"/><Relationship Id="rId10" Type="http://schemas.openxmlformats.org/officeDocument/2006/relationships/slide" Target="slides/slide16.xml"/><Relationship Id="rId4" Type="http://schemas.openxmlformats.org/officeDocument/2006/relationships/slide" Target="slides/slide10.xml"/><Relationship Id="rId9" Type="http://schemas.openxmlformats.org/officeDocument/2006/relationships/slide" Target="slides/slide15.xml"/><Relationship Id="rId14" Type="http://schemas.openxmlformats.org/officeDocument/2006/relationships/slide" Target="slides/slide2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4147118-CF96-4715-AB8B-07D653B2DA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5689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eaLnBrk="1" hangingPunct="1"/>
            <a:fld id="{C1387A4F-ED5E-4C0A-95FC-734A1A08D882}" type="slidenum">
              <a:rPr lang="en-US" altLang="zh-CN" smtClean="0">
                <a:latin typeface="Arial" charset="0"/>
                <a:ea typeface="宋体" pitchFamily="2" charset="-122"/>
              </a:rPr>
              <a:pPr eaLnBrk="1" hangingPunct="1"/>
              <a:t>5</a:t>
            </a:fld>
            <a:endParaRPr lang="en-US" altLang="zh-CN" smtClean="0">
              <a:latin typeface="Arial" charset="0"/>
              <a:ea typeface="宋体" pitchFamily="2" charset="-122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 cap="flat"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eaLnBrk="1" hangingPunct="1"/>
            <a:fld id="{6E01932F-8CFE-4CF8-8C21-4ED6CE94DDDB}" type="slidenum">
              <a:rPr lang="en-US" altLang="zh-CN" smtClean="0">
                <a:latin typeface="Arial" charset="0"/>
                <a:ea typeface="宋体" pitchFamily="2" charset="-122"/>
              </a:rPr>
              <a:pPr eaLnBrk="1" hangingPunct="1"/>
              <a:t>6</a:t>
            </a:fld>
            <a:endParaRPr lang="en-US" altLang="zh-CN" smtClean="0">
              <a:latin typeface="Arial" charset="0"/>
              <a:ea typeface="宋体" pitchFamily="2" charset="-122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 cap="flat"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72F39024-80AE-4955-8980-A3DE1DF72E86}" type="datetime1">
              <a:rPr lang="zh-CN" altLang="en-US"/>
              <a:pPr>
                <a:defRPr/>
              </a:pPr>
              <a:t>2014-6-4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C39C286D-4B3F-4617-A025-5F7EFCF68F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0267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4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778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55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8284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03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49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919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061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2731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59076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123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 userDrawn="1"/>
        </p:nvSpPr>
        <p:spPr bwMode="auto">
          <a:xfrm>
            <a:off x="468313" y="6446838"/>
            <a:ext cx="6335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dirty="0" smtClean="0">
                <a:effectLst/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Word </a:t>
            </a:r>
            <a:r>
              <a:rPr lang="en-US" altLang="zh-CN" dirty="0" smtClean="0">
                <a:effectLst/>
                <a:latin typeface="仿宋_GB2312" pitchFamily="49" charset="-122"/>
                <a:ea typeface="仿宋_GB2312" pitchFamily="49" charset="-122"/>
              </a:rPr>
              <a:t>2010 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的使用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----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段落和页面格式化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3" r:id="rId2"/>
    <p:sldLayoutId id="2147483702" r:id="rId3"/>
    <p:sldLayoutId id="2147483701" r:id="rId4"/>
    <p:sldLayoutId id="2147483700" r:id="rId5"/>
    <p:sldLayoutId id="2147483699" r:id="rId6"/>
    <p:sldLayoutId id="2147483698" r:id="rId7"/>
    <p:sldLayoutId id="2147483697" r:id="rId8"/>
    <p:sldLayoutId id="2147483696" r:id="rId9"/>
    <p:sldLayoutId id="2147483695" r:id="rId10"/>
    <p:sldLayoutId id="214748369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060574"/>
            <a:ext cx="7848600" cy="1800473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4400" dirty="0"/>
              <a:t>第</a:t>
            </a:r>
            <a:r>
              <a:rPr lang="en-US" altLang="zh-CN" sz="4400" dirty="0"/>
              <a:t>4</a:t>
            </a:r>
            <a:r>
              <a:rPr lang="zh-CN" altLang="en-US" sz="4400" dirty="0"/>
              <a:t>章  </a:t>
            </a:r>
            <a:r>
              <a:rPr lang="en-US" altLang="zh-CN" sz="4000" dirty="0"/>
              <a:t>Word 2010 </a:t>
            </a:r>
            <a:r>
              <a:rPr lang="zh-CN" altLang="en-US" sz="4000" dirty="0"/>
              <a:t>的使用</a:t>
            </a:r>
            <a:br>
              <a:rPr lang="zh-CN" altLang="en-US" sz="4000" dirty="0"/>
            </a:br>
            <a:r>
              <a:rPr lang="zh-CN" altLang="en-US" sz="2800" dirty="0">
                <a:solidFill>
                  <a:schemeClr val="hlink"/>
                </a:solidFill>
              </a:rPr>
              <a:t>第</a:t>
            </a:r>
            <a:r>
              <a:rPr lang="en-US" altLang="zh-CN" sz="2800" dirty="0">
                <a:solidFill>
                  <a:schemeClr val="hlink"/>
                </a:solidFill>
              </a:rPr>
              <a:t>2</a:t>
            </a:r>
            <a:r>
              <a:rPr lang="zh-CN" altLang="en-US" sz="2800" dirty="0">
                <a:solidFill>
                  <a:schemeClr val="hlink"/>
                </a:solidFill>
              </a:rPr>
              <a:t>讲  </a:t>
            </a:r>
            <a:r>
              <a:rPr lang="zh-CN" altLang="en-US" sz="2800" dirty="0" smtClean="0">
                <a:solidFill>
                  <a:schemeClr val="hlink"/>
                </a:solidFill>
              </a:rPr>
              <a:t>段落格式化和页面格式化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4365103"/>
            <a:ext cx="7008812" cy="1151459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主讲：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XXX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一、段落格式化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2</a:t>
            </a:r>
            <a:r>
              <a:rPr lang="zh-CN" altLang="en-US" sz="2800" dirty="0">
                <a:sym typeface="Monotype Sorts" pitchFamily="2" charset="2"/>
              </a:rPr>
              <a:t>：了解段落格式化的</a:t>
            </a:r>
            <a:r>
              <a:rPr lang="zh-CN" altLang="en-US" sz="2800" dirty="0" smtClean="0">
                <a:sym typeface="Monotype Sorts" pitchFamily="2" charset="2"/>
              </a:rPr>
              <a:t>内容</a:t>
            </a:r>
          </a:p>
          <a:p>
            <a:pPr lvl="1" eaLnBrk="1" hangingPunct="1">
              <a:defRPr/>
            </a:pPr>
            <a:r>
              <a:rPr lang="zh-CN" altLang="zh-CN" sz="2000" dirty="0">
                <a:effectLst/>
              </a:rPr>
              <a:t>行间距和段</a:t>
            </a:r>
            <a:r>
              <a:rPr lang="zh-CN" altLang="zh-CN" sz="2000" dirty="0" smtClean="0">
                <a:effectLst/>
              </a:rPr>
              <a:t>间距</a:t>
            </a:r>
            <a:r>
              <a:rPr lang="zh-CN" altLang="en-US" sz="2000" dirty="0" smtClean="0">
                <a:effectLst/>
              </a:rPr>
              <a:t>、</a:t>
            </a:r>
            <a:r>
              <a:rPr lang="zh-CN" altLang="zh-CN" sz="2000" dirty="0" smtClean="0">
                <a:effectLst/>
              </a:rPr>
              <a:t>段落</a:t>
            </a:r>
            <a:r>
              <a:rPr lang="zh-CN" altLang="zh-CN" sz="2000" dirty="0">
                <a:effectLst/>
              </a:rPr>
              <a:t>的边框和底</a:t>
            </a:r>
            <a:r>
              <a:rPr lang="zh-CN" altLang="zh-CN" sz="2000" dirty="0" smtClean="0">
                <a:effectLst/>
              </a:rPr>
              <a:t>纹</a:t>
            </a:r>
            <a:r>
              <a:rPr lang="zh-CN" altLang="en-US" sz="2000" dirty="0" smtClean="0">
                <a:effectLst/>
              </a:rPr>
              <a:t>、</a:t>
            </a:r>
            <a:r>
              <a:rPr lang="zh-CN" altLang="zh-CN" sz="2000" dirty="0" smtClean="0">
                <a:effectLst/>
              </a:rPr>
              <a:t>首</a:t>
            </a:r>
            <a:r>
              <a:rPr lang="zh-CN" altLang="zh-CN" sz="2000" dirty="0">
                <a:effectLst/>
              </a:rPr>
              <a:t>字</a:t>
            </a:r>
            <a:r>
              <a:rPr lang="zh-CN" altLang="zh-CN" sz="2000" dirty="0" smtClean="0">
                <a:effectLst/>
              </a:rPr>
              <a:t>下沉</a:t>
            </a:r>
            <a:r>
              <a:rPr lang="zh-CN" altLang="en-US" sz="2000" dirty="0" smtClean="0">
                <a:effectLst/>
              </a:rPr>
              <a:t>、</a:t>
            </a:r>
            <a:r>
              <a:rPr lang="zh-CN" altLang="zh-CN" sz="2000" dirty="0" smtClean="0">
                <a:effectLst/>
              </a:rPr>
              <a:t>项目</a:t>
            </a:r>
            <a:r>
              <a:rPr lang="zh-CN" altLang="zh-CN" sz="2000" dirty="0">
                <a:effectLst/>
              </a:rPr>
              <a:t>符号和编号</a:t>
            </a:r>
            <a:endParaRPr lang="zh-CN" altLang="en-US" sz="2000" dirty="0" smtClean="0">
              <a:sym typeface="Monotype Sorts" pitchFamily="2" charset="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92896"/>
            <a:ext cx="6246266" cy="384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1225038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一、</a:t>
            </a:r>
            <a:r>
              <a:rPr lang="zh-CN" altLang="en-US" sz="3200" dirty="0" smtClean="0"/>
              <a:t>段落格式化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9" y="1268413"/>
            <a:ext cx="3312615" cy="5113337"/>
          </a:xfrm>
        </p:spPr>
        <p:txBody>
          <a:bodyPr/>
          <a:lstStyle/>
          <a:p>
            <a:r>
              <a:rPr lang="zh-CN" altLang="en-US" sz="2800" dirty="0" smtClean="0"/>
              <a:t>综合应用</a:t>
            </a:r>
            <a:r>
              <a:rPr lang="zh-CN" altLang="en-US" sz="2800" dirty="0" smtClean="0"/>
              <a:t>示例</a:t>
            </a:r>
            <a:endParaRPr lang="en-US" altLang="zh-CN" sz="2800" dirty="0" smtClean="0"/>
          </a:p>
          <a:p>
            <a:endParaRPr lang="en-US" altLang="zh-CN" sz="2800" dirty="0"/>
          </a:p>
          <a:p>
            <a:pPr marL="0" indent="0" eaLnBrk="1" hangingPunct="1">
              <a:buNone/>
              <a:defRPr/>
            </a:pPr>
            <a:r>
              <a:rPr lang="zh-CN" altLang="en-US" sz="2400" dirty="0">
                <a:sym typeface="Monotype Sorts" pitchFamily="2" charset="2"/>
              </a:rPr>
              <a:t>提示：</a:t>
            </a:r>
          </a:p>
          <a:p>
            <a:pPr lvl="1" eaLnBrk="1" hangingPunct="1">
              <a:lnSpc>
                <a:spcPts val="3000"/>
              </a:lnSpc>
              <a:defRPr/>
            </a:pPr>
            <a:r>
              <a:rPr lang="zh-CN" altLang="en-US" sz="2000" dirty="0">
                <a:sym typeface="Monotype Sorts" pitchFamily="2" charset="2"/>
              </a:rPr>
              <a:t>在段落的格式化中，如果对一个段落进行格式化，只需在操作前将插入点定位于段落中即可。</a:t>
            </a:r>
          </a:p>
          <a:p>
            <a:pPr lvl="1" eaLnBrk="1" hangingPunct="1">
              <a:lnSpc>
                <a:spcPts val="3000"/>
              </a:lnSpc>
              <a:defRPr/>
            </a:pPr>
            <a:r>
              <a:rPr lang="zh-CN" altLang="en-US" sz="2000" dirty="0">
                <a:sym typeface="Monotype Sorts" pitchFamily="2" charset="2"/>
              </a:rPr>
              <a:t>若是对几个段落同时格式化，则应当选定这几个段落，再进行格式化操作。</a:t>
            </a:r>
          </a:p>
          <a:p>
            <a:endParaRPr lang="zh-CN" altLang="en-US" sz="2800" dirty="0"/>
          </a:p>
        </p:txBody>
      </p:sp>
      <p:pic>
        <p:nvPicPr>
          <p:cNvPr id="20" name="图片 1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538" y="620688"/>
            <a:ext cx="5137950" cy="5832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一、段落格式化</a:t>
            </a:r>
          </a:p>
        </p:txBody>
      </p:sp>
      <p:sp>
        <p:nvSpPr>
          <p:cNvPr id="42394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zh-CN" altLang="en-US" sz="2800" dirty="0" smtClean="0"/>
              <a:t>：了解段落格式化的设置工具</a:t>
            </a:r>
            <a:endParaRPr lang="zh-CN" altLang="en-US" sz="2800" dirty="0" smtClean="0">
              <a:sym typeface="Monotype Sorts" pitchFamily="2" charset="2"/>
            </a:endParaRPr>
          </a:p>
          <a:p>
            <a:pPr lvl="1">
              <a:lnSpc>
                <a:spcPct val="150000"/>
              </a:lnSpc>
            </a:pPr>
            <a:r>
              <a:rPr lang="zh-CN" altLang="zh-CN" sz="2400" dirty="0"/>
              <a:t>使用“开始”选项卡的</a:t>
            </a:r>
            <a:r>
              <a:rPr lang="zh-CN" altLang="zh-CN" sz="2400" dirty="0" smtClean="0"/>
              <a:t>“</a:t>
            </a:r>
            <a:r>
              <a:rPr lang="zh-CN" altLang="en-US" sz="2400" dirty="0" smtClean="0"/>
              <a:t>段落</a:t>
            </a:r>
            <a:r>
              <a:rPr lang="zh-CN" altLang="zh-CN" sz="2400" dirty="0" smtClean="0"/>
              <a:t>”</a:t>
            </a:r>
            <a:r>
              <a:rPr lang="zh-CN" altLang="zh-CN" sz="2400" dirty="0"/>
              <a:t>组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段落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对话框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首字下沉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对话框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边框和底纹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对话框</a:t>
            </a:r>
            <a:endParaRPr lang="en-US" altLang="zh-CN" sz="2400" dirty="0" smtClean="0">
              <a:sym typeface="Monotype Sorts" pitchFamily="2" charset="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段落缩进</a:t>
            </a:r>
            <a:r>
              <a:rPr lang="zh-CN" altLang="en-US" sz="2400" dirty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控件</a:t>
            </a:r>
            <a:endParaRPr lang="zh-CN" altLang="en-US" sz="2400" dirty="0" smtClean="0">
              <a:sym typeface="Monotype Sorts" pitchFamily="2" charset="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格式刷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工具</a:t>
            </a:r>
            <a:endParaRPr lang="en-US" altLang="zh-CN" sz="2400" dirty="0" smtClean="0">
              <a:sym typeface="Monotype Sorts" pitchFamily="2" charset="2"/>
            </a:endParaRPr>
          </a:p>
          <a:p>
            <a:pPr lvl="1" eaLnBrk="1" hangingPunct="1">
              <a:defRPr/>
            </a:pPr>
            <a:endParaRPr lang="zh-CN" altLang="en-US" sz="2400" dirty="0" smtClean="0">
              <a:sym typeface="Monotype Sorts" pitchFamily="2" charset="2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一、段落格式化</a:t>
            </a:r>
          </a:p>
        </p:txBody>
      </p:sp>
      <p:sp>
        <p:nvSpPr>
          <p:cNvPr id="42394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zh-CN" altLang="en-US" sz="2800" dirty="0" smtClean="0"/>
              <a:t>：了解段落格式化的设置工具</a:t>
            </a:r>
            <a:endParaRPr lang="zh-CN" altLang="en-US" sz="2800" dirty="0" smtClean="0">
              <a:sym typeface="Monotype Sorts" pitchFamily="2" charset="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实作</a:t>
            </a:r>
            <a:r>
              <a:rPr lang="en-US" altLang="zh-CN" sz="2400" dirty="0">
                <a:solidFill>
                  <a:srgbClr val="0000CC"/>
                </a:solidFill>
              </a:rPr>
              <a:t>1</a:t>
            </a:r>
            <a:r>
              <a:rPr lang="en-US" altLang="zh-CN" sz="2400" dirty="0"/>
              <a:t>：</a:t>
            </a:r>
            <a:r>
              <a:rPr lang="zh-CN" altLang="en-US" sz="2400" dirty="0" smtClean="0"/>
              <a:t>查看</a:t>
            </a:r>
            <a:r>
              <a:rPr lang="zh-CN" altLang="zh-CN" sz="2400" dirty="0" smtClean="0"/>
              <a:t>“开始”</a:t>
            </a:r>
            <a:r>
              <a:rPr lang="zh-CN" altLang="zh-CN" sz="2400" dirty="0"/>
              <a:t>选项卡的</a:t>
            </a:r>
            <a:r>
              <a:rPr lang="zh-CN" altLang="zh-CN" sz="2400" dirty="0" smtClean="0"/>
              <a:t>“</a:t>
            </a:r>
            <a:r>
              <a:rPr lang="zh-CN" altLang="en-US" sz="2400" dirty="0" smtClean="0"/>
              <a:t>段落</a:t>
            </a:r>
            <a:r>
              <a:rPr lang="zh-CN" altLang="zh-CN" sz="2400" dirty="0" smtClean="0"/>
              <a:t>”组</a:t>
            </a:r>
            <a:r>
              <a:rPr lang="zh-CN" altLang="en-US" sz="2400" dirty="0"/>
              <a:t>中</a:t>
            </a:r>
            <a:r>
              <a:rPr lang="zh-CN" altLang="en-US" sz="2400" dirty="0" smtClean="0"/>
              <a:t>的</a:t>
            </a:r>
            <a:r>
              <a:rPr lang="zh-CN" altLang="en-US" sz="2400" dirty="0">
                <a:latin typeface="+mn-ea"/>
              </a:rPr>
              <a:t>段落</a:t>
            </a:r>
            <a:r>
              <a:rPr lang="zh-CN" altLang="en-US" sz="2400" dirty="0" smtClean="0"/>
              <a:t>格式</a:t>
            </a:r>
            <a:r>
              <a:rPr lang="zh-CN" altLang="en-US" sz="2400" dirty="0"/>
              <a:t>设置工具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lvl="1" eaLnBrk="1" hangingPunct="1">
              <a:defRPr/>
            </a:pPr>
            <a:endParaRPr lang="zh-CN" altLang="en-US" sz="2400" dirty="0" smtClean="0">
              <a:sym typeface="Monotype Sorts" pitchFamily="2" charset="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38" y="3861048"/>
            <a:ext cx="8134325" cy="17708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202852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一、段落格式化</a:t>
            </a:r>
          </a:p>
        </p:txBody>
      </p:sp>
      <p:sp>
        <p:nvSpPr>
          <p:cNvPr id="42394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zh-CN" altLang="en-US" sz="2800" dirty="0" smtClean="0"/>
              <a:t>：了解段落格式化的设置工具</a:t>
            </a:r>
            <a:endParaRPr lang="zh-CN" altLang="en-US" sz="2800" dirty="0" smtClean="0">
              <a:sym typeface="Monotype Sorts" pitchFamily="2" charset="2"/>
            </a:endParaRPr>
          </a:p>
          <a:p>
            <a:pPr marL="0" lvl="1" indent="0">
              <a:lnSpc>
                <a:spcPct val="150000"/>
              </a:lnSpc>
              <a:buClr>
                <a:srgbClr val="0000CC"/>
              </a:buClr>
              <a:buSzTx/>
              <a:buNone/>
            </a:pPr>
            <a:r>
              <a:rPr lang="zh-CN" altLang="en-US" sz="2400" dirty="0">
                <a:solidFill>
                  <a:srgbClr val="0000CC"/>
                </a:solidFill>
                <a:latin typeface="+mn-ea"/>
                <a:ea typeface="+mn-ea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ea typeface="+mn-ea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latin typeface="+mn-ea"/>
                <a:ea typeface="+mn-ea"/>
              </a:rPr>
              <a:t>2</a:t>
            </a:r>
            <a:r>
              <a:rPr lang="en-US" altLang="zh-CN" sz="2400" dirty="0" smtClean="0">
                <a:latin typeface="+mn-ea"/>
                <a:ea typeface="+mn-ea"/>
              </a:rPr>
              <a:t>：</a:t>
            </a:r>
            <a:r>
              <a:rPr lang="zh-CN" altLang="en-US" sz="2400" dirty="0" smtClean="0">
                <a:latin typeface="+mn-ea"/>
                <a:ea typeface="+mn-ea"/>
              </a:rPr>
              <a:t>查看</a:t>
            </a:r>
            <a:r>
              <a:rPr lang="zh-CN" altLang="zh-CN" sz="2400" dirty="0" smtClean="0">
                <a:latin typeface="+mn-ea"/>
                <a:ea typeface="+mn-ea"/>
              </a:rPr>
              <a:t> “</a:t>
            </a:r>
            <a:r>
              <a:rPr lang="zh-CN" altLang="en-US" sz="2400" dirty="0" smtClean="0">
                <a:latin typeface="+mn-ea"/>
                <a:ea typeface="+mn-ea"/>
              </a:rPr>
              <a:t>段落</a:t>
            </a:r>
            <a:r>
              <a:rPr lang="zh-CN" altLang="zh-CN" sz="2400" dirty="0" smtClean="0">
                <a:latin typeface="+mn-ea"/>
                <a:ea typeface="+mn-ea"/>
              </a:rPr>
              <a:t>”</a:t>
            </a:r>
            <a:r>
              <a:rPr lang="zh-CN" altLang="en-US" sz="2400" dirty="0" smtClean="0">
                <a:latin typeface="+mn-ea"/>
                <a:ea typeface="+mn-ea"/>
                <a:sym typeface="Monotype Sorts" pitchFamily="2" charset="2"/>
              </a:rPr>
              <a:t>对话框</a:t>
            </a:r>
            <a:r>
              <a:rPr lang="zh-CN" altLang="en-US" sz="2400" dirty="0" smtClean="0">
                <a:latin typeface="+mn-ea"/>
                <a:ea typeface="+mn-ea"/>
              </a:rPr>
              <a:t>中的</a:t>
            </a:r>
            <a:r>
              <a:rPr lang="zh-CN" altLang="en-US" sz="2400" dirty="0">
                <a:latin typeface="+mn-ea"/>
                <a:ea typeface="+mn-ea"/>
              </a:rPr>
              <a:t>段落</a:t>
            </a:r>
            <a:r>
              <a:rPr lang="zh-CN" altLang="en-US" sz="2400" dirty="0" smtClean="0">
                <a:latin typeface="+mn-ea"/>
                <a:ea typeface="+mn-ea"/>
              </a:rPr>
              <a:t>格式设置。</a:t>
            </a:r>
            <a:endParaRPr lang="zh-CN" altLang="zh-CN" sz="2400" dirty="0">
              <a:latin typeface="+mn-ea"/>
              <a:ea typeface="+mn-ea"/>
            </a:endParaRPr>
          </a:p>
          <a:p>
            <a:pPr lvl="1">
              <a:lnSpc>
                <a:spcPct val="200000"/>
              </a:lnSpc>
            </a:pPr>
            <a:r>
              <a:rPr lang="zh-CN" altLang="en-US" sz="2000" dirty="0">
                <a:effectLst/>
              </a:rPr>
              <a:t>切换到时</a:t>
            </a:r>
            <a:r>
              <a:rPr lang="zh-CN" altLang="zh-CN" sz="2000" dirty="0">
                <a:effectLst/>
              </a:rPr>
              <a:t>“开始”选项卡</a:t>
            </a:r>
            <a:endParaRPr lang="en-US" altLang="zh-CN" sz="2000" dirty="0">
              <a:effectLst/>
            </a:endParaRPr>
          </a:p>
          <a:p>
            <a:pPr lvl="1">
              <a:lnSpc>
                <a:spcPct val="200000"/>
              </a:lnSpc>
            </a:pPr>
            <a:r>
              <a:rPr lang="zh-CN" altLang="en-US" sz="2000" dirty="0">
                <a:effectLst/>
              </a:rPr>
              <a:t>单击</a:t>
            </a:r>
            <a:r>
              <a:rPr lang="zh-CN" altLang="zh-CN" sz="2000" dirty="0" smtClean="0">
                <a:effectLst/>
              </a:rPr>
              <a:t>“</a:t>
            </a:r>
            <a:r>
              <a:rPr lang="zh-CN" altLang="en-US" sz="2000" dirty="0" smtClean="0">
                <a:effectLst/>
              </a:rPr>
              <a:t>段落</a:t>
            </a:r>
            <a:r>
              <a:rPr lang="zh-CN" altLang="zh-CN" sz="2000" dirty="0" smtClean="0">
                <a:effectLst/>
              </a:rPr>
              <a:t>”</a:t>
            </a:r>
            <a:r>
              <a:rPr lang="zh-CN" altLang="zh-CN" sz="2000" dirty="0">
                <a:effectLst/>
              </a:rPr>
              <a:t>组</a:t>
            </a:r>
            <a:r>
              <a:rPr lang="zh-CN" altLang="en-US" sz="2000" dirty="0">
                <a:effectLst/>
              </a:rPr>
              <a:t>的对话框启动器</a:t>
            </a:r>
            <a:endParaRPr lang="zh-CN" altLang="zh-CN" sz="2000" dirty="0"/>
          </a:p>
          <a:p>
            <a:pPr lvl="1" eaLnBrk="1" hangingPunct="1">
              <a:defRPr/>
            </a:pPr>
            <a:endParaRPr lang="zh-CN" altLang="en-US" sz="2000" dirty="0" smtClean="0">
              <a:sym typeface="Monotype Sorts" pitchFamily="2" charset="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05769"/>
            <a:ext cx="2664296" cy="37035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2612141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一、段落格式化</a:t>
            </a:r>
          </a:p>
        </p:txBody>
      </p:sp>
      <p:sp>
        <p:nvSpPr>
          <p:cNvPr id="42394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zh-CN" altLang="en-US" sz="2800" dirty="0" smtClean="0"/>
              <a:t>：了解段落格式化的设置工具</a:t>
            </a:r>
            <a:endParaRPr lang="zh-CN" altLang="en-US" sz="2800" dirty="0" smtClean="0">
              <a:sym typeface="Monotype Sorts" pitchFamily="2" charset="2"/>
            </a:endParaRPr>
          </a:p>
          <a:p>
            <a:pPr marL="0" lvl="1" indent="0">
              <a:lnSpc>
                <a:spcPct val="150000"/>
              </a:lnSpc>
              <a:buClr>
                <a:srgbClr val="0000CC"/>
              </a:buClr>
              <a:buSzTx/>
              <a:buNone/>
            </a:pPr>
            <a:r>
              <a:rPr lang="zh-CN" altLang="en-US" sz="2400" dirty="0">
                <a:solidFill>
                  <a:srgbClr val="0000CC"/>
                </a:solidFill>
                <a:latin typeface="+mn-ea"/>
                <a:ea typeface="+mn-ea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ea typeface="+mn-ea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latin typeface="+mn-ea"/>
                <a:ea typeface="+mn-ea"/>
              </a:rPr>
              <a:t>3</a:t>
            </a:r>
            <a:r>
              <a:rPr lang="en-US" altLang="zh-CN" sz="2400" dirty="0" smtClean="0">
                <a:latin typeface="+mn-ea"/>
                <a:ea typeface="+mn-ea"/>
              </a:rPr>
              <a:t>：</a:t>
            </a:r>
            <a:r>
              <a:rPr lang="zh-CN" altLang="en-US" sz="2400" dirty="0" smtClean="0">
                <a:latin typeface="+mn-ea"/>
                <a:ea typeface="+mn-ea"/>
              </a:rPr>
              <a:t>查看</a:t>
            </a:r>
            <a:r>
              <a:rPr lang="zh-CN" altLang="zh-CN" sz="2400" dirty="0" smtClean="0">
                <a:latin typeface="+mn-ea"/>
                <a:ea typeface="+mn-ea"/>
              </a:rPr>
              <a:t> </a:t>
            </a:r>
            <a:r>
              <a:rPr lang="zh-CN" altLang="en-US" sz="2400" dirty="0">
                <a:latin typeface="+mn-ea"/>
                <a:ea typeface="+mn-ea"/>
                <a:sym typeface="Monotype Sorts" pitchFamily="2" charset="2"/>
              </a:rPr>
              <a:t>“首字下沉” </a:t>
            </a:r>
            <a:r>
              <a:rPr lang="zh-CN" altLang="en-US" sz="2400" dirty="0" smtClean="0">
                <a:latin typeface="+mn-ea"/>
                <a:ea typeface="+mn-ea"/>
                <a:sym typeface="Monotype Sorts" pitchFamily="2" charset="2"/>
              </a:rPr>
              <a:t>对话框</a:t>
            </a:r>
            <a:r>
              <a:rPr lang="zh-CN" altLang="en-US" sz="2400" dirty="0" smtClean="0">
                <a:latin typeface="+mn-ea"/>
                <a:ea typeface="+mn-ea"/>
              </a:rPr>
              <a:t>中的段落格式设置。</a:t>
            </a:r>
            <a:endParaRPr lang="zh-CN" altLang="zh-CN" sz="2400" dirty="0">
              <a:latin typeface="+mn-ea"/>
              <a:ea typeface="+mn-ea"/>
            </a:endParaRPr>
          </a:p>
          <a:p>
            <a:pPr lvl="1" eaLnBrk="1" hangingPunct="1">
              <a:lnSpc>
                <a:spcPct val="200000"/>
              </a:lnSpc>
              <a:defRPr/>
            </a:pPr>
            <a:r>
              <a:rPr lang="zh-CN" altLang="zh-CN" sz="2000" dirty="0">
                <a:effectLst/>
              </a:rPr>
              <a:t>切换到“插入”选项</a:t>
            </a:r>
            <a:r>
              <a:rPr lang="zh-CN" altLang="zh-CN" sz="2000" dirty="0" smtClean="0">
                <a:effectLst/>
              </a:rPr>
              <a:t>卡</a:t>
            </a:r>
            <a:endParaRPr lang="en-US" altLang="zh-CN" sz="2000" dirty="0" smtClean="0">
              <a:effectLst/>
            </a:endParaRPr>
          </a:p>
          <a:p>
            <a:pPr lvl="1" eaLnBrk="1" hangingPunct="1">
              <a:lnSpc>
                <a:spcPct val="200000"/>
              </a:lnSpc>
              <a:defRPr/>
            </a:pPr>
            <a:r>
              <a:rPr lang="zh-CN" altLang="zh-CN" sz="2000" dirty="0" smtClean="0">
                <a:effectLst/>
              </a:rPr>
              <a:t>单击</a:t>
            </a:r>
            <a:r>
              <a:rPr lang="zh-CN" altLang="zh-CN" sz="2000" dirty="0">
                <a:effectLst/>
              </a:rPr>
              <a:t>“文本”组中的“首字下沉”</a:t>
            </a:r>
            <a:r>
              <a:rPr lang="zh-CN" altLang="zh-CN" sz="2000" dirty="0" smtClean="0">
                <a:effectLst/>
              </a:rPr>
              <a:t>工具</a:t>
            </a:r>
            <a:endParaRPr lang="zh-CN" altLang="en-US" sz="2000" dirty="0" smtClean="0">
              <a:sym typeface="Monotype Sorts" pitchFamily="2" charset="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781" y="2952634"/>
            <a:ext cx="2582667" cy="33566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101601"/>
            <a:ext cx="2016224" cy="21357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3761563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一、段落格式化</a:t>
            </a:r>
          </a:p>
        </p:txBody>
      </p:sp>
      <p:sp>
        <p:nvSpPr>
          <p:cNvPr id="42394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zh-CN" altLang="en-US" sz="2800" dirty="0" smtClean="0"/>
              <a:t>：了解段落格式化的设置工具</a:t>
            </a:r>
            <a:endParaRPr lang="zh-CN" altLang="en-US" sz="2800" dirty="0" smtClean="0">
              <a:sym typeface="Monotype Sorts" pitchFamily="2" charset="2"/>
            </a:endParaRPr>
          </a:p>
          <a:p>
            <a:pPr marL="0" lvl="1" indent="0">
              <a:lnSpc>
                <a:spcPct val="150000"/>
              </a:lnSpc>
              <a:buClr>
                <a:srgbClr val="0000CC"/>
              </a:buClr>
              <a:buSzTx/>
              <a:buNone/>
            </a:pPr>
            <a:r>
              <a:rPr lang="zh-CN" altLang="en-US" sz="2400" dirty="0">
                <a:solidFill>
                  <a:srgbClr val="0000CC"/>
                </a:solidFill>
                <a:latin typeface="+mn-ea"/>
                <a:ea typeface="+mn-ea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ea typeface="+mn-ea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latin typeface="+mn-ea"/>
                <a:ea typeface="+mn-ea"/>
              </a:rPr>
              <a:t>4</a:t>
            </a:r>
            <a:r>
              <a:rPr lang="en-US" altLang="zh-CN" sz="2400" dirty="0" smtClean="0">
                <a:latin typeface="+mn-ea"/>
                <a:ea typeface="+mn-ea"/>
              </a:rPr>
              <a:t>：</a:t>
            </a:r>
            <a:r>
              <a:rPr lang="zh-CN" altLang="en-US" sz="2400" dirty="0" smtClean="0">
                <a:latin typeface="+mn-ea"/>
                <a:ea typeface="+mn-ea"/>
              </a:rPr>
              <a:t>查看</a:t>
            </a:r>
            <a:r>
              <a:rPr lang="zh-CN" altLang="zh-CN" sz="2400" dirty="0" smtClean="0">
                <a:latin typeface="+mn-ea"/>
                <a:ea typeface="+mn-ea"/>
              </a:rPr>
              <a:t> </a:t>
            </a:r>
            <a:r>
              <a:rPr lang="zh-CN" altLang="en-US" sz="2400" dirty="0" smtClean="0">
                <a:latin typeface="+mn-ea"/>
                <a:ea typeface="+mn-ea"/>
                <a:sym typeface="Monotype Sorts" pitchFamily="2" charset="2"/>
              </a:rPr>
              <a:t>“</a:t>
            </a:r>
            <a:r>
              <a:rPr lang="zh-CN" altLang="en-US" sz="2400" dirty="0">
                <a:latin typeface="+mn-ea"/>
                <a:ea typeface="+mn-ea"/>
                <a:sym typeface="Monotype Sorts" pitchFamily="2" charset="2"/>
              </a:rPr>
              <a:t>边框和底</a:t>
            </a:r>
            <a:r>
              <a:rPr lang="zh-CN" altLang="en-US" sz="2400" dirty="0">
                <a:latin typeface="+mn-ea"/>
                <a:ea typeface="+mn-ea"/>
                <a:sym typeface="Monotype Sorts" pitchFamily="2" charset="2"/>
              </a:rPr>
              <a:t>纹”</a:t>
            </a:r>
            <a:r>
              <a:rPr lang="zh-CN" altLang="en-US" sz="2400" dirty="0" smtClean="0">
                <a:latin typeface="+mn-ea"/>
                <a:ea typeface="+mn-ea"/>
                <a:sym typeface="Monotype Sorts" pitchFamily="2" charset="2"/>
              </a:rPr>
              <a:t> </a:t>
            </a:r>
            <a:r>
              <a:rPr lang="zh-CN" altLang="en-US" sz="2400" dirty="0">
                <a:latin typeface="+mn-ea"/>
                <a:ea typeface="+mn-ea"/>
                <a:sym typeface="Monotype Sorts" pitchFamily="2" charset="2"/>
              </a:rPr>
              <a:t>对话框</a:t>
            </a:r>
            <a:r>
              <a:rPr lang="zh-CN" altLang="en-US" sz="2400" dirty="0">
                <a:latin typeface="+mn-ea"/>
                <a:ea typeface="+mn-ea"/>
              </a:rPr>
              <a:t>中的段落格式设置</a:t>
            </a:r>
            <a:r>
              <a:rPr lang="zh-CN" altLang="en-US" sz="2400" dirty="0">
                <a:latin typeface="+mn-ea"/>
                <a:ea typeface="+mn-ea"/>
              </a:rPr>
              <a:t>。</a:t>
            </a:r>
            <a:endParaRPr lang="zh-CN" altLang="zh-CN" sz="2400" dirty="0">
              <a:latin typeface="+mn-ea"/>
              <a:ea typeface="+mn-ea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/>
              </a:rPr>
              <a:t>切换到</a:t>
            </a:r>
            <a:r>
              <a:rPr lang="zh-CN" altLang="zh-CN" sz="2000" dirty="0" smtClean="0">
                <a:effectLst/>
              </a:rPr>
              <a:t>“开始”</a:t>
            </a:r>
            <a:r>
              <a:rPr lang="zh-CN" altLang="zh-CN" sz="2000" dirty="0">
                <a:effectLst/>
              </a:rPr>
              <a:t>选项</a:t>
            </a:r>
            <a:r>
              <a:rPr lang="zh-CN" altLang="zh-CN" sz="2000" dirty="0" smtClean="0">
                <a:effectLst/>
              </a:rPr>
              <a:t>卡</a:t>
            </a:r>
            <a:endParaRPr lang="en-US" altLang="zh-CN" sz="2000" dirty="0" smtClean="0">
              <a:effectLst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/>
              </a:rPr>
              <a:t>单击</a:t>
            </a:r>
            <a:r>
              <a:rPr lang="zh-CN" altLang="zh-CN" sz="2000" dirty="0" smtClean="0">
                <a:effectLst/>
              </a:rPr>
              <a:t>“段落”</a:t>
            </a:r>
            <a:r>
              <a:rPr lang="zh-CN" altLang="zh-CN" sz="2000" dirty="0">
                <a:effectLst/>
              </a:rPr>
              <a:t>组中的“边框”</a:t>
            </a:r>
            <a:r>
              <a:rPr lang="zh-CN" altLang="zh-CN" sz="2000" dirty="0" smtClean="0">
                <a:effectLst/>
              </a:rPr>
              <a:t>工具</a:t>
            </a:r>
            <a:endParaRPr lang="en-US" altLang="zh-CN" sz="2000" dirty="0" smtClean="0">
              <a:effectLst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/>
              </a:rPr>
              <a:t>单击</a:t>
            </a:r>
            <a:r>
              <a:rPr lang="zh-CN" altLang="zh-CN" sz="2000" dirty="0" smtClean="0">
                <a:effectLst/>
              </a:rPr>
              <a:t>“</a:t>
            </a:r>
            <a:r>
              <a:rPr lang="zh-CN" altLang="zh-CN" sz="2000" dirty="0">
                <a:effectLst/>
              </a:rPr>
              <a:t>边框和底纹”命令</a:t>
            </a:r>
            <a:endParaRPr lang="zh-CN" altLang="en-US" sz="2000" dirty="0" smtClean="0">
              <a:sym typeface="Monotype Sorts" pitchFamily="2" charset="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64419"/>
            <a:ext cx="3816424" cy="2654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9390218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一、段落格式化</a:t>
            </a:r>
          </a:p>
        </p:txBody>
      </p:sp>
      <p:sp>
        <p:nvSpPr>
          <p:cNvPr id="42394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zh-CN" altLang="en-US" sz="2800" dirty="0" smtClean="0"/>
              <a:t>：了解段落格式化的设置工具</a:t>
            </a:r>
            <a:endParaRPr lang="zh-CN" altLang="en-US" sz="2800" dirty="0" smtClean="0">
              <a:sym typeface="Monotype Sorts" pitchFamily="2" charset="2"/>
            </a:endParaRPr>
          </a:p>
          <a:p>
            <a:pPr marL="0" lvl="1" indent="0">
              <a:lnSpc>
                <a:spcPct val="150000"/>
              </a:lnSpc>
              <a:buClr>
                <a:srgbClr val="0000CC"/>
              </a:buClr>
              <a:buSzTx/>
              <a:buNone/>
            </a:pPr>
            <a:r>
              <a:rPr lang="zh-CN" altLang="en-US" sz="2400" dirty="0">
                <a:solidFill>
                  <a:srgbClr val="0000CC"/>
                </a:solidFill>
                <a:latin typeface="+mn-ea"/>
                <a:ea typeface="+mn-ea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ea typeface="+mn-ea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latin typeface="+mn-ea"/>
                <a:ea typeface="+mn-ea"/>
              </a:rPr>
              <a:t>5</a:t>
            </a:r>
            <a:r>
              <a:rPr lang="en-US" altLang="zh-CN" sz="2400" dirty="0" smtClean="0">
                <a:latin typeface="+mn-ea"/>
                <a:ea typeface="+mn-ea"/>
              </a:rPr>
              <a:t>：</a:t>
            </a:r>
            <a:r>
              <a:rPr lang="zh-CN" altLang="en-US" sz="2400" dirty="0" smtClean="0">
                <a:latin typeface="+mn-ea"/>
                <a:ea typeface="+mn-ea"/>
              </a:rPr>
              <a:t>认识标尺中的</a:t>
            </a:r>
            <a:r>
              <a:rPr lang="zh-CN" altLang="en-US" sz="2400" dirty="0" smtClean="0">
                <a:latin typeface="+mn-ea"/>
                <a:ea typeface="+mn-ea"/>
                <a:sym typeface="Monotype Sorts" pitchFamily="2" charset="2"/>
              </a:rPr>
              <a:t>“段落缩进”</a:t>
            </a:r>
            <a:r>
              <a:rPr lang="zh-CN" altLang="en-US" sz="2400" dirty="0" smtClean="0">
                <a:latin typeface="+mn-ea"/>
                <a:ea typeface="+mn-ea"/>
              </a:rPr>
              <a:t> 控件。</a:t>
            </a:r>
            <a:endParaRPr lang="zh-CN" altLang="zh-CN" sz="2400" dirty="0">
              <a:latin typeface="+mn-ea"/>
              <a:ea typeface="+mn-ea"/>
            </a:endParaRPr>
          </a:p>
          <a:p>
            <a:pPr lvl="1" eaLnBrk="1" hangingPunct="1">
              <a:defRPr/>
            </a:pPr>
            <a:endParaRPr lang="zh-CN" altLang="en-US" sz="2400" dirty="0" smtClean="0">
              <a:sym typeface="Monotype Sorts" pitchFamily="2" charset="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500" y="3429048"/>
            <a:ext cx="5256583" cy="10621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9799061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7" name="Rectangle 3"/>
          <p:cNvSpPr>
            <a:spLocks noGrp="1" noChangeArrowheads="1"/>
          </p:cNvSpPr>
          <p:nvPr>
            <p:ph idx="1"/>
          </p:nvPr>
        </p:nvSpPr>
        <p:spPr>
          <a:xfrm>
            <a:off x="251521" y="1268413"/>
            <a:ext cx="3384376" cy="5113337"/>
          </a:xfrm>
          <a:noFill/>
          <a:ln>
            <a:solidFill>
              <a:schemeClr val="bg2"/>
            </a:solidFill>
          </a:ln>
        </p:spPr>
        <p:txBody>
          <a:bodyPr/>
          <a:lstStyle/>
          <a:p>
            <a:pPr marL="609600" indent="-609600" eaLnBrk="1" hangingPunct="1">
              <a:lnSpc>
                <a:spcPct val="150000"/>
              </a:lnSpc>
              <a:buNone/>
              <a:defRPr/>
            </a:pPr>
            <a:r>
              <a:rPr lang="zh-CN" altLang="en-US" sz="2200" dirty="0">
                <a:solidFill>
                  <a:schemeClr val="tx2"/>
                </a:solidFill>
              </a:rPr>
              <a:t>任务</a:t>
            </a:r>
            <a:r>
              <a:rPr lang="en-US" altLang="zh-CN" sz="2200" dirty="0">
                <a:solidFill>
                  <a:schemeClr val="tx2"/>
                </a:solidFill>
              </a:rPr>
              <a:t>4</a:t>
            </a:r>
            <a:r>
              <a:rPr lang="zh-CN" altLang="en-US" sz="2200" dirty="0"/>
              <a:t>：</a:t>
            </a:r>
            <a:r>
              <a:rPr lang="zh-CN" altLang="en-US" sz="2200" dirty="0">
                <a:latin typeface="隶书" pitchFamily="49" charset="-122"/>
              </a:rPr>
              <a:t>段落格式化</a:t>
            </a:r>
            <a:r>
              <a:rPr lang="zh-CN" altLang="en-US" sz="2200" dirty="0" smtClean="0">
                <a:latin typeface="隶书" pitchFamily="49" charset="-122"/>
              </a:rPr>
              <a:t>练习</a:t>
            </a:r>
            <a:endParaRPr lang="zh-CN" altLang="en-US" sz="2200" dirty="0">
              <a:latin typeface="隶书" pitchFamily="49" charset="-122"/>
            </a:endParaRPr>
          </a:p>
          <a:p>
            <a:pPr marL="609600" indent="-60960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sym typeface="Monotype Sorts" pitchFamily="2" charset="2"/>
              </a:rPr>
              <a:t>要求</a:t>
            </a:r>
            <a:r>
              <a:rPr lang="zh-CN" altLang="en-US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sym typeface="Monotype Sorts" pitchFamily="2" charset="2"/>
              </a:rPr>
              <a:t>：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打开</a:t>
            </a:r>
            <a:r>
              <a:rPr lang="en-US" altLang="zh-CN" sz="2000" dirty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“</a:t>
            </a:r>
            <a:r>
              <a:rPr lang="zh-CN" altLang="en-U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段落素材</a:t>
            </a:r>
            <a:r>
              <a:rPr lang="en-US" altLang="zh-CN" sz="2000" dirty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”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文件夹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中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的</a:t>
            </a:r>
            <a:r>
              <a:rPr lang="en-US" altLang="zh-CN" sz="2000" dirty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“</a:t>
            </a:r>
            <a:r>
              <a:rPr lang="zh-CN" altLang="en-U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边框底纹首字下沉练习</a:t>
            </a:r>
            <a:r>
              <a:rPr lang="en-US" altLang="zh-CN" sz="2000" dirty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”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文档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。</a:t>
            </a:r>
            <a:endParaRPr lang="zh-CN" altLang="en-US" sz="20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sym typeface="Monotype Sorts" pitchFamily="2" charset="2"/>
            </a:endParaRPr>
          </a:p>
          <a:p>
            <a:pPr marL="609600" indent="-609600" eaLnBrk="1" hangingPunct="1">
              <a:lnSpc>
                <a:spcPct val="20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实作</a:t>
            </a:r>
            <a:r>
              <a:rPr lang="en-US" altLang="zh-CN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：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设置段落的对齐方式</a:t>
            </a:r>
          </a:p>
          <a:p>
            <a:pPr marL="609600" indent="-609600" eaLnBrk="1" hangingPunct="1">
              <a:lnSpc>
                <a:spcPct val="200000"/>
              </a:lnSpc>
              <a:buNone/>
              <a:defRPr/>
            </a:pPr>
            <a:r>
              <a:rPr lang="zh-CN" altLang="en-US" sz="2000" dirty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实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作</a:t>
            </a:r>
            <a:r>
              <a:rPr lang="en-US" altLang="zh-CN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：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设置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行间距和段间距</a:t>
            </a:r>
          </a:p>
          <a:p>
            <a:pPr marL="609600" indent="-609600" eaLnBrk="1" hangingPunct="1">
              <a:lnSpc>
                <a:spcPct val="200000"/>
              </a:lnSpc>
              <a:buNone/>
              <a:defRPr/>
            </a:pPr>
            <a:r>
              <a:rPr lang="zh-CN" altLang="en-US" sz="2000" dirty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实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作</a:t>
            </a:r>
            <a:r>
              <a:rPr lang="en-US" altLang="zh-CN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3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：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设置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首字下沉</a:t>
            </a:r>
          </a:p>
          <a:p>
            <a:pPr marL="609600" indent="-609600" eaLnBrk="1" hangingPunct="1">
              <a:lnSpc>
                <a:spcPct val="200000"/>
              </a:lnSpc>
              <a:buNone/>
              <a:defRPr/>
            </a:pPr>
            <a:r>
              <a:rPr lang="zh-CN" altLang="en-US" sz="2000" dirty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实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作</a:t>
            </a:r>
            <a:r>
              <a:rPr lang="en-US" altLang="zh-CN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4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：</a:t>
            </a:r>
            <a:r>
              <a:rPr lang="zh-CN" altLang="en-US" sz="2000" dirty="0" smtClean="0">
                <a:latin typeface="宋体" pitchFamily="2" charset="-122"/>
                <a:sym typeface="Monotype Sorts" pitchFamily="2" charset="2"/>
              </a:rPr>
              <a:t>设置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段落边框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sym typeface="Monotype Sorts" pitchFamily="2" charset="2"/>
              </a:rPr>
              <a:t>和底纹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701530"/>
              </p:ext>
            </p:extLst>
          </p:nvPr>
        </p:nvGraphicFramePr>
        <p:xfrm>
          <a:off x="3779912" y="476672"/>
          <a:ext cx="5364088" cy="5872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位图图像" r:id="rId3" imgW="6058746" imgH="4904762" progId="Paint.Picture">
                  <p:embed/>
                </p:oleObj>
              </mc:Choice>
              <mc:Fallback>
                <p:oleObj name="位图图像" r:id="rId3" imgW="6058746" imgH="4904762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476672"/>
                        <a:ext cx="5364088" cy="5872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一、段落格式化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一、段落格式化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chemeClr val="tx2"/>
                </a:solidFill>
              </a:rPr>
              <a:t>任务</a:t>
            </a:r>
            <a:r>
              <a:rPr lang="en-US" altLang="zh-CN" sz="2400" dirty="0">
                <a:solidFill>
                  <a:schemeClr val="tx2"/>
                </a:solidFill>
              </a:rPr>
              <a:t>4</a:t>
            </a:r>
            <a:r>
              <a:rPr lang="zh-CN" altLang="en-US" sz="2400" dirty="0"/>
              <a:t>：</a:t>
            </a:r>
            <a:r>
              <a:rPr lang="zh-CN" altLang="en-US" sz="2400" dirty="0">
                <a:latin typeface="隶书" pitchFamily="49" charset="-122"/>
              </a:rPr>
              <a:t>段落格式化练习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sym typeface="Monotype Sorts" pitchFamily="2" charset="2"/>
              </a:rPr>
              <a:t>要求：</a:t>
            </a:r>
            <a:r>
              <a:rPr lang="zh-CN" altLang="en-US" sz="22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打开</a:t>
            </a:r>
            <a:r>
              <a:rPr lang="zh-CN" altLang="en-US" sz="2200" dirty="0">
                <a:solidFill>
                  <a:schemeClr val="hlink"/>
                </a:solidFill>
                <a:latin typeface="Arial"/>
                <a:sym typeface="Monotype Sorts" pitchFamily="2" charset="2"/>
              </a:rPr>
              <a:t>“</a:t>
            </a:r>
            <a:r>
              <a:rPr lang="zh-CN" altLang="en-US" sz="2200" dirty="0">
                <a:solidFill>
                  <a:schemeClr val="hlink"/>
                </a:solidFill>
                <a:sym typeface="Monotype Sorts" pitchFamily="2" charset="2"/>
              </a:rPr>
              <a:t>段落素材</a:t>
            </a:r>
            <a:r>
              <a:rPr lang="zh-CN" altLang="en-US" sz="2200" dirty="0">
                <a:solidFill>
                  <a:schemeClr val="hlink"/>
                </a:solidFill>
                <a:latin typeface="Arial"/>
                <a:sym typeface="Monotype Sorts" pitchFamily="2" charset="2"/>
              </a:rPr>
              <a:t>”</a:t>
            </a:r>
            <a:r>
              <a:rPr lang="zh-CN" altLang="en-US" sz="2200" dirty="0">
                <a:sym typeface="Monotype Sorts" pitchFamily="2" charset="2"/>
              </a:rPr>
              <a:t>文件夹中的</a:t>
            </a:r>
            <a:r>
              <a:rPr lang="zh-CN" altLang="en-US" sz="2200" dirty="0" smtClean="0">
                <a:solidFill>
                  <a:schemeClr val="hlink"/>
                </a:solidFill>
                <a:latin typeface="Arial"/>
                <a:sym typeface="Monotype Sorts" pitchFamily="2" charset="2"/>
              </a:rPr>
              <a:t>“</a:t>
            </a:r>
            <a:r>
              <a:rPr lang="zh-CN" altLang="en-US" sz="2200" dirty="0" smtClean="0">
                <a:solidFill>
                  <a:schemeClr val="hlink"/>
                </a:solidFill>
                <a:sym typeface="Monotype Sorts" pitchFamily="2" charset="2"/>
              </a:rPr>
              <a:t>段落缩进练习</a:t>
            </a:r>
            <a:r>
              <a:rPr lang="zh-CN" altLang="en-US" sz="2200" dirty="0" smtClean="0">
                <a:solidFill>
                  <a:schemeClr val="hlink"/>
                </a:solidFill>
                <a:latin typeface="Arial"/>
                <a:sym typeface="Monotype Sorts" pitchFamily="2" charset="2"/>
              </a:rPr>
              <a:t>”</a:t>
            </a:r>
            <a:r>
              <a:rPr lang="zh-CN" altLang="en-US" sz="2200" dirty="0" smtClean="0">
                <a:sym typeface="Monotype Sorts" pitchFamily="2" charset="2"/>
              </a:rPr>
              <a:t>文档。</a:t>
            </a:r>
            <a:endParaRPr lang="en-US" altLang="zh-CN" sz="2200" dirty="0" smtClean="0">
              <a:effectLst>
                <a:outerShdw blurRad="38100" dist="38100" dir="2700000" algn="tl">
                  <a:srgbClr val="FFFFFF"/>
                </a:outerShdw>
              </a:effectLst>
              <a:sym typeface="Monotype Sorts" pitchFamily="2" charset="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dirty="0" smtClean="0">
                <a:solidFill>
                  <a:srgbClr val="0000CC"/>
                </a:solidFill>
                <a:sym typeface="Monotype Sorts" pitchFamily="2" charset="2"/>
              </a:rPr>
              <a:t>实作：</a:t>
            </a:r>
            <a:r>
              <a:rPr lang="zh-CN" altLang="en-US" sz="2000" dirty="0" smtClean="0">
                <a:sym typeface="Monotype Sorts" pitchFamily="2" charset="2"/>
              </a:rPr>
              <a:t>完成下图所示的段落缩进格式化。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525966"/>
              </p:ext>
            </p:extLst>
          </p:nvPr>
        </p:nvGraphicFramePr>
        <p:xfrm>
          <a:off x="2267744" y="3013998"/>
          <a:ext cx="4824536" cy="3328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r:id="rId3" imgW="7152381" imgH="4933333" progId="Paint.Picture">
                  <p:embed/>
                </p:oleObj>
              </mc:Choice>
              <mc:Fallback>
                <p:oleObj r:id="rId3" imgW="7152381" imgH="4933333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3013998"/>
                        <a:ext cx="4824536" cy="332832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  <a:r>
              <a:rPr lang="en-US" altLang="zh-CN" smtClean="0"/>
              <a:t>&amp;</a:t>
            </a:r>
            <a:r>
              <a:rPr lang="zh-CN" altLang="en-US" smtClean="0"/>
              <a:t>提问</a:t>
            </a:r>
          </a:p>
        </p:txBody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altLang="zh-CN" sz="2400" dirty="0"/>
              <a:t>Word 2010</a:t>
            </a:r>
            <a:r>
              <a:rPr lang="zh-CN" altLang="zh-CN" sz="2400" dirty="0"/>
              <a:t>的新增</a:t>
            </a:r>
            <a:r>
              <a:rPr lang="zh-CN" altLang="zh-CN" sz="2400" dirty="0" smtClean="0"/>
              <a:t>功能</a:t>
            </a:r>
            <a:endParaRPr lang="en-US" altLang="zh-CN" sz="2400" dirty="0" smtClean="0"/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</a:t>
            </a:r>
            <a:r>
              <a:rPr lang="zh-CN" altLang="zh-CN" sz="2000" dirty="0">
                <a:solidFill>
                  <a:srgbClr val="0000CC"/>
                </a:solidFill>
                <a:effectLst/>
              </a:rPr>
              <a:t>文字效果</a:t>
            </a:r>
            <a:r>
              <a:rPr lang="zh-CN" altLang="en-US" sz="2000" dirty="0">
                <a:solidFill>
                  <a:srgbClr val="0000CC"/>
                </a:solidFill>
                <a:effectLst/>
              </a:rPr>
              <a:t>、</a:t>
            </a:r>
            <a:r>
              <a:rPr lang="en-US" altLang="zh-CN" sz="2000" dirty="0">
                <a:solidFill>
                  <a:srgbClr val="0000CC"/>
                </a:solidFill>
                <a:effectLst/>
              </a:rPr>
              <a:t> Backstage </a:t>
            </a:r>
            <a:r>
              <a:rPr lang="zh-CN" altLang="zh-CN" sz="2000" dirty="0">
                <a:solidFill>
                  <a:srgbClr val="0000CC"/>
                </a:solidFill>
                <a:effectLst/>
              </a:rPr>
              <a:t>视图</a:t>
            </a:r>
            <a:r>
              <a:rPr lang="zh-CN" altLang="en-US" sz="2000" dirty="0">
                <a:solidFill>
                  <a:srgbClr val="0000CC"/>
                </a:solidFill>
                <a:effectLst/>
              </a:rPr>
              <a:t>、</a:t>
            </a:r>
            <a:r>
              <a:rPr lang="en-US" altLang="zh-CN" sz="2000" dirty="0">
                <a:solidFill>
                  <a:srgbClr val="0000CC"/>
                </a:solidFill>
                <a:effectLst/>
              </a:rPr>
              <a:t> SmartArt </a:t>
            </a:r>
            <a:r>
              <a:rPr lang="zh-CN" altLang="zh-CN" sz="2000" dirty="0">
                <a:solidFill>
                  <a:srgbClr val="0000CC"/>
                </a:solidFill>
                <a:effectLst/>
              </a:rPr>
              <a:t>图形图片布局</a:t>
            </a:r>
            <a:r>
              <a:rPr lang="zh-CN" altLang="en-US" sz="2000" dirty="0">
                <a:solidFill>
                  <a:srgbClr val="0000CC"/>
                </a:solidFill>
                <a:effectLst/>
              </a:rPr>
              <a:t>、</a:t>
            </a:r>
            <a:r>
              <a:rPr lang="zh-CN" altLang="zh-CN" sz="2000" dirty="0">
                <a:solidFill>
                  <a:srgbClr val="0000CC"/>
                </a:solidFill>
                <a:effectLst/>
              </a:rPr>
              <a:t> “文档导航”窗格和搜索功能</a:t>
            </a:r>
            <a:r>
              <a:rPr lang="zh-CN" altLang="en-US" sz="2000" dirty="0">
                <a:solidFill>
                  <a:srgbClr val="0000CC"/>
                </a:solidFill>
                <a:effectLst/>
              </a:rPr>
              <a:t>、</a:t>
            </a:r>
            <a:r>
              <a:rPr lang="zh-CN" altLang="zh-CN" sz="2000" dirty="0">
                <a:solidFill>
                  <a:srgbClr val="0000CC"/>
                </a:solidFill>
                <a:effectLst/>
              </a:rPr>
              <a:t>恢复未保存的文档</a:t>
            </a:r>
            <a:r>
              <a:rPr lang="zh-CN" altLang="en-US" sz="2000" dirty="0">
                <a:solidFill>
                  <a:srgbClr val="0000CC"/>
                </a:solidFill>
                <a:effectLst/>
              </a:rPr>
              <a:t>、</a:t>
            </a:r>
            <a:r>
              <a:rPr lang="zh-CN" altLang="zh-CN" sz="2000" dirty="0">
                <a:solidFill>
                  <a:srgbClr val="0000CC"/>
                </a:solidFill>
                <a:effectLst/>
              </a:rPr>
              <a:t>翻译屏幕提示</a:t>
            </a:r>
            <a:endParaRPr lang="en-US" altLang="zh-CN" sz="2000" dirty="0">
              <a:solidFill>
                <a:srgbClr val="0000CC"/>
              </a:solidFill>
              <a:effectLst/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altLang="zh-CN" sz="2400" dirty="0" smtClean="0"/>
              <a:t>WORD</a:t>
            </a:r>
            <a:r>
              <a:rPr lang="zh-CN" altLang="en-US" sz="2400" dirty="0" smtClean="0"/>
              <a:t>文档有哪些视图？</a:t>
            </a:r>
          </a:p>
          <a:p>
            <a:pPr lvl="1">
              <a:lnSpc>
                <a:spcPct val="150000"/>
              </a:lnSpc>
              <a:buNone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</a:t>
            </a:r>
            <a:r>
              <a:rPr lang="zh-CN" altLang="zh-CN" sz="2000" dirty="0">
                <a:effectLst/>
              </a:rPr>
              <a:t> </a:t>
            </a:r>
            <a:r>
              <a:rPr lang="zh-CN" altLang="zh-CN" sz="2000" dirty="0">
                <a:solidFill>
                  <a:srgbClr val="0000CC"/>
                </a:solidFill>
                <a:effectLst/>
              </a:rPr>
              <a:t>“页面视图”、“阅读版式视图”、“</a:t>
            </a:r>
            <a:r>
              <a:rPr lang="en-US" altLang="zh-CN" sz="2000" dirty="0">
                <a:solidFill>
                  <a:srgbClr val="0000CC"/>
                </a:solidFill>
                <a:effectLst/>
              </a:rPr>
              <a:t>Web </a:t>
            </a:r>
            <a:r>
              <a:rPr lang="zh-CN" altLang="zh-CN" sz="2000" dirty="0">
                <a:solidFill>
                  <a:srgbClr val="0000CC"/>
                </a:solidFill>
                <a:effectLst/>
              </a:rPr>
              <a:t>版式视图”、“大纲视图”、“草稿” 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。</a:t>
            </a:r>
            <a:endParaRPr lang="zh-CN" altLang="en-US" sz="20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zh-CN" altLang="en-US" sz="2400" dirty="0" smtClean="0"/>
              <a:t>在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中能反映打印效果的视图是哪种 ？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答：页面视图。</a:t>
            </a:r>
            <a:endParaRPr lang="zh-CN" altLang="en-US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zh-CN" altLang="en-US" sz="2400" dirty="0" smtClean="0"/>
              <a:t>在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文档中可以设置哪些密码 ？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答：可设置打开文档和修改文档的密码。</a:t>
            </a:r>
            <a:endParaRPr lang="zh-CN" altLang="en-US" sz="20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9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76" name="Rectangle 20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3455987" cy="9366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/>
              <a:t>一、段落格式化</a:t>
            </a:r>
            <a:endParaRPr lang="en-US" altLang="zh-CN" sz="2800" dirty="0" smtClean="0">
              <a:solidFill>
                <a:srgbClr val="0000CC"/>
              </a:solidFill>
            </a:endParaRPr>
          </a:p>
        </p:txBody>
      </p:sp>
      <p:sp>
        <p:nvSpPr>
          <p:cNvPr id="16387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3313112" cy="511333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</a:rPr>
              <a:t>5 </a:t>
            </a:r>
            <a:r>
              <a:rPr lang="zh-CN" altLang="en-US" sz="2800" dirty="0" smtClean="0">
                <a:sym typeface="Monotype Sorts" pitchFamily="2" charset="2"/>
              </a:rPr>
              <a:t>：</a:t>
            </a:r>
            <a:r>
              <a:rPr lang="zh-CN" altLang="en-US" sz="2800" dirty="0" smtClean="0"/>
              <a:t>综合应用</a:t>
            </a:r>
            <a:endParaRPr lang="en-US" altLang="zh-CN" sz="2800" dirty="0" smtClean="0">
              <a:latin typeface="黑体" pitchFamily="2" charset="-122"/>
              <a:sym typeface="Monotype Sorts" pitchFamily="2" charset="2"/>
            </a:endParaRP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实</a:t>
            </a:r>
            <a:r>
              <a:rPr lang="zh-CN" altLang="en-US" sz="2000" dirty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作</a:t>
            </a:r>
            <a:r>
              <a:rPr lang="en-US" altLang="zh-CN" sz="2000" dirty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1</a:t>
            </a:r>
            <a:r>
              <a:rPr lang="zh-CN" altLang="en-US" sz="2000" dirty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：</a:t>
            </a:r>
            <a:r>
              <a:rPr lang="zh-CN" altLang="en-US" sz="2000" dirty="0" smtClean="0">
                <a:sym typeface="Monotype Sorts" pitchFamily="2" charset="2"/>
              </a:rPr>
              <a:t>打开</a:t>
            </a:r>
            <a:r>
              <a:rPr lang="zh-CN" altLang="en-US" sz="2000" dirty="0" smtClean="0"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段落素材</a:t>
            </a:r>
            <a:r>
              <a:rPr lang="zh-CN" altLang="en-US" sz="2000" dirty="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文件夹中的</a:t>
            </a:r>
            <a:r>
              <a:rPr lang="zh-CN" altLang="en-US" sz="2000" dirty="0" smtClean="0">
                <a:solidFill>
                  <a:srgbClr val="009200"/>
                </a:solidFill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9200"/>
                </a:solidFill>
                <a:sym typeface="Monotype Sorts" pitchFamily="2" charset="2"/>
              </a:rPr>
              <a:t>段落格式化实例</a:t>
            </a:r>
            <a:r>
              <a:rPr lang="zh-CN" altLang="en-US" sz="2000" dirty="0" smtClean="0">
                <a:solidFill>
                  <a:srgbClr val="009200"/>
                </a:solidFill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文档。</a:t>
            </a: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实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作</a:t>
            </a:r>
            <a:r>
              <a:rPr lang="en-US" altLang="zh-CN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：</a:t>
            </a:r>
            <a:r>
              <a:rPr lang="zh-CN" altLang="en-US" sz="2000" dirty="0" smtClean="0">
                <a:sym typeface="Monotype Sorts" pitchFamily="2" charset="2"/>
              </a:rPr>
              <a:t>按</a:t>
            </a:r>
            <a:r>
              <a:rPr lang="zh-CN" altLang="en-US" sz="2000" dirty="0" smtClean="0">
                <a:sym typeface="Monotype Sorts" pitchFamily="2" charset="2"/>
              </a:rPr>
              <a:t>右图所示的格式进行设计。</a:t>
            </a: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实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作</a:t>
            </a:r>
            <a:r>
              <a:rPr lang="en-US" altLang="zh-CN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3</a:t>
            </a:r>
            <a:r>
              <a:rPr lang="zh-CN" altLang="en-US" sz="2000" dirty="0" smtClean="0">
                <a:solidFill>
                  <a:srgbClr val="0000CC"/>
                </a:solidFill>
                <a:latin typeface="黑体" pitchFamily="2" charset="-122"/>
                <a:sym typeface="Monotype Sorts" pitchFamily="2" charset="2"/>
              </a:rPr>
              <a:t>：</a:t>
            </a:r>
            <a:r>
              <a:rPr lang="zh-CN" altLang="en-US" sz="2000" dirty="0" smtClean="0">
                <a:sym typeface="Monotype Sorts" pitchFamily="2" charset="2"/>
              </a:rPr>
              <a:t>将</a:t>
            </a:r>
            <a:r>
              <a:rPr lang="zh-CN" altLang="en-US" sz="2000" dirty="0" smtClean="0">
                <a:sym typeface="Monotype Sorts" pitchFamily="2" charset="2"/>
              </a:rPr>
              <a:t>该文档以</a:t>
            </a:r>
            <a:r>
              <a:rPr lang="zh-CN" altLang="en-US" sz="2000" dirty="0" smtClean="0">
                <a:latin typeface="Arial" charset="0"/>
                <a:sym typeface="Monotype Sorts" pitchFamily="2" charset="2"/>
              </a:rPr>
              <a:t>“</a:t>
            </a:r>
            <a:r>
              <a:rPr lang="en-US" altLang="zh-CN" sz="2000" dirty="0" smtClean="0">
                <a:solidFill>
                  <a:srgbClr val="009200"/>
                </a:solidFill>
                <a:sym typeface="Monotype Sorts" pitchFamily="2" charset="2"/>
              </a:rPr>
              <a:t>2.</a:t>
            </a:r>
            <a:r>
              <a:rPr lang="zh-CN" altLang="en-US" sz="2000" dirty="0" smtClean="0">
                <a:solidFill>
                  <a:srgbClr val="009200"/>
                </a:solidFill>
                <a:sym typeface="Monotype Sorts" pitchFamily="2" charset="2"/>
              </a:rPr>
              <a:t>段落综合应用</a:t>
            </a:r>
            <a:r>
              <a:rPr lang="zh-CN" altLang="en-US" sz="2000" dirty="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为名，保存在</a:t>
            </a:r>
            <a:r>
              <a:rPr lang="zh-CN" altLang="en-US" sz="2000" dirty="0" smtClean="0"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自己的姓名</a:t>
            </a:r>
            <a:r>
              <a:rPr lang="zh-CN" altLang="en-US" sz="2000" dirty="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文件夹中</a:t>
            </a:r>
            <a:r>
              <a:rPr lang="zh-CN" altLang="en-US" sz="2000" dirty="0" smtClean="0">
                <a:sym typeface="Monotype Sorts" pitchFamily="2" charset="2"/>
              </a:rPr>
              <a:t>。</a:t>
            </a:r>
            <a:endParaRPr lang="zh-CN" altLang="en-US" sz="2000" dirty="0" smtClean="0">
              <a:sym typeface="Monotype Sorts" pitchFamily="2" charset="2"/>
            </a:endParaRPr>
          </a:p>
        </p:txBody>
      </p:sp>
      <p:pic>
        <p:nvPicPr>
          <p:cNvPr id="20" name="图片 1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538" y="476672"/>
            <a:ext cx="5137950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二、页面格式化</a:t>
            </a:r>
          </a:p>
        </p:txBody>
      </p:sp>
      <p:sp>
        <p:nvSpPr>
          <p:cNvPr id="433158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</a:rPr>
              <a:t>1</a:t>
            </a:r>
            <a:r>
              <a:rPr lang="zh-CN" altLang="en-US" sz="2800" dirty="0"/>
              <a:t>：</a:t>
            </a:r>
            <a:r>
              <a:rPr lang="zh-CN" altLang="en-US" sz="2800" dirty="0" smtClean="0"/>
              <a:t>了解页面格式化的含义</a:t>
            </a:r>
            <a:r>
              <a:rPr lang="zh-CN" altLang="en-US" sz="2800" dirty="0"/>
              <a:t>及内容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页面格式化：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对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文档的整体效果进行设置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。</a:t>
            </a:r>
            <a:endParaRPr lang="zh-CN" altLang="en-US" sz="2800" dirty="0" smtClean="0">
              <a:sym typeface="Monotype Sorts" pitchFamily="2" charset="2"/>
            </a:endParaRP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页面属性设置</a:t>
            </a: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页眉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/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页脚</a:t>
            </a: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分栏</a:t>
            </a: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页面边框</a:t>
            </a: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水印效果</a:t>
            </a: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页码</a:t>
            </a: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页面背景</a:t>
            </a: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文档的分节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4139" y="2708920"/>
            <a:ext cx="4912377" cy="35860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6774079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二、页面格式化</a:t>
            </a:r>
          </a:p>
        </p:txBody>
      </p:sp>
      <p:sp>
        <p:nvSpPr>
          <p:cNvPr id="433158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</a:rPr>
              <a:t>1</a:t>
            </a:r>
            <a:r>
              <a:rPr lang="zh-CN" altLang="en-US" sz="2800" dirty="0"/>
              <a:t>：</a:t>
            </a:r>
            <a:r>
              <a:rPr lang="zh-CN" altLang="en-US" sz="2800" dirty="0" smtClean="0"/>
              <a:t>了解页面格式化的含义</a:t>
            </a:r>
            <a:r>
              <a:rPr lang="zh-CN" altLang="en-US" sz="2800" dirty="0"/>
              <a:t>及内容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页面格式化：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对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文档的整体效果进行设置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。</a:t>
            </a:r>
            <a:endParaRPr lang="zh-CN" altLang="en-US" sz="2800" dirty="0" smtClean="0">
              <a:sym typeface="Monotype Sorts" pitchFamily="2" charset="2"/>
            </a:endParaRP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文档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的分节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3209389"/>
            <a:ext cx="7487904" cy="30999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9911456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二、页面格式化</a:t>
            </a:r>
          </a:p>
        </p:txBody>
      </p:sp>
      <p:sp>
        <p:nvSpPr>
          <p:cNvPr id="433158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页面格式化实例</a:t>
            </a:r>
            <a:endParaRPr lang="zh-CN" altLang="en-US" sz="2800" dirty="0" smtClean="0">
              <a:effectLst>
                <a:outerShdw blurRad="38100" dist="38100" dir="2700000" algn="tl">
                  <a:srgbClr val="FFFFFF"/>
                </a:outerShdw>
              </a:effectLst>
              <a:sym typeface="Monotype Sorts" pitchFamily="2" charset="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851920" y="175366"/>
            <a:ext cx="5112568" cy="6252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二、页面格式化</a:t>
            </a:r>
            <a:endParaRPr lang="zh-CN" altLang="en-US" sz="2800" smtClean="0">
              <a:solidFill>
                <a:srgbClr val="009200"/>
              </a:solidFill>
            </a:endParaRPr>
          </a:p>
        </p:txBody>
      </p:sp>
      <p:sp>
        <p:nvSpPr>
          <p:cNvPr id="43418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rgbClr val="FF0000"/>
                </a:solidFill>
              </a:rPr>
              <a:t>任务</a:t>
            </a:r>
            <a:r>
              <a:rPr lang="en-US" altLang="zh-CN" sz="2800" dirty="0" smtClean="0">
                <a:solidFill>
                  <a:srgbClr val="FF0000"/>
                </a:solidFill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</a:rPr>
              <a:t>：</a:t>
            </a:r>
            <a:r>
              <a:rPr lang="zh-CN" altLang="en-US" sz="2800" dirty="0" smtClean="0">
                <a:sym typeface="Monotype Sorts" pitchFamily="2" charset="2"/>
              </a:rPr>
              <a:t>设置</a:t>
            </a:r>
            <a:r>
              <a:rPr lang="zh-CN" altLang="en-US" sz="2800" dirty="0" smtClean="0">
                <a:sym typeface="Monotype Sorts" pitchFamily="2" charset="2"/>
              </a:rPr>
              <a:t>页面的属性。</a:t>
            </a:r>
          </a:p>
          <a:p>
            <a:pPr marL="400050" lvl="1" indent="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sym typeface="Monotype Sorts" pitchFamily="2" charset="2"/>
              </a:rPr>
              <a:t>1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：</a:t>
            </a:r>
            <a:r>
              <a:rPr lang="zh-CN" altLang="en-US" sz="2400" dirty="0" smtClean="0">
                <a:sym typeface="Monotype Sorts" pitchFamily="2" charset="2"/>
              </a:rPr>
              <a:t>打开</a:t>
            </a:r>
            <a:r>
              <a:rPr lang="en-US" altLang="zh-CN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页面素材</a:t>
            </a:r>
            <a:r>
              <a:rPr lang="en-US" altLang="zh-CN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文件夹</a:t>
            </a:r>
            <a:r>
              <a:rPr lang="zh-CN" altLang="en-US" sz="2400" dirty="0" smtClean="0">
                <a:sym typeface="Monotype Sorts" pitchFamily="2" charset="2"/>
              </a:rPr>
              <a:t>中</a:t>
            </a:r>
            <a:r>
              <a:rPr lang="zh-CN" altLang="en-US" sz="2400" dirty="0" smtClean="0">
                <a:sym typeface="Monotype Sorts" pitchFamily="2" charset="2"/>
              </a:rPr>
              <a:t>的</a:t>
            </a:r>
            <a:r>
              <a:rPr lang="en-US" altLang="zh-CN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页面格式化示例</a:t>
            </a:r>
            <a:r>
              <a:rPr lang="en-US" altLang="zh-CN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文档</a:t>
            </a:r>
            <a:r>
              <a:rPr lang="zh-CN" altLang="en-US" sz="2400" dirty="0" smtClean="0">
                <a:sym typeface="Monotype Sorts" pitchFamily="2" charset="2"/>
              </a:rPr>
              <a:t>。</a:t>
            </a:r>
          </a:p>
          <a:p>
            <a:pPr marL="400050" lvl="1" indent="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>
                <a:solidFill>
                  <a:srgbClr val="0000CC"/>
                </a:solidFill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：查看该文档的页面属性（默认的页边距、纸型等）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1800" dirty="0" smtClean="0">
                <a:sym typeface="Monotype Sorts" pitchFamily="2" charset="2"/>
              </a:rPr>
              <a:t>单击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1800" dirty="0" smtClean="0">
                <a:sym typeface="Monotype Sorts" pitchFamily="2" charset="2"/>
              </a:rPr>
              <a:t>文件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1800" dirty="0" smtClean="0">
                <a:sym typeface="Monotype Sorts" pitchFamily="2" charset="2"/>
              </a:rPr>
              <a:t>菜单→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1800" dirty="0" smtClean="0">
                <a:sym typeface="Monotype Sorts" pitchFamily="2" charset="2"/>
              </a:rPr>
              <a:t>页面属性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”</a:t>
            </a:r>
            <a:endParaRPr lang="zh-CN" altLang="en-US" sz="1800" dirty="0" smtClean="0">
              <a:sym typeface="Monotype Sorts" pitchFamily="2" charset="2"/>
            </a:endParaRPr>
          </a:p>
          <a:p>
            <a:pPr marL="400050" lvl="1" indent="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>
                <a:solidFill>
                  <a:srgbClr val="0000CC"/>
                </a:solidFill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：将该文档的页面属性</a:t>
            </a:r>
            <a:r>
              <a:rPr lang="zh-CN" altLang="en-US" sz="2400" dirty="0" smtClean="0">
                <a:sym typeface="Monotype Sorts" pitchFamily="2" charset="2"/>
              </a:rPr>
              <a:t>设置为：</a:t>
            </a:r>
            <a:endParaRPr lang="zh-CN" altLang="en-US" sz="2400" dirty="0" smtClean="0">
              <a:sym typeface="Monotype Sorts" pitchFamily="2" charset="2"/>
            </a:endParaRP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1800" dirty="0" smtClean="0">
                <a:sym typeface="Monotype Sorts" pitchFamily="2" charset="2"/>
              </a:rPr>
              <a:t>上、下边距设置为</a:t>
            </a:r>
            <a:r>
              <a:rPr lang="en-US" altLang="zh-CN" sz="1800" dirty="0" smtClean="0">
                <a:sym typeface="Monotype Sorts" pitchFamily="2" charset="2"/>
              </a:rPr>
              <a:t>1.5</a:t>
            </a:r>
            <a:r>
              <a:rPr lang="zh-CN" altLang="en-US" sz="1800" dirty="0" smtClean="0">
                <a:sym typeface="Monotype Sorts" pitchFamily="2" charset="2"/>
              </a:rPr>
              <a:t>厘米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1800" dirty="0" smtClean="0">
                <a:sym typeface="Monotype Sorts" pitchFamily="2" charset="2"/>
              </a:rPr>
              <a:t>左、右边距设置为</a:t>
            </a:r>
            <a:r>
              <a:rPr lang="en-US" altLang="zh-CN" sz="1800" dirty="0" smtClean="0">
                <a:sym typeface="Monotype Sorts" pitchFamily="2" charset="2"/>
              </a:rPr>
              <a:t>1.3</a:t>
            </a:r>
            <a:r>
              <a:rPr lang="zh-CN" altLang="en-US" sz="1800" dirty="0" smtClean="0">
                <a:sym typeface="Monotype Sorts" pitchFamily="2" charset="2"/>
              </a:rPr>
              <a:t>厘米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1800" dirty="0" smtClean="0">
                <a:sym typeface="Monotype Sorts" pitchFamily="2" charset="2"/>
              </a:rPr>
              <a:t>页眉和页脚距边界距离为</a:t>
            </a:r>
            <a:r>
              <a:rPr lang="en-US" altLang="zh-CN" sz="1800" dirty="0" smtClean="0">
                <a:sym typeface="Monotype Sorts" pitchFamily="2" charset="2"/>
              </a:rPr>
              <a:t>1.4</a:t>
            </a:r>
            <a:r>
              <a:rPr lang="zh-CN" altLang="en-US" sz="1800" dirty="0" smtClean="0">
                <a:sym typeface="Monotype Sorts" pitchFamily="2" charset="2"/>
              </a:rPr>
              <a:t>厘米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1800" dirty="0" smtClean="0">
                <a:sym typeface="Monotype Sorts" pitchFamily="2" charset="2"/>
              </a:rPr>
              <a:t>纸张大小为</a:t>
            </a:r>
            <a:r>
              <a:rPr lang="en-US" altLang="zh-CN" sz="1800" dirty="0" smtClean="0">
                <a:sym typeface="Monotype Sorts" pitchFamily="2" charset="2"/>
              </a:rPr>
              <a:t>16×23</a:t>
            </a:r>
            <a:r>
              <a:rPr lang="zh-CN" altLang="en-US" sz="1800" dirty="0" smtClean="0">
                <a:sym typeface="Monotype Sorts" pitchFamily="2" charset="2"/>
              </a:rPr>
              <a:t>厘米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二、页面格式化</a:t>
            </a:r>
          </a:p>
        </p:txBody>
      </p:sp>
      <p:sp>
        <p:nvSpPr>
          <p:cNvPr id="43520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rgbClr val="FF0000"/>
                </a:solidFill>
              </a:rPr>
              <a:t>任务</a:t>
            </a:r>
            <a:r>
              <a:rPr lang="en-US" altLang="zh-CN" sz="2800" dirty="0" smtClean="0">
                <a:solidFill>
                  <a:srgbClr val="FF0000"/>
                </a:solidFill>
              </a:rPr>
              <a:t>3</a:t>
            </a:r>
            <a:r>
              <a:rPr lang="zh-CN" altLang="en-US" sz="2800" dirty="0"/>
              <a:t>：了解</a:t>
            </a:r>
            <a:r>
              <a:rPr lang="zh-CN" altLang="en-US" sz="2800" dirty="0" smtClean="0">
                <a:sym typeface="Monotype Sorts" pitchFamily="2" charset="2"/>
              </a:rPr>
              <a:t>页眉</a:t>
            </a:r>
            <a:r>
              <a:rPr lang="en-US" altLang="zh-CN" sz="2800" dirty="0" smtClean="0">
                <a:sym typeface="Monotype Sorts" pitchFamily="2" charset="2"/>
              </a:rPr>
              <a:t>/</a:t>
            </a:r>
            <a:r>
              <a:rPr lang="zh-CN" altLang="en-US" sz="2800" dirty="0" smtClean="0">
                <a:sym typeface="Monotype Sorts" pitchFamily="2" charset="2"/>
              </a:rPr>
              <a:t>页脚的含义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页眉：是</a:t>
            </a:r>
            <a:r>
              <a:rPr lang="zh-CN" altLang="en-US" sz="2400" dirty="0" smtClean="0">
                <a:sym typeface="Monotype Sorts" pitchFamily="2" charset="2"/>
              </a:rPr>
              <a:t>指显示在文档顶部</a:t>
            </a:r>
            <a:r>
              <a:rPr lang="en-US" altLang="zh-CN" sz="2400" dirty="0" smtClean="0">
                <a:sym typeface="Monotype Sorts" pitchFamily="2" charset="2"/>
              </a:rPr>
              <a:t>(</a:t>
            </a:r>
            <a:r>
              <a:rPr lang="zh-CN" altLang="en-US" sz="2400" dirty="0" smtClean="0">
                <a:sym typeface="Monotype Sorts" pitchFamily="2" charset="2"/>
              </a:rPr>
              <a:t>在上边距中</a:t>
            </a:r>
            <a:r>
              <a:rPr lang="en-US" altLang="zh-CN" sz="2400" dirty="0" smtClean="0">
                <a:sym typeface="Monotype Sorts" pitchFamily="2" charset="2"/>
              </a:rPr>
              <a:t>)</a:t>
            </a:r>
            <a:r>
              <a:rPr lang="zh-CN" altLang="en-US" sz="2400" dirty="0" smtClean="0">
                <a:sym typeface="Monotype Sorts" pitchFamily="2" charset="2"/>
              </a:rPr>
              <a:t>的信息。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页脚：是</a:t>
            </a:r>
            <a:r>
              <a:rPr lang="zh-CN" altLang="en-US" sz="2400" dirty="0" smtClean="0">
                <a:sym typeface="Monotype Sorts" pitchFamily="2" charset="2"/>
              </a:rPr>
              <a:t>指显示在文档底部</a:t>
            </a:r>
            <a:r>
              <a:rPr lang="en-US" altLang="zh-CN" sz="2400" dirty="0" smtClean="0">
                <a:sym typeface="Monotype Sorts" pitchFamily="2" charset="2"/>
              </a:rPr>
              <a:t>(</a:t>
            </a:r>
            <a:r>
              <a:rPr lang="zh-CN" altLang="en-US" sz="2400" dirty="0" smtClean="0">
                <a:sym typeface="Monotype Sorts" pitchFamily="2" charset="2"/>
              </a:rPr>
              <a:t>在下边距中</a:t>
            </a:r>
            <a:r>
              <a:rPr lang="en-US" altLang="zh-CN" sz="2400" dirty="0" smtClean="0">
                <a:sym typeface="Monotype Sorts" pitchFamily="2" charset="2"/>
              </a:rPr>
              <a:t>)</a:t>
            </a:r>
            <a:r>
              <a:rPr lang="zh-CN" altLang="en-US" sz="2400" dirty="0" smtClean="0">
                <a:sym typeface="Monotype Sorts" pitchFamily="2" charset="2"/>
              </a:rPr>
              <a:t>的信息。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这些信息可以是：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文档标题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公司名称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页码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日期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作者名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3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二、页面格式化</a:t>
            </a:r>
          </a:p>
        </p:txBody>
      </p:sp>
      <p:sp>
        <p:nvSpPr>
          <p:cNvPr id="436233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</a:rPr>
              <a:t>任务</a:t>
            </a:r>
            <a:r>
              <a:rPr lang="en-US" altLang="zh-CN" sz="2800" dirty="0">
                <a:solidFill>
                  <a:srgbClr val="FF0000"/>
                </a:solidFill>
              </a:rPr>
              <a:t>3</a:t>
            </a:r>
            <a:r>
              <a:rPr lang="zh-CN" altLang="en-US" sz="2800" dirty="0"/>
              <a:t>：了解</a:t>
            </a:r>
            <a:r>
              <a:rPr lang="zh-CN" altLang="en-US" sz="2800" dirty="0">
                <a:sym typeface="Monotype Sorts" pitchFamily="2" charset="2"/>
              </a:rPr>
              <a:t>页眉</a:t>
            </a:r>
            <a:r>
              <a:rPr lang="en-US" altLang="zh-CN" sz="2800" dirty="0">
                <a:sym typeface="Monotype Sorts" pitchFamily="2" charset="2"/>
              </a:rPr>
              <a:t>/</a:t>
            </a:r>
            <a:r>
              <a:rPr lang="zh-CN" altLang="en-US" sz="2800" dirty="0">
                <a:sym typeface="Monotype Sorts" pitchFamily="2" charset="2"/>
              </a:rPr>
              <a:t>页脚的含义</a:t>
            </a:r>
          </a:p>
          <a:p>
            <a:pPr marL="400050" lvl="1" indent="0" eaLnBrk="1" hangingPunct="1">
              <a:buNone/>
              <a:defRPr/>
            </a:pP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实作</a:t>
            </a:r>
            <a:r>
              <a:rPr lang="en-US" altLang="zh-CN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1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：</a:t>
            </a:r>
            <a:r>
              <a:rPr lang="zh-CN" altLang="en-US" sz="2400" dirty="0" smtClean="0">
                <a:sym typeface="Monotype Sorts" pitchFamily="2" charset="2"/>
              </a:rPr>
              <a:t>认识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页眉</a:t>
            </a:r>
            <a:r>
              <a:rPr lang="en-US" altLang="zh-CN" sz="2400" dirty="0" smtClean="0">
                <a:sym typeface="Monotype Sorts" pitchFamily="2" charset="2"/>
              </a:rPr>
              <a:t>/</a:t>
            </a:r>
            <a:r>
              <a:rPr lang="zh-CN" altLang="en-US" sz="2400" dirty="0" smtClean="0">
                <a:sym typeface="Monotype Sorts" pitchFamily="2" charset="2"/>
              </a:rPr>
              <a:t>页脚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工具。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1800" dirty="0" smtClean="0">
                <a:sym typeface="Monotype Sorts" pitchFamily="2" charset="2"/>
              </a:rPr>
              <a:t>方法：单击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1800" dirty="0" smtClean="0">
                <a:sym typeface="Monotype Sorts" pitchFamily="2" charset="2"/>
              </a:rPr>
              <a:t>视图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1800" dirty="0" smtClean="0">
                <a:sym typeface="Monotype Sorts" pitchFamily="2" charset="2"/>
              </a:rPr>
              <a:t>菜单→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1800" dirty="0" smtClean="0">
                <a:sym typeface="Monotype Sorts" pitchFamily="2" charset="2"/>
              </a:rPr>
              <a:t>页眉</a:t>
            </a:r>
            <a:r>
              <a:rPr lang="en-US" altLang="zh-CN" sz="1800" dirty="0" smtClean="0">
                <a:sym typeface="Monotype Sorts" pitchFamily="2" charset="2"/>
              </a:rPr>
              <a:t>/</a:t>
            </a:r>
            <a:r>
              <a:rPr lang="zh-CN" altLang="en-US" sz="1800" dirty="0" smtClean="0">
                <a:sym typeface="Monotype Sorts" pitchFamily="2" charset="2"/>
              </a:rPr>
              <a:t>页脚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”</a:t>
            </a:r>
            <a:endParaRPr lang="zh-CN" altLang="en-US" sz="1800" dirty="0" smtClean="0">
              <a:sym typeface="Monotype Sorts" pitchFamily="2" charset="2"/>
            </a:endParaRPr>
          </a:p>
          <a:p>
            <a:pPr marL="400050" lvl="1" indent="0" eaLnBrk="1" hangingPunct="1"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latin typeface="+mn-ea"/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2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：</a:t>
            </a:r>
            <a:r>
              <a:rPr lang="zh-CN" altLang="en-US" sz="2400" dirty="0" smtClean="0">
                <a:sym typeface="Monotype Sorts" pitchFamily="2" charset="2"/>
              </a:rPr>
              <a:t>退出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页眉</a:t>
            </a:r>
            <a:r>
              <a:rPr lang="en-US" altLang="zh-CN" sz="2400" dirty="0" smtClean="0">
                <a:sym typeface="Monotype Sorts" pitchFamily="2" charset="2"/>
              </a:rPr>
              <a:t>/</a:t>
            </a:r>
            <a:r>
              <a:rPr lang="zh-CN" altLang="en-US" sz="2400" dirty="0" smtClean="0">
                <a:sym typeface="Monotype Sorts" pitchFamily="2" charset="2"/>
              </a:rPr>
              <a:t>页脚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编辑状态。</a:t>
            </a:r>
          </a:p>
          <a:p>
            <a:pPr marL="400050" lvl="1" indent="0" eaLnBrk="1" hangingPunct="1"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latin typeface="+mn-ea"/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3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：</a:t>
            </a:r>
            <a:r>
              <a:rPr lang="zh-CN" altLang="en-US" sz="2400" dirty="0" smtClean="0">
                <a:sym typeface="Monotype Sorts" pitchFamily="2" charset="2"/>
              </a:rPr>
              <a:t>在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页面格式化示例素材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文档中设置页眉。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1800" dirty="0" smtClean="0">
                <a:sym typeface="Monotype Sorts" pitchFamily="2" charset="2"/>
              </a:rPr>
              <a:t>页眉内容参照图示</a:t>
            </a:r>
          </a:p>
          <a:p>
            <a:pPr marL="400050" lvl="1" indent="0" eaLnBrk="1" hangingPunct="1"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latin typeface="+mn-ea"/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4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：</a:t>
            </a:r>
            <a:r>
              <a:rPr lang="zh-CN" altLang="en-US" sz="2400" dirty="0" smtClean="0">
                <a:sym typeface="Monotype Sorts" pitchFamily="2" charset="2"/>
              </a:rPr>
              <a:t>在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页面格式化示例素材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文档中设置页脚。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1800" dirty="0" smtClean="0">
                <a:sym typeface="Monotype Sorts" pitchFamily="2" charset="2"/>
              </a:rPr>
              <a:t>页脚内容参照图示</a:t>
            </a:r>
          </a:p>
          <a:p>
            <a:pPr marL="400050" lvl="1" indent="0" eaLnBrk="1" hangingPunct="1"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latin typeface="+mn-ea"/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作</a:t>
            </a:r>
            <a:r>
              <a:rPr lang="en-US" altLang="zh-CN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5</a:t>
            </a:r>
            <a:r>
              <a:rPr lang="zh-CN" altLang="en-US" sz="2400" dirty="0" smtClean="0">
                <a:solidFill>
                  <a:srgbClr val="0000CC"/>
                </a:solidFill>
                <a:latin typeface="+mn-ea"/>
                <a:sym typeface="Monotype Sorts" pitchFamily="2" charset="2"/>
              </a:rPr>
              <a:t>：</a:t>
            </a:r>
            <a:r>
              <a:rPr lang="zh-CN" altLang="en-US" sz="2400" dirty="0" smtClean="0">
                <a:sym typeface="Monotype Sorts" pitchFamily="2" charset="2"/>
              </a:rPr>
              <a:t>修改</a:t>
            </a:r>
            <a:r>
              <a:rPr lang="zh-CN" altLang="en-US" sz="2400" dirty="0" smtClean="0">
                <a:sym typeface="Monotype Sorts" pitchFamily="2" charset="2"/>
              </a:rPr>
              <a:t>页眉和页脚。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1800" dirty="0" smtClean="0">
                <a:sym typeface="Monotype Sorts" pitchFamily="2" charset="2"/>
              </a:rPr>
              <a:t>方法：在页面视图中，双击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1800" dirty="0" smtClean="0">
                <a:sym typeface="Monotype Sorts" pitchFamily="2" charset="2"/>
              </a:rPr>
              <a:t>页眉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1800" dirty="0" smtClean="0">
                <a:sym typeface="Monotype Sorts" pitchFamily="2" charset="2"/>
              </a:rPr>
              <a:t>或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1800" dirty="0" smtClean="0">
                <a:sym typeface="Monotype Sorts" pitchFamily="2" charset="2"/>
              </a:rPr>
              <a:t>页脚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1800" dirty="0" smtClean="0">
                <a:sym typeface="Monotype Sorts" pitchFamily="2" charset="2"/>
              </a:rPr>
              <a:t>处，即可进入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1800" dirty="0" smtClean="0">
                <a:sym typeface="Monotype Sorts" pitchFamily="2" charset="2"/>
              </a:rPr>
              <a:t>页眉和页脚</a:t>
            </a:r>
            <a:r>
              <a:rPr lang="zh-CN" altLang="en-US" sz="18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1800" dirty="0" smtClean="0">
                <a:sym typeface="Monotype Sorts" pitchFamily="2" charset="2"/>
              </a:rPr>
              <a:t>的编辑界面。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二、页面格式化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zh-CN" altLang="en-US" sz="2800" dirty="0" smtClean="0">
                <a:solidFill>
                  <a:schemeClr val="tx2"/>
                </a:solidFill>
                <a:sym typeface="Monotype Sorts" pitchFamily="2" charset="2"/>
              </a:rPr>
              <a:t>思考：</a:t>
            </a:r>
            <a:endParaRPr lang="en-US" altLang="zh-CN" sz="2800" dirty="0" smtClean="0">
              <a:solidFill>
                <a:schemeClr val="tx2"/>
              </a:solidFill>
              <a:sym typeface="Monotype Sorts" pitchFamily="2" charset="2"/>
            </a:endParaRPr>
          </a:p>
          <a:p>
            <a:pPr marL="806450" lvl="1" indent="-406400" eaLnBrk="1" hangingPunct="1"/>
            <a:r>
              <a:rPr lang="zh-CN" altLang="en-US" sz="2400" dirty="0">
                <a:ea typeface="+mn-ea"/>
                <a:cs typeface="+mn-cs"/>
                <a:sym typeface="Monotype Sorts" pitchFamily="2" charset="2"/>
              </a:rPr>
              <a:t>如何将页脚设置为“第</a:t>
            </a:r>
            <a:r>
              <a:rPr lang="en-US" altLang="zh-CN" sz="2400" dirty="0">
                <a:ea typeface="+mn-ea"/>
                <a:cs typeface="+mn-cs"/>
                <a:sym typeface="Monotype Sorts" pitchFamily="2" charset="2"/>
              </a:rPr>
              <a:t>X</a:t>
            </a:r>
            <a:r>
              <a:rPr lang="zh-CN" altLang="en-US" sz="2400" dirty="0">
                <a:ea typeface="+mn-ea"/>
                <a:cs typeface="+mn-cs"/>
                <a:sym typeface="Monotype Sorts" pitchFamily="2" charset="2"/>
              </a:rPr>
              <a:t>页 共</a:t>
            </a:r>
            <a:r>
              <a:rPr lang="en-US" altLang="zh-CN" sz="2400" dirty="0">
                <a:ea typeface="+mn-ea"/>
                <a:cs typeface="+mn-cs"/>
                <a:sym typeface="Monotype Sorts" pitchFamily="2" charset="2"/>
              </a:rPr>
              <a:t>Y</a:t>
            </a:r>
            <a:r>
              <a:rPr lang="zh-CN" altLang="en-US" sz="2400" dirty="0">
                <a:ea typeface="+mn-ea"/>
                <a:cs typeface="+mn-cs"/>
                <a:sym typeface="Monotype Sorts" pitchFamily="2" charset="2"/>
              </a:rPr>
              <a:t>页”格式？</a:t>
            </a:r>
            <a:endParaRPr lang="en-US" altLang="zh-CN" sz="2400" dirty="0">
              <a:ea typeface="+mn-ea"/>
              <a:cs typeface="+mn-cs"/>
              <a:sym typeface="Monotype Sort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zh-CN" altLang="en-US" sz="2800" dirty="0" smtClean="0">
                <a:sym typeface="Monotype Sorts" pitchFamily="2" charset="2"/>
              </a:rPr>
              <a:t>提示：</a:t>
            </a:r>
          </a:p>
          <a:p>
            <a:pPr marL="806450" lvl="1" indent="-406400" eaLnBrk="1" hangingPunct="1">
              <a:buFont typeface="Wingdings" pitchFamily="2" charset="2"/>
              <a:buAutoNum type="arabicPeriod"/>
            </a:pPr>
            <a:r>
              <a:rPr lang="zh-CN" altLang="en-US" sz="2000" dirty="0">
                <a:ea typeface="+mn-ea"/>
                <a:cs typeface="+mn-cs"/>
                <a:sym typeface="Monotype Sorts" pitchFamily="2" charset="2"/>
              </a:rPr>
              <a:t>若要删除页眉和页脚，则先选定，再按</a:t>
            </a:r>
            <a:r>
              <a:rPr lang="en-US" altLang="zh-CN" sz="2000" dirty="0">
                <a:ea typeface="+mn-ea"/>
                <a:cs typeface="+mn-cs"/>
                <a:sym typeface="Monotype Sorts" pitchFamily="2" charset="2"/>
              </a:rPr>
              <a:t>Del</a:t>
            </a:r>
            <a:r>
              <a:rPr lang="zh-CN" altLang="en-US" sz="2000" dirty="0">
                <a:ea typeface="+mn-ea"/>
                <a:cs typeface="+mn-cs"/>
                <a:sym typeface="Monotype Sorts" pitchFamily="2" charset="2"/>
              </a:rPr>
              <a:t>键</a:t>
            </a:r>
            <a:r>
              <a:rPr lang="zh-CN" altLang="en-US" sz="2000" dirty="0" smtClean="0">
                <a:ea typeface="+mn-ea"/>
                <a:cs typeface="+mn-cs"/>
                <a:sym typeface="Monotype Sorts" pitchFamily="2" charset="2"/>
              </a:rPr>
              <a:t>。</a:t>
            </a:r>
            <a:endParaRPr lang="en-US" altLang="zh-CN" sz="2000" dirty="0" smtClean="0">
              <a:ea typeface="+mn-ea"/>
              <a:cs typeface="+mn-cs"/>
              <a:sym typeface="Monotype Sorts" pitchFamily="2" charset="2"/>
            </a:endParaRPr>
          </a:p>
          <a:p>
            <a:pPr marL="806450" lvl="1" indent="-406400" eaLnBrk="1" hangingPunct="1">
              <a:buFont typeface="Wingdings" pitchFamily="2" charset="2"/>
              <a:buAutoNum type="arabicPeriod"/>
            </a:pPr>
            <a:r>
              <a:rPr lang="zh-CN" altLang="en-US" sz="2000" dirty="0" smtClean="0">
                <a:ea typeface="+mn-ea"/>
                <a:cs typeface="+mn-cs"/>
                <a:sym typeface="Monotype Sorts" pitchFamily="2" charset="2"/>
              </a:rPr>
              <a:t>页眉</a:t>
            </a:r>
            <a:r>
              <a:rPr lang="zh-CN" altLang="en-US" sz="2000" dirty="0">
                <a:ea typeface="+mn-ea"/>
                <a:cs typeface="+mn-cs"/>
                <a:sym typeface="Monotype Sorts" pitchFamily="2" charset="2"/>
              </a:rPr>
              <a:t>和页脚中的文本同样可以进行字符、段落的格式化</a:t>
            </a:r>
            <a:r>
              <a:rPr lang="zh-CN" altLang="en-US" sz="2000" dirty="0" smtClean="0">
                <a:ea typeface="+mn-ea"/>
                <a:cs typeface="+mn-cs"/>
                <a:sym typeface="Monotype Sorts" pitchFamily="2" charset="2"/>
              </a:rPr>
              <a:t>。</a:t>
            </a:r>
            <a:endParaRPr lang="en-US" altLang="zh-CN" sz="2000" dirty="0" smtClean="0">
              <a:ea typeface="+mn-ea"/>
              <a:cs typeface="+mn-cs"/>
              <a:sym typeface="Monotype Sorts" pitchFamily="2" charset="2"/>
            </a:endParaRPr>
          </a:p>
          <a:p>
            <a:pPr marL="806450" lvl="1" indent="-406400" eaLnBrk="1" hangingPunct="1">
              <a:buFont typeface="Wingdings" pitchFamily="2" charset="2"/>
              <a:buAutoNum type="arabicPeriod"/>
            </a:pPr>
            <a:endParaRPr lang="en-US" altLang="zh-CN" sz="2000" dirty="0" smtClean="0">
              <a:ea typeface="+mn-ea"/>
              <a:cs typeface="+mn-cs"/>
              <a:sym typeface="Monotype Sorts" pitchFamily="2" charset="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任务</a:t>
            </a:r>
            <a:r>
              <a:rPr lang="en-US" altLang="zh-CN" sz="2800" dirty="0" smtClean="0">
                <a:solidFill>
                  <a:srgbClr val="FF0000"/>
                </a:solidFill>
              </a:rPr>
              <a:t>4</a:t>
            </a:r>
            <a:r>
              <a:rPr lang="zh-CN" altLang="en-US" sz="2800" dirty="0" smtClean="0"/>
              <a:t>：</a:t>
            </a:r>
            <a:r>
              <a:rPr lang="zh-CN" altLang="en-US" sz="2800" dirty="0" smtClean="0"/>
              <a:t>设置</a:t>
            </a:r>
            <a:r>
              <a:rPr lang="zh-CN" altLang="en-US" sz="2800" dirty="0" smtClean="0"/>
              <a:t>页面边框</a:t>
            </a:r>
            <a:endParaRPr lang="zh-CN" altLang="en-US" sz="2800" dirty="0" smtClean="0">
              <a:sym typeface="Monotype Sorts" pitchFamily="2" charset="2"/>
            </a:endParaRPr>
          </a:p>
          <a:p>
            <a:pPr marL="400050" lvl="1" indent="0" eaLnBrk="1" hangingPunct="1">
              <a:lnSpc>
                <a:spcPct val="150000"/>
              </a:lnSpc>
              <a:buNone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Monotype Sorts" pitchFamily="2" charset="2"/>
              </a:rPr>
              <a:t>要求：将“页面格式化示例素材”文档的“页面边框”设置为“艺术型”边框。</a:t>
            </a:r>
          </a:p>
          <a:p>
            <a:pPr marL="806450" lvl="1" indent="-40640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方法：单击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格式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菜单→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边框和底纹</a:t>
            </a: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sym typeface="Monotype Sorts" pitchFamily="2" charset="2"/>
              </a:rPr>
              <a:t>”</a:t>
            </a:r>
            <a:endParaRPr lang="zh-CN" altLang="en-US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sym typeface="Monotype Sorts" pitchFamily="2" charset="2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二、页面格式化</a:t>
            </a:r>
          </a:p>
        </p:txBody>
      </p:sp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rgbClr val="FF0000"/>
                </a:solidFill>
              </a:rPr>
              <a:t>任务</a:t>
            </a:r>
            <a:r>
              <a:rPr lang="en-US" altLang="zh-CN" sz="2800" dirty="0" smtClean="0">
                <a:solidFill>
                  <a:srgbClr val="FF0000"/>
                </a:solidFill>
              </a:rPr>
              <a:t>5</a:t>
            </a:r>
            <a:r>
              <a:rPr lang="zh-CN" altLang="en-US" sz="2800" dirty="0" smtClean="0"/>
              <a:t>：了解分栏的含义及使用方法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分</a:t>
            </a:r>
            <a:r>
              <a:rPr lang="zh-CN" altLang="en-US" sz="2400" dirty="0" smtClean="0">
                <a:sym typeface="Monotype Sorts" pitchFamily="2" charset="2"/>
              </a:rPr>
              <a:t>栏：将文本从左至右逐栏排列。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将文本分栏排版后，版面更加生动活泼，这种排版方式常见于报刊杂志中</a:t>
            </a:r>
            <a:r>
              <a:rPr lang="zh-CN" altLang="en-US" sz="2000" dirty="0" smtClean="0">
                <a:sym typeface="Monotype Sorts" pitchFamily="2" charset="2"/>
              </a:rPr>
              <a:t>。</a:t>
            </a:r>
            <a:endParaRPr lang="zh-CN" altLang="en-US" sz="2000" dirty="0" smtClean="0">
              <a:sym typeface="Monotype Sorts" pitchFamily="2" charset="2"/>
            </a:endParaRP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默认情况下，</a:t>
            </a:r>
            <a:r>
              <a:rPr lang="en-US" altLang="zh-CN" sz="2000" dirty="0" smtClean="0">
                <a:sym typeface="Monotype Sorts" pitchFamily="2" charset="2"/>
              </a:rPr>
              <a:t>Word2010 </a:t>
            </a:r>
            <a:r>
              <a:rPr lang="zh-CN" altLang="en-US" sz="2000" dirty="0" smtClean="0">
                <a:sym typeface="Monotype Sorts" pitchFamily="2" charset="2"/>
              </a:rPr>
              <a:t>将文本设置成单栏，但用户可以将文本设置成两栏、三栏、多栏等</a:t>
            </a:r>
            <a:r>
              <a:rPr lang="zh-CN" altLang="en-US" sz="2000" dirty="0" smtClean="0">
                <a:sym typeface="Monotype Sorts" pitchFamily="2" charset="2"/>
              </a:rPr>
              <a:t>。</a:t>
            </a:r>
            <a:endParaRPr lang="zh-CN" altLang="en-US" sz="2000" dirty="0" smtClean="0">
              <a:sym typeface="Monotype Sorts" pitchFamily="2" charset="2"/>
            </a:endParaRP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分栏只能在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页面视图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中才能显示。如果在其他视图下建立分栏，</a:t>
            </a:r>
            <a:r>
              <a:rPr lang="en-US" altLang="zh-CN" sz="2000" dirty="0" smtClean="0">
                <a:sym typeface="Monotype Sorts" pitchFamily="2" charset="2"/>
              </a:rPr>
              <a:t>Word2010</a:t>
            </a:r>
            <a:r>
              <a:rPr lang="zh-CN" altLang="en-US" sz="2000" dirty="0" smtClean="0">
                <a:sym typeface="Monotype Sorts" pitchFamily="2" charset="2"/>
              </a:rPr>
              <a:t>会自动切换到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页面视图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模式。 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二、页面格式化</a:t>
            </a:r>
          </a:p>
        </p:txBody>
      </p:sp>
      <p:sp>
        <p:nvSpPr>
          <p:cNvPr id="44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</a:rPr>
              <a:t>任务</a:t>
            </a:r>
            <a:r>
              <a:rPr lang="en-US" altLang="zh-CN" sz="2800" dirty="0">
                <a:solidFill>
                  <a:srgbClr val="FF0000"/>
                </a:solidFill>
              </a:rPr>
              <a:t>5</a:t>
            </a:r>
            <a:r>
              <a:rPr lang="zh-CN" altLang="en-US" sz="2800" dirty="0"/>
              <a:t>：了解分栏的含义及使用方法</a:t>
            </a:r>
            <a:endParaRPr lang="en-US" altLang="zh-CN" sz="2800" dirty="0"/>
          </a:p>
          <a:p>
            <a:pPr marL="400050" lvl="1" indent="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实作</a:t>
            </a:r>
            <a:r>
              <a:rPr lang="en-US" altLang="zh-CN" sz="2400" dirty="0" smtClean="0">
                <a:sym typeface="Monotype Sorts" pitchFamily="2" charset="2"/>
              </a:rPr>
              <a:t>1</a:t>
            </a:r>
            <a:r>
              <a:rPr lang="zh-CN" altLang="en-US" sz="2400" dirty="0" smtClean="0">
                <a:sym typeface="Monotype Sorts" pitchFamily="2" charset="2"/>
              </a:rPr>
              <a:t>：认识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分栏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对话框。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dirty="0" smtClean="0">
                <a:sym typeface="Monotype Sorts" pitchFamily="2" charset="2"/>
              </a:rPr>
              <a:t>方法：单击</a:t>
            </a:r>
            <a:r>
              <a:rPr lang="zh-CN" altLang="en-US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dirty="0" smtClean="0">
                <a:sym typeface="Monotype Sorts" pitchFamily="2" charset="2"/>
              </a:rPr>
              <a:t>格式</a:t>
            </a:r>
            <a:r>
              <a:rPr lang="zh-CN" altLang="en-US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dirty="0" smtClean="0">
                <a:sym typeface="Monotype Sorts" pitchFamily="2" charset="2"/>
              </a:rPr>
              <a:t>菜单→</a:t>
            </a:r>
            <a:r>
              <a:rPr lang="zh-CN" altLang="en-US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dirty="0" smtClean="0">
                <a:sym typeface="Monotype Sorts" pitchFamily="2" charset="2"/>
              </a:rPr>
              <a:t>分栏</a:t>
            </a:r>
            <a:r>
              <a:rPr lang="zh-CN" altLang="en-US" dirty="0" smtClean="0">
                <a:latin typeface="Arial"/>
                <a:sym typeface="Monotype Sorts" pitchFamily="2" charset="2"/>
              </a:rPr>
              <a:t>”</a:t>
            </a:r>
            <a:endParaRPr lang="zh-CN" altLang="en-US" dirty="0" smtClean="0">
              <a:sym typeface="Monotype Sorts" pitchFamily="2" charset="2"/>
            </a:endParaRPr>
          </a:p>
          <a:p>
            <a:pPr lvl="3" eaLnBrk="1" hangingPunct="1">
              <a:lnSpc>
                <a:spcPct val="150000"/>
              </a:lnSpc>
              <a:defRPr/>
            </a:pPr>
            <a:endParaRPr lang="zh-CN" altLang="en-US" sz="1800" dirty="0" smtClean="0">
              <a:sym typeface="Monotype Sorts" pitchFamily="2" charset="2"/>
            </a:endParaRPr>
          </a:p>
          <a:p>
            <a:pPr marL="400050" lvl="1" indent="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作</a:t>
            </a:r>
            <a:r>
              <a:rPr lang="en-US" altLang="zh-CN" sz="2400" dirty="0" smtClean="0">
                <a:sym typeface="Monotype Sorts" pitchFamily="2" charset="2"/>
              </a:rPr>
              <a:t>2</a:t>
            </a:r>
            <a:r>
              <a:rPr lang="zh-CN" altLang="en-US" sz="2400" dirty="0" smtClean="0">
                <a:sym typeface="Monotype Sorts" pitchFamily="2" charset="2"/>
              </a:rPr>
              <a:t>：</a:t>
            </a:r>
            <a:r>
              <a:rPr lang="zh-CN" altLang="en-US" sz="2400" dirty="0">
                <a:sym typeface="Monotype Sorts" pitchFamily="2" charset="2"/>
              </a:rPr>
              <a:t>观察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不选定文本进行分栏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后的效果。</a:t>
            </a:r>
          </a:p>
          <a:p>
            <a:pPr marL="400050" lvl="1" indent="0" eaLnBrk="1" hangingPunct="1">
              <a:lnSpc>
                <a:spcPct val="150000"/>
              </a:lnSpc>
              <a:buNone/>
              <a:defRPr/>
            </a:pPr>
            <a:endParaRPr lang="zh-CN" altLang="en-US" sz="2400" dirty="0" smtClean="0">
              <a:sym typeface="Monotype Sorts" pitchFamily="2" charset="2"/>
            </a:endParaRPr>
          </a:p>
          <a:p>
            <a:pPr marL="400050" lvl="1" indent="0" eaLnBrk="1" hangingPunct="1">
              <a:lnSpc>
                <a:spcPct val="150000"/>
              </a:lnSpc>
              <a:buNone/>
              <a:defRPr/>
            </a:pPr>
            <a:r>
              <a:rPr lang="zh-CN" altLang="en-US" sz="2400" dirty="0">
                <a:solidFill>
                  <a:srgbClr val="0000CC"/>
                </a:solidFill>
                <a:sym typeface="Monotype Sorts" pitchFamily="2" charset="2"/>
              </a:rPr>
              <a:t>实</a:t>
            </a:r>
            <a:r>
              <a:rPr lang="zh-CN" altLang="en-US" sz="2400" dirty="0" smtClean="0">
                <a:solidFill>
                  <a:srgbClr val="0000CC"/>
                </a:solidFill>
                <a:sym typeface="Monotype Sorts" pitchFamily="2" charset="2"/>
              </a:rPr>
              <a:t>作</a:t>
            </a:r>
            <a:r>
              <a:rPr lang="en-US" altLang="zh-CN" sz="2400" dirty="0" smtClean="0">
                <a:sym typeface="Monotype Sorts" pitchFamily="2" charset="2"/>
              </a:rPr>
              <a:t>3</a:t>
            </a:r>
            <a:r>
              <a:rPr lang="zh-CN" altLang="en-US" sz="2400" dirty="0" smtClean="0">
                <a:sym typeface="Monotype Sorts" pitchFamily="2" charset="2"/>
              </a:rPr>
              <a:t>：</a:t>
            </a:r>
            <a:r>
              <a:rPr lang="zh-CN" altLang="en-US" sz="2400" dirty="0">
                <a:sym typeface="Monotype Sorts" pitchFamily="2" charset="2"/>
              </a:rPr>
              <a:t>观察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选定文本进行分栏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后的效果。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  <a:r>
              <a:rPr lang="en-US" altLang="zh-CN" smtClean="0"/>
              <a:t>&amp;</a:t>
            </a:r>
            <a:r>
              <a:rPr lang="zh-CN" altLang="en-US" smtClean="0"/>
              <a:t>提问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150000"/>
              </a:lnSpc>
              <a:buFont typeface="+mj-lt"/>
              <a:buAutoNum type="arabicPeriod" startAt="5"/>
            </a:pPr>
            <a:r>
              <a:rPr lang="zh-CN" altLang="en-US" sz="2400" dirty="0" smtClean="0"/>
              <a:t>如何使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文档自动保存在指定的位置？ </a:t>
            </a:r>
            <a:endParaRPr lang="en-US" altLang="zh-CN" sz="2400" dirty="0" smtClean="0"/>
          </a:p>
          <a:p>
            <a:pPr lvl="1" eaLnBrk="1" hangingPunct="1">
              <a:lnSpc>
                <a:spcPct val="150000"/>
              </a:lnSpc>
              <a:buNone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答：单击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文件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选项卡</a:t>
            </a:r>
            <a:r>
              <a:rPr lang="en-US" altLang="zh-CN" sz="2000" dirty="0" smtClean="0">
                <a:solidFill>
                  <a:srgbClr val="0000CC"/>
                </a:solidFill>
                <a:effectLst/>
                <a:sym typeface="Wingdings" pitchFamily="2" charset="2"/>
              </a:rPr>
              <a:t>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”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选项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”</a:t>
            </a:r>
            <a:r>
              <a:rPr lang="en-US" altLang="zh-CN" sz="2000" dirty="0" smtClean="0">
                <a:solidFill>
                  <a:srgbClr val="0000CC"/>
                </a:solidFill>
                <a:effectLst/>
                <a:sym typeface="Wingdings" pitchFamily="2" charset="2"/>
              </a:rPr>
              <a:t>”</a:t>
            </a:r>
            <a:r>
              <a:rPr lang="zh-CN" altLang="en-US" sz="2000" dirty="0" smtClean="0">
                <a:solidFill>
                  <a:srgbClr val="0000CC"/>
                </a:solidFill>
                <a:effectLst/>
                <a:sym typeface="Wingdings" pitchFamily="2" charset="2"/>
              </a:rPr>
              <a:t>保存</a:t>
            </a:r>
            <a:r>
              <a:rPr lang="en-US" altLang="zh-CN" sz="2000" dirty="0" smtClean="0">
                <a:solidFill>
                  <a:srgbClr val="0000CC"/>
                </a:solidFill>
                <a:effectLst/>
                <a:sym typeface="Wingdings" pitchFamily="2" charset="2"/>
              </a:rPr>
              <a:t>”  …</a:t>
            </a:r>
            <a:endParaRPr lang="zh-CN" altLang="en-US" sz="2000" dirty="0" smtClean="0">
              <a:solidFill>
                <a:srgbClr val="0000CC"/>
              </a:solidFill>
              <a:effectLst/>
            </a:endParaRPr>
          </a:p>
          <a:p>
            <a:pPr marL="533400" indent="-533400" eaLnBrk="1" hangingPunct="1">
              <a:lnSpc>
                <a:spcPct val="150000"/>
              </a:lnSpc>
              <a:buFont typeface="Wingdings" pitchFamily="2" charset="2"/>
              <a:buAutoNum type="arabicPeriod" startAt="5"/>
              <a:defRPr/>
            </a:pPr>
            <a:r>
              <a:rPr lang="zh-CN" altLang="en-US" sz="2400" dirty="0" smtClean="0"/>
              <a:t>选定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文档的全文有哪些方法？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）三击选定区；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       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）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Ctrl + 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单击选定区；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       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3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）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Ctrl + A</a:t>
            </a:r>
            <a:endParaRPr lang="zh-CN" altLang="en-US" sz="2400" dirty="0" smtClean="0"/>
          </a:p>
          <a:p>
            <a:pPr marL="533400" indent="-533400" eaLnBrk="1" hangingPunct="1">
              <a:lnSpc>
                <a:spcPct val="150000"/>
              </a:lnSpc>
              <a:buFont typeface="Wingdings" pitchFamily="2" charset="2"/>
              <a:buAutoNum type="arabicPeriod" startAt="5"/>
              <a:defRPr/>
            </a:pPr>
            <a:r>
              <a:rPr lang="zh-CN" altLang="en-US" sz="2400" dirty="0"/>
              <a:t>若</a:t>
            </a:r>
            <a:r>
              <a:rPr lang="zh-CN" altLang="en-US" sz="2400" dirty="0" smtClean="0"/>
              <a:t>文档中有若干处相同文本要修改，用什么方法最简便 ？</a:t>
            </a:r>
          </a:p>
          <a:p>
            <a:pPr marL="914400" lvl="1" indent="-45720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答：查找替换。</a:t>
            </a:r>
            <a:endParaRPr lang="zh-CN" altLang="en-US" sz="2000" dirty="0" smtClean="0">
              <a:solidFill>
                <a:srgbClr val="0000CC"/>
              </a:solidFill>
            </a:endParaRPr>
          </a:p>
          <a:p>
            <a:pPr marL="914400" lvl="1" indent="-457200" eaLnBrk="1" hangingPunct="1">
              <a:buFont typeface="Wingdings" pitchFamily="2" charset="2"/>
              <a:buAutoNum type="arabicPeriod"/>
              <a:defRPr/>
            </a:pP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0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0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20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0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30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二、页面格式化</a:t>
            </a:r>
          </a:p>
        </p:txBody>
      </p:sp>
      <p:sp>
        <p:nvSpPr>
          <p:cNvPr id="43930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ym typeface="Monotype Sorts" pitchFamily="2" charset="2"/>
              </a:rPr>
              <a:t>提示：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在进行分栏时，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如果未选定文本，且文档未分节，则默认对整个文档进行分栏。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如果未选定文本，且文档已分节，则只对光标所在的节进行分栏。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如果选定了文本，则只对选定的文本进行分栏，且分栏完成后，系统会自动在被分栏文本的前后各插入一个分节符（连续）。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有时分栏会出现不平衡的情况，</a:t>
            </a:r>
            <a:r>
              <a:rPr lang="zh-CN" altLang="en-US" sz="2400" dirty="0" smtClean="0">
                <a:solidFill>
                  <a:schemeClr val="tx2"/>
                </a:solidFill>
                <a:sym typeface="Monotype Sorts" pitchFamily="2" charset="2"/>
              </a:rPr>
              <a:t>应该如何解决？ 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二、页面格式化</a:t>
            </a:r>
          </a:p>
        </p:txBody>
      </p:sp>
      <p:sp>
        <p:nvSpPr>
          <p:cNvPr id="440326" name="Rectangle 6"/>
          <p:cNvSpPr>
            <a:spLocks noGrp="1" noChangeArrowheads="1"/>
          </p:cNvSpPr>
          <p:nvPr>
            <p:ph idx="1"/>
          </p:nvPr>
        </p:nvSpPr>
        <p:spPr>
          <a:xfrm>
            <a:off x="395289" y="1268413"/>
            <a:ext cx="3312615" cy="5113337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zh-CN" altLang="en-US" sz="2800" dirty="0" smtClean="0">
                <a:solidFill>
                  <a:srgbClr val="FF0000"/>
                </a:solidFill>
              </a:rPr>
              <a:t>任务</a:t>
            </a:r>
            <a:r>
              <a:rPr lang="en-US" altLang="zh-CN" sz="2800" dirty="0" smtClean="0">
                <a:solidFill>
                  <a:srgbClr val="FF0000"/>
                </a:solidFill>
              </a:rPr>
              <a:t>6</a:t>
            </a:r>
            <a:r>
              <a:rPr lang="zh-CN" altLang="en-US" sz="2800" dirty="0" smtClean="0"/>
              <a:t>：</a:t>
            </a:r>
            <a:r>
              <a:rPr lang="zh-CN" altLang="en-US" sz="2800" dirty="0" smtClean="0">
                <a:sym typeface="Monotype Sorts" pitchFamily="2" charset="2"/>
              </a:rPr>
              <a:t>综合应用</a:t>
            </a:r>
            <a:endParaRPr lang="en-US" altLang="zh-CN" sz="2800" dirty="0" smtClean="0">
              <a:sym typeface="Monotype Sorts" pitchFamily="2" charset="2"/>
            </a:endParaRPr>
          </a:p>
          <a:p>
            <a:pPr marL="0" indent="0" eaLnBrk="1" hangingPunct="1">
              <a:buNone/>
              <a:defRPr/>
            </a:pPr>
            <a:endParaRPr lang="zh-CN" altLang="en-US" sz="2800" dirty="0">
              <a:sym typeface="Monotype Sorts" pitchFamily="2" charset="2"/>
            </a:endParaRPr>
          </a:p>
          <a:p>
            <a:pPr marL="0" indent="0" eaLnBrk="1" hangingPunct="1">
              <a:buNone/>
              <a:defRPr/>
            </a:pPr>
            <a:r>
              <a:rPr lang="zh-CN" altLang="en-US" sz="2400" dirty="0" smtClean="0">
                <a:sym typeface="Monotype Sorts" pitchFamily="2" charset="2"/>
              </a:rPr>
              <a:t>要求：完成</a:t>
            </a:r>
            <a:r>
              <a:rPr lang="zh-CN" altLang="en-US" sz="2400" dirty="0" smtClean="0">
                <a:sym typeface="Monotype Sorts" pitchFamily="2" charset="2"/>
              </a:rPr>
              <a:t>右图所示的页面设计。</a:t>
            </a:r>
          </a:p>
          <a:p>
            <a:pPr lvl="1" eaLnBrk="1" hangingPunct="1">
              <a:defRPr/>
            </a:pPr>
            <a:endParaRPr lang="zh-CN" altLang="en-US" sz="2400" dirty="0" smtClean="0">
              <a:effectLst>
                <a:outerShdw blurRad="38100" dist="38100" dir="2700000" algn="tl">
                  <a:srgbClr val="FFFFFF"/>
                </a:outerShdw>
              </a:effectLst>
              <a:sym typeface="Monotype Sorts" pitchFamily="2" charset="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851920" y="175366"/>
            <a:ext cx="5112568" cy="6252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课余作业布置</a:t>
            </a:r>
          </a:p>
        </p:txBody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9263" indent="-449263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预习</a:t>
            </a:r>
            <a:endParaRPr lang="zh-CN" altLang="en-US" sz="2800" dirty="0" smtClean="0"/>
          </a:p>
          <a:p>
            <a:pPr marL="990600" lvl="1" indent="-533400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第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章的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表格制作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。</a:t>
            </a:r>
          </a:p>
          <a:p>
            <a:pPr marL="449263" indent="-449263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思考题</a:t>
            </a:r>
          </a:p>
          <a:p>
            <a:pPr marL="990600" lvl="1" indent="-533400" eaLnBrk="1" hangingPunct="1">
              <a:lnSpc>
                <a:spcPts val="28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设置段落的首行缩进有哪些方式？演示操作。</a:t>
            </a:r>
          </a:p>
          <a:p>
            <a:pPr marL="990600" lvl="1" indent="-533400" eaLnBrk="1" hangingPunct="1">
              <a:lnSpc>
                <a:spcPts val="28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设置段落的左缩进有哪些方式？演示操作。</a:t>
            </a:r>
          </a:p>
          <a:p>
            <a:pPr marL="990600" lvl="1" indent="-533400" eaLnBrk="1" hangingPunct="1">
              <a:lnSpc>
                <a:spcPts val="28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段落标记有什么作用？</a:t>
            </a:r>
          </a:p>
          <a:p>
            <a:pPr marL="990600" lvl="1" indent="-533400" eaLnBrk="1" hangingPunct="1">
              <a:lnSpc>
                <a:spcPts val="28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对一个段落进行格式化是否需要选定该段落？对两个段落进行格式化呢？对字符格式化呢？</a:t>
            </a:r>
          </a:p>
          <a:p>
            <a:pPr marL="990600" lvl="1" indent="-533400" eaLnBrk="1" hangingPunct="1">
              <a:lnSpc>
                <a:spcPts val="28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页面格式化主要包括哪些内容？</a:t>
            </a:r>
          </a:p>
          <a:p>
            <a:pPr marL="990600" lvl="1" indent="-533400" eaLnBrk="1" hangingPunct="1">
              <a:lnSpc>
                <a:spcPts val="28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到目前为止，你能在标尺上进行哪些操作？</a:t>
            </a:r>
          </a:p>
          <a:p>
            <a:pPr marL="990600" lvl="1" indent="-533400" eaLnBrk="1" hangingPunct="1">
              <a:lnSpc>
                <a:spcPts val="28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选定文本和不选定文本进行分栏有什么不同？</a:t>
            </a:r>
          </a:p>
          <a:p>
            <a:pPr marL="990600" lvl="1" indent="-533400" eaLnBrk="1" hangingPunct="1">
              <a:lnSpc>
                <a:spcPts val="28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dirty="0" smtClean="0"/>
              <a:t>当分栏不平衡时，应如何解决？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2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</a:t>
            </a:r>
            <a:r>
              <a:rPr lang="en-US" altLang="zh-CN" smtClean="0"/>
              <a:t>&amp;</a:t>
            </a:r>
            <a:r>
              <a:rPr lang="zh-CN" altLang="en-US" smtClean="0"/>
              <a:t>提问</a:t>
            </a:r>
          </a:p>
        </p:txBody>
      </p:sp>
      <p:sp>
        <p:nvSpPr>
          <p:cNvPr id="10243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 typeface="+mj-lt"/>
              <a:buAutoNum type="arabicPeriod" startAt="8"/>
              <a:defRPr/>
            </a:pPr>
            <a:r>
              <a:rPr lang="en-US" altLang="zh-CN" sz="2400" dirty="0"/>
              <a:t>WORD</a:t>
            </a:r>
            <a:r>
              <a:rPr lang="zh-CN" altLang="en-US" sz="2400" dirty="0"/>
              <a:t>文档的格式化包括哪些内容？</a:t>
            </a:r>
          </a:p>
          <a:p>
            <a:pPr marL="933450" lvl="1" indent="-533400" eaLnBrk="1" hangingPunct="1">
              <a:lnSpc>
                <a:spcPct val="150000"/>
              </a:lnSpc>
              <a:buNone/>
              <a:defRPr/>
            </a:pPr>
            <a:r>
              <a:rPr lang="zh-CN" altLang="en-US" sz="2000" dirty="0">
                <a:solidFill>
                  <a:srgbClr val="0000CC"/>
                </a:solidFill>
              </a:rPr>
              <a:t>答：字符格式化、段落格式化、页面格式化。</a:t>
            </a:r>
            <a:endParaRPr lang="en-US" altLang="zh-CN" sz="2000" dirty="0">
              <a:solidFill>
                <a:srgbClr val="0000CC"/>
              </a:solidFill>
            </a:endParaRPr>
          </a:p>
          <a:p>
            <a:pPr marL="609600" indent="-609600" eaLnBrk="1" hangingPunct="1">
              <a:buFont typeface="Wingdings" pitchFamily="2" charset="2"/>
              <a:buAutoNum type="arabicPeriod" startAt="8"/>
              <a:defRPr/>
            </a:pPr>
            <a:r>
              <a:rPr lang="zh-CN" altLang="en-US" sz="2400" dirty="0" smtClean="0"/>
              <a:t>格式刷有什么作用 ？如何使用？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答：格式刷可以用来复制格式。有两种操作方法：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	（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）单击：只能复制一次格式。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	（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）双击：可以复制若干次格式。</a:t>
            </a:r>
            <a:endParaRPr lang="zh-CN" altLang="en-US" dirty="0" smtClean="0"/>
          </a:p>
          <a:p>
            <a:pPr marL="609600" indent="-609600" eaLnBrk="1" hangingPunct="1">
              <a:buFont typeface="+mj-lt"/>
              <a:buAutoNum type="arabicPeriod" startAt="10"/>
              <a:defRPr/>
            </a:pPr>
            <a:r>
              <a:rPr lang="zh-CN" altLang="en-US" sz="2400" dirty="0" smtClean="0"/>
              <a:t>设置类似</a:t>
            </a:r>
            <a:r>
              <a:rPr lang="en-US" altLang="zh-CN" sz="2400" dirty="0" smtClean="0">
                <a:latin typeface="Arial" charset="0"/>
              </a:rPr>
              <a:t>®</a:t>
            </a:r>
            <a:r>
              <a:rPr lang="zh-CN" altLang="en-US" sz="2400" dirty="0" smtClean="0"/>
              <a:t>的字符有哪些方式 ？</a:t>
            </a:r>
            <a:endParaRPr lang="en-US" altLang="zh-CN" sz="2400" dirty="0" smtClean="0"/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答：有两种方法。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       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）使用中文版式中的带圈格式。</a:t>
            </a:r>
          </a:p>
          <a:p>
            <a:pPr lv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       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）使用自动更正功能，输入：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(r)</a:t>
            </a:r>
            <a:r>
              <a:rPr lang="zh-CN" altLang="en-US" sz="2000" dirty="0" smtClean="0">
                <a:solidFill>
                  <a:srgbClr val="0000CC"/>
                </a:solidFill>
                <a:effectLst/>
              </a:rPr>
              <a:t>或</a:t>
            </a:r>
            <a:r>
              <a:rPr lang="en-US" altLang="zh-CN" sz="2000" dirty="0" smtClean="0">
                <a:solidFill>
                  <a:srgbClr val="0000CC"/>
                </a:solidFill>
                <a:effectLst/>
              </a:rPr>
              <a:t>(R)</a:t>
            </a:r>
          </a:p>
          <a:p>
            <a:pPr marL="609600" indent="-609600" eaLnBrk="1" hangingPunct="1">
              <a:buFont typeface="Wingdings" pitchFamily="2" charset="2"/>
              <a:buAutoNum type="arabicPeriod" startAt="10"/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4" name="Rectangle 10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260475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第</a:t>
            </a:r>
            <a:r>
              <a:rPr lang="en-US" altLang="zh-CN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</a:t>
            </a: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章  </a:t>
            </a:r>
            <a:r>
              <a:rPr lang="en-US" altLang="zh-CN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Word 2010 </a:t>
            </a: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的使用</a:t>
            </a:r>
            <a:b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</a:t>
            </a: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2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段落格式化和页面格式化</a:t>
            </a:r>
            <a:endParaRPr lang="zh-CN" altLang="en-US" sz="20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9515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353425" cy="460851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dirty="0" smtClean="0"/>
              <a:t>认知目标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了解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段落格式化的含义和内容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了解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页面格式化的含义和内容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dirty="0" smtClean="0"/>
              <a:t>能力目标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熟练掌握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文档的段落格式化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熟练掌握</a:t>
            </a:r>
            <a:r>
              <a:rPr lang="en-US" altLang="zh-CN" sz="2400" dirty="0" smtClean="0"/>
              <a:t>Word</a:t>
            </a:r>
            <a:r>
              <a:rPr lang="zh-CN" altLang="en-US" sz="2400" dirty="0" smtClean="0"/>
              <a:t>文档的页面格式化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260475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第</a:t>
            </a:r>
            <a:r>
              <a:rPr lang="en-US" altLang="zh-CN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</a:t>
            </a: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章  </a:t>
            </a:r>
            <a:r>
              <a:rPr lang="en-US" altLang="zh-CN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Word 2010 </a:t>
            </a: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的使用</a:t>
            </a:r>
            <a:b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zh-CN" altLang="en-US" sz="32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</a:t>
            </a: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2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段落格式化和页面格式化</a:t>
            </a:r>
            <a:endParaRPr lang="zh-CN" altLang="en-US" sz="20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746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353425" cy="47529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实训项目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：查看段落格式化的几种工具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：段落格式化练习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：段落缩进的练习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：段落格式化综合应用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：设置页面的属性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：设置页眉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页脚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7</a:t>
            </a:r>
            <a:r>
              <a:rPr lang="zh-CN" altLang="en-US" sz="2000" dirty="0" smtClean="0"/>
              <a:t>：设置页面边框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8</a:t>
            </a:r>
            <a:r>
              <a:rPr lang="zh-CN" altLang="en-US" sz="2000" dirty="0" smtClean="0"/>
              <a:t>：设置页面的水印效果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9</a:t>
            </a:r>
            <a:r>
              <a:rPr lang="zh-CN" altLang="en-US" sz="2000" dirty="0" smtClean="0"/>
              <a:t>：设置分栏</a:t>
            </a:r>
          </a:p>
          <a:p>
            <a:pPr lvl="1" eaLnBrk="1" hangingPunct="1">
              <a:lnSpc>
                <a:spcPts val="2800"/>
              </a:lnSpc>
              <a:defRPr/>
            </a:pPr>
            <a:r>
              <a:rPr lang="zh-CN" altLang="en-US" sz="2000" dirty="0" smtClean="0"/>
              <a:t>实作</a:t>
            </a:r>
            <a:r>
              <a:rPr lang="en-US" altLang="zh-CN" sz="2000" dirty="0" smtClean="0"/>
              <a:t>10</a:t>
            </a:r>
            <a:r>
              <a:rPr lang="zh-CN" altLang="en-US" sz="2000" dirty="0" smtClean="0"/>
              <a:t>：页面格式化的综合应用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一、段落格式化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sym typeface="Monotype Sorts" pitchFamily="2" charset="2"/>
              </a:rPr>
              <a:t>1</a:t>
            </a:r>
            <a:r>
              <a:rPr lang="zh-CN" altLang="en-US" sz="2800" dirty="0" smtClean="0">
                <a:sym typeface="Monotype Sorts" pitchFamily="2" charset="2"/>
              </a:rPr>
              <a:t>：了解段落格式化的含义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段落的含义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是由字符、图形和其他对象构成的文本，以段落标记（即一个回车符）结束。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段落标记的作用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标记一个段落的结束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ym typeface="Monotype Sorts" pitchFamily="2" charset="2"/>
              </a:rPr>
              <a:t>存储了该段落的格式化信息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段落格式化：指对一个段落的外观进行设置。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一、段落格式化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  <a:sym typeface="Monotype Sorts" pitchFamily="2" charset="2"/>
              </a:rPr>
              <a:t>2</a:t>
            </a:r>
            <a:r>
              <a:rPr lang="zh-CN" altLang="en-US" sz="2800" dirty="0" smtClean="0">
                <a:sym typeface="Monotype Sorts" pitchFamily="2" charset="2"/>
              </a:rPr>
              <a:t>：了解段落格式化的内容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段落的对齐</a:t>
            </a: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867750"/>
            <a:ext cx="4752528" cy="3376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7067058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一、段落格式化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sz="2800" dirty="0">
                <a:solidFill>
                  <a:schemeClr val="tx2"/>
                </a:solidFill>
                <a:sym typeface="Monotype Sorts" pitchFamily="2" charset="2"/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  <a:sym typeface="Monotype Sorts" pitchFamily="2" charset="2"/>
              </a:rPr>
              <a:t>2</a:t>
            </a:r>
            <a:r>
              <a:rPr lang="zh-CN" altLang="en-US" sz="2800" dirty="0">
                <a:sym typeface="Monotype Sorts" pitchFamily="2" charset="2"/>
              </a:rPr>
              <a:t>：了解段落格式化的</a:t>
            </a:r>
            <a:r>
              <a:rPr lang="zh-CN" altLang="en-US" sz="2800" dirty="0" smtClean="0">
                <a:sym typeface="Monotype Sorts" pitchFamily="2" charset="2"/>
              </a:rPr>
              <a:t>内容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段落的缩进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764505"/>
            <a:ext cx="4608512" cy="34832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684730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4009</TotalTime>
  <Words>1772</Words>
  <Application>Microsoft Office PowerPoint</Application>
  <PresentationFormat>全屏显示(4:3)</PresentationFormat>
  <Paragraphs>216</Paragraphs>
  <Slides>32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Crayons</vt:lpstr>
      <vt:lpstr>位图图像</vt:lpstr>
      <vt:lpstr>第4章  Word 2010 的使用 第2讲  段落格式化和页面格式化</vt:lpstr>
      <vt:lpstr>复习&amp;提问</vt:lpstr>
      <vt:lpstr>复习&amp;提问</vt:lpstr>
      <vt:lpstr>复习&amp;提问</vt:lpstr>
      <vt:lpstr>第4章  Word 2010 的使用          第2讲  段落格式化和页面格式化</vt:lpstr>
      <vt:lpstr>第4章  Word 2010 的使用          第2讲  段落格式化和页面格式化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一、段落格式化</vt:lpstr>
      <vt:lpstr>二、页面格式化</vt:lpstr>
      <vt:lpstr>二、页面格式化</vt:lpstr>
      <vt:lpstr>二、页面格式化</vt:lpstr>
      <vt:lpstr>二、页面格式化</vt:lpstr>
      <vt:lpstr>二、页面格式化</vt:lpstr>
      <vt:lpstr>二、页面格式化</vt:lpstr>
      <vt:lpstr>二、页面格式化</vt:lpstr>
      <vt:lpstr>二、页面格式化</vt:lpstr>
      <vt:lpstr>二、页面格式化</vt:lpstr>
      <vt:lpstr>二、页面格式化</vt:lpstr>
      <vt:lpstr>二、页面格式化</vt:lpstr>
      <vt:lpstr>课余作业布置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244</cp:revision>
  <dcterms:created xsi:type="dcterms:W3CDTF">2003-05-15T13:10:49Z</dcterms:created>
  <dcterms:modified xsi:type="dcterms:W3CDTF">2014-06-04T05:58:58Z</dcterms:modified>
</cp:coreProperties>
</file>