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1"/>
  </p:sldMasterIdLst>
  <p:notesMasterIdLst>
    <p:notesMasterId r:id="rId40"/>
  </p:notesMasterIdLst>
  <p:sldIdLst>
    <p:sldId id="256" r:id="rId2"/>
    <p:sldId id="257" r:id="rId3"/>
    <p:sldId id="258" r:id="rId4"/>
    <p:sldId id="259" r:id="rId5"/>
    <p:sldId id="282" r:id="rId6"/>
    <p:sldId id="283" r:id="rId7"/>
    <p:sldId id="284" r:id="rId8"/>
    <p:sldId id="285" r:id="rId9"/>
    <p:sldId id="303" r:id="rId10"/>
    <p:sldId id="304" r:id="rId11"/>
    <p:sldId id="305" r:id="rId12"/>
    <p:sldId id="306" r:id="rId13"/>
    <p:sldId id="307" r:id="rId14"/>
    <p:sldId id="308" r:id="rId15"/>
    <p:sldId id="309" r:id="rId16"/>
    <p:sldId id="310" r:id="rId17"/>
    <p:sldId id="277" r:id="rId18"/>
    <p:sldId id="286" r:id="rId19"/>
    <p:sldId id="287" r:id="rId20"/>
    <p:sldId id="288" r:id="rId21"/>
    <p:sldId id="289" r:id="rId22"/>
    <p:sldId id="278" r:id="rId23"/>
    <p:sldId id="290" r:id="rId24"/>
    <p:sldId id="291" r:id="rId25"/>
    <p:sldId id="292" r:id="rId26"/>
    <p:sldId id="293" r:id="rId27"/>
    <p:sldId id="279" r:id="rId28"/>
    <p:sldId id="294" r:id="rId29"/>
    <p:sldId id="295" r:id="rId30"/>
    <p:sldId id="296" r:id="rId31"/>
    <p:sldId id="297" r:id="rId32"/>
    <p:sldId id="280" r:id="rId33"/>
    <p:sldId id="298" r:id="rId34"/>
    <p:sldId id="299" r:id="rId35"/>
    <p:sldId id="300" r:id="rId36"/>
    <p:sldId id="301" r:id="rId37"/>
    <p:sldId id="302" r:id="rId38"/>
    <p:sldId id="281" r:id="rId39"/>
  </p:sldIdLst>
  <p:sldSz cx="9144000" cy="6858000" type="screen4x3"/>
  <p:notesSz cx="6858000" cy="9144000"/>
  <p:defaultTex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0" autoAdjust="0"/>
    <p:restoredTop sz="86410" autoAdjust="0"/>
  </p:normalViewPr>
  <p:slideViewPr>
    <p:cSldViewPr>
      <p:cViewPr varScale="1">
        <p:scale>
          <a:sx n="38" d="100"/>
          <a:sy n="38" d="100"/>
        </p:scale>
        <p:origin x="-102" y="-666"/>
      </p:cViewPr>
      <p:guideLst>
        <p:guide orient="horz" pos="2172"/>
        <p:guide pos="2841"/>
      </p:guideLst>
    </p:cSldViewPr>
  </p:slideViewPr>
  <p:outlineViewPr>
    <p:cViewPr>
      <p:scale>
        <a:sx n="33" d="100"/>
        <a:sy n="33" d="100"/>
      </p:scale>
      <p:origin x="0" y="1464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buFont typeface="Arial" pitchFamily="34" charset="0"/>
              <a:buNone/>
              <a:defRPr sz="1200">
                <a:latin typeface="Arial" pitchFamily="34" charset="0"/>
              </a:defRPr>
            </a:lvl1pPr>
          </a:lstStyle>
          <a:p>
            <a:pPr>
              <a:defRPr/>
            </a:pPr>
            <a:endParaRPr lang="en-US" altLang="zh-CN"/>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buFont typeface="Arial" pitchFamily="34" charset="0"/>
              <a:buNone/>
              <a:defRPr sz="1200">
                <a:latin typeface="Arial" pitchFamily="34" charset="0"/>
              </a:defRPr>
            </a:lvl1pPr>
          </a:lstStyle>
          <a:p>
            <a:pPr>
              <a:defRPr/>
            </a:pPr>
            <a:endParaRPr lang="en-US" altLang="zh-CN"/>
          </a:p>
        </p:txBody>
      </p:sp>
      <p:sp>
        <p:nvSpPr>
          <p:cNvPr id="44036" name="Rectangle 4"/>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buFont typeface="Arial" pitchFamily="34" charset="0"/>
              <a:buNone/>
              <a:defRPr sz="1200">
                <a:latin typeface="Arial" pitchFamily="34" charset="0"/>
              </a:defRPr>
            </a:lvl1pPr>
          </a:lstStyle>
          <a:p>
            <a:pPr>
              <a:defRPr/>
            </a:pPr>
            <a:endParaRPr lang="en-US" altLang="zh-CN"/>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buFont typeface="Arial" pitchFamily="34" charset="0"/>
              <a:buNone/>
              <a:defRPr sz="1200">
                <a:latin typeface="Arial" pitchFamily="34" charset="0"/>
              </a:defRPr>
            </a:lvl1pPr>
          </a:lstStyle>
          <a:p>
            <a:pPr>
              <a:defRPr/>
            </a:pPr>
            <a:fld id="{497CFC12-6E19-4DCE-9C45-A4866D3D1069}" type="slidenum">
              <a:rPr lang="en-US" altLang="zh-CN"/>
              <a:pPr>
                <a:defRPr/>
              </a:pPr>
              <a:t>‹#›</a:t>
            </a:fld>
            <a:endParaRPr lang="en-US" altLang="zh-CN"/>
          </a:p>
        </p:txBody>
      </p:sp>
    </p:spTree>
    <p:extLst>
      <p:ext uri="{BB962C8B-B14F-4D97-AF65-F5344CB8AC3E}">
        <p14:creationId xmlns:p14="http://schemas.microsoft.com/office/powerpoint/2010/main" val="32520723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组合 15"/>
          <p:cNvGrpSpPr>
            <a:grpSpLocks/>
          </p:cNvGrpSpPr>
          <p:nvPr/>
        </p:nvGrpSpPr>
        <p:grpSpPr bwMode="auto">
          <a:xfrm>
            <a:off x="-3175" y="4953000"/>
            <a:ext cx="9147175" cy="1911350"/>
            <a:chOff x="-3765" y="4832896"/>
            <a:chExt cx="9147765" cy="2032192"/>
          </a:xfrm>
        </p:grpSpPr>
        <p:sp>
          <p:nvSpPr>
            <p:cNvPr id="6" name="任意多边形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任意多边形 17"/>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8" name="任意多边形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直接连接符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dirty="0" smtClean="0"/>
              <a:t>单击此处编辑母版标题样式</a:t>
            </a:r>
            <a:endParaRPr lang="en-US" dirty="0"/>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11" name="日期占位符 29"/>
          <p:cNvSpPr>
            <a:spLocks noGrp="1"/>
          </p:cNvSpPr>
          <p:nvPr>
            <p:ph type="dt" sz="half" idx="10"/>
          </p:nvPr>
        </p:nvSpPr>
        <p:spPr/>
        <p:txBody>
          <a:bodyPr/>
          <a:lstStyle>
            <a:lvl1pPr algn="r">
              <a:defRPr sz="1100" smtClean="0">
                <a:solidFill>
                  <a:srgbClr val="FFFFFF"/>
                </a:solidFill>
              </a:defRPr>
            </a:lvl1pPr>
            <a:extLst/>
          </a:lstStyle>
          <a:p>
            <a:pPr>
              <a:defRPr/>
            </a:pPr>
            <a:fld id="{0FF57999-AAA7-4FC1-A770-CBF7C6FA72D1}" type="datetime1">
              <a:rPr lang="zh-CN" altLang="en-US"/>
              <a:pPr>
                <a:defRPr/>
              </a:pPr>
              <a:t>2014-11-17</a:t>
            </a:fld>
            <a:endParaRPr lang="en-US" altLang="zh-CN" dirty="0"/>
          </a:p>
        </p:txBody>
      </p:sp>
      <p:sp>
        <p:nvSpPr>
          <p:cNvPr id="12" name="页脚占位符 18"/>
          <p:cNvSpPr>
            <a:spLocks noGrp="1"/>
          </p:cNvSpPr>
          <p:nvPr>
            <p:ph type="ftr" sz="quarter" idx="11"/>
          </p:nvPr>
        </p:nvSpPr>
        <p:spPr>
          <a:xfrm>
            <a:off x="827088" y="6408738"/>
            <a:ext cx="5903912" cy="365125"/>
          </a:xfrm>
        </p:spPr>
        <p:txBody>
          <a:bodyPr/>
          <a:lstStyle>
            <a:lvl1pPr algn="l">
              <a:defRPr sz="1100" smtClean="0">
                <a:solidFill>
                  <a:schemeClr val="accent1">
                    <a:tint val="20000"/>
                  </a:schemeClr>
                </a:solidFill>
              </a:defRPr>
            </a:lvl1pPr>
            <a:extLst/>
          </a:lstStyle>
          <a:p>
            <a:pPr>
              <a:defRPr/>
            </a:pPr>
            <a:r>
              <a:rPr lang="zh-CN" altLang="en-US"/>
              <a:t>制作人：王惠斌  孟晓峰                                                            常用办公软件的使用</a:t>
            </a:r>
            <a:endParaRPr lang="en-US" altLang="zh-CN" dirty="0"/>
          </a:p>
        </p:txBody>
      </p:sp>
    </p:spTree>
    <p:extLst>
      <p:ext uri="{BB962C8B-B14F-4D97-AF65-F5344CB8AC3E}">
        <p14:creationId xmlns:p14="http://schemas.microsoft.com/office/powerpoint/2010/main" val="4150890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日期占位符 9"/>
          <p:cNvSpPr>
            <a:spLocks noGrp="1"/>
          </p:cNvSpPr>
          <p:nvPr>
            <p:ph type="dt" sz="half" idx="10"/>
          </p:nvPr>
        </p:nvSpPr>
        <p:spPr/>
        <p:txBody>
          <a:bodyPr/>
          <a:lstStyle>
            <a:lvl1pPr>
              <a:defRPr smtClean="0"/>
            </a:lvl1pPr>
          </a:lstStyle>
          <a:p>
            <a:pPr>
              <a:defRPr/>
            </a:pPr>
            <a:fld id="{544F57A7-3493-4C66-BDD1-7F2F92592B4F}" type="datetime1">
              <a:rPr lang="zh-CN" altLang="en-US"/>
              <a:pPr>
                <a:defRPr/>
              </a:pPr>
              <a:t>2014-11-17</a:t>
            </a:fld>
            <a:endParaRPr lang="en-US" altLang="zh-CN" dirty="0"/>
          </a:p>
        </p:txBody>
      </p:sp>
      <p:sp>
        <p:nvSpPr>
          <p:cNvPr id="5" name="页脚占位符 21"/>
          <p:cNvSpPr>
            <a:spLocks noGrp="1"/>
          </p:cNvSpPr>
          <p:nvPr>
            <p:ph type="ftr" sz="quarter" idx="11"/>
          </p:nvPr>
        </p:nvSpPr>
        <p:spPr>
          <a:xfrm>
            <a:off x="395288" y="6408738"/>
            <a:ext cx="6335712" cy="365125"/>
          </a:xfrm>
        </p:spPr>
        <p:txBody>
          <a:bodyPr/>
          <a:lstStyle>
            <a:lvl1pPr algn="l">
              <a:defRPr smtClean="0"/>
            </a:lvl1pPr>
          </a:lstStyle>
          <a:p>
            <a:pPr>
              <a:defRPr/>
            </a:pPr>
            <a:r>
              <a:rPr lang="zh-CN" altLang="en-US"/>
              <a:t>制作人：王惠斌  孟晓峰                                                            常用办公软件的使用</a:t>
            </a:r>
            <a:endParaRPr lang="en-US" altLang="zh-CN" dirty="0"/>
          </a:p>
        </p:txBody>
      </p:sp>
    </p:spTree>
    <p:extLst>
      <p:ext uri="{BB962C8B-B14F-4D97-AF65-F5344CB8AC3E}">
        <p14:creationId xmlns:p14="http://schemas.microsoft.com/office/powerpoint/2010/main" val="27952025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日期占位符 9"/>
          <p:cNvSpPr>
            <a:spLocks noGrp="1"/>
          </p:cNvSpPr>
          <p:nvPr>
            <p:ph type="dt" sz="half" idx="10"/>
          </p:nvPr>
        </p:nvSpPr>
        <p:spPr/>
        <p:txBody>
          <a:bodyPr/>
          <a:lstStyle>
            <a:lvl1pPr>
              <a:defRPr smtClean="0"/>
            </a:lvl1pPr>
          </a:lstStyle>
          <a:p>
            <a:pPr>
              <a:defRPr/>
            </a:pPr>
            <a:fld id="{375F8024-3FE7-4F5C-B0C0-0B6C743C86B5}" type="datetime1">
              <a:rPr lang="zh-CN" altLang="en-US"/>
              <a:pPr>
                <a:defRPr/>
              </a:pPr>
              <a:t>2014-11-17</a:t>
            </a:fld>
            <a:endParaRPr lang="en-US" altLang="zh-CN" dirty="0"/>
          </a:p>
        </p:txBody>
      </p:sp>
      <p:sp>
        <p:nvSpPr>
          <p:cNvPr id="5" name="页脚占位符 21"/>
          <p:cNvSpPr>
            <a:spLocks noGrp="1"/>
          </p:cNvSpPr>
          <p:nvPr>
            <p:ph type="ftr" sz="quarter" idx="11"/>
          </p:nvPr>
        </p:nvSpPr>
        <p:spPr>
          <a:xfrm>
            <a:off x="539750" y="6408738"/>
            <a:ext cx="6191250" cy="365125"/>
          </a:xfrm>
        </p:spPr>
        <p:txBody>
          <a:bodyPr/>
          <a:lstStyle>
            <a:lvl1pPr>
              <a:defRPr smtClean="0"/>
            </a:lvl1pPr>
          </a:lstStyle>
          <a:p>
            <a:pPr>
              <a:defRPr/>
            </a:pPr>
            <a:r>
              <a:rPr lang="zh-CN" altLang="en-US"/>
              <a:t>制作人：王惠斌  孟晓峰                                                            常用办公软件的使用</a:t>
            </a:r>
            <a:endParaRPr lang="en-US" altLang="zh-CN" dirty="0"/>
          </a:p>
        </p:txBody>
      </p:sp>
    </p:spTree>
    <p:extLst>
      <p:ext uri="{BB962C8B-B14F-4D97-AF65-F5344CB8AC3E}">
        <p14:creationId xmlns:p14="http://schemas.microsoft.com/office/powerpoint/2010/main" val="30737381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lgn="r">
              <a:defRPr sz="1100" smtClean="0"/>
            </a:lvl1pPr>
          </a:lstStyle>
          <a:p>
            <a:pPr>
              <a:defRPr/>
            </a:pPr>
            <a:fld id="{8D761FEB-5A19-4627-9637-3CF13AF82482}" type="datetime1">
              <a:rPr lang="zh-CN" altLang="en-US"/>
              <a:pPr>
                <a:defRPr/>
              </a:pPr>
              <a:t>2014-11-17</a:t>
            </a:fld>
            <a:endParaRPr lang="en-US" altLang="zh-CN" dirty="0"/>
          </a:p>
        </p:txBody>
      </p:sp>
      <p:sp>
        <p:nvSpPr>
          <p:cNvPr id="5" name="页脚占位符 21"/>
          <p:cNvSpPr>
            <a:spLocks noGrp="1"/>
          </p:cNvSpPr>
          <p:nvPr>
            <p:ph type="ftr" sz="quarter" idx="11"/>
          </p:nvPr>
        </p:nvSpPr>
        <p:spPr>
          <a:xfrm>
            <a:off x="611188" y="6408738"/>
            <a:ext cx="6119812" cy="365125"/>
          </a:xfrm>
        </p:spPr>
        <p:txBody>
          <a:bodyPr/>
          <a:lstStyle>
            <a:lvl1pPr>
              <a:defRPr sz="1100" smtClean="0"/>
            </a:lvl1pPr>
          </a:lstStyle>
          <a:p>
            <a:pPr>
              <a:defRPr/>
            </a:pPr>
            <a:r>
              <a:rPr lang="zh-CN" altLang="en-US"/>
              <a:t>制作人：王惠斌  孟晓峰                                                            常用办公软件的使用</a:t>
            </a:r>
            <a:endParaRPr lang="en-US" altLang="zh-CN" dirty="0"/>
          </a:p>
        </p:txBody>
      </p:sp>
    </p:spTree>
    <p:extLst>
      <p:ext uri="{BB962C8B-B14F-4D97-AF65-F5344CB8AC3E}">
        <p14:creationId xmlns:p14="http://schemas.microsoft.com/office/powerpoint/2010/main" val="1877766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4" name="燕尾形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燕尾形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lgn="r">
              <a:defRPr sz="1100" smtClean="0"/>
            </a:lvl1pPr>
            <a:extLst/>
          </a:lstStyle>
          <a:p>
            <a:pPr>
              <a:defRPr/>
            </a:pPr>
            <a:fld id="{9444023A-7A41-463E-A1D0-1045E85ABDFA}" type="datetime1">
              <a:rPr lang="zh-CN" altLang="en-US"/>
              <a:pPr>
                <a:defRPr/>
              </a:pPr>
              <a:t>2014-11-17</a:t>
            </a:fld>
            <a:endParaRPr lang="en-US" altLang="zh-CN" dirty="0"/>
          </a:p>
        </p:txBody>
      </p:sp>
      <p:sp>
        <p:nvSpPr>
          <p:cNvPr id="7" name="页脚占位符 4"/>
          <p:cNvSpPr>
            <a:spLocks noGrp="1"/>
          </p:cNvSpPr>
          <p:nvPr>
            <p:ph type="ftr" sz="quarter" idx="11"/>
          </p:nvPr>
        </p:nvSpPr>
        <p:spPr>
          <a:xfrm>
            <a:off x="684213" y="6408738"/>
            <a:ext cx="6046787" cy="365125"/>
          </a:xfrm>
        </p:spPr>
        <p:txBody>
          <a:bodyPr/>
          <a:lstStyle>
            <a:lvl1pPr>
              <a:defRPr sz="1100" smtClean="0"/>
            </a:lvl1pPr>
            <a:extLst/>
          </a:lstStyle>
          <a:p>
            <a:pPr>
              <a:defRPr/>
            </a:pPr>
            <a:r>
              <a:rPr lang="zh-CN" altLang="en-US"/>
              <a:t>制作人：王惠斌  孟晓峰                                                            常用办公软件的使用</a:t>
            </a:r>
            <a:endParaRPr lang="en-US" altLang="zh-CN" dirty="0"/>
          </a:p>
        </p:txBody>
      </p:sp>
    </p:spTree>
    <p:extLst>
      <p:ext uri="{BB962C8B-B14F-4D97-AF65-F5344CB8AC3E}">
        <p14:creationId xmlns:p14="http://schemas.microsoft.com/office/powerpoint/2010/main" val="783324596"/>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defRPr sz="1100" smtClean="0"/>
            </a:lvl1pPr>
            <a:extLst/>
          </a:lstStyle>
          <a:p>
            <a:pPr>
              <a:defRPr/>
            </a:pPr>
            <a:fld id="{22B71B87-CC79-4FF4-85FC-072A05E70C42}" type="datetime1">
              <a:rPr lang="zh-CN" altLang="en-US"/>
              <a:pPr>
                <a:defRPr/>
              </a:pPr>
              <a:t>2014-11-17</a:t>
            </a:fld>
            <a:endParaRPr lang="en-US" altLang="zh-CN" dirty="0"/>
          </a:p>
        </p:txBody>
      </p:sp>
      <p:sp>
        <p:nvSpPr>
          <p:cNvPr id="6" name="页脚占位符 5"/>
          <p:cNvSpPr>
            <a:spLocks noGrp="1"/>
          </p:cNvSpPr>
          <p:nvPr>
            <p:ph type="ftr" sz="quarter" idx="11"/>
          </p:nvPr>
        </p:nvSpPr>
        <p:spPr>
          <a:xfrm>
            <a:off x="611188" y="6408738"/>
            <a:ext cx="6119812" cy="365125"/>
          </a:xfrm>
        </p:spPr>
        <p:txBody>
          <a:bodyPr/>
          <a:lstStyle>
            <a:lvl1pPr>
              <a:defRPr sz="1100" smtClean="0"/>
            </a:lvl1pPr>
            <a:extLst/>
          </a:lstStyle>
          <a:p>
            <a:pPr>
              <a:defRPr/>
            </a:pPr>
            <a:r>
              <a:rPr lang="zh-CN" altLang="en-US"/>
              <a:t>制作人：王惠斌  孟晓峰                                                            常用办公软件的使用</a:t>
            </a:r>
            <a:endParaRPr lang="en-US" altLang="zh-CN" dirty="0"/>
          </a:p>
        </p:txBody>
      </p:sp>
    </p:spTree>
    <p:extLst>
      <p:ext uri="{BB962C8B-B14F-4D97-AF65-F5344CB8AC3E}">
        <p14:creationId xmlns:p14="http://schemas.microsoft.com/office/powerpoint/2010/main" val="2764520840"/>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lgn="r">
              <a:defRPr sz="1100" smtClean="0"/>
            </a:lvl1pPr>
            <a:extLst/>
          </a:lstStyle>
          <a:p>
            <a:pPr>
              <a:defRPr/>
            </a:pPr>
            <a:fld id="{4F74D10D-AE21-499A-899F-BFC41BFC40A5}" type="datetime1">
              <a:rPr lang="zh-CN" altLang="en-US"/>
              <a:pPr>
                <a:defRPr/>
              </a:pPr>
              <a:t>2014-11-17</a:t>
            </a:fld>
            <a:endParaRPr lang="en-US" altLang="zh-CN" dirty="0"/>
          </a:p>
        </p:txBody>
      </p:sp>
      <p:sp>
        <p:nvSpPr>
          <p:cNvPr id="8" name="页脚占位符 7"/>
          <p:cNvSpPr>
            <a:spLocks noGrp="1"/>
          </p:cNvSpPr>
          <p:nvPr>
            <p:ph type="ftr" sz="quarter" idx="11"/>
          </p:nvPr>
        </p:nvSpPr>
        <p:spPr>
          <a:xfrm>
            <a:off x="468313" y="6408738"/>
            <a:ext cx="6262687" cy="365125"/>
          </a:xfrm>
        </p:spPr>
        <p:txBody>
          <a:bodyPr/>
          <a:lstStyle>
            <a:lvl1pPr>
              <a:defRPr sz="1100" smtClean="0"/>
            </a:lvl1pPr>
            <a:extLst/>
          </a:lstStyle>
          <a:p>
            <a:pPr>
              <a:defRPr/>
            </a:pPr>
            <a:r>
              <a:rPr lang="zh-CN" altLang="en-US"/>
              <a:t>制作人：王惠斌  孟晓峰                                                            常用办公软件的使用</a:t>
            </a:r>
            <a:endParaRPr lang="en-US" altLang="zh-CN" dirty="0"/>
          </a:p>
        </p:txBody>
      </p:sp>
    </p:spTree>
    <p:extLst>
      <p:ext uri="{BB962C8B-B14F-4D97-AF65-F5344CB8AC3E}">
        <p14:creationId xmlns:p14="http://schemas.microsoft.com/office/powerpoint/2010/main" val="1639766490"/>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lgn="l">
              <a:defRPr smtClean="0"/>
            </a:lvl1pPr>
            <a:extLst/>
          </a:lstStyle>
          <a:p>
            <a:pPr>
              <a:defRPr/>
            </a:pPr>
            <a:fld id="{3CB99131-23B6-481D-BB4A-86089498A63D}" type="datetime1">
              <a:rPr lang="zh-CN" altLang="en-US"/>
              <a:pPr>
                <a:defRPr/>
              </a:pPr>
              <a:t>2014-11-17</a:t>
            </a:fld>
            <a:endParaRPr lang="en-US" altLang="zh-CN"/>
          </a:p>
        </p:txBody>
      </p:sp>
      <p:sp>
        <p:nvSpPr>
          <p:cNvPr id="4" name="页脚占位符 3"/>
          <p:cNvSpPr>
            <a:spLocks noGrp="1"/>
          </p:cNvSpPr>
          <p:nvPr>
            <p:ph type="ftr" sz="quarter" idx="11"/>
          </p:nvPr>
        </p:nvSpPr>
        <p:spPr>
          <a:xfrm>
            <a:off x="827088" y="6381750"/>
            <a:ext cx="5689600" cy="365125"/>
          </a:xfrm>
        </p:spPr>
        <p:txBody>
          <a:bodyPr/>
          <a:lstStyle>
            <a:lvl1pPr>
              <a:defRPr smtClean="0"/>
            </a:lvl1pPr>
            <a:extLst/>
          </a:lstStyle>
          <a:p>
            <a:pPr>
              <a:defRPr/>
            </a:pPr>
            <a:r>
              <a:rPr lang="zh-CN" altLang="en-US"/>
              <a:t>制作人：王惠斌  孟晓峰                                                            常用办公软件的使用</a:t>
            </a:r>
            <a:endParaRPr lang="en-US" altLang="zh-CN" dirty="0"/>
          </a:p>
        </p:txBody>
      </p:sp>
    </p:spTree>
    <p:extLst>
      <p:ext uri="{BB962C8B-B14F-4D97-AF65-F5344CB8AC3E}">
        <p14:creationId xmlns:p14="http://schemas.microsoft.com/office/powerpoint/2010/main" val="3758632594"/>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lgn="r">
              <a:defRPr smtClean="0"/>
            </a:lvl1pPr>
          </a:lstStyle>
          <a:p>
            <a:pPr>
              <a:defRPr/>
            </a:pPr>
            <a:fld id="{98AE0260-FB5F-414D-B1FE-A7680F740199}" type="datetime1">
              <a:rPr lang="zh-CN" altLang="en-US"/>
              <a:pPr>
                <a:defRPr/>
              </a:pPr>
              <a:t>2014-11-17</a:t>
            </a:fld>
            <a:endParaRPr lang="en-US" altLang="zh-CN" dirty="0"/>
          </a:p>
        </p:txBody>
      </p:sp>
      <p:sp>
        <p:nvSpPr>
          <p:cNvPr id="3" name="页脚占位符 21"/>
          <p:cNvSpPr>
            <a:spLocks noGrp="1"/>
          </p:cNvSpPr>
          <p:nvPr>
            <p:ph type="ftr" sz="quarter" idx="11"/>
          </p:nvPr>
        </p:nvSpPr>
        <p:spPr>
          <a:xfrm>
            <a:off x="684213" y="6408738"/>
            <a:ext cx="6046787" cy="365125"/>
          </a:xfrm>
        </p:spPr>
        <p:txBody>
          <a:bodyPr/>
          <a:lstStyle>
            <a:lvl1pPr>
              <a:defRPr smtClean="0"/>
            </a:lvl1pPr>
          </a:lstStyle>
          <a:p>
            <a:pPr>
              <a:defRPr/>
            </a:pPr>
            <a:r>
              <a:rPr lang="zh-CN" altLang="en-US"/>
              <a:t>制作人：王惠斌  孟晓峰                                                            常用办公软件的使用</a:t>
            </a:r>
            <a:endParaRPr lang="en-US" altLang="zh-CN" dirty="0"/>
          </a:p>
        </p:txBody>
      </p:sp>
    </p:spTree>
    <p:extLst>
      <p:ext uri="{BB962C8B-B14F-4D97-AF65-F5344CB8AC3E}">
        <p14:creationId xmlns:p14="http://schemas.microsoft.com/office/powerpoint/2010/main" val="30609127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smtClean="0"/>
            </a:lvl1pPr>
            <a:extLst/>
          </a:lstStyle>
          <a:p>
            <a:pPr>
              <a:defRPr/>
            </a:pPr>
            <a:fld id="{07D8712C-A46F-437D-8985-AB7FF76EDBE0}" type="datetime1">
              <a:rPr lang="zh-CN" altLang="en-US"/>
              <a:pPr>
                <a:defRPr/>
              </a:pPr>
              <a:t>2014-11-17</a:t>
            </a:fld>
            <a:endParaRPr lang="en-US" altLang="zh-CN" dirty="0"/>
          </a:p>
        </p:txBody>
      </p:sp>
      <p:sp>
        <p:nvSpPr>
          <p:cNvPr id="6" name="页脚占位符 5"/>
          <p:cNvSpPr>
            <a:spLocks noGrp="1"/>
          </p:cNvSpPr>
          <p:nvPr>
            <p:ph type="ftr" sz="quarter" idx="11"/>
          </p:nvPr>
        </p:nvSpPr>
        <p:spPr>
          <a:xfrm>
            <a:off x="1116013" y="6408738"/>
            <a:ext cx="5614987" cy="365125"/>
          </a:xfrm>
        </p:spPr>
        <p:txBody>
          <a:bodyPr/>
          <a:lstStyle>
            <a:lvl1pPr>
              <a:defRPr smtClean="0"/>
            </a:lvl1pPr>
            <a:extLst/>
          </a:lstStyle>
          <a:p>
            <a:pPr>
              <a:defRPr/>
            </a:pPr>
            <a:r>
              <a:rPr lang="zh-CN" altLang="en-US"/>
              <a:t>制作人：王惠斌  孟晓峰                                                            常用办公软件的使用</a:t>
            </a:r>
            <a:endParaRPr lang="en-US" altLang="zh-CN" dirty="0"/>
          </a:p>
        </p:txBody>
      </p:sp>
    </p:spTree>
    <p:extLst>
      <p:ext uri="{BB962C8B-B14F-4D97-AF65-F5344CB8AC3E}">
        <p14:creationId xmlns:p14="http://schemas.microsoft.com/office/powerpoint/2010/main" val="161326693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5" name="任意多边形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任意多边形 15"/>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7" name="直角三角形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直接连接符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燕尾形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smtClean="0"/>
              <a:t>单击此处编辑母版标题样式</a:t>
            </a:r>
            <a:endParaRPr lang="en-US"/>
          </a:p>
        </p:txBody>
      </p:sp>
      <p:sp>
        <p:nvSpPr>
          <p:cNvPr id="11" name="日期占位符 4"/>
          <p:cNvSpPr>
            <a:spLocks noGrp="1"/>
          </p:cNvSpPr>
          <p:nvPr>
            <p:ph type="dt" sz="half" idx="10"/>
          </p:nvPr>
        </p:nvSpPr>
        <p:spPr/>
        <p:txBody>
          <a:bodyPr/>
          <a:lstStyle>
            <a:lvl1pPr>
              <a:defRPr smtClean="0">
                <a:solidFill>
                  <a:schemeClr val="tx1"/>
                </a:solidFill>
              </a:defRPr>
            </a:lvl1pPr>
            <a:extLst/>
          </a:lstStyle>
          <a:p>
            <a:pPr>
              <a:defRPr/>
            </a:pPr>
            <a:fld id="{2717A7E3-22FA-41F8-84C8-80B2C2585A56}" type="datetime1">
              <a:rPr lang="zh-CN" altLang="en-US"/>
              <a:pPr>
                <a:defRPr/>
              </a:pPr>
              <a:t>2014-11-17</a:t>
            </a:fld>
            <a:endParaRPr lang="en-US" altLang="zh-CN" dirty="0"/>
          </a:p>
        </p:txBody>
      </p:sp>
      <p:sp>
        <p:nvSpPr>
          <p:cNvPr id="12" name="页脚占位符 5"/>
          <p:cNvSpPr>
            <a:spLocks noGrp="1"/>
          </p:cNvSpPr>
          <p:nvPr>
            <p:ph type="ftr" sz="quarter" idx="11"/>
          </p:nvPr>
        </p:nvSpPr>
        <p:spPr>
          <a:xfrm>
            <a:off x="485775" y="6408738"/>
            <a:ext cx="6245225" cy="365125"/>
          </a:xfrm>
        </p:spPr>
        <p:txBody>
          <a:bodyPr/>
          <a:lstStyle>
            <a:lvl1pPr>
              <a:defRPr smtClean="0">
                <a:solidFill>
                  <a:schemeClr val="tx1"/>
                </a:solidFill>
              </a:defRPr>
            </a:lvl1pPr>
            <a:extLst/>
          </a:lstStyle>
          <a:p>
            <a:pPr>
              <a:defRPr/>
            </a:pPr>
            <a:r>
              <a:rPr lang="zh-CN" altLang="en-US"/>
              <a:t>制作人：王惠斌  孟晓峰                                                            常用办公软件的使用</a:t>
            </a:r>
            <a:endParaRPr lang="en-US" altLang="zh-CN" dirty="0"/>
          </a:p>
        </p:txBody>
      </p:sp>
    </p:spTree>
    <p:extLst>
      <p:ext uri="{BB962C8B-B14F-4D97-AF65-F5344CB8AC3E}">
        <p14:creationId xmlns:p14="http://schemas.microsoft.com/office/powerpoint/2010/main" val="2780469534"/>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027" name="任意多边形 11"/>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r" eaLnBrk="1" latinLnBrk="0" hangingPunct="1">
              <a:buFont typeface="Arial" charset="0"/>
              <a:buNone/>
              <a:defRPr kumimoji="0" sz="1100" smtClean="0">
                <a:solidFill>
                  <a:schemeClr val="tx1"/>
                </a:solidFill>
                <a:latin typeface="Arial" charset="0"/>
              </a:defRPr>
            </a:lvl1pPr>
            <a:extLst/>
          </a:lstStyle>
          <a:p>
            <a:pPr>
              <a:defRPr/>
            </a:pPr>
            <a:fld id="{17A07A84-4130-4E9A-9B5E-9DA5ABF11CAF}" type="datetime1">
              <a:rPr lang="zh-CN" altLang="en-US"/>
              <a:pPr>
                <a:defRPr/>
              </a:pPr>
              <a:t>2014-11-17</a:t>
            </a:fld>
            <a:endParaRPr lang="en-US" altLang="zh-CN" dirty="0"/>
          </a:p>
        </p:txBody>
      </p:sp>
      <p:sp>
        <p:nvSpPr>
          <p:cNvPr id="22" name="页脚占位符 21"/>
          <p:cNvSpPr>
            <a:spLocks noGrp="1"/>
          </p:cNvSpPr>
          <p:nvPr>
            <p:ph type="ftr" sz="quarter" idx="3"/>
          </p:nvPr>
        </p:nvSpPr>
        <p:spPr>
          <a:xfrm>
            <a:off x="500063" y="6408738"/>
            <a:ext cx="6230937" cy="365125"/>
          </a:xfrm>
          <a:prstGeom prst="rect">
            <a:avLst/>
          </a:prstGeom>
        </p:spPr>
        <p:txBody>
          <a:bodyPr vert="horz" anchor="b"/>
          <a:lstStyle>
            <a:lvl1pPr algn="l" eaLnBrk="1" latinLnBrk="0" hangingPunct="1">
              <a:buFont typeface="Arial" charset="0"/>
              <a:buNone/>
              <a:defRPr kumimoji="0" sz="1100" smtClean="0">
                <a:solidFill>
                  <a:schemeClr val="tx1"/>
                </a:solidFill>
                <a:latin typeface="Arial" charset="0"/>
              </a:defRPr>
            </a:lvl1pPr>
            <a:extLst/>
          </a:lstStyle>
          <a:p>
            <a:pPr>
              <a:defRPr/>
            </a:pPr>
            <a:r>
              <a:rPr lang="zh-CN" altLang="en-US"/>
              <a:t>制作人：王惠斌  孟晓峰                                                            常用办公软件的使用</a:t>
            </a:r>
            <a:endParaRPr lang="en-US" altLang="zh-CN" dirty="0"/>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hf sldNum="0" hdr="0"/>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2pPr>
      <a:lvl3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3pPr>
      <a:lvl4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4pPr>
      <a:lvl5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5pPr>
      <a:lvl6pPr marL="457200" algn="l" rtl="0" fontAlgn="base">
        <a:spcBef>
          <a:spcPct val="0"/>
        </a:spcBef>
        <a:spcAft>
          <a:spcPct val="0"/>
        </a:spcAft>
        <a:defRPr sz="4100" b="1">
          <a:solidFill>
            <a:schemeClr val="tx2"/>
          </a:solidFill>
          <a:latin typeface="Lucida Sans Unicode" pitchFamily="34" charset="0"/>
          <a:ea typeface="黑体" pitchFamily="2" charset="-122"/>
        </a:defRPr>
      </a:lvl6pPr>
      <a:lvl7pPr marL="914400" algn="l" rtl="0" fontAlgn="base">
        <a:spcBef>
          <a:spcPct val="0"/>
        </a:spcBef>
        <a:spcAft>
          <a:spcPct val="0"/>
        </a:spcAft>
        <a:defRPr sz="4100" b="1">
          <a:solidFill>
            <a:schemeClr val="tx2"/>
          </a:solidFill>
          <a:latin typeface="Lucida Sans Unicode" pitchFamily="34" charset="0"/>
          <a:ea typeface="黑体" pitchFamily="2" charset="-122"/>
        </a:defRPr>
      </a:lvl7pPr>
      <a:lvl8pPr marL="1371600" algn="l" rtl="0" fontAlgn="base">
        <a:spcBef>
          <a:spcPct val="0"/>
        </a:spcBef>
        <a:spcAft>
          <a:spcPct val="0"/>
        </a:spcAft>
        <a:defRPr sz="4100" b="1">
          <a:solidFill>
            <a:schemeClr val="tx2"/>
          </a:solidFill>
          <a:latin typeface="Lucida Sans Unicode" pitchFamily="34" charset="0"/>
          <a:ea typeface="黑体" pitchFamily="2" charset="-122"/>
        </a:defRPr>
      </a:lvl8pPr>
      <a:lvl9pPr marL="1828800" algn="l" rtl="0" fontAlgn="base">
        <a:spcBef>
          <a:spcPct val="0"/>
        </a:spcBef>
        <a:spcAft>
          <a:spcPct val="0"/>
        </a:spcAft>
        <a:defRPr sz="4100" b="1">
          <a:solidFill>
            <a:schemeClr val="tx2"/>
          </a:solidFill>
          <a:latin typeface="Lucida Sans Unicode" pitchFamily="34" charset="0"/>
          <a:ea typeface="黑体" pitchFamily="2" charset="-122"/>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baike.baidu.com/view/499644.htm"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ChangeArrowheads="1"/>
          </p:cNvSpPr>
          <p:nvPr>
            <p:ph type="ctrTitle"/>
          </p:nvPr>
        </p:nvSpPr>
        <p:spPr>
          <a:xfrm>
            <a:off x="611560" y="1772816"/>
            <a:ext cx="7772400" cy="1829761"/>
          </a:xfrm>
        </p:spPr>
        <p:txBody>
          <a:bodyPr/>
          <a:lstStyle/>
          <a:p>
            <a:pPr eaLnBrk="1" fontAlgn="auto" hangingPunct="1">
              <a:spcAft>
                <a:spcPts val="0"/>
              </a:spcAft>
              <a:defRPr/>
            </a:pPr>
            <a:r>
              <a:rPr lang="zh-CN" altLang="en-US" sz="6000" dirty="0" smtClean="0"/>
              <a:t>办公信息化实例教程</a:t>
            </a:r>
            <a:endParaRPr lang="zh-CN" altLang="en-US" sz="6000" dirty="0" smtClean="0">
              <a:solidFill>
                <a:schemeClr val="tx1"/>
              </a:solidFill>
            </a:endParaRPr>
          </a:p>
        </p:txBody>
      </p:sp>
      <p:sp>
        <p:nvSpPr>
          <p:cNvPr id="4101" name="Rectangle 3"/>
          <p:cNvSpPr>
            <a:spLocks noGrp="1" noChangeArrowheads="1"/>
          </p:cNvSpPr>
          <p:nvPr>
            <p:ph type="subTitle" idx="1"/>
          </p:nvPr>
        </p:nvSpPr>
        <p:spPr>
          <a:xfrm>
            <a:off x="685800" y="3611563"/>
            <a:ext cx="7772400" cy="1200150"/>
          </a:xfrm>
        </p:spPr>
        <p:txBody>
          <a:bodyPr>
            <a:normAutofit/>
          </a:bodyPr>
          <a:lstStyle/>
          <a:p>
            <a:pPr marL="109538" marR="0" eaLnBrk="1" hangingPunct="1"/>
            <a:r>
              <a:rPr lang="zh-CN" altLang="zh-CN" sz="2000" b="1" smtClean="0"/>
              <a:t>第</a:t>
            </a:r>
            <a:r>
              <a:rPr lang="en-US" altLang="zh-CN" sz="2000" b="1" smtClean="0"/>
              <a:t>9</a:t>
            </a:r>
            <a:r>
              <a:rPr lang="zh-CN" altLang="zh-CN" sz="2000" b="1" smtClean="0"/>
              <a:t>章</a:t>
            </a:r>
            <a:r>
              <a:rPr lang="en-US" altLang="zh-CN" sz="2000" b="1" smtClean="0"/>
              <a:t>  </a:t>
            </a:r>
            <a:r>
              <a:rPr lang="zh-CN" altLang="zh-CN" sz="2000" b="1" smtClean="0"/>
              <a:t>常用办公软件的使用</a:t>
            </a:r>
          </a:p>
          <a:p>
            <a:pPr marL="109538" marR="0" eaLnBrk="1" hangingPunct="1">
              <a:buFont typeface="Wingdings" pitchFamily="2" charset="2"/>
              <a:buNone/>
            </a:pPr>
            <a:endParaRPr lang="zh-CN" altLang="en-US" sz="2000" b="1" smtClean="0">
              <a:solidFill>
                <a:srgbClr val="000000"/>
              </a:solidFill>
              <a:latin typeface="宋体" pitchFamily="2" charset="-122"/>
            </a:endParaRPr>
          </a:p>
        </p:txBody>
      </p:sp>
      <p:sp>
        <p:nvSpPr>
          <p:cNvPr id="1331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49E0A422-8B40-482D-B5B1-33C5F6B368A9}" type="datetime1">
              <a:rPr lang="zh-CN" altLang="en-US">
                <a:solidFill>
                  <a:srgbClr val="FFFFFF"/>
                </a:solidFill>
              </a:rPr>
              <a:pPr eaLnBrk="1" hangingPunct="1"/>
              <a:t>2014-11-17</a:t>
            </a:fld>
            <a:endParaRPr lang="en-US" altLang="zh-CN">
              <a:solidFill>
                <a:srgbClr val="FFFFFF"/>
              </a:solidFill>
            </a:endParaRPr>
          </a:p>
        </p:txBody>
      </p:sp>
      <p:sp>
        <p:nvSpPr>
          <p:cNvPr id="3" name="页脚占位符 2"/>
          <p:cNvSpPr>
            <a:spLocks noGrp="1"/>
          </p:cNvSpPr>
          <p:nvPr>
            <p:ph type="ftr" sz="quarter" idx="11"/>
          </p:nvPr>
        </p:nvSpPr>
        <p:spPr/>
        <p:txBody>
          <a:bodyPr/>
          <a:lstStyle/>
          <a:p>
            <a:pPr>
              <a:defRPr/>
            </a:pPr>
            <a:r>
              <a:rPr lang="zh-CN" altLang="en-US"/>
              <a:t>制作人：王惠斌  孟晓峰                                                            常用办公软件的使用</a:t>
            </a:r>
            <a:endParaRPr lang="en-US" altLang="zh-CN"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自解压压缩就是生成的压缩文件不需要通过</a:t>
            </a:r>
            <a:r>
              <a:rPr lang="en-US" altLang="zh-CN" dirty="0"/>
              <a:t>WinRAR</a:t>
            </a:r>
            <a:r>
              <a:rPr lang="zh-CN" altLang="zh-CN" dirty="0"/>
              <a:t>程序进行解压缩，双击压缩文件，系统自动会进行解压缩。如果要创建自解压格式的压缩文件，只需要</a:t>
            </a:r>
            <a:r>
              <a:rPr lang="zh-CN" altLang="zh-CN" dirty="0" smtClean="0"/>
              <a:t>在 “压缩选项”</a:t>
            </a:r>
            <a:r>
              <a:rPr lang="zh-CN" altLang="zh-CN" dirty="0"/>
              <a:t>区域中选中“创建自解压格式压缩文件”选项即可，生成的自解压文件的扩展名为“</a:t>
            </a:r>
            <a:r>
              <a:rPr lang="en-US" altLang="zh-CN" dirty="0"/>
              <a:t>.exe</a:t>
            </a:r>
            <a:r>
              <a:rPr lang="zh-CN" altLang="zh-CN" dirty="0"/>
              <a:t>”。</a:t>
            </a:r>
          </a:p>
          <a:p>
            <a:endParaRPr lang="zh-CN" altLang="en-US" dirty="0"/>
          </a:p>
        </p:txBody>
      </p:sp>
      <p:sp>
        <p:nvSpPr>
          <p:cNvPr id="3" name="标题 2"/>
          <p:cNvSpPr>
            <a:spLocks noGrp="1"/>
          </p:cNvSpPr>
          <p:nvPr>
            <p:ph type="title"/>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en-US" altLang="zh-CN" sz="4100" b="1" kern="1200" dirty="0" smtClean="0">
                <a:solidFill>
                  <a:schemeClr val="tx2"/>
                </a:solidFill>
                <a:effectLst/>
                <a:latin typeface="+mj-lt"/>
                <a:ea typeface="+mj-ea"/>
                <a:cs typeface="+mj-cs"/>
              </a:rPr>
              <a:t>2</a:t>
            </a:r>
            <a:r>
              <a:rPr lang="zh-CN" altLang="zh-CN" sz="4100" b="1" kern="1200" dirty="0" smtClean="0">
                <a:solidFill>
                  <a:schemeClr val="tx2"/>
                </a:solidFill>
                <a:effectLst/>
                <a:latin typeface="+mj-lt"/>
                <a:ea typeface="+mj-ea"/>
                <a:cs typeface="+mj-cs"/>
              </a:rPr>
              <a:t>．自解压压缩</a:t>
            </a:r>
            <a:endParaRPr lang="zh-CN" altLang="zh-CN" sz="4100" dirty="0" smtClean="0">
              <a:effectLst/>
            </a:endParaRPr>
          </a:p>
        </p:txBody>
      </p:sp>
      <p:sp>
        <p:nvSpPr>
          <p:cNvPr id="4" name="日期占位符 3"/>
          <p:cNvSpPr>
            <a:spLocks noGrp="1"/>
          </p:cNvSpPr>
          <p:nvPr>
            <p:ph type="dt" sz="half" idx="10"/>
          </p:nvPr>
        </p:nvSpPr>
        <p:spPr/>
        <p:txBody>
          <a:bodyPr/>
          <a:lstStyle/>
          <a:p>
            <a:pPr>
              <a:defRPr/>
            </a:pPr>
            <a:fld id="{8D761FEB-5A19-4627-9637-3CF13AF82482}" type="datetime1">
              <a:rPr lang="zh-CN" altLang="en-US" smtClean="0"/>
              <a:pPr>
                <a:defRPr/>
              </a:pPr>
              <a:t>2014-11-17</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制作人：王惠斌  孟晓峰                                                            常用办公软件的使用</a:t>
            </a:r>
            <a:endParaRPr lang="en-US" altLang="zh-CN" dirty="0"/>
          </a:p>
        </p:txBody>
      </p:sp>
    </p:spTree>
    <p:extLst>
      <p:ext uri="{BB962C8B-B14F-4D97-AF65-F5344CB8AC3E}">
        <p14:creationId xmlns:p14="http://schemas.microsoft.com/office/powerpoint/2010/main" val="1393244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109537" indent="0">
              <a:buNone/>
            </a:pPr>
            <a:r>
              <a:rPr lang="zh-CN" altLang="zh-CN" sz="2000" dirty="0"/>
              <a:t>常用的操作方法有以下两种：</a:t>
            </a:r>
          </a:p>
          <a:p>
            <a:pPr lvl="0"/>
            <a:r>
              <a:rPr lang="zh-CN" altLang="zh-CN" sz="2000" dirty="0"/>
              <a:t>先选择其中的一个文件</a:t>
            </a:r>
            <a:r>
              <a:rPr lang="en-US" altLang="zh-CN" sz="2000" dirty="0"/>
              <a:t>/</a:t>
            </a:r>
            <a:r>
              <a:rPr lang="zh-CN" altLang="zh-CN" sz="2000" dirty="0"/>
              <a:t>文件夹进行压缩，生成压缩文件以后，再在</a:t>
            </a:r>
            <a:r>
              <a:rPr lang="en-US" altLang="zh-CN" sz="2000" dirty="0"/>
              <a:t>Windows</a:t>
            </a:r>
            <a:r>
              <a:rPr lang="zh-CN" altLang="zh-CN" sz="2000" dirty="0"/>
              <a:t>窗口中依次打开其他需要添加到压缩文件中的文件</a:t>
            </a:r>
            <a:r>
              <a:rPr lang="en-US" altLang="zh-CN" sz="2000" dirty="0"/>
              <a:t>/</a:t>
            </a:r>
            <a:r>
              <a:rPr lang="zh-CN" altLang="zh-CN" sz="2000" dirty="0"/>
              <a:t>文件夹（可在多个窗口中打开），然后通过鼠标拖放功能，将各个文件</a:t>
            </a:r>
            <a:r>
              <a:rPr lang="en-US" altLang="zh-CN" sz="2000" dirty="0"/>
              <a:t>/</a:t>
            </a:r>
            <a:r>
              <a:rPr lang="zh-CN" altLang="zh-CN" sz="2000" dirty="0"/>
              <a:t>文件夹直接拖放到该压缩文件上，即可快速将这多个文件</a:t>
            </a:r>
            <a:r>
              <a:rPr lang="en-US" altLang="zh-CN" sz="2000" dirty="0"/>
              <a:t>/</a:t>
            </a:r>
            <a:r>
              <a:rPr lang="zh-CN" altLang="zh-CN" sz="2000" dirty="0"/>
              <a:t>文件夹添加到压缩文件中。</a:t>
            </a:r>
          </a:p>
          <a:p>
            <a:r>
              <a:rPr lang="zh-CN" altLang="zh-CN" sz="2000" dirty="0"/>
              <a:t>先选择一个文件</a:t>
            </a:r>
            <a:r>
              <a:rPr lang="en-US" altLang="zh-CN" sz="2000" dirty="0"/>
              <a:t>/</a:t>
            </a:r>
            <a:r>
              <a:rPr lang="zh-CN" altLang="zh-CN" sz="2000" dirty="0"/>
              <a:t>文件夹进行压缩，在压缩过程中会打开“压缩文件名和参数”设置对话框，选择“文件”选项</a:t>
            </a:r>
            <a:r>
              <a:rPr lang="zh-CN" altLang="zh-CN" sz="2000" dirty="0" smtClean="0"/>
              <a:t>卡，</a:t>
            </a:r>
            <a:r>
              <a:rPr lang="zh-CN" altLang="zh-CN" sz="2000" dirty="0"/>
              <a:t>在对话框中单击“要添加的文件</a:t>
            </a:r>
            <a:r>
              <a:rPr lang="en-US" altLang="zh-CN" sz="2000" dirty="0"/>
              <a:t>(A)</a:t>
            </a:r>
            <a:r>
              <a:rPr lang="zh-CN" altLang="zh-CN" sz="2000" dirty="0"/>
              <a:t>”文本框，在其中输入要添加的文件</a:t>
            </a:r>
            <a:r>
              <a:rPr lang="en-US" altLang="zh-CN" sz="2000" dirty="0"/>
              <a:t>/</a:t>
            </a:r>
            <a:r>
              <a:rPr lang="zh-CN" altLang="zh-CN" sz="2000" dirty="0"/>
              <a:t>文件夹的路径（多个文件</a:t>
            </a:r>
            <a:r>
              <a:rPr lang="en-US" altLang="zh-CN" sz="2000" dirty="0"/>
              <a:t>/</a:t>
            </a:r>
            <a:r>
              <a:rPr lang="zh-CN" altLang="zh-CN" sz="2000" dirty="0"/>
              <a:t>文件夹之间可以用“</a:t>
            </a:r>
            <a:r>
              <a:rPr lang="en-US" altLang="zh-CN" sz="2000" dirty="0"/>
              <a:t>,</a:t>
            </a:r>
            <a:r>
              <a:rPr lang="zh-CN" altLang="zh-CN" sz="2000" dirty="0"/>
              <a:t>”间隔），也可以通过单击“追加”按钮选择多个要添加的文件</a:t>
            </a:r>
            <a:r>
              <a:rPr lang="en-US" altLang="zh-CN" sz="2000" dirty="0"/>
              <a:t>/</a:t>
            </a:r>
            <a:r>
              <a:rPr lang="zh-CN" altLang="zh-CN" sz="2000" dirty="0"/>
              <a:t>文件夹，最后单击“确定”按钮即可。</a:t>
            </a:r>
            <a:endParaRPr lang="zh-CN" altLang="en-US" sz="2000" dirty="0"/>
          </a:p>
        </p:txBody>
      </p:sp>
      <p:sp>
        <p:nvSpPr>
          <p:cNvPr id="3" name="标题 2"/>
          <p:cNvSpPr>
            <a:spLocks noGrp="1"/>
          </p:cNvSpPr>
          <p:nvPr>
            <p:ph type="title"/>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en-US" altLang="zh-CN" sz="4100" b="1" kern="1200" dirty="0" smtClean="0">
                <a:solidFill>
                  <a:schemeClr val="tx2"/>
                </a:solidFill>
                <a:effectLst/>
                <a:latin typeface="+mj-lt"/>
                <a:ea typeface="+mj-ea"/>
                <a:cs typeface="+mj-cs"/>
              </a:rPr>
              <a:t>3</a:t>
            </a:r>
            <a:r>
              <a:rPr lang="zh-CN" altLang="zh-CN" sz="4100" b="1" kern="1200" dirty="0" smtClean="0">
                <a:solidFill>
                  <a:schemeClr val="tx2"/>
                </a:solidFill>
                <a:effectLst/>
                <a:latin typeface="+mj-lt"/>
                <a:ea typeface="+mj-ea"/>
                <a:cs typeface="+mj-cs"/>
              </a:rPr>
              <a:t>．多个文件</a:t>
            </a:r>
            <a:r>
              <a:rPr lang="en-US" altLang="zh-CN" sz="4100" b="1" kern="1200" dirty="0" smtClean="0">
                <a:solidFill>
                  <a:schemeClr val="tx2"/>
                </a:solidFill>
                <a:effectLst/>
                <a:latin typeface="+mj-lt"/>
                <a:ea typeface="+mj-ea"/>
                <a:cs typeface="+mj-cs"/>
              </a:rPr>
              <a:t>/</a:t>
            </a:r>
            <a:r>
              <a:rPr lang="zh-CN" altLang="zh-CN" sz="4100" b="1" kern="1200" dirty="0" smtClean="0">
                <a:solidFill>
                  <a:schemeClr val="tx2"/>
                </a:solidFill>
                <a:effectLst/>
                <a:latin typeface="+mj-lt"/>
                <a:ea typeface="+mj-ea"/>
                <a:cs typeface="+mj-cs"/>
              </a:rPr>
              <a:t>文件夹的压缩</a:t>
            </a:r>
            <a:endParaRPr lang="zh-CN" altLang="zh-CN" dirty="0" smtClean="0">
              <a:effectLst/>
            </a:endParaRPr>
          </a:p>
        </p:txBody>
      </p:sp>
      <p:sp>
        <p:nvSpPr>
          <p:cNvPr id="4" name="日期占位符 3"/>
          <p:cNvSpPr>
            <a:spLocks noGrp="1"/>
          </p:cNvSpPr>
          <p:nvPr>
            <p:ph type="dt" sz="half" idx="10"/>
          </p:nvPr>
        </p:nvSpPr>
        <p:spPr/>
        <p:txBody>
          <a:bodyPr/>
          <a:lstStyle/>
          <a:p>
            <a:pPr>
              <a:defRPr/>
            </a:pPr>
            <a:fld id="{8D761FEB-5A19-4627-9637-3CF13AF82482}" type="datetime1">
              <a:rPr lang="zh-CN" altLang="en-US" smtClean="0"/>
              <a:pPr>
                <a:defRPr/>
              </a:pPr>
              <a:t>2014-11-17</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制作人：王惠斌  孟晓峰                                                            常用办公软件的使用</a:t>
            </a:r>
            <a:endParaRPr lang="en-US" altLang="zh-CN"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476672"/>
            <a:ext cx="6552728" cy="5684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1223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098"/>
                                        </p:tgtEl>
                                        <p:attrNameLst>
                                          <p:attrName>style.visibility</p:attrName>
                                        </p:attrNameLst>
                                      </p:cBhvr>
                                      <p:to>
                                        <p:strVal val="visible"/>
                                      </p:to>
                                    </p:set>
                                    <p:anim calcmode="lin" valueType="num">
                                      <p:cBhvr additive="base">
                                        <p:cTn id="25" dur="500" fill="hold"/>
                                        <p:tgtEl>
                                          <p:spTgt spid="4098"/>
                                        </p:tgtEl>
                                        <p:attrNameLst>
                                          <p:attrName>ppt_x</p:attrName>
                                        </p:attrNameLst>
                                      </p:cBhvr>
                                      <p:tavLst>
                                        <p:tav tm="0">
                                          <p:val>
                                            <p:strVal val="#ppt_x"/>
                                          </p:val>
                                        </p:tav>
                                        <p:tav tm="100000">
                                          <p:val>
                                            <p:strVal val="#ppt_x"/>
                                          </p:val>
                                        </p:tav>
                                      </p:tavLst>
                                    </p:anim>
                                    <p:anim calcmode="lin" valueType="num">
                                      <p:cBhvr additive="base">
                                        <p:cTn id="26"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0"/>
                                  </p:stCondLst>
                                  <p:childTnLst>
                                    <p:anim calcmode="lin" valueType="num">
                                      <p:cBhvr additive="base">
                                        <p:cTn id="30" dur="500"/>
                                        <p:tgtEl>
                                          <p:spTgt spid="4098"/>
                                        </p:tgtEl>
                                        <p:attrNameLst>
                                          <p:attrName>ppt_x</p:attrName>
                                        </p:attrNameLst>
                                      </p:cBhvr>
                                      <p:tavLst>
                                        <p:tav tm="0">
                                          <p:val>
                                            <p:strVal val="ppt_x"/>
                                          </p:val>
                                        </p:tav>
                                        <p:tav tm="100000">
                                          <p:val>
                                            <p:strVal val="ppt_x"/>
                                          </p:val>
                                        </p:tav>
                                      </p:tavLst>
                                    </p:anim>
                                    <p:anim calcmode="lin" valueType="num">
                                      <p:cBhvr additive="base">
                                        <p:cTn id="31" dur="500"/>
                                        <p:tgtEl>
                                          <p:spTgt spid="4098"/>
                                        </p:tgtEl>
                                        <p:attrNameLst>
                                          <p:attrName>ppt_y</p:attrName>
                                        </p:attrNameLst>
                                      </p:cBhvr>
                                      <p:tavLst>
                                        <p:tav tm="0">
                                          <p:val>
                                            <p:strVal val="ppt_y"/>
                                          </p:val>
                                        </p:tav>
                                        <p:tav tm="100000">
                                          <p:val>
                                            <p:strVal val="1+ppt_h/2"/>
                                          </p:val>
                                        </p:tav>
                                      </p:tavLst>
                                    </p:anim>
                                    <p:set>
                                      <p:cBhvr>
                                        <p:cTn id="32" dur="1" fill="hold">
                                          <p:stCondLst>
                                            <p:cond delay="499"/>
                                          </p:stCondLst>
                                        </p:cTn>
                                        <p:tgtEl>
                                          <p:spTgt spid="409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在已生成的压缩文件中删除文件</a:t>
            </a:r>
            <a:r>
              <a:rPr lang="en-US" altLang="zh-CN" dirty="0"/>
              <a:t>/</a:t>
            </a:r>
            <a:r>
              <a:rPr lang="zh-CN" altLang="zh-CN" dirty="0"/>
              <a:t>文件夹的方法比较简单，可以直接双击压缩文件打开</a:t>
            </a:r>
            <a:r>
              <a:rPr lang="zh-CN" altLang="zh-CN" dirty="0" smtClean="0"/>
              <a:t>如</a:t>
            </a:r>
            <a:r>
              <a:rPr lang="en-US" altLang="zh-CN" dirty="0" smtClean="0"/>
              <a:t>WinRAR</a:t>
            </a:r>
            <a:r>
              <a:rPr lang="zh-CN" altLang="zh-CN" dirty="0"/>
              <a:t>窗口，然后在文件列表区域中选择需要删除的文件</a:t>
            </a:r>
            <a:r>
              <a:rPr lang="en-US" altLang="zh-CN" dirty="0"/>
              <a:t>/</a:t>
            </a:r>
            <a:r>
              <a:rPr lang="zh-CN" altLang="zh-CN" dirty="0"/>
              <a:t>文件夹，按</a:t>
            </a:r>
            <a:r>
              <a:rPr lang="en-US" altLang="zh-CN" dirty="0"/>
              <a:t>Delete</a:t>
            </a:r>
            <a:r>
              <a:rPr lang="zh-CN" altLang="zh-CN" dirty="0"/>
              <a:t>键删除即可。</a:t>
            </a:r>
          </a:p>
          <a:p>
            <a:endParaRPr lang="zh-CN" altLang="en-US" dirty="0"/>
          </a:p>
        </p:txBody>
      </p:sp>
      <p:sp>
        <p:nvSpPr>
          <p:cNvPr id="3" name="标题 2"/>
          <p:cNvSpPr>
            <a:spLocks noGrp="1"/>
          </p:cNvSpPr>
          <p:nvPr>
            <p:ph type="title"/>
          </p:nvPr>
        </p:nvSpPr>
        <p:spPr/>
        <p:txBody>
          <a:bodyPr>
            <a:normAutofit/>
          </a:bodyPr>
          <a:lstStyle/>
          <a:p>
            <a:pPr rtl="0" eaLnBrk="1" fontAlgn="base" hangingPunct="1"/>
            <a:r>
              <a:rPr lang="en-US" altLang="zh-CN" sz="4100" b="1" kern="1200" dirty="0" smtClean="0">
                <a:solidFill>
                  <a:schemeClr val="tx2"/>
                </a:solidFill>
                <a:effectLst/>
                <a:latin typeface="+mj-lt"/>
                <a:ea typeface="+mj-ea"/>
                <a:cs typeface="+mj-cs"/>
              </a:rPr>
              <a:t>4</a:t>
            </a:r>
            <a:r>
              <a:rPr lang="zh-CN" altLang="zh-CN" sz="4100" b="1" kern="1200" dirty="0" smtClean="0">
                <a:solidFill>
                  <a:schemeClr val="tx2"/>
                </a:solidFill>
                <a:effectLst/>
                <a:latin typeface="+mj-lt"/>
                <a:ea typeface="+mj-ea"/>
                <a:cs typeface="+mj-cs"/>
              </a:rPr>
              <a:t>．删除压缩文件中的文件</a:t>
            </a:r>
            <a:r>
              <a:rPr lang="en-US" altLang="zh-CN" sz="4100" b="1" kern="1200" dirty="0" smtClean="0">
                <a:solidFill>
                  <a:schemeClr val="tx2"/>
                </a:solidFill>
                <a:effectLst/>
                <a:latin typeface="+mj-lt"/>
                <a:ea typeface="+mj-ea"/>
                <a:cs typeface="+mj-cs"/>
              </a:rPr>
              <a:t>/</a:t>
            </a:r>
            <a:r>
              <a:rPr lang="zh-CN" altLang="zh-CN" sz="4100" b="1" kern="1200" dirty="0" smtClean="0">
                <a:solidFill>
                  <a:schemeClr val="tx2"/>
                </a:solidFill>
                <a:effectLst/>
                <a:latin typeface="+mj-lt"/>
                <a:ea typeface="+mj-ea"/>
                <a:cs typeface="+mj-cs"/>
              </a:rPr>
              <a:t>文件夹</a:t>
            </a:r>
            <a:endParaRPr lang="zh-CN" altLang="zh-CN" dirty="0" smtClean="0">
              <a:effectLst/>
            </a:endParaRPr>
          </a:p>
        </p:txBody>
      </p:sp>
      <p:sp>
        <p:nvSpPr>
          <p:cNvPr id="4" name="日期占位符 3"/>
          <p:cNvSpPr>
            <a:spLocks noGrp="1"/>
          </p:cNvSpPr>
          <p:nvPr>
            <p:ph type="dt" sz="half" idx="10"/>
          </p:nvPr>
        </p:nvSpPr>
        <p:spPr/>
        <p:txBody>
          <a:bodyPr/>
          <a:lstStyle/>
          <a:p>
            <a:pPr>
              <a:defRPr/>
            </a:pPr>
            <a:fld id="{8D761FEB-5A19-4627-9637-3CF13AF82482}" type="datetime1">
              <a:rPr lang="zh-CN" altLang="en-US" smtClean="0"/>
              <a:pPr>
                <a:defRPr/>
              </a:pPr>
              <a:t>2014-11-17</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制作人：王惠斌  孟晓峰                                                            常用办公软件的使用</a:t>
            </a:r>
            <a:endParaRPr lang="en-US" altLang="zh-CN" dirty="0"/>
          </a:p>
        </p:txBody>
      </p:sp>
    </p:spTree>
    <p:extLst>
      <p:ext uri="{BB962C8B-B14F-4D97-AF65-F5344CB8AC3E}">
        <p14:creationId xmlns:p14="http://schemas.microsoft.com/office/powerpoint/2010/main" val="783098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进行文件</a:t>
            </a:r>
            <a:r>
              <a:rPr lang="en-US" altLang="zh-CN" dirty="0"/>
              <a:t>/</a:t>
            </a:r>
            <a:r>
              <a:rPr lang="zh-CN" altLang="zh-CN" dirty="0"/>
              <a:t>文件夹压缩前，用户可以预先估计生成的压缩文件的大小，方法是：在</a:t>
            </a:r>
            <a:r>
              <a:rPr lang="en-US" altLang="zh-CN" dirty="0"/>
              <a:t>WinRAR</a:t>
            </a:r>
            <a:r>
              <a:rPr lang="zh-CN" altLang="zh-CN" dirty="0"/>
              <a:t>窗口中选择待压缩的文件</a:t>
            </a:r>
            <a:r>
              <a:rPr lang="en-US" altLang="zh-CN" dirty="0"/>
              <a:t>/</a:t>
            </a:r>
            <a:r>
              <a:rPr lang="zh-CN" altLang="zh-CN" dirty="0"/>
              <a:t>文件夹，单击工具栏上的“信息”按钮，</a:t>
            </a:r>
            <a:r>
              <a:rPr lang="zh-CN" altLang="zh-CN" dirty="0" smtClean="0"/>
              <a:t>打开 “文件信息”</a:t>
            </a:r>
            <a:r>
              <a:rPr lang="zh-CN" altLang="zh-CN" dirty="0"/>
              <a:t>对话框，单击“估计”按钮，程序会自动估计文件</a:t>
            </a:r>
            <a:r>
              <a:rPr lang="en-US" altLang="zh-CN" dirty="0"/>
              <a:t>/</a:t>
            </a:r>
            <a:r>
              <a:rPr lang="zh-CN" altLang="zh-CN" dirty="0"/>
              <a:t>文件夹的压缩率、压缩包大小和压缩这个文件</a:t>
            </a:r>
            <a:r>
              <a:rPr lang="en-US" altLang="zh-CN" dirty="0"/>
              <a:t>/</a:t>
            </a:r>
            <a:r>
              <a:rPr lang="zh-CN" altLang="zh-CN" dirty="0"/>
              <a:t>文件夹需要的时间等信息。</a:t>
            </a:r>
          </a:p>
          <a:p>
            <a:endParaRPr lang="zh-CN" altLang="en-US" dirty="0"/>
          </a:p>
        </p:txBody>
      </p:sp>
      <p:sp>
        <p:nvSpPr>
          <p:cNvPr id="3" name="标题 2"/>
          <p:cNvSpPr>
            <a:spLocks noGrp="1"/>
          </p:cNvSpPr>
          <p:nvPr>
            <p:ph type="title"/>
          </p:nvPr>
        </p:nvSpPr>
        <p:spPr/>
        <p:txBody>
          <a:bodyPr>
            <a:normAutofit/>
          </a:bodyPr>
          <a:lstStyle/>
          <a:p>
            <a:pPr rtl="0" eaLnBrk="1" fontAlgn="base" hangingPunct="1"/>
            <a:r>
              <a:rPr lang="en-US" altLang="zh-CN" sz="4100" b="1" kern="1200" dirty="0" smtClean="0">
                <a:solidFill>
                  <a:schemeClr val="tx2"/>
                </a:solidFill>
                <a:effectLst/>
                <a:latin typeface="+mj-lt"/>
                <a:ea typeface="+mj-ea"/>
                <a:cs typeface="+mj-cs"/>
              </a:rPr>
              <a:t>5</a:t>
            </a:r>
            <a:r>
              <a:rPr lang="zh-CN" altLang="zh-CN" sz="4100" b="1" kern="1200" dirty="0" smtClean="0">
                <a:solidFill>
                  <a:schemeClr val="tx2"/>
                </a:solidFill>
                <a:effectLst/>
                <a:latin typeface="+mj-lt"/>
                <a:ea typeface="+mj-ea"/>
                <a:cs typeface="+mj-cs"/>
              </a:rPr>
              <a:t>．估计压缩文件</a:t>
            </a:r>
            <a:r>
              <a:rPr lang="en-US" altLang="zh-CN" sz="4100" b="1" kern="1200" dirty="0" smtClean="0">
                <a:solidFill>
                  <a:schemeClr val="tx2"/>
                </a:solidFill>
                <a:effectLst/>
                <a:latin typeface="+mj-lt"/>
                <a:ea typeface="+mj-ea"/>
                <a:cs typeface="+mj-cs"/>
              </a:rPr>
              <a:t>/</a:t>
            </a:r>
            <a:r>
              <a:rPr lang="zh-CN" altLang="zh-CN" sz="4100" b="1" kern="1200" dirty="0" smtClean="0">
                <a:solidFill>
                  <a:schemeClr val="tx2"/>
                </a:solidFill>
                <a:effectLst/>
                <a:latin typeface="+mj-lt"/>
                <a:ea typeface="+mj-ea"/>
                <a:cs typeface="+mj-cs"/>
              </a:rPr>
              <a:t>文件夹的大小</a:t>
            </a:r>
            <a:endParaRPr lang="zh-CN" altLang="zh-CN" dirty="0" smtClean="0">
              <a:effectLst/>
            </a:endParaRPr>
          </a:p>
        </p:txBody>
      </p:sp>
      <p:sp>
        <p:nvSpPr>
          <p:cNvPr id="4" name="日期占位符 3"/>
          <p:cNvSpPr>
            <a:spLocks noGrp="1"/>
          </p:cNvSpPr>
          <p:nvPr>
            <p:ph type="dt" sz="half" idx="10"/>
          </p:nvPr>
        </p:nvSpPr>
        <p:spPr/>
        <p:txBody>
          <a:bodyPr/>
          <a:lstStyle/>
          <a:p>
            <a:pPr>
              <a:defRPr/>
            </a:pPr>
            <a:fld id="{8D761FEB-5A19-4627-9637-3CF13AF82482}" type="datetime1">
              <a:rPr lang="zh-CN" altLang="en-US" smtClean="0"/>
              <a:pPr>
                <a:defRPr/>
              </a:pPr>
              <a:t>2014-11-17</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制作人：王惠斌  孟晓峰                                                            常用办公软件的使用</a:t>
            </a:r>
            <a:endParaRPr lang="en-US" altLang="zh-CN"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620687"/>
            <a:ext cx="5008190" cy="5941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2119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5122"/>
                                        </p:tgtEl>
                                        <p:attrNameLst>
                                          <p:attrName>ppt_x</p:attrName>
                                        </p:attrNameLst>
                                      </p:cBhvr>
                                      <p:tavLst>
                                        <p:tav tm="0">
                                          <p:val>
                                            <p:strVal val="ppt_x"/>
                                          </p:val>
                                        </p:tav>
                                        <p:tav tm="100000">
                                          <p:val>
                                            <p:strVal val="ppt_x"/>
                                          </p:val>
                                        </p:tav>
                                      </p:tavLst>
                                    </p:anim>
                                    <p:anim calcmode="lin" valueType="num">
                                      <p:cBhvr additive="base">
                                        <p:cTn id="13" dur="500"/>
                                        <p:tgtEl>
                                          <p:spTgt spid="5122"/>
                                        </p:tgtEl>
                                        <p:attrNameLst>
                                          <p:attrName>ppt_y</p:attrName>
                                        </p:attrNameLst>
                                      </p:cBhvr>
                                      <p:tavLst>
                                        <p:tav tm="0">
                                          <p:val>
                                            <p:strVal val="ppt_y"/>
                                          </p:val>
                                        </p:tav>
                                        <p:tav tm="100000">
                                          <p:val>
                                            <p:strVal val="1+ppt_h/2"/>
                                          </p:val>
                                        </p:tav>
                                      </p:tavLst>
                                    </p:anim>
                                    <p:set>
                                      <p:cBhvr>
                                        <p:cTn id="14" dur="1" fill="hold">
                                          <p:stCondLst>
                                            <p:cond delay="499"/>
                                          </p:stCondLst>
                                        </p:cTn>
                                        <p:tgtEl>
                                          <p:spTgt spid="512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 calcmode="lin" valueType="num">
                                      <p:cBhvr additive="base">
                                        <p:cTn id="19"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WinRAR</a:t>
            </a:r>
            <a:r>
              <a:rPr lang="zh-CN" altLang="zh-CN" dirty="0"/>
              <a:t>可以对压缩文件进行测试查看是否有损坏，如果损坏还可以对其进行修复。方法是：在</a:t>
            </a:r>
            <a:r>
              <a:rPr lang="en-US" altLang="zh-CN" dirty="0"/>
              <a:t>WinRAR</a:t>
            </a:r>
            <a:r>
              <a:rPr lang="zh-CN" altLang="zh-CN" dirty="0"/>
              <a:t>窗口中选择待测试的压缩文件，单击工具栏上的“测试”按钮，程序会自动对文件进行测试，并且给出测试结果。</a:t>
            </a:r>
          </a:p>
          <a:p>
            <a:r>
              <a:rPr lang="zh-CN" altLang="zh-CN" dirty="0"/>
              <a:t>如果要修复损坏的压缩文件，单击工具栏上的“修复”按钮，</a:t>
            </a:r>
            <a:r>
              <a:rPr lang="zh-CN" altLang="zh-CN" dirty="0" smtClean="0"/>
              <a:t>打开对话框</a:t>
            </a:r>
            <a:r>
              <a:rPr lang="zh-CN" altLang="zh-CN" dirty="0"/>
              <a:t>，单击“确定”按钮，程序开始分析修复该压缩文件，并且在相同路径下会产生一个名为“</a:t>
            </a:r>
            <a:r>
              <a:rPr lang="en-US" altLang="zh-CN" dirty="0"/>
              <a:t>_</a:t>
            </a:r>
            <a:r>
              <a:rPr lang="en-US" altLang="zh-CN" dirty="0" err="1"/>
              <a:t>reconst</a:t>
            </a:r>
            <a:r>
              <a:rPr lang="zh-CN" altLang="zh-CN" dirty="0"/>
              <a:t>”的压缩文件。</a:t>
            </a:r>
          </a:p>
          <a:p>
            <a:endParaRPr lang="zh-CN" altLang="en-US" dirty="0"/>
          </a:p>
        </p:txBody>
      </p:sp>
      <p:sp>
        <p:nvSpPr>
          <p:cNvPr id="3" name="标题 2"/>
          <p:cNvSpPr>
            <a:spLocks noGrp="1"/>
          </p:cNvSpPr>
          <p:nvPr>
            <p:ph type="title"/>
          </p:nvPr>
        </p:nvSpPr>
        <p:spPr/>
        <p:txBody>
          <a:bodyPr>
            <a:normAutofit/>
          </a:bodyPr>
          <a:lstStyle/>
          <a:p>
            <a:pPr rtl="0" eaLnBrk="1" fontAlgn="base" hangingPunct="1"/>
            <a:r>
              <a:rPr lang="en-US" altLang="zh-CN" sz="4100" b="1" kern="1200" dirty="0" smtClean="0">
                <a:solidFill>
                  <a:schemeClr val="tx2"/>
                </a:solidFill>
                <a:effectLst/>
                <a:latin typeface="+mj-lt"/>
                <a:ea typeface="+mj-ea"/>
                <a:cs typeface="+mj-cs"/>
              </a:rPr>
              <a:t>6</a:t>
            </a:r>
            <a:r>
              <a:rPr lang="zh-CN" altLang="zh-CN" sz="4100" b="1" kern="1200" dirty="0" smtClean="0">
                <a:solidFill>
                  <a:schemeClr val="tx2"/>
                </a:solidFill>
                <a:effectLst/>
                <a:latin typeface="+mj-lt"/>
                <a:ea typeface="+mj-ea"/>
                <a:cs typeface="+mj-cs"/>
              </a:rPr>
              <a:t>．测试并修复损坏的压缩文件</a:t>
            </a:r>
            <a:endParaRPr lang="zh-CN" altLang="zh-CN" dirty="0" smtClean="0">
              <a:effectLst/>
            </a:endParaRPr>
          </a:p>
        </p:txBody>
      </p:sp>
      <p:sp>
        <p:nvSpPr>
          <p:cNvPr id="4" name="日期占位符 3"/>
          <p:cNvSpPr>
            <a:spLocks noGrp="1"/>
          </p:cNvSpPr>
          <p:nvPr>
            <p:ph type="dt" sz="half" idx="10"/>
          </p:nvPr>
        </p:nvSpPr>
        <p:spPr/>
        <p:txBody>
          <a:bodyPr/>
          <a:lstStyle/>
          <a:p>
            <a:pPr>
              <a:defRPr/>
            </a:pPr>
            <a:fld id="{8D761FEB-5A19-4627-9637-3CF13AF82482}" type="datetime1">
              <a:rPr lang="zh-CN" altLang="en-US" smtClean="0"/>
              <a:pPr>
                <a:defRPr/>
              </a:pPr>
              <a:t>2014-11-17</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制作人：王惠斌  孟晓峰                                                            常用办公软件的使用</a:t>
            </a:r>
            <a:endParaRPr lang="en-US" altLang="zh-CN"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1340768"/>
            <a:ext cx="6221823" cy="4502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2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46"/>
                                        </p:tgtEl>
                                        <p:attrNameLst>
                                          <p:attrName>style.visibility</p:attrName>
                                        </p:attrNameLst>
                                      </p:cBhvr>
                                      <p:to>
                                        <p:strVal val="visible"/>
                                      </p:to>
                                    </p:set>
                                    <p:anim calcmode="lin" valueType="num">
                                      <p:cBhvr additive="base">
                                        <p:cTn id="19" dur="500" fill="hold"/>
                                        <p:tgtEl>
                                          <p:spTgt spid="6146"/>
                                        </p:tgtEl>
                                        <p:attrNameLst>
                                          <p:attrName>ppt_x</p:attrName>
                                        </p:attrNameLst>
                                      </p:cBhvr>
                                      <p:tavLst>
                                        <p:tav tm="0">
                                          <p:val>
                                            <p:strVal val="#ppt_x"/>
                                          </p:val>
                                        </p:tav>
                                        <p:tav tm="100000">
                                          <p:val>
                                            <p:strVal val="#ppt_x"/>
                                          </p:val>
                                        </p:tav>
                                      </p:tavLst>
                                    </p:anim>
                                    <p:anim calcmode="lin" valueType="num">
                                      <p:cBhvr additive="base">
                                        <p:cTn id="20"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6146"/>
                                        </p:tgtEl>
                                        <p:attrNameLst>
                                          <p:attrName>ppt_x</p:attrName>
                                        </p:attrNameLst>
                                      </p:cBhvr>
                                      <p:tavLst>
                                        <p:tav tm="0">
                                          <p:val>
                                            <p:strVal val="ppt_x"/>
                                          </p:val>
                                        </p:tav>
                                        <p:tav tm="100000">
                                          <p:val>
                                            <p:strVal val="ppt_x"/>
                                          </p:val>
                                        </p:tav>
                                      </p:tavLst>
                                    </p:anim>
                                    <p:anim calcmode="lin" valueType="num">
                                      <p:cBhvr additive="base">
                                        <p:cTn id="25" dur="500"/>
                                        <p:tgtEl>
                                          <p:spTgt spid="6146"/>
                                        </p:tgtEl>
                                        <p:attrNameLst>
                                          <p:attrName>ppt_y</p:attrName>
                                        </p:attrNameLst>
                                      </p:cBhvr>
                                      <p:tavLst>
                                        <p:tav tm="0">
                                          <p:val>
                                            <p:strVal val="ppt_y"/>
                                          </p:val>
                                        </p:tav>
                                        <p:tav tm="100000">
                                          <p:val>
                                            <p:strVal val="1+ppt_h/2"/>
                                          </p:val>
                                        </p:tav>
                                      </p:tavLst>
                                    </p:anim>
                                    <p:set>
                                      <p:cBhvr>
                                        <p:cTn id="26" dur="1" fill="hold">
                                          <p:stCondLst>
                                            <p:cond delay="499"/>
                                          </p:stCondLst>
                                        </p:cTn>
                                        <p:tgtEl>
                                          <p:spTgt spid="61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如果需要将其他格式的压缩文件转换为</a:t>
            </a:r>
            <a:r>
              <a:rPr lang="en-US" altLang="zh-CN" dirty="0"/>
              <a:t>RAR</a:t>
            </a:r>
            <a:r>
              <a:rPr lang="zh-CN" altLang="zh-CN" dirty="0"/>
              <a:t>类型，可以在</a:t>
            </a:r>
            <a:r>
              <a:rPr lang="en-US" altLang="zh-CN" dirty="0"/>
              <a:t>WinRAR</a:t>
            </a:r>
            <a:r>
              <a:rPr lang="zh-CN" altLang="zh-CN" dirty="0"/>
              <a:t>窗口中选中其他类型的压缩文件，在菜单栏中选择“工具”</a:t>
            </a:r>
            <a:r>
              <a:rPr lang="en-US" altLang="zh-CN" dirty="0"/>
              <a:t>/</a:t>
            </a:r>
            <a:r>
              <a:rPr lang="zh-CN" altLang="zh-CN" dirty="0"/>
              <a:t>“转换压缩文件格式”命令，</a:t>
            </a:r>
            <a:r>
              <a:rPr lang="zh-CN" altLang="zh-CN" dirty="0" smtClean="0"/>
              <a:t>打开对话框</a:t>
            </a:r>
            <a:r>
              <a:rPr lang="zh-CN" altLang="zh-CN" dirty="0"/>
              <a:t>，单击“确定”按钮即可完成类型转换。</a:t>
            </a:r>
          </a:p>
          <a:p>
            <a:r>
              <a:rPr lang="zh-CN" altLang="zh-CN" dirty="0"/>
              <a:t>如果要继续添加需要转换格式的压缩文件，可以单击该对话框中的“添加”按钮。如果要将原压缩文件替换为转换类型后的文件，可以在对话框中需要选中“删除原来的压缩文件”选项。</a:t>
            </a:r>
          </a:p>
          <a:p>
            <a:endParaRPr lang="zh-CN" altLang="en-US" dirty="0"/>
          </a:p>
        </p:txBody>
      </p:sp>
      <p:sp>
        <p:nvSpPr>
          <p:cNvPr id="3" name="标题 2"/>
          <p:cNvSpPr>
            <a:spLocks noGrp="1"/>
          </p:cNvSpPr>
          <p:nvPr>
            <p:ph type="title"/>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en-US" altLang="zh-CN" sz="4100" b="1" kern="1200" dirty="0" smtClean="0">
                <a:solidFill>
                  <a:schemeClr val="tx2"/>
                </a:solidFill>
                <a:effectLst/>
                <a:latin typeface="+mj-lt"/>
                <a:ea typeface="+mj-ea"/>
                <a:cs typeface="+mj-cs"/>
              </a:rPr>
              <a:t>7</a:t>
            </a:r>
            <a:r>
              <a:rPr lang="zh-CN" altLang="zh-CN" sz="4100" b="1" kern="1200" dirty="0" smtClean="0">
                <a:solidFill>
                  <a:schemeClr val="tx2"/>
                </a:solidFill>
                <a:effectLst/>
                <a:latin typeface="+mj-lt"/>
                <a:ea typeface="+mj-ea"/>
                <a:cs typeface="+mj-cs"/>
              </a:rPr>
              <a:t>．转换压缩文件格式</a:t>
            </a:r>
            <a:endParaRPr lang="zh-CN" altLang="en-US" dirty="0" smtClean="0"/>
          </a:p>
          <a:p>
            <a:endParaRPr lang="zh-CN" altLang="en-US" dirty="0"/>
          </a:p>
        </p:txBody>
      </p:sp>
      <p:sp>
        <p:nvSpPr>
          <p:cNvPr id="4" name="日期占位符 3"/>
          <p:cNvSpPr>
            <a:spLocks noGrp="1"/>
          </p:cNvSpPr>
          <p:nvPr>
            <p:ph type="dt" sz="half" idx="10"/>
          </p:nvPr>
        </p:nvSpPr>
        <p:spPr/>
        <p:txBody>
          <a:bodyPr/>
          <a:lstStyle/>
          <a:p>
            <a:pPr>
              <a:defRPr/>
            </a:pPr>
            <a:fld id="{8D761FEB-5A19-4627-9637-3CF13AF82482}" type="datetime1">
              <a:rPr lang="zh-CN" altLang="en-US" smtClean="0"/>
              <a:pPr>
                <a:defRPr/>
              </a:pPr>
              <a:t>2014-11-17</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制作人：王惠斌  孟晓峰                                                            常用办公软件的使用</a:t>
            </a:r>
            <a:endParaRPr lang="en-US" altLang="zh-CN"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315416"/>
            <a:ext cx="8223157" cy="6807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2235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7170"/>
                                        </p:tgtEl>
                                        <p:attrNameLst>
                                          <p:attrName>ppt_x</p:attrName>
                                        </p:attrNameLst>
                                      </p:cBhvr>
                                      <p:tavLst>
                                        <p:tav tm="0">
                                          <p:val>
                                            <p:strVal val="ppt_x"/>
                                          </p:val>
                                        </p:tav>
                                        <p:tav tm="100000">
                                          <p:val>
                                            <p:strVal val="ppt_x"/>
                                          </p:val>
                                        </p:tav>
                                      </p:tavLst>
                                    </p:anim>
                                    <p:anim calcmode="lin" valueType="num">
                                      <p:cBhvr additive="base">
                                        <p:cTn id="19" dur="500"/>
                                        <p:tgtEl>
                                          <p:spTgt spid="7170"/>
                                        </p:tgtEl>
                                        <p:attrNameLst>
                                          <p:attrName>ppt_y</p:attrName>
                                        </p:attrNameLst>
                                      </p:cBhvr>
                                      <p:tavLst>
                                        <p:tav tm="0">
                                          <p:val>
                                            <p:strVal val="ppt_y"/>
                                          </p:val>
                                        </p:tav>
                                        <p:tav tm="100000">
                                          <p:val>
                                            <p:strVal val="1+ppt_h/2"/>
                                          </p:val>
                                        </p:tav>
                                      </p:tavLst>
                                    </p:anim>
                                    <p:set>
                                      <p:cBhvr>
                                        <p:cTn id="20" dur="1" fill="hold">
                                          <p:stCondLst>
                                            <p:cond delay="499"/>
                                          </p:stCondLst>
                                        </p:cTn>
                                        <p:tgtEl>
                                          <p:spTgt spid="717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000" dirty="0"/>
              <a:t>WinRAR</a:t>
            </a:r>
            <a:r>
              <a:rPr lang="zh-CN" altLang="zh-CN" sz="2000" dirty="0"/>
              <a:t>可以对</a:t>
            </a:r>
            <a:r>
              <a:rPr lang="en-US" altLang="zh-CN" sz="2000" dirty="0"/>
              <a:t>RAR</a:t>
            </a:r>
            <a:r>
              <a:rPr lang="zh-CN" altLang="zh-CN" sz="2000" dirty="0"/>
              <a:t>、</a:t>
            </a:r>
            <a:r>
              <a:rPr lang="en-US" altLang="zh-CN" sz="2000" dirty="0"/>
              <a:t>ZIP</a:t>
            </a:r>
            <a:r>
              <a:rPr lang="zh-CN" altLang="zh-CN" sz="2000" dirty="0"/>
              <a:t>、</a:t>
            </a:r>
            <a:r>
              <a:rPr lang="en-US" altLang="zh-CN" sz="2000" dirty="0"/>
              <a:t>CAB</a:t>
            </a:r>
            <a:r>
              <a:rPr lang="zh-CN" altLang="zh-CN" sz="2000" dirty="0"/>
              <a:t>、</a:t>
            </a:r>
            <a:r>
              <a:rPr lang="en-US" altLang="zh-CN" sz="2000" dirty="0"/>
              <a:t>ARJ</a:t>
            </a:r>
            <a:r>
              <a:rPr lang="zh-CN" altLang="zh-CN" sz="2000" dirty="0"/>
              <a:t>和</a:t>
            </a:r>
            <a:r>
              <a:rPr lang="en-US" altLang="zh-CN" sz="2000" dirty="0"/>
              <a:t>LZH</a:t>
            </a:r>
            <a:r>
              <a:rPr lang="zh-CN" altLang="zh-CN" sz="2000" dirty="0"/>
              <a:t>等多种格式的压缩文件进行解压缩</a:t>
            </a:r>
            <a:r>
              <a:rPr lang="zh-CN" altLang="zh-CN" sz="2000" dirty="0" smtClean="0"/>
              <a:t>。</a:t>
            </a:r>
            <a:endParaRPr lang="en-US" altLang="zh-CN" sz="2000" dirty="0" smtClean="0"/>
          </a:p>
          <a:p>
            <a:r>
              <a:rPr lang="zh-CN" altLang="zh-CN" sz="2000" dirty="0" smtClean="0"/>
              <a:t>操作</a:t>
            </a:r>
            <a:r>
              <a:rPr lang="zh-CN" altLang="zh-CN" sz="2000" dirty="0"/>
              <a:t>方法有以下两种：</a:t>
            </a:r>
          </a:p>
          <a:p>
            <a:pPr marL="109537" lvl="0" indent="0">
              <a:buNone/>
            </a:pPr>
            <a:r>
              <a:rPr lang="en-US" altLang="zh-CN" sz="2000" dirty="0" smtClean="0"/>
              <a:t>1</a:t>
            </a:r>
            <a:r>
              <a:rPr lang="zh-CN" altLang="en-US" sz="2000" dirty="0" smtClean="0"/>
              <a:t>、</a:t>
            </a:r>
            <a:r>
              <a:rPr lang="zh-CN" altLang="zh-CN" sz="2000" dirty="0" smtClean="0"/>
              <a:t>在</a:t>
            </a:r>
            <a:r>
              <a:rPr lang="zh-CN" altLang="zh-CN" sz="2000" dirty="0"/>
              <a:t>压缩文件上单击鼠标右键，在弹出的快捷菜单中选择“解压到指定文件夹</a:t>
            </a:r>
            <a:r>
              <a:rPr lang="en-US" altLang="zh-CN" sz="2000" dirty="0"/>
              <a:t>(E)</a:t>
            </a:r>
            <a:r>
              <a:rPr lang="zh-CN" altLang="zh-CN" sz="2000" dirty="0"/>
              <a:t>”命令，即可打</a:t>
            </a:r>
            <a:r>
              <a:rPr lang="zh-CN" altLang="zh-CN" sz="2000" dirty="0" smtClean="0"/>
              <a:t>开解</a:t>
            </a:r>
            <a:r>
              <a:rPr lang="zh-CN" altLang="zh-CN" sz="2000" dirty="0"/>
              <a:t>压路径和选项”对话框。在对话框中用户可以更改压缩文件的释放路径、设置解压的更新方式和覆盖方式等，最后击“确定”按钮即可完成解压缩操作。</a:t>
            </a:r>
          </a:p>
          <a:p>
            <a:pPr marL="109537" lvl="0" indent="0">
              <a:buNone/>
            </a:pPr>
            <a:r>
              <a:rPr lang="en-US" altLang="zh-CN" sz="2000" dirty="0" smtClean="0"/>
              <a:t>2</a:t>
            </a:r>
            <a:r>
              <a:rPr lang="zh-CN" altLang="en-US" sz="2000" dirty="0" smtClean="0"/>
              <a:t>、</a:t>
            </a:r>
            <a:r>
              <a:rPr lang="zh-CN" altLang="zh-CN" sz="2000" dirty="0" smtClean="0"/>
              <a:t>在</a:t>
            </a:r>
            <a:r>
              <a:rPr lang="en-US" altLang="zh-CN" sz="2000" dirty="0"/>
              <a:t>WinRAR </a:t>
            </a:r>
            <a:r>
              <a:rPr lang="zh-CN" altLang="zh-CN" sz="2000" dirty="0"/>
              <a:t>窗口中选中需要解压缩的文件，单击工具栏中的“解压到”按钮，同样会</a:t>
            </a:r>
            <a:r>
              <a:rPr lang="zh-CN" altLang="zh-CN" sz="2000" dirty="0" smtClean="0"/>
              <a:t>打开对话框</a:t>
            </a:r>
            <a:r>
              <a:rPr lang="zh-CN" altLang="zh-CN" sz="2000" dirty="0"/>
              <a:t>，用户在对话框中设置相应的参数即可。</a:t>
            </a:r>
          </a:p>
          <a:p>
            <a:r>
              <a:rPr lang="zh-CN" altLang="zh-CN" sz="2000" dirty="0"/>
              <a:t>如果要对分卷压缩生成的文件进行解压缩，只需要对第一个分卷压缩文件解压缩即可。</a:t>
            </a:r>
            <a:endParaRPr lang="zh-CN" altLang="en-US" sz="2000" dirty="0"/>
          </a:p>
        </p:txBody>
      </p:sp>
      <p:sp>
        <p:nvSpPr>
          <p:cNvPr id="3" name="标题 2"/>
          <p:cNvSpPr>
            <a:spLocks noGrp="1"/>
          </p:cNvSpPr>
          <p:nvPr>
            <p:ph type="title"/>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en-US" altLang="zh-CN" sz="4100" b="1" kern="1200" dirty="0" smtClean="0">
                <a:solidFill>
                  <a:schemeClr val="tx2"/>
                </a:solidFill>
                <a:effectLst/>
                <a:latin typeface="+mj-lt"/>
                <a:ea typeface="+mj-ea"/>
                <a:cs typeface="+mj-cs"/>
              </a:rPr>
              <a:t>8</a:t>
            </a:r>
            <a:r>
              <a:rPr lang="zh-CN" altLang="zh-CN" sz="4100" b="1" kern="1200" dirty="0" smtClean="0">
                <a:solidFill>
                  <a:schemeClr val="tx2"/>
                </a:solidFill>
                <a:effectLst/>
                <a:latin typeface="+mj-lt"/>
                <a:ea typeface="+mj-ea"/>
                <a:cs typeface="+mj-cs"/>
              </a:rPr>
              <a:t>．解压缩</a:t>
            </a:r>
            <a:endParaRPr lang="zh-CN" altLang="zh-CN" dirty="0" smtClean="0">
              <a:effectLst/>
            </a:endParaRPr>
          </a:p>
          <a:p>
            <a:endParaRPr lang="zh-CN" altLang="en-US" dirty="0"/>
          </a:p>
        </p:txBody>
      </p:sp>
      <p:sp>
        <p:nvSpPr>
          <p:cNvPr id="4" name="日期占位符 3"/>
          <p:cNvSpPr>
            <a:spLocks noGrp="1"/>
          </p:cNvSpPr>
          <p:nvPr>
            <p:ph type="dt" sz="half" idx="10"/>
          </p:nvPr>
        </p:nvSpPr>
        <p:spPr/>
        <p:txBody>
          <a:bodyPr/>
          <a:lstStyle/>
          <a:p>
            <a:pPr>
              <a:defRPr/>
            </a:pPr>
            <a:fld id="{8D761FEB-5A19-4627-9637-3CF13AF82482}" type="datetime1">
              <a:rPr lang="zh-CN" altLang="en-US" smtClean="0"/>
              <a:pPr>
                <a:defRPr/>
              </a:pPr>
              <a:t>2014-11-17</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制作人：王惠斌  孟晓峰                                                            常用办公软件的使用</a:t>
            </a:r>
            <a:endParaRPr lang="en-US" altLang="zh-CN"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5587" y="548680"/>
            <a:ext cx="5942591" cy="4891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9211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194"/>
                                        </p:tgtEl>
                                        <p:attrNameLst>
                                          <p:attrName>style.visibility</p:attrName>
                                        </p:attrNameLst>
                                      </p:cBhvr>
                                      <p:to>
                                        <p:strVal val="visible"/>
                                      </p:to>
                                    </p:set>
                                    <p:anim calcmode="lin" valueType="num">
                                      <p:cBhvr additive="base">
                                        <p:cTn id="37" dur="500" fill="hold"/>
                                        <p:tgtEl>
                                          <p:spTgt spid="8194"/>
                                        </p:tgtEl>
                                        <p:attrNameLst>
                                          <p:attrName>ppt_x</p:attrName>
                                        </p:attrNameLst>
                                      </p:cBhvr>
                                      <p:tavLst>
                                        <p:tav tm="0">
                                          <p:val>
                                            <p:strVal val="#ppt_x"/>
                                          </p:val>
                                        </p:tav>
                                        <p:tav tm="100000">
                                          <p:val>
                                            <p:strVal val="#ppt_x"/>
                                          </p:val>
                                        </p:tav>
                                      </p:tavLst>
                                    </p:anim>
                                    <p:anim calcmode="lin" valueType="num">
                                      <p:cBhvr additive="base">
                                        <p:cTn id="38"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8194"/>
                                        </p:tgtEl>
                                        <p:attrNameLst>
                                          <p:attrName>ppt_x</p:attrName>
                                        </p:attrNameLst>
                                      </p:cBhvr>
                                      <p:tavLst>
                                        <p:tav tm="0">
                                          <p:val>
                                            <p:strVal val="ppt_x"/>
                                          </p:val>
                                        </p:tav>
                                        <p:tav tm="100000">
                                          <p:val>
                                            <p:strVal val="ppt_x"/>
                                          </p:val>
                                        </p:tav>
                                      </p:tavLst>
                                    </p:anim>
                                    <p:anim calcmode="lin" valueType="num">
                                      <p:cBhvr additive="base">
                                        <p:cTn id="43" dur="500"/>
                                        <p:tgtEl>
                                          <p:spTgt spid="8194"/>
                                        </p:tgtEl>
                                        <p:attrNameLst>
                                          <p:attrName>ppt_y</p:attrName>
                                        </p:attrNameLst>
                                      </p:cBhvr>
                                      <p:tavLst>
                                        <p:tav tm="0">
                                          <p:val>
                                            <p:strVal val="ppt_y"/>
                                          </p:val>
                                        </p:tav>
                                        <p:tav tm="100000">
                                          <p:val>
                                            <p:strVal val="1+ppt_h/2"/>
                                          </p:val>
                                        </p:tav>
                                      </p:tavLst>
                                    </p:anim>
                                    <p:set>
                                      <p:cBhvr>
                                        <p:cTn id="44" dur="1" fill="hold">
                                          <p:stCondLst>
                                            <p:cond delay="499"/>
                                          </p:stCondLst>
                                        </p:cTn>
                                        <p:tgtEl>
                                          <p:spTgt spid="819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内容占位符 2"/>
          <p:cNvSpPr>
            <a:spLocks noGrp="1"/>
          </p:cNvSpPr>
          <p:nvPr>
            <p:ph idx="1"/>
          </p:nvPr>
        </p:nvSpPr>
        <p:spPr/>
        <p:txBody>
          <a:bodyPr/>
          <a:lstStyle/>
          <a:p>
            <a:pPr eaLnBrk="1" hangingPunct="1"/>
            <a:r>
              <a:rPr lang="en-US" altLang="zh-CN" dirty="0" smtClean="0"/>
              <a:t>9.2.1 SnagIt </a:t>
            </a:r>
            <a:r>
              <a:rPr lang="zh-CN" altLang="zh-CN" dirty="0" smtClean="0"/>
              <a:t>简介</a:t>
            </a:r>
          </a:p>
          <a:p>
            <a:pPr eaLnBrk="1" hangingPunct="1"/>
            <a:r>
              <a:rPr lang="en-US" altLang="zh-CN" dirty="0" smtClean="0"/>
              <a:t>9.2.2 </a:t>
            </a:r>
            <a:r>
              <a:rPr lang="zh-CN" altLang="zh-CN" dirty="0" smtClean="0"/>
              <a:t>使用</a:t>
            </a:r>
            <a:r>
              <a:rPr lang="en-US" altLang="zh-CN" dirty="0" smtClean="0"/>
              <a:t>SnagIt </a:t>
            </a:r>
            <a:r>
              <a:rPr lang="zh-CN" altLang="zh-CN" dirty="0" smtClean="0"/>
              <a:t>捕获级联菜单</a:t>
            </a:r>
          </a:p>
          <a:p>
            <a:pPr eaLnBrk="1" hangingPunct="1"/>
            <a:r>
              <a:rPr lang="en-US" altLang="zh-CN" dirty="0" smtClean="0"/>
              <a:t>9.2.3 </a:t>
            </a:r>
            <a:r>
              <a:rPr lang="zh-CN" altLang="zh-CN" dirty="0" smtClean="0"/>
              <a:t>操作步骤</a:t>
            </a:r>
          </a:p>
          <a:p>
            <a:pPr eaLnBrk="1" hangingPunct="1"/>
            <a:r>
              <a:rPr lang="en-US" altLang="zh-CN" dirty="0" smtClean="0"/>
              <a:t>9.2.4 </a:t>
            </a:r>
            <a:r>
              <a:rPr lang="zh-CN" altLang="zh-CN" dirty="0" smtClean="0"/>
              <a:t>主要知识点</a:t>
            </a:r>
          </a:p>
          <a:p>
            <a:pPr eaLnBrk="1" hangingPunct="1"/>
            <a:endParaRPr lang="zh-CN" altLang="en-US" dirty="0" smtClean="0"/>
          </a:p>
        </p:txBody>
      </p:sp>
      <p:sp>
        <p:nvSpPr>
          <p:cNvPr id="11266" name="标题 1"/>
          <p:cNvSpPr>
            <a:spLocks noGrp="1"/>
          </p:cNvSpPr>
          <p:nvPr>
            <p:ph type="title"/>
          </p:nvPr>
        </p:nvSpPr>
        <p:spPr/>
        <p:txBody>
          <a:bodyPr>
            <a:normAutofit fontScale="90000"/>
          </a:bodyPr>
          <a:lstStyle/>
          <a:p>
            <a:pPr marL="346075" indent="-346075" eaLnBrk="1" fontAlgn="auto" hangingPunct="1">
              <a:spcBef>
                <a:spcPts val="675"/>
              </a:spcBef>
              <a:spcAft>
                <a:spcPts val="0"/>
              </a:spcAft>
              <a:defRPr/>
            </a:pPr>
            <a:r>
              <a:rPr lang="en-US" altLang="zh-CN" dirty="0" smtClean="0"/>
              <a:t>9.2  </a:t>
            </a:r>
            <a:r>
              <a:rPr lang="zh-CN" altLang="zh-CN" dirty="0" smtClean="0"/>
              <a:t>图像捕获工具—</a:t>
            </a:r>
            <a:r>
              <a:rPr lang="en-US" altLang="zh-CN" dirty="0" smtClean="0"/>
              <a:t>SnagIt</a:t>
            </a:r>
            <a:r>
              <a:rPr lang="zh-CN" altLang="zh-CN" dirty="0" smtClean="0"/>
              <a:t/>
            </a:r>
            <a:br>
              <a:rPr lang="zh-CN" altLang="zh-CN" dirty="0" smtClean="0"/>
            </a:br>
            <a:endParaRPr lang="zh-CN" altLang="en-US" dirty="0" smtClean="0"/>
          </a:p>
        </p:txBody>
      </p:sp>
      <p:sp>
        <p:nvSpPr>
          <p:cNvPr id="2150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91E7E5E5-4CCD-457C-BA4F-FC9A42699045}" type="datetime1">
              <a:rPr lang="zh-CN" altLang="en-US"/>
              <a:pPr eaLnBrk="1" hangingPunct="1"/>
              <a:t>2014-11-17</a:t>
            </a:fld>
            <a:endParaRPr lang="en-US" altLang="zh-CN"/>
          </a:p>
        </p:txBody>
      </p:sp>
      <p:sp>
        <p:nvSpPr>
          <p:cNvPr id="21509"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6">
                                            <p:txEl>
                                              <p:pRg st="0" end="0"/>
                                            </p:txEl>
                                          </p:spTgt>
                                        </p:tgtEl>
                                        <p:attrNameLst>
                                          <p:attrName>style.visibility</p:attrName>
                                        </p:attrNameLst>
                                      </p:cBhvr>
                                      <p:to>
                                        <p:strVal val="visible"/>
                                      </p:to>
                                    </p:set>
                                    <p:anim calcmode="lin" valueType="num">
                                      <p:cBhvr additive="base">
                                        <p:cTn id="7" dur="500" fill="hold"/>
                                        <p:tgtEl>
                                          <p:spTgt spid="2150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506">
                                            <p:txEl>
                                              <p:pRg st="1" end="1"/>
                                            </p:txEl>
                                          </p:spTgt>
                                        </p:tgtEl>
                                        <p:attrNameLst>
                                          <p:attrName>style.visibility</p:attrName>
                                        </p:attrNameLst>
                                      </p:cBhvr>
                                      <p:to>
                                        <p:strVal val="visible"/>
                                      </p:to>
                                    </p:set>
                                    <p:anim calcmode="lin" valueType="num">
                                      <p:cBhvr additive="base">
                                        <p:cTn id="13" dur="500" fill="hold"/>
                                        <p:tgtEl>
                                          <p:spTgt spid="2150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50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506">
                                            <p:txEl>
                                              <p:pRg st="2" end="2"/>
                                            </p:txEl>
                                          </p:spTgt>
                                        </p:tgtEl>
                                        <p:attrNameLst>
                                          <p:attrName>style.visibility</p:attrName>
                                        </p:attrNameLst>
                                      </p:cBhvr>
                                      <p:to>
                                        <p:strVal val="visible"/>
                                      </p:to>
                                    </p:set>
                                    <p:anim calcmode="lin" valueType="num">
                                      <p:cBhvr additive="base">
                                        <p:cTn id="19" dur="500" fill="hold"/>
                                        <p:tgtEl>
                                          <p:spTgt spid="2150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50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506">
                                            <p:txEl>
                                              <p:pRg st="3" end="3"/>
                                            </p:txEl>
                                          </p:spTgt>
                                        </p:tgtEl>
                                        <p:attrNameLst>
                                          <p:attrName>style.visibility</p:attrName>
                                        </p:attrNameLst>
                                      </p:cBhvr>
                                      <p:to>
                                        <p:strVal val="visible"/>
                                      </p:to>
                                    </p:set>
                                    <p:anim calcmode="lin" valueType="num">
                                      <p:cBhvr additive="base">
                                        <p:cTn id="25" dur="500" fill="hold"/>
                                        <p:tgtEl>
                                          <p:spTgt spid="2150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150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内容占位符 2"/>
          <p:cNvSpPr>
            <a:spLocks noGrp="1"/>
          </p:cNvSpPr>
          <p:nvPr>
            <p:ph idx="1"/>
          </p:nvPr>
        </p:nvSpPr>
        <p:spPr/>
        <p:txBody>
          <a:bodyPr/>
          <a:lstStyle/>
          <a:p>
            <a:pPr eaLnBrk="1" hangingPunct="1"/>
            <a:r>
              <a:rPr lang="en-US" altLang="zh-CN" sz="2400" dirty="0" smtClean="0"/>
              <a:t>SnagIt</a:t>
            </a:r>
            <a:r>
              <a:rPr lang="zh-CN" altLang="zh-CN" sz="2400" dirty="0" smtClean="0"/>
              <a:t>是一款由美国</a:t>
            </a:r>
            <a:r>
              <a:rPr lang="en-US" altLang="zh-CN" sz="2400" dirty="0" err="1" smtClean="0"/>
              <a:t>TechSmith</a:t>
            </a:r>
            <a:r>
              <a:rPr lang="zh-CN" altLang="zh-CN" sz="2400" dirty="0" smtClean="0"/>
              <a:t>公司出品的屏幕、文本和视频捕获与转换软件。</a:t>
            </a:r>
            <a:endParaRPr lang="en-US" altLang="zh-CN" sz="2400" dirty="0" smtClean="0"/>
          </a:p>
          <a:p>
            <a:pPr eaLnBrk="1" hangingPunct="1"/>
            <a:r>
              <a:rPr lang="zh-CN" altLang="zh-CN" sz="2400" dirty="0" smtClean="0"/>
              <a:t>可以捕获屏幕、菜单、窗口、鼠标定义的区域、游戏画面或电影等，捕获生成的静态图像可以被保存为</a:t>
            </a:r>
            <a:r>
              <a:rPr lang="en-US" altLang="zh-CN" sz="2400" dirty="0" smtClean="0"/>
              <a:t>BMP</a:t>
            </a:r>
            <a:r>
              <a:rPr lang="zh-CN" altLang="zh-CN" sz="2400" dirty="0" smtClean="0"/>
              <a:t>、</a:t>
            </a:r>
            <a:r>
              <a:rPr lang="en-US" altLang="zh-CN" sz="2400" dirty="0" smtClean="0"/>
              <a:t>PCX</a:t>
            </a:r>
            <a:r>
              <a:rPr lang="zh-CN" altLang="zh-CN" sz="2400" dirty="0" smtClean="0"/>
              <a:t>、</a:t>
            </a:r>
            <a:r>
              <a:rPr lang="en-US" altLang="zh-CN" sz="2400" dirty="0" smtClean="0"/>
              <a:t>TIF</a:t>
            </a:r>
            <a:r>
              <a:rPr lang="zh-CN" altLang="zh-CN" sz="2400" dirty="0" smtClean="0"/>
              <a:t>、</a:t>
            </a:r>
            <a:r>
              <a:rPr lang="en-US" altLang="zh-CN" sz="2400" dirty="0" smtClean="0"/>
              <a:t>GIF</a:t>
            </a:r>
            <a:r>
              <a:rPr lang="zh-CN" altLang="zh-CN" sz="2400" dirty="0" smtClean="0"/>
              <a:t>或</a:t>
            </a:r>
            <a:r>
              <a:rPr lang="en-US" altLang="zh-CN" sz="2400" dirty="0" smtClean="0"/>
              <a:t>JPEG</a:t>
            </a:r>
            <a:r>
              <a:rPr lang="zh-CN" altLang="zh-CN" sz="2400" dirty="0" smtClean="0"/>
              <a:t>等格式，动态文件可以被保存为</a:t>
            </a:r>
            <a:r>
              <a:rPr lang="en-US" altLang="zh-CN" sz="2400" dirty="0" smtClean="0"/>
              <a:t>AVI</a:t>
            </a:r>
            <a:r>
              <a:rPr lang="zh-CN" altLang="zh-CN" sz="2400" dirty="0" smtClean="0"/>
              <a:t>视频或系列动画等。</a:t>
            </a:r>
            <a:endParaRPr lang="en-US" altLang="zh-CN" sz="2400" dirty="0" smtClean="0"/>
          </a:p>
          <a:p>
            <a:pPr eaLnBrk="1" hangingPunct="1"/>
            <a:r>
              <a:rPr lang="zh-CN" altLang="zh-CN" sz="2400" dirty="0" smtClean="0"/>
              <a:t>利用</a:t>
            </a:r>
            <a:r>
              <a:rPr lang="en-US" altLang="zh-CN" sz="2400" dirty="0" smtClean="0"/>
              <a:t>SnagIt</a:t>
            </a:r>
            <a:r>
              <a:rPr lang="zh-CN" altLang="zh-CN" sz="2400" dirty="0" smtClean="0"/>
              <a:t>的捕获界面，能够捕获您</a:t>
            </a:r>
            <a:r>
              <a:rPr lang="en-US" altLang="zh-CN" sz="2400" dirty="0" smtClean="0"/>
              <a:t>Windows PC</a:t>
            </a:r>
            <a:r>
              <a:rPr lang="zh-CN" altLang="zh-CN" sz="2400" dirty="0" smtClean="0"/>
              <a:t>上的图片、文本和打印输出，然后通过内嵌</a:t>
            </a:r>
            <a:r>
              <a:rPr lang="en-US" altLang="zh-CN" sz="2400" dirty="0" err="1" smtClean="0">
                <a:hlinkClick r:id="rId2"/>
              </a:rPr>
              <a:t>编辑器</a:t>
            </a:r>
            <a:r>
              <a:rPr lang="zh-CN" altLang="zh-CN" sz="2400" dirty="0" smtClean="0"/>
              <a:t>，可以对捕获结果进行改进，</a:t>
            </a:r>
            <a:r>
              <a:rPr lang="en-US" altLang="zh-CN" sz="2400" dirty="0" smtClean="0"/>
              <a:t>SnagIt Screen Capture</a:t>
            </a:r>
            <a:r>
              <a:rPr lang="zh-CN" altLang="zh-CN" sz="2400" dirty="0" smtClean="0"/>
              <a:t>增强了您</a:t>
            </a:r>
            <a:r>
              <a:rPr lang="en-US" altLang="zh-CN" sz="2400" dirty="0" err="1" smtClean="0"/>
              <a:t>PrintScreen</a:t>
            </a:r>
            <a:r>
              <a:rPr lang="zh-CN" altLang="zh-CN" sz="2400" dirty="0" smtClean="0"/>
              <a:t>键的功能。同时还能将程序的捕获功能嵌入到</a:t>
            </a:r>
            <a:r>
              <a:rPr lang="en-US" altLang="zh-CN" sz="2400" dirty="0" smtClean="0"/>
              <a:t>Word</a:t>
            </a:r>
            <a:r>
              <a:rPr lang="zh-CN" altLang="zh-CN" sz="2400" dirty="0" smtClean="0"/>
              <a:t>、</a:t>
            </a:r>
            <a:r>
              <a:rPr lang="en-US" altLang="zh-CN" sz="2400" dirty="0" smtClean="0"/>
              <a:t>PowerPoint</a:t>
            </a:r>
            <a:r>
              <a:rPr lang="zh-CN" altLang="zh-CN" sz="2400" dirty="0" smtClean="0"/>
              <a:t>和</a:t>
            </a:r>
            <a:r>
              <a:rPr lang="en-US" altLang="zh-CN" sz="2400" dirty="0" smtClean="0"/>
              <a:t>IE</a:t>
            </a:r>
            <a:r>
              <a:rPr lang="zh-CN" altLang="zh-CN" sz="2400" dirty="0" smtClean="0"/>
              <a:t>浏览器中。</a:t>
            </a:r>
            <a:endParaRPr lang="zh-CN" altLang="en-US" sz="2400" dirty="0" smtClean="0"/>
          </a:p>
        </p:txBody>
      </p:sp>
      <p:sp>
        <p:nvSpPr>
          <p:cNvPr id="12290" name="标题 1"/>
          <p:cNvSpPr>
            <a:spLocks noGrp="1"/>
          </p:cNvSpPr>
          <p:nvPr>
            <p:ph type="title"/>
          </p:nvPr>
        </p:nvSpPr>
        <p:spPr/>
        <p:txBody>
          <a:bodyPr>
            <a:normAutofit fontScale="90000"/>
          </a:bodyPr>
          <a:lstStyle/>
          <a:p>
            <a:pPr eaLnBrk="1" fontAlgn="auto" hangingPunct="1">
              <a:spcAft>
                <a:spcPts val="0"/>
              </a:spcAft>
              <a:defRPr/>
            </a:pPr>
            <a:r>
              <a:rPr lang="en-US" altLang="zh-CN" smtClean="0"/>
              <a:t>9.2.1 SnagIt </a:t>
            </a:r>
            <a:r>
              <a:rPr lang="zh-CN" altLang="zh-CN" smtClean="0"/>
              <a:t>简介</a:t>
            </a:r>
            <a:br>
              <a:rPr lang="zh-CN" altLang="zh-CN" smtClean="0"/>
            </a:br>
            <a:endParaRPr lang="zh-CN" altLang="en-US" smtClean="0"/>
          </a:p>
        </p:txBody>
      </p:sp>
      <p:sp>
        <p:nvSpPr>
          <p:cNvPr id="2253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9A254894-8427-4E7F-A5EB-E3DDA5482FAD}" type="datetime1">
              <a:rPr lang="zh-CN" altLang="en-US"/>
              <a:pPr eaLnBrk="1" hangingPunct="1"/>
              <a:t>2014-11-17</a:t>
            </a:fld>
            <a:endParaRPr lang="en-US" altLang="zh-CN"/>
          </a:p>
        </p:txBody>
      </p:sp>
      <p:sp>
        <p:nvSpPr>
          <p:cNvPr id="22533"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anim calcmode="lin" valueType="num">
                                      <p:cBhvr additive="base">
                                        <p:cTn id="7" dur="500" fill="hold"/>
                                        <p:tgtEl>
                                          <p:spTgt spid="2253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0">
                                            <p:txEl>
                                              <p:pRg st="1" end="1"/>
                                            </p:txEl>
                                          </p:spTgt>
                                        </p:tgtEl>
                                        <p:attrNameLst>
                                          <p:attrName>style.visibility</p:attrName>
                                        </p:attrNameLst>
                                      </p:cBhvr>
                                      <p:to>
                                        <p:strVal val="visible"/>
                                      </p:to>
                                    </p:set>
                                    <p:anim calcmode="lin" valueType="num">
                                      <p:cBhvr additive="base">
                                        <p:cTn id="13" dur="500" fill="hold"/>
                                        <p:tgtEl>
                                          <p:spTgt spid="2253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530">
                                            <p:txEl>
                                              <p:pRg st="2" end="2"/>
                                            </p:txEl>
                                          </p:spTgt>
                                        </p:tgtEl>
                                        <p:attrNameLst>
                                          <p:attrName>style.visibility</p:attrName>
                                        </p:attrNameLst>
                                      </p:cBhvr>
                                      <p:to>
                                        <p:strVal val="visible"/>
                                      </p:to>
                                    </p:set>
                                    <p:anim calcmode="lin" valueType="num">
                                      <p:cBhvr additive="base">
                                        <p:cTn id="19" dur="500" fill="hold"/>
                                        <p:tgtEl>
                                          <p:spTgt spid="2253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内容占位符 2"/>
          <p:cNvSpPr>
            <a:spLocks noGrp="1"/>
          </p:cNvSpPr>
          <p:nvPr>
            <p:ph idx="1"/>
          </p:nvPr>
        </p:nvSpPr>
        <p:spPr>
          <a:xfrm>
            <a:off x="250825" y="1773238"/>
            <a:ext cx="8435975" cy="4411662"/>
          </a:xfrm>
        </p:spPr>
        <p:txBody>
          <a:bodyPr/>
          <a:lstStyle/>
          <a:p>
            <a:pPr eaLnBrk="1" hangingPunct="1"/>
            <a:r>
              <a:rPr lang="zh-CN" altLang="zh-CN" dirty="0" smtClean="0"/>
              <a:t>本实例要求使用</a:t>
            </a:r>
            <a:r>
              <a:rPr lang="en-US" altLang="zh-CN" dirty="0" smtClean="0"/>
              <a:t>SnagIt </a:t>
            </a:r>
            <a:r>
              <a:rPr lang="zh-CN" altLang="zh-CN" dirty="0" smtClean="0"/>
              <a:t>工具，将</a:t>
            </a:r>
            <a:r>
              <a:rPr lang="en-US" altLang="zh-CN" dirty="0" smtClean="0"/>
              <a:t>Word</a:t>
            </a:r>
            <a:r>
              <a:rPr lang="zh-CN" altLang="zh-CN" dirty="0" smtClean="0"/>
              <a:t>中的“视图”</a:t>
            </a:r>
            <a:r>
              <a:rPr lang="en-US" altLang="zh-CN" dirty="0" smtClean="0"/>
              <a:t>/</a:t>
            </a:r>
            <a:r>
              <a:rPr lang="zh-CN" altLang="zh-CN" dirty="0" smtClean="0"/>
              <a:t>“工具栏”</a:t>
            </a:r>
            <a:r>
              <a:rPr lang="en-US" altLang="zh-CN" dirty="0" smtClean="0"/>
              <a:t>/</a:t>
            </a:r>
            <a:r>
              <a:rPr lang="zh-CN" altLang="zh-CN" dirty="0" smtClean="0"/>
              <a:t>“常用”级联菜单捕获下来，并且以“常用工具栏</a:t>
            </a:r>
            <a:r>
              <a:rPr lang="en-US" altLang="zh-CN" dirty="0" smtClean="0"/>
              <a:t>.</a:t>
            </a:r>
            <a:r>
              <a:rPr lang="en-US" altLang="zh-CN" dirty="0" err="1" smtClean="0"/>
              <a:t>png</a:t>
            </a:r>
            <a:r>
              <a:rPr lang="zh-CN" altLang="zh-CN" dirty="0" smtClean="0"/>
              <a:t>”为名进行保存。</a:t>
            </a:r>
            <a:endParaRPr lang="en-US" altLang="zh-CN" dirty="0" smtClean="0"/>
          </a:p>
          <a:p>
            <a:pPr eaLnBrk="1" hangingPunct="1"/>
            <a:r>
              <a:rPr lang="zh-CN" altLang="zh-CN" dirty="0" smtClean="0"/>
              <a:t>本实例中，将主要解决如下问题：</a:t>
            </a:r>
          </a:p>
          <a:p>
            <a:pPr eaLnBrk="1" hangingPunct="1">
              <a:buFont typeface="Wingdings" pitchFamily="2" charset="2"/>
              <a:buChar char="Ø"/>
            </a:pPr>
            <a:r>
              <a:rPr lang="zh-CN" altLang="zh-CN" dirty="0" smtClean="0"/>
              <a:t>如何设置捕获层叠菜单效果。</a:t>
            </a:r>
          </a:p>
          <a:p>
            <a:pPr eaLnBrk="1" hangingPunct="1">
              <a:buFont typeface="Wingdings" pitchFamily="2" charset="2"/>
              <a:buChar char="Ø"/>
            </a:pPr>
            <a:r>
              <a:rPr lang="zh-CN" altLang="zh-CN" dirty="0" smtClean="0"/>
              <a:t>如何在捕获对象前进行延时设置。</a:t>
            </a:r>
          </a:p>
          <a:p>
            <a:pPr eaLnBrk="1" hangingPunct="1">
              <a:buFont typeface="Wingdings" pitchFamily="2" charset="2"/>
              <a:buChar char="Ø"/>
            </a:pPr>
            <a:r>
              <a:rPr lang="zh-CN" altLang="zh-CN" dirty="0" smtClean="0"/>
              <a:t>如何捕获对象。</a:t>
            </a:r>
          </a:p>
          <a:p>
            <a:pPr eaLnBrk="1" hangingPunct="1"/>
            <a:endParaRPr lang="zh-CN" altLang="en-US" dirty="0" smtClean="0"/>
          </a:p>
        </p:txBody>
      </p:sp>
      <p:sp>
        <p:nvSpPr>
          <p:cNvPr id="13314" name="标题 1"/>
          <p:cNvSpPr>
            <a:spLocks noGrp="1"/>
          </p:cNvSpPr>
          <p:nvPr>
            <p:ph type="title"/>
          </p:nvPr>
        </p:nvSpPr>
        <p:spPr/>
        <p:txBody>
          <a:bodyPr>
            <a:normAutofit fontScale="90000"/>
          </a:bodyPr>
          <a:lstStyle/>
          <a:p>
            <a:pPr eaLnBrk="1" fontAlgn="auto" hangingPunct="1">
              <a:spcAft>
                <a:spcPts val="0"/>
              </a:spcAft>
              <a:defRPr/>
            </a:pPr>
            <a:r>
              <a:rPr lang="en-US" altLang="zh-CN" smtClean="0"/>
              <a:t>9.2.2 </a:t>
            </a:r>
            <a:r>
              <a:rPr lang="zh-CN" altLang="zh-CN" smtClean="0"/>
              <a:t>使用</a:t>
            </a:r>
            <a:r>
              <a:rPr lang="en-US" altLang="zh-CN" smtClean="0"/>
              <a:t>SnagIt </a:t>
            </a:r>
            <a:r>
              <a:rPr lang="zh-CN" altLang="zh-CN" smtClean="0"/>
              <a:t>捕获级联菜单</a:t>
            </a:r>
            <a:br>
              <a:rPr lang="zh-CN" altLang="zh-CN" smtClean="0"/>
            </a:br>
            <a:endParaRPr lang="zh-CN" altLang="en-US" smtClean="0"/>
          </a:p>
        </p:txBody>
      </p:sp>
      <p:sp>
        <p:nvSpPr>
          <p:cNvPr id="2355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873DE278-0E03-4AC0-85FF-1D8FB523A178}" type="datetime1">
              <a:rPr lang="zh-CN" altLang="en-US"/>
              <a:pPr eaLnBrk="1" hangingPunct="1"/>
              <a:t>2014-11-17</a:t>
            </a:fld>
            <a:endParaRPr lang="en-US" altLang="zh-CN"/>
          </a:p>
        </p:txBody>
      </p:sp>
      <p:sp>
        <p:nvSpPr>
          <p:cNvPr id="23557"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anim calcmode="lin" valueType="num">
                                      <p:cBhvr additive="base">
                                        <p:cTn id="7" dur="500" fill="hold"/>
                                        <p:tgtEl>
                                          <p:spTgt spid="2355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4">
                                            <p:txEl>
                                              <p:pRg st="1" end="1"/>
                                            </p:txEl>
                                          </p:spTgt>
                                        </p:tgtEl>
                                        <p:attrNameLst>
                                          <p:attrName>style.visibility</p:attrName>
                                        </p:attrNameLst>
                                      </p:cBhvr>
                                      <p:to>
                                        <p:strVal val="visible"/>
                                      </p:to>
                                    </p:set>
                                    <p:anim calcmode="lin" valueType="num">
                                      <p:cBhvr additive="base">
                                        <p:cTn id="13" dur="500" fill="hold"/>
                                        <p:tgtEl>
                                          <p:spTgt spid="2355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554">
                                            <p:txEl>
                                              <p:pRg st="2" end="2"/>
                                            </p:txEl>
                                          </p:spTgt>
                                        </p:tgtEl>
                                        <p:attrNameLst>
                                          <p:attrName>style.visibility</p:attrName>
                                        </p:attrNameLst>
                                      </p:cBhvr>
                                      <p:to>
                                        <p:strVal val="visible"/>
                                      </p:to>
                                    </p:set>
                                    <p:anim calcmode="lin" valueType="num">
                                      <p:cBhvr additive="base">
                                        <p:cTn id="19" dur="500" fill="hold"/>
                                        <p:tgtEl>
                                          <p:spTgt spid="2355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554">
                                            <p:txEl>
                                              <p:pRg st="3" end="3"/>
                                            </p:txEl>
                                          </p:spTgt>
                                        </p:tgtEl>
                                        <p:attrNameLst>
                                          <p:attrName>style.visibility</p:attrName>
                                        </p:attrNameLst>
                                      </p:cBhvr>
                                      <p:to>
                                        <p:strVal val="visible"/>
                                      </p:to>
                                    </p:set>
                                    <p:anim calcmode="lin" valueType="num">
                                      <p:cBhvr additive="base">
                                        <p:cTn id="25" dur="500" fill="hold"/>
                                        <p:tgtEl>
                                          <p:spTgt spid="2355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3554">
                                            <p:txEl>
                                              <p:pRg st="4" end="4"/>
                                            </p:txEl>
                                          </p:spTgt>
                                        </p:tgtEl>
                                        <p:attrNameLst>
                                          <p:attrName>style.visibility</p:attrName>
                                        </p:attrNameLst>
                                      </p:cBhvr>
                                      <p:to>
                                        <p:strVal val="visible"/>
                                      </p:to>
                                    </p:set>
                                    <p:anim calcmode="lin" valueType="num">
                                      <p:cBhvr additive="base">
                                        <p:cTn id="31" dur="500" fill="hold"/>
                                        <p:tgtEl>
                                          <p:spTgt spid="2355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355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页脚占位符 3"/>
          <p:cNvSpPr txBox="1">
            <a:spLocks noGrp="1" noChangeArrowheads="1"/>
          </p:cNvSpPr>
          <p:nvPr/>
        </p:nvSpPr>
        <p:spPr bwMode="auto">
          <a:xfrm>
            <a:off x="5651500" y="6381750"/>
            <a:ext cx="32400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r" eaLnBrk="1" hangingPunct="1"/>
            <a:endParaRPr lang="en-US" altLang="zh-CN" sz="1200">
              <a:solidFill>
                <a:srgbClr val="CC3300"/>
              </a:solidFill>
            </a:endParaRPr>
          </a:p>
        </p:txBody>
      </p:sp>
      <p:sp>
        <p:nvSpPr>
          <p:cNvPr id="5124" name="Rectangle 2"/>
          <p:cNvSpPr>
            <a:spLocks noGrp="1" noChangeArrowheads="1"/>
          </p:cNvSpPr>
          <p:nvPr>
            <p:ph type="title" idx="4294967295"/>
          </p:nvPr>
        </p:nvSpPr>
        <p:spPr>
          <a:xfrm>
            <a:off x="0" y="122238"/>
            <a:ext cx="7543800" cy="1295400"/>
          </a:xfrm>
        </p:spPr>
        <p:txBody>
          <a:bodyPr/>
          <a:lstStyle/>
          <a:p>
            <a:pPr eaLnBrk="1" fontAlgn="auto" hangingPunct="1">
              <a:spcAft>
                <a:spcPts val="0"/>
              </a:spcAft>
              <a:defRPr/>
            </a:pPr>
            <a:r>
              <a:rPr lang="zh-CN" altLang="en-US" dirty="0" smtClean="0">
                <a:solidFill>
                  <a:schemeClr val="tx1"/>
                </a:solidFill>
                <a:effectLst>
                  <a:outerShdw blurRad="38100" dist="38100" dir="2700000" algn="tl">
                    <a:srgbClr val="C0C0C0"/>
                  </a:outerShdw>
                </a:effectLst>
                <a:latin typeface="Verdana" pitchFamily="34" charset="0"/>
              </a:rPr>
              <a:t>学习目标</a:t>
            </a:r>
            <a:endParaRPr lang="zh-CN" altLang="en-US" dirty="0" smtClean="0">
              <a:effectLst>
                <a:outerShdw blurRad="38100" dist="38100" dir="2700000" algn="tl">
                  <a:srgbClr val="C0C0C0"/>
                </a:outerShdw>
              </a:effectLst>
            </a:endParaRPr>
          </a:p>
        </p:txBody>
      </p:sp>
      <p:sp>
        <p:nvSpPr>
          <p:cNvPr id="14340" name="Rectangle 3"/>
          <p:cNvSpPr>
            <a:spLocks noGrp="1" noChangeArrowheads="1"/>
          </p:cNvSpPr>
          <p:nvPr>
            <p:ph type="body" idx="4294967295"/>
          </p:nvPr>
        </p:nvSpPr>
        <p:spPr>
          <a:xfrm>
            <a:off x="0" y="1719263"/>
            <a:ext cx="8229600" cy="4411662"/>
          </a:xfrm>
        </p:spPr>
        <p:txBody>
          <a:bodyPr/>
          <a:lstStyle/>
          <a:p>
            <a:pPr eaLnBrk="1" hangingPunct="1"/>
            <a:r>
              <a:rPr lang="zh-CN" altLang="zh-CN" dirty="0" smtClean="0"/>
              <a:t>了解本章介绍的常用软件的安装、功能和界面组成</a:t>
            </a:r>
          </a:p>
          <a:p>
            <a:pPr eaLnBrk="1" hangingPunct="1"/>
            <a:r>
              <a:rPr lang="zh-CN" altLang="zh-CN" dirty="0" smtClean="0"/>
              <a:t>熟悉图像捕获工具</a:t>
            </a:r>
            <a:r>
              <a:rPr lang="en-US" altLang="zh-CN" dirty="0" smtClean="0"/>
              <a:t>SnagIt</a:t>
            </a:r>
            <a:r>
              <a:rPr lang="zh-CN" altLang="zh-CN" dirty="0" smtClean="0"/>
              <a:t>的操作方法</a:t>
            </a:r>
          </a:p>
          <a:p>
            <a:pPr eaLnBrk="1" hangingPunct="1"/>
            <a:r>
              <a:rPr lang="zh-CN" altLang="zh-CN" dirty="0" smtClean="0"/>
              <a:t>熟悉使用暴风影音连续播放视频的方法</a:t>
            </a:r>
          </a:p>
          <a:p>
            <a:pPr eaLnBrk="1" hangingPunct="1"/>
            <a:r>
              <a:rPr lang="zh-CN" altLang="zh-CN" dirty="0" smtClean="0"/>
              <a:t>熟悉使用阅览工具</a:t>
            </a:r>
            <a:r>
              <a:rPr lang="en-US" altLang="zh-CN" dirty="0" smtClean="0"/>
              <a:t>Adobe Reader</a:t>
            </a:r>
            <a:r>
              <a:rPr lang="zh-CN" altLang="zh-CN" dirty="0" smtClean="0"/>
              <a:t>阅读电子图书的方法</a:t>
            </a:r>
          </a:p>
          <a:p>
            <a:pPr eaLnBrk="1" hangingPunct="1"/>
            <a:r>
              <a:rPr lang="zh-CN" altLang="zh-CN" dirty="0" smtClean="0"/>
              <a:t>掌握使用</a:t>
            </a:r>
            <a:r>
              <a:rPr lang="en-US" altLang="zh-CN" dirty="0" smtClean="0"/>
              <a:t>WinRAR</a:t>
            </a:r>
            <a:r>
              <a:rPr lang="zh-CN" altLang="zh-CN" dirty="0" smtClean="0"/>
              <a:t>压缩</a:t>
            </a:r>
            <a:r>
              <a:rPr lang="en-US" altLang="zh-CN" dirty="0" smtClean="0"/>
              <a:t>/</a:t>
            </a:r>
            <a:r>
              <a:rPr lang="zh-CN" altLang="zh-CN" dirty="0" smtClean="0"/>
              <a:t>解压缩文件的方法</a:t>
            </a:r>
          </a:p>
          <a:p>
            <a:pPr eaLnBrk="1" hangingPunct="1"/>
            <a:r>
              <a:rPr lang="zh-CN" altLang="zh-CN" dirty="0" smtClean="0"/>
              <a:t>掌握使用迅雷下载各种网络资源的方法</a:t>
            </a:r>
          </a:p>
        </p:txBody>
      </p:sp>
      <p:sp>
        <p:nvSpPr>
          <p:cNvPr id="14341"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C3FC3FCC-D70D-4EB3-821E-73CAFD4CC6F1}" type="datetime1">
              <a:rPr lang="zh-CN" altLang="en-US"/>
              <a:pPr eaLnBrk="1" hangingPunct="1"/>
              <a:t>2014-11-17</a:t>
            </a:fld>
            <a:endParaRPr lang="en-US" altLang="zh-CN"/>
          </a:p>
        </p:txBody>
      </p:sp>
      <p:sp>
        <p:nvSpPr>
          <p:cNvPr id="14342"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40">
                                            <p:txEl>
                                              <p:pRg st="0" end="0"/>
                                            </p:txEl>
                                          </p:spTgt>
                                        </p:tgtEl>
                                        <p:attrNameLst>
                                          <p:attrName>style.visibility</p:attrName>
                                        </p:attrNameLst>
                                      </p:cBhvr>
                                      <p:to>
                                        <p:strVal val="visible"/>
                                      </p:to>
                                    </p:set>
                                    <p:anim calcmode="lin" valueType="num">
                                      <p:cBhvr additive="base">
                                        <p:cTn id="7" dur="500" fill="hold"/>
                                        <p:tgtEl>
                                          <p:spTgt spid="1434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4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340">
                                            <p:txEl>
                                              <p:pRg st="1" end="1"/>
                                            </p:txEl>
                                          </p:spTgt>
                                        </p:tgtEl>
                                        <p:attrNameLst>
                                          <p:attrName>style.visibility</p:attrName>
                                        </p:attrNameLst>
                                      </p:cBhvr>
                                      <p:to>
                                        <p:strVal val="visible"/>
                                      </p:to>
                                    </p:set>
                                    <p:anim calcmode="lin" valueType="num">
                                      <p:cBhvr additive="base">
                                        <p:cTn id="13" dur="500" fill="hold"/>
                                        <p:tgtEl>
                                          <p:spTgt spid="1434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4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340">
                                            <p:txEl>
                                              <p:pRg st="2" end="2"/>
                                            </p:txEl>
                                          </p:spTgt>
                                        </p:tgtEl>
                                        <p:attrNameLst>
                                          <p:attrName>style.visibility</p:attrName>
                                        </p:attrNameLst>
                                      </p:cBhvr>
                                      <p:to>
                                        <p:strVal val="visible"/>
                                      </p:to>
                                    </p:set>
                                    <p:anim calcmode="lin" valueType="num">
                                      <p:cBhvr additive="base">
                                        <p:cTn id="19" dur="500" fill="hold"/>
                                        <p:tgtEl>
                                          <p:spTgt spid="1434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34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340">
                                            <p:txEl>
                                              <p:pRg st="3" end="3"/>
                                            </p:txEl>
                                          </p:spTgt>
                                        </p:tgtEl>
                                        <p:attrNameLst>
                                          <p:attrName>style.visibility</p:attrName>
                                        </p:attrNameLst>
                                      </p:cBhvr>
                                      <p:to>
                                        <p:strVal val="visible"/>
                                      </p:to>
                                    </p:set>
                                    <p:anim calcmode="lin" valueType="num">
                                      <p:cBhvr additive="base">
                                        <p:cTn id="25" dur="500" fill="hold"/>
                                        <p:tgtEl>
                                          <p:spTgt spid="1434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34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340">
                                            <p:txEl>
                                              <p:pRg st="4" end="4"/>
                                            </p:txEl>
                                          </p:spTgt>
                                        </p:tgtEl>
                                        <p:attrNameLst>
                                          <p:attrName>style.visibility</p:attrName>
                                        </p:attrNameLst>
                                      </p:cBhvr>
                                      <p:to>
                                        <p:strVal val="visible"/>
                                      </p:to>
                                    </p:set>
                                    <p:anim calcmode="lin" valueType="num">
                                      <p:cBhvr additive="base">
                                        <p:cTn id="31" dur="500" fill="hold"/>
                                        <p:tgtEl>
                                          <p:spTgt spid="1434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34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340">
                                            <p:txEl>
                                              <p:pRg st="5" end="5"/>
                                            </p:txEl>
                                          </p:spTgt>
                                        </p:tgtEl>
                                        <p:attrNameLst>
                                          <p:attrName>style.visibility</p:attrName>
                                        </p:attrNameLst>
                                      </p:cBhvr>
                                      <p:to>
                                        <p:strVal val="visible"/>
                                      </p:to>
                                    </p:set>
                                    <p:anim calcmode="lin" valueType="num">
                                      <p:cBhvr additive="base">
                                        <p:cTn id="37" dur="500" fill="hold"/>
                                        <p:tgtEl>
                                          <p:spTgt spid="14340">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34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内容占位符 2"/>
          <p:cNvSpPr>
            <a:spLocks noGrp="1"/>
          </p:cNvSpPr>
          <p:nvPr>
            <p:ph idx="1"/>
          </p:nvPr>
        </p:nvSpPr>
        <p:spPr>
          <a:xfrm>
            <a:off x="323850" y="1125538"/>
            <a:ext cx="8229600" cy="4410075"/>
          </a:xfrm>
        </p:spPr>
        <p:txBody>
          <a:bodyPr/>
          <a:lstStyle/>
          <a:p>
            <a:pPr eaLnBrk="1" hangingPunct="1"/>
            <a:r>
              <a:rPr lang="en-US" altLang="zh-CN" sz="2600" b="1" dirty="0" smtClean="0"/>
              <a:t>1</a:t>
            </a:r>
            <a:r>
              <a:rPr lang="zh-CN" altLang="zh-CN" sz="2600" b="1" dirty="0" smtClean="0"/>
              <a:t>．启动</a:t>
            </a:r>
            <a:r>
              <a:rPr lang="en-US" altLang="zh-CN" sz="2600" b="1" dirty="0" smtClean="0"/>
              <a:t>SnagIt </a:t>
            </a:r>
            <a:endParaRPr lang="zh-CN" altLang="zh-CN" sz="2600" b="1" dirty="0" smtClean="0"/>
          </a:p>
          <a:p>
            <a:pPr eaLnBrk="1" hangingPunct="1"/>
            <a:r>
              <a:rPr lang="en-US" altLang="zh-CN" sz="2600" b="1" dirty="0" smtClean="0"/>
              <a:t>2</a:t>
            </a:r>
            <a:r>
              <a:rPr lang="zh-CN" altLang="zh-CN" sz="2600" b="1" dirty="0" smtClean="0"/>
              <a:t>．捕获设置</a:t>
            </a:r>
            <a:r>
              <a:rPr lang="zh-CN" altLang="en-US" sz="2600" b="1" dirty="0" smtClean="0"/>
              <a:t>：</a:t>
            </a:r>
            <a:r>
              <a:rPr lang="zh-CN" altLang="zh-CN" sz="2600" dirty="0" smtClean="0"/>
              <a:t>设置捕获状态</a:t>
            </a:r>
            <a:r>
              <a:rPr lang="zh-CN" altLang="en-US" sz="2600" dirty="0" smtClean="0"/>
              <a:t>、</a:t>
            </a:r>
            <a:r>
              <a:rPr lang="zh-CN" altLang="zh-CN" sz="2600" dirty="0" smtClean="0"/>
              <a:t>设置“捕获类型”</a:t>
            </a:r>
            <a:r>
              <a:rPr lang="zh-CN" altLang="en-US" sz="2600" dirty="0" smtClean="0"/>
              <a:t>、</a:t>
            </a:r>
            <a:r>
              <a:rPr lang="zh-CN" altLang="zh-CN" sz="2600" dirty="0" smtClean="0"/>
              <a:t>选择“捕获”对象</a:t>
            </a:r>
            <a:r>
              <a:rPr lang="zh-CN" altLang="en-US" sz="2600" dirty="0" smtClean="0"/>
              <a:t>、</a:t>
            </a:r>
            <a:r>
              <a:rPr lang="zh-CN" altLang="zh-CN" sz="2600" dirty="0" smtClean="0"/>
              <a:t>设置“共享”状态</a:t>
            </a:r>
            <a:r>
              <a:rPr lang="zh-CN" altLang="en-US" sz="2600" dirty="0" smtClean="0"/>
              <a:t>、</a:t>
            </a:r>
            <a:r>
              <a:rPr lang="zh-CN" altLang="zh-CN" sz="2600" dirty="0" smtClean="0"/>
              <a:t>（</a:t>
            </a:r>
            <a:r>
              <a:rPr lang="en-US" altLang="zh-CN" sz="2600" dirty="0" smtClean="0"/>
              <a:t>5</a:t>
            </a:r>
            <a:r>
              <a:rPr lang="zh-CN" altLang="zh-CN" sz="2600" dirty="0" smtClean="0"/>
              <a:t>）“选项”设置</a:t>
            </a:r>
            <a:endParaRPr lang="zh-CN" altLang="zh-CN" sz="2600" b="1" dirty="0" smtClean="0"/>
          </a:p>
          <a:p>
            <a:pPr eaLnBrk="1" hangingPunct="1"/>
            <a:r>
              <a:rPr lang="en-US" altLang="zh-CN" sz="2600" b="1" dirty="0" smtClean="0"/>
              <a:t>3</a:t>
            </a:r>
            <a:r>
              <a:rPr lang="zh-CN" altLang="zh-CN" sz="2600" b="1" dirty="0" smtClean="0"/>
              <a:t>．捕获对象</a:t>
            </a:r>
            <a:r>
              <a:rPr lang="zh-CN" altLang="en-US" sz="2600" b="1" dirty="0" smtClean="0"/>
              <a:t>：</a:t>
            </a:r>
            <a:r>
              <a:rPr lang="zh-CN" altLang="zh-CN" sz="2600" dirty="0" smtClean="0"/>
              <a:t>本实例需要打开</a:t>
            </a:r>
            <a:r>
              <a:rPr lang="en-US" altLang="zh-CN" sz="2600" dirty="0" smtClean="0"/>
              <a:t>Word</a:t>
            </a:r>
            <a:r>
              <a:rPr lang="zh-CN" altLang="zh-CN" sz="2600" dirty="0" smtClean="0"/>
              <a:t>窗口，然后在</a:t>
            </a:r>
            <a:r>
              <a:rPr lang="en-US" altLang="zh-CN" sz="2600" dirty="0" smtClean="0"/>
              <a:t>SnagIt</a:t>
            </a:r>
            <a:r>
              <a:rPr lang="zh-CN" altLang="zh-CN" sz="2600" dirty="0" smtClean="0"/>
              <a:t>窗口中单击“捕获”按钮，选择 “视图”</a:t>
            </a:r>
            <a:r>
              <a:rPr lang="en-US" altLang="zh-CN" sz="2600" dirty="0" smtClean="0"/>
              <a:t>/</a:t>
            </a:r>
            <a:r>
              <a:rPr lang="zh-CN" altLang="zh-CN" sz="2600" dirty="0" smtClean="0"/>
              <a:t>“工具栏”</a:t>
            </a:r>
            <a:r>
              <a:rPr lang="en-US" altLang="zh-CN" sz="2600" dirty="0" smtClean="0"/>
              <a:t>/</a:t>
            </a:r>
            <a:r>
              <a:rPr lang="zh-CN" altLang="zh-CN" sz="2600" dirty="0" smtClean="0"/>
              <a:t>“常用”命令，在</a:t>
            </a:r>
            <a:r>
              <a:rPr lang="en-US" altLang="zh-CN" sz="2600" dirty="0" smtClean="0"/>
              <a:t>5</a:t>
            </a:r>
            <a:r>
              <a:rPr lang="zh-CN" altLang="zh-CN" sz="2600" dirty="0" smtClean="0"/>
              <a:t>秒延时以后，程序自动进行捕获。</a:t>
            </a:r>
            <a:endParaRPr lang="zh-CN" altLang="zh-CN" sz="2600" b="1" dirty="0" smtClean="0"/>
          </a:p>
          <a:p>
            <a:pPr eaLnBrk="1" hangingPunct="1"/>
            <a:r>
              <a:rPr lang="en-US" altLang="zh-CN" sz="2600" b="1" dirty="0" smtClean="0"/>
              <a:t>4</a:t>
            </a:r>
            <a:r>
              <a:rPr lang="zh-CN" altLang="zh-CN" sz="2600" b="1" dirty="0" smtClean="0"/>
              <a:t>．保存捕获对象</a:t>
            </a:r>
            <a:r>
              <a:rPr lang="en-US" altLang="zh-CN" sz="2600" b="1" dirty="0" smtClean="0"/>
              <a:t>:  </a:t>
            </a:r>
            <a:r>
              <a:rPr lang="zh-CN" altLang="zh-CN" sz="2600" dirty="0" smtClean="0"/>
              <a:t>在窗口中单击 “完成方案”按钮，在打开的“另存为”对话框中输入文件的名称，并且设置保存路径即可。</a:t>
            </a:r>
            <a:endParaRPr lang="zh-CN" altLang="zh-CN" sz="2600" b="1" dirty="0" smtClean="0"/>
          </a:p>
          <a:p>
            <a:pPr eaLnBrk="1" hangingPunct="1"/>
            <a:endParaRPr lang="zh-CN" altLang="en-US" dirty="0" smtClean="0"/>
          </a:p>
        </p:txBody>
      </p:sp>
      <p:sp>
        <p:nvSpPr>
          <p:cNvPr id="14338" name="标题 1"/>
          <p:cNvSpPr>
            <a:spLocks noGrp="1"/>
          </p:cNvSpPr>
          <p:nvPr>
            <p:ph type="title"/>
          </p:nvPr>
        </p:nvSpPr>
        <p:spPr/>
        <p:txBody>
          <a:bodyPr>
            <a:normAutofit fontScale="90000"/>
          </a:bodyPr>
          <a:lstStyle/>
          <a:p>
            <a:pPr eaLnBrk="1" fontAlgn="auto" hangingPunct="1">
              <a:spcAft>
                <a:spcPts val="0"/>
              </a:spcAft>
              <a:defRPr/>
            </a:pPr>
            <a:r>
              <a:rPr lang="en-US" altLang="zh-CN" smtClean="0"/>
              <a:t>9.2.3 </a:t>
            </a:r>
            <a:r>
              <a:rPr lang="zh-CN" altLang="zh-CN" smtClean="0"/>
              <a:t>操作步骤</a:t>
            </a:r>
            <a:br>
              <a:rPr lang="zh-CN" altLang="zh-CN" smtClean="0"/>
            </a:br>
            <a:endParaRPr lang="zh-CN" altLang="en-US" smtClean="0"/>
          </a:p>
        </p:txBody>
      </p:sp>
      <p:sp>
        <p:nvSpPr>
          <p:cNvPr id="2458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7B51BA80-C826-4949-A1AE-1BB537D582E3}" type="datetime1">
              <a:rPr lang="zh-CN" altLang="en-US"/>
              <a:pPr eaLnBrk="1" hangingPunct="1"/>
              <a:t>2014-11-17</a:t>
            </a:fld>
            <a:endParaRPr lang="en-US" altLang="zh-CN"/>
          </a:p>
        </p:txBody>
      </p:sp>
      <p:sp>
        <p:nvSpPr>
          <p:cNvPr id="24581"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 calcmode="lin" valueType="num">
                                      <p:cBhvr additive="base">
                                        <p:cTn id="7" dur="500" fill="hold"/>
                                        <p:tgtEl>
                                          <p:spTgt spid="2457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8">
                                            <p:txEl>
                                              <p:pRg st="1" end="1"/>
                                            </p:txEl>
                                          </p:spTgt>
                                        </p:tgtEl>
                                        <p:attrNameLst>
                                          <p:attrName>style.visibility</p:attrName>
                                        </p:attrNameLst>
                                      </p:cBhvr>
                                      <p:to>
                                        <p:strVal val="visible"/>
                                      </p:to>
                                    </p:set>
                                    <p:anim calcmode="lin" valueType="num">
                                      <p:cBhvr additive="base">
                                        <p:cTn id="13" dur="500" fill="hold"/>
                                        <p:tgtEl>
                                          <p:spTgt spid="2457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78">
                                            <p:txEl>
                                              <p:pRg st="2" end="2"/>
                                            </p:txEl>
                                          </p:spTgt>
                                        </p:tgtEl>
                                        <p:attrNameLst>
                                          <p:attrName>style.visibility</p:attrName>
                                        </p:attrNameLst>
                                      </p:cBhvr>
                                      <p:to>
                                        <p:strVal val="visible"/>
                                      </p:to>
                                    </p:set>
                                    <p:anim calcmode="lin" valueType="num">
                                      <p:cBhvr additive="base">
                                        <p:cTn id="19" dur="500" fill="hold"/>
                                        <p:tgtEl>
                                          <p:spTgt spid="2457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578">
                                            <p:txEl>
                                              <p:pRg st="3" end="3"/>
                                            </p:txEl>
                                          </p:spTgt>
                                        </p:tgtEl>
                                        <p:attrNameLst>
                                          <p:attrName>style.visibility</p:attrName>
                                        </p:attrNameLst>
                                      </p:cBhvr>
                                      <p:to>
                                        <p:strVal val="visible"/>
                                      </p:to>
                                    </p:set>
                                    <p:anim calcmode="lin" valueType="num">
                                      <p:cBhvr additive="base">
                                        <p:cTn id="25" dur="500" fill="hold"/>
                                        <p:tgtEl>
                                          <p:spTgt spid="2457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57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内容占位符 2"/>
          <p:cNvSpPr>
            <a:spLocks noGrp="1"/>
          </p:cNvSpPr>
          <p:nvPr>
            <p:ph idx="1"/>
          </p:nvPr>
        </p:nvSpPr>
        <p:spPr/>
        <p:txBody>
          <a:bodyPr/>
          <a:lstStyle/>
          <a:p>
            <a:pPr eaLnBrk="1" hangingPunct="1"/>
            <a:r>
              <a:rPr lang="en-US" altLang="zh-CN" dirty="0" smtClean="0"/>
              <a:t>1</a:t>
            </a:r>
            <a:r>
              <a:rPr lang="zh-CN" altLang="zh-CN" dirty="0" smtClean="0"/>
              <a:t>．</a:t>
            </a:r>
            <a:r>
              <a:rPr lang="en-US" altLang="zh-CN" dirty="0" smtClean="0"/>
              <a:t>SnagIt</a:t>
            </a:r>
            <a:r>
              <a:rPr lang="zh-CN" altLang="zh-CN" dirty="0" smtClean="0"/>
              <a:t>的安装</a:t>
            </a:r>
          </a:p>
          <a:p>
            <a:pPr eaLnBrk="1" hangingPunct="1"/>
            <a:r>
              <a:rPr lang="en-US" altLang="zh-CN" dirty="0" smtClean="0"/>
              <a:t>2</a:t>
            </a:r>
            <a:r>
              <a:rPr lang="zh-CN" altLang="zh-CN" dirty="0" smtClean="0"/>
              <a:t>．捕获对象的编辑</a:t>
            </a:r>
          </a:p>
          <a:p>
            <a:pPr eaLnBrk="1" hangingPunct="1"/>
            <a:r>
              <a:rPr lang="en-US" altLang="zh-CN" dirty="0" smtClean="0"/>
              <a:t>3</a:t>
            </a:r>
            <a:r>
              <a:rPr lang="zh-CN" altLang="zh-CN" dirty="0" smtClean="0"/>
              <a:t>．多窗口的捕获</a:t>
            </a:r>
          </a:p>
          <a:p>
            <a:pPr eaLnBrk="1" hangingPunct="1"/>
            <a:r>
              <a:rPr lang="en-US" altLang="zh-CN" dirty="0" smtClean="0"/>
              <a:t>4</a:t>
            </a:r>
            <a:r>
              <a:rPr lang="zh-CN" altLang="zh-CN" dirty="0" smtClean="0"/>
              <a:t>．区域捕获</a:t>
            </a:r>
          </a:p>
          <a:p>
            <a:pPr eaLnBrk="1" hangingPunct="1"/>
            <a:r>
              <a:rPr lang="en-US" altLang="zh-CN" dirty="0" smtClean="0"/>
              <a:t>5</a:t>
            </a:r>
            <a:r>
              <a:rPr lang="zh-CN" altLang="zh-CN" dirty="0" smtClean="0"/>
              <a:t>．滚动区域捕获</a:t>
            </a:r>
          </a:p>
          <a:p>
            <a:pPr eaLnBrk="1" hangingPunct="1"/>
            <a:r>
              <a:rPr lang="en-US" altLang="zh-CN" dirty="0" smtClean="0"/>
              <a:t>6</a:t>
            </a:r>
            <a:r>
              <a:rPr lang="zh-CN" altLang="zh-CN" dirty="0" smtClean="0"/>
              <a:t>．对象捕获</a:t>
            </a:r>
          </a:p>
          <a:p>
            <a:pPr eaLnBrk="1" hangingPunct="1"/>
            <a:r>
              <a:rPr lang="en-US" altLang="zh-CN" dirty="0" smtClean="0"/>
              <a:t>7</a:t>
            </a:r>
            <a:r>
              <a:rPr lang="zh-CN" altLang="zh-CN" dirty="0" smtClean="0"/>
              <a:t>．文本捕获</a:t>
            </a:r>
          </a:p>
          <a:p>
            <a:pPr eaLnBrk="1" hangingPunct="1"/>
            <a:r>
              <a:rPr lang="en-US" altLang="zh-CN" dirty="0" smtClean="0"/>
              <a:t>8</a:t>
            </a:r>
            <a:r>
              <a:rPr lang="zh-CN" altLang="zh-CN" dirty="0" smtClean="0"/>
              <a:t>．视频捕获</a:t>
            </a:r>
          </a:p>
          <a:p>
            <a:pPr eaLnBrk="1" hangingPunct="1"/>
            <a:endParaRPr lang="zh-CN" altLang="en-US" dirty="0" smtClean="0"/>
          </a:p>
        </p:txBody>
      </p:sp>
      <p:sp>
        <p:nvSpPr>
          <p:cNvPr id="15362" name="标题 1"/>
          <p:cNvSpPr>
            <a:spLocks noGrp="1"/>
          </p:cNvSpPr>
          <p:nvPr>
            <p:ph type="title"/>
          </p:nvPr>
        </p:nvSpPr>
        <p:spPr/>
        <p:txBody>
          <a:bodyPr>
            <a:normAutofit fontScale="90000"/>
          </a:bodyPr>
          <a:lstStyle/>
          <a:p>
            <a:pPr eaLnBrk="1" fontAlgn="auto" hangingPunct="1">
              <a:spcAft>
                <a:spcPts val="0"/>
              </a:spcAft>
              <a:defRPr/>
            </a:pPr>
            <a:r>
              <a:rPr lang="en-US" altLang="zh-CN" smtClean="0"/>
              <a:t>9.2.4 </a:t>
            </a:r>
            <a:r>
              <a:rPr lang="zh-CN" altLang="zh-CN" smtClean="0"/>
              <a:t>主要知识点</a:t>
            </a:r>
            <a:br>
              <a:rPr lang="zh-CN" altLang="zh-CN" smtClean="0"/>
            </a:br>
            <a:endParaRPr lang="zh-CN" altLang="en-US" smtClean="0"/>
          </a:p>
        </p:txBody>
      </p:sp>
      <p:sp>
        <p:nvSpPr>
          <p:cNvPr id="2560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2E7DA68E-9828-4E82-AC98-D77AA2BDFD9D}" type="datetime1">
              <a:rPr lang="zh-CN" altLang="en-US"/>
              <a:pPr eaLnBrk="1" hangingPunct="1"/>
              <a:t>2014-11-17</a:t>
            </a:fld>
            <a:endParaRPr lang="en-US" altLang="zh-CN"/>
          </a:p>
        </p:txBody>
      </p:sp>
      <p:sp>
        <p:nvSpPr>
          <p:cNvPr id="25605"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2">
                                            <p:txEl>
                                              <p:pRg st="0" end="0"/>
                                            </p:txEl>
                                          </p:spTgt>
                                        </p:tgtEl>
                                        <p:attrNameLst>
                                          <p:attrName>style.visibility</p:attrName>
                                        </p:attrNameLst>
                                      </p:cBhvr>
                                      <p:to>
                                        <p:strVal val="visible"/>
                                      </p:to>
                                    </p:set>
                                    <p:anim calcmode="lin" valueType="num">
                                      <p:cBhvr additive="base">
                                        <p:cTn id="7" dur="500" fill="hold"/>
                                        <p:tgtEl>
                                          <p:spTgt spid="2560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60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602">
                                            <p:txEl>
                                              <p:pRg st="1" end="1"/>
                                            </p:txEl>
                                          </p:spTgt>
                                        </p:tgtEl>
                                        <p:attrNameLst>
                                          <p:attrName>style.visibility</p:attrName>
                                        </p:attrNameLst>
                                      </p:cBhvr>
                                      <p:to>
                                        <p:strVal val="visible"/>
                                      </p:to>
                                    </p:set>
                                    <p:anim calcmode="lin" valueType="num">
                                      <p:cBhvr additive="base">
                                        <p:cTn id="13" dur="500" fill="hold"/>
                                        <p:tgtEl>
                                          <p:spTgt spid="2560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60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602">
                                            <p:txEl>
                                              <p:pRg st="2" end="2"/>
                                            </p:txEl>
                                          </p:spTgt>
                                        </p:tgtEl>
                                        <p:attrNameLst>
                                          <p:attrName>style.visibility</p:attrName>
                                        </p:attrNameLst>
                                      </p:cBhvr>
                                      <p:to>
                                        <p:strVal val="visible"/>
                                      </p:to>
                                    </p:set>
                                    <p:anim calcmode="lin" valueType="num">
                                      <p:cBhvr additive="base">
                                        <p:cTn id="19" dur="500" fill="hold"/>
                                        <p:tgtEl>
                                          <p:spTgt spid="2560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60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602">
                                            <p:txEl>
                                              <p:pRg st="3" end="3"/>
                                            </p:txEl>
                                          </p:spTgt>
                                        </p:tgtEl>
                                        <p:attrNameLst>
                                          <p:attrName>style.visibility</p:attrName>
                                        </p:attrNameLst>
                                      </p:cBhvr>
                                      <p:to>
                                        <p:strVal val="visible"/>
                                      </p:to>
                                    </p:set>
                                    <p:anim calcmode="lin" valueType="num">
                                      <p:cBhvr additive="base">
                                        <p:cTn id="25" dur="500" fill="hold"/>
                                        <p:tgtEl>
                                          <p:spTgt spid="2560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560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5602">
                                            <p:txEl>
                                              <p:pRg st="4" end="4"/>
                                            </p:txEl>
                                          </p:spTgt>
                                        </p:tgtEl>
                                        <p:attrNameLst>
                                          <p:attrName>style.visibility</p:attrName>
                                        </p:attrNameLst>
                                      </p:cBhvr>
                                      <p:to>
                                        <p:strVal val="visible"/>
                                      </p:to>
                                    </p:set>
                                    <p:anim calcmode="lin" valueType="num">
                                      <p:cBhvr additive="base">
                                        <p:cTn id="31" dur="500" fill="hold"/>
                                        <p:tgtEl>
                                          <p:spTgt spid="2560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560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5602">
                                            <p:txEl>
                                              <p:pRg st="5" end="5"/>
                                            </p:txEl>
                                          </p:spTgt>
                                        </p:tgtEl>
                                        <p:attrNameLst>
                                          <p:attrName>style.visibility</p:attrName>
                                        </p:attrNameLst>
                                      </p:cBhvr>
                                      <p:to>
                                        <p:strVal val="visible"/>
                                      </p:to>
                                    </p:set>
                                    <p:anim calcmode="lin" valueType="num">
                                      <p:cBhvr additive="base">
                                        <p:cTn id="37" dur="500" fill="hold"/>
                                        <p:tgtEl>
                                          <p:spTgt spid="2560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560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5602">
                                            <p:txEl>
                                              <p:pRg st="6" end="6"/>
                                            </p:txEl>
                                          </p:spTgt>
                                        </p:tgtEl>
                                        <p:attrNameLst>
                                          <p:attrName>style.visibility</p:attrName>
                                        </p:attrNameLst>
                                      </p:cBhvr>
                                      <p:to>
                                        <p:strVal val="visible"/>
                                      </p:to>
                                    </p:set>
                                    <p:anim calcmode="lin" valueType="num">
                                      <p:cBhvr additive="base">
                                        <p:cTn id="43" dur="500" fill="hold"/>
                                        <p:tgtEl>
                                          <p:spTgt spid="2560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560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5602">
                                            <p:txEl>
                                              <p:pRg st="7" end="7"/>
                                            </p:txEl>
                                          </p:spTgt>
                                        </p:tgtEl>
                                        <p:attrNameLst>
                                          <p:attrName>style.visibility</p:attrName>
                                        </p:attrNameLst>
                                      </p:cBhvr>
                                      <p:to>
                                        <p:strVal val="visible"/>
                                      </p:to>
                                    </p:set>
                                    <p:anim calcmode="lin" valueType="num">
                                      <p:cBhvr additive="base">
                                        <p:cTn id="49" dur="500" fill="hold"/>
                                        <p:tgtEl>
                                          <p:spTgt spid="2560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560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内容占位符 2"/>
          <p:cNvSpPr>
            <a:spLocks noGrp="1"/>
          </p:cNvSpPr>
          <p:nvPr>
            <p:ph idx="1"/>
          </p:nvPr>
        </p:nvSpPr>
        <p:spPr/>
        <p:txBody>
          <a:bodyPr/>
          <a:lstStyle/>
          <a:p>
            <a:pPr eaLnBrk="1" hangingPunct="1"/>
            <a:r>
              <a:rPr lang="en-US" altLang="zh-CN" dirty="0" smtClean="0"/>
              <a:t>9.3.1  </a:t>
            </a:r>
            <a:r>
              <a:rPr lang="zh-CN" altLang="zh-CN" dirty="0" smtClean="0"/>
              <a:t>暴风影音简介</a:t>
            </a:r>
          </a:p>
          <a:p>
            <a:pPr eaLnBrk="1" hangingPunct="1"/>
            <a:r>
              <a:rPr lang="en-US" altLang="zh-CN" dirty="0" smtClean="0"/>
              <a:t>9.3.2  </a:t>
            </a:r>
            <a:r>
              <a:rPr lang="zh-CN" altLang="zh-CN" dirty="0" smtClean="0"/>
              <a:t>使用暴风影音播放视频</a:t>
            </a:r>
          </a:p>
          <a:p>
            <a:pPr eaLnBrk="1" hangingPunct="1"/>
            <a:r>
              <a:rPr lang="en-US" altLang="zh-CN" dirty="0" smtClean="0"/>
              <a:t>9.3.3  </a:t>
            </a:r>
            <a:r>
              <a:rPr lang="zh-CN" altLang="zh-CN" dirty="0" smtClean="0"/>
              <a:t>操作步骤</a:t>
            </a:r>
            <a:endParaRPr lang="en-US" altLang="zh-CN" dirty="0" smtClean="0"/>
          </a:p>
          <a:p>
            <a:pPr eaLnBrk="1" hangingPunct="1"/>
            <a:r>
              <a:rPr lang="en-US" altLang="zh-CN" dirty="0" smtClean="0"/>
              <a:t>9.3.4  </a:t>
            </a:r>
            <a:r>
              <a:rPr lang="zh-CN" altLang="en-US" dirty="0" smtClean="0"/>
              <a:t>主要知识点</a:t>
            </a:r>
            <a:endParaRPr lang="zh-CN" altLang="zh-CN" dirty="0" smtClean="0"/>
          </a:p>
          <a:p>
            <a:pPr eaLnBrk="1" hangingPunct="1"/>
            <a:endParaRPr lang="zh-CN" altLang="en-US" dirty="0" smtClean="0"/>
          </a:p>
        </p:txBody>
      </p:sp>
      <p:sp>
        <p:nvSpPr>
          <p:cNvPr id="16386" name="标题 1"/>
          <p:cNvSpPr>
            <a:spLocks noGrp="1"/>
          </p:cNvSpPr>
          <p:nvPr>
            <p:ph type="title"/>
          </p:nvPr>
        </p:nvSpPr>
        <p:spPr/>
        <p:txBody>
          <a:bodyPr>
            <a:normAutofit fontScale="90000"/>
          </a:bodyPr>
          <a:lstStyle/>
          <a:p>
            <a:pPr marL="346075" indent="-346075" eaLnBrk="1" fontAlgn="auto" hangingPunct="1">
              <a:spcBef>
                <a:spcPts val="675"/>
              </a:spcBef>
              <a:spcAft>
                <a:spcPts val="0"/>
              </a:spcAft>
              <a:defRPr/>
            </a:pPr>
            <a:r>
              <a:rPr lang="en-US" altLang="zh-CN" smtClean="0"/>
              <a:t>9.3  </a:t>
            </a:r>
            <a:r>
              <a:rPr lang="zh-CN" altLang="zh-CN" smtClean="0"/>
              <a:t>视频播放工具—暴风影音</a:t>
            </a:r>
            <a:br>
              <a:rPr lang="zh-CN" altLang="zh-CN" smtClean="0"/>
            </a:br>
            <a:endParaRPr lang="zh-CN" altLang="en-US" smtClean="0"/>
          </a:p>
        </p:txBody>
      </p:sp>
      <p:sp>
        <p:nvSpPr>
          <p:cNvPr id="2662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0345A033-37F9-44FB-9338-5639C7D0E50D}" type="datetime1">
              <a:rPr lang="zh-CN" altLang="en-US"/>
              <a:pPr eaLnBrk="1" hangingPunct="1"/>
              <a:t>2014-11-17</a:t>
            </a:fld>
            <a:endParaRPr lang="en-US" altLang="zh-CN"/>
          </a:p>
        </p:txBody>
      </p:sp>
      <p:sp>
        <p:nvSpPr>
          <p:cNvPr id="26629"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6">
                                            <p:txEl>
                                              <p:pRg st="0" end="0"/>
                                            </p:txEl>
                                          </p:spTgt>
                                        </p:tgtEl>
                                        <p:attrNameLst>
                                          <p:attrName>style.visibility</p:attrName>
                                        </p:attrNameLst>
                                      </p:cBhvr>
                                      <p:to>
                                        <p:strVal val="visible"/>
                                      </p:to>
                                    </p:set>
                                    <p:anim calcmode="lin" valueType="num">
                                      <p:cBhvr additive="base">
                                        <p:cTn id="7" dur="500" fill="hold"/>
                                        <p:tgtEl>
                                          <p:spTgt spid="266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626">
                                            <p:txEl>
                                              <p:pRg st="1" end="1"/>
                                            </p:txEl>
                                          </p:spTgt>
                                        </p:tgtEl>
                                        <p:attrNameLst>
                                          <p:attrName>style.visibility</p:attrName>
                                        </p:attrNameLst>
                                      </p:cBhvr>
                                      <p:to>
                                        <p:strVal val="visible"/>
                                      </p:to>
                                    </p:set>
                                    <p:anim calcmode="lin" valueType="num">
                                      <p:cBhvr additive="base">
                                        <p:cTn id="13" dur="500" fill="hold"/>
                                        <p:tgtEl>
                                          <p:spTgt spid="2662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6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626">
                                            <p:txEl>
                                              <p:pRg st="2" end="2"/>
                                            </p:txEl>
                                          </p:spTgt>
                                        </p:tgtEl>
                                        <p:attrNameLst>
                                          <p:attrName>style.visibility</p:attrName>
                                        </p:attrNameLst>
                                      </p:cBhvr>
                                      <p:to>
                                        <p:strVal val="visible"/>
                                      </p:to>
                                    </p:set>
                                    <p:anim calcmode="lin" valueType="num">
                                      <p:cBhvr additive="base">
                                        <p:cTn id="19" dur="500" fill="hold"/>
                                        <p:tgtEl>
                                          <p:spTgt spid="2662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62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6626">
                                            <p:txEl>
                                              <p:pRg st="3" end="3"/>
                                            </p:txEl>
                                          </p:spTgt>
                                        </p:tgtEl>
                                        <p:attrNameLst>
                                          <p:attrName>style.visibility</p:attrName>
                                        </p:attrNameLst>
                                      </p:cBhvr>
                                      <p:to>
                                        <p:strVal val="visible"/>
                                      </p:to>
                                    </p:set>
                                    <p:anim calcmode="lin" valueType="num">
                                      <p:cBhvr additive="base">
                                        <p:cTn id="25" dur="500" fill="hold"/>
                                        <p:tgtEl>
                                          <p:spTgt spid="2662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62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内容占位符 2"/>
          <p:cNvSpPr>
            <a:spLocks noGrp="1"/>
          </p:cNvSpPr>
          <p:nvPr>
            <p:ph idx="1"/>
          </p:nvPr>
        </p:nvSpPr>
        <p:spPr/>
        <p:txBody>
          <a:bodyPr/>
          <a:lstStyle/>
          <a:p>
            <a:pPr eaLnBrk="1" hangingPunct="1"/>
            <a:r>
              <a:rPr lang="zh-CN" altLang="zh-CN" dirty="0" smtClean="0"/>
              <a:t>暴风影音小巧易用，向来以支持众多媒体文件格式著称，而且配有各种解码器和插件，例如：</a:t>
            </a:r>
            <a:r>
              <a:rPr lang="en-US" altLang="zh-CN" dirty="0" smtClean="0"/>
              <a:t>Real </a:t>
            </a:r>
            <a:r>
              <a:rPr lang="zh-CN" altLang="zh-CN" dirty="0" smtClean="0"/>
              <a:t>解码器、</a:t>
            </a:r>
            <a:r>
              <a:rPr lang="en-US" altLang="zh-CN" dirty="0" smtClean="0"/>
              <a:t>QuickTime</a:t>
            </a:r>
            <a:r>
              <a:rPr lang="zh-CN" altLang="zh-CN" dirty="0" smtClean="0"/>
              <a:t>解码器、</a:t>
            </a:r>
            <a:r>
              <a:rPr lang="en-US" altLang="zh-CN" dirty="0" smtClean="0"/>
              <a:t>MPEG2 </a:t>
            </a:r>
            <a:r>
              <a:rPr lang="zh-CN" altLang="zh-CN" dirty="0" smtClean="0"/>
              <a:t>解码器、</a:t>
            </a:r>
            <a:r>
              <a:rPr lang="en-US" altLang="zh-CN" dirty="0" smtClean="0"/>
              <a:t>DivX </a:t>
            </a:r>
            <a:r>
              <a:rPr lang="zh-CN" altLang="zh-CN" dirty="0" smtClean="0"/>
              <a:t>解码器和</a:t>
            </a:r>
            <a:r>
              <a:rPr lang="en-US" altLang="zh-CN" dirty="0" err="1" smtClean="0"/>
              <a:t>VobSub</a:t>
            </a:r>
            <a:r>
              <a:rPr lang="zh-CN" altLang="zh-CN" dirty="0" smtClean="0"/>
              <a:t>字幕插件等，能够完美的解决声音和图像不能同步的问题。</a:t>
            </a:r>
            <a:endParaRPr lang="en-US" altLang="zh-CN" dirty="0" smtClean="0"/>
          </a:p>
          <a:p>
            <a:pPr eaLnBrk="1" hangingPunct="1"/>
            <a:r>
              <a:rPr lang="zh-CN" altLang="zh-CN" dirty="0" smtClean="0"/>
              <a:t>本节介绍暴风影音</a:t>
            </a:r>
            <a:r>
              <a:rPr lang="en-US" altLang="zh-CN" dirty="0" smtClean="0"/>
              <a:t>5</a:t>
            </a:r>
            <a:r>
              <a:rPr lang="zh-CN" altLang="zh-CN" dirty="0" smtClean="0"/>
              <a:t>。</a:t>
            </a:r>
          </a:p>
          <a:p>
            <a:pPr eaLnBrk="1" hangingPunct="1"/>
            <a:endParaRPr lang="zh-CN" altLang="en-US" dirty="0" smtClean="0"/>
          </a:p>
        </p:txBody>
      </p:sp>
      <p:sp>
        <p:nvSpPr>
          <p:cNvPr id="17410" name="标题 1"/>
          <p:cNvSpPr>
            <a:spLocks noGrp="1"/>
          </p:cNvSpPr>
          <p:nvPr>
            <p:ph type="title"/>
          </p:nvPr>
        </p:nvSpPr>
        <p:spPr/>
        <p:txBody>
          <a:bodyPr>
            <a:normAutofit fontScale="90000"/>
          </a:bodyPr>
          <a:lstStyle/>
          <a:p>
            <a:pPr eaLnBrk="1" fontAlgn="auto" hangingPunct="1">
              <a:spcAft>
                <a:spcPts val="0"/>
              </a:spcAft>
              <a:defRPr/>
            </a:pPr>
            <a:r>
              <a:rPr lang="en-US" altLang="zh-CN" smtClean="0"/>
              <a:t>9.3.1  </a:t>
            </a:r>
            <a:r>
              <a:rPr lang="zh-CN" altLang="zh-CN" smtClean="0"/>
              <a:t>暴风影音简介</a:t>
            </a:r>
            <a:br>
              <a:rPr lang="zh-CN" altLang="zh-CN" smtClean="0"/>
            </a:br>
            <a:endParaRPr lang="zh-CN" altLang="en-US" smtClean="0"/>
          </a:p>
        </p:txBody>
      </p:sp>
      <p:sp>
        <p:nvSpPr>
          <p:cNvPr id="2765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57020EBA-2DB6-4CCD-BE51-0DD200D93846}" type="datetime1">
              <a:rPr lang="zh-CN" altLang="en-US"/>
              <a:pPr eaLnBrk="1" hangingPunct="1"/>
              <a:t>2014-11-17</a:t>
            </a:fld>
            <a:endParaRPr lang="en-US" altLang="zh-CN"/>
          </a:p>
        </p:txBody>
      </p:sp>
      <p:sp>
        <p:nvSpPr>
          <p:cNvPr id="27653"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0">
                                            <p:txEl>
                                              <p:pRg st="0" end="0"/>
                                            </p:txEl>
                                          </p:spTgt>
                                        </p:tgtEl>
                                        <p:attrNameLst>
                                          <p:attrName>style.visibility</p:attrName>
                                        </p:attrNameLst>
                                      </p:cBhvr>
                                      <p:to>
                                        <p:strVal val="visible"/>
                                      </p:to>
                                    </p:set>
                                    <p:anim calcmode="lin" valueType="num">
                                      <p:cBhvr additive="base">
                                        <p:cTn id="7" dur="500" fill="hold"/>
                                        <p:tgtEl>
                                          <p:spTgt spid="2765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650">
                                            <p:txEl>
                                              <p:pRg st="1" end="1"/>
                                            </p:txEl>
                                          </p:spTgt>
                                        </p:tgtEl>
                                        <p:attrNameLst>
                                          <p:attrName>style.visibility</p:attrName>
                                        </p:attrNameLst>
                                      </p:cBhvr>
                                      <p:to>
                                        <p:strVal val="visible"/>
                                      </p:to>
                                    </p:set>
                                    <p:anim calcmode="lin" valueType="num">
                                      <p:cBhvr additive="base">
                                        <p:cTn id="13" dur="500" fill="hold"/>
                                        <p:tgtEl>
                                          <p:spTgt spid="2765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765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内容占位符 2"/>
          <p:cNvSpPr>
            <a:spLocks noGrp="1"/>
          </p:cNvSpPr>
          <p:nvPr>
            <p:ph idx="1"/>
          </p:nvPr>
        </p:nvSpPr>
        <p:spPr/>
        <p:txBody>
          <a:bodyPr/>
          <a:lstStyle/>
          <a:p>
            <a:pPr eaLnBrk="1" hangingPunct="1"/>
            <a:r>
              <a:rPr lang="zh-CN" altLang="zh-CN" dirty="0" smtClean="0"/>
              <a:t>本实例要求使用暴风影音建立视频的连续播放列表，并且按最佳比例设置播放画面的大小。</a:t>
            </a:r>
          </a:p>
          <a:p>
            <a:pPr eaLnBrk="1" hangingPunct="1"/>
            <a:r>
              <a:rPr lang="zh-CN" altLang="zh-CN" dirty="0" smtClean="0"/>
              <a:t>本实例中，将主要解决如下问题：</a:t>
            </a:r>
          </a:p>
          <a:p>
            <a:pPr eaLnBrk="1" hangingPunct="1">
              <a:buFont typeface="Wingdings" pitchFamily="2" charset="2"/>
              <a:buChar char="Ø"/>
            </a:pPr>
            <a:r>
              <a:rPr lang="zh-CN" altLang="zh-CN" dirty="0" smtClean="0"/>
              <a:t>如何建立视频播放列表。</a:t>
            </a:r>
          </a:p>
          <a:p>
            <a:pPr eaLnBrk="1" hangingPunct="1">
              <a:buFont typeface="Wingdings" pitchFamily="2" charset="2"/>
              <a:buChar char="Ø"/>
            </a:pPr>
            <a:r>
              <a:rPr lang="zh-CN" altLang="zh-CN" dirty="0" smtClean="0"/>
              <a:t>如何设置视频画面大小。</a:t>
            </a:r>
          </a:p>
          <a:p>
            <a:pPr eaLnBrk="1" hangingPunct="1"/>
            <a:endParaRPr lang="zh-CN" altLang="en-US" dirty="0" smtClean="0"/>
          </a:p>
        </p:txBody>
      </p:sp>
      <p:sp>
        <p:nvSpPr>
          <p:cNvPr id="18434" name="标题 1"/>
          <p:cNvSpPr>
            <a:spLocks noGrp="1"/>
          </p:cNvSpPr>
          <p:nvPr>
            <p:ph type="title"/>
          </p:nvPr>
        </p:nvSpPr>
        <p:spPr/>
        <p:txBody>
          <a:bodyPr>
            <a:normAutofit fontScale="90000"/>
          </a:bodyPr>
          <a:lstStyle/>
          <a:p>
            <a:pPr eaLnBrk="1" fontAlgn="auto" hangingPunct="1">
              <a:spcAft>
                <a:spcPts val="0"/>
              </a:spcAft>
              <a:defRPr/>
            </a:pPr>
            <a:r>
              <a:rPr lang="en-US" altLang="zh-CN" smtClean="0"/>
              <a:t>9.3.2  </a:t>
            </a:r>
            <a:r>
              <a:rPr lang="zh-CN" altLang="zh-CN" smtClean="0"/>
              <a:t>使用暴风影音播放视频</a:t>
            </a:r>
            <a:br>
              <a:rPr lang="zh-CN" altLang="zh-CN" smtClean="0"/>
            </a:br>
            <a:endParaRPr lang="zh-CN" altLang="en-US" smtClean="0"/>
          </a:p>
        </p:txBody>
      </p:sp>
      <p:sp>
        <p:nvSpPr>
          <p:cNvPr id="2867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D8AEAE2F-0477-4FB2-AD59-60E9C4894BBE}" type="datetime1">
              <a:rPr lang="zh-CN" altLang="en-US"/>
              <a:pPr eaLnBrk="1" hangingPunct="1"/>
              <a:t>2014-11-17</a:t>
            </a:fld>
            <a:endParaRPr lang="en-US" altLang="zh-CN"/>
          </a:p>
        </p:txBody>
      </p:sp>
      <p:sp>
        <p:nvSpPr>
          <p:cNvPr id="28677"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anim calcmode="lin" valueType="num">
                                      <p:cBhvr additive="base">
                                        <p:cTn id="7" dur="500" fill="hold"/>
                                        <p:tgtEl>
                                          <p:spTgt spid="2867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74">
                                            <p:txEl>
                                              <p:pRg st="1" end="1"/>
                                            </p:txEl>
                                          </p:spTgt>
                                        </p:tgtEl>
                                        <p:attrNameLst>
                                          <p:attrName>style.visibility</p:attrName>
                                        </p:attrNameLst>
                                      </p:cBhvr>
                                      <p:to>
                                        <p:strVal val="visible"/>
                                      </p:to>
                                    </p:set>
                                    <p:anim calcmode="lin" valueType="num">
                                      <p:cBhvr additive="base">
                                        <p:cTn id="13" dur="500" fill="hold"/>
                                        <p:tgtEl>
                                          <p:spTgt spid="2867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867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674">
                                            <p:txEl>
                                              <p:pRg st="2" end="2"/>
                                            </p:txEl>
                                          </p:spTgt>
                                        </p:tgtEl>
                                        <p:attrNameLst>
                                          <p:attrName>style.visibility</p:attrName>
                                        </p:attrNameLst>
                                      </p:cBhvr>
                                      <p:to>
                                        <p:strVal val="visible"/>
                                      </p:to>
                                    </p:set>
                                    <p:anim calcmode="lin" valueType="num">
                                      <p:cBhvr additive="base">
                                        <p:cTn id="19" dur="500" fill="hold"/>
                                        <p:tgtEl>
                                          <p:spTgt spid="2867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67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8674">
                                            <p:txEl>
                                              <p:pRg st="3" end="3"/>
                                            </p:txEl>
                                          </p:spTgt>
                                        </p:tgtEl>
                                        <p:attrNameLst>
                                          <p:attrName>style.visibility</p:attrName>
                                        </p:attrNameLst>
                                      </p:cBhvr>
                                      <p:to>
                                        <p:strVal val="visible"/>
                                      </p:to>
                                    </p:set>
                                    <p:anim calcmode="lin" valueType="num">
                                      <p:cBhvr additive="base">
                                        <p:cTn id="25" dur="500" fill="hold"/>
                                        <p:tgtEl>
                                          <p:spTgt spid="2867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867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内容占位符 2"/>
          <p:cNvSpPr>
            <a:spLocks noGrp="1"/>
          </p:cNvSpPr>
          <p:nvPr>
            <p:ph idx="1"/>
          </p:nvPr>
        </p:nvSpPr>
        <p:spPr>
          <a:xfrm>
            <a:off x="179388" y="1412875"/>
            <a:ext cx="8280400" cy="4718050"/>
          </a:xfrm>
        </p:spPr>
        <p:txBody>
          <a:bodyPr/>
          <a:lstStyle/>
          <a:p>
            <a:pPr eaLnBrk="1" hangingPunct="1"/>
            <a:r>
              <a:rPr lang="en-US" altLang="zh-CN" sz="2400" dirty="0" smtClean="0"/>
              <a:t>1</a:t>
            </a:r>
            <a:r>
              <a:rPr lang="zh-CN" altLang="zh-CN" sz="2400" dirty="0" smtClean="0"/>
              <a:t>．启动暴风影音</a:t>
            </a:r>
            <a:r>
              <a:rPr lang="en-US" altLang="zh-CN" sz="2400" dirty="0" smtClean="0"/>
              <a:t> </a:t>
            </a:r>
            <a:r>
              <a:rPr lang="zh-CN" altLang="en-US" sz="2400" dirty="0" smtClean="0"/>
              <a:t>：</a:t>
            </a:r>
            <a:r>
              <a:rPr lang="zh-CN" altLang="zh-CN" sz="2400" dirty="0" smtClean="0"/>
              <a:t>选择“开始”</a:t>
            </a:r>
            <a:r>
              <a:rPr lang="en-US" altLang="zh-CN" sz="2400" dirty="0" smtClean="0"/>
              <a:t>/ </a:t>
            </a:r>
            <a:r>
              <a:rPr lang="zh-CN" altLang="zh-CN" sz="2400" dirty="0" smtClean="0"/>
              <a:t>“程序”</a:t>
            </a:r>
            <a:r>
              <a:rPr lang="en-US" altLang="zh-CN" sz="2400" dirty="0" smtClean="0"/>
              <a:t>/</a:t>
            </a:r>
            <a:r>
              <a:rPr lang="zh-CN" altLang="zh-CN" sz="2400" dirty="0" smtClean="0"/>
              <a:t>“暴风影音”命令</a:t>
            </a:r>
            <a:r>
              <a:rPr lang="zh-CN" altLang="en-US" sz="2400" dirty="0" smtClean="0"/>
              <a:t>。</a:t>
            </a:r>
            <a:endParaRPr lang="zh-CN" altLang="zh-CN" sz="2400" dirty="0" smtClean="0"/>
          </a:p>
          <a:p>
            <a:pPr eaLnBrk="1" hangingPunct="1"/>
            <a:r>
              <a:rPr lang="en-US" altLang="zh-CN" sz="2400" dirty="0" smtClean="0"/>
              <a:t>2</a:t>
            </a:r>
            <a:r>
              <a:rPr lang="zh-CN" altLang="zh-CN" sz="2400" dirty="0" smtClean="0"/>
              <a:t>．建立视频播放列表 </a:t>
            </a:r>
            <a:r>
              <a:rPr lang="zh-CN" altLang="en-US" sz="2400" dirty="0" smtClean="0"/>
              <a:t>：</a:t>
            </a:r>
            <a:r>
              <a:rPr lang="zh-CN" altLang="zh-CN" sz="2400" dirty="0" smtClean="0"/>
              <a:t>在窗口右侧的“正在播放”面板中单击“</a:t>
            </a:r>
            <a:r>
              <a:rPr lang="en-US" altLang="zh-CN" sz="2400" dirty="0" smtClean="0"/>
              <a:t>+</a:t>
            </a:r>
            <a:r>
              <a:rPr lang="zh-CN" altLang="zh-CN" sz="2400" dirty="0" smtClean="0"/>
              <a:t>添加”按钮，可以在“打开”对话框中查找并选择需要播放的文件（可以配合</a:t>
            </a:r>
            <a:r>
              <a:rPr lang="en-US" altLang="zh-CN" sz="2400" dirty="0" smtClean="0"/>
              <a:t>shift</a:t>
            </a:r>
            <a:r>
              <a:rPr lang="zh-CN" altLang="zh-CN" sz="2400" dirty="0" smtClean="0"/>
              <a:t>键或</a:t>
            </a:r>
            <a:r>
              <a:rPr lang="en-US" altLang="zh-CN" sz="2400" dirty="0" smtClean="0"/>
              <a:t>ctrl</a:t>
            </a:r>
            <a:r>
              <a:rPr lang="zh-CN" altLang="zh-CN" sz="2400" dirty="0" smtClean="0"/>
              <a:t>键选择多个文件），单击“打开”按钮即可建立视频的播放列表，</a:t>
            </a:r>
          </a:p>
          <a:p>
            <a:pPr eaLnBrk="1" hangingPunct="1"/>
            <a:r>
              <a:rPr lang="en-US" altLang="zh-CN" sz="2400" dirty="0" smtClean="0"/>
              <a:t>3</a:t>
            </a:r>
            <a:r>
              <a:rPr lang="zh-CN" altLang="zh-CN" sz="2400" dirty="0" smtClean="0"/>
              <a:t>．设置视频列表的播放方式</a:t>
            </a:r>
            <a:r>
              <a:rPr lang="zh-CN" altLang="en-US" sz="2400" dirty="0" smtClean="0"/>
              <a:t>：</a:t>
            </a:r>
            <a:r>
              <a:rPr lang="zh-CN" altLang="zh-CN" sz="2400" dirty="0" smtClean="0"/>
              <a:t>在窗口中单击“暴风影音</a:t>
            </a:r>
            <a:r>
              <a:rPr lang="en-US" altLang="zh-CN" sz="2400" dirty="0" smtClean="0"/>
              <a:t>/</a:t>
            </a:r>
            <a:r>
              <a:rPr lang="zh-CN" altLang="zh-CN" sz="2400" dirty="0" smtClean="0"/>
              <a:t>播放</a:t>
            </a:r>
            <a:r>
              <a:rPr lang="en-US" altLang="zh-CN" sz="2400" dirty="0" smtClean="0"/>
              <a:t>/</a:t>
            </a:r>
            <a:r>
              <a:rPr lang="zh-CN" altLang="zh-CN" sz="2400" dirty="0" smtClean="0"/>
              <a:t>循环模式”，在弹出的快捷菜单中选择相应的命令即可。本实例选择“顺序播放”命令</a:t>
            </a:r>
          </a:p>
          <a:p>
            <a:pPr eaLnBrk="1" hangingPunct="1"/>
            <a:r>
              <a:rPr lang="en-US" altLang="zh-CN" sz="2400" dirty="0" smtClean="0"/>
              <a:t>4</a:t>
            </a:r>
            <a:r>
              <a:rPr lang="zh-CN" altLang="zh-CN" sz="2400" dirty="0" smtClean="0"/>
              <a:t>．设置视频画面大小</a:t>
            </a:r>
            <a:r>
              <a:rPr lang="zh-CN" altLang="en-US" sz="2400" dirty="0" smtClean="0"/>
              <a:t>：</a:t>
            </a:r>
            <a:r>
              <a:rPr lang="zh-CN" altLang="zh-CN" sz="2400" dirty="0" smtClean="0"/>
              <a:t>在视频画面上单击鼠标右键，在弹出的快捷菜单中选择“显示比例”命令</a:t>
            </a:r>
            <a:r>
              <a:rPr lang="zh-CN" altLang="en-US" sz="2400" dirty="0" smtClean="0"/>
              <a:t>；</a:t>
            </a:r>
            <a:r>
              <a:rPr lang="zh-CN" altLang="zh-CN" sz="2400" dirty="0" smtClean="0"/>
              <a:t>如果要全屏播放视频，可在该快捷菜单中选择“全屏”命令</a:t>
            </a:r>
            <a:r>
              <a:rPr lang="zh-CN" altLang="en-US" sz="2400" dirty="0" smtClean="0"/>
              <a:t>。</a:t>
            </a:r>
            <a:endParaRPr lang="zh-CN" altLang="zh-CN" sz="2400" dirty="0" smtClean="0"/>
          </a:p>
          <a:p>
            <a:pPr eaLnBrk="1" hangingPunct="1"/>
            <a:endParaRPr lang="zh-CN" altLang="en-US" dirty="0" smtClean="0"/>
          </a:p>
        </p:txBody>
      </p:sp>
      <p:sp>
        <p:nvSpPr>
          <p:cNvPr id="19458" name="标题 1"/>
          <p:cNvSpPr>
            <a:spLocks noGrp="1"/>
          </p:cNvSpPr>
          <p:nvPr>
            <p:ph type="title"/>
          </p:nvPr>
        </p:nvSpPr>
        <p:spPr/>
        <p:txBody>
          <a:bodyPr>
            <a:normAutofit fontScale="90000"/>
          </a:bodyPr>
          <a:lstStyle/>
          <a:p>
            <a:pPr eaLnBrk="1" fontAlgn="auto" hangingPunct="1">
              <a:spcAft>
                <a:spcPts val="0"/>
              </a:spcAft>
              <a:defRPr/>
            </a:pPr>
            <a:r>
              <a:rPr lang="en-US" altLang="zh-CN" smtClean="0"/>
              <a:t>9.3.3  </a:t>
            </a:r>
            <a:r>
              <a:rPr lang="zh-CN" altLang="zh-CN" smtClean="0"/>
              <a:t>操作步骤</a:t>
            </a:r>
            <a:br>
              <a:rPr lang="zh-CN" altLang="zh-CN" smtClean="0"/>
            </a:br>
            <a:endParaRPr lang="zh-CN" altLang="en-US" smtClean="0"/>
          </a:p>
        </p:txBody>
      </p:sp>
      <p:sp>
        <p:nvSpPr>
          <p:cNvPr id="2970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7B84B151-CCF9-46ED-B19A-4F79DCF5B61B}" type="datetime1">
              <a:rPr lang="zh-CN" altLang="en-US"/>
              <a:pPr eaLnBrk="1" hangingPunct="1"/>
              <a:t>2014-11-17</a:t>
            </a:fld>
            <a:endParaRPr lang="en-US" altLang="zh-CN"/>
          </a:p>
        </p:txBody>
      </p:sp>
      <p:sp>
        <p:nvSpPr>
          <p:cNvPr id="29701"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 calcmode="lin" valueType="num">
                                      <p:cBhvr additive="base">
                                        <p:cTn id="7" dur="500" fill="hold"/>
                                        <p:tgtEl>
                                          <p:spTgt spid="2969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698">
                                            <p:txEl>
                                              <p:pRg st="1" end="1"/>
                                            </p:txEl>
                                          </p:spTgt>
                                        </p:tgtEl>
                                        <p:attrNameLst>
                                          <p:attrName>style.visibility</p:attrName>
                                        </p:attrNameLst>
                                      </p:cBhvr>
                                      <p:to>
                                        <p:strVal val="visible"/>
                                      </p:to>
                                    </p:set>
                                    <p:anim calcmode="lin" valueType="num">
                                      <p:cBhvr additive="base">
                                        <p:cTn id="13" dur="500" fill="hold"/>
                                        <p:tgtEl>
                                          <p:spTgt spid="2969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969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9698">
                                            <p:txEl>
                                              <p:pRg st="2" end="2"/>
                                            </p:txEl>
                                          </p:spTgt>
                                        </p:tgtEl>
                                        <p:attrNameLst>
                                          <p:attrName>style.visibility</p:attrName>
                                        </p:attrNameLst>
                                      </p:cBhvr>
                                      <p:to>
                                        <p:strVal val="visible"/>
                                      </p:to>
                                    </p:set>
                                    <p:anim calcmode="lin" valueType="num">
                                      <p:cBhvr additive="base">
                                        <p:cTn id="19" dur="500" fill="hold"/>
                                        <p:tgtEl>
                                          <p:spTgt spid="2969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969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9698">
                                            <p:txEl>
                                              <p:pRg st="3" end="3"/>
                                            </p:txEl>
                                          </p:spTgt>
                                        </p:tgtEl>
                                        <p:attrNameLst>
                                          <p:attrName>style.visibility</p:attrName>
                                        </p:attrNameLst>
                                      </p:cBhvr>
                                      <p:to>
                                        <p:strVal val="visible"/>
                                      </p:to>
                                    </p:set>
                                    <p:anim calcmode="lin" valueType="num">
                                      <p:cBhvr additive="base">
                                        <p:cTn id="25" dur="500" fill="hold"/>
                                        <p:tgtEl>
                                          <p:spTgt spid="2969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969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内容占位符 2"/>
          <p:cNvSpPr>
            <a:spLocks noGrp="1"/>
          </p:cNvSpPr>
          <p:nvPr>
            <p:ph idx="1"/>
          </p:nvPr>
        </p:nvSpPr>
        <p:spPr/>
        <p:txBody>
          <a:bodyPr/>
          <a:lstStyle/>
          <a:p>
            <a:pPr eaLnBrk="1" hangingPunct="1"/>
            <a:r>
              <a:rPr lang="en-US" altLang="zh-CN" b="1" dirty="0" smtClean="0"/>
              <a:t>1</a:t>
            </a:r>
            <a:r>
              <a:rPr lang="zh-CN" altLang="zh-CN" b="1" dirty="0" smtClean="0"/>
              <a:t>．截取视频画面</a:t>
            </a:r>
          </a:p>
          <a:p>
            <a:pPr eaLnBrk="1" hangingPunct="1"/>
            <a:r>
              <a:rPr lang="en-US" altLang="zh-CN" b="1" dirty="0" smtClean="0"/>
              <a:t>2</a:t>
            </a:r>
            <a:r>
              <a:rPr lang="zh-CN" altLang="zh-CN" b="1" dirty="0" smtClean="0"/>
              <a:t>．跳过片头、片尾</a:t>
            </a:r>
          </a:p>
          <a:p>
            <a:pPr eaLnBrk="1" hangingPunct="1"/>
            <a:r>
              <a:rPr lang="en-US" altLang="zh-CN" b="1" dirty="0" smtClean="0"/>
              <a:t>3</a:t>
            </a:r>
            <a:r>
              <a:rPr lang="zh-CN" altLang="zh-CN" b="1" dirty="0" smtClean="0"/>
              <a:t>．设置声道效果</a:t>
            </a:r>
          </a:p>
          <a:p>
            <a:pPr eaLnBrk="1" hangingPunct="1"/>
            <a:r>
              <a:rPr lang="en-US" altLang="zh-CN" b="1" dirty="0" smtClean="0"/>
              <a:t>4</a:t>
            </a:r>
            <a:r>
              <a:rPr lang="zh-CN" altLang="zh-CN" b="1" dirty="0" smtClean="0"/>
              <a:t>．设置声音和画面的同步效果</a:t>
            </a:r>
          </a:p>
          <a:p>
            <a:pPr eaLnBrk="1" hangingPunct="1"/>
            <a:r>
              <a:rPr lang="en-US" altLang="zh-CN" b="1" dirty="0" smtClean="0"/>
              <a:t>5</a:t>
            </a:r>
            <a:r>
              <a:rPr lang="zh-CN" altLang="zh-CN" b="1" dirty="0" smtClean="0"/>
              <a:t>．记忆播放</a:t>
            </a:r>
          </a:p>
          <a:p>
            <a:pPr eaLnBrk="1" hangingPunct="1"/>
            <a:r>
              <a:rPr lang="en-US" altLang="zh-CN" b="1" dirty="0" smtClean="0"/>
              <a:t>6</a:t>
            </a:r>
            <a:r>
              <a:rPr lang="zh-CN" altLang="zh-CN" b="1" dirty="0" smtClean="0"/>
              <a:t>．加挂字幕</a:t>
            </a:r>
          </a:p>
          <a:p>
            <a:pPr eaLnBrk="1" hangingPunct="1"/>
            <a:endParaRPr lang="zh-CN" altLang="en-US" dirty="0" smtClean="0"/>
          </a:p>
        </p:txBody>
      </p:sp>
      <p:sp>
        <p:nvSpPr>
          <p:cNvPr id="20482" name="标题 1"/>
          <p:cNvSpPr>
            <a:spLocks noGrp="1"/>
          </p:cNvSpPr>
          <p:nvPr>
            <p:ph type="title"/>
          </p:nvPr>
        </p:nvSpPr>
        <p:spPr/>
        <p:txBody>
          <a:bodyPr>
            <a:normAutofit fontScale="90000"/>
          </a:bodyPr>
          <a:lstStyle/>
          <a:p>
            <a:pPr eaLnBrk="1" fontAlgn="auto" hangingPunct="1">
              <a:spcAft>
                <a:spcPts val="0"/>
              </a:spcAft>
              <a:defRPr/>
            </a:pPr>
            <a:r>
              <a:rPr lang="en-US" altLang="zh-CN" smtClean="0"/>
              <a:t>9.3.4  </a:t>
            </a:r>
            <a:r>
              <a:rPr lang="zh-CN" altLang="zh-CN" smtClean="0"/>
              <a:t>主要知识点</a:t>
            </a:r>
            <a:br>
              <a:rPr lang="zh-CN" altLang="zh-CN" smtClean="0"/>
            </a:br>
            <a:endParaRPr lang="zh-CN" altLang="en-US" smtClean="0"/>
          </a:p>
        </p:txBody>
      </p:sp>
      <p:sp>
        <p:nvSpPr>
          <p:cNvPr id="3072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C8957F50-F3C0-4C37-81A0-735CF35CB67A}" type="datetime1">
              <a:rPr lang="zh-CN" altLang="en-US"/>
              <a:pPr eaLnBrk="1" hangingPunct="1"/>
              <a:t>2014-11-17</a:t>
            </a:fld>
            <a:endParaRPr lang="en-US" altLang="zh-CN"/>
          </a:p>
        </p:txBody>
      </p:sp>
      <p:sp>
        <p:nvSpPr>
          <p:cNvPr id="30725"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2">
                                            <p:txEl>
                                              <p:pRg st="0" end="0"/>
                                            </p:txEl>
                                          </p:spTgt>
                                        </p:tgtEl>
                                        <p:attrNameLst>
                                          <p:attrName>style.visibility</p:attrName>
                                        </p:attrNameLst>
                                      </p:cBhvr>
                                      <p:to>
                                        <p:strVal val="visible"/>
                                      </p:to>
                                    </p:set>
                                    <p:anim calcmode="lin" valueType="num">
                                      <p:cBhvr additive="base">
                                        <p:cTn id="7" dur="500" fill="hold"/>
                                        <p:tgtEl>
                                          <p:spTgt spid="307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22">
                                            <p:txEl>
                                              <p:pRg st="1" end="1"/>
                                            </p:txEl>
                                          </p:spTgt>
                                        </p:tgtEl>
                                        <p:attrNameLst>
                                          <p:attrName>style.visibility</p:attrName>
                                        </p:attrNameLst>
                                      </p:cBhvr>
                                      <p:to>
                                        <p:strVal val="visible"/>
                                      </p:to>
                                    </p:set>
                                    <p:anim calcmode="lin" valueType="num">
                                      <p:cBhvr additive="base">
                                        <p:cTn id="13" dur="500" fill="hold"/>
                                        <p:tgtEl>
                                          <p:spTgt spid="3072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2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722">
                                            <p:txEl>
                                              <p:pRg st="2" end="2"/>
                                            </p:txEl>
                                          </p:spTgt>
                                        </p:tgtEl>
                                        <p:attrNameLst>
                                          <p:attrName>style.visibility</p:attrName>
                                        </p:attrNameLst>
                                      </p:cBhvr>
                                      <p:to>
                                        <p:strVal val="visible"/>
                                      </p:to>
                                    </p:set>
                                    <p:anim calcmode="lin" valueType="num">
                                      <p:cBhvr additive="base">
                                        <p:cTn id="19" dur="500" fill="hold"/>
                                        <p:tgtEl>
                                          <p:spTgt spid="3072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0722">
                                            <p:txEl>
                                              <p:pRg st="3" end="3"/>
                                            </p:txEl>
                                          </p:spTgt>
                                        </p:tgtEl>
                                        <p:attrNameLst>
                                          <p:attrName>style.visibility</p:attrName>
                                        </p:attrNameLst>
                                      </p:cBhvr>
                                      <p:to>
                                        <p:strVal val="visible"/>
                                      </p:to>
                                    </p:set>
                                    <p:anim calcmode="lin" valueType="num">
                                      <p:cBhvr additive="base">
                                        <p:cTn id="25" dur="500" fill="hold"/>
                                        <p:tgtEl>
                                          <p:spTgt spid="3072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072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0722">
                                            <p:txEl>
                                              <p:pRg st="4" end="4"/>
                                            </p:txEl>
                                          </p:spTgt>
                                        </p:tgtEl>
                                        <p:attrNameLst>
                                          <p:attrName>style.visibility</p:attrName>
                                        </p:attrNameLst>
                                      </p:cBhvr>
                                      <p:to>
                                        <p:strVal val="visible"/>
                                      </p:to>
                                    </p:set>
                                    <p:anim calcmode="lin" valueType="num">
                                      <p:cBhvr additive="base">
                                        <p:cTn id="31" dur="500" fill="hold"/>
                                        <p:tgtEl>
                                          <p:spTgt spid="3072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072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0722">
                                            <p:txEl>
                                              <p:pRg st="5" end="5"/>
                                            </p:txEl>
                                          </p:spTgt>
                                        </p:tgtEl>
                                        <p:attrNameLst>
                                          <p:attrName>style.visibility</p:attrName>
                                        </p:attrNameLst>
                                      </p:cBhvr>
                                      <p:to>
                                        <p:strVal val="visible"/>
                                      </p:to>
                                    </p:set>
                                    <p:anim calcmode="lin" valueType="num">
                                      <p:cBhvr additive="base">
                                        <p:cTn id="37" dur="500" fill="hold"/>
                                        <p:tgtEl>
                                          <p:spTgt spid="3072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072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内容占位符 2"/>
          <p:cNvSpPr>
            <a:spLocks noGrp="1"/>
          </p:cNvSpPr>
          <p:nvPr>
            <p:ph idx="1"/>
          </p:nvPr>
        </p:nvSpPr>
        <p:spPr/>
        <p:txBody>
          <a:bodyPr/>
          <a:lstStyle/>
          <a:p>
            <a:pPr eaLnBrk="1" hangingPunct="1"/>
            <a:r>
              <a:rPr lang="en-US" altLang="zh-CN" dirty="0" smtClean="0"/>
              <a:t>9.4.1 </a:t>
            </a:r>
            <a:r>
              <a:rPr lang="zh-CN" altLang="zh-CN" dirty="0" smtClean="0"/>
              <a:t>迅雷简介</a:t>
            </a:r>
          </a:p>
          <a:p>
            <a:pPr eaLnBrk="1" hangingPunct="1"/>
            <a:r>
              <a:rPr lang="en-US" altLang="zh-CN" dirty="0" smtClean="0"/>
              <a:t>9.4.2 </a:t>
            </a:r>
            <a:r>
              <a:rPr lang="zh-CN" altLang="zh-CN" dirty="0" smtClean="0"/>
              <a:t>使用迅雷下载金山词霸</a:t>
            </a:r>
          </a:p>
          <a:p>
            <a:pPr eaLnBrk="1" hangingPunct="1"/>
            <a:r>
              <a:rPr lang="en-US" altLang="zh-CN" dirty="0" smtClean="0"/>
              <a:t>9.4.3 </a:t>
            </a:r>
            <a:r>
              <a:rPr lang="zh-CN" altLang="zh-CN" dirty="0" smtClean="0"/>
              <a:t>操作步骤</a:t>
            </a:r>
          </a:p>
          <a:p>
            <a:pPr eaLnBrk="1" hangingPunct="1"/>
            <a:r>
              <a:rPr lang="en-US" altLang="zh-CN" dirty="0" smtClean="0"/>
              <a:t>9.4.4 </a:t>
            </a:r>
            <a:r>
              <a:rPr lang="zh-CN" altLang="en-US" dirty="0" smtClean="0"/>
              <a:t>主要知识点</a:t>
            </a:r>
          </a:p>
        </p:txBody>
      </p:sp>
      <p:sp>
        <p:nvSpPr>
          <p:cNvPr id="21506" name="标题 1"/>
          <p:cNvSpPr>
            <a:spLocks noGrp="1"/>
          </p:cNvSpPr>
          <p:nvPr>
            <p:ph type="title"/>
          </p:nvPr>
        </p:nvSpPr>
        <p:spPr/>
        <p:txBody>
          <a:bodyPr>
            <a:normAutofit fontScale="90000"/>
          </a:bodyPr>
          <a:lstStyle/>
          <a:p>
            <a:pPr marL="346075" indent="-346075" eaLnBrk="1" fontAlgn="auto" hangingPunct="1">
              <a:spcBef>
                <a:spcPts val="675"/>
              </a:spcBef>
              <a:spcAft>
                <a:spcPts val="0"/>
              </a:spcAft>
              <a:defRPr/>
            </a:pPr>
            <a:r>
              <a:rPr lang="en-US" altLang="zh-CN" smtClean="0"/>
              <a:t>9.4  </a:t>
            </a:r>
            <a:r>
              <a:rPr lang="zh-CN" altLang="zh-CN" smtClean="0"/>
              <a:t>高速下载工具—迅雷</a:t>
            </a:r>
            <a:br>
              <a:rPr lang="zh-CN" altLang="zh-CN" smtClean="0"/>
            </a:br>
            <a:endParaRPr lang="zh-CN" altLang="en-US" smtClean="0"/>
          </a:p>
        </p:txBody>
      </p:sp>
      <p:sp>
        <p:nvSpPr>
          <p:cNvPr id="3174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230C0AC2-51B4-4096-B6A8-A2F7ACDBED87}" type="datetime1">
              <a:rPr lang="zh-CN" altLang="en-US"/>
              <a:pPr eaLnBrk="1" hangingPunct="1"/>
              <a:t>2014-11-17</a:t>
            </a:fld>
            <a:endParaRPr lang="en-US" altLang="zh-CN"/>
          </a:p>
        </p:txBody>
      </p:sp>
      <p:sp>
        <p:nvSpPr>
          <p:cNvPr id="31749"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 calcmode="lin" valueType="num">
                                      <p:cBhvr additive="base">
                                        <p:cTn id="7" dur="500" fill="hold"/>
                                        <p:tgtEl>
                                          <p:spTgt spid="317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46">
                                            <p:txEl>
                                              <p:pRg st="1" end="1"/>
                                            </p:txEl>
                                          </p:spTgt>
                                        </p:tgtEl>
                                        <p:attrNameLst>
                                          <p:attrName>style.visibility</p:attrName>
                                        </p:attrNameLst>
                                      </p:cBhvr>
                                      <p:to>
                                        <p:strVal val="visible"/>
                                      </p:to>
                                    </p:set>
                                    <p:anim calcmode="lin" valueType="num">
                                      <p:cBhvr additive="base">
                                        <p:cTn id="13" dur="500" fill="hold"/>
                                        <p:tgtEl>
                                          <p:spTgt spid="3174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74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746">
                                            <p:txEl>
                                              <p:pRg st="2" end="2"/>
                                            </p:txEl>
                                          </p:spTgt>
                                        </p:tgtEl>
                                        <p:attrNameLst>
                                          <p:attrName>style.visibility</p:attrName>
                                        </p:attrNameLst>
                                      </p:cBhvr>
                                      <p:to>
                                        <p:strVal val="visible"/>
                                      </p:to>
                                    </p:set>
                                    <p:anim calcmode="lin" valueType="num">
                                      <p:cBhvr additive="base">
                                        <p:cTn id="19" dur="500" fill="hold"/>
                                        <p:tgtEl>
                                          <p:spTgt spid="3174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74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1746">
                                            <p:txEl>
                                              <p:pRg st="3" end="3"/>
                                            </p:txEl>
                                          </p:spTgt>
                                        </p:tgtEl>
                                        <p:attrNameLst>
                                          <p:attrName>style.visibility</p:attrName>
                                        </p:attrNameLst>
                                      </p:cBhvr>
                                      <p:to>
                                        <p:strVal val="visible"/>
                                      </p:to>
                                    </p:set>
                                    <p:anim calcmode="lin" valueType="num">
                                      <p:cBhvr additive="base">
                                        <p:cTn id="25" dur="500" fill="hold"/>
                                        <p:tgtEl>
                                          <p:spTgt spid="3174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174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内容占位符 2"/>
          <p:cNvSpPr>
            <a:spLocks noGrp="1"/>
          </p:cNvSpPr>
          <p:nvPr>
            <p:ph idx="1"/>
          </p:nvPr>
        </p:nvSpPr>
        <p:spPr>
          <a:xfrm>
            <a:off x="395288" y="1268413"/>
            <a:ext cx="8208962" cy="4897437"/>
          </a:xfrm>
        </p:spPr>
        <p:txBody>
          <a:bodyPr/>
          <a:lstStyle/>
          <a:p>
            <a:pPr eaLnBrk="1" hangingPunct="1"/>
            <a:r>
              <a:rPr lang="zh-CN" altLang="zh-CN" sz="2800" dirty="0" smtClean="0"/>
              <a:t>迅雷是一款国产的高速下载工具，它不仅具有断点续传的功能，而且还具有下载速度快和易于管理等特点。</a:t>
            </a:r>
            <a:endParaRPr lang="en-US" altLang="zh-CN" sz="2800" dirty="0" smtClean="0"/>
          </a:p>
          <a:p>
            <a:pPr eaLnBrk="1" hangingPunct="1"/>
            <a:r>
              <a:rPr lang="zh-CN" altLang="zh-CN" sz="2800" dirty="0" smtClean="0"/>
              <a:t>在迅雷下载工具中，通过将一个文件分成几个部分多线程下载，可以成倍提高下载速度，并且迅雷具有强大的管理功能，支持按类别分目录保存下载文件，可以对下载资源进行拖动、重命名、添加描述、查找以及防毒操作等，除此以外，使用迅雷中的插件还可以支持</a:t>
            </a:r>
            <a:r>
              <a:rPr lang="en-US" altLang="zh-CN" sz="2800" dirty="0" smtClean="0"/>
              <a:t>BT</a:t>
            </a:r>
            <a:r>
              <a:rPr lang="zh-CN" altLang="zh-CN" sz="2800" dirty="0" smtClean="0"/>
              <a:t>资源和</a:t>
            </a:r>
            <a:r>
              <a:rPr lang="en-US" altLang="zh-CN" sz="2800" dirty="0" err="1" smtClean="0"/>
              <a:t>eMule</a:t>
            </a:r>
            <a:r>
              <a:rPr lang="zh-CN" altLang="zh-CN" sz="2800" dirty="0" smtClean="0"/>
              <a:t>资源的下载，让大家真正享受到下载的乐趣。</a:t>
            </a:r>
            <a:endParaRPr lang="en-US" altLang="zh-CN" sz="2800" dirty="0" smtClean="0"/>
          </a:p>
          <a:p>
            <a:pPr eaLnBrk="1" hangingPunct="1"/>
            <a:r>
              <a:rPr lang="zh-CN" altLang="zh-CN" sz="2800" dirty="0" smtClean="0"/>
              <a:t>本节以迅雷</a:t>
            </a:r>
            <a:r>
              <a:rPr lang="en-US" altLang="zh-CN" sz="2800" dirty="0" smtClean="0"/>
              <a:t>7</a:t>
            </a:r>
            <a:r>
              <a:rPr lang="zh-CN" altLang="zh-CN" sz="2800" dirty="0" smtClean="0"/>
              <a:t>为例，对于其他下载软件</a:t>
            </a:r>
            <a:r>
              <a:rPr lang="zh-CN" altLang="en-US" sz="2800" dirty="0" smtClean="0"/>
              <a:t>。</a:t>
            </a:r>
          </a:p>
        </p:txBody>
      </p:sp>
      <p:sp>
        <p:nvSpPr>
          <p:cNvPr id="22530" name="标题 1"/>
          <p:cNvSpPr>
            <a:spLocks noGrp="1"/>
          </p:cNvSpPr>
          <p:nvPr>
            <p:ph type="title"/>
          </p:nvPr>
        </p:nvSpPr>
        <p:spPr/>
        <p:txBody>
          <a:bodyPr>
            <a:normAutofit fontScale="90000"/>
          </a:bodyPr>
          <a:lstStyle/>
          <a:p>
            <a:pPr eaLnBrk="1" fontAlgn="auto" hangingPunct="1">
              <a:spcAft>
                <a:spcPts val="0"/>
              </a:spcAft>
              <a:defRPr/>
            </a:pPr>
            <a:r>
              <a:rPr lang="en-US" altLang="zh-CN" smtClean="0"/>
              <a:t>9.4.1 </a:t>
            </a:r>
            <a:r>
              <a:rPr lang="zh-CN" altLang="zh-CN" smtClean="0"/>
              <a:t>迅雷简介</a:t>
            </a:r>
            <a:br>
              <a:rPr lang="zh-CN" altLang="zh-CN" smtClean="0"/>
            </a:br>
            <a:endParaRPr lang="zh-CN" altLang="en-US" smtClean="0"/>
          </a:p>
        </p:txBody>
      </p:sp>
      <p:sp>
        <p:nvSpPr>
          <p:cNvPr id="3277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3800F32F-678E-4017-BD3E-4CF78B72FA22}" type="datetime1">
              <a:rPr lang="zh-CN" altLang="en-US"/>
              <a:pPr eaLnBrk="1" hangingPunct="1"/>
              <a:t>2014-11-17</a:t>
            </a:fld>
            <a:endParaRPr lang="en-US" altLang="zh-CN"/>
          </a:p>
        </p:txBody>
      </p:sp>
      <p:sp>
        <p:nvSpPr>
          <p:cNvPr id="32773"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500" fill="hold"/>
                                        <p:tgtEl>
                                          <p:spTgt spid="22530"/>
                                        </p:tgtEl>
                                        <p:attrNameLst>
                                          <p:attrName>ppt_x</p:attrName>
                                        </p:attrNameLst>
                                      </p:cBhvr>
                                      <p:tavLst>
                                        <p:tav tm="0">
                                          <p:val>
                                            <p:strVal val="#ppt_x"/>
                                          </p:val>
                                        </p:tav>
                                        <p:tav tm="100000">
                                          <p:val>
                                            <p:strVal val="#ppt_x"/>
                                          </p:val>
                                        </p:tav>
                                      </p:tavLst>
                                    </p:anim>
                                    <p:anim calcmode="lin" valueType="num">
                                      <p:cBhvr additive="base">
                                        <p:cTn id="8"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770">
                                            <p:txEl>
                                              <p:pRg st="0" end="0"/>
                                            </p:txEl>
                                          </p:spTgt>
                                        </p:tgtEl>
                                        <p:attrNameLst>
                                          <p:attrName>style.visibility</p:attrName>
                                        </p:attrNameLst>
                                      </p:cBhvr>
                                      <p:to>
                                        <p:strVal val="visible"/>
                                      </p:to>
                                    </p:set>
                                    <p:anim calcmode="lin" valueType="num">
                                      <p:cBhvr additive="base">
                                        <p:cTn id="13" dur="500" fill="hold"/>
                                        <p:tgtEl>
                                          <p:spTgt spid="3277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27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2770">
                                            <p:txEl>
                                              <p:pRg st="1" end="1"/>
                                            </p:txEl>
                                          </p:spTgt>
                                        </p:tgtEl>
                                        <p:attrNameLst>
                                          <p:attrName>style.visibility</p:attrName>
                                        </p:attrNameLst>
                                      </p:cBhvr>
                                      <p:to>
                                        <p:strVal val="visible"/>
                                      </p:to>
                                    </p:set>
                                    <p:anim calcmode="lin" valueType="num">
                                      <p:cBhvr additive="base">
                                        <p:cTn id="19" dur="500" fill="hold"/>
                                        <p:tgtEl>
                                          <p:spTgt spid="32770">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277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2770">
                                            <p:txEl>
                                              <p:pRg st="2" end="2"/>
                                            </p:txEl>
                                          </p:spTgt>
                                        </p:tgtEl>
                                        <p:attrNameLst>
                                          <p:attrName>style.visibility</p:attrName>
                                        </p:attrNameLst>
                                      </p:cBhvr>
                                      <p:to>
                                        <p:strVal val="visible"/>
                                      </p:to>
                                    </p:set>
                                    <p:anim calcmode="lin" valueType="num">
                                      <p:cBhvr additive="base">
                                        <p:cTn id="25" dur="500" fill="hold"/>
                                        <p:tgtEl>
                                          <p:spTgt spid="32770">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277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build="p"/>
      <p:bldP spid="2253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2"/>
          <p:cNvSpPr>
            <a:spLocks noGrp="1"/>
          </p:cNvSpPr>
          <p:nvPr>
            <p:ph idx="1"/>
          </p:nvPr>
        </p:nvSpPr>
        <p:spPr/>
        <p:txBody>
          <a:bodyPr/>
          <a:lstStyle/>
          <a:p>
            <a:pPr eaLnBrk="1" hangingPunct="1"/>
            <a:r>
              <a:rPr lang="zh-CN" altLang="zh-CN" dirty="0" smtClean="0"/>
              <a:t>本实例要求使用迅雷</a:t>
            </a:r>
            <a:r>
              <a:rPr lang="en-US" altLang="zh-CN" dirty="0" smtClean="0"/>
              <a:t>7</a:t>
            </a:r>
            <a:r>
              <a:rPr lang="zh-CN" altLang="zh-CN" dirty="0" smtClean="0"/>
              <a:t>下载“金山词霸</a:t>
            </a:r>
            <a:r>
              <a:rPr lang="en-US" altLang="zh-CN" dirty="0" smtClean="0"/>
              <a:t>2013</a:t>
            </a:r>
            <a:r>
              <a:rPr lang="zh-CN" altLang="zh-CN" dirty="0" smtClean="0"/>
              <a:t>”，并将它保存到“</a:t>
            </a:r>
            <a:r>
              <a:rPr lang="en-US" altLang="zh-CN" dirty="0" smtClean="0"/>
              <a:t>D:\</a:t>
            </a:r>
            <a:r>
              <a:rPr lang="zh-CN" altLang="zh-CN" dirty="0" smtClean="0"/>
              <a:t>软件”路径下。</a:t>
            </a:r>
          </a:p>
          <a:p>
            <a:pPr eaLnBrk="1" hangingPunct="1"/>
            <a:r>
              <a:rPr lang="zh-CN" altLang="zh-CN" dirty="0" smtClean="0"/>
              <a:t>本实例中，将主要解决如下问题：</a:t>
            </a:r>
          </a:p>
          <a:p>
            <a:pPr eaLnBrk="1" hangingPunct="1">
              <a:buFont typeface="Wingdings" pitchFamily="2" charset="2"/>
              <a:buChar char="Ø"/>
            </a:pPr>
            <a:r>
              <a:rPr lang="zh-CN" altLang="zh-CN" dirty="0" smtClean="0"/>
              <a:t>如何使用迅雷</a:t>
            </a:r>
            <a:r>
              <a:rPr lang="en-US" altLang="zh-CN" dirty="0" smtClean="0"/>
              <a:t>7</a:t>
            </a:r>
            <a:r>
              <a:rPr lang="zh-CN" altLang="zh-CN" dirty="0" smtClean="0"/>
              <a:t>搜索下载资源。</a:t>
            </a:r>
          </a:p>
          <a:p>
            <a:pPr eaLnBrk="1" hangingPunct="1">
              <a:buFont typeface="Wingdings" pitchFamily="2" charset="2"/>
              <a:buChar char="Ø"/>
            </a:pPr>
            <a:r>
              <a:rPr lang="zh-CN" altLang="zh-CN" dirty="0" smtClean="0"/>
              <a:t>如何进行下载任务的设置。</a:t>
            </a:r>
          </a:p>
          <a:p>
            <a:pPr eaLnBrk="1" hangingPunct="1"/>
            <a:endParaRPr lang="zh-CN" altLang="en-US" dirty="0" smtClean="0"/>
          </a:p>
        </p:txBody>
      </p:sp>
      <p:sp>
        <p:nvSpPr>
          <p:cNvPr id="23554" name="标题 1"/>
          <p:cNvSpPr>
            <a:spLocks noGrp="1"/>
          </p:cNvSpPr>
          <p:nvPr>
            <p:ph type="title"/>
          </p:nvPr>
        </p:nvSpPr>
        <p:spPr/>
        <p:txBody>
          <a:bodyPr>
            <a:normAutofit fontScale="90000"/>
          </a:bodyPr>
          <a:lstStyle/>
          <a:p>
            <a:pPr eaLnBrk="1" fontAlgn="auto" hangingPunct="1">
              <a:spcAft>
                <a:spcPts val="0"/>
              </a:spcAft>
              <a:defRPr/>
            </a:pPr>
            <a:r>
              <a:rPr lang="en-US" altLang="zh-CN" smtClean="0"/>
              <a:t>9.4.2 </a:t>
            </a:r>
            <a:r>
              <a:rPr lang="zh-CN" altLang="zh-CN" smtClean="0"/>
              <a:t>使用迅雷下载金山词霸</a:t>
            </a:r>
            <a:br>
              <a:rPr lang="zh-CN" altLang="zh-CN" smtClean="0"/>
            </a:br>
            <a:endParaRPr lang="zh-CN" altLang="en-US" smtClean="0"/>
          </a:p>
        </p:txBody>
      </p:sp>
      <p:sp>
        <p:nvSpPr>
          <p:cNvPr id="3379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98D7DDFB-A966-409C-9C8A-0F38A0C106D3}" type="datetime1">
              <a:rPr lang="zh-CN" altLang="en-US"/>
              <a:pPr eaLnBrk="1" hangingPunct="1"/>
              <a:t>2014-11-17</a:t>
            </a:fld>
            <a:endParaRPr lang="en-US" altLang="zh-CN"/>
          </a:p>
        </p:txBody>
      </p:sp>
      <p:sp>
        <p:nvSpPr>
          <p:cNvPr id="33797"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4">
                                            <p:txEl>
                                              <p:pRg st="0" end="0"/>
                                            </p:txEl>
                                          </p:spTgt>
                                        </p:tgtEl>
                                        <p:attrNameLst>
                                          <p:attrName>style.visibility</p:attrName>
                                        </p:attrNameLst>
                                      </p:cBhvr>
                                      <p:to>
                                        <p:strVal val="visible"/>
                                      </p:to>
                                    </p:set>
                                    <p:anim calcmode="lin" valueType="num">
                                      <p:cBhvr additive="base">
                                        <p:cTn id="7" dur="500" fill="hold"/>
                                        <p:tgtEl>
                                          <p:spTgt spid="3379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3794">
                                            <p:txEl>
                                              <p:pRg st="1" end="1"/>
                                            </p:txEl>
                                          </p:spTgt>
                                        </p:tgtEl>
                                        <p:attrNameLst>
                                          <p:attrName>style.visibility</p:attrName>
                                        </p:attrNameLst>
                                      </p:cBhvr>
                                      <p:to>
                                        <p:strVal val="visible"/>
                                      </p:to>
                                    </p:set>
                                    <p:anim calcmode="lin" valueType="num">
                                      <p:cBhvr additive="base">
                                        <p:cTn id="13" dur="500" fill="hold"/>
                                        <p:tgtEl>
                                          <p:spTgt spid="3379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379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794">
                                            <p:txEl>
                                              <p:pRg st="2" end="2"/>
                                            </p:txEl>
                                          </p:spTgt>
                                        </p:tgtEl>
                                        <p:attrNameLst>
                                          <p:attrName>style.visibility</p:attrName>
                                        </p:attrNameLst>
                                      </p:cBhvr>
                                      <p:to>
                                        <p:strVal val="visible"/>
                                      </p:to>
                                    </p:set>
                                    <p:anim calcmode="lin" valueType="num">
                                      <p:cBhvr additive="base">
                                        <p:cTn id="19" dur="500" fill="hold"/>
                                        <p:tgtEl>
                                          <p:spTgt spid="3379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379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3794">
                                            <p:txEl>
                                              <p:pRg st="3" end="3"/>
                                            </p:txEl>
                                          </p:spTgt>
                                        </p:tgtEl>
                                        <p:attrNameLst>
                                          <p:attrName>style.visibility</p:attrName>
                                        </p:attrNameLst>
                                      </p:cBhvr>
                                      <p:to>
                                        <p:strVal val="visible"/>
                                      </p:to>
                                    </p:set>
                                    <p:anim calcmode="lin" valueType="num">
                                      <p:cBhvr additive="base">
                                        <p:cTn id="25" dur="500" fill="hold"/>
                                        <p:tgtEl>
                                          <p:spTgt spid="3379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379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idx="4294967295"/>
          </p:nvPr>
        </p:nvSpPr>
        <p:spPr>
          <a:xfrm>
            <a:off x="0" y="476250"/>
            <a:ext cx="7461250" cy="930275"/>
          </a:xfrm>
        </p:spPr>
        <p:txBody>
          <a:bodyPr/>
          <a:lstStyle/>
          <a:p>
            <a:pPr eaLnBrk="1" fontAlgn="auto" hangingPunct="1">
              <a:spcAft>
                <a:spcPts val="0"/>
              </a:spcAft>
              <a:defRPr/>
            </a:pPr>
            <a:r>
              <a:rPr lang="zh-CN" altLang="en-US" dirty="0" smtClean="0">
                <a:effectLst>
                  <a:outerShdw blurRad="38100" dist="38100" dir="2700000" algn="tl">
                    <a:srgbClr val="C0C0C0"/>
                  </a:outerShdw>
                </a:effectLst>
              </a:rPr>
              <a:t>章节内容</a:t>
            </a:r>
          </a:p>
        </p:txBody>
      </p:sp>
      <p:sp>
        <p:nvSpPr>
          <p:cNvPr id="15363" name="内容占位符 2"/>
          <p:cNvSpPr>
            <a:spLocks noGrp="1"/>
          </p:cNvSpPr>
          <p:nvPr>
            <p:ph idx="4294967295"/>
          </p:nvPr>
        </p:nvSpPr>
        <p:spPr>
          <a:xfrm>
            <a:off x="0" y="1700213"/>
            <a:ext cx="7775575" cy="4752975"/>
          </a:xfrm>
        </p:spPr>
        <p:txBody>
          <a:bodyPr/>
          <a:lstStyle/>
          <a:p>
            <a:pPr eaLnBrk="1" hangingPunct="1"/>
            <a:r>
              <a:rPr lang="en-US" altLang="zh-CN" sz="2800" dirty="0" smtClean="0"/>
              <a:t>9.1  </a:t>
            </a:r>
            <a:r>
              <a:rPr lang="zh-CN" altLang="zh-CN" sz="2800" dirty="0" smtClean="0"/>
              <a:t>压缩</a:t>
            </a:r>
            <a:r>
              <a:rPr lang="en-US" altLang="zh-CN" sz="2800" dirty="0" smtClean="0"/>
              <a:t>/</a:t>
            </a:r>
            <a:r>
              <a:rPr lang="zh-CN" altLang="zh-CN" sz="2800" dirty="0" smtClean="0"/>
              <a:t>解压缩软件—</a:t>
            </a:r>
            <a:r>
              <a:rPr lang="en-US" altLang="zh-CN" sz="2800" dirty="0" smtClean="0"/>
              <a:t>WinRAR</a:t>
            </a:r>
            <a:endParaRPr lang="zh-CN" altLang="zh-CN" sz="2800" dirty="0" smtClean="0"/>
          </a:p>
          <a:p>
            <a:pPr eaLnBrk="1" hangingPunct="1"/>
            <a:r>
              <a:rPr lang="en-US" altLang="zh-CN" sz="2800" dirty="0" smtClean="0"/>
              <a:t>9.2  </a:t>
            </a:r>
            <a:r>
              <a:rPr lang="zh-CN" altLang="zh-CN" sz="2800" dirty="0" smtClean="0"/>
              <a:t>图像捕获工具—</a:t>
            </a:r>
            <a:r>
              <a:rPr lang="en-US" altLang="zh-CN" sz="2800" dirty="0" smtClean="0"/>
              <a:t>SnagIt</a:t>
            </a:r>
            <a:endParaRPr lang="zh-CN" altLang="zh-CN" sz="2800" dirty="0" smtClean="0"/>
          </a:p>
          <a:p>
            <a:pPr eaLnBrk="1" hangingPunct="1"/>
            <a:r>
              <a:rPr lang="en-US" altLang="zh-CN" sz="2800" dirty="0" smtClean="0"/>
              <a:t>9.3  </a:t>
            </a:r>
            <a:r>
              <a:rPr lang="zh-CN" altLang="zh-CN" sz="2800" dirty="0" smtClean="0"/>
              <a:t>视频播放工具—暴风影音</a:t>
            </a:r>
          </a:p>
          <a:p>
            <a:pPr eaLnBrk="1" hangingPunct="1"/>
            <a:r>
              <a:rPr lang="en-US" altLang="zh-CN" sz="2800" dirty="0" smtClean="0"/>
              <a:t>9.4  </a:t>
            </a:r>
            <a:r>
              <a:rPr lang="zh-CN" altLang="zh-CN" sz="2800" dirty="0" smtClean="0"/>
              <a:t>高速下载工具—迅雷</a:t>
            </a:r>
          </a:p>
          <a:p>
            <a:pPr eaLnBrk="1" hangingPunct="1"/>
            <a:r>
              <a:rPr lang="en-US" altLang="zh-CN" sz="2800" dirty="0" smtClean="0"/>
              <a:t>9.5  </a:t>
            </a:r>
            <a:r>
              <a:rPr lang="zh-CN" altLang="zh-CN" sz="2800" dirty="0" smtClean="0"/>
              <a:t>电子图书阅览工具—</a:t>
            </a:r>
            <a:r>
              <a:rPr lang="en-US" altLang="zh-CN" sz="2800" dirty="0" smtClean="0"/>
              <a:t>Adobe Reader</a:t>
            </a:r>
            <a:endParaRPr lang="zh-CN" altLang="zh-CN" sz="2800" dirty="0" smtClean="0"/>
          </a:p>
          <a:p>
            <a:pPr eaLnBrk="1" hangingPunct="1"/>
            <a:r>
              <a:rPr lang="zh-CN" altLang="zh-CN" sz="2800" dirty="0" smtClean="0"/>
              <a:t>实训</a:t>
            </a:r>
          </a:p>
        </p:txBody>
      </p:sp>
      <p:sp>
        <p:nvSpPr>
          <p:cNvPr id="15364" name="页脚占位符 3"/>
          <p:cNvSpPr txBox="1">
            <a:spLocks noGrp="1" noChangeArrowheads="1"/>
          </p:cNvSpPr>
          <p:nvPr/>
        </p:nvSpPr>
        <p:spPr bwMode="auto">
          <a:xfrm>
            <a:off x="5508625" y="6453188"/>
            <a:ext cx="32400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r" eaLnBrk="1" hangingPunct="1"/>
            <a:endParaRPr lang="en-US" altLang="zh-CN" sz="1200">
              <a:solidFill>
                <a:srgbClr val="CC3300"/>
              </a:solidFill>
            </a:endParaRPr>
          </a:p>
        </p:txBody>
      </p:sp>
      <p:sp>
        <p:nvSpPr>
          <p:cNvPr id="15365" name="灯片编号占位符 4"/>
          <p:cNvSpPr txBox="1">
            <a:spLocks noGrp="1" noChangeArrowheads="1"/>
          </p:cNvSpPr>
          <p:nvPr/>
        </p:nvSpPr>
        <p:spPr bwMode="auto">
          <a:xfrm>
            <a:off x="107950" y="6596063"/>
            <a:ext cx="719138"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en-US" altLang="zh-CN" sz="1000">
              <a:solidFill>
                <a:srgbClr val="000000"/>
              </a:solidFill>
              <a:latin typeface="Verdana" pitchFamily="34" charset="0"/>
            </a:endParaRPr>
          </a:p>
        </p:txBody>
      </p:sp>
      <p:sp>
        <p:nvSpPr>
          <p:cNvPr id="1536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DB14D70B-F7D7-47FC-9B86-FA69CBA7DE1D}" type="datetime1">
              <a:rPr lang="zh-CN" altLang="en-US"/>
              <a:pPr eaLnBrk="1" hangingPunct="1"/>
              <a:t>2014-11-17</a:t>
            </a:fld>
            <a:endParaRPr lang="en-US" altLang="zh-CN"/>
          </a:p>
        </p:txBody>
      </p:sp>
      <p:sp>
        <p:nvSpPr>
          <p:cNvPr id="15367"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 calcmode="lin" valueType="num">
                                      <p:cBhvr additive="base">
                                        <p:cTn id="7" dur="500" fill="hold"/>
                                        <p:tgtEl>
                                          <p:spTgt spid="153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3">
                                            <p:txEl>
                                              <p:pRg st="1" end="1"/>
                                            </p:txEl>
                                          </p:spTgt>
                                        </p:tgtEl>
                                        <p:attrNameLst>
                                          <p:attrName>style.visibility</p:attrName>
                                        </p:attrNameLst>
                                      </p:cBhvr>
                                      <p:to>
                                        <p:strVal val="visible"/>
                                      </p:to>
                                    </p:set>
                                    <p:anim calcmode="lin" valueType="num">
                                      <p:cBhvr additive="base">
                                        <p:cTn id="13" dur="500" fill="hold"/>
                                        <p:tgtEl>
                                          <p:spTgt spid="1536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363">
                                            <p:txEl>
                                              <p:pRg st="2" end="2"/>
                                            </p:txEl>
                                          </p:spTgt>
                                        </p:tgtEl>
                                        <p:attrNameLst>
                                          <p:attrName>style.visibility</p:attrName>
                                        </p:attrNameLst>
                                      </p:cBhvr>
                                      <p:to>
                                        <p:strVal val="visible"/>
                                      </p:to>
                                    </p:set>
                                    <p:anim calcmode="lin" valueType="num">
                                      <p:cBhvr additive="base">
                                        <p:cTn id="19" dur="500" fill="hold"/>
                                        <p:tgtEl>
                                          <p:spTgt spid="1536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3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363">
                                            <p:txEl>
                                              <p:pRg st="3" end="3"/>
                                            </p:txEl>
                                          </p:spTgt>
                                        </p:tgtEl>
                                        <p:attrNameLst>
                                          <p:attrName>style.visibility</p:attrName>
                                        </p:attrNameLst>
                                      </p:cBhvr>
                                      <p:to>
                                        <p:strVal val="visible"/>
                                      </p:to>
                                    </p:set>
                                    <p:anim calcmode="lin" valueType="num">
                                      <p:cBhvr additive="base">
                                        <p:cTn id="25" dur="500" fill="hold"/>
                                        <p:tgtEl>
                                          <p:spTgt spid="1536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36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363">
                                            <p:txEl>
                                              <p:pRg st="4" end="4"/>
                                            </p:txEl>
                                          </p:spTgt>
                                        </p:tgtEl>
                                        <p:attrNameLst>
                                          <p:attrName>style.visibility</p:attrName>
                                        </p:attrNameLst>
                                      </p:cBhvr>
                                      <p:to>
                                        <p:strVal val="visible"/>
                                      </p:to>
                                    </p:set>
                                    <p:anim calcmode="lin" valueType="num">
                                      <p:cBhvr additive="base">
                                        <p:cTn id="31" dur="500" fill="hold"/>
                                        <p:tgtEl>
                                          <p:spTgt spid="1536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536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363">
                                            <p:txEl>
                                              <p:pRg st="5" end="5"/>
                                            </p:txEl>
                                          </p:spTgt>
                                        </p:tgtEl>
                                        <p:attrNameLst>
                                          <p:attrName>style.visibility</p:attrName>
                                        </p:attrNameLst>
                                      </p:cBhvr>
                                      <p:to>
                                        <p:strVal val="visible"/>
                                      </p:to>
                                    </p:set>
                                    <p:anim calcmode="lin" valueType="num">
                                      <p:cBhvr additive="base">
                                        <p:cTn id="37" dur="500" fill="hold"/>
                                        <p:tgtEl>
                                          <p:spTgt spid="1536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536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内容占位符 2"/>
          <p:cNvSpPr>
            <a:spLocks noGrp="1"/>
          </p:cNvSpPr>
          <p:nvPr>
            <p:ph idx="1"/>
          </p:nvPr>
        </p:nvSpPr>
        <p:spPr/>
        <p:txBody>
          <a:bodyPr/>
          <a:lstStyle/>
          <a:p>
            <a:pPr eaLnBrk="1" hangingPunct="1"/>
            <a:r>
              <a:rPr lang="en-US" altLang="zh-CN" dirty="0" smtClean="0"/>
              <a:t>1</a:t>
            </a:r>
            <a:r>
              <a:rPr lang="zh-CN" altLang="zh-CN" dirty="0" smtClean="0"/>
              <a:t>．启动迅雷</a:t>
            </a:r>
            <a:r>
              <a:rPr lang="en-US" altLang="zh-CN" dirty="0" smtClean="0"/>
              <a:t>7</a:t>
            </a:r>
            <a:r>
              <a:rPr lang="zh-CN" altLang="en-US" dirty="0" smtClean="0"/>
              <a:t>：</a:t>
            </a:r>
            <a:r>
              <a:rPr lang="zh-CN" altLang="zh-CN" dirty="0" smtClean="0"/>
              <a:t>选择“开始”</a:t>
            </a:r>
            <a:r>
              <a:rPr lang="en-US" altLang="zh-CN" dirty="0" smtClean="0"/>
              <a:t>/</a:t>
            </a:r>
            <a:r>
              <a:rPr lang="zh-CN" altLang="zh-CN" dirty="0" smtClean="0"/>
              <a:t>“程序”</a:t>
            </a:r>
            <a:r>
              <a:rPr lang="en-US" altLang="zh-CN" dirty="0" smtClean="0"/>
              <a:t>/</a:t>
            </a:r>
            <a:r>
              <a:rPr lang="zh-CN" altLang="zh-CN" dirty="0" smtClean="0"/>
              <a:t>“迅雷”</a:t>
            </a:r>
            <a:r>
              <a:rPr lang="en-US" altLang="zh-CN" dirty="0" smtClean="0"/>
              <a:t>/</a:t>
            </a:r>
            <a:r>
              <a:rPr lang="zh-CN" altLang="zh-CN" dirty="0" smtClean="0"/>
              <a:t>“启动迅雷</a:t>
            </a:r>
            <a:r>
              <a:rPr lang="en-US" altLang="zh-CN" dirty="0" smtClean="0"/>
              <a:t>7</a:t>
            </a:r>
            <a:r>
              <a:rPr lang="zh-CN" altLang="zh-CN" dirty="0" smtClean="0"/>
              <a:t>”命令</a:t>
            </a:r>
            <a:r>
              <a:rPr lang="zh-CN" altLang="en-US" dirty="0" smtClean="0"/>
              <a:t>。</a:t>
            </a:r>
            <a:endParaRPr lang="en-US" altLang="zh-CN" dirty="0" smtClean="0"/>
          </a:p>
          <a:p>
            <a:pPr eaLnBrk="1" hangingPunct="1"/>
            <a:r>
              <a:rPr lang="en-US" altLang="zh-CN" dirty="0" smtClean="0"/>
              <a:t>2</a:t>
            </a:r>
            <a:r>
              <a:rPr lang="zh-CN" altLang="zh-CN" dirty="0" smtClean="0"/>
              <a:t>．查找下载资源</a:t>
            </a:r>
            <a:r>
              <a:rPr lang="zh-CN" altLang="en-US" dirty="0" smtClean="0"/>
              <a:t>：</a:t>
            </a:r>
            <a:r>
              <a:rPr lang="zh-CN" altLang="zh-CN" dirty="0" smtClean="0"/>
              <a:t>搜索下载资源</a:t>
            </a:r>
            <a:r>
              <a:rPr lang="zh-CN" altLang="en-US" dirty="0" smtClean="0"/>
              <a:t>、</a:t>
            </a:r>
            <a:r>
              <a:rPr lang="zh-CN" altLang="zh-CN" dirty="0" smtClean="0"/>
              <a:t>打开下载资源</a:t>
            </a:r>
          </a:p>
          <a:p>
            <a:pPr eaLnBrk="1" hangingPunct="1"/>
            <a:r>
              <a:rPr lang="en-US" altLang="zh-CN" dirty="0" smtClean="0"/>
              <a:t>3</a:t>
            </a:r>
            <a:r>
              <a:rPr lang="zh-CN" altLang="zh-CN" dirty="0" smtClean="0"/>
              <a:t>．下载任务设置</a:t>
            </a:r>
          </a:p>
          <a:p>
            <a:pPr eaLnBrk="1" hangingPunct="1"/>
            <a:r>
              <a:rPr lang="en-US" altLang="zh-CN" dirty="0" smtClean="0"/>
              <a:t>4</a:t>
            </a:r>
            <a:r>
              <a:rPr lang="zh-CN" altLang="zh-CN" dirty="0" smtClean="0"/>
              <a:t>．完成下载任务</a:t>
            </a:r>
          </a:p>
          <a:p>
            <a:pPr eaLnBrk="1" hangingPunct="1"/>
            <a:endParaRPr lang="zh-CN" altLang="en-US" dirty="0" smtClean="0"/>
          </a:p>
        </p:txBody>
      </p:sp>
      <p:sp>
        <p:nvSpPr>
          <p:cNvPr id="24578" name="标题 1"/>
          <p:cNvSpPr>
            <a:spLocks noGrp="1"/>
          </p:cNvSpPr>
          <p:nvPr>
            <p:ph type="title"/>
          </p:nvPr>
        </p:nvSpPr>
        <p:spPr/>
        <p:txBody>
          <a:bodyPr>
            <a:normAutofit fontScale="90000"/>
          </a:bodyPr>
          <a:lstStyle/>
          <a:p>
            <a:pPr eaLnBrk="1" fontAlgn="auto" hangingPunct="1">
              <a:spcAft>
                <a:spcPts val="0"/>
              </a:spcAft>
              <a:defRPr/>
            </a:pPr>
            <a:r>
              <a:rPr lang="en-US" altLang="zh-CN" smtClean="0"/>
              <a:t>9.4.3 </a:t>
            </a:r>
            <a:r>
              <a:rPr lang="zh-CN" altLang="zh-CN" smtClean="0"/>
              <a:t>操作步骤</a:t>
            </a:r>
            <a:br>
              <a:rPr lang="zh-CN" altLang="zh-CN" smtClean="0"/>
            </a:br>
            <a:endParaRPr lang="zh-CN" altLang="en-US" smtClean="0"/>
          </a:p>
        </p:txBody>
      </p:sp>
      <p:sp>
        <p:nvSpPr>
          <p:cNvPr id="3482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1412D7D8-4989-4C44-99AA-D6CB0BDB6216}" type="datetime1">
              <a:rPr lang="zh-CN" altLang="en-US"/>
              <a:pPr eaLnBrk="1" hangingPunct="1"/>
              <a:t>2014-11-17</a:t>
            </a:fld>
            <a:endParaRPr lang="en-US" altLang="zh-CN"/>
          </a:p>
        </p:txBody>
      </p:sp>
      <p:sp>
        <p:nvSpPr>
          <p:cNvPr id="34821"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18">
                                            <p:txEl>
                                              <p:pRg st="0" end="0"/>
                                            </p:txEl>
                                          </p:spTgt>
                                        </p:tgtEl>
                                        <p:attrNameLst>
                                          <p:attrName>style.visibility</p:attrName>
                                        </p:attrNameLst>
                                      </p:cBhvr>
                                      <p:to>
                                        <p:strVal val="visible"/>
                                      </p:to>
                                    </p:set>
                                    <p:anim calcmode="lin" valueType="num">
                                      <p:cBhvr additive="base">
                                        <p:cTn id="7" dur="500" fill="hold"/>
                                        <p:tgtEl>
                                          <p:spTgt spid="348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818">
                                            <p:txEl>
                                              <p:pRg st="1" end="1"/>
                                            </p:txEl>
                                          </p:spTgt>
                                        </p:tgtEl>
                                        <p:attrNameLst>
                                          <p:attrName>style.visibility</p:attrName>
                                        </p:attrNameLst>
                                      </p:cBhvr>
                                      <p:to>
                                        <p:strVal val="visible"/>
                                      </p:to>
                                    </p:set>
                                    <p:anim calcmode="lin" valueType="num">
                                      <p:cBhvr additive="base">
                                        <p:cTn id="13" dur="500" fill="hold"/>
                                        <p:tgtEl>
                                          <p:spTgt spid="3481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481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4818">
                                            <p:txEl>
                                              <p:pRg st="2" end="2"/>
                                            </p:txEl>
                                          </p:spTgt>
                                        </p:tgtEl>
                                        <p:attrNameLst>
                                          <p:attrName>style.visibility</p:attrName>
                                        </p:attrNameLst>
                                      </p:cBhvr>
                                      <p:to>
                                        <p:strVal val="visible"/>
                                      </p:to>
                                    </p:set>
                                    <p:anim calcmode="lin" valueType="num">
                                      <p:cBhvr additive="base">
                                        <p:cTn id="19" dur="500" fill="hold"/>
                                        <p:tgtEl>
                                          <p:spTgt spid="3481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481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4818">
                                            <p:txEl>
                                              <p:pRg st="3" end="3"/>
                                            </p:txEl>
                                          </p:spTgt>
                                        </p:tgtEl>
                                        <p:attrNameLst>
                                          <p:attrName>style.visibility</p:attrName>
                                        </p:attrNameLst>
                                      </p:cBhvr>
                                      <p:to>
                                        <p:strVal val="visible"/>
                                      </p:to>
                                    </p:set>
                                    <p:anim calcmode="lin" valueType="num">
                                      <p:cBhvr additive="base">
                                        <p:cTn id="25" dur="500" fill="hold"/>
                                        <p:tgtEl>
                                          <p:spTgt spid="3481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481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内容占位符 2"/>
          <p:cNvSpPr>
            <a:spLocks noGrp="1"/>
          </p:cNvSpPr>
          <p:nvPr>
            <p:ph idx="1"/>
          </p:nvPr>
        </p:nvSpPr>
        <p:spPr/>
        <p:txBody>
          <a:bodyPr/>
          <a:lstStyle/>
          <a:p>
            <a:pPr eaLnBrk="1" hangingPunct="1"/>
            <a:r>
              <a:rPr lang="en-US" altLang="zh-CN" dirty="0" smtClean="0"/>
              <a:t>1</a:t>
            </a:r>
            <a:r>
              <a:rPr lang="zh-CN" altLang="zh-CN" dirty="0" smtClean="0"/>
              <a:t>．设置迅雷</a:t>
            </a:r>
            <a:r>
              <a:rPr lang="en-US" altLang="zh-CN" dirty="0" smtClean="0"/>
              <a:t>7</a:t>
            </a:r>
            <a:r>
              <a:rPr lang="zh-CN" altLang="zh-CN" dirty="0" smtClean="0"/>
              <a:t>为默认下载工具</a:t>
            </a:r>
          </a:p>
          <a:p>
            <a:pPr eaLnBrk="1" hangingPunct="1"/>
            <a:r>
              <a:rPr lang="en-US" altLang="zh-CN" dirty="0" smtClean="0"/>
              <a:t>2</a:t>
            </a:r>
            <a:r>
              <a:rPr lang="zh-CN" altLang="zh-CN" dirty="0" smtClean="0"/>
              <a:t>．下载任务状态的设置</a:t>
            </a:r>
          </a:p>
          <a:p>
            <a:pPr eaLnBrk="1" hangingPunct="1"/>
            <a:r>
              <a:rPr lang="en-US" altLang="zh-CN" dirty="0" smtClean="0"/>
              <a:t>3</a:t>
            </a:r>
            <a:r>
              <a:rPr lang="zh-CN" altLang="zh-CN" dirty="0" smtClean="0"/>
              <a:t>．继续未完成的下载任务</a:t>
            </a:r>
          </a:p>
          <a:p>
            <a:pPr eaLnBrk="1" hangingPunct="1"/>
            <a:r>
              <a:rPr lang="en-US" altLang="zh-CN" dirty="0" smtClean="0"/>
              <a:t>4</a:t>
            </a:r>
            <a:r>
              <a:rPr lang="zh-CN" altLang="zh-CN" dirty="0" smtClean="0"/>
              <a:t>．新建批量下载任务</a:t>
            </a:r>
          </a:p>
          <a:p>
            <a:pPr eaLnBrk="1" hangingPunct="1"/>
            <a:r>
              <a:rPr lang="en-US" altLang="zh-CN" dirty="0" smtClean="0"/>
              <a:t>5</a:t>
            </a:r>
            <a:r>
              <a:rPr lang="zh-CN" altLang="zh-CN" dirty="0" smtClean="0"/>
              <a:t>．配置迅雷</a:t>
            </a:r>
            <a:r>
              <a:rPr lang="en-US" altLang="zh-CN" dirty="0" smtClean="0"/>
              <a:t>7</a:t>
            </a:r>
            <a:endParaRPr lang="zh-CN" altLang="zh-CN" dirty="0" smtClean="0"/>
          </a:p>
          <a:p>
            <a:pPr eaLnBrk="1" hangingPunct="1"/>
            <a:endParaRPr lang="zh-CN" altLang="en-US" dirty="0" smtClean="0"/>
          </a:p>
        </p:txBody>
      </p:sp>
      <p:sp>
        <p:nvSpPr>
          <p:cNvPr id="25602" name="标题 1"/>
          <p:cNvSpPr>
            <a:spLocks noGrp="1"/>
          </p:cNvSpPr>
          <p:nvPr>
            <p:ph type="title"/>
          </p:nvPr>
        </p:nvSpPr>
        <p:spPr/>
        <p:txBody>
          <a:bodyPr>
            <a:normAutofit fontScale="90000"/>
          </a:bodyPr>
          <a:lstStyle/>
          <a:p>
            <a:pPr eaLnBrk="1" fontAlgn="auto" hangingPunct="1">
              <a:spcAft>
                <a:spcPts val="0"/>
              </a:spcAft>
              <a:defRPr/>
            </a:pPr>
            <a:r>
              <a:rPr lang="en-US" altLang="zh-CN" smtClean="0"/>
              <a:t>9.4.4 </a:t>
            </a:r>
            <a:r>
              <a:rPr lang="zh-CN" altLang="zh-CN" smtClean="0"/>
              <a:t>主要知识点</a:t>
            </a:r>
            <a:br>
              <a:rPr lang="zh-CN" altLang="zh-CN" smtClean="0"/>
            </a:br>
            <a:endParaRPr lang="zh-CN" altLang="en-US" smtClean="0"/>
          </a:p>
        </p:txBody>
      </p:sp>
      <p:sp>
        <p:nvSpPr>
          <p:cNvPr id="3584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63AB9C8C-1514-4A23-A70D-7E0250E5BC1C}" type="datetime1">
              <a:rPr lang="zh-CN" altLang="en-US"/>
              <a:pPr eaLnBrk="1" hangingPunct="1"/>
              <a:t>2014-11-17</a:t>
            </a:fld>
            <a:endParaRPr lang="en-US" altLang="zh-CN"/>
          </a:p>
        </p:txBody>
      </p:sp>
      <p:sp>
        <p:nvSpPr>
          <p:cNvPr id="35845"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2">
                                            <p:txEl>
                                              <p:pRg st="0" end="0"/>
                                            </p:txEl>
                                          </p:spTgt>
                                        </p:tgtEl>
                                        <p:attrNameLst>
                                          <p:attrName>style.visibility</p:attrName>
                                        </p:attrNameLst>
                                      </p:cBhvr>
                                      <p:to>
                                        <p:strVal val="visible"/>
                                      </p:to>
                                    </p:set>
                                    <p:anim calcmode="lin" valueType="num">
                                      <p:cBhvr additive="base">
                                        <p:cTn id="7" dur="500" fill="hold"/>
                                        <p:tgtEl>
                                          <p:spTgt spid="3584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84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842">
                                            <p:txEl>
                                              <p:pRg st="1" end="1"/>
                                            </p:txEl>
                                          </p:spTgt>
                                        </p:tgtEl>
                                        <p:attrNameLst>
                                          <p:attrName>style.visibility</p:attrName>
                                        </p:attrNameLst>
                                      </p:cBhvr>
                                      <p:to>
                                        <p:strVal val="visible"/>
                                      </p:to>
                                    </p:set>
                                    <p:anim calcmode="lin" valueType="num">
                                      <p:cBhvr additive="base">
                                        <p:cTn id="13" dur="500" fill="hold"/>
                                        <p:tgtEl>
                                          <p:spTgt spid="3584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584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5842">
                                            <p:txEl>
                                              <p:pRg st="2" end="2"/>
                                            </p:txEl>
                                          </p:spTgt>
                                        </p:tgtEl>
                                        <p:attrNameLst>
                                          <p:attrName>style.visibility</p:attrName>
                                        </p:attrNameLst>
                                      </p:cBhvr>
                                      <p:to>
                                        <p:strVal val="visible"/>
                                      </p:to>
                                    </p:set>
                                    <p:anim calcmode="lin" valueType="num">
                                      <p:cBhvr additive="base">
                                        <p:cTn id="19" dur="500" fill="hold"/>
                                        <p:tgtEl>
                                          <p:spTgt spid="3584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584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5842">
                                            <p:txEl>
                                              <p:pRg st="3" end="3"/>
                                            </p:txEl>
                                          </p:spTgt>
                                        </p:tgtEl>
                                        <p:attrNameLst>
                                          <p:attrName>style.visibility</p:attrName>
                                        </p:attrNameLst>
                                      </p:cBhvr>
                                      <p:to>
                                        <p:strVal val="visible"/>
                                      </p:to>
                                    </p:set>
                                    <p:anim calcmode="lin" valueType="num">
                                      <p:cBhvr additive="base">
                                        <p:cTn id="25" dur="500" fill="hold"/>
                                        <p:tgtEl>
                                          <p:spTgt spid="3584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584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5842">
                                            <p:txEl>
                                              <p:pRg st="4" end="4"/>
                                            </p:txEl>
                                          </p:spTgt>
                                        </p:tgtEl>
                                        <p:attrNameLst>
                                          <p:attrName>style.visibility</p:attrName>
                                        </p:attrNameLst>
                                      </p:cBhvr>
                                      <p:to>
                                        <p:strVal val="visible"/>
                                      </p:to>
                                    </p:set>
                                    <p:anim calcmode="lin" valueType="num">
                                      <p:cBhvr additive="base">
                                        <p:cTn id="31" dur="500" fill="hold"/>
                                        <p:tgtEl>
                                          <p:spTgt spid="3584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584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内容占位符 2"/>
          <p:cNvSpPr>
            <a:spLocks noGrp="1"/>
          </p:cNvSpPr>
          <p:nvPr>
            <p:ph idx="1"/>
          </p:nvPr>
        </p:nvSpPr>
        <p:spPr/>
        <p:txBody>
          <a:bodyPr/>
          <a:lstStyle/>
          <a:p>
            <a:pPr eaLnBrk="1" hangingPunct="1"/>
            <a:r>
              <a:rPr lang="en-US" altLang="zh-CN" dirty="0" smtClean="0"/>
              <a:t>9.5.1 Adobe Reader</a:t>
            </a:r>
            <a:r>
              <a:rPr lang="zh-CN" altLang="zh-CN" dirty="0" smtClean="0"/>
              <a:t>简介</a:t>
            </a:r>
          </a:p>
          <a:p>
            <a:pPr eaLnBrk="1" hangingPunct="1"/>
            <a:r>
              <a:rPr lang="en-US" altLang="zh-CN" dirty="0" smtClean="0"/>
              <a:t>9.5.2 </a:t>
            </a:r>
            <a:r>
              <a:rPr lang="zh-CN" altLang="zh-CN" dirty="0" smtClean="0"/>
              <a:t>使用</a:t>
            </a:r>
            <a:r>
              <a:rPr lang="en-US" altLang="zh-CN" dirty="0" smtClean="0"/>
              <a:t>Adobe Reader</a:t>
            </a:r>
            <a:r>
              <a:rPr lang="zh-CN" altLang="zh-CN" dirty="0" smtClean="0"/>
              <a:t>阅览电子图书</a:t>
            </a:r>
          </a:p>
          <a:p>
            <a:pPr eaLnBrk="1" hangingPunct="1"/>
            <a:r>
              <a:rPr lang="en-US" altLang="zh-CN" dirty="0" smtClean="0"/>
              <a:t>9.5.3 </a:t>
            </a:r>
            <a:r>
              <a:rPr lang="zh-CN" altLang="zh-CN" dirty="0" smtClean="0"/>
              <a:t>操作步骤</a:t>
            </a:r>
          </a:p>
          <a:p>
            <a:pPr eaLnBrk="1" hangingPunct="1"/>
            <a:r>
              <a:rPr lang="en-US" altLang="zh-CN" dirty="0" smtClean="0"/>
              <a:t>9.5.4 </a:t>
            </a:r>
            <a:r>
              <a:rPr lang="zh-CN" altLang="zh-CN" dirty="0" smtClean="0"/>
              <a:t>主要知识点</a:t>
            </a:r>
          </a:p>
          <a:p>
            <a:pPr eaLnBrk="1" hangingPunct="1"/>
            <a:endParaRPr lang="zh-CN" altLang="en-US" dirty="0" smtClean="0"/>
          </a:p>
        </p:txBody>
      </p:sp>
      <p:sp>
        <p:nvSpPr>
          <p:cNvPr id="26626" name="标题 1"/>
          <p:cNvSpPr>
            <a:spLocks noGrp="1"/>
          </p:cNvSpPr>
          <p:nvPr>
            <p:ph type="title"/>
          </p:nvPr>
        </p:nvSpPr>
        <p:spPr/>
        <p:txBody>
          <a:bodyPr>
            <a:normAutofit fontScale="90000"/>
          </a:bodyPr>
          <a:lstStyle/>
          <a:p>
            <a:pPr marL="346075" indent="-346075" eaLnBrk="1" fontAlgn="auto" hangingPunct="1">
              <a:spcBef>
                <a:spcPts val="675"/>
              </a:spcBef>
              <a:spcAft>
                <a:spcPts val="0"/>
              </a:spcAft>
              <a:defRPr/>
            </a:pPr>
            <a:r>
              <a:rPr lang="en-US" altLang="zh-CN" smtClean="0"/>
              <a:t>9.5  </a:t>
            </a:r>
            <a:r>
              <a:rPr lang="zh-CN" altLang="zh-CN" smtClean="0"/>
              <a:t>电子图书阅览工具—</a:t>
            </a:r>
            <a:r>
              <a:rPr lang="en-US" altLang="zh-CN" smtClean="0"/>
              <a:t>Adobe Reader</a:t>
            </a:r>
            <a:endParaRPr lang="zh-CN" altLang="zh-CN" smtClean="0"/>
          </a:p>
        </p:txBody>
      </p:sp>
      <p:sp>
        <p:nvSpPr>
          <p:cNvPr id="3686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B567D88B-C60F-47CA-BF31-FAAE915E56EF}" type="datetime1">
              <a:rPr lang="zh-CN" altLang="en-US"/>
              <a:pPr eaLnBrk="1" hangingPunct="1"/>
              <a:t>2014-11-17</a:t>
            </a:fld>
            <a:endParaRPr lang="en-US" altLang="zh-CN"/>
          </a:p>
        </p:txBody>
      </p:sp>
      <p:sp>
        <p:nvSpPr>
          <p:cNvPr id="36869"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6">
                                            <p:txEl>
                                              <p:pRg st="0" end="0"/>
                                            </p:txEl>
                                          </p:spTgt>
                                        </p:tgtEl>
                                        <p:attrNameLst>
                                          <p:attrName>style.visibility</p:attrName>
                                        </p:attrNameLst>
                                      </p:cBhvr>
                                      <p:to>
                                        <p:strVal val="visible"/>
                                      </p:to>
                                    </p:set>
                                    <p:anim calcmode="lin" valueType="num">
                                      <p:cBhvr additive="base">
                                        <p:cTn id="7" dur="500" fill="hold"/>
                                        <p:tgtEl>
                                          <p:spTgt spid="3686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866">
                                            <p:txEl>
                                              <p:pRg st="1" end="1"/>
                                            </p:txEl>
                                          </p:spTgt>
                                        </p:tgtEl>
                                        <p:attrNameLst>
                                          <p:attrName>style.visibility</p:attrName>
                                        </p:attrNameLst>
                                      </p:cBhvr>
                                      <p:to>
                                        <p:strVal val="visible"/>
                                      </p:to>
                                    </p:set>
                                    <p:anim calcmode="lin" valueType="num">
                                      <p:cBhvr additive="base">
                                        <p:cTn id="13" dur="500" fill="hold"/>
                                        <p:tgtEl>
                                          <p:spTgt spid="3686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686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6866">
                                            <p:txEl>
                                              <p:pRg st="2" end="2"/>
                                            </p:txEl>
                                          </p:spTgt>
                                        </p:tgtEl>
                                        <p:attrNameLst>
                                          <p:attrName>style.visibility</p:attrName>
                                        </p:attrNameLst>
                                      </p:cBhvr>
                                      <p:to>
                                        <p:strVal val="visible"/>
                                      </p:to>
                                    </p:set>
                                    <p:anim calcmode="lin" valueType="num">
                                      <p:cBhvr additive="base">
                                        <p:cTn id="19" dur="500" fill="hold"/>
                                        <p:tgtEl>
                                          <p:spTgt spid="3686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686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6866">
                                            <p:txEl>
                                              <p:pRg st="3" end="3"/>
                                            </p:txEl>
                                          </p:spTgt>
                                        </p:tgtEl>
                                        <p:attrNameLst>
                                          <p:attrName>style.visibility</p:attrName>
                                        </p:attrNameLst>
                                      </p:cBhvr>
                                      <p:to>
                                        <p:strVal val="visible"/>
                                      </p:to>
                                    </p:set>
                                    <p:anim calcmode="lin" valueType="num">
                                      <p:cBhvr additive="base">
                                        <p:cTn id="25" dur="500" fill="hold"/>
                                        <p:tgtEl>
                                          <p:spTgt spid="3686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686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内容占位符 2"/>
          <p:cNvSpPr>
            <a:spLocks noGrp="1"/>
          </p:cNvSpPr>
          <p:nvPr>
            <p:ph idx="1"/>
          </p:nvPr>
        </p:nvSpPr>
        <p:spPr>
          <a:xfrm>
            <a:off x="250825" y="1125538"/>
            <a:ext cx="8353425" cy="5472112"/>
          </a:xfrm>
        </p:spPr>
        <p:txBody>
          <a:bodyPr/>
          <a:lstStyle/>
          <a:p>
            <a:pPr eaLnBrk="1" hangingPunct="1"/>
            <a:r>
              <a:rPr lang="en-US" altLang="zh-CN" sz="2800" dirty="0" smtClean="0"/>
              <a:t>Adobe Reader</a:t>
            </a:r>
            <a:r>
              <a:rPr lang="zh-CN" altLang="zh-CN" sz="2800" dirty="0" smtClean="0"/>
              <a:t>是由</a:t>
            </a:r>
            <a:r>
              <a:rPr lang="en-US" altLang="zh-CN" sz="2800" dirty="0" smtClean="0"/>
              <a:t>Adobe</a:t>
            </a:r>
            <a:r>
              <a:rPr lang="zh-CN" altLang="zh-CN" sz="2800" dirty="0" smtClean="0"/>
              <a:t>公司推出的用来查看、阅读和打印</a:t>
            </a:r>
            <a:r>
              <a:rPr lang="en-US" altLang="zh-CN" sz="2800" dirty="0" smtClean="0"/>
              <a:t>PDF</a:t>
            </a:r>
            <a:r>
              <a:rPr lang="zh-CN" altLang="zh-CN" sz="2800" dirty="0" smtClean="0"/>
              <a:t>文件的最佳工具，具有安全控制共享文档、审阅和注释文档的功能。</a:t>
            </a:r>
            <a:endParaRPr lang="en-US" altLang="zh-CN" sz="2800" dirty="0" smtClean="0"/>
          </a:p>
          <a:p>
            <a:pPr eaLnBrk="1" hangingPunct="1"/>
            <a:r>
              <a:rPr lang="en-US" altLang="zh-CN" sz="2800" dirty="0" smtClean="0"/>
              <a:t>PDF</a:t>
            </a:r>
            <a:r>
              <a:rPr lang="zh-CN" altLang="zh-CN" sz="2800" dirty="0" smtClean="0"/>
              <a:t>格式标准是由</a:t>
            </a:r>
            <a:r>
              <a:rPr lang="en-US" altLang="zh-CN" sz="2800" dirty="0" smtClean="0"/>
              <a:t>Adobe</a:t>
            </a:r>
            <a:r>
              <a:rPr lang="zh-CN" altLang="zh-CN" sz="2800" dirty="0" smtClean="0"/>
              <a:t>公司提出制订的，其优点是电子读物美观、便于浏览、安全性高、能够描述版面，还具有交互功能（如超级链接、交互表单等），页面随机存取及字体仿真描述等特性，并且具有跨平台及适合印刷出版和电子出版的优点，在网络上十分流行。但是</a:t>
            </a:r>
            <a:r>
              <a:rPr lang="en-US" altLang="zh-CN" sz="2800" dirty="0" smtClean="0"/>
              <a:t>PDF</a:t>
            </a:r>
            <a:r>
              <a:rPr lang="zh-CN" altLang="zh-CN" sz="2800" dirty="0" smtClean="0"/>
              <a:t>格式不支持</a:t>
            </a:r>
            <a:r>
              <a:rPr lang="en-US" altLang="zh-CN" sz="2800" dirty="0" smtClean="0"/>
              <a:t>CSS</a:t>
            </a:r>
            <a:r>
              <a:rPr lang="zh-CN" altLang="zh-CN" sz="2800" dirty="0" smtClean="0"/>
              <a:t>、</a:t>
            </a:r>
            <a:r>
              <a:rPr lang="en-US" altLang="zh-CN" sz="2800" dirty="0" smtClean="0"/>
              <a:t>Flash</a:t>
            </a:r>
            <a:r>
              <a:rPr lang="zh-CN" altLang="zh-CN" sz="2800" dirty="0" smtClean="0"/>
              <a:t>、</a:t>
            </a:r>
            <a:r>
              <a:rPr lang="en-US" altLang="zh-CN" sz="2800" dirty="0" smtClean="0"/>
              <a:t>Java</a:t>
            </a:r>
            <a:r>
              <a:rPr lang="zh-CN" altLang="zh-CN" sz="2800" dirty="0" smtClean="0"/>
              <a:t>、</a:t>
            </a:r>
            <a:r>
              <a:rPr lang="en-US" altLang="zh-CN" sz="2800" dirty="0" smtClean="0"/>
              <a:t>JavaScript</a:t>
            </a:r>
            <a:r>
              <a:rPr lang="zh-CN" altLang="zh-CN" sz="2800" dirty="0" smtClean="0"/>
              <a:t>等基于</a:t>
            </a:r>
            <a:r>
              <a:rPr lang="en-US" altLang="zh-CN" sz="2800" dirty="0" smtClean="0"/>
              <a:t>HTML</a:t>
            </a:r>
            <a:r>
              <a:rPr lang="zh-CN" altLang="zh-CN" sz="2800" dirty="0" smtClean="0"/>
              <a:t>的各种技术，它只适合浏览静态的电子图书。</a:t>
            </a:r>
            <a:endParaRPr lang="en-US" altLang="zh-CN" sz="2800" dirty="0" smtClean="0"/>
          </a:p>
          <a:p>
            <a:pPr eaLnBrk="1" hangingPunct="1"/>
            <a:r>
              <a:rPr lang="zh-CN" altLang="zh-CN" sz="2800" dirty="0" smtClean="0"/>
              <a:t>本节以</a:t>
            </a:r>
            <a:r>
              <a:rPr lang="en-US" altLang="zh-CN" sz="2800" dirty="0" smtClean="0"/>
              <a:t>Adobe Reader11.0</a:t>
            </a:r>
            <a:r>
              <a:rPr lang="zh-CN" altLang="zh-CN" sz="2800" dirty="0" smtClean="0"/>
              <a:t>为例进行介绍。</a:t>
            </a:r>
          </a:p>
          <a:p>
            <a:pPr eaLnBrk="1" hangingPunct="1"/>
            <a:endParaRPr lang="zh-CN" altLang="en-US" dirty="0" smtClean="0"/>
          </a:p>
        </p:txBody>
      </p:sp>
      <p:sp>
        <p:nvSpPr>
          <p:cNvPr id="27650" name="标题 1"/>
          <p:cNvSpPr>
            <a:spLocks noGrp="1"/>
          </p:cNvSpPr>
          <p:nvPr>
            <p:ph type="title"/>
          </p:nvPr>
        </p:nvSpPr>
        <p:spPr/>
        <p:txBody>
          <a:bodyPr>
            <a:normAutofit fontScale="90000"/>
          </a:bodyPr>
          <a:lstStyle/>
          <a:p>
            <a:pPr eaLnBrk="1" fontAlgn="auto" hangingPunct="1">
              <a:spcAft>
                <a:spcPts val="0"/>
              </a:spcAft>
              <a:defRPr/>
            </a:pPr>
            <a:r>
              <a:rPr lang="en-US" altLang="zh-CN" smtClean="0"/>
              <a:t>9.5.1 Adobe Reader</a:t>
            </a:r>
            <a:r>
              <a:rPr lang="zh-CN" altLang="zh-CN" smtClean="0"/>
              <a:t>简介</a:t>
            </a:r>
            <a:br>
              <a:rPr lang="zh-CN" altLang="zh-CN" smtClean="0"/>
            </a:br>
            <a:endParaRPr lang="zh-CN" altLang="en-US" smtClean="0"/>
          </a:p>
        </p:txBody>
      </p:sp>
      <p:sp>
        <p:nvSpPr>
          <p:cNvPr id="3789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15BE8D67-BAC5-41A9-A989-1848024ABAFC}" type="datetime1">
              <a:rPr lang="zh-CN" altLang="en-US"/>
              <a:pPr eaLnBrk="1" hangingPunct="1"/>
              <a:t>2014-11-17</a:t>
            </a:fld>
            <a:endParaRPr lang="en-US" altLang="zh-CN"/>
          </a:p>
        </p:txBody>
      </p:sp>
      <p:sp>
        <p:nvSpPr>
          <p:cNvPr id="37893"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additive="base">
                                        <p:cTn id="7" dur="500" fill="hold"/>
                                        <p:tgtEl>
                                          <p:spTgt spid="27650"/>
                                        </p:tgtEl>
                                        <p:attrNameLst>
                                          <p:attrName>ppt_x</p:attrName>
                                        </p:attrNameLst>
                                      </p:cBhvr>
                                      <p:tavLst>
                                        <p:tav tm="0">
                                          <p:val>
                                            <p:strVal val="#ppt_x"/>
                                          </p:val>
                                        </p:tav>
                                        <p:tav tm="100000">
                                          <p:val>
                                            <p:strVal val="#ppt_x"/>
                                          </p:val>
                                        </p:tav>
                                      </p:tavLst>
                                    </p:anim>
                                    <p:anim calcmode="lin" valueType="num">
                                      <p:cBhvr additive="base">
                                        <p:cTn id="8" dur="500" fill="hold"/>
                                        <p:tgtEl>
                                          <p:spTgt spid="276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7890">
                                            <p:txEl>
                                              <p:pRg st="0" end="0"/>
                                            </p:txEl>
                                          </p:spTgt>
                                        </p:tgtEl>
                                        <p:attrNameLst>
                                          <p:attrName>style.visibility</p:attrName>
                                        </p:attrNameLst>
                                      </p:cBhvr>
                                      <p:to>
                                        <p:strVal val="visible"/>
                                      </p:to>
                                    </p:set>
                                    <p:anim calcmode="lin" valueType="num">
                                      <p:cBhvr additive="base">
                                        <p:cTn id="13" dur="500" fill="hold"/>
                                        <p:tgtEl>
                                          <p:spTgt spid="3789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789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7890">
                                            <p:txEl>
                                              <p:pRg st="1" end="1"/>
                                            </p:txEl>
                                          </p:spTgt>
                                        </p:tgtEl>
                                        <p:attrNameLst>
                                          <p:attrName>style.visibility</p:attrName>
                                        </p:attrNameLst>
                                      </p:cBhvr>
                                      <p:to>
                                        <p:strVal val="visible"/>
                                      </p:to>
                                    </p:set>
                                    <p:anim calcmode="lin" valueType="num">
                                      <p:cBhvr additive="base">
                                        <p:cTn id="19" dur="500" fill="hold"/>
                                        <p:tgtEl>
                                          <p:spTgt spid="37890">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789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7890">
                                            <p:txEl>
                                              <p:pRg st="2" end="2"/>
                                            </p:txEl>
                                          </p:spTgt>
                                        </p:tgtEl>
                                        <p:attrNameLst>
                                          <p:attrName>style.visibility</p:attrName>
                                        </p:attrNameLst>
                                      </p:cBhvr>
                                      <p:to>
                                        <p:strVal val="visible"/>
                                      </p:to>
                                    </p:set>
                                    <p:anim calcmode="lin" valueType="num">
                                      <p:cBhvr additive="base">
                                        <p:cTn id="25" dur="500" fill="hold"/>
                                        <p:tgtEl>
                                          <p:spTgt spid="37890">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789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build="p"/>
      <p:bldP spid="2765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内容占位符 2"/>
          <p:cNvSpPr>
            <a:spLocks noGrp="1"/>
          </p:cNvSpPr>
          <p:nvPr>
            <p:ph idx="1"/>
          </p:nvPr>
        </p:nvSpPr>
        <p:spPr/>
        <p:txBody>
          <a:bodyPr/>
          <a:lstStyle/>
          <a:p>
            <a:pPr eaLnBrk="1" hangingPunct="1"/>
            <a:r>
              <a:rPr lang="zh-CN" altLang="zh-CN" sz="2800" dirty="0" smtClean="0"/>
              <a:t>本实例要求使用</a:t>
            </a:r>
            <a:r>
              <a:rPr lang="en-US" altLang="zh-CN" sz="2800" dirty="0" smtClean="0"/>
              <a:t>Adobe Reader</a:t>
            </a:r>
            <a:r>
              <a:rPr lang="zh-CN" altLang="zh-CN" sz="2800" dirty="0" smtClean="0"/>
              <a:t>阅览电子图书“傲慢与偏见</a:t>
            </a:r>
            <a:r>
              <a:rPr lang="en-US" altLang="zh-CN" sz="2800" dirty="0" smtClean="0"/>
              <a:t>.pdf</a:t>
            </a:r>
            <a:r>
              <a:rPr lang="zh-CN" altLang="zh-CN" sz="2800" dirty="0" smtClean="0"/>
              <a:t>”，并将小说正文的第一页复制到</a:t>
            </a:r>
            <a:r>
              <a:rPr lang="en-US" altLang="zh-CN" sz="2800" dirty="0" smtClean="0"/>
              <a:t>Word</a:t>
            </a:r>
            <a:r>
              <a:rPr lang="zh-CN" altLang="zh-CN" sz="2800" dirty="0" smtClean="0"/>
              <a:t>文档“傲慢与偏见</a:t>
            </a:r>
            <a:r>
              <a:rPr lang="en-US" altLang="zh-CN" sz="2800" dirty="0" smtClean="0"/>
              <a:t>.doc</a:t>
            </a:r>
            <a:r>
              <a:rPr lang="zh-CN" altLang="zh-CN" sz="2800" dirty="0" smtClean="0"/>
              <a:t>”中。</a:t>
            </a:r>
            <a:endParaRPr lang="en-US" altLang="zh-CN" sz="2800" dirty="0" smtClean="0"/>
          </a:p>
          <a:p>
            <a:pPr eaLnBrk="1" hangingPunct="1"/>
            <a:r>
              <a:rPr lang="zh-CN" altLang="zh-CN" sz="2800" dirty="0" smtClean="0"/>
              <a:t>本实例中，将主要解决如下问题：</a:t>
            </a:r>
          </a:p>
          <a:p>
            <a:pPr eaLnBrk="1" hangingPunct="1">
              <a:buFont typeface="Wingdings" pitchFamily="2" charset="2"/>
              <a:buChar char="Ø"/>
            </a:pPr>
            <a:r>
              <a:rPr lang="zh-CN" altLang="zh-CN" sz="2800" dirty="0" smtClean="0"/>
              <a:t>如何设置</a:t>
            </a:r>
            <a:r>
              <a:rPr lang="en-US" altLang="zh-CN" sz="2800" dirty="0" smtClean="0"/>
              <a:t>PDF</a:t>
            </a:r>
            <a:r>
              <a:rPr lang="zh-CN" altLang="zh-CN" sz="2800" dirty="0" smtClean="0"/>
              <a:t>文档的最佳显示比例。</a:t>
            </a:r>
          </a:p>
          <a:p>
            <a:pPr eaLnBrk="1" hangingPunct="1">
              <a:buFont typeface="Wingdings" pitchFamily="2" charset="2"/>
              <a:buChar char="Ø"/>
            </a:pPr>
            <a:r>
              <a:rPr lang="zh-CN" altLang="zh-CN" sz="2800" dirty="0" smtClean="0"/>
              <a:t>如何有选择的阅读</a:t>
            </a:r>
            <a:r>
              <a:rPr lang="en-US" altLang="zh-CN" sz="2800" dirty="0" smtClean="0"/>
              <a:t>PDF</a:t>
            </a:r>
            <a:r>
              <a:rPr lang="zh-CN" altLang="zh-CN" sz="2800" dirty="0" smtClean="0"/>
              <a:t>文档。</a:t>
            </a:r>
          </a:p>
          <a:p>
            <a:pPr eaLnBrk="1" hangingPunct="1"/>
            <a:endParaRPr lang="zh-CN" altLang="zh-CN" dirty="0" smtClean="0"/>
          </a:p>
        </p:txBody>
      </p:sp>
      <p:sp>
        <p:nvSpPr>
          <p:cNvPr id="28674" name="标题 1"/>
          <p:cNvSpPr>
            <a:spLocks noGrp="1"/>
          </p:cNvSpPr>
          <p:nvPr>
            <p:ph type="title"/>
          </p:nvPr>
        </p:nvSpPr>
        <p:spPr/>
        <p:txBody>
          <a:bodyPr>
            <a:normAutofit fontScale="90000"/>
          </a:bodyPr>
          <a:lstStyle/>
          <a:p>
            <a:pPr eaLnBrk="1" fontAlgn="auto" hangingPunct="1">
              <a:spcAft>
                <a:spcPts val="0"/>
              </a:spcAft>
              <a:defRPr/>
            </a:pPr>
            <a:r>
              <a:rPr lang="en-US" altLang="zh-CN" smtClean="0"/>
              <a:t>9.5.2 </a:t>
            </a:r>
            <a:r>
              <a:rPr lang="zh-CN" altLang="zh-CN" smtClean="0"/>
              <a:t>使用</a:t>
            </a:r>
            <a:r>
              <a:rPr lang="en-US" altLang="zh-CN" smtClean="0"/>
              <a:t>Adobe Reader</a:t>
            </a:r>
            <a:r>
              <a:rPr lang="zh-CN" altLang="zh-CN" smtClean="0"/>
              <a:t>阅览电子图书</a:t>
            </a:r>
          </a:p>
        </p:txBody>
      </p:sp>
      <p:sp>
        <p:nvSpPr>
          <p:cNvPr id="38916"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B24CE5DC-9573-4CA3-8DD2-FBEA4199B597}" type="datetime1">
              <a:rPr lang="zh-CN" altLang="en-US"/>
              <a:pPr eaLnBrk="1" hangingPunct="1"/>
              <a:t>2014-11-17</a:t>
            </a:fld>
            <a:endParaRPr lang="en-US" altLang="zh-CN"/>
          </a:p>
        </p:txBody>
      </p:sp>
      <p:sp>
        <p:nvSpPr>
          <p:cNvPr id="38917"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4">
                                            <p:txEl>
                                              <p:pRg st="0" end="0"/>
                                            </p:txEl>
                                          </p:spTgt>
                                        </p:tgtEl>
                                        <p:attrNameLst>
                                          <p:attrName>style.visibility</p:attrName>
                                        </p:attrNameLst>
                                      </p:cBhvr>
                                      <p:to>
                                        <p:strVal val="visible"/>
                                      </p:to>
                                    </p:set>
                                    <p:anim calcmode="lin" valueType="num">
                                      <p:cBhvr additive="base">
                                        <p:cTn id="7" dur="500" fill="hold"/>
                                        <p:tgtEl>
                                          <p:spTgt spid="389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89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8914">
                                            <p:txEl>
                                              <p:pRg st="1" end="1"/>
                                            </p:txEl>
                                          </p:spTgt>
                                        </p:tgtEl>
                                        <p:attrNameLst>
                                          <p:attrName>style.visibility</p:attrName>
                                        </p:attrNameLst>
                                      </p:cBhvr>
                                      <p:to>
                                        <p:strVal val="visible"/>
                                      </p:to>
                                    </p:set>
                                    <p:anim calcmode="lin" valueType="num">
                                      <p:cBhvr additive="base">
                                        <p:cTn id="13" dur="500" fill="hold"/>
                                        <p:tgtEl>
                                          <p:spTgt spid="3891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89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8914">
                                            <p:txEl>
                                              <p:pRg st="2" end="2"/>
                                            </p:txEl>
                                          </p:spTgt>
                                        </p:tgtEl>
                                        <p:attrNameLst>
                                          <p:attrName>style.visibility</p:attrName>
                                        </p:attrNameLst>
                                      </p:cBhvr>
                                      <p:to>
                                        <p:strVal val="visible"/>
                                      </p:to>
                                    </p:set>
                                    <p:anim calcmode="lin" valueType="num">
                                      <p:cBhvr additive="base">
                                        <p:cTn id="19" dur="500" fill="hold"/>
                                        <p:tgtEl>
                                          <p:spTgt spid="3891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891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8914">
                                            <p:txEl>
                                              <p:pRg st="3" end="3"/>
                                            </p:txEl>
                                          </p:spTgt>
                                        </p:tgtEl>
                                        <p:attrNameLst>
                                          <p:attrName>style.visibility</p:attrName>
                                        </p:attrNameLst>
                                      </p:cBhvr>
                                      <p:to>
                                        <p:strVal val="visible"/>
                                      </p:to>
                                    </p:set>
                                    <p:anim calcmode="lin" valueType="num">
                                      <p:cBhvr additive="base">
                                        <p:cTn id="25" dur="500" fill="hold"/>
                                        <p:tgtEl>
                                          <p:spTgt spid="3891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891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850" y="1700213"/>
            <a:ext cx="8362950" cy="4430712"/>
          </a:xfrm>
        </p:spPr>
        <p:txBody>
          <a:bodyPr>
            <a:normAutofit/>
          </a:bodyPr>
          <a:lstStyle/>
          <a:p>
            <a:pPr marL="365760" indent="-256032" eaLnBrk="1" fontAlgn="auto" hangingPunct="1">
              <a:spcAft>
                <a:spcPts val="0"/>
              </a:spcAft>
              <a:buFont typeface="Wingdings 3"/>
              <a:buChar char=""/>
              <a:defRPr/>
            </a:pPr>
            <a:r>
              <a:rPr lang="en-US" altLang="zh-CN" sz="2400" b="1" dirty="0" smtClean="0"/>
              <a:t>1</a:t>
            </a:r>
            <a:r>
              <a:rPr lang="zh-CN" altLang="zh-CN" sz="2400" b="1" dirty="0" smtClean="0"/>
              <a:t>．启动</a:t>
            </a:r>
            <a:r>
              <a:rPr lang="en-US" altLang="zh-CN" sz="2400" b="1" dirty="0" smtClean="0"/>
              <a:t>Adobe Reader </a:t>
            </a:r>
            <a:r>
              <a:rPr lang="zh-CN" altLang="en-US" sz="2400" b="1" dirty="0" smtClean="0"/>
              <a:t>：</a:t>
            </a:r>
            <a:r>
              <a:rPr lang="zh-CN" altLang="zh-CN" sz="2400" dirty="0" smtClean="0"/>
              <a:t>选择“开始”</a:t>
            </a:r>
            <a:r>
              <a:rPr lang="en-US" altLang="zh-CN" sz="2400" dirty="0" smtClean="0"/>
              <a:t>/</a:t>
            </a:r>
            <a:r>
              <a:rPr lang="zh-CN" altLang="zh-CN" sz="2400" dirty="0" smtClean="0"/>
              <a:t>“程序”</a:t>
            </a:r>
            <a:r>
              <a:rPr lang="en-US" altLang="zh-CN" sz="2400" dirty="0" smtClean="0"/>
              <a:t>/</a:t>
            </a:r>
            <a:r>
              <a:rPr lang="zh-CN" altLang="zh-CN" sz="2400" dirty="0" smtClean="0"/>
              <a:t>“</a:t>
            </a:r>
            <a:r>
              <a:rPr lang="en-US" altLang="zh-CN" sz="2400" dirty="0" smtClean="0"/>
              <a:t>Adobe Reader XI</a:t>
            </a:r>
            <a:r>
              <a:rPr lang="zh-CN" altLang="zh-CN" sz="2400" dirty="0" smtClean="0"/>
              <a:t>”</a:t>
            </a:r>
            <a:r>
              <a:rPr lang="zh-CN" altLang="en-US" sz="2400" dirty="0" smtClean="0"/>
              <a:t>。</a:t>
            </a:r>
            <a:endParaRPr lang="en-US" altLang="zh-CN" sz="2400" dirty="0" smtClean="0"/>
          </a:p>
          <a:p>
            <a:pPr marL="365760" indent="-256032" eaLnBrk="1" fontAlgn="auto" hangingPunct="1">
              <a:spcAft>
                <a:spcPts val="0"/>
              </a:spcAft>
              <a:buFont typeface="Wingdings 3"/>
              <a:buChar char=""/>
              <a:defRPr/>
            </a:pPr>
            <a:r>
              <a:rPr lang="en-US" altLang="zh-CN" sz="2400" b="1" dirty="0" smtClean="0"/>
              <a:t>2</a:t>
            </a:r>
            <a:r>
              <a:rPr lang="zh-CN" altLang="zh-CN" sz="2400" b="1" dirty="0" smtClean="0"/>
              <a:t>．打开</a:t>
            </a:r>
            <a:r>
              <a:rPr lang="en-US" altLang="zh-CN" sz="2400" b="1" dirty="0" smtClean="0"/>
              <a:t>PDF</a:t>
            </a:r>
            <a:r>
              <a:rPr lang="zh-CN" altLang="zh-CN" sz="2400" b="1" dirty="0" smtClean="0"/>
              <a:t>文档</a:t>
            </a:r>
            <a:r>
              <a:rPr lang="zh-CN" altLang="en-US" sz="2400" b="1" dirty="0" smtClean="0"/>
              <a:t>：</a:t>
            </a:r>
            <a:r>
              <a:rPr lang="zh-CN" altLang="zh-CN" sz="2400" dirty="0" smtClean="0"/>
              <a:t>在</a:t>
            </a:r>
            <a:r>
              <a:rPr lang="en-US" altLang="zh-CN" sz="2400" dirty="0" smtClean="0"/>
              <a:t>Adobe Reader</a:t>
            </a:r>
            <a:r>
              <a:rPr lang="zh-CN" altLang="zh-CN" sz="2400" dirty="0" smtClean="0"/>
              <a:t>窗口中，单击工具栏中的“打开”按钮打开</a:t>
            </a:r>
            <a:r>
              <a:rPr lang="en-US" altLang="zh-CN" sz="2400" dirty="0" smtClean="0"/>
              <a:t>PDF</a:t>
            </a:r>
            <a:r>
              <a:rPr lang="zh-CN" altLang="zh-CN" sz="2400" dirty="0" smtClean="0"/>
              <a:t>文档。本实例需要打开“傲慢与偏见</a:t>
            </a:r>
            <a:r>
              <a:rPr lang="en-US" altLang="zh-CN" sz="2400" dirty="0" smtClean="0"/>
              <a:t>.pdf</a:t>
            </a:r>
            <a:r>
              <a:rPr lang="zh-CN" altLang="zh-CN" sz="2400" dirty="0" smtClean="0"/>
              <a:t>”文件</a:t>
            </a:r>
            <a:r>
              <a:rPr lang="zh-CN" altLang="en-US" sz="2400" dirty="0" smtClean="0"/>
              <a:t>。</a:t>
            </a:r>
            <a:endParaRPr lang="en-US" altLang="zh-CN" sz="2400" dirty="0" smtClean="0"/>
          </a:p>
          <a:p>
            <a:pPr marL="365760" indent="-256032" eaLnBrk="1" fontAlgn="auto" hangingPunct="1">
              <a:spcAft>
                <a:spcPts val="0"/>
              </a:spcAft>
              <a:buFont typeface="Wingdings 3"/>
              <a:buChar char=""/>
              <a:defRPr/>
            </a:pPr>
            <a:r>
              <a:rPr lang="en-US" altLang="zh-CN" sz="2400" b="1" dirty="0" smtClean="0"/>
              <a:t>3</a:t>
            </a:r>
            <a:r>
              <a:rPr lang="zh-CN" altLang="zh-CN" sz="2400" b="1" dirty="0" smtClean="0"/>
              <a:t>．调整文档视图大小</a:t>
            </a:r>
            <a:r>
              <a:rPr lang="zh-CN" altLang="en-US" sz="2400" b="1" dirty="0" smtClean="0"/>
              <a:t>：</a:t>
            </a:r>
            <a:r>
              <a:rPr lang="zh-CN" altLang="zh-CN" sz="2400" dirty="0" smtClean="0"/>
              <a:t>使用</a:t>
            </a:r>
            <a:r>
              <a:rPr lang="en-US" altLang="zh-CN" sz="2400" dirty="0" smtClean="0"/>
              <a:t>Adobe Reader</a:t>
            </a:r>
            <a:r>
              <a:rPr lang="zh-CN" altLang="zh-CN" sz="2400" dirty="0" smtClean="0"/>
              <a:t>提供的“手形”工具、“放大”</a:t>
            </a:r>
            <a:r>
              <a:rPr lang="en-US" altLang="zh-CN" sz="2400" dirty="0" smtClean="0"/>
              <a:t>/</a:t>
            </a:r>
            <a:r>
              <a:rPr lang="zh-CN" altLang="zh-CN" sz="2400" dirty="0" smtClean="0"/>
              <a:t>“缩小”按钮或者“缩放比例”下拉列表框等，可以方便地调整页面位置或者调整文档视图的大小。</a:t>
            </a:r>
          </a:p>
          <a:p>
            <a:pPr marL="365760" indent="-256032" eaLnBrk="1" fontAlgn="auto" hangingPunct="1">
              <a:spcAft>
                <a:spcPts val="0"/>
              </a:spcAft>
              <a:buFont typeface="Wingdings 3"/>
              <a:buChar char=""/>
              <a:defRPr/>
            </a:pPr>
            <a:r>
              <a:rPr lang="en-US" altLang="zh-CN" sz="2400" dirty="0" smtClean="0"/>
              <a:t>4</a:t>
            </a:r>
            <a:r>
              <a:rPr lang="zh-CN" altLang="zh-CN" sz="2400" dirty="0" smtClean="0"/>
              <a:t>．跳转页面</a:t>
            </a:r>
            <a:r>
              <a:rPr lang="zh-CN" altLang="en-US" sz="2400" dirty="0" smtClean="0"/>
              <a:t>：</a:t>
            </a:r>
            <a:r>
              <a:rPr lang="zh-CN" altLang="zh-CN" sz="2400" dirty="0" smtClean="0"/>
              <a:t>通过翻阅或者使用导览工具的方法</a:t>
            </a:r>
            <a:r>
              <a:rPr lang="zh-CN" altLang="en-US" sz="2400" dirty="0" smtClean="0"/>
              <a:t>。</a:t>
            </a:r>
            <a:endParaRPr lang="zh-CN" altLang="zh-CN" sz="2400" dirty="0" smtClean="0"/>
          </a:p>
          <a:p>
            <a:pPr marL="365760" indent="-256032" eaLnBrk="1" fontAlgn="auto" hangingPunct="1">
              <a:spcAft>
                <a:spcPts val="0"/>
              </a:spcAft>
              <a:buFont typeface="Wingdings 3"/>
              <a:buChar char=""/>
              <a:defRPr/>
            </a:pPr>
            <a:r>
              <a:rPr lang="en-US" altLang="zh-CN" sz="2400" dirty="0" smtClean="0"/>
              <a:t>5</a:t>
            </a:r>
            <a:r>
              <a:rPr lang="zh-CN" altLang="zh-CN" sz="2400" dirty="0" smtClean="0"/>
              <a:t>．复制文本</a:t>
            </a:r>
            <a:r>
              <a:rPr lang="zh-CN" altLang="en-US" sz="2400" dirty="0" smtClean="0"/>
              <a:t>：</a:t>
            </a:r>
            <a:r>
              <a:rPr lang="zh-CN" altLang="zh-CN" sz="2400" dirty="0" smtClean="0"/>
              <a:t>在</a:t>
            </a:r>
            <a:r>
              <a:rPr lang="en-US" altLang="zh-CN" sz="2400" dirty="0" smtClean="0"/>
              <a:t>Adobe Reader</a:t>
            </a:r>
            <a:r>
              <a:rPr lang="zh-CN" altLang="zh-CN" sz="2400" dirty="0" smtClean="0"/>
              <a:t>中可以使用“选择”工具</a:t>
            </a:r>
            <a:r>
              <a:rPr lang="en-US" altLang="zh-CN" sz="2400" dirty="0" smtClean="0"/>
              <a:t> </a:t>
            </a:r>
            <a:r>
              <a:rPr lang="zh-CN" altLang="zh-CN" sz="2400" dirty="0" smtClean="0"/>
              <a:t>选择文本，然后对文本进行复制操作</a:t>
            </a:r>
            <a:r>
              <a:rPr lang="zh-CN" altLang="en-US" sz="2400" dirty="0" smtClean="0"/>
              <a:t>。</a:t>
            </a:r>
            <a:endParaRPr lang="zh-CN" altLang="zh-CN" sz="2400" dirty="0" smtClean="0"/>
          </a:p>
          <a:p>
            <a:pPr marL="365760" indent="-256032" eaLnBrk="1" fontAlgn="auto" hangingPunct="1">
              <a:spcAft>
                <a:spcPts val="0"/>
              </a:spcAft>
              <a:buFont typeface="Wingdings 3"/>
              <a:buChar char=""/>
              <a:defRPr/>
            </a:pPr>
            <a:endParaRPr lang="en-US" altLang="zh-CN" dirty="0" smtClean="0"/>
          </a:p>
          <a:p>
            <a:pPr marL="0" indent="0" eaLnBrk="1" fontAlgn="auto" hangingPunct="1">
              <a:spcAft>
                <a:spcPts val="0"/>
              </a:spcAft>
              <a:buFont typeface="Wingdings" pitchFamily="2" charset="2"/>
              <a:buNone/>
              <a:defRPr/>
            </a:pPr>
            <a:endParaRPr lang="zh-CN" altLang="en-US" dirty="0" smtClean="0"/>
          </a:p>
        </p:txBody>
      </p:sp>
      <p:sp>
        <p:nvSpPr>
          <p:cNvPr id="29698" name="标题 1"/>
          <p:cNvSpPr>
            <a:spLocks noGrp="1"/>
          </p:cNvSpPr>
          <p:nvPr>
            <p:ph type="title"/>
          </p:nvPr>
        </p:nvSpPr>
        <p:spPr/>
        <p:txBody>
          <a:bodyPr>
            <a:normAutofit fontScale="90000"/>
          </a:bodyPr>
          <a:lstStyle/>
          <a:p>
            <a:pPr eaLnBrk="1" fontAlgn="auto" hangingPunct="1">
              <a:spcAft>
                <a:spcPts val="0"/>
              </a:spcAft>
              <a:defRPr/>
            </a:pPr>
            <a:r>
              <a:rPr lang="en-US" altLang="zh-CN" smtClean="0"/>
              <a:t>9.5.3 </a:t>
            </a:r>
            <a:r>
              <a:rPr lang="zh-CN" altLang="zh-CN" smtClean="0"/>
              <a:t>操作步骤</a:t>
            </a:r>
            <a:br>
              <a:rPr lang="zh-CN" altLang="zh-CN" smtClean="0"/>
            </a:br>
            <a:endParaRPr lang="zh-CN" altLang="en-US" smtClean="0"/>
          </a:p>
        </p:txBody>
      </p:sp>
      <p:sp>
        <p:nvSpPr>
          <p:cNvPr id="39940"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110C0994-4282-4FAB-A207-FAD177A8077F}" type="datetime1">
              <a:rPr lang="zh-CN" altLang="en-US"/>
              <a:pPr eaLnBrk="1" hangingPunct="1"/>
              <a:t>2014-11-17</a:t>
            </a:fld>
            <a:endParaRPr lang="en-US" altLang="zh-CN"/>
          </a:p>
        </p:txBody>
      </p:sp>
      <p:sp>
        <p:nvSpPr>
          <p:cNvPr id="3994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内容占位符 2"/>
          <p:cNvSpPr>
            <a:spLocks noGrp="1"/>
          </p:cNvSpPr>
          <p:nvPr>
            <p:ph idx="1"/>
          </p:nvPr>
        </p:nvSpPr>
        <p:spPr>
          <a:xfrm>
            <a:off x="179388" y="908050"/>
            <a:ext cx="8507412" cy="5689600"/>
          </a:xfrm>
        </p:spPr>
        <p:txBody>
          <a:bodyPr/>
          <a:lstStyle/>
          <a:p>
            <a:pPr eaLnBrk="1" hangingPunct="1"/>
            <a:r>
              <a:rPr lang="en-US" altLang="zh-CN" sz="2400" dirty="0" smtClean="0"/>
              <a:t>1</a:t>
            </a:r>
            <a:r>
              <a:rPr lang="zh-CN" altLang="zh-CN" sz="2400" dirty="0" smtClean="0"/>
              <a:t>．导览窗格的显示</a:t>
            </a:r>
            <a:r>
              <a:rPr lang="zh-CN" altLang="en-US" sz="2400" dirty="0" smtClean="0"/>
              <a:t>：</a:t>
            </a:r>
            <a:r>
              <a:rPr lang="zh-CN" altLang="zh-CN" sz="2400" dirty="0" smtClean="0"/>
              <a:t>选择 “视图”</a:t>
            </a:r>
            <a:r>
              <a:rPr lang="en-US" altLang="zh-CN" sz="2400" dirty="0" smtClean="0"/>
              <a:t>/</a:t>
            </a:r>
            <a:r>
              <a:rPr lang="zh-CN" altLang="zh-CN" sz="2400" dirty="0" smtClean="0"/>
              <a:t>“显示隐藏（</a:t>
            </a:r>
            <a:r>
              <a:rPr lang="en-US" altLang="zh-CN" sz="2400" u="sng" dirty="0" smtClean="0"/>
              <a:t>S</a:t>
            </a:r>
            <a:r>
              <a:rPr lang="zh-CN" altLang="zh-CN" sz="2400" dirty="0" smtClean="0"/>
              <a:t>）”</a:t>
            </a:r>
            <a:r>
              <a:rPr lang="en-US" altLang="zh-CN" sz="2400" dirty="0" smtClean="0"/>
              <a:t>/</a:t>
            </a:r>
            <a:r>
              <a:rPr lang="zh-CN" altLang="zh-CN" sz="2400" dirty="0" smtClean="0"/>
              <a:t>“显示导览窗格”命令即可</a:t>
            </a:r>
            <a:r>
              <a:rPr lang="zh-CN" altLang="en-US" sz="2400" dirty="0" smtClean="0"/>
              <a:t>。</a:t>
            </a:r>
            <a:endParaRPr lang="zh-CN" altLang="zh-CN" sz="2400" dirty="0" smtClean="0"/>
          </a:p>
          <a:p>
            <a:pPr eaLnBrk="1" hangingPunct="1"/>
            <a:r>
              <a:rPr lang="en-US" altLang="zh-CN" sz="2400" dirty="0" smtClean="0"/>
              <a:t>2</a:t>
            </a:r>
            <a:r>
              <a:rPr lang="zh-CN" altLang="zh-CN" sz="2400" dirty="0" smtClean="0"/>
              <a:t>．设置页面布局和方向</a:t>
            </a:r>
            <a:r>
              <a:rPr lang="zh-CN" altLang="en-US" sz="2400" dirty="0" smtClean="0"/>
              <a:t>：</a:t>
            </a:r>
            <a:r>
              <a:rPr lang="zh-CN" altLang="zh-CN" sz="2400" dirty="0" smtClean="0"/>
              <a:t>通过选择“视图”</a:t>
            </a:r>
            <a:r>
              <a:rPr lang="en-US" altLang="zh-CN" sz="2400" dirty="0" smtClean="0"/>
              <a:t>/</a:t>
            </a:r>
            <a:r>
              <a:rPr lang="zh-CN" altLang="zh-CN" sz="2400" dirty="0" smtClean="0"/>
              <a:t>“页面显示”命令来设置</a:t>
            </a:r>
          </a:p>
          <a:p>
            <a:pPr eaLnBrk="1" hangingPunct="1"/>
            <a:r>
              <a:rPr lang="en-US" altLang="zh-CN" sz="2400" dirty="0" smtClean="0"/>
              <a:t>3</a:t>
            </a:r>
            <a:r>
              <a:rPr lang="zh-CN" altLang="zh-CN" sz="2400" dirty="0" smtClean="0"/>
              <a:t>．自动阅览</a:t>
            </a:r>
            <a:r>
              <a:rPr lang="zh-CN" altLang="en-US" sz="2400" dirty="0" smtClean="0"/>
              <a:t>：</a:t>
            </a:r>
            <a:r>
              <a:rPr lang="zh-CN" altLang="zh-CN" sz="2400" dirty="0" smtClean="0"/>
              <a:t>在</a:t>
            </a:r>
            <a:r>
              <a:rPr lang="en-US" altLang="zh-CN" sz="2400" dirty="0" smtClean="0"/>
              <a:t>Adobe Reader</a:t>
            </a:r>
            <a:r>
              <a:rPr lang="zh-CN" altLang="zh-CN" sz="2400" dirty="0" smtClean="0"/>
              <a:t>窗口中单击工具栏上的“上一页”按钮或“下一页”按钮，可以实现相邻页面的切换；在菜单栏中选择“视图”</a:t>
            </a:r>
            <a:r>
              <a:rPr lang="en-US" altLang="zh-CN" sz="2400" dirty="0" smtClean="0"/>
              <a:t>/</a:t>
            </a:r>
            <a:r>
              <a:rPr lang="zh-CN" altLang="zh-CN" sz="2400" dirty="0" smtClean="0"/>
              <a:t>“页面显示”</a:t>
            </a:r>
            <a:r>
              <a:rPr lang="en-US" altLang="zh-CN" sz="2400" dirty="0" smtClean="0"/>
              <a:t>/</a:t>
            </a:r>
            <a:r>
              <a:rPr lang="zh-CN" altLang="zh-CN" sz="2400" dirty="0" smtClean="0"/>
              <a:t>“自动滚动”命令可以自动滚动文档进行阅览，滚动时如果按住鼠标左键可以暂停滚动，按下</a:t>
            </a:r>
            <a:r>
              <a:rPr lang="en-US" altLang="zh-CN" sz="2400" dirty="0" smtClean="0"/>
              <a:t>Esc</a:t>
            </a:r>
            <a:r>
              <a:rPr lang="zh-CN" altLang="zh-CN" sz="2400" dirty="0" smtClean="0"/>
              <a:t>键可以终止文档滚动。</a:t>
            </a:r>
          </a:p>
          <a:p>
            <a:pPr eaLnBrk="1" hangingPunct="1"/>
            <a:r>
              <a:rPr lang="en-US" altLang="zh-CN" sz="2400" dirty="0" smtClean="0"/>
              <a:t>4</a:t>
            </a:r>
            <a:r>
              <a:rPr lang="zh-CN" altLang="zh-CN" sz="2400" dirty="0" smtClean="0"/>
              <a:t>．使用页面缩略图导览文档</a:t>
            </a:r>
            <a:r>
              <a:rPr lang="zh-CN" altLang="en-US" sz="2400" dirty="0" smtClean="0"/>
              <a:t>：</a:t>
            </a:r>
            <a:r>
              <a:rPr lang="zh-CN" altLang="zh-CN" sz="2400" dirty="0" smtClean="0"/>
              <a:t>单击导览面板中的“页面”标签，或者在菜单栏中选择 “视图”</a:t>
            </a:r>
            <a:r>
              <a:rPr lang="en-US" altLang="zh-CN" sz="2400" dirty="0" smtClean="0"/>
              <a:t>/</a:t>
            </a:r>
            <a:r>
              <a:rPr lang="zh-CN" altLang="zh-CN" sz="2400" dirty="0" smtClean="0"/>
              <a:t>“页面导览”</a:t>
            </a:r>
            <a:r>
              <a:rPr lang="en-US" altLang="zh-CN" sz="2400" dirty="0" smtClean="0"/>
              <a:t>/</a:t>
            </a:r>
            <a:r>
              <a:rPr lang="zh-CN" altLang="zh-CN" sz="2400" dirty="0" smtClean="0"/>
              <a:t>“页面”命令来显示页面缩略图</a:t>
            </a:r>
            <a:r>
              <a:rPr lang="zh-CN" altLang="en-US" sz="2400" dirty="0" smtClean="0"/>
              <a:t>。</a:t>
            </a:r>
            <a:endParaRPr lang="zh-CN" altLang="zh-CN" sz="2400" dirty="0" smtClean="0"/>
          </a:p>
          <a:p>
            <a:pPr eaLnBrk="1" hangingPunct="1"/>
            <a:r>
              <a:rPr lang="en-US" altLang="zh-CN" sz="2400" dirty="0" smtClean="0"/>
              <a:t>5</a:t>
            </a:r>
            <a:r>
              <a:rPr lang="zh-CN" altLang="zh-CN" sz="2400" dirty="0" smtClean="0"/>
              <a:t>．复制图像</a:t>
            </a:r>
            <a:r>
              <a:rPr lang="zh-CN" altLang="en-US" sz="2400" dirty="0" smtClean="0"/>
              <a:t>：选择</a:t>
            </a:r>
            <a:r>
              <a:rPr lang="zh-CN" altLang="zh-CN" sz="2400" dirty="0" smtClean="0"/>
              <a:t>“工具”</a:t>
            </a:r>
            <a:r>
              <a:rPr lang="en-US" altLang="zh-CN" sz="2400" dirty="0" smtClean="0"/>
              <a:t>/</a:t>
            </a:r>
            <a:r>
              <a:rPr lang="zh-CN" altLang="zh-CN" sz="2400" dirty="0" smtClean="0"/>
              <a:t>“选择和缩放”</a:t>
            </a:r>
            <a:r>
              <a:rPr lang="en-US" altLang="zh-CN" sz="2400" dirty="0" smtClean="0"/>
              <a:t>/</a:t>
            </a:r>
            <a:r>
              <a:rPr lang="zh-CN" altLang="zh-CN" sz="2400" dirty="0" smtClean="0"/>
              <a:t>“选择工具”命令</a:t>
            </a:r>
            <a:r>
              <a:rPr lang="zh-CN" altLang="en-US" sz="2400" dirty="0" smtClean="0"/>
              <a:t>或者</a:t>
            </a:r>
            <a:r>
              <a:rPr lang="zh-CN" altLang="zh-CN" sz="2400" dirty="0" smtClean="0"/>
              <a:t>“手形工具”命令</a:t>
            </a:r>
            <a:r>
              <a:rPr lang="zh-CN" altLang="en-US" sz="2400" dirty="0" smtClean="0"/>
              <a:t>。</a:t>
            </a:r>
            <a:endParaRPr lang="zh-CN" altLang="zh-CN" sz="2400" dirty="0" smtClean="0"/>
          </a:p>
          <a:p>
            <a:pPr eaLnBrk="1" hangingPunct="1"/>
            <a:endParaRPr lang="zh-CN" altLang="zh-CN" sz="2400" dirty="0" smtClean="0"/>
          </a:p>
          <a:p>
            <a:pPr eaLnBrk="1" hangingPunct="1"/>
            <a:endParaRPr lang="zh-CN" altLang="en-US" sz="2400" dirty="0" smtClean="0"/>
          </a:p>
        </p:txBody>
      </p:sp>
      <p:sp>
        <p:nvSpPr>
          <p:cNvPr id="30722" name="标题 1"/>
          <p:cNvSpPr>
            <a:spLocks noGrp="1"/>
          </p:cNvSpPr>
          <p:nvPr>
            <p:ph type="title"/>
          </p:nvPr>
        </p:nvSpPr>
        <p:spPr/>
        <p:txBody>
          <a:bodyPr>
            <a:normAutofit fontScale="90000"/>
          </a:bodyPr>
          <a:lstStyle/>
          <a:p>
            <a:pPr eaLnBrk="1" fontAlgn="auto" hangingPunct="1">
              <a:spcAft>
                <a:spcPts val="0"/>
              </a:spcAft>
              <a:defRPr/>
            </a:pPr>
            <a:r>
              <a:rPr lang="en-US" altLang="zh-CN" smtClean="0"/>
              <a:t>9.5.4 </a:t>
            </a:r>
            <a:r>
              <a:rPr lang="zh-CN" altLang="zh-CN" smtClean="0"/>
              <a:t>主要知识点</a:t>
            </a:r>
            <a:br>
              <a:rPr lang="zh-CN" altLang="zh-CN" smtClean="0"/>
            </a:br>
            <a:endParaRPr lang="zh-CN" altLang="en-US" smtClean="0"/>
          </a:p>
        </p:txBody>
      </p:sp>
      <p:sp>
        <p:nvSpPr>
          <p:cNvPr id="40964"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F7746CA9-1C5B-4896-9E3F-B5D86CA85DE1}" type="datetime1">
              <a:rPr lang="zh-CN" altLang="en-US"/>
              <a:pPr eaLnBrk="1" hangingPunct="1"/>
              <a:t>2014-11-17</a:t>
            </a:fld>
            <a:endParaRPr lang="en-US" altLang="zh-CN"/>
          </a:p>
        </p:txBody>
      </p:sp>
      <p:sp>
        <p:nvSpPr>
          <p:cNvPr id="40965"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2">
                                            <p:txEl>
                                              <p:pRg st="0" end="0"/>
                                            </p:txEl>
                                          </p:spTgt>
                                        </p:tgtEl>
                                        <p:attrNameLst>
                                          <p:attrName>style.visibility</p:attrName>
                                        </p:attrNameLst>
                                      </p:cBhvr>
                                      <p:to>
                                        <p:strVal val="visible"/>
                                      </p:to>
                                    </p:set>
                                    <p:anim calcmode="lin" valueType="num">
                                      <p:cBhvr additive="base">
                                        <p:cTn id="7" dur="500" fill="hold"/>
                                        <p:tgtEl>
                                          <p:spTgt spid="4096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962">
                                            <p:txEl>
                                              <p:pRg st="1" end="1"/>
                                            </p:txEl>
                                          </p:spTgt>
                                        </p:tgtEl>
                                        <p:attrNameLst>
                                          <p:attrName>style.visibility</p:attrName>
                                        </p:attrNameLst>
                                      </p:cBhvr>
                                      <p:to>
                                        <p:strVal val="visible"/>
                                      </p:to>
                                    </p:set>
                                    <p:anim calcmode="lin" valueType="num">
                                      <p:cBhvr additive="base">
                                        <p:cTn id="13" dur="500" fill="hold"/>
                                        <p:tgtEl>
                                          <p:spTgt spid="4096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096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962">
                                            <p:txEl>
                                              <p:pRg st="2" end="2"/>
                                            </p:txEl>
                                          </p:spTgt>
                                        </p:tgtEl>
                                        <p:attrNameLst>
                                          <p:attrName>style.visibility</p:attrName>
                                        </p:attrNameLst>
                                      </p:cBhvr>
                                      <p:to>
                                        <p:strVal val="visible"/>
                                      </p:to>
                                    </p:set>
                                    <p:anim calcmode="lin" valueType="num">
                                      <p:cBhvr additive="base">
                                        <p:cTn id="19" dur="500" fill="hold"/>
                                        <p:tgtEl>
                                          <p:spTgt spid="4096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096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0962">
                                            <p:txEl>
                                              <p:pRg st="3" end="3"/>
                                            </p:txEl>
                                          </p:spTgt>
                                        </p:tgtEl>
                                        <p:attrNameLst>
                                          <p:attrName>style.visibility</p:attrName>
                                        </p:attrNameLst>
                                      </p:cBhvr>
                                      <p:to>
                                        <p:strVal val="visible"/>
                                      </p:to>
                                    </p:set>
                                    <p:anim calcmode="lin" valueType="num">
                                      <p:cBhvr additive="base">
                                        <p:cTn id="25" dur="500" fill="hold"/>
                                        <p:tgtEl>
                                          <p:spTgt spid="4096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096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0962">
                                            <p:txEl>
                                              <p:pRg st="4" end="4"/>
                                            </p:txEl>
                                          </p:spTgt>
                                        </p:tgtEl>
                                        <p:attrNameLst>
                                          <p:attrName>style.visibility</p:attrName>
                                        </p:attrNameLst>
                                      </p:cBhvr>
                                      <p:to>
                                        <p:strVal val="visible"/>
                                      </p:to>
                                    </p:set>
                                    <p:anim calcmode="lin" valueType="num">
                                      <p:cBhvr additive="base">
                                        <p:cTn id="31" dur="500" fill="hold"/>
                                        <p:tgtEl>
                                          <p:spTgt spid="4096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096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内容占位符 2"/>
          <p:cNvSpPr>
            <a:spLocks noGrp="1"/>
          </p:cNvSpPr>
          <p:nvPr>
            <p:ph idx="1"/>
          </p:nvPr>
        </p:nvSpPr>
        <p:spPr/>
        <p:txBody>
          <a:bodyPr/>
          <a:lstStyle/>
          <a:p>
            <a:pPr eaLnBrk="1" hangingPunct="1"/>
            <a:r>
              <a:rPr lang="zh-CN" altLang="zh-CN" sz="2800" dirty="0" smtClean="0"/>
              <a:t>本章主要介绍了几款在办公中经常使用的软件，具体包括：压缩</a:t>
            </a:r>
            <a:r>
              <a:rPr lang="en-US" altLang="zh-CN" sz="2800" dirty="0" smtClean="0"/>
              <a:t>/</a:t>
            </a:r>
            <a:r>
              <a:rPr lang="zh-CN" altLang="zh-CN" sz="2800" dirty="0" smtClean="0"/>
              <a:t>解压缩工具</a:t>
            </a:r>
            <a:r>
              <a:rPr lang="en-US" altLang="zh-CN" sz="2800" dirty="0" smtClean="0"/>
              <a:t>WinRAR</a:t>
            </a:r>
            <a:r>
              <a:rPr lang="zh-CN" altLang="zh-CN" sz="2800" dirty="0" smtClean="0"/>
              <a:t>、图像捕获工具</a:t>
            </a:r>
            <a:r>
              <a:rPr lang="en-US" altLang="zh-CN" sz="2800" dirty="0" smtClean="0"/>
              <a:t>SnagIt</a:t>
            </a:r>
            <a:r>
              <a:rPr lang="zh-CN" altLang="zh-CN" sz="2800" dirty="0" smtClean="0"/>
              <a:t>、视频播放工具暴风影音、高速下载软件迅雷</a:t>
            </a:r>
            <a:r>
              <a:rPr lang="en-US" altLang="zh-CN" sz="2800" dirty="0" smtClean="0"/>
              <a:t>7</a:t>
            </a:r>
            <a:r>
              <a:rPr lang="zh-CN" altLang="zh-CN" sz="2800" dirty="0" smtClean="0"/>
              <a:t>、以及电子图书阅览软件</a:t>
            </a:r>
            <a:r>
              <a:rPr lang="en-US" altLang="zh-CN" sz="2800" dirty="0" smtClean="0"/>
              <a:t>Adobe Reader XI</a:t>
            </a:r>
            <a:r>
              <a:rPr lang="zh-CN" altLang="zh-CN" sz="2800" dirty="0" smtClean="0"/>
              <a:t>，通过实例详细介绍了这些软件的窗口、主要功能和操作技巧，通过学习使读者能够熟练使用这些工具完成办公事务的基本处理。</a:t>
            </a:r>
          </a:p>
          <a:p>
            <a:pPr eaLnBrk="1" hangingPunct="1"/>
            <a:r>
              <a:rPr lang="zh-CN" altLang="zh-CN" sz="2800" dirty="0" smtClean="0"/>
              <a:t>通过本章的学习，要求读者除了熟练掌握介绍的各种软件以外，还要能够融汇贯通，对相同类型的其他软件也能够熟练操作。</a:t>
            </a:r>
            <a:endParaRPr lang="zh-CN" altLang="en-US" sz="2800" dirty="0" smtClean="0"/>
          </a:p>
        </p:txBody>
      </p:sp>
      <p:sp>
        <p:nvSpPr>
          <p:cNvPr id="31746" name="标题 1"/>
          <p:cNvSpPr>
            <a:spLocks noGrp="1"/>
          </p:cNvSpPr>
          <p:nvPr>
            <p:ph type="title"/>
          </p:nvPr>
        </p:nvSpPr>
        <p:spPr/>
        <p:txBody>
          <a:bodyPr/>
          <a:lstStyle/>
          <a:p>
            <a:pPr eaLnBrk="1" fontAlgn="auto" hangingPunct="1">
              <a:spcAft>
                <a:spcPts val="0"/>
              </a:spcAft>
              <a:defRPr/>
            </a:pPr>
            <a:r>
              <a:rPr lang="zh-CN" altLang="en-US" smtClean="0"/>
              <a:t>本章小结</a:t>
            </a:r>
          </a:p>
        </p:txBody>
      </p:sp>
      <p:sp>
        <p:nvSpPr>
          <p:cNvPr id="4198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2B9B774A-C952-4759-988D-38372146C78E}" type="datetime1">
              <a:rPr lang="zh-CN" altLang="en-US"/>
              <a:pPr eaLnBrk="1" hangingPunct="1"/>
              <a:t>2014-11-17</a:t>
            </a:fld>
            <a:endParaRPr lang="en-US" altLang="zh-CN"/>
          </a:p>
        </p:txBody>
      </p:sp>
      <p:sp>
        <p:nvSpPr>
          <p:cNvPr id="41989"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6">
                                            <p:txEl>
                                              <p:pRg st="0" end="0"/>
                                            </p:txEl>
                                          </p:spTgt>
                                        </p:tgtEl>
                                        <p:attrNameLst>
                                          <p:attrName>style.visibility</p:attrName>
                                        </p:attrNameLst>
                                      </p:cBhvr>
                                      <p:to>
                                        <p:strVal val="visible"/>
                                      </p:to>
                                    </p:set>
                                    <p:anim calcmode="lin" valueType="num">
                                      <p:cBhvr additive="base">
                                        <p:cTn id="7" dur="500" fill="hold"/>
                                        <p:tgtEl>
                                          <p:spTgt spid="4198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1986">
                                            <p:txEl>
                                              <p:pRg st="1" end="1"/>
                                            </p:txEl>
                                          </p:spTgt>
                                        </p:tgtEl>
                                        <p:attrNameLst>
                                          <p:attrName>style.visibility</p:attrName>
                                        </p:attrNameLst>
                                      </p:cBhvr>
                                      <p:to>
                                        <p:strVal val="visible"/>
                                      </p:to>
                                    </p:set>
                                    <p:anim calcmode="lin" valueType="num">
                                      <p:cBhvr additive="base">
                                        <p:cTn id="13" dur="500" fill="hold"/>
                                        <p:tgtEl>
                                          <p:spTgt spid="4198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198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内容占位符 2"/>
          <p:cNvSpPr>
            <a:spLocks noGrp="1"/>
          </p:cNvSpPr>
          <p:nvPr>
            <p:ph idx="1"/>
          </p:nvPr>
        </p:nvSpPr>
        <p:spPr/>
        <p:txBody>
          <a:bodyPr/>
          <a:lstStyle/>
          <a:p>
            <a:pPr eaLnBrk="1" hangingPunct="1"/>
            <a:r>
              <a:rPr lang="zh-CN" altLang="zh-CN" dirty="0" smtClean="0"/>
              <a:t>实训一：使用</a:t>
            </a:r>
            <a:r>
              <a:rPr lang="en-US" altLang="zh-CN" dirty="0" smtClean="0"/>
              <a:t>WinRAR</a:t>
            </a:r>
            <a:r>
              <a:rPr lang="zh-CN" altLang="zh-CN" dirty="0" smtClean="0"/>
              <a:t>软件进行自释放加密压缩</a:t>
            </a:r>
          </a:p>
          <a:p>
            <a:pPr eaLnBrk="1" hangingPunct="1"/>
            <a:r>
              <a:rPr lang="zh-CN" altLang="zh-CN" dirty="0" smtClean="0"/>
              <a:t>实训二：使用</a:t>
            </a:r>
            <a:r>
              <a:rPr lang="en-US" altLang="zh-CN" dirty="0" smtClean="0"/>
              <a:t>SnagIt </a:t>
            </a:r>
            <a:r>
              <a:rPr lang="zh-CN" altLang="zh-CN" dirty="0" smtClean="0"/>
              <a:t>进行视频捕获</a:t>
            </a:r>
          </a:p>
          <a:p>
            <a:pPr eaLnBrk="1" hangingPunct="1"/>
            <a:r>
              <a:rPr lang="zh-CN" altLang="zh-CN" dirty="0" smtClean="0"/>
              <a:t>实训三：使用暴风影音播放下载的视频教程</a:t>
            </a:r>
          </a:p>
          <a:p>
            <a:pPr eaLnBrk="1" hangingPunct="1"/>
            <a:r>
              <a:rPr lang="zh-CN" altLang="zh-CN" dirty="0" smtClean="0"/>
              <a:t>实训四：使用</a:t>
            </a:r>
            <a:r>
              <a:rPr lang="en-US" altLang="zh-CN" dirty="0" smtClean="0"/>
              <a:t>Adobe Reader</a:t>
            </a:r>
            <a:r>
              <a:rPr lang="zh-CN" altLang="zh-CN" dirty="0" smtClean="0"/>
              <a:t>阅览下载的电子图书</a:t>
            </a:r>
          </a:p>
        </p:txBody>
      </p:sp>
      <p:sp>
        <p:nvSpPr>
          <p:cNvPr id="32770" name="标题 1"/>
          <p:cNvSpPr>
            <a:spLocks noGrp="1"/>
          </p:cNvSpPr>
          <p:nvPr>
            <p:ph type="title"/>
          </p:nvPr>
        </p:nvSpPr>
        <p:spPr/>
        <p:txBody>
          <a:bodyPr>
            <a:normAutofit fontScale="90000"/>
          </a:bodyPr>
          <a:lstStyle/>
          <a:p>
            <a:pPr eaLnBrk="1" fontAlgn="auto" hangingPunct="1">
              <a:spcAft>
                <a:spcPts val="0"/>
              </a:spcAft>
              <a:defRPr/>
            </a:pPr>
            <a:r>
              <a:rPr lang="zh-CN" altLang="zh-CN" smtClean="0"/>
              <a:t>实训</a:t>
            </a:r>
            <a:br>
              <a:rPr lang="zh-CN" altLang="zh-CN" smtClean="0"/>
            </a:br>
            <a:endParaRPr lang="zh-CN" altLang="en-US" smtClean="0"/>
          </a:p>
        </p:txBody>
      </p:sp>
      <p:sp>
        <p:nvSpPr>
          <p:cNvPr id="43012"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BC63FB72-7CB9-44AE-8DD3-A6744C4F2FFD}" type="datetime1">
              <a:rPr lang="zh-CN" altLang="en-US"/>
              <a:pPr eaLnBrk="1" hangingPunct="1"/>
              <a:t>2014-11-17</a:t>
            </a:fld>
            <a:endParaRPr lang="en-US" altLang="zh-CN"/>
          </a:p>
        </p:txBody>
      </p:sp>
      <p:sp>
        <p:nvSpPr>
          <p:cNvPr id="43013"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0">
                                            <p:txEl>
                                              <p:pRg st="0" end="0"/>
                                            </p:txEl>
                                          </p:spTgt>
                                        </p:tgtEl>
                                        <p:attrNameLst>
                                          <p:attrName>style.visibility</p:attrName>
                                        </p:attrNameLst>
                                      </p:cBhvr>
                                      <p:to>
                                        <p:strVal val="visible"/>
                                      </p:to>
                                    </p:set>
                                    <p:anim calcmode="lin" valueType="num">
                                      <p:cBhvr additive="base">
                                        <p:cTn id="7" dur="500" fill="hold"/>
                                        <p:tgtEl>
                                          <p:spTgt spid="430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30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3010">
                                            <p:txEl>
                                              <p:pRg st="1" end="1"/>
                                            </p:txEl>
                                          </p:spTgt>
                                        </p:tgtEl>
                                        <p:attrNameLst>
                                          <p:attrName>style.visibility</p:attrName>
                                        </p:attrNameLst>
                                      </p:cBhvr>
                                      <p:to>
                                        <p:strVal val="visible"/>
                                      </p:to>
                                    </p:set>
                                    <p:anim calcmode="lin" valueType="num">
                                      <p:cBhvr additive="base">
                                        <p:cTn id="13" dur="500" fill="hold"/>
                                        <p:tgtEl>
                                          <p:spTgt spid="430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30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3010">
                                            <p:txEl>
                                              <p:pRg st="2" end="2"/>
                                            </p:txEl>
                                          </p:spTgt>
                                        </p:tgtEl>
                                        <p:attrNameLst>
                                          <p:attrName>style.visibility</p:attrName>
                                        </p:attrNameLst>
                                      </p:cBhvr>
                                      <p:to>
                                        <p:strVal val="visible"/>
                                      </p:to>
                                    </p:set>
                                    <p:anim calcmode="lin" valueType="num">
                                      <p:cBhvr additive="base">
                                        <p:cTn id="19" dur="500" fill="hold"/>
                                        <p:tgtEl>
                                          <p:spTgt spid="4301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30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3010">
                                            <p:txEl>
                                              <p:pRg st="3" end="3"/>
                                            </p:txEl>
                                          </p:spTgt>
                                        </p:tgtEl>
                                        <p:attrNameLst>
                                          <p:attrName>style.visibility</p:attrName>
                                        </p:attrNameLst>
                                      </p:cBhvr>
                                      <p:to>
                                        <p:strVal val="visible"/>
                                      </p:to>
                                    </p:set>
                                    <p:anim calcmode="lin" valueType="num">
                                      <p:cBhvr additive="base">
                                        <p:cTn id="25" dur="500" fill="hold"/>
                                        <p:tgtEl>
                                          <p:spTgt spid="4301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301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idx="1"/>
          </p:nvPr>
        </p:nvSpPr>
        <p:spPr/>
        <p:txBody>
          <a:bodyPr/>
          <a:lstStyle/>
          <a:p>
            <a:pPr eaLnBrk="1" hangingPunct="1"/>
            <a:r>
              <a:rPr lang="en-US" altLang="zh-CN" dirty="0" smtClean="0"/>
              <a:t>9.1.1 WinRAR</a:t>
            </a:r>
            <a:r>
              <a:rPr lang="zh-CN" altLang="zh-CN" dirty="0" smtClean="0"/>
              <a:t>简介</a:t>
            </a:r>
            <a:endParaRPr lang="en-US" altLang="zh-CN" dirty="0" smtClean="0"/>
          </a:p>
          <a:p>
            <a:pPr eaLnBrk="1" hangingPunct="1"/>
            <a:r>
              <a:rPr lang="en-US" altLang="zh-CN" dirty="0" smtClean="0"/>
              <a:t>9.1.2 </a:t>
            </a:r>
            <a:r>
              <a:rPr lang="zh-CN" altLang="zh-CN" dirty="0" smtClean="0"/>
              <a:t>使用</a:t>
            </a:r>
            <a:r>
              <a:rPr lang="en-US" altLang="zh-CN" dirty="0" smtClean="0"/>
              <a:t>WinRAR</a:t>
            </a:r>
            <a:r>
              <a:rPr lang="zh-CN" altLang="zh-CN" dirty="0" smtClean="0"/>
              <a:t>进行加密压缩</a:t>
            </a:r>
            <a:endParaRPr lang="zh-CN" altLang="en-US" dirty="0" smtClean="0"/>
          </a:p>
          <a:p>
            <a:pPr eaLnBrk="1" hangingPunct="1"/>
            <a:r>
              <a:rPr lang="en-US" altLang="zh-CN" dirty="0" smtClean="0"/>
              <a:t>9.1.3</a:t>
            </a:r>
            <a:r>
              <a:rPr lang="zh-CN" altLang="zh-CN" dirty="0" smtClean="0"/>
              <a:t>操作步骤</a:t>
            </a:r>
            <a:endParaRPr lang="en-US" altLang="zh-CN" dirty="0" smtClean="0"/>
          </a:p>
          <a:p>
            <a:pPr eaLnBrk="1" hangingPunct="1"/>
            <a:r>
              <a:rPr lang="en-US" altLang="zh-CN" b="1" dirty="0" smtClean="0"/>
              <a:t>9.1.4 </a:t>
            </a:r>
            <a:r>
              <a:rPr lang="zh-CN" altLang="zh-CN" b="1" dirty="0" smtClean="0"/>
              <a:t>主要知识点</a:t>
            </a:r>
          </a:p>
          <a:p>
            <a:pPr eaLnBrk="1" hangingPunct="1"/>
            <a:endParaRPr lang="zh-CN" altLang="en-US" dirty="0" smtClean="0"/>
          </a:p>
          <a:p>
            <a:pPr eaLnBrk="1" hangingPunct="1"/>
            <a:endParaRPr lang="zh-CN" altLang="en-US" dirty="0" smtClean="0"/>
          </a:p>
          <a:p>
            <a:pPr eaLnBrk="1" hangingPunct="1"/>
            <a:endParaRPr lang="zh-CN" altLang="zh-CN" b="1" dirty="0" smtClean="0"/>
          </a:p>
        </p:txBody>
      </p:sp>
      <p:sp>
        <p:nvSpPr>
          <p:cNvPr id="6146" name="Rectangle 2"/>
          <p:cNvSpPr>
            <a:spLocks noGrp="1" noChangeArrowheads="1"/>
          </p:cNvSpPr>
          <p:nvPr>
            <p:ph type="title"/>
          </p:nvPr>
        </p:nvSpPr>
        <p:spPr>
          <a:xfrm>
            <a:off x="395288" y="115888"/>
            <a:ext cx="7543800" cy="1295400"/>
          </a:xfrm>
        </p:spPr>
        <p:txBody>
          <a:bodyPr>
            <a:normAutofit fontScale="90000"/>
          </a:bodyPr>
          <a:lstStyle/>
          <a:p>
            <a:pPr eaLnBrk="1" fontAlgn="auto" hangingPunct="1">
              <a:spcBef>
                <a:spcPts val="675"/>
              </a:spcBef>
              <a:spcAft>
                <a:spcPts val="0"/>
              </a:spcAft>
              <a:buClr>
                <a:schemeClr val="tx2"/>
              </a:buClr>
              <a:buSzPct val="70000"/>
              <a:defRPr/>
            </a:pPr>
            <a:r>
              <a:rPr lang="en-US" altLang="zh-CN" smtClean="0"/>
              <a:t>9.1  </a:t>
            </a:r>
            <a:r>
              <a:rPr lang="zh-CN" altLang="zh-CN" smtClean="0"/>
              <a:t>压缩</a:t>
            </a:r>
            <a:r>
              <a:rPr lang="en-US" altLang="zh-CN" smtClean="0"/>
              <a:t>/</a:t>
            </a:r>
            <a:r>
              <a:rPr lang="zh-CN" altLang="zh-CN" smtClean="0"/>
              <a:t>解压缩软件—</a:t>
            </a:r>
            <a:r>
              <a:rPr lang="en-US" altLang="zh-CN" smtClean="0"/>
              <a:t>WinRAR</a:t>
            </a:r>
            <a:endParaRPr lang="zh-CN" altLang="zh-CN" smtClean="0"/>
          </a:p>
        </p:txBody>
      </p:sp>
      <p:sp>
        <p:nvSpPr>
          <p:cNvPr id="16388" name="日期占位符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EA9B2F92-5840-4C30-8524-73DF0EFD41EA}" type="datetime1">
              <a:rPr lang="zh-CN" altLang="en-US"/>
              <a:pPr eaLnBrk="1" hangingPunct="1"/>
              <a:t>2014-11-17</a:t>
            </a:fld>
            <a:endParaRPr lang="en-US" altLang="zh-CN"/>
          </a:p>
        </p:txBody>
      </p:sp>
      <p:sp>
        <p:nvSpPr>
          <p:cNvPr id="16389" name="页脚占位符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 calcmode="lin" valueType="num">
                                      <p:cBhvr additive="base">
                                        <p:cTn id="7" dur="500" fill="hold"/>
                                        <p:tgtEl>
                                          <p:spTgt spid="1638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386">
                                            <p:txEl>
                                              <p:pRg st="1" end="1"/>
                                            </p:txEl>
                                          </p:spTgt>
                                        </p:tgtEl>
                                        <p:attrNameLst>
                                          <p:attrName>style.visibility</p:attrName>
                                        </p:attrNameLst>
                                      </p:cBhvr>
                                      <p:to>
                                        <p:strVal val="visible"/>
                                      </p:to>
                                    </p:set>
                                    <p:anim calcmode="lin" valueType="num">
                                      <p:cBhvr additive="base">
                                        <p:cTn id="13" dur="500" fill="hold"/>
                                        <p:tgtEl>
                                          <p:spTgt spid="1638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386">
                                            <p:txEl>
                                              <p:pRg st="2" end="2"/>
                                            </p:txEl>
                                          </p:spTgt>
                                        </p:tgtEl>
                                        <p:attrNameLst>
                                          <p:attrName>style.visibility</p:attrName>
                                        </p:attrNameLst>
                                      </p:cBhvr>
                                      <p:to>
                                        <p:strVal val="visible"/>
                                      </p:to>
                                    </p:set>
                                    <p:anim calcmode="lin" valueType="num">
                                      <p:cBhvr additive="base">
                                        <p:cTn id="19" dur="500" fill="hold"/>
                                        <p:tgtEl>
                                          <p:spTgt spid="1638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38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386">
                                            <p:txEl>
                                              <p:pRg st="3" end="3"/>
                                            </p:txEl>
                                          </p:spTgt>
                                        </p:tgtEl>
                                        <p:attrNameLst>
                                          <p:attrName>style.visibility</p:attrName>
                                        </p:attrNameLst>
                                      </p:cBhvr>
                                      <p:to>
                                        <p:strVal val="visible"/>
                                      </p:to>
                                    </p:set>
                                    <p:anim calcmode="lin" valueType="num">
                                      <p:cBhvr additive="base">
                                        <p:cTn id="25" dur="500" fill="hold"/>
                                        <p:tgtEl>
                                          <p:spTgt spid="1638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38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2"/>
          <p:cNvSpPr>
            <a:spLocks noGrp="1"/>
          </p:cNvSpPr>
          <p:nvPr>
            <p:ph idx="1"/>
          </p:nvPr>
        </p:nvSpPr>
        <p:spPr>
          <a:xfrm>
            <a:off x="323850" y="1341438"/>
            <a:ext cx="8351838" cy="5111750"/>
          </a:xfrm>
        </p:spPr>
        <p:txBody>
          <a:bodyPr/>
          <a:lstStyle/>
          <a:p>
            <a:pPr eaLnBrk="1" hangingPunct="1"/>
            <a:r>
              <a:rPr lang="en-US" altLang="zh-CN" sz="2400" dirty="0" smtClean="0"/>
              <a:t>WinRAR</a:t>
            </a:r>
            <a:r>
              <a:rPr lang="zh-CN" altLang="zh-CN" sz="2400" dirty="0" smtClean="0"/>
              <a:t>是一款功能强大的压缩文件管理器，允许创建、管理和控制压缩文件，可用于</a:t>
            </a:r>
            <a:r>
              <a:rPr lang="en-US" altLang="zh-CN" sz="2400" dirty="0" smtClean="0"/>
              <a:t>Windows</a:t>
            </a:r>
            <a:r>
              <a:rPr lang="zh-CN" altLang="zh-CN" sz="2400" dirty="0" smtClean="0"/>
              <a:t>、</a:t>
            </a:r>
            <a:r>
              <a:rPr lang="en-US" altLang="zh-CN" sz="2400" dirty="0" smtClean="0"/>
              <a:t>Linux</a:t>
            </a:r>
            <a:r>
              <a:rPr lang="zh-CN" altLang="zh-CN" sz="2400" dirty="0" smtClean="0"/>
              <a:t>等多种操作系统。</a:t>
            </a:r>
            <a:endParaRPr lang="en-US" altLang="zh-CN" sz="2400" dirty="0" smtClean="0"/>
          </a:p>
          <a:p>
            <a:pPr eaLnBrk="1" hangingPunct="1"/>
            <a:r>
              <a:rPr lang="en-US" altLang="zh-CN" sz="2400" dirty="0" smtClean="0"/>
              <a:t>WinRAR</a:t>
            </a:r>
            <a:r>
              <a:rPr lang="zh-CN" altLang="zh-CN" sz="2400" dirty="0" smtClean="0"/>
              <a:t>界面友好，使用方便，能够支持鼠标拖放及外壳扩展，内置程序可以解开</a:t>
            </a:r>
            <a:r>
              <a:rPr lang="en-US" altLang="zh-CN" sz="2400" dirty="0" smtClean="0"/>
              <a:t>CAB</a:t>
            </a:r>
            <a:r>
              <a:rPr lang="zh-CN" altLang="zh-CN" sz="2400" dirty="0" smtClean="0"/>
              <a:t>、</a:t>
            </a:r>
            <a:r>
              <a:rPr lang="en-US" altLang="zh-CN" sz="2400" dirty="0" smtClean="0"/>
              <a:t>ARJ</a:t>
            </a:r>
            <a:r>
              <a:rPr lang="zh-CN" altLang="zh-CN" sz="2400" dirty="0" smtClean="0"/>
              <a:t>、</a:t>
            </a:r>
            <a:r>
              <a:rPr lang="en-US" altLang="zh-CN" sz="2400" dirty="0" smtClean="0"/>
              <a:t>LZH</a:t>
            </a:r>
            <a:r>
              <a:rPr lang="zh-CN" altLang="zh-CN" sz="2400" dirty="0" smtClean="0"/>
              <a:t>、</a:t>
            </a:r>
            <a:r>
              <a:rPr lang="en-US" altLang="zh-CN" sz="2400" dirty="0" smtClean="0"/>
              <a:t>TAR</a:t>
            </a:r>
            <a:r>
              <a:rPr lang="zh-CN" altLang="zh-CN" sz="2400" dirty="0" smtClean="0"/>
              <a:t>、</a:t>
            </a:r>
            <a:r>
              <a:rPr lang="en-US" altLang="zh-CN" sz="2400" dirty="0" smtClean="0"/>
              <a:t>GZ</a:t>
            </a:r>
            <a:r>
              <a:rPr lang="zh-CN" altLang="zh-CN" sz="2400" dirty="0" smtClean="0"/>
              <a:t>、</a:t>
            </a:r>
            <a:r>
              <a:rPr lang="en-US" altLang="zh-CN" sz="2400" dirty="0" smtClean="0"/>
              <a:t>ACE</a:t>
            </a:r>
            <a:r>
              <a:rPr lang="zh-CN" altLang="zh-CN" sz="2400" dirty="0" smtClean="0"/>
              <a:t>、</a:t>
            </a:r>
            <a:r>
              <a:rPr lang="en-US" altLang="zh-CN" sz="2400" dirty="0" smtClean="0"/>
              <a:t>UUE</a:t>
            </a:r>
            <a:r>
              <a:rPr lang="zh-CN" altLang="zh-CN" sz="2400" dirty="0" smtClean="0"/>
              <a:t>、</a:t>
            </a:r>
            <a:r>
              <a:rPr lang="en-US" altLang="zh-CN" sz="2400" dirty="0" smtClean="0"/>
              <a:t>BZ2</a:t>
            </a:r>
            <a:r>
              <a:rPr lang="zh-CN" altLang="zh-CN" sz="2400" dirty="0" smtClean="0"/>
              <a:t>、</a:t>
            </a:r>
            <a:r>
              <a:rPr lang="en-US" altLang="zh-CN" sz="2400" dirty="0" smtClean="0"/>
              <a:t>JAR</a:t>
            </a:r>
            <a:r>
              <a:rPr lang="zh-CN" altLang="zh-CN" sz="2400" dirty="0" smtClean="0"/>
              <a:t>、</a:t>
            </a:r>
            <a:r>
              <a:rPr lang="en-US" altLang="zh-CN" sz="2400" dirty="0" smtClean="0"/>
              <a:t>ISO</a:t>
            </a:r>
            <a:r>
              <a:rPr lang="zh-CN" altLang="zh-CN" sz="2400" dirty="0" smtClean="0"/>
              <a:t>等多种类型的压缩文件，而且还具有估计压缩比率、历史记录和收藏夹等功能。</a:t>
            </a:r>
            <a:endParaRPr lang="en-US" altLang="zh-CN" sz="2400" dirty="0" smtClean="0"/>
          </a:p>
          <a:p>
            <a:pPr eaLnBrk="1" hangingPunct="1"/>
            <a:r>
              <a:rPr lang="en-US" altLang="zh-CN" sz="2400" dirty="0" smtClean="0"/>
              <a:t>WinRAR</a:t>
            </a:r>
            <a:r>
              <a:rPr lang="zh-CN" altLang="zh-CN" sz="2400" dirty="0" smtClean="0"/>
              <a:t>压缩率相当高，其资源占用相对较少、固定压缩、多媒体压缩和分卷、自释放压缩的功能是大多数压缩工具所不具备的，使用简单方便，配置选项不多，仅在资源管理器中就可以完成用户想做的工作，对于</a:t>
            </a:r>
            <a:r>
              <a:rPr lang="en-US" altLang="zh-CN" sz="2400" dirty="0" smtClean="0"/>
              <a:t>ZIP</a:t>
            </a:r>
            <a:r>
              <a:rPr lang="zh-CN" altLang="zh-CN" sz="2400" dirty="0" smtClean="0"/>
              <a:t>和</a:t>
            </a:r>
            <a:r>
              <a:rPr lang="en-US" altLang="zh-CN" sz="2400" dirty="0" smtClean="0"/>
              <a:t>RAR</a:t>
            </a:r>
            <a:r>
              <a:rPr lang="zh-CN" altLang="zh-CN" sz="2400" dirty="0" smtClean="0"/>
              <a:t>的自释放压缩文件，单击属性就可以知道此文件的压缩信息。</a:t>
            </a:r>
            <a:endParaRPr lang="en-US" altLang="zh-CN" sz="2400" dirty="0" smtClean="0"/>
          </a:p>
          <a:p>
            <a:pPr eaLnBrk="1" hangingPunct="1"/>
            <a:r>
              <a:rPr lang="zh-CN" altLang="zh-CN" sz="2400" dirty="0" smtClean="0"/>
              <a:t>本节介绍的是</a:t>
            </a:r>
            <a:r>
              <a:rPr lang="en-US" altLang="zh-CN" sz="2400" dirty="0" smtClean="0"/>
              <a:t>WinRAR 5.0</a:t>
            </a:r>
            <a:r>
              <a:rPr lang="zh-CN" altLang="zh-CN" sz="2400" dirty="0" smtClean="0"/>
              <a:t>。</a:t>
            </a:r>
          </a:p>
          <a:p>
            <a:pPr eaLnBrk="1" hangingPunct="1"/>
            <a:endParaRPr lang="zh-CN" altLang="en-US" sz="2400" dirty="0" smtClean="0"/>
          </a:p>
        </p:txBody>
      </p:sp>
      <p:sp>
        <p:nvSpPr>
          <p:cNvPr id="2" name="标题 1"/>
          <p:cNvSpPr>
            <a:spLocks noGrp="1"/>
          </p:cNvSpPr>
          <p:nvPr>
            <p:ph type="title"/>
          </p:nvPr>
        </p:nvSpPr>
        <p:spPr/>
        <p:txBody>
          <a:bodyPr>
            <a:normAutofit fontScale="90000"/>
          </a:bodyPr>
          <a:lstStyle/>
          <a:p>
            <a:pPr eaLnBrk="1" fontAlgn="auto" hangingPunct="1">
              <a:spcAft>
                <a:spcPts val="0"/>
              </a:spcAft>
              <a:defRPr/>
            </a:pPr>
            <a:r>
              <a:rPr lang="en-US" altLang="zh-CN" dirty="0" smtClean="0">
                <a:solidFill>
                  <a:schemeClr val="tx1"/>
                </a:solidFill>
                <a:latin typeface="+mn-lt"/>
                <a:ea typeface="+mn-ea"/>
                <a:cs typeface="+mn-cs"/>
              </a:rPr>
              <a:t>9.1.1 WinRAR</a:t>
            </a:r>
            <a:r>
              <a:rPr lang="zh-CN" altLang="zh-CN" dirty="0" smtClean="0">
                <a:solidFill>
                  <a:schemeClr val="tx1"/>
                </a:solidFill>
                <a:latin typeface="+mn-lt"/>
                <a:ea typeface="+mn-ea"/>
                <a:cs typeface="+mn-cs"/>
              </a:rPr>
              <a:t>简介</a:t>
            </a:r>
            <a:br>
              <a:rPr lang="zh-CN" altLang="zh-CN" dirty="0" smtClean="0">
                <a:solidFill>
                  <a:schemeClr val="tx1"/>
                </a:solidFill>
                <a:latin typeface="+mn-lt"/>
                <a:ea typeface="+mn-ea"/>
                <a:cs typeface="+mn-cs"/>
              </a:rPr>
            </a:br>
            <a:endParaRPr lang="zh-CN" altLang="en-US" dirty="0" smtClean="0"/>
          </a:p>
        </p:txBody>
      </p:sp>
      <p:sp>
        <p:nvSpPr>
          <p:cNvPr id="17412" name="日期占位符 2"/>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007E2A37-5072-4480-8756-2B869813326C}" type="datetime1">
              <a:rPr lang="zh-CN" altLang="en-US"/>
              <a:pPr eaLnBrk="1" hangingPunct="1"/>
              <a:t>2014-11-17</a:t>
            </a:fld>
            <a:endParaRPr lang="en-US" altLang="zh-CN"/>
          </a:p>
        </p:txBody>
      </p:sp>
      <p:sp>
        <p:nvSpPr>
          <p:cNvPr id="17413"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anim calcmode="lin" valueType="num">
                                      <p:cBhvr additive="base">
                                        <p:cTn id="7" dur="500" fill="hold"/>
                                        <p:tgtEl>
                                          <p:spTgt spid="174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0">
                                            <p:txEl>
                                              <p:pRg st="1" end="1"/>
                                            </p:txEl>
                                          </p:spTgt>
                                        </p:tgtEl>
                                        <p:attrNameLst>
                                          <p:attrName>style.visibility</p:attrName>
                                        </p:attrNameLst>
                                      </p:cBhvr>
                                      <p:to>
                                        <p:strVal val="visible"/>
                                      </p:to>
                                    </p:set>
                                    <p:anim calcmode="lin" valueType="num">
                                      <p:cBhvr additive="base">
                                        <p:cTn id="13" dur="500" fill="hold"/>
                                        <p:tgtEl>
                                          <p:spTgt spid="174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0">
                                            <p:txEl>
                                              <p:pRg st="2" end="2"/>
                                            </p:txEl>
                                          </p:spTgt>
                                        </p:tgtEl>
                                        <p:attrNameLst>
                                          <p:attrName>style.visibility</p:attrName>
                                        </p:attrNameLst>
                                      </p:cBhvr>
                                      <p:to>
                                        <p:strVal val="visible"/>
                                      </p:to>
                                    </p:set>
                                    <p:anim calcmode="lin" valueType="num">
                                      <p:cBhvr additive="base">
                                        <p:cTn id="19" dur="500" fill="hold"/>
                                        <p:tgtEl>
                                          <p:spTgt spid="1741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4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410">
                                            <p:txEl>
                                              <p:pRg st="3" end="3"/>
                                            </p:txEl>
                                          </p:spTgt>
                                        </p:tgtEl>
                                        <p:attrNameLst>
                                          <p:attrName>style.visibility</p:attrName>
                                        </p:attrNameLst>
                                      </p:cBhvr>
                                      <p:to>
                                        <p:strVal val="visible"/>
                                      </p:to>
                                    </p:set>
                                    <p:anim calcmode="lin" valueType="num">
                                      <p:cBhvr additive="base">
                                        <p:cTn id="25" dur="500" fill="hold"/>
                                        <p:tgtEl>
                                          <p:spTgt spid="1741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41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2"/>
          <p:cNvSpPr>
            <a:spLocks noGrp="1"/>
          </p:cNvSpPr>
          <p:nvPr>
            <p:ph idx="1"/>
          </p:nvPr>
        </p:nvSpPr>
        <p:spPr/>
        <p:txBody>
          <a:bodyPr/>
          <a:lstStyle/>
          <a:p>
            <a:pPr eaLnBrk="1" hangingPunct="1"/>
            <a:r>
              <a:rPr lang="zh-CN" altLang="zh-CN" dirty="0" smtClean="0"/>
              <a:t>压缩是</a:t>
            </a:r>
            <a:r>
              <a:rPr lang="en-US" altLang="zh-CN" dirty="0" smtClean="0"/>
              <a:t>WinRAR</a:t>
            </a:r>
            <a:r>
              <a:rPr lang="zh-CN" altLang="zh-CN" dirty="0" smtClean="0"/>
              <a:t>软件的主要功能，如果在压缩文件时为文件添加密码，就可以进一步保障文件的安全性。</a:t>
            </a:r>
            <a:endParaRPr lang="en-US" altLang="zh-CN" dirty="0" smtClean="0"/>
          </a:p>
          <a:p>
            <a:pPr eaLnBrk="1" hangingPunct="1"/>
            <a:r>
              <a:rPr lang="zh-CN" altLang="zh-CN" dirty="0" smtClean="0"/>
              <a:t>本实例要求使用</a:t>
            </a:r>
            <a:r>
              <a:rPr lang="en-US" altLang="zh-CN" dirty="0" smtClean="0"/>
              <a:t>WinRAR</a:t>
            </a:r>
            <a:r>
              <a:rPr lang="zh-CN" altLang="zh-CN" dirty="0" smtClean="0"/>
              <a:t>对“</a:t>
            </a:r>
            <a:r>
              <a:rPr lang="en-US" altLang="zh-CN" dirty="0" smtClean="0"/>
              <a:t>D:\</a:t>
            </a:r>
            <a:r>
              <a:rPr lang="zh-CN" altLang="zh-CN" dirty="0" smtClean="0"/>
              <a:t>音乐”文件夹进行加密压缩，生成的压缩文件命名为“我的音乐</a:t>
            </a:r>
            <a:r>
              <a:rPr lang="en-US" altLang="zh-CN" dirty="0" smtClean="0"/>
              <a:t>.RAR</a:t>
            </a:r>
            <a:r>
              <a:rPr lang="zh-CN" altLang="zh-CN" dirty="0" smtClean="0"/>
              <a:t>”，保存路径为“</a:t>
            </a:r>
            <a:r>
              <a:rPr lang="en-US" altLang="zh-CN" dirty="0" smtClean="0"/>
              <a:t>D</a:t>
            </a:r>
            <a:r>
              <a:rPr lang="zh-CN" altLang="zh-CN" dirty="0" smtClean="0"/>
              <a:t>：</a:t>
            </a:r>
            <a:r>
              <a:rPr lang="en-US" altLang="zh-CN" dirty="0" smtClean="0"/>
              <a:t>\</a:t>
            </a:r>
            <a:r>
              <a:rPr lang="zh-CN" altLang="zh-CN" dirty="0" smtClean="0"/>
              <a:t>”，密码设置为 “</a:t>
            </a:r>
            <a:r>
              <a:rPr lang="en-US" altLang="zh-CN" dirty="0" smtClean="0"/>
              <a:t>123</a:t>
            </a:r>
            <a:r>
              <a:rPr lang="zh-CN" altLang="zh-CN" dirty="0" smtClean="0"/>
              <a:t>”</a:t>
            </a:r>
            <a:r>
              <a:rPr lang="zh-CN" altLang="en-US" dirty="0" smtClean="0"/>
              <a:t>。</a:t>
            </a:r>
          </a:p>
        </p:txBody>
      </p:sp>
      <p:sp>
        <p:nvSpPr>
          <p:cNvPr id="2" name="标题 1"/>
          <p:cNvSpPr>
            <a:spLocks noGrp="1"/>
          </p:cNvSpPr>
          <p:nvPr>
            <p:ph type="title"/>
          </p:nvPr>
        </p:nvSpPr>
        <p:spPr/>
        <p:txBody>
          <a:bodyPr>
            <a:normAutofit fontScale="90000"/>
          </a:bodyPr>
          <a:lstStyle/>
          <a:p>
            <a:pPr eaLnBrk="1" fontAlgn="auto" hangingPunct="1">
              <a:spcAft>
                <a:spcPts val="0"/>
              </a:spcAft>
              <a:defRPr/>
            </a:pPr>
            <a:r>
              <a:rPr lang="en-US" altLang="zh-CN" dirty="0" smtClean="0">
                <a:solidFill>
                  <a:schemeClr val="tx1"/>
                </a:solidFill>
                <a:latin typeface="+mn-lt"/>
                <a:ea typeface="+mn-ea"/>
                <a:cs typeface="+mn-cs"/>
              </a:rPr>
              <a:t>9.1.2 </a:t>
            </a:r>
            <a:r>
              <a:rPr lang="zh-CN" altLang="zh-CN" dirty="0" smtClean="0">
                <a:solidFill>
                  <a:schemeClr val="tx1"/>
                </a:solidFill>
                <a:latin typeface="+mn-lt"/>
                <a:ea typeface="+mn-ea"/>
                <a:cs typeface="+mn-cs"/>
              </a:rPr>
              <a:t>使用</a:t>
            </a:r>
            <a:r>
              <a:rPr lang="en-US" altLang="zh-CN" dirty="0" smtClean="0">
                <a:solidFill>
                  <a:schemeClr val="tx1"/>
                </a:solidFill>
                <a:latin typeface="+mn-lt"/>
                <a:ea typeface="+mn-ea"/>
                <a:cs typeface="+mn-cs"/>
              </a:rPr>
              <a:t>WinRAR</a:t>
            </a:r>
            <a:r>
              <a:rPr lang="zh-CN" altLang="zh-CN" dirty="0" smtClean="0">
                <a:solidFill>
                  <a:schemeClr val="tx1"/>
                </a:solidFill>
                <a:latin typeface="+mn-lt"/>
                <a:ea typeface="+mn-ea"/>
                <a:cs typeface="+mn-cs"/>
              </a:rPr>
              <a:t>进行加密压缩</a:t>
            </a:r>
            <a:br>
              <a:rPr lang="zh-CN" altLang="zh-CN" dirty="0" smtClean="0">
                <a:solidFill>
                  <a:schemeClr val="tx1"/>
                </a:solidFill>
                <a:latin typeface="+mn-lt"/>
                <a:ea typeface="+mn-ea"/>
                <a:cs typeface="+mn-cs"/>
              </a:rPr>
            </a:br>
            <a:endParaRPr lang="zh-CN" altLang="en-US" dirty="0" smtClean="0"/>
          </a:p>
        </p:txBody>
      </p:sp>
      <p:sp>
        <p:nvSpPr>
          <p:cNvPr id="18436" name="日期占位符 2"/>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F3DCF682-30E6-46A0-A5F7-04396B1F86A2}" type="datetime1">
              <a:rPr lang="zh-CN" altLang="en-US"/>
              <a:pPr eaLnBrk="1" hangingPunct="1"/>
              <a:t>2014-11-17</a:t>
            </a:fld>
            <a:endParaRPr lang="en-US" altLang="zh-CN"/>
          </a:p>
        </p:txBody>
      </p:sp>
      <p:sp>
        <p:nvSpPr>
          <p:cNvPr id="18437"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5816" y="4437112"/>
            <a:ext cx="4859671" cy="1471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anim calcmode="lin" valueType="num">
                                      <p:cBhvr additive="base">
                                        <p:cTn id="7" dur="500" fill="hold"/>
                                        <p:tgtEl>
                                          <p:spTgt spid="1843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4">
                                            <p:txEl>
                                              <p:pRg st="1" end="1"/>
                                            </p:txEl>
                                          </p:spTgt>
                                        </p:tgtEl>
                                        <p:attrNameLst>
                                          <p:attrName>style.visibility</p:attrName>
                                        </p:attrNameLst>
                                      </p:cBhvr>
                                      <p:to>
                                        <p:strVal val="visible"/>
                                      </p:to>
                                    </p:set>
                                    <p:anim calcmode="lin" valueType="num">
                                      <p:cBhvr additive="base">
                                        <p:cTn id="13" dur="500" fill="hold"/>
                                        <p:tgtEl>
                                          <p:spTgt spid="1843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additive="base">
                                        <p:cTn id="19" dur="500" fill="hold"/>
                                        <p:tgtEl>
                                          <p:spTgt spid="1026"/>
                                        </p:tgtEl>
                                        <p:attrNameLst>
                                          <p:attrName>ppt_x</p:attrName>
                                        </p:attrNameLst>
                                      </p:cBhvr>
                                      <p:tavLst>
                                        <p:tav tm="0">
                                          <p:val>
                                            <p:strVal val="#ppt_x"/>
                                          </p:val>
                                        </p:tav>
                                        <p:tav tm="100000">
                                          <p:val>
                                            <p:strVal val="#ppt_x"/>
                                          </p:val>
                                        </p:tav>
                                      </p:tavLst>
                                    </p:anim>
                                    <p:anim calcmode="lin" valueType="num">
                                      <p:cBhvr additive="base">
                                        <p:cTn id="20"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内容占位符 2"/>
          <p:cNvSpPr>
            <a:spLocks noGrp="1"/>
          </p:cNvSpPr>
          <p:nvPr>
            <p:ph idx="1"/>
          </p:nvPr>
        </p:nvSpPr>
        <p:spPr>
          <a:xfrm>
            <a:off x="395288" y="1268413"/>
            <a:ext cx="7921625" cy="4862512"/>
          </a:xfrm>
        </p:spPr>
        <p:txBody>
          <a:bodyPr/>
          <a:lstStyle/>
          <a:p>
            <a:pPr eaLnBrk="1" hangingPunct="1"/>
            <a:r>
              <a:rPr lang="zh-CN" altLang="zh-CN" sz="2800" dirty="0" smtClean="0"/>
              <a:t>本实例中，将主要解决如下问题：</a:t>
            </a:r>
          </a:p>
          <a:p>
            <a:pPr eaLnBrk="1" hangingPunct="1">
              <a:buFont typeface="Wingdings" pitchFamily="2" charset="2"/>
              <a:buChar char="Ø"/>
            </a:pPr>
            <a:r>
              <a:rPr lang="zh-CN" altLang="zh-CN" sz="2800" dirty="0" smtClean="0"/>
              <a:t>如何修改压缩文件的名称和设置压缩文件的保存路径。</a:t>
            </a:r>
          </a:p>
          <a:p>
            <a:pPr eaLnBrk="1" hangingPunct="1">
              <a:buFont typeface="Wingdings" pitchFamily="2" charset="2"/>
              <a:buChar char="Ø"/>
            </a:pPr>
            <a:r>
              <a:rPr lang="zh-CN" altLang="zh-CN" sz="2800" dirty="0" smtClean="0"/>
              <a:t>如何为压缩文件设置密码保护。</a:t>
            </a:r>
          </a:p>
          <a:p>
            <a:pPr eaLnBrk="1" hangingPunct="1"/>
            <a:r>
              <a:rPr lang="en-US" altLang="zh-CN" sz="2800" b="1" dirty="0" smtClean="0"/>
              <a:t>1</a:t>
            </a:r>
            <a:r>
              <a:rPr lang="zh-CN" altLang="zh-CN" sz="2800" b="1" dirty="0" smtClean="0"/>
              <a:t>．启动</a:t>
            </a:r>
            <a:r>
              <a:rPr lang="en-US" altLang="zh-CN" sz="2800" b="1" dirty="0" smtClean="0"/>
              <a:t>WinRAR</a:t>
            </a:r>
            <a:r>
              <a:rPr lang="zh-CN" altLang="en-US" sz="2800" b="1" dirty="0" smtClean="0"/>
              <a:t>：</a:t>
            </a:r>
            <a:r>
              <a:rPr lang="zh-CN" altLang="zh-CN" sz="2800" dirty="0" smtClean="0"/>
              <a:t>选择“开始”</a:t>
            </a:r>
            <a:r>
              <a:rPr lang="en-US" altLang="zh-CN" sz="2800" dirty="0" smtClean="0"/>
              <a:t>/</a:t>
            </a:r>
            <a:r>
              <a:rPr lang="zh-CN" altLang="zh-CN" sz="2800" dirty="0" smtClean="0"/>
              <a:t>“程序”</a:t>
            </a:r>
            <a:r>
              <a:rPr lang="en-US" altLang="zh-CN" sz="2800" dirty="0" smtClean="0"/>
              <a:t>/</a:t>
            </a:r>
            <a:r>
              <a:rPr lang="zh-CN" altLang="zh-CN" sz="2800" dirty="0" smtClean="0"/>
              <a:t>“</a:t>
            </a:r>
            <a:r>
              <a:rPr lang="en-US" altLang="zh-CN" sz="2800" dirty="0" smtClean="0"/>
              <a:t>WinRAR</a:t>
            </a:r>
            <a:r>
              <a:rPr lang="zh-CN" altLang="zh-CN" sz="2800" dirty="0" smtClean="0"/>
              <a:t>”</a:t>
            </a:r>
            <a:r>
              <a:rPr lang="en-US" altLang="zh-CN" sz="2800" dirty="0" smtClean="0"/>
              <a:t>/</a:t>
            </a:r>
            <a:r>
              <a:rPr lang="zh-CN" altLang="zh-CN" sz="2800" dirty="0" smtClean="0"/>
              <a:t>“</a:t>
            </a:r>
            <a:r>
              <a:rPr lang="en-US" altLang="zh-CN" sz="2800" dirty="0" smtClean="0"/>
              <a:t>WinRAR</a:t>
            </a:r>
            <a:r>
              <a:rPr lang="zh-CN" altLang="zh-CN" sz="2800" dirty="0" smtClean="0"/>
              <a:t>”命令，打开</a:t>
            </a:r>
            <a:r>
              <a:rPr lang="en-US" altLang="zh-CN" sz="2800" dirty="0" smtClean="0"/>
              <a:t>WinRAR</a:t>
            </a:r>
            <a:r>
              <a:rPr lang="zh-CN" altLang="zh-CN" sz="2800" dirty="0" smtClean="0"/>
              <a:t>窗口。</a:t>
            </a:r>
            <a:endParaRPr lang="en-US" altLang="zh-CN" sz="2800" dirty="0" smtClean="0"/>
          </a:p>
          <a:p>
            <a:pPr eaLnBrk="1" hangingPunct="1"/>
            <a:r>
              <a:rPr lang="en-US" altLang="zh-CN" sz="2800" b="1" dirty="0" smtClean="0"/>
              <a:t>2</a:t>
            </a:r>
            <a:r>
              <a:rPr lang="zh-CN" altLang="zh-CN" sz="2800" b="1" dirty="0" smtClean="0"/>
              <a:t>．新建压缩文件</a:t>
            </a:r>
            <a:r>
              <a:rPr lang="zh-CN" altLang="zh-CN" sz="2800" dirty="0" smtClean="0"/>
              <a:t>（</a:t>
            </a:r>
            <a:r>
              <a:rPr lang="en-US" altLang="zh-CN" sz="2800" dirty="0" smtClean="0"/>
              <a:t>1</a:t>
            </a:r>
            <a:r>
              <a:rPr lang="zh-CN" altLang="zh-CN" sz="2800" dirty="0" smtClean="0"/>
              <a:t>）选择待压缩文件</a:t>
            </a:r>
            <a:r>
              <a:rPr lang="en-US" altLang="zh-CN" sz="2800" dirty="0" smtClean="0"/>
              <a:t>/</a:t>
            </a:r>
            <a:r>
              <a:rPr lang="zh-CN" altLang="zh-CN" sz="2800" dirty="0" smtClean="0"/>
              <a:t>文件夹（</a:t>
            </a:r>
            <a:r>
              <a:rPr lang="en-US" altLang="zh-CN" sz="2800" dirty="0" smtClean="0"/>
              <a:t>2</a:t>
            </a:r>
            <a:r>
              <a:rPr lang="zh-CN" altLang="zh-CN" sz="2800" dirty="0" smtClean="0"/>
              <a:t>）修改压缩文件名和设置压缩格式（</a:t>
            </a:r>
            <a:r>
              <a:rPr lang="en-US" altLang="zh-CN" sz="2800" dirty="0" smtClean="0"/>
              <a:t>3</a:t>
            </a:r>
            <a:r>
              <a:rPr lang="zh-CN" altLang="zh-CN" sz="2800" dirty="0" smtClean="0"/>
              <a:t>）为压缩文件设置密码（</a:t>
            </a:r>
            <a:r>
              <a:rPr lang="en-US" altLang="zh-CN" sz="2800" dirty="0" smtClean="0"/>
              <a:t>4</a:t>
            </a:r>
            <a:r>
              <a:rPr lang="zh-CN" altLang="zh-CN" sz="2800" dirty="0" smtClean="0"/>
              <a:t>）解压缩加密文件</a:t>
            </a:r>
          </a:p>
          <a:p>
            <a:pPr eaLnBrk="1" hangingPunct="1"/>
            <a:endParaRPr lang="zh-CN" altLang="zh-CN" sz="2800" dirty="0" smtClean="0"/>
          </a:p>
          <a:p>
            <a:pPr eaLnBrk="1" hangingPunct="1"/>
            <a:endParaRPr lang="zh-CN" altLang="zh-CN" sz="2800" dirty="0" smtClean="0"/>
          </a:p>
          <a:p>
            <a:pPr eaLnBrk="1" hangingPunct="1">
              <a:buFont typeface="Wingdings" pitchFamily="2" charset="2"/>
              <a:buChar char="Ø"/>
            </a:pPr>
            <a:endParaRPr lang="zh-CN" altLang="zh-CN" sz="2800" dirty="0" smtClean="0"/>
          </a:p>
          <a:p>
            <a:pPr eaLnBrk="1" hangingPunct="1"/>
            <a:endParaRPr lang="zh-CN" altLang="en-US" dirty="0" smtClean="0"/>
          </a:p>
        </p:txBody>
      </p:sp>
      <p:sp>
        <p:nvSpPr>
          <p:cNvPr id="2" name="标题 1"/>
          <p:cNvSpPr>
            <a:spLocks noGrp="1"/>
          </p:cNvSpPr>
          <p:nvPr>
            <p:ph type="title"/>
          </p:nvPr>
        </p:nvSpPr>
        <p:spPr/>
        <p:txBody>
          <a:bodyPr>
            <a:normAutofit fontScale="90000"/>
          </a:bodyPr>
          <a:lstStyle/>
          <a:p>
            <a:pPr eaLnBrk="1" fontAlgn="auto" hangingPunct="1">
              <a:spcAft>
                <a:spcPts val="0"/>
              </a:spcAft>
              <a:defRPr/>
            </a:pPr>
            <a:r>
              <a:rPr lang="en-US" altLang="zh-CN" dirty="0" smtClean="0">
                <a:solidFill>
                  <a:schemeClr val="tx1"/>
                </a:solidFill>
                <a:latin typeface="+mn-lt"/>
                <a:ea typeface="+mn-ea"/>
                <a:cs typeface="+mn-cs"/>
              </a:rPr>
              <a:t>9.1.3</a:t>
            </a:r>
            <a:r>
              <a:rPr lang="zh-CN" altLang="zh-CN" dirty="0" smtClean="0">
                <a:solidFill>
                  <a:schemeClr val="tx1"/>
                </a:solidFill>
                <a:latin typeface="+mn-lt"/>
                <a:ea typeface="+mn-ea"/>
                <a:cs typeface="+mn-cs"/>
              </a:rPr>
              <a:t>操作步骤</a:t>
            </a:r>
            <a:r>
              <a:rPr lang="en-US" altLang="zh-CN" dirty="0" smtClean="0">
                <a:solidFill>
                  <a:schemeClr val="tx1"/>
                </a:solidFill>
                <a:latin typeface="+mn-lt"/>
                <a:ea typeface="+mn-ea"/>
                <a:cs typeface="+mn-cs"/>
              </a:rPr>
              <a:t/>
            </a:r>
            <a:br>
              <a:rPr lang="en-US" altLang="zh-CN" dirty="0" smtClean="0">
                <a:solidFill>
                  <a:schemeClr val="tx1"/>
                </a:solidFill>
                <a:latin typeface="+mn-lt"/>
                <a:ea typeface="+mn-ea"/>
                <a:cs typeface="+mn-cs"/>
              </a:rPr>
            </a:br>
            <a:endParaRPr lang="zh-CN" altLang="en-US" dirty="0" smtClean="0"/>
          </a:p>
        </p:txBody>
      </p:sp>
      <p:sp>
        <p:nvSpPr>
          <p:cNvPr id="19460" name="日期占位符 2"/>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D8703E12-DE66-485B-8802-CCE8DB08A5BD}" type="datetime1">
              <a:rPr lang="zh-CN" altLang="en-US"/>
              <a:pPr eaLnBrk="1" hangingPunct="1"/>
              <a:t>2014-11-17</a:t>
            </a:fld>
            <a:endParaRPr lang="en-US" altLang="zh-CN"/>
          </a:p>
        </p:txBody>
      </p:sp>
      <p:sp>
        <p:nvSpPr>
          <p:cNvPr id="19461"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332656"/>
            <a:ext cx="5896620" cy="3992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688" y="2338388"/>
            <a:ext cx="5187729" cy="4519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5188" y="2276474"/>
            <a:ext cx="3791236" cy="3744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anim calcmode="lin" valueType="num">
                                      <p:cBhvr additive="base">
                                        <p:cTn id="7" dur="500" fill="hold"/>
                                        <p:tgtEl>
                                          <p:spTgt spid="1945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58">
                                            <p:txEl>
                                              <p:pRg st="1" end="1"/>
                                            </p:txEl>
                                          </p:spTgt>
                                        </p:tgtEl>
                                        <p:attrNameLst>
                                          <p:attrName>style.visibility</p:attrName>
                                        </p:attrNameLst>
                                      </p:cBhvr>
                                      <p:to>
                                        <p:strVal val="visible"/>
                                      </p:to>
                                    </p:set>
                                    <p:anim calcmode="lin" valueType="num">
                                      <p:cBhvr additive="base">
                                        <p:cTn id="13" dur="500" fill="hold"/>
                                        <p:tgtEl>
                                          <p:spTgt spid="1945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458">
                                            <p:txEl>
                                              <p:pRg st="2" end="2"/>
                                            </p:txEl>
                                          </p:spTgt>
                                        </p:tgtEl>
                                        <p:attrNameLst>
                                          <p:attrName>style.visibility</p:attrName>
                                        </p:attrNameLst>
                                      </p:cBhvr>
                                      <p:to>
                                        <p:strVal val="visible"/>
                                      </p:to>
                                    </p:set>
                                    <p:anim calcmode="lin" valueType="num">
                                      <p:cBhvr additive="base">
                                        <p:cTn id="19" dur="500" fill="hold"/>
                                        <p:tgtEl>
                                          <p:spTgt spid="1945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458">
                                            <p:txEl>
                                              <p:pRg st="3" end="3"/>
                                            </p:txEl>
                                          </p:spTgt>
                                        </p:tgtEl>
                                        <p:attrNameLst>
                                          <p:attrName>style.visibility</p:attrName>
                                        </p:attrNameLst>
                                      </p:cBhvr>
                                      <p:to>
                                        <p:strVal val="visible"/>
                                      </p:to>
                                    </p:set>
                                    <p:anim calcmode="lin" valueType="num">
                                      <p:cBhvr additive="base">
                                        <p:cTn id="25" dur="500" fill="hold"/>
                                        <p:tgtEl>
                                          <p:spTgt spid="1945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945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0"/>
                                        </p:tgtEl>
                                        <p:attrNameLst>
                                          <p:attrName>style.visibility</p:attrName>
                                        </p:attrNameLst>
                                      </p:cBhvr>
                                      <p:to>
                                        <p:strVal val="visible"/>
                                      </p:to>
                                    </p:set>
                                    <p:anim calcmode="lin" valueType="num">
                                      <p:cBhvr additive="base">
                                        <p:cTn id="31" dur="500" fill="hold"/>
                                        <p:tgtEl>
                                          <p:spTgt spid="2050"/>
                                        </p:tgtEl>
                                        <p:attrNameLst>
                                          <p:attrName>ppt_x</p:attrName>
                                        </p:attrNameLst>
                                      </p:cBhvr>
                                      <p:tavLst>
                                        <p:tav tm="0">
                                          <p:val>
                                            <p:strVal val="#ppt_x"/>
                                          </p:val>
                                        </p:tav>
                                        <p:tav tm="100000">
                                          <p:val>
                                            <p:strVal val="#ppt_x"/>
                                          </p:val>
                                        </p:tav>
                                      </p:tavLst>
                                    </p:anim>
                                    <p:anim calcmode="lin" valueType="num">
                                      <p:cBhvr additive="base">
                                        <p:cTn id="32"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2050"/>
                                        </p:tgtEl>
                                        <p:attrNameLst>
                                          <p:attrName>ppt_x</p:attrName>
                                        </p:attrNameLst>
                                      </p:cBhvr>
                                      <p:tavLst>
                                        <p:tav tm="0">
                                          <p:val>
                                            <p:strVal val="ppt_x"/>
                                          </p:val>
                                        </p:tav>
                                        <p:tav tm="100000">
                                          <p:val>
                                            <p:strVal val="ppt_x"/>
                                          </p:val>
                                        </p:tav>
                                      </p:tavLst>
                                    </p:anim>
                                    <p:anim calcmode="lin" valueType="num">
                                      <p:cBhvr additive="base">
                                        <p:cTn id="37" dur="500"/>
                                        <p:tgtEl>
                                          <p:spTgt spid="2050"/>
                                        </p:tgtEl>
                                        <p:attrNameLst>
                                          <p:attrName>ppt_y</p:attrName>
                                        </p:attrNameLst>
                                      </p:cBhvr>
                                      <p:tavLst>
                                        <p:tav tm="0">
                                          <p:val>
                                            <p:strVal val="ppt_y"/>
                                          </p:val>
                                        </p:tav>
                                        <p:tav tm="100000">
                                          <p:val>
                                            <p:strVal val="1+ppt_h/2"/>
                                          </p:val>
                                        </p:tav>
                                      </p:tavLst>
                                    </p:anim>
                                    <p:set>
                                      <p:cBhvr>
                                        <p:cTn id="38" dur="1" fill="hold">
                                          <p:stCondLst>
                                            <p:cond delay="499"/>
                                          </p:stCondLst>
                                        </p:cTn>
                                        <p:tgtEl>
                                          <p:spTgt spid="205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458">
                                            <p:txEl>
                                              <p:pRg st="4" end="4"/>
                                            </p:txEl>
                                          </p:spTgt>
                                        </p:tgtEl>
                                        <p:attrNameLst>
                                          <p:attrName>style.visibility</p:attrName>
                                        </p:attrNameLst>
                                      </p:cBhvr>
                                      <p:to>
                                        <p:strVal val="visible"/>
                                      </p:to>
                                    </p:set>
                                    <p:anim calcmode="lin" valueType="num">
                                      <p:cBhvr additive="base">
                                        <p:cTn id="43" dur="500" fill="hold"/>
                                        <p:tgtEl>
                                          <p:spTgt spid="19458">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945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51"/>
                                        </p:tgtEl>
                                        <p:attrNameLst>
                                          <p:attrName>style.visibility</p:attrName>
                                        </p:attrNameLst>
                                      </p:cBhvr>
                                      <p:to>
                                        <p:strVal val="visible"/>
                                      </p:to>
                                    </p:set>
                                    <p:anim calcmode="lin" valueType="num">
                                      <p:cBhvr additive="base">
                                        <p:cTn id="49" dur="500" fill="hold"/>
                                        <p:tgtEl>
                                          <p:spTgt spid="2051"/>
                                        </p:tgtEl>
                                        <p:attrNameLst>
                                          <p:attrName>ppt_x</p:attrName>
                                        </p:attrNameLst>
                                      </p:cBhvr>
                                      <p:tavLst>
                                        <p:tav tm="0">
                                          <p:val>
                                            <p:strVal val="#ppt_x"/>
                                          </p:val>
                                        </p:tav>
                                        <p:tav tm="100000">
                                          <p:val>
                                            <p:strVal val="#ppt_x"/>
                                          </p:val>
                                        </p:tav>
                                      </p:tavLst>
                                    </p:anim>
                                    <p:anim calcmode="lin" valueType="num">
                                      <p:cBhvr additive="base">
                                        <p:cTn id="50"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nodeType="clickEffect">
                                  <p:stCondLst>
                                    <p:cond delay="0"/>
                                  </p:stCondLst>
                                  <p:childTnLst>
                                    <p:anim calcmode="lin" valueType="num">
                                      <p:cBhvr additive="base">
                                        <p:cTn id="54" dur="500"/>
                                        <p:tgtEl>
                                          <p:spTgt spid="2051"/>
                                        </p:tgtEl>
                                        <p:attrNameLst>
                                          <p:attrName>ppt_x</p:attrName>
                                        </p:attrNameLst>
                                      </p:cBhvr>
                                      <p:tavLst>
                                        <p:tav tm="0">
                                          <p:val>
                                            <p:strVal val="ppt_x"/>
                                          </p:val>
                                        </p:tav>
                                        <p:tav tm="100000">
                                          <p:val>
                                            <p:strVal val="ppt_x"/>
                                          </p:val>
                                        </p:tav>
                                      </p:tavLst>
                                    </p:anim>
                                    <p:anim calcmode="lin" valueType="num">
                                      <p:cBhvr additive="base">
                                        <p:cTn id="55" dur="500"/>
                                        <p:tgtEl>
                                          <p:spTgt spid="2051"/>
                                        </p:tgtEl>
                                        <p:attrNameLst>
                                          <p:attrName>ppt_y</p:attrName>
                                        </p:attrNameLst>
                                      </p:cBhvr>
                                      <p:tavLst>
                                        <p:tav tm="0">
                                          <p:val>
                                            <p:strVal val="ppt_y"/>
                                          </p:val>
                                        </p:tav>
                                        <p:tav tm="100000">
                                          <p:val>
                                            <p:strVal val="1+ppt_h/2"/>
                                          </p:val>
                                        </p:tav>
                                      </p:tavLst>
                                    </p:anim>
                                    <p:set>
                                      <p:cBhvr>
                                        <p:cTn id="56" dur="1" fill="hold">
                                          <p:stCondLst>
                                            <p:cond delay="499"/>
                                          </p:stCondLst>
                                        </p:cTn>
                                        <p:tgtEl>
                                          <p:spTgt spid="2051"/>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052"/>
                                        </p:tgtEl>
                                        <p:attrNameLst>
                                          <p:attrName>style.visibility</p:attrName>
                                        </p:attrNameLst>
                                      </p:cBhvr>
                                      <p:to>
                                        <p:strVal val="visible"/>
                                      </p:to>
                                    </p:set>
                                    <p:anim calcmode="lin" valueType="num">
                                      <p:cBhvr additive="base">
                                        <p:cTn id="61" dur="500" fill="hold"/>
                                        <p:tgtEl>
                                          <p:spTgt spid="2052"/>
                                        </p:tgtEl>
                                        <p:attrNameLst>
                                          <p:attrName>ppt_x</p:attrName>
                                        </p:attrNameLst>
                                      </p:cBhvr>
                                      <p:tavLst>
                                        <p:tav tm="0">
                                          <p:val>
                                            <p:strVal val="#ppt_x"/>
                                          </p:val>
                                        </p:tav>
                                        <p:tav tm="100000">
                                          <p:val>
                                            <p:strVal val="#ppt_x"/>
                                          </p:val>
                                        </p:tav>
                                      </p:tavLst>
                                    </p:anim>
                                    <p:anim calcmode="lin" valueType="num">
                                      <p:cBhvr additive="base">
                                        <p:cTn id="62"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xit" presetSubtype="4" fill="hold" nodeType="clickEffect">
                                  <p:stCondLst>
                                    <p:cond delay="0"/>
                                  </p:stCondLst>
                                  <p:childTnLst>
                                    <p:anim calcmode="lin" valueType="num">
                                      <p:cBhvr additive="base">
                                        <p:cTn id="66" dur="500"/>
                                        <p:tgtEl>
                                          <p:spTgt spid="2052"/>
                                        </p:tgtEl>
                                        <p:attrNameLst>
                                          <p:attrName>ppt_x</p:attrName>
                                        </p:attrNameLst>
                                      </p:cBhvr>
                                      <p:tavLst>
                                        <p:tav tm="0">
                                          <p:val>
                                            <p:strVal val="ppt_x"/>
                                          </p:val>
                                        </p:tav>
                                        <p:tav tm="100000">
                                          <p:val>
                                            <p:strVal val="ppt_x"/>
                                          </p:val>
                                        </p:tav>
                                      </p:tavLst>
                                    </p:anim>
                                    <p:anim calcmode="lin" valueType="num">
                                      <p:cBhvr additive="base">
                                        <p:cTn id="67" dur="500"/>
                                        <p:tgtEl>
                                          <p:spTgt spid="2052"/>
                                        </p:tgtEl>
                                        <p:attrNameLst>
                                          <p:attrName>ppt_y</p:attrName>
                                        </p:attrNameLst>
                                      </p:cBhvr>
                                      <p:tavLst>
                                        <p:tav tm="0">
                                          <p:val>
                                            <p:strVal val="ppt_y"/>
                                          </p:val>
                                        </p:tav>
                                        <p:tav tm="100000">
                                          <p:val>
                                            <p:strVal val="1+ppt_h/2"/>
                                          </p:val>
                                        </p:tav>
                                      </p:tavLst>
                                    </p:anim>
                                    <p:set>
                                      <p:cBhvr>
                                        <p:cTn id="68" dur="1" fill="hold">
                                          <p:stCondLst>
                                            <p:cond delay="499"/>
                                          </p:stCondLst>
                                        </p:cTn>
                                        <p:tgtEl>
                                          <p:spTgt spid="20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内容占位符 2"/>
          <p:cNvSpPr>
            <a:spLocks noGrp="1"/>
          </p:cNvSpPr>
          <p:nvPr>
            <p:ph idx="1"/>
          </p:nvPr>
        </p:nvSpPr>
        <p:spPr/>
        <p:txBody>
          <a:bodyPr/>
          <a:lstStyle/>
          <a:p>
            <a:pPr eaLnBrk="1" hangingPunct="1"/>
            <a:r>
              <a:rPr lang="en-US" altLang="zh-CN" sz="2700" b="1" kern="1200" dirty="0" smtClean="0">
                <a:solidFill>
                  <a:schemeClr val="tx1"/>
                </a:solidFill>
                <a:effectLst>
                  <a:outerShdw blurRad="31750" dist="25400" dir="5400000" algn="tl" rotWithShape="0">
                    <a:srgbClr val="000000">
                      <a:alpha val="25000"/>
                    </a:srgbClr>
                  </a:outerShdw>
                </a:effectLst>
                <a:latin typeface="+mn-lt"/>
                <a:ea typeface="+mn-ea"/>
                <a:cs typeface="+mn-cs"/>
              </a:rPr>
              <a:t>1</a:t>
            </a:r>
            <a:r>
              <a:rPr lang="zh-CN" altLang="zh-CN" sz="2700" b="1" kern="1200" dirty="0" smtClean="0">
                <a:solidFill>
                  <a:schemeClr val="tx1"/>
                </a:solidFill>
                <a:effectLst>
                  <a:outerShdw blurRad="31750" dist="25400" dir="5400000" algn="tl" rotWithShape="0">
                    <a:srgbClr val="000000">
                      <a:alpha val="25000"/>
                    </a:srgbClr>
                  </a:outerShdw>
                </a:effectLst>
                <a:latin typeface="+mn-lt"/>
                <a:ea typeface="+mn-ea"/>
                <a:cs typeface="+mn-cs"/>
              </a:rPr>
              <a:t>．分卷压缩</a:t>
            </a:r>
            <a:endParaRPr lang="zh-CN" altLang="zh-CN" b="1" dirty="0" smtClean="0"/>
          </a:p>
          <a:p>
            <a:pPr eaLnBrk="1" hangingPunct="1"/>
            <a:r>
              <a:rPr lang="en-US" altLang="zh-CN" b="1" dirty="0" smtClean="0"/>
              <a:t>2</a:t>
            </a:r>
            <a:r>
              <a:rPr lang="zh-CN" altLang="zh-CN" b="1" dirty="0" smtClean="0"/>
              <a:t>．自解压压缩</a:t>
            </a:r>
          </a:p>
          <a:p>
            <a:pPr eaLnBrk="1" hangingPunct="1"/>
            <a:r>
              <a:rPr lang="en-US" altLang="zh-CN" b="1" dirty="0" smtClean="0"/>
              <a:t>3</a:t>
            </a:r>
            <a:r>
              <a:rPr lang="zh-CN" altLang="zh-CN" b="1" dirty="0" smtClean="0"/>
              <a:t>．多个文件</a:t>
            </a:r>
            <a:r>
              <a:rPr lang="en-US" altLang="zh-CN" b="1" dirty="0" smtClean="0"/>
              <a:t>/</a:t>
            </a:r>
            <a:r>
              <a:rPr lang="zh-CN" altLang="zh-CN" b="1" dirty="0" smtClean="0"/>
              <a:t>文件夹的压缩</a:t>
            </a:r>
          </a:p>
          <a:p>
            <a:pPr eaLnBrk="1" hangingPunct="1"/>
            <a:r>
              <a:rPr lang="en-US" altLang="zh-CN" b="1" dirty="0" smtClean="0"/>
              <a:t>4</a:t>
            </a:r>
            <a:r>
              <a:rPr lang="zh-CN" altLang="zh-CN" b="1" dirty="0" smtClean="0"/>
              <a:t>．删除压缩文件中的文件</a:t>
            </a:r>
            <a:r>
              <a:rPr lang="en-US" altLang="zh-CN" b="1" dirty="0" smtClean="0"/>
              <a:t>/</a:t>
            </a:r>
            <a:r>
              <a:rPr lang="zh-CN" altLang="zh-CN" b="1" dirty="0" smtClean="0"/>
              <a:t>文件夹</a:t>
            </a:r>
          </a:p>
          <a:p>
            <a:pPr eaLnBrk="1" hangingPunct="1"/>
            <a:r>
              <a:rPr lang="en-US" altLang="zh-CN" b="1" dirty="0" smtClean="0"/>
              <a:t>5</a:t>
            </a:r>
            <a:r>
              <a:rPr lang="zh-CN" altLang="zh-CN" b="1" dirty="0" smtClean="0"/>
              <a:t>．估计压缩文件</a:t>
            </a:r>
            <a:r>
              <a:rPr lang="en-US" altLang="zh-CN" b="1" dirty="0" smtClean="0"/>
              <a:t>/</a:t>
            </a:r>
            <a:r>
              <a:rPr lang="zh-CN" altLang="zh-CN" b="1" dirty="0" smtClean="0"/>
              <a:t>文件夹的大小</a:t>
            </a:r>
          </a:p>
          <a:p>
            <a:pPr eaLnBrk="1" hangingPunct="1"/>
            <a:r>
              <a:rPr lang="en-US" altLang="zh-CN" b="1" dirty="0" smtClean="0"/>
              <a:t>6</a:t>
            </a:r>
            <a:r>
              <a:rPr lang="zh-CN" altLang="zh-CN" b="1" dirty="0" smtClean="0"/>
              <a:t>．测试并修复损坏的压缩文件</a:t>
            </a:r>
          </a:p>
          <a:p>
            <a:pPr eaLnBrk="1" hangingPunct="1"/>
            <a:r>
              <a:rPr lang="en-US" altLang="zh-CN" b="1" dirty="0" smtClean="0"/>
              <a:t>7</a:t>
            </a:r>
            <a:r>
              <a:rPr lang="zh-CN" altLang="zh-CN" b="1" dirty="0" smtClean="0"/>
              <a:t>．转换压缩文件格式</a:t>
            </a:r>
          </a:p>
          <a:p>
            <a:pPr eaLnBrk="1" hangingPunct="1"/>
            <a:r>
              <a:rPr lang="en-US" altLang="zh-CN" b="1" dirty="0" smtClean="0"/>
              <a:t>8</a:t>
            </a:r>
            <a:r>
              <a:rPr lang="zh-CN" altLang="zh-CN" b="1" dirty="0" smtClean="0"/>
              <a:t>．解压缩</a:t>
            </a:r>
          </a:p>
          <a:p>
            <a:pPr eaLnBrk="1" hangingPunct="1"/>
            <a:endParaRPr lang="zh-CN" altLang="en-US" dirty="0" smtClean="0"/>
          </a:p>
        </p:txBody>
      </p:sp>
      <p:sp>
        <p:nvSpPr>
          <p:cNvPr id="2" name="标题 1"/>
          <p:cNvSpPr>
            <a:spLocks noGrp="1"/>
          </p:cNvSpPr>
          <p:nvPr>
            <p:ph type="title"/>
          </p:nvPr>
        </p:nvSpPr>
        <p:spPr/>
        <p:txBody>
          <a:bodyPr>
            <a:normAutofit fontScale="90000"/>
          </a:bodyPr>
          <a:lstStyle/>
          <a:p>
            <a:pPr eaLnBrk="1" fontAlgn="auto" hangingPunct="1">
              <a:spcAft>
                <a:spcPts val="0"/>
              </a:spcAft>
              <a:defRPr/>
            </a:pPr>
            <a:r>
              <a:rPr lang="en-US" altLang="zh-CN" dirty="0" smtClean="0">
                <a:solidFill>
                  <a:schemeClr val="tx1"/>
                </a:solidFill>
                <a:latin typeface="+mn-lt"/>
                <a:ea typeface="+mn-ea"/>
                <a:cs typeface="+mn-cs"/>
              </a:rPr>
              <a:t>9.1.4 </a:t>
            </a:r>
            <a:r>
              <a:rPr lang="zh-CN" altLang="zh-CN" dirty="0" smtClean="0">
                <a:solidFill>
                  <a:schemeClr val="tx1"/>
                </a:solidFill>
                <a:latin typeface="+mn-lt"/>
                <a:ea typeface="+mn-ea"/>
                <a:cs typeface="+mn-cs"/>
              </a:rPr>
              <a:t>主要知识点</a:t>
            </a:r>
            <a:br>
              <a:rPr lang="zh-CN" altLang="zh-CN" dirty="0" smtClean="0">
                <a:solidFill>
                  <a:schemeClr val="tx1"/>
                </a:solidFill>
                <a:latin typeface="+mn-lt"/>
                <a:ea typeface="+mn-ea"/>
                <a:cs typeface="+mn-cs"/>
              </a:rPr>
            </a:br>
            <a:endParaRPr lang="zh-CN" altLang="en-US" dirty="0" smtClean="0"/>
          </a:p>
        </p:txBody>
      </p:sp>
      <p:sp>
        <p:nvSpPr>
          <p:cNvPr id="20484" name="日期占位符 2"/>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fld id="{9D06E383-6C0A-44DF-B893-4929486BC67F}" type="datetime1">
              <a:rPr lang="zh-CN" altLang="en-US"/>
              <a:pPr eaLnBrk="1" hangingPunct="1"/>
              <a:t>2014-11-17</a:t>
            </a:fld>
            <a:endParaRPr lang="en-US" altLang="zh-CN"/>
          </a:p>
        </p:txBody>
      </p:sp>
      <p:sp>
        <p:nvSpPr>
          <p:cNvPr id="20485" name="页脚占位符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a:t>制作人：王惠斌  孟晓峰                                                            常用办公软件的使用</a:t>
            </a:r>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2">
                                            <p:txEl>
                                              <p:pRg st="0" end="0"/>
                                            </p:txEl>
                                          </p:spTgt>
                                        </p:tgtEl>
                                        <p:attrNameLst>
                                          <p:attrName>style.visibility</p:attrName>
                                        </p:attrNameLst>
                                      </p:cBhvr>
                                      <p:to>
                                        <p:strVal val="visible"/>
                                      </p:to>
                                    </p:set>
                                    <p:anim calcmode="lin" valueType="num">
                                      <p:cBhvr additive="base">
                                        <p:cTn id="7" dur="500" fill="hold"/>
                                        <p:tgtEl>
                                          <p:spTgt spid="2048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2">
                                            <p:txEl>
                                              <p:pRg st="1" end="1"/>
                                            </p:txEl>
                                          </p:spTgt>
                                        </p:tgtEl>
                                        <p:attrNameLst>
                                          <p:attrName>style.visibility</p:attrName>
                                        </p:attrNameLst>
                                      </p:cBhvr>
                                      <p:to>
                                        <p:strVal val="visible"/>
                                      </p:to>
                                    </p:set>
                                    <p:anim calcmode="lin" valueType="num">
                                      <p:cBhvr additive="base">
                                        <p:cTn id="13" dur="500" fill="hold"/>
                                        <p:tgtEl>
                                          <p:spTgt spid="2048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482">
                                            <p:txEl>
                                              <p:pRg st="2" end="2"/>
                                            </p:txEl>
                                          </p:spTgt>
                                        </p:tgtEl>
                                        <p:attrNameLst>
                                          <p:attrName>style.visibility</p:attrName>
                                        </p:attrNameLst>
                                      </p:cBhvr>
                                      <p:to>
                                        <p:strVal val="visible"/>
                                      </p:to>
                                    </p:set>
                                    <p:anim calcmode="lin" valueType="num">
                                      <p:cBhvr additive="base">
                                        <p:cTn id="19" dur="500" fill="hold"/>
                                        <p:tgtEl>
                                          <p:spTgt spid="2048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482">
                                            <p:txEl>
                                              <p:pRg st="3" end="3"/>
                                            </p:txEl>
                                          </p:spTgt>
                                        </p:tgtEl>
                                        <p:attrNameLst>
                                          <p:attrName>style.visibility</p:attrName>
                                        </p:attrNameLst>
                                      </p:cBhvr>
                                      <p:to>
                                        <p:strVal val="visible"/>
                                      </p:to>
                                    </p:set>
                                    <p:anim calcmode="lin" valueType="num">
                                      <p:cBhvr additive="base">
                                        <p:cTn id="25" dur="500" fill="hold"/>
                                        <p:tgtEl>
                                          <p:spTgt spid="2048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8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482">
                                            <p:txEl>
                                              <p:pRg st="4" end="4"/>
                                            </p:txEl>
                                          </p:spTgt>
                                        </p:tgtEl>
                                        <p:attrNameLst>
                                          <p:attrName>style.visibility</p:attrName>
                                        </p:attrNameLst>
                                      </p:cBhvr>
                                      <p:to>
                                        <p:strVal val="visible"/>
                                      </p:to>
                                    </p:set>
                                    <p:anim calcmode="lin" valueType="num">
                                      <p:cBhvr additive="base">
                                        <p:cTn id="31" dur="500" fill="hold"/>
                                        <p:tgtEl>
                                          <p:spTgt spid="2048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48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482">
                                            <p:txEl>
                                              <p:pRg st="5" end="5"/>
                                            </p:txEl>
                                          </p:spTgt>
                                        </p:tgtEl>
                                        <p:attrNameLst>
                                          <p:attrName>style.visibility</p:attrName>
                                        </p:attrNameLst>
                                      </p:cBhvr>
                                      <p:to>
                                        <p:strVal val="visible"/>
                                      </p:to>
                                    </p:set>
                                    <p:anim calcmode="lin" valueType="num">
                                      <p:cBhvr additive="base">
                                        <p:cTn id="37" dur="500" fill="hold"/>
                                        <p:tgtEl>
                                          <p:spTgt spid="2048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48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0482">
                                            <p:txEl>
                                              <p:pRg st="6" end="6"/>
                                            </p:txEl>
                                          </p:spTgt>
                                        </p:tgtEl>
                                        <p:attrNameLst>
                                          <p:attrName>style.visibility</p:attrName>
                                        </p:attrNameLst>
                                      </p:cBhvr>
                                      <p:to>
                                        <p:strVal val="visible"/>
                                      </p:to>
                                    </p:set>
                                    <p:anim calcmode="lin" valueType="num">
                                      <p:cBhvr additive="base">
                                        <p:cTn id="43" dur="500" fill="hold"/>
                                        <p:tgtEl>
                                          <p:spTgt spid="2048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48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0482">
                                            <p:txEl>
                                              <p:pRg st="7" end="7"/>
                                            </p:txEl>
                                          </p:spTgt>
                                        </p:tgtEl>
                                        <p:attrNameLst>
                                          <p:attrName>style.visibility</p:attrName>
                                        </p:attrNameLst>
                                      </p:cBhvr>
                                      <p:to>
                                        <p:strVal val="visible"/>
                                      </p:to>
                                    </p:set>
                                    <p:anim calcmode="lin" valueType="num">
                                      <p:cBhvr additive="base">
                                        <p:cTn id="49" dur="500" fill="hold"/>
                                        <p:tgtEl>
                                          <p:spTgt spid="2048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048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如果在进行文件压缩时生成的压缩文件比较大</a:t>
            </a:r>
            <a:r>
              <a:rPr lang="zh-CN" altLang="zh-CN" dirty="0" smtClean="0"/>
              <a:t>，可以</a:t>
            </a:r>
            <a:r>
              <a:rPr lang="zh-CN" altLang="zh-CN" dirty="0"/>
              <a:t>采用分卷压缩的方式</a:t>
            </a:r>
            <a:r>
              <a:rPr lang="zh-CN" altLang="zh-CN" dirty="0" smtClean="0"/>
              <a:t>。</a:t>
            </a:r>
            <a:endParaRPr lang="en-US" altLang="zh-CN" dirty="0" smtClean="0"/>
          </a:p>
          <a:p>
            <a:r>
              <a:rPr lang="zh-CN" altLang="zh-CN" dirty="0" smtClean="0"/>
              <a:t>分</a:t>
            </a:r>
            <a:r>
              <a:rPr lang="zh-CN" altLang="zh-CN" dirty="0"/>
              <a:t>卷压缩即表示将文件</a:t>
            </a:r>
            <a:r>
              <a:rPr lang="en-US" altLang="zh-CN" dirty="0"/>
              <a:t>/</a:t>
            </a:r>
            <a:r>
              <a:rPr lang="zh-CN" altLang="zh-CN" dirty="0"/>
              <a:t>文件夹压缩之后再分割成许多小部分，用户可以分批对其进行操作</a:t>
            </a:r>
            <a:r>
              <a:rPr lang="zh-CN" altLang="zh-CN" dirty="0" smtClean="0"/>
              <a:t>。</a:t>
            </a:r>
            <a:endParaRPr lang="en-US" altLang="zh-CN" dirty="0" smtClean="0"/>
          </a:p>
          <a:p>
            <a:r>
              <a:rPr lang="zh-CN" altLang="zh-CN" dirty="0" smtClean="0"/>
              <a:t>分</a:t>
            </a:r>
            <a:r>
              <a:rPr lang="zh-CN" altLang="zh-CN" dirty="0"/>
              <a:t>卷压缩的方法是</a:t>
            </a:r>
            <a:r>
              <a:rPr lang="zh-CN" altLang="zh-CN" dirty="0" smtClean="0"/>
              <a:t>：常规</a:t>
            </a:r>
            <a:r>
              <a:rPr lang="zh-CN" altLang="zh-CN" dirty="0"/>
              <a:t>设置对话框中选择“压缩为分卷，大小”下拉列表框，在列表框中选择或输入数字来设置分卷压缩时每个压缩文件的最大字节数。</a:t>
            </a:r>
          </a:p>
          <a:p>
            <a:endParaRPr lang="zh-CN" altLang="en-US" dirty="0"/>
          </a:p>
        </p:txBody>
      </p:sp>
      <p:sp>
        <p:nvSpPr>
          <p:cNvPr id="3" name="标题 2"/>
          <p:cNvSpPr>
            <a:spLocks noGrp="1"/>
          </p:cNvSpPr>
          <p:nvPr>
            <p:ph type="title"/>
          </p:nvPr>
        </p:nvSpPr>
        <p:spPr/>
        <p:txBody>
          <a:bodyPr/>
          <a:lstStyle/>
          <a:p>
            <a:r>
              <a:rPr lang="en-US" altLang="zh-CN" b="1" dirty="0" smtClean="0"/>
              <a:t>1</a:t>
            </a:r>
            <a:r>
              <a:rPr lang="zh-CN" altLang="zh-CN" b="1" dirty="0" smtClean="0"/>
              <a:t>．分卷压缩</a:t>
            </a:r>
            <a:endParaRPr lang="zh-CN" altLang="en-US" dirty="0"/>
          </a:p>
        </p:txBody>
      </p:sp>
      <p:sp>
        <p:nvSpPr>
          <p:cNvPr id="4" name="日期占位符 3"/>
          <p:cNvSpPr>
            <a:spLocks noGrp="1"/>
          </p:cNvSpPr>
          <p:nvPr>
            <p:ph type="dt" sz="half" idx="10"/>
          </p:nvPr>
        </p:nvSpPr>
        <p:spPr/>
        <p:txBody>
          <a:bodyPr/>
          <a:lstStyle/>
          <a:p>
            <a:pPr>
              <a:defRPr/>
            </a:pPr>
            <a:fld id="{8D761FEB-5A19-4627-9637-3CF13AF82482}" type="datetime1">
              <a:rPr lang="zh-CN" altLang="en-US" smtClean="0"/>
              <a:pPr>
                <a:defRPr/>
              </a:pPr>
              <a:t>2014-11-17</a:t>
            </a:fld>
            <a:endParaRPr lang="en-US" altLang="zh-CN" dirty="0"/>
          </a:p>
        </p:txBody>
      </p:sp>
      <p:sp>
        <p:nvSpPr>
          <p:cNvPr id="5" name="页脚占位符 4"/>
          <p:cNvSpPr>
            <a:spLocks noGrp="1"/>
          </p:cNvSpPr>
          <p:nvPr>
            <p:ph type="ftr" sz="quarter" idx="11"/>
          </p:nvPr>
        </p:nvSpPr>
        <p:spPr/>
        <p:txBody>
          <a:bodyPr/>
          <a:lstStyle/>
          <a:p>
            <a:pPr>
              <a:defRPr/>
            </a:pPr>
            <a:r>
              <a:rPr lang="zh-CN" altLang="en-US" smtClean="0"/>
              <a:t>制作人：王惠斌  孟晓峰                                                            常用办公软件的使用</a:t>
            </a:r>
            <a:endParaRPr lang="en-US" altLang="zh-CN" dirty="0"/>
          </a:p>
        </p:txBody>
      </p:sp>
    </p:spTree>
    <p:extLst>
      <p:ext uri="{BB962C8B-B14F-4D97-AF65-F5344CB8AC3E}">
        <p14:creationId xmlns:p14="http://schemas.microsoft.com/office/powerpoint/2010/main" val="433981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98</TotalTime>
  <Pages>0</Pages>
  <Words>3555</Words>
  <Characters>0</Characters>
  <Application>Microsoft Office PowerPoint</Application>
  <DocSecurity>0</DocSecurity>
  <PresentationFormat>全屏显示(4:3)</PresentationFormat>
  <Lines>0</Lines>
  <Paragraphs>262</Paragraphs>
  <Slides>38</Slides>
  <Notes>0</Notes>
  <HiddenSlides>0</HiddenSlides>
  <MMClips>0</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聚合</vt:lpstr>
      <vt:lpstr>办公信息化实例教程</vt:lpstr>
      <vt:lpstr>学习目标</vt:lpstr>
      <vt:lpstr>章节内容</vt:lpstr>
      <vt:lpstr>9.1  压缩/解压缩软件—WinRAR</vt:lpstr>
      <vt:lpstr>9.1.1 WinRAR简介 </vt:lpstr>
      <vt:lpstr>9.1.2 使用WinRAR进行加密压缩 </vt:lpstr>
      <vt:lpstr>9.1.3操作步骤 </vt:lpstr>
      <vt:lpstr>9.1.4 主要知识点 </vt:lpstr>
      <vt:lpstr>1．分卷压缩</vt:lpstr>
      <vt:lpstr>2．自解压压缩</vt:lpstr>
      <vt:lpstr>3．多个文件/文件夹的压缩</vt:lpstr>
      <vt:lpstr>4．删除压缩文件中的文件/文件夹</vt:lpstr>
      <vt:lpstr>5．估计压缩文件/文件夹的大小</vt:lpstr>
      <vt:lpstr>6．测试并修复损坏的压缩文件</vt:lpstr>
      <vt:lpstr>7．转换压缩文件格式 </vt:lpstr>
      <vt:lpstr>8．解压缩 </vt:lpstr>
      <vt:lpstr>9.2  图像捕获工具—SnagIt </vt:lpstr>
      <vt:lpstr>9.2.1 SnagIt 简介 </vt:lpstr>
      <vt:lpstr>9.2.2 使用SnagIt 捕获级联菜单 </vt:lpstr>
      <vt:lpstr>9.2.3 操作步骤 </vt:lpstr>
      <vt:lpstr>9.2.4 主要知识点 </vt:lpstr>
      <vt:lpstr>9.3  视频播放工具—暴风影音 </vt:lpstr>
      <vt:lpstr>9.3.1  暴风影音简介 </vt:lpstr>
      <vt:lpstr>9.3.2  使用暴风影音播放视频 </vt:lpstr>
      <vt:lpstr>9.3.3  操作步骤 </vt:lpstr>
      <vt:lpstr>9.3.4  主要知识点 </vt:lpstr>
      <vt:lpstr>9.4  高速下载工具—迅雷 </vt:lpstr>
      <vt:lpstr>9.4.1 迅雷简介 </vt:lpstr>
      <vt:lpstr>9.4.2 使用迅雷下载金山词霸 </vt:lpstr>
      <vt:lpstr>9.4.3 操作步骤 </vt:lpstr>
      <vt:lpstr>9.4.4 主要知识点 </vt:lpstr>
      <vt:lpstr>9.5  电子图书阅览工具—Adobe Reader</vt:lpstr>
      <vt:lpstr>9.5.1 Adobe Reader简介 </vt:lpstr>
      <vt:lpstr>9.5.2 使用Adobe Reader阅览电子图书</vt:lpstr>
      <vt:lpstr>9.5.3 操作步骤 </vt:lpstr>
      <vt:lpstr>9.5.4 主要知识点 </vt:lpstr>
      <vt:lpstr>本章小结</vt:lpstr>
      <vt:lpstr>实训 </vt:lpstr>
    </vt:vector>
  </TitlesOfParts>
  <Company>Sky123.Org</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微软用户</cp:lastModifiedBy>
  <cp:revision>47</cp:revision>
  <dcterms:created xsi:type="dcterms:W3CDTF">2002-01-05T13:59:54Z</dcterms:created>
  <dcterms:modified xsi:type="dcterms:W3CDTF">2014-11-17T09:36:59Z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2052-9.1.0.4715</vt:lpwstr>
  </property>
</Properties>
</file>