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Lst>
  <p:notesMasterIdLst>
    <p:notesMasterId r:id="rId20"/>
  </p:notesMasterIdLst>
  <p:sldIdLst>
    <p:sldId id="2604" r:id="rId2"/>
    <p:sldId id="2682" r:id="rId3"/>
    <p:sldId id="2683" r:id="rId4"/>
    <p:sldId id="2689" r:id="rId5"/>
    <p:sldId id="2690" r:id="rId6"/>
    <p:sldId id="2691" r:id="rId7"/>
    <p:sldId id="2692" r:id="rId8"/>
    <p:sldId id="2693" r:id="rId9"/>
    <p:sldId id="2694" r:id="rId10"/>
    <p:sldId id="2695" r:id="rId11"/>
    <p:sldId id="2696" r:id="rId12"/>
    <p:sldId id="2697" r:id="rId13"/>
    <p:sldId id="2698" r:id="rId14"/>
    <p:sldId id="2699" r:id="rId15"/>
    <p:sldId id="2700" r:id="rId16"/>
    <p:sldId id="2701" r:id="rId17"/>
    <p:sldId id="2702" r:id="rId18"/>
    <p:sldId id="2703" r:id="rId19"/>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—Win7+Visual FoxPro 6.0</a:t>
            </a:r>
            <a:endParaRPr lang="zh-CN" altLang="en-US" sz="3600" dirty="0">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2"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5289475"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一个</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项目可能包含表单、报表和程序文件，除此之外，还常常包含一个或多个数据库、表及索引。如果某个现有文件不是项目的一部分，则可以人工添加它。只需在项目管理器中单击“添加”按钮，在“添加”对话框中选择要添加的文件即可。这样，在编译应用程序时，</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会把它们作为组件包含进来。如图</a:t>
            </a:r>
            <a:r>
              <a:rPr lang="en-US" altLang="zh-CN" sz="2100" dirty="0" smtClean="0">
                <a:latin typeface="Arial" pitchFamily="34" charset="0"/>
                <a:ea typeface="黑体" pitchFamily="49" charset="-122"/>
              </a:rPr>
              <a:t>12-2</a:t>
            </a:r>
            <a:r>
              <a:rPr lang="zh-CN" altLang="en-US" sz="2100" dirty="0" smtClean="0">
                <a:latin typeface="Arial" pitchFamily="34" charset="0"/>
                <a:ea typeface="黑体" pitchFamily="49" charset="-122"/>
              </a:rPr>
              <a:t>所示表示了利用项目管理器组织“教学管理”项目的一些数据文件。</a:t>
            </a:r>
          </a:p>
          <a:p>
            <a:r>
              <a:rPr lang="zh-CN" altLang="en-US" sz="2100" dirty="0" smtClean="0">
                <a:latin typeface="Arial" pitchFamily="34" charset="0"/>
                <a:ea typeface="黑体" pitchFamily="49" charset="-122"/>
              </a:rPr>
              <a:t>　　必须为项目指定一个主文件。项目的主文件以粗体字显示，图</a:t>
            </a:r>
            <a:r>
              <a:rPr lang="en-US" altLang="zh-CN" sz="2100" dirty="0" smtClean="0">
                <a:latin typeface="Arial" pitchFamily="34" charset="0"/>
                <a:ea typeface="黑体" pitchFamily="49" charset="-122"/>
              </a:rPr>
              <a:t>12-2</a:t>
            </a:r>
            <a:r>
              <a:rPr lang="zh-CN" altLang="en-US" sz="2100" dirty="0" smtClean="0">
                <a:latin typeface="Arial" pitchFamily="34" charset="0"/>
                <a:ea typeface="黑体" pitchFamily="49" charset="-122"/>
              </a:rPr>
              <a:t>中的</a:t>
            </a:r>
            <a:r>
              <a:rPr lang="en-US" altLang="zh-CN" sz="2100" dirty="0" smtClean="0">
                <a:latin typeface="Arial" pitchFamily="34" charset="0"/>
                <a:ea typeface="黑体" pitchFamily="49" charset="-122"/>
              </a:rPr>
              <a:t>MAIN</a:t>
            </a:r>
            <a:r>
              <a:rPr lang="zh-CN" altLang="en-US" sz="2100" dirty="0" smtClean="0">
                <a:latin typeface="Arial" pitchFamily="34" charset="0"/>
                <a:ea typeface="黑体" pitchFamily="49" charset="-122"/>
              </a:rPr>
              <a:t>显示为粗体，表明它是主文件。设置主文件的方法是：在项目管理器中选定一个文件（程序、菜单或表单），单击右键，在弹出的快捷菜单中单击“设置主文件”命令（也可打开“项目”菜单，单击“设置主文件”命令），如图</a:t>
            </a:r>
            <a:r>
              <a:rPr lang="en-US" altLang="zh-CN" sz="2100" dirty="0" smtClean="0">
                <a:latin typeface="Arial" pitchFamily="34" charset="0"/>
                <a:ea typeface="黑体" pitchFamily="49" charset="-122"/>
              </a:rPr>
              <a:t>12-3</a:t>
            </a:r>
            <a:r>
              <a:rPr lang="zh-CN" altLang="en-US" sz="2100" dirty="0" smtClean="0">
                <a:latin typeface="Arial" pitchFamily="34" charset="0"/>
                <a:ea typeface="黑体" pitchFamily="49" charset="-122"/>
              </a:rPr>
              <a:t>所示。</a:t>
            </a: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12.2.1  </a:t>
            </a:r>
            <a:r>
              <a:rPr lang="zh-CN" altLang="en-US" sz="2200" dirty="0">
                <a:ea typeface="黑体" pitchFamily="49" charset="-122"/>
              </a:rPr>
              <a:t>用项目管理器组织文件</a:t>
            </a:r>
          </a:p>
        </p:txBody>
      </p:sp>
      <p:sp>
        <p:nvSpPr>
          <p:cNvPr id="4" name="矩形 3"/>
          <p:cNvSpPr/>
          <p:nvPr/>
        </p:nvSpPr>
        <p:spPr>
          <a:xfrm>
            <a:off x="6017560" y="5869446"/>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12-2  </a:t>
            </a:r>
            <a:r>
              <a:rPr lang="zh-CN" altLang="en-US" dirty="0">
                <a:solidFill>
                  <a:srgbClr val="FFFFFF"/>
                </a:solidFill>
                <a:latin typeface="Arial" pitchFamily="34" charset="0"/>
                <a:ea typeface="黑体" pitchFamily="49" charset="-122"/>
              </a:rPr>
              <a:t>利用项目管理器组织各类文件 </a:t>
            </a:r>
            <a:endParaRPr lang="zh-CN" altLang="en-US" dirty="0"/>
          </a:p>
        </p:txBody>
      </p:sp>
      <p:sp>
        <p:nvSpPr>
          <p:cNvPr id="5" name="矩形 4"/>
          <p:cNvSpPr/>
          <p:nvPr/>
        </p:nvSpPr>
        <p:spPr>
          <a:xfrm>
            <a:off x="6017560" y="3329335"/>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12-3  </a:t>
            </a:r>
            <a:r>
              <a:rPr lang="zh-CN" altLang="en-US" dirty="0">
                <a:solidFill>
                  <a:srgbClr val="FFFFFF"/>
                </a:solidFill>
                <a:latin typeface="Arial" pitchFamily="34" charset="0"/>
                <a:ea typeface="黑体" pitchFamily="49" charset="-122"/>
              </a:rPr>
              <a:t>设置主文件</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227946"/>
            <a:ext cx="3160896" cy="30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6863" y="3776056"/>
            <a:ext cx="1407395" cy="2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6350494"/>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96672"/>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连编是指将项目中的文件连接在一起编译成单一的程序文件。项目在编译时涉及到包含与“排除”两个概念。在项目管理器中凡左侧带有“</a:t>
            </a:r>
            <a:r>
              <a:rPr lang="en-US" altLang="zh-CN" sz="2100" dirty="0" smtClean="0">
                <a:latin typeface="Arial" pitchFamily="34" charset="0"/>
                <a:ea typeface="黑体" pitchFamily="49" charset="-122"/>
              </a:rPr>
              <a:t>Φ</a:t>
            </a:r>
            <a:r>
              <a:rPr lang="zh-CN" altLang="en-US" sz="2100" dirty="0" smtClean="0">
                <a:latin typeface="Arial" pitchFamily="34" charset="0"/>
                <a:ea typeface="黑体" pitchFamily="49" charset="-122"/>
              </a:rPr>
              <a:t>”标记的文件属于“排除”类型，无此标记的文件属性“包含”类型文件。</a:t>
            </a: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12.2.2  </a:t>
            </a:r>
            <a:r>
              <a:rPr lang="zh-CN" altLang="en-US" sz="2200" dirty="0">
                <a:ea typeface="黑体" pitchFamily="49" charset="-122"/>
              </a:rPr>
              <a:t>连编项目</a:t>
            </a:r>
          </a:p>
        </p:txBody>
      </p:sp>
      <p:sp>
        <p:nvSpPr>
          <p:cNvPr id="4" name="Rectangle 3"/>
          <p:cNvSpPr>
            <a:spLocks noChangeArrowheads="1"/>
          </p:cNvSpPr>
          <p:nvPr/>
        </p:nvSpPr>
        <p:spPr bwMode="auto">
          <a:xfrm>
            <a:off x="74613" y="172482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．隐藏</a:t>
            </a:r>
            <a:r>
              <a:rPr lang="en-US" altLang="zh-CN" sz="2200" dirty="0">
                <a:ea typeface="黑体" pitchFamily="49" charset="-122"/>
              </a:rPr>
              <a:t>Visual FoxPro</a:t>
            </a:r>
            <a:r>
              <a:rPr lang="zh-CN" altLang="en-US" sz="2200" dirty="0">
                <a:ea typeface="黑体" pitchFamily="49" charset="-122"/>
              </a:rPr>
              <a:t>主窗口</a:t>
            </a:r>
          </a:p>
        </p:txBody>
      </p:sp>
      <p:sp>
        <p:nvSpPr>
          <p:cNvPr id="5" name="Rectangle 4"/>
          <p:cNvSpPr>
            <a:spLocks noChangeArrowheads="1"/>
          </p:cNvSpPr>
          <p:nvPr/>
        </p:nvSpPr>
        <p:spPr bwMode="auto">
          <a:xfrm>
            <a:off x="74613" y="2204864"/>
            <a:ext cx="8997950"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默认情况下，应用程序显示的</a:t>
            </a:r>
            <a:r>
              <a:rPr lang="en-US" altLang="zh-CN" sz="2100" dirty="0" smtClean="0">
                <a:latin typeface="Arial" pitchFamily="34" charset="0"/>
                <a:ea typeface="黑体" pitchFamily="49" charset="-122"/>
              </a:rPr>
              <a:t>VFP</a:t>
            </a:r>
            <a:r>
              <a:rPr lang="zh-CN" altLang="en-US" sz="2100" dirty="0" smtClean="0">
                <a:latin typeface="Arial" pitchFamily="34" charset="0"/>
                <a:ea typeface="黑体" pitchFamily="49" charset="-122"/>
              </a:rPr>
              <a:t>主窗口中，但大多数应用程序都会创建一个具有自身特色的表单作为自己的主窗口，并利用该窗口来装载用户自定义的菜单和工具栏。这样就会在屏幕上出现两个主窗口，从而影响界面的美观。解决这一问题的方法是将</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的主窗口隐藏起来。</a:t>
            </a:r>
          </a:p>
          <a:p>
            <a:r>
              <a:rPr lang="zh-CN" altLang="en-US" sz="2100" dirty="0" smtClean="0">
                <a:latin typeface="Arial" pitchFamily="34" charset="0"/>
                <a:ea typeface="黑体" pitchFamily="49" charset="-122"/>
              </a:rPr>
              <a:t>       隐藏</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主窗口最常用的方法有二个。一是在主程序中使用命令方式；二是使用命令是修改</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的配置文件</a:t>
            </a:r>
            <a:r>
              <a:rPr lang="en-US" altLang="zh-CN" sz="2100" dirty="0" err="1" smtClean="0">
                <a:latin typeface="Arial" pitchFamily="34" charset="0"/>
                <a:ea typeface="黑体" pitchFamily="49" charset="-122"/>
              </a:rPr>
              <a:t>Config.fpw</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⑴使用命令隐藏</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主窗口</a:t>
            </a:r>
          </a:p>
          <a:p>
            <a:r>
              <a:rPr lang="zh-CN" altLang="en-US" sz="2100" dirty="0" smtClean="0">
                <a:latin typeface="Arial" pitchFamily="34" charset="0"/>
                <a:ea typeface="黑体" pitchFamily="49" charset="-122"/>
              </a:rPr>
              <a:t>       在主程序中使用如下命令可隐藏</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主窗口</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Application.Visible</a:t>
            </a:r>
            <a:r>
              <a:rPr lang="en-US" altLang="zh-CN" sz="2100" dirty="0" smtClean="0">
                <a:latin typeface="Arial" pitchFamily="34" charset="0"/>
                <a:ea typeface="黑体" pitchFamily="49" charset="-122"/>
              </a:rPr>
              <a:t>=.F.	&amp;&amp; Application</a:t>
            </a:r>
            <a:r>
              <a:rPr lang="zh-CN" altLang="en-US" sz="2100" dirty="0" smtClean="0">
                <a:latin typeface="Arial" pitchFamily="34" charset="0"/>
                <a:ea typeface="黑体" pitchFamily="49" charset="-122"/>
              </a:rPr>
              <a:t>表示</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对象</a:t>
            </a:r>
          </a:p>
          <a:p>
            <a:r>
              <a:rPr lang="zh-CN" altLang="en-US" sz="2100" dirty="0" smtClean="0">
                <a:latin typeface="Arial" pitchFamily="34" charset="0"/>
                <a:ea typeface="黑体" pitchFamily="49" charset="-122"/>
              </a:rPr>
              <a:t>       而在退出应用程序时恢复环境时，使用如下命令可显示</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主窗口。</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Application.Visible</a:t>
            </a:r>
            <a:r>
              <a:rPr lang="en-US" altLang="zh-CN" sz="2100" dirty="0" smtClean="0">
                <a:latin typeface="Arial" pitchFamily="34" charset="0"/>
                <a:ea typeface="黑体" pitchFamily="49" charset="-122"/>
              </a:rPr>
              <a:t>=.T.</a:t>
            </a:r>
            <a:endParaRPr lang="zh-CN" altLang="en-US" sz="2100" dirty="0" smtClean="0">
              <a:latin typeface="Arial" pitchFamily="34" charset="0"/>
              <a:ea typeface="黑体" pitchFamily="49" charset="-122"/>
            </a:endParaRPr>
          </a:p>
        </p:txBody>
      </p:sp>
    </p:spTree>
    <p:extLst>
      <p:ext uri="{BB962C8B-B14F-4D97-AF65-F5344CB8AC3E}">
        <p14:creationId xmlns:p14="http://schemas.microsoft.com/office/powerpoint/2010/main" val="3635207113"/>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修改配置文件</a:t>
            </a:r>
            <a:r>
              <a:rPr lang="en-US" altLang="zh-CN" sz="2100" dirty="0" err="1" smtClean="0">
                <a:latin typeface="Arial" pitchFamily="34" charset="0"/>
                <a:ea typeface="黑体" pitchFamily="49" charset="-122"/>
              </a:rPr>
              <a:t>Config.fpw</a:t>
            </a:r>
            <a:r>
              <a:rPr lang="zh-CN" altLang="en-US" sz="2100" dirty="0" smtClean="0">
                <a:latin typeface="Arial" pitchFamily="34" charset="0"/>
                <a:ea typeface="黑体" pitchFamily="49" charset="-122"/>
              </a:rPr>
              <a:t>隐藏</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主窗口</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Config.fpw</a:t>
            </a:r>
            <a:r>
              <a:rPr lang="zh-CN" altLang="en-US" sz="2100" dirty="0" smtClean="0">
                <a:latin typeface="Arial" pitchFamily="34" charset="0"/>
                <a:ea typeface="黑体" pitchFamily="49" charset="-122"/>
              </a:rPr>
              <a:t>是</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系统的配置文件。决定了系统的外观和行为。例如，建立</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所用文件的默认位置，指定如何在编辑窗口中显示源代码以及日期与时间的格式等。</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Config.fpw</a:t>
            </a:r>
            <a:r>
              <a:rPr lang="zh-CN" altLang="en-US" sz="2100" dirty="0" smtClean="0">
                <a:latin typeface="Arial" pitchFamily="34" charset="0"/>
                <a:ea typeface="黑体" pitchFamily="49" charset="-122"/>
              </a:rPr>
              <a:t>配置文件是一个文本文件，可以在其中指定</a:t>
            </a:r>
            <a:r>
              <a:rPr lang="en-US" altLang="zh-CN" sz="2100" dirty="0" smtClean="0">
                <a:latin typeface="Arial" pitchFamily="34" charset="0"/>
                <a:ea typeface="黑体" pitchFamily="49" charset="-122"/>
              </a:rPr>
              <a:t>SET</a:t>
            </a:r>
            <a:r>
              <a:rPr lang="zh-CN" altLang="en-US" sz="2100" dirty="0" smtClean="0">
                <a:latin typeface="Arial" pitchFamily="34" charset="0"/>
                <a:ea typeface="黑体" pitchFamily="49" charset="-122"/>
              </a:rPr>
              <a:t>命令的值，设置系统变量以及执行命令或调用函数。</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在启动时读取配置文件，建立设置以及执行文件中的命令。在配置文件中的设置将使“选项”对话框中（存储在 </a:t>
            </a:r>
            <a:r>
              <a:rPr lang="en-US" altLang="zh-CN" sz="2100" dirty="0" smtClean="0">
                <a:latin typeface="Arial" pitchFamily="34" charset="0"/>
                <a:ea typeface="黑体" pitchFamily="49" charset="-122"/>
              </a:rPr>
              <a:t>Windows </a:t>
            </a:r>
            <a:r>
              <a:rPr lang="zh-CN" altLang="en-US" sz="2100" dirty="0" smtClean="0">
                <a:latin typeface="Arial" pitchFamily="34" charset="0"/>
                <a:ea typeface="黑体" pitchFamily="49" charset="-122"/>
              </a:rPr>
              <a:t>注册表）的默认设置无效。</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12-2】  </a:t>
            </a:r>
            <a:r>
              <a:rPr lang="zh-CN" altLang="en-US" sz="2100" dirty="0" smtClean="0">
                <a:latin typeface="Arial" pitchFamily="34" charset="0"/>
                <a:ea typeface="黑体" pitchFamily="49" charset="-122"/>
              </a:rPr>
              <a:t>使用</a:t>
            </a:r>
            <a:r>
              <a:rPr lang="en-US" altLang="zh-CN" sz="2100" dirty="0" smtClean="0">
                <a:latin typeface="Arial" pitchFamily="34" charset="0"/>
                <a:ea typeface="黑体" pitchFamily="49" charset="-122"/>
              </a:rPr>
              <a:t>Visual </a:t>
            </a:r>
            <a:r>
              <a:rPr lang="en-US" altLang="zh-CN" sz="2100" dirty="0" err="1" smtClean="0">
                <a:latin typeface="Arial" pitchFamily="34" charset="0"/>
                <a:ea typeface="黑体" pitchFamily="49" charset="-122"/>
              </a:rPr>
              <a:t>Foxpro</a:t>
            </a:r>
            <a:r>
              <a:rPr lang="zh-CN" altLang="en-US" sz="2100" dirty="0" smtClean="0">
                <a:latin typeface="Arial" pitchFamily="34" charset="0"/>
                <a:ea typeface="黑体" pitchFamily="49" charset="-122"/>
              </a:rPr>
              <a:t>的配置文件</a:t>
            </a:r>
            <a:r>
              <a:rPr lang="en-US" altLang="zh-CN" sz="2100" dirty="0" err="1" smtClean="0">
                <a:latin typeface="Arial" pitchFamily="34" charset="0"/>
                <a:ea typeface="黑体" pitchFamily="49" charset="-122"/>
              </a:rPr>
              <a:t>config.fpw</a:t>
            </a:r>
            <a:r>
              <a:rPr lang="zh-CN" altLang="en-US" sz="2100" dirty="0" smtClean="0">
                <a:latin typeface="Arial" pitchFamily="34" charset="0"/>
                <a:ea typeface="黑体" pitchFamily="49" charset="-122"/>
              </a:rPr>
              <a:t>，隐藏主窗口。</a:t>
            </a:r>
          </a:p>
          <a:p>
            <a:r>
              <a:rPr lang="zh-CN" altLang="en-US" sz="2100" dirty="0" smtClean="0">
                <a:latin typeface="Arial" pitchFamily="34" charset="0"/>
                <a:ea typeface="黑体" pitchFamily="49" charset="-122"/>
              </a:rPr>
              <a:t>操作方法如下：</a:t>
            </a:r>
          </a:p>
          <a:p>
            <a:r>
              <a:rPr lang="zh-CN" altLang="en-US" sz="2100" dirty="0" smtClean="0">
                <a:latin typeface="Arial" pitchFamily="34" charset="0"/>
                <a:ea typeface="黑体" pitchFamily="49" charset="-122"/>
              </a:rPr>
              <a:t>　　①在</a:t>
            </a:r>
            <a:r>
              <a:rPr lang="en-US" altLang="zh-CN" sz="2100" dirty="0" smtClean="0">
                <a:latin typeface="Arial" pitchFamily="34" charset="0"/>
                <a:ea typeface="黑体" pitchFamily="49" charset="-122"/>
              </a:rPr>
              <a:t>Visual </a:t>
            </a:r>
            <a:r>
              <a:rPr lang="en-US" altLang="zh-CN" sz="2100" dirty="0" err="1" smtClean="0">
                <a:latin typeface="Arial" pitchFamily="34" charset="0"/>
                <a:ea typeface="黑体" pitchFamily="49" charset="-122"/>
              </a:rPr>
              <a:t>Foxpro</a:t>
            </a:r>
            <a:r>
              <a:rPr lang="zh-CN" altLang="en-US" sz="2100" dirty="0" smtClean="0">
                <a:latin typeface="Arial" pitchFamily="34" charset="0"/>
                <a:ea typeface="黑体" pitchFamily="49" charset="-122"/>
              </a:rPr>
              <a:t>的命令窗口主输入</a:t>
            </a:r>
            <a:r>
              <a:rPr lang="en-US" altLang="zh-CN" sz="2100" dirty="0" smtClean="0">
                <a:latin typeface="Arial" pitchFamily="34" charset="0"/>
                <a:ea typeface="黑体" pitchFamily="49" charset="-122"/>
              </a:rPr>
              <a:t>Modify file </a:t>
            </a:r>
            <a:r>
              <a:rPr lang="en-US" altLang="zh-CN" sz="2100" dirty="0" err="1" smtClean="0">
                <a:latin typeface="Arial" pitchFamily="34" charset="0"/>
                <a:ea typeface="黑体" pitchFamily="49" charset="-122"/>
              </a:rPr>
              <a:t>config.fpw</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，在打开的文本编辑器中，输入</a:t>
            </a:r>
            <a:r>
              <a:rPr lang="en-US" altLang="zh-CN" sz="2100" dirty="0" smtClean="0">
                <a:latin typeface="Arial" pitchFamily="34" charset="0"/>
                <a:ea typeface="黑体" pitchFamily="49" charset="-122"/>
              </a:rPr>
              <a:t>SCREEN=OFF</a:t>
            </a:r>
            <a:r>
              <a:rPr lang="zh-CN" altLang="en-US" sz="2100" dirty="0" smtClean="0">
                <a:latin typeface="Arial" pitchFamily="34" charset="0"/>
                <a:ea typeface="黑体" pitchFamily="49" charset="-122"/>
              </a:rPr>
              <a:t>，然后，按</a:t>
            </a:r>
            <a:r>
              <a:rPr lang="en-US" altLang="zh-CN" sz="2100" dirty="0" smtClean="0">
                <a:latin typeface="Arial" pitchFamily="34" charset="0"/>
                <a:ea typeface="黑体" pitchFamily="49" charset="-122"/>
              </a:rPr>
              <a:t>Ctrl+ W</a:t>
            </a:r>
            <a:r>
              <a:rPr lang="zh-CN" altLang="en-US" sz="2100" dirty="0" smtClean="0">
                <a:latin typeface="Arial" pitchFamily="34" charset="0"/>
                <a:ea typeface="黑体" pitchFamily="49" charset="-122"/>
              </a:rPr>
              <a:t>存盘退出，再把这个文件添加到项目管理器的“其它”项中。</a:t>
            </a:r>
          </a:p>
          <a:p>
            <a:r>
              <a:rPr lang="zh-CN" altLang="en-US" sz="2100" dirty="0" smtClean="0">
                <a:latin typeface="Arial" pitchFamily="34" charset="0"/>
                <a:ea typeface="黑体" pitchFamily="49" charset="-122"/>
              </a:rPr>
              <a:t>　　②设置主表单的</a:t>
            </a:r>
            <a:r>
              <a:rPr lang="en-US" altLang="zh-CN" sz="2100" dirty="0" err="1" smtClean="0">
                <a:latin typeface="Arial" pitchFamily="34" charset="0"/>
                <a:ea typeface="黑体" pitchFamily="49" charset="-122"/>
              </a:rPr>
              <a:t>ShowWindow</a:t>
            </a:r>
            <a:r>
              <a:rPr lang="zh-CN" altLang="en-US" sz="2100" dirty="0" smtClean="0">
                <a:latin typeface="Arial" pitchFamily="34" charset="0"/>
                <a:ea typeface="黑体" pitchFamily="49" charset="-122"/>
              </a:rPr>
              <a:t>属性为</a:t>
            </a:r>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，即“为顶层表单”（如设置为默认值</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，则在隐藏</a:t>
            </a:r>
            <a:r>
              <a:rPr lang="en-US" altLang="zh-CN" sz="2100" dirty="0" smtClean="0">
                <a:latin typeface="Arial" pitchFamily="34" charset="0"/>
                <a:ea typeface="黑体" pitchFamily="49" charset="-122"/>
              </a:rPr>
              <a:t>Visual </a:t>
            </a:r>
            <a:r>
              <a:rPr lang="en-US" altLang="zh-CN" sz="2100" dirty="0" err="1" smtClean="0">
                <a:latin typeface="Arial" pitchFamily="34" charset="0"/>
                <a:ea typeface="黑体" pitchFamily="49" charset="-122"/>
              </a:rPr>
              <a:t>Foxpro</a:t>
            </a:r>
            <a:r>
              <a:rPr lang="zh-CN" altLang="en-US" sz="2100" dirty="0" smtClean="0">
                <a:latin typeface="Arial" pitchFamily="34" charset="0"/>
                <a:ea typeface="黑体" pitchFamily="49" charset="-122"/>
              </a:rPr>
              <a:t>主窗口的同时，该表单也一起被隐藏了。</a:t>
            </a:r>
          </a:p>
          <a:p>
            <a:r>
              <a:rPr lang="zh-CN" altLang="en-US" sz="2100" dirty="0" smtClean="0">
                <a:latin typeface="Arial" pitchFamily="34" charset="0"/>
                <a:ea typeface="黑体" pitchFamily="49" charset="-122"/>
              </a:rPr>
              <a:t>　　这样，在连编成</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可执行程序的时候，</a:t>
            </a:r>
            <a:r>
              <a:rPr lang="en-US" altLang="zh-CN" sz="2100" dirty="0" err="1" smtClean="0">
                <a:latin typeface="Arial" pitchFamily="34" charset="0"/>
                <a:ea typeface="黑体" pitchFamily="49" charset="-122"/>
              </a:rPr>
              <a:t>Config.fpw</a:t>
            </a:r>
            <a:r>
              <a:rPr lang="zh-CN" altLang="en-US" sz="2100" dirty="0" smtClean="0">
                <a:latin typeface="Arial" pitchFamily="34" charset="0"/>
                <a:ea typeface="黑体" pitchFamily="49" charset="-122"/>
              </a:rPr>
              <a:t>文件也就一同被打包到</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文件中，再运行</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文件的时候，首先出现的就是你自己所设计的程序画面了。</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Config.fpw</a:t>
            </a:r>
            <a:r>
              <a:rPr lang="zh-CN" altLang="en-US" sz="2100" dirty="0" smtClean="0">
                <a:solidFill>
                  <a:srgbClr val="FFFF00"/>
                </a:solidFill>
                <a:latin typeface="Arial" pitchFamily="34" charset="0"/>
                <a:ea typeface="黑体" pitchFamily="49" charset="-122"/>
              </a:rPr>
              <a:t>的详细说明，参见</a:t>
            </a:r>
            <a:r>
              <a:rPr lang="en-US" altLang="zh-CN" sz="2100" dirty="0" smtClean="0">
                <a:solidFill>
                  <a:srgbClr val="FFFF00"/>
                </a:solidFill>
                <a:latin typeface="Arial" pitchFamily="34" charset="0"/>
                <a:ea typeface="黑体" pitchFamily="49" charset="-122"/>
              </a:rPr>
              <a:t>P481</a:t>
            </a:r>
            <a:r>
              <a:rPr lang="zh-CN" altLang="en-US" sz="2100" dirty="0" smtClean="0">
                <a:solidFill>
                  <a:srgbClr val="FFFF00"/>
                </a:solidFill>
                <a:latin typeface="Arial" pitchFamily="34" charset="0"/>
                <a:ea typeface="黑体" pitchFamily="49" charset="-122"/>
              </a:rPr>
              <a:t>。</a:t>
            </a:r>
          </a:p>
        </p:txBody>
      </p:sp>
    </p:spTree>
    <p:extLst>
      <p:ext uri="{BB962C8B-B14F-4D97-AF65-F5344CB8AC3E}">
        <p14:creationId xmlns:p14="http://schemas.microsoft.com/office/powerpoint/2010/main" val="3913925888"/>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75"/>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⑴包含。包含是指连编项目时将文件包含进生成的应用程序中，从而这些文件变成只读文件，不能再进行修改。通常将可执行的程序文件、菜单、表单、报表和查询等设置为“包含”。</a:t>
            </a:r>
          </a:p>
          <a:p>
            <a:r>
              <a:rPr lang="zh-CN" altLang="en-US" sz="2100" dirty="0" smtClean="0">
                <a:latin typeface="Arial" pitchFamily="34" charset="0"/>
                <a:ea typeface="黑体" pitchFamily="49" charset="-122"/>
              </a:rPr>
              <a:t>　　⑵排除。排除是指连编项目时将某些数据文件排除在外，这些文件在程序运行过程中可以随意进行更新和修改。如将数据表设置为“排除”，则可修改其结构或添加记录。</a:t>
            </a:r>
          </a:p>
          <a:p>
            <a:r>
              <a:rPr lang="zh-CN" altLang="en-US" sz="2100" dirty="0" smtClean="0">
                <a:latin typeface="Arial" pitchFamily="34" charset="0"/>
                <a:ea typeface="黑体" pitchFamily="49" charset="-122"/>
              </a:rPr>
              <a:t>　　要排除或包含一个文件的操作步骤如下：</a:t>
            </a:r>
          </a:p>
          <a:p>
            <a:r>
              <a:rPr lang="zh-CN" altLang="en-US" sz="2100" dirty="0" smtClean="0">
                <a:latin typeface="Arial" pitchFamily="34" charset="0"/>
                <a:ea typeface="黑体" pitchFamily="49" charset="-122"/>
              </a:rPr>
              <a:t>　　①在项目管理器中，选择要排除一个包含的文件。</a:t>
            </a:r>
          </a:p>
          <a:p>
            <a:r>
              <a:rPr lang="zh-CN" altLang="en-US" sz="2100" dirty="0" smtClean="0">
                <a:latin typeface="Arial" pitchFamily="34" charset="0"/>
                <a:ea typeface="黑体" pitchFamily="49" charset="-122"/>
              </a:rPr>
              <a:t>　　②右击鼠标，在弹出的快捷菜单中，如果选择的文件已被包含，则菜单将出现“排除”项，单击“排除”命令，则选择的文件被排除；反之，出现“包含”命令，单击“包含”命令，则选定的文件被包含，如图</a:t>
            </a:r>
            <a:r>
              <a:rPr lang="en-US" altLang="zh-CN" sz="2100" dirty="0" smtClean="0">
                <a:latin typeface="Arial" pitchFamily="34" charset="0"/>
                <a:ea typeface="黑体" pitchFamily="49" charset="-122"/>
              </a:rPr>
              <a:t>12-3</a:t>
            </a:r>
            <a:r>
              <a:rPr lang="zh-CN" altLang="en-US" sz="2100" dirty="0" smtClean="0">
                <a:latin typeface="Arial" pitchFamily="34" charset="0"/>
                <a:ea typeface="黑体" pitchFamily="49" charset="-122"/>
              </a:rPr>
              <a:t>所示。</a:t>
            </a:r>
          </a:p>
        </p:txBody>
      </p:sp>
      <p:sp>
        <p:nvSpPr>
          <p:cNvPr id="4" name="Rectangle 3"/>
          <p:cNvSpPr>
            <a:spLocks noChangeArrowheads="1"/>
          </p:cNvSpPr>
          <p:nvPr/>
        </p:nvSpPr>
        <p:spPr bwMode="auto">
          <a:xfrm>
            <a:off x="74613" y="436511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．连编</a:t>
            </a:r>
          </a:p>
        </p:txBody>
      </p:sp>
      <p:sp>
        <p:nvSpPr>
          <p:cNvPr id="5"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．包含与排除</a:t>
            </a:r>
          </a:p>
        </p:txBody>
      </p:sp>
      <p:sp>
        <p:nvSpPr>
          <p:cNvPr id="6" name="Rectangle 4"/>
          <p:cNvSpPr>
            <a:spLocks noChangeArrowheads="1"/>
          </p:cNvSpPr>
          <p:nvPr/>
        </p:nvSpPr>
        <p:spPr bwMode="auto">
          <a:xfrm>
            <a:off x="74613" y="4869160"/>
            <a:ext cx="5217467"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连编是指对项目对象上的操作。在连编之前，应指定主文件、设置数据文件的“包含</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排除”和确定程序之间的调用关系，然后单击管理器中的“连编”按钮，打开“连编选项”对话框，如图</a:t>
            </a:r>
            <a:r>
              <a:rPr lang="en-US" altLang="zh-CN" sz="2100" dirty="0" smtClean="0">
                <a:latin typeface="Arial" pitchFamily="34" charset="0"/>
                <a:ea typeface="黑体" pitchFamily="49" charset="-122"/>
              </a:rPr>
              <a:t>12-4</a:t>
            </a:r>
            <a:r>
              <a:rPr lang="zh-CN" altLang="en-US" sz="2100" dirty="0" smtClean="0">
                <a:latin typeface="Arial" pitchFamily="34" charset="0"/>
                <a:ea typeface="黑体" pitchFamily="49" charset="-122"/>
              </a:rPr>
              <a:t>所示。</a:t>
            </a:r>
          </a:p>
          <a:p>
            <a:r>
              <a:rPr lang="zh-CN" altLang="en-US" sz="2100" dirty="0" smtClean="0">
                <a:latin typeface="Arial" pitchFamily="34" charset="0"/>
                <a:ea typeface="黑体" pitchFamily="49" charset="-122"/>
              </a:rPr>
              <a:t> </a:t>
            </a:r>
          </a:p>
        </p:txBody>
      </p:sp>
      <p:sp>
        <p:nvSpPr>
          <p:cNvPr id="3" name="矩形 2"/>
          <p:cNvSpPr/>
          <p:nvPr/>
        </p:nvSpPr>
        <p:spPr>
          <a:xfrm>
            <a:off x="5292080" y="6300028"/>
            <a:ext cx="309634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12-4  “</a:t>
            </a:r>
            <a:r>
              <a:rPr lang="zh-CN" altLang="en-US" dirty="0">
                <a:solidFill>
                  <a:srgbClr val="FFFFFF"/>
                </a:solidFill>
                <a:latin typeface="Arial" pitchFamily="34" charset="0"/>
                <a:ea typeface="黑体" pitchFamily="49" charset="-122"/>
              </a:rPr>
              <a:t>连编选项”对话框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4221088"/>
            <a:ext cx="2630191" cy="20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0983407"/>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⑴“操作”区选项按钮</a:t>
            </a:r>
          </a:p>
          <a:p>
            <a:r>
              <a:rPr lang="zh-CN" altLang="en-US" sz="2100" dirty="0" smtClean="0">
                <a:latin typeface="Arial" pitchFamily="34" charset="0"/>
                <a:ea typeface="黑体" pitchFamily="49" charset="-122"/>
              </a:rPr>
              <a:t>　　①重新连编项目：重新连接与编译项目中的所有文件，生成</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pjx</a:t>
            </a:r>
            <a:r>
              <a:rPr lang="zh-CN" altLang="en-US" sz="2100" dirty="0" smtClean="0">
                <a:latin typeface="Arial" pitchFamily="34" charset="0"/>
                <a:ea typeface="黑体" pitchFamily="49" charset="-122"/>
              </a:rPr>
              <a:t>和</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pjt</a:t>
            </a:r>
            <a:r>
              <a:rPr lang="zh-CN" altLang="en-US" sz="2100" dirty="0" smtClean="0">
                <a:latin typeface="Arial" pitchFamily="34" charset="0"/>
                <a:ea typeface="黑体" pitchFamily="49" charset="-122"/>
              </a:rPr>
              <a:t>文件，等价于在命令窗口执行</a:t>
            </a:r>
            <a:r>
              <a:rPr lang="en-US" altLang="zh-CN" sz="2100" dirty="0" smtClean="0">
                <a:latin typeface="Arial" pitchFamily="34" charset="0"/>
                <a:ea typeface="黑体" pitchFamily="49" charset="-122"/>
              </a:rPr>
              <a:t>BUILD PROJECT</a:t>
            </a:r>
            <a:r>
              <a:rPr lang="zh-CN" altLang="en-US" sz="2100" dirty="0" smtClean="0">
                <a:latin typeface="Arial" pitchFamily="34" charset="0"/>
                <a:ea typeface="黑体" pitchFamily="49" charset="-122"/>
              </a:rPr>
              <a:t>命令。如果项目连编过程中发生错误，则必须加以纠正并重新连编直至成功为止。如果连编项目成功，则在建立应用程序之前应该试运行项目。可以在项目管理器中选择“主文件”，然后单击“运行”按钮，也可在命令窗口中键入</a:t>
            </a:r>
            <a:r>
              <a:rPr lang="en-US" altLang="zh-CN" sz="2100" dirty="0" smtClean="0">
                <a:latin typeface="Arial" pitchFamily="34" charset="0"/>
                <a:ea typeface="黑体" pitchFamily="49" charset="-122"/>
              </a:rPr>
              <a:t>DO</a:t>
            </a:r>
            <a:r>
              <a:rPr lang="zh-CN" altLang="en-US" sz="2100" dirty="0" smtClean="0">
                <a:latin typeface="Arial" pitchFamily="34" charset="0"/>
                <a:ea typeface="黑体" pitchFamily="49" charset="-122"/>
              </a:rPr>
              <a:t>命令执行主程序，如果正常就可以连编成应用程序文件了。</a:t>
            </a:r>
          </a:p>
          <a:p>
            <a:r>
              <a:rPr lang="zh-CN" altLang="en-US" sz="2100" dirty="0" smtClean="0">
                <a:latin typeface="Arial" pitchFamily="34" charset="0"/>
                <a:ea typeface="黑体" pitchFamily="49" charset="-122"/>
              </a:rPr>
              <a:t>　　②连编应用程序：可以生成以</a:t>
            </a:r>
            <a:r>
              <a:rPr lang="en-US" altLang="zh-CN" sz="2100" dirty="0" smtClean="0">
                <a:latin typeface="Arial" pitchFamily="34" charset="0"/>
                <a:ea typeface="黑体" pitchFamily="49" charset="-122"/>
              </a:rPr>
              <a:t>.APP</a:t>
            </a:r>
            <a:r>
              <a:rPr lang="zh-CN" altLang="en-US" sz="2100" dirty="0" smtClean="0">
                <a:latin typeface="Arial" pitchFamily="34" charset="0"/>
                <a:ea typeface="黑体" pitchFamily="49" charset="-122"/>
              </a:rPr>
              <a:t>为扩展名的程序。</a:t>
            </a:r>
            <a:r>
              <a:rPr lang="en-US" altLang="zh-CN" sz="2100" dirty="0" smtClean="0">
                <a:latin typeface="Arial" pitchFamily="34" charset="0"/>
                <a:ea typeface="黑体" pitchFamily="49" charset="-122"/>
              </a:rPr>
              <a:t>.APP</a:t>
            </a:r>
            <a:r>
              <a:rPr lang="zh-CN" altLang="en-US" sz="2100" dirty="0" smtClean="0">
                <a:latin typeface="Arial" pitchFamily="34" charset="0"/>
                <a:ea typeface="黑体" pitchFamily="49" charset="-122"/>
              </a:rPr>
              <a:t>文件必须在</a:t>
            </a:r>
            <a:r>
              <a:rPr lang="en-US" altLang="zh-CN" sz="2100" dirty="0" smtClean="0">
                <a:latin typeface="Arial" pitchFamily="34" charset="0"/>
                <a:ea typeface="黑体" pitchFamily="49" charset="-122"/>
              </a:rPr>
              <a:t>VFP</a:t>
            </a:r>
            <a:r>
              <a:rPr lang="zh-CN" altLang="en-US" sz="2100" dirty="0" smtClean="0">
                <a:latin typeface="Arial" pitchFamily="34" charset="0"/>
                <a:ea typeface="黑体" pitchFamily="49" charset="-122"/>
              </a:rPr>
              <a:t>环境下才能运行。执行方式为：</a:t>
            </a:r>
            <a:r>
              <a:rPr lang="en-US" altLang="zh-CN" sz="2100" dirty="0" smtClean="0">
                <a:latin typeface="Arial" pitchFamily="34" charset="0"/>
                <a:ea typeface="黑体" pitchFamily="49" charset="-122"/>
              </a:rPr>
              <a:t>DO </a:t>
            </a:r>
            <a:r>
              <a:rPr lang="zh-CN" altLang="en-US" sz="2100" dirty="0" smtClean="0">
                <a:latin typeface="Arial" pitchFamily="34" charset="0"/>
                <a:ea typeface="黑体" pitchFamily="49" charset="-122"/>
              </a:rPr>
              <a:t>文件名</a:t>
            </a:r>
            <a:r>
              <a:rPr lang="en-US" altLang="zh-CN" sz="2100" dirty="0" smtClean="0">
                <a:latin typeface="Arial" pitchFamily="34" charset="0"/>
                <a:ea typeface="黑体" pitchFamily="49" charset="-122"/>
              </a:rPr>
              <a:t>.APP</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连编应用程序选项等价于在命令窗口执行</a:t>
            </a:r>
            <a:r>
              <a:rPr lang="en-US" altLang="zh-CN" sz="2100" dirty="0" smtClean="0">
                <a:latin typeface="Arial" pitchFamily="34" charset="0"/>
                <a:ea typeface="黑体" pitchFamily="49" charset="-122"/>
              </a:rPr>
              <a:t>BUILD APP</a:t>
            </a:r>
            <a:r>
              <a:rPr lang="zh-CN" altLang="en-US" sz="2100" dirty="0" smtClean="0">
                <a:latin typeface="Arial" pitchFamily="34" charset="0"/>
                <a:ea typeface="黑体" pitchFamily="49" charset="-122"/>
              </a:rPr>
              <a:t>命令，其使用格式如下：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BUILD APP </a:t>
            </a:r>
            <a:r>
              <a:rPr lang="en-US" altLang="zh-CN" sz="2100" dirty="0" err="1" smtClean="0">
                <a:solidFill>
                  <a:srgbClr val="FFFF00"/>
                </a:solidFill>
                <a:latin typeface="Arial" pitchFamily="34" charset="0"/>
                <a:ea typeface="黑体" pitchFamily="49" charset="-122"/>
              </a:rPr>
              <a:t>APPFileName</a:t>
            </a:r>
            <a:r>
              <a:rPr lang="en-US" altLang="zh-CN" sz="2100" dirty="0" smtClean="0">
                <a:solidFill>
                  <a:srgbClr val="FFFF00"/>
                </a:solidFill>
                <a:latin typeface="Arial" pitchFamily="34" charset="0"/>
                <a:ea typeface="黑体" pitchFamily="49" charset="-122"/>
              </a:rPr>
              <a:t> FROM </a:t>
            </a:r>
            <a:r>
              <a:rPr lang="en-US" altLang="zh-CN" sz="2100" dirty="0" err="1" smtClean="0">
                <a:solidFill>
                  <a:srgbClr val="FFFF00"/>
                </a:solidFill>
                <a:latin typeface="Arial" pitchFamily="34" charset="0"/>
                <a:ea typeface="黑体" pitchFamily="49" charset="-122"/>
              </a:rPr>
              <a:t>ProjectName</a:t>
            </a:r>
            <a:r>
              <a:rPr lang="en-US" altLang="zh-CN" sz="2100" dirty="0" smtClean="0">
                <a:solidFill>
                  <a:srgbClr val="FFFF00"/>
                </a:solidFill>
                <a:latin typeface="Arial" pitchFamily="34" charset="0"/>
                <a:ea typeface="黑体" pitchFamily="49" charset="-122"/>
              </a:rPr>
              <a:t> [RECOMPILE]</a:t>
            </a:r>
          </a:p>
          <a:p>
            <a:r>
              <a:rPr lang="zh-CN" altLang="en-US" sz="2100" dirty="0" smtClean="0">
                <a:latin typeface="Arial" pitchFamily="34" charset="0"/>
                <a:ea typeface="黑体" pitchFamily="49" charset="-122"/>
              </a:rPr>
              <a:t>　　其中，命令的参数子句的含义如下：</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APPFileName</a:t>
            </a:r>
            <a:r>
              <a:rPr lang="zh-CN" altLang="en-US" sz="2100" dirty="0" smtClean="0">
                <a:latin typeface="Arial" pitchFamily="34" charset="0"/>
                <a:ea typeface="黑体" pitchFamily="49" charset="-122"/>
              </a:rPr>
              <a:t>：指定要生成的应用程序文件名称。默认应用程序文件扩展名为</a:t>
            </a:r>
            <a:r>
              <a:rPr lang="en-US" altLang="zh-CN" sz="2100" dirty="0" smtClean="0">
                <a:latin typeface="Arial" pitchFamily="34" charset="0"/>
                <a:ea typeface="黑体" pitchFamily="49" charset="-122"/>
              </a:rPr>
              <a:t>.APP</a:t>
            </a:r>
            <a:r>
              <a:rPr lang="zh-CN" altLang="en-US" sz="2100" dirty="0" smtClean="0">
                <a:latin typeface="Arial" pitchFamily="34" charset="0"/>
                <a:ea typeface="黑体" pitchFamily="49" charset="-122"/>
              </a:rPr>
              <a:t>。</a:t>
            </a:r>
          </a:p>
          <a:p>
            <a:r>
              <a:rPr lang="en-US" altLang="zh-CN" sz="2100" dirty="0" smtClean="0">
                <a:latin typeface="Arial" pitchFamily="34" charset="0"/>
                <a:ea typeface="黑体" pitchFamily="49" charset="-122"/>
              </a:rPr>
              <a:t>　　☆FROM </a:t>
            </a:r>
            <a:r>
              <a:rPr lang="en-US" altLang="zh-CN" sz="2100" dirty="0" err="1" smtClean="0">
                <a:latin typeface="Arial" pitchFamily="34" charset="0"/>
                <a:ea typeface="黑体" pitchFamily="49" charset="-122"/>
              </a:rPr>
              <a:t>ProjectName</a:t>
            </a:r>
            <a:r>
              <a:rPr lang="zh-CN" altLang="en-US" sz="2100" dirty="0" smtClean="0">
                <a:latin typeface="Arial" pitchFamily="34" charset="0"/>
                <a:ea typeface="黑体" pitchFamily="49" charset="-122"/>
              </a:rPr>
              <a:t>：指定一个要生成</a:t>
            </a:r>
            <a:r>
              <a:rPr lang="en-US" altLang="zh-CN" sz="2100" dirty="0" smtClean="0">
                <a:latin typeface="Arial" pitchFamily="34" charset="0"/>
                <a:ea typeface="黑体" pitchFamily="49" charset="-122"/>
              </a:rPr>
              <a:t>.APP</a:t>
            </a:r>
            <a:r>
              <a:rPr lang="zh-CN" altLang="en-US" sz="2100" dirty="0" smtClean="0">
                <a:latin typeface="Arial" pitchFamily="34" charset="0"/>
                <a:ea typeface="黑体" pitchFamily="49" charset="-122"/>
              </a:rPr>
              <a:t>应用程序的项目名。</a:t>
            </a:r>
          </a:p>
          <a:p>
            <a:r>
              <a:rPr lang="en-US" altLang="zh-CN" sz="2100" dirty="0" smtClean="0">
                <a:latin typeface="Arial" pitchFamily="34" charset="0"/>
                <a:ea typeface="黑体" pitchFamily="49" charset="-122"/>
              </a:rPr>
              <a:t>　　☆RECOMPILE</a:t>
            </a:r>
            <a:r>
              <a:rPr lang="zh-CN" altLang="en-US" sz="2100" dirty="0" smtClean="0">
                <a:latin typeface="Arial" pitchFamily="34" charset="0"/>
                <a:ea typeface="黑体" pitchFamily="49" charset="-122"/>
              </a:rPr>
              <a:t>：在生成应用程序前重新编译整个项目。项目中的所有组件：程序，表单，标签，报表，可视类库，内部存储过程等重新编译。</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连编可执行文件：可以生成以</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为扩展名的可执行文件，</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文件可在</a:t>
            </a:r>
            <a:r>
              <a:rPr lang="en-US" altLang="zh-CN" sz="2100" dirty="0" smtClean="0">
                <a:latin typeface="Arial" pitchFamily="34" charset="0"/>
                <a:ea typeface="黑体" pitchFamily="49" charset="-122"/>
              </a:rPr>
              <a:t>VFP</a:t>
            </a:r>
            <a:r>
              <a:rPr lang="zh-CN" altLang="en-US" sz="2100" dirty="0" smtClean="0">
                <a:latin typeface="Arial" pitchFamily="34" charset="0"/>
                <a:ea typeface="黑体" pitchFamily="49" charset="-122"/>
              </a:rPr>
              <a:t>环境下运行，也可脱离开发环境在</a:t>
            </a:r>
            <a:r>
              <a:rPr lang="en-US" altLang="zh-CN" sz="2100" dirty="0" smtClean="0">
                <a:latin typeface="Arial" pitchFamily="34" charset="0"/>
                <a:ea typeface="黑体" pitchFamily="49" charset="-122"/>
              </a:rPr>
              <a:t>Windows</a:t>
            </a:r>
            <a:r>
              <a:rPr lang="zh-CN" altLang="en-US" sz="2100" dirty="0" smtClean="0">
                <a:latin typeface="Arial" pitchFamily="34" charset="0"/>
                <a:ea typeface="黑体" pitchFamily="49" charset="-122"/>
              </a:rPr>
              <a:t>中独立运行。</a:t>
            </a:r>
          </a:p>
        </p:txBody>
      </p:sp>
    </p:spTree>
    <p:extLst>
      <p:ext uri="{BB962C8B-B14F-4D97-AF65-F5344CB8AC3E}">
        <p14:creationId xmlns:p14="http://schemas.microsoft.com/office/powerpoint/2010/main" val="180274847"/>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此选项等价于在命令窗口执行</a:t>
            </a:r>
            <a:r>
              <a:rPr lang="en-US" altLang="zh-CN" sz="2100" dirty="0" smtClean="0">
                <a:latin typeface="Arial" pitchFamily="34" charset="0"/>
                <a:ea typeface="黑体" pitchFamily="49" charset="-122"/>
              </a:rPr>
              <a:t>BUILD EXE</a:t>
            </a:r>
            <a:r>
              <a:rPr lang="zh-CN" altLang="en-US" sz="2100" dirty="0" smtClean="0">
                <a:latin typeface="Arial" pitchFamily="34" charset="0"/>
                <a:ea typeface="黑体" pitchFamily="49" charset="-122"/>
              </a:rPr>
              <a:t>命令，命令使用格式如下：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BUILD EXE </a:t>
            </a:r>
            <a:r>
              <a:rPr lang="en-US" altLang="zh-CN" sz="2100" dirty="0" err="1" smtClean="0">
                <a:solidFill>
                  <a:srgbClr val="FFFF00"/>
                </a:solidFill>
                <a:latin typeface="Arial" pitchFamily="34" charset="0"/>
                <a:ea typeface="黑体" pitchFamily="49" charset="-122"/>
              </a:rPr>
              <a:t>EXEFileName</a:t>
            </a:r>
            <a:r>
              <a:rPr lang="en-US" altLang="zh-CN" sz="2100" dirty="0" smtClean="0">
                <a:solidFill>
                  <a:srgbClr val="FFFF00"/>
                </a:solidFill>
                <a:latin typeface="Arial" pitchFamily="34" charset="0"/>
                <a:ea typeface="黑体" pitchFamily="49" charset="-122"/>
              </a:rPr>
              <a:t> FROM </a:t>
            </a:r>
            <a:r>
              <a:rPr lang="en-US" altLang="zh-CN" sz="2100" dirty="0" err="1" smtClean="0">
                <a:solidFill>
                  <a:srgbClr val="FFFF00"/>
                </a:solidFill>
                <a:latin typeface="Arial" pitchFamily="34" charset="0"/>
                <a:ea typeface="黑体" pitchFamily="49" charset="-122"/>
              </a:rPr>
              <a:t>ProjectName</a:t>
            </a:r>
            <a:r>
              <a:rPr lang="en-US" altLang="zh-CN" sz="2100" dirty="0" smtClean="0">
                <a:solidFill>
                  <a:srgbClr val="FFFF00"/>
                </a:solidFill>
                <a:latin typeface="Arial" pitchFamily="34" charset="0"/>
                <a:ea typeface="黑体" pitchFamily="49" charset="-122"/>
              </a:rPr>
              <a:t> [RECOMPILE]</a:t>
            </a:r>
          </a:p>
          <a:p>
            <a:r>
              <a:rPr lang="zh-CN" altLang="en-US" sz="2100" dirty="0" smtClean="0">
                <a:latin typeface="Arial" pitchFamily="34" charset="0"/>
                <a:ea typeface="黑体" pitchFamily="49" charset="-122"/>
              </a:rPr>
              <a:t>　　其中，</a:t>
            </a:r>
            <a:r>
              <a:rPr lang="en-US" altLang="zh-CN" sz="2100" dirty="0" err="1" smtClean="0">
                <a:latin typeface="Arial" pitchFamily="34" charset="0"/>
                <a:ea typeface="黑体" pitchFamily="49" charset="-122"/>
              </a:rPr>
              <a:t>EXEFileName</a:t>
            </a:r>
            <a:r>
              <a:rPr lang="zh-CN" altLang="en-US" sz="2100" dirty="0" smtClean="0">
                <a:latin typeface="Arial" pitchFamily="34" charset="0"/>
                <a:ea typeface="黑体" pitchFamily="49" charset="-122"/>
              </a:rPr>
              <a:t>：指定要生成的可执行文件名。如果一个</a:t>
            </a:r>
            <a:r>
              <a:rPr lang="en-US" altLang="zh-CN" sz="2100" dirty="0" smtClean="0">
                <a:latin typeface="Arial" pitchFamily="34" charset="0"/>
                <a:ea typeface="黑体" pitchFamily="49" charset="-122"/>
              </a:rPr>
              <a:t>.APP</a:t>
            </a:r>
            <a:r>
              <a:rPr lang="zh-CN" altLang="en-US" sz="2100" dirty="0" smtClean="0">
                <a:latin typeface="Arial" pitchFamily="34" charset="0"/>
                <a:ea typeface="黑体" pitchFamily="49" charset="-122"/>
              </a:rPr>
              <a:t>应用程序文件和现有可执行文件有相同的根文件名，则删除该应用程序文件。请注意，如果已有一个可执行文件，而用户生成一个有相同文件名的</a:t>
            </a:r>
            <a:r>
              <a:rPr lang="en-US" altLang="zh-CN" sz="2100" dirty="0" smtClean="0">
                <a:latin typeface="Arial" pitchFamily="34" charset="0"/>
                <a:ea typeface="黑体" pitchFamily="49" charset="-122"/>
              </a:rPr>
              <a:t>.APP</a:t>
            </a:r>
            <a:r>
              <a:rPr lang="zh-CN" altLang="en-US" sz="2100" dirty="0" smtClean="0">
                <a:latin typeface="Arial" pitchFamily="34" charset="0"/>
                <a:ea typeface="黑体" pitchFamily="49" charset="-122"/>
              </a:rPr>
              <a:t>文件，则删除该可执行文件。</a:t>
            </a:r>
          </a:p>
          <a:p>
            <a:r>
              <a:rPr lang="zh-CN" altLang="en-US" sz="2100" dirty="0" smtClean="0">
                <a:latin typeface="Arial" pitchFamily="34" charset="0"/>
                <a:ea typeface="黑体" pitchFamily="49" charset="-122"/>
              </a:rPr>
              <a:t>　　其它参数子句的含义同上。</a:t>
            </a:r>
          </a:p>
          <a:p>
            <a:r>
              <a:rPr lang="zh-CN" altLang="en-US" sz="2100" dirty="0" smtClean="0">
                <a:latin typeface="Arial" pitchFamily="34" charset="0"/>
                <a:ea typeface="黑体" pitchFamily="49" charset="-122"/>
              </a:rPr>
              <a:t>　　④连编</a:t>
            </a:r>
            <a:r>
              <a:rPr lang="en-US" altLang="zh-CN" sz="2100" dirty="0" smtClean="0">
                <a:latin typeface="Arial" pitchFamily="34" charset="0"/>
                <a:ea typeface="黑体" pitchFamily="49" charset="-122"/>
              </a:rPr>
              <a:t>COM DLL</a:t>
            </a:r>
            <a:r>
              <a:rPr lang="zh-CN" altLang="en-US" sz="2100" dirty="0" smtClean="0">
                <a:latin typeface="Arial" pitchFamily="34" charset="0"/>
                <a:ea typeface="黑体" pitchFamily="49" charset="-122"/>
              </a:rPr>
              <a:t>：使用项目中的类信息，创建一个具有</a:t>
            </a:r>
            <a:r>
              <a:rPr lang="en-US" altLang="zh-CN" sz="2100" dirty="0" smtClean="0">
                <a:latin typeface="Arial" pitchFamily="34" charset="0"/>
                <a:ea typeface="黑体" pitchFamily="49" charset="-122"/>
              </a:rPr>
              <a:t>.DLL</a:t>
            </a:r>
            <a:r>
              <a:rPr lang="zh-CN" altLang="en-US" sz="2100" dirty="0" smtClean="0">
                <a:latin typeface="Arial" pitchFamily="34" charset="0"/>
                <a:ea typeface="黑体" pitchFamily="49" charset="-122"/>
              </a:rPr>
              <a:t>扩展名的动态连接库文件。</a:t>
            </a:r>
          </a:p>
          <a:p>
            <a:r>
              <a:rPr lang="zh-CN" altLang="en-US" sz="2100" dirty="0" smtClean="0">
                <a:latin typeface="Arial" pitchFamily="34" charset="0"/>
                <a:ea typeface="黑体" pitchFamily="49" charset="-122"/>
              </a:rPr>
              <a:t>　　⑵“选项”区复选框按钮</a:t>
            </a:r>
          </a:p>
          <a:p>
            <a:r>
              <a:rPr lang="zh-CN" altLang="en-US" sz="2100" dirty="0" smtClean="0">
                <a:latin typeface="Arial" pitchFamily="34" charset="0"/>
                <a:ea typeface="黑体" pitchFamily="49" charset="-122"/>
              </a:rPr>
              <a:t>　　①重新编译全部文件：重新编译项目中的所有文件，当向项目中添加组件时，应该重新项目的连编。如果没有在“连编选项”对话框中选择“编辑全部文件”，那么只重新编译上次连编后修改过的文件。</a:t>
            </a:r>
          </a:p>
          <a:p>
            <a:r>
              <a:rPr lang="zh-CN" altLang="en-US" sz="2100" dirty="0" smtClean="0">
                <a:latin typeface="Arial" pitchFamily="34" charset="0"/>
                <a:ea typeface="黑体" pitchFamily="49" charset="-122"/>
              </a:rPr>
              <a:t>　　②显示错误：指定是否显示编译时发生的错误。</a:t>
            </a:r>
          </a:p>
          <a:p>
            <a:r>
              <a:rPr lang="zh-CN" altLang="en-US" sz="2100" dirty="0" smtClean="0">
                <a:latin typeface="Arial" pitchFamily="34" charset="0"/>
                <a:ea typeface="黑体" pitchFamily="49" charset="-122"/>
              </a:rPr>
              <a:t>　　③连编后运行：指定连编后是否立刻运行应用程序。</a:t>
            </a:r>
          </a:p>
        </p:txBody>
      </p:sp>
      <p:sp>
        <p:nvSpPr>
          <p:cNvPr id="3" name="Rectangle 3"/>
          <p:cNvSpPr>
            <a:spLocks noChangeArrowheads="1"/>
          </p:cNvSpPr>
          <p:nvPr/>
        </p:nvSpPr>
        <p:spPr bwMode="auto">
          <a:xfrm>
            <a:off x="74613" y="5193220"/>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12.3  </a:t>
            </a:r>
            <a:r>
              <a:rPr lang="zh-CN" altLang="en-US" sz="2400" dirty="0">
                <a:latin typeface="黑体" pitchFamily="49" charset="-122"/>
                <a:ea typeface="黑体" pitchFamily="49" charset="-122"/>
              </a:rPr>
              <a:t>发布应用程序</a:t>
            </a:r>
          </a:p>
        </p:txBody>
      </p:sp>
      <p:sp>
        <p:nvSpPr>
          <p:cNvPr id="6" name="Rectangle 4"/>
          <p:cNvSpPr>
            <a:spLocks noChangeArrowheads="1"/>
          </p:cNvSpPr>
          <p:nvPr/>
        </p:nvSpPr>
        <p:spPr bwMode="auto">
          <a:xfrm>
            <a:off x="74613" y="5733256"/>
            <a:ext cx="8997950"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所谓发布应用程序，是指制作一套安装盘提供给用户，使其能安装到其他电脑上使用。</a:t>
            </a:r>
          </a:p>
        </p:txBody>
      </p:sp>
    </p:spTree>
    <p:extLst>
      <p:ext uri="{BB962C8B-B14F-4D97-AF65-F5344CB8AC3E}">
        <p14:creationId xmlns:p14="http://schemas.microsoft.com/office/powerpoint/2010/main" val="4195913009"/>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37883"/>
            <a:ext cx="8997950"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下面以</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可执行程序文件为例介绍事先必须进行的准备工作。</a:t>
            </a:r>
          </a:p>
          <a:p>
            <a:r>
              <a:rPr lang="zh-CN" altLang="en-US" sz="2100" dirty="0" smtClean="0">
                <a:latin typeface="Arial" pitchFamily="34" charset="0"/>
                <a:ea typeface="黑体" pitchFamily="49" charset="-122"/>
              </a:rPr>
              <a:t>　　⑴首先将项目连编成</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程序。</a:t>
            </a:r>
          </a:p>
          <a:p>
            <a:r>
              <a:rPr lang="zh-CN" altLang="en-US" sz="2100" dirty="0" smtClean="0">
                <a:latin typeface="Arial" pitchFamily="34" charset="0"/>
                <a:ea typeface="黑体" pitchFamily="49" charset="-122"/>
              </a:rPr>
              <a:t>　　⑵在磁盘上创建一个专用的目录（称为发布树），用来存放希望复制到发布磁盘的文件。这些文件包括：</a:t>
            </a:r>
          </a:p>
          <a:p>
            <a:r>
              <a:rPr lang="zh-CN" altLang="en-US" sz="2100" dirty="0" smtClean="0">
                <a:latin typeface="Arial" pitchFamily="34" charset="0"/>
                <a:ea typeface="黑体" pitchFamily="49" charset="-122"/>
              </a:rPr>
              <a:t>　　①连编的可执行程序文件。</a:t>
            </a:r>
          </a:p>
          <a:p>
            <a:r>
              <a:rPr lang="zh-CN" altLang="en-US" sz="2100" dirty="0" smtClean="0">
                <a:latin typeface="Arial" pitchFamily="34" charset="0"/>
                <a:ea typeface="黑体" pitchFamily="49" charset="-122"/>
              </a:rPr>
              <a:t>　　②在项目中设置为“排除”类型的文件。</a:t>
            </a:r>
          </a:p>
          <a:p>
            <a:r>
              <a:rPr lang="zh-CN" altLang="en-US" sz="2100" dirty="0" smtClean="0">
                <a:latin typeface="Arial" pitchFamily="34" charset="0"/>
                <a:ea typeface="黑体" pitchFamily="49" charset="-122"/>
              </a:rPr>
              <a:t>　　③可执行文件需要和两个</a:t>
            </a:r>
            <a:r>
              <a:rPr lang="en-US" altLang="zh-CN" sz="2100" dirty="0" smtClean="0">
                <a:latin typeface="Arial" pitchFamily="34" charset="0"/>
                <a:ea typeface="黑体" pitchFamily="49" charset="-122"/>
              </a:rPr>
              <a:t>VFP</a:t>
            </a:r>
            <a:r>
              <a:rPr lang="zh-CN" altLang="en-US" sz="2100" dirty="0" smtClean="0">
                <a:latin typeface="Arial" pitchFamily="34" charset="0"/>
                <a:ea typeface="黑体" pitchFamily="49" charset="-122"/>
              </a:rPr>
              <a:t>动态连接库</a:t>
            </a:r>
            <a:r>
              <a:rPr lang="en-US" altLang="zh-CN" sz="2100" dirty="0" smtClean="0">
                <a:latin typeface="Arial" pitchFamily="34" charset="0"/>
                <a:ea typeface="黑体" pitchFamily="49" charset="-122"/>
              </a:rPr>
              <a:t>Vfp6rchs.dll</a:t>
            </a:r>
            <a:r>
              <a:rPr lang="zh-CN" altLang="en-US" sz="2100" dirty="0" smtClean="0">
                <a:latin typeface="Arial" pitchFamily="34" charset="0"/>
                <a:ea typeface="黑体" pitchFamily="49" charset="-122"/>
              </a:rPr>
              <a:t>（中文版）、</a:t>
            </a:r>
            <a:r>
              <a:rPr lang="en-US" altLang="zh-CN" sz="2100" dirty="0" smtClean="0">
                <a:latin typeface="Arial" pitchFamily="34" charset="0"/>
                <a:ea typeface="黑体" pitchFamily="49" charset="-122"/>
              </a:rPr>
              <a:t>Vfp6renu.dll</a:t>
            </a:r>
            <a:r>
              <a:rPr lang="zh-CN" altLang="en-US" sz="2100" dirty="0" smtClean="0">
                <a:latin typeface="Arial" pitchFamily="34" charset="0"/>
                <a:ea typeface="黑体" pitchFamily="49" charset="-122"/>
              </a:rPr>
              <a:t>（英文版）以及</a:t>
            </a:r>
            <a:r>
              <a:rPr lang="en-US" altLang="zh-CN" sz="2100" dirty="0" smtClean="0">
                <a:latin typeface="Arial" pitchFamily="34" charset="0"/>
                <a:ea typeface="黑体" pitchFamily="49" charset="-122"/>
              </a:rPr>
              <a:t>Vfp6r.dll</a:t>
            </a:r>
            <a:r>
              <a:rPr lang="zh-CN" altLang="en-US" sz="2100" dirty="0" smtClean="0">
                <a:latin typeface="Arial" pitchFamily="34" charset="0"/>
                <a:ea typeface="黑体" pitchFamily="49" charset="-122"/>
              </a:rPr>
              <a:t>支持库相连接构成完整的运行环境，这</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个文件都在</a:t>
            </a:r>
            <a:r>
              <a:rPr lang="en-US" altLang="zh-CN" sz="2100" dirty="0" smtClean="0">
                <a:latin typeface="Arial" pitchFamily="34" charset="0"/>
                <a:ea typeface="黑体" pitchFamily="49" charset="-122"/>
              </a:rPr>
              <a:t>Windows</a:t>
            </a:r>
            <a:r>
              <a:rPr lang="zh-CN" altLang="en-US" sz="2100" dirty="0" smtClean="0">
                <a:latin typeface="Arial" pitchFamily="34" charset="0"/>
                <a:ea typeface="黑体" pitchFamily="49" charset="-122"/>
              </a:rPr>
              <a:t>的</a:t>
            </a:r>
            <a:r>
              <a:rPr lang="en-US" altLang="zh-CN" sz="2100" dirty="0" smtClean="0">
                <a:latin typeface="Arial" pitchFamily="34" charset="0"/>
                <a:ea typeface="黑体" pitchFamily="49" charset="-122"/>
              </a:rPr>
              <a:t>system</a:t>
            </a:r>
            <a:r>
              <a:rPr lang="zh-CN" altLang="en-US" sz="2100" dirty="0" smtClean="0">
                <a:latin typeface="Arial" pitchFamily="34" charset="0"/>
                <a:ea typeface="黑体" pitchFamily="49" charset="-122"/>
              </a:rPr>
              <a:t>目录中（如果是</a:t>
            </a:r>
            <a:r>
              <a:rPr lang="en-US" altLang="zh-CN" sz="2100" dirty="0" smtClean="0">
                <a:latin typeface="Arial" pitchFamily="34" charset="0"/>
                <a:ea typeface="黑体" pitchFamily="49" charset="-122"/>
              </a:rPr>
              <a:t>Windows XP</a:t>
            </a:r>
            <a:r>
              <a:rPr lang="zh-CN" altLang="en-US" sz="2100" dirty="0" smtClean="0">
                <a:latin typeface="Arial" pitchFamily="34" charset="0"/>
                <a:ea typeface="黑体" pitchFamily="49" charset="-122"/>
              </a:rPr>
              <a:t>环境，在</a:t>
            </a:r>
            <a:r>
              <a:rPr lang="en-US" altLang="zh-CN" sz="2100" dirty="0" smtClean="0">
                <a:latin typeface="Arial" pitchFamily="34" charset="0"/>
                <a:ea typeface="黑体" pitchFamily="49" charset="-122"/>
              </a:rPr>
              <a:t>system32</a:t>
            </a:r>
            <a:r>
              <a:rPr lang="zh-CN" altLang="en-US" sz="2100" dirty="0" smtClean="0">
                <a:latin typeface="Arial" pitchFamily="34" charset="0"/>
                <a:ea typeface="黑体" pitchFamily="49" charset="-122"/>
              </a:rPr>
              <a:t>目录中）。</a:t>
            </a:r>
          </a:p>
          <a:p>
            <a:r>
              <a:rPr lang="zh-CN" altLang="en-US" sz="2100" dirty="0" smtClean="0">
                <a:latin typeface="Arial" pitchFamily="34" charset="0"/>
                <a:ea typeface="黑体" pitchFamily="49" charset="-122"/>
              </a:rPr>
              <a:t>　　例如，若为教学管理系统建立一个专用目录（文件夹）</a:t>
            </a:r>
            <a:r>
              <a:rPr lang="en-US" altLang="zh-CN" sz="2100" dirty="0" smtClean="0">
                <a:latin typeface="Arial" pitchFamily="34" charset="0"/>
                <a:ea typeface="黑体" pitchFamily="49" charset="-122"/>
              </a:rPr>
              <a:t>D:\JXGL</a:t>
            </a:r>
            <a:r>
              <a:rPr lang="zh-CN" altLang="en-US" sz="2100" dirty="0" smtClean="0">
                <a:latin typeface="Arial" pitchFamily="34" charset="0"/>
                <a:ea typeface="黑体" pitchFamily="49" charset="-122"/>
              </a:rPr>
              <a:t>，然后将上述文件复制到该目录中。</a:t>
            </a:r>
          </a:p>
        </p:txBody>
      </p:sp>
      <p:sp>
        <p:nvSpPr>
          <p:cNvPr id="3" name="Rectangle 4"/>
          <p:cNvSpPr>
            <a:spLocks noChangeArrowheads="1"/>
          </p:cNvSpPr>
          <p:nvPr/>
        </p:nvSpPr>
        <p:spPr bwMode="auto">
          <a:xfrm>
            <a:off x="74613" y="178448"/>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12.3.1  </a:t>
            </a:r>
            <a:r>
              <a:rPr lang="zh-CN" altLang="en-US" sz="2200" dirty="0">
                <a:ea typeface="黑体" pitchFamily="49" charset="-122"/>
              </a:rPr>
              <a:t>准备工作</a:t>
            </a:r>
          </a:p>
        </p:txBody>
      </p:sp>
      <p:sp>
        <p:nvSpPr>
          <p:cNvPr id="4" name="Rectangle 3"/>
          <p:cNvSpPr>
            <a:spLocks noChangeArrowheads="1"/>
          </p:cNvSpPr>
          <p:nvPr/>
        </p:nvSpPr>
        <p:spPr bwMode="auto">
          <a:xfrm>
            <a:off x="74613" y="4625750"/>
            <a:ext cx="4498975"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12.3.2  </a:t>
            </a:r>
            <a:r>
              <a:rPr lang="zh-CN" altLang="en-US" sz="2200" dirty="0">
                <a:ea typeface="黑体" pitchFamily="49" charset="-122"/>
              </a:rPr>
              <a:t>应用程序的发布</a:t>
            </a:r>
          </a:p>
        </p:txBody>
      </p:sp>
      <p:sp>
        <p:nvSpPr>
          <p:cNvPr id="5" name="Rectangle 4"/>
          <p:cNvSpPr>
            <a:spLocks noChangeArrowheads="1"/>
          </p:cNvSpPr>
          <p:nvPr/>
        </p:nvSpPr>
        <p:spPr bwMode="auto">
          <a:xfrm>
            <a:off x="74613" y="5085184"/>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下面以教学管理系统的发布为例，介绍</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的应用程序的发布。发布一个应用程序的操作步骤如下：</a:t>
            </a:r>
          </a:p>
          <a:p>
            <a:r>
              <a:rPr lang="zh-CN" altLang="en-US" sz="2100" dirty="0" smtClean="0">
                <a:latin typeface="Arial" pitchFamily="34" charset="0"/>
                <a:ea typeface="黑体" pitchFamily="49" charset="-122"/>
              </a:rPr>
              <a:t>　　①建立发布树（目录），发布树用来存放用户运行时需要的全部文件，这里建立一个发布目录</a:t>
            </a:r>
            <a:r>
              <a:rPr lang="en-US" altLang="zh-CN" sz="2100" dirty="0" smtClean="0">
                <a:latin typeface="Arial" pitchFamily="34" charset="0"/>
                <a:ea typeface="黑体" pitchFamily="49" charset="-122"/>
              </a:rPr>
              <a:t>D:\JXGL</a:t>
            </a:r>
            <a:r>
              <a:rPr lang="zh-CN" altLang="en-US" sz="2100" dirty="0" smtClean="0">
                <a:latin typeface="Arial" pitchFamily="34" charset="0"/>
                <a:ea typeface="黑体" pitchFamily="49" charset="-122"/>
              </a:rPr>
              <a:t>，将一些必要的文件拷贝到该目录中。</a:t>
            </a:r>
          </a:p>
        </p:txBody>
      </p:sp>
    </p:spTree>
    <p:extLst>
      <p:ext uri="{BB962C8B-B14F-4D97-AF65-F5344CB8AC3E}">
        <p14:creationId xmlns:p14="http://schemas.microsoft.com/office/powerpoint/2010/main" val="2873790795"/>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937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②打开“工具”菜单，单击“向导”命令，再单击“安装”命令，进入安装向导。如图</a:t>
            </a:r>
            <a:r>
              <a:rPr lang="en-US" altLang="zh-CN" sz="2100" dirty="0" smtClean="0">
                <a:latin typeface="Arial" pitchFamily="34" charset="0"/>
                <a:ea typeface="黑体" pitchFamily="49" charset="-122"/>
              </a:rPr>
              <a:t>12-5</a:t>
            </a:r>
            <a:r>
              <a:rPr lang="zh-CN" altLang="en-US" sz="2100" dirty="0" smtClean="0">
                <a:latin typeface="Arial" pitchFamily="34" charset="0"/>
                <a:ea typeface="黑体" pitchFamily="49" charset="-122"/>
              </a:rPr>
              <a:t>所示。在此对话框中，单击“创建目录”按钮，可创建发布目录；单击“定位目录”按钮，选择其他已存在的发布目录。 </a:t>
            </a:r>
          </a:p>
          <a:p>
            <a:r>
              <a:rPr lang="zh-CN" altLang="en-US" sz="2100" dirty="0" smtClean="0">
                <a:latin typeface="Arial" pitchFamily="34" charset="0"/>
                <a:ea typeface="黑体" pitchFamily="49" charset="-122"/>
              </a:rPr>
              <a:t>　　③安装向导步骤</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：定位文件。单击“发布树”右边的 按钮，在出现的“选择目录”对话框中选择</a:t>
            </a:r>
            <a:r>
              <a:rPr lang="en-US" altLang="zh-CN" sz="2100" dirty="0" smtClean="0">
                <a:latin typeface="Arial" pitchFamily="34" charset="0"/>
                <a:ea typeface="黑体" pitchFamily="49" charset="-122"/>
              </a:rPr>
              <a:t>D:\JXGL</a:t>
            </a:r>
            <a:r>
              <a:rPr lang="zh-CN" altLang="en-US" sz="2100" dirty="0" smtClean="0">
                <a:latin typeface="Arial" pitchFamily="34" charset="0"/>
                <a:ea typeface="黑体" pitchFamily="49" charset="-122"/>
              </a:rPr>
              <a:t>目录，如图</a:t>
            </a:r>
            <a:r>
              <a:rPr lang="en-US" altLang="zh-CN" sz="2100" dirty="0" smtClean="0">
                <a:latin typeface="Arial" pitchFamily="34" charset="0"/>
                <a:ea typeface="黑体" pitchFamily="49" charset="-122"/>
              </a:rPr>
              <a:t>12-6</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）所示。完成后，单击“下一步”按钮。</a:t>
            </a:r>
          </a:p>
          <a:p>
            <a:r>
              <a:rPr lang="zh-CN" altLang="en-US" sz="2100" dirty="0" smtClean="0">
                <a:latin typeface="Arial" pitchFamily="34" charset="0"/>
                <a:ea typeface="黑体" pitchFamily="49" charset="-122"/>
              </a:rPr>
              <a:t>　　④安装向导步骤</a:t>
            </a:r>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：指定组件。要求指定必须包含的系统文件。这里选定“</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运行时刻组件”复选框，如图</a:t>
            </a:r>
            <a:r>
              <a:rPr lang="en-US" altLang="zh-CN" sz="2100" dirty="0" smtClean="0">
                <a:latin typeface="Arial" pitchFamily="34" charset="0"/>
                <a:ea typeface="黑体" pitchFamily="49" charset="-122"/>
              </a:rPr>
              <a:t>12-6</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）所示。单击“下一步”按钮。</a:t>
            </a:r>
          </a:p>
        </p:txBody>
      </p:sp>
      <p:sp>
        <p:nvSpPr>
          <p:cNvPr id="5" name="矩形 4"/>
          <p:cNvSpPr/>
          <p:nvPr/>
        </p:nvSpPr>
        <p:spPr>
          <a:xfrm>
            <a:off x="4599072" y="6304002"/>
            <a:ext cx="302433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12-6  “</a:t>
            </a:r>
            <a:r>
              <a:rPr lang="zh-CN" altLang="en-US" dirty="0">
                <a:solidFill>
                  <a:srgbClr val="FFFFFF"/>
                </a:solidFill>
                <a:latin typeface="Arial" pitchFamily="34" charset="0"/>
                <a:ea typeface="黑体" pitchFamily="49" charset="-122"/>
              </a:rPr>
              <a:t>安装向导”对话框</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370" y="3085917"/>
            <a:ext cx="2841717" cy="20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159070" y="5279956"/>
            <a:ext cx="302433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12-5  “</a:t>
            </a:r>
            <a:r>
              <a:rPr lang="zh-CN" altLang="en-US" dirty="0">
                <a:solidFill>
                  <a:srgbClr val="FFFFFF"/>
                </a:solidFill>
                <a:latin typeface="Arial" pitchFamily="34" charset="0"/>
                <a:ea typeface="黑体" pitchFamily="49" charset="-122"/>
              </a:rPr>
              <a:t>安装向导”对话框</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2" y="3239806"/>
            <a:ext cx="5965658" cy="298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9341939"/>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⑤安装向导步骤</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：磁盘映像。磁盘映像有两个含义：一是在软件发布整理过程中，将结果存放在何处，需要给出一个目录的名称。在这里，选择</a:t>
            </a:r>
            <a:r>
              <a:rPr lang="en-US" altLang="zh-CN" sz="2100" dirty="0" smtClean="0">
                <a:latin typeface="Arial" pitchFamily="34" charset="0"/>
                <a:ea typeface="黑体" pitchFamily="49" charset="-122"/>
              </a:rPr>
              <a:t>D:\JXGL</a:t>
            </a:r>
            <a:r>
              <a:rPr lang="zh-CN" altLang="en-US" sz="2100" dirty="0" smtClean="0">
                <a:latin typeface="Arial" pitchFamily="34" charset="0"/>
                <a:ea typeface="黑体" pitchFamily="49" charset="-122"/>
              </a:rPr>
              <a:t>文件夹。二是选择介质。如果做成软盘方式，则选择“</a:t>
            </a:r>
            <a:r>
              <a:rPr lang="en-US" altLang="zh-CN" sz="2100" dirty="0" smtClean="0">
                <a:latin typeface="Arial" pitchFamily="34" charset="0"/>
                <a:ea typeface="黑体" pitchFamily="49" charset="-122"/>
              </a:rPr>
              <a:t>1.44MB 3.5</a:t>
            </a:r>
            <a:r>
              <a:rPr lang="zh-CN" altLang="en-US" sz="2100" dirty="0" smtClean="0">
                <a:latin typeface="Arial" pitchFamily="34" charset="0"/>
                <a:ea typeface="黑体" pitchFamily="49" charset="-122"/>
              </a:rPr>
              <a:t>英寸”复选框，表示将来做出来的软件以软盘方式存储。完成选择后，单击“下一步”按钮，如图</a:t>
            </a:r>
            <a:r>
              <a:rPr lang="en-US" altLang="zh-CN" sz="2100" dirty="0" smtClean="0">
                <a:latin typeface="Arial" pitchFamily="34" charset="0"/>
                <a:ea typeface="黑体" pitchFamily="49" charset="-122"/>
              </a:rPr>
              <a:t>12-6</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c</a:t>
            </a:r>
            <a:r>
              <a:rPr lang="zh-CN" altLang="en-US" sz="2100" dirty="0" smtClean="0">
                <a:latin typeface="Arial" pitchFamily="34" charset="0"/>
                <a:ea typeface="黑体" pitchFamily="49" charset="-122"/>
              </a:rPr>
              <a:t>）所示。</a:t>
            </a:r>
          </a:p>
          <a:p>
            <a:r>
              <a:rPr lang="zh-CN" altLang="en-US" sz="2100" dirty="0" smtClean="0">
                <a:latin typeface="Arial" pitchFamily="34" charset="0"/>
                <a:ea typeface="黑体" pitchFamily="49" charset="-122"/>
              </a:rPr>
              <a:t>　　⑥安装向导步骤</a:t>
            </a:r>
            <a:r>
              <a:rPr lang="en-US" altLang="zh-CN" sz="2100" dirty="0" smtClean="0">
                <a:latin typeface="Arial" pitchFamily="34" charset="0"/>
                <a:ea typeface="黑体" pitchFamily="49" charset="-122"/>
              </a:rPr>
              <a:t>4</a:t>
            </a:r>
            <a:r>
              <a:rPr lang="zh-CN" altLang="en-US" sz="2100" dirty="0" smtClean="0">
                <a:latin typeface="Arial" pitchFamily="34" charset="0"/>
                <a:ea typeface="黑体" pitchFamily="49" charset="-122"/>
              </a:rPr>
              <a:t>：安装选项。输入安装对话框标题：学生成绩管理系统。执行程序：</a:t>
            </a:r>
            <a:r>
              <a:rPr lang="en-US" altLang="zh-CN" sz="2100" dirty="0" smtClean="0">
                <a:latin typeface="Arial" pitchFamily="34" charset="0"/>
                <a:ea typeface="黑体" pitchFamily="49" charset="-122"/>
              </a:rPr>
              <a:t>C:\JXGL\jxgl.app</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⑦上面几个安装步骤是主要的，后面的几步是可选的，可以不回答。最后，在“完成”对话框中，单击“完成”按钮，即可压缩整理程序。</a:t>
            </a:r>
          </a:p>
          <a:p>
            <a:r>
              <a:rPr lang="zh-CN" altLang="en-US" sz="2100" dirty="0" smtClean="0">
                <a:latin typeface="Arial" pitchFamily="34" charset="0"/>
                <a:ea typeface="黑体" pitchFamily="49" charset="-122"/>
              </a:rPr>
              <a:t>　　⑧磁盘映像复制到软盘上，经过上面的步骤，在“</a:t>
            </a:r>
            <a:r>
              <a:rPr lang="en-US" altLang="zh-CN" sz="2100" dirty="0" smtClean="0">
                <a:latin typeface="Arial" pitchFamily="34" charset="0"/>
                <a:ea typeface="黑体" pitchFamily="49" charset="-122"/>
              </a:rPr>
              <a:t>D:\JXGL\”</a:t>
            </a:r>
            <a:r>
              <a:rPr lang="zh-CN" altLang="en-US" sz="2100" dirty="0" smtClean="0">
                <a:latin typeface="Arial" pitchFamily="34" charset="0"/>
                <a:ea typeface="黑体" pitchFamily="49" charset="-122"/>
              </a:rPr>
              <a:t>目录中有一个</a:t>
            </a:r>
            <a:r>
              <a:rPr lang="en-US" altLang="zh-CN" sz="2100" dirty="0" smtClean="0">
                <a:latin typeface="Arial" pitchFamily="34" charset="0"/>
                <a:ea typeface="黑体" pitchFamily="49" charset="-122"/>
              </a:rPr>
              <a:t>DISK144</a:t>
            </a:r>
            <a:r>
              <a:rPr lang="zh-CN" altLang="en-US" sz="2100" dirty="0" smtClean="0">
                <a:latin typeface="Arial" pitchFamily="34" charset="0"/>
                <a:ea typeface="黑体" pitchFamily="49" charset="-122"/>
              </a:rPr>
              <a:t>磁盘映像子目录下，其下还有</a:t>
            </a:r>
            <a:r>
              <a:rPr lang="en-US" altLang="zh-CN" sz="2100" dirty="0" smtClean="0">
                <a:latin typeface="Arial" pitchFamily="34" charset="0"/>
                <a:ea typeface="黑体" pitchFamily="49" charset="-122"/>
              </a:rPr>
              <a:t>DISK1~XX</a:t>
            </a:r>
            <a:r>
              <a:rPr lang="zh-CN" altLang="en-US" sz="2100" dirty="0" smtClean="0">
                <a:latin typeface="Arial" pitchFamily="34" charset="0"/>
                <a:ea typeface="黑体" pitchFamily="49" charset="-122"/>
              </a:rPr>
              <a:t>等几个子目录，供用户复制一套发布盘，将一个子目录的全部文件复制到一张软盘中。</a:t>
            </a:r>
          </a:p>
          <a:p>
            <a:r>
              <a:rPr lang="zh-CN" altLang="en-US" sz="2100" dirty="0" smtClean="0">
                <a:latin typeface="Arial" pitchFamily="34" charset="0"/>
                <a:ea typeface="黑体" pitchFamily="49" charset="-122"/>
              </a:rPr>
              <a:t>　　⑨应用程序的安装：在发布盘</a:t>
            </a:r>
            <a:r>
              <a:rPr lang="en-US" altLang="zh-CN" sz="2100" dirty="0" smtClean="0">
                <a:latin typeface="Arial" pitchFamily="34" charset="0"/>
                <a:ea typeface="黑体" pitchFamily="49" charset="-122"/>
              </a:rPr>
              <a:t>DISK1</a:t>
            </a:r>
            <a:r>
              <a:rPr lang="zh-CN" altLang="en-US" sz="2100" dirty="0" smtClean="0">
                <a:latin typeface="Arial" pitchFamily="34" charset="0"/>
                <a:ea typeface="黑体" pitchFamily="49" charset="-122"/>
              </a:rPr>
              <a:t>中有一个</a:t>
            </a:r>
            <a:r>
              <a:rPr lang="en-US" altLang="zh-CN" sz="2100" dirty="0" smtClean="0">
                <a:latin typeface="Arial" pitchFamily="34" charset="0"/>
                <a:ea typeface="黑体" pitchFamily="49" charset="-122"/>
              </a:rPr>
              <a:t>SETUP.EXE</a:t>
            </a:r>
            <a:r>
              <a:rPr lang="zh-CN" altLang="en-US" sz="2100" dirty="0" smtClean="0">
                <a:latin typeface="Arial" pitchFamily="34" charset="0"/>
                <a:ea typeface="黑体" pitchFamily="49" charset="-122"/>
              </a:rPr>
              <a:t>，只要在</a:t>
            </a:r>
            <a:r>
              <a:rPr lang="en-US" altLang="zh-CN" sz="2100" dirty="0" smtClean="0">
                <a:latin typeface="Arial" pitchFamily="34" charset="0"/>
                <a:ea typeface="黑体" pitchFamily="49" charset="-122"/>
              </a:rPr>
              <a:t>Windows</a:t>
            </a:r>
            <a:r>
              <a:rPr lang="zh-CN" altLang="en-US" sz="2100" dirty="0" smtClean="0">
                <a:latin typeface="Arial" pitchFamily="34" charset="0"/>
                <a:ea typeface="黑体" pitchFamily="49" charset="-122"/>
              </a:rPr>
              <a:t>中运行该文件，就可以一步一步地进行应用程序的安装。</a:t>
            </a:r>
          </a:p>
        </p:txBody>
      </p:sp>
      <p:sp>
        <p:nvSpPr>
          <p:cNvPr id="3" name="Rectangle 3"/>
          <p:cNvSpPr>
            <a:spLocks noChangeArrowheads="1"/>
          </p:cNvSpPr>
          <p:nvPr/>
        </p:nvSpPr>
        <p:spPr bwMode="auto">
          <a:xfrm>
            <a:off x="74613" y="4725168"/>
            <a:ext cx="6552728"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12.4  </a:t>
            </a:r>
            <a:r>
              <a:rPr lang="zh-CN" altLang="en-US" sz="2400" dirty="0">
                <a:latin typeface="黑体" pitchFamily="49" charset="-122"/>
                <a:ea typeface="黑体" pitchFamily="49" charset="-122"/>
              </a:rPr>
              <a:t>应用系统开发实例</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简单成绩查询系统</a:t>
            </a:r>
          </a:p>
        </p:txBody>
      </p:sp>
      <p:sp>
        <p:nvSpPr>
          <p:cNvPr id="4" name="Rectangle 4"/>
          <p:cNvSpPr>
            <a:spLocks noChangeArrowheads="1"/>
          </p:cNvSpPr>
          <p:nvPr/>
        </p:nvSpPr>
        <p:spPr bwMode="auto">
          <a:xfrm>
            <a:off x="74613" y="5229200"/>
            <a:ext cx="8997950"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设计过程略，参见</a:t>
            </a:r>
            <a:r>
              <a:rPr lang="en-US" altLang="zh-CN" sz="2100" dirty="0" smtClean="0">
                <a:latin typeface="Arial" pitchFamily="34" charset="0"/>
                <a:ea typeface="黑体" pitchFamily="49" charset="-122"/>
              </a:rPr>
              <a:t>P485~492</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a:t>
            </a:r>
          </a:p>
        </p:txBody>
      </p:sp>
      <p:sp>
        <p:nvSpPr>
          <p:cNvPr id="5" name="AutoShape 7">
            <a:hlinkClick r:id="rId2"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2679571508"/>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1772816"/>
            <a:ext cx="8997950" cy="892552"/>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000" dirty="0" smtClean="0">
                <a:ea typeface="黑体" pitchFamily="49" charset="-122"/>
              </a:rPr>
              <a:t>第</a:t>
            </a:r>
            <a:r>
              <a:rPr lang="en-US" altLang="zh-CN" sz="5000" dirty="0" smtClean="0">
                <a:ea typeface="黑体" pitchFamily="49" charset="-122"/>
              </a:rPr>
              <a:t>12</a:t>
            </a:r>
            <a:r>
              <a:rPr lang="zh-CN" altLang="en-US" sz="5000" dirty="0" smtClean="0">
                <a:ea typeface="黑体" pitchFamily="49" charset="-122"/>
              </a:rPr>
              <a:t>章  应用程序的集成与发布</a:t>
            </a:r>
            <a:endParaRPr lang="zh-CN" altLang="en-US" sz="5000" dirty="0">
              <a:ea typeface="黑体" pitchFamily="49" charset="-122"/>
            </a:endParaRPr>
          </a:p>
        </p:txBody>
      </p:sp>
      <p:sp>
        <p:nvSpPr>
          <p:cNvPr id="361475" name="Text Box 3"/>
          <p:cNvSpPr txBox="1">
            <a:spLocks noChangeArrowheads="1"/>
          </p:cNvSpPr>
          <p:nvPr/>
        </p:nvSpPr>
        <p:spPr bwMode="auto">
          <a:xfrm>
            <a:off x="104775" y="2942803"/>
            <a:ext cx="8997950" cy="2066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Font typeface="Wingdings" pitchFamily="2" charset="2"/>
              <a:buChar char="l"/>
            </a:pPr>
            <a:r>
              <a:rPr lang="zh-CN" altLang="zh-CN" sz="2400" dirty="0">
                <a:ea typeface="黑体" pitchFamily="49" charset="-122"/>
              </a:rPr>
              <a:t>了解应用系统的开发步骤与方法。</a:t>
            </a:r>
          </a:p>
          <a:p>
            <a:pPr marL="1085850" lvl="1" indent="-342900" fontAlgn="ctr">
              <a:buFont typeface="Wingdings" pitchFamily="2" charset="2"/>
              <a:buChar char="l"/>
            </a:pPr>
            <a:r>
              <a:rPr lang="zh-CN" altLang="zh-CN" sz="2400" dirty="0">
                <a:ea typeface="黑体" pitchFamily="49" charset="-122"/>
              </a:rPr>
              <a:t>掌握构造应用系统的框架及连编应用系统的方法。</a:t>
            </a:r>
          </a:p>
          <a:p>
            <a:pPr marL="1085850" lvl="1" indent="-342900" fontAlgn="ctr">
              <a:buFont typeface="Wingdings" pitchFamily="2" charset="2"/>
              <a:buChar char="l"/>
            </a:pPr>
            <a:r>
              <a:rPr lang="zh-CN" altLang="zh-CN" sz="2400" dirty="0">
                <a:ea typeface="黑体" pitchFamily="49" charset="-122"/>
              </a:rPr>
              <a:t>熟悉应用系统的具体设计和实现过程。</a:t>
            </a:r>
          </a:p>
          <a:p>
            <a:pPr marL="1085850" lvl="1" indent="-342900" fontAlgn="ctr">
              <a:buFont typeface="Wingdings" pitchFamily="2" charset="2"/>
              <a:buChar char="l"/>
            </a:pPr>
            <a:r>
              <a:rPr lang="zh-CN" altLang="zh-CN" sz="2400" dirty="0">
                <a:ea typeface="黑体" pitchFamily="49" charset="-122"/>
              </a:rPr>
              <a:t>掌握发布</a:t>
            </a:r>
            <a:r>
              <a:rPr lang="en-US" altLang="zh-CN" sz="2400" dirty="0" smtClean="0">
                <a:ea typeface="黑体" pitchFamily="49" charset="-122"/>
              </a:rPr>
              <a:t>Visual </a:t>
            </a:r>
            <a:r>
              <a:rPr lang="en-US" altLang="zh-CN" sz="2400" dirty="0">
                <a:ea typeface="黑体" pitchFamily="49" charset="-122"/>
              </a:rPr>
              <a:t>FoxPro</a:t>
            </a:r>
            <a:r>
              <a:rPr lang="zh-CN" altLang="zh-CN" sz="2400" dirty="0">
                <a:ea typeface="黑体" pitchFamily="49" charset="-122"/>
              </a:rPr>
              <a:t>数据库应用系统的方法。</a:t>
            </a: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49" y="404813"/>
            <a:ext cx="6300119"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12.1  </a:t>
            </a:r>
            <a:r>
              <a:rPr lang="zh-CN" altLang="en-US" sz="2400" dirty="0">
                <a:ea typeface="黑体" pitchFamily="49" charset="-122"/>
              </a:rPr>
              <a:t>应用程序的一般开发过程</a:t>
            </a:r>
          </a:p>
        </p:txBody>
      </p:sp>
      <p:sp>
        <p:nvSpPr>
          <p:cNvPr id="362499" name="AutoShape 3"/>
          <p:cNvSpPr>
            <a:spLocks noChangeArrowheads="1"/>
          </p:cNvSpPr>
          <p:nvPr/>
        </p:nvSpPr>
        <p:spPr bwMode="auto">
          <a:xfrm>
            <a:off x="2266950" y="1033463"/>
            <a:ext cx="633749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12.2  </a:t>
            </a:r>
            <a:r>
              <a:rPr lang="zh-CN" altLang="en-US" sz="2400" dirty="0">
                <a:ea typeface="黑体" pitchFamily="49" charset="-122"/>
              </a:rPr>
              <a:t>利用项目管理器开发应用程序</a:t>
            </a:r>
          </a:p>
        </p:txBody>
      </p:sp>
      <p:sp>
        <p:nvSpPr>
          <p:cNvPr id="362500" name="AutoShape 4"/>
          <p:cNvSpPr>
            <a:spLocks noChangeArrowheads="1"/>
          </p:cNvSpPr>
          <p:nvPr/>
        </p:nvSpPr>
        <p:spPr bwMode="auto">
          <a:xfrm>
            <a:off x="2266950" y="1663700"/>
            <a:ext cx="6337498"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12.3  </a:t>
            </a:r>
            <a:r>
              <a:rPr lang="zh-CN" altLang="en-US" sz="2400" dirty="0">
                <a:ea typeface="黑体" pitchFamily="49" charset="-122"/>
              </a:rPr>
              <a:t>发布应用程序</a:t>
            </a:r>
          </a:p>
        </p:txBody>
      </p:sp>
      <p:sp>
        <p:nvSpPr>
          <p:cNvPr id="362501" name="AutoShape 5"/>
          <p:cNvSpPr>
            <a:spLocks noChangeArrowheads="1"/>
          </p:cNvSpPr>
          <p:nvPr/>
        </p:nvSpPr>
        <p:spPr bwMode="auto">
          <a:xfrm>
            <a:off x="2266950" y="2292350"/>
            <a:ext cx="6337498"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12.4  </a:t>
            </a:r>
            <a:r>
              <a:rPr lang="zh-CN" altLang="en-US" sz="2400" dirty="0">
                <a:ea typeface="黑体" pitchFamily="49" charset="-122"/>
              </a:rPr>
              <a:t>应用系统开发实例</a:t>
            </a:r>
            <a:r>
              <a:rPr lang="en-US" altLang="zh-CN" sz="2400" dirty="0">
                <a:ea typeface="黑体" pitchFamily="49" charset="-122"/>
              </a:rPr>
              <a:t>—</a:t>
            </a:r>
            <a:r>
              <a:rPr lang="zh-CN" altLang="en-US" sz="2400" dirty="0">
                <a:ea typeface="黑体" pitchFamily="49" charset="-122"/>
              </a:rPr>
              <a:t>简单成绩查询系统</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2317010"/>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12.1.1  </a:t>
            </a:r>
            <a:r>
              <a:rPr lang="zh-CN" altLang="en-US" sz="2200" dirty="0">
                <a:ea typeface="黑体" pitchFamily="49" charset="-122"/>
              </a:rPr>
              <a:t>应用程序设计的基本过程</a:t>
            </a: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12.1  </a:t>
            </a:r>
            <a:r>
              <a:rPr lang="zh-CN" altLang="en-US" sz="2400" dirty="0">
                <a:latin typeface="黑体" pitchFamily="49" charset="-122"/>
                <a:ea typeface="黑体" pitchFamily="49" charset="-122"/>
              </a:rPr>
              <a:t>应用程序的一般开发过程</a:t>
            </a:r>
          </a:p>
        </p:txBody>
      </p:sp>
      <p:sp>
        <p:nvSpPr>
          <p:cNvPr id="363524" name="Rectangle 4"/>
          <p:cNvSpPr>
            <a:spLocks noChangeArrowheads="1"/>
          </p:cNvSpPr>
          <p:nvPr/>
        </p:nvSpPr>
        <p:spPr bwMode="auto">
          <a:xfrm>
            <a:off x="74613" y="578957"/>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一</a:t>
            </a:r>
            <a:r>
              <a:rPr lang="zh-CN" altLang="en-US" sz="2100" dirty="0">
                <a:latin typeface="Arial" pitchFamily="34" charset="0"/>
                <a:ea typeface="黑体" pitchFamily="49" charset="-122"/>
              </a:rPr>
              <a:t>个典型的应用程序是由数据库、用户界面、查询和报表等组成。在设计时应充分考虑每个组件提供的功能以及其他组件之间的关系。应用程序还必须保证数据的完整性，需要为用户提供菜单、提供一个或多个表单供数据输入和显示，提供数据查询和报表输出。除此外，还要添加某些事件的响应代码，提供特定的功能</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2758879"/>
            <a:ext cx="5168386" cy="1634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应用程序</a:t>
            </a:r>
            <a:r>
              <a:rPr lang="zh-CN" altLang="en-US" sz="2100" dirty="0">
                <a:latin typeface="Arial" pitchFamily="34" charset="0"/>
                <a:ea typeface="黑体" pitchFamily="49" charset="-122"/>
              </a:rPr>
              <a:t>设计涉及到数据库设计、数据输入和输出的用户界面设计以及程序调试等若干环节，最后需要将它们连编成可执行的应用程序。如图</a:t>
            </a:r>
            <a:r>
              <a:rPr lang="en-US" altLang="zh-CN" sz="2100" dirty="0">
                <a:latin typeface="Arial" pitchFamily="34" charset="0"/>
                <a:ea typeface="黑体" pitchFamily="49" charset="-122"/>
              </a:rPr>
              <a:t>12-1</a:t>
            </a:r>
            <a:r>
              <a:rPr lang="zh-CN" altLang="en-US" sz="2100" dirty="0">
                <a:latin typeface="Arial" pitchFamily="34" charset="0"/>
                <a:ea typeface="黑体" pitchFamily="49" charset="-122"/>
              </a:rPr>
              <a:t>所示概括了应用程序的基本开发过程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5348818" y="4499788"/>
            <a:ext cx="3724096" cy="369332"/>
          </a:xfrm>
          <a:prstGeom prst="rect">
            <a:avLst/>
          </a:prstGeom>
        </p:spPr>
        <p:txBody>
          <a:bodyPr wrap="none">
            <a:spAutoFit/>
          </a:bodyPr>
          <a:lstStyle/>
          <a:p>
            <a:r>
              <a:rPr lang="zh-CN" altLang="zh-CN" b="1" dirty="0"/>
              <a:t>图</a:t>
            </a:r>
            <a:r>
              <a:rPr lang="en-US" altLang="zh-CN" b="1" dirty="0"/>
              <a:t>12-1  </a:t>
            </a:r>
            <a:r>
              <a:rPr lang="zh-CN" altLang="zh-CN" b="1" dirty="0"/>
              <a:t>应用程序的开发过程流程图</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4696" y="2219360"/>
            <a:ext cx="2912339" cy="21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a:spLocks noChangeArrowheads="1"/>
          </p:cNvSpPr>
          <p:nvPr/>
        </p:nvSpPr>
        <p:spPr bwMode="auto">
          <a:xfrm>
            <a:off x="74613" y="4917049"/>
            <a:ext cx="8997950" cy="675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应用程序</a:t>
            </a:r>
            <a:r>
              <a:rPr lang="zh-CN" altLang="en-US" sz="2100" dirty="0">
                <a:latin typeface="Arial" pitchFamily="34" charset="0"/>
                <a:ea typeface="黑体" pitchFamily="49" charset="-122"/>
              </a:rPr>
              <a:t>通常由若干个模块组成，每个模块功能相对独立而又相互联系。一个典型的数据库应用程序通常包含以下几个部分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2"/>
          <p:cNvSpPr>
            <a:spLocks noChangeArrowheads="1"/>
          </p:cNvSpPr>
          <p:nvPr/>
        </p:nvSpPr>
        <p:spPr bwMode="auto">
          <a:xfrm>
            <a:off x="74613" y="4475180"/>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12.1.2  </a:t>
            </a:r>
            <a:r>
              <a:rPr lang="zh-CN" altLang="en-US" sz="2200" dirty="0">
                <a:ea typeface="黑体" pitchFamily="49" charset="-122"/>
              </a:rPr>
              <a:t>应用程序组织结构</a:t>
            </a:r>
          </a:p>
        </p:txBody>
      </p:sp>
      <p:sp>
        <p:nvSpPr>
          <p:cNvPr id="10" name="Rectangle 4"/>
          <p:cNvSpPr>
            <a:spLocks noChangeArrowheads="1"/>
          </p:cNvSpPr>
          <p:nvPr/>
        </p:nvSpPr>
        <p:spPr bwMode="auto">
          <a:xfrm>
            <a:off x="74613" y="6116241"/>
            <a:ext cx="8997950" cy="664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存储应用程序要处理的所有原始数据。根据应用系统的复杂程序，可以只有一个数据库，也可以有多个数据库。</a:t>
            </a:r>
            <a:endParaRPr lang="zh-CN" altLang="en-US" sz="2100" dirty="0">
              <a:latin typeface="Arial" pitchFamily="34" charset="0"/>
              <a:ea typeface="黑体" pitchFamily="49" charset="-122"/>
            </a:endParaRPr>
          </a:p>
        </p:txBody>
      </p:sp>
      <p:sp>
        <p:nvSpPr>
          <p:cNvPr id="11" name="Rectangle 3"/>
          <p:cNvSpPr>
            <a:spLocks noChangeArrowheads="1"/>
          </p:cNvSpPr>
          <p:nvPr/>
        </p:nvSpPr>
        <p:spPr bwMode="auto">
          <a:xfrm>
            <a:off x="74613" y="567437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．数据库</a:t>
            </a:r>
          </a:p>
        </p:txBody>
      </p:sp>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3" y="587298"/>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提供用户与数据库应用程序之间的接口，通常有一个菜单、一个工具栏和多个表单。菜单可以让用户快捷、方便地操作应用程序提供的全部功能，工具栏则可以让用户更方便地使用应用程序的基本功能。表单作为最主要的用户界面形式，提供给用户一个数据输入和显示的窗口，通过调用表单中的控件，如命令按钮，可以完成各种数据处理操作。</a:t>
            </a:r>
          </a:p>
        </p:txBody>
      </p:sp>
      <p:sp>
        <p:nvSpPr>
          <p:cNvPr id="4" name="Rectangle 3"/>
          <p:cNvSpPr>
            <a:spLocks noChangeArrowheads="1"/>
          </p:cNvSpPr>
          <p:nvPr/>
        </p:nvSpPr>
        <p:spPr bwMode="auto">
          <a:xfrm>
            <a:off x="74613" y="208169"/>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．用户界面</a:t>
            </a:r>
          </a:p>
        </p:txBody>
      </p:sp>
      <p:sp>
        <p:nvSpPr>
          <p:cNvPr id="5" name="Rectangle 3"/>
          <p:cNvSpPr>
            <a:spLocks noChangeArrowheads="1"/>
          </p:cNvSpPr>
          <p:nvPr/>
        </p:nvSpPr>
        <p:spPr bwMode="auto">
          <a:xfrm>
            <a:off x="74613" y="226261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．事务处理</a:t>
            </a:r>
          </a:p>
        </p:txBody>
      </p:sp>
      <p:sp>
        <p:nvSpPr>
          <p:cNvPr id="6" name="Rectangle 3"/>
          <p:cNvSpPr>
            <a:spLocks noChangeArrowheads="1"/>
          </p:cNvSpPr>
          <p:nvPr/>
        </p:nvSpPr>
        <p:spPr bwMode="auto">
          <a:xfrm>
            <a:off x="74613" y="3336789"/>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．打印输出</a:t>
            </a:r>
          </a:p>
        </p:txBody>
      </p:sp>
      <p:sp>
        <p:nvSpPr>
          <p:cNvPr id="7" name="Rectangle 4"/>
          <p:cNvSpPr>
            <a:spLocks noChangeArrowheads="1"/>
          </p:cNvSpPr>
          <p:nvPr/>
        </p:nvSpPr>
        <p:spPr bwMode="auto">
          <a:xfrm>
            <a:off x="74613" y="2641740"/>
            <a:ext cx="8997950" cy="675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提供特定的功能代码，完成查询、统计等数据处理工作，以便用户可以从数据库的众多原始数据中获取所需要的各项信息。</a:t>
            </a:r>
            <a:endParaRPr lang="zh-CN" altLang="en-US" sz="2100" dirty="0">
              <a:latin typeface="Arial" pitchFamily="34" charset="0"/>
              <a:ea typeface="黑体" pitchFamily="49" charset="-122"/>
            </a:endParaRPr>
          </a:p>
        </p:txBody>
      </p:sp>
      <p:sp>
        <p:nvSpPr>
          <p:cNvPr id="8" name="Rectangle 4"/>
          <p:cNvSpPr>
            <a:spLocks noChangeArrowheads="1"/>
          </p:cNvSpPr>
          <p:nvPr/>
        </p:nvSpPr>
        <p:spPr bwMode="auto">
          <a:xfrm>
            <a:off x="74613" y="3715918"/>
            <a:ext cx="8997950" cy="688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将数据库中的信息按用户要求的组织方式和数据格式打印输出，以便长期保存。这部分功能主要是由各种报表和标签实现的。</a:t>
            </a:r>
            <a:endParaRPr lang="zh-CN" altLang="en-US" sz="2100" dirty="0">
              <a:latin typeface="Arial" pitchFamily="34" charset="0"/>
              <a:ea typeface="黑体" pitchFamily="49" charset="-122"/>
            </a:endParaRPr>
          </a:p>
        </p:txBody>
      </p:sp>
      <p:sp>
        <p:nvSpPr>
          <p:cNvPr id="9" name="Rectangle 4"/>
          <p:cNvSpPr>
            <a:spLocks noChangeArrowheads="1"/>
          </p:cNvSpPr>
          <p:nvPr/>
        </p:nvSpPr>
        <p:spPr bwMode="auto">
          <a:xfrm>
            <a:off x="74613" y="4802280"/>
            <a:ext cx="8997950"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用于设置应用程序的系统环境和起始点，是整个应用程序的入口点。在</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中，主程序可以是程序文件（*</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prg</a:t>
            </a:r>
            <a:r>
              <a:rPr lang="zh-CN" altLang="en-US" sz="2100" dirty="0" smtClean="0">
                <a:latin typeface="Arial" pitchFamily="34" charset="0"/>
                <a:ea typeface="黑体" pitchFamily="49" charset="-122"/>
              </a:rPr>
              <a:t>），也可以是菜单程序（*</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mpr</a:t>
            </a:r>
            <a:r>
              <a:rPr lang="zh-CN" altLang="en-US" sz="2100" dirty="0" smtClean="0">
                <a:latin typeface="Arial" pitchFamily="34" charset="0"/>
                <a:ea typeface="黑体" pitchFamily="49" charset="-122"/>
              </a:rPr>
              <a:t>）或表单（*</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scx</a:t>
            </a:r>
            <a:r>
              <a:rPr lang="zh-CN" altLang="en-US" sz="2100" dirty="0" smtClean="0">
                <a:latin typeface="Arial" pitchFamily="34" charset="0"/>
                <a:ea typeface="黑体" pitchFamily="49" charset="-122"/>
              </a:rPr>
              <a:t>）等。但一般情况下，经常使用程序文件（*</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prg</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主程序文件的功能一般应包括：应用程序运行环境的设置、声明系统所必须的全局变量、显示系统启动时的用户界面、控制事件循环、退出应用程序时关闭打开的文件并恢复系统环境的设置等。</a:t>
            </a:r>
            <a:endParaRPr lang="zh-CN" altLang="en-US" sz="2100" dirty="0">
              <a:latin typeface="Arial" pitchFamily="34" charset="0"/>
              <a:ea typeface="黑体" pitchFamily="49" charset="-122"/>
            </a:endParaRPr>
          </a:p>
        </p:txBody>
      </p:sp>
      <p:sp>
        <p:nvSpPr>
          <p:cNvPr id="10" name="Rectangle 3"/>
          <p:cNvSpPr>
            <a:spLocks noChangeArrowheads="1"/>
          </p:cNvSpPr>
          <p:nvPr/>
        </p:nvSpPr>
        <p:spPr bwMode="auto">
          <a:xfrm>
            <a:off x="74613" y="442315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．主程序</a:t>
            </a:r>
          </a:p>
        </p:txBody>
      </p:sp>
    </p:spTree>
    <p:extLst>
      <p:ext uri="{BB962C8B-B14F-4D97-AF65-F5344CB8AC3E}">
        <p14:creationId xmlns:p14="http://schemas.microsoft.com/office/powerpoint/2010/main" val="3463896313"/>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在建立主程序时需要考虑以下问题：</a:t>
            </a:r>
          </a:p>
          <a:p>
            <a:r>
              <a:rPr lang="zh-CN" altLang="en-US" sz="2100" dirty="0" smtClean="0">
                <a:latin typeface="Arial" pitchFamily="34" charset="0"/>
                <a:ea typeface="黑体" pitchFamily="49" charset="-122"/>
              </a:rPr>
              <a:t>　　⑴设置应用程序的起始点</a:t>
            </a:r>
          </a:p>
          <a:p>
            <a:r>
              <a:rPr lang="zh-CN" altLang="en-US" sz="2100" dirty="0" smtClean="0">
                <a:latin typeface="Arial" pitchFamily="34" charset="0"/>
                <a:ea typeface="黑体" pitchFamily="49" charset="-122"/>
              </a:rPr>
              <a:t>　　将各个组件链接在一起，然后主文件为应用程序设置一个起始点，由主文件调出应用程序的其他组件。任何应用程序必须包含一个主文件。主文件可以是程序文件，也可以使用一个表单作为主文件，将主程序的功能和初始的用户界面集成在一个表单程序中。</a:t>
            </a:r>
          </a:p>
          <a:p>
            <a:r>
              <a:rPr lang="zh-CN" altLang="en-US" sz="2100" dirty="0" smtClean="0">
                <a:latin typeface="Arial" pitchFamily="34" charset="0"/>
                <a:ea typeface="黑体" pitchFamily="49" charset="-122"/>
              </a:rPr>
              <a:t>　　⑵初始化</a:t>
            </a:r>
          </a:p>
          <a:p>
            <a:r>
              <a:rPr lang="zh-CN" altLang="en-US" sz="2100" dirty="0" smtClean="0">
                <a:latin typeface="Arial" pitchFamily="34" charset="0"/>
                <a:ea typeface="黑体" pitchFamily="49" charset="-122"/>
              </a:rPr>
              <a:t>　　初始化大体包括以下内容：</a:t>
            </a:r>
          </a:p>
          <a:p>
            <a:r>
              <a:rPr lang="zh-CN" altLang="en-US" sz="2100" dirty="0" smtClean="0">
                <a:latin typeface="Arial" pitchFamily="34" charset="0"/>
                <a:ea typeface="黑体" pitchFamily="49" charset="-122"/>
              </a:rPr>
              <a:t>　　①环境设置：默认的环境对应用程序来说并非最合适，这就需要在启动代码中为应用程序建立特定的环境。如果在开发环境中已经利用“工具”菜单中的“选项”命令设置好环境，可采用以下方法将它们复制到主文件中。</a:t>
            </a:r>
          </a:p>
          <a:p>
            <a:r>
              <a:rPr lang="zh-CN" altLang="en-US" sz="2100" dirty="0" smtClean="0">
                <a:latin typeface="Arial" pitchFamily="34" charset="0"/>
                <a:ea typeface="黑体" pitchFamily="49" charset="-122"/>
              </a:rPr>
              <a:t>       打开“工具”菜单，单击“选项”命令，按下</a:t>
            </a:r>
            <a:r>
              <a:rPr lang="en-US" altLang="zh-CN" sz="2100" dirty="0" smtClean="0">
                <a:latin typeface="Arial" pitchFamily="34" charset="0"/>
                <a:ea typeface="黑体" pitchFamily="49" charset="-122"/>
              </a:rPr>
              <a:t>Shift</a:t>
            </a:r>
            <a:r>
              <a:rPr lang="zh-CN" altLang="en-US" sz="2100" dirty="0" smtClean="0">
                <a:latin typeface="Arial" pitchFamily="34" charset="0"/>
                <a:ea typeface="黑体" pitchFamily="49" charset="-122"/>
              </a:rPr>
              <a:t>键，并单击“确定”按钮，打开“命令”窗口，显示环境</a:t>
            </a:r>
            <a:r>
              <a:rPr lang="en-US" altLang="zh-CN" sz="2100" dirty="0" smtClean="0">
                <a:latin typeface="Arial" pitchFamily="34" charset="0"/>
                <a:ea typeface="黑体" pitchFamily="49" charset="-122"/>
              </a:rPr>
              <a:t>SET</a:t>
            </a:r>
            <a:r>
              <a:rPr lang="zh-CN" altLang="en-US" sz="2100" dirty="0" smtClean="0">
                <a:latin typeface="Arial" pitchFamily="34" charset="0"/>
                <a:ea typeface="黑体" pitchFamily="49" charset="-122"/>
              </a:rPr>
              <a:t>命令，选择“命令”窗口显示的有关</a:t>
            </a:r>
            <a:r>
              <a:rPr lang="en-US" altLang="zh-CN" sz="2100" dirty="0" smtClean="0">
                <a:latin typeface="Arial" pitchFamily="34" charset="0"/>
                <a:ea typeface="黑体" pitchFamily="49" charset="-122"/>
              </a:rPr>
              <a:t>SET</a:t>
            </a:r>
            <a:r>
              <a:rPr lang="zh-CN" altLang="en-US" sz="2100" dirty="0" smtClean="0">
                <a:latin typeface="Arial" pitchFamily="34" charset="0"/>
                <a:ea typeface="黑体" pitchFamily="49" charset="-122"/>
              </a:rPr>
              <a:t>命令将其复制并粘贴到主文件中。</a:t>
            </a:r>
          </a:p>
          <a:p>
            <a:r>
              <a:rPr lang="zh-CN" altLang="en-US" sz="2100" dirty="0" smtClean="0">
                <a:latin typeface="Arial" pitchFamily="34" charset="0"/>
                <a:ea typeface="黑体" pitchFamily="49" charset="-122"/>
              </a:rPr>
              <a:t>　　②初始化变量。</a:t>
            </a:r>
          </a:p>
          <a:p>
            <a:r>
              <a:rPr lang="zh-CN" altLang="en-US" sz="2100" dirty="0" smtClean="0">
                <a:latin typeface="Arial" pitchFamily="34" charset="0"/>
                <a:ea typeface="黑体" pitchFamily="49" charset="-122"/>
              </a:rPr>
              <a:t>　　③打开需要的数据库、自由表及索引等。</a:t>
            </a:r>
          </a:p>
          <a:p>
            <a:r>
              <a:rPr lang="zh-CN" altLang="en-US" sz="2100" dirty="0" smtClean="0">
                <a:latin typeface="Arial" pitchFamily="34" charset="0"/>
                <a:ea typeface="黑体" pitchFamily="49" charset="-122"/>
              </a:rPr>
              <a:t>　　⑶显示初始的用户界面</a:t>
            </a:r>
          </a:p>
          <a:p>
            <a:r>
              <a:rPr lang="zh-CN" altLang="en-US" sz="2100" dirty="0" smtClean="0">
                <a:latin typeface="Arial" pitchFamily="34" charset="0"/>
                <a:ea typeface="黑体" pitchFamily="49" charset="-122"/>
              </a:rPr>
              <a:t>       初始的用户界面可以是一个菜单，也可以是一个表单或其他组件。在主程序中可以使用</a:t>
            </a:r>
            <a:r>
              <a:rPr lang="en-US" altLang="zh-CN" sz="2100" dirty="0" smtClean="0">
                <a:latin typeface="Arial" pitchFamily="34" charset="0"/>
                <a:ea typeface="黑体" pitchFamily="49" charset="-122"/>
              </a:rPr>
              <a:t>DO</a:t>
            </a:r>
            <a:r>
              <a:rPr lang="zh-CN" altLang="en-US" sz="2100" dirty="0" smtClean="0">
                <a:latin typeface="Arial" pitchFamily="34" charset="0"/>
                <a:ea typeface="黑体" pitchFamily="49" charset="-122"/>
              </a:rPr>
              <a:t>命令运行一个菜单，或者使用</a:t>
            </a:r>
            <a:r>
              <a:rPr lang="en-US" altLang="zh-CN" sz="2100" dirty="0" smtClean="0">
                <a:latin typeface="Arial" pitchFamily="34" charset="0"/>
                <a:ea typeface="黑体" pitchFamily="49" charset="-122"/>
              </a:rPr>
              <a:t>DO FORM </a:t>
            </a:r>
            <a:r>
              <a:rPr lang="zh-CN" altLang="en-US" sz="2100" dirty="0" smtClean="0">
                <a:latin typeface="Arial" pitchFamily="34" charset="0"/>
                <a:ea typeface="黑体" pitchFamily="49" charset="-122"/>
              </a:rPr>
              <a:t>命令运行一个表单以初始化用户界面。</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825705316"/>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⑷控件事件循环</a:t>
            </a:r>
          </a:p>
          <a:p>
            <a:r>
              <a:rPr lang="zh-CN" altLang="en-US" sz="2100" dirty="0" smtClean="0">
                <a:latin typeface="Arial" pitchFamily="34" charset="0"/>
                <a:ea typeface="黑体" pitchFamily="49" charset="-122"/>
              </a:rPr>
              <a:t>       应用程序的环境建立之后，将显示出初始的用户界面。面向对象机制是需要建立一个事件循环来等待用户的交互操作。控件事件循环的方法是执行</a:t>
            </a:r>
            <a:r>
              <a:rPr lang="en-US" altLang="zh-CN" sz="2100" dirty="0" smtClean="0">
                <a:latin typeface="Arial" pitchFamily="34" charset="0"/>
                <a:ea typeface="黑体" pitchFamily="49" charset="-122"/>
              </a:rPr>
              <a:t>READ ENENTS</a:t>
            </a:r>
            <a:r>
              <a:rPr lang="zh-CN" altLang="en-US" sz="2100" dirty="0" smtClean="0">
                <a:latin typeface="Arial" pitchFamily="34" charset="0"/>
                <a:ea typeface="黑体" pitchFamily="49" charset="-122"/>
              </a:rPr>
              <a:t>命令。</a:t>
            </a:r>
          </a:p>
          <a:p>
            <a:r>
              <a:rPr lang="zh-CN" altLang="en-US" sz="2100" dirty="0" smtClean="0">
                <a:latin typeface="Arial" pitchFamily="34" charset="0"/>
                <a:ea typeface="黑体" pitchFamily="49" charset="-122"/>
              </a:rPr>
              <a:t>       该命令的使用格式如下：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READ ENENTS</a:t>
            </a:r>
          </a:p>
          <a:p>
            <a:r>
              <a:rPr lang="zh-CN" altLang="en-US" sz="2100" dirty="0" smtClean="0">
                <a:latin typeface="Arial" pitchFamily="34" charset="0"/>
                <a:ea typeface="黑体" pitchFamily="49" charset="-122"/>
              </a:rPr>
              <a:t>　　此命令的功能是：开始事件循环，等待用户</a:t>
            </a:r>
            <a:r>
              <a:rPr lang="zh-CN" altLang="en-US" sz="2100" dirty="0">
                <a:latin typeface="Arial" pitchFamily="34" charset="0"/>
                <a:ea typeface="黑体" pitchFamily="49" charset="-122"/>
              </a:rPr>
              <a:t>操作。例如，下面</a:t>
            </a:r>
            <a:r>
              <a:rPr lang="zh-CN" altLang="en-US" sz="2100" dirty="0" smtClean="0">
                <a:latin typeface="Arial" pitchFamily="34" charset="0"/>
                <a:ea typeface="黑体" pitchFamily="49" charset="-122"/>
              </a:rPr>
              <a:t>的语句</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DO </a:t>
            </a:r>
            <a:r>
              <a:rPr lang="en-US" altLang="zh-CN" sz="2100" dirty="0">
                <a:latin typeface="Arial" pitchFamily="34" charset="0"/>
                <a:ea typeface="黑体" pitchFamily="49" charset="-122"/>
              </a:rPr>
              <a:t>FORM START.SCX</a:t>
            </a:r>
          </a:p>
          <a:p>
            <a:r>
              <a:rPr lang="en-US" altLang="zh-CN" sz="2100" dirty="0" smtClean="0">
                <a:latin typeface="Arial" pitchFamily="34" charset="0"/>
                <a:ea typeface="黑体" pitchFamily="49" charset="-122"/>
              </a:rPr>
              <a:t>　　READ ENENTS</a:t>
            </a:r>
            <a:endParaRPr lang="zh-CN" altLang="en-US"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说明：</a:t>
            </a:r>
          </a:p>
          <a:p>
            <a:r>
              <a:rPr lang="zh-CN" altLang="en-US" sz="2100" dirty="0" smtClean="0">
                <a:latin typeface="Arial" pitchFamily="34" charset="0"/>
                <a:ea typeface="黑体" pitchFamily="49" charset="-122"/>
              </a:rPr>
              <a:t>　　如果在初始过程中没有</a:t>
            </a:r>
            <a:r>
              <a:rPr lang="en-US" altLang="zh-CN" sz="2100" dirty="0" smtClean="0">
                <a:latin typeface="Arial" pitchFamily="34" charset="0"/>
                <a:ea typeface="黑体" pitchFamily="49" charset="-122"/>
              </a:rPr>
              <a:t>READ ENENTS</a:t>
            </a:r>
            <a:r>
              <a:rPr lang="zh-CN" altLang="en-US" sz="2100" dirty="0" smtClean="0">
                <a:latin typeface="Arial" pitchFamily="34" charset="0"/>
                <a:ea typeface="黑体" pitchFamily="49" charset="-122"/>
              </a:rPr>
              <a:t>命令，则执行</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程序时将会返回到操作系统。</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⑸</a:t>
            </a:r>
            <a:r>
              <a:rPr lang="zh-CN" altLang="en-US" sz="2100" dirty="0" smtClean="0">
                <a:latin typeface="Arial" pitchFamily="34" charset="0"/>
                <a:ea typeface="黑体" pitchFamily="49" charset="-122"/>
              </a:rPr>
              <a:t>退出应用程序时恢复原始的开发环境</a:t>
            </a:r>
          </a:p>
          <a:p>
            <a:r>
              <a:rPr lang="zh-CN" altLang="en-US" sz="2100" dirty="0" smtClean="0">
                <a:latin typeface="Arial" pitchFamily="34" charset="0"/>
                <a:ea typeface="黑体" pitchFamily="49" charset="-122"/>
              </a:rPr>
              <a:t>　　①结束事件循环。必须确保在应用程序中存在一个可执行</a:t>
            </a:r>
            <a:r>
              <a:rPr lang="en-US" altLang="zh-CN" sz="2100" dirty="0" smtClean="0">
                <a:latin typeface="Arial" pitchFamily="34" charset="0"/>
                <a:ea typeface="黑体" pitchFamily="49" charset="-122"/>
              </a:rPr>
              <a:t>CLEAR EVENTS</a:t>
            </a:r>
            <a:r>
              <a:rPr lang="zh-CN" altLang="en-US" sz="2100" dirty="0" smtClean="0">
                <a:latin typeface="Arial" pitchFamily="34" charset="0"/>
                <a:ea typeface="黑体" pitchFamily="49" charset="-122"/>
              </a:rPr>
              <a:t>命令来结束事件循环，使</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能执行</a:t>
            </a:r>
            <a:r>
              <a:rPr lang="en-US" altLang="zh-CN" sz="2100" dirty="0" smtClean="0">
                <a:latin typeface="Arial" pitchFamily="34" charset="0"/>
                <a:ea typeface="黑体" pitchFamily="49" charset="-122"/>
              </a:rPr>
              <a:t>READ EVENTS</a:t>
            </a:r>
            <a:r>
              <a:rPr lang="zh-CN" altLang="en-US" sz="2100" dirty="0" smtClean="0">
                <a:latin typeface="Arial" pitchFamily="34" charset="0"/>
                <a:ea typeface="黑体" pitchFamily="49" charset="-122"/>
              </a:rPr>
              <a:t>的后继命令。</a:t>
            </a:r>
            <a:r>
              <a:rPr lang="en-US" altLang="zh-CN" sz="2100" dirty="0" smtClean="0">
                <a:latin typeface="Arial" pitchFamily="34" charset="0"/>
                <a:ea typeface="黑体" pitchFamily="49" charset="-122"/>
              </a:rPr>
              <a:t>CLEAR EVENTS</a:t>
            </a:r>
            <a:r>
              <a:rPr lang="zh-CN" altLang="en-US" sz="2100" dirty="0" smtClean="0">
                <a:latin typeface="Arial" pitchFamily="34" charset="0"/>
                <a:ea typeface="黑体" pitchFamily="49" charset="-122"/>
              </a:rPr>
              <a:t>的格式如下：</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CLEAR EVENTS</a:t>
            </a:r>
          </a:p>
          <a:p>
            <a:r>
              <a:rPr lang="zh-CN" altLang="en-US" sz="2100" dirty="0" smtClean="0">
                <a:latin typeface="Arial" pitchFamily="34" charset="0"/>
                <a:ea typeface="黑体" pitchFamily="49" charset="-122"/>
              </a:rPr>
              <a:t>　　该命令的功能是：结束事件循环。</a:t>
            </a:r>
          </a:p>
          <a:p>
            <a:r>
              <a:rPr lang="zh-CN" altLang="en-US" sz="2100" dirty="0" smtClean="0">
                <a:latin typeface="Arial" pitchFamily="34" charset="0"/>
                <a:ea typeface="黑体" pitchFamily="49" charset="-122"/>
              </a:rPr>
              <a:t>　　说明：</a:t>
            </a:r>
            <a:r>
              <a:rPr lang="en-US" altLang="zh-CN" sz="2100" dirty="0" smtClean="0">
                <a:latin typeface="Arial" pitchFamily="34" charset="0"/>
                <a:ea typeface="黑体" pitchFamily="49" charset="-122"/>
              </a:rPr>
              <a:t>CLEAR EVENTS</a:t>
            </a:r>
            <a:r>
              <a:rPr lang="zh-CN" altLang="en-US" sz="2100" dirty="0" smtClean="0">
                <a:latin typeface="Arial" pitchFamily="34" charset="0"/>
                <a:ea typeface="黑体" pitchFamily="49" charset="-122"/>
              </a:rPr>
              <a:t>命令在使用时，一般可安排在一个“退出”按钮或菜单命令中。</a:t>
            </a:r>
          </a:p>
        </p:txBody>
      </p:sp>
    </p:spTree>
    <p:extLst>
      <p:ext uri="{BB962C8B-B14F-4D97-AF65-F5344CB8AC3E}">
        <p14:creationId xmlns:p14="http://schemas.microsoft.com/office/powerpoint/2010/main" val="419167735"/>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3"/>
            <a:ext cx="8997950" cy="1440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pitchFamily="34" charset="0"/>
                <a:ea typeface="黑体" pitchFamily="49" charset="-122"/>
              </a:rPr>
              <a:t>　　②恢复原始的开发环境。通常用一个过程程序来专门恢复初始环境。</a:t>
            </a:r>
          </a:p>
          <a:p>
            <a:r>
              <a:rPr lang="zh-CN" altLang="en-US" dirty="0" smtClean="0">
                <a:latin typeface="Arial" pitchFamily="34" charset="0"/>
                <a:ea typeface="黑体" pitchFamily="49" charset="-122"/>
              </a:rPr>
              <a:t>　　⑹设置主文件</a:t>
            </a:r>
          </a:p>
          <a:p>
            <a:r>
              <a:rPr lang="zh-CN" altLang="en-US" dirty="0" smtClean="0">
                <a:latin typeface="Arial" pitchFamily="34" charset="0"/>
                <a:ea typeface="黑体" pitchFamily="49" charset="-122"/>
              </a:rPr>
              <a:t>　　设置主文件的方法是：</a:t>
            </a:r>
          </a:p>
          <a:p>
            <a:r>
              <a:rPr lang="zh-CN" altLang="en-US" dirty="0" smtClean="0">
                <a:latin typeface="Arial" pitchFamily="34" charset="0"/>
                <a:ea typeface="黑体" pitchFamily="49" charset="-122"/>
              </a:rPr>
              <a:t>　　在“项目管理器”中选择要设置的主文件，打开“项目”菜单，单击“设置主文件”命令（请参考图</a:t>
            </a:r>
            <a:r>
              <a:rPr lang="en-US" altLang="zh-CN" dirty="0" smtClean="0">
                <a:latin typeface="Arial" pitchFamily="34" charset="0"/>
                <a:ea typeface="黑体" pitchFamily="49" charset="-122"/>
              </a:rPr>
              <a:t>12-3</a:t>
            </a:r>
            <a:r>
              <a:rPr lang="zh-CN" altLang="en-US" dirty="0" smtClean="0">
                <a:latin typeface="Arial" pitchFamily="34" charset="0"/>
                <a:ea typeface="黑体" pitchFamily="49" charset="-122"/>
              </a:rPr>
              <a:t>）。</a:t>
            </a:r>
          </a:p>
        </p:txBody>
      </p:sp>
      <p:sp>
        <p:nvSpPr>
          <p:cNvPr id="3" name="Rectangle 4"/>
          <p:cNvSpPr>
            <a:spLocks noChangeArrowheads="1"/>
          </p:cNvSpPr>
          <p:nvPr/>
        </p:nvSpPr>
        <p:spPr bwMode="auto">
          <a:xfrm>
            <a:off x="74613" y="162882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12.1.3  </a:t>
            </a:r>
            <a:r>
              <a:rPr lang="zh-CN" altLang="en-US" sz="2200" dirty="0">
                <a:ea typeface="黑体" pitchFamily="49" charset="-122"/>
              </a:rPr>
              <a:t>主程序设计</a:t>
            </a:r>
          </a:p>
        </p:txBody>
      </p:sp>
      <p:sp>
        <p:nvSpPr>
          <p:cNvPr id="4" name="Rectangle 4"/>
          <p:cNvSpPr>
            <a:spLocks noChangeArrowheads="1"/>
          </p:cNvSpPr>
          <p:nvPr/>
        </p:nvSpPr>
        <p:spPr bwMode="auto">
          <a:xfrm>
            <a:off x="74613" y="2060848"/>
            <a:ext cx="8997950" cy="4731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pitchFamily="34" charset="0"/>
                <a:ea typeface="黑体" pitchFamily="49" charset="-122"/>
              </a:rPr>
              <a:t>　　主文件应该进行初始化环境工作、调用一个菜单或表单来建立初始的用户界面、执行</a:t>
            </a:r>
            <a:r>
              <a:rPr lang="en-US" altLang="zh-CN" dirty="0" smtClean="0">
                <a:latin typeface="Arial" pitchFamily="34" charset="0"/>
                <a:ea typeface="黑体" pitchFamily="49" charset="-122"/>
              </a:rPr>
              <a:t>READ EVENTS</a:t>
            </a:r>
            <a:r>
              <a:rPr lang="zh-CN" altLang="en-US" dirty="0" smtClean="0">
                <a:latin typeface="Arial" pitchFamily="34" charset="0"/>
                <a:ea typeface="黑体" pitchFamily="49" charset="-122"/>
              </a:rPr>
              <a:t>命令来建立事件循环，在“退出”命令按钮或菜单中执行</a:t>
            </a:r>
            <a:r>
              <a:rPr lang="en-US" altLang="zh-CN" dirty="0" smtClean="0">
                <a:latin typeface="Arial" pitchFamily="34" charset="0"/>
                <a:ea typeface="黑体" pitchFamily="49" charset="-122"/>
              </a:rPr>
              <a:t>CLEAR EVENTS</a:t>
            </a:r>
            <a:r>
              <a:rPr lang="zh-CN" altLang="en-US" dirty="0" smtClean="0">
                <a:latin typeface="Arial" pitchFamily="34" charset="0"/>
                <a:ea typeface="黑体" pitchFamily="49" charset="-122"/>
              </a:rPr>
              <a:t>命令和退出应用程序时恢复环境。</a:t>
            </a:r>
          </a:p>
          <a:p>
            <a:r>
              <a:rPr lang="zh-CN" altLang="en-US" dirty="0" smtClean="0">
                <a:latin typeface="Arial" pitchFamily="34" charset="0"/>
                <a:ea typeface="黑体" pitchFamily="49" charset="-122"/>
              </a:rPr>
              <a:t>　　在主文件中，没有必要直接包含上述所有任务的命令，常用的方法是调用过程或函数来控制某些任务，如环境初始化和清除等。</a:t>
            </a:r>
          </a:p>
          <a:p>
            <a:r>
              <a:rPr lang="en-US" altLang="zh-CN" dirty="0" smtClean="0">
                <a:latin typeface="Arial" pitchFamily="34" charset="0"/>
                <a:ea typeface="黑体" pitchFamily="49" charset="-122"/>
              </a:rPr>
              <a:t>　　【</a:t>
            </a:r>
            <a:r>
              <a:rPr lang="zh-CN" altLang="en-US" dirty="0" smtClean="0">
                <a:latin typeface="Arial" pitchFamily="34" charset="0"/>
                <a:ea typeface="黑体" pitchFamily="49" charset="-122"/>
              </a:rPr>
              <a:t>例</a:t>
            </a:r>
            <a:r>
              <a:rPr lang="en-US" altLang="zh-CN" dirty="0" smtClean="0">
                <a:latin typeface="Arial" pitchFamily="34" charset="0"/>
                <a:ea typeface="黑体" pitchFamily="49" charset="-122"/>
              </a:rPr>
              <a:t>12-1】  </a:t>
            </a:r>
            <a:r>
              <a:rPr lang="zh-CN" altLang="en-US" dirty="0" smtClean="0">
                <a:latin typeface="Arial" pitchFamily="34" charset="0"/>
                <a:ea typeface="黑体" pitchFamily="49" charset="-122"/>
              </a:rPr>
              <a:t>下面是一个简单的主程序例子：</a:t>
            </a:r>
          </a:p>
          <a:p>
            <a:r>
              <a:rPr lang="zh-CN" altLang="en-US" dirty="0" smtClean="0">
                <a:latin typeface="Arial" pitchFamily="34" charset="0"/>
                <a:ea typeface="黑体" pitchFamily="49" charset="-122"/>
              </a:rPr>
              <a:t>　　***主程序及代码***</a:t>
            </a:r>
          </a:p>
          <a:p>
            <a:r>
              <a:rPr lang="en-US" altLang="zh-CN" dirty="0" smtClean="0">
                <a:latin typeface="Arial" pitchFamily="34" charset="0"/>
                <a:ea typeface="黑体" pitchFamily="49" charset="-122"/>
              </a:rPr>
              <a:t>　　DO SETUP.PRG		    &amp;&amp; </a:t>
            </a:r>
            <a:r>
              <a:rPr lang="zh-CN" altLang="en-US" dirty="0" smtClean="0">
                <a:latin typeface="Arial" pitchFamily="34" charset="0"/>
                <a:ea typeface="黑体" pitchFamily="49" charset="-122"/>
              </a:rPr>
              <a:t>调用环境设置程序</a:t>
            </a:r>
          </a:p>
          <a:p>
            <a:r>
              <a:rPr lang="en-US" altLang="zh-CN" dirty="0" smtClean="0">
                <a:latin typeface="Arial" pitchFamily="34" charset="0"/>
                <a:ea typeface="黑体" pitchFamily="49" charset="-122"/>
              </a:rPr>
              <a:t>　　DO MAIN.SCX.MPR	    &amp;&amp; </a:t>
            </a:r>
            <a:r>
              <a:rPr lang="zh-CN" altLang="en-US" dirty="0" smtClean="0">
                <a:latin typeface="Arial" pitchFamily="34" charset="0"/>
                <a:ea typeface="黑体" pitchFamily="49" charset="-122"/>
              </a:rPr>
              <a:t>将一个菜单作为初始的用户界面显示</a:t>
            </a:r>
            <a:endParaRPr lang="en-US" altLang="zh-CN" dirty="0" smtClean="0">
              <a:latin typeface="Arial" pitchFamily="34" charset="0"/>
              <a:ea typeface="黑体" pitchFamily="49" charset="-122"/>
            </a:endParaRPr>
          </a:p>
          <a:p>
            <a:r>
              <a:rPr lang="zh-CN" altLang="en-US" dirty="0" smtClean="0">
                <a:latin typeface="Arial" pitchFamily="34" charset="0"/>
                <a:ea typeface="黑体" pitchFamily="49" charset="-122"/>
              </a:rPr>
              <a:t>　　*****************************************************</a:t>
            </a:r>
            <a:endParaRPr lang="zh-CN" altLang="en-US" dirty="0">
              <a:latin typeface="Arial" pitchFamily="34" charset="0"/>
              <a:ea typeface="黑体" pitchFamily="49" charset="-122"/>
            </a:endParaRPr>
          </a:p>
          <a:p>
            <a:r>
              <a:rPr lang="zh-CN" altLang="en-US" dirty="0" smtClean="0">
                <a:latin typeface="Arial" pitchFamily="34" charset="0"/>
                <a:ea typeface="黑体" pitchFamily="49" charset="-122"/>
              </a:rPr>
              <a:t>　　*</a:t>
            </a:r>
            <a:r>
              <a:rPr lang="en-US" altLang="zh-CN" dirty="0">
                <a:latin typeface="Arial" pitchFamily="34" charset="0"/>
                <a:ea typeface="黑体" pitchFamily="49" charset="-122"/>
              </a:rPr>
              <a:t>DO FORM MAIN.SCX</a:t>
            </a:r>
          </a:p>
          <a:p>
            <a:r>
              <a:rPr lang="en-US" altLang="zh-CN" dirty="0" smtClean="0">
                <a:latin typeface="Arial" pitchFamily="34" charset="0"/>
                <a:ea typeface="黑体" pitchFamily="49" charset="-122"/>
              </a:rPr>
              <a:t>　　*</a:t>
            </a:r>
            <a:r>
              <a:rPr lang="zh-CN" altLang="en-US" dirty="0">
                <a:latin typeface="Arial" pitchFamily="34" charset="0"/>
                <a:ea typeface="黑体" pitchFamily="49" charset="-122"/>
              </a:rPr>
              <a:t>上面一条语句可将一个表单作为初始的用户界面显示，</a:t>
            </a:r>
          </a:p>
          <a:p>
            <a:r>
              <a:rPr lang="zh-CN" altLang="en-US" dirty="0" smtClean="0">
                <a:latin typeface="Arial" pitchFamily="34" charset="0"/>
                <a:ea typeface="黑体" pitchFamily="49" charset="-122"/>
              </a:rPr>
              <a:t>　　*</a:t>
            </a:r>
            <a:r>
              <a:rPr lang="zh-CN" altLang="en-US" dirty="0">
                <a:latin typeface="Arial" pitchFamily="34" charset="0"/>
                <a:ea typeface="黑体" pitchFamily="49" charset="-122"/>
              </a:rPr>
              <a:t>需要将命令</a:t>
            </a:r>
            <a:r>
              <a:rPr lang="en-US" altLang="zh-CN" dirty="0">
                <a:latin typeface="Arial" pitchFamily="34" charset="0"/>
                <a:ea typeface="黑体" pitchFamily="49" charset="-122"/>
              </a:rPr>
              <a:t>READ EVENTS</a:t>
            </a:r>
            <a:r>
              <a:rPr lang="zh-CN" altLang="en-US" dirty="0">
                <a:latin typeface="Arial" pitchFamily="34" charset="0"/>
                <a:ea typeface="黑体" pitchFamily="49" charset="-122"/>
              </a:rPr>
              <a:t>等相关命令语句放在该表单的</a:t>
            </a:r>
            <a:r>
              <a:rPr lang="en-US" altLang="zh-CN" dirty="0">
                <a:latin typeface="Arial" pitchFamily="34" charset="0"/>
                <a:ea typeface="黑体" pitchFamily="49" charset="-122"/>
              </a:rPr>
              <a:t>INIT</a:t>
            </a:r>
            <a:r>
              <a:rPr lang="zh-CN" altLang="en-US" dirty="0">
                <a:latin typeface="Arial" pitchFamily="34" charset="0"/>
                <a:ea typeface="黑体" pitchFamily="49" charset="-122"/>
              </a:rPr>
              <a:t>事件代码中，如</a:t>
            </a:r>
          </a:p>
          <a:p>
            <a:r>
              <a:rPr lang="zh-CN" altLang="en-US" dirty="0" smtClean="0">
                <a:latin typeface="Arial" pitchFamily="34" charset="0"/>
                <a:ea typeface="黑体" pitchFamily="49" charset="-122"/>
              </a:rPr>
              <a:t>　　*</a:t>
            </a:r>
            <a:r>
              <a:rPr lang="en-US" altLang="zh-CN" dirty="0">
                <a:latin typeface="Arial" pitchFamily="34" charset="0"/>
                <a:ea typeface="黑体" pitchFamily="49" charset="-122"/>
              </a:rPr>
              <a:t>DO MAIN.MPR WITH </a:t>
            </a:r>
            <a:r>
              <a:rPr lang="en-US" altLang="zh-CN" dirty="0" err="1">
                <a:latin typeface="Arial" pitchFamily="34" charset="0"/>
                <a:ea typeface="黑体" pitchFamily="49" charset="-122"/>
              </a:rPr>
              <a:t>This,.T</a:t>
            </a:r>
            <a:r>
              <a:rPr lang="en-US" altLang="zh-CN" dirty="0">
                <a:latin typeface="Arial" pitchFamily="34" charset="0"/>
                <a:ea typeface="黑体" pitchFamily="49" charset="-122"/>
              </a:rPr>
              <a:t>.</a:t>
            </a:r>
          </a:p>
          <a:p>
            <a:r>
              <a:rPr lang="en-US" altLang="zh-CN" dirty="0" smtClean="0">
                <a:latin typeface="Arial" pitchFamily="34" charset="0"/>
                <a:ea typeface="黑体" pitchFamily="49" charset="-122"/>
              </a:rPr>
              <a:t>　　*</a:t>
            </a:r>
            <a:r>
              <a:rPr lang="en-US" altLang="zh-CN" dirty="0">
                <a:latin typeface="Arial" pitchFamily="34" charset="0"/>
                <a:ea typeface="黑体" pitchFamily="49" charset="-122"/>
              </a:rPr>
              <a:t>READ EVENTS</a:t>
            </a:r>
          </a:p>
          <a:p>
            <a:r>
              <a:rPr lang="en-US" altLang="zh-CN" dirty="0" smtClean="0">
                <a:latin typeface="Arial" pitchFamily="34" charset="0"/>
                <a:ea typeface="黑体" pitchFamily="49" charset="-122"/>
              </a:rPr>
              <a:t>　　*****************************************************</a:t>
            </a:r>
          </a:p>
          <a:p>
            <a:r>
              <a:rPr lang="zh-CN" altLang="en-US" dirty="0" smtClean="0">
                <a:latin typeface="Arial" pitchFamily="34" charset="0"/>
                <a:ea typeface="黑体" pitchFamily="49" charset="-122"/>
              </a:rPr>
              <a:t>       其它略，参见</a:t>
            </a:r>
            <a:r>
              <a:rPr lang="en-US" altLang="zh-CN" dirty="0" smtClean="0">
                <a:latin typeface="Arial" pitchFamily="34" charset="0"/>
                <a:ea typeface="黑体" pitchFamily="49" charset="-122"/>
              </a:rPr>
              <a:t>P478</a:t>
            </a:r>
            <a:r>
              <a:rPr lang="zh-CN" altLang="en-US" dirty="0" smtClean="0">
                <a:latin typeface="Arial" pitchFamily="34" charset="0"/>
                <a:ea typeface="黑体" pitchFamily="49" charset="-122"/>
              </a:rPr>
              <a:t>。</a:t>
            </a:r>
          </a:p>
        </p:txBody>
      </p:sp>
    </p:spTree>
    <p:extLst>
      <p:ext uri="{BB962C8B-B14F-4D97-AF65-F5344CB8AC3E}">
        <p14:creationId xmlns:p14="http://schemas.microsoft.com/office/powerpoint/2010/main" val="385743440"/>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69989"/>
            <a:ext cx="8997950" cy="3536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用户不仅可指定一个程序为主程序，也可以指定一个表单或表单集作为主程序，把主程序的功能和初始用户界面合二为一，这样的表单称为主表单。若想把某一表单既作为系统的初始界面，又能实现上面所述主程序所具有的功能，只要在主表单中的相应的事件、相关的方法中添加代码即可。</a:t>
            </a:r>
          </a:p>
          <a:p>
            <a:r>
              <a:rPr lang="zh-CN" altLang="en-US" sz="2100" dirty="0" smtClean="0">
                <a:latin typeface="Arial" pitchFamily="34" charset="0"/>
                <a:ea typeface="黑体" pitchFamily="49" charset="-122"/>
              </a:rPr>
              <a:t>　　添加事件代码的方法如下：</a:t>
            </a:r>
          </a:p>
          <a:p>
            <a:r>
              <a:rPr lang="zh-CN" altLang="en-US" sz="2100" dirty="0" smtClean="0">
                <a:latin typeface="Arial" pitchFamily="34" charset="0"/>
                <a:ea typeface="黑体" pitchFamily="49" charset="-122"/>
              </a:rPr>
              <a:t>　　⑴在指定的主表单功表单集的</a:t>
            </a:r>
            <a:r>
              <a:rPr lang="en-US" altLang="zh-CN" sz="2100" dirty="0" smtClean="0">
                <a:latin typeface="Arial" pitchFamily="34" charset="0"/>
                <a:ea typeface="黑体" pitchFamily="49" charset="-122"/>
              </a:rPr>
              <a:t>Load</a:t>
            </a:r>
            <a:r>
              <a:rPr lang="zh-CN" altLang="en-US" sz="2100" dirty="0" smtClean="0">
                <a:latin typeface="Arial" pitchFamily="34" charset="0"/>
                <a:ea typeface="黑体" pitchFamily="49" charset="-122"/>
              </a:rPr>
              <a:t>事件中添加设置环境的程序代码。</a:t>
            </a:r>
          </a:p>
          <a:p>
            <a:r>
              <a:rPr lang="zh-CN" altLang="en-US" sz="2100" dirty="0" smtClean="0">
                <a:latin typeface="Arial" pitchFamily="34" charset="0"/>
                <a:ea typeface="黑体" pitchFamily="49" charset="-122"/>
              </a:rPr>
              <a:t>　　⑵在</a:t>
            </a:r>
            <a:r>
              <a:rPr lang="en-US" altLang="zh-CN" sz="2100" dirty="0" smtClean="0">
                <a:latin typeface="Arial" pitchFamily="34" charset="0"/>
                <a:ea typeface="黑体" pitchFamily="49" charset="-122"/>
              </a:rPr>
              <a:t>Unload</a:t>
            </a:r>
            <a:r>
              <a:rPr lang="zh-CN" altLang="en-US" sz="2100" dirty="0" smtClean="0">
                <a:latin typeface="Arial" pitchFamily="34" charset="0"/>
                <a:ea typeface="黑体" pitchFamily="49" charset="-122"/>
              </a:rPr>
              <a:t>事件中添加恢复环境设置的程序代码。</a:t>
            </a:r>
          </a:p>
          <a:p>
            <a:r>
              <a:rPr lang="zh-CN" altLang="en-US" sz="2100" dirty="0" smtClean="0">
                <a:latin typeface="Arial" pitchFamily="34" charset="0"/>
                <a:ea typeface="黑体" pitchFamily="49" charset="-122"/>
              </a:rPr>
              <a:t>　　⑶将表单或表单集的</a:t>
            </a:r>
            <a:r>
              <a:rPr lang="en-US" altLang="zh-CN" sz="2100" dirty="0" err="1" smtClean="0">
                <a:latin typeface="Arial" pitchFamily="34" charset="0"/>
                <a:ea typeface="黑体" pitchFamily="49" charset="-122"/>
              </a:rPr>
              <a:t>WindowType</a:t>
            </a:r>
            <a:r>
              <a:rPr lang="zh-CN" altLang="en-US" sz="2100" dirty="0" smtClean="0">
                <a:latin typeface="Arial" pitchFamily="34" charset="0"/>
                <a:ea typeface="黑体" pitchFamily="49" charset="-122"/>
              </a:rPr>
              <a:t>属性设置为</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（模式）后，可用来创建独立运行的程序（</a:t>
            </a:r>
            <a:r>
              <a:rPr lang="en-US" altLang="zh-CN" sz="2100" dirty="0" smtClean="0">
                <a:latin typeface="Arial" pitchFamily="34" charset="0"/>
                <a:ea typeface="黑体" pitchFamily="49" charset="-122"/>
              </a:rPr>
              <a:t>.EXE</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用表单作为主程序文件将受到一些限制，最好是用一般程序作为主程序文件。</a:t>
            </a:r>
          </a:p>
        </p:txBody>
      </p:sp>
      <p:sp>
        <p:nvSpPr>
          <p:cNvPr id="3" name="Rectangle 4"/>
          <p:cNvSpPr>
            <a:spLocks noChangeArrowheads="1"/>
          </p:cNvSpPr>
          <p:nvPr/>
        </p:nvSpPr>
        <p:spPr bwMode="auto">
          <a:xfrm>
            <a:off x="74613" y="116632"/>
            <a:ext cx="5433490"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12.1.4  </a:t>
            </a:r>
            <a:r>
              <a:rPr lang="zh-CN" altLang="en-US" sz="2200" dirty="0">
                <a:ea typeface="黑体" pitchFamily="49" charset="-122"/>
              </a:rPr>
              <a:t>主表单设计</a:t>
            </a:r>
          </a:p>
        </p:txBody>
      </p:sp>
      <p:sp>
        <p:nvSpPr>
          <p:cNvPr id="4" name="Rectangle 4"/>
          <p:cNvSpPr>
            <a:spLocks noChangeArrowheads="1"/>
          </p:cNvSpPr>
          <p:nvPr/>
        </p:nvSpPr>
        <p:spPr bwMode="auto">
          <a:xfrm>
            <a:off x="74613" y="4653136"/>
            <a:ext cx="8997950"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中，项目管理器是组织和管理应用程序所需的各种文件的工作平台，是处理数据和对象的主要组织工具和控制中心。项目管理器将一个应用系统开发过程中使用的数据库、表、查询、表单、报表、各种应用程序和其他一切文件集合成一个有机的整体。利用项目管理器能方便地将文件从项目中移出或加入到其他项目中。</a:t>
            </a:r>
          </a:p>
        </p:txBody>
      </p:sp>
      <p:sp>
        <p:nvSpPr>
          <p:cNvPr id="6" name="Rectangle 3"/>
          <p:cNvSpPr>
            <a:spLocks noChangeArrowheads="1"/>
          </p:cNvSpPr>
          <p:nvPr/>
        </p:nvSpPr>
        <p:spPr bwMode="auto">
          <a:xfrm>
            <a:off x="74612" y="4221136"/>
            <a:ext cx="5433491"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12.2  </a:t>
            </a:r>
            <a:r>
              <a:rPr lang="zh-CN" altLang="en-US" sz="2400" dirty="0">
                <a:latin typeface="黑体" pitchFamily="49" charset="-122"/>
                <a:ea typeface="黑体" pitchFamily="49" charset="-122"/>
              </a:rPr>
              <a:t>利用项目管理器开发应用程序</a:t>
            </a:r>
          </a:p>
        </p:txBody>
      </p:sp>
    </p:spTree>
    <p:extLst>
      <p:ext uri="{BB962C8B-B14F-4D97-AF65-F5344CB8AC3E}">
        <p14:creationId xmlns:p14="http://schemas.microsoft.com/office/powerpoint/2010/main" val="67081127"/>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1622</TotalTime>
  <Pages>0</Pages>
  <Words>930</Words>
  <Characters>0</Characters>
  <Application>Microsoft Office PowerPoint</Application>
  <DocSecurity>0</DocSecurity>
  <PresentationFormat>全屏显示(4:3)</PresentationFormat>
  <Lines>0</Lines>
  <Paragraphs>167</Paragraphs>
  <Slides>18</Slides>
  <Notes>0</Notes>
  <HiddenSlides>0</HiddenSlides>
  <MMClips>1</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2829</cp:revision>
  <dcterms:created xsi:type="dcterms:W3CDTF">1999-01-28T02:15:27Z</dcterms:created>
  <dcterms:modified xsi:type="dcterms:W3CDTF">2015-11-10T03:49:43Z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