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9" r:id="rId2"/>
  </p:sldMasterIdLst>
  <p:notesMasterIdLst>
    <p:notesMasterId r:id="rId34"/>
  </p:notesMasterIdLst>
  <p:sldIdLst>
    <p:sldId id="269" r:id="rId3"/>
    <p:sldId id="257" r:id="rId4"/>
    <p:sldId id="259" r:id="rId5"/>
    <p:sldId id="260" r:id="rId6"/>
    <p:sldId id="265" r:id="rId7"/>
    <p:sldId id="266" r:id="rId8"/>
    <p:sldId id="261" r:id="rId9"/>
    <p:sldId id="267" r:id="rId10"/>
    <p:sldId id="268"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62" r:id="rId24"/>
    <p:sldId id="288" r:id="rId25"/>
    <p:sldId id="289" r:id="rId26"/>
    <p:sldId id="290" r:id="rId27"/>
    <p:sldId id="273" r:id="rId28"/>
    <p:sldId id="274" r:id="rId29"/>
    <p:sldId id="270" r:id="rId30"/>
    <p:sldId id="291" r:id="rId31"/>
    <p:sldId id="292" r:id="rId32"/>
    <p:sldId id="263"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35" autoAdjust="0"/>
    <p:restoredTop sz="86482" autoAdjust="0"/>
  </p:normalViewPr>
  <p:slideViewPr>
    <p:cSldViewPr>
      <p:cViewPr varScale="1">
        <p:scale>
          <a:sx n="65" d="100"/>
          <a:sy n="65" d="100"/>
        </p:scale>
        <p:origin x="-1044" y="-102"/>
      </p:cViewPr>
      <p:guideLst>
        <p:guide orient="horz" pos="2160"/>
        <p:guide pos="2880"/>
      </p:guideLst>
    </p:cSldViewPr>
  </p:slideViewPr>
  <p:outlineViewPr>
    <p:cViewPr>
      <p:scale>
        <a:sx n="33" d="100"/>
        <a:sy n="33" d="100"/>
      </p:scale>
      <p:origin x="102" y="2579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769DF303-8CF0-4A70-9DF7-00D7C7781161}" type="datetimeFigureOut">
              <a:rPr lang="zh-CN" altLang="en-US"/>
              <a:pPr>
                <a:defRPr/>
              </a:pPr>
              <a:t>2014-11-24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2ABBC7A7-D6BD-4C67-9B95-7641A4B064E6}" type="slidenum">
              <a:rPr lang="zh-CN" altLang="en-US"/>
              <a:pPr>
                <a:defRPr/>
              </a:pPr>
              <a:t>‹#›</a:t>
            </a:fld>
            <a:endParaRPr lang="zh-CN" altLang="en-US"/>
          </a:p>
        </p:txBody>
      </p:sp>
    </p:spTree>
    <p:extLst>
      <p:ext uri="{BB962C8B-B14F-4D97-AF65-F5344CB8AC3E}">
        <p14:creationId xmlns:p14="http://schemas.microsoft.com/office/powerpoint/2010/main" val="2944017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其中强调特殊符号的录入</a:t>
            </a:r>
            <a:endParaRPr lang="zh-CN" altLang="en-US" dirty="0"/>
          </a:p>
        </p:txBody>
      </p:sp>
      <p:sp>
        <p:nvSpPr>
          <p:cNvPr id="4" name="灯片编号占位符 3"/>
          <p:cNvSpPr>
            <a:spLocks noGrp="1"/>
          </p:cNvSpPr>
          <p:nvPr>
            <p:ph type="sldNum" sz="quarter" idx="10"/>
          </p:nvPr>
        </p:nvSpPr>
        <p:spPr/>
        <p:txBody>
          <a:bodyPr/>
          <a:lstStyle/>
          <a:p>
            <a:pPr>
              <a:defRPr/>
            </a:pPr>
            <a:fld id="{2ABBC7A7-D6BD-4C67-9B95-7641A4B064E6}" type="slidenum">
              <a:rPr lang="zh-CN" altLang="en-US" smtClean="0"/>
              <a:pPr>
                <a:defRPr/>
              </a:pPr>
              <a:t>10</a:t>
            </a:fld>
            <a:endParaRPr lang="zh-CN" altLang="en-US"/>
          </a:p>
        </p:txBody>
      </p:sp>
    </p:spTree>
    <p:extLst>
      <p:ext uri="{BB962C8B-B14F-4D97-AF65-F5344CB8AC3E}">
        <p14:creationId xmlns:p14="http://schemas.microsoft.com/office/powerpoint/2010/main" val="386245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mn-lt"/>
                <a:ea typeface="+mn-ea"/>
                <a:cs typeface="+mn-cs"/>
              </a:rPr>
              <a:t>当一篇文章中某一些字体和段落的格式相同时，为提高排版效率而又能达到风格一致的效果，可使用“格式刷”按钮复制文本格式。单击“格式刷”按钮，只能复制一次，双击“格式刷”按钮，可以多次复制格式，想结束格式复制时，再次单击“格式刷”按钮即可。</a:t>
            </a:r>
          </a:p>
          <a:p>
            <a:endParaRPr lang="zh-CN" altLang="en-US" dirty="0"/>
          </a:p>
        </p:txBody>
      </p:sp>
      <p:sp>
        <p:nvSpPr>
          <p:cNvPr id="4" name="灯片编号占位符 3"/>
          <p:cNvSpPr>
            <a:spLocks noGrp="1"/>
          </p:cNvSpPr>
          <p:nvPr>
            <p:ph type="sldNum" sz="quarter" idx="10"/>
          </p:nvPr>
        </p:nvSpPr>
        <p:spPr/>
        <p:txBody>
          <a:bodyPr/>
          <a:lstStyle/>
          <a:p>
            <a:pPr>
              <a:defRPr/>
            </a:pPr>
            <a:fld id="{2ABBC7A7-D6BD-4C67-9B95-7641A4B064E6}" type="slidenum">
              <a:rPr lang="zh-CN" altLang="en-US" smtClean="0"/>
              <a:pPr>
                <a:defRPr/>
              </a:pPr>
              <a:t>12</a:t>
            </a:fld>
            <a:endParaRPr lang="zh-CN" altLang="en-US"/>
          </a:p>
        </p:txBody>
      </p:sp>
    </p:spTree>
    <p:extLst>
      <p:ext uri="{BB962C8B-B14F-4D97-AF65-F5344CB8AC3E}">
        <p14:creationId xmlns:p14="http://schemas.microsoft.com/office/powerpoint/2010/main" val="104941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单击“自定义”按钮，在打开的“自定义编号列表”对话框中，</a:t>
            </a:r>
            <a:r>
              <a:rPr lang="zh-CN" altLang="en-US" sz="1200" kern="1200" dirty="0" smtClean="0">
                <a:solidFill>
                  <a:schemeClr val="tx1"/>
                </a:solidFill>
                <a:effectLst/>
                <a:latin typeface="+mn-lt"/>
                <a:ea typeface="+mn-ea"/>
                <a:cs typeface="+mn-cs"/>
              </a:rPr>
              <a:t>选择好后，</a:t>
            </a:r>
            <a:endParaRPr lang="zh-CN"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单击“确定”按钮，回到“自定义编号列表”对话框中，确定即可。</a:t>
            </a:r>
          </a:p>
          <a:p>
            <a:endParaRPr lang="zh-CN" altLang="en-US" dirty="0"/>
          </a:p>
        </p:txBody>
      </p:sp>
      <p:sp>
        <p:nvSpPr>
          <p:cNvPr id="4" name="灯片编号占位符 3"/>
          <p:cNvSpPr>
            <a:spLocks noGrp="1"/>
          </p:cNvSpPr>
          <p:nvPr>
            <p:ph type="sldNum" sz="quarter" idx="10"/>
          </p:nvPr>
        </p:nvSpPr>
        <p:spPr/>
        <p:txBody>
          <a:bodyPr/>
          <a:lstStyle/>
          <a:p>
            <a:pPr>
              <a:defRPr/>
            </a:pPr>
            <a:fld id="{2ABBC7A7-D6BD-4C67-9B95-7641A4B064E6}" type="slidenum">
              <a:rPr lang="zh-CN" altLang="en-US" smtClean="0"/>
              <a:pPr>
                <a:defRPr/>
              </a:pPr>
              <a:t>13</a:t>
            </a:fld>
            <a:endParaRPr lang="zh-CN" altLang="en-US"/>
          </a:p>
        </p:txBody>
      </p:sp>
    </p:spTree>
    <p:extLst>
      <p:ext uri="{BB962C8B-B14F-4D97-AF65-F5344CB8AC3E}">
        <p14:creationId xmlns:p14="http://schemas.microsoft.com/office/powerpoint/2010/main" val="4213018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sz="1200" dirty="0" smtClean="0"/>
              <a:t>SmartArt</a:t>
            </a:r>
            <a:r>
              <a:rPr lang="zh-CN" altLang="zh-CN" sz="1200" dirty="0" smtClean="0"/>
              <a:t>图形工具有</a:t>
            </a:r>
            <a:r>
              <a:rPr lang="en-US" altLang="zh-CN" sz="1200" dirty="0" smtClean="0"/>
              <a:t>100</a:t>
            </a:r>
            <a:r>
              <a:rPr lang="zh-CN" altLang="zh-CN" sz="1200" dirty="0" smtClean="0"/>
              <a:t>多种图形模板，有列表、流程、循环、层次结构、关系、矩阵和棱锥图等七大类。利用这些图形模板可以设计出各样的专业图形，并且能快速这幻灯片的特定对象或者所有对象设置多种动画效果，而且能够即时预览。</a:t>
            </a:r>
          </a:p>
          <a:p>
            <a:endParaRPr lang="zh-CN" altLang="en-US" dirty="0"/>
          </a:p>
        </p:txBody>
      </p:sp>
      <p:sp>
        <p:nvSpPr>
          <p:cNvPr id="4" name="灯片编号占位符 3"/>
          <p:cNvSpPr>
            <a:spLocks noGrp="1"/>
          </p:cNvSpPr>
          <p:nvPr>
            <p:ph type="sldNum" sz="quarter" idx="10"/>
          </p:nvPr>
        </p:nvSpPr>
        <p:spPr/>
        <p:txBody>
          <a:bodyPr/>
          <a:lstStyle/>
          <a:p>
            <a:pPr>
              <a:defRPr/>
            </a:pPr>
            <a:fld id="{2ABBC7A7-D6BD-4C67-9B95-7641A4B064E6}" type="slidenum">
              <a:rPr lang="zh-CN" altLang="en-US" smtClean="0"/>
              <a:pPr>
                <a:defRPr/>
              </a:pPr>
              <a:t>29</a:t>
            </a:fld>
            <a:endParaRPr lang="zh-CN" altLang="en-US"/>
          </a:p>
        </p:txBody>
      </p:sp>
    </p:spTree>
    <p:extLst>
      <p:ext uri="{BB962C8B-B14F-4D97-AF65-F5344CB8AC3E}">
        <p14:creationId xmlns:p14="http://schemas.microsoft.com/office/powerpoint/2010/main" val="3022113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ndParaRPr>
            </a:p>
          </p:txBody>
        </p:sp>
        <p:sp>
          <p:nvSpPr>
            <p:cNvPr id="7" name="任意多边形 18"/>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dirty="0" smtClean="0"/>
              <a:t>单击此处编辑母版标题样式</a:t>
            </a:r>
            <a:endParaRPr lang="en-US" dirty="0"/>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dirty="0" smtClean="0"/>
              <a:t>单击此处编辑母版副标题样式</a:t>
            </a:r>
            <a:endParaRPr lang="en-US" dirty="0"/>
          </a:p>
        </p:txBody>
      </p:sp>
      <p:sp>
        <p:nvSpPr>
          <p:cNvPr id="11" name="日期占位符 29"/>
          <p:cNvSpPr>
            <a:spLocks noGrp="1"/>
          </p:cNvSpPr>
          <p:nvPr>
            <p:ph type="dt" sz="half" idx="10"/>
          </p:nvPr>
        </p:nvSpPr>
        <p:spPr/>
        <p:txBody>
          <a:bodyPr/>
          <a:lstStyle>
            <a:lvl1pPr algn="r">
              <a:defRPr>
                <a:solidFill>
                  <a:srgbClr val="FFFFFF"/>
                </a:solidFill>
              </a:defRPr>
            </a:lvl1pPr>
            <a:extLst/>
          </a:lstStyle>
          <a:p>
            <a:pPr>
              <a:defRPr/>
            </a:pPr>
            <a:fld id="{BD5D7C3C-ED60-4209-A973-CAAD905BED0A}" type="datetime1">
              <a:rPr lang="zh-CN" altLang="en-US"/>
              <a:pPr>
                <a:defRPr/>
              </a:pPr>
              <a:t>2014-11-24</a:t>
            </a:fld>
            <a:endParaRPr lang="en-US" altLang="zh-CN" dirty="0"/>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r>
              <a:rPr lang="zh-CN" altLang="en-US"/>
              <a:t>制作人   王惠斌  孟晓峰                                                办公文档的基本操作</a:t>
            </a:r>
            <a:endParaRPr lang="en-US" altLang="zh-CN"/>
          </a:p>
        </p:txBody>
      </p:sp>
    </p:spTree>
    <p:extLst>
      <p:ext uri="{BB962C8B-B14F-4D97-AF65-F5344CB8AC3E}">
        <p14:creationId xmlns:p14="http://schemas.microsoft.com/office/powerpoint/2010/main" val="914089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C15115C-D7D7-48C2-91C0-6117DE40D321}" type="datetime1">
              <a:rPr lang="zh-CN" altLang="en-US"/>
              <a:pPr>
                <a:defRPr/>
              </a:pPr>
              <a:t>2014-11-24</a:t>
            </a:fld>
            <a:endParaRPr lang="en-US" altLang="zh-CN" dirty="0"/>
          </a:p>
        </p:txBody>
      </p:sp>
      <p:sp>
        <p:nvSpPr>
          <p:cNvPr id="5" name="页脚占位符 21"/>
          <p:cNvSpPr>
            <a:spLocks noGrp="1"/>
          </p:cNvSpPr>
          <p:nvPr>
            <p:ph type="ftr" sz="quarter" idx="11"/>
          </p:nvPr>
        </p:nvSpPr>
        <p:spPr>
          <a:xfrm>
            <a:off x="323528" y="6408738"/>
            <a:ext cx="6407472" cy="365125"/>
          </a:xfrm>
        </p:spPr>
        <p:txBody>
          <a:bodyPr/>
          <a:lstStyle>
            <a:lvl1pPr>
              <a:defRPr/>
            </a:lvl1pPr>
          </a:lstStyle>
          <a:p>
            <a:pPr algn="l">
              <a:defRPr/>
            </a:pPr>
            <a:r>
              <a:rPr lang="zh-CN" altLang="en-US" dirty="0" smtClean="0"/>
              <a:t>制作人   王惠斌  孟晓峰                                                      办公文档的基本操作</a:t>
            </a:r>
            <a:endParaRPr lang="en-US" altLang="zh-CN" dirty="0"/>
          </a:p>
        </p:txBody>
      </p:sp>
      <p:sp>
        <p:nvSpPr>
          <p:cNvPr id="6" name="灯片编号占位符 17"/>
          <p:cNvSpPr>
            <a:spLocks noGrp="1"/>
          </p:cNvSpPr>
          <p:nvPr>
            <p:ph type="sldNum" sz="quarter" idx="12"/>
          </p:nvPr>
        </p:nvSpPr>
        <p:spPr/>
        <p:txBody>
          <a:bodyPr/>
          <a:lstStyle>
            <a:lvl1pPr>
              <a:defRPr/>
            </a:lvl1pPr>
          </a:lstStyle>
          <a:p>
            <a:pPr>
              <a:defRPr/>
            </a:pPr>
            <a:fld id="{2D5192A7-67CA-46C0-8CA5-9A63CD53C39D}" type="slidenum">
              <a:rPr lang="en-US" altLang="zh-CN"/>
              <a:pPr>
                <a:defRPr/>
              </a:pPr>
              <a:t>‹#›</a:t>
            </a:fld>
            <a:endParaRPr lang="en-US" altLang="zh-CN"/>
          </a:p>
        </p:txBody>
      </p:sp>
    </p:spTree>
    <p:extLst>
      <p:ext uri="{BB962C8B-B14F-4D97-AF65-F5344CB8AC3E}">
        <p14:creationId xmlns:p14="http://schemas.microsoft.com/office/powerpoint/2010/main" val="160899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a:lvl1pPr>
          </a:lstStyle>
          <a:p>
            <a:pPr>
              <a:defRPr/>
            </a:pPr>
            <a:fld id="{0130F465-3D68-4F29-A535-A7EF1A69AFB1}" type="datetime1">
              <a:rPr lang="zh-CN" altLang="en-US"/>
              <a:pPr>
                <a:defRPr/>
              </a:pPr>
              <a:t>2014-11-24</a:t>
            </a:fld>
            <a:endParaRPr lang="en-US" altLang="zh-CN" dirty="0"/>
          </a:p>
        </p:txBody>
      </p:sp>
      <p:sp>
        <p:nvSpPr>
          <p:cNvPr id="5" name="页脚占位符 21"/>
          <p:cNvSpPr>
            <a:spLocks noGrp="1"/>
          </p:cNvSpPr>
          <p:nvPr>
            <p:ph type="ftr" sz="quarter" idx="11"/>
          </p:nvPr>
        </p:nvSpPr>
        <p:spPr>
          <a:xfrm>
            <a:off x="539552" y="6408738"/>
            <a:ext cx="6191448" cy="365125"/>
          </a:xfrm>
        </p:spPr>
        <p:txBody>
          <a:bodyPr/>
          <a:lstStyle>
            <a:lvl1pPr>
              <a:defRPr/>
            </a:lvl1pPr>
          </a:lstStyle>
          <a:p>
            <a:pPr algn="l">
              <a:defRPr/>
            </a:pPr>
            <a:r>
              <a:rPr lang="zh-CN" altLang="en-US" dirty="0" smtClean="0"/>
              <a:t>制作人   王惠斌  孟晓峰                                            办公文档的基本操作</a:t>
            </a:r>
            <a:endParaRPr lang="en-US" altLang="zh-CN" dirty="0"/>
          </a:p>
        </p:txBody>
      </p:sp>
    </p:spTree>
    <p:extLst>
      <p:ext uri="{BB962C8B-B14F-4D97-AF65-F5344CB8AC3E}">
        <p14:creationId xmlns:p14="http://schemas.microsoft.com/office/powerpoint/2010/main" val="2972293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E14E54F6-5B79-4B14-8991-517DBA574A13}" type="datetime1">
              <a:rPr lang="zh-CN" altLang="en-US"/>
              <a:pPr>
                <a:defRPr/>
              </a:pPr>
              <a:t>2014-11-24</a:t>
            </a:fld>
            <a:endParaRPr lang="en-US" altLang="zh-CN" dirty="0"/>
          </a:p>
        </p:txBody>
      </p:sp>
      <p:sp>
        <p:nvSpPr>
          <p:cNvPr id="4" name="页脚占位符 21"/>
          <p:cNvSpPr>
            <a:spLocks noGrp="1"/>
          </p:cNvSpPr>
          <p:nvPr>
            <p:ph type="ftr" sz="quarter" idx="11"/>
          </p:nvPr>
        </p:nvSpPr>
        <p:spPr>
          <a:xfrm>
            <a:off x="467544" y="6408738"/>
            <a:ext cx="6263456" cy="365125"/>
          </a:xfrm>
        </p:spPr>
        <p:txBody>
          <a:bodyPr/>
          <a:lstStyle>
            <a:lvl1pPr algn="l">
              <a:defRPr/>
            </a:lvl1pPr>
          </a:lstStyle>
          <a:p>
            <a:pPr>
              <a:defRPr/>
            </a:pPr>
            <a:r>
              <a:rPr lang="zh-CN" altLang="en-US" dirty="0" smtClean="0"/>
              <a:t>制作人   王惠斌  孟晓峰                                                办公文档的基本操作 </a:t>
            </a:r>
            <a:endParaRPr lang="en-US" altLang="zh-CN" dirty="0"/>
          </a:p>
        </p:txBody>
      </p:sp>
    </p:spTree>
    <p:extLst>
      <p:ext uri="{BB962C8B-B14F-4D97-AF65-F5344CB8AC3E}">
        <p14:creationId xmlns:p14="http://schemas.microsoft.com/office/powerpoint/2010/main" val="130221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F90A41-6EBB-4042-89BB-A4CB6C381D02}" type="slidenum">
              <a:rPr lang="zh-CN" altLang="en-US"/>
              <a:pPr>
                <a:defRPr/>
              </a:pPr>
              <a:t>‹#›</a:t>
            </a:fld>
            <a:endParaRPr lang="zh-CN" altLang="en-US" dirty="0"/>
          </a:p>
        </p:txBody>
      </p:sp>
    </p:spTree>
    <p:extLst>
      <p:ext uri="{BB962C8B-B14F-4D97-AF65-F5344CB8AC3E}">
        <p14:creationId xmlns:p14="http://schemas.microsoft.com/office/powerpoint/2010/main" val="31741650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175F28-39A9-4E7C-9B7C-161946B55EAD}" type="slidenum">
              <a:rPr lang="zh-CN" altLang="en-US"/>
              <a:pPr>
                <a:defRPr/>
              </a:pPr>
              <a:t>‹#›</a:t>
            </a:fld>
            <a:endParaRPr lang="zh-CN" altLang="en-US" dirty="0"/>
          </a:p>
        </p:txBody>
      </p:sp>
    </p:spTree>
    <p:extLst>
      <p:ext uri="{BB962C8B-B14F-4D97-AF65-F5344CB8AC3E}">
        <p14:creationId xmlns:p14="http://schemas.microsoft.com/office/powerpoint/2010/main" val="28057494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8D224F-56A7-477B-9B86-8A7EB51E3175}" type="slidenum">
              <a:rPr lang="zh-CN" altLang="en-US"/>
              <a:pPr>
                <a:defRPr/>
              </a:pPr>
              <a:t>‹#›</a:t>
            </a:fld>
            <a:endParaRPr lang="zh-CN" altLang="en-US" dirty="0"/>
          </a:p>
        </p:txBody>
      </p:sp>
    </p:spTree>
    <p:extLst>
      <p:ext uri="{BB962C8B-B14F-4D97-AF65-F5344CB8AC3E}">
        <p14:creationId xmlns:p14="http://schemas.microsoft.com/office/powerpoint/2010/main" val="2219414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1CA57DF-6978-42B0-903B-65D768733946}" type="slidenum">
              <a:rPr lang="zh-CN" altLang="en-US"/>
              <a:pPr>
                <a:defRPr/>
              </a:pPr>
              <a:t>‹#›</a:t>
            </a:fld>
            <a:endParaRPr lang="zh-CN" altLang="en-US" dirty="0"/>
          </a:p>
        </p:txBody>
      </p:sp>
    </p:spTree>
    <p:extLst>
      <p:ext uri="{BB962C8B-B14F-4D97-AF65-F5344CB8AC3E}">
        <p14:creationId xmlns:p14="http://schemas.microsoft.com/office/powerpoint/2010/main" val="3581134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ABB4D70-138D-451E-A33A-2B40E5EF4B15}" type="slidenum">
              <a:rPr lang="zh-CN" altLang="en-US"/>
              <a:pPr>
                <a:defRPr/>
              </a:pPr>
              <a:t>‹#›</a:t>
            </a:fld>
            <a:endParaRPr lang="zh-CN" altLang="en-US" dirty="0"/>
          </a:p>
        </p:txBody>
      </p:sp>
    </p:spTree>
    <p:extLst>
      <p:ext uri="{BB962C8B-B14F-4D97-AF65-F5344CB8AC3E}">
        <p14:creationId xmlns:p14="http://schemas.microsoft.com/office/powerpoint/2010/main" val="25248477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1B9DD54-102C-4129-A4CC-A750967D5408}" type="slidenum">
              <a:rPr lang="zh-CN" altLang="en-US"/>
              <a:pPr>
                <a:defRPr/>
              </a:pPr>
              <a:t>‹#›</a:t>
            </a:fld>
            <a:endParaRPr lang="zh-CN" altLang="en-US" dirty="0"/>
          </a:p>
        </p:txBody>
      </p:sp>
    </p:spTree>
    <p:extLst>
      <p:ext uri="{BB962C8B-B14F-4D97-AF65-F5344CB8AC3E}">
        <p14:creationId xmlns:p14="http://schemas.microsoft.com/office/powerpoint/2010/main" val="4061133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96D88C6-D7C6-4949-87E8-2673100B3225}" type="slidenum">
              <a:rPr lang="zh-CN" altLang="en-US"/>
              <a:pPr>
                <a:defRPr/>
              </a:pPr>
              <a:t>‹#›</a:t>
            </a:fld>
            <a:endParaRPr lang="zh-CN" altLang="en-US" dirty="0"/>
          </a:p>
        </p:txBody>
      </p:sp>
    </p:spTree>
    <p:extLst>
      <p:ext uri="{BB962C8B-B14F-4D97-AF65-F5344CB8AC3E}">
        <p14:creationId xmlns:p14="http://schemas.microsoft.com/office/powerpoint/2010/main" val="4171572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sz="1100"/>
            </a:lvl1pPr>
          </a:lstStyle>
          <a:p>
            <a:pPr>
              <a:defRPr/>
            </a:pPr>
            <a:fld id="{8EA4D3FA-087E-4E39-9454-D7BC71BBEC7E}" type="datetime1">
              <a:rPr lang="zh-CN" altLang="en-US"/>
              <a:pPr>
                <a:defRPr/>
              </a:pPr>
              <a:t>2014-11-24</a:t>
            </a:fld>
            <a:endParaRPr lang="en-US" altLang="zh-CN" dirty="0"/>
          </a:p>
        </p:txBody>
      </p:sp>
      <p:sp>
        <p:nvSpPr>
          <p:cNvPr id="5" name="页脚占位符 21"/>
          <p:cNvSpPr>
            <a:spLocks noGrp="1"/>
          </p:cNvSpPr>
          <p:nvPr>
            <p:ph type="ftr" sz="quarter" idx="11"/>
          </p:nvPr>
        </p:nvSpPr>
        <p:spPr>
          <a:xfrm>
            <a:off x="468313" y="6381750"/>
            <a:ext cx="6262687" cy="392113"/>
          </a:xfrm>
        </p:spPr>
        <p:txBody>
          <a:bodyPr/>
          <a:lstStyle>
            <a:lvl1pPr algn="l">
              <a:defRPr sz="1100"/>
            </a:lvl1pPr>
          </a:lstStyle>
          <a:p>
            <a:pPr>
              <a:defRPr/>
            </a:pPr>
            <a:r>
              <a:rPr lang="zh-CN" altLang="en-US"/>
              <a:t>制作人   王惠斌  孟晓峰                                              办公文档的基本操作</a:t>
            </a:r>
            <a:endParaRPr lang="en-US" altLang="zh-CN"/>
          </a:p>
        </p:txBody>
      </p:sp>
    </p:spTree>
    <p:extLst>
      <p:ext uri="{BB962C8B-B14F-4D97-AF65-F5344CB8AC3E}">
        <p14:creationId xmlns:p14="http://schemas.microsoft.com/office/powerpoint/2010/main" val="2542354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B66DE29-417B-4A38-A4F1-4C94189FBB17}" type="slidenum">
              <a:rPr lang="zh-CN" altLang="en-US"/>
              <a:pPr>
                <a:defRPr/>
              </a:pPr>
              <a:t>‹#›</a:t>
            </a:fld>
            <a:endParaRPr lang="zh-CN" altLang="en-US" dirty="0"/>
          </a:p>
        </p:txBody>
      </p:sp>
    </p:spTree>
    <p:extLst>
      <p:ext uri="{BB962C8B-B14F-4D97-AF65-F5344CB8AC3E}">
        <p14:creationId xmlns:p14="http://schemas.microsoft.com/office/powerpoint/2010/main" val="21610014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D632389-5617-41F4-B85F-2B02896051A1}" type="slidenum">
              <a:rPr lang="zh-CN" altLang="en-US"/>
              <a:pPr>
                <a:defRPr/>
              </a:pPr>
              <a:t>‹#›</a:t>
            </a:fld>
            <a:endParaRPr lang="zh-CN" altLang="en-US" dirty="0"/>
          </a:p>
        </p:txBody>
      </p:sp>
    </p:spTree>
    <p:extLst>
      <p:ext uri="{BB962C8B-B14F-4D97-AF65-F5344CB8AC3E}">
        <p14:creationId xmlns:p14="http://schemas.microsoft.com/office/powerpoint/2010/main" val="32860169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EDBE2C6-5051-4213-BC11-B4E92D5FB4D5}" type="slidenum">
              <a:rPr lang="zh-CN" altLang="en-US"/>
              <a:pPr>
                <a:defRPr/>
              </a:pPr>
              <a:t>‹#›</a:t>
            </a:fld>
            <a:endParaRPr lang="zh-CN" altLang="en-US" dirty="0"/>
          </a:p>
        </p:txBody>
      </p:sp>
    </p:spTree>
    <p:extLst>
      <p:ext uri="{BB962C8B-B14F-4D97-AF65-F5344CB8AC3E}">
        <p14:creationId xmlns:p14="http://schemas.microsoft.com/office/powerpoint/2010/main" val="27894768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E7B8ED-9920-4A11-934F-585B5D3F9A94}" type="slidenum">
              <a:rPr lang="zh-CN" altLang="en-US"/>
              <a:pPr>
                <a:defRPr/>
              </a:pPr>
              <a:t>‹#›</a:t>
            </a:fld>
            <a:endParaRPr lang="zh-CN" altLang="en-US" dirty="0"/>
          </a:p>
        </p:txBody>
      </p:sp>
    </p:spTree>
    <p:extLst>
      <p:ext uri="{BB962C8B-B14F-4D97-AF65-F5344CB8AC3E}">
        <p14:creationId xmlns:p14="http://schemas.microsoft.com/office/powerpoint/2010/main" val="3350721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lgn="r">
              <a:defRPr sz="1100"/>
            </a:lvl1pPr>
            <a:extLst/>
          </a:lstStyle>
          <a:p>
            <a:pPr>
              <a:defRPr/>
            </a:pPr>
            <a:fld id="{3182A62E-F5BE-428B-AE01-D1A878A30D42}" type="datetime1">
              <a:rPr lang="zh-CN" altLang="en-US"/>
              <a:pPr>
                <a:defRPr/>
              </a:pPr>
              <a:t>2014-11-24</a:t>
            </a:fld>
            <a:endParaRPr lang="en-US" altLang="zh-CN" dirty="0"/>
          </a:p>
        </p:txBody>
      </p:sp>
      <p:sp>
        <p:nvSpPr>
          <p:cNvPr id="7" name="页脚占位符 4"/>
          <p:cNvSpPr>
            <a:spLocks noGrp="1"/>
          </p:cNvSpPr>
          <p:nvPr>
            <p:ph type="ftr" sz="quarter" idx="11"/>
          </p:nvPr>
        </p:nvSpPr>
        <p:spPr/>
        <p:txBody>
          <a:bodyPr/>
          <a:lstStyle>
            <a:lvl1pPr>
              <a:defRPr sz="1100"/>
            </a:lvl1pPr>
            <a:extLst/>
          </a:lstStyle>
          <a:p>
            <a:pPr>
              <a:defRPr/>
            </a:pPr>
            <a:r>
              <a:rPr lang="zh-CN" altLang="en-US"/>
              <a:t>制作人   王惠斌  孟晓峰   办公文档的基本操作</a:t>
            </a:r>
            <a:endParaRPr lang="en-US" altLang="zh-CN" dirty="0"/>
          </a:p>
        </p:txBody>
      </p:sp>
      <p:sp>
        <p:nvSpPr>
          <p:cNvPr id="8" name="灯片编号占位符 5"/>
          <p:cNvSpPr>
            <a:spLocks noGrp="1"/>
          </p:cNvSpPr>
          <p:nvPr>
            <p:ph type="sldNum" sz="quarter" idx="12"/>
          </p:nvPr>
        </p:nvSpPr>
        <p:spPr/>
        <p:txBody>
          <a:bodyPr/>
          <a:lstStyle>
            <a:lvl1pPr>
              <a:defRPr/>
            </a:lvl1pPr>
            <a:extLst/>
          </a:lstStyle>
          <a:p>
            <a:pPr>
              <a:defRPr/>
            </a:pPr>
            <a:fld id="{301429D7-52CD-4307-9444-70851BC2178F}" type="slidenum">
              <a:rPr lang="en-US" altLang="zh-CN"/>
              <a:pPr>
                <a:defRPr/>
              </a:pPr>
              <a:t>‹#›</a:t>
            </a:fld>
            <a:endParaRPr lang="en-US" altLang="zh-CN"/>
          </a:p>
        </p:txBody>
      </p:sp>
    </p:spTree>
    <p:extLst>
      <p:ext uri="{BB962C8B-B14F-4D97-AF65-F5344CB8AC3E}">
        <p14:creationId xmlns:p14="http://schemas.microsoft.com/office/powerpoint/2010/main" val="358268730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lgn="r">
              <a:defRPr sz="1100"/>
            </a:lvl1pPr>
            <a:extLst/>
          </a:lstStyle>
          <a:p>
            <a:pPr>
              <a:defRPr/>
            </a:pPr>
            <a:fld id="{9FCDBE30-0065-40C5-BBA6-0483A8F67DC4}" type="datetime1">
              <a:rPr lang="zh-CN" altLang="en-US"/>
              <a:pPr>
                <a:defRPr/>
              </a:pPr>
              <a:t>2014-11-24</a:t>
            </a:fld>
            <a:endParaRPr lang="en-US" altLang="zh-CN" dirty="0"/>
          </a:p>
        </p:txBody>
      </p:sp>
      <p:sp>
        <p:nvSpPr>
          <p:cNvPr id="6" name="页脚占位符 5"/>
          <p:cNvSpPr>
            <a:spLocks noGrp="1"/>
          </p:cNvSpPr>
          <p:nvPr>
            <p:ph type="ftr" sz="quarter" idx="11"/>
          </p:nvPr>
        </p:nvSpPr>
        <p:spPr/>
        <p:txBody>
          <a:bodyPr/>
          <a:lstStyle>
            <a:lvl1pPr>
              <a:defRPr sz="1100"/>
            </a:lvl1pPr>
            <a:extLst/>
          </a:lstStyle>
          <a:p>
            <a:pPr>
              <a:defRPr/>
            </a:pPr>
            <a:r>
              <a:rPr lang="zh-CN" altLang="en-US"/>
              <a:t>制作人   王惠斌  孟晓峰   办公文档的基本操作</a:t>
            </a:r>
            <a:endParaRPr lang="en-US" altLang="zh-CN" dirty="0"/>
          </a:p>
        </p:txBody>
      </p:sp>
      <p:sp>
        <p:nvSpPr>
          <p:cNvPr id="7" name="灯片编号占位符 6"/>
          <p:cNvSpPr>
            <a:spLocks noGrp="1"/>
          </p:cNvSpPr>
          <p:nvPr>
            <p:ph type="sldNum" sz="quarter" idx="12"/>
          </p:nvPr>
        </p:nvSpPr>
        <p:spPr/>
        <p:txBody>
          <a:bodyPr/>
          <a:lstStyle>
            <a:lvl1pPr>
              <a:defRPr/>
            </a:lvl1pPr>
            <a:extLst/>
          </a:lstStyle>
          <a:p>
            <a:pPr>
              <a:defRPr/>
            </a:pPr>
            <a:fld id="{BBEBE488-1A70-4368-9EBD-C9F45B27F4A3}" type="slidenum">
              <a:rPr lang="en-US" altLang="zh-CN"/>
              <a:pPr>
                <a:defRPr/>
              </a:pPr>
              <a:t>‹#›</a:t>
            </a:fld>
            <a:endParaRPr lang="en-US" altLang="zh-CN"/>
          </a:p>
        </p:txBody>
      </p:sp>
    </p:spTree>
    <p:extLst>
      <p:ext uri="{BB962C8B-B14F-4D97-AF65-F5344CB8AC3E}">
        <p14:creationId xmlns:p14="http://schemas.microsoft.com/office/powerpoint/2010/main" val="53224426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lgn="r">
              <a:defRPr/>
            </a:lvl1pPr>
            <a:extLst/>
          </a:lstStyle>
          <a:p>
            <a:pPr>
              <a:defRPr/>
            </a:pPr>
            <a:fld id="{7E9D35DE-01B0-4C26-B0C8-8ED23912615A}" type="datetime1">
              <a:rPr lang="zh-CN" altLang="en-US"/>
              <a:pPr>
                <a:defRPr/>
              </a:pPr>
              <a:t>2014-11-24</a:t>
            </a:fld>
            <a:endParaRPr lang="en-US" altLang="zh-CN" dirty="0"/>
          </a:p>
        </p:txBody>
      </p:sp>
      <p:sp>
        <p:nvSpPr>
          <p:cNvPr id="8" name="页脚占位符 7"/>
          <p:cNvSpPr>
            <a:spLocks noGrp="1"/>
          </p:cNvSpPr>
          <p:nvPr>
            <p:ph type="ftr" sz="quarter" idx="11"/>
          </p:nvPr>
        </p:nvSpPr>
        <p:spPr/>
        <p:txBody>
          <a:bodyPr/>
          <a:lstStyle>
            <a:lvl1pPr algn="l">
              <a:defRPr/>
            </a:lvl1pPr>
            <a:extLst/>
          </a:lstStyle>
          <a:p>
            <a:pPr>
              <a:defRPr/>
            </a:pPr>
            <a:r>
              <a:rPr lang="zh-CN" altLang="en-US" dirty="0" smtClean="0"/>
              <a:t>制作人   王惠斌  孟晓峰                                               办公文档的基本操作</a:t>
            </a:r>
            <a:endParaRPr lang="en-US" altLang="zh-CN" dirty="0"/>
          </a:p>
        </p:txBody>
      </p:sp>
    </p:spTree>
    <p:extLst>
      <p:ext uri="{BB962C8B-B14F-4D97-AF65-F5344CB8AC3E}">
        <p14:creationId xmlns:p14="http://schemas.microsoft.com/office/powerpoint/2010/main" val="414763430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lgn="r">
              <a:defRPr/>
            </a:lvl1pPr>
            <a:extLst/>
          </a:lstStyle>
          <a:p>
            <a:pPr>
              <a:defRPr/>
            </a:pPr>
            <a:fld id="{EE088B76-D2FB-4685-96B8-D0AD60E85FCD}" type="datetime1">
              <a:rPr lang="zh-CN" altLang="en-US"/>
              <a:pPr>
                <a:defRPr/>
              </a:pPr>
              <a:t>2014-11-24</a:t>
            </a:fld>
            <a:endParaRPr lang="en-US" altLang="zh-CN" dirty="0"/>
          </a:p>
        </p:txBody>
      </p:sp>
      <p:sp>
        <p:nvSpPr>
          <p:cNvPr id="4" name="页脚占位符 3"/>
          <p:cNvSpPr>
            <a:spLocks noGrp="1"/>
          </p:cNvSpPr>
          <p:nvPr>
            <p:ph type="ftr" sz="quarter" idx="11"/>
          </p:nvPr>
        </p:nvSpPr>
        <p:spPr/>
        <p:txBody>
          <a:bodyPr/>
          <a:lstStyle>
            <a:lvl1pPr>
              <a:defRPr/>
            </a:lvl1pPr>
            <a:extLst/>
          </a:lstStyle>
          <a:p>
            <a:pPr algn="l">
              <a:defRPr/>
            </a:pPr>
            <a:r>
              <a:rPr lang="zh-CN" altLang="en-US" dirty="0" smtClean="0"/>
              <a:t>制作人   王惠斌  孟晓峰                                                      办公文档的基本操作     </a:t>
            </a:r>
            <a:endParaRPr lang="en-US" altLang="zh-CN" dirty="0"/>
          </a:p>
        </p:txBody>
      </p:sp>
    </p:spTree>
    <p:extLst>
      <p:ext uri="{BB962C8B-B14F-4D97-AF65-F5344CB8AC3E}">
        <p14:creationId xmlns:p14="http://schemas.microsoft.com/office/powerpoint/2010/main" val="172463146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038D7574-ADBB-45B5-B956-D2A315CF8F38}" type="datetime1">
              <a:rPr lang="zh-CN" altLang="en-US"/>
              <a:pPr>
                <a:defRPr/>
              </a:pPr>
              <a:t>2014-11-24</a:t>
            </a:fld>
            <a:endParaRPr lang="en-US" altLang="zh-CN" dirty="0"/>
          </a:p>
        </p:txBody>
      </p:sp>
      <p:sp>
        <p:nvSpPr>
          <p:cNvPr id="3" name="页脚占位符 21"/>
          <p:cNvSpPr>
            <a:spLocks noGrp="1"/>
          </p:cNvSpPr>
          <p:nvPr>
            <p:ph type="ftr" sz="quarter" idx="11"/>
          </p:nvPr>
        </p:nvSpPr>
        <p:spPr/>
        <p:txBody>
          <a:bodyPr/>
          <a:lstStyle>
            <a:lvl1pPr>
              <a:defRPr/>
            </a:lvl1pPr>
          </a:lstStyle>
          <a:p>
            <a:pPr algn="l">
              <a:defRPr/>
            </a:pPr>
            <a:r>
              <a:rPr lang="zh-CN" altLang="en-US" dirty="0" smtClean="0"/>
              <a:t>制作人   王惠斌  孟晓峰                                                             办公文档的基本操作</a:t>
            </a:r>
            <a:endParaRPr lang="en-US" altLang="zh-CN" dirty="0"/>
          </a:p>
        </p:txBody>
      </p:sp>
    </p:spTree>
    <p:extLst>
      <p:ext uri="{BB962C8B-B14F-4D97-AF65-F5344CB8AC3E}">
        <p14:creationId xmlns:p14="http://schemas.microsoft.com/office/powerpoint/2010/main" val="3895319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lvl1pPr algn="r">
              <a:defRPr/>
            </a:lvl1pPr>
            <a:extLst/>
          </a:lstStyle>
          <a:p>
            <a:pPr>
              <a:defRPr/>
            </a:pPr>
            <a:fld id="{D3B33E80-A117-4A75-BE7B-918B79FE4513}" type="datetime1">
              <a:rPr lang="zh-CN" altLang="en-US"/>
              <a:pPr>
                <a:defRPr/>
              </a:pPr>
              <a:t>2014-11-24</a:t>
            </a:fld>
            <a:endParaRPr lang="en-US" altLang="zh-CN" dirty="0"/>
          </a:p>
        </p:txBody>
      </p:sp>
      <p:sp>
        <p:nvSpPr>
          <p:cNvPr id="6" name="页脚占位符 5"/>
          <p:cNvSpPr>
            <a:spLocks noGrp="1"/>
          </p:cNvSpPr>
          <p:nvPr>
            <p:ph type="ftr" sz="quarter" idx="11"/>
          </p:nvPr>
        </p:nvSpPr>
        <p:spPr/>
        <p:txBody>
          <a:bodyPr/>
          <a:lstStyle>
            <a:lvl1pPr>
              <a:defRPr/>
            </a:lvl1pPr>
            <a:extLst/>
          </a:lstStyle>
          <a:p>
            <a:pPr algn="l">
              <a:defRPr/>
            </a:pPr>
            <a:r>
              <a:rPr lang="zh-CN" altLang="en-US" dirty="0" smtClean="0"/>
              <a:t>制作人   王惠斌  孟晓峰                                                             办公文档的基本操作</a:t>
            </a:r>
            <a:endParaRPr lang="en-US" altLang="zh-CN" dirty="0"/>
          </a:p>
        </p:txBody>
      </p:sp>
    </p:spTree>
    <p:extLst>
      <p:ext uri="{BB962C8B-B14F-4D97-AF65-F5344CB8AC3E}">
        <p14:creationId xmlns:p14="http://schemas.microsoft.com/office/powerpoint/2010/main" val="32469074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ndParaRPr>
          </a:p>
        </p:txBody>
      </p:sp>
      <p:sp>
        <p:nvSpPr>
          <p:cNvPr id="6" name="任意多边形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dirty="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lgn="r">
              <a:defRPr>
                <a:solidFill>
                  <a:schemeClr val="tx1"/>
                </a:solidFill>
              </a:defRPr>
            </a:lvl1pPr>
            <a:extLst/>
          </a:lstStyle>
          <a:p>
            <a:pPr>
              <a:defRPr/>
            </a:pPr>
            <a:fld id="{000E483E-B27C-4F92-8325-1538BCFF95CD}" type="datetime1">
              <a:rPr lang="zh-CN" altLang="en-US"/>
              <a:pPr>
                <a:defRPr/>
              </a:pPr>
              <a:t>2014-11-24</a:t>
            </a:fld>
            <a:endParaRPr lang="en-US" altLang="zh-CN" dirty="0"/>
          </a:p>
        </p:txBody>
      </p:sp>
      <p:sp>
        <p:nvSpPr>
          <p:cNvPr id="12" name="页脚占位符 5"/>
          <p:cNvSpPr>
            <a:spLocks noGrp="1"/>
          </p:cNvSpPr>
          <p:nvPr>
            <p:ph type="ftr" sz="quarter" idx="11"/>
          </p:nvPr>
        </p:nvSpPr>
        <p:spPr/>
        <p:txBody>
          <a:bodyPr/>
          <a:lstStyle>
            <a:lvl1pPr>
              <a:defRPr>
                <a:solidFill>
                  <a:schemeClr val="tx1"/>
                </a:solidFill>
              </a:defRPr>
            </a:lvl1pPr>
            <a:extLst/>
          </a:lstStyle>
          <a:p>
            <a:pPr algn="l">
              <a:defRPr/>
            </a:pPr>
            <a:r>
              <a:rPr lang="zh-CN" altLang="en-US" dirty="0" smtClean="0"/>
              <a:t>制作人   王惠斌  孟晓峰                                                        办公文档的基本操作</a:t>
            </a:r>
            <a:endParaRPr lang="en-US" altLang="zh-CN" dirty="0"/>
          </a:p>
        </p:txBody>
      </p:sp>
    </p:spTree>
    <p:extLst>
      <p:ext uri="{BB962C8B-B14F-4D97-AF65-F5344CB8AC3E}">
        <p14:creationId xmlns:p14="http://schemas.microsoft.com/office/powerpoint/2010/main" val="153225025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defRPr kumimoji="0" sz="1100">
                <a:solidFill>
                  <a:schemeClr val="tx1"/>
                </a:solidFill>
                <a:latin typeface="Arial" charset="0"/>
                <a:ea typeface="宋体" pitchFamily="2" charset="-122"/>
              </a:defRPr>
            </a:lvl1pPr>
            <a:extLst/>
          </a:lstStyle>
          <a:p>
            <a:pPr>
              <a:defRPr/>
            </a:pPr>
            <a:fld id="{BD476F85-5D7A-4016-BACD-C5E372FBB879}" type="datetime1">
              <a:rPr lang="zh-CN" altLang="en-US"/>
              <a:pPr>
                <a:defRPr/>
              </a:pPr>
              <a:t>2014-11-24</a:t>
            </a:fld>
            <a:endParaRPr lang="en-US" altLang="zh-CN" dirty="0"/>
          </a:p>
        </p:txBody>
      </p:sp>
      <p:sp>
        <p:nvSpPr>
          <p:cNvPr id="22" name="页脚占位符 21"/>
          <p:cNvSpPr>
            <a:spLocks noGrp="1"/>
          </p:cNvSpPr>
          <p:nvPr>
            <p:ph type="ftr" sz="quarter" idx="3"/>
          </p:nvPr>
        </p:nvSpPr>
        <p:spPr>
          <a:xfrm>
            <a:off x="107950" y="6408738"/>
            <a:ext cx="6623050" cy="365125"/>
          </a:xfrm>
          <a:prstGeom prst="rect">
            <a:avLst/>
          </a:prstGeom>
        </p:spPr>
        <p:txBody>
          <a:bodyPr vert="horz" anchor="b"/>
          <a:lstStyle>
            <a:lvl1pPr algn="ctr" eaLnBrk="1" latinLnBrk="0" hangingPunct="1">
              <a:defRPr kumimoji="0" sz="1100">
                <a:solidFill>
                  <a:schemeClr val="tx1"/>
                </a:solidFill>
                <a:latin typeface="Arial" charset="0"/>
                <a:ea typeface="宋体" pitchFamily="2" charset="-122"/>
              </a:defRPr>
            </a:lvl1pPr>
            <a:extLst/>
          </a:lstStyle>
          <a:p>
            <a:pPr>
              <a:defRPr/>
            </a:pPr>
            <a:r>
              <a:rPr lang="zh-CN" altLang="en-US"/>
              <a:t>制作人   王惠斌  孟晓峰                                                            办公文档的基本操作</a:t>
            </a:r>
            <a:endParaRPr lang="en-US" altLang="zh-CN"/>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latin typeface="Arial" charset="0"/>
                <a:ea typeface="宋体" pitchFamily="2" charset="-122"/>
              </a:defRPr>
            </a:lvl1pPr>
            <a:extLst/>
          </a:lstStyle>
          <a:p>
            <a:pPr>
              <a:defRPr/>
            </a:pPr>
            <a:fld id="{4EAD771F-19E9-47DD-AEAE-4DE1AA9AFAA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宋体" charset="-122"/>
              </a:defRPr>
            </a:lvl1pPr>
          </a:lstStyle>
          <a:p>
            <a:pPr>
              <a:defRPr/>
            </a:pPr>
            <a:fld id="{D7401822-48CC-4E18-8A87-36594CBDD6F2}" type="datetimeFigureOut">
              <a:rPr lang="zh-CN" altLang="en-US"/>
              <a:pPr>
                <a:defRPr/>
              </a:pPr>
              <a:t>2014-11-24</a:t>
            </a:fld>
            <a:endParaRPr lang="zh-CN" alt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charset="-122"/>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宋体" charset="-122"/>
              </a:defRPr>
            </a:lvl1pPr>
          </a:lstStyle>
          <a:p>
            <a:pPr>
              <a:defRPr/>
            </a:pPr>
            <a:fld id="{3F4F93CB-066E-4831-9ADC-8539CF36FE78}"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p:txBody>
          <a:bodyPr/>
          <a:lstStyle/>
          <a:p>
            <a:pPr eaLnBrk="1" fontAlgn="auto" hangingPunct="1">
              <a:spcAft>
                <a:spcPts val="0"/>
              </a:spcAft>
              <a:defRPr/>
            </a:pPr>
            <a:r>
              <a:rPr lang="zh-CN" altLang="en-US" sz="5400" dirty="0" smtClean="0">
                <a:latin typeface="+mn-ea"/>
                <a:ea typeface="+mn-ea"/>
              </a:rPr>
              <a:t>办公信息化实例教程</a:t>
            </a:r>
          </a:p>
        </p:txBody>
      </p:sp>
      <p:sp>
        <p:nvSpPr>
          <p:cNvPr id="15363" name="Rectangle 3"/>
          <p:cNvSpPr>
            <a:spLocks noGrp="1" noRot="1" noChangeArrowheads="1"/>
          </p:cNvSpPr>
          <p:nvPr>
            <p:ph type="subTitle" idx="1"/>
          </p:nvPr>
        </p:nvSpPr>
        <p:spPr>
          <a:xfrm>
            <a:off x="685800" y="3611563"/>
            <a:ext cx="7772400" cy="1200150"/>
          </a:xfrm>
        </p:spPr>
        <p:txBody>
          <a:bodyPr/>
          <a:lstStyle/>
          <a:p>
            <a:pPr marR="0"/>
            <a:r>
              <a:rPr lang="en-US" altLang="zh-CN" smtClean="0">
                <a:latin typeface="+mn-ea"/>
                <a:ea typeface="+mn-ea"/>
              </a:rPr>
              <a:t/>
            </a:r>
            <a:br>
              <a:rPr lang="en-US" altLang="zh-CN" smtClean="0">
                <a:latin typeface="+mn-ea"/>
                <a:ea typeface="+mn-ea"/>
              </a:rPr>
            </a:br>
            <a:r>
              <a:rPr lang="zh-CN" altLang="en-US" sz="2800" smtClean="0">
                <a:latin typeface="+mn-ea"/>
                <a:ea typeface="+mn-ea"/>
              </a:rPr>
              <a:t>第</a:t>
            </a:r>
            <a:r>
              <a:rPr lang="en-US" altLang="zh-CN" sz="2800" smtClean="0">
                <a:latin typeface="+mn-ea"/>
                <a:ea typeface="+mn-ea"/>
              </a:rPr>
              <a:t>2</a:t>
            </a:r>
            <a:r>
              <a:rPr lang="zh-CN" altLang="en-US" sz="2800" smtClean="0">
                <a:latin typeface="+mn-ea"/>
                <a:ea typeface="+mn-ea"/>
              </a:rPr>
              <a:t>章   办公文档的基本操作</a:t>
            </a:r>
          </a:p>
        </p:txBody>
      </p:sp>
      <p:sp>
        <p:nvSpPr>
          <p:cNvPr id="15364" name="日期占位符 7"/>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0BD2BFA1-130A-4677-AC53-078B242C8E95}" type="datetime1">
              <a:rPr lang="zh-CN" altLang="en-US" sz="1100" smtClean="0">
                <a:solidFill>
                  <a:srgbClr val="FFFFFF"/>
                </a:solidFill>
                <a:latin typeface="Arial" pitchFamily="34" charset="0"/>
                <a:ea typeface="宋体" pitchFamily="2" charset="-122"/>
              </a:rPr>
              <a:pPr/>
              <a:t>2014-11-24</a:t>
            </a:fld>
            <a:endParaRPr lang="en-US" altLang="zh-CN" sz="1100" smtClean="0">
              <a:solidFill>
                <a:srgbClr val="FFFFFF"/>
              </a:solidFill>
              <a:latin typeface="Arial" pitchFamily="34" charset="0"/>
              <a:ea typeface="宋体" pitchFamily="2" charset="-122"/>
            </a:endParaRPr>
          </a:p>
        </p:txBody>
      </p:sp>
      <p:sp>
        <p:nvSpPr>
          <p:cNvPr id="9" name="页脚占位符 8"/>
          <p:cNvSpPr>
            <a:spLocks noGrp="1"/>
          </p:cNvSpPr>
          <p:nvPr>
            <p:ph type="ftr" sz="quarter" idx="11"/>
          </p:nvPr>
        </p:nvSpPr>
        <p:spPr/>
        <p:txBody>
          <a:bodyPr/>
          <a:lstStyle/>
          <a:p>
            <a:pPr>
              <a:defRPr/>
            </a:pPr>
            <a:r>
              <a:rPr lang="zh-CN" altLang="en-US"/>
              <a:t>制作人   王惠斌  孟晓峰                                   办公文档的基本操作</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412776"/>
            <a:ext cx="8229600" cy="4525962"/>
          </a:xfrm>
        </p:spPr>
        <p:txBody>
          <a:bodyPr/>
          <a:lstStyle/>
          <a:p>
            <a:pPr marL="109728" indent="0" eaLnBrk="1" fontAlgn="auto" hangingPunct="1">
              <a:lnSpc>
                <a:spcPts val="2800"/>
              </a:lnSpc>
              <a:spcBef>
                <a:spcPts val="0"/>
              </a:spcBef>
              <a:spcAft>
                <a:spcPts val="0"/>
              </a:spcAft>
              <a:buNone/>
              <a:defRPr/>
            </a:pPr>
            <a:r>
              <a:rPr lang="zh-CN" altLang="zh-CN" sz="2000" dirty="0">
                <a:latin typeface="+mn-ea"/>
                <a:ea typeface="+mn-ea"/>
              </a:rPr>
              <a:t>（</a:t>
            </a:r>
            <a:r>
              <a:rPr lang="en-US" altLang="zh-CN" sz="2000" dirty="0">
                <a:latin typeface="+mn-ea"/>
                <a:ea typeface="+mn-ea"/>
              </a:rPr>
              <a:t>2</a:t>
            </a:r>
            <a:r>
              <a:rPr lang="zh-CN" altLang="zh-CN" sz="2000" dirty="0">
                <a:latin typeface="+mn-ea"/>
                <a:ea typeface="+mn-ea"/>
              </a:rPr>
              <a:t>）录入通知的文本内容</a:t>
            </a:r>
          </a:p>
          <a:p>
            <a:pPr marL="365760" indent="-256032" eaLnBrk="1" fontAlgn="auto" hangingPunct="1">
              <a:lnSpc>
                <a:spcPts val="2800"/>
              </a:lnSpc>
              <a:spcBef>
                <a:spcPts val="0"/>
              </a:spcBef>
              <a:spcAft>
                <a:spcPts val="0"/>
              </a:spcAft>
              <a:buFont typeface="Wingdings 3"/>
              <a:buChar char=""/>
              <a:defRPr/>
            </a:pPr>
            <a:r>
              <a:rPr lang="zh-CN" altLang="zh-CN" sz="2000" dirty="0">
                <a:latin typeface="+mn-ea"/>
                <a:ea typeface="+mn-ea"/>
              </a:rPr>
              <a:t>文件建立之后，文档上有一个闪动的光标，这就是“插入点”，也就是文本的输入位置。选择好输入法后，直接输入文字即可。</a:t>
            </a:r>
          </a:p>
          <a:p>
            <a:pPr marL="365760" indent="-256032" eaLnBrk="1" fontAlgn="auto" hangingPunct="1">
              <a:lnSpc>
                <a:spcPts val="2800"/>
              </a:lnSpc>
              <a:spcBef>
                <a:spcPts val="0"/>
              </a:spcBef>
              <a:spcAft>
                <a:spcPts val="0"/>
              </a:spcAft>
              <a:buFont typeface="Wingdings 3"/>
              <a:buChar char=""/>
              <a:defRPr/>
            </a:pPr>
            <a:r>
              <a:rPr lang="zh-CN" altLang="zh-CN" sz="2000" dirty="0" smtClean="0">
                <a:latin typeface="+mn-ea"/>
                <a:ea typeface="+mn-ea"/>
              </a:rPr>
              <a:t>基本</a:t>
            </a:r>
            <a:r>
              <a:rPr lang="zh-CN" altLang="zh-CN" sz="2000" dirty="0">
                <a:latin typeface="+mn-ea"/>
                <a:ea typeface="+mn-ea"/>
              </a:rPr>
              <a:t>录入的原则是：不要随便按回车键和空格键。即：</a:t>
            </a:r>
          </a:p>
          <a:p>
            <a:pPr marL="1252728" indent="-1143000" eaLnBrk="1" fontAlgn="auto" hangingPunct="1">
              <a:lnSpc>
                <a:spcPts val="2800"/>
              </a:lnSpc>
              <a:spcBef>
                <a:spcPts val="0"/>
              </a:spcBef>
              <a:spcAft>
                <a:spcPts val="0"/>
              </a:spcAft>
              <a:buFont typeface="Wingdings" panose="05000000000000000000" pitchFamily="2" charset="2"/>
              <a:buChar char="u"/>
              <a:defRPr/>
            </a:pPr>
            <a:r>
              <a:rPr lang="zh-CN" altLang="zh-CN" sz="2000" dirty="0">
                <a:latin typeface="+mn-ea"/>
                <a:ea typeface="+mn-ea"/>
              </a:rPr>
              <a:t>不要用空格键进行字间距的调整以及标题居中、段落首行缩进的设置。</a:t>
            </a:r>
          </a:p>
          <a:p>
            <a:pPr marL="1252728" indent="-1143000" eaLnBrk="1" fontAlgn="auto" hangingPunct="1">
              <a:lnSpc>
                <a:spcPts val="2800"/>
              </a:lnSpc>
              <a:spcBef>
                <a:spcPts val="0"/>
              </a:spcBef>
              <a:spcAft>
                <a:spcPts val="0"/>
              </a:spcAft>
              <a:buFont typeface="Wingdings" panose="05000000000000000000" pitchFamily="2" charset="2"/>
              <a:buChar char="u"/>
              <a:defRPr/>
            </a:pPr>
            <a:r>
              <a:rPr lang="zh-CN" altLang="zh-CN" sz="2000" dirty="0">
                <a:latin typeface="+mn-ea"/>
                <a:ea typeface="+mn-ea"/>
              </a:rPr>
              <a:t>不要用回车键进行段落间距的排版，当一个段落结束时，才按回车键。</a:t>
            </a:r>
          </a:p>
          <a:p>
            <a:pPr marL="1252728" indent="-1143000" eaLnBrk="1" fontAlgn="auto" hangingPunct="1">
              <a:lnSpc>
                <a:spcPts val="2800"/>
              </a:lnSpc>
              <a:spcBef>
                <a:spcPts val="0"/>
              </a:spcBef>
              <a:spcAft>
                <a:spcPts val="0"/>
              </a:spcAft>
              <a:buFont typeface="Wingdings" panose="05000000000000000000" pitchFamily="2" charset="2"/>
              <a:buChar char="u"/>
              <a:defRPr/>
            </a:pPr>
            <a:r>
              <a:rPr lang="zh-CN" altLang="zh-CN" sz="2000" dirty="0">
                <a:latin typeface="+mn-ea"/>
                <a:ea typeface="+mn-ea"/>
              </a:rPr>
              <a:t>不要用连续按回车键产生空行的方法进行内容分页的设置</a:t>
            </a:r>
            <a:r>
              <a:rPr lang="zh-CN" altLang="zh-CN" sz="2000" dirty="0" smtClean="0">
                <a:latin typeface="+mn-ea"/>
                <a:ea typeface="+mn-ea"/>
              </a:rPr>
              <a:t>。</a:t>
            </a:r>
            <a:endParaRPr lang="en-US" altLang="zh-CN" sz="2000" dirty="0" smtClean="0">
              <a:latin typeface="+mn-ea"/>
              <a:ea typeface="+mn-ea"/>
            </a:endParaRPr>
          </a:p>
          <a:p>
            <a:pPr marL="109728" indent="0" eaLnBrk="1" fontAlgn="auto" hangingPunct="1">
              <a:lnSpc>
                <a:spcPts val="2800"/>
              </a:lnSpc>
              <a:spcBef>
                <a:spcPts val="0"/>
              </a:spcBef>
              <a:spcAft>
                <a:spcPts val="0"/>
              </a:spcAft>
              <a:buFont typeface="Wingdings" panose="05000000000000000000" pitchFamily="2" charset="2"/>
              <a:buNone/>
              <a:defRPr/>
            </a:pPr>
            <a:r>
              <a:rPr lang="zh-CN" altLang="en-US" sz="2000" dirty="0" smtClean="0">
                <a:latin typeface="+mn-ea"/>
                <a:ea typeface="+mn-ea"/>
              </a:rPr>
              <a:t>（</a:t>
            </a:r>
            <a:r>
              <a:rPr lang="en-US" altLang="zh-CN" sz="2000" dirty="0" smtClean="0">
                <a:latin typeface="+mn-ea"/>
                <a:ea typeface="+mn-ea"/>
              </a:rPr>
              <a:t>3</a:t>
            </a:r>
            <a:r>
              <a:rPr lang="zh-CN" altLang="en-US" sz="2000" dirty="0" smtClean="0">
                <a:latin typeface="+mn-ea"/>
                <a:ea typeface="+mn-ea"/>
              </a:rPr>
              <a:t>）特殊符号的录入：</a:t>
            </a:r>
            <a:r>
              <a:rPr lang="zh-CN" altLang="zh-CN" sz="2000" kern="1200" dirty="0" smtClean="0">
                <a:solidFill>
                  <a:schemeClr val="tx1"/>
                </a:solidFill>
                <a:effectLst/>
                <a:latin typeface="+mn-ea"/>
                <a:ea typeface="+mn-ea"/>
              </a:rPr>
              <a:t> “插入”</a:t>
            </a:r>
            <a:r>
              <a:rPr lang="en-US" altLang="zh-CN" sz="2000" kern="1200" dirty="0" smtClean="0">
                <a:solidFill>
                  <a:schemeClr val="tx1"/>
                </a:solidFill>
                <a:effectLst/>
                <a:latin typeface="+mn-ea"/>
                <a:ea typeface="+mn-ea"/>
              </a:rPr>
              <a:t> /</a:t>
            </a:r>
            <a:r>
              <a:rPr lang="zh-CN" altLang="zh-CN" sz="2000" kern="1200" dirty="0" smtClean="0">
                <a:solidFill>
                  <a:schemeClr val="tx1"/>
                </a:solidFill>
                <a:effectLst/>
                <a:latin typeface="+mn-ea"/>
                <a:ea typeface="+mn-ea"/>
              </a:rPr>
              <a:t>“符号”（ “特殊符号”）命令输入</a:t>
            </a:r>
            <a:endParaRPr lang="en-US" altLang="zh-CN" sz="2000" dirty="0" smtClean="0">
              <a:latin typeface="+mn-ea"/>
              <a:ea typeface="+mn-ea"/>
            </a:endParaRPr>
          </a:p>
          <a:p>
            <a:pPr marL="109728" indent="0" eaLnBrk="1" fontAlgn="auto" hangingPunct="1">
              <a:lnSpc>
                <a:spcPts val="2800"/>
              </a:lnSpc>
              <a:spcBef>
                <a:spcPts val="0"/>
              </a:spcBef>
              <a:spcAft>
                <a:spcPts val="0"/>
              </a:spcAft>
              <a:buFont typeface="Wingdings" panose="05000000000000000000" pitchFamily="2" charset="2"/>
              <a:buNone/>
              <a:defRPr/>
            </a:pPr>
            <a:r>
              <a:rPr lang="zh-CN" altLang="en-US" sz="2000" dirty="0" smtClean="0">
                <a:latin typeface="+mn-ea"/>
                <a:ea typeface="+mn-ea"/>
              </a:rPr>
              <a:t>（</a:t>
            </a:r>
            <a:r>
              <a:rPr lang="en-US" altLang="zh-CN" sz="2000" dirty="0" smtClean="0">
                <a:latin typeface="+mn-ea"/>
                <a:ea typeface="+mn-ea"/>
              </a:rPr>
              <a:t>4</a:t>
            </a:r>
            <a:r>
              <a:rPr lang="zh-CN" altLang="en-US" sz="2000" dirty="0" smtClean="0">
                <a:latin typeface="+mn-ea"/>
                <a:ea typeface="+mn-ea"/>
              </a:rPr>
              <a:t>）通知内容的编辑，录入结束后如图示。</a:t>
            </a:r>
            <a:endParaRPr lang="en-US" altLang="zh-CN" sz="2000" dirty="0" smtClean="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2.2  </a:t>
            </a:r>
            <a:r>
              <a:rPr lang="zh-CN" altLang="zh-CN" dirty="0">
                <a:latin typeface="+mn-ea"/>
                <a:ea typeface="+mn-ea"/>
              </a:rPr>
              <a:t>简单文档的处理</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dirty="0" smtClean="0"/>
              <a:t>制作人   王惠斌  孟晓峰                                              办公文档的基本操作</a:t>
            </a:r>
            <a:endParaRPr lang="en-US" altLang="zh-CN"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04800"/>
            <a:ext cx="7705725"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117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1026"/>
                                        </p:tgtEl>
                                        <p:attrNameLst>
                                          <p:attrName>ppt_x</p:attrName>
                                        </p:attrNameLst>
                                      </p:cBhvr>
                                      <p:tavLst>
                                        <p:tav tm="0">
                                          <p:val>
                                            <p:strVal val="ppt_x"/>
                                          </p:val>
                                        </p:tav>
                                        <p:tav tm="100000">
                                          <p:val>
                                            <p:strVal val="ppt_x"/>
                                          </p:val>
                                        </p:tav>
                                      </p:tavLst>
                                    </p:anim>
                                    <p:anim calcmode="lin" valueType="num">
                                      <p:cBhvr additive="base">
                                        <p:cTn id="14" dur="500"/>
                                        <p:tgtEl>
                                          <p:spTgt spid="1026"/>
                                        </p:tgtEl>
                                        <p:attrNameLst>
                                          <p:attrName>ppt_y</p:attrName>
                                        </p:attrNameLst>
                                      </p:cBhvr>
                                      <p:tavLst>
                                        <p:tav tm="0">
                                          <p:val>
                                            <p:strVal val="ppt_y"/>
                                          </p:val>
                                        </p:tav>
                                        <p:tav tm="100000">
                                          <p:val>
                                            <p:strVal val="1+ppt_h/2"/>
                                          </p:val>
                                        </p:tav>
                                      </p:tavLst>
                                    </p:anim>
                                    <p:set>
                                      <p:cBhvr>
                                        <p:cTn id="15"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en-US" altLang="zh-CN" dirty="0" smtClean="0">
                <a:latin typeface="+mn-ea"/>
                <a:ea typeface="+mn-ea"/>
              </a:rPr>
              <a:t>3.</a:t>
            </a:r>
            <a:r>
              <a:rPr lang="zh-CN" altLang="en-US" sz="2800" dirty="0" smtClean="0">
                <a:latin typeface="+mn-ea"/>
                <a:ea typeface="+mn-ea"/>
              </a:rPr>
              <a:t>设置</a:t>
            </a:r>
            <a:r>
              <a:rPr lang="zh-CN" altLang="en-US" sz="2800" dirty="0">
                <a:latin typeface="+mn-ea"/>
                <a:ea typeface="+mn-ea"/>
              </a:rPr>
              <a:t>通知的字体和段落</a:t>
            </a:r>
            <a:r>
              <a:rPr lang="zh-CN" altLang="en-US" sz="2800" dirty="0" smtClean="0">
                <a:latin typeface="+mn-ea"/>
                <a:ea typeface="+mn-ea"/>
              </a:rPr>
              <a:t>格式</a:t>
            </a:r>
            <a:endParaRPr lang="en-US" altLang="zh-CN" sz="2800" dirty="0" smtClean="0">
              <a:latin typeface="+mn-ea"/>
              <a:ea typeface="+mn-ea"/>
            </a:endParaRPr>
          </a:p>
          <a:p>
            <a:r>
              <a:rPr lang="zh-CN" altLang="zh-CN" dirty="0">
                <a:latin typeface="+mn-ea"/>
                <a:ea typeface="+mn-ea"/>
              </a:rPr>
              <a:t>文档中字体格式主要包括字体、字号、字型、文字效果、字间距等的设置；段落格式主要包括段落对齐、缩进、段间距、段前距、段后距等的设置</a:t>
            </a:r>
            <a:r>
              <a:rPr lang="zh-CN" altLang="zh-CN" dirty="0" smtClean="0">
                <a:latin typeface="+mn-ea"/>
                <a:ea typeface="+mn-ea"/>
              </a:rPr>
              <a:t>。</a:t>
            </a:r>
            <a:endParaRPr lang="en-US" altLang="zh-CN" dirty="0" smtClean="0">
              <a:latin typeface="+mn-ea"/>
              <a:ea typeface="+mn-ea"/>
            </a:endParaRPr>
          </a:p>
          <a:p>
            <a:r>
              <a:rPr lang="zh-CN" altLang="zh-CN" dirty="0" smtClean="0">
                <a:latin typeface="+mn-ea"/>
                <a:ea typeface="+mn-ea"/>
              </a:rPr>
              <a:t>基本</a:t>
            </a:r>
            <a:r>
              <a:rPr lang="zh-CN" altLang="zh-CN" dirty="0">
                <a:latin typeface="+mn-ea"/>
                <a:ea typeface="+mn-ea"/>
              </a:rPr>
              <a:t>设置</a:t>
            </a:r>
            <a:r>
              <a:rPr lang="zh-CN" altLang="zh-CN" dirty="0" smtClean="0">
                <a:latin typeface="+mn-ea"/>
                <a:ea typeface="+mn-ea"/>
              </a:rPr>
              <a:t>通过</a:t>
            </a:r>
            <a:r>
              <a:rPr lang="zh-CN" altLang="en-US" dirty="0" smtClean="0">
                <a:latin typeface="+mn-ea"/>
                <a:ea typeface="+mn-ea"/>
              </a:rPr>
              <a:t>“开始”选项卡下</a:t>
            </a:r>
            <a:r>
              <a:rPr lang="zh-CN" altLang="zh-CN" dirty="0" smtClean="0">
                <a:latin typeface="+mn-ea"/>
                <a:ea typeface="+mn-ea"/>
              </a:rPr>
              <a:t> “字体”</a:t>
            </a:r>
            <a:r>
              <a:rPr lang="zh-CN" altLang="zh-CN" dirty="0">
                <a:latin typeface="+mn-ea"/>
                <a:ea typeface="+mn-ea"/>
              </a:rPr>
              <a:t>、“段落”命令</a:t>
            </a:r>
            <a:r>
              <a:rPr lang="zh-CN" altLang="zh-CN" dirty="0" smtClean="0">
                <a:latin typeface="+mn-ea"/>
                <a:ea typeface="+mn-ea"/>
              </a:rPr>
              <a:t>进行</a:t>
            </a:r>
            <a:r>
              <a:rPr lang="zh-CN" altLang="zh-CN" dirty="0">
                <a:latin typeface="+mn-ea"/>
                <a:ea typeface="+mn-ea"/>
              </a:rPr>
              <a:t>操作</a:t>
            </a:r>
            <a:r>
              <a:rPr lang="zh-CN" altLang="zh-CN" dirty="0" smtClean="0">
                <a:latin typeface="+mn-ea"/>
                <a:ea typeface="+mn-ea"/>
              </a:rPr>
              <a:t>。</a:t>
            </a:r>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2.2  </a:t>
            </a:r>
            <a:r>
              <a:rPr lang="zh-CN" altLang="zh-CN" dirty="0">
                <a:latin typeface="+mn-ea"/>
                <a:ea typeface="+mn-ea"/>
              </a:rPr>
              <a:t>简单文档的处理</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4789237" cy="4837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1052736"/>
            <a:ext cx="4927798" cy="526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053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2050"/>
                                        </p:tgtEl>
                                        <p:attrNameLst>
                                          <p:attrName>ppt_x</p:attrName>
                                        </p:attrNameLst>
                                      </p:cBhvr>
                                      <p:tavLst>
                                        <p:tav tm="0">
                                          <p:val>
                                            <p:strVal val="ppt_x"/>
                                          </p:val>
                                        </p:tav>
                                        <p:tav tm="100000">
                                          <p:val>
                                            <p:strVal val="ppt_x"/>
                                          </p:val>
                                        </p:tav>
                                      </p:tavLst>
                                    </p:anim>
                                    <p:anim calcmode="lin" valueType="num">
                                      <p:cBhvr additive="base">
                                        <p:cTn id="14" dur="500"/>
                                        <p:tgtEl>
                                          <p:spTgt spid="2050"/>
                                        </p:tgtEl>
                                        <p:attrNameLst>
                                          <p:attrName>ppt_y</p:attrName>
                                        </p:attrNameLst>
                                      </p:cBhvr>
                                      <p:tavLst>
                                        <p:tav tm="0">
                                          <p:val>
                                            <p:strVal val="ppt_y"/>
                                          </p:val>
                                        </p:tav>
                                        <p:tav tm="100000">
                                          <p:val>
                                            <p:strVal val="1+ppt_h/2"/>
                                          </p:val>
                                        </p:tav>
                                      </p:tavLst>
                                    </p:anim>
                                    <p:set>
                                      <p:cBhvr>
                                        <p:cTn id="15" dur="1" fill="hold">
                                          <p:stCondLst>
                                            <p:cond delay="499"/>
                                          </p:stCondLst>
                                        </p:cTn>
                                        <p:tgtEl>
                                          <p:spTgt spid="2050"/>
                                        </p:tgtEl>
                                        <p:attrNameLst>
                                          <p:attrName>style.visibility</p:attrName>
                                        </p:attrNameLst>
                                      </p:cBhvr>
                                      <p:to>
                                        <p:strVal val="hidden"/>
                                      </p:to>
                                    </p:set>
                                  </p:childTnLst>
                                </p:cTn>
                              </p:par>
                            </p:childTnLst>
                          </p:cTn>
                        </p:par>
                        <p:par>
                          <p:cTn id="16" fill="hold">
                            <p:stCondLst>
                              <p:cond delay="500"/>
                            </p:stCondLst>
                            <p:childTnLst>
                              <p:par>
                                <p:cTn id="17" presetID="42" presetClass="entr" presetSubtype="0" fill="hold" nodeType="afterEffect">
                                  <p:stCondLst>
                                    <p:cond delay="100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1000"/>
                                        <p:tgtEl>
                                          <p:spTgt spid="2051"/>
                                        </p:tgtEl>
                                      </p:cBhvr>
                                    </p:animEffect>
                                    <p:anim calcmode="lin" valueType="num">
                                      <p:cBhvr>
                                        <p:cTn id="20" dur="1000" fill="hold"/>
                                        <p:tgtEl>
                                          <p:spTgt spid="2051"/>
                                        </p:tgtEl>
                                        <p:attrNameLst>
                                          <p:attrName>ppt_x</p:attrName>
                                        </p:attrNameLst>
                                      </p:cBhvr>
                                      <p:tavLst>
                                        <p:tav tm="0">
                                          <p:val>
                                            <p:strVal val="#ppt_x"/>
                                          </p:val>
                                        </p:tav>
                                        <p:tav tm="100000">
                                          <p:val>
                                            <p:strVal val="#ppt_x"/>
                                          </p:val>
                                        </p:tav>
                                      </p:tavLst>
                                    </p:anim>
                                    <p:anim calcmode="lin" valueType="num">
                                      <p:cBhvr>
                                        <p:cTn id="21" dur="1000" fill="hold"/>
                                        <p:tgtEl>
                                          <p:spTgt spid="2051"/>
                                        </p:tgtEl>
                                        <p:attrNameLst>
                                          <p:attrName>ppt_y</p:attrName>
                                        </p:attrNameLst>
                                      </p:cBhvr>
                                      <p:tavLst>
                                        <p:tav tm="0">
                                          <p:val>
                                            <p:strVal val="#ppt_y+.1"/>
                                          </p:val>
                                        </p:tav>
                                        <p:tav tm="100000">
                                          <p:val>
                                            <p:strVal val="#ppt_y"/>
                                          </p:val>
                                        </p:tav>
                                      </p:tavLst>
                                    </p:anim>
                                  </p:childTnLst>
                                </p:cTn>
                              </p:par>
                              <p:par>
                                <p:cTn id="22" presetID="2" presetClass="exit" presetSubtype="4" fill="hold" nodeType="withEffect">
                                  <p:stCondLst>
                                    <p:cond delay="0"/>
                                  </p:stCondLst>
                                  <p:childTnLst>
                                    <p:anim calcmode="lin" valueType="num">
                                      <p:cBhvr additive="base">
                                        <p:cTn id="23" dur="500"/>
                                        <p:tgtEl>
                                          <p:spTgt spid="2051"/>
                                        </p:tgtEl>
                                        <p:attrNameLst>
                                          <p:attrName>ppt_x</p:attrName>
                                        </p:attrNameLst>
                                      </p:cBhvr>
                                      <p:tavLst>
                                        <p:tav tm="0">
                                          <p:val>
                                            <p:strVal val="ppt_x"/>
                                          </p:val>
                                        </p:tav>
                                        <p:tav tm="100000">
                                          <p:val>
                                            <p:strVal val="ppt_x"/>
                                          </p:val>
                                        </p:tav>
                                      </p:tavLst>
                                    </p:anim>
                                    <p:anim calcmode="lin" valueType="num">
                                      <p:cBhvr additive="base">
                                        <p:cTn id="24" dur="500"/>
                                        <p:tgtEl>
                                          <p:spTgt spid="2051"/>
                                        </p:tgtEl>
                                        <p:attrNameLst>
                                          <p:attrName>ppt_y</p:attrName>
                                        </p:attrNameLst>
                                      </p:cBhvr>
                                      <p:tavLst>
                                        <p:tav tm="0">
                                          <p:val>
                                            <p:strVal val="ppt_y"/>
                                          </p:val>
                                        </p:tav>
                                        <p:tav tm="100000">
                                          <p:val>
                                            <p:strVal val="1+ppt_h/2"/>
                                          </p:val>
                                        </p:tav>
                                      </p:tavLst>
                                    </p:anim>
                                    <p:set>
                                      <p:cBhvr>
                                        <p:cTn id="25"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zh-CN" altLang="zh-CN" sz="2000" dirty="0">
                <a:latin typeface="+mn-ea"/>
                <a:ea typeface="+mn-ea"/>
              </a:rPr>
              <a:t>本例中按照下面的要求对文本进行字体和段落的格式设置：</a:t>
            </a:r>
          </a:p>
          <a:p>
            <a:pPr lvl="0" fontAlgn="auto"/>
            <a:r>
              <a:rPr lang="zh-CN" altLang="zh-CN" sz="2000" dirty="0">
                <a:latin typeface="+mn-ea"/>
                <a:ea typeface="+mn-ea"/>
              </a:rPr>
              <a:t>标题为三号黑体字，居中，段后距为</a:t>
            </a:r>
            <a:r>
              <a:rPr lang="en-US" altLang="zh-CN" sz="2000" dirty="0">
                <a:latin typeface="+mn-ea"/>
                <a:ea typeface="+mn-ea"/>
              </a:rPr>
              <a:t>1</a:t>
            </a:r>
            <a:r>
              <a:rPr lang="zh-CN" altLang="zh-CN" sz="2000" dirty="0">
                <a:latin typeface="+mn-ea"/>
                <a:ea typeface="+mn-ea"/>
              </a:rPr>
              <a:t>行。正文为宋体小四号字。</a:t>
            </a:r>
          </a:p>
          <a:p>
            <a:pPr lvl="0" fontAlgn="auto"/>
            <a:r>
              <a:rPr lang="zh-CN" altLang="zh-CN" sz="2000" dirty="0">
                <a:latin typeface="+mn-ea"/>
                <a:ea typeface="+mn-ea"/>
              </a:rPr>
              <a:t>第</a:t>
            </a:r>
            <a:r>
              <a:rPr lang="en-US" altLang="zh-CN" sz="2000" dirty="0">
                <a:latin typeface="+mn-ea"/>
                <a:ea typeface="+mn-ea"/>
              </a:rPr>
              <a:t>3</a:t>
            </a:r>
            <a:r>
              <a:rPr lang="zh-CN" altLang="zh-CN" sz="2000" dirty="0">
                <a:latin typeface="+mn-ea"/>
                <a:ea typeface="+mn-ea"/>
              </a:rPr>
              <a:t>段“比赛时间”后面的时间为红色、粗体、带底纹。第</a:t>
            </a:r>
            <a:r>
              <a:rPr lang="en-US" altLang="zh-CN" sz="2000" dirty="0">
                <a:latin typeface="+mn-ea"/>
                <a:ea typeface="+mn-ea"/>
              </a:rPr>
              <a:t>4</a:t>
            </a:r>
            <a:r>
              <a:rPr lang="zh-CN" altLang="zh-CN" sz="2000" dirty="0">
                <a:latin typeface="+mn-ea"/>
                <a:ea typeface="+mn-ea"/>
              </a:rPr>
              <a:t>段的“学校篮球场”字符缩放为</a:t>
            </a:r>
            <a:r>
              <a:rPr lang="en-US" altLang="zh-CN" sz="2000" dirty="0">
                <a:latin typeface="+mn-ea"/>
                <a:ea typeface="+mn-ea"/>
              </a:rPr>
              <a:t>120</a:t>
            </a:r>
            <a:r>
              <a:rPr lang="zh-CN" altLang="zh-CN" sz="2000" dirty="0">
                <a:latin typeface="+mn-ea"/>
                <a:ea typeface="+mn-ea"/>
              </a:rPr>
              <a:t>％，字间距加宽为</a:t>
            </a:r>
            <a:r>
              <a:rPr lang="en-US" altLang="zh-CN" sz="2000" dirty="0">
                <a:latin typeface="+mn-ea"/>
                <a:ea typeface="+mn-ea"/>
              </a:rPr>
              <a:t>1.5</a:t>
            </a:r>
            <a:r>
              <a:rPr lang="zh-CN" altLang="zh-CN" sz="2000" dirty="0">
                <a:latin typeface="+mn-ea"/>
                <a:ea typeface="+mn-ea"/>
              </a:rPr>
              <a:t>磅。</a:t>
            </a:r>
          </a:p>
          <a:p>
            <a:pPr lvl="0" fontAlgn="auto"/>
            <a:r>
              <a:rPr lang="zh-CN" altLang="zh-CN" sz="2000" dirty="0">
                <a:latin typeface="+mn-ea"/>
                <a:ea typeface="+mn-ea"/>
              </a:rPr>
              <a:t>第</a:t>
            </a:r>
            <a:r>
              <a:rPr lang="en-US" altLang="zh-CN" sz="2000" dirty="0">
                <a:latin typeface="+mn-ea"/>
                <a:ea typeface="+mn-ea"/>
              </a:rPr>
              <a:t>9</a:t>
            </a:r>
            <a:r>
              <a:rPr lang="zh-CN" altLang="zh-CN" sz="2000" dirty="0">
                <a:latin typeface="+mn-ea"/>
                <a:ea typeface="+mn-ea"/>
              </a:rPr>
              <a:t>段的时间部分加下划线。</a:t>
            </a:r>
          </a:p>
          <a:p>
            <a:pPr lvl="0" fontAlgn="auto"/>
            <a:r>
              <a:rPr lang="zh-CN" altLang="zh-CN" sz="2000" dirty="0">
                <a:latin typeface="+mn-ea"/>
                <a:ea typeface="+mn-ea"/>
              </a:rPr>
              <a:t>第</a:t>
            </a:r>
            <a:r>
              <a:rPr lang="en-US" altLang="zh-CN" sz="2000" dirty="0">
                <a:latin typeface="+mn-ea"/>
                <a:ea typeface="+mn-ea"/>
              </a:rPr>
              <a:t>2</a:t>
            </a:r>
            <a:r>
              <a:rPr lang="zh-CN" altLang="zh-CN" sz="2000" dirty="0">
                <a:latin typeface="+mn-ea"/>
                <a:ea typeface="+mn-ea"/>
              </a:rPr>
              <a:t>、</a:t>
            </a:r>
            <a:r>
              <a:rPr lang="en-US" altLang="zh-CN" sz="2000" dirty="0">
                <a:latin typeface="+mn-ea"/>
                <a:ea typeface="+mn-ea"/>
              </a:rPr>
              <a:t>9</a:t>
            </a:r>
            <a:r>
              <a:rPr lang="zh-CN" altLang="zh-CN" sz="2000" dirty="0">
                <a:latin typeface="+mn-ea"/>
                <a:ea typeface="+mn-ea"/>
              </a:rPr>
              <a:t>、</a:t>
            </a:r>
            <a:r>
              <a:rPr lang="en-US" altLang="zh-CN" sz="2000" dirty="0">
                <a:latin typeface="+mn-ea"/>
                <a:ea typeface="+mn-ea"/>
              </a:rPr>
              <a:t>10</a:t>
            </a:r>
            <a:r>
              <a:rPr lang="zh-CN" altLang="zh-CN" sz="2000" dirty="0">
                <a:latin typeface="+mn-ea"/>
                <a:ea typeface="+mn-ea"/>
              </a:rPr>
              <a:t>段为首行缩进</a:t>
            </a:r>
            <a:r>
              <a:rPr lang="en-US" altLang="zh-CN" sz="2000" dirty="0">
                <a:latin typeface="+mn-ea"/>
                <a:ea typeface="+mn-ea"/>
              </a:rPr>
              <a:t>2</a:t>
            </a:r>
            <a:r>
              <a:rPr lang="zh-CN" altLang="zh-CN" sz="2000" dirty="0">
                <a:latin typeface="+mn-ea"/>
                <a:ea typeface="+mn-ea"/>
              </a:rPr>
              <a:t>个字符且段前距为</a:t>
            </a:r>
            <a:r>
              <a:rPr lang="en-US" altLang="zh-CN" sz="2000" dirty="0">
                <a:latin typeface="+mn-ea"/>
                <a:ea typeface="+mn-ea"/>
              </a:rPr>
              <a:t>1</a:t>
            </a:r>
            <a:r>
              <a:rPr lang="zh-CN" altLang="zh-CN" sz="2000" dirty="0">
                <a:latin typeface="+mn-ea"/>
                <a:ea typeface="+mn-ea"/>
              </a:rPr>
              <a:t>行，第</a:t>
            </a:r>
            <a:r>
              <a:rPr lang="en-US" altLang="zh-CN" sz="2000" dirty="0">
                <a:latin typeface="+mn-ea"/>
                <a:ea typeface="+mn-ea"/>
              </a:rPr>
              <a:t>3</a:t>
            </a:r>
            <a:r>
              <a:rPr lang="zh-CN" altLang="zh-CN" sz="2000" dirty="0">
                <a:latin typeface="+mn-ea"/>
                <a:ea typeface="+mn-ea"/>
              </a:rPr>
              <a:t>～</a:t>
            </a:r>
            <a:r>
              <a:rPr lang="en-US" altLang="zh-CN" sz="2000" dirty="0">
                <a:latin typeface="+mn-ea"/>
                <a:ea typeface="+mn-ea"/>
              </a:rPr>
              <a:t>8</a:t>
            </a:r>
            <a:r>
              <a:rPr lang="zh-CN" altLang="zh-CN" sz="2000" dirty="0">
                <a:latin typeface="+mn-ea"/>
                <a:ea typeface="+mn-ea"/>
              </a:rPr>
              <a:t>段段落左缩进</a:t>
            </a:r>
            <a:r>
              <a:rPr lang="en-US" altLang="zh-CN" sz="2000" dirty="0">
                <a:latin typeface="+mn-ea"/>
                <a:ea typeface="+mn-ea"/>
              </a:rPr>
              <a:t>2</a:t>
            </a:r>
            <a:r>
              <a:rPr lang="zh-CN" altLang="zh-CN" sz="2000" dirty="0">
                <a:latin typeface="+mn-ea"/>
                <a:ea typeface="+mn-ea"/>
              </a:rPr>
              <a:t>个字符。第</a:t>
            </a:r>
            <a:r>
              <a:rPr lang="en-US" altLang="zh-CN" sz="2000" dirty="0">
                <a:latin typeface="+mn-ea"/>
                <a:ea typeface="+mn-ea"/>
              </a:rPr>
              <a:t>11</a:t>
            </a:r>
            <a:r>
              <a:rPr lang="zh-CN" altLang="zh-CN" sz="2000" dirty="0">
                <a:latin typeface="+mn-ea"/>
                <a:ea typeface="+mn-ea"/>
              </a:rPr>
              <a:t>，</a:t>
            </a:r>
            <a:r>
              <a:rPr lang="en-US" altLang="zh-CN" sz="2000" dirty="0">
                <a:latin typeface="+mn-ea"/>
                <a:ea typeface="+mn-ea"/>
              </a:rPr>
              <a:t>12</a:t>
            </a:r>
            <a:r>
              <a:rPr lang="zh-CN" altLang="zh-CN" sz="2000" dirty="0">
                <a:latin typeface="+mn-ea"/>
                <a:ea typeface="+mn-ea"/>
              </a:rPr>
              <a:t>段设置为右对齐方式且段前距为</a:t>
            </a:r>
            <a:r>
              <a:rPr lang="en-US" altLang="zh-CN" sz="2000" dirty="0">
                <a:latin typeface="+mn-ea"/>
                <a:ea typeface="+mn-ea"/>
              </a:rPr>
              <a:t>1</a:t>
            </a:r>
            <a:r>
              <a:rPr lang="zh-CN" altLang="zh-CN" sz="2000" dirty="0">
                <a:latin typeface="+mn-ea"/>
                <a:ea typeface="+mn-ea"/>
              </a:rPr>
              <a:t>行。</a:t>
            </a:r>
          </a:p>
          <a:p>
            <a:endParaRPr lang="zh-CN" altLang="en-US" sz="2000" dirty="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2.2  </a:t>
            </a:r>
            <a:r>
              <a:rPr lang="zh-CN" altLang="zh-CN" dirty="0">
                <a:latin typeface="+mn-ea"/>
                <a:ea typeface="+mn-ea"/>
              </a:rPr>
              <a:t>简单文档的处理</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2089046"/>
            <a:ext cx="7142631" cy="4016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97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3074"/>
                                        </p:tgtEl>
                                        <p:attrNameLst>
                                          <p:attrName>ppt_x</p:attrName>
                                        </p:attrNameLst>
                                      </p:cBhvr>
                                      <p:tavLst>
                                        <p:tav tm="0">
                                          <p:val>
                                            <p:strVal val="ppt_x"/>
                                          </p:val>
                                        </p:tav>
                                        <p:tav tm="100000">
                                          <p:val>
                                            <p:strVal val="ppt_x"/>
                                          </p:val>
                                        </p:tav>
                                      </p:tavLst>
                                    </p:anim>
                                    <p:anim calcmode="lin" valueType="num">
                                      <p:cBhvr additive="base">
                                        <p:cTn id="14" dur="500"/>
                                        <p:tgtEl>
                                          <p:spTgt spid="3074"/>
                                        </p:tgtEl>
                                        <p:attrNameLst>
                                          <p:attrName>ppt_y</p:attrName>
                                        </p:attrNameLst>
                                      </p:cBhvr>
                                      <p:tavLst>
                                        <p:tav tm="0">
                                          <p:val>
                                            <p:strVal val="ppt_y"/>
                                          </p:val>
                                        </p:tav>
                                        <p:tav tm="100000">
                                          <p:val>
                                            <p:strVal val="1+ppt_h/2"/>
                                          </p:val>
                                        </p:tav>
                                      </p:tavLst>
                                    </p:anim>
                                    <p:set>
                                      <p:cBhvr>
                                        <p:cTn id="15"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en-US" altLang="zh-CN" dirty="0" smtClean="0">
                <a:latin typeface="+mn-ea"/>
                <a:ea typeface="+mn-ea"/>
              </a:rPr>
              <a:t>4. </a:t>
            </a:r>
            <a:r>
              <a:rPr lang="zh-CN" altLang="en-US" dirty="0" smtClean="0">
                <a:latin typeface="+mn-ea"/>
                <a:ea typeface="+mn-ea"/>
              </a:rPr>
              <a:t>通知中的编号设置</a:t>
            </a:r>
            <a:endParaRPr lang="en-US" altLang="zh-CN" dirty="0" smtClean="0">
              <a:latin typeface="+mn-ea"/>
              <a:ea typeface="+mn-ea"/>
            </a:endParaRPr>
          </a:p>
          <a:p>
            <a:r>
              <a:rPr lang="zh-CN" altLang="zh-CN" sz="2000" dirty="0">
                <a:latin typeface="+mn-ea"/>
                <a:ea typeface="+mn-ea"/>
              </a:rPr>
              <a:t>选中第</a:t>
            </a:r>
            <a:r>
              <a:rPr lang="en-US" altLang="zh-CN" sz="2000" dirty="0">
                <a:latin typeface="+mn-ea"/>
                <a:ea typeface="+mn-ea"/>
              </a:rPr>
              <a:t>3</a:t>
            </a:r>
            <a:r>
              <a:rPr lang="zh-CN" altLang="zh-CN" sz="2000" dirty="0">
                <a:latin typeface="+mn-ea"/>
                <a:ea typeface="+mn-ea"/>
              </a:rPr>
              <a:t>～</a:t>
            </a:r>
            <a:r>
              <a:rPr lang="en-US" altLang="zh-CN" sz="2000" dirty="0">
                <a:latin typeface="+mn-ea"/>
                <a:ea typeface="+mn-ea"/>
              </a:rPr>
              <a:t>8</a:t>
            </a:r>
            <a:r>
              <a:rPr lang="zh-CN" altLang="zh-CN" sz="2000" dirty="0">
                <a:latin typeface="+mn-ea"/>
                <a:ea typeface="+mn-ea"/>
              </a:rPr>
              <a:t>段，选择</a:t>
            </a:r>
            <a:r>
              <a:rPr lang="zh-CN" altLang="zh-CN" sz="2000" dirty="0" smtClean="0">
                <a:latin typeface="+mn-ea"/>
                <a:ea typeface="+mn-ea"/>
              </a:rPr>
              <a:t>“</a:t>
            </a:r>
            <a:r>
              <a:rPr lang="zh-CN" altLang="en-US" sz="2000" dirty="0" smtClean="0">
                <a:latin typeface="+mn-ea"/>
                <a:ea typeface="+mn-ea"/>
              </a:rPr>
              <a:t>开始</a:t>
            </a:r>
            <a:r>
              <a:rPr lang="zh-CN" altLang="zh-CN" sz="2000" dirty="0" smtClean="0">
                <a:latin typeface="+mn-ea"/>
                <a:ea typeface="+mn-ea"/>
              </a:rPr>
              <a:t>”</a:t>
            </a:r>
            <a:r>
              <a:rPr lang="zh-CN" altLang="en-US" sz="2000" dirty="0" smtClean="0">
                <a:latin typeface="+mn-ea"/>
                <a:ea typeface="+mn-ea"/>
              </a:rPr>
              <a:t>选项卡</a:t>
            </a:r>
            <a:r>
              <a:rPr lang="zh-CN" altLang="zh-CN" sz="2000" dirty="0" smtClean="0">
                <a:latin typeface="+mn-ea"/>
                <a:ea typeface="+mn-ea"/>
              </a:rPr>
              <a:t>／</a:t>
            </a:r>
            <a:r>
              <a:rPr lang="zh-CN" altLang="en-US" sz="2000" dirty="0" smtClean="0">
                <a:latin typeface="+mn-ea"/>
                <a:ea typeface="+mn-ea"/>
              </a:rPr>
              <a:t>“段落”工具组</a:t>
            </a:r>
            <a:r>
              <a:rPr lang="en-US" altLang="zh-CN" sz="2000" dirty="0" smtClean="0">
                <a:latin typeface="+mn-ea"/>
                <a:ea typeface="+mn-ea"/>
              </a:rPr>
              <a:t>/</a:t>
            </a:r>
            <a:r>
              <a:rPr lang="zh-CN" altLang="zh-CN" sz="2000" dirty="0" smtClean="0">
                <a:latin typeface="+mn-ea"/>
                <a:ea typeface="+mn-ea"/>
              </a:rPr>
              <a:t>“</a:t>
            </a:r>
            <a:r>
              <a:rPr lang="zh-CN" altLang="zh-CN" sz="2000" dirty="0">
                <a:latin typeface="+mn-ea"/>
                <a:ea typeface="+mn-ea"/>
              </a:rPr>
              <a:t>项目符号和编号</a:t>
            </a:r>
            <a:r>
              <a:rPr lang="zh-CN" altLang="zh-CN" sz="2000" dirty="0" smtClean="0">
                <a:latin typeface="+mn-ea"/>
                <a:ea typeface="+mn-ea"/>
              </a:rPr>
              <a:t>”</a:t>
            </a:r>
            <a:r>
              <a:rPr lang="zh-CN" altLang="en-US" sz="2000" dirty="0">
                <a:latin typeface="+mn-ea"/>
                <a:ea typeface="+mn-ea"/>
              </a:rPr>
              <a:t>下拉按钮</a:t>
            </a:r>
            <a:r>
              <a:rPr lang="zh-CN" altLang="zh-CN" sz="2000" dirty="0" smtClean="0">
                <a:latin typeface="+mn-ea"/>
                <a:ea typeface="+mn-ea"/>
              </a:rPr>
              <a:t>，</a:t>
            </a:r>
            <a:r>
              <a:rPr lang="zh-CN" altLang="zh-CN" sz="2000" dirty="0">
                <a:latin typeface="+mn-ea"/>
                <a:ea typeface="+mn-ea"/>
              </a:rPr>
              <a:t>打开“项目符号和编号”对话框，如</a:t>
            </a:r>
            <a:r>
              <a:rPr lang="zh-CN" altLang="zh-CN" sz="2000" dirty="0" smtClean="0">
                <a:latin typeface="+mn-ea"/>
                <a:ea typeface="+mn-ea"/>
              </a:rPr>
              <a:t>图所</a:t>
            </a:r>
            <a:r>
              <a:rPr lang="zh-CN" altLang="zh-CN" sz="2000" dirty="0">
                <a:latin typeface="+mn-ea"/>
                <a:ea typeface="+mn-ea"/>
              </a:rPr>
              <a:t>示，在“编号”选项卡中发现没有符合要求的编号，此时选择一种接近目标的编号，进行自定义设置。</a:t>
            </a:r>
          </a:p>
          <a:p>
            <a:endParaRPr lang="en-US" altLang="zh-CN" dirty="0" smtClean="0">
              <a:latin typeface="+mn-ea"/>
              <a:ea typeface="+mn-ea"/>
            </a:endParaRP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2.2  </a:t>
            </a:r>
            <a:r>
              <a:rPr lang="zh-CN" altLang="zh-CN" dirty="0">
                <a:latin typeface="+mn-ea"/>
                <a:ea typeface="+mn-ea"/>
              </a:rPr>
              <a:t>简单文档的处理</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349026"/>
            <a:ext cx="4210769" cy="3508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146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lvl="0" indent="0">
              <a:buNone/>
            </a:pPr>
            <a:r>
              <a:rPr lang="en-US" altLang="zh-CN" sz="2800" b="1" dirty="0" smtClean="0">
                <a:latin typeface="+mn-ea"/>
                <a:ea typeface="+mn-ea"/>
                <a:hlinkClick r:id="rId2" action="ppaction://hlinksldjump"/>
              </a:rPr>
              <a:t>1. </a:t>
            </a:r>
            <a:r>
              <a:rPr lang="zh-CN" altLang="zh-CN" sz="2800" b="1" dirty="0" smtClean="0">
                <a:latin typeface="+mn-ea"/>
                <a:ea typeface="+mn-ea"/>
                <a:hlinkClick r:id="rId2" action="ppaction://hlinksldjump"/>
              </a:rPr>
              <a:t>自动</a:t>
            </a:r>
            <a:r>
              <a:rPr lang="zh-CN" altLang="zh-CN" sz="2800" b="1" dirty="0">
                <a:latin typeface="+mn-ea"/>
                <a:ea typeface="+mn-ea"/>
                <a:hlinkClick r:id="rId2" action="ppaction://hlinksldjump"/>
              </a:rPr>
              <a:t>保存文档</a:t>
            </a:r>
            <a:endParaRPr lang="zh-CN" altLang="zh-CN" sz="2800" b="1" dirty="0">
              <a:latin typeface="+mn-ea"/>
              <a:ea typeface="+mn-ea"/>
            </a:endParaRPr>
          </a:p>
          <a:p>
            <a:pPr marL="109537" indent="0">
              <a:buNone/>
            </a:pPr>
            <a:r>
              <a:rPr lang="en-US" altLang="zh-CN" sz="2800" b="1" dirty="0">
                <a:latin typeface="+mn-ea"/>
                <a:ea typeface="+mn-ea"/>
                <a:hlinkClick r:id="rId3" action="ppaction://hlinksldjump"/>
              </a:rPr>
              <a:t>2</a:t>
            </a:r>
            <a:r>
              <a:rPr lang="zh-CN" altLang="zh-CN" sz="2800" b="1" dirty="0">
                <a:latin typeface="+mn-ea"/>
                <a:ea typeface="+mn-ea"/>
                <a:hlinkClick r:id="rId3" action="ppaction://hlinksldjump"/>
              </a:rPr>
              <a:t>．文档保护</a:t>
            </a:r>
            <a:endParaRPr lang="zh-CN" altLang="zh-CN" sz="2800" b="1" dirty="0">
              <a:latin typeface="+mn-ea"/>
              <a:ea typeface="+mn-ea"/>
            </a:endParaRPr>
          </a:p>
          <a:p>
            <a:pPr marL="109537" indent="0">
              <a:buNone/>
            </a:pPr>
            <a:r>
              <a:rPr lang="en-US" altLang="zh-CN" sz="2800" b="1" dirty="0">
                <a:latin typeface="+mn-ea"/>
                <a:ea typeface="+mn-ea"/>
                <a:hlinkClick r:id="rId4" action="ppaction://hlinksldjump"/>
              </a:rPr>
              <a:t>3</a:t>
            </a:r>
            <a:r>
              <a:rPr lang="zh-CN" altLang="zh-CN" sz="2800" b="1" dirty="0">
                <a:latin typeface="+mn-ea"/>
                <a:ea typeface="+mn-ea"/>
                <a:hlinkClick r:id="rId4" action="ppaction://hlinksldjump"/>
              </a:rPr>
              <a:t>．文档的基本编辑</a:t>
            </a:r>
            <a:endParaRPr lang="zh-CN" altLang="zh-CN" sz="2800" b="1" dirty="0">
              <a:latin typeface="+mn-ea"/>
              <a:ea typeface="+mn-ea"/>
            </a:endParaRPr>
          </a:p>
          <a:p>
            <a:pPr marL="109537" indent="0">
              <a:buNone/>
            </a:pPr>
            <a:r>
              <a:rPr lang="en-US" altLang="zh-CN" sz="2800" b="1" dirty="0">
                <a:latin typeface="+mn-ea"/>
                <a:ea typeface="+mn-ea"/>
                <a:hlinkClick r:id="rId5" action="ppaction://hlinksldjump"/>
              </a:rPr>
              <a:t>4</a:t>
            </a:r>
            <a:r>
              <a:rPr lang="zh-CN" altLang="zh-CN" sz="2800" b="1" dirty="0">
                <a:latin typeface="+mn-ea"/>
                <a:ea typeface="+mn-ea"/>
                <a:hlinkClick r:id="rId5" action="ppaction://hlinksldjump"/>
              </a:rPr>
              <a:t>．拼写和</a:t>
            </a:r>
            <a:r>
              <a:rPr lang="zh-CN" altLang="zh-CN" sz="2800" b="1" dirty="0" smtClean="0">
                <a:latin typeface="+mn-ea"/>
                <a:ea typeface="+mn-ea"/>
                <a:hlinkClick r:id="rId5" action="ppaction://hlinksldjump"/>
              </a:rPr>
              <a:t>语法</a:t>
            </a:r>
            <a:endParaRPr lang="zh-CN" altLang="zh-CN" sz="2800" b="1" dirty="0">
              <a:latin typeface="+mn-ea"/>
              <a:ea typeface="+mn-ea"/>
            </a:endParaRPr>
          </a:p>
          <a:p>
            <a:pPr marL="109537" indent="0">
              <a:buNone/>
            </a:pPr>
            <a:r>
              <a:rPr lang="en-US" altLang="zh-CN" sz="2800" b="1" dirty="0">
                <a:latin typeface="+mn-ea"/>
                <a:ea typeface="+mn-ea"/>
                <a:hlinkClick r:id="rId6" action="ppaction://hlinksldjump"/>
              </a:rPr>
              <a:t>5</a:t>
            </a:r>
            <a:r>
              <a:rPr lang="zh-CN" altLang="zh-CN" sz="2800" b="1" dirty="0">
                <a:latin typeface="+mn-ea"/>
                <a:ea typeface="+mn-ea"/>
                <a:hlinkClick r:id="rId6" action="ppaction://hlinksldjump"/>
              </a:rPr>
              <a:t>．查找和替换</a:t>
            </a:r>
            <a:endParaRPr lang="zh-CN" altLang="zh-CN" sz="2800" b="1" dirty="0">
              <a:latin typeface="+mn-ea"/>
              <a:ea typeface="+mn-ea"/>
            </a:endParaRPr>
          </a:p>
          <a:p>
            <a:pPr marL="109537" indent="0">
              <a:buNone/>
            </a:pPr>
            <a:r>
              <a:rPr lang="en-US" altLang="zh-CN" sz="2800" b="1" dirty="0">
                <a:latin typeface="+mn-ea"/>
                <a:ea typeface="+mn-ea"/>
                <a:hlinkClick r:id="rId7" action="ppaction://hlinksldjump"/>
              </a:rPr>
              <a:t>6</a:t>
            </a:r>
            <a:r>
              <a:rPr lang="zh-CN" altLang="zh-CN" sz="2800" b="1" dirty="0">
                <a:latin typeface="+mn-ea"/>
                <a:ea typeface="+mn-ea"/>
                <a:hlinkClick r:id="rId7" action="ppaction://hlinksldjump"/>
              </a:rPr>
              <a:t>．项目符号和编号</a:t>
            </a:r>
            <a:endParaRPr lang="zh-CN" altLang="zh-CN" sz="2800" b="1" dirty="0">
              <a:latin typeface="+mn-ea"/>
              <a:ea typeface="+mn-ea"/>
            </a:endParaRPr>
          </a:p>
          <a:p>
            <a:pPr marL="109537" indent="0">
              <a:buNone/>
            </a:pPr>
            <a:r>
              <a:rPr lang="en-US" altLang="zh-CN" sz="2800" b="1" dirty="0">
                <a:latin typeface="+mn-ea"/>
                <a:ea typeface="+mn-ea"/>
                <a:hlinkClick r:id="rId8" action="ppaction://hlinksldjump"/>
              </a:rPr>
              <a:t>7</a:t>
            </a:r>
            <a:r>
              <a:rPr lang="zh-CN" altLang="zh-CN" sz="2800" b="1" dirty="0">
                <a:latin typeface="+mn-ea"/>
                <a:ea typeface="+mn-ea"/>
                <a:hlinkClick r:id="rId8" action="ppaction://hlinksldjump"/>
              </a:rPr>
              <a:t>．使用制</a:t>
            </a:r>
            <a:r>
              <a:rPr lang="zh-CN" altLang="zh-CN" sz="2800" b="1" dirty="0" smtClean="0">
                <a:latin typeface="+mn-ea"/>
                <a:ea typeface="+mn-ea"/>
                <a:hlinkClick r:id="rId8" action="ppaction://hlinksldjump"/>
              </a:rPr>
              <a:t>表位</a:t>
            </a:r>
            <a:endParaRPr lang="en-US" altLang="zh-CN" sz="2800" b="1" dirty="0" smtClean="0">
              <a:latin typeface="+mn-ea"/>
              <a:ea typeface="+mn-ea"/>
            </a:endParaRPr>
          </a:p>
          <a:p>
            <a:pPr marL="109537" indent="0">
              <a:buNone/>
            </a:pPr>
            <a:r>
              <a:rPr lang="en-US" altLang="zh-CN" sz="2800" b="1" dirty="0" smtClean="0">
                <a:latin typeface="+mn-ea"/>
                <a:ea typeface="+mn-ea"/>
              </a:rPr>
              <a:t>8. </a:t>
            </a:r>
            <a:r>
              <a:rPr lang="zh-CN" altLang="en-US" sz="2800" b="1" dirty="0" smtClean="0">
                <a:latin typeface="+mn-ea"/>
                <a:ea typeface="+mn-ea"/>
              </a:rPr>
              <a:t>页面设置</a:t>
            </a:r>
            <a:endParaRPr lang="zh-CN" altLang="zh-CN" sz="2800" b="1" dirty="0">
              <a:latin typeface="+mn-ea"/>
              <a:ea typeface="+mn-ea"/>
            </a:endParaRP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smtClean="0">
                <a:latin typeface="+mn-ea"/>
                <a:ea typeface="+mn-ea"/>
              </a:rPr>
              <a:t>2.2.3 </a:t>
            </a:r>
            <a:r>
              <a:rPr lang="zh-CN" altLang="en-US" dirty="0" smtClean="0">
                <a:latin typeface="+mn-ea"/>
                <a:ea typeface="+mn-ea"/>
              </a:rPr>
              <a:t>主要知识点</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spTree>
    <p:extLst>
      <p:ext uri="{BB962C8B-B14F-4D97-AF65-F5344CB8AC3E}">
        <p14:creationId xmlns:p14="http://schemas.microsoft.com/office/powerpoint/2010/main" val="26312778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idx="1"/>
          </p:nvPr>
        </p:nvSpPr>
        <p:spPr>
          <a:xfrm>
            <a:off x="251520" y="980728"/>
            <a:ext cx="8424936" cy="4525962"/>
          </a:xfrm>
        </p:spPr>
        <p:txBody>
          <a:bodyPr/>
          <a:lstStyle/>
          <a:p>
            <a:pPr marL="109537" lvl="0" indent="0">
              <a:buNone/>
            </a:pPr>
            <a:r>
              <a:rPr lang="zh-CN" altLang="zh-CN" sz="2000" dirty="0">
                <a:latin typeface="+mn-ea"/>
                <a:ea typeface="+mn-ea"/>
              </a:rPr>
              <a:t/>
            </a:r>
            <a:br>
              <a:rPr lang="zh-CN" altLang="zh-CN" sz="2000" dirty="0">
                <a:latin typeface="+mn-ea"/>
                <a:ea typeface="+mn-ea"/>
              </a:rPr>
            </a:br>
            <a:r>
              <a:rPr lang="zh-CN" altLang="zh-CN" sz="2000" dirty="0" smtClean="0">
                <a:latin typeface="+mn-ea"/>
                <a:ea typeface="+mn-ea"/>
              </a:rPr>
              <a:t>（</a:t>
            </a:r>
            <a:r>
              <a:rPr lang="en-US" altLang="zh-CN" sz="2000" dirty="0">
                <a:latin typeface="+mn-ea"/>
                <a:ea typeface="+mn-ea"/>
              </a:rPr>
              <a:t>1</a:t>
            </a:r>
            <a:r>
              <a:rPr lang="zh-CN" altLang="zh-CN" sz="2000" dirty="0">
                <a:latin typeface="+mn-ea"/>
                <a:ea typeface="+mn-ea"/>
              </a:rPr>
              <a:t>）单击“文件”选项卡。 </a:t>
            </a:r>
          </a:p>
          <a:p>
            <a:pPr marL="109537" indent="0" fontAlgn="auto">
              <a:buNone/>
            </a:pPr>
            <a:r>
              <a:rPr lang="zh-CN" altLang="zh-CN" sz="2000" dirty="0">
                <a:latin typeface="+mn-ea"/>
                <a:ea typeface="+mn-ea"/>
              </a:rPr>
              <a:t>（</a:t>
            </a:r>
            <a:r>
              <a:rPr lang="en-US" altLang="zh-CN" sz="2000" dirty="0">
                <a:latin typeface="+mn-ea"/>
                <a:ea typeface="+mn-ea"/>
              </a:rPr>
              <a:t>2</a:t>
            </a:r>
            <a:r>
              <a:rPr lang="zh-CN" altLang="zh-CN" sz="2000" dirty="0">
                <a:latin typeface="+mn-ea"/>
                <a:ea typeface="+mn-ea"/>
              </a:rPr>
              <a:t>）在“帮助”下，单击“选项”。</a:t>
            </a:r>
            <a:r>
              <a:rPr lang="en-US" altLang="zh-CN" sz="2000" dirty="0">
                <a:latin typeface="+mn-ea"/>
                <a:ea typeface="+mn-ea"/>
              </a:rPr>
              <a:t> </a:t>
            </a:r>
            <a:endParaRPr lang="zh-CN" altLang="zh-CN" sz="2000" dirty="0">
              <a:latin typeface="+mn-ea"/>
              <a:ea typeface="+mn-ea"/>
            </a:endParaRPr>
          </a:p>
          <a:p>
            <a:pPr marL="109537" indent="0" fontAlgn="auto">
              <a:buNone/>
            </a:pPr>
            <a:r>
              <a:rPr lang="zh-CN" altLang="zh-CN" sz="2000" dirty="0">
                <a:latin typeface="+mn-ea"/>
                <a:ea typeface="+mn-ea"/>
              </a:rPr>
              <a:t>（</a:t>
            </a:r>
            <a:r>
              <a:rPr lang="en-US" altLang="zh-CN" sz="2000" dirty="0">
                <a:latin typeface="+mn-ea"/>
                <a:ea typeface="+mn-ea"/>
              </a:rPr>
              <a:t>3</a:t>
            </a:r>
            <a:r>
              <a:rPr lang="zh-CN" altLang="zh-CN" sz="2000" dirty="0">
                <a:latin typeface="+mn-ea"/>
                <a:ea typeface="+mn-ea"/>
              </a:rPr>
              <a:t>）单击“保存”。</a:t>
            </a:r>
            <a:r>
              <a:rPr lang="en-US" altLang="zh-CN" sz="2000" dirty="0">
                <a:latin typeface="+mn-ea"/>
                <a:ea typeface="+mn-ea"/>
              </a:rPr>
              <a:t> </a:t>
            </a:r>
            <a:endParaRPr lang="zh-CN" altLang="zh-CN" sz="2000" dirty="0">
              <a:latin typeface="+mn-ea"/>
              <a:ea typeface="+mn-ea"/>
            </a:endParaRPr>
          </a:p>
          <a:p>
            <a:pPr marL="109537" indent="0" fontAlgn="auto">
              <a:buNone/>
            </a:pPr>
            <a:r>
              <a:rPr lang="zh-CN" altLang="zh-CN" sz="2000" dirty="0">
                <a:latin typeface="+mn-ea"/>
                <a:ea typeface="+mn-ea"/>
              </a:rPr>
              <a:t>（</a:t>
            </a:r>
            <a:r>
              <a:rPr lang="en-US" altLang="zh-CN" sz="2000" dirty="0">
                <a:latin typeface="+mn-ea"/>
                <a:ea typeface="+mn-ea"/>
              </a:rPr>
              <a:t>4</a:t>
            </a:r>
            <a:r>
              <a:rPr lang="zh-CN" altLang="zh-CN" sz="2000" dirty="0">
                <a:latin typeface="+mn-ea"/>
                <a:ea typeface="+mn-ea"/>
              </a:rPr>
              <a:t>）选中“保存自动恢复信息时间间隔</a:t>
            </a:r>
            <a:r>
              <a:rPr lang="en-US" altLang="zh-CN" sz="2000" dirty="0">
                <a:latin typeface="+mn-ea"/>
                <a:ea typeface="+mn-ea"/>
              </a:rPr>
              <a:t> x </a:t>
            </a:r>
            <a:r>
              <a:rPr lang="zh-CN" altLang="zh-CN" sz="2000" dirty="0">
                <a:latin typeface="+mn-ea"/>
                <a:ea typeface="+mn-ea"/>
              </a:rPr>
              <a:t>分钟”复选框。</a:t>
            </a:r>
            <a:r>
              <a:rPr lang="en-US" altLang="zh-CN" sz="2000" dirty="0">
                <a:latin typeface="+mn-ea"/>
                <a:ea typeface="+mn-ea"/>
              </a:rPr>
              <a:t> </a:t>
            </a:r>
            <a:endParaRPr lang="zh-CN" altLang="zh-CN" sz="2000" dirty="0">
              <a:latin typeface="+mn-ea"/>
              <a:ea typeface="+mn-ea"/>
            </a:endParaRPr>
          </a:p>
          <a:p>
            <a:pPr marL="109537" indent="0" fontAlgn="auto">
              <a:buNone/>
            </a:pPr>
            <a:r>
              <a:rPr lang="zh-CN" altLang="zh-CN" sz="2000" dirty="0">
                <a:latin typeface="+mn-ea"/>
                <a:ea typeface="+mn-ea"/>
              </a:rPr>
              <a:t>（</a:t>
            </a:r>
            <a:r>
              <a:rPr lang="en-US" altLang="zh-CN" sz="2000" dirty="0">
                <a:latin typeface="+mn-ea"/>
                <a:ea typeface="+mn-ea"/>
              </a:rPr>
              <a:t>5</a:t>
            </a:r>
            <a:r>
              <a:rPr lang="zh-CN" altLang="zh-CN" sz="2000" dirty="0">
                <a:latin typeface="+mn-ea"/>
                <a:ea typeface="+mn-ea"/>
              </a:rPr>
              <a:t>）在“分钟”字段中，指定您希望程序保存数据和程序状态的</a:t>
            </a:r>
            <a:r>
              <a:rPr lang="zh-CN" altLang="zh-CN" sz="2000" dirty="0" smtClean="0">
                <a:latin typeface="+mn-ea"/>
                <a:ea typeface="+mn-ea"/>
              </a:rPr>
              <a:t>频率</a:t>
            </a:r>
            <a:r>
              <a:rPr lang="zh-CN" altLang="en-US" sz="2000" dirty="0" smtClean="0">
                <a:latin typeface="+mn-ea"/>
                <a:ea typeface="+mn-ea"/>
              </a:rPr>
              <a:t>。</a:t>
            </a:r>
            <a:endParaRPr lang="zh-CN" altLang="zh-CN" sz="2000" dirty="0">
              <a:latin typeface="+mn-ea"/>
              <a:ea typeface="+mn-ea"/>
            </a:endParaRPr>
          </a:p>
          <a:p>
            <a:pPr marL="109537" indent="0">
              <a:buNone/>
            </a:pPr>
            <a:endParaRPr lang="zh-CN" altLang="en-US" dirty="0">
              <a:latin typeface="+mn-ea"/>
              <a:ea typeface="+mn-ea"/>
            </a:endParaRPr>
          </a:p>
        </p:txBody>
      </p:sp>
      <p:sp>
        <p:nvSpPr>
          <p:cNvPr id="11" name="标题 10"/>
          <p:cNvSpPr>
            <a:spLocks noGrp="1"/>
          </p:cNvSpPr>
          <p:nvPr>
            <p:ph type="title"/>
          </p:nvPr>
        </p:nvSpPr>
        <p:spPr/>
        <p:txBody>
          <a:bodyPr>
            <a:normAutofit fontScale="90000"/>
          </a:bodyPr>
          <a:lstStyle/>
          <a:p>
            <a:pPr lvl="0"/>
            <a:r>
              <a:rPr lang="en-US" altLang="zh-CN" dirty="0" smtClean="0">
                <a:latin typeface="+mn-ea"/>
                <a:ea typeface="+mn-ea"/>
              </a:rPr>
              <a:t/>
            </a:r>
            <a:br>
              <a:rPr lang="en-US" altLang="zh-CN" dirty="0" smtClean="0">
                <a:latin typeface="+mn-ea"/>
                <a:ea typeface="+mn-ea"/>
              </a:rPr>
            </a:br>
            <a:r>
              <a:rPr lang="en-US" altLang="zh-CN" dirty="0" smtClean="0">
                <a:latin typeface="+mn-ea"/>
                <a:ea typeface="+mn-ea"/>
              </a:rPr>
              <a:t>1.</a:t>
            </a:r>
            <a:r>
              <a:rPr lang="zh-CN" altLang="zh-CN" dirty="0" smtClean="0">
                <a:latin typeface="+mn-ea"/>
                <a:ea typeface="+mn-ea"/>
              </a:rPr>
              <a:t>自动</a:t>
            </a:r>
            <a:r>
              <a:rPr lang="zh-CN" altLang="zh-CN" dirty="0">
                <a:latin typeface="+mn-ea"/>
                <a:ea typeface="+mn-ea"/>
              </a:rPr>
              <a:t>保存文档</a:t>
            </a:r>
            <a:br>
              <a:rPr lang="zh-CN" altLang="zh-CN" dirty="0">
                <a:latin typeface="+mn-ea"/>
                <a:ea typeface="+mn-ea"/>
              </a:rPr>
            </a:b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140968"/>
            <a:ext cx="4885617" cy="338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78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fontAlgn="auto">
              <a:buNone/>
            </a:pPr>
            <a:r>
              <a:rPr lang="zh-CN" altLang="en-US" sz="2000" dirty="0" smtClean="0">
                <a:latin typeface="+mn-ea"/>
                <a:ea typeface="+mn-ea"/>
              </a:rPr>
              <a:t>（</a:t>
            </a:r>
            <a:r>
              <a:rPr lang="en-US" altLang="zh-CN" sz="2000" dirty="0" smtClean="0">
                <a:latin typeface="+mn-ea"/>
                <a:ea typeface="+mn-ea"/>
              </a:rPr>
              <a:t>1</a:t>
            </a:r>
            <a:r>
              <a:rPr lang="zh-CN" altLang="zh-CN" sz="2000" dirty="0">
                <a:latin typeface="+mn-ea"/>
                <a:ea typeface="+mn-ea"/>
              </a:rPr>
              <a:t>）在打开的文档中，单击“文件”选项卡。此时将打开</a:t>
            </a:r>
            <a:r>
              <a:rPr lang="en-US" altLang="zh-CN" sz="2000" dirty="0">
                <a:latin typeface="+mn-ea"/>
                <a:ea typeface="+mn-ea"/>
              </a:rPr>
              <a:t> Backstage </a:t>
            </a:r>
            <a:r>
              <a:rPr lang="zh-CN" altLang="zh-CN" sz="2000" dirty="0">
                <a:latin typeface="+mn-ea"/>
                <a:ea typeface="+mn-ea"/>
              </a:rPr>
              <a:t>视图。 </a:t>
            </a:r>
          </a:p>
          <a:p>
            <a:pPr marL="109537" indent="0" fontAlgn="auto">
              <a:buNone/>
            </a:pPr>
            <a:r>
              <a:rPr lang="zh-CN" altLang="zh-CN" sz="2000" dirty="0">
                <a:latin typeface="+mn-ea"/>
                <a:ea typeface="+mn-ea"/>
              </a:rPr>
              <a:t>（</a:t>
            </a:r>
            <a:r>
              <a:rPr lang="en-US" altLang="zh-CN" sz="2000" dirty="0">
                <a:latin typeface="+mn-ea"/>
                <a:ea typeface="+mn-ea"/>
              </a:rPr>
              <a:t>2</a:t>
            </a:r>
            <a:r>
              <a:rPr lang="zh-CN" altLang="zh-CN" sz="2000" dirty="0">
                <a:latin typeface="+mn-ea"/>
                <a:ea typeface="+mn-ea"/>
              </a:rPr>
              <a:t>）在</a:t>
            </a:r>
            <a:r>
              <a:rPr lang="en-US" altLang="zh-CN" sz="2000" dirty="0">
                <a:latin typeface="+mn-ea"/>
                <a:ea typeface="+mn-ea"/>
              </a:rPr>
              <a:t> Backstage </a:t>
            </a:r>
            <a:r>
              <a:rPr lang="zh-CN" altLang="zh-CN" sz="2000" dirty="0">
                <a:latin typeface="+mn-ea"/>
                <a:ea typeface="+mn-ea"/>
              </a:rPr>
              <a:t>视图中，单击“信息”。</a:t>
            </a:r>
            <a:r>
              <a:rPr lang="en-US" altLang="zh-CN" sz="2000" dirty="0">
                <a:latin typeface="+mn-ea"/>
                <a:ea typeface="+mn-ea"/>
              </a:rPr>
              <a:t> </a:t>
            </a:r>
            <a:endParaRPr lang="zh-CN" altLang="zh-CN" sz="2000" dirty="0">
              <a:latin typeface="+mn-ea"/>
              <a:ea typeface="+mn-ea"/>
            </a:endParaRPr>
          </a:p>
          <a:p>
            <a:pPr marL="109537" indent="0" fontAlgn="auto">
              <a:buNone/>
            </a:pPr>
            <a:r>
              <a:rPr lang="zh-CN" altLang="zh-CN" sz="2000" dirty="0">
                <a:latin typeface="+mn-ea"/>
                <a:ea typeface="+mn-ea"/>
              </a:rPr>
              <a:t>（</a:t>
            </a:r>
            <a:r>
              <a:rPr lang="en-US" altLang="zh-CN" sz="2000" dirty="0">
                <a:latin typeface="+mn-ea"/>
                <a:ea typeface="+mn-ea"/>
              </a:rPr>
              <a:t>3</a:t>
            </a:r>
            <a:r>
              <a:rPr lang="zh-CN" altLang="zh-CN" sz="2000" dirty="0">
                <a:latin typeface="+mn-ea"/>
                <a:ea typeface="+mn-ea"/>
              </a:rPr>
              <a:t>）在“权限”中，单击“保护文档”。此时将显示以下选项</a:t>
            </a:r>
            <a:r>
              <a:rPr lang="zh-CN" altLang="zh-CN" sz="2000" dirty="0" smtClean="0">
                <a:latin typeface="+mn-ea"/>
                <a:ea typeface="+mn-ea"/>
              </a:rPr>
              <a:t>：如图是</a:t>
            </a:r>
            <a:r>
              <a:rPr lang="zh-CN" altLang="zh-CN" sz="2000" dirty="0">
                <a:latin typeface="+mn-ea"/>
                <a:ea typeface="+mn-ea"/>
              </a:rPr>
              <a:t>“保护文档”选项示例。</a:t>
            </a:r>
          </a:p>
          <a:p>
            <a:pPr marL="109537" indent="0">
              <a:buNone/>
            </a:pPr>
            <a:endParaRPr lang="zh-CN" altLang="en-US" sz="2000" dirty="0">
              <a:latin typeface="+mn-ea"/>
              <a:ea typeface="+mn-ea"/>
            </a:endParaRPr>
          </a:p>
        </p:txBody>
      </p:sp>
      <p:sp>
        <p:nvSpPr>
          <p:cNvPr id="3" name="标题 2"/>
          <p:cNvSpPr>
            <a:spLocks noGrp="1"/>
          </p:cNvSpPr>
          <p:nvPr>
            <p:ph type="title"/>
          </p:nvPr>
        </p:nvSpPr>
        <p:spPr/>
        <p:txBody>
          <a:bodyPr>
            <a:normAutofit fontScale="90000"/>
          </a:bodyPr>
          <a:lstStyle/>
          <a:p>
            <a:r>
              <a:rPr lang="en-US" altLang="zh-CN" sz="4400" dirty="0" smtClean="0">
                <a:latin typeface="+mn-ea"/>
                <a:ea typeface="+mn-ea"/>
              </a:rPr>
              <a:t/>
            </a:r>
            <a:br>
              <a:rPr lang="en-US" altLang="zh-CN" sz="4400" dirty="0" smtClean="0">
                <a:latin typeface="+mn-ea"/>
                <a:ea typeface="+mn-ea"/>
              </a:rPr>
            </a:br>
            <a:r>
              <a:rPr lang="en-US" altLang="zh-CN" sz="4400" dirty="0" smtClean="0">
                <a:latin typeface="+mn-ea"/>
                <a:ea typeface="+mn-ea"/>
              </a:rPr>
              <a:t>2</a:t>
            </a:r>
            <a:r>
              <a:rPr lang="zh-CN" altLang="zh-CN" sz="4400" dirty="0">
                <a:latin typeface="+mn-ea"/>
                <a:ea typeface="+mn-ea"/>
              </a:rPr>
              <a:t>．文档保护</a:t>
            </a:r>
            <a:br>
              <a:rPr lang="zh-CN" altLang="zh-CN" sz="4400" dirty="0">
                <a:latin typeface="+mn-ea"/>
                <a:ea typeface="+mn-ea"/>
              </a:rPr>
            </a:b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16832"/>
            <a:ext cx="5760640" cy="4144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530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6146"/>
                                        </p:tgtEl>
                                        <p:attrNameLst>
                                          <p:attrName>ppt_x</p:attrName>
                                        </p:attrNameLst>
                                      </p:cBhvr>
                                      <p:tavLst>
                                        <p:tav tm="0">
                                          <p:val>
                                            <p:strVal val="ppt_x"/>
                                          </p:val>
                                        </p:tav>
                                        <p:tav tm="100000">
                                          <p:val>
                                            <p:strVal val="ppt_x"/>
                                          </p:val>
                                        </p:tav>
                                      </p:tavLst>
                                    </p:anim>
                                    <p:anim calcmode="lin" valueType="num">
                                      <p:cBhvr additive="base">
                                        <p:cTn id="12" dur="500"/>
                                        <p:tgtEl>
                                          <p:spTgt spid="6146"/>
                                        </p:tgtEl>
                                        <p:attrNameLst>
                                          <p:attrName>ppt_y</p:attrName>
                                        </p:attrNameLst>
                                      </p:cBhvr>
                                      <p:tavLst>
                                        <p:tav tm="0">
                                          <p:val>
                                            <p:strVal val="ppt_y"/>
                                          </p:val>
                                        </p:tav>
                                        <p:tav tm="100000">
                                          <p:val>
                                            <p:strVal val="1+ppt_h/2"/>
                                          </p:val>
                                        </p:tav>
                                      </p:tavLst>
                                    </p:anim>
                                    <p:set>
                                      <p:cBhvr>
                                        <p:cTn id="13" dur="1" fill="hold">
                                          <p:stCondLst>
                                            <p:cond delay="4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zh-CN" altLang="zh-CN" sz="2000" dirty="0">
                <a:latin typeface="+mn-ea"/>
                <a:ea typeface="+mn-ea"/>
              </a:rPr>
              <a:t>文本的编辑是指文本字符的选定、修改、删除、复制、粘贴和移动等</a:t>
            </a:r>
            <a:r>
              <a:rPr lang="zh-CN" altLang="zh-CN" sz="2000" dirty="0" smtClean="0">
                <a:latin typeface="+mn-ea"/>
                <a:ea typeface="+mn-ea"/>
              </a:rPr>
              <a:t>。</a:t>
            </a:r>
            <a:endParaRPr lang="en-US" altLang="zh-CN" sz="2000" dirty="0" smtClean="0">
              <a:latin typeface="+mn-ea"/>
              <a:ea typeface="+mn-ea"/>
            </a:endParaRPr>
          </a:p>
          <a:p>
            <a:r>
              <a:rPr lang="zh-CN" altLang="zh-CN" sz="2000" dirty="0">
                <a:latin typeface="+mn-ea"/>
                <a:ea typeface="+mn-ea"/>
              </a:rPr>
              <a:t>鼠标拖动</a:t>
            </a:r>
            <a:r>
              <a:rPr lang="zh-CN" altLang="zh-CN" sz="2000" dirty="0" smtClean="0">
                <a:latin typeface="+mn-ea"/>
                <a:ea typeface="+mn-ea"/>
              </a:rPr>
              <a:t>法</a:t>
            </a:r>
            <a:endParaRPr lang="zh-CN" altLang="zh-CN" sz="2000" dirty="0">
              <a:latin typeface="+mn-ea"/>
              <a:ea typeface="+mn-ea"/>
            </a:endParaRPr>
          </a:p>
          <a:p>
            <a:r>
              <a:rPr lang="zh-CN" altLang="zh-CN" sz="2000" dirty="0">
                <a:latin typeface="+mn-ea"/>
                <a:ea typeface="+mn-ea"/>
              </a:rPr>
              <a:t>选择栏</a:t>
            </a:r>
            <a:r>
              <a:rPr lang="zh-CN" altLang="zh-CN" sz="2000" dirty="0" smtClean="0">
                <a:latin typeface="+mn-ea"/>
                <a:ea typeface="+mn-ea"/>
              </a:rPr>
              <a:t>法</a:t>
            </a:r>
            <a:endParaRPr lang="en-US" altLang="zh-CN" sz="2000" dirty="0" smtClean="0">
              <a:latin typeface="+mn-ea"/>
              <a:ea typeface="+mn-ea"/>
            </a:endParaRPr>
          </a:p>
          <a:p>
            <a:r>
              <a:rPr lang="zh-CN" altLang="en-US" sz="2000" dirty="0" smtClean="0">
                <a:latin typeface="+mn-ea"/>
                <a:ea typeface="+mn-ea"/>
              </a:rPr>
              <a:t>快捷键的使用</a:t>
            </a:r>
            <a:endParaRPr lang="zh-CN" altLang="zh-CN" sz="2000" dirty="0">
              <a:latin typeface="+mn-ea"/>
              <a:ea typeface="+mn-ea"/>
            </a:endParaRPr>
          </a:p>
          <a:p>
            <a:pPr marL="109537" indent="0">
              <a:buNone/>
            </a:pPr>
            <a:endParaRPr lang="zh-CN" altLang="zh-CN" dirty="0">
              <a:latin typeface="+mn-ea"/>
              <a:ea typeface="+mn-ea"/>
            </a:endParaRPr>
          </a:p>
          <a:p>
            <a:endParaRPr lang="zh-CN" altLang="en-US" dirty="0">
              <a:latin typeface="+mn-ea"/>
              <a:ea typeface="+mn-ea"/>
            </a:endParaRPr>
          </a:p>
        </p:txBody>
      </p:sp>
      <p:sp>
        <p:nvSpPr>
          <p:cNvPr id="3" name="标题 2"/>
          <p:cNvSpPr>
            <a:spLocks noGrp="1"/>
          </p:cNvSpPr>
          <p:nvPr>
            <p:ph type="title"/>
          </p:nvPr>
        </p:nvSpPr>
        <p:spPr/>
        <p:txBody>
          <a:bodyPr>
            <a:normAutofit fontScale="90000"/>
          </a:bodyPr>
          <a:lstStyle/>
          <a:p>
            <a:r>
              <a:rPr lang="en-US" altLang="zh-CN" sz="4400" dirty="0" smtClean="0">
                <a:latin typeface="+mn-ea"/>
                <a:ea typeface="+mn-ea"/>
              </a:rPr>
              <a:t/>
            </a:r>
            <a:br>
              <a:rPr lang="en-US" altLang="zh-CN" sz="4400" dirty="0" smtClean="0">
                <a:latin typeface="+mn-ea"/>
                <a:ea typeface="+mn-ea"/>
              </a:rPr>
            </a:br>
            <a:r>
              <a:rPr lang="en-US" altLang="zh-CN" sz="4400" dirty="0" smtClean="0">
                <a:latin typeface="+mn-ea"/>
                <a:ea typeface="+mn-ea"/>
              </a:rPr>
              <a:t>3</a:t>
            </a:r>
            <a:r>
              <a:rPr lang="zh-CN" altLang="zh-CN" sz="4400" dirty="0">
                <a:latin typeface="+mn-ea"/>
                <a:ea typeface="+mn-ea"/>
              </a:rPr>
              <a:t>．文档的基本编辑</a:t>
            </a:r>
            <a:br>
              <a:rPr lang="zh-CN" altLang="zh-CN" sz="4400" dirty="0">
                <a:latin typeface="+mn-ea"/>
                <a:ea typeface="+mn-ea"/>
              </a:rPr>
            </a:b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spTree>
    <p:extLst>
      <p:ext uri="{BB962C8B-B14F-4D97-AF65-F5344CB8AC3E}">
        <p14:creationId xmlns:p14="http://schemas.microsoft.com/office/powerpoint/2010/main" val="702103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ts val="2800"/>
              </a:lnSpc>
              <a:spcBef>
                <a:spcPts val="0"/>
              </a:spcBef>
            </a:pPr>
            <a:r>
              <a:rPr lang="zh-CN" altLang="zh-CN" sz="2000" dirty="0" smtClean="0">
                <a:latin typeface="+mn-ea"/>
                <a:ea typeface="+mn-ea"/>
              </a:rPr>
              <a:t>文本</a:t>
            </a:r>
            <a:r>
              <a:rPr lang="zh-CN" altLang="zh-CN" sz="2000" dirty="0">
                <a:latin typeface="+mn-ea"/>
                <a:ea typeface="+mn-ea"/>
              </a:rPr>
              <a:t>录入完成后，有时会出现一些不同颜色的波浪线，这是因为</a:t>
            </a:r>
            <a:r>
              <a:rPr lang="en-US" altLang="zh-CN" sz="2000" dirty="0">
                <a:latin typeface="+mn-ea"/>
                <a:ea typeface="+mn-ea"/>
              </a:rPr>
              <a:t>Word</a:t>
            </a:r>
            <a:r>
              <a:rPr lang="zh-CN" altLang="zh-CN" sz="2000" dirty="0">
                <a:latin typeface="+mn-ea"/>
                <a:ea typeface="+mn-ea"/>
              </a:rPr>
              <a:t>具有联机校对的功能</a:t>
            </a:r>
            <a:r>
              <a:rPr lang="zh-CN" altLang="zh-CN" sz="2000" dirty="0" smtClean="0">
                <a:latin typeface="+mn-ea"/>
                <a:ea typeface="+mn-ea"/>
              </a:rPr>
              <a:t>。</a:t>
            </a:r>
            <a:endParaRPr lang="en-US" altLang="zh-CN" sz="2000" dirty="0" smtClean="0">
              <a:latin typeface="+mn-ea"/>
              <a:ea typeface="+mn-ea"/>
            </a:endParaRPr>
          </a:p>
          <a:p>
            <a:pPr>
              <a:lnSpc>
                <a:spcPts val="2800"/>
              </a:lnSpc>
              <a:spcBef>
                <a:spcPts val="0"/>
              </a:spcBef>
            </a:pPr>
            <a:r>
              <a:rPr lang="zh-CN" altLang="zh-CN" sz="2000" dirty="0" smtClean="0">
                <a:latin typeface="+mn-ea"/>
                <a:ea typeface="+mn-ea"/>
              </a:rPr>
              <a:t>对</a:t>
            </a:r>
            <a:r>
              <a:rPr lang="zh-CN" altLang="zh-CN" sz="2000" dirty="0">
                <a:latin typeface="+mn-ea"/>
                <a:ea typeface="+mn-ea"/>
              </a:rPr>
              <a:t>英文来说，拼写和语法功能发现一些很明显的单词、短语或语法错误。如果出现单词拼写错误，则英文单词下面自动加上红色波浪线；如果有语法错误，则英文句子下面被自动加上绿色波浪线</a:t>
            </a:r>
            <a:r>
              <a:rPr lang="zh-CN" altLang="zh-CN" sz="2000" dirty="0" smtClean="0">
                <a:latin typeface="+mn-ea"/>
                <a:ea typeface="+mn-ea"/>
              </a:rPr>
              <a:t>。但是</a:t>
            </a:r>
            <a:r>
              <a:rPr lang="zh-CN" altLang="zh-CN" sz="2000" dirty="0">
                <a:latin typeface="+mn-ea"/>
                <a:ea typeface="+mn-ea"/>
              </a:rPr>
              <a:t>对于中文来说，此项功能不太准确，所以用户可以选择忽略。</a:t>
            </a:r>
          </a:p>
          <a:p>
            <a:endParaRPr lang="zh-CN" altLang="en-US" dirty="0">
              <a:latin typeface="+mn-ea"/>
              <a:ea typeface="+mn-ea"/>
            </a:endParaRPr>
          </a:p>
        </p:txBody>
      </p:sp>
      <p:sp>
        <p:nvSpPr>
          <p:cNvPr id="3" name="标题 2"/>
          <p:cNvSpPr>
            <a:spLocks noGrp="1"/>
          </p:cNvSpPr>
          <p:nvPr>
            <p:ph type="title"/>
          </p:nvPr>
        </p:nvSpPr>
        <p:spPr/>
        <p:txBody>
          <a:bodyPr>
            <a:normAutofit fontScale="90000"/>
          </a:bodyPr>
          <a:lstStyle/>
          <a:p>
            <a:r>
              <a:rPr lang="en-US" altLang="zh-CN" dirty="0" smtClean="0">
                <a:latin typeface="+mn-ea"/>
                <a:ea typeface="+mn-ea"/>
              </a:rPr>
              <a:t/>
            </a:r>
            <a:br>
              <a:rPr lang="en-US" altLang="zh-CN" dirty="0" smtClean="0">
                <a:latin typeface="+mn-ea"/>
                <a:ea typeface="+mn-ea"/>
              </a:rPr>
            </a:br>
            <a:r>
              <a:rPr lang="en-US" altLang="zh-CN" dirty="0" smtClean="0">
                <a:latin typeface="+mn-ea"/>
                <a:ea typeface="+mn-ea"/>
              </a:rPr>
              <a:t>4</a:t>
            </a:r>
            <a:r>
              <a:rPr lang="zh-CN" altLang="zh-CN" dirty="0">
                <a:latin typeface="+mn-ea"/>
                <a:ea typeface="+mn-ea"/>
              </a:rPr>
              <a:t>．拼写和语法</a:t>
            </a:r>
            <a:br>
              <a:rPr lang="zh-CN" altLang="zh-CN" dirty="0">
                <a:latin typeface="+mn-ea"/>
                <a:ea typeface="+mn-ea"/>
              </a:rPr>
            </a:b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spTree>
    <p:extLst>
      <p:ext uri="{BB962C8B-B14F-4D97-AF65-F5344CB8AC3E}">
        <p14:creationId xmlns:p14="http://schemas.microsoft.com/office/powerpoint/2010/main" val="34700799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25" y="3729980"/>
            <a:ext cx="4670251" cy="164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内容占位符 1"/>
          <p:cNvSpPr>
            <a:spLocks noGrp="1"/>
          </p:cNvSpPr>
          <p:nvPr>
            <p:ph idx="1"/>
          </p:nvPr>
        </p:nvSpPr>
        <p:spPr/>
        <p:txBody>
          <a:bodyPr/>
          <a:lstStyle/>
          <a:p>
            <a:pPr marL="109537" indent="0">
              <a:buNone/>
            </a:pPr>
            <a:r>
              <a:rPr lang="zh-CN" altLang="zh-CN" sz="2000" dirty="0">
                <a:latin typeface="+mn-ea"/>
                <a:ea typeface="+mn-ea"/>
              </a:rPr>
              <a:t>查找和替换是一种常用的编辑方法</a:t>
            </a:r>
          </a:p>
          <a:p>
            <a:pPr fontAlgn="auto"/>
            <a:r>
              <a:rPr lang="zh-CN" altLang="zh-CN" sz="2000" dirty="0">
                <a:latin typeface="+mn-ea"/>
                <a:ea typeface="+mn-ea"/>
              </a:rPr>
              <a:t>（</a:t>
            </a:r>
            <a:r>
              <a:rPr lang="en-US" altLang="zh-CN" sz="2000" dirty="0">
                <a:latin typeface="+mn-ea"/>
                <a:ea typeface="+mn-ea"/>
              </a:rPr>
              <a:t>1</a:t>
            </a:r>
            <a:r>
              <a:rPr lang="zh-CN" altLang="zh-CN" sz="2000" dirty="0">
                <a:latin typeface="+mn-ea"/>
                <a:ea typeface="+mn-ea"/>
              </a:rPr>
              <a:t>）查找</a:t>
            </a:r>
            <a:r>
              <a:rPr lang="zh-CN" altLang="zh-CN" sz="2000" dirty="0" smtClean="0">
                <a:latin typeface="+mn-ea"/>
                <a:ea typeface="+mn-ea"/>
              </a:rPr>
              <a:t>文本</a:t>
            </a:r>
            <a:r>
              <a:rPr lang="zh-CN" altLang="en-US" sz="2000" dirty="0" smtClean="0">
                <a:latin typeface="+mn-ea"/>
                <a:ea typeface="+mn-ea"/>
              </a:rPr>
              <a:t>，</a:t>
            </a:r>
            <a:r>
              <a:rPr lang="zh-CN" altLang="zh-CN" sz="2000" dirty="0">
                <a:latin typeface="+mn-ea"/>
                <a:ea typeface="+mn-ea"/>
              </a:rPr>
              <a:t>选择</a:t>
            </a:r>
            <a:r>
              <a:rPr lang="zh-CN" altLang="en-US" sz="2000" dirty="0">
                <a:latin typeface="+mn-ea"/>
                <a:ea typeface="+mn-ea"/>
              </a:rPr>
              <a:t>“开始”选项卡</a:t>
            </a:r>
            <a:r>
              <a:rPr lang="en-US" altLang="zh-CN" sz="2000" dirty="0">
                <a:latin typeface="+mn-ea"/>
                <a:ea typeface="+mn-ea"/>
              </a:rPr>
              <a:t>/</a:t>
            </a:r>
            <a:r>
              <a:rPr lang="zh-CN" altLang="zh-CN" sz="2000" dirty="0">
                <a:latin typeface="+mn-ea"/>
                <a:ea typeface="+mn-ea"/>
              </a:rPr>
              <a:t>“编辑”</a:t>
            </a:r>
            <a:r>
              <a:rPr lang="zh-CN" altLang="en-US" sz="2000" dirty="0">
                <a:latin typeface="+mn-ea"/>
                <a:ea typeface="+mn-ea"/>
              </a:rPr>
              <a:t>工具组</a:t>
            </a:r>
            <a:r>
              <a:rPr lang="en-US" altLang="zh-CN" sz="2000" dirty="0">
                <a:latin typeface="+mn-ea"/>
                <a:ea typeface="+mn-ea"/>
              </a:rPr>
              <a:t>/</a:t>
            </a:r>
            <a:r>
              <a:rPr lang="zh-CN" altLang="zh-CN" sz="2000" dirty="0" smtClean="0">
                <a:latin typeface="+mn-ea"/>
                <a:ea typeface="+mn-ea"/>
              </a:rPr>
              <a:t>“查找” 命令。 </a:t>
            </a:r>
            <a:endParaRPr lang="en-US" altLang="zh-CN" sz="2000" dirty="0" smtClean="0">
              <a:latin typeface="+mn-ea"/>
              <a:ea typeface="+mn-ea"/>
            </a:endParaRPr>
          </a:p>
          <a:p>
            <a:pPr fontAlgn="auto"/>
            <a:r>
              <a:rPr lang="zh-CN" altLang="zh-CN" sz="2000" dirty="0" smtClean="0">
                <a:latin typeface="+mn-ea"/>
                <a:ea typeface="+mn-ea"/>
              </a:rPr>
              <a:t>（</a:t>
            </a:r>
            <a:r>
              <a:rPr lang="en-US" altLang="zh-CN" sz="2000" dirty="0">
                <a:latin typeface="+mn-ea"/>
                <a:ea typeface="+mn-ea"/>
              </a:rPr>
              <a:t>2</a:t>
            </a:r>
            <a:r>
              <a:rPr lang="zh-CN" altLang="zh-CN" sz="2000" dirty="0">
                <a:latin typeface="+mn-ea"/>
                <a:ea typeface="+mn-ea"/>
              </a:rPr>
              <a:t>）替换</a:t>
            </a:r>
            <a:r>
              <a:rPr lang="zh-CN" altLang="zh-CN" sz="2000" dirty="0" smtClean="0">
                <a:latin typeface="+mn-ea"/>
                <a:ea typeface="+mn-ea"/>
              </a:rPr>
              <a:t>文本</a:t>
            </a:r>
            <a:r>
              <a:rPr lang="zh-CN" altLang="en-US" sz="2000" dirty="0" smtClean="0">
                <a:latin typeface="+mn-ea"/>
                <a:ea typeface="+mn-ea"/>
              </a:rPr>
              <a:t>，</a:t>
            </a:r>
            <a:r>
              <a:rPr lang="zh-CN" altLang="zh-CN" sz="2000" dirty="0" smtClean="0">
                <a:latin typeface="+mn-ea"/>
                <a:ea typeface="+mn-ea"/>
              </a:rPr>
              <a:t>选择</a:t>
            </a:r>
            <a:r>
              <a:rPr lang="zh-CN" altLang="en-US" sz="2000" dirty="0" smtClean="0">
                <a:latin typeface="+mn-ea"/>
                <a:ea typeface="+mn-ea"/>
              </a:rPr>
              <a:t>“开始”选项卡</a:t>
            </a:r>
            <a:r>
              <a:rPr lang="en-US" altLang="zh-CN" sz="2000" dirty="0" smtClean="0">
                <a:latin typeface="+mn-ea"/>
                <a:ea typeface="+mn-ea"/>
              </a:rPr>
              <a:t>/</a:t>
            </a:r>
            <a:r>
              <a:rPr lang="zh-CN" altLang="zh-CN" sz="2000" dirty="0" smtClean="0">
                <a:latin typeface="+mn-ea"/>
                <a:ea typeface="+mn-ea"/>
              </a:rPr>
              <a:t>“编辑”</a:t>
            </a:r>
            <a:r>
              <a:rPr lang="zh-CN" altLang="en-US" sz="2000" dirty="0">
                <a:latin typeface="+mn-ea"/>
                <a:ea typeface="+mn-ea"/>
              </a:rPr>
              <a:t>工具组</a:t>
            </a:r>
            <a:r>
              <a:rPr lang="en-US" altLang="zh-CN" sz="2000" dirty="0" smtClean="0">
                <a:latin typeface="+mn-ea"/>
                <a:ea typeface="+mn-ea"/>
              </a:rPr>
              <a:t>/</a:t>
            </a:r>
            <a:r>
              <a:rPr lang="zh-CN" altLang="zh-CN" sz="2000" dirty="0">
                <a:latin typeface="+mn-ea"/>
                <a:ea typeface="+mn-ea"/>
              </a:rPr>
              <a:t>“替换” 命令，打开“查找和替换”对话框，如</a:t>
            </a:r>
            <a:r>
              <a:rPr lang="zh-CN" altLang="zh-CN" sz="2000" dirty="0" smtClean="0">
                <a:latin typeface="+mn-ea"/>
                <a:ea typeface="+mn-ea"/>
              </a:rPr>
              <a:t>图所示</a:t>
            </a:r>
            <a:r>
              <a:rPr lang="zh-CN" altLang="en-US" sz="2000" dirty="0" smtClean="0">
                <a:latin typeface="+mn-ea"/>
                <a:ea typeface="+mn-ea"/>
              </a:rPr>
              <a:t>。</a:t>
            </a:r>
            <a:endParaRPr lang="zh-CN" altLang="zh-CN" sz="2000" dirty="0">
              <a:latin typeface="+mn-ea"/>
              <a:ea typeface="+mn-ea"/>
            </a:endParaRP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smtClean="0">
                <a:latin typeface="+mn-ea"/>
                <a:ea typeface="+mn-ea"/>
              </a:rPr>
              <a:t>5.</a:t>
            </a:r>
            <a:r>
              <a:rPr lang="zh-CN" altLang="en-US" dirty="0" smtClean="0">
                <a:latin typeface="+mn-ea"/>
                <a:ea typeface="+mn-ea"/>
              </a:rPr>
              <a:t>查找和替换</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4149080"/>
            <a:ext cx="4672182"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835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7170"/>
                                        </p:tgtEl>
                                        <p:attrNameLst>
                                          <p:attrName>ppt_x</p:attrName>
                                        </p:attrNameLst>
                                      </p:cBhvr>
                                      <p:tavLst>
                                        <p:tav tm="0">
                                          <p:val>
                                            <p:strVal val="ppt_x"/>
                                          </p:val>
                                        </p:tav>
                                        <p:tav tm="100000">
                                          <p:val>
                                            <p:strVal val="ppt_x"/>
                                          </p:val>
                                        </p:tav>
                                      </p:tavLst>
                                    </p:anim>
                                    <p:anim calcmode="lin" valueType="num">
                                      <p:cBhvr additive="base">
                                        <p:cTn id="14" dur="500"/>
                                        <p:tgtEl>
                                          <p:spTgt spid="7170"/>
                                        </p:tgtEl>
                                        <p:attrNameLst>
                                          <p:attrName>ppt_y</p:attrName>
                                        </p:attrNameLst>
                                      </p:cBhvr>
                                      <p:tavLst>
                                        <p:tav tm="0">
                                          <p:val>
                                            <p:strVal val="ppt_y"/>
                                          </p:val>
                                        </p:tav>
                                        <p:tav tm="100000">
                                          <p:val>
                                            <p:strVal val="1+ppt_h/2"/>
                                          </p:val>
                                        </p:tav>
                                      </p:tavLst>
                                    </p:anim>
                                    <p:set>
                                      <p:cBhvr>
                                        <p:cTn id="15" dur="1" fill="hold">
                                          <p:stCondLst>
                                            <p:cond delay="499"/>
                                          </p:stCondLst>
                                        </p:cTn>
                                        <p:tgtEl>
                                          <p:spTgt spid="717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71"/>
                                        </p:tgtEl>
                                        <p:attrNameLst>
                                          <p:attrName>style.visibility</p:attrName>
                                        </p:attrNameLst>
                                      </p:cBhvr>
                                      <p:to>
                                        <p:strVal val="visible"/>
                                      </p:to>
                                    </p:set>
                                    <p:anim calcmode="lin" valueType="num">
                                      <p:cBhvr additive="base">
                                        <p:cTn id="20" dur="500" fill="hold"/>
                                        <p:tgtEl>
                                          <p:spTgt spid="7171"/>
                                        </p:tgtEl>
                                        <p:attrNameLst>
                                          <p:attrName>ppt_x</p:attrName>
                                        </p:attrNameLst>
                                      </p:cBhvr>
                                      <p:tavLst>
                                        <p:tav tm="0">
                                          <p:val>
                                            <p:strVal val="#ppt_x"/>
                                          </p:val>
                                        </p:tav>
                                        <p:tav tm="100000">
                                          <p:val>
                                            <p:strVal val="#ppt_x"/>
                                          </p:val>
                                        </p:tav>
                                      </p:tavLst>
                                    </p:anim>
                                    <p:anim calcmode="lin" valueType="num">
                                      <p:cBhvr additive="base">
                                        <p:cTn id="21"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7171"/>
                                        </p:tgtEl>
                                        <p:attrNameLst>
                                          <p:attrName>ppt_x</p:attrName>
                                        </p:attrNameLst>
                                      </p:cBhvr>
                                      <p:tavLst>
                                        <p:tav tm="0">
                                          <p:val>
                                            <p:strVal val="ppt_x"/>
                                          </p:val>
                                        </p:tav>
                                        <p:tav tm="100000">
                                          <p:val>
                                            <p:strVal val="ppt_x"/>
                                          </p:val>
                                        </p:tav>
                                      </p:tavLst>
                                    </p:anim>
                                    <p:anim calcmode="lin" valueType="num">
                                      <p:cBhvr additive="base">
                                        <p:cTn id="26" dur="500"/>
                                        <p:tgtEl>
                                          <p:spTgt spid="7171"/>
                                        </p:tgtEl>
                                        <p:attrNameLst>
                                          <p:attrName>ppt_y</p:attrName>
                                        </p:attrNameLst>
                                      </p:cBhvr>
                                      <p:tavLst>
                                        <p:tav tm="0">
                                          <p:val>
                                            <p:strVal val="ppt_y"/>
                                          </p:val>
                                        </p:tav>
                                        <p:tav tm="100000">
                                          <p:val>
                                            <p:strVal val="1+ppt_h/2"/>
                                          </p:val>
                                        </p:tav>
                                      </p:tavLst>
                                    </p:anim>
                                    <p:set>
                                      <p:cBhvr>
                                        <p:cTn id="27" dur="1" fill="hold">
                                          <p:stCondLst>
                                            <p:cond delay="499"/>
                                          </p:stCondLst>
                                        </p:cTn>
                                        <p:tgtEl>
                                          <p:spTgt spid="7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内容占位符 2"/>
          <p:cNvSpPr>
            <a:spLocks noGrp="1"/>
          </p:cNvSpPr>
          <p:nvPr>
            <p:ph idx="1"/>
          </p:nvPr>
        </p:nvSpPr>
        <p:spPr/>
        <p:txBody>
          <a:bodyPr/>
          <a:lstStyle/>
          <a:p>
            <a:pPr eaLnBrk="1" hangingPunct="1"/>
            <a:r>
              <a:rPr lang="zh-CN" altLang="zh-CN" sz="2400" smtClean="0">
                <a:latin typeface="+mn-ea"/>
                <a:ea typeface="+mn-ea"/>
              </a:rPr>
              <a:t>了解办公文档处理的基本流程，掌握文档的创建、打开和保存以及文档保护等基本知识。</a:t>
            </a:r>
          </a:p>
          <a:p>
            <a:pPr eaLnBrk="1" hangingPunct="1"/>
            <a:r>
              <a:rPr lang="zh-CN" altLang="zh-CN" sz="2400" smtClean="0">
                <a:latin typeface="+mn-ea"/>
                <a:ea typeface="+mn-ea"/>
              </a:rPr>
              <a:t>熟练掌握在文档中基本的编辑、排版方法以及文档打印等操作，并且在进行这些操作时，可以使用多种不同的方法。</a:t>
            </a:r>
            <a:endParaRPr lang="en-US" altLang="zh-CN" sz="2400" smtClean="0">
              <a:latin typeface="+mn-ea"/>
              <a:ea typeface="+mn-ea"/>
            </a:endParaRPr>
          </a:p>
        </p:txBody>
      </p:sp>
      <p:sp>
        <p:nvSpPr>
          <p:cNvPr id="3074"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zh-CN" altLang="zh-CN" sz="3200" dirty="0" smtClean="0">
                <a:latin typeface="+mn-ea"/>
                <a:ea typeface="+mn-ea"/>
              </a:rPr>
              <a:t>学</a:t>
            </a:r>
            <a:r>
              <a:rPr lang="zh-CN" altLang="en-US" sz="3200" dirty="0" smtClean="0">
                <a:latin typeface="+mn-ea"/>
                <a:ea typeface="+mn-ea"/>
              </a:rPr>
              <a:t>习</a:t>
            </a:r>
            <a:r>
              <a:rPr lang="zh-CN" altLang="zh-CN" sz="3200" dirty="0" smtClean="0">
                <a:latin typeface="+mn-ea"/>
                <a:ea typeface="+mn-ea"/>
              </a:rPr>
              <a:t>目标：</a:t>
            </a:r>
            <a:r>
              <a:rPr lang="zh-CN" altLang="zh-CN" dirty="0" smtClean="0">
                <a:latin typeface="+mn-ea"/>
                <a:ea typeface="+mn-ea"/>
              </a:rPr>
              <a:t/>
            </a:r>
            <a:br>
              <a:rPr lang="zh-CN" altLang="zh-CN" dirty="0" smtClean="0">
                <a:latin typeface="+mn-ea"/>
                <a:ea typeface="+mn-ea"/>
              </a:rPr>
            </a:br>
            <a:endParaRPr lang="zh-CN" altLang="en-US" dirty="0" smtClean="0">
              <a:latin typeface="+mn-ea"/>
              <a:ea typeface="+mn-ea"/>
            </a:endParaRPr>
          </a:p>
        </p:txBody>
      </p:sp>
      <p:sp>
        <p:nvSpPr>
          <p:cNvPr id="163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6AE1F19B-2475-4B42-9224-0FABE1FCF1E7}"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1638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pPr algn="ctr"/>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ts val="2800"/>
              </a:lnSpc>
              <a:spcBef>
                <a:spcPts val="0"/>
              </a:spcBef>
            </a:pPr>
            <a:r>
              <a:rPr lang="zh-CN" altLang="zh-CN" sz="2000" dirty="0">
                <a:latin typeface="+mn-ea"/>
                <a:ea typeface="+mn-ea"/>
              </a:rPr>
              <a:t>在文档中，相同级别的段落有时需加一些符号或者编号</a:t>
            </a:r>
            <a:r>
              <a:rPr lang="zh-CN" altLang="zh-CN" sz="2000" dirty="0" smtClean="0">
                <a:latin typeface="+mn-ea"/>
                <a:ea typeface="+mn-ea"/>
              </a:rPr>
              <a:t>。</a:t>
            </a:r>
            <a:endParaRPr lang="en-US" altLang="zh-CN" sz="2000" dirty="0" smtClean="0">
              <a:latin typeface="+mn-ea"/>
              <a:ea typeface="+mn-ea"/>
            </a:endParaRPr>
          </a:p>
          <a:p>
            <a:pPr marL="0" indent="0">
              <a:lnSpc>
                <a:spcPts val="2800"/>
              </a:lnSpc>
              <a:spcBef>
                <a:spcPts val="0"/>
              </a:spcBef>
            </a:pPr>
            <a:r>
              <a:rPr lang="zh-CN" altLang="zh-CN" sz="2000" dirty="0" smtClean="0">
                <a:latin typeface="+mn-ea"/>
                <a:ea typeface="+mn-ea"/>
              </a:rPr>
              <a:t>项目</a:t>
            </a:r>
            <a:r>
              <a:rPr lang="zh-CN" altLang="zh-CN" sz="2000" dirty="0">
                <a:latin typeface="+mn-ea"/>
                <a:ea typeface="+mn-ea"/>
              </a:rPr>
              <a:t>符号是在每个条例项目前加上点或勾、三角形等特殊符号，主要用于罗列项目，各个项目之间没有先后顺序</a:t>
            </a:r>
            <a:r>
              <a:rPr lang="zh-CN" altLang="zh-CN" sz="2000" dirty="0" smtClean="0">
                <a:latin typeface="+mn-ea"/>
                <a:ea typeface="+mn-ea"/>
              </a:rPr>
              <a:t>。</a:t>
            </a:r>
            <a:endParaRPr lang="en-US" altLang="zh-CN" sz="2000" dirty="0" smtClean="0">
              <a:latin typeface="+mn-ea"/>
              <a:ea typeface="+mn-ea"/>
            </a:endParaRPr>
          </a:p>
          <a:p>
            <a:pPr marL="0" indent="0">
              <a:lnSpc>
                <a:spcPts val="2800"/>
              </a:lnSpc>
              <a:spcBef>
                <a:spcPts val="0"/>
              </a:spcBef>
            </a:pPr>
            <a:r>
              <a:rPr lang="zh-CN" altLang="zh-CN" sz="2000" dirty="0" smtClean="0">
                <a:latin typeface="+mn-ea"/>
                <a:ea typeface="+mn-ea"/>
              </a:rPr>
              <a:t>而</a:t>
            </a:r>
            <a:r>
              <a:rPr lang="zh-CN" altLang="zh-CN" sz="2000" dirty="0">
                <a:latin typeface="+mn-ea"/>
                <a:ea typeface="+mn-ea"/>
              </a:rPr>
              <a:t>编号则是在项目前面加上</a:t>
            </a:r>
            <a:r>
              <a:rPr lang="en-US" altLang="zh-CN" sz="2000" dirty="0">
                <a:latin typeface="+mn-ea"/>
                <a:ea typeface="+mn-ea"/>
              </a:rPr>
              <a:t>1</a:t>
            </a:r>
            <a:r>
              <a:rPr lang="zh-CN" altLang="zh-CN" sz="2000" dirty="0">
                <a:latin typeface="+mn-ea"/>
                <a:ea typeface="+mn-ea"/>
              </a:rPr>
              <a:t>，</a:t>
            </a:r>
            <a:r>
              <a:rPr lang="en-US" altLang="zh-CN" sz="2000" dirty="0">
                <a:latin typeface="+mn-ea"/>
                <a:ea typeface="+mn-ea"/>
              </a:rPr>
              <a:t>2</a:t>
            </a:r>
            <a:r>
              <a:rPr lang="zh-CN" altLang="zh-CN" sz="2000" dirty="0">
                <a:latin typeface="+mn-ea"/>
                <a:ea typeface="+mn-ea"/>
              </a:rPr>
              <a:t>，</a:t>
            </a:r>
            <a:r>
              <a:rPr lang="en-US" altLang="zh-CN" sz="2000" dirty="0">
                <a:latin typeface="+mn-ea"/>
                <a:ea typeface="+mn-ea"/>
              </a:rPr>
              <a:t>3</a:t>
            </a:r>
            <a:r>
              <a:rPr lang="zh-CN" altLang="zh-CN" sz="2000" dirty="0">
                <a:latin typeface="+mn-ea"/>
                <a:ea typeface="+mn-ea"/>
              </a:rPr>
              <a:t>……或者</a:t>
            </a:r>
            <a:r>
              <a:rPr lang="en-US" altLang="zh-CN" sz="2000" dirty="0">
                <a:latin typeface="+mn-ea"/>
                <a:ea typeface="+mn-ea"/>
              </a:rPr>
              <a:t>A</a:t>
            </a:r>
            <a:r>
              <a:rPr lang="zh-CN" altLang="zh-CN" sz="2000" dirty="0">
                <a:latin typeface="+mn-ea"/>
                <a:ea typeface="+mn-ea"/>
              </a:rPr>
              <a:t>，</a:t>
            </a:r>
            <a:r>
              <a:rPr lang="en-US" altLang="zh-CN" sz="2000" dirty="0">
                <a:latin typeface="+mn-ea"/>
                <a:ea typeface="+mn-ea"/>
              </a:rPr>
              <a:t>B</a:t>
            </a:r>
            <a:r>
              <a:rPr lang="zh-CN" altLang="zh-CN" sz="2000" dirty="0">
                <a:latin typeface="+mn-ea"/>
                <a:ea typeface="+mn-ea"/>
              </a:rPr>
              <a:t>，</a:t>
            </a:r>
            <a:r>
              <a:rPr lang="en-US" altLang="zh-CN" sz="2000" dirty="0">
                <a:latin typeface="+mn-ea"/>
                <a:ea typeface="+mn-ea"/>
              </a:rPr>
              <a:t> C</a:t>
            </a:r>
            <a:r>
              <a:rPr lang="zh-CN" altLang="zh-CN" sz="2000" dirty="0">
                <a:latin typeface="+mn-ea"/>
                <a:ea typeface="+mn-ea"/>
              </a:rPr>
              <a:t>……等，一般在各个项目有一定的先后顺序时使用“编号”</a:t>
            </a:r>
            <a:r>
              <a:rPr lang="zh-CN" altLang="zh-CN" sz="2000" dirty="0" smtClean="0">
                <a:latin typeface="+mn-ea"/>
                <a:ea typeface="+mn-ea"/>
              </a:rPr>
              <a:t>。</a:t>
            </a:r>
            <a:endParaRPr lang="en-US" altLang="zh-CN" sz="2000" dirty="0" smtClean="0">
              <a:latin typeface="+mn-ea"/>
              <a:ea typeface="+mn-ea"/>
            </a:endParaRPr>
          </a:p>
          <a:p>
            <a:pPr marL="0" indent="0">
              <a:lnSpc>
                <a:spcPts val="2800"/>
              </a:lnSpc>
              <a:spcBef>
                <a:spcPts val="0"/>
              </a:spcBef>
            </a:pPr>
            <a:r>
              <a:rPr lang="zh-CN" altLang="zh-CN" sz="2000" dirty="0" smtClean="0">
                <a:latin typeface="+mn-ea"/>
                <a:ea typeface="+mn-ea"/>
              </a:rPr>
              <a:t>适当</a:t>
            </a:r>
            <a:r>
              <a:rPr lang="zh-CN" altLang="zh-CN" sz="2000" dirty="0">
                <a:latin typeface="+mn-ea"/>
                <a:ea typeface="+mn-ea"/>
              </a:rPr>
              <a:t>地使用项目符号或编号可以增加文件的可读性。</a:t>
            </a: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smtClean="0">
                <a:latin typeface="+mn-ea"/>
                <a:ea typeface="+mn-ea"/>
              </a:rPr>
              <a:t>6.</a:t>
            </a:r>
            <a:r>
              <a:rPr lang="zh-CN" altLang="zh-CN" dirty="0">
                <a:effectLst/>
                <a:latin typeface="+mn-ea"/>
                <a:ea typeface="+mn-ea"/>
              </a:rPr>
              <a:t>项目符号和编号</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spTree>
    <p:extLst>
      <p:ext uri="{BB962C8B-B14F-4D97-AF65-F5344CB8AC3E}">
        <p14:creationId xmlns:p14="http://schemas.microsoft.com/office/powerpoint/2010/main" val="6351535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8" y="1124744"/>
            <a:ext cx="8003232" cy="4882356"/>
          </a:xfrm>
        </p:spPr>
        <p:txBody>
          <a:bodyPr/>
          <a:lstStyle/>
          <a:p>
            <a:pPr marL="0" indent="0">
              <a:lnSpc>
                <a:spcPts val="2800"/>
              </a:lnSpc>
              <a:spcBef>
                <a:spcPts val="0"/>
              </a:spcBef>
            </a:pPr>
            <a:r>
              <a:rPr lang="zh-CN" altLang="zh-CN" sz="2000" dirty="0">
                <a:latin typeface="+mn-ea"/>
                <a:ea typeface="+mn-ea"/>
              </a:rPr>
              <a:t>制表位的设置通常有标尺法和精确设置两种方法</a:t>
            </a:r>
            <a:r>
              <a:rPr lang="zh-CN" altLang="zh-CN" sz="2000" dirty="0" smtClean="0">
                <a:latin typeface="+mn-ea"/>
                <a:ea typeface="+mn-ea"/>
              </a:rPr>
              <a:t>。</a:t>
            </a:r>
            <a:endParaRPr lang="en-US" altLang="zh-CN" sz="2000" dirty="0" smtClean="0">
              <a:latin typeface="+mn-ea"/>
              <a:ea typeface="+mn-ea"/>
            </a:endParaRPr>
          </a:p>
          <a:p>
            <a:pPr marL="0" indent="0">
              <a:lnSpc>
                <a:spcPts val="2800"/>
              </a:lnSpc>
              <a:spcBef>
                <a:spcPts val="0"/>
              </a:spcBef>
            </a:pPr>
            <a:r>
              <a:rPr lang="zh-CN" altLang="en-US" sz="2000" dirty="0">
                <a:latin typeface="+mn-ea"/>
                <a:ea typeface="+mn-ea"/>
              </a:rPr>
              <a:t>标尺</a:t>
            </a:r>
            <a:r>
              <a:rPr lang="zh-CN" altLang="en-US" sz="2000" dirty="0" smtClean="0">
                <a:latin typeface="+mn-ea"/>
                <a:ea typeface="+mn-ea"/>
              </a:rPr>
              <a:t>法，通过实例讲解。</a:t>
            </a:r>
            <a:endParaRPr lang="en-US" altLang="zh-CN" sz="2000" dirty="0" smtClean="0">
              <a:latin typeface="+mn-ea"/>
              <a:ea typeface="+mn-ea"/>
            </a:endParaRPr>
          </a:p>
          <a:p>
            <a:pPr marL="0" indent="0">
              <a:lnSpc>
                <a:spcPts val="2800"/>
              </a:lnSpc>
              <a:spcBef>
                <a:spcPts val="0"/>
              </a:spcBef>
            </a:pPr>
            <a:r>
              <a:rPr lang="zh-CN" altLang="en-US" sz="2000" dirty="0" smtClean="0">
                <a:latin typeface="+mn-ea"/>
                <a:ea typeface="+mn-ea"/>
              </a:rPr>
              <a:t>精确设置方法如下：</a:t>
            </a:r>
            <a:r>
              <a:rPr lang="zh-CN" altLang="zh-CN" sz="2000" dirty="0" smtClean="0">
                <a:latin typeface="+mn-ea"/>
                <a:ea typeface="+mn-ea"/>
              </a:rPr>
              <a:t>单击</a:t>
            </a:r>
            <a:r>
              <a:rPr lang="zh-CN" altLang="zh-CN" sz="2000" dirty="0">
                <a:latin typeface="+mn-ea"/>
                <a:ea typeface="+mn-ea"/>
              </a:rPr>
              <a:t>“开始”功能区</a:t>
            </a:r>
            <a:r>
              <a:rPr lang="en-US" altLang="zh-CN" sz="2000" dirty="0">
                <a:latin typeface="+mn-ea"/>
                <a:ea typeface="+mn-ea"/>
              </a:rPr>
              <a:t>/</a:t>
            </a:r>
            <a:r>
              <a:rPr lang="zh-CN" altLang="zh-CN" sz="2000" dirty="0">
                <a:latin typeface="+mn-ea"/>
                <a:ea typeface="+mn-ea"/>
              </a:rPr>
              <a:t>“段落”工具组</a:t>
            </a:r>
            <a:r>
              <a:rPr lang="en-US" altLang="zh-CN" sz="2000" dirty="0">
                <a:latin typeface="+mn-ea"/>
                <a:ea typeface="+mn-ea"/>
              </a:rPr>
              <a:t>/</a:t>
            </a:r>
            <a:r>
              <a:rPr lang="zh-CN" altLang="zh-CN" sz="2000" dirty="0">
                <a:latin typeface="+mn-ea"/>
                <a:ea typeface="+mn-ea"/>
              </a:rPr>
              <a:t>对话框启动按钮，弹出“段落”对话框</a:t>
            </a:r>
            <a:r>
              <a:rPr lang="zh-CN" altLang="zh-CN" sz="2000" dirty="0" smtClean="0">
                <a:latin typeface="+mn-ea"/>
                <a:ea typeface="+mn-ea"/>
              </a:rPr>
              <a:t>，单击</a:t>
            </a:r>
            <a:r>
              <a:rPr lang="zh-CN" altLang="zh-CN" sz="2000" dirty="0">
                <a:latin typeface="+mn-ea"/>
                <a:ea typeface="+mn-ea"/>
              </a:rPr>
              <a:t>左下角的“制表位”按钮，弹出“制表位”对话框，在“制表位位置”下分别</a:t>
            </a:r>
            <a:r>
              <a:rPr lang="zh-CN" altLang="zh-CN" sz="2000" dirty="0" smtClean="0">
                <a:latin typeface="+mn-ea"/>
                <a:ea typeface="+mn-ea"/>
              </a:rPr>
              <a:t>输入字符，</a:t>
            </a:r>
            <a:r>
              <a:rPr lang="zh-CN" altLang="en-US" sz="2000" dirty="0" smtClean="0">
                <a:latin typeface="+mn-ea"/>
                <a:ea typeface="+mn-ea"/>
              </a:rPr>
              <a:t>选择</a:t>
            </a:r>
            <a:r>
              <a:rPr lang="zh-CN" altLang="zh-CN" sz="2000" dirty="0" smtClean="0">
                <a:latin typeface="+mn-ea"/>
                <a:ea typeface="+mn-ea"/>
              </a:rPr>
              <a:t>对齐方式，</a:t>
            </a:r>
            <a:r>
              <a:rPr lang="zh-CN" altLang="zh-CN" sz="2000" dirty="0">
                <a:latin typeface="+mn-ea"/>
                <a:ea typeface="+mn-ea"/>
              </a:rPr>
              <a:t>前导符都为“无”，每输入一个都要单击一下“设置”按钮，</a:t>
            </a:r>
            <a:r>
              <a:rPr lang="zh-CN" altLang="zh-CN" sz="2000" dirty="0" smtClean="0">
                <a:latin typeface="+mn-ea"/>
                <a:ea typeface="+mn-ea"/>
              </a:rPr>
              <a:t>结果所</a:t>
            </a:r>
            <a:r>
              <a:rPr lang="zh-CN" altLang="zh-CN" sz="2000" dirty="0">
                <a:latin typeface="+mn-ea"/>
                <a:ea typeface="+mn-ea"/>
              </a:rPr>
              <a:t>示。</a:t>
            </a:r>
          </a:p>
          <a:p>
            <a:endParaRPr lang="zh-CN" altLang="en-US" dirty="0">
              <a:latin typeface="+mn-ea"/>
              <a:ea typeface="+mn-ea"/>
            </a:endParaRPr>
          </a:p>
        </p:txBody>
      </p:sp>
      <p:sp>
        <p:nvSpPr>
          <p:cNvPr id="3" name="标题 2"/>
          <p:cNvSpPr>
            <a:spLocks noGrp="1"/>
          </p:cNvSpPr>
          <p:nvPr>
            <p:ph type="title"/>
          </p:nvPr>
        </p:nvSpPr>
        <p:spPr/>
        <p:txBody>
          <a:bodyPr>
            <a:normAutofit fontScale="90000"/>
          </a:bodyPr>
          <a:lstStyle/>
          <a:p>
            <a:r>
              <a:rPr lang="en-US" altLang="zh-CN" dirty="0" smtClean="0">
                <a:effectLst/>
                <a:latin typeface="+mn-ea"/>
                <a:ea typeface="+mn-ea"/>
              </a:rPr>
              <a:t/>
            </a:r>
            <a:br>
              <a:rPr lang="en-US" altLang="zh-CN" dirty="0" smtClean="0">
                <a:effectLst/>
                <a:latin typeface="+mn-ea"/>
                <a:ea typeface="+mn-ea"/>
              </a:rPr>
            </a:br>
            <a:r>
              <a:rPr lang="en-US" altLang="zh-CN" dirty="0" smtClean="0">
                <a:effectLst/>
                <a:latin typeface="+mn-ea"/>
                <a:ea typeface="+mn-ea"/>
              </a:rPr>
              <a:t>7</a:t>
            </a:r>
            <a:r>
              <a:rPr lang="zh-CN" altLang="zh-CN" dirty="0">
                <a:effectLst/>
                <a:latin typeface="+mn-ea"/>
                <a:ea typeface="+mn-ea"/>
              </a:rPr>
              <a:t>．使用制表位</a:t>
            </a:r>
            <a:br>
              <a:rPr lang="zh-CN" altLang="zh-CN" dirty="0">
                <a:effectLst/>
                <a:latin typeface="+mn-ea"/>
                <a:ea typeface="+mn-ea"/>
              </a:rPr>
            </a:b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556792"/>
            <a:ext cx="5544616" cy="600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800" y="3501008"/>
            <a:ext cx="3756136" cy="378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703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8194"/>
                                        </p:tgtEl>
                                        <p:attrNameLst>
                                          <p:attrName>ppt_x</p:attrName>
                                        </p:attrNameLst>
                                      </p:cBhvr>
                                      <p:tavLst>
                                        <p:tav tm="0">
                                          <p:val>
                                            <p:strVal val="ppt_x"/>
                                          </p:val>
                                        </p:tav>
                                        <p:tav tm="100000">
                                          <p:val>
                                            <p:strVal val="ppt_x"/>
                                          </p:val>
                                        </p:tav>
                                      </p:tavLst>
                                    </p:anim>
                                    <p:anim calcmode="lin" valueType="num">
                                      <p:cBhvr additive="base">
                                        <p:cTn id="14" dur="500"/>
                                        <p:tgtEl>
                                          <p:spTgt spid="8194"/>
                                        </p:tgtEl>
                                        <p:attrNameLst>
                                          <p:attrName>ppt_y</p:attrName>
                                        </p:attrNameLst>
                                      </p:cBhvr>
                                      <p:tavLst>
                                        <p:tav tm="0">
                                          <p:val>
                                            <p:strVal val="ppt_y"/>
                                          </p:val>
                                        </p:tav>
                                        <p:tav tm="100000">
                                          <p:val>
                                            <p:strVal val="1+ppt_h/2"/>
                                          </p:val>
                                        </p:tav>
                                      </p:tavLst>
                                    </p:anim>
                                    <p:set>
                                      <p:cBhvr>
                                        <p:cTn id="15" dur="1" fill="hold">
                                          <p:stCondLst>
                                            <p:cond delay="499"/>
                                          </p:stCondLst>
                                        </p:cTn>
                                        <p:tgtEl>
                                          <p:spTgt spid="8194"/>
                                        </p:tgtEl>
                                        <p:attrNameLst>
                                          <p:attrName>style.visibility</p:attrName>
                                        </p:attrNameLst>
                                      </p:cBhvr>
                                      <p:to>
                                        <p:strVal val="hidden"/>
                                      </p:to>
                                    </p:set>
                                  </p:childTnLst>
                                </p:cTn>
                              </p:par>
                              <p:par>
                                <p:cTn id="16" presetID="2" presetClass="exit" presetSubtype="4" fill="hold" nodeType="withEffect">
                                  <p:stCondLst>
                                    <p:cond delay="0"/>
                                  </p:stCondLst>
                                  <p:childTnLst>
                                    <p:anim calcmode="lin" valueType="num">
                                      <p:cBhvr additive="base">
                                        <p:cTn id="17" dur="500"/>
                                        <p:tgtEl>
                                          <p:spTgt spid="8196"/>
                                        </p:tgtEl>
                                        <p:attrNameLst>
                                          <p:attrName>ppt_x</p:attrName>
                                        </p:attrNameLst>
                                      </p:cBhvr>
                                      <p:tavLst>
                                        <p:tav tm="0">
                                          <p:val>
                                            <p:strVal val="ppt_x"/>
                                          </p:val>
                                        </p:tav>
                                        <p:tav tm="100000">
                                          <p:val>
                                            <p:strVal val="ppt_x"/>
                                          </p:val>
                                        </p:tav>
                                      </p:tavLst>
                                    </p:anim>
                                    <p:anim calcmode="lin" valueType="num">
                                      <p:cBhvr additive="base">
                                        <p:cTn id="18" dur="500"/>
                                        <p:tgtEl>
                                          <p:spTgt spid="8196"/>
                                        </p:tgtEl>
                                        <p:attrNameLst>
                                          <p:attrName>ppt_y</p:attrName>
                                        </p:attrNameLst>
                                      </p:cBhvr>
                                      <p:tavLst>
                                        <p:tav tm="0">
                                          <p:val>
                                            <p:strVal val="ppt_y"/>
                                          </p:val>
                                        </p:tav>
                                        <p:tav tm="100000">
                                          <p:val>
                                            <p:strVal val="1+ppt_h/2"/>
                                          </p:val>
                                        </p:tav>
                                      </p:tavLst>
                                    </p:anim>
                                    <p:set>
                                      <p:cBhvr>
                                        <p:cTn id="19" dur="1" fill="hold">
                                          <p:stCondLst>
                                            <p:cond delay="499"/>
                                          </p:stCondLst>
                                        </p:cTn>
                                        <p:tgtEl>
                                          <p:spTgt spid="819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3000"/>
                                  </p:stCondLst>
                                  <p:childTnLst>
                                    <p:set>
                                      <p:cBhvr>
                                        <p:cTn id="23" dur="1" fill="hold">
                                          <p:stCondLst>
                                            <p:cond delay="0"/>
                                          </p:stCondLst>
                                        </p:cTn>
                                        <p:tgtEl>
                                          <p:spTgt spid="8196"/>
                                        </p:tgtEl>
                                        <p:attrNameLst>
                                          <p:attrName>style.visibility</p:attrName>
                                        </p:attrNameLst>
                                      </p:cBhvr>
                                      <p:to>
                                        <p:strVal val="visible"/>
                                      </p:to>
                                    </p:set>
                                    <p:animEffect transition="in" filter="fade">
                                      <p:cBhvr>
                                        <p:cTn id="24" dur="1000"/>
                                        <p:tgtEl>
                                          <p:spTgt spid="8196"/>
                                        </p:tgtEl>
                                      </p:cBhvr>
                                    </p:animEffect>
                                    <p:anim calcmode="lin" valueType="num">
                                      <p:cBhvr>
                                        <p:cTn id="25" dur="1000" fill="hold"/>
                                        <p:tgtEl>
                                          <p:spTgt spid="8196"/>
                                        </p:tgtEl>
                                        <p:attrNameLst>
                                          <p:attrName>ppt_x</p:attrName>
                                        </p:attrNameLst>
                                      </p:cBhvr>
                                      <p:tavLst>
                                        <p:tav tm="0">
                                          <p:val>
                                            <p:strVal val="#ppt_x"/>
                                          </p:val>
                                        </p:tav>
                                        <p:tav tm="100000">
                                          <p:val>
                                            <p:strVal val="#ppt_x"/>
                                          </p:val>
                                        </p:tav>
                                      </p:tavLst>
                                    </p:anim>
                                    <p:anim calcmode="lin" valueType="num">
                                      <p:cBhvr>
                                        <p:cTn id="26"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内容占位符 2"/>
          <p:cNvSpPr>
            <a:spLocks noGrp="1"/>
          </p:cNvSpPr>
          <p:nvPr>
            <p:ph idx="1"/>
          </p:nvPr>
        </p:nvSpPr>
        <p:spPr/>
        <p:txBody>
          <a:bodyPr/>
          <a:lstStyle/>
          <a:p>
            <a:pPr eaLnBrk="1" hangingPunct="1"/>
            <a:r>
              <a:rPr lang="en-US" altLang="zh-CN" dirty="0" smtClean="0">
                <a:latin typeface="+mn-ea"/>
                <a:ea typeface="+mn-ea"/>
              </a:rPr>
              <a:t>2.3.1  </a:t>
            </a:r>
            <a:r>
              <a:rPr lang="zh-CN" altLang="zh-CN" dirty="0" smtClean="0">
                <a:latin typeface="+mn-ea"/>
                <a:ea typeface="+mn-ea"/>
              </a:rPr>
              <a:t>图文混排文档实例</a:t>
            </a:r>
            <a:r>
              <a:rPr lang="zh-CN" altLang="en-US" dirty="0" smtClean="0">
                <a:latin typeface="+mn-ea"/>
                <a:ea typeface="+mn-ea"/>
              </a:rPr>
              <a:t>：</a:t>
            </a:r>
            <a:r>
              <a:rPr lang="zh-CN" altLang="zh-CN" sz="2400" dirty="0" smtClean="0">
                <a:latin typeface="+mn-ea"/>
                <a:ea typeface="+mn-ea"/>
              </a:rPr>
              <a:t>以一篇“荷塘月色”散文为例，利用</a:t>
            </a:r>
            <a:r>
              <a:rPr lang="en-US" altLang="zh-CN" sz="2400" dirty="0" smtClean="0">
                <a:latin typeface="+mn-ea"/>
                <a:ea typeface="+mn-ea"/>
              </a:rPr>
              <a:t>Word</a:t>
            </a:r>
            <a:r>
              <a:rPr lang="zh-CN" altLang="zh-CN" sz="2400" dirty="0" smtClean="0">
                <a:latin typeface="+mn-ea"/>
                <a:ea typeface="+mn-ea"/>
              </a:rPr>
              <a:t>为它进行图文混排，使文章更加彰显艺术效果</a:t>
            </a:r>
            <a:r>
              <a:rPr lang="zh-CN" altLang="en-US" sz="2400" dirty="0" smtClean="0">
                <a:latin typeface="+mn-ea"/>
                <a:ea typeface="+mn-ea"/>
              </a:rPr>
              <a:t>。</a:t>
            </a:r>
            <a:endParaRPr lang="en-US" altLang="zh-CN" sz="2400" dirty="0" smtClean="0">
              <a:latin typeface="+mn-ea"/>
              <a:ea typeface="+mn-ea"/>
            </a:endParaRPr>
          </a:p>
          <a:p>
            <a:pPr eaLnBrk="1" hangingPunct="1"/>
            <a:r>
              <a:rPr lang="en-US" altLang="zh-CN" dirty="0" smtClean="0">
                <a:latin typeface="+mn-ea"/>
                <a:ea typeface="+mn-ea"/>
              </a:rPr>
              <a:t>2.3.2  </a:t>
            </a:r>
            <a:r>
              <a:rPr lang="zh-CN" altLang="zh-CN" dirty="0" smtClean="0">
                <a:latin typeface="+mn-ea"/>
                <a:ea typeface="+mn-ea"/>
              </a:rPr>
              <a:t>操作步骤</a:t>
            </a:r>
            <a:r>
              <a:rPr lang="zh-CN" altLang="en-US" dirty="0" smtClean="0">
                <a:latin typeface="+mn-ea"/>
                <a:ea typeface="+mn-ea"/>
              </a:rPr>
              <a:t>：边讲边操作的方法。</a:t>
            </a:r>
            <a:endParaRPr lang="en-US" altLang="zh-CN" dirty="0" smtClean="0">
              <a:latin typeface="+mn-ea"/>
              <a:ea typeface="+mn-ea"/>
            </a:endParaRPr>
          </a:p>
          <a:p>
            <a:pPr eaLnBrk="1" hangingPunct="1"/>
            <a:r>
              <a:rPr lang="en-US" altLang="zh-CN" dirty="0" smtClean="0">
                <a:latin typeface="+mn-ea"/>
                <a:ea typeface="+mn-ea"/>
              </a:rPr>
              <a:t>2.3.3</a:t>
            </a:r>
            <a:r>
              <a:rPr lang="zh-CN" altLang="en-US" dirty="0" smtClean="0">
                <a:latin typeface="+mn-ea"/>
                <a:ea typeface="+mn-ea"/>
              </a:rPr>
              <a:t>主要知识点</a:t>
            </a:r>
            <a:endParaRPr lang="en-US" altLang="zh-CN" dirty="0" smtClean="0">
              <a:latin typeface="+mn-ea"/>
              <a:ea typeface="+mn-ea"/>
            </a:endParaRPr>
          </a:p>
          <a:p>
            <a:pPr eaLnBrk="1" hangingPunct="1"/>
            <a:endParaRPr lang="zh-CN" altLang="zh-CN" dirty="0">
              <a:latin typeface="+mn-ea"/>
              <a:ea typeface="+mn-ea"/>
            </a:endParaRPr>
          </a:p>
          <a:p>
            <a:pPr eaLnBrk="1" hangingPunct="1"/>
            <a:endParaRPr lang="zh-CN" altLang="zh-CN" sz="2400" b="1" dirty="0" smtClean="0">
              <a:latin typeface="+mn-ea"/>
              <a:ea typeface="+mn-ea"/>
            </a:endParaRPr>
          </a:p>
          <a:p>
            <a:pPr eaLnBrk="1" hangingPunct="1"/>
            <a:endParaRPr lang="zh-CN" altLang="en-US" dirty="0" smtClean="0">
              <a:latin typeface="+mn-ea"/>
              <a:ea typeface="+mn-ea"/>
            </a:endParaRPr>
          </a:p>
        </p:txBody>
      </p:sp>
      <p:sp>
        <p:nvSpPr>
          <p:cNvPr id="7170" name="标题 1"/>
          <p:cNvSpPr>
            <a:spLocks noGrp="1"/>
          </p:cNvSpPr>
          <p:nvPr>
            <p:ph type="title"/>
          </p:nvPr>
        </p:nvSpPr>
        <p:spPr>
          <a:xfrm>
            <a:off x="468313" y="260350"/>
            <a:ext cx="8229600" cy="1143000"/>
          </a:xfrm>
        </p:spPr>
        <p:txBody>
          <a:bodyPr/>
          <a:lstStyle/>
          <a:p>
            <a:pPr eaLnBrk="1" fontAlgn="auto" hangingPunct="1">
              <a:spcAft>
                <a:spcPts val="0"/>
              </a:spcAft>
              <a:defRPr/>
            </a:pPr>
            <a:r>
              <a:rPr lang="en-US" altLang="zh-CN" dirty="0" smtClean="0">
                <a:latin typeface="+mn-ea"/>
                <a:ea typeface="+mn-ea"/>
              </a:rPr>
              <a:t>2.3</a:t>
            </a:r>
            <a:r>
              <a:rPr lang="zh-CN" altLang="en-US" dirty="0" smtClean="0">
                <a:latin typeface="+mn-ea"/>
                <a:ea typeface="+mn-ea"/>
              </a:rPr>
              <a:t>图文混排的文档制作</a:t>
            </a:r>
          </a:p>
        </p:txBody>
      </p:sp>
      <p:sp>
        <p:nvSpPr>
          <p:cNvPr id="24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740AB06E-6A91-4F20-8888-EDDBA9D5CACF}"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458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en-US" altLang="zh-CN" sz="2000" dirty="0" smtClean="0">
                <a:latin typeface="+mn-ea"/>
                <a:ea typeface="+mn-ea"/>
              </a:rPr>
              <a:t>1</a:t>
            </a:r>
            <a:r>
              <a:rPr lang="zh-CN" altLang="en-US" sz="2000" dirty="0" smtClean="0">
                <a:latin typeface="+mn-ea"/>
                <a:ea typeface="+mn-ea"/>
              </a:rPr>
              <a:t>、</a:t>
            </a:r>
            <a:r>
              <a:rPr lang="zh-CN" altLang="zh-CN" sz="2000" dirty="0" smtClean="0">
                <a:latin typeface="+mn-ea"/>
                <a:ea typeface="+mn-ea"/>
              </a:rPr>
              <a:t>以</a:t>
            </a:r>
            <a:r>
              <a:rPr lang="zh-CN" altLang="zh-CN" sz="2000" dirty="0">
                <a:latin typeface="+mn-ea"/>
                <a:ea typeface="+mn-ea"/>
              </a:rPr>
              <a:t>一篇“荷塘月色”散文为例，我们利用</a:t>
            </a:r>
            <a:r>
              <a:rPr lang="en-US" altLang="zh-CN" sz="2000" dirty="0">
                <a:latin typeface="+mn-ea"/>
                <a:ea typeface="+mn-ea"/>
              </a:rPr>
              <a:t>Word</a:t>
            </a:r>
            <a:r>
              <a:rPr lang="zh-CN" altLang="zh-CN" sz="2000" dirty="0">
                <a:latin typeface="+mn-ea"/>
                <a:ea typeface="+mn-ea"/>
              </a:rPr>
              <a:t>为它进行图文混排，使文章更加彰显艺术效果。文档排版后的效果如</a:t>
            </a:r>
            <a:r>
              <a:rPr lang="zh-CN" altLang="zh-CN" sz="2000" dirty="0" smtClean="0">
                <a:latin typeface="+mn-ea"/>
                <a:ea typeface="+mn-ea"/>
              </a:rPr>
              <a:t>图所</a:t>
            </a:r>
            <a:r>
              <a:rPr lang="zh-CN" altLang="zh-CN" sz="2000" dirty="0">
                <a:latin typeface="+mn-ea"/>
                <a:ea typeface="+mn-ea"/>
              </a:rPr>
              <a:t>示</a:t>
            </a:r>
            <a:r>
              <a:rPr lang="zh-CN" altLang="zh-CN" sz="2000" dirty="0" smtClean="0">
                <a:latin typeface="+mn-ea"/>
                <a:ea typeface="+mn-ea"/>
              </a:rPr>
              <a:t>。</a:t>
            </a:r>
            <a:endParaRPr lang="en-US" altLang="zh-CN" sz="2000" dirty="0" smtClean="0">
              <a:latin typeface="+mn-ea"/>
              <a:ea typeface="+mn-ea"/>
            </a:endParaRPr>
          </a:p>
          <a:p>
            <a:pPr marL="109537" indent="0">
              <a:buNone/>
            </a:pPr>
            <a:r>
              <a:rPr lang="en-US" altLang="zh-CN" sz="2000" dirty="0" smtClean="0">
                <a:latin typeface="+mn-ea"/>
                <a:ea typeface="+mn-ea"/>
              </a:rPr>
              <a:t>2</a:t>
            </a:r>
            <a:r>
              <a:rPr lang="zh-CN" altLang="en-US" sz="2000" dirty="0" smtClean="0">
                <a:latin typeface="+mn-ea"/>
                <a:ea typeface="+mn-ea"/>
              </a:rPr>
              <a:t>、</a:t>
            </a:r>
            <a:r>
              <a:rPr lang="zh-CN" altLang="zh-CN" sz="2000" dirty="0" smtClean="0">
                <a:latin typeface="+mn-ea"/>
                <a:ea typeface="+mn-ea"/>
              </a:rPr>
              <a:t>在</a:t>
            </a:r>
            <a:r>
              <a:rPr lang="zh-CN" altLang="zh-CN" sz="2000" dirty="0">
                <a:latin typeface="+mn-ea"/>
                <a:ea typeface="+mn-ea"/>
              </a:rPr>
              <a:t>本例中，将主要解决如下问题：</a:t>
            </a:r>
          </a:p>
          <a:p>
            <a:pPr lvl="0"/>
            <a:r>
              <a:rPr lang="zh-CN" altLang="zh-CN" sz="2000" dirty="0">
                <a:latin typeface="+mn-ea"/>
                <a:ea typeface="+mn-ea"/>
              </a:rPr>
              <a:t>如何为段落设置首字下沉、分栏、边框和底纹</a:t>
            </a:r>
          </a:p>
          <a:p>
            <a:pPr lvl="0"/>
            <a:r>
              <a:rPr lang="zh-CN" altLang="zh-CN" sz="2000" dirty="0">
                <a:latin typeface="+mn-ea"/>
                <a:ea typeface="+mn-ea"/>
              </a:rPr>
              <a:t>如何插入图片和艺术字，设置图片格式将图片衬于文字下方与文本混排，设置艺术字格式和为艺术字设置阴影等</a:t>
            </a:r>
          </a:p>
          <a:p>
            <a:pPr lvl="0"/>
            <a:r>
              <a:rPr lang="zh-CN" altLang="zh-CN" sz="2000" dirty="0">
                <a:latin typeface="+mn-ea"/>
                <a:ea typeface="+mn-ea"/>
              </a:rPr>
              <a:t>如何插入文本框，并为文本框内的文字添加项目符号</a:t>
            </a:r>
          </a:p>
          <a:p>
            <a:pPr lvl="0"/>
            <a:r>
              <a:rPr lang="zh-CN" altLang="zh-CN" sz="2000" dirty="0">
                <a:latin typeface="+mn-ea"/>
                <a:ea typeface="+mn-ea"/>
              </a:rPr>
              <a:t>如何设置页面边框</a:t>
            </a:r>
          </a:p>
          <a:p>
            <a:pPr lvl="0"/>
            <a:r>
              <a:rPr lang="zh-CN" altLang="zh-CN" sz="2000" dirty="0">
                <a:latin typeface="+mn-ea"/>
                <a:ea typeface="+mn-ea"/>
              </a:rPr>
              <a:t>如何设置页眉页脚，修改页眉的下边线</a:t>
            </a: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2.3.1  </a:t>
            </a:r>
            <a:r>
              <a:rPr lang="zh-CN" altLang="zh-CN" dirty="0">
                <a:latin typeface="+mn-ea"/>
                <a:ea typeface="+mn-ea"/>
              </a:rPr>
              <a:t>图文混排文档</a:t>
            </a:r>
            <a:r>
              <a:rPr lang="zh-CN" altLang="zh-CN" dirty="0" smtClean="0">
                <a:latin typeface="+mn-ea"/>
                <a:ea typeface="+mn-ea"/>
              </a:rPr>
              <a:t>实例</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3650" y="1985963"/>
            <a:ext cx="6106920" cy="432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16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9218"/>
                                        </p:tgtEl>
                                        <p:attrNameLst>
                                          <p:attrName>ppt_x</p:attrName>
                                        </p:attrNameLst>
                                      </p:cBhvr>
                                      <p:tavLst>
                                        <p:tav tm="0">
                                          <p:val>
                                            <p:strVal val="ppt_x"/>
                                          </p:val>
                                        </p:tav>
                                        <p:tav tm="100000">
                                          <p:val>
                                            <p:strVal val="ppt_x"/>
                                          </p:val>
                                        </p:tav>
                                      </p:tavLst>
                                    </p:anim>
                                    <p:anim calcmode="lin" valueType="num">
                                      <p:cBhvr additive="base">
                                        <p:cTn id="14" dur="500"/>
                                        <p:tgtEl>
                                          <p:spTgt spid="9218"/>
                                        </p:tgtEl>
                                        <p:attrNameLst>
                                          <p:attrName>ppt_y</p:attrName>
                                        </p:attrNameLst>
                                      </p:cBhvr>
                                      <p:tavLst>
                                        <p:tav tm="0">
                                          <p:val>
                                            <p:strVal val="ppt_y"/>
                                          </p:val>
                                        </p:tav>
                                        <p:tav tm="100000">
                                          <p:val>
                                            <p:strVal val="1+ppt_h/2"/>
                                          </p:val>
                                        </p:tav>
                                      </p:tavLst>
                                    </p:anim>
                                    <p:set>
                                      <p:cBhvr>
                                        <p:cTn id="15" dur="1" fill="hold">
                                          <p:stCondLst>
                                            <p:cond delay="499"/>
                                          </p:stCondLst>
                                        </p:cTn>
                                        <p:tgtEl>
                                          <p:spTgt spid="9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a:latin typeface="+mn-ea"/>
                <a:ea typeface="+mn-ea"/>
              </a:rPr>
              <a:t>1</a:t>
            </a:r>
            <a:r>
              <a:rPr lang="zh-CN" altLang="zh-CN" sz="2800" dirty="0">
                <a:latin typeface="+mn-ea"/>
                <a:ea typeface="+mn-ea"/>
              </a:rPr>
              <a:t>．录入文档并进行基本排版</a:t>
            </a:r>
          </a:p>
          <a:p>
            <a:r>
              <a:rPr lang="en-US" altLang="zh-CN" sz="2800" dirty="0">
                <a:latin typeface="+mn-ea"/>
                <a:ea typeface="+mn-ea"/>
              </a:rPr>
              <a:t>2</a:t>
            </a:r>
            <a:r>
              <a:rPr lang="zh-CN" altLang="zh-CN" sz="2800" dirty="0">
                <a:latin typeface="+mn-ea"/>
                <a:ea typeface="+mn-ea"/>
              </a:rPr>
              <a:t>．设置首字下沉</a:t>
            </a:r>
          </a:p>
          <a:p>
            <a:r>
              <a:rPr lang="en-US" altLang="zh-CN" sz="2800" dirty="0">
                <a:latin typeface="+mn-ea"/>
                <a:ea typeface="+mn-ea"/>
              </a:rPr>
              <a:t>3</a:t>
            </a:r>
            <a:r>
              <a:rPr lang="zh-CN" altLang="zh-CN" sz="2800" dirty="0">
                <a:latin typeface="+mn-ea"/>
                <a:ea typeface="+mn-ea"/>
              </a:rPr>
              <a:t>．设置边框和底纹</a:t>
            </a:r>
          </a:p>
          <a:p>
            <a:r>
              <a:rPr lang="en-US" altLang="zh-CN" sz="2800" dirty="0">
                <a:latin typeface="+mn-ea"/>
                <a:ea typeface="+mn-ea"/>
              </a:rPr>
              <a:t>4</a:t>
            </a:r>
            <a:r>
              <a:rPr lang="zh-CN" altLang="zh-CN" sz="2800" dirty="0">
                <a:latin typeface="+mn-ea"/>
                <a:ea typeface="+mn-ea"/>
              </a:rPr>
              <a:t>．为段落分栏</a:t>
            </a:r>
          </a:p>
          <a:p>
            <a:r>
              <a:rPr lang="en-US" altLang="zh-CN" sz="2800" dirty="0">
                <a:latin typeface="+mn-ea"/>
                <a:ea typeface="+mn-ea"/>
              </a:rPr>
              <a:t>5</a:t>
            </a:r>
            <a:r>
              <a:rPr lang="zh-CN" altLang="zh-CN" sz="2800" dirty="0">
                <a:latin typeface="+mn-ea"/>
                <a:ea typeface="+mn-ea"/>
              </a:rPr>
              <a:t>．插入图片和艺术字</a:t>
            </a:r>
          </a:p>
          <a:p>
            <a:r>
              <a:rPr lang="en-US" altLang="zh-CN" sz="2800" dirty="0">
                <a:latin typeface="+mn-ea"/>
                <a:ea typeface="+mn-ea"/>
              </a:rPr>
              <a:t>6</a:t>
            </a:r>
            <a:r>
              <a:rPr lang="zh-CN" altLang="zh-CN" sz="2800" dirty="0">
                <a:latin typeface="+mn-ea"/>
                <a:ea typeface="+mn-ea"/>
              </a:rPr>
              <a:t>．插入竖排文本框</a:t>
            </a:r>
          </a:p>
          <a:p>
            <a:r>
              <a:rPr lang="en-US" altLang="zh-CN" sz="2800" dirty="0">
                <a:latin typeface="+mn-ea"/>
                <a:ea typeface="+mn-ea"/>
              </a:rPr>
              <a:t>7</a:t>
            </a:r>
            <a:r>
              <a:rPr lang="zh-CN" altLang="zh-CN" sz="2800" dirty="0">
                <a:latin typeface="+mn-ea"/>
                <a:ea typeface="+mn-ea"/>
              </a:rPr>
              <a:t>．设置页眉、页码</a:t>
            </a: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dirty="0">
                <a:latin typeface="+mn-ea"/>
                <a:ea typeface="+mn-ea"/>
              </a:rPr>
              <a:t>2.3.2  </a:t>
            </a:r>
            <a:r>
              <a:rPr lang="zh-CN" altLang="zh-CN" dirty="0">
                <a:latin typeface="+mn-ea"/>
                <a:ea typeface="+mn-ea"/>
              </a:rPr>
              <a:t>操作步骤</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spTree>
    <p:extLst>
      <p:ext uri="{BB962C8B-B14F-4D97-AF65-F5344CB8AC3E}">
        <p14:creationId xmlns:p14="http://schemas.microsoft.com/office/powerpoint/2010/main" val="11500310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138"/>
            <a:ext cx="8435280" cy="4525962"/>
          </a:xfrm>
        </p:spPr>
        <p:txBody>
          <a:bodyPr/>
          <a:lstStyle/>
          <a:p>
            <a:pPr marL="109537" indent="0">
              <a:buNone/>
            </a:pPr>
            <a:r>
              <a:rPr lang="en-US" altLang="zh-CN" sz="2400" b="1" dirty="0" smtClean="0">
                <a:latin typeface="+mn-ea"/>
                <a:ea typeface="+mn-ea"/>
              </a:rPr>
              <a:t>1</a:t>
            </a:r>
            <a:r>
              <a:rPr lang="zh-CN" altLang="zh-CN" sz="2400" b="1" dirty="0">
                <a:latin typeface="+mn-ea"/>
                <a:ea typeface="+mn-ea"/>
              </a:rPr>
              <a:t>．图片</a:t>
            </a:r>
          </a:p>
          <a:p>
            <a:pPr marL="109537" indent="0" fontAlgn="auto">
              <a:buNone/>
            </a:pPr>
            <a:r>
              <a:rPr lang="zh-CN" altLang="zh-CN" sz="2000" dirty="0">
                <a:latin typeface="+mn-ea"/>
                <a:ea typeface="+mn-ea"/>
              </a:rPr>
              <a:t>（</a:t>
            </a:r>
            <a:r>
              <a:rPr lang="en-US" altLang="zh-CN" sz="2000" dirty="0">
                <a:latin typeface="+mn-ea"/>
                <a:ea typeface="+mn-ea"/>
              </a:rPr>
              <a:t>1</a:t>
            </a:r>
            <a:r>
              <a:rPr lang="zh-CN" altLang="zh-CN" sz="2000" dirty="0">
                <a:latin typeface="+mn-ea"/>
                <a:ea typeface="+mn-ea"/>
              </a:rPr>
              <a:t>）在文档中插入</a:t>
            </a:r>
            <a:r>
              <a:rPr lang="zh-CN" altLang="zh-CN" sz="2000" dirty="0" smtClean="0">
                <a:latin typeface="+mn-ea"/>
                <a:ea typeface="+mn-ea"/>
              </a:rPr>
              <a:t>图片，</a:t>
            </a:r>
            <a:r>
              <a:rPr lang="zh-CN" altLang="zh-CN" sz="2000" dirty="0">
                <a:latin typeface="+mn-ea"/>
                <a:ea typeface="+mn-ea"/>
              </a:rPr>
              <a:t>图片的</a:t>
            </a:r>
            <a:r>
              <a:rPr lang="zh-CN" altLang="zh-CN" sz="2000" dirty="0" smtClean="0">
                <a:latin typeface="+mn-ea"/>
                <a:ea typeface="+mn-ea"/>
              </a:rPr>
              <a:t>来源一</a:t>
            </a:r>
            <a:r>
              <a:rPr lang="zh-CN" altLang="zh-CN" sz="2000" dirty="0">
                <a:latin typeface="+mn-ea"/>
                <a:ea typeface="+mn-ea"/>
              </a:rPr>
              <a:t>是来自剪贴画，二是来自文件</a:t>
            </a:r>
            <a:r>
              <a:rPr lang="zh-CN" altLang="zh-CN" sz="2000" dirty="0" smtClean="0">
                <a:latin typeface="+mn-ea"/>
                <a:ea typeface="+mn-ea"/>
              </a:rPr>
              <a:t>。</a:t>
            </a:r>
            <a:endParaRPr lang="en-US" altLang="zh-CN" sz="2000" dirty="0" smtClean="0">
              <a:latin typeface="+mn-ea"/>
              <a:ea typeface="+mn-ea"/>
            </a:endParaRPr>
          </a:p>
          <a:p>
            <a:pPr marL="109537" indent="0">
              <a:buNone/>
            </a:pPr>
            <a:r>
              <a:rPr lang="zh-CN" altLang="zh-CN" sz="2000" dirty="0" smtClean="0">
                <a:latin typeface="+mn-ea"/>
                <a:ea typeface="+mn-ea"/>
              </a:rPr>
              <a:t> </a:t>
            </a:r>
            <a:r>
              <a:rPr lang="zh-CN" altLang="zh-CN" sz="2000" dirty="0">
                <a:latin typeface="+mn-ea"/>
                <a:ea typeface="+mn-ea"/>
              </a:rPr>
              <a:t>① 来自剪贴画</a:t>
            </a:r>
            <a:r>
              <a:rPr lang="zh-CN" altLang="zh-CN" sz="2000" dirty="0" smtClean="0">
                <a:latin typeface="+mn-ea"/>
                <a:ea typeface="+mn-ea"/>
              </a:rPr>
              <a:t>。将</a:t>
            </a:r>
            <a:r>
              <a:rPr lang="zh-CN" altLang="zh-CN" sz="2000" dirty="0">
                <a:latin typeface="+mn-ea"/>
                <a:ea typeface="+mn-ea"/>
              </a:rPr>
              <a:t>光标定位在需要插入剪贴画的位置，选择“插入”功能区</a:t>
            </a:r>
            <a:r>
              <a:rPr lang="en-US" altLang="zh-CN" sz="2000" dirty="0">
                <a:latin typeface="+mn-ea"/>
                <a:ea typeface="+mn-ea"/>
              </a:rPr>
              <a:t>/</a:t>
            </a:r>
            <a:r>
              <a:rPr lang="zh-CN" altLang="zh-CN" sz="2000" dirty="0">
                <a:latin typeface="+mn-ea"/>
                <a:ea typeface="+mn-ea"/>
              </a:rPr>
              <a:t>“剪贴画” 命令，打开“剪贴画”任务窗格</a:t>
            </a:r>
            <a:r>
              <a:rPr lang="zh-CN" altLang="zh-CN" sz="2000" dirty="0" smtClean="0">
                <a:latin typeface="+mn-ea"/>
                <a:ea typeface="+mn-ea"/>
              </a:rPr>
              <a:t>。</a:t>
            </a:r>
            <a:r>
              <a:rPr lang="zh-CN" altLang="zh-CN" sz="2000" dirty="0">
                <a:latin typeface="+mn-ea"/>
                <a:ea typeface="+mn-ea"/>
              </a:rPr>
              <a:t> </a:t>
            </a:r>
            <a:endParaRPr lang="en-US" altLang="zh-CN" sz="2000" dirty="0" smtClean="0">
              <a:latin typeface="+mn-ea"/>
              <a:ea typeface="+mn-ea"/>
            </a:endParaRPr>
          </a:p>
          <a:p>
            <a:pPr marL="109537" indent="0">
              <a:buNone/>
            </a:pPr>
            <a:r>
              <a:rPr lang="zh-CN" altLang="zh-CN" sz="2000" dirty="0" smtClean="0">
                <a:latin typeface="+mn-ea"/>
                <a:ea typeface="+mn-ea"/>
              </a:rPr>
              <a:t>② </a:t>
            </a:r>
            <a:r>
              <a:rPr lang="zh-CN" altLang="zh-CN" sz="2000" dirty="0">
                <a:latin typeface="+mn-ea"/>
                <a:ea typeface="+mn-ea"/>
              </a:rPr>
              <a:t>来自文件。通过这种方法插入图片的前提是计算机磁盘或移动存储设备上必须有图片文件，插入方法如下</a:t>
            </a:r>
            <a:r>
              <a:rPr lang="zh-CN" altLang="zh-CN" sz="2000" dirty="0" smtClean="0">
                <a:latin typeface="+mn-ea"/>
                <a:ea typeface="+mn-ea"/>
              </a:rPr>
              <a:t>：将</a:t>
            </a:r>
            <a:r>
              <a:rPr lang="zh-CN" altLang="zh-CN" sz="2000" dirty="0">
                <a:latin typeface="+mn-ea"/>
                <a:ea typeface="+mn-ea"/>
              </a:rPr>
              <a:t>光标定位在要插入图片的位置，选择“插入”功能区</a:t>
            </a:r>
            <a:r>
              <a:rPr lang="en-US" altLang="zh-CN" sz="2000" dirty="0">
                <a:latin typeface="+mn-ea"/>
                <a:ea typeface="+mn-ea"/>
              </a:rPr>
              <a:t>/</a:t>
            </a:r>
            <a:r>
              <a:rPr lang="zh-CN" altLang="zh-CN" sz="2000" dirty="0">
                <a:latin typeface="+mn-ea"/>
                <a:ea typeface="+mn-ea"/>
              </a:rPr>
              <a:t>“图片”命令，打开“插入图片”对话框</a:t>
            </a:r>
            <a:r>
              <a:rPr lang="zh-CN" altLang="zh-CN" sz="2000" dirty="0" smtClean="0">
                <a:latin typeface="+mn-ea"/>
                <a:ea typeface="+mn-ea"/>
              </a:rPr>
              <a:t>。</a:t>
            </a:r>
            <a:endParaRPr lang="en-US" altLang="zh-CN" sz="2000" dirty="0" smtClean="0">
              <a:latin typeface="+mn-ea"/>
              <a:ea typeface="+mn-ea"/>
            </a:endParaRPr>
          </a:p>
          <a:p>
            <a:pPr marL="109537" indent="0">
              <a:buNone/>
            </a:pPr>
            <a:r>
              <a:rPr lang="zh-CN" altLang="zh-CN" sz="2000" dirty="0" smtClean="0">
                <a:latin typeface="+mn-ea"/>
                <a:ea typeface="+mn-ea"/>
              </a:rPr>
              <a:t>（</a:t>
            </a:r>
            <a:r>
              <a:rPr lang="en-US" altLang="zh-CN" sz="2000" dirty="0">
                <a:latin typeface="+mn-ea"/>
                <a:ea typeface="+mn-ea"/>
              </a:rPr>
              <a:t>2</a:t>
            </a:r>
            <a:r>
              <a:rPr lang="zh-CN" altLang="zh-CN" sz="2000" dirty="0">
                <a:latin typeface="+mn-ea"/>
                <a:ea typeface="+mn-ea"/>
              </a:rPr>
              <a:t>）调整图片的格式</a:t>
            </a:r>
          </a:p>
          <a:p>
            <a:r>
              <a:rPr lang="zh-CN" altLang="zh-CN" sz="2000" dirty="0">
                <a:latin typeface="+mn-ea"/>
                <a:ea typeface="+mn-ea"/>
              </a:rPr>
              <a:t>插入图片后，功能区会自动处于“图片工具”的“格式”功能区，</a:t>
            </a:r>
            <a:r>
              <a:rPr lang="zh-CN" altLang="zh-CN" sz="2000" dirty="0" smtClean="0">
                <a:latin typeface="+mn-ea"/>
                <a:ea typeface="+mn-ea"/>
              </a:rPr>
              <a:t>如图所</a:t>
            </a:r>
            <a:r>
              <a:rPr lang="zh-CN" altLang="zh-CN" sz="2000" dirty="0">
                <a:latin typeface="+mn-ea"/>
                <a:ea typeface="+mn-ea"/>
              </a:rPr>
              <a:t>示。</a:t>
            </a:r>
          </a:p>
          <a:p>
            <a:r>
              <a:rPr lang="zh-CN" altLang="zh-CN" sz="2000" dirty="0">
                <a:latin typeface="+mn-ea"/>
                <a:ea typeface="+mn-ea"/>
              </a:rPr>
              <a:t>在该功能区中可以详细地设置图片的类型、样式、排列位置、大小等。</a:t>
            </a:r>
          </a:p>
          <a:p>
            <a:endParaRPr lang="zh-CN" altLang="zh-CN" dirty="0">
              <a:latin typeface="+mn-ea"/>
              <a:ea typeface="+mn-ea"/>
            </a:endParaRPr>
          </a:p>
          <a:p>
            <a:endParaRPr lang="zh-CN" altLang="en-US" dirty="0">
              <a:latin typeface="+mn-ea"/>
              <a:ea typeface="+mn-ea"/>
            </a:endParaRPr>
          </a:p>
        </p:txBody>
      </p:sp>
      <p:sp>
        <p:nvSpPr>
          <p:cNvPr id="3" name="标题 2"/>
          <p:cNvSpPr>
            <a:spLocks noGrp="1"/>
          </p:cNvSpPr>
          <p:nvPr>
            <p:ph type="title"/>
          </p:nvPr>
        </p:nvSpPr>
        <p:spPr/>
        <p:txBody>
          <a:bodyPr/>
          <a:lstStyle/>
          <a:p>
            <a:r>
              <a:rPr lang="en-US" altLang="zh-CN" sz="4400" dirty="0">
                <a:latin typeface="+mn-ea"/>
                <a:ea typeface="+mn-ea"/>
              </a:rPr>
              <a:t>2.3.3</a:t>
            </a:r>
            <a:r>
              <a:rPr lang="zh-CN" altLang="en-US" sz="4400" dirty="0">
                <a:latin typeface="+mn-ea"/>
                <a:ea typeface="+mn-ea"/>
              </a:rPr>
              <a:t>主要知识点</a:t>
            </a:r>
            <a:endParaRPr lang="zh-CN" altLang="en-US" dirty="0">
              <a:latin typeface="+mn-ea"/>
              <a:ea typeface="+mn-ea"/>
            </a:endParaRPr>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636912"/>
            <a:ext cx="5119052" cy="34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1" y="2528901"/>
            <a:ext cx="6419563" cy="4319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396" y="1052736"/>
            <a:ext cx="9532517"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00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0244"/>
                                        </p:tgtEl>
                                        <p:attrNameLst>
                                          <p:attrName>style.visibility</p:attrName>
                                        </p:attrNameLst>
                                      </p:cBhvr>
                                      <p:to>
                                        <p:strVal val="visible"/>
                                      </p:to>
                                    </p:set>
                                    <p:animEffect transition="in" filter="fade">
                                      <p:cBhvr>
                                        <p:cTn id="20" dur="1000"/>
                                        <p:tgtEl>
                                          <p:spTgt spid="10244"/>
                                        </p:tgtEl>
                                      </p:cBhvr>
                                    </p:animEffect>
                                    <p:anim calcmode="lin" valueType="num">
                                      <p:cBhvr>
                                        <p:cTn id="21" dur="1000" fill="hold"/>
                                        <p:tgtEl>
                                          <p:spTgt spid="10244"/>
                                        </p:tgtEl>
                                        <p:attrNameLst>
                                          <p:attrName>ppt_x</p:attrName>
                                        </p:attrNameLst>
                                      </p:cBhvr>
                                      <p:tavLst>
                                        <p:tav tm="0">
                                          <p:val>
                                            <p:strVal val="#ppt_x"/>
                                          </p:val>
                                        </p:tav>
                                        <p:tav tm="100000">
                                          <p:val>
                                            <p:strVal val="#ppt_x"/>
                                          </p:val>
                                        </p:tav>
                                      </p:tavLst>
                                    </p:anim>
                                    <p:anim calcmode="lin" valueType="num">
                                      <p:cBhvr>
                                        <p:cTn id="22" dur="1000" fill="hold"/>
                                        <p:tgtEl>
                                          <p:spTgt spid="10244"/>
                                        </p:tgtEl>
                                        <p:attrNameLst>
                                          <p:attrName>ppt_y</p:attrName>
                                        </p:attrNameLst>
                                      </p:cBhvr>
                                      <p:tavLst>
                                        <p:tav tm="0">
                                          <p:val>
                                            <p:strVal val="#ppt_y+.1"/>
                                          </p:val>
                                        </p:tav>
                                        <p:tav tm="100000">
                                          <p:val>
                                            <p:strVal val="#ppt_y"/>
                                          </p:val>
                                        </p:tav>
                                      </p:tavLst>
                                    </p:anim>
                                  </p:childTnLst>
                                </p:cTn>
                              </p:par>
                              <p:par>
                                <p:cTn id="23" presetID="2" presetClass="exit" presetSubtype="4" fill="hold" nodeType="withEffect">
                                  <p:stCondLst>
                                    <p:cond delay="0"/>
                                  </p:stCondLst>
                                  <p:childTnLst>
                                    <p:anim calcmode="lin" valueType="num">
                                      <p:cBhvr additive="base">
                                        <p:cTn id="24" dur="500"/>
                                        <p:tgtEl>
                                          <p:spTgt spid="10244"/>
                                        </p:tgtEl>
                                        <p:attrNameLst>
                                          <p:attrName>ppt_x</p:attrName>
                                        </p:attrNameLst>
                                      </p:cBhvr>
                                      <p:tavLst>
                                        <p:tav tm="0">
                                          <p:val>
                                            <p:strVal val="ppt_x"/>
                                          </p:val>
                                        </p:tav>
                                        <p:tav tm="100000">
                                          <p:val>
                                            <p:strVal val="ppt_x"/>
                                          </p:val>
                                        </p:tav>
                                      </p:tavLst>
                                    </p:anim>
                                    <p:anim calcmode="lin" valueType="num">
                                      <p:cBhvr additive="base">
                                        <p:cTn id="25" dur="500"/>
                                        <p:tgtEl>
                                          <p:spTgt spid="10244"/>
                                        </p:tgtEl>
                                        <p:attrNameLst>
                                          <p:attrName>ppt_y</p:attrName>
                                        </p:attrNameLst>
                                      </p:cBhvr>
                                      <p:tavLst>
                                        <p:tav tm="0">
                                          <p:val>
                                            <p:strVal val="ppt_y"/>
                                          </p:val>
                                        </p:tav>
                                        <p:tav tm="100000">
                                          <p:val>
                                            <p:strVal val="1+ppt_h/2"/>
                                          </p:val>
                                        </p:tav>
                                      </p:tavLst>
                                    </p:anim>
                                    <p:set>
                                      <p:cBhvr>
                                        <p:cTn id="26" dur="1" fill="hold">
                                          <p:stCondLst>
                                            <p:cond delay="499"/>
                                          </p:stCondLst>
                                        </p:cTn>
                                        <p:tgtEl>
                                          <p:spTgt spid="1024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Effect transition="in" filter="fade">
                                      <p:cBhvr>
                                        <p:cTn id="31" dur="1000"/>
                                        <p:tgtEl>
                                          <p:spTgt spid="2">
                                            <p:txEl>
                                              <p:pRg st="2" end="2"/>
                                            </p:txEl>
                                          </p:spTgt>
                                        </p:tgtEl>
                                      </p:cBhvr>
                                    </p:animEffect>
                                    <p:anim calcmode="lin" valueType="num">
                                      <p:cBhvr>
                                        <p:cTn id="3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Effect transition="in" filter="fade">
                                      <p:cBhvr>
                                        <p:cTn id="38" dur="1000"/>
                                        <p:tgtEl>
                                          <p:spTgt spid="2">
                                            <p:txEl>
                                              <p:pRg st="3" end="3"/>
                                            </p:txEl>
                                          </p:spTgt>
                                        </p:tgtEl>
                                      </p:cBhvr>
                                    </p:animEffect>
                                    <p:anim calcmode="lin" valueType="num">
                                      <p:cBhvr>
                                        <p:cTn id="3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10242"/>
                                        </p:tgtEl>
                                        <p:attrNameLst>
                                          <p:attrName>style.visibility</p:attrName>
                                        </p:attrNameLst>
                                      </p:cBhvr>
                                      <p:to>
                                        <p:strVal val="visible"/>
                                      </p:to>
                                    </p:set>
                                    <p:animEffect transition="in" filter="fade">
                                      <p:cBhvr>
                                        <p:cTn id="44" dur="3000"/>
                                        <p:tgtEl>
                                          <p:spTgt spid="10242"/>
                                        </p:tgtEl>
                                      </p:cBhvr>
                                    </p:animEffect>
                                    <p:anim calcmode="lin" valueType="num">
                                      <p:cBhvr>
                                        <p:cTn id="45" dur="3000" fill="hold"/>
                                        <p:tgtEl>
                                          <p:spTgt spid="10242"/>
                                        </p:tgtEl>
                                        <p:attrNameLst>
                                          <p:attrName>ppt_x</p:attrName>
                                        </p:attrNameLst>
                                      </p:cBhvr>
                                      <p:tavLst>
                                        <p:tav tm="0">
                                          <p:val>
                                            <p:strVal val="#ppt_x"/>
                                          </p:val>
                                        </p:tav>
                                        <p:tav tm="100000">
                                          <p:val>
                                            <p:strVal val="#ppt_x"/>
                                          </p:val>
                                        </p:tav>
                                      </p:tavLst>
                                    </p:anim>
                                    <p:anim calcmode="lin" valueType="num">
                                      <p:cBhvr>
                                        <p:cTn id="46" dur="3000" fill="hold"/>
                                        <p:tgtEl>
                                          <p:spTgt spid="10242"/>
                                        </p:tgtEl>
                                        <p:attrNameLst>
                                          <p:attrName>ppt_y</p:attrName>
                                        </p:attrNameLst>
                                      </p:cBhvr>
                                      <p:tavLst>
                                        <p:tav tm="0">
                                          <p:val>
                                            <p:strVal val="#ppt_y+.1"/>
                                          </p:val>
                                        </p:tav>
                                        <p:tav tm="100000">
                                          <p:val>
                                            <p:strVal val="#ppt_y"/>
                                          </p:val>
                                        </p:tav>
                                      </p:tavLst>
                                    </p:anim>
                                  </p:childTnLst>
                                </p:cTn>
                              </p:par>
                              <p:par>
                                <p:cTn id="47" presetID="2" presetClass="exit" presetSubtype="4" fill="hold" nodeType="withEffect">
                                  <p:stCondLst>
                                    <p:cond delay="0"/>
                                  </p:stCondLst>
                                  <p:childTnLst>
                                    <p:anim calcmode="lin" valueType="num">
                                      <p:cBhvr additive="base">
                                        <p:cTn id="48" dur="500"/>
                                        <p:tgtEl>
                                          <p:spTgt spid="10242"/>
                                        </p:tgtEl>
                                        <p:attrNameLst>
                                          <p:attrName>ppt_x</p:attrName>
                                        </p:attrNameLst>
                                      </p:cBhvr>
                                      <p:tavLst>
                                        <p:tav tm="0">
                                          <p:val>
                                            <p:strVal val="ppt_x"/>
                                          </p:val>
                                        </p:tav>
                                        <p:tav tm="100000">
                                          <p:val>
                                            <p:strVal val="ppt_x"/>
                                          </p:val>
                                        </p:tav>
                                      </p:tavLst>
                                    </p:anim>
                                    <p:anim calcmode="lin" valueType="num">
                                      <p:cBhvr additive="base">
                                        <p:cTn id="49" dur="500"/>
                                        <p:tgtEl>
                                          <p:spTgt spid="10242"/>
                                        </p:tgtEl>
                                        <p:attrNameLst>
                                          <p:attrName>ppt_y</p:attrName>
                                        </p:attrNameLst>
                                      </p:cBhvr>
                                      <p:tavLst>
                                        <p:tav tm="0">
                                          <p:val>
                                            <p:strVal val="ppt_y"/>
                                          </p:val>
                                        </p:tav>
                                        <p:tav tm="100000">
                                          <p:val>
                                            <p:strVal val="1+ppt_h/2"/>
                                          </p:val>
                                        </p:tav>
                                      </p:tavLst>
                                    </p:anim>
                                    <p:set>
                                      <p:cBhvr>
                                        <p:cTn id="50" dur="1" fill="hold">
                                          <p:stCondLst>
                                            <p:cond delay="499"/>
                                          </p:stCondLst>
                                        </p:cTn>
                                        <p:tgtEl>
                                          <p:spTgt spid="1024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
                                            <p:txEl>
                                              <p:pRg st="4" end="4"/>
                                            </p:txEl>
                                          </p:spTgt>
                                        </p:tgtEl>
                                        <p:attrNameLst>
                                          <p:attrName>style.visibility</p:attrName>
                                        </p:attrNameLst>
                                      </p:cBhvr>
                                      <p:to>
                                        <p:strVal val="visible"/>
                                      </p:to>
                                    </p:set>
                                    <p:animEffect transition="in" filter="fade">
                                      <p:cBhvr>
                                        <p:cTn id="55" dur="1000"/>
                                        <p:tgtEl>
                                          <p:spTgt spid="2">
                                            <p:txEl>
                                              <p:pRg st="4" end="4"/>
                                            </p:txEl>
                                          </p:spTgt>
                                        </p:tgtEl>
                                      </p:cBhvr>
                                    </p:animEffect>
                                    <p:anim calcmode="lin" valueType="num">
                                      <p:cBhvr>
                                        <p:cTn id="5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
                                            <p:txEl>
                                              <p:pRg st="5" end="5"/>
                                            </p:txEl>
                                          </p:spTgt>
                                        </p:tgtEl>
                                        <p:attrNameLst>
                                          <p:attrName>style.visibility</p:attrName>
                                        </p:attrNameLst>
                                      </p:cBhvr>
                                      <p:to>
                                        <p:strVal val="visible"/>
                                      </p:to>
                                    </p:set>
                                    <p:animEffect transition="in" filter="fade">
                                      <p:cBhvr>
                                        <p:cTn id="62" dur="1000"/>
                                        <p:tgtEl>
                                          <p:spTgt spid="2">
                                            <p:txEl>
                                              <p:pRg st="5" end="5"/>
                                            </p:txEl>
                                          </p:spTgt>
                                        </p:tgtEl>
                                      </p:cBhvr>
                                    </p:animEffect>
                                    <p:anim calcmode="lin" valueType="num">
                                      <p:cBhvr>
                                        <p:cTn id="6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6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10243"/>
                                        </p:tgtEl>
                                        <p:attrNameLst>
                                          <p:attrName>style.visibility</p:attrName>
                                        </p:attrNameLst>
                                      </p:cBhvr>
                                      <p:to>
                                        <p:strVal val="visible"/>
                                      </p:to>
                                    </p:set>
                                    <p:animEffect transition="in" filter="fade">
                                      <p:cBhvr>
                                        <p:cTn id="69" dur="1000"/>
                                        <p:tgtEl>
                                          <p:spTgt spid="10243"/>
                                        </p:tgtEl>
                                      </p:cBhvr>
                                    </p:animEffect>
                                    <p:anim calcmode="lin" valueType="num">
                                      <p:cBhvr>
                                        <p:cTn id="70" dur="1000" fill="hold"/>
                                        <p:tgtEl>
                                          <p:spTgt spid="10243"/>
                                        </p:tgtEl>
                                        <p:attrNameLst>
                                          <p:attrName>ppt_x</p:attrName>
                                        </p:attrNameLst>
                                      </p:cBhvr>
                                      <p:tavLst>
                                        <p:tav tm="0">
                                          <p:val>
                                            <p:strVal val="#ppt_x"/>
                                          </p:val>
                                        </p:tav>
                                        <p:tav tm="100000">
                                          <p:val>
                                            <p:strVal val="#ppt_x"/>
                                          </p:val>
                                        </p:tav>
                                      </p:tavLst>
                                    </p:anim>
                                    <p:anim calcmode="lin" valueType="num">
                                      <p:cBhvr>
                                        <p:cTn id="71"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xit" presetSubtype="4" fill="hold" nodeType="clickEffect">
                                  <p:stCondLst>
                                    <p:cond delay="0"/>
                                  </p:stCondLst>
                                  <p:childTnLst>
                                    <p:anim calcmode="lin" valueType="num">
                                      <p:cBhvr additive="base">
                                        <p:cTn id="75" dur="500"/>
                                        <p:tgtEl>
                                          <p:spTgt spid="10243"/>
                                        </p:tgtEl>
                                        <p:attrNameLst>
                                          <p:attrName>ppt_x</p:attrName>
                                        </p:attrNameLst>
                                      </p:cBhvr>
                                      <p:tavLst>
                                        <p:tav tm="0">
                                          <p:val>
                                            <p:strVal val="ppt_x"/>
                                          </p:val>
                                        </p:tav>
                                        <p:tav tm="100000">
                                          <p:val>
                                            <p:strVal val="ppt_x"/>
                                          </p:val>
                                        </p:tav>
                                      </p:tavLst>
                                    </p:anim>
                                    <p:anim calcmode="lin" valueType="num">
                                      <p:cBhvr additive="base">
                                        <p:cTn id="76" dur="500"/>
                                        <p:tgtEl>
                                          <p:spTgt spid="10243"/>
                                        </p:tgtEl>
                                        <p:attrNameLst>
                                          <p:attrName>ppt_y</p:attrName>
                                        </p:attrNameLst>
                                      </p:cBhvr>
                                      <p:tavLst>
                                        <p:tav tm="0">
                                          <p:val>
                                            <p:strVal val="ppt_y"/>
                                          </p:val>
                                        </p:tav>
                                        <p:tav tm="100000">
                                          <p:val>
                                            <p:strVal val="1+ppt_h/2"/>
                                          </p:val>
                                        </p:tav>
                                      </p:tavLst>
                                    </p:anim>
                                    <p:set>
                                      <p:cBhvr>
                                        <p:cTn id="77" dur="1" fill="hold">
                                          <p:stCondLst>
                                            <p:cond delay="499"/>
                                          </p:stCondLst>
                                        </p:cTn>
                                        <p:tgtEl>
                                          <p:spTgt spid="1024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
                                            <p:txEl>
                                              <p:pRg st="6" end="6"/>
                                            </p:txEl>
                                          </p:spTgt>
                                        </p:tgtEl>
                                        <p:attrNameLst>
                                          <p:attrName>style.visibility</p:attrName>
                                        </p:attrNameLst>
                                      </p:cBhvr>
                                      <p:to>
                                        <p:strVal val="visible"/>
                                      </p:to>
                                    </p:set>
                                    <p:animEffect transition="in" filter="fade">
                                      <p:cBhvr>
                                        <p:cTn id="82" dur="1000"/>
                                        <p:tgtEl>
                                          <p:spTgt spid="2">
                                            <p:txEl>
                                              <p:pRg st="6" end="6"/>
                                            </p:txEl>
                                          </p:spTgt>
                                        </p:tgtEl>
                                      </p:cBhvr>
                                    </p:animEffect>
                                    <p:anim calcmode="lin" valueType="num">
                                      <p:cBhvr>
                                        <p:cTn id="83"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84"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xit" presetSubtype="4" fill="hold" nodeType="clickEffect">
                                  <p:stCondLst>
                                    <p:cond delay="0"/>
                                  </p:stCondLst>
                                  <p:childTnLst>
                                    <p:anim calcmode="lin" valueType="num">
                                      <p:cBhvr additive="base">
                                        <p:cTn id="88" dur="500"/>
                                        <p:tgtEl>
                                          <p:spTgt spid="10244"/>
                                        </p:tgtEl>
                                        <p:attrNameLst>
                                          <p:attrName>ppt_x</p:attrName>
                                        </p:attrNameLst>
                                      </p:cBhvr>
                                      <p:tavLst>
                                        <p:tav tm="0">
                                          <p:val>
                                            <p:strVal val="ppt_x"/>
                                          </p:val>
                                        </p:tav>
                                        <p:tav tm="100000">
                                          <p:val>
                                            <p:strVal val="ppt_x"/>
                                          </p:val>
                                        </p:tav>
                                      </p:tavLst>
                                    </p:anim>
                                    <p:anim calcmode="lin" valueType="num">
                                      <p:cBhvr additive="base">
                                        <p:cTn id="89" dur="500"/>
                                        <p:tgtEl>
                                          <p:spTgt spid="10244"/>
                                        </p:tgtEl>
                                        <p:attrNameLst>
                                          <p:attrName>ppt_y</p:attrName>
                                        </p:attrNameLst>
                                      </p:cBhvr>
                                      <p:tavLst>
                                        <p:tav tm="0">
                                          <p:val>
                                            <p:strVal val="ppt_y"/>
                                          </p:val>
                                        </p:tav>
                                        <p:tav tm="100000">
                                          <p:val>
                                            <p:strVal val="1+ppt_h/2"/>
                                          </p:val>
                                        </p:tav>
                                      </p:tavLst>
                                    </p:anim>
                                    <p:set>
                                      <p:cBhvr>
                                        <p:cTn id="90" dur="1" fill="hold">
                                          <p:stCondLst>
                                            <p:cond delay="499"/>
                                          </p:stCondLst>
                                        </p:cTn>
                                        <p:tgtEl>
                                          <p:spTgt spid="102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fontAlgn="auto">
              <a:buNone/>
            </a:pPr>
            <a:r>
              <a:rPr lang="en-US" altLang="zh-CN" sz="2000" dirty="0">
                <a:latin typeface="+mn-ea"/>
                <a:ea typeface="+mn-ea"/>
              </a:rPr>
              <a:t>2</a:t>
            </a:r>
            <a:r>
              <a:rPr lang="zh-CN" altLang="zh-CN" sz="2000" dirty="0">
                <a:latin typeface="+mn-ea"/>
                <a:ea typeface="+mn-ea"/>
              </a:rPr>
              <a:t>．插入艺术字</a:t>
            </a:r>
          </a:p>
          <a:p>
            <a:r>
              <a:rPr lang="zh-CN" altLang="zh-CN" sz="2000" dirty="0">
                <a:latin typeface="+mn-ea"/>
                <a:ea typeface="+mn-ea"/>
              </a:rPr>
              <a:t>将光标定位在要插入艺术字的位置，选择“插入”功能区</a:t>
            </a:r>
            <a:r>
              <a:rPr lang="en-US" altLang="zh-CN" sz="2000" dirty="0">
                <a:latin typeface="+mn-ea"/>
                <a:ea typeface="+mn-ea"/>
              </a:rPr>
              <a:t>/</a:t>
            </a:r>
            <a:r>
              <a:rPr lang="zh-CN" altLang="zh-CN" sz="2000" dirty="0">
                <a:latin typeface="+mn-ea"/>
                <a:ea typeface="+mn-ea"/>
              </a:rPr>
              <a:t>“文本”工具组</a:t>
            </a:r>
            <a:r>
              <a:rPr lang="en-US" altLang="zh-CN" sz="2000" dirty="0">
                <a:latin typeface="+mn-ea"/>
                <a:ea typeface="+mn-ea"/>
              </a:rPr>
              <a:t>/</a:t>
            </a:r>
            <a:r>
              <a:rPr lang="zh-CN" altLang="zh-CN" sz="2000" dirty="0">
                <a:latin typeface="+mn-ea"/>
                <a:ea typeface="+mn-ea"/>
              </a:rPr>
              <a:t>“艺术字”</a:t>
            </a:r>
            <a:r>
              <a:rPr lang="zh-CN" altLang="zh-CN" sz="2000" dirty="0" smtClean="0">
                <a:latin typeface="+mn-ea"/>
                <a:ea typeface="+mn-ea"/>
              </a:rPr>
              <a:t>命令</a:t>
            </a:r>
            <a:r>
              <a:rPr lang="zh-CN" altLang="en-US" sz="2000" dirty="0">
                <a:latin typeface="+mn-ea"/>
                <a:ea typeface="+mn-ea"/>
              </a:rPr>
              <a:t>。</a:t>
            </a:r>
            <a:endParaRPr lang="en-US" altLang="zh-CN" sz="2000" dirty="0" smtClean="0">
              <a:latin typeface="+mn-ea"/>
              <a:ea typeface="+mn-ea"/>
            </a:endParaRPr>
          </a:p>
          <a:p>
            <a:r>
              <a:rPr lang="zh-CN" altLang="zh-CN" sz="2000" dirty="0">
                <a:latin typeface="+mn-ea"/>
                <a:ea typeface="+mn-ea"/>
              </a:rPr>
              <a:t>在插入艺术字的同时系统会自动显示出“艺术字工具”的“格式”功能</a:t>
            </a:r>
            <a:r>
              <a:rPr lang="zh-CN" altLang="zh-CN" sz="2000" dirty="0" smtClean="0">
                <a:latin typeface="+mn-ea"/>
                <a:ea typeface="+mn-ea"/>
              </a:rPr>
              <a:t>区</a:t>
            </a:r>
            <a:r>
              <a:rPr lang="zh-CN" altLang="en-US" sz="2000" dirty="0" smtClean="0">
                <a:latin typeface="+mn-ea"/>
                <a:ea typeface="+mn-ea"/>
              </a:rPr>
              <a:t>。</a:t>
            </a:r>
            <a:r>
              <a:rPr lang="zh-CN" altLang="zh-CN" sz="2000" dirty="0">
                <a:latin typeface="+mn-ea"/>
                <a:ea typeface="+mn-ea"/>
              </a:rPr>
              <a:t>该“格式”功能区包括“文字”、“艺术字样式”、“三维效果”、“排列”和“大小”等</a:t>
            </a:r>
            <a:r>
              <a:rPr lang="en-US" altLang="zh-CN" sz="2000" dirty="0">
                <a:latin typeface="+mn-ea"/>
                <a:ea typeface="+mn-ea"/>
              </a:rPr>
              <a:t>6</a:t>
            </a:r>
            <a:r>
              <a:rPr lang="zh-CN" altLang="zh-CN" sz="2000" dirty="0" smtClean="0">
                <a:latin typeface="+mn-ea"/>
                <a:ea typeface="+mn-ea"/>
              </a:rPr>
              <a:t>个工具</a:t>
            </a:r>
            <a:r>
              <a:rPr lang="zh-CN" altLang="zh-CN" sz="2000" dirty="0">
                <a:latin typeface="+mn-ea"/>
                <a:ea typeface="+mn-ea"/>
              </a:rPr>
              <a:t>组。</a:t>
            </a:r>
            <a:endParaRPr lang="zh-CN" altLang="en-US" sz="2000" dirty="0">
              <a:latin typeface="+mn-ea"/>
              <a:ea typeface="+mn-ea"/>
            </a:endParaRPr>
          </a:p>
        </p:txBody>
      </p:sp>
      <p:sp>
        <p:nvSpPr>
          <p:cNvPr id="3" name="标题 2"/>
          <p:cNvSpPr>
            <a:spLocks noGrp="1"/>
          </p:cNvSpPr>
          <p:nvPr>
            <p:ph type="title"/>
          </p:nvPr>
        </p:nvSpPr>
        <p:spPr/>
        <p:txBody>
          <a:bodyPr>
            <a:normAutofit fontScale="90000"/>
          </a:bodyPr>
          <a:lstStyle/>
          <a:p>
            <a:pPr>
              <a:defRPr/>
            </a:pPr>
            <a:r>
              <a:rPr lang="en-US" altLang="zh-CN" sz="4400" dirty="0" smtClean="0">
                <a:latin typeface="+mn-ea"/>
                <a:ea typeface="+mn-ea"/>
                <a:sym typeface="Monotype Sorts" pitchFamily="2" charset="2"/>
              </a:rPr>
              <a:t/>
            </a:r>
            <a:br>
              <a:rPr lang="en-US" altLang="zh-CN" sz="4400" dirty="0" smtClean="0">
                <a:latin typeface="+mn-ea"/>
                <a:ea typeface="+mn-ea"/>
                <a:sym typeface="Monotype Sorts" pitchFamily="2" charset="2"/>
              </a:rPr>
            </a:br>
            <a:r>
              <a:rPr lang="en-US" altLang="zh-CN" sz="4000" dirty="0" smtClean="0">
                <a:latin typeface="+mn-ea"/>
                <a:ea typeface="+mn-ea"/>
              </a:rPr>
              <a:t>2.3.3</a:t>
            </a:r>
            <a:r>
              <a:rPr lang="zh-CN" altLang="en-US" sz="4000" dirty="0" smtClean="0">
                <a:latin typeface="+mn-ea"/>
                <a:ea typeface="+mn-ea"/>
              </a:rPr>
              <a:t>主要知识点</a:t>
            </a:r>
            <a:r>
              <a:rPr lang="en-US" altLang="zh-CN" sz="4000" dirty="0" smtClean="0">
                <a:latin typeface="+mn-ea"/>
                <a:ea typeface="+mn-ea"/>
              </a:rPr>
              <a:t/>
            </a:r>
            <a:br>
              <a:rPr lang="en-US" altLang="zh-CN" sz="4000" dirty="0" smtClean="0">
                <a:latin typeface="+mn-ea"/>
                <a:ea typeface="+mn-ea"/>
              </a:rPr>
            </a:br>
            <a:endParaRPr lang="zh-CN" altLang="en-US" dirty="0">
              <a:latin typeface="+mn-ea"/>
              <a:ea typeface="+mn-ea"/>
            </a:endParaRPr>
          </a:p>
        </p:txBody>
      </p:sp>
      <p:sp>
        <p:nvSpPr>
          <p:cNvPr id="25604"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1DA8417-72F2-4B3B-AD17-071C991CF4D6}" type="datetime1">
              <a:rPr lang="zh-CN" altLang="en-US" smtClean="0"/>
              <a:pPr eaLnBrk="1" hangingPunct="1"/>
              <a:t>2014-11-24</a:t>
            </a:fld>
            <a:endParaRPr lang="en-US" altLang="zh-CN" smtClean="0"/>
          </a:p>
        </p:txBody>
      </p:sp>
      <p:sp>
        <p:nvSpPr>
          <p:cNvPr id="25605"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mtClean="0"/>
              <a:t>制作人   王惠斌  孟晓峰                                              办公文档的基本操作</a:t>
            </a:r>
            <a:endParaRPr lang="en-US" altLang="zh-CN" smtClean="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420888"/>
            <a:ext cx="4367996" cy="370423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4878" y="3681933"/>
            <a:ext cx="6493451" cy="11821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6"/>
                                        </p:tgtEl>
                                        <p:attrNameLst>
                                          <p:attrName>style.visibility</p:attrName>
                                        </p:attrNameLst>
                                      </p:cBhvr>
                                      <p:to>
                                        <p:strVal val="visible"/>
                                      </p:to>
                                    </p:set>
                                    <p:animEffect transition="in" filter="fade">
                                      <p:cBhvr>
                                        <p:cTn id="21" dur="1000"/>
                                        <p:tgtEl>
                                          <p:spTgt spid="11266"/>
                                        </p:tgtEl>
                                      </p:cBhvr>
                                    </p:animEffect>
                                    <p:anim calcmode="lin" valueType="num">
                                      <p:cBhvr>
                                        <p:cTn id="22" dur="1000" fill="hold"/>
                                        <p:tgtEl>
                                          <p:spTgt spid="11266"/>
                                        </p:tgtEl>
                                        <p:attrNameLst>
                                          <p:attrName>ppt_x</p:attrName>
                                        </p:attrNameLst>
                                      </p:cBhvr>
                                      <p:tavLst>
                                        <p:tav tm="0">
                                          <p:val>
                                            <p:strVal val="#ppt_x"/>
                                          </p:val>
                                        </p:tav>
                                        <p:tav tm="100000">
                                          <p:val>
                                            <p:strVal val="#ppt_x"/>
                                          </p:val>
                                        </p:tav>
                                      </p:tavLst>
                                    </p:anim>
                                    <p:anim calcmode="lin" valueType="num">
                                      <p:cBhvr>
                                        <p:cTn id="23"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11266"/>
                                        </p:tgtEl>
                                        <p:attrNameLst>
                                          <p:attrName>ppt_x</p:attrName>
                                        </p:attrNameLst>
                                      </p:cBhvr>
                                      <p:tavLst>
                                        <p:tav tm="0">
                                          <p:val>
                                            <p:strVal val="ppt_x"/>
                                          </p:val>
                                        </p:tav>
                                        <p:tav tm="100000">
                                          <p:val>
                                            <p:strVal val="ppt_x"/>
                                          </p:val>
                                        </p:tav>
                                      </p:tavLst>
                                    </p:anim>
                                    <p:anim calcmode="lin" valueType="num">
                                      <p:cBhvr additive="base">
                                        <p:cTn id="28" dur="500"/>
                                        <p:tgtEl>
                                          <p:spTgt spid="11266"/>
                                        </p:tgtEl>
                                        <p:attrNameLst>
                                          <p:attrName>ppt_y</p:attrName>
                                        </p:attrNameLst>
                                      </p:cBhvr>
                                      <p:tavLst>
                                        <p:tav tm="0">
                                          <p:val>
                                            <p:strVal val="ppt_y"/>
                                          </p:val>
                                        </p:tav>
                                        <p:tav tm="100000">
                                          <p:val>
                                            <p:strVal val="1+ppt_h/2"/>
                                          </p:val>
                                        </p:tav>
                                      </p:tavLst>
                                    </p:anim>
                                    <p:set>
                                      <p:cBhvr>
                                        <p:cTn id="29" dur="1" fill="hold">
                                          <p:stCondLst>
                                            <p:cond delay="499"/>
                                          </p:stCondLst>
                                        </p:cTn>
                                        <p:tgtEl>
                                          <p:spTgt spid="1126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fade">
                                      <p:cBhvr>
                                        <p:cTn id="34" dur="1000"/>
                                        <p:tgtEl>
                                          <p:spTgt spid="2">
                                            <p:txEl>
                                              <p:pRg st="2" end="2"/>
                                            </p:txEl>
                                          </p:spTgt>
                                        </p:tgtEl>
                                      </p:cBhvr>
                                    </p:animEffect>
                                    <p:anim calcmode="lin" valueType="num">
                                      <p:cBhvr>
                                        <p:cTn id="3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11267"/>
                                        </p:tgtEl>
                                        <p:attrNameLst>
                                          <p:attrName>style.visibility</p:attrName>
                                        </p:attrNameLst>
                                      </p:cBhvr>
                                      <p:to>
                                        <p:strVal val="visible"/>
                                      </p:to>
                                    </p:set>
                                    <p:animEffect transition="in" filter="fade">
                                      <p:cBhvr>
                                        <p:cTn id="40" dur="3750"/>
                                        <p:tgtEl>
                                          <p:spTgt spid="11267"/>
                                        </p:tgtEl>
                                      </p:cBhvr>
                                    </p:animEffect>
                                    <p:anim calcmode="lin" valueType="num">
                                      <p:cBhvr>
                                        <p:cTn id="41" dur="3750" fill="hold"/>
                                        <p:tgtEl>
                                          <p:spTgt spid="11267"/>
                                        </p:tgtEl>
                                        <p:attrNameLst>
                                          <p:attrName>ppt_x</p:attrName>
                                        </p:attrNameLst>
                                      </p:cBhvr>
                                      <p:tavLst>
                                        <p:tav tm="0">
                                          <p:val>
                                            <p:strVal val="#ppt_x"/>
                                          </p:val>
                                        </p:tav>
                                        <p:tav tm="100000">
                                          <p:val>
                                            <p:strVal val="#ppt_x"/>
                                          </p:val>
                                        </p:tav>
                                      </p:tavLst>
                                    </p:anim>
                                    <p:anim calcmode="lin" valueType="num">
                                      <p:cBhvr>
                                        <p:cTn id="42" dur="3750" fill="hold"/>
                                        <p:tgtEl>
                                          <p:spTgt spid="11267"/>
                                        </p:tgtEl>
                                        <p:attrNameLst>
                                          <p:attrName>ppt_y</p:attrName>
                                        </p:attrNameLst>
                                      </p:cBhvr>
                                      <p:tavLst>
                                        <p:tav tm="0">
                                          <p:val>
                                            <p:strVal val="#ppt_y+.1"/>
                                          </p:val>
                                        </p:tav>
                                        <p:tav tm="100000">
                                          <p:val>
                                            <p:strVal val="#ppt_y"/>
                                          </p:val>
                                        </p:tav>
                                      </p:tavLst>
                                    </p:anim>
                                  </p:childTnLst>
                                </p:cTn>
                              </p:par>
                              <p:par>
                                <p:cTn id="43" presetID="2" presetClass="exit" presetSubtype="4" fill="hold" nodeType="withEffect">
                                  <p:stCondLst>
                                    <p:cond delay="0"/>
                                  </p:stCondLst>
                                  <p:childTnLst>
                                    <p:anim calcmode="lin" valueType="num">
                                      <p:cBhvr additive="base">
                                        <p:cTn id="44" dur="500"/>
                                        <p:tgtEl>
                                          <p:spTgt spid="11267"/>
                                        </p:tgtEl>
                                        <p:attrNameLst>
                                          <p:attrName>ppt_x</p:attrName>
                                        </p:attrNameLst>
                                      </p:cBhvr>
                                      <p:tavLst>
                                        <p:tav tm="0">
                                          <p:val>
                                            <p:strVal val="ppt_x"/>
                                          </p:val>
                                        </p:tav>
                                        <p:tav tm="100000">
                                          <p:val>
                                            <p:strVal val="ppt_x"/>
                                          </p:val>
                                        </p:tav>
                                      </p:tavLst>
                                    </p:anim>
                                    <p:anim calcmode="lin" valueType="num">
                                      <p:cBhvr additive="base">
                                        <p:cTn id="45" dur="500"/>
                                        <p:tgtEl>
                                          <p:spTgt spid="11267"/>
                                        </p:tgtEl>
                                        <p:attrNameLst>
                                          <p:attrName>ppt_y</p:attrName>
                                        </p:attrNameLst>
                                      </p:cBhvr>
                                      <p:tavLst>
                                        <p:tav tm="0">
                                          <p:val>
                                            <p:strVal val="ppt_y"/>
                                          </p:val>
                                        </p:tav>
                                        <p:tav tm="100000">
                                          <p:val>
                                            <p:strVal val="1+ppt_h/2"/>
                                          </p:val>
                                        </p:tav>
                                      </p:tavLst>
                                    </p:anim>
                                    <p:set>
                                      <p:cBhvr>
                                        <p:cTn id="46" dur="1" fill="hold">
                                          <p:stCondLst>
                                            <p:cond delay="499"/>
                                          </p:stCondLst>
                                        </p:cTn>
                                        <p:tgtEl>
                                          <p:spTgt spid="112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980728"/>
            <a:ext cx="8712968" cy="5400600"/>
          </a:xfrm>
        </p:spPr>
        <p:txBody>
          <a:bodyPr/>
          <a:lstStyle/>
          <a:p>
            <a:pPr marL="109537" indent="0">
              <a:buNone/>
            </a:pPr>
            <a:r>
              <a:rPr lang="en-US" altLang="zh-CN" sz="2000" b="1" dirty="0">
                <a:latin typeface="+mn-ea"/>
                <a:ea typeface="+mn-ea"/>
              </a:rPr>
              <a:t>3</a:t>
            </a:r>
            <a:r>
              <a:rPr lang="zh-CN" altLang="zh-CN" sz="2000" b="1" dirty="0">
                <a:latin typeface="+mn-ea"/>
                <a:ea typeface="+mn-ea"/>
              </a:rPr>
              <a:t>．插入形状图形</a:t>
            </a:r>
          </a:p>
          <a:p>
            <a:pPr fontAlgn="auto"/>
            <a:r>
              <a:rPr lang="zh-CN" altLang="zh-CN" sz="2000" dirty="0">
                <a:latin typeface="+mn-ea"/>
                <a:ea typeface="+mn-ea"/>
              </a:rPr>
              <a:t>（</a:t>
            </a:r>
            <a:r>
              <a:rPr lang="en-US" altLang="zh-CN" sz="2000" dirty="0">
                <a:latin typeface="+mn-ea"/>
                <a:ea typeface="+mn-ea"/>
              </a:rPr>
              <a:t>1</a:t>
            </a:r>
            <a:r>
              <a:rPr lang="zh-CN" altLang="zh-CN" sz="2000" dirty="0">
                <a:latin typeface="+mn-ea"/>
                <a:ea typeface="+mn-ea"/>
              </a:rPr>
              <a:t>）绘制</a:t>
            </a:r>
            <a:r>
              <a:rPr lang="zh-CN" altLang="zh-CN" sz="2000" dirty="0" smtClean="0">
                <a:latin typeface="+mn-ea"/>
                <a:ea typeface="+mn-ea"/>
              </a:rPr>
              <a:t>形状</a:t>
            </a:r>
            <a:r>
              <a:rPr lang="zh-CN" altLang="en-US" sz="2000" dirty="0" smtClean="0">
                <a:latin typeface="+mn-ea"/>
                <a:ea typeface="+mn-ea"/>
              </a:rPr>
              <a:t>：</a:t>
            </a:r>
            <a:r>
              <a:rPr lang="zh-CN" altLang="zh-CN" sz="2000" dirty="0"/>
              <a:t>通过“插入”功能区</a:t>
            </a:r>
            <a:r>
              <a:rPr lang="en-US" altLang="zh-CN" sz="2000" dirty="0"/>
              <a:t>/</a:t>
            </a:r>
            <a:r>
              <a:rPr lang="zh-CN" altLang="zh-CN" sz="2000" dirty="0"/>
              <a:t>“插图”工具组</a:t>
            </a:r>
            <a:r>
              <a:rPr lang="en-US" altLang="zh-CN" sz="2000" dirty="0"/>
              <a:t>/</a:t>
            </a:r>
            <a:r>
              <a:rPr lang="zh-CN" altLang="zh-CN" sz="2000" dirty="0"/>
              <a:t>“形状”命令选择所需的图形，拖动鼠标进行绘制即可画出所需的图形，</a:t>
            </a:r>
            <a:endParaRPr lang="zh-CN" altLang="zh-CN" sz="2000" dirty="0">
              <a:latin typeface="+mn-ea"/>
              <a:ea typeface="+mn-ea"/>
            </a:endParaRPr>
          </a:p>
          <a:p>
            <a:r>
              <a:rPr lang="zh-CN" altLang="zh-CN" sz="2000" dirty="0">
                <a:latin typeface="+mn-ea"/>
                <a:ea typeface="+mn-ea"/>
              </a:rPr>
              <a:t>（</a:t>
            </a:r>
            <a:r>
              <a:rPr lang="en-US" altLang="zh-CN" sz="2000" dirty="0">
                <a:latin typeface="+mn-ea"/>
                <a:ea typeface="+mn-ea"/>
              </a:rPr>
              <a:t>2</a:t>
            </a:r>
            <a:r>
              <a:rPr lang="zh-CN" altLang="zh-CN" sz="2000" dirty="0">
                <a:latin typeface="+mn-ea"/>
                <a:ea typeface="+mn-ea"/>
              </a:rPr>
              <a:t>）设置形状图形的</a:t>
            </a:r>
            <a:r>
              <a:rPr lang="zh-CN" altLang="zh-CN" sz="2000" dirty="0" smtClean="0">
                <a:latin typeface="+mn-ea"/>
                <a:ea typeface="+mn-ea"/>
              </a:rPr>
              <a:t>格式</a:t>
            </a:r>
            <a:r>
              <a:rPr lang="zh-CN" altLang="en-US" sz="2000" dirty="0" smtClean="0">
                <a:latin typeface="+mn-ea"/>
                <a:ea typeface="+mn-ea"/>
              </a:rPr>
              <a:t>：</a:t>
            </a:r>
            <a:r>
              <a:rPr lang="zh-CN" altLang="zh-CN" sz="2000" dirty="0" smtClean="0"/>
              <a:t>常见</a:t>
            </a:r>
            <a:r>
              <a:rPr lang="zh-CN" altLang="zh-CN" sz="2000" dirty="0"/>
              <a:t>的图形格式一般包括图形的填充格式和线条格式。</a:t>
            </a:r>
            <a:r>
              <a:rPr lang="en-US" altLang="zh-CN" sz="2000" dirty="0"/>
              <a:t>Word 2010</a:t>
            </a:r>
            <a:r>
              <a:rPr lang="zh-CN" altLang="zh-CN" sz="2000" dirty="0"/>
              <a:t>提供了许多样式库，展开“格式”功能区中的样式库可以直接选择套用</a:t>
            </a:r>
            <a:r>
              <a:rPr lang="zh-CN" altLang="zh-CN" sz="2000" dirty="0" smtClean="0"/>
              <a:t>，</a:t>
            </a:r>
            <a:r>
              <a:rPr lang="zh-CN" altLang="zh-CN" sz="2000" dirty="0"/>
              <a:t>也可以单独设置形状填充和</a:t>
            </a:r>
            <a:r>
              <a:rPr lang="zh-CN" altLang="zh-CN" sz="2000" dirty="0" smtClean="0"/>
              <a:t>轮廓</a:t>
            </a:r>
            <a:r>
              <a:rPr lang="zh-CN" altLang="en-US" sz="2000" dirty="0" smtClean="0"/>
              <a:t>。</a:t>
            </a:r>
            <a:endParaRPr lang="zh-CN" altLang="zh-CN" sz="2000" dirty="0">
              <a:latin typeface="+mn-ea"/>
              <a:ea typeface="+mn-ea"/>
            </a:endParaRPr>
          </a:p>
          <a:p>
            <a:r>
              <a:rPr lang="zh-CN" altLang="zh-CN" sz="2000" dirty="0">
                <a:latin typeface="+mn-ea"/>
                <a:ea typeface="+mn-ea"/>
              </a:rPr>
              <a:t>（</a:t>
            </a:r>
            <a:r>
              <a:rPr lang="en-US" altLang="zh-CN" sz="2000" dirty="0">
                <a:latin typeface="+mn-ea"/>
                <a:ea typeface="+mn-ea"/>
              </a:rPr>
              <a:t>3</a:t>
            </a:r>
            <a:r>
              <a:rPr lang="zh-CN" altLang="zh-CN" sz="2000" dirty="0">
                <a:latin typeface="+mn-ea"/>
                <a:ea typeface="+mn-ea"/>
              </a:rPr>
              <a:t>）修改图形的叠放</a:t>
            </a:r>
            <a:r>
              <a:rPr lang="zh-CN" altLang="zh-CN" sz="2000" dirty="0" smtClean="0">
                <a:latin typeface="+mn-ea"/>
                <a:ea typeface="+mn-ea"/>
              </a:rPr>
              <a:t>次序</a:t>
            </a:r>
            <a:r>
              <a:rPr lang="zh-CN" altLang="en-US" sz="2000" dirty="0" smtClean="0">
                <a:latin typeface="+mn-ea"/>
                <a:ea typeface="+mn-ea"/>
              </a:rPr>
              <a:t>：</a:t>
            </a:r>
            <a:r>
              <a:rPr lang="zh-CN" altLang="zh-CN" sz="2000" dirty="0" smtClean="0"/>
              <a:t>图形</a:t>
            </a:r>
            <a:r>
              <a:rPr lang="zh-CN" altLang="zh-CN" sz="2000" dirty="0"/>
              <a:t>的叠放次序还可以选择“格式”功能区</a:t>
            </a:r>
            <a:r>
              <a:rPr lang="en-US" altLang="zh-CN" sz="2000" dirty="0"/>
              <a:t>/</a:t>
            </a:r>
            <a:r>
              <a:rPr lang="zh-CN" altLang="zh-CN" sz="2000" dirty="0"/>
              <a:t>“排列”工具组</a:t>
            </a:r>
            <a:r>
              <a:rPr lang="en-US" altLang="zh-CN" sz="2000" dirty="0"/>
              <a:t>/</a:t>
            </a:r>
            <a:r>
              <a:rPr lang="zh-CN" altLang="zh-CN" sz="2000" dirty="0"/>
              <a:t>“置于顶层”或“置于底层”命令设置图形的不同的叠放次序</a:t>
            </a:r>
            <a:r>
              <a:rPr lang="zh-CN" altLang="zh-CN" sz="2000" dirty="0" smtClean="0"/>
              <a:t>。</a:t>
            </a:r>
            <a:endParaRPr lang="zh-CN" altLang="zh-CN" sz="2000" dirty="0">
              <a:latin typeface="+mn-ea"/>
              <a:ea typeface="+mn-ea"/>
            </a:endParaRPr>
          </a:p>
          <a:p>
            <a:pPr fontAlgn="auto"/>
            <a:r>
              <a:rPr lang="zh-CN" altLang="zh-CN" sz="2000" dirty="0">
                <a:latin typeface="+mn-ea"/>
                <a:ea typeface="+mn-ea"/>
              </a:rPr>
              <a:t>（</a:t>
            </a:r>
            <a:r>
              <a:rPr lang="en-US" altLang="zh-CN" sz="2000" dirty="0">
                <a:latin typeface="+mn-ea"/>
                <a:ea typeface="+mn-ea"/>
              </a:rPr>
              <a:t>4</a:t>
            </a:r>
            <a:r>
              <a:rPr lang="zh-CN" altLang="zh-CN" sz="2000" dirty="0">
                <a:latin typeface="+mn-ea"/>
                <a:ea typeface="+mn-ea"/>
              </a:rPr>
              <a:t>）为形状图形添加</a:t>
            </a:r>
            <a:r>
              <a:rPr lang="zh-CN" altLang="zh-CN" sz="2000" dirty="0" smtClean="0">
                <a:latin typeface="+mn-ea"/>
                <a:ea typeface="+mn-ea"/>
              </a:rPr>
              <a:t>文字</a:t>
            </a:r>
            <a:r>
              <a:rPr lang="zh-CN" altLang="en-US" sz="2000" dirty="0" smtClean="0">
                <a:latin typeface="+mn-ea"/>
                <a:ea typeface="+mn-ea"/>
              </a:rPr>
              <a:t>：</a:t>
            </a:r>
            <a:r>
              <a:rPr lang="zh-CN" altLang="zh-CN" sz="2000" dirty="0"/>
              <a:t>选中形状图形，单击鼠标右键，在弹出的快捷菜单中选择“添加文字”命令，此时光标会出现在图形中，直接输入文字就</a:t>
            </a:r>
            <a:r>
              <a:rPr lang="zh-CN" altLang="zh-CN" sz="2000" dirty="0" smtClean="0"/>
              <a:t>可。</a:t>
            </a:r>
            <a:r>
              <a:rPr lang="zh-CN" altLang="zh-CN" sz="2000" dirty="0"/>
              <a:t>还</a:t>
            </a:r>
            <a:r>
              <a:rPr lang="zh-CN" altLang="zh-CN" sz="2000" dirty="0" smtClean="0"/>
              <a:t>可通过</a:t>
            </a:r>
            <a:r>
              <a:rPr lang="zh-CN" altLang="zh-CN" sz="2000" dirty="0"/>
              <a:t>选择“格式”功能区</a:t>
            </a:r>
            <a:r>
              <a:rPr lang="en-US" altLang="zh-CN" sz="2000" dirty="0"/>
              <a:t>/</a:t>
            </a:r>
            <a:r>
              <a:rPr lang="zh-CN" altLang="zh-CN" sz="2000" dirty="0"/>
              <a:t>“插入形状”工具组</a:t>
            </a:r>
            <a:r>
              <a:rPr lang="en-US" altLang="zh-CN" sz="2000" dirty="0"/>
              <a:t>/</a:t>
            </a:r>
            <a:r>
              <a:rPr lang="zh-CN" altLang="zh-CN" sz="2000" dirty="0"/>
              <a:t>“添加文字”命令添加文字。</a:t>
            </a:r>
            <a:endParaRPr lang="zh-CN" altLang="zh-CN" sz="2000" dirty="0">
              <a:latin typeface="+mn-ea"/>
              <a:ea typeface="+mn-ea"/>
            </a:endParaRPr>
          </a:p>
          <a:p>
            <a:pPr fontAlgn="auto"/>
            <a:r>
              <a:rPr lang="zh-CN" altLang="zh-CN" sz="2000" dirty="0">
                <a:latin typeface="+mn-ea"/>
                <a:ea typeface="+mn-ea"/>
              </a:rPr>
              <a:t>（</a:t>
            </a:r>
            <a:r>
              <a:rPr lang="en-US" altLang="zh-CN" sz="2000" dirty="0">
                <a:latin typeface="+mn-ea"/>
                <a:ea typeface="+mn-ea"/>
              </a:rPr>
              <a:t>5</a:t>
            </a:r>
            <a:r>
              <a:rPr lang="zh-CN" altLang="zh-CN" sz="2000" dirty="0">
                <a:latin typeface="+mn-ea"/>
                <a:ea typeface="+mn-ea"/>
              </a:rPr>
              <a:t>）组合图形</a:t>
            </a:r>
            <a:r>
              <a:rPr lang="zh-CN" altLang="zh-CN" sz="2000" dirty="0" smtClean="0">
                <a:latin typeface="+mn-ea"/>
                <a:ea typeface="+mn-ea"/>
              </a:rPr>
              <a:t>对象</a:t>
            </a:r>
            <a:r>
              <a:rPr lang="zh-CN" altLang="en-US" sz="2000" dirty="0" smtClean="0">
                <a:latin typeface="+mn-ea"/>
                <a:ea typeface="+mn-ea"/>
              </a:rPr>
              <a:t>：</a:t>
            </a:r>
            <a:r>
              <a:rPr lang="zh-CN" altLang="zh-CN" sz="2000" dirty="0"/>
              <a:t>在弹出的快捷菜单中执行“组合”项中的“组合”命令</a:t>
            </a:r>
            <a:endParaRPr lang="zh-CN" altLang="zh-CN" sz="2000" dirty="0">
              <a:latin typeface="+mn-ea"/>
              <a:ea typeface="+mn-ea"/>
            </a:endParaRPr>
          </a:p>
          <a:p>
            <a:pPr fontAlgn="auto"/>
            <a:r>
              <a:rPr lang="zh-CN" altLang="zh-CN" sz="2000" dirty="0">
                <a:latin typeface="+mn-ea"/>
                <a:ea typeface="+mn-ea"/>
              </a:rPr>
              <a:t>（</a:t>
            </a:r>
            <a:r>
              <a:rPr lang="en-US" altLang="zh-CN" sz="2000" dirty="0">
                <a:latin typeface="+mn-ea"/>
                <a:ea typeface="+mn-ea"/>
              </a:rPr>
              <a:t>6</a:t>
            </a:r>
            <a:r>
              <a:rPr lang="zh-CN" altLang="zh-CN" sz="2000" dirty="0">
                <a:latin typeface="+mn-ea"/>
                <a:ea typeface="+mn-ea"/>
              </a:rPr>
              <a:t>）制作流程图</a:t>
            </a:r>
          </a:p>
          <a:p>
            <a:pPr>
              <a:defRPr/>
            </a:pPr>
            <a:endParaRPr lang="zh-CN" altLang="en-US" dirty="0">
              <a:latin typeface="+mn-ea"/>
              <a:ea typeface="+mn-ea"/>
            </a:endParaRPr>
          </a:p>
        </p:txBody>
      </p:sp>
      <p:sp>
        <p:nvSpPr>
          <p:cNvPr id="3" name="标题 2"/>
          <p:cNvSpPr>
            <a:spLocks noGrp="1"/>
          </p:cNvSpPr>
          <p:nvPr>
            <p:ph type="title"/>
          </p:nvPr>
        </p:nvSpPr>
        <p:spPr>
          <a:xfrm>
            <a:off x="251520" y="274638"/>
            <a:ext cx="8435280" cy="850106"/>
          </a:xfrm>
        </p:spPr>
        <p:txBody>
          <a:bodyPr>
            <a:normAutofit/>
          </a:bodyPr>
          <a:lstStyle/>
          <a:p>
            <a:pPr>
              <a:defRPr/>
            </a:pPr>
            <a:r>
              <a:rPr lang="en-US" altLang="zh-CN" sz="4400" dirty="0" smtClean="0">
                <a:latin typeface="+mn-ea"/>
                <a:ea typeface="+mn-ea"/>
              </a:rPr>
              <a:t>2.3.3</a:t>
            </a:r>
            <a:r>
              <a:rPr lang="zh-CN" altLang="en-US" sz="4400" dirty="0">
                <a:latin typeface="+mn-ea"/>
                <a:ea typeface="+mn-ea"/>
              </a:rPr>
              <a:t>主要知识点</a:t>
            </a:r>
            <a:endParaRPr lang="zh-CN" altLang="en-US" dirty="0">
              <a:latin typeface="+mn-ea"/>
              <a:ea typeface="+mn-ea"/>
            </a:endParaRPr>
          </a:p>
        </p:txBody>
      </p:sp>
      <p:sp>
        <p:nvSpPr>
          <p:cNvPr id="2662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B31589C-9145-4CF9-9EE6-2008D96B4280}" type="datetime1">
              <a:rPr lang="zh-CN" altLang="en-US" smtClean="0"/>
              <a:pPr eaLnBrk="1" hangingPunct="1"/>
              <a:t>2014-11-24</a:t>
            </a:fld>
            <a:endParaRPr lang="en-US" altLang="zh-CN" smtClean="0"/>
          </a:p>
        </p:txBody>
      </p:sp>
      <p:sp>
        <p:nvSpPr>
          <p:cNvPr id="26629"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mtClean="0"/>
              <a:t>制作人   王惠斌  孟晓峰                                              办公文档的基本操作</a:t>
            </a:r>
            <a:endParaRPr lang="en-US" altLang="zh-CN" smtClean="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692696"/>
            <a:ext cx="2930624" cy="4670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2564904"/>
            <a:ext cx="283845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3333135"/>
            <a:ext cx="23907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7289" y="4088904"/>
            <a:ext cx="2543175" cy="1810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2290"/>
                                        </p:tgtEl>
                                        <p:attrNameLst>
                                          <p:attrName>style.visibility</p:attrName>
                                        </p:attrNameLst>
                                      </p:cBhvr>
                                      <p:to>
                                        <p:strVal val="visible"/>
                                      </p:to>
                                    </p:set>
                                    <p:animEffect transition="in" filter="blinds(horizontal)">
                                      <p:cBhvr>
                                        <p:cTn id="21" dur="500"/>
                                        <p:tgtEl>
                                          <p:spTgt spid="1229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12290"/>
                                        </p:tgtEl>
                                        <p:attrNameLst>
                                          <p:attrName>ppt_x</p:attrName>
                                        </p:attrNameLst>
                                      </p:cBhvr>
                                      <p:tavLst>
                                        <p:tav tm="0">
                                          <p:val>
                                            <p:strVal val="ppt_x"/>
                                          </p:val>
                                        </p:tav>
                                        <p:tav tm="100000">
                                          <p:val>
                                            <p:strVal val="ppt_x"/>
                                          </p:val>
                                        </p:tav>
                                      </p:tavLst>
                                    </p:anim>
                                    <p:anim calcmode="lin" valueType="num">
                                      <p:cBhvr additive="base">
                                        <p:cTn id="26" dur="500"/>
                                        <p:tgtEl>
                                          <p:spTgt spid="12290"/>
                                        </p:tgtEl>
                                        <p:attrNameLst>
                                          <p:attrName>ppt_y</p:attrName>
                                        </p:attrNameLst>
                                      </p:cBhvr>
                                      <p:tavLst>
                                        <p:tav tm="0">
                                          <p:val>
                                            <p:strVal val="ppt_y"/>
                                          </p:val>
                                        </p:tav>
                                        <p:tav tm="100000">
                                          <p:val>
                                            <p:strVal val="1+ppt_h/2"/>
                                          </p:val>
                                        </p:tav>
                                      </p:tavLst>
                                    </p:anim>
                                    <p:set>
                                      <p:cBhvr>
                                        <p:cTn id="27" dur="1" fill="hold">
                                          <p:stCondLst>
                                            <p:cond delay="499"/>
                                          </p:stCondLst>
                                        </p:cTn>
                                        <p:tgtEl>
                                          <p:spTgt spid="1229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200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fade">
                                      <p:cBhvr>
                                        <p:cTn id="32" dur="5000"/>
                                        <p:tgtEl>
                                          <p:spTgt spid="2">
                                            <p:txEl>
                                              <p:pRg st="2" end="2"/>
                                            </p:txEl>
                                          </p:spTgt>
                                        </p:tgtEl>
                                      </p:cBhvr>
                                    </p:animEffect>
                                    <p:anim calcmode="lin" valueType="num">
                                      <p:cBhvr>
                                        <p:cTn id="33"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4" dur="5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2291"/>
                                        </p:tgtEl>
                                        <p:attrNameLst>
                                          <p:attrName>style.visibility</p:attrName>
                                        </p:attrNameLst>
                                      </p:cBhvr>
                                      <p:to>
                                        <p:strVal val="visible"/>
                                      </p:to>
                                    </p:set>
                                    <p:animEffect transition="in" filter="fade">
                                      <p:cBhvr>
                                        <p:cTn id="39" dur="1000"/>
                                        <p:tgtEl>
                                          <p:spTgt spid="12291"/>
                                        </p:tgtEl>
                                      </p:cBhvr>
                                    </p:animEffect>
                                    <p:anim calcmode="lin" valueType="num">
                                      <p:cBhvr>
                                        <p:cTn id="40" dur="1000" fill="hold"/>
                                        <p:tgtEl>
                                          <p:spTgt spid="12291"/>
                                        </p:tgtEl>
                                        <p:attrNameLst>
                                          <p:attrName>ppt_x</p:attrName>
                                        </p:attrNameLst>
                                      </p:cBhvr>
                                      <p:tavLst>
                                        <p:tav tm="0">
                                          <p:val>
                                            <p:strVal val="#ppt_x"/>
                                          </p:val>
                                        </p:tav>
                                        <p:tav tm="100000">
                                          <p:val>
                                            <p:strVal val="#ppt_x"/>
                                          </p:val>
                                        </p:tav>
                                      </p:tavLst>
                                    </p:anim>
                                    <p:anim calcmode="lin" valueType="num">
                                      <p:cBhvr>
                                        <p:cTn id="41" dur="1000" fill="hold"/>
                                        <p:tgtEl>
                                          <p:spTgt spid="12291"/>
                                        </p:tgtEl>
                                        <p:attrNameLst>
                                          <p:attrName>ppt_y</p:attrName>
                                        </p:attrNameLst>
                                      </p:cBhvr>
                                      <p:tavLst>
                                        <p:tav tm="0">
                                          <p:val>
                                            <p:strVal val="#ppt_y+.1"/>
                                          </p:val>
                                        </p:tav>
                                        <p:tav tm="100000">
                                          <p:val>
                                            <p:strVal val="#ppt_y"/>
                                          </p:val>
                                        </p:tav>
                                      </p:tavLst>
                                    </p:anim>
                                  </p:childTnLst>
                                </p:cTn>
                              </p:par>
                              <p:par>
                                <p:cTn id="42" presetID="2" presetClass="exit" presetSubtype="4" fill="hold" nodeType="withEffect">
                                  <p:stCondLst>
                                    <p:cond delay="0"/>
                                  </p:stCondLst>
                                  <p:childTnLst>
                                    <p:anim calcmode="lin" valueType="num">
                                      <p:cBhvr additive="base">
                                        <p:cTn id="43" dur="500"/>
                                        <p:tgtEl>
                                          <p:spTgt spid="12291"/>
                                        </p:tgtEl>
                                        <p:attrNameLst>
                                          <p:attrName>ppt_x</p:attrName>
                                        </p:attrNameLst>
                                      </p:cBhvr>
                                      <p:tavLst>
                                        <p:tav tm="0">
                                          <p:val>
                                            <p:strVal val="ppt_x"/>
                                          </p:val>
                                        </p:tav>
                                        <p:tav tm="100000">
                                          <p:val>
                                            <p:strVal val="ppt_x"/>
                                          </p:val>
                                        </p:tav>
                                      </p:tavLst>
                                    </p:anim>
                                    <p:anim calcmode="lin" valueType="num">
                                      <p:cBhvr additive="base">
                                        <p:cTn id="44" dur="500"/>
                                        <p:tgtEl>
                                          <p:spTgt spid="12291"/>
                                        </p:tgtEl>
                                        <p:attrNameLst>
                                          <p:attrName>ppt_y</p:attrName>
                                        </p:attrNameLst>
                                      </p:cBhvr>
                                      <p:tavLst>
                                        <p:tav tm="0">
                                          <p:val>
                                            <p:strVal val="ppt_y"/>
                                          </p:val>
                                        </p:tav>
                                        <p:tav tm="100000">
                                          <p:val>
                                            <p:strVal val="1+ppt_h/2"/>
                                          </p:val>
                                        </p:tav>
                                      </p:tavLst>
                                    </p:anim>
                                    <p:set>
                                      <p:cBhvr>
                                        <p:cTn id="45" dur="1" fill="hold">
                                          <p:stCondLst>
                                            <p:cond delay="499"/>
                                          </p:stCondLst>
                                        </p:cTn>
                                        <p:tgtEl>
                                          <p:spTgt spid="1229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
                                            <p:txEl>
                                              <p:pRg st="3" end="3"/>
                                            </p:txEl>
                                          </p:spTgt>
                                        </p:tgtEl>
                                        <p:attrNameLst>
                                          <p:attrName>style.visibility</p:attrName>
                                        </p:attrNameLst>
                                      </p:cBhvr>
                                      <p:to>
                                        <p:strVal val="visible"/>
                                      </p:to>
                                    </p:set>
                                    <p:animEffect transition="in" filter="fade">
                                      <p:cBhvr>
                                        <p:cTn id="50" dur="1000"/>
                                        <p:tgtEl>
                                          <p:spTgt spid="2">
                                            <p:txEl>
                                              <p:pRg st="3" end="3"/>
                                            </p:txEl>
                                          </p:spTgt>
                                        </p:tgtEl>
                                      </p:cBhvr>
                                    </p:animEffect>
                                    <p:anim calcmode="lin" valueType="num">
                                      <p:cBhvr>
                                        <p:cTn id="5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52"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2292"/>
                                        </p:tgtEl>
                                        <p:attrNameLst>
                                          <p:attrName>style.visibility</p:attrName>
                                        </p:attrNameLst>
                                      </p:cBhvr>
                                      <p:to>
                                        <p:strVal val="visible"/>
                                      </p:to>
                                    </p:set>
                                    <p:animEffect transition="in" filter="fade">
                                      <p:cBhvr>
                                        <p:cTn id="57" dur="1000"/>
                                        <p:tgtEl>
                                          <p:spTgt spid="12292"/>
                                        </p:tgtEl>
                                      </p:cBhvr>
                                    </p:animEffect>
                                    <p:anim calcmode="lin" valueType="num">
                                      <p:cBhvr>
                                        <p:cTn id="58" dur="1000" fill="hold"/>
                                        <p:tgtEl>
                                          <p:spTgt spid="12292"/>
                                        </p:tgtEl>
                                        <p:attrNameLst>
                                          <p:attrName>ppt_x</p:attrName>
                                        </p:attrNameLst>
                                      </p:cBhvr>
                                      <p:tavLst>
                                        <p:tav tm="0">
                                          <p:val>
                                            <p:strVal val="#ppt_x"/>
                                          </p:val>
                                        </p:tav>
                                        <p:tav tm="100000">
                                          <p:val>
                                            <p:strVal val="#ppt_x"/>
                                          </p:val>
                                        </p:tav>
                                      </p:tavLst>
                                    </p:anim>
                                    <p:anim calcmode="lin" valueType="num">
                                      <p:cBhvr>
                                        <p:cTn id="59" dur="1000" fill="hold"/>
                                        <p:tgtEl>
                                          <p:spTgt spid="12292"/>
                                        </p:tgtEl>
                                        <p:attrNameLst>
                                          <p:attrName>ppt_y</p:attrName>
                                        </p:attrNameLst>
                                      </p:cBhvr>
                                      <p:tavLst>
                                        <p:tav tm="0">
                                          <p:val>
                                            <p:strVal val="#ppt_y+.1"/>
                                          </p:val>
                                        </p:tav>
                                        <p:tav tm="100000">
                                          <p:val>
                                            <p:strVal val="#ppt_y"/>
                                          </p:val>
                                        </p:tav>
                                      </p:tavLst>
                                    </p:anim>
                                  </p:childTnLst>
                                </p:cTn>
                              </p:par>
                              <p:par>
                                <p:cTn id="60" presetID="2" presetClass="exit" presetSubtype="4" fill="hold" nodeType="withEffect">
                                  <p:stCondLst>
                                    <p:cond delay="0"/>
                                  </p:stCondLst>
                                  <p:childTnLst>
                                    <p:anim calcmode="lin" valueType="num">
                                      <p:cBhvr additive="base">
                                        <p:cTn id="61" dur="500"/>
                                        <p:tgtEl>
                                          <p:spTgt spid="12292"/>
                                        </p:tgtEl>
                                        <p:attrNameLst>
                                          <p:attrName>ppt_x</p:attrName>
                                        </p:attrNameLst>
                                      </p:cBhvr>
                                      <p:tavLst>
                                        <p:tav tm="0">
                                          <p:val>
                                            <p:strVal val="ppt_x"/>
                                          </p:val>
                                        </p:tav>
                                        <p:tav tm="100000">
                                          <p:val>
                                            <p:strVal val="ppt_x"/>
                                          </p:val>
                                        </p:tav>
                                      </p:tavLst>
                                    </p:anim>
                                    <p:anim calcmode="lin" valueType="num">
                                      <p:cBhvr additive="base">
                                        <p:cTn id="62" dur="500"/>
                                        <p:tgtEl>
                                          <p:spTgt spid="12292"/>
                                        </p:tgtEl>
                                        <p:attrNameLst>
                                          <p:attrName>ppt_y</p:attrName>
                                        </p:attrNameLst>
                                      </p:cBhvr>
                                      <p:tavLst>
                                        <p:tav tm="0">
                                          <p:val>
                                            <p:strVal val="ppt_y"/>
                                          </p:val>
                                        </p:tav>
                                        <p:tav tm="100000">
                                          <p:val>
                                            <p:strVal val="1+ppt_h/2"/>
                                          </p:val>
                                        </p:tav>
                                      </p:tavLst>
                                    </p:anim>
                                    <p:set>
                                      <p:cBhvr>
                                        <p:cTn id="63" dur="1" fill="hold">
                                          <p:stCondLst>
                                            <p:cond delay="499"/>
                                          </p:stCondLst>
                                        </p:cTn>
                                        <p:tgtEl>
                                          <p:spTgt spid="1229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
                                            <p:txEl>
                                              <p:pRg st="4" end="4"/>
                                            </p:txEl>
                                          </p:spTgt>
                                        </p:tgtEl>
                                        <p:attrNameLst>
                                          <p:attrName>style.visibility</p:attrName>
                                        </p:attrNameLst>
                                      </p:cBhvr>
                                      <p:to>
                                        <p:strVal val="visible"/>
                                      </p:to>
                                    </p:set>
                                    <p:animEffect transition="in" filter="fade">
                                      <p:cBhvr>
                                        <p:cTn id="68" dur="1000"/>
                                        <p:tgtEl>
                                          <p:spTgt spid="2">
                                            <p:txEl>
                                              <p:pRg st="4" end="4"/>
                                            </p:txEl>
                                          </p:spTgt>
                                        </p:tgtEl>
                                      </p:cBhvr>
                                    </p:animEffect>
                                    <p:anim calcmode="lin" valueType="num">
                                      <p:cBhvr>
                                        <p:cTn id="6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7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
                                            <p:txEl>
                                              <p:pRg st="5" end="5"/>
                                            </p:txEl>
                                          </p:spTgt>
                                        </p:tgtEl>
                                        <p:attrNameLst>
                                          <p:attrName>style.visibility</p:attrName>
                                        </p:attrNameLst>
                                      </p:cBhvr>
                                      <p:to>
                                        <p:strVal val="visible"/>
                                      </p:to>
                                    </p:set>
                                    <p:animEffect transition="in" filter="fade">
                                      <p:cBhvr>
                                        <p:cTn id="75" dur="1000"/>
                                        <p:tgtEl>
                                          <p:spTgt spid="2">
                                            <p:txEl>
                                              <p:pRg st="5" end="5"/>
                                            </p:txEl>
                                          </p:spTgt>
                                        </p:tgtEl>
                                      </p:cBhvr>
                                    </p:animEffect>
                                    <p:anim calcmode="lin" valueType="num">
                                      <p:cBhvr>
                                        <p:cTn id="76"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77"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2293"/>
                                        </p:tgtEl>
                                        <p:attrNameLst>
                                          <p:attrName>style.visibility</p:attrName>
                                        </p:attrNameLst>
                                      </p:cBhvr>
                                      <p:to>
                                        <p:strVal val="visible"/>
                                      </p:to>
                                    </p:set>
                                    <p:animEffect transition="in" filter="fade">
                                      <p:cBhvr>
                                        <p:cTn id="82" dur="1000"/>
                                        <p:tgtEl>
                                          <p:spTgt spid="12293"/>
                                        </p:tgtEl>
                                      </p:cBhvr>
                                    </p:animEffect>
                                    <p:anim calcmode="lin" valueType="num">
                                      <p:cBhvr>
                                        <p:cTn id="83" dur="1000" fill="hold"/>
                                        <p:tgtEl>
                                          <p:spTgt spid="12293"/>
                                        </p:tgtEl>
                                        <p:attrNameLst>
                                          <p:attrName>ppt_x</p:attrName>
                                        </p:attrNameLst>
                                      </p:cBhvr>
                                      <p:tavLst>
                                        <p:tav tm="0">
                                          <p:val>
                                            <p:strVal val="#ppt_x"/>
                                          </p:val>
                                        </p:tav>
                                        <p:tav tm="100000">
                                          <p:val>
                                            <p:strVal val="#ppt_x"/>
                                          </p:val>
                                        </p:tav>
                                      </p:tavLst>
                                    </p:anim>
                                    <p:anim calcmode="lin" valueType="num">
                                      <p:cBhvr>
                                        <p:cTn id="84" dur="1000" fill="hold"/>
                                        <p:tgtEl>
                                          <p:spTgt spid="12293"/>
                                        </p:tgtEl>
                                        <p:attrNameLst>
                                          <p:attrName>ppt_y</p:attrName>
                                        </p:attrNameLst>
                                      </p:cBhvr>
                                      <p:tavLst>
                                        <p:tav tm="0">
                                          <p:val>
                                            <p:strVal val="#ppt_y+.1"/>
                                          </p:val>
                                        </p:tav>
                                        <p:tav tm="100000">
                                          <p:val>
                                            <p:strVal val="#ppt_y"/>
                                          </p:val>
                                        </p:tav>
                                      </p:tavLst>
                                    </p:anim>
                                  </p:childTnLst>
                                </p:cTn>
                              </p:par>
                              <p:par>
                                <p:cTn id="85" presetID="2" presetClass="exit" presetSubtype="4" fill="hold" nodeType="withEffect">
                                  <p:stCondLst>
                                    <p:cond delay="0"/>
                                  </p:stCondLst>
                                  <p:childTnLst>
                                    <p:anim calcmode="lin" valueType="num">
                                      <p:cBhvr additive="base">
                                        <p:cTn id="86" dur="500"/>
                                        <p:tgtEl>
                                          <p:spTgt spid="12293"/>
                                        </p:tgtEl>
                                        <p:attrNameLst>
                                          <p:attrName>ppt_x</p:attrName>
                                        </p:attrNameLst>
                                      </p:cBhvr>
                                      <p:tavLst>
                                        <p:tav tm="0">
                                          <p:val>
                                            <p:strVal val="ppt_x"/>
                                          </p:val>
                                        </p:tav>
                                        <p:tav tm="100000">
                                          <p:val>
                                            <p:strVal val="ppt_x"/>
                                          </p:val>
                                        </p:tav>
                                      </p:tavLst>
                                    </p:anim>
                                    <p:anim calcmode="lin" valueType="num">
                                      <p:cBhvr additive="base">
                                        <p:cTn id="87" dur="500"/>
                                        <p:tgtEl>
                                          <p:spTgt spid="12293"/>
                                        </p:tgtEl>
                                        <p:attrNameLst>
                                          <p:attrName>ppt_y</p:attrName>
                                        </p:attrNameLst>
                                      </p:cBhvr>
                                      <p:tavLst>
                                        <p:tav tm="0">
                                          <p:val>
                                            <p:strVal val="ppt_y"/>
                                          </p:val>
                                        </p:tav>
                                        <p:tav tm="100000">
                                          <p:val>
                                            <p:strVal val="1+ppt_h/2"/>
                                          </p:val>
                                        </p:tav>
                                      </p:tavLst>
                                    </p:anim>
                                    <p:set>
                                      <p:cBhvr>
                                        <p:cTn id="88" dur="1" fill="hold">
                                          <p:stCondLst>
                                            <p:cond delay="499"/>
                                          </p:stCondLst>
                                        </p:cTn>
                                        <p:tgtEl>
                                          <p:spTgt spid="12293"/>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2">
                                            <p:txEl>
                                              <p:pRg st="6" end="6"/>
                                            </p:txEl>
                                          </p:spTgt>
                                        </p:tgtEl>
                                        <p:attrNameLst>
                                          <p:attrName>style.visibility</p:attrName>
                                        </p:attrNameLst>
                                      </p:cBhvr>
                                      <p:to>
                                        <p:strVal val="visible"/>
                                      </p:to>
                                    </p:set>
                                    <p:animEffect transition="in" filter="fade">
                                      <p:cBhvr>
                                        <p:cTn id="93" dur="1000"/>
                                        <p:tgtEl>
                                          <p:spTgt spid="2">
                                            <p:txEl>
                                              <p:pRg st="6" end="6"/>
                                            </p:txEl>
                                          </p:spTgt>
                                        </p:tgtEl>
                                      </p:cBhvr>
                                    </p:animEffect>
                                    <p:anim calcmode="lin" valueType="num">
                                      <p:cBhvr>
                                        <p:cTn id="94"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95"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138"/>
            <a:ext cx="8435280" cy="4525962"/>
          </a:xfrm>
        </p:spPr>
        <p:txBody>
          <a:bodyPr/>
          <a:lstStyle/>
          <a:p>
            <a:pPr marL="109537" indent="0" fontAlgn="auto">
              <a:buNone/>
            </a:pPr>
            <a:r>
              <a:rPr lang="en-US" altLang="zh-CN" sz="2800" dirty="0" smtClean="0">
                <a:latin typeface="+mn-ea"/>
                <a:sym typeface="Monotype Sorts" pitchFamily="2" charset="2"/>
              </a:rPr>
              <a:t>4</a:t>
            </a:r>
            <a:r>
              <a:rPr lang="zh-CN" altLang="en-US" sz="2800" dirty="0" smtClean="0">
                <a:latin typeface="+mn-ea"/>
                <a:sym typeface="Monotype Sorts" pitchFamily="2" charset="2"/>
              </a:rPr>
              <a:t>、分栏</a:t>
            </a:r>
            <a:endParaRPr lang="en-US" altLang="zh-CN" sz="2800" dirty="0" smtClean="0">
              <a:latin typeface="+mn-ea"/>
              <a:sym typeface="Monotype Sorts" pitchFamily="2" charset="2"/>
            </a:endParaRPr>
          </a:p>
          <a:p>
            <a:pPr fontAlgn="auto"/>
            <a:r>
              <a:rPr lang="zh-CN" altLang="zh-CN" sz="2000" dirty="0" smtClean="0">
                <a:latin typeface="+mn-ea"/>
              </a:rPr>
              <a:t>（</a:t>
            </a:r>
            <a:r>
              <a:rPr lang="en-US" altLang="zh-CN" sz="2000" dirty="0" smtClean="0">
                <a:latin typeface="+mn-ea"/>
              </a:rPr>
              <a:t>1</a:t>
            </a:r>
            <a:r>
              <a:rPr lang="zh-CN" altLang="zh-CN" sz="2000" dirty="0">
                <a:latin typeface="+mn-ea"/>
              </a:rPr>
              <a:t>）设置分</a:t>
            </a:r>
            <a:r>
              <a:rPr lang="zh-CN" altLang="zh-CN" sz="2000" dirty="0" smtClean="0">
                <a:latin typeface="+mn-ea"/>
              </a:rPr>
              <a:t>栏</a:t>
            </a:r>
            <a:r>
              <a:rPr lang="zh-CN" altLang="en-US" sz="2000" dirty="0" smtClean="0">
                <a:latin typeface="+mn-ea"/>
              </a:rPr>
              <a:t>：</a:t>
            </a:r>
            <a:r>
              <a:rPr lang="zh-CN" altLang="zh-CN" sz="2000" dirty="0" smtClean="0">
                <a:latin typeface="+mn-ea"/>
              </a:rPr>
              <a:t>先</a:t>
            </a:r>
            <a:r>
              <a:rPr lang="zh-CN" altLang="zh-CN" sz="2000" dirty="0">
                <a:latin typeface="+mn-ea"/>
              </a:rPr>
              <a:t>选取需要分栏的文本；然后选择“页面布局”功能区</a:t>
            </a:r>
            <a:r>
              <a:rPr lang="en-US" altLang="zh-CN" sz="2000" dirty="0">
                <a:latin typeface="+mn-ea"/>
              </a:rPr>
              <a:t>/</a:t>
            </a:r>
            <a:r>
              <a:rPr lang="zh-CN" altLang="zh-CN" sz="2000" dirty="0">
                <a:latin typeface="+mn-ea"/>
              </a:rPr>
              <a:t>“页面设置”工具组</a:t>
            </a:r>
            <a:r>
              <a:rPr lang="en-US" altLang="zh-CN" sz="2000" dirty="0">
                <a:latin typeface="+mn-ea"/>
              </a:rPr>
              <a:t>/</a:t>
            </a:r>
            <a:r>
              <a:rPr lang="zh-CN" altLang="zh-CN" sz="2000" dirty="0">
                <a:latin typeface="+mn-ea"/>
              </a:rPr>
              <a:t>“分栏”</a:t>
            </a:r>
            <a:r>
              <a:rPr lang="en-US" altLang="zh-CN" sz="2000" dirty="0">
                <a:latin typeface="+mn-ea"/>
              </a:rPr>
              <a:t>/</a:t>
            </a:r>
            <a:r>
              <a:rPr lang="zh-CN" altLang="zh-CN" sz="2000" dirty="0">
                <a:latin typeface="+mn-ea"/>
              </a:rPr>
              <a:t>“更多分栏”命令，弹出“分栏”对话框，</a:t>
            </a:r>
          </a:p>
          <a:p>
            <a:pPr fontAlgn="auto"/>
            <a:r>
              <a:rPr lang="zh-CN" altLang="zh-CN" sz="2000" dirty="0">
                <a:latin typeface="+mn-ea"/>
              </a:rPr>
              <a:t>（</a:t>
            </a:r>
            <a:r>
              <a:rPr lang="en-US" altLang="zh-CN" sz="2000" dirty="0">
                <a:latin typeface="+mn-ea"/>
              </a:rPr>
              <a:t>2</a:t>
            </a:r>
            <a:r>
              <a:rPr lang="zh-CN" altLang="zh-CN" sz="2000" dirty="0">
                <a:latin typeface="+mn-ea"/>
              </a:rPr>
              <a:t>）删除分</a:t>
            </a:r>
            <a:r>
              <a:rPr lang="zh-CN" altLang="zh-CN" sz="2000" dirty="0" smtClean="0">
                <a:latin typeface="+mn-ea"/>
              </a:rPr>
              <a:t>栏</a:t>
            </a:r>
            <a:r>
              <a:rPr lang="zh-CN" altLang="en-US" sz="2000" dirty="0" smtClean="0">
                <a:latin typeface="+mn-ea"/>
              </a:rPr>
              <a:t>：</a:t>
            </a:r>
            <a:r>
              <a:rPr lang="zh-CN" altLang="zh-CN" sz="2000" dirty="0" smtClean="0">
                <a:latin typeface="+mn-ea"/>
              </a:rPr>
              <a:t>在</a:t>
            </a:r>
            <a:r>
              <a:rPr lang="zh-CN" altLang="zh-CN" sz="2000" dirty="0">
                <a:latin typeface="+mn-ea"/>
              </a:rPr>
              <a:t>“分栏”对话框中，将栏数重新设置为一栏即可。</a:t>
            </a:r>
          </a:p>
          <a:p>
            <a:pPr fontAlgn="auto"/>
            <a:r>
              <a:rPr lang="zh-CN" altLang="zh-CN" sz="2000" dirty="0">
                <a:latin typeface="+mn-ea"/>
              </a:rPr>
              <a:t>（</a:t>
            </a:r>
            <a:r>
              <a:rPr lang="en-US" altLang="zh-CN" sz="2000" dirty="0">
                <a:latin typeface="+mn-ea"/>
              </a:rPr>
              <a:t>3</a:t>
            </a:r>
            <a:r>
              <a:rPr lang="zh-CN" altLang="zh-CN" sz="2000" dirty="0">
                <a:latin typeface="+mn-ea"/>
              </a:rPr>
              <a:t>）调整栏宽</a:t>
            </a:r>
          </a:p>
          <a:p>
            <a:pPr fontAlgn="auto"/>
            <a:r>
              <a:rPr lang="zh-CN" altLang="zh-CN" sz="2000" dirty="0">
                <a:latin typeface="+mn-ea"/>
              </a:rPr>
              <a:t>（</a:t>
            </a:r>
            <a:r>
              <a:rPr lang="en-US" altLang="zh-CN" sz="2000" dirty="0">
                <a:latin typeface="+mn-ea"/>
              </a:rPr>
              <a:t>4</a:t>
            </a:r>
            <a:r>
              <a:rPr lang="zh-CN" altLang="zh-CN" sz="2000" dirty="0">
                <a:latin typeface="+mn-ea"/>
              </a:rPr>
              <a:t>）单栏与多栏的混排</a:t>
            </a:r>
          </a:p>
          <a:p>
            <a:pPr fontAlgn="auto"/>
            <a:r>
              <a:rPr lang="zh-CN" altLang="zh-CN" sz="2000" dirty="0">
                <a:latin typeface="+mn-ea"/>
              </a:rPr>
              <a:t>（</a:t>
            </a:r>
            <a:r>
              <a:rPr lang="en-US" altLang="zh-CN" sz="2000" dirty="0">
                <a:latin typeface="+mn-ea"/>
              </a:rPr>
              <a:t>5</a:t>
            </a:r>
            <a:r>
              <a:rPr lang="zh-CN" altLang="zh-CN" sz="2000" dirty="0">
                <a:latin typeface="+mn-ea"/>
              </a:rPr>
              <a:t>）强制分</a:t>
            </a:r>
            <a:r>
              <a:rPr lang="zh-CN" altLang="zh-CN" sz="2000" dirty="0" smtClean="0">
                <a:latin typeface="+mn-ea"/>
              </a:rPr>
              <a:t>栏</a:t>
            </a:r>
            <a:r>
              <a:rPr lang="zh-CN" altLang="en-US" sz="2000" dirty="0" smtClean="0">
                <a:latin typeface="+mn-ea"/>
              </a:rPr>
              <a:t>：</a:t>
            </a:r>
            <a:r>
              <a:rPr lang="zh-CN" altLang="zh-CN" sz="2000" dirty="0"/>
              <a:t>选择“页面布局”功能区</a:t>
            </a:r>
            <a:r>
              <a:rPr lang="en-US" altLang="zh-CN" sz="2000" dirty="0"/>
              <a:t>/</a:t>
            </a:r>
            <a:r>
              <a:rPr lang="zh-CN" altLang="zh-CN" sz="2000" dirty="0"/>
              <a:t>“页面设置”工具组</a:t>
            </a:r>
            <a:r>
              <a:rPr lang="en-US" altLang="zh-CN" sz="2000" dirty="0"/>
              <a:t>/</a:t>
            </a:r>
            <a:r>
              <a:rPr lang="zh-CN" altLang="zh-CN" sz="2000" dirty="0"/>
              <a:t>“分隔符”</a:t>
            </a:r>
            <a:r>
              <a:rPr lang="en-US" altLang="zh-CN" sz="2000" dirty="0"/>
              <a:t>/</a:t>
            </a:r>
            <a:r>
              <a:rPr lang="zh-CN" altLang="zh-CN" sz="2000" dirty="0"/>
              <a:t>“分栏符” </a:t>
            </a:r>
            <a:r>
              <a:rPr lang="zh-CN" altLang="zh-CN" sz="2000" dirty="0" smtClean="0"/>
              <a:t>命令</a:t>
            </a:r>
            <a:r>
              <a:rPr lang="zh-CN" altLang="en-US" sz="2000" dirty="0" smtClean="0"/>
              <a:t>。</a:t>
            </a:r>
            <a:endParaRPr lang="zh-CN" altLang="zh-CN" sz="2000" dirty="0">
              <a:latin typeface="+mn-ea"/>
            </a:endParaRPr>
          </a:p>
          <a:p>
            <a:pPr marL="392113" lvl="1" indent="0" eaLnBrk="1" hangingPunct="1">
              <a:lnSpc>
                <a:spcPct val="150000"/>
              </a:lnSpc>
              <a:buNone/>
              <a:defRPr/>
            </a:pPr>
            <a:endParaRPr lang="en-US" altLang="zh-CN" sz="2400" dirty="0">
              <a:latin typeface="+mn-ea"/>
              <a:ea typeface="+mn-ea"/>
              <a:sym typeface="Monotype Sorts" pitchFamily="2" charset="2"/>
            </a:endParaRPr>
          </a:p>
          <a:p>
            <a:pPr>
              <a:defRPr/>
            </a:pPr>
            <a:endParaRPr lang="zh-CN" altLang="en-US" dirty="0">
              <a:latin typeface="+mn-ea"/>
              <a:ea typeface="+mn-ea"/>
            </a:endParaRPr>
          </a:p>
        </p:txBody>
      </p:sp>
      <p:sp>
        <p:nvSpPr>
          <p:cNvPr id="3" name="标题 2"/>
          <p:cNvSpPr>
            <a:spLocks noGrp="1"/>
          </p:cNvSpPr>
          <p:nvPr>
            <p:ph type="title"/>
          </p:nvPr>
        </p:nvSpPr>
        <p:spPr/>
        <p:txBody>
          <a:bodyPr/>
          <a:lstStyle/>
          <a:p>
            <a:pPr>
              <a:defRPr/>
            </a:pPr>
            <a:r>
              <a:rPr lang="en-US" altLang="zh-CN" sz="4000" dirty="0">
                <a:latin typeface="+mn-ea"/>
                <a:ea typeface="+mn-ea"/>
              </a:rPr>
              <a:t>2.3.3</a:t>
            </a:r>
            <a:r>
              <a:rPr lang="zh-CN" altLang="en-US" sz="4000" dirty="0">
                <a:latin typeface="+mn-ea"/>
                <a:ea typeface="+mn-ea"/>
              </a:rPr>
              <a:t>主要知识点</a:t>
            </a:r>
            <a:endParaRPr lang="zh-CN" altLang="en-US" dirty="0">
              <a:latin typeface="+mn-ea"/>
              <a:ea typeface="+mn-ea"/>
            </a:endParaRPr>
          </a:p>
        </p:txBody>
      </p:sp>
      <p:sp>
        <p:nvSpPr>
          <p:cNvPr id="2867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3D203B06-3CD6-46B9-AD1F-6CED0C20FEE2}" type="datetime1">
              <a:rPr lang="zh-CN" altLang="en-US" smtClean="0"/>
              <a:pPr eaLnBrk="1" hangingPunct="1"/>
              <a:t>2014-11-24</a:t>
            </a:fld>
            <a:endParaRPr lang="en-US" altLang="zh-CN" smtClean="0"/>
          </a:p>
        </p:txBody>
      </p:sp>
      <p:sp>
        <p:nvSpPr>
          <p:cNvPr id="28677"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mtClean="0"/>
              <a:t>制作人   王惠斌  孟晓峰                                              办公文档的基本操作</a:t>
            </a:r>
            <a:endParaRPr lang="en-US" altLang="zh-CN"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3942847"/>
            <a:ext cx="1390650"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268760"/>
            <a:ext cx="360040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315"/>
                                        </p:tgtEl>
                                        <p:attrNameLst>
                                          <p:attrName>style.visibility</p:attrName>
                                        </p:attrNameLst>
                                      </p:cBhvr>
                                      <p:to>
                                        <p:strVal val="visible"/>
                                      </p:to>
                                    </p:set>
                                    <p:animEffect transition="in" filter="fade">
                                      <p:cBhvr>
                                        <p:cTn id="11" dur="10"/>
                                        <p:tgtEl>
                                          <p:spTgt spid="13315"/>
                                        </p:tgtEl>
                                      </p:cBhvr>
                                    </p:animEffect>
                                    <p:anim calcmode="lin" valueType="num">
                                      <p:cBhvr>
                                        <p:cTn id="12" dur="10" fill="hold"/>
                                        <p:tgtEl>
                                          <p:spTgt spid="13315"/>
                                        </p:tgtEl>
                                        <p:attrNameLst>
                                          <p:attrName>ppt_x</p:attrName>
                                        </p:attrNameLst>
                                      </p:cBhvr>
                                      <p:tavLst>
                                        <p:tav tm="0">
                                          <p:val>
                                            <p:strVal val="#ppt_x"/>
                                          </p:val>
                                        </p:tav>
                                        <p:tav tm="100000">
                                          <p:val>
                                            <p:strVal val="#ppt_x"/>
                                          </p:val>
                                        </p:tav>
                                      </p:tavLst>
                                    </p:anim>
                                    <p:anim calcmode="lin" valueType="num">
                                      <p:cBhvr>
                                        <p:cTn id="13" dur="10" fill="hold"/>
                                        <p:tgtEl>
                                          <p:spTgt spid="133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13315"/>
                                        </p:tgtEl>
                                        <p:attrNameLst>
                                          <p:attrName>ppt_x</p:attrName>
                                        </p:attrNameLst>
                                      </p:cBhvr>
                                      <p:tavLst>
                                        <p:tav tm="0">
                                          <p:val>
                                            <p:strVal val="ppt_x"/>
                                          </p:val>
                                        </p:tav>
                                        <p:tav tm="100000">
                                          <p:val>
                                            <p:strVal val="ppt_x"/>
                                          </p:val>
                                        </p:tav>
                                      </p:tavLst>
                                    </p:anim>
                                    <p:anim calcmode="lin" valueType="num">
                                      <p:cBhvr additive="base">
                                        <p:cTn id="18" dur="500"/>
                                        <p:tgtEl>
                                          <p:spTgt spid="13315"/>
                                        </p:tgtEl>
                                        <p:attrNameLst>
                                          <p:attrName>ppt_y</p:attrName>
                                        </p:attrNameLst>
                                      </p:cBhvr>
                                      <p:tavLst>
                                        <p:tav tm="0">
                                          <p:val>
                                            <p:strVal val="ppt_y"/>
                                          </p:val>
                                        </p:tav>
                                        <p:tav tm="100000">
                                          <p:val>
                                            <p:strVal val="1+ppt_h/2"/>
                                          </p:val>
                                        </p:tav>
                                      </p:tavLst>
                                    </p:anim>
                                    <p:set>
                                      <p:cBhvr>
                                        <p:cTn id="19" dur="1" fill="hold">
                                          <p:stCondLst>
                                            <p:cond delay="499"/>
                                          </p:stCondLst>
                                        </p:cTn>
                                        <p:tgtEl>
                                          <p:spTgt spid="1331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1000"/>
                                        <p:tgtEl>
                                          <p:spTgt spid="2">
                                            <p:txEl>
                                              <p:pRg st="3" end="3"/>
                                            </p:txEl>
                                          </p:spTgt>
                                        </p:tgtEl>
                                      </p:cBhvr>
                                    </p:animEffect>
                                    <p:anim calcmode="lin" valueType="num">
                                      <p:cBhvr>
                                        <p:cTn id="3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Effect transition="in" filter="fade">
                                      <p:cBhvr>
                                        <p:cTn id="38" dur="1000"/>
                                        <p:tgtEl>
                                          <p:spTgt spid="2">
                                            <p:txEl>
                                              <p:pRg st="4" end="4"/>
                                            </p:txEl>
                                          </p:spTgt>
                                        </p:tgtEl>
                                      </p:cBhvr>
                                    </p:animEffect>
                                    <p:anim calcmode="lin" valueType="num">
                                      <p:cBhvr>
                                        <p:cTn id="3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
                                            <p:txEl>
                                              <p:pRg st="5" end="5"/>
                                            </p:txEl>
                                          </p:spTgt>
                                        </p:tgtEl>
                                        <p:attrNameLst>
                                          <p:attrName>style.visibility</p:attrName>
                                        </p:attrNameLst>
                                      </p:cBhvr>
                                      <p:to>
                                        <p:strVal val="visible"/>
                                      </p:to>
                                    </p:set>
                                    <p:animEffect transition="in" filter="fade">
                                      <p:cBhvr>
                                        <p:cTn id="45" dur="1000"/>
                                        <p:tgtEl>
                                          <p:spTgt spid="2">
                                            <p:txEl>
                                              <p:pRg st="5" end="5"/>
                                            </p:txEl>
                                          </p:spTgt>
                                        </p:tgtEl>
                                      </p:cBhvr>
                                    </p:animEffect>
                                    <p:anim calcmode="lin" valueType="num">
                                      <p:cBhvr>
                                        <p:cTn id="46"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3314"/>
                                        </p:tgtEl>
                                        <p:attrNameLst>
                                          <p:attrName>style.visibility</p:attrName>
                                        </p:attrNameLst>
                                      </p:cBhvr>
                                      <p:to>
                                        <p:strVal val="visible"/>
                                      </p:to>
                                    </p:set>
                                    <p:animEffect transition="in" filter="fade">
                                      <p:cBhvr>
                                        <p:cTn id="52" dur="3000"/>
                                        <p:tgtEl>
                                          <p:spTgt spid="13314"/>
                                        </p:tgtEl>
                                      </p:cBhvr>
                                    </p:animEffect>
                                    <p:anim calcmode="lin" valueType="num">
                                      <p:cBhvr>
                                        <p:cTn id="53" dur="3000" fill="hold"/>
                                        <p:tgtEl>
                                          <p:spTgt spid="13314"/>
                                        </p:tgtEl>
                                        <p:attrNameLst>
                                          <p:attrName>ppt_x</p:attrName>
                                        </p:attrNameLst>
                                      </p:cBhvr>
                                      <p:tavLst>
                                        <p:tav tm="0">
                                          <p:val>
                                            <p:strVal val="#ppt_x"/>
                                          </p:val>
                                        </p:tav>
                                        <p:tav tm="100000">
                                          <p:val>
                                            <p:strVal val="#ppt_x"/>
                                          </p:val>
                                        </p:tav>
                                      </p:tavLst>
                                    </p:anim>
                                    <p:anim calcmode="lin" valueType="num">
                                      <p:cBhvr>
                                        <p:cTn id="54" dur="3000" fill="hold"/>
                                        <p:tgtEl>
                                          <p:spTgt spid="13314"/>
                                        </p:tgtEl>
                                        <p:attrNameLst>
                                          <p:attrName>ppt_y</p:attrName>
                                        </p:attrNameLst>
                                      </p:cBhvr>
                                      <p:tavLst>
                                        <p:tav tm="0">
                                          <p:val>
                                            <p:strVal val="#ppt_y+.1"/>
                                          </p:val>
                                        </p:tav>
                                        <p:tav tm="100000">
                                          <p:val>
                                            <p:strVal val="#ppt_y"/>
                                          </p:val>
                                        </p:tav>
                                      </p:tavLst>
                                    </p:anim>
                                  </p:childTnLst>
                                </p:cTn>
                              </p:par>
                              <p:par>
                                <p:cTn id="55" presetID="2" presetClass="exit" presetSubtype="4" fill="hold" nodeType="withEffect">
                                  <p:stCondLst>
                                    <p:cond delay="0"/>
                                  </p:stCondLst>
                                  <p:childTnLst>
                                    <p:anim calcmode="lin" valueType="num">
                                      <p:cBhvr additive="base">
                                        <p:cTn id="56" dur="500"/>
                                        <p:tgtEl>
                                          <p:spTgt spid="13314"/>
                                        </p:tgtEl>
                                        <p:attrNameLst>
                                          <p:attrName>ppt_x</p:attrName>
                                        </p:attrNameLst>
                                      </p:cBhvr>
                                      <p:tavLst>
                                        <p:tav tm="0">
                                          <p:val>
                                            <p:strVal val="ppt_x"/>
                                          </p:val>
                                        </p:tav>
                                        <p:tav tm="100000">
                                          <p:val>
                                            <p:strVal val="ppt_x"/>
                                          </p:val>
                                        </p:tav>
                                      </p:tavLst>
                                    </p:anim>
                                    <p:anim calcmode="lin" valueType="num">
                                      <p:cBhvr additive="base">
                                        <p:cTn id="57" dur="500"/>
                                        <p:tgtEl>
                                          <p:spTgt spid="13314"/>
                                        </p:tgtEl>
                                        <p:attrNameLst>
                                          <p:attrName>ppt_y</p:attrName>
                                        </p:attrNameLst>
                                      </p:cBhvr>
                                      <p:tavLst>
                                        <p:tav tm="0">
                                          <p:val>
                                            <p:strVal val="ppt_y"/>
                                          </p:val>
                                        </p:tav>
                                        <p:tav tm="100000">
                                          <p:val>
                                            <p:strVal val="1+ppt_h/2"/>
                                          </p:val>
                                        </p:tav>
                                      </p:tavLst>
                                    </p:anim>
                                    <p:set>
                                      <p:cBhvr>
                                        <p:cTn id="58" dur="1" fill="hold">
                                          <p:stCondLst>
                                            <p:cond delay="499"/>
                                          </p:stCondLst>
                                        </p:cTn>
                                        <p:tgtEl>
                                          <p:spTgt spid="133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en-US" altLang="zh-CN" sz="2000" b="1" dirty="0"/>
              <a:t>5</a:t>
            </a:r>
            <a:r>
              <a:rPr lang="zh-CN" altLang="zh-CN" sz="2000" b="1" dirty="0"/>
              <a:t>．插入</a:t>
            </a:r>
            <a:r>
              <a:rPr lang="en-US" altLang="zh-CN" sz="2000" b="1" dirty="0"/>
              <a:t>SmartArt</a:t>
            </a:r>
            <a:r>
              <a:rPr lang="zh-CN" altLang="zh-CN" sz="2000" b="1" dirty="0"/>
              <a:t>图形</a:t>
            </a:r>
          </a:p>
          <a:p>
            <a:r>
              <a:rPr lang="zh-CN" altLang="zh-CN" dirty="0" smtClean="0"/>
              <a:t>（</a:t>
            </a:r>
            <a:r>
              <a:rPr lang="en-US" altLang="zh-CN" sz="2000" dirty="0" smtClean="0">
                <a:latin typeface="+mn-ea"/>
              </a:rPr>
              <a:t>1</a:t>
            </a:r>
            <a:r>
              <a:rPr lang="zh-CN" altLang="zh-CN" sz="2000" dirty="0" smtClean="0">
                <a:latin typeface="+mn-ea"/>
              </a:rPr>
              <a:t>）插入</a:t>
            </a:r>
            <a:r>
              <a:rPr lang="en-US" altLang="zh-CN" sz="2000" dirty="0" smtClean="0">
                <a:latin typeface="+mn-ea"/>
              </a:rPr>
              <a:t>SmartArt </a:t>
            </a:r>
            <a:r>
              <a:rPr lang="zh-CN" altLang="zh-CN" sz="2000" dirty="0" smtClean="0">
                <a:latin typeface="+mn-ea"/>
              </a:rPr>
              <a:t>。选择“插入”功能区</a:t>
            </a:r>
            <a:r>
              <a:rPr lang="en-US" altLang="zh-CN" sz="2000" dirty="0" smtClean="0">
                <a:latin typeface="+mn-ea"/>
              </a:rPr>
              <a:t>/</a:t>
            </a:r>
            <a:r>
              <a:rPr lang="zh-CN" altLang="zh-CN" sz="2000" dirty="0" smtClean="0">
                <a:latin typeface="+mn-ea"/>
              </a:rPr>
              <a:t>“插图”工具组</a:t>
            </a:r>
            <a:r>
              <a:rPr lang="en-US" altLang="zh-CN" sz="2000" dirty="0" smtClean="0">
                <a:latin typeface="+mn-ea"/>
              </a:rPr>
              <a:t>/</a:t>
            </a:r>
            <a:r>
              <a:rPr lang="zh-CN" altLang="zh-CN" sz="2000" dirty="0" smtClean="0">
                <a:latin typeface="+mn-ea"/>
              </a:rPr>
              <a:t>“</a:t>
            </a:r>
            <a:r>
              <a:rPr lang="en-US" altLang="zh-CN" sz="2000" dirty="0" smtClean="0">
                <a:latin typeface="+mn-ea"/>
              </a:rPr>
              <a:t>SmartArt</a:t>
            </a:r>
            <a:r>
              <a:rPr lang="zh-CN" altLang="zh-CN" sz="2000" dirty="0" smtClean="0">
                <a:latin typeface="+mn-ea"/>
              </a:rPr>
              <a:t>”命令，弹出“选择</a:t>
            </a:r>
            <a:r>
              <a:rPr lang="en-US" altLang="zh-CN" sz="2000" dirty="0" smtClean="0">
                <a:latin typeface="+mn-ea"/>
              </a:rPr>
              <a:t>SmartArt</a:t>
            </a:r>
            <a:r>
              <a:rPr lang="zh-CN" altLang="zh-CN" sz="2000" dirty="0" smtClean="0">
                <a:latin typeface="+mn-ea"/>
              </a:rPr>
              <a:t>图形”对话框，选择</a:t>
            </a:r>
            <a:r>
              <a:rPr lang="en-US" altLang="zh-CN" sz="2000" dirty="0" smtClean="0">
                <a:latin typeface="+mn-ea"/>
              </a:rPr>
              <a:t>SmartArt</a:t>
            </a:r>
            <a:r>
              <a:rPr lang="zh-CN" altLang="zh-CN" sz="2000" dirty="0" smtClean="0">
                <a:latin typeface="+mn-ea"/>
              </a:rPr>
              <a:t>图形。</a:t>
            </a:r>
          </a:p>
          <a:p>
            <a:r>
              <a:rPr lang="zh-CN" altLang="zh-CN" sz="2000" dirty="0" smtClean="0">
                <a:latin typeface="+mn-ea"/>
              </a:rPr>
              <a:t>（</a:t>
            </a:r>
            <a:r>
              <a:rPr lang="en-US" altLang="zh-CN" sz="2000" dirty="0">
                <a:latin typeface="+mn-ea"/>
              </a:rPr>
              <a:t>2</a:t>
            </a:r>
            <a:r>
              <a:rPr lang="zh-CN" altLang="zh-CN" sz="2000" dirty="0">
                <a:latin typeface="+mn-ea"/>
              </a:rPr>
              <a:t>）输入文本。可以在</a:t>
            </a:r>
            <a:r>
              <a:rPr lang="en-US" altLang="zh-CN" sz="2000" dirty="0">
                <a:latin typeface="+mn-ea"/>
              </a:rPr>
              <a:t>SmartArt</a:t>
            </a:r>
            <a:r>
              <a:rPr lang="zh-CN" altLang="zh-CN" sz="2000" dirty="0">
                <a:latin typeface="+mn-ea"/>
              </a:rPr>
              <a:t>图形中直接输入文本，也可以打开文本窗格输入。单击</a:t>
            </a:r>
            <a:r>
              <a:rPr lang="en-US" altLang="zh-CN" sz="2000" dirty="0">
                <a:latin typeface="+mn-ea"/>
              </a:rPr>
              <a:t>SmartArt</a:t>
            </a:r>
            <a:r>
              <a:rPr lang="zh-CN" altLang="zh-CN" sz="2000" dirty="0">
                <a:latin typeface="+mn-ea"/>
              </a:rPr>
              <a:t>图形左侧的按钮，可以打开文本窗格，输入相应的文本</a:t>
            </a:r>
            <a:r>
              <a:rPr lang="zh-CN" altLang="zh-CN" sz="2000" dirty="0" smtClean="0">
                <a:latin typeface="+mn-ea"/>
              </a:rPr>
              <a:t>内容</a:t>
            </a:r>
            <a:r>
              <a:rPr lang="zh-CN" altLang="en-US" sz="2000" dirty="0" smtClean="0">
                <a:latin typeface="+mn-ea"/>
              </a:rPr>
              <a:t>。</a:t>
            </a:r>
            <a:r>
              <a:rPr lang="zh-CN" altLang="zh-CN" sz="2000" dirty="0" smtClean="0">
                <a:latin typeface="+mn-ea"/>
              </a:rPr>
              <a:t>左侧</a:t>
            </a:r>
            <a:r>
              <a:rPr lang="zh-CN" altLang="zh-CN" sz="2000" dirty="0">
                <a:latin typeface="+mn-ea"/>
              </a:rPr>
              <a:t>为文本窗格，右侧为</a:t>
            </a:r>
            <a:r>
              <a:rPr lang="en-US" altLang="zh-CN" sz="2000" dirty="0">
                <a:latin typeface="+mn-ea"/>
              </a:rPr>
              <a:t>SmartArt</a:t>
            </a:r>
            <a:r>
              <a:rPr lang="zh-CN" altLang="zh-CN" sz="2000" dirty="0">
                <a:latin typeface="+mn-ea"/>
              </a:rPr>
              <a:t>图形。</a:t>
            </a:r>
          </a:p>
          <a:p>
            <a:r>
              <a:rPr lang="zh-CN" altLang="zh-CN" sz="2000" dirty="0">
                <a:latin typeface="+mn-ea"/>
              </a:rPr>
              <a:t>（</a:t>
            </a:r>
            <a:r>
              <a:rPr lang="en-US" altLang="zh-CN" sz="2000" dirty="0">
                <a:latin typeface="+mn-ea"/>
              </a:rPr>
              <a:t>3</a:t>
            </a:r>
            <a:r>
              <a:rPr lang="zh-CN" altLang="zh-CN" sz="2000" dirty="0">
                <a:latin typeface="+mn-ea"/>
              </a:rPr>
              <a:t>）添加形状。选择“采购部”，右击，选择“添加形状”</a:t>
            </a:r>
            <a:r>
              <a:rPr lang="en-US" altLang="zh-CN" sz="2000" dirty="0">
                <a:latin typeface="+mn-ea"/>
              </a:rPr>
              <a:t>/</a:t>
            </a:r>
            <a:r>
              <a:rPr lang="zh-CN" altLang="zh-CN" sz="2000" dirty="0">
                <a:latin typeface="+mn-ea"/>
              </a:rPr>
              <a:t>“在后方添加形状”命令，在添加的形状中</a:t>
            </a:r>
            <a:r>
              <a:rPr lang="zh-CN" altLang="zh-CN" sz="2000" dirty="0" smtClean="0">
                <a:latin typeface="+mn-ea"/>
              </a:rPr>
              <a:t>输入</a:t>
            </a:r>
            <a:r>
              <a:rPr lang="zh-CN" altLang="en-US" sz="2000" dirty="0" smtClean="0">
                <a:latin typeface="+mn-ea"/>
              </a:rPr>
              <a:t>内容。</a:t>
            </a:r>
            <a:endParaRPr lang="zh-CN" altLang="zh-CN" sz="2000" dirty="0">
              <a:latin typeface="+mn-ea"/>
            </a:endParaRPr>
          </a:p>
          <a:p>
            <a:r>
              <a:rPr lang="zh-CN" altLang="zh-CN" sz="2000" dirty="0">
                <a:latin typeface="+mn-ea"/>
              </a:rPr>
              <a:t>（</a:t>
            </a:r>
            <a:r>
              <a:rPr lang="en-US" altLang="zh-CN" sz="2000" dirty="0">
                <a:latin typeface="+mn-ea"/>
              </a:rPr>
              <a:t>4</a:t>
            </a:r>
            <a:r>
              <a:rPr lang="zh-CN" altLang="zh-CN" sz="2000" dirty="0">
                <a:latin typeface="+mn-ea"/>
              </a:rPr>
              <a:t>）格式设置。在插入图形之后，“</a:t>
            </a:r>
            <a:r>
              <a:rPr lang="en-US" altLang="zh-CN" sz="2000" dirty="0">
                <a:latin typeface="+mn-ea"/>
              </a:rPr>
              <a:t>SmartArt</a:t>
            </a:r>
            <a:r>
              <a:rPr lang="zh-CN" altLang="zh-CN" sz="2000" dirty="0">
                <a:latin typeface="+mn-ea"/>
              </a:rPr>
              <a:t>工具组”会自动出现“设计”和“格式”两个功能区。其中“设计”功能区中可以设置</a:t>
            </a:r>
            <a:r>
              <a:rPr lang="en-US" altLang="zh-CN" sz="2000" dirty="0">
                <a:latin typeface="+mn-ea"/>
              </a:rPr>
              <a:t>SmartArt</a:t>
            </a:r>
            <a:r>
              <a:rPr lang="zh-CN" altLang="zh-CN" sz="2000" dirty="0">
                <a:latin typeface="+mn-ea"/>
              </a:rPr>
              <a:t>图形的整体布局和样式，“格式”功能区中可以设置单独的形状的格式。如形状的填充和轮廓等样式</a:t>
            </a:r>
            <a:r>
              <a:rPr lang="zh-CN" altLang="zh-CN" sz="2000" dirty="0" smtClean="0">
                <a:latin typeface="+mn-ea"/>
              </a:rPr>
              <a:t>。</a:t>
            </a:r>
            <a:endParaRPr lang="zh-CN" altLang="en-US" sz="2000" dirty="0">
              <a:latin typeface="+mn-ea"/>
            </a:endParaRPr>
          </a:p>
        </p:txBody>
      </p:sp>
      <p:sp>
        <p:nvSpPr>
          <p:cNvPr id="3" name="标题 2"/>
          <p:cNvSpPr>
            <a:spLocks noGrp="1"/>
          </p:cNvSpPr>
          <p:nvPr>
            <p:ph type="title"/>
          </p:nvPr>
        </p:nvSpPr>
        <p:spPr/>
        <p:txBody>
          <a:bodyPr>
            <a:normAutofit/>
          </a:bodyPr>
          <a:lstStyle/>
          <a:p>
            <a:r>
              <a:rPr lang="en-US" altLang="zh-CN" sz="4400" dirty="0" smtClean="0">
                <a:latin typeface="+mn-ea"/>
              </a:rPr>
              <a:t>2.3.3</a:t>
            </a:r>
            <a:r>
              <a:rPr lang="zh-CN" altLang="en-US" sz="4400" dirty="0">
                <a:latin typeface="+mn-ea"/>
              </a:rPr>
              <a:t>主要知识</a:t>
            </a:r>
            <a:r>
              <a:rPr lang="zh-CN" altLang="en-US" sz="4400" dirty="0" smtClean="0">
                <a:latin typeface="+mn-ea"/>
              </a:rPr>
              <a:t>点</a:t>
            </a:r>
            <a:endParaRPr lang="zh-CN" altLang="en-US" dirty="0"/>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09" y="2681288"/>
            <a:ext cx="8147898" cy="33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64" y="1015765"/>
            <a:ext cx="6328987" cy="3331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04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100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3000"/>
                                        <p:tgtEl>
                                          <p:spTgt spid="2">
                                            <p:txEl>
                                              <p:pRg st="1" end="1"/>
                                            </p:txEl>
                                          </p:spTgt>
                                        </p:tgtEl>
                                      </p:cBhvr>
                                    </p:animEffect>
                                    <p:anim calcmode="lin" valueType="num">
                                      <p:cBhvr>
                                        <p:cTn id="8" dur="3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3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1000"/>
                                        <p:tgtEl>
                                          <p:spTgt spid="14338"/>
                                        </p:tgtEl>
                                      </p:cBhvr>
                                    </p:animEffect>
                                    <p:anim calcmode="lin" valueType="num">
                                      <p:cBhvr>
                                        <p:cTn id="15" dur="1000" fill="hold"/>
                                        <p:tgtEl>
                                          <p:spTgt spid="14338"/>
                                        </p:tgtEl>
                                        <p:attrNameLst>
                                          <p:attrName>ppt_x</p:attrName>
                                        </p:attrNameLst>
                                      </p:cBhvr>
                                      <p:tavLst>
                                        <p:tav tm="0">
                                          <p:val>
                                            <p:strVal val="#ppt_x"/>
                                          </p:val>
                                        </p:tav>
                                        <p:tav tm="100000">
                                          <p:val>
                                            <p:strVal val="#ppt_x"/>
                                          </p:val>
                                        </p:tav>
                                      </p:tavLst>
                                    </p:anim>
                                    <p:anim calcmode="lin" valueType="num">
                                      <p:cBhvr>
                                        <p:cTn id="16"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4338"/>
                                        </p:tgtEl>
                                        <p:attrNameLst>
                                          <p:attrName>ppt_x</p:attrName>
                                        </p:attrNameLst>
                                      </p:cBhvr>
                                      <p:tavLst>
                                        <p:tav tm="0">
                                          <p:val>
                                            <p:strVal val="ppt_x"/>
                                          </p:val>
                                        </p:tav>
                                        <p:tav tm="100000">
                                          <p:val>
                                            <p:strVal val="ppt_x"/>
                                          </p:val>
                                        </p:tav>
                                      </p:tavLst>
                                    </p:anim>
                                    <p:anim calcmode="lin" valueType="num">
                                      <p:cBhvr additive="base">
                                        <p:cTn id="21" dur="500"/>
                                        <p:tgtEl>
                                          <p:spTgt spid="14338"/>
                                        </p:tgtEl>
                                        <p:attrNameLst>
                                          <p:attrName>ppt_y</p:attrName>
                                        </p:attrNameLst>
                                      </p:cBhvr>
                                      <p:tavLst>
                                        <p:tav tm="0">
                                          <p:val>
                                            <p:strVal val="ppt_y"/>
                                          </p:val>
                                        </p:tav>
                                        <p:tav tm="100000">
                                          <p:val>
                                            <p:strVal val="1+ppt_h/2"/>
                                          </p:val>
                                        </p:tav>
                                      </p:tavLst>
                                    </p:anim>
                                    <p:set>
                                      <p:cBhvr>
                                        <p:cTn id="22" dur="1" fill="hold">
                                          <p:stCondLst>
                                            <p:cond delay="499"/>
                                          </p:stCondLst>
                                        </p:cTn>
                                        <p:tgtEl>
                                          <p:spTgt spid="1433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100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fade">
                                      <p:cBhvr>
                                        <p:cTn id="27" dur="3000"/>
                                        <p:tgtEl>
                                          <p:spTgt spid="2">
                                            <p:txEl>
                                              <p:pRg st="2" end="2"/>
                                            </p:txEl>
                                          </p:spTgt>
                                        </p:tgtEl>
                                      </p:cBhvr>
                                    </p:animEffect>
                                    <p:anim calcmode="lin" valueType="num">
                                      <p:cBhvr>
                                        <p:cTn id="28" dur="3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9" dur="3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4339"/>
                                        </p:tgtEl>
                                        <p:attrNameLst>
                                          <p:attrName>style.visibility</p:attrName>
                                        </p:attrNameLst>
                                      </p:cBhvr>
                                      <p:to>
                                        <p:strVal val="visible"/>
                                      </p:to>
                                    </p:set>
                                    <p:animEffect transition="in" filter="fade">
                                      <p:cBhvr>
                                        <p:cTn id="34" dur="1000"/>
                                        <p:tgtEl>
                                          <p:spTgt spid="14339"/>
                                        </p:tgtEl>
                                      </p:cBhvr>
                                    </p:animEffect>
                                    <p:anim calcmode="lin" valueType="num">
                                      <p:cBhvr>
                                        <p:cTn id="35" dur="1000" fill="hold"/>
                                        <p:tgtEl>
                                          <p:spTgt spid="14339"/>
                                        </p:tgtEl>
                                        <p:attrNameLst>
                                          <p:attrName>ppt_x</p:attrName>
                                        </p:attrNameLst>
                                      </p:cBhvr>
                                      <p:tavLst>
                                        <p:tav tm="0">
                                          <p:val>
                                            <p:strVal val="#ppt_x"/>
                                          </p:val>
                                        </p:tav>
                                        <p:tav tm="100000">
                                          <p:val>
                                            <p:strVal val="#ppt_x"/>
                                          </p:val>
                                        </p:tav>
                                      </p:tavLst>
                                    </p:anim>
                                    <p:anim calcmode="lin" valueType="num">
                                      <p:cBhvr>
                                        <p:cTn id="36" dur="1000" fill="hold"/>
                                        <p:tgtEl>
                                          <p:spTgt spid="14339"/>
                                        </p:tgtEl>
                                        <p:attrNameLst>
                                          <p:attrName>ppt_y</p:attrName>
                                        </p:attrNameLst>
                                      </p:cBhvr>
                                      <p:tavLst>
                                        <p:tav tm="0">
                                          <p:val>
                                            <p:strVal val="#ppt_y+.1"/>
                                          </p:val>
                                        </p:tav>
                                        <p:tav tm="100000">
                                          <p:val>
                                            <p:strVal val="#ppt_y"/>
                                          </p:val>
                                        </p:tav>
                                      </p:tavLst>
                                    </p:anim>
                                  </p:childTnLst>
                                </p:cTn>
                              </p:par>
                              <p:par>
                                <p:cTn id="37" presetID="2" presetClass="exit" presetSubtype="4" fill="hold" nodeType="withEffect">
                                  <p:stCondLst>
                                    <p:cond delay="0"/>
                                  </p:stCondLst>
                                  <p:childTnLst>
                                    <p:anim calcmode="lin" valueType="num">
                                      <p:cBhvr additive="base">
                                        <p:cTn id="38" dur="500"/>
                                        <p:tgtEl>
                                          <p:spTgt spid="14339"/>
                                        </p:tgtEl>
                                        <p:attrNameLst>
                                          <p:attrName>ppt_x</p:attrName>
                                        </p:attrNameLst>
                                      </p:cBhvr>
                                      <p:tavLst>
                                        <p:tav tm="0">
                                          <p:val>
                                            <p:strVal val="ppt_x"/>
                                          </p:val>
                                        </p:tav>
                                        <p:tav tm="100000">
                                          <p:val>
                                            <p:strVal val="ppt_x"/>
                                          </p:val>
                                        </p:tav>
                                      </p:tavLst>
                                    </p:anim>
                                    <p:anim calcmode="lin" valueType="num">
                                      <p:cBhvr additive="base">
                                        <p:cTn id="39" dur="500"/>
                                        <p:tgtEl>
                                          <p:spTgt spid="14339"/>
                                        </p:tgtEl>
                                        <p:attrNameLst>
                                          <p:attrName>ppt_y</p:attrName>
                                        </p:attrNameLst>
                                      </p:cBhvr>
                                      <p:tavLst>
                                        <p:tav tm="0">
                                          <p:val>
                                            <p:strVal val="ppt_y"/>
                                          </p:val>
                                        </p:tav>
                                        <p:tav tm="100000">
                                          <p:val>
                                            <p:strVal val="1+ppt_h/2"/>
                                          </p:val>
                                        </p:tav>
                                      </p:tavLst>
                                    </p:anim>
                                    <p:set>
                                      <p:cBhvr>
                                        <p:cTn id="40" dur="1" fill="hold">
                                          <p:stCondLst>
                                            <p:cond delay="499"/>
                                          </p:stCondLst>
                                        </p:cTn>
                                        <p:tgtEl>
                                          <p:spTgt spid="1433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1000"/>
                                  </p:stCondLst>
                                  <p:childTnLst>
                                    <p:set>
                                      <p:cBhvr>
                                        <p:cTn id="44" dur="1" fill="hold">
                                          <p:stCondLst>
                                            <p:cond delay="0"/>
                                          </p:stCondLst>
                                        </p:cTn>
                                        <p:tgtEl>
                                          <p:spTgt spid="2">
                                            <p:txEl>
                                              <p:pRg st="3" end="3"/>
                                            </p:txEl>
                                          </p:spTgt>
                                        </p:tgtEl>
                                        <p:attrNameLst>
                                          <p:attrName>style.visibility</p:attrName>
                                        </p:attrNameLst>
                                      </p:cBhvr>
                                      <p:to>
                                        <p:strVal val="visible"/>
                                      </p:to>
                                    </p:set>
                                    <p:animEffect transition="in" filter="fade">
                                      <p:cBhvr>
                                        <p:cTn id="45" dur="3000"/>
                                        <p:tgtEl>
                                          <p:spTgt spid="2">
                                            <p:txEl>
                                              <p:pRg st="3" end="3"/>
                                            </p:txEl>
                                          </p:spTgt>
                                        </p:tgtEl>
                                      </p:cBhvr>
                                    </p:animEffect>
                                    <p:anim calcmode="lin" valueType="num">
                                      <p:cBhvr>
                                        <p:cTn id="46" dur="3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7" dur="3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1000"/>
                                  </p:stCondLst>
                                  <p:childTnLst>
                                    <p:set>
                                      <p:cBhvr>
                                        <p:cTn id="51" dur="1" fill="hold">
                                          <p:stCondLst>
                                            <p:cond delay="0"/>
                                          </p:stCondLst>
                                        </p:cTn>
                                        <p:tgtEl>
                                          <p:spTgt spid="2">
                                            <p:txEl>
                                              <p:pRg st="4" end="4"/>
                                            </p:txEl>
                                          </p:spTgt>
                                        </p:tgtEl>
                                        <p:attrNameLst>
                                          <p:attrName>style.visibility</p:attrName>
                                        </p:attrNameLst>
                                      </p:cBhvr>
                                      <p:to>
                                        <p:strVal val="visible"/>
                                      </p:to>
                                    </p:set>
                                    <p:animEffect transition="in" filter="fade">
                                      <p:cBhvr>
                                        <p:cTn id="52" dur="3000"/>
                                        <p:tgtEl>
                                          <p:spTgt spid="2">
                                            <p:txEl>
                                              <p:pRg st="4" end="4"/>
                                            </p:txEl>
                                          </p:spTgt>
                                        </p:tgtEl>
                                      </p:cBhvr>
                                    </p:animEffect>
                                    <p:anim calcmode="lin" valueType="num">
                                      <p:cBhvr>
                                        <p:cTn id="53" dur="3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4" dur="3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1557338"/>
            <a:ext cx="8229600" cy="4525962"/>
          </a:xfrm>
        </p:spPr>
        <p:txBody>
          <a:bodyPr>
            <a:normAutofit/>
          </a:bodyPr>
          <a:lstStyle/>
          <a:p>
            <a:pPr marL="365760" indent="-256032" eaLnBrk="1" fontAlgn="auto" hangingPunct="1">
              <a:spcAft>
                <a:spcPts val="0"/>
              </a:spcAft>
              <a:buClr>
                <a:schemeClr val="accent2"/>
              </a:buClr>
              <a:buSzPct val="114000"/>
              <a:buFont typeface="Wingdings 3"/>
              <a:buChar char=""/>
              <a:defRPr/>
            </a:pPr>
            <a:r>
              <a:rPr lang="en-US" altLang="zh-CN" dirty="0" smtClean="0">
                <a:latin typeface="+mn-ea"/>
                <a:ea typeface="+mn-ea"/>
                <a:hlinkClick r:id="rId2" action="ppaction://hlinksldjump"/>
              </a:rPr>
              <a:t>2.1</a:t>
            </a:r>
            <a:r>
              <a:rPr lang="zh-CN" altLang="zh-CN" dirty="0" smtClean="0">
                <a:latin typeface="+mn-ea"/>
                <a:ea typeface="+mn-ea"/>
                <a:hlinkClick r:id="rId2" action="ppaction://hlinksldjump"/>
              </a:rPr>
              <a:t>办</a:t>
            </a:r>
            <a:r>
              <a:rPr lang="zh-CN" altLang="zh-CN" dirty="0">
                <a:latin typeface="+mn-ea"/>
                <a:ea typeface="+mn-ea"/>
                <a:hlinkClick r:id="rId2" action="ppaction://hlinksldjump"/>
              </a:rPr>
              <a:t>公中文档处理的基本流</a:t>
            </a:r>
            <a:r>
              <a:rPr lang="zh-CN" altLang="zh-CN" dirty="0" smtClean="0">
                <a:latin typeface="+mn-ea"/>
                <a:ea typeface="+mn-ea"/>
                <a:hlinkClick r:id="rId2" action="ppaction://hlinksldjump"/>
              </a:rPr>
              <a:t>程</a:t>
            </a:r>
            <a:endParaRPr lang="en-US" altLang="zh-CN" dirty="0" smtClean="0">
              <a:latin typeface="+mn-ea"/>
              <a:ea typeface="+mn-ea"/>
            </a:endParaRPr>
          </a:p>
          <a:p>
            <a:pPr marL="365760" indent="-256032" eaLnBrk="1" fontAlgn="auto" hangingPunct="1">
              <a:spcAft>
                <a:spcPts val="0"/>
              </a:spcAft>
              <a:buClr>
                <a:schemeClr val="accent2"/>
              </a:buClr>
              <a:buSzPct val="114000"/>
              <a:buFont typeface="Wingdings 3"/>
              <a:buChar char=""/>
              <a:defRPr/>
            </a:pPr>
            <a:r>
              <a:rPr lang="en-US" altLang="zh-CN" dirty="0" smtClean="0">
                <a:latin typeface="+mn-ea"/>
                <a:ea typeface="+mn-ea"/>
                <a:hlinkClick r:id="rId3" action="ppaction://hlinksldjump"/>
              </a:rPr>
              <a:t>2.2</a:t>
            </a:r>
            <a:r>
              <a:rPr lang="zh-CN" altLang="zh-CN" dirty="0" smtClean="0">
                <a:latin typeface="+mn-ea"/>
                <a:ea typeface="+mn-ea"/>
                <a:hlinkClick r:id="rId3" action="ppaction://hlinksldjump"/>
              </a:rPr>
              <a:t>简单文档的处理</a:t>
            </a:r>
            <a:endParaRPr lang="en-US" altLang="zh-CN" dirty="0" smtClean="0">
              <a:latin typeface="+mn-ea"/>
              <a:ea typeface="+mn-ea"/>
            </a:endParaRPr>
          </a:p>
          <a:p>
            <a:pPr marL="365760" indent="-256032" eaLnBrk="1" fontAlgn="auto" hangingPunct="1">
              <a:spcAft>
                <a:spcPts val="0"/>
              </a:spcAft>
              <a:buClr>
                <a:schemeClr val="accent2"/>
              </a:buClr>
              <a:buSzPct val="114000"/>
              <a:buFont typeface="Wingdings 3"/>
              <a:buChar char=""/>
              <a:defRPr/>
            </a:pPr>
            <a:r>
              <a:rPr lang="en-US" altLang="zh-CN" dirty="0" smtClean="0">
                <a:latin typeface="+mn-ea"/>
                <a:ea typeface="+mn-ea"/>
                <a:hlinkClick r:id="rId4" action="ppaction://hlinksldjump"/>
              </a:rPr>
              <a:t>2.3</a:t>
            </a:r>
            <a:r>
              <a:rPr lang="zh-CN" altLang="zh-CN" dirty="0" smtClean="0">
                <a:latin typeface="+mn-ea"/>
                <a:ea typeface="+mn-ea"/>
                <a:hlinkClick r:id="rId4" action="ppaction://hlinksldjump"/>
              </a:rPr>
              <a:t>图文混排文档的处理</a:t>
            </a:r>
            <a:endParaRPr lang="en-US" altLang="zh-CN" dirty="0" smtClean="0">
              <a:latin typeface="+mn-ea"/>
              <a:ea typeface="+mn-ea"/>
            </a:endParaRPr>
          </a:p>
          <a:p>
            <a:pPr marL="365760" indent="-256032" eaLnBrk="1" fontAlgn="auto" hangingPunct="1">
              <a:spcAft>
                <a:spcPts val="0"/>
              </a:spcAft>
              <a:buClr>
                <a:schemeClr val="accent2"/>
              </a:buClr>
              <a:buSzPct val="114000"/>
              <a:buFont typeface="Wingdings 3"/>
              <a:buChar char=""/>
              <a:defRPr/>
            </a:pPr>
            <a:r>
              <a:rPr lang="zh-CN" altLang="en-US" dirty="0" smtClean="0">
                <a:latin typeface="+mn-ea"/>
                <a:ea typeface="+mn-ea"/>
                <a:hlinkClick r:id="rId5" action="ppaction://hlinksldjump"/>
              </a:rPr>
              <a:t>本章小结及</a:t>
            </a:r>
            <a:r>
              <a:rPr lang="zh-CN" altLang="zh-CN" dirty="0" smtClean="0">
                <a:latin typeface="+mn-ea"/>
                <a:ea typeface="+mn-ea"/>
                <a:hlinkClick r:id="rId5" action="ppaction://hlinksldjump"/>
              </a:rPr>
              <a:t>实训</a:t>
            </a:r>
            <a:endParaRPr lang="en-US" altLang="zh-CN" dirty="0" smtClean="0">
              <a:latin typeface="+mn-ea"/>
              <a:ea typeface="+mn-ea"/>
            </a:endParaRPr>
          </a:p>
          <a:p>
            <a:pPr marL="0" indent="0" eaLnBrk="1" fontAlgn="auto" hangingPunct="1">
              <a:spcAft>
                <a:spcPts val="0"/>
              </a:spcAft>
              <a:buClr>
                <a:schemeClr val="accent2"/>
              </a:buClr>
              <a:buSzPct val="114000"/>
              <a:buFontTx/>
              <a:buNone/>
              <a:defRPr/>
            </a:pPr>
            <a:endParaRPr lang="zh-CN" altLang="zh-CN" dirty="0" smtClean="0">
              <a:latin typeface="+mn-ea"/>
              <a:ea typeface="+mn-ea"/>
            </a:endParaRPr>
          </a:p>
          <a:p>
            <a:pPr marL="365760" indent="-256032" eaLnBrk="1" fontAlgn="auto" hangingPunct="1">
              <a:spcAft>
                <a:spcPts val="0"/>
              </a:spcAft>
              <a:buClr>
                <a:schemeClr val="accent2"/>
              </a:buClr>
              <a:buSzPct val="114000"/>
              <a:buFont typeface="Wingdings 3"/>
              <a:buChar char=""/>
              <a:defRPr/>
            </a:pPr>
            <a:endParaRPr lang="zh-CN" altLang="zh-CN" dirty="0" smtClean="0">
              <a:latin typeface="+mn-ea"/>
              <a:ea typeface="+mn-ea"/>
            </a:endParaRPr>
          </a:p>
          <a:p>
            <a:pPr marL="365760" indent="-256032" eaLnBrk="1" fontAlgn="auto" hangingPunct="1">
              <a:spcAft>
                <a:spcPts val="0"/>
              </a:spcAft>
              <a:buClr>
                <a:schemeClr val="accent2"/>
              </a:buClr>
              <a:buSzPct val="114000"/>
              <a:buFont typeface="Wingdings 3"/>
              <a:buChar char=""/>
              <a:defRPr/>
            </a:pPr>
            <a:endParaRPr lang="zh-CN" altLang="zh-CN" dirty="0" smtClean="0">
              <a:latin typeface="+mn-ea"/>
              <a:ea typeface="+mn-ea"/>
            </a:endParaRPr>
          </a:p>
        </p:txBody>
      </p:sp>
      <p:sp>
        <p:nvSpPr>
          <p:cNvPr id="4098" name="标题 1"/>
          <p:cNvSpPr>
            <a:spLocks noGrp="1"/>
          </p:cNvSpPr>
          <p:nvPr>
            <p:ph type="title"/>
          </p:nvPr>
        </p:nvSpPr>
        <p:spPr>
          <a:xfrm>
            <a:off x="395288" y="260350"/>
            <a:ext cx="8229600" cy="1143000"/>
          </a:xfrm>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zh-CN" altLang="zh-CN" dirty="0" smtClean="0">
                <a:latin typeface="+mn-ea"/>
                <a:ea typeface="+mn-ea"/>
              </a:rPr>
              <a:t>章</a:t>
            </a:r>
            <a:r>
              <a:rPr lang="zh-CN" altLang="en-US" dirty="0" smtClean="0">
                <a:latin typeface="+mn-ea"/>
                <a:ea typeface="+mn-ea"/>
              </a:rPr>
              <a:t>节</a:t>
            </a:r>
            <a:r>
              <a:rPr lang="zh-CN" altLang="zh-CN" dirty="0" smtClean="0">
                <a:latin typeface="+mn-ea"/>
                <a:ea typeface="+mn-ea"/>
              </a:rPr>
              <a:t>内容：</a:t>
            </a:r>
            <a:br>
              <a:rPr lang="zh-CN" altLang="zh-CN" dirty="0" smtClean="0">
                <a:latin typeface="+mn-ea"/>
                <a:ea typeface="+mn-ea"/>
              </a:rPr>
            </a:br>
            <a:endParaRPr lang="zh-CN" altLang="en-US" dirty="0" smtClean="0">
              <a:latin typeface="+mn-ea"/>
              <a:ea typeface="+mn-ea"/>
            </a:endParaRPr>
          </a:p>
        </p:txBody>
      </p:sp>
      <p:sp>
        <p:nvSpPr>
          <p:cNvPr id="174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C015F5D1-7107-4CFA-8E83-36E672977C1E}"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174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6</a:t>
            </a:r>
            <a:r>
              <a:rPr lang="zh-CN" altLang="zh-CN" b="1" dirty="0"/>
              <a:t>．页眉页脚的设置</a:t>
            </a:r>
          </a:p>
          <a:p>
            <a:r>
              <a:rPr lang="zh-CN" altLang="zh-CN" sz="2000" dirty="0"/>
              <a:t>（</a:t>
            </a:r>
            <a:r>
              <a:rPr lang="en-US" altLang="zh-CN" sz="2000" dirty="0"/>
              <a:t>1</a:t>
            </a:r>
            <a:r>
              <a:rPr lang="zh-CN" altLang="zh-CN" sz="2000" dirty="0"/>
              <a:t>）字体设置。选中需要设置的页眉内容，在“开始”功能区</a:t>
            </a:r>
            <a:r>
              <a:rPr lang="en-US" altLang="zh-CN" sz="2000" dirty="0"/>
              <a:t>/</a:t>
            </a:r>
            <a:r>
              <a:rPr lang="zh-CN" altLang="zh-CN" sz="2000" dirty="0"/>
              <a:t>“字体”工具组中设置文本的格式字体为隶书，字号为三号，字体颜色为红色。</a:t>
            </a:r>
          </a:p>
          <a:p>
            <a:r>
              <a:rPr lang="zh-CN" altLang="zh-CN" sz="2000" dirty="0"/>
              <a:t>（</a:t>
            </a:r>
            <a:r>
              <a:rPr lang="en-US" altLang="zh-CN" sz="2000" dirty="0"/>
              <a:t>2</a:t>
            </a:r>
            <a:r>
              <a:rPr lang="zh-CN" altLang="zh-CN" sz="2000" dirty="0"/>
              <a:t>）设置页眉的边框和底纹。选中页眉中的文字，选择“开始”功能区</a:t>
            </a:r>
            <a:r>
              <a:rPr lang="en-US" altLang="zh-CN" sz="2000" dirty="0"/>
              <a:t>/</a:t>
            </a:r>
            <a:r>
              <a:rPr lang="zh-CN" altLang="zh-CN" sz="2000" dirty="0" smtClean="0"/>
              <a:t>“段落”工具</a:t>
            </a:r>
            <a:r>
              <a:rPr lang="zh-CN" altLang="zh-CN" sz="2000" dirty="0"/>
              <a:t>组</a:t>
            </a:r>
            <a:r>
              <a:rPr lang="en-US" altLang="zh-CN" sz="2000" dirty="0"/>
              <a:t>/</a:t>
            </a:r>
            <a:r>
              <a:rPr lang="zh-CN" altLang="zh-CN" sz="2000" dirty="0"/>
              <a:t>“下框线”下拉列表中的“边框和底纹”，就会弹出“边框和底纹”对话框。</a:t>
            </a:r>
            <a:endParaRPr lang="zh-CN" altLang="en-US" sz="2000" dirty="0"/>
          </a:p>
        </p:txBody>
      </p:sp>
      <p:sp>
        <p:nvSpPr>
          <p:cNvPr id="3" name="标题 2"/>
          <p:cNvSpPr>
            <a:spLocks noGrp="1"/>
          </p:cNvSpPr>
          <p:nvPr>
            <p:ph type="title"/>
          </p:nvPr>
        </p:nvSpPr>
        <p:spPr/>
        <p:txBody>
          <a:bodyPr/>
          <a:lstStyle/>
          <a:p>
            <a:r>
              <a:rPr lang="en-US" altLang="zh-CN" sz="4100" b="1" kern="1200" dirty="0" smtClean="0">
                <a:solidFill>
                  <a:schemeClr val="tx2"/>
                </a:solidFill>
                <a:effectLst>
                  <a:outerShdw blurRad="31750" dist="25400" dir="5400000" algn="tl" rotWithShape="0">
                    <a:srgbClr val="000000">
                      <a:alpha val="25000"/>
                    </a:srgbClr>
                  </a:outerShdw>
                </a:effectLst>
                <a:latin typeface="+mj-lt"/>
                <a:ea typeface="+mj-ea"/>
                <a:cs typeface="+mj-cs"/>
              </a:rPr>
              <a:t>2.3.3</a:t>
            </a:r>
            <a:r>
              <a:rPr lang="zh-CN" altLang="zh-CN" sz="4100" b="1" kern="1200" dirty="0" smtClean="0">
                <a:solidFill>
                  <a:schemeClr val="tx2"/>
                </a:solidFill>
                <a:effectLst>
                  <a:outerShdw blurRad="31750" dist="25400" dir="5400000" algn="tl" rotWithShape="0">
                    <a:srgbClr val="000000">
                      <a:alpha val="25000"/>
                    </a:srgbClr>
                  </a:outerShdw>
                </a:effectLst>
                <a:latin typeface="+mj-lt"/>
                <a:ea typeface="+mj-ea"/>
                <a:cs typeface="+mj-cs"/>
              </a:rPr>
              <a:t>主要知识点</a:t>
            </a:r>
            <a:endParaRPr lang="zh-CN" altLang="en-US" dirty="0"/>
          </a:p>
        </p:txBody>
      </p:sp>
      <p:sp>
        <p:nvSpPr>
          <p:cNvPr id="4" name="日期占位符 3"/>
          <p:cNvSpPr>
            <a:spLocks noGrp="1"/>
          </p:cNvSpPr>
          <p:nvPr>
            <p:ph type="dt" sz="half" idx="10"/>
          </p:nvPr>
        </p:nvSpPr>
        <p:spPr/>
        <p:txBody>
          <a:bodyPr/>
          <a:lstStyle/>
          <a:p>
            <a:pPr>
              <a:defRPr/>
            </a:pPr>
            <a:fld id="{8EA4D3FA-087E-4E39-9454-D7BC71BBEC7E}" type="datetime1">
              <a:rPr lang="zh-CN" altLang="en-US" smtClean="0"/>
              <a:pPr>
                <a:defRPr/>
              </a:pPr>
              <a:t>2014-11-24</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   王惠斌  孟晓峰                                              办公文档的基本操作</a:t>
            </a:r>
            <a:endParaRPr lang="en-US" altLang="zh-CN"/>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518048"/>
            <a:ext cx="5368982" cy="3679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947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2"/>
                                        </p:tgtEl>
                                        <p:attrNameLst>
                                          <p:attrName>style.visibility</p:attrName>
                                        </p:attrNameLst>
                                      </p:cBhvr>
                                      <p:to>
                                        <p:strVal val="visible"/>
                                      </p:to>
                                    </p:set>
                                    <p:animEffect transition="in" filter="fade">
                                      <p:cBhvr>
                                        <p:cTn id="21" dur="1000"/>
                                        <p:tgtEl>
                                          <p:spTgt spid="15362"/>
                                        </p:tgtEl>
                                      </p:cBhvr>
                                    </p:animEffect>
                                    <p:anim calcmode="lin" valueType="num">
                                      <p:cBhvr>
                                        <p:cTn id="22" dur="1000" fill="hold"/>
                                        <p:tgtEl>
                                          <p:spTgt spid="15362"/>
                                        </p:tgtEl>
                                        <p:attrNameLst>
                                          <p:attrName>ppt_x</p:attrName>
                                        </p:attrNameLst>
                                      </p:cBhvr>
                                      <p:tavLst>
                                        <p:tav tm="0">
                                          <p:val>
                                            <p:strVal val="#ppt_x"/>
                                          </p:val>
                                        </p:tav>
                                        <p:tav tm="100000">
                                          <p:val>
                                            <p:strVal val="#ppt_x"/>
                                          </p:val>
                                        </p:tav>
                                      </p:tavLst>
                                    </p:anim>
                                    <p:anim calcmode="lin" valueType="num">
                                      <p:cBhvr>
                                        <p:cTn id="23"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15362"/>
                                        </p:tgtEl>
                                        <p:attrNameLst>
                                          <p:attrName>ppt_x</p:attrName>
                                        </p:attrNameLst>
                                      </p:cBhvr>
                                      <p:tavLst>
                                        <p:tav tm="0">
                                          <p:val>
                                            <p:strVal val="ppt_x"/>
                                          </p:val>
                                        </p:tav>
                                        <p:tav tm="100000">
                                          <p:val>
                                            <p:strVal val="ppt_x"/>
                                          </p:val>
                                        </p:tav>
                                      </p:tavLst>
                                    </p:anim>
                                    <p:anim calcmode="lin" valueType="num">
                                      <p:cBhvr additive="base">
                                        <p:cTn id="28" dur="500"/>
                                        <p:tgtEl>
                                          <p:spTgt spid="15362"/>
                                        </p:tgtEl>
                                        <p:attrNameLst>
                                          <p:attrName>ppt_y</p:attrName>
                                        </p:attrNameLst>
                                      </p:cBhvr>
                                      <p:tavLst>
                                        <p:tav tm="0">
                                          <p:val>
                                            <p:strVal val="ppt_y"/>
                                          </p:val>
                                        </p:tav>
                                        <p:tav tm="100000">
                                          <p:val>
                                            <p:strVal val="1+ppt_h/2"/>
                                          </p:val>
                                        </p:tav>
                                      </p:tavLst>
                                    </p:anim>
                                    <p:set>
                                      <p:cBhvr>
                                        <p:cTn id="29" dur="1" fill="hold">
                                          <p:stCondLst>
                                            <p:cond delay="499"/>
                                          </p:stCondLst>
                                        </p:cTn>
                                        <p:tgtEl>
                                          <p:spTgt spid="153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内容占位符 2"/>
          <p:cNvSpPr>
            <a:spLocks noGrp="1"/>
          </p:cNvSpPr>
          <p:nvPr>
            <p:ph idx="1"/>
          </p:nvPr>
        </p:nvSpPr>
        <p:spPr/>
        <p:txBody>
          <a:bodyPr/>
          <a:lstStyle/>
          <a:p>
            <a:pPr eaLnBrk="1" hangingPunct="1"/>
            <a:r>
              <a:rPr lang="zh-CN" altLang="en-US" dirty="0" smtClean="0">
                <a:latin typeface="+mn-ea"/>
                <a:ea typeface="+mn-ea"/>
              </a:rPr>
              <a:t>小结：</a:t>
            </a:r>
            <a:r>
              <a:rPr lang="zh-CN" altLang="en-US" sz="2400" dirty="0" smtClean="0">
                <a:latin typeface="+mn-ea"/>
                <a:ea typeface="+mn-ea"/>
              </a:rPr>
              <a:t>本章介绍了</a:t>
            </a:r>
            <a:r>
              <a:rPr lang="zh-CN" altLang="zh-CN" sz="2400" dirty="0" smtClean="0">
                <a:latin typeface="+mn-ea"/>
                <a:ea typeface="+mn-ea"/>
              </a:rPr>
              <a:t>文字处理软件</a:t>
            </a:r>
            <a:r>
              <a:rPr lang="en-US" altLang="zh-CN" sz="2400" dirty="0" smtClean="0">
                <a:latin typeface="+mn-ea"/>
                <a:ea typeface="+mn-ea"/>
              </a:rPr>
              <a:t>Word</a:t>
            </a:r>
            <a:r>
              <a:rPr lang="zh-CN" altLang="zh-CN" sz="2400" dirty="0" smtClean="0">
                <a:latin typeface="+mn-ea"/>
                <a:ea typeface="+mn-ea"/>
              </a:rPr>
              <a:t>的基本编辑功能</a:t>
            </a:r>
            <a:r>
              <a:rPr lang="zh-CN" altLang="en-US" sz="2400" dirty="0" smtClean="0">
                <a:latin typeface="+mn-ea"/>
                <a:ea typeface="+mn-ea"/>
              </a:rPr>
              <a:t>的学习</a:t>
            </a:r>
            <a:r>
              <a:rPr lang="zh-CN" altLang="zh-CN" sz="2400" dirty="0" smtClean="0">
                <a:latin typeface="+mn-ea"/>
                <a:ea typeface="+mn-ea"/>
              </a:rPr>
              <a:t>，介绍了编辑窗口和基本操作，通过这一章的学习</a:t>
            </a:r>
            <a:r>
              <a:rPr lang="zh-CN" altLang="en-US" sz="2400" dirty="0" smtClean="0">
                <a:latin typeface="+mn-ea"/>
                <a:ea typeface="+mn-ea"/>
              </a:rPr>
              <a:t>，学生</a:t>
            </a:r>
            <a:r>
              <a:rPr lang="zh-CN" altLang="zh-CN" sz="2400" dirty="0" smtClean="0">
                <a:latin typeface="+mn-ea"/>
                <a:ea typeface="+mn-ea"/>
              </a:rPr>
              <a:t>能够独立完成普通文档的创建、编辑和打印。</a:t>
            </a:r>
            <a:endParaRPr lang="en-US" altLang="zh-CN" sz="2400" dirty="0" smtClean="0">
              <a:latin typeface="+mn-ea"/>
              <a:ea typeface="+mn-ea"/>
            </a:endParaRPr>
          </a:p>
          <a:p>
            <a:pPr eaLnBrk="1" hangingPunct="1"/>
            <a:r>
              <a:rPr lang="zh-CN" altLang="en-US" dirty="0" smtClean="0">
                <a:latin typeface="+mn-ea"/>
                <a:ea typeface="+mn-ea"/>
              </a:rPr>
              <a:t>实训：</a:t>
            </a:r>
            <a:r>
              <a:rPr lang="en-US" altLang="zh-CN" sz="2400" dirty="0" smtClean="0">
                <a:latin typeface="+mn-ea"/>
                <a:ea typeface="+mn-ea"/>
              </a:rPr>
              <a:t>1</a:t>
            </a:r>
            <a:r>
              <a:rPr lang="zh-CN" altLang="en-US" sz="2400" dirty="0" smtClean="0">
                <a:latin typeface="+mn-ea"/>
                <a:ea typeface="+mn-ea"/>
              </a:rPr>
              <a:t>、</a:t>
            </a:r>
            <a:r>
              <a:rPr lang="zh-CN" altLang="zh-CN" sz="2400" dirty="0" smtClean="0">
                <a:latin typeface="+mn-ea"/>
                <a:ea typeface="+mn-ea"/>
              </a:rPr>
              <a:t>制作一份招聘启事实训</a:t>
            </a:r>
            <a:r>
              <a:rPr lang="en-US" altLang="zh-CN" sz="2400" dirty="0" smtClean="0">
                <a:latin typeface="+mn-ea"/>
                <a:ea typeface="+mn-ea"/>
              </a:rPr>
              <a:t>                                                  2</a:t>
            </a:r>
            <a:r>
              <a:rPr lang="zh-CN" altLang="en-US" sz="2400" dirty="0" smtClean="0">
                <a:latin typeface="+mn-ea"/>
                <a:ea typeface="+mn-ea"/>
              </a:rPr>
              <a:t>、</a:t>
            </a:r>
            <a:r>
              <a:rPr lang="zh-CN" altLang="zh-CN" sz="2400" dirty="0" smtClean="0">
                <a:latin typeface="+mn-ea"/>
                <a:ea typeface="+mn-ea"/>
              </a:rPr>
              <a:t>利用制表位制作一份菜单实训</a:t>
            </a:r>
            <a:r>
              <a:rPr lang="en-US" altLang="zh-CN" sz="2400" dirty="0" smtClean="0">
                <a:latin typeface="+mn-ea"/>
                <a:ea typeface="+mn-ea"/>
              </a:rPr>
              <a:t>                                           3</a:t>
            </a:r>
            <a:r>
              <a:rPr lang="zh-CN" altLang="en-US" sz="2400" dirty="0" smtClean="0">
                <a:latin typeface="+mn-ea"/>
                <a:ea typeface="+mn-ea"/>
              </a:rPr>
              <a:t>、</a:t>
            </a:r>
            <a:r>
              <a:rPr lang="zh-CN" altLang="zh-CN" sz="2400" dirty="0" smtClean="0">
                <a:latin typeface="+mn-ea"/>
                <a:ea typeface="+mn-ea"/>
              </a:rPr>
              <a:t>制作一个“回忆母校”散文的图文混排文档</a:t>
            </a:r>
            <a:r>
              <a:rPr lang="en-US" altLang="zh-CN" sz="2400" dirty="0" smtClean="0">
                <a:latin typeface="+mn-ea"/>
                <a:ea typeface="+mn-ea"/>
              </a:rPr>
              <a:t>                        4</a:t>
            </a:r>
            <a:r>
              <a:rPr lang="zh-CN" altLang="en-US" sz="2400" dirty="0" smtClean="0">
                <a:latin typeface="+mn-ea"/>
                <a:ea typeface="+mn-ea"/>
              </a:rPr>
              <a:t>、</a:t>
            </a:r>
            <a:r>
              <a:rPr lang="zh-CN" altLang="zh-CN" sz="2400" dirty="0" smtClean="0">
                <a:latin typeface="+mn-ea"/>
                <a:ea typeface="+mn-ea"/>
              </a:rPr>
              <a:t>绘制一个组合图形</a:t>
            </a:r>
            <a:endParaRPr lang="zh-CN" altLang="zh-CN" dirty="0" smtClean="0">
              <a:latin typeface="+mn-ea"/>
              <a:ea typeface="+mn-ea"/>
            </a:endParaRPr>
          </a:p>
          <a:p>
            <a:pPr eaLnBrk="1" hangingPunct="1"/>
            <a:endParaRPr lang="zh-CN" altLang="zh-CN" b="1" dirty="0" smtClean="0">
              <a:latin typeface="+mn-ea"/>
              <a:ea typeface="+mn-ea"/>
            </a:endParaRPr>
          </a:p>
          <a:p>
            <a:pPr eaLnBrk="1" hangingPunct="1"/>
            <a:endParaRPr lang="zh-CN" altLang="en-US" dirty="0" smtClean="0">
              <a:latin typeface="+mn-ea"/>
              <a:ea typeface="+mn-ea"/>
            </a:endParaRPr>
          </a:p>
        </p:txBody>
      </p:sp>
      <p:sp>
        <p:nvSpPr>
          <p:cNvPr id="8194"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
            </a:r>
            <a:br>
              <a:rPr lang="en-US" altLang="zh-CN" dirty="0" smtClean="0">
                <a:latin typeface="+mn-ea"/>
                <a:ea typeface="+mn-ea"/>
              </a:rPr>
            </a:br>
            <a:r>
              <a:rPr lang="zh-CN" altLang="en-US" dirty="0" smtClean="0">
                <a:latin typeface="+mn-ea"/>
                <a:ea typeface="+mn-ea"/>
              </a:rPr>
              <a:t>本章小结及实训</a:t>
            </a:r>
            <a:r>
              <a:rPr lang="en-US" altLang="zh-CN" dirty="0" smtClean="0">
                <a:latin typeface="+mn-ea"/>
                <a:ea typeface="+mn-ea"/>
              </a:rPr>
              <a:t/>
            </a:r>
            <a:br>
              <a:rPr lang="en-US" altLang="zh-CN" dirty="0" smtClean="0">
                <a:latin typeface="+mn-ea"/>
                <a:ea typeface="+mn-ea"/>
              </a:rPr>
            </a:br>
            <a:r>
              <a:rPr lang="en-US" altLang="zh-CN" dirty="0" smtClean="0">
                <a:latin typeface="+mn-ea"/>
                <a:ea typeface="+mn-ea"/>
              </a:rPr>
              <a:t/>
            </a:r>
            <a:br>
              <a:rPr lang="en-US" altLang="zh-CN" dirty="0" smtClean="0">
                <a:latin typeface="+mn-ea"/>
                <a:ea typeface="+mn-ea"/>
              </a:rPr>
            </a:br>
            <a:endParaRPr lang="zh-CN" altLang="en-US" dirty="0" smtClean="0">
              <a:latin typeface="+mn-ea"/>
              <a:ea typeface="+mn-ea"/>
            </a:endParaRPr>
          </a:p>
        </p:txBody>
      </p:sp>
      <p:sp>
        <p:nvSpPr>
          <p:cNvPr id="29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572B84E4-C019-494E-8D69-8849F9254282}"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970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2" dur="5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内容占位符 2"/>
          <p:cNvSpPr>
            <a:spLocks noGrp="1"/>
          </p:cNvSpPr>
          <p:nvPr>
            <p:ph idx="1"/>
          </p:nvPr>
        </p:nvSpPr>
        <p:spPr/>
        <p:txBody>
          <a:bodyPr/>
          <a:lstStyle/>
          <a:p>
            <a:pPr marL="0" indent="0" eaLnBrk="1" hangingPunct="1">
              <a:buFontTx/>
              <a:buNone/>
            </a:pPr>
            <a:endParaRPr lang="en-US" altLang="zh-CN" dirty="0" smtClean="0">
              <a:latin typeface="+mn-ea"/>
              <a:ea typeface="+mn-ea"/>
            </a:endParaRPr>
          </a:p>
          <a:p>
            <a:pPr marL="0" indent="0" algn="ctr" eaLnBrk="1" hangingPunct="1">
              <a:buFontTx/>
              <a:buNone/>
            </a:pPr>
            <a:r>
              <a:rPr lang="en-US" altLang="zh-CN" dirty="0" smtClean="0">
                <a:latin typeface="+mn-ea"/>
                <a:ea typeface="+mn-ea"/>
              </a:rPr>
              <a:t>1.</a:t>
            </a:r>
            <a:r>
              <a:rPr lang="zh-CN" altLang="en-US" dirty="0" smtClean="0">
                <a:latin typeface="+mn-ea"/>
                <a:ea typeface="+mn-ea"/>
              </a:rPr>
              <a:t>文档录入   </a:t>
            </a:r>
            <a:r>
              <a:rPr lang="en-US" altLang="zh-CN" dirty="0" smtClean="0">
                <a:latin typeface="+mn-ea"/>
                <a:ea typeface="+mn-ea"/>
              </a:rPr>
              <a:t>2.</a:t>
            </a:r>
            <a:r>
              <a:rPr lang="zh-CN" altLang="en-US" dirty="0" smtClean="0">
                <a:latin typeface="+mn-ea"/>
                <a:ea typeface="+mn-ea"/>
              </a:rPr>
              <a:t>文本编辑   </a:t>
            </a:r>
            <a:r>
              <a:rPr lang="en-US" altLang="zh-CN" dirty="0" smtClean="0">
                <a:latin typeface="+mn-ea"/>
                <a:ea typeface="+mn-ea"/>
              </a:rPr>
              <a:t>3.</a:t>
            </a:r>
            <a:r>
              <a:rPr lang="zh-CN" altLang="en-US" dirty="0" smtClean="0">
                <a:latin typeface="+mn-ea"/>
                <a:ea typeface="+mn-ea"/>
              </a:rPr>
              <a:t>格式排版</a:t>
            </a:r>
            <a:endParaRPr lang="en-US" altLang="zh-CN" dirty="0" smtClean="0">
              <a:latin typeface="+mn-ea"/>
              <a:ea typeface="+mn-ea"/>
            </a:endParaRPr>
          </a:p>
          <a:p>
            <a:pPr marL="0" indent="0" algn="ctr" eaLnBrk="1" hangingPunct="1">
              <a:buFontTx/>
              <a:buNone/>
            </a:pPr>
            <a:r>
              <a:rPr lang="en-US" altLang="zh-CN" dirty="0" smtClean="0">
                <a:latin typeface="+mn-ea"/>
                <a:ea typeface="+mn-ea"/>
              </a:rPr>
              <a:t>4.</a:t>
            </a:r>
            <a:r>
              <a:rPr lang="zh-CN" altLang="en-US" dirty="0" smtClean="0">
                <a:latin typeface="+mn-ea"/>
                <a:ea typeface="+mn-ea"/>
              </a:rPr>
              <a:t>页面设置   </a:t>
            </a:r>
            <a:r>
              <a:rPr lang="en-US" altLang="zh-CN" dirty="0" smtClean="0">
                <a:latin typeface="+mn-ea"/>
                <a:ea typeface="+mn-ea"/>
              </a:rPr>
              <a:t>5.</a:t>
            </a:r>
            <a:r>
              <a:rPr lang="zh-CN" altLang="en-US" dirty="0" smtClean="0">
                <a:latin typeface="+mn-ea"/>
                <a:ea typeface="+mn-ea"/>
              </a:rPr>
              <a:t>打印预览   </a:t>
            </a:r>
            <a:r>
              <a:rPr lang="en-US" altLang="zh-CN" dirty="0" smtClean="0">
                <a:latin typeface="+mn-ea"/>
                <a:ea typeface="+mn-ea"/>
              </a:rPr>
              <a:t>6.</a:t>
            </a:r>
            <a:r>
              <a:rPr lang="zh-CN" altLang="en-US" dirty="0" smtClean="0">
                <a:latin typeface="+mn-ea"/>
                <a:ea typeface="+mn-ea"/>
              </a:rPr>
              <a:t>打印输出</a:t>
            </a:r>
          </a:p>
        </p:txBody>
      </p:sp>
      <p:sp>
        <p:nvSpPr>
          <p:cNvPr id="512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2.1  </a:t>
            </a:r>
            <a:r>
              <a:rPr lang="zh-CN" altLang="en-US" dirty="0" smtClean="0">
                <a:latin typeface="+mn-ea"/>
                <a:ea typeface="+mn-ea"/>
              </a:rPr>
              <a:t>办公中文档处理的基本流程</a:t>
            </a:r>
            <a:r>
              <a:rPr lang="en-US" altLang="zh-CN" dirty="0" smtClean="0">
                <a:latin typeface="+mn-ea"/>
                <a:ea typeface="+mn-ea"/>
              </a:rPr>
              <a:t/>
            </a:r>
            <a:br>
              <a:rPr lang="en-US" altLang="zh-CN" dirty="0" smtClean="0">
                <a:latin typeface="+mn-ea"/>
                <a:ea typeface="+mn-ea"/>
              </a:rPr>
            </a:br>
            <a:endParaRPr lang="zh-CN" altLang="en-US" dirty="0" smtClean="0">
              <a:latin typeface="+mn-ea"/>
              <a:ea typeface="+mn-ea"/>
            </a:endParaRP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l="2757" t="50836" r="4958" b="40681"/>
          <a:stretch>
            <a:fillRect/>
          </a:stretch>
        </p:blipFill>
        <p:spPr bwMode="auto">
          <a:xfrm>
            <a:off x="539750" y="3716338"/>
            <a:ext cx="825341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5"/>
          <p:cNvSpPr txBox="1">
            <a:spLocks noChangeArrowheads="1"/>
          </p:cNvSpPr>
          <p:nvPr/>
        </p:nvSpPr>
        <p:spPr bwMode="auto">
          <a:xfrm>
            <a:off x="3492500" y="4292600"/>
            <a:ext cx="1568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800" dirty="0">
                <a:latin typeface="Arial" pitchFamily="34" charset="0"/>
                <a:ea typeface="宋体" pitchFamily="2" charset="-122"/>
              </a:rPr>
              <a:t>文档录入流程</a:t>
            </a:r>
          </a:p>
        </p:txBody>
      </p:sp>
      <p:sp>
        <p:nvSpPr>
          <p:cNvPr id="1843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40ED28D8-8747-47CB-AE50-7BF08B4E976C}"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1843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pPr algn="just"/>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7" dur="500"/>
                                        <p:tgtEl>
                                          <p:spTgt spid="512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2"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2.1  </a:t>
            </a:r>
            <a:r>
              <a:rPr lang="zh-CN" altLang="en-US" dirty="0" smtClean="0">
                <a:latin typeface="+mn-ea"/>
                <a:ea typeface="+mn-ea"/>
              </a:rPr>
              <a:t>办公中文档处理的基本流程</a:t>
            </a:r>
            <a:r>
              <a:rPr lang="en-US" altLang="zh-CN" dirty="0" smtClean="0">
                <a:latin typeface="+mn-ea"/>
                <a:ea typeface="+mn-ea"/>
              </a:rPr>
              <a:t/>
            </a:r>
            <a:br>
              <a:rPr lang="en-US" altLang="zh-CN" dirty="0" smtClean="0">
                <a:latin typeface="+mn-ea"/>
                <a:ea typeface="+mn-ea"/>
              </a:rPr>
            </a:br>
            <a:endParaRPr lang="zh-CN" altLang="en-US" dirty="0" smtClean="0">
              <a:latin typeface="+mn-ea"/>
              <a:ea typeface="+mn-ea"/>
            </a:endParaRPr>
          </a:p>
        </p:txBody>
      </p:sp>
      <p:sp>
        <p:nvSpPr>
          <p:cNvPr id="4" name="TextBox 3"/>
          <p:cNvSpPr txBox="1">
            <a:spLocks noChangeArrowheads="1"/>
          </p:cNvSpPr>
          <p:nvPr/>
        </p:nvSpPr>
        <p:spPr bwMode="auto">
          <a:xfrm>
            <a:off x="250825" y="1125538"/>
            <a:ext cx="8956675"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en-US" altLang="zh-CN" sz="2000" b="1" dirty="0">
                <a:latin typeface="Arial" pitchFamily="34" charset="0"/>
                <a:ea typeface="宋体" pitchFamily="2" charset="-122"/>
              </a:rPr>
              <a:t>1</a:t>
            </a:r>
            <a:r>
              <a:rPr lang="zh-CN" altLang="zh-CN" sz="2000" b="1" dirty="0">
                <a:latin typeface="Arial" pitchFamily="34" charset="0"/>
                <a:ea typeface="宋体" pitchFamily="2" charset="-122"/>
              </a:rPr>
              <a:t>．文档录入</a:t>
            </a:r>
          </a:p>
          <a:p>
            <a:r>
              <a:rPr lang="zh-CN" altLang="zh-CN" sz="1800" dirty="0">
                <a:latin typeface="Arial" pitchFamily="34" charset="0"/>
                <a:ea typeface="宋体" pitchFamily="2" charset="-122"/>
              </a:rPr>
              <a:t>文档录入是文字处理工作的第一步，它包括文字录入、符号录入以及图片、声音等多媒</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体对象的导入。文字录入包括中文和英文的录入，符号录入包括标点符号、特殊符号的</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录入，它们主要通过键盘、鼠标录入，而图片、声音等多媒体对象的获取需要依靠素材</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库或者通过专门的设备导入。</a:t>
            </a:r>
          </a:p>
          <a:p>
            <a:r>
              <a:rPr lang="en-US" altLang="zh-CN" sz="2000" b="1" dirty="0">
                <a:latin typeface="Arial" pitchFamily="34" charset="0"/>
                <a:ea typeface="宋体" pitchFamily="2" charset="-122"/>
              </a:rPr>
              <a:t>2</a:t>
            </a:r>
            <a:r>
              <a:rPr lang="zh-CN" altLang="zh-CN" sz="2000" b="1" dirty="0">
                <a:latin typeface="Arial" pitchFamily="34" charset="0"/>
                <a:ea typeface="宋体" pitchFamily="2" charset="-122"/>
              </a:rPr>
              <a:t>．文本编辑</a:t>
            </a:r>
          </a:p>
          <a:p>
            <a:r>
              <a:rPr lang="zh-CN" altLang="zh-CN" sz="1800" dirty="0">
                <a:latin typeface="Arial" pitchFamily="34" charset="0"/>
                <a:ea typeface="宋体" pitchFamily="2" charset="-122"/>
              </a:rPr>
              <a:t>文档内容录入完成后，出于排查错误、提高效率或者其他目的，必须对文档内容进行编</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辑。对于文字内容来说，它主要包括选取、复制、移动、添加、修改、删除、查找、替</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换、定位、校对等。对于多媒体对象，还将有专门的编辑方法。</a:t>
            </a:r>
          </a:p>
          <a:p>
            <a:r>
              <a:rPr lang="en-US" altLang="zh-CN" sz="2000" b="1" dirty="0">
                <a:latin typeface="Arial" pitchFamily="34" charset="0"/>
                <a:ea typeface="宋体" pitchFamily="2" charset="-122"/>
              </a:rPr>
              <a:t>3</a:t>
            </a:r>
            <a:r>
              <a:rPr lang="zh-CN" altLang="zh-CN" sz="2000" b="1" dirty="0">
                <a:latin typeface="Arial" pitchFamily="34" charset="0"/>
                <a:ea typeface="宋体" pitchFamily="2" charset="-122"/>
              </a:rPr>
              <a:t>．格式排版</a:t>
            </a:r>
          </a:p>
          <a:p>
            <a:r>
              <a:rPr lang="zh-CN" altLang="zh-CN" sz="1800" dirty="0">
                <a:latin typeface="Arial" pitchFamily="34" charset="0"/>
                <a:ea typeface="宋体" pitchFamily="2" charset="-122"/>
              </a:rPr>
              <a:t>文档经编辑后，如果内容无误，下一步就是排版。包括：字体、段落格式设置，分页、</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分节、分栏排版，边框和底纹设置，文字方向，首字下沉，图文混排设置，多媒体对象</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排版等。</a:t>
            </a:r>
          </a:p>
          <a:p>
            <a:r>
              <a:rPr lang="en-US" altLang="zh-CN" sz="2000" b="1" dirty="0">
                <a:latin typeface="Arial" pitchFamily="34" charset="0"/>
                <a:ea typeface="宋体" pitchFamily="2" charset="-122"/>
              </a:rPr>
              <a:t>4</a:t>
            </a:r>
            <a:r>
              <a:rPr lang="zh-CN" altLang="zh-CN" sz="2000" b="1" dirty="0">
                <a:latin typeface="Arial" pitchFamily="34" charset="0"/>
                <a:ea typeface="宋体" pitchFamily="2" charset="-122"/>
              </a:rPr>
              <a:t>．页面设置</a:t>
            </a:r>
          </a:p>
          <a:p>
            <a:r>
              <a:rPr lang="zh-CN" altLang="zh-CN" sz="1800" dirty="0">
                <a:latin typeface="Arial" pitchFamily="34" charset="0"/>
                <a:ea typeface="宋体" pitchFamily="2" charset="-122"/>
              </a:rPr>
              <a:t>文档排版完成后，在正式打印之前必须根据将来的打印需要进行页面设置，主要包括：</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纸张大小设置，页面边界设置，装订线位置以及宽度设置，每页行数、每行字数设置，</a:t>
            </a:r>
            <a:endParaRPr lang="en-US" altLang="zh-CN" sz="1800" dirty="0">
              <a:latin typeface="Arial" pitchFamily="34" charset="0"/>
              <a:ea typeface="宋体" pitchFamily="2" charset="-122"/>
            </a:endParaRPr>
          </a:p>
          <a:p>
            <a:r>
              <a:rPr lang="zh-CN" altLang="zh-CN" sz="1800" dirty="0">
                <a:latin typeface="Arial" pitchFamily="34" charset="0"/>
                <a:ea typeface="宋体" pitchFamily="2" charset="-122"/>
              </a:rPr>
              <a:t>页眉页脚设置等。</a:t>
            </a:r>
          </a:p>
          <a:p>
            <a:endParaRPr lang="zh-CN" altLang="en-US" sz="1800" dirty="0">
              <a:latin typeface="Arial" pitchFamily="34" charset="0"/>
              <a:ea typeface="宋体" pitchFamily="2" charset="-122"/>
            </a:endParaRPr>
          </a:p>
        </p:txBody>
      </p:sp>
      <p:sp>
        <p:nvSpPr>
          <p:cNvPr id="1946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29177DE3-9F1E-41D8-BB29-3B9341282022}"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1946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linds(horizontal)">
                                      <p:cBhvr>
                                        <p:cTn id="19" dur="500"/>
                                        <p:tgtEl>
                                          <p:spTgt spid="4">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blinds(horizontal)">
                                      <p:cBhvr>
                                        <p:cTn id="24" dur="500"/>
                                        <p:tgtEl>
                                          <p:spTgt spid="4">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linds(horizontal)">
                                      <p:cBhvr>
                                        <p:cTn id="27" dur="500"/>
                                        <p:tgtEl>
                                          <p:spTgt spid="4">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blinds(horizontal)">
                                      <p:cBhvr>
                                        <p:cTn id="30" dur="500"/>
                                        <p:tgtEl>
                                          <p:spTgt spid="4">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animEffect transition="in" filter="blinds(horizontal)">
                                      <p:cBhvr>
                                        <p:cTn id="33" dur="500"/>
                                        <p:tgtEl>
                                          <p:spTgt spid="4">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blinds(horizontal)">
                                      <p:cBhvr>
                                        <p:cTn id="38" dur="500"/>
                                        <p:tgtEl>
                                          <p:spTgt spid="4">
                                            <p:txEl>
                                              <p:pRg st="9" end="9"/>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animEffect transition="in" filter="blinds(horizontal)">
                                      <p:cBhvr>
                                        <p:cTn id="41" dur="500"/>
                                        <p:tgtEl>
                                          <p:spTgt spid="4">
                                            <p:txEl>
                                              <p:pRg st="10" end="10"/>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Effect transition="in" filter="blinds(horizontal)">
                                      <p:cBhvr>
                                        <p:cTn id="44" dur="500"/>
                                        <p:tgtEl>
                                          <p:spTgt spid="4">
                                            <p:txEl>
                                              <p:pRg st="11" end="11"/>
                                            </p:txEl>
                                          </p:spTgt>
                                        </p:tgtEl>
                                      </p:cBhvr>
                                    </p:animEffect>
                                  </p:childTnLst>
                                </p:cTn>
                              </p:par>
                              <p:par>
                                <p:cTn id="45" presetID="3" presetClass="entr" presetSubtype="10" fill="hold" nodeType="with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blinds(horizontal)">
                                      <p:cBhvr>
                                        <p:cTn id="47" dur="500"/>
                                        <p:tgtEl>
                                          <p:spTgt spid="4">
                                            <p:txEl>
                                              <p:pRg st="12" end="1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
                                            <p:txEl>
                                              <p:pRg st="13" end="13"/>
                                            </p:txEl>
                                          </p:spTgt>
                                        </p:tgtEl>
                                        <p:attrNameLst>
                                          <p:attrName>style.visibility</p:attrName>
                                        </p:attrNameLst>
                                      </p:cBhvr>
                                      <p:to>
                                        <p:strVal val="visible"/>
                                      </p:to>
                                    </p:set>
                                    <p:animEffect transition="in" filter="blinds(horizontal)">
                                      <p:cBhvr>
                                        <p:cTn id="52" dur="500"/>
                                        <p:tgtEl>
                                          <p:spTgt spid="4">
                                            <p:txEl>
                                              <p:pRg st="13" end="13"/>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4">
                                            <p:txEl>
                                              <p:pRg st="14" end="14"/>
                                            </p:txEl>
                                          </p:spTgt>
                                        </p:tgtEl>
                                        <p:attrNameLst>
                                          <p:attrName>style.visibility</p:attrName>
                                        </p:attrNameLst>
                                      </p:cBhvr>
                                      <p:to>
                                        <p:strVal val="visible"/>
                                      </p:to>
                                    </p:set>
                                    <p:animEffect transition="in" filter="blinds(horizontal)">
                                      <p:cBhvr>
                                        <p:cTn id="55" dur="500"/>
                                        <p:tgtEl>
                                          <p:spTgt spid="4">
                                            <p:txEl>
                                              <p:pRg st="14" end="14"/>
                                            </p:txEl>
                                          </p:spTgt>
                                        </p:tgtEl>
                                      </p:cBhvr>
                                    </p:animEffect>
                                  </p:childTnLst>
                                </p:cTn>
                              </p:par>
                              <p:par>
                                <p:cTn id="56" presetID="3" presetClass="entr" presetSubtype="10" fill="hold" nodeType="withEffect">
                                  <p:stCondLst>
                                    <p:cond delay="0"/>
                                  </p:stCondLst>
                                  <p:childTnLst>
                                    <p:set>
                                      <p:cBhvr>
                                        <p:cTn id="57" dur="1" fill="hold">
                                          <p:stCondLst>
                                            <p:cond delay="0"/>
                                          </p:stCondLst>
                                        </p:cTn>
                                        <p:tgtEl>
                                          <p:spTgt spid="4">
                                            <p:txEl>
                                              <p:pRg st="15" end="15"/>
                                            </p:txEl>
                                          </p:spTgt>
                                        </p:tgtEl>
                                        <p:attrNameLst>
                                          <p:attrName>style.visibility</p:attrName>
                                        </p:attrNameLst>
                                      </p:cBhvr>
                                      <p:to>
                                        <p:strVal val="visible"/>
                                      </p:to>
                                    </p:set>
                                    <p:animEffect transition="in" filter="blinds(horizontal)">
                                      <p:cBhvr>
                                        <p:cTn id="58" dur="500"/>
                                        <p:tgtEl>
                                          <p:spTgt spid="4">
                                            <p:txEl>
                                              <p:pRg st="15" end="15"/>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4">
                                            <p:txEl>
                                              <p:pRg st="16" end="16"/>
                                            </p:txEl>
                                          </p:spTgt>
                                        </p:tgtEl>
                                        <p:attrNameLst>
                                          <p:attrName>style.visibility</p:attrName>
                                        </p:attrNameLst>
                                      </p:cBhvr>
                                      <p:to>
                                        <p:strVal val="visible"/>
                                      </p:to>
                                    </p:set>
                                    <p:animEffect transition="in" filter="blinds(horizontal)">
                                      <p:cBhvr>
                                        <p:cTn id="61" dur="500"/>
                                        <p:tgtEl>
                                          <p:spTgt spid="4">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2.1  </a:t>
            </a:r>
            <a:r>
              <a:rPr lang="zh-CN" altLang="en-US" dirty="0" smtClean="0">
                <a:latin typeface="+mn-ea"/>
                <a:ea typeface="+mn-ea"/>
              </a:rPr>
              <a:t>办公中文档处理的基本流程</a:t>
            </a:r>
            <a:r>
              <a:rPr lang="en-US" altLang="zh-CN" dirty="0" smtClean="0">
                <a:latin typeface="+mn-ea"/>
                <a:ea typeface="+mn-ea"/>
              </a:rPr>
              <a:t/>
            </a:r>
            <a:br>
              <a:rPr lang="en-US" altLang="zh-CN" dirty="0" smtClean="0">
                <a:latin typeface="+mn-ea"/>
                <a:ea typeface="+mn-ea"/>
              </a:rPr>
            </a:br>
            <a:endParaRPr lang="zh-CN" altLang="en-US" dirty="0" smtClean="0">
              <a:latin typeface="+mn-ea"/>
              <a:ea typeface="+mn-ea"/>
            </a:endParaRPr>
          </a:p>
        </p:txBody>
      </p:sp>
      <p:sp>
        <p:nvSpPr>
          <p:cNvPr id="4" name="TextBox 3"/>
          <p:cNvSpPr txBox="1">
            <a:spLocks noChangeArrowheads="1"/>
          </p:cNvSpPr>
          <p:nvPr/>
        </p:nvSpPr>
        <p:spPr bwMode="auto">
          <a:xfrm>
            <a:off x="250825" y="1340768"/>
            <a:ext cx="7849567"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en-US" altLang="zh-CN" sz="2400" b="1" dirty="0">
                <a:latin typeface="Arial" pitchFamily="34" charset="0"/>
                <a:ea typeface="宋体" pitchFamily="2" charset="-122"/>
              </a:rPr>
              <a:t>5</a:t>
            </a:r>
            <a:r>
              <a:rPr lang="zh-CN" altLang="zh-CN" sz="2400" b="1" dirty="0">
                <a:latin typeface="Arial" pitchFamily="34" charset="0"/>
                <a:ea typeface="宋体" pitchFamily="2" charset="-122"/>
              </a:rPr>
              <a:t>．打印预览</a:t>
            </a:r>
          </a:p>
          <a:p>
            <a:r>
              <a:rPr lang="zh-CN" altLang="zh-CN" sz="2000" dirty="0">
                <a:latin typeface="Arial" pitchFamily="34" charset="0"/>
                <a:ea typeface="宋体" pitchFamily="2" charset="-122"/>
              </a:rPr>
              <a:t>文档正式打印之前，最好先进行打印预览操作，就是先在屏幕上模拟文档的</a:t>
            </a:r>
            <a:r>
              <a:rPr lang="zh-CN" altLang="zh-CN" sz="2000" dirty="0" smtClean="0">
                <a:latin typeface="Arial" pitchFamily="34" charset="0"/>
                <a:ea typeface="宋体" pitchFamily="2" charset="-122"/>
              </a:rPr>
              <a:t>显示</a:t>
            </a:r>
            <a:r>
              <a:rPr lang="zh-CN" altLang="zh-CN" sz="2000" dirty="0">
                <a:latin typeface="Arial" pitchFamily="34" charset="0"/>
                <a:ea typeface="宋体" pitchFamily="2" charset="-122"/>
              </a:rPr>
              <a:t>效果。如果效果符合要求，就可以进行打印操作；如果感觉某些方面不</a:t>
            </a:r>
            <a:r>
              <a:rPr lang="zh-CN" altLang="zh-CN" sz="2000" dirty="0" smtClean="0">
                <a:latin typeface="Arial" pitchFamily="34" charset="0"/>
                <a:ea typeface="宋体" pitchFamily="2" charset="-122"/>
              </a:rPr>
              <a:t>合适，</a:t>
            </a:r>
            <a:r>
              <a:rPr lang="zh-CN" altLang="zh-CN" sz="2000" dirty="0">
                <a:latin typeface="Arial" pitchFamily="34" charset="0"/>
                <a:ea typeface="宋体" pitchFamily="2" charset="-122"/>
              </a:rPr>
              <a:t>可以回到编辑状态重新进行编辑或者通过有关设置在预览状态下直接编辑。</a:t>
            </a:r>
          </a:p>
          <a:p>
            <a:r>
              <a:rPr lang="en-US" altLang="zh-CN" sz="2400" b="1" dirty="0">
                <a:latin typeface="Arial" pitchFamily="34" charset="0"/>
                <a:ea typeface="宋体" pitchFamily="2" charset="-122"/>
              </a:rPr>
              <a:t>6</a:t>
            </a:r>
            <a:r>
              <a:rPr lang="zh-CN" altLang="zh-CN" sz="2400" b="1" dirty="0">
                <a:latin typeface="Arial" pitchFamily="34" charset="0"/>
                <a:ea typeface="宋体" pitchFamily="2" charset="-122"/>
              </a:rPr>
              <a:t>．打印输出</a:t>
            </a:r>
          </a:p>
          <a:p>
            <a:r>
              <a:rPr lang="zh-CN" altLang="zh-CN" sz="2000" dirty="0">
                <a:latin typeface="Arial" pitchFamily="34" charset="0"/>
                <a:ea typeface="宋体" pitchFamily="2" charset="-122"/>
              </a:rPr>
              <a:t>利用文字处理软件制作的文档最终输出有两个方向：一个是打印到纸张上，</a:t>
            </a:r>
            <a:r>
              <a:rPr lang="zh-CN" altLang="zh-CN" sz="2000" dirty="0" smtClean="0">
                <a:latin typeface="Arial" pitchFamily="34" charset="0"/>
                <a:ea typeface="宋体" pitchFamily="2" charset="-122"/>
              </a:rPr>
              <a:t>形成</a:t>
            </a:r>
            <a:r>
              <a:rPr lang="zh-CN" altLang="zh-CN" sz="2000" dirty="0">
                <a:latin typeface="Arial" pitchFamily="34" charset="0"/>
                <a:ea typeface="宋体" pitchFamily="2" charset="-122"/>
              </a:rPr>
              <a:t>纸质文档进行传递或存档；另一个是制作网页或电子文档用来通过网络</a:t>
            </a:r>
            <a:r>
              <a:rPr lang="zh-CN" altLang="zh-CN" sz="2000" dirty="0" smtClean="0">
                <a:latin typeface="Arial" pitchFamily="34" charset="0"/>
                <a:ea typeface="宋体" pitchFamily="2" charset="-122"/>
              </a:rPr>
              <a:t>发布。</a:t>
            </a:r>
            <a:r>
              <a:rPr lang="zh-CN" altLang="zh-CN" sz="2000" dirty="0">
                <a:latin typeface="Arial" pitchFamily="34" charset="0"/>
                <a:ea typeface="宋体" pitchFamily="2" charset="-122"/>
              </a:rPr>
              <a:t>如果是前一目的，必须进行打印操作这一环节。它主要包括：打印机选择</a:t>
            </a:r>
            <a:r>
              <a:rPr lang="zh-CN" altLang="zh-CN" sz="2000" dirty="0" smtClean="0">
                <a:latin typeface="Arial" pitchFamily="34" charset="0"/>
                <a:ea typeface="宋体" pitchFamily="2" charset="-122"/>
              </a:rPr>
              <a:t>、打印</a:t>
            </a:r>
            <a:r>
              <a:rPr lang="zh-CN" altLang="zh-CN" sz="2000" dirty="0">
                <a:latin typeface="Arial" pitchFamily="34" charset="0"/>
                <a:ea typeface="宋体" pitchFamily="2" charset="-122"/>
              </a:rPr>
              <a:t>范围确定、打印份数设置以及文档的缩放打印设置等。</a:t>
            </a:r>
          </a:p>
          <a:p>
            <a:endParaRPr lang="zh-CN" altLang="en-US" sz="1800" dirty="0">
              <a:latin typeface="Arial" pitchFamily="34" charset="0"/>
              <a:ea typeface="宋体" pitchFamily="2" charset="-122"/>
            </a:endParaRPr>
          </a:p>
        </p:txBody>
      </p:sp>
      <p:sp>
        <p:nvSpPr>
          <p:cNvPr id="2048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1674B29A-3F3C-4266-BB30-953A9D4750A9}"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048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a:spLocks noGrp="1"/>
          </p:cNvSpPr>
          <p:nvPr>
            <p:ph idx="1"/>
          </p:nvPr>
        </p:nvSpPr>
        <p:spPr/>
        <p:txBody>
          <a:bodyPr/>
          <a:lstStyle/>
          <a:p>
            <a:pPr eaLnBrk="1" hangingPunct="1"/>
            <a:r>
              <a:rPr lang="zh-CN" altLang="en-US" dirty="0" smtClean="0">
                <a:latin typeface="+mn-ea"/>
                <a:ea typeface="+mn-ea"/>
              </a:rPr>
              <a:t>实例：</a:t>
            </a:r>
            <a:r>
              <a:rPr lang="zh-CN" altLang="zh-CN" sz="2400" dirty="0" smtClean="0">
                <a:latin typeface="+mn-ea"/>
                <a:ea typeface="+mn-ea"/>
              </a:rPr>
              <a:t>制作一份学校内部下发的通知</a:t>
            </a:r>
            <a:r>
              <a:rPr lang="zh-CN" altLang="en-US" sz="2400" dirty="0" smtClean="0">
                <a:latin typeface="+mn-ea"/>
                <a:ea typeface="+mn-ea"/>
              </a:rPr>
              <a:t>，如下图所示。</a:t>
            </a:r>
            <a:endParaRPr lang="en-US" altLang="zh-CN" sz="2400" dirty="0" smtClean="0">
              <a:latin typeface="+mn-ea"/>
              <a:ea typeface="+mn-ea"/>
            </a:endParaRPr>
          </a:p>
          <a:p>
            <a:pPr eaLnBrk="1" hangingPunct="1"/>
            <a:r>
              <a:rPr lang="zh-CN" altLang="en-US" dirty="0" smtClean="0">
                <a:latin typeface="+mn-ea"/>
                <a:ea typeface="+mn-ea"/>
              </a:rPr>
              <a:t>步骤：</a:t>
            </a:r>
            <a:r>
              <a:rPr lang="zh-CN" altLang="en-US" sz="2400" dirty="0" smtClean="0">
                <a:latin typeface="+mn-ea"/>
                <a:ea typeface="+mn-ea"/>
              </a:rPr>
              <a:t>新建一个</a:t>
            </a:r>
            <a:r>
              <a:rPr lang="en-US" altLang="zh-CN" sz="2400" dirty="0" smtClean="0">
                <a:latin typeface="+mn-ea"/>
                <a:ea typeface="+mn-ea"/>
              </a:rPr>
              <a:t>WORD</a:t>
            </a:r>
            <a:r>
              <a:rPr lang="zh-CN" altLang="en-US" sz="2400" dirty="0" smtClean="0">
                <a:latin typeface="+mn-ea"/>
                <a:ea typeface="+mn-ea"/>
              </a:rPr>
              <a:t>文档并保存；通知文本的录入与编辑；设置通知的字体和段落格式；通知中的编号设置。</a:t>
            </a:r>
            <a:endParaRPr lang="en-US" altLang="zh-CN" sz="2400" dirty="0" smtClean="0">
              <a:latin typeface="+mn-ea"/>
              <a:ea typeface="+mn-ea"/>
            </a:endParaRPr>
          </a:p>
          <a:p>
            <a:pPr eaLnBrk="1" hangingPunct="1"/>
            <a:endParaRPr lang="zh-CN" altLang="en-US" dirty="0" smtClean="0">
              <a:latin typeface="+mn-ea"/>
              <a:ea typeface="+mn-ea"/>
            </a:endParaRPr>
          </a:p>
        </p:txBody>
      </p:sp>
      <p:sp>
        <p:nvSpPr>
          <p:cNvPr id="6146"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2.2  </a:t>
            </a:r>
            <a:r>
              <a:rPr lang="zh-CN" altLang="zh-CN" dirty="0" smtClean="0">
                <a:latin typeface="+mn-ea"/>
                <a:ea typeface="+mn-ea"/>
              </a:rPr>
              <a:t>简单文档的处理</a:t>
            </a:r>
            <a:br>
              <a:rPr lang="zh-CN" altLang="zh-CN" dirty="0" smtClean="0">
                <a:latin typeface="+mn-ea"/>
                <a:ea typeface="+mn-ea"/>
              </a:rPr>
            </a:br>
            <a:endParaRPr lang="zh-CN" altLang="en-US" dirty="0" smtClean="0">
              <a:latin typeface="+mn-ea"/>
              <a:ea typeface="+mn-ea"/>
            </a:endParaRP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951163"/>
            <a:ext cx="4726781" cy="342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95B8423F-4C8D-4C04-867D-2781CD7B39B8}"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1510"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 calcmode="lin" valueType="num">
                                      <p:cBhvr>
                                        <p:cTn id="17" dur="500" fill="hold"/>
                                        <p:tgtEl>
                                          <p:spTgt spid="6148"/>
                                        </p:tgtEl>
                                        <p:attrNameLst>
                                          <p:attrName>ppt_w</p:attrName>
                                        </p:attrNameLst>
                                      </p:cBhvr>
                                      <p:tavLst>
                                        <p:tav tm="0">
                                          <p:val>
                                            <p:fltVal val="0"/>
                                          </p:val>
                                        </p:tav>
                                        <p:tav tm="100000">
                                          <p:val>
                                            <p:strVal val="#ppt_w"/>
                                          </p:val>
                                        </p:tav>
                                      </p:tavLst>
                                    </p:anim>
                                    <p:anim calcmode="lin" valueType="num">
                                      <p:cBhvr>
                                        <p:cTn id="18" dur="500" fill="hold"/>
                                        <p:tgtEl>
                                          <p:spTgt spid="6148"/>
                                        </p:tgtEl>
                                        <p:attrNameLst>
                                          <p:attrName>ppt_h</p:attrName>
                                        </p:attrNameLst>
                                      </p:cBhvr>
                                      <p:tavLst>
                                        <p:tav tm="0">
                                          <p:val>
                                            <p:fltVal val="0"/>
                                          </p:val>
                                        </p:tav>
                                        <p:tav tm="100000">
                                          <p:val>
                                            <p:strVal val="#ppt_h"/>
                                          </p:val>
                                        </p:tav>
                                      </p:tavLst>
                                    </p:anim>
                                    <p:animEffect transition="in" filter="fade">
                                      <p:cBhvr>
                                        <p:cTn id="19"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2.2  </a:t>
            </a:r>
            <a:r>
              <a:rPr lang="zh-CN" altLang="zh-CN" dirty="0" smtClean="0">
                <a:latin typeface="+mn-ea"/>
                <a:ea typeface="+mn-ea"/>
              </a:rPr>
              <a:t>简单文档的处理</a:t>
            </a:r>
            <a:br>
              <a:rPr lang="zh-CN" altLang="zh-CN" dirty="0" smtClean="0">
                <a:latin typeface="+mn-ea"/>
                <a:ea typeface="+mn-ea"/>
              </a:rPr>
            </a:br>
            <a:endParaRPr lang="zh-CN" altLang="en-US" dirty="0" smtClean="0">
              <a:latin typeface="+mn-ea"/>
              <a:ea typeface="+mn-ea"/>
            </a:endParaRPr>
          </a:p>
        </p:txBody>
      </p:sp>
      <p:sp>
        <p:nvSpPr>
          <p:cNvPr id="5" name="内容占位符 4"/>
          <p:cNvSpPr>
            <a:spLocks noGrp="1"/>
          </p:cNvSpPr>
          <p:nvPr>
            <p:ph idx="1"/>
          </p:nvPr>
        </p:nvSpPr>
        <p:spPr/>
        <p:txBody>
          <a:bodyPr>
            <a:normAutofit/>
          </a:bodyPr>
          <a:lstStyle/>
          <a:p>
            <a:pPr marL="109728" indent="0" eaLnBrk="1" fontAlgn="auto" hangingPunct="1">
              <a:spcAft>
                <a:spcPts val="0"/>
              </a:spcAft>
              <a:buFont typeface="Wingdings 3" pitchFamily="18" charset="2"/>
              <a:buNone/>
              <a:defRPr/>
            </a:pPr>
            <a:r>
              <a:rPr lang="en-US" altLang="zh-CN" sz="2800" dirty="0" smtClean="0">
                <a:latin typeface="+mn-ea"/>
                <a:ea typeface="+mn-ea"/>
              </a:rPr>
              <a:t>1</a:t>
            </a:r>
            <a:r>
              <a:rPr lang="zh-CN" altLang="zh-CN" sz="2800" dirty="0" smtClean="0">
                <a:latin typeface="+mn-ea"/>
                <a:ea typeface="+mn-ea"/>
              </a:rPr>
              <a:t>．新建一个</a:t>
            </a:r>
            <a:r>
              <a:rPr lang="en-US" altLang="zh-CN" sz="2800" dirty="0" smtClean="0">
                <a:latin typeface="+mn-ea"/>
                <a:ea typeface="+mn-ea"/>
              </a:rPr>
              <a:t>Word</a:t>
            </a:r>
            <a:r>
              <a:rPr lang="zh-CN" altLang="zh-CN" sz="2800" dirty="0" smtClean="0">
                <a:latin typeface="+mn-ea"/>
                <a:ea typeface="+mn-ea"/>
              </a:rPr>
              <a:t>文档并保存</a:t>
            </a:r>
          </a:p>
          <a:p>
            <a:pPr marL="365760" indent="-256032" eaLnBrk="1" fontAlgn="auto" hangingPunct="1">
              <a:spcAft>
                <a:spcPts val="0"/>
              </a:spcAft>
              <a:buFont typeface="Wingdings 3"/>
              <a:buChar char=""/>
              <a:defRPr/>
            </a:pPr>
            <a:r>
              <a:rPr lang="zh-CN" altLang="zh-CN" sz="2000" dirty="0" smtClean="0">
                <a:latin typeface="+mn-ea"/>
                <a:ea typeface="+mn-ea"/>
              </a:rPr>
              <a:t>启动</a:t>
            </a:r>
            <a:r>
              <a:rPr lang="en-US" altLang="zh-CN" sz="2000" dirty="0" smtClean="0">
                <a:latin typeface="+mn-ea"/>
                <a:ea typeface="+mn-ea"/>
              </a:rPr>
              <a:t>Word</a:t>
            </a:r>
            <a:r>
              <a:rPr lang="zh-CN" altLang="zh-CN" sz="2000" dirty="0" smtClean="0">
                <a:latin typeface="+mn-ea"/>
                <a:ea typeface="+mn-ea"/>
              </a:rPr>
              <a:t>软件后，系统自动建立一个空白文档，为了方便文档打开和防止以后文档内容的丢失，先将文档进行更名保存。操作步骤如下：单击“常用”工具栏上的“保存”按钮，此时打开一个“另存为”对话框，如图</a:t>
            </a:r>
            <a:r>
              <a:rPr lang="en-US" altLang="zh-CN" sz="2000" dirty="0" smtClean="0">
                <a:latin typeface="+mn-ea"/>
                <a:ea typeface="+mn-ea"/>
              </a:rPr>
              <a:t>2-3</a:t>
            </a:r>
            <a:r>
              <a:rPr lang="zh-CN" altLang="zh-CN" sz="2000" dirty="0" smtClean="0">
                <a:latin typeface="+mn-ea"/>
                <a:ea typeface="+mn-ea"/>
              </a:rPr>
              <a:t>所示。在“文件名”文本框中输入“通知”，单击“保存”按钮即新建了一个文档名为“通知</a:t>
            </a:r>
            <a:r>
              <a:rPr lang="en-US" altLang="zh-CN" sz="2000" dirty="0" smtClean="0">
                <a:latin typeface="+mn-ea"/>
                <a:ea typeface="+mn-ea"/>
              </a:rPr>
              <a:t>.doc</a:t>
            </a:r>
            <a:r>
              <a:rPr lang="zh-CN" altLang="zh-CN" sz="2000" dirty="0" smtClean="0">
                <a:latin typeface="+mn-ea"/>
                <a:ea typeface="+mn-ea"/>
              </a:rPr>
              <a:t>”的文档。</a:t>
            </a:r>
          </a:p>
          <a:p>
            <a:pPr marL="365760" indent="-256032" eaLnBrk="1" fontAlgn="auto" hangingPunct="1">
              <a:spcAft>
                <a:spcPts val="0"/>
              </a:spcAft>
              <a:buFont typeface="Wingdings 3"/>
              <a:buChar char=""/>
              <a:defRPr/>
            </a:pPr>
            <a:endParaRPr lang="zh-CN" altLang="en-US" dirty="0">
              <a:latin typeface="+mn-ea"/>
              <a:ea typeface="+mn-ea"/>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4947" y="3538538"/>
            <a:ext cx="4824412"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D44603F1-FCE7-4016-8899-47B5F94BB331}"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2534"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1000"/>
                                        <p:tgtEl>
                                          <p:spTgt spid="20482"/>
                                        </p:tgtEl>
                                      </p:cBhvr>
                                    </p:animEffect>
                                    <p:anim calcmode="lin" valueType="num">
                                      <p:cBhvr>
                                        <p:cTn id="16" dur="1000" fill="hold"/>
                                        <p:tgtEl>
                                          <p:spTgt spid="20482"/>
                                        </p:tgtEl>
                                        <p:attrNameLst>
                                          <p:attrName>ppt_x</p:attrName>
                                        </p:attrNameLst>
                                      </p:cBhvr>
                                      <p:tavLst>
                                        <p:tav tm="0">
                                          <p:val>
                                            <p:strVal val="#ppt_x"/>
                                          </p:val>
                                        </p:tav>
                                        <p:tav tm="100000">
                                          <p:val>
                                            <p:strVal val="#ppt_x"/>
                                          </p:val>
                                        </p:tav>
                                      </p:tavLst>
                                    </p:anim>
                                    <p:anim calcmode="lin" valueType="num">
                                      <p:cBhvr>
                                        <p:cTn id="17"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latin typeface="+mn-ea"/>
                <a:ea typeface="+mn-ea"/>
              </a:rPr>
              <a:t/>
            </a:r>
            <a:br>
              <a:rPr lang="en-US" altLang="zh-CN" dirty="0" smtClean="0">
                <a:latin typeface="+mn-ea"/>
                <a:ea typeface="+mn-ea"/>
              </a:rPr>
            </a:br>
            <a:r>
              <a:rPr lang="en-US" altLang="zh-CN" dirty="0" smtClean="0">
                <a:latin typeface="+mn-ea"/>
                <a:ea typeface="+mn-ea"/>
              </a:rPr>
              <a:t>2.2  </a:t>
            </a:r>
            <a:r>
              <a:rPr lang="zh-CN" altLang="zh-CN" dirty="0" smtClean="0">
                <a:latin typeface="+mn-ea"/>
                <a:ea typeface="+mn-ea"/>
              </a:rPr>
              <a:t>简单文档的处理</a:t>
            </a:r>
            <a:br>
              <a:rPr lang="zh-CN" altLang="zh-CN" dirty="0" smtClean="0">
                <a:latin typeface="+mn-ea"/>
                <a:ea typeface="+mn-ea"/>
              </a:rPr>
            </a:br>
            <a:endParaRPr lang="zh-CN" altLang="en-US" dirty="0" smtClean="0">
              <a:latin typeface="+mn-ea"/>
              <a:ea typeface="+mn-ea"/>
            </a:endParaRPr>
          </a:p>
        </p:txBody>
      </p:sp>
      <p:sp>
        <p:nvSpPr>
          <p:cNvPr id="6" name="内容占位符 5"/>
          <p:cNvSpPr>
            <a:spLocks noGrp="1"/>
          </p:cNvSpPr>
          <p:nvPr>
            <p:ph idx="1"/>
          </p:nvPr>
        </p:nvSpPr>
        <p:spPr>
          <a:xfrm>
            <a:off x="323528" y="1124744"/>
            <a:ext cx="8208912" cy="5184576"/>
          </a:xfrm>
        </p:spPr>
        <p:txBody>
          <a:bodyPr>
            <a:normAutofit/>
          </a:bodyPr>
          <a:lstStyle/>
          <a:p>
            <a:pPr marL="109728" indent="0" eaLnBrk="1" fontAlgn="auto" hangingPunct="1">
              <a:lnSpc>
                <a:spcPts val="3300"/>
              </a:lnSpc>
              <a:spcBef>
                <a:spcPts val="0"/>
              </a:spcBef>
              <a:spcAft>
                <a:spcPts val="0"/>
              </a:spcAft>
              <a:buNone/>
              <a:defRPr/>
            </a:pPr>
            <a:endParaRPr lang="en-US" altLang="zh-CN" sz="3400" b="1" dirty="0" smtClean="0">
              <a:latin typeface="+mn-ea"/>
              <a:ea typeface="+mn-ea"/>
            </a:endParaRPr>
          </a:p>
          <a:p>
            <a:pPr marL="109728" indent="0" eaLnBrk="1" fontAlgn="auto" hangingPunct="1">
              <a:lnSpc>
                <a:spcPts val="3300"/>
              </a:lnSpc>
              <a:spcBef>
                <a:spcPts val="0"/>
              </a:spcBef>
              <a:spcAft>
                <a:spcPts val="0"/>
              </a:spcAft>
              <a:buNone/>
              <a:defRPr/>
            </a:pPr>
            <a:r>
              <a:rPr lang="en-US" altLang="zh-CN" sz="3400" b="1" dirty="0" smtClean="0">
                <a:latin typeface="+mn-ea"/>
                <a:ea typeface="+mn-ea"/>
              </a:rPr>
              <a:t>2</a:t>
            </a:r>
            <a:r>
              <a:rPr lang="zh-CN" altLang="zh-CN" sz="3400" b="1" dirty="0" smtClean="0">
                <a:latin typeface="+mn-ea"/>
                <a:ea typeface="+mn-ea"/>
              </a:rPr>
              <a:t>．通知文本的录入与编辑</a:t>
            </a:r>
          </a:p>
          <a:p>
            <a:pPr marL="109728" indent="0" eaLnBrk="1" fontAlgn="auto" hangingPunct="1">
              <a:lnSpc>
                <a:spcPts val="3300"/>
              </a:lnSpc>
              <a:spcBef>
                <a:spcPts val="0"/>
              </a:spcBef>
              <a:spcAft>
                <a:spcPts val="0"/>
              </a:spcAft>
              <a:buNone/>
              <a:defRPr/>
            </a:pPr>
            <a:r>
              <a:rPr lang="zh-CN" altLang="zh-CN" sz="2000" dirty="0">
                <a:latin typeface="+mn-ea"/>
                <a:ea typeface="+mn-ea"/>
              </a:rPr>
              <a:t>（</a:t>
            </a:r>
            <a:r>
              <a:rPr lang="en-US" altLang="zh-CN" sz="2000" dirty="0">
                <a:latin typeface="+mn-ea"/>
                <a:ea typeface="+mn-ea"/>
              </a:rPr>
              <a:t>1</a:t>
            </a:r>
            <a:r>
              <a:rPr lang="zh-CN" altLang="zh-CN" sz="2000" dirty="0">
                <a:latin typeface="+mn-ea"/>
                <a:ea typeface="+mn-ea"/>
              </a:rPr>
              <a:t>）设置输入法</a:t>
            </a:r>
          </a:p>
          <a:p>
            <a:pPr marL="109728" indent="0" eaLnBrk="1" fontAlgn="auto" hangingPunct="1">
              <a:lnSpc>
                <a:spcPts val="3300"/>
              </a:lnSpc>
              <a:spcBef>
                <a:spcPts val="0"/>
              </a:spcBef>
              <a:spcAft>
                <a:spcPts val="0"/>
              </a:spcAft>
              <a:buNone/>
              <a:defRPr/>
            </a:pPr>
            <a:r>
              <a:rPr lang="en-US" altLang="zh-CN" sz="2000" dirty="0" smtClean="0">
                <a:latin typeface="+mn-ea"/>
                <a:ea typeface="+mn-ea"/>
              </a:rPr>
              <a:t>      </a:t>
            </a:r>
            <a:r>
              <a:rPr lang="zh-CN" altLang="zh-CN" sz="2000" dirty="0" smtClean="0">
                <a:latin typeface="+mn-ea"/>
                <a:ea typeface="+mn-ea"/>
              </a:rPr>
              <a:t>在</a:t>
            </a:r>
            <a:r>
              <a:rPr lang="zh-CN" altLang="zh-CN" sz="2000" dirty="0">
                <a:latin typeface="+mn-ea"/>
                <a:ea typeface="+mn-ea"/>
              </a:rPr>
              <a:t>文本录入之前，最好先设置好使用中文输入法，</a:t>
            </a:r>
            <a:r>
              <a:rPr lang="zh-CN" altLang="zh-CN" sz="2000" dirty="0" smtClean="0">
                <a:latin typeface="+mn-ea"/>
                <a:ea typeface="+mn-ea"/>
              </a:rPr>
              <a:t>使用</a:t>
            </a:r>
            <a:r>
              <a:rPr lang="en-US" altLang="zh-CN" sz="2000" dirty="0" err="1" smtClean="0">
                <a:latin typeface="+mn-ea"/>
                <a:ea typeface="+mn-ea"/>
              </a:rPr>
              <a:t>Ctrl+Shift</a:t>
            </a:r>
            <a:r>
              <a:rPr lang="zh-CN" altLang="zh-CN" sz="2000" dirty="0">
                <a:latin typeface="+mn-ea"/>
                <a:ea typeface="+mn-ea"/>
              </a:rPr>
              <a:t>来选择一种中文输入法，如文本中需要交替录入英文和中文，使用快捷键</a:t>
            </a:r>
            <a:r>
              <a:rPr lang="en-US" altLang="zh-CN" sz="2000" dirty="0" err="1">
                <a:latin typeface="+mn-ea"/>
                <a:ea typeface="+mn-ea"/>
              </a:rPr>
              <a:t>Ctrl+Space</a:t>
            </a:r>
            <a:r>
              <a:rPr lang="zh-CN" altLang="zh-CN" sz="2000" dirty="0">
                <a:latin typeface="+mn-ea"/>
                <a:ea typeface="+mn-ea"/>
              </a:rPr>
              <a:t>可以进行快速中英文输入法的的切换。</a:t>
            </a:r>
            <a:r>
              <a:rPr lang="en-US" altLang="zh-CN" sz="2000" dirty="0">
                <a:latin typeface="+mn-ea"/>
                <a:ea typeface="+mn-ea"/>
              </a:rPr>
              <a:t> </a:t>
            </a:r>
            <a:endParaRPr lang="zh-CN" altLang="zh-CN" sz="2000" dirty="0">
              <a:latin typeface="+mn-ea"/>
              <a:ea typeface="+mn-ea"/>
            </a:endParaRPr>
          </a:p>
          <a:p>
            <a:pPr marL="109728" indent="0" eaLnBrk="1" fontAlgn="auto" hangingPunct="1">
              <a:lnSpc>
                <a:spcPts val="3300"/>
              </a:lnSpc>
              <a:spcBef>
                <a:spcPts val="0"/>
              </a:spcBef>
              <a:spcAft>
                <a:spcPts val="0"/>
              </a:spcAft>
              <a:buNone/>
              <a:defRPr/>
            </a:pPr>
            <a:r>
              <a:rPr lang="en-US" altLang="zh-CN" sz="2000" dirty="0" smtClean="0">
                <a:latin typeface="+mn-ea"/>
                <a:ea typeface="+mn-ea"/>
              </a:rPr>
              <a:t>     </a:t>
            </a:r>
            <a:r>
              <a:rPr lang="zh-CN" altLang="zh-CN" sz="2000" dirty="0" smtClean="0">
                <a:latin typeface="+mn-ea"/>
                <a:ea typeface="+mn-ea"/>
              </a:rPr>
              <a:t>说明</a:t>
            </a:r>
            <a:r>
              <a:rPr lang="zh-CN" altLang="zh-CN" sz="2000" dirty="0">
                <a:latin typeface="+mn-ea"/>
                <a:ea typeface="+mn-ea"/>
              </a:rPr>
              <a:t>：对于经常使用的中文输入法可以通过“控制面板”中的“输入法”来定义热键或者将其设置为第一种中文输入法，这样以后在切换输入法时就很方便。</a:t>
            </a:r>
          </a:p>
          <a:p>
            <a:pPr marL="109728" indent="0" eaLnBrk="1" fontAlgn="auto" hangingPunct="1">
              <a:lnSpc>
                <a:spcPts val="2800"/>
              </a:lnSpc>
              <a:spcBef>
                <a:spcPts val="0"/>
              </a:spcBef>
              <a:spcAft>
                <a:spcPts val="0"/>
              </a:spcAft>
              <a:buNone/>
              <a:defRPr/>
            </a:pPr>
            <a:endParaRPr lang="zh-CN" altLang="zh-CN" sz="3400" dirty="0">
              <a:latin typeface="+mn-ea"/>
              <a:ea typeface="+mn-ea"/>
            </a:endParaRPr>
          </a:p>
          <a:p>
            <a:pPr marL="365760" indent="-256032" eaLnBrk="1" fontAlgn="auto" hangingPunct="1">
              <a:spcAft>
                <a:spcPts val="0"/>
              </a:spcAft>
              <a:buFont typeface="Wingdings 3"/>
              <a:buChar char=""/>
              <a:defRPr/>
            </a:pPr>
            <a:endParaRPr lang="zh-CN" altLang="en-US" dirty="0">
              <a:latin typeface="+mn-ea"/>
              <a:ea typeface="+mn-ea"/>
            </a:endParaRPr>
          </a:p>
        </p:txBody>
      </p:sp>
      <p:sp>
        <p:nvSpPr>
          <p:cNvPr id="235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fld id="{4FE17D0E-54CA-4C7E-9F18-0400B4EF2DA2}" type="datetime1">
              <a:rPr lang="zh-CN" altLang="en-US" sz="1100" smtClean="0">
                <a:latin typeface="Arial" pitchFamily="34" charset="0"/>
                <a:ea typeface="宋体" pitchFamily="2" charset="-122"/>
              </a:rPr>
              <a:pPr/>
              <a:t>2014-11-24</a:t>
            </a:fld>
            <a:endParaRPr lang="en-US" altLang="zh-CN" sz="1100" smtClean="0">
              <a:latin typeface="Arial" pitchFamily="34" charset="0"/>
              <a:ea typeface="宋体" pitchFamily="2" charset="-122"/>
            </a:endParaRPr>
          </a:p>
        </p:txBody>
      </p:sp>
      <p:sp>
        <p:nvSpPr>
          <p:cNvPr id="2355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r>
              <a:rPr lang="zh-CN" altLang="en-US" sz="1100" smtClean="0">
                <a:latin typeface="Arial" pitchFamily="34" charset="0"/>
                <a:ea typeface="宋体" pitchFamily="2" charset="-122"/>
              </a:rPr>
              <a:t>制作人   王惠斌  孟晓峰                                                   办公文档的基本操作</a:t>
            </a:r>
            <a:endParaRPr lang="en-US" altLang="zh-CN" sz="1100" smtClean="0">
              <a:latin typeface="Arial"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928</TotalTime>
  <Words>3267</Words>
  <Application>Microsoft Office PowerPoint</Application>
  <PresentationFormat>全屏显示(4:3)</PresentationFormat>
  <Paragraphs>245</Paragraphs>
  <Slides>31</Slides>
  <Notes>4</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聚合</vt:lpstr>
      <vt:lpstr>自定义设计方案</vt:lpstr>
      <vt:lpstr>办公信息化实例教程</vt:lpstr>
      <vt:lpstr> 学习目标： </vt:lpstr>
      <vt:lpstr> 章节内容： </vt:lpstr>
      <vt:lpstr> 2.1  办公中文档处理的基本流程 </vt:lpstr>
      <vt:lpstr> 2.1  办公中文档处理的基本流程 </vt:lpstr>
      <vt:lpstr> 2.1  办公中文档处理的基本流程 </vt:lpstr>
      <vt:lpstr> 2.2  简单文档的处理 </vt:lpstr>
      <vt:lpstr> 2.2  简单文档的处理 </vt:lpstr>
      <vt:lpstr> 2.2  简单文档的处理 </vt:lpstr>
      <vt:lpstr>2.2  简单文档的处理</vt:lpstr>
      <vt:lpstr>2.2  简单文档的处理</vt:lpstr>
      <vt:lpstr>2.2  简单文档的处理</vt:lpstr>
      <vt:lpstr>2.2  简单文档的处理</vt:lpstr>
      <vt:lpstr>2.2.3 主要知识点</vt:lpstr>
      <vt:lpstr> 1.自动保存文档 </vt:lpstr>
      <vt:lpstr> 2．文档保护 </vt:lpstr>
      <vt:lpstr> 3．文档的基本编辑 </vt:lpstr>
      <vt:lpstr> 4．拼写和语法 </vt:lpstr>
      <vt:lpstr>5.查找和替换</vt:lpstr>
      <vt:lpstr>6.项目符号和编号</vt:lpstr>
      <vt:lpstr> 7．使用制表位 </vt:lpstr>
      <vt:lpstr>2.3图文混排的文档制作</vt:lpstr>
      <vt:lpstr>2.3.1  图文混排文档实例</vt:lpstr>
      <vt:lpstr>2.3.2  操作步骤</vt:lpstr>
      <vt:lpstr>2.3.3主要知识点</vt:lpstr>
      <vt:lpstr> 2.3.3主要知识点 </vt:lpstr>
      <vt:lpstr>2.3.3主要知识点</vt:lpstr>
      <vt:lpstr>2.3.3主要知识点</vt:lpstr>
      <vt:lpstr>2.3.3主要知识点</vt:lpstr>
      <vt:lpstr>2.3.3主要知识点</vt:lpstr>
      <vt:lpstr>  本章小结及实训  </vt:lpstr>
    </vt:vector>
  </TitlesOfParts>
  <Company>信念技术论坛</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办公中文档的基本操作</dc:title>
  <dc:creator>User</dc:creator>
  <cp:lastModifiedBy>微软用户</cp:lastModifiedBy>
  <cp:revision>49</cp:revision>
  <dcterms:created xsi:type="dcterms:W3CDTF">2014-07-25T02:16:23Z</dcterms:created>
  <dcterms:modified xsi:type="dcterms:W3CDTF">2014-11-24T02:37:44Z</dcterms:modified>
</cp:coreProperties>
</file>